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handoutMasterIdLst>
    <p:handoutMasterId r:id="rId25"/>
  </p:handoutMasterIdLst>
  <p:sldIdLst>
    <p:sldId id="270" r:id="rId5"/>
    <p:sldId id="295" r:id="rId6"/>
    <p:sldId id="316" r:id="rId7"/>
    <p:sldId id="315" r:id="rId8"/>
    <p:sldId id="297" r:id="rId9"/>
    <p:sldId id="296" r:id="rId10"/>
    <p:sldId id="301" r:id="rId11"/>
    <p:sldId id="302" r:id="rId12"/>
    <p:sldId id="303" r:id="rId13"/>
    <p:sldId id="304" r:id="rId14"/>
    <p:sldId id="311" r:id="rId15"/>
    <p:sldId id="312" r:id="rId16"/>
    <p:sldId id="313" r:id="rId17"/>
    <p:sldId id="306" r:id="rId18"/>
    <p:sldId id="307" r:id="rId19"/>
    <p:sldId id="308" r:id="rId20"/>
    <p:sldId id="309" r:id="rId21"/>
    <p:sldId id="317" r:id="rId22"/>
    <p:sldId id="318"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cmAuthor id="2" name="Davina Dauzet" initials="DD [2]" lastIdx="1" clrIdx="1"/>
  <p:cmAuthor id="3" name="Davina Dauzet" initials="DD [3]" lastIdx="1" clrIdx="2"/>
  <p:cmAuthor id="4" name="Davina Dauzet" initials="DD [4]" lastIdx="1" clrIdx="3"/>
  <p:cmAuthor id="5" name="Davina Dauzet" initials="DD [5]" lastIdx="1" clrIdx="4"/>
  <p:cmAuthor id="6" name="Davina Dauzet" initials="DD [6]" lastIdx="1" clrIdx="5"/>
  <p:cmAuthor id="7" name="Davina Dauzet" initials="DD [7]" lastIdx="1" clrIdx="6"/>
  <p:cmAuthor id="8" name="Davina Dauzet" initials="DD [8]" lastIdx="1" clrIdx="7"/>
  <p:cmAuthor id="9" name="Davina Dauzet" initials="DD [9]" lastIdx="1" clrIdx="8"/>
  <p:cmAuthor id="10" name="Davina Dauzet" initials="DD [10]" lastIdx="1" clrIdx="9"/>
  <p:cmAuthor id="11" name="Davina Dauzet" initials="DD [11]" lastIdx="1" clrIdx="10"/>
  <p:cmAuthor id="12" name="Davina Dauzet" initials="DD [12]" lastIdx="1" clrIdx="11"/>
  <p:cmAuthor id="13" name="Davina Dauzet" initials="DD [13]" lastIdx="1" clrIdx="12"/>
  <p:cmAuthor id="14" name="Davina Dauzet" initials="DD [14]" lastIdx="1" clrIdx="13"/>
  <p:cmAuthor id="15" name="Davina Dauzet" initials="DD [15]" lastIdx="1" clrIdx="14"/>
  <p:cmAuthor id="16" name="Davina Dauzet" initials="DD [16]" lastIdx="1" clrIdx="15"/>
  <p:cmAuthor id="17" name="Davina Dauzet" initials="DD [17]" lastIdx="1" clrIdx="16"/>
  <p:cmAuthor id="18" name="Davina Dauzet" initials="DD [18]" lastIdx="1" clrIdx="17"/>
  <p:cmAuthor id="19" name="Davina Dauzet" initials="DD [19]" lastIdx="2" clrIdx="18"/>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31632"/>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EB0026-D8BE-430E-834A-750ECE9E9C1A}" v="2" dt="2023-09-08T12:12:10.06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8083" autoAdjust="0"/>
  </p:normalViewPr>
  <p:slideViewPr>
    <p:cSldViewPr showGuides="1">
      <p:cViewPr varScale="1">
        <p:scale>
          <a:sx n="58" d="100"/>
          <a:sy n="58" d="100"/>
        </p:scale>
        <p:origin x="1520" y="40"/>
      </p:cViewPr>
      <p:guideLst>
        <p:guide orient="horz"/>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BFEB0026-D8BE-430E-834A-750ECE9E9C1A}"/>
    <pc:docChg chg="undo redo custSel modSld">
      <pc:chgData name="ZINCK Yves [CEGEE]" userId="58ab786b-eff3-4fb5-b8c5-161f6b44608b" providerId="ADAL" clId="{BFEB0026-D8BE-430E-834A-750ECE9E9C1A}" dt="2023-09-08T12:22:42.748" v="288" actId="14100"/>
      <pc:docMkLst>
        <pc:docMk/>
      </pc:docMkLst>
      <pc:sldChg chg="addSp modSp mod">
        <pc:chgData name="ZINCK Yves [CEGEE]" userId="58ab786b-eff3-4fb5-b8c5-161f6b44608b" providerId="ADAL" clId="{BFEB0026-D8BE-430E-834A-750ECE9E9C1A}" dt="2023-09-08T12:22:42.748" v="288" actId="14100"/>
        <pc:sldMkLst>
          <pc:docMk/>
          <pc:sldMk cId="3517376729" sldId="270"/>
        </pc:sldMkLst>
        <pc:spChg chg="add mod">
          <ac:chgData name="ZINCK Yves [CEGEE]" userId="58ab786b-eff3-4fb5-b8c5-161f6b44608b" providerId="ADAL" clId="{BFEB0026-D8BE-430E-834A-750ECE9E9C1A}" dt="2023-09-08T12:22:42.748" v="288" actId="14100"/>
          <ac:spMkLst>
            <pc:docMk/>
            <pc:sldMk cId="3517376729" sldId="270"/>
            <ac:spMk id="2" creationId="{0FE3C076-4C9D-EABD-5316-9CB7A1457CA6}"/>
          </ac:spMkLst>
        </pc:spChg>
      </pc:sldChg>
      <pc:sldChg chg="addSp modSp mod">
        <pc:chgData name="ZINCK Yves [CEGEE]" userId="58ab786b-eff3-4fb5-b8c5-161f6b44608b" providerId="ADAL" clId="{BFEB0026-D8BE-430E-834A-750ECE9E9C1A}" dt="2023-09-08T12:17:33.335" v="273" actId="6549"/>
        <pc:sldMkLst>
          <pc:docMk/>
          <pc:sldMk cId="4216082302" sldId="315"/>
        </pc:sldMkLst>
        <pc:spChg chg="mod">
          <ac:chgData name="ZINCK Yves [CEGEE]" userId="58ab786b-eff3-4fb5-b8c5-161f6b44608b" providerId="ADAL" clId="{BFEB0026-D8BE-430E-834A-750ECE9E9C1A}" dt="2023-09-08T12:17:16.273" v="270" actId="20577"/>
          <ac:spMkLst>
            <pc:docMk/>
            <pc:sldMk cId="4216082302" sldId="315"/>
            <ac:spMk id="16" creationId="{00000000-0000-0000-0000-000000000000}"/>
          </ac:spMkLst>
        </pc:spChg>
        <pc:graphicFrameChg chg="modGraphic">
          <ac:chgData name="ZINCK Yves [CEGEE]" userId="58ab786b-eff3-4fb5-b8c5-161f6b44608b" providerId="ADAL" clId="{BFEB0026-D8BE-430E-834A-750ECE9E9C1A}" dt="2023-09-08T12:17:33.335" v="273" actId="6549"/>
          <ac:graphicFrameMkLst>
            <pc:docMk/>
            <pc:sldMk cId="4216082302" sldId="315"/>
            <ac:graphicFrameMk id="8" creationId="{00000000-0000-0000-0000-000000000000}"/>
          </ac:graphicFrameMkLst>
        </pc:graphicFrameChg>
        <pc:cxnChg chg="add mod">
          <ac:chgData name="ZINCK Yves [CEGEE]" userId="58ab786b-eff3-4fb5-b8c5-161f6b44608b" providerId="ADAL" clId="{BFEB0026-D8BE-430E-834A-750ECE9E9C1A}" dt="2023-09-08T12:12:35.830" v="81" actId="14100"/>
          <ac:cxnSpMkLst>
            <pc:docMk/>
            <pc:sldMk cId="4216082302" sldId="315"/>
            <ac:cxnSpMk id="2" creationId="{B060028F-BE72-5D57-E926-D702EE521616}"/>
          </ac:cxnSpMkLst>
        </pc:cxnChg>
        <pc:cxnChg chg="add mod">
          <ac:chgData name="ZINCK Yves [CEGEE]" userId="58ab786b-eff3-4fb5-b8c5-161f6b44608b" providerId="ADAL" clId="{BFEB0026-D8BE-430E-834A-750ECE9E9C1A}" dt="2023-09-08T12:12:31.276" v="80" actId="14100"/>
          <ac:cxnSpMkLst>
            <pc:docMk/>
            <pc:sldMk cId="4216082302" sldId="315"/>
            <ac:cxnSpMk id="4" creationId="{AFBE9E09-BC14-0E02-024A-688107186821}"/>
          </ac:cxnSpMkLst>
        </pc:cxnChg>
      </pc:sldChg>
      <pc:sldChg chg="addSp modSp mod">
        <pc:chgData name="ZINCK Yves [CEGEE]" userId="58ab786b-eff3-4fb5-b8c5-161f6b44608b" providerId="ADAL" clId="{BFEB0026-D8BE-430E-834A-750ECE9E9C1A}" dt="2023-09-08T12:12:01.768" v="75" actId="692"/>
        <pc:sldMkLst>
          <pc:docMk/>
          <pc:sldMk cId="3357764038" sldId="316"/>
        </pc:sldMkLst>
        <pc:cxnChg chg="add mod">
          <ac:chgData name="ZINCK Yves [CEGEE]" userId="58ab786b-eff3-4fb5-b8c5-161f6b44608b" providerId="ADAL" clId="{BFEB0026-D8BE-430E-834A-750ECE9E9C1A}" dt="2023-09-08T12:11:57.546" v="70" actId="692"/>
          <ac:cxnSpMkLst>
            <pc:docMk/>
            <pc:sldMk cId="3357764038" sldId="316"/>
            <ac:cxnSpMk id="19" creationId="{4A42A0EA-0A46-EE6D-1D3E-6EA1C8F470D3}"/>
          </ac:cxnSpMkLst>
        </pc:cxnChg>
        <pc:cxnChg chg="add mod">
          <ac:chgData name="ZINCK Yves [CEGEE]" userId="58ab786b-eff3-4fb5-b8c5-161f6b44608b" providerId="ADAL" clId="{BFEB0026-D8BE-430E-834A-750ECE9E9C1A}" dt="2023-09-08T12:12:01.768" v="75" actId="692"/>
          <ac:cxnSpMkLst>
            <pc:docMk/>
            <pc:sldMk cId="3357764038" sldId="316"/>
            <ac:cxnSpMk id="20" creationId="{E8008EF4-075D-C764-D341-03ED4F0A2386}"/>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EE0349-EDD4-49F9-AF80-3B443319975B}" type="datetimeFigureOut">
              <a:rPr lang="fr-FR" smtClean="0"/>
              <a:t>08/09/2023</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998B5C-2BD5-47C8-8BFF-FF284A350E8C}" type="datetimeFigureOut">
              <a:rPr lang="fr-FR" smtClean="0"/>
              <a:t>08/09/2023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4017396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5d54623fcd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g5d54623fcd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355611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2.jpeg"/><Relationship Id="rId4" Type="http://schemas.openxmlformats.org/officeDocument/2006/relationships/image" Target="../media/image8.jpeg"/><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8" name="Espace réservé pour une 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3" name="Image 2" descr="1 - copie.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99992" y="188640"/>
            <a:ext cx="4464000" cy="1318908"/>
          </a:xfrm>
          <a:prstGeom prst="rect">
            <a:avLst/>
          </a:prstGeom>
        </p:spPr>
      </p:pic>
      <p:pic>
        <p:nvPicPr>
          <p:cNvPr id="5" name="Image 4" descr="2 - copie.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99992" y="1556792"/>
            <a:ext cx="4464496" cy="1321471"/>
          </a:xfrm>
          <a:prstGeom prst="rect">
            <a:avLst/>
          </a:prstGeom>
        </p:spPr>
      </p:pic>
      <p:pic>
        <p:nvPicPr>
          <p:cNvPr id="11" name="Image 10" descr="3 - copie.jp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99992" y="2924944"/>
            <a:ext cx="4464496" cy="1321917"/>
          </a:xfrm>
          <a:prstGeom prst="rect">
            <a:avLst/>
          </a:prstGeom>
        </p:spPr>
      </p:pic>
      <p:pic>
        <p:nvPicPr>
          <p:cNvPr id="12" name="Image 11" descr="4 - copie.jp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499992" y="4293096"/>
            <a:ext cx="4464496" cy="1319056"/>
          </a:xfrm>
          <a:prstGeom prst="rect">
            <a:avLst/>
          </a:prstGeom>
        </p:spPr>
      </p:pic>
      <p:pic>
        <p:nvPicPr>
          <p:cNvPr id="1026" name="Picture 2" descr="\\Fsgeedpr\departements\GEE DCOM_INTERNE_MULTIMEDIAS DPR\IMAGE CEGEE\Nouvelle identité graphique\Hashtag\logoterritoiredavenir.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64088" y="5733256"/>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Image 13" descr="LOGO_VousetreUtile - copie.jpg"/>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spTree>
    <p:extLst>
      <p:ext uri="{BB962C8B-B14F-4D97-AF65-F5344CB8AC3E}">
        <p14:creationId xmlns:p14="http://schemas.microsoft.com/office/powerpoint/2010/main" val="964205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576" y="-1107504"/>
            <a:ext cx="8712968" cy="7597708"/>
          </a:xfrm>
          <a:prstGeom prst="rect">
            <a:avLst/>
          </a:prstGeom>
        </p:spPr>
      </p:pic>
      <p:pic>
        <p:nvPicPr>
          <p:cNvPr id="3" name="Image 2" descr="#.png"/>
          <p:cNvPicPr>
            <a:picLocks noChangeAspect="1"/>
          </p:cNvPicPr>
          <p:nvPr userDrawn="1"/>
        </p:nvPicPr>
        <p:blipFill>
          <a:blip r:embed="rId3" cstate="print">
            <a:alphaModFix amt="56000"/>
            <a:extLst>
              <a:ext uri="{28A0092B-C50C-407E-A947-70E740481C1C}">
                <a14:useLocalDpi xmlns:a14="http://schemas.microsoft.com/office/drawing/2010/main" val="0"/>
              </a:ext>
            </a:extLst>
          </a:blip>
          <a:stretch>
            <a:fillRect/>
          </a:stretch>
        </p:blipFill>
        <p:spPr>
          <a:xfrm>
            <a:off x="3347864" y="-603448"/>
            <a:ext cx="5194941" cy="8136904"/>
          </a:xfrm>
          <a:prstGeom prst="rect">
            <a:avLst/>
          </a:prstGeom>
        </p:spPr>
      </p:pic>
      <p:pic>
        <p:nvPicPr>
          <p:cNvPr id="2" name="Image 1" descr="LOGO_VousetreUtile - copie.jpg"/>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pic>
        <p:nvPicPr>
          <p:cNvPr id="9"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7" name="Image 6" descr="logoterritoiredavenir2.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6487765" y="5857081"/>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753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pic>
        <p:nvPicPr>
          <p:cNvPr id="8" name="Image 7"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832" y="2564904"/>
            <a:ext cx="8328248" cy="5656268"/>
          </a:xfrm>
          <a:prstGeom prst="rect">
            <a:avLst/>
          </a:prstGeom>
        </p:spPr>
      </p:pic>
      <p:sp>
        <p:nvSpPr>
          <p:cNvPr id="5" name="Titre 1"/>
          <p:cNvSpPr>
            <a:spLocks noGrp="1"/>
          </p:cNvSpPr>
          <p:nvPr>
            <p:ph type="title" hasCustomPrompt="1"/>
          </p:nvPr>
        </p:nvSpPr>
        <p:spPr>
          <a:xfrm>
            <a:off x="1619672" y="692696"/>
            <a:ext cx="1512000" cy="432048"/>
          </a:xfrm>
        </p:spPr>
        <p:txBody>
          <a:bodyPr anchor="t">
            <a:noAutofit/>
          </a:bodyPr>
          <a:lstStyle>
            <a:lvl1pPr algn="ctr">
              <a:defRPr sz="2200" b="1" cap="all">
                <a:solidFill>
                  <a:schemeClr val="accent1"/>
                </a:solidFill>
              </a:defRPr>
            </a:lvl1pPr>
          </a:lstStyle>
          <a:p>
            <a:r>
              <a:rPr lang="fr-FR" dirty="0"/>
              <a:t>sommaire</a:t>
            </a:r>
          </a:p>
        </p:txBody>
      </p:sp>
      <p:sp>
        <p:nvSpPr>
          <p:cNvPr id="2" name="Espace réservé du pied de page 1"/>
          <p:cNvSpPr>
            <a:spLocks noGrp="1"/>
          </p:cNvSpPr>
          <p:nvPr>
            <p:ph type="ftr" sz="quarter" idx="14"/>
          </p:nvPr>
        </p:nvSpPr>
        <p:spPr>
          <a:xfrm>
            <a:off x="1619672" y="6376243"/>
            <a:ext cx="4932000" cy="365125"/>
          </a:xfrm>
        </p:spPr>
        <p:txBody>
          <a:bodyPr/>
          <a:lstStyle/>
          <a:p>
            <a:r>
              <a:rPr lang="fr-FR" dirty="0"/>
              <a:t>INTITULÉ DU DOCUMENT • 04 AVRIL 2017</a:t>
            </a:r>
          </a:p>
        </p:txBody>
      </p:sp>
      <p:sp>
        <p:nvSpPr>
          <p:cNvPr id="4" name="Espace réservé du texte 3"/>
          <p:cNvSpPr>
            <a:spLocks noGrp="1"/>
          </p:cNvSpPr>
          <p:nvPr>
            <p:ph type="body" sz="quarter" idx="15"/>
          </p:nvPr>
        </p:nvSpPr>
        <p:spPr>
          <a:xfrm>
            <a:off x="1619672"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a:t>Modifiez les styles du texte du masque</a:t>
            </a:r>
          </a:p>
          <a:p>
            <a:pPr lvl="1"/>
            <a:r>
              <a:rPr lang="fr-FR" dirty="0"/>
              <a:t>Deuxième niveau</a:t>
            </a:r>
          </a:p>
        </p:txBody>
      </p:sp>
      <p:sp>
        <p:nvSpPr>
          <p:cNvPr id="3" name="Espace réservé du numéro de diapositive 2"/>
          <p:cNvSpPr>
            <a:spLocks noGrp="1"/>
          </p:cNvSpPr>
          <p:nvPr>
            <p:ph type="sldNum" sz="quarter" idx="16"/>
          </p:nvPr>
        </p:nvSpPr>
        <p:spPr/>
        <p:txBody>
          <a:bodyPr/>
          <a:lstStyle>
            <a:lvl1pPr>
              <a:defRPr>
                <a:solidFill>
                  <a:schemeClr val="tx1"/>
                </a:solidFill>
              </a:defRPr>
            </a:lvl1pPr>
          </a:lstStyle>
          <a:p>
            <a:fld id="{0536D7D7-E68B-4848-A580-3E20DDE126DB}" type="slidenum">
              <a:rPr lang="fr-FR" smtClean="0"/>
              <a:pPr/>
              <a:t>‹N°›</a:t>
            </a:fld>
            <a:endParaRPr lang="fr-FR" dirty="0"/>
          </a:p>
        </p:txBody>
      </p:sp>
      <p:pic>
        <p:nvPicPr>
          <p:cNvPr id="9" name="Image 8" descr="#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2736" y="722454"/>
            <a:ext cx="3946251" cy="6135546"/>
          </a:xfrm>
          <a:prstGeom prst="rect">
            <a:avLst/>
          </a:prstGeom>
        </p:spPr>
      </p:pic>
      <p:cxnSp>
        <p:nvCxnSpPr>
          <p:cNvPr id="15" name="Connecteur droit 14"/>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1"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3" name="Image 12"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205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pic>
        <p:nvPicPr>
          <p:cNvPr id="10" name="Image 9"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7984" y="1916832"/>
            <a:ext cx="6096000" cy="4140200"/>
          </a:xfrm>
          <a:prstGeom prst="rect">
            <a:avLst/>
          </a:prstGeom>
        </p:spPr>
      </p:pic>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a:t>  </a:t>
            </a:r>
            <a:r>
              <a:rPr lang="fr-FR" dirty="0" err="1"/>
              <a:t>lorem</a:t>
            </a:r>
            <a:r>
              <a:rPr lang="fr-FR" dirty="0"/>
              <a:t> </a:t>
            </a:r>
            <a:r>
              <a:rPr lang="fr-FR" dirty="0" err="1"/>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dolor</a:t>
            </a:r>
            <a:r>
              <a:rPr lang="fr-FR" dirty="0"/>
              <a:t> </a:t>
            </a:r>
            <a:r>
              <a:rPr lang="fr-FR" dirty="0" err="1"/>
              <a:t>sit</a:t>
            </a:r>
            <a:r>
              <a:rPr lang="fr-FR" dirty="0"/>
              <a:t> </a:t>
            </a:r>
            <a:r>
              <a:rPr lang="fr-FR" dirty="0" err="1"/>
              <a:t>Ipsum</a:t>
            </a:r>
            <a:r>
              <a:rPr lang="fr-FR" dirty="0"/>
              <a:t> </a:t>
            </a:r>
          </a:p>
          <a:p>
            <a:endParaRPr lang="fr-FR" dirty="0"/>
          </a:p>
          <a:p>
            <a:endParaRPr lang="fr-FR" dirty="0"/>
          </a:p>
        </p:txBody>
      </p:sp>
      <p:sp>
        <p:nvSpPr>
          <p:cNvPr id="6" name="Espace réservé du pied de page 5"/>
          <p:cNvSpPr>
            <a:spLocks noGrp="1"/>
          </p:cNvSpPr>
          <p:nvPr>
            <p:ph type="ftr" sz="quarter" idx="10"/>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a:t>I-</a:t>
            </a:r>
          </a:p>
        </p:txBody>
      </p:sp>
      <p:cxnSp>
        <p:nvCxnSpPr>
          <p:cNvPr id="16" name="Connecteur droit 15"/>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8" name="Image 7" descr="# copi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6256" y="1412776"/>
            <a:ext cx="1307592" cy="2033016"/>
          </a:xfrm>
          <a:prstGeom prst="rect">
            <a:avLst/>
          </a:prstGeom>
        </p:spPr>
      </p:pic>
      <p:pic>
        <p:nvPicPr>
          <p:cNvPr id="13"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4" name="Image 13"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5"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426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71450" indent="-171450">
              <a:spcBef>
                <a:spcPts val="300"/>
              </a:spcBef>
              <a:spcAft>
                <a:spcPts val="1200"/>
              </a:spcAft>
              <a:buClr>
                <a:schemeClr val="accent1"/>
              </a:buClr>
              <a:buFontTx/>
              <a:buBlip>
                <a:blip r:embed="rId2"/>
              </a:buBlip>
              <a:defRPr sz="1200">
                <a:solidFill>
                  <a:schemeClr val="tx1"/>
                </a:solidFill>
              </a:defRPr>
            </a:lvl1pPr>
          </a:lstStyle>
          <a:p>
            <a:pPr lvl="0"/>
            <a:r>
              <a:rPr lang="fr-FR" dirty="0"/>
              <a:t>Modifiez les styles du texte du masque</a:t>
            </a:r>
          </a:p>
        </p:txBody>
      </p:sp>
      <p:cxnSp>
        <p:nvCxnSpPr>
          <p:cNvPr id="16" name="Connecteur droit 15"/>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910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7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a:t> </a:t>
            </a:r>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70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8" name="Espace réservé du pied de page 7"/>
          <p:cNvSpPr>
            <a:spLocks noGrp="1"/>
          </p:cNvSpPr>
          <p:nvPr>
            <p:ph type="ftr" sz="quarter" idx="10"/>
          </p:nvPr>
        </p:nvSpPr>
        <p:spPr/>
        <p:txBody>
          <a:bodyPr/>
          <a:lstStyle/>
          <a:p>
            <a:r>
              <a:rPr lang="fr-FR"/>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sp>
        <p:nvSpPr>
          <p:cNvPr id="6" name="Rectangle 5"/>
          <p:cNvSpPr/>
          <p:nvPr userDrawn="1"/>
        </p:nvSpPr>
        <p:spPr>
          <a:xfrm>
            <a:off x="1043608" y="2348880"/>
            <a:ext cx="6926936" cy="35283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3"/>
          <p:cNvSpPr>
            <a:spLocks noGrp="1"/>
          </p:cNvSpPr>
          <p:nvPr>
            <p:ph type="body" sz="quarter" idx="16"/>
          </p:nvPr>
        </p:nvSpPr>
        <p:spPr>
          <a:xfrm>
            <a:off x="1043608" y="1196752"/>
            <a:ext cx="7362424" cy="936104"/>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ableau 4"/>
          <p:cNvSpPr>
            <a:spLocks noGrp="1"/>
          </p:cNvSpPr>
          <p:nvPr>
            <p:ph type="tbl" sz="quarter" idx="17"/>
          </p:nvPr>
        </p:nvSpPr>
        <p:spPr>
          <a:xfrm>
            <a:off x="1116013" y="2852738"/>
            <a:ext cx="6985000" cy="2879725"/>
          </a:xfrm>
        </p:spPr>
        <p:txBody>
          <a:bodyPr/>
          <a:lstStyle/>
          <a:p>
            <a:endParaRPr lang="fr-FR"/>
          </a:p>
        </p:txBody>
      </p:sp>
      <p:sp>
        <p:nvSpPr>
          <p:cNvPr id="12" name="Titre 8"/>
          <p:cNvSpPr>
            <a:spLocks noGrp="1"/>
          </p:cNvSpPr>
          <p:nvPr>
            <p:ph type="title" hasCustomPrompt="1"/>
          </p:nvPr>
        </p:nvSpPr>
        <p:spPr>
          <a:xfrm>
            <a:off x="1043608" y="260648"/>
            <a:ext cx="3816424" cy="769441"/>
          </a:xfrm>
        </p:spPr>
        <p:txBody>
          <a:bodyPr/>
          <a:lstStyle>
            <a:lvl1pPr>
              <a:defRPr b="1"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cxnSp>
        <p:nvCxnSpPr>
          <p:cNvPr id="13" name="Connecteur droit 12"/>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9675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sp>
        <p:nvSpPr>
          <p:cNvPr id="8" name="Espace réservé du pied de page 7"/>
          <p:cNvSpPr>
            <a:spLocks noGrp="1"/>
          </p:cNvSpPr>
          <p:nvPr>
            <p:ph type="ftr" sz="quarter" idx="10"/>
          </p:nvPr>
        </p:nvSpPr>
        <p:spPr/>
        <p:txBody>
          <a:bodyPr/>
          <a:lstStyle/>
          <a:p>
            <a:r>
              <a:rPr lang="fr-FR"/>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cxnSp>
        <p:nvCxnSpPr>
          <p:cNvPr id="5" name="Connecteur droit 4"/>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525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dirty="0"/>
              <a:t>INTITULÉ DU DOCUMENT • 04 mai 2019</a:t>
            </a: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1833828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320979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u 2 colonnes">
    <p:spTree>
      <p:nvGrpSpPr>
        <p:cNvPr id="1" name=""/>
        <p:cNvGrpSpPr/>
        <p:nvPr/>
      </p:nvGrpSpPr>
      <p:grpSpPr>
        <a:xfrm>
          <a:off x="0" y="0"/>
          <a:ext cx="0" cy="0"/>
          <a:chOff x="0" y="0"/>
          <a:chExt cx="0" cy="0"/>
        </a:xfrm>
      </p:grpSpPr>
      <p:sp>
        <p:nvSpPr>
          <p:cNvPr id="7" name="object 13"/>
          <p:cNvSpPr/>
          <p:nvPr userDrawn="1"/>
        </p:nvSpPr>
        <p:spPr>
          <a:xfrm>
            <a:off x="1079500" y="639286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eaLnBrk="1" fontAlgn="auto" hangingPunct="1">
              <a:spcBef>
                <a:spcPts val="0"/>
              </a:spcBef>
              <a:spcAft>
                <a:spcPts val="0"/>
              </a:spcAft>
              <a:defRPr/>
            </a:pPr>
            <a:endParaRPr>
              <a:latin typeface="+mn-lt"/>
            </a:endParaRPr>
          </a:p>
        </p:txBody>
      </p:sp>
      <p:sp>
        <p:nvSpPr>
          <p:cNvPr id="2" name="Titre 1"/>
          <p:cNvSpPr>
            <a:spLocks noGrp="1"/>
          </p:cNvSpPr>
          <p:nvPr>
            <p:ph type="title"/>
          </p:nvPr>
        </p:nvSpPr>
        <p:spPr/>
        <p:txBody>
          <a:bodyPr/>
          <a:lstStyle/>
          <a:p>
            <a:r>
              <a:rPr lang="fr-FR"/>
              <a:t>Modifiez le style du titre</a:t>
            </a:r>
          </a:p>
        </p:txBody>
      </p:sp>
      <p:sp>
        <p:nvSpPr>
          <p:cNvPr id="13" name="Espace réservé du texte 11"/>
          <p:cNvSpPr>
            <a:spLocks noGrp="1"/>
          </p:cNvSpPr>
          <p:nvPr>
            <p:ph type="body" sz="quarter" idx="16"/>
          </p:nvPr>
        </p:nvSpPr>
        <p:spPr>
          <a:xfrm>
            <a:off x="1079501" y="1299605"/>
            <a:ext cx="7262599" cy="708495"/>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4921599" y="2496002"/>
            <a:ext cx="3420500" cy="3246743"/>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079500" y="2496002"/>
            <a:ext cx="3420500" cy="3246743"/>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texte 8"/>
          <p:cNvSpPr>
            <a:spLocks noGrp="1"/>
          </p:cNvSpPr>
          <p:nvPr>
            <p:ph type="body" sz="quarter" idx="13"/>
          </p:nvPr>
        </p:nvSpPr>
        <p:spPr>
          <a:xfrm>
            <a:off x="223838" y="350235"/>
            <a:ext cx="591950" cy="400110"/>
          </a:xfrm>
        </p:spPr>
        <p:txBody>
          <a:bodyPr>
            <a:spAutoFit/>
          </a:bodyPr>
          <a:lstStyle>
            <a:lvl1pPr algn="ctr">
              <a:defRPr sz="2000" b="1">
                <a:solidFill>
                  <a:schemeClr val="tx1"/>
                </a:solidFill>
              </a:defRPr>
            </a:lvl1pPr>
          </a:lstStyle>
          <a:p>
            <a:pPr lvl="0"/>
            <a:r>
              <a:rPr lang="fr-FR"/>
              <a:t>Modifier les styles du texte du masque</a:t>
            </a:r>
          </a:p>
        </p:txBody>
      </p:sp>
      <p:sp>
        <p:nvSpPr>
          <p:cNvPr id="8" name="Espace réservé du pied de page 4"/>
          <p:cNvSpPr>
            <a:spLocks noGrp="1"/>
          </p:cNvSpPr>
          <p:nvPr>
            <p:ph type="ftr" sz="quarter" idx="17"/>
          </p:nvPr>
        </p:nvSpPr>
        <p:spPr>
          <a:xfrm>
            <a:off x="2447925" y="6524625"/>
            <a:ext cx="5016500" cy="123825"/>
          </a:xfrm>
          <a:prstGeom prst="rect">
            <a:avLst/>
          </a:prstGeom>
        </p:spPr>
        <p:txBody>
          <a:bodyPr/>
          <a:lstStyle>
            <a:lvl1pPr eaLnBrk="1" fontAlgn="auto" hangingPunct="1">
              <a:spcBef>
                <a:spcPts val="0"/>
              </a:spcBef>
              <a:spcAft>
                <a:spcPts val="0"/>
              </a:spcAft>
              <a:defRPr>
                <a:latin typeface="+mn-lt"/>
              </a:defRPr>
            </a:lvl1pPr>
          </a:lstStyle>
          <a:p>
            <a:pPr>
              <a:defRPr/>
            </a:pPr>
            <a:r>
              <a:rPr lang="fr-FR"/>
              <a:t>INTITULÉ DU DOCUMENT • 04 AVRIL 2017</a:t>
            </a:r>
          </a:p>
        </p:txBody>
      </p:sp>
      <p:sp>
        <p:nvSpPr>
          <p:cNvPr id="9" name="Espace réservé du numéro de diapositive 5"/>
          <p:cNvSpPr>
            <a:spLocks noGrp="1"/>
          </p:cNvSpPr>
          <p:nvPr>
            <p:ph type="sldNum" sz="quarter" idx="18"/>
          </p:nvPr>
        </p:nvSpPr>
        <p:spPr>
          <a:xfrm>
            <a:off x="1079500" y="6524625"/>
            <a:ext cx="192088" cy="1238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95586CC-A54F-47CB-ABE5-A71A7E7CE4A4}" type="slidenum">
              <a:rPr lang="fr-FR" altLang="fr-FR"/>
              <a:pPr/>
              <a:t>‹N°›</a:t>
            </a:fld>
            <a:endParaRPr lang="fr-FR" altLang="fr-FR"/>
          </a:p>
        </p:txBody>
      </p:sp>
      <p:sp>
        <p:nvSpPr>
          <p:cNvPr id="10" name="Espace réservé de la date 2"/>
          <p:cNvSpPr>
            <a:spLocks noGrp="1"/>
          </p:cNvSpPr>
          <p:nvPr>
            <p:ph type="dt" sz="half" idx="19"/>
          </p:nvPr>
        </p:nvSpPr>
        <p:spPr>
          <a:xfrm>
            <a:off x="1381125" y="6524625"/>
            <a:ext cx="1008063" cy="123825"/>
          </a:xfrm>
          <a:prstGeom prst="rect">
            <a:avLst/>
          </a:prstGeom>
        </p:spPr>
        <p:txBody>
          <a:bodyPr/>
          <a:lstStyle>
            <a:lvl1pPr eaLnBrk="1" fontAlgn="auto" hangingPunct="1">
              <a:spcBef>
                <a:spcPts val="0"/>
              </a:spcBef>
              <a:spcAft>
                <a:spcPts val="0"/>
              </a:spcAft>
              <a:defRPr>
                <a:latin typeface="+mn-lt"/>
              </a:defRPr>
            </a:lvl1pPr>
          </a:lstStyle>
          <a:p>
            <a:pPr>
              <a:defRPr/>
            </a:pPr>
            <a:endParaRPr lang="fr-FR"/>
          </a:p>
        </p:txBody>
      </p:sp>
    </p:spTree>
    <p:extLst>
      <p:ext uri="{BB962C8B-B14F-4D97-AF65-F5344CB8AC3E}">
        <p14:creationId xmlns:p14="http://schemas.microsoft.com/office/powerpoint/2010/main" val="3683929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6"/>
        <p:cNvGrpSpPr/>
        <p:nvPr/>
      </p:nvGrpSpPr>
      <p:grpSpPr>
        <a:xfrm>
          <a:off x="0" y="0"/>
          <a:ext cx="0" cy="0"/>
          <a:chOff x="0" y="0"/>
          <a:chExt cx="0" cy="0"/>
        </a:xfrm>
      </p:grpSpPr>
      <p:sp>
        <p:nvSpPr>
          <p:cNvPr id="217" name="Google Shape;217;p23"/>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218" name="Google Shape;218;p23"/>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Autofit/>
          </a:bodyPr>
          <a:lstStyle>
            <a:lvl1pPr marL="342900" lvl="0" indent="-257175" algn="l" rtl="0">
              <a:lnSpc>
                <a:spcPct val="90000"/>
              </a:lnSpc>
              <a:spcBef>
                <a:spcPts val="750"/>
              </a:spcBef>
              <a:spcAft>
                <a:spcPts val="0"/>
              </a:spcAft>
              <a:buClr>
                <a:schemeClr val="dk1"/>
              </a:buClr>
              <a:buSzPts val="1800"/>
              <a:buChar char="●"/>
              <a:defRPr/>
            </a:lvl1pPr>
            <a:lvl2pPr marL="685800" lvl="1" indent="-257175" algn="l" rtl="0">
              <a:lnSpc>
                <a:spcPct val="90000"/>
              </a:lnSpc>
              <a:spcBef>
                <a:spcPts val="1575"/>
              </a:spcBef>
              <a:spcAft>
                <a:spcPts val="0"/>
              </a:spcAft>
              <a:buClr>
                <a:schemeClr val="dk1"/>
              </a:buClr>
              <a:buSzPts val="1800"/>
              <a:buChar char="○"/>
              <a:defRPr/>
            </a:lvl2pPr>
            <a:lvl3pPr marL="1028700" lvl="2" indent="-257175" algn="l" rtl="0">
              <a:lnSpc>
                <a:spcPct val="90000"/>
              </a:lnSpc>
              <a:spcBef>
                <a:spcPts val="1575"/>
              </a:spcBef>
              <a:spcAft>
                <a:spcPts val="0"/>
              </a:spcAft>
              <a:buClr>
                <a:schemeClr val="dk1"/>
              </a:buClr>
              <a:buSzPts val="1800"/>
              <a:buChar char="■"/>
              <a:defRPr/>
            </a:lvl3pPr>
            <a:lvl4pPr marL="1371600" lvl="3" indent="-257175" algn="l" rtl="0">
              <a:lnSpc>
                <a:spcPct val="90000"/>
              </a:lnSpc>
              <a:spcBef>
                <a:spcPts val="1575"/>
              </a:spcBef>
              <a:spcAft>
                <a:spcPts val="0"/>
              </a:spcAft>
              <a:buClr>
                <a:schemeClr val="dk1"/>
              </a:buClr>
              <a:buSzPts val="1800"/>
              <a:buChar char="●"/>
              <a:defRPr/>
            </a:lvl4pPr>
            <a:lvl5pPr marL="1714500" lvl="4" indent="-257175" algn="l" rtl="0">
              <a:lnSpc>
                <a:spcPct val="90000"/>
              </a:lnSpc>
              <a:spcBef>
                <a:spcPts val="1575"/>
              </a:spcBef>
              <a:spcAft>
                <a:spcPts val="0"/>
              </a:spcAft>
              <a:buClr>
                <a:schemeClr val="dk1"/>
              </a:buClr>
              <a:buSzPts val="1800"/>
              <a:buChar char="○"/>
              <a:defRPr/>
            </a:lvl5pPr>
            <a:lvl6pPr marL="2057400" lvl="5" indent="-257175" algn="l" rtl="0">
              <a:lnSpc>
                <a:spcPct val="90000"/>
              </a:lnSpc>
              <a:spcBef>
                <a:spcPts val="1575"/>
              </a:spcBef>
              <a:spcAft>
                <a:spcPts val="0"/>
              </a:spcAft>
              <a:buClr>
                <a:schemeClr val="dk1"/>
              </a:buClr>
              <a:buSzPts val="1800"/>
              <a:buChar char="■"/>
              <a:defRPr/>
            </a:lvl6pPr>
            <a:lvl7pPr marL="2400300" lvl="6" indent="-257175" algn="l" rtl="0">
              <a:lnSpc>
                <a:spcPct val="90000"/>
              </a:lnSpc>
              <a:spcBef>
                <a:spcPts val="1575"/>
              </a:spcBef>
              <a:spcAft>
                <a:spcPts val="0"/>
              </a:spcAft>
              <a:buClr>
                <a:schemeClr val="dk1"/>
              </a:buClr>
              <a:buSzPts val="1800"/>
              <a:buChar char="●"/>
              <a:defRPr/>
            </a:lvl7pPr>
            <a:lvl8pPr marL="2743200" lvl="7" indent="-257175" algn="l" rtl="0">
              <a:lnSpc>
                <a:spcPct val="90000"/>
              </a:lnSpc>
              <a:spcBef>
                <a:spcPts val="1575"/>
              </a:spcBef>
              <a:spcAft>
                <a:spcPts val="0"/>
              </a:spcAft>
              <a:buClr>
                <a:schemeClr val="dk1"/>
              </a:buClr>
              <a:buSzPts val="1800"/>
              <a:buChar char="○"/>
              <a:defRPr/>
            </a:lvl8pPr>
            <a:lvl9pPr marL="3086100" lvl="8" indent="-257175" algn="l" rtl="0">
              <a:lnSpc>
                <a:spcPct val="90000"/>
              </a:lnSpc>
              <a:spcBef>
                <a:spcPts val="1575"/>
              </a:spcBef>
              <a:spcAft>
                <a:spcPts val="1575"/>
              </a:spcAft>
              <a:buClr>
                <a:schemeClr val="dk1"/>
              </a:buClr>
              <a:buSzPts val="1800"/>
              <a:buChar char="■"/>
              <a:defRPr/>
            </a:lvl9pPr>
          </a:lstStyle>
          <a:p>
            <a:endParaRPr/>
          </a:p>
        </p:txBody>
      </p:sp>
      <p:sp>
        <p:nvSpPr>
          <p:cNvPr id="219" name="Google Shape;219;p23"/>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0" name="Google Shape;220;p23"/>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fr-FR"/>
              <a:t>INTITULÉ DU DOCUMENT • 04 AVRIL 2017</a:t>
            </a:r>
            <a:endParaRPr/>
          </a:p>
        </p:txBody>
      </p:sp>
      <p:sp>
        <p:nvSpPr>
          <p:cNvPr id="221" name="Google Shape;221;p23"/>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29099338"/>
      </p:ext>
    </p:extLst>
  </p:cSld>
  <p:clrMapOvr>
    <a:masterClrMapping/>
  </p:clrMapOvr>
  <mc:AlternateContent xmlns:mc="http://schemas.openxmlformats.org/markup-compatibility/2006" xmlns:p14="http://schemas.microsoft.com/office/powerpoint/2010/main">
    <mc:Choice Requires="p14">
      <p:transition spd="slow" p14:dur="2000">
        <p:push dir="r"/>
      </p:transition>
    </mc:Choice>
    <mc:Fallback xmlns="">
      <p:transition spd="slow">
        <p:push dir="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20"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72000" y="3140968"/>
            <a:ext cx="4953000" cy="4319016"/>
          </a:xfrm>
          <a:prstGeom prst="rect">
            <a:avLst/>
          </a:prstGeom>
        </p:spPr>
      </p:pic>
      <p:sp>
        <p:nvSpPr>
          <p:cNvPr id="2" name="Espace réservé du titre 1"/>
          <p:cNvSpPr>
            <a:spLocks noGrp="1"/>
          </p:cNvSpPr>
          <p:nvPr>
            <p:ph type="title"/>
          </p:nvPr>
        </p:nvSpPr>
        <p:spPr>
          <a:xfrm>
            <a:off x="1115616" y="260648"/>
            <a:ext cx="3816424" cy="769441"/>
          </a:xfrm>
          <a:prstGeom prst="rect">
            <a:avLst/>
          </a:prstGeom>
        </p:spPr>
        <p:txBody>
          <a:bodyPr vert="horz" lIns="91440" tIns="45720" rIns="91440" bIns="45720" rtlCol="0" anchor="t" anchorCtr="0">
            <a:spAutoFit/>
          </a:body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r>
              <a:rPr lang="fr-FR"/>
              <a:t>INTITULÉ DU DOCUMENT • 04 AVRIL 2017</a:t>
            </a:r>
            <a:endParaRPr lang="fr-FR" dirty="0"/>
          </a:p>
        </p:txBody>
      </p:sp>
      <p:sp>
        <p:nvSpPr>
          <p:cNvPr id="6" name="Espace réservé du numéro de diapositive 5"/>
          <p:cNvSpPr>
            <a:spLocks noGrp="1"/>
          </p:cNvSpPr>
          <p:nvPr>
            <p:ph type="sldNum" sz="quarter" idx="4"/>
          </p:nvPr>
        </p:nvSpPr>
        <p:spPr>
          <a:xfrm>
            <a:off x="8172400" y="188640"/>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pic>
        <p:nvPicPr>
          <p:cNvPr id="4" name="Image 3" descr="#1.png"/>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836408" y="-243408"/>
            <a:ext cx="1307592" cy="2033016"/>
          </a:xfrm>
          <a:prstGeom prst="rect">
            <a:avLst/>
          </a:prstGeom>
        </p:spPr>
      </p:pic>
      <p:cxnSp>
        <p:nvCxnSpPr>
          <p:cNvPr id="22" name="Connecteur droit 21"/>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3" name="Espace réservé pour une image  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2" name="Image 11" descr="logoterritoiredavenir2.png"/>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2987824" y="6111552"/>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77" r:id="rId1"/>
    <p:sldLayoutId id="2147483682" r:id="rId2"/>
    <p:sldLayoutId id="2147483655" r:id="rId3"/>
    <p:sldLayoutId id="2147483671" r:id="rId4"/>
    <p:sldLayoutId id="2147483672" r:id="rId5"/>
    <p:sldLayoutId id="2147483676" r:id="rId6"/>
    <p:sldLayoutId id="2147483673" r:id="rId7"/>
    <p:sldLayoutId id="2147483659" r:id="rId8"/>
    <p:sldLayoutId id="2147483684" r:id="rId9"/>
    <p:sldLayoutId id="2147483674" r:id="rId10"/>
    <p:sldLayoutId id="2147483685" r:id="rId11"/>
    <p:sldLayoutId id="2147483687" r:id="rId12"/>
    <p:sldLayoutId id="2147483688" r:id="rId13"/>
  </p:sldLayoutIdLst>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0"/>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emf"/><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3.emf"/><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3.emf"/><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51.jpg"/><Relationship Id="rId13" Type="http://schemas.openxmlformats.org/officeDocument/2006/relationships/image" Target="../media/image55.png"/><Relationship Id="rId18" Type="http://schemas.openxmlformats.org/officeDocument/2006/relationships/hyperlink" Target="https://www.dedi-agency.com/" TargetMode="External"/><Relationship Id="rId26" Type="http://schemas.openxmlformats.org/officeDocument/2006/relationships/hyperlink" Target="https://www.business-web-agence.com/" TargetMode="External"/><Relationship Id="rId3" Type="http://schemas.openxmlformats.org/officeDocument/2006/relationships/hyperlink" Target="https://www.payplug.com/fr/modules/prestashop" TargetMode="External"/><Relationship Id="rId21" Type="http://schemas.openxmlformats.org/officeDocument/2006/relationships/image" Target="../media/image59.png"/><Relationship Id="rId7" Type="http://schemas.openxmlformats.org/officeDocument/2006/relationships/hyperlink" Target="https://www.payplug.com/fr/modules/woocommerce" TargetMode="External"/><Relationship Id="rId12" Type="http://schemas.openxmlformats.org/officeDocument/2006/relationships/hyperlink" Target="https://www.payplug.com/fr/modules/wizishop" TargetMode="External"/><Relationship Id="rId17" Type="http://schemas.openxmlformats.org/officeDocument/2006/relationships/image" Target="../media/image57.png"/><Relationship Id="rId25" Type="http://schemas.openxmlformats.org/officeDocument/2006/relationships/image" Target="../media/image61.png"/><Relationship Id="rId2" Type="http://schemas.openxmlformats.org/officeDocument/2006/relationships/notesSlide" Target="../notesSlides/notesSlide2.xml"/><Relationship Id="rId16" Type="http://schemas.openxmlformats.org/officeDocument/2006/relationships/hyperlink" Target="https://www.axome.com/" TargetMode="External"/><Relationship Id="rId20" Type="http://schemas.openxmlformats.org/officeDocument/2006/relationships/hyperlink" Target="https://www.ukoo.fr/" TargetMode="External"/><Relationship Id="rId29" Type="http://schemas.openxmlformats.org/officeDocument/2006/relationships/image" Target="../media/image64.png"/><Relationship Id="rId1" Type="http://schemas.openxmlformats.org/officeDocument/2006/relationships/slideLayout" Target="../slideLayouts/slideLayout13.xml"/><Relationship Id="rId6" Type="http://schemas.openxmlformats.org/officeDocument/2006/relationships/image" Target="../media/image50.png"/><Relationship Id="rId11" Type="http://schemas.openxmlformats.org/officeDocument/2006/relationships/image" Target="../media/image54.png"/><Relationship Id="rId24" Type="http://schemas.openxmlformats.org/officeDocument/2006/relationships/hyperlink" Target="https://www.profileo.com/" TargetMode="External"/><Relationship Id="rId5" Type="http://schemas.openxmlformats.org/officeDocument/2006/relationships/hyperlink" Target="https://www.payplug.com/fr/modules/magento" TargetMode="External"/><Relationship Id="rId15" Type="http://schemas.openxmlformats.org/officeDocument/2006/relationships/image" Target="../media/image56.png"/><Relationship Id="rId23" Type="http://schemas.openxmlformats.org/officeDocument/2006/relationships/image" Target="../media/image60.png"/><Relationship Id="rId28" Type="http://schemas.openxmlformats.org/officeDocument/2006/relationships/image" Target="../media/image63.png"/><Relationship Id="rId10" Type="http://schemas.openxmlformats.org/officeDocument/2006/relationships/image" Target="../media/image53.png"/><Relationship Id="rId19" Type="http://schemas.openxmlformats.org/officeDocument/2006/relationships/image" Target="../media/image58.png"/><Relationship Id="rId4" Type="http://schemas.openxmlformats.org/officeDocument/2006/relationships/image" Target="../media/image49.png"/><Relationship Id="rId9" Type="http://schemas.openxmlformats.org/officeDocument/2006/relationships/image" Target="../media/image52.png"/><Relationship Id="rId14" Type="http://schemas.openxmlformats.org/officeDocument/2006/relationships/hyperlink" Target="https://www.payplug.com/fr/modules/cmonsite" TargetMode="External"/><Relationship Id="rId22" Type="http://schemas.openxmlformats.org/officeDocument/2006/relationships/hyperlink" Target="https://www.mdweb.fr/" TargetMode="External"/><Relationship Id="rId27" Type="http://schemas.openxmlformats.org/officeDocument/2006/relationships/image" Target="../media/image62.pn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gBRnDokFbhc" TargetMode="External"/><Relationship Id="rId2" Type="http://schemas.openxmlformats.org/officeDocument/2006/relationships/image" Target="../media/image65.png"/><Relationship Id="rId1" Type="http://schemas.openxmlformats.org/officeDocument/2006/relationships/slideLayout" Target="../slideLayouts/slideLayout11.xml"/><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9tEKvMaCIa8" TargetMode="External"/><Relationship Id="rId2" Type="http://schemas.openxmlformats.org/officeDocument/2006/relationships/image" Target="../media/image67.png"/><Relationship Id="rId1" Type="http://schemas.openxmlformats.org/officeDocument/2006/relationships/slideLayout" Target="../slideLayouts/slideLayout11.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ZoneTexte 68"/>
          <p:cNvSpPr txBox="1"/>
          <p:nvPr/>
        </p:nvSpPr>
        <p:spPr>
          <a:xfrm>
            <a:off x="4355976" y="6237312"/>
            <a:ext cx="2592000" cy="438582"/>
          </a:xfrm>
          <a:prstGeom prst="rect">
            <a:avLst/>
          </a:prstGeom>
          <a:noFill/>
        </p:spPr>
        <p:txBody>
          <a:bodyPr wrap="square" rtlCol="0">
            <a:spAutoFit/>
          </a:bodyPr>
          <a:lstStyle/>
          <a:p>
            <a:pPr algn="ctr">
              <a:spcAft>
                <a:spcPts val="300"/>
              </a:spcAft>
            </a:pPr>
            <a:r>
              <a:rPr lang="fr-FR" sz="1000" cap="all" baseline="0" dirty="0">
                <a:solidFill>
                  <a:schemeClr val="tx1"/>
                </a:solidFill>
              </a:rPr>
              <a:t>JUIN 2020</a:t>
            </a:r>
          </a:p>
          <a:p>
            <a:pPr algn="ctr">
              <a:spcAft>
                <a:spcPts val="300"/>
              </a:spcAft>
            </a:pPr>
            <a:r>
              <a:rPr lang="fr-FR" sz="1000" dirty="0"/>
              <a:t>DIRECTION MARCHE DES PROFESSIONNELS</a:t>
            </a:r>
            <a:endParaRPr lang="fr-FR" sz="1000" dirty="0">
              <a:solidFill>
                <a:schemeClr val="tx1"/>
              </a:solidFill>
            </a:endParaRPr>
          </a:p>
        </p:txBody>
      </p:sp>
      <p:cxnSp>
        <p:nvCxnSpPr>
          <p:cNvPr id="71" name="Connecteur droit 70"/>
          <p:cNvCxnSpPr/>
          <p:nvPr/>
        </p:nvCxnSpPr>
        <p:spPr>
          <a:xfrm flipH="1" flipV="1">
            <a:off x="251520" y="2420888"/>
            <a:ext cx="296" cy="18002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2" name="Image 7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74" name="Espace réservé pour une imag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16000" y="248400"/>
            <a:ext cx="932400" cy="932400"/>
          </a:xfrm>
          <a:prstGeom prst="rect">
            <a:avLst/>
          </a:prstGeom>
        </p:spPr>
      </p:pic>
      <p:grpSp>
        <p:nvGrpSpPr>
          <p:cNvPr id="96" name="Groupe 95"/>
          <p:cNvGrpSpPr/>
          <p:nvPr/>
        </p:nvGrpSpPr>
        <p:grpSpPr>
          <a:xfrm>
            <a:off x="323528" y="2431085"/>
            <a:ext cx="3240360" cy="1169551"/>
            <a:chOff x="108000" y="2787611"/>
            <a:chExt cx="3240360" cy="1169551"/>
          </a:xfrm>
        </p:grpSpPr>
        <p:sp>
          <p:nvSpPr>
            <p:cNvPr id="94" name="Espace réservé du texte 4"/>
            <p:cNvSpPr txBox="1">
              <a:spLocks/>
            </p:cNvSpPr>
            <p:nvPr/>
          </p:nvSpPr>
          <p:spPr>
            <a:xfrm>
              <a:off x="108000" y="3572404"/>
              <a:ext cx="2844000" cy="338554"/>
            </a:xfrm>
            <a:prstGeom prst="rect">
              <a:avLst/>
            </a:prstGeom>
          </p:spPr>
          <p:txBody>
            <a:bodyPr vert="horz" wrap="square" lIns="91440" tIns="45720" rIns="91440" bIns="45720" rtlCol="0">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lvl="2"/>
              <a:endParaRPr lang="fr-FR" dirty="0"/>
            </a:p>
          </p:txBody>
        </p:sp>
        <p:sp>
          <p:nvSpPr>
            <p:cNvPr id="95" name="Titre 12"/>
            <p:cNvSpPr txBox="1">
              <a:spLocks/>
            </p:cNvSpPr>
            <p:nvPr/>
          </p:nvSpPr>
          <p:spPr>
            <a:xfrm>
              <a:off x="252016" y="2787611"/>
              <a:ext cx="3096344" cy="1169551"/>
            </a:xfrm>
            <a:prstGeom prst="rect">
              <a:avLst/>
            </a:prstGeom>
          </p:spPr>
          <p:txBody>
            <a:bodyPr vert="horz" wrap="square" lIns="91440" tIns="45720" rIns="91440" bIns="45720" rtlCol="0" anchor="t" anchorCtr="0">
              <a:spAutoFit/>
            </a:bodyPr>
            <a:lstStyle>
              <a:lvl1pPr algn="ctr" defTabSz="914400" rtl="0" eaLnBrk="1" latinLnBrk="0" hangingPunct="1">
                <a:spcBef>
                  <a:spcPct val="0"/>
                </a:spcBef>
                <a:buNone/>
                <a:defRPr sz="3500" b="1" kern="1200" cap="all" baseline="0">
                  <a:solidFill>
                    <a:schemeClr val="accent1"/>
                  </a:solidFill>
                  <a:latin typeface="+mj-lt"/>
                  <a:ea typeface="+mj-ea"/>
                  <a:cs typeface="+mj-cs"/>
                </a:defRPr>
              </a:lvl1pPr>
            </a:lstStyle>
            <a:p>
              <a:r>
                <a:rPr lang="fr-FR" dirty="0"/>
                <a:t>PRESENTATION</a:t>
              </a:r>
            </a:p>
            <a:p>
              <a:r>
                <a:rPr lang="fr-FR" dirty="0"/>
                <a:t>PAYPLUG</a:t>
              </a:r>
            </a:p>
          </p:txBody>
        </p:sp>
      </p:grpSp>
      <p:pic>
        <p:nvPicPr>
          <p:cNvPr id="18" name="Espace réservé pour une 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2" name="Rectangle 1">
            <a:extLst>
              <a:ext uri="{FF2B5EF4-FFF2-40B4-BE49-F238E27FC236}">
                <a16:creationId xmlns:a16="http://schemas.microsoft.com/office/drawing/2014/main" id="{0FE3C076-4C9D-EABD-5316-9CB7A1457CA6}"/>
              </a:ext>
            </a:extLst>
          </p:cNvPr>
          <p:cNvSpPr/>
          <p:nvPr/>
        </p:nvSpPr>
        <p:spPr>
          <a:xfrm>
            <a:off x="899592" y="4149080"/>
            <a:ext cx="273630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Mise à jour Septembre 2023 avec la disparition de l’offre Premium </a:t>
            </a:r>
          </a:p>
        </p:txBody>
      </p:sp>
    </p:spTree>
    <p:extLst>
      <p:ext uri="{BB962C8B-B14F-4D97-AF65-F5344CB8AC3E}">
        <p14:creationId xmlns:p14="http://schemas.microsoft.com/office/powerpoint/2010/main" val="351737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re 1">
            <a:extLst>
              <a:ext uri="{FF2B5EF4-FFF2-40B4-BE49-F238E27FC236}">
                <a16:creationId xmlns:a16="http://schemas.microsoft.com/office/drawing/2014/main" id="{5303216F-1400-420D-9139-22C518EF59F1}"/>
              </a:ext>
            </a:extLst>
          </p:cNvPr>
          <p:cNvSpPr txBox="1">
            <a:spLocks/>
          </p:cNvSpPr>
          <p:nvPr/>
        </p:nvSpPr>
        <p:spPr>
          <a:xfrm>
            <a:off x="1172360" y="1184749"/>
            <a:ext cx="7428581" cy="31059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a:lstStyle>
          <a:p>
            <a:r>
              <a:rPr lang="fr-FR" sz="1400" cap="all" dirty="0">
                <a:solidFill>
                  <a:srgbClr val="581D74"/>
                </a:solidFill>
                <a:latin typeface="Arial"/>
              </a:rPr>
              <a:t>MONEXPERT : Portail de transfert de </a:t>
            </a:r>
            <a:r>
              <a:rPr lang="fr-FR" sz="1400" cap="all" dirty="0" err="1">
                <a:solidFill>
                  <a:srgbClr val="581D74"/>
                </a:solidFill>
                <a:latin typeface="Arial"/>
              </a:rPr>
              <a:t>leaDs</a:t>
            </a:r>
            <a:r>
              <a:rPr lang="fr-FR" sz="1400" cap="all" dirty="0">
                <a:solidFill>
                  <a:srgbClr val="581D74"/>
                </a:solidFill>
                <a:latin typeface="Arial"/>
              </a:rPr>
              <a:t> (contacts qualifies).</a:t>
            </a:r>
            <a:endParaRPr lang="fr-FR" sz="1400" cap="all" dirty="0">
              <a:solidFill>
                <a:prstClr val="black"/>
              </a:solidFill>
              <a:latin typeface="Arial"/>
            </a:endParaRPr>
          </a:p>
        </p:txBody>
      </p:sp>
      <p:sp>
        <p:nvSpPr>
          <p:cNvPr id="36" name="ZoneTexte 35">
            <a:extLst>
              <a:ext uri="{FF2B5EF4-FFF2-40B4-BE49-F238E27FC236}">
                <a16:creationId xmlns:a16="http://schemas.microsoft.com/office/drawing/2014/main" id="{74A3818F-298D-4D0D-9783-F219576943BC}"/>
              </a:ext>
            </a:extLst>
          </p:cNvPr>
          <p:cNvSpPr txBox="1"/>
          <p:nvPr/>
        </p:nvSpPr>
        <p:spPr>
          <a:xfrm>
            <a:off x="541806" y="1689810"/>
            <a:ext cx="7747305" cy="1148456"/>
          </a:xfrm>
          <a:prstGeom prst="rect">
            <a:avLst/>
          </a:prstGeom>
          <a:noFill/>
        </p:spPr>
        <p:txBody>
          <a:bodyPr wrap="square" rtlCol="0">
            <a:spAutoFit/>
          </a:bodyPr>
          <a:lstStyle/>
          <a:p>
            <a:pPr algn="ctr"/>
            <a:r>
              <a:rPr lang="fr-FR" sz="1500" b="1" dirty="0">
                <a:latin typeface="Arial" panose="020B0604020202020204" pitchFamily="34" charset="0"/>
                <a:cs typeface="Arial" panose="020B0604020202020204" pitchFamily="34" charset="0"/>
              </a:rPr>
              <a:t>MON</a:t>
            </a:r>
            <a:r>
              <a:rPr lang="fr-FR" sz="1500" b="1" dirty="0">
                <a:solidFill>
                  <a:srgbClr val="7030A0"/>
                </a:solidFill>
                <a:latin typeface="Arial" panose="020B0604020202020204" pitchFamily="34" charset="0"/>
                <a:cs typeface="Arial" panose="020B0604020202020204" pitchFamily="34" charset="0"/>
              </a:rPr>
              <a:t>EXPERT</a:t>
            </a:r>
            <a:r>
              <a:rPr lang="fr-FR" sz="1500" b="1" cap="all" dirty="0">
                <a:solidFill>
                  <a:srgbClr val="7030A0"/>
                </a:solidFill>
                <a:latin typeface="Arial" panose="020B0604020202020204" pitchFamily="34" charset="0"/>
                <a:cs typeface="Arial" panose="020B0604020202020204" pitchFamily="34" charset="0"/>
              </a:rPr>
              <a:t>  </a:t>
            </a:r>
            <a:r>
              <a:rPr lang="fr-FR" sz="1500" b="1" cap="all" dirty="0">
                <a:latin typeface="Arial" panose="020B0604020202020204" pitchFamily="34" charset="0"/>
                <a:cs typeface="Arial" panose="020B0604020202020204" pitchFamily="34" charset="0"/>
              </a:rPr>
              <a:t>=  </a:t>
            </a:r>
            <a:r>
              <a:rPr lang="fr-FR" sz="1500" cap="all" dirty="0">
                <a:latin typeface="Arial" panose="020B0604020202020204" pitchFamily="34" charset="0"/>
                <a:cs typeface="Arial" panose="020B0604020202020204" pitchFamily="34" charset="0"/>
              </a:rPr>
              <a:t>point d’entrée </a:t>
            </a:r>
            <a:r>
              <a:rPr lang="fr-FR" sz="1500" b="1" cap="all" dirty="0">
                <a:latin typeface="Arial" panose="020B0604020202020204" pitchFamily="34" charset="0"/>
                <a:cs typeface="Arial" panose="020B0604020202020204" pitchFamily="34" charset="0"/>
              </a:rPr>
              <a:t>unique</a:t>
            </a:r>
          </a:p>
          <a:p>
            <a:pPr algn="ctr"/>
            <a:endParaRPr lang="fr-FR" sz="1050" b="1" cap="all" dirty="0">
              <a:latin typeface="Arial" panose="020B0604020202020204" pitchFamily="34" charset="0"/>
              <a:cs typeface="Arial" panose="020B0604020202020204" pitchFamily="34" charset="0"/>
            </a:endParaRPr>
          </a:p>
          <a:p>
            <a:pPr algn="ctr"/>
            <a:r>
              <a:rPr lang="fr-FR" sz="1050" cap="all" dirty="0">
                <a:latin typeface="Arial" panose="020B0604020202020204" pitchFamily="34" charset="0"/>
                <a:cs typeface="Arial" panose="020B0604020202020204" pitchFamily="34" charset="0"/>
              </a:rPr>
              <a:t>Pour solliciter </a:t>
            </a:r>
            <a:r>
              <a:rPr lang="fr-FR" sz="1050" b="1" cap="all" dirty="0">
                <a:latin typeface="Arial" panose="020B0604020202020204" pitchFamily="34" charset="0"/>
                <a:cs typeface="Arial" panose="020B0604020202020204" pitchFamily="34" charset="0"/>
              </a:rPr>
              <a:t>les experts des paiements, de l’affacturage et de l’épargne salariale. </a:t>
            </a:r>
          </a:p>
          <a:p>
            <a:pPr marL="2314575" lvl="6" indent="-257175">
              <a:buFont typeface="Wingdings" panose="05000000000000000000" pitchFamily="2" charset="2"/>
              <a:buChar char="§"/>
            </a:pPr>
            <a:endParaRPr lang="fr-FR" sz="1050" dirty="0">
              <a:latin typeface="Arial" panose="020B0604020202020204" pitchFamily="34" charset="0"/>
              <a:cs typeface="Arial" panose="020B0604020202020204" pitchFamily="34" charset="0"/>
            </a:endParaRPr>
          </a:p>
          <a:p>
            <a:pPr algn="ctr"/>
            <a:r>
              <a:rPr lang="fr-FR" sz="1050" b="1" dirty="0">
                <a:latin typeface="Arial" panose="020B0604020202020204" pitchFamily="34" charset="0"/>
                <a:cs typeface="Arial" panose="020B0604020202020204" pitchFamily="34" charset="0"/>
              </a:rPr>
              <a:t>MON</a:t>
            </a:r>
            <a:r>
              <a:rPr lang="fr-FR" sz="1050" b="1" dirty="0">
                <a:solidFill>
                  <a:srgbClr val="7030A0"/>
                </a:solidFill>
                <a:latin typeface="Arial" panose="020B0604020202020204" pitchFamily="34" charset="0"/>
                <a:cs typeface="Arial" panose="020B0604020202020204" pitchFamily="34" charset="0"/>
              </a:rPr>
              <a:t>EXPERT</a:t>
            </a:r>
            <a:r>
              <a:rPr lang="fr-FR" sz="1050" b="1" cap="all" dirty="0">
                <a:latin typeface="Arial" panose="020B0604020202020204" pitchFamily="34" charset="0"/>
                <a:cs typeface="Arial" panose="020B0604020202020204" pitchFamily="34" charset="0"/>
              </a:rPr>
              <a:t>, l’ expertise à portée de main !</a:t>
            </a:r>
            <a:endParaRPr lang="fr-FR" sz="825" b="1" cap="all" dirty="0">
              <a:latin typeface="Arial" panose="020B0604020202020204" pitchFamily="34" charset="0"/>
              <a:cs typeface="Arial" panose="020B0604020202020204" pitchFamily="34" charset="0"/>
            </a:endParaRPr>
          </a:p>
          <a:p>
            <a:pPr algn="ctr"/>
            <a:endParaRPr lang="fr-FR" sz="788" b="1" cap="all" dirty="0">
              <a:latin typeface="Arial" panose="020B0604020202020204" pitchFamily="34" charset="0"/>
              <a:cs typeface="Arial" panose="020B0604020202020204" pitchFamily="34" charset="0"/>
            </a:endParaRPr>
          </a:p>
          <a:p>
            <a:pPr algn="ctr"/>
            <a:endParaRPr lang="fr-FR" sz="375" b="1" cap="all" dirty="0">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D849C02A-794E-46FC-82FB-BACCAB209566}"/>
              </a:ext>
            </a:extLst>
          </p:cNvPr>
          <p:cNvSpPr/>
          <p:nvPr/>
        </p:nvSpPr>
        <p:spPr>
          <a:xfrm>
            <a:off x="3815884" y="4043834"/>
            <a:ext cx="1667873" cy="484748"/>
          </a:xfrm>
          <a:prstGeom prst="rect">
            <a:avLst/>
          </a:prstGeom>
        </p:spPr>
        <p:txBody>
          <a:bodyPr wrap="square" lIns="0" tIns="0" rIns="0" bIns="0">
            <a:spAutoFit/>
          </a:bodyPr>
          <a:lstStyle/>
          <a:p>
            <a:pPr defTabSz="685800">
              <a:buClr>
                <a:srgbClr val="581D74"/>
              </a:buClr>
              <a:defRPr/>
            </a:pPr>
            <a:r>
              <a:rPr lang="fr-FR" sz="1050" kern="0" dirty="0">
                <a:solidFill>
                  <a:srgbClr val="000000"/>
                </a:solidFill>
                <a:latin typeface="Arial"/>
                <a:cs typeface="Arial"/>
                <a:sym typeface="Arial"/>
              </a:rPr>
              <a:t>Vos </a:t>
            </a:r>
            <a:r>
              <a:rPr lang="fr-FR" sz="1050" b="1" kern="0" dirty="0">
                <a:solidFill>
                  <a:schemeClr val="accent4"/>
                </a:solidFill>
                <a:latin typeface="Arial"/>
                <a:cs typeface="Arial"/>
                <a:sym typeface="Arial"/>
              </a:rPr>
              <a:t>EXPERTS </a:t>
            </a:r>
            <a:r>
              <a:rPr lang="fr-FR" sz="1050" b="1" kern="0" cap="all" dirty="0" err="1">
                <a:solidFill>
                  <a:schemeClr val="accent4"/>
                </a:solidFill>
                <a:latin typeface="Arial"/>
                <a:cs typeface="Arial"/>
                <a:sym typeface="Arial"/>
              </a:rPr>
              <a:t>MéTIERS</a:t>
            </a:r>
            <a:r>
              <a:rPr lang="fr-FR" sz="1050" b="1" kern="0" cap="all" dirty="0">
                <a:solidFill>
                  <a:schemeClr val="accent4"/>
                </a:solidFill>
                <a:latin typeface="Arial"/>
                <a:cs typeface="Arial"/>
                <a:sym typeface="Arial"/>
              </a:rPr>
              <a:t> HABITUELS</a:t>
            </a:r>
            <a:r>
              <a:rPr lang="fr-FR" sz="1050" b="1" kern="0" dirty="0">
                <a:solidFill>
                  <a:schemeClr val="accent4"/>
                </a:solidFill>
                <a:latin typeface="Arial"/>
                <a:cs typeface="Arial"/>
                <a:sym typeface="Arial"/>
              </a:rPr>
              <a:t> </a:t>
            </a:r>
            <a:r>
              <a:rPr lang="fr-FR" sz="1050" kern="0" dirty="0">
                <a:solidFill>
                  <a:srgbClr val="000000"/>
                </a:solidFill>
                <a:latin typeface="Arial"/>
                <a:cs typeface="Arial"/>
                <a:sym typeface="Arial"/>
              </a:rPr>
              <a:t>reçoivent et traitent les leads transmis.</a:t>
            </a:r>
          </a:p>
        </p:txBody>
      </p:sp>
      <p:cxnSp>
        <p:nvCxnSpPr>
          <p:cNvPr id="47" name="Connecteur droit 46">
            <a:extLst>
              <a:ext uri="{FF2B5EF4-FFF2-40B4-BE49-F238E27FC236}">
                <a16:creationId xmlns:a16="http://schemas.microsoft.com/office/drawing/2014/main" id="{714F14EF-DE7E-4EBD-8AF1-D4FC4BD31AE6}"/>
              </a:ext>
            </a:extLst>
          </p:cNvPr>
          <p:cNvCxnSpPr/>
          <p:nvPr/>
        </p:nvCxnSpPr>
        <p:spPr>
          <a:xfrm flipV="1">
            <a:off x="6510430" y="3489734"/>
            <a:ext cx="0" cy="1620000"/>
          </a:xfrm>
          <a:prstGeom prst="line">
            <a:avLst/>
          </a:prstGeom>
          <a:ln w="28575" cmpd="sng">
            <a:solidFill>
              <a:schemeClr val="accent3"/>
            </a:solidFill>
            <a:headEnd type="none"/>
            <a:tailEnd type="oval"/>
          </a:ln>
          <a:effectLst/>
        </p:spPr>
        <p:style>
          <a:lnRef idx="2">
            <a:schemeClr val="accent1"/>
          </a:lnRef>
          <a:fillRef idx="0">
            <a:schemeClr val="accent1"/>
          </a:fillRef>
          <a:effectRef idx="1">
            <a:schemeClr val="accent1"/>
          </a:effectRef>
          <a:fontRef idx="minor">
            <a:schemeClr val="tx1"/>
          </a:fontRef>
        </p:style>
      </p:cxnSp>
      <p:grpSp>
        <p:nvGrpSpPr>
          <p:cNvPr id="48" name="Groupe 47">
            <a:extLst>
              <a:ext uri="{FF2B5EF4-FFF2-40B4-BE49-F238E27FC236}">
                <a16:creationId xmlns:a16="http://schemas.microsoft.com/office/drawing/2014/main" id="{9E239A79-77BE-4906-BC9E-655951727873}"/>
              </a:ext>
            </a:extLst>
          </p:cNvPr>
          <p:cNvGrpSpPr/>
          <p:nvPr/>
        </p:nvGrpSpPr>
        <p:grpSpPr>
          <a:xfrm>
            <a:off x="6542592" y="2671076"/>
            <a:ext cx="1108191" cy="1137168"/>
            <a:chOff x="2721924" y="1047538"/>
            <a:chExt cx="1692000" cy="1692000"/>
          </a:xfrm>
          <a:solidFill>
            <a:schemeClr val="accent3"/>
          </a:solidFill>
        </p:grpSpPr>
        <p:sp>
          <p:nvSpPr>
            <p:cNvPr id="49" name="Shape 12">
              <a:extLst>
                <a:ext uri="{FF2B5EF4-FFF2-40B4-BE49-F238E27FC236}">
                  <a16:creationId xmlns:a16="http://schemas.microsoft.com/office/drawing/2014/main" id="{8B586B37-2F7B-423D-BB65-B2DD4C8D1FCC}"/>
                </a:ext>
              </a:extLst>
            </p:cNvPr>
            <p:cNvSpPr/>
            <p:nvPr/>
          </p:nvSpPr>
          <p:spPr>
            <a:xfrm>
              <a:off x="2721924" y="1047538"/>
              <a:ext cx="1692000" cy="1692000"/>
            </a:xfrm>
            <a:prstGeom prst="ellipse">
              <a:avLst/>
            </a:prstGeom>
            <a:grpFill/>
            <a:ln w="76200" cap="flat" cmpd="sng">
              <a:noFill/>
              <a:prstDash val="solid"/>
              <a:round/>
              <a:headEnd type="none" w="med" len="med"/>
              <a:tailEnd type="none" w="med" len="med"/>
            </a:ln>
          </p:spPr>
          <p:txBody>
            <a:bodyPr lIns="68569" tIns="68569" rIns="68569" bIns="68569" anchor="ctr" anchorCtr="0">
              <a:noAutofit/>
            </a:bodyPr>
            <a:lstStyle/>
            <a:p>
              <a:pPr defTabSz="685800">
                <a:defRPr/>
              </a:pPr>
              <a:endParaRPr sz="825" kern="0">
                <a:solidFill>
                  <a:srgbClr val="000000"/>
                </a:solidFill>
                <a:latin typeface="Arial"/>
                <a:cs typeface="Arial"/>
                <a:sym typeface="Arial"/>
              </a:endParaRPr>
            </a:p>
          </p:txBody>
        </p:sp>
        <p:sp>
          <p:nvSpPr>
            <p:cNvPr id="50" name="Shape 190">
              <a:extLst>
                <a:ext uri="{FF2B5EF4-FFF2-40B4-BE49-F238E27FC236}">
                  <a16:creationId xmlns:a16="http://schemas.microsoft.com/office/drawing/2014/main" id="{7DD01AE1-9E54-4922-89DF-2DDDA7F236A6}"/>
                </a:ext>
              </a:extLst>
            </p:cNvPr>
            <p:cNvSpPr txBox="1">
              <a:spLocks/>
            </p:cNvSpPr>
            <p:nvPr/>
          </p:nvSpPr>
          <p:spPr>
            <a:xfrm>
              <a:off x="2902580" y="1679547"/>
              <a:ext cx="1438311" cy="412149"/>
            </a:xfrm>
            <a:prstGeom prst="rect">
              <a:avLst/>
            </a:prstGeom>
            <a:grpFill/>
          </p:spPr>
          <p:txBody>
            <a:bodyPr vert="horz" wrap="square" lIns="0" tIns="0" rIns="0" bIns="0" rtlCol="0" anchor="ctr"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ctr" defTabSz="685800">
                <a:defRPr/>
              </a:pPr>
              <a:r>
                <a:rPr lang="en-US" sz="1800" kern="0" dirty="0">
                  <a:solidFill>
                    <a:srgbClr val="FFFFFF"/>
                  </a:solidFill>
                  <a:ea typeface="Cabin"/>
                  <a:cs typeface="Arial" panose="020B0604020202020204" pitchFamily="34" charset="0"/>
                  <a:sym typeface="Cabin"/>
                </a:rPr>
                <a:t>EFFICACE</a:t>
              </a:r>
              <a:endParaRPr lang="fr-FR" sz="1800" kern="0" dirty="0">
                <a:solidFill>
                  <a:srgbClr val="FFFFFF"/>
                </a:solidFill>
                <a:ea typeface="Cabin"/>
                <a:cs typeface="Arial" panose="020B0604020202020204" pitchFamily="34" charset="0"/>
                <a:sym typeface="Cabin"/>
              </a:endParaRPr>
            </a:p>
          </p:txBody>
        </p:sp>
      </p:grpSp>
      <p:grpSp>
        <p:nvGrpSpPr>
          <p:cNvPr id="54" name="Groupe 53">
            <a:extLst>
              <a:ext uri="{FF2B5EF4-FFF2-40B4-BE49-F238E27FC236}">
                <a16:creationId xmlns:a16="http://schemas.microsoft.com/office/drawing/2014/main" id="{D122CFAF-4E77-456F-801D-62C7E59A3A92}"/>
              </a:ext>
            </a:extLst>
          </p:cNvPr>
          <p:cNvGrpSpPr/>
          <p:nvPr/>
        </p:nvGrpSpPr>
        <p:grpSpPr>
          <a:xfrm>
            <a:off x="1021416" y="2723111"/>
            <a:ext cx="1102874" cy="1125309"/>
            <a:chOff x="4558224" y="1002129"/>
            <a:chExt cx="1692000" cy="1692000"/>
          </a:xfrm>
          <a:solidFill>
            <a:schemeClr val="accent2">
              <a:lumMod val="60000"/>
              <a:lumOff val="40000"/>
            </a:schemeClr>
          </a:solidFill>
        </p:grpSpPr>
        <p:sp>
          <p:nvSpPr>
            <p:cNvPr id="55" name="Shape 12">
              <a:extLst>
                <a:ext uri="{FF2B5EF4-FFF2-40B4-BE49-F238E27FC236}">
                  <a16:creationId xmlns:a16="http://schemas.microsoft.com/office/drawing/2014/main" id="{53179A6F-84F8-45BC-B08C-15975D7D14A8}"/>
                </a:ext>
              </a:extLst>
            </p:cNvPr>
            <p:cNvSpPr/>
            <p:nvPr/>
          </p:nvSpPr>
          <p:spPr>
            <a:xfrm>
              <a:off x="4558224" y="1002129"/>
              <a:ext cx="1692000" cy="1692000"/>
            </a:xfrm>
            <a:prstGeom prst="ellipse">
              <a:avLst/>
            </a:prstGeom>
            <a:grpFill/>
            <a:ln w="76200" cap="flat" cmpd="sng">
              <a:noFill/>
              <a:prstDash val="solid"/>
              <a:round/>
              <a:headEnd type="none" w="med" len="med"/>
              <a:tailEnd type="none" w="med" len="med"/>
            </a:ln>
          </p:spPr>
          <p:txBody>
            <a:bodyPr lIns="68569" tIns="68569" rIns="68569" bIns="68569" anchor="ctr" anchorCtr="0">
              <a:noAutofit/>
            </a:bodyPr>
            <a:lstStyle/>
            <a:p>
              <a:pPr defTabSz="685800">
                <a:defRPr/>
              </a:pPr>
              <a:endParaRPr sz="825" kern="0">
                <a:solidFill>
                  <a:srgbClr val="000000"/>
                </a:solidFill>
                <a:latin typeface="Arial"/>
                <a:cs typeface="Arial"/>
                <a:sym typeface="Arial"/>
              </a:endParaRPr>
            </a:p>
          </p:txBody>
        </p:sp>
        <p:sp>
          <p:nvSpPr>
            <p:cNvPr id="56" name="Shape 190">
              <a:extLst>
                <a:ext uri="{FF2B5EF4-FFF2-40B4-BE49-F238E27FC236}">
                  <a16:creationId xmlns:a16="http://schemas.microsoft.com/office/drawing/2014/main" id="{62A14013-DABC-446E-BB41-544816E03B33}"/>
                </a:ext>
              </a:extLst>
            </p:cNvPr>
            <p:cNvSpPr txBox="1">
              <a:spLocks/>
            </p:cNvSpPr>
            <p:nvPr/>
          </p:nvSpPr>
          <p:spPr>
            <a:xfrm>
              <a:off x="4741078" y="1655695"/>
              <a:ext cx="1318179" cy="416492"/>
            </a:xfrm>
            <a:prstGeom prst="rect">
              <a:avLst/>
            </a:prstGeom>
            <a:grpFill/>
          </p:spPr>
          <p:txBody>
            <a:bodyPr vert="horz" wrap="none" lIns="0" tIns="0" rIns="0" bIns="0" rtlCol="0" anchor="ctr"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ctr" defTabSz="685800">
                <a:defRPr/>
              </a:pPr>
              <a:r>
                <a:rPr lang="fr-FR" sz="1800" kern="0" dirty="0">
                  <a:solidFill>
                    <a:srgbClr val="FFFFFF"/>
                  </a:solidFill>
                  <a:latin typeface="Arial" panose="020B0604020202020204" pitchFamily="34" charset="0"/>
                  <a:ea typeface="Cabin"/>
                  <a:cs typeface="Arial" panose="020B0604020202020204" pitchFamily="34" charset="0"/>
                  <a:sym typeface="Cabin"/>
                </a:rPr>
                <a:t>SIMPLE</a:t>
              </a:r>
            </a:p>
          </p:txBody>
        </p:sp>
      </p:grpSp>
      <p:grpSp>
        <p:nvGrpSpPr>
          <p:cNvPr id="57" name="Groupe 56">
            <a:extLst>
              <a:ext uri="{FF2B5EF4-FFF2-40B4-BE49-F238E27FC236}">
                <a16:creationId xmlns:a16="http://schemas.microsoft.com/office/drawing/2014/main" id="{D76DF5E7-A842-4A33-9EE3-086AD84572ED}"/>
              </a:ext>
            </a:extLst>
          </p:cNvPr>
          <p:cNvGrpSpPr/>
          <p:nvPr/>
        </p:nvGrpSpPr>
        <p:grpSpPr>
          <a:xfrm>
            <a:off x="3790165" y="2723111"/>
            <a:ext cx="1194263" cy="1137168"/>
            <a:chOff x="7113127" y="982326"/>
            <a:chExt cx="1692000" cy="1692000"/>
          </a:xfrm>
        </p:grpSpPr>
        <p:sp>
          <p:nvSpPr>
            <p:cNvPr id="58" name="Shape 12">
              <a:extLst>
                <a:ext uri="{FF2B5EF4-FFF2-40B4-BE49-F238E27FC236}">
                  <a16:creationId xmlns:a16="http://schemas.microsoft.com/office/drawing/2014/main" id="{BAE318CE-1184-43EB-9A8B-709024AFBE62}"/>
                </a:ext>
              </a:extLst>
            </p:cNvPr>
            <p:cNvSpPr/>
            <p:nvPr/>
          </p:nvSpPr>
          <p:spPr>
            <a:xfrm>
              <a:off x="7113127" y="982326"/>
              <a:ext cx="1692000" cy="1692000"/>
            </a:xfrm>
            <a:prstGeom prst="ellipse">
              <a:avLst/>
            </a:prstGeom>
            <a:solidFill>
              <a:schemeClr val="accent4"/>
            </a:solidFill>
            <a:ln w="76200" cap="flat" cmpd="sng">
              <a:noFill/>
              <a:prstDash val="solid"/>
              <a:round/>
              <a:headEnd type="none" w="med" len="med"/>
              <a:tailEnd type="none" w="med" len="med"/>
            </a:ln>
          </p:spPr>
          <p:txBody>
            <a:bodyPr lIns="68569" tIns="68569" rIns="68569" bIns="68569" anchor="ctr" anchorCtr="0">
              <a:noAutofit/>
            </a:bodyPr>
            <a:lstStyle/>
            <a:p>
              <a:pPr defTabSz="685800">
                <a:defRPr/>
              </a:pPr>
              <a:endParaRPr sz="825" kern="0">
                <a:solidFill>
                  <a:srgbClr val="000000"/>
                </a:solidFill>
                <a:latin typeface="Arial"/>
                <a:cs typeface="Arial"/>
                <a:sym typeface="Arial"/>
              </a:endParaRPr>
            </a:p>
          </p:txBody>
        </p:sp>
        <p:sp>
          <p:nvSpPr>
            <p:cNvPr id="59" name="Shape 190">
              <a:extLst>
                <a:ext uri="{FF2B5EF4-FFF2-40B4-BE49-F238E27FC236}">
                  <a16:creationId xmlns:a16="http://schemas.microsoft.com/office/drawing/2014/main" id="{29CF8332-8F32-4D12-B2E7-DE4C33E36332}"/>
                </a:ext>
              </a:extLst>
            </p:cNvPr>
            <p:cNvSpPr txBox="1">
              <a:spLocks/>
            </p:cNvSpPr>
            <p:nvPr/>
          </p:nvSpPr>
          <p:spPr>
            <a:xfrm>
              <a:off x="7368651" y="1622255"/>
              <a:ext cx="1180970" cy="412149"/>
            </a:xfrm>
            <a:prstGeom prst="rect">
              <a:avLst/>
            </a:prstGeom>
          </p:spPr>
          <p:txBody>
            <a:bodyPr vert="horz" wrap="none" lIns="0" tIns="0" rIns="0" bIns="0" rtlCol="0" anchor="ctr"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ctr" defTabSz="685800">
                <a:defRPr/>
              </a:pPr>
              <a:r>
                <a:rPr lang="en-US" sz="1800" kern="0" dirty="0">
                  <a:solidFill>
                    <a:srgbClr val="FFFFFF"/>
                  </a:solidFill>
                  <a:latin typeface="Arial" panose="020B0604020202020204" pitchFamily="34" charset="0"/>
                  <a:ea typeface="Cabin"/>
                  <a:cs typeface="Arial" panose="020B0604020202020204" pitchFamily="34" charset="0"/>
                  <a:sym typeface="Cabin"/>
                </a:rPr>
                <a:t>FACILE</a:t>
              </a:r>
            </a:p>
          </p:txBody>
        </p:sp>
      </p:grpSp>
      <p:cxnSp>
        <p:nvCxnSpPr>
          <p:cNvPr id="64" name="Connecteur droit 63">
            <a:extLst>
              <a:ext uri="{FF2B5EF4-FFF2-40B4-BE49-F238E27FC236}">
                <a16:creationId xmlns:a16="http://schemas.microsoft.com/office/drawing/2014/main" id="{6FF1367E-0319-4EDA-A3A2-AC82690DBDA0}"/>
              </a:ext>
            </a:extLst>
          </p:cNvPr>
          <p:cNvCxnSpPr>
            <a:cxnSpLocks/>
          </p:cNvCxnSpPr>
          <p:nvPr/>
        </p:nvCxnSpPr>
        <p:spPr>
          <a:xfrm flipV="1">
            <a:off x="988906" y="3556999"/>
            <a:ext cx="8042" cy="1513947"/>
          </a:xfrm>
          <a:prstGeom prst="line">
            <a:avLst/>
          </a:prstGeom>
          <a:ln w="28575" cmpd="sng">
            <a:solidFill>
              <a:schemeClr val="accent2">
                <a:lumMod val="40000"/>
                <a:lumOff val="60000"/>
              </a:schemeClr>
            </a:solidFill>
            <a:headEnd type="none"/>
            <a:tailEnd type="oval"/>
          </a:ln>
          <a:effectLst/>
        </p:spPr>
        <p:style>
          <a:lnRef idx="2">
            <a:schemeClr val="accent1"/>
          </a:lnRef>
          <a:fillRef idx="0">
            <a:schemeClr val="accent1"/>
          </a:fillRef>
          <a:effectRef idx="1">
            <a:schemeClr val="accent1"/>
          </a:effectRef>
          <a:fontRef idx="minor">
            <a:schemeClr val="tx1"/>
          </a:fontRef>
        </p:style>
      </p:cxnSp>
      <p:cxnSp>
        <p:nvCxnSpPr>
          <p:cNvPr id="65" name="Connecteur droit 64">
            <a:extLst>
              <a:ext uri="{FF2B5EF4-FFF2-40B4-BE49-F238E27FC236}">
                <a16:creationId xmlns:a16="http://schemas.microsoft.com/office/drawing/2014/main" id="{DCA21541-603B-4BA1-BD28-D734A1FE86B5}"/>
              </a:ext>
            </a:extLst>
          </p:cNvPr>
          <p:cNvCxnSpPr>
            <a:cxnSpLocks/>
          </p:cNvCxnSpPr>
          <p:nvPr/>
        </p:nvCxnSpPr>
        <p:spPr>
          <a:xfrm flipV="1">
            <a:off x="3740139" y="3556999"/>
            <a:ext cx="0" cy="1439427"/>
          </a:xfrm>
          <a:prstGeom prst="line">
            <a:avLst/>
          </a:prstGeom>
          <a:ln w="28575" cmpd="sng">
            <a:solidFill>
              <a:schemeClr val="accent4"/>
            </a:solidFill>
            <a:headEnd type="none"/>
            <a:tailEnd type="oval"/>
          </a:ln>
          <a:effectLst/>
        </p:spPr>
        <p:style>
          <a:lnRef idx="2">
            <a:schemeClr val="accent1"/>
          </a:lnRef>
          <a:fillRef idx="0">
            <a:schemeClr val="accent1"/>
          </a:fillRef>
          <a:effectRef idx="1">
            <a:schemeClr val="accent1"/>
          </a:effectRef>
          <a:fontRef idx="minor">
            <a:schemeClr val="tx1"/>
          </a:fontRef>
        </p:style>
      </p:cxnSp>
      <p:cxnSp>
        <p:nvCxnSpPr>
          <p:cNvPr id="3" name="Connecteur droit 2">
            <a:extLst>
              <a:ext uri="{FF2B5EF4-FFF2-40B4-BE49-F238E27FC236}">
                <a16:creationId xmlns:a16="http://schemas.microsoft.com/office/drawing/2014/main" id="{08C86CE0-C3FB-416C-8FEF-1C60EC9159B5}"/>
              </a:ext>
            </a:extLst>
          </p:cNvPr>
          <p:cNvCxnSpPr>
            <a:cxnSpLocks/>
          </p:cNvCxnSpPr>
          <p:nvPr/>
        </p:nvCxnSpPr>
        <p:spPr>
          <a:xfrm>
            <a:off x="511460" y="1495343"/>
            <a:ext cx="808948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E150A9EA-AE4A-4308-904C-952450DC8AEB}"/>
              </a:ext>
            </a:extLst>
          </p:cNvPr>
          <p:cNvSpPr/>
          <p:nvPr/>
        </p:nvSpPr>
        <p:spPr>
          <a:xfrm>
            <a:off x="202662" y="5332671"/>
            <a:ext cx="1168020" cy="3962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8" name="Rectangle 27">
            <a:extLst>
              <a:ext uri="{FF2B5EF4-FFF2-40B4-BE49-F238E27FC236}">
                <a16:creationId xmlns:a16="http://schemas.microsoft.com/office/drawing/2014/main" id="{03E6D9DB-BC9C-41FB-A11D-D7998C67FC45}"/>
              </a:ext>
            </a:extLst>
          </p:cNvPr>
          <p:cNvSpPr/>
          <p:nvPr/>
        </p:nvSpPr>
        <p:spPr>
          <a:xfrm>
            <a:off x="7625067" y="5369083"/>
            <a:ext cx="1419131" cy="6083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46" name="Rectangle 45">
            <a:extLst>
              <a:ext uri="{FF2B5EF4-FFF2-40B4-BE49-F238E27FC236}">
                <a16:creationId xmlns:a16="http://schemas.microsoft.com/office/drawing/2014/main" id="{E52C8D7F-A91D-448D-8245-8822EBE85489}"/>
              </a:ext>
            </a:extLst>
          </p:cNvPr>
          <p:cNvSpPr/>
          <p:nvPr/>
        </p:nvSpPr>
        <p:spPr>
          <a:xfrm>
            <a:off x="1054684" y="3978363"/>
            <a:ext cx="1558114" cy="807913"/>
          </a:xfrm>
          <a:prstGeom prst="rect">
            <a:avLst/>
          </a:prstGeom>
        </p:spPr>
        <p:txBody>
          <a:bodyPr wrap="square" lIns="0" tIns="0" rIns="0" bIns="0">
            <a:spAutoFit/>
          </a:bodyPr>
          <a:lstStyle/>
          <a:p>
            <a:pPr defTabSz="685800">
              <a:spcBef>
                <a:spcPts val="450"/>
              </a:spcBef>
              <a:defRPr/>
            </a:pPr>
            <a:r>
              <a:rPr lang="fr-FR" sz="1050" kern="0" dirty="0">
                <a:solidFill>
                  <a:srgbClr val="000000"/>
                </a:solidFill>
                <a:latin typeface="Arial"/>
                <a:cs typeface="Arial"/>
                <a:sym typeface="Arial"/>
              </a:rPr>
              <a:t>Un </a:t>
            </a:r>
            <a:r>
              <a:rPr lang="fr-FR" sz="1050" b="1" kern="0" dirty="0">
                <a:solidFill>
                  <a:schemeClr val="accent2">
                    <a:lumMod val="60000"/>
                    <a:lumOff val="40000"/>
                  </a:schemeClr>
                </a:solidFill>
                <a:latin typeface="Arial"/>
                <a:cs typeface="Arial"/>
                <a:sym typeface="Arial"/>
              </a:rPr>
              <a:t>OUTIL UNIQUE </a:t>
            </a:r>
            <a:r>
              <a:rPr lang="fr-FR" sz="1050" kern="0" dirty="0">
                <a:solidFill>
                  <a:srgbClr val="000000"/>
                </a:solidFill>
                <a:latin typeface="Arial"/>
                <a:cs typeface="Arial"/>
                <a:sym typeface="Arial"/>
              </a:rPr>
              <a:t>et un </a:t>
            </a:r>
            <a:r>
              <a:rPr lang="fr-FR" sz="1050" b="1" kern="0" dirty="0">
                <a:solidFill>
                  <a:schemeClr val="accent2">
                    <a:lumMod val="60000"/>
                    <a:lumOff val="40000"/>
                  </a:schemeClr>
                </a:solidFill>
                <a:latin typeface="Arial"/>
                <a:cs typeface="Arial"/>
                <a:sym typeface="Arial"/>
              </a:rPr>
              <a:t>PROCESS COMMUN </a:t>
            </a:r>
            <a:r>
              <a:rPr lang="fr-FR" sz="1050" b="1" kern="0" cap="all" dirty="0">
                <a:solidFill>
                  <a:schemeClr val="accent2">
                    <a:lumMod val="60000"/>
                    <a:lumOff val="40000"/>
                  </a:schemeClr>
                </a:solidFill>
                <a:latin typeface="Arial"/>
                <a:cs typeface="Arial"/>
                <a:sym typeface="Arial"/>
              </a:rPr>
              <a:t> à </a:t>
            </a:r>
            <a:r>
              <a:rPr lang="fr-FR" sz="1050" b="1" kern="0" dirty="0">
                <a:solidFill>
                  <a:schemeClr val="accent2">
                    <a:lumMod val="60000"/>
                    <a:lumOff val="40000"/>
                  </a:schemeClr>
                </a:solidFill>
                <a:latin typeface="Arial"/>
                <a:cs typeface="Arial"/>
                <a:sym typeface="Arial"/>
              </a:rPr>
              <a:t>NP, NIT, NIE et FACTOR</a:t>
            </a:r>
            <a:r>
              <a:rPr lang="fr-FR" sz="1050" kern="0" dirty="0">
                <a:solidFill>
                  <a:schemeClr val="accent2">
                    <a:lumMod val="60000"/>
                    <a:lumOff val="40000"/>
                  </a:schemeClr>
                </a:solidFill>
                <a:latin typeface="Arial"/>
                <a:cs typeface="Arial"/>
                <a:sym typeface="Arial"/>
              </a:rPr>
              <a:t> </a:t>
            </a:r>
            <a:r>
              <a:rPr lang="fr-FR" sz="1050" kern="0" dirty="0">
                <a:solidFill>
                  <a:srgbClr val="000000"/>
                </a:solidFill>
                <a:latin typeface="Arial"/>
                <a:cs typeface="Arial"/>
                <a:sym typeface="Arial"/>
              </a:rPr>
              <a:t>pour la transmission de vos leads.</a:t>
            </a:r>
          </a:p>
        </p:txBody>
      </p:sp>
      <p:sp>
        <p:nvSpPr>
          <p:cNvPr id="33" name="Rectangle 32">
            <a:extLst>
              <a:ext uri="{FF2B5EF4-FFF2-40B4-BE49-F238E27FC236}">
                <a16:creationId xmlns:a16="http://schemas.microsoft.com/office/drawing/2014/main" id="{1AC293A7-DE1D-4796-83A1-CC7D9985CE15}"/>
              </a:ext>
            </a:extLst>
          </p:cNvPr>
          <p:cNvSpPr/>
          <p:nvPr/>
        </p:nvSpPr>
        <p:spPr>
          <a:xfrm>
            <a:off x="976829" y="5237712"/>
            <a:ext cx="1558114" cy="415498"/>
          </a:xfrm>
          <a:prstGeom prst="rect">
            <a:avLst/>
          </a:prstGeom>
        </p:spPr>
        <p:txBody>
          <a:bodyPr wrap="square" lIns="0" tIns="0" rIns="0" bIns="0">
            <a:spAutoFit/>
          </a:bodyPr>
          <a:lstStyle/>
          <a:p>
            <a:pPr defTabSz="685800">
              <a:spcBef>
                <a:spcPts val="450"/>
              </a:spcBef>
              <a:defRPr/>
            </a:pPr>
            <a:r>
              <a:rPr lang="fr-FR" sz="1350" b="1" kern="0" dirty="0">
                <a:solidFill>
                  <a:schemeClr val="accent2"/>
                </a:solidFill>
                <a:latin typeface="Arial"/>
                <a:cs typeface="Arial"/>
                <a:sym typeface="Arial"/>
              </a:rPr>
              <a:t>C’est plus simple pour le conseiller. </a:t>
            </a:r>
          </a:p>
        </p:txBody>
      </p:sp>
      <p:sp>
        <p:nvSpPr>
          <p:cNvPr id="35" name="Rectangle 34">
            <a:extLst>
              <a:ext uri="{FF2B5EF4-FFF2-40B4-BE49-F238E27FC236}">
                <a16:creationId xmlns:a16="http://schemas.microsoft.com/office/drawing/2014/main" id="{6A56869D-3055-4903-9B99-5063BCEB5807}"/>
              </a:ext>
            </a:extLst>
          </p:cNvPr>
          <p:cNvSpPr/>
          <p:nvPr/>
        </p:nvSpPr>
        <p:spPr>
          <a:xfrm>
            <a:off x="3740140" y="5159555"/>
            <a:ext cx="1967747" cy="623248"/>
          </a:xfrm>
          <a:prstGeom prst="rect">
            <a:avLst/>
          </a:prstGeom>
        </p:spPr>
        <p:txBody>
          <a:bodyPr wrap="square" lIns="0" tIns="0" rIns="0" bIns="0">
            <a:spAutoFit/>
          </a:bodyPr>
          <a:lstStyle/>
          <a:p>
            <a:pPr defTabSz="685800">
              <a:spcBef>
                <a:spcPts val="450"/>
              </a:spcBef>
              <a:defRPr/>
            </a:pPr>
            <a:r>
              <a:rPr lang="fr-FR" sz="1350" b="1" kern="0" dirty="0">
                <a:solidFill>
                  <a:srgbClr val="FFC000"/>
                </a:solidFill>
                <a:latin typeface="Arial"/>
                <a:cs typeface="Arial"/>
                <a:sym typeface="Arial"/>
              </a:rPr>
              <a:t>La mise en relation avec l’expert métier est facilitée.</a:t>
            </a:r>
          </a:p>
        </p:txBody>
      </p:sp>
      <p:sp>
        <p:nvSpPr>
          <p:cNvPr id="45" name="Rectangle 44">
            <a:extLst>
              <a:ext uri="{FF2B5EF4-FFF2-40B4-BE49-F238E27FC236}">
                <a16:creationId xmlns:a16="http://schemas.microsoft.com/office/drawing/2014/main" id="{394A25A9-DF89-479B-B0CC-FBAC54878F9E}"/>
              </a:ext>
            </a:extLst>
          </p:cNvPr>
          <p:cNvSpPr/>
          <p:nvPr/>
        </p:nvSpPr>
        <p:spPr>
          <a:xfrm>
            <a:off x="6660913" y="3930560"/>
            <a:ext cx="1477400" cy="1131079"/>
          </a:xfrm>
          <a:prstGeom prst="rect">
            <a:avLst/>
          </a:prstGeom>
        </p:spPr>
        <p:txBody>
          <a:bodyPr wrap="square" lIns="0" tIns="0" rIns="0" bIns="0">
            <a:spAutoFit/>
          </a:bodyPr>
          <a:lstStyle/>
          <a:p>
            <a:pPr defTabSz="685800">
              <a:spcBef>
                <a:spcPts val="450"/>
              </a:spcBef>
              <a:defRPr/>
            </a:pPr>
            <a:r>
              <a:rPr lang="fr-FR" sz="1050" kern="0" dirty="0">
                <a:solidFill>
                  <a:srgbClr val="000000"/>
                </a:solidFill>
                <a:latin typeface="Arial"/>
                <a:cs typeface="Arial"/>
                <a:sym typeface="Arial"/>
              </a:rPr>
              <a:t>Grâce au </a:t>
            </a:r>
            <a:r>
              <a:rPr lang="fr-FR" sz="1050" b="1" kern="0" dirty="0">
                <a:solidFill>
                  <a:schemeClr val="accent3"/>
                </a:solidFill>
                <a:latin typeface="Arial"/>
                <a:cs typeface="Arial"/>
                <a:sym typeface="Arial"/>
              </a:rPr>
              <a:t>REPORTING </a:t>
            </a:r>
            <a:r>
              <a:rPr lang="fr-FR" sz="1050" kern="0" dirty="0">
                <a:solidFill>
                  <a:srgbClr val="000000"/>
                </a:solidFill>
                <a:latin typeface="Arial"/>
                <a:cs typeface="Arial"/>
                <a:sym typeface="Arial"/>
              </a:rPr>
              <a:t>et à la </a:t>
            </a:r>
            <a:r>
              <a:rPr lang="fr-FR" sz="1050" b="1" kern="0" dirty="0">
                <a:solidFill>
                  <a:schemeClr val="accent3"/>
                </a:solidFill>
                <a:latin typeface="Arial"/>
                <a:cs typeface="Arial"/>
                <a:sym typeface="Arial"/>
              </a:rPr>
              <a:t>MISE À JOUR DU STATUT </a:t>
            </a:r>
            <a:r>
              <a:rPr lang="fr-FR" sz="1050" kern="0" dirty="0">
                <a:solidFill>
                  <a:srgbClr val="000000"/>
                </a:solidFill>
                <a:latin typeface="Arial"/>
                <a:cs typeface="Arial"/>
                <a:sym typeface="Arial"/>
              </a:rPr>
              <a:t>du lead à chaque étape clé, vous pouvez suivre l’activité commerciale et la prise en charge des leads.</a:t>
            </a:r>
          </a:p>
        </p:txBody>
      </p:sp>
      <p:sp>
        <p:nvSpPr>
          <p:cNvPr id="37" name="Rectangle 36">
            <a:extLst>
              <a:ext uri="{FF2B5EF4-FFF2-40B4-BE49-F238E27FC236}">
                <a16:creationId xmlns:a16="http://schemas.microsoft.com/office/drawing/2014/main" id="{AC47A50A-6FAD-434E-8A77-DF2746D32A1D}"/>
              </a:ext>
            </a:extLst>
          </p:cNvPr>
          <p:cNvSpPr/>
          <p:nvPr/>
        </p:nvSpPr>
        <p:spPr>
          <a:xfrm>
            <a:off x="6660914" y="5278636"/>
            <a:ext cx="1967747" cy="415498"/>
          </a:xfrm>
          <a:prstGeom prst="rect">
            <a:avLst/>
          </a:prstGeom>
        </p:spPr>
        <p:txBody>
          <a:bodyPr wrap="square" lIns="0" tIns="0" rIns="0" bIns="0">
            <a:spAutoFit/>
          </a:bodyPr>
          <a:lstStyle/>
          <a:p>
            <a:pPr defTabSz="685800">
              <a:spcBef>
                <a:spcPts val="450"/>
              </a:spcBef>
              <a:defRPr/>
            </a:pPr>
            <a:r>
              <a:rPr lang="fr-FR" sz="1350" b="1" kern="0" dirty="0">
                <a:solidFill>
                  <a:schemeClr val="accent3"/>
                </a:solidFill>
                <a:latin typeface="Arial"/>
                <a:cs typeface="Arial"/>
                <a:sym typeface="Arial"/>
              </a:rPr>
              <a:t>Des moyens pour gagner en efficacité.</a:t>
            </a:r>
          </a:p>
        </p:txBody>
      </p:sp>
      <p:sp>
        <p:nvSpPr>
          <p:cNvPr id="2" name="Titre 1"/>
          <p:cNvSpPr>
            <a:spLocks noGrp="1"/>
          </p:cNvSpPr>
          <p:nvPr>
            <p:ph type="title"/>
          </p:nvPr>
        </p:nvSpPr>
        <p:spPr>
          <a:xfrm>
            <a:off x="1115616" y="260648"/>
            <a:ext cx="3816424" cy="430887"/>
          </a:xfrm>
        </p:spPr>
        <p:txBody>
          <a:bodyPr/>
          <a:lstStyle/>
          <a:p>
            <a:r>
              <a:rPr lang="fr-FR" dirty="0"/>
              <a:t>Qu’est ce que </a:t>
            </a:r>
            <a:r>
              <a:rPr lang="fr-FR" dirty="0" err="1"/>
              <a:t>Payplug</a:t>
            </a:r>
            <a:r>
              <a:rPr lang="fr-FR" dirty="0"/>
              <a:t>?</a:t>
            </a:r>
          </a:p>
        </p:txBody>
      </p:sp>
      <p:pic>
        <p:nvPicPr>
          <p:cNvPr id="6" name="Image 5"/>
          <p:cNvPicPr>
            <a:picLocks noChangeAspect="1"/>
          </p:cNvPicPr>
          <p:nvPr/>
        </p:nvPicPr>
        <p:blipFill rotWithShape="1">
          <a:blip r:embed="rId2"/>
          <a:srcRect l="18741" t="18621" r="20951" b="7673"/>
          <a:stretch/>
        </p:blipFill>
        <p:spPr>
          <a:xfrm>
            <a:off x="45048" y="1089025"/>
            <a:ext cx="8999150" cy="4888395"/>
          </a:xfrm>
          <a:prstGeom prst="rect">
            <a:avLst/>
          </a:prstGeom>
        </p:spPr>
      </p:pic>
    </p:spTree>
    <p:extLst>
      <p:ext uri="{BB962C8B-B14F-4D97-AF65-F5344CB8AC3E}">
        <p14:creationId xmlns:p14="http://schemas.microsoft.com/office/powerpoint/2010/main" val="825626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15615" y="260648"/>
            <a:ext cx="4698249" cy="552967"/>
          </a:xfrm>
        </p:spPr>
        <p:txBody>
          <a:bodyPr/>
          <a:lstStyle/>
          <a:p>
            <a:r>
              <a:rPr lang="fr-FR" dirty="0"/>
              <a:t>LES PACKAGES DE L’offre </a:t>
            </a:r>
            <a:r>
              <a:rPr lang="fr-FR" dirty="0" err="1"/>
              <a:t>PayPlug</a:t>
            </a:r>
            <a:r>
              <a:rPr lang="fr-FR" dirty="0"/>
              <a:t> </a:t>
            </a:r>
          </a:p>
        </p:txBody>
      </p:sp>
      <p:sp>
        <p:nvSpPr>
          <p:cNvPr id="4" name="object 116"/>
          <p:cNvSpPr txBox="1">
            <a:spLocks/>
          </p:cNvSpPr>
          <p:nvPr/>
        </p:nvSpPr>
        <p:spPr>
          <a:xfrm>
            <a:off x="8865136" y="6495817"/>
            <a:ext cx="469900" cy="160300"/>
          </a:xfrm>
          <a:prstGeom prst="rect">
            <a:avLst/>
          </a:prstGeom>
        </p:spPr>
        <p:txBody>
          <a:bodyPr vert="horz" wrap="square" lIns="0" tIns="6350" rIns="0" bIns="0" rtlCol="0" anchor="ctr">
            <a:spAutoFit/>
          </a:bodyPr>
          <a:lstStyle>
            <a:defPPr>
              <a:defRPr lang="fr-FR"/>
            </a:defPPr>
            <a:lvl1pPr marL="0" algn="r" defTabSz="914400" rtl="0" eaLnBrk="1" latinLnBrk="0" hangingPunct="1">
              <a:defRPr sz="1100" b="1" kern="1200">
                <a:solidFill>
                  <a:schemeClr val="bg1"/>
                </a:solidFill>
                <a:latin typeface="+mn-lt"/>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spcBef>
                <a:spcPts val="50"/>
              </a:spcBef>
            </a:pPr>
            <a:r>
              <a:rPr lang="fr-FR" sz="1000" spc="5">
                <a:solidFill>
                  <a:schemeClr val="tx2"/>
                </a:solidFill>
                <a:latin typeface="Arial"/>
                <a:cs typeface="Arial"/>
              </a:rPr>
              <a:t>Page</a:t>
            </a:r>
            <a:r>
              <a:rPr lang="fr-FR" sz="1000" spc="-90">
                <a:solidFill>
                  <a:schemeClr val="tx2"/>
                </a:solidFill>
                <a:latin typeface="Arial"/>
                <a:cs typeface="Arial"/>
              </a:rPr>
              <a:t> </a:t>
            </a:r>
            <a:fld id="{81D60167-4931-47E6-BA6A-407CBD079E47}" type="slidenum">
              <a:rPr sz="1000" smtClean="0">
                <a:solidFill>
                  <a:schemeClr val="tx2"/>
                </a:solidFill>
                <a:latin typeface="Arial"/>
                <a:cs typeface="Arial"/>
              </a:rPr>
              <a:pPr marL="12700">
                <a:spcBef>
                  <a:spcPts val="50"/>
                </a:spcBef>
              </a:pPr>
              <a:t>3</a:t>
            </a:fld>
            <a:endParaRPr sz="1000" dirty="0">
              <a:solidFill>
                <a:schemeClr val="tx2"/>
              </a:solidFill>
              <a:latin typeface="Arial"/>
              <a:cs typeface="Arial"/>
            </a:endParaRPr>
          </a:p>
        </p:txBody>
      </p:sp>
      <p:pic>
        <p:nvPicPr>
          <p:cNvPr id="5" name="Image 4">
            <a:extLst>
              <a:ext uri="{FF2B5EF4-FFF2-40B4-BE49-F238E27FC236}">
                <a16:creationId xmlns:a16="http://schemas.microsoft.com/office/drawing/2014/main" id="{023D49CA-DD92-A649-B20F-30FA425B23EC}"/>
              </a:ext>
            </a:extLst>
          </p:cNvPr>
          <p:cNvPicPr>
            <a:picLocks noChangeAspect="1"/>
          </p:cNvPicPr>
          <p:nvPr/>
        </p:nvPicPr>
        <p:blipFill>
          <a:blip r:embed="rId2"/>
          <a:stretch>
            <a:fillRect/>
          </a:stretch>
        </p:blipFill>
        <p:spPr>
          <a:xfrm>
            <a:off x="143434" y="813615"/>
            <a:ext cx="449058" cy="462622"/>
          </a:xfrm>
          <a:prstGeom prst="rect">
            <a:avLst/>
          </a:prstGeom>
        </p:spPr>
      </p:pic>
      <p:pic>
        <p:nvPicPr>
          <p:cNvPr id="6" name="Image 5">
            <a:extLst>
              <a:ext uri="{FF2B5EF4-FFF2-40B4-BE49-F238E27FC236}">
                <a16:creationId xmlns:a16="http://schemas.microsoft.com/office/drawing/2014/main" id="{A0A54200-AD4D-A347-A090-D444CD69884F}"/>
              </a:ext>
            </a:extLst>
          </p:cNvPr>
          <p:cNvPicPr>
            <a:picLocks noChangeAspect="1"/>
          </p:cNvPicPr>
          <p:nvPr/>
        </p:nvPicPr>
        <p:blipFill>
          <a:blip r:embed="rId3"/>
          <a:stretch>
            <a:fillRect/>
          </a:stretch>
        </p:blipFill>
        <p:spPr>
          <a:xfrm>
            <a:off x="426382" y="1392921"/>
            <a:ext cx="1969690" cy="679204"/>
          </a:xfrm>
          <a:prstGeom prst="rect">
            <a:avLst/>
          </a:prstGeom>
        </p:spPr>
      </p:pic>
      <p:pic>
        <p:nvPicPr>
          <p:cNvPr id="7" name="Image 6">
            <a:extLst>
              <a:ext uri="{FF2B5EF4-FFF2-40B4-BE49-F238E27FC236}">
                <a16:creationId xmlns:a16="http://schemas.microsoft.com/office/drawing/2014/main" id="{BF3BC285-DC3A-0244-A60F-501300BC0684}"/>
              </a:ext>
            </a:extLst>
          </p:cNvPr>
          <p:cNvPicPr>
            <a:picLocks noChangeAspect="1"/>
          </p:cNvPicPr>
          <p:nvPr/>
        </p:nvPicPr>
        <p:blipFill>
          <a:blip r:embed="rId4"/>
          <a:stretch>
            <a:fillRect/>
          </a:stretch>
        </p:blipFill>
        <p:spPr>
          <a:xfrm>
            <a:off x="3119896" y="1334111"/>
            <a:ext cx="2722141" cy="643025"/>
          </a:xfrm>
          <a:prstGeom prst="rect">
            <a:avLst/>
          </a:prstGeom>
        </p:spPr>
      </p:pic>
      <p:pic>
        <p:nvPicPr>
          <p:cNvPr id="8" name="Image 7">
            <a:extLst>
              <a:ext uri="{FF2B5EF4-FFF2-40B4-BE49-F238E27FC236}">
                <a16:creationId xmlns:a16="http://schemas.microsoft.com/office/drawing/2014/main" id="{1F90C509-3B8E-ED44-A0B2-1A6EE99D1480}"/>
              </a:ext>
            </a:extLst>
          </p:cNvPr>
          <p:cNvPicPr>
            <a:picLocks noChangeAspect="1"/>
          </p:cNvPicPr>
          <p:nvPr/>
        </p:nvPicPr>
        <p:blipFill>
          <a:blip r:embed="rId5"/>
          <a:stretch>
            <a:fillRect/>
          </a:stretch>
        </p:blipFill>
        <p:spPr>
          <a:xfrm>
            <a:off x="6243303" y="1340317"/>
            <a:ext cx="2727302" cy="643023"/>
          </a:xfrm>
          <a:prstGeom prst="rect">
            <a:avLst/>
          </a:prstGeom>
        </p:spPr>
      </p:pic>
      <p:pic>
        <p:nvPicPr>
          <p:cNvPr id="9" name="Image 8">
            <a:extLst>
              <a:ext uri="{FF2B5EF4-FFF2-40B4-BE49-F238E27FC236}">
                <a16:creationId xmlns:a16="http://schemas.microsoft.com/office/drawing/2014/main" id="{C1AF1E02-9F33-C447-B19A-5762C1A06871}"/>
              </a:ext>
            </a:extLst>
          </p:cNvPr>
          <p:cNvPicPr>
            <a:picLocks noChangeAspect="1"/>
          </p:cNvPicPr>
          <p:nvPr/>
        </p:nvPicPr>
        <p:blipFill>
          <a:blip r:embed="rId6"/>
          <a:stretch>
            <a:fillRect/>
          </a:stretch>
        </p:blipFill>
        <p:spPr>
          <a:xfrm>
            <a:off x="114932" y="2095361"/>
            <a:ext cx="2596120" cy="2553560"/>
          </a:xfrm>
          <a:prstGeom prst="rect">
            <a:avLst/>
          </a:prstGeom>
        </p:spPr>
      </p:pic>
      <p:pic>
        <p:nvPicPr>
          <p:cNvPr id="10" name="Image 9">
            <a:extLst>
              <a:ext uri="{FF2B5EF4-FFF2-40B4-BE49-F238E27FC236}">
                <a16:creationId xmlns:a16="http://schemas.microsoft.com/office/drawing/2014/main" id="{F551CBD4-48CB-CD4A-B37E-DEBA0FAE00FF}"/>
              </a:ext>
            </a:extLst>
          </p:cNvPr>
          <p:cNvPicPr>
            <a:picLocks noChangeAspect="1"/>
          </p:cNvPicPr>
          <p:nvPr/>
        </p:nvPicPr>
        <p:blipFill>
          <a:blip r:embed="rId7"/>
          <a:stretch>
            <a:fillRect/>
          </a:stretch>
        </p:blipFill>
        <p:spPr>
          <a:xfrm>
            <a:off x="3174960" y="2108745"/>
            <a:ext cx="2596121" cy="2553562"/>
          </a:xfrm>
          <a:prstGeom prst="rect">
            <a:avLst/>
          </a:prstGeom>
        </p:spPr>
      </p:pic>
      <p:pic>
        <p:nvPicPr>
          <p:cNvPr id="11" name="Image 10">
            <a:extLst>
              <a:ext uri="{FF2B5EF4-FFF2-40B4-BE49-F238E27FC236}">
                <a16:creationId xmlns:a16="http://schemas.microsoft.com/office/drawing/2014/main" id="{3369645A-6C8F-1E47-B464-697411D339B7}"/>
              </a:ext>
            </a:extLst>
          </p:cNvPr>
          <p:cNvPicPr>
            <a:picLocks noChangeAspect="1"/>
          </p:cNvPicPr>
          <p:nvPr/>
        </p:nvPicPr>
        <p:blipFill>
          <a:blip r:embed="rId8"/>
          <a:stretch>
            <a:fillRect/>
          </a:stretch>
        </p:blipFill>
        <p:spPr>
          <a:xfrm>
            <a:off x="6243303" y="2086746"/>
            <a:ext cx="2638680" cy="2553561"/>
          </a:xfrm>
          <a:prstGeom prst="rect">
            <a:avLst/>
          </a:prstGeom>
        </p:spPr>
      </p:pic>
      <p:sp>
        <p:nvSpPr>
          <p:cNvPr id="12" name="Rectangle 11">
            <a:extLst>
              <a:ext uri="{FF2B5EF4-FFF2-40B4-BE49-F238E27FC236}">
                <a16:creationId xmlns:a16="http://schemas.microsoft.com/office/drawing/2014/main" id="{1E827A5D-02A2-C84D-A478-2F6C9A8E0449}"/>
              </a:ext>
            </a:extLst>
          </p:cNvPr>
          <p:cNvSpPr/>
          <p:nvPr/>
        </p:nvSpPr>
        <p:spPr>
          <a:xfrm>
            <a:off x="-27709" y="4779025"/>
            <a:ext cx="5242187" cy="307777"/>
          </a:xfrm>
          <a:prstGeom prst="rect">
            <a:avLst/>
          </a:prstGeom>
        </p:spPr>
        <p:txBody>
          <a:bodyPr wrap="square">
            <a:spAutoFit/>
          </a:bodyPr>
          <a:lstStyle/>
          <a:p>
            <a:pPr fontAlgn="base"/>
            <a:r>
              <a:rPr lang="fr-FR" sz="1400" b="1" dirty="0">
                <a:solidFill>
                  <a:srgbClr val="1C98DC"/>
                </a:solidFill>
                <a:latin typeface="Poppins" pitchFamily="2" charset="77"/>
              </a:rPr>
              <a:t>Fonctionnalités standard </a:t>
            </a:r>
            <a:r>
              <a:rPr lang="fr-FR" sz="1400" dirty="0">
                <a:solidFill>
                  <a:srgbClr val="333333"/>
                </a:solidFill>
                <a:latin typeface="Poppins" pitchFamily="2" charset="77"/>
              </a:rPr>
              <a:t>(incluses quel que soit le pack) :</a:t>
            </a:r>
          </a:p>
        </p:txBody>
      </p:sp>
      <p:sp>
        <p:nvSpPr>
          <p:cNvPr id="13" name="Rectangle 12">
            <a:extLst>
              <a:ext uri="{FF2B5EF4-FFF2-40B4-BE49-F238E27FC236}">
                <a16:creationId xmlns:a16="http://schemas.microsoft.com/office/drawing/2014/main" id="{2D01AFD4-8E83-6C49-84EE-75183B00F079}"/>
              </a:ext>
            </a:extLst>
          </p:cNvPr>
          <p:cNvSpPr/>
          <p:nvPr/>
        </p:nvSpPr>
        <p:spPr>
          <a:xfrm>
            <a:off x="-27709" y="5229200"/>
            <a:ext cx="4274526" cy="830997"/>
          </a:xfrm>
          <a:prstGeom prst="rect">
            <a:avLst/>
          </a:prstGeom>
        </p:spPr>
        <p:txBody>
          <a:bodyPr wrap="square">
            <a:spAutoFit/>
          </a:bodyPr>
          <a:lstStyle/>
          <a:p>
            <a:pPr fontAlgn="base"/>
            <a:r>
              <a:rPr lang="fr-FR" sz="1200" dirty="0">
                <a:solidFill>
                  <a:srgbClr val="333333"/>
                </a:solidFill>
                <a:latin typeface="Open Sans" panose="020B0606030504020204" pitchFamily="34" charset="0"/>
              </a:rPr>
              <a:t>Modes de paiement et intégration</a:t>
            </a:r>
            <a:endParaRPr lang="fr-FR" sz="1200" b="1" dirty="0">
              <a:solidFill>
                <a:srgbClr val="333333"/>
              </a:solidFill>
              <a:latin typeface="inherit"/>
            </a:endParaRPr>
          </a:p>
          <a:p>
            <a:pPr fontAlgn="base"/>
            <a:r>
              <a:rPr lang="fr-FR" sz="1200" dirty="0">
                <a:solidFill>
                  <a:srgbClr val="A0A0A0"/>
                </a:solidFill>
                <a:latin typeface="Open Sans" panose="020B0606030504020204" pitchFamily="34" charset="0"/>
              </a:rPr>
              <a:t>Paiement par CB, Visa, Mastercard sans contrat VAD</a:t>
            </a:r>
            <a:endParaRPr lang="fr-FR" sz="1200" dirty="0">
              <a:solidFill>
                <a:srgbClr val="0F3D4E"/>
              </a:solidFill>
              <a:latin typeface="Open Sans" panose="020B0606030504020204" pitchFamily="34" charset="0"/>
            </a:endParaRPr>
          </a:p>
          <a:p>
            <a:pPr fontAlgn="base"/>
            <a:r>
              <a:rPr lang="fr-FR" sz="1200" dirty="0">
                <a:solidFill>
                  <a:srgbClr val="A0A0A0"/>
                </a:solidFill>
                <a:latin typeface="Open Sans" panose="020B0606030504020204" pitchFamily="34" charset="0"/>
              </a:rPr>
              <a:t>Modules e-commerce pour les principales plateformes</a:t>
            </a:r>
            <a:endParaRPr lang="fr-FR" sz="1200" dirty="0">
              <a:solidFill>
                <a:srgbClr val="0F3D4E"/>
              </a:solidFill>
              <a:latin typeface="Open Sans" panose="020B0606030504020204" pitchFamily="34" charset="0"/>
            </a:endParaRPr>
          </a:p>
          <a:p>
            <a:pPr fontAlgn="base"/>
            <a:r>
              <a:rPr lang="fr-FR" sz="1200" dirty="0">
                <a:solidFill>
                  <a:srgbClr val="A0A0A0"/>
                </a:solidFill>
                <a:latin typeface="Open Sans" panose="020B0606030504020204" pitchFamily="34" charset="0"/>
              </a:rPr>
              <a:t>API REST et librairies d'intégration</a:t>
            </a:r>
            <a:endParaRPr lang="fr-FR" sz="1200" dirty="0">
              <a:solidFill>
                <a:srgbClr val="0F3D4E"/>
              </a:solidFill>
              <a:latin typeface="Open Sans" panose="020B0606030504020204" pitchFamily="34" charset="0"/>
            </a:endParaRPr>
          </a:p>
        </p:txBody>
      </p:sp>
      <p:sp>
        <p:nvSpPr>
          <p:cNvPr id="14" name="Rectangle 13">
            <a:extLst>
              <a:ext uri="{FF2B5EF4-FFF2-40B4-BE49-F238E27FC236}">
                <a16:creationId xmlns:a16="http://schemas.microsoft.com/office/drawing/2014/main" id="{09F4518D-744F-8B41-B77E-68F3A0F72EEA}"/>
              </a:ext>
            </a:extLst>
          </p:cNvPr>
          <p:cNvSpPr/>
          <p:nvPr/>
        </p:nvSpPr>
        <p:spPr>
          <a:xfrm>
            <a:off x="4246817" y="5230158"/>
            <a:ext cx="2688814" cy="830997"/>
          </a:xfrm>
          <a:prstGeom prst="rect">
            <a:avLst/>
          </a:prstGeom>
        </p:spPr>
        <p:txBody>
          <a:bodyPr wrap="square">
            <a:spAutoFit/>
          </a:bodyPr>
          <a:lstStyle/>
          <a:p>
            <a:pPr fontAlgn="base"/>
            <a:r>
              <a:rPr lang="fr-FR" sz="1200" dirty="0">
                <a:solidFill>
                  <a:srgbClr val="333333"/>
                </a:solidFill>
                <a:latin typeface="Open Sans" panose="020B0606030504020204" pitchFamily="34" charset="0"/>
              </a:rPr>
              <a:t>Pages de paiement</a:t>
            </a:r>
            <a:endParaRPr lang="fr-FR" sz="1200" b="1" dirty="0">
              <a:solidFill>
                <a:srgbClr val="333333"/>
              </a:solidFill>
              <a:latin typeface="inherit"/>
            </a:endParaRPr>
          </a:p>
          <a:p>
            <a:pPr fontAlgn="base"/>
            <a:r>
              <a:rPr lang="fr-FR" sz="1200" dirty="0">
                <a:solidFill>
                  <a:srgbClr val="A0A0A0"/>
                </a:solidFill>
                <a:latin typeface="Open Sans" panose="020B0606030504020204" pitchFamily="34" charset="0"/>
              </a:rPr>
              <a:t>Page 100% responsive sur mobiles</a:t>
            </a:r>
            <a:endParaRPr lang="fr-FR" sz="1200" dirty="0">
              <a:solidFill>
                <a:srgbClr val="0F3D4E"/>
              </a:solidFill>
              <a:latin typeface="Open Sans" panose="020B0606030504020204" pitchFamily="34" charset="0"/>
            </a:endParaRPr>
          </a:p>
          <a:p>
            <a:pPr fontAlgn="base"/>
            <a:r>
              <a:rPr lang="fr-FR" sz="1200" dirty="0">
                <a:solidFill>
                  <a:srgbClr val="A0A0A0"/>
                </a:solidFill>
                <a:latin typeface="Open Sans" panose="020B0606030504020204" pitchFamily="34" charset="0"/>
              </a:rPr>
              <a:t>Page intégrée ou redirigée</a:t>
            </a:r>
            <a:endParaRPr lang="fr-FR" sz="1200" dirty="0">
              <a:solidFill>
                <a:srgbClr val="0F3D4E"/>
              </a:solidFill>
              <a:latin typeface="Open Sans" panose="020B0606030504020204" pitchFamily="34" charset="0"/>
            </a:endParaRPr>
          </a:p>
          <a:p>
            <a:pPr fontAlgn="base"/>
            <a:r>
              <a:rPr lang="fr-FR" sz="1200" dirty="0">
                <a:solidFill>
                  <a:srgbClr val="A0A0A0"/>
                </a:solidFill>
                <a:latin typeface="Open Sans" panose="020B0606030504020204" pitchFamily="34" charset="0"/>
              </a:rPr>
              <a:t>Page paramétrable</a:t>
            </a:r>
            <a:endParaRPr lang="fr-FR" sz="1200" dirty="0">
              <a:solidFill>
                <a:srgbClr val="0F3D4E"/>
              </a:solidFill>
              <a:latin typeface="Open Sans" panose="020B0606030504020204" pitchFamily="34" charset="0"/>
            </a:endParaRPr>
          </a:p>
        </p:txBody>
      </p:sp>
      <p:sp>
        <p:nvSpPr>
          <p:cNvPr id="15" name="Rectangle 14">
            <a:extLst>
              <a:ext uri="{FF2B5EF4-FFF2-40B4-BE49-F238E27FC236}">
                <a16:creationId xmlns:a16="http://schemas.microsoft.com/office/drawing/2014/main" id="{22C3917E-1B48-904C-9206-962F787CFBEA}"/>
              </a:ext>
            </a:extLst>
          </p:cNvPr>
          <p:cNvSpPr/>
          <p:nvPr/>
        </p:nvSpPr>
        <p:spPr>
          <a:xfrm>
            <a:off x="3149073" y="1367681"/>
            <a:ext cx="2596120" cy="3256000"/>
          </a:xfrm>
          <a:prstGeom prst="rect">
            <a:avLst/>
          </a:prstGeom>
          <a:no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30D835A3-DCF9-9342-8145-8247D9F60FF6}"/>
              </a:ext>
            </a:extLst>
          </p:cNvPr>
          <p:cNvSpPr/>
          <p:nvPr/>
        </p:nvSpPr>
        <p:spPr>
          <a:xfrm>
            <a:off x="143434" y="1379669"/>
            <a:ext cx="2567617" cy="3256000"/>
          </a:xfrm>
          <a:prstGeom prst="rect">
            <a:avLst/>
          </a:prstGeom>
          <a:no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F29E8ACF-47FD-EC45-ACF7-A5E516B64F18}"/>
              </a:ext>
            </a:extLst>
          </p:cNvPr>
          <p:cNvSpPr/>
          <p:nvPr/>
        </p:nvSpPr>
        <p:spPr>
          <a:xfrm>
            <a:off x="6244946" y="1371055"/>
            <a:ext cx="2688814" cy="3256000"/>
          </a:xfrm>
          <a:prstGeom prst="rect">
            <a:avLst/>
          </a:prstGeom>
          <a:no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object 16">
            <a:extLst>
              <a:ext uri="{FF2B5EF4-FFF2-40B4-BE49-F238E27FC236}">
                <a16:creationId xmlns:a16="http://schemas.microsoft.com/office/drawing/2014/main" id="{9018FBA6-CF27-7749-BED1-542006570B89}"/>
              </a:ext>
            </a:extLst>
          </p:cNvPr>
          <p:cNvSpPr txBox="1"/>
          <p:nvPr/>
        </p:nvSpPr>
        <p:spPr>
          <a:xfrm>
            <a:off x="755576" y="862545"/>
            <a:ext cx="9215637" cy="320601"/>
          </a:xfrm>
          <a:prstGeom prst="rect">
            <a:avLst/>
          </a:prstGeom>
        </p:spPr>
        <p:txBody>
          <a:bodyPr vert="horz" wrap="square" lIns="0" tIns="12700" rIns="0" bIns="0" rtlCol="0">
            <a:spAutoFit/>
          </a:bodyPr>
          <a:lstStyle/>
          <a:p>
            <a:pPr marL="12700">
              <a:lnSpc>
                <a:spcPct val="100000"/>
              </a:lnSpc>
              <a:spcBef>
                <a:spcPts val="100"/>
              </a:spcBef>
            </a:pPr>
            <a:r>
              <a:rPr lang="fr-FR" sz="2000" dirty="0">
                <a:solidFill>
                  <a:srgbClr val="8D8C8C"/>
                </a:solidFill>
                <a:latin typeface="Open Sans Semibold" panose="020B0606030504020204" pitchFamily="34" charset="0"/>
                <a:ea typeface="Open Sans Semibold" panose="020B0606030504020204" pitchFamily="34" charset="0"/>
                <a:cs typeface="Open Sans Semibold" panose="020B0606030504020204" pitchFamily="34" charset="0"/>
              </a:rPr>
              <a:t>PayPlug propose 3 packs </a:t>
            </a:r>
            <a:endParaRPr sz="2000" dirty="0">
              <a:solidFill>
                <a:srgbClr val="8D8C8C"/>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cxnSp>
        <p:nvCxnSpPr>
          <p:cNvPr id="19" name="Connecteur droit 18">
            <a:extLst>
              <a:ext uri="{FF2B5EF4-FFF2-40B4-BE49-F238E27FC236}">
                <a16:creationId xmlns:a16="http://schemas.microsoft.com/office/drawing/2014/main" id="{4A42A0EA-0A46-EE6D-1D3E-6EA1C8F470D3}"/>
              </a:ext>
            </a:extLst>
          </p:cNvPr>
          <p:cNvCxnSpPr/>
          <p:nvPr/>
        </p:nvCxnSpPr>
        <p:spPr>
          <a:xfrm>
            <a:off x="6243303" y="1379669"/>
            <a:ext cx="2727302" cy="3269252"/>
          </a:xfrm>
          <a:prstGeom prst="line">
            <a:avLst/>
          </a:prstGeom>
          <a:ln w="25400">
            <a:headEnd w="lg" len="lg"/>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E8008EF4-075D-C764-D341-03ED4F0A2386}"/>
              </a:ext>
            </a:extLst>
          </p:cNvPr>
          <p:cNvCxnSpPr>
            <a:cxnSpLocks/>
          </p:cNvCxnSpPr>
          <p:nvPr/>
        </p:nvCxnSpPr>
        <p:spPr>
          <a:xfrm flipH="1">
            <a:off x="6243303" y="1379669"/>
            <a:ext cx="2690457" cy="3269252"/>
          </a:xfrm>
          <a:prstGeom prst="line">
            <a:avLst/>
          </a:prstGeom>
          <a:ln w="25400">
            <a:headEnd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764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15616" y="260649"/>
            <a:ext cx="5112568" cy="576064"/>
          </a:xfrm>
        </p:spPr>
        <p:txBody>
          <a:bodyPr/>
          <a:lstStyle/>
          <a:p>
            <a:r>
              <a:rPr lang="fr-FR"/>
              <a:t>La tarification de l’offre PayPlug</a:t>
            </a:r>
            <a:endParaRPr lang="fr-FR" dirty="0"/>
          </a:p>
        </p:txBody>
      </p:sp>
      <p:sp>
        <p:nvSpPr>
          <p:cNvPr id="5" name="object 21"/>
          <p:cNvSpPr/>
          <p:nvPr/>
        </p:nvSpPr>
        <p:spPr>
          <a:xfrm>
            <a:off x="2530980" y="2166963"/>
            <a:ext cx="1943100" cy="363220"/>
          </a:xfrm>
          <a:custGeom>
            <a:avLst/>
            <a:gdLst/>
            <a:ahLst/>
            <a:cxnLst/>
            <a:rect l="l" t="t" r="r" b="b"/>
            <a:pathLst>
              <a:path w="1943100" h="363219">
                <a:moveTo>
                  <a:pt x="0" y="362851"/>
                </a:moveTo>
                <a:lnTo>
                  <a:pt x="1942820" y="362851"/>
                </a:lnTo>
                <a:lnTo>
                  <a:pt x="1942820" y="0"/>
                </a:lnTo>
                <a:lnTo>
                  <a:pt x="0" y="0"/>
                </a:lnTo>
                <a:lnTo>
                  <a:pt x="0" y="362851"/>
                </a:lnTo>
                <a:close/>
              </a:path>
            </a:pathLst>
          </a:custGeom>
          <a:solidFill>
            <a:schemeClr val="bg1">
              <a:lumMod val="75000"/>
            </a:schemeClr>
          </a:solidFill>
        </p:spPr>
        <p:txBody>
          <a:bodyPr wrap="square" lIns="0" tIns="0" rIns="0" bIns="0" rtlCol="0"/>
          <a:lstStyle/>
          <a:p>
            <a:endParaRPr/>
          </a:p>
        </p:txBody>
      </p:sp>
      <p:sp>
        <p:nvSpPr>
          <p:cNvPr id="6" name="object 22"/>
          <p:cNvSpPr/>
          <p:nvPr/>
        </p:nvSpPr>
        <p:spPr>
          <a:xfrm>
            <a:off x="4683706" y="2166963"/>
            <a:ext cx="1943100" cy="363220"/>
          </a:xfrm>
          <a:custGeom>
            <a:avLst/>
            <a:gdLst/>
            <a:ahLst/>
            <a:cxnLst/>
            <a:rect l="l" t="t" r="r" b="b"/>
            <a:pathLst>
              <a:path w="1943100" h="363219">
                <a:moveTo>
                  <a:pt x="0" y="362851"/>
                </a:moveTo>
                <a:lnTo>
                  <a:pt x="1942820" y="362851"/>
                </a:lnTo>
                <a:lnTo>
                  <a:pt x="1942820" y="0"/>
                </a:lnTo>
                <a:lnTo>
                  <a:pt x="0" y="0"/>
                </a:lnTo>
                <a:lnTo>
                  <a:pt x="0" y="362851"/>
                </a:lnTo>
                <a:close/>
              </a:path>
            </a:pathLst>
          </a:custGeom>
          <a:solidFill>
            <a:schemeClr val="bg1">
              <a:lumMod val="75000"/>
            </a:schemeClr>
          </a:solidFill>
        </p:spPr>
        <p:txBody>
          <a:bodyPr wrap="square" lIns="0" tIns="0" rIns="0" bIns="0" rtlCol="0"/>
          <a:lstStyle/>
          <a:p>
            <a:endParaRPr/>
          </a:p>
        </p:txBody>
      </p:sp>
      <p:sp>
        <p:nvSpPr>
          <p:cNvPr id="7" name="object 23"/>
          <p:cNvSpPr/>
          <p:nvPr/>
        </p:nvSpPr>
        <p:spPr>
          <a:xfrm>
            <a:off x="6837068" y="2166963"/>
            <a:ext cx="1942464" cy="363220"/>
          </a:xfrm>
          <a:custGeom>
            <a:avLst/>
            <a:gdLst/>
            <a:ahLst/>
            <a:cxnLst/>
            <a:rect l="l" t="t" r="r" b="b"/>
            <a:pathLst>
              <a:path w="1942465" h="363219">
                <a:moveTo>
                  <a:pt x="0" y="362851"/>
                </a:moveTo>
                <a:lnTo>
                  <a:pt x="1942071" y="362851"/>
                </a:lnTo>
                <a:lnTo>
                  <a:pt x="1942071" y="0"/>
                </a:lnTo>
                <a:lnTo>
                  <a:pt x="0" y="0"/>
                </a:lnTo>
                <a:lnTo>
                  <a:pt x="0" y="362851"/>
                </a:lnTo>
                <a:close/>
              </a:path>
            </a:pathLst>
          </a:custGeom>
          <a:solidFill>
            <a:schemeClr val="bg1">
              <a:lumMod val="75000"/>
            </a:schemeClr>
          </a:solidFill>
        </p:spPr>
        <p:txBody>
          <a:bodyPr wrap="square" lIns="0" tIns="0" rIns="0" bIns="0" rtlCol="0"/>
          <a:lstStyle/>
          <a:p>
            <a:endParaRPr/>
          </a:p>
        </p:txBody>
      </p:sp>
      <p:graphicFrame>
        <p:nvGraphicFramePr>
          <p:cNvPr id="8" name="object 30"/>
          <p:cNvGraphicFramePr>
            <a:graphicFrameLocks noGrp="1"/>
          </p:cNvGraphicFramePr>
          <p:nvPr>
            <p:extLst>
              <p:ext uri="{D42A27DB-BD31-4B8C-83A1-F6EECF244321}">
                <p14:modId xmlns:p14="http://schemas.microsoft.com/office/powerpoint/2010/main" val="2463897969"/>
              </p:ext>
            </p:extLst>
          </p:nvPr>
        </p:nvGraphicFramePr>
        <p:xfrm>
          <a:off x="2530979" y="2166976"/>
          <a:ext cx="6376711" cy="2117724"/>
        </p:xfrm>
        <a:graphic>
          <a:graphicData uri="http://schemas.openxmlformats.org/drawingml/2006/table">
            <a:tbl>
              <a:tblPr firstRow="1" bandRow="1">
                <a:tableStyleId>{2D5ABB26-0587-4C30-8999-92F81FD0307C}</a:tableStyleId>
              </a:tblPr>
              <a:tblGrid>
                <a:gridCol w="2098245">
                  <a:extLst>
                    <a:ext uri="{9D8B030D-6E8A-4147-A177-3AD203B41FA5}">
                      <a16:colId xmlns:a16="http://schemas.microsoft.com/office/drawing/2014/main" val="20000"/>
                    </a:ext>
                  </a:extLst>
                </a:gridCol>
                <a:gridCol w="2204946">
                  <a:extLst>
                    <a:ext uri="{9D8B030D-6E8A-4147-A177-3AD203B41FA5}">
                      <a16:colId xmlns:a16="http://schemas.microsoft.com/office/drawing/2014/main" val="20001"/>
                    </a:ext>
                  </a:extLst>
                </a:gridCol>
                <a:gridCol w="2073520">
                  <a:extLst>
                    <a:ext uri="{9D8B030D-6E8A-4147-A177-3AD203B41FA5}">
                      <a16:colId xmlns:a16="http://schemas.microsoft.com/office/drawing/2014/main" val="20002"/>
                    </a:ext>
                  </a:extLst>
                </a:gridCol>
              </a:tblGrid>
              <a:tr h="906144">
                <a:tc>
                  <a:txBody>
                    <a:bodyPr/>
                    <a:lstStyle/>
                    <a:p>
                      <a:pPr marR="97155" algn="ctr">
                        <a:lnSpc>
                          <a:spcPct val="100000"/>
                        </a:lnSpc>
                        <a:spcBef>
                          <a:spcPts val="365"/>
                        </a:spcBef>
                      </a:pPr>
                      <a:r>
                        <a:rPr sz="1800" b="1" spc="-50" dirty="0">
                          <a:solidFill>
                            <a:srgbClr val="FFFFFF"/>
                          </a:solidFill>
                          <a:latin typeface="Lucida Sans"/>
                          <a:cs typeface="Lucida Sans"/>
                        </a:rPr>
                        <a:t>STARTER</a:t>
                      </a:r>
                      <a:r>
                        <a:rPr lang="fr-FR" sz="1800" b="1" spc="-50" dirty="0">
                          <a:solidFill>
                            <a:srgbClr val="FFFFFF"/>
                          </a:solidFill>
                          <a:latin typeface="Lucida Sans"/>
                          <a:cs typeface="Lucida Sans"/>
                        </a:rPr>
                        <a:t>*</a:t>
                      </a:r>
                      <a:endParaRPr sz="1800" dirty="0">
                        <a:latin typeface="Lucida Sans"/>
                        <a:cs typeface="Lucida Sans"/>
                      </a:endParaRPr>
                    </a:p>
                    <a:p>
                      <a:pPr algn="ctr">
                        <a:lnSpc>
                          <a:spcPct val="100000"/>
                        </a:lnSpc>
                        <a:spcBef>
                          <a:spcPts val="25"/>
                        </a:spcBef>
                      </a:pPr>
                      <a:endParaRPr sz="1950" dirty="0">
                        <a:latin typeface="Times New Roman"/>
                        <a:cs typeface="Times New Roman"/>
                      </a:endParaRPr>
                    </a:p>
                    <a:p>
                      <a:pPr algn="ctr">
                        <a:lnSpc>
                          <a:spcPct val="100000"/>
                        </a:lnSpc>
                      </a:pPr>
                      <a:r>
                        <a:rPr sz="1400" b="1" spc="-5" dirty="0">
                          <a:solidFill>
                            <a:srgbClr val="575756"/>
                          </a:solidFill>
                          <a:latin typeface="Tahoma"/>
                          <a:cs typeface="Tahoma"/>
                        </a:rPr>
                        <a:t>Gratuit</a:t>
                      </a:r>
                      <a:endParaRPr sz="1400" b="1" dirty="0">
                        <a:latin typeface="Tahoma"/>
                        <a:cs typeface="Tahoma"/>
                      </a:endParaRPr>
                    </a:p>
                  </a:txBody>
                  <a:tcPr marL="0" marR="0" marT="46355" marB="0">
                    <a:lnL>
                      <a:noFill/>
                    </a:lnL>
                    <a:lnR w="6350">
                      <a:noFill/>
                      <a:prstDash val="solid"/>
                    </a:lnR>
                    <a:lnT>
                      <a:noFill/>
                    </a:lnT>
                    <a:lnB w="6350">
                      <a:noFill/>
                      <a:prstDash val="solid"/>
                    </a:lnB>
                    <a:lnTlToBr w="12700" cmpd="sng">
                      <a:noFill/>
                      <a:prstDash val="solid"/>
                    </a:lnTlToBr>
                    <a:lnBlToTr w="12700" cmpd="sng">
                      <a:noFill/>
                      <a:prstDash val="solid"/>
                    </a:lnBlToTr>
                    <a:noFill/>
                  </a:tcPr>
                </a:tc>
                <a:tc>
                  <a:txBody>
                    <a:bodyPr/>
                    <a:lstStyle/>
                    <a:p>
                      <a:pPr algn="ctr">
                        <a:lnSpc>
                          <a:spcPct val="100000"/>
                        </a:lnSpc>
                        <a:spcBef>
                          <a:spcPts val="365"/>
                        </a:spcBef>
                      </a:pPr>
                      <a:r>
                        <a:rPr sz="1800" b="1" spc="-45" dirty="0">
                          <a:solidFill>
                            <a:srgbClr val="FFFFFF"/>
                          </a:solidFill>
                          <a:latin typeface="Lucida Sans"/>
                          <a:cs typeface="Lucida Sans"/>
                        </a:rPr>
                        <a:t>PRO</a:t>
                      </a:r>
                      <a:endParaRPr sz="1800" dirty="0">
                        <a:latin typeface="Lucida Sans"/>
                        <a:cs typeface="Lucida Sans"/>
                      </a:endParaRPr>
                    </a:p>
                    <a:p>
                      <a:pPr algn="ctr">
                        <a:lnSpc>
                          <a:spcPct val="100000"/>
                        </a:lnSpc>
                        <a:spcBef>
                          <a:spcPts val="25"/>
                        </a:spcBef>
                      </a:pPr>
                      <a:endParaRPr sz="1950" dirty="0">
                        <a:latin typeface="Times New Roman"/>
                        <a:cs typeface="Times New Roman"/>
                      </a:endParaRPr>
                    </a:p>
                    <a:p>
                      <a:pPr marR="1270" algn="ctr">
                        <a:lnSpc>
                          <a:spcPct val="100000"/>
                        </a:lnSpc>
                      </a:pPr>
                      <a:r>
                        <a:rPr sz="1400" b="1" spc="-5" dirty="0">
                          <a:solidFill>
                            <a:srgbClr val="575756"/>
                          </a:solidFill>
                          <a:latin typeface="Tahoma"/>
                          <a:cs typeface="Tahoma"/>
                        </a:rPr>
                        <a:t>Gratuit</a:t>
                      </a:r>
                      <a:endParaRPr sz="1400" b="1" dirty="0">
                        <a:latin typeface="Tahoma"/>
                        <a:cs typeface="Tahoma"/>
                      </a:endParaRPr>
                    </a:p>
                  </a:txBody>
                  <a:tcPr marL="0" marR="0" marT="4635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noFill/>
                  </a:tcPr>
                </a:tc>
                <a:tc>
                  <a:txBody>
                    <a:bodyPr/>
                    <a:lstStyle/>
                    <a:p>
                      <a:pPr marL="524510" algn="l">
                        <a:lnSpc>
                          <a:spcPct val="100000"/>
                        </a:lnSpc>
                        <a:spcBef>
                          <a:spcPts val="365"/>
                        </a:spcBef>
                      </a:pPr>
                      <a:r>
                        <a:rPr sz="1800" b="1" spc="5" dirty="0">
                          <a:solidFill>
                            <a:srgbClr val="FFFFFF"/>
                          </a:solidFill>
                          <a:latin typeface="Lucida Sans"/>
                          <a:cs typeface="Lucida Sans"/>
                        </a:rPr>
                        <a:t>PREMIUM</a:t>
                      </a:r>
                      <a:endParaRPr sz="1800" dirty="0">
                        <a:latin typeface="Lucida Sans"/>
                        <a:cs typeface="Lucida Sans"/>
                      </a:endParaRPr>
                    </a:p>
                    <a:p>
                      <a:pPr algn="ctr">
                        <a:lnSpc>
                          <a:spcPct val="100000"/>
                        </a:lnSpc>
                        <a:spcBef>
                          <a:spcPts val="25"/>
                        </a:spcBef>
                      </a:pPr>
                      <a:endParaRPr sz="1950" dirty="0">
                        <a:latin typeface="Times New Roman"/>
                        <a:cs typeface="Times New Roman"/>
                      </a:endParaRPr>
                    </a:p>
                    <a:p>
                      <a:pPr algn="ctr">
                        <a:lnSpc>
                          <a:spcPct val="100000"/>
                        </a:lnSpc>
                      </a:pPr>
                      <a:r>
                        <a:rPr sz="1400" b="1" spc="-5" dirty="0">
                          <a:solidFill>
                            <a:srgbClr val="575756"/>
                          </a:solidFill>
                          <a:latin typeface="Tahoma"/>
                          <a:cs typeface="Tahoma"/>
                        </a:rPr>
                        <a:t>Gratuit</a:t>
                      </a:r>
                      <a:endParaRPr sz="1400" b="1" dirty="0">
                        <a:latin typeface="Tahoma"/>
                        <a:cs typeface="Tahoma"/>
                      </a:endParaRPr>
                    </a:p>
                  </a:txBody>
                  <a:tcPr marL="0" marR="0" marT="46355" marB="0">
                    <a:lnL w="6350">
                      <a:noFill/>
                      <a:prstDash val="solid"/>
                    </a:lnL>
                    <a:lnR>
                      <a:noFill/>
                    </a:lnR>
                    <a:lnT>
                      <a:noFill/>
                    </a:lnT>
                    <a:lnB w="6350">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57860">
                <a:tc>
                  <a:txBody>
                    <a:bodyPr/>
                    <a:lstStyle/>
                    <a:p>
                      <a:pPr algn="ctr">
                        <a:lnSpc>
                          <a:spcPct val="100000"/>
                        </a:lnSpc>
                        <a:spcBef>
                          <a:spcPts val="30"/>
                        </a:spcBef>
                      </a:pPr>
                      <a:endParaRPr sz="1500" dirty="0">
                        <a:latin typeface="Times New Roman"/>
                        <a:cs typeface="Times New Roman"/>
                      </a:endParaRPr>
                    </a:p>
                    <a:p>
                      <a:pPr algn="ctr">
                        <a:lnSpc>
                          <a:spcPct val="100000"/>
                        </a:lnSpc>
                      </a:pPr>
                      <a:r>
                        <a:rPr lang="fr-FR" sz="1400" spc="-5" dirty="0">
                          <a:solidFill>
                            <a:srgbClr val="575756"/>
                          </a:solidFill>
                          <a:latin typeface="Tahoma"/>
                          <a:cs typeface="Tahoma"/>
                        </a:rPr>
                        <a:t>10 € HT</a:t>
                      </a:r>
                      <a:endParaRPr sz="1400" dirty="0">
                        <a:latin typeface="Tahoma"/>
                        <a:cs typeface="Tahoma"/>
                      </a:endParaRPr>
                    </a:p>
                  </a:txBody>
                  <a:tcPr marL="0" marR="0" marT="3810" marB="0">
                    <a:lnL>
                      <a:noFill/>
                    </a:lnL>
                    <a:lnR w="6350">
                      <a:noFill/>
                      <a:prstDash val="solid"/>
                    </a:lnR>
                    <a:lnT w="6350">
                      <a:noFill/>
                      <a:prstDash val="solid"/>
                    </a:lnT>
                    <a:lnB w="6350">
                      <a:noFill/>
                      <a:prstDash val="solid"/>
                    </a:lnB>
                    <a:lnTlToBr w="12700" cmpd="sng">
                      <a:noFill/>
                      <a:prstDash val="solid"/>
                    </a:lnTlToBr>
                    <a:lnBlToTr w="12700" cmpd="sng">
                      <a:noFill/>
                      <a:prstDash val="solid"/>
                    </a:lnBlToTr>
                    <a:noFill/>
                  </a:tcPr>
                </a:tc>
                <a:tc>
                  <a:txBody>
                    <a:bodyPr/>
                    <a:lstStyle/>
                    <a:p>
                      <a:pPr marR="1270" algn="ctr">
                        <a:lnSpc>
                          <a:spcPct val="100000"/>
                        </a:lnSpc>
                        <a:spcBef>
                          <a:spcPts val="1040"/>
                        </a:spcBef>
                      </a:pPr>
                      <a:r>
                        <a:rPr sz="1400" strike="sngStrike" spc="25" dirty="0">
                          <a:solidFill>
                            <a:srgbClr val="575756"/>
                          </a:solidFill>
                          <a:latin typeface="Tahoma"/>
                          <a:cs typeface="Tahoma"/>
                        </a:rPr>
                        <a:t>30</a:t>
                      </a:r>
                      <a:r>
                        <a:rPr sz="1400" strike="sngStrike" spc="25" dirty="0">
                          <a:solidFill>
                            <a:srgbClr val="575756"/>
                          </a:solidFill>
                          <a:latin typeface="Arial"/>
                          <a:cs typeface="Arial"/>
                        </a:rPr>
                        <a:t>€</a:t>
                      </a:r>
                      <a:r>
                        <a:rPr sz="1400" strike="sngStrike" spc="-80" dirty="0">
                          <a:solidFill>
                            <a:srgbClr val="575756"/>
                          </a:solidFill>
                          <a:latin typeface="Arial"/>
                          <a:cs typeface="Arial"/>
                        </a:rPr>
                        <a:t> </a:t>
                      </a:r>
                      <a:r>
                        <a:rPr sz="1400" strike="sngStrike" spc="5" dirty="0">
                          <a:solidFill>
                            <a:srgbClr val="575756"/>
                          </a:solidFill>
                          <a:latin typeface="Tahoma"/>
                          <a:cs typeface="Tahoma"/>
                        </a:rPr>
                        <a:t>HT</a:t>
                      </a:r>
                      <a:endParaRPr sz="1400" dirty="0">
                        <a:latin typeface="Tahoma"/>
                        <a:cs typeface="Tahoma"/>
                      </a:endParaRPr>
                    </a:p>
                    <a:p>
                      <a:pPr marR="1270" algn="ctr">
                        <a:lnSpc>
                          <a:spcPct val="100000"/>
                        </a:lnSpc>
                      </a:pPr>
                      <a:r>
                        <a:rPr sz="1400" b="1" spc="15" dirty="0">
                          <a:solidFill>
                            <a:srgbClr val="575756"/>
                          </a:solidFill>
                          <a:latin typeface="Arial"/>
                          <a:cs typeface="Arial"/>
                        </a:rPr>
                        <a:t>25€</a:t>
                      </a:r>
                      <a:r>
                        <a:rPr sz="1400" b="1" spc="-100" dirty="0">
                          <a:solidFill>
                            <a:srgbClr val="575756"/>
                          </a:solidFill>
                          <a:latin typeface="Arial"/>
                          <a:cs typeface="Arial"/>
                        </a:rPr>
                        <a:t> </a:t>
                      </a:r>
                      <a:r>
                        <a:rPr sz="1400" b="1" dirty="0">
                          <a:solidFill>
                            <a:srgbClr val="575756"/>
                          </a:solidFill>
                          <a:latin typeface="Arial"/>
                          <a:cs typeface="Arial"/>
                        </a:rPr>
                        <a:t>HT</a:t>
                      </a:r>
                      <a:endParaRPr sz="1400" b="1" dirty="0">
                        <a:latin typeface="Arial"/>
                        <a:cs typeface="Arial"/>
                      </a:endParaRPr>
                    </a:p>
                  </a:txBody>
                  <a:tcPr marL="0" marR="0" marT="13208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noFill/>
                  </a:tcPr>
                </a:tc>
                <a:tc>
                  <a:txBody>
                    <a:bodyPr/>
                    <a:lstStyle/>
                    <a:p>
                      <a:pPr algn="ctr">
                        <a:lnSpc>
                          <a:spcPct val="100000"/>
                        </a:lnSpc>
                        <a:spcBef>
                          <a:spcPts val="1040"/>
                        </a:spcBef>
                      </a:pPr>
                      <a:r>
                        <a:rPr sz="1400" strike="sngStrike" spc="25" dirty="0">
                          <a:solidFill>
                            <a:srgbClr val="575756"/>
                          </a:solidFill>
                          <a:latin typeface="Tahoma"/>
                          <a:cs typeface="Tahoma"/>
                        </a:rPr>
                        <a:t>80</a:t>
                      </a:r>
                      <a:r>
                        <a:rPr sz="1400" strike="sngStrike" spc="25" dirty="0">
                          <a:solidFill>
                            <a:srgbClr val="575756"/>
                          </a:solidFill>
                          <a:latin typeface="Arial"/>
                          <a:cs typeface="Arial"/>
                        </a:rPr>
                        <a:t>€</a:t>
                      </a:r>
                      <a:r>
                        <a:rPr sz="1400" strike="sngStrike" spc="-80" dirty="0">
                          <a:solidFill>
                            <a:srgbClr val="575756"/>
                          </a:solidFill>
                          <a:latin typeface="Arial"/>
                          <a:cs typeface="Arial"/>
                        </a:rPr>
                        <a:t> </a:t>
                      </a:r>
                      <a:r>
                        <a:rPr sz="1400" strike="sngStrike" spc="5" dirty="0">
                          <a:solidFill>
                            <a:srgbClr val="575756"/>
                          </a:solidFill>
                          <a:latin typeface="Tahoma"/>
                          <a:cs typeface="Tahoma"/>
                        </a:rPr>
                        <a:t>HT</a:t>
                      </a:r>
                      <a:endParaRPr sz="1400" dirty="0">
                        <a:latin typeface="Tahoma"/>
                        <a:cs typeface="Tahoma"/>
                      </a:endParaRPr>
                    </a:p>
                    <a:p>
                      <a:pPr algn="ctr">
                        <a:lnSpc>
                          <a:spcPct val="100000"/>
                        </a:lnSpc>
                      </a:pPr>
                      <a:r>
                        <a:rPr sz="1400" b="1" spc="15" dirty="0">
                          <a:solidFill>
                            <a:srgbClr val="575756"/>
                          </a:solidFill>
                          <a:latin typeface="Arial"/>
                          <a:cs typeface="Arial"/>
                        </a:rPr>
                        <a:t>65€</a:t>
                      </a:r>
                      <a:r>
                        <a:rPr sz="1400" b="1" spc="-100" dirty="0">
                          <a:solidFill>
                            <a:srgbClr val="575756"/>
                          </a:solidFill>
                          <a:latin typeface="Arial"/>
                          <a:cs typeface="Arial"/>
                        </a:rPr>
                        <a:t> </a:t>
                      </a:r>
                      <a:r>
                        <a:rPr sz="1400" b="1" dirty="0">
                          <a:solidFill>
                            <a:srgbClr val="575756"/>
                          </a:solidFill>
                          <a:latin typeface="Arial"/>
                          <a:cs typeface="Arial"/>
                        </a:rPr>
                        <a:t>HT</a:t>
                      </a:r>
                      <a:endParaRPr sz="1400" b="1" dirty="0">
                        <a:latin typeface="Arial"/>
                        <a:cs typeface="Arial"/>
                      </a:endParaRPr>
                    </a:p>
                  </a:txBody>
                  <a:tcPr marL="0" marR="0" marT="132080" marB="0">
                    <a:lnL w="6350">
                      <a:noFill/>
                      <a:prstDash val="solid"/>
                    </a:lnL>
                    <a:lnR>
                      <a:noFill/>
                    </a:lnR>
                    <a:lnT w="6350">
                      <a:noFill/>
                      <a:prstDash val="solid"/>
                    </a:lnT>
                    <a:lnB w="6350">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53720">
                <a:tc>
                  <a:txBody>
                    <a:bodyPr/>
                    <a:lstStyle/>
                    <a:p>
                      <a:pPr algn="ctr">
                        <a:lnSpc>
                          <a:spcPct val="100000"/>
                        </a:lnSpc>
                        <a:spcBef>
                          <a:spcPts val="50"/>
                        </a:spcBef>
                      </a:pPr>
                      <a:endParaRPr sz="1250" dirty="0">
                        <a:latin typeface="Times New Roman"/>
                        <a:cs typeface="Times New Roman"/>
                      </a:endParaRPr>
                    </a:p>
                    <a:p>
                      <a:pPr algn="ctr">
                        <a:lnSpc>
                          <a:spcPct val="100000"/>
                        </a:lnSpc>
                      </a:pPr>
                      <a:r>
                        <a:rPr lang="fr-FR" sz="1400" spc="-25" dirty="0">
                          <a:solidFill>
                            <a:srgbClr val="575756"/>
                          </a:solidFill>
                          <a:latin typeface="Tahoma"/>
                          <a:cs typeface="Tahoma"/>
                        </a:rPr>
                        <a:t>1,2</a:t>
                      </a:r>
                      <a:r>
                        <a:rPr sz="1400" spc="-114" dirty="0">
                          <a:solidFill>
                            <a:srgbClr val="575756"/>
                          </a:solidFill>
                          <a:latin typeface="Tahoma"/>
                          <a:cs typeface="Tahoma"/>
                        </a:rPr>
                        <a:t> </a:t>
                      </a:r>
                      <a:r>
                        <a:rPr sz="1400" spc="25" dirty="0">
                          <a:solidFill>
                            <a:srgbClr val="575756"/>
                          </a:solidFill>
                          <a:latin typeface="Tahoma"/>
                          <a:cs typeface="Tahoma"/>
                        </a:rPr>
                        <a:t>%</a:t>
                      </a:r>
                      <a:r>
                        <a:rPr sz="1400" spc="-114" dirty="0">
                          <a:solidFill>
                            <a:srgbClr val="575756"/>
                          </a:solidFill>
                          <a:latin typeface="Tahoma"/>
                          <a:cs typeface="Tahoma"/>
                        </a:rPr>
                        <a:t> </a:t>
                      </a:r>
                      <a:r>
                        <a:rPr sz="1400" spc="-95" dirty="0">
                          <a:solidFill>
                            <a:srgbClr val="575756"/>
                          </a:solidFill>
                          <a:latin typeface="Tahoma"/>
                          <a:cs typeface="Tahoma"/>
                        </a:rPr>
                        <a:t>+</a:t>
                      </a:r>
                      <a:r>
                        <a:rPr sz="1400" spc="-114" dirty="0">
                          <a:solidFill>
                            <a:srgbClr val="575756"/>
                          </a:solidFill>
                          <a:latin typeface="Tahoma"/>
                          <a:cs typeface="Tahoma"/>
                        </a:rPr>
                        <a:t> </a:t>
                      </a:r>
                      <a:r>
                        <a:rPr sz="1400" spc="-25" dirty="0">
                          <a:solidFill>
                            <a:srgbClr val="575756"/>
                          </a:solidFill>
                          <a:latin typeface="Tahoma"/>
                          <a:cs typeface="Tahoma"/>
                        </a:rPr>
                        <a:t>0,25</a:t>
                      </a:r>
                      <a:r>
                        <a:rPr sz="1400" spc="-114" dirty="0">
                          <a:solidFill>
                            <a:srgbClr val="575756"/>
                          </a:solidFill>
                          <a:latin typeface="Tahoma"/>
                          <a:cs typeface="Tahoma"/>
                        </a:rPr>
                        <a:t> </a:t>
                      </a:r>
                      <a:r>
                        <a:rPr sz="1400" spc="55" dirty="0">
                          <a:solidFill>
                            <a:srgbClr val="575756"/>
                          </a:solidFill>
                          <a:latin typeface="Arial"/>
                          <a:cs typeface="Arial"/>
                        </a:rPr>
                        <a:t>€</a:t>
                      </a:r>
                      <a:r>
                        <a:rPr sz="1400" spc="-70" dirty="0">
                          <a:solidFill>
                            <a:srgbClr val="575756"/>
                          </a:solidFill>
                          <a:latin typeface="Arial"/>
                          <a:cs typeface="Arial"/>
                        </a:rPr>
                        <a:t> </a:t>
                      </a:r>
                      <a:r>
                        <a:rPr sz="1400" spc="-150" dirty="0">
                          <a:solidFill>
                            <a:srgbClr val="575756"/>
                          </a:solidFill>
                          <a:latin typeface="Tahoma"/>
                          <a:cs typeface="Tahoma"/>
                        </a:rPr>
                        <a:t>/</a:t>
                      </a:r>
                      <a:r>
                        <a:rPr sz="1400" spc="-114" dirty="0">
                          <a:solidFill>
                            <a:srgbClr val="575756"/>
                          </a:solidFill>
                          <a:latin typeface="Tahoma"/>
                          <a:cs typeface="Tahoma"/>
                        </a:rPr>
                        <a:t> </a:t>
                      </a:r>
                      <a:r>
                        <a:rPr sz="1400" spc="-35" dirty="0">
                          <a:solidFill>
                            <a:srgbClr val="575756"/>
                          </a:solidFill>
                          <a:latin typeface="Tahoma"/>
                          <a:cs typeface="Tahoma"/>
                        </a:rPr>
                        <a:t>transac.</a:t>
                      </a:r>
                      <a:r>
                        <a:rPr sz="1200" b="1" spc="-52" baseline="31250" dirty="0">
                          <a:solidFill>
                            <a:srgbClr val="00C29A"/>
                          </a:solidFill>
                          <a:latin typeface="Lucida Sans"/>
                          <a:cs typeface="Lucida Sans"/>
                        </a:rPr>
                        <a:t>1</a:t>
                      </a:r>
                      <a:endParaRPr sz="1200" baseline="31250" dirty="0">
                        <a:solidFill>
                          <a:srgbClr val="00C29A"/>
                        </a:solidFill>
                        <a:latin typeface="Lucida Sans"/>
                        <a:cs typeface="Lucida Sans"/>
                      </a:endParaRPr>
                    </a:p>
                  </a:txBody>
                  <a:tcPr marL="0" marR="0" marT="6350" marB="0">
                    <a:lnL>
                      <a:noFill/>
                    </a:lnL>
                    <a:lnR w="6350">
                      <a:noFill/>
                      <a:prstDash val="solid"/>
                    </a:lnR>
                    <a:lnT w="6350">
                      <a:noFill/>
                      <a:prstDash val="solid"/>
                    </a:lnT>
                    <a:lnB>
                      <a:noFill/>
                    </a:lnB>
                    <a:lnTlToBr w="12700" cmpd="sng">
                      <a:noFill/>
                      <a:prstDash val="solid"/>
                    </a:lnTlToBr>
                    <a:lnBlToTr w="12700" cmpd="sng">
                      <a:noFill/>
                      <a:prstDash val="solid"/>
                    </a:lnBlToTr>
                    <a:noFill/>
                  </a:tcPr>
                </a:tc>
                <a:tc>
                  <a:txBody>
                    <a:bodyPr/>
                    <a:lstStyle/>
                    <a:p>
                      <a:pPr algn="ctr">
                        <a:lnSpc>
                          <a:spcPct val="100000"/>
                        </a:lnSpc>
                        <a:spcBef>
                          <a:spcPts val="50"/>
                        </a:spcBef>
                      </a:pPr>
                      <a:endParaRPr sz="1250" dirty="0">
                        <a:latin typeface="Times New Roman"/>
                        <a:cs typeface="Times New Roman"/>
                      </a:endParaRPr>
                    </a:p>
                    <a:p>
                      <a:pPr marL="151130" algn="l">
                        <a:lnSpc>
                          <a:spcPct val="100000"/>
                        </a:lnSpc>
                      </a:pPr>
                      <a:r>
                        <a:rPr sz="1400" spc="-20" dirty="0">
                          <a:solidFill>
                            <a:srgbClr val="575756"/>
                          </a:solidFill>
                          <a:latin typeface="Tahoma"/>
                          <a:cs typeface="Tahoma"/>
                        </a:rPr>
                        <a:t>0,8% </a:t>
                      </a:r>
                      <a:r>
                        <a:rPr sz="1400" spc="-95" dirty="0">
                          <a:solidFill>
                            <a:srgbClr val="575756"/>
                          </a:solidFill>
                          <a:latin typeface="Tahoma"/>
                          <a:cs typeface="Tahoma"/>
                        </a:rPr>
                        <a:t>+ </a:t>
                      </a:r>
                      <a:r>
                        <a:rPr sz="1400" spc="-15" dirty="0">
                          <a:solidFill>
                            <a:srgbClr val="575756"/>
                          </a:solidFill>
                          <a:latin typeface="Tahoma"/>
                          <a:cs typeface="Tahoma"/>
                        </a:rPr>
                        <a:t>0,15</a:t>
                      </a:r>
                      <a:r>
                        <a:rPr sz="1400" spc="-15" dirty="0">
                          <a:solidFill>
                            <a:srgbClr val="575756"/>
                          </a:solidFill>
                          <a:latin typeface="Arial"/>
                          <a:cs typeface="Arial"/>
                        </a:rPr>
                        <a:t>€ </a:t>
                      </a:r>
                      <a:r>
                        <a:rPr sz="1400" spc="-150" dirty="0">
                          <a:solidFill>
                            <a:srgbClr val="575756"/>
                          </a:solidFill>
                          <a:latin typeface="Tahoma"/>
                          <a:cs typeface="Tahoma"/>
                        </a:rPr>
                        <a:t>/</a:t>
                      </a:r>
                      <a:r>
                        <a:rPr sz="1400" spc="-275" dirty="0">
                          <a:solidFill>
                            <a:srgbClr val="575756"/>
                          </a:solidFill>
                          <a:latin typeface="Tahoma"/>
                          <a:cs typeface="Tahoma"/>
                        </a:rPr>
                        <a:t> </a:t>
                      </a:r>
                      <a:r>
                        <a:rPr sz="1400" spc="-35" dirty="0" err="1">
                          <a:solidFill>
                            <a:srgbClr val="575756"/>
                          </a:solidFill>
                          <a:latin typeface="Tahoma"/>
                          <a:cs typeface="Tahoma"/>
                        </a:rPr>
                        <a:t>transac</a:t>
                      </a:r>
                      <a:r>
                        <a:rPr sz="1400" spc="-35" dirty="0">
                          <a:solidFill>
                            <a:srgbClr val="575756"/>
                          </a:solidFill>
                          <a:latin typeface="Tahoma"/>
                          <a:cs typeface="Tahoma"/>
                        </a:rPr>
                        <a:t>.</a:t>
                      </a:r>
                      <a:r>
                        <a:rPr lang="fr-FR" sz="1200" b="1" spc="-52" baseline="31250" dirty="0">
                          <a:solidFill>
                            <a:srgbClr val="00C29A"/>
                          </a:solidFill>
                          <a:latin typeface="Lucida Sans"/>
                          <a:cs typeface="Lucida Sans"/>
                        </a:rPr>
                        <a:t>2</a:t>
                      </a:r>
                      <a:endParaRPr sz="1200" baseline="31250" dirty="0">
                        <a:solidFill>
                          <a:srgbClr val="00C29A"/>
                        </a:solidFill>
                        <a:latin typeface="Lucida Sans"/>
                        <a:cs typeface="Lucida Sans"/>
                      </a:endParaRPr>
                    </a:p>
                  </a:txBody>
                  <a:tcPr marL="0" marR="0" marT="6350" marB="0">
                    <a:lnL w="6350">
                      <a:noFill/>
                      <a:prstDash val="solid"/>
                    </a:lnL>
                    <a:lnR w="6350">
                      <a:noFill/>
                      <a:prstDash val="solid"/>
                    </a:lnR>
                    <a:lnT w="6350">
                      <a:noFill/>
                      <a:prstDash val="solid"/>
                    </a:lnT>
                    <a:lnB>
                      <a:noFill/>
                    </a:lnB>
                    <a:lnTlToBr w="12700" cmpd="sng">
                      <a:noFill/>
                      <a:prstDash val="solid"/>
                    </a:lnTlToBr>
                    <a:lnBlToTr w="12700" cmpd="sng">
                      <a:noFill/>
                      <a:prstDash val="solid"/>
                    </a:lnBlToTr>
                    <a:noFill/>
                  </a:tcPr>
                </a:tc>
                <a:tc>
                  <a:txBody>
                    <a:bodyPr/>
                    <a:lstStyle/>
                    <a:p>
                      <a:pPr algn="ctr">
                        <a:lnSpc>
                          <a:spcPct val="100000"/>
                        </a:lnSpc>
                        <a:spcBef>
                          <a:spcPts val="50"/>
                        </a:spcBef>
                      </a:pPr>
                      <a:endParaRPr sz="1250" dirty="0">
                        <a:latin typeface="Times New Roman"/>
                        <a:cs typeface="Times New Roman"/>
                      </a:endParaRPr>
                    </a:p>
                    <a:p>
                      <a:pPr marL="47625" algn="ctr">
                        <a:lnSpc>
                          <a:spcPct val="100000"/>
                        </a:lnSpc>
                      </a:pPr>
                      <a:r>
                        <a:rPr sz="1400" spc="-20" dirty="0">
                          <a:solidFill>
                            <a:srgbClr val="575756"/>
                          </a:solidFill>
                          <a:latin typeface="Tahoma"/>
                          <a:cs typeface="Tahoma"/>
                        </a:rPr>
                        <a:t>0,5% </a:t>
                      </a:r>
                      <a:r>
                        <a:rPr sz="1400" spc="-95" dirty="0">
                          <a:solidFill>
                            <a:srgbClr val="575756"/>
                          </a:solidFill>
                          <a:latin typeface="Tahoma"/>
                          <a:cs typeface="Tahoma"/>
                        </a:rPr>
                        <a:t>+ </a:t>
                      </a:r>
                      <a:r>
                        <a:rPr sz="1400" spc="-15" dirty="0">
                          <a:solidFill>
                            <a:srgbClr val="575756"/>
                          </a:solidFill>
                          <a:latin typeface="Tahoma"/>
                          <a:cs typeface="Tahoma"/>
                        </a:rPr>
                        <a:t>0,15</a:t>
                      </a:r>
                      <a:r>
                        <a:rPr sz="1400" spc="-15" dirty="0">
                          <a:solidFill>
                            <a:srgbClr val="575756"/>
                          </a:solidFill>
                          <a:latin typeface="Arial"/>
                          <a:cs typeface="Arial"/>
                        </a:rPr>
                        <a:t>€ </a:t>
                      </a:r>
                      <a:r>
                        <a:rPr sz="1400" spc="-150" dirty="0">
                          <a:solidFill>
                            <a:srgbClr val="575756"/>
                          </a:solidFill>
                          <a:latin typeface="Tahoma"/>
                          <a:cs typeface="Tahoma"/>
                        </a:rPr>
                        <a:t>/</a:t>
                      </a:r>
                      <a:r>
                        <a:rPr sz="1400" spc="-260" dirty="0">
                          <a:solidFill>
                            <a:srgbClr val="575756"/>
                          </a:solidFill>
                          <a:latin typeface="Tahoma"/>
                          <a:cs typeface="Tahoma"/>
                        </a:rPr>
                        <a:t> </a:t>
                      </a:r>
                      <a:r>
                        <a:rPr sz="1400" spc="-40" dirty="0" err="1">
                          <a:solidFill>
                            <a:srgbClr val="575756"/>
                          </a:solidFill>
                          <a:latin typeface="Tahoma"/>
                          <a:cs typeface="Tahoma"/>
                        </a:rPr>
                        <a:t>transac</a:t>
                      </a:r>
                      <a:r>
                        <a:rPr sz="1400" spc="-40" dirty="0">
                          <a:solidFill>
                            <a:srgbClr val="575756"/>
                          </a:solidFill>
                          <a:latin typeface="Tahoma"/>
                          <a:cs typeface="Tahoma"/>
                        </a:rPr>
                        <a:t>.</a:t>
                      </a:r>
                      <a:endParaRPr sz="1200" baseline="31250" dirty="0">
                        <a:solidFill>
                          <a:srgbClr val="00C29A"/>
                        </a:solidFill>
                        <a:latin typeface="Lucida Sans"/>
                        <a:cs typeface="Lucida Sans"/>
                      </a:endParaRPr>
                    </a:p>
                  </a:txBody>
                  <a:tcPr marL="0" marR="0" marT="6350" marB="0">
                    <a:lnL w="6350">
                      <a:noFill/>
                      <a:prstDash val="solid"/>
                    </a:lnL>
                    <a:lnR>
                      <a:noFill/>
                    </a:lnR>
                    <a:lnT w="6350">
                      <a:noFill/>
                      <a:prstDash val="soli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9" name="object 31"/>
          <p:cNvSpPr txBox="1"/>
          <p:nvPr/>
        </p:nvSpPr>
        <p:spPr>
          <a:xfrm>
            <a:off x="169357" y="2780805"/>
            <a:ext cx="2248535" cy="1381789"/>
          </a:xfrm>
          <a:prstGeom prst="rect">
            <a:avLst/>
          </a:prstGeom>
        </p:spPr>
        <p:txBody>
          <a:bodyPr vert="horz" wrap="square" lIns="0" tIns="12700" rIns="0" bIns="0" rtlCol="0">
            <a:spAutoFit/>
          </a:bodyPr>
          <a:lstStyle/>
          <a:p>
            <a:pPr marL="203200" algn="ctr">
              <a:lnSpc>
                <a:spcPct val="100000"/>
              </a:lnSpc>
              <a:spcBef>
                <a:spcPts val="100"/>
              </a:spcBef>
            </a:pPr>
            <a:r>
              <a:rPr sz="1400" spc="-20" dirty="0">
                <a:solidFill>
                  <a:srgbClr val="00C29A"/>
                </a:solidFill>
                <a:latin typeface="Arial"/>
                <a:cs typeface="Arial"/>
              </a:rPr>
              <a:t>FRAIS</a:t>
            </a:r>
            <a:r>
              <a:rPr sz="1400" spc="-40" dirty="0">
                <a:solidFill>
                  <a:srgbClr val="00C29A"/>
                </a:solidFill>
                <a:latin typeface="Arial"/>
                <a:cs typeface="Arial"/>
              </a:rPr>
              <a:t> </a:t>
            </a:r>
            <a:r>
              <a:rPr sz="1400" spc="5" dirty="0">
                <a:solidFill>
                  <a:srgbClr val="00C29A"/>
                </a:solidFill>
                <a:latin typeface="Arial"/>
                <a:cs typeface="Arial"/>
              </a:rPr>
              <a:t>D’INSTALLATION</a:t>
            </a:r>
            <a:endParaRPr sz="1400" dirty="0">
              <a:solidFill>
                <a:srgbClr val="00C29A"/>
              </a:solidFill>
              <a:latin typeface="Arial"/>
              <a:cs typeface="Arial"/>
            </a:endParaRPr>
          </a:p>
          <a:p>
            <a:pPr>
              <a:lnSpc>
                <a:spcPct val="100000"/>
              </a:lnSpc>
              <a:spcBef>
                <a:spcPts val="20"/>
              </a:spcBef>
            </a:pPr>
            <a:endParaRPr sz="2050" dirty="0">
              <a:solidFill>
                <a:srgbClr val="00C29A"/>
              </a:solidFill>
              <a:latin typeface="Arial"/>
              <a:cs typeface="Arial"/>
            </a:endParaRPr>
          </a:p>
          <a:p>
            <a:pPr algn="ctr">
              <a:lnSpc>
                <a:spcPct val="100000"/>
              </a:lnSpc>
            </a:pPr>
            <a:r>
              <a:rPr sz="1400" spc="25" dirty="0">
                <a:solidFill>
                  <a:srgbClr val="00C29A"/>
                </a:solidFill>
                <a:latin typeface="Arial"/>
                <a:cs typeface="Arial"/>
              </a:rPr>
              <a:t>ABONNEMENT</a:t>
            </a:r>
            <a:r>
              <a:rPr sz="1400" spc="-75" dirty="0">
                <a:solidFill>
                  <a:srgbClr val="00C29A"/>
                </a:solidFill>
                <a:latin typeface="Arial"/>
                <a:cs typeface="Arial"/>
              </a:rPr>
              <a:t> </a:t>
            </a:r>
            <a:r>
              <a:rPr sz="1400" spc="15" dirty="0">
                <a:solidFill>
                  <a:srgbClr val="00C29A"/>
                </a:solidFill>
                <a:latin typeface="Arial"/>
                <a:cs typeface="Arial"/>
              </a:rPr>
              <a:t>MENSUEL</a:t>
            </a:r>
            <a:endParaRPr sz="1400" dirty="0">
              <a:solidFill>
                <a:srgbClr val="00C29A"/>
              </a:solidFill>
              <a:latin typeface="Arial"/>
              <a:cs typeface="Arial"/>
            </a:endParaRPr>
          </a:p>
          <a:p>
            <a:pPr>
              <a:lnSpc>
                <a:spcPct val="100000"/>
              </a:lnSpc>
            </a:pPr>
            <a:endParaRPr sz="1700" dirty="0">
              <a:solidFill>
                <a:srgbClr val="00C29A"/>
              </a:solidFill>
              <a:latin typeface="Arial"/>
              <a:cs typeface="Arial"/>
            </a:endParaRPr>
          </a:p>
          <a:p>
            <a:pPr marL="78740" algn="ctr">
              <a:lnSpc>
                <a:spcPct val="100000"/>
              </a:lnSpc>
              <a:spcBef>
                <a:spcPts val="1115"/>
              </a:spcBef>
            </a:pPr>
            <a:r>
              <a:rPr sz="1400" spc="-20" dirty="0">
                <a:solidFill>
                  <a:srgbClr val="00C29A"/>
                </a:solidFill>
                <a:latin typeface="Arial"/>
                <a:cs typeface="Arial"/>
              </a:rPr>
              <a:t>FRAIS </a:t>
            </a:r>
            <a:r>
              <a:rPr sz="1400" spc="-40" dirty="0">
                <a:solidFill>
                  <a:srgbClr val="00C29A"/>
                </a:solidFill>
                <a:latin typeface="Arial"/>
                <a:cs typeface="Arial"/>
              </a:rPr>
              <a:t>DE</a:t>
            </a:r>
            <a:r>
              <a:rPr sz="1400" spc="-10" dirty="0">
                <a:solidFill>
                  <a:srgbClr val="00C29A"/>
                </a:solidFill>
                <a:latin typeface="Arial"/>
                <a:cs typeface="Arial"/>
              </a:rPr>
              <a:t> </a:t>
            </a:r>
            <a:r>
              <a:rPr sz="1400" spc="5" dirty="0">
                <a:solidFill>
                  <a:srgbClr val="00C29A"/>
                </a:solidFill>
                <a:latin typeface="Arial"/>
                <a:cs typeface="Arial"/>
              </a:rPr>
              <a:t>TRANSACTION</a:t>
            </a:r>
            <a:endParaRPr sz="1400" dirty="0">
              <a:solidFill>
                <a:srgbClr val="00C29A"/>
              </a:solidFill>
              <a:latin typeface="Arial"/>
              <a:cs typeface="Arial"/>
            </a:endParaRPr>
          </a:p>
        </p:txBody>
      </p:sp>
      <p:cxnSp>
        <p:nvCxnSpPr>
          <p:cNvPr id="10" name="Connecteur droit 9">
            <a:extLst>
              <a:ext uri="{FF2B5EF4-FFF2-40B4-BE49-F238E27FC236}">
                <a16:creationId xmlns:a16="http://schemas.microsoft.com/office/drawing/2014/main" id="{568321E3-3B8C-B94D-BB91-C19EE92DB790}"/>
              </a:ext>
            </a:extLst>
          </p:cNvPr>
          <p:cNvCxnSpPr/>
          <p:nvPr/>
        </p:nvCxnSpPr>
        <p:spPr>
          <a:xfrm>
            <a:off x="2607079" y="3130781"/>
            <a:ext cx="6172453"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1" name="Connecteur droit 10">
            <a:extLst>
              <a:ext uri="{FF2B5EF4-FFF2-40B4-BE49-F238E27FC236}">
                <a16:creationId xmlns:a16="http://schemas.microsoft.com/office/drawing/2014/main" id="{7330D16F-D042-8648-B69D-F18D39FF23D8}"/>
              </a:ext>
            </a:extLst>
          </p:cNvPr>
          <p:cNvCxnSpPr/>
          <p:nvPr/>
        </p:nvCxnSpPr>
        <p:spPr>
          <a:xfrm>
            <a:off x="2607079" y="3726651"/>
            <a:ext cx="6172453"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2" name="Connecteur droit 11">
            <a:extLst>
              <a:ext uri="{FF2B5EF4-FFF2-40B4-BE49-F238E27FC236}">
                <a16:creationId xmlns:a16="http://schemas.microsoft.com/office/drawing/2014/main" id="{D2F15D33-4BB7-9C4E-8A8D-F65CD7FFC3BB}"/>
              </a:ext>
            </a:extLst>
          </p:cNvPr>
          <p:cNvCxnSpPr/>
          <p:nvPr/>
        </p:nvCxnSpPr>
        <p:spPr>
          <a:xfrm>
            <a:off x="6731052" y="2170238"/>
            <a:ext cx="0" cy="190985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3" name="Connecteur droit 12">
            <a:extLst>
              <a:ext uri="{FF2B5EF4-FFF2-40B4-BE49-F238E27FC236}">
                <a16:creationId xmlns:a16="http://schemas.microsoft.com/office/drawing/2014/main" id="{4845932A-DE32-364A-BC20-3AFA86C364F9}"/>
              </a:ext>
            </a:extLst>
          </p:cNvPr>
          <p:cNvCxnSpPr>
            <a:cxnSpLocks/>
          </p:cNvCxnSpPr>
          <p:nvPr/>
        </p:nvCxnSpPr>
        <p:spPr>
          <a:xfrm>
            <a:off x="4584233" y="2166963"/>
            <a:ext cx="0" cy="1948774"/>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14" name="object 16"/>
          <p:cNvSpPr txBox="1"/>
          <p:nvPr/>
        </p:nvSpPr>
        <p:spPr>
          <a:xfrm>
            <a:off x="899592" y="1187656"/>
            <a:ext cx="8655676" cy="628377"/>
          </a:xfrm>
          <a:prstGeom prst="rect">
            <a:avLst/>
          </a:prstGeom>
        </p:spPr>
        <p:txBody>
          <a:bodyPr vert="horz" wrap="square" lIns="0" tIns="12700" rIns="0" bIns="0" rtlCol="0">
            <a:spAutoFit/>
          </a:bodyPr>
          <a:lstStyle/>
          <a:p>
            <a:pPr marL="12700">
              <a:lnSpc>
                <a:spcPct val="100000"/>
              </a:lnSpc>
              <a:spcBef>
                <a:spcPts val="100"/>
              </a:spcBef>
            </a:pPr>
            <a:r>
              <a:rPr lang="fr-FR" sz="2000" dirty="0">
                <a:solidFill>
                  <a:srgbClr val="8D8C8C"/>
                </a:solidFill>
                <a:latin typeface="Open Sans Semibold" panose="020B0606030504020204" pitchFamily="34" charset="0"/>
                <a:ea typeface="Open Sans Semibold" panose="020B0606030504020204" pitchFamily="34" charset="0"/>
                <a:cs typeface="Open Sans Semibold" panose="020B0606030504020204" pitchFamily="34" charset="0"/>
              </a:rPr>
              <a:t>Tarification préférentielle si l’IBAN du compte bancaire est celui de la Caisse d’Epargne.</a:t>
            </a:r>
            <a:endParaRPr sz="2000" dirty="0">
              <a:solidFill>
                <a:srgbClr val="8D8C8C"/>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15" name="Image 14">
            <a:extLst>
              <a:ext uri="{FF2B5EF4-FFF2-40B4-BE49-F238E27FC236}">
                <a16:creationId xmlns:a16="http://schemas.microsoft.com/office/drawing/2014/main" id="{6E9F35B0-BDAC-CE44-A217-7E0B3476D11B}"/>
              </a:ext>
            </a:extLst>
          </p:cNvPr>
          <p:cNvPicPr>
            <a:picLocks noChangeAspect="1"/>
          </p:cNvPicPr>
          <p:nvPr/>
        </p:nvPicPr>
        <p:blipFill>
          <a:blip r:embed="rId2"/>
          <a:stretch>
            <a:fillRect/>
          </a:stretch>
        </p:blipFill>
        <p:spPr>
          <a:xfrm>
            <a:off x="183390" y="1187656"/>
            <a:ext cx="609600" cy="609600"/>
          </a:xfrm>
          <a:prstGeom prst="rect">
            <a:avLst/>
          </a:prstGeom>
        </p:spPr>
      </p:pic>
      <p:sp>
        <p:nvSpPr>
          <p:cNvPr id="16" name="object 17"/>
          <p:cNvSpPr txBox="1"/>
          <p:nvPr/>
        </p:nvSpPr>
        <p:spPr>
          <a:xfrm>
            <a:off x="323528" y="4880569"/>
            <a:ext cx="7920880" cy="428322"/>
          </a:xfrm>
          <a:prstGeom prst="rect">
            <a:avLst/>
          </a:prstGeom>
        </p:spPr>
        <p:txBody>
          <a:bodyPr vert="horz" wrap="square" lIns="0" tIns="12700" rIns="0" bIns="0" rtlCol="0">
            <a:spAutoFit/>
          </a:bodyPr>
          <a:lstStyle/>
          <a:p>
            <a:pPr marL="107950" indent="-95250">
              <a:spcBef>
                <a:spcPts val="100"/>
              </a:spcBef>
              <a:buClr>
                <a:srgbClr val="00C29A"/>
              </a:buClr>
              <a:buFont typeface="Lucida Sans"/>
              <a:buAutoNum type="arabicPlain"/>
              <a:tabLst>
                <a:tab pos="108585" algn="l"/>
              </a:tabLst>
            </a:pPr>
            <a:r>
              <a:rPr lang="fr-FR" sz="900" spc="0" dirty="0">
                <a:solidFill>
                  <a:srgbClr val="575756"/>
                </a:solidFill>
                <a:latin typeface="Arial"/>
                <a:cs typeface="Arial"/>
              </a:rPr>
              <a:t>Sur</a:t>
            </a:r>
            <a:r>
              <a:rPr lang="fr-FR" sz="900" spc="-30" dirty="0">
                <a:solidFill>
                  <a:srgbClr val="575756"/>
                </a:solidFill>
                <a:latin typeface="Arial"/>
                <a:cs typeface="Arial"/>
              </a:rPr>
              <a:t> </a:t>
            </a:r>
            <a:r>
              <a:rPr lang="fr-FR" sz="900" spc="5" dirty="0">
                <a:solidFill>
                  <a:srgbClr val="575756"/>
                </a:solidFill>
                <a:latin typeface="Arial"/>
                <a:cs typeface="Arial"/>
              </a:rPr>
              <a:t>cartes</a:t>
            </a:r>
            <a:r>
              <a:rPr lang="fr-FR" sz="900" spc="-30" dirty="0">
                <a:solidFill>
                  <a:srgbClr val="575756"/>
                </a:solidFill>
                <a:latin typeface="Arial"/>
                <a:cs typeface="Arial"/>
              </a:rPr>
              <a:t> </a:t>
            </a:r>
            <a:r>
              <a:rPr lang="fr-FR" sz="900" dirty="0">
                <a:solidFill>
                  <a:srgbClr val="575756"/>
                </a:solidFill>
                <a:latin typeface="Arial"/>
                <a:cs typeface="Arial"/>
              </a:rPr>
              <a:t>particuliers</a:t>
            </a:r>
            <a:r>
              <a:rPr lang="fr-FR" sz="900" spc="-30" dirty="0">
                <a:solidFill>
                  <a:srgbClr val="575756"/>
                </a:solidFill>
                <a:latin typeface="Arial"/>
                <a:cs typeface="Arial"/>
              </a:rPr>
              <a:t> </a:t>
            </a:r>
            <a:r>
              <a:rPr lang="fr-FR" sz="900" spc="10" dirty="0">
                <a:solidFill>
                  <a:srgbClr val="575756"/>
                </a:solidFill>
                <a:latin typeface="Arial"/>
                <a:cs typeface="Arial"/>
              </a:rPr>
              <a:t>domestiques</a:t>
            </a:r>
            <a:r>
              <a:rPr lang="fr-FR" sz="900" spc="-30" dirty="0">
                <a:solidFill>
                  <a:srgbClr val="575756"/>
                </a:solidFill>
                <a:latin typeface="Arial"/>
                <a:cs typeface="Arial"/>
              </a:rPr>
              <a:t> </a:t>
            </a:r>
            <a:r>
              <a:rPr lang="fr-FR" sz="900" spc="5" dirty="0">
                <a:solidFill>
                  <a:srgbClr val="575756"/>
                </a:solidFill>
                <a:latin typeface="Arial"/>
                <a:cs typeface="Arial"/>
              </a:rPr>
              <a:t>et</a:t>
            </a:r>
            <a:r>
              <a:rPr lang="fr-FR" sz="900" spc="-30" dirty="0">
                <a:solidFill>
                  <a:srgbClr val="575756"/>
                </a:solidFill>
                <a:latin typeface="Arial"/>
                <a:cs typeface="Arial"/>
              </a:rPr>
              <a:t> </a:t>
            </a:r>
            <a:r>
              <a:rPr lang="fr-FR" sz="900" spc="0" dirty="0">
                <a:solidFill>
                  <a:srgbClr val="575756"/>
                </a:solidFill>
                <a:latin typeface="Arial"/>
                <a:cs typeface="Arial"/>
              </a:rPr>
              <a:t>zone</a:t>
            </a:r>
            <a:r>
              <a:rPr lang="fr-FR" sz="900" spc="-30" dirty="0">
                <a:solidFill>
                  <a:srgbClr val="575756"/>
                </a:solidFill>
                <a:latin typeface="Arial"/>
                <a:cs typeface="Arial"/>
              </a:rPr>
              <a:t> </a:t>
            </a:r>
            <a:r>
              <a:rPr lang="fr-FR" sz="900" dirty="0">
                <a:solidFill>
                  <a:srgbClr val="575756"/>
                </a:solidFill>
                <a:latin typeface="Arial"/>
                <a:cs typeface="Arial"/>
              </a:rPr>
              <a:t>Euro.</a:t>
            </a:r>
            <a:r>
              <a:rPr lang="fr-FR" sz="900" spc="-30" dirty="0">
                <a:solidFill>
                  <a:srgbClr val="575756"/>
                </a:solidFill>
                <a:latin typeface="Arial"/>
                <a:cs typeface="Arial"/>
              </a:rPr>
              <a:t> </a:t>
            </a:r>
            <a:r>
              <a:rPr lang="fr-FR" sz="900" spc="5" dirty="0">
                <a:solidFill>
                  <a:srgbClr val="575756"/>
                </a:solidFill>
                <a:latin typeface="Arial"/>
                <a:cs typeface="Arial"/>
              </a:rPr>
              <a:t>Cartes</a:t>
            </a:r>
            <a:r>
              <a:rPr lang="fr-FR" sz="900" spc="-30" dirty="0">
                <a:solidFill>
                  <a:srgbClr val="575756"/>
                </a:solidFill>
                <a:latin typeface="Arial"/>
                <a:cs typeface="Arial"/>
              </a:rPr>
              <a:t> </a:t>
            </a:r>
            <a:r>
              <a:rPr lang="fr-FR" sz="900" spc="25" dirty="0">
                <a:solidFill>
                  <a:srgbClr val="575756"/>
                </a:solidFill>
                <a:latin typeface="Arial"/>
                <a:cs typeface="Arial"/>
              </a:rPr>
              <a:t>Business</a:t>
            </a:r>
            <a:r>
              <a:rPr lang="fr-FR" sz="900" spc="-30" dirty="0">
                <a:solidFill>
                  <a:srgbClr val="575756"/>
                </a:solidFill>
                <a:latin typeface="Arial"/>
                <a:cs typeface="Arial"/>
              </a:rPr>
              <a:t> </a:t>
            </a:r>
            <a:r>
              <a:rPr lang="fr-FR" sz="900" spc="-70" dirty="0">
                <a:solidFill>
                  <a:srgbClr val="575756"/>
                </a:solidFill>
                <a:latin typeface="Arial"/>
                <a:cs typeface="Arial"/>
              </a:rPr>
              <a:t>:</a:t>
            </a:r>
            <a:r>
              <a:rPr lang="fr-FR" sz="900" spc="-30" dirty="0">
                <a:solidFill>
                  <a:srgbClr val="575756"/>
                </a:solidFill>
                <a:latin typeface="Arial"/>
                <a:cs typeface="Arial"/>
              </a:rPr>
              <a:t> 2,5</a:t>
            </a:r>
            <a:r>
              <a:rPr lang="fr-FR" sz="900" dirty="0">
                <a:solidFill>
                  <a:srgbClr val="575756"/>
                </a:solidFill>
                <a:latin typeface="Arial"/>
                <a:cs typeface="Arial"/>
              </a:rPr>
              <a:t>%</a:t>
            </a:r>
            <a:r>
              <a:rPr lang="fr-FR" sz="900" spc="-30" dirty="0">
                <a:solidFill>
                  <a:srgbClr val="575756"/>
                </a:solidFill>
                <a:latin typeface="Arial"/>
                <a:cs typeface="Arial"/>
              </a:rPr>
              <a:t> </a:t>
            </a:r>
            <a:r>
              <a:rPr lang="fr-FR" sz="900" spc="-65" dirty="0">
                <a:solidFill>
                  <a:srgbClr val="575756"/>
                </a:solidFill>
                <a:latin typeface="Arial"/>
                <a:cs typeface="Arial"/>
              </a:rPr>
              <a:t>+</a:t>
            </a:r>
            <a:r>
              <a:rPr lang="fr-FR" sz="900" spc="-30" dirty="0">
                <a:solidFill>
                  <a:srgbClr val="575756"/>
                </a:solidFill>
                <a:latin typeface="Arial"/>
                <a:cs typeface="Arial"/>
              </a:rPr>
              <a:t> </a:t>
            </a:r>
            <a:r>
              <a:rPr lang="fr-FR" sz="900" spc="0" dirty="0">
                <a:solidFill>
                  <a:srgbClr val="575756"/>
                </a:solidFill>
                <a:latin typeface="Arial"/>
                <a:cs typeface="Arial"/>
              </a:rPr>
              <a:t>0,25€ </a:t>
            </a:r>
            <a:r>
              <a:rPr lang="fr-FR" sz="900" spc="-70" dirty="0">
                <a:solidFill>
                  <a:srgbClr val="575756"/>
                </a:solidFill>
                <a:latin typeface="Arial"/>
                <a:cs typeface="Arial"/>
              </a:rPr>
              <a:t>;</a:t>
            </a:r>
            <a:r>
              <a:rPr lang="fr-FR" sz="900" spc="-30" dirty="0">
                <a:solidFill>
                  <a:srgbClr val="575756"/>
                </a:solidFill>
                <a:latin typeface="Arial"/>
                <a:cs typeface="Arial"/>
              </a:rPr>
              <a:t> </a:t>
            </a:r>
            <a:r>
              <a:rPr lang="fr-FR" sz="900" spc="5" dirty="0">
                <a:solidFill>
                  <a:srgbClr val="575756"/>
                </a:solidFill>
                <a:latin typeface="Arial"/>
                <a:cs typeface="Arial"/>
              </a:rPr>
              <a:t>cartes</a:t>
            </a:r>
            <a:r>
              <a:rPr lang="fr-FR" sz="900" spc="-30" dirty="0">
                <a:solidFill>
                  <a:srgbClr val="575756"/>
                </a:solidFill>
                <a:latin typeface="Arial"/>
                <a:cs typeface="Arial"/>
              </a:rPr>
              <a:t> </a:t>
            </a:r>
            <a:r>
              <a:rPr lang="fr-FR" sz="900" spc="0" dirty="0">
                <a:solidFill>
                  <a:srgbClr val="575756"/>
                </a:solidFill>
                <a:latin typeface="Arial"/>
                <a:cs typeface="Arial"/>
              </a:rPr>
              <a:t>hors</a:t>
            </a:r>
            <a:r>
              <a:rPr lang="fr-FR" sz="900" spc="-30" dirty="0">
                <a:solidFill>
                  <a:srgbClr val="575756"/>
                </a:solidFill>
                <a:latin typeface="Arial"/>
                <a:cs typeface="Arial"/>
              </a:rPr>
              <a:t> </a:t>
            </a:r>
            <a:r>
              <a:rPr lang="fr-FR" sz="900" spc="0" dirty="0">
                <a:solidFill>
                  <a:srgbClr val="575756"/>
                </a:solidFill>
                <a:latin typeface="Arial"/>
                <a:cs typeface="Arial"/>
              </a:rPr>
              <a:t>zone</a:t>
            </a:r>
            <a:r>
              <a:rPr lang="fr-FR" sz="900" spc="-30" dirty="0">
                <a:solidFill>
                  <a:srgbClr val="575756"/>
                </a:solidFill>
                <a:latin typeface="Arial"/>
                <a:cs typeface="Arial"/>
              </a:rPr>
              <a:t> </a:t>
            </a:r>
            <a:r>
              <a:rPr lang="fr-FR" sz="900" spc="0" dirty="0">
                <a:solidFill>
                  <a:srgbClr val="575756"/>
                </a:solidFill>
                <a:latin typeface="Arial"/>
                <a:cs typeface="Arial"/>
              </a:rPr>
              <a:t>Euro</a:t>
            </a:r>
            <a:r>
              <a:rPr lang="fr-FR" sz="900" spc="-30" dirty="0">
                <a:solidFill>
                  <a:srgbClr val="575756"/>
                </a:solidFill>
                <a:latin typeface="Arial"/>
                <a:cs typeface="Arial"/>
              </a:rPr>
              <a:t> </a:t>
            </a:r>
            <a:r>
              <a:rPr lang="fr-FR" sz="900" spc="-70" dirty="0">
                <a:solidFill>
                  <a:srgbClr val="575756"/>
                </a:solidFill>
                <a:latin typeface="Arial"/>
                <a:cs typeface="Arial"/>
              </a:rPr>
              <a:t>:</a:t>
            </a:r>
            <a:r>
              <a:rPr lang="fr-FR" sz="900" spc="-30" dirty="0">
                <a:solidFill>
                  <a:srgbClr val="575756"/>
                </a:solidFill>
                <a:latin typeface="Arial"/>
                <a:cs typeface="Arial"/>
              </a:rPr>
              <a:t> </a:t>
            </a:r>
            <a:r>
              <a:rPr lang="fr-FR" sz="900" dirty="0">
                <a:solidFill>
                  <a:srgbClr val="575756"/>
                </a:solidFill>
                <a:latin typeface="Arial"/>
                <a:cs typeface="Arial"/>
              </a:rPr>
              <a:t>2,5%</a:t>
            </a:r>
            <a:r>
              <a:rPr lang="fr-FR" sz="900" spc="-30" dirty="0">
                <a:solidFill>
                  <a:srgbClr val="575756"/>
                </a:solidFill>
                <a:latin typeface="Arial"/>
                <a:cs typeface="Arial"/>
              </a:rPr>
              <a:t> </a:t>
            </a:r>
            <a:r>
              <a:rPr lang="fr-FR" sz="900" spc="-65" dirty="0">
                <a:solidFill>
                  <a:srgbClr val="575756"/>
                </a:solidFill>
                <a:latin typeface="Arial"/>
                <a:cs typeface="Arial"/>
              </a:rPr>
              <a:t>+</a:t>
            </a:r>
            <a:r>
              <a:rPr lang="fr-FR" sz="900" spc="-30" dirty="0">
                <a:solidFill>
                  <a:srgbClr val="575756"/>
                </a:solidFill>
                <a:latin typeface="Arial"/>
                <a:cs typeface="Arial"/>
              </a:rPr>
              <a:t> </a:t>
            </a:r>
            <a:r>
              <a:rPr lang="fr-FR" sz="900" spc="0" dirty="0">
                <a:solidFill>
                  <a:srgbClr val="575756"/>
                </a:solidFill>
                <a:latin typeface="Arial"/>
                <a:cs typeface="Arial"/>
              </a:rPr>
              <a:t>0,25€€</a:t>
            </a:r>
            <a:endParaRPr lang="fr-FR" sz="900" dirty="0">
              <a:latin typeface="Arial"/>
              <a:cs typeface="Arial"/>
            </a:endParaRPr>
          </a:p>
          <a:p>
            <a:pPr marL="107950" indent="-95250">
              <a:lnSpc>
                <a:spcPct val="100000"/>
              </a:lnSpc>
              <a:buClr>
                <a:srgbClr val="00C29A"/>
              </a:buClr>
              <a:buFont typeface="Lucida Sans"/>
              <a:buAutoNum type="arabicPlain"/>
              <a:tabLst>
                <a:tab pos="108585" algn="l"/>
              </a:tabLst>
            </a:pPr>
            <a:r>
              <a:rPr lang="fr-FR" sz="900" spc="0" dirty="0">
                <a:solidFill>
                  <a:srgbClr val="575756"/>
                </a:solidFill>
                <a:latin typeface="Arial"/>
                <a:cs typeface="Arial"/>
              </a:rPr>
              <a:t>Sur</a:t>
            </a:r>
            <a:r>
              <a:rPr lang="fr-FR" sz="900" spc="-30" dirty="0">
                <a:solidFill>
                  <a:srgbClr val="575756"/>
                </a:solidFill>
                <a:latin typeface="Arial"/>
                <a:cs typeface="Arial"/>
              </a:rPr>
              <a:t> </a:t>
            </a:r>
            <a:r>
              <a:rPr lang="fr-FR" sz="900" spc="5" dirty="0">
                <a:solidFill>
                  <a:srgbClr val="575756"/>
                </a:solidFill>
                <a:latin typeface="Arial"/>
                <a:cs typeface="Arial"/>
              </a:rPr>
              <a:t>cartes</a:t>
            </a:r>
            <a:r>
              <a:rPr lang="fr-FR" sz="900" spc="-30" dirty="0">
                <a:solidFill>
                  <a:srgbClr val="575756"/>
                </a:solidFill>
                <a:latin typeface="Arial"/>
                <a:cs typeface="Arial"/>
              </a:rPr>
              <a:t> </a:t>
            </a:r>
            <a:r>
              <a:rPr lang="fr-FR" sz="900" dirty="0">
                <a:solidFill>
                  <a:srgbClr val="575756"/>
                </a:solidFill>
                <a:latin typeface="Arial"/>
                <a:cs typeface="Arial"/>
              </a:rPr>
              <a:t>particuliers</a:t>
            </a:r>
            <a:r>
              <a:rPr lang="fr-FR" sz="900" spc="-30" dirty="0">
                <a:solidFill>
                  <a:srgbClr val="575756"/>
                </a:solidFill>
                <a:latin typeface="Arial"/>
                <a:cs typeface="Arial"/>
              </a:rPr>
              <a:t> </a:t>
            </a:r>
            <a:r>
              <a:rPr lang="fr-FR" sz="900" spc="10" dirty="0">
                <a:solidFill>
                  <a:srgbClr val="575756"/>
                </a:solidFill>
                <a:latin typeface="Arial"/>
                <a:cs typeface="Arial"/>
              </a:rPr>
              <a:t>domestiques</a:t>
            </a:r>
            <a:r>
              <a:rPr lang="fr-FR" sz="900" spc="-30" dirty="0">
                <a:solidFill>
                  <a:srgbClr val="575756"/>
                </a:solidFill>
                <a:latin typeface="Arial"/>
                <a:cs typeface="Arial"/>
              </a:rPr>
              <a:t> </a:t>
            </a:r>
            <a:r>
              <a:rPr lang="fr-FR" sz="900" spc="5" dirty="0">
                <a:solidFill>
                  <a:srgbClr val="575756"/>
                </a:solidFill>
                <a:latin typeface="Arial"/>
                <a:cs typeface="Arial"/>
              </a:rPr>
              <a:t>et</a:t>
            </a:r>
            <a:r>
              <a:rPr lang="fr-FR" sz="900" spc="-30" dirty="0">
                <a:solidFill>
                  <a:srgbClr val="575756"/>
                </a:solidFill>
                <a:latin typeface="Arial"/>
                <a:cs typeface="Arial"/>
              </a:rPr>
              <a:t> </a:t>
            </a:r>
            <a:r>
              <a:rPr lang="fr-FR" sz="900" spc="0" dirty="0">
                <a:solidFill>
                  <a:srgbClr val="575756"/>
                </a:solidFill>
                <a:latin typeface="Arial"/>
                <a:cs typeface="Arial"/>
              </a:rPr>
              <a:t>zone</a:t>
            </a:r>
            <a:r>
              <a:rPr lang="fr-FR" sz="900" spc="-30" dirty="0">
                <a:solidFill>
                  <a:srgbClr val="575756"/>
                </a:solidFill>
                <a:latin typeface="Arial"/>
                <a:cs typeface="Arial"/>
              </a:rPr>
              <a:t> </a:t>
            </a:r>
            <a:r>
              <a:rPr lang="fr-FR" sz="900" dirty="0">
                <a:solidFill>
                  <a:srgbClr val="575756"/>
                </a:solidFill>
                <a:latin typeface="Arial"/>
                <a:cs typeface="Arial"/>
              </a:rPr>
              <a:t>Euro.</a:t>
            </a:r>
            <a:r>
              <a:rPr lang="fr-FR" sz="900" spc="-30" dirty="0">
                <a:solidFill>
                  <a:srgbClr val="575756"/>
                </a:solidFill>
                <a:latin typeface="Arial"/>
                <a:cs typeface="Arial"/>
              </a:rPr>
              <a:t> </a:t>
            </a:r>
            <a:r>
              <a:rPr lang="fr-FR" sz="900" spc="5" dirty="0">
                <a:solidFill>
                  <a:srgbClr val="575756"/>
                </a:solidFill>
                <a:latin typeface="Arial"/>
                <a:cs typeface="Arial"/>
              </a:rPr>
              <a:t>Cartes</a:t>
            </a:r>
            <a:r>
              <a:rPr lang="fr-FR" sz="900" spc="-30" dirty="0">
                <a:solidFill>
                  <a:srgbClr val="575756"/>
                </a:solidFill>
                <a:latin typeface="Arial"/>
                <a:cs typeface="Arial"/>
              </a:rPr>
              <a:t> </a:t>
            </a:r>
            <a:r>
              <a:rPr lang="fr-FR" sz="900" spc="25" dirty="0">
                <a:solidFill>
                  <a:srgbClr val="575756"/>
                </a:solidFill>
                <a:latin typeface="Arial"/>
                <a:cs typeface="Arial"/>
              </a:rPr>
              <a:t>Business</a:t>
            </a:r>
            <a:r>
              <a:rPr lang="fr-FR" sz="900" spc="-30" dirty="0">
                <a:solidFill>
                  <a:srgbClr val="575756"/>
                </a:solidFill>
                <a:latin typeface="Arial"/>
                <a:cs typeface="Arial"/>
              </a:rPr>
              <a:t> </a:t>
            </a:r>
            <a:r>
              <a:rPr lang="fr-FR" sz="900" spc="-70" dirty="0">
                <a:solidFill>
                  <a:srgbClr val="575756"/>
                </a:solidFill>
                <a:latin typeface="Arial"/>
                <a:cs typeface="Arial"/>
              </a:rPr>
              <a:t>:</a:t>
            </a:r>
            <a:r>
              <a:rPr lang="fr-FR" sz="900" spc="-30" dirty="0">
                <a:solidFill>
                  <a:srgbClr val="575756"/>
                </a:solidFill>
                <a:latin typeface="Arial"/>
                <a:cs typeface="Arial"/>
              </a:rPr>
              <a:t> 2,5</a:t>
            </a:r>
            <a:r>
              <a:rPr lang="fr-FR" sz="900" dirty="0">
                <a:solidFill>
                  <a:srgbClr val="575756"/>
                </a:solidFill>
                <a:latin typeface="Arial"/>
                <a:cs typeface="Arial"/>
              </a:rPr>
              <a:t>%</a:t>
            </a:r>
            <a:r>
              <a:rPr lang="fr-FR" sz="900" spc="-30" dirty="0">
                <a:solidFill>
                  <a:srgbClr val="575756"/>
                </a:solidFill>
                <a:latin typeface="Arial"/>
                <a:cs typeface="Arial"/>
              </a:rPr>
              <a:t> </a:t>
            </a:r>
            <a:r>
              <a:rPr lang="fr-FR" sz="900" spc="-65" dirty="0">
                <a:solidFill>
                  <a:srgbClr val="575756"/>
                </a:solidFill>
                <a:latin typeface="Arial"/>
                <a:cs typeface="Arial"/>
              </a:rPr>
              <a:t>+</a:t>
            </a:r>
            <a:r>
              <a:rPr lang="fr-FR" sz="900" spc="-30" dirty="0">
                <a:solidFill>
                  <a:srgbClr val="575756"/>
                </a:solidFill>
                <a:latin typeface="Arial"/>
                <a:cs typeface="Arial"/>
              </a:rPr>
              <a:t> </a:t>
            </a:r>
            <a:r>
              <a:rPr lang="fr-FR" sz="900" spc="0" dirty="0">
                <a:solidFill>
                  <a:srgbClr val="575756"/>
                </a:solidFill>
                <a:latin typeface="Arial"/>
                <a:cs typeface="Arial"/>
              </a:rPr>
              <a:t>0,15€ </a:t>
            </a:r>
            <a:r>
              <a:rPr lang="fr-FR" sz="900" spc="-70" dirty="0">
                <a:solidFill>
                  <a:srgbClr val="575756"/>
                </a:solidFill>
                <a:latin typeface="Arial"/>
                <a:cs typeface="Arial"/>
              </a:rPr>
              <a:t>;</a:t>
            </a:r>
            <a:r>
              <a:rPr lang="fr-FR" sz="900" spc="-30" dirty="0">
                <a:solidFill>
                  <a:srgbClr val="575756"/>
                </a:solidFill>
                <a:latin typeface="Arial"/>
                <a:cs typeface="Arial"/>
              </a:rPr>
              <a:t> </a:t>
            </a:r>
            <a:r>
              <a:rPr lang="fr-FR" sz="900" spc="5" dirty="0">
                <a:solidFill>
                  <a:srgbClr val="575756"/>
                </a:solidFill>
                <a:latin typeface="Arial"/>
                <a:cs typeface="Arial"/>
              </a:rPr>
              <a:t>cartes</a:t>
            </a:r>
            <a:r>
              <a:rPr lang="fr-FR" sz="900" spc="-30" dirty="0">
                <a:solidFill>
                  <a:srgbClr val="575756"/>
                </a:solidFill>
                <a:latin typeface="Arial"/>
                <a:cs typeface="Arial"/>
              </a:rPr>
              <a:t> </a:t>
            </a:r>
            <a:r>
              <a:rPr lang="fr-FR" sz="900" spc="0" dirty="0">
                <a:solidFill>
                  <a:srgbClr val="575756"/>
                </a:solidFill>
                <a:latin typeface="Arial"/>
                <a:cs typeface="Arial"/>
              </a:rPr>
              <a:t>hors</a:t>
            </a:r>
            <a:r>
              <a:rPr lang="fr-FR" sz="900" spc="-30" dirty="0">
                <a:solidFill>
                  <a:srgbClr val="575756"/>
                </a:solidFill>
                <a:latin typeface="Arial"/>
                <a:cs typeface="Arial"/>
              </a:rPr>
              <a:t> </a:t>
            </a:r>
            <a:r>
              <a:rPr lang="fr-FR" sz="900" spc="0" dirty="0">
                <a:solidFill>
                  <a:srgbClr val="575756"/>
                </a:solidFill>
                <a:latin typeface="Arial"/>
                <a:cs typeface="Arial"/>
              </a:rPr>
              <a:t>zone</a:t>
            </a:r>
            <a:r>
              <a:rPr lang="fr-FR" sz="900" spc="-30" dirty="0">
                <a:solidFill>
                  <a:srgbClr val="575756"/>
                </a:solidFill>
                <a:latin typeface="Arial"/>
                <a:cs typeface="Arial"/>
              </a:rPr>
              <a:t> </a:t>
            </a:r>
            <a:r>
              <a:rPr lang="fr-FR" sz="900" spc="0" dirty="0">
                <a:solidFill>
                  <a:srgbClr val="575756"/>
                </a:solidFill>
                <a:latin typeface="Arial"/>
                <a:cs typeface="Arial"/>
              </a:rPr>
              <a:t>Euro</a:t>
            </a:r>
            <a:r>
              <a:rPr lang="fr-FR" sz="900" spc="-30" dirty="0">
                <a:solidFill>
                  <a:srgbClr val="575756"/>
                </a:solidFill>
                <a:latin typeface="Arial"/>
                <a:cs typeface="Arial"/>
              </a:rPr>
              <a:t> </a:t>
            </a:r>
            <a:r>
              <a:rPr lang="fr-FR" sz="900" spc="-70" dirty="0">
                <a:solidFill>
                  <a:srgbClr val="575756"/>
                </a:solidFill>
                <a:latin typeface="Arial"/>
                <a:cs typeface="Arial"/>
              </a:rPr>
              <a:t>:</a:t>
            </a:r>
            <a:r>
              <a:rPr lang="fr-FR" sz="900" spc="-30" dirty="0">
                <a:solidFill>
                  <a:srgbClr val="575756"/>
                </a:solidFill>
                <a:latin typeface="Arial"/>
                <a:cs typeface="Arial"/>
              </a:rPr>
              <a:t> </a:t>
            </a:r>
            <a:r>
              <a:rPr lang="fr-FR" sz="900" dirty="0">
                <a:solidFill>
                  <a:srgbClr val="575756"/>
                </a:solidFill>
                <a:latin typeface="Arial"/>
                <a:cs typeface="Arial"/>
              </a:rPr>
              <a:t>2,5%</a:t>
            </a:r>
            <a:r>
              <a:rPr lang="fr-FR" sz="900" spc="-30" dirty="0">
                <a:solidFill>
                  <a:srgbClr val="575756"/>
                </a:solidFill>
                <a:latin typeface="Arial"/>
                <a:cs typeface="Arial"/>
              </a:rPr>
              <a:t> </a:t>
            </a:r>
            <a:r>
              <a:rPr lang="fr-FR" sz="900" spc="-65" dirty="0">
                <a:solidFill>
                  <a:srgbClr val="575756"/>
                </a:solidFill>
                <a:latin typeface="Arial"/>
                <a:cs typeface="Arial"/>
              </a:rPr>
              <a:t>+</a:t>
            </a:r>
            <a:r>
              <a:rPr lang="fr-FR" sz="900" spc="-30" dirty="0">
                <a:solidFill>
                  <a:srgbClr val="575756"/>
                </a:solidFill>
                <a:latin typeface="Arial"/>
                <a:cs typeface="Arial"/>
              </a:rPr>
              <a:t> </a:t>
            </a:r>
            <a:r>
              <a:rPr lang="fr-FR" sz="900" spc="0" dirty="0">
                <a:solidFill>
                  <a:srgbClr val="575756"/>
                </a:solidFill>
                <a:latin typeface="Arial"/>
                <a:cs typeface="Arial"/>
              </a:rPr>
              <a:t>0,25€</a:t>
            </a:r>
            <a:endParaRPr lang="fr-FR" sz="900" dirty="0">
              <a:latin typeface="Arial"/>
              <a:cs typeface="Arial"/>
            </a:endParaRPr>
          </a:p>
          <a:p>
            <a:pPr marL="12700">
              <a:lnSpc>
                <a:spcPct val="100000"/>
              </a:lnSpc>
              <a:buClr>
                <a:srgbClr val="00C29A"/>
              </a:buClr>
              <a:tabLst>
                <a:tab pos="108585" algn="l"/>
              </a:tabLst>
            </a:pPr>
            <a:r>
              <a:rPr lang="fr-FR" sz="900" b="1" spc="5" dirty="0">
                <a:solidFill>
                  <a:srgbClr val="575756"/>
                </a:solidFill>
                <a:latin typeface="Arial"/>
                <a:cs typeface="Arial"/>
              </a:rPr>
              <a:t>* Tarification de l’offre Starter susceptible d’évoluer </a:t>
            </a:r>
            <a:endParaRPr lang="fr-FR" sz="900" b="1" dirty="0">
              <a:latin typeface="Arial"/>
              <a:cs typeface="Arial"/>
            </a:endParaRPr>
          </a:p>
        </p:txBody>
      </p:sp>
      <p:cxnSp>
        <p:nvCxnSpPr>
          <p:cNvPr id="2" name="Connecteur droit 1">
            <a:extLst>
              <a:ext uri="{FF2B5EF4-FFF2-40B4-BE49-F238E27FC236}">
                <a16:creationId xmlns:a16="http://schemas.microsoft.com/office/drawing/2014/main" id="{B060028F-BE72-5D57-E926-D702EE521616}"/>
              </a:ext>
            </a:extLst>
          </p:cNvPr>
          <p:cNvCxnSpPr>
            <a:cxnSpLocks/>
          </p:cNvCxnSpPr>
          <p:nvPr/>
        </p:nvCxnSpPr>
        <p:spPr>
          <a:xfrm>
            <a:off x="6837068" y="2166963"/>
            <a:ext cx="2070622" cy="1995631"/>
          </a:xfrm>
          <a:prstGeom prst="line">
            <a:avLst/>
          </a:prstGeom>
          <a:ln w="25400">
            <a:headEnd w="lg" len="lg"/>
          </a:ln>
        </p:spPr>
        <p:style>
          <a:lnRef idx="1">
            <a:schemeClr val="accent1"/>
          </a:lnRef>
          <a:fillRef idx="0">
            <a:schemeClr val="accent1"/>
          </a:fillRef>
          <a:effectRef idx="0">
            <a:schemeClr val="accent1"/>
          </a:effectRef>
          <a:fontRef idx="minor">
            <a:schemeClr val="tx1"/>
          </a:fontRef>
        </p:style>
      </p:cxnSp>
      <p:cxnSp>
        <p:nvCxnSpPr>
          <p:cNvPr id="4" name="Connecteur droit 3">
            <a:extLst>
              <a:ext uri="{FF2B5EF4-FFF2-40B4-BE49-F238E27FC236}">
                <a16:creationId xmlns:a16="http://schemas.microsoft.com/office/drawing/2014/main" id="{AFBE9E09-BC14-0E02-024A-688107186821}"/>
              </a:ext>
            </a:extLst>
          </p:cNvPr>
          <p:cNvCxnSpPr>
            <a:cxnSpLocks/>
          </p:cNvCxnSpPr>
          <p:nvPr/>
        </p:nvCxnSpPr>
        <p:spPr>
          <a:xfrm flipH="1">
            <a:off x="6731052" y="2166963"/>
            <a:ext cx="2048480" cy="1948774"/>
          </a:xfrm>
          <a:prstGeom prst="line">
            <a:avLst/>
          </a:prstGeom>
          <a:ln w="25400">
            <a:headEnd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082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67275" y="1552575"/>
            <a:ext cx="3819525" cy="4154488"/>
          </a:xfrm>
          <a:prstGeom prst="rect">
            <a:avLst/>
          </a:prstGeom>
        </p:spPr>
        <p:txBody>
          <a:bodyPr>
            <a:spAutoFit/>
          </a:bodyPr>
          <a:lstStyle/>
          <a:p>
            <a:pPr algn="just" eaLnBrk="1" fontAlgn="auto" hangingPunct="1">
              <a:spcBef>
                <a:spcPts val="0"/>
              </a:spcBef>
              <a:spcAft>
                <a:spcPts val="0"/>
              </a:spcAft>
              <a:defRPr/>
            </a:pPr>
            <a:r>
              <a:rPr lang="fr-FR" sz="1400" b="1" dirty="0">
                <a:solidFill>
                  <a:schemeClr val="bg1">
                    <a:lumMod val="50000"/>
                  </a:schemeClr>
                </a:solidFill>
                <a:latin typeface="+mn-lt"/>
              </a:rPr>
              <a:t>Petits Commerçants et TPE de proximité souhaitant développer un site et une activité e-Commerce </a:t>
            </a:r>
          </a:p>
          <a:p>
            <a:pPr algn="just" eaLnBrk="1" fontAlgn="auto" hangingPunct="1">
              <a:spcBef>
                <a:spcPts val="0"/>
              </a:spcBef>
              <a:spcAft>
                <a:spcPts val="0"/>
              </a:spcAft>
              <a:defRPr/>
            </a:pPr>
            <a:endParaRPr lang="fr-FR" sz="500" b="1" dirty="0">
              <a:solidFill>
                <a:srgbClr val="FF0000"/>
              </a:solidFill>
              <a:latin typeface="+mn-lt"/>
            </a:endParaRPr>
          </a:p>
          <a:p>
            <a:pPr algn="just" eaLnBrk="1" fontAlgn="auto" hangingPunct="1">
              <a:lnSpc>
                <a:spcPct val="150000"/>
              </a:lnSpc>
              <a:spcBef>
                <a:spcPts val="0"/>
              </a:spcBef>
              <a:spcAft>
                <a:spcPts val="0"/>
              </a:spcAft>
              <a:defRPr/>
            </a:pPr>
            <a:r>
              <a:rPr lang="fr-FR" sz="1400" b="1" i="1" u="sng" dirty="0">
                <a:solidFill>
                  <a:schemeClr val="bg1">
                    <a:lumMod val="50000"/>
                  </a:schemeClr>
                </a:solidFill>
                <a:latin typeface="+mn-lt"/>
              </a:rPr>
              <a:t>Exemple de commerces </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Chocolatiers </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Boulangerie (commande et paiement en ligne) </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Epicerie fine, thé, café, produits régionaux</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Bijoux </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Restauration : commande et livraison </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Habillement, décoration</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Viticulteurs </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Vétérinaires (vente de produits additionnels pour les animaux)</a:t>
            </a:r>
          </a:p>
          <a:p>
            <a:pPr marL="171450" indent="-171450" algn="just" eaLnBrk="1" fontAlgn="auto" hangingPunct="1">
              <a:lnSpc>
                <a:spcPct val="150000"/>
              </a:lnSpc>
              <a:spcBef>
                <a:spcPts val="0"/>
              </a:spcBef>
              <a:spcAft>
                <a:spcPts val="0"/>
              </a:spcAft>
              <a:buFontTx/>
              <a:buChar char="-"/>
              <a:defRPr/>
            </a:pPr>
            <a:r>
              <a:rPr lang="fr-FR" sz="1400" dirty="0">
                <a:solidFill>
                  <a:schemeClr val="bg1">
                    <a:lumMod val="50000"/>
                  </a:schemeClr>
                </a:solidFill>
                <a:latin typeface="+mn-lt"/>
              </a:rPr>
              <a:t>Activités B2B évoluant en B2C sur l’e-commerce</a:t>
            </a:r>
          </a:p>
        </p:txBody>
      </p:sp>
      <p:sp>
        <p:nvSpPr>
          <p:cNvPr id="5" name="Rectangle 4"/>
          <p:cNvSpPr/>
          <p:nvPr/>
        </p:nvSpPr>
        <p:spPr>
          <a:xfrm>
            <a:off x="644525" y="1890713"/>
            <a:ext cx="3873500" cy="3292475"/>
          </a:xfrm>
          <a:prstGeom prst="rect">
            <a:avLst/>
          </a:prstGeom>
        </p:spPr>
        <p:txBody>
          <a:bodyPr>
            <a:spAutoFit/>
          </a:bodyPr>
          <a:lstStyle/>
          <a:p>
            <a:pPr marL="0" lvl="4" defTabSz="685800" eaLnBrk="1" fontAlgn="auto" hangingPunct="1">
              <a:spcBef>
                <a:spcPts val="0"/>
              </a:spcBef>
              <a:spcAft>
                <a:spcPts val="0"/>
              </a:spcAft>
              <a:defRPr/>
            </a:pPr>
            <a:r>
              <a:rPr lang="fr-FR" sz="1600" dirty="0">
                <a:solidFill>
                  <a:schemeClr val="bg1">
                    <a:lumMod val="50000"/>
                  </a:schemeClr>
                </a:solidFill>
                <a:latin typeface="+mn-lt"/>
              </a:rPr>
              <a:t>Un commerce physique cherchant un nouveau </a:t>
            </a:r>
          </a:p>
          <a:p>
            <a:pPr marL="0" lvl="4" defTabSz="685800" eaLnBrk="1" fontAlgn="auto" hangingPunct="1">
              <a:spcBef>
                <a:spcPts val="0"/>
              </a:spcBef>
              <a:spcAft>
                <a:spcPts val="0"/>
              </a:spcAft>
              <a:defRPr/>
            </a:pPr>
            <a:r>
              <a:rPr lang="fr-FR" sz="1600" dirty="0">
                <a:solidFill>
                  <a:schemeClr val="bg1">
                    <a:lumMod val="50000"/>
                  </a:schemeClr>
                </a:solidFill>
                <a:latin typeface="+mn-lt"/>
              </a:rPr>
              <a:t>canal de vente.</a:t>
            </a:r>
          </a:p>
          <a:p>
            <a:pPr marL="0" lvl="4" defTabSz="685800" eaLnBrk="1" fontAlgn="auto" hangingPunct="1">
              <a:spcBef>
                <a:spcPts val="0"/>
              </a:spcBef>
              <a:spcAft>
                <a:spcPts val="0"/>
              </a:spcAft>
              <a:defRPr/>
            </a:pPr>
            <a:endParaRPr lang="fr-FR" sz="800" dirty="0">
              <a:solidFill>
                <a:schemeClr val="bg1">
                  <a:lumMod val="50000"/>
                </a:schemeClr>
              </a:solidFill>
              <a:latin typeface="+mn-lt"/>
            </a:endParaRPr>
          </a:p>
          <a:p>
            <a:pPr marL="0" lvl="4" defTabSz="685800" eaLnBrk="1" fontAlgn="auto" hangingPunct="1">
              <a:spcBef>
                <a:spcPts val="0"/>
              </a:spcBef>
              <a:spcAft>
                <a:spcPts val="0"/>
              </a:spcAft>
              <a:defRPr/>
            </a:pPr>
            <a:endParaRPr lang="fr-FR" sz="800" dirty="0">
              <a:solidFill>
                <a:schemeClr val="bg1">
                  <a:lumMod val="50000"/>
                </a:schemeClr>
              </a:solidFill>
              <a:latin typeface="+mn-lt"/>
            </a:endParaRPr>
          </a:p>
          <a:p>
            <a:pPr marL="0" lvl="4" defTabSz="685800" eaLnBrk="1" fontAlgn="auto" hangingPunct="1">
              <a:spcBef>
                <a:spcPts val="0"/>
              </a:spcBef>
              <a:spcAft>
                <a:spcPts val="0"/>
              </a:spcAft>
              <a:defRPr/>
            </a:pPr>
            <a:r>
              <a:rPr lang="fr-FR" sz="1600" dirty="0">
                <a:solidFill>
                  <a:schemeClr val="bg1">
                    <a:lumMod val="50000"/>
                  </a:schemeClr>
                </a:solidFill>
                <a:latin typeface="+mn-lt"/>
              </a:rPr>
              <a:t>A l’aise dans un environnement 100 % digital </a:t>
            </a:r>
          </a:p>
          <a:p>
            <a:pPr marL="0" lvl="4" defTabSz="685800" eaLnBrk="1" fontAlgn="auto" hangingPunct="1">
              <a:spcBef>
                <a:spcPts val="0"/>
              </a:spcBef>
              <a:spcAft>
                <a:spcPts val="0"/>
              </a:spcAft>
              <a:defRPr/>
            </a:pPr>
            <a:endParaRPr lang="fr-FR" sz="800" dirty="0">
              <a:solidFill>
                <a:schemeClr val="bg1">
                  <a:lumMod val="50000"/>
                </a:schemeClr>
              </a:solidFill>
              <a:latin typeface="+mn-lt"/>
            </a:endParaRPr>
          </a:p>
          <a:p>
            <a:pPr marL="0" lvl="4" defTabSz="685800" eaLnBrk="1" fontAlgn="auto" hangingPunct="1">
              <a:spcBef>
                <a:spcPts val="0"/>
              </a:spcBef>
              <a:spcAft>
                <a:spcPts val="0"/>
              </a:spcAft>
              <a:defRPr/>
            </a:pPr>
            <a:endParaRPr lang="fr-FR" sz="800" dirty="0">
              <a:solidFill>
                <a:schemeClr val="bg1">
                  <a:lumMod val="50000"/>
                </a:schemeClr>
              </a:solidFill>
              <a:latin typeface="+mn-lt"/>
            </a:endParaRPr>
          </a:p>
          <a:p>
            <a:pPr marL="0" lvl="4" defTabSz="685800" eaLnBrk="1" fontAlgn="auto" hangingPunct="1">
              <a:spcBef>
                <a:spcPts val="0"/>
              </a:spcBef>
              <a:spcAft>
                <a:spcPts val="0"/>
              </a:spcAft>
              <a:defRPr/>
            </a:pPr>
            <a:r>
              <a:rPr lang="fr-FR" sz="1600" dirty="0">
                <a:solidFill>
                  <a:schemeClr val="bg1">
                    <a:lumMod val="50000"/>
                  </a:schemeClr>
                </a:solidFill>
                <a:latin typeface="+mn-lt"/>
              </a:rPr>
              <a:t>Un CA inférieur à 12 millions d’euros : </a:t>
            </a:r>
          </a:p>
          <a:p>
            <a:pPr marL="0" lvl="4" defTabSz="685800" eaLnBrk="1" fontAlgn="auto" hangingPunct="1">
              <a:spcBef>
                <a:spcPts val="0"/>
              </a:spcBef>
              <a:spcAft>
                <a:spcPts val="0"/>
              </a:spcAft>
              <a:defRPr/>
            </a:pPr>
            <a:r>
              <a:rPr lang="fr-FR" sz="1600" dirty="0">
                <a:solidFill>
                  <a:schemeClr val="bg1">
                    <a:lumMod val="50000"/>
                  </a:schemeClr>
                </a:solidFill>
                <a:latin typeface="+mn-lt"/>
              </a:rPr>
              <a:t>Au-delà de ce seuil,  des besoins spécifiques apparaissent et qui ne sont pas couverts par PayPlug</a:t>
            </a:r>
          </a:p>
          <a:p>
            <a:pPr marL="0" lvl="4" defTabSz="685800" eaLnBrk="1" fontAlgn="auto" hangingPunct="1">
              <a:spcBef>
                <a:spcPts val="0"/>
              </a:spcBef>
              <a:spcAft>
                <a:spcPts val="0"/>
              </a:spcAft>
              <a:defRPr/>
            </a:pPr>
            <a:endParaRPr lang="fr-FR" sz="800" dirty="0">
              <a:solidFill>
                <a:schemeClr val="bg1">
                  <a:lumMod val="50000"/>
                </a:schemeClr>
              </a:solidFill>
              <a:latin typeface="+mn-lt"/>
            </a:endParaRPr>
          </a:p>
          <a:p>
            <a:pPr marL="0" lvl="4" defTabSz="685800" eaLnBrk="1" fontAlgn="auto" hangingPunct="1">
              <a:spcBef>
                <a:spcPts val="0"/>
              </a:spcBef>
              <a:spcAft>
                <a:spcPts val="0"/>
              </a:spcAft>
              <a:defRPr/>
            </a:pPr>
            <a:endParaRPr lang="fr-FR" sz="800" dirty="0">
              <a:solidFill>
                <a:schemeClr val="bg1">
                  <a:lumMod val="50000"/>
                </a:schemeClr>
              </a:solidFill>
              <a:latin typeface="+mn-lt"/>
            </a:endParaRPr>
          </a:p>
          <a:p>
            <a:pPr marL="0" lvl="4" defTabSz="685800" eaLnBrk="1" fontAlgn="auto" hangingPunct="1">
              <a:spcBef>
                <a:spcPts val="0"/>
              </a:spcBef>
              <a:spcAft>
                <a:spcPts val="0"/>
              </a:spcAft>
              <a:defRPr/>
            </a:pPr>
            <a:r>
              <a:rPr lang="fr-FR" sz="1600" dirty="0">
                <a:solidFill>
                  <a:schemeClr val="bg1">
                    <a:lumMod val="50000"/>
                  </a:schemeClr>
                </a:solidFill>
                <a:latin typeface="+mn-lt"/>
              </a:rPr>
              <a:t>Qui cible une clientèle plutôt française ou </a:t>
            </a:r>
          </a:p>
          <a:p>
            <a:pPr marL="0" lvl="4" defTabSz="685800" eaLnBrk="1" fontAlgn="auto" hangingPunct="1">
              <a:spcBef>
                <a:spcPts val="0"/>
              </a:spcBef>
              <a:spcAft>
                <a:spcPts val="0"/>
              </a:spcAft>
              <a:defRPr/>
            </a:pPr>
            <a:r>
              <a:rPr lang="fr-FR" sz="1600" dirty="0">
                <a:solidFill>
                  <a:schemeClr val="bg1">
                    <a:lumMod val="50000"/>
                  </a:schemeClr>
                </a:solidFill>
                <a:latin typeface="+mn-lt"/>
              </a:rPr>
              <a:t>étrangère payant en euros avec une carte Visa </a:t>
            </a:r>
          </a:p>
          <a:p>
            <a:pPr marL="0" lvl="4" defTabSz="685800" eaLnBrk="1" fontAlgn="auto" hangingPunct="1">
              <a:spcBef>
                <a:spcPts val="0"/>
              </a:spcBef>
              <a:spcAft>
                <a:spcPts val="0"/>
              </a:spcAft>
              <a:defRPr/>
            </a:pPr>
            <a:r>
              <a:rPr lang="fr-FR" sz="1600" dirty="0">
                <a:solidFill>
                  <a:schemeClr val="bg1">
                    <a:lumMod val="50000"/>
                  </a:schemeClr>
                </a:solidFill>
                <a:latin typeface="+mn-lt"/>
              </a:rPr>
              <a:t>ou Mastercard</a:t>
            </a:r>
          </a:p>
        </p:txBody>
      </p:sp>
      <p:sp>
        <p:nvSpPr>
          <p:cNvPr id="22" name="Rectangle 21"/>
          <p:cNvSpPr/>
          <p:nvPr/>
        </p:nvSpPr>
        <p:spPr>
          <a:xfrm>
            <a:off x="379413" y="3222625"/>
            <a:ext cx="3819525" cy="277813"/>
          </a:xfrm>
          <a:prstGeom prst="rect">
            <a:avLst/>
          </a:prstGeom>
        </p:spPr>
        <p:txBody>
          <a:bodyPr>
            <a:spAutoFit/>
          </a:bodyPr>
          <a:lstStyle/>
          <a:p>
            <a:pPr algn="just" eaLnBrk="1" fontAlgn="auto" hangingPunct="1">
              <a:spcBef>
                <a:spcPts val="0"/>
              </a:spcBef>
              <a:spcAft>
                <a:spcPts val="0"/>
              </a:spcAft>
              <a:defRPr/>
            </a:pPr>
            <a:endParaRPr lang="fr-FR" sz="1200" b="1" dirty="0">
              <a:solidFill>
                <a:schemeClr val="bg1">
                  <a:lumMod val="50000"/>
                </a:schemeClr>
              </a:solidFill>
              <a:latin typeface="+mn-lt"/>
            </a:endParaRPr>
          </a:p>
        </p:txBody>
      </p:sp>
      <p:pic>
        <p:nvPicPr>
          <p:cNvPr id="22533" name="Picture 2" descr="D:\Users\ngn\AppData\Local\Temp\noun_1155717_C8260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8025" y="1527175"/>
            <a:ext cx="43497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Connecteur droit 9"/>
          <p:cNvCxnSpPr/>
          <p:nvPr/>
        </p:nvCxnSpPr>
        <p:spPr>
          <a:xfrm>
            <a:off x="4376738" y="1743075"/>
            <a:ext cx="9525" cy="3324225"/>
          </a:xfrm>
          <a:prstGeom prst="line">
            <a:avLst/>
          </a:prstGeom>
          <a:ln w="12700">
            <a:solidFill>
              <a:srgbClr val="C00000"/>
            </a:solidFill>
            <a:prstDash val="sysDot"/>
          </a:ln>
        </p:spPr>
        <p:style>
          <a:lnRef idx="1">
            <a:schemeClr val="accent1"/>
          </a:lnRef>
          <a:fillRef idx="0">
            <a:schemeClr val="accent1"/>
          </a:fillRef>
          <a:effectRef idx="0">
            <a:schemeClr val="accent1"/>
          </a:effectRef>
          <a:fontRef idx="minor">
            <a:schemeClr val="tx1"/>
          </a:fontRef>
        </p:style>
      </p:cxnSp>
      <p:pic>
        <p:nvPicPr>
          <p:cNvPr id="22535" name="Picture 2" descr="D:\Users\ngn\AppData\Local\Temp\noun_1155717_C8260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888" y="1928813"/>
            <a:ext cx="43497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2" descr="D:\Users\ngn\AppData\Local\Temp\noun_960894_C8260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988" y="2636838"/>
            <a:ext cx="396875"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2" descr="D:\Users\ngn\AppData\Local\Temp\noun_1060424_C8260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3" y="3392488"/>
            <a:ext cx="282575"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4" descr="D:\Users\ngn\AppData\Local\Temp\noun_308_C8260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4322763"/>
            <a:ext cx="333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re 2"/>
          <p:cNvSpPr>
            <a:spLocks noGrp="1"/>
          </p:cNvSpPr>
          <p:nvPr>
            <p:ph type="title"/>
          </p:nvPr>
        </p:nvSpPr>
        <p:spPr>
          <a:xfrm>
            <a:off x="1115616" y="260648"/>
            <a:ext cx="3816424" cy="430887"/>
          </a:xfrm>
        </p:spPr>
        <p:txBody>
          <a:bodyPr/>
          <a:lstStyle/>
          <a:p>
            <a:pPr eaLnBrk="1" fontAlgn="auto" hangingPunct="1">
              <a:spcAft>
                <a:spcPts val="0"/>
              </a:spcAft>
              <a:defRPr/>
            </a:pPr>
            <a:r>
              <a:rPr lang="fr-FR" dirty="0"/>
              <a:t>A qui s’adresse PayPlug ?</a:t>
            </a:r>
          </a:p>
        </p:txBody>
      </p:sp>
    </p:spTree>
    <p:extLst>
      <p:ext uri="{BB962C8B-B14F-4D97-AF65-F5344CB8AC3E}">
        <p14:creationId xmlns:p14="http://schemas.microsoft.com/office/powerpoint/2010/main" val="835093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15616" y="260648"/>
            <a:ext cx="3816424" cy="430887"/>
          </a:xfrm>
        </p:spPr>
        <p:txBody>
          <a:bodyPr/>
          <a:lstStyle/>
          <a:p>
            <a:pPr eaLnBrk="1" fontAlgn="auto" hangingPunct="1">
              <a:spcAft>
                <a:spcPts val="0"/>
              </a:spcAft>
              <a:defRPr/>
            </a:pPr>
            <a:r>
              <a:rPr lang="fr-FR" dirty="0"/>
              <a:t>A qui s’adresse payplug ?</a:t>
            </a:r>
          </a:p>
        </p:txBody>
      </p:sp>
      <p:sp>
        <p:nvSpPr>
          <p:cNvPr id="21507" name="object 2"/>
          <p:cNvSpPr>
            <a:spLocks/>
          </p:cNvSpPr>
          <p:nvPr/>
        </p:nvSpPr>
        <p:spPr bwMode="auto">
          <a:xfrm>
            <a:off x="293688" y="3388558"/>
            <a:ext cx="8610600" cy="2581057"/>
          </a:xfrm>
          <a:custGeom>
            <a:avLst/>
            <a:gdLst>
              <a:gd name="T0" fmla="*/ 8538349 w 8610600"/>
              <a:gd name="T1" fmla="*/ 0 h 2594609"/>
              <a:gd name="T2" fmla="*/ 71996 w 8610600"/>
              <a:gd name="T3" fmla="*/ 0 h 2594609"/>
              <a:gd name="T4" fmla="*/ 30373 w 8610600"/>
              <a:gd name="T5" fmla="*/ 1124 h 2594609"/>
              <a:gd name="T6" fmla="*/ 8999 w 8610600"/>
              <a:gd name="T7" fmla="*/ 9032 h 2594609"/>
              <a:gd name="T8" fmla="*/ 1124 w 8610600"/>
              <a:gd name="T9" fmla="*/ 30494 h 2594609"/>
              <a:gd name="T10" fmla="*/ 0 w 8610600"/>
              <a:gd name="T11" fmla="*/ 72287 h 2594609"/>
              <a:gd name="T12" fmla="*/ 0 w 8610600"/>
              <a:gd name="T13" fmla="*/ 2532711 h 2594609"/>
              <a:gd name="T14" fmla="*/ 1124 w 8610600"/>
              <a:gd name="T15" fmla="*/ 2574501 h 2594609"/>
              <a:gd name="T16" fmla="*/ 8999 w 8610600"/>
              <a:gd name="T17" fmla="*/ 2595961 h 2594609"/>
              <a:gd name="T18" fmla="*/ 30373 w 8610600"/>
              <a:gd name="T19" fmla="*/ 2603868 h 2594609"/>
              <a:gd name="T20" fmla="*/ 71996 w 8610600"/>
              <a:gd name="T21" fmla="*/ 2604996 h 2594609"/>
              <a:gd name="T22" fmla="*/ 8538349 w 8610600"/>
              <a:gd name="T23" fmla="*/ 2604996 h 2594609"/>
              <a:gd name="T24" fmla="*/ 8579972 w 8610600"/>
              <a:gd name="T25" fmla="*/ 2603868 h 2594609"/>
              <a:gd name="T26" fmla="*/ 8601346 w 8610600"/>
              <a:gd name="T27" fmla="*/ 2595961 h 2594609"/>
              <a:gd name="T28" fmla="*/ 8609221 w 8610600"/>
              <a:gd name="T29" fmla="*/ 2574501 h 2594609"/>
              <a:gd name="T30" fmla="*/ 8610346 w 8610600"/>
              <a:gd name="T31" fmla="*/ 2532711 h 2594609"/>
              <a:gd name="T32" fmla="*/ 8610346 w 8610600"/>
              <a:gd name="T33" fmla="*/ 72287 h 2594609"/>
              <a:gd name="T34" fmla="*/ 8609221 w 8610600"/>
              <a:gd name="T35" fmla="*/ 30494 h 2594609"/>
              <a:gd name="T36" fmla="*/ 8601346 w 8610600"/>
              <a:gd name="T37" fmla="*/ 9032 h 2594609"/>
              <a:gd name="T38" fmla="*/ 8579972 w 8610600"/>
              <a:gd name="T39" fmla="*/ 1124 h 2594609"/>
              <a:gd name="T40" fmla="*/ 8538349 w 8610600"/>
              <a:gd name="T41" fmla="*/ 0 h 259460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610600" h="2594609">
                <a:moveTo>
                  <a:pt x="8538349" y="0"/>
                </a:moveTo>
                <a:lnTo>
                  <a:pt x="71996" y="0"/>
                </a:lnTo>
                <a:lnTo>
                  <a:pt x="30373" y="1124"/>
                </a:lnTo>
                <a:lnTo>
                  <a:pt x="8999" y="8999"/>
                </a:lnTo>
                <a:lnTo>
                  <a:pt x="1124" y="30373"/>
                </a:lnTo>
                <a:lnTo>
                  <a:pt x="0" y="71996"/>
                </a:lnTo>
                <a:lnTo>
                  <a:pt x="0" y="2522499"/>
                </a:lnTo>
                <a:lnTo>
                  <a:pt x="1124" y="2564122"/>
                </a:lnTo>
                <a:lnTo>
                  <a:pt x="8999" y="2585496"/>
                </a:lnTo>
                <a:lnTo>
                  <a:pt x="30373" y="2593370"/>
                </a:lnTo>
                <a:lnTo>
                  <a:pt x="71996" y="2594495"/>
                </a:lnTo>
                <a:lnTo>
                  <a:pt x="8538349" y="2594495"/>
                </a:lnTo>
                <a:lnTo>
                  <a:pt x="8579972" y="2593370"/>
                </a:lnTo>
                <a:lnTo>
                  <a:pt x="8601346" y="2585496"/>
                </a:lnTo>
                <a:lnTo>
                  <a:pt x="8609221" y="2564122"/>
                </a:lnTo>
                <a:lnTo>
                  <a:pt x="8610346" y="2522499"/>
                </a:lnTo>
                <a:lnTo>
                  <a:pt x="8610346" y="71996"/>
                </a:lnTo>
                <a:lnTo>
                  <a:pt x="8609221" y="30373"/>
                </a:lnTo>
                <a:lnTo>
                  <a:pt x="8601346" y="8999"/>
                </a:lnTo>
                <a:lnTo>
                  <a:pt x="8579972" y="1124"/>
                </a:lnTo>
                <a:lnTo>
                  <a:pt x="8538349" y="0"/>
                </a:lnTo>
                <a:close/>
              </a:path>
            </a:pathLst>
          </a:custGeom>
          <a:solidFill>
            <a:srgbClr val="D2DB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5" name="object 32"/>
          <p:cNvSpPr txBox="1"/>
          <p:nvPr/>
        </p:nvSpPr>
        <p:spPr>
          <a:xfrm>
            <a:off x="2581275" y="4100513"/>
            <a:ext cx="6121400" cy="312737"/>
          </a:xfrm>
          <a:prstGeom prst="rect">
            <a:avLst/>
          </a:prstGeom>
          <a:solidFill>
            <a:srgbClr val="FFFFFF"/>
          </a:solidFill>
        </p:spPr>
        <p:txBody>
          <a:bodyPr lIns="0" tIns="0" rIns="0" bIns="0" anchor="ctr"/>
          <a:lstStyle/>
          <a:p>
            <a:pPr algn="ctr" eaLnBrk="1" fontAlgn="auto" hangingPunct="1">
              <a:spcBef>
                <a:spcPts val="0"/>
              </a:spcBef>
              <a:spcAft>
                <a:spcPts val="0"/>
              </a:spcAft>
              <a:defRPr/>
            </a:pPr>
            <a:r>
              <a:rPr sz="1200" spc="25" dirty="0">
                <a:solidFill>
                  <a:srgbClr val="575756"/>
                </a:solidFill>
                <a:latin typeface="Arial"/>
                <a:cs typeface="Arial"/>
              </a:rPr>
              <a:t>Client</a:t>
            </a:r>
            <a:r>
              <a:rPr sz="1200" dirty="0">
                <a:solidFill>
                  <a:srgbClr val="575756"/>
                </a:solidFill>
                <a:latin typeface="Arial"/>
                <a:cs typeface="Arial"/>
              </a:rPr>
              <a:t> </a:t>
            </a:r>
            <a:r>
              <a:rPr sz="1200" spc="10" dirty="0">
                <a:solidFill>
                  <a:srgbClr val="575756"/>
                </a:solidFill>
                <a:latin typeface="Arial"/>
                <a:cs typeface="Arial"/>
              </a:rPr>
              <a:t>avec</a:t>
            </a:r>
            <a:r>
              <a:rPr sz="1200" dirty="0">
                <a:solidFill>
                  <a:srgbClr val="575756"/>
                </a:solidFill>
                <a:latin typeface="Arial"/>
                <a:cs typeface="Arial"/>
              </a:rPr>
              <a:t> </a:t>
            </a:r>
            <a:r>
              <a:rPr sz="1200" spc="25" dirty="0">
                <a:solidFill>
                  <a:srgbClr val="575756"/>
                </a:solidFill>
                <a:latin typeface="Arial"/>
                <a:cs typeface="Arial"/>
              </a:rPr>
              <a:t>site</a:t>
            </a:r>
            <a:r>
              <a:rPr sz="1200" dirty="0">
                <a:solidFill>
                  <a:srgbClr val="575756"/>
                </a:solidFill>
                <a:latin typeface="Arial"/>
                <a:cs typeface="Arial"/>
              </a:rPr>
              <a:t> </a:t>
            </a:r>
            <a:r>
              <a:rPr sz="1200" spc="40" dirty="0">
                <a:solidFill>
                  <a:srgbClr val="575756"/>
                </a:solidFill>
                <a:latin typeface="Arial"/>
                <a:cs typeface="Arial"/>
              </a:rPr>
              <a:t>internet</a:t>
            </a:r>
            <a:r>
              <a:rPr sz="1200" dirty="0">
                <a:solidFill>
                  <a:srgbClr val="575756"/>
                </a:solidFill>
                <a:latin typeface="Arial"/>
                <a:cs typeface="Arial"/>
              </a:rPr>
              <a:t> </a:t>
            </a:r>
            <a:r>
              <a:rPr sz="1200" spc="40" dirty="0">
                <a:solidFill>
                  <a:srgbClr val="575756"/>
                </a:solidFill>
                <a:latin typeface="Arial"/>
                <a:cs typeface="Arial"/>
              </a:rPr>
              <a:t>marchand</a:t>
            </a:r>
            <a:r>
              <a:rPr sz="1200" dirty="0">
                <a:solidFill>
                  <a:srgbClr val="575756"/>
                </a:solidFill>
                <a:latin typeface="Arial"/>
                <a:cs typeface="Arial"/>
              </a:rPr>
              <a:t> </a:t>
            </a:r>
            <a:r>
              <a:rPr sz="1200" spc="60" dirty="0">
                <a:solidFill>
                  <a:srgbClr val="575756"/>
                </a:solidFill>
                <a:latin typeface="Arial"/>
                <a:cs typeface="Arial"/>
              </a:rPr>
              <a:t>ou</a:t>
            </a:r>
            <a:r>
              <a:rPr sz="1200" dirty="0">
                <a:solidFill>
                  <a:srgbClr val="575756"/>
                </a:solidFill>
                <a:latin typeface="Arial"/>
                <a:cs typeface="Arial"/>
              </a:rPr>
              <a:t> </a:t>
            </a:r>
            <a:r>
              <a:rPr sz="1200" spc="25" dirty="0">
                <a:solidFill>
                  <a:srgbClr val="575756"/>
                </a:solidFill>
                <a:latin typeface="Arial"/>
                <a:cs typeface="Arial"/>
              </a:rPr>
              <a:t>site</a:t>
            </a:r>
            <a:r>
              <a:rPr sz="1200" dirty="0">
                <a:solidFill>
                  <a:srgbClr val="575756"/>
                </a:solidFill>
                <a:latin typeface="Arial"/>
                <a:cs typeface="Arial"/>
              </a:rPr>
              <a:t> </a:t>
            </a:r>
            <a:r>
              <a:rPr sz="1200" spc="50" dirty="0">
                <a:solidFill>
                  <a:srgbClr val="575756"/>
                </a:solidFill>
                <a:latin typeface="Arial"/>
                <a:cs typeface="Arial"/>
              </a:rPr>
              <a:t>vitrine</a:t>
            </a:r>
            <a:r>
              <a:rPr sz="1200" dirty="0">
                <a:solidFill>
                  <a:srgbClr val="575756"/>
                </a:solidFill>
                <a:latin typeface="Arial"/>
                <a:cs typeface="Arial"/>
              </a:rPr>
              <a:t> / </a:t>
            </a:r>
            <a:r>
              <a:rPr sz="1200" spc="60" dirty="0">
                <a:solidFill>
                  <a:srgbClr val="575756"/>
                </a:solidFill>
                <a:latin typeface="Arial"/>
                <a:cs typeface="Arial"/>
              </a:rPr>
              <a:t>ou</a:t>
            </a:r>
            <a:r>
              <a:rPr sz="1200" dirty="0">
                <a:solidFill>
                  <a:srgbClr val="575756"/>
                </a:solidFill>
                <a:latin typeface="Arial"/>
                <a:cs typeface="Arial"/>
              </a:rPr>
              <a:t> </a:t>
            </a:r>
            <a:r>
              <a:rPr sz="1200" spc="40" dirty="0">
                <a:solidFill>
                  <a:srgbClr val="575756"/>
                </a:solidFill>
                <a:latin typeface="Arial"/>
                <a:cs typeface="Arial"/>
              </a:rPr>
              <a:t>souhaitant</a:t>
            </a:r>
            <a:r>
              <a:rPr sz="1200" dirty="0">
                <a:solidFill>
                  <a:srgbClr val="575756"/>
                </a:solidFill>
                <a:latin typeface="Arial"/>
                <a:cs typeface="Arial"/>
              </a:rPr>
              <a:t> </a:t>
            </a:r>
            <a:r>
              <a:rPr sz="1200" spc="25" dirty="0">
                <a:solidFill>
                  <a:srgbClr val="575756"/>
                </a:solidFill>
                <a:latin typeface="Arial"/>
                <a:cs typeface="Arial"/>
              </a:rPr>
              <a:t>en</a:t>
            </a:r>
            <a:r>
              <a:rPr sz="1200" dirty="0">
                <a:solidFill>
                  <a:srgbClr val="575756"/>
                </a:solidFill>
                <a:latin typeface="Arial"/>
                <a:cs typeface="Arial"/>
              </a:rPr>
              <a:t> </a:t>
            </a:r>
            <a:r>
              <a:rPr sz="1200" spc="25" dirty="0">
                <a:solidFill>
                  <a:srgbClr val="575756"/>
                </a:solidFill>
                <a:latin typeface="Arial"/>
                <a:cs typeface="Arial"/>
              </a:rPr>
              <a:t>créer</a:t>
            </a:r>
            <a:r>
              <a:rPr sz="1200" dirty="0">
                <a:solidFill>
                  <a:srgbClr val="575756"/>
                </a:solidFill>
                <a:latin typeface="Arial"/>
                <a:cs typeface="Arial"/>
              </a:rPr>
              <a:t> </a:t>
            </a:r>
            <a:r>
              <a:rPr sz="1200" spc="60" dirty="0">
                <a:solidFill>
                  <a:srgbClr val="575756"/>
                </a:solidFill>
                <a:latin typeface="Arial"/>
                <a:cs typeface="Arial"/>
              </a:rPr>
              <a:t>un</a:t>
            </a:r>
            <a:endParaRPr sz="1200" dirty="0">
              <a:latin typeface="Arial"/>
              <a:cs typeface="Arial"/>
            </a:endParaRPr>
          </a:p>
        </p:txBody>
      </p:sp>
      <p:sp>
        <p:nvSpPr>
          <p:cNvPr id="21509" name="object 34"/>
          <p:cNvSpPr>
            <a:spLocks noChangeArrowheads="1"/>
          </p:cNvSpPr>
          <p:nvPr/>
        </p:nvSpPr>
        <p:spPr bwMode="auto">
          <a:xfrm>
            <a:off x="5500688" y="3608388"/>
            <a:ext cx="246062" cy="233362"/>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10" name="object 35"/>
          <p:cNvSpPr>
            <a:spLocks/>
          </p:cNvSpPr>
          <p:nvPr/>
        </p:nvSpPr>
        <p:spPr bwMode="auto">
          <a:xfrm>
            <a:off x="5345113" y="3546475"/>
            <a:ext cx="595312" cy="422275"/>
          </a:xfrm>
          <a:custGeom>
            <a:avLst/>
            <a:gdLst>
              <a:gd name="T0" fmla="*/ 591583 w 595629"/>
              <a:gd name="T1" fmla="*/ 339465 h 422910"/>
              <a:gd name="T2" fmla="*/ 0 w 595629"/>
              <a:gd name="T3" fmla="*/ 339465 h 422910"/>
              <a:gd name="T4" fmla="*/ 0 w 595629"/>
              <a:gd name="T5" fmla="*/ 377527 h 422910"/>
              <a:gd name="T6" fmla="*/ 4307 w 595629"/>
              <a:gd name="T7" fmla="*/ 392481 h 422910"/>
              <a:gd name="T8" fmla="*/ 16109 w 595629"/>
              <a:gd name="T9" fmla="*/ 404563 h 422910"/>
              <a:gd name="T10" fmla="*/ 33770 w 595629"/>
              <a:gd name="T11" fmla="*/ 412646 h 422910"/>
              <a:gd name="T12" fmla="*/ 55613 w 595629"/>
              <a:gd name="T13" fmla="*/ 415588 h 422910"/>
              <a:gd name="T14" fmla="*/ 535966 w 595629"/>
              <a:gd name="T15" fmla="*/ 415588 h 422910"/>
              <a:gd name="T16" fmla="*/ 557813 w 595629"/>
              <a:gd name="T17" fmla="*/ 412646 h 422910"/>
              <a:gd name="T18" fmla="*/ 575470 w 595629"/>
              <a:gd name="T19" fmla="*/ 404563 h 422910"/>
              <a:gd name="T20" fmla="*/ 579356 w 595629"/>
              <a:gd name="T21" fmla="*/ 400586 h 422910"/>
              <a:gd name="T22" fmla="*/ 55613 w 595629"/>
              <a:gd name="T23" fmla="*/ 400586 h 422910"/>
              <a:gd name="T24" fmla="*/ 40048 w 595629"/>
              <a:gd name="T25" fmla="*/ 398742 h 422910"/>
              <a:gd name="T26" fmla="*/ 27165 w 595629"/>
              <a:gd name="T27" fmla="*/ 393746 h 422910"/>
              <a:gd name="T28" fmla="*/ 18398 w 595629"/>
              <a:gd name="T29" fmla="*/ 386405 h 422910"/>
              <a:gd name="T30" fmla="*/ 15164 w 595629"/>
              <a:gd name="T31" fmla="*/ 377527 h 422910"/>
              <a:gd name="T32" fmla="*/ 15164 w 595629"/>
              <a:gd name="T33" fmla="*/ 354480 h 422910"/>
              <a:gd name="T34" fmla="*/ 591583 w 595629"/>
              <a:gd name="T35" fmla="*/ 354480 h 422910"/>
              <a:gd name="T36" fmla="*/ 591583 w 595629"/>
              <a:gd name="T37" fmla="*/ 339465 h 422910"/>
              <a:gd name="T38" fmla="*/ 591583 w 595629"/>
              <a:gd name="T39" fmla="*/ 354480 h 422910"/>
              <a:gd name="T40" fmla="*/ 576408 w 595629"/>
              <a:gd name="T41" fmla="*/ 354480 h 422910"/>
              <a:gd name="T42" fmla="*/ 576408 w 595629"/>
              <a:gd name="T43" fmla="*/ 377527 h 422910"/>
              <a:gd name="T44" fmla="*/ 573172 w 595629"/>
              <a:gd name="T45" fmla="*/ 386405 h 422910"/>
              <a:gd name="T46" fmla="*/ 564410 w 595629"/>
              <a:gd name="T47" fmla="*/ 393746 h 422910"/>
              <a:gd name="T48" fmla="*/ 551538 w 595629"/>
              <a:gd name="T49" fmla="*/ 398742 h 422910"/>
              <a:gd name="T50" fmla="*/ 535966 w 595629"/>
              <a:gd name="T51" fmla="*/ 400586 h 422910"/>
              <a:gd name="T52" fmla="*/ 579356 w 595629"/>
              <a:gd name="T53" fmla="*/ 400586 h 422910"/>
              <a:gd name="T54" fmla="*/ 587279 w 595629"/>
              <a:gd name="T55" fmla="*/ 392481 h 422910"/>
              <a:gd name="T56" fmla="*/ 591583 w 595629"/>
              <a:gd name="T57" fmla="*/ 377527 h 422910"/>
              <a:gd name="T58" fmla="*/ 591583 w 595629"/>
              <a:gd name="T59" fmla="*/ 354480 h 422910"/>
              <a:gd name="T60" fmla="*/ 515374 w 595629"/>
              <a:gd name="T61" fmla="*/ 0 h 422910"/>
              <a:gd name="T62" fmla="*/ 76206 w 595629"/>
              <a:gd name="T63" fmla="*/ 0 h 422910"/>
              <a:gd name="T64" fmla="*/ 59914 w 595629"/>
              <a:gd name="T65" fmla="*/ 3276 h 422910"/>
              <a:gd name="T66" fmla="*/ 46591 w 595629"/>
              <a:gd name="T67" fmla="*/ 12206 h 422910"/>
              <a:gd name="T68" fmla="*/ 37603 w 595629"/>
              <a:gd name="T69" fmla="*/ 25438 h 422910"/>
              <a:gd name="T70" fmla="*/ 34307 w 595629"/>
              <a:gd name="T71" fmla="*/ 41622 h 422910"/>
              <a:gd name="T72" fmla="*/ 34307 w 595629"/>
              <a:gd name="T73" fmla="*/ 339465 h 422910"/>
              <a:gd name="T74" fmla="*/ 49472 w 595629"/>
              <a:gd name="T75" fmla="*/ 339465 h 422910"/>
              <a:gd name="T76" fmla="*/ 49472 w 595629"/>
              <a:gd name="T77" fmla="*/ 41622 h 422910"/>
              <a:gd name="T78" fmla="*/ 51570 w 595629"/>
              <a:gd name="T79" fmla="*/ 31273 h 422910"/>
              <a:gd name="T80" fmla="*/ 57304 w 595629"/>
              <a:gd name="T81" fmla="*/ 22813 h 422910"/>
              <a:gd name="T82" fmla="*/ 65811 w 595629"/>
              <a:gd name="T83" fmla="*/ 17107 h 422910"/>
              <a:gd name="T84" fmla="*/ 76206 w 595629"/>
              <a:gd name="T85" fmla="*/ 15012 h 422910"/>
              <a:gd name="T86" fmla="*/ 546899 w 595629"/>
              <a:gd name="T87" fmla="*/ 15012 h 422910"/>
              <a:gd name="T88" fmla="*/ 544991 w 595629"/>
              <a:gd name="T89" fmla="*/ 12206 h 422910"/>
              <a:gd name="T90" fmla="*/ 531670 w 595629"/>
              <a:gd name="T91" fmla="*/ 3276 h 422910"/>
              <a:gd name="T92" fmla="*/ 515374 w 595629"/>
              <a:gd name="T93" fmla="*/ 0 h 422910"/>
              <a:gd name="T94" fmla="*/ 546899 w 595629"/>
              <a:gd name="T95" fmla="*/ 15012 h 422910"/>
              <a:gd name="T96" fmla="*/ 515374 w 595629"/>
              <a:gd name="T97" fmla="*/ 15012 h 422910"/>
              <a:gd name="T98" fmla="*/ 525767 w 595629"/>
              <a:gd name="T99" fmla="*/ 17107 h 422910"/>
              <a:gd name="T100" fmla="*/ 534264 w 595629"/>
              <a:gd name="T101" fmla="*/ 22813 h 422910"/>
              <a:gd name="T102" fmla="*/ 539998 w 595629"/>
              <a:gd name="T103" fmla="*/ 31273 h 422910"/>
              <a:gd name="T104" fmla="*/ 542103 w 595629"/>
              <a:gd name="T105" fmla="*/ 41622 h 422910"/>
              <a:gd name="T106" fmla="*/ 542103 w 595629"/>
              <a:gd name="T107" fmla="*/ 339465 h 422910"/>
              <a:gd name="T108" fmla="*/ 557279 w 595629"/>
              <a:gd name="T109" fmla="*/ 339465 h 422910"/>
              <a:gd name="T110" fmla="*/ 557279 w 595629"/>
              <a:gd name="T111" fmla="*/ 41622 h 422910"/>
              <a:gd name="T112" fmla="*/ 553981 w 595629"/>
              <a:gd name="T113" fmla="*/ 25438 h 422910"/>
              <a:gd name="T114" fmla="*/ 546899 w 595629"/>
              <a:gd name="T115" fmla="*/ 15012 h 4229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5629" h="422910">
                <a:moveTo>
                  <a:pt x="595058" y="345122"/>
                </a:moveTo>
                <a:lnTo>
                  <a:pt x="0" y="345122"/>
                </a:lnTo>
                <a:lnTo>
                  <a:pt x="0" y="383819"/>
                </a:lnTo>
                <a:lnTo>
                  <a:pt x="4329" y="399022"/>
                </a:lnTo>
                <a:lnTo>
                  <a:pt x="16208" y="411306"/>
                </a:lnTo>
                <a:lnTo>
                  <a:pt x="33968" y="419522"/>
                </a:lnTo>
                <a:lnTo>
                  <a:pt x="55943" y="422516"/>
                </a:lnTo>
                <a:lnTo>
                  <a:pt x="539114" y="422516"/>
                </a:lnTo>
                <a:lnTo>
                  <a:pt x="561089" y="419522"/>
                </a:lnTo>
                <a:lnTo>
                  <a:pt x="578850" y="411306"/>
                </a:lnTo>
                <a:lnTo>
                  <a:pt x="582759" y="407263"/>
                </a:lnTo>
                <a:lnTo>
                  <a:pt x="55943" y="407263"/>
                </a:lnTo>
                <a:lnTo>
                  <a:pt x="40279" y="405388"/>
                </a:lnTo>
                <a:lnTo>
                  <a:pt x="27325" y="400308"/>
                </a:lnTo>
                <a:lnTo>
                  <a:pt x="18508" y="392845"/>
                </a:lnTo>
                <a:lnTo>
                  <a:pt x="15252" y="383819"/>
                </a:lnTo>
                <a:lnTo>
                  <a:pt x="15252" y="360387"/>
                </a:lnTo>
                <a:lnTo>
                  <a:pt x="595058" y="360387"/>
                </a:lnTo>
                <a:lnTo>
                  <a:pt x="595058" y="345122"/>
                </a:lnTo>
                <a:close/>
              </a:path>
              <a:path w="595629" h="422910">
                <a:moveTo>
                  <a:pt x="595058" y="360387"/>
                </a:moveTo>
                <a:lnTo>
                  <a:pt x="579793" y="360387"/>
                </a:lnTo>
                <a:lnTo>
                  <a:pt x="579793" y="383819"/>
                </a:lnTo>
                <a:lnTo>
                  <a:pt x="576539" y="392845"/>
                </a:lnTo>
                <a:lnTo>
                  <a:pt x="567726" y="400308"/>
                </a:lnTo>
                <a:lnTo>
                  <a:pt x="554777" y="405388"/>
                </a:lnTo>
                <a:lnTo>
                  <a:pt x="539114" y="407263"/>
                </a:lnTo>
                <a:lnTo>
                  <a:pt x="582759" y="407263"/>
                </a:lnTo>
                <a:lnTo>
                  <a:pt x="590728" y="399022"/>
                </a:lnTo>
                <a:lnTo>
                  <a:pt x="595058" y="383819"/>
                </a:lnTo>
                <a:lnTo>
                  <a:pt x="595058" y="360387"/>
                </a:lnTo>
                <a:close/>
              </a:path>
              <a:path w="595629" h="422910">
                <a:moveTo>
                  <a:pt x="518401" y="0"/>
                </a:moveTo>
                <a:lnTo>
                  <a:pt x="76657" y="0"/>
                </a:lnTo>
                <a:lnTo>
                  <a:pt x="60266" y="3331"/>
                </a:lnTo>
                <a:lnTo>
                  <a:pt x="46866" y="12409"/>
                </a:lnTo>
                <a:lnTo>
                  <a:pt x="37823" y="25862"/>
                </a:lnTo>
                <a:lnTo>
                  <a:pt x="34505" y="42316"/>
                </a:lnTo>
                <a:lnTo>
                  <a:pt x="34505" y="345122"/>
                </a:lnTo>
                <a:lnTo>
                  <a:pt x="49758" y="345122"/>
                </a:lnTo>
                <a:lnTo>
                  <a:pt x="49758" y="42316"/>
                </a:lnTo>
                <a:lnTo>
                  <a:pt x="51875" y="31794"/>
                </a:lnTo>
                <a:lnTo>
                  <a:pt x="57645" y="23194"/>
                </a:lnTo>
                <a:lnTo>
                  <a:pt x="66196" y="17393"/>
                </a:lnTo>
                <a:lnTo>
                  <a:pt x="76657" y="15265"/>
                </a:lnTo>
                <a:lnTo>
                  <a:pt x="550111" y="15265"/>
                </a:lnTo>
                <a:lnTo>
                  <a:pt x="548192" y="12409"/>
                </a:lnTo>
                <a:lnTo>
                  <a:pt x="534792" y="3331"/>
                </a:lnTo>
                <a:lnTo>
                  <a:pt x="518401" y="0"/>
                </a:lnTo>
                <a:close/>
              </a:path>
              <a:path w="595629" h="422910">
                <a:moveTo>
                  <a:pt x="550111" y="15265"/>
                </a:moveTo>
                <a:lnTo>
                  <a:pt x="518401" y="15265"/>
                </a:lnTo>
                <a:lnTo>
                  <a:pt x="528854" y="17393"/>
                </a:lnTo>
                <a:lnTo>
                  <a:pt x="537402" y="23194"/>
                </a:lnTo>
                <a:lnTo>
                  <a:pt x="543170" y="31794"/>
                </a:lnTo>
                <a:lnTo>
                  <a:pt x="545287" y="42316"/>
                </a:lnTo>
                <a:lnTo>
                  <a:pt x="545287" y="345122"/>
                </a:lnTo>
                <a:lnTo>
                  <a:pt x="560552" y="345122"/>
                </a:lnTo>
                <a:lnTo>
                  <a:pt x="560552" y="42316"/>
                </a:lnTo>
                <a:lnTo>
                  <a:pt x="557234" y="25862"/>
                </a:lnTo>
                <a:lnTo>
                  <a:pt x="550111" y="1526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11" name="object 36"/>
          <p:cNvSpPr>
            <a:spLocks/>
          </p:cNvSpPr>
          <p:nvPr/>
        </p:nvSpPr>
        <p:spPr bwMode="auto">
          <a:xfrm>
            <a:off x="5599113" y="3922713"/>
            <a:ext cx="85725" cy="15875"/>
          </a:xfrm>
          <a:custGeom>
            <a:avLst/>
            <a:gdLst>
              <a:gd name="T0" fmla="*/ 91775 w 85089"/>
              <a:gd name="T1" fmla="*/ 0 h 15875"/>
              <a:gd name="T2" fmla="*/ 0 w 85089"/>
              <a:gd name="T3" fmla="*/ 0 h 15875"/>
              <a:gd name="T4" fmla="*/ 0 w 85089"/>
              <a:gd name="T5" fmla="*/ 15252 h 15875"/>
              <a:gd name="T6" fmla="*/ 91775 w 85089"/>
              <a:gd name="T7" fmla="*/ 15252 h 15875"/>
              <a:gd name="T8" fmla="*/ 91775 w 85089"/>
              <a:gd name="T9" fmla="*/ 0 h 15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089" h="15875">
                <a:moveTo>
                  <a:pt x="84556" y="0"/>
                </a:moveTo>
                <a:lnTo>
                  <a:pt x="0" y="0"/>
                </a:lnTo>
                <a:lnTo>
                  <a:pt x="0" y="15252"/>
                </a:lnTo>
                <a:lnTo>
                  <a:pt x="84556" y="15252"/>
                </a:lnTo>
                <a:lnTo>
                  <a:pt x="84556" y="0"/>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12" name="object 37"/>
          <p:cNvSpPr>
            <a:spLocks noChangeArrowheads="1"/>
          </p:cNvSpPr>
          <p:nvPr/>
        </p:nvSpPr>
        <p:spPr bwMode="auto">
          <a:xfrm>
            <a:off x="1235075" y="3606800"/>
            <a:ext cx="246063" cy="23336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13" name="object 38"/>
          <p:cNvSpPr>
            <a:spLocks/>
          </p:cNvSpPr>
          <p:nvPr/>
        </p:nvSpPr>
        <p:spPr bwMode="auto">
          <a:xfrm>
            <a:off x="1077913" y="3544888"/>
            <a:ext cx="595312" cy="422275"/>
          </a:xfrm>
          <a:custGeom>
            <a:avLst/>
            <a:gdLst>
              <a:gd name="T0" fmla="*/ 591572 w 595630"/>
              <a:gd name="T1" fmla="*/ 339465 h 422910"/>
              <a:gd name="T2" fmla="*/ 0 w 595630"/>
              <a:gd name="T3" fmla="*/ 339465 h 422910"/>
              <a:gd name="T4" fmla="*/ 0 w 595630"/>
              <a:gd name="T5" fmla="*/ 377527 h 422910"/>
              <a:gd name="T6" fmla="*/ 4307 w 595630"/>
              <a:gd name="T7" fmla="*/ 392481 h 422910"/>
              <a:gd name="T8" fmla="*/ 16109 w 595630"/>
              <a:gd name="T9" fmla="*/ 404563 h 422910"/>
              <a:gd name="T10" fmla="*/ 33770 w 595630"/>
              <a:gd name="T11" fmla="*/ 412646 h 422910"/>
              <a:gd name="T12" fmla="*/ 55613 w 595630"/>
              <a:gd name="T13" fmla="*/ 415588 h 422910"/>
              <a:gd name="T14" fmla="*/ 535957 w 595630"/>
              <a:gd name="T15" fmla="*/ 415588 h 422910"/>
              <a:gd name="T16" fmla="*/ 557803 w 595630"/>
              <a:gd name="T17" fmla="*/ 412646 h 422910"/>
              <a:gd name="T18" fmla="*/ 575459 w 595630"/>
              <a:gd name="T19" fmla="*/ 404563 h 422910"/>
              <a:gd name="T20" fmla="*/ 579346 w 595630"/>
              <a:gd name="T21" fmla="*/ 400586 h 422910"/>
              <a:gd name="T22" fmla="*/ 55613 w 595630"/>
              <a:gd name="T23" fmla="*/ 400586 h 422910"/>
              <a:gd name="T24" fmla="*/ 40047 w 595630"/>
              <a:gd name="T25" fmla="*/ 398742 h 422910"/>
              <a:gd name="T26" fmla="*/ 27160 w 595630"/>
              <a:gd name="T27" fmla="*/ 393746 h 422910"/>
              <a:gd name="T28" fmla="*/ 18398 w 595630"/>
              <a:gd name="T29" fmla="*/ 386405 h 422910"/>
              <a:gd name="T30" fmla="*/ 15164 w 595630"/>
              <a:gd name="T31" fmla="*/ 377527 h 422910"/>
              <a:gd name="T32" fmla="*/ 15164 w 595630"/>
              <a:gd name="T33" fmla="*/ 354480 h 422910"/>
              <a:gd name="T34" fmla="*/ 591572 w 595630"/>
              <a:gd name="T35" fmla="*/ 354480 h 422910"/>
              <a:gd name="T36" fmla="*/ 591572 w 595630"/>
              <a:gd name="T37" fmla="*/ 339465 h 422910"/>
              <a:gd name="T38" fmla="*/ 591572 w 595630"/>
              <a:gd name="T39" fmla="*/ 354480 h 422910"/>
              <a:gd name="T40" fmla="*/ 576397 w 595630"/>
              <a:gd name="T41" fmla="*/ 354480 h 422910"/>
              <a:gd name="T42" fmla="*/ 576397 w 595630"/>
              <a:gd name="T43" fmla="*/ 377527 h 422910"/>
              <a:gd name="T44" fmla="*/ 573163 w 595630"/>
              <a:gd name="T45" fmla="*/ 386405 h 422910"/>
              <a:gd name="T46" fmla="*/ 564401 w 595630"/>
              <a:gd name="T47" fmla="*/ 393746 h 422910"/>
              <a:gd name="T48" fmla="*/ 551527 w 595630"/>
              <a:gd name="T49" fmla="*/ 398742 h 422910"/>
              <a:gd name="T50" fmla="*/ 535957 w 595630"/>
              <a:gd name="T51" fmla="*/ 400586 h 422910"/>
              <a:gd name="T52" fmla="*/ 579346 w 595630"/>
              <a:gd name="T53" fmla="*/ 400586 h 422910"/>
              <a:gd name="T54" fmla="*/ 587268 w 595630"/>
              <a:gd name="T55" fmla="*/ 392481 h 422910"/>
              <a:gd name="T56" fmla="*/ 591572 w 595630"/>
              <a:gd name="T57" fmla="*/ 377527 h 422910"/>
              <a:gd name="T58" fmla="*/ 591572 w 595630"/>
              <a:gd name="T59" fmla="*/ 354480 h 422910"/>
              <a:gd name="T60" fmla="*/ 515365 w 595630"/>
              <a:gd name="T61" fmla="*/ 0 h 422910"/>
              <a:gd name="T62" fmla="*/ 76206 w 595630"/>
              <a:gd name="T63" fmla="*/ 0 h 422910"/>
              <a:gd name="T64" fmla="*/ 59914 w 595630"/>
              <a:gd name="T65" fmla="*/ 3276 h 422910"/>
              <a:gd name="T66" fmla="*/ 46591 w 595630"/>
              <a:gd name="T67" fmla="*/ 12206 h 422910"/>
              <a:gd name="T68" fmla="*/ 37603 w 595630"/>
              <a:gd name="T69" fmla="*/ 25438 h 422910"/>
              <a:gd name="T70" fmla="*/ 34307 w 595630"/>
              <a:gd name="T71" fmla="*/ 41622 h 422910"/>
              <a:gd name="T72" fmla="*/ 34307 w 595630"/>
              <a:gd name="T73" fmla="*/ 339465 h 422910"/>
              <a:gd name="T74" fmla="*/ 49479 w 595630"/>
              <a:gd name="T75" fmla="*/ 339465 h 422910"/>
              <a:gd name="T76" fmla="*/ 49479 w 595630"/>
              <a:gd name="T77" fmla="*/ 41622 h 422910"/>
              <a:gd name="T78" fmla="*/ 51578 w 595630"/>
              <a:gd name="T79" fmla="*/ 31273 h 422910"/>
              <a:gd name="T80" fmla="*/ 57310 w 595630"/>
              <a:gd name="T81" fmla="*/ 22813 h 422910"/>
              <a:gd name="T82" fmla="*/ 65813 w 595630"/>
              <a:gd name="T83" fmla="*/ 17107 h 422910"/>
              <a:gd name="T84" fmla="*/ 76206 w 595630"/>
              <a:gd name="T85" fmla="*/ 15012 h 422910"/>
              <a:gd name="T86" fmla="*/ 546889 w 595630"/>
              <a:gd name="T87" fmla="*/ 15012 h 422910"/>
              <a:gd name="T88" fmla="*/ 544981 w 595630"/>
              <a:gd name="T89" fmla="*/ 12206 h 422910"/>
              <a:gd name="T90" fmla="*/ 531660 w 595630"/>
              <a:gd name="T91" fmla="*/ 3276 h 422910"/>
              <a:gd name="T92" fmla="*/ 515365 w 595630"/>
              <a:gd name="T93" fmla="*/ 0 h 422910"/>
              <a:gd name="T94" fmla="*/ 546889 w 595630"/>
              <a:gd name="T95" fmla="*/ 15012 h 422910"/>
              <a:gd name="T96" fmla="*/ 515365 w 595630"/>
              <a:gd name="T97" fmla="*/ 15012 h 422910"/>
              <a:gd name="T98" fmla="*/ 525757 w 595630"/>
              <a:gd name="T99" fmla="*/ 17107 h 422910"/>
              <a:gd name="T100" fmla="*/ 534254 w 595630"/>
              <a:gd name="T101" fmla="*/ 22813 h 422910"/>
              <a:gd name="T102" fmla="*/ 539988 w 595630"/>
              <a:gd name="T103" fmla="*/ 31273 h 422910"/>
              <a:gd name="T104" fmla="*/ 542092 w 595630"/>
              <a:gd name="T105" fmla="*/ 41622 h 422910"/>
              <a:gd name="T106" fmla="*/ 542092 w 595630"/>
              <a:gd name="T107" fmla="*/ 339465 h 422910"/>
              <a:gd name="T108" fmla="*/ 557269 w 595630"/>
              <a:gd name="T109" fmla="*/ 339465 h 422910"/>
              <a:gd name="T110" fmla="*/ 557269 w 595630"/>
              <a:gd name="T111" fmla="*/ 41622 h 422910"/>
              <a:gd name="T112" fmla="*/ 553970 w 595630"/>
              <a:gd name="T113" fmla="*/ 25438 h 422910"/>
              <a:gd name="T114" fmla="*/ 546889 w 595630"/>
              <a:gd name="T115" fmla="*/ 15012 h 4229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5630" h="422910">
                <a:moveTo>
                  <a:pt x="595058" y="345122"/>
                </a:moveTo>
                <a:lnTo>
                  <a:pt x="0" y="345122"/>
                </a:lnTo>
                <a:lnTo>
                  <a:pt x="0" y="383819"/>
                </a:lnTo>
                <a:lnTo>
                  <a:pt x="4329" y="399022"/>
                </a:lnTo>
                <a:lnTo>
                  <a:pt x="16208" y="411306"/>
                </a:lnTo>
                <a:lnTo>
                  <a:pt x="33968" y="419522"/>
                </a:lnTo>
                <a:lnTo>
                  <a:pt x="55943" y="422516"/>
                </a:lnTo>
                <a:lnTo>
                  <a:pt x="539115" y="422516"/>
                </a:lnTo>
                <a:lnTo>
                  <a:pt x="561089" y="419522"/>
                </a:lnTo>
                <a:lnTo>
                  <a:pt x="578850" y="411306"/>
                </a:lnTo>
                <a:lnTo>
                  <a:pt x="582759" y="407263"/>
                </a:lnTo>
                <a:lnTo>
                  <a:pt x="55943" y="407263"/>
                </a:lnTo>
                <a:lnTo>
                  <a:pt x="40279" y="405388"/>
                </a:lnTo>
                <a:lnTo>
                  <a:pt x="27325" y="400308"/>
                </a:lnTo>
                <a:lnTo>
                  <a:pt x="18508" y="392845"/>
                </a:lnTo>
                <a:lnTo>
                  <a:pt x="15252" y="383819"/>
                </a:lnTo>
                <a:lnTo>
                  <a:pt x="15252" y="360387"/>
                </a:lnTo>
                <a:lnTo>
                  <a:pt x="595058" y="360387"/>
                </a:lnTo>
                <a:lnTo>
                  <a:pt x="595058" y="345122"/>
                </a:lnTo>
                <a:close/>
              </a:path>
              <a:path w="595630" h="422910">
                <a:moveTo>
                  <a:pt x="595058" y="360387"/>
                </a:moveTo>
                <a:lnTo>
                  <a:pt x="579793" y="360387"/>
                </a:lnTo>
                <a:lnTo>
                  <a:pt x="579793" y="383819"/>
                </a:lnTo>
                <a:lnTo>
                  <a:pt x="576539" y="392845"/>
                </a:lnTo>
                <a:lnTo>
                  <a:pt x="567726" y="400308"/>
                </a:lnTo>
                <a:lnTo>
                  <a:pt x="554777" y="405388"/>
                </a:lnTo>
                <a:lnTo>
                  <a:pt x="539115" y="407263"/>
                </a:lnTo>
                <a:lnTo>
                  <a:pt x="582759" y="407263"/>
                </a:lnTo>
                <a:lnTo>
                  <a:pt x="590728" y="399022"/>
                </a:lnTo>
                <a:lnTo>
                  <a:pt x="595058" y="383819"/>
                </a:lnTo>
                <a:lnTo>
                  <a:pt x="595058" y="360387"/>
                </a:lnTo>
                <a:close/>
              </a:path>
              <a:path w="595630" h="422910">
                <a:moveTo>
                  <a:pt x="518401" y="0"/>
                </a:moveTo>
                <a:lnTo>
                  <a:pt x="76657" y="0"/>
                </a:lnTo>
                <a:lnTo>
                  <a:pt x="60266" y="3331"/>
                </a:lnTo>
                <a:lnTo>
                  <a:pt x="46866" y="12409"/>
                </a:lnTo>
                <a:lnTo>
                  <a:pt x="37823" y="25862"/>
                </a:lnTo>
                <a:lnTo>
                  <a:pt x="34505" y="42316"/>
                </a:lnTo>
                <a:lnTo>
                  <a:pt x="34505" y="345122"/>
                </a:lnTo>
                <a:lnTo>
                  <a:pt x="49771" y="345122"/>
                </a:lnTo>
                <a:lnTo>
                  <a:pt x="49771" y="42316"/>
                </a:lnTo>
                <a:lnTo>
                  <a:pt x="51886" y="31794"/>
                </a:lnTo>
                <a:lnTo>
                  <a:pt x="57651" y="23194"/>
                </a:lnTo>
                <a:lnTo>
                  <a:pt x="66198" y="17393"/>
                </a:lnTo>
                <a:lnTo>
                  <a:pt x="76657" y="15265"/>
                </a:lnTo>
                <a:lnTo>
                  <a:pt x="550111" y="15265"/>
                </a:lnTo>
                <a:lnTo>
                  <a:pt x="548192" y="12409"/>
                </a:lnTo>
                <a:lnTo>
                  <a:pt x="534792" y="3331"/>
                </a:lnTo>
                <a:lnTo>
                  <a:pt x="518401" y="0"/>
                </a:lnTo>
                <a:close/>
              </a:path>
              <a:path w="595630" h="422910">
                <a:moveTo>
                  <a:pt x="550111" y="15265"/>
                </a:moveTo>
                <a:lnTo>
                  <a:pt x="518401" y="15265"/>
                </a:lnTo>
                <a:lnTo>
                  <a:pt x="528854" y="17393"/>
                </a:lnTo>
                <a:lnTo>
                  <a:pt x="537402" y="23194"/>
                </a:lnTo>
                <a:lnTo>
                  <a:pt x="543170" y="31794"/>
                </a:lnTo>
                <a:lnTo>
                  <a:pt x="545287" y="42316"/>
                </a:lnTo>
                <a:lnTo>
                  <a:pt x="545287" y="345122"/>
                </a:lnTo>
                <a:lnTo>
                  <a:pt x="560552" y="345122"/>
                </a:lnTo>
                <a:lnTo>
                  <a:pt x="560552" y="42316"/>
                </a:lnTo>
                <a:lnTo>
                  <a:pt x="557234" y="25862"/>
                </a:lnTo>
                <a:lnTo>
                  <a:pt x="550111" y="1526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14" name="object 39"/>
          <p:cNvSpPr>
            <a:spLocks/>
          </p:cNvSpPr>
          <p:nvPr/>
        </p:nvSpPr>
        <p:spPr bwMode="auto">
          <a:xfrm>
            <a:off x="1333500" y="3921125"/>
            <a:ext cx="85725" cy="15875"/>
          </a:xfrm>
          <a:custGeom>
            <a:avLst/>
            <a:gdLst>
              <a:gd name="T0" fmla="*/ 91775 w 85089"/>
              <a:gd name="T1" fmla="*/ 0 h 15875"/>
              <a:gd name="T2" fmla="*/ 0 w 85089"/>
              <a:gd name="T3" fmla="*/ 0 h 15875"/>
              <a:gd name="T4" fmla="*/ 0 w 85089"/>
              <a:gd name="T5" fmla="*/ 15252 h 15875"/>
              <a:gd name="T6" fmla="*/ 91775 w 85089"/>
              <a:gd name="T7" fmla="*/ 15252 h 15875"/>
              <a:gd name="T8" fmla="*/ 91775 w 85089"/>
              <a:gd name="T9" fmla="*/ 0 h 15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089" h="15875">
                <a:moveTo>
                  <a:pt x="84556" y="0"/>
                </a:moveTo>
                <a:lnTo>
                  <a:pt x="0" y="0"/>
                </a:lnTo>
                <a:lnTo>
                  <a:pt x="0" y="15252"/>
                </a:lnTo>
                <a:lnTo>
                  <a:pt x="84556" y="15252"/>
                </a:lnTo>
                <a:lnTo>
                  <a:pt x="84556" y="0"/>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15" name="object 40"/>
          <p:cNvSpPr>
            <a:spLocks/>
          </p:cNvSpPr>
          <p:nvPr/>
        </p:nvSpPr>
        <p:spPr bwMode="auto">
          <a:xfrm>
            <a:off x="1077913" y="3544888"/>
            <a:ext cx="595312" cy="442912"/>
          </a:xfrm>
          <a:custGeom>
            <a:avLst/>
            <a:gdLst>
              <a:gd name="T0" fmla="*/ 0 w 595630"/>
              <a:gd name="T1" fmla="*/ 439201 h 443229"/>
              <a:gd name="T2" fmla="*/ 591572 w 595630"/>
              <a:gd name="T3" fmla="*/ 0 h 443229"/>
              <a:gd name="T4" fmla="*/ 0 60000 65536"/>
              <a:gd name="T5" fmla="*/ 0 60000 65536"/>
            </a:gdLst>
            <a:ahLst/>
            <a:cxnLst>
              <a:cxn ang="T4">
                <a:pos x="T0" y="T1"/>
              </a:cxn>
              <a:cxn ang="T5">
                <a:pos x="T2" y="T3"/>
              </a:cxn>
            </a:cxnLst>
            <a:rect l="0" t="0" r="r" b="b"/>
            <a:pathLst>
              <a:path w="595630" h="443229">
                <a:moveTo>
                  <a:pt x="0" y="442671"/>
                </a:moveTo>
                <a:lnTo>
                  <a:pt x="595058" y="0"/>
                </a:lnTo>
              </a:path>
            </a:pathLst>
          </a:custGeom>
          <a:noFill/>
          <a:ln w="40690">
            <a:solidFill>
              <a:srgbClr val="00687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16" name="object 41"/>
          <p:cNvSpPr>
            <a:spLocks/>
          </p:cNvSpPr>
          <p:nvPr/>
        </p:nvSpPr>
        <p:spPr bwMode="auto">
          <a:xfrm>
            <a:off x="3524250" y="4953000"/>
            <a:ext cx="0" cy="120650"/>
          </a:xfrm>
          <a:custGeom>
            <a:avLst/>
            <a:gdLst>
              <a:gd name="T0" fmla="*/ 0 h 120650"/>
              <a:gd name="T1" fmla="*/ 120459 h 120650"/>
              <a:gd name="T2" fmla="*/ 0 60000 65536"/>
              <a:gd name="T3" fmla="*/ 0 60000 65536"/>
            </a:gdLst>
            <a:ahLst/>
            <a:cxnLst>
              <a:cxn ang="T2">
                <a:pos x="0" y="T0"/>
              </a:cxn>
              <a:cxn ang="T3">
                <a:pos x="0" y="T1"/>
              </a:cxn>
            </a:cxnLst>
            <a:rect l="0" t="0" r="r" b="b"/>
            <a:pathLst>
              <a:path h="120650">
                <a:moveTo>
                  <a:pt x="0" y="0"/>
                </a:moveTo>
                <a:lnTo>
                  <a:pt x="0" y="120459"/>
                </a:lnTo>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17" name="object 42"/>
          <p:cNvSpPr>
            <a:spLocks/>
          </p:cNvSpPr>
          <p:nvPr/>
        </p:nvSpPr>
        <p:spPr bwMode="auto">
          <a:xfrm>
            <a:off x="3524250" y="5500688"/>
            <a:ext cx="0" cy="100012"/>
          </a:xfrm>
          <a:custGeom>
            <a:avLst/>
            <a:gdLst>
              <a:gd name="T0" fmla="*/ 0 h 100329"/>
              <a:gd name="T1" fmla="*/ 96429 h 100329"/>
              <a:gd name="T2" fmla="*/ 0 60000 65536"/>
              <a:gd name="T3" fmla="*/ 0 60000 65536"/>
            </a:gdLst>
            <a:ahLst/>
            <a:cxnLst>
              <a:cxn ang="T2">
                <a:pos x="0" y="T0"/>
              </a:cxn>
              <a:cxn ang="T3">
                <a:pos x="0" y="T1"/>
              </a:cxn>
            </a:cxnLst>
            <a:rect l="0" t="0" r="r" b="b"/>
            <a:pathLst>
              <a:path h="100329">
                <a:moveTo>
                  <a:pt x="0" y="0"/>
                </a:moveTo>
                <a:lnTo>
                  <a:pt x="0" y="99847"/>
                </a:lnTo>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18" name="object 43"/>
          <p:cNvSpPr>
            <a:spLocks/>
          </p:cNvSpPr>
          <p:nvPr/>
        </p:nvSpPr>
        <p:spPr bwMode="auto">
          <a:xfrm>
            <a:off x="3451225" y="5578475"/>
            <a:ext cx="147638" cy="79375"/>
          </a:xfrm>
          <a:custGeom>
            <a:avLst/>
            <a:gdLst>
              <a:gd name="T0" fmla="*/ 144268 w 147954"/>
              <a:gd name="T1" fmla="*/ 0 h 80010"/>
              <a:gd name="T2" fmla="*/ 0 w 147954"/>
              <a:gd name="T3" fmla="*/ 0 h 80010"/>
              <a:gd name="T4" fmla="*/ 72134 w 147954"/>
              <a:gd name="T5" fmla="*/ 72761 h 80010"/>
              <a:gd name="T6" fmla="*/ 144268 w 147954"/>
              <a:gd name="T7" fmla="*/ 0 h 80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954" h="80010">
                <a:moveTo>
                  <a:pt x="147700" y="0"/>
                </a:moveTo>
                <a:lnTo>
                  <a:pt x="0" y="0"/>
                </a:lnTo>
                <a:lnTo>
                  <a:pt x="73850" y="79425"/>
                </a:lnTo>
                <a:lnTo>
                  <a:pt x="14770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19" name="object 45"/>
          <p:cNvSpPr>
            <a:spLocks/>
          </p:cNvSpPr>
          <p:nvPr/>
        </p:nvSpPr>
        <p:spPr bwMode="auto">
          <a:xfrm>
            <a:off x="5638800" y="4400550"/>
            <a:ext cx="44450" cy="577850"/>
          </a:xfrm>
          <a:custGeom>
            <a:avLst/>
            <a:gdLst>
              <a:gd name="T0" fmla="*/ 0 w 45719"/>
              <a:gd name="T1" fmla="*/ 0 h 245110"/>
              <a:gd name="T2" fmla="*/ 0 w 45719"/>
              <a:gd name="T3" fmla="*/ 2147483647 h 245110"/>
              <a:gd name="T4" fmla="*/ 0 60000 65536"/>
              <a:gd name="T5" fmla="*/ 0 60000 65536"/>
            </a:gdLst>
            <a:ahLst/>
            <a:cxnLst>
              <a:cxn ang="T4">
                <a:pos x="T0" y="T1"/>
              </a:cxn>
              <a:cxn ang="T5">
                <a:pos x="T2" y="T3"/>
              </a:cxn>
            </a:cxnLst>
            <a:rect l="0" t="0" r="r" b="b"/>
            <a:pathLst>
              <a:path w="45719" h="245110">
                <a:moveTo>
                  <a:pt x="0" y="0"/>
                </a:moveTo>
                <a:lnTo>
                  <a:pt x="0" y="244741"/>
                </a:lnTo>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20" name="object 48"/>
          <p:cNvSpPr>
            <a:spLocks/>
          </p:cNvSpPr>
          <p:nvPr/>
        </p:nvSpPr>
        <p:spPr bwMode="auto">
          <a:xfrm>
            <a:off x="7758113" y="4953000"/>
            <a:ext cx="0" cy="120650"/>
          </a:xfrm>
          <a:custGeom>
            <a:avLst/>
            <a:gdLst>
              <a:gd name="T0" fmla="*/ 0 h 120650"/>
              <a:gd name="T1" fmla="*/ 120459 h 120650"/>
              <a:gd name="T2" fmla="*/ 0 60000 65536"/>
              <a:gd name="T3" fmla="*/ 0 60000 65536"/>
            </a:gdLst>
            <a:ahLst/>
            <a:cxnLst>
              <a:cxn ang="T2">
                <a:pos x="0" y="T0"/>
              </a:cxn>
              <a:cxn ang="T3">
                <a:pos x="0" y="T1"/>
              </a:cxn>
            </a:cxnLst>
            <a:rect l="0" t="0" r="r" b="b"/>
            <a:pathLst>
              <a:path h="120650">
                <a:moveTo>
                  <a:pt x="0" y="0"/>
                </a:moveTo>
                <a:lnTo>
                  <a:pt x="0" y="120459"/>
                </a:lnTo>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21" name="object 49"/>
          <p:cNvSpPr>
            <a:spLocks/>
          </p:cNvSpPr>
          <p:nvPr/>
        </p:nvSpPr>
        <p:spPr bwMode="auto">
          <a:xfrm>
            <a:off x="7758113" y="5500688"/>
            <a:ext cx="0" cy="100012"/>
          </a:xfrm>
          <a:custGeom>
            <a:avLst/>
            <a:gdLst>
              <a:gd name="T0" fmla="*/ 0 h 100329"/>
              <a:gd name="T1" fmla="*/ 96429 h 100329"/>
              <a:gd name="T2" fmla="*/ 0 60000 65536"/>
              <a:gd name="T3" fmla="*/ 0 60000 65536"/>
            </a:gdLst>
            <a:ahLst/>
            <a:cxnLst>
              <a:cxn ang="T2">
                <a:pos x="0" y="T0"/>
              </a:cxn>
              <a:cxn ang="T3">
                <a:pos x="0" y="T1"/>
              </a:cxn>
            </a:cxnLst>
            <a:rect l="0" t="0" r="r" b="b"/>
            <a:pathLst>
              <a:path h="100329">
                <a:moveTo>
                  <a:pt x="0" y="0"/>
                </a:moveTo>
                <a:lnTo>
                  <a:pt x="0" y="99847"/>
                </a:lnTo>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22" name="object 50"/>
          <p:cNvSpPr>
            <a:spLocks/>
          </p:cNvSpPr>
          <p:nvPr/>
        </p:nvSpPr>
        <p:spPr bwMode="auto">
          <a:xfrm>
            <a:off x="7685088" y="5578475"/>
            <a:ext cx="147637" cy="79375"/>
          </a:xfrm>
          <a:custGeom>
            <a:avLst/>
            <a:gdLst>
              <a:gd name="T0" fmla="*/ 144258 w 147954"/>
              <a:gd name="T1" fmla="*/ 0 h 80010"/>
              <a:gd name="T2" fmla="*/ 0 w 147954"/>
              <a:gd name="T3" fmla="*/ 0 h 80010"/>
              <a:gd name="T4" fmla="*/ 72127 w 147954"/>
              <a:gd name="T5" fmla="*/ 72761 h 80010"/>
              <a:gd name="T6" fmla="*/ 144258 w 147954"/>
              <a:gd name="T7" fmla="*/ 0 h 80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954" h="80010">
                <a:moveTo>
                  <a:pt x="147701" y="0"/>
                </a:moveTo>
                <a:lnTo>
                  <a:pt x="0" y="0"/>
                </a:lnTo>
                <a:lnTo>
                  <a:pt x="73850" y="79425"/>
                </a:lnTo>
                <a:lnTo>
                  <a:pt x="1477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23" name="object 51"/>
          <p:cNvSpPr>
            <a:spLocks/>
          </p:cNvSpPr>
          <p:nvPr/>
        </p:nvSpPr>
        <p:spPr bwMode="auto">
          <a:xfrm>
            <a:off x="3511550" y="4953000"/>
            <a:ext cx="4260850" cy="0"/>
          </a:xfrm>
          <a:custGeom>
            <a:avLst/>
            <a:gdLst>
              <a:gd name="T0" fmla="*/ 0 w 4259580"/>
              <a:gd name="T1" fmla="*/ 4273404 w 4259580"/>
              <a:gd name="T2" fmla="*/ 0 60000 65536"/>
              <a:gd name="T3" fmla="*/ 0 60000 65536"/>
            </a:gdLst>
            <a:ahLst/>
            <a:cxnLst>
              <a:cxn ang="T2">
                <a:pos x="T0" y="0"/>
              </a:cxn>
              <a:cxn ang="T3">
                <a:pos x="T1" y="0"/>
              </a:cxn>
            </a:cxnLst>
            <a:rect l="0" t="0" r="r" b="b"/>
            <a:pathLst>
              <a:path w="4259580">
                <a:moveTo>
                  <a:pt x="0" y="0"/>
                </a:moveTo>
                <a:lnTo>
                  <a:pt x="4259414" y="0"/>
                </a:lnTo>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24" name="object 52"/>
          <p:cNvSpPr txBox="1">
            <a:spLocks noChangeArrowheads="1"/>
          </p:cNvSpPr>
          <p:nvPr/>
        </p:nvSpPr>
        <p:spPr bwMode="auto">
          <a:xfrm>
            <a:off x="2573338" y="5065713"/>
            <a:ext cx="1779587" cy="587375"/>
          </a:xfrm>
          <a:prstGeom prst="rect">
            <a:avLst/>
          </a:prstGeom>
          <a:solidFill>
            <a:srgbClr val="E9EDE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31750" rIns="0" bIns="0">
            <a:spAutoFit/>
          </a:bodyPr>
          <a:lstStyle>
            <a:lvl1pPr marL="100013" indent="-7938">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ts val="250"/>
              </a:spcBef>
              <a:buClrTx/>
              <a:buFontTx/>
              <a:buNone/>
            </a:pPr>
            <a:r>
              <a:rPr lang="fr-FR" altLang="fr-FR" sz="1200">
                <a:solidFill>
                  <a:srgbClr val="575756"/>
                </a:solidFill>
                <a:latin typeface="Arial" panose="020B0604020202020204" pitchFamily="34" charset="0"/>
                <a:cs typeface="Arial" panose="020B0604020202020204" pitchFamily="34" charset="0"/>
              </a:rPr>
              <a:t>Besoins </a:t>
            </a:r>
            <a:r>
              <a:rPr lang="fr-FR" altLang="fr-FR" sz="1200" b="1">
                <a:solidFill>
                  <a:srgbClr val="575756"/>
                </a:solidFill>
                <a:latin typeface="Arial" panose="020B0604020202020204" pitchFamily="34" charset="0"/>
                <a:cs typeface="Arial" panose="020B0604020202020204" pitchFamily="34" charset="0"/>
              </a:rPr>
              <a:t>simples </a:t>
            </a:r>
            <a:r>
              <a:rPr lang="fr-FR" altLang="fr-FR" sz="1200">
                <a:solidFill>
                  <a:srgbClr val="575756"/>
                </a:solidFill>
                <a:latin typeface="Arial" panose="020B0604020202020204" pitchFamily="34" charset="0"/>
                <a:cs typeface="Arial" panose="020B0604020202020204" pitchFamily="34" charset="0"/>
              </a:rPr>
              <a:t>quelle que soit l’intensité de l’activité </a:t>
            </a:r>
            <a:endParaRPr lang="fr-FR" altLang="fr-FR" sz="1200">
              <a:solidFill>
                <a:schemeClr val="tx1"/>
              </a:solidFill>
              <a:latin typeface="Arial" panose="020B0604020202020204" pitchFamily="34" charset="0"/>
              <a:cs typeface="Arial" panose="020B0604020202020204" pitchFamily="34" charset="0"/>
            </a:endParaRPr>
          </a:p>
        </p:txBody>
      </p:sp>
      <p:sp>
        <p:nvSpPr>
          <p:cNvPr id="27" name="object 54"/>
          <p:cNvSpPr txBox="1"/>
          <p:nvPr/>
        </p:nvSpPr>
        <p:spPr>
          <a:xfrm>
            <a:off x="6815138" y="5073650"/>
            <a:ext cx="1887537" cy="585788"/>
          </a:xfrm>
          <a:prstGeom prst="rect">
            <a:avLst/>
          </a:prstGeom>
          <a:solidFill>
            <a:srgbClr val="E9EDEF"/>
          </a:solidFill>
        </p:spPr>
        <p:txBody>
          <a:bodyPr lIns="0" tIns="31750" rIns="0" bIns="0">
            <a:spAutoFit/>
          </a:bodyPr>
          <a:lstStyle/>
          <a:p>
            <a:pPr marL="83185" eaLnBrk="1" fontAlgn="auto" hangingPunct="1">
              <a:spcBef>
                <a:spcPts val="250"/>
              </a:spcBef>
              <a:spcAft>
                <a:spcPts val="0"/>
              </a:spcAft>
              <a:defRPr/>
            </a:pPr>
            <a:r>
              <a:rPr sz="1200" spc="30" dirty="0">
                <a:solidFill>
                  <a:srgbClr val="575756"/>
                </a:solidFill>
                <a:latin typeface="Arial"/>
                <a:cs typeface="Arial"/>
              </a:rPr>
              <a:t>Besoins </a:t>
            </a:r>
            <a:r>
              <a:rPr sz="1200" b="1" spc="-50" dirty="0">
                <a:solidFill>
                  <a:srgbClr val="575756"/>
                </a:solidFill>
                <a:latin typeface="Arial"/>
                <a:cs typeface="Arial"/>
              </a:rPr>
              <a:t>complexes</a:t>
            </a:r>
            <a:r>
              <a:rPr sz="1200" b="1" spc="-150" dirty="0">
                <a:solidFill>
                  <a:srgbClr val="575756"/>
                </a:solidFill>
                <a:latin typeface="Arial"/>
                <a:cs typeface="Arial"/>
              </a:rPr>
              <a:t> </a:t>
            </a:r>
            <a:r>
              <a:rPr lang="fr-FR" sz="1200" spc="5" dirty="0">
                <a:solidFill>
                  <a:srgbClr val="575756"/>
                </a:solidFill>
                <a:latin typeface="Arial"/>
                <a:cs typeface="Arial"/>
              </a:rPr>
              <a:t>quelle que soit l’intensité de l’activité</a:t>
            </a:r>
            <a:endParaRPr sz="1200" dirty="0">
              <a:latin typeface="Arial"/>
              <a:cs typeface="Arial"/>
            </a:endParaRPr>
          </a:p>
        </p:txBody>
      </p:sp>
      <p:sp>
        <p:nvSpPr>
          <p:cNvPr id="21526" name="object 56"/>
          <p:cNvSpPr>
            <a:spLocks/>
          </p:cNvSpPr>
          <p:nvPr/>
        </p:nvSpPr>
        <p:spPr bwMode="auto">
          <a:xfrm>
            <a:off x="1376363" y="4413250"/>
            <a:ext cx="0" cy="565150"/>
          </a:xfrm>
          <a:custGeom>
            <a:avLst/>
            <a:gdLst>
              <a:gd name="T0" fmla="*/ 0 h 563879"/>
              <a:gd name="T1" fmla="*/ 577902 h 563879"/>
              <a:gd name="T2" fmla="*/ 0 60000 65536"/>
              <a:gd name="T3" fmla="*/ 0 60000 65536"/>
            </a:gdLst>
            <a:ahLst/>
            <a:cxnLst>
              <a:cxn ang="T2">
                <a:pos x="0" y="T0"/>
              </a:cxn>
              <a:cxn ang="T3">
                <a:pos x="0" y="T1"/>
              </a:cxn>
            </a:cxnLst>
            <a:rect l="0" t="0" r="r" b="b"/>
            <a:pathLst>
              <a:path h="563879">
                <a:moveTo>
                  <a:pt x="0" y="0"/>
                </a:moveTo>
                <a:lnTo>
                  <a:pt x="0" y="563765"/>
                </a:lnTo>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27" name="object 57"/>
          <p:cNvSpPr>
            <a:spLocks/>
          </p:cNvSpPr>
          <p:nvPr/>
        </p:nvSpPr>
        <p:spPr bwMode="auto">
          <a:xfrm>
            <a:off x="1301750" y="4954588"/>
            <a:ext cx="147638" cy="80962"/>
          </a:xfrm>
          <a:custGeom>
            <a:avLst/>
            <a:gdLst>
              <a:gd name="T0" fmla="*/ 144257 w 147955"/>
              <a:gd name="T1" fmla="*/ 0 h 80010"/>
              <a:gd name="T2" fmla="*/ 0 w 147955"/>
              <a:gd name="T3" fmla="*/ 0 h 80010"/>
              <a:gd name="T4" fmla="*/ 72127 w 147955"/>
              <a:gd name="T5" fmla="*/ 90463 h 80010"/>
              <a:gd name="T6" fmla="*/ 144257 w 147955"/>
              <a:gd name="T7" fmla="*/ 0 h 80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955" h="80010">
                <a:moveTo>
                  <a:pt x="147700" y="0"/>
                </a:moveTo>
                <a:lnTo>
                  <a:pt x="0" y="0"/>
                </a:lnTo>
                <a:lnTo>
                  <a:pt x="73850" y="79425"/>
                </a:lnTo>
                <a:lnTo>
                  <a:pt x="14770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1" name="object 58"/>
          <p:cNvSpPr txBox="1"/>
          <p:nvPr/>
        </p:nvSpPr>
        <p:spPr>
          <a:xfrm>
            <a:off x="476250" y="4102100"/>
            <a:ext cx="1800225" cy="314325"/>
          </a:xfrm>
          <a:prstGeom prst="rect">
            <a:avLst/>
          </a:prstGeom>
          <a:solidFill>
            <a:srgbClr val="FFFFFF"/>
          </a:solidFill>
        </p:spPr>
        <p:txBody>
          <a:bodyPr lIns="0" tIns="0" rIns="0" bIns="0" anchor="ctr"/>
          <a:lstStyle/>
          <a:p>
            <a:pPr algn="ctr" eaLnBrk="1" fontAlgn="auto" hangingPunct="1">
              <a:spcBef>
                <a:spcPts val="0"/>
              </a:spcBef>
              <a:spcAft>
                <a:spcPts val="0"/>
              </a:spcAft>
              <a:defRPr/>
            </a:pPr>
            <a:r>
              <a:rPr sz="1200" spc="25" dirty="0">
                <a:solidFill>
                  <a:srgbClr val="575756"/>
                </a:solidFill>
                <a:latin typeface="Arial"/>
                <a:cs typeface="Arial"/>
              </a:rPr>
              <a:t>Client </a:t>
            </a:r>
            <a:r>
              <a:rPr sz="1200" spc="10" dirty="0">
                <a:solidFill>
                  <a:srgbClr val="575756"/>
                </a:solidFill>
                <a:latin typeface="Arial"/>
                <a:cs typeface="Arial"/>
              </a:rPr>
              <a:t>sans </a:t>
            </a:r>
            <a:r>
              <a:rPr sz="1200" spc="25" dirty="0">
                <a:solidFill>
                  <a:srgbClr val="575756"/>
                </a:solidFill>
                <a:latin typeface="Arial"/>
                <a:cs typeface="Arial"/>
              </a:rPr>
              <a:t>site</a:t>
            </a:r>
            <a:r>
              <a:rPr sz="1200" spc="-80" dirty="0">
                <a:solidFill>
                  <a:srgbClr val="575756"/>
                </a:solidFill>
                <a:latin typeface="Arial"/>
                <a:cs typeface="Arial"/>
              </a:rPr>
              <a:t> </a:t>
            </a:r>
            <a:r>
              <a:rPr sz="1200" spc="35" dirty="0">
                <a:solidFill>
                  <a:srgbClr val="575756"/>
                </a:solidFill>
                <a:latin typeface="Arial"/>
                <a:cs typeface="Arial"/>
              </a:rPr>
              <a:t>Internet</a:t>
            </a:r>
            <a:endParaRPr sz="1200" dirty="0">
              <a:latin typeface="Arial"/>
              <a:cs typeface="Arial"/>
            </a:endParaRPr>
          </a:p>
        </p:txBody>
      </p:sp>
      <p:sp>
        <p:nvSpPr>
          <p:cNvPr id="21529" name="object 59"/>
          <p:cNvSpPr>
            <a:spLocks/>
          </p:cNvSpPr>
          <p:nvPr/>
        </p:nvSpPr>
        <p:spPr bwMode="auto">
          <a:xfrm>
            <a:off x="3765550" y="5749925"/>
            <a:ext cx="88900" cy="128588"/>
          </a:xfrm>
          <a:custGeom>
            <a:avLst/>
            <a:gdLst>
              <a:gd name="T0" fmla="*/ 8166 w 88900"/>
              <a:gd name="T1" fmla="*/ 126318 h 128270"/>
              <a:gd name="T2" fmla="*/ 13665 w 88900"/>
              <a:gd name="T3" fmla="*/ 128274 h 128270"/>
              <a:gd name="T4" fmla="*/ 30670 w 88900"/>
              <a:gd name="T5" fmla="*/ 131523 h 128270"/>
              <a:gd name="T6" fmla="*/ 54317 w 88900"/>
              <a:gd name="T7" fmla="*/ 130455 h 128270"/>
              <a:gd name="T8" fmla="*/ 35359 w 88900"/>
              <a:gd name="T9" fmla="*/ 112500 h 128270"/>
              <a:gd name="T10" fmla="*/ 21424 w 88900"/>
              <a:gd name="T11" fmla="*/ 111087 h 128270"/>
              <a:gd name="T12" fmla="*/ 12763 w 88900"/>
              <a:gd name="T13" fmla="*/ 109248 h 128270"/>
              <a:gd name="T14" fmla="*/ 88176 w 88900"/>
              <a:gd name="T15" fmla="*/ 90206 h 128270"/>
              <a:gd name="T16" fmla="*/ 64630 w 88900"/>
              <a:gd name="T17" fmla="*/ 90389 h 128270"/>
              <a:gd name="T18" fmla="*/ 35359 w 88900"/>
              <a:gd name="T19" fmla="*/ 112500 h 128270"/>
              <a:gd name="T20" fmla="*/ 82860 w 88900"/>
              <a:gd name="T21" fmla="*/ 112336 h 128270"/>
              <a:gd name="T22" fmla="*/ 87731 w 88900"/>
              <a:gd name="T23" fmla="*/ 100019 h 128270"/>
              <a:gd name="T24" fmla="*/ 88176 w 88900"/>
              <a:gd name="T25" fmla="*/ 90206 h 128270"/>
              <a:gd name="T26" fmla="*/ 11993 w 88900"/>
              <a:gd name="T27" fmla="*/ 12088 h 128270"/>
              <a:gd name="T28" fmla="*/ 774 w 88900"/>
              <a:gd name="T29" fmla="*/ 63595 h 128270"/>
              <a:gd name="T30" fmla="*/ 37903 w 88900"/>
              <a:gd name="T31" fmla="*/ 94474 h 128270"/>
              <a:gd name="T32" fmla="*/ 54914 w 88900"/>
              <a:gd name="T33" fmla="*/ 93038 h 128270"/>
              <a:gd name="T34" fmla="*/ 61302 w 88900"/>
              <a:gd name="T35" fmla="*/ 91172 h 128270"/>
              <a:gd name="T36" fmla="*/ 88176 w 88900"/>
              <a:gd name="T37" fmla="*/ 90206 h 128270"/>
              <a:gd name="T38" fmla="*/ 49415 w 88900"/>
              <a:gd name="T39" fmla="*/ 74976 h 128270"/>
              <a:gd name="T40" fmla="*/ 27558 w 88900"/>
              <a:gd name="T41" fmla="*/ 69298 h 128270"/>
              <a:gd name="T42" fmla="*/ 23552 w 88900"/>
              <a:gd name="T43" fmla="*/ 54575 h 128270"/>
              <a:gd name="T44" fmla="*/ 23417 w 88900"/>
              <a:gd name="T45" fmla="*/ 41586 h 128270"/>
              <a:gd name="T46" fmla="*/ 27368 w 88900"/>
              <a:gd name="T47" fmla="*/ 25735 h 128270"/>
              <a:gd name="T48" fmla="*/ 49669 w 88900"/>
              <a:gd name="T49" fmla="*/ 18779 h 128270"/>
              <a:gd name="T50" fmla="*/ 88188 w 88900"/>
              <a:gd name="T51" fmla="*/ 6057 h 128270"/>
              <a:gd name="T52" fmla="*/ 49580 w 88900"/>
              <a:gd name="T53" fmla="*/ 0 h 128270"/>
              <a:gd name="T54" fmla="*/ 49669 w 88900"/>
              <a:gd name="T55" fmla="*/ 18779 h 128270"/>
              <a:gd name="T56" fmla="*/ 64363 w 88900"/>
              <a:gd name="T57" fmla="*/ 21259 h 128270"/>
              <a:gd name="T58" fmla="*/ 64947 w 88900"/>
              <a:gd name="T59" fmla="*/ 69064 h 128270"/>
              <a:gd name="T60" fmla="*/ 56235 w 88900"/>
              <a:gd name="T61" fmla="*/ 73514 h 128270"/>
              <a:gd name="T62" fmla="*/ 88178 w 88900"/>
              <a:gd name="T63" fmla="*/ 74976 h 12827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900" h="128270">
                <a:moveTo>
                  <a:pt x="8305" y="105371"/>
                </a:moveTo>
                <a:lnTo>
                  <a:pt x="8166" y="122923"/>
                </a:lnTo>
                <a:lnTo>
                  <a:pt x="8762" y="123634"/>
                </a:lnTo>
                <a:lnTo>
                  <a:pt x="13665" y="124828"/>
                </a:lnTo>
                <a:lnTo>
                  <a:pt x="18122" y="126072"/>
                </a:lnTo>
                <a:lnTo>
                  <a:pt x="30670" y="127990"/>
                </a:lnTo>
                <a:lnTo>
                  <a:pt x="38747" y="128219"/>
                </a:lnTo>
                <a:lnTo>
                  <a:pt x="54317" y="126949"/>
                </a:lnTo>
                <a:lnTo>
                  <a:pt x="82754" y="109478"/>
                </a:lnTo>
                <a:lnTo>
                  <a:pt x="35359" y="109478"/>
                </a:lnTo>
                <a:lnTo>
                  <a:pt x="28386" y="108998"/>
                </a:lnTo>
                <a:lnTo>
                  <a:pt x="21424" y="108102"/>
                </a:lnTo>
                <a:lnTo>
                  <a:pt x="17056" y="107454"/>
                </a:lnTo>
                <a:lnTo>
                  <a:pt x="12763" y="106311"/>
                </a:lnTo>
                <a:lnTo>
                  <a:pt x="8305" y="105371"/>
                </a:lnTo>
                <a:close/>
              </a:path>
              <a:path w="88900" h="128270">
                <a:moveTo>
                  <a:pt x="88176" y="87782"/>
                </a:moveTo>
                <a:lnTo>
                  <a:pt x="64566" y="87782"/>
                </a:lnTo>
                <a:lnTo>
                  <a:pt x="64630" y="87960"/>
                </a:lnTo>
                <a:lnTo>
                  <a:pt x="64701" y="88722"/>
                </a:lnTo>
                <a:lnTo>
                  <a:pt x="35359" y="109478"/>
                </a:lnTo>
                <a:lnTo>
                  <a:pt x="82754" y="109478"/>
                </a:lnTo>
                <a:lnTo>
                  <a:pt x="82860" y="109318"/>
                </a:lnTo>
                <a:lnTo>
                  <a:pt x="85674" y="103212"/>
                </a:lnTo>
                <a:lnTo>
                  <a:pt x="87731" y="97332"/>
                </a:lnTo>
                <a:lnTo>
                  <a:pt x="88127" y="91936"/>
                </a:lnTo>
                <a:lnTo>
                  <a:pt x="88176" y="87782"/>
                </a:lnTo>
                <a:close/>
              </a:path>
              <a:path w="88900" h="128270">
                <a:moveTo>
                  <a:pt x="49580" y="0"/>
                </a:moveTo>
                <a:lnTo>
                  <a:pt x="11993" y="11763"/>
                </a:lnTo>
                <a:lnTo>
                  <a:pt x="0" y="53606"/>
                </a:lnTo>
                <a:lnTo>
                  <a:pt x="774" y="61887"/>
                </a:lnTo>
                <a:lnTo>
                  <a:pt x="29525" y="90797"/>
                </a:lnTo>
                <a:lnTo>
                  <a:pt x="37903" y="91936"/>
                </a:lnTo>
                <a:lnTo>
                  <a:pt x="46375" y="91783"/>
                </a:lnTo>
                <a:lnTo>
                  <a:pt x="54914" y="90538"/>
                </a:lnTo>
                <a:lnTo>
                  <a:pt x="58153" y="89890"/>
                </a:lnTo>
                <a:lnTo>
                  <a:pt x="61302" y="88722"/>
                </a:lnTo>
                <a:lnTo>
                  <a:pt x="64566" y="87782"/>
                </a:lnTo>
                <a:lnTo>
                  <a:pt x="88176" y="87782"/>
                </a:lnTo>
                <a:lnTo>
                  <a:pt x="88178" y="72961"/>
                </a:lnTo>
                <a:lnTo>
                  <a:pt x="49415" y="72961"/>
                </a:lnTo>
                <a:lnTo>
                  <a:pt x="33832" y="72110"/>
                </a:lnTo>
                <a:lnTo>
                  <a:pt x="27558" y="67436"/>
                </a:lnTo>
                <a:lnTo>
                  <a:pt x="25031" y="59385"/>
                </a:lnTo>
                <a:lnTo>
                  <a:pt x="23552" y="53108"/>
                </a:lnTo>
                <a:lnTo>
                  <a:pt x="23015" y="46793"/>
                </a:lnTo>
                <a:lnTo>
                  <a:pt x="23417" y="40468"/>
                </a:lnTo>
                <a:lnTo>
                  <a:pt x="24752" y="34162"/>
                </a:lnTo>
                <a:lnTo>
                  <a:pt x="27368" y="25044"/>
                </a:lnTo>
                <a:lnTo>
                  <a:pt x="33832" y="20218"/>
                </a:lnTo>
                <a:lnTo>
                  <a:pt x="49669" y="18275"/>
                </a:lnTo>
                <a:lnTo>
                  <a:pt x="88186" y="18275"/>
                </a:lnTo>
                <a:lnTo>
                  <a:pt x="88188" y="5892"/>
                </a:lnTo>
                <a:lnTo>
                  <a:pt x="58974" y="294"/>
                </a:lnTo>
                <a:lnTo>
                  <a:pt x="49580" y="0"/>
                </a:lnTo>
                <a:close/>
              </a:path>
              <a:path w="88900" h="128270">
                <a:moveTo>
                  <a:pt x="88186" y="18275"/>
                </a:moveTo>
                <a:lnTo>
                  <a:pt x="49669" y="18275"/>
                </a:lnTo>
                <a:lnTo>
                  <a:pt x="56273" y="18745"/>
                </a:lnTo>
                <a:lnTo>
                  <a:pt x="64363" y="20688"/>
                </a:lnTo>
                <a:lnTo>
                  <a:pt x="64935" y="21374"/>
                </a:lnTo>
                <a:lnTo>
                  <a:pt x="64947" y="67208"/>
                </a:lnTo>
                <a:lnTo>
                  <a:pt x="64338" y="68033"/>
                </a:lnTo>
                <a:lnTo>
                  <a:pt x="56235" y="71539"/>
                </a:lnTo>
                <a:lnTo>
                  <a:pt x="49415" y="72961"/>
                </a:lnTo>
                <a:lnTo>
                  <a:pt x="88178" y="72961"/>
                </a:lnTo>
                <a:lnTo>
                  <a:pt x="88186" y="18275"/>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0" name="object 60"/>
          <p:cNvSpPr>
            <a:spLocks/>
          </p:cNvSpPr>
          <p:nvPr/>
        </p:nvSpPr>
        <p:spPr bwMode="auto">
          <a:xfrm>
            <a:off x="3195638" y="5716588"/>
            <a:ext cx="96837" cy="128587"/>
          </a:xfrm>
          <a:custGeom>
            <a:avLst/>
            <a:gdLst>
              <a:gd name="T0" fmla="*/ 44999 w 96520"/>
              <a:gd name="T1" fmla="*/ 0 h 128270"/>
              <a:gd name="T2" fmla="*/ 1225 w 96520"/>
              <a:gd name="T3" fmla="*/ 5 h 128270"/>
              <a:gd name="T4" fmla="*/ 0 w 96520"/>
              <a:gd name="T5" fmla="*/ 94 h 128270"/>
              <a:gd name="T6" fmla="*/ 0 w 96520"/>
              <a:gd name="T7" fmla="*/ 131558 h 128270"/>
              <a:gd name="T8" fmla="*/ 24120 w 96520"/>
              <a:gd name="T9" fmla="*/ 131558 h 128270"/>
              <a:gd name="T10" fmla="*/ 24082 w 96520"/>
              <a:gd name="T11" fmla="*/ 21615 h 128270"/>
              <a:gd name="T12" fmla="*/ 24568 w 96520"/>
              <a:gd name="T13" fmla="*/ 21119 h 128270"/>
              <a:gd name="T14" fmla="*/ 97149 w 96520"/>
              <a:gd name="T15" fmla="*/ 21119 h 128270"/>
              <a:gd name="T16" fmla="*/ 96230 w 96520"/>
              <a:gd name="T17" fmla="*/ 18258 h 128270"/>
              <a:gd name="T18" fmla="*/ 66595 w 96520"/>
              <a:gd name="T19" fmla="*/ 56 h 128270"/>
              <a:gd name="T20" fmla="*/ 44999 w 96520"/>
              <a:gd name="T21" fmla="*/ 0 h 128270"/>
              <a:gd name="T22" fmla="*/ 97149 w 96520"/>
              <a:gd name="T23" fmla="*/ 21119 h 128270"/>
              <a:gd name="T24" fmla="*/ 24568 w 96520"/>
              <a:gd name="T25" fmla="*/ 21119 h 128270"/>
              <a:gd name="T26" fmla="*/ 58617 w 96520"/>
              <a:gd name="T27" fmla="*/ 21197 h 128270"/>
              <a:gd name="T28" fmla="*/ 60315 w 96520"/>
              <a:gd name="T29" fmla="*/ 21288 h 128270"/>
              <a:gd name="T30" fmla="*/ 66621 w 96520"/>
              <a:gd name="T31" fmla="*/ 22307 h 128270"/>
              <a:gd name="T32" fmla="*/ 70493 w 96520"/>
              <a:gd name="T33" fmla="*/ 24331 h 128270"/>
              <a:gd name="T34" fmla="*/ 72546 w 96520"/>
              <a:gd name="T35" fmla="*/ 28818 h 128270"/>
              <a:gd name="T36" fmla="*/ 74238 w 96520"/>
              <a:gd name="T37" fmla="*/ 34924 h 128270"/>
              <a:gd name="T38" fmla="*/ 74050 w 96520"/>
              <a:gd name="T39" fmla="*/ 41484 h 128270"/>
              <a:gd name="T40" fmla="*/ 44186 w 96520"/>
              <a:gd name="T41" fmla="*/ 63530 h 128270"/>
              <a:gd name="T42" fmla="*/ 40947 w 96520"/>
              <a:gd name="T43" fmla="*/ 64340 h 128270"/>
              <a:gd name="T44" fmla="*/ 44423 w 96520"/>
              <a:gd name="T45" fmla="*/ 85570 h 128270"/>
              <a:gd name="T46" fmla="*/ 53236 w 96520"/>
              <a:gd name="T47" fmla="*/ 83955 h 128270"/>
              <a:gd name="T48" fmla="*/ 61764 w 96520"/>
              <a:gd name="T49" fmla="*/ 81775 h 128270"/>
              <a:gd name="T50" fmla="*/ 94958 w 96520"/>
              <a:gd name="T51" fmla="*/ 57880 h 128270"/>
              <a:gd name="T52" fmla="*/ 99691 w 96520"/>
              <a:gd name="T53" fmla="*/ 33793 h 128270"/>
              <a:gd name="T54" fmla="*/ 98548 w 96520"/>
              <a:gd name="T55" fmla="*/ 25491 h 128270"/>
              <a:gd name="T56" fmla="*/ 97149 w 96520"/>
              <a:gd name="T57" fmla="*/ 21119 h 1282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6520" h="128270">
                <a:moveTo>
                  <a:pt x="43406" y="0"/>
                </a:moveTo>
                <a:lnTo>
                  <a:pt x="1181" y="5"/>
                </a:lnTo>
                <a:lnTo>
                  <a:pt x="0" y="94"/>
                </a:lnTo>
                <a:lnTo>
                  <a:pt x="0" y="128034"/>
                </a:lnTo>
                <a:lnTo>
                  <a:pt x="23266" y="128034"/>
                </a:lnTo>
                <a:lnTo>
                  <a:pt x="23228" y="21036"/>
                </a:lnTo>
                <a:lnTo>
                  <a:pt x="23698" y="20553"/>
                </a:lnTo>
                <a:lnTo>
                  <a:pt x="93706" y="20553"/>
                </a:lnTo>
                <a:lnTo>
                  <a:pt x="92820" y="17769"/>
                </a:lnTo>
                <a:lnTo>
                  <a:pt x="64236" y="56"/>
                </a:lnTo>
                <a:lnTo>
                  <a:pt x="43406" y="0"/>
                </a:lnTo>
                <a:close/>
              </a:path>
              <a:path w="96520" h="128270">
                <a:moveTo>
                  <a:pt x="93706" y="20553"/>
                </a:moveTo>
                <a:lnTo>
                  <a:pt x="23698" y="20553"/>
                </a:lnTo>
                <a:lnTo>
                  <a:pt x="56540" y="20630"/>
                </a:lnTo>
                <a:lnTo>
                  <a:pt x="58178" y="20719"/>
                </a:lnTo>
                <a:lnTo>
                  <a:pt x="64261" y="21709"/>
                </a:lnTo>
                <a:lnTo>
                  <a:pt x="67995" y="23678"/>
                </a:lnTo>
                <a:lnTo>
                  <a:pt x="69976" y="28046"/>
                </a:lnTo>
                <a:lnTo>
                  <a:pt x="71608" y="33989"/>
                </a:lnTo>
                <a:lnTo>
                  <a:pt x="71427" y="40372"/>
                </a:lnTo>
                <a:lnTo>
                  <a:pt x="42621" y="61828"/>
                </a:lnTo>
                <a:lnTo>
                  <a:pt x="39496" y="62616"/>
                </a:lnTo>
                <a:lnTo>
                  <a:pt x="42849" y="83279"/>
                </a:lnTo>
                <a:lnTo>
                  <a:pt x="51350" y="81708"/>
                </a:lnTo>
                <a:lnTo>
                  <a:pt x="59575" y="79583"/>
                </a:lnTo>
                <a:lnTo>
                  <a:pt x="91592" y="56329"/>
                </a:lnTo>
                <a:lnTo>
                  <a:pt x="96160" y="32889"/>
                </a:lnTo>
                <a:lnTo>
                  <a:pt x="95059" y="24808"/>
                </a:lnTo>
                <a:lnTo>
                  <a:pt x="93706" y="20553"/>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1" name="object 61"/>
          <p:cNvSpPr>
            <a:spLocks/>
          </p:cNvSpPr>
          <p:nvPr/>
        </p:nvSpPr>
        <p:spPr bwMode="auto">
          <a:xfrm>
            <a:off x="3506788" y="5716588"/>
            <a:ext cx="96837" cy="128587"/>
          </a:xfrm>
          <a:custGeom>
            <a:avLst/>
            <a:gdLst>
              <a:gd name="T0" fmla="*/ 30671 w 96520"/>
              <a:gd name="T1" fmla="*/ 0 h 128270"/>
              <a:gd name="T2" fmla="*/ 1237 w 96520"/>
              <a:gd name="T3" fmla="*/ 25 h 128270"/>
              <a:gd name="T4" fmla="*/ 0 w 96520"/>
              <a:gd name="T5" fmla="*/ 114 h 128270"/>
              <a:gd name="T6" fmla="*/ 0 w 96520"/>
              <a:gd name="T7" fmla="*/ 131525 h 128270"/>
              <a:gd name="T8" fmla="*/ 24107 w 96520"/>
              <a:gd name="T9" fmla="*/ 131525 h 128270"/>
              <a:gd name="T10" fmla="*/ 24068 w 96520"/>
              <a:gd name="T11" fmla="*/ 21648 h 128270"/>
              <a:gd name="T12" fmla="*/ 24502 w 96520"/>
              <a:gd name="T13" fmla="*/ 21101 h 128270"/>
              <a:gd name="T14" fmla="*/ 97092 w 96520"/>
              <a:gd name="T15" fmla="*/ 21101 h 128270"/>
              <a:gd name="T16" fmla="*/ 96055 w 96520"/>
              <a:gd name="T17" fmla="*/ 17954 h 128270"/>
              <a:gd name="T18" fmla="*/ 66240 w 96520"/>
              <a:gd name="T19" fmla="*/ 88 h 128270"/>
              <a:gd name="T20" fmla="*/ 30671 w 96520"/>
              <a:gd name="T21" fmla="*/ 0 h 128270"/>
              <a:gd name="T22" fmla="*/ 97092 w 96520"/>
              <a:gd name="T23" fmla="*/ 21101 h 128270"/>
              <a:gd name="T24" fmla="*/ 24502 w 96520"/>
              <a:gd name="T25" fmla="*/ 21101 h 128270"/>
              <a:gd name="T26" fmla="*/ 58709 w 96520"/>
              <a:gd name="T27" fmla="*/ 21179 h 128270"/>
              <a:gd name="T28" fmla="*/ 60342 w 96520"/>
              <a:gd name="T29" fmla="*/ 21295 h 128270"/>
              <a:gd name="T30" fmla="*/ 66398 w 96520"/>
              <a:gd name="T31" fmla="*/ 22210 h 128270"/>
              <a:gd name="T32" fmla="*/ 70190 w 96520"/>
              <a:gd name="T33" fmla="*/ 24114 h 128270"/>
              <a:gd name="T34" fmla="*/ 75798 w 96520"/>
              <a:gd name="T35" fmla="*/ 34998 h 128270"/>
              <a:gd name="T36" fmla="*/ 75100 w 96520"/>
              <a:gd name="T37" fmla="*/ 45555 h 128270"/>
              <a:gd name="T38" fmla="*/ 64857 w 96520"/>
              <a:gd name="T39" fmla="*/ 56112 h 128270"/>
              <a:gd name="T40" fmla="*/ 59815 w 96520"/>
              <a:gd name="T41" fmla="*/ 58879 h 128270"/>
              <a:gd name="T42" fmla="*/ 49979 w 96520"/>
              <a:gd name="T43" fmla="*/ 62141 h 128270"/>
              <a:gd name="T44" fmla="*/ 45568 w 96520"/>
              <a:gd name="T45" fmla="*/ 63211 h 128270"/>
              <a:gd name="T46" fmla="*/ 41013 w 96520"/>
              <a:gd name="T47" fmla="*/ 64490 h 128270"/>
              <a:gd name="T48" fmla="*/ 44437 w 96520"/>
              <a:gd name="T49" fmla="*/ 85552 h 128270"/>
              <a:gd name="T50" fmla="*/ 53370 w 96520"/>
              <a:gd name="T51" fmla="*/ 83905 h 128270"/>
              <a:gd name="T52" fmla="*/ 62014 w 96520"/>
              <a:gd name="T53" fmla="*/ 81670 h 128270"/>
              <a:gd name="T54" fmla="*/ 94945 w 96520"/>
              <a:gd name="T55" fmla="*/ 57875 h 128270"/>
              <a:gd name="T56" fmla="*/ 99684 w 96520"/>
              <a:gd name="T57" fmla="*/ 33788 h 128270"/>
              <a:gd name="T58" fmla="*/ 98522 w 96520"/>
              <a:gd name="T59" fmla="*/ 25486 h 128270"/>
              <a:gd name="T60" fmla="*/ 97092 w 96520"/>
              <a:gd name="T61" fmla="*/ 21101 h 1282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6520" h="128270">
                <a:moveTo>
                  <a:pt x="29586" y="0"/>
                </a:moveTo>
                <a:lnTo>
                  <a:pt x="1193" y="25"/>
                </a:lnTo>
                <a:lnTo>
                  <a:pt x="0" y="114"/>
                </a:lnTo>
                <a:lnTo>
                  <a:pt x="0" y="128003"/>
                </a:lnTo>
                <a:lnTo>
                  <a:pt x="23253" y="128003"/>
                </a:lnTo>
                <a:lnTo>
                  <a:pt x="23215" y="21069"/>
                </a:lnTo>
                <a:lnTo>
                  <a:pt x="23634" y="20535"/>
                </a:lnTo>
                <a:lnTo>
                  <a:pt x="93649" y="20535"/>
                </a:lnTo>
                <a:lnTo>
                  <a:pt x="92656" y="17473"/>
                </a:lnTo>
                <a:lnTo>
                  <a:pt x="63893" y="88"/>
                </a:lnTo>
                <a:lnTo>
                  <a:pt x="29586" y="0"/>
                </a:lnTo>
                <a:close/>
              </a:path>
              <a:path w="96520" h="128270">
                <a:moveTo>
                  <a:pt x="93649" y="20535"/>
                </a:moveTo>
                <a:lnTo>
                  <a:pt x="23634" y="20535"/>
                </a:lnTo>
                <a:lnTo>
                  <a:pt x="56629" y="20612"/>
                </a:lnTo>
                <a:lnTo>
                  <a:pt x="58204" y="20726"/>
                </a:lnTo>
                <a:lnTo>
                  <a:pt x="64046" y="21615"/>
                </a:lnTo>
                <a:lnTo>
                  <a:pt x="67703" y="23469"/>
                </a:lnTo>
                <a:lnTo>
                  <a:pt x="73113" y="34061"/>
                </a:lnTo>
                <a:lnTo>
                  <a:pt x="72440" y="44335"/>
                </a:lnTo>
                <a:lnTo>
                  <a:pt x="62560" y="54609"/>
                </a:lnTo>
                <a:lnTo>
                  <a:pt x="57696" y="57302"/>
                </a:lnTo>
                <a:lnTo>
                  <a:pt x="48209" y="60477"/>
                </a:lnTo>
                <a:lnTo>
                  <a:pt x="43954" y="61518"/>
                </a:lnTo>
                <a:lnTo>
                  <a:pt x="39560" y="62763"/>
                </a:lnTo>
                <a:lnTo>
                  <a:pt x="42862" y="83261"/>
                </a:lnTo>
                <a:lnTo>
                  <a:pt x="51479" y="81658"/>
                </a:lnTo>
                <a:lnTo>
                  <a:pt x="59818" y="79484"/>
                </a:lnTo>
                <a:lnTo>
                  <a:pt x="91579" y="56324"/>
                </a:lnTo>
                <a:lnTo>
                  <a:pt x="96153" y="32884"/>
                </a:lnTo>
                <a:lnTo>
                  <a:pt x="95034" y="24803"/>
                </a:lnTo>
                <a:lnTo>
                  <a:pt x="93649" y="20535"/>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2" name="object 62"/>
          <p:cNvSpPr>
            <a:spLocks/>
          </p:cNvSpPr>
          <p:nvPr/>
        </p:nvSpPr>
        <p:spPr bwMode="auto">
          <a:xfrm>
            <a:off x="3300413" y="5749925"/>
            <a:ext cx="84137" cy="93663"/>
          </a:xfrm>
          <a:custGeom>
            <a:avLst/>
            <a:gdLst>
              <a:gd name="T0" fmla="*/ 63981 w 83820"/>
              <a:gd name="T1" fmla="*/ 82380 h 93979"/>
              <a:gd name="T2" fmla="*/ 67646 w 83820"/>
              <a:gd name="T3" fmla="*/ 85379 h 93979"/>
              <a:gd name="T4" fmla="*/ 73275 w 83820"/>
              <a:gd name="T5" fmla="*/ 90412 h 93979"/>
              <a:gd name="T6" fmla="*/ 87281 w 83820"/>
              <a:gd name="T7" fmla="*/ 90460 h 93979"/>
              <a:gd name="T8" fmla="*/ 34604 w 83820"/>
              <a:gd name="T9" fmla="*/ 35227 h 93979"/>
              <a:gd name="T10" fmla="*/ 0 w 83820"/>
              <a:gd name="T11" fmla="*/ 63999 h 93979"/>
              <a:gd name="T12" fmla="*/ 34879 w 83820"/>
              <a:gd name="T13" fmla="*/ 90407 h 93979"/>
              <a:gd name="T14" fmla="*/ 49948 w 83820"/>
              <a:gd name="T15" fmla="*/ 89274 h 93979"/>
              <a:gd name="T16" fmla="*/ 63981 w 83820"/>
              <a:gd name="T17" fmla="*/ 82380 h 93979"/>
              <a:gd name="T18" fmla="*/ 87278 w 83820"/>
              <a:gd name="T19" fmla="*/ 74279 h 93979"/>
              <a:gd name="T20" fmla="*/ 33770 w 83820"/>
              <a:gd name="T21" fmla="*/ 73619 h 93979"/>
              <a:gd name="T22" fmla="*/ 25086 w 83820"/>
              <a:gd name="T23" fmla="*/ 68785 h 93979"/>
              <a:gd name="T24" fmla="*/ 28157 w 83820"/>
              <a:gd name="T25" fmla="*/ 52042 h 93979"/>
              <a:gd name="T26" fmla="*/ 87272 w 83820"/>
              <a:gd name="T27" fmla="*/ 50097 h 93979"/>
              <a:gd name="T28" fmla="*/ 62856 w 83820"/>
              <a:gd name="T29" fmla="*/ 36990 h 93979"/>
              <a:gd name="T30" fmla="*/ 55693 w 83820"/>
              <a:gd name="T31" fmla="*/ 36452 h 93979"/>
              <a:gd name="T32" fmla="*/ 34604 w 83820"/>
              <a:gd name="T33" fmla="*/ 35227 h 93979"/>
              <a:gd name="T34" fmla="*/ 44825 w 83820"/>
              <a:gd name="T35" fmla="*/ 50097 h 93979"/>
              <a:gd name="T36" fmla="*/ 62526 w 83820"/>
              <a:gd name="T37" fmla="*/ 52276 h 93979"/>
              <a:gd name="T38" fmla="*/ 62830 w 83820"/>
              <a:gd name="T39" fmla="*/ 66582 h 93979"/>
              <a:gd name="T40" fmla="*/ 62087 w 83820"/>
              <a:gd name="T41" fmla="*/ 67585 h 93979"/>
              <a:gd name="T42" fmla="*/ 48618 w 83820"/>
              <a:gd name="T43" fmla="*/ 73379 h 93979"/>
              <a:gd name="T44" fmla="*/ 87278 w 83820"/>
              <a:gd name="T45" fmla="*/ 74279 h 93979"/>
              <a:gd name="T46" fmla="*/ 85946 w 83820"/>
              <a:gd name="T47" fmla="*/ 17324 h 93979"/>
              <a:gd name="T48" fmla="*/ 55428 w 83820"/>
              <a:gd name="T49" fmla="*/ 19111 h 93979"/>
              <a:gd name="T50" fmla="*/ 63689 w 83820"/>
              <a:gd name="T51" fmla="*/ 28617 h 93979"/>
              <a:gd name="T52" fmla="*/ 62856 w 83820"/>
              <a:gd name="T53" fmla="*/ 36990 h 93979"/>
              <a:gd name="T54" fmla="*/ 87160 w 83820"/>
              <a:gd name="T55" fmla="*/ 26747 h 93979"/>
              <a:gd name="T56" fmla="*/ 40347 w 83820"/>
              <a:gd name="T57" fmla="*/ 0 h 93979"/>
              <a:gd name="T58" fmla="*/ 8240 w 83820"/>
              <a:gd name="T59" fmla="*/ 9320 h 93979"/>
              <a:gd name="T60" fmla="*/ 8591 w 83820"/>
              <a:gd name="T61" fmla="*/ 21840 h 93979"/>
              <a:gd name="T62" fmla="*/ 25498 w 83820"/>
              <a:gd name="T63" fmla="*/ 19233 h 93979"/>
              <a:gd name="T64" fmla="*/ 45301 w 83820"/>
              <a:gd name="T65" fmla="*/ 17324 h 93979"/>
              <a:gd name="T66" fmla="*/ 85757 w 83820"/>
              <a:gd name="T67" fmla="*/ 15867 h 93979"/>
              <a:gd name="T68" fmla="*/ 65754 w 83820"/>
              <a:gd name="T69" fmla="*/ 1808 h 93979"/>
              <a:gd name="T70" fmla="*/ 50702 w 83820"/>
              <a:gd name="T71" fmla="*/ 148 h 939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820" h="93979">
                <a:moveTo>
                  <a:pt x="83729" y="85491"/>
                </a:moveTo>
                <a:lnTo>
                  <a:pt x="61379" y="85491"/>
                </a:lnTo>
                <a:lnTo>
                  <a:pt x="61988" y="85567"/>
                </a:lnTo>
                <a:lnTo>
                  <a:pt x="64896" y="88602"/>
                </a:lnTo>
                <a:lnTo>
                  <a:pt x="69824" y="93412"/>
                </a:lnTo>
                <a:lnTo>
                  <a:pt x="70294" y="93822"/>
                </a:lnTo>
                <a:lnTo>
                  <a:pt x="75031" y="93911"/>
                </a:lnTo>
                <a:lnTo>
                  <a:pt x="83731" y="93873"/>
                </a:lnTo>
                <a:lnTo>
                  <a:pt x="83729" y="85491"/>
                </a:lnTo>
                <a:close/>
              </a:path>
              <a:path w="83820" h="93979">
                <a:moveTo>
                  <a:pt x="33197" y="36557"/>
                </a:moveTo>
                <a:lnTo>
                  <a:pt x="118" y="60002"/>
                </a:lnTo>
                <a:lnTo>
                  <a:pt x="0" y="66415"/>
                </a:lnTo>
                <a:lnTo>
                  <a:pt x="1854" y="78772"/>
                </a:lnTo>
                <a:lnTo>
                  <a:pt x="33461" y="93817"/>
                </a:lnTo>
                <a:lnTo>
                  <a:pt x="40805" y="93377"/>
                </a:lnTo>
                <a:lnTo>
                  <a:pt x="47917" y="92641"/>
                </a:lnTo>
                <a:lnTo>
                  <a:pt x="54457" y="90088"/>
                </a:lnTo>
                <a:lnTo>
                  <a:pt x="61379" y="85491"/>
                </a:lnTo>
                <a:lnTo>
                  <a:pt x="83729" y="85491"/>
                </a:lnTo>
                <a:lnTo>
                  <a:pt x="83728" y="77082"/>
                </a:lnTo>
                <a:lnTo>
                  <a:pt x="39701" y="77082"/>
                </a:lnTo>
                <a:lnTo>
                  <a:pt x="32397" y="76397"/>
                </a:lnTo>
                <a:lnTo>
                  <a:pt x="27368" y="75356"/>
                </a:lnTo>
                <a:lnTo>
                  <a:pt x="24066" y="71381"/>
                </a:lnTo>
                <a:lnTo>
                  <a:pt x="23240" y="58541"/>
                </a:lnTo>
                <a:lnTo>
                  <a:pt x="27012" y="54007"/>
                </a:lnTo>
                <a:lnTo>
                  <a:pt x="43002" y="51988"/>
                </a:lnTo>
                <a:lnTo>
                  <a:pt x="83722" y="51988"/>
                </a:lnTo>
                <a:lnTo>
                  <a:pt x="83720" y="38386"/>
                </a:lnTo>
                <a:lnTo>
                  <a:pt x="60299" y="38386"/>
                </a:lnTo>
                <a:lnTo>
                  <a:pt x="59562" y="38361"/>
                </a:lnTo>
                <a:lnTo>
                  <a:pt x="53428" y="37827"/>
                </a:lnTo>
                <a:lnTo>
                  <a:pt x="47523" y="37065"/>
                </a:lnTo>
                <a:lnTo>
                  <a:pt x="33197" y="36557"/>
                </a:lnTo>
                <a:close/>
              </a:path>
              <a:path w="83820" h="93979">
                <a:moveTo>
                  <a:pt x="83722" y="51988"/>
                </a:moveTo>
                <a:lnTo>
                  <a:pt x="43002" y="51988"/>
                </a:lnTo>
                <a:lnTo>
                  <a:pt x="51028" y="52788"/>
                </a:lnTo>
                <a:lnTo>
                  <a:pt x="59982" y="54249"/>
                </a:lnTo>
                <a:lnTo>
                  <a:pt x="60388" y="54693"/>
                </a:lnTo>
                <a:lnTo>
                  <a:pt x="60274" y="69095"/>
                </a:lnTo>
                <a:lnTo>
                  <a:pt x="59982" y="69844"/>
                </a:lnTo>
                <a:lnTo>
                  <a:pt x="59562" y="70136"/>
                </a:lnTo>
                <a:lnTo>
                  <a:pt x="53252" y="73774"/>
                </a:lnTo>
                <a:lnTo>
                  <a:pt x="46642" y="76148"/>
                </a:lnTo>
                <a:lnTo>
                  <a:pt x="39701" y="77082"/>
                </a:lnTo>
                <a:lnTo>
                  <a:pt x="83728" y="77082"/>
                </a:lnTo>
                <a:lnTo>
                  <a:pt x="83722" y="51988"/>
                </a:lnTo>
                <a:close/>
              </a:path>
              <a:path w="83820" h="93979">
                <a:moveTo>
                  <a:pt x="82450" y="17977"/>
                </a:moveTo>
                <a:lnTo>
                  <a:pt x="43459" y="17977"/>
                </a:lnTo>
                <a:lnTo>
                  <a:pt x="53174" y="19832"/>
                </a:lnTo>
                <a:lnTo>
                  <a:pt x="57073" y="21394"/>
                </a:lnTo>
                <a:lnTo>
                  <a:pt x="61099" y="29699"/>
                </a:lnTo>
                <a:lnTo>
                  <a:pt x="60134" y="34056"/>
                </a:lnTo>
                <a:lnTo>
                  <a:pt x="60299" y="38386"/>
                </a:lnTo>
                <a:lnTo>
                  <a:pt x="83720" y="38386"/>
                </a:lnTo>
                <a:lnTo>
                  <a:pt x="83616" y="27756"/>
                </a:lnTo>
                <a:lnTo>
                  <a:pt x="82450" y="17977"/>
                </a:lnTo>
                <a:close/>
              </a:path>
              <a:path w="83820" h="93979">
                <a:moveTo>
                  <a:pt x="38707" y="0"/>
                </a:moveTo>
                <a:lnTo>
                  <a:pt x="7835" y="4706"/>
                </a:lnTo>
                <a:lnTo>
                  <a:pt x="7905" y="9672"/>
                </a:lnTo>
                <a:lnTo>
                  <a:pt x="8013" y="22600"/>
                </a:lnTo>
                <a:lnTo>
                  <a:pt x="8242" y="22664"/>
                </a:lnTo>
                <a:lnTo>
                  <a:pt x="16471" y="21432"/>
                </a:lnTo>
                <a:lnTo>
                  <a:pt x="24460" y="19959"/>
                </a:lnTo>
                <a:lnTo>
                  <a:pt x="37934" y="18181"/>
                </a:lnTo>
                <a:lnTo>
                  <a:pt x="43459" y="17977"/>
                </a:lnTo>
                <a:lnTo>
                  <a:pt x="82450" y="17977"/>
                </a:lnTo>
                <a:lnTo>
                  <a:pt x="82270" y="16466"/>
                </a:lnTo>
                <a:lnTo>
                  <a:pt x="77736" y="9672"/>
                </a:lnTo>
                <a:lnTo>
                  <a:pt x="63080" y="1874"/>
                </a:lnTo>
                <a:lnTo>
                  <a:pt x="55930" y="604"/>
                </a:lnTo>
                <a:lnTo>
                  <a:pt x="48640" y="159"/>
                </a:lnTo>
                <a:lnTo>
                  <a:pt x="38707"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3" name="object 63"/>
          <p:cNvSpPr>
            <a:spLocks/>
          </p:cNvSpPr>
          <p:nvPr/>
        </p:nvSpPr>
        <p:spPr bwMode="auto">
          <a:xfrm>
            <a:off x="3663950" y="5749925"/>
            <a:ext cx="84138" cy="95250"/>
          </a:xfrm>
          <a:custGeom>
            <a:avLst/>
            <a:gdLst>
              <a:gd name="T0" fmla="*/ 266 w 84454"/>
              <a:gd name="T1" fmla="*/ 0 h 94614"/>
              <a:gd name="T2" fmla="*/ 55 w 84454"/>
              <a:gd name="T3" fmla="*/ 379 h 94614"/>
              <a:gd name="T4" fmla="*/ 0 w 84454"/>
              <a:gd name="T5" fmla="*/ 60399 h 94614"/>
              <a:gd name="T6" fmla="*/ 98 w 84454"/>
              <a:gd name="T7" fmla="*/ 69669 h 94614"/>
              <a:gd name="T8" fmla="*/ 25054 w 84454"/>
              <a:gd name="T9" fmla="*/ 101209 h 94614"/>
              <a:gd name="T10" fmla="*/ 37230 w 84454"/>
              <a:gd name="T11" fmla="*/ 100456 h 94614"/>
              <a:gd name="T12" fmla="*/ 43822 w 84454"/>
              <a:gd name="T13" fmla="*/ 98597 h 94614"/>
              <a:gd name="T14" fmla="*/ 53572 w 84454"/>
              <a:gd name="T15" fmla="*/ 93099 h 94614"/>
              <a:gd name="T16" fmla="*/ 56948 w 84454"/>
              <a:gd name="T17" fmla="*/ 90710 h 94614"/>
              <a:gd name="T18" fmla="*/ 60568 w 84454"/>
              <a:gd name="T19" fmla="*/ 88384 h 94614"/>
              <a:gd name="T20" fmla="*/ 80987 w 84454"/>
              <a:gd name="T21" fmla="*/ 88384 h 94614"/>
              <a:gd name="T22" fmla="*/ 80983 w 84454"/>
              <a:gd name="T23" fmla="*/ 81084 h 94614"/>
              <a:gd name="T24" fmla="*/ 33634 w 84454"/>
              <a:gd name="T25" fmla="*/ 81084 h 94614"/>
              <a:gd name="T26" fmla="*/ 29564 w 84454"/>
              <a:gd name="T27" fmla="*/ 80619 h 94614"/>
              <a:gd name="T28" fmla="*/ 23447 w 84454"/>
              <a:gd name="T29" fmla="*/ 74072 h 94614"/>
              <a:gd name="T30" fmla="*/ 22471 w 84454"/>
              <a:gd name="T31" fmla="*/ 70048 h 94614"/>
              <a:gd name="T32" fmla="*/ 22423 w 84454"/>
              <a:gd name="T33" fmla="*/ 530 h 94614"/>
              <a:gd name="T34" fmla="*/ 22115 w 84454"/>
              <a:gd name="T35" fmla="*/ 138 h 94614"/>
              <a:gd name="T36" fmla="*/ 8126 w 84454"/>
              <a:gd name="T37" fmla="*/ 138 h 94614"/>
              <a:gd name="T38" fmla="*/ 266 w 84454"/>
              <a:gd name="T39" fmla="*/ 0 h 94614"/>
              <a:gd name="T40" fmla="*/ 80724 w 84454"/>
              <a:gd name="T41" fmla="*/ 101058 h 94614"/>
              <a:gd name="T42" fmla="*/ 74422 w 84454"/>
              <a:gd name="T43" fmla="*/ 101058 h 94614"/>
              <a:gd name="T44" fmla="*/ 80627 w 84454"/>
              <a:gd name="T45" fmla="*/ 101194 h 94614"/>
              <a:gd name="T46" fmla="*/ 80724 w 84454"/>
              <a:gd name="T47" fmla="*/ 101058 h 94614"/>
              <a:gd name="T48" fmla="*/ 80987 w 84454"/>
              <a:gd name="T49" fmla="*/ 88384 h 94614"/>
              <a:gd name="T50" fmla="*/ 60568 w 84454"/>
              <a:gd name="T51" fmla="*/ 88384 h 94614"/>
              <a:gd name="T52" fmla="*/ 60688 w 84454"/>
              <a:gd name="T53" fmla="*/ 88754 h 94614"/>
              <a:gd name="T54" fmla="*/ 60836 w 84454"/>
              <a:gd name="T55" fmla="*/ 89082 h 94614"/>
              <a:gd name="T56" fmla="*/ 61711 w 84454"/>
              <a:gd name="T57" fmla="*/ 93099 h 94614"/>
              <a:gd name="T58" fmla="*/ 62383 w 84454"/>
              <a:gd name="T59" fmla="*/ 96041 h 94614"/>
              <a:gd name="T60" fmla="*/ 63255 w 84454"/>
              <a:gd name="T61" fmla="*/ 100674 h 94614"/>
              <a:gd name="T62" fmla="*/ 63748 w 84454"/>
              <a:gd name="T63" fmla="*/ 101181 h 94614"/>
              <a:gd name="T64" fmla="*/ 69705 w 84454"/>
              <a:gd name="T65" fmla="*/ 101071 h 94614"/>
              <a:gd name="T66" fmla="*/ 80724 w 84454"/>
              <a:gd name="T67" fmla="*/ 101058 h 94614"/>
              <a:gd name="T68" fmla="*/ 80907 w 84454"/>
              <a:gd name="T69" fmla="*/ 100799 h 94614"/>
              <a:gd name="T70" fmla="*/ 80987 w 84454"/>
              <a:gd name="T71" fmla="*/ 88384 h 94614"/>
              <a:gd name="T72" fmla="*/ 58885 w 84454"/>
              <a:gd name="T73" fmla="*/ 0 h 94614"/>
              <a:gd name="T74" fmla="*/ 58519 w 84454"/>
              <a:gd name="T75" fmla="*/ 530 h 94614"/>
              <a:gd name="T76" fmla="*/ 58464 w 84454"/>
              <a:gd name="T77" fmla="*/ 69091 h 94614"/>
              <a:gd name="T78" fmla="*/ 58354 w 84454"/>
              <a:gd name="T79" fmla="*/ 70048 h 94614"/>
              <a:gd name="T80" fmla="*/ 58130 w 84454"/>
              <a:gd name="T81" fmla="*/ 70874 h 94614"/>
              <a:gd name="T82" fmla="*/ 51707 w 84454"/>
              <a:gd name="T83" fmla="*/ 76381 h 94614"/>
              <a:gd name="T84" fmla="*/ 45260 w 84454"/>
              <a:gd name="T85" fmla="*/ 79962 h 94614"/>
              <a:gd name="T86" fmla="*/ 33634 w 84454"/>
              <a:gd name="T87" fmla="*/ 81084 h 94614"/>
              <a:gd name="T88" fmla="*/ 80983 w 84454"/>
              <a:gd name="T89" fmla="*/ 81084 h 94614"/>
              <a:gd name="T90" fmla="*/ 81005 w 84454"/>
              <a:gd name="T91" fmla="*/ 379 h 94614"/>
              <a:gd name="T92" fmla="*/ 80586 w 84454"/>
              <a:gd name="T93" fmla="*/ 125 h 94614"/>
              <a:gd name="T94" fmla="*/ 66675 w 84454"/>
              <a:gd name="T95" fmla="*/ 125 h 94614"/>
              <a:gd name="T96" fmla="*/ 58885 w 84454"/>
              <a:gd name="T97" fmla="*/ 0 h 94614"/>
              <a:gd name="T98" fmla="*/ 22019 w 84454"/>
              <a:gd name="T99" fmla="*/ 12 h 94614"/>
              <a:gd name="T100" fmla="*/ 14342 w 84454"/>
              <a:gd name="T101" fmla="*/ 125 h 94614"/>
              <a:gd name="T102" fmla="*/ 8126 w 84454"/>
              <a:gd name="T103" fmla="*/ 138 h 94614"/>
              <a:gd name="T104" fmla="*/ 22115 w 84454"/>
              <a:gd name="T105" fmla="*/ 138 h 94614"/>
              <a:gd name="T106" fmla="*/ 22019 w 84454"/>
              <a:gd name="T107" fmla="*/ 12 h 94614"/>
              <a:gd name="T108" fmla="*/ 80433 w 84454"/>
              <a:gd name="T109" fmla="*/ 25 h 94614"/>
              <a:gd name="T110" fmla="*/ 66675 w 84454"/>
              <a:gd name="T111" fmla="*/ 125 h 94614"/>
              <a:gd name="T112" fmla="*/ 80586 w 84454"/>
              <a:gd name="T113" fmla="*/ 125 h 94614"/>
              <a:gd name="T114" fmla="*/ 80433 w 84454"/>
              <a:gd name="T115" fmla="*/ 25 h 946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4454" h="94614">
                <a:moveTo>
                  <a:pt x="277" y="0"/>
                </a:moveTo>
                <a:lnTo>
                  <a:pt x="55" y="355"/>
                </a:lnTo>
                <a:lnTo>
                  <a:pt x="0" y="56108"/>
                </a:lnTo>
                <a:lnTo>
                  <a:pt x="98" y="64719"/>
                </a:lnTo>
                <a:lnTo>
                  <a:pt x="26109" y="94018"/>
                </a:lnTo>
                <a:lnTo>
                  <a:pt x="38797" y="93319"/>
                </a:lnTo>
                <a:lnTo>
                  <a:pt x="45667" y="91592"/>
                </a:lnTo>
                <a:lnTo>
                  <a:pt x="55827" y="86487"/>
                </a:lnTo>
                <a:lnTo>
                  <a:pt x="59345" y="84264"/>
                </a:lnTo>
                <a:lnTo>
                  <a:pt x="63117" y="82105"/>
                </a:lnTo>
                <a:lnTo>
                  <a:pt x="84396" y="82105"/>
                </a:lnTo>
                <a:lnTo>
                  <a:pt x="84392" y="75323"/>
                </a:lnTo>
                <a:lnTo>
                  <a:pt x="35050" y="75323"/>
                </a:lnTo>
                <a:lnTo>
                  <a:pt x="30808" y="74891"/>
                </a:lnTo>
                <a:lnTo>
                  <a:pt x="24433" y="68808"/>
                </a:lnTo>
                <a:lnTo>
                  <a:pt x="23417" y="65074"/>
                </a:lnTo>
                <a:lnTo>
                  <a:pt x="23366" y="495"/>
                </a:lnTo>
                <a:lnTo>
                  <a:pt x="23046" y="127"/>
                </a:lnTo>
                <a:lnTo>
                  <a:pt x="8469" y="127"/>
                </a:lnTo>
                <a:lnTo>
                  <a:pt x="277" y="0"/>
                </a:lnTo>
                <a:close/>
              </a:path>
              <a:path w="84454" h="94614">
                <a:moveTo>
                  <a:pt x="84122" y="93878"/>
                </a:moveTo>
                <a:lnTo>
                  <a:pt x="77557" y="93878"/>
                </a:lnTo>
                <a:lnTo>
                  <a:pt x="84021" y="94005"/>
                </a:lnTo>
                <a:lnTo>
                  <a:pt x="84122" y="93878"/>
                </a:lnTo>
                <a:close/>
              </a:path>
              <a:path w="84454" h="94614">
                <a:moveTo>
                  <a:pt x="84396" y="82105"/>
                </a:moveTo>
                <a:lnTo>
                  <a:pt x="63117" y="82105"/>
                </a:lnTo>
                <a:lnTo>
                  <a:pt x="63244" y="82448"/>
                </a:lnTo>
                <a:lnTo>
                  <a:pt x="63396" y="82753"/>
                </a:lnTo>
                <a:lnTo>
                  <a:pt x="64310" y="86487"/>
                </a:lnTo>
                <a:lnTo>
                  <a:pt x="65009" y="89217"/>
                </a:lnTo>
                <a:lnTo>
                  <a:pt x="65918" y="93522"/>
                </a:lnTo>
                <a:lnTo>
                  <a:pt x="66432" y="93992"/>
                </a:lnTo>
                <a:lnTo>
                  <a:pt x="72642" y="93891"/>
                </a:lnTo>
                <a:lnTo>
                  <a:pt x="84122" y="93878"/>
                </a:lnTo>
                <a:lnTo>
                  <a:pt x="84312" y="93637"/>
                </a:lnTo>
                <a:lnTo>
                  <a:pt x="84396" y="82105"/>
                </a:lnTo>
                <a:close/>
              </a:path>
              <a:path w="84454" h="94614">
                <a:moveTo>
                  <a:pt x="61364" y="0"/>
                </a:moveTo>
                <a:lnTo>
                  <a:pt x="60982" y="495"/>
                </a:lnTo>
                <a:lnTo>
                  <a:pt x="60925" y="64185"/>
                </a:lnTo>
                <a:lnTo>
                  <a:pt x="60811" y="65074"/>
                </a:lnTo>
                <a:lnTo>
                  <a:pt x="60577" y="65836"/>
                </a:lnTo>
                <a:lnTo>
                  <a:pt x="53884" y="70954"/>
                </a:lnTo>
                <a:lnTo>
                  <a:pt x="47166" y="74282"/>
                </a:lnTo>
                <a:lnTo>
                  <a:pt x="35050" y="75323"/>
                </a:lnTo>
                <a:lnTo>
                  <a:pt x="84392" y="75323"/>
                </a:lnTo>
                <a:lnTo>
                  <a:pt x="84415" y="355"/>
                </a:lnTo>
                <a:lnTo>
                  <a:pt x="83979" y="114"/>
                </a:lnTo>
                <a:lnTo>
                  <a:pt x="69480" y="114"/>
                </a:lnTo>
                <a:lnTo>
                  <a:pt x="61364" y="0"/>
                </a:lnTo>
                <a:close/>
              </a:path>
              <a:path w="84454" h="94614">
                <a:moveTo>
                  <a:pt x="22947" y="12"/>
                </a:moveTo>
                <a:lnTo>
                  <a:pt x="14946" y="114"/>
                </a:lnTo>
                <a:lnTo>
                  <a:pt x="8469" y="127"/>
                </a:lnTo>
                <a:lnTo>
                  <a:pt x="23046" y="127"/>
                </a:lnTo>
                <a:lnTo>
                  <a:pt x="22947" y="12"/>
                </a:lnTo>
                <a:close/>
              </a:path>
              <a:path w="84454" h="94614">
                <a:moveTo>
                  <a:pt x="83818" y="25"/>
                </a:moveTo>
                <a:lnTo>
                  <a:pt x="69480" y="114"/>
                </a:lnTo>
                <a:lnTo>
                  <a:pt x="83979" y="114"/>
                </a:lnTo>
                <a:lnTo>
                  <a:pt x="83818" y="25"/>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4" name="object 64"/>
          <p:cNvSpPr>
            <a:spLocks/>
          </p:cNvSpPr>
          <p:nvPr/>
        </p:nvSpPr>
        <p:spPr bwMode="auto">
          <a:xfrm>
            <a:off x="3397250" y="5749925"/>
            <a:ext cx="95250" cy="133350"/>
          </a:xfrm>
          <a:custGeom>
            <a:avLst/>
            <a:gdLst>
              <a:gd name="T0" fmla="*/ 7772 w 96520"/>
              <a:gd name="T1" fmla="*/ 63 h 133350"/>
              <a:gd name="T2" fmla="*/ 1262 w 96520"/>
              <a:gd name="T3" fmla="*/ 76 h 133350"/>
              <a:gd name="T4" fmla="*/ 702 w 96520"/>
              <a:gd name="T5" fmla="*/ 177 h 133350"/>
              <a:gd name="T6" fmla="*/ 0 w 96520"/>
              <a:gd name="T7" fmla="*/ 241 h 133350"/>
              <a:gd name="T8" fmla="*/ 527 w 96520"/>
              <a:gd name="T9" fmla="*/ 1993 h 133350"/>
              <a:gd name="T10" fmla="*/ 30860 w 96520"/>
              <a:gd name="T11" fmla="*/ 94119 h 133350"/>
              <a:gd name="T12" fmla="*/ 30892 w 96520"/>
              <a:gd name="T13" fmla="*/ 94957 h 133350"/>
              <a:gd name="T14" fmla="*/ 12349 w 96520"/>
              <a:gd name="T15" fmla="*/ 116611 h 133350"/>
              <a:gd name="T16" fmla="*/ 11275 w 96520"/>
              <a:gd name="T17" fmla="*/ 117348 h 133350"/>
              <a:gd name="T18" fmla="*/ 20947 w 96520"/>
              <a:gd name="T19" fmla="*/ 133146 h 133350"/>
              <a:gd name="T20" fmla="*/ 26195 w 96520"/>
              <a:gd name="T21" fmla="*/ 130263 h 133350"/>
              <a:gd name="T22" fmla="*/ 30761 w 96520"/>
              <a:gd name="T23" fmla="*/ 126669 h 133350"/>
              <a:gd name="T24" fmla="*/ 59808 w 96520"/>
              <a:gd name="T25" fmla="*/ 67500 h 133350"/>
              <a:gd name="T26" fmla="*/ 41866 w 96520"/>
              <a:gd name="T27" fmla="*/ 67487 h 133350"/>
              <a:gd name="T28" fmla="*/ 41671 w 96520"/>
              <a:gd name="T29" fmla="*/ 66929 h 133350"/>
              <a:gd name="T30" fmla="*/ 41453 w 96520"/>
              <a:gd name="T31" fmla="*/ 66370 h 133350"/>
              <a:gd name="T32" fmla="*/ 31617 w 96520"/>
              <a:gd name="T33" fmla="*/ 33882 h 133350"/>
              <a:gd name="T34" fmla="*/ 21562 w 96520"/>
              <a:gd name="T35" fmla="*/ 533 h 133350"/>
              <a:gd name="T36" fmla="*/ 21115 w 96520"/>
              <a:gd name="T37" fmla="*/ 127 h 133350"/>
              <a:gd name="T38" fmla="*/ 13711 w 96520"/>
              <a:gd name="T39" fmla="*/ 127 h 133350"/>
              <a:gd name="T40" fmla="*/ 7772 w 96520"/>
              <a:gd name="T41" fmla="*/ 63 h 133350"/>
              <a:gd name="T42" fmla="*/ 62739 w 96520"/>
              <a:gd name="T43" fmla="*/ 0 h 133350"/>
              <a:gd name="T44" fmla="*/ 62027 w 96520"/>
              <a:gd name="T45" fmla="*/ 508 h 133350"/>
              <a:gd name="T46" fmla="*/ 54329 w 96520"/>
              <a:gd name="T47" fmla="*/ 26712 h 133350"/>
              <a:gd name="T48" fmla="*/ 42243 w 96520"/>
              <a:gd name="T49" fmla="*/ 67487 h 133350"/>
              <a:gd name="T50" fmla="*/ 41871 w 96520"/>
              <a:gd name="T51" fmla="*/ 67500 h 133350"/>
              <a:gd name="T52" fmla="*/ 59813 w 96520"/>
              <a:gd name="T53" fmla="*/ 67487 h 133350"/>
              <a:gd name="T54" fmla="*/ 82785 w 96520"/>
              <a:gd name="T55" fmla="*/ 1600 h 133350"/>
              <a:gd name="T56" fmla="*/ 82929 w 96520"/>
              <a:gd name="T57" fmla="*/ 952 h 133350"/>
              <a:gd name="T58" fmla="*/ 83160 w 96520"/>
              <a:gd name="T59" fmla="*/ 139 h 133350"/>
              <a:gd name="T60" fmla="*/ 69921 w 96520"/>
              <a:gd name="T61" fmla="*/ 139 h 133350"/>
              <a:gd name="T62" fmla="*/ 62739 w 96520"/>
              <a:gd name="T63" fmla="*/ 0 h 133350"/>
              <a:gd name="T64" fmla="*/ 83181 w 96520"/>
              <a:gd name="T65" fmla="*/ 76 h 133350"/>
              <a:gd name="T66" fmla="*/ 75573 w 96520"/>
              <a:gd name="T67" fmla="*/ 76 h 133350"/>
              <a:gd name="T68" fmla="*/ 69921 w 96520"/>
              <a:gd name="T69" fmla="*/ 139 h 133350"/>
              <a:gd name="T70" fmla="*/ 83160 w 96520"/>
              <a:gd name="T71" fmla="*/ 139 h 133350"/>
              <a:gd name="T72" fmla="*/ 83181 w 96520"/>
              <a:gd name="T73" fmla="*/ 76 h 133350"/>
              <a:gd name="T74" fmla="*/ 20991 w 96520"/>
              <a:gd name="T75" fmla="*/ 12 h 133350"/>
              <a:gd name="T76" fmla="*/ 13711 w 96520"/>
              <a:gd name="T77" fmla="*/ 127 h 133350"/>
              <a:gd name="T78" fmla="*/ 21115 w 96520"/>
              <a:gd name="T79" fmla="*/ 127 h 133350"/>
              <a:gd name="T80" fmla="*/ 20991 w 96520"/>
              <a:gd name="T81" fmla="*/ 12 h 1333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6520" h="133350">
                <a:moveTo>
                  <a:pt x="8991" y="63"/>
                </a:moveTo>
                <a:lnTo>
                  <a:pt x="1460" y="76"/>
                </a:lnTo>
                <a:lnTo>
                  <a:pt x="812" y="177"/>
                </a:lnTo>
                <a:lnTo>
                  <a:pt x="0" y="241"/>
                </a:lnTo>
                <a:lnTo>
                  <a:pt x="609" y="1993"/>
                </a:lnTo>
                <a:lnTo>
                  <a:pt x="35699" y="94119"/>
                </a:lnTo>
                <a:lnTo>
                  <a:pt x="35737" y="94957"/>
                </a:lnTo>
                <a:lnTo>
                  <a:pt x="14287" y="116611"/>
                </a:lnTo>
                <a:lnTo>
                  <a:pt x="13042" y="117348"/>
                </a:lnTo>
                <a:lnTo>
                  <a:pt x="24231" y="133146"/>
                </a:lnTo>
                <a:lnTo>
                  <a:pt x="30302" y="130263"/>
                </a:lnTo>
                <a:lnTo>
                  <a:pt x="35585" y="126669"/>
                </a:lnTo>
                <a:lnTo>
                  <a:pt x="69188" y="67500"/>
                </a:lnTo>
                <a:lnTo>
                  <a:pt x="48432" y="67487"/>
                </a:lnTo>
                <a:lnTo>
                  <a:pt x="48209" y="66929"/>
                </a:lnTo>
                <a:lnTo>
                  <a:pt x="47955" y="66370"/>
                </a:lnTo>
                <a:lnTo>
                  <a:pt x="36576" y="33882"/>
                </a:lnTo>
                <a:lnTo>
                  <a:pt x="24942" y="533"/>
                </a:lnTo>
                <a:lnTo>
                  <a:pt x="24427" y="127"/>
                </a:lnTo>
                <a:lnTo>
                  <a:pt x="15862" y="127"/>
                </a:lnTo>
                <a:lnTo>
                  <a:pt x="8991" y="63"/>
                </a:lnTo>
                <a:close/>
              </a:path>
              <a:path w="96520" h="133350">
                <a:moveTo>
                  <a:pt x="72580" y="0"/>
                </a:moveTo>
                <a:lnTo>
                  <a:pt x="71755" y="508"/>
                </a:lnTo>
                <a:lnTo>
                  <a:pt x="62850" y="26712"/>
                </a:lnTo>
                <a:lnTo>
                  <a:pt x="48869" y="67487"/>
                </a:lnTo>
                <a:lnTo>
                  <a:pt x="48437" y="67500"/>
                </a:lnTo>
                <a:lnTo>
                  <a:pt x="69193" y="67487"/>
                </a:lnTo>
                <a:lnTo>
                  <a:pt x="95770" y="1600"/>
                </a:lnTo>
                <a:lnTo>
                  <a:pt x="95935" y="952"/>
                </a:lnTo>
                <a:lnTo>
                  <a:pt x="96206" y="139"/>
                </a:lnTo>
                <a:lnTo>
                  <a:pt x="80886" y="139"/>
                </a:lnTo>
                <a:lnTo>
                  <a:pt x="72580" y="0"/>
                </a:lnTo>
                <a:close/>
              </a:path>
              <a:path w="96520" h="133350">
                <a:moveTo>
                  <a:pt x="96227" y="76"/>
                </a:moveTo>
                <a:lnTo>
                  <a:pt x="87426" y="76"/>
                </a:lnTo>
                <a:lnTo>
                  <a:pt x="80886" y="139"/>
                </a:lnTo>
                <a:lnTo>
                  <a:pt x="96206" y="139"/>
                </a:lnTo>
                <a:lnTo>
                  <a:pt x="96227" y="76"/>
                </a:lnTo>
                <a:close/>
              </a:path>
              <a:path w="96520" h="133350">
                <a:moveTo>
                  <a:pt x="24282" y="12"/>
                </a:moveTo>
                <a:lnTo>
                  <a:pt x="15862" y="127"/>
                </a:lnTo>
                <a:lnTo>
                  <a:pt x="24427" y="127"/>
                </a:lnTo>
                <a:lnTo>
                  <a:pt x="24282" y="12"/>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5" name="object 65"/>
          <p:cNvSpPr>
            <a:spLocks/>
          </p:cNvSpPr>
          <p:nvPr/>
        </p:nvSpPr>
        <p:spPr bwMode="auto">
          <a:xfrm>
            <a:off x="3632200" y="5843588"/>
            <a:ext cx="7938" cy="1587"/>
          </a:xfrm>
          <a:custGeom>
            <a:avLst/>
            <a:gdLst>
              <a:gd name="T0" fmla="*/ 2404 w 8889"/>
              <a:gd name="T1" fmla="*/ 0 h 635"/>
              <a:gd name="T2" fmla="*/ 0 w 8889"/>
              <a:gd name="T3" fmla="*/ 0 h 635"/>
              <a:gd name="T4" fmla="*/ 2375 w 8889"/>
              <a:gd name="T5" fmla="*/ 3917638 h 635"/>
              <a:gd name="T6" fmla="*/ 2404 w 8889"/>
              <a:gd name="T7" fmla="*/ 0 h 6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889" h="635">
                <a:moveTo>
                  <a:pt x="8345" y="0"/>
                </a:moveTo>
                <a:lnTo>
                  <a:pt x="0" y="0"/>
                </a:lnTo>
                <a:lnTo>
                  <a:pt x="8242" y="165"/>
                </a:lnTo>
                <a:lnTo>
                  <a:pt x="8345"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6" name="object 66"/>
          <p:cNvSpPr>
            <a:spLocks/>
          </p:cNvSpPr>
          <p:nvPr/>
        </p:nvSpPr>
        <p:spPr bwMode="auto">
          <a:xfrm>
            <a:off x="3617913" y="5843588"/>
            <a:ext cx="1587" cy="1587"/>
          </a:xfrm>
          <a:custGeom>
            <a:avLst/>
            <a:gdLst>
              <a:gd name="T0" fmla="*/ 0 w 1904"/>
              <a:gd name="T1" fmla="*/ 14725 h 1270"/>
              <a:gd name="T2" fmla="*/ 243 w 1904"/>
              <a:gd name="T3" fmla="*/ 14725 h 1270"/>
              <a:gd name="T4" fmla="*/ 243 w 1904"/>
              <a:gd name="T5" fmla="*/ 0 h 1270"/>
              <a:gd name="T6" fmla="*/ 0 w 1904"/>
              <a:gd name="T7" fmla="*/ 0 h 1270"/>
              <a:gd name="T8" fmla="*/ 0 w 1904"/>
              <a:gd name="T9" fmla="*/ 14725 h 12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4" h="1270">
                <a:moveTo>
                  <a:pt x="0" y="1269"/>
                </a:moveTo>
                <a:lnTo>
                  <a:pt x="1805" y="1269"/>
                </a:lnTo>
                <a:lnTo>
                  <a:pt x="1805" y="0"/>
                </a:lnTo>
                <a:lnTo>
                  <a:pt x="0" y="0"/>
                </a:lnTo>
                <a:lnTo>
                  <a:pt x="0" y="1269"/>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7" name="object 67"/>
          <p:cNvSpPr>
            <a:spLocks/>
          </p:cNvSpPr>
          <p:nvPr/>
        </p:nvSpPr>
        <p:spPr bwMode="auto">
          <a:xfrm>
            <a:off x="3629025" y="5716588"/>
            <a:ext cx="0" cy="127000"/>
          </a:xfrm>
          <a:custGeom>
            <a:avLst/>
            <a:gdLst>
              <a:gd name="T0" fmla="*/ 0 h 127000"/>
              <a:gd name="T1" fmla="*/ 126999 h 127000"/>
              <a:gd name="T2" fmla="*/ 0 60000 65536"/>
              <a:gd name="T3" fmla="*/ 0 60000 65536"/>
            </a:gdLst>
            <a:ahLst/>
            <a:cxnLst>
              <a:cxn ang="T2">
                <a:pos x="0" y="T0"/>
              </a:cxn>
              <a:cxn ang="T3">
                <a:pos x="0" y="T1"/>
              </a:cxn>
            </a:cxnLst>
            <a:rect l="0" t="0" r="r" b="b"/>
            <a:pathLst>
              <a:path h="127000">
                <a:moveTo>
                  <a:pt x="0" y="0"/>
                </a:moveTo>
                <a:lnTo>
                  <a:pt x="0" y="126999"/>
                </a:lnTo>
              </a:path>
            </a:pathLst>
          </a:custGeom>
          <a:noFill/>
          <a:ln w="23422">
            <a:solidFill>
              <a:srgbClr val="1C273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38" name="object 68"/>
          <p:cNvSpPr>
            <a:spLocks/>
          </p:cNvSpPr>
          <p:nvPr/>
        </p:nvSpPr>
        <p:spPr bwMode="auto">
          <a:xfrm>
            <a:off x="3632200" y="5716588"/>
            <a:ext cx="7938" cy="0"/>
          </a:xfrm>
          <a:custGeom>
            <a:avLst/>
            <a:gdLst>
              <a:gd name="T0" fmla="*/ 5224 w 8254"/>
              <a:gd name="T1" fmla="*/ 0 h 635"/>
              <a:gd name="T2" fmla="*/ 0 w 8254"/>
              <a:gd name="T3" fmla="*/ 0 h 635"/>
              <a:gd name="T4" fmla="*/ 5303 w 8254"/>
              <a:gd name="T5" fmla="*/ 0 h 635"/>
              <a:gd name="T6" fmla="*/ 5224 w 8254"/>
              <a:gd name="T7" fmla="*/ 0 h 6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54" h="635">
                <a:moveTo>
                  <a:pt x="8026" y="0"/>
                </a:moveTo>
                <a:lnTo>
                  <a:pt x="0" y="114"/>
                </a:lnTo>
                <a:lnTo>
                  <a:pt x="8147" y="114"/>
                </a:lnTo>
                <a:lnTo>
                  <a:pt x="8026"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39" name="object 69"/>
          <p:cNvSpPr>
            <a:spLocks/>
          </p:cNvSpPr>
          <p:nvPr/>
        </p:nvSpPr>
        <p:spPr bwMode="auto">
          <a:xfrm>
            <a:off x="7759700" y="5794375"/>
            <a:ext cx="439738" cy="142875"/>
          </a:xfrm>
          <a:custGeom>
            <a:avLst/>
            <a:gdLst>
              <a:gd name="T0" fmla="*/ 0 w 440054"/>
              <a:gd name="T1" fmla="*/ 3096 h 141604"/>
              <a:gd name="T2" fmla="*/ 12105 w 440054"/>
              <a:gd name="T3" fmla="*/ 152586 h 141604"/>
              <a:gd name="T4" fmla="*/ 33708 w 440054"/>
              <a:gd name="T5" fmla="*/ 87571 h 141604"/>
              <a:gd name="T6" fmla="*/ 70873 w 440054"/>
              <a:gd name="T7" fmla="*/ 80049 h 141604"/>
              <a:gd name="T8" fmla="*/ 12105 w 440054"/>
              <a:gd name="T9" fmla="*/ 75158 h 141604"/>
              <a:gd name="T10" fmla="*/ 75695 w 440054"/>
              <a:gd name="T11" fmla="*/ 15524 h 141604"/>
              <a:gd name="T12" fmla="*/ 53208 w 440054"/>
              <a:gd name="T13" fmla="*/ 4427 h 141604"/>
              <a:gd name="T14" fmla="*/ 75695 w 440054"/>
              <a:gd name="T15" fmla="*/ 15524 h 141604"/>
              <a:gd name="T16" fmla="*/ 54473 w 440054"/>
              <a:gd name="T17" fmla="*/ 16892 h 141604"/>
              <a:gd name="T18" fmla="*/ 72815 w 440054"/>
              <a:gd name="T19" fmla="*/ 30810 h 141604"/>
              <a:gd name="T20" fmla="*/ 72815 w 440054"/>
              <a:gd name="T21" fmla="*/ 59872 h 141604"/>
              <a:gd name="T22" fmla="*/ 54473 w 440054"/>
              <a:gd name="T23" fmla="*/ 73790 h 141604"/>
              <a:gd name="T24" fmla="*/ 75694 w 440054"/>
              <a:gd name="T25" fmla="*/ 75158 h 141604"/>
              <a:gd name="T26" fmla="*/ 88627 w 440054"/>
              <a:gd name="T27" fmla="*/ 45342 h 141604"/>
              <a:gd name="T28" fmla="*/ 75695 w 440054"/>
              <a:gd name="T29" fmla="*/ 15524 h 141604"/>
              <a:gd name="T30" fmla="*/ 113766 w 440054"/>
              <a:gd name="T31" fmla="*/ 3096 h 141604"/>
              <a:gd name="T32" fmla="*/ 193460 w 440054"/>
              <a:gd name="T33" fmla="*/ 152586 h 141604"/>
              <a:gd name="T34" fmla="*/ 125873 w 440054"/>
              <a:gd name="T35" fmla="*/ 140172 h 141604"/>
              <a:gd name="T36" fmla="*/ 228841 w 440054"/>
              <a:gd name="T37" fmla="*/ 3096 h 141604"/>
              <a:gd name="T38" fmla="*/ 216732 w 440054"/>
              <a:gd name="T39" fmla="*/ 100002 h 141604"/>
              <a:gd name="T40" fmla="*/ 229232 w 440054"/>
              <a:gd name="T41" fmla="*/ 139887 h 141604"/>
              <a:gd name="T42" fmla="*/ 265887 w 440054"/>
              <a:gd name="T43" fmla="*/ 155699 h 141604"/>
              <a:gd name="T44" fmla="*/ 298078 w 440054"/>
              <a:gd name="T45" fmla="*/ 143284 h 141604"/>
              <a:gd name="T46" fmla="*/ 250882 w 440054"/>
              <a:gd name="T47" fmla="*/ 140302 h 141604"/>
              <a:gd name="T48" fmla="*/ 231902 w 440054"/>
              <a:gd name="T49" fmla="*/ 118030 h 141604"/>
              <a:gd name="T50" fmla="*/ 228841 w 440054"/>
              <a:gd name="T51" fmla="*/ 3096 h 141604"/>
              <a:gd name="T52" fmla="*/ 302943 w 440054"/>
              <a:gd name="T53" fmla="*/ 3096 h 141604"/>
              <a:gd name="T54" fmla="*/ 299876 w 440054"/>
              <a:gd name="T55" fmla="*/ 118030 h 141604"/>
              <a:gd name="T56" fmla="*/ 280895 w 440054"/>
              <a:gd name="T57" fmla="*/ 140302 h 141604"/>
              <a:gd name="T58" fmla="*/ 298078 w 440054"/>
              <a:gd name="T59" fmla="*/ 143284 h 141604"/>
              <a:gd name="T60" fmla="*/ 311786 w 440054"/>
              <a:gd name="T61" fmla="*/ 122246 h 141604"/>
              <a:gd name="T62" fmla="*/ 315038 w 440054"/>
              <a:gd name="T63" fmla="*/ 3096 h 141604"/>
              <a:gd name="T64" fmla="*/ 343905 w 440054"/>
              <a:gd name="T65" fmla="*/ 113662 h 141604"/>
              <a:gd name="T66" fmla="*/ 356096 w 440054"/>
              <a:gd name="T67" fmla="*/ 143921 h 141604"/>
              <a:gd name="T68" fmla="*/ 383936 w 440054"/>
              <a:gd name="T69" fmla="*/ 155699 h 141604"/>
              <a:gd name="T70" fmla="*/ 420119 w 440054"/>
              <a:gd name="T71" fmla="*/ 146669 h 141604"/>
              <a:gd name="T72" fmla="*/ 390638 w 440054"/>
              <a:gd name="T73" fmla="*/ 143284 h 141604"/>
              <a:gd name="T74" fmla="*/ 367147 w 440054"/>
              <a:gd name="T75" fmla="*/ 137095 h 141604"/>
              <a:gd name="T76" fmla="*/ 356934 w 440054"/>
              <a:gd name="T77" fmla="*/ 113662 h 141604"/>
              <a:gd name="T78" fmla="*/ 374241 w 440054"/>
              <a:gd name="T79" fmla="*/ 2637 h 141604"/>
              <a:gd name="T80" fmla="*/ 350773 w 440054"/>
              <a:gd name="T81" fmla="*/ 23053 h 141604"/>
              <a:gd name="T82" fmla="*/ 352586 w 440054"/>
              <a:gd name="T83" fmla="*/ 60369 h 141604"/>
              <a:gd name="T84" fmla="*/ 384219 w 440054"/>
              <a:gd name="T85" fmla="*/ 82039 h 141604"/>
              <a:gd name="T86" fmla="*/ 410068 w 440054"/>
              <a:gd name="T87" fmla="*/ 92138 h 141604"/>
              <a:gd name="T88" fmla="*/ 421342 w 440054"/>
              <a:gd name="T89" fmla="*/ 104714 h 141604"/>
              <a:gd name="T90" fmla="*/ 420092 w 440054"/>
              <a:gd name="T91" fmla="*/ 127028 h 141604"/>
              <a:gd name="T92" fmla="*/ 402063 w 440054"/>
              <a:gd name="T93" fmla="*/ 141463 h 141604"/>
              <a:gd name="T94" fmla="*/ 423123 w 440054"/>
              <a:gd name="T95" fmla="*/ 143284 h 141604"/>
              <a:gd name="T96" fmla="*/ 436062 w 440054"/>
              <a:gd name="T97" fmla="*/ 113257 h 141604"/>
              <a:gd name="T98" fmla="*/ 398079 w 440054"/>
              <a:gd name="T99" fmla="*/ 72466 h 141604"/>
              <a:gd name="T100" fmla="*/ 360096 w 440054"/>
              <a:gd name="T101" fmla="*/ 38504 h 141604"/>
              <a:gd name="T102" fmla="*/ 370499 w 440054"/>
              <a:gd name="T103" fmla="*/ 18628 h 141604"/>
              <a:gd name="T104" fmla="*/ 391383 w 440054"/>
              <a:gd name="T105" fmla="*/ 12415 h 141604"/>
              <a:gd name="T106" fmla="*/ 417281 w 440054"/>
              <a:gd name="T107" fmla="*/ 7010 h 141604"/>
              <a:gd name="T108" fmla="*/ 389883 w 440054"/>
              <a:gd name="T109" fmla="*/ 0 h 141604"/>
              <a:gd name="T110" fmla="*/ 391383 w 440054"/>
              <a:gd name="T111" fmla="*/ 12415 h 141604"/>
              <a:gd name="T112" fmla="*/ 411021 w 440054"/>
              <a:gd name="T113" fmla="*/ 17098 h 141604"/>
              <a:gd name="T114" fmla="*/ 420615 w 440054"/>
              <a:gd name="T115" fmla="*/ 35604 h 141604"/>
              <a:gd name="T116" fmla="*/ 428038 w 440054"/>
              <a:gd name="T117" fmla="*/ 17899 h 1416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054" h="141604">
                <a:moveTo>
                  <a:pt x="33972" y="2806"/>
                </a:moveTo>
                <a:lnTo>
                  <a:pt x="0" y="2806"/>
                </a:lnTo>
                <a:lnTo>
                  <a:pt x="0" y="138302"/>
                </a:lnTo>
                <a:lnTo>
                  <a:pt x="12204" y="138302"/>
                </a:lnTo>
                <a:lnTo>
                  <a:pt x="12204" y="79374"/>
                </a:lnTo>
                <a:lnTo>
                  <a:pt x="33972" y="79374"/>
                </a:lnTo>
                <a:lnTo>
                  <a:pt x="53627" y="78175"/>
                </a:lnTo>
                <a:lnTo>
                  <a:pt x="71434" y="72556"/>
                </a:lnTo>
                <a:lnTo>
                  <a:pt x="76296" y="68122"/>
                </a:lnTo>
                <a:lnTo>
                  <a:pt x="12204" y="68122"/>
                </a:lnTo>
                <a:lnTo>
                  <a:pt x="12204" y="14071"/>
                </a:lnTo>
                <a:lnTo>
                  <a:pt x="76297" y="14071"/>
                </a:lnTo>
                <a:lnTo>
                  <a:pt x="71434" y="9636"/>
                </a:lnTo>
                <a:lnTo>
                  <a:pt x="53627" y="4013"/>
                </a:lnTo>
                <a:lnTo>
                  <a:pt x="33972" y="2806"/>
                </a:lnTo>
                <a:close/>
              </a:path>
              <a:path w="440054" h="141604">
                <a:moveTo>
                  <a:pt x="76297" y="14071"/>
                </a:moveTo>
                <a:lnTo>
                  <a:pt x="41859" y="14071"/>
                </a:lnTo>
                <a:lnTo>
                  <a:pt x="54902" y="15311"/>
                </a:lnTo>
                <a:lnTo>
                  <a:pt x="65854" y="19631"/>
                </a:lnTo>
                <a:lnTo>
                  <a:pt x="73393" y="27926"/>
                </a:lnTo>
                <a:lnTo>
                  <a:pt x="76200" y="41097"/>
                </a:lnTo>
                <a:lnTo>
                  <a:pt x="73393" y="54267"/>
                </a:lnTo>
                <a:lnTo>
                  <a:pt x="65854" y="62563"/>
                </a:lnTo>
                <a:lnTo>
                  <a:pt x="54902" y="66882"/>
                </a:lnTo>
                <a:lnTo>
                  <a:pt x="41859" y="68122"/>
                </a:lnTo>
                <a:lnTo>
                  <a:pt x="76296" y="68122"/>
                </a:lnTo>
                <a:lnTo>
                  <a:pt x="84350" y="60778"/>
                </a:lnTo>
                <a:lnTo>
                  <a:pt x="89331" y="41097"/>
                </a:lnTo>
                <a:lnTo>
                  <a:pt x="84350" y="21416"/>
                </a:lnTo>
                <a:lnTo>
                  <a:pt x="76297" y="14071"/>
                </a:lnTo>
                <a:close/>
              </a:path>
              <a:path w="440054" h="141604">
                <a:moveTo>
                  <a:pt x="126873" y="2806"/>
                </a:moveTo>
                <a:lnTo>
                  <a:pt x="114668" y="2806"/>
                </a:lnTo>
                <a:lnTo>
                  <a:pt x="114668" y="138302"/>
                </a:lnTo>
                <a:lnTo>
                  <a:pt x="194995" y="138302"/>
                </a:lnTo>
                <a:lnTo>
                  <a:pt x="194995" y="127050"/>
                </a:lnTo>
                <a:lnTo>
                  <a:pt x="126873" y="127050"/>
                </a:lnTo>
                <a:lnTo>
                  <a:pt x="126873" y="2806"/>
                </a:lnTo>
                <a:close/>
              </a:path>
              <a:path w="440054" h="141604">
                <a:moveTo>
                  <a:pt x="230657" y="2806"/>
                </a:moveTo>
                <a:lnTo>
                  <a:pt x="218452" y="2806"/>
                </a:lnTo>
                <a:lnTo>
                  <a:pt x="218452" y="90639"/>
                </a:lnTo>
                <a:lnTo>
                  <a:pt x="221736" y="110802"/>
                </a:lnTo>
                <a:lnTo>
                  <a:pt x="231051" y="126792"/>
                </a:lnTo>
                <a:lnTo>
                  <a:pt x="246452" y="137326"/>
                </a:lnTo>
                <a:lnTo>
                  <a:pt x="267995" y="141122"/>
                </a:lnTo>
                <a:lnTo>
                  <a:pt x="289539" y="137326"/>
                </a:lnTo>
                <a:lnTo>
                  <a:pt x="300443" y="129870"/>
                </a:lnTo>
                <a:lnTo>
                  <a:pt x="267995" y="129870"/>
                </a:lnTo>
                <a:lnTo>
                  <a:pt x="252872" y="127168"/>
                </a:lnTo>
                <a:lnTo>
                  <a:pt x="241301" y="119379"/>
                </a:lnTo>
                <a:lnTo>
                  <a:pt x="233742" y="106981"/>
                </a:lnTo>
                <a:lnTo>
                  <a:pt x="230692" y="90639"/>
                </a:lnTo>
                <a:lnTo>
                  <a:pt x="230657" y="2806"/>
                </a:lnTo>
                <a:close/>
              </a:path>
              <a:path w="440054" h="141604">
                <a:moveTo>
                  <a:pt x="317538" y="2806"/>
                </a:moveTo>
                <a:lnTo>
                  <a:pt x="305346" y="2806"/>
                </a:lnTo>
                <a:lnTo>
                  <a:pt x="305310" y="90639"/>
                </a:lnTo>
                <a:lnTo>
                  <a:pt x="302255" y="106981"/>
                </a:lnTo>
                <a:lnTo>
                  <a:pt x="294695" y="119379"/>
                </a:lnTo>
                <a:lnTo>
                  <a:pt x="283123" y="127168"/>
                </a:lnTo>
                <a:lnTo>
                  <a:pt x="267995" y="129870"/>
                </a:lnTo>
                <a:lnTo>
                  <a:pt x="300443" y="129870"/>
                </a:lnTo>
                <a:lnTo>
                  <a:pt x="304944" y="126792"/>
                </a:lnTo>
                <a:lnTo>
                  <a:pt x="314260" y="110802"/>
                </a:lnTo>
                <a:lnTo>
                  <a:pt x="317538" y="90639"/>
                </a:lnTo>
                <a:lnTo>
                  <a:pt x="317538" y="2806"/>
                </a:lnTo>
                <a:close/>
              </a:path>
              <a:path w="440054" h="141604">
                <a:moveTo>
                  <a:pt x="359765" y="103022"/>
                </a:moveTo>
                <a:lnTo>
                  <a:pt x="346633" y="103022"/>
                </a:lnTo>
                <a:lnTo>
                  <a:pt x="350137" y="118399"/>
                </a:lnTo>
                <a:lnTo>
                  <a:pt x="358921" y="130449"/>
                </a:lnTo>
                <a:lnTo>
                  <a:pt x="371647" y="138310"/>
                </a:lnTo>
                <a:lnTo>
                  <a:pt x="386981" y="141122"/>
                </a:lnTo>
                <a:lnTo>
                  <a:pt x="406667" y="139255"/>
                </a:lnTo>
                <a:lnTo>
                  <a:pt x="423452" y="132937"/>
                </a:lnTo>
                <a:lnTo>
                  <a:pt x="426479" y="129870"/>
                </a:lnTo>
                <a:lnTo>
                  <a:pt x="393738" y="129870"/>
                </a:lnTo>
                <a:lnTo>
                  <a:pt x="380798" y="128605"/>
                </a:lnTo>
                <a:lnTo>
                  <a:pt x="370060" y="124261"/>
                </a:lnTo>
                <a:lnTo>
                  <a:pt x="362668" y="116009"/>
                </a:lnTo>
                <a:lnTo>
                  <a:pt x="359765" y="103022"/>
                </a:lnTo>
                <a:close/>
              </a:path>
              <a:path w="440054" h="141604">
                <a:moveTo>
                  <a:pt x="392976" y="0"/>
                </a:moveTo>
                <a:lnTo>
                  <a:pt x="377210" y="2391"/>
                </a:lnTo>
                <a:lnTo>
                  <a:pt x="363378" y="9426"/>
                </a:lnTo>
                <a:lnTo>
                  <a:pt x="353556" y="20895"/>
                </a:lnTo>
                <a:lnTo>
                  <a:pt x="349821" y="36588"/>
                </a:lnTo>
                <a:lnTo>
                  <a:pt x="355383" y="54717"/>
                </a:lnTo>
                <a:lnTo>
                  <a:pt x="369266" y="66597"/>
                </a:lnTo>
                <a:lnTo>
                  <a:pt x="387267" y="74359"/>
                </a:lnTo>
                <a:lnTo>
                  <a:pt x="405180" y="80136"/>
                </a:lnTo>
                <a:lnTo>
                  <a:pt x="413322" y="83512"/>
                </a:lnTo>
                <a:lnTo>
                  <a:pt x="420076" y="88296"/>
                </a:lnTo>
                <a:lnTo>
                  <a:pt x="424685" y="94910"/>
                </a:lnTo>
                <a:lnTo>
                  <a:pt x="426389" y="103771"/>
                </a:lnTo>
                <a:lnTo>
                  <a:pt x="423425" y="115136"/>
                </a:lnTo>
                <a:lnTo>
                  <a:pt x="415764" y="123297"/>
                </a:lnTo>
                <a:lnTo>
                  <a:pt x="405253" y="128221"/>
                </a:lnTo>
                <a:lnTo>
                  <a:pt x="393738" y="129870"/>
                </a:lnTo>
                <a:lnTo>
                  <a:pt x="426479" y="129870"/>
                </a:lnTo>
                <a:lnTo>
                  <a:pt x="435137" y="121094"/>
                </a:lnTo>
                <a:lnTo>
                  <a:pt x="439521" y="102654"/>
                </a:lnTo>
                <a:lnTo>
                  <a:pt x="427557" y="77762"/>
                </a:lnTo>
                <a:lnTo>
                  <a:pt x="401237" y="65681"/>
                </a:lnTo>
                <a:lnTo>
                  <a:pt x="374917" y="55148"/>
                </a:lnTo>
                <a:lnTo>
                  <a:pt x="362953" y="34899"/>
                </a:lnTo>
                <a:lnTo>
                  <a:pt x="365899" y="24239"/>
                </a:lnTo>
                <a:lnTo>
                  <a:pt x="373438" y="16884"/>
                </a:lnTo>
                <a:lnTo>
                  <a:pt x="383618" y="12625"/>
                </a:lnTo>
                <a:lnTo>
                  <a:pt x="394487" y="11252"/>
                </a:lnTo>
                <a:lnTo>
                  <a:pt x="425973" y="11252"/>
                </a:lnTo>
                <a:lnTo>
                  <a:pt x="420592" y="6353"/>
                </a:lnTo>
                <a:lnTo>
                  <a:pt x="406968" y="1373"/>
                </a:lnTo>
                <a:lnTo>
                  <a:pt x="392976" y="0"/>
                </a:lnTo>
                <a:close/>
              </a:path>
              <a:path w="440054" h="141604">
                <a:moveTo>
                  <a:pt x="425973" y="11252"/>
                </a:moveTo>
                <a:lnTo>
                  <a:pt x="394487" y="11252"/>
                </a:lnTo>
                <a:lnTo>
                  <a:pt x="404893" y="12187"/>
                </a:lnTo>
                <a:lnTo>
                  <a:pt x="414281" y="15498"/>
                </a:lnTo>
                <a:lnTo>
                  <a:pt x="421138" y="21941"/>
                </a:lnTo>
                <a:lnTo>
                  <a:pt x="423951" y="32270"/>
                </a:lnTo>
                <a:lnTo>
                  <a:pt x="437083" y="32270"/>
                </a:lnTo>
                <a:lnTo>
                  <a:pt x="431434" y="16223"/>
                </a:lnTo>
                <a:lnTo>
                  <a:pt x="425973" y="11252"/>
                </a:lnTo>
                <a:close/>
              </a:path>
            </a:pathLst>
          </a:custGeom>
          <a:solidFill>
            <a:srgbClr val="A1A1A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40" name="object 70"/>
          <p:cNvSpPr>
            <a:spLocks noChangeArrowheads="1"/>
          </p:cNvSpPr>
          <p:nvPr/>
        </p:nvSpPr>
        <p:spPr bwMode="auto">
          <a:xfrm>
            <a:off x="7507288" y="5794375"/>
            <a:ext cx="228600" cy="14128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41" name="object 71"/>
          <p:cNvSpPr>
            <a:spLocks noChangeArrowheads="1"/>
          </p:cNvSpPr>
          <p:nvPr/>
        </p:nvSpPr>
        <p:spPr bwMode="auto">
          <a:xfrm>
            <a:off x="7310438" y="5797550"/>
            <a:ext cx="138112" cy="136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grpSp>
        <p:nvGrpSpPr>
          <p:cNvPr id="21542" name="Groupe 47"/>
          <p:cNvGrpSpPr>
            <a:grpSpLocks/>
          </p:cNvGrpSpPr>
          <p:nvPr/>
        </p:nvGrpSpPr>
        <p:grpSpPr bwMode="auto">
          <a:xfrm>
            <a:off x="2293938" y="1246188"/>
            <a:ext cx="974725" cy="249237"/>
            <a:chOff x="2355543" y="1437554"/>
            <a:chExt cx="974724" cy="248513"/>
          </a:xfrm>
        </p:grpSpPr>
        <p:sp>
          <p:nvSpPr>
            <p:cNvPr id="21562" name="object 19"/>
            <p:cNvSpPr>
              <a:spLocks noChangeArrowheads="1"/>
            </p:cNvSpPr>
            <p:nvPr/>
          </p:nvSpPr>
          <p:spPr bwMode="auto">
            <a:xfrm>
              <a:off x="3199703" y="1488773"/>
              <a:ext cx="130564" cy="189256"/>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63" name="object 20"/>
            <p:cNvSpPr>
              <a:spLocks/>
            </p:cNvSpPr>
            <p:nvPr/>
          </p:nvSpPr>
          <p:spPr bwMode="auto">
            <a:xfrm>
              <a:off x="2355543" y="1438089"/>
              <a:ext cx="142875" cy="189865"/>
            </a:xfrm>
            <a:custGeom>
              <a:avLst/>
              <a:gdLst>
                <a:gd name="T0" fmla="*/ 64238 w 142875"/>
                <a:gd name="T1" fmla="*/ 0 h 189864"/>
                <a:gd name="T2" fmla="*/ 1739 w 142875"/>
                <a:gd name="T3" fmla="*/ 10 h 189864"/>
                <a:gd name="T4" fmla="*/ 838 w 142875"/>
                <a:gd name="T5" fmla="*/ 99 h 189864"/>
                <a:gd name="T6" fmla="*/ 0 w 142875"/>
                <a:gd name="T7" fmla="*/ 137 h 189864"/>
                <a:gd name="T8" fmla="*/ 0 w 142875"/>
                <a:gd name="T9" fmla="*/ 189505 h 189864"/>
                <a:gd name="T10" fmla="*/ 34429 w 142875"/>
                <a:gd name="T11" fmla="*/ 189505 h 189864"/>
                <a:gd name="T12" fmla="*/ 34366 w 142875"/>
                <a:gd name="T13" fmla="*/ 31138 h 189864"/>
                <a:gd name="T14" fmla="*/ 35064 w 142875"/>
                <a:gd name="T15" fmla="*/ 30414 h 189864"/>
                <a:gd name="T16" fmla="*/ 138678 w 142875"/>
                <a:gd name="T17" fmla="*/ 30414 h 189864"/>
                <a:gd name="T18" fmla="*/ 137372 w 142875"/>
                <a:gd name="T19" fmla="*/ 26300 h 189864"/>
                <a:gd name="T20" fmla="*/ 100076 w 142875"/>
                <a:gd name="T21" fmla="*/ 1134 h 189864"/>
                <a:gd name="T22" fmla="*/ 84772 w 142875"/>
                <a:gd name="T23" fmla="*/ 48 h 189864"/>
                <a:gd name="T24" fmla="*/ 64238 w 142875"/>
                <a:gd name="T25" fmla="*/ 0 h 189864"/>
                <a:gd name="T26" fmla="*/ 138678 w 142875"/>
                <a:gd name="T27" fmla="*/ 30414 h 189864"/>
                <a:gd name="T28" fmla="*/ 35064 w 142875"/>
                <a:gd name="T29" fmla="*/ 30414 h 189864"/>
                <a:gd name="T30" fmla="*/ 83680 w 142875"/>
                <a:gd name="T31" fmla="*/ 30528 h 189864"/>
                <a:gd name="T32" fmla="*/ 86093 w 142875"/>
                <a:gd name="T33" fmla="*/ 30668 h 189864"/>
                <a:gd name="T34" fmla="*/ 95110 w 142875"/>
                <a:gd name="T35" fmla="*/ 32141 h 189864"/>
                <a:gd name="T36" fmla="*/ 100622 w 142875"/>
                <a:gd name="T37" fmla="*/ 35050 h 189864"/>
                <a:gd name="T38" fmla="*/ 103555 w 142875"/>
                <a:gd name="T39" fmla="*/ 41514 h 189864"/>
                <a:gd name="T40" fmla="*/ 105974 w 142875"/>
                <a:gd name="T41" fmla="*/ 50307 h 189864"/>
                <a:gd name="T42" fmla="*/ 105711 w 142875"/>
                <a:gd name="T43" fmla="*/ 59754 h 189864"/>
                <a:gd name="T44" fmla="*/ 78544 w 142875"/>
                <a:gd name="T45" fmla="*/ 87090 h 189864"/>
                <a:gd name="T46" fmla="*/ 63080 w 142875"/>
                <a:gd name="T47" fmla="*/ 91514 h 189864"/>
                <a:gd name="T48" fmla="*/ 58458 w 142875"/>
                <a:gd name="T49" fmla="*/ 92669 h 189864"/>
                <a:gd name="T50" fmla="*/ 63411 w 142875"/>
                <a:gd name="T51" fmla="*/ 123262 h 189864"/>
                <a:gd name="T52" fmla="*/ 75993 w 142875"/>
                <a:gd name="T53" fmla="*/ 120939 h 189864"/>
                <a:gd name="T54" fmla="*/ 88168 w 142875"/>
                <a:gd name="T55" fmla="*/ 117795 h 189864"/>
                <a:gd name="T56" fmla="*/ 125136 w 142875"/>
                <a:gd name="T57" fmla="*/ 97484 h 189864"/>
                <a:gd name="T58" fmla="*/ 142193 w 142875"/>
                <a:gd name="T59" fmla="*/ 60481 h 189864"/>
                <a:gd name="T60" fmla="*/ 142314 w 142875"/>
                <a:gd name="T61" fmla="*/ 48683 h 189864"/>
                <a:gd name="T62" fmla="*/ 140677 w 142875"/>
                <a:gd name="T63" fmla="*/ 36713 h 189864"/>
                <a:gd name="T64" fmla="*/ 138678 w 142875"/>
                <a:gd name="T65" fmla="*/ 30414 h 1898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2875" h="189864">
                  <a:moveTo>
                    <a:pt x="64238" y="0"/>
                  </a:moveTo>
                  <a:lnTo>
                    <a:pt x="1739" y="10"/>
                  </a:lnTo>
                  <a:lnTo>
                    <a:pt x="838" y="99"/>
                  </a:lnTo>
                  <a:lnTo>
                    <a:pt x="0" y="137"/>
                  </a:lnTo>
                  <a:lnTo>
                    <a:pt x="0" y="189494"/>
                  </a:lnTo>
                  <a:lnTo>
                    <a:pt x="34429" y="189494"/>
                  </a:lnTo>
                  <a:lnTo>
                    <a:pt x="34366" y="31138"/>
                  </a:lnTo>
                  <a:lnTo>
                    <a:pt x="35064" y="30414"/>
                  </a:lnTo>
                  <a:lnTo>
                    <a:pt x="138678" y="30414"/>
                  </a:lnTo>
                  <a:lnTo>
                    <a:pt x="137372" y="26300"/>
                  </a:lnTo>
                  <a:lnTo>
                    <a:pt x="100076" y="1134"/>
                  </a:lnTo>
                  <a:lnTo>
                    <a:pt x="84772" y="48"/>
                  </a:lnTo>
                  <a:lnTo>
                    <a:pt x="64238" y="0"/>
                  </a:lnTo>
                  <a:close/>
                </a:path>
                <a:path w="142875" h="189864">
                  <a:moveTo>
                    <a:pt x="138678" y="30414"/>
                  </a:moveTo>
                  <a:lnTo>
                    <a:pt x="35064" y="30414"/>
                  </a:lnTo>
                  <a:lnTo>
                    <a:pt x="83680" y="30528"/>
                  </a:lnTo>
                  <a:lnTo>
                    <a:pt x="86093" y="30668"/>
                  </a:lnTo>
                  <a:lnTo>
                    <a:pt x="95110" y="32141"/>
                  </a:lnTo>
                  <a:lnTo>
                    <a:pt x="100622" y="35050"/>
                  </a:lnTo>
                  <a:lnTo>
                    <a:pt x="103555" y="41514"/>
                  </a:lnTo>
                  <a:lnTo>
                    <a:pt x="105974" y="50307"/>
                  </a:lnTo>
                  <a:lnTo>
                    <a:pt x="105711" y="59754"/>
                  </a:lnTo>
                  <a:lnTo>
                    <a:pt x="78544" y="87090"/>
                  </a:lnTo>
                  <a:lnTo>
                    <a:pt x="63080" y="91514"/>
                  </a:lnTo>
                  <a:lnTo>
                    <a:pt x="58458" y="92669"/>
                  </a:lnTo>
                  <a:lnTo>
                    <a:pt x="63411" y="123251"/>
                  </a:lnTo>
                  <a:lnTo>
                    <a:pt x="75993" y="120928"/>
                  </a:lnTo>
                  <a:lnTo>
                    <a:pt x="88168" y="117784"/>
                  </a:lnTo>
                  <a:lnTo>
                    <a:pt x="125136" y="97473"/>
                  </a:lnTo>
                  <a:lnTo>
                    <a:pt x="142193" y="60481"/>
                  </a:lnTo>
                  <a:lnTo>
                    <a:pt x="142314" y="48683"/>
                  </a:lnTo>
                  <a:lnTo>
                    <a:pt x="140677" y="36713"/>
                  </a:lnTo>
                  <a:lnTo>
                    <a:pt x="138678" y="30414"/>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64" name="object 21"/>
            <p:cNvSpPr>
              <a:spLocks noChangeArrowheads="1"/>
            </p:cNvSpPr>
            <p:nvPr/>
          </p:nvSpPr>
          <p:spPr bwMode="auto">
            <a:xfrm>
              <a:off x="2815969" y="1438105"/>
              <a:ext cx="142294" cy="18944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65" name="object 22"/>
            <p:cNvSpPr>
              <a:spLocks/>
            </p:cNvSpPr>
            <p:nvPr/>
          </p:nvSpPr>
          <p:spPr bwMode="auto">
            <a:xfrm>
              <a:off x="2511245" y="1488745"/>
              <a:ext cx="124460" cy="139065"/>
            </a:xfrm>
            <a:custGeom>
              <a:avLst/>
              <a:gdLst>
                <a:gd name="T0" fmla="*/ 90995 w 124460"/>
                <a:gd name="T1" fmla="*/ 126555 h 139064"/>
                <a:gd name="T2" fmla="*/ 96202 w 124460"/>
                <a:gd name="T3" fmla="*/ 131140 h 139064"/>
                <a:gd name="T4" fmla="*/ 103493 w 124460"/>
                <a:gd name="T5" fmla="*/ 138268 h 139064"/>
                <a:gd name="T6" fmla="*/ 111201 w 124460"/>
                <a:gd name="T7" fmla="*/ 139001 h 139064"/>
                <a:gd name="T8" fmla="*/ 124076 w 124460"/>
                <a:gd name="T9" fmla="*/ 126555 h 139064"/>
                <a:gd name="T10" fmla="*/ 11039 w 124460"/>
                <a:gd name="T11" fmla="*/ 68294 h 139064"/>
                <a:gd name="T12" fmla="*/ 50 w 124460"/>
                <a:gd name="T13" fmla="*/ 97561 h 139064"/>
                <a:gd name="T14" fmla="*/ 49678 w 124460"/>
                <a:gd name="T15" fmla="*/ 138871 h 139064"/>
                <a:gd name="T16" fmla="*/ 90995 w 124460"/>
                <a:gd name="T17" fmla="*/ 126555 h 139064"/>
                <a:gd name="T18" fmla="*/ 124073 w 124460"/>
                <a:gd name="T19" fmla="*/ 114100 h 139064"/>
                <a:gd name="T20" fmla="*/ 48094 w 124460"/>
                <a:gd name="T21" fmla="*/ 113081 h 139064"/>
                <a:gd name="T22" fmla="*/ 35775 w 124460"/>
                <a:gd name="T23" fmla="*/ 105664 h 139064"/>
                <a:gd name="T24" fmla="*/ 35322 w 124460"/>
                <a:gd name="T25" fmla="*/ 97561 h 139064"/>
                <a:gd name="T26" fmla="*/ 124062 w 124460"/>
                <a:gd name="T27" fmla="*/ 77825 h 139064"/>
                <a:gd name="T28" fmla="*/ 89395 w 124460"/>
                <a:gd name="T29" fmla="*/ 56821 h 139064"/>
                <a:gd name="T30" fmla="*/ 74852 w 124460"/>
                <a:gd name="T31" fmla="*/ 55486 h 139064"/>
                <a:gd name="T32" fmla="*/ 61722 w 124460"/>
                <a:gd name="T33" fmla="*/ 54561 h 139064"/>
                <a:gd name="T34" fmla="*/ 124062 w 124460"/>
                <a:gd name="T35" fmla="*/ 77825 h 139064"/>
                <a:gd name="T36" fmla="*/ 69718 w 124460"/>
                <a:gd name="T37" fmla="*/ 77989 h 139064"/>
                <a:gd name="T38" fmla="*/ 87515 w 124460"/>
                <a:gd name="T39" fmla="*/ 80073 h 139064"/>
                <a:gd name="T40" fmla="*/ 89522 w 124460"/>
                <a:gd name="T41" fmla="*/ 80962 h 139064"/>
                <a:gd name="T42" fmla="*/ 89509 w 124460"/>
                <a:gd name="T43" fmla="*/ 98310 h 139064"/>
                <a:gd name="T44" fmla="*/ 124073 w 124460"/>
                <a:gd name="T45" fmla="*/ 114100 h 139064"/>
                <a:gd name="T46" fmla="*/ 120470 w 124460"/>
                <a:gd name="T47" fmla="*/ 26608 h 139064"/>
                <a:gd name="T48" fmla="*/ 78854 w 124460"/>
                <a:gd name="T49" fmla="*/ 29351 h 139064"/>
                <a:gd name="T50" fmla="*/ 90589 w 124460"/>
                <a:gd name="T51" fmla="*/ 43956 h 139064"/>
                <a:gd name="T52" fmla="*/ 89395 w 124460"/>
                <a:gd name="T53" fmla="*/ 56821 h 139064"/>
                <a:gd name="T54" fmla="*/ 124033 w 124460"/>
                <a:gd name="T55" fmla="*/ 43956 h 139064"/>
                <a:gd name="T56" fmla="*/ 123520 w 124460"/>
                <a:gd name="T57" fmla="*/ 37797 h 139064"/>
                <a:gd name="T58" fmla="*/ 120470 w 124460"/>
                <a:gd name="T59" fmla="*/ 26608 h 139064"/>
                <a:gd name="T60" fmla="*/ 13957 w 124460"/>
                <a:gd name="T61" fmla="*/ 5932 h 139064"/>
                <a:gd name="T62" fmla="*/ 11836 w 124460"/>
                <a:gd name="T63" fmla="*/ 32196 h 139064"/>
                <a:gd name="T64" fmla="*/ 12026 w 124460"/>
                <a:gd name="T65" fmla="*/ 33466 h 139064"/>
                <a:gd name="T66" fmla="*/ 12522 w 124460"/>
                <a:gd name="T67" fmla="*/ 33656 h 139064"/>
                <a:gd name="T68" fmla="*/ 48260 w 124460"/>
                <a:gd name="T69" fmla="*/ 27980 h 139064"/>
                <a:gd name="T70" fmla="*/ 64465 w 124460"/>
                <a:gd name="T71" fmla="*/ 26608 h 139064"/>
                <a:gd name="T72" fmla="*/ 117263 w 124460"/>
                <a:gd name="T73" fmla="*/ 20231 h 139064"/>
                <a:gd name="T74" fmla="*/ 72148 w 124460"/>
                <a:gd name="T75" fmla="*/ 230 h 1390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4460" h="139064">
                  <a:moveTo>
                    <a:pt x="124076" y="126544"/>
                  </a:moveTo>
                  <a:lnTo>
                    <a:pt x="90995" y="126544"/>
                  </a:lnTo>
                  <a:lnTo>
                    <a:pt x="91909" y="126659"/>
                  </a:lnTo>
                  <a:lnTo>
                    <a:pt x="96202" y="131129"/>
                  </a:lnTo>
                  <a:lnTo>
                    <a:pt x="99428" y="134317"/>
                  </a:lnTo>
                  <a:lnTo>
                    <a:pt x="103493" y="138257"/>
                  </a:lnTo>
                  <a:lnTo>
                    <a:pt x="104190" y="138863"/>
                  </a:lnTo>
                  <a:lnTo>
                    <a:pt x="111201" y="138990"/>
                  </a:lnTo>
                  <a:lnTo>
                    <a:pt x="124079" y="138939"/>
                  </a:lnTo>
                  <a:lnTo>
                    <a:pt x="124076" y="126544"/>
                  </a:lnTo>
                  <a:close/>
                </a:path>
                <a:path w="124460" h="139064">
                  <a:moveTo>
                    <a:pt x="52417" y="54554"/>
                  </a:moveTo>
                  <a:lnTo>
                    <a:pt x="11039" y="68294"/>
                  </a:lnTo>
                  <a:lnTo>
                    <a:pt x="0" y="89854"/>
                  </a:lnTo>
                  <a:lnTo>
                    <a:pt x="50" y="97550"/>
                  </a:lnTo>
                  <a:lnTo>
                    <a:pt x="18440" y="131688"/>
                  </a:lnTo>
                  <a:lnTo>
                    <a:pt x="49678" y="138860"/>
                  </a:lnTo>
                  <a:lnTo>
                    <a:pt x="60540" y="138216"/>
                  </a:lnTo>
                  <a:lnTo>
                    <a:pt x="90995" y="126544"/>
                  </a:lnTo>
                  <a:lnTo>
                    <a:pt x="124076" y="126544"/>
                  </a:lnTo>
                  <a:lnTo>
                    <a:pt x="124073" y="114089"/>
                  </a:lnTo>
                  <a:lnTo>
                    <a:pt x="58906" y="114089"/>
                  </a:lnTo>
                  <a:lnTo>
                    <a:pt x="48094" y="113070"/>
                  </a:lnTo>
                  <a:lnTo>
                    <a:pt x="40665" y="111533"/>
                  </a:lnTo>
                  <a:lnTo>
                    <a:pt x="35775" y="105653"/>
                  </a:lnTo>
                  <a:lnTo>
                    <a:pt x="35296" y="98299"/>
                  </a:lnTo>
                  <a:lnTo>
                    <a:pt x="35322" y="97550"/>
                  </a:lnTo>
                  <a:lnTo>
                    <a:pt x="60782" y="77814"/>
                  </a:lnTo>
                  <a:lnTo>
                    <a:pt x="124062" y="77814"/>
                  </a:lnTo>
                  <a:lnTo>
                    <a:pt x="124057" y="56821"/>
                  </a:lnTo>
                  <a:lnTo>
                    <a:pt x="89395" y="56821"/>
                  </a:lnTo>
                  <a:lnTo>
                    <a:pt x="88315" y="56783"/>
                  </a:lnTo>
                  <a:lnTo>
                    <a:pt x="74852" y="55486"/>
                  </a:lnTo>
                  <a:lnTo>
                    <a:pt x="68290" y="54925"/>
                  </a:lnTo>
                  <a:lnTo>
                    <a:pt x="61722" y="54561"/>
                  </a:lnTo>
                  <a:lnTo>
                    <a:pt x="52417" y="54554"/>
                  </a:lnTo>
                  <a:close/>
                </a:path>
                <a:path w="124460" h="139064">
                  <a:moveTo>
                    <a:pt x="124062" y="77814"/>
                  </a:moveTo>
                  <a:lnTo>
                    <a:pt x="60782" y="77814"/>
                  </a:lnTo>
                  <a:lnTo>
                    <a:pt x="69718" y="77978"/>
                  </a:lnTo>
                  <a:lnTo>
                    <a:pt x="78628" y="78787"/>
                  </a:lnTo>
                  <a:lnTo>
                    <a:pt x="87515" y="80062"/>
                  </a:lnTo>
                  <a:lnTo>
                    <a:pt x="88925" y="80304"/>
                  </a:lnTo>
                  <a:lnTo>
                    <a:pt x="89522" y="80951"/>
                  </a:lnTo>
                  <a:lnTo>
                    <a:pt x="89433" y="88800"/>
                  </a:lnTo>
                  <a:lnTo>
                    <a:pt x="89509" y="98299"/>
                  </a:lnTo>
                  <a:lnTo>
                    <a:pt x="58906" y="114089"/>
                  </a:lnTo>
                  <a:lnTo>
                    <a:pt x="124073" y="114089"/>
                  </a:lnTo>
                  <a:lnTo>
                    <a:pt x="124062" y="77814"/>
                  </a:lnTo>
                  <a:close/>
                </a:path>
                <a:path w="124460" h="139064">
                  <a:moveTo>
                    <a:pt x="120470" y="26608"/>
                  </a:moveTo>
                  <a:lnTo>
                    <a:pt x="64465" y="26608"/>
                  </a:lnTo>
                  <a:lnTo>
                    <a:pt x="78854" y="29351"/>
                  </a:lnTo>
                  <a:lnTo>
                    <a:pt x="84620" y="31675"/>
                  </a:lnTo>
                  <a:lnTo>
                    <a:pt x="90589" y="43956"/>
                  </a:lnTo>
                  <a:lnTo>
                    <a:pt x="89166" y="50408"/>
                  </a:lnTo>
                  <a:lnTo>
                    <a:pt x="89395" y="56821"/>
                  </a:lnTo>
                  <a:lnTo>
                    <a:pt x="124057" y="56821"/>
                  </a:lnTo>
                  <a:lnTo>
                    <a:pt x="124033" y="43956"/>
                  </a:lnTo>
                  <a:lnTo>
                    <a:pt x="123913" y="41099"/>
                  </a:lnTo>
                  <a:lnTo>
                    <a:pt x="123520" y="37797"/>
                  </a:lnTo>
                  <a:lnTo>
                    <a:pt x="121354" y="28367"/>
                  </a:lnTo>
                  <a:lnTo>
                    <a:pt x="120470" y="26608"/>
                  </a:lnTo>
                  <a:close/>
                </a:path>
                <a:path w="124460" h="139064">
                  <a:moveTo>
                    <a:pt x="57444" y="0"/>
                  </a:moveTo>
                  <a:lnTo>
                    <a:pt x="13957" y="5932"/>
                  </a:lnTo>
                  <a:lnTo>
                    <a:pt x="11760" y="6986"/>
                  </a:lnTo>
                  <a:lnTo>
                    <a:pt x="11836" y="32196"/>
                  </a:lnTo>
                  <a:lnTo>
                    <a:pt x="11963" y="32856"/>
                  </a:lnTo>
                  <a:lnTo>
                    <a:pt x="12026" y="33466"/>
                  </a:lnTo>
                  <a:lnTo>
                    <a:pt x="12344" y="33555"/>
                  </a:lnTo>
                  <a:lnTo>
                    <a:pt x="12522" y="33656"/>
                  </a:lnTo>
                  <a:lnTo>
                    <a:pt x="39347" y="29254"/>
                  </a:lnTo>
                  <a:lnTo>
                    <a:pt x="48260" y="27980"/>
                  </a:lnTo>
                  <a:lnTo>
                    <a:pt x="56299" y="26925"/>
                  </a:lnTo>
                  <a:lnTo>
                    <a:pt x="64465" y="26608"/>
                  </a:lnTo>
                  <a:lnTo>
                    <a:pt x="120470" y="26608"/>
                  </a:lnTo>
                  <a:lnTo>
                    <a:pt x="117263" y="20231"/>
                  </a:lnTo>
                  <a:lnTo>
                    <a:pt x="80161" y="986"/>
                  </a:lnTo>
                  <a:lnTo>
                    <a:pt x="72148" y="230"/>
                  </a:lnTo>
                  <a:lnTo>
                    <a:pt x="57444"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66" name="object 23"/>
            <p:cNvSpPr>
              <a:spLocks noChangeArrowheads="1"/>
            </p:cNvSpPr>
            <p:nvPr/>
          </p:nvSpPr>
          <p:spPr bwMode="auto">
            <a:xfrm>
              <a:off x="3047648" y="1488658"/>
              <a:ext cx="125063" cy="139141"/>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67" name="object 24"/>
            <p:cNvSpPr>
              <a:spLocks/>
            </p:cNvSpPr>
            <p:nvPr/>
          </p:nvSpPr>
          <p:spPr bwMode="auto">
            <a:xfrm>
              <a:off x="2652951" y="1488582"/>
              <a:ext cx="142875" cy="197485"/>
            </a:xfrm>
            <a:custGeom>
              <a:avLst/>
              <a:gdLst>
                <a:gd name="T0" fmla="*/ 35940 w 142875"/>
                <a:gd name="T1" fmla="*/ 25 h 197485"/>
                <a:gd name="T2" fmla="*/ 2158 w 142875"/>
                <a:gd name="T3" fmla="*/ 127 h 197485"/>
                <a:gd name="T4" fmla="*/ 1193 w 142875"/>
                <a:gd name="T5" fmla="*/ 266 h 197485"/>
                <a:gd name="T6" fmla="*/ 0 w 142875"/>
                <a:gd name="T7" fmla="*/ 368 h 197485"/>
                <a:gd name="T8" fmla="*/ 901 w 142875"/>
                <a:gd name="T9" fmla="*/ 2959 h 197485"/>
                <a:gd name="T10" fmla="*/ 52844 w 142875"/>
                <a:gd name="T11" fmla="*/ 139306 h 197485"/>
                <a:gd name="T12" fmla="*/ 52895 w 142875"/>
                <a:gd name="T13" fmla="*/ 140538 h 197485"/>
                <a:gd name="T14" fmla="*/ 22021 w 142875"/>
                <a:gd name="T15" fmla="*/ 172161 h 197485"/>
                <a:gd name="T16" fmla="*/ 21145 w 142875"/>
                <a:gd name="T17" fmla="*/ 172593 h 197485"/>
                <a:gd name="T18" fmla="*/ 20319 w 142875"/>
                <a:gd name="T19" fmla="*/ 173101 h 197485"/>
                <a:gd name="T20" fmla="*/ 19303 w 142875"/>
                <a:gd name="T21" fmla="*/ 173672 h 197485"/>
                <a:gd name="T22" fmla="*/ 35864 w 142875"/>
                <a:gd name="T23" fmla="*/ 197065 h 197485"/>
                <a:gd name="T24" fmla="*/ 42385 w 142875"/>
                <a:gd name="T25" fmla="*/ 193660 h 197485"/>
                <a:gd name="T26" fmla="*/ 74709 w 142875"/>
                <a:gd name="T27" fmla="*/ 162871 h 197485"/>
                <a:gd name="T28" fmla="*/ 102399 w 142875"/>
                <a:gd name="T29" fmla="*/ 99910 h 197485"/>
                <a:gd name="T30" fmla="*/ 71678 w 142875"/>
                <a:gd name="T31" fmla="*/ 99910 h 197485"/>
                <a:gd name="T32" fmla="*/ 71348 w 142875"/>
                <a:gd name="T33" fmla="*/ 99060 h 197485"/>
                <a:gd name="T34" fmla="*/ 70980 w 142875"/>
                <a:gd name="T35" fmla="*/ 98221 h 197485"/>
                <a:gd name="T36" fmla="*/ 45875 w 142875"/>
                <a:gd name="T37" fmla="*/ 26533 h 197485"/>
                <a:gd name="T38" fmla="*/ 36906 w 142875"/>
                <a:gd name="T39" fmla="*/ 787 h 197485"/>
                <a:gd name="T40" fmla="*/ 35940 w 142875"/>
                <a:gd name="T41" fmla="*/ 25 h 197485"/>
                <a:gd name="T42" fmla="*/ 107416 w 142875"/>
                <a:gd name="T43" fmla="*/ 0 h 197485"/>
                <a:gd name="T44" fmla="*/ 106197 w 142875"/>
                <a:gd name="T45" fmla="*/ 749 h 197485"/>
                <a:gd name="T46" fmla="*/ 99189 w 142875"/>
                <a:gd name="T47" fmla="*/ 21437 h 197485"/>
                <a:gd name="T48" fmla="*/ 93019 w 142875"/>
                <a:gd name="T49" fmla="*/ 39538 h 197485"/>
                <a:gd name="T50" fmla="*/ 80632 w 142875"/>
                <a:gd name="T51" fmla="*/ 75730 h 197485"/>
                <a:gd name="T52" fmla="*/ 72326 w 142875"/>
                <a:gd name="T53" fmla="*/ 99885 h 197485"/>
                <a:gd name="T54" fmla="*/ 71678 w 142875"/>
                <a:gd name="T55" fmla="*/ 99910 h 197485"/>
                <a:gd name="T56" fmla="*/ 102399 w 142875"/>
                <a:gd name="T57" fmla="*/ 99910 h 197485"/>
                <a:gd name="T58" fmla="*/ 141731 w 142875"/>
                <a:gd name="T59" fmla="*/ 2362 h 197485"/>
                <a:gd name="T60" fmla="*/ 141985 w 142875"/>
                <a:gd name="T61" fmla="*/ 1409 h 197485"/>
                <a:gd name="T62" fmla="*/ 142407 w 142875"/>
                <a:gd name="T63" fmla="*/ 144 h 197485"/>
                <a:gd name="T64" fmla="*/ 124555 w 142875"/>
                <a:gd name="T65" fmla="*/ 144 h 197485"/>
                <a:gd name="T66" fmla="*/ 110058 w 142875"/>
                <a:gd name="T67" fmla="*/ 50 h 197485"/>
                <a:gd name="T68" fmla="*/ 107416 w 142875"/>
                <a:gd name="T69" fmla="*/ 0 h 197485"/>
                <a:gd name="T70" fmla="*/ 142417 w 142875"/>
                <a:gd name="T71" fmla="*/ 114 h 197485"/>
                <a:gd name="T72" fmla="*/ 124555 w 142875"/>
                <a:gd name="T73" fmla="*/ 144 h 197485"/>
                <a:gd name="T74" fmla="*/ 142407 w 142875"/>
                <a:gd name="T75" fmla="*/ 144 h 197485"/>
                <a:gd name="T76" fmla="*/ 142417 w 142875"/>
                <a:gd name="T77" fmla="*/ 114 h 1974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42875" h="197485">
                  <a:moveTo>
                    <a:pt x="35940" y="25"/>
                  </a:moveTo>
                  <a:lnTo>
                    <a:pt x="2158" y="127"/>
                  </a:lnTo>
                  <a:lnTo>
                    <a:pt x="1193" y="266"/>
                  </a:lnTo>
                  <a:lnTo>
                    <a:pt x="0" y="368"/>
                  </a:lnTo>
                  <a:lnTo>
                    <a:pt x="901" y="2959"/>
                  </a:lnTo>
                  <a:lnTo>
                    <a:pt x="52844" y="139306"/>
                  </a:lnTo>
                  <a:lnTo>
                    <a:pt x="52895" y="140538"/>
                  </a:lnTo>
                  <a:lnTo>
                    <a:pt x="22021" y="172161"/>
                  </a:lnTo>
                  <a:lnTo>
                    <a:pt x="21145" y="172593"/>
                  </a:lnTo>
                  <a:lnTo>
                    <a:pt x="20319" y="173101"/>
                  </a:lnTo>
                  <a:lnTo>
                    <a:pt x="19303" y="173672"/>
                  </a:lnTo>
                  <a:lnTo>
                    <a:pt x="35864" y="197065"/>
                  </a:lnTo>
                  <a:lnTo>
                    <a:pt x="42385" y="193660"/>
                  </a:lnTo>
                  <a:lnTo>
                    <a:pt x="74709" y="162871"/>
                  </a:lnTo>
                  <a:lnTo>
                    <a:pt x="102399" y="99910"/>
                  </a:lnTo>
                  <a:lnTo>
                    <a:pt x="71678" y="99910"/>
                  </a:lnTo>
                  <a:lnTo>
                    <a:pt x="71348" y="99060"/>
                  </a:lnTo>
                  <a:lnTo>
                    <a:pt x="70980" y="98221"/>
                  </a:lnTo>
                  <a:lnTo>
                    <a:pt x="45875" y="26533"/>
                  </a:lnTo>
                  <a:lnTo>
                    <a:pt x="36906" y="787"/>
                  </a:lnTo>
                  <a:lnTo>
                    <a:pt x="35940" y="25"/>
                  </a:lnTo>
                  <a:close/>
                </a:path>
                <a:path w="142875" h="197485">
                  <a:moveTo>
                    <a:pt x="107416" y="0"/>
                  </a:moveTo>
                  <a:lnTo>
                    <a:pt x="106197" y="749"/>
                  </a:lnTo>
                  <a:lnTo>
                    <a:pt x="99189" y="21437"/>
                  </a:lnTo>
                  <a:lnTo>
                    <a:pt x="93019" y="39538"/>
                  </a:lnTo>
                  <a:lnTo>
                    <a:pt x="80632" y="75730"/>
                  </a:lnTo>
                  <a:lnTo>
                    <a:pt x="72326" y="99885"/>
                  </a:lnTo>
                  <a:lnTo>
                    <a:pt x="71678" y="99910"/>
                  </a:lnTo>
                  <a:lnTo>
                    <a:pt x="102399" y="99910"/>
                  </a:lnTo>
                  <a:lnTo>
                    <a:pt x="141731" y="2362"/>
                  </a:lnTo>
                  <a:lnTo>
                    <a:pt x="141985" y="1409"/>
                  </a:lnTo>
                  <a:lnTo>
                    <a:pt x="142407" y="144"/>
                  </a:lnTo>
                  <a:lnTo>
                    <a:pt x="124555" y="144"/>
                  </a:lnTo>
                  <a:lnTo>
                    <a:pt x="110058" y="50"/>
                  </a:lnTo>
                  <a:lnTo>
                    <a:pt x="107416" y="0"/>
                  </a:lnTo>
                  <a:close/>
                </a:path>
                <a:path w="142875" h="197485">
                  <a:moveTo>
                    <a:pt x="142417" y="114"/>
                  </a:moveTo>
                  <a:lnTo>
                    <a:pt x="124555" y="144"/>
                  </a:lnTo>
                  <a:lnTo>
                    <a:pt x="142407" y="144"/>
                  </a:lnTo>
                  <a:lnTo>
                    <a:pt x="142417" y="114"/>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68" name="object 25"/>
            <p:cNvSpPr>
              <a:spLocks/>
            </p:cNvSpPr>
            <p:nvPr/>
          </p:nvSpPr>
          <p:spPr bwMode="auto">
            <a:xfrm>
              <a:off x="2996624" y="1627617"/>
              <a:ext cx="17145" cy="635"/>
            </a:xfrm>
            <a:custGeom>
              <a:avLst/>
              <a:gdLst>
                <a:gd name="T0" fmla="*/ 17057 w 17145"/>
                <a:gd name="T1" fmla="*/ 0 h 635"/>
                <a:gd name="T2" fmla="*/ 0 w 17145"/>
                <a:gd name="T3" fmla="*/ 0 h 635"/>
                <a:gd name="T4" fmla="*/ 7146 w 17145"/>
                <a:gd name="T5" fmla="*/ 29 h 635"/>
                <a:gd name="T6" fmla="*/ 16943 w 17145"/>
                <a:gd name="T7" fmla="*/ 182 h 635"/>
                <a:gd name="T8" fmla="*/ 17057 w 17145"/>
                <a:gd name="T9" fmla="*/ 0 h 6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145" h="635">
                  <a:moveTo>
                    <a:pt x="17057" y="0"/>
                  </a:moveTo>
                  <a:lnTo>
                    <a:pt x="0" y="0"/>
                  </a:lnTo>
                  <a:lnTo>
                    <a:pt x="7146" y="29"/>
                  </a:lnTo>
                  <a:lnTo>
                    <a:pt x="16943" y="182"/>
                  </a:lnTo>
                  <a:lnTo>
                    <a:pt x="17057"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69" name="object 26"/>
            <p:cNvSpPr>
              <a:spLocks/>
            </p:cNvSpPr>
            <p:nvPr/>
          </p:nvSpPr>
          <p:spPr bwMode="auto">
            <a:xfrm>
              <a:off x="2996718" y="1437554"/>
              <a:ext cx="0" cy="190500"/>
            </a:xfrm>
            <a:custGeom>
              <a:avLst/>
              <a:gdLst>
                <a:gd name="T0" fmla="*/ 0 h 190500"/>
                <a:gd name="T1" fmla="*/ 190500 h 190500"/>
                <a:gd name="T2" fmla="*/ 0 60000 65536"/>
                <a:gd name="T3" fmla="*/ 0 60000 65536"/>
              </a:gdLst>
              <a:ahLst/>
              <a:cxnLst>
                <a:cxn ang="T2">
                  <a:pos x="0" y="T0"/>
                </a:cxn>
                <a:cxn ang="T3">
                  <a:pos x="0" y="T1"/>
                </a:cxn>
              </a:cxnLst>
              <a:rect l="0" t="0" r="r" b="b"/>
              <a:pathLst>
                <a:path h="190500">
                  <a:moveTo>
                    <a:pt x="0" y="0"/>
                  </a:moveTo>
                  <a:lnTo>
                    <a:pt x="0" y="190500"/>
                  </a:lnTo>
                </a:path>
              </a:pathLst>
            </a:custGeom>
            <a:noFill/>
            <a:ln w="34678">
              <a:solidFill>
                <a:srgbClr val="1C273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70" name="object 27"/>
            <p:cNvSpPr>
              <a:spLocks/>
            </p:cNvSpPr>
            <p:nvPr/>
          </p:nvSpPr>
          <p:spPr bwMode="auto">
            <a:xfrm>
              <a:off x="2996823" y="1438024"/>
              <a:ext cx="17145" cy="635"/>
            </a:xfrm>
            <a:custGeom>
              <a:avLst/>
              <a:gdLst>
                <a:gd name="T0" fmla="*/ 16567 w 17145"/>
                <a:gd name="T1" fmla="*/ 0 h 635"/>
                <a:gd name="T2" fmla="*/ 0 w 17145"/>
                <a:gd name="T3" fmla="*/ 117 h 635"/>
                <a:gd name="T4" fmla="*/ 16693 w 17145"/>
                <a:gd name="T5" fmla="*/ 117 h 635"/>
                <a:gd name="T6" fmla="*/ 16567 w 17145"/>
                <a:gd name="T7" fmla="*/ 0 h 6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45" h="635">
                  <a:moveTo>
                    <a:pt x="16567" y="0"/>
                  </a:moveTo>
                  <a:lnTo>
                    <a:pt x="0" y="117"/>
                  </a:lnTo>
                  <a:lnTo>
                    <a:pt x="16693" y="117"/>
                  </a:lnTo>
                  <a:lnTo>
                    <a:pt x="16567"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grpSp>
      <p:sp>
        <p:nvSpPr>
          <p:cNvPr id="21543" name="object 28"/>
          <p:cNvSpPr txBox="1">
            <a:spLocks noChangeArrowheads="1"/>
          </p:cNvSpPr>
          <p:nvPr/>
        </p:nvSpPr>
        <p:spPr bwMode="auto">
          <a:xfrm>
            <a:off x="233363" y="1123950"/>
            <a:ext cx="4408487"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2715" rIns="0" bIns="0">
            <a:spAutoFit/>
          </a:bodyPr>
          <a:lstStyle>
            <a:lvl1pPr marL="12700">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ts val="1050"/>
              </a:spcBef>
              <a:buClrTx/>
              <a:buFontTx/>
              <a:buNone/>
            </a:pPr>
            <a:r>
              <a:rPr lang="fr-FR" altLang="fr-FR" sz="1600" b="1" dirty="0">
                <a:solidFill>
                  <a:srgbClr val="EB0F2D"/>
                </a:solidFill>
                <a:cs typeface="Arial" panose="020B0604020202020204" pitchFamily="34" charset="0"/>
              </a:rPr>
              <a:t>BESOINS SIMPLES </a:t>
            </a:r>
            <a:r>
              <a:rPr lang="fr-FR" altLang="fr-FR" sz="2100" b="1" baseline="4000" dirty="0">
                <a:solidFill>
                  <a:srgbClr val="EB0F2D"/>
                </a:solidFill>
                <a:latin typeface="Arial" panose="020B0604020202020204" pitchFamily="34" charset="0"/>
                <a:cs typeface="Arial" panose="020B0604020202020204" pitchFamily="34" charset="0"/>
              </a:rPr>
              <a:t>&gt;</a:t>
            </a:r>
            <a:endParaRPr lang="fr-FR" altLang="fr-FR" sz="2100" baseline="4000" dirty="0">
              <a:solidFill>
                <a:srgbClr val="EB0F2D"/>
              </a:solidFill>
              <a:latin typeface="Arial" panose="020B0604020202020204" pitchFamily="34" charset="0"/>
              <a:cs typeface="Arial" panose="020B0604020202020204" pitchFamily="34" charset="0"/>
            </a:endParaRPr>
          </a:p>
          <a:p>
            <a:pPr eaLnBrk="1" hangingPunct="1">
              <a:spcBef>
                <a:spcPts val="813"/>
              </a:spcBef>
              <a:buClr>
                <a:srgbClr val="C00000"/>
              </a:buClr>
              <a:buFont typeface="Arial" panose="020B0604020202020204" pitchFamily="34" charset="0"/>
              <a:buChar char="-"/>
            </a:pPr>
            <a:r>
              <a:rPr lang="fr-FR" altLang="fr-FR" sz="1400" dirty="0">
                <a:solidFill>
                  <a:srgbClr val="7F7F7F"/>
                </a:solidFill>
              </a:rPr>
              <a:t>  Acceptation des moyens de paiement classiques  </a:t>
            </a:r>
            <a:br>
              <a:rPr lang="fr-FR" altLang="fr-FR" sz="1400" dirty="0">
                <a:solidFill>
                  <a:srgbClr val="7F7F7F"/>
                </a:solidFill>
              </a:rPr>
            </a:br>
            <a:r>
              <a:rPr lang="fr-FR" altLang="fr-FR" sz="1400" dirty="0">
                <a:solidFill>
                  <a:srgbClr val="7F7F7F"/>
                </a:solidFill>
              </a:rPr>
              <a:t>(CB, VISA, Mastercard),</a:t>
            </a:r>
          </a:p>
          <a:p>
            <a:pPr eaLnBrk="1" hangingPunct="1">
              <a:spcBef>
                <a:spcPct val="0"/>
              </a:spcBef>
              <a:buClr>
                <a:srgbClr val="C00000"/>
              </a:buClr>
              <a:buFont typeface="Arial" panose="020B0604020202020204" pitchFamily="34" charset="0"/>
              <a:buChar char="-"/>
            </a:pPr>
            <a:r>
              <a:rPr lang="fr-FR" altLang="fr-FR" sz="1400" dirty="0">
                <a:solidFill>
                  <a:srgbClr val="7F7F7F"/>
                </a:solidFill>
              </a:rPr>
              <a:t>  Page de paiement responsive, adaptée pour les mobiles</a:t>
            </a:r>
          </a:p>
          <a:p>
            <a:pPr eaLnBrk="1" hangingPunct="1">
              <a:spcBef>
                <a:spcPct val="0"/>
              </a:spcBef>
              <a:buClr>
                <a:srgbClr val="C00000"/>
              </a:buClr>
              <a:buFont typeface="Arial" panose="020B0604020202020204" pitchFamily="34" charset="0"/>
              <a:buChar char="-"/>
            </a:pPr>
            <a:r>
              <a:rPr lang="fr-FR" altLang="fr-FR" sz="1400" dirty="0">
                <a:solidFill>
                  <a:srgbClr val="7F7F7F"/>
                </a:solidFill>
              </a:rPr>
              <a:t>  Demande de paiement par e-mail / SMS,</a:t>
            </a:r>
          </a:p>
          <a:p>
            <a:pPr eaLnBrk="1" hangingPunct="1">
              <a:spcBef>
                <a:spcPct val="0"/>
              </a:spcBef>
              <a:buClr>
                <a:srgbClr val="C00000"/>
              </a:buClr>
              <a:buFont typeface="Arial" panose="020B0604020202020204" pitchFamily="34" charset="0"/>
              <a:buChar char="-"/>
            </a:pPr>
            <a:r>
              <a:rPr lang="fr-FR" altLang="fr-FR" sz="1400" dirty="0">
                <a:solidFill>
                  <a:srgbClr val="7F7F7F"/>
                </a:solidFill>
              </a:rPr>
              <a:t>  Paiement en un clic,</a:t>
            </a:r>
          </a:p>
          <a:p>
            <a:pPr eaLnBrk="1" hangingPunct="1">
              <a:spcBef>
                <a:spcPct val="0"/>
              </a:spcBef>
              <a:buClr>
                <a:srgbClr val="C00000"/>
              </a:buClr>
              <a:buFont typeface="Arial" panose="020B0604020202020204" pitchFamily="34" charset="0"/>
              <a:buChar char="-"/>
            </a:pPr>
            <a:r>
              <a:rPr lang="fr-FR" altLang="fr-FR" sz="1400" dirty="0">
                <a:solidFill>
                  <a:srgbClr val="7F7F7F"/>
                </a:solidFill>
              </a:rPr>
              <a:t>  Paiement en plusieurs fois non garanti</a:t>
            </a:r>
          </a:p>
          <a:p>
            <a:pPr eaLnBrk="1" hangingPunct="1">
              <a:spcBef>
                <a:spcPct val="0"/>
              </a:spcBef>
              <a:buClr>
                <a:srgbClr val="C00000"/>
              </a:buClr>
              <a:buFont typeface="Arial" panose="020B0604020202020204" pitchFamily="34" charset="0"/>
              <a:buChar char="-"/>
            </a:pPr>
            <a:r>
              <a:rPr lang="fr-FR" altLang="fr-FR" sz="1400" dirty="0">
                <a:solidFill>
                  <a:srgbClr val="7F7F7F"/>
                </a:solidFill>
              </a:rPr>
              <a:t>  </a:t>
            </a:r>
            <a:r>
              <a:rPr lang="fr-FR" altLang="fr-FR" sz="1400" dirty="0" err="1">
                <a:solidFill>
                  <a:srgbClr val="7F7F7F"/>
                </a:solidFill>
              </a:rPr>
              <a:t>Reporting</a:t>
            </a:r>
            <a:r>
              <a:rPr lang="fr-FR" altLang="fr-FR" sz="1400" dirty="0">
                <a:solidFill>
                  <a:srgbClr val="7F7F7F"/>
                </a:solidFill>
              </a:rPr>
              <a:t> d’activité,</a:t>
            </a:r>
          </a:p>
          <a:p>
            <a:pPr eaLnBrk="1" hangingPunct="1">
              <a:spcBef>
                <a:spcPct val="0"/>
              </a:spcBef>
              <a:buClr>
                <a:srgbClr val="C00000"/>
              </a:buClr>
              <a:buFont typeface="Arial" panose="020B0604020202020204" pitchFamily="34" charset="0"/>
              <a:buChar char="-"/>
            </a:pPr>
            <a:r>
              <a:rPr lang="fr-FR" altLang="fr-FR" sz="1400" dirty="0">
                <a:solidFill>
                  <a:srgbClr val="7F7F7F"/>
                </a:solidFill>
              </a:rPr>
              <a:t>  Outil de lutte contre la fraude</a:t>
            </a:r>
            <a:r>
              <a:rPr lang="fr-FR" altLang="fr-FR" sz="1300" dirty="0">
                <a:solidFill>
                  <a:srgbClr val="575756"/>
                </a:solidFill>
                <a:cs typeface="Arial" panose="020B0604020202020204" pitchFamily="34" charset="0"/>
              </a:rPr>
              <a:t>.</a:t>
            </a:r>
            <a:endParaRPr lang="fr-FR" altLang="fr-FR" sz="1300" dirty="0">
              <a:solidFill>
                <a:schemeClr val="tx1"/>
              </a:solidFill>
              <a:cs typeface="Arial" panose="020B0604020202020204" pitchFamily="34" charset="0"/>
            </a:endParaRPr>
          </a:p>
        </p:txBody>
      </p:sp>
      <p:grpSp>
        <p:nvGrpSpPr>
          <p:cNvPr id="21544" name="Groupe 1"/>
          <p:cNvGrpSpPr>
            <a:grpSpLocks/>
          </p:cNvGrpSpPr>
          <p:nvPr/>
        </p:nvGrpSpPr>
        <p:grpSpPr bwMode="auto">
          <a:xfrm>
            <a:off x="7135813" y="1227138"/>
            <a:ext cx="973137" cy="198437"/>
            <a:chOff x="7636762" y="1531162"/>
            <a:chExt cx="973911" cy="198755"/>
          </a:xfrm>
        </p:grpSpPr>
        <p:sp>
          <p:nvSpPr>
            <p:cNvPr id="21560" name="object 29"/>
            <p:cNvSpPr>
              <a:spLocks/>
            </p:cNvSpPr>
            <p:nvPr/>
          </p:nvSpPr>
          <p:spPr bwMode="auto">
            <a:xfrm>
              <a:off x="7991548" y="1531162"/>
              <a:ext cx="619125" cy="198755"/>
            </a:xfrm>
            <a:custGeom>
              <a:avLst/>
              <a:gdLst>
                <a:gd name="T0" fmla="*/ 0 w 619125"/>
                <a:gd name="T1" fmla="*/ 3962 h 198755"/>
                <a:gd name="T2" fmla="*/ 17170 w 619125"/>
                <a:gd name="T3" fmla="*/ 194691 h 198755"/>
                <a:gd name="T4" fmla="*/ 47815 w 619125"/>
                <a:gd name="T5" fmla="*/ 111747 h 198755"/>
                <a:gd name="T6" fmla="*/ 100547 w 619125"/>
                <a:gd name="T7" fmla="*/ 102133 h 198755"/>
                <a:gd name="T8" fmla="*/ 17170 w 619125"/>
                <a:gd name="T9" fmla="*/ 95897 h 198755"/>
                <a:gd name="T10" fmla="*/ 107388 w 619125"/>
                <a:gd name="T11" fmla="*/ 19812 h 198755"/>
                <a:gd name="T12" fmla="*/ 75481 w 619125"/>
                <a:gd name="T13" fmla="*/ 5661 h 198755"/>
                <a:gd name="T14" fmla="*/ 107388 w 619125"/>
                <a:gd name="T15" fmla="*/ 19812 h 198755"/>
                <a:gd name="T16" fmla="*/ 77274 w 619125"/>
                <a:gd name="T17" fmla="*/ 21558 h 198755"/>
                <a:gd name="T18" fmla="*/ 103301 w 619125"/>
                <a:gd name="T19" fmla="*/ 39314 h 198755"/>
                <a:gd name="T20" fmla="*/ 103301 w 619125"/>
                <a:gd name="T21" fmla="*/ 76389 h 198755"/>
                <a:gd name="T22" fmla="*/ 77274 w 619125"/>
                <a:gd name="T23" fmla="*/ 94151 h 198755"/>
                <a:gd name="T24" fmla="*/ 107384 w 619125"/>
                <a:gd name="T25" fmla="*/ 95897 h 198755"/>
                <a:gd name="T26" fmla="*/ 125742 w 619125"/>
                <a:gd name="T27" fmla="*/ 57848 h 198755"/>
                <a:gd name="T28" fmla="*/ 107388 w 619125"/>
                <a:gd name="T29" fmla="*/ 19812 h 198755"/>
                <a:gd name="T30" fmla="*/ 161404 w 619125"/>
                <a:gd name="T31" fmla="*/ 3962 h 198755"/>
                <a:gd name="T32" fmla="*/ 274472 w 619125"/>
                <a:gd name="T33" fmla="*/ 194691 h 198755"/>
                <a:gd name="T34" fmla="*/ 178574 w 619125"/>
                <a:gd name="T35" fmla="*/ 178841 h 198755"/>
                <a:gd name="T36" fmla="*/ 324662 w 619125"/>
                <a:gd name="T37" fmla="*/ 3962 h 198755"/>
                <a:gd name="T38" fmla="*/ 307492 w 619125"/>
                <a:gd name="T39" fmla="*/ 127596 h 198755"/>
                <a:gd name="T40" fmla="*/ 325231 w 619125"/>
                <a:gd name="T41" fmla="*/ 178479 h 198755"/>
                <a:gd name="T42" fmla="*/ 377240 w 619125"/>
                <a:gd name="T43" fmla="*/ 198653 h 198755"/>
                <a:gd name="T44" fmla="*/ 422926 w 619125"/>
                <a:gd name="T45" fmla="*/ 182803 h 198755"/>
                <a:gd name="T46" fmla="*/ 355950 w 619125"/>
                <a:gd name="T47" fmla="*/ 179002 h 198755"/>
                <a:gd name="T48" fmla="*/ 329015 w 619125"/>
                <a:gd name="T49" fmla="*/ 150597 h 198755"/>
                <a:gd name="T50" fmla="*/ 324662 w 619125"/>
                <a:gd name="T51" fmla="*/ 3962 h 198755"/>
                <a:gd name="T52" fmla="*/ 429806 w 619125"/>
                <a:gd name="T53" fmla="*/ 3962 h 198755"/>
                <a:gd name="T54" fmla="*/ 425455 w 619125"/>
                <a:gd name="T55" fmla="*/ 150597 h 198755"/>
                <a:gd name="T56" fmla="*/ 398528 w 619125"/>
                <a:gd name="T57" fmla="*/ 179002 h 198755"/>
                <a:gd name="T58" fmla="*/ 422926 w 619125"/>
                <a:gd name="T59" fmla="*/ 182803 h 198755"/>
                <a:gd name="T60" fmla="*/ 442361 w 619125"/>
                <a:gd name="T61" fmla="*/ 155973 h 198755"/>
                <a:gd name="T62" fmla="*/ 446976 w 619125"/>
                <a:gd name="T63" fmla="*/ 3962 h 198755"/>
                <a:gd name="T64" fmla="*/ 487921 w 619125"/>
                <a:gd name="T65" fmla="*/ 145034 h 198755"/>
                <a:gd name="T66" fmla="*/ 505226 w 619125"/>
                <a:gd name="T67" fmla="*/ 183630 h 198755"/>
                <a:gd name="T68" fmla="*/ 544715 w 619125"/>
                <a:gd name="T69" fmla="*/ 198653 h 198755"/>
                <a:gd name="T70" fmla="*/ 596072 w 619125"/>
                <a:gd name="T71" fmla="*/ 187131 h 198755"/>
                <a:gd name="T72" fmla="*/ 554227 w 619125"/>
                <a:gd name="T73" fmla="*/ 182803 h 198755"/>
                <a:gd name="T74" fmla="*/ 520914 w 619125"/>
                <a:gd name="T75" fmla="*/ 174915 h 198755"/>
                <a:gd name="T76" fmla="*/ 506412 w 619125"/>
                <a:gd name="T77" fmla="*/ 145034 h 198755"/>
                <a:gd name="T78" fmla="*/ 530977 w 619125"/>
                <a:gd name="T79" fmla="*/ 3367 h 198755"/>
                <a:gd name="T80" fmla="*/ 497675 w 619125"/>
                <a:gd name="T81" fmla="*/ 29419 h 198755"/>
                <a:gd name="T82" fmla="*/ 500246 w 619125"/>
                <a:gd name="T83" fmla="*/ 77025 h 198755"/>
                <a:gd name="T84" fmla="*/ 545127 w 619125"/>
                <a:gd name="T85" fmla="*/ 104674 h 198755"/>
                <a:gd name="T86" fmla="*/ 581808 w 619125"/>
                <a:gd name="T87" fmla="*/ 117555 h 198755"/>
                <a:gd name="T88" fmla="*/ 597803 w 619125"/>
                <a:gd name="T89" fmla="*/ 133604 h 198755"/>
                <a:gd name="T90" fmla="*/ 596027 w 619125"/>
                <a:gd name="T91" fmla="*/ 162079 h 198755"/>
                <a:gd name="T92" fmla="*/ 570439 w 619125"/>
                <a:gd name="T93" fmla="*/ 180485 h 198755"/>
                <a:gd name="T94" fmla="*/ 600343 w 619125"/>
                <a:gd name="T95" fmla="*/ 182803 h 198755"/>
                <a:gd name="T96" fmla="*/ 618693 w 619125"/>
                <a:gd name="T97" fmla="*/ 144500 h 198755"/>
                <a:gd name="T98" fmla="*/ 580752 w 619125"/>
                <a:gd name="T99" fmla="*/ 98114 h 198755"/>
                <a:gd name="T100" fmla="*/ 522117 w 619125"/>
                <a:gd name="T101" fmla="*/ 73534 h 198755"/>
                <a:gd name="T102" fmla="*/ 515055 w 619125"/>
                <a:gd name="T103" fmla="*/ 34125 h 198755"/>
                <a:gd name="T104" fmla="*/ 539995 w 619125"/>
                <a:gd name="T105" fmla="*/ 17780 h 198755"/>
                <a:gd name="T106" fmla="*/ 599620 w 619125"/>
                <a:gd name="T107" fmla="*/ 15849 h 198755"/>
                <a:gd name="T108" fmla="*/ 572867 w 619125"/>
                <a:gd name="T109" fmla="*/ 1935 h 198755"/>
                <a:gd name="T110" fmla="*/ 599620 w 619125"/>
                <a:gd name="T111" fmla="*/ 15849 h 198755"/>
                <a:gd name="T112" fmla="*/ 569946 w 619125"/>
                <a:gd name="T113" fmla="*/ 17165 h 198755"/>
                <a:gd name="T114" fmla="*/ 592810 w 619125"/>
                <a:gd name="T115" fmla="*/ 30894 h 198755"/>
                <a:gd name="T116" fmla="*/ 615251 w 619125"/>
                <a:gd name="T117" fmla="*/ 45440 h 198755"/>
                <a:gd name="T118" fmla="*/ 599620 w 619125"/>
                <a:gd name="T119" fmla="*/ 15849 h 1987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19125" h="198755">
                  <a:moveTo>
                    <a:pt x="47815" y="3962"/>
                  </a:moveTo>
                  <a:lnTo>
                    <a:pt x="0" y="3962"/>
                  </a:lnTo>
                  <a:lnTo>
                    <a:pt x="0" y="194691"/>
                  </a:lnTo>
                  <a:lnTo>
                    <a:pt x="17170" y="194691"/>
                  </a:lnTo>
                  <a:lnTo>
                    <a:pt x="17170" y="111747"/>
                  </a:lnTo>
                  <a:lnTo>
                    <a:pt x="47815" y="111747"/>
                  </a:lnTo>
                  <a:lnTo>
                    <a:pt x="75481" y="110047"/>
                  </a:lnTo>
                  <a:lnTo>
                    <a:pt x="100547" y="102133"/>
                  </a:lnTo>
                  <a:lnTo>
                    <a:pt x="107384" y="95897"/>
                  </a:lnTo>
                  <a:lnTo>
                    <a:pt x="17170" y="95897"/>
                  </a:lnTo>
                  <a:lnTo>
                    <a:pt x="17170" y="19812"/>
                  </a:lnTo>
                  <a:lnTo>
                    <a:pt x="107388" y="19812"/>
                  </a:lnTo>
                  <a:lnTo>
                    <a:pt x="100547" y="13574"/>
                  </a:lnTo>
                  <a:lnTo>
                    <a:pt x="75481" y="5661"/>
                  </a:lnTo>
                  <a:lnTo>
                    <a:pt x="47815" y="3962"/>
                  </a:lnTo>
                  <a:close/>
                </a:path>
                <a:path w="619125" h="198755">
                  <a:moveTo>
                    <a:pt x="107388" y="19812"/>
                  </a:moveTo>
                  <a:lnTo>
                    <a:pt x="58915" y="19812"/>
                  </a:lnTo>
                  <a:lnTo>
                    <a:pt x="77274" y="21558"/>
                  </a:lnTo>
                  <a:lnTo>
                    <a:pt x="92689" y="27638"/>
                  </a:lnTo>
                  <a:lnTo>
                    <a:pt x="103301" y="39314"/>
                  </a:lnTo>
                  <a:lnTo>
                    <a:pt x="107251" y="57848"/>
                  </a:lnTo>
                  <a:lnTo>
                    <a:pt x="103301" y="76389"/>
                  </a:lnTo>
                  <a:lnTo>
                    <a:pt x="92689" y="88069"/>
                  </a:lnTo>
                  <a:lnTo>
                    <a:pt x="77274" y="94151"/>
                  </a:lnTo>
                  <a:lnTo>
                    <a:pt x="58915" y="95897"/>
                  </a:lnTo>
                  <a:lnTo>
                    <a:pt x="107384" y="95897"/>
                  </a:lnTo>
                  <a:lnTo>
                    <a:pt x="118729" y="85551"/>
                  </a:lnTo>
                  <a:lnTo>
                    <a:pt x="125742" y="57848"/>
                  </a:lnTo>
                  <a:lnTo>
                    <a:pt x="118729" y="30153"/>
                  </a:lnTo>
                  <a:lnTo>
                    <a:pt x="107388" y="19812"/>
                  </a:lnTo>
                  <a:close/>
                </a:path>
                <a:path w="619125" h="198755">
                  <a:moveTo>
                    <a:pt x="178574" y="3962"/>
                  </a:moveTo>
                  <a:lnTo>
                    <a:pt x="161404" y="3962"/>
                  </a:lnTo>
                  <a:lnTo>
                    <a:pt x="161404" y="194691"/>
                  </a:lnTo>
                  <a:lnTo>
                    <a:pt x="274472" y="194691"/>
                  </a:lnTo>
                  <a:lnTo>
                    <a:pt x="274472" y="178841"/>
                  </a:lnTo>
                  <a:lnTo>
                    <a:pt x="178574" y="178841"/>
                  </a:lnTo>
                  <a:lnTo>
                    <a:pt x="178574" y="3962"/>
                  </a:lnTo>
                  <a:close/>
                </a:path>
                <a:path w="619125" h="198755">
                  <a:moveTo>
                    <a:pt x="324662" y="3962"/>
                  </a:moveTo>
                  <a:lnTo>
                    <a:pt x="307492" y="3962"/>
                  </a:lnTo>
                  <a:lnTo>
                    <a:pt x="307492" y="127596"/>
                  </a:lnTo>
                  <a:lnTo>
                    <a:pt x="312114" y="155973"/>
                  </a:lnTo>
                  <a:lnTo>
                    <a:pt x="325231" y="178479"/>
                  </a:lnTo>
                  <a:lnTo>
                    <a:pt x="346915" y="193308"/>
                  </a:lnTo>
                  <a:lnTo>
                    <a:pt x="377240" y="198653"/>
                  </a:lnTo>
                  <a:lnTo>
                    <a:pt x="407566" y="193308"/>
                  </a:lnTo>
                  <a:lnTo>
                    <a:pt x="422926" y="182803"/>
                  </a:lnTo>
                  <a:lnTo>
                    <a:pt x="377240" y="182803"/>
                  </a:lnTo>
                  <a:lnTo>
                    <a:pt x="355950" y="179002"/>
                  </a:lnTo>
                  <a:lnTo>
                    <a:pt x="339659" y="168044"/>
                  </a:lnTo>
                  <a:lnTo>
                    <a:pt x="329015" y="150597"/>
                  </a:lnTo>
                  <a:lnTo>
                    <a:pt x="324712" y="127596"/>
                  </a:lnTo>
                  <a:lnTo>
                    <a:pt x="324662" y="3962"/>
                  </a:lnTo>
                  <a:close/>
                </a:path>
                <a:path w="619125" h="198755">
                  <a:moveTo>
                    <a:pt x="446976" y="3962"/>
                  </a:moveTo>
                  <a:lnTo>
                    <a:pt x="429806" y="3962"/>
                  </a:lnTo>
                  <a:lnTo>
                    <a:pt x="429756" y="127596"/>
                  </a:lnTo>
                  <a:lnTo>
                    <a:pt x="425455" y="150597"/>
                  </a:lnTo>
                  <a:lnTo>
                    <a:pt x="414815" y="168044"/>
                  </a:lnTo>
                  <a:lnTo>
                    <a:pt x="398528" y="179002"/>
                  </a:lnTo>
                  <a:lnTo>
                    <a:pt x="377240" y="182803"/>
                  </a:lnTo>
                  <a:lnTo>
                    <a:pt x="422926" y="182803"/>
                  </a:lnTo>
                  <a:lnTo>
                    <a:pt x="429248" y="178479"/>
                  </a:lnTo>
                  <a:lnTo>
                    <a:pt x="442361" y="155973"/>
                  </a:lnTo>
                  <a:lnTo>
                    <a:pt x="446976" y="127596"/>
                  </a:lnTo>
                  <a:lnTo>
                    <a:pt x="446976" y="3962"/>
                  </a:lnTo>
                  <a:close/>
                </a:path>
                <a:path w="619125" h="198755">
                  <a:moveTo>
                    <a:pt x="506412" y="145034"/>
                  </a:moveTo>
                  <a:lnTo>
                    <a:pt x="487921" y="145034"/>
                  </a:lnTo>
                  <a:lnTo>
                    <a:pt x="492861" y="166672"/>
                  </a:lnTo>
                  <a:lnTo>
                    <a:pt x="505226" y="183630"/>
                  </a:lnTo>
                  <a:lnTo>
                    <a:pt x="523138" y="194695"/>
                  </a:lnTo>
                  <a:lnTo>
                    <a:pt x="544715" y="198653"/>
                  </a:lnTo>
                  <a:lnTo>
                    <a:pt x="572439" y="196024"/>
                  </a:lnTo>
                  <a:lnTo>
                    <a:pt x="596072" y="187131"/>
                  </a:lnTo>
                  <a:lnTo>
                    <a:pt x="600343" y="182803"/>
                  </a:lnTo>
                  <a:lnTo>
                    <a:pt x="554227" y="182803"/>
                  </a:lnTo>
                  <a:lnTo>
                    <a:pt x="536025" y="181025"/>
                  </a:lnTo>
                  <a:lnTo>
                    <a:pt x="520914" y="174915"/>
                  </a:lnTo>
                  <a:lnTo>
                    <a:pt x="510506" y="163306"/>
                  </a:lnTo>
                  <a:lnTo>
                    <a:pt x="506412" y="145034"/>
                  </a:lnTo>
                  <a:close/>
                </a:path>
                <a:path w="619125" h="198755">
                  <a:moveTo>
                    <a:pt x="553173" y="0"/>
                  </a:moveTo>
                  <a:lnTo>
                    <a:pt x="530977" y="3367"/>
                  </a:lnTo>
                  <a:lnTo>
                    <a:pt x="511503" y="13273"/>
                  </a:lnTo>
                  <a:lnTo>
                    <a:pt x="497675" y="29419"/>
                  </a:lnTo>
                  <a:lnTo>
                    <a:pt x="492417" y="51511"/>
                  </a:lnTo>
                  <a:lnTo>
                    <a:pt x="500246" y="77025"/>
                  </a:lnTo>
                  <a:lnTo>
                    <a:pt x="519788" y="93748"/>
                  </a:lnTo>
                  <a:lnTo>
                    <a:pt x="545127" y="104674"/>
                  </a:lnTo>
                  <a:lnTo>
                    <a:pt x="570344" y="112801"/>
                  </a:lnTo>
                  <a:lnTo>
                    <a:pt x="581808" y="117555"/>
                  </a:lnTo>
                  <a:lnTo>
                    <a:pt x="591316" y="124291"/>
                  </a:lnTo>
                  <a:lnTo>
                    <a:pt x="597803" y="133604"/>
                  </a:lnTo>
                  <a:lnTo>
                    <a:pt x="600201" y="146088"/>
                  </a:lnTo>
                  <a:lnTo>
                    <a:pt x="596027" y="162079"/>
                  </a:lnTo>
                  <a:lnTo>
                    <a:pt x="585239" y="173561"/>
                  </a:lnTo>
                  <a:lnTo>
                    <a:pt x="570439" y="180485"/>
                  </a:lnTo>
                  <a:lnTo>
                    <a:pt x="554227" y="182803"/>
                  </a:lnTo>
                  <a:lnTo>
                    <a:pt x="600343" y="182803"/>
                  </a:lnTo>
                  <a:lnTo>
                    <a:pt x="612522" y="170460"/>
                  </a:lnTo>
                  <a:lnTo>
                    <a:pt x="618693" y="144500"/>
                  </a:lnTo>
                  <a:lnTo>
                    <a:pt x="607483" y="114524"/>
                  </a:lnTo>
                  <a:lnTo>
                    <a:pt x="580752" y="98114"/>
                  </a:lnTo>
                  <a:lnTo>
                    <a:pt x="548848" y="87155"/>
                  </a:lnTo>
                  <a:lnTo>
                    <a:pt x="522117" y="73534"/>
                  </a:lnTo>
                  <a:lnTo>
                    <a:pt x="510908" y="49136"/>
                  </a:lnTo>
                  <a:lnTo>
                    <a:pt x="515055" y="34125"/>
                  </a:lnTo>
                  <a:lnTo>
                    <a:pt x="525667" y="23772"/>
                  </a:lnTo>
                  <a:lnTo>
                    <a:pt x="539995" y="17780"/>
                  </a:lnTo>
                  <a:lnTo>
                    <a:pt x="555294" y="15849"/>
                  </a:lnTo>
                  <a:lnTo>
                    <a:pt x="599620" y="15849"/>
                  </a:lnTo>
                  <a:lnTo>
                    <a:pt x="592042" y="8947"/>
                  </a:lnTo>
                  <a:lnTo>
                    <a:pt x="572867" y="1935"/>
                  </a:lnTo>
                  <a:lnTo>
                    <a:pt x="553173" y="0"/>
                  </a:lnTo>
                  <a:close/>
                </a:path>
                <a:path w="619125" h="198755">
                  <a:moveTo>
                    <a:pt x="599620" y="15849"/>
                  </a:moveTo>
                  <a:lnTo>
                    <a:pt x="555294" y="15849"/>
                  </a:lnTo>
                  <a:lnTo>
                    <a:pt x="569946" y="17165"/>
                  </a:lnTo>
                  <a:lnTo>
                    <a:pt x="583161" y="21824"/>
                  </a:lnTo>
                  <a:lnTo>
                    <a:pt x="592810" y="30894"/>
                  </a:lnTo>
                  <a:lnTo>
                    <a:pt x="596760" y="45440"/>
                  </a:lnTo>
                  <a:lnTo>
                    <a:pt x="615251" y="45440"/>
                  </a:lnTo>
                  <a:lnTo>
                    <a:pt x="607302" y="22845"/>
                  </a:lnTo>
                  <a:lnTo>
                    <a:pt x="599620" y="15849"/>
                  </a:lnTo>
                  <a:close/>
                </a:path>
              </a:pathLst>
            </a:custGeom>
            <a:solidFill>
              <a:srgbClr val="A1A1A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61" name="object 30"/>
            <p:cNvSpPr>
              <a:spLocks/>
            </p:cNvSpPr>
            <p:nvPr/>
          </p:nvSpPr>
          <p:spPr bwMode="auto">
            <a:xfrm>
              <a:off x="7636762" y="1531162"/>
              <a:ext cx="321310" cy="198755"/>
            </a:xfrm>
            <a:custGeom>
              <a:avLst/>
              <a:gdLst>
                <a:gd name="T0" fmla="*/ 0 w 321309"/>
                <a:gd name="T1" fmla="*/ 133667 h 198755"/>
                <a:gd name="T2" fmla="*/ 19748 w 321309"/>
                <a:gd name="T3" fmla="*/ 184191 h 198755"/>
                <a:gd name="T4" fmla="*/ 73177 w 321309"/>
                <a:gd name="T5" fmla="*/ 198653 h 198755"/>
                <a:gd name="T6" fmla="*/ 129609 w 321309"/>
                <a:gd name="T7" fmla="*/ 184556 h 198755"/>
                <a:gd name="T8" fmla="*/ 73698 w 321309"/>
                <a:gd name="T9" fmla="*/ 169075 h 198755"/>
                <a:gd name="T10" fmla="*/ 49104 w 321309"/>
                <a:gd name="T11" fmla="*/ 159296 h 198755"/>
                <a:gd name="T12" fmla="*/ 41732 w 321309"/>
                <a:gd name="T13" fmla="*/ 133667 h 198755"/>
                <a:gd name="T14" fmla="*/ 55390 w 321309"/>
                <a:gd name="T15" fmla="*/ 3693 h 198755"/>
                <a:gd name="T16" fmla="*/ 11901 w 321309"/>
                <a:gd name="T17" fmla="*/ 34659 h 198755"/>
                <a:gd name="T18" fmla="*/ 11130 w 321309"/>
                <a:gd name="T19" fmla="*/ 84424 h 198755"/>
                <a:gd name="T20" fmla="*/ 47037 w 321309"/>
                <a:gd name="T21" fmla="*/ 109197 h 198755"/>
                <a:gd name="T22" fmla="*/ 81877 w 321309"/>
                <a:gd name="T23" fmla="*/ 118486 h 198755"/>
                <a:gd name="T24" fmla="*/ 107238 w 321309"/>
                <a:gd name="T25" fmla="*/ 130418 h 198755"/>
                <a:gd name="T26" fmla="*/ 108105 w 321309"/>
                <a:gd name="T27" fmla="*/ 156253 h 198755"/>
                <a:gd name="T28" fmla="*/ 86554 w 321309"/>
                <a:gd name="T29" fmla="*/ 167971 h 198755"/>
                <a:gd name="T30" fmla="*/ 144285 w 321309"/>
                <a:gd name="T31" fmla="*/ 169075 h 198755"/>
                <a:gd name="T32" fmla="*/ 155333 w 321309"/>
                <a:gd name="T33" fmla="*/ 134988 h 198755"/>
                <a:gd name="T34" fmla="*/ 130302 w 321309"/>
                <a:gd name="T35" fmla="*/ 96453 h 198755"/>
                <a:gd name="T36" fmla="*/ 83477 w 321309"/>
                <a:gd name="T37" fmla="*/ 81102 h 198755"/>
                <a:gd name="T38" fmla="*/ 59896 w 321309"/>
                <a:gd name="T39" fmla="*/ 73871 h 198755"/>
                <a:gd name="T40" fmla="*/ 48602 w 321309"/>
                <a:gd name="T41" fmla="*/ 54152 h 198755"/>
                <a:gd name="T42" fmla="*/ 58148 w 321309"/>
                <a:gd name="T43" fmla="*/ 35633 h 198755"/>
                <a:gd name="T44" fmla="*/ 78981 w 321309"/>
                <a:gd name="T45" fmla="*/ 29590 h 198755"/>
                <a:gd name="T46" fmla="*/ 131030 w 321309"/>
                <a:gd name="T47" fmla="*/ 14827 h 198755"/>
                <a:gd name="T48" fmla="*/ 84264 w 321309"/>
                <a:gd name="T49" fmla="*/ 0 h 198755"/>
                <a:gd name="T50" fmla="*/ 78981 w 321309"/>
                <a:gd name="T51" fmla="*/ 29590 h 198755"/>
                <a:gd name="T52" fmla="*/ 101676 w 321309"/>
                <a:gd name="T53" fmla="*/ 36756 h 198755"/>
                <a:gd name="T54" fmla="*/ 110693 w 321309"/>
                <a:gd name="T55" fmla="*/ 58381 h 198755"/>
                <a:gd name="T56" fmla="*/ 144973 w 321309"/>
                <a:gd name="T57" fmla="*/ 33100 h 198755"/>
                <a:gd name="T58" fmla="*/ 243050 w 321309"/>
                <a:gd name="T59" fmla="*/ 3962 h 198755"/>
                <a:gd name="T60" fmla="*/ 184135 w 321309"/>
                <a:gd name="T61" fmla="*/ 194690 h 198755"/>
                <a:gd name="T62" fmla="*/ 225080 w 321309"/>
                <a:gd name="T63" fmla="*/ 121259 h 198755"/>
                <a:gd name="T64" fmla="*/ 283200 w 321309"/>
                <a:gd name="T65" fmla="*/ 116405 h 198755"/>
                <a:gd name="T66" fmla="*/ 314220 w 321309"/>
                <a:gd name="T67" fmla="*/ 89653 h 198755"/>
                <a:gd name="T68" fmla="*/ 225080 w 321309"/>
                <a:gd name="T69" fmla="*/ 89560 h 198755"/>
                <a:gd name="T70" fmla="*/ 315267 w 321309"/>
                <a:gd name="T71" fmla="*/ 35561 h 198755"/>
                <a:gd name="T72" fmla="*/ 297864 w 321309"/>
                <a:gd name="T73" fmla="*/ 15255 h 198755"/>
                <a:gd name="T74" fmla="*/ 243050 w 321309"/>
                <a:gd name="T75" fmla="*/ 3962 h 198755"/>
                <a:gd name="T76" fmla="*/ 242839 w 321309"/>
                <a:gd name="T77" fmla="*/ 35561 h 198755"/>
                <a:gd name="T78" fmla="*/ 272413 w 321309"/>
                <a:gd name="T79" fmla="*/ 44280 h 198755"/>
                <a:gd name="T80" fmla="*/ 272413 w 321309"/>
                <a:gd name="T81" fmla="*/ 80934 h 198755"/>
                <a:gd name="T82" fmla="*/ 242839 w 321309"/>
                <a:gd name="T83" fmla="*/ 89653 h 198755"/>
                <a:gd name="T84" fmla="*/ 316640 w 321309"/>
                <a:gd name="T85" fmla="*/ 86189 h 198755"/>
                <a:gd name="T86" fmla="*/ 315267 w 321309"/>
                <a:gd name="T87" fmla="*/ 35561 h 19875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1309" h="198755">
                  <a:moveTo>
                    <a:pt x="41732" y="133667"/>
                  </a:moveTo>
                  <a:lnTo>
                    <a:pt x="0" y="133667"/>
                  </a:lnTo>
                  <a:lnTo>
                    <a:pt x="4747" y="164106"/>
                  </a:lnTo>
                  <a:lnTo>
                    <a:pt x="19748" y="184191"/>
                  </a:lnTo>
                  <a:lnTo>
                    <a:pt x="43169" y="195260"/>
                  </a:lnTo>
                  <a:lnTo>
                    <a:pt x="73177" y="198653"/>
                  </a:lnTo>
                  <a:lnTo>
                    <a:pt x="103287" y="195356"/>
                  </a:lnTo>
                  <a:lnTo>
                    <a:pt x="129609" y="184556"/>
                  </a:lnTo>
                  <a:lnTo>
                    <a:pt x="144285" y="169075"/>
                  </a:lnTo>
                  <a:lnTo>
                    <a:pt x="73698" y="169075"/>
                  </a:lnTo>
                  <a:lnTo>
                    <a:pt x="59459" y="166514"/>
                  </a:lnTo>
                  <a:lnTo>
                    <a:pt x="49104" y="159296"/>
                  </a:lnTo>
                  <a:lnTo>
                    <a:pt x="43054" y="148115"/>
                  </a:lnTo>
                  <a:lnTo>
                    <a:pt x="41732" y="133667"/>
                  </a:lnTo>
                  <a:close/>
                </a:path>
                <a:path w="321309" h="198755">
                  <a:moveTo>
                    <a:pt x="84264" y="0"/>
                  </a:moveTo>
                  <a:lnTo>
                    <a:pt x="55390" y="3693"/>
                  </a:lnTo>
                  <a:lnTo>
                    <a:pt x="29981" y="15089"/>
                  </a:lnTo>
                  <a:lnTo>
                    <a:pt x="11901" y="34659"/>
                  </a:lnTo>
                  <a:lnTo>
                    <a:pt x="5016" y="62877"/>
                  </a:lnTo>
                  <a:lnTo>
                    <a:pt x="11130" y="84424"/>
                  </a:lnTo>
                  <a:lnTo>
                    <a:pt x="26582" y="99361"/>
                  </a:lnTo>
                  <a:lnTo>
                    <a:pt x="47037" y="109197"/>
                  </a:lnTo>
                  <a:lnTo>
                    <a:pt x="68160" y="115442"/>
                  </a:lnTo>
                  <a:lnTo>
                    <a:pt x="81877" y="118486"/>
                  </a:lnTo>
                  <a:lnTo>
                    <a:pt x="96092" y="122743"/>
                  </a:lnTo>
                  <a:lnTo>
                    <a:pt x="107238" y="130418"/>
                  </a:lnTo>
                  <a:lnTo>
                    <a:pt x="111747" y="143713"/>
                  </a:lnTo>
                  <a:lnTo>
                    <a:pt x="108105" y="156253"/>
                  </a:lnTo>
                  <a:lnTo>
                    <a:pt x="98866" y="164018"/>
                  </a:lnTo>
                  <a:lnTo>
                    <a:pt x="86554" y="167971"/>
                  </a:lnTo>
                  <a:lnTo>
                    <a:pt x="73698" y="169075"/>
                  </a:lnTo>
                  <a:lnTo>
                    <a:pt x="144285" y="169075"/>
                  </a:lnTo>
                  <a:lnTo>
                    <a:pt x="148254" y="164888"/>
                  </a:lnTo>
                  <a:lnTo>
                    <a:pt x="155333" y="134988"/>
                  </a:lnTo>
                  <a:lnTo>
                    <a:pt x="148192" y="111448"/>
                  </a:lnTo>
                  <a:lnTo>
                    <a:pt x="130302" y="96453"/>
                  </a:lnTo>
                  <a:lnTo>
                    <a:pt x="106963" y="87253"/>
                  </a:lnTo>
                  <a:lnTo>
                    <a:pt x="83477" y="81102"/>
                  </a:lnTo>
                  <a:lnTo>
                    <a:pt x="71116" y="78118"/>
                  </a:lnTo>
                  <a:lnTo>
                    <a:pt x="59896" y="73871"/>
                  </a:lnTo>
                  <a:lnTo>
                    <a:pt x="51748" y="66502"/>
                  </a:lnTo>
                  <a:lnTo>
                    <a:pt x="48602" y="54152"/>
                  </a:lnTo>
                  <a:lnTo>
                    <a:pt x="51233" y="43296"/>
                  </a:lnTo>
                  <a:lnTo>
                    <a:pt x="58148" y="35633"/>
                  </a:lnTo>
                  <a:lnTo>
                    <a:pt x="67885" y="31089"/>
                  </a:lnTo>
                  <a:lnTo>
                    <a:pt x="78981" y="29590"/>
                  </a:lnTo>
                  <a:lnTo>
                    <a:pt x="142295" y="29590"/>
                  </a:lnTo>
                  <a:lnTo>
                    <a:pt x="131030" y="14827"/>
                  </a:lnTo>
                  <a:lnTo>
                    <a:pt x="110150" y="3735"/>
                  </a:lnTo>
                  <a:lnTo>
                    <a:pt x="84264" y="0"/>
                  </a:lnTo>
                  <a:close/>
                </a:path>
                <a:path w="321309" h="198755">
                  <a:moveTo>
                    <a:pt x="142295" y="29590"/>
                  </a:moveTo>
                  <a:lnTo>
                    <a:pt x="78981" y="29590"/>
                  </a:lnTo>
                  <a:lnTo>
                    <a:pt x="92076" y="31378"/>
                  </a:lnTo>
                  <a:lnTo>
                    <a:pt x="101676" y="36756"/>
                  </a:lnTo>
                  <a:lnTo>
                    <a:pt x="107856" y="45750"/>
                  </a:lnTo>
                  <a:lnTo>
                    <a:pt x="110693" y="58381"/>
                  </a:lnTo>
                  <a:lnTo>
                    <a:pt x="150050" y="58381"/>
                  </a:lnTo>
                  <a:lnTo>
                    <a:pt x="144973" y="33100"/>
                  </a:lnTo>
                  <a:lnTo>
                    <a:pt x="142295" y="29590"/>
                  </a:lnTo>
                  <a:close/>
                </a:path>
                <a:path w="321309" h="198755">
                  <a:moveTo>
                    <a:pt x="243039" y="3962"/>
                  </a:moveTo>
                  <a:lnTo>
                    <a:pt x="184124" y="3962"/>
                  </a:lnTo>
                  <a:lnTo>
                    <a:pt x="184124" y="194690"/>
                  </a:lnTo>
                  <a:lnTo>
                    <a:pt x="225069" y="194690"/>
                  </a:lnTo>
                  <a:lnTo>
                    <a:pt x="225069" y="121259"/>
                  </a:lnTo>
                  <a:lnTo>
                    <a:pt x="254927" y="121259"/>
                  </a:lnTo>
                  <a:lnTo>
                    <a:pt x="283189" y="116405"/>
                  </a:lnTo>
                  <a:lnTo>
                    <a:pt x="303896" y="104417"/>
                  </a:lnTo>
                  <a:lnTo>
                    <a:pt x="314209" y="89653"/>
                  </a:lnTo>
                  <a:lnTo>
                    <a:pt x="242828" y="89653"/>
                  </a:lnTo>
                  <a:lnTo>
                    <a:pt x="225069" y="89560"/>
                  </a:lnTo>
                  <a:lnTo>
                    <a:pt x="225069" y="35661"/>
                  </a:lnTo>
                  <a:lnTo>
                    <a:pt x="315256" y="35561"/>
                  </a:lnTo>
                  <a:lnTo>
                    <a:pt x="314734" y="33087"/>
                  </a:lnTo>
                  <a:lnTo>
                    <a:pt x="297853" y="15255"/>
                  </a:lnTo>
                  <a:lnTo>
                    <a:pt x="273046" y="6439"/>
                  </a:lnTo>
                  <a:lnTo>
                    <a:pt x="243039" y="3962"/>
                  </a:lnTo>
                  <a:close/>
                </a:path>
                <a:path w="321309" h="198755">
                  <a:moveTo>
                    <a:pt x="315256" y="35561"/>
                  </a:moveTo>
                  <a:lnTo>
                    <a:pt x="242828" y="35561"/>
                  </a:lnTo>
                  <a:lnTo>
                    <a:pt x="259745" y="36849"/>
                  </a:lnTo>
                  <a:lnTo>
                    <a:pt x="272402" y="44280"/>
                  </a:lnTo>
                  <a:lnTo>
                    <a:pt x="277380" y="62610"/>
                  </a:lnTo>
                  <a:lnTo>
                    <a:pt x="272402" y="80934"/>
                  </a:lnTo>
                  <a:lnTo>
                    <a:pt x="259745" y="88363"/>
                  </a:lnTo>
                  <a:lnTo>
                    <a:pt x="242828" y="89653"/>
                  </a:lnTo>
                  <a:lnTo>
                    <a:pt x="314209" y="89653"/>
                  </a:lnTo>
                  <a:lnTo>
                    <a:pt x="316629" y="86189"/>
                  </a:lnTo>
                  <a:lnTo>
                    <a:pt x="320967" y="62610"/>
                  </a:lnTo>
                  <a:lnTo>
                    <a:pt x="315256" y="35561"/>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grpSp>
      <p:sp>
        <p:nvSpPr>
          <p:cNvPr id="61" name="object 31"/>
          <p:cNvSpPr txBox="1"/>
          <p:nvPr/>
        </p:nvSpPr>
        <p:spPr>
          <a:xfrm>
            <a:off x="4943475" y="1212850"/>
            <a:ext cx="3567113" cy="1457450"/>
          </a:xfrm>
          <a:prstGeom prst="rect">
            <a:avLst/>
          </a:prstGeom>
        </p:spPr>
        <p:txBody>
          <a:bodyPr lIns="0" tIns="132715" rIns="0" bIns="0">
            <a:spAutoFit/>
          </a:bodyPr>
          <a:lstStyle/>
          <a:p>
            <a:pPr marL="12700" eaLnBrk="1" fontAlgn="auto" hangingPunct="1">
              <a:spcBef>
                <a:spcPts val="1045"/>
              </a:spcBef>
              <a:spcAft>
                <a:spcPts val="0"/>
              </a:spcAft>
              <a:defRPr/>
            </a:pPr>
            <a:r>
              <a:rPr sz="1600" b="1" spc="25" dirty="0">
                <a:solidFill>
                  <a:srgbClr val="EB0F2D"/>
                </a:solidFill>
                <a:latin typeface="+mj-lt"/>
                <a:cs typeface="Arial"/>
              </a:rPr>
              <a:t>BESOINS COMPLEXES &gt;</a:t>
            </a:r>
          </a:p>
          <a:p>
            <a:pPr marL="184150" indent="-171450" eaLnBrk="1" fontAlgn="auto" hangingPunct="1">
              <a:spcBef>
                <a:spcPts val="0"/>
              </a:spcBef>
              <a:spcAft>
                <a:spcPts val="0"/>
              </a:spcAft>
              <a:buClr>
                <a:srgbClr val="C00000"/>
              </a:buClr>
              <a:buFont typeface="Arial" panose="020B0604020202020204" pitchFamily="34" charset="0"/>
              <a:buChar char="-"/>
              <a:tabLst>
                <a:tab pos="131445" algn="l"/>
              </a:tabLst>
              <a:defRPr/>
            </a:pPr>
            <a:r>
              <a:rPr sz="1400">
                <a:solidFill>
                  <a:schemeClr val="bg1">
                    <a:lumMod val="50000"/>
                  </a:schemeClr>
                </a:solidFill>
                <a:latin typeface="+mn-lt"/>
              </a:rPr>
              <a:t>Acceptation </a:t>
            </a:r>
            <a:r>
              <a:rPr sz="1400" dirty="0">
                <a:solidFill>
                  <a:schemeClr val="bg1">
                    <a:lumMod val="50000"/>
                  </a:schemeClr>
                </a:solidFill>
                <a:latin typeface="+mn-lt"/>
              </a:rPr>
              <a:t>des cartes privatives et PayPal,</a:t>
            </a:r>
          </a:p>
          <a:p>
            <a:pPr marL="184150" indent="-171450" eaLnBrk="1" fontAlgn="auto" hangingPunct="1">
              <a:spcBef>
                <a:spcPts val="0"/>
              </a:spcBef>
              <a:spcAft>
                <a:spcPts val="0"/>
              </a:spcAft>
              <a:buClr>
                <a:srgbClr val="C00000"/>
              </a:buClr>
              <a:buFont typeface="Arial" panose="020B0604020202020204" pitchFamily="34" charset="0"/>
              <a:buChar char="-"/>
              <a:tabLst>
                <a:tab pos="131445" algn="l"/>
              </a:tabLst>
              <a:defRPr/>
            </a:pPr>
            <a:r>
              <a:rPr sz="1400" dirty="0">
                <a:solidFill>
                  <a:schemeClr val="bg1">
                    <a:lumMod val="50000"/>
                  </a:schemeClr>
                </a:solidFill>
                <a:latin typeface="+mn-lt"/>
              </a:rPr>
              <a:t>Paiement en devises étrangères,</a:t>
            </a:r>
          </a:p>
          <a:p>
            <a:pPr marL="184150" indent="-171450" eaLnBrk="1" fontAlgn="auto" hangingPunct="1">
              <a:spcBef>
                <a:spcPts val="0"/>
              </a:spcBef>
              <a:spcAft>
                <a:spcPts val="0"/>
              </a:spcAft>
              <a:buClr>
                <a:srgbClr val="C00000"/>
              </a:buClr>
              <a:buFont typeface="Arial" panose="020B0604020202020204" pitchFamily="34" charset="0"/>
              <a:buChar char="-"/>
              <a:tabLst>
                <a:tab pos="131445" algn="l"/>
              </a:tabLst>
              <a:defRPr/>
            </a:pPr>
            <a:r>
              <a:rPr sz="1400" dirty="0">
                <a:solidFill>
                  <a:schemeClr val="bg1">
                    <a:lumMod val="50000"/>
                  </a:schemeClr>
                </a:solidFill>
                <a:latin typeface="+mn-lt"/>
              </a:rPr>
              <a:t>Paiement récurrent, différé, VPC,</a:t>
            </a:r>
          </a:p>
          <a:p>
            <a:pPr marL="184150" indent="-171450" eaLnBrk="1" fontAlgn="auto" hangingPunct="1">
              <a:spcBef>
                <a:spcPts val="0"/>
              </a:spcBef>
              <a:spcAft>
                <a:spcPts val="0"/>
              </a:spcAft>
              <a:buClr>
                <a:srgbClr val="C00000"/>
              </a:buClr>
              <a:buFont typeface="Arial" panose="020B0604020202020204" pitchFamily="34" charset="0"/>
              <a:buChar char="-"/>
              <a:tabLst>
                <a:tab pos="131445" algn="l"/>
              </a:tabLst>
              <a:defRPr/>
            </a:pPr>
            <a:r>
              <a:rPr sz="1400" dirty="0">
                <a:solidFill>
                  <a:schemeClr val="bg1">
                    <a:lumMod val="50000"/>
                  </a:schemeClr>
                </a:solidFill>
                <a:latin typeface="+mn-lt"/>
              </a:rPr>
              <a:t>Paiement avec </a:t>
            </a:r>
            <a:r>
              <a:rPr sz="1400" dirty="0" err="1">
                <a:solidFill>
                  <a:schemeClr val="bg1">
                    <a:lumMod val="50000"/>
                  </a:schemeClr>
                </a:solidFill>
                <a:latin typeface="+mn-lt"/>
              </a:rPr>
              <a:t>déclenchement</a:t>
            </a:r>
            <a:r>
              <a:rPr sz="1400" dirty="0">
                <a:solidFill>
                  <a:schemeClr val="bg1">
                    <a:lumMod val="50000"/>
                  </a:schemeClr>
                </a:solidFill>
                <a:latin typeface="+mn-lt"/>
              </a:rPr>
              <a:t> </a:t>
            </a:r>
            <a:r>
              <a:rPr sz="1400" dirty="0" err="1">
                <a:solidFill>
                  <a:schemeClr val="bg1">
                    <a:lumMod val="50000"/>
                  </a:schemeClr>
                </a:solidFill>
                <a:latin typeface="+mn-lt"/>
              </a:rPr>
              <a:t>manuel</a:t>
            </a:r>
            <a:r>
              <a:rPr lang="fr-FR" sz="1400" dirty="0">
                <a:solidFill>
                  <a:schemeClr val="bg1">
                    <a:lumMod val="50000"/>
                  </a:schemeClr>
                </a:solidFill>
                <a:latin typeface="+mn-lt"/>
              </a:rPr>
              <a:t>.</a:t>
            </a:r>
          </a:p>
          <a:p>
            <a:pPr marL="184150" indent="-171450" eaLnBrk="1" fontAlgn="auto" hangingPunct="1">
              <a:spcBef>
                <a:spcPts val="0"/>
              </a:spcBef>
              <a:spcAft>
                <a:spcPts val="0"/>
              </a:spcAft>
              <a:buClr>
                <a:srgbClr val="C00000"/>
              </a:buClr>
              <a:buFont typeface="Arial" panose="020B0604020202020204" pitchFamily="34" charset="0"/>
              <a:buChar char="-"/>
              <a:tabLst>
                <a:tab pos="131445" algn="l"/>
              </a:tabLst>
              <a:defRPr/>
            </a:pPr>
            <a:endParaRPr lang="fr-FR" sz="1400" dirty="0">
              <a:solidFill>
                <a:schemeClr val="bg1">
                  <a:lumMod val="50000"/>
                </a:schemeClr>
              </a:solidFill>
              <a:latin typeface="+mn-lt"/>
            </a:endParaRPr>
          </a:p>
        </p:txBody>
      </p:sp>
      <p:cxnSp>
        <p:nvCxnSpPr>
          <p:cNvPr id="63" name="Connecteur droit 62"/>
          <p:cNvCxnSpPr/>
          <p:nvPr/>
        </p:nvCxnSpPr>
        <p:spPr bwMode="auto">
          <a:xfrm>
            <a:off x="222250" y="3330575"/>
            <a:ext cx="8709025" cy="0"/>
          </a:xfrm>
          <a:prstGeom prst="line">
            <a:avLst/>
          </a:prstGeom>
          <a:solidFill>
            <a:schemeClr val="accent1"/>
          </a:solidFill>
          <a:ln w="3175" cap="flat" cmpd="sng" algn="ctr">
            <a:solidFill>
              <a:schemeClr val="bg1">
                <a:lumMod val="50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1547" name="Picture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1038" y="5135563"/>
            <a:ext cx="1390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48" name="object 42"/>
          <p:cNvSpPr>
            <a:spLocks/>
          </p:cNvSpPr>
          <p:nvPr/>
        </p:nvSpPr>
        <p:spPr bwMode="auto">
          <a:xfrm>
            <a:off x="7761288" y="5627688"/>
            <a:ext cx="0" cy="100012"/>
          </a:xfrm>
          <a:custGeom>
            <a:avLst/>
            <a:gdLst>
              <a:gd name="T0" fmla="*/ 0 h 100329"/>
              <a:gd name="T1" fmla="*/ 96429 h 100329"/>
              <a:gd name="T2" fmla="*/ 0 60000 65536"/>
              <a:gd name="T3" fmla="*/ 0 60000 65536"/>
            </a:gdLst>
            <a:ahLst/>
            <a:cxnLst>
              <a:cxn ang="T2">
                <a:pos x="0" y="T0"/>
              </a:cxn>
              <a:cxn ang="T3">
                <a:pos x="0" y="T1"/>
              </a:cxn>
            </a:cxnLst>
            <a:rect l="0" t="0" r="r" b="b"/>
            <a:pathLst>
              <a:path h="100329">
                <a:moveTo>
                  <a:pt x="0" y="0"/>
                </a:moveTo>
                <a:lnTo>
                  <a:pt x="0" y="99847"/>
                </a:lnTo>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49" name="object 43"/>
          <p:cNvSpPr>
            <a:spLocks/>
          </p:cNvSpPr>
          <p:nvPr/>
        </p:nvSpPr>
        <p:spPr bwMode="auto">
          <a:xfrm>
            <a:off x="7688263" y="5703888"/>
            <a:ext cx="147637" cy="80962"/>
          </a:xfrm>
          <a:custGeom>
            <a:avLst/>
            <a:gdLst>
              <a:gd name="T0" fmla="*/ 144257 w 147954"/>
              <a:gd name="T1" fmla="*/ 0 h 80010"/>
              <a:gd name="T2" fmla="*/ 0 w 147954"/>
              <a:gd name="T3" fmla="*/ 0 h 80010"/>
              <a:gd name="T4" fmla="*/ 72127 w 147954"/>
              <a:gd name="T5" fmla="*/ 90463 h 80010"/>
              <a:gd name="T6" fmla="*/ 144257 w 147954"/>
              <a:gd name="T7" fmla="*/ 0 h 80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954" h="80010">
                <a:moveTo>
                  <a:pt x="147700" y="0"/>
                </a:moveTo>
                <a:lnTo>
                  <a:pt x="0" y="0"/>
                </a:lnTo>
                <a:lnTo>
                  <a:pt x="73850" y="79425"/>
                </a:lnTo>
                <a:lnTo>
                  <a:pt x="14770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grpSp>
        <p:nvGrpSpPr>
          <p:cNvPr id="21550" name="Groupe 47"/>
          <p:cNvGrpSpPr>
            <a:grpSpLocks/>
          </p:cNvGrpSpPr>
          <p:nvPr/>
        </p:nvGrpSpPr>
        <p:grpSpPr bwMode="auto">
          <a:xfrm>
            <a:off x="995363" y="5724525"/>
            <a:ext cx="758825" cy="161925"/>
            <a:chOff x="2355543" y="1437554"/>
            <a:chExt cx="974724" cy="248513"/>
          </a:xfrm>
        </p:grpSpPr>
        <p:sp>
          <p:nvSpPr>
            <p:cNvPr id="21551" name="object 19"/>
            <p:cNvSpPr>
              <a:spLocks noChangeArrowheads="1"/>
            </p:cNvSpPr>
            <p:nvPr/>
          </p:nvSpPr>
          <p:spPr bwMode="auto">
            <a:xfrm>
              <a:off x="3199703" y="1488773"/>
              <a:ext cx="130564" cy="189256"/>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52" name="object 20"/>
            <p:cNvSpPr>
              <a:spLocks/>
            </p:cNvSpPr>
            <p:nvPr/>
          </p:nvSpPr>
          <p:spPr bwMode="auto">
            <a:xfrm>
              <a:off x="2355543" y="1438089"/>
              <a:ext cx="142875" cy="189865"/>
            </a:xfrm>
            <a:custGeom>
              <a:avLst/>
              <a:gdLst>
                <a:gd name="T0" fmla="*/ 64238 w 142875"/>
                <a:gd name="T1" fmla="*/ 0 h 189864"/>
                <a:gd name="T2" fmla="*/ 1739 w 142875"/>
                <a:gd name="T3" fmla="*/ 10 h 189864"/>
                <a:gd name="T4" fmla="*/ 838 w 142875"/>
                <a:gd name="T5" fmla="*/ 99 h 189864"/>
                <a:gd name="T6" fmla="*/ 0 w 142875"/>
                <a:gd name="T7" fmla="*/ 137 h 189864"/>
                <a:gd name="T8" fmla="*/ 0 w 142875"/>
                <a:gd name="T9" fmla="*/ 189505 h 189864"/>
                <a:gd name="T10" fmla="*/ 34429 w 142875"/>
                <a:gd name="T11" fmla="*/ 189505 h 189864"/>
                <a:gd name="T12" fmla="*/ 34366 w 142875"/>
                <a:gd name="T13" fmla="*/ 31138 h 189864"/>
                <a:gd name="T14" fmla="*/ 35064 w 142875"/>
                <a:gd name="T15" fmla="*/ 30414 h 189864"/>
                <a:gd name="T16" fmla="*/ 138678 w 142875"/>
                <a:gd name="T17" fmla="*/ 30414 h 189864"/>
                <a:gd name="T18" fmla="*/ 137372 w 142875"/>
                <a:gd name="T19" fmla="*/ 26300 h 189864"/>
                <a:gd name="T20" fmla="*/ 100076 w 142875"/>
                <a:gd name="T21" fmla="*/ 1134 h 189864"/>
                <a:gd name="T22" fmla="*/ 84772 w 142875"/>
                <a:gd name="T23" fmla="*/ 48 h 189864"/>
                <a:gd name="T24" fmla="*/ 64238 w 142875"/>
                <a:gd name="T25" fmla="*/ 0 h 189864"/>
                <a:gd name="T26" fmla="*/ 138678 w 142875"/>
                <a:gd name="T27" fmla="*/ 30414 h 189864"/>
                <a:gd name="T28" fmla="*/ 35064 w 142875"/>
                <a:gd name="T29" fmla="*/ 30414 h 189864"/>
                <a:gd name="T30" fmla="*/ 83680 w 142875"/>
                <a:gd name="T31" fmla="*/ 30528 h 189864"/>
                <a:gd name="T32" fmla="*/ 86093 w 142875"/>
                <a:gd name="T33" fmla="*/ 30668 h 189864"/>
                <a:gd name="T34" fmla="*/ 95110 w 142875"/>
                <a:gd name="T35" fmla="*/ 32141 h 189864"/>
                <a:gd name="T36" fmla="*/ 100622 w 142875"/>
                <a:gd name="T37" fmla="*/ 35050 h 189864"/>
                <a:gd name="T38" fmla="*/ 103555 w 142875"/>
                <a:gd name="T39" fmla="*/ 41514 h 189864"/>
                <a:gd name="T40" fmla="*/ 105974 w 142875"/>
                <a:gd name="T41" fmla="*/ 50307 h 189864"/>
                <a:gd name="T42" fmla="*/ 105711 w 142875"/>
                <a:gd name="T43" fmla="*/ 59754 h 189864"/>
                <a:gd name="T44" fmla="*/ 78544 w 142875"/>
                <a:gd name="T45" fmla="*/ 87090 h 189864"/>
                <a:gd name="T46" fmla="*/ 63080 w 142875"/>
                <a:gd name="T47" fmla="*/ 91514 h 189864"/>
                <a:gd name="T48" fmla="*/ 58458 w 142875"/>
                <a:gd name="T49" fmla="*/ 92669 h 189864"/>
                <a:gd name="T50" fmla="*/ 63411 w 142875"/>
                <a:gd name="T51" fmla="*/ 123262 h 189864"/>
                <a:gd name="T52" fmla="*/ 75993 w 142875"/>
                <a:gd name="T53" fmla="*/ 120939 h 189864"/>
                <a:gd name="T54" fmla="*/ 88168 w 142875"/>
                <a:gd name="T55" fmla="*/ 117795 h 189864"/>
                <a:gd name="T56" fmla="*/ 125136 w 142875"/>
                <a:gd name="T57" fmla="*/ 97484 h 189864"/>
                <a:gd name="T58" fmla="*/ 142193 w 142875"/>
                <a:gd name="T59" fmla="*/ 60481 h 189864"/>
                <a:gd name="T60" fmla="*/ 142314 w 142875"/>
                <a:gd name="T61" fmla="*/ 48683 h 189864"/>
                <a:gd name="T62" fmla="*/ 140677 w 142875"/>
                <a:gd name="T63" fmla="*/ 36713 h 189864"/>
                <a:gd name="T64" fmla="*/ 138678 w 142875"/>
                <a:gd name="T65" fmla="*/ 30414 h 1898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2875" h="189864">
                  <a:moveTo>
                    <a:pt x="64238" y="0"/>
                  </a:moveTo>
                  <a:lnTo>
                    <a:pt x="1739" y="10"/>
                  </a:lnTo>
                  <a:lnTo>
                    <a:pt x="838" y="99"/>
                  </a:lnTo>
                  <a:lnTo>
                    <a:pt x="0" y="137"/>
                  </a:lnTo>
                  <a:lnTo>
                    <a:pt x="0" y="189494"/>
                  </a:lnTo>
                  <a:lnTo>
                    <a:pt x="34429" y="189494"/>
                  </a:lnTo>
                  <a:lnTo>
                    <a:pt x="34366" y="31138"/>
                  </a:lnTo>
                  <a:lnTo>
                    <a:pt x="35064" y="30414"/>
                  </a:lnTo>
                  <a:lnTo>
                    <a:pt x="138678" y="30414"/>
                  </a:lnTo>
                  <a:lnTo>
                    <a:pt x="137372" y="26300"/>
                  </a:lnTo>
                  <a:lnTo>
                    <a:pt x="100076" y="1134"/>
                  </a:lnTo>
                  <a:lnTo>
                    <a:pt x="84772" y="48"/>
                  </a:lnTo>
                  <a:lnTo>
                    <a:pt x="64238" y="0"/>
                  </a:lnTo>
                  <a:close/>
                </a:path>
                <a:path w="142875" h="189864">
                  <a:moveTo>
                    <a:pt x="138678" y="30414"/>
                  </a:moveTo>
                  <a:lnTo>
                    <a:pt x="35064" y="30414"/>
                  </a:lnTo>
                  <a:lnTo>
                    <a:pt x="83680" y="30528"/>
                  </a:lnTo>
                  <a:lnTo>
                    <a:pt x="86093" y="30668"/>
                  </a:lnTo>
                  <a:lnTo>
                    <a:pt x="95110" y="32141"/>
                  </a:lnTo>
                  <a:lnTo>
                    <a:pt x="100622" y="35050"/>
                  </a:lnTo>
                  <a:lnTo>
                    <a:pt x="103555" y="41514"/>
                  </a:lnTo>
                  <a:lnTo>
                    <a:pt x="105974" y="50307"/>
                  </a:lnTo>
                  <a:lnTo>
                    <a:pt x="105711" y="59754"/>
                  </a:lnTo>
                  <a:lnTo>
                    <a:pt x="78544" y="87090"/>
                  </a:lnTo>
                  <a:lnTo>
                    <a:pt x="63080" y="91514"/>
                  </a:lnTo>
                  <a:lnTo>
                    <a:pt x="58458" y="92669"/>
                  </a:lnTo>
                  <a:lnTo>
                    <a:pt x="63411" y="123251"/>
                  </a:lnTo>
                  <a:lnTo>
                    <a:pt x="75993" y="120928"/>
                  </a:lnTo>
                  <a:lnTo>
                    <a:pt x="88168" y="117784"/>
                  </a:lnTo>
                  <a:lnTo>
                    <a:pt x="125136" y="97473"/>
                  </a:lnTo>
                  <a:lnTo>
                    <a:pt x="142193" y="60481"/>
                  </a:lnTo>
                  <a:lnTo>
                    <a:pt x="142314" y="48683"/>
                  </a:lnTo>
                  <a:lnTo>
                    <a:pt x="140677" y="36713"/>
                  </a:lnTo>
                  <a:lnTo>
                    <a:pt x="138678" y="30414"/>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53" name="object 21"/>
            <p:cNvSpPr>
              <a:spLocks noChangeArrowheads="1"/>
            </p:cNvSpPr>
            <p:nvPr/>
          </p:nvSpPr>
          <p:spPr bwMode="auto">
            <a:xfrm>
              <a:off x="2815969" y="1438105"/>
              <a:ext cx="142294" cy="189441"/>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54" name="object 22"/>
            <p:cNvSpPr>
              <a:spLocks/>
            </p:cNvSpPr>
            <p:nvPr/>
          </p:nvSpPr>
          <p:spPr bwMode="auto">
            <a:xfrm>
              <a:off x="2511245" y="1488745"/>
              <a:ext cx="124460" cy="139065"/>
            </a:xfrm>
            <a:custGeom>
              <a:avLst/>
              <a:gdLst>
                <a:gd name="T0" fmla="*/ 90995 w 124460"/>
                <a:gd name="T1" fmla="*/ 126555 h 139064"/>
                <a:gd name="T2" fmla="*/ 96202 w 124460"/>
                <a:gd name="T3" fmla="*/ 131140 h 139064"/>
                <a:gd name="T4" fmla="*/ 103493 w 124460"/>
                <a:gd name="T5" fmla="*/ 138268 h 139064"/>
                <a:gd name="T6" fmla="*/ 111201 w 124460"/>
                <a:gd name="T7" fmla="*/ 139001 h 139064"/>
                <a:gd name="T8" fmla="*/ 124076 w 124460"/>
                <a:gd name="T9" fmla="*/ 126555 h 139064"/>
                <a:gd name="T10" fmla="*/ 11039 w 124460"/>
                <a:gd name="T11" fmla="*/ 68294 h 139064"/>
                <a:gd name="T12" fmla="*/ 50 w 124460"/>
                <a:gd name="T13" fmla="*/ 97561 h 139064"/>
                <a:gd name="T14" fmla="*/ 49678 w 124460"/>
                <a:gd name="T15" fmla="*/ 138871 h 139064"/>
                <a:gd name="T16" fmla="*/ 90995 w 124460"/>
                <a:gd name="T17" fmla="*/ 126555 h 139064"/>
                <a:gd name="T18" fmla="*/ 124073 w 124460"/>
                <a:gd name="T19" fmla="*/ 114100 h 139064"/>
                <a:gd name="T20" fmla="*/ 48094 w 124460"/>
                <a:gd name="T21" fmla="*/ 113081 h 139064"/>
                <a:gd name="T22" fmla="*/ 35775 w 124460"/>
                <a:gd name="T23" fmla="*/ 105664 h 139064"/>
                <a:gd name="T24" fmla="*/ 35322 w 124460"/>
                <a:gd name="T25" fmla="*/ 97561 h 139064"/>
                <a:gd name="T26" fmla="*/ 124062 w 124460"/>
                <a:gd name="T27" fmla="*/ 77825 h 139064"/>
                <a:gd name="T28" fmla="*/ 89395 w 124460"/>
                <a:gd name="T29" fmla="*/ 56821 h 139064"/>
                <a:gd name="T30" fmla="*/ 74852 w 124460"/>
                <a:gd name="T31" fmla="*/ 55486 h 139064"/>
                <a:gd name="T32" fmla="*/ 61722 w 124460"/>
                <a:gd name="T33" fmla="*/ 54561 h 139064"/>
                <a:gd name="T34" fmla="*/ 124062 w 124460"/>
                <a:gd name="T35" fmla="*/ 77825 h 139064"/>
                <a:gd name="T36" fmla="*/ 69718 w 124460"/>
                <a:gd name="T37" fmla="*/ 77989 h 139064"/>
                <a:gd name="T38" fmla="*/ 87515 w 124460"/>
                <a:gd name="T39" fmla="*/ 80073 h 139064"/>
                <a:gd name="T40" fmla="*/ 89522 w 124460"/>
                <a:gd name="T41" fmla="*/ 80962 h 139064"/>
                <a:gd name="T42" fmla="*/ 89509 w 124460"/>
                <a:gd name="T43" fmla="*/ 98310 h 139064"/>
                <a:gd name="T44" fmla="*/ 124073 w 124460"/>
                <a:gd name="T45" fmla="*/ 114100 h 139064"/>
                <a:gd name="T46" fmla="*/ 120470 w 124460"/>
                <a:gd name="T47" fmla="*/ 26608 h 139064"/>
                <a:gd name="T48" fmla="*/ 78854 w 124460"/>
                <a:gd name="T49" fmla="*/ 29351 h 139064"/>
                <a:gd name="T50" fmla="*/ 90589 w 124460"/>
                <a:gd name="T51" fmla="*/ 43956 h 139064"/>
                <a:gd name="T52" fmla="*/ 89395 w 124460"/>
                <a:gd name="T53" fmla="*/ 56821 h 139064"/>
                <a:gd name="T54" fmla="*/ 124033 w 124460"/>
                <a:gd name="T55" fmla="*/ 43956 h 139064"/>
                <a:gd name="T56" fmla="*/ 123520 w 124460"/>
                <a:gd name="T57" fmla="*/ 37797 h 139064"/>
                <a:gd name="T58" fmla="*/ 120470 w 124460"/>
                <a:gd name="T59" fmla="*/ 26608 h 139064"/>
                <a:gd name="T60" fmla="*/ 13957 w 124460"/>
                <a:gd name="T61" fmla="*/ 5932 h 139064"/>
                <a:gd name="T62" fmla="*/ 11836 w 124460"/>
                <a:gd name="T63" fmla="*/ 32196 h 139064"/>
                <a:gd name="T64" fmla="*/ 12026 w 124460"/>
                <a:gd name="T65" fmla="*/ 33466 h 139064"/>
                <a:gd name="T66" fmla="*/ 12522 w 124460"/>
                <a:gd name="T67" fmla="*/ 33656 h 139064"/>
                <a:gd name="T68" fmla="*/ 48260 w 124460"/>
                <a:gd name="T69" fmla="*/ 27980 h 139064"/>
                <a:gd name="T70" fmla="*/ 64465 w 124460"/>
                <a:gd name="T71" fmla="*/ 26608 h 139064"/>
                <a:gd name="T72" fmla="*/ 117263 w 124460"/>
                <a:gd name="T73" fmla="*/ 20231 h 139064"/>
                <a:gd name="T74" fmla="*/ 72148 w 124460"/>
                <a:gd name="T75" fmla="*/ 230 h 1390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4460" h="139064">
                  <a:moveTo>
                    <a:pt x="124076" y="126544"/>
                  </a:moveTo>
                  <a:lnTo>
                    <a:pt x="90995" y="126544"/>
                  </a:lnTo>
                  <a:lnTo>
                    <a:pt x="91909" y="126659"/>
                  </a:lnTo>
                  <a:lnTo>
                    <a:pt x="96202" y="131129"/>
                  </a:lnTo>
                  <a:lnTo>
                    <a:pt x="99428" y="134317"/>
                  </a:lnTo>
                  <a:lnTo>
                    <a:pt x="103493" y="138257"/>
                  </a:lnTo>
                  <a:lnTo>
                    <a:pt x="104190" y="138863"/>
                  </a:lnTo>
                  <a:lnTo>
                    <a:pt x="111201" y="138990"/>
                  </a:lnTo>
                  <a:lnTo>
                    <a:pt x="124079" y="138939"/>
                  </a:lnTo>
                  <a:lnTo>
                    <a:pt x="124076" y="126544"/>
                  </a:lnTo>
                  <a:close/>
                </a:path>
                <a:path w="124460" h="139064">
                  <a:moveTo>
                    <a:pt x="52417" y="54554"/>
                  </a:moveTo>
                  <a:lnTo>
                    <a:pt x="11039" y="68294"/>
                  </a:lnTo>
                  <a:lnTo>
                    <a:pt x="0" y="89854"/>
                  </a:lnTo>
                  <a:lnTo>
                    <a:pt x="50" y="97550"/>
                  </a:lnTo>
                  <a:lnTo>
                    <a:pt x="18440" y="131688"/>
                  </a:lnTo>
                  <a:lnTo>
                    <a:pt x="49678" y="138860"/>
                  </a:lnTo>
                  <a:lnTo>
                    <a:pt x="60540" y="138216"/>
                  </a:lnTo>
                  <a:lnTo>
                    <a:pt x="90995" y="126544"/>
                  </a:lnTo>
                  <a:lnTo>
                    <a:pt x="124076" y="126544"/>
                  </a:lnTo>
                  <a:lnTo>
                    <a:pt x="124073" y="114089"/>
                  </a:lnTo>
                  <a:lnTo>
                    <a:pt x="58906" y="114089"/>
                  </a:lnTo>
                  <a:lnTo>
                    <a:pt x="48094" y="113070"/>
                  </a:lnTo>
                  <a:lnTo>
                    <a:pt x="40665" y="111533"/>
                  </a:lnTo>
                  <a:lnTo>
                    <a:pt x="35775" y="105653"/>
                  </a:lnTo>
                  <a:lnTo>
                    <a:pt x="35296" y="98299"/>
                  </a:lnTo>
                  <a:lnTo>
                    <a:pt x="35322" y="97550"/>
                  </a:lnTo>
                  <a:lnTo>
                    <a:pt x="60782" y="77814"/>
                  </a:lnTo>
                  <a:lnTo>
                    <a:pt x="124062" y="77814"/>
                  </a:lnTo>
                  <a:lnTo>
                    <a:pt x="124057" y="56821"/>
                  </a:lnTo>
                  <a:lnTo>
                    <a:pt x="89395" y="56821"/>
                  </a:lnTo>
                  <a:lnTo>
                    <a:pt x="88315" y="56783"/>
                  </a:lnTo>
                  <a:lnTo>
                    <a:pt x="74852" y="55486"/>
                  </a:lnTo>
                  <a:lnTo>
                    <a:pt x="68290" y="54925"/>
                  </a:lnTo>
                  <a:lnTo>
                    <a:pt x="61722" y="54561"/>
                  </a:lnTo>
                  <a:lnTo>
                    <a:pt x="52417" y="54554"/>
                  </a:lnTo>
                  <a:close/>
                </a:path>
                <a:path w="124460" h="139064">
                  <a:moveTo>
                    <a:pt x="124062" y="77814"/>
                  </a:moveTo>
                  <a:lnTo>
                    <a:pt x="60782" y="77814"/>
                  </a:lnTo>
                  <a:lnTo>
                    <a:pt x="69718" y="77978"/>
                  </a:lnTo>
                  <a:lnTo>
                    <a:pt x="78628" y="78787"/>
                  </a:lnTo>
                  <a:lnTo>
                    <a:pt x="87515" y="80062"/>
                  </a:lnTo>
                  <a:lnTo>
                    <a:pt x="88925" y="80304"/>
                  </a:lnTo>
                  <a:lnTo>
                    <a:pt x="89522" y="80951"/>
                  </a:lnTo>
                  <a:lnTo>
                    <a:pt x="89433" y="88800"/>
                  </a:lnTo>
                  <a:lnTo>
                    <a:pt x="89509" y="98299"/>
                  </a:lnTo>
                  <a:lnTo>
                    <a:pt x="58906" y="114089"/>
                  </a:lnTo>
                  <a:lnTo>
                    <a:pt x="124073" y="114089"/>
                  </a:lnTo>
                  <a:lnTo>
                    <a:pt x="124062" y="77814"/>
                  </a:lnTo>
                  <a:close/>
                </a:path>
                <a:path w="124460" h="139064">
                  <a:moveTo>
                    <a:pt x="120470" y="26608"/>
                  </a:moveTo>
                  <a:lnTo>
                    <a:pt x="64465" y="26608"/>
                  </a:lnTo>
                  <a:lnTo>
                    <a:pt x="78854" y="29351"/>
                  </a:lnTo>
                  <a:lnTo>
                    <a:pt x="84620" y="31675"/>
                  </a:lnTo>
                  <a:lnTo>
                    <a:pt x="90589" y="43956"/>
                  </a:lnTo>
                  <a:lnTo>
                    <a:pt x="89166" y="50408"/>
                  </a:lnTo>
                  <a:lnTo>
                    <a:pt x="89395" y="56821"/>
                  </a:lnTo>
                  <a:lnTo>
                    <a:pt x="124057" y="56821"/>
                  </a:lnTo>
                  <a:lnTo>
                    <a:pt x="124033" y="43956"/>
                  </a:lnTo>
                  <a:lnTo>
                    <a:pt x="123913" y="41099"/>
                  </a:lnTo>
                  <a:lnTo>
                    <a:pt x="123520" y="37797"/>
                  </a:lnTo>
                  <a:lnTo>
                    <a:pt x="121354" y="28367"/>
                  </a:lnTo>
                  <a:lnTo>
                    <a:pt x="120470" y="26608"/>
                  </a:lnTo>
                  <a:close/>
                </a:path>
                <a:path w="124460" h="139064">
                  <a:moveTo>
                    <a:pt x="57444" y="0"/>
                  </a:moveTo>
                  <a:lnTo>
                    <a:pt x="13957" y="5932"/>
                  </a:lnTo>
                  <a:lnTo>
                    <a:pt x="11760" y="6986"/>
                  </a:lnTo>
                  <a:lnTo>
                    <a:pt x="11836" y="32196"/>
                  </a:lnTo>
                  <a:lnTo>
                    <a:pt x="11963" y="32856"/>
                  </a:lnTo>
                  <a:lnTo>
                    <a:pt x="12026" y="33466"/>
                  </a:lnTo>
                  <a:lnTo>
                    <a:pt x="12344" y="33555"/>
                  </a:lnTo>
                  <a:lnTo>
                    <a:pt x="12522" y="33656"/>
                  </a:lnTo>
                  <a:lnTo>
                    <a:pt x="39347" y="29254"/>
                  </a:lnTo>
                  <a:lnTo>
                    <a:pt x="48260" y="27980"/>
                  </a:lnTo>
                  <a:lnTo>
                    <a:pt x="56299" y="26925"/>
                  </a:lnTo>
                  <a:lnTo>
                    <a:pt x="64465" y="26608"/>
                  </a:lnTo>
                  <a:lnTo>
                    <a:pt x="120470" y="26608"/>
                  </a:lnTo>
                  <a:lnTo>
                    <a:pt x="117263" y="20231"/>
                  </a:lnTo>
                  <a:lnTo>
                    <a:pt x="80161" y="986"/>
                  </a:lnTo>
                  <a:lnTo>
                    <a:pt x="72148" y="230"/>
                  </a:lnTo>
                  <a:lnTo>
                    <a:pt x="57444"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55" name="object 23"/>
            <p:cNvSpPr>
              <a:spLocks noChangeArrowheads="1"/>
            </p:cNvSpPr>
            <p:nvPr/>
          </p:nvSpPr>
          <p:spPr bwMode="auto">
            <a:xfrm>
              <a:off x="3047648" y="1488658"/>
              <a:ext cx="125063" cy="139141"/>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endParaRPr>
            </a:p>
          </p:txBody>
        </p:sp>
        <p:sp>
          <p:nvSpPr>
            <p:cNvPr id="21556" name="object 24"/>
            <p:cNvSpPr>
              <a:spLocks/>
            </p:cNvSpPr>
            <p:nvPr/>
          </p:nvSpPr>
          <p:spPr bwMode="auto">
            <a:xfrm>
              <a:off x="2652951" y="1488582"/>
              <a:ext cx="142875" cy="197485"/>
            </a:xfrm>
            <a:custGeom>
              <a:avLst/>
              <a:gdLst>
                <a:gd name="T0" fmla="*/ 35940 w 142875"/>
                <a:gd name="T1" fmla="*/ 25 h 197485"/>
                <a:gd name="T2" fmla="*/ 2158 w 142875"/>
                <a:gd name="T3" fmla="*/ 127 h 197485"/>
                <a:gd name="T4" fmla="*/ 1193 w 142875"/>
                <a:gd name="T5" fmla="*/ 266 h 197485"/>
                <a:gd name="T6" fmla="*/ 0 w 142875"/>
                <a:gd name="T7" fmla="*/ 368 h 197485"/>
                <a:gd name="T8" fmla="*/ 901 w 142875"/>
                <a:gd name="T9" fmla="*/ 2959 h 197485"/>
                <a:gd name="T10" fmla="*/ 52844 w 142875"/>
                <a:gd name="T11" fmla="*/ 139306 h 197485"/>
                <a:gd name="T12" fmla="*/ 52895 w 142875"/>
                <a:gd name="T13" fmla="*/ 140538 h 197485"/>
                <a:gd name="T14" fmla="*/ 22021 w 142875"/>
                <a:gd name="T15" fmla="*/ 172161 h 197485"/>
                <a:gd name="T16" fmla="*/ 21145 w 142875"/>
                <a:gd name="T17" fmla="*/ 172593 h 197485"/>
                <a:gd name="T18" fmla="*/ 20319 w 142875"/>
                <a:gd name="T19" fmla="*/ 173101 h 197485"/>
                <a:gd name="T20" fmla="*/ 19303 w 142875"/>
                <a:gd name="T21" fmla="*/ 173672 h 197485"/>
                <a:gd name="T22" fmla="*/ 35864 w 142875"/>
                <a:gd name="T23" fmla="*/ 197065 h 197485"/>
                <a:gd name="T24" fmla="*/ 42385 w 142875"/>
                <a:gd name="T25" fmla="*/ 193660 h 197485"/>
                <a:gd name="T26" fmla="*/ 74709 w 142875"/>
                <a:gd name="T27" fmla="*/ 162871 h 197485"/>
                <a:gd name="T28" fmla="*/ 102399 w 142875"/>
                <a:gd name="T29" fmla="*/ 99910 h 197485"/>
                <a:gd name="T30" fmla="*/ 71678 w 142875"/>
                <a:gd name="T31" fmla="*/ 99910 h 197485"/>
                <a:gd name="T32" fmla="*/ 71348 w 142875"/>
                <a:gd name="T33" fmla="*/ 99060 h 197485"/>
                <a:gd name="T34" fmla="*/ 70980 w 142875"/>
                <a:gd name="T35" fmla="*/ 98221 h 197485"/>
                <a:gd name="T36" fmla="*/ 45875 w 142875"/>
                <a:gd name="T37" fmla="*/ 26533 h 197485"/>
                <a:gd name="T38" fmla="*/ 36906 w 142875"/>
                <a:gd name="T39" fmla="*/ 787 h 197485"/>
                <a:gd name="T40" fmla="*/ 35940 w 142875"/>
                <a:gd name="T41" fmla="*/ 25 h 197485"/>
                <a:gd name="T42" fmla="*/ 107416 w 142875"/>
                <a:gd name="T43" fmla="*/ 0 h 197485"/>
                <a:gd name="T44" fmla="*/ 106197 w 142875"/>
                <a:gd name="T45" fmla="*/ 749 h 197485"/>
                <a:gd name="T46" fmla="*/ 99189 w 142875"/>
                <a:gd name="T47" fmla="*/ 21437 h 197485"/>
                <a:gd name="T48" fmla="*/ 93019 w 142875"/>
                <a:gd name="T49" fmla="*/ 39538 h 197485"/>
                <a:gd name="T50" fmla="*/ 80632 w 142875"/>
                <a:gd name="T51" fmla="*/ 75730 h 197485"/>
                <a:gd name="T52" fmla="*/ 72326 w 142875"/>
                <a:gd name="T53" fmla="*/ 99885 h 197485"/>
                <a:gd name="T54" fmla="*/ 71678 w 142875"/>
                <a:gd name="T55" fmla="*/ 99910 h 197485"/>
                <a:gd name="T56" fmla="*/ 102399 w 142875"/>
                <a:gd name="T57" fmla="*/ 99910 h 197485"/>
                <a:gd name="T58" fmla="*/ 141731 w 142875"/>
                <a:gd name="T59" fmla="*/ 2362 h 197485"/>
                <a:gd name="T60" fmla="*/ 141985 w 142875"/>
                <a:gd name="T61" fmla="*/ 1409 h 197485"/>
                <a:gd name="T62" fmla="*/ 142407 w 142875"/>
                <a:gd name="T63" fmla="*/ 144 h 197485"/>
                <a:gd name="T64" fmla="*/ 124555 w 142875"/>
                <a:gd name="T65" fmla="*/ 144 h 197485"/>
                <a:gd name="T66" fmla="*/ 110058 w 142875"/>
                <a:gd name="T67" fmla="*/ 50 h 197485"/>
                <a:gd name="T68" fmla="*/ 107416 w 142875"/>
                <a:gd name="T69" fmla="*/ 0 h 197485"/>
                <a:gd name="T70" fmla="*/ 142417 w 142875"/>
                <a:gd name="T71" fmla="*/ 114 h 197485"/>
                <a:gd name="T72" fmla="*/ 124555 w 142875"/>
                <a:gd name="T73" fmla="*/ 144 h 197485"/>
                <a:gd name="T74" fmla="*/ 142407 w 142875"/>
                <a:gd name="T75" fmla="*/ 144 h 197485"/>
                <a:gd name="T76" fmla="*/ 142417 w 142875"/>
                <a:gd name="T77" fmla="*/ 114 h 1974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42875" h="197485">
                  <a:moveTo>
                    <a:pt x="35940" y="25"/>
                  </a:moveTo>
                  <a:lnTo>
                    <a:pt x="2158" y="127"/>
                  </a:lnTo>
                  <a:lnTo>
                    <a:pt x="1193" y="266"/>
                  </a:lnTo>
                  <a:lnTo>
                    <a:pt x="0" y="368"/>
                  </a:lnTo>
                  <a:lnTo>
                    <a:pt x="901" y="2959"/>
                  </a:lnTo>
                  <a:lnTo>
                    <a:pt x="52844" y="139306"/>
                  </a:lnTo>
                  <a:lnTo>
                    <a:pt x="52895" y="140538"/>
                  </a:lnTo>
                  <a:lnTo>
                    <a:pt x="22021" y="172161"/>
                  </a:lnTo>
                  <a:lnTo>
                    <a:pt x="21145" y="172593"/>
                  </a:lnTo>
                  <a:lnTo>
                    <a:pt x="20319" y="173101"/>
                  </a:lnTo>
                  <a:lnTo>
                    <a:pt x="19303" y="173672"/>
                  </a:lnTo>
                  <a:lnTo>
                    <a:pt x="35864" y="197065"/>
                  </a:lnTo>
                  <a:lnTo>
                    <a:pt x="42385" y="193660"/>
                  </a:lnTo>
                  <a:lnTo>
                    <a:pt x="74709" y="162871"/>
                  </a:lnTo>
                  <a:lnTo>
                    <a:pt x="102399" y="99910"/>
                  </a:lnTo>
                  <a:lnTo>
                    <a:pt x="71678" y="99910"/>
                  </a:lnTo>
                  <a:lnTo>
                    <a:pt x="71348" y="99060"/>
                  </a:lnTo>
                  <a:lnTo>
                    <a:pt x="70980" y="98221"/>
                  </a:lnTo>
                  <a:lnTo>
                    <a:pt x="45875" y="26533"/>
                  </a:lnTo>
                  <a:lnTo>
                    <a:pt x="36906" y="787"/>
                  </a:lnTo>
                  <a:lnTo>
                    <a:pt x="35940" y="25"/>
                  </a:lnTo>
                  <a:close/>
                </a:path>
                <a:path w="142875" h="197485">
                  <a:moveTo>
                    <a:pt x="107416" y="0"/>
                  </a:moveTo>
                  <a:lnTo>
                    <a:pt x="106197" y="749"/>
                  </a:lnTo>
                  <a:lnTo>
                    <a:pt x="99189" y="21437"/>
                  </a:lnTo>
                  <a:lnTo>
                    <a:pt x="93019" y="39538"/>
                  </a:lnTo>
                  <a:lnTo>
                    <a:pt x="80632" y="75730"/>
                  </a:lnTo>
                  <a:lnTo>
                    <a:pt x="72326" y="99885"/>
                  </a:lnTo>
                  <a:lnTo>
                    <a:pt x="71678" y="99910"/>
                  </a:lnTo>
                  <a:lnTo>
                    <a:pt x="102399" y="99910"/>
                  </a:lnTo>
                  <a:lnTo>
                    <a:pt x="141731" y="2362"/>
                  </a:lnTo>
                  <a:lnTo>
                    <a:pt x="141985" y="1409"/>
                  </a:lnTo>
                  <a:lnTo>
                    <a:pt x="142407" y="144"/>
                  </a:lnTo>
                  <a:lnTo>
                    <a:pt x="124555" y="144"/>
                  </a:lnTo>
                  <a:lnTo>
                    <a:pt x="110058" y="50"/>
                  </a:lnTo>
                  <a:lnTo>
                    <a:pt x="107416" y="0"/>
                  </a:lnTo>
                  <a:close/>
                </a:path>
                <a:path w="142875" h="197485">
                  <a:moveTo>
                    <a:pt x="142417" y="114"/>
                  </a:moveTo>
                  <a:lnTo>
                    <a:pt x="124555" y="144"/>
                  </a:lnTo>
                  <a:lnTo>
                    <a:pt x="142407" y="144"/>
                  </a:lnTo>
                  <a:lnTo>
                    <a:pt x="142417" y="114"/>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57" name="object 25"/>
            <p:cNvSpPr>
              <a:spLocks/>
            </p:cNvSpPr>
            <p:nvPr/>
          </p:nvSpPr>
          <p:spPr bwMode="auto">
            <a:xfrm>
              <a:off x="2996624" y="1627617"/>
              <a:ext cx="17145" cy="635"/>
            </a:xfrm>
            <a:custGeom>
              <a:avLst/>
              <a:gdLst>
                <a:gd name="T0" fmla="*/ 17057 w 17145"/>
                <a:gd name="T1" fmla="*/ 0 h 635"/>
                <a:gd name="T2" fmla="*/ 0 w 17145"/>
                <a:gd name="T3" fmla="*/ 0 h 635"/>
                <a:gd name="T4" fmla="*/ 7146 w 17145"/>
                <a:gd name="T5" fmla="*/ 29 h 635"/>
                <a:gd name="T6" fmla="*/ 16943 w 17145"/>
                <a:gd name="T7" fmla="*/ 182 h 635"/>
                <a:gd name="T8" fmla="*/ 17057 w 17145"/>
                <a:gd name="T9" fmla="*/ 0 h 6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145" h="635">
                  <a:moveTo>
                    <a:pt x="17057" y="0"/>
                  </a:moveTo>
                  <a:lnTo>
                    <a:pt x="0" y="0"/>
                  </a:lnTo>
                  <a:lnTo>
                    <a:pt x="7146" y="29"/>
                  </a:lnTo>
                  <a:lnTo>
                    <a:pt x="16943" y="182"/>
                  </a:lnTo>
                  <a:lnTo>
                    <a:pt x="17057"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1558" name="object 26"/>
            <p:cNvSpPr>
              <a:spLocks/>
            </p:cNvSpPr>
            <p:nvPr/>
          </p:nvSpPr>
          <p:spPr bwMode="auto">
            <a:xfrm>
              <a:off x="2996718" y="1437554"/>
              <a:ext cx="0" cy="190500"/>
            </a:xfrm>
            <a:custGeom>
              <a:avLst/>
              <a:gdLst>
                <a:gd name="T0" fmla="*/ 0 h 190500"/>
                <a:gd name="T1" fmla="*/ 190500 h 190500"/>
                <a:gd name="T2" fmla="*/ 0 60000 65536"/>
                <a:gd name="T3" fmla="*/ 0 60000 65536"/>
              </a:gdLst>
              <a:ahLst/>
              <a:cxnLst>
                <a:cxn ang="T2">
                  <a:pos x="0" y="T0"/>
                </a:cxn>
                <a:cxn ang="T3">
                  <a:pos x="0" y="T1"/>
                </a:cxn>
              </a:cxnLst>
              <a:rect l="0" t="0" r="r" b="b"/>
              <a:pathLst>
                <a:path h="190500">
                  <a:moveTo>
                    <a:pt x="0" y="0"/>
                  </a:moveTo>
                  <a:lnTo>
                    <a:pt x="0" y="190500"/>
                  </a:lnTo>
                </a:path>
              </a:pathLst>
            </a:custGeom>
            <a:noFill/>
            <a:ln w="34678">
              <a:solidFill>
                <a:srgbClr val="1C273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21559" name="object 27"/>
            <p:cNvSpPr>
              <a:spLocks/>
            </p:cNvSpPr>
            <p:nvPr/>
          </p:nvSpPr>
          <p:spPr bwMode="auto">
            <a:xfrm>
              <a:off x="2996823" y="1438024"/>
              <a:ext cx="17145" cy="635"/>
            </a:xfrm>
            <a:custGeom>
              <a:avLst/>
              <a:gdLst>
                <a:gd name="T0" fmla="*/ 16567 w 17145"/>
                <a:gd name="T1" fmla="*/ 0 h 635"/>
                <a:gd name="T2" fmla="*/ 0 w 17145"/>
                <a:gd name="T3" fmla="*/ 117 h 635"/>
                <a:gd name="T4" fmla="*/ 16693 w 17145"/>
                <a:gd name="T5" fmla="*/ 117 h 635"/>
                <a:gd name="T6" fmla="*/ 16567 w 17145"/>
                <a:gd name="T7" fmla="*/ 0 h 6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45" h="635">
                  <a:moveTo>
                    <a:pt x="16567" y="0"/>
                  </a:moveTo>
                  <a:lnTo>
                    <a:pt x="0" y="117"/>
                  </a:lnTo>
                  <a:lnTo>
                    <a:pt x="16693" y="117"/>
                  </a:lnTo>
                  <a:lnTo>
                    <a:pt x="16567"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grpSp>
    </p:spTree>
    <p:extLst>
      <p:ext uri="{BB962C8B-B14F-4D97-AF65-F5344CB8AC3E}">
        <p14:creationId xmlns:p14="http://schemas.microsoft.com/office/powerpoint/2010/main" val="748603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8067600" cy="430887"/>
          </a:xfrm>
        </p:spPr>
        <p:txBody>
          <a:bodyPr/>
          <a:lstStyle/>
          <a:p>
            <a:pPr eaLnBrk="1" fontAlgn="auto" hangingPunct="1">
              <a:spcAft>
                <a:spcPts val="0"/>
              </a:spcAft>
              <a:defRPr/>
            </a:pPr>
            <a:r>
              <a:rPr lang="fr-FR" dirty="0"/>
              <a:t>Quels avantages pour le client ?</a:t>
            </a:r>
            <a:endParaRPr lang="fr-FR" strike="sngStrike" dirty="0"/>
          </a:p>
        </p:txBody>
      </p:sp>
      <p:sp>
        <p:nvSpPr>
          <p:cNvPr id="8" name="Rectangle 7"/>
          <p:cNvSpPr/>
          <p:nvPr/>
        </p:nvSpPr>
        <p:spPr>
          <a:xfrm>
            <a:off x="3286125" y="4251325"/>
            <a:ext cx="2652713" cy="439738"/>
          </a:xfrm>
          <a:prstGeom prst="rect">
            <a:avLst/>
          </a:prstGeom>
          <a:solidFill>
            <a:srgbClr val="581D41"/>
          </a:solidFill>
          <a:ln>
            <a:solidFill>
              <a:srgbClr val="581D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600" b="1" dirty="0"/>
              <a:t>DIGITAL </a:t>
            </a:r>
          </a:p>
        </p:txBody>
      </p:sp>
      <p:sp>
        <p:nvSpPr>
          <p:cNvPr id="18436" name="ZoneTexte 9"/>
          <p:cNvSpPr txBox="1">
            <a:spLocks noChangeArrowheads="1"/>
          </p:cNvSpPr>
          <p:nvPr/>
        </p:nvSpPr>
        <p:spPr bwMode="auto">
          <a:xfrm>
            <a:off x="3286125" y="4759325"/>
            <a:ext cx="2652713" cy="1368425"/>
          </a:xfrm>
          <a:prstGeom prst="rect">
            <a:avLst/>
          </a:prstGeom>
          <a:noFill/>
          <a:ln w="9525">
            <a:solidFill>
              <a:srgbClr val="581D4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algn="just" eaLnBrk="1" hangingPunct="1">
              <a:spcBef>
                <a:spcPct val="0"/>
              </a:spcBef>
              <a:buClrTx/>
              <a:buFontTx/>
              <a:buNone/>
            </a:pPr>
            <a:r>
              <a:rPr lang="fr-FR" altLang="fr-FR" sz="1300" dirty="0">
                <a:solidFill>
                  <a:schemeClr val="tx1"/>
                </a:solidFill>
              </a:rPr>
              <a:t>Souscription </a:t>
            </a:r>
            <a:r>
              <a:rPr lang="fr-FR" altLang="fr-FR" sz="1300" b="1" dirty="0">
                <a:solidFill>
                  <a:schemeClr val="tx1"/>
                </a:solidFill>
              </a:rPr>
              <a:t>100% digitale</a:t>
            </a:r>
            <a:r>
              <a:rPr lang="fr-FR" altLang="fr-FR" sz="1300" dirty="0">
                <a:solidFill>
                  <a:schemeClr val="tx1"/>
                </a:solidFill>
              </a:rPr>
              <a:t> </a:t>
            </a:r>
          </a:p>
          <a:p>
            <a:pPr algn="just" eaLnBrk="1" hangingPunct="1">
              <a:spcBef>
                <a:spcPct val="0"/>
              </a:spcBef>
              <a:buClrTx/>
              <a:buFontTx/>
              <a:buNone/>
            </a:pPr>
            <a:endParaRPr lang="fr-FR" altLang="fr-FR" sz="800" dirty="0">
              <a:solidFill>
                <a:schemeClr val="tx1"/>
              </a:solidFill>
            </a:endParaRPr>
          </a:p>
          <a:p>
            <a:pPr algn="just" eaLnBrk="1" hangingPunct="1">
              <a:spcBef>
                <a:spcPct val="0"/>
              </a:spcBef>
              <a:buClrTx/>
              <a:buFontTx/>
              <a:buNone/>
            </a:pPr>
            <a:r>
              <a:rPr lang="fr-FR" altLang="fr-FR" sz="1300" dirty="0">
                <a:solidFill>
                  <a:schemeClr val="tx1"/>
                </a:solidFill>
              </a:rPr>
              <a:t>Soumission des documents </a:t>
            </a:r>
            <a:r>
              <a:rPr lang="fr-FR" altLang="fr-FR" sz="1300" b="1" dirty="0">
                <a:solidFill>
                  <a:schemeClr val="tx1"/>
                </a:solidFill>
              </a:rPr>
              <a:t>en ligne </a:t>
            </a:r>
            <a:r>
              <a:rPr lang="fr-FR" altLang="fr-FR" sz="1300" dirty="0">
                <a:solidFill>
                  <a:schemeClr val="tx1"/>
                </a:solidFill>
              </a:rPr>
              <a:t>avec contrôle risques et conformité en moins de 48h.                                                  </a:t>
            </a:r>
          </a:p>
          <a:p>
            <a:pPr algn="just" eaLnBrk="1" hangingPunct="1">
              <a:spcBef>
                <a:spcPct val="0"/>
              </a:spcBef>
              <a:buClrTx/>
              <a:buFontTx/>
              <a:buNone/>
            </a:pPr>
            <a:endParaRPr lang="fr-FR" altLang="fr-FR" sz="500" dirty="0">
              <a:solidFill>
                <a:schemeClr val="tx1"/>
              </a:solidFill>
            </a:endParaRPr>
          </a:p>
          <a:p>
            <a:pPr algn="just" eaLnBrk="1" hangingPunct="1">
              <a:spcBef>
                <a:spcPct val="0"/>
              </a:spcBef>
              <a:buClrTx/>
              <a:buFontTx/>
              <a:buNone/>
            </a:pPr>
            <a:endParaRPr lang="fr-FR" altLang="fr-FR" sz="500" dirty="0">
              <a:solidFill>
                <a:schemeClr val="tx1"/>
              </a:solidFill>
            </a:endParaRPr>
          </a:p>
          <a:p>
            <a:pPr algn="just" eaLnBrk="1" hangingPunct="1">
              <a:spcBef>
                <a:spcPct val="0"/>
              </a:spcBef>
              <a:buClrTx/>
              <a:buFontTx/>
              <a:buNone/>
            </a:pPr>
            <a:endParaRPr lang="fr-FR" altLang="fr-FR" sz="1300" dirty="0">
              <a:solidFill>
                <a:schemeClr val="tx1"/>
              </a:solidFill>
            </a:endParaRPr>
          </a:p>
        </p:txBody>
      </p:sp>
      <p:sp>
        <p:nvSpPr>
          <p:cNvPr id="21" name="Rectangle 20"/>
          <p:cNvSpPr/>
          <p:nvPr/>
        </p:nvSpPr>
        <p:spPr>
          <a:xfrm>
            <a:off x="6129338" y="1131888"/>
            <a:ext cx="2655887" cy="425450"/>
          </a:xfrm>
          <a:prstGeom prst="rect">
            <a:avLst/>
          </a:prstGeom>
          <a:solidFill>
            <a:srgbClr val="EA9922"/>
          </a:solidFill>
          <a:ln>
            <a:solidFill>
              <a:srgbClr val="EA99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600" b="1" dirty="0">
                <a:solidFill>
                  <a:schemeClr val="bg1"/>
                </a:solidFill>
              </a:rPr>
              <a:t>AGRÉÉE &amp; </a:t>
            </a:r>
            <a:r>
              <a:rPr lang="fr-FR" sz="1600" b="1" dirty="0"/>
              <a:t>CERTIFIÉ</a:t>
            </a:r>
          </a:p>
        </p:txBody>
      </p:sp>
      <p:sp>
        <p:nvSpPr>
          <p:cNvPr id="18438" name="ZoneTexte 23"/>
          <p:cNvSpPr txBox="1">
            <a:spLocks noChangeArrowheads="1"/>
          </p:cNvSpPr>
          <p:nvPr/>
        </p:nvSpPr>
        <p:spPr bwMode="auto">
          <a:xfrm>
            <a:off x="6129338" y="1630363"/>
            <a:ext cx="2659062" cy="2400300"/>
          </a:xfrm>
          <a:prstGeom prst="rect">
            <a:avLst/>
          </a:prstGeom>
          <a:noFill/>
          <a:ln w="9525">
            <a:solidFill>
              <a:srgbClr val="EA992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algn="just" eaLnBrk="1" hangingPunct="1">
              <a:spcBef>
                <a:spcPct val="0"/>
              </a:spcBef>
              <a:buClrTx/>
              <a:buFontTx/>
              <a:buNone/>
            </a:pPr>
            <a:r>
              <a:rPr lang="fr-FR" altLang="fr-FR" sz="1300" b="1">
                <a:solidFill>
                  <a:schemeClr val="tx1"/>
                </a:solidFill>
              </a:rPr>
              <a:t>Agréé Etablissement de paiement par l’ACPR </a:t>
            </a:r>
            <a:r>
              <a:rPr lang="fr-FR" altLang="fr-FR" sz="1300">
                <a:solidFill>
                  <a:schemeClr val="tx1"/>
                </a:solidFill>
              </a:rPr>
              <a:t>(Banque de France),  PayPlug est habilité à assurer la collecte des fonds pour le compte de ses clients.</a:t>
            </a:r>
          </a:p>
          <a:p>
            <a:pPr eaLnBrk="1" hangingPunct="1">
              <a:spcBef>
                <a:spcPct val="0"/>
              </a:spcBef>
              <a:buClrTx/>
              <a:buFontTx/>
              <a:buNone/>
            </a:pPr>
            <a:endParaRPr lang="fr-FR" altLang="fr-FR" sz="1100">
              <a:solidFill>
                <a:schemeClr val="tx1"/>
              </a:solidFill>
            </a:endParaRPr>
          </a:p>
          <a:p>
            <a:pPr algn="just" eaLnBrk="1" hangingPunct="1">
              <a:spcBef>
                <a:spcPct val="0"/>
              </a:spcBef>
              <a:buClrTx/>
              <a:buFontTx/>
              <a:buNone/>
            </a:pPr>
            <a:r>
              <a:rPr lang="fr-FR" altLang="fr-FR" sz="1300" b="1">
                <a:solidFill>
                  <a:schemeClr val="tx1"/>
                </a:solidFill>
              </a:rPr>
              <a:t>Certifiée PCI DSS Level 1</a:t>
            </a:r>
            <a:r>
              <a:rPr lang="fr-FR" altLang="fr-FR" sz="1300">
                <a:solidFill>
                  <a:schemeClr val="tx1"/>
                </a:solidFill>
              </a:rPr>
              <a:t> pour sa capacité à traiter et stocker les données bancaires selon les standards de sécurité les plus exigeants de l’industrie du paiement. </a:t>
            </a:r>
          </a:p>
          <a:p>
            <a:pPr algn="just" eaLnBrk="1" hangingPunct="1">
              <a:spcBef>
                <a:spcPct val="0"/>
              </a:spcBef>
              <a:buClrTx/>
              <a:buFontTx/>
              <a:buNone/>
            </a:pPr>
            <a:endParaRPr lang="fr-FR" altLang="fr-FR" sz="1400">
              <a:solidFill>
                <a:schemeClr val="tx1"/>
              </a:solidFill>
            </a:endParaRPr>
          </a:p>
          <a:p>
            <a:pPr algn="just" eaLnBrk="1" hangingPunct="1">
              <a:spcBef>
                <a:spcPct val="0"/>
              </a:spcBef>
              <a:buClrTx/>
              <a:buFontTx/>
              <a:buNone/>
            </a:pPr>
            <a:endParaRPr lang="fr-FR" altLang="fr-FR" sz="800">
              <a:solidFill>
                <a:schemeClr val="tx1"/>
              </a:solidFill>
            </a:endParaRPr>
          </a:p>
        </p:txBody>
      </p:sp>
      <p:sp>
        <p:nvSpPr>
          <p:cNvPr id="25" name="Rectangle 24"/>
          <p:cNvSpPr/>
          <p:nvPr/>
        </p:nvSpPr>
        <p:spPr>
          <a:xfrm>
            <a:off x="6129338" y="4251325"/>
            <a:ext cx="2659062" cy="407988"/>
          </a:xfrm>
          <a:prstGeom prst="rect">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600" b="1" dirty="0"/>
              <a:t>ACCOMPAGNEMENT </a:t>
            </a:r>
            <a:r>
              <a:rPr lang="fr-FR" sz="1600" b="1" dirty="0">
                <a:solidFill>
                  <a:schemeClr val="bg1"/>
                </a:solidFill>
              </a:rPr>
              <a:t>DÉDIÉ </a:t>
            </a:r>
          </a:p>
        </p:txBody>
      </p:sp>
      <p:sp>
        <p:nvSpPr>
          <p:cNvPr id="18440" name="ZoneTexte 25"/>
          <p:cNvSpPr txBox="1">
            <a:spLocks noChangeArrowheads="1"/>
          </p:cNvSpPr>
          <p:nvPr/>
        </p:nvSpPr>
        <p:spPr bwMode="auto">
          <a:xfrm>
            <a:off x="6129338" y="4759325"/>
            <a:ext cx="2655887" cy="136842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algn="just" eaLnBrk="1" hangingPunct="1">
              <a:spcBef>
                <a:spcPct val="0"/>
              </a:spcBef>
              <a:buClrTx/>
              <a:buFontTx/>
              <a:buNone/>
            </a:pPr>
            <a:r>
              <a:rPr lang="fr-FR" altLang="fr-FR" sz="1300">
                <a:solidFill>
                  <a:schemeClr val="tx1"/>
                </a:solidFill>
              </a:rPr>
              <a:t>Installation, résolution de problèmes, suivi des performances : quelle que soit leur taille ou leurs enjeux, les</a:t>
            </a:r>
            <a:br>
              <a:rPr lang="fr-FR" altLang="fr-FR" sz="1300">
                <a:solidFill>
                  <a:schemeClr val="tx1"/>
                </a:solidFill>
              </a:rPr>
            </a:br>
            <a:r>
              <a:rPr lang="fr-FR" altLang="fr-FR" sz="1300">
                <a:solidFill>
                  <a:schemeClr val="tx1"/>
                </a:solidFill>
              </a:rPr>
              <a:t>e-commerçants bénéficient d’une véritable expertise marché et d’un </a:t>
            </a:r>
            <a:r>
              <a:rPr lang="fr-FR" altLang="fr-FR" sz="1300" b="1">
                <a:solidFill>
                  <a:schemeClr val="tx1"/>
                </a:solidFill>
              </a:rPr>
              <a:t>suivi de qualité.</a:t>
            </a:r>
          </a:p>
          <a:p>
            <a:pPr algn="just" eaLnBrk="1" hangingPunct="1">
              <a:spcBef>
                <a:spcPct val="0"/>
              </a:spcBef>
              <a:buClrTx/>
              <a:buFontTx/>
              <a:buNone/>
            </a:pPr>
            <a:endParaRPr lang="fr-FR" altLang="fr-FR" sz="500" b="1">
              <a:solidFill>
                <a:schemeClr val="tx1"/>
              </a:solidFill>
            </a:endParaRPr>
          </a:p>
        </p:txBody>
      </p:sp>
      <p:sp>
        <p:nvSpPr>
          <p:cNvPr id="27" name="Rectangle 26"/>
          <p:cNvSpPr/>
          <p:nvPr/>
        </p:nvSpPr>
        <p:spPr>
          <a:xfrm>
            <a:off x="385763" y="4251325"/>
            <a:ext cx="2644775" cy="425450"/>
          </a:xfrm>
          <a:prstGeom prst="rect">
            <a:avLst/>
          </a:prstGeom>
          <a:solidFill>
            <a:srgbClr val="DE6225"/>
          </a:solidFill>
          <a:ln>
            <a:solidFill>
              <a:srgbClr val="DE62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600" b="1" dirty="0">
                <a:solidFill>
                  <a:schemeClr val="bg1"/>
                </a:solidFill>
              </a:rPr>
              <a:t>ORIENTÉ </a:t>
            </a:r>
            <a:r>
              <a:rPr lang="fr-FR" sz="1600" b="1" dirty="0"/>
              <a:t>CONVERSION  </a:t>
            </a:r>
          </a:p>
        </p:txBody>
      </p:sp>
      <p:sp>
        <p:nvSpPr>
          <p:cNvPr id="28" name="ZoneTexte 27"/>
          <p:cNvSpPr txBox="1"/>
          <p:nvPr/>
        </p:nvSpPr>
        <p:spPr>
          <a:xfrm>
            <a:off x="385763" y="4759325"/>
            <a:ext cx="2654300" cy="1368425"/>
          </a:xfrm>
          <a:prstGeom prst="rect">
            <a:avLst/>
          </a:prstGeom>
          <a:noFill/>
          <a:ln>
            <a:solidFill>
              <a:srgbClr val="DE6225"/>
            </a:solidFill>
          </a:ln>
        </p:spPr>
        <p:txBody>
          <a:bodyPr>
            <a:spAutoFit/>
          </a:bodyPr>
          <a:lstStyle/>
          <a:p>
            <a:pPr eaLnBrk="1" fontAlgn="auto" hangingPunct="1">
              <a:spcBef>
                <a:spcPts val="0"/>
              </a:spcBef>
              <a:spcAft>
                <a:spcPts val="0"/>
              </a:spcAft>
              <a:defRPr/>
            </a:pPr>
            <a:r>
              <a:rPr lang="fr-FR" sz="1300" dirty="0">
                <a:latin typeface="+mn-lt"/>
              </a:rPr>
              <a:t>Réponse aux besoins des </a:t>
            </a:r>
            <a:br>
              <a:rPr lang="fr-FR" sz="1300" dirty="0">
                <a:latin typeface="+mn-lt"/>
              </a:rPr>
            </a:br>
            <a:r>
              <a:rPr lang="fr-FR" sz="1300" dirty="0">
                <a:latin typeface="+mn-lt"/>
              </a:rPr>
              <a:t>e-commerçants : </a:t>
            </a:r>
          </a:p>
          <a:p>
            <a:pPr eaLnBrk="1" fontAlgn="auto" hangingPunct="1">
              <a:spcBef>
                <a:spcPts val="0"/>
              </a:spcBef>
              <a:spcAft>
                <a:spcPts val="0"/>
              </a:spcAft>
              <a:defRPr/>
            </a:pPr>
            <a:endParaRPr lang="fr-FR" sz="500" dirty="0">
              <a:latin typeface="+mn-lt"/>
            </a:endParaRPr>
          </a:p>
          <a:p>
            <a:pPr marL="285750" indent="-285750" algn="just" eaLnBrk="1" fontAlgn="auto" hangingPunct="1">
              <a:spcBef>
                <a:spcPts val="0"/>
              </a:spcBef>
              <a:spcAft>
                <a:spcPts val="0"/>
              </a:spcAft>
              <a:buFont typeface="Arial" panose="020B0604020202020204" pitchFamily="34" charset="0"/>
              <a:buChar char="•"/>
              <a:defRPr/>
            </a:pPr>
            <a:r>
              <a:rPr lang="fr-FR" sz="1300" dirty="0">
                <a:latin typeface="+mn-lt"/>
              </a:rPr>
              <a:t>Pages de paiement </a:t>
            </a:r>
            <a:r>
              <a:rPr lang="fr-FR" sz="1300" b="1" dirty="0">
                <a:latin typeface="+mn-lt"/>
              </a:rPr>
              <a:t>ergonomiques </a:t>
            </a:r>
            <a:r>
              <a:rPr lang="fr-FR" sz="1300" dirty="0">
                <a:latin typeface="+mn-lt"/>
              </a:rPr>
              <a:t>et </a:t>
            </a:r>
            <a:r>
              <a:rPr lang="fr-FR" sz="1300" b="1" dirty="0">
                <a:latin typeface="+mn-lt"/>
              </a:rPr>
              <a:t>personnalisables </a:t>
            </a:r>
          </a:p>
          <a:p>
            <a:pPr marL="285750" indent="-285750" algn="just" eaLnBrk="1" fontAlgn="auto" hangingPunct="1">
              <a:spcBef>
                <a:spcPts val="0"/>
              </a:spcBef>
              <a:spcAft>
                <a:spcPts val="0"/>
              </a:spcAft>
              <a:buFont typeface="Arial" panose="020B0604020202020204" pitchFamily="34" charset="0"/>
              <a:buChar char="•"/>
              <a:defRPr/>
            </a:pPr>
            <a:r>
              <a:rPr lang="fr-FR" sz="1300" dirty="0">
                <a:latin typeface="+mn-lt"/>
              </a:rPr>
              <a:t>Pages adaptées aux mobiles</a:t>
            </a:r>
          </a:p>
          <a:p>
            <a:pPr marL="285750" indent="-285750" algn="just" eaLnBrk="1" fontAlgn="auto" hangingPunct="1">
              <a:spcBef>
                <a:spcPts val="0"/>
              </a:spcBef>
              <a:spcAft>
                <a:spcPts val="0"/>
              </a:spcAft>
              <a:buFont typeface="Arial" panose="020B0604020202020204" pitchFamily="34" charset="0"/>
              <a:buChar char="•"/>
              <a:defRPr/>
            </a:pPr>
            <a:r>
              <a:rPr lang="fr-FR" sz="1300" dirty="0">
                <a:latin typeface="+mn-lt"/>
              </a:rPr>
              <a:t>Portail de gestion multi-utilisateurs</a:t>
            </a:r>
          </a:p>
        </p:txBody>
      </p:sp>
      <p:sp>
        <p:nvSpPr>
          <p:cNvPr id="29" name="Rectangle 28"/>
          <p:cNvSpPr/>
          <p:nvPr/>
        </p:nvSpPr>
        <p:spPr>
          <a:xfrm>
            <a:off x="376238" y="1131888"/>
            <a:ext cx="2654300" cy="403225"/>
          </a:xfrm>
          <a:prstGeom prst="rect">
            <a:avLst/>
          </a:prstGeom>
          <a:solidFill>
            <a:srgbClr val="EB0F2D"/>
          </a:solidFill>
          <a:ln>
            <a:solidFill>
              <a:srgbClr val="EB0F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600" b="1" dirty="0">
                <a:solidFill>
                  <a:schemeClr val="bg1"/>
                </a:solidFill>
              </a:rPr>
              <a:t>SIMPLICITÉ</a:t>
            </a:r>
          </a:p>
        </p:txBody>
      </p:sp>
      <p:sp>
        <p:nvSpPr>
          <p:cNvPr id="18444" name="ZoneTexte 29"/>
          <p:cNvSpPr txBox="1">
            <a:spLocks noChangeArrowheads="1"/>
          </p:cNvSpPr>
          <p:nvPr/>
        </p:nvSpPr>
        <p:spPr bwMode="auto">
          <a:xfrm>
            <a:off x="376238" y="1617663"/>
            <a:ext cx="2654300" cy="2478087"/>
          </a:xfrm>
          <a:prstGeom prst="rect">
            <a:avLst/>
          </a:prstGeom>
          <a:noFill/>
          <a:ln w="9525">
            <a:solidFill>
              <a:srgbClr val="EB0F2D"/>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algn="just" eaLnBrk="1" hangingPunct="1">
              <a:spcBef>
                <a:spcPct val="0"/>
              </a:spcBef>
              <a:buClrTx/>
              <a:buFontTx/>
              <a:buNone/>
            </a:pPr>
            <a:r>
              <a:rPr lang="fr-FR" altLang="fr-FR" sz="1300">
                <a:solidFill>
                  <a:schemeClr val="tx1"/>
                </a:solidFill>
              </a:rPr>
              <a:t>Une offre combinant acceptation et acquisition monétique, souscrite auprès de PayPlug. Offre préférentielle pour les clients CE. </a:t>
            </a:r>
          </a:p>
          <a:p>
            <a:pPr algn="just" eaLnBrk="1" hangingPunct="1">
              <a:spcBef>
                <a:spcPct val="0"/>
              </a:spcBef>
              <a:buClrTx/>
              <a:buFontTx/>
              <a:buNone/>
            </a:pPr>
            <a:endParaRPr lang="fr-FR" altLang="fr-FR" sz="500">
              <a:solidFill>
                <a:schemeClr val="tx1"/>
              </a:solidFill>
            </a:endParaRPr>
          </a:p>
          <a:p>
            <a:pPr algn="just" eaLnBrk="1" hangingPunct="1">
              <a:spcBef>
                <a:spcPct val="0"/>
              </a:spcBef>
              <a:buClrTx/>
              <a:buFontTx/>
              <a:buNone/>
            </a:pPr>
            <a:r>
              <a:rPr lang="fr-FR" altLang="fr-FR" sz="1300">
                <a:solidFill>
                  <a:schemeClr val="tx1"/>
                </a:solidFill>
              </a:rPr>
              <a:t>Simple, PayPlug peut s’installer en</a:t>
            </a:r>
            <a:r>
              <a:rPr lang="fr-FR" altLang="fr-FR" sz="1300" b="1">
                <a:solidFill>
                  <a:schemeClr val="tx1"/>
                </a:solidFill>
              </a:rPr>
              <a:t> quelques clics</a:t>
            </a:r>
            <a:r>
              <a:rPr lang="fr-FR" altLang="fr-FR" sz="1300">
                <a:solidFill>
                  <a:schemeClr val="tx1"/>
                </a:solidFill>
              </a:rPr>
              <a:t>, sans connaissances techniques.</a:t>
            </a:r>
          </a:p>
          <a:p>
            <a:pPr algn="just" eaLnBrk="1" hangingPunct="1">
              <a:spcBef>
                <a:spcPct val="0"/>
              </a:spcBef>
              <a:buClrTx/>
              <a:buFontTx/>
              <a:buNone/>
            </a:pPr>
            <a:endParaRPr lang="fr-FR" altLang="fr-FR" sz="500">
              <a:solidFill>
                <a:schemeClr val="tx1"/>
              </a:solidFill>
            </a:endParaRPr>
          </a:p>
          <a:p>
            <a:pPr algn="just" eaLnBrk="1" hangingPunct="1">
              <a:spcBef>
                <a:spcPct val="0"/>
              </a:spcBef>
              <a:buClrTx/>
              <a:buFontTx/>
              <a:buNone/>
            </a:pPr>
            <a:r>
              <a:rPr lang="fr-FR" altLang="fr-FR" sz="1300" b="1">
                <a:solidFill>
                  <a:schemeClr val="tx1"/>
                </a:solidFill>
              </a:rPr>
              <a:t>Gestion des encaissements au quotidien </a:t>
            </a:r>
            <a:r>
              <a:rPr lang="fr-FR" altLang="fr-FR" sz="1300">
                <a:solidFill>
                  <a:schemeClr val="tx1"/>
                </a:solidFill>
              </a:rPr>
              <a:t>simplifiée grâce à un portail web intuitif, conçu pour les </a:t>
            </a:r>
            <a:br>
              <a:rPr lang="fr-FR" altLang="fr-FR" sz="1300">
                <a:solidFill>
                  <a:schemeClr val="tx1"/>
                </a:solidFill>
              </a:rPr>
            </a:br>
            <a:r>
              <a:rPr lang="fr-FR" altLang="fr-FR" sz="1300">
                <a:solidFill>
                  <a:schemeClr val="tx1"/>
                </a:solidFill>
              </a:rPr>
              <a:t>e-commerçants. </a:t>
            </a:r>
          </a:p>
        </p:txBody>
      </p:sp>
      <p:sp>
        <p:nvSpPr>
          <p:cNvPr id="15" name="Rectangle 14"/>
          <p:cNvSpPr/>
          <p:nvPr/>
        </p:nvSpPr>
        <p:spPr>
          <a:xfrm>
            <a:off x="3275013" y="1131888"/>
            <a:ext cx="2655887" cy="403225"/>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600" b="1" dirty="0"/>
              <a:t>S</a:t>
            </a:r>
            <a:r>
              <a:rPr lang="fr-FR" sz="1600" b="1" dirty="0">
                <a:solidFill>
                  <a:schemeClr val="bg1"/>
                </a:solidFill>
              </a:rPr>
              <a:t>É</a:t>
            </a:r>
            <a:r>
              <a:rPr lang="fr-FR" sz="1600" b="1" dirty="0"/>
              <a:t>CURIT</a:t>
            </a:r>
            <a:r>
              <a:rPr lang="fr-FR" sz="1600" b="1" dirty="0">
                <a:solidFill>
                  <a:schemeClr val="bg1"/>
                </a:solidFill>
              </a:rPr>
              <a:t>É</a:t>
            </a:r>
            <a:r>
              <a:rPr lang="fr-FR" sz="1600" b="1" dirty="0"/>
              <a:t> &amp; PROTECTION </a:t>
            </a:r>
          </a:p>
        </p:txBody>
      </p:sp>
      <p:sp>
        <p:nvSpPr>
          <p:cNvPr id="16" name="ZoneTexte 15"/>
          <p:cNvSpPr txBox="1"/>
          <p:nvPr/>
        </p:nvSpPr>
        <p:spPr>
          <a:xfrm>
            <a:off x="3273425" y="1614488"/>
            <a:ext cx="2654300" cy="2470150"/>
          </a:xfrm>
          <a:prstGeom prst="rect">
            <a:avLst/>
          </a:prstGeom>
          <a:noFill/>
          <a:ln>
            <a:solidFill>
              <a:schemeClr val="accent1">
                <a:lumMod val="60000"/>
                <a:lumOff val="40000"/>
              </a:schemeClr>
            </a:solidFill>
          </a:ln>
        </p:spPr>
        <p:txBody>
          <a:bodyPr>
            <a:spAutoFit/>
          </a:bodyPr>
          <a:lstStyle/>
          <a:p>
            <a:pPr algn="just" eaLnBrk="1" fontAlgn="auto" hangingPunct="1">
              <a:spcBef>
                <a:spcPts val="0"/>
              </a:spcBef>
              <a:spcAft>
                <a:spcPts val="0"/>
              </a:spcAft>
              <a:defRPr/>
            </a:pPr>
            <a:r>
              <a:rPr lang="fr-FR" sz="1300" dirty="0">
                <a:latin typeface="+mn-lt"/>
              </a:rPr>
              <a:t>Sécurité des transactions pour l’internaute et pour l’e-commerçant. </a:t>
            </a:r>
          </a:p>
          <a:p>
            <a:pPr algn="just" eaLnBrk="1" fontAlgn="auto" hangingPunct="1">
              <a:spcBef>
                <a:spcPts val="0"/>
              </a:spcBef>
              <a:spcAft>
                <a:spcPts val="0"/>
              </a:spcAft>
              <a:defRPr/>
            </a:pPr>
            <a:endParaRPr lang="fr-FR" sz="800" b="1" dirty="0">
              <a:latin typeface="+mn-lt"/>
            </a:endParaRPr>
          </a:p>
          <a:p>
            <a:pPr algn="just" eaLnBrk="1" fontAlgn="auto" hangingPunct="1">
              <a:spcBef>
                <a:spcPts val="0"/>
              </a:spcBef>
              <a:spcAft>
                <a:spcPts val="0"/>
              </a:spcAft>
              <a:defRPr/>
            </a:pPr>
            <a:r>
              <a:rPr lang="fr-FR" sz="1300" b="1" dirty="0">
                <a:latin typeface="+mn-lt"/>
              </a:rPr>
              <a:t>Outil de lutte contre la fraude  </a:t>
            </a:r>
          </a:p>
          <a:p>
            <a:pPr algn="just" eaLnBrk="1" fontAlgn="auto" hangingPunct="1">
              <a:spcBef>
                <a:spcPts val="0"/>
              </a:spcBef>
              <a:spcAft>
                <a:spcPts val="0"/>
              </a:spcAft>
              <a:defRPr/>
            </a:pPr>
            <a:endParaRPr lang="fr-FR" sz="500" b="1" dirty="0">
              <a:latin typeface="+mn-lt"/>
            </a:endParaRPr>
          </a:p>
          <a:p>
            <a:pPr marL="285750" indent="-285750" algn="just" eaLnBrk="1" fontAlgn="auto" hangingPunct="1">
              <a:spcBef>
                <a:spcPts val="0"/>
              </a:spcBef>
              <a:spcAft>
                <a:spcPts val="0"/>
              </a:spcAft>
              <a:buFont typeface="Arial" panose="020B0604020202020204" pitchFamily="34" charset="0"/>
              <a:buChar char="•"/>
              <a:defRPr/>
            </a:pPr>
            <a:r>
              <a:rPr lang="fr-FR" sz="1300" dirty="0">
                <a:latin typeface="+mn-lt"/>
              </a:rPr>
              <a:t>3DS débrayable, scoring en temps réel… </a:t>
            </a:r>
          </a:p>
          <a:p>
            <a:pPr marL="285750" indent="-285750" algn="just" eaLnBrk="1" fontAlgn="auto" hangingPunct="1">
              <a:spcBef>
                <a:spcPts val="0"/>
              </a:spcBef>
              <a:spcAft>
                <a:spcPts val="0"/>
              </a:spcAft>
              <a:buFontTx/>
              <a:buChar char="-"/>
              <a:defRPr/>
            </a:pPr>
            <a:endParaRPr lang="fr-FR" sz="500" dirty="0">
              <a:latin typeface="+mn-lt"/>
            </a:endParaRPr>
          </a:p>
          <a:p>
            <a:pPr marL="285750" indent="-285750" algn="just" eaLnBrk="1" fontAlgn="auto" hangingPunct="1">
              <a:spcBef>
                <a:spcPts val="0"/>
              </a:spcBef>
              <a:spcAft>
                <a:spcPts val="0"/>
              </a:spcAft>
              <a:buFontTx/>
              <a:buChar char="-"/>
              <a:defRPr/>
            </a:pPr>
            <a:endParaRPr lang="fr-FR" sz="500" dirty="0">
              <a:latin typeface="+mn-lt"/>
            </a:endParaRPr>
          </a:p>
          <a:p>
            <a:pPr marL="285750" indent="-285750" algn="just" eaLnBrk="1" fontAlgn="auto" hangingPunct="1">
              <a:spcBef>
                <a:spcPts val="0"/>
              </a:spcBef>
              <a:spcAft>
                <a:spcPts val="0"/>
              </a:spcAft>
              <a:buFont typeface="Arial" panose="020B0604020202020204" pitchFamily="34" charset="0"/>
              <a:buChar char="•"/>
              <a:defRPr/>
            </a:pPr>
            <a:r>
              <a:rPr lang="fr-FR" sz="1300" dirty="0">
                <a:latin typeface="+mn-lt"/>
              </a:rPr>
              <a:t>3 D Secure Intelligent : le marchand définit un seuil au-delà duquel le  </a:t>
            </a:r>
          </a:p>
          <a:p>
            <a:pPr algn="just" eaLnBrk="1" fontAlgn="auto" hangingPunct="1">
              <a:spcBef>
                <a:spcPts val="0"/>
              </a:spcBef>
              <a:spcAft>
                <a:spcPts val="0"/>
              </a:spcAft>
              <a:defRPr/>
            </a:pPr>
            <a:r>
              <a:rPr lang="fr-FR" sz="1300" dirty="0">
                <a:latin typeface="+mn-lt"/>
              </a:rPr>
              <a:t>        3 DS est activé  </a:t>
            </a:r>
          </a:p>
          <a:p>
            <a:pPr marL="285750" indent="-285750" algn="just" eaLnBrk="1" fontAlgn="auto" hangingPunct="1">
              <a:spcBef>
                <a:spcPts val="0"/>
              </a:spcBef>
              <a:spcAft>
                <a:spcPts val="0"/>
              </a:spcAft>
              <a:buFontTx/>
              <a:buChar char="-"/>
              <a:defRPr/>
            </a:pPr>
            <a:endParaRPr lang="fr-FR" sz="1050" dirty="0">
              <a:latin typeface="+mn-lt"/>
            </a:endParaRPr>
          </a:p>
          <a:p>
            <a:pPr algn="just" eaLnBrk="1" fontAlgn="auto" hangingPunct="1">
              <a:spcBef>
                <a:spcPts val="0"/>
              </a:spcBef>
              <a:spcAft>
                <a:spcPts val="0"/>
              </a:spcAft>
              <a:defRPr/>
            </a:pPr>
            <a:endParaRPr lang="fr-FR" sz="1200" dirty="0">
              <a:latin typeface="+mn-lt"/>
            </a:endParaRPr>
          </a:p>
        </p:txBody>
      </p:sp>
    </p:spTree>
    <p:extLst>
      <p:ext uri="{BB962C8B-B14F-4D97-AF65-F5344CB8AC3E}">
        <p14:creationId xmlns:p14="http://schemas.microsoft.com/office/powerpoint/2010/main" val="3598210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67544" y="764704"/>
            <a:ext cx="8280919" cy="5616624"/>
          </a:xfrm>
        </p:spPr>
        <p:txBody>
          <a:bodyPr>
            <a:normAutofit/>
          </a:bodyPr>
          <a:lstStyle/>
          <a:p>
            <a:pPr marL="285750" indent="-285750">
              <a:buFont typeface="Arial" panose="020B0604020202020204" pitchFamily="34" charset="0"/>
              <a:buChar char="•"/>
            </a:pPr>
            <a:r>
              <a:rPr lang="fr-FR" sz="1700" b="0" cap="none" dirty="0">
                <a:solidFill>
                  <a:schemeClr val="tx1"/>
                </a:solidFill>
                <a:latin typeface="Arial Narrow" panose="020B0606020202030204" pitchFamily="34" charset="0"/>
              </a:rPr>
              <a:t>La période que nous venons de traverser a-t-elle fait émerger pour vous et vos clients de nouvelles façons de fonctionner, de consommer ? Cela a t-il fait naitre de nouveaux besoins pour vous, vos clients ? (Obtenir que le client s’exprime sur la vente à distance et ses équipements spécifiques orientés monétique)</a:t>
            </a:r>
          </a:p>
          <a:p>
            <a:endParaRPr lang="fr-FR" sz="1700" b="0" cap="none" dirty="0">
              <a:solidFill>
                <a:schemeClr val="tx1"/>
              </a:solidFill>
              <a:latin typeface="Arial Narrow" panose="020B0606020202030204" pitchFamily="34" charset="0"/>
            </a:endParaRPr>
          </a:p>
          <a:p>
            <a:pPr marL="285750" indent="-285750">
              <a:buFont typeface="Arial" panose="020B0604020202020204" pitchFamily="34" charset="0"/>
              <a:buChar char="•"/>
            </a:pPr>
            <a:r>
              <a:rPr lang="fr-FR" sz="1700" b="0" cap="none" dirty="0">
                <a:solidFill>
                  <a:schemeClr val="tx1"/>
                </a:solidFill>
                <a:latin typeface="Arial Narrow" panose="020B0606020202030204" pitchFamily="34" charset="0"/>
              </a:rPr>
              <a:t>Proposer à vos clients un paiement en ligne ou a distance parfaitement sécurisé contre la fraude qu’en dites vous ?</a:t>
            </a:r>
          </a:p>
          <a:p>
            <a:pPr marL="285750" indent="-285750">
              <a:buFont typeface="Arial" panose="020B0604020202020204" pitchFamily="34" charset="0"/>
              <a:buChar char="•"/>
            </a:pPr>
            <a:r>
              <a:rPr lang="fr-FR" sz="1700" b="0" cap="none" dirty="0">
                <a:solidFill>
                  <a:schemeClr val="tx1"/>
                </a:solidFill>
                <a:latin typeface="Arial Narrow" panose="020B0606020202030204" pitchFamily="34" charset="0"/>
              </a:rPr>
              <a:t>Restaurateur – chocolatier – boulanger - viticulteur : Dans le contexte actuel proposez vous des commandes et/ou des ventes à emporter/à livrer ? Que pensez vous de proposer un moyen de paiement à distance entièrement sécurisé d’un point financier et sanitaire lui permettant de prendre possession de son produit sans autre manipulation d’espèces ou de carte ? (envoi demande de paiement)</a:t>
            </a:r>
          </a:p>
          <a:p>
            <a:pPr marL="285750" indent="-285750">
              <a:buFont typeface="Arial" panose="020B0604020202020204" pitchFamily="34" charset="0"/>
              <a:buChar char="•"/>
            </a:pPr>
            <a:r>
              <a:rPr lang="fr-FR" sz="1700" b="0" cap="none" dirty="0">
                <a:solidFill>
                  <a:schemeClr val="tx1"/>
                </a:solidFill>
                <a:latin typeface="Arial Narrow" panose="020B0606020202030204" pitchFamily="34" charset="0"/>
              </a:rPr>
              <a:t>Que dites vous du fait de pouvoir faire valider le paiement sur site ou par téléphone (avec envoi d’un mail ou sms) avec encaissement uniquement à la livraison/récupération du produit ? (paiement différé)</a:t>
            </a:r>
          </a:p>
          <a:p>
            <a:pPr marL="285750" indent="-285750">
              <a:buFont typeface="Arial" panose="020B0604020202020204" pitchFamily="34" charset="0"/>
              <a:buChar char="•"/>
            </a:pPr>
            <a:r>
              <a:rPr lang="fr-FR" sz="1700" b="0" cap="none" dirty="0">
                <a:solidFill>
                  <a:schemeClr val="tx1"/>
                </a:solidFill>
                <a:latin typeface="Arial Narrow" panose="020B0606020202030204" pitchFamily="34" charset="0"/>
              </a:rPr>
              <a:t>Pour vos commandes par téléphone que dites vous de pouvoir proposer l’envoi d’un  lien par mail ou sms permettant le paiement et éviter ainsi toute manipulation d’argent ou de carte au moment du retrait du produit ? (envoi demande de paiement)</a:t>
            </a:r>
          </a:p>
          <a:p>
            <a:pPr marL="285750" indent="-285750">
              <a:buFont typeface="Arial" panose="020B0604020202020204" pitchFamily="34" charset="0"/>
              <a:buChar char="•"/>
            </a:pPr>
            <a:r>
              <a:rPr lang="fr-FR" sz="1700" b="0" cap="none" dirty="0">
                <a:solidFill>
                  <a:schemeClr val="tx1"/>
                </a:solidFill>
                <a:latin typeface="Arial Narrow" panose="020B0606020202030204" pitchFamily="34" charset="0"/>
              </a:rPr>
              <a:t>Développer votre CA autrement qu’en pensez vous ?</a:t>
            </a:r>
          </a:p>
          <a:p>
            <a:endParaRPr lang="fr-FR" dirty="0"/>
          </a:p>
        </p:txBody>
      </p:sp>
      <p:sp>
        <p:nvSpPr>
          <p:cNvPr id="3" name="Titre 2"/>
          <p:cNvSpPr>
            <a:spLocks noGrp="1"/>
          </p:cNvSpPr>
          <p:nvPr>
            <p:ph type="title"/>
          </p:nvPr>
        </p:nvSpPr>
        <p:spPr>
          <a:xfrm>
            <a:off x="1115616" y="260648"/>
            <a:ext cx="3816424" cy="430887"/>
          </a:xfrm>
        </p:spPr>
        <p:txBody>
          <a:bodyPr/>
          <a:lstStyle/>
          <a:p>
            <a:r>
              <a:rPr lang="fr-FR" dirty="0"/>
              <a:t>Comment en parler ?</a:t>
            </a:r>
          </a:p>
        </p:txBody>
      </p:sp>
    </p:spTree>
    <p:extLst>
      <p:ext uri="{BB962C8B-B14F-4D97-AF65-F5344CB8AC3E}">
        <p14:creationId xmlns:p14="http://schemas.microsoft.com/office/powerpoint/2010/main" val="3074803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15616" y="260649"/>
            <a:ext cx="4320480" cy="504056"/>
          </a:xfrm>
        </p:spPr>
        <p:txBody>
          <a:bodyPr/>
          <a:lstStyle/>
          <a:p>
            <a:pPr eaLnBrk="1" fontAlgn="auto" hangingPunct="1">
              <a:spcAft>
                <a:spcPts val="0"/>
              </a:spcAft>
              <a:defRPr/>
            </a:pPr>
            <a:r>
              <a:rPr lang="fr-FR" dirty="0"/>
              <a:t>Quels intérêts pour la CEGEE ?</a:t>
            </a:r>
          </a:p>
        </p:txBody>
      </p:sp>
      <p:sp>
        <p:nvSpPr>
          <p:cNvPr id="21" name="Rectangle 20"/>
          <p:cNvSpPr/>
          <p:nvPr/>
        </p:nvSpPr>
        <p:spPr>
          <a:xfrm>
            <a:off x="4750006" y="1067162"/>
            <a:ext cx="2100262" cy="611187"/>
          </a:xfrm>
          <a:prstGeom prst="rect">
            <a:avLst/>
          </a:prstGeom>
          <a:solidFill>
            <a:srgbClr val="EA9922"/>
          </a:solidFill>
          <a:ln>
            <a:solidFill>
              <a:srgbClr val="EA99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cap="all" dirty="0"/>
              <a:t>Gain de temps </a:t>
            </a:r>
          </a:p>
        </p:txBody>
      </p:sp>
      <p:sp>
        <p:nvSpPr>
          <p:cNvPr id="24" name="ZoneTexte 23"/>
          <p:cNvSpPr txBox="1"/>
          <p:nvPr/>
        </p:nvSpPr>
        <p:spPr>
          <a:xfrm>
            <a:off x="4748213" y="1902721"/>
            <a:ext cx="2100262" cy="2893100"/>
          </a:xfrm>
          <a:prstGeom prst="rect">
            <a:avLst/>
          </a:prstGeom>
          <a:noFill/>
          <a:ln>
            <a:solidFill>
              <a:srgbClr val="EA9922"/>
            </a:solidFill>
          </a:ln>
        </p:spPr>
        <p:txBody>
          <a:bodyPr>
            <a:spAutoFit/>
          </a:bodyPr>
          <a:lstStyle/>
          <a:p>
            <a:pPr algn="just" eaLnBrk="1" fontAlgn="auto" hangingPunct="1">
              <a:spcBef>
                <a:spcPts val="0"/>
              </a:spcBef>
              <a:spcAft>
                <a:spcPts val="0"/>
              </a:spcAft>
              <a:defRPr/>
            </a:pPr>
            <a:r>
              <a:rPr lang="fr-FR" sz="1300" dirty="0">
                <a:solidFill>
                  <a:schemeClr val="bg1">
                    <a:lumMod val="50000"/>
                  </a:schemeClr>
                </a:solidFill>
                <a:latin typeface="+mn-lt"/>
              </a:rPr>
              <a:t>PayPlug gère la totalité des </a:t>
            </a:r>
            <a:r>
              <a:rPr lang="fr-FR" sz="1300" b="1" dirty="0">
                <a:solidFill>
                  <a:schemeClr val="bg1">
                    <a:lumMod val="50000"/>
                  </a:schemeClr>
                </a:solidFill>
                <a:latin typeface="+mn-lt"/>
              </a:rPr>
              <a:t>tâches administratives et de suivi </a:t>
            </a:r>
          </a:p>
          <a:p>
            <a:pPr algn="just" eaLnBrk="1" fontAlgn="auto" hangingPunct="1">
              <a:spcBef>
                <a:spcPts val="0"/>
              </a:spcBef>
              <a:spcAft>
                <a:spcPts val="0"/>
              </a:spcAft>
              <a:defRPr/>
            </a:pPr>
            <a:endParaRPr lang="fr-FR" sz="1300" dirty="0">
              <a:solidFill>
                <a:schemeClr val="bg1">
                  <a:lumMod val="50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r>
              <a:rPr lang="fr-FR" sz="1300" dirty="0">
                <a:solidFill>
                  <a:schemeClr val="bg1">
                    <a:lumMod val="50000"/>
                  </a:schemeClr>
                </a:solidFill>
                <a:latin typeface="+mn-lt"/>
              </a:rPr>
              <a:t>Suivi de l’implémentation</a:t>
            </a:r>
          </a:p>
          <a:p>
            <a:pPr eaLnBrk="1" fontAlgn="auto" hangingPunct="1">
              <a:spcBef>
                <a:spcPts val="0"/>
              </a:spcBef>
              <a:spcAft>
                <a:spcPts val="0"/>
              </a:spcAft>
              <a:defRPr/>
            </a:pPr>
            <a:endParaRPr lang="fr-FR" sz="1300" dirty="0">
              <a:solidFill>
                <a:schemeClr val="bg1">
                  <a:lumMod val="50000"/>
                </a:schemeClr>
              </a:solidFill>
              <a:latin typeface="+mn-lt"/>
            </a:endParaRPr>
          </a:p>
          <a:p>
            <a:pPr marL="342900" indent="-342900" eaLnBrk="1" fontAlgn="auto" hangingPunct="1">
              <a:spcBef>
                <a:spcPts val="0"/>
              </a:spcBef>
              <a:spcAft>
                <a:spcPts val="0"/>
              </a:spcAft>
              <a:buFont typeface="Arial" panose="020B0604020202020204" pitchFamily="34" charset="0"/>
              <a:buChar char="•"/>
              <a:defRPr/>
            </a:pPr>
            <a:r>
              <a:rPr lang="fr-FR" sz="1300" dirty="0">
                <a:solidFill>
                  <a:schemeClr val="bg1">
                    <a:lumMod val="50000"/>
                  </a:schemeClr>
                </a:solidFill>
                <a:latin typeface="+mn-lt"/>
              </a:rPr>
              <a:t>Accompagnement du client</a:t>
            </a:r>
          </a:p>
          <a:p>
            <a:pPr algn="just" eaLnBrk="1" fontAlgn="auto" hangingPunct="1">
              <a:spcBef>
                <a:spcPts val="0"/>
              </a:spcBef>
              <a:spcAft>
                <a:spcPts val="0"/>
              </a:spcAft>
              <a:defRPr/>
            </a:pPr>
            <a:endParaRPr lang="fr-FR" sz="1300" dirty="0">
              <a:latin typeface="+mn-lt"/>
            </a:endParaRPr>
          </a:p>
          <a:p>
            <a:pPr algn="just" eaLnBrk="1" fontAlgn="auto" hangingPunct="1">
              <a:spcBef>
                <a:spcPts val="0"/>
              </a:spcBef>
              <a:spcAft>
                <a:spcPts val="0"/>
              </a:spcAft>
              <a:defRPr/>
            </a:pPr>
            <a:endParaRPr lang="fr-FR" sz="1300" dirty="0"/>
          </a:p>
          <a:p>
            <a:pPr algn="just" eaLnBrk="1" fontAlgn="auto" hangingPunct="1">
              <a:spcBef>
                <a:spcPts val="0"/>
              </a:spcBef>
              <a:spcAft>
                <a:spcPts val="0"/>
              </a:spcAft>
              <a:defRPr/>
            </a:pPr>
            <a:endParaRPr lang="fr-FR" sz="1300" dirty="0">
              <a:latin typeface="+mn-lt"/>
            </a:endParaRPr>
          </a:p>
          <a:p>
            <a:pPr algn="just" eaLnBrk="1" fontAlgn="auto" hangingPunct="1">
              <a:spcBef>
                <a:spcPts val="0"/>
              </a:spcBef>
              <a:spcAft>
                <a:spcPts val="0"/>
              </a:spcAft>
              <a:defRPr/>
            </a:pPr>
            <a:endParaRPr lang="fr-FR" sz="1300" dirty="0"/>
          </a:p>
          <a:p>
            <a:pPr algn="just" eaLnBrk="1" fontAlgn="auto" hangingPunct="1">
              <a:spcBef>
                <a:spcPts val="0"/>
              </a:spcBef>
              <a:spcAft>
                <a:spcPts val="0"/>
              </a:spcAft>
              <a:defRPr/>
            </a:pPr>
            <a:endParaRPr lang="fr-FR" sz="1300" dirty="0">
              <a:latin typeface="+mn-lt"/>
            </a:endParaRPr>
          </a:p>
          <a:p>
            <a:pPr algn="just" eaLnBrk="1" fontAlgn="auto" hangingPunct="1">
              <a:spcBef>
                <a:spcPts val="0"/>
              </a:spcBef>
              <a:spcAft>
                <a:spcPts val="0"/>
              </a:spcAft>
              <a:defRPr/>
            </a:pPr>
            <a:endParaRPr lang="fr-FR" sz="1300" dirty="0">
              <a:latin typeface="+mn-lt"/>
            </a:endParaRPr>
          </a:p>
        </p:txBody>
      </p:sp>
      <p:sp>
        <p:nvSpPr>
          <p:cNvPr id="27" name="Rectangle 26"/>
          <p:cNvSpPr/>
          <p:nvPr/>
        </p:nvSpPr>
        <p:spPr>
          <a:xfrm>
            <a:off x="2465799" y="1059656"/>
            <a:ext cx="2100262" cy="612775"/>
          </a:xfrm>
          <a:prstGeom prst="rect">
            <a:avLst/>
          </a:prstGeom>
          <a:solidFill>
            <a:srgbClr val="DE6225"/>
          </a:solidFill>
          <a:ln>
            <a:solidFill>
              <a:srgbClr val="DE62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cap="all" dirty="0"/>
              <a:t>Gestion du risque </a:t>
            </a:r>
          </a:p>
        </p:txBody>
      </p:sp>
      <p:sp>
        <p:nvSpPr>
          <p:cNvPr id="28" name="ZoneTexte 27"/>
          <p:cNvSpPr txBox="1"/>
          <p:nvPr/>
        </p:nvSpPr>
        <p:spPr>
          <a:xfrm>
            <a:off x="2465799" y="1902721"/>
            <a:ext cx="2157412" cy="2893100"/>
          </a:xfrm>
          <a:prstGeom prst="rect">
            <a:avLst/>
          </a:prstGeom>
          <a:noFill/>
          <a:ln>
            <a:solidFill>
              <a:srgbClr val="DE6225"/>
            </a:solidFill>
          </a:ln>
        </p:spPr>
        <p:txBody>
          <a:bodyPr>
            <a:spAutoFit/>
          </a:bodyPr>
          <a:lstStyle/>
          <a:p>
            <a:pPr eaLnBrk="1" fontAlgn="auto" hangingPunct="1">
              <a:spcBef>
                <a:spcPts val="0"/>
              </a:spcBef>
              <a:spcAft>
                <a:spcPts val="0"/>
              </a:spcAft>
              <a:defRPr/>
            </a:pPr>
            <a:r>
              <a:rPr lang="fr-FR" sz="1300" b="1" dirty="0">
                <a:solidFill>
                  <a:schemeClr val="bg1">
                    <a:lumMod val="50000"/>
                  </a:schemeClr>
                </a:solidFill>
                <a:latin typeface="+mn-lt"/>
              </a:rPr>
              <a:t>Gestion du risque  </a:t>
            </a:r>
            <a:r>
              <a:rPr lang="fr-FR" sz="1300" dirty="0">
                <a:solidFill>
                  <a:schemeClr val="bg1">
                    <a:lumMod val="50000"/>
                  </a:schemeClr>
                </a:solidFill>
                <a:latin typeface="+mn-lt"/>
              </a:rPr>
              <a:t>pris en charge par </a:t>
            </a:r>
            <a:r>
              <a:rPr lang="fr-FR" sz="1300" dirty="0" err="1">
                <a:solidFill>
                  <a:schemeClr val="bg1">
                    <a:lumMod val="50000"/>
                  </a:schemeClr>
                </a:solidFill>
                <a:latin typeface="+mn-lt"/>
              </a:rPr>
              <a:t>PayPlug</a:t>
            </a:r>
            <a:endParaRPr lang="fr-FR" sz="1300" dirty="0">
              <a:solidFill>
                <a:schemeClr val="bg1">
                  <a:lumMod val="50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r>
              <a:rPr lang="fr-FR" sz="1300" dirty="0">
                <a:solidFill>
                  <a:schemeClr val="bg1">
                    <a:lumMod val="50000"/>
                  </a:schemeClr>
                </a:solidFill>
                <a:latin typeface="+mn-lt"/>
              </a:rPr>
              <a:t>Réalise les analyses KYC</a:t>
            </a:r>
          </a:p>
          <a:p>
            <a:pPr marL="285750" indent="-285750" eaLnBrk="1" fontAlgn="auto" hangingPunct="1">
              <a:spcBef>
                <a:spcPts val="0"/>
              </a:spcBef>
              <a:spcAft>
                <a:spcPts val="0"/>
              </a:spcAft>
              <a:buFont typeface="Arial" panose="020B0604020202020204" pitchFamily="34" charset="0"/>
              <a:buChar char="•"/>
              <a:defRPr/>
            </a:pPr>
            <a:r>
              <a:rPr lang="fr-FR" sz="1300" dirty="0">
                <a:solidFill>
                  <a:schemeClr val="bg1">
                    <a:lumMod val="50000"/>
                  </a:schemeClr>
                </a:solidFill>
                <a:latin typeface="+mn-lt"/>
              </a:rPr>
              <a:t>S’appuie sur des critères d’analyses bancaires classiques</a:t>
            </a:r>
          </a:p>
          <a:p>
            <a:pPr marL="285750" indent="-285750" eaLnBrk="1" fontAlgn="auto" hangingPunct="1">
              <a:spcBef>
                <a:spcPts val="0"/>
              </a:spcBef>
              <a:spcAft>
                <a:spcPts val="0"/>
              </a:spcAft>
              <a:buFont typeface="Arial" panose="020B0604020202020204" pitchFamily="34" charset="0"/>
              <a:buChar char="•"/>
              <a:defRPr/>
            </a:pPr>
            <a:r>
              <a:rPr lang="fr-FR" sz="1300" dirty="0">
                <a:solidFill>
                  <a:schemeClr val="bg1">
                    <a:lumMod val="50000"/>
                  </a:schemeClr>
                </a:solidFill>
                <a:latin typeface="+mn-lt"/>
              </a:rPr>
              <a:t>Prend en charge tous les impayés, les risques de pénalités …</a:t>
            </a:r>
          </a:p>
          <a:p>
            <a:pPr marL="285750" indent="-285750" eaLnBrk="1" fontAlgn="auto" hangingPunct="1">
              <a:spcBef>
                <a:spcPts val="0"/>
              </a:spcBef>
              <a:spcAft>
                <a:spcPts val="0"/>
              </a:spcAft>
              <a:buFont typeface="Arial" panose="020B0604020202020204" pitchFamily="34" charset="0"/>
              <a:buChar char="•"/>
              <a:defRPr/>
            </a:pPr>
            <a:r>
              <a:rPr lang="fr-FR" sz="1300" dirty="0">
                <a:solidFill>
                  <a:schemeClr val="bg1">
                    <a:lumMod val="50000"/>
                  </a:schemeClr>
                </a:solidFill>
                <a:latin typeface="+mn-lt"/>
              </a:rPr>
              <a:t>S’assure du contrôle de l’activité des clients, des virements sortants ainsi que de la gestion des </a:t>
            </a:r>
            <a:r>
              <a:rPr lang="fr-FR" sz="1300" dirty="0" err="1">
                <a:solidFill>
                  <a:schemeClr val="bg1">
                    <a:lumMod val="50000"/>
                  </a:schemeClr>
                </a:solidFill>
                <a:latin typeface="+mn-lt"/>
              </a:rPr>
              <a:t>chargebacks</a:t>
            </a:r>
            <a:r>
              <a:rPr lang="fr-FR" sz="1300" dirty="0">
                <a:solidFill>
                  <a:schemeClr val="bg1">
                    <a:lumMod val="50000"/>
                  </a:schemeClr>
                </a:solidFill>
                <a:latin typeface="+mn-lt"/>
              </a:rPr>
              <a:t> </a:t>
            </a:r>
          </a:p>
        </p:txBody>
      </p:sp>
      <p:sp>
        <p:nvSpPr>
          <p:cNvPr id="29" name="Rectangle 28"/>
          <p:cNvSpPr/>
          <p:nvPr/>
        </p:nvSpPr>
        <p:spPr>
          <a:xfrm>
            <a:off x="195263" y="1047182"/>
            <a:ext cx="2157412" cy="612775"/>
          </a:xfrm>
          <a:prstGeom prst="rect">
            <a:avLst/>
          </a:prstGeom>
          <a:solidFill>
            <a:srgbClr val="EB0F2D"/>
          </a:solidFill>
          <a:ln>
            <a:solidFill>
              <a:srgbClr val="EB0F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t>PAYPLUG </a:t>
            </a:r>
          </a:p>
          <a:p>
            <a:pPr algn="ctr" eaLnBrk="1" fontAlgn="auto" hangingPunct="1">
              <a:spcBef>
                <a:spcPts val="0"/>
              </a:spcBef>
              <a:spcAft>
                <a:spcPts val="0"/>
              </a:spcAft>
              <a:defRPr/>
            </a:pPr>
            <a:r>
              <a:rPr lang="fr-FR" sz="1400" b="1" dirty="0"/>
              <a:t>ETABLISSEMENT </a:t>
            </a:r>
          </a:p>
          <a:p>
            <a:pPr algn="ctr" eaLnBrk="1" fontAlgn="auto" hangingPunct="1">
              <a:spcBef>
                <a:spcPts val="0"/>
              </a:spcBef>
              <a:spcAft>
                <a:spcPts val="0"/>
              </a:spcAft>
              <a:defRPr/>
            </a:pPr>
            <a:r>
              <a:rPr lang="fr-FR" sz="1400" b="1" dirty="0"/>
              <a:t>DE PAIEMENT </a:t>
            </a:r>
          </a:p>
        </p:txBody>
      </p:sp>
      <p:sp>
        <p:nvSpPr>
          <p:cNvPr id="30" name="ZoneTexte 29"/>
          <p:cNvSpPr txBox="1"/>
          <p:nvPr/>
        </p:nvSpPr>
        <p:spPr>
          <a:xfrm>
            <a:off x="195263" y="1903062"/>
            <a:ext cx="2157412" cy="2739211"/>
          </a:xfrm>
          <a:prstGeom prst="rect">
            <a:avLst/>
          </a:prstGeom>
          <a:noFill/>
          <a:ln>
            <a:solidFill>
              <a:srgbClr val="EB0F2D"/>
            </a:solidFill>
          </a:ln>
        </p:spPr>
        <p:txBody>
          <a:bodyPr>
            <a:spAutoFit/>
          </a:bodyPr>
          <a:lstStyle/>
          <a:p>
            <a:pPr eaLnBrk="1" fontAlgn="auto" hangingPunct="1">
              <a:spcBef>
                <a:spcPts val="0"/>
              </a:spcBef>
              <a:spcAft>
                <a:spcPts val="0"/>
              </a:spcAft>
              <a:defRPr/>
            </a:pPr>
            <a:r>
              <a:rPr lang="fr-FR" sz="1300" b="1" dirty="0">
                <a:solidFill>
                  <a:schemeClr val="bg1">
                    <a:lumMod val="50000"/>
                  </a:schemeClr>
                </a:solidFill>
                <a:latin typeface="+mn-lt"/>
              </a:rPr>
              <a:t>Pas de contrat VADS </a:t>
            </a:r>
            <a:r>
              <a:rPr lang="fr-FR" sz="1300" dirty="0">
                <a:solidFill>
                  <a:schemeClr val="bg1">
                    <a:lumMod val="50000"/>
                  </a:schemeClr>
                </a:solidFill>
                <a:latin typeface="+mn-lt"/>
              </a:rPr>
              <a:t>signé entre la Caisse d’Epargne et son client </a:t>
            </a:r>
          </a:p>
          <a:p>
            <a:pPr marL="285750" indent="-285750" eaLnBrk="1" fontAlgn="auto" hangingPunct="1">
              <a:spcBef>
                <a:spcPts val="0"/>
              </a:spcBef>
              <a:spcAft>
                <a:spcPts val="0"/>
              </a:spcAft>
              <a:buFont typeface="Arial Narrow" panose="020B0606020202030204" pitchFamily="34" charset="0"/>
              <a:buChar char="–"/>
              <a:defRPr/>
            </a:pPr>
            <a:endParaRPr lang="fr-FR" sz="1300" dirty="0">
              <a:solidFill>
                <a:schemeClr val="bg1">
                  <a:lumMod val="50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r>
              <a:rPr lang="fr-FR" sz="1300" dirty="0">
                <a:solidFill>
                  <a:schemeClr val="bg1">
                    <a:lumMod val="50000"/>
                  </a:schemeClr>
                </a:solidFill>
                <a:latin typeface="+mn-lt"/>
              </a:rPr>
              <a:t>Collecte des fonds par PayPlug  </a:t>
            </a:r>
          </a:p>
          <a:p>
            <a:pPr marL="285750" indent="-285750" eaLnBrk="1" fontAlgn="auto" hangingPunct="1">
              <a:spcBef>
                <a:spcPts val="0"/>
              </a:spcBef>
              <a:spcAft>
                <a:spcPts val="0"/>
              </a:spcAft>
              <a:buFont typeface="Arial" panose="020B0604020202020204" pitchFamily="34" charset="0"/>
              <a:buChar char="•"/>
              <a:defRPr/>
            </a:pPr>
            <a:endParaRPr lang="fr-FR" sz="1300" dirty="0">
              <a:solidFill>
                <a:schemeClr val="bg1">
                  <a:lumMod val="50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r>
              <a:rPr lang="fr-FR" sz="1300" dirty="0">
                <a:solidFill>
                  <a:schemeClr val="bg1">
                    <a:lumMod val="50000"/>
                  </a:schemeClr>
                </a:solidFill>
                <a:latin typeface="+mn-lt"/>
              </a:rPr>
              <a:t>Gestion de l’acquisition </a:t>
            </a:r>
          </a:p>
          <a:p>
            <a:pPr eaLnBrk="1" fontAlgn="auto" hangingPunct="1">
              <a:spcBef>
                <a:spcPts val="0"/>
              </a:spcBef>
              <a:spcAft>
                <a:spcPts val="0"/>
              </a:spcAft>
              <a:defRPr/>
            </a:pPr>
            <a:endParaRPr lang="fr-FR" sz="1400" dirty="0">
              <a:latin typeface="+mn-lt"/>
            </a:endParaRPr>
          </a:p>
          <a:p>
            <a:pPr eaLnBrk="1" fontAlgn="auto" hangingPunct="1">
              <a:spcBef>
                <a:spcPts val="0"/>
              </a:spcBef>
              <a:spcAft>
                <a:spcPts val="0"/>
              </a:spcAft>
              <a:defRPr/>
            </a:pPr>
            <a:r>
              <a:rPr lang="fr-FR" sz="1300" b="1" dirty="0">
                <a:solidFill>
                  <a:schemeClr val="bg1">
                    <a:lumMod val="50000"/>
                  </a:schemeClr>
                </a:solidFill>
                <a:latin typeface="+mn-lt"/>
              </a:rPr>
              <a:t>CA du e-commerçant </a:t>
            </a:r>
            <a:r>
              <a:rPr lang="fr-FR" sz="1300" dirty="0">
                <a:solidFill>
                  <a:schemeClr val="bg1">
                    <a:lumMod val="50000"/>
                  </a:schemeClr>
                </a:solidFill>
                <a:latin typeface="+mn-lt"/>
              </a:rPr>
              <a:t>reversé sur le compte CE du client </a:t>
            </a:r>
          </a:p>
          <a:p>
            <a:pPr eaLnBrk="1" fontAlgn="auto" hangingPunct="1">
              <a:spcBef>
                <a:spcPts val="0"/>
              </a:spcBef>
              <a:spcAft>
                <a:spcPts val="0"/>
              </a:spcAft>
              <a:defRPr/>
            </a:pPr>
            <a:endParaRPr lang="fr-FR" sz="1400" dirty="0">
              <a:latin typeface="+mn-lt"/>
            </a:endParaRPr>
          </a:p>
          <a:p>
            <a:pPr eaLnBrk="1" fontAlgn="auto" hangingPunct="1">
              <a:spcBef>
                <a:spcPts val="0"/>
              </a:spcBef>
              <a:spcAft>
                <a:spcPts val="0"/>
              </a:spcAft>
              <a:defRPr/>
            </a:pPr>
            <a:endParaRPr lang="fr-FR" sz="1400" dirty="0">
              <a:latin typeface="+mn-lt"/>
            </a:endParaRPr>
          </a:p>
        </p:txBody>
      </p:sp>
      <p:sp>
        <p:nvSpPr>
          <p:cNvPr id="9" name="Rectangle 8"/>
          <p:cNvSpPr/>
          <p:nvPr/>
        </p:nvSpPr>
        <p:spPr>
          <a:xfrm>
            <a:off x="7034213" y="1070462"/>
            <a:ext cx="1966912" cy="601969"/>
          </a:xfrm>
          <a:prstGeom prst="rect">
            <a:avLst/>
          </a:prstGeom>
          <a:solidFill>
            <a:srgbClr val="F7DAAF"/>
          </a:solidFill>
          <a:ln>
            <a:solidFill>
              <a:srgbClr val="F7DA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cap="all" dirty="0"/>
              <a:t>Élargissement </a:t>
            </a:r>
          </a:p>
          <a:p>
            <a:pPr algn="ctr" eaLnBrk="1" fontAlgn="auto" hangingPunct="1">
              <a:spcBef>
                <a:spcPts val="0"/>
              </a:spcBef>
              <a:spcAft>
                <a:spcPts val="0"/>
              </a:spcAft>
              <a:defRPr/>
            </a:pPr>
            <a:r>
              <a:rPr lang="fr-FR" sz="1400" b="1" cap="all" dirty="0"/>
              <a:t>DU MARCHÉ </a:t>
            </a:r>
          </a:p>
        </p:txBody>
      </p:sp>
      <p:sp>
        <p:nvSpPr>
          <p:cNvPr id="10" name="ZoneTexte 9"/>
          <p:cNvSpPr txBox="1"/>
          <p:nvPr/>
        </p:nvSpPr>
        <p:spPr>
          <a:xfrm>
            <a:off x="7034213" y="1895027"/>
            <a:ext cx="1966912" cy="2908489"/>
          </a:xfrm>
          <a:prstGeom prst="rect">
            <a:avLst/>
          </a:prstGeom>
          <a:noFill/>
          <a:ln>
            <a:solidFill>
              <a:srgbClr val="F7DAAF"/>
            </a:solidFill>
          </a:ln>
        </p:spPr>
        <p:txBody>
          <a:bodyPr>
            <a:spAutoFit/>
          </a:bodyPr>
          <a:lstStyle/>
          <a:p>
            <a:pPr algn="just" eaLnBrk="1" fontAlgn="auto" hangingPunct="1">
              <a:spcBef>
                <a:spcPts val="0"/>
              </a:spcBef>
              <a:spcAft>
                <a:spcPts val="0"/>
              </a:spcAft>
              <a:defRPr/>
            </a:pPr>
            <a:r>
              <a:rPr lang="fr-FR" sz="1300" dirty="0">
                <a:solidFill>
                  <a:schemeClr val="bg1">
                    <a:lumMod val="50000"/>
                  </a:schemeClr>
                </a:solidFill>
                <a:latin typeface="+mn-lt"/>
              </a:rPr>
              <a:t>PayPlug permet de s’adresser à </a:t>
            </a:r>
            <a:r>
              <a:rPr lang="fr-FR" sz="1300" b="1" dirty="0">
                <a:solidFill>
                  <a:schemeClr val="bg1">
                    <a:lumMod val="50000"/>
                  </a:schemeClr>
                </a:solidFill>
                <a:latin typeface="+mn-lt"/>
              </a:rPr>
              <a:t>un marché plus large</a:t>
            </a:r>
            <a:r>
              <a:rPr lang="fr-FR" sz="1300" dirty="0">
                <a:solidFill>
                  <a:schemeClr val="bg1">
                    <a:lumMod val="50000"/>
                  </a:schemeClr>
                </a:solidFill>
                <a:latin typeface="+mn-lt"/>
              </a:rPr>
              <a:t> avec des processus d’inscription et d’installation simplifiés et plus rapides</a:t>
            </a:r>
          </a:p>
          <a:p>
            <a:pPr indent="-285750" algn="just" eaLnBrk="1" fontAlgn="auto" hangingPunct="1">
              <a:spcBef>
                <a:spcPts val="0"/>
              </a:spcBef>
              <a:spcAft>
                <a:spcPts val="0"/>
              </a:spcAft>
              <a:buFont typeface="Arial" panose="020B0604020202020204" pitchFamily="34" charset="0"/>
              <a:buChar char="•"/>
              <a:defRPr/>
            </a:pPr>
            <a:endParaRPr lang="fr-FR" sz="1300" dirty="0">
              <a:solidFill>
                <a:schemeClr val="bg1">
                  <a:lumMod val="50000"/>
                </a:schemeClr>
              </a:solidFill>
              <a:latin typeface="+mn-lt"/>
            </a:endParaRPr>
          </a:p>
          <a:p>
            <a:pPr algn="just" eaLnBrk="1" fontAlgn="auto" hangingPunct="1">
              <a:spcBef>
                <a:spcPts val="0"/>
              </a:spcBef>
              <a:spcAft>
                <a:spcPts val="0"/>
              </a:spcAft>
              <a:defRPr/>
            </a:pPr>
            <a:r>
              <a:rPr lang="fr-FR" sz="1300" dirty="0">
                <a:solidFill>
                  <a:schemeClr val="bg1">
                    <a:lumMod val="50000"/>
                  </a:schemeClr>
                </a:solidFill>
                <a:latin typeface="+mn-lt"/>
              </a:rPr>
              <a:t>PayPlug permet de répondre </a:t>
            </a:r>
            <a:r>
              <a:rPr lang="fr-FR" sz="1300" b="1" dirty="0">
                <a:solidFill>
                  <a:schemeClr val="bg1">
                    <a:lumMod val="50000"/>
                  </a:schemeClr>
                </a:solidFill>
                <a:latin typeface="+mn-lt"/>
              </a:rPr>
              <a:t>aux besoins d’une clientèle plus variée </a:t>
            </a:r>
            <a:r>
              <a:rPr lang="fr-FR" sz="1300" dirty="0">
                <a:solidFill>
                  <a:schemeClr val="bg1">
                    <a:lumMod val="50000"/>
                  </a:schemeClr>
                </a:solidFill>
                <a:latin typeface="+mn-lt"/>
              </a:rPr>
              <a:t>dans ses attentes et ses niveaux d’expertise</a:t>
            </a:r>
          </a:p>
          <a:p>
            <a:pPr algn="just" eaLnBrk="1" fontAlgn="auto" hangingPunct="1">
              <a:spcBef>
                <a:spcPts val="0"/>
              </a:spcBef>
              <a:spcAft>
                <a:spcPts val="0"/>
              </a:spcAft>
              <a:defRPr/>
            </a:pPr>
            <a:endParaRPr lang="fr-FR" sz="1300" dirty="0">
              <a:solidFill>
                <a:schemeClr val="bg1">
                  <a:lumMod val="50000"/>
                </a:schemeClr>
              </a:solidFill>
              <a:latin typeface="+mn-lt"/>
            </a:endParaRPr>
          </a:p>
          <a:p>
            <a:pPr algn="just" eaLnBrk="1" fontAlgn="auto" hangingPunct="1">
              <a:spcBef>
                <a:spcPts val="0"/>
              </a:spcBef>
              <a:spcAft>
                <a:spcPts val="0"/>
              </a:spcAft>
              <a:defRPr/>
            </a:pPr>
            <a:endParaRPr lang="fr-FR" sz="1300" dirty="0">
              <a:solidFill>
                <a:schemeClr val="bg1">
                  <a:lumMod val="50000"/>
                </a:schemeClr>
              </a:solidFill>
            </a:endParaRPr>
          </a:p>
          <a:p>
            <a:pPr algn="just" eaLnBrk="1" fontAlgn="auto" hangingPunct="1">
              <a:spcBef>
                <a:spcPts val="0"/>
              </a:spcBef>
              <a:spcAft>
                <a:spcPts val="0"/>
              </a:spcAft>
              <a:defRPr/>
            </a:pPr>
            <a:endParaRPr lang="fr-FR" sz="1400" dirty="0">
              <a:latin typeface="+mn-lt"/>
            </a:endParaRPr>
          </a:p>
        </p:txBody>
      </p:sp>
      <p:sp>
        <p:nvSpPr>
          <p:cNvPr id="11" name="Rectangle 10"/>
          <p:cNvSpPr/>
          <p:nvPr/>
        </p:nvSpPr>
        <p:spPr>
          <a:xfrm>
            <a:off x="550022" y="4916334"/>
            <a:ext cx="8146378" cy="1055674"/>
          </a:xfrm>
          <a:prstGeom prst="rect">
            <a:avLst/>
          </a:prstGeom>
          <a:solidFill>
            <a:schemeClr val="accent1">
              <a:lumMod val="20000"/>
              <a:lumOff val="80000"/>
            </a:schemeClr>
          </a:solidFill>
          <a:ln>
            <a:solidFill>
              <a:srgbClr val="C00000"/>
            </a:solidFill>
          </a:ln>
        </p:spPr>
        <p:txBody>
          <a:bodyPr wrap="square">
            <a:spAutoFit/>
          </a:bodyPr>
          <a:lstStyle/>
          <a:p>
            <a:pPr marL="171450" indent="-171450" fontAlgn="base">
              <a:spcBef>
                <a:spcPct val="20000"/>
              </a:spcBef>
              <a:buClr>
                <a:srgbClr val="EA4E55"/>
              </a:buClr>
              <a:buFont typeface="Wingdings" panose="05000000000000000000" pitchFamily="2" charset="2"/>
              <a:buChar char="n"/>
            </a:pPr>
            <a:r>
              <a:rPr lang="fr-FR" sz="1200" b="1" cap="all" dirty="0">
                <a:solidFill>
                  <a:prstClr val="black">
                    <a:lumMod val="65000"/>
                    <a:lumOff val="35000"/>
                  </a:prstClr>
                </a:solidFill>
                <a:latin typeface="Calibri" panose="020F0502020204030204" pitchFamily="34" charset="0"/>
                <a:cs typeface="Calibri" panose="020F0502020204030204" pitchFamily="34" charset="0"/>
              </a:rPr>
              <a:t>Le modèle économique : </a:t>
            </a:r>
            <a:r>
              <a:rPr lang="fr-FR" sz="1100" dirty="0">
                <a:solidFill>
                  <a:prstClr val="black"/>
                </a:solidFill>
                <a:latin typeface="Calibri" panose="020F0502020204030204" pitchFamily="34" charset="0"/>
                <a:cs typeface="Calibri" panose="020F0502020204030204" pitchFamily="34" charset="0"/>
              </a:rPr>
              <a:t>20%, 30% ou 40% de la marge brute si l’établissement a apporté respectivement moins de 10, entre 11 et 20 ou plus de 20 clients Pro ou Premium activés sur le trimestre (10% pour les clients Starter).</a:t>
            </a:r>
          </a:p>
          <a:p>
            <a:pPr fontAlgn="base">
              <a:spcBef>
                <a:spcPct val="20000"/>
              </a:spcBef>
              <a:buClr>
                <a:srgbClr val="EA4E55"/>
              </a:buClr>
            </a:pPr>
            <a:endParaRPr lang="fr-FR" sz="1100" dirty="0">
              <a:solidFill>
                <a:prstClr val="black"/>
              </a:solidFill>
              <a:latin typeface="Calibri" panose="020F0502020204030204" pitchFamily="34" charset="0"/>
              <a:cs typeface="Calibri" panose="020F0502020204030204" pitchFamily="34" charset="0"/>
            </a:endParaRPr>
          </a:p>
          <a:p>
            <a:pPr marL="171450" indent="-171450" algn="just" fontAlgn="base">
              <a:spcBef>
                <a:spcPct val="20000"/>
              </a:spcBef>
              <a:buClr>
                <a:srgbClr val="FF0000"/>
              </a:buClr>
              <a:buFont typeface="Arial Narrow" panose="020B0606020202030204" pitchFamily="34" charset="0"/>
              <a:buChar char="→"/>
            </a:pPr>
            <a:r>
              <a:rPr lang="fr-FR" sz="1200" b="1" dirty="0">
                <a:solidFill>
                  <a:srgbClr val="B51B35"/>
                </a:solidFill>
                <a:latin typeface="Calibri" panose="020F0502020204030204" pitchFamily="34" charset="0"/>
                <a:cs typeface="Calibri" panose="020F0502020204030204" pitchFamily="34" charset="0"/>
              </a:rPr>
              <a:t> BOOSTER : pour tous contrats souscrits sur la période 2019/2020 , réversion de 50% de la marge PayPlug et ce, sur toute la durée du contrat.</a:t>
            </a:r>
          </a:p>
        </p:txBody>
      </p:sp>
    </p:spTree>
    <p:extLst>
      <p:ext uri="{BB962C8B-B14F-4D97-AF65-F5344CB8AC3E}">
        <p14:creationId xmlns:p14="http://schemas.microsoft.com/office/powerpoint/2010/main" val="1573897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Rectangle 370"/>
          <p:cNvSpPr/>
          <p:nvPr/>
        </p:nvSpPr>
        <p:spPr>
          <a:xfrm>
            <a:off x="277813" y="1217613"/>
            <a:ext cx="8685212" cy="5157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 name="Titre 1"/>
          <p:cNvSpPr>
            <a:spLocks noGrp="1"/>
          </p:cNvSpPr>
          <p:nvPr>
            <p:ph type="title"/>
          </p:nvPr>
        </p:nvSpPr>
        <p:spPr>
          <a:xfrm>
            <a:off x="765175" y="360363"/>
            <a:ext cx="8067675" cy="430887"/>
          </a:xfrm>
        </p:spPr>
        <p:txBody>
          <a:bodyPr/>
          <a:lstStyle/>
          <a:p>
            <a:pPr eaLnBrk="1" fontAlgn="auto" hangingPunct="1">
              <a:spcAft>
                <a:spcPts val="0"/>
              </a:spcAft>
              <a:defRPr/>
            </a:pPr>
            <a:r>
              <a:rPr lang="pt-BR" dirty="0"/>
              <a:t>Le modèle de distribution</a:t>
            </a:r>
            <a:endParaRPr lang="fr-FR" dirty="0"/>
          </a:p>
        </p:txBody>
      </p:sp>
      <p:sp>
        <p:nvSpPr>
          <p:cNvPr id="46" name="Rectangle 45"/>
          <p:cNvSpPr/>
          <p:nvPr/>
        </p:nvSpPr>
        <p:spPr>
          <a:xfrm>
            <a:off x="277813" y="1179513"/>
            <a:ext cx="1646237" cy="6778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1100" dirty="0">
                <a:solidFill>
                  <a:schemeClr val="tx1"/>
                </a:solidFill>
              </a:rPr>
              <a:t>Acteurs en présence :  </a:t>
            </a:r>
          </a:p>
          <a:p>
            <a:pPr marL="171450" indent="-171450" eaLnBrk="1" fontAlgn="auto" hangingPunct="1">
              <a:spcBef>
                <a:spcPts val="0"/>
              </a:spcBef>
              <a:spcAft>
                <a:spcPts val="0"/>
              </a:spcAft>
              <a:buFontTx/>
              <a:buChar char="-"/>
              <a:defRPr/>
            </a:pPr>
            <a:r>
              <a:rPr lang="fr-FR" sz="1100" dirty="0">
                <a:solidFill>
                  <a:schemeClr val="tx1"/>
                </a:solidFill>
              </a:rPr>
              <a:t>Conseiller agence </a:t>
            </a:r>
          </a:p>
          <a:p>
            <a:pPr marL="171450" indent="-171450" eaLnBrk="1" fontAlgn="auto" hangingPunct="1">
              <a:spcBef>
                <a:spcPts val="0"/>
              </a:spcBef>
              <a:spcAft>
                <a:spcPts val="0"/>
              </a:spcAft>
              <a:buFontTx/>
              <a:buChar char="-"/>
              <a:defRPr/>
            </a:pPr>
            <a:r>
              <a:rPr lang="fr-FR" sz="1100" dirty="0">
                <a:solidFill>
                  <a:schemeClr val="tx1"/>
                </a:solidFill>
              </a:rPr>
              <a:t>Expert PayPlug </a:t>
            </a:r>
          </a:p>
          <a:p>
            <a:pPr marL="171450" indent="-171450" eaLnBrk="1" fontAlgn="auto" hangingPunct="1">
              <a:spcBef>
                <a:spcPts val="0"/>
              </a:spcBef>
              <a:spcAft>
                <a:spcPts val="0"/>
              </a:spcAft>
              <a:buFontTx/>
              <a:buChar char="-"/>
              <a:defRPr/>
            </a:pPr>
            <a:r>
              <a:rPr lang="fr-FR" sz="1100" dirty="0">
                <a:solidFill>
                  <a:schemeClr val="tx1"/>
                </a:solidFill>
              </a:rPr>
              <a:t>Expert MonExpert ou CIF</a:t>
            </a:r>
          </a:p>
        </p:txBody>
      </p:sp>
      <p:pic>
        <p:nvPicPr>
          <p:cNvPr id="2458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75" y="1166813"/>
            <a:ext cx="7683500" cy="506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715000" y="1165225"/>
            <a:ext cx="447675" cy="2746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i="1" dirty="0">
                <a:solidFill>
                  <a:schemeClr val="tx1">
                    <a:lumMod val="95000"/>
                    <a:lumOff val="5000"/>
                  </a:schemeClr>
                </a:solidFill>
              </a:rPr>
              <a:t>*</a:t>
            </a:r>
          </a:p>
        </p:txBody>
      </p:sp>
      <p:sp>
        <p:nvSpPr>
          <p:cNvPr id="8" name="Rectangle 7"/>
          <p:cNvSpPr/>
          <p:nvPr/>
        </p:nvSpPr>
        <p:spPr>
          <a:xfrm>
            <a:off x="1014413" y="5943600"/>
            <a:ext cx="5148262" cy="4159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1100" i="1" dirty="0">
                <a:solidFill>
                  <a:schemeClr val="tx1">
                    <a:lumMod val="95000"/>
                    <a:lumOff val="5000"/>
                  </a:schemeClr>
                </a:solidFill>
              </a:rPr>
              <a:t>*Selon l’organisation de la Caisse, le conseiller informe le CIF ou le technico commercial du besoin client pour saisie dans Mon Expert </a:t>
            </a:r>
          </a:p>
        </p:txBody>
      </p:sp>
    </p:spTree>
    <p:extLst>
      <p:ext uri="{BB962C8B-B14F-4D97-AF65-F5344CB8AC3E}">
        <p14:creationId xmlns:p14="http://schemas.microsoft.com/office/powerpoint/2010/main" val="237169530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15616" y="260648"/>
            <a:ext cx="5112568" cy="769441"/>
          </a:xfrm>
        </p:spPr>
        <p:txBody>
          <a:bodyPr/>
          <a:lstStyle/>
          <a:p>
            <a:r>
              <a:rPr lang="fr-FR" dirty="0"/>
              <a:t>COMMENT BIEN COMPLETER UN LEAD ?</a:t>
            </a:r>
          </a:p>
        </p:txBody>
      </p:sp>
      <p:sp>
        <p:nvSpPr>
          <p:cNvPr id="8" name="Espace réservé du contenu 2"/>
          <p:cNvSpPr txBox="1">
            <a:spLocks/>
          </p:cNvSpPr>
          <p:nvPr/>
        </p:nvSpPr>
        <p:spPr>
          <a:xfrm>
            <a:off x="251520" y="692696"/>
            <a:ext cx="8542338" cy="5400599"/>
          </a:xfrm>
          <a:prstGeom prst="rect">
            <a:avLst/>
          </a:prstGeom>
        </p:spPr>
        <p:txBody>
          <a:bodyPr vert="horz" lIns="91440" tIns="45720" rIns="91440" bIns="45720" rtlCol="0">
            <a:normAutofit fontScale="92500" lnSpcReduction="1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endParaRPr kumimoji="0" lang="fr-FR" sz="1400" b="0" i="0" u="none" strike="noStrike" kern="1200" cap="none" spc="0" normalizeH="0" baseline="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r>
              <a:rPr kumimoji="0" lang="fr-FR" sz="1400" b="0" i="0" u="none" strike="noStrike" kern="1200" cap="none" spc="0" normalizeH="0" baseline="0" noProof="0" dirty="0">
                <a:ln>
                  <a:noFill/>
                </a:ln>
                <a:solidFill>
                  <a:srgbClr val="000000"/>
                </a:solidFill>
                <a:effectLst/>
                <a:uLnTx/>
                <a:uFillTx/>
                <a:latin typeface="Arial Narrow"/>
                <a:cs typeface="+mn-cs"/>
              </a:rPr>
              <a:t>Pour améliorer la qualification des leads : </a:t>
            </a:r>
          </a:p>
          <a:p>
            <a:pPr marL="712788" marR="0" lvl="1" indent="-255588" algn="just"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n"/>
              <a:tabLst/>
              <a:defRPr/>
            </a:pPr>
            <a:endParaRPr kumimoji="0" lang="fr-FR" altLang="fr-FR" sz="1400" b="0" i="0" u="none" strike="noStrike" kern="1200" cap="none" spc="0" normalizeH="0" baseline="0" noProof="0" dirty="0">
              <a:ln>
                <a:noFill/>
              </a:ln>
              <a:solidFill>
                <a:srgbClr val="000000"/>
              </a:solidFill>
              <a:effectLst/>
              <a:uLnTx/>
              <a:uFillTx/>
              <a:latin typeface="Arial Narrow"/>
              <a:ea typeface="Calibri" panose="020F0502020204030204" pitchFamily="34" charset="0"/>
              <a:cs typeface="+mn-cs"/>
            </a:endParaRPr>
          </a:p>
          <a:p>
            <a:pPr marR="0" lvl="1" algn="just" defTabSz="914400" rtl="0" eaLnBrk="1" fontAlgn="auto" latinLnBrk="0" hangingPunct="1">
              <a:lnSpc>
                <a:spcPct val="100000"/>
              </a:lnSpc>
              <a:spcBef>
                <a:spcPct val="20000"/>
              </a:spcBef>
              <a:spcAft>
                <a:spcPts val="0"/>
              </a:spcAft>
              <a:buClr>
                <a:srgbClr val="C00000"/>
              </a:buClr>
              <a:buSzTx/>
              <a:buFont typeface="Arial Narrow" panose="020B0606020202030204" pitchFamily="34" charset="0"/>
              <a:buChar char="◘"/>
              <a:tabLst/>
              <a:defRPr/>
            </a:pP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Renseigner le </a:t>
            </a:r>
            <a:r>
              <a:rPr kumimoji="0" lang="fr-FR" altLang="fr-FR"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mn-cs"/>
              </a:rPr>
              <a:t>champs URL </a:t>
            </a: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dans </a:t>
            </a:r>
            <a:r>
              <a:rPr kumimoji="0" lang="fr-FR" altLang="fr-FR" sz="14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mn-cs"/>
              </a:rPr>
              <a:t>MonExpert</a:t>
            </a: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lorsque le client est équipé d’un site internet </a:t>
            </a:r>
          </a:p>
          <a:p>
            <a:pPr marR="0" lvl="1" algn="just" defTabSz="914400" rtl="0" eaLnBrk="1" fontAlgn="auto" latinLnBrk="0" hangingPunct="1">
              <a:lnSpc>
                <a:spcPct val="100000"/>
              </a:lnSpc>
              <a:spcBef>
                <a:spcPct val="20000"/>
              </a:spcBef>
              <a:spcAft>
                <a:spcPts val="0"/>
              </a:spcAft>
              <a:buClr>
                <a:srgbClr val="C00000"/>
              </a:buClr>
              <a:buSzTx/>
              <a:buFont typeface="Arial Narrow" panose="020B0606020202030204" pitchFamily="34" charset="0"/>
              <a:buChar char="◘"/>
              <a:tabLst/>
              <a:defRPr/>
            </a:pPr>
            <a:endPar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R="0" lvl="1" algn="just" defTabSz="914400" rtl="0" eaLnBrk="1" fontAlgn="auto" latinLnBrk="0" hangingPunct="1">
              <a:lnSpc>
                <a:spcPct val="100000"/>
              </a:lnSpc>
              <a:spcBef>
                <a:spcPct val="20000"/>
              </a:spcBef>
              <a:spcAft>
                <a:spcPts val="0"/>
              </a:spcAft>
              <a:buClr>
                <a:srgbClr val="C00000"/>
              </a:buClr>
              <a:buSzTx/>
              <a:buFont typeface="Arial Narrow" panose="020B0606020202030204" pitchFamily="34" charset="0"/>
              <a:buChar char="◘"/>
              <a:tabLst/>
              <a:defRPr/>
            </a:pP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Préciser dans la </a:t>
            </a:r>
            <a:r>
              <a:rPr kumimoji="0" lang="fr-FR" altLang="fr-FR"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mn-cs"/>
              </a:rPr>
              <a:t>zone commentaire,</a:t>
            </a: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certaines informations comme : </a:t>
            </a:r>
          </a:p>
          <a:p>
            <a:pPr marL="336550" marR="0" lvl="1" indent="0" algn="just"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None/>
              <a:tabLst/>
              <a:defRPr/>
            </a:pPr>
            <a:endParaRPr kumimoji="0" lang="fr-FR" altLang="fr-FR" sz="1400" b="0" i="0" u="none" strike="noStrike" kern="1200" cap="none" spc="0" normalizeH="0" baseline="0" noProof="0" dirty="0">
              <a:ln>
                <a:noFill/>
              </a:ln>
              <a:solidFill>
                <a:srgbClr val="8064A2"/>
              </a:solidFill>
              <a:effectLst/>
              <a:uLnTx/>
              <a:uFillTx/>
              <a:latin typeface="Arial" panose="020B0604020202020204" pitchFamily="34" charset="0"/>
              <a:ea typeface="Calibri" panose="020F0502020204030204" pitchFamily="34" charset="0"/>
              <a:cs typeface="+mn-cs"/>
            </a:endParaRP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Le marché : B2C / B2B / Fr / Etranger etc.</a:t>
            </a: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endPar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r>
              <a:rPr kumimoji="0" lang="fr-FR"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mn-cs"/>
              </a:rPr>
              <a:t>Le Chiffre d’Affaires </a:t>
            </a: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endPar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Segmentation intégrant l’intensité relationnelle (Small, medium, large / *,**,***)</a:t>
            </a: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endPar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L’activité ou les produits </a:t>
            </a:r>
            <a:r>
              <a:rPr kumimoji="0" lang="fr-FR" sz="14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(N.B : attention aux activités interdites chez </a:t>
            </a:r>
            <a:r>
              <a:rPr kumimoji="0" lang="fr-FR" sz="1400" b="1"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mn-cs"/>
              </a:rPr>
              <a:t>PayPlug</a:t>
            </a:r>
            <a:r>
              <a:rPr kumimoji="0" lang="fr-FR" sz="14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Voir</a:t>
            </a:r>
            <a:r>
              <a:rPr kumimoji="0" lang="fr-FR" sz="1400" b="1" i="0" u="none" strike="noStrike" kern="1200" cap="none" spc="0" normalizeH="0" noProof="0" dirty="0">
                <a:ln>
                  <a:noFill/>
                </a:ln>
                <a:solidFill>
                  <a:srgbClr val="000000"/>
                </a:solidFill>
                <a:effectLst/>
                <a:uLnTx/>
                <a:uFillTx/>
                <a:latin typeface="Arial" panose="020B0604020202020204" pitchFamily="34" charset="0"/>
                <a:ea typeface="Calibri" panose="020F0502020204030204" pitchFamily="34" charset="0"/>
                <a:cs typeface="+mn-cs"/>
              </a:rPr>
              <a:t> ci dessous</a:t>
            </a:r>
            <a:r>
              <a:rPr kumimoji="0" lang="fr-FR" sz="14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a:t>
            </a: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endPar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Les besoins spécifiques du client (Amex etc.)</a:t>
            </a: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endPar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Déjà en contact avec </a:t>
            </a:r>
            <a:r>
              <a:rPr kumimoji="0" lang="fr-FR" altLang="fr-FR" sz="14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mn-cs"/>
              </a:rPr>
              <a:t>PayPlug</a:t>
            </a: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 </a:t>
            </a: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endPar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R="0" lvl="2"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Les disponibilités du client pour l’appel par l’expert </a:t>
            </a:r>
            <a:r>
              <a:rPr kumimoji="0" lang="fr-FR" sz="14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mn-cs"/>
              </a:rPr>
              <a:t>PayPlug</a:t>
            </a: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p>
          <a:p>
            <a:pPr marL="1143000" marR="0" lvl="2" indent="-228600"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endPar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266700" marR="0" lvl="2" indent="0"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None/>
              <a:tabLst>
                <a:tab pos="0" algn="l"/>
              </a:tabLst>
              <a:defRPr/>
            </a:pPr>
            <a:r>
              <a:rPr kumimoji="0" lang="fr-FR" altLang="fr-FR" sz="1400" b="0" i="0" u="none" strike="noStrike" kern="1200" cap="none" spc="0" normalizeH="0" baseline="0" noProof="0" dirty="0">
                <a:ln>
                  <a:noFill/>
                </a:ln>
                <a:solidFill>
                  <a:srgbClr val="C24A79"/>
                </a:solidFill>
                <a:effectLst/>
                <a:uLnTx/>
                <a:uFillTx/>
                <a:latin typeface="Arial" panose="020B0604020202020204" pitchFamily="34" charset="0"/>
                <a:ea typeface="Calibri" panose="020F0502020204030204" pitchFamily="34" charset="0"/>
                <a:cs typeface="+mn-cs"/>
                <a:sym typeface="Wingdings" panose="05000000000000000000" pitchFamily="2" charset="2"/>
              </a:rPr>
              <a:t></a:t>
            </a: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sym typeface="Wingdings" panose="05000000000000000000" pitchFamily="2" charset="2"/>
              </a:rPr>
              <a:t> Capitaliser sur la </a:t>
            </a:r>
            <a:r>
              <a:rPr kumimoji="0" lang="fr-FR" altLang="fr-FR"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mn-cs"/>
                <a:sym typeface="Wingdings" panose="05000000000000000000" pitchFamily="2" charset="2"/>
              </a:rPr>
              <a:t>connaissance client </a:t>
            </a: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sym typeface="Wingdings" panose="05000000000000000000" pitchFamily="2" charset="2"/>
              </a:rPr>
              <a:t>du CC Pro pour transférer </a:t>
            </a:r>
            <a:r>
              <a:rPr kumimoji="0" lang="fr-FR" altLang="fr-FR"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mn-cs"/>
                <a:sym typeface="Wingdings" panose="05000000000000000000" pitchFamily="2" charset="2"/>
              </a:rPr>
              <a:t>un lead qualifié </a:t>
            </a: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sym typeface="Wingdings" panose="05000000000000000000" pitchFamily="2" charset="2"/>
              </a:rPr>
              <a:t>à </a:t>
            </a:r>
            <a:r>
              <a:rPr kumimoji="0" lang="fr-FR" altLang="fr-FR" sz="14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mn-cs"/>
                <a:sym typeface="Wingdings" panose="05000000000000000000" pitchFamily="2" charset="2"/>
              </a:rPr>
              <a:t>PayPlug</a:t>
            </a:r>
            <a:r>
              <a:rPr kumimoji="0" lang="fr-FR" altLang="fr-F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sym typeface="Wingdings" panose="05000000000000000000" pitchFamily="2" charset="2"/>
              </a:rPr>
              <a:t> et simplifier, renforcer la phase de découverte client par l’expert pour fluidifier le parcours client</a:t>
            </a:r>
            <a:endParaRPr kumimoji="0" lang="fr-FR" altLang="fr-FR" sz="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p:txBody>
      </p:sp>
    </p:spTree>
    <p:extLst>
      <p:ext uri="{BB962C8B-B14F-4D97-AF65-F5344CB8AC3E}">
        <p14:creationId xmlns:p14="http://schemas.microsoft.com/office/powerpoint/2010/main" val="2084976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endParaRPr lang="fr-FR"/>
          </a:p>
        </p:txBody>
      </p:sp>
      <p:sp>
        <p:nvSpPr>
          <p:cNvPr id="3" name="Titre 2"/>
          <p:cNvSpPr>
            <a:spLocks noGrp="1"/>
          </p:cNvSpPr>
          <p:nvPr>
            <p:ph type="title"/>
          </p:nvPr>
        </p:nvSpPr>
        <p:spPr>
          <a:xfrm>
            <a:off x="1115616" y="260649"/>
            <a:ext cx="5040560" cy="458762"/>
          </a:xfrm>
        </p:spPr>
        <p:txBody>
          <a:bodyPr/>
          <a:lstStyle/>
          <a:p>
            <a:r>
              <a:rPr lang="fr-FR" dirty="0"/>
              <a:t>COMMENT BIEN COMPLETER UN LEAD ?</a:t>
            </a:r>
          </a:p>
        </p:txBody>
      </p:sp>
      <p:pic>
        <p:nvPicPr>
          <p:cNvPr id="4" name="Image 3"/>
          <p:cNvPicPr>
            <a:picLocks noChangeAspect="1"/>
          </p:cNvPicPr>
          <p:nvPr/>
        </p:nvPicPr>
        <p:blipFill rotWithShape="1">
          <a:blip r:embed="rId2"/>
          <a:srcRect l="18070" t="12373" r="19007" b="2434"/>
          <a:stretch/>
        </p:blipFill>
        <p:spPr>
          <a:xfrm>
            <a:off x="395536" y="746910"/>
            <a:ext cx="8352928" cy="5346386"/>
          </a:xfrm>
          <a:prstGeom prst="rect">
            <a:avLst/>
          </a:prstGeom>
        </p:spPr>
      </p:pic>
      <p:sp>
        <p:nvSpPr>
          <p:cNvPr id="5" name="ZoneTexte 4"/>
          <p:cNvSpPr txBox="1"/>
          <p:nvPr/>
        </p:nvSpPr>
        <p:spPr>
          <a:xfrm>
            <a:off x="5148064" y="5605209"/>
            <a:ext cx="2229502" cy="400110"/>
          </a:xfrm>
          <a:prstGeom prst="rect">
            <a:avLst/>
          </a:prstGeom>
          <a:noFill/>
          <a:ln>
            <a:solidFill>
              <a:srgbClr val="FF0000"/>
            </a:solidFill>
          </a:ln>
        </p:spPr>
        <p:txBody>
          <a:bodyPr wrap="square" rtlCol="0">
            <a:spAutoFit/>
          </a:bodyPr>
          <a:lstStyle/>
          <a:p>
            <a:r>
              <a:rPr lang="fr-FR" sz="2000" dirty="0"/>
              <a:t>Zone de commentaire</a:t>
            </a:r>
          </a:p>
        </p:txBody>
      </p:sp>
      <p:cxnSp>
        <p:nvCxnSpPr>
          <p:cNvPr id="7" name="Connecteur droit avec flèche 6"/>
          <p:cNvCxnSpPr/>
          <p:nvPr/>
        </p:nvCxnSpPr>
        <p:spPr>
          <a:xfrm flipH="1" flipV="1">
            <a:off x="4211960" y="5661248"/>
            <a:ext cx="936104" cy="144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5171791" y="4947152"/>
            <a:ext cx="1797287" cy="400110"/>
          </a:xfrm>
          <a:prstGeom prst="rect">
            <a:avLst/>
          </a:prstGeom>
          <a:noFill/>
          <a:ln>
            <a:solidFill>
              <a:srgbClr val="FF0000"/>
            </a:solidFill>
          </a:ln>
        </p:spPr>
        <p:txBody>
          <a:bodyPr wrap="none" rtlCol="0">
            <a:spAutoFit/>
          </a:bodyPr>
          <a:lstStyle/>
          <a:p>
            <a:r>
              <a:rPr lang="fr-FR" sz="2000" dirty="0"/>
              <a:t>Si pièce à joindre</a:t>
            </a:r>
          </a:p>
        </p:txBody>
      </p:sp>
      <p:cxnSp>
        <p:nvCxnSpPr>
          <p:cNvPr id="11" name="Connecteur droit avec flèche 10"/>
          <p:cNvCxnSpPr/>
          <p:nvPr/>
        </p:nvCxnSpPr>
        <p:spPr>
          <a:xfrm flipH="1">
            <a:off x="4427984" y="5157192"/>
            <a:ext cx="7200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5004048" y="3861048"/>
            <a:ext cx="1935145" cy="400110"/>
          </a:xfrm>
          <a:prstGeom prst="rect">
            <a:avLst/>
          </a:prstGeom>
          <a:noFill/>
          <a:ln>
            <a:solidFill>
              <a:srgbClr val="FF0000"/>
            </a:solidFill>
          </a:ln>
        </p:spPr>
        <p:txBody>
          <a:bodyPr wrap="none" rtlCol="0">
            <a:spAutoFit/>
          </a:bodyPr>
          <a:lstStyle/>
          <a:p>
            <a:r>
              <a:rPr lang="fr-FR" sz="2000" dirty="0"/>
              <a:t>url du site du client</a:t>
            </a:r>
          </a:p>
        </p:txBody>
      </p:sp>
      <p:cxnSp>
        <p:nvCxnSpPr>
          <p:cNvPr id="16" name="Connecteur droit avec flèche 15"/>
          <p:cNvCxnSpPr/>
          <p:nvPr/>
        </p:nvCxnSpPr>
        <p:spPr>
          <a:xfrm flipV="1">
            <a:off x="5004048" y="1988840"/>
            <a:ext cx="0" cy="18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2003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15616" y="260649"/>
            <a:ext cx="4608512" cy="432048"/>
          </a:xfrm>
        </p:spPr>
        <p:txBody>
          <a:bodyPr/>
          <a:lstStyle/>
          <a:p>
            <a:r>
              <a:rPr lang="fr-FR" dirty="0"/>
              <a:t>Exemple de commentaires lead</a:t>
            </a:r>
          </a:p>
        </p:txBody>
      </p:sp>
      <p:pic>
        <p:nvPicPr>
          <p:cNvPr id="4" name="Image 3"/>
          <p:cNvPicPr>
            <a:picLocks noChangeAspect="1"/>
          </p:cNvPicPr>
          <p:nvPr/>
        </p:nvPicPr>
        <p:blipFill rotWithShape="1">
          <a:blip r:embed="rId2"/>
          <a:srcRect r="4390"/>
          <a:stretch/>
        </p:blipFill>
        <p:spPr>
          <a:xfrm>
            <a:off x="990833" y="1268760"/>
            <a:ext cx="3096344" cy="2376264"/>
          </a:xfrm>
          <a:prstGeom prst="rect">
            <a:avLst/>
          </a:prstGeom>
          <a:effectLst>
            <a:outerShdw blurRad="50800" dist="38100" dir="2700000" algn="tl" rotWithShape="0">
              <a:prstClr val="black">
                <a:alpha val="40000"/>
              </a:prstClr>
            </a:outerShdw>
          </a:effectLst>
        </p:spPr>
      </p:pic>
      <p:pic>
        <p:nvPicPr>
          <p:cNvPr id="5" name="Image 4"/>
          <p:cNvPicPr>
            <a:picLocks noChangeAspect="1"/>
          </p:cNvPicPr>
          <p:nvPr/>
        </p:nvPicPr>
        <p:blipFill rotWithShape="1">
          <a:blip r:embed="rId3"/>
          <a:srcRect t="58333"/>
          <a:stretch/>
        </p:blipFill>
        <p:spPr>
          <a:xfrm>
            <a:off x="1006552" y="4005064"/>
            <a:ext cx="3089626" cy="864096"/>
          </a:xfrm>
          <a:prstGeom prst="rect">
            <a:avLst/>
          </a:prstGeom>
          <a:effectLst>
            <a:outerShdw blurRad="50800" dist="38100" dir="2700000" algn="tl" rotWithShape="0">
              <a:prstClr val="black">
                <a:alpha val="40000"/>
              </a:prstClr>
            </a:outerShdw>
          </a:effectLst>
        </p:spPr>
      </p:pic>
      <p:pic>
        <p:nvPicPr>
          <p:cNvPr id="6" name="Image 5"/>
          <p:cNvPicPr>
            <a:picLocks noChangeAspect="1"/>
          </p:cNvPicPr>
          <p:nvPr/>
        </p:nvPicPr>
        <p:blipFill rotWithShape="1">
          <a:blip r:embed="rId4"/>
          <a:srcRect r="4319"/>
          <a:stretch/>
        </p:blipFill>
        <p:spPr>
          <a:xfrm>
            <a:off x="4932040" y="1253535"/>
            <a:ext cx="2952328" cy="252028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8110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Image 3"/>
          <p:cNvPicPr>
            <a:picLocks noChangeAspect="1"/>
          </p:cNvPicPr>
          <p:nvPr/>
        </p:nvPicPr>
        <p:blipFill>
          <a:blip r:embed="rId2">
            <a:extLst>
              <a:ext uri="{28A0092B-C50C-407E-A947-70E740481C1C}">
                <a14:useLocalDpi xmlns:a14="http://schemas.microsoft.com/office/drawing/2010/main" val="0"/>
              </a:ext>
            </a:extLst>
          </a:blip>
          <a:srcRect b="9264"/>
          <a:stretch>
            <a:fillRect/>
          </a:stretch>
        </p:blipFill>
        <p:spPr bwMode="auto">
          <a:xfrm>
            <a:off x="206375" y="1176336"/>
            <a:ext cx="8724900" cy="488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object 11"/>
          <p:cNvSpPr>
            <a:spLocks/>
          </p:cNvSpPr>
          <p:nvPr/>
        </p:nvSpPr>
        <p:spPr bwMode="auto">
          <a:xfrm>
            <a:off x="1243448" y="1322535"/>
            <a:ext cx="150813" cy="233363"/>
          </a:xfrm>
          <a:custGeom>
            <a:avLst/>
            <a:gdLst>
              <a:gd name="T0" fmla="*/ 2878 w 176530"/>
              <a:gd name="T1" fmla="*/ 76499 h 255905"/>
              <a:gd name="T2" fmla="*/ 2845 w 176530"/>
              <a:gd name="T3" fmla="*/ 89155 h 255905"/>
              <a:gd name="T4" fmla="*/ 14388 w 176530"/>
              <a:gd name="T5" fmla="*/ 92750 h 255905"/>
              <a:gd name="T6" fmla="*/ 24159 w 176530"/>
              <a:gd name="T7" fmla="*/ 88723 h 255905"/>
              <a:gd name="T8" fmla="*/ 12470 w 176530"/>
              <a:gd name="T9" fmla="*/ 79402 h 255905"/>
              <a:gd name="T10" fmla="*/ 7539 w 176530"/>
              <a:gd name="T11" fmla="*/ 78402 h 255905"/>
              <a:gd name="T12" fmla="*/ 5231 w 176530"/>
              <a:gd name="T13" fmla="*/ 77493 h 255905"/>
              <a:gd name="T14" fmla="*/ 31145 w 176530"/>
              <a:gd name="T15" fmla="*/ 63659 h 255905"/>
              <a:gd name="T16" fmla="*/ 22828 w 176530"/>
              <a:gd name="T17" fmla="*/ 63796 h 255905"/>
              <a:gd name="T18" fmla="*/ 22854 w 176530"/>
              <a:gd name="T19" fmla="*/ 64349 h 255905"/>
              <a:gd name="T20" fmla="*/ 12470 w 176530"/>
              <a:gd name="T21" fmla="*/ 79402 h 255905"/>
              <a:gd name="T22" fmla="*/ 31124 w 176530"/>
              <a:gd name="T23" fmla="*/ 65188 h 255905"/>
              <a:gd name="T24" fmla="*/ 17503 w 176530"/>
              <a:gd name="T25" fmla="*/ 0 h 255905"/>
              <a:gd name="T26" fmla="*/ 4203 w 176530"/>
              <a:gd name="T27" fmla="*/ 8529 h 255905"/>
              <a:gd name="T28" fmla="*/ 0 w 176530"/>
              <a:gd name="T29" fmla="*/ 33934 h 255905"/>
              <a:gd name="T30" fmla="*/ 2373 w 176530"/>
              <a:gd name="T31" fmla="*/ 54924 h 255905"/>
              <a:gd name="T32" fmla="*/ 13370 w 176530"/>
              <a:gd name="T33" fmla="*/ 66674 h 255905"/>
              <a:gd name="T34" fmla="*/ 19389 w 176530"/>
              <a:gd name="T35" fmla="*/ 65663 h 255905"/>
              <a:gd name="T36" fmla="*/ 21649 w 176530"/>
              <a:gd name="T37" fmla="*/ 64349 h 255905"/>
              <a:gd name="T38" fmla="*/ 31145 w 176530"/>
              <a:gd name="T39" fmla="*/ 63659 h 255905"/>
              <a:gd name="T40" fmla="*/ 31168 w 176530"/>
              <a:gd name="T41" fmla="*/ 52634 h 255905"/>
              <a:gd name="T42" fmla="*/ 12826 w 176530"/>
              <a:gd name="T43" fmla="*/ 51819 h 255905"/>
              <a:gd name="T44" fmla="*/ 8102 w 176530"/>
              <a:gd name="T45" fmla="*/ 33934 h 255905"/>
              <a:gd name="T46" fmla="*/ 12934 w 176530"/>
              <a:gd name="T47" fmla="*/ 14962 h 255905"/>
              <a:gd name="T48" fmla="*/ 31169 w 176530"/>
              <a:gd name="T49" fmla="*/ 13570 h 255905"/>
              <a:gd name="T50" fmla="*/ 24135 w 176530"/>
              <a:gd name="T51" fmla="*/ 762 h 255905"/>
              <a:gd name="T52" fmla="*/ 17503 w 176530"/>
              <a:gd name="T53" fmla="*/ 0 h 255905"/>
              <a:gd name="T54" fmla="*/ 16946 w 176530"/>
              <a:gd name="T55" fmla="*/ 13570 h 255905"/>
              <a:gd name="T56" fmla="*/ 20443 w 176530"/>
              <a:gd name="T57" fmla="*/ 14023 h 255905"/>
              <a:gd name="T58" fmla="*/ 22738 w 176530"/>
              <a:gd name="T59" fmla="*/ 14999 h 255905"/>
              <a:gd name="T60" fmla="*/ 22927 w 176530"/>
              <a:gd name="T61" fmla="*/ 46271 h 255905"/>
              <a:gd name="T62" fmla="*/ 14912 w 176530"/>
              <a:gd name="T63" fmla="*/ 52634 h 255905"/>
              <a:gd name="T64" fmla="*/ 31169 w 176530"/>
              <a:gd name="T65" fmla="*/ 13570 h 2559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76530" h="255905">
                <a:moveTo>
                  <a:pt x="16374" y="210731"/>
                </a:moveTo>
                <a:lnTo>
                  <a:pt x="16272" y="210946"/>
                </a:lnTo>
                <a:lnTo>
                  <a:pt x="16082" y="211150"/>
                </a:lnTo>
                <a:lnTo>
                  <a:pt x="16082" y="245846"/>
                </a:lnTo>
                <a:lnTo>
                  <a:pt x="57124" y="254979"/>
                </a:lnTo>
                <a:lnTo>
                  <a:pt x="81314" y="255756"/>
                </a:lnTo>
                <a:lnTo>
                  <a:pt x="93450" y="255104"/>
                </a:lnTo>
                <a:lnTo>
                  <a:pt x="136541" y="244652"/>
                </a:lnTo>
                <a:lnTo>
                  <a:pt x="165264" y="218949"/>
                </a:lnTo>
                <a:lnTo>
                  <a:pt x="70481" y="218949"/>
                </a:lnTo>
                <a:lnTo>
                  <a:pt x="56535" y="217989"/>
                </a:lnTo>
                <a:lnTo>
                  <a:pt x="42612" y="216192"/>
                </a:lnTo>
                <a:lnTo>
                  <a:pt x="36080" y="215058"/>
                </a:lnTo>
                <a:lnTo>
                  <a:pt x="29560" y="213685"/>
                </a:lnTo>
                <a:lnTo>
                  <a:pt x="16374" y="210731"/>
                </a:lnTo>
                <a:close/>
              </a:path>
              <a:path w="176530" h="255905">
                <a:moveTo>
                  <a:pt x="176019" y="175539"/>
                </a:moveTo>
                <a:lnTo>
                  <a:pt x="128908" y="175539"/>
                </a:lnTo>
                <a:lnTo>
                  <a:pt x="129023" y="175920"/>
                </a:lnTo>
                <a:lnTo>
                  <a:pt x="129225" y="176301"/>
                </a:lnTo>
                <a:lnTo>
                  <a:pt x="129164" y="177444"/>
                </a:lnTo>
                <a:lnTo>
                  <a:pt x="111642" y="211353"/>
                </a:lnTo>
                <a:lnTo>
                  <a:pt x="70481" y="218949"/>
                </a:lnTo>
                <a:lnTo>
                  <a:pt x="165264" y="218949"/>
                </a:lnTo>
                <a:lnTo>
                  <a:pt x="175903" y="179755"/>
                </a:lnTo>
                <a:lnTo>
                  <a:pt x="176019" y="175539"/>
                </a:lnTo>
                <a:close/>
              </a:path>
              <a:path w="176530" h="255905">
                <a:moveTo>
                  <a:pt x="98924" y="0"/>
                </a:moveTo>
                <a:lnTo>
                  <a:pt x="59910" y="4204"/>
                </a:lnTo>
                <a:lnTo>
                  <a:pt x="23754" y="23523"/>
                </a:lnTo>
                <a:lnTo>
                  <a:pt x="4316" y="57341"/>
                </a:lnTo>
                <a:lnTo>
                  <a:pt x="0" y="93573"/>
                </a:lnTo>
                <a:lnTo>
                  <a:pt x="171" y="102920"/>
                </a:lnTo>
                <a:lnTo>
                  <a:pt x="13418" y="151453"/>
                </a:lnTo>
                <a:lnTo>
                  <a:pt x="58808" y="181574"/>
                </a:lnTo>
                <a:lnTo>
                  <a:pt x="75565" y="183854"/>
                </a:lnTo>
                <a:lnTo>
                  <a:pt x="92508" y="183548"/>
                </a:lnTo>
                <a:lnTo>
                  <a:pt x="109579" y="181063"/>
                </a:lnTo>
                <a:lnTo>
                  <a:pt x="116069" y="179755"/>
                </a:lnTo>
                <a:lnTo>
                  <a:pt x="122355" y="177444"/>
                </a:lnTo>
                <a:lnTo>
                  <a:pt x="128908" y="175539"/>
                </a:lnTo>
                <a:lnTo>
                  <a:pt x="176019" y="175539"/>
                </a:lnTo>
                <a:lnTo>
                  <a:pt x="176144" y="161612"/>
                </a:lnTo>
                <a:lnTo>
                  <a:pt x="176151" y="145135"/>
                </a:lnTo>
                <a:lnTo>
                  <a:pt x="84281" y="145135"/>
                </a:lnTo>
                <a:lnTo>
                  <a:pt x="72491" y="142889"/>
                </a:lnTo>
                <a:lnTo>
                  <a:pt x="46861" y="106205"/>
                </a:lnTo>
                <a:lnTo>
                  <a:pt x="45789" y="93573"/>
                </a:lnTo>
                <a:lnTo>
                  <a:pt x="46595" y="80922"/>
                </a:lnTo>
                <a:lnTo>
                  <a:pt x="73095" y="41257"/>
                </a:lnTo>
                <a:lnTo>
                  <a:pt x="95770" y="37417"/>
                </a:lnTo>
                <a:lnTo>
                  <a:pt x="176154" y="37417"/>
                </a:lnTo>
                <a:lnTo>
                  <a:pt x="176152" y="11785"/>
                </a:lnTo>
                <a:lnTo>
                  <a:pt x="136401" y="2103"/>
                </a:lnTo>
                <a:lnTo>
                  <a:pt x="117710" y="580"/>
                </a:lnTo>
                <a:lnTo>
                  <a:pt x="98924" y="0"/>
                </a:lnTo>
                <a:close/>
              </a:path>
              <a:path w="176530" h="255905">
                <a:moveTo>
                  <a:pt x="176154" y="37417"/>
                </a:moveTo>
                <a:lnTo>
                  <a:pt x="95770" y="37417"/>
                </a:lnTo>
                <a:lnTo>
                  <a:pt x="105674" y="37596"/>
                </a:lnTo>
                <a:lnTo>
                  <a:pt x="115539" y="38668"/>
                </a:lnTo>
                <a:lnTo>
                  <a:pt x="125352" y="40601"/>
                </a:lnTo>
                <a:lnTo>
                  <a:pt x="128502" y="41363"/>
                </a:lnTo>
                <a:lnTo>
                  <a:pt x="129632" y="42735"/>
                </a:lnTo>
                <a:lnTo>
                  <a:pt x="129575" y="127591"/>
                </a:lnTo>
                <a:lnTo>
                  <a:pt x="129658" y="134391"/>
                </a:lnTo>
                <a:lnTo>
                  <a:pt x="84281" y="145135"/>
                </a:lnTo>
                <a:lnTo>
                  <a:pt x="176151" y="145135"/>
                </a:lnTo>
                <a:lnTo>
                  <a:pt x="176154" y="37417"/>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44" name="object 12"/>
          <p:cNvSpPr>
            <a:spLocks/>
          </p:cNvSpPr>
          <p:nvPr/>
        </p:nvSpPr>
        <p:spPr bwMode="auto">
          <a:xfrm>
            <a:off x="388938" y="1251024"/>
            <a:ext cx="165100" cy="233362"/>
          </a:xfrm>
          <a:custGeom>
            <a:avLst/>
            <a:gdLst>
              <a:gd name="T0" fmla="*/ 10967 w 192404"/>
              <a:gd name="T1" fmla="*/ 0 h 256540"/>
              <a:gd name="T2" fmla="*/ 436 w 192404"/>
              <a:gd name="T3" fmla="*/ 10 h 256540"/>
              <a:gd name="T4" fmla="*/ 210 w 192404"/>
              <a:gd name="T5" fmla="*/ 49 h 256540"/>
              <a:gd name="T6" fmla="*/ 0 w 192404"/>
              <a:gd name="T7" fmla="*/ 69 h 256540"/>
              <a:gd name="T8" fmla="*/ 0 w 192404"/>
              <a:gd name="T9" fmla="*/ 90367 h 256540"/>
              <a:gd name="T10" fmla="*/ 8640 w 192404"/>
              <a:gd name="T11" fmla="*/ 90367 h 256540"/>
              <a:gd name="T12" fmla="*/ 8626 w 192404"/>
              <a:gd name="T13" fmla="*/ 14848 h 256540"/>
              <a:gd name="T14" fmla="*/ 8797 w 192404"/>
              <a:gd name="T15" fmla="*/ 14509 h 256540"/>
              <a:gd name="T16" fmla="*/ 34802 w 192404"/>
              <a:gd name="T17" fmla="*/ 14509 h 256540"/>
              <a:gd name="T18" fmla="*/ 34476 w 192404"/>
              <a:gd name="T19" fmla="*/ 12547 h 256540"/>
              <a:gd name="T20" fmla="*/ 28832 w 192404"/>
              <a:gd name="T21" fmla="*/ 2479 h 256540"/>
              <a:gd name="T22" fmla="*/ 21272 w 192404"/>
              <a:gd name="T23" fmla="*/ 23 h 256540"/>
              <a:gd name="T24" fmla="*/ 10967 w 192404"/>
              <a:gd name="T25" fmla="*/ 0 h 256540"/>
              <a:gd name="T26" fmla="*/ 34802 w 192404"/>
              <a:gd name="T27" fmla="*/ 14509 h 256540"/>
              <a:gd name="T28" fmla="*/ 8797 w 192404"/>
              <a:gd name="T29" fmla="*/ 14509 h 256540"/>
              <a:gd name="T30" fmla="*/ 21001 w 192404"/>
              <a:gd name="T31" fmla="*/ 14562 h 256540"/>
              <a:gd name="T32" fmla="*/ 21608 w 192404"/>
              <a:gd name="T33" fmla="*/ 14629 h 256540"/>
              <a:gd name="T34" fmla="*/ 23868 w 192404"/>
              <a:gd name="T35" fmla="*/ 15332 h 256540"/>
              <a:gd name="T36" fmla="*/ 25251 w 192404"/>
              <a:gd name="T37" fmla="*/ 16717 h 256540"/>
              <a:gd name="T38" fmla="*/ 25988 w 192404"/>
              <a:gd name="T39" fmla="*/ 19800 h 256540"/>
              <a:gd name="T40" fmla="*/ 26596 w 192404"/>
              <a:gd name="T41" fmla="*/ 23994 h 256540"/>
              <a:gd name="T42" fmla="*/ 26529 w 192404"/>
              <a:gd name="T43" fmla="*/ 28498 h 256540"/>
              <a:gd name="T44" fmla="*/ 21297 w 192404"/>
              <a:gd name="T45" fmla="*/ 40248 h 256540"/>
              <a:gd name="T46" fmla="*/ 15829 w 192404"/>
              <a:gd name="T47" fmla="*/ 43642 h 256540"/>
              <a:gd name="T48" fmla="*/ 14671 w 192404"/>
              <a:gd name="T49" fmla="*/ 44194 h 256540"/>
              <a:gd name="T50" fmla="*/ 15911 w 192404"/>
              <a:gd name="T51" fmla="*/ 58776 h 256540"/>
              <a:gd name="T52" fmla="*/ 19071 w 192404"/>
              <a:gd name="T53" fmla="*/ 57668 h 256540"/>
              <a:gd name="T54" fmla="*/ 22127 w 192404"/>
              <a:gd name="T55" fmla="*/ 56171 h 256540"/>
              <a:gd name="T56" fmla="*/ 29744 w 192404"/>
              <a:gd name="T57" fmla="*/ 49179 h 256540"/>
              <a:gd name="T58" fmla="*/ 35144 w 192404"/>
              <a:gd name="T59" fmla="*/ 34369 h 256540"/>
              <a:gd name="T60" fmla="*/ 35716 w 192404"/>
              <a:gd name="T61" fmla="*/ 23218 h 256540"/>
              <a:gd name="T62" fmla="*/ 35304 w 192404"/>
              <a:gd name="T63" fmla="*/ 17510 h 256540"/>
              <a:gd name="T64" fmla="*/ 34802 w 192404"/>
              <a:gd name="T65" fmla="*/ 14509 h 2565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2404" h="256540">
                <a:moveTo>
                  <a:pt x="59055" y="0"/>
                </a:moveTo>
                <a:lnTo>
                  <a:pt x="2349" y="28"/>
                </a:lnTo>
                <a:lnTo>
                  <a:pt x="1130" y="142"/>
                </a:lnTo>
                <a:lnTo>
                  <a:pt x="0" y="193"/>
                </a:lnTo>
                <a:lnTo>
                  <a:pt x="0" y="256085"/>
                </a:lnTo>
                <a:lnTo>
                  <a:pt x="46520" y="256085"/>
                </a:lnTo>
                <a:lnTo>
                  <a:pt x="46443" y="42078"/>
                </a:lnTo>
                <a:lnTo>
                  <a:pt x="47371" y="41113"/>
                </a:lnTo>
                <a:lnTo>
                  <a:pt x="187393" y="41113"/>
                </a:lnTo>
                <a:lnTo>
                  <a:pt x="185630" y="35556"/>
                </a:lnTo>
                <a:lnTo>
                  <a:pt x="155244" y="7026"/>
                </a:lnTo>
                <a:lnTo>
                  <a:pt x="114541" y="66"/>
                </a:lnTo>
                <a:lnTo>
                  <a:pt x="59055" y="0"/>
                </a:lnTo>
                <a:close/>
              </a:path>
              <a:path w="192404" h="256540">
                <a:moveTo>
                  <a:pt x="187393" y="41113"/>
                </a:moveTo>
                <a:lnTo>
                  <a:pt x="47371" y="41113"/>
                </a:lnTo>
                <a:lnTo>
                  <a:pt x="113080" y="41265"/>
                </a:lnTo>
                <a:lnTo>
                  <a:pt x="116344" y="41455"/>
                </a:lnTo>
                <a:lnTo>
                  <a:pt x="128511" y="43449"/>
                </a:lnTo>
                <a:lnTo>
                  <a:pt x="135966" y="47374"/>
                </a:lnTo>
                <a:lnTo>
                  <a:pt x="139928" y="56111"/>
                </a:lnTo>
                <a:lnTo>
                  <a:pt x="143200" y="67993"/>
                </a:lnTo>
                <a:lnTo>
                  <a:pt x="142844" y="80762"/>
                </a:lnTo>
                <a:lnTo>
                  <a:pt x="114666" y="114053"/>
                </a:lnTo>
                <a:lnTo>
                  <a:pt x="85229" y="123675"/>
                </a:lnTo>
                <a:lnTo>
                  <a:pt x="78994" y="125237"/>
                </a:lnTo>
                <a:lnTo>
                  <a:pt x="85674" y="166563"/>
                </a:lnTo>
                <a:lnTo>
                  <a:pt x="102683" y="163424"/>
                </a:lnTo>
                <a:lnTo>
                  <a:pt x="119138" y="159177"/>
                </a:lnTo>
                <a:lnTo>
                  <a:pt x="160153" y="139365"/>
                </a:lnTo>
                <a:lnTo>
                  <a:pt x="189229" y="97399"/>
                </a:lnTo>
                <a:lnTo>
                  <a:pt x="192308" y="65798"/>
                </a:lnTo>
                <a:lnTo>
                  <a:pt x="190093" y="49622"/>
                </a:lnTo>
                <a:lnTo>
                  <a:pt x="187393" y="41113"/>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45" name="object 13"/>
          <p:cNvSpPr>
            <a:spLocks/>
          </p:cNvSpPr>
          <p:nvPr/>
        </p:nvSpPr>
        <p:spPr bwMode="auto">
          <a:xfrm>
            <a:off x="841375" y="1246406"/>
            <a:ext cx="165100" cy="233362"/>
          </a:xfrm>
          <a:custGeom>
            <a:avLst/>
            <a:gdLst>
              <a:gd name="T0" fmla="*/ 10989 w 192405"/>
              <a:gd name="T1" fmla="*/ 0 h 256540"/>
              <a:gd name="T2" fmla="*/ 444 w 192405"/>
              <a:gd name="T3" fmla="*/ 16 h 256540"/>
              <a:gd name="T4" fmla="*/ 235 w 192405"/>
              <a:gd name="T5" fmla="*/ 52 h 256540"/>
              <a:gd name="T6" fmla="*/ 0 w 192405"/>
              <a:gd name="T7" fmla="*/ 79 h 256540"/>
              <a:gd name="T8" fmla="*/ 0 w 192405"/>
              <a:gd name="T9" fmla="*/ 90337 h 256540"/>
              <a:gd name="T10" fmla="*/ 8635 w 192405"/>
              <a:gd name="T11" fmla="*/ 90337 h 256540"/>
              <a:gd name="T12" fmla="*/ 8620 w 192405"/>
              <a:gd name="T13" fmla="*/ 14867 h 256540"/>
              <a:gd name="T14" fmla="*/ 8778 w 192405"/>
              <a:gd name="T15" fmla="*/ 14493 h 256540"/>
              <a:gd name="T16" fmla="*/ 34781 w 192405"/>
              <a:gd name="T17" fmla="*/ 14493 h 256540"/>
              <a:gd name="T18" fmla="*/ 34411 w 192405"/>
              <a:gd name="T19" fmla="*/ 12329 h 256540"/>
              <a:gd name="T20" fmla="*/ 28394 w 192405"/>
              <a:gd name="T21" fmla="*/ 2176 h 256540"/>
              <a:gd name="T22" fmla="*/ 21323 w 192405"/>
              <a:gd name="T23" fmla="*/ 34 h 256540"/>
              <a:gd name="T24" fmla="*/ 10989 w 192405"/>
              <a:gd name="T25" fmla="*/ 0 h 256540"/>
              <a:gd name="T26" fmla="*/ 34781 w 192405"/>
              <a:gd name="T27" fmla="*/ 14493 h 256540"/>
              <a:gd name="T28" fmla="*/ 8778 w 192405"/>
              <a:gd name="T29" fmla="*/ 14493 h 256540"/>
              <a:gd name="T30" fmla="*/ 21031 w 192405"/>
              <a:gd name="T31" fmla="*/ 14545 h 256540"/>
              <a:gd name="T32" fmla="*/ 21613 w 192405"/>
              <a:gd name="T33" fmla="*/ 14622 h 256540"/>
              <a:gd name="T34" fmla="*/ 26599 w 192405"/>
              <a:gd name="T35" fmla="*/ 27621 h 256540"/>
              <a:gd name="T36" fmla="*/ 26001 w 192405"/>
              <a:gd name="T37" fmla="*/ 31903 h 256540"/>
              <a:gd name="T38" fmla="*/ 19439 w 192405"/>
              <a:gd name="T39" fmla="*/ 41708 h 256540"/>
              <a:gd name="T40" fmla="*/ 14691 w 192405"/>
              <a:gd name="T41" fmla="*/ 44295 h 256540"/>
              <a:gd name="T42" fmla="*/ 15917 w 192405"/>
              <a:gd name="T43" fmla="*/ 58756 h 256540"/>
              <a:gd name="T44" fmla="*/ 25195 w 192405"/>
              <a:gd name="T45" fmla="*/ 54026 h 256540"/>
              <a:gd name="T46" fmla="*/ 31466 w 192405"/>
              <a:gd name="T47" fmla="*/ 46334 h 256540"/>
              <a:gd name="T48" fmla="*/ 35138 w 192405"/>
              <a:gd name="T49" fmla="*/ 34351 h 256540"/>
              <a:gd name="T50" fmla="*/ 35711 w 192405"/>
              <a:gd name="T51" fmla="*/ 23202 h 256540"/>
              <a:gd name="T52" fmla="*/ 35295 w 192405"/>
              <a:gd name="T53" fmla="*/ 17499 h 256540"/>
              <a:gd name="T54" fmla="*/ 34781 w 192405"/>
              <a:gd name="T55" fmla="*/ 14493 h 2565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2405" h="256540">
                <a:moveTo>
                  <a:pt x="59167" y="0"/>
                </a:moveTo>
                <a:lnTo>
                  <a:pt x="2387" y="46"/>
                </a:lnTo>
                <a:lnTo>
                  <a:pt x="1270" y="147"/>
                </a:lnTo>
                <a:lnTo>
                  <a:pt x="0" y="223"/>
                </a:lnTo>
                <a:lnTo>
                  <a:pt x="0" y="256001"/>
                </a:lnTo>
                <a:lnTo>
                  <a:pt x="46494" y="256001"/>
                </a:lnTo>
                <a:lnTo>
                  <a:pt x="46418" y="42133"/>
                </a:lnTo>
                <a:lnTo>
                  <a:pt x="47269" y="41067"/>
                </a:lnTo>
                <a:lnTo>
                  <a:pt x="187285" y="41067"/>
                </a:lnTo>
                <a:lnTo>
                  <a:pt x="185292" y="34937"/>
                </a:lnTo>
                <a:lnTo>
                  <a:pt x="152895" y="6167"/>
                </a:lnTo>
                <a:lnTo>
                  <a:pt x="114820" y="96"/>
                </a:lnTo>
                <a:lnTo>
                  <a:pt x="59167" y="0"/>
                </a:lnTo>
                <a:close/>
              </a:path>
              <a:path w="192405" h="256540">
                <a:moveTo>
                  <a:pt x="187285" y="41067"/>
                </a:moveTo>
                <a:lnTo>
                  <a:pt x="47269" y="41067"/>
                </a:lnTo>
                <a:lnTo>
                  <a:pt x="113245" y="41219"/>
                </a:lnTo>
                <a:lnTo>
                  <a:pt x="116382" y="41435"/>
                </a:lnTo>
                <a:lnTo>
                  <a:pt x="143232" y="78274"/>
                </a:lnTo>
                <a:lnTo>
                  <a:pt x="140004" y="90408"/>
                </a:lnTo>
                <a:lnTo>
                  <a:pt x="104673" y="118194"/>
                </a:lnTo>
                <a:lnTo>
                  <a:pt x="79108" y="125522"/>
                </a:lnTo>
                <a:lnTo>
                  <a:pt x="85712" y="166504"/>
                </a:lnTo>
                <a:lnTo>
                  <a:pt x="135668" y="153101"/>
                </a:lnTo>
                <a:lnTo>
                  <a:pt x="169440" y="131302"/>
                </a:lnTo>
                <a:lnTo>
                  <a:pt x="189208" y="97346"/>
                </a:lnTo>
                <a:lnTo>
                  <a:pt x="192294" y="65752"/>
                </a:lnTo>
                <a:lnTo>
                  <a:pt x="190055" y="49588"/>
                </a:lnTo>
                <a:lnTo>
                  <a:pt x="187285" y="41067"/>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46" name="object 14"/>
          <p:cNvSpPr>
            <a:spLocks noChangeArrowheads="1"/>
          </p:cNvSpPr>
          <p:nvPr/>
        </p:nvSpPr>
        <p:spPr bwMode="auto">
          <a:xfrm>
            <a:off x="560677" y="1295618"/>
            <a:ext cx="142875" cy="1714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5847" name="object 15"/>
          <p:cNvSpPr>
            <a:spLocks noChangeArrowheads="1"/>
          </p:cNvSpPr>
          <p:nvPr/>
        </p:nvSpPr>
        <p:spPr bwMode="auto">
          <a:xfrm>
            <a:off x="1068388" y="1322535"/>
            <a:ext cx="144462" cy="1714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5848" name="object 16"/>
          <p:cNvSpPr>
            <a:spLocks/>
          </p:cNvSpPr>
          <p:nvPr/>
        </p:nvSpPr>
        <p:spPr bwMode="auto">
          <a:xfrm>
            <a:off x="710191" y="1311348"/>
            <a:ext cx="165100" cy="242888"/>
          </a:xfrm>
          <a:custGeom>
            <a:avLst/>
            <a:gdLst>
              <a:gd name="T0" fmla="*/ 523 w 193040"/>
              <a:gd name="T1" fmla="*/ 60 h 266700"/>
              <a:gd name="T2" fmla="*/ 288 w 193040"/>
              <a:gd name="T3" fmla="*/ 127 h 266700"/>
              <a:gd name="T4" fmla="*/ 0 w 193040"/>
              <a:gd name="T5" fmla="*/ 172 h 266700"/>
              <a:gd name="T6" fmla="*/ 127 w 193040"/>
              <a:gd name="T7" fmla="*/ 885 h 266700"/>
              <a:gd name="T8" fmla="*/ 218 w 193040"/>
              <a:gd name="T9" fmla="*/ 1426 h 266700"/>
              <a:gd name="T10" fmla="*/ 12790 w 193040"/>
              <a:gd name="T11" fmla="*/ 67286 h 266700"/>
              <a:gd name="T12" fmla="*/ 12801 w 193040"/>
              <a:gd name="T13" fmla="*/ 67885 h 266700"/>
              <a:gd name="T14" fmla="*/ 7610 w 193040"/>
              <a:gd name="T15" fmla="*/ 80444 h 266700"/>
              <a:gd name="T16" fmla="*/ 5120 w 193040"/>
              <a:gd name="T17" fmla="*/ 83364 h 266700"/>
              <a:gd name="T18" fmla="*/ 4920 w 193040"/>
              <a:gd name="T19" fmla="*/ 83616 h 266700"/>
              <a:gd name="T20" fmla="*/ 4675 w 193040"/>
              <a:gd name="T21" fmla="*/ 83887 h 266700"/>
              <a:gd name="T22" fmla="*/ 8680 w 193040"/>
              <a:gd name="T23" fmla="*/ 95186 h 266700"/>
              <a:gd name="T24" fmla="*/ 10259 w 193040"/>
              <a:gd name="T25" fmla="*/ 93541 h 266700"/>
              <a:gd name="T26" fmla="*/ 16407 w 193040"/>
              <a:gd name="T27" fmla="*/ 83238 h 266700"/>
              <a:gd name="T28" fmla="*/ 20678 w 193040"/>
              <a:gd name="T29" fmla="*/ 68557 h 266700"/>
              <a:gd name="T30" fmla="*/ 24786 w 193040"/>
              <a:gd name="T31" fmla="*/ 48256 h 266700"/>
              <a:gd name="T32" fmla="*/ 17351 w 193040"/>
              <a:gd name="T33" fmla="*/ 48256 h 266700"/>
              <a:gd name="T34" fmla="*/ 17269 w 193040"/>
              <a:gd name="T35" fmla="*/ 47847 h 266700"/>
              <a:gd name="T36" fmla="*/ 17178 w 193040"/>
              <a:gd name="T37" fmla="*/ 47447 h 266700"/>
              <a:gd name="T38" fmla="*/ 11105 w 193040"/>
              <a:gd name="T39" fmla="*/ 12813 h 266700"/>
              <a:gd name="T40" fmla="*/ 8932 w 193040"/>
              <a:gd name="T41" fmla="*/ 376 h 266700"/>
              <a:gd name="T42" fmla="*/ 8731 w 193040"/>
              <a:gd name="T43" fmla="*/ 61 h 266700"/>
              <a:gd name="T44" fmla="*/ 523 w 193040"/>
              <a:gd name="T45" fmla="*/ 60 h 266700"/>
              <a:gd name="T46" fmla="*/ 25998 w 193040"/>
              <a:gd name="T47" fmla="*/ 0 h 266700"/>
              <a:gd name="T48" fmla="*/ 25702 w 193040"/>
              <a:gd name="T49" fmla="*/ 358 h 266700"/>
              <a:gd name="T50" fmla="*/ 24006 w 193040"/>
              <a:gd name="T51" fmla="*/ 10351 h 266700"/>
              <a:gd name="T52" fmla="*/ 22513 w 193040"/>
              <a:gd name="T53" fmla="*/ 19096 h 266700"/>
              <a:gd name="T54" fmla="*/ 19515 w 193040"/>
              <a:gd name="T55" fmla="*/ 36580 h 266700"/>
              <a:gd name="T56" fmla="*/ 17505 w 193040"/>
              <a:gd name="T57" fmla="*/ 48246 h 266700"/>
              <a:gd name="T58" fmla="*/ 17351 w 193040"/>
              <a:gd name="T59" fmla="*/ 48256 h 266700"/>
              <a:gd name="T60" fmla="*/ 24786 w 193040"/>
              <a:gd name="T61" fmla="*/ 48256 h 266700"/>
              <a:gd name="T62" fmla="*/ 34305 w 193040"/>
              <a:gd name="T63" fmla="*/ 1144 h 266700"/>
              <a:gd name="T64" fmla="*/ 34364 w 193040"/>
              <a:gd name="T65" fmla="*/ 676 h 266700"/>
              <a:gd name="T66" fmla="*/ 34467 w 193040"/>
              <a:gd name="T67" fmla="*/ 65 h 266700"/>
              <a:gd name="T68" fmla="*/ 30145 w 193040"/>
              <a:gd name="T69" fmla="*/ 65 h 266700"/>
              <a:gd name="T70" fmla="*/ 28391 w 193040"/>
              <a:gd name="T71" fmla="*/ 58 h 266700"/>
              <a:gd name="T72" fmla="*/ 25998 w 193040"/>
              <a:gd name="T73" fmla="*/ 0 h 266700"/>
              <a:gd name="T74" fmla="*/ 34470 w 193040"/>
              <a:gd name="T75" fmla="*/ 50 h 266700"/>
              <a:gd name="T76" fmla="*/ 30145 w 193040"/>
              <a:gd name="T77" fmla="*/ 65 h 266700"/>
              <a:gd name="T78" fmla="*/ 34467 w 193040"/>
              <a:gd name="T79" fmla="*/ 65 h 266700"/>
              <a:gd name="T80" fmla="*/ 34470 w 193040"/>
              <a:gd name="T81" fmla="*/ 50 h 266700"/>
              <a:gd name="T82" fmla="*/ 8698 w 193040"/>
              <a:gd name="T83" fmla="*/ 9 h 266700"/>
              <a:gd name="T84" fmla="*/ 8146 w 193040"/>
              <a:gd name="T85" fmla="*/ 27 h 266700"/>
              <a:gd name="T86" fmla="*/ 4453 w 193040"/>
              <a:gd name="T87" fmla="*/ 61 h 266700"/>
              <a:gd name="T88" fmla="*/ 8731 w 193040"/>
              <a:gd name="T89" fmla="*/ 61 h 266700"/>
              <a:gd name="T90" fmla="*/ 8698 w 193040"/>
              <a:gd name="T91" fmla="*/ 9 h 2667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3040" h="266700">
                <a:moveTo>
                  <a:pt x="2920" y="165"/>
                </a:moveTo>
                <a:lnTo>
                  <a:pt x="1612" y="355"/>
                </a:lnTo>
                <a:lnTo>
                  <a:pt x="0" y="482"/>
                </a:lnTo>
                <a:lnTo>
                  <a:pt x="711" y="2476"/>
                </a:lnTo>
                <a:lnTo>
                  <a:pt x="1219" y="3987"/>
                </a:lnTo>
                <a:lnTo>
                  <a:pt x="71412" y="188239"/>
                </a:lnTo>
                <a:lnTo>
                  <a:pt x="71475" y="189915"/>
                </a:lnTo>
                <a:lnTo>
                  <a:pt x="42494" y="225056"/>
                </a:lnTo>
                <a:lnTo>
                  <a:pt x="28587" y="233222"/>
                </a:lnTo>
                <a:lnTo>
                  <a:pt x="27470" y="233921"/>
                </a:lnTo>
                <a:lnTo>
                  <a:pt x="26098" y="234683"/>
                </a:lnTo>
                <a:lnTo>
                  <a:pt x="48463" y="266293"/>
                </a:lnTo>
                <a:lnTo>
                  <a:pt x="57278" y="261694"/>
                </a:lnTo>
                <a:lnTo>
                  <a:pt x="91611" y="232866"/>
                </a:lnTo>
                <a:lnTo>
                  <a:pt x="115455" y="191795"/>
                </a:lnTo>
                <a:lnTo>
                  <a:pt x="138386" y="135001"/>
                </a:lnTo>
                <a:lnTo>
                  <a:pt x="96875" y="135001"/>
                </a:lnTo>
                <a:lnTo>
                  <a:pt x="96418" y="133858"/>
                </a:lnTo>
                <a:lnTo>
                  <a:pt x="95910" y="132740"/>
                </a:lnTo>
                <a:lnTo>
                  <a:pt x="62001" y="35847"/>
                </a:lnTo>
                <a:lnTo>
                  <a:pt x="49872" y="1054"/>
                </a:lnTo>
                <a:lnTo>
                  <a:pt x="48752" y="173"/>
                </a:lnTo>
                <a:lnTo>
                  <a:pt x="2920" y="165"/>
                </a:lnTo>
                <a:close/>
              </a:path>
              <a:path w="193040" h="266700">
                <a:moveTo>
                  <a:pt x="145160" y="0"/>
                </a:moveTo>
                <a:lnTo>
                  <a:pt x="143509" y="1003"/>
                </a:lnTo>
                <a:lnTo>
                  <a:pt x="134038" y="28961"/>
                </a:lnTo>
                <a:lnTo>
                  <a:pt x="125699" y="53424"/>
                </a:lnTo>
                <a:lnTo>
                  <a:pt x="108965" y="102336"/>
                </a:lnTo>
                <a:lnTo>
                  <a:pt x="97739" y="134975"/>
                </a:lnTo>
                <a:lnTo>
                  <a:pt x="96875" y="135001"/>
                </a:lnTo>
                <a:lnTo>
                  <a:pt x="138386" y="135001"/>
                </a:lnTo>
                <a:lnTo>
                  <a:pt x="191541" y="3200"/>
                </a:lnTo>
                <a:lnTo>
                  <a:pt x="191871" y="1892"/>
                </a:lnTo>
                <a:lnTo>
                  <a:pt x="192442" y="180"/>
                </a:lnTo>
                <a:lnTo>
                  <a:pt x="168313" y="180"/>
                </a:lnTo>
                <a:lnTo>
                  <a:pt x="158521" y="161"/>
                </a:lnTo>
                <a:lnTo>
                  <a:pt x="145160" y="0"/>
                </a:lnTo>
                <a:close/>
              </a:path>
              <a:path w="193040" h="266700">
                <a:moveTo>
                  <a:pt x="192455" y="139"/>
                </a:moveTo>
                <a:lnTo>
                  <a:pt x="168313" y="180"/>
                </a:lnTo>
                <a:lnTo>
                  <a:pt x="192442" y="180"/>
                </a:lnTo>
                <a:lnTo>
                  <a:pt x="192455" y="139"/>
                </a:lnTo>
                <a:close/>
              </a:path>
              <a:path w="193040" h="266700">
                <a:moveTo>
                  <a:pt x="48564" y="25"/>
                </a:moveTo>
                <a:lnTo>
                  <a:pt x="45478" y="76"/>
                </a:lnTo>
                <a:lnTo>
                  <a:pt x="24858" y="173"/>
                </a:lnTo>
                <a:lnTo>
                  <a:pt x="48752" y="173"/>
                </a:lnTo>
                <a:lnTo>
                  <a:pt x="48564" y="25"/>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49" name="object 17"/>
          <p:cNvSpPr>
            <a:spLocks/>
          </p:cNvSpPr>
          <p:nvPr/>
        </p:nvSpPr>
        <p:spPr bwMode="auto">
          <a:xfrm>
            <a:off x="1203325" y="746125"/>
            <a:ext cx="20638" cy="0"/>
          </a:xfrm>
          <a:custGeom>
            <a:avLst/>
            <a:gdLst>
              <a:gd name="T0" fmla="*/ 5539 w 23494"/>
              <a:gd name="T1" fmla="*/ 0 h 634"/>
              <a:gd name="T2" fmla="*/ 0 w 23494"/>
              <a:gd name="T3" fmla="*/ 0 h 634"/>
              <a:gd name="T4" fmla="*/ 2313 w 23494"/>
              <a:gd name="T5" fmla="*/ 0 h 634"/>
              <a:gd name="T6" fmla="*/ 5503 w 23494"/>
              <a:gd name="T7" fmla="*/ 0 h 634"/>
              <a:gd name="T8" fmla="*/ 5539 w 23494"/>
              <a:gd name="T9" fmla="*/ 0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494" h="634">
                <a:moveTo>
                  <a:pt x="23052" y="0"/>
                </a:moveTo>
                <a:lnTo>
                  <a:pt x="0" y="0"/>
                </a:lnTo>
                <a:lnTo>
                  <a:pt x="9620" y="37"/>
                </a:lnTo>
                <a:lnTo>
                  <a:pt x="22898" y="244"/>
                </a:lnTo>
                <a:lnTo>
                  <a:pt x="23052"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50" name="object 18"/>
          <p:cNvSpPr>
            <a:spLocks/>
          </p:cNvSpPr>
          <p:nvPr/>
        </p:nvSpPr>
        <p:spPr bwMode="auto">
          <a:xfrm>
            <a:off x="1012825" y="1233706"/>
            <a:ext cx="0" cy="233362"/>
          </a:xfrm>
          <a:custGeom>
            <a:avLst/>
            <a:gdLst>
              <a:gd name="T0" fmla="*/ 0 h 256540"/>
              <a:gd name="T1" fmla="*/ 90528 h 256540"/>
              <a:gd name="T2" fmla="*/ 0 60000 65536"/>
              <a:gd name="T3" fmla="*/ 0 60000 65536"/>
            </a:gdLst>
            <a:ahLst/>
            <a:cxnLst>
              <a:cxn ang="T2">
                <a:pos x="0" y="T0"/>
              </a:cxn>
              <a:cxn ang="T3">
                <a:pos x="0" y="T1"/>
              </a:cxn>
            </a:cxnLst>
            <a:rect l="0" t="0" r="r" b="b"/>
            <a:pathLst>
              <a:path h="256540">
                <a:moveTo>
                  <a:pt x="0" y="0"/>
                </a:moveTo>
                <a:lnTo>
                  <a:pt x="0" y="256539"/>
                </a:lnTo>
              </a:path>
            </a:pathLst>
          </a:custGeom>
          <a:noFill/>
          <a:ln w="46870">
            <a:solidFill>
              <a:srgbClr val="1C273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35851" name="object 19"/>
          <p:cNvSpPr>
            <a:spLocks/>
          </p:cNvSpPr>
          <p:nvPr/>
        </p:nvSpPr>
        <p:spPr bwMode="auto">
          <a:xfrm>
            <a:off x="1203325" y="512763"/>
            <a:ext cx="19050" cy="1587"/>
          </a:xfrm>
          <a:custGeom>
            <a:avLst/>
            <a:gdLst>
              <a:gd name="T0" fmla="*/ 3017 w 22859"/>
              <a:gd name="T1" fmla="*/ 0 h 634"/>
              <a:gd name="T2" fmla="*/ 0 w 22859"/>
              <a:gd name="T3" fmla="*/ 3873156 h 634"/>
              <a:gd name="T4" fmla="*/ 3040 w 22859"/>
              <a:gd name="T5" fmla="*/ 3873156 h 634"/>
              <a:gd name="T6" fmla="*/ 3017 w 22859"/>
              <a:gd name="T7" fmla="*/ 0 h 6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859" h="634">
                <a:moveTo>
                  <a:pt x="22402" y="0"/>
                </a:moveTo>
                <a:lnTo>
                  <a:pt x="0" y="160"/>
                </a:lnTo>
                <a:lnTo>
                  <a:pt x="22572" y="160"/>
                </a:lnTo>
                <a:lnTo>
                  <a:pt x="22402"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15" name="object 20"/>
          <p:cNvSpPr txBox="1">
            <a:spLocks noGrp="1"/>
          </p:cNvSpPr>
          <p:nvPr>
            <p:ph type="title"/>
          </p:nvPr>
        </p:nvSpPr>
        <p:spPr>
          <a:xfrm>
            <a:off x="1740625" y="1164435"/>
            <a:ext cx="7486650" cy="346075"/>
          </a:xfrm>
        </p:spPr>
        <p:txBody>
          <a:bodyPr wrap="square" lIns="0" tIns="11134" rIns="0" bIns="0">
            <a:spAutoFit/>
          </a:bodyPr>
          <a:lstStyle/>
          <a:p>
            <a:pPr marL="11134" algn="l" eaLnBrk="1" fontAlgn="auto" hangingPunct="1">
              <a:spcBef>
                <a:spcPts val="88"/>
              </a:spcBef>
              <a:spcAft>
                <a:spcPts val="0"/>
              </a:spcAft>
              <a:defRPr/>
            </a:pPr>
            <a:r>
              <a:rPr sz="2100" dirty="0">
                <a:solidFill>
                  <a:srgbClr val="FF0000"/>
                </a:solidFill>
                <a:latin typeface="Arial"/>
                <a:cs typeface="Arial"/>
              </a:rPr>
              <a:t>N’EST PAS AUTORISÉ À SERVIR DE PRESTATAIRE</a:t>
            </a:r>
          </a:p>
        </p:txBody>
      </p:sp>
      <p:sp>
        <p:nvSpPr>
          <p:cNvPr id="35853" name="object 21"/>
          <p:cNvSpPr txBox="1">
            <a:spLocks noChangeArrowheads="1"/>
          </p:cNvSpPr>
          <p:nvPr/>
        </p:nvSpPr>
        <p:spPr bwMode="auto">
          <a:xfrm>
            <a:off x="1741487" y="1535186"/>
            <a:ext cx="624681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1113">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ts val="88"/>
              </a:spcBef>
              <a:buClrTx/>
              <a:buFontTx/>
              <a:buNone/>
            </a:pPr>
            <a:r>
              <a:rPr lang="fr-FR" altLang="fr-FR" sz="2100" dirty="0">
                <a:solidFill>
                  <a:srgbClr val="FF0000"/>
                </a:solidFill>
                <a:latin typeface="Arial" panose="020B0604020202020204" pitchFamily="34" charset="0"/>
                <a:cs typeface="Arial" panose="020B0604020202020204" pitchFamily="34" charset="0"/>
              </a:rPr>
              <a:t>DE PAIEMENTS POUR CERTAINES ACTIVITÉS</a:t>
            </a:r>
          </a:p>
        </p:txBody>
      </p:sp>
      <p:sp>
        <p:nvSpPr>
          <p:cNvPr id="35854" name="object 22"/>
          <p:cNvSpPr>
            <a:spLocks/>
          </p:cNvSpPr>
          <p:nvPr/>
        </p:nvSpPr>
        <p:spPr bwMode="auto">
          <a:xfrm>
            <a:off x="823913" y="3221038"/>
            <a:ext cx="3573462" cy="2703512"/>
          </a:xfrm>
          <a:custGeom>
            <a:avLst/>
            <a:gdLst>
              <a:gd name="T0" fmla="*/ 724068 w 4176395"/>
              <a:gd name="T1" fmla="*/ 0 h 2981959"/>
              <a:gd name="T2" fmla="*/ 27426 w 4176395"/>
              <a:gd name="T3" fmla="*/ 0 h 2981959"/>
              <a:gd name="T4" fmla="*/ 11570 w 4176395"/>
              <a:gd name="T5" fmla="*/ 810 h 2981959"/>
              <a:gd name="T6" fmla="*/ 3429 w 4176395"/>
              <a:gd name="T7" fmla="*/ 6480 h 2981959"/>
              <a:gd name="T8" fmla="*/ 429 w 4176395"/>
              <a:gd name="T9" fmla="*/ 21870 h 2981959"/>
              <a:gd name="T10" fmla="*/ 0 w 4176395"/>
              <a:gd name="T11" fmla="*/ 51841 h 2981959"/>
              <a:gd name="T12" fmla="*/ 0 w 4176395"/>
              <a:gd name="T13" fmla="*/ 962416 h 2981959"/>
              <a:gd name="T14" fmla="*/ 429 w 4176395"/>
              <a:gd name="T15" fmla="*/ 992387 h 2981959"/>
              <a:gd name="T16" fmla="*/ 3429 w 4176395"/>
              <a:gd name="T17" fmla="*/ 1007778 h 2981959"/>
              <a:gd name="T18" fmla="*/ 11570 w 4176395"/>
              <a:gd name="T19" fmla="*/ 1013448 h 2981959"/>
              <a:gd name="T20" fmla="*/ 27426 w 4176395"/>
              <a:gd name="T21" fmla="*/ 1014259 h 2981959"/>
              <a:gd name="T22" fmla="*/ 724068 w 4176395"/>
              <a:gd name="T23" fmla="*/ 1014259 h 2981959"/>
              <a:gd name="T24" fmla="*/ 739921 w 4176395"/>
              <a:gd name="T25" fmla="*/ 1013448 h 2981959"/>
              <a:gd name="T26" fmla="*/ 748064 w 4176395"/>
              <a:gd name="T27" fmla="*/ 1007778 h 2981959"/>
              <a:gd name="T28" fmla="*/ 751062 w 4176395"/>
              <a:gd name="T29" fmla="*/ 992387 h 2981959"/>
              <a:gd name="T30" fmla="*/ 751492 w 4176395"/>
              <a:gd name="T31" fmla="*/ 962416 h 2981959"/>
              <a:gd name="T32" fmla="*/ 751492 w 4176395"/>
              <a:gd name="T33" fmla="*/ 51841 h 2981959"/>
              <a:gd name="T34" fmla="*/ 751062 w 4176395"/>
              <a:gd name="T35" fmla="*/ 21870 h 2981959"/>
              <a:gd name="T36" fmla="*/ 748064 w 4176395"/>
              <a:gd name="T37" fmla="*/ 6480 h 2981959"/>
              <a:gd name="T38" fmla="*/ 739921 w 4176395"/>
              <a:gd name="T39" fmla="*/ 810 h 2981959"/>
              <a:gd name="T40" fmla="*/ 724068 w 4176395"/>
              <a:gd name="T41" fmla="*/ 0 h 29819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76395" h="2981959">
                <a:moveTo>
                  <a:pt x="4023601" y="0"/>
                </a:moveTo>
                <a:lnTo>
                  <a:pt x="152400" y="0"/>
                </a:lnTo>
                <a:lnTo>
                  <a:pt x="64293" y="2381"/>
                </a:lnTo>
                <a:lnTo>
                  <a:pt x="19050" y="19050"/>
                </a:lnTo>
                <a:lnTo>
                  <a:pt x="2381" y="64293"/>
                </a:lnTo>
                <a:lnTo>
                  <a:pt x="0" y="152400"/>
                </a:lnTo>
                <a:lnTo>
                  <a:pt x="0" y="2829242"/>
                </a:lnTo>
                <a:lnTo>
                  <a:pt x="2381" y="2917348"/>
                </a:lnTo>
                <a:lnTo>
                  <a:pt x="19050" y="2962592"/>
                </a:lnTo>
                <a:lnTo>
                  <a:pt x="64293" y="2979261"/>
                </a:lnTo>
                <a:lnTo>
                  <a:pt x="152400" y="2981642"/>
                </a:lnTo>
                <a:lnTo>
                  <a:pt x="4023601" y="2981642"/>
                </a:lnTo>
                <a:lnTo>
                  <a:pt x="4111707" y="2979261"/>
                </a:lnTo>
                <a:lnTo>
                  <a:pt x="4156951" y="2962592"/>
                </a:lnTo>
                <a:lnTo>
                  <a:pt x="4173620" y="2917348"/>
                </a:lnTo>
                <a:lnTo>
                  <a:pt x="4176001" y="2829242"/>
                </a:lnTo>
                <a:lnTo>
                  <a:pt x="4176001" y="152400"/>
                </a:lnTo>
                <a:lnTo>
                  <a:pt x="4173620" y="64293"/>
                </a:lnTo>
                <a:lnTo>
                  <a:pt x="4156951" y="19050"/>
                </a:lnTo>
                <a:lnTo>
                  <a:pt x="4111707" y="2381"/>
                </a:lnTo>
                <a:lnTo>
                  <a:pt x="40236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55" name="object 23"/>
          <p:cNvSpPr>
            <a:spLocks/>
          </p:cNvSpPr>
          <p:nvPr/>
        </p:nvSpPr>
        <p:spPr bwMode="auto">
          <a:xfrm>
            <a:off x="4957763" y="3221038"/>
            <a:ext cx="3571875" cy="2703512"/>
          </a:xfrm>
          <a:custGeom>
            <a:avLst/>
            <a:gdLst>
              <a:gd name="T0" fmla="*/ 720536 w 4176395"/>
              <a:gd name="T1" fmla="*/ 0 h 2981959"/>
              <a:gd name="T2" fmla="*/ 27291 w 4176395"/>
              <a:gd name="T3" fmla="*/ 0 h 2981959"/>
              <a:gd name="T4" fmla="*/ 11514 w 4176395"/>
              <a:gd name="T5" fmla="*/ 810 h 2981959"/>
              <a:gd name="T6" fmla="*/ 3412 w 4176395"/>
              <a:gd name="T7" fmla="*/ 6480 h 2981959"/>
              <a:gd name="T8" fmla="*/ 426 w 4176395"/>
              <a:gd name="T9" fmla="*/ 21870 h 2981959"/>
              <a:gd name="T10" fmla="*/ 0 w 4176395"/>
              <a:gd name="T11" fmla="*/ 51841 h 2981959"/>
              <a:gd name="T12" fmla="*/ 0 w 4176395"/>
              <a:gd name="T13" fmla="*/ 962416 h 2981959"/>
              <a:gd name="T14" fmla="*/ 426 w 4176395"/>
              <a:gd name="T15" fmla="*/ 992387 h 2981959"/>
              <a:gd name="T16" fmla="*/ 3412 w 4176395"/>
              <a:gd name="T17" fmla="*/ 1007778 h 2981959"/>
              <a:gd name="T18" fmla="*/ 11514 w 4176395"/>
              <a:gd name="T19" fmla="*/ 1013448 h 2981959"/>
              <a:gd name="T20" fmla="*/ 27291 w 4176395"/>
              <a:gd name="T21" fmla="*/ 1014259 h 2981959"/>
              <a:gd name="T22" fmla="*/ 720536 w 4176395"/>
              <a:gd name="T23" fmla="*/ 1014259 h 2981959"/>
              <a:gd name="T24" fmla="*/ 736315 w 4176395"/>
              <a:gd name="T25" fmla="*/ 1013448 h 2981959"/>
              <a:gd name="T26" fmla="*/ 744417 w 4176395"/>
              <a:gd name="T27" fmla="*/ 1007778 h 2981959"/>
              <a:gd name="T28" fmla="*/ 747402 w 4176395"/>
              <a:gd name="T29" fmla="*/ 992387 h 2981959"/>
              <a:gd name="T30" fmla="*/ 747829 w 4176395"/>
              <a:gd name="T31" fmla="*/ 962416 h 2981959"/>
              <a:gd name="T32" fmla="*/ 747829 w 4176395"/>
              <a:gd name="T33" fmla="*/ 51841 h 2981959"/>
              <a:gd name="T34" fmla="*/ 747402 w 4176395"/>
              <a:gd name="T35" fmla="*/ 21870 h 2981959"/>
              <a:gd name="T36" fmla="*/ 744417 w 4176395"/>
              <a:gd name="T37" fmla="*/ 6480 h 2981959"/>
              <a:gd name="T38" fmla="*/ 736315 w 4176395"/>
              <a:gd name="T39" fmla="*/ 810 h 2981959"/>
              <a:gd name="T40" fmla="*/ 720536 w 4176395"/>
              <a:gd name="T41" fmla="*/ 0 h 29819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76395" h="2981959">
                <a:moveTo>
                  <a:pt x="4023601" y="0"/>
                </a:moveTo>
                <a:lnTo>
                  <a:pt x="152400" y="0"/>
                </a:lnTo>
                <a:lnTo>
                  <a:pt x="64293" y="2381"/>
                </a:lnTo>
                <a:lnTo>
                  <a:pt x="19050" y="19050"/>
                </a:lnTo>
                <a:lnTo>
                  <a:pt x="2381" y="64293"/>
                </a:lnTo>
                <a:lnTo>
                  <a:pt x="0" y="152400"/>
                </a:lnTo>
                <a:lnTo>
                  <a:pt x="0" y="2829242"/>
                </a:lnTo>
                <a:lnTo>
                  <a:pt x="2381" y="2917348"/>
                </a:lnTo>
                <a:lnTo>
                  <a:pt x="19050" y="2962592"/>
                </a:lnTo>
                <a:lnTo>
                  <a:pt x="64293" y="2979261"/>
                </a:lnTo>
                <a:lnTo>
                  <a:pt x="152400" y="2981642"/>
                </a:lnTo>
                <a:lnTo>
                  <a:pt x="4023601" y="2981642"/>
                </a:lnTo>
                <a:lnTo>
                  <a:pt x="4111707" y="2979261"/>
                </a:lnTo>
                <a:lnTo>
                  <a:pt x="4156951" y="2962592"/>
                </a:lnTo>
                <a:lnTo>
                  <a:pt x="4173620" y="2917348"/>
                </a:lnTo>
                <a:lnTo>
                  <a:pt x="4176001" y="2829242"/>
                </a:lnTo>
                <a:lnTo>
                  <a:pt x="4176001" y="152400"/>
                </a:lnTo>
                <a:lnTo>
                  <a:pt x="4173620" y="64293"/>
                </a:lnTo>
                <a:lnTo>
                  <a:pt x="4156951" y="19050"/>
                </a:lnTo>
                <a:lnTo>
                  <a:pt x="4111707" y="2381"/>
                </a:lnTo>
                <a:lnTo>
                  <a:pt x="40236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56" name="object 24"/>
          <p:cNvSpPr>
            <a:spLocks/>
          </p:cNvSpPr>
          <p:nvPr/>
        </p:nvSpPr>
        <p:spPr bwMode="auto">
          <a:xfrm>
            <a:off x="4619625" y="2859088"/>
            <a:ext cx="692150" cy="733425"/>
          </a:xfrm>
          <a:custGeom>
            <a:avLst/>
            <a:gdLst>
              <a:gd name="T0" fmla="*/ 72157 w 809625"/>
              <a:gd name="T1" fmla="*/ 0 h 809625"/>
              <a:gd name="T2" fmla="*/ 63741 w 809625"/>
              <a:gd name="T3" fmla="*/ 919 h 809625"/>
              <a:gd name="T4" fmla="*/ 55611 w 809625"/>
              <a:gd name="T5" fmla="*/ 3604 h 809625"/>
              <a:gd name="T6" fmla="*/ 47822 w 809625"/>
              <a:gd name="T7" fmla="*/ 7955 h 809625"/>
              <a:gd name="T8" fmla="*/ 40424 w 809625"/>
              <a:gd name="T9" fmla="*/ 13869 h 809625"/>
              <a:gd name="T10" fmla="*/ 33474 w 809625"/>
              <a:gd name="T11" fmla="*/ 21244 h 809625"/>
              <a:gd name="T12" fmla="*/ 27026 w 809625"/>
              <a:gd name="T13" fmla="*/ 29977 h 809625"/>
              <a:gd name="T14" fmla="*/ 21133 w 809625"/>
              <a:gd name="T15" fmla="*/ 39966 h 809625"/>
              <a:gd name="T16" fmla="*/ 15852 w 809625"/>
              <a:gd name="T17" fmla="*/ 51108 h 809625"/>
              <a:gd name="T18" fmla="*/ 11233 w 809625"/>
              <a:gd name="T19" fmla="*/ 63303 h 809625"/>
              <a:gd name="T20" fmla="*/ 7334 w 809625"/>
              <a:gd name="T21" fmla="*/ 76446 h 809625"/>
              <a:gd name="T22" fmla="*/ 4206 w 809625"/>
              <a:gd name="T23" fmla="*/ 90434 h 809625"/>
              <a:gd name="T24" fmla="*/ 1906 w 809625"/>
              <a:gd name="T25" fmla="*/ 105167 h 809625"/>
              <a:gd name="T26" fmla="*/ 486 w 809625"/>
              <a:gd name="T27" fmla="*/ 120542 h 809625"/>
              <a:gd name="T28" fmla="*/ 0 w 809625"/>
              <a:gd name="T29" fmla="*/ 136455 h 809625"/>
              <a:gd name="T30" fmla="*/ 486 w 809625"/>
              <a:gd name="T31" fmla="*/ 152368 h 809625"/>
              <a:gd name="T32" fmla="*/ 1906 w 809625"/>
              <a:gd name="T33" fmla="*/ 167741 h 809625"/>
              <a:gd name="T34" fmla="*/ 4206 w 809625"/>
              <a:gd name="T35" fmla="*/ 182474 h 809625"/>
              <a:gd name="T36" fmla="*/ 7334 w 809625"/>
              <a:gd name="T37" fmla="*/ 196463 h 809625"/>
              <a:gd name="T38" fmla="*/ 11233 w 809625"/>
              <a:gd name="T39" fmla="*/ 209605 h 809625"/>
              <a:gd name="T40" fmla="*/ 15852 w 809625"/>
              <a:gd name="T41" fmla="*/ 221799 h 809625"/>
              <a:gd name="T42" fmla="*/ 21133 w 809625"/>
              <a:gd name="T43" fmla="*/ 232942 h 809625"/>
              <a:gd name="T44" fmla="*/ 27026 w 809625"/>
              <a:gd name="T45" fmla="*/ 242930 h 809625"/>
              <a:gd name="T46" fmla="*/ 33474 w 809625"/>
              <a:gd name="T47" fmla="*/ 251664 h 809625"/>
              <a:gd name="T48" fmla="*/ 40424 w 809625"/>
              <a:gd name="T49" fmla="*/ 259041 h 809625"/>
              <a:gd name="T50" fmla="*/ 47822 w 809625"/>
              <a:gd name="T51" fmla="*/ 264954 h 809625"/>
              <a:gd name="T52" fmla="*/ 55611 w 809625"/>
              <a:gd name="T53" fmla="*/ 269305 h 809625"/>
              <a:gd name="T54" fmla="*/ 63741 w 809625"/>
              <a:gd name="T55" fmla="*/ 271991 h 809625"/>
              <a:gd name="T56" fmla="*/ 72157 w 809625"/>
              <a:gd name="T57" fmla="*/ 272910 h 809625"/>
              <a:gd name="T58" fmla="*/ 80572 w 809625"/>
              <a:gd name="T59" fmla="*/ 271991 h 809625"/>
              <a:gd name="T60" fmla="*/ 88703 w 809625"/>
              <a:gd name="T61" fmla="*/ 269305 h 809625"/>
              <a:gd name="T62" fmla="*/ 96493 w 809625"/>
              <a:gd name="T63" fmla="*/ 264954 h 809625"/>
              <a:gd name="T64" fmla="*/ 103890 w 809625"/>
              <a:gd name="T65" fmla="*/ 259041 h 809625"/>
              <a:gd name="T66" fmla="*/ 110840 w 809625"/>
              <a:gd name="T67" fmla="*/ 251664 h 809625"/>
              <a:gd name="T68" fmla="*/ 117288 w 809625"/>
              <a:gd name="T69" fmla="*/ 242930 h 809625"/>
              <a:gd name="T70" fmla="*/ 123179 w 809625"/>
              <a:gd name="T71" fmla="*/ 232942 h 809625"/>
              <a:gd name="T72" fmla="*/ 128462 w 809625"/>
              <a:gd name="T73" fmla="*/ 221799 h 809625"/>
              <a:gd name="T74" fmla="*/ 133080 w 809625"/>
              <a:gd name="T75" fmla="*/ 209605 h 809625"/>
              <a:gd name="T76" fmla="*/ 136980 w 809625"/>
              <a:gd name="T77" fmla="*/ 196463 h 809625"/>
              <a:gd name="T78" fmla="*/ 140106 w 809625"/>
              <a:gd name="T79" fmla="*/ 182474 h 809625"/>
              <a:gd name="T80" fmla="*/ 142409 w 809625"/>
              <a:gd name="T81" fmla="*/ 167741 h 809625"/>
              <a:gd name="T82" fmla="*/ 143829 w 809625"/>
              <a:gd name="T83" fmla="*/ 152368 h 809625"/>
              <a:gd name="T84" fmla="*/ 144313 w 809625"/>
              <a:gd name="T85" fmla="*/ 136455 h 809625"/>
              <a:gd name="T86" fmla="*/ 143829 w 809625"/>
              <a:gd name="T87" fmla="*/ 120542 h 809625"/>
              <a:gd name="T88" fmla="*/ 142409 w 809625"/>
              <a:gd name="T89" fmla="*/ 105167 h 809625"/>
              <a:gd name="T90" fmla="*/ 140106 w 809625"/>
              <a:gd name="T91" fmla="*/ 90434 h 809625"/>
              <a:gd name="T92" fmla="*/ 136980 w 809625"/>
              <a:gd name="T93" fmla="*/ 76446 h 809625"/>
              <a:gd name="T94" fmla="*/ 133080 w 809625"/>
              <a:gd name="T95" fmla="*/ 63303 h 809625"/>
              <a:gd name="T96" fmla="*/ 128462 w 809625"/>
              <a:gd name="T97" fmla="*/ 51108 h 809625"/>
              <a:gd name="T98" fmla="*/ 123179 w 809625"/>
              <a:gd name="T99" fmla="*/ 39966 h 809625"/>
              <a:gd name="T100" fmla="*/ 117288 w 809625"/>
              <a:gd name="T101" fmla="*/ 29977 h 809625"/>
              <a:gd name="T102" fmla="*/ 110840 w 809625"/>
              <a:gd name="T103" fmla="*/ 21244 h 809625"/>
              <a:gd name="T104" fmla="*/ 103890 w 809625"/>
              <a:gd name="T105" fmla="*/ 13869 h 809625"/>
              <a:gd name="T106" fmla="*/ 96493 w 809625"/>
              <a:gd name="T107" fmla="*/ 7955 h 809625"/>
              <a:gd name="T108" fmla="*/ 88703 w 809625"/>
              <a:gd name="T109" fmla="*/ 3604 h 809625"/>
              <a:gd name="T110" fmla="*/ 80572 w 809625"/>
              <a:gd name="T111" fmla="*/ 919 h 809625"/>
              <a:gd name="T112" fmla="*/ 72157 w 809625"/>
              <a:gd name="T113" fmla="*/ 0 h 8096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09625" h="809625">
                <a:moveTo>
                  <a:pt x="404761" y="0"/>
                </a:moveTo>
                <a:lnTo>
                  <a:pt x="357557" y="2723"/>
                </a:lnTo>
                <a:lnTo>
                  <a:pt x="311953" y="10689"/>
                </a:lnTo>
                <a:lnTo>
                  <a:pt x="268251" y="23596"/>
                </a:lnTo>
                <a:lnTo>
                  <a:pt x="226757" y="41140"/>
                </a:lnTo>
                <a:lnTo>
                  <a:pt x="187772" y="63016"/>
                </a:lnTo>
                <a:lnTo>
                  <a:pt x="151603" y="88921"/>
                </a:lnTo>
                <a:lnTo>
                  <a:pt x="118551" y="118551"/>
                </a:lnTo>
                <a:lnTo>
                  <a:pt x="88921" y="151603"/>
                </a:lnTo>
                <a:lnTo>
                  <a:pt x="63016" y="187772"/>
                </a:lnTo>
                <a:lnTo>
                  <a:pt x="41140" y="226757"/>
                </a:lnTo>
                <a:lnTo>
                  <a:pt x="23596" y="268251"/>
                </a:lnTo>
                <a:lnTo>
                  <a:pt x="10689" y="311953"/>
                </a:lnTo>
                <a:lnTo>
                  <a:pt x="2723" y="357557"/>
                </a:lnTo>
                <a:lnTo>
                  <a:pt x="0" y="404761"/>
                </a:lnTo>
                <a:lnTo>
                  <a:pt x="2723" y="451963"/>
                </a:lnTo>
                <a:lnTo>
                  <a:pt x="10689" y="497566"/>
                </a:lnTo>
                <a:lnTo>
                  <a:pt x="23596" y="541266"/>
                </a:lnTo>
                <a:lnTo>
                  <a:pt x="41140" y="582760"/>
                </a:lnTo>
                <a:lnTo>
                  <a:pt x="63016" y="621744"/>
                </a:lnTo>
                <a:lnTo>
                  <a:pt x="88921" y="657914"/>
                </a:lnTo>
                <a:lnTo>
                  <a:pt x="118551" y="690967"/>
                </a:lnTo>
                <a:lnTo>
                  <a:pt x="151603" y="720598"/>
                </a:lnTo>
                <a:lnTo>
                  <a:pt x="187772" y="746504"/>
                </a:lnTo>
                <a:lnTo>
                  <a:pt x="226757" y="768381"/>
                </a:lnTo>
                <a:lnTo>
                  <a:pt x="268251" y="785925"/>
                </a:lnTo>
                <a:lnTo>
                  <a:pt x="311953" y="798832"/>
                </a:lnTo>
                <a:lnTo>
                  <a:pt x="357557" y="806800"/>
                </a:lnTo>
                <a:lnTo>
                  <a:pt x="404761" y="809523"/>
                </a:lnTo>
                <a:lnTo>
                  <a:pt x="451965" y="806800"/>
                </a:lnTo>
                <a:lnTo>
                  <a:pt x="497570" y="798832"/>
                </a:lnTo>
                <a:lnTo>
                  <a:pt x="541271" y="785925"/>
                </a:lnTo>
                <a:lnTo>
                  <a:pt x="582766" y="768381"/>
                </a:lnTo>
                <a:lnTo>
                  <a:pt x="621750" y="746504"/>
                </a:lnTo>
                <a:lnTo>
                  <a:pt x="657920" y="720598"/>
                </a:lnTo>
                <a:lnTo>
                  <a:pt x="690972" y="690967"/>
                </a:lnTo>
                <a:lnTo>
                  <a:pt x="720602" y="657914"/>
                </a:lnTo>
                <a:lnTo>
                  <a:pt x="746507" y="621744"/>
                </a:lnTo>
                <a:lnTo>
                  <a:pt x="768383" y="582760"/>
                </a:lnTo>
                <a:lnTo>
                  <a:pt x="785926" y="541266"/>
                </a:lnTo>
                <a:lnTo>
                  <a:pt x="798833" y="497566"/>
                </a:lnTo>
                <a:lnTo>
                  <a:pt x="806800" y="451963"/>
                </a:lnTo>
                <a:lnTo>
                  <a:pt x="809523" y="404761"/>
                </a:lnTo>
                <a:lnTo>
                  <a:pt x="806800" y="357557"/>
                </a:lnTo>
                <a:lnTo>
                  <a:pt x="798833" y="311953"/>
                </a:lnTo>
                <a:lnTo>
                  <a:pt x="785926" y="268251"/>
                </a:lnTo>
                <a:lnTo>
                  <a:pt x="768383" y="226757"/>
                </a:lnTo>
                <a:lnTo>
                  <a:pt x="746507" y="187772"/>
                </a:lnTo>
                <a:lnTo>
                  <a:pt x="720602" y="151603"/>
                </a:lnTo>
                <a:lnTo>
                  <a:pt x="690972" y="118551"/>
                </a:lnTo>
                <a:lnTo>
                  <a:pt x="657920" y="88921"/>
                </a:lnTo>
                <a:lnTo>
                  <a:pt x="621750" y="63016"/>
                </a:lnTo>
                <a:lnTo>
                  <a:pt x="582766" y="41140"/>
                </a:lnTo>
                <a:lnTo>
                  <a:pt x="541271" y="23596"/>
                </a:lnTo>
                <a:lnTo>
                  <a:pt x="497570" y="10689"/>
                </a:lnTo>
                <a:lnTo>
                  <a:pt x="451965" y="2723"/>
                </a:lnTo>
                <a:lnTo>
                  <a:pt x="404761" y="0"/>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57" name="object 25"/>
          <p:cNvSpPr>
            <a:spLocks/>
          </p:cNvSpPr>
          <p:nvPr/>
        </p:nvSpPr>
        <p:spPr bwMode="auto">
          <a:xfrm>
            <a:off x="471488" y="2859088"/>
            <a:ext cx="693737" cy="733425"/>
          </a:xfrm>
          <a:custGeom>
            <a:avLst/>
            <a:gdLst>
              <a:gd name="T0" fmla="*/ 73998 w 809625"/>
              <a:gd name="T1" fmla="*/ 0 h 809625"/>
              <a:gd name="T2" fmla="*/ 65367 w 809625"/>
              <a:gd name="T3" fmla="*/ 919 h 809625"/>
              <a:gd name="T4" fmla="*/ 57031 w 809625"/>
              <a:gd name="T5" fmla="*/ 3604 h 809625"/>
              <a:gd name="T6" fmla="*/ 49041 w 809625"/>
              <a:gd name="T7" fmla="*/ 7955 h 809625"/>
              <a:gd name="T8" fmla="*/ 41455 w 809625"/>
              <a:gd name="T9" fmla="*/ 13869 h 809625"/>
              <a:gd name="T10" fmla="*/ 34328 w 809625"/>
              <a:gd name="T11" fmla="*/ 21244 h 809625"/>
              <a:gd name="T12" fmla="*/ 27716 w 809625"/>
              <a:gd name="T13" fmla="*/ 29977 h 809625"/>
              <a:gd name="T14" fmla="*/ 21673 w 809625"/>
              <a:gd name="T15" fmla="*/ 39966 h 809625"/>
              <a:gd name="T16" fmla="*/ 16256 w 809625"/>
              <a:gd name="T17" fmla="*/ 51108 h 809625"/>
              <a:gd name="T18" fmla="*/ 11521 w 809625"/>
              <a:gd name="T19" fmla="*/ 63303 h 809625"/>
              <a:gd name="T20" fmla="*/ 7522 w 809625"/>
              <a:gd name="T21" fmla="*/ 76446 h 809625"/>
              <a:gd name="T22" fmla="*/ 4314 w 809625"/>
              <a:gd name="T23" fmla="*/ 90434 h 809625"/>
              <a:gd name="T24" fmla="*/ 1954 w 809625"/>
              <a:gd name="T25" fmla="*/ 105167 h 809625"/>
              <a:gd name="T26" fmla="*/ 499 w 809625"/>
              <a:gd name="T27" fmla="*/ 120542 h 809625"/>
              <a:gd name="T28" fmla="*/ 0 w 809625"/>
              <a:gd name="T29" fmla="*/ 136455 h 809625"/>
              <a:gd name="T30" fmla="*/ 499 w 809625"/>
              <a:gd name="T31" fmla="*/ 152368 h 809625"/>
              <a:gd name="T32" fmla="*/ 1954 w 809625"/>
              <a:gd name="T33" fmla="*/ 167741 h 809625"/>
              <a:gd name="T34" fmla="*/ 4314 w 809625"/>
              <a:gd name="T35" fmla="*/ 182474 h 809625"/>
              <a:gd name="T36" fmla="*/ 7522 w 809625"/>
              <a:gd name="T37" fmla="*/ 196463 h 809625"/>
              <a:gd name="T38" fmla="*/ 11521 w 809625"/>
              <a:gd name="T39" fmla="*/ 209605 h 809625"/>
              <a:gd name="T40" fmla="*/ 16256 w 809625"/>
              <a:gd name="T41" fmla="*/ 221799 h 809625"/>
              <a:gd name="T42" fmla="*/ 21673 w 809625"/>
              <a:gd name="T43" fmla="*/ 232942 h 809625"/>
              <a:gd name="T44" fmla="*/ 27716 w 809625"/>
              <a:gd name="T45" fmla="*/ 242930 h 809625"/>
              <a:gd name="T46" fmla="*/ 34328 w 809625"/>
              <a:gd name="T47" fmla="*/ 251664 h 809625"/>
              <a:gd name="T48" fmla="*/ 41455 w 809625"/>
              <a:gd name="T49" fmla="*/ 259041 h 809625"/>
              <a:gd name="T50" fmla="*/ 49041 w 809625"/>
              <a:gd name="T51" fmla="*/ 264954 h 809625"/>
              <a:gd name="T52" fmla="*/ 57031 w 809625"/>
              <a:gd name="T53" fmla="*/ 269305 h 809625"/>
              <a:gd name="T54" fmla="*/ 65367 w 809625"/>
              <a:gd name="T55" fmla="*/ 271991 h 809625"/>
              <a:gd name="T56" fmla="*/ 73998 w 809625"/>
              <a:gd name="T57" fmla="*/ 272910 h 809625"/>
              <a:gd name="T58" fmla="*/ 82627 w 809625"/>
              <a:gd name="T59" fmla="*/ 271991 h 809625"/>
              <a:gd name="T60" fmla="*/ 90964 w 809625"/>
              <a:gd name="T61" fmla="*/ 269305 h 809625"/>
              <a:gd name="T62" fmla="*/ 98955 w 809625"/>
              <a:gd name="T63" fmla="*/ 264954 h 809625"/>
              <a:gd name="T64" fmla="*/ 106541 w 809625"/>
              <a:gd name="T65" fmla="*/ 259041 h 809625"/>
              <a:gd name="T66" fmla="*/ 113667 w 809625"/>
              <a:gd name="T67" fmla="*/ 251664 h 809625"/>
              <a:gd name="T68" fmla="*/ 120280 w 809625"/>
              <a:gd name="T69" fmla="*/ 242930 h 809625"/>
              <a:gd name="T70" fmla="*/ 126323 w 809625"/>
              <a:gd name="T71" fmla="*/ 232942 h 809625"/>
              <a:gd name="T72" fmla="*/ 131740 w 809625"/>
              <a:gd name="T73" fmla="*/ 221799 h 809625"/>
              <a:gd name="T74" fmla="*/ 136476 w 809625"/>
              <a:gd name="T75" fmla="*/ 209605 h 809625"/>
              <a:gd name="T76" fmla="*/ 140475 w 809625"/>
              <a:gd name="T77" fmla="*/ 196463 h 809625"/>
              <a:gd name="T78" fmla="*/ 143681 w 809625"/>
              <a:gd name="T79" fmla="*/ 182474 h 809625"/>
              <a:gd name="T80" fmla="*/ 146042 w 809625"/>
              <a:gd name="T81" fmla="*/ 167741 h 809625"/>
              <a:gd name="T82" fmla="*/ 147498 w 809625"/>
              <a:gd name="T83" fmla="*/ 152368 h 809625"/>
              <a:gd name="T84" fmla="*/ 147996 w 809625"/>
              <a:gd name="T85" fmla="*/ 136455 h 809625"/>
              <a:gd name="T86" fmla="*/ 147498 w 809625"/>
              <a:gd name="T87" fmla="*/ 120542 h 809625"/>
              <a:gd name="T88" fmla="*/ 146042 w 809625"/>
              <a:gd name="T89" fmla="*/ 105167 h 809625"/>
              <a:gd name="T90" fmla="*/ 143681 w 809625"/>
              <a:gd name="T91" fmla="*/ 90434 h 809625"/>
              <a:gd name="T92" fmla="*/ 140475 w 809625"/>
              <a:gd name="T93" fmla="*/ 76446 h 809625"/>
              <a:gd name="T94" fmla="*/ 136476 w 809625"/>
              <a:gd name="T95" fmla="*/ 63303 h 809625"/>
              <a:gd name="T96" fmla="*/ 131740 w 809625"/>
              <a:gd name="T97" fmla="*/ 51108 h 809625"/>
              <a:gd name="T98" fmla="*/ 126323 w 809625"/>
              <a:gd name="T99" fmla="*/ 39966 h 809625"/>
              <a:gd name="T100" fmla="*/ 120280 w 809625"/>
              <a:gd name="T101" fmla="*/ 29977 h 809625"/>
              <a:gd name="T102" fmla="*/ 113667 w 809625"/>
              <a:gd name="T103" fmla="*/ 21244 h 809625"/>
              <a:gd name="T104" fmla="*/ 106541 w 809625"/>
              <a:gd name="T105" fmla="*/ 13869 h 809625"/>
              <a:gd name="T106" fmla="*/ 98955 w 809625"/>
              <a:gd name="T107" fmla="*/ 7955 h 809625"/>
              <a:gd name="T108" fmla="*/ 90964 w 809625"/>
              <a:gd name="T109" fmla="*/ 3604 h 809625"/>
              <a:gd name="T110" fmla="*/ 82627 w 809625"/>
              <a:gd name="T111" fmla="*/ 919 h 809625"/>
              <a:gd name="T112" fmla="*/ 73998 w 809625"/>
              <a:gd name="T113" fmla="*/ 0 h 8096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09625" h="809625">
                <a:moveTo>
                  <a:pt x="404761" y="0"/>
                </a:moveTo>
                <a:lnTo>
                  <a:pt x="357557" y="2723"/>
                </a:lnTo>
                <a:lnTo>
                  <a:pt x="311953" y="10689"/>
                </a:lnTo>
                <a:lnTo>
                  <a:pt x="268251" y="23596"/>
                </a:lnTo>
                <a:lnTo>
                  <a:pt x="226757" y="41140"/>
                </a:lnTo>
                <a:lnTo>
                  <a:pt x="187772" y="63016"/>
                </a:lnTo>
                <a:lnTo>
                  <a:pt x="151603" y="88921"/>
                </a:lnTo>
                <a:lnTo>
                  <a:pt x="118551" y="118551"/>
                </a:lnTo>
                <a:lnTo>
                  <a:pt x="88921" y="151603"/>
                </a:lnTo>
                <a:lnTo>
                  <a:pt x="63016" y="187772"/>
                </a:lnTo>
                <a:lnTo>
                  <a:pt x="41140" y="226757"/>
                </a:lnTo>
                <a:lnTo>
                  <a:pt x="23596" y="268251"/>
                </a:lnTo>
                <a:lnTo>
                  <a:pt x="10689" y="311953"/>
                </a:lnTo>
                <a:lnTo>
                  <a:pt x="2723" y="357557"/>
                </a:lnTo>
                <a:lnTo>
                  <a:pt x="0" y="404761"/>
                </a:lnTo>
                <a:lnTo>
                  <a:pt x="2723" y="451963"/>
                </a:lnTo>
                <a:lnTo>
                  <a:pt x="10689" y="497566"/>
                </a:lnTo>
                <a:lnTo>
                  <a:pt x="23596" y="541266"/>
                </a:lnTo>
                <a:lnTo>
                  <a:pt x="41140" y="582760"/>
                </a:lnTo>
                <a:lnTo>
                  <a:pt x="63016" y="621744"/>
                </a:lnTo>
                <a:lnTo>
                  <a:pt x="88921" y="657914"/>
                </a:lnTo>
                <a:lnTo>
                  <a:pt x="118551" y="690967"/>
                </a:lnTo>
                <a:lnTo>
                  <a:pt x="151603" y="720598"/>
                </a:lnTo>
                <a:lnTo>
                  <a:pt x="187772" y="746504"/>
                </a:lnTo>
                <a:lnTo>
                  <a:pt x="226757" y="768381"/>
                </a:lnTo>
                <a:lnTo>
                  <a:pt x="268251" y="785925"/>
                </a:lnTo>
                <a:lnTo>
                  <a:pt x="311953" y="798832"/>
                </a:lnTo>
                <a:lnTo>
                  <a:pt x="357557" y="806800"/>
                </a:lnTo>
                <a:lnTo>
                  <a:pt x="404761" y="809523"/>
                </a:lnTo>
                <a:lnTo>
                  <a:pt x="451965" y="806800"/>
                </a:lnTo>
                <a:lnTo>
                  <a:pt x="497570" y="798832"/>
                </a:lnTo>
                <a:lnTo>
                  <a:pt x="541271" y="785925"/>
                </a:lnTo>
                <a:lnTo>
                  <a:pt x="582766" y="768381"/>
                </a:lnTo>
                <a:lnTo>
                  <a:pt x="621750" y="746504"/>
                </a:lnTo>
                <a:lnTo>
                  <a:pt x="657920" y="720598"/>
                </a:lnTo>
                <a:lnTo>
                  <a:pt x="690972" y="690967"/>
                </a:lnTo>
                <a:lnTo>
                  <a:pt x="720602" y="657914"/>
                </a:lnTo>
                <a:lnTo>
                  <a:pt x="746507" y="621744"/>
                </a:lnTo>
                <a:lnTo>
                  <a:pt x="768383" y="582760"/>
                </a:lnTo>
                <a:lnTo>
                  <a:pt x="785926" y="541266"/>
                </a:lnTo>
                <a:lnTo>
                  <a:pt x="798833" y="497566"/>
                </a:lnTo>
                <a:lnTo>
                  <a:pt x="806800" y="451963"/>
                </a:lnTo>
                <a:lnTo>
                  <a:pt x="809523" y="404761"/>
                </a:lnTo>
                <a:lnTo>
                  <a:pt x="806800" y="357557"/>
                </a:lnTo>
                <a:lnTo>
                  <a:pt x="798833" y="311953"/>
                </a:lnTo>
                <a:lnTo>
                  <a:pt x="785926" y="268251"/>
                </a:lnTo>
                <a:lnTo>
                  <a:pt x="768383" y="226757"/>
                </a:lnTo>
                <a:lnTo>
                  <a:pt x="746507" y="187772"/>
                </a:lnTo>
                <a:lnTo>
                  <a:pt x="720602" y="151603"/>
                </a:lnTo>
                <a:lnTo>
                  <a:pt x="690972" y="118551"/>
                </a:lnTo>
                <a:lnTo>
                  <a:pt x="657920" y="88921"/>
                </a:lnTo>
                <a:lnTo>
                  <a:pt x="621750" y="63016"/>
                </a:lnTo>
                <a:lnTo>
                  <a:pt x="582766" y="41140"/>
                </a:lnTo>
                <a:lnTo>
                  <a:pt x="541271" y="23596"/>
                </a:lnTo>
                <a:lnTo>
                  <a:pt x="497570" y="10689"/>
                </a:lnTo>
                <a:lnTo>
                  <a:pt x="451965" y="2723"/>
                </a:lnTo>
                <a:lnTo>
                  <a:pt x="404761" y="0"/>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58" name="object 26"/>
          <p:cNvSpPr>
            <a:spLocks/>
          </p:cNvSpPr>
          <p:nvPr/>
        </p:nvSpPr>
        <p:spPr bwMode="auto">
          <a:xfrm>
            <a:off x="1409700" y="1938412"/>
            <a:ext cx="6883400" cy="909637"/>
          </a:xfrm>
          <a:custGeom>
            <a:avLst/>
            <a:gdLst>
              <a:gd name="T0" fmla="*/ 1418005 w 8046084"/>
              <a:gd name="T1" fmla="*/ 0 h 1002030"/>
              <a:gd name="T2" fmla="*/ 27378 w 8046084"/>
              <a:gd name="T3" fmla="*/ 0 h 1002030"/>
              <a:gd name="T4" fmla="*/ 11550 w 8046084"/>
              <a:gd name="T5" fmla="*/ 822 h 1002030"/>
              <a:gd name="T6" fmla="*/ 3422 w 8046084"/>
              <a:gd name="T7" fmla="*/ 6573 h 1002030"/>
              <a:gd name="T8" fmla="*/ 428 w 8046084"/>
              <a:gd name="T9" fmla="*/ 22183 h 1002030"/>
              <a:gd name="T10" fmla="*/ 0 w 8046084"/>
              <a:gd name="T11" fmla="*/ 52584 h 1002030"/>
              <a:gd name="T12" fmla="*/ 0 w 8046084"/>
              <a:gd name="T13" fmla="*/ 293060 h 1002030"/>
              <a:gd name="T14" fmla="*/ 428 w 8046084"/>
              <a:gd name="T15" fmla="*/ 323459 h 1002030"/>
              <a:gd name="T16" fmla="*/ 3422 w 8046084"/>
              <a:gd name="T17" fmla="*/ 339068 h 1002030"/>
              <a:gd name="T18" fmla="*/ 11550 w 8046084"/>
              <a:gd name="T19" fmla="*/ 344820 h 1002030"/>
              <a:gd name="T20" fmla="*/ 27378 w 8046084"/>
              <a:gd name="T21" fmla="*/ 345642 h 1002030"/>
              <a:gd name="T22" fmla="*/ 1418005 w 8046084"/>
              <a:gd name="T23" fmla="*/ 345642 h 1002030"/>
              <a:gd name="T24" fmla="*/ 1433832 w 8046084"/>
              <a:gd name="T25" fmla="*/ 344820 h 1002030"/>
              <a:gd name="T26" fmla="*/ 1441961 w 8046084"/>
              <a:gd name="T27" fmla="*/ 339068 h 1002030"/>
              <a:gd name="T28" fmla="*/ 1444954 w 8046084"/>
              <a:gd name="T29" fmla="*/ 323459 h 1002030"/>
              <a:gd name="T30" fmla="*/ 1445382 w 8046084"/>
              <a:gd name="T31" fmla="*/ 293060 h 1002030"/>
              <a:gd name="T32" fmla="*/ 1445382 w 8046084"/>
              <a:gd name="T33" fmla="*/ 52584 h 1002030"/>
              <a:gd name="T34" fmla="*/ 1444954 w 8046084"/>
              <a:gd name="T35" fmla="*/ 22183 h 1002030"/>
              <a:gd name="T36" fmla="*/ 1441961 w 8046084"/>
              <a:gd name="T37" fmla="*/ 6573 h 1002030"/>
              <a:gd name="T38" fmla="*/ 1433832 w 8046084"/>
              <a:gd name="T39" fmla="*/ 822 h 1002030"/>
              <a:gd name="T40" fmla="*/ 1418005 w 8046084"/>
              <a:gd name="T41" fmla="*/ 0 h 10020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046084" h="1002030">
                <a:moveTo>
                  <a:pt x="7893596" y="0"/>
                </a:moveTo>
                <a:lnTo>
                  <a:pt x="152400" y="0"/>
                </a:lnTo>
                <a:lnTo>
                  <a:pt x="64293" y="2381"/>
                </a:lnTo>
                <a:lnTo>
                  <a:pt x="19050" y="19050"/>
                </a:lnTo>
                <a:lnTo>
                  <a:pt x="2381" y="64293"/>
                </a:lnTo>
                <a:lnTo>
                  <a:pt x="0" y="152400"/>
                </a:lnTo>
                <a:lnTo>
                  <a:pt x="0" y="849363"/>
                </a:lnTo>
                <a:lnTo>
                  <a:pt x="2381" y="937469"/>
                </a:lnTo>
                <a:lnTo>
                  <a:pt x="19050" y="982713"/>
                </a:lnTo>
                <a:lnTo>
                  <a:pt x="64293" y="999382"/>
                </a:lnTo>
                <a:lnTo>
                  <a:pt x="152400" y="1001763"/>
                </a:lnTo>
                <a:lnTo>
                  <a:pt x="7893596" y="1001763"/>
                </a:lnTo>
                <a:lnTo>
                  <a:pt x="7981702" y="999382"/>
                </a:lnTo>
                <a:lnTo>
                  <a:pt x="8026946" y="982713"/>
                </a:lnTo>
                <a:lnTo>
                  <a:pt x="8043614" y="937469"/>
                </a:lnTo>
                <a:lnTo>
                  <a:pt x="8045996" y="849363"/>
                </a:lnTo>
                <a:lnTo>
                  <a:pt x="8045996" y="152400"/>
                </a:lnTo>
                <a:lnTo>
                  <a:pt x="8043614" y="64293"/>
                </a:lnTo>
                <a:lnTo>
                  <a:pt x="8026946" y="19050"/>
                </a:lnTo>
                <a:lnTo>
                  <a:pt x="7981702" y="2381"/>
                </a:lnTo>
                <a:lnTo>
                  <a:pt x="7893596" y="0"/>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59" name="object 27"/>
          <p:cNvSpPr txBox="1">
            <a:spLocks noChangeArrowheads="1"/>
          </p:cNvSpPr>
          <p:nvPr/>
        </p:nvSpPr>
        <p:spPr bwMode="auto">
          <a:xfrm>
            <a:off x="1566863" y="1996282"/>
            <a:ext cx="6596063"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1113" indent="176213">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ts val="88"/>
              </a:spcBef>
              <a:buClrTx/>
              <a:buFontTx/>
              <a:buNone/>
            </a:pPr>
            <a:r>
              <a:rPr lang="fr-FR" altLang="fr-FR" sz="1200" dirty="0" err="1">
                <a:solidFill>
                  <a:srgbClr val="575756"/>
                </a:solidFill>
                <a:latin typeface="Arial" panose="020B0604020202020204" pitchFamily="34" charset="0"/>
                <a:cs typeface="Arial" panose="020B0604020202020204" pitchFamily="34" charset="0"/>
              </a:rPr>
              <a:t>PayPlug</a:t>
            </a:r>
            <a:r>
              <a:rPr lang="fr-FR" altLang="fr-FR" sz="1200" dirty="0">
                <a:solidFill>
                  <a:srgbClr val="575756"/>
                </a:solidFill>
                <a:latin typeface="Arial" panose="020B0604020202020204" pitchFamily="34" charset="0"/>
                <a:cs typeface="Arial" panose="020B0604020202020204" pitchFamily="34" charset="0"/>
              </a:rPr>
              <a:t> n’est pas autorisé à servir de prestataire de paiements pour des </a:t>
            </a:r>
            <a:r>
              <a:rPr lang="fr-FR" altLang="fr-FR" sz="1200" b="1" dirty="0">
                <a:solidFill>
                  <a:srgbClr val="575756"/>
                </a:solidFill>
                <a:latin typeface="Arial" panose="020B0604020202020204" pitchFamily="34" charset="0"/>
                <a:cs typeface="Arial" panose="020B0604020202020204" pitchFamily="34" charset="0"/>
              </a:rPr>
              <a:t>activités risquées</a:t>
            </a:r>
            <a:r>
              <a:rPr lang="fr-FR" altLang="fr-FR" sz="1200" dirty="0">
                <a:solidFill>
                  <a:srgbClr val="575756"/>
                </a:solidFill>
                <a:latin typeface="Arial" panose="020B0604020202020204" pitchFamily="34" charset="0"/>
                <a:cs typeface="Arial" panose="020B0604020202020204" pitchFamily="34" charset="0"/>
              </a:rPr>
              <a:t>,  que ce soit d’un point de vue légal, réglementaire (ex : protection du consommateur) ou financier.</a:t>
            </a:r>
            <a:endParaRPr lang="fr-FR" altLang="fr-FR" sz="1200" dirty="0">
              <a:solidFill>
                <a:schemeClr val="tx1"/>
              </a:solidFill>
              <a:latin typeface="Arial" panose="020B0604020202020204" pitchFamily="34" charset="0"/>
              <a:cs typeface="Arial" panose="020B0604020202020204" pitchFamily="34" charset="0"/>
            </a:endParaRPr>
          </a:p>
          <a:p>
            <a:pPr eaLnBrk="1" hangingPunct="1">
              <a:spcBef>
                <a:spcPct val="0"/>
              </a:spcBef>
              <a:buClrTx/>
              <a:buFontTx/>
              <a:buNone/>
            </a:pPr>
            <a:r>
              <a:rPr lang="fr-FR" altLang="fr-FR" sz="1200" dirty="0">
                <a:solidFill>
                  <a:srgbClr val="575756"/>
                </a:solidFill>
                <a:latin typeface="Arial" panose="020B0604020202020204" pitchFamily="34" charset="0"/>
                <a:cs typeface="Arial" panose="020B0604020202020204" pitchFamily="34" charset="0"/>
              </a:rPr>
              <a:t>La liste peut paraître longue, mais dans la réalité ces activités sont </a:t>
            </a:r>
            <a:r>
              <a:rPr lang="fr-FR" altLang="fr-FR" sz="1200" b="1" dirty="0">
                <a:solidFill>
                  <a:srgbClr val="575756"/>
                </a:solidFill>
                <a:latin typeface="Arial" panose="020B0604020202020204" pitchFamily="34" charset="0"/>
                <a:cs typeface="Arial" panose="020B0604020202020204" pitchFamily="34" charset="0"/>
              </a:rPr>
              <a:t>naturellement très peu  présentes au sein de la clientèle CE</a:t>
            </a:r>
            <a:r>
              <a:rPr lang="fr-FR" altLang="fr-FR" sz="1200" dirty="0">
                <a:solidFill>
                  <a:srgbClr val="575756"/>
                </a:solidFill>
                <a:latin typeface="Arial" panose="020B0604020202020204" pitchFamily="34" charset="0"/>
                <a:cs typeface="Arial" panose="020B0604020202020204" pitchFamily="34" charset="0"/>
              </a:rPr>
              <a:t>. Les cas d’exclusion  devraient donc rester marginaux.</a:t>
            </a:r>
            <a:endParaRPr lang="fr-FR" altLang="fr-FR" sz="1200" dirty="0">
              <a:solidFill>
                <a:schemeClr val="tx1"/>
              </a:solidFill>
              <a:latin typeface="Arial" panose="020B0604020202020204" pitchFamily="34" charset="0"/>
              <a:cs typeface="Arial" panose="020B0604020202020204" pitchFamily="34" charset="0"/>
            </a:endParaRPr>
          </a:p>
        </p:txBody>
      </p:sp>
      <p:sp>
        <p:nvSpPr>
          <p:cNvPr id="35860" name="object 28"/>
          <p:cNvSpPr>
            <a:spLocks/>
          </p:cNvSpPr>
          <p:nvPr/>
        </p:nvSpPr>
        <p:spPr bwMode="auto">
          <a:xfrm>
            <a:off x="908050" y="1757363"/>
            <a:ext cx="342900" cy="439737"/>
          </a:xfrm>
          <a:custGeom>
            <a:avLst/>
            <a:gdLst>
              <a:gd name="T0" fmla="*/ 25361 w 400050"/>
              <a:gd name="T1" fmla="*/ 14166 h 485139"/>
              <a:gd name="T2" fmla="*/ 1146 w 400050"/>
              <a:gd name="T3" fmla="*/ 26972 h 485139"/>
              <a:gd name="T4" fmla="*/ 0 w 400050"/>
              <a:gd name="T5" fmla="*/ 29071 h 485139"/>
              <a:gd name="T6" fmla="*/ 3009 w 400050"/>
              <a:gd name="T7" fmla="*/ 82092 h 485139"/>
              <a:gd name="T8" fmla="*/ 10432 w 400050"/>
              <a:gd name="T9" fmla="*/ 119365 h 485139"/>
              <a:gd name="T10" fmla="*/ 19864 w 400050"/>
              <a:gd name="T11" fmla="*/ 143530 h 485139"/>
              <a:gd name="T12" fmla="*/ 35131 w 400050"/>
              <a:gd name="T13" fmla="*/ 163126 h 485139"/>
              <a:gd name="T14" fmla="*/ 37139 w 400050"/>
              <a:gd name="T15" fmla="*/ 164500 h 485139"/>
              <a:gd name="T16" fmla="*/ 38448 w 400050"/>
              <a:gd name="T17" fmla="*/ 163731 h 485139"/>
              <a:gd name="T18" fmla="*/ 42611 w 400050"/>
              <a:gd name="T19" fmla="*/ 160053 h 485139"/>
              <a:gd name="T20" fmla="*/ 36069 w 400050"/>
              <a:gd name="T21" fmla="*/ 159300 h 485139"/>
              <a:gd name="T22" fmla="*/ 19736 w 400050"/>
              <a:gd name="T23" fmla="*/ 137059 h 485139"/>
              <a:gd name="T24" fmla="*/ 9939 w 400050"/>
              <a:gd name="T25" fmla="*/ 107823 h 485139"/>
              <a:gd name="T26" fmla="*/ 3365 w 400050"/>
              <a:gd name="T27" fmla="*/ 61682 h 485139"/>
              <a:gd name="T28" fmla="*/ 14177 w 400050"/>
              <a:gd name="T29" fmla="*/ 27463 h 485139"/>
              <a:gd name="T30" fmla="*/ 32295 w 400050"/>
              <a:gd name="T31" fmla="*/ 11492 h 485139"/>
              <a:gd name="T32" fmla="*/ 40658 w 400050"/>
              <a:gd name="T33" fmla="*/ 5486 h 485139"/>
              <a:gd name="T34" fmla="*/ 37570 w 400050"/>
              <a:gd name="T35" fmla="*/ 1167 h 485139"/>
              <a:gd name="T36" fmla="*/ 40658 w 400050"/>
              <a:gd name="T37" fmla="*/ 5486 h 485139"/>
              <a:gd name="T38" fmla="*/ 41290 w 400050"/>
              <a:gd name="T39" fmla="*/ 11494 h 485139"/>
              <a:gd name="T40" fmla="*/ 59239 w 400050"/>
              <a:gd name="T41" fmla="*/ 27340 h 485139"/>
              <a:gd name="T42" fmla="*/ 70265 w 400050"/>
              <a:gd name="T43" fmla="*/ 59860 h 485139"/>
              <a:gd name="T44" fmla="*/ 64529 w 400050"/>
              <a:gd name="T45" fmla="*/ 104514 h 485139"/>
              <a:gd name="T46" fmla="*/ 55598 w 400050"/>
              <a:gd name="T47" fmla="*/ 133868 h 485139"/>
              <a:gd name="T48" fmla="*/ 42205 w 400050"/>
              <a:gd name="T49" fmla="*/ 155793 h 485139"/>
              <a:gd name="T50" fmla="*/ 42611 w 400050"/>
              <a:gd name="T51" fmla="*/ 160053 h 485139"/>
              <a:gd name="T52" fmla="*/ 58244 w 400050"/>
              <a:gd name="T53" fmla="*/ 134381 h 485139"/>
              <a:gd name="T54" fmla="*/ 67138 w 400050"/>
              <a:gd name="T55" fmla="*/ 103742 h 485139"/>
              <a:gd name="T56" fmla="*/ 72675 w 400050"/>
              <a:gd name="T57" fmla="*/ 58087 h 485139"/>
              <a:gd name="T58" fmla="*/ 73356 w 400050"/>
              <a:gd name="T59" fmla="*/ 26675 h 485139"/>
              <a:gd name="T60" fmla="*/ 58941 w 400050"/>
              <a:gd name="T61" fmla="*/ 22726 h 485139"/>
              <a:gd name="T62" fmla="*/ 40658 w 400050"/>
              <a:gd name="T63" fmla="*/ 5486 h 485139"/>
              <a:gd name="T64" fmla="*/ 71877 w 400050"/>
              <a:gd name="T65" fmla="*/ 26675 h 485139"/>
              <a:gd name="T66" fmla="*/ 73356 w 400050"/>
              <a:gd name="T67" fmla="*/ 26652 h 4851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00050" h="485139">
                <a:moveTo>
                  <a:pt x="200748" y="0"/>
                </a:moveTo>
                <a:lnTo>
                  <a:pt x="138225" y="41751"/>
                </a:lnTo>
                <a:lnTo>
                  <a:pt x="77621" y="67714"/>
                </a:lnTo>
                <a:lnTo>
                  <a:pt x="6248" y="79489"/>
                </a:lnTo>
                <a:lnTo>
                  <a:pt x="0" y="79489"/>
                </a:lnTo>
                <a:lnTo>
                  <a:pt x="0" y="85674"/>
                </a:lnTo>
                <a:lnTo>
                  <a:pt x="4373" y="170097"/>
                </a:lnTo>
                <a:lnTo>
                  <a:pt x="16399" y="241941"/>
                </a:lnTo>
                <a:lnTo>
                  <a:pt x="34441" y="302180"/>
                </a:lnTo>
                <a:lnTo>
                  <a:pt x="56858" y="351788"/>
                </a:lnTo>
                <a:lnTo>
                  <a:pt x="82012" y="391739"/>
                </a:lnTo>
                <a:lnTo>
                  <a:pt x="108264" y="423009"/>
                </a:lnTo>
                <a:lnTo>
                  <a:pt x="157506" y="463400"/>
                </a:lnTo>
                <a:lnTo>
                  <a:pt x="191471" y="480757"/>
                </a:lnTo>
                <a:lnTo>
                  <a:pt x="198628" y="483234"/>
                </a:lnTo>
                <a:lnTo>
                  <a:pt x="202412" y="484809"/>
                </a:lnTo>
                <a:lnTo>
                  <a:pt x="204482" y="484250"/>
                </a:lnTo>
                <a:lnTo>
                  <a:pt x="209552" y="482542"/>
                </a:lnTo>
                <a:lnTo>
                  <a:pt x="222496" y="477016"/>
                </a:lnTo>
                <a:lnTo>
                  <a:pt x="232244" y="471703"/>
                </a:lnTo>
                <a:lnTo>
                  <a:pt x="203149" y="471703"/>
                </a:lnTo>
                <a:lnTo>
                  <a:pt x="196589" y="469483"/>
                </a:lnTo>
                <a:lnTo>
                  <a:pt x="160909" y="450945"/>
                </a:lnTo>
                <a:lnTo>
                  <a:pt x="107562" y="403934"/>
                </a:lnTo>
                <a:lnTo>
                  <a:pt x="79769" y="366415"/>
                </a:lnTo>
                <a:lnTo>
                  <a:pt x="54166" y="317773"/>
                </a:lnTo>
                <a:lnTo>
                  <a:pt x="32956" y="256675"/>
                </a:lnTo>
                <a:lnTo>
                  <a:pt x="18340" y="181785"/>
                </a:lnTo>
                <a:lnTo>
                  <a:pt x="12522" y="91770"/>
                </a:lnTo>
                <a:lnTo>
                  <a:pt x="77269" y="80939"/>
                </a:lnTo>
                <a:lnTo>
                  <a:pt x="133321" y="58550"/>
                </a:lnTo>
                <a:lnTo>
                  <a:pt x="176014" y="33870"/>
                </a:lnTo>
                <a:lnTo>
                  <a:pt x="200685" y="16167"/>
                </a:lnTo>
                <a:lnTo>
                  <a:pt x="221594" y="16167"/>
                </a:lnTo>
                <a:lnTo>
                  <a:pt x="220585" y="15535"/>
                </a:lnTo>
                <a:lnTo>
                  <a:pt x="204768" y="3441"/>
                </a:lnTo>
                <a:lnTo>
                  <a:pt x="200748" y="0"/>
                </a:lnTo>
                <a:close/>
              </a:path>
              <a:path w="400050" h="485139">
                <a:moveTo>
                  <a:pt x="221594" y="16167"/>
                </a:moveTo>
                <a:lnTo>
                  <a:pt x="200685" y="16167"/>
                </a:lnTo>
                <a:lnTo>
                  <a:pt x="225041" y="33876"/>
                </a:lnTo>
                <a:lnTo>
                  <a:pt x="267258" y="58451"/>
                </a:lnTo>
                <a:lnTo>
                  <a:pt x="322868" y="80578"/>
                </a:lnTo>
                <a:lnTo>
                  <a:pt x="387400" y="90944"/>
                </a:lnTo>
                <a:lnTo>
                  <a:pt x="382961" y="176419"/>
                </a:lnTo>
                <a:lnTo>
                  <a:pt x="370436" y="248408"/>
                </a:lnTo>
                <a:lnTo>
                  <a:pt x="351694" y="308019"/>
                </a:lnTo>
                <a:lnTo>
                  <a:pt x="328599" y="356358"/>
                </a:lnTo>
                <a:lnTo>
                  <a:pt x="303018" y="394533"/>
                </a:lnTo>
                <a:lnTo>
                  <a:pt x="276818" y="423651"/>
                </a:lnTo>
                <a:lnTo>
                  <a:pt x="230025" y="459147"/>
                </a:lnTo>
                <a:lnTo>
                  <a:pt x="203149" y="471703"/>
                </a:lnTo>
                <a:lnTo>
                  <a:pt x="232244" y="471703"/>
                </a:lnTo>
                <a:lnTo>
                  <a:pt x="264891" y="450374"/>
                </a:lnTo>
                <a:lnTo>
                  <a:pt x="317441" y="396044"/>
                </a:lnTo>
                <a:lnTo>
                  <a:pt x="343077" y="355907"/>
                </a:lnTo>
                <a:lnTo>
                  <a:pt x="365917" y="305743"/>
                </a:lnTo>
                <a:lnTo>
                  <a:pt x="384182" y="244516"/>
                </a:lnTo>
                <a:lnTo>
                  <a:pt x="396093" y="171192"/>
                </a:lnTo>
                <a:lnTo>
                  <a:pt x="399831" y="85674"/>
                </a:lnTo>
                <a:lnTo>
                  <a:pt x="399809" y="78612"/>
                </a:lnTo>
                <a:lnTo>
                  <a:pt x="391744" y="78612"/>
                </a:lnTo>
                <a:lnTo>
                  <a:pt x="321243" y="66978"/>
                </a:lnTo>
                <a:lnTo>
                  <a:pt x="261793" y="41327"/>
                </a:lnTo>
                <a:lnTo>
                  <a:pt x="221594" y="16167"/>
                </a:lnTo>
                <a:close/>
              </a:path>
              <a:path w="400050" h="485139">
                <a:moveTo>
                  <a:pt x="399808" y="78549"/>
                </a:moveTo>
                <a:lnTo>
                  <a:pt x="391744" y="78612"/>
                </a:lnTo>
                <a:lnTo>
                  <a:pt x="399809" y="78612"/>
                </a:lnTo>
                <a:lnTo>
                  <a:pt x="399808" y="78549"/>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61" name="object 29"/>
          <p:cNvSpPr>
            <a:spLocks/>
          </p:cNvSpPr>
          <p:nvPr/>
        </p:nvSpPr>
        <p:spPr bwMode="auto">
          <a:xfrm>
            <a:off x="1050925" y="1857375"/>
            <a:ext cx="57150" cy="241300"/>
          </a:xfrm>
          <a:custGeom>
            <a:avLst/>
            <a:gdLst>
              <a:gd name="T0" fmla="*/ 6114 w 66675"/>
              <a:gd name="T1" fmla="*/ 0 h 265430"/>
              <a:gd name="T2" fmla="*/ 3591 w 66675"/>
              <a:gd name="T3" fmla="*/ 953 h 265430"/>
              <a:gd name="T4" fmla="*/ 1740 w 66675"/>
              <a:gd name="T5" fmla="*/ 3736 h 265430"/>
              <a:gd name="T6" fmla="*/ 601 w 66675"/>
              <a:gd name="T7" fmla="*/ 8238 h 265430"/>
              <a:gd name="T8" fmla="*/ 213 w 66675"/>
              <a:gd name="T9" fmla="*/ 14346 h 265430"/>
              <a:gd name="T10" fmla="*/ 641 w 66675"/>
              <a:gd name="T11" fmla="*/ 26607 h 265430"/>
              <a:gd name="T12" fmla="*/ 2790 w 66675"/>
              <a:gd name="T13" fmla="*/ 51375 h 265430"/>
              <a:gd name="T14" fmla="*/ 4640 w 66675"/>
              <a:gd name="T15" fmla="*/ 64432 h 265430"/>
              <a:gd name="T16" fmla="*/ 7449 w 66675"/>
              <a:gd name="T17" fmla="*/ 64432 h 265430"/>
              <a:gd name="T18" fmla="*/ 10506 w 66675"/>
              <a:gd name="T19" fmla="*/ 39041 h 265430"/>
              <a:gd name="T20" fmla="*/ 11517 w 66675"/>
              <a:gd name="T21" fmla="*/ 25292 h 265430"/>
              <a:gd name="T22" fmla="*/ 11946 w 66675"/>
              <a:gd name="T23" fmla="*/ 14346 h 265430"/>
              <a:gd name="T24" fmla="*/ 11560 w 66675"/>
              <a:gd name="T25" fmla="*/ 8182 h 265430"/>
              <a:gd name="T26" fmla="*/ 10427 w 66675"/>
              <a:gd name="T27" fmla="*/ 3686 h 265430"/>
              <a:gd name="T28" fmla="*/ 8598 w 66675"/>
              <a:gd name="T29" fmla="*/ 935 h 265430"/>
              <a:gd name="T30" fmla="*/ 6114 w 66675"/>
              <a:gd name="T31" fmla="*/ 0 h 265430"/>
              <a:gd name="T32" fmla="*/ 6114 w 66675"/>
              <a:gd name="T33" fmla="*/ 69880 h 265430"/>
              <a:gd name="T34" fmla="*/ 3735 w 66675"/>
              <a:gd name="T35" fmla="*/ 70789 h 265430"/>
              <a:gd name="T36" fmla="*/ 1792 w 66675"/>
              <a:gd name="T37" fmla="*/ 73268 h 265430"/>
              <a:gd name="T38" fmla="*/ 481 w 66675"/>
              <a:gd name="T39" fmla="*/ 76941 h 265430"/>
              <a:gd name="T40" fmla="*/ 0 w 66675"/>
              <a:gd name="T41" fmla="*/ 81435 h 265430"/>
              <a:gd name="T42" fmla="*/ 481 w 66675"/>
              <a:gd name="T43" fmla="*/ 85932 h 265430"/>
              <a:gd name="T44" fmla="*/ 1792 w 66675"/>
              <a:gd name="T45" fmla="*/ 89607 h 265430"/>
              <a:gd name="T46" fmla="*/ 3735 w 66675"/>
              <a:gd name="T47" fmla="*/ 92086 h 265430"/>
              <a:gd name="T48" fmla="*/ 6114 w 66675"/>
              <a:gd name="T49" fmla="*/ 92995 h 265430"/>
              <a:gd name="T50" fmla="*/ 8493 w 66675"/>
              <a:gd name="T51" fmla="*/ 92086 h 265430"/>
              <a:gd name="T52" fmla="*/ 10437 w 66675"/>
              <a:gd name="T53" fmla="*/ 89607 h 265430"/>
              <a:gd name="T54" fmla="*/ 11749 w 66675"/>
              <a:gd name="T55" fmla="*/ 85932 h 265430"/>
              <a:gd name="T56" fmla="*/ 12229 w 66675"/>
              <a:gd name="T57" fmla="*/ 81435 h 265430"/>
              <a:gd name="T58" fmla="*/ 11749 w 66675"/>
              <a:gd name="T59" fmla="*/ 76941 h 265430"/>
              <a:gd name="T60" fmla="*/ 10437 w 66675"/>
              <a:gd name="T61" fmla="*/ 73268 h 265430"/>
              <a:gd name="T62" fmla="*/ 8493 w 66675"/>
              <a:gd name="T63" fmla="*/ 70789 h 265430"/>
              <a:gd name="T64" fmla="*/ 6114 w 66675"/>
              <a:gd name="T65" fmla="*/ 69880 h 2654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6675" h="265430">
                <a:moveTo>
                  <a:pt x="33324" y="0"/>
                </a:moveTo>
                <a:lnTo>
                  <a:pt x="19570" y="2718"/>
                </a:lnTo>
                <a:lnTo>
                  <a:pt x="9482" y="10660"/>
                </a:lnTo>
                <a:lnTo>
                  <a:pt x="3272" y="23504"/>
                </a:lnTo>
                <a:lnTo>
                  <a:pt x="1155" y="40932"/>
                </a:lnTo>
                <a:lnTo>
                  <a:pt x="3495" y="75911"/>
                </a:lnTo>
                <a:lnTo>
                  <a:pt x="15209" y="146579"/>
                </a:lnTo>
                <a:lnTo>
                  <a:pt x="25285" y="183832"/>
                </a:lnTo>
                <a:lnTo>
                  <a:pt x="40601" y="183832"/>
                </a:lnTo>
                <a:lnTo>
                  <a:pt x="57261" y="111386"/>
                </a:lnTo>
                <a:lnTo>
                  <a:pt x="62766" y="72160"/>
                </a:lnTo>
                <a:lnTo>
                  <a:pt x="65112" y="40932"/>
                </a:lnTo>
                <a:lnTo>
                  <a:pt x="63001" y="23343"/>
                </a:lnTo>
                <a:lnTo>
                  <a:pt x="56834" y="10517"/>
                </a:lnTo>
                <a:lnTo>
                  <a:pt x="46858" y="2664"/>
                </a:lnTo>
                <a:lnTo>
                  <a:pt x="33324" y="0"/>
                </a:lnTo>
                <a:close/>
              </a:path>
              <a:path w="66675" h="265430">
                <a:moveTo>
                  <a:pt x="33324" y="199377"/>
                </a:moveTo>
                <a:lnTo>
                  <a:pt x="20359" y="201971"/>
                </a:lnTo>
                <a:lnTo>
                  <a:pt x="9766" y="209042"/>
                </a:lnTo>
                <a:lnTo>
                  <a:pt x="2620" y="219522"/>
                </a:lnTo>
                <a:lnTo>
                  <a:pt x="0" y="232346"/>
                </a:lnTo>
                <a:lnTo>
                  <a:pt x="2620" y="245177"/>
                </a:lnTo>
                <a:lnTo>
                  <a:pt x="9766" y="255662"/>
                </a:lnTo>
                <a:lnTo>
                  <a:pt x="20359" y="262734"/>
                </a:lnTo>
                <a:lnTo>
                  <a:pt x="33324" y="265328"/>
                </a:lnTo>
                <a:lnTo>
                  <a:pt x="46289" y="262734"/>
                </a:lnTo>
                <a:lnTo>
                  <a:pt x="56883" y="255662"/>
                </a:lnTo>
                <a:lnTo>
                  <a:pt x="64028" y="245177"/>
                </a:lnTo>
                <a:lnTo>
                  <a:pt x="66649" y="232346"/>
                </a:lnTo>
                <a:lnTo>
                  <a:pt x="64028" y="219522"/>
                </a:lnTo>
                <a:lnTo>
                  <a:pt x="56883" y="209042"/>
                </a:lnTo>
                <a:lnTo>
                  <a:pt x="46289" y="201971"/>
                </a:lnTo>
                <a:lnTo>
                  <a:pt x="33324" y="199377"/>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62" name="object 30"/>
          <p:cNvSpPr txBox="1">
            <a:spLocks noChangeArrowheads="1"/>
          </p:cNvSpPr>
          <p:nvPr/>
        </p:nvSpPr>
        <p:spPr bwMode="auto">
          <a:xfrm>
            <a:off x="1631950" y="3332163"/>
            <a:ext cx="19494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365125" indent="-354013">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lnSpc>
                <a:spcPct val="112000"/>
              </a:lnSpc>
              <a:spcBef>
                <a:spcPts val="88"/>
              </a:spcBef>
              <a:buClrTx/>
              <a:buFontTx/>
              <a:buNone/>
            </a:pPr>
            <a:r>
              <a:rPr lang="fr-FR" altLang="fr-FR" sz="1200" b="1">
                <a:solidFill>
                  <a:srgbClr val="E30614"/>
                </a:solidFill>
                <a:latin typeface="Arial" panose="020B0604020202020204" pitchFamily="34" charset="0"/>
                <a:cs typeface="Arial" panose="020B0604020202020204" pitchFamily="34" charset="0"/>
              </a:rPr>
              <a:t>ACTIVITÉS DÉLICTUELLES  ET CRIMINELLES</a:t>
            </a:r>
            <a:endParaRPr lang="fr-FR" altLang="fr-FR" sz="1200">
              <a:solidFill>
                <a:schemeClr val="tx1"/>
              </a:solidFill>
              <a:latin typeface="Arial" panose="020B0604020202020204" pitchFamily="34" charset="0"/>
              <a:cs typeface="Arial" panose="020B0604020202020204" pitchFamily="34" charset="0"/>
            </a:endParaRPr>
          </a:p>
        </p:txBody>
      </p:sp>
      <p:sp>
        <p:nvSpPr>
          <p:cNvPr id="35863" name="object 31"/>
          <p:cNvSpPr txBox="1">
            <a:spLocks noChangeArrowheads="1"/>
          </p:cNvSpPr>
          <p:nvPr/>
        </p:nvSpPr>
        <p:spPr bwMode="auto">
          <a:xfrm>
            <a:off x="996950" y="3981450"/>
            <a:ext cx="31083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31763" indent="-120650">
              <a:spcBef>
                <a:spcPct val="20000"/>
              </a:spcBef>
              <a:buClr>
                <a:schemeClr val="tx2"/>
              </a:buClr>
              <a:buFont typeface="Wingdings" panose="05000000000000000000" pitchFamily="2" charset="2"/>
              <a:buChar char="n"/>
              <a:tabLst>
                <a:tab pos="131763" algn="l"/>
              </a:tabLst>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9pPr>
          </a:lstStyle>
          <a:p>
            <a:pPr eaLnBrk="1" hangingPunct="1">
              <a:lnSpc>
                <a:spcPct val="112000"/>
              </a:lnSpc>
              <a:spcBef>
                <a:spcPts val="88"/>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Vente de contrefaçons et de copies non  autorisées de véritables  marques,</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Produits soumis au droit de propriété  intellectuelle sans autorisation de l’ayant-  droit,</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Escorting ou prostitution, vente d’armes,  drogue, et en général toute activité interdite  par la loi.</a:t>
            </a:r>
            <a:endParaRPr lang="fr-FR" altLang="fr-FR" sz="1200">
              <a:solidFill>
                <a:schemeClr val="tx1"/>
              </a:solidFill>
              <a:latin typeface="Arial" panose="020B0604020202020204" pitchFamily="34" charset="0"/>
              <a:cs typeface="Arial" panose="020B0604020202020204" pitchFamily="34" charset="0"/>
            </a:endParaRPr>
          </a:p>
        </p:txBody>
      </p:sp>
      <p:sp>
        <p:nvSpPr>
          <p:cNvPr id="35864" name="object 32"/>
          <p:cNvSpPr>
            <a:spLocks/>
          </p:cNvSpPr>
          <p:nvPr/>
        </p:nvSpPr>
        <p:spPr bwMode="auto">
          <a:xfrm>
            <a:off x="566738" y="3057525"/>
            <a:ext cx="514350" cy="388938"/>
          </a:xfrm>
          <a:custGeom>
            <a:avLst/>
            <a:gdLst>
              <a:gd name="T0" fmla="*/ 11457 w 600075"/>
              <a:gd name="T1" fmla="*/ 9617 h 429260"/>
              <a:gd name="T2" fmla="*/ 6978 w 600075"/>
              <a:gd name="T3" fmla="*/ 28543 h 429260"/>
              <a:gd name="T4" fmla="*/ 3502 w 600075"/>
              <a:gd name="T5" fmla="*/ 53389 h 429260"/>
              <a:gd name="T6" fmla="*/ 7018 w 600075"/>
              <a:gd name="T7" fmla="*/ 59619 h 429260"/>
              <a:gd name="T8" fmla="*/ 11829 w 600075"/>
              <a:gd name="T9" fmla="*/ 66683 h 429260"/>
              <a:gd name="T10" fmla="*/ 10178 w 600075"/>
              <a:gd name="T11" fmla="*/ 80398 h 429260"/>
              <a:gd name="T12" fmla="*/ 3486 w 600075"/>
              <a:gd name="T13" fmla="*/ 105819 h 429260"/>
              <a:gd name="T14" fmla="*/ 0 w 600075"/>
              <a:gd name="T15" fmla="*/ 127928 h 429260"/>
              <a:gd name="T16" fmla="*/ 9225 w 600075"/>
              <a:gd name="T17" fmla="*/ 144857 h 429260"/>
              <a:gd name="T18" fmla="*/ 32479 w 600075"/>
              <a:gd name="T19" fmla="*/ 141215 h 429260"/>
              <a:gd name="T20" fmla="*/ 8186 w 600075"/>
              <a:gd name="T21" fmla="*/ 134130 h 429260"/>
              <a:gd name="T22" fmla="*/ 5683 w 600075"/>
              <a:gd name="T23" fmla="*/ 128352 h 429260"/>
              <a:gd name="T24" fmla="*/ 8916 w 600075"/>
              <a:gd name="T25" fmla="*/ 109739 h 429260"/>
              <a:gd name="T26" fmla="*/ 15688 w 600075"/>
              <a:gd name="T27" fmla="*/ 83956 h 429260"/>
              <a:gd name="T28" fmla="*/ 17384 w 600075"/>
              <a:gd name="T29" fmla="*/ 63236 h 429260"/>
              <a:gd name="T30" fmla="*/ 9691 w 600075"/>
              <a:gd name="T31" fmla="*/ 49845 h 429260"/>
              <a:gd name="T32" fmla="*/ 15756 w 600075"/>
              <a:gd name="T33" fmla="*/ 19287 h 429260"/>
              <a:gd name="T34" fmla="*/ 22677 w 600075"/>
              <a:gd name="T35" fmla="*/ 11928 h 429260"/>
              <a:gd name="T36" fmla="*/ 110077 w 600075"/>
              <a:gd name="T37" fmla="*/ 10728 h 429260"/>
              <a:gd name="T38" fmla="*/ 41840 w 600075"/>
              <a:gd name="T39" fmla="*/ 56277 h 429260"/>
              <a:gd name="T40" fmla="*/ 33231 w 600075"/>
              <a:gd name="T41" fmla="*/ 97801 h 429260"/>
              <a:gd name="T42" fmla="*/ 29646 w 600075"/>
              <a:gd name="T43" fmla="*/ 132229 h 429260"/>
              <a:gd name="T44" fmla="*/ 35728 w 600075"/>
              <a:gd name="T45" fmla="*/ 131817 h 429260"/>
              <a:gd name="T46" fmla="*/ 38651 w 600075"/>
              <a:gd name="T47" fmla="*/ 102030 h 429260"/>
              <a:gd name="T48" fmla="*/ 65770 w 600075"/>
              <a:gd name="T49" fmla="*/ 91309 h 429260"/>
              <a:gd name="T50" fmla="*/ 71430 w 600075"/>
              <a:gd name="T51" fmla="*/ 82598 h 429260"/>
              <a:gd name="T52" fmla="*/ 46016 w 600075"/>
              <a:gd name="T53" fmla="*/ 82237 h 429260"/>
              <a:gd name="T54" fmla="*/ 47403 w 600075"/>
              <a:gd name="T55" fmla="*/ 59470 h 429260"/>
              <a:gd name="T56" fmla="*/ 102525 w 600075"/>
              <a:gd name="T57" fmla="*/ 53415 h 429260"/>
              <a:gd name="T58" fmla="*/ 49365 w 600075"/>
              <a:gd name="T59" fmla="*/ 48634 h 429260"/>
              <a:gd name="T60" fmla="*/ 41320 w 600075"/>
              <a:gd name="T61" fmla="*/ 91309 h 429260"/>
              <a:gd name="T62" fmla="*/ 46705 w 600075"/>
              <a:gd name="T63" fmla="*/ 93149 h 429260"/>
              <a:gd name="T64" fmla="*/ 64735 w 600075"/>
              <a:gd name="T65" fmla="*/ 92245 h 429260"/>
              <a:gd name="T66" fmla="*/ 70475 w 600075"/>
              <a:gd name="T67" fmla="*/ 59363 h 429260"/>
              <a:gd name="T68" fmla="*/ 67295 w 600075"/>
              <a:gd name="T69" fmla="*/ 74549 h 429260"/>
              <a:gd name="T70" fmla="*/ 72741 w 600075"/>
              <a:gd name="T71" fmla="*/ 78350 h 429260"/>
              <a:gd name="T72" fmla="*/ 102525 w 600075"/>
              <a:gd name="T73" fmla="*/ 59336 h 429260"/>
              <a:gd name="T74" fmla="*/ 102525 w 600075"/>
              <a:gd name="T75" fmla="*/ 59363 h 429260"/>
              <a:gd name="T76" fmla="*/ 99615 w 600075"/>
              <a:gd name="T77" fmla="*/ 10728 h 429260"/>
              <a:gd name="T78" fmla="*/ 104251 w 600075"/>
              <a:gd name="T79" fmla="*/ 42687 h 429260"/>
              <a:gd name="T80" fmla="*/ 110077 w 600075"/>
              <a:gd name="T81" fmla="*/ 48634 h 429260"/>
              <a:gd name="T82" fmla="*/ 25501 w 600075"/>
              <a:gd name="T83" fmla="*/ 11928 h 429260"/>
              <a:gd name="T84" fmla="*/ 97065 w 600075"/>
              <a:gd name="T85" fmla="*/ 11928 h 429260"/>
              <a:gd name="T86" fmla="*/ 16851 w 600075"/>
              <a:gd name="T87" fmla="*/ 4994 h 429260"/>
              <a:gd name="T88" fmla="*/ 105441 w 600075"/>
              <a:gd name="T89" fmla="*/ 0 h 429260"/>
              <a:gd name="T90" fmla="*/ 105441 w 600075"/>
              <a:gd name="T91" fmla="*/ 4994 h 4292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0075" h="429260">
                <a:moveTo>
                  <a:pt x="599945" y="14782"/>
                </a:moveTo>
                <a:lnTo>
                  <a:pt x="67371" y="14782"/>
                </a:lnTo>
                <a:lnTo>
                  <a:pt x="62443" y="28460"/>
                </a:lnTo>
                <a:lnTo>
                  <a:pt x="26921" y="33705"/>
                </a:lnTo>
                <a:lnTo>
                  <a:pt x="26921" y="66357"/>
                </a:lnTo>
                <a:lnTo>
                  <a:pt x="38034" y="84480"/>
                </a:lnTo>
                <a:lnTo>
                  <a:pt x="20622" y="144487"/>
                </a:lnTo>
                <a:lnTo>
                  <a:pt x="18501" y="150939"/>
                </a:lnTo>
                <a:lnTo>
                  <a:pt x="19085" y="158013"/>
                </a:lnTo>
                <a:lnTo>
                  <a:pt x="25601" y="170230"/>
                </a:lnTo>
                <a:lnTo>
                  <a:pt x="31417" y="174764"/>
                </a:lnTo>
                <a:lnTo>
                  <a:pt x="38250" y="176453"/>
                </a:lnTo>
                <a:lnTo>
                  <a:pt x="52789" y="181259"/>
                </a:lnTo>
                <a:lnTo>
                  <a:pt x="61180" y="187745"/>
                </a:lnTo>
                <a:lnTo>
                  <a:pt x="64474" y="197358"/>
                </a:lnTo>
                <a:lnTo>
                  <a:pt x="63726" y="211543"/>
                </a:lnTo>
                <a:lnTo>
                  <a:pt x="60697" y="224279"/>
                </a:lnTo>
                <a:lnTo>
                  <a:pt x="55474" y="237950"/>
                </a:lnTo>
                <a:lnTo>
                  <a:pt x="48599" y="252616"/>
                </a:lnTo>
                <a:lnTo>
                  <a:pt x="29746" y="289834"/>
                </a:lnTo>
                <a:lnTo>
                  <a:pt x="19004" y="313185"/>
                </a:lnTo>
                <a:lnTo>
                  <a:pt x="9228" y="338864"/>
                </a:lnTo>
                <a:lnTo>
                  <a:pt x="1255" y="367347"/>
                </a:lnTo>
                <a:lnTo>
                  <a:pt x="0" y="378625"/>
                </a:lnTo>
                <a:lnTo>
                  <a:pt x="1263" y="389712"/>
                </a:lnTo>
                <a:lnTo>
                  <a:pt x="28469" y="423778"/>
                </a:lnTo>
                <a:lnTo>
                  <a:pt x="50277" y="428726"/>
                </a:lnTo>
                <a:lnTo>
                  <a:pt x="145831" y="428726"/>
                </a:lnTo>
                <a:lnTo>
                  <a:pt x="162574" y="425891"/>
                </a:lnTo>
                <a:lnTo>
                  <a:pt x="177018" y="417949"/>
                </a:lnTo>
                <a:lnTo>
                  <a:pt x="188092" y="405746"/>
                </a:lnTo>
                <a:lnTo>
                  <a:pt x="191818" y="396976"/>
                </a:lnTo>
                <a:lnTo>
                  <a:pt x="44612" y="396976"/>
                </a:lnTo>
                <a:lnTo>
                  <a:pt x="39342" y="394436"/>
                </a:lnTo>
                <a:lnTo>
                  <a:pt x="32281" y="385597"/>
                </a:lnTo>
                <a:lnTo>
                  <a:pt x="30973" y="379882"/>
                </a:lnTo>
                <a:lnTo>
                  <a:pt x="32217" y="374345"/>
                </a:lnTo>
                <a:lnTo>
                  <a:pt x="39515" y="348462"/>
                </a:lnTo>
                <a:lnTo>
                  <a:pt x="48597" y="324789"/>
                </a:lnTo>
                <a:lnTo>
                  <a:pt x="58646" y="303021"/>
                </a:lnTo>
                <a:lnTo>
                  <a:pt x="77776" y="265236"/>
                </a:lnTo>
                <a:lnTo>
                  <a:pt x="85510" y="248480"/>
                </a:lnTo>
                <a:lnTo>
                  <a:pt x="91486" y="232206"/>
                </a:lnTo>
                <a:lnTo>
                  <a:pt x="95146" y="216039"/>
                </a:lnTo>
                <a:lnTo>
                  <a:pt x="94743" y="187160"/>
                </a:lnTo>
                <a:lnTo>
                  <a:pt x="85649" y="167474"/>
                </a:lnTo>
                <a:lnTo>
                  <a:pt x="70721" y="154942"/>
                </a:lnTo>
                <a:lnTo>
                  <a:pt x="52817" y="147523"/>
                </a:lnTo>
                <a:lnTo>
                  <a:pt x="72425" y="79857"/>
                </a:lnTo>
                <a:lnTo>
                  <a:pt x="60754" y="60794"/>
                </a:lnTo>
                <a:lnTo>
                  <a:pt x="85875" y="57086"/>
                </a:lnTo>
                <a:lnTo>
                  <a:pt x="89672" y="46532"/>
                </a:lnTo>
                <a:lnTo>
                  <a:pt x="123594" y="46532"/>
                </a:lnTo>
                <a:lnTo>
                  <a:pt x="123594" y="35305"/>
                </a:lnTo>
                <a:lnTo>
                  <a:pt x="529029" y="35305"/>
                </a:lnTo>
                <a:lnTo>
                  <a:pt x="529029" y="31749"/>
                </a:lnTo>
                <a:lnTo>
                  <a:pt x="599945" y="31749"/>
                </a:lnTo>
                <a:lnTo>
                  <a:pt x="599945" y="14782"/>
                </a:lnTo>
                <a:close/>
              </a:path>
              <a:path w="600075" h="429260">
                <a:moveTo>
                  <a:pt x="266710" y="143916"/>
                </a:moveTo>
                <a:lnTo>
                  <a:pt x="228039" y="166560"/>
                </a:lnTo>
                <a:lnTo>
                  <a:pt x="204112" y="244068"/>
                </a:lnTo>
                <a:lnTo>
                  <a:pt x="201127" y="248856"/>
                </a:lnTo>
                <a:lnTo>
                  <a:pt x="181117" y="289458"/>
                </a:lnTo>
                <a:lnTo>
                  <a:pt x="166545" y="366217"/>
                </a:lnTo>
                <a:lnTo>
                  <a:pt x="163726" y="383235"/>
                </a:lnTo>
                <a:lnTo>
                  <a:pt x="161579" y="391350"/>
                </a:lnTo>
                <a:lnTo>
                  <a:pt x="154290" y="396976"/>
                </a:lnTo>
                <a:lnTo>
                  <a:pt x="191818" y="396976"/>
                </a:lnTo>
                <a:lnTo>
                  <a:pt x="194726" y="390131"/>
                </a:lnTo>
                <a:lnTo>
                  <a:pt x="197863" y="371386"/>
                </a:lnTo>
                <a:lnTo>
                  <a:pt x="205220" y="327829"/>
                </a:lnTo>
                <a:lnTo>
                  <a:pt x="210654" y="301974"/>
                </a:lnTo>
                <a:lnTo>
                  <a:pt x="216528" y="285539"/>
                </a:lnTo>
                <a:lnTo>
                  <a:pt x="225206" y="270243"/>
                </a:lnTo>
                <a:lnTo>
                  <a:pt x="358463" y="270243"/>
                </a:lnTo>
                <a:lnTo>
                  <a:pt x="371209" y="263990"/>
                </a:lnTo>
                <a:lnTo>
                  <a:pt x="386168" y="249996"/>
                </a:lnTo>
                <a:lnTo>
                  <a:pt x="389312" y="244462"/>
                </a:lnTo>
                <a:lnTo>
                  <a:pt x="268602" y="244462"/>
                </a:lnTo>
                <a:lnTo>
                  <a:pt x="258985" y="244171"/>
                </a:lnTo>
                <a:lnTo>
                  <a:pt x="250803" y="243393"/>
                </a:lnTo>
                <a:lnTo>
                  <a:pt x="243946" y="242270"/>
                </a:lnTo>
                <a:lnTo>
                  <a:pt x="238300" y="240944"/>
                </a:lnTo>
                <a:lnTo>
                  <a:pt x="258353" y="176009"/>
                </a:lnTo>
                <a:lnTo>
                  <a:pt x="260093" y="175615"/>
                </a:lnTo>
                <a:lnTo>
                  <a:pt x="558785" y="175615"/>
                </a:lnTo>
                <a:lnTo>
                  <a:pt x="558785" y="158089"/>
                </a:lnTo>
                <a:lnTo>
                  <a:pt x="599945" y="158089"/>
                </a:lnTo>
                <a:lnTo>
                  <a:pt x="599945" y="143941"/>
                </a:lnTo>
                <a:lnTo>
                  <a:pt x="269047" y="143941"/>
                </a:lnTo>
                <a:lnTo>
                  <a:pt x="266710" y="143916"/>
                </a:lnTo>
                <a:close/>
              </a:path>
              <a:path w="600075" h="429260">
                <a:moveTo>
                  <a:pt x="358463" y="270243"/>
                </a:moveTo>
                <a:lnTo>
                  <a:pt x="225206" y="270243"/>
                </a:lnTo>
                <a:lnTo>
                  <a:pt x="232973" y="272408"/>
                </a:lnTo>
                <a:lnTo>
                  <a:pt x="242713" y="274323"/>
                </a:lnTo>
                <a:lnTo>
                  <a:pt x="254549" y="275690"/>
                </a:lnTo>
                <a:lnTo>
                  <a:pt x="268602" y="276212"/>
                </a:lnTo>
                <a:lnTo>
                  <a:pt x="332229" y="276212"/>
                </a:lnTo>
                <a:lnTo>
                  <a:pt x="352816" y="273014"/>
                </a:lnTo>
                <a:lnTo>
                  <a:pt x="358463" y="270243"/>
                </a:lnTo>
                <a:close/>
              </a:path>
              <a:path w="600075" h="429260">
                <a:moveTo>
                  <a:pt x="423949" y="175691"/>
                </a:moveTo>
                <a:lnTo>
                  <a:pt x="384109" y="175691"/>
                </a:lnTo>
                <a:lnTo>
                  <a:pt x="383639" y="176707"/>
                </a:lnTo>
                <a:lnTo>
                  <a:pt x="383067" y="177672"/>
                </a:lnTo>
                <a:lnTo>
                  <a:pt x="366773" y="220637"/>
                </a:lnTo>
                <a:lnTo>
                  <a:pt x="332229" y="244462"/>
                </a:lnTo>
                <a:lnTo>
                  <a:pt x="389312" y="244462"/>
                </a:lnTo>
                <a:lnTo>
                  <a:pt x="396453" y="231889"/>
                </a:lnTo>
                <a:lnTo>
                  <a:pt x="415605" y="181444"/>
                </a:lnTo>
                <a:lnTo>
                  <a:pt x="423949" y="175691"/>
                </a:lnTo>
                <a:close/>
              </a:path>
              <a:path w="600075" h="429260">
                <a:moveTo>
                  <a:pt x="558785" y="175615"/>
                </a:moveTo>
                <a:lnTo>
                  <a:pt x="260093" y="175615"/>
                </a:lnTo>
                <a:lnTo>
                  <a:pt x="286776" y="175691"/>
                </a:lnTo>
                <a:lnTo>
                  <a:pt x="558785" y="175691"/>
                </a:lnTo>
                <a:lnTo>
                  <a:pt x="558785" y="175615"/>
                </a:lnTo>
                <a:close/>
              </a:path>
              <a:path w="600075" h="429260">
                <a:moveTo>
                  <a:pt x="599945" y="31749"/>
                </a:moveTo>
                <a:lnTo>
                  <a:pt x="542922" y="31749"/>
                </a:lnTo>
                <a:lnTo>
                  <a:pt x="542922" y="46532"/>
                </a:lnTo>
                <a:lnTo>
                  <a:pt x="568195" y="46532"/>
                </a:lnTo>
                <a:lnTo>
                  <a:pt x="568195" y="126339"/>
                </a:lnTo>
                <a:lnTo>
                  <a:pt x="527035" y="126339"/>
                </a:lnTo>
                <a:lnTo>
                  <a:pt x="527035" y="143941"/>
                </a:lnTo>
                <a:lnTo>
                  <a:pt x="599945" y="143941"/>
                </a:lnTo>
                <a:lnTo>
                  <a:pt x="599945" y="31749"/>
                </a:lnTo>
                <a:close/>
              </a:path>
              <a:path w="600075" h="429260">
                <a:moveTo>
                  <a:pt x="529029" y="35305"/>
                </a:moveTo>
                <a:lnTo>
                  <a:pt x="138986" y="35305"/>
                </a:lnTo>
                <a:lnTo>
                  <a:pt x="138986" y="46532"/>
                </a:lnTo>
                <a:lnTo>
                  <a:pt x="529029" y="46532"/>
                </a:lnTo>
                <a:lnTo>
                  <a:pt x="529029" y="35305"/>
                </a:lnTo>
                <a:close/>
              </a:path>
              <a:path w="600075" h="429260">
                <a:moveTo>
                  <a:pt x="170736" y="3555"/>
                </a:moveTo>
                <a:lnTo>
                  <a:pt x="91844" y="3555"/>
                </a:lnTo>
                <a:lnTo>
                  <a:pt x="91844" y="14782"/>
                </a:lnTo>
                <a:lnTo>
                  <a:pt x="170736" y="14782"/>
                </a:lnTo>
                <a:lnTo>
                  <a:pt x="170736" y="3555"/>
                </a:lnTo>
                <a:close/>
              </a:path>
              <a:path w="600075" h="429260">
                <a:moveTo>
                  <a:pt x="574672" y="0"/>
                </a:moveTo>
                <a:lnTo>
                  <a:pt x="497279" y="0"/>
                </a:lnTo>
                <a:lnTo>
                  <a:pt x="497279" y="14782"/>
                </a:lnTo>
                <a:lnTo>
                  <a:pt x="574672" y="14782"/>
                </a:lnTo>
                <a:lnTo>
                  <a:pt x="57467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65" name="object 33"/>
          <p:cNvSpPr>
            <a:spLocks/>
          </p:cNvSpPr>
          <p:nvPr/>
        </p:nvSpPr>
        <p:spPr bwMode="auto">
          <a:xfrm>
            <a:off x="566738" y="3057525"/>
            <a:ext cx="514350" cy="388938"/>
          </a:xfrm>
          <a:custGeom>
            <a:avLst/>
            <a:gdLst>
              <a:gd name="T0" fmla="*/ 26757 w 600075"/>
              <a:gd name="T1" fmla="*/ 144857 h 429260"/>
              <a:gd name="T2" fmla="*/ 32479 w 600075"/>
              <a:gd name="T3" fmla="*/ 141215 h 429260"/>
              <a:gd name="T4" fmla="*/ 35728 w 600075"/>
              <a:gd name="T5" fmla="*/ 131817 h 429260"/>
              <a:gd name="T6" fmla="*/ 37653 w 600075"/>
              <a:gd name="T7" fmla="*/ 110766 h 429260"/>
              <a:gd name="T8" fmla="*/ 39729 w 600075"/>
              <a:gd name="T9" fmla="*/ 96478 h 429260"/>
              <a:gd name="T10" fmla="*/ 42745 w 600075"/>
              <a:gd name="T11" fmla="*/ 92040 h 429260"/>
              <a:gd name="T12" fmla="*/ 46705 w 600075"/>
              <a:gd name="T13" fmla="*/ 93149 h 429260"/>
              <a:gd name="T14" fmla="*/ 60957 w 600075"/>
              <a:gd name="T15" fmla="*/ 93327 h 429260"/>
              <a:gd name="T16" fmla="*/ 72741 w 600075"/>
              <a:gd name="T17" fmla="*/ 78350 h 429260"/>
              <a:gd name="T18" fmla="*/ 76255 w 600075"/>
              <a:gd name="T19" fmla="*/ 61305 h 429260"/>
              <a:gd name="T20" fmla="*/ 79466 w 600075"/>
              <a:gd name="T21" fmla="*/ 59363 h 429260"/>
              <a:gd name="T22" fmla="*/ 102525 w 600075"/>
              <a:gd name="T23" fmla="*/ 59363 h 429260"/>
              <a:gd name="T24" fmla="*/ 110077 w 600075"/>
              <a:gd name="T25" fmla="*/ 53415 h 429260"/>
              <a:gd name="T26" fmla="*/ 105441 w 600075"/>
              <a:gd name="T27" fmla="*/ 4994 h 429260"/>
              <a:gd name="T28" fmla="*/ 91239 w 600075"/>
              <a:gd name="T29" fmla="*/ 0 h 429260"/>
              <a:gd name="T30" fmla="*/ 31326 w 600075"/>
              <a:gd name="T31" fmla="*/ 4994 h 429260"/>
              <a:gd name="T32" fmla="*/ 16851 w 600075"/>
              <a:gd name="T33" fmla="*/ 1201 h 429260"/>
              <a:gd name="T34" fmla="*/ 12361 w 600075"/>
              <a:gd name="T35" fmla="*/ 4994 h 429260"/>
              <a:gd name="T36" fmla="*/ 4940 w 600075"/>
              <a:gd name="T37" fmla="*/ 11388 h 429260"/>
              <a:gd name="T38" fmla="*/ 6978 w 600075"/>
              <a:gd name="T39" fmla="*/ 28543 h 429260"/>
              <a:gd name="T40" fmla="*/ 3395 w 600075"/>
              <a:gd name="T41" fmla="*/ 51000 h 429260"/>
              <a:gd name="T42" fmla="*/ 4091 w 600075"/>
              <a:gd name="T43" fmla="*/ 55423 h 429260"/>
              <a:gd name="T44" fmla="*/ 5763 w 600075"/>
              <a:gd name="T45" fmla="*/ 59049 h 429260"/>
              <a:gd name="T46" fmla="*/ 9686 w 600075"/>
              <a:gd name="T47" fmla="*/ 61244 h 429260"/>
              <a:gd name="T48" fmla="*/ 11829 w 600075"/>
              <a:gd name="T49" fmla="*/ 66683 h 429260"/>
              <a:gd name="T50" fmla="*/ 11137 w 600075"/>
              <a:gd name="T51" fmla="*/ 75778 h 429260"/>
              <a:gd name="T52" fmla="*/ 8917 w 600075"/>
              <a:gd name="T53" fmla="*/ 85353 h 429260"/>
              <a:gd name="T54" fmla="*/ 5458 w 600075"/>
              <a:gd name="T55" fmla="*/ 97928 h 429260"/>
              <a:gd name="T56" fmla="*/ 1693 w 600075"/>
              <a:gd name="T57" fmla="*/ 114494 h 429260"/>
              <a:gd name="T58" fmla="*/ 0 w 600075"/>
              <a:gd name="T59" fmla="*/ 127928 h 429260"/>
              <a:gd name="T60" fmla="*/ 5223 w 600075"/>
              <a:gd name="T61" fmla="*/ 143185 h 429260"/>
              <a:gd name="T62" fmla="*/ 9225 w 600075"/>
              <a:gd name="T63" fmla="*/ 144857 h 4292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00075" h="429260">
                <a:moveTo>
                  <a:pt x="50277" y="428726"/>
                </a:moveTo>
                <a:lnTo>
                  <a:pt x="145831" y="428726"/>
                </a:lnTo>
                <a:lnTo>
                  <a:pt x="162574" y="425891"/>
                </a:lnTo>
                <a:lnTo>
                  <a:pt x="177018" y="417949"/>
                </a:lnTo>
                <a:lnTo>
                  <a:pt x="188092" y="405746"/>
                </a:lnTo>
                <a:lnTo>
                  <a:pt x="194726" y="390131"/>
                </a:lnTo>
                <a:lnTo>
                  <a:pt x="197863" y="371386"/>
                </a:lnTo>
                <a:lnTo>
                  <a:pt x="205220" y="327829"/>
                </a:lnTo>
                <a:lnTo>
                  <a:pt x="210654" y="301974"/>
                </a:lnTo>
                <a:lnTo>
                  <a:pt x="216528" y="285539"/>
                </a:lnTo>
                <a:lnTo>
                  <a:pt x="225206" y="270243"/>
                </a:lnTo>
                <a:lnTo>
                  <a:pt x="232973" y="272408"/>
                </a:lnTo>
                <a:lnTo>
                  <a:pt x="242713" y="274323"/>
                </a:lnTo>
                <a:lnTo>
                  <a:pt x="254549" y="275690"/>
                </a:lnTo>
                <a:lnTo>
                  <a:pt x="268602" y="276212"/>
                </a:lnTo>
                <a:lnTo>
                  <a:pt x="332229" y="276212"/>
                </a:lnTo>
                <a:lnTo>
                  <a:pt x="371209" y="263990"/>
                </a:lnTo>
                <a:lnTo>
                  <a:pt x="396453" y="231889"/>
                </a:lnTo>
                <a:lnTo>
                  <a:pt x="412354" y="190004"/>
                </a:lnTo>
                <a:lnTo>
                  <a:pt x="415605" y="181444"/>
                </a:lnTo>
                <a:lnTo>
                  <a:pt x="423949" y="175691"/>
                </a:lnTo>
                <a:lnTo>
                  <a:pt x="433105" y="175691"/>
                </a:lnTo>
                <a:lnTo>
                  <a:pt x="457401" y="175691"/>
                </a:lnTo>
                <a:lnTo>
                  <a:pt x="558785" y="175691"/>
                </a:lnTo>
                <a:lnTo>
                  <a:pt x="558785" y="158089"/>
                </a:lnTo>
                <a:lnTo>
                  <a:pt x="599945" y="158089"/>
                </a:lnTo>
                <a:lnTo>
                  <a:pt x="599945" y="14782"/>
                </a:lnTo>
                <a:lnTo>
                  <a:pt x="574672" y="14782"/>
                </a:lnTo>
                <a:lnTo>
                  <a:pt x="574672" y="0"/>
                </a:lnTo>
                <a:lnTo>
                  <a:pt x="497279" y="0"/>
                </a:lnTo>
                <a:lnTo>
                  <a:pt x="497279" y="14782"/>
                </a:lnTo>
                <a:lnTo>
                  <a:pt x="170736" y="14782"/>
                </a:lnTo>
                <a:lnTo>
                  <a:pt x="170736" y="3555"/>
                </a:lnTo>
                <a:lnTo>
                  <a:pt x="91844" y="3555"/>
                </a:lnTo>
                <a:lnTo>
                  <a:pt x="91844" y="14782"/>
                </a:lnTo>
                <a:lnTo>
                  <a:pt x="67371" y="14782"/>
                </a:lnTo>
                <a:lnTo>
                  <a:pt x="62443" y="28460"/>
                </a:lnTo>
                <a:lnTo>
                  <a:pt x="26921" y="33705"/>
                </a:lnTo>
                <a:lnTo>
                  <a:pt x="26921" y="66357"/>
                </a:lnTo>
                <a:lnTo>
                  <a:pt x="38034" y="84480"/>
                </a:lnTo>
                <a:lnTo>
                  <a:pt x="20622" y="144487"/>
                </a:lnTo>
                <a:lnTo>
                  <a:pt x="18501" y="150939"/>
                </a:lnTo>
                <a:lnTo>
                  <a:pt x="19085" y="158013"/>
                </a:lnTo>
                <a:lnTo>
                  <a:pt x="22299" y="164033"/>
                </a:lnTo>
                <a:lnTo>
                  <a:pt x="25601" y="170230"/>
                </a:lnTo>
                <a:lnTo>
                  <a:pt x="31417" y="174764"/>
                </a:lnTo>
                <a:lnTo>
                  <a:pt x="38250" y="176453"/>
                </a:lnTo>
                <a:lnTo>
                  <a:pt x="52789" y="181259"/>
                </a:lnTo>
                <a:lnTo>
                  <a:pt x="61180" y="187745"/>
                </a:lnTo>
                <a:lnTo>
                  <a:pt x="64474" y="197358"/>
                </a:lnTo>
                <a:lnTo>
                  <a:pt x="63726" y="211543"/>
                </a:lnTo>
                <a:lnTo>
                  <a:pt x="60697" y="224279"/>
                </a:lnTo>
                <a:lnTo>
                  <a:pt x="55474" y="237950"/>
                </a:lnTo>
                <a:lnTo>
                  <a:pt x="48599" y="252616"/>
                </a:lnTo>
                <a:lnTo>
                  <a:pt x="40612" y="268338"/>
                </a:lnTo>
                <a:lnTo>
                  <a:pt x="29746" y="289834"/>
                </a:lnTo>
                <a:lnTo>
                  <a:pt x="19004" y="313185"/>
                </a:lnTo>
                <a:lnTo>
                  <a:pt x="9228" y="338864"/>
                </a:lnTo>
                <a:lnTo>
                  <a:pt x="1255" y="367347"/>
                </a:lnTo>
                <a:lnTo>
                  <a:pt x="0" y="378625"/>
                </a:lnTo>
                <a:lnTo>
                  <a:pt x="1263" y="389712"/>
                </a:lnTo>
                <a:lnTo>
                  <a:pt x="28469" y="423778"/>
                </a:lnTo>
                <a:lnTo>
                  <a:pt x="39004" y="427461"/>
                </a:lnTo>
                <a:lnTo>
                  <a:pt x="50277" y="428726"/>
                </a:lnTo>
                <a:close/>
              </a:path>
            </a:pathLst>
          </a:custGeom>
          <a:noFill/>
          <a:ln w="12700">
            <a:solidFill>
              <a:srgbClr val="E3061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35866" name="object 34"/>
          <p:cNvSpPr>
            <a:spLocks noChangeArrowheads="1"/>
          </p:cNvSpPr>
          <p:nvPr/>
        </p:nvSpPr>
        <p:spPr bwMode="auto">
          <a:xfrm>
            <a:off x="765175" y="3211513"/>
            <a:ext cx="136525" cy="7302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5867" name="object 35"/>
          <p:cNvSpPr>
            <a:spLocks/>
          </p:cNvSpPr>
          <p:nvPr/>
        </p:nvSpPr>
        <p:spPr bwMode="auto">
          <a:xfrm>
            <a:off x="593725" y="3086100"/>
            <a:ext cx="460375" cy="331788"/>
          </a:xfrm>
          <a:custGeom>
            <a:avLst/>
            <a:gdLst>
              <a:gd name="T0" fmla="*/ 225 w 537844"/>
              <a:gd name="T1" fmla="*/ 117243 h 365760"/>
              <a:gd name="T2" fmla="*/ 3185 w 537844"/>
              <a:gd name="T3" fmla="*/ 100284 h 365760"/>
              <a:gd name="T4" fmla="*/ 6844 w 537844"/>
              <a:gd name="T5" fmla="*/ 85933 h 365760"/>
              <a:gd name="T6" fmla="*/ 8458 w 537844"/>
              <a:gd name="T7" fmla="*/ 79904 h 365760"/>
              <a:gd name="T8" fmla="*/ 9856 w 537844"/>
              <a:gd name="T9" fmla="*/ 74171 h 365760"/>
              <a:gd name="T10" fmla="*/ 10936 w 537844"/>
              <a:gd name="T11" fmla="*/ 68600 h 365760"/>
              <a:gd name="T12" fmla="*/ 11597 w 537844"/>
              <a:gd name="T13" fmla="*/ 63067 h 365760"/>
              <a:gd name="T14" fmla="*/ 11524 w 537844"/>
              <a:gd name="T15" fmla="*/ 53185 h 365760"/>
              <a:gd name="T16" fmla="*/ 9881 w 537844"/>
              <a:gd name="T17" fmla="*/ 46447 h 365760"/>
              <a:gd name="T18" fmla="*/ 7183 w 537844"/>
              <a:gd name="T19" fmla="*/ 42159 h 365760"/>
              <a:gd name="T20" fmla="*/ 3948 w 537844"/>
              <a:gd name="T21" fmla="*/ 39620 h 365760"/>
              <a:gd name="T22" fmla="*/ 7491 w 537844"/>
              <a:gd name="T23" fmla="*/ 16463 h 365760"/>
              <a:gd name="T24" fmla="*/ 5381 w 537844"/>
              <a:gd name="T25" fmla="*/ 9939 h 365760"/>
              <a:gd name="T26" fmla="*/ 9921 w 537844"/>
              <a:gd name="T27" fmla="*/ 8671 h 365760"/>
              <a:gd name="T28" fmla="*/ 10609 w 537844"/>
              <a:gd name="T29" fmla="*/ 5059 h 365760"/>
              <a:gd name="T30" fmla="*/ 16739 w 537844"/>
              <a:gd name="T31" fmla="*/ 5059 h 365760"/>
              <a:gd name="T32" fmla="*/ 16739 w 537844"/>
              <a:gd name="T33" fmla="*/ 1216 h 365760"/>
              <a:gd name="T34" fmla="*/ 19520 w 537844"/>
              <a:gd name="T35" fmla="*/ 1216 h 365760"/>
              <a:gd name="T36" fmla="*/ 19520 w 537844"/>
              <a:gd name="T37" fmla="*/ 5059 h 365760"/>
              <a:gd name="T38" fmla="*/ 90009 w 537844"/>
              <a:gd name="T39" fmla="*/ 5059 h 365760"/>
              <a:gd name="T40" fmla="*/ 90009 w 537844"/>
              <a:gd name="T41" fmla="*/ 0 h 365760"/>
              <a:gd name="T42" fmla="*/ 92520 w 537844"/>
              <a:gd name="T43" fmla="*/ 0 h 365760"/>
              <a:gd name="T44" fmla="*/ 92520 w 537844"/>
              <a:gd name="T45" fmla="*/ 5059 h 365760"/>
              <a:gd name="T46" fmla="*/ 97088 w 537844"/>
              <a:gd name="T47" fmla="*/ 5059 h 365760"/>
              <a:gd name="T48" fmla="*/ 97088 w 537844"/>
              <a:gd name="T49" fmla="*/ 32371 h 365760"/>
              <a:gd name="T50" fmla="*/ 89649 w 537844"/>
              <a:gd name="T51" fmla="*/ 32371 h 365760"/>
              <a:gd name="T52" fmla="*/ 89649 w 537844"/>
              <a:gd name="T53" fmla="*/ 38394 h 365760"/>
              <a:gd name="T54" fmla="*/ 77065 w 537844"/>
              <a:gd name="T55" fmla="*/ 38394 h 365760"/>
              <a:gd name="T56" fmla="*/ 72673 w 537844"/>
              <a:gd name="T57" fmla="*/ 38394 h 365760"/>
              <a:gd name="T58" fmla="*/ 56367 w 537844"/>
              <a:gd name="T59" fmla="*/ 38394 h 365760"/>
              <a:gd name="T60" fmla="*/ 46236 w 537844"/>
              <a:gd name="T61" fmla="*/ 38394 h 365760"/>
              <a:gd name="T62" fmla="*/ 43025 w 537844"/>
              <a:gd name="T63" fmla="*/ 38394 h 365760"/>
              <a:gd name="T64" fmla="*/ 42602 w 537844"/>
              <a:gd name="T65" fmla="*/ 38387 h 365760"/>
              <a:gd name="T66" fmla="*/ 35614 w 537844"/>
              <a:gd name="T67" fmla="*/ 46135 h 365760"/>
              <a:gd name="T68" fmla="*/ 31291 w 537844"/>
              <a:gd name="T69" fmla="*/ 72660 h 365760"/>
              <a:gd name="T70" fmla="*/ 30751 w 537844"/>
              <a:gd name="T71" fmla="*/ 74299 h 365760"/>
              <a:gd name="T72" fmla="*/ 27134 w 537844"/>
              <a:gd name="T73" fmla="*/ 88194 h 365760"/>
              <a:gd name="T74" fmla="*/ 24500 w 537844"/>
              <a:gd name="T75" fmla="*/ 114462 h 365760"/>
              <a:gd name="T76" fmla="*/ 23992 w 537844"/>
              <a:gd name="T77" fmla="*/ 120287 h 365760"/>
              <a:gd name="T78" fmla="*/ 23603 w 537844"/>
              <a:gd name="T79" fmla="*/ 123063 h 365760"/>
              <a:gd name="T80" fmla="*/ 22286 w 537844"/>
              <a:gd name="T81" fmla="*/ 124988 h 365760"/>
              <a:gd name="T82" fmla="*/ 20757 w 537844"/>
              <a:gd name="T83" fmla="*/ 124988 h 365760"/>
              <a:gd name="T84" fmla="*/ 3488 w 537844"/>
              <a:gd name="T85" fmla="*/ 124988 h 365760"/>
              <a:gd name="T86" fmla="*/ 2464 w 537844"/>
              <a:gd name="T87" fmla="*/ 124988 h 365760"/>
              <a:gd name="T88" fmla="*/ 1513 w 537844"/>
              <a:gd name="T89" fmla="*/ 124120 h 365760"/>
              <a:gd name="T90" fmla="*/ 872 w 537844"/>
              <a:gd name="T91" fmla="*/ 122608 h 365760"/>
              <a:gd name="T92" fmla="*/ 236 w 537844"/>
              <a:gd name="T93" fmla="*/ 121094 h 365760"/>
              <a:gd name="T94" fmla="*/ 0 w 537844"/>
              <a:gd name="T95" fmla="*/ 119137 h 365760"/>
              <a:gd name="T96" fmla="*/ 225 w 537844"/>
              <a:gd name="T97" fmla="*/ 117243 h 3657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37844" h="365760">
                <a:moveTo>
                  <a:pt x="1244" y="342595"/>
                </a:moveTo>
                <a:lnTo>
                  <a:pt x="17624" y="293039"/>
                </a:lnTo>
                <a:lnTo>
                  <a:pt x="37871" y="251104"/>
                </a:lnTo>
                <a:lnTo>
                  <a:pt x="46803" y="233486"/>
                </a:lnTo>
                <a:lnTo>
                  <a:pt x="54536" y="216730"/>
                </a:lnTo>
                <a:lnTo>
                  <a:pt x="60513" y="200456"/>
                </a:lnTo>
                <a:lnTo>
                  <a:pt x="64173" y="184289"/>
                </a:lnTo>
                <a:lnTo>
                  <a:pt x="63770" y="155410"/>
                </a:lnTo>
                <a:lnTo>
                  <a:pt x="54676" y="135724"/>
                </a:lnTo>
                <a:lnTo>
                  <a:pt x="39748" y="123192"/>
                </a:lnTo>
                <a:lnTo>
                  <a:pt x="21844" y="115773"/>
                </a:lnTo>
                <a:lnTo>
                  <a:pt x="41452" y="48107"/>
                </a:lnTo>
                <a:lnTo>
                  <a:pt x="29781" y="29044"/>
                </a:lnTo>
                <a:lnTo>
                  <a:pt x="54902" y="25336"/>
                </a:lnTo>
                <a:lnTo>
                  <a:pt x="58699" y="14782"/>
                </a:lnTo>
                <a:lnTo>
                  <a:pt x="92621" y="14782"/>
                </a:lnTo>
                <a:lnTo>
                  <a:pt x="92621" y="3555"/>
                </a:lnTo>
                <a:lnTo>
                  <a:pt x="108013" y="3555"/>
                </a:lnTo>
                <a:lnTo>
                  <a:pt x="108013" y="14782"/>
                </a:lnTo>
                <a:lnTo>
                  <a:pt x="498055" y="14782"/>
                </a:lnTo>
                <a:lnTo>
                  <a:pt x="498055" y="0"/>
                </a:lnTo>
                <a:lnTo>
                  <a:pt x="511949" y="0"/>
                </a:lnTo>
                <a:lnTo>
                  <a:pt x="511949" y="14782"/>
                </a:lnTo>
                <a:lnTo>
                  <a:pt x="537222" y="14782"/>
                </a:lnTo>
                <a:lnTo>
                  <a:pt x="537222" y="94589"/>
                </a:lnTo>
                <a:lnTo>
                  <a:pt x="496062" y="94589"/>
                </a:lnTo>
                <a:lnTo>
                  <a:pt x="496062" y="112191"/>
                </a:lnTo>
                <a:lnTo>
                  <a:pt x="426427" y="112191"/>
                </a:lnTo>
                <a:lnTo>
                  <a:pt x="402132" y="112191"/>
                </a:lnTo>
                <a:lnTo>
                  <a:pt x="311899" y="112191"/>
                </a:lnTo>
                <a:lnTo>
                  <a:pt x="255841" y="112191"/>
                </a:lnTo>
                <a:lnTo>
                  <a:pt x="238074" y="112191"/>
                </a:lnTo>
                <a:lnTo>
                  <a:pt x="235737" y="112166"/>
                </a:lnTo>
                <a:lnTo>
                  <a:pt x="197065" y="134810"/>
                </a:lnTo>
                <a:lnTo>
                  <a:pt x="173139" y="212318"/>
                </a:lnTo>
                <a:lnTo>
                  <a:pt x="170154" y="217106"/>
                </a:lnTo>
                <a:lnTo>
                  <a:pt x="150144" y="257708"/>
                </a:lnTo>
                <a:lnTo>
                  <a:pt x="135572" y="334467"/>
                </a:lnTo>
                <a:lnTo>
                  <a:pt x="132753" y="351485"/>
                </a:lnTo>
                <a:lnTo>
                  <a:pt x="130606" y="359600"/>
                </a:lnTo>
                <a:lnTo>
                  <a:pt x="123317" y="365226"/>
                </a:lnTo>
                <a:lnTo>
                  <a:pt x="114858" y="365226"/>
                </a:lnTo>
                <a:lnTo>
                  <a:pt x="19304" y="365226"/>
                </a:lnTo>
                <a:lnTo>
                  <a:pt x="13639" y="365226"/>
                </a:lnTo>
                <a:lnTo>
                  <a:pt x="8369" y="362686"/>
                </a:lnTo>
                <a:lnTo>
                  <a:pt x="4826" y="358266"/>
                </a:lnTo>
                <a:lnTo>
                  <a:pt x="1308" y="353847"/>
                </a:lnTo>
                <a:lnTo>
                  <a:pt x="0" y="348132"/>
                </a:lnTo>
                <a:lnTo>
                  <a:pt x="1244" y="342595"/>
                </a:lnTo>
                <a:close/>
              </a:path>
            </a:pathLst>
          </a:custGeom>
          <a:noFill/>
          <a:ln w="12700">
            <a:solidFill>
              <a:srgbClr val="E3061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35868" name="object 36"/>
          <p:cNvSpPr>
            <a:spLocks/>
          </p:cNvSpPr>
          <p:nvPr/>
        </p:nvSpPr>
        <p:spPr bwMode="auto">
          <a:xfrm>
            <a:off x="661988" y="3146425"/>
            <a:ext cx="350837" cy="0"/>
          </a:xfrm>
          <a:custGeom>
            <a:avLst/>
            <a:gdLst>
              <a:gd name="T0" fmla="*/ 0 w 410844"/>
              <a:gd name="T1" fmla="*/ 72304 w 410844"/>
              <a:gd name="T2" fmla="*/ 0 60000 65536"/>
              <a:gd name="T3" fmla="*/ 0 60000 65536"/>
            </a:gdLst>
            <a:ahLst/>
            <a:cxnLst>
              <a:cxn ang="T2">
                <a:pos x="T0" y="0"/>
              </a:cxn>
              <a:cxn ang="T3">
                <a:pos x="T1" y="0"/>
              </a:cxn>
            </a:cxnLst>
            <a:rect l="0" t="0" r="r" b="b"/>
            <a:pathLst>
              <a:path w="410844">
                <a:moveTo>
                  <a:pt x="0" y="0"/>
                </a:moveTo>
                <a:lnTo>
                  <a:pt x="410629" y="0"/>
                </a:lnTo>
              </a:path>
            </a:pathLst>
          </a:custGeom>
          <a:noFill/>
          <a:ln w="1587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35869" name="object 37"/>
          <p:cNvSpPr>
            <a:spLocks/>
          </p:cNvSpPr>
          <p:nvPr/>
        </p:nvSpPr>
        <p:spPr bwMode="auto">
          <a:xfrm>
            <a:off x="793750" y="3225800"/>
            <a:ext cx="60325" cy="53975"/>
          </a:xfrm>
          <a:custGeom>
            <a:avLst/>
            <a:gdLst>
              <a:gd name="T0" fmla="*/ 0 w 71119"/>
              <a:gd name="T1" fmla="*/ 19565 h 59689"/>
              <a:gd name="T2" fmla="*/ 11538 w 71119"/>
              <a:gd name="T3" fmla="*/ 0 h 59689"/>
              <a:gd name="T4" fmla="*/ 0 60000 65536"/>
              <a:gd name="T5" fmla="*/ 0 60000 65536"/>
            </a:gdLst>
            <a:ahLst/>
            <a:cxnLst>
              <a:cxn ang="T4">
                <a:pos x="T0" y="T1"/>
              </a:cxn>
              <a:cxn ang="T5">
                <a:pos x="T2" y="T3"/>
              </a:cxn>
            </a:cxnLst>
            <a:rect l="0" t="0" r="r" b="b"/>
            <a:pathLst>
              <a:path w="71119" h="59689">
                <a:moveTo>
                  <a:pt x="0" y="59182"/>
                </a:moveTo>
                <a:lnTo>
                  <a:pt x="70548" y="0"/>
                </a:lnTo>
              </a:path>
            </a:pathLst>
          </a:custGeom>
          <a:noFill/>
          <a:ln w="1587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35870" name="object 38"/>
          <p:cNvSpPr txBox="1">
            <a:spLocks noChangeArrowheads="1"/>
          </p:cNvSpPr>
          <p:nvPr/>
        </p:nvSpPr>
        <p:spPr bwMode="auto">
          <a:xfrm>
            <a:off x="5438775" y="3362325"/>
            <a:ext cx="26558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07950" indent="-98425">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lnSpc>
                <a:spcPct val="112000"/>
              </a:lnSpc>
              <a:spcBef>
                <a:spcPts val="88"/>
              </a:spcBef>
              <a:buClrTx/>
              <a:buFontTx/>
              <a:buNone/>
            </a:pPr>
            <a:r>
              <a:rPr lang="fr-FR" altLang="fr-FR" sz="1200" b="1">
                <a:solidFill>
                  <a:srgbClr val="E30614"/>
                </a:solidFill>
                <a:latin typeface="Arial" panose="020B0604020202020204" pitchFamily="34" charset="0"/>
                <a:cs typeface="Arial" panose="020B0604020202020204" pitchFamily="34" charset="0"/>
              </a:rPr>
              <a:t>VENTE DE PRODUITS OU SERVICES  RÉSERVÉS À UN PUBLIC ADULTE</a:t>
            </a:r>
            <a:endParaRPr lang="fr-FR" altLang="fr-FR" sz="1200">
              <a:solidFill>
                <a:schemeClr val="tx1"/>
              </a:solidFill>
              <a:latin typeface="Arial" panose="020B0604020202020204" pitchFamily="34" charset="0"/>
              <a:cs typeface="Arial" panose="020B0604020202020204" pitchFamily="34" charset="0"/>
            </a:endParaRPr>
          </a:p>
        </p:txBody>
      </p:sp>
      <p:sp>
        <p:nvSpPr>
          <p:cNvPr id="35871" name="object 39"/>
          <p:cNvSpPr txBox="1">
            <a:spLocks noChangeArrowheads="1"/>
          </p:cNvSpPr>
          <p:nvPr/>
        </p:nvSpPr>
        <p:spPr bwMode="auto">
          <a:xfrm>
            <a:off x="5157788" y="3989388"/>
            <a:ext cx="3059112"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3402" rIns="0" bIns="0">
            <a:spAutoFit/>
          </a:bodyPr>
          <a:lstStyle>
            <a:lvl1pPr marL="131763" indent="-120650">
              <a:spcBef>
                <a:spcPct val="20000"/>
              </a:spcBef>
              <a:buClr>
                <a:schemeClr val="tx2"/>
              </a:buClr>
              <a:buFont typeface="Wingdings" panose="05000000000000000000" pitchFamily="2" charset="2"/>
              <a:buChar char="n"/>
              <a:tabLst>
                <a:tab pos="131763" algn="l"/>
              </a:tabLst>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9pPr>
          </a:lstStyle>
          <a:p>
            <a:pPr eaLnBrk="1" hangingPunct="1">
              <a:spcBef>
                <a:spcPts val="263"/>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Jeux d’argent (dont poker, casinos, paris),</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Rencontres, charme, érotisme et  pornographie (y compris accessoires,  massages à domicile),</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Tabac, e-cigarette et tous types de produits  susceptibles de créer une addiction,</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Alcool sans licence ou sans respect des  obligations d’affichage, etc.</a:t>
            </a:r>
            <a:endParaRPr lang="fr-FR" altLang="fr-FR" sz="1200">
              <a:solidFill>
                <a:schemeClr val="tx1"/>
              </a:solidFill>
              <a:latin typeface="Arial" panose="020B0604020202020204" pitchFamily="34" charset="0"/>
              <a:cs typeface="Arial" panose="020B0604020202020204" pitchFamily="34" charset="0"/>
            </a:endParaRPr>
          </a:p>
        </p:txBody>
      </p:sp>
      <p:sp>
        <p:nvSpPr>
          <p:cNvPr id="35872" name="object 40"/>
          <p:cNvSpPr>
            <a:spLocks/>
          </p:cNvSpPr>
          <p:nvPr/>
        </p:nvSpPr>
        <p:spPr bwMode="auto">
          <a:xfrm>
            <a:off x="4851400" y="3133725"/>
            <a:ext cx="228600" cy="184150"/>
          </a:xfrm>
          <a:custGeom>
            <a:avLst/>
            <a:gdLst>
              <a:gd name="T0" fmla="*/ 8542 w 266700"/>
              <a:gd name="T1" fmla="*/ 11792 h 202564"/>
              <a:gd name="T2" fmla="*/ 13680 w 266700"/>
              <a:gd name="T3" fmla="*/ 69484 h 202564"/>
              <a:gd name="T4" fmla="*/ 13680 w 266700"/>
              <a:gd name="T5" fmla="*/ 1474 h 202564"/>
              <a:gd name="T6" fmla="*/ 6615 w 266700"/>
              <a:gd name="T7" fmla="*/ 4067 h 202564"/>
              <a:gd name="T8" fmla="*/ 1638 w 266700"/>
              <a:gd name="T9" fmla="*/ 10027 h 202564"/>
              <a:gd name="T10" fmla="*/ 205 w 266700"/>
              <a:gd name="T11" fmla="*/ 21718 h 202564"/>
              <a:gd name="T12" fmla="*/ 4470 w 266700"/>
              <a:gd name="T13" fmla="*/ 17125 h 202564"/>
              <a:gd name="T14" fmla="*/ 8542 w 266700"/>
              <a:gd name="T15" fmla="*/ 11792 h 202564"/>
              <a:gd name="T16" fmla="*/ 13680 w 266700"/>
              <a:gd name="T17" fmla="*/ 1474 h 202564"/>
              <a:gd name="T18" fmla="*/ 32159 w 266700"/>
              <a:gd name="T19" fmla="*/ 1224 h 202564"/>
              <a:gd name="T20" fmla="*/ 25911 w 266700"/>
              <a:gd name="T21" fmla="*/ 10194 h 202564"/>
              <a:gd name="T22" fmla="*/ 25450 w 266700"/>
              <a:gd name="T23" fmla="*/ 23326 h 202564"/>
              <a:gd name="T24" fmla="*/ 29119 w 266700"/>
              <a:gd name="T25" fmla="*/ 31617 h 202564"/>
              <a:gd name="T26" fmla="*/ 32103 w 266700"/>
              <a:gd name="T27" fmla="*/ 33707 h 202564"/>
              <a:gd name="T28" fmla="*/ 26394 w 266700"/>
              <a:gd name="T29" fmla="*/ 39887 h 202564"/>
              <a:gd name="T30" fmla="*/ 24236 w 266700"/>
              <a:gd name="T31" fmla="*/ 51598 h 202564"/>
              <a:gd name="T32" fmla="*/ 28125 w 266700"/>
              <a:gd name="T33" fmla="*/ 66254 h 202564"/>
              <a:gd name="T34" fmla="*/ 36531 w 266700"/>
              <a:gd name="T35" fmla="*/ 70957 h 202564"/>
              <a:gd name="T36" fmla="*/ 45090 w 266700"/>
              <a:gd name="T37" fmla="*/ 65912 h 202564"/>
              <a:gd name="T38" fmla="*/ 36531 w 266700"/>
              <a:gd name="T39" fmla="*/ 64186 h 202564"/>
              <a:gd name="T40" fmla="*/ 31203 w 266700"/>
              <a:gd name="T41" fmla="*/ 59848 h 202564"/>
              <a:gd name="T42" fmla="*/ 29118 w 266700"/>
              <a:gd name="T43" fmla="*/ 50124 h 202564"/>
              <a:gd name="T44" fmla="*/ 31376 w 266700"/>
              <a:gd name="T45" fmla="*/ 41148 h 202564"/>
              <a:gd name="T46" fmla="*/ 36531 w 266700"/>
              <a:gd name="T47" fmla="*/ 37634 h 202564"/>
              <a:gd name="T48" fmla="*/ 44270 w 266700"/>
              <a:gd name="T49" fmla="*/ 35785 h 202564"/>
              <a:gd name="T50" fmla="*/ 41009 w 266700"/>
              <a:gd name="T51" fmla="*/ 33412 h 202564"/>
              <a:gd name="T52" fmla="*/ 43994 w 266700"/>
              <a:gd name="T53" fmla="*/ 31713 h 202564"/>
              <a:gd name="T54" fmla="*/ 36531 w 266700"/>
              <a:gd name="T55" fmla="*/ 29194 h 202564"/>
              <a:gd name="T56" fmla="*/ 31832 w 266700"/>
              <a:gd name="T57" fmla="*/ 26316 h 202564"/>
              <a:gd name="T58" fmla="*/ 29837 w 266700"/>
              <a:gd name="T59" fmla="*/ 17980 h 202564"/>
              <a:gd name="T60" fmla="*/ 32025 w 266700"/>
              <a:gd name="T61" fmla="*/ 9832 h 202564"/>
              <a:gd name="T62" fmla="*/ 36531 w 266700"/>
              <a:gd name="T63" fmla="*/ 6772 h 202564"/>
              <a:gd name="T64" fmla="*/ 44388 w 266700"/>
              <a:gd name="T65" fmla="*/ 4086 h 202564"/>
              <a:gd name="T66" fmla="*/ 36531 w 266700"/>
              <a:gd name="T67" fmla="*/ 0 h 202564"/>
              <a:gd name="T68" fmla="*/ 36531 w 266700"/>
              <a:gd name="T69" fmla="*/ 37634 h 202564"/>
              <a:gd name="T70" fmla="*/ 41703 w 266700"/>
              <a:gd name="T71" fmla="*/ 40707 h 202564"/>
              <a:gd name="T72" fmla="*/ 43942 w 266700"/>
              <a:gd name="T73" fmla="*/ 50124 h 202564"/>
              <a:gd name="T74" fmla="*/ 41664 w 266700"/>
              <a:gd name="T75" fmla="*/ 60510 h 202564"/>
              <a:gd name="T76" fmla="*/ 36531 w 266700"/>
              <a:gd name="T77" fmla="*/ 64186 h 202564"/>
              <a:gd name="T78" fmla="*/ 47808 w 266700"/>
              <a:gd name="T79" fmla="*/ 59645 h 202564"/>
              <a:gd name="T80" fmla="*/ 48283 w 266700"/>
              <a:gd name="T81" fmla="*/ 44417 h 202564"/>
              <a:gd name="T82" fmla="*/ 45533 w 266700"/>
              <a:gd name="T83" fmla="*/ 37634 h 202564"/>
              <a:gd name="T84" fmla="*/ 41009 w 266700"/>
              <a:gd name="T85" fmla="*/ 33412 h 202564"/>
              <a:gd name="T86" fmla="*/ 41171 w 266700"/>
              <a:gd name="T87" fmla="*/ 33412 h 202564"/>
              <a:gd name="T88" fmla="*/ 36531 w 266700"/>
              <a:gd name="T89" fmla="*/ 6772 h 202564"/>
              <a:gd name="T90" fmla="*/ 41427 w 266700"/>
              <a:gd name="T91" fmla="*/ 9966 h 202564"/>
              <a:gd name="T92" fmla="*/ 43427 w 266700"/>
              <a:gd name="T93" fmla="*/ 18473 h 202564"/>
              <a:gd name="T94" fmla="*/ 41253 w 266700"/>
              <a:gd name="T95" fmla="*/ 26489 h 202564"/>
              <a:gd name="T96" fmla="*/ 36531 w 266700"/>
              <a:gd name="T97" fmla="*/ 29194 h 202564"/>
              <a:gd name="T98" fmla="*/ 46299 w 266700"/>
              <a:gd name="T99" fmla="*/ 28182 h 202564"/>
              <a:gd name="T100" fmla="*/ 48309 w 266700"/>
              <a:gd name="T101" fmla="*/ 17391 h 202564"/>
              <a:gd name="T102" fmla="*/ 45789 w 266700"/>
              <a:gd name="T103" fmla="*/ 6772 h 2025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66700" h="202564">
                <a:moveTo>
                  <a:pt x="74561" y="33642"/>
                </a:moveTo>
                <a:lnTo>
                  <a:pt x="46558" y="33642"/>
                </a:lnTo>
                <a:lnTo>
                  <a:pt x="46558" y="198234"/>
                </a:lnTo>
                <a:lnTo>
                  <a:pt x="74561" y="198234"/>
                </a:lnTo>
                <a:lnTo>
                  <a:pt x="74561" y="33642"/>
                </a:lnTo>
                <a:close/>
              </a:path>
              <a:path w="266700" h="202564">
                <a:moveTo>
                  <a:pt x="74561" y="4203"/>
                </a:moveTo>
                <a:lnTo>
                  <a:pt x="46558" y="4203"/>
                </a:lnTo>
                <a:lnTo>
                  <a:pt x="36049" y="11602"/>
                </a:lnTo>
                <a:lnTo>
                  <a:pt x="22226" y="20499"/>
                </a:lnTo>
                <a:lnTo>
                  <a:pt x="8930" y="28608"/>
                </a:lnTo>
                <a:lnTo>
                  <a:pt x="0" y="33642"/>
                </a:lnTo>
                <a:lnTo>
                  <a:pt x="1117" y="61963"/>
                </a:lnTo>
                <a:lnTo>
                  <a:pt x="12989" y="55882"/>
                </a:lnTo>
                <a:lnTo>
                  <a:pt x="24361" y="48855"/>
                </a:lnTo>
                <a:lnTo>
                  <a:pt x="35471" y="41301"/>
                </a:lnTo>
                <a:lnTo>
                  <a:pt x="46558" y="33642"/>
                </a:lnTo>
                <a:lnTo>
                  <a:pt x="74561" y="33642"/>
                </a:lnTo>
                <a:lnTo>
                  <a:pt x="74561" y="4203"/>
                </a:lnTo>
                <a:close/>
              </a:path>
              <a:path w="266700" h="202564">
                <a:moveTo>
                  <a:pt x="199097" y="0"/>
                </a:moveTo>
                <a:lnTo>
                  <a:pt x="175273" y="3491"/>
                </a:lnTo>
                <a:lnTo>
                  <a:pt x="155141" y="13446"/>
                </a:lnTo>
                <a:lnTo>
                  <a:pt x="141217" y="29082"/>
                </a:lnTo>
                <a:lnTo>
                  <a:pt x="136016" y="49618"/>
                </a:lnTo>
                <a:lnTo>
                  <a:pt x="138711" y="66551"/>
                </a:lnTo>
                <a:lnTo>
                  <a:pt x="146448" y="80298"/>
                </a:lnTo>
                <a:lnTo>
                  <a:pt x="158707" y="90202"/>
                </a:lnTo>
                <a:lnTo>
                  <a:pt x="174967" y="95605"/>
                </a:lnTo>
                <a:lnTo>
                  <a:pt x="174967" y="96164"/>
                </a:lnTo>
                <a:lnTo>
                  <a:pt x="157386" y="103073"/>
                </a:lnTo>
                <a:lnTo>
                  <a:pt x="143857" y="113793"/>
                </a:lnTo>
                <a:lnTo>
                  <a:pt x="135164" y="128459"/>
                </a:lnTo>
                <a:lnTo>
                  <a:pt x="132092" y="147205"/>
                </a:lnTo>
                <a:lnTo>
                  <a:pt x="137945" y="171812"/>
                </a:lnTo>
                <a:lnTo>
                  <a:pt x="153284" y="189023"/>
                </a:lnTo>
                <a:lnTo>
                  <a:pt x="174778" y="199133"/>
                </a:lnTo>
                <a:lnTo>
                  <a:pt x="199097" y="202438"/>
                </a:lnTo>
                <a:lnTo>
                  <a:pt x="224360" y="198828"/>
                </a:lnTo>
                <a:lnTo>
                  <a:pt x="245749" y="188045"/>
                </a:lnTo>
                <a:lnTo>
                  <a:pt x="249829" y="183121"/>
                </a:lnTo>
                <a:lnTo>
                  <a:pt x="199097" y="183121"/>
                </a:lnTo>
                <a:lnTo>
                  <a:pt x="182841" y="179733"/>
                </a:lnTo>
                <a:lnTo>
                  <a:pt x="170059" y="170743"/>
                </a:lnTo>
                <a:lnTo>
                  <a:pt x="161696" y="157912"/>
                </a:lnTo>
                <a:lnTo>
                  <a:pt x="158699" y="143002"/>
                </a:lnTo>
                <a:lnTo>
                  <a:pt x="162052" y="128673"/>
                </a:lnTo>
                <a:lnTo>
                  <a:pt x="171007" y="117397"/>
                </a:lnTo>
                <a:lnTo>
                  <a:pt x="183907" y="110013"/>
                </a:lnTo>
                <a:lnTo>
                  <a:pt x="199097" y="107365"/>
                </a:lnTo>
                <a:lnTo>
                  <a:pt x="248166" y="107365"/>
                </a:lnTo>
                <a:lnTo>
                  <a:pt x="241280" y="102094"/>
                </a:lnTo>
                <a:lnTo>
                  <a:pt x="223507" y="95885"/>
                </a:lnTo>
                <a:lnTo>
                  <a:pt x="223507" y="95326"/>
                </a:lnTo>
                <a:lnTo>
                  <a:pt x="224393" y="95326"/>
                </a:lnTo>
                <a:lnTo>
                  <a:pt x="239775" y="90477"/>
                </a:lnTo>
                <a:lnTo>
                  <a:pt x="248741" y="83286"/>
                </a:lnTo>
                <a:lnTo>
                  <a:pt x="199097" y="83286"/>
                </a:lnTo>
                <a:lnTo>
                  <a:pt x="185110" y="81207"/>
                </a:lnTo>
                <a:lnTo>
                  <a:pt x="173493" y="75077"/>
                </a:lnTo>
                <a:lnTo>
                  <a:pt x="165559" y="65053"/>
                </a:lnTo>
                <a:lnTo>
                  <a:pt x="162623" y="51295"/>
                </a:lnTo>
                <a:lnTo>
                  <a:pt x="165954" y="38133"/>
                </a:lnTo>
                <a:lnTo>
                  <a:pt x="174545" y="28047"/>
                </a:lnTo>
                <a:lnTo>
                  <a:pt x="186294" y="21591"/>
                </a:lnTo>
                <a:lnTo>
                  <a:pt x="199097" y="19316"/>
                </a:lnTo>
                <a:lnTo>
                  <a:pt x="249558" y="19316"/>
                </a:lnTo>
                <a:lnTo>
                  <a:pt x="241927" y="11660"/>
                </a:lnTo>
                <a:lnTo>
                  <a:pt x="221200" y="2821"/>
                </a:lnTo>
                <a:lnTo>
                  <a:pt x="199097" y="0"/>
                </a:lnTo>
                <a:close/>
              </a:path>
              <a:path w="266700" h="202564">
                <a:moveTo>
                  <a:pt x="248166" y="107365"/>
                </a:moveTo>
                <a:lnTo>
                  <a:pt x="199097" y="107365"/>
                </a:lnTo>
                <a:lnTo>
                  <a:pt x="214405" y="109540"/>
                </a:lnTo>
                <a:lnTo>
                  <a:pt x="227293" y="116135"/>
                </a:lnTo>
                <a:lnTo>
                  <a:pt x="236182" y="127254"/>
                </a:lnTo>
                <a:lnTo>
                  <a:pt x="239496" y="143002"/>
                </a:lnTo>
                <a:lnTo>
                  <a:pt x="236102" y="160039"/>
                </a:lnTo>
                <a:lnTo>
                  <a:pt x="227079" y="172634"/>
                </a:lnTo>
                <a:lnTo>
                  <a:pt x="214164" y="180442"/>
                </a:lnTo>
                <a:lnTo>
                  <a:pt x="199097" y="183121"/>
                </a:lnTo>
                <a:lnTo>
                  <a:pt x="249829" y="183121"/>
                </a:lnTo>
                <a:lnTo>
                  <a:pt x="260564" y="170162"/>
                </a:lnTo>
                <a:lnTo>
                  <a:pt x="266103" y="145249"/>
                </a:lnTo>
                <a:lnTo>
                  <a:pt x="263153" y="126724"/>
                </a:lnTo>
                <a:lnTo>
                  <a:pt x="254687" y="112356"/>
                </a:lnTo>
                <a:lnTo>
                  <a:pt x="248166" y="107365"/>
                </a:lnTo>
                <a:close/>
              </a:path>
              <a:path w="266700" h="202564">
                <a:moveTo>
                  <a:pt x="224393" y="95326"/>
                </a:moveTo>
                <a:lnTo>
                  <a:pt x="223507" y="95326"/>
                </a:lnTo>
                <a:lnTo>
                  <a:pt x="223507" y="95605"/>
                </a:lnTo>
                <a:lnTo>
                  <a:pt x="224393" y="95326"/>
                </a:lnTo>
                <a:close/>
              </a:path>
              <a:path w="266700" h="202564">
                <a:moveTo>
                  <a:pt x="249558" y="19316"/>
                </a:moveTo>
                <a:lnTo>
                  <a:pt x="199097" y="19316"/>
                </a:lnTo>
                <a:lnTo>
                  <a:pt x="213849" y="21692"/>
                </a:lnTo>
                <a:lnTo>
                  <a:pt x="225785" y="28433"/>
                </a:lnTo>
                <a:lnTo>
                  <a:pt x="233775" y="38963"/>
                </a:lnTo>
                <a:lnTo>
                  <a:pt x="236689" y="52705"/>
                </a:lnTo>
                <a:lnTo>
                  <a:pt x="233420" y="66007"/>
                </a:lnTo>
                <a:lnTo>
                  <a:pt x="224837" y="75572"/>
                </a:lnTo>
                <a:lnTo>
                  <a:pt x="212783" y="81349"/>
                </a:lnTo>
                <a:lnTo>
                  <a:pt x="199097" y="83286"/>
                </a:lnTo>
                <a:lnTo>
                  <a:pt x="248741" y="83286"/>
                </a:lnTo>
                <a:lnTo>
                  <a:pt x="252336" y="80403"/>
                </a:lnTo>
                <a:lnTo>
                  <a:pt x="260429" y="66434"/>
                </a:lnTo>
                <a:lnTo>
                  <a:pt x="263296" y="49618"/>
                </a:lnTo>
                <a:lnTo>
                  <a:pt x="257289" y="27073"/>
                </a:lnTo>
                <a:lnTo>
                  <a:pt x="249558" y="193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5873" name="object 41"/>
          <p:cNvSpPr>
            <a:spLocks/>
          </p:cNvSpPr>
          <p:nvPr/>
        </p:nvSpPr>
        <p:spPr bwMode="auto">
          <a:xfrm>
            <a:off x="4784725" y="3025775"/>
            <a:ext cx="361950" cy="400050"/>
          </a:xfrm>
          <a:custGeom>
            <a:avLst/>
            <a:gdLst>
              <a:gd name="T0" fmla="*/ 29405 w 422910"/>
              <a:gd name="T1" fmla="*/ 2011 h 440689"/>
              <a:gd name="T2" fmla="*/ 14299 w 422910"/>
              <a:gd name="T3" fmla="*/ 16718 h 440689"/>
              <a:gd name="T4" fmla="*/ 3881 w 422910"/>
              <a:gd name="T5" fmla="*/ 42610 h 440689"/>
              <a:gd name="T6" fmla="*/ 0 w 422910"/>
              <a:gd name="T7" fmla="*/ 76007 h 440689"/>
              <a:gd name="T8" fmla="*/ 3881 w 422910"/>
              <a:gd name="T9" fmla="*/ 109401 h 440689"/>
              <a:gd name="T10" fmla="*/ 14299 w 422910"/>
              <a:gd name="T11" fmla="*/ 135291 h 440689"/>
              <a:gd name="T12" fmla="*/ 29405 w 422910"/>
              <a:gd name="T13" fmla="*/ 149998 h 440689"/>
              <a:gd name="T14" fmla="*/ 46873 w 422910"/>
              <a:gd name="T15" fmla="*/ 149998 h 440689"/>
              <a:gd name="T16" fmla="*/ 38138 w 422910"/>
              <a:gd name="T17" fmla="*/ 146720 h 440689"/>
              <a:gd name="T18" fmla="*/ 22548 w 422910"/>
              <a:gd name="T19" fmla="*/ 139524 h 440689"/>
              <a:gd name="T20" fmla="*/ 10459 w 422910"/>
              <a:gd name="T21" fmla="*/ 120210 h 440689"/>
              <a:gd name="T22" fmla="*/ 3592 w 422910"/>
              <a:gd name="T23" fmla="*/ 92202 h 440689"/>
              <a:gd name="T24" fmla="*/ 3310 w 422910"/>
              <a:gd name="T25" fmla="*/ 62446 h 440689"/>
              <a:gd name="T26" fmla="*/ 8179 w 422910"/>
              <a:gd name="T27" fmla="*/ 38163 h 440689"/>
              <a:gd name="T28" fmla="*/ 15895 w 422910"/>
              <a:gd name="T29" fmla="*/ 27935 h 440689"/>
              <a:gd name="T30" fmla="*/ 24964 w 422910"/>
              <a:gd name="T31" fmla="*/ 10346 h 440689"/>
              <a:gd name="T32" fmla="*/ 51465 w 422910"/>
              <a:gd name="T33" fmla="*/ 5288 h 440689"/>
              <a:gd name="T34" fmla="*/ 38138 w 422910"/>
              <a:gd name="T35" fmla="*/ 0 h 440689"/>
              <a:gd name="T36" fmla="*/ 12143 w 422910"/>
              <a:gd name="T37" fmla="*/ 27935 h 440689"/>
              <a:gd name="T38" fmla="*/ 57124 w 422910"/>
              <a:gd name="T39" fmla="*/ 135713 h 440689"/>
              <a:gd name="T40" fmla="*/ 44942 w 422910"/>
              <a:gd name="T41" fmla="*/ 145415 h 440689"/>
              <a:gd name="T42" fmla="*/ 51465 w 422910"/>
              <a:gd name="T43" fmla="*/ 146720 h 440689"/>
              <a:gd name="T44" fmla="*/ 61978 w 422910"/>
              <a:gd name="T45" fmla="*/ 135291 h 440689"/>
              <a:gd name="T46" fmla="*/ 64134 w 422910"/>
              <a:gd name="T47" fmla="*/ 124075 h 440689"/>
              <a:gd name="T48" fmla="*/ 51465 w 422910"/>
              <a:gd name="T49" fmla="*/ 5288 h 440689"/>
              <a:gd name="T50" fmla="*/ 46265 w 422910"/>
              <a:gd name="T51" fmla="*/ 7159 h 440689"/>
              <a:gd name="T52" fmla="*/ 60319 w 422910"/>
              <a:gd name="T53" fmla="*/ 20844 h 440689"/>
              <a:gd name="T54" fmla="*/ 70011 w 422910"/>
              <a:gd name="T55" fmla="*/ 44934 h 440689"/>
              <a:gd name="T56" fmla="*/ 73623 w 422910"/>
              <a:gd name="T57" fmla="*/ 76007 h 440689"/>
              <a:gd name="T58" fmla="*/ 71085 w 422910"/>
              <a:gd name="T59" fmla="*/ 102261 h 440689"/>
              <a:gd name="T60" fmla="*/ 64134 w 422910"/>
              <a:gd name="T61" fmla="*/ 124075 h 440689"/>
              <a:gd name="T62" fmla="*/ 67888 w 422910"/>
              <a:gd name="T63" fmla="*/ 123514 h 440689"/>
              <a:gd name="T64" fmla="*/ 75268 w 422910"/>
              <a:gd name="T65" fmla="*/ 93413 h 440689"/>
              <a:gd name="T66" fmla="*/ 75268 w 422910"/>
              <a:gd name="T67" fmla="*/ 58600 h 440689"/>
              <a:gd name="T68" fmla="*/ 67888 w 422910"/>
              <a:gd name="T69" fmla="*/ 28495 h 440689"/>
              <a:gd name="T70" fmla="*/ 54895 w 422910"/>
              <a:gd name="T71" fmla="*/ 7737 h 44068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22910" h="440689">
                <a:moveTo>
                  <a:pt x="211327" y="0"/>
                </a:moveTo>
                <a:lnTo>
                  <a:pt x="162932" y="5828"/>
                </a:lnTo>
                <a:lnTo>
                  <a:pt x="118474" y="22426"/>
                </a:lnTo>
                <a:lnTo>
                  <a:pt x="79233" y="48461"/>
                </a:lnTo>
                <a:lnTo>
                  <a:pt x="46486" y="82601"/>
                </a:lnTo>
                <a:lnTo>
                  <a:pt x="21512" y="123512"/>
                </a:lnTo>
                <a:lnTo>
                  <a:pt x="5591" y="169862"/>
                </a:lnTo>
                <a:lnTo>
                  <a:pt x="0" y="220319"/>
                </a:lnTo>
                <a:lnTo>
                  <a:pt x="5591" y="270772"/>
                </a:lnTo>
                <a:lnTo>
                  <a:pt x="21512" y="317119"/>
                </a:lnTo>
                <a:lnTo>
                  <a:pt x="46486" y="358027"/>
                </a:lnTo>
                <a:lnTo>
                  <a:pt x="79233" y="392165"/>
                </a:lnTo>
                <a:lnTo>
                  <a:pt x="118474" y="418199"/>
                </a:lnTo>
                <a:lnTo>
                  <a:pt x="162932" y="434797"/>
                </a:lnTo>
                <a:lnTo>
                  <a:pt x="211327" y="440626"/>
                </a:lnTo>
                <a:lnTo>
                  <a:pt x="259723" y="434797"/>
                </a:lnTo>
                <a:lnTo>
                  <a:pt x="285169" y="425297"/>
                </a:lnTo>
                <a:lnTo>
                  <a:pt x="211327" y="425297"/>
                </a:lnTo>
                <a:lnTo>
                  <a:pt x="166298" y="419874"/>
                </a:lnTo>
                <a:lnTo>
                  <a:pt x="124933" y="404432"/>
                </a:lnTo>
                <a:lnTo>
                  <a:pt x="88423" y="380210"/>
                </a:lnTo>
                <a:lnTo>
                  <a:pt x="57955" y="348448"/>
                </a:lnTo>
                <a:lnTo>
                  <a:pt x="34721" y="310386"/>
                </a:lnTo>
                <a:lnTo>
                  <a:pt x="19908" y="267263"/>
                </a:lnTo>
                <a:lnTo>
                  <a:pt x="14706" y="220319"/>
                </a:lnTo>
                <a:lnTo>
                  <a:pt x="18337" y="181009"/>
                </a:lnTo>
                <a:lnTo>
                  <a:pt x="28770" y="144208"/>
                </a:lnTo>
                <a:lnTo>
                  <a:pt x="45315" y="110627"/>
                </a:lnTo>
                <a:lnTo>
                  <a:pt x="67284" y="80975"/>
                </a:lnTo>
                <a:lnTo>
                  <a:pt x="88076" y="80975"/>
                </a:lnTo>
                <a:lnTo>
                  <a:pt x="77685" y="70142"/>
                </a:lnTo>
                <a:lnTo>
                  <a:pt x="138329" y="29991"/>
                </a:lnTo>
                <a:lnTo>
                  <a:pt x="211327" y="15328"/>
                </a:lnTo>
                <a:lnTo>
                  <a:pt x="285169" y="15328"/>
                </a:lnTo>
                <a:lnTo>
                  <a:pt x="259723" y="5828"/>
                </a:lnTo>
                <a:lnTo>
                  <a:pt x="211327" y="0"/>
                </a:lnTo>
                <a:close/>
              </a:path>
              <a:path w="422910" h="440689">
                <a:moveTo>
                  <a:pt x="88076" y="80975"/>
                </a:moveTo>
                <a:lnTo>
                  <a:pt x="67284" y="80975"/>
                </a:lnTo>
                <a:lnTo>
                  <a:pt x="344970" y="370484"/>
                </a:lnTo>
                <a:lnTo>
                  <a:pt x="316532" y="393386"/>
                </a:lnTo>
                <a:lnTo>
                  <a:pt x="284326" y="410635"/>
                </a:lnTo>
                <a:lnTo>
                  <a:pt x="249031" y="421512"/>
                </a:lnTo>
                <a:lnTo>
                  <a:pt x="211327" y="425297"/>
                </a:lnTo>
                <a:lnTo>
                  <a:pt x="285169" y="425297"/>
                </a:lnTo>
                <a:lnTo>
                  <a:pt x="304181" y="418199"/>
                </a:lnTo>
                <a:lnTo>
                  <a:pt x="343422" y="392165"/>
                </a:lnTo>
                <a:lnTo>
                  <a:pt x="374612" y="359651"/>
                </a:lnTo>
                <a:lnTo>
                  <a:pt x="355371" y="359651"/>
                </a:lnTo>
                <a:lnTo>
                  <a:pt x="88076" y="80975"/>
                </a:lnTo>
                <a:close/>
              </a:path>
              <a:path w="422910" h="440689">
                <a:moveTo>
                  <a:pt x="285169" y="15328"/>
                </a:moveTo>
                <a:lnTo>
                  <a:pt x="211327" y="15328"/>
                </a:lnTo>
                <a:lnTo>
                  <a:pt x="256357" y="20752"/>
                </a:lnTo>
                <a:lnTo>
                  <a:pt x="297722" y="36196"/>
                </a:lnTo>
                <a:lnTo>
                  <a:pt x="334232" y="60420"/>
                </a:lnTo>
                <a:lnTo>
                  <a:pt x="364700" y="92185"/>
                </a:lnTo>
                <a:lnTo>
                  <a:pt x="387934" y="130250"/>
                </a:lnTo>
                <a:lnTo>
                  <a:pt x="402747" y="173374"/>
                </a:lnTo>
                <a:lnTo>
                  <a:pt x="407949" y="220319"/>
                </a:lnTo>
                <a:lnTo>
                  <a:pt x="404318" y="259622"/>
                </a:lnTo>
                <a:lnTo>
                  <a:pt x="393885" y="296419"/>
                </a:lnTo>
                <a:lnTo>
                  <a:pt x="377340" y="329999"/>
                </a:lnTo>
                <a:lnTo>
                  <a:pt x="355371" y="359651"/>
                </a:lnTo>
                <a:lnTo>
                  <a:pt x="374612" y="359651"/>
                </a:lnTo>
                <a:lnTo>
                  <a:pt x="376169" y="358027"/>
                </a:lnTo>
                <a:lnTo>
                  <a:pt x="401143" y="317119"/>
                </a:lnTo>
                <a:lnTo>
                  <a:pt x="417064" y="270772"/>
                </a:lnTo>
                <a:lnTo>
                  <a:pt x="422655" y="220319"/>
                </a:lnTo>
                <a:lnTo>
                  <a:pt x="417064" y="169862"/>
                </a:lnTo>
                <a:lnTo>
                  <a:pt x="401143" y="123512"/>
                </a:lnTo>
                <a:lnTo>
                  <a:pt x="376169" y="82601"/>
                </a:lnTo>
                <a:lnTo>
                  <a:pt x="343422" y="48461"/>
                </a:lnTo>
                <a:lnTo>
                  <a:pt x="304181" y="22426"/>
                </a:lnTo>
                <a:lnTo>
                  <a:pt x="285169" y="153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6" name="ZoneTexte 5"/>
          <p:cNvSpPr txBox="1"/>
          <p:nvPr/>
        </p:nvSpPr>
        <p:spPr>
          <a:xfrm>
            <a:off x="875291" y="302900"/>
            <a:ext cx="4424363" cy="430887"/>
          </a:xfrm>
          <a:prstGeom prst="rect">
            <a:avLst/>
          </a:prstGeom>
          <a:noFill/>
        </p:spPr>
        <p:txBody>
          <a:bodyPr wrap="square" rtlCol="0">
            <a:spAutoFit/>
          </a:bodyPr>
          <a:lstStyle/>
          <a:p>
            <a:r>
              <a:rPr lang="pt-BR" sz="2200" b="1" dirty="0">
                <a:solidFill>
                  <a:srgbClr val="C00000"/>
                </a:solidFill>
                <a:latin typeface="+mj-lt"/>
              </a:rPr>
              <a:t>PARTICULARITES</a:t>
            </a:r>
            <a:endParaRPr lang="fr-FR" sz="2200" b="1" dirty="0">
              <a:solidFill>
                <a:srgbClr val="C00000"/>
              </a:solidFill>
              <a:latin typeface="+mj-lt"/>
            </a:endParaRPr>
          </a:p>
        </p:txBody>
      </p:sp>
    </p:spTree>
    <p:extLst>
      <p:ext uri="{BB962C8B-B14F-4D97-AF65-F5344CB8AC3E}">
        <p14:creationId xmlns:p14="http://schemas.microsoft.com/office/powerpoint/2010/main" val="3836281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Image 3"/>
          <p:cNvPicPr>
            <a:picLocks noChangeAspect="1"/>
          </p:cNvPicPr>
          <p:nvPr/>
        </p:nvPicPr>
        <p:blipFill>
          <a:blip r:embed="rId2">
            <a:extLst>
              <a:ext uri="{28A0092B-C50C-407E-A947-70E740481C1C}">
                <a14:useLocalDpi xmlns:a14="http://schemas.microsoft.com/office/drawing/2010/main" val="0"/>
              </a:ext>
            </a:extLst>
          </a:blip>
          <a:srcRect b="8971"/>
          <a:stretch>
            <a:fillRect/>
          </a:stretch>
        </p:blipFill>
        <p:spPr bwMode="auto">
          <a:xfrm>
            <a:off x="206375" y="323850"/>
            <a:ext cx="8724900" cy="575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object 22"/>
          <p:cNvSpPr>
            <a:spLocks/>
          </p:cNvSpPr>
          <p:nvPr/>
        </p:nvSpPr>
        <p:spPr bwMode="auto">
          <a:xfrm>
            <a:off x="823913" y="1866900"/>
            <a:ext cx="3573462" cy="3275013"/>
          </a:xfrm>
          <a:custGeom>
            <a:avLst/>
            <a:gdLst>
              <a:gd name="T0" fmla="*/ 724068 w 4176395"/>
              <a:gd name="T1" fmla="*/ 0 h 3611879"/>
              <a:gd name="T2" fmla="*/ 27426 w 4176395"/>
              <a:gd name="T3" fmla="*/ 0 h 3611879"/>
              <a:gd name="T4" fmla="*/ 11570 w 4176395"/>
              <a:gd name="T5" fmla="*/ 812 h 3611879"/>
              <a:gd name="T6" fmla="*/ 3429 w 4176395"/>
              <a:gd name="T7" fmla="*/ 6489 h 3611879"/>
              <a:gd name="T8" fmla="*/ 429 w 4176395"/>
              <a:gd name="T9" fmla="*/ 21900 h 3611879"/>
              <a:gd name="T10" fmla="*/ 0 w 4176395"/>
              <a:gd name="T11" fmla="*/ 51911 h 3611879"/>
              <a:gd name="T12" fmla="*/ 0 w 4176395"/>
              <a:gd name="T13" fmla="*/ 1178315 h 3611879"/>
              <a:gd name="T14" fmla="*/ 429 w 4176395"/>
              <a:gd name="T15" fmla="*/ 1208328 h 3611879"/>
              <a:gd name="T16" fmla="*/ 3429 w 4176395"/>
              <a:gd name="T17" fmla="*/ 1223739 h 3611879"/>
              <a:gd name="T18" fmla="*/ 11570 w 4176395"/>
              <a:gd name="T19" fmla="*/ 1229417 h 3611879"/>
              <a:gd name="T20" fmla="*/ 27426 w 4176395"/>
              <a:gd name="T21" fmla="*/ 1230228 h 3611879"/>
              <a:gd name="T22" fmla="*/ 724068 w 4176395"/>
              <a:gd name="T23" fmla="*/ 1230228 h 3611879"/>
              <a:gd name="T24" fmla="*/ 739921 w 4176395"/>
              <a:gd name="T25" fmla="*/ 1229417 h 3611879"/>
              <a:gd name="T26" fmla="*/ 748064 w 4176395"/>
              <a:gd name="T27" fmla="*/ 1223739 h 3611879"/>
              <a:gd name="T28" fmla="*/ 751062 w 4176395"/>
              <a:gd name="T29" fmla="*/ 1208328 h 3611879"/>
              <a:gd name="T30" fmla="*/ 751492 w 4176395"/>
              <a:gd name="T31" fmla="*/ 1178315 h 3611879"/>
              <a:gd name="T32" fmla="*/ 751492 w 4176395"/>
              <a:gd name="T33" fmla="*/ 51911 h 3611879"/>
              <a:gd name="T34" fmla="*/ 751062 w 4176395"/>
              <a:gd name="T35" fmla="*/ 21900 h 3611879"/>
              <a:gd name="T36" fmla="*/ 748064 w 4176395"/>
              <a:gd name="T37" fmla="*/ 6489 h 3611879"/>
              <a:gd name="T38" fmla="*/ 739921 w 4176395"/>
              <a:gd name="T39" fmla="*/ 812 h 3611879"/>
              <a:gd name="T40" fmla="*/ 724068 w 4176395"/>
              <a:gd name="T41" fmla="*/ 0 h 36118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76395" h="3611879">
                <a:moveTo>
                  <a:pt x="4023601" y="0"/>
                </a:moveTo>
                <a:lnTo>
                  <a:pt x="152400" y="0"/>
                </a:lnTo>
                <a:lnTo>
                  <a:pt x="64293" y="2381"/>
                </a:lnTo>
                <a:lnTo>
                  <a:pt x="19050" y="19050"/>
                </a:lnTo>
                <a:lnTo>
                  <a:pt x="2381" y="64293"/>
                </a:lnTo>
                <a:lnTo>
                  <a:pt x="0" y="152400"/>
                </a:lnTo>
                <a:lnTo>
                  <a:pt x="0" y="3459264"/>
                </a:lnTo>
                <a:lnTo>
                  <a:pt x="2381" y="3547370"/>
                </a:lnTo>
                <a:lnTo>
                  <a:pt x="19050" y="3592614"/>
                </a:lnTo>
                <a:lnTo>
                  <a:pt x="64293" y="3609282"/>
                </a:lnTo>
                <a:lnTo>
                  <a:pt x="152400" y="3611664"/>
                </a:lnTo>
                <a:lnTo>
                  <a:pt x="4023601" y="3611664"/>
                </a:lnTo>
                <a:lnTo>
                  <a:pt x="4111707" y="3609282"/>
                </a:lnTo>
                <a:lnTo>
                  <a:pt x="4156951" y="3592614"/>
                </a:lnTo>
                <a:lnTo>
                  <a:pt x="4173620" y="3547370"/>
                </a:lnTo>
                <a:lnTo>
                  <a:pt x="4176001" y="3459264"/>
                </a:lnTo>
                <a:lnTo>
                  <a:pt x="4176001" y="152400"/>
                </a:lnTo>
                <a:lnTo>
                  <a:pt x="4173620" y="64293"/>
                </a:lnTo>
                <a:lnTo>
                  <a:pt x="4156951" y="19050"/>
                </a:lnTo>
                <a:lnTo>
                  <a:pt x="4111707" y="2381"/>
                </a:lnTo>
                <a:lnTo>
                  <a:pt x="40236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68" name="object 23"/>
          <p:cNvSpPr>
            <a:spLocks/>
          </p:cNvSpPr>
          <p:nvPr/>
        </p:nvSpPr>
        <p:spPr bwMode="auto">
          <a:xfrm>
            <a:off x="4957763" y="1866900"/>
            <a:ext cx="3571875" cy="4057650"/>
          </a:xfrm>
          <a:custGeom>
            <a:avLst/>
            <a:gdLst>
              <a:gd name="T0" fmla="*/ 720536 w 4176395"/>
              <a:gd name="T1" fmla="*/ 0 h 4475480"/>
              <a:gd name="T2" fmla="*/ 27291 w 4176395"/>
              <a:gd name="T3" fmla="*/ 0 h 4475480"/>
              <a:gd name="T4" fmla="*/ 11514 w 4176395"/>
              <a:gd name="T5" fmla="*/ 811 h 4475480"/>
              <a:gd name="T6" fmla="*/ 3412 w 4176395"/>
              <a:gd name="T7" fmla="*/ 6481 h 4475480"/>
              <a:gd name="T8" fmla="*/ 426 w 4176395"/>
              <a:gd name="T9" fmla="*/ 21875 h 4475480"/>
              <a:gd name="T10" fmla="*/ 0 w 4176395"/>
              <a:gd name="T11" fmla="*/ 51852 h 4475480"/>
              <a:gd name="T12" fmla="*/ 0 w 4176395"/>
              <a:gd name="T13" fmla="*/ 1470731 h 4475480"/>
              <a:gd name="T14" fmla="*/ 426 w 4176395"/>
              <a:gd name="T15" fmla="*/ 1500707 h 4475480"/>
              <a:gd name="T16" fmla="*/ 3412 w 4176395"/>
              <a:gd name="T17" fmla="*/ 1516102 h 4475480"/>
              <a:gd name="T18" fmla="*/ 11514 w 4176395"/>
              <a:gd name="T19" fmla="*/ 1521774 h 4475480"/>
              <a:gd name="T20" fmla="*/ 27291 w 4176395"/>
              <a:gd name="T21" fmla="*/ 1522583 h 4475480"/>
              <a:gd name="T22" fmla="*/ 720536 w 4176395"/>
              <a:gd name="T23" fmla="*/ 1522583 h 4475480"/>
              <a:gd name="T24" fmla="*/ 736315 w 4176395"/>
              <a:gd name="T25" fmla="*/ 1521774 h 4475480"/>
              <a:gd name="T26" fmla="*/ 744417 w 4176395"/>
              <a:gd name="T27" fmla="*/ 1516102 h 4475480"/>
              <a:gd name="T28" fmla="*/ 747402 w 4176395"/>
              <a:gd name="T29" fmla="*/ 1500707 h 4475480"/>
              <a:gd name="T30" fmla="*/ 747829 w 4176395"/>
              <a:gd name="T31" fmla="*/ 1470731 h 4475480"/>
              <a:gd name="T32" fmla="*/ 747829 w 4176395"/>
              <a:gd name="T33" fmla="*/ 51852 h 4475480"/>
              <a:gd name="T34" fmla="*/ 747402 w 4176395"/>
              <a:gd name="T35" fmla="*/ 21875 h 4475480"/>
              <a:gd name="T36" fmla="*/ 744417 w 4176395"/>
              <a:gd name="T37" fmla="*/ 6481 h 4475480"/>
              <a:gd name="T38" fmla="*/ 736315 w 4176395"/>
              <a:gd name="T39" fmla="*/ 811 h 4475480"/>
              <a:gd name="T40" fmla="*/ 720536 w 4176395"/>
              <a:gd name="T41" fmla="*/ 0 h 44754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76395" h="4475480">
                <a:moveTo>
                  <a:pt x="4023601" y="0"/>
                </a:moveTo>
                <a:lnTo>
                  <a:pt x="152400" y="0"/>
                </a:lnTo>
                <a:lnTo>
                  <a:pt x="64293" y="2381"/>
                </a:lnTo>
                <a:lnTo>
                  <a:pt x="19050" y="19050"/>
                </a:lnTo>
                <a:lnTo>
                  <a:pt x="2381" y="64293"/>
                </a:lnTo>
                <a:lnTo>
                  <a:pt x="0" y="152400"/>
                </a:lnTo>
                <a:lnTo>
                  <a:pt x="0" y="4322635"/>
                </a:lnTo>
                <a:lnTo>
                  <a:pt x="2381" y="4410741"/>
                </a:lnTo>
                <a:lnTo>
                  <a:pt x="19050" y="4455985"/>
                </a:lnTo>
                <a:lnTo>
                  <a:pt x="64293" y="4472654"/>
                </a:lnTo>
                <a:lnTo>
                  <a:pt x="152400" y="4475035"/>
                </a:lnTo>
                <a:lnTo>
                  <a:pt x="4023601" y="4475035"/>
                </a:lnTo>
                <a:lnTo>
                  <a:pt x="4111707" y="4472654"/>
                </a:lnTo>
                <a:lnTo>
                  <a:pt x="4156951" y="4455985"/>
                </a:lnTo>
                <a:lnTo>
                  <a:pt x="4173620" y="4410741"/>
                </a:lnTo>
                <a:lnTo>
                  <a:pt x="4176001" y="4322635"/>
                </a:lnTo>
                <a:lnTo>
                  <a:pt x="4176001" y="152400"/>
                </a:lnTo>
                <a:lnTo>
                  <a:pt x="4173620" y="64293"/>
                </a:lnTo>
                <a:lnTo>
                  <a:pt x="4156951" y="19050"/>
                </a:lnTo>
                <a:lnTo>
                  <a:pt x="4111707" y="2381"/>
                </a:lnTo>
                <a:lnTo>
                  <a:pt x="40236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69" name="object 24"/>
          <p:cNvSpPr>
            <a:spLocks/>
          </p:cNvSpPr>
          <p:nvPr/>
        </p:nvSpPr>
        <p:spPr bwMode="auto">
          <a:xfrm>
            <a:off x="471488" y="1504950"/>
            <a:ext cx="693737" cy="733425"/>
          </a:xfrm>
          <a:custGeom>
            <a:avLst/>
            <a:gdLst>
              <a:gd name="T0" fmla="*/ 73998 w 809625"/>
              <a:gd name="T1" fmla="*/ 0 h 809625"/>
              <a:gd name="T2" fmla="*/ 65367 w 809625"/>
              <a:gd name="T3" fmla="*/ 919 h 809625"/>
              <a:gd name="T4" fmla="*/ 57031 w 809625"/>
              <a:gd name="T5" fmla="*/ 3604 h 809625"/>
              <a:gd name="T6" fmla="*/ 49041 w 809625"/>
              <a:gd name="T7" fmla="*/ 7955 h 809625"/>
              <a:gd name="T8" fmla="*/ 41455 w 809625"/>
              <a:gd name="T9" fmla="*/ 13869 h 809625"/>
              <a:gd name="T10" fmla="*/ 34328 w 809625"/>
              <a:gd name="T11" fmla="*/ 21244 h 809625"/>
              <a:gd name="T12" fmla="*/ 27716 w 809625"/>
              <a:gd name="T13" fmla="*/ 29977 h 809625"/>
              <a:gd name="T14" fmla="*/ 21673 w 809625"/>
              <a:gd name="T15" fmla="*/ 39966 h 809625"/>
              <a:gd name="T16" fmla="*/ 16256 w 809625"/>
              <a:gd name="T17" fmla="*/ 51108 h 809625"/>
              <a:gd name="T18" fmla="*/ 11521 w 809625"/>
              <a:gd name="T19" fmla="*/ 63303 h 809625"/>
              <a:gd name="T20" fmla="*/ 7522 w 809625"/>
              <a:gd name="T21" fmla="*/ 76446 h 809625"/>
              <a:gd name="T22" fmla="*/ 4314 w 809625"/>
              <a:gd name="T23" fmla="*/ 90434 h 809625"/>
              <a:gd name="T24" fmla="*/ 1954 w 809625"/>
              <a:gd name="T25" fmla="*/ 105167 h 809625"/>
              <a:gd name="T26" fmla="*/ 499 w 809625"/>
              <a:gd name="T27" fmla="*/ 120542 h 809625"/>
              <a:gd name="T28" fmla="*/ 0 w 809625"/>
              <a:gd name="T29" fmla="*/ 136455 h 809625"/>
              <a:gd name="T30" fmla="*/ 499 w 809625"/>
              <a:gd name="T31" fmla="*/ 152368 h 809625"/>
              <a:gd name="T32" fmla="*/ 1954 w 809625"/>
              <a:gd name="T33" fmla="*/ 167741 h 809625"/>
              <a:gd name="T34" fmla="*/ 4314 w 809625"/>
              <a:gd name="T35" fmla="*/ 182474 h 809625"/>
              <a:gd name="T36" fmla="*/ 7522 w 809625"/>
              <a:gd name="T37" fmla="*/ 196463 h 809625"/>
              <a:gd name="T38" fmla="*/ 11521 w 809625"/>
              <a:gd name="T39" fmla="*/ 209605 h 809625"/>
              <a:gd name="T40" fmla="*/ 16256 w 809625"/>
              <a:gd name="T41" fmla="*/ 221799 h 809625"/>
              <a:gd name="T42" fmla="*/ 21673 w 809625"/>
              <a:gd name="T43" fmla="*/ 232942 h 809625"/>
              <a:gd name="T44" fmla="*/ 27716 w 809625"/>
              <a:gd name="T45" fmla="*/ 242930 h 809625"/>
              <a:gd name="T46" fmla="*/ 34328 w 809625"/>
              <a:gd name="T47" fmla="*/ 251664 h 809625"/>
              <a:gd name="T48" fmla="*/ 41455 w 809625"/>
              <a:gd name="T49" fmla="*/ 259041 h 809625"/>
              <a:gd name="T50" fmla="*/ 49041 w 809625"/>
              <a:gd name="T51" fmla="*/ 264954 h 809625"/>
              <a:gd name="T52" fmla="*/ 57031 w 809625"/>
              <a:gd name="T53" fmla="*/ 269305 h 809625"/>
              <a:gd name="T54" fmla="*/ 65367 w 809625"/>
              <a:gd name="T55" fmla="*/ 271991 h 809625"/>
              <a:gd name="T56" fmla="*/ 73998 w 809625"/>
              <a:gd name="T57" fmla="*/ 272910 h 809625"/>
              <a:gd name="T58" fmla="*/ 82627 w 809625"/>
              <a:gd name="T59" fmla="*/ 271991 h 809625"/>
              <a:gd name="T60" fmla="*/ 90964 w 809625"/>
              <a:gd name="T61" fmla="*/ 269305 h 809625"/>
              <a:gd name="T62" fmla="*/ 98955 w 809625"/>
              <a:gd name="T63" fmla="*/ 264954 h 809625"/>
              <a:gd name="T64" fmla="*/ 106541 w 809625"/>
              <a:gd name="T65" fmla="*/ 259041 h 809625"/>
              <a:gd name="T66" fmla="*/ 113667 w 809625"/>
              <a:gd name="T67" fmla="*/ 251664 h 809625"/>
              <a:gd name="T68" fmla="*/ 120280 w 809625"/>
              <a:gd name="T69" fmla="*/ 242930 h 809625"/>
              <a:gd name="T70" fmla="*/ 126323 w 809625"/>
              <a:gd name="T71" fmla="*/ 232942 h 809625"/>
              <a:gd name="T72" fmla="*/ 131740 w 809625"/>
              <a:gd name="T73" fmla="*/ 221799 h 809625"/>
              <a:gd name="T74" fmla="*/ 136476 w 809625"/>
              <a:gd name="T75" fmla="*/ 209605 h 809625"/>
              <a:gd name="T76" fmla="*/ 140475 w 809625"/>
              <a:gd name="T77" fmla="*/ 196463 h 809625"/>
              <a:gd name="T78" fmla="*/ 143681 w 809625"/>
              <a:gd name="T79" fmla="*/ 182474 h 809625"/>
              <a:gd name="T80" fmla="*/ 146042 w 809625"/>
              <a:gd name="T81" fmla="*/ 167741 h 809625"/>
              <a:gd name="T82" fmla="*/ 147498 w 809625"/>
              <a:gd name="T83" fmla="*/ 152368 h 809625"/>
              <a:gd name="T84" fmla="*/ 147996 w 809625"/>
              <a:gd name="T85" fmla="*/ 136455 h 809625"/>
              <a:gd name="T86" fmla="*/ 147498 w 809625"/>
              <a:gd name="T87" fmla="*/ 120542 h 809625"/>
              <a:gd name="T88" fmla="*/ 146042 w 809625"/>
              <a:gd name="T89" fmla="*/ 105167 h 809625"/>
              <a:gd name="T90" fmla="*/ 143681 w 809625"/>
              <a:gd name="T91" fmla="*/ 90434 h 809625"/>
              <a:gd name="T92" fmla="*/ 140475 w 809625"/>
              <a:gd name="T93" fmla="*/ 76446 h 809625"/>
              <a:gd name="T94" fmla="*/ 136476 w 809625"/>
              <a:gd name="T95" fmla="*/ 63303 h 809625"/>
              <a:gd name="T96" fmla="*/ 131740 w 809625"/>
              <a:gd name="T97" fmla="*/ 51108 h 809625"/>
              <a:gd name="T98" fmla="*/ 126323 w 809625"/>
              <a:gd name="T99" fmla="*/ 39966 h 809625"/>
              <a:gd name="T100" fmla="*/ 120280 w 809625"/>
              <a:gd name="T101" fmla="*/ 29977 h 809625"/>
              <a:gd name="T102" fmla="*/ 113667 w 809625"/>
              <a:gd name="T103" fmla="*/ 21244 h 809625"/>
              <a:gd name="T104" fmla="*/ 106541 w 809625"/>
              <a:gd name="T105" fmla="*/ 13869 h 809625"/>
              <a:gd name="T106" fmla="*/ 98955 w 809625"/>
              <a:gd name="T107" fmla="*/ 7955 h 809625"/>
              <a:gd name="T108" fmla="*/ 90964 w 809625"/>
              <a:gd name="T109" fmla="*/ 3604 h 809625"/>
              <a:gd name="T110" fmla="*/ 82627 w 809625"/>
              <a:gd name="T111" fmla="*/ 919 h 809625"/>
              <a:gd name="T112" fmla="*/ 73998 w 809625"/>
              <a:gd name="T113" fmla="*/ 0 h 8096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09625" h="809625">
                <a:moveTo>
                  <a:pt x="404761" y="0"/>
                </a:moveTo>
                <a:lnTo>
                  <a:pt x="357557" y="2723"/>
                </a:lnTo>
                <a:lnTo>
                  <a:pt x="311953" y="10689"/>
                </a:lnTo>
                <a:lnTo>
                  <a:pt x="268251" y="23596"/>
                </a:lnTo>
                <a:lnTo>
                  <a:pt x="226757" y="41140"/>
                </a:lnTo>
                <a:lnTo>
                  <a:pt x="187772" y="63016"/>
                </a:lnTo>
                <a:lnTo>
                  <a:pt x="151603" y="88921"/>
                </a:lnTo>
                <a:lnTo>
                  <a:pt x="118551" y="118551"/>
                </a:lnTo>
                <a:lnTo>
                  <a:pt x="88921" y="151603"/>
                </a:lnTo>
                <a:lnTo>
                  <a:pt x="63016" y="187772"/>
                </a:lnTo>
                <a:lnTo>
                  <a:pt x="41140" y="226757"/>
                </a:lnTo>
                <a:lnTo>
                  <a:pt x="23596" y="268251"/>
                </a:lnTo>
                <a:lnTo>
                  <a:pt x="10689" y="311953"/>
                </a:lnTo>
                <a:lnTo>
                  <a:pt x="2723" y="357557"/>
                </a:lnTo>
                <a:lnTo>
                  <a:pt x="0" y="404761"/>
                </a:lnTo>
                <a:lnTo>
                  <a:pt x="2723" y="451963"/>
                </a:lnTo>
                <a:lnTo>
                  <a:pt x="10689" y="497566"/>
                </a:lnTo>
                <a:lnTo>
                  <a:pt x="23596" y="541266"/>
                </a:lnTo>
                <a:lnTo>
                  <a:pt x="41140" y="582760"/>
                </a:lnTo>
                <a:lnTo>
                  <a:pt x="63016" y="621744"/>
                </a:lnTo>
                <a:lnTo>
                  <a:pt x="88921" y="657914"/>
                </a:lnTo>
                <a:lnTo>
                  <a:pt x="118551" y="690967"/>
                </a:lnTo>
                <a:lnTo>
                  <a:pt x="151603" y="720598"/>
                </a:lnTo>
                <a:lnTo>
                  <a:pt x="187772" y="746504"/>
                </a:lnTo>
                <a:lnTo>
                  <a:pt x="226757" y="768381"/>
                </a:lnTo>
                <a:lnTo>
                  <a:pt x="268251" y="785925"/>
                </a:lnTo>
                <a:lnTo>
                  <a:pt x="311953" y="798832"/>
                </a:lnTo>
                <a:lnTo>
                  <a:pt x="357557" y="806800"/>
                </a:lnTo>
                <a:lnTo>
                  <a:pt x="404761" y="809523"/>
                </a:lnTo>
                <a:lnTo>
                  <a:pt x="451965" y="806800"/>
                </a:lnTo>
                <a:lnTo>
                  <a:pt x="497570" y="798832"/>
                </a:lnTo>
                <a:lnTo>
                  <a:pt x="541271" y="785925"/>
                </a:lnTo>
                <a:lnTo>
                  <a:pt x="582766" y="768381"/>
                </a:lnTo>
                <a:lnTo>
                  <a:pt x="621750" y="746504"/>
                </a:lnTo>
                <a:lnTo>
                  <a:pt x="657920" y="720598"/>
                </a:lnTo>
                <a:lnTo>
                  <a:pt x="690972" y="690967"/>
                </a:lnTo>
                <a:lnTo>
                  <a:pt x="720602" y="657914"/>
                </a:lnTo>
                <a:lnTo>
                  <a:pt x="746507" y="621744"/>
                </a:lnTo>
                <a:lnTo>
                  <a:pt x="768383" y="582760"/>
                </a:lnTo>
                <a:lnTo>
                  <a:pt x="785926" y="541266"/>
                </a:lnTo>
                <a:lnTo>
                  <a:pt x="798833" y="497566"/>
                </a:lnTo>
                <a:lnTo>
                  <a:pt x="806800" y="451963"/>
                </a:lnTo>
                <a:lnTo>
                  <a:pt x="809523" y="404761"/>
                </a:lnTo>
                <a:lnTo>
                  <a:pt x="806800" y="357557"/>
                </a:lnTo>
                <a:lnTo>
                  <a:pt x="798833" y="311953"/>
                </a:lnTo>
                <a:lnTo>
                  <a:pt x="785926" y="268251"/>
                </a:lnTo>
                <a:lnTo>
                  <a:pt x="768383" y="226757"/>
                </a:lnTo>
                <a:lnTo>
                  <a:pt x="746507" y="187772"/>
                </a:lnTo>
                <a:lnTo>
                  <a:pt x="720602" y="151603"/>
                </a:lnTo>
                <a:lnTo>
                  <a:pt x="690972" y="118551"/>
                </a:lnTo>
                <a:lnTo>
                  <a:pt x="657920" y="88921"/>
                </a:lnTo>
                <a:lnTo>
                  <a:pt x="621750" y="63016"/>
                </a:lnTo>
                <a:lnTo>
                  <a:pt x="582766" y="41140"/>
                </a:lnTo>
                <a:lnTo>
                  <a:pt x="541271" y="23596"/>
                </a:lnTo>
                <a:lnTo>
                  <a:pt x="497570" y="10689"/>
                </a:lnTo>
                <a:lnTo>
                  <a:pt x="451965" y="2723"/>
                </a:lnTo>
                <a:lnTo>
                  <a:pt x="404761" y="0"/>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70" name="object 25"/>
          <p:cNvSpPr>
            <a:spLocks/>
          </p:cNvSpPr>
          <p:nvPr/>
        </p:nvSpPr>
        <p:spPr bwMode="auto">
          <a:xfrm>
            <a:off x="663575" y="1639888"/>
            <a:ext cx="309563" cy="461962"/>
          </a:xfrm>
          <a:custGeom>
            <a:avLst/>
            <a:gdLst>
              <a:gd name="T0" fmla="*/ 144 w 360680"/>
              <a:gd name="T1" fmla="*/ 162261 h 509905"/>
              <a:gd name="T2" fmla="*/ 60387 w 360680"/>
              <a:gd name="T3" fmla="*/ 171970 h 509905"/>
              <a:gd name="T4" fmla="*/ 5511 w 360680"/>
              <a:gd name="T5" fmla="*/ 167953 h 509905"/>
              <a:gd name="T6" fmla="*/ 2248 w 360680"/>
              <a:gd name="T7" fmla="*/ 162041 h 509905"/>
              <a:gd name="T8" fmla="*/ 64884 w 360680"/>
              <a:gd name="T9" fmla="*/ 154237 h 509905"/>
              <a:gd name="T10" fmla="*/ 62746 w 360680"/>
              <a:gd name="T11" fmla="*/ 166984 h 509905"/>
              <a:gd name="T12" fmla="*/ 65346 w 360680"/>
              <a:gd name="T13" fmla="*/ 167963 h 509905"/>
              <a:gd name="T14" fmla="*/ 63564 w 360680"/>
              <a:gd name="T15" fmla="*/ 165501 h 509905"/>
              <a:gd name="T16" fmla="*/ 18179 w 360680"/>
              <a:gd name="T17" fmla="*/ 63112 h 509905"/>
              <a:gd name="T18" fmla="*/ 17170 w 360680"/>
              <a:gd name="T19" fmla="*/ 67211 h 509905"/>
              <a:gd name="T20" fmla="*/ 205 w 360680"/>
              <a:gd name="T21" fmla="*/ 96890 h 509905"/>
              <a:gd name="T22" fmla="*/ 2253 w 360680"/>
              <a:gd name="T23" fmla="*/ 159801 h 509905"/>
              <a:gd name="T24" fmla="*/ 67133 w 360680"/>
              <a:gd name="T25" fmla="*/ 150156 h 509905"/>
              <a:gd name="T26" fmla="*/ 67133 w 360680"/>
              <a:gd name="T27" fmla="*/ 102371 h 509905"/>
              <a:gd name="T28" fmla="*/ 2390 w 360680"/>
              <a:gd name="T29" fmla="*/ 98290 h 509905"/>
              <a:gd name="T30" fmla="*/ 2882 w 360680"/>
              <a:gd name="T31" fmla="*/ 96014 h 509905"/>
              <a:gd name="T32" fmla="*/ 58590 w 360680"/>
              <a:gd name="T33" fmla="*/ 81063 h 509905"/>
              <a:gd name="T34" fmla="*/ 18897 w 360680"/>
              <a:gd name="T35" fmla="*/ 69877 h 509905"/>
              <a:gd name="T36" fmla="*/ 20420 w 360680"/>
              <a:gd name="T37" fmla="*/ 63678 h 509905"/>
              <a:gd name="T38" fmla="*/ 64884 w 360680"/>
              <a:gd name="T39" fmla="*/ 102371 h 509905"/>
              <a:gd name="T40" fmla="*/ 67133 w 360680"/>
              <a:gd name="T41" fmla="*/ 102371 h 509905"/>
              <a:gd name="T42" fmla="*/ 13193 w 360680"/>
              <a:gd name="T43" fmla="*/ 142874 h 509905"/>
              <a:gd name="T44" fmla="*/ 21453 w 360680"/>
              <a:gd name="T45" fmla="*/ 142874 h 509905"/>
              <a:gd name="T46" fmla="*/ 7928 w 360680"/>
              <a:gd name="T47" fmla="*/ 118346 h 509905"/>
              <a:gd name="T48" fmla="*/ 7928 w 360680"/>
              <a:gd name="T49" fmla="*/ 133324 h 509905"/>
              <a:gd name="T50" fmla="*/ 27225 w 360680"/>
              <a:gd name="T51" fmla="*/ 119260 h 509905"/>
              <a:gd name="T52" fmla="*/ 35122 w 360680"/>
              <a:gd name="T53" fmla="*/ 123794 h 509905"/>
              <a:gd name="T54" fmla="*/ 58588 w 360680"/>
              <a:gd name="T55" fmla="*/ 123794 h 509905"/>
              <a:gd name="T56" fmla="*/ 13193 w 360680"/>
              <a:gd name="T57" fmla="*/ 108796 h 509905"/>
              <a:gd name="T58" fmla="*/ 21453 w 360680"/>
              <a:gd name="T59" fmla="*/ 108796 h 509905"/>
              <a:gd name="T60" fmla="*/ 55233 w 360680"/>
              <a:gd name="T61" fmla="*/ 81063 h 509905"/>
              <a:gd name="T62" fmla="*/ 64610 w 360680"/>
              <a:gd name="T63" fmla="*/ 97433 h 509905"/>
              <a:gd name="T64" fmla="*/ 67099 w 360680"/>
              <a:gd name="T65" fmla="*/ 98290 h 509905"/>
              <a:gd name="T66" fmla="*/ 65619 w 360680"/>
              <a:gd name="T67" fmla="*/ 92461 h 509905"/>
              <a:gd name="T68" fmla="*/ 46755 w 360680"/>
              <a:gd name="T69" fmla="*/ 49007 h 509905"/>
              <a:gd name="T70" fmla="*/ 47709 w 360680"/>
              <a:gd name="T71" fmla="*/ 68398 h 509905"/>
              <a:gd name="T72" fmla="*/ 56076 w 360680"/>
              <a:gd name="T73" fmla="*/ 76987 h 509905"/>
              <a:gd name="T74" fmla="*/ 49132 w 360680"/>
              <a:gd name="T75" fmla="*/ 64210 h 509905"/>
              <a:gd name="T76" fmla="*/ 52750 w 360680"/>
              <a:gd name="T77" fmla="*/ 0 h 509905"/>
              <a:gd name="T78" fmla="*/ 11973 w 360680"/>
              <a:gd name="T79" fmla="*/ 3399 h 509905"/>
              <a:gd name="T80" fmla="*/ 11947 w 360680"/>
              <a:gd name="T81" fmla="*/ 45500 h 509905"/>
              <a:gd name="T82" fmla="*/ 13399 w 360680"/>
              <a:gd name="T83" fmla="*/ 48209 h 509905"/>
              <a:gd name="T84" fmla="*/ 53736 w 360680"/>
              <a:gd name="T85" fmla="*/ 48209 h 509905"/>
              <a:gd name="T86" fmla="*/ 15004 w 360680"/>
              <a:gd name="T87" fmla="*/ 44929 h 509905"/>
              <a:gd name="T88" fmla="*/ 14230 w 360680"/>
              <a:gd name="T89" fmla="*/ 43957 h 509905"/>
              <a:gd name="T90" fmla="*/ 13781 w 360680"/>
              <a:gd name="T91" fmla="*/ 6297 h 509905"/>
              <a:gd name="T92" fmla="*/ 15001 w 360680"/>
              <a:gd name="T93" fmla="*/ 4081 h 509905"/>
              <a:gd name="T94" fmla="*/ 53733 w 360680"/>
              <a:gd name="T95" fmla="*/ 806 h 509905"/>
              <a:gd name="T96" fmla="*/ 21359 w 360680"/>
              <a:gd name="T97" fmla="*/ 4081 h 509905"/>
              <a:gd name="T98" fmla="*/ 23610 w 360680"/>
              <a:gd name="T99" fmla="*/ 4081 h 509905"/>
              <a:gd name="T100" fmla="*/ 32443 w 360680"/>
              <a:gd name="T101" fmla="*/ 44929 h 509905"/>
              <a:gd name="T102" fmla="*/ 45774 w 360680"/>
              <a:gd name="T103" fmla="*/ 4081 h 509905"/>
              <a:gd name="T104" fmla="*/ 45774 w 360680"/>
              <a:gd name="T105" fmla="*/ 44929 h 509905"/>
              <a:gd name="T106" fmla="*/ 52133 w 360680"/>
              <a:gd name="T107" fmla="*/ 4081 h 509905"/>
              <a:gd name="T108" fmla="*/ 53164 w 360680"/>
              <a:gd name="T109" fmla="*/ 5534 h 509905"/>
              <a:gd name="T110" fmla="*/ 53164 w 360680"/>
              <a:gd name="T111" fmla="*/ 43477 h 509905"/>
              <a:gd name="T112" fmla="*/ 55332 w 360680"/>
              <a:gd name="T113" fmla="*/ 44929 h 509905"/>
              <a:gd name="T114" fmla="*/ 55331 w 360680"/>
              <a:gd name="T115" fmla="*/ 4081 h 5099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60680" h="509905">
                <a:moveTo>
                  <a:pt x="12077" y="473468"/>
                </a:moveTo>
                <a:lnTo>
                  <a:pt x="38" y="473468"/>
                </a:lnTo>
                <a:lnTo>
                  <a:pt x="777" y="480759"/>
                </a:lnTo>
                <a:lnTo>
                  <a:pt x="28990" y="508976"/>
                </a:lnTo>
                <a:lnTo>
                  <a:pt x="36271" y="509714"/>
                </a:lnTo>
                <a:lnTo>
                  <a:pt x="324370" y="509523"/>
                </a:lnTo>
                <a:lnTo>
                  <a:pt x="351011" y="497649"/>
                </a:lnTo>
                <a:lnTo>
                  <a:pt x="36271" y="497649"/>
                </a:lnTo>
                <a:lnTo>
                  <a:pt x="29603" y="497624"/>
                </a:lnTo>
                <a:lnTo>
                  <a:pt x="23545" y="494906"/>
                </a:lnTo>
                <a:lnTo>
                  <a:pt x="14795" y="486155"/>
                </a:lnTo>
                <a:lnTo>
                  <a:pt x="12077" y="480110"/>
                </a:lnTo>
                <a:lnTo>
                  <a:pt x="12077" y="473468"/>
                </a:lnTo>
                <a:close/>
              </a:path>
              <a:path w="360680" h="509905">
                <a:moveTo>
                  <a:pt x="360616" y="456984"/>
                </a:moveTo>
                <a:lnTo>
                  <a:pt x="348526" y="456984"/>
                </a:lnTo>
                <a:lnTo>
                  <a:pt x="348457" y="480110"/>
                </a:lnTo>
                <a:lnTo>
                  <a:pt x="345821" y="485990"/>
                </a:lnTo>
                <a:lnTo>
                  <a:pt x="337045" y="494753"/>
                </a:lnTo>
                <a:lnTo>
                  <a:pt x="331000" y="497484"/>
                </a:lnTo>
                <a:lnTo>
                  <a:pt x="36271" y="497649"/>
                </a:lnTo>
                <a:lnTo>
                  <a:pt x="351011" y="497649"/>
                </a:lnTo>
                <a:lnTo>
                  <a:pt x="360598" y="473468"/>
                </a:lnTo>
                <a:lnTo>
                  <a:pt x="360616" y="456984"/>
                </a:lnTo>
                <a:close/>
              </a:path>
              <a:path w="360680" h="509905">
                <a:moveTo>
                  <a:pt x="341439" y="490359"/>
                </a:moveTo>
                <a:close/>
              </a:path>
              <a:path w="360680" h="509905">
                <a:moveTo>
                  <a:pt x="109486" y="145199"/>
                </a:moveTo>
                <a:lnTo>
                  <a:pt x="97434" y="145199"/>
                </a:lnTo>
                <a:lnTo>
                  <a:pt x="97650" y="186994"/>
                </a:lnTo>
                <a:lnTo>
                  <a:pt x="96964" y="190360"/>
                </a:lnTo>
                <a:lnTo>
                  <a:pt x="94284" y="196392"/>
                </a:lnTo>
                <a:lnTo>
                  <a:pt x="92227" y="199135"/>
                </a:lnTo>
                <a:lnTo>
                  <a:pt x="8216" y="273900"/>
                </a:lnTo>
                <a:lnTo>
                  <a:pt x="5151" y="278041"/>
                </a:lnTo>
                <a:lnTo>
                  <a:pt x="1104" y="287070"/>
                </a:lnTo>
                <a:lnTo>
                  <a:pt x="63" y="291947"/>
                </a:lnTo>
                <a:lnTo>
                  <a:pt x="0" y="473468"/>
                </a:lnTo>
                <a:lnTo>
                  <a:pt x="12103" y="473468"/>
                </a:lnTo>
                <a:lnTo>
                  <a:pt x="12103" y="456984"/>
                </a:lnTo>
                <a:lnTo>
                  <a:pt x="360616" y="456984"/>
                </a:lnTo>
                <a:lnTo>
                  <a:pt x="360616" y="444893"/>
                </a:lnTo>
                <a:lnTo>
                  <a:pt x="12103" y="444893"/>
                </a:lnTo>
                <a:lnTo>
                  <a:pt x="12103" y="303314"/>
                </a:lnTo>
                <a:lnTo>
                  <a:pt x="360616" y="303314"/>
                </a:lnTo>
                <a:lnTo>
                  <a:pt x="360581" y="291947"/>
                </a:lnTo>
                <a:lnTo>
                  <a:pt x="360427" y="291223"/>
                </a:lnTo>
                <a:lnTo>
                  <a:pt x="12839" y="291223"/>
                </a:lnTo>
                <a:lnTo>
                  <a:pt x="13161" y="289915"/>
                </a:lnTo>
                <a:lnTo>
                  <a:pt x="13582" y="288670"/>
                </a:lnTo>
                <a:lnTo>
                  <a:pt x="15484" y="284479"/>
                </a:lnTo>
                <a:lnTo>
                  <a:pt x="17516" y="281774"/>
                </a:lnTo>
                <a:lnTo>
                  <a:pt x="64249" y="240182"/>
                </a:lnTo>
                <a:lnTo>
                  <a:pt x="314721" y="240182"/>
                </a:lnTo>
                <a:lnTo>
                  <a:pt x="301219" y="228104"/>
                </a:lnTo>
                <a:lnTo>
                  <a:pt x="77838" y="228104"/>
                </a:lnTo>
                <a:lnTo>
                  <a:pt x="101511" y="207035"/>
                </a:lnTo>
                <a:lnTo>
                  <a:pt x="104571" y="202907"/>
                </a:lnTo>
                <a:lnTo>
                  <a:pt x="108661" y="193700"/>
                </a:lnTo>
                <a:lnTo>
                  <a:pt x="109689" y="188671"/>
                </a:lnTo>
                <a:lnTo>
                  <a:pt x="109486" y="145199"/>
                </a:lnTo>
                <a:close/>
              </a:path>
              <a:path w="360680" h="509905">
                <a:moveTo>
                  <a:pt x="360616" y="303314"/>
                </a:moveTo>
                <a:lnTo>
                  <a:pt x="348526" y="303314"/>
                </a:lnTo>
                <a:lnTo>
                  <a:pt x="348526" y="444893"/>
                </a:lnTo>
                <a:lnTo>
                  <a:pt x="360616" y="444893"/>
                </a:lnTo>
                <a:lnTo>
                  <a:pt x="360616" y="303314"/>
                </a:lnTo>
                <a:close/>
              </a:path>
              <a:path w="360680" h="509905">
                <a:moveTo>
                  <a:pt x="115239" y="395020"/>
                </a:moveTo>
                <a:lnTo>
                  <a:pt x="70866" y="395020"/>
                </a:lnTo>
                <a:lnTo>
                  <a:pt x="70866" y="423316"/>
                </a:lnTo>
                <a:lnTo>
                  <a:pt x="73583" y="426021"/>
                </a:lnTo>
                <a:lnTo>
                  <a:pt x="112534" y="426021"/>
                </a:lnTo>
                <a:lnTo>
                  <a:pt x="115239" y="423316"/>
                </a:lnTo>
                <a:lnTo>
                  <a:pt x="115239" y="395020"/>
                </a:lnTo>
                <a:close/>
              </a:path>
              <a:path w="360680" h="509905">
                <a:moveTo>
                  <a:pt x="143535" y="350646"/>
                </a:moveTo>
                <a:lnTo>
                  <a:pt x="42583" y="350646"/>
                </a:lnTo>
                <a:lnTo>
                  <a:pt x="39865" y="353352"/>
                </a:lnTo>
                <a:lnTo>
                  <a:pt x="39865" y="392315"/>
                </a:lnTo>
                <a:lnTo>
                  <a:pt x="42583" y="395020"/>
                </a:lnTo>
                <a:lnTo>
                  <a:pt x="143535" y="395020"/>
                </a:lnTo>
                <a:lnTo>
                  <a:pt x="146240" y="392315"/>
                </a:lnTo>
                <a:lnTo>
                  <a:pt x="146240" y="353352"/>
                </a:lnTo>
                <a:lnTo>
                  <a:pt x="143535" y="350646"/>
                </a:lnTo>
                <a:close/>
              </a:path>
              <a:path w="360680" h="509905">
                <a:moveTo>
                  <a:pt x="314706" y="366788"/>
                </a:moveTo>
                <a:lnTo>
                  <a:pt x="188658" y="366788"/>
                </a:lnTo>
                <a:lnTo>
                  <a:pt x="188658" y="378866"/>
                </a:lnTo>
                <a:lnTo>
                  <a:pt x="314706" y="378866"/>
                </a:lnTo>
                <a:lnTo>
                  <a:pt x="314706" y="366788"/>
                </a:lnTo>
                <a:close/>
              </a:path>
              <a:path w="360680" h="509905">
                <a:moveTo>
                  <a:pt x="112534" y="319646"/>
                </a:moveTo>
                <a:lnTo>
                  <a:pt x="73583" y="319646"/>
                </a:lnTo>
                <a:lnTo>
                  <a:pt x="70866" y="322351"/>
                </a:lnTo>
                <a:lnTo>
                  <a:pt x="70866" y="350646"/>
                </a:lnTo>
                <a:lnTo>
                  <a:pt x="115239" y="350646"/>
                </a:lnTo>
                <a:lnTo>
                  <a:pt x="115239" y="322351"/>
                </a:lnTo>
                <a:lnTo>
                  <a:pt x="112534" y="319646"/>
                </a:lnTo>
                <a:close/>
              </a:path>
              <a:path w="360680" h="509905">
                <a:moveTo>
                  <a:pt x="314721" y="240182"/>
                </a:moveTo>
                <a:lnTo>
                  <a:pt x="296684" y="240182"/>
                </a:lnTo>
                <a:lnTo>
                  <a:pt x="343185" y="281800"/>
                </a:lnTo>
                <a:lnTo>
                  <a:pt x="345202" y="284518"/>
                </a:lnTo>
                <a:lnTo>
                  <a:pt x="347057" y="288683"/>
                </a:lnTo>
                <a:lnTo>
                  <a:pt x="347487" y="289928"/>
                </a:lnTo>
                <a:lnTo>
                  <a:pt x="347802" y="291223"/>
                </a:lnTo>
                <a:lnTo>
                  <a:pt x="360427" y="291223"/>
                </a:lnTo>
                <a:lnTo>
                  <a:pt x="359562" y="287146"/>
                </a:lnTo>
                <a:lnTo>
                  <a:pt x="355470" y="278002"/>
                </a:lnTo>
                <a:lnTo>
                  <a:pt x="352475" y="273951"/>
                </a:lnTo>
                <a:lnTo>
                  <a:pt x="314721" y="240182"/>
                </a:lnTo>
                <a:close/>
              </a:path>
              <a:path w="360680" h="509905">
                <a:moveTo>
                  <a:pt x="263245" y="145199"/>
                </a:moveTo>
                <a:lnTo>
                  <a:pt x="251155" y="145199"/>
                </a:lnTo>
                <a:lnTo>
                  <a:pt x="251179" y="188671"/>
                </a:lnTo>
                <a:lnTo>
                  <a:pt x="252196" y="193535"/>
                </a:lnTo>
                <a:lnTo>
                  <a:pt x="256273" y="202653"/>
                </a:lnTo>
                <a:lnTo>
                  <a:pt x="259283" y="206743"/>
                </a:lnTo>
                <a:lnTo>
                  <a:pt x="283159" y="228104"/>
                </a:lnTo>
                <a:lnTo>
                  <a:pt x="301219" y="228104"/>
                </a:lnTo>
                <a:lnTo>
                  <a:pt x="268605" y="198932"/>
                </a:lnTo>
                <a:lnTo>
                  <a:pt x="266585" y="196202"/>
                </a:lnTo>
                <a:lnTo>
                  <a:pt x="263918" y="190245"/>
                </a:lnTo>
                <a:lnTo>
                  <a:pt x="263263" y="186994"/>
                </a:lnTo>
                <a:lnTo>
                  <a:pt x="263245" y="145199"/>
                </a:lnTo>
                <a:close/>
              </a:path>
              <a:path w="360680" h="509905">
                <a:moveTo>
                  <a:pt x="283349" y="0"/>
                </a:moveTo>
                <a:lnTo>
                  <a:pt x="77279" y="0"/>
                </a:lnTo>
                <a:lnTo>
                  <a:pt x="71996" y="2387"/>
                </a:lnTo>
                <a:lnTo>
                  <a:pt x="64312" y="10071"/>
                </a:lnTo>
                <a:lnTo>
                  <a:pt x="61943" y="15328"/>
                </a:lnTo>
                <a:lnTo>
                  <a:pt x="62026" y="129882"/>
                </a:lnTo>
                <a:lnTo>
                  <a:pt x="64173" y="134810"/>
                </a:lnTo>
                <a:lnTo>
                  <a:pt x="67779" y="138607"/>
                </a:lnTo>
                <a:lnTo>
                  <a:pt x="68008" y="138874"/>
                </a:lnTo>
                <a:lnTo>
                  <a:pt x="71970" y="142836"/>
                </a:lnTo>
                <a:lnTo>
                  <a:pt x="77266" y="145199"/>
                </a:lnTo>
                <a:lnTo>
                  <a:pt x="283349" y="145199"/>
                </a:lnTo>
                <a:lnTo>
                  <a:pt x="288645" y="142836"/>
                </a:lnTo>
                <a:lnTo>
                  <a:pt x="296303" y="135178"/>
                </a:lnTo>
                <a:lnTo>
                  <a:pt x="297221" y="133121"/>
                </a:lnTo>
                <a:lnTo>
                  <a:pt x="80594" y="133121"/>
                </a:lnTo>
                <a:lnTo>
                  <a:pt x="78333" y="132092"/>
                </a:lnTo>
                <a:lnTo>
                  <a:pt x="76682" y="130454"/>
                </a:lnTo>
                <a:lnTo>
                  <a:pt x="76441" y="130238"/>
                </a:lnTo>
                <a:lnTo>
                  <a:pt x="74942" y="128612"/>
                </a:lnTo>
                <a:lnTo>
                  <a:pt x="74081" y="126555"/>
                </a:lnTo>
                <a:lnTo>
                  <a:pt x="74028" y="18656"/>
                </a:lnTo>
                <a:lnTo>
                  <a:pt x="75044" y="16382"/>
                </a:lnTo>
                <a:lnTo>
                  <a:pt x="78308" y="13119"/>
                </a:lnTo>
                <a:lnTo>
                  <a:pt x="80581" y="12090"/>
                </a:lnTo>
                <a:lnTo>
                  <a:pt x="297217" y="12090"/>
                </a:lnTo>
                <a:lnTo>
                  <a:pt x="296303" y="10045"/>
                </a:lnTo>
                <a:lnTo>
                  <a:pt x="288632" y="2387"/>
                </a:lnTo>
                <a:lnTo>
                  <a:pt x="283349" y="0"/>
                </a:lnTo>
                <a:close/>
              </a:path>
              <a:path w="360680" h="509905">
                <a:moveTo>
                  <a:pt x="126822" y="12090"/>
                </a:moveTo>
                <a:lnTo>
                  <a:pt x="114731" y="12090"/>
                </a:lnTo>
                <a:lnTo>
                  <a:pt x="114731" y="133121"/>
                </a:lnTo>
                <a:lnTo>
                  <a:pt x="126822" y="133121"/>
                </a:lnTo>
                <a:lnTo>
                  <a:pt x="126822" y="12090"/>
                </a:lnTo>
                <a:close/>
              </a:path>
              <a:path w="360680" h="509905">
                <a:moveTo>
                  <a:pt x="186347" y="12090"/>
                </a:moveTo>
                <a:lnTo>
                  <a:pt x="174269" y="12090"/>
                </a:lnTo>
                <a:lnTo>
                  <a:pt x="174269" y="133121"/>
                </a:lnTo>
                <a:lnTo>
                  <a:pt x="186347" y="133121"/>
                </a:lnTo>
                <a:lnTo>
                  <a:pt x="186347" y="12090"/>
                </a:lnTo>
                <a:close/>
              </a:path>
              <a:path w="360680" h="509905">
                <a:moveTo>
                  <a:pt x="245884" y="12090"/>
                </a:moveTo>
                <a:lnTo>
                  <a:pt x="233794" y="12090"/>
                </a:lnTo>
                <a:lnTo>
                  <a:pt x="233794" y="133121"/>
                </a:lnTo>
                <a:lnTo>
                  <a:pt x="245884" y="133121"/>
                </a:lnTo>
                <a:lnTo>
                  <a:pt x="245884" y="12090"/>
                </a:lnTo>
                <a:close/>
              </a:path>
              <a:path w="360680" h="509905">
                <a:moveTo>
                  <a:pt x="297217" y="12090"/>
                </a:moveTo>
                <a:lnTo>
                  <a:pt x="280035" y="12090"/>
                </a:lnTo>
                <a:lnTo>
                  <a:pt x="282308" y="13119"/>
                </a:lnTo>
                <a:lnTo>
                  <a:pt x="283946" y="14744"/>
                </a:lnTo>
                <a:lnTo>
                  <a:pt x="285572" y="16395"/>
                </a:lnTo>
                <a:lnTo>
                  <a:pt x="286595" y="18656"/>
                </a:lnTo>
                <a:lnTo>
                  <a:pt x="286600" y="126555"/>
                </a:lnTo>
                <a:lnTo>
                  <a:pt x="285572" y="128816"/>
                </a:lnTo>
                <a:lnTo>
                  <a:pt x="282295" y="132092"/>
                </a:lnTo>
                <a:lnTo>
                  <a:pt x="280022" y="133121"/>
                </a:lnTo>
                <a:lnTo>
                  <a:pt x="297221" y="133121"/>
                </a:lnTo>
                <a:lnTo>
                  <a:pt x="298665" y="129882"/>
                </a:lnTo>
                <a:lnTo>
                  <a:pt x="298665" y="15328"/>
                </a:lnTo>
                <a:lnTo>
                  <a:pt x="297217" y="120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71" name="object 26"/>
          <p:cNvSpPr>
            <a:spLocks noChangeArrowheads="1"/>
          </p:cNvSpPr>
          <p:nvPr/>
        </p:nvSpPr>
        <p:spPr bwMode="auto">
          <a:xfrm>
            <a:off x="708025" y="1941513"/>
            <a:ext cx="71438" cy="746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6872" name="object 27"/>
          <p:cNvSpPr>
            <a:spLocks/>
          </p:cNvSpPr>
          <p:nvPr/>
        </p:nvSpPr>
        <p:spPr bwMode="auto">
          <a:xfrm>
            <a:off x="4619625" y="1504950"/>
            <a:ext cx="692150" cy="733425"/>
          </a:xfrm>
          <a:custGeom>
            <a:avLst/>
            <a:gdLst>
              <a:gd name="T0" fmla="*/ 72157 w 809625"/>
              <a:gd name="T1" fmla="*/ 0 h 809625"/>
              <a:gd name="T2" fmla="*/ 63741 w 809625"/>
              <a:gd name="T3" fmla="*/ 919 h 809625"/>
              <a:gd name="T4" fmla="*/ 55611 w 809625"/>
              <a:gd name="T5" fmla="*/ 3604 h 809625"/>
              <a:gd name="T6" fmla="*/ 47822 w 809625"/>
              <a:gd name="T7" fmla="*/ 7955 h 809625"/>
              <a:gd name="T8" fmla="*/ 40424 w 809625"/>
              <a:gd name="T9" fmla="*/ 13869 h 809625"/>
              <a:gd name="T10" fmla="*/ 33474 w 809625"/>
              <a:gd name="T11" fmla="*/ 21244 h 809625"/>
              <a:gd name="T12" fmla="*/ 27026 w 809625"/>
              <a:gd name="T13" fmla="*/ 29977 h 809625"/>
              <a:gd name="T14" fmla="*/ 21133 w 809625"/>
              <a:gd name="T15" fmla="*/ 39966 h 809625"/>
              <a:gd name="T16" fmla="*/ 15852 w 809625"/>
              <a:gd name="T17" fmla="*/ 51108 h 809625"/>
              <a:gd name="T18" fmla="*/ 11233 w 809625"/>
              <a:gd name="T19" fmla="*/ 63303 h 809625"/>
              <a:gd name="T20" fmla="*/ 7334 w 809625"/>
              <a:gd name="T21" fmla="*/ 76446 h 809625"/>
              <a:gd name="T22" fmla="*/ 4206 w 809625"/>
              <a:gd name="T23" fmla="*/ 90434 h 809625"/>
              <a:gd name="T24" fmla="*/ 1906 w 809625"/>
              <a:gd name="T25" fmla="*/ 105167 h 809625"/>
              <a:gd name="T26" fmla="*/ 486 w 809625"/>
              <a:gd name="T27" fmla="*/ 120542 h 809625"/>
              <a:gd name="T28" fmla="*/ 0 w 809625"/>
              <a:gd name="T29" fmla="*/ 136455 h 809625"/>
              <a:gd name="T30" fmla="*/ 486 w 809625"/>
              <a:gd name="T31" fmla="*/ 152368 h 809625"/>
              <a:gd name="T32" fmla="*/ 1906 w 809625"/>
              <a:gd name="T33" fmla="*/ 167741 h 809625"/>
              <a:gd name="T34" fmla="*/ 4206 w 809625"/>
              <a:gd name="T35" fmla="*/ 182474 h 809625"/>
              <a:gd name="T36" fmla="*/ 7334 w 809625"/>
              <a:gd name="T37" fmla="*/ 196463 h 809625"/>
              <a:gd name="T38" fmla="*/ 11233 w 809625"/>
              <a:gd name="T39" fmla="*/ 209605 h 809625"/>
              <a:gd name="T40" fmla="*/ 15852 w 809625"/>
              <a:gd name="T41" fmla="*/ 221799 h 809625"/>
              <a:gd name="T42" fmla="*/ 21133 w 809625"/>
              <a:gd name="T43" fmla="*/ 232942 h 809625"/>
              <a:gd name="T44" fmla="*/ 27026 w 809625"/>
              <a:gd name="T45" fmla="*/ 242930 h 809625"/>
              <a:gd name="T46" fmla="*/ 33474 w 809625"/>
              <a:gd name="T47" fmla="*/ 251664 h 809625"/>
              <a:gd name="T48" fmla="*/ 40424 w 809625"/>
              <a:gd name="T49" fmla="*/ 259041 h 809625"/>
              <a:gd name="T50" fmla="*/ 47822 w 809625"/>
              <a:gd name="T51" fmla="*/ 264954 h 809625"/>
              <a:gd name="T52" fmla="*/ 55611 w 809625"/>
              <a:gd name="T53" fmla="*/ 269305 h 809625"/>
              <a:gd name="T54" fmla="*/ 63741 w 809625"/>
              <a:gd name="T55" fmla="*/ 271991 h 809625"/>
              <a:gd name="T56" fmla="*/ 72157 w 809625"/>
              <a:gd name="T57" fmla="*/ 272910 h 809625"/>
              <a:gd name="T58" fmla="*/ 80572 w 809625"/>
              <a:gd name="T59" fmla="*/ 271991 h 809625"/>
              <a:gd name="T60" fmla="*/ 88703 w 809625"/>
              <a:gd name="T61" fmla="*/ 269305 h 809625"/>
              <a:gd name="T62" fmla="*/ 96493 w 809625"/>
              <a:gd name="T63" fmla="*/ 264954 h 809625"/>
              <a:gd name="T64" fmla="*/ 103890 w 809625"/>
              <a:gd name="T65" fmla="*/ 259041 h 809625"/>
              <a:gd name="T66" fmla="*/ 110840 w 809625"/>
              <a:gd name="T67" fmla="*/ 251664 h 809625"/>
              <a:gd name="T68" fmla="*/ 117288 w 809625"/>
              <a:gd name="T69" fmla="*/ 242930 h 809625"/>
              <a:gd name="T70" fmla="*/ 123179 w 809625"/>
              <a:gd name="T71" fmla="*/ 232942 h 809625"/>
              <a:gd name="T72" fmla="*/ 128462 w 809625"/>
              <a:gd name="T73" fmla="*/ 221799 h 809625"/>
              <a:gd name="T74" fmla="*/ 133080 w 809625"/>
              <a:gd name="T75" fmla="*/ 209605 h 809625"/>
              <a:gd name="T76" fmla="*/ 136980 w 809625"/>
              <a:gd name="T77" fmla="*/ 196463 h 809625"/>
              <a:gd name="T78" fmla="*/ 140106 w 809625"/>
              <a:gd name="T79" fmla="*/ 182474 h 809625"/>
              <a:gd name="T80" fmla="*/ 142409 w 809625"/>
              <a:gd name="T81" fmla="*/ 167741 h 809625"/>
              <a:gd name="T82" fmla="*/ 143829 w 809625"/>
              <a:gd name="T83" fmla="*/ 152368 h 809625"/>
              <a:gd name="T84" fmla="*/ 144313 w 809625"/>
              <a:gd name="T85" fmla="*/ 136455 h 809625"/>
              <a:gd name="T86" fmla="*/ 143829 w 809625"/>
              <a:gd name="T87" fmla="*/ 120542 h 809625"/>
              <a:gd name="T88" fmla="*/ 142409 w 809625"/>
              <a:gd name="T89" fmla="*/ 105167 h 809625"/>
              <a:gd name="T90" fmla="*/ 140106 w 809625"/>
              <a:gd name="T91" fmla="*/ 90434 h 809625"/>
              <a:gd name="T92" fmla="*/ 136980 w 809625"/>
              <a:gd name="T93" fmla="*/ 76446 h 809625"/>
              <a:gd name="T94" fmla="*/ 133080 w 809625"/>
              <a:gd name="T95" fmla="*/ 63303 h 809625"/>
              <a:gd name="T96" fmla="*/ 128462 w 809625"/>
              <a:gd name="T97" fmla="*/ 51108 h 809625"/>
              <a:gd name="T98" fmla="*/ 123179 w 809625"/>
              <a:gd name="T99" fmla="*/ 39966 h 809625"/>
              <a:gd name="T100" fmla="*/ 117288 w 809625"/>
              <a:gd name="T101" fmla="*/ 29977 h 809625"/>
              <a:gd name="T102" fmla="*/ 110840 w 809625"/>
              <a:gd name="T103" fmla="*/ 21244 h 809625"/>
              <a:gd name="T104" fmla="*/ 103890 w 809625"/>
              <a:gd name="T105" fmla="*/ 13869 h 809625"/>
              <a:gd name="T106" fmla="*/ 96493 w 809625"/>
              <a:gd name="T107" fmla="*/ 7955 h 809625"/>
              <a:gd name="T108" fmla="*/ 88703 w 809625"/>
              <a:gd name="T109" fmla="*/ 3604 h 809625"/>
              <a:gd name="T110" fmla="*/ 80572 w 809625"/>
              <a:gd name="T111" fmla="*/ 919 h 809625"/>
              <a:gd name="T112" fmla="*/ 72157 w 809625"/>
              <a:gd name="T113" fmla="*/ 0 h 8096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09625" h="809625">
                <a:moveTo>
                  <a:pt x="404761" y="0"/>
                </a:moveTo>
                <a:lnTo>
                  <a:pt x="357557" y="2723"/>
                </a:lnTo>
                <a:lnTo>
                  <a:pt x="311953" y="10689"/>
                </a:lnTo>
                <a:lnTo>
                  <a:pt x="268251" y="23596"/>
                </a:lnTo>
                <a:lnTo>
                  <a:pt x="226757" y="41140"/>
                </a:lnTo>
                <a:lnTo>
                  <a:pt x="187772" y="63016"/>
                </a:lnTo>
                <a:lnTo>
                  <a:pt x="151603" y="88921"/>
                </a:lnTo>
                <a:lnTo>
                  <a:pt x="118551" y="118551"/>
                </a:lnTo>
                <a:lnTo>
                  <a:pt x="88921" y="151603"/>
                </a:lnTo>
                <a:lnTo>
                  <a:pt x="63016" y="187772"/>
                </a:lnTo>
                <a:lnTo>
                  <a:pt x="41140" y="226757"/>
                </a:lnTo>
                <a:lnTo>
                  <a:pt x="23596" y="268251"/>
                </a:lnTo>
                <a:lnTo>
                  <a:pt x="10689" y="311953"/>
                </a:lnTo>
                <a:lnTo>
                  <a:pt x="2723" y="357557"/>
                </a:lnTo>
                <a:lnTo>
                  <a:pt x="0" y="404761"/>
                </a:lnTo>
                <a:lnTo>
                  <a:pt x="2723" y="451963"/>
                </a:lnTo>
                <a:lnTo>
                  <a:pt x="10689" y="497566"/>
                </a:lnTo>
                <a:lnTo>
                  <a:pt x="23596" y="541266"/>
                </a:lnTo>
                <a:lnTo>
                  <a:pt x="41140" y="582760"/>
                </a:lnTo>
                <a:lnTo>
                  <a:pt x="63016" y="621744"/>
                </a:lnTo>
                <a:lnTo>
                  <a:pt x="88921" y="657914"/>
                </a:lnTo>
                <a:lnTo>
                  <a:pt x="118551" y="690967"/>
                </a:lnTo>
                <a:lnTo>
                  <a:pt x="151603" y="720598"/>
                </a:lnTo>
                <a:lnTo>
                  <a:pt x="187772" y="746504"/>
                </a:lnTo>
                <a:lnTo>
                  <a:pt x="226757" y="768381"/>
                </a:lnTo>
                <a:lnTo>
                  <a:pt x="268251" y="785925"/>
                </a:lnTo>
                <a:lnTo>
                  <a:pt x="311953" y="798832"/>
                </a:lnTo>
                <a:lnTo>
                  <a:pt x="357557" y="806800"/>
                </a:lnTo>
                <a:lnTo>
                  <a:pt x="404761" y="809523"/>
                </a:lnTo>
                <a:lnTo>
                  <a:pt x="451965" y="806800"/>
                </a:lnTo>
                <a:lnTo>
                  <a:pt x="497570" y="798832"/>
                </a:lnTo>
                <a:lnTo>
                  <a:pt x="541271" y="785925"/>
                </a:lnTo>
                <a:lnTo>
                  <a:pt x="582766" y="768381"/>
                </a:lnTo>
                <a:lnTo>
                  <a:pt x="621750" y="746504"/>
                </a:lnTo>
                <a:lnTo>
                  <a:pt x="657920" y="720598"/>
                </a:lnTo>
                <a:lnTo>
                  <a:pt x="690972" y="690967"/>
                </a:lnTo>
                <a:lnTo>
                  <a:pt x="720602" y="657914"/>
                </a:lnTo>
                <a:lnTo>
                  <a:pt x="746507" y="621744"/>
                </a:lnTo>
                <a:lnTo>
                  <a:pt x="768383" y="582760"/>
                </a:lnTo>
                <a:lnTo>
                  <a:pt x="785926" y="541266"/>
                </a:lnTo>
                <a:lnTo>
                  <a:pt x="798833" y="497566"/>
                </a:lnTo>
                <a:lnTo>
                  <a:pt x="806800" y="451963"/>
                </a:lnTo>
                <a:lnTo>
                  <a:pt x="809523" y="404761"/>
                </a:lnTo>
                <a:lnTo>
                  <a:pt x="806800" y="357557"/>
                </a:lnTo>
                <a:lnTo>
                  <a:pt x="798833" y="311953"/>
                </a:lnTo>
                <a:lnTo>
                  <a:pt x="785926" y="268251"/>
                </a:lnTo>
                <a:lnTo>
                  <a:pt x="768383" y="226757"/>
                </a:lnTo>
                <a:lnTo>
                  <a:pt x="746507" y="187772"/>
                </a:lnTo>
                <a:lnTo>
                  <a:pt x="720602" y="151603"/>
                </a:lnTo>
                <a:lnTo>
                  <a:pt x="690972" y="118551"/>
                </a:lnTo>
                <a:lnTo>
                  <a:pt x="657920" y="88921"/>
                </a:lnTo>
                <a:lnTo>
                  <a:pt x="621750" y="63016"/>
                </a:lnTo>
                <a:lnTo>
                  <a:pt x="582766" y="41140"/>
                </a:lnTo>
                <a:lnTo>
                  <a:pt x="541271" y="23596"/>
                </a:lnTo>
                <a:lnTo>
                  <a:pt x="497570" y="10689"/>
                </a:lnTo>
                <a:lnTo>
                  <a:pt x="451965" y="2723"/>
                </a:lnTo>
                <a:lnTo>
                  <a:pt x="404761" y="0"/>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73" name="object 28"/>
          <p:cNvSpPr>
            <a:spLocks/>
          </p:cNvSpPr>
          <p:nvPr/>
        </p:nvSpPr>
        <p:spPr bwMode="auto">
          <a:xfrm>
            <a:off x="4749800" y="1677988"/>
            <a:ext cx="433388" cy="385762"/>
          </a:xfrm>
          <a:custGeom>
            <a:avLst/>
            <a:gdLst>
              <a:gd name="T0" fmla="*/ 2690 w 507364"/>
              <a:gd name="T1" fmla="*/ 73187 h 425450"/>
              <a:gd name="T2" fmla="*/ 5 w 507364"/>
              <a:gd name="T3" fmla="*/ 79766 h 425450"/>
              <a:gd name="T4" fmla="*/ 2683 w 507364"/>
              <a:gd name="T5" fmla="*/ 143646 h 425450"/>
              <a:gd name="T6" fmla="*/ 86854 w 507364"/>
              <a:gd name="T7" fmla="*/ 143646 h 425450"/>
              <a:gd name="T8" fmla="*/ 3677 w 507364"/>
              <a:gd name="T9" fmla="*/ 140470 h 425450"/>
              <a:gd name="T10" fmla="*/ 1887 w 507364"/>
              <a:gd name="T11" fmla="*/ 80751 h 425450"/>
              <a:gd name="T12" fmla="*/ 4614 w 507364"/>
              <a:gd name="T13" fmla="*/ 75560 h 425450"/>
              <a:gd name="T14" fmla="*/ 15234 w 507364"/>
              <a:gd name="T15" fmla="*/ 71985 h 425450"/>
              <a:gd name="T16" fmla="*/ 85864 w 507364"/>
              <a:gd name="T17" fmla="*/ 76370 h 425450"/>
              <a:gd name="T18" fmla="*/ 87654 w 507364"/>
              <a:gd name="T19" fmla="*/ 136081 h 425450"/>
              <a:gd name="T20" fmla="*/ 85864 w 507364"/>
              <a:gd name="T21" fmla="*/ 140470 h 425450"/>
              <a:gd name="T22" fmla="*/ 88904 w 507364"/>
              <a:gd name="T23" fmla="*/ 139752 h 425450"/>
              <a:gd name="T24" fmla="*/ 88904 w 507364"/>
              <a:gd name="T25" fmla="*/ 77084 h 425450"/>
              <a:gd name="T26" fmla="*/ 15616 w 507364"/>
              <a:gd name="T27" fmla="*/ 127573 h 425450"/>
              <a:gd name="T28" fmla="*/ 15616 w 507364"/>
              <a:gd name="T29" fmla="*/ 131151 h 425450"/>
              <a:gd name="T30" fmla="*/ 74341 w 507364"/>
              <a:gd name="T31" fmla="*/ 128369 h 425450"/>
              <a:gd name="T32" fmla="*/ 68148 w 507364"/>
              <a:gd name="T33" fmla="*/ 102995 h 425450"/>
              <a:gd name="T34" fmla="*/ 68148 w 507364"/>
              <a:gd name="T35" fmla="*/ 115096 h 425450"/>
              <a:gd name="T36" fmla="*/ 74342 w 507364"/>
              <a:gd name="T37" fmla="*/ 111533 h 425450"/>
              <a:gd name="T38" fmla="*/ 74344 w 507364"/>
              <a:gd name="T39" fmla="*/ 106558 h 425450"/>
              <a:gd name="T40" fmla="*/ 69611 w 507364"/>
              <a:gd name="T41" fmla="*/ 106558 h 425450"/>
              <a:gd name="T42" fmla="*/ 72464 w 507364"/>
              <a:gd name="T43" fmla="*/ 106567 h 425450"/>
              <a:gd name="T44" fmla="*/ 69611 w 507364"/>
              <a:gd name="T45" fmla="*/ 106558 h 425450"/>
              <a:gd name="T46" fmla="*/ 74342 w 507364"/>
              <a:gd name="T47" fmla="*/ 111533 h 425450"/>
              <a:gd name="T48" fmla="*/ 13770 w 507364"/>
              <a:gd name="T49" fmla="*/ 75560 h 425450"/>
              <a:gd name="T50" fmla="*/ 75362 w 507364"/>
              <a:gd name="T51" fmla="*/ 92822 h 425450"/>
              <a:gd name="T52" fmla="*/ 15652 w 507364"/>
              <a:gd name="T53" fmla="*/ 89237 h 425450"/>
              <a:gd name="T54" fmla="*/ 22362 w 507364"/>
              <a:gd name="T55" fmla="*/ 0 h 425450"/>
              <a:gd name="T56" fmla="*/ 18897 w 507364"/>
              <a:gd name="T57" fmla="*/ 5103 h 425450"/>
              <a:gd name="T58" fmla="*/ 20147 w 507364"/>
              <a:gd name="T59" fmla="*/ 89237 h 425450"/>
              <a:gd name="T60" fmla="*/ 21937 w 507364"/>
              <a:gd name="T61" fmla="*/ 4390 h 425450"/>
              <a:gd name="T62" fmla="*/ 54232 w 507364"/>
              <a:gd name="T63" fmla="*/ 3573 h 425450"/>
              <a:gd name="T64" fmla="*/ 52260 w 507364"/>
              <a:gd name="T65" fmla="*/ 9 h 425450"/>
              <a:gd name="T66" fmla="*/ 23921 w 507364"/>
              <a:gd name="T67" fmla="*/ 3573 h 425450"/>
              <a:gd name="T68" fmla="*/ 20574 w 507364"/>
              <a:gd name="T69" fmla="*/ 6980 h 425450"/>
              <a:gd name="T70" fmla="*/ 68448 w 507364"/>
              <a:gd name="T71" fmla="*/ 89237 h 425450"/>
              <a:gd name="T72" fmla="*/ 53706 w 507364"/>
              <a:gd name="T73" fmla="*/ 35542 h 425450"/>
              <a:gd name="T74" fmla="*/ 51020 w 507364"/>
              <a:gd name="T75" fmla="*/ 28964 h 425450"/>
              <a:gd name="T76" fmla="*/ 54232 w 507364"/>
              <a:gd name="T77" fmla="*/ 3573 h 425450"/>
              <a:gd name="T78" fmla="*/ 51020 w 507364"/>
              <a:gd name="T79" fmla="*/ 28964 h 425450"/>
              <a:gd name="T80" fmla="*/ 53706 w 507364"/>
              <a:gd name="T81" fmla="*/ 35542 h 425450"/>
              <a:gd name="T82" fmla="*/ 68448 w 507364"/>
              <a:gd name="T83" fmla="*/ 89237 h 425450"/>
              <a:gd name="T84" fmla="*/ 70220 w 507364"/>
              <a:gd name="T85" fmla="*/ 33926 h 425450"/>
              <a:gd name="T86" fmla="*/ 55641 w 507364"/>
              <a:gd name="T87" fmla="*/ 33172 h 425450"/>
              <a:gd name="T88" fmla="*/ 52910 w 507364"/>
              <a:gd name="T89" fmla="*/ 27973 h 425450"/>
              <a:gd name="T90" fmla="*/ 54232 w 507364"/>
              <a:gd name="T91" fmla="*/ 3573 h 425450"/>
              <a:gd name="T92" fmla="*/ 73897 w 507364"/>
              <a:gd name="T93" fmla="*/ 72785 h 425450"/>
              <a:gd name="T94" fmla="*/ 75788 w 507364"/>
              <a:gd name="T95" fmla="*/ 75560 h 425450"/>
              <a:gd name="T96" fmla="*/ 85445 w 507364"/>
              <a:gd name="T97" fmla="*/ 71985 h 425450"/>
              <a:gd name="T98" fmla="*/ 67131 w 507364"/>
              <a:gd name="T99" fmla="*/ 33172 h 425450"/>
              <a:gd name="T100" fmla="*/ 52249 w 507364"/>
              <a:gd name="T101" fmla="*/ 0 h 425450"/>
              <a:gd name="T102" fmla="*/ 52260 w 507364"/>
              <a:gd name="T103" fmla="*/ 9 h 425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7364" h="425450">
                <a:moveTo>
                  <a:pt x="86233" y="211378"/>
                </a:moveTo>
                <a:lnTo>
                  <a:pt x="23228" y="211378"/>
                </a:lnTo>
                <a:lnTo>
                  <a:pt x="15227" y="214909"/>
                </a:lnTo>
                <a:lnTo>
                  <a:pt x="9423" y="220611"/>
                </a:lnTo>
                <a:lnTo>
                  <a:pt x="3581" y="226428"/>
                </a:lnTo>
                <a:lnTo>
                  <a:pt x="28" y="234226"/>
                </a:lnTo>
                <a:lnTo>
                  <a:pt x="0" y="402488"/>
                </a:lnTo>
                <a:lnTo>
                  <a:pt x="3606" y="410387"/>
                </a:lnTo>
                <a:lnTo>
                  <a:pt x="15189" y="421805"/>
                </a:lnTo>
                <a:lnTo>
                  <a:pt x="23215" y="425361"/>
                </a:lnTo>
                <a:lnTo>
                  <a:pt x="483641" y="425361"/>
                </a:lnTo>
                <a:lnTo>
                  <a:pt x="491655" y="421805"/>
                </a:lnTo>
                <a:lnTo>
                  <a:pt x="498735" y="414832"/>
                </a:lnTo>
                <a:lnTo>
                  <a:pt x="26149" y="414832"/>
                </a:lnTo>
                <a:lnTo>
                  <a:pt x="20815" y="412483"/>
                </a:lnTo>
                <a:lnTo>
                  <a:pt x="13068" y="404876"/>
                </a:lnTo>
                <a:lnTo>
                  <a:pt x="10680" y="399592"/>
                </a:lnTo>
                <a:lnTo>
                  <a:pt x="10680" y="237121"/>
                </a:lnTo>
                <a:lnTo>
                  <a:pt x="13068" y="231876"/>
                </a:lnTo>
                <a:lnTo>
                  <a:pt x="20789" y="224256"/>
                </a:lnTo>
                <a:lnTo>
                  <a:pt x="26123" y="221881"/>
                </a:lnTo>
                <a:lnTo>
                  <a:pt x="88607" y="221881"/>
                </a:lnTo>
                <a:lnTo>
                  <a:pt x="88607" y="213728"/>
                </a:lnTo>
                <a:lnTo>
                  <a:pt x="86233" y="211378"/>
                </a:lnTo>
                <a:close/>
              </a:path>
              <a:path w="507364" h="425450">
                <a:moveTo>
                  <a:pt x="498752" y="221881"/>
                </a:moveTo>
                <a:lnTo>
                  <a:pt x="480720" y="221881"/>
                </a:lnTo>
                <a:lnTo>
                  <a:pt x="486054" y="224256"/>
                </a:lnTo>
                <a:lnTo>
                  <a:pt x="493801" y="231889"/>
                </a:lnTo>
                <a:lnTo>
                  <a:pt x="496183" y="237121"/>
                </a:lnTo>
                <a:lnTo>
                  <a:pt x="496189" y="399592"/>
                </a:lnTo>
                <a:lnTo>
                  <a:pt x="493801" y="404876"/>
                </a:lnTo>
                <a:lnTo>
                  <a:pt x="489953" y="408673"/>
                </a:lnTo>
                <a:lnTo>
                  <a:pt x="486054" y="412483"/>
                </a:lnTo>
                <a:lnTo>
                  <a:pt x="480720" y="414832"/>
                </a:lnTo>
                <a:lnTo>
                  <a:pt x="498735" y="414832"/>
                </a:lnTo>
                <a:lnTo>
                  <a:pt x="503262" y="410375"/>
                </a:lnTo>
                <a:lnTo>
                  <a:pt x="506869" y="402488"/>
                </a:lnTo>
                <a:lnTo>
                  <a:pt x="506869" y="234226"/>
                </a:lnTo>
                <a:lnTo>
                  <a:pt x="503262" y="226352"/>
                </a:lnTo>
                <a:lnTo>
                  <a:pt x="498752" y="221881"/>
                </a:lnTo>
                <a:close/>
              </a:path>
              <a:path w="507364" h="425450">
                <a:moveTo>
                  <a:pt x="418426" y="374611"/>
                </a:moveTo>
                <a:lnTo>
                  <a:pt x="88392" y="374611"/>
                </a:lnTo>
                <a:lnTo>
                  <a:pt x="86004" y="376948"/>
                </a:lnTo>
                <a:lnTo>
                  <a:pt x="86004" y="382752"/>
                </a:lnTo>
                <a:lnTo>
                  <a:pt x="88392" y="385114"/>
                </a:lnTo>
                <a:lnTo>
                  <a:pt x="418426" y="385114"/>
                </a:lnTo>
                <a:lnTo>
                  <a:pt x="420827" y="382752"/>
                </a:lnTo>
                <a:lnTo>
                  <a:pt x="420827" y="376948"/>
                </a:lnTo>
                <a:lnTo>
                  <a:pt x="418426" y="374611"/>
                </a:lnTo>
                <a:close/>
              </a:path>
              <a:path w="507364" h="425450">
                <a:moveTo>
                  <a:pt x="418439" y="302437"/>
                </a:moveTo>
                <a:lnTo>
                  <a:pt x="385762" y="302437"/>
                </a:lnTo>
                <a:lnTo>
                  <a:pt x="383387" y="304800"/>
                </a:lnTo>
                <a:lnTo>
                  <a:pt x="383400" y="335661"/>
                </a:lnTo>
                <a:lnTo>
                  <a:pt x="385762" y="337972"/>
                </a:lnTo>
                <a:lnTo>
                  <a:pt x="418439" y="337997"/>
                </a:lnTo>
                <a:lnTo>
                  <a:pt x="420827" y="335661"/>
                </a:lnTo>
                <a:lnTo>
                  <a:pt x="420829" y="327507"/>
                </a:lnTo>
                <a:lnTo>
                  <a:pt x="394042" y="327507"/>
                </a:lnTo>
                <a:lnTo>
                  <a:pt x="394042" y="312902"/>
                </a:lnTo>
                <a:lnTo>
                  <a:pt x="420836" y="312902"/>
                </a:lnTo>
                <a:lnTo>
                  <a:pt x="420839" y="304800"/>
                </a:lnTo>
                <a:lnTo>
                  <a:pt x="418439" y="302437"/>
                </a:lnTo>
                <a:close/>
              </a:path>
              <a:path w="507364" h="425450">
                <a:moveTo>
                  <a:pt x="394042" y="312902"/>
                </a:moveTo>
                <a:lnTo>
                  <a:pt x="394042" y="327507"/>
                </a:lnTo>
                <a:lnTo>
                  <a:pt x="410197" y="327507"/>
                </a:lnTo>
                <a:lnTo>
                  <a:pt x="410197" y="312928"/>
                </a:lnTo>
                <a:lnTo>
                  <a:pt x="394042" y="312902"/>
                </a:lnTo>
                <a:close/>
              </a:path>
              <a:path w="507364" h="425450">
                <a:moveTo>
                  <a:pt x="420836" y="312902"/>
                </a:moveTo>
                <a:lnTo>
                  <a:pt x="394042" y="312902"/>
                </a:lnTo>
                <a:lnTo>
                  <a:pt x="410197" y="312928"/>
                </a:lnTo>
                <a:lnTo>
                  <a:pt x="410197" y="327507"/>
                </a:lnTo>
                <a:lnTo>
                  <a:pt x="420829" y="327507"/>
                </a:lnTo>
                <a:lnTo>
                  <a:pt x="420836" y="312902"/>
                </a:lnTo>
                <a:close/>
              </a:path>
              <a:path w="507364" h="425450">
                <a:moveTo>
                  <a:pt x="88607" y="221881"/>
                </a:moveTo>
                <a:lnTo>
                  <a:pt x="77952" y="221881"/>
                </a:lnTo>
                <a:lnTo>
                  <a:pt x="77952" y="270217"/>
                </a:lnTo>
                <a:lnTo>
                  <a:pt x="80340" y="272567"/>
                </a:lnTo>
                <a:lnTo>
                  <a:pt x="426605" y="272567"/>
                </a:lnTo>
                <a:lnTo>
                  <a:pt x="429006" y="270217"/>
                </a:lnTo>
                <a:lnTo>
                  <a:pt x="429006" y="262039"/>
                </a:lnTo>
                <a:lnTo>
                  <a:pt x="88607" y="262039"/>
                </a:lnTo>
                <a:lnTo>
                  <a:pt x="88607" y="221881"/>
                </a:lnTo>
                <a:close/>
              </a:path>
              <a:path w="507364" h="425450">
                <a:moveTo>
                  <a:pt x="135407" y="0"/>
                </a:moveTo>
                <a:lnTo>
                  <a:pt x="126580" y="0"/>
                </a:lnTo>
                <a:lnTo>
                  <a:pt x="118567" y="3543"/>
                </a:lnTo>
                <a:lnTo>
                  <a:pt x="111482" y="10515"/>
                </a:lnTo>
                <a:lnTo>
                  <a:pt x="106972" y="14986"/>
                </a:lnTo>
                <a:lnTo>
                  <a:pt x="103365" y="22860"/>
                </a:lnTo>
                <a:lnTo>
                  <a:pt x="103365" y="262039"/>
                </a:lnTo>
                <a:lnTo>
                  <a:pt x="114046" y="262039"/>
                </a:lnTo>
                <a:lnTo>
                  <a:pt x="114046" y="25768"/>
                </a:lnTo>
                <a:lnTo>
                  <a:pt x="116459" y="20497"/>
                </a:lnTo>
                <a:lnTo>
                  <a:pt x="124180" y="12890"/>
                </a:lnTo>
                <a:lnTo>
                  <a:pt x="129540" y="10515"/>
                </a:lnTo>
                <a:lnTo>
                  <a:pt x="135407" y="10515"/>
                </a:lnTo>
                <a:lnTo>
                  <a:pt x="306988" y="10490"/>
                </a:lnTo>
                <a:lnTo>
                  <a:pt x="298221" y="1841"/>
                </a:lnTo>
                <a:lnTo>
                  <a:pt x="297230" y="711"/>
                </a:lnTo>
                <a:lnTo>
                  <a:pt x="295822" y="25"/>
                </a:lnTo>
                <a:lnTo>
                  <a:pt x="135407" y="25"/>
                </a:lnTo>
                <a:lnTo>
                  <a:pt x="135407" y="0"/>
                </a:lnTo>
                <a:close/>
              </a:path>
              <a:path w="507364" h="425450">
                <a:moveTo>
                  <a:pt x="135407" y="10490"/>
                </a:moveTo>
                <a:lnTo>
                  <a:pt x="129540" y="10515"/>
                </a:lnTo>
                <a:lnTo>
                  <a:pt x="124180" y="12890"/>
                </a:lnTo>
                <a:lnTo>
                  <a:pt x="116459" y="20497"/>
                </a:lnTo>
                <a:lnTo>
                  <a:pt x="114046" y="25768"/>
                </a:lnTo>
                <a:lnTo>
                  <a:pt x="114046" y="262039"/>
                </a:lnTo>
                <a:lnTo>
                  <a:pt x="387464" y="262039"/>
                </a:lnTo>
                <a:lnTo>
                  <a:pt x="387565" y="107911"/>
                </a:lnTo>
                <a:lnTo>
                  <a:pt x="312039" y="107911"/>
                </a:lnTo>
                <a:lnTo>
                  <a:pt x="304012" y="104368"/>
                </a:lnTo>
                <a:lnTo>
                  <a:pt x="298221" y="98640"/>
                </a:lnTo>
                <a:lnTo>
                  <a:pt x="292404" y="92925"/>
                </a:lnTo>
                <a:lnTo>
                  <a:pt x="288810" y="85051"/>
                </a:lnTo>
                <a:lnTo>
                  <a:pt x="288810" y="10515"/>
                </a:lnTo>
                <a:lnTo>
                  <a:pt x="135407" y="10490"/>
                </a:lnTo>
                <a:close/>
              </a:path>
              <a:path w="507364" h="425450">
                <a:moveTo>
                  <a:pt x="306988" y="10490"/>
                </a:moveTo>
                <a:lnTo>
                  <a:pt x="135407" y="10490"/>
                </a:lnTo>
                <a:lnTo>
                  <a:pt x="288810" y="10515"/>
                </a:lnTo>
                <a:lnTo>
                  <a:pt x="288810" y="85051"/>
                </a:lnTo>
                <a:lnTo>
                  <a:pt x="292404" y="92925"/>
                </a:lnTo>
                <a:lnTo>
                  <a:pt x="298247" y="98666"/>
                </a:lnTo>
                <a:lnTo>
                  <a:pt x="304012" y="104368"/>
                </a:lnTo>
                <a:lnTo>
                  <a:pt x="312039" y="107911"/>
                </a:lnTo>
                <a:lnTo>
                  <a:pt x="387565" y="107911"/>
                </a:lnTo>
                <a:lnTo>
                  <a:pt x="387464" y="262039"/>
                </a:lnTo>
                <a:lnTo>
                  <a:pt x="398106" y="262039"/>
                </a:lnTo>
                <a:lnTo>
                  <a:pt x="398233" y="101066"/>
                </a:lnTo>
                <a:lnTo>
                  <a:pt x="397497" y="99618"/>
                </a:lnTo>
                <a:lnTo>
                  <a:pt x="396341" y="98640"/>
                </a:lnTo>
                <a:lnTo>
                  <a:pt x="395092" y="97409"/>
                </a:lnTo>
                <a:lnTo>
                  <a:pt x="314972" y="97409"/>
                </a:lnTo>
                <a:lnTo>
                  <a:pt x="309638" y="95021"/>
                </a:lnTo>
                <a:lnTo>
                  <a:pt x="301891" y="87401"/>
                </a:lnTo>
                <a:lnTo>
                  <a:pt x="299504" y="82143"/>
                </a:lnTo>
                <a:lnTo>
                  <a:pt x="299504" y="17957"/>
                </a:lnTo>
                <a:lnTo>
                  <a:pt x="314557" y="17957"/>
                </a:lnTo>
                <a:lnTo>
                  <a:pt x="306988" y="10490"/>
                </a:lnTo>
                <a:close/>
              </a:path>
              <a:path w="507364" h="425450">
                <a:moveTo>
                  <a:pt x="483679" y="211378"/>
                </a:moveTo>
                <a:lnTo>
                  <a:pt x="420712" y="211378"/>
                </a:lnTo>
                <a:lnTo>
                  <a:pt x="418312" y="213728"/>
                </a:lnTo>
                <a:lnTo>
                  <a:pt x="418312" y="262039"/>
                </a:lnTo>
                <a:lnTo>
                  <a:pt x="429006" y="262039"/>
                </a:lnTo>
                <a:lnTo>
                  <a:pt x="429006" y="221881"/>
                </a:lnTo>
                <a:lnTo>
                  <a:pt x="498752" y="221881"/>
                </a:lnTo>
                <a:lnTo>
                  <a:pt x="491667" y="214909"/>
                </a:lnTo>
                <a:lnTo>
                  <a:pt x="483679" y="211378"/>
                </a:lnTo>
                <a:close/>
              </a:path>
              <a:path w="507364" h="425450">
                <a:moveTo>
                  <a:pt x="314557" y="17957"/>
                </a:moveTo>
                <a:lnTo>
                  <a:pt x="299504" y="17957"/>
                </a:lnTo>
                <a:lnTo>
                  <a:pt x="380009" y="97409"/>
                </a:lnTo>
                <a:lnTo>
                  <a:pt x="395092" y="97409"/>
                </a:lnTo>
                <a:lnTo>
                  <a:pt x="314557" y="17957"/>
                </a:lnTo>
                <a:close/>
              </a:path>
              <a:path w="507364" h="425450">
                <a:moveTo>
                  <a:pt x="295770" y="0"/>
                </a:moveTo>
                <a:lnTo>
                  <a:pt x="294144" y="0"/>
                </a:lnTo>
                <a:lnTo>
                  <a:pt x="293662" y="25"/>
                </a:lnTo>
                <a:lnTo>
                  <a:pt x="295822" y="25"/>
                </a:lnTo>
                <a:lnTo>
                  <a:pt x="29577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74" name="object 29"/>
          <p:cNvSpPr>
            <a:spLocks/>
          </p:cNvSpPr>
          <p:nvPr/>
        </p:nvSpPr>
        <p:spPr bwMode="auto">
          <a:xfrm>
            <a:off x="4846638" y="1687513"/>
            <a:ext cx="233362" cy="228600"/>
          </a:xfrm>
          <a:custGeom>
            <a:avLst/>
            <a:gdLst>
              <a:gd name="T0" fmla="*/ 30272 w 273685"/>
              <a:gd name="T1" fmla="*/ 0 h 252094"/>
              <a:gd name="T2" fmla="*/ 4049 w 273685"/>
              <a:gd name="T3" fmla="*/ 0 h 252094"/>
              <a:gd name="T4" fmla="*/ 1524 w 273685"/>
              <a:gd name="T5" fmla="*/ 1513 h 252094"/>
              <a:gd name="T6" fmla="*/ 343 w 273685"/>
              <a:gd name="T7" fmla="*/ 4632 h 252094"/>
              <a:gd name="T8" fmla="*/ 3 w 273685"/>
              <a:gd name="T9" fmla="*/ 7230 h 252094"/>
              <a:gd name="T10" fmla="*/ 0 w 273685"/>
              <a:gd name="T11" fmla="*/ 85753 h 252094"/>
              <a:gd name="T12" fmla="*/ 47361 w 273685"/>
              <a:gd name="T13" fmla="*/ 85753 h 252094"/>
              <a:gd name="T14" fmla="*/ 47378 w 273685"/>
              <a:gd name="T15" fmla="*/ 33208 h 252094"/>
              <a:gd name="T16" fmla="*/ 34294 w 273685"/>
              <a:gd name="T17" fmla="*/ 33208 h 252094"/>
              <a:gd name="T18" fmla="*/ 32906 w 273685"/>
              <a:gd name="T19" fmla="*/ 32000 h 252094"/>
              <a:gd name="T20" fmla="*/ 30895 w 273685"/>
              <a:gd name="T21" fmla="*/ 28099 h 252094"/>
              <a:gd name="T22" fmla="*/ 30272 w 273685"/>
              <a:gd name="T23" fmla="*/ 25415 h 252094"/>
              <a:gd name="T24" fmla="*/ 30272 w 273685"/>
              <a:gd name="T25" fmla="*/ 0 h 2520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73685" h="252094">
                <a:moveTo>
                  <a:pt x="174777" y="0"/>
                </a:moveTo>
                <a:lnTo>
                  <a:pt x="23380" y="0"/>
                </a:lnTo>
                <a:lnTo>
                  <a:pt x="8797" y="4436"/>
                </a:lnTo>
                <a:lnTo>
                  <a:pt x="1974" y="13585"/>
                </a:lnTo>
                <a:lnTo>
                  <a:pt x="9" y="21206"/>
                </a:lnTo>
                <a:lnTo>
                  <a:pt x="0" y="251536"/>
                </a:lnTo>
                <a:lnTo>
                  <a:pt x="273431" y="251536"/>
                </a:lnTo>
                <a:lnTo>
                  <a:pt x="273532" y="97409"/>
                </a:lnTo>
                <a:lnTo>
                  <a:pt x="197993" y="97409"/>
                </a:lnTo>
                <a:lnTo>
                  <a:pt x="189979" y="93865"/>
                </a:lnTo>
                <a:lnTo>
                  <a:pt x="178371" y="82423"/>
                </a:lnTo>
                <a:lnTo>
                  <a:pt x="174777" y="74549"/>
                </a:lnTo>
                <a:lnTo>
                  <a:pt x="1747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75" name="object 30"/>
          <p:cNvSpPr txBox="1">
            <a:spLocks noChangeArrowheads="1"/>
          </p:cNvSpPr>
          <p:nvPr/>
        </p:nvSpPr>
        <p:spPr bwMode="auto">
          <a:xfrm>
            <a:off x="5451475" y="2071688"/>
            <a:ext cx="26320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1113">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algn="ctr" eaLnBrk="1" hangingPunct="1">
              <a:lnSpc>
                <a:spcPct val="112000"/>
              </a:lnSpc>
              <a:spcBef>
                <a:spcPts val="88"/>
              </a:spcBef>
              <a:buClrTx/>
              <a:buFontTx/>
              <a:buNone/>
            </a:pPr>
            <a:r>
              <a:rPr lang="fr-FR" altLang="fr-FR" sz="1200" b="1">
                <a:solidFill>
                  <a:srgbClr val="E30614"/>
                </a:solidFill>
                <a:latin typeface="Arial" panose="020B0604020202020204" pitchFamily="34" charset="0"/>
                <a:cs typeface="Arial" panose="020B0604020202020204" pitchFamily="34" charset="0"/>
              </a:rPr>
              <a:t>BIENS OU SERVICES NUMÉRIQUES  DONT L’ORIGINE OU L’UTILISATION  SONT DIFFICILES À CONTRÔLER</a:t>
            </a:r>
            <a:endParaRPr lang="fr-FR" altLang="fr-FR" sz="1200">
              <a:solidFill>
                <a:schemeClr val="tx1"/>
              </a:solidFill>
              <a:latin typeface="Arial" panose="020B0604020202020204" pitchFamily="34" charset="0"/>
              <a:cs typeface="Arial" panose="020B0604020202020204" pitchFamily="34" charset="0"/>
            </a:endParaRPr>
          </a:p>
        </p:txBody>
      </p:sp>
      <p:sp>
        <p:nvSpPr>
          <p:cNvPr id="36876" name="object 31"/>
          <p:cNvSpPr txBox="1">
            <a:spLocks noChangeArrowheads="1"/>
          </p:cNvSpPr>
          <p:nvPr/>
        </p:nvSpPr>
        <p:spPr bwMode="auto">
          <a:xfrm>
            <a:off x="5195888" y="2936875"/>
            <a:ext cx="3157537"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31763" indent="-120650">
              <a:spcBef>
                <a:spcPct val="20000"/>
              </a:spcBef>
              <a:buClr>
                <a:schemeClr val="tx2"/>
              </a:buClr>
              <a:buFont typeface="Wingdings" panose="05000000000000000000" pitchFamily="2" charset="2"/>
              <a:buChar char="n"/>
              <a:tabLst>
                <a:tab pos="131763" algn="l"/>
              </a:tabLst>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9pPr>
          </a:lstStyle>
          <a:p>
            <a:pPr eaLnBrk="1" hangingPunct="1">
              <a:lnSpc>
                <a:spcPct val="112000"/>
              </a:lnSpc>
              <a:spcBef>
                <a:spcPts val="88"/>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Logiciels ou services pour lesquels le  marchand ne dispose pas des droits de  diffusion,</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File sharing (partage de fichiers en ligne),  hébergement cloud, VPN etc,</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Services de marketing en ligne (exemple :  bases d’emailing, likes/views/followers,  etc.),</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…(cartes SIM, crédits  téléphoniques, VOIP, etc.),</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Biens virtuels tels que les crédits ou objets  virtuels de jeu en ligne.</a:t>
            </a:r>
            <a:endParaRPr lang="fr-FR" altLang="fr-FR" sz="1200">
              <a:solidFill>
                <a:schemeClr val="tx1"/>
              </a:solidFill>
              <a:latin typeface="Arial" panose="020B0604020202020204" pitchFamily="34" charset="0"/>
              <a:cs typeface="Arial" panose="020B0604020202020204" pitchFamily="34" charset="0"/>
            </a:endParaRPr>
          </a:p>
        </p:txBody>
      </p:sp>
      <p:sp>
        <p:nvSpPr>
          <p:cNvPr id="16" name="object 32"/>
          <p:cNvSpPr txBox="1"/>
          <p:nvPr/>
        </p:nvSpPr>
        <p:spPr>
          <a:xfrm>
            <a:off x="1293813" y="2127250"/>
            <a:ext cx="2714625" cy="379413"/>
          </a:xfrm>
          <a:prstGeom prst="rect">
            <a:avLst/>
          </a:prstGeom>
        </p:spPr>
        <p:txBody>
          <a:bodyPr lIns="0" tIns="11134" rIns="0" bIns="0">
            <a:spAutoFit/>
          </a:bodyPr>
          <a:lstStyle/>
          <a:p>
            <a:pPr marL="11134" eaLnBrk="1" fontAlgn="auto" hangingPunct="1">
              <a:spcBef>
                <a:spcPts val="88"/>
              </a:spcBef>
              <a:spcAft>
                <a:spcPts val="0"/>
              </a:spcAft>
              <a:defRPr/>
            </a:pPr>
            <a:r>
              <a:rPr sz="1200" b="1" spc="22" dirty="0">
                <a:solidFill>
                  <a:srgbClr val="E30614"/>
                </a:solidFill>
                <a:latin typeface="Arial"/>
                <a:cs typeface="Arial"/>
              </a:rPr>
              <a:t>BIENS </a:t>
            </a:r>
            <a:r>
              <a:rPr sz="1200" b="1" spc="-4" dirty="0">
                <a:solidFill>
                  <a:srgbClr val="E30614"/>
                </a:solidFill>
                <a:latin typeface="Arial"/>
                <a:cs typeface="Arial"/>
              </a:rPr>
              <a:t>OU </a:t>
            </a:r>
            <a:r>
              <a:rPr sz="1200" b="1" spc="9" dirty="0">
                <a:solidFill>
                  <a:srgbClr val="E30614"/>
                </a:solidFill>
                <a:latin typeface="Arial"/>
                <a:cs typeface="Arial"/>
              </a:rPr>
              <a:t>SERVICES</a:t>
            </a:r>
            <a:r>
              <a:rPr sz="1200" b="1" spc="-223" dirty="0">
                <a:solidFill>
                  <a:srgbClr val="E30614"/>
                </a:solidFill>
                <a:latin typeface="Arial"/>
                <a:cs typeface="Arial"/>
              </a:rPr>
              <a:t> </a:t>
            </a:r>
            <a:r>
              <a:rPr sz="1200" b="1" spc="4" dirty="0">
                <a:solidFill>
                  <a:srgbClr val="E30614"/>
                </a:solidFill>
                <a:latin typeface="Arial"/>
                <a:cs typeface="Arial"/>
              </a:rPr>
              <a:t>RÉGLEMENTÉS</a:t>
            </a:r>
            <a:endParaRPr sz="1200" dirty="0">
              <a:latin typeface="Arial"/>
              <a:cs typeface="Arial"/>
            </a:endParaRPr>
          </a:p>
        </p:txBody>
      </p:sp>
      <p:sp>
        <p:nvSpPr>
          <p:cNvPr id="36878" name="object 33"/>
          <p:cNvSpPr txBox="1">
            <a:spLocks noChangeArrowheads="1"/>
          </p:cNvSpPr>
          <p:nvPr/>
        </p:nvSpPr>
        <p:spPr bwMode="auto">
          <a:xfrm>
            <a:off x="1079500" y="2536825"/>
            <a:ext cx="3071813"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31763" indent="-120650">
              <a:spcBef>
                <a:spcPct val="20000"/>
              </a:spcBef>
              <a:buClr>
                <a:schemeClr val="tx2"/>
              </a:buClr>
              <a:buFont typeface="Wingdings" panose="05000000000000000000" pitchFamily="2" charset="2"/>
              <a:buChar char="n"/>
              <a:tabLst>
                <a:tab pos="131763" algn="l"/>
              </a:tabLst>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9pPr>
          </a:lstStyle>
          <a:p>
            <a:pPr eaLnBrk="1" hangingPunct="1">
              <a:lnSpc>
                <a:spcPct val="112000"/>
              </a:lnSpc>
              <a:spcBef>
                <a:spcPts val="88"/>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Produits pharmaceutiques, y compris sans  ordonnance,</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Produits potentiellement nocifs pour  la santé ou dont les bénéfices sont contestables (hors produits pour animaux),</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Vente de métal (fer, etc.) et de minéraux ou  métaux précieux (or, etc),</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Huissiers de justice, notaires, agences  immobilières, et toute profession  réglementée,</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Tests de santé, ADN, etc.</a:t>
            </a:r>
            <a:endParaRPr lang="fr-FR" altLang="fr-FR" sz="1200">
              <a:solidFill>
                <a:schemeClr val="tx1"/>
              </a:solidFill>
              <a:latin typeface="Arial" panose="020B0604020202020204" pitchFamily="34" charset="0"/>
              <a:cs typeface="Arial" panose="020B0604020202020204" pitchFamily="34" charset="0"/>
            </a:endParaRPr>
          </a:p>
        </p:txBody>
      </p:sp>
      <p:sp>
        <p:nvSpPr>
          <p:cNvPr id="36879" name="object 11"/>
          <p:cNvSpPr>
            <a:spLocks/>
          </p:cNvSpPr>
          <p:nvPr/>
        </p:nvSpPr>
        <p:spPr bwMode="auto">
          <a:xfrm>
            <a:off x="1438275" y="574675"/>
            <a:ext cx="150813" cy="233363"/>
          </a:xfrm>
          <a:custGeom>
            <a:avLst/>
            <a:gdLst>
              <a:gd name="T0" fmla="*/ 2878 w 176530"/>
              <a:gd name="T1" fmla="*/ 76499 h 255905"/>
              <a:gd name="T2" fmla="*/ 2845 w 176530"/>
              <a:gd name="T3" fmla="*/ 89155 h 255905"/>
              <a:gd name="T4" fmla="*/ 14388 w 176530"/>
              <a:gd name="T5" fmla="*/ 92750 h 255905"/>
              <a:gd name="T6" fmla="*/ 24159 w 176530"/>
              <a:gd name="T7" fmla="*/ 88723 h 255905"/>
              <a:gd name="T8" fmla="*/ 12470 w 176530"/>
              <a:gd name="T9" fmla="*/ 79402 h 255905"/>
              <a:gd name="T10" fmla="*/ 7539 w 176530"/>
              <a:gd name="T11" fmla="*/ 78402 h 255905"/>
              <a:gd name="T12" fmla="*/ 5231 w 176530"/>
              <a:gd name="T13" fmla="*/ 77493 h 255905"/>
              <a:gd name="T14" fmla="*/ 31145 w 176530"/>
              <a:gd name="T15" fmla="*/ 63659 h 255905"/>
              <a:gd name="T16" fmla="*/ 22828 w 176530"/>
              <a:gd name="T17" fmla="*/ 63796 h 255905"/>
              <a:gd name="T18" fmla="*/ 22854 w 176530"/>
              <a:gd name="T19" fmla="*/ 64349 h 255905"/>
              <a:gd name="T20" fmla="*/ 12470 w 176530"/>
              <a:gd name="T21" fmla="*/ 79402 h 255905"/>
              <a:gd name="T22" fmla="*/ 31124 w 176530"/>
              <a:gd name="T23" fmla="*/ 65188 h 255905"/>
              <a:gd name="T24" fmla="*/ 17503 w 176530"/>
              <a:gd name="T25" fmla="*/ 0 h 255905"/>
              <a:gd name="T26" fmla="*/ 4203 w 176530"/>
              <a:gd name="T27" fmla="*/ 8529 h 255905"/>
              <a:gd name="T28" fmla="*/ 0 w 176530"/>
              <a:gd name="T29" fmla="*/ 33934 h 255905"/>
              <a:gd name="T30" fmla="*/ 2373 w 176530"/>
              <a:gd name="T31" fmla="*/ 54924 h 255905"/>
              <a:gd name="T32" fmla="*/ 13370 w 176530"/>
              <a:gd name="T33" fmla="*/ 66674 h 255905"/>
              <a:gd name="T34" fmla="*/ 19389 w 176530"/>
              <a:gd name="T35" fmla="*/ 65663 h 255905"/>
              <a:gd name="T36" fmla="*/ 21649 w 176530"/>
              <a:gd name="T37" fmla="*/ 64349 h 255905"/>
              <a:gd name="T38" fmla="*/ 31145 w 176530"/>
              <a:gd name="T39" fmla="*/ 63659 h 255905"/>
              <a:gd name="T40" fmla="*/ 31168 w 176530"/>
              <a:gd name="T41" fmla="*/ 52634 h 255905"/>
              <a:gd name="T42" fmla="*/ 12826 w 176530"/>
              <a:gd name="T43" fmla="*/ 51819 h 255905"/>
              <a:gd name="T44" fmla="*/ 8102 w 176530"/>
              <a:gd name="T45" fmla="*/ 33934 h 255905"/>
              <a:gd name="T46" fmla="*/ 12934 w 176530"/>
              <a:gd name="T47" fmla="*/ 14962 h 255905"/>
              <a:gd name="T48" fmla="*/ 31169 w 176530"/>
              <a:gd name="T49" fmla="*/ 13570 h 255905"/>
              <a:gd name="T50" fmla="*/ 24135 w 176530"/>
              <a:gd name="T51" fmla="*/ 762 h 255905"/>
              <a:gd name="T52" fmla="*/ 17503 w 176530"/>
              <a:gd name="T53" fmla="*/ 0 h 255905"/>
              <a:gd name="T54" fmla="*/ 16946 w 176530"/>
              <a:gd name="T55" fmla="*/ 13570 h 255905"/>
              <a:gd name="T56" fmla="*/ 20443 w 176530"/>
              <a:gd name="T57" fmla="*/ 14023 h 255905"/>
              <a:gd name="T58" fmla="*/ 22738 w 176530"/>
              <a:gd name="T59" fmla="*/ 14999 h 255905"/>
              <a:gd name="T60" fmla="*/ 22927 w 176530"/>
              <a:gd name="T61" fmla="*/ 46271 h 255905"/>
              <a:gd name="T62" fmla="*/ 14912 w 176530"/>
              <a:gd name="T63" fmla="*/ 52634 h 255905"/>
              <a:gd name="T64" fmla="*/ 31169 w 176530"/>
              <a:gd name="T65" fmla="*/ 13570 h 2559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76530" h="255905">
                <a:moveTo>
                  <a:pt x="16374" y="210731"/>
                </a:moveTo>
                <a:lnTo>
                  <a:pt x="16272" y="210946"/>
                </a:lnTo>
                <a:lnTo>
                  <a:pt x="16082" y="211150"/>
                </a:lnTo>
                <a:lnTo>
                  <a:pt x="16082" y="245846"/>
                </a:lnTo>
                <a:lnTo>
                  <a:pt x="57124" y="254979"/>
                </a:lnTo>
                <a:lnTo>
                  <a:pt x="81314" y="255756"/>
                </a:lnTo>
                <a:lnTo>
                  <a:pt x="93450" y="255104"/>
                </a:lnTo>
                <a:lnTo>
                  <a:pt x="136541" y="244652"/>
                </a:lnTo>
                <a:lnTo>
                  <a:pt x="165264" y="218949"/>
                </a:lnTo>
                <a:lnTo>
                  <a:pt x="70481" y="218949"/>
                </a:lnTo>
                <a:lnTo>
                  <a:pt x="56535" y="217989"/>
                </a:lnTo>
                <a:lnTo>
                  <a:pt x="42612" y="216192"/>
                </a:lnTo>
                <a:lnTo>
                  <a:pt x="36080" y="215058"/>
                </a:lnTo>
                <a:lnTo>
                  <a:pt x="29560" y="213685"/>
                </a:lnTo>
                <a:lnTo>
                  <a:pt x="16374" y="210731"/>
                </a:lnTo>
                <a:close/>
              </a:path>
              <a:path w="176530" h="255905">
                <a:moveTo>
                  <a:pt x="176019" y="175539"/>
                </a:moveTo>
                <a:lnTo>
                  <a:pt x="128908" y="175539"/>
                </a:lnTo>
                <a:lnTo>
                  <a:pt x="129023" y="175920"/>
                </a:lnTo>
                <a:lnTo>
                  <a:pt x="129225" y="176301"/>
                </a:lnTo>
                <a:lnTo>
                  <a:pt x="129164" y="177444"/>
                </a:lnTo>
                <a:lnTo>
                  <a:pt x="111642" y="211353"/>
                </a:lnTo>
                <a:lnTo>
                  <a:pt x="70481" y="218949"/>
                </a:lnTo>
                <a:lnTo>
                  <a:pt x="165264" y="218949"/>
                </a:lnTo>
                <a:lnTo>
                  <a:pt x="175903" y="179755"/>
                </a:lnTo>
                <a:lnTo>
                  <a:pt x="176019" y="175539"/>
                </a:lnTo>
                <a:close/>
              </a:path>
              <a:path w="176530" h="255905">
                <a:moveTo>
                  <a:pt x="98924" y="0"/>
                </a:moveTo>
                <a:lnTo>
                  <a:pt x="59910" y="4204"/>
                </a:lnTo>
                <a:lnTo>
                  <a:pt x="23754" y="23523"/>
                </a:lnTo>
                <a:lnTo>
                  <a:pt x="4316" y="57341"/>
                </a:lnTo>
                <a:lnTo>
                  <a:pt x="0" y="93573"/>
                </a:lnTo>
                <a:lnTo>
                  <a:pt x="171" y="102920"/>
                </a:lnTo>
                <a:lnTo>
                  <a:pt x="13418" y="151453"/>
                </a:lnTo>
                <a:lnTo>
                  <a:pt x="58808" y="181574"/>
                </a:lnTo>
                <a:lnTo>
                  <a:pt x="75565" y="183854"/>
                </a:lnTo>
                <a:lnTo>
                  <a:pt x="92508" y="183548"/>
                </a:lnTo>
                <a:lnTo>
                  <a:pt x="109579" y="181063"/>
                </a:lnTo>
                <a:lnTo>
                  <a:pt x="116069" y="179755"/>
                </a:lnTo>
                <a:lnTo>
                  <a:pt x="122355" y="177444"/>
                </a:lnTo>
                <a:lnTo>
                  <a:pt x="128908" y="175539"/>
                </a:lnTo>
                <a:lnTo>
                  <a:pt x="176019" y="175539"/>
                </a:lnTo>
                <a:lnTo>
                  <a:pt x="176144" y="161612"/>
                </a:lnTo>
                <a:lnTo>
                  <a:pt x="176151" y="145135"/>
                </a:lnTo>
                <a:lnTo>
                  <a:pt x="84281" y="145135"/>
                </a:lnTo>
                <a:lnTo>
                  <a:pt x="72491" y="142889"/>
                </a:lnTo>
                <a:lnTo>
                  <a:pt x="46861" y="106205"/>
                </a:lnTo>
                <a:lnTo>
                  <a:pt x="45789" y="93573"/>
                </a:lnTo>
                <a:lnTo>
                  <a:pt x="46595" y="80922"/>
                </a:lnTo>
                <a:lnTo>
                  <a:pt x="73095" y="41257"/>
                </a:lnTo>
                <a:lnTo>
                  <a:pt x="95770" y="37417"/>
                </a:lnTo>
                <a:lnTo>
                  <a:pt x="176154" y="37417"/>
                </a:lnTo>
                <a:lnTo>
                  <a:pt x="176152" y="11785"/>
                </a:lnTo>
                <a:lnTo>
                  <a:pt x="136401" y="2103"/>
                </a:lnTo>
                <a:lnTo>
                  <a:pt x="117710" y="580"/>
                </a:lnTo>
                <a:lnTo>
                  <a:pt x="98924" y="0"/>
                </a:lnTo>
                <a:close/>
              </a:path>
              <a:path w="176530" h="255905">
                <a:moveTo>
                  <a:pt x="176154" y="37417"/>
                </a:moveTo>
                <a:lnTo>
                  <a:pt x="95770" y="37417"/>
                </a:lnTo>
                <a:lnTo>
                  <a:pt x="105674" y="37596"/>
                </a:lnTo>
                <a:lnTo>
                  <a:pt x="115539" y="38668"/>
                </a:lnTo>
                <a:lnTo>
                  <a:pt x="125352" y="40601"/>
                </a:lnTo>
                <a:lnTo>
                  <a:pt x="128502" y="41363"/>
                </a:lnTo>
                <a:lnTo>
                  <a:pt x="129632" y="42735"/>
                </a:lnTo>
                <a:lnTo>
                  <a:pt x="129575" y="127591"/>
                </a:lnTo>
                <a:lnTo>
                  <a:pt x="129658" y="134391"/>
                </a:lnTo>
                <a:lnTo>
                  <a:pt x="84281" y="145135"/>
                </a:lnTo>
                <a:lnTo>
                  <a:pt x="176151" y="145135"/>
                </a:lnTo>
                <a:lnTo>
                  <a:pt x="176154" y="37417"/>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80" name="object 12"/>
          <p:cNvSpPr>
            <a:spLocks/>
          </p:cNvSpPr>
          <p:nvPr/>
        </p:nvSpPr>
        <p:spPr bwMode="auto">
          <a:xfrm>
            <a:off x="461963" y="512763"/>
            <a:ext cx="165100" cy="233362"/>
          </a:xfrm>
          <a:custGeom>
            <a:avLst/>
            <a:gdLst>
              <a:gd name="T0" fmla="*/ 10967 w 192404"/>
              <a:gd name="T1" fmla="*/ 0 h 256540"/>
              <a:gd name="T2" fmla="*/ 436 w 192404"/>
              <a:gd name="T3" fmla="*/ 10 h 256540"/>
              <a:gd name="T4" fmla="*/ 210 w 192404"/>
              <a:gd name="T5" fmla="*/ 49 h 256540"/>
              <a:gd name="T6" fmla="*/ 0 w 192404"/>
              <a:gd name="T7" fmla="*/ 69 h 256540"/>
              <a:gd name="T8" fmla="*/ 0 w 192404"/>
              <a:gd name="T9" fmla="*/ 90367 h 256540"/>
              <a:gd name="T10" fmla="*/ 8640 w 192404"/>
              <a:gd name="T11" fmla="*/ 90367 h 256540"/>
              <a:gd name="T12" fmla="*/ 8626 w 192404"/>
              <a:gd name="T13" fmla="*/ 14848 h 256540"/>
              <a:gd name="T14" fmla="*/ 8797 w 192404"/>
              <a:gd name="T15" fmla="*/ 14509 h 256540"/>
              <a:gd name="T16" fmla="*/ 34802 w 192404"/>
              <a:gd name="T17" fmla="*/ 14509 h 256540"/>
              <a:gd name="T18" fmla="*/ 34476 w 192404"/>
              <a:gd name="T19" fmla="*/ 12547 h 256540"/>
              <a:gd name="T20" fmla="*/ 28832 w 192404"/>
              <a:gd name="T21" fmla="*/ 2479 h 256540"/>
              <a:gd name="T22" fmla="*/ 21272 w 192404"/>
              <a:gd name="T23" fmla="*/ 23 h 256540"/>
              <a:gd name="T24" fmla="*/ 10967 w 192404"/>
              <a:gd name="T25" fmla="*/ 0 h 256540"/>
              <a:gd name="T26" fmla="*/ 34802 w 192404"/>
              <a:gd name="T27" fmla="*/ 14509 h 256540"/>
              <a:gd name="T28" fmla="*/ 8797 w 192404"/>
              <a:gd name="T29" fmla="*/ 14509 h 256540"/>
              <a:gd name="T30" fmla="*/ 21001 w 192404"/>
              <a:gd name="T31" fmla="*/ 14562 h 256540"/>
              <a:gd name="T32" fmla="*/ 21608 w 192404"/>
              <a:gd name="T33" fmla="*/ 14629 h 256540"/>
              <a:gd name="T34" fmla="*/ 23868 w 192404"/>
              <a:gd name="T35" fmla="*/ 15332 h 256540"/>
              <a:gd name="T36" fmla="*/ 25251 w 192404"/>
              <a:gd name="T37" fmla="*/ 16717 h 256540"/>
              <a:gd name="T38" fmla="*/ 25988 w 192404"/>
              <a:gd name="T39" fmla="*/ 19800 h 256540"/>
              <a:gd name="T40" fmla="*/ 26596 w 192404"/>
              <a:gd name="T41" fmla="*/ 23994 h 256540"/>
              <a:gd name="T42" fmla="*/ 26529 w 192404"/>
              <a:gd name="T43" fmla="*/ 28498 h 256540"/>
              <a:gd name="T44" fmla="*/ 21297 w 192404"/>
              <a:gd name="T45" fmla="*/ 40248 h 256540"/>
              <a:gd name="T46" fmla="*/ 15829 w 192404"/>
              <a:gd name="T47" fmla="*/ 43642 h 256540"/>
              <a:gd name="T48" fmla="*/ 14671 w 192404"/>
              <a:gd name="T49" fmla="*/ 44194 h 256540"/>
              <a:gd name="T50" fmla="*/ 15911 w 192404"/>
              <a:gd name="T51" fmla="*/ 58776 h 256540"/>
              <a:gd name="T52" fmla="*/ 19071 w 192404"/>
              <a:gd name="T53" fmla="*/ 57668 h 256540"/>
              <a:gd name="T54" fmla="*/ 22127 w 192404"/>
              <a:gd name="T55" fmla="*/ 56171 h 256540"/>
              <a:gd name="T56" fmla="*/ 29744 w 192404"/>
              <a:gd name="T57" fmla="*/ 49179 h 256540"/>
              <a:gd name="T58" fmla="*/ 35144 w 192404"/>
              <a:gd name="T59" fmla="*/ 34369 h 256540"/>
              <a:gd name="T60" fmla="*/ 35716 w 192404"/>
              <a:gd name="T61" fmla="*/ 23218 h 256540"/>
              <a:gd name="T62" fmla="*/ 35304 w 192404"/>
              <a:gd name="T63" fmla="*/ 17510 h 256540"/>
              <a:gd name="T64" fmla="*/ 34802 w 192404"/>
              <a:gd name="T65" fmla="*/ 14509 h 2565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2404" h="256540">
                <a:moveTo>
                  <a:pt x="59055" y="0"/>
                </a:moveTo>
                <a:lnTo>
                  <a:pt x="2349" y="28"/>
                </a:lnTo>
                <a:lnTo>
                  <a:pt x="1130" y="142"/>
                </a:lnTo>
                <a:lnTo>
                  <a:pt x="0" y="193"/>
                </a:lnTo>
                <a:lnTo>
                  <a:pt x="0" y="256085"/>
                </a:lnTo>
                <a:lnTo>
                  <a:pt x="46520" y="256085"/>
                </a:lnTo>
                <a:lnTo>
                  <a:pt x="46443" y="42078"/>
                </a:lnTo>
                <a:lnTo>
                  <a:pt x="47371" y="41113"/>
                </a:lnTo>
                <a:lnTo>
                  <a:pt x="187393" y="41113"/>
                </a:lnTo>
                <a:lnTo>
                  <a:pt x="185630" y="35556"/>
                </a:lnTo>
                <a:lnTo>
                  <a:pt x="155244" y="7026"/>
                </a:lnTo>
                <a:lnTo>
                  <a:pt x="114541" y="66"/>
                </a:lnTo>
                <a:lnTo>
                  <a:pt x="59055" y="0"/>
                </a:lnTo>
                <a:close/>
              </a:path>
              <a:path w="192404" h="256540">
                <a:moveTo>
                  <a:pt x="187393" y="41113"/>
                </a:moveTo>
                <a:lnTo>
                  <a:pt x="47371" y="41113"/>
                </a:lnTo>
                <a:lnTo>
                  <a:pt x="113080" y="41265"/>
                </a:lnTo>
                <a:lnTo>
                  <a:pt x="116344" y="41455"/>
                </a:lnTo>
                <a:lnTo>
                  <a:pt x="128511" y="43449"/>
                </a:lnTo>
                <a:lnTo>
                  <a:pt x="135966" y="47374"/>
                </a:lnTo>
                <a:lnTo>
                  <a:pt x="139928" y="56111"/>
                </a:lnTo>
                <a:lnTo>
                  <a:pt x="143200" y="67993"/>
                </a:lnTo>
                <a:lnTo>
                  <a:pt x="142844" y="80762"/>
                </a:lnTo>
                <a:lnTo>
                  <a:pt x="114666" y="114053"/>
                </a:lnTo>
                <a:lnTo>
                  <a:pt x="85229" y="123675"/>
                </a:lnTo>
                <a:lnTo>
                  <a:pt x="78994" y="125237"/>
                </a:lnTo>
                <a:lnTo>
                  <a:pt x="85674" y="166563"/>
                </a:lnTo>
                <a:lnTo>
                  <a:pt x="102683" y="163424"/>
                </a:lnTo>
                <a:lnTo>
                  <a:pt x="119138" y="159177"/>
                </a:lnTo>
                <a:lnTo>
                  <a:pt x="160153" y="139365"/>
                </a:lnTo>
                <a:lnTo>
                  <a:pt x="189229" y="97399"/>
                </a:lnTo>
                <a:lnTo>
                  <a:pt x="192308" y="65798"/>
                </a:lnTo>
                <a:lnTo>
                  <a:pt x="190093" y="49622"/>
                </a:lnTo>
                <a:lnTo>
                  <a:pt x="187393" y="41113"/>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81" name="object 13"/>
          <p:cNvSpPr>
            <a:spLocks/>
          </p:cNvSpPr>
          <p:nvPr/>
        </p:nvSpPr>
        <p:spPr bwMode="auto">
          <a:xfrm>
            <a:off x="993775" y="512763"/>
            <a:ext cx="165100" cy="233362"/>
          </a:xfrm>
          <a:custGeom>
            <a:avLst/>
            <a:gdLst>
              <a:gd name="T0" fmla="*/ 10989 w 192405"/>
              <a:gd name="T1" fmla="*/ 0 h 256540"/>
              <a:gd name="T2" fmla="*/ 444 w 192405"/>
              <a:gd name="T3" fmla="*/ 16 h 256540"/>
              <a:gd name="T4" fmla="*/ 235 w 192405"/>
              <a:gd name="T5" fmla="*/ 52 h 256540"/>
              <a:gd name="T6" fmla="*/ 0 w 192405"/>
              <a:gd name="T7" fmla="*/ 79 h 256540"/>
              <a:gd name="T8" fmla="*/ 0 w 192405"/>
              <a:gd name="T9" fmla="*/ 90337 h 256540"/>
              <a:gd name="T10" fmla="*/ 8635 w 192405"/>
              <a:gd name="T11" fmla="*/ 90337 h 256540"/>
              <a:gd name="T12" fmla="*/ 8620 w 192405"/>
              <a:gd name="T13" fmla="*/ 14867 h 256540"/>
              <a:gd name="T14" fmla="*/ 8778 w 192405"/>
              <a:gd name="T15" fmla="*/ 14493 h 256540"/>
              <a:gd name="T16" fmla="*/ 34781 w 192405"/>
              <a:gd name="T17" fmla="*/ 14493 h 256540"/>
              <a:gd name="T18" fmla="*/ 34411 w 192405"/>
              <a:gd name="T19" fmla="*/ 12329 h 256540"/>
              <a:gd name="T20" fmla="*/ 28394 w 192405"/>
              <a:gd name="T21" fmla="*/ 2176 h 256540"/>
              <a:gd name="T22" fmla="*/ 21323 w 192405"/>
              <a:gd name="T23" fmla="*/ 34 h 256540"/>
              <a:gd name="T24" fmla="*/ 10989 w 192405"/>
              <a:gd name="T25" fmla="*/ 0 h 256540"/>
              <a:gd name="T26" fmla="*/ 34781 w 192405"/>
              <a:gd name="T27" fmla="*/ 14493 h 256540"/>
              <a:gd name="T28" fmla="*/ 8778 w 192405"/>
              <a:gd name="T29" fmla="*/ 14493 h 256540"/>
              <a:gd name="T30" fmla="*/ 21031 w 192405"/>
              <a:gd name="T31" fmla="*/ 14545 h 256540"/>
              <a:gd name="T32" fmla="*/ 21613 w 192405"/>
              <a:gd name="T33" fmla="*/ 14622 h 256540"/>
              <a:gd name="T34" fmla="*/ 26599 w 192405"/>
              <a:gd name="T35" fmla="*/ 27621 h 256540"/>
              <a:gd name="T36" fmla="*/ 26001 w 192405"/>
              <a:gd name="T37" fmla="*/ 31903 h 256540"/>
              <a:gd name="T38" fmla="*/ 19439 w 192405"/>
              <a:gd name="T39" fmla="*/ 41708 h 256540"/>
              <a:gd name="T40" fmla="*/ 14691 w 192405"/>
              <a:gd name="T41" fmla="*/ 44295 h 256540"/>
              <a:gd name="T42" fmla="*/ 15917 w 192405"/>
              <a:gd name="T43" fmla="*/ 58756 h 256540"/>
              <a:gd name="T44" fmla="*/ 25195 w 192405"/>
              <a:gd name="T45" fmla="*/ 54026 h 256540"/>
              <a:gd name="T46" fmla="*/ 31466 w 192405"/>
              <a:gd name="T47" fmla="*/ 46334 h 256540"/>
              <a:gd name="T48" fmla="*/ 35138 w 192405"/>
              <a:gd name="T49" fmla="*/ 34351 h 256540"/>
              <a:gd name="T50" fmla="*/ 35711 w 192405"/>
              <a:gd name="T51" fmla="*/ 23202 h 256540"/>
              <a:gd name="T52" fmla="*/ 35295 w 192405"/>
              <a:gd name="T53" fmla="*/ 17499 h 256540"/>
              <a:gd name="T54" fmla="*/ 34781 w 192405"/>
              <a:gd name="T55" fmla="*/ 14493 h 2565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2405" h="256540">
                <a:moveTo>
                  <a:pt x="59167" y="0"/>
                </a:moveTo>
                <a:lnTo>
                  <a:pt x="2387" y="46"/>
                </a:lnTo>
                <a:lnTo>
                  <a:pt x="1270" y="147"/>
                </a:lnTo>
                <a:lnTo>
                  <a:pt x="0" y="223"/>
                </a:lnTo>
                <a:lnTo>
                  <a:pt x="0" y="256001"/>
                </a:lnTo>
                <a:lnTo>
                  <a:pt x="46494" y="256001"/>
                </a:lnTo>
                <a:lnTo>
                  <a:pt x="46418" y="42133"/>
                </a:lnTo>
                <a:lnTo>
                  <a:pt x="47269" y="41067"/>
                </a:lnTo>
                <a:lnTo>
                  <a:pt x="187285" y="41067"/>
                </a:lnTo>
                <a:lnTo>
                  <a:pt x="185292" y="34937"/>
                </a:lnTo>
                <a:lnTo>
                  <a:pt x="152895" y="6167"/>
                </a:lnTo>
                <a:lnTo>
                  <a:pt x="114820" y="96"/>
                </a:lnTo>
                <a:lnTo>
                  <a:pt x="59167" y="0"/>
                </a:lnTo>
                <a:close/>
              </a:path>
              <a:path w="192405" h="256540">
                <a:moveTo>
                  <a:pt x="187285" y="41067"/>
                </a:moveTo>
                <a:lnTo>
                  <a:pt x="47269" y="41067"/>
                </a:lnTo>
                <a:lnTo>
                  <a:pt x="113245" y="41219"/>
                </a:lnTo>
                <a:lnTo>
                  <a:pt x="116382" y="41435"/>
                </a:lnTo>
                <a:lnTo>
                  <a:pt x="143232" y="78274"/>
                </a:lnTo>
                <a:lnTo>
                  <a:pt x="140004" y="90408"/>
                </a:lnTo>
                <a:lnTo>
                  <a:pt x="104673" y="118194"/>
                </a:lnTo>
                <a:lnTo>
                  <a:pt x="79108" y="125522"/>
                </a:lnTo>
                <a:lnTo>
                  <a:pt x="85712" y="166504"/>
                </a:lnTo>
                <a:lnTo>
                  <a:pt x="135668" y="153101"/>
                </a:lnTo>
                <a:lnTo>
                  <a:pt x="169440" y="131302"/>
                </a:lnTo>
                <a:lnTo>
                  <a:pt x="189208" y="97346"/>
                </a:lnTo>
                <a:lnTo>
                  <a:pt x="192294" y="65752"/>
                </a:lnTo>
                <a:lnTo>
                  <a:pt x="190055" y="49588"/>
                </a:lnTo>
                <a:lnTo>
                  <a:pt x="187285" y="41067"/>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82" name="object 14"/>
          <p:cNvSpPr>
            <a:spLocks noChangeArrowheads="1"/>
          </p:cNvSpPr>
          <p:nvPr/>
        </p:nvSpPr>
        <p:spPr bwMode="auto">
          <a:xfrm>
            <a:off x="642938" y="574675"/>
            <a:ext cx="142875" cy="1714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6883" name="object 15"/>
          <p:cNvSpPr>
            <a:spLocks noChangeArrowheads="1"/>
          </p:cNvSpPr>
          <p:nvPr/>
        </p:nvSpPr>
        <p:spPr bwMode="auto">
          <a:xfrm>
            <a:off x="1262063" y="574675"/>
            <a:ext cx="144462" cy="1714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6884" name="object 16"/>
          <p:cNvSpPr>
            <a:spLocks/>
          </p:cNvSpPr>
          <p:nvPr/>
        </p:nvSpPr>
        <p:spPr bwMode="auto">
          <a:xfrm>
            <a:off x="806450" y="574675"/>
            <a:ext cx="165100" cy="242888"/>
          </a:xfrm>
          <a:custGeom>
            <a:avLst/>
            <a:gdLst>
              <a:gd name="T0" fmla="*/ 523 w 193040"/>
              <a:gd name="T1" fmla="*/ 60 h 266700"/>
              <a:gd name="T2" fmla="*/ 288 w 193040"/>
              <a:gd name="T3" fmla="*/ 127 h 266700"/>
              <a:gd name="T4" fmla="*/ 0 w 193040"/>
              <a:gd name="T5" fmla="*/ 172 h 266700"/>
              <a:gd name="T6" fmla="*/ 127 w 193040"/>
              <a:gd name="T7" fmla="*/ 885 h 266700"/>
              <a:gd name="T8" fmla="*/ 218 w 193040"/>
              <a:gd name="T9" fmla="*/ 1426 h 266700"/>
              <a:gd name="T10" fmla="*/ 12790 w 193040"/>
              <a:gd name="T11" fmla="*/ 67286 h 266700"/>
              <a:gd name="T12" fmla="*/ 12801 w 193040"/>
              <a:gd name="T13" fmla="*/ 67885 h 266700"/>
              <a:gd name="T14" fmla="*/ 7610 w 193040"/>
              <a:gd name="T15" fmla="*/ 80444 h 266700"/>
              <a:gd name="T16" fmla="*/ 5120 w 193040"/>
              <a:gd name="T17" fmla="*/ 83364 h 266700"/>
              <a:gd name="T18" fmla="*/ 4920 w 193040"/>
              <a:gd name="T19" fmla="*/ 83616 h 266700"/>
              <a:gd name="T20" fmla="*/ 4675 w 193040"/>
              <a:gd name="T21" fmla="*/ 83887 h 266700"/>
              <a:gd name="T22" fmla="*/ 8680 w 193040"/>
              <a:gd name="T23" fmla="*/ 95186 h 266700"/>
              <a:gd name="T24" fmla="*/ 10259 w 193040"/>
              <a:gd name="T25" fmla="*/ 93541 h 266700"/>
              <a:gd name="T26" fmla="*/ 16407 w 193040"/>
              <a:gd name="T27" fmla="*/ 83238 h 266700"/>
              <a:gd name="T28" fmla="*/ 20678 w 193040"/>
              <a:gd name="T29" fmla="*/ 68557 h 266700"/>
              <a:gd name="T30" fmla="*/ 24786 w 193040"/>
              <a:gd name="T31" fmla="*/ 48256 h 266700"/>
              <a:gd name="T32" fmla="*/ 17351 w 193040"/>
              <a:gd name="T33" fmla="*/ 48256 h 266700"/>
              <a:gd name="T34" fmla="*/ 17269 w 193040"/>
              <a:gd name="T35" fmla="*/ 47847 h 266700"/>
              <a:gd name="T36" fmla="*/ 17178 w 193040"/>
              <a:gd name="T37" fmla="*/ 47447 h 266700"/>
              <a:gd name="T38" fmla="*/ 11105 w 193040"/>
              <a:gd name="T39" fmla="*/ 12813 h 266700"/>
              <a:gd name="T40" fmla="*/ 8932 w 193040"/>
              <a:gd name="T41" fmla="*/ 376 h 266700"/>
              <a:gd name="T42" fmla="*/ 8731 w 193040"/>
              <a:gd name="T43" fmla="*/ 61 h 266700"/>
              <a:gd name="T44" fmla="*/ 523 w 193040"/>
              <a:gd name="T45" fmla="*/ 60 h 266700"/>
              <a:gd name="T46" fmla="*/ 25998 w 193040"/>
              <a:gd name="T47" fmla="*/ 0 h 266700"/>
              <a:gd name="T48" fmla="*/ 25702 w 193040"/>
              <a:gd name="T49" fmla="*/ 358 h 266700"/>
              <a:gd name="T50" fmla="*/ 24006 w 193040"/>
              <a:gd name="T51" fmla="*/ 10351 h 266700"/>
              <a:gd name="T52" fmla="*/ 22513 w 193040"/>
              <a:gd name="T53" fmla="*/ 19096 h 266700"/>
              <a:gd name="T54" fmla="*/ 19515 w 193040"/>
              <a:gd name="T55" fmla="*/ 36580 h 266700"/>
              <a:gd name="T56" fmla="*/ 17505 w 193040"/>
              <a:gd name="T57" fmla="*/ 48246 h 266700"/>
              <a:gd name="T58" fmla="*/ 17351 w 193040"/>
              <a:gd name="T59" fmla="*/ 48256 h 266700"/>
              <a:gd name="T60" fmla="*/ 24786 w 193040"/>
              <a:gd name="T61" fmla="*/ 48256 h 266700"/>
              <a:gd name="T62" fmla="*/ 34305 w 193040"/>
              <a:gd name="T63" fmla="*/ 1144 h 266700"/>
              <a:gd name="T64" fmla="*/ 34364 w 193040"/>
              <a:gd name="T65" fmla="*/ 676 h 266700"/>
              <a:gd name="T66" fmla="*/ 34467 w 193040"/>
              <a:gd name="T67" fmla="*/ 65 h 266700"/>
              <a:gd name="T68" fmla="*/ 30145 w 193040"/>
              <a:gd name="T69" fmla="*/ 65 h 266700"/>
              <a:gd name="T70" fmla="*/ 28391 w 193040"/>
              <a:gd name="T71" fmla="*/ 58 h 266700"/>
              <a:gd name="T72" fmla="*/ 25998 w 193040"/>
              <a:gd name="T73" fmla="*/ 0 h 266700"/>
              <a:gd name="T74" fmla="*/ 34470 w 193040"/>
              <a:gd name="T75" fmla="*/ 50 h 266700"/>
              <a:gd name="T76" fmla="*/ 30145 w 193040"/>
              <a:gd name="T77" fmla="*/ 65 h 266700"/>
              <a:gd name="T78" fmla="*/ 34467 w 193040"/>
              <a:gd name="T79" fmla="*/ 65 h 266700"/>
              <a:gd name="T80" fmla="*/ 34470 w 193040"/>
              <a:gd name="T81" fmla="*/ 50 h 266700"/>
              <a:gd name="T82" fmla="*/ 8698 w 193040"/>
              <a:gd name="T83" fmla="*/ 9 h 266700"/>
              <a:gd name="T84" fmla="*/ 8146 w 193040"/>
              <a:gd name="T85" fmla="*/ 27 h 266700"/>
              <a:gd name="T86" fmla="*/ 4453 w 193040"/>
              <a:gd name="T87" fmla="*/ 61 h 266700"/>
              <a:gd name="T88" fmla="*/ 8731 w 193040"/>
              <a:gd name="T89" fmla="*/ 61 h 266700"/>
              <a:gd name="T90" fmla="*/ 8698 w 193040"/>
              <a:gd name="T91" fmla="*/ 9 h 2667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3040" h="266700">
                <a:moveTo>
                  <a:pt x="2920" y="165"/>
                </a:moveTo>
                <a:lnTo>
                  <a:pt x="1612" y="355"/>
                </a:lnTo>
                <a:lnTo>
                  <a:pt x="0" y="482"/>
                </a:lnTo>
                <a:lnTo>
                  <a:pt x="711" y="2476"/>
                </a:lnTo>
                <a:lnTo>
                  <a:pt x="1219" y="3987"/>
                </a:lnTo>
                <a:lnTo>
                  <a:pt x="71412" y="188239"/>
                </a:lnTo>
                <a:lnTo>
                  <a:pt x="71475" y="189915"/>
                </a:lnTo>
                <a:lnTo>
                  <a:pt x="42494" y="225056"/>
                </a:lnTo>
                <a:lnTo>
                  <a:pt x="28587" y="233222"/>
                </a:lnTo>
                <a:lnTo>
                  <a:pt x="27470" y="233921"/>
                </a:lnTo>
                <a:lnTo>
                  <a:pt x="26098" y="234683"/>
                </a:lnTo>
                <a:lnTo>
                  <a:pt x="48463" y="266293"/>
                </a:lnTo>
                <a:lnTo>
                  <a:pt x="57278" y="261694"/>
                </a:lnTo>
                <a:lnTo>
                  <a:pt x="91611" y="232866"/>
                </a:lnTo>
                <a:lnTo>
                  <a:pt x="115455" y="191795"/>
                </a:lnTo>
                <a:lnTo>
                  <a:pt x="138386" y="135001"/>
                </a:lnTo>
                <a:lnTo>
                  <a:pt x="96875" y="135001"/>
                </a:lnTo>
                <a:lnTo>
                  <a:pt x="96418" y="133858"/>
                </a:lnTo>
                <a:lnTo>
                  <a:pt x="95910" y="132740"/>
                </a:lnTo>
                <a:lnTo>
                  <a:pt x="62001" y="35847"/>
                </a:lnTo>
                <a:lnTo>
                  <a:pt x="49872" y="1054"/>
                </a:lnTo>
                <a:lnTo>
                  <a:pt x="48752" y="173"/>
                </a:lnTo>
                <a:lnTo>
                  <a:pt x="2920" y="165"/>
                </a:lnTo>
                <a:close/>
              </a:path>
              <a:path w="193040" h="266700">
                <a:moveTo>
                  <a:pt x="145160" y="0"/>
                </a:moveTo>
                <a:lnTo>
                  <a:pt x="143509" y="1003"/>
                </a:lnTo>
                <a:lnTo>
                  <a:pt x="134038" y="28961"/>
                </a:lnTo>
                <a:lnTo>
                  <a:pt x="125699" y="53424"/>
                </a:lnTo>
                <a:lnTo>
                  <a:pt x="108965" y="102336"/>
                </a:lnTo>
                <a:lnTo>
                  <a:pt x="97739" y="134975"/>
                </a:lnTo>
                <a:lnTo>
                  <a:pt x="96875" y="135001"/>
                </a:lnTo>
                <a:lnTo>
                  <a:pt x="138386" y="135001"/>
                </a:lnTo>
                <a:lnTo>
                  <a:pt x="191541" y="3200"/>
                </a:lnTo>
                <a:lnTo>
                  <a:pt x="191871" y="1892"/>
                </a:lnTo>
                <a:lnTo>
                  <a:pt x="192442" y="180"/>
                </a:lnTo>
                <a:lnTo>
                  <a:pt x="168313" y="180"/>
                </a:lnTo>
                <a:lnTo>
                  <a:pt x="158521" y="161"/>
                </a:lnTo>
                <a:lnTo>
                  <a:pt x="145160" y="0"/>
                </a:lnTo>
                <a:close/>
              </a:path>
              <a:path w="193040" h="266700">
                <a:moveTo>
                  <a:pt x="192455" y="139"/>
                </a:moveTo>
                <a:lnTo>
                  <a:pt x="168313" y="180"/>
                </a:lnTo>
                <a:lnTo>
                  <a:pt x="192442" y="180"/>
                </a:lnTo>
                <a:lnTo>
                  <a:pt x="192455" y="139"/>
                </a:lnTo>
                <a:close/>
              </a:path>
              <a:path w="193040" h="266700">
                <a:moveTo>
                  <a:pt x="48564" y="25"/>
                </a:moveTo>
                <a:lnTo>
                  <a:pt x="45478" y="76"/>
                </a:lnTo>
                <a:lnTo>
                  <a:pt x="24858" y="173"/>
                </a:lnTo>
                <a:lnTo>
                  <a:pt x="48752" y="173"/>
                </a:lnTo>
                <a:lnTo>
                  <a:pt x="48564" y="25"/>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85" name="object 17"/>
          <p:cNvSpPr>
            <a:spLocks/>
          </p:cNvSpPr>
          <p:nvPr/>
        </p:nvSpPr>
        <p:spPr bwMode="auto">
          <a:xfrm>
            <a:off x="1203325" y="746125"/>
            <a:ext cx="20638" cy="0"/>
          </a:xfrm>
          <a:custGeom>
            <a:avLst/>
            <a:gdLst>
              <a:gd name="T0" fmla="*/ 5539 w 23494"/>
              <a:gd name="T1" fmla="*/ 0 h 634"/>
              <a:gd name="T2" fmla="*/ 0 w 23494"/>
              <a:gd name="T3" fmla="*/ 0 h 634"/>
              <a:gd name="T4" fmla="*/ 2313 w 23494"/>
              <a:gd name="T5" fmla="*/ 0 h 634"/>
              <a:gd name="T6" fmla="*/ 5503 w 23494"/>
              <a:gd name="T7" fmla="*/ 0 h 634"/>
              <a:gd name="T8" fmla="*/ 5539 w 23494"/>
              <a:gd name="T9" fmla="*/ 0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494" h="634">
                <a:moveTo>
                  <a:pt x="23052" y="0"/>
                </a:moveTo>
                <a:lnTo>
                  <a:pt x="0" y="0"/>
                </a:lnTo>
                <a:lnTo>
                  <a:pt x="9620" y="37"/>
                </a:lnTo>
                <a:lnTo>
                  <a:pt x="22898" y="244"/>
                </a:lnTo>
                <a:lnTo>
                  <a:pt x="23052"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6886" name="object 18"/>
          <p:cNvSpPr>
            <a:spLocks/>
          </p:cNvSpPr>
          <p:nvPr/>
        </p:nvSpPr>
        <p:spPr bwMode="auto">
          <a:xfrm>
            <a:off x="1203325" y="512763"/>
            <a:ext cx="0" cy="233362"/>
          </a:xfrm>
          <a:custGeom>
            <a:avLst/>
            <a:gdLst>
              <a:gd name="T0" fmla="*/ 0 h 256540"/>
              <a:gd name="T1" fmla="*/ 90528 h 256540"/>
              <a:gd name="T2" fmla="*/ 0 60000 65536"/>
              <a:gd name="T3" fmla="*/ 0 60000 65536"/>
            </a:gdLst>
            <a:ahLst/>
            <a:cxnLst>
              <a:cxn ang="T2">
                <a:pos x="0" y="T0"/>
              </a:cxn>
              <a:cxn ang="T3">
                <a:pos x="0" y="T1"/>
              </a:cxn>
            </a:cxnLst>
            <a:rect l="0" t="0" r="r" b="b"/>
            <a:pathLst>
              <a:path h="256540">
                <a:moveTo>
                  <a:pt x="0" y="0"/>
                </a:moveTo>
                <a:lnTo>
                  <a:pt x="0" y="256539"/>
                </a:lnTo>
              </a:path>
            </a:pathLst>
          </a:custGeom>
          <a:noFill/>
          <a:ln w="46870">
            <a:solidFill>
              <a:srgbClr val="1C273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36887" name="object 19"/>
          <p:cNvSpPr>
            <a:spLocks/>
          </p:cNvSpPr>
          <p:nvPr/>
        </p:nvSpPr>
        <p:spPr bwMode="auto">
          <a:xfrm>
            <a:off x="1203325" y="512763"/>
            <a:ext cx="19050" cy="1587"/>
          </a:xfrm>
          <a:custGeom>
            <a:avLst/>
            <a:gdLst>
              <a:gd name="T0" fmla="*/ 3017 w 22859"/>
              <a:gd name="T1" fmla="*/ 0 h 634"/>
              <a:gd name="T2" fmla="*/ 0 w 22859"/>
              <a:gd name="T3" fmla="*/ 3873156 h 634"/>
              <a:gd name="T4" fmla="*/ 3040 w 22859"/>
              <a:gd name="T5" fmla="*/ 3873156 h 634"/>
              <a:gd name="T6" fmla="*/ 3017 w 22859"/>
              <a:gd name="T7" fmla="*/ 0 h 6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859" h="634">
                <a:moveTo>
                  <a:pt x="22402" y="0"/>
                </a:moveTo>
                <a:lnTo>
                  <a:pt x="0" y="160"/>
                </a:lnTo>
                <a:lnTo>
                  <a:pt x="22572" y="160"/>
                </a:lnTo>
                <a:lnTo>
                  <a:pt x="22402"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7" name="object 20"/>
          <p:cNvSpPr txBox="1">
            <a:spLocks noGrp="1"/>
          </p:cNvSpPr>
          <p:nvPr>
            <p:ph type="title"/>
          </p:nvPr>
        </p:nvSpPr>
        <p:spPr>
          <a:xfrm>
            <a:off x="1657350" y="460375"/>
            <a:ext cx="7486650" cy="346075"/>
          </a:xfrm>
        </p:spPr>
        <p:txBody>
          <a:bodyPr wrap="square" lIns="0" tIns="11134" rIns="0" bIns="0">
            <a:spAutoFit/>
          </a:bodyPr>
          <a:lstStyle/>
          <a:p>
            <a:pPr marL="11134" algn="l" eaLnBrk="1" fontAlgn="auto" hangingPunct="1">
              <a:spcBef>
                <a:spcPts val="88"/>
              </a:spcBef>
              <a:spcAft>
                <a:spcPts val="0"/>
              </a:spcAft>
              <a:defRPr/>
            </a:pPr>
            <a:r>
              <a:rPr sz="2100" dirty="0">
                <a:solidFill>
                  <a:srgbClr val="FF0000"/>
                </a:solidFill>
                <a:latin typeface="Arial"/>
                <a:cs typeface="Arial"/>
              </a:rPr>
              <a:t>N’EST PAS AUTORISÉ À SERVIR DE PRESTATAIRE</a:t>
            </a:r>
          </a:p>
        </p:txBody>
      </p:sp>
      <p:sp>
        <p:nvSpPr>
          <p:cNvPr id="36889" name="object 21"/>
          <p:cNvSpPr txBox="1">
            <a:spLocks noChangeArrowheads="1"/>
          </p:cNvSpPr>
          <p:nvPr/>
        </p:nvSpPr>
        <p:spPr bwMode="auto">
          <a:xfrm>
            <a:off x="450850" y="787400"/>
            <a:ext cx="624681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1113">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ts val="88"/>
              </a:spcBef>
              <a:buClrTx/>
              <a:buFontTx/>
              <a:buNone/>
            </a:pPr>
            <a:r>
              <a:rPr lang="fr-FR" altLang="fr-FR" sz="2100" dirty="0">
                <a:solidFill>
                  <a:srgbClr val="FF0000"/>
                </a:solidFill>
                <a:latin typeface="Arial" panose="020B0604020202020204" pitchFamily="34" charset="0"/>
                <a:cs typeface="Arial" panose="020B0604020202020204" pitchFamily="34" charset="0"/>
              </a:rPr>
              <a:t>DE PAIEMENTS POUR CERTAINES ACTIVITÉS</a:t>
            </a:r>
          </a:p>
        </p:txBody>
      </p:sp>
    </p:spTree>
    <p:extLst>
      <p:ext uri="{BB962C8B-B14F-4D97-AF65-F5344CB8AC3E}">
        <p14:creationId xmlns:p14="http://schemas.microsoft.com/office/powerpoint/2010/main" val="3328359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Image 3"/>
          <p:cNvPicPr>
            <a:picLocks noChangeAspect="1"/>
          </p:cNvPicPr>
          <p:nvPr/>
        </p:nvPicPr>
        <p:blipFill>
          <a:blip r:embed="rId2">
            <a:extLst>
              <a:ext uri="{28A0092B-C50C-407E-A947-70E740481C1C}">
                <a14:useLocalDpi xmlns:a14="http://schemas.microsoft.com/office/drawing/2010/main" val="0"/>
              </a:ext>
            </a:extLst>
          </a:blip>
          <a:srcRect b="11623"/>
          <a:stretch>
            <a:fillRect/>
          </a:stretch>
        </p:blipFill>
        <p:spPr bwMode="auto">
          <a:xfrm>
            <a:off x="206375" y="309563"/>
            <a:ext cx="8724900" cy="571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object 22"/>
          <p:cNvSpPr>
            <a:spLocks/>
          </p:cNvSpPr>
          <p:nvPr/>
        </p:nvSpPr>
        <p:spPr bwMode="auto">
          <a:xfrm>
            <a:off x="823913" y="2160588"/>
            <a:ext cx="3573462" cy="3379787"/>
          </a:xfrm>
          <a:custGeom>
            <a:avLst/>
            <a:gdLst>
              <a:gd name="T0" fmla="*/ 724068 w 4176395"/>
              <a:gd name="T1" fmla="*/ 0 h 3727450"/>
              <a:gd name="T2" fmla="*/ 27426 w 4176395"/>
              <a:gd name="T3" fmla="*/ 0 h 3727450"/>
              <a:gd name="T4" fmla="*/ 11570 w 4176395"/>
              <a:gd name="T5" fmla="*/ 812 h 3727450"/>
              <a:gd name="T6" fmla="*/ 3429 w 4176395"/>
              <a:gd name="T7" fmla="*/ 6489 h 3727450"/>
              <a:gd name="T8" fmla="*/ 429 w 4176395"/>
              <a:gd name="T9" fmla="*/ 21899 h 3727450"/>
              <a:gd name="T10" fmla="*/ 0 w 4176395"/>
              <a:gd name="T11" fmla="*/ 51908 h 3727450"/>
              <a:gd name="T12" fmla="*/ 0 w 4176395"/>
              <a:gd name="T13" fmla="*/ 1217558 h 3727450"/>
              <a:gd name="T14" fmla="*/ 429 w 4176395"/>
              <a:gd name="T15" fmla="*/ 1247568 h 3727450"/>
              <a:gd name="T16" fmla="*/ 3429 w 4176395"/>
              <a:gd name="T17" fmla="*/ 1262977 h 3727450"/>
              <a:gd name="T18" fmla="*/ 11570 w 4176395"/>
              <a:gd name="T19" fmla="*/ 1268655 h 3727450"/>
              <a:gd name="T20" fmla="*/ 27426 w 4176395"/>
              <a:gd name="T21" fmla="*/ 1269467 h 3727450"/>
              <a:gd name="T22" fmla="*/ 724068 w 4176395"/>
              <a:gd name="T23" fmla="*/ 1269467 h 3727450"/>
              <a:gd name="T24" fmla="*/ 739921 w 4176395"/>
              <a:gd name="T25" fmla="*/ 1268655 h 3727450"/>
              <a:gd name="T26" fmla="*/ 748064 w 4176395"/>
              <a:gd name="T27" fmla="*/ 1262977 h 3727450"/>
              <a:gd name="T28" fmla="*/ 751062 w 4176395"/>
              <a:gd name="T29" fmla="*/ 1247568 h 3727450"/>
              <a:gd name="T30" fmla="*/ 751492 w 4176395"/>
              <a:gd name="T31" fmla="*/ 1217558 h 3727450"/>
              <a:gd name="T32" fmla="*/ 751492 w 4176395"/>
              <a:gd name="T33" fmla="*/ 51908 h 3727450"/>
              <a:gd name="T34" fmla="*/ 751062 w 4176395"/>
              <a:gd name="T35" fmla="*/ 21899 h 3727450"/>
              <a:gd name="T36" fmla="*/ 748064 w 4176395"/>
              <a:gd name="T37" fmla="*/ 6489 h 3727450"/>
              <a:gd name="T38" fmla="*/ 739921 w 4176395"/>
              <a:gd name="T39" fmla="*/ 812 h 3727450"/>
              <a:gd name="T40" fmla="*/ 724068 w 4176395"/>
              <a:gd name="T41" fmla="*/ 0 h 37274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76395" h="3727450">
                <a:moveTo>
                  <a:pt x="4023601" y="0"/>
                </a:moveTo>
                <a:lnTo>
                  <a:pt x="152400" y="0"/>
                </a:lnTo>
                <a:lnTo>
                  <a:pt x="64293" y="2381"/>
                </a:lnTo>
                <a:lnTo>
                  <a:pt x="19050" y="19050"/>
                </a:lnTo>
                <a:lnTo>
                  <a:pt x="2381" y="64293"/>
                </a:lnTo>
                <a:lnTo>
                  <a:pt x="0" y="152400"/>
                </a:lnTo>
                <a:lnTo>
                  <a:pt x="0" y="3574681"/>
                </a:lnTo>
                <a:lnTo>
                  <a:pt x="2381" y="3662787"/>
                </a:lnTo>
                <a:lnTo>
                  <a:pt x="19050" y="3708031"/>
                </a:lnTo>
                <a:lnTo>
                  <a:pt x="64293" y="3724700"/>
                </a:lnTo>
                <a:lnTo>
                  <a:pt x="152400" y="3727081"/>
                </a:lnTo>
                <a:lnTo>
                  <a:pt x="4023601" y="3727081"/>
                </a:lnTo>
                <a:lnTo>
                  <a:pt x="4111707" y="3724700"/>
                </a:lnTo>
                <a:lnTo>
                  <a:pt x="4156951" y="3708031"/>
                </a:lnTo>
                <a:lnTo>
                  <a:pt x="4173620" y="3662787"/>
                </a:lnTo>
                <a:lnTo>
                  <a:pt x="4176001" y="3574681"/>
                </a:lnTo>
                <a:lnTo>
                  <a:pt x="4176001" y="152400"/>
                </a:lnTo>
                <a:lnTo>
                  <a:pt x="4173620" y="64293"/>
                </a:lnTo>
                <a:lnTo>
                  <a:pt x="4156951" y="19050"/>
                </a:lnTo>
                <a:lnTo>
                  <a:pt x="4111707" y="2381"/>
                </a:lnTo>
                <a:lnTo>
                  <a:pt x="40236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892" name="object 23"/>
          <p:cNvSpPr>
            <a:spLocks/>
          </p:cNvSpPr>
          <p:nvPr/>
        </p:nvSpPr>
        <p:spPr bwMode="auto">
          <a:xfrm>
            <a:off x="4957763" y="2160588"/>
            <a:ext cx="3571875" cy="2867025"/>
          </a:xfrm>
          <a:custGeom>
            <a:avLst/>
            <a:gdLst>
              <a:gd name="T0" fmla="*/ 720536 w 4176395"/>
              <a:gd name="T1" fmla="*/ 0 h 3161665"/>
              <a:gd name="T2" fmla="*/ 27291 w 4176395"/>
              <a:gd name="T3" fmla="*/ 0 h 3161665"/>
              <a:gd name="T4" fmla="*/ 11514 w 4176395"/>
              <a:gd name="T5" fmla="*/ 813 h 3161665"/>
              <a:gd name="T6" fmla="*/ 3412 w 4176395"/>
              <a:gd name="T7" fmla="*/ 6495 h 3161665"/>
              <a:gd name="T8" fmla="*/ 426 w 4176395"/>
              <a:gd name="T9" fmla="*/ 21920 h 3161665"/>
              <a:gd name="T10" fmla="*/ 0 w 4176395"/>
              <a:gd name="T11" fmla="*/ 51959 h 3161665"/>
              <a:gd name="T12" fmla="*/ 0 w 4176395"/>
              <a:gd name="T13" fmla="*/ 1025961 h 3161665"/>
              <a:gd name="T14" fmla="*/ 426 w 4176395"/>
              <a:gd name="T15" fmla="*/ 1055999 h 3161665"/>
              <a:gd name="T16" fmla="*/ 3412 w 4176395"/>
              <a:gd name="T17" fmla="*/ 1071424 h 3161665"/>
              <a:gd name="T18" fmla="*/ 11514 w 4176395"/>
              <a:gd name="T19" fmla="*/ 1077107 h 3161665"/>
              <a:gd name="T20" fmla="*/ 27291 w 4176395"/>
              <a:gd name="T21" fmla="*/ 1077919 h 3161665"/>
              <a:gd name="T22" fmla="*/ 720536 w 4176395"/>
              <a:gd name="T23" fmla="*/ 1077919 h 3161665"/>
              <a:gd name="T24" fmla="*/ 736315 w 4176395"/>
              <a:gd name="T25" fmla="*/ 1077107 h 3161665"/>
              <a:gd name="T26" fmla="*/ 744417 w 4176395"/>
              <a:gd name="T27" fmla="*/ 1071424 h 3161665"/>
              <a:gd name="T28" fmla="*/ 747402 w 4176395"/>
              <a:gd name="T29" fmla="*/ 1055999 h 3161665"/>
              <a:gd name="T30" fmla="*/ 747829 w 4176395"/>
              <a:gd name="T31" fmla="*/ 1025961 h 3161665"/>
              <a:gd name="T32" fmla="*/ 747829 w 4176395"/>
              <a:gd name="T33" fmla="*/ 51959 h 3161665"/>
              <a:gd name="T34" fmla="*/ 747402 w 4176395"/>
              <a:gd name="T35" fmla="*/ 21920 h 3161665"/>
              <a:gd name="T36" fmla="*/ 744417 w 4176395"/>
              <a:gd name="T37" fmla="*/ 6495 h 3161665"/>
              <a:gd name="T38" fmla="*/ 736315 w 4176395"/>
              <a:gd name="T39" fmla="*/ 813 h 3161665"/>
              <a:gd name="T40" fmla="*/ 720536 w 4176395"/>
              <a:gd name="T41" fmla="*/ 0 h 31616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76395" h="3161665">
                <a:moveTo>
                  <a:pt x="4023601" y="0"/>
                </a:moveTo>
                <a:lnTo>
                  <a:pt x="152400" y="0"/>
                </a:lnTo>
                <a:lnTo>
                  <a:pt x="64293" y="2381"/>
                </a:lnTo>
                <a:lnTo>
                  <a:pt x="19050" y="19050"/>
                </a:lnTo>
                <a:lnTo>
                  <a:pt x="2381" y="64293"/>
                </a:lnTo>
                <a:lnTo>
                  <a:pt x="0" y="152400"/>
                </a:lnTo>
                <a:lnTo>
                  <a:pt x="0" y="3009252"/>
                </a:lnTo>
                <a:lnTo>
                  <a:pt x="2381" y="3097358"/>
                </a:lnTo>
                <a:lnTo>
                  <a:pt x="19050" y="3142602"/>
                </a:lnTo>
                <a:lnTo>
                  <a:pt x="64293" y="3159271"/>
                </a:lnTo>
                <a:lnTo>
                  <a:pt x="152400" y="3161652"/>
                </a:lnTo>
                <a:lnTo>
                  <a:pt x="4023601" y="3161652"/>
                </a:lnTo>
                <a:lnTo>
                  <a:pt x="4111707" y="3159271"/>
                </a:lnTo>
                <a:lnTo>
                  <a:pt x="4156951" y="3142602"/>
                </a:lnTo>
                <a:lnTo>
                  <a:pt x="4173620" y="3097358"/>
                </a:lnTo>
                <a:lnTo>
                  <a:pt x="4176001" y="3009252"/>
                </a:lnTo>
                <a:lnTo>
                  <a:pt x="4176001" y="152400"/>
                </a:lnTo>
                <a:lnTo>
                  <a:pt x="4173620" y="64293"/>
                </a:lnTo>
                <a:lnTo>
                  <a:pt x="4156951" y="19050"/>
                </a:lnTo>
                <a:lnTo>
                  <a:pt x="4111707" y="2381"/>
                </a:lnTo>
                <a:lnTo>
                  <a:pt x="40236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893" name="object 24"/>
          <p:cNvSpPr>
            <a:spLocks/>
          </p:cNvSpPr>
          <p:nvPr/>
        </p:nvSpPr>
        <p:spPr bwMode="auto">
          <a:xfrm>
            <a:off x="4619625" y="1798638"/>
            <a:ext cx="692150" cy="733425"/>
          </a:xfrm>
          <a:custGeom>
            <a:avLst/>
            <a:gdLst>
              <a:gd name="T0" fmla="*/ 72157 w 809625"/>
              <a:gd name="T1" fmla="*/ 0 h 809625"/>
              <a:gd name="T2" fmla="*/ 63741 w 809625"/>
              <a:gd name="T3" fmla="*/ 919 h 809625"/>
              <a:gd name="T4" fmla="*/ 55611 w 809625"/>
              <a:gd name="T5" fmla="*/ 3604 h 809625"/>
              <a:gd name="T6" fmla="*/ 47822 w 809625"/>
              <a:gd name="T7" fmla="*/ 7955 h 809625"/>
              <a:gd name="T8" fmla="*/ 40424 w 809625"/>
              <a:gd name="T9" fmla="*/ 13869 h 809625"/>
              <a:gd name="T10" fmla="*/ 33474 w 809625"/>
              <a:gd name="T11" fmla="*/ 21244 h 809625"/>
              <a:gd name="T12" fmla="*/ 27026 w 809625"/>
              <a:gd name="T13" fmla="*/ 29977 h 809625"/>
              <a:gd name="T14" fmla="*/ 21133 w 809625"/>
              <a:gd name="T15" fmla="*/ 39966 h 809625"/>
              <a:gd name="T16" fmla="*/ 15852 w 809625"/>
              <a:gd name="T17" fmla="*/ 51108 h 809625"/>
              <a:gd name="T18" fmla="*/ 11233 w 809625"/>
              <a:gd name="T19" fmla="*/ 63303 h 809625"/>
              <a:gd name="T20" fmla="*/ 7334 w 809625"/>
              <a:gd name="T21" fmla="*/ 76446 h 809625"/>
              <a:gd name="T22" fmla="*/ 4206 w 809625"/>
              <a:gd name="T23" fmla="*/ 90434 h 809625"/>
              <a:gd name="T24" fmla="*/ 1906 w 809625"/>
              <a:gd name="T25" fmla="*/ 105167 h 809625"/>
              <a:gd name="T26" fmla="*/ 486 w 809625"/>
              <a:gd name="T27" fmla="*/ 120542 h 809625"/>
              <a:gd name="T28" fmla="*/ 0 w 809625"/>
              <a:gd name="T29" fmla="*/ 136455 h 809625"/>
              <a:gd name="T30" fmla="*/ 486 w 809625"/>
              <a:gd name="T31" fmla="*/ 152368 h 809625"/>
              <a:gd name="T32" fmla="*/ 1906 w 809625"/>
              <a:gd name="T33" fmla="*/ 167741 h 809625"/>
              <a:gd name="T34" fmla="*/ 4206 w 809625"/>
              <a:gd name="T35" fmla="*/ 182474 h 809625"/>
              <a:gd name="T36" fmla="*/ 7334 w 809625"/>
              <a:gd name="T37" fmla="*/ 196463 h 809625"/>
              <a:gd name="T38" fmla="*/ 11233 w 809625"/>
              <a:gd name="T39" fmla="*/ 209605 h 809625"/>
              <a:gd name="T40" fmla="*/ 15852 w 809625"/>
              <a:gd name="T41" fmla="*/ 221799 h 809625"/>
              <a:gd name="T42" fmla="*/ 21133 w 809625"/>
              <a:gd name="T43" fmla="*/ 232942 h 809625"/>
              <a:gd name="T44" fmla="*/ 27026 w 809625"/>
              <a:gd name="T45" fmla="*/ 242930 h 809625"/>
              <a:gd name="T46" fmla="*/ 33474 w 809625"/>
              <a:gd name="T47" fmla="*/ 251664 h 809625"/>
              <a:gd name="T48" fmla="*/ 40424 w 809625"/>
              <a:gd name="T49" fmla="*/ 259041 h 809625"/>
              <a:gd name="T50" fmla="*/ 47822 w 809625"/>
              <a:gd name="T51" fmla="*/ 264954 h 809625"/>
              <a:gd name="T52" fmla="*/ 55611 w 809625"/>
              <a:gd name="T53" fmla="*/ 269305 h 809625"/>
              <a:gd name="T54" fmla="*/ 63741 w 809625"/>
              <a:gd name="T55" fmla="*/ 271991 h 809625"/>
              <a:gd name="T56" fmla="*/ 72157 w 809625"/>
              <a:gd name="T57" fmla="*/ 272910 h 809625"/>
              <a:gd name="T58" fmla="*/ 80572 w 809625"/>
              <a:gd name="T59" fmla="*/ 271991 h 809625"/>
              <a:gd name="T60" fmla="*/ 88703 w 809625"/>
              <a:gd name="T61" fmla="*/ 269305 h 809625"/>
              <a:gd name="T62" fmla="*/ 96493 w 809625"/>
              <a:gd name="T63" fmla="*/ 264954 h 809625"/>
              <a:gd name="T64" fmla="*/ 103890 w 809625"/>
              <a:gd name="T65" fmla="*/ 259041 h 809625"/>
              <a:gd name="T66" fmla="*/ 110840 w 809625"/>
              <a:gd name="T67" fmla="*/ 251664 h 809625"/>
              <a:gd name="T68" fmla="*/ 117288 w 809625"/>
              <a:gd name="T69" fmla="*/ 242930 h 809625"/>
              <a:gd name="T70" fmla="*/ 123179 w 809625"/>
              <a:gd name="T71" fmla="*/ 232942 h 809625"/>
              <a:gd name="T72" fmla="*/ 128462 w 809625"/>
              <a:gd name="T73" fmla="*/ 221799 h 809625"/>
              <a:gd name="T74" fmla="*/ 133080 w 809625"/>
              <a:gd name="T75" fmla="*/ 209605 h 809625"/>
              <a:gd name="T76" fmla="*/ 136980 w 809625"/>
              <a:gd name="T77" fmla="*/ 196463 h 809625"/>
              <a:gd name="T78" fmla="*/ 140106 w 809625"/>
              <a:gd name="T79" fmla="*/ 182474 h 809625"/>
              <a:gd name="T80" fmla="*/ 142409 w 809625"/>
              <a:gd name="T81" fmla="*/ 167741 h 809625"/>
              <a:gd name="T82" fmla="*/ 143829 w 809625"/>
              <a:gd name="T83" fmla="*/ 152368 h 809625"/>
              <a:gd name="T84" fmla="*/ 144313 w 809625"/>
              <a:gd name="T85" fmla="*/ 136455 h 809625"/>
              <a:gd name="T86" fmla="*/ 143829 w 809625"/>
              <a:gd name="T87" fmla="*/ 120542 h 809625"/>
              <a:gd name="T88" fmla="*/ 142409 w 809625"/>
              <a:gd name="T89" fmla="*/ 105167 h 809625"/>
              <a:gd name="T90" fmla="*/ 140106 w 809625"/>
              <a:gd name="T91" fmla="*/ 90434 h 809625"/>
              <a:gd name="T92" fmla="*/ 136980 w 809625"/>
              <a:gd name="T93" fmla="*/ 76446 h 809625"/>
              <a:gd name="T94" fmla="*/ 133080 w 809625"/>
              <a:gd name="T95" fmla="*/ 63303 h 809625"/>
              <a:gd name="T96" fmla="*/ 128462 w 809625"/>
              <a:gd name="T97" fmla="*/ 51108 h 809625"/>
              <a:gd name="T98" fmla="*/ 123179 w 809625"/>
              <a:gd name="T99" fmla="*/ 39966 h 809625"/>
              <a:gd name="T100" fmla="*/ 117288 w 809625"/>
              <a:gd name="T101" fmla="*/ 29977 h 809625"/>
              <a:gd name="T102" fmla="*/ 110840 w 809625"/>
              <a:gd name="T103" fmla="*/ 21244 h 809625"/>
              <a:gd name="T104" fmla="*/ 103890 w 809625"/>
              <a:gd name="T105" fmla="*/ 13869 h 809625"/>
              <a:gd name="T106" fmla="*/ 96493 w 809625"/>
              <a:gd name="T107" fmla="*/ 7955 h 809625"/>
              <a:gd name="T108" fmla="*/ 88703 w 809625"/>
              <a:gd name="T109" fmla="*/ 3604 h 809625"/>
              <a:gd name="T110" fmla="*/ 80572 w 809625"/>
              <a:gd name="T111" fmla="*/ 919 h 809625"/>
              <a:gd name="T112" fmla="*/ 72157 w 809625"/>
              <a:gd name="T113" fmla="*/ 0 h 8096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09625" h="809625">
                <a:moveTo>
                  <a:pt x="404761" y="0"/>
                </a:moveTo>
                <a:lnTo>
                  <a:pt x="357557" y="2723"/>
                </a:lnTo>
                <a:lnTo>
                  <a:pt x="311953" y="10689"/>
                </a:lnTo>
                <a:lnTo>
                  <a:pt x="268251" y="23596"/>
                </a:lnTo>
                <a:lnTo>
                  <a:pt x="226757" y="41140"/>
                </a:lnTo>
                <a:lnTo>
                  <a:pt x="187772" y="63016"/>
                </a:lnTo>
                <a:lnTo>
                  <a:pt x="151603" y="88921"/>
                </a:lnTo>
                <a:lnTo>
                  <a:pt x="118551" y="118551"/>
                </a:lnTo>
                <a:lnTo>
                  <a:pt x="88921" y="151603"/>
                </a:lnTo>
                <a:lnTo>
                  <a:pt x="63016" y="187772"/>
                </a:lnTo>
                <a:lnTo>
                  <a:pt x="41140" y="226757"/>
                </a:lnTo>
                <a:lnTo>
                  <a:pt x="23596" y="268251"/>
                </a:lnTo>
                <a:lnTo>
                  <a:pt x="10689" y="311953"/>
                </a:lnTo>
                <a:lnTo>
                  <a:pt x="2723" y="357557"/>
                </a:lnTo>
                <a:lnTo>
                  <a:pt x="0" y="404761"/>
                </a:lnTo>
                <a:lnTo>
                  <a:pt x="2723" y="451963"/>
                </a:lnTo>
                <a:lnTo>
                  <a:pt x="10689" y="497566"/>
                </a:lnTo>
                <a:lnTo>
                  <a:pt x="23596" y="541266"/>
                </a:lnTo>
                <a:lnTo>
                  <a:pt x="41140" y="582760"/>
                </a:lnTo>
                <a:lnTo>
                  <a:pt x="63016" y="621744"/>
                </a:lnTo>
                <a:lnTo>
                  <a:pt x="88921" y="657914"/>
                </a:lnTo>
                <a:lnTo>
                  <a:pt x="118551" y="690967"/>
                </a:lnTo>
                <a:lnTo>
                  <a:pt x="151603" y="720598"/>
                </a:lnTo>
                <a:lnTo>
                  <a:pt x="187772" y="746504"/>
                </a:lnTo>
                <a:lnTo>
                  <a:pt x="226757" y="768381"/>
                </a:lnTo>
                <a:lnTo>
                  <a:pt x="268251" y="785925"/>
                </a:lnTo>
                <a:lnTo>
                  <a:pt x="311953" y="798832"/>
                </a:lnTo>
                <a:lnTo>
                  <a:pt x="357557" y="806800"/>
                </a:lnTo>
                <a:lnTo>
                  <a:pt x="404761" y="809523"/>
                </a:lnTo>
                <a:lnTo>
                  <a:pt x="451965" y="806800"/>
                </a:lnTo>
                <a:lnTo>
                  <a:pt x="497570" y="798832"/>
                </a:lnTo>
                <a:lnTo>
                  <a:pt x="541271" y="785925"/>
                </a:lnTo>
                <a:lnTo>
                  <a:pt x="582766" y="768381"/>
                </a:lnTo>
                <a:lnTo>
                  <a:pt x="621750" y="746504"/>
                </a:lnTo>
                <a:lnTo>
                  <a:pt x="657920" y="720598"/>
                </a:lnTo>
                <a:lnTo>
                  <a:pt x="690972" y="690967"/>
                </a:lnTo>
                <a:lnTo>
                  <a:pt x="720602" y="657914"/>
                </a:lnTo>
                <a:lnTo>
                  <a:pt x="746507" y="621744"/>
                </a:lnTo>
                <a:lnTo>
                  <a:pt x="768383" y="582760"/>
                </a:lnTo>
                <a:lnTo>
                  <a:pt x="785926" y="541266"/>
                </a:lnTo>
                <a:lnTo>
                  <a:pt x="798833" y="497566"/>
                </a:lnTo>
                <a:lnTo>
                  <a:pt x="806800" y="451963"/>
                </a:lnTo>
                <a:lnTo>
                  <a:pt x="809523" y="404761"/>
                </a:lnTo>
                <a:lnTo>
                  <a:pt x="806800" y="357557"/>
                </a:lnTo>
                <a:lnTo>
                  <a:pt x="798833" y="311953"/>
                </a:lnTo>
                <a:lnTo>
                  <a:pt x="785926" y="268251"/>
                </a:lnTo>
                <a:lnTo>
                  <a:pt x="768383" y="226757"/>
                </a:lnTo>
                <a:lnTo>
                  <a:pt x="746507" y="187772"/>
                </a:lnTo>
                <a:lnTo>
                  <a:pt x="720602" y="151603"/>
                </a:lnTo>
                <a:lnTo>
                  <a:pt x="690972" y="118551"/>
                </a:lnTo>
                <a:lnTo>
                  <a:pt x="657920" y="88921"/>
                </a:lnTo>
                <a:lnTo>
                  <a:pt x="621750" y="63016"/>
                </a:lnTo>
                <a:lnTo>
                  <a:pt x="582766" y="41140"/>
                </a:lnTo>
                <a:lnTo>
                  <a:pt x="541271" y="23596"/>
                </a:lnTo>
                <a:lnTo>
                  <a:pt x="497570" y="10689"/>
                </a:lnTo>
                <a:lnTo>
                  <a:pt x="451965" y="2723"/>
                </a:lnTo>
                <a:lnTo>
                  <a:pt x="404761" y="0"/>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894" name="object 25"/>
          <p:cNvSpPr txBox="1">
            <a:spLocks noChangeArrowheads="1"/>
          </p:cNvSpPr>
          <p:nvPr/>
        </p:nvSpPr>
        <p:spPr bwMode="auto">
          <a:xfrm>
            <a:off x="1238250" y="2293938"/>
            <a:ext cx="288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520700">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algn="ctr" eaLnBrk="1" hangingPunct="1">
              <a:lnSpc>
                <a:spcPct val="112000"/>
              </a:lnSpc>
              <a:spcBef>
                <a:spcPts val="88"/>
              </a:spcBef>
              <a:buClrTx/>
              <a:buFontTx/>
              <a:buNone/>
            </a:pPr>
            <a:r>
              <a:rPr lang="fr-FR" altLang="fr-FR" sz="1200" b="1">
                <a:solidFill>
                  <a:srgbClr val="E30614"/>
                </a:solidFill>
                <a:latin typeface="Arial" panose="020B0604020202020204" pitchFamily="34" charset="0"/>
                <a:cs typeface="Arial" panose="020B0604020202020204" pitchFamily="34" charset="0"/>
              </a:rPr>
              <a:t>SERVICES FINANCIERS  ET MÉCANIQUES</a:t>
            </a:r>
            <a:endParaRPr lang="fr-FR" altLang="fr-FR" sz="1200">
              <a:solidFill>
                <a:schemeClr val="tx1"/>
              </a:solidFill>
              <a:latin typeface="Arial" panose="020B0604020202020204" pitchFamily="34" charset="0"/>
              <a:cs typeface="Arial" panose="020B0604020202020204" pitchFamily="34" charset="0"/>
            </a:endParaRPr>
          </a:p>
          <a:p>
            <a:pPr algn="ctr" eaLnBrk="1" hangingPunct="1">
              <a:spcBef>
                <a:spcPts val="175"/>
              </a:spcBef>
              <a:buClrTx/>
              <a:buFontTx/>
              <a:buNone/>
            </a:pPr>
            <a:r>
              <a:rPr lang="fr-FR" altLang="fr-FR" sz="1200" b="1">
                <a:solidFill>
                  <a:srgbClr val="E30614"/>
                </a:solidFill>
                <a:latin typeface="Arial" panose="020B0604020202020204" pitchFamily="34" charset="0"/>
                <a:cs typeface="Arial" panose="020B0604020202020204" pitchFamily="34" charset="0"/>
              </a:rPr>
              <a:t>DE PAIEMENT NON-TRADITIONNELS</a:t>
            </a:r>
            <a:endParaRPr lang="fr-FR" altLang="fr-FR" sz="1200">
              <a:solidFill>
                <a:schemeClr val="tx1"/>
              </a:solidFill>
              <a:latin typeface="Arial" panose="020B0604020202020204" pitchFamily="34" charset="0"/>
              <a:cs typeface="Arial" panose="020B0604020202020204" pitchFamily="34" charset="0"/>
            </a:endParaRPr>
          </a:p>
        </p:txBody>
      </p:sp>
      <p:sp>
        <p:nvSpPr>
          <p:cNvPr id="37895" name="object 26"/>
          <p:cNvSpPr txBox="1">
            <a:spLocks noChangeArrowheads="1"/>
          </p:cNvSpPr>
          <p:nvPr/>
        </p:nvSpPr>
        <p:spPr bwMode="auto">
          <a:xfrm>
            <a:off x="1017588" y="3159125"/>
            <a:ext cx="3108325"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31763" indent="-120650">
              <a:spcBef>
                <a:spcPct val="20000"/>
              </a:spcBef>
              <a:buClr>
                <a:schemeClr val="tx2"/>
              </a:buClr>
              <a:buFont typeface="Wingdings" panose="05000000000000000000" pitchFamily="2" charset="2"/>
              <a:buChar char="n"/>
              <a:tabLst>
                <a:tab pos="131763" algn="l"/>
              </a:tabLst>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9pPr>
          </a:lstStyle>
          <a:p>
            <a:pPr eaLnBrk="1" hangingPunct="1">
              <a:lnSpc>
                <a:spcPct val="112000"/>
              </a:lnSpc>
              <a:spcBef>
                <a:spcPts val="88"/>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Encaissement pour comptes de tiers  (marketplaces, recouvrement de créances,  crowdfunding...),</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Produits ou services financiers (trading,  FOREX, change, cartes prépayées, transfert  d’argent, monnaies électroniques et  cryptocurrencies),</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Ventes aux enchères, y compris inversées,</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Cautionnement par carte bancaire,</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Vente via réseaux d’affiliation, etc.</a:t>
            </a:r>
            <a:endParaRPr lang="fr-FR" altLang="fr-FR" sz="1200">
              <a:solidFill>
                <a:schemeClr val="tx1"/>
              </a:solidFill>
              <a:latin typeface="Arial" panose="020B0604020202020204" pitchFamily="34" charset="0"/>
              <a:cs typeface="Arial" panose="020B0604020202020204" pitchFamily="34" charset="0"/>
            </a:endParaRPr>
          </a:p>
        </p:txBody>
      </p:sp>
      <p:sp>
        <p:nvSpPr>
          <p:cNvPr id="11" name="object 27"/>
          <p:cNvSpPr txBox="1"/>
          <p:nvPr/>
        </p:nvSpPr>
        <p:spPr>
          <a:xfrm>
            <a:off x="6459538" y="2251075"/>
            <a:ext cx="579437" cy="195263"/>
          </a:xfrm>
          <a:prstGeom prst="rect">
            <a:avLst/>
          </a:prstGeom>
        </p:spPr>
        <p:txBody>
          <a:bodyPr lIns="0" tIns="11134" rIns="0" bIns="0">
            <a:spAutoFit/>
          </a:bodyPr>
          <a:lstStyle/>
          <a:p>
            <a:pPr marL="11134" eaLnBrk="1" fontAlgn="auto" hangingPunct="1">
              <a:spcBef>
                <a:spcPts val="88"/>
              </a:spcBef>
              <a:spcAft>
                <a:spcPts val="0"/>
              </a:spcAft>
              <a:defRPr/>
            </a:pPr>
            <a:r>
              <a:rPr sz="1200" b="1" spc="-4" dirty="0">
                <a:solidFill>
                  <a:srgbClr val="E30614"/>
                </a:solidFill>
                <a:latin typeface="Arial"/>
                <a:cs typeface="Arial"/>
              </a:rPr>
              <a:t>DIVERS</a:t>
            </a:r>
            <a:endParaRPr sz="1200" dirty="0">
              <a:latin typeface="Arial"/>
              <a:cs typeface="Arial"/>
            </a:endParaRPr>
          </a:p>
        </p:txBody>
      </p:sp>
      <p:sp>
        <p:nvSpPr>
          <p:cNvPr id="37897" name="object 28"/>
          <p:cNvSpPr txBox="1">
            <a:spLocks noChangeArrowheads="1"/>
          </p:cNvSpPr>
          <p:nvPr/>
        </p:nvSpPr>
        <p:spPr bwMode="auto">
          <a:xfrm>
            <a:off x="5172075" y="2638425"/>
            <a:ext cx="3149600"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3402" rIns="0" bIns="0">
            <a:spAutoFit/>
          </a:bodyPr>
          <a:lstStyle>
            <a:lvl1pPr marL="131763" indent="-120650">
              <a:spcBef>
                <a:spcPct val="20000"/>
              </a:spcBef>
              <a:buClr>
                <a:schemeClr val="tx2"/>
              </a:buClr>
              <a:buFont typeface="Wingdings" panose="05000000000000000000" pitchFamily="2" charset="2"/>
              <a:buChar char="n"/>
              <a:tabLst>
                <a:tab pos="131763" algn="l"/>
              </a:tabLst>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tabLst>
                <a:tab pos="131763" algn="l"/>
              </a:tabLst>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tabLst>
                <a:tab pos="131763" algn="l"/>
              </a:tabLst>
              <a:defRPr sz="1600">
                <a:solidFill>
                  <a:srgbClr val="595959"/>
                </a:solidFill>
                <a:latin typeface="Arial Narrow" panose="020B0606020202030204" pitchFamily="34" charset="0"/>
              </a:defRPr>
            </a:lvl9pPr>
          </a:lstStyle>
          <a:p>
            <a:pPr eaLnBrk="1" hangingPunct="1">
              <a:spcBef>
                <a:spcPts val="263"/>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Articles ou activités à connotation religieuse,</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Vente de monnaies anciennes ou en cours,</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Voyance,</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Armes de loisirs ou factices,</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Revente de produits ou de services à faible  valeur ajoutée (extraits de casier judiciaire,  visas...),</a:t>
            </a:r>
            <a:endParaRPr lang="fr-FR" altLang="fr-FR" sz="1200">
              <a:solidFill>
                <a:schemeClr val="tx1"/>
              </a:solidFill>
              <a:latin typeface="Arial" panose="020B0604020202020204" pitchFamily="34" charset="0"/>
              <a:cs typeface="Arial" panose="020B0604020202020204" pitchFamily="34" charset="0"/>
            </a:endParaRPr>
          </a:p>
          <a:p>
            <a:pPr eaLnBrk="1" hangingPunct="1">
              <a:lnSpc>
                <a:spcPct val="112000"/>
              </a:lnSpc>
              <a:spcBef>
                <a:spcPct val="0"/>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Groupements religieux, partis politiques,  etc.</a:t>
            </a:r>
            <a:endParaRPr lang="fr-FR" altLang="fr-FR" sz="1200">
              <a:solidFill>
                <a:schemeClr val="tx1"/>
              </a:solidFill>
              <a:latin typeface="Arial" panose="020B0604020202020204" pitchFamily="34" charset="0"/>
              <a:cs typeface="Arial" panose="020B0604020202020204" pitchFamily="34" charset="0"/>
            </a:endParaRPr>
          </a:p>
          <a:p>
            <a:pPr eaLnBrk="1" hangingPunct="1">
              <a:spcBef>
                <a:spcPts val="175"/>
              </a:spcBef>
              <a:buClr>
                <a:srgbClr val="E30614"/>
              </a:buClr>
              <a:buFontTx/>
              <a:buChar char="•"/>
            </a:pPr>
            <a:r>
              <a:rPr lang="fr-FR" altLang="fr-FR" sz="1200">
                <a:solidFill>
                  <a:srgbClr val="1D1D1B"/>
                </a:solidFill>
                <a:latin typeface="Arial" panose="020B0604020202020204" pitchFamily="34" charset="0"/>
                <a:cs typeface="Arial" panose="020B0604020202020204" pitchFamily="34" charset="0"/>
              </a:rPr>
              <a:t>Compagnies aériennes</a:t>
            </a:r>
            <a:endParaRPr lang="fr-FR" altLang="fr-FR" sz="1200">
              <a:solidFill>
                <a:schemeClr val="tx1"/>
              </a:solidFill>
              <a:latin typeface="Arial" panose="020B0604020202020204" pitchFamily="34" charset="0"/>
              <a:cs typeface="Arial" panose="020B0604020202020204" pitchFamily="34" charset="0"/>
            </a:endParaRPr>
          </a:p>
        </p:txBody>
      </p:sp>
      <p:sp>
        <p:nvSpPr>
          <p:cNvPr id="37898" name="object 29"/>
          <p:cNvSpPr>
            <a:spLocks/>
          </p:cNvSpPr>
          <p:nvPr/>
        </p:nvSpPr>
        <p:spPr bwMode="auto">
          <a:xfrm>
            <a:off x="471488" y="1798638"/>
            <a:ext cx="693737" cy="733425"/>
          </a:xfrm>
          <a:custGeom>
            <a:avLst/>
            <a:gdLst>
              <a:gd name="T0" fmla="*/ 73998 w 809625"/>
              <a:gd name="T1" fmla="*/ 0 h 809625"/>
              <a:gd name="T2" fmla="*/ 65367 w 809625"/>
              <a:gd name="T3" fmla="*/ 919 h 809625"/>
              <a:gd name="T4" fmla="*/ 57031 w 809625"/>
              <a:gd name="T5" fmla="*/ 3604 h 809625"/>
              <a:gd name="T6" fmla="*/ 49041 w 809625"/>
              <a:gd name="T7" fmla="*/ 7955 h 809625"/>
              <a:gd name="T8" fmla="*/ 41455 w 809625"/>
              <a:gd name="T9" fmla="*/ 13869 h 809625"/>
              <a:gd name="T10" fmla="*/ 34328 w 809625"/>
              <a:gd name="T11" fmla="*/ 21244 h 809625"/>
              <a:gd name="T12" fmla="*/ 27716 w 809625"/>
              <a:gd name="T13" fmla="*/ 29977 h 809625"/>
              <a:gd name="T14" fmla="*/ 21673 w 809625"/>
              <a:gd name="T15" fmla="*/ 39966 h 809625"/>
              <a:gd name="T16" fmla="*/ 16256 w 809625"/>
              <a:gd name="T17" fmla="*/ 51108 h 809625"/>
              <a:gd name="T18" fmla="*/ 11521 w 809625"/>
              <a:gd name="T19" fmla="*/ 63303 h 809625"/>
              <a:gd name="T20" fmla="*/ 7522 w 809625"/>
              <a:gd name="T21" fmla="*/ 76446 h 809625"/>
              <a:gd name="T22" fmla="*/ 4314 w 809625"/>
              <a:gd name="T23" fmla="*/ 90434 h 809625"/>
              <a:gd name="T24" fmla="*/ 1954 w 809625"/>
              <a:gd name="T25" fmla="*/ 105167 h 809625"/>
              <a:gd name="T26" fmla="*/ 499 w 809625"/>
              <a:gd name="T27" fmla="*/ 120542 h 809625"/>
              <a:gd name="T28" fmla="*/ 0 w 809625"/>
              <a:gd name="T29" fmla="*/ 136455 h 809625"/>
              <a:gd name="T30" fmla="*/ 499 w 809625"/>
              <a:gd name="T31" fmla="*/ 152368 h 809625"/>
              <a:gd name="T32" fmla="*/ 1954 w 809625"/>
              <a:gd name="T33" fmla="*/ 167741 h 809625"/>
              <a:gd name="T34" fmla="*/ 4314 w 809625"/>
              <a:gd name="T35" fmla="*/ 182474 h 809625"/>
              <a:gd name="T36" fmla="*/ 7522 w 809625"/>
              <a:gd name="T37" fmla="*/ 196463 h 809625"/>
              <a:gd name="T38" fmla="*/ 11521 w 809625"/>
              <a:gd name="T39" fmla="*/ 209605 h 809625"/>
              <a:gd name="T40" fmla="*/ 16256 w 809625"/>
              <a:gd name="T41" fmla="*/ 221799 h 809625"/>
              <a:gd name="T42" fmla="*/ 21673 w 809625"/>
              <a:gd name="T43" fmla="*/ 232942 h 809625"/>
              <a:gd name="T44" fmla="*/ 27716 w 809625"/>
              <a:gd name="T45" fmla="*/ 242930 h 809625"/>
              <a:gd name="T46" fmla="*/ 34328 w 809625"/>
              <a:gd name="T47" fmla="*/ 251664 h 809625"/>
              <a:gd name="T48" fmla="*/ 41455 w 809625"/>
              <a:gd name="T49" fmla="*/ 259041 h 809625"/>
              <a:gd name="T50" fmla="*/ 49041 w 809625"/>
              <a:gd name="T51" fmla="*/ 264954 h 809625"/>
              <a:gd name="T52" fmla="*/ 57031 w 809625"/>
              <a:gd name="T53" fmla="*/ 269305 h 809625"/>
              <a:gd name="T54" fmla="*/ 65367 w 809625"/>
              <a:gd name="T55" fmla="*/ 271991 h 809625"/>
              <a:gd name="T56" fmla="*/ 73998 w 809625"/>
              <a:gd name="T57" fmla="*/ 272910 h 809625"/>
              <a:gd name="T58" fmla="*/ 82627 w 809625"/>
              <a:gd name="T59" fmla="*/ 271991 h 809625"/>
              <a:gd name="T60" fmla="*/ 90964 w 809625"/>
              <a:gd name="T61" fmla="*/ 269305 h 809625"/>
              <a:gd name="T62" fmla="*/ 98955 w 809625"/>
              <a:gd name="T63" fmla="*/ 264954 h 809625"/>
              <a:gd name="T64" fmla="*/ 106541 w 809625"/>
              <a:gd name="T65" fmla="*/ 259041 h 809625"/>
              <a:gd name="T66" fmla="*/ 113667 w 809625"/>
              <a:gd name="T67" fmla="*/ 251664 h 809625"/>
              <a:gd name="T68" fmla="*/ 120280 w 809625"/>
              <a:gd name="T69" fmla="*/ 242930 h 809625"/>
              <a:gd name="T70" fmla="*/ 126323 w 809625"/>
              <a:gd name="T71" fmla="*/ 232942 h 809625"/>
              <a:gd name="T72" fmla="*/ 131740 w 809625"/>
              <a:gd name="T73" fmla="*/ 221799 h 809625"/>
              <a:gd name="T74" fmla="*/ 136476 w 809625"/>
              <a:gd name="T75" fmla="*/ 209605 h 809625"/>
              <a:gd name="T76" fmla="*/ 140475 w 809625"/>
              <a:gd name="T77" fmla="*/ 196463 h 809625"/>
              <a:gd name="T78" fmla="*/ 143681 w 809625"/>
              <a:gd name="T79" fmla="*/ 182474 h 809625"/>
              <a:gd name="T80" fmla="*/ 146042 w 809625"/>
              <a:gd name="T81" fmla="*/ 167741 h 809625"/>
              <a:gd name="T82" fmla="*/ 147498 w 809625"/>
              <a:gd name="T83" fmla="*/ 152368 h 809625"/>
              <a:gd name="T84" fmla="*/ 147996 w 809625"/>
              <a:gd name="T85" fmla="*/ 136455 h 809625"/>
              <a:gd name="T86" fmla="*/ 147498 w 809625"/>
              <a:gd name="T87" fmla="*/ 120542 h 809625"/>
              <a:gd name="T88" fmla="*/ 146042 w 809625"/>
              <a:gd name="T89" fmla="*/ 105167 h 809625"/>
              <a:gd name="T90" fmla="*/ 143681 w 809625"/>
              <a:gd name="T91" fmla="*/ 90434 h 809625"/>
              <a:gd name="T92" fmla="*/ 140475 w 809625"/>
              <a:gd name="T93" fmla="*/ 76446 h 809625"/>
              <a:gd name="T94" fmla="*/ 136476 w 809625"/>
              <a:gd name="T95" fmla="*/ 63303 h 809625"/>
              <a:gd name="T96" fmla="*/ 131740 w 809625"/>
              <a:gd name="T97" fmla="*/ 51108 h 809625"/>
              <a:gd name="T98" fmla="*/ 126323 w 809625"/>
              <a:gd name="T99" fmla="*/ 39966 h 809625"/>
              <a:gd name="T100" fmla="*/ 120280 w 809625"/>
              <a:gd name="T101" fmla="*/ 29977 h 809625"/>
              <a:gd name="T102" fmla="*/ 113667 w 809625"/>
              <a:gd name="T103" fmla="*/ 21244 h 809625"/>
              <a:gd name="T104" fmla="*/ 106541 w 809625"/>
              <a:gd name="T105" fmla="*/ 13869 h 809625"/>
              <a:gd name="T106" fmla="*/ 98955 w 809625"/>
              <a:gd name="T107" fmla="*/ 7955 h 809625"/>
              <a:gd name="T108" fmla="*/ 90964 w 809625"/>
              <a:gd name="T109" fmla="*/ 3604 h 809625"/>
              <a:gd name="T110" fmla="*/ 82627 w 809625"/>
              <a:gd name="T111" fmla="*/ 919 h 809625"/>
              <a:gd name="T112" fmla="*/ 73998 w 809625"/>
              <a:gd name="T113" fmla="*/ 0 h 8096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09625" h="809625">
                <a:moveTo>
                  <a:pt x="404761" y="0"/>
                </a:moveTo>
                <a:lnTo>
                  <a:pt x="357557" y="2723"/>
                </a:lnTo>
                <a:lnTo>
                  <a:pt x="311953" y="10689"/>
                </a:lnTo>
                <a:lnTo>
                  <a:pt x="268251" y="23596"/>
                </a:lnTo>
                <a:lnTo>
                  <a:pt x="226757" y="41140"/>
                </a:lnTo>
                <a:lnTo>
                  <a:pt x="187772" y="63016"/>
                </a:lnTo>
                <a:lnTo>
                  <a:pt x="151603" y="88921"/>
                </a:lnTo>
                <a:lnTo>
                  <a:pt x="118551" y="118551"/>
                </a:lnTo>
                <a:lnTo>
                  <a:pt x="88921" y="151603"/>
                </a:lnTo>
                <a:lnTo>
                  <a:pt x="63016" y="187772"/>
                </a:lnTo>
                <a:lnTo>
                  <a:pt x="41140" y="226757"/>
                </a:lnTo>
                <a:lnTo>
                  <a:pt x="23596" y="268251"/>
                </a:lnTo>
                <a:lnTo>
                  <a:pt x="10689" y="311953"/>
                </a:lnTo>
                <a:lnTo>
                  <a:pt x="2723" y="357557"/>
                </a:lnTo>
                <a:lnTo>
                  <a:pt x="0" y="404761"/>
                </a:lnTo>
                <a:lnTo>
                  <a:pt x="2723" y="451963"/>
                </a:lnTo>
                <a:lnTo>
                  <a:pt x="10689" y="497566"/>
                </a:lnTo>
                <a:lnTo>
                  <a:pt x="23596" y="541266"/>
                </a:lnTo>
                <a:lnTo>
                  <a:pt x="41140" y="582760"/>
                </a:lnTo>
                <a:lnTo>
                  <a:pt x="63016" y="621744"/>
                </a:lnTo>
                <a:lnTo>
                  <a:pt x="88921" y="657914"/>
                </a:lnTo>
                <a:lnTo>
                  <a:pt x="118551" y="690967"/>
                </a:lnTo>
                <a:lnTo>
                  <a:pt x="151603" y="720598"/>
                </a:lnTo>
                <a:lnTo>
                  <a:pt x="187772" y="746504"/>
                </a:lnTo>
                <a:lnTo>
                  <a:pt x="226757" y="768381"/>
                </a:lnTo>
                <a:lnTo>
                  <a:pt x="268251" y="785925"/>
                </a:lnTo>
                <a:lnTo>
                  <a:pt x="311953" y="798832"/>
                </a:lnTo>
                <a:lnTo>
                  <a:pt x="357557" y="806800"/>
                </a:lnTo>
                <a:lnTo>
                  <a:pt x="404761" y="809523"/>
                </a:lnTo>
                <a:lnTo>
                  <a:pt x="451965" y="806800"/>
                </a:lnTo>
                <a:lnTo>
                  <a:pt x="497570" y="798832"/>
                </a:lnTo>
                <a:lnTo>
                  <a:pt x="541271" y="785925"/>
                </a:lnTo>
                <a:lnTo>
                  <a:pt x="582766" y="768381"/>
                </a:lnTo>
                <a:lnTo>
                  <a:pt x="621750" y="746504"/>
                </a:lnTo>
                <a:lnTo>
                  <a:pt x="657920" y="720598"/>
                </a:lnTo>
                <a:lnTo>
                  <a:pt x="690972" y="690967"/>
                </a:lnTo>
                <a:lnTo>
                  <a:pt x="720602" y="657914"/>
                </a:lnTo>
                <a:lnTo>
                  <a:pt x="746507" y="621744"/>
                </a:lnTo>
                <a:lnTo>
                  <a:pt x="768383" y="582760"/>
                </a:lnTo>
                <a:lnTo>
                  <a:pt x="785926" y="541266"/>
                </a:lnTo>
                <a:lnTo>
                  <a:pt x="798833" y="497566"/>
                </a:lnTo>
                <a:lnTo>
                  <a:pt x="806800" y="451963"/>
                </a:lnTo>
                <a:lnTo>
                  <a:pt x="809523" y="404761"/>
                </a:lnTo>
                <a:lnTo>
                  <a:pt x="806800" y="357557"/>
                </a:lnTo>
                <a:lnTo>
                  <a:pt x="798833" y="311953"/>
                </a:lnTo>
                <a:lnTo>
                  <a:pt x="785926" y="268251"/>
                </a:lnTo>
                <a:lnTo>
                  <a:pt x="768383" y="226757"/>
                </a:lnTo>
                <a:lnTo>
                  <a:pt x="746507" y="187772"/>
                </a:lnTo>
                <a:lnTo>
                  <a:pt x="720602" y="151603"/>
                </a:lnTo>
                <a:lnTo>
                  <a:pt x="690972" y="118551"/>
                </a:lnTo>
                <a:lnTo>
                  <a:pt x="657920" y="88921"/>
                </a:lnTo>
                <a:lnTo>
                  <a:pt x="621750" y="63016"/>
                </a:lnTo>
                <a:lnTo>
                  <a:pt x="582766" y="41140"/>
                </a:lnTo>
                <a:lnTo>
                  <a:pt x="541271" y="23596"/>
                </a:lnTo>
                <a:lnTo>
                  <a:pt x="497570" y="10689"/>
                </a:lnTo>
                <a:lnTo>
                  <a:pt x="451965" y="2723"/>
                </a:lnTo>
                <a:lnTo>
                  <a:pt x="404761" y="0"/>
                </a:lnTo>
                <a:close/>
              </a:path>
            </a:pathLst>
          </a:custGeom>
          <a:solidFill>
            <a:srgbClr val="E3061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899" name="object 30"/>
          <p:cNvSpPr>
            <a:spLocks/>
          </p:cNvSpPr>
          <p:nvPr/>
        </p:nvSpPr>
        <p:spPr bwMode="auto">
          <a:xfrm>
            <a:off x="549275" y="1951038"/>
            <a:ext cx="538163" cy="428625"/>
          </a:xfrm>
          <a:custGeom>
            <a:avLst/>
            <a:gdLst>
              <a:gd name="T0" fmla="*/ 21591 w 629919"/>
              <a:gd name="T1" fmla="*/ 882 h 473075"/>
              <a:gd name="T2" fmla="*/ 17633 w 629919"/>
              <a:gd name="T3" fmla="*/ 29362 h 473075"/>
              <a:gd name="T4" fmla="*/ 12937 w 629919"/>
              <a:gd name="T5" fmla="*/ 37069 h 473075"/>
              <a:gd name="T6" fmla="*/ 10939 w 629919"/>
              <a:gd name="T7" fmla="*/ 49512 h 473075"/>
              <a:gd name="T8" fmla="*/ 0 w 629919"/>
              <a:gd name="T9" fmla="*/ 55015 h 473075"/>
              <a:gd name="T10" fmla="*/ 10939 w 629919"/>
              <a:gd name="T11" fmla="*/ 106908 h 473075"/>
              <a:gd name="T12" fmla="*/ 20271 w 629919"/>
              <a:gd name="T13" fmla="*/ 159281 h 473075"/>
              <a:gd name="T14" fmla="*/ 37210 w 629919"/>
              <a:gd name="T15" fmla="*/ 159281 h 473075"/>
              <a:gd name="T16" fmla="*/ 41459 w 629919"/>
              <a:gd name="T17" fmla="*/ 155797 h 473075"/>
              <a:gd name="T18" fmla="*/ 14613 w 629919"/>
              <a:gd name="T19" fmla="*/ 147613 h 473075"/>
              <a:gd name="T20" fmla="*/ 12537 w 629919"/>
              <a:gd name="T21" fmla="*/ 102969 h 473075"/>
              <a:gd name="T22" fmla="*/ 12537 w 629919"/>
              <a:gd name="T23" fmla="*/ 58069 h 473075"/>
              <a:gd name="T24" fmla="*/ 13194 w 629919"/>
              <a:gd name="T25" fmla="*/ 45818 h 473075"/>
              <a:gd name="T26" fmla="*/ 15815 w 629919"/>
              <a:gd name="T27" fmla="*/ 36540 h 473075"/>
              <a:gd name="T28" fmla="*/ 20685 w 629919"/>
              <a:gd name="T29" fmla="*/ 31522 h 473075"/>
              <a:gd name="T30" fmla="*/ 23650 w 629919"/>
              <a:gd name="T31" fmla="*/ 30268 h 473075"/>
              <a:gd name="T32" fmla="*/ 23293 w 629919"/>
              <a:gd name="T33" fmla="*/ 471 h 473075"/>
              <a:gd name="T34" fmla="*/ 63448 w 629919"/>
              <a:gd name="T35" fmla="*/ 130566 h 473075"/>
              <a:gd name="T36" fmla="*/ 63356 w 629919"/>
              <a:gd name="T37" fmla="*/ 149785 h 473075"/>
              <a:gd name="T38" fmla="*/ 85316 w 629919"/>
              <a:gd name="T39" fmla="*/ 159736 h 473075"/>
              <a:gd name="T40" fmla="*/ 91836 w 629919"/>
              <a:gd name="T41" fmla="*/ 155919 h 473075"/>
              <a:gd name="T42" fmla="*/ 71136 w 629919"/>
              <a:gd name="T43" fmla="*/ 155424 h 473075"/>
              <a:gd name="T44" fmla="*/ 63448 w 629919"/>
              <a:gd name="T45" fmla="*/ 130566 h 473075"/>
              <a:gd name="T46" fmla="*/ 44483 w 629919"/>
              <a:gd name="T47" fmla="*/ 127518 h 473075"/>
              <a:gd name="T48" fmla="*/ 40235 w 629919"/>
              <a:gd name="T49" fmla="*/ 152658 h 473075"/>
              <a:gd name="T50" fmla="*/ 43111 w 629919"/>
              <a:gd name="T51" fmla="*/ 153193 h 473075"/>
              <a:gd name="T52" fmla="*/ 46304 w 629919"/>
              <a:gd name="T53" fmla="*/ 141920 h 473075"/>
              <a:gd name="T54" fmla="*/ 63448 w 629919"/>
              <a:gd name="T55" fmla="*/ 130566 h 473075"/>
              <a:gd name="T56" fmla="*/ 27169 w 629919"/>
              <a:gd name="T57" fmla="*/ 5791 h 473075"/>
              <a:gd name="T58" fmla="*/ 42250 w 629919"/>
              <a:gd name="T59" fmla="*/ 31142 h 473075"/>
              <a:gd name="T60" fmla="*/ 87247 w 629919"/>
              <a:gd name="T61" fmla="*/ 31522 h 473075"/>
              <a:gd name="T62" fmla="*/ 94930 w 629919"/>
              <a:gd name="T63" fmla="*/ 137437 h 473075"/>
              <a:gd name="T64" fmla="*/ 91914 w 629919"/>
              <a:gd name="T65" fmla="*/ 155797 h 473075"/>
              <a:gd name="T66" fmla="*/ 96994 w 629919"/>
              <a:gd name="T67" fmla="*/ 58061 h 473075"/>
              <a:gd name="T68" fmla="*/ 111430 w 629919"/>
              <a:gd name="T69" fmla="*/ 54127 h 473075"/>
              <a:gd name="T70" fmla="*/ 94995 w 629919"/>
              <a:gd name="T71" fmla="*/ 37062 h 473075"/>
              <a:gd name="T72" fmla="*/ 42781 w 629919"/>
              <a:gd name="T73" fmla="*/ 27214 h 473075"/>
              <a:gd name="T74" fmla="*/ 109369 w 629919"/>
              <a:gd name="T75" fmla="*/ 31148 h 473075"/>
              <a:gd name="T76" fmla="*/ 111430 w 629919"/>
              <a:gd name="T77" fmla="*/ 31148 h 473075"/>
              <a:gd name="T78" fmla="*/ 101908 w 629919"/>
              <a:gd name="T79" fmla="*/ 28097 h 473075"/>
              <a:gd name="T80" fmla="*/ 103503 w 629919"/>
              <a:gd name="T81" fmla="*/ 42853 h 473075"/>
              <a:gd name="T82" fmla="*/ 111430 w 629919"/>
              <a:gd name="T83" fmla="*/ 31148 h 473075"/>
              <a:gd name="T84" fmla="*/ 15828 w 629919"/>
              <a:gd name="T85" fmla="*/ 36532 h 4730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9919" h="473075">
                <a:moveTo>
                  <a:pt x="129247" y="0"/>
                </a:moveTo>
                <a:lnTo>
                  <a:pt x="124586" y="0"/>
                </a:lnTo>
                <a:lnTo>
                  <a:pt x="121996" y="2616"/>
                </a:lnTo>
                <a:lnTo>
                  <a:pt x="121996" y="80848"/>
                </a:lnTo>
                <a:lnTo>
                  <a:pt x="110424" y="82923"/>
                </a:lnTo>
                <a:lnTo>
                  <a:pt x="99633" y="86928"/>
                </a:lnTo>
                <a:lnTo>
                  <a:pt x="89815" y="92671"/>
                </a:lnTo>
                <a:lnTo>
                  <a:pt x="81165" y="99961"/>
                </a:lnTo>
                <a:lnTo>
                  <a:pt x="73099" y="109746"/>
                </a:lnTo>
                <a:lnTo>
                  <a:pt x="67006" y="120954"/>
                </a:lnTo>
                <a:lnTo>
                  <a:pt x="63154" y="133324"/>
                </a:lnTo>
                <a:lnTo>
                  <a:pt x="61810" y="146583"/>
                </a:lnTo>
                <a:lnTo>
                  <a:pt x="61810" y="160274"/>
                </a:lnTo>
                <a:lnTo>
                  <a:pt x="2603" y="160274"/>
                </a:lnTo>
                <a:lnTo>
                  <a:pt x="0" y="162877"/>
                </a:lnTo>
                <a:lnTo>
                  <a:pt x="0" y="313893"/>
                </a:lnTo>
                <a:lnTo>
                  <a:pt x="2603" y="316509"/>
                </a:lnTo>
                <a:lnTo>
                  <a:pt x="61810" y="316509"/>
                </a:lnTo>
                <a:lnTo>
                  <a:pt x="61810" y="406895"/>
                </a:lnTo>
                <a:lnTo>
                  <a:pt x="72906" y="443448"/>
                </a:lnTo>
                <a:lnTo>
                  <a:pt x="114537" y="471564"/>
                </a:lnTo>
                <a:lnTo>
                  <a:pt x="127812" y="472909"/>
                </a:lnTo>
                <a:lnTo>
                  <a:pt x="196976" y="472909"/>
                </a:lnTo>
                <a:lnTo>
                  <a:pt x="210253" y="471564"/>
                </a:lnTo>
                <a:lnTo>
                  <a:pt x="222626" y="467707"/>
                </a:lnTo>
                <a:lnTo>
                  <a:pt x="233829" y="461610"/>
                </a:lnTo>
                <a:lnTo>
                  <a:pt x="234264" y="461251"/>
                </a:lnTo>
                <a:lnTo>
                  <a:pt x="127812" y="461251"/>
                </a:lnTo>
                <a:lnTo>
                  <a:pt x="116879" y="460145"/>
                </a:lnTo>
                <a:lnTo>
                  <a:pt x="82573" y="437018"/>
                </a:lnTo>
                <a:lnTo>
                  <a:pt x="73444" y="406895"/>
                </a:lnTo>
                <a:lnTo>
                  <a:pt x="73444" y="307467"/>
                </a:lnTo>
                <a:lnTo>
                  <a:pt x="70840" y="304850"/>
                </a:lnTo>
                <a:lnTo>
                  <a:pt x="11645" y="304850"/>
                </a:lnTo>
                <a:lnTo>
                  <a:pt x="11645" y="171919"/>
                </a:lnTo>
                <a:lnTo>
                  <a:pt x="70840" y="171919"/>
                </a:lnTo>
                <a:lnTo>
                  <a:pt x="73444" y="169316"/>
                </a:lnTo>
                <a:lnTo>
                  <a:pt x="73444" y="146583"/>
                </a:lnTo>
                <a:lnTo>
                  <a:pt x="74548" y="135647"/>
                </a:lnTo>
                <a:lnTo>
                  <a:pt x="77717" y="125449"/>
                </a:lnTo>
                <a:lnTo>
                  <a:pt x="82734" y="116209"/>
                </a:lnTo>
                <a:lnTo>
                  <a:pt x="89361" y="108178"/>
                </a:lnTo>
                <a:lnTo>
                  <a:pt x="97455" y="101531"/>
                </a:lnTo>
                <a:lnTo>
                  <a:pt x="106686" y="96505"/>
                </a:lnTo>
                <a:lnTo>
                  <a:pt x="116879" y="93324"/>
                </a:lnTo>
                <a:lnTo>
                  <a:pt x="127812" y="92214"/>
                </a:lnTo>
                <a:lnTo>
                  <a:pt x="131051" y="92202"/>
                </a:lnTo>
                <a:lnTo>
                  <a:pt x="133629" y="89611"/>
                </a:lnTo>
                <a:lnTo>
                  <a:pt x="133629" y="17145"/>
                </a:lnTo>
                <a:lnTo>
                  <a:pt x="153514" y="17145"/>
                </a:lnTo>
                <a:lnTo>
                  <a:pt x="131610" y="1397"/>
                </a:lnTo>
                <a:lnTo>
                  <a:pt x="130581" y="533"/>
                </a:lnTo>
                <a:lnTo>
                  <a:pt x="129247" y="0"/>
                </a:lnTo>
                <a:close/>
              </a:path>
              <a:path w="629919" h="473075">
                <a:moveTo>
                  <a:pt x="358508" y="386549"/>
                </a:moveTo>
                <a:lnTo>
                  <a:pt x="346875" y="386549"/>
                </a:lnTo>
                <a:lnTo>
                  <a:pt x="346875" y="406895"/>
                </a:lnTo>
                <a:lnTo>
                  <a:pt x="357987" y="443448"/>
                </a:lnTo>
                <a:lnTo>
                  <a:pt x="399598" y="471564"/>
                </a:lnTo>
                <a:lnTo>
                  <a:pt x="412864" y="472909"/>
                </a:lnTo>
                <a:lnTo>
                  <a:pt x="482066" y="472909"/>
                </a:lnTo>
                <a:lnTo>
                  <a:pt x="495326" y="471564"/>
                </a:lnTo>
                <a:lnTo>
                  <a:pt x="507701" y="467707"/>
                </a:lnTo>
                <a:lnTo>
                  <a:pt x="518914" y="461610"/>
                </a:lnTo>
                <a:lnTo>
                  <a:pt x="519348" y="461251"/>
                </a:lnTo>
                <a:lnTo>
                  <a:pt x="412864" y="461251"/>
                </a:lnTo>
                <a:lnTo>
                  <a:pt x="401946" y="460145"/>
                </a:lnTo>
                <a:lnTo>
                  <a:pt x="367654" y="437018"/>
                </a:lnTo>
                <a:lnTo>
                  <a:pt x="358508" y="406895"/>
                </a:lnTo>
                <a:lnTo>
                  <a:pt x="358508" y="386549"/>
                </a:lnTo>
                <a:close/>
              </a:path>
              <a:path w="629919" h="473075">
                <a:moveTo>
                  <a:pt x="355892" y="374904"/>
                </a:moveTo>
                <a:lnTo>
                  <a:pt x="253949" y="374904"/>
                </a:lnTo>
                <a:lnTo>
                  <a:pt x="251345" y="377532"/>
                </a:lnTo>
                <a:lnTo>
                  <a:pt x="251345" y="406895"/>
                </a:lnTo>
                <a:lnTo>
                  <a:pt x="250235" y="417829"/>
                </a:lnTo>
                <a:lnTo>
                  <a:pt x="227345" y="451955"/>
                </a:lnTo>
                <a:lnTo>
                  <a:pt x="196976" y="461251"/>
                </a:lnTo>
                <a:lnTo>
                  <a:pt x="234264" y="461251"/>
                </a:lnTo>
                <a:lnTo>
                  <a:pt x="243598" y="453542"/>
                </a:lnTo>
                <a:lnTo>
                  <a:pt x="251675" y="443739"/>
                </a:lnTo>
                <a:lnTo>
                  <a:pt x="257771" y="432547"/>
                </a:lnTo>
                <a:lnTo>
                  <a:pt x="261640" y="420168"/>
                </a:lnTo>
                <a:lnTo>
                  <a:pt x="262991" y="406895"/>
                </a:lnTo>
                <a:lnTo>
                  <a:pt x="262991" y="386549"/>
                </a:lnTo>
                <a:lnTo>
                  <a:pt x="358508" y="386549"/>
                </a:lnTo>
                <a:lnTo>
                  <a:pt x="358508" y="377532"/>
                </a:lnTo>
                <a:lnTo>
                  <a:pt x="355892" y="374904"/>
                </a:lnTo>
                <a:close/>
              </a:path>
              <a:path w="629919" h="473075">
                <a:moveTo>
                  <a:pt x="153514" y="17145"/>
                </a:moveTo>
                <a:lnTo>
                  <a:pt x="133629" y="17145"/>
                </a:lnTo>
                <a:lnTo>
                  <a:pt x="237540" y="91859"/>
                </a:lnTo>
                <a:lnTo>
                  <a:pt x="238734" y="92202"/>
                </a:lnTo>
                <a:lnTo>
                  <a:pt x="239902" y="92202"/>
                </a:lnTo>
                <a:lnTo>
                  <a:pt x="482066" y="92214"/>
                </a:lnTo>
                <a:lnTo>
                  <a:pt x="492985" y="93324"/>
                </a:lnTo>
                <a:lnTo>
                  <a:pt x="527090" y="116231"/>
                </a:lnTo>
                <a:lnTo>
                  <a:pt x="536397" y="146583"/>
                </a:lnTo>
                <a:lnTo>
                  <a:pt x="536397" y="406895"/>
                </a:lnTo>
                <a:lnTo>
                  <a:pt x="520445" y="445312"/>
                </a:lnTo>
                <a:lnTo>
                  <a:pt x="482066" y="461251"/>
                </a:lnTo>
                <a:lnTo>
                  <a:pt x="519348" y="461251"/>
                </a:lnTo>
                <a:lnTo>
                  <a:pt x="546710" y="420168"/>
                </a:lnTo>
                <a:lnTo>
                  <a:pt x="548055" y="406895"/>
                </a:lnTo>
                <a:lnTo>
                  <a:pt x="548055" y="171894"/>
                </a:lnTo>
                <a:lnTo>
                  <a:pt x="627011" y="171894"/>
                </a:lnTo>
                <a:lnTo>
                  <a:pt x="629602" y="169316"/>
                </a:lnTo>
                <a:lnTo>
                  <a:pt x="629627" y="160248"/>
                </a:lnTo>
                <a:lnTo>
                  <a:pt x="548055" y="160248"/>
                </a:lnTo>
                <a:lnTo>
                  <a:pt x="548055" y="146583"/>
                </a:lnTo>
                <a:lnTo>
                  <a:pt x="536756" y="109727"/>
                </a:lnTo>
                <a:lnTo>
                  <a:pt x="495337" y="81918"/>
                </a:lnTo>
                <a:lnTo>
                  <a:pt x="482066" y="80568"/>
                </a:lnTo>
                <a:lnTo>
                  <a:pt x="241731" y="80568"/>
                </a:lnTo>
                <a:lnTo>
                  <a:pt x="153514" y="17145"/>
                </a:lnTo>
                <a:close/>
              </a:path>
              <a:path w="629919" h="473075">
                <a:moveTo>
                  <a:pt x="629627" y="92214"/>
                </a:moveTo>
                <a:lnTo>
                  <a:pt x="617982" y="92214"/>
                </a:lnTo>
                <a:lnTo>
                  <a:pt x="617982" y="160248"/>
                </a:lnTo>
                <a:lnTo>
                  <a:pt x="629627" y="160248"/>
                </a:lnTo>
                <a:lnTo>
                  <a:pt x="629627" y="92214"/>
                </a:lnTo>
                <a:close/>
              </a:path>
              <a:path w="629919" h="473075">
                <a:moveTo>
                  <a:pt x="627011" y="80568"/>
                </a:moveTo>
                <a:lnTo>
                  <a:pt x="578408" y="80568"/>
                </a:lnTo>
                <a:lnTo>
                  <a:pt x="575818" y="83185"/>
                </a:lnTo>
                <a:lnTo>
                  <a:pt x="575818" y="124282"/>
                </a:lnTo>
                <a:lnTo>
                  <a:pt x="578408" y="126873"/>
                </a:lnTo>
                <a:lnTo>
                  <a:pt x="584835" y="126873"/>
                </a:lnTo>
                <a:lnTo>
                  <a:pt x="587438" y="124282"/>
                </a:lnTo>
                <a:lnTo>
                  <a:pt x="587438" y="92214"/>
                </a:lnTo>
                <a:lnTo>
                  <a:pt x="629627" y="92214"/>
                </a:lnTo>
                <a:lnTo>
                  <a:pt x="629627" y="83185"/>
                </a:lnTo>
                <a:lnTo>
                  <a:pt x="627011" y="80568"/>
                </a:lnTo>
                <a:close/>
              </a:path>
              <a:path w="629919" h="473075">
                <a:moveTo>
                  <a:pt x="89438" y="108153"/>
                </a:move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900" name="object 31"/>
          <p:cNvSpPr>
            <a:spLocks/>
          </p:cNvSpPr>
          <p:nvPr/>
        </p:nvSpPr>
        <p:spPr bwMode="auto">
          <a:xfrm>
            <a:off x="654050" y="2062163"/>
            <a:ext cx="217488" cy="44450"/>
          </a:xfrm>
          <a:custGeom>
            <a:avLst/>
            <a:gdLst>
              <a:gd name="T0" fmla="*/ 3967 w 253365"/>
              <a:gd name="T1" fmla="*/ 14673 h 48260"/>
              <a:gd name="T2" fmla="*/ 485 w 253365"/>
              <a:gd name="T3" fmla="*/ 14673 h 48260"/>
              <a:gd name="T4" fmla="*/ 0 w 253365"/>
              <a:gd name="T5" fmla="*/ 15717 h 48260"/>
              <a:gd name="T6" fmla="*/ 0 w 253365"/>
              <a:gd name="T7" fmla="*/ 18324 h 48260"/>
              <a:gd name="T8" fmla="*/ 485 w 253365"/>
              <a:gd name="T9" fmla="*/ 19376 h 48260"/>
              <a:gd name="T10" fmla="*/ 3967 w 253365"/>
              <a:gd name="T11" fmla="*/ 19376 h 48260"/>
              <a:gd name="T12" fmla="*/ 4459 w 253365"/>
              <a:gd name="T13" fmla="*/ 18324 h 48260"/>
              <a:gd name="T14" fmla="*/ 4459 w 253365"/>
              <a:gd name="T15" fmla="*/ 15717 h 48260"/>
              <a:gd name="T16" fmla="*/ 3967 w 253365"/>
              <a:gd name="T17" fmla="*/ 14673 h 48260"/>
              <a:gd name="T18" fmla="*/ 46675 w 253365"/>
              <a:gd name="T19" fmla="*/ 0 h 48260"/>
              <a:gd name="T20" fmla="*/ 22663 w 253365"/>
              <a:gd name="T21" fmla="*/ 0 h 48260"/>
              <a:gd name="T22" fmla="*/ 22179 w 253365"/>
              <a:gd name="T23" fmla="*/ 1054 h 48260"/>
              <a:gd name="T24" fmla="*/ 22179 w 253365"/>
              <a:gd name="T25" fmla="*/ 3659 h 48260"/>
              <a:gd name="T26" fmla="*/ 22663 w 253365"/>
              <a:gd name="T27" fmla="*/ 4713 h 48260"/>
              <a:gd name="T28" fmla="*/ 46675 w 253365"/>
              <a:gd name="T29" fmla="*/ 4713 h 48260"/>
              <a:gd name="T30" fmla="*/ 47158 w 253365"/>
              <a:gd name="T31" fmla="*/ 3659 h 48260"/>
              <a:gd name="T32" fmla="*/ 47158 w 253365"/>
              <a:gd name="T33" fmla="*/ 1054 h 48260"/>
              <a:gd name="T34" fmla="*/ 46675 w 253365"/>
              <a:gd name="T35" fmla="*/ 0 h 48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53365" h="48260">
                <a:moveTo>
                  <a:pt x="21272" y="36258"/>
                </a:moveTo>
                <a:lnTo>
                  <a:pt x="2603" y="36258"/>
                </a:lnTo>
                <a:lnTo>
                  <a:pt x="0" y="38836"/>
                </a:lnTo>
                <a:lnTo>
                  <a:pt x="0" y="45275"/>
                </a:lnTo>
                <a:lnTo>
                  <a:pt x="2603" y="47878"/>
                </a:lnTo>
                <a:lnTo>
                  <a:pt x="21272" y="47878"/>
                </a:lnTo>
                <a:lnTo>
                  <a:pt x="23914" y="45275"/>
                </a:lnTo>
                <a:lnTo>
                  <a:pt x="23914" y="38836"/>
                </a:lnTo>
                <a:lnTo>
                  <a:pt x="21272" y="36258"/>
                </a:lnTo>
                <a:close/>
              </a:path>
              <a:path w="253365" h="48260">
                <a:moveTo>
                  <a:pt x="250329" y="0"/>
                </a:moveTo>
                <a:lnTo>
                  <a:pt x="121539" y="0"/>
                </a:lnTo>
                <a:lnTo>
                  <a:pt x="118948" y="2603"/>
                </a:lnTo>
                <a:lnTo>
                  <a:pt x="118948" y="9042"/>
                </a:lnTo>
                <a:lnTo>
                  <a:pt x="121539" y="11645"/>
                </a:lnTo>
                <a:lnTo>
                  <a:pt x="250329" y="11645"/>
                </a:lnTo>
                <a:lnTo>
                  <a:pt x="252920" y="9042"/>
                </a:lnTo>
                <a:lnTo>
                  <a:pt x="252920" y="2603"/>
                </a:lnTo>
                <a:lnTo>
                  <a:pt x="2503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901" name="object 32"/>
          <p:cNvSpPr>
            <a:spLocks/>
          </p:cNvSpPr>
          <p:nvPr/>
        </p:nvSpPr>
        <p:spPr bwMode="auto">
          <a:xfrm>
            <a:off x="4748213" y="1951038"/>
            <a:ext cx="434975" cy="428625"/>
          </a:xfrm>
          <a:custGeom>
            <a:avLst/>
            <a:gdLst>
              <a:gd name="T0" fmla="*/ 35015 w 508635"/>
              <a:gd name="T1" fmla="*/ 24221 h 473075"/>
              <a:gd name="T2" fmla="*/ 31599 w 508635"/>
              <a:gd name="T3" fmla="*/ 50442 h 473075"/>
              <a:gd name="T4" fmla="*/ 61769 w 508635"/>
              <a:gd name="T5" fmla="*/ 70012 h 473075"/>
              <a:gd name="T6" fmla="*/ 30793 w 508635"/>
              <a:gd name="T7" fmla="*/ 66203 h 473075"/>
              <a:gd name="T8" fmla="*/ 45480 w 508635"/>
              <a:gd name="T9" fmla="*/ 40315 h 473075"/>
              <a:gd name="T10" fmla="*/ 51431 w 508635"/>
              <a:gd name="T11" fmla="*/ 37006 h 473075"/>
              <a:gd name="T12" fmla="*/ 37495 w 508635"/>
              <a:gd name="T13" fmla="*/ 26521 h 473075"/>
              <a:gd name="T14" fmla="*/ 45478 w 508635"/>
              <a:gd name="T15" fmla="*/ 3804 h 473075"/>
              <a:gd name="T16" fmla="*/ 47626 w 508635"/>
              <a:gd name="T17" fmla="*/ 409 h 473075"/>
              <a:gd name="T18" fmla="*/ 48447 w 508635"/>
              <a:gd name="T19" fmla="*/ 40880 h 473075"/>
              <a:gd name="T20" fmla="*/ 62118 w 508635"/>
              <a:gd name="T21" fmla="*/ 66203 h 473075"/>
              <a:gd name="T22" fmla="*/ 51675 w 508635"/>
              <a:gd name="T23" fmla="*/ 3804 h 473075"/>
              <a:gd name="T24" fmla="*/ 53957 w 508635"/>
              <a:gd name="T25" fmla="*/ 16862 h 473075"/>
              <a:gd name="T26" fmla="*/ 45478 w 508635"/>
              <a:gd name="T27" fmla="*/ 36504 h 473075"/>
              <a:gd name="T28" fmla="*/ 54325 w 508635"/>
              <a:gd name="T29" fmla="*/ 31418 h 473075"/>
              <a:gd name="T30" fmla="*/ 55937 w 508635"/>
              <a:gd name="T31" fmla="*/ 16094 h 473075"/>
              <a:gd name="T32" fmla="*/ 51675 w 508635"/>
              <a:gd name="T33" fmla="*/ 3804 h 473075"/>
              <a:gd name="T34" fmla="*/ 63543 w 508635"/>
              <a:gd name="T35" fmla="*/ 109880 h 473075"/>
              <a:gd name="T36" fmla="*/ 67308 w 508635"/>
              <a:gd name="T37" fmla="*/ 129046 h 473075"/>
              <a:gd name="T38" fmla="*/ 57941 w 508635"/>
              <a:gd name="T39" fmla="*/ 159731 h 473075"/>
              <a:gd name="T40" fmla="*/ 90870 w 508635"/>
              <a:gd name="T41" fmla="*/ 155921 h 473075"/>
              <a:gd name="T42" fmla="*/ 71257 w 508635"/>
              <a:gd name="T43" fmla="*/ 130594 h 473075"/>
              <a:gd name="T44" fmla="*/ 79240 w 508635"/>
              <a:gd name="T45" fmla="*/ 127666 h 473075"/>
              <a:gd name="T46" fmla="*/ 72470 w 508635"/>
              <a:gd name="T47" fmla="*/ 125892 h 473075"/>
              <a:gd name="T48" fmla="*/ 70849 w 508635"/>
              <a:gd name="T49" fmla="*/ 94809 h 473075"/>
              <a:gd name="T50" fmla="*/ 78378 w 508635"/>
              <a:gd name="T51" fmla="*/ 91304 h 473075"/>
              <a:gd name="T52" fmla="*/ 74221 w 508635"/>
              <a:gd name="T53" fmla="*/ 130029 h 473075"/>
              <a:gd name="T54" fmla="*/ 88919 w 508635"/>
              <a:gd name="T55" fmla="*/ 155921 h 473075"/>
              <a:gd name="T56" fmla="*/ 82133 w 508635"/>
              <a:gd name="T57" fmla="*/ 130029 h 473075"/>
              <a:gd name="T58" fmla="*/ 77593 w 508635"/>
              <a:gd name="T59" fmla="*/ 94809 h 473075"/>
              <a:gd name="T60" fmla="*/ 82203 w 508635"/>
              <a:gd name="T61" fmla="*/ 116241 h 473075"/>
              <a:gd name="T62" fmla="*/ 77591 w 508635"/>
              <a:gd name="T63" fmla="*/ 124941 h 473075"/>
              <a:gd name="T64" fmla="*/ 81025 w 508635"/>
              <a:gd name="T65" fmla="*/ 125521 h 473075"/>
              <a:gd name="T66" fmla="*/ 84683 w 508635"/>
              <a:gd name="T67" fmla="*/ 113935 h 473075"/>
              <a:gd name="T68" fmla="*/ 83076 w 508635"/>
              <a:gd name="T69" fmla="*/ 98604 h 473075"/>
              <a:gd name="T70" fmla="*/ 16732 w 508635"/>
              <a:gd name="T71" fmla="*/ 89722 h 473075"/>
              <a:gd name="T72" fmla="*/ 9930 w 508635"/>
              <a:gd name="T73" fmla="*/ 125529 h 473075"/>
              <a:gd name="T74" fmla="*/ 0 w 508635"/>
              <a:gd name="T75" fmla="*/ 157826 h 473075"/>
              <a:gd name="T76" fmla="*/ 33480 w 508635"/>
              <a:gd name="T77" fmla="*/ 158881 h 473075"/>
              <a:gd name="T78" fmla="*/ 2479 w 508635"/>
              <a:gd name="T79" fmla="*/ 150881 h 473075"/>
              <a:gd name="T80" fmla="*/ 24646 w 508635"/>
              <a:gd name="T81" fmla="*/ 130029 h 473075"/>
              <a:gd name="T82" fmla="*/ 23037 w 508635"/>
              <a:gd name="T83" fmla="*/ 126229 h 473075"/>
              <a:gd name="T84" fmla="*/ 8073 w 508635"/>
              <a:gd name="T85" fmla="*/ 109880 h 473075"/>
              <a:gd name="T86" fmla="*/ 22934 w 508635"/>
              <a:gd name="T87" fmla="*/ 93523 h 473075"/>
              <a:gd name="T88" fmla="*/ 16732 w 508635"/>
              <a:gd name="T89" fmla="*/ 89722 h 473075"/>
              <a:gd name="T90" fmla="*/ 22470 w 508635"/>
              <a:gd name="T91" fmla="*/ 132215 h 473075"/>
              <a:gd name="T92" fmla="*/ 30622 w 508635"/>
              <a:gd name="T93" fmla="*/ 140158 h 473075"/>
              <a:gd name="T94" fmla="*/ 16732 w 508635"/>
              <a:gd name="T95" fmla="*/ 93523 h 473075"/>
              <a:gd name="T96" fmla="*/ 25394 w 508635"/>
              <a:gd name="T97" fmla="*/ 109880 h 473075"/>
              <a:gd name="T98" fmla="*/ 22859 w 508635"/>
              <a:gd name="T99" fmla="*/ 121442 h 473075"/>
              <a:gd name="T100" fmla="*/ 16739 w 508635"/>
              <a:gd name="T101" fmla="*/ 126229 h 473075"/>
              <a:gd name="T102" fmla="*/ 25585 w 508635"/>
              <a:gd name="T103" fmla="*/ 121131 h 473075"/>
              <a:gd name="T104" fmla="*/ 27196 w 508635"/>
              <a:gd name="T105" fmla="*/ 105816 h 473075"/>
              <a:gd name="T106" fmla="*/ 22934 w 508635"/>
              <a:gd name="T107" fmla="*/ 93523 h 4730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08635" h="473075">
                <a:moveTo>
                  <a:pt x="254190" y="0"/>
                </a:moveTo>
                <a:lnTo>
                  <a:pt x="211988" y="17475"/>
                </a:lnTo>
                <a:lnTo>
                  <a:pt x="194500" y="59677"/>
                </a:lnTo>
                <a:lnTo>
                  <a:pt x="195711" y="71707"/>
                </a:lnTo>
                <a:lnTo>
                  <a:pt x="216115" y="106044"/>
                </a:lnTo>
                <a:lnTo>
                  <a:pt x="226136" y="112356"/>
                </a:lnTo>
                <a:lnTo>
                  <a:pt x="215536" y="116425"/>
                </a:lnTo>
                <a:lnTo>
                  <a:pt x="176617" y="149336"/>
                </a:lnTo>
                <a:lnTo>
                  <a:pt x="160629" y="201650"/>
                </a:lnTo>
                <a:lnTo>
                  <a:pt x="160629" y="204749"/>
                </a:lnTo>
                <a:lnTo>
                  <a:pt x="163156" y="207276"/>
                </a:lnTo>
                <a:lnTo>
                  <a:pt x="345249" y="207276"/>
                </a:lnTo>
                <a:lnTo>
                  <a:pt x="347764" y="204749"/>
                </a:lnTo>
                <a:lnTo>
                  <a:pt x="347764" y="201650"/>
                </a:lnTo>
                <a:lnTo>
                  <a:pt x="347194" y="195999"/>
                </a:lnTo>
                <a:lnTo>
                  <a:pt x="172110" y="195999"/>
                </a:lnTo>
                <a:lnTo>
                  <a:pt x="174503" y="181070"/>
                </a:lnTo>
                <a:lnTo>
                  <a:pt x="196011" y="143446"/>
                </a:lnTo>
                <a:lnTo>
                  <a:pt x="237602" y="121027"/>
                </a:lnTo>
                <a:lnTo>
                  <a:pt x="254203" y="119354"/>
                </a:lnTo>
                <a:lnTo>
                  <a:pt x="298424" y="119354"/>
                </a:lnTo>
                <a:lnTo>
                  <a:pt x="292859" y="116411"/>
                </a:lnTo>
                <a:lnTo>
                  <a:pt x="282232" y="112356"/>
                </a:lnTo>
                <a:lnTo>
                  <a:pt x="287464" y="109562"/>
                </a:lnTo>
                <a:lnTo>
                  <a:pt x="289456" y="108076"/>
                </a:lnTo>
                <a:lnTo>
                  <a:pt x="254190" y="108076"/>
                </a:lnTo>
                <a:lnTo>
                  <a:pt x="244423" y="107092"/>
                </a:lnTo>
                <a:lnTo>
                  <a:pt x="209572" y="78514"/>
                </a:lnTo>
                <a:lnTo>
                  <a:pt x="205778" y="59677"/>
                </a:lnTo>
                <a:lnTo>
                  <a:pt x="206760" y="49918"/>
                </a:lnTo>
                <a:lnTo>
                  <a:pt x="235331" y="15076"/>
                </a:lnTo>
                <a:lnTo>
                  <a:pt x="254190" y="11264"/>
                </a:lnTo>
                <a:lnTo>
                  <a:pt x="288831" y="11264"/>
                </a:lnTo>
                <a:lnTo>
                  <a:pt x="287530" y="10190"/>
                </a:lnTo>
                <a:lnTo>
                  <a:pt x="277396" y="4689"/>
                </a:lnTo>
                <a:lnTo>
                  <a:pt x="266200" y="1212"/>
                </a:lnTo>
                <a:lnTo>
                  <a:pt x="254190" y="0"/>
                </a:lnTo>
                <a:close/>
              </a:path>
              <a:path w="508635" h="473075">
                <a:moveTo>
                  <a:pt x="298424" y="119354"/>
                </a:moveTo>
                <a:lnTo>
                  <a:pt x="254203" y="119354"/>
                </a:lnTo>
                <a:lnTo>
                  <a:pt x="270788" y="121027"/>
                </a:lnTo>
                <a:lnTo>
                  <a:pt x="286240" y="125823"/>
                </a:lnTo>
                <a:lnTo>
                  <a:pt x="321717" y="154538"/>
                </a:lnTo>
                <a:lnTo>
                  <a:pt x="336321" y="195999"/>
                </a:lnTo>
                <a:lnTo>
                  <a:pt x="347194" y="195999"/>
                </a:lnTo>
                <a:lnTo>
                  <a:pt x="331792" y="149336"/>
                </a:lnTo>
                <a:lnTo>
                  <a:pt x="302815" y="121677"/>
                </a:lnTo>
                <a:lnTo>
                  <a:pt x="298424" y="119354"/>
                </a:lnTo>
                <a:close/>
              </a:path>
              <a:path w="508635" h="473075">
                <a:moveTo>
                  <a:pt x="288831" y="11264"/>
                </a:moveTo>
                <a:lnTo>
                  <a:pt x="254190" y="11264"/>
                </a:lnTo>
                <a:lnTo>
                  <a:pt x="263935" y="12250"/>
                </a:lnTo>
                <a:lnTo>
                  <a:pt x="273018" y="15076"/>
                </a:lnTo>
                <a:lnTo>
                  <a:pt x="301583" y="49923"/>
                </a:lnTo>
                <a:lnTo>
                  <a:pt x="302564" y="59677"/>
                </a:lnTo>
                <a:lnTo>
                  <a:pt x="301582" y="69436"/>
                </a:lnTo>
                <a:lnTo>
                  <a:pt x="273034" y="104271"/>
                </a:lnTo>
                <a:lnTo>
                  <a:pt x="254190" y="108076"/>
                </a:lnTo>
                <a:lnTo>
                  <a:pt x="289456" y="108076"/>
                </a:lnTo>
                <a:lnTo>
                  <a:pt x="292214" y="106019"/>
                </a:lnTo>
                <a:lnTo>
                  <a:pt x="296354" y="101879"/>
                </a:lnTo>
                <a:lnTo>
                  <a:pt x="303645" y="93018"/>
                </a:lnTo>
                <a:lnTo>
                  <a:pt x="309159" y="82884"/>
                </a:lnTo>
                <a:lnTo>
                  <a:pt x="312649" y="71691"/>
                </a:lnTo>
                <a:lnTo>
                  <a:pt x="313867" y="59677"/>
                </a:lnTo>
                <a:lnTo>
                  <a:pt x="312649" y="47648"/>
                </a:lnTo>
                <a:lnTo>
                  <a:pt x="309159" y="36447"/>
                </a:lnTo>
                <a:lnTo>
                  <a:pt x="303645" y="26310"/>
                </a:lnTo>
                <a:lnTo>
                  <a:pt x="296354" y="17475"/>
                </a:lnTo>
                <a:lnTo>
                  <a:pt x="288831" y="11264"/>
                </a:lnTo>
                <a:close/>
              </a:path>
              <a:path w="508635" h="473075">
                <a:moveTo>
                  <a:pt x="288417" y="93903"/>
                </a:moveTo>
                <a:close/>
              </a:path>
              <a:path w="508635" h="473075">
                <a:moveTo>
                  <a:pt x="414845" y="265633"/>
                </a:moveTo>
                <a:lnTo>
                  <a:pt x="372656" y="283095"/>
                </a:lnTo>
                <a:lnTo>
                  <a:pt x="355168" y="325310"/>
                </a:lnTo>
                <a:lnTo>
                  <a:pt x="356382" y="337331"/>
                </a:lnTo>
                <a:lnTo>
                  <a:pt x="376821" y="371640"/>
                </a:lnTo>
                <a:lnTo>
                  <a:pt x="386803" y="377977"/>
                </a:lnTo>
                <a:lnTo>
                  <a:pt x="376205" y="382051"/>
                </a:lnTo>
                <a:lnTo>
                  <a:pt x="337305" y="414950"/>
                </a:lnTo>
                <a:lnTo>
                  <a:pt x="321322" y="467258"/>
                </a:lnTo>
                <a:lnTo>
                  <a:pt x="321322" y="470382"/>
                </a:lnTo>
                <a:lnTo>
                  <a:pt x="323850" y="472897"/>
                </a:lnTo>
                <a:lnTo>
                  <a:pt x="505929" y="472897"/>
                </a:lnTo>
                <a:lnTo>
                  <a:pt x="508469" y="470382"/>
                </a:lnTo>
                <a:lnTo>
                  <a:pt x="508469" y="467258"/>
                </a:lnTo>
                <a:lnTo>
                  <a:pt x="507901" y="461619"/>
                </a:lnTo>
                <a:lnTo>
                  <a:pt x="332778" y="461619"/>
                </a:lnTo>
                <a:lnTo>
                  <a:pt x="335183" y="446698"/>
                </a:lnTo>
                <a:lnTo>
                  <a:pt x="356679" y="409092"/>
                </a:lnTo>
                <a:lnTo>
                  <a:pt x="398279" y="386634"/>
                </a:lnTo>
                <a:lnTo>
                  <a:pt x="414845" y="384962"/>
                </a:lnTo>
                <a:lnTo>
                  <a:pt x="459073" y="384962"/>
                </a:lnTo>
                <a:lnTo>
                  <a:pt x="453531" y="382032"/>
                </a:lnTo>
                <a:lnTo>
                  <a:pt x="442899" y="377964"/>
                </a:lnTo>
                <a:lnTo>
                  <a:pt x="448132" y="375170"/>
                </a:lnTo>
                <a:lnTo>
                  <a:pt x="450083" y="373710"/>
                </a:lnTo>
                <a:lnTo>
                  <a:pt x="414883" y="373710"/>
                </a:lnTo>
                <a:lnTo>
                  <a:pt x="405053" y="372713"/>
                </a:lnTo>
                <a:lnTo>
                  <a:pt x="370246" y="344135"/>
                </a:lnTo>
                <a:lnTo>
                  <a:pt x="366445" y="325310"/>
                </a:lnTo>
                <a:lnTo>
                  <a:pt x="367428" y="315543"/>
                </a:lnTo>
                <a:lnTo>
                  <a:pt x="396003" y="280690"/>
                </a:lnTo>
                <a:lnTo>
                  <a:pt x="414845" y="276885"/>
                </a:lnTo>
                <a:lnTo>
                  <a:pt x="449534" y="276885"/>
                </a:lnTo>
                <a:lnTo>
                  <a:pt x="448228" y="275807"/>
                </a:lnTo>
                <a:lnTo>
                  <a:pt x="438086" y="270311"/>
                </a:lnTo>
                <a:lnTo>
                  <a:pt x="426877" y="266841"/>
                </a:lnTo>
                <a:lnTo>
                  <a:pt x="414845" y="265633"/>
                </a:lnTo>
                <a:close/>
              </a:path>
              <a:path w="508635" h="473075">
                <a:moveTo>
                  <a:pt x="459073" y="384962"/>
                </a:moveTo>
                <a:lnTo>
                  <a:pt x="414845" y="384962"/>
                </a:lnTo>
                <a:lnTo>
                  <a:pt x="431480" y="386634"/>
                </a:lnTo>
                <a:lnTo>
                  <a:pt x="446933" y="391431"/>
                </a:lnTo>
                <a:lnTo>
                  <a:pt x="482383" y="420176"/>
                </a:lnTo>
                <a:lnTo>
                  <a:pt x="497001" y="461619"/>
                </a:lnTo>
                <a:lnTo>
                  <a:pt x="507901" y="461619"/>
                </a:lnTo>
                <a:lnTo>
                  <a:pt x="492487" y="414950"/>
                </a:lnTo>
                <a:lnTo>
                  <a:pt x="463496" y="387300"/>
                </a:lnTo>
                <a:lnTo>
                  <a:pt x="459073" y="384962"/>
                </a:lnTo>
                <a:close/>
              </a:path>
              <a:path w="508635" h="473075">
                <a:moveTo>
                  <a:pt x="449534" y="276885"/>
                </a:moveTo>
                <a:lnTo>
                  <a:pt x="414845" y="276885"/>
                </a:lnTo>
                <a:lnTo>
                  <a:pt x="424601" y="277869"/>
                </a:lnTo>
                <a:lnTo>
                  <a:pt x="433693" y="280690"/>
                </a:lnTo>
                <a:lnTo>
                  <a:pt x="462277" y="315543"/>
                </a:lnTo>
                <a:lnTo>
                  <a:pt x="463257" y="325310"/>
                </a:lnTo>
                <a:lnTo>
                  <a:pt x="462277" y="335057"/>
                </a:lnTo>
                <a:lnTo>
                  <a:pt x="459463" y="344143"/>
                </a:lnTo>
                <a:lnTo>
                  <a:pt x="455006" y="352369"/>
                </a:lnTo>
                <a:lnTo>
                  <a:pt x="449097" y="359536"/>
                </a:lnTo>
                <a:lnTo>
                  <a:pt x="441923" y="365427"/>
                </a:lnTo>
                <a:lnTo>
                  <a:pt x="433687" y="369897"/>
                </a:lnTo>
                <a:lnTo>
                  <a:pt x="424638" y="372713"/>
                </a:lnTo>
                <a:lnTo>
                  <a:pt x="414883" y="373710"/>
                </a:lnTo>
                <a:lnTo>
                  <a:pt x="450083" y="373710"/>
                </a:lnTo>
                <a:lnTo>
                  <a:pt x="452882" y="371614"/>
                </a:lnTo>
                <a:lnTo>
                  <a:pt x="457060" y="367474"/>
                </a:lnTo>
                <a:lnTo>
                  <a:pt x="464339" y="358618"/>
                </a:lnTo>
                <a:lnTo>
                  <a:pt x="469841" y="348494"/>
                </a:lnTo>
                <a:lnTo>
                  <a:pt x="473321" y="337313"/>
                </a:lnTo>
                <a:lnTo>
                  <a:pt x="474535" y="325310"/>
                </a:lnTo>
                <a:lnTo>
                  <a:pt x="473321" y="313278"/>
                </a:lnTo>
                <a:lnTo>
                  <a:pt x="469841" y="302069"/>
                </a:lnTo>
                <a:lnTo>
                  <a:pt x="464339" y="291927"/>
                </a:lnTo>
                <a:lnTo>
                  <a:pt x="457060" y="283095"/>
                </a:lnTo>
                <a:lnTo>
                  <a:pt x="449534" y="276885"/>
                </a:lnTo>
                <a:close/>
              </a:path>
              <a:path w="508635" h="473075">
                <a:moveTo>
                  <a:pt x="449084" y="359511"/>
                </a:moveTo>
                <a:close/>
              </a:path>
              <a:path w="508635" h="473075">
                <a:moveTo>
                  <a:pt x="93522" y="265633"/>
                </a:moveTo>
                <a:lnTo>
                  <a:pt x="51333" y="283095"/>
                </a:lnTo>
                <a:lnTo>
                  <a:pt x="33858" y="325310"/>
                </a:lnTo>
                <a:lnTo>
                  <a:pt x="35072" y="337331"/>
                </a:lnTo>
                <a:lnTo>
                  <a:pt x="55499" y="371640"/>
                </a:lnTo>
                <a:lnTo>
                  <a:pt x="65481" y="377977"/>
                </a:lnTo>
                <a:lnTo>
                  <a:pt x="54874" y="382051"/>
                </a:lnTo>
                <a:lnTo>
                  <a:pt x="15971" y="414950"/>
                </a:lnTo>
                <a:lnTo>
                  <a:pt x="0" y="467258"/>
                </a:lnTo>
                <a:lnTo>
                  <a:pt x="0" y="470382"/>
                </a:lnTo>
                <a:lnTo>
                  <a:pt x="2514" y="472897"/>
                </a:lnTo>
                <a:lnTo>
                  <a:pt x="184619" y="472897"/>
                </a:lnTo>
                <a:lnTo>
                  <a:pt x="187134" y="470382"/>
                </a:lnTo>
                <a:lnTo>
                  <a:pt x="187134" y="467258"/>
                </a:lnTo>
                <a:lnTo>
                  <a:pt x="186566" y="461619"/>
                </a:lnTo>
                <a:lnTo>
                  <a:pt x="11455" y="461619"/>
                </a:lnTo>
                <a:lnTo>
                  <a:pt x="13856" y="446698"/>
                </a:lnTo>
                <a:lnTo>
                  <a:pt x="35382" y="409092"/>
                </a:lnTo>
                <a:lnTo>
                  <a:pt x="76944" y="386634"/>
                </a:lnTo>
                <a:lnTo>
                  <a:pt x="93522" y="384962"/>
                </a:lnTo>
                <a:lnTo>
                  <a:pt x="137756" y="384962"/>
                </a:lnTo>
                <a:lnTo>
                  <a:pt x="132219" y="382032"/>
                </a:lnTo>
                <a:lnTo>
                  <a:pt x="121602" y="377964"/>
                </a:lnTo>
                <a:lnTo>
                  <a:pt x="126809" y="375170"/>
                </a:lnTo>
                <a:lnTo>
                  <a:pt x="128760" y="373710"/>
                </a:lnTo>
                <a:lnTo>
                  <a:pt x="93560" y="373710"/>
                </a:lnTo>
                <a:lnTo>
                  <a:pt x="83741" y="372713"/>
                </a:lnTo>
                <a:lnTo>
                  <a:pt x="48925" y="344135"/>
                </a:lnTo>
                <a:lnTo>
                  <a:pt x="45123" y="325310"/>
                </a:lnTo>
                <a:lnTo>
                  <a:pt x="46105" y="315543"/>
                </a:lnTo>
                <a:lnTo>
                  <a:pt x="74691" y="280690"/>
                </a:lnTo>
                <a:lnTo>
                  <a:pt x="93522" y="276885"/>
                </a:lnTo>
                <a:lnTo>
                  <a:pt x="128192" y="276885"/>
                </a:lnTo>
                <a:lnTo>
                  <a:pt x="126887" y="275807"/>
                </a:lnTo>
                <a:lnTo>
                  <a:pt x="116751" y="270311"/>
                </a:lnTo>
                <a:lnTo>
                  <a:pt x="105547" y="266841"/>
                </a:lnTo>
                <a:lnTo>
                  <a:pt x="93522" y="265633"/>
                </a:lnTo>
                <a:close/>
              </a:path>
              <a:path w="508635" h="473075">
                <a:moveTo>
                  <a:pt x="137756" y="384962"/>
                </a:moveTo>
                <a:lnTo>
                  <a:pt x="93522" y="384962"/>
                </a:lnTo>
                <a:lnTo>
                  <a:pt x="110145" y="386634"/>
                </a:lnTo>
                <a:lnTo>
                  <a:pt x="125595" y="391431"/>
                </a:lnTo>
                <a:lnTo>
                  <a:pt x="161057" y="420176"/>
                </a:lnTo>
                <a:lnTo>
                  <a:pt x="175679" y="461619"/>
                </a:lnTo>
                <a:lnTo>
                  <a:pt x="186566" y="461619"/>
                </a:lnTo>
                <a:lnTo>
                  <a:pt x="171162" y="414950"/>
                </a:lnTo>
                <a:lnTo>
                  <a:pt x="142174" y="387300"/>
                </a:lnTo>
                <a:lnTo>
                  <a:pt x="137756" y="384962"/>
                </a:lnTo>
                <a:close/>
              </a:path>
              <a:path w="508635" h="473075">
                <a:moveTo>
                  <a:pt x="128192" y="276885"/>
                </a:moveTo>
                <a:lnTo>
                  <a:pt x="93522" y="276885"/>
                </a:lnTo>
                <a:lnTo>
                  <a:pt x="103275" y="277869"/>
                </a:lnTo>
                <a:lnTo>
                  <a:pt x="112361" y="280690"/>
                </a:lnTo>
                <a:lnTo>
                  <a:pt x="140949" y="315543"/>
                </a:lnTo>
                <a:lnTo>
                  <a:pt x="141935" y="325310"/>
                </a:lnTo>
                <a:lnTo>
                  <a:pt x="140954" y="335057"/>
                </a:lnTo>
                <a:lnTo>
                  <a:pt x="138139" y="344143"/>
                </a:lnTo>
                <a:lnTo>
                  <a:pt x="133678" y="352369"/>
                </a:lnTo>
                <a:lnTo>
                  <a:pt x="127762" y="359536"/>
                </a:lnTo>
                <a:lnTo>
                  <a:pt x="120596" y="365427"/>
                </a:lnTo>
                <a:lnTo>
                  <a:pt x="112354" y="369897"/>
                </a:lnTo>
                <a:lnTo>
                  <a:pt x="103305" y="372713"/>
                </a:lnTo>
                <a:lnTo>
                  <a:pt x="93560" y="373710"/>
                </a:lnTo>
                <a:lnTo>
                  <a:pt x="128760" y="373710"/>
                </a:lnTo>
                <a:lnTo>
                  <a:pt x="131559" y="371614"/>
                </a:lnTo>
                <a:lnTo>
                  <a:pt x="135712" y="367474"/>
                </a:lnTo>
                <a:lnTo>
                  <a:pt x="143006" y="358618"/>
                </a:lnTo>
                <a:lnTo>
                  <a:pt x="148515" y="348494"/>
                </a:lnTo>
                <a:lnTo>
                  <a:pt x="151998" y="337313"/>
                </a:lnTo>
                <a:lnTo>
                  <a:pt x="153212" y="325310"/>
                </a:lnTo>
                <a:lnTo>
                  <a:pt x="151998" y="313278"/>
                </a:lnTo>
                <a:lnTo>
                  <a:pt x="148515" y="302069"/>
                </a:lnTo>
                <a:lnTo>
                  <a:pt x="143006" y="291927"/>
                </a:lnTo>
                <a:lnTo>
                  <a:pt x="135712" y="283095"/>
                </a:lnTo>
                <a:lnTo>
                  <a:pt x="128192" y="276885"/>
                </a:lnTo>
                <a:close/>
              </a:path>
              <a:path w="508635" h="473075">
                <a:moveTo>
                  <a:pt x="127762" y="359511"/>
                </a:move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902" name="object 33"/>
          <p:cNvSpPr>
            <a:spLocks noChangeArrowheads="1"/>
          </p:cNvSpPr>
          <p:nvPr/>
        </p:nvSpPr>
        <p:spPr bwMode="auto">
          <a:xfrm>
            <a:off x="4905375" y="2149475"/>
            <a:ext cx="122238" cy="1444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7903" name="object 11"/>
          <p:cNvSpPr>
            <a:spLocks/>
          </p:cNvSpPr>
          <p:nvPr/>
        </p:nvSpPr>
        <p:spPr bwMode="auto">
          <a:xfrm>
            <a:off x="1438275" y="574675"/>
            <a:ext cx="150813" cy="233363"/>
          </a:xfrm>
          <a:custGeom>
            <a:avLst/>
            <a:gdLst>
              <a:gd name="T0" fmla="*/ 2878 w 176530"/>
              <a:gd name="T1" fmla="*/ 76499 h 255905"/>
              <a:gd name="T2" fmla="*/ 2845 w 176530"/>
              <a:gd name="T3" fmla="*/ 89155 h 255905"/>
              <a:gd name="T4" fmla="*/ 14388 w 176530"/>
              <a:gd name="T5" fmla="*/ 92750 h 255905"/>
              <a:gd name="T6" fmla="*/ 24159 w 176530"/>
              <a:gd name="T7" fmla="*/ 88723 h 255905"/>
              <a:gd name="T8" fmla="*/ 12470 w 176530"/>
              <a:gd name="T9" fmla="*/ 79402 h 255905"/>
              <a:gd name="T10" fmla="*/ 7539 w 176530"/>
              <a:gd name="T11" fmla="*/ 78402 h 255905"/>
              <a:gd name="T12" fmla="*/ 5231 w 176530"/>
              <a:gd name="T13" fmla="*/ 77493 h 255905"/>
              <a:gd name="T14" fmla="*/ 31145 w 176530"/>
              <a:gd name="T15" fmla="*/ 63659 h 255905"/>
              <a:gd name="T16" fmla="*/ 22828 w 176530"/>
              <a:gd name="T17" fmla="*/ 63796 h 255905"/>
              <a:gd name="T18" fmla="*/ 22854 w 176530"/>
              <a:gd name="T19" fmla="*/ 64349 h 255905"/>
              <a:gd name="T20" fmla="*/ 12470 w 176530"/>
              <a:gd name="T21" fmla="*/ 79402 h 255905"/>
              <a:gd name="T22" fmla="*/ 31124 w 176530"/>
              <a:gd name="T23" fmla="*/ 65188 h 255905"/>
              <a:gd name="T24" fmla="*/ 17503 w 176530"/>
              <a:gd name="T25" fmla="*/ 0 h 255905"/>
              <a:gd name="T26" fmla="*/ 4203 w 176530"/>
              <a:gd name="T27" fmla="*/ 8529 h 255905"/>
              <a:gd name="T28" fmla="*/ 0 w 176530"/>
              <a:gd name="T29" fmla="*/ 33934 h 255905"/>
              <a:gd name="T30" fmla="*/ 2373 w 176530"/>
              <a:gd name="T31" fmla="*/ 54924 h 255905"/>
              <a:gd name="T32" fmla="*/ 13370 w 176530"/>
              <a:gd name="T33" fmla="*/ 66674 h 255905"/>
              <a:gd name="T34" fmla="*/ 19389 w 176530"/>
              <a:gd name="T35" fmla="*/ 65663 h 255905"/>
              <a:gd name="T36" fmla="*/ 21649 w 176530"/>
              <a:gd name="T37" fmla="*/ 64349 h 255905"/>
              <a:gd name="T38" fmla="*/ 31145 w 176530"/>
              <a:gd name="T39" fmla="*/ 63659 h 255905"/>
              <a:gd name="T40" fmla="*/ 31168 w 176530"/>
              <a:gd name="T41" fmla="*/ 52634 h 255905"/>
              <a:gd name="T42" fmla="*/ 12826 w 176530"/>
              <a:gd name="T43" fmla="*/ 51819 h 255905"/>
              <a:gd name="T44" fmla="*/ 8102 w 176530"/>
              <a:gd name="T45" fmla="*/ 33934 h 255905"/>
              <a:gd name="T46" fmla="*/ 12934 w 176530"/>
              <a:gd name="T47" fmla="*/ 14962 h 255905"/>
              <a:gd name="T48" fmla="*/ 31169 w 176530"/>
              <a:gd name="T49" fmla="*/ 13570 h 255905"/>
              <a:gd name="T50" fmla="*/ 24135 w 176530"/>
              <a:gd name="T51" fmla="*/ 762 h 255905"/>
              <a:gd name="T52" fmla="*/ 17503 w 176530"/>
              <a:gd name="T53" fmla="*/ 0 h 255905"/>
              <a:gd name="T54" fmla="*/ 16946 w 176530"/>
              <a:gd name="T55" fmla="*/ 13570 h 255905"/>
              <a:gd name="T56" fmla="*/ 20443 w 176530"/>
              <a:gd name="T57" fmla="*/ 14023 h 255905"/>
              <a:gd name="T58" fmla="*/ 22738 w 176530"/>
              <a:gd name="T59" fmla="*/ 14999 h 255905"/>
              <a:gd name="T60" fmla="*/ 22927 w 176530"/>
              <a:gd name="T61" fmla="*/ 46271 h 255905"/>
              <a:gd name="T62" fmla="*/ 14912 w 176530"/>
              <a:gd name="T63" fmla="*/ 52634 h 255905"/>
              <a:gd name="T64" fmla="*/ 31169 w 176530"/>
              <a:gd name="T65" fmla="*/ 13570 h 2559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76530" h="255905">
                <a:moveTo>
                  <a:pt x="16374" y="210731"/>
                </a:moveTo>
                <a:lnTo>
                  <a:pt x="16272" y="210946"/>
                </a:lnTo>
                <a:lnTo>
                  <a:pt x="16082" y="211150"/>
                </a:lnTo>
                <a:lnTo>
                  <a:pt x="16082" y="245846"/>
                </a:lnTo>
                <a:lnTo>
                  <a:pt x="57124" y="254979"/>
                </a:lnTo>
                <a:lnTo>
                  <a:pt x="81314" y="255756"/>
                </a:lnTo>
                <a:lnTo>
                  <a:pt x="93450" y="255104"/>
                </a:lnTo>
                <a:lnTo>
                  <a:pt x="136541" y="244652"/>
                </a:lnTo>
                <a:lnTo>
                  <a:pt x="165264" y="218949"/>
                </a:lnTo>
                <a:lnTo>
                  <a:pt x="70481" y="218949"/>
                </a:lnTo>
                <a:lnTo>
                  <a:pt x="56535" y="217989"/>
                </a:lnTo>
                <a:lnTo>
                  <a:pt x="42612" y="216192"/>
                </a:lnTo>
                <a:lnTo>
                  <a:pt x="36080" y="215058"/>
                </a:lnTo>
                <a:lnTo>
                  <a:pt x="29560" y="213685"/>
                </a:lnTo>
                <a:lnTo>
                  <a:pt x="16374" y="210731"/>
                </a:lnTo>
                <a:close/>
              </a:path>
              <a:path w="176530" h="255905">
                <a:moveTo>
                  <a:pt x="176019" y="175539"/>
                </a:moveTo>
                <a:lnTo>
                  <a:pt x="128908" y="175539"/>
                </a:lnTo>
                <a:lnTo>
                  <a:pt x="129023" y="175920"/>
                </a:lnTo>
                <a:lnTo>
                  <a:pt x="129225" y="176301"/>
                </a:lnTo>
                <a:lnTo>
                  <a:pt x="129164" y="177444"/>
                </a:lnTo>
                <a:lnTo>
                  <a:pt x="111642" y="211353"/>
                </a:lnTo>
                <a:lnTo>
                  <a:pt x="70481" y="218949"/>
                </a:lnTo>
                <a:lnTo>
                  <a:pt x="165264" y="218949"/>
                </a:lnTo>
                <a:lnTo>
                  <a:pt x="175903" y="179755"/>
                </a:lnTo>
                <a:lnTo>
                  <a:pt x="176019" y="175539"/>
                </a:lnTo>
                <a:close/>
              </a:path>
              <a:path w="176530" h="255905">
                <a:moveTo>
                  <a:pt x="98924" y="0"/>
                </a:moveTo>
                <a:lnTo>
                  <a:pt x="59910" y="4204"/>
                </a:lnTo>
                <a:lnTo>
                  <a:pt x="23754" y="23523"/>
                </a:lnTo>
                <a:lnTo>
                  <a:pt x="4316" y="57341"/>
                </a:lnTo>
                <a:lnTo>
                  <a:pt x="0" y="93573"/>
                </a:lnTo>
                <a:lnTo>
                  <a:pt x="171" y="102920"/>
                </a:lnTo>
                <a:lnTo>
                  <a:pt x="13418" y="151453"/>
                </a:lnTo>
                <a:lnTo>
                  <a:pt x="58808" y="181574"/>
                </a:lnTo>
                <a:lnTo>
                  <a:pt x="75565" y="183854"/>
                </a:lnTo>
                <a:lnTo>
                  <a:pt x="92508" y="183548"/>
                </a:lnTo>
                <a:lnTo>
                  <a:pt x="109579" y="181063"/>
                </a:lnTo>
                <a:lnTo>
                  <a:pt x="116069" y="179755"/>
                </a:lnTo>
                <a:lnTo>
                  <a:pt x="122355" y="177444"/>
                </a:lnTo>
                <a:lnTo>
                  <a:pt x="128908" y="175539"/>
                </a:lnTo>
                <a:lnTo>
                  <a:pt x="176019" y="175539"/>
                </a:lnTo>
                <a:lnTo>
                  <a:pt x="176144" y="161612"/>
                </a:lnTo>
                <a:lnTo>
                  <a:pt x="176151" y="145135"/>
                </a:lnTo>
                <a:lnTo>
                  <a:pt x="84281" y="145135"/>
                </a:lnTo>
                <a:lnTo>
                  <a:pt x="72491" y="142889"/>
                </a:lnTo>
                <a:lnTo>
                  <a:pt x="46861" y="106205"/>
                </a:lnTo>
                <a:lnTo>
                  <a:pt x="45789" y="93573"/>
                </a:lnTo>
                <a:lnTo>
                  <a:pt x="46595" y="80922"/>
                </a:lnTo>
                <a:lnTo>
                  <a:pt x="73095" y="41257"/>
                </a:lnTo>
                <a:lnTo>
                  <a:pt x="95770" y="37417"/>
                </a:lnTo>
                <a:lnTo>
                  <a:pt x="176154" y="37417"/>
                </a:lnTo>
                <a:lnTo>
                  <a:pt x="176152" y="11785"/>
                </a:lnTo>
                <a:lnTo>
                  <a:pt x="136401" y="2103"/>
                </a:lnTo>
                <a:lnTo>
                  <a:pt x="117710" y="580"/>
                </a:lnTo>
                <a:lnTo>
                  <a:pt x="98924" y="0"/>
                </a:lnTo>
                <a:close/>
              </a:path>
              <a:path w="176530" h="255905">
                <a:moveTo>
                  <a:pt x="176154" y="37417"/>
                </a:moveTo>
                <a:lnTo>
                  <a:pt x="95770" y="37417"/>
                </a:lnTo>
                <a:lnTo>
                  <a:pt x="105674" y="37596"/>
                </a:lnTo>
                <a:lnTo>
                  <a:pt x="115539" y="38668"/>
                </a:lnTo>
                <a:lnTo>
                  <a:pt x="125352" y="40601"/>
                </a:lnTo>
                <a:lnTo>
                  <a:pt x="128502" y="41363"/>
                </a:lnTo>
                <a:lnTo>
                  <a:pt x="129632" y="42735"/>
                </a:lnTo>
                <a:lnTo>
                  <a:pt x="129575" y="127591"/>
                </a:lnTo>
                <a:lnTo>
                  <a:pt x="129658" y="134391"/>
                </a:lnTo>
                <a:lnTo>
                  <a:pt x="84281" y="145135"/>
                </a:lnTo>
                <a:lnTo>
                  <a:pt x="176151" y="145135"/>
                </a:lnTo>
                <a:lnTo>
                  <a:pt x="176154" y="37417"/>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904" name="object 12"/>
          <p:cNvSpPr>
            <a:spLocks/>
          </p:cNvSpPr>
          <p:nvPr/>
        </p:nvSpPr>
        <p:spPr bwMode="auto">
          <a:xfrm>
            <a:off x="461963" y="512763"/>
            <a:ext cx="165100" cy="233362"/>
          </a:xfrm>
          <a:custGeom>
            <a:avLst/>
            <a:gdLst>
              <a:gd name="T0" fmla="*/ 10967 w 192404"/>
              <a:gd name="T1" fmla="*/ 0 h 256540"/>
              <a:gd name="T2" fmla="*/ 436 w 192404"/>
              <a:gd name="T3" fmla="*/ 10 h 256540"/>
              <a:gd name="T4" fmla="*/ 210 w 192404"/>
              <a:gd name="T5" fmla="*/ 49 h 256540"/>
              <a:gd name="T6" fmla="*/ 0 w 192404"/>
              <a:gd name="T7" fmla="*/ 69 h 256540"/>
              <a:gd name="T8" fmla="*/ 0 w 192404"/>
              <a:gd name="T9" fmla="*/ 90367 h 256540"/>
              <a:gd name="T10" fmla="*/ 8640 w 192404"/>
              <a:gd name="T11" fmla="*/ 90367 h 256540"/>
              <a:gd name="T12" fmla="*/ 8626 w 192404"/>
              <a:gd name="T13" fmla="*/ 14848 h 256540"/>
              <a:gd name="T14" fmla="*/ 8797 w 192404"/>
              <a:gd name="T15" fmla="*/ 14509 h 256540"/>
              <a:gd name="T16" fmla="*/ 34802 w 192404"/>
              <a:gd name="T17" fmla="*/ 14509 h 256540"/>
              <a:gd name="T18" fmla="*/ 34476 w 192404"/>
              <a:gd name="T19" fmla="*/ 12547 h 256540"/>
              <a:gd name="T20" fmla="*/ 28832 w 192404"/>
              <a:gd name="T21" fmla="*/ 2479 h 256540"/>
              <a:gd name="T22" fmla="*/ 21272 w 192404"/>
              <a:gd name="T23" fmla="*/ 23 h 256540"/>
              <a:gd name="T24" fmla="*/ 10967 w 192404"/>
              <a:gd name="T25" fmla="*/ 0 h 256540"/>
              <a:gd name="T26" fmla="*/ 34802 w 192404"/>
              <a:gd name="T27" fmla="*/ 14509 h 256540"/>
              <a:gd name="T28" fmla="*/ 8797 w 192404"/>
              <a:gd name="T29" fmla="*/ 14509 h 256540"/>
              <a:gd name="T30" fmla="*/ 21001 w 192404"/>
              <a:gd name="T31" fmla="*/ 14562 h 256540"/>
              <a:gd name="T32" fmla="*/ 21608 w 192404"/>
              <a:gd name="T33" fmla="*/ 14629 h 256540"/>
              <a:gd name="T34" fmla="*/ 23868 w 192404"/>
              <a:gd name="T35" fmla="*/ 15332 h 256540"/>
              <a:gd name="T36" fmla="*/ 25251 w 192404"/>
              <a:gd name="T37" fmla="*/ 16717 h 256540"/>
              <a:gd name="T38" fmla="*/ 25988 w 192404"/>
              <a:gd name="T39" fmla="*/ 19800 h 256540"/>
              <a:gd name="T40" fmla="*/ 26596 w 192404"/>
              <a:gd name="T41" fmla="*/ 23994 h 256540"/>
              <a:gd name="T42" fmla="*/ 26529 w 192404"/>
              <a:gd name="T43" fmla="*/ 28498 h 256540"/>
              <a:gd name="T44" fmla="*/ 21297 w 192404"/>
              <a:gd name="T45" fmla="*/ 40248 h 256540"/>
              <a:gd name="T46" fmla="*/ 15829 w 192404"/>
              <a:gd name="T47" fmla="*/ 43642 h 256540"/>
              <a:gd name="T48" fmla="*/ 14671 w 192404"/>
              <a:gd name="T49" fmla="*/ 44194 h 256540"/>
              <a:gd name="T50" fmla="*/ 15911 w 192404"/>
              <a:gd name="T51" fmla="*/ 58776 h 256540"/>
              <a:gd name="T52" fmla="*/ 19071 w 192404"/>
              <a:gd name="T53" fmla="*/ 57668 h 256540"/>
              <a:gd name="T54" fmla="*/ 22127 w 192404"/>
              <a:gd name="T55" fmla="*/ 56171 h 256540"/>
              <a:gd name="T56" fmla="*/ 29744 w 192404"/>
              <a:gd name="T57" fmla="*/ 49179 h 256540"/>
              <a:gd name="T58" fmla="*/ 35144 w 192404"/>
              <a:gd name="T59" fmla="*/ 34369 h 256540"/>
              <a:gd name="T60" fmla="*/ 35716 w 192404"/>
              <a:gd name="T61" fmla="*/ 23218 h 256540"/>
              <a:gd name="T62" fmla="*/ 35304 w 192404"/>
              <a:gd name="T63" fmla="*/ 17510 h 256540"/>
              <a:gd name="T64" fmla="*/ 34802 w 192404"/>
              <a:gd name="T65" fmla="*/ 14509 h 2565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2404" h="256540">
                <a:moveTo>
                  <a:pt x="59055" y="0"/>
                </a:moveTo>
                <a:lnTo>
                  <a:pt x="2349" y="28"/>
                </a:lnTo>
                <a:lnTo>
                  <a:pt x="1130" y="142"/>
                </a:lnTo>
                <a:lnTo>
                  <a:pt x="0" y="193"/>
                </a:lnTo>
                <a:lnTo>
                  <a:pt x="0" y="256085"/>
                </a:lnTo>
                <a:lnTo>
                  <a:pt x="46520" y="256085"/>
                </a:lnTo>
                <a:lnTo>
                  <a:pt x="46443" y="42078"/>
                </a:lnTo>
                <a:lnTo>
                  <a:pt x="47371" y="41113"/>
                </a:lnTo>
                <a:lnTo>
                  <a:pt x="187393" y="41113"/>
                </a:lnTo>
                <a:lnTo>
                  <a:pt x="185630" y="35556"/>
                </a:lnTo>
                <a:lnTo>
                  <a:pt x="155244" y="7026"/>
                </a:lnTo>
                <a:lnTo>
                  <a:pt x="114541" y="66"/>
                </a:lnTo>
                <a:lnTo>
                  <a:pt x="59055" y="0"/>
                </a:lnTo>
                <a:close/>
              </a:path>
              <a:path w="192404" h="256540">
                <a:moveTo>
                  <a:pt x="187393" y="41113"/>
                </a:moveTo>
                <a:lnTo>
                  <a:pt x="47371" y="41113"/>
                </a:lnTo>
                <a:lnTo>
                  <a:pt x="113080" y="41265"/>
                </a:lnTo>
                <a:lnTo>
                  <a:pt x="116344" y="41455"/>
                </a:lnTo>
                <a:lnTo>
                  <a:pt x="128511" y="43449"/>
                </a:lnTo>
                <a:lnTo>
                  <a:pt x="135966" y="47374"/>
                </a:lnTo>
                <a:lnTo>
                  <a:pt x="139928" y="56111"/>
                </a:lnTo>
                <a:lnTo>
                  <a:pt x="143200" y="67993"/>
                </a:lnTo>
                <a:lnTo>
                  <a:pt x="142844" y="80762"/>
                </a:lnTo>
                <a:lnTo>
                  <a:pt x="114666" y="114053"/>
                </a:lnTo>
                <a:lnTo>
                  <a:pt x="85229" y="123675"/>
                </a:lnTo>
                <a:lnTo>
                  <a:pt x="78994" y="125237"/>
                </a:lnTo>
                <a:lnTo>
                  <a:pt x="85674" y="166563"/>
                </a:lnTo>
                <a:lnTo>
                  <a:pt x="102683" y="163424"/>
                </a:lnTo>
                <a:lnTo>
                  <a:pt x="119138" y="159177"/>
                </a:lnTo>
                <a:lnTo>
                  <a:pt x="160153" y="139365"/>
                </a:lnTo>
                <a:lnTo>
                  <a:pt x="189229" y="97399"/>
                </a:lnTo>
                <a:lnTo>
                  <a:pt x="192308" y="65798"/>
                </a:lnTo>
                <a:lnTo>
                  <a:pt x="190093" y="49622"/>
                </a:lnTo>
                <a:lnTo>
                  <a:pt x="187393" y="41113"/>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905" name="object 13"/>
          <p:cNvSpPr>
            <a:spLocks/>
          </p:cNvSpPr>
          <p:nvPr/>
        </p:nvSpPr>
        <p:spPr bwMode="auto">
          <a:xfrm>
            <a:off x="993775" y="512763"/>
            <a:ext cx="165100" cy="233362"/>
          </a:xfrm>
          <a:custGeom>
            <a:avLst/>
            <a:gdLst>
              <a:gd name="T0" fmla="*/ 10989 w 192405"/>
              <a:gd name="T1" fmla="*/ 0 h 256540"/>
              <a:gd name="T2" fmla="*/ 444 w 192405"/>
              <a:gd name="T3" fmla="*/ 16 h 256540"/>
              <a:gd name="T4" fmla="*/ 235 w 192405"/>
              <a:gd name="T5" fmla="*/ 52 h 256540"/>
              <a:gd name="T6" fmla="*/ 0 w 192405"/>
              <a:gd name="T7" fmla="*/ 79 h 256540"/>
              <a:gd name="T8" fmla="*/ 0 w 192405"/>
              <a:gd name="T9" fmla="*/ 90337 h 256540"/>
              <a:gd name="T10" fmla="*/ 8635 w 192405"/>
              <a:gd name="T11" fmla="*/ 90337 h 256540"/>
              <a:gd name="T12" fmla="*/ 8620 w 192405"/>
              <a:gd name="T13" fmla="*/ 14867 h 256540"/>
              <a:gd name="T14" fmla="*/ 8778 w 192405"/>
              <a:gd name="T15" fmla="*/ 14493 h 256540"/>
              <a:gd name="T16" fmla="*/ 34781 w 192405"/>
              <a:gd name="T17" fmla="*/ 14493 h 256540"/>
              <a:gd name="T18" fmla="*/ 34411 w 192405"/>
              <a:gd name="T19" fmla="*/ 12329 h 256540"/>
              <a:gd name="T20" fmla="*/ 28394 w 192405"/>
              <a:gd name="T21" fmla="*/ 2176 h 256540"/>
              <a:gd name="T22" fmla="*/ 21323 w 192405"/>
              <a:gd name="T23" fmla="*/ 34 h 256540"/>
              <a:gd name="T24" fmla="*/ 10989 w 192405"/>
              <a:gd name="T25" fmla="*/ 0 h 256540"/>
              <a:gd name="T26" fmla="*/ 34781 w 192405"/>
              <a:gd name="T27" fmla="*/ 14493 h 256540"/>
              <a:gd name="T28" fmla="*/ 8778 w 192405"/>
              <a:gd name="T29" fmla="*/ 14493 h 256540"/>
              <a:gd name="T30" fmla="*/ 21031 w 192405"/>
              <a:gd name="T31" fmla="*/ 14545 h 256540"/>
              <a:gd name="T32" fmla="*/ 21613 w 192405"/>
              <a:gd name="T33" fmla="*/ 14622 h 256540"/>
              <a:gd name="T34" fmla="*/ 26599 w 192405"/>
              <a:gd name="T35" fmla="*/ 27621 h 256540"/>
              <a:gd name="T36" fmla="*/ 26001 w 192405"/>
              <a:gd name="T37" fmla="*/ 31903 h 256540"/>
              <a:gd name="T38" fmla="*/ 19439 w 192405"/>
              <a:gd name="T39" fmla="*/ 41708 h 256540"/>
              <a:gd name="T40" fmla="*/ 14691 w 192405"/>
              <a:gd name="T41" fmla="*/ 44295 h 256540"/>
              <a:gd name="T42" fmla="*/ 15917 w 192405"/>
              <a:gd name="T43" fmla="*/ 58756 h 256540"/>
              <a:gd name="T44" fmla="*/ 25195 w 192405"/>
              <a:gd name="T45" fmla="*/ 54026 h 256540"/>
              <a:gd name="T46" fmla="*/ 31466 w 192405"/>
              <a:gd name="T47" fmla="*/ 46334 h 256540"/>
              <a:gd name="T48" fmla="*/ 35138 w 192405"/>
              <a:gd name="T49" fmla="*/ 34351 h 256540"/>
              <a:gd name="T50" fmla="*/ 35711 w 192405"/>
              <a:gd name="T51" fmla="*/ 23202 h 256540"/>
              <a:gd name="T52" fmla="*/ 35295 w 192405"/>
              <a:gd name="T53" fmla="*/ 17499 h 256540"/>
              <a:gd name="T54" fmla="*/ 34781 w 192405"/>
              <a:gd name="T55" fmla="*/ 14493 h 2565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2405" h="256540">
                <a:moveTo>
                  <a:pt x="59167" y="0"/>
                </a:moveTo>
                <a:lnTo>
                  <a:pt x="2387" y="46"/>
                </a:lnTo>
                <a:lnTo>
                  <a:pt x="1270" y="147"/>
                </a:lnTo>
                <a:lnTo>
                  <a:pt x="0" y="223"/>
                </a:lnTo>
                <a:lnTo>
                  <a:pt x="0" y="256001"/>
                </a:lnTo>
                <a:lnTo>
                  <a:pt x="46494" y="256001"/>
                </a:lnTo>
                <a:lnTo>
                  <a:pt x="46418" y="42133"/>
                </a:lnTo>
                <a:lnTo>
                  <a:pt x="47269" y="41067"/>
                </a:lnTo>
                <a:lnTo>
                  <a:pt x="187285" y="41067"/>
                </a:lnTo>
                <a:lnTo>
                  <a:pt x="185292" y="34937"/>
                </a:lnTo>
                <a:lnTo>
                  <a:pt x="152895" y="6167"/>
                </a:lnTo>
                <a:lnTo>
                  <a:pt x="114820" y="96"/>
                </a:lnTo>
                <a:lnTo>
                  <a:pt x="59167" y="0"/>
                </a:lnTo>
                <a:close/>
              </a:path>
              <a:path w="192405" h="256540">
                <a:moveTo>
                  <a:pt x="187285" y="41067"/>
                </a:moveTo>
                <a:lnTo>
                  <a:pt x="47269" y="41067"/>
                </a:lnTo>
                <a:lnTo>
                  <a:pt x="113245" y="41219"/>
                </a:lnTo>
                <a:lnTo>
                  <a:pt x="116382" y="41435"/>
                </a:lnTo>
                <a:lnTo>
                  <a:pt x="143232" y="78274"/>
                </a:lnTo>
                <a:lnTo>
                  <a:pt x="140004" y="90408"/>
                </a:lnTo>
                <a:lnTo>
                  <a:pt x="104673" y="118194"/>
                </a:lnTo>
                <a:lnTo>
                  <a:pt x="79108" y="125522"/>
                </a:lnTo>
                <a:lnTo>
                  <a:pt x="85712" y="166504"/>
                </a:lnTo>
                <a:lnTo>
                  <a:pt x="135668" y="153101"/>
                </a:lnTo>
                <a:lnTo>
                  <a:pt x="169440" y="131302"/>
                </a:lnTo>
                <a:lnTo>
                  <a:pt x="189208" y="97346"/>
                </a:lnTo>
                <a:lnTo>
                  <a:pt x="192294" y="65752"/>
                </a:lnTo>
                <a:lnTo>
                  <a:pt x="190055" y="49588"/>
                </a:lnTo>
                <a:lnTo>
                  <a:pt x="187285" y="41067"/>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906" name="object 14"/>
          <p:cNvSpPr>
            <a:spLocks noChangeArrowheads="1"/>
          </p:cNvSpPr>
          <p:nvPr/>
        </p:nvSpPr>
        <p:spPr bwMode="auto">
          <a:xfrm>
            <a:off x="642938" y="574675"/>
            <a:ext cx="142875" cy="1714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7907" name="object 15"/>
          <p:cNvSpPr>
            <a:spLocks noChangeArrowheads="1"/>
          </p:cNvSpPr>
          <p:nvPr/>
        </p:nvSpPr>
        <p:spPr bwMode="auto">
          <a:xfrm>
            <a:off x="1262063" y="574675"/>
            <a:ext cx="144462" cy="1714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ct val="0"/>
              </a:spcBef>
              <a:buClrTx/>
              <a:buFontTx/>
              <a:buNone/>
            </a:pPr>
            <a:endParaRPr lang="fr-FR" altLang="fr-FR">
              <a:solidFill>
                <a:schemeClr val="tx1"/>
              </a:solidFill>
              <a:latin typeface="Arial" panose="020B0604020202020204" pitchFamily="34" charset="0"/>
              <a:cs typeface="Arial" panose="020B0604020202020204" pitchFamily="34" charset="0"/>
            </a:endParaRPr>
          </a:p>
        </p:txBody>
      </p:sp>
      <p:sp>
        <p:nvSpPr>
          <p:cNvPr id="37908" name="object 16"/>
          <p:cNvSpPr>
            <a:spLocks/>
          </p:cNvSpPr>
          <p:nvPr/>
        </p:nvSpPr>
        <p:spPr bwMode="auto">
          <a:xfrm>
            <a:off x="806450" y="574675"/>
            <a:ext cx="165100" cy="242888"/>
          </a:xfrm>
          <a:custGeom>
            <a:avLst/>
            <a:gdLst>
              <a:gd name="T0" fmla="*/ 523 w 193040"/>
              <a:gd name="T1" fmla="*/ 60 h 266700"/>
              <a:gd name="T2" fmla="*/ 288 w 193040"/>
              <a:gd name="T3" fmla="*/ 127 h 266700"/>
              <a:gd name="T4" fmla="*/ 0 w 193040"/>
              <a:gd name="T5" fmla="*/ 172 h 266700"/>
              <a:gd name="T6" fmla="*/ 127 w 193040"/>
              <a:gd name="T7" fmla="*/ 885 h 266700"/>
              <a:gd name="T8" fmla="*/ 218 w 193040"/>
              <a:gd name="T9" fmla="*/ 1426 h 266700"/>
              <a:gd name="T10" fmla="*/ 12790 w 193040"/>
              <a:gd name="T11" fmla="*/ 67286 h 266700"/>
              <a:gd name="T12" fmla="*/ 12801 w 193040"/>
              <a:gd name="T13" fmla="*/ 67885 h 266700"/>
              <a:gd name="T14" fmla="*/ 7610 w 193040"/>
              <a:gd name="T15" fmla="*/ 80444 h 266700"/>
              <a:gd name="T16" fmla="*/ 5120 w 193040"/>
              <a:gd name="T17" fmla="*/ 83364 h 266700"/>
              <a:gd name="T18" fmla="*/ 4920 w 193040"/>
              <a:gd name="T19" fmla="*/ 83616 h 266700"/>
              <a:gd name="T20" fmla="*/ 4675 w 193040"/>
              <a:gd name="T21" fmla="*/ 83887 h 266700"/>
              <a:gd name="T22" fmla="*/ 8680 w 193040"/>
              <a:gd name="T23" fmla="*/ 95186 h 266700"/>
              <a:gd name="T24" fmla="*/ 10259 w 193040"/>
              <a:gd name="T25" fmla="*/ 93541 h 266700"/>
              <a:gd name="T26" fmla="*/ 16407 w 193040"/>
              <a:gd name="T27" fmla="*/ 83238 h 266700"/>
              <a:gd name="T28" fmla="*/ 20678 w 193040"/>
              <a:gd name="T29" fmla="*/ 68557 h 266700"/>
              <a:gd name="T30" fmla="*/ 24786 w 193040"/>
              <a:gd name="T31" fmla="*/ 48256 h 266700"/>
              <a:gd name="T32" fmla="*/ 17351 w 193040"/>
              <a:gd name="T33" fmla="*/ 48256 h 266700"/>
              <a:gd name="T34" fmla="*/ 17269 w 193040"/>
              <a:gd name="T35" fmla="*/ 47847 h 266700"/>
              <a:gd name="T36" fmla="*/ 17178 w 193040"/>
              <a:gd name="T37" fmla="*/ 47447 h 266700"/>
              <a:gd name="T38" fmla="*/ 11105 w 193040"/>
              <a:gd name="T39" fmla="*/ 12813 h 266700"/>
              <a:gd name="T40" fmla="*/ 8932 w 193040"/>
              <a:gd name="T41" fmla="*/ 376 h 266700"/>
              <a:gd name="T42" fmla="*/ 8731 w 193040"/>
              <a:gd name="T43" fmla="*/ 61 h 266700"/>
              <a:gd name="T44" fmla="*/ 523 w 193040"/>
              <a:gd name="T45" fmla="*/ 60 h 266700"/>
              <a:gd name="T46" fmla="*/ 25998 w 193040"/>
              <a:gd name="T47" fmla="*/ 0 h 266700"/>
              <a:gd name="T48" fmla="*/ 25702 w 193040"/>
              <a:gd name="T49" fmla="*/ 358 h 266700"/>
              <a:gd name="T50" fmla="*/ 24006 w 193040"/>
              <a:gd name="T51" fmla="*/ 10351 h 266700"/>
              <a:gd name="T52" fmla="*/ 22513 w 193040"/>
              <a:gd name="T53" fmla="*/ 19096 h 266700"/>
              <a:gd name="T54" fmla="*/ 19515 w 193040"/>
              <a:gd name="T55" fmla="*/ 36580 h 266700"/>
              <a:gd name="T56" fmla="*/ 17505 w 193040"/>
              <a:gd name="T57" fmla="*/ 48246 h 266700"/>
              <a:gd name="T58" fmla="*/ 17351 w 193040"/>
              <a:gd name="T59" fmla="*/ 48256 h 266700"/>
              <a:gd name="T60" fmla="*/ 24786 w 193040"/>
              <a:gd name="T61" fmla="*/ 48256 h 266700"/>
              <a:gd name="T62" fmla="*/ 34305 w 193040"/>
              <a:gd name="T63" fmla="*/ 1144 h 266700"/>
              <a:gd name="T64" fmla="*/ 34364 w 193040"/>
              <a:gd name="T65" fmla="*/ 676 h 266700"/>
              <a:gd name="T66" fmla="*/ 34467 w 193040"/>
              <a:gd name="T67" fmla="*/ 65 h 266700"/>
              <a:gd name="T68" fmla="*/ 30145 w 193040"/>
              <a:gd name="T69" fmla="*/ 65 h 266700"/>
              <a:gd name="T70" fmla="*/ 28391 w 193040"/>
              <a:gd name="T71" fmla="*/ 58 h 266700"/>
              <a:gd name="T72" fmla="*/ 25998 w 193040"/>
              <a:gd name="T73" fmla="*/ 0 h 266700"/>
              <a:gd name="T74" fmla="*/ 34470 w 193040"/>
              <a:gd name="T75" fmla="*/ 50 h 266700"/>
              <a:gd name="T76" fmla="*/ 30145 w 193040"/>
              <a:gd name="T77" fmla="*/ 65 h 266700"/>
              <a:gd name="T78" fmla="*/ 34467 w 193040"/>
              <a:gd name="T79" fmla="*/ 65 h 266700"/>
              <a:gd name="T80" fmla="*/ 34470 w 193040"/>
              <a:gd name="T81" fmla="*/ 50 h 266700"/>
              <a:gd name="T82" fmla="*/ 8698 w 193040"/>
              <a:gd name="T83" fmla="*/ 9 h 266700"/>
              <a:gd name="T84" fmla="*/ 8146 w 193040"/>
              <a:gd name="T85" fmla="*/ 27 h 266700"/>
              <a:gd name="T86" fmla="*/ 4453 w 193040"/>
              <a:gd name="T87" fmla="*/ 61 h 266700"/>
              <a:gd name="T88" fmla="*/ 8731 w 193040"/>
              <a:gd name="T89" fmla="*/ 61 h 266700"/>
              <a:gd name="T90" fmla="*/ 8698 w 193040"/>
              <a:gd name="T91" fmla="*/ 9 h 2667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3040" h="266700">
                <a:moveTo>
                  <a:pt x="2920" y="165"/>
                </a:moveTo>
                <a:lnTo>
                  <a:pt x="1612" y="355"/>
                </a:lnTo>
                <a:lnTo>
                  <a:pt x="0" y="482"/>
                </a:lnTo>
                <a:lnTo>
                  <a:pt x="711" y="2476"/>
                </a:lnTo>
                <a:lnTo>
                  <a:pt x="1219" y="3987"/>
                </a:lnTo>
                <a:lnTo>
                  <a:pt x="71412" y="188239"/>
                </a:lnTo>
                <a:lnTo>
                  <a:pt x="71475" y="189915"/>
                </a:lnTo>
                <a:lnTo>
                  <a:pt x="42494" y="225056"/>
                </a:lnTo>
                <a:lnTo>
                  <a:pt x="28587" y="233222"/>
                </a:lnTo>
                <a:lnTo>
                  <a:pt x="27470" y="233921"/>
                </a:lnTo>
                <a:lnTo>
                  <a:pt x="26098" y="234683"/>
                </a:lnTo>
                <a:lnTo>
                  <a:pt x="48463" y="266293"/>
                </a:lnTo>
                <a:lnTo>
                  <a:pt x="57278" y="261694"/>
                </a:lnTo>
                <a:lnTo>
                  <a:pt x="91611" y="232866"/>
                </a:lnTo>
                <a:lnTo>
                  <a:pt x="115455" y="191795"/>
                </a:lnTo>
                <a:lnTo>
                  <a:pt x="138386" y="135001"/>
                </a:lnTo>
                <a:lnTo>
                  <a:pt x="96875" y="135001"/>
                </a:lnTo>
                <a:lnTo>
                  <a:pt x="96418" y="133858"/>
                </a:lnTo>
                <a:lnTo>
                  <a:pt x="95910" y="132740"/>
                </a:lnTo>
                <a:lnTo>
                  <a:pt x="62001" y="35847"/>
                </a:lnTo>
                <a:lnTo>
                  <a:pt x="49872" y="1054"/>
                </a:lnTo>
                <a:lnTo>
                  <a:pt x="48752" y="173"/>
                </a:lnTo>
                <a:lnTo>
                  <a:pt x="2920" y="165"/>
                </a:lnTo>
                <a:close/>
              </a:path>
              <a:path w="193040" h="266700">
                <a:moveTo>
                  <a:pt x="145160" y="0"/>
                </a:moveTo>
                <a:lnTo>
                  <a:pt x="143509" y="1003"/>
                </a:lnTo>
                <a:lnTo>
                  <a:pt x="134038" y="28961"/>
                </a:lnTo>
                <a:lnTo>
                  <a:pt x="125699" y="53424"/>
                </a:lnTo>
                <a:lnTo>
                  <a:pt x="108965" y="102336"/>
                </a:lnTo>
                <a:lnTo>
                  <a:pt x="97739" y="134975"/>
                </a:lnTo>
                <a:lnTo>
                  <a:pt x="96875" y="135001"/>
                </a:lnTo>
                <a:lnTo>
                  <a:pt x="138386" y="135001"/>
                </a:lnTo>
                <a:lnTo>
                  <a:pt x="191541" y="3200"/>
                </a:lnTo>
                <a:lnTo>
                  <a:pt x="191871" y="1892"/>
                </a:lnTo>
                <a:lnTo>
                  <a:pt x="192442" y="180"/>
                </a:lnTo>
                <a:lnTo>
                  <a:pt x="168313" y="180"/>
                </a:lnTo>
                <a:lnTo>
                  <a:pt x="158521" y="161"/>
                </a:lnTo>
                <a:lnTo>
                  <a:pt x="145160" y="0"/>
                </a:lnTo>
                <a:close/>
              </a:path>
              <a:path w="193040" h="266700">
                <a:moveTo>
                  <a:pt x="192455" y="139"/>
                </a:moveTo>
                <a:lnTo>
                  <a:pt x="168313" y="180"/>
                </a:lnTo>
                <a:lnTo>
                  <a:pt x="192442" y="180"/>
                </a:lnTo>
                <a:lnTo>
                  <a:pt x="192455" y="139"/>
                </a:lnTo>
                <a:close/>
              </a:path>
              <a:path w="193040" h="266700">
                <a:moveTo>
                  <a:pt x="48564" y="25"/>
                </a:moveTo>
                <a:lnTo>
                  <a:pt x="45478" y="76"/>
                </a:lnTo>
                <a:lnTo>
                  <a:pt x="24858" y="173"/>
                </a:lnTo>
                <a:lnTo>
                  <a:pt x="48752" y="173"/>
                </a:lnTo>
                <a:lnTo>
                  <a:pt x="48564" y="25"/>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909" name="object 17"/>
          <p:cNvSpPr>
            <a:spLocks/>
          </p:cNvSpPr>
          <p:nvPr/>
        </p:nvSpPr>
        <p:spPr bwMode="auto">
          <a:xfrm>
            <a:off x="1203325" y="746125"/>
            <a:ext cx="20638" cy="0"/>
          </a:xfrm>
          <a:custGeom>
            <a:avLst/>
            <a:gdLst>
              <a:gd name="T0" fmla="*/ 5539 w 23494"/>
              <a:gd name="T1" fmla="*/ 0 h 634"/>
              <a:gd name="T2" fmla="*/ 0 w 23494"/>
              <a:gd name="T3" fmla="*/ 0 h 634"/>
              <a:gd name="T4" fmla="*/ 2313 w 23494"/>
              <a:gd name="T5" fmla="*/ 0 h 634"/>
              <a:gd name="T6" fmla="*/ 5503 w 23494"/>
              <a:gd name="T7" fmla="*/ 0 h 634"/>
              <a:gd name="T8" fmla="*/ 5539 w 23494"/>
              <a:gd name="T9" fmla="*/ 0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494" h="634">
                <a:moveTo>
                  <a:pt x="23052" y="0"/>
                </a:moveTo>
                <a:lnTo>
                  <a:pt x="0" y="0"/>
                </a:lnTo>
                <a:lnTo>
                  <a:pt x="9620" y="37"/>
                </a:lnTo>
                <a:lnTo>
                  <a:pt x="22898" y="244"/>
                </a:lnTo>
                <a:lnTo>
                  <a:pt x="23052"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7910" name="object 18"/>
          <p:cNvSpPr>
            <a:spLocks/>
          </p:cNvSpPr>
          <p:nvPr/>
        </p:nvSpPr>
        <p:spPr bwMode="auto">
          <a:xfrm>
            <a:off x="1203325" y="512763"/>
            <a:ext cx="0" cy="233362"/>
          </a:xfrm>
          <a:custGeom>
            <a:avLst/>
            <a:gdLst>
              <a:gd name="T0" fmla="*/ 0 h 256540"/>
              <a:gd name="T1" fmla="*/ 90528 h 256540"/>
              <a:gd name="T2" fmla="*/ 0 60000 65536"/>
              <a:gd name="T3" fmla="*/ 0 60000 65536"/>
            </a:gdLst>
            <a:ahLst/>
            <a:cxnLst>
              <a:cxn ang="T2">
                <a:pos x="0" y="T0"/>
              </a:cxn>
              <a:cxn ang="T3">
                <a:pos x="0" y="T1"/>
              </a:cxn>
            </a:cxnLst>
            <a:rect l="0" t="0" r="r" b="b"/>
            <a:pathLst>
              <a:path h="256540">
                <a:moveTo>
                  <a:pt x="0" y="0"/>
                </a:moveTo>
                <a:lnTo>
                  <a:pt x="0" y="256539"/>
                </a:lnTo>
              </a:path>
            </a:pathLst>
          </a:custGeom>
          <a:noFill/>
          <a:ln w="46870">
            <a:solidFill>
              <a:srgbClr val="1C273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a:p>
        </p:txBody>
      </p:sp>
      <p:sp>
        <p:nvSpPr>
          <p:cNvPr id="37911" name="object 19"/>
          <p:cNvSpPr>
            <a:spLocks/>
          </p:cNvSpPr>
          <p:nvPr/>
        </p:nvSpPr>
        <p:spPr bwMode="auto">
          <a:xfrm>
            <a:off x="1203325" y="512763"/>
            <a:ext cx="19050" cy="1587"/>
          </a:xfrm>
          <a:custGeom>
            <a:avLst/>
            <a:gdLst>
              <a:gd name="T0" fmla="*/ 3017 w 22859"/>
              <a:gd name="T1" fmla="*/ 0 h 634"/>
              <a:gd name="T2" fmla="*/ 0 w 22859"/>
              <a:gd name="T3" fmla="*/ 3873156 h 634"/>
              <a:gd name="T4" fmla="*/ 3040 w 22859"/>
              <a:gd name="T5" fmla="*/ 3873156 h 634"/>
              <a:gd name="T6" fmla="*/ 3017 w 22859"/>
              <a:gd name="T7" fmla="*/ 0 h 6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859" h="634">
                <a:moveTo>
                  <a:pt x="22402" y="0"/>
                </a:moveTo>
                <a:lnTo>
                  <a:pt x="0" y="160"/>
                </a:lnTo>
                <a:lnTo>
                  <a:pt x="22572" y="160"/>
                </a:lnTo>
                <a:lnTo>
                  <a:pt x="22402" y="0"/>
                </a:lnTo>
                <a:close/>
              </a:path>
            </a:pathLst>
          </a:custGeom>
          <a:solidFill>
            <a:srgbClr val="1C27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27" name="object 20"/>
          <p:cNvSpPr txBox="1">
            <a:spLocks noGrp="1"/>
          </p:cNvSpPr>
          <p:nvPr>
            <p:ph type="title"/>
          </p:nvPr>
        </p:nvSpPr>
        <p:spPr>
          <a:xfrm>
            <a:off x="1657350" y="460375"/>
            <a:ext cx="7486650" cy="346075"/>
          </a:xfrm>
        </p:spPr>
        <p:txBody>
          <a:bodyPr wrap="square" lIns="0" tIns="11134" rIns="0" bIns="0">
            <a:spAutoFit/>
          </a:bodyPr>
          <a:lstStyle/>
          <a:p>
            <a:pPr marL="11134" algn="l" eaLnBrk="1" fontAlgn="auto" hangingPunct="1">
              <a:spcBef>
                <a:spcPts val="88"/>
              </a:spcBef>
              <a:spcAft>
                <a:spcPts val="0"/>
              </a:spcAft>
              <a:defRPr/>
            </a:pPr>
            <a:r>
              <a:rPr sz="2100" dirty="0">
                <a:solidFill>
                  <a:srgbClr val="FF0000"/>
                </a:solidFill>
                <a:latin typeface="Arial"/>
                <a:cs typeface="Arial"/>
              </a:rPr>
              <a:t>N’EST PAS AUTORISÉ À SERVIR DE PRESTATAIRE</a:t>
            </a:r>
          </a:p>
        </p:txBody>
      </p:sp>
      <p:sp>
        <p:nvSpPr>
          <p:cNvPr id="37913" name="object 21"/>
          <p:cNvSpPr txBox="1">
            <a:spLocks noChangeArrowheads="1"/>
          </p:cNvSpPr>
          <p:nvPr/>
        </p:nvSpPr>
        <p:spPr bwMode="auto">
          <a:xfrm>
            <a:off x="450850" y="787400"/>
            <a:ext cx="624681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134" rIns="0" bIns="0">
            <a:spAutoFit/>
          </a:bodyPr>
          <a:lstStyle>
            <a:lvl1pPr marL="11113">
              <a:spcBef>
                <a:spcPct val="20000"/>
              </a:spcBef>
              <a:buClr>
                <a:schemeClr val="tx2"/>
              </a:buClr>
              <a:buFont typeface="Wingdings" panose="05000000000000000000" pitchFamily="2" charset="2"/>
              <a:buChar char="n"/>
              <a:defRPr>
                <a:solidFill>
                  <a:srgbClr val="595959"/>
                </a:solidFill>
                <a:latin typeface="Arial Narrow" panose="020B0606020202030204" pitchFamily="34" charset="0"/>
              </a:defRPr>
            </a:lvl1pPr>
            <a:lvl2pPr marL="742950" indent="-285750">
              <a:spcBef>
                <a:spcPct val="20000"/>
              </a:spcBef>
              <a:buClr>
                <a:schemeClr val="bg2"/>
              </a:buClr>
              <a:buFont typeface="Wingdings" panose="05000000000000000000" pitchFamily="2" charset="2"/>
              <a:buChar char="n"/>
              <a:defRPr sz="1600">
                <a:solidFill>
                  <a:srgbClr val="595959"/>
                </a:solidFill>
                <a:latin typeface="Arial Narrow" panose="020B0606020202030204" pitchFamily="34" charset="0"/>
              </a:defRPr>
            </a:lvl2pPr>
            <a:lvl3pPr marL="1143000" indent="-228600">
              <a:spcBef>
                <a:spcPct val="20000"/>
              </a:spcBef>
              <a:buClr>
                <a:srgbClr val="A6A6A6"/>
              </a:buClr>
              <a:buFont typeface="Wingdings" panose="05000000000000000000" pitchFamily="2" charset="2"/>
              <a:buChar char="n"/>
              <a:defRPr sz="1600">
                <a:solidFill>
                  <a:srgbClr val="595959"/>
                </a:solidFill>
                <a:latin typeface="Arial Narrow" panose="020B0606020202030204" pitchFamily="34" charset="0"/>
              </a:defRPr>
            </a:lvl3pPr>
            <a:lvl4pPr marL="1600200" indent="-228600">
              <a:spcBef>
                <a:spcPct val="20000"/>
              </a:spcBef>
              <a:buClr>
                <a:schemeClr val="tx2"/>
              </a:buClr>
              <a:buFont typeface="Wingdings" panose="05000000000000000000" pitchFamily="2" charset="2"/>
              <a:buChar char="§"/>
              <a:defRPr sz="1600">
                <a:solidFill>
                  <a:srgbClr val="595959"/>
                </a:solidFill>
                <a:latin typeface="Arial Narrow" panose="020B0606020202030204" pitchFamily="34" charset="0"/>
              </a:defRPr>
            </a:lvl4pPr>
            <a:lvl5pPr marL="2057400" indent="-228600">
              <a:spcBef>
                <a:spcPct val="20000"/>
              </a:spcBef>
              <a:buClr>
                <a:schemeClr val="bg2"/>
              </a:buClr>
              <a:buFont typeface="Wingdings" panose="05000000000000000000" pitchFamily="2" charset="2"/>
              <a:buChar char="§"/>
              <a:defRPr sz="1600">
                <a:solidFill>
                  <a:srgbClr val="595959"/>
                </a:solidFill>
                <a:latin typeface="Arial Narrow" panose="020B060602020203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1600">
                <a:solidFill>
                  <a:srgbClr val="595959"/>
                </a:solidFill>
                <a:latin typeface="Arial Narrow" panose="020B0606020202030204" pitchFamily="34" charset="0"/>
              </a:defRPr>
            </a:lvl9pPr>
          </a:lstStyle>
          <a:p>
            <a:pPr eaLnBrk="1" hangingPunct="1">
              <a:spcBef>
                <a:spcPts val="88"/>
              </a:spcBef>
              <a:buClrTx/>
              <a:buFontTx/>
              <a:buNone/>
            </a:pPr>
            <a:r>
              <a:rPr lang="fr-FR" altLang="fr-FR" sz="2100">
                <a:solidFill>
                  <a:srgbClr val="FF0000"/>
                </a:solidFill>
                <a:latin typeface="Arial" panose="020B0604020202020204" pitchFamily="34" charset="0"/>
                <a:cs typeface="Arial" panose="020B0604020202020204" pitchFamily="34" charset="0"/>
              </a:rPr>
              <a:t>DE PAIEMENTS POUR CERTAINES ACTIVITÉS</a:t>
            </a:r>
          </a:p>
        </p:txBody>
      </p:sp>
    </p:spTree>
    <p:extLst>
      <p:ext uri="{BB962C8B-B14F-4D97-AF65-F5344CB8AC3E}">
        <p14:creationId xmlns:p14="http://schemas.microsoft.com/office/powerpoint/2010/main" val="794595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8"/>
          <p:cNvSpPr/>
          <p:nvPr/>
        </p:nvSpPr>
        <p:spPr>
          <a:xfrm>
            <a:off x="3951248" y="1965604"/>
            <a:ext cx="5204025" cy="3771868"/>
          </a:xfrm>
          <a:prstGeom prst="rect">
            <a:avLst/>
          </a:prstGeom>
          <a:solidFill>
            <a:srgbClr val="F2F4F5"/>
          </a:solidFill>
          <a:ln>
            <a:noFill/>
          </a:ln>
        </p:spPr>
        <p:txBody>
          <a:bodyPr spcFirstLastPara="1" wrap="square" lIns="68569" tIns="34275" rIns="68569" bIns="34275" anchor="ctr" anchorCtr="0">
            <a:noAutofit/>
          </a:bodyPr>
          <a:lstStyle/>
          <a:p>
            <a:pPr algn="ctr"/>
            <a:endParaRPr sz="1350">
              <a:solidFill>
                <a:srgbClr val="F2F4F5"/>
              </a:solidFill>
              <a:latin typeface="Calibri"/>
              <a:ea typeface="Calibri"/>
              <a:cs typeface="Calibri"/>
              <a:sym typeface="Calibri"/>
            </a:endParaRPr>
          </a:p>
        </p:txBody>
      </p:sp>
      <p:sp>
        <p:nvSpPr>
          <p:cNvPr id="259" name="Google Shape;259;p28"/>
          <p:cNvSpPr txBox="1"/>
          <p:nvPr/>
        </p:nvSpPr>
        <p:spPr>
          <a:xfrm>
            <a:off x="254869" y="2237625"/>
            <a:ext cx="3753225" cy="2954250"/>
          </a:xfrm>
          <a:prstGeom prst="rect">
            <a:avLst/>
          </a:prstGeom>
          <a:noFill/>
          <a:ln>
            <a:noFill/>
          </a:ln>
        </p:spPr>
        <p:txBody>
          <a:bodyPr spcFirstLastPara="1" wrap="square" lIns="68569" tIns="68569" rIns="68569" bIns="68569" anchor="t" anchorCtr="0">
            <a:noAutofit/>
          </a:bodyPr>
          <a:lstStyle/>
          <a:p>
            <a:pPr>
              <a:lnSpc>
                <a:spcPct val="150000"/>
              </a:lnSpc>
            </a:pPr>
            <a:r>
              <a:rPr lang="fr-FR" sz="1350" dirty="0">
                <a:latin typeface="Poppins"/>
                <a:ea typeface="Poppins"/>
                <a:cs typeface="Poppins"/>
                <a:sym typeface="Poppins"/>
              </a:rPr>
              <a:t>Notre module est compatible avec les principales plateformes e-commerce. Parmi elles :</a:t>
            </a:r>
            <a:endParaRPr sz="1350" dirty="0">
              <a:latin typeface="Poppins"/>
              <a:ea typeface="Poppins"/>
              <a:cs typeface="Poppins"/>
              <a:sym typeface="Poppins"/>
            </a:endParaRPr>
          </a:p>
          <a:p>
            <a:pPr>
              <a:lnSpc>
                <a:spcPct val="150000"/>
              </a:lnSpc>
            </a:pPr>
            <a:endParaRPr sz="975" b="1" dirty="0">
              <a:latin typeface="Poppins"/>
              <a:ea typeface="Poppins"/>
              <a:cs typeface="Poppins"/>
              <a:sym typeface="Poppins"/>
            </a:endParaRPr>
          </a:p>
          <a:p>
            <a:pPr>
              <a:lnSpc>
                <a:spcPct val="150000"/>
              </a:lnSpc>
            </a:pPr>
            <a:endParaRPr sz="975" b="1" dirty="0">
              <a:latin typeface="Poppins"/>
              <a:ea typeface="Poppins"/>
              <a:cs typeface="Poppins"/>
              <a:sym typeface="Poppins"/>
            </a:endParaRPr>
          </a:p>
        </p:txBody>
      </p:sp>
      <p:sp>
        <p:nvSpPr>
          <p:cNvPr id="260" name="Google Shape;260;p28"/>
          <p:cNvSpPr txBox="1"/>
          <p:nvPr/>
        </p:nvSpPr>
        <p:spPr>
          <a:xfrm>
            <a:off x="4533113" y="2237625"/>
            <a:ext cx="3753225" cy="2954250"/>
          </a:xfrm>
          <a:prstGeom prst="rect">
            <a:avLst/>
          </a:prstGeom>
          <a:noFill/>
          <a:ln>
            <a:noFill/>
          </a:ln>
        </p:spPr>
        <p:txBody>
          <a:bodyPr spcFirstLastPara="1" wrap="square" lIns="68569" tIns="68569" rIns="68569" bIns="68569" anchor="t" anchorCtr="0">
            <a:noAutofit/>
          </a:bodyPr>
          <a:lstStyle/>
          <a:p>
            <a:pPr>
              <a:lnSpc>
                <a:spcPct val="150000"/>
              </a:lnSpc>
            </a:pPr>
            <a:r>
              <a:rPr lang="fr-FR" sz="1350">
                <a:latin typeface="Poppins"/>
                <a:ea typeface="Poppins"/>
                <a:cs typeface="Poppins"/>
                <a:sym typeface="Poppins"/>
              </a:rPr>
              <a:t>Voici quelques uns de nos partenaires :</a:t>
            </a:r>
            <a:endParaRPr sz="1350">
              <a:latin typeface="Poppins"/>
              <a:ea typeface="Poppins"/>
              <a:cs typeface="Poppins"/>
              <a:sym typeface="Poppins"/>
            </a:endParaRPr>
          </a:p>
          <a:p>
            <a:pPr>
              <a:lnSpc>
                <a:spcPct val="150000"/>
              </a:lnSpc>
            </a:pPr>
            <a:endParaRPr sz="975" b="1">
              <a:latin typeface="Poppins"/>
              <a:ea typeface="Poppins"/>
              <a:cs typeface="Poppins"/>
              <a:sym typeface="Poppins"/>
            </a:endParaRPr>
          </a:p>
          <a:p>
            <a:pPr>
              <a:lnSpc>
                <a:spcPct val="150000"/>
              </a:lnSpc>
            </a:pPr>
            <a:endParaRPr sz="975" b="1">
              <a:latin typeface="Poppins"/>
              <a:ea typeface="Poppins"/>
              <a:cs typeface="Poppins"/>
              <a:sym typeface="Poppins"/>
            </a:endParaRPr>
          </a:p>
        </p:txBody>
      </p:sp>
      <p:pic>
        <p:nvPicPr>
          <p:cNvPr id="261" name="Google Shape;261;p28">
            <a:hlinkClick r:id="rId3"/>
          </p:cNvPr>
          <p:cNvPicPr preferRelativeResize="0"/>
          <p:nvPr/>
        </p:nvPicPr>
        <p:blipFill>
          <a:blip r:embed="rId4">
            <a:alphaModFix/>
          </a:blip>
          <a:stretch>
            <a:fillRect/>
          </a:stretch>
        </p:blipFill>
        <p:spPr>
          <a:xfrm>
            <a:off x="269037" y="2987635"/>
            <a:ext cx="995728" cy="273825"/>
          </a:xfrm>
          <a:prstGeom prst="rect">
            <a:avLst/>
          </a:prstGeom>
          <a:noFill/>
          <a:ln>
            <a:noFill/>
          </a:ln>
        </p:spPr>
      </p:pic>
      <p:pic>
        <p:nvPicPr>
          <p:cNvPr id="262" name="Google Shape;262;p28">
            <a:hlinkClick r:id="rId5"/>
          </p:cNvPr>
          <p:cNvPicPr preferRelativeResize="0"/>
          <p:nvPr/>
        </p:nvPicPr>
        <p:blipFill>
          <a:blip r:embed="rId6">
            <a:alphaModFix/>
          </a:blip>
          <a:stretch>
            <a:fillRect/>
          </a:stretch>
        </p:blipFill>
        <p:spPr>
          <a:xfrm>
            <a:off x="2805898" y="3026278"/>
            <a:ext cx="711247" cy="196556"/>
          </a:xfrm>
          <a:prstGeom prst="rect">
            <a:avLst/>
          </a:prstGeom>
          <a:noFill/>
          <a:ln>
            <a:noFill/>
          </a:ln>
        </p:spPr>
      </p:pic>
      <p:pic>
        <p:nvPicPr>
          <p:cNvPr id="263" name="Google Shape;263;p28">
            <a:hlinkClick r:id="rId7"/>
          </p:cNvPr>
          <p:cNvPicPr preferRelativeResize="0"/>
          <p:nvPr/>
        </p:nvPicPr>
        <p:blipFill>
          <a:blip r:embed="rId8">
            <a:alphaModFix/>
          </a:blip>
          <a:stretch>
            <a:fillRect/>
          </a:stretch>
        </p:blipFill>
        <p:spPr>
          <a:xfrm>
            <a:off x="1432998" y="2868694"/>
            <a:ext cx="1125542" cy="511706"/>
          </a:xfrm>
          <a:prstGeom prst="rect">
            <a:avLst/>
          </a:prstGeom>
          <a:noFill/>
          <a:ln>
            <a:noFill/>
          </a:ln>
        </p:spPr>
      </p:pic>
      <p:pic>
        <p:nvPicPr>
          <p:cNvPr id="264" name="Google Shape;264;p28"/>
          <p:cNvPicPr preferRelativeResize="0"/>
          <p:nvPr/>
        </p:nvPicPr>
        <p:blipFill>
          <a:blip r:embed="rId9">
            <a:alphaModFix/>
          </a:blip>
          <a:stretch>
            <a:fillRect/>
          </a:stretch>
        </p:blipFill>
        <p:spPr>
          <a:xfrm>
            <a:off x="357314" y="3597639"/>
            <a:ext cx="819173" cy="234225"/>
          </a:xfrm>
          <a:prstGeom prst="rect">
            <a:avLst/>
          </a:prstGeom>
          <a:noFill/>
          <a:ln>
            <a:noFill/>
          </a:ln>
        </p:spPr>
      </p:pic>
      <p:sp>
        <p:nvSpPr>
          <p:cNvPr id="265" name="Google Shape;265;p28"/>
          <p:cNvSpPr txBox="1"/>
          <p:nvPr/>
        </p:nvSpPr>
        <p:spPr>
          <a:xfrm>
            <a:off x="285019" y="4301775"/>
            <a:ext cx="1519425" cy="234225"/>
          </a:xfrm>
          <a:prstGeom prst="rect">
            <a:avLst/>
          </a:prstGeom>
          <a:noFill/>
          <a:ln>
            <a:noFill/>
          </a:ln>
        </p:spPr>
        <p:txBody>
          <a:bodyPr spcFirstLastPara="1" wrap="square" lIns="68569" tIns="68569" rIns="68569" bIns="68569" anchor="t" anchorCtr="0">
            <a:noAutofit/>
          </a:bodyPr>
          <a:lstStyle/>
          <a:p>
            <a:r>
              <a:rPr lang="fr-FR" sz="1350">
                <a:latin typeface="Poppins"/>
                <a:ea typeface="Poppins"/>
                <a:cs typeface="Poppins"/>
                <a:sym typeface="Poppins"/>
              </a:rPr>
              <a:t>Et bientôt :</a:t>
            </a:r>
            <a:endParaRPr sz="1350">
              <a:latin typeface="Poppins"/>
              <a:ea typeface="Poppins"/>
              <a:cs typeface="Poppins"/>
              <a:sym typeface="Poppins"/>
            </a:endParaRPr>
          </a:p>
        </p:txBody>
      </p:sp>
      <p:pic>
        <p:nvPicPr>
          <p:cNvPr id="266" name="Google Shape;266;p28"/>
          <p:cNvPicPr preferRelativeResize="0"/>
          <p:nvPr/>
        </p:nvPicPr>
        <p:blipFill>
          <a:blip r:embed="rId10">
            <a:alphaModFix/>
          </a:blip>
          <a:stretch>
            <a:fillRect/>
          </a:stretch>
        </p:blipFill>
        <p:spPr>
          <a:xfrm>
            <a:off x="1037147" y="4767052"/>
            <a:ext cx="617531" cy="347686"/>
          </a:xfrm>
          <a:prstGeom prst="rect">
            <a:avLst/>
          </a:prstGeom>
          <a:noFill/>
          <a:ln>
            <a:noFill/>
          </a:ln>
        </p:spPr>
      </p:pic>
      <p:pic>
        <p:nvPicPr>
          <p:cNvPr id="267" name="Google Shape;267;p28"/>
          <p:cNvPicPr preferRelativeResize="0"/>
          <p:nvPr/>
        </p:nvPicPr>
        <p:blipFill>
          <a:blip r:embed="rId11">
            <a:alphaModFix/>
          </a:blip>
          <a:stretch>
            <a:fillRect/>
          </a:stretch>
        </p:blipFill>
        <p:spPr>
          <a:xfrm>
            <a:off x="2080988" y="4632150"/>
            <a:ext cx="885694" cy="664275"/>
          </a:xfrm>
          <a:prstGeom prst="rect">
            <a:avLst/>
          </a:prstGeom>
          <a:noFill/>
          <a:ln>
            <a:noFill/>
          </a:ln>
        </p:spPr>
      </p:pic>
      <p:pic>
        <p:nvPicPr>
          <p:cNvPr id="268" name="Google Shape;268;p28">
            <a:hlinkClick r:id="rId12"/>
          </p:cNvPr>
          <p:cNvPicPr preferRelativeResize="0"/>
          <p:nvPr/>
        </p:nvPicPr>
        <p:blipFill>
          <a:blip r:embed="rId13">
            <a:alphaModFix/>
          </a:blip>
          <a:stretch>
            <a:fillRect/>
          </a:stretch>
        </p:blipFill>
        <p:spPr>
          <a:xfrm>
            <a:off x="1514475" y="3584286"/>
            <a:ext cx="910670" cy="316444"/>
          </a:xfrm>
          <a:prstGeom prst="rect">
            <a:avLst/>
          </a:prstGeom>
          <a:noFill/>
          <a:ln>
            <a:noFill/>
          </a:ln>
        </p:spPr>
      </p:pic>
      <p:pic>
        <p:nvPicPr>
          <p:cNvPr id="269" name="Google Shape;269;p28">
            <a:hlinkClick r:id="rId14"/>
          </p:cNvPr>
          <p:cNvPicPr preferRelativeResize="0"/>
          <p:nvPr/>
        </p:nvPicPr>
        <p:blipFill>
          <a:blip r:embed="rId15">
            <a:alphaModFix/>
          </a:blip>
          <a:stretch>
            <a:fillRect/>
          </a:stretch>
        </p:blipFill>
        <p:spPr>
          <a:xfrm>
            <a:off x="2711195" y="3584288"/>
            <a:ext cx="805946" cy="316444"/>
          </a:xfrm>
          <a:prstGeom prst="rect">
            <a:avLst/>
          </a:prstGeom>
          <a:noFill/>
          <a:ln>
            <a:noFill/>
          </a:ln>
        </p:spPr>
      </p:pic>
      <p:pic>
        <p:nvPicPr>
          <p:cNvPr id="270" name="Google Shape;270;p28">
            <a:hlinkClick r:id="rId16"/>
          </p:cNvPr>
          <p:cNvPicPr preferRelativeResize="0"/>
          <p:nvPr/>
        </p:nvPicPr>
        <p:blipFill>
          <a:blip r:embed="rId17">
            <a:alphaModFix/>
          </a:blip>
          <a:stretch>
            <a:fillRect/>
          </a:stretch>
        </p:blipFill>
        <p:spPr>
          <a:xfrm>
            <a:off x="4770490" y="3135647"/>
            <a:ext cx="711244" cy="389306"/>
          </a:xfrm>
          <a:prstGeom prst="rect">
            <a:avLst/>
          </a:prstGeom>
          <a:noFill/>
          <a:ln>
            <a:noFill/>
          </a:ln>
        </p:spPr>
      </p:pic>
      <p:pic>
        <p:nvPicPr>
          <p:cNvPr id="271" name="Google Shape;271;p28">
            <a:hlinkClick r:id="rId18"/>
          </p:cNvPr>
          <p:cNvPicPr preferRelativeResize="0"/>
          <p:nvPr/>
        </p:nvPicPr>
        <p:blipFill>
          <a:blip r:embed="rId19">
            <a:alphaModFix/>
          </a:blip>
          <a:stretch>
            <a:fillRect/>
          </a:stretch>
        </p:blipFill>
        <p:spPr>
          <a:xfrm>
            <a:off x="5941519" y="3213178"/>
            <a:ext cx="1412824" cy="234225"/>
          </a:xfrm>
          <a:prstGeom prst="rect">
            <a:avLst/>
          </a:prstGeom>
          <a:noFill/>
          <a:ln>
            <a:noFill/>
          </a:ln>
        </p:spPr>
      </p:pic>
      <p:pic>
        <p:nvPicPr>
          <p:cNvPr id="272" name="Google Shape;272;p28">
            <a:hlinkClick r:id="rId20"/>
          </p:cNvPr>
          <p:cNvPicPr preferRelativeResize="0"/>
          <p:nvPr/>
        </p:nvPicPr>
        <p:blipFill>
          <a:blip r:embed="rId21">
            <a:alphaModFix/>
          </a:blip>
          <a:stretch>
            <a:fillRect/>
          </a:stretch>
        </p:blipFill>
        <p:spPr>
          <a:xfrm>
            <a:off x="7777261" y="3068409"/>
            <a:ext cx="834050" cy="456525"/>
          </a:xfrm>
          <a:prstGeom prst="rect">
            <a:avLst/>
          </a:prstGeom>
          <a:noFill/>
          <a:ln>
            <a:noFill/>
          </a:ln>
        </p:spPr>
      </p:pic>
      <p:pic>
        <p:nvPicPr>
          <p:cNvPr id="273" name="Google Shape;273;p28">
            <a:hlinkClick r:id="rId22"/>
          </p:cNvPr>
          <p:cNvPicPr preferRelativeResize="0"/>
          <p:nvPr/>
        </p:nvPicPr>
        <p:blipFill>
          <a:blip r:embed="rId23">
            <a:alphaModFix/>
          </a:blip>
          <a:stretch>
            <a:fillRect/>
          </a:stretch>
        </p:blipFill>
        <p:spPr>
          <a:xfrm>
            <a:off x="4807391" y="4099979"/>
            <a:ext cx="711244" cy="273267"/>
          </a:xfrm>
          <a:prstGeom prst="rect">
            <a:avLst/>
          </a:prstGeom>
          <a:noFill/>
          <a:ln>
            <a:noFill/>
          </a:ln>
        </p:spPr>
      </p:pic>
      <p:pic>
        <p:nvPicPr>
          <p:cNvPr id="274" name="Google Shape;274;p28">
            <a:hlinkClick r:id="rId24"/>
          </p:cNvPr>
          <p:cNvPicPr preferRelativeResize="0"/>
          <p:nvPr/>
        </p:nvPicPr>
        <p:blipFill>
          <a:blip r:embed="rId25">
            <a:alphaModFix/>
          </a:blip>
          <a:stretch>
            <a:fillRect/>
          </a:stretch>
        </p:blipFill>
        <p:spPr>
          <a:xfrm>
            <a:off x="6294207" y="3960675"/>
            <a:ext cx="910669" cy="498469"/>
          </a:xfrm>
          <a:prstGeom prst="rect">
            <a:avLst/>
          </a:prstGeom>
          <a:noFill/>
          <a:ln>
            <a:noFill/>
          </a:ln>
        </p:spPr>
      </p:pic>
      <p:pic>
        <p:nvPicPr>
          <p:cNvPr id="275" name="Google Shape;275;p28">
            <a:hlinkClick r:id="rId26"/>
          </p:cNvPr>
          <p:cNvPicPr preferRelativeResize="0"/>
          <p:nvPr/>
        </p:nvPicPr>
        <p:blipFill>
          <a:blip r:embed="rId27">
            <a:alphaModFix/>
          </a:blip>
          <a:stretch>
            <a:fillRect/>
          </a:stretch>
        </p:blipFill>
        <p:spPr>
          <a:xfrm>
            <a:off x="7777257" y="3937210"/>
            <a:ext cx="910669" cy="498458"/>
          </a:xfrm>
          <a:prstGeom prst="rect">
            <a:avLst/>
          </a:prstGeom>
          <a:noFill/>
          <a:ln>
            <a:noFill/>
          </a:ln>
        </p:spPr>
      </p:pic>
      <p:sp>
        <p:nvSpPr>
          <p:cNvPr id="276" name="Google Shape;276;p28"/>
          <p:cNvSpPr txBox="1"/>
          <p:nvPr/>
        </p:nvSpPr>
        <p:spPr>
          <a:xfrm>
            <a:off x="285019" y="1594614"/>
            <a:ext cx="3755025" cy="456525"/>
          </a:xfrm>
          <a:prstGeom prst="rect">
            <a:avLst/>
          </a:prstGeom>
          <a:noFill/>
          <a:ln>
            <a:noFill/>
          </a:ln>
        </p:spPr>
        <p:txBody>
          <a:bodyPr spcFirstLastPara="1" wrap="square" lIns="68569" tIns="34275" rIns="68569" bIns="34275" anchor="b" anchorCtr="0">
            <a:noAutofit/>
          </a:bodyPr>
          <a:lstStyle/>
          <a:p>
            <a:pPr>
              <a:lnSpc>
                <a:spcPct val="110000"/>
              </a:lnSpc>
              <a:buClr>
                <a:srgbClr val="221F1F"/>
              </a:buClr>
              <a:buSzPts val="3900"/>
            </a:pPr>
            <a:r>
              <a:rPr lang="fr-FR" b="1" dirty="0">
                <a:solidFill>
                  <a:srgbClr val="221F1F"/>
                </a:solidFill>
                <a:latin typeface="Poppins SemiBold"/>
                <a:ea typeface="Poppins SemiBold"/>
                <a:cs typeface="Poppins SemiBold"/>
                <a:sym typeface="Poppins SemiBold"/>
              </a:rPr>
              <a:t>À propos de </a:t>
            </a:r>
            <a:r>
              <a:rPr lang="fr-FR" b="1" dirty="0" err="1">
                <a:solidFill>
                  <a:srgbClr val="221F1F"/>
                </a:solidFill>
                <a:latin typeface="Poppins SemiBold"/>
                <a:ea typeface="Poppins SemiBold"/>
                <a:cs typeface="Poppins SemiBold"/>
                <a:sym typeface="Poppins SemiBold"/>
              </a:rPr>
              <a:t>PayPlug</a:t>
            </a:r>
            <a:r>
              <a:rPr lang="fr-FR" sz="2925" b="1" dirty="0">
                <a:solidFill>
                  <a:srgbClr val="221F1F"/>
                </a:solidFill>
                <a:latin typeface="Poppins SemiBold"/>
                <a:ea typeface="Poppins SemiBold"/>
                <a:cs typeface="Poppins SemiBold"/>
                <a:sym typeface="Poppins SemiBold"/>
              </a:rPr>
              <a:t> </a:t>
            </a:r>
            <a:endParaRPr sz="1350" dirty="0"/>
          </a:p>
        </p:txBody>
      </p:sp>
      <p:sp>
        <p:nvSpPr>
          <p:cNvPr id="277" name="Google Shape;277;p28"/>
          <p:cNvSpPr/>
          <p:nvPr/>
        </p:nvSpPr>
        <p:spPr>
          <a:xfrm>
            <a:off x="270496" y="2040975"/>
            <a:ext cx="2891025" cy="196650"/>
          </a:xfrm>
          <a:prstGeom prst="rect">
            <a:avLst/>
          </a:prstGeom>
          <a:noFill/>
          <a:ln>
            <a:noFill/>
          </a:ln>
        </p:spPr>
        <p:txBody>
          <a:bodyPr spcFirstLastPara="1" wrap="square" lIns="68569" tIns="34275" rIns="68569" bIns="34275" anchor="t" anchorCtr="0">
            <a:noAutofit/>
          </a:bodyPr>
          <a:lstStyle/>
          <a:p>
            <a:pPr>
              <a:lnSpc>
                <a:spcPct val="115000"/>
              </a:lnSpc>
            </a:pPr>
            <a:r>
              <a:rPr lang="fr-FR" sz="900" dirty="0">
                <a:solidFill>
                  <a:srgbClr val="888888"/>
                </a:solidFill>
                <a:latin typeface="Poppins"/>
                <a:ea typeface="Poppins"/>
                <a:cs typeface="Poppins"/>
                <a:sym typeface="Poppins"/>
              </a:rPr>
              <a:t>Nous faisons déjà partie de votre écosystème !</a:t>
            </a:r>
            <a:endParaRPr sz="900" dirty="0">
              <a:solidFill>
                <a:srgbClr val="888888"/>
              </a:solidFill>
              <a:latin typeface="Poppins"/>
              <a:ea typeface="Poppins"/>
              <a:cs typeface="Poppins"/>
              <a:sym typeface="Poppins"/>
            </a:endParaRPr>
          </a:p>
        </p:txBody>
      </p:sp>
      <p:pic>
        <p:nvPicPr>
          <p:cNvPr id="2" name="Image 1">
            <a:extLst>
              <a:ext uri="{FF2B5EF4-FFF2-40B4-BE49-F238E27FC236}">
                <a16:creationId xmlns:a16="http://schemas.microsoft.com/office/drawing/2014/main" id="{82EFDA00-5D9A-419B-B78D-A2088CFD4297}"/>
              </a:ext>
            </a:extLst>
          </p:cNvPr>
          <p:cNvPicPr>
            <a:picLocks noChangeAspect="1"/>
          </p:cNvPicPr>
          <p:nvPr/>
        </p:nvPicPr>
        <p:blipFill>
          <a:blip r:embed="rId28"/>
          <a:stretch>
            <a:fillRect/>
          </a:stretch>
        </p:blipFill>
        <p:spPr>
          <a:xfrm>
            <a:off x="8268651" y="5587453"/>
            <a:ext cx="671513" cy="300038"/>
          </a:xfrm>
          <a:prstGeom prst="rect">
            <a:avLst/>
          </a:prstGeom>
        </p:spPr>
      </p:pic>
      <p:sp>
        <p:nvSpPr>
          <p:cNvPr id="3" name="ZoneTexte 2"/>
          <p:cNvSpPr txBox="1"/>
          <p:nvPr/>
        </p:nvSpPr>
        <p:spPr>
          <a:xfrm>
            <a:off x="2805898" y="489876"/>
            <a:ext cx="5805413" cy="523220"/>
          </a:xfrm>
          <a:prstGeom prst="rect">
            <a:avLst/>
          </a:prstGeom>
          <a:noFill/>
        </p:spPr>
        <p:txBody>
          <a:bodyPr wrap="square" rtlCol="0">
            <a:spAutoFit/>
          </a:bodyPr>
          <a:lstStyle/>
          <a:p>
            <a:pPr algn="r"/>
            <a:r>
              <a:rPr lang="fr-FR" sz="2800" b="1" dirty="0">
                <a:solidFill>
                  <a:schemeClr val="bg1"/>
                </a:solidFill>
              </a:rPr>
              <a:t>PLATEFORME ET COMPATIBILITE</a:t>
            </a:r>
          </a:p>
        </p:txBody>
      </p:sp>
      <p:sp>
        <p:nvSpPr>
          <p:cNvPr id="4" name="ZoneTexte 3"/>
          <p:cNvSpPr txBox="1"/>
          <p:nvPr/>
        </p:nvSpPr>
        <p:spPr>
          <a:xfrm>
            <a:off x="620932" y="477126"/>
            <a:ext cx="5904950" cy="430887"/>
          </a:xfrm>
          <a:prstGeom prst="rect">
            <a:avLst/>
          </a:prstGeom>
          <a:noFill/>
        </p:spPr>
        <p:txBody>
          <a:bodyPr wrap="none" rtlCol="0">
            <a:spAutoFit/>
          </a:bodyPr>
          <a:lstStyle/>
          <a:p>
            <a:r>
              <a:rPr lang="fr-FR" sz="2200" b="1" dirty="0">
                <a:solidFill>
                  <a:srgbClr val="C00000"/>
                </a:solidFill>
              </a:rPr>
              <a:t>MODULES COMPATIBLES	 ET PARTENAIRES</a:t>
            </a:r>
          </a:p>
        </p:txBody>
      </p:sp>
      <p:pic>
        <p:nvPicPr>
          <p:cNvPr id="5" name="Image 4"/>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254869" y="947665"/>
            <a:ext cx="572715" cy="750010"/>
          </a:xfrm>
          <a:prstGeom prst="rect">
            <a:avLst/>
          </a:prstGeom>
        </p:spPr>
      </p:pic>
      <p:sp>
        <p:nvSpPr>
          <p:cNvPr id="6" name="ZoneTexte 5"/>
          <p:cNvSpPr txBox="1"/>
          <p:nvPr/>
        </p:nvSpPr>
        <p:spPr>
          <a:xfrm>
            <a:off x="841894" y="1086969"/>
            <a:ext cx="6082114" cy="400110"/>
          </a:xfrm>
          <a:prstGeom prst="rect">
            <a:avLst/>
          </a:prstGeom>
          <a:noFill/>
        </p:spPr>
        <p:txBody>
          <a:bodyPr wrap="none" rtlCol="0">
            <a:spAutoFit/>
          </a:bodyPr>
          <a:lstStyle/>
          <a:p>
            <a:r>
              <a:rPr lang="fr-FR" sz="2000" dirty="0">
                <a:latin typeface="Arial" panose="020B0604020202020204" pitchFamily="34" charset="0"/>
                <a:cs typeface="Arial" panose="020B0604020202020204" pitchFamily="34" charset="0"/>
              </a:rPr>
              <a:t>La plateforme du client doit être compatible </a:t>
            </a:r>
            <a:r>
              <a:rPr lang="fr-FR" sz="2000" dirty="0" err="1">
                <a:latin typeface="Arial" panose="020B0604020202020204" pitchFamily="34" charset="0"/>
                <a:cs typeface="Arial" panose="020B0604020202020204" pitchFamily="34" charset="0"/>
              </a:rPr>
              <a:t>Payplug</a:t>
            </a:r>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9275686"/>
      </p:ext>
    </p:extLst>
  </p:cSld>
  <p:clrMapOvr>
    <a:masterClrMapping/>
  </p:clrMapOvr>
  <mc:AlternateContent xmlns:mc="http://schemas.openxmlformats.org/markup-compatibility/2006" xmlns:p14="http://schemas.microsoft.com/office/powerpoint/2010/main">
    <mc:Choice Requires="p14">
      <p:transition spd="slow" p14:dur="2000">
        <p:push dir="r"/>
      </p:transition>
    </mc:Choice>
    <mc:Fallback xmlns="">
      <p:transition spd="slow">
        <p:push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16"/>
          <p:cNvSpPr txBox="1">
            <a:spLocks noGrp="1"/>
          </p:cNvSpPr>
          <p:nvPr>
            <p:ph type="sldNum" sz="quarter" idx="4294967295"/>
          </p:nvPr>
        </p:nvSpPr>
        <p:spPr>
          <a:xfrm>
            <a:off x="7884745" y="6331721"/>
            <a:ext cx="634252" cy="137188"/>
          </a:xfrm>
          <a:prstGeom prst="rect">
            <a:avLst/>
          </a:prstGeom>
        </p:spPr>
        <p:txBody>
          <a:bodyPr vert="horz" wrap="square" lIns="0" tIns="5432" rIns="0" bIns="0" rtlCol="0" anchor="ctr">
            <a:spAutoFit/>
          </a:bodyPr>
          <a:lstStyle/>
          <a:p>
            <a:pPr marL="10865">
              <a:spcBef>
                <a:spcPts val="43"/>
              </a:spcBef>
            </a:pPr>
            <a:r>
              <a:rPr sz="856" spc="4" dirty="0">
                <a:solidFill>
                  <a:schemeClr val="tx2"/>
                </a:solidFill>
                <a:latin typeface="Arial"/>
                <a:cs typeface="Arial"/>
              </a:rPr>
              <a:t>Page</a:t>
            </a:r>
            <a:r>
              <a:rPr sz="856" spc="-77" dirty="0">
                <a:solidFill>
                  <a:schemeClr val="tx2"/>
                </a:solidFill>
                <a:latin typeface="Arial"/>
                <a:cs typeface="Arial"/>
              </a:rPr>
              <a:t> </a:t>
            </a:r>
            <a:fld id="{81D60167-4931-47E6-BA6A-407CBD079E47}" type="slidenum">
              <a:rPr sz="856" dirty="0">
                <a:solidFill>
                  <a:schemeClr val="tx2"/>
                </a:solidFill>
                <a:latin typeface="Arial"/>
                <a:cs typeface="Arial"/>
              </a:rPr>
              <a:pPr marL="10865">
                <a:spcBef>
                  <a:spcPts val="43"/>
                </a:spcBef>
              </a:pPr>
              <a:t>18</a:t>
            </a:fld>
            <a:endParaRPr sz="856" dirty="0">
              <a:solidFill>
                <a:schemeClr val="tx2"/>
              </a:solidFill>
              <a:latin typeface="Arial"/>
              <a:cs typeface="Arial"/>
            </a:endParaRPr>
          </a:p>
        </p:txBody>
      </p:sp>
      <p:sp>
        <p:nvSpPr>
          <p:cNvPr id="4" name="object 2"/>
          <p:cNvSpPr txBox="1">
            <a:spLocks noGrp="1"/>
          </p:cNvSpPr>
          <p:nvPr>
            <p:ph type="title"/>
          </p:nvPr>
        </p:nvSpPr>
        <p:spPr>
          <a:xfrm>
            <a:off x="1167507" y="490106"/>
            <a:ext cx="5668748" cy="350622"/>
          </a:xfrm>
          <a:prstGeom prst="rect">
            <a:avLst/>
          </a:prstGeom>
        </p:spPr>
        <p:txBody>
          <a:bodyPr vert="horz" wrap="square" lIns="0" tIns="11951" rIns="0" bIns="0" rtlCol="0" anchor="t" anchorCtr="0">
            <a:spAutoFit/>
          </a:bodyPr>
          <a:lstStyle/>
          <a:p>
            <a:pPr marL="10865">
              <a:spcBef>
                <a:spcPts val="94"/>
              </a:spcBef>
            </a:pPr>
            <a:r>
              <a:rPr lang="fr-FR" dirty="0"/>
              <a:t>Ce sont les pros qui en parlent le mieux !</a:t>
            </a:r>
            <a:endParaRPr spc="-86" dirty="0">
              <a:latin typeface="Arial"/>
              <a:cs typeface="Arial"/>
            </a:endParaRPr>
          </a:p>
        </p:txBody>
      </p:sp>
      <p:sp>
        <p:nvSpPr>
          <p:cNvPr id="17" name="object 14"/>
          <p:cNvSpPr txBox="1"/>
          <p:nvPr/>
        </p:nvSpPr>
        <p:spPr>
          <a:xfrm>
            <a:off x="378504" y="506754"/>
            <a:ext cx="177095" cy="292900"/>
          </a:xfrm>
          <a:prstGeom prst="rect">
            <a:avLst/>
          </a:prstGeom>
        </p:spPr>
        <p:txBody>
          <a:bodyPr vert="horz" wrap="square" lIns="0" tIns="9778" rIns="0" bIns="0" rtlCol="0">
            <a:spAutoFit/>
          </a:bodyPr>
          <a:lstStyle/>
          <a:p>
            <a:pPr marL="10865">
              <a:spcBef>
                <a:spcPts val="77"/>
              </a:spcBef>
            </a:pPr>
            <a:r>
              <a:rPr lang="fr-FR" sz="1839" b="1" spc="-9" dirty="0">
                <a:solidFill>
                  <a:srgbClr val="FFFFFF"/>
                </a:solidFill>
                <a:latin typeface="Arial Black"/>
                <a:cs typeface="Arial Black"/>
              </a:rPr>
              <a:t>9</a:t>
            </a:r>
            <a:endParaRPr sz="1839" dirty="0">
              <a:latin typeface="Arial Black"/>
              <a:cs typeface="Arial Black"/>
            </a:endParaRPr>
          </a:p>
        </p:txBody>
      </p:sp>
      <p:sp>
        <p:nvSpPr>
          <p:cNvPr id="56" name="Google Shape;59;p14">
            <a:extLst>
              <a:ext uri="{FF2B5EF4-FFF2-40B4-BE49-F238E27FC236}">
                <a16:creationId xmlns:a16="http://schemas.microsoft.com/office/drawing/2014/main" id="{BE36B908-BBDB-BA47-8498-5DFEE7AFC418}"/>
              </a:ext>
            </a:extLst>
          </p:cNvPr>
          <p:cNvSpPr txBox="1">
            <a:spLocks/>
          </p:cNvSpPr>
          <p:nvPr/>
        </p:nvSpPr>
        <p:spPr>
          <a:xfrm>
            <a:off x="378505" y="1416442"/>
            <a:ext cx="7548915" cy="4373511"/>
          </a:xfrm>
          <a:prstGeom prst="rect">
            <a:avLst/>
          </a:prstGeom>
        </p:spPr>
        <p:txBody>
          <a:bodyPr spcFirstLastPara="1" vert="horz" wrap="square" lIns="78213" tIns="78213" rIns="78213" bIns="78213" rtlCol="0" anchor="t" anchorCtr="0">
            <a:noAutofit/>
          </a:bodyPr>
          <a:lstStyle>
            <a:lvl1pPr marL="391077" indent="-391077" algn="l" defTabSz="521437" rtl="0" eaLnBrk="1" latinLnBrk="0" hangingPunct="1">
              <a:spcBef>
                <a:spcPct val="20000"/>
              </a:spcBef>
              <a:buFont typeface="Arial"/>
              <a:buChar char="•"/>
              <a:defRPr sz="3600" kern="1200">
                <a:solidFill>
                  <a:schemeClr val="tx1"/>
                </a:solidFill>
                <a:latin typeface="+mn-lt"/>
                <a:ea typeface="+mn-ea"/>
                <a:cs typeface="+mn-cs"/>
              </a:defRPr>
            </a:lvl1pPr>
            <a:lvl2pPr marL="847334" indent="-325898" algn="l" defTabSz="521437" rtl="0" eaLnBrk="1" latinLnBrk="0" hangingPunct="1">
              <a:spcBef>
                <a:spcPct val="20000"/>
              </a:spcBef>
              <a:buFont typeface="Arial"/>
              <a:buChar char="–"/>
              <a:defRPr sz="3200" kern="1200">
                <a:solidFill>
                  <a:schemeClr val="tx1"/>
                </a:solidFill>
                <a:latin typeface="+mn-lt"/>
                <a:ea typeface="+mn-ea"/>
                <a:cs typeface="+mn-cs"/>
              </a:defRPr>
            </a:lvl2pPr>
            <a:lvl3pPr marL="1303592" indent="-260718" algn="l" defTabSz="521437" rtl="0" eaLnBrk="1" latinLnBrk="0" hangingPunct="1">
              <a:spcBef>
                <a:spcPct val="20000"/>
              </a:spcBef>
              <a:buFont typeface="Arial"/>
              <a:buChar char="•"/>
              <a:defRPr sz="2700" kern="1200">
                <a:solidFill>
                  <a:schemeClr val="tx1"/>
                </a:solidFill>
                <a:latin typeface="+mn-lt"/>
                <a:ea typeface="+mn-ea"/>
                <a:cs typeface="+mn-cs"/>
              </a:defRPr>
            </a:lvl3pPr>
            <a:lvl4pPr marL="1825028" indent="-260718" algn="l" defTabSz="521437" rtl="0" eaLnBrk="1" latinLnBrk="0" hangingPunct="1">
              <a:spcBef>
                <a:spcPct val="20000"/>
              </a:spcBef>
              <a:buFont typeface="Arial"/>
              <a:buChar char="–"/>
              <a:defRPr sz="2300" kern="1200">
                <a:solidFill>
                  <a:schemeClr val="tx1"/>
                </a:solidFill>
                <a:latin typeface="+mn-lt"/>
                <a:ea typeface="+mn-ea"/>
                <a:cs typeface="+mn-cs"/>
              </a:defRPr>
            </a:lvl4pPr>
            <a:lvl5pPr marL="2346465" indent="-260718" algn="l" defTabSz="521437" rtl="0" eaLnBrk="1" latinLnBrk="0" hangingPunct="1">
              <a:spcBef>
                <a:spcPct val="20000"/>
              </a:spcBef>
              <a:buFont typeface="Arial"/>
              <a:buChar char="»"/>
              <a:defRPr sz="2300" kern="1200">
                <a:solidFill>
                  <a:schemeClr val="tx1"/>
                </a:solidFill>
                <a:latin typeface="+mn-lt"/>
                <a:ea typeface="+mn-ea"/>
                <a:cs typeface="+mn-cs"/>
              </a:defRPr>
            </a:lvl5pPr>
            <a:lvl6pPr marL="2867901" indent="-260718" algn="l" defTabSz="521437" rtl="0" eaLnBrk="1" latinLnBrk="0" hangingPunct="1">
              <a:spcBef>
                <a:spcPct val="20000"/>
              </a:spcBef>
              <a:buFont typeface="Arial"/>
              <a:buChar char="•"/>
              <a:defRPr sz="2300" kern="1200">
                <a:solidFill>
                  <a:schemeClr val="tx1"/>
                </a:solidFill>
                <a:latin typeface="+mn-lt"/>
                <a:ea typeface="+mn-ea"/>
                <a:cs typeface="+mn-cs"/>
              </a:defRPr>
            </a:lvl6pPr>
            <a:lvl7pPr marL="3389338" indent="-260718" algn="l" defTabSz="521437" rtl="0" eaLnBrk="1" latinLnBrk="0" hangingPunct="1">
              <a:spcBef>
                <a:spcPct val="20000"/>
              </a:spcBef>
              <a:buFont typeface="Arial"/>
              <a:buChar char="•"/>
              <a:defRPr sz="2300" kern="1200">
                <a:solidFill>
                  <a:schemeClr val="tx1"/>
                </a:solidFill>
                <a:latin typeface="+mn-lt"/>
                <a:ea typeface="+mn-ea"/>
                <a:cs typeface="+mn-cs"/>
              </a:defRPr>
            </a:lvl7pPr>
            <a:lvl8pPr marL="3910775" indent="-260718" algn="l" defTabSz="521437" rtl="0" eaLnBrk="1" latinLnBrk="0" hangingPunct="1">
              <a:spcBef>
                <a:spcPct val="20000"/>
              </a:spcBef>
              <a:buFont typeface="Arial"/>
              <a:buChar char="•"/>
              <a:defRPr sz="2300" kern="1200">
                <a:solidFill>
                  <a:schemeClr val="tx1"/>
                </a:solidFill>
                <a:latin typeface="+mn-lt"/>
                <a:ea typeface="+mn-ea"/>
                <a:cs typeface="+mn-cs"/>
              </a:defRPr>
            </a:lvl8pPr>
            <a:lvl9pPr marL="4432211" indent="-260718" algn="l" defTabSz="521437" rtl="0" eaLnBrk="1" latinLnBrk="0" hangingPunct="1">
              <a:spcBef>
                <a:spcPct val="20000"/>
              </a:spcBef>
              <a:buFont typeface="Arial"/>
              <a:buChar char="•"/>
              <a:defRPr sz="2300" kern="1200">
                <a:solidFill>
                  <a:schemeClr val="tx1"/>
                </a:solidFill>
                <a:latin typeface="+mn-lt"/>
                <a:ea typeface="+mn-ea"/>
                <a:cs typeface="+mn-cs"/>
              </a:defRPr>
            </a:lvl9pPr>
          </a:lstStyle>
          <a:p>
            <a:pPr marL="391135" indent="-282486">
              <a:spcBef>
                <a:spcPts val="0"/>
              </a:spcBef>
              <a:buClr>
                <a:srgbClr val="00C29A"/>
              </a:buClr>
              <a:buSzPts val="1600"/>
              <a:buFont typeface="Arial"/>
              <a:buChar char="●"/>
            </a:pPr>
            <a:r>
              <a:rPr lang="fr-FR" sz="1369" b="1" dirty="0">
                <a:latin typeface="Open Sans" panose="020B0606030504020204" pitchFamily="34" charset="0"/>
                <a:ea typeface="Open Sans" panose="020B0606030504020204" pitchFamily="34" charset="0"/>
                <a:cs typeface="Open Sans" panose="020B0606030504020204" pitchFamily="34" charset="0"/>
              </a:rPr>
              <a:t>Comment Archiduchesse a augmenté ses ventes mobiles de 67% </a:t>
            </a:r>
          </a:p>
          <a:p>
            <a:pPr marL="108649" indent="0">
              <a:spcBef>
                <a:spcPts val="0"/>
              </a:spcBef>
              <a:buClr>
                <a:srgbClr val="00C29A"/>
              </a:buClr>
              <a:buSzPts val="1600"/>
              <a:buNone/>
            </a:pPr>
            <a:endParaRPr lang="fr-FR" sz="1369" dirty="0">
              <a:latin typeface="Open Sans" panose="020B0606030504020204" pitchFamily="34" charset="0"/>
              <a:ea typeface="Open Sans" panose="020B0606030504020204" pitchFamily="34" charset="0"/>
              <a:cs typeface="Open Sans" panose="020B0606030504020204" pitchFamily="34" charset="0"/>
            </a:endParaRPr>
          </a:p>
        </p:txBody>
      </p:sp>
      <p:sp>
        <p:nvSpPr>
          <p:cNvPr id="62" name="Google Shape;265;p21">
            <a:extLst>
              <a:ext uri="{FF2B5EF4-FFF2-40B4-BE49-F238E27FC236}">
                <a16:creationId xmlns:a16="http://schemas.microsoft.com/office/drawing/2014/main" id="{234E3453-710B-2447-9E89-16CF6EEF7489}"/>
              </a:ext>
            </a:extLst>
          </p:cNvPr>
          <p:cNvSpPr/>
          <p:nvPr/>
        </p:nvSpPr>
        <p:spPr>
          <a:xfrm>
            <a:off x="6870731" y="1068047"/>
            <a:ext cx="2273269" cy="996120"/>
          </a:xfrm>
          <a:prstGeom prst="rect">
            <a:avLst/>
          </a:prstGeom>
          <a:solidFill>
            <a:srgbClr val="BDDEBE"/>
          </a:solidFill>
          <a:ln>
            <a:noFill/>
          </a:ln>
        </p:spPr>
        <p:txBody>
          <a:bodyPr spcFirstLastPara="1" wrap="square" lIns="78213" tIns="78213" rIns="78213" bIns="78213" anchor="ctr" anchorCtr="0">
            <a:noAutofit/>
          </a:bodyPr>
          <a:lstStyle/>
          <a:p>
            <a:endParaRPr sz="1540"/>
          </a:p>
        </p:txBody>
      </p:sp>
      <p:sp>
        <p:nvSpPr>
          <p:cNvPr id="63" name="Google Shape;266;p21">
            <a:extLst>
              <a:ext uri="{FF2B5EF4-FFF2-40B4-BE49-F238E27FC236}">
                <a16:creationId xmlns:a16="http://schemas.microsoft.com/office/drawing/2014/main" id="{26D972FC-15A5-8A4B-8BC9-781DB6F05FED}"/>
              </a:ext>
            </a:extLst>
          </p:cNvPr>
          <p:cNvSpPr txBox="1"/>
          <p:nvPr/>
        </p:nvSpPr>
        <p:spPr>
          <a:xfrm>
            <a:off x="6836255" y="1137331"/>
            <a:ext cx="2273268" cy="907502"/>
          </a:xfrm>
          <a:prstGeom prst="rect">
            <a:avLst/>
          </a:prstGeom>
          <a:noFill/>
          <a:ln>
            <a:noFill/>
          </a:ln>
        </p:spPr>
        <p:txBody>
          <a:bodyPr spcFirstLastPara="1" wrap="square" lIns="78213" tIns="78213" rIns="78213" bIns="78213" anchor="t" anchorCtr="0">
            <a:noAutofit/>
          </a:bodyPr>
          <a:lstStyle/>
          <a:p>
            <a:pPr algn="r">
              <a:lnSpc>
                <a:spcPct val="115000"/>
              </a:lnSpc>
            </a:pPr>
            <a:r>
              <a:rPr lang="fr-FR" sz="1369" u="sng" dirty="0">
                <a:solidFill>
                  <a:srgbClr val="FFFFFF"/>
                </a:solidFill>
                <a:latin typeface="Poppins"/>
                <a:ea typeface="Poppins"/>
                <a:cs typeface="Poppins"/>
                <a:sym typeface="Poppins"/>
              </a:rPr>
              <a:t>Archiduchesse</a:t>
            </a:r>
            <a:endParaRPr sz="1369" u="sng" dirty="0">
              <a:solidFill>
                <a:srgbClr val="FFFFFF"/>
              </a:solidFill>
              <a:latin typeface="Poppins"/>
              <a:ea typeface="Poppins"/>
              <a:cs typeface="Poppins"/>
              <a:sym typeface="Poppins"/>
            </a:endParaRPr>
          </a:p>
          <a:p>
            <a:pPr lvl="0" algn="r">
              <a:lnSpc>
                <a:spcPct val="115000"/>
              </a:lnSpc>
            </a:pPr>
            <a:r>
              <a:rPr lang="fr-FR" sz="1369" dirty="0">
                <a:solidFill>
                  <a:srgbClr val="FFFFFF"/>
                </a:solidFill>
                <a:latin typeface="Poppins"/>
                <a:ea typeface="Poppins"/>
                <a:cs typeface="Poppins"/>
                <a:sym typeface="Poppins"/>
              </a:rPr>
              <a:t>Année de création : 2009</a:t>
            </a:r>
          </a:p>
          <a:p>
            <a:pPr lvl="0" algn="r">
              <a:lnSpc>
                <a:spcPct val="115000"/>
              </a:lnSpc>
            </a:pPr>
            <a:r>
              <a:rPr lang="fr-FR" sz="1369" dirty="0">
                <a:solidFill>
                  <a:srgbClr val="FFFFFF"/>
                </a:solidFill>
                <a:latin typeface="Poppins"/>
                <a:ea typeface="Poppins"/>
                <a:cs typeface="Poppins"/>
                <a:sym typeface="Poppins"/>
              </a:rPr>
              <a:t>Intégration : </a:t>
            </a:r>
            <a:r>
              <a:rPr lang="fr-FR" sz="1369" dirty="0" err="1">
                <a:solidFill>
                  <a:srgbClr val="FFFFFF"/>
                </a:solidFill>
                <a:latin typeface="Poppins"/>
                <a:ea typeface="Poppins"/>
                <a:cs typeface="Poppins"/>
                <a:sym typeface="Poppins"/>
              </a:rPr>
              <a:t>PrestaShop</a:t>
            </a:r>
            <a:endParaRPr lang="fr-FR" sz="1369" dirty="0">
              <a:solidFill>
                <a:srgbClr val="FFFFFF"/>
              </a:solidFill>
              <a:latin typeface="Poppins"/>
              <a:ea typeface="Poppins"/>
              <a:cs typeface="Poppins"/>
              <a:sym typeface="Poppins"/>
            </a:endParaRPr>
          </a:p>
          <a:p>
            <a:pPr algn="r">
              <a:lnSpc>
                <a:spcPct val="115000"/>
              </a:lnSpc>
            </a:pPr>
            <a:endParaRPr sz="1540" dirty="0">
              <a:solidFill>
                <a:srgbClr val="FFFFFF"/>
              </a:solidFill>
              <a:latin typeface="Poppins"/>
              <a:ea typeface="Poppins"/>
              <a:cs typeface="Poppins"/>
              <a:sym typeface="Poppins"/>
            </a:endParaRPr>
          </a:p>
        </p:txBody>
      </p:sp>
      <p:sp>
        <p:nvSpPr>
          <p:cNvPr id="15" name="Google Shape;211;p19">
            <a:extLst>
              <a:ext uri="{FF2B5EF4-FFF2-40B4-BE49-F238E27FC236}">
                <a16:creationId xmlns:a16="http://schemas.microsoft.com/office/drawing/2014/main" id="{E00A0DE4-118D-0640-9E98-F8FF7623701B}"/>
              </a:ext>
            </a:extLst>
          </p:cNvPr>
          <p:cNvSpPr/>
          <p:nvPr/>
        </p:nvSpPr>
        <p:spPr>
          <a:xfrm>
            <a:off x="535750" y="2307670"/>
            <a:ext cx="4368891" cy="2969912"/>
          </a:xfrm>
          <a:prstGeom prst="rect">
            <a:avLst/>
          </a:prstGeom>
          <a:solidFill>
            <a:srgbClr val="4DA97B"/>
          </a:solidFill>
          <a:ln>
            <a:noFill/>
          </a:ln>
        </p:spPr>
        <p:txBody>
          <a:bodyPr spcFirstLastPara="1" wrap="square" lIns="78213" tIns="39096" rIns="78213" bIns="39096" anchor="ctr" anchorCtr="0">
            <a:noAutofit/>
          </a:bodyPr>
          <a:lstStyle/>
          <a:p>
            <a:pPr algn="ctr"/>
            <a:endParaRPr sz="1540">
              <a:solidFill>
                <a:srgbClr val="BDDEBE"/>
              </a:solidFill>
              <a:latin typeface="Calibri"/>
              <a:ea typeface="Calibri"/>
              <a:cs typeface="Calibri"/>
              <a:sym typeface="Calibri"/>
            </a:endParaRPr>
          </a:p>
        </p:txBody>
      </p:sp>
      <p:sp>
        <p:nvSpPr>
          <p:cNvPr id="18" name="Google Shape;212;p19">
            <a:extLst>
              <a:ext uri="{FF2B5EF4-FFF2-40B4-BE49-F238E27FC236}">
                <a16:creationId xmlns:a16="http://schemas.microsoft.com/office/drawing/2014/main" id="{35840C64-D989-F141-9818-9EECAACE99FA}"/>
              </a:ext>
            </a:extLst>
          </p:cNvPr>
          <p:cNvSpPr/>
          <p:nvPr/>
        </p:nvSpPr>
        <p:spPr>
          <a:xfrm>
            <a:off x="772421" y="2633611"/>
            <a:ext cx="377783" cy="518939"/>
          </a:xfrm>
          <a:prstGeom prst="rect">
            <a:avLst/>
          </a:prstGeom>
          <a:solidFill>
            <a:srgbClr val="4DA97B"/>
          </a:solidFill>
          <a:ln>
            <a:noFill/>
          </a:ln>
        </p:spPr>
        <p:txBody>
          <a:bodyPr spcFirstLastPara="1" wrap="square" lIns="78213" tIns="78213" rIns="78213" bIns="78213" anchor="ctr" anchorCtr="0">
            <a:noAutofit/>
          </a:bodyPr>
          <a:lstStyle/>
          <a:p>
            <a:endParaRPr sz="1540"/>
          </a:p>
        </p:txBody>
      </p:sp>
      <p:pic>
        <p:nvPicPr>
          <p:cNvPr id="19" name="Google Shape;220;p19">
            <a:extLst>
              <a:ext uri="{FF2B5EF4-FFF2-40B4-BE49-F238E27FC236}">
                <a16:creationId xmlns:a16="http://schemas.microsoft.com/office/drawing/2014/main" id="{BBCBD4B8-62CD-4A47-A1EA-4A24F91FCCD6}"/>
              </a:ext>
            </a:extLst>
          </p:cNvPr>
          <p:cNvPicPr preferRelativeResize="0"/>
          <p:nvPr/>
        </p:nvPicPr>
        <p:blipFill rotWithShape="1">
          <a:blip r:embed="rId2">
            <a:alphaModFix/>
          </a:blip>
          <a:srcRect b="2143"/>
          <a:stretch/>
        </p:blipFill>
        <p:spPr>
          <a:xfrm>
            <a:off x="611638" y="2357181"/>
            <a:ext cx="4468293" cy="2969784"/>
          </a:xfrm>
          <a:prstGeom prst="rect">
            <a:avLst/>
          </a:prstGeom>
          <a:noFill/>
          <a:ln>
            <a:noFill/>
          </a:ln>
          <a:effectLst>
            <a:outerShdw blurRad="57150" dist="19050" dir="5400000" algn="bl" rotWithShape="0">
              <a:srgbClr val="000000">
                <a:alpha val="50000"/>
              </a:srgbClr>
            </a:outerShdw>
          </a:effectLst>
        </p:spPr>
      </p:pic>
      <p:sp>
        <p:nvSpPr>
          <p:cNvPr id="20" name="Google Shape;221;p19">
            <a:extLst>
              <a:ext uri="{FF2B5EF4-FFF2-40B4-BE49-F238E27FC236}">
                <a16:creationId xmlns:a16="http://schemas.microsoft.com/office/drawing/2014/main" id="{383E069B-CA12-EF4B-8596-3D2938DA5B72}"/>
              </a:ext>
            </a:extLst>
          </p:cNvPr>
          <p:cNvSpPr txBox="1"/>
          <p:nvPr/>
        </p:nvSpPr>
        <p:spPr>
          <a:xfrm>
            <a:off x="1665721" y="5538848"/>
            <a:ext cx="2454309" cy="236628"/>
          </a:xfrm>
          <a:prstGeom prst="rect">
            <a:avLst/>
          </a:prstGeom>
          <a:noFill/>
          <a:ln>
            <a:noFill/>
          </a:ln>
        </p:spPr>
        <p:txBody>
          <a:bodyPr spcFirstLastPara="1" wrap="square" lIns="78213" tIns="78213" rIns="78213" bIns="78213" anchor="t" anchorCtr="0">
            <a:noAutofit/>
          </a:bodyPr>
          <a:lstStyle/>
          <a:p>
            <a:r>
              <a:rPr lang="fr-FR" sz="1027" dirty="0">
                <a:latin typeface="Poppins"/>
                <a:ea typeface="Poppins"/>
                <a:cs typeface="Poppins"/>
                <a:sym typeface="Poppins"/>
              </a:rPr>
              <a:t>Témoignage vidéo à retrouver </a:t>
            </a:r>
            <a:r>
              <a:rPr lang="fr-FR" sz="1027" u="sng" dirty="0">
                <a:solidFill>
                  <a:srgbClr val="F0655C"/>
                </a:solidFill>
                <a:latin typeface="Poppins"/>
                <a:ea typeface="Poppins"/>
                <a:cs typeface="Poppins"/>
                <a:sym typeface="Poppins"/>
                <a:hlinkClick r:id="rId3"/>
              </a:rPr>
              <a:t>ici</a:t>
            </a:r>
            <a:endParaRPr sz="1027" dirty="0">
              <a:solidFill>
                <a:srgbClr val="F0655C"/>
              </a:solidFill>
              <a:latin typeface="Poppins"/>
              <a:ea typeface="Poppins"/>
              <a:cs typeface="Poppins"/>
              <a:sym typeface="Poppins"/>
            </a:endParaRPr>
          </a:p>
        </p:txBody>
      </p:sp>
      <p:pic>
        <p:nvPicPr>
          <p:cNvPr id="21" name="Google Shape;222;p19">
            <a:extLst>
              <a:ext uri="{FF2B5EF4-FFF2-40B4-BE49-F238E27FC236}">
                <a16:creationId xmlns:a16="http://schemas.microsoft.com/office/drawing/2014/main" id="{A00C4108-16FB-3849-A975-0A5BCDDD98FF}"/>
              </a:ext>
            </a:extLst>
          </p:cNvPr>
          <p:cNvPicPr preferRelativeResize="0"/>
          <p:nvPr/>
        </p:nvPicPr>
        <p:blipFill>
          <a:blip r:embed="rId4">
            <a:alphaModFix/>
          </a:blip>
          <a:stretch>
            <a:fillRect/>
          </a:stretch>
        </p:blipFill>
        <p:spPr>
          <a:xfrm>
            <a:off x="1456576" y="5602197"/>
            <a:ext cx="209145" cy="209145"/>
          </a:xfrm>
          <a:prstGeom prst="rect">
            <a:avLst/>
          </a:prstGeom>
          <a:noFill/>
          <a:ln>
            <a:noFill/>
          </a:ln>
        </p:spPr>
      </p:pic>
      <p:sp>
        <p:nvSpPr>
          <p:cNvPr id="24" name="Google Shape;213;p19">
            <a:extLst>
              <a:ext uri="{FF2B5EF4-FFF2-40B4-BE49-F238E27FC236}">
                <a16:creationId xmlns:a16="http://schemas.microsoft.com/office/drawing/2014/main" id="{AC72B9A8-7E76-6C40-938D-B6697ECE1B59}"/>
              </a:ext>
            </a:extLst>
          </p:cNvPr>
          <p:cNvSpPr/>
          <p:nvPr/>
        </p:nvSpPr>
        <p:spPr>
          <a:xfrm>
            <a:off x="5459615" y="2315210"/>
            <a:ext cx="3467138" cy="3262391"/>
          </a:xfrm>
          <a:prstGeom prst="rect">
            <a:avLst/>
          </a:prstGeom>
          <a:noFill/>
          <a:ln>
            <a:noFill/>
          </a:ln>
        </p:spPr>
        <p:txBody>
          <a:bodyPr spcFirstLastPara="1" wrap="square" lIns="78213" tIns="39096" rIns="78213" bIns="39096" anchor="t" anchorCtr="0">
            <a:noAutofit/>
          </a:bodyPr>
          <a:lstStyle/>
          <a:p>
            <a:pPr marL="244459" indent="-244459" defTabSz="782269">
              <a:lnSpc>
                <a:spcPct val="150000"/>
              </a:lnSpc>
              <a:buClr>
                <a:srgbClr val="00C29A"/>
              </a:buClr>
              <a:buSzPct val="150000"/>
              <a:buFont typeface="Arial" panose="020B0604020202020204" pitchFamily="34" charset="0"/>
              <a:buChar char="•"/>
            </a:pPr>
            <a:r>
              <a:rPr lang="fr-FR" sz="1198" b="1" kern="0" dirty="0">
                <a:solidFill>
                  <a:srgbClr val="05213A"/>
                </a:solidFill>
                <a:latin typeface="Poppins"/>
                <a:ea typeface="Poppins"/>
                <a:cs typeface="Poppins"/>
                <a:sym typeface="Poppins"/>
              </a:rPr>
              <a:t>L’enjeu ? Moderniser la marque en optimisant la boutique pour mobile.</a:t>
            </a:r>
            <a:endParaRPr sz="1198" b="1" kern="0" dirty="0">
              <a:solidFill>
                <a:srgbClr val="05213A"/>
              </a:solidFill>
              <a:latin typeface="Poppins"/>
              <a:ea typeface="Poppins"/>
              <a:cs typeface="Poppins"/>
              <a:sym typeface="Poppins"/>
            </a:endParaRPr>
          </a:p>
          <a:p>
            <a:pPr marL="244459" indent="-244459" defTabSz="782269">
              <a:lnSpc>
                <a:spcPct val="150000"/>
              </a:lnSpc>
              <a:buClr>
                <a:srgbClr val="00C29A"/>
              </a:buClr>
              <a:buSzPct val="150000"/>
              <a:buFont typeface="Arial" panose="020B0604020202020204" pitchFamily="34" charset="0"/>
              <a:buChar char="•"/>
            </a:pPr>
            <a:endParaRPr sz="1198" b="1" kern="0" dirty="0">
              <a:solidFill>
                <a:srgbClr val="05213A"/>
              </a:solidFill>
              <a:latin typeface="Poppins"/>
              <a:ea typeface="Poppins"/>
              <a:cs typeface="Poppins"/>
              <a:sym typeface="Poppins"/>
            </a:endParaRPr>
          </a:p>
          <a:p>
            <a:pPr marL="244459" indent="-244459" defTabSz="782269">
              <a:lnSpc>
                <a:spcPct val="150000"/>
              </a:lnSpc>
              <a:buClr>
                <a:srgbClr val="00C29A"/>
              </a:buClr>
              <a:buSzPct val="150000"/>
              <a:buFont typeface="Arial" panose="020B0604020202020204" pitchFamily="34" charset="0"/>
              <a:buChar char="•"/>
            </a:pPr>
            <a:r>
              <a:rPr lang="fr-FR" sz="1198" kern="0" dirty="0" err="1">
                <a:solidFill>
                  <a:srgbClr val="000000"/>
                </a:solidFill>
                <a:latin typeface="Poppins"/>
                <a:ea typeface="Poppins"/>
                <a:cs typeface="Poppins"/>
                <a:sym typeface="Poppins"/>
              </a:rPr>
              <a:t>Axome</a:t>
            </a:r>
            <a:r>
              <a:rPr lang="fr-FR" sz="1198" kern="0" dirty="0">
                <a:solidFill>
                  <a:srgbClr val="000000"/>
                </a:solidFill>
                <a:latin typeface="Poppins"/>
                <a:ea typeface="Poppins"/>
                <a:cs typeface="Poppins"/>
                <a:sym typeface="Poppins"/>
              </a:rPr>
              <a:t>, l’agence d’Archiduchesse, lui a conseillé PayPlug. Depuis l’installation, la boutique procède à différents tests : niveaux de 3-D Secure, types d’intégration de page...</a:t>
            </a:r>
            <a:endParaRPr sz="1198" kern="0" dirty="0">
              <a:solidFill>
                <a:srgbClr val="000000"/>
              </a:solidFill>
              <a:latin typeface="Poppins"/>
              <a:ea typeface="Poppins"/>
              <a:cs typeface="Poppins"/>
              <a:sym typeface="Poppins"/>
            </a:endParaRPr>
          </a:p>
          <a:p>
            <a:pPr marL="244459" indent="-244459" defTabSz="782269">
              <a:lnSpc>
                <a:spcPct val="150000"/>
              </a:lnSpc>
              <a:buClr>
                <a:srgbClr val="00C29A"/>
              </a:buClr>
              <a:buSzPct val="150000"/>
              <a:buFont typeface="Arial" panose="020B0604020202020204" pitchFamily="34" charset="0"/>
              <a:buChar char="•"/>
            </a:pPr>
            <a:endParaRPr sz="1198" kern="0" dirty="0">
              <a:solidFill>
                <a:srgbClr val="000000"/>
              </a:solidFill>
              <a:latin typeface="Arial"/>
              <a:cs typeface="Arial"/>
              <a:sym typeface="Arial"/>
            </a:endParaRPr>
          </a:p>
          <a:p>
            <a:pPr marL="244459" indent="-244459" defTabSz="782269">
              <a:lnSpc>
                <a:spcPct val="150000"/>
              </a:lnSpc>
              <a:buClr>
                <a:srgbClr val="00C29A"/>
              </a:buClr>
              <a:buSzPct val="150000"/>
              <a:buFont typeface="Arial" panose="020B0604020202020204" pitchFamily="34" charset="0"/>
              <a:buChar char="•"/>
            </a:pPr>
            <a:r>
              <a:rPr lang="fr-FR" sz="1198" b="1" kern="0" dirty="0">
                <a:solidFill>
                  <a:srgbClr val="05213A"/>
                </a:solidFill>
                <a:latin typeface="Poppins"/>
                <a:ea typeface="Poppins"/>
                <a:cs typeface="Poppins"/>
                <a:sym typeface="Poppins"/>
              </a:rPr>
              <a:t>Résultats ? </a:t>
            </a:r>
            <a:endParaRPr sz="1198" b="1" kern="0" dirty="0">
              <a:solidFill>
                <a:srgbClr val="05213A"/>
              </a:solidFill>
              <a:latin typeface="Poppins"/>
              <a:ea typeface="Poppins"/>
              <a:cs typeface="Poppins"/>
              <a:sym typeface="Poppins"/>
            </a:endParaRPr>
          </a:p>
          <a:p>
            <a:pPr defTabSz="782269">
              <a:lnSpc>
                <a:spcPct val="150000"/>
              </a:lnSpc>
              <a:buClr>
                <a:srgbClr val="000000"/>
              </a:buClr>
            </a:pPr>
            <a:r>
              <a:rPr lang="fr-FR" sz="1198" b="1" kern="0" dirty="0">
                <a:solidFill>
                  <a:srgbClr val="05213A"/>
                </a:solidFill>
                <a:latin typeface="Poppins"/>
                <a:ea typeface="Poppins"/>
                <a:cs typeface="Poppins"/>
                <a:sym typeface="Poppins"/>
              </a:rPr>
              <a:t>       +30%</a:t>
            </a:r>
            <a:r>
              <a:rPr lang="fr-FR" sz="1198" kern="0" dirty="0">
                <a:solidFill>
                  <a:srgbClr val="05213A"/>
                </a:solidFill>
                <a:latin typeface="Poppins"/>
                <a:ea typeface="Poppins"/>
                <a:cs typeface="Poppins"/>
                <a:sym typeface="Poppins"/>
              </a:rPr>
              <a:t> de conversion sur mobile </a:t>
            </a:r>
            <a:endParaRPr sz="1198" kern="0" dirty="0">
              <a:solidFill>
                <a:srgbClr val="05213A"/>
              </a:solidFill>
              <a:latin typeface="Poppins"/>
              <a:ea typeface="Poppins"/>
              <a:cs typeface="Poppins"/>
              <a:sym typeface="Poppins"/>
            </a:endParaRPr>
          </a:p>
          <a:p>
            <a:pPr defTabSz="782269">
              <a:lnSpc>
                <a:spcPct val="150000"/>
              </a:lnSpc>
              <a:buClr>
                <a:srgbClr val="000000"/>
              </a:buClr>
            </a:pPr>
            <a:r>
              <a:rPr lang="fr-FR" sz="1198" b="1" kern="0" dirty="0">
                <a:solidFill>
                  <a:srgbClr val="05213A"/>
                </a:solidFill>
                <a:latin typeface="Poppins"/>
                <a:ea typeface="Poppins"/>
                <a:cs typeface="Poppins"/>
                <a:sym typeface="Poppins"/>
              </a:rPr>
              <a:t>       +67%</a:t>
            </a:r>
            <a:r>
              <a:rPr lang="fr-FR" sz="1198" kern="0" dirty="0">
                <a:solidFill>
                  <a:srgbClr val="05213A"/>
                </a:solidFill>
                <a:latin typeface="Poppins"/>
                <a:ea typeface="Poppins"/>
                <a:cs typeface="Poppins"/>
                <a:sym typeface="Poppins"/>
              </a:rPr>
              <a:t> de transactions sur mobile</a:t>
            </a:r>
            <a:endParaRPr sz="1198" kern="0" dirty="0">
              <a:solidFill>
                <a:srgbClr val="05213A"/>
              </a:solidFill>
              <a:latin typeface="Poppins"/>
              <a:ea typeface="Poppins"/>
              <a:cs typeface="Poppins"/>
              <a:sym typeface="Poppins"/>
            </a:endParaRPr>
          </a:p>
          <a:p>
            <a:pPr defTabSz="782269">
              <a:lnSpc>
                <a:spcPct val="150000"/>
              </a:lnSpc>
              <a:buClr>
                <a:srgbClr val="000000"/>
              </a:buClr>
            </a:pPr>
            <a:endParaRPr sz="1198" kern="0" dirty="0">
              <a:solidFill>
                <a:srgbClr val="05213A"/>
              </a:solidFill>
              <a:latin typeface="Poppins"/>
              <a:ea typeface="Poppins"/>
              <a:cs typeface="Poppins"/>
              <a:sym typeface="Poppins"/>
            </a:endParaRPr>
          </a:p>
          <a:p>
            <a:pPr defTabSz="782269">
              <a:lnSpc>
                <a:spcPct val="150000"/>
              </a:lnSpc>
              <a:buClr>
                <a:srgbClr val="000000"/>
              </a:buClr>
            </a:pPr>
            <a:endParaRPr sz="1198" kern="0" dirty="0">
              <a:solidFill>
                <a:srgbClr val="000000"/>
              </a:solidFill>
              <a:latin typeface="Poppins"/>
              <a:ea typeface="Poppins"/>
              <a:cs typeface="Poppins"/>
              <a:sym typeface="Poppins"/>
            </a:endParaRPr>
          </a:p>
        </p:txBody>
      </p:sp>
    </p:spTree>
    <p:extLst>
      <p:ext uri="{BB962C8B-B14F-4D97-AF65-F5344CB8AC3E}">
        <p14:creationId xmlns:p14="http://schemas.microsoft.com/office/powerpoint/2010/main" val="1431480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16"/>
          <p:cNvSpPr txBox="1">
            <a:spLocks noGrp="1"/>
          </p:cNvSpPr>
          <p:nvPr>
            <p:ph type="sldNum" sz="quarter" idx="4294967295"/>
          </p:nvPr>
        </p:nvSpPr>
        <p:spPr>
          <a:xfrm>
            <a:off x="7884745" y="6331721"/>
            <a:ext cx="634252" cy="137188"/>
          </a:xfrm>
          <a:prstGeom prst="rect">
            <a:avLst/>
          </a:prstGeom>
        </p:spPr>
        <p:txBody>
          <a:bodyPr vert="horz" wrap="square" lIns="0" tIns="5432" rIns="0" bIns="0" rtlCol="0" anchor="ctr">
            <a:spAutoFit/>
          </a:bodyPr>
          <a:lstStyle/>
          <a:p>
            <a:pPr marL="10865">
              <a:spcBef>
                <a:spcPts val="43"/>
              </a:spcBef>
            </a:pPr>
            <a:r>
              <a:rPr sz="856" spc="4" dirty="0">
                <a:solidFill>
                  <a:schemeClr val="tx2"/>
                </a:solidFill>
                <a:latin typeface="Arial"/>
                <a:cs typeface="Arial"/>
              </a:rPr>
              <a:t>Page</a:t>
            </a:r>
            <a:r>
              <a:rPr sz="856" spc="-77" dirty="0">
                <a:solidFill>
                  <a:schemeClr val="tx2"/>
                </a:solidFill>
                <a:latin typeface="Arial"/>
                <a:cs typeface="Arial"/>
              </a:rPr>
              <a:t> </a:t>
            </a:r>
            <a:fld id="{81D60167-4931-47E6-BA6A-407CBD079E47}" type="slidenum">
              <a:rPr sz="856" dirty="0">
                <a:solidFill>
                  <a:schemeClr val="tx2"/>
                </a:solidFill>
                <a:latin typeface="Arial"/>
                <a:cs typeface="Arial"/>
              </a:rPr>
              <a:pPr marL="10865">
                <a:spcBef>
                  <a:spcPts val="43"/>
                </a:spcBef>
              </a:pPr>
              <a:t>19</a:t>
            </a:fld>
            <a:endParaRPr sz="856" dirty="0">
              <a:solidFill>
                <a:schemeClr val="tx2"/>
              </a:solidFill>
              <a:latin typeface="Arial"/>
              <a:cs typeface="Arial"/>
            </a:endParaRPr>
          </a:p>
        </p:txBody>
      </p:sp>
      <p:sp>
        <p:nvSpPr>
          <p:cNvPr id="56" name="Google Shape;59;p14">
            <a:extLst>
              <a:ext uri="{FF2B5EF4-FFF2-40B4-BE49-F238E27FC236}">
                <a16:creationId xmlns:a16="http://schemas.microsoft.com/office/drawing/2014/main" id="{BE36B908-BBDB-BA47-8498-5DFEE7AFC418}"/>
              </a:ext>
            </a:extLst>
          </p:cNvPr>
          <p:cNvSpPr txBox="1">
            <a:spLocks/>
          </p:cNvSpPr>
          <p:nvPr/>
        </p:nvSpPr>
        <p:spPr>
          <a:xfrm>
            <a:off x="378505" y="1416442"/>
            <a:ext cx="7548915" cy="4373511"/>
          </a:xfrm>
          <a:prstGeom prst="rect">
            <a:avLst/>
          </a:prstGeom>
        </p:spPr>
        <p:txBody>
          <a:bodyPr spcFirstLastPara="1" vert="horz" wrap="square" lIns="78213" tIns="78213" rIns="78213" bIns="78213" rtlCol="0" anchor="t" anchorCtr="0">
            <a:noAutofit/>
          </a:bodyPr>
          <a:lstStyle>
            <a:lvl1pPr marL="391077" indent="-391077" algn="l" defTabSz="521437" rtl="0" eaLnBrk="1" latinLnBrk="0" hangingPunct="1">
              <a:spcBef>
                <a:spcPct val="20000"/>
              </a:spcBef>
              <a:buFont typeface="Arial"/>
              <a:buChar char="•"/>
              <a:defRPr sz="3600" kern="1200">
                <a:solidFill>
                  <a:schemeClr val="tx1"/>
                </a:solidFill>
                <a:latin typeface="+mn-lt"/>
                <a:ea typeface="+mn-ea"/>
                <a:cs typeface="+mn-cs"/>
              </a:defRPr>
            </a:lvl1pPr>
            <a:lvl2pPr marL="847334" indent="-325898" algn="l" defTabSz="521437" rtl="0" eaLnBrk="1" latinLnBrk="0" hangingPunct="1">
              <a:spcBef>
                <a:spcPct val="20000"/>
              </a:spcBef>
              <a:buFont typeface="Arial"/>
              <a:buChar char="–"/>
              <a:defRPr sz="3200" kern="1200">
                <a:solidFill>
                  <a:schemeClr val="tx1"/>
                </a:solidFill>
                <a:latin typeface="+mn-lt"/>
                <a:ea typeface="+mn-ea"/>
                <a:cs typeface="+mn-cs"/>
              </a:defRPr>
            </a:lvl2pPr>
            <a:lvl3pPr marL="1303592" indent="-260718" algn="l" defTabSz="521437" rtl="0" eaLnBrk="1" latinLnBrk="0" hangingPunct="1">
              <a:spcBef>
                <a:spcPct val="20000"/>
              </a:spcBef>
              <a:buFont typeface="Arial"/>
              <a:buChar char="•"/>
              <a:defRPr sz="2700" kern="1200">
                <a:solidFill>
                  <a:schemeClr val="tx1"/>
                </a:solidFill>
                <a:latin typeface="+mn-lt"/>
                <a:ea typeface="+mn-ea"/>
                <a:cs typeface="+mn-cs"/>
              </a:defRPr>
            </a:lvl3pPr>
            <a:lvl4pPr marL="1825028" indent="-260718" algn="l" defTabSz="521437" rtl="0" eaLnBrk="1" latinLnBrk="0" hangingPunct="1">
              <a:spcBef>
                <a:spcPct val="20000"/>
              </a:spcBef>
              <a:buFont typeface="Arial"/>
              <a:buChar char="–"/>
              <a:defRPr sz="2300" kern="1200">
                <a:solidFill>
                  <a:schemeClr val="tx1"/>
                </a:solidFill>
                <a:latin typeface="+mn-lt"/>
                <a:ea typeface="+mn-ea"/>
                <a:cs typeface="+mn-cs"/>
              </a:defRPr>
            </a:lvl4pPr>
            <a:lvl5pPr marL="2346465" indent="-260718" algn="l" defTabSz="521437" rtl="0" eaLnBrk="1" latinLnBrk="0" hangingPunct="1">
              <a:spcBef>
                <a:spcPct val="20000"/>
              </a:spcBef>
              <a:buFont typeface="Arial"/>
              <a:buChar char="»"/>
              <a:defRPr sz="2300" kern="1200">
                <a:solidFill>
                  <a:schemeClr val="tx1"/>
                </a:solidFill>
                <a:latin typeface="+mn-lt"/>
                <a:ea typeface="+mn-ea"/>
                <a:cs typeface="+mn-cs"/>
              </a:defRPr>
            </a:lvl5pPr>
            <a:lvl6pPr marL="2867901" indent="-260718" algn="l" defTabSz="521437" rtl="0" eaLnBrk="1" latinLnBrk="0" hangingPunct="1">
              <a:spcBef>
                <a:spcPct val="20000"/>
              </a:spcBef>
              <a:buFont typeface="Arial"/>
              <a:buChar char="•"/>
              <a:defRPr sz="2300" kern="1200">
                <a:solidFill>
                  <a:schemeClr val="tx1"/>
                </a:solidFill>
                <a:latin typeface="+mn-lt"/>
                <a:ea typeface="+mn-ea"/>
                <a:cs typeface="+mn-cs"/>
              </a:defRPr>
            </a:lvl6pPr>
            <a:lvl7pPr marL="3389338" indent="-260718" algn="l" defTabSz="521437" rtl="0" eaLnBrk="1" latinLnBrk="0" hangingPunct="1">
              <a:spcBef>
                <a:spcPct val="20000"/>
              </a:spcBef>
              <a:buFont typeface="Arial"/>
              <a:buChar char="•"/>
              <a:defRPr sz="2300" kern="1200">
                <a:solidFill>
                  <a:schemeClr val="tx1"/>
                </a:solidFill>
                <a:latin typeface="+mn-lt"/>
                <a:ea typeface="+mn-ea"/>
                <a:cs typeface="+mn-cs"/>
              </a:defRPr>
            </a:lvl7pPr>
            <a:lvl8pPr marL="3910775" indent="-260718" algn="l" defTabSz="521437" rtl="0" eaLnBrk="1" latinLnBrk="0" hangingPunct="1">
              <a:spcBef>
                <a:spcPct val="20000"/>
              </a:spcBef>
              <a:buFont typeface="Arial"/>
              <a:buChar char="•"/>
              <a:defRPr sz="2300" kern="1200">
                <a:solidFill>
                  <a:schemeClr val="tx1"/>
                </a:solidFill>
                <a:latin typeface="+mn-lt"/>
                <a:ea typeface="+mn-ea"/>
                <a:cs typeface="+mn-cs"/>
              </a:defRPr>
            </a:lvl8pPr>
            <a:lvl9pPr marL="4432211" indent="-260718" algn="l" defTabSz="521437" rtl="0" eaLnBrk="1" latinLnBrk="0" hangingPunct="1">
              <a:spcBef>
                <a:spcPct val="20000"/>
              </a:spcBef>
              <a:buFont typeface="Arial"/>
              <a:buChar char="•"/>
              <a:defRPr sz="2300" kern="1200">
                <a:solidFill>
                  <a:schemeClr val="tx1"/>
                </a:solidFill>
                <a:latin typeface="+mn-lt"/>
                <a:ea typeface="+mn-ea"/>
                <a:cs typeface="+mn-cs"/>
              </a:defRPr>
            </a:lvl9pPr>
          </a:lstStyle>
          <a:p>
            <a:pPr marL="391135" indent="-282486">
              <a:spcBef>
                <a:spcPts val="0"/>
              </a:spcBef>
              <a:buClr>
                <a:srgbClr val="00C29A"/>
              </a:buClr>
              <a:buSzPts val="1600"/>
              <a:buFont typeface="Arial"/>
              <a:buChar char="●"/>
            </a:pPr>
            <a:r>
              <a:rPr lang="fr-FR" sz="1369" b="1" dirty="0">
                <a:latin typeface="Open Sans" panose="020B0606030504020204" pitchFamily="34" charset="0"/>
                <a:ea typeface="Open Sans" panose="020B0606030504020204" pitchFamily="34" charset="0"/>
                <a:cs typeface="Open Sans" panose="020B0606030504020204" pitchFamily="34" charset="0"/>
              </a:rPr>
              <a:t>Comment les demandes de paiement prolongent-elles la boutique </a:t>
            </a:r>
            <a:r>
              <a:rPr lang="fr-FR" sz="1369" b="1" dirty="0" err="1">
                <a:latin typeface="Open Sans" panose="020B0606030504020204" pitchFamily="34" charset="0"/>
                <a:ea typeface="Open Sans" panose="020B0606030504020204" pitchFamily="34" charset="0"/>
                <a:cs typeface="Open Sans" panose="020B0606030504020204" pitchFamily="34" charset="0"/>
              </a:rPr>
              <a:t>Alziari</a:t>
            </a:r>
            <a:r>
              <a:rPr lang="fr-FR" sz="1369" b="1" dirty="0">
                <a:latin typeface="Open Sans" panose="020B0606030504020204" pitchFamily="34" charset="0"/>
                <a:ea typeface="Open Sans" panose="020B0606030504020204" pitchFamily="34" charset="0"/>
                <a:cs typeface="Open Sans" panose="020B0606030504020204" pitchFamily="34" charset="0"/>
              </a:rPr>
              <a:t> </a:t>
            </a:r>
          </a:p>
          <a:p>
            <a:pPr marL="108649" indent="0">
              <a:spcBef>
                <a:spcPts val="0"/>
              </a:spcBef>
              <a:buClr>
                <a:srgbClr val="00C29A"/>
              </a:buClr>
              <a:buSzPts val="1600"/>
              <a:buNone/>
            </a:pPr>
            <a:endParaRPr lang="fr-FR" sz="1369" dirty="0">
              <a:latin typeface="Open Sans" panose="020B0606030504020204" pitchFamily="34" charset="0"/>
              <a:ea typeface="Open Sans" panose="020B0606030504020204" pitchFamily="34" charset="0"/>
              <a:cs typeface="Open Sans" panose="020B0606030504020204" pitchFamily="34" charset="0"/>
            </a:endParaRPr>
          </a:p>
        </p:txBody>
      </p:sp>
      <p:sp>
        <p:nvSpPr>
          <p:cNvPr id="62" name="Google Shape;265;p21">
            <a:extLst>
              <a:ext uri="{FF2B5EF4-FFF2-40B4-BE49-F238E27FC236}">
                <a16:creationId xmlns:a16="http://schemas.microsoft.com/office/drawing/2014/main" id="{234E3453-710B-2447-9E89-16CF6EEF7489}"/>
              </a:ext>
            </a:extLst>
          </p:cNvPr>
          <p:cNvSpPr/>
          <p:nvPr/>
        </p:nvSpPr>
        <p:spPr>
          <a:xfrm>
            <a:off x="7051660" y="1068047"/>
            <a:ext cx="2092340" cy="996120"/>
          </a:xfrm>
          <a:prstGeom prst="rect">
            <a:avLst/>
          </a:prstGeom>
          <a:solidFill>
            <a:srgbClr val="BDDEBE"/>
          </a:solidFill>
          <a:ln>
            <a:noFill/>
          </a:ln>
        </p:spPr>
        <p:txBody>
          <a:bodyPr spcFirstLastPara="1" wrap="square" lIns="78213" tIns="78213" rIns="78213" bIns="78213" anchor="ctr" anchorCtr="0">
            <a:noAutofit/>
          </a:bodyPr>
          <a:lstStyle/>
          <a:p>
            <a:endParaRPr sz="1540"/>
          </a:p>
        </p:txBody>
      </p:sp>
      <p:sp>
        <p:nvSpPr>
          <p:cNvPr id="63" name="Google Shape;266;p21">
            <a:extLst>
              <a:ext uri="{FF2B5EF4-FFF2-40B4-BE49-F238E27FC236}">
                <a16:creationId xmlns:a16="http://schemas.microsoft.com/office/drawing/2014/main" id="{26D972FC-15A5-8A4B-8BC9-781DB6F05FED}"/>
              </a:ext>
            </a:extLst>
          </p:cNvPr>
          <p:cNvSpPr txBox="1"/>
          <p:nvPr/>
        </p:nvSpPr>
        <p:spPr>
          <a:xfrm>
            <a:off x="6975568" y="1001885"/>
            <a:ext cx="2057864" cy="1154106"/>
          </a:xfrm>
          <a:prstGeom prst="rect">
            <a:avLst/>
          </a:prstGeom>
          <a:noFill/>
          <a:ln>
            <a:noFill/>
          </a:ln>
        </p:spPr>
        <p:txBody>
          <a:bodyPr spcFirstLastPara="1" wrap="square" lIns="78213" tIns="78213" rIns="78213" bIns="78213" anchor="t" anchorCtr="0">
            <a:noAutofit/>
          </a:bodyPr>
          <a:lstStyle/>
          <a:p>
            <a:pPr algn="r">
              <a:lnSpc>
                <a:spcPct val="115000"/>
              </a:lnSpc>
            </a:pPr>
            <a:r>
              <a:rPr lang="fr-FR" sz="1369" u="sng" dirty="0" err="1">
                <a:solidFill>
                  <a:srgbClr val="FFFFFF"/>
                </a:solidFill>
                <a:latin typeface="Poppins"/>
                <a:ea typeface="Poppins"/>
                <a:cs typeface="Poppins"/>
                <a:sym typeface="Poppins"/>
              </a:rPr>
              <a:t>Alziari</a:t>
            </a:r>
            <a:endParaRPr sz="1369" u="sng" dirty="0">
              <a:solidFill>
                <a:srgbClr val="FFFFFF"/>
              </a:solidFill>
              <a:latin typeface="Poppins"/>
              <a:ea typeface="Poppins"/>
              <a:cs typeface="Poppins"/>
              <a:sym typeface="Poppins"/>
            </a:endParaRPr>
          </a:p>
          <a:p>
            <a:pPr lvl="0" algn="r">
              <a:lnSpc>
                <a:spcPct val="115000"/>
              </a:lnSpc>
            </a:pPr>
            <a:r>
              <a:rPr lang="fr-FR" sz="1369" dirty="0">
                <a:solidFill>
                  <a:srgbClr val="FFFFFF"/>
                </a:solidFill>
                <a:latin typeface="Poppins"/>
                <a:ea typeface="Poppins"/>
                <a:cs typeface="Poppins"/>
                <a:sym typeface="Poppins"/>
              </a:rPr>
              <a:t>Année de création : 1990</a:t>
            </a:r>
          </a:p>
          <a:p>
            <a:pPr lvl="0" algn="r">
              <a:lnSpc>
                <a:spcPct val="115000"/>
              </a:lnSpc>
            </a:pPr>
            <a:r>
              <a:rPr lang="fr-FR" sz="1369" dirty="0">
                <a:solidFill>
                  <a:srgbClr val="FFFFFF"/>
                </a:solidFill>
                <a:latin typeface="Poppins"/>
                <a:ea typeface="Poppins"/>
                <a:cs typeface="Poppins"/>
                <a:sym typeface="Poppins"/>
              </a:rPr>
              <a:t>Intégration : </a:t>
            </a:r>
            <a:r>
              <a:rPr lang="fr-FR" sz="1369" dirty="0" err="1">
                <a:solidFill>
                  <a:srgbClr val="FFFFFF"/>
                </a:solidFill>
                <a:latin typeface="Poppins"/>
                <a:ea typeface="Poppins"/>
                <a:cs typeface="Poppins"/>
                <a:sym typeface="Poppins"/>
              </a:rPr>
              <a:t>Magento</a:t>
            </a:r>
            <a:r>
              <a:rPr lang="fr-FR" sz="1369" dirty="0">
                <a:solidFill>
                  <a:srgbClr val="FFFFFF"/>
                </a:solidFill>
                <a:latin typeface="Poppins"/>
                <a:ea typeface="Poppins"/>
                <a:cs typeface="Poppins"/>
                <a:sym typeface="Poppins"/>
              </a:rPr>
              <a:t> 1</a:t>
            </a:r>
          </a:p>
          <a:p>
            <a:pPr algn="r">
              <a:lnSpc>
                <a:spcPct val="115000"/>
              </a:lnSpc>
            </a:pPr>
            <a:endParaRPr sz="1540" dirty="0">
              <a:solidFill>
                <a:srgbClr val="FFFFFF"/>
              </a:solidFill>
              <a:latin typeface="Poppins"/>
              <a:ea typeface="Poppins"/>
              <a:cs typeface="Poppins"/>
              <a:sym typeface="Poppins"/>
            </a:endParaRPr>
          </a:p>
        </p:txBody>
      </p:sp>
      <p:sp>
        <p:nvSpPr>
          <p:cNvPr id="65" name="Google Shape;267;p21">
            <a:extLst>
              <a:ext uri="{FF2B5EF4-FFF2-40B4-BE49-F238E27FC236}">
                <a16:creationId xmlns:a16="http://schemas.microsoft.com/office/drawing/2014/main" id="{F8A8FF4B-E0FE-5D42-A08C-468150E9A009}"/>
              </a:ext>
            </a:extLst>
          </p:cNvPr>
          <p:cNvSpPr/>
          <p:nvPr/>
        </p:nvSpPr>
        <p:spPr>
          <a:xfrm>
            <a:off x="5469115" y="2566005"/>
            <a:ext cx="3298319" cy="2949380"/>
          </a:xfrm>
          <a:prstGeom prst="rect">
            <a:avLst/>
          </a:prstGeom>
          <a:noFill/>
          <a:ln>
            <a:noFill/>
          </a:ln>
        </p:spPr>
        <p:txBody>
          <a:bodyPr spcFirstLastPara="1" wrap="square" lIns="78213" tIns="39096" rIns="78213" bIns="39096" anchor="t" anchorCtr="0">
            <a:noAutofit/>
          </a:bodyPr>
          <a:lstStyle/>
          <a:p>
            <a:pPr marL="244459" indent="-244459" defTabSz="782269">
              <a:lnSpc>
                <a:spcPct val="150000"/>
              </a:lnSpc>
              <a:buClr>
                <a:srgbClr val="00C29A"/>
              </a:buClr>
              <a:buSzPct val="150000"/>
              <a:buFont typeface="Arial" panose="020B0604020202020204" pitchFamily="34" charset="0"/>
              <a:buChar char="•"/>
            </a:pPr>
            <a:r>
              <a:rPr lang="fr-FR" sz="1198" b="1" kern="0" dirty="0">
                <a:solidFill>
                  <a:srgbClr val="05213A"/>
                </a:solidFill>
                <a:latin typeface="Poppins"/>
                <a:ea typeface="Poppins"/>
                <a:cs typeface="Poppins"/>
                <a:sym typeface="Poppins"/>
              </a:rPr>
              <a:t>L’enjeu ? Pouvoir aider les clients d’</a:t>
            </a:r>
            <a:r>
              <a:rPr lang="fr-FR" sz="1198" b="1" kern="0" dirty="0" err="1">
                <a:solidFill>
                  <a:srgbClr val="05213A"/>
                </a:solidFill>
                <a:latin typeface="Poppins"/>
                <a:ea typeface="Poppins"/>
                <a:cs typeface="Poppins"/>
                <a:sym typeface="Poppins"/>
              </a:rPr>
              <a:t>Alziari</a:t>
            </a:r>
            <a:r>
              <a:rPr lang="fr-FR" sz="1198" b="1" kern="0" dirty="0">
                <a:solidFill>
                  <a:srgbClr val="05213A"/>
                </a:solidFill>
                <a:latin typeface="Poppins"/>
                <a:ea typeface="Poppins"/>
                <a:cs typeface="Poppins"/>
                <a:sym typeface="Poppins"/>
              </a:rPr>
              <a:t> à finaliser leurs commande par téléphone.</a:t>
            </a:r>
          </a:p>
          <a:p>
            <a:pPr defTabSz="782269">
              <a:lnSpc>
                <a:spcPct val="150000"/>
              </a:lnSpc>
              <a:buClr>
                <a:srgbClr val="00C29A"/>
              </a:buClr>
              <a:buSzPct val="150000"/>
            </a:pPr>
            <a:endParaRPr lang="fr-FR" sz="1198" b="1" kern="0" dirty="0">
              <a:solidFill>
                <a:srgbClr val="05213A"/>
              </a:solidFill>
              <a:latin typeface="Poppins"/>
              <a:ea typeface="Poppins"/>
              <a:cs typeface="Poppins"/>
              <a:sym typeface="Poppins"/>
            </a:endParaRPr>
          </a:p>
          <a:p>
            <a:pPr marL="244459" indent="-244459" defTabSz="782269">
              <a:lnSpc>
                <a:spcPct val="150000"/>
              </a:lnSpc>
              <a:buClr>
                <a:srgbClr val="00C29A"/>
              </a:buClr>
              <a:buSzPct val="150000"/>
              <a:buFont typeface="Arial" panose="020B0604020202020204" pitchFamily="34" charset="0"/>
              <a:buChar char="•"/>
            </a:pPr>
            <a:r>
              <a:rPr lang="fr-FR" sz="1198" kern="0" dirty="0">
                <a:solidFill>
                  <a:srgbClr val="05213A"/>
                </a:solidFill>
                <a:latin typeface="Poppins"/>
                <a:ea typeface="Poppins"/>
                <a:cs typeface="Poppins"/>
                <a:sym typeface="Poppins"/>
              </a:rPr>
              <a:t>Vincent Piot souhaitait pouvoir venir en aide aux clients qui souhaitent commander par téléphone. Les demandes de paiement ont parfaitement répondu à son besoin !</a:t>
            </a:r>
          </a:p>
          <a:p>
            <a:pPr defTabSz="782269">
              <a:lnSpc>
                <a:spcPct val="150000"/>
              </a:lnSpc>
              <a:buClr>
                <a:srgbClr val="00C29A"/>
              </a:buClr>
              <a:buSzPct val="150000"/>
            </a:pPr>
            <a:endParaRPr lang="fr-FR" sz="1198" b="1" kern="0" dirty="0">
              <a:solidFill>
                <a:srgbClr val="05213A"/>
              </a:solidFill>
              <a:latin typeface="Poppins"/>
              <a:ea typeface="Poppins"/>
              <a:cs typeface="Poppins"/>
              <a:sym typeface="Poppins"/>
            </a:endParaRPr>
          </a:p>
          <a:p>
            <a:pPr marL="244459" indent="-244459" defTabSz="782269">
              <a:lnSpc>
                <a:spcPct val="150000"/>
              </a:lnSpc>
              <a:buClr>
                <a:srgbClr val="00C29A"/>
              </a:buClr>
              <a:buSzPct val="150000"/>
              <a:buFont typeface="Arial" panose="020B0604020202020204" pitchFamily="34" charset="0"/>
              <a:buChar char="•"/>
            </a:pPr>
            <a:r>
              <a:rPr lang="fr-FR" sz="1198" b="1" kern="0" dirty="0">
                <a:solidFill>
                  <a:srgbClr val="05213A"/>
                </a:solidFill>
                <a:latin typeface="Poppins"/>
                <a:ea typeface="Poppins"/>
                <a:cs typeface="Poppins"/>
                <a:sym typeface="Poppins"/>
              </a:rPr>
              <a:t>Résultat ? </a:t>
            </a:r>
          </a:p>
          <a:p>
            <a:pPr defTabSz="782269">
              <a:lnSpc>
                <a:spcPct val="150000"/>
              </a:lnSpc>
              <a:buClr>
                <a:srgbClr val="00C29A"/>
              </a:buClr>
              <a:buSzPct val="150000"/>
            </a:pPr>
            <a:r>
              <a:rPr lang="fr-FR" sz="1198" b="1" kern="0" dirty="0">
                <a:solidFill>
                  <a:srgbClr val="05213A"/>
                </a:solidFill>
                <a:latin typeface="Poppins"/>
                <a:ea typeface="Poppins"/>
                <a:cs typeface="Poppins"/>
                <a:sym typeface="Poppins"/>
              </a:rPr>
              <a:t>       300+ commandes en ligne par mois</a:t>
            </a:r>
          </a:p>
          <a:p>
            <a:pPr marL="244459" indent="-244459" defTabSz="782269">
              <a:lnSpc>
                <a:spcPct val="150000"/>
              </a:lnSpc>
              <a:buClr>
                <a:srgbClr val="00C29A"/>
              </a:buClr>
              <a:buSzPct val="150000"/>
              <a:buFont typeface="Arial" panose="020B0604020202020204" pitchFamily="34" charset="0"/>
              <a:buChar char="•"/>
            </a:pPr>
            <a:endParaRPr lang="fr-FR" sz="1198" b="1" kern="0" dirty="0">
              <a:solidFill>
                <a:srgbClr val="05213A"/>
              </a:solidFill>
              <a:latin typeface="Poppins"/>
              <a:ea typeface="Poppins"/>
              <a:cs typeface="Poppins"/>
              <a:sym typeface="Poppins"/>
            </a:endParaRPr>
          </a:p>
        </p:txBody>
      </p:sp>
      <p:sp>
        <p:nvSpPr>
          <p:cNvPr id="15" name="Google Shape;470;p33">
            <a:extLst>
              <a:ext uri="{FF2B5EF4-FFF2-40B4-BE49-F238E27FC236}">
                <a16:creationId xmlns:a16="http://schemas.microsoft.com/office/drawing/2014/main" id="{1AC1E750-D54A-D644-BC35-AAA9A20388C5}"/>
              </a:ext>
            </a:extLst>
          </p:cNvPr>
          <p:cNvSpPr/>
          <p:nvPr/>
        </p:nvSpPr>
        <p:spPr>
          <a:xfrm>
            <a:off x="555599" y="2076902"/>
            <a:ext cx="4237488" cy="2841845"/>
          </a:xfrm>
          <a:prstGeom prst="rect">
            <a:avLst/>
          </a:prstGeom>
          <a:solidFill>
            <a:srgbClr val="4DA97B"/>
          </a:solidFill>
          <a:ln>
            <a:noFill/>
          </a:ln>
        </p:spPr>
        <p:txBody>
          <a:bodyPr spcFirstLastPara="1" wrap="square" lIns="78213" tIns="39096" rIns="78213" bIns="39096" anchor="ctr" anchorCtr="0">
            <a:noAutofit/>
          </a:bodyPr>
          <a:lstStyle/>
          <a:p>
            <a:pPr algn="ctr"/>
            <a:endParaRPr sz="1540">
              <a:solidFill>
                <a:srgbClr val="BDDEBE"/>
              </a:solidFill>
              <a:latin typeface="Calibri"/>
              <a:ea typeface="Calibri"/>
              <a:cs typeface="Calibri"/>
              <a:sym typeface="Calibri"/>
            </a:endParaRPr>
          </a:p>
        </p:txBody>
      </p:sp>
      <p:sp>
        <p:nvSpPr>
          <p:cNvPr id="18" name="Google Shape;471;p33">
            <a:extLst>
              <a:ext uri="{FF2B5EF4-FFF2-40B4-BE49-F238E27FC236}">
                <a16:creationId xmlns:a16="http://schemas.microsoft.com/office/drawing/2014/main" id="{0CE9AA42-8535-B942-8A63-DC300FF66C48}"/>
              </a:ext>
            </a:extLst>
          </p:cNvPr>
          <p:cNvSpPr/>
          <p:nvPr/>
        </p:nvSpPr>
        <p:spPr>
          <a:xfrm>
            <a:off x="652547" y="2337654"/>
            <a:ext cx="377783" cy="518939"/>
          </a:xfrm>
          <a:prstGeom prst="rect">
            <a:avLst/>
          </a:prstGeom>
          <a:solidFill>
            <a:srgbClr val="4DA97B"/>
          </a:solidFill>
          <a:ln>
            <a:noFill/>
          </a:ln>
        </p:spPr>
        <p:txBody>
          <a:bodyPr spcFirstLastPara="1" wrap="square" lIns="78213" tIns="78213" rIns="78213" bIns="78213" anchor="ctr" anchorCtr="0">
            <a:noAutofit/>
          </a:bodyPr>
          <a:lstStyle/>
          <a:p>
            <a:endParaRPr sz="1540"/>
          </a:p>
        </p:txBody>
      </p:sp>
      <p:pic>
        <p:nvPicPr>
          <p:cNvPr id="19" name="Google Shape;479;p33">
            <a:extLst>
              <a:ext uri="{FF2B5EF4-FFF2-40B4-BE49-F238E27FC236}">
                <a16:creationId xmlns:a16="http://schemas.microsoft.com/office/drawing/2014/main" id="{01D5D13D-7FB3-4B4A-978E-F83EF7F91FC9}"/>
              </a:ext>
            </a:extLst>
          </p:cNvPr>
          <p:cNvPicPr preferRelativeResize="0"/>
          <p:nvPr/>
        </p:nvPicPr>
        <p:blipFill rotWithShape="1">
          <a:blip r:embed="rId2">
            <a:alphaModFix/>
          </a:blip>
          <a:srcRect l="14015" r="11397" b="901"/>
          <a:stretch/>
        </p:blipFill>
        <p:spPr>
          <a:xfrm>
            <a:off x="632679" y="2155991"/>
            <a:ext cx="4407078" cy="2949380"/>
          </a:xfrm>
          <a:prstGeom prst="rect">
            <a:avLst/>
          </a:prstGeom>
          <a:noFill/>
          <a:ln>
            <a:noFill/>
          </a:ln>
          <a:effectLst>
            <a:outerShdw blurRad="57150" dist="19050" dir="5400000" algn="bl" rotWithShape="0">
              <a:srgbClr val="000000">
                <a:alpha val="50000"/>
              </a:srgbClr>
            </a:outerShdw>
          </a:effectLst>
        </p:spPr>
      </p:pic>
      <p:sp>
        <p:nvSpPr>
          <p:cNvPr id="20" name="Google Shape;480;p33">
            <a:extLst>
              <a:ext uri="{FF2B5EF4-FFF2-40B4-BE49-F238E27FC236}">
                <a16:creationId xmlns:a16="http://schemas.microsoft.com/office/drawing/2014/main" id="{E2E5CBED-20CD-1E4A-97F9-E06371134998}"/>
              </a:ext>
            </a:extLst>
          </p:cNvPr>
          <p:cNvSpPr txBox="1"/>
          <p:nvPr/>
        </p:nvSpPr>
        <p:spPr>
          <a:xfrm>
            <a:off x="1545848" y="5242891"/>
            <a:ext cx="2454309" cy="236628"/>
          </a:xfrm>
          <a:prstGeom prst="rect">
            <a:avLst/>
          </a:prstGeom>
          <a:noFill/>
          <a:ln>
            <a:noFill/>
          </a:ln>
        </p:spPr>
        <p:txBody>
          <a:bodyPr spcFirstLastPara="1" wrap="square" lIns="78213" tIns="78213" rIns="78213" bIns="78213" anchor="t" anchorCtr="0">
            <a:noAutofit/>
          </a:bodyPr>
          <a:lstStyle/>
          <a:p>
            <a:r>
              <a:rPr lang="fr-FR" sz="1027" dirty="0">
                <a:latin typeface="Poppins"/>
                <a:ea typeface="Poppins"/>
                <a:cs typeface="Poppins"/>
                <a:sym typeface="Poppins"/>
              </a:rPr>
              <a:t>Témoignage vidéo à retrouver </a:t>
            </a:r>
            <a:r>
              <a:rPr lang="fr-FR" sz="1027" u="sng" dirty="0">
                <a:solidFill>
                  <a:srgbClr val="F0655C"/>
                </a:solidFill>
                <a:latin typeface="Poppins"/>
                <a:ea typeface="Poppins"/>
                <a:cs typeface="Poppins"/>
                <a:sym typeface="Poppins"/>
                <a:hlinkClick r:id="rId3"/>
              </a:rPr>
              <a:t>ici</a:t>
            </a:r>
            <a:endParaRPr sz="1027" dirty="0">
              <a:solidFill>
                <a:srgbClr val="F0655C"/>
              </a:solidFill>
              <a:latin typeface="Poppins"/>
              <a:ea typeface="Poppins"/>
              <a:cs typeface="Poppins"/>
              <a:sym typeface="Poppins"/>
            </a:endParaRPr>
          </a:p>
        </p:txBody>
      </p:sp>
      <p:pic>
        <p:nvPicPr>
          <p:cNvPr id="21" name="Google Shape;481;p33">
            <a:extLst>
              <a:ext uri="{FF2B5EF4-FFF2-40B4-BE49-F238E27FC236}">
                <a16:creationId xmlns:a16="http://schemas.microsoft.com/office/drawing/2014/main" id="{54AF20F8-ECD3-A945-952E-067292045F01}"/>
              </a:ext>
            </a:extLst>
          </p:cNvPr>
          <p:cNvPicPr preferRelativeResize="0"/>
          <p:nvPr/>
        </p:nvPicPr>
        <p:blipFill>
          <a:blip r:embed="rId4">
            <a:alphaModFix/>
          </a:blip>
          <a:stretch>
            <a:fillRect/>
          </a:stretch>
        </p:blipFill>
        <p:spPr>
          <a:xfrm>
            <a:off x="1336703" y="5306240"/>
            <a:ext cx="209145" cy="209145"/>
          </a:xfrm>
          <a:prstGeom prst="rect">
            <a:avLst/>
          </a:prstGeom>
          <a:noFill/>
          <a:ln>
            <a:noFill/>
          </a:ln>
        </p:spPr>
      </p:pic>
      <p:sp>
        <p:nvSpPr>
          <p:cNvPr id="2" name="Titre 1"/>
          <p:cNvSpPr>
            <a:spLocks noGrp="1"/>
          </p:cNvSpPr>
          <p:nvPr>
            <p:ph type="title"/>
          </p:nvPr>
        </p:nvSpPr>
        <p:spPr>
          <a:xfrm>
            <a:off x="1115616" y="260648"/>
            <a:ext cx="5749384" cy="769441"/>
          </a:xfrm>
        </p:spPr>
        <p:txBody>
          <a:bodyPr/>
          <a:lstStyle/>
          <a:p>
            <a:r>
              <a:rPr lang="fr-FR" dirty="0"/>
              <a:t>Ce sont les pros qui en parlent le mieux !</a:t>
            </a:r>
          </a:p>
        </p:txBody>
      </p:sp>
    </p:spTree>
    <p:extLst>
      <p:ext uri="{BB962C8B-B14F-4D97-AF65-F5344CB8AC3E}">
        <p14:creationId xmlns:p14="http://schemas.microsoft.com/office/powerpoint/2010/main" val="4206050389"/>
      </p:ext>
    </p:extLst>
  </p:cSld>
  <p:clrMapOvr>
    <a:masterClrMapping/>
  </p:clrMapOvr>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9" ma:contentTypeDescription="Create a new document." ma:contentTypeScope="" ma:versionID="15289593ee7c3e634593547d52851675">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a947f488d0e41918df71ff9b88f20d93"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0CF79F-CC6C-4680-8929-EE87752B1A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341085-8EEC-47D3-9566-2A45068B4531}">
  <ds:schemaRefs>
    <ds:schemaRef ds:uri="http://schemas.microsoft.com/office/2006/documentManagement/types"/>
    <ds:schemaRef ds:uri="http://purl.org/dc/terms/"/>
    <ds:schemaRef ds:uri="df2096ab-7d57-4ad3-817e-19c322fe2331"/>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a6eaa20e-8785-4f6a-ad54-680d61602c43"/>
    <ds:schemaRef ds:uri="http://www.w3.org/XML/1998/namespace"/>
  </ds:schemaRefs>
</ds:datastoreItem>
</file>

<file path=customXml/itemProps3.xml><?xml version="1.0" encoding="utf-8"?>
<ds:datastoreItem xmlns:ds="http://schemas.openxmlformats.org/officeDocument/2006/customXml" ds:itemID="{0106F41D-9071-4BEB-9462-E6FAF6C636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3592</TotalTime>
  <Words>2236</Words>
  <Application>Microsoft Office PowerPoint</Application>
  <PresentationFormat>Affichage à l'écran (4:3)</PresentationFormat>
  <Paragraphs>303</Paragraphs>
  <Slides>19</Slides>
  <Notes>2</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19</vt:i4>
      </vt:variant>
    </vt:vector>
  </HeadingPairs>
  <TitlesOfParts>
    <vt:vector size="34" baseType="lpstr">
      <vt:lpstr>Arial</vt:lpstr>
      <vt:lpstr>Arial Black</vt:lpstr>
      <vt:lpstr>Arial Narrow</vt:lpstr>
      <vt:lpstr>Calibri</vt:lpstr>
      <vt:lpstr>inherit</vt:lpstr>
      <vt:lpstr>Lucida Sans</vt:lpstr>
      <vt:lpstr>Open Sans</vt:lpstr>
      <vt:lpstr>Open Sans Semibold</vt:lpstr>
      <vt:lpstr>Poppins</vt:lpstr>
      <vt:lpstr>Poppins SemiBold</vt:lpstr>
      <vt:lpstr>Tahoma</vt:lpstr>
      <vt:lpstr>Times New Roman</vt:lpstr>
      <vt:lpstr>Wingdings</vt:lpstr>
      <vt:lpstr>Wingdings 2</vt:lpstr>
      <vt:lpstr>Thème Office</vt:lpstr>
      <vt:lpstr>Présentation PowerPoint</vt:lpstr>
      <vt:lpstr>Qu’est ce que Payplug?</vt:lpstr>
      <vt:lpstr>LES PACKAGES DE L’offre PayPlug </vt:lpstr>
      <vt:lpstr>La tarification de l’offre PayPlug</vt:lpstr>
      <vt:lpstr>A qui s’adresse PayPlug ?</vt:lpstr>
      <vt:lpstr>A qui s’adresse payplug ?</vt:lpstr>
      <vt:lpstr>Quels avantages pour le client ?</vt:lpstr>
      <vt:lpstr>Comment en parler ?</vt:lpstr>
      <vt:lpstr>Quels intérêts pour la CEGEE ?</vt:lpstr>
      <vt:lpstr>Le modèle de distribution</vt:lpstr>
      <vt:lpstr>COMMENT BIEN COMPLETER UN LEAD ?</vt:lpstr>
      <vt:lpstr>COMMENT BIEN COMPLETER UN LEAD ?</vt:lpstr>
      <vt:lpstr>Exemple de commentaires lead</vt:lpstr>
      <vt:lpstr>N’EST PAS AUTORISÉ À SERVIR DE PRESTATAIRE</vt:lpstr>
      <vt:lpstr>N’EST PAS AUTORISÉ À SERVIR DE PRESTATAIRE</vt:lpstr>
      <vt:lpstr>N’EST PAS AUTORISÉ À SERVIR DE PRESTATAIRE</vt:lpstr>
      <vt:lpstr>Présentation PowerPoint</vt:lpstr>
      <vt:lpstr>Ce sont les pros qui en parlent le mieux !</vt:lpstr>
      <vt:lpstr>Ce sont les pros qui en parlent le mieux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ZINCK Yves [CEGEE]</cp:lastModifiedBy>
  <cp:revision>297</cp:revision>
  <cp:lastPrinted>2019-03-28T15:25:42Z</cp:lastPrinted>
  <dcterms:created xsi:type="dcterms:W3CDTF">2017-05-30T18:41:27Z</dcterms:created>
  <dcterms:modified xsi:type="dcterms:W3CDTF">2023-09-08T12:22:48Z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0x0101007CF08BC8829F314590D703EC1C666923</vt:lpwstr>
  </property>
  <property fmtid="{D5CDD505-2E9C-101B-9397-08002B2CF9AE}" pid="3" name="MSIP_Label_48a19f0c-bea1-442e-a475-ed109d9ec508_Enabled">
    <vt:lpwstr>true</vt:lpwstr>
  </property>
  <property fmtid="{D5CDD505-2E9C-101B-9397-08002B2CF9AE}" pid="4" name="MSIP_Label_48a19f0c-bea1-442e-a475-ed109d9ec508_SetDate">
    <vt:lpwstr>2023-09-08T12:09:10Z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