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  <p:sldMasterId id="2147483742" r:id="rId5"/>
  </p:sldMasterIdLst>
  <p:notesMasterIdLst>
    <p:notesMasterId r:id="rId32"/>
  </p:notesMasterIdLst>
  <p:handoutMasterIdLst>
    <p:handoutMasterId r:id="rId33"/>
  </p:handoutMasterIdLst>
  <p:sldIdLst>
    <p:sldId id="308" r:id="rId6"/>
    <p:sldId id="265" r:id="rId7"/>
    <p:sldId id="310" r:id="rId8"/>
    <p:sldId id="263" r:id="rId9"/>
    <p:sldId id="273" r:id="rId10"/>
    <p:sldId id="319" r:id="rId11"/>
    <p:sldId id="320" r:id="rId12"/>
    <p:sldId id="314" r:id="rId13"/>
    <p:sldId id="321" r:id="rId14"/>
    <p:sldId id="507" r:id="rId15"/>
    <p:sldId id="315" r:id="rId16"/>
    <p:sldId id="316" r:id="rId17"/>
    <p:sldId id="317" r:id="rId18"/>
    <p:sldId id="509" r:id="rId19"/>
    <p:sldId id="508" r:id="rId20"/>
    <p:sldId id="506" r:id="rId21"/>
    <p:sldId id="318" r:id="rId22"/>
    <p:sldId id="480" r:id="rId23"/>
    <p:sldId id="510" r:id="rId24"/>
    <p:sldId id="266" r:id="rId25"/>
    <p:sldId id="268" r:id="rId26"/>
    <p:sldId id="495" r:id="rId27"/>
    <p:sldId id="497" r:id="rId28"/>
    <p:sldId id="498" r:id="rId29"/>
    <p:sldId id="271" r:id="rId30"/>
    <p:sldId id="272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2407F0-7B20-4445-A962-91180848E911}" v="1" dt="2023-09-08T11:57:27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265" autoAdjust="0"/>
  </p:normalViewPr>
  <p:slideViewPr>
    <p:cSldViewPr snapToGrid="0" showGuides="1">
      <p:cViewPr varScale="1">
        <p:scale>
          <a:sx n="105" d="100"/>
          <a:sy n="105" d="100"/>
        </p:scale>
        <p:origin x="834" y="108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CB2407F0-7B20-4445-A962-91180848E911}"/>
    <pc:docChg chg="undo custSel modSld">
      <pc:chgData name="ZINCK Yves [CEGEE]" userId="58ab786b-eff3-4fb5-b8c5-161f6b44608b" providerId="ADAL" clId="{CB2407F0-7B20-4445-A962-91180848E911}" dt="2023-09-08T11:58:02.249" v="46" actId="1037"/>
      <pc:docMkLst>
        <pc:docMk/>
      </pc:docMkLst>
      <pc:sldChg chg="modSp mod">
        <pc:chgData name="ZINCK Yves [CEGEE]" userId="58ab786b-eff3-4fb5-b8c5-161f6b44608b" providerId="ADAL" clId="{CB2407F0-7B20-4445-A962-91180848E911}" dt="2023-09-08T11:53:18.988" v="1" actId="6549"/>
        <pc:sldMkLst>
          <pc:docMk/>
          <pc:sldMk cId="3847852410" sldId="265"/>
        </pc:sldMkLst>
        <pc:spChg chg="mod">
          <ac:chgData name="ZINCK Yves [CEGEE]" userId="58ab786b-eff3-4fb5-b8c5-161f6b44608b" providerId="ADAL" clId="{CB2407F0-7B20-4445-A962-91180848E911}" dt="2023-09-08T11:53:18.988" v="1" actId="6549"/>
          <ac:spMkLst>
            <pc:docMk/>
            <pc:sldMk cId="3847852410" sldId="265"/>
            <ac:spMk id="14" creationId="{7A918284-9272-4018-BF39-DC544F909E66}"/>
          </ac:spMkLst>
        </pc:spChg>
      </pc:sldChg>
      <pc:sldChg chg="addSp delSp modSp mod">
        <pc:chgData name="ZINCK Yves [CEGEE]" userId="58ab786b-eff3-4fb5-b8c5-161f6b44608b" providerId="ADAL" clId="{CB2407F0-7B20-4445-A962-91180848E911}" dt="2023-09-08T11:58:02.249" v="46" actId="1037"/>
        <pc:sldMkLst>
          <pc:docMk/>
          <pc:sldMk cId="1201386744" sldId="268"/>
        </pc:sldMkLst>
        <pc:spChg chg="add mod">
          <ac:chgData name="ZINCK Yves [CEGEE]" userId="58ab786b-eff3-4fb5-b8c5-161f6b44608b" providerId="ADAL" clId="{CB2407F0-7B20-4445-A962-91180848E911}" dt="2023-09-08T11:58:02.249" v="46" actId="1037"/>
          <ac:spMkLst>
            <pc:docMk/>
            <pc:sldMk cId="1201386744" sldId="268"/>
            <ac:spMk id="2" creationId="{4C60FFFC-6263-B3E4-0476-D35266D14258}"/>
          </ac:spMkLst>
        </pc:spChg>
        <pc:spChg chg="add mod">
          <ac:chgData name="ZINCK Yves [CEGEE]" userId="58ab786b-eff3-4fb5-b8c5-161f6b44608b" providerId="ADAL" clId="{CB2407F0-7B20-4445-A962-91180848E911}" dt="2023-09-08T11:57:23.667" v="36" actId="207"/>
          <ac:spMkLst>
            <pc:docMk/>
            <pc:sldMk cId="1201386744" sldId="268"/>
            <ac:spMk id="3" creationId="{C4A83D15-F0AF-4E33-FBA9-8F01A588D000}"/>
          </ac:spMkLst>
        </pc:spChg>
        <pc:spChg chg="add mod">
          <ac:chgData name="ZINCK Yves [CEGEE]" userId="58ab786b-eff3-4fb5-b8c5-161f6b44608b" providerId="ADAL" clId="{CB2407F0-7B20-4445-A962-91180848E911}" dt="2023-09-08T11:57:41.507" v="41" actId="14100"/>
          <ac:spMkLst>
            <pc:docMk/>
            <pc:sldMk cId="1201386744" sldId="268"/>
            <ac:spMk id="4" creationId="{BEA5167F-ED07-AC20-E094-B9AE6BB3ED00}"/>
          </ac:spMkLst>
        </pc:spChg>
        <pc:spChg chg="del mod">
          <ac:chgData name="ZINCK Yves [CEGEE]" userId="58ab786b-eff3-4fb5-b8c5-161f6b44608b" providerId="ADAL" clId="{CB2407F0-7B20-4445-A962-91180848E911}" dt="2023-09-08T11:56:34.217" v="24" actId="478"/>
          <ac:spMkLst>
            <pc:docMk/>
            <pc:sldMk cId="1201386744" sldId="268"/>
            <ac:spMk id="20" creationId="{C1B06612-7704-4751-95A2-E91DEB03FB11}"/>
          </ac:spMkLst>
        </pc:spChg>
        <pc:spChg chg="del mod">
          <ac:chgData name="ZINCK Yves [CEGEE]" userId="58ab786b-eff3-4fb5-b8c5-161f6b44608b" providerId="ADAL" clId="{CB2407F0-7B20-4445-A962-91180848E911}" dt="2023-09-08T11:56:09.826" v="23" actId="478"/>
          <ac:spMkLst>
            <pc:docMk/>
            <pc:sldMk cId="1201386744" sldId="268"/>
            <ac:spMk id="22" creationId="{24997677-022D-4155-8295-21375F5BC1CE}"/>
          </ac:spMkLst>
        </pc:spChg>
        <pc:spChg chg="del">
          <ac:chgData name="ZINCK Yves [CEGEE]" userId="58ab786b-eff3-4fb5-b8c5-161f6b44608b" providerId="ADAL" clId="{CB2407F0-7B20-4445-A962-91180848E911}" dt="2023-09-08T11:56:35.298" v="25" actId="478"/>
          <ac:spMkLst>
            <pc:docMk/>
            <pc:sldMk cId="1201386744" sldId="268"/>
            <ac:spMk id="23" creationId="{335D39AA-E7EC-4E72-8361-315589BF14DD}"/>
          </ac:spMkLst>
        </pc:spChg>
        <pc:picChg chg="add del">
          <ac:chgData name="ZINCK Yves [CEGEE]" userId="58ab786b-eff3-4fb5-b8c5-161f6b44608b" providerId="ADAL" clId="{CB2407F0-7B20-4445-A962-91180848E911}" dt="2023-09-08T11:56:39.356" v="27" actId="478"/>
          <ac:picMkLst>
            <pc:docMk/>
            <pc:sldMk cId="1201386744" sldId="268"/>
            <ac:picMk id="17" creationId="{0CFBAC12-B1F9-4A60-89D0-26799FBD579C}"/>
          </ac:picMkLst>
        </pc:picChg>
      </pc:sldChg>
      <pc:sldChg chg="modSp mod">
        <pc:chgData name="ZINCK Yves [CEGEE]" userId="58ab786b-eff3-4fb5-b8c5-161f6b44608b" providerId="ADAL" clId="{CB2407F0-7B20-4445-A962-91180848E911}" dt="2023-09-08T11:53:50.273" v="6" actId="6549"/>
        <pc:sldMkLst>
          <pc:docMk/>
          <pc:sldMk cId="229841151" sldId="273"/>
        </pc:sldMkLst>
        <pc:spChg chg="mod">
          <ac:chgData name="ZINCK Yves [CEGEE]" userId="58ab786b-eff3-4fb5-b8c5-161f6b44608b" providerId="ADAL" clId="{CB2407F0-7B20-4445-A962-91180848E911}" dt="2023-09-08T11:53:50.273" v="6" actId="6549"/>
          <ac:spMkLst>
            <pc:docMk/>
            <pc:sldMk cId="229841151" sldId="273"/>
            <ac:spMk id="14" creationId="{1E9ABB73-A490-4842-AB8A-672C8EBE240E}"/>
          </ac:spMkLst>
        </pc:spChg>
      </pc:sldChg>
      <pc:sldChg chg="modSp mod">
        <pc:chgData name="ZINCK Yves [CEGEE]" userId="58ab786b-eff3-4fb5-b8c5-161f6b44608b" providerId="ADAL" clId="{CB2407F0-7B20-4445-A962-91180848E911}" dt="2023-09-08T11:53:11.433" v="0" actId="6549"/>
        <pc:sldMkLst>
          <pc:docMk/>
          <pc:sldMk cId="453845878" sldId="308"/>
        </pc:sldMkLst>
        <pc:spChg chg="mod">
          <ac:chgData name="ZINCK Yves [CEGEE]" userId="58ab786b-eff3-4fb5-b8c5-161f6b44608b" providerId="ADAL" clId="{CB2407F0-7B20-4445-A962-91180848E911}" dt="2023-09-08T11:53:11.433" v="0" actId="6549"/>
          <ac:spMkLst>
            <pc:docMk/>
            <pc:sldMk cId="453845878" sldId="308"/>
            <ac:spMk id="16" creationId="{F85FF631-E9BE-4085-AD3D-E7A56BE48B0A}"/>
          </ac:spMkLst>
        </pc:spChg>
      </pc:sldChg>
      <pc:sldChg chg="addSp delSp modSp mod">
        <pc:chgData name="ZINCK Yves [CEGEE]" userId="58ab786b-eff3-4fb5-b8c5-161f6b44608b" providerId="ADAL" clId="{CB2407F0-7B20-4445-A962-91180848E911}" dt="2023-09-08T11:54:40.597" v="14" actId="207"/>
        <pc:sldMkLst>
          <pc:docMk/>
          <pc:sldMk cId="387992270" sldId="320"/>
        </pc:sldMkLst>
        <pc:spChg chg="add mod">
          <ac:chgData name="ZINCK Yves [CEGEE]" userId="58ab786b-eff3-4fb5-b8c5-161f6b44608b" providerId="ADAL" clId="{CB2407F0-7B20-4445-A962-91180848E911}" dt="2023-09-08T11:54:40.597" v="14" actId="207"/>
          <ac:spMkLst>
            <pc:docMk/>
            <pc:sldMk cId="387992270" sldId="320"/>
            <ac:spMk id="2" creationId="{64C76C30-BB91-41AF-E56A-05E7F053693A}"/>
          </ac:spMkLst>
        </pc:spChg>
        <pc:spChg chg="del">
          <ac:chgData name="ZINCK Yves [CEGEE]" userId="58ab786b-eff3-4fb5-b8c5-161f6b44608b" providerId="ADAL" clId="{CB2407F0-7B20-4445-A962-91180848E911}" dt="2023-09-08T11:54:26.131" v="10" actId="478"/>
          <ac:spMkLst>
            <pc:docMk/>
            <pc:sldMk cId="387992270" sldId="320"/>
            <ac:spMk id="23" creationId="{C19A7851-587C-4A76-8C0B-8BAAAFA3752F}"/>
          </ac:spMkLst>
        </pc:spChg>
        <pc:spChg chg="mod">
          <ac:chgData name="ZINCK Yves [CEGEE]" userId="58ab786b-eff3-4fb5-b8c5-161f6b44608b" providerId="ADAL" clId="{CB2407F0-7B20-4445-A962-91180848E911}" dt="2023-09-08T11:54:00.955" v="7" actId="6549"/>
          <ac:spMkLst>
            <pc:docMk/>
            <pc:sldMk cId="387992270" sldId="320"/>
            <ac:spMk id="24" creationId="{B057C0B3-B7F0-44D2-8990-3CAEB906248A}"/>
          </ac:spMkLst>
        </pc:spChg>
      </pc:sldChg>
      <pc:sldChg chg="modSp mod">
        <pc:chgData name="ZINCK Yves [CEGEE]" userId="58ab786b-eff3-4fb5-b8c5-161f6b44608b" providerId="ADAL" clId="{CB2407F0-7B20-4445-A962-91180848E911}" dt="2023-09-08T11:55:06.845" v="15" actId="6549"/>
        <pc:sldMkLst>
          <pc:docMk/>
          <pc:sldMk cId="2665740539" sldId="321"/>
        </pc:sldMkLst>
        <pc:spChg chg="mod">
          <ac:chgData name="ZINCK Yves [CEGEE]" userId="58ab786b-eff3-4fb5-b8c5-161f6b44608b" providerId="ADAL" clId="{CB2407F0-7B20-4445-A962-91180848E911}" dt="2023-09-08T11:55:06.845" v="15" actId="6549"/>
          <ac:spMkLst>
            <pc:docMk/>
            <pc:sldMk cId="2665740539" sldId="321"/>
            <ac:spMk id="17" creationId="{67A6933C-38FF-4965-8939-B4A5A2AC833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719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919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219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663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920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743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010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752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1707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311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645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082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3693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527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082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9088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143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559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4160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9066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359C12EA-FBC3-48C1-9BEF-0645E68B5E4C}" type="datetime4">
              <a:rPr lang="fr-FR" smtClean="0"/>
              <a:t>8 septembre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808AF301-B17C-4995-A5DF-4517F34572E9}" type="datetime4">
              <a:rPr lang="fr-FR" smtClean="0"/>
              <a:t>8 septembre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99FB1-C479-4B3C-813D-C8769C616989}" type="datetime4">
              <a:rPr lang="fr-FR" smtClean="0"/>
              <a:t>8 septembre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684E9-77BC-4ED4-AC77-0925C89BDD7E}" type="datetime4">
              <a:rPr lang="fr-FR" smtClean="0"/>
              <a:t>8 septembre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310D066-ED30-46A2-825F-8B47DE0DD83E}" type="datetime4">
              <a:rPr lang="fr-FR" smtClean="0"/>
              <a:t>8 septembre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82CD-8C0C-413E-8CED-BEDC2AF09CA6}" type="datetime4">
              <a:rPr lang="fr-FR" smtClean="0"/>
              <a:t>8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BE93-CA00-42B5-853A-E01B0258C681}" type="datetime4">
              <a:rPr lang="fr-FR" smtClean="0"/>
              <a:t>8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7EAB-DCDD-44B7-8CBF-C0003AE41C76}" type="datetime4">
              <a:rPr lang="fr-FR" smtClean="0"/>
              <a:t>8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F65-1170-488E-A101-B329966370C3}" type="datetime4">
              <a:rPr lang="fr-FR" smtClean="0"/>
              <a:t>8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2B5-EDE1-4D31-BB3B-14887D357201}" type="datetime4">
              <a:rPr lang="fr-FR" smtClean="0"/>
              <a:t>8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08C6F-2742-4865-891E-798DA990C55C}" type="datetime4">
              <a:rPr lang="fr-FR" smtClean="0"/>
              <a:t>8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EB9B-42BA-47FB-8CBA-D481A443F9B8}" type="datetime4">
              <a:rPr lang="fr-FR" smtClean="0"/>
              <a:t>8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95E95-DA4D-4021-8525-A8732E1F20B1}" type="datetime4">
              <a:rPr lang="fr-FR" smtClean="0"/>
              <a:t>8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C1CDD-89B3-48D7-A37C-6F5FDC91DA70}" type="datetime4">
              <a:rPr lang="fr-FR" smtClean="0"/>
              <a:t>8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667"/>
            </a:lvl1pPr>
          </a:lstStyle>
          <a:p>
            <a:r>
              <a:rPr lang="fr-FR" dirty="0"/>
              <a:t>n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430887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4" y="1300164"/>
            <a:ext cx="10374057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B71BF8ED-2847-6348-AC5E-58CF6D964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2867" y="6076946"/>
            <a:ext cx="4114800" cy="365125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0260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"/>
          <p:cNvSpPr txBox="1">
            <a:spLocks noGrp="1"/>
          </p:cNvSpPr>
          <p:nvPr>
            <p:ph type="ctrTitle"/>
          </p:nvPr>
        </p:nvSpPr>
        <p:spPr>
          <a:xfrm>
            <a:off x="409898" y="5061182"/>
            <a:ext cx="11222724" cy="6725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409899" y="5802929"/>
            <a:ext cx="1122272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bg2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537905" y="6501341"/>
            <a:ext cx="2688299" cy="240027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</a:t>
            </a:r>
          </a:p>
        </p:txBody>
      </p:sp>
      <p:sp>
        <p:nvSpPr>
          <p:cNvPr id="8" name="Ellipse 7"/>
          <p:cNvSpPr/>
          <p:nvPr userDrawn="1"/>
        </p:nvSpPr>
        <p:spPr>
          <a:xfrm rot="5400000">
            <a:off x="356408" y="6597352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48" y="6405331"/>
            <a:ext cx="1920213" cy="320292"/>
          </a:xfrm>
          <a:prstGeom prst="rect">
            <a:avLst/>
          </a:prstGeom>
        </p:spPr>
      </p:pic>
      <p:pic>
        <p:nvPicPr>
          <p:cNvPr id="12" name="Espace réservé pour une image  10">
            <a:extLst>
              <a:ext uri="{FF2B5EF4-FFF2-40B4-BE49-F238E27FC236}">
                <a16:creationId xmlns:a16="http://schemas.microsoft.com/office/drawing/2014/main" id="{D06D682D-E184-4D2D-9356-C1CC96CE1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123"/>
            <a:ext cx="12192000" cy="3924300"/>
          </a:xfrm>
          <a:prstGeom prst="rect">
            <a:avLst/>
          </a:prstGeom>
        </p:spPr>
      </p:pic>
      <p:pic>
        <p:nvPicPr>
          <p:cNvPr id="13" name="Image 4">
            <a:extLst>
              <a:ext uri="{FF2B5EF4-FFF2-40B4-BE49-F238E27FC236}">
                <a16:creationId xmlns:a16="http://schemas.microsoft.com/office/drawing/2014/main" id="{88FC4DA7-14D7-4729-A6B3-5DBB09508D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22" y="1717582"/>
            <a:ext cx="1558804" cy="34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B2ED594-1233-45CA-8CCF-4BBFFE5013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113" y="2067314"/>
            <a:ext cx="1702047" cy="6826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E07046-452B-4A57-8EBA-D0147C1514F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663" y="2385036"/>
            <a:ext cx="1703208" cy="55709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5AF9954-BDD8-4034-AE6B-6346DF4CEFB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524" y="1525583"/>
            <a:ext cx="866953" cy="192000"/>
          </a:xfrm>
          <a:prstGeom prst="rect">
            <a:avLst/>
          </a:prstGeom>
        </p:spPr>
      </p:pic>
      <p:sp>
        <p:nvSpPr>
          <p:cNvPr id="17" name="Espace réservé du texte 52">
            <a:extLst>
              <a:ext uri="{FF2B5EF4-FFF2-40B4-BE49-F238E27FC236}">
                <a16:creationId xmlns:a16="http://schemas.microsoft.com/office/drawing/2014/main" id="{529E958F-C97D-4D8D-B101-C258CE1B19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219660"/>
            <a:ext cx="2688299" cy="432048"/>
          </a:xfrm>
        </p:spPr>
        <p:txBody>
          <a:bodyPr lIns="0" tIns="0" rIns="0" bIns="0" anchor="ctr" anchorCtr="0"/>
          <a:lstStyle>
            <a:lvl1pPr marL="0" indent="0" algn="r">
              <a:buNone/>
              <a:defRPr sz="16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L’EMETTEUR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812D33D-FDC8-4EC7-8749-A996774EB4D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73" y="116632"/>
            <a:ext cx="2477824" cy="74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626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7"/>
          <p:cNvSpPr>
            <a:spLocks noGrp="1"/>
          </p:cNvSpPr>
          <p:nvPr>
            <p:ph type="pic" sz="quarter" idx="14"/>
          </p:nvPr>
        </p:nvSpPr>
        <p:spPr>
          <a:xfrm>
            <a:off x="0" y="-3"/>
            <a:ext cx="6960096" cy="6858003"/>
          </a:xfrm>
          <a:custGeom>
            <a:avLst/>
            <a:gdLst>
              <a:gd name="connsiteX0" fmla="*/ 0 w 5652120"/>
              <a:gd name="connsiteY0" fmla="*/ 0 h 4574624"/>
              <a:gd name="connsiteX1" fmla="*/ 5652120 w 5652120"/>
              <a:gd name="connsiteY1" fmla="*/ 0 h 4574624"/>
              <a:gd name="connsiteX2" fmla="*/ 5652120 w 5652120"/>
              <a:gd name="connsiteY2" fmla="*/ 1131590 h 4574624"/>
              <a:gd name="connsiteX3" fmla="*/ 4380119 w 5652120"/>
              <a:gd name="connsiteY3" fmla="*/ 1131590 h 4574624"/>
              <a:gd name="connsiteX4" fmla="*/ 4380119 w 5652120"/>
              <a:gd name="connsiteY4" fmla="*/ 3795886 h 4574624"/>
              <a:gd name="connsiteX5" fmla="*/ 5652120 w 5652120"/>
              <a:gd name="connsiteY5" fmla="*/ 3795886 h 4574624"/>
              <a:gd name="connsiteX6" fmla="*/ 5652120 w 5652120"/>
              <a:gd name="connsiteY6" fmla="*/ 4574624 h 4574624"/>
              <a:gd name="connsiteX7" fmla="*/ 0 w 5652120"/>
              <a:gd name="connsiteY7" fmla="*/ 4574624 h 457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4574624">
                <a:moveTo>
                  <a:pt x="0" y="0"/>
                </a:moveTo>
                <a:lnTo>
                  <a:pt x="5652120" y="0"/>
                </a:lnTo>
                <a:lnTo>
                  <a:pt x="5652120" y="1131590"/>
                </a:lnTo>
                <a:lnTo>
                  <a:pt x="4380119" y="1131590"/>
                </a:lnTo>
                <a:lnTo>
                  <a:pt x="4380119" y="3795886"/>
                </a:lnTo>
                <a:lnTo>
                  <a:pt x="5652120" y="3795886"/>
                </a:lnTo>
                <a:lnTo>
                  <a:pt x="5652120" y="4574624"/>
                </a:lnTo>
                <a:lnTo>
                  <a:pt x="0" y="4574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fr-FR" dirty="0"/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5711957" y="4648585"/>
            <a:ext cx="3456384" cy="220448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32" name="Shape 10"/>
          <p:cNvSpPr txBox="1">
            <a:spLocks noGrp="1"/>
          </p:cNvSpPr>
          <p:nvPr>
            <p:ph type="ctrTitle"/>
          </p:nvPr>
        </p:nvSpPr>
        <p:spPr>
          <a:xfrm>
            <a:off x="5711957" y="2468894"/>
            <a:ext cx="6336704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dirty="0"/>
              <a:t>Modifiez le style du titre</a:t>
            </a:r>
            <a:endParaRPr dirty="0"/>
          </a:p>
        </p:txBody>
      </p:sp>
      <p:sp>
        <p:nvSpPr>
          <p:cNvPr id="33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5711957" y="4068833"/>
            <a:ext cx="6336704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35" name="Imag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6307931"/>
            <a:ext cx="1920213" cy="32029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A5EFDC-906E-4020-B2FE-F41700001D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837" y="229777"/>
            <a:ext cx="2477824" cy="74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153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8392" y="1508786"/>
            <a:ext cx="11234259" cy="4800535"/>
          </a:xfrm>
        </p:spPr>
        <p:txBody>
          <a:bodyPr lIns="0" tIns="0" rIns="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593989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718661" y="1508786"/>
            <a:ext cx="5472000" cy="480053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432651" y="1508786"/>
            <a:ext cx="5520000" cy="480053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>
            <a:lvl1pPr>
              <a:defRPr>
                <a:latin typeface="Montserrat ExtraBold" panose="00000900000000000000" pitchFamily="50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25979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79871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0"/>
            <a:ext cx="4078816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136701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765" y="3140969"/>
            <a:ext cx="4150155" cy="69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02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20545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78198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28094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667"/>
            </a:lvl1pPr>
          </a:lstStyle>
          <a:p>
            <a:r>
              <a:rPr lang="fr-FR" dirty="0"/>
              <a:t>n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430887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4" y="1300164"/>
            <a:ext cx="10374057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B71BF8ED-2847-6348-AC5E-58CF6D964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2867" y="6076946"/>
            <a:ext cx="4114800" cy="365125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644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3FA7B804-4910-4FE1-AE47-4300A58A77B3}" type="datetime4">
              <a:rPr lang="fr-FR" smtClean="0"/>
              <a:t>8 septembre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  <p:sldLayoutId id="2147483756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719402" y="260648"/>
            <a:ext cx="11326940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718345" y="1508787"/>
            <a:ext cx="11328055" cy="4800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40952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673605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8" name="Image 3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938" y="6453749"/>
            <a:ext cx="1778405" cy="296639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335360" y="260648"/>
            <a:ext cx="96000" cy="9601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23777838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2" r:id="rId9"/>
    <p:sldLayoutId id="2147483753" r:id="rId10"/>
    <p:sldLayoutId id="2147483755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3733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5591" marR="0" lvl="0" indent="-35559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6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721766" marR="0" lvl="1" indent="-27304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2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1077357" marR="0" lvl="2" indent="-26457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2133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553594" marR="0" lvl="3" indent="-26246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erciaux.celca.caisse-epargne.fr/download/1466/monetique/27698/hebdo-pro-_s35-2022_-monetique_paylater.pptx" TargetMode="Externa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ayplug.com/api/apiref.html#oney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arketplace.magento.com/payplug-payplug-magento2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ctr"/>
          <a:lstStyle/>
          <a:p>
            <a:r>
              <a:rPr lang="fr-FR"/>
              <a:t>PRESENTATION DE L’OFFRE 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44F9E7F-A593-492C-B3F9-CE76D39B92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404" y="3283366"/>
            <a:ext cx="2026990" cy="80975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9BFB49A-D0F7-4BC2-856B-9AAB1299C424}"/>
              </a:ext>
            </a:extLst>
          </p:cNvPr>
          <p:cNvSpPr txBox="1"/>
          <p:nvPr/>
        </p:nvSpPr>
        <p:spPr>
          <a:xfrm>
            <a:off x="2415911" y="2850003"/>
            <a:ext cx="5793865" cy="461665"/>
          </a:xfrm>
          <a:prstGeom prst="rect">
            <a:avLst/>
          </a:prstGeom>
          <a:solidFill>
            <a:srgbClr val="84BD0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kern="0" dirty="0">
                <a:solidFill>
                  <a:srgbClr val="FFFFFF"/>
                </a:solidFill>
                <a:cs typeface="Arial" panose="020B0604020202020204" pitchFamily="34" charset="0"/>
                <a:sym typeface="Arial"/>
              </a:rPr>
              <a:t>LE 3 OU 4 FOIS PAR CB SUR LE WEB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2BFB25-0FC1-4547-AFCD-4A4B1A3D74DD}"/>
              </a:ext>
            </a:extLst>
          </p:cNvPr>
          <p:cNvSpPr txBox="1"/>
          <p:nvPr/>
        </p:nvSpPr>
        <p:spPr>
          <a:xfrm>
            <a:off x="4878861" y="3480495"/>
            <a:ext cx="7560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b="1" kern="0" dirty="0">
                <a:solidFill>
                  <a:srgbClr val="000000"/>
                </a:solidFill>
                <a:cs typeface="Arial"/>
                <a:sym typeface="Arial"/>
              </a:rPr>
              <a:t>via</a:t>
            </a:r>
          </a:p>
        </p:txBody>
      </p:sp>
      <p:pic>
        <p:nvPicPr>
          <p:cNvPr id="15" name="Picture 2" descr="PayPlug - Solution de paiement pour les PME">
            <a:extLst>
              <a:ext uri="{FF2B5EF4-FFF2-40B4-BE49-F238E27FC236}">
                <a16:creationId xmlns:a16="http://schemas.microsoft.com/office/drawing/2014/main" id="{E50E1F93-5250-4561-B4D4-891D9ABDC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412" y="3230186"/>
            <a:ext cx="2290291" cy="91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85FF631-E9BE-4085-AD3D-E7A56BE48B0A}"/>
              </a:ext>
            </a:extLst>
          </p:cNvPr>
          <p:cNvSpPr/>
          <p:nvPr/>
        </p:nvSpPr>
        <p:spPr>
          <a:xfrm>
            <a:off x="4032767" y="4093122"/>
            <a:ext cx="2448272" cy="360040"/>
          </a:xfrm>
          <a:prstGeom prst="rect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Pack Pro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0E9EAD-C19E-4136-B667-1467FCAE5FF4}"/>
              </a:ext>
            </a:extLst>
          </p:cNvPr>
          <p:cNvSpPr txBox="1"/>
          <p:nvPr/>
        </p:nvSpPr>
        <p:spPr>
          <a:xfrm rot="21048521">
            <a:off x="705435" y="388606"/>
            <a:ext cx="3679975" cy="923330"/>
          </a:xfrm>
          <a:custGeom>
            <a:avLst/>
            <a:gdLst>
              <a:gd name="connsiteX0" fmla="*/ 0 w 3679975"/>
              <a:gd name="connsiteY0" fmla="*/ 0 h 923330"/>
              <a:gd name="connsiteX1" fmla="*/ 452111 w 3679975"/>
              <a:gd name="connsiteY1" fmla="*/ 0 h 923330"/>
              <a:gd name="connsiteX2" fmla="*/ 1014622 w 3679975"/>
              <a:gd name="connsiteY2" fmla="*/ 0 h 923330"/>
              <a:gd name="connsiteX3" fmla="*/ 1503533 w 3679975"/>
              <a:gd name="connsiteY3" fmla="*/ 0 h 923330"/>
              <a:gd name="connsiteX4" fmla="*/ 1955644 w 3679975"/>
              <a:gd name="connsiteY4" fmla="*/ 0 h 923330"/>
              <a:gd name="connsiteX5" fmla="*/ 2518154 w 3679975"/>
              <a:gd name="connsiteY5" fmla="*/ 0 h 923330"/>
              <a:gd name="connsiteX6" fmla="*/ 3043865 w 3679975"/>
              <a:gd name="connsiteY6" fmla="*/ 0 h 923330"/>
              <a:gd name="connsiteX7" fmla="*/ 3679975 w 3679975"/>
              <a:gd name="connsiteY7" fmla="*/ 0 h 923330"/>
              <a:gd name="connsiteX8" fmla="*/ 3679975 w 3679975"/>
              <a:gd name="connsiteY8" fmla="*/ 480132 h 923330"/>
              <a:gd name="connsiteX9" fmla="*/ 3679975 w 3679975"/>
              <a:gd name="connsiteY9" fmla="*/ 923330 h 923330"/>
              <a:gd name="connsiteX10" fmla="*/ 3227864 w 3679975"/>
              <a:gd name="connsiteY10" fmla="*/ 923330 h 923330"/>
              <a:gd name="connsiteX11" fmla="*/ 2812552 w 3679975"/>
              <a:gd name="connsiteY11" fmla="*/ 923330 h 923330"/>
              <a:gd name="connsiteX12" fmla="*/ 2250042 w 3679975"/>
              <a:gd name="connsiteY12" fmla="*/ 923330 h 923330"/>
              <a:gd name="connsiteX13" fmla="*/ 1797931 w 3679975"/>
              <a:gd name="connsiteY13" fmla="*/ 923330 h 923330"/>
              <a:gd name="connsiteX14" fmla="*/ 1235420 w 3679975"/>
              <a:gd name="connsiteY14" fmla="*/ 923330 h 923330"/>
              <a:gd name="connsiteX15" fmla="*/ 636110 w 3679975"/>
              <a:gd name="connsiteY15" fmla="*/ 923330 h 923330"/>
              <a:gd name="connsiteX16" fmla="*/ 0 w 3679975"/>
              <a:gd name="connsiteY16" fmla="*/ 923330 h 923330"/>
              <a:gd name="connsiteX17" fmla="*/ 0 w 3679975"/>
              <a:gd name="connsiteY17" fmla="*/ 443198 h 923330"/>
              <a:gd name="connsiteX18" fmla="*/ 0 w 3679975"/>
              <a:gd name="connsiteY18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79975" h="923330" fill="none" extrusionOk="0">
                <a:moveTo>
                  <a:pt x="0" y="0"/>
                </a:moveTo>
                <a:cubicBezTo>
                  <a:pt x="161286" y="-7501"/>
                  <a:pt x="295333" y="53218"/>
                  <a:pt x="452111" y="0"/>
                </a:cubicBezTo>
                <a:cubicBezTo>
                  <a:pt x="608889" y="-53218"/>
                  <a:pt x="889520" y="33188"/>
                  <a:pt x="1014622" y="0"/>
                </a:cubicBezTo>
                <a:cubicBezTo>
                  <a:pt x="1139724" y="-33188"/>
                  <a:pt x="1335773" y="3436"/>
                  <a:pt x="1503533" y="0"/>
                </a:cubicBezTo>
                <a:cubicBezTo>
                  <a:pt x="1671293" y="-3436"/>
                  <a:pt x="1781552" y="42734"/>
                  <a:pt x="1955644" y="0"/>
                </a:cubicBezTo>
                <a:cubicBezTo>
                  <a:pt x="2129736" y="-42734"/>
                  <a:pt x="2377395" y="52286"/>
                  <a:pt x="2518154" y="0"/>
                </a:cubicBezTo>
                <a:cubicBezTo>
                  <a:pt x="2658913" y="-52286"/>
                  <a:pt x="2831904" y="55021"/>
                  <a:pt x="3043865" y="0"/>
                </a:cubicBezTo>
                <a:cubicBezTo>
                  <a:pt x="3255826" y="-55021"/>
                  <a:pt x="3423444" y="64054"/>
                  <a:pt x="3679975" y="0"/>
                </a:cubicBezTo>
                <a:cubicBezTo>
                  <a:pt x="3722207" y="110959"/>
                  <a:pt x="3668078" y="375462"/>
                  <a:pt x="3679975" y="480132"/>
                </a:cubicBezTo>
                <a:cubicBezTo>
                  <a:pt x="3691872" y="584802"/>
                  <a:pt x="3627241" y="786854"/>
                  <a:pt x="3679975" y="923330"/>
                </a:cubicBezTo>
                <a:cubicBezTo>
                  <a:pt x="3478764" y="931923"/>
                  <a:pt x="3356444" y="873025"/>
                  <a:pt x="3227864" y="923330"/>
                </a:cubicBezTo>
                <a:cubicBezTo>
                  <a:pt x="3099284" y="973635"/>
                  <a:pt x="3008117" y="892399"/>
                  <a:pt x="2812552" y="923330"/>
                </a:cubicBezTo>
                <a:cubicBezTo>
                  <a:pt x="2616987" y="954261"/>
                  <a:pt x="2530627" y="915830"/>
                  <a:pt x="2250042" y="923330"/>
                </a:cubicBezTo>
                <a:cubicBezTo>
                  <a:pt x="1969457" y="930830"/>
                  <a:pt x="2001773" y="897996"/>
                  <a:pt x="1797931" y="923330"/>
                </a:cubicBezTo>
                <a:cubicBezTo>
                  <a:pt x="1594089" y="948664"/>
                  <a:pt x="1436688" y="897259"/>
                  <a:pt x="1235420" y="923330"/>
                </a:cubicBezTo>
                <a:cubicBezTo>
                  <a:pt x="1034152" y="949401"/>
                  <a:pt x="899214" y="883154"/>
                  <a:pt x="636110" y="923330"/>
                </a:cubicBezTo>
                <a:cubicBezTo>
                  <a:pt x="373006" y="963506"/>
                  <a:pt x="253703" y="907341"/>
                  <a:pt x="0" y="923330"/>
                </a:cubicBezTo>
                <a:cubicBezTo>
                  <a:pt x="-7523" y="804512"/>
                  <a:pt x="55955" y="584442"/>
                  <a:pt x="0" y="443198"/>
                </a:cubicBezTo>
                <a:cubicBezTo>
                  <a:pt x="-55955" y="301954"/>
                  <a:pt x="44413" y="174271"/>
                  <a:pt x="0" y="0"/>
                </a:cubicBezTo>
                <a:close/>
              </a:path>
              <a:path w="3679975" h="923330" stroke="0" extrusionOk="0">
                <a:moveTo>
                  <a:pt x="0" y="0"/>
                </a:moveTo>
                <a:cubicBezTo>
                  <a:pt x="234831" y="-8362"/>
                  <a:pt x="332916" y="897"/>
                  <a:pt x="488911" y="0"/>
                </a:cubicBezTo>
                <a:cubicBezTo>
                  <a:pt x="644906" y="-897"/>
                  <a:pt x="732543" y="1082"/>
                  <a:pt x="904222" y="0"/>
                </a:cubicBezTo>
                <a:cubicBezTo>
                  <a:pt x="1075901" y="-1082"/>
                  <a:pt x="1330402" y="31413"/>
                  <a:pt x="1503533" y="0"/>
                </a:cubicBezTo>
                <a:cubicBezTo>
                  <a:pt x="1676664" y="-31413"/>
                  <a:pt x="1782941" y="11997"/>
                  <a:pt x="1992444" y="0"/>
                </a:cubicBezTo>
                <a:cubicBezTo>
                  <a:pt x="2201947" y="-11997"/>
                  <a:pt x="2321269" y="6470"/>
                  <a:pt x="2481355" y="0"/>
                </a:cubicBezTo>
                <a:cubicBezTo>
                  <a:pt x="2641441" y="-6470"/>
                  <a:pt x="2894382" y="21731"/>
                  <a:pt x="3080665" y="0"/>
                </a:cubicBezTo>
                <a:cubicBezTo>
                  <a:pt x="3266948" y="-21731"/>
                  <a:pt x="3423515" y="12339"/>
                  <a:pt x="3679975" y="0"/>
                </a:cubicBezTo>
                <a:cubicBezTo>
                  <a:pt x="3736808" y="184709"/>
                  <a:pt x="3676905" y="362508"/>
                  <a:pt x="3679975" y="480132"/>
                </a:cubicBezTo>
                <a:cubicBezTo>
                  <a:pt x="3683045" y="597756"/>
                  <a:pt x="3668651" y="715809"/>
                  <a:pt x="3679975" y="923330"/>
                </a:cubicBezTo>
                <a:cubicBezTo>
                  <a:pt x="3544909" y="961949"/>
                  <a:pt x="3389520" y="890071"/>
                  <a:pt x="3227864" y="923330"/>
                </a:cubicBezTo>
                <a:cubicBezTo>
                  <a:pt x="3066208" y="956589"/>
                  <a:pt x="2954963" y="868215"/>
                  <a:pt x="2702153" y="923330"/>
                </a:cubicBezTo>
                <a:cubicBezTo>
                  <a:pt x="2449343" y="978445"/>
                  <a:pt x="2382088" y="878983"/>
                  <a:pt x="2213242" y="923330"/>
                </a:cubicBezTo>
                <a:cubicBezTo>
                  <a:pt x="2044396" y="967677"/>
                  <a:pt x="1888604" y="896768"/>
                  <a:pt x="1613932" y="923330"/>
                </a:cubicBezTo>
                <a:cubicBezTo>
                  <a:pt x="1339260" y="949892"/>
                  <a:pt x="1188988" y="863758"/>
                  <a:pt x="1014622" y="923330"/>
                </a:cubicBezTo>
                <a:cubicBezTo>
                  <a:pt x="840256" y="982902"/>
                  <a:pt x="759548" y="893358"/>
                  <a:pt x="562510" y="923330"/>
                </a:cubicBezTo>
                <a:cubicBezTo>
                  <a:pt x="365472" y="953302"/>
                  <a:pt x="275165" y="890271"/>
                  <a:pt x="0" y="923330"/>
                </a:cubicBezTo>
                <a:cubicBezTo>
                  <a:pt x="-51860" y="736269"/>
                  <a:pt x="52887" y="621465"/>
                  <a:pt x="0" y="443198"/>
                </a:cubicBezTo>
                <a:cubicBezTo>
                  <a:pt x="-52887" y="264931"/>
                  <a:pt x="2470" y="19966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/>
              <a:t>Evolution de l’offre Oney via Payplug en septembre 2022 </a:t>
            </a:r>
          </a:p>
          <a:p>
            <a:pPr algn="ctr"/>
            <a:r>
              <a:rPr lang="fr-FR" b="1"/>
              <a:t>Voir hebdo Pro S35 2022 clic </a:t>
            </a:r>
            <a:r>
              <a:rPr lang="fr-FR" b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ici</a:t>
            </a:r>
            <a:endParaRPr lang="fr-FR" b="1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8EBFDC1-8215-47CB-B5BD-0E0EC30DE836}"/>
              </a:ext>
            </a:extLst>
          </p:cNvPr>
          <p:cNvSpPr/>
          <p:nvPr/>
        </p:nvSpPr>
        <p:spPr>
          <a:xfrm>
            <a:off x="176249" y="897806"/>
            <a:ext cx="605233" cy="605233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ENJEUX ET OBJECTIFS</a:t>
            </a:r>
            <a:endParaRPr lang="fr-FR" dirty="0"/>
          </a:p>
        </p:txBody>
      </p:sp>
      <p:sp>
        <p:nvSpPr>
          <p:cNvPr id="14" name="Espace réservé du contenu 1">
            <a:extLst>
              <a:ext uri="{FF2B5EF4-FFF2-40B4-BE49-F238E27FC236}">
                <a16:creationId xmlns:a16="http://schemas.microsoft.com/office/drawing/2014/main" id="{7A918284-9272-4018-BF39-DC544F909E66}"/>
              </a:ext>
            </a:extLst>
          </p:cNvPr>
          <p:cNvSpPr txBox="1">
            <a:spLocks/>
          </p:cNvSpPr>
          <p:nvPr/>
        </p:nvSpPr>
        <p:spPr>
          <a:xfrm>
            <a:off x="632384" y="1531582"/>
            <a:ext cx="8496894" cy="3794835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Accroitre l’attractivité de l’offre </a:t>
            </a:r>
            <a:r>
              <a:rPr kumimoji="0" lang="fr-FR" sz="1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Payplug</a:t>
            </a:r>
            <a:r>
              <a:rPr kumimoji="0" lang="fr-FR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auprès des clients du Groupe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Accroitre nos parts de marchés en e-commerce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Augmenter les flux confiés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nombre de transactions et le montant du panier moyen du commerçant sont plus importants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Fidélisation et Satisfaction des clients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commerçant souscrit au Pack Pro avec un abonnement plus élevé directement ou suite à un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upsell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None/>
              <a:tabLst/>
              <a:defRPr/>
            </a:pPr>
            <a:endParaRPr kumimoji="0" lang="fr-FR" sz="1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Une solution Gagnant-Gagnant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78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DF3AA0-9398-424F-8BAF-64430D56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2118" y="1695730"/>
            <a:ext cx="1332000" cy="576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10025" y="1427778"/>
            <a:ext cx="2160000" cy="1080000"/>
          </a:xfrm>
        </p:spPr>
        <p:txBody>
          <a:bodyPr/>
          <a:lstStyle/>
          <a:p>
            <a:r>
              <a:rPr lang="pt-BR" altLang="en-US"/>
              <a:t>L’offre Payplug Oney</a:t>
            </a:r>
            <a:endParaRPr lang="pt-BR" altLang="en-US" dirty="0"/>
          </a:p>
        </p:txBody>
      </p:sp>
      <p:sp>
        <p:nvSpPr>
          <p:cNvPr id="59" name="Espace réservé du pied de page 58">
            <a:extLst>
              <a:ext uri="{FF2B5EF4-FFF2-40B4-BE49-F238E27FC236}">
                <a16:creationId xmlns:a16="http://schemas.microsoft.com/office/drawing/2014/main" id="{C13EBF97-37E3-4EA0-8AFC-C3CF61F5B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B4AFCA1-C86A-47B6-AC5D-A949EFA48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2118" y="3063759"/>
            <a:ext cx="1332000" cy="576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B884F33-15FE-4EA1-B09E-3D5115C5F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0025" y="2799503"/>
            <a:ext cx="2160000" cy="1080000"/>
          </a:xfrm>
        </p:spPr>
        <p:txBody>
          <a:bodyPr/>
          <a:lstStyle/>
          <a:p>
            <a:r>
              <a:rPr lang="pt-BR" altLang="en-US"/>
              <a:t>Commercialisation : Le parcours conseiller</a:t>
            </a:r>
            <a:endParaRPr lang="pt-BR" altLang="en-US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B78A84E-F62E-4BC5-B856-B7357EED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2118" y="4431787"/>
            <a:ext cx="1332000" cy="576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FDF7B8C-6CFA-4842-BA56-7AAB4A6F80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10025" y="4167579"/>
            <a:ext cx="2160000" cy="1080000"/>
          </a:xfrm>
        </p:spPr>
        <p:txBody>
          <a:bodyPr/>
          <a:lstStyle/>
          <a:p>
            <a:r>
              <a:rPr lang="pt-BR" altLang="en-US"/>
              <a:t>Les parcours porteur et commercant</a:t>
            </a:r>
            <a:endParaRPr lang="pt-BR" altLang="en-US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A3B7674-E629-40D0-B2C6-07B173A0B80A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447818" y="1695730"/>
            <a:ext cx="1332000" cy="576000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FFC0C4E-3880-4272-80C3-88D4B105A1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75725" y="1427778"/>
            <a:ext cx="2160000" cy="1080000"/>
          </a:xfrm>
        </p:spPr>
        <p:txBody>
          <a:bodyPr/>
          <a:lstStyle/>
          <a:p>
            <a:r>
              <a:rPr lang="pt-BR" altLang="en-US"/>
              <a:t>Annexes</a:t>
            </a:r>
            <a:endParaRPr lang="pt-BR" altLang="en-US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9B0B1D8-0236-4C23-B572-4CDC2F2CB2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47818" y="3063759"/>
            <a:ext cx="1332000" cy="576000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FABE2AA-DFBF-455D-92DC-DA7395D1D5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475725" y="2799503"/>
            <a:ext cx="2160000" cy="1080000"/>
          </a:xfrm>
        </p:spPr>
        <p:txBody>
          <a:bodyPr/>
          <a:lstStyle/>
          <a:p>
            <a:r>
              <a:rPr lang="pt-BR" altLang="en-US"/>
              <a:t>Annexes</a:t>
            </a:r>
            <a:endParaRPr lang="pt-BR" altLang="en-US" dirty="0"/>
          </a:p>
        </p:txBody>
      </p:sp>
    </p:spTree>
    <p:extLst>
      <p:ext uri="{BB962C8B-B14F-4D97-AF65-F5344CB8AC3E}">
        <p14:creationId xmlns:p14="http://schemas.microsoft.com/office/powerpoint/2010/main" val="233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pt-BR" altLang="en-US"/>
              <a:t>L’offre Payplug Oney</a:t>
            </a:r>
            <a:endParaRPr lang="pt-BR" alt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6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L’Offre PayPlug - Oney</a:t>
            </a:r>
            <a:endParaRPr lang="fr-FR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1E9ABB73-A490-4842-AB8A-672C8EBE240E}"/>
              </a:ext>
            </a:extLst>
          </p:cNvPr>
          <p:cNvSpPr txBox="1">
            <a:spLocks/>
          </p:cNvSpPr>
          <p:nvPr/>
        </p:nvSpPr>
        <p:spPr>
          <a:xfrm>
            <a:off x="753907" y="1754331"/>
            <a:ext cx="8280920" cy="421230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2400" dirty="0"/>
              <a:t>Contexte :</a:t>
            </a:r>
          </a:p>
          <a:p>
            <a:pPr marL="285750" indent="-285750" algn="just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b="0" dirty="0"/>
              <a:t>En réponse à une demande croissante des e-commerçants, </a:t>
            </a:r>
            <a:r>
              <a:rPr lang="fr-FR" b="0" dirty="0" err="1"/>
              <a:t>PayPlug</a:t>
            </a:r>
            <a:r>
              <a:rPr lang="fr-FR" b="0" dirty="0"/>
              <a:t> a choisi Oney comme partenaire pour proposer le paiement 3x et 4x garanti à ses clients. A cet effet, u</a:t>
            </a:r>
            <a:r>
              <a:rPr lang="fr-FR" b="0" u="sng" dirty="0"/>
              <a:t>n contrat de partenariat a été signé entre </a:t>
            </a:r>
            <a:r>
              <a:rPr lang="fr-FR" b="0" u="sng" dirty="0" err="1"/>
              <a:t>PayPlug</a:t>
            </a:r>
            <a:r>
              <a:rPr lang="fr-FR" b="0" u="sng" dirty="0"/>
              <a:t> et Oney</a:t>
            </a:r>
            <a:r>
              <a:rPr lang="fr-FR" b="0" dirty="0"/>
              <a:t>. </a:t>
            </a:r>
          </a:p>
          <a:p>
            <a:pPr marL="285750" indent="-285750" algn="just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b="0" dirty="0"/>
              <a:t>Cette fonctionnalité vient donc s’ajouter à l’ensemble des fonctionnalités des </a:t>
            </a:r>
            <a:r>
              <a:rPr lang="fr-FR" b="0" u="sng" dirty="0"/>
              <a:t>Packs Pro</a:t>
            </a:r>
            <a:r>
              <a:rPr lang="fr-FR" b="0" dirty="0"/>
              <a:t> de </a:t>
            </a:r>
            <a:r>
              <a:rPr lang="fr-FR" b="0" dirty="0" err="1"/>
              <a:t>PayPlug</a:t>
            </a:r>
            <a:r>
              <a:rPr lang="fr-FR" b="0" dirty="0"/>
              <a:t>. </a:t>
            </a:r>
          </a:p>
          <a:p>
            <a:pPr algn="just">
              <a:spcBef>
                <a:spcPts val="500"/>
              </a:spcBef>
            </a:pPr>
            <a:endParaRPr lang="fr-FR" b="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b="0" dirty="0"/>
              <a:t>Bénéfices pour </a:t>
            </a:r>
            <a:r>
              <a:rPr lang="fr-FR" b="0" dirty="0" err="1"/>
              <a:t>PayPlug</a:t>
            </a:r>
            <a:r>
              <a:rPr lang="fr-FR" b="0" dirty="0"/>
              <a:t> </a:t>
            </a:r>
            <a:r>
              <a:rPr lang="fr-FR" sz="1100" b="0" dirty="0"/>
              <a:t>:</a:t>
            </a:r>
          </a:p>
          <a:p>
            <a:pPr marL="285750" indent="-285750" algn="just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b="0" dirty="0"/>
              <a:t>Image :</a:t>
            </a:r>
          </a:p>
          <a:p>
            <a:pPr marL="560388" lvl="1" indent="-285750" algn="just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fr-FR" b="0" dirty="0" err="1"/>
              <a:t>PayPlug</a:t>
            </a:r>
            <a:r>
              <a:rPr lang="fr-FR" b="0" dirty="0"/>
              <a:t> sera la 1ère solution de paiement en ligne à proposer Oney pour les TPE / PME</a:t>
            </a:r>
          </a:p>
          <a:p>
            <a:pPr marL="285750" indent="-285750" algn="just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b="0" dirty="0"/>
              <a:t>Business : </a:t>
            </a:r>
          </a:p>
          <a:p>
            <a:pPr marL="560388" lvl="1" indent="-285750" algn="just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fr-FR" b="0" dirty="0"/>
              <a:t>Acquisition de plus de clients</a:t>
            </a:r>
          </a:p>
          <a:p>
            <a:pPr marL="560388" lvl="1" indent="-285750" algn="just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fr-FR" b="0" dirty="0"/>
              <a:t>Montée en gamme vers les Packs Pro</a:t>
            </a:r>
          </a:p>
          <a:p>
            <a:pPr marL="560388" lvl="1" indent="-285750" algn="just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fr-FR" b="0" dirty="0"/>
              <a:t>Augmentation du volume encaissé, du fait du panier moyen qui augmente</a:t>
            </a:r>
          </a:p>
        </p:txBody>
      </p:sp>
    </p:spTree>
    <p:extLst>
      <p:ext uri="{BB962C8B-B14F-4D97-AF65-F5344CB8AC3E}">
        <p14:creationId xmlns:p14="http://schemas.microsoft.com/office/powerpoint/2010/main" val="22984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L’Offre PayPlug - Oney</a:t>
            </a:r>
            <a:endParaRPr lang="fr-FR" dirty="0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554D9D0A-AC95-41EA-877C-65E231316F5F}"/>
              </a:ext>
            </a:extLst>
          </p:cNvPr>
          <p:cNvSpPr txBox="1">
            <a:spLocks/>
          </p:cNvSpPr>
          <p:nvPr/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Le paysage concurrentiel</a:t>
            </a:r>
            <a:endParaRPr lang="fr-FR" dirty="0"/>
          </a:p>
        </p:txBody>
      </p:sp>
      <p:pic>
        <p:nvPicPr>
          <p:cNvPr id="12" name="Espace réservé du contenu 4">
            <a:extLst>
              <a:ext uri="{FF2B5EF4-FFF2-40B4-BE49-F238E27FC236}">
                <a16:creationId xmlns:a16="http://schemas.microsoft.com/office/drawing/2014/main" id="{865A82D2-1EB9-4928-8966-5FA92C8A25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13" b="85000"/>
          <a:stretch/>
        </p:blipFill>
        <p:spPr>
          <a:xfrm>
            <a:off x="1764145" y="1166865"/>
            <a:ext cx="9668237" cy="7833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D2DF75-FAE2-46AF-9CAF-E4C615C26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232" y="1702191"/>
            <a:ext cx="6742257" cy="495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L’Offre PayPlug - Oney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46A5CD3-C6CF-4B4C-8941-7BEB3DAD19F5}"/>
              </a:ext>
            </a:extLst>
          </p:cNvPr>
          <p:cNvSpPr txBox="1"/>
          <p:nvPr/>
        </p:nvSpPr>
        <p:spPr>
          <a:xfrm>
            <a:off x="1598521" y="24518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37506B1C-8C37-4869-83F8-75E5CDD19A3B}"/>
              </a:ext>
            </a:extLst>
          </p:cNvPr>
          <p:cNvSpPr txBox="1">
            <a:spLocks/>
          </p:cNvSpPr>
          <p:nvPr/>
        </p:nvSpPr>
        <p:spPr>
          <a:xfrm>
            <a:off x="1598519" y="997321"/>
            <a:ext cx="8424936" cy="43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L’Offre </a:t>
            </a:r>
            <a:r>
              <a:rPr lang="fr-FR" dirty="0" err="1"/>
              <a:t>PayPlug</a:t>
            </a:r>
            <a:r>
              <a:rPr lang="fr-FR" dirty="0"/>
              <a:t> - </a:t>
            </a:r>
            <a:r>
              <a:rPr lang="fr-FR" dirty="0" err="1"/>
              <a:t>Oney</a:t>
            </a:r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B0499A5-606F-4F75-B929-88090938100E}"/>
              </a:ext>
            </a:extLst>
          </p:cNvPr>
          <p:cNvSpPr/>
          <p:nvPr/>
        </p:nvSpPr>
        <p:spPr>
          <a:xfrm>
            <a:off x="4262815" y="4597721"/>
            <a:ext cx="2232248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CF06325-2EFC-4239-B9F1-4B932AE79ED9}"/>
              </a:ext>
            </a:extLst>
          </p:cNvPr>
          <p:cNvSpPr txBox="1"/>
          <p:nvPr/>
        </p:nvSpPr>
        <p:spPr>
          <a:xfrm>
            <a:off x="7736876" y="917347"/>
            <a:ext cx="1958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Tarif Caisse d’Epargne PayPlug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A2C3F6D-FAA2-4674-8EFF-5E27434E9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072" y="3268795"/>
            <a:ext cx="285790" cy="20957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B5B0AFA4-9CB3-4591-9A5D-2050039A125D}"/>
              </a:ext>
            </a:extLst>
          </p:cNvPr>
          <p:cNvGrpSpPr/>
          <p:nvPr/>
        </p:nvGrpSpPr>
        <p:grpSpPr>
          <a:xfrm>
            <a:off x="1598519" y="1172140"/>
            <a:ext cx="8655092" cy="4828058"/>
            <a:chOff x="539552" y="411486"/>
            <a:chExt cx="8059843" cy="4464472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BC07B49-CA7C-465D-83D0-789ED82E4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9552" y="699494"/>
              <a:ext cx="8059843" cy="4176464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AF5D77D-060F-436B-B97A-4361C95EB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78694" y="3943124"/>
              <a:ext cx="285790" cy="209579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645B54A-6837-44B4-AC20-D1F25961E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41426" y="707460"/>
              <a:ext cx="3457969" cy="1026820"/>
            </a:xfrm>
            <a:prstGeom prst="rect">
              <a:avLst/>
            </a:prstGeom>
          </p:spPr>
        </p:pic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0FB7FA5-B1A8-4FBB-8CEE-B8EF5385CC2C}"/>
                </a:ext>
              </a:extLst>
            </p:cNvPr>
            <p:cNvSpPr/>
            <p:nvPr/>
          </p:nvSpPr>
          <p:spPr>
            <a:xfrm>
              <a:off x="6305245" y="411486"/>
              <a:ext cx="1124332" cy="396044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B057C0B3-B7F0-44D2-8990-3CAEB906248A}"/>
              </a:ext>
            </a:extLst>
          </p:cNvPr>
          <p:cNvSpPr txBox="1"/>
          <p:nvPr/>
        </p:nvSpPr>
        <p:spPr>
          <a:xfrm>
            <a:off x="2448877" y="2221033"/>
            <a:ext cx="2557854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accent4">
                    <a:lumMod val="75000"/>
                  </a:schemeClr>
                </a:solidFill>
              </a:rPr>
              <a:t>Disponible dès l’offre Pro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7D27C26-6930-4420-B387-5B35DF29017B}"/>
              </a:ext>
            </a:extLst>
          </p:cNvPr>
          <p:cNvSpPr/>
          <p:nvPr/>
        </p:nvSpPr>
        <p:spPr>
          <a:xfrm>
            <a:off x="1598519" y="5454391"/>
            <a:ext cx="2997955" cy="223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B1DE18-A883-41F5-AF05-79986A4AC2C3}"/>
              </a:ext>
            </a:extLst>
          </p:cNvPr>
          <p:cNvSpPr/>
          <p:nvPr/>
        </p:nvSpPr>
        <p:spPr>
          <a:xfrm>
            <a:off x="8927766" y="5454391"/>
            <a:ext cx="730596" cy="223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B2FA25-8D34-49DC-B8E0-4D659C55B05C}"/>
              </a:ext>
            </a:extLst>
          </p:cNvPr>
          <p:cNvSpPr/>
          <p:nvPr/>
        </p:nvSpPr>
        <p:spPr>
          <a:xfrm>
            <a:off x="8024385" y="2397389"/>
            <a:ext cx="682260" cy="157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>
                <a:solidFill>
                  <a:schemeClr val="bg1">
                    <a:lumMod val="50000"/>
                  </a:schemeClr>
                </a:solidFill>
              </a:rPr>
              <a:t>+ 25 € / mois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FD9B42-6249-42B3-B8C0-3BEE5AFDCD21}"/>
              </a:ext>
            </a:extLst>
          </p:cNvPr>
          <p:cNvSpPr/>
          <p:nvPr/>
        </p:nvSpPr>
        <p:spPr>
          <a:xfrm>
            <a:off x="9254377" y="2397390"/>
            <a:ext cx="682260" cy="157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>
                <a:solidFill>
                  <a:schemeClr val="bg1">
                    <a:lumMod val="50000"/>
                  </a:schemeClr>
                </a:solidFill>
              </a:rPr>
              <a:t>+ 65 € / mois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C76C30-BB91-41AF-E56A-05E7F053693A}"/>
              </a:ext>
            </a:extLst>
          </p:cNvPr>
          <p:cNvSpPr/>
          <p:nvPr/>
        </p:nvSpPr>
        <p:spPr>
          <a:xfrm>
            <a:off x="9050552" y="1321307"/>
            <a:ext cx="1207368" cy="4215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99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sz="1800"/>
              <a:t>Qu’est ce le paiement fractionné garanti ?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L’Offre PayPlug - Oney</a:t>
            </a:r>
            <a:endParaRPr lang="fr-FR" dirty="0"/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6A714A1D-B42C-40B8-A91A-3B5E5BF22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157" y="1547242"/>
            <a:ext cx="6769348" cy="3995136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BE3322EA-5DEE-4D48-BF9A-21A3CA68E1C0}"/>
              </a:ext>
            </a:extLst>
          </p:cNvPr>
          <p:cNvSpPr txBox="1">
            <a:spLocks/>
          </p:cNvSpPr>
          <p:nvPr/>
        </p:nvSpPr>
        <p:spPr>
          <a:xfrm>
            <a:off x="1292529" y="2434117"/>
            <a:ext cx="1943994" cy="13060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13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/>
              <a:t>Les avantages pour l’acheteur</a:t>
            </a:r>
            <a:endParaRPr lang="fr-FR" dirty="0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25D83308-7240-4864-9E04-7F52B34979F3}"/>
              </a:ext>
            </a:extLst>
          </p:cNvPr>
          <p:cNvSpPr txBox="1">
            <a:spLocks/>
          </p:cNvSpPr>
          <p:nvPr/>
        </p:nvSpPr>
        <p:spPr>
          <a:xfrm>
            <a:off x="1292529" y="5050409"/>
            <a:ext cx="1943994" cy="130602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1" u="none" strike="noStrike" cap="none" baseline="0">
                <a:solidFill>
                  <a:schemeClr val="accent2">
                    <a:lumMod val="75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dirty="0">
                <a:solidFill>
                  <a:srgbClr val="FF0000"/>
                </a:solidFill>
              </a:rPr>
              <a:t>Les couts pour l’acheteur </a:t>
            </a:r>
          </a:p>
        </p:txBody>
      </p:sp>
    </p:spTree>
    <p:extLst>
      <p:ext uri="{BB962C8B-B14F-4D97-AF65-F5344CB8AC3E}">
        <p14:creationId xmlns:p14="http://schemas.microsoft.com/office/powerpoint/2010/main" val="377899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sz="1800"/>
              <a:t>Qu’est ce le paiement fractionné garanti ?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L’Offre PayPlug - Oney</a:t>
            </a:r>
            <a:endParaRPr lang="fr-FR" dirty="0"/>
          </a:p>
        </p:txBody>
      </p:sp>
      <p:pic>
        <p:nvPicPr>
          <p:cNvPr id="13" name="Espace réservé du contenu 4">
            <a:extLst>
              <a:ext uri="{FF2B5EF4-FFF2-40B4-BE49-F238E27FC236}">
                <a16:creationId xmlns:a16="http://schemas.microsoft.com/office/drawing/2014/main" id="{18C118B3-E2AC-4900-B69A-E2E064DF3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001" y="1988350"/>
            <a:ext cx="6948264" cy="3760315"/>
          </a:xfrm>
          <a:prstGeom prst="rect">
            <a:avLst/>
          </a:prstGeom>
        </p:spPr>
      </p:pic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F95CD9AB-EC9F-4101-B191-BFA93DEE0F46}"/>
              </a:ext>
            </a:extLst>
          </p:cNvPr>
          <p:cNvSpPr txBox="1">
            <a:spLocks/>
          </p:cNvSpPr>
          <p:nvPr/>
        </p:nvSpPr>
        <p:spPr>
          <a:xfrm>
            <a:off x="1209793" y="2582175"/>
            <a:ext cx="1943994" cy="13060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13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Les avantages pour le commerçant</a:t>
            </a:r>
            <a:endParaRPr lang="fr-FR" dirty="0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D6FB3B78-3ACB-4916-93D8-603E7CC3933A}"/>
              </a:ext>
            </a:extLst>
          </p:cNvPr>
          <p:cNvSpPr txBox="1">
            <a:spLocks/>
          </p:cNvSpPr>
          <p:nvPr/>
        </p:nvSpPr>
        <p:spPr>
          <a:xfrm>
            <a:off x="8122561" y="3052134"/>
            <a:ext cx="1800199" cy="130602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1" u="none" strike="noStrike" cap="none" baseline="0">
                <a:solidFill>
                  <a:schemeClr val="accent2">
                    <a:lumMod val="75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fr-FR" dirty="0"/>
              <a:t>Les coûts* pour le commerçant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D88F351-75B9-4C8A-9F07-B4F28EB855F4}"/>
              </a:ext>
            </a:extLst>
          </p:cNvPr>
          <p:cNvSpPr txBox="1"/>
          <p:nvPr/>
        </p:nvSpPr>
        <p:spPr>
          <a:xfrm>
            <a:off x="7258465" y="543889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</a:t>
            </a:r>
            <a:r>
              <a:rPr lang="fr-FR" sz="1200" i="1" dirty="0"/>
              <a:t>Détails dans les slides sur la Marge </a:t>
            </a:r>
            <a:endParaRPr lang="fr-FR" i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7A6933C-38FF-4965-8939-B4A5A2AC8337}"/>
              </a:ext>
            </a:extLst>
          </p:cNvPr>
          <p:cNvSpPr txBox="1"/>
          <p:nvPr/>
        </p:nvSpPr>
        <p:spPr>
          <a:xfrm>
            <a:off x="8040497" y="4259124"/>
            <a:ext cx="1450216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rgbClr val="612B7D"/>
                </a:solidFill>
              </a:rPr>
              <a:t>l’offre Pro</a:t>
            </a:r>
          </a:p>
        </p:txBody>
      </p:sp>
    </p:spTree>
    <p:extLst>
      <p:ext uri="{BB962C8B-B14F-4D97-AF65-F5344CB8AC3E}">
        <p14:creationId xmlns:p14="http://schemas.microsoft.com/office/powerpoint/2010/main" val="266574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pPr algn="just">
              <a:spcAft>
                <a:spcPts val="300"/>
              </a:spcAft>
            </a:pPr>
            <a:r>
              <a:rPr lang="fr-FR" sz="18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Criteres d’eligibilite pour acceder au service de paiement en 3 ou 4 fois </a:t>
            </a:r>
            <a:endParaRPr lang="fr-FR" sz="18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L’Offre PayPlug - Oney</a:t>
            </a:r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F3DCE5-0902-4E01-BE9B-D3BF563E790D}"/>
              </a:ext>
            </a:extLst>
          </p:cNvPr>
          <p:cNvSpPr/>
          <p:nvPr/>
        </p:nvSpPr>
        <p:spPr>
          <a:xfrm>
            <a:off x="748350" y="1662585"/>
            <a:ext cx="8781585" cy="3716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</a:p>
          <a:p>
            <a:pPr marL="800100" lvl="1" indent="-342900" algn="just"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client : </a:t>
            </a:r>
          </a:p>
          <a:p>
            <a:pPr marL="1200150" lvl="2" indent="-285750" algn="just">
              <a:spcAft>
                <a:spcPts val="300"/>
              </a:spcAft>
              <a:buClr>
                <a:srgbClr val="C00000"/>
              </a:buClr>
              <a:buFont typeface="Times New Roman" panose="02020603050405020304" pitchFamily="18" charset="0"/>
              <a:buChar char="•"/>
            </a:pP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N’est pas en redressement judiciaire</a:t>
            </a:r>
          </a:p>
          <a:p>
            <a:pPr marL="1200150" lvl="2" indent="-285750" algn="just">
              <a:spcAft>
                <a:spcPts val="300"/>
              </a:spcAft>
              <a:buClr>
                <a:srgbClr val="C00000"/>
              </a:buClr>
              <a:buFont typeface="Times New Roman" panose="02020603050405020304" pitchFamily="18" charset="0"/>
              <a:buChar char="•"/>
            </a:pP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Présente un minimum de 2 ans d’activité</a:t>
            </a:r>
          </a:p>
          <a:p>
            <a:pPr marL="1200150" lvl="2" indent="-285750" algn="just">
              <a:spcAft>
                <a:spcPts val="300"/>
              </a:spcAft>
              <a:buClr>
                <a:srgbClr val="C00000"/>
              </a:buClr>
              <a:buFont typeface="Times New Roman" panose="02020603050405020304" pitchFamily="18" charset="0"/>
              <a:buChar char="•"/>
            </a:pP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Présente Un KYC à jour</a:t>
            </a:r>
          </a:p>
          <a:p>
            <a:pPr marL="1200150" lvl="2" indent="-285750" algn="just">
              <a:spcAft>
                <a:spcPts val="300"/>
              </a:spcAft>
              <a:buClr>
                <a:srgbClr val="C00000"/>
              </a:buClr>
              <a:buFont typeface="Times New Roman" panose="02020603050405020304" pitchFamily="18" charset="0"/>
              <a:buChar char="•"/>
            </a:pP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Propose des délais de livraison inférieurs à 10 jours</a:t>
            </a:r>
          </a:p>
          <a:p>
            <a:pPr marL="1200150" lvl="2" indent="-285750" algn="just">
              <a:spcAft>
                <a:spcPts val="300"/>
              </a:spcAft>
              <a:buClr>
                <a:srgbClr val="C00000"/>
              </a:buClr>
              <a:buFont typeface="Times New Roman" panose="02020603050405020304" pitchFamily="18" charset="0"/>
              <a:buChar char="•"/>
            </a:pPr>
            <a:endParaRPr lang="fr-FR" sz="16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00100" lvl="1" indent="-342900" algn="just"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paiement fractionné est uniquement réservé à </a:t>
            </a:r>
            <a:r>
              <a:rPr lang="fr-FR" sz="1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l’activité B2C</a:t>
            </a:r>
          </a:p>
          <a:p>
            <a:pPr marL="800100" lvl="1" indent="-342900" algn="just"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00100" lvl="1" indent="-342900" algn="just"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Seul le marché France est éligible</a:t>
            </a:r>
          </a:p>
          <a:p>
            <a:pPr marL="800100" lvl="1" indent="-342900" algn="just"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00100" lvl="1" indent="-342900" algn="just"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Les activités non éthiques ne sont pas éligibles (vente d’alcool, de tabac, drogue, arme, paris en ligne…)</a:t>
            </a:r>
            <a:endParaRPr lang="fr-F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74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L’Offre PayPlug - Oney</a:t>
            </a:r>
            <a:endParaRPr lang="fr-FR" dirty="0"/>
          </a:p>
        </p:txBody>
      </p:sp>
      <p:pic>
        <p:nvPicPr>
          <p:cNvPr id="6" name="Espace réservé du contenu 6">
            <a:extLst>
              <a:ext uri="{FF2B5EF4-FFF2-40B4-BE49-F238E27FC236}">
                <a16:creationId xmlns:a16="http://schemas.microsoft.com/office/drawing/2014/main" id="{A145CCEE-FB61-4F06-84AA-EFB7474CE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846" y="1171575"/>
            <a:ext cx="8511504" cy="45148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102E9-F18F-4352-A506-8A5F3B9D9103}"/>
              </a:ext>
            </a:extLst>
          </p:cNvPr>
          <p:cNvSpPr/>
          <p:nvPr/>
        </p:nvSpPr>
        <p:spPr>
          <a:xfrm>
            <a:off x="1223663" y="2575386"/>
            <a:ext cx="516193" cy="722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bg1">
                    <a:lumMod val="50000"/>
                  </a:schemeClr>
                </a:solidFill>
              </a:rPr>
              <a:t>260€</a:t>
            </a:r>
          </a:p>
          <a:p>
            <a:pPr algn="ctr"/>
            <a:r>
              <a:rPr lang="fr-FR" sz="800" dirty="0">
                <a:solidFill>
                  <a:schemeClr val="bg1">
                    <a:lumMod val="50000"/>
                  </a:schemeClr>
                </a:solidFill>
              </a:rPr>
              <a:t>+ 22€</a:t>
            </a:r>
          </a:p>
          <a:p>
            <a:pPr algn="ctr"/>
            <a:r>
              <a:rPr lang="fr-FR" sz="800" dirty="0">
                <a:solidFill>
                  <a:schemeClr val="bg1">
                    <a:lumMod val="50000"/>
                  </a:schemeClr>
                </a:solidFill>
              </a:rPr>
              <a:t>J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D6AFC06-D2CD-45C9-B88A-8BF98A5EA052}"/>
              </a:ext>
            </a:extLst>
          </p:cNvPr>
          <p:cNvSpPr/>
          <p:nvPr/>
        </p:nvSpPr>
        <p:spPr>
          <a:xfrm>
            <a:off x="1365966" y="3171929"/>
            <a:ext cx="231586" cy="23158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E40503-64F2-45C5-94F8-60D1573DD271}"/>
              </a:ext>
            </a:extLst>
          </p:cNvPr>
          <p:cNvSpPr/>
          <p:nvPr/>
        </p:nvSpPr>
        <p:spPr>
          <a:xfrm>
            <a:off x="6611215" y="3185251"/>
            <a:ext cx="806773" cy="433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bg1">
                    <a:lumMod val="50000"/>
                  </a:schemeClr>
                </a:solidFill>
              </a:rPr>
              <a:t>Facture 25,25€ + 0,25 €</a:t>
            </a:r>
          </a:p>
          <a:p>
            <a:pPr algn="ctr"/>
            <a:r>
              <a:rPr lang="fr-FR" sz="800" dirty="0">
                <a:solidFill>
                  <a:schemeClr val="bg1">
                    <a:lumMod val="50000"/>
                  </a:schemeClr>
                </a:solidFill>
              </a:rPr>
              <a:t>Le 1</a:t>
            </a:r>
            <a:r>
              <a:rPr lang="fr-FR" sz="800" baseline="30000" dirty="0">
                <a:solidFill>
                  <a:schemeClr val="bg1">
                    <a:lumMod val="50000"/>
                  </a:schemeClr>
                </a:solidFill>
              </a:rPr>
              <a:t>er</a:t>
            </a:r>
            <a:r>
              <a:rPr lang="fr-FR" sz="800" dirty="0">
                <a:solidFill>
                  <a:schemeClr val="bg1">
                    <a:lumMod val="50000"/>
                  </a:schemeClr>
                </a:solidFill>
              </a:rPr>
              <a:t> de M+1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0E98314-E700-485E-81B9-D1D47E020F85}"/>
              </a:ext>
            </a:extLst>
          </p:cNvPr>
          <p:cNvSpPr/>
          <p:nvPr/>
        </p:nvSpPr>
        <p:spPr>
          <a:xfrm>
            <a:off x="6444592" y="3298056"/>
            <a:ext cx="235974" cy="21165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1FF23E-CD75-431B-A6B6-3994DB65AE1B}"/>
              </a:ext>
            </a:extLst>
          </p:cNvPr>
          <p:cNvSpPr/>
          <p:nvPr/>
        </p:nvSpPr>
        <p:spPr>
          <a:xfrm>
            <a:off x="8081662" y="3371723"/>
            <a:ext cx="575187" cy="216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bg1">
                    <a:lumMod val="50000"/>
                  </a:schemeClr>
                </a:solidFill>
              </a:rPr>
              <a:t>1010 € à J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324653-D9E3-4BD7-BDCC-8D74D9655FDA}"/>
              </a:ext>
            </a:extLst>
          </p:cNvPr>
          <p:cNvSpPr/>
          <p:nvPr/>
        </p:nvSpPr>
        <p:spPr>
          <a:xfrm>
            <a:off x="5308967" y="4404186"/>
            <a:ext cx="574222" cy="132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bg1">
                    <a:lumMod val="50000"/>
                  </a:schemeClr>
                </a:solidFill>
              </a:rPr>
              <a:t>1010 € à J</a:t>
            </a:r>
          </a:p>
        </p:txBody>
      </p:sp>
    </p:spTree>
    <p:extLst>
      <p:ext uri="{BB962C8B-B14F-4D97-AF65-F5344CB8AC3E}">
        <p14:creationId xmlns:p14="http://schemas.microsoft.com/office/powerpoint/2010/main" val="230359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L’Offre PayPlug - Oney</a:t>
            </a:r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4D43480-B4B4-42CE-B85C-F9BE2F80FA57}"/>
              </a:ext>
            </a:extLst>
          </p:cNvPr>
          <p:cNvGrpSpPr/>
          <p:nvPr/>
        </p:nvGrpSpPr>
        <p:grpSpPr>
          <a:xfrm>
            <a:off x="1447623" y="1524688"/>
            <a:ext cx="8576753" cy="3980516"/>
            <a:chOff x="123987" y="1948336"/>
            <a:chExt cx="8576753" cy="398051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C80C30B-08EA-49FF-BBC4-9D2690EE0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682" y="1948336"/>
              <a:ext cx="8523058" cy="3980516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2EECF6-445D-4A7F-B1E4-CCD1FA549BB8}"/>
                </a:ext>
              </a:extLst>
            </p:cNvPr>
            <p:cNvSpPr/>
            <p:nvPr/>
          </p:nvSpPr>
          <p:spPr>
            <a:xfrm>
              <a:off x="187091" y="5574889"/>
              <a:ext cx="1177941" cy="1327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DEAE064-CC88-43DE-9045-E7CE166696C1}"/>
                </a:ext>
              </a:extLst>
            </p:cNvPr>
            <p:cNvSpPr/>
            <p:nvPr/>
          </p:nvSpPr>
          <p:spPr>
            <a:xfrm>
              <a:off x="123987" y="5515894"/>
              <a:ext cx="124104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00" b="1" dirty="0"/>
                <a:t>Offre Pro et Premium</a:t>
              </a:r>
            </a:p>
          </p:txBody>
        </p:sp>
      </p:grp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76B569-AC54-42F6-B3B6-EA6B5E5B0182}"/>
              </a:ext>
            </a:extLst>
          </p:cNvPr>
          <p:cNvSpPr txBox="1">
            <a:spLocks/>
          </p:cNvSpPr>
          <p:nvPr/>
        </p:nvSpPr>
        <p:spPr>
          <a:xfrm>
            <a:off x="658171" y="825668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L’Offre PayPlug - Oney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719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sz="1800"/>
              <a:t>Compatibilité avec les CMS de la place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L’Offre PayPlug - Oney</a:t>
            </a:r>
            <a:endParaRPr lang="fr-FR" dirty="0"/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0B2DC0B5-A85A-47EF-A46F-994BF7AD112C}"/>
              </a:ext>
            </a:extLst>
          </p:cNvPr>
          <p:cNvSpPr txBox="1">
            <a:spLocks/>
          </p:cNvSpPr>
          <p:nvPr/>
        </p:nvSpPr>
        <p:spPr>
          <a:xfrm>
            <a:off x="632383" y="2589147"/>
            <a:ext cx="2016224" cy="13060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13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Une 1ère disponibilité couvrant 70% des CMS de la place </a:t>
            </a:r>
            <a:endParaRPr lang="fr-FR" dirty="0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2E2C1592-47E0-4FDA-9120-5384C9B39B85}"/>
              </a:ext>
            </a:extLst>
          </p:cNvPr>
          <p:cNvSpPr txBox="1">
            <a:spLocks/>
          </p:cNvSpPr>
          <p:nvPr/>
        </p:nvSpPr>
        <p:spPr>
          <a:xfrm>
            <a:off x="2648607" y="1725051"/>
            <a:ext cx="6768752" cy="3593554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just">
              <a:buNone/>
            </a:pPr>
            <a:r>
              <a:rPr lang="fr-FR" sz="1700" dirty="0"/>
              <a:t>L’offre </a:t>
            </a:r>
            <a:r>
              <a:rPr lang="fr-FR" sz="1700" dirty="0" err="1"/>
              <a:t>Oney</a:t>
            </a:r>
            <a:r>
              <a:rPr lang="fr-FR" sz="1700" dirty="0"/>
              <a:t> avec </a:t>
            </a:r>
            <a:r>
              <a:rPr lang="fr-FR" sz="1700" dirty="0" err="1"/>
              <a:t>PayPlug</a:t>
            </a:r>
            <a:r>
              <a:rPr lang="fr-FR" sz="1700" dirty="0"/>
              <a:t> est disponible via l’API et certains CMS </a:t>
            </a:r>
            <a:r>
              <a:rPr lang="fr-FR" sz="1200" b="1" dirty="0">
                <a:solidFill>
                  <a:schemeClr val="accent5"/>
                </a:solidFill>
              </a:rPr>
              <a:t>:</a:t>
            </a:r>
          </a:p>
          <a:p>
            <a:pPr algn="just"/>
            <a:endParaRPr lang="fr-FR" sz="1200" dirty="0">
              <a:solidFill>
                <a:schemeClr val="accent5"/>
              </a:solidFill>
              <a:latin typeface="+mj-lt"/>
            </a:endParaRPr>
          </a:p>
          <a:p>
            <a:pPr marL="171450" indent="-171450">
              <a:buFontTx/>
              <a:buChar char="-"/>
            </a:pPr>
            <a:r>
              <a:rPr lang="fr-FR" sz="1400" dirty="0"/>
              <a:t>Livré en production </a:t>
            </a:r>
            <a:r>
              <a:rPr lang="fr-FR" sz="1400" b="1" dirty="0">
                <a:solidFill>
                  <a:schemeClr val="accent5"/>
                </a:solidFill>
              </a:rPr>
              <a:t>:</a:t>
            </a:r>
          </a:p>
          <a:p>
            <a:endParaRPr lang="fr-FR" sz="1200" b="1" dirty="0">
              <a:solidFill>
                <a:schemeClr val="accent5"/>
              </a:solidFill>
            </a:endParaRPr>
          </a:p>
          <a:p>
            <a:pPr marL="742950" lvl="1" indent="-285750"/>
            <a:r>
              <a:rPr lang="fr-FR" sz="1200" dirty="0">
                <a:solidFill>
                  <a:schemeClr val="tx1"/>
                </a:solidFill>
              </a:rPr>
              <a:t>API </a:t>
            </a:r>
            <a:r>
              <a:rPr lang="fr-FR" sz="1200" dirty="0" err="1">
                <a:solidFill>
                  <a:schemeClr val="tx1"/>
                </a:solidFill>
              </a:rPr>
              <a:t>PayPlug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>
                <a:solidFill>
                  <a:schemeClr val="accent5"/>
                </a:solidFill>
              </a:rPr>
              <a:t>: </a:t>
            </a:r>
            <a:r>
              <a:rPr lang="fr-FR" sz="1200" dirty="0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vers la documentation</a:t>
            </a:r>
            <a:endParaRPr lang="fr-FR" sz="1200" dirty="0">
              <a:solidFill>
                <a:schemeClr val="accent5"/>
              </a:solidFill>
            </a:endParaRPr>
          </a:p>
          <a:p>
            <a:pPr marL="742950" lvl="1" indent="-285750"/>
            <a:r>
              <a:rPr lang="fr-FR" sz="1200" dirty="0" err="1">
                <a:solidFill>
                  <a:schemeClr val="tx1"/>
                </a:solidFill>
              </a:rPr>
              <a:t>PrestaShop</a:t>
            </a:r>
            <a:r>
              <a:rPr lang="fr-FR" sz="1200" dirty="0">
                <a:solidFill>
                  <a:schemeClr val="tx1"/>
                </a:solidFill>
              </a:rPr>
              <a:t> 1.6</a:t>
            </a:r>
          </a:p>
          <a:p>
            <a:pPr marL="742950" lvl="1" indent="-285750"/>
            <a:r>
              <a:rPr lang="fr-FR" sz="1200" dirty="0" err="1">
                <a:solidFill>
                  <a:schemeClr val="tx1"/>
                </a:solidFill>
              </a:rPr>
              <a:t>Prestashop</a:t>
            </a:r>
            <a:r>
              <a:rPr lang="fr-FR" sz="1200" dirty="0">
                <a:solidFill>
                  <a:schemeClr val="tx1"/>
                </a:solidFill>
              </a:rPr>
              <a:t> 1.7</a:t>
            </a:r>
          </a:p>
          <a:p>
            <a:pPr marL="742950" lvl="1" indent="-285750"/>
            <a:r>
              <a:rPr lang="fr-FR" sz="1200" dirty="0" err="1">
                <a:solidFill>
                  <a:schemeClr val="tx1"/>
                </a:solidFill>
              </a:rPr>
              <a:t>Shopify</a:t>
            </a:r>
            <a:endParaRPr lang="fr-FR" sz="1200" dirty="0">
              <a:solidFill>
                <a:schemeClr val="tx1"/>
              </a:solidFill>
            </a:endParaRPr>
          </a:p>
          <a:p>
            <a:pPr marL="742950" lvl="1" indent="-285750"/>
            <a:r>
              <a:rPr lang="fr-FR" sz="1200" dirty="0" err="1">
                <a:solidFill>
                  <a:schemeClr val="tx1"/>
                </a:solidFill>
              </a:rPr>
              <a:t>Magento</a:t>
            </a:r>
            <a:r>
              <a:rPr lang="fr-FR" sz="1200" dirty="0">
                <a:solidFill>
                  <a:schemeClr val="tx1"/>
                </a:solidFill>
              </a:rPr>
              <a:t> 2 </a:t>
            </a:r>
            <a:r>
              <a:rPr lang="fr-FR" sz="1200" dirty="0">
                <a:solidFill>
                  <a:schemeClr val="accent5"/>
                </a:solidFill>
              </a:rPr>
              <a:t>: </a:t>
            </a:r>
            <a:r>
              <a:rPr lang="fr-FR" sz="1200" dirty="0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du module sur la </a:t>
            </a:r>
            <a:r>
              <a:rPr lang="fr-FR" sz="1200" dirty="0" err="1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marketplace</a:t>
            </a:r>
            <a:endParaRPr lang="fr-FR" sz="1200" dirty="0">
              <a:solidFill>
                <a:schemeClr val="accent5"/>
              </a:solidFill>
            </a:endParaRPr>
          </a:p>
          <a:p>
            <a:pPr marL="457200" lvl="1" indent="0">
              <a:buFont typeface="Symbol" panose="05050102010706020507" pitchFamily="18" charset="2"/>
              <a:buNone/>
            </a:pPr>
            <a:endParaRPr lang="fr-FR" sz="1200" dirty="0">
              <a:solidFill>
                <a:schemeClr val="accent5"/>
              </a:solidFill>
            </a:endParaRPr>
          </a:p>
          <a:p>
            <a:pPr marL="171450" indent="-171450">
              <a:buFontTx/>
              <a:buChar char="-"/>
            </a:pPr>
            <a:r>
              <a:rPr lang="fr-FR" sz="1400" dirty="0"/>
              <a:t>Disponible prochainement Q2/Q3</a:t>
            </a:r>
          </a:p>
          <a:p>
            <a:endParaRPr lang="fr-FR" sz="1200" b="1" dirty="0">
              <a:solidFill>
                <a:schemeClr val="accent5"/>
              </a:solidFill>
            </a:endParaRPr>
          </a:p>
          <a:p>
            <a:pPr marL="742950" lvl="1" indent="-285750"/>
            <a:r>
              <a:rPr lang="fr-FR" sz="1200" dirty="0" err="1">
                <a:solidFill>
                  <a:schemeClr val="tx1"/>
                </a:solidFill>
              </a:rPr>
              <a:t>Odoo</a:t>
            </a:r>
            <a:endParaRPr lang="fr-FR" sz="1200" dirty="0">
              <a:solidFill>
                <a:schemeClr val="tx1"/>
              </a:solidFill>
            </a:endParaRPr>
          </a:p>
          <a:p>
            <a:pPr marL="742950" lvl="1" indent="-285750"/>
            <a:r>
              <a:rPr lang="fr-FR" sz="1200" dirty="0" err="1">
                <a:solidFill>
                  <a:schemeClr val="tx1"/>
                </a:solidFill>
              </a:rPr>
              <a:t>Cmonsite</a:t>
            </a:r>
            <a:endParaRPr lang="fr-FR" sz="1200" dirty="0">
              <a:solidFill>
                <a:schemeClr val="tx1"/>
              </a:solidFill>
            </a:endParaRPr>
          </a:p>
          <a:p>
            <a:pPr marL="742950" lvl="1" indent="-285750"/>
            <a:r>
              <a:rPr lang="fr-FR" sz="1200" dirty="0" err="1">
                <a:solidFill>
                  <a:schemeClr val="tx1"/>
                </a:solidFill>
              </a:rPr>
              <a:t>Proximis</a:t>
            </a:r>
            <a:endParaRPr lang="fr-FR" sz="1200" dirty="0">
              <a:solidFill>
                <a:schemeClr val="tx1"/>
              </a:solidFill>
            </a:endParaRPr>
          </a:p>
          <a:p>
            <a:pPr marL="742950" lvl="1" indent="-285750"/>
            <a:r>
              <a:rPr lang="fr-FR" sz="1200" dirty="0" err="1">
                <a:solidFill>
                  <a:schemeClr val="tx1"/>
                </a:solidFill>
              </a:rPr>
              <a:t>BigCommerce</a:t>
            </a:r>
            <a:endParaRPr lang="fr-FR" sz="1200" dirty="0">
              <a:solidFill>
                <a:schemeClr val="tx1"/>
              </a:solidFill>
            </a:endParaRPr>
          </a:p>
          <a:p>
            <a:pPr marL="457200" lvl="1" indent="0">
              <a:buFont typeface="Symbol" panose="05050102010706020507" pitchFamily="18" charset="2"/>
              <a:buNone/>
            </a:pPr>
            <a:r>
              <a:rPr lang="fr-FR" sz="1200" dirty="0">
                <a:solidFill>
                  <a:schemeClr val="accent5"/>
                </a:solidFill>
              </a:rPr>
              <a:t>	</a:t>
            </a:r>
          </a:p>
          <a:p>
            <a:pPr algn="just"/>
            <a:endParaRPr lang="fr-FR" sz="1200" b="1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7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/>
              <a:t>02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pt-BR" altLang="en-US"/>
              <a:t>Commercialisation Le parcours conseiller</a:t>
            </a:r>
            <a:endParaRPr lang="pt-BR" alt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Présentation Oney via Payplug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036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Commercialisation Le parcours conseiller</a:t>
            </a:r>
            <a:endParaRPr lang="en-U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78AD11-55ED-4626-9003-A3D142C073DC}"/>
              </a:ext>
            </a:extLst>
          </p:cNvPr>
          <p:cNvSpPr txBox="1"/>
          <p:nvPr/>
        </p:nvSpPr>
        <p:spPr>
          <a:xfrm>
            <a:off x="740683" y="1252326"/>
            <a:ext cx="8904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Oney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est une offre intégrée dans </a:t>
            </a:r>
            <a:r>
              <a:rPr 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Payplug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et se commercialise via un Lead sur </a:t>
            </a:r>
            <a:r>
              <a:rPr 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MonExpert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7AC323B-BEBA-44F4-8506-37C19C60C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715" y="1829030"/>
            <a:ext cx="6368901" cy="3123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DB671E-8CF0-437B-A8A0-BE10E84E9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0466" y="4368228"/>
            <a:ext cx="1371791" cy="58598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4A940D8-7030-4671-9A1E-D0E91AD88BD0}"/>
              </a:ext>
            </a:extLst>
          </p:cNvPr>
          <p:cNvSpPr/>
          <p:nvPr/>
        </p:nvSpPr>
        <p:spPr>
          <a:xfrm>
            <a:off x="8065269" y="4541251"/>
            <a:ext cx="249706" cy="2359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A4B9716-1EDC-4703-9DB3-2781470D9FCC}"/>
              </a:ext>
            </a:extLst>
          </p:cNvPr>
          <p:cNvSpPr txBox="1"/>
          <p:nvPr/>
        </p:nvSpPr>
        <p:spPr>
          <a:xfrm>
            <a:off x="1400985" y="5214888"/>
            <a:ext cx="8129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En cas de </a:t>
            </a:r>
            <a:r>
              <a:rPr lang="fr-FR" b="1" dirty="0"/>
              <a:t>KO </a:t>
            </a:r>
            <a:r>
              <a:rPr lang="fr-FR" b="1" dirty="0" err="1"/>
              <a:t>Payplug</a:t>
            </a:r>
            <a:r>
              <a:rPr lang="fr-FR" b="1" dirty="0"/>
              <a:t> </a:t>
            </a:r>
            <a:r>
              <a:rPr lang="fr-FR" dirty="0"/>
              <a:t>(CMS incompatible, refus tarif….) nous n’aurons plus de solution à proposer en ce concerne un paiement en </a:t>
            </a:r>
            <a:r>
              <a:rPr lang="fr-FR" dirty="0" err="1"/>
              <a:t>Nfois</a:t>
            </a:r>
            <a:r>
              <a:rPr lang="fr-FR" dirty="0"/>
              <a:t> puisque l’offre </a:t>
            </a:r>
            <a:r>
              <a:rPr lang="fr-FR" dirty="0" err="1"/>
              <a:t>Choozéo</a:t>
            </a:r>
            <a:r>
              <a:rPr lang="fr-FR" dirty="0"/>
              <a:t> de SP+ n’existe plus. </a:t>
            </a:r>
          </a:p>
        </p:txBody>
      </p:sp>
    </p:spTree>
    <p:extLst>
      <p:ext uri="{BB962C8B-B14F-4D97-AF65-F5344CB8AC3E}">
        <p14:creationId xmlns:p14="http://schemas.microsoft.com/office/powerpoint/2010/main" val="7432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/>
              <a:t>03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pt-BR" altLang="en-US"/>
              <a:t>Les parcours porteur et commercant</a:t>
            </a:r>
            <a:endParaRPr lang="pt-BR" alt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Présentation Oney via Payplug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76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Commercialisation Le parcours de l’e-commerçant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67D62-4761-45AD-90D8-615A7BFC3870}"/>
              </a:ext>
            </a:extLst>
          </p:cNvPr>
          <p:cNvSpPr txBox="1">
            <a:spLocks/>
          </p:cNvSpPr>
          <p:nvPr/>
        </p:nvSpPr>
        <p:spPr>
          <a:xfrm>
            <a:off x="2111083" y="1725739"/>
            <a:ext cx="3384376" cy="209001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buClrTx/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FF0000"/>
                </a:solidFill>
              </a:rPr>
              <a:t>Le parcours de souscription :</a:t>
            </a:r>
          </a:p>
          <a:p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66C81-5827-4A5A-890A-E51D5B2EA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019" y="2049701"/>
            <a:ext cx="8148700" cy="331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09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Commercialisation Le parcours de l’acheteur</a:t>
            </a:r>
            <a:endParaRPr lang="en-US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AFEDA2-49CE-48C6-B0C1-083A9E297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387" y="1564282"/>
            <a:ext cx="7327867" cy="15167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2079030-9911-4D12-8030-D44159E7B8F0}"/>
              </a:ext>
            </a:extLst>
          </p:cNvPr>
          <p:cNvSpPr/>
          <p:nvPr/>
        </p:nvSpPr>
        <p:spPr>
          <a:xfrm>
            <a:off x="935117" y="3186439"/>
            <a:ext cx="828092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535353"/>
                </a:solidFill>
                <a:latin typeface="-apple-system"/>
              </a:rPr>
              <a:t>Le paiement en plusieurs fois </a:t>
            </a:r>
            <a:r>
              <a:rPr lang="fr-FR" sz="1100" dirty="0" err="1">
                <a:solidFill>
                  <a:srgbClr val="535353"/>
                </a:solidFill>
                <a:latin typeface="-apple-system"/>
              </a:rPr>
              <a:t>Oney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 est présenté comme moyen de paiement au moment du paiement de la commande.</a:t>
            </a:r>
          </a:p>
          <a:p>
            <a:r>
              <a:rPr lang="fr-FR" sz="1100" dirty="0">
                <a:solidFill>
                  <a:srgbClr val="535353"/>
                </a:solidFill>
                <a:latin typeface="-apple-system"/>
              </a:rPr>
              <a:t>Lorsque l’acheteur sélectionne le moyen de paiement “</a:t>
            </a:r>
            <a:r>
              <a:rPr lang="fr-FR" sz="1100" dirty="0" err="1">
                <a:solidFill>
                  <a:srgbClr val="535353"/>
                </a:solidFill>
                <a:latin typeface="-apple-system"/>
              </a:rPr>
              <a:t>Oney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”, il est redirigé vers une page de paiement propre à </a:t>
            </a:r>
            <a:r>
              <a:rPr lang="fr-FR" sz="1100" dirty="0" err="1">
                <a:solidFill>
                  <a:srgbClr val="535353"/>
                </a:solidFill>
                <a:latin typeface="-apple-system"/>
              </a:rPr>
              <a:t>Oney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 sur laquelle il devra entrer ses informations de carte et compléter un formulaire de demande.</a:t>
            </a:r>
          </a:p>
          <a:p>
            <a:r>
              <a:rPr lang="fr-FR" sz="1100" dirty="0">
                <a:solidFill>
                  <a:srgbClr val="535353"/>
                </a:solidFill>
                <a:latin typeface="-apple-system"/>
              </a:rPr>
              <a:t>Une fois le formulaire complété et validé, </a:t>
            </a:r>
            <a:r>
              <a:rPr lang="fr-FR" sz="1100" dirty="0" err="1">
                <a:solidFill>
                  <a:srgbClr val="535353"/>
                </a:solidFill>
                <a:latin typeface="-apple-system"/>
              </a:rPr>
              <a:t>Oney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 reçoit la demande de l’acheteur et l'examine. Cela prend au maximum une journée. </a:t>
            </a:r>
          </a:p>
          <a:p>
            <a:r>
              <a:rPr lang="fr-FR" sz="1100" dirty="0">
                <a:solidFill>
                  <a:srgbClr val="535353"/>
                </a:solidFill>
                <a:latin typeface="-apple-system"/>
              </a:rPr>
              <a:t>La commande peut alors prendre les statuts suivants :</a:t>
            </a:r>
          </a:p>
          <a:p>
            <a:pPr marL="449263" lvl="1" indent="-285750">
              <a:buFont typeface="Arial" panose="020B0604020202020204" pitchFamily="34" charset="0"/>
              <a:buChar char="•"/>
            </a:pPr>
            <a:r>
              <a:rPr lang="fr-FR" sz="1100" dirty="0" err="1">
                <a:solidFill>
                  <a:srgbClr val="535353"/>
                </a:solidFill>
                <a:latin typeface="-apple-system"/>
              </a:rPr>
              <a:t>Oney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 - En attente : Le dossier est en attente d'acceptation par </a:t>
            </a:r>
            <a:r>
              <a:rPr lang="fr-FR" sz="1100" dirty="0" err="1">
                <a:solidFill>
                  <a:srgbClr val="535353"/>
                </a:solidFill>
                <a:latin typeface="-apple-system"/>
              </a:rPr>
              <a:t>Oney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.</a:t>
            </a:r>
          </a:p>
          <a:p>
            <a:pPr marL="449263" lvl="1" indent="-2857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rgbClr val="535353"/>
                </a:solidFill>
                <a:latin typeface="-apple-system"/>
              </a:rPr>
              <a:t>OK : Le paiement est accepté.</a:t>
            </a:r>
          </a:p>
          <a:p>
            <a:pPr marL="449263" lvl="1" indent="-2857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rgbClr val="535353"/>
                </a:solidFill>
                <a:latin typeface="-apple-system"/>
              </a:rPr>
              <a:t>KO : </a:t>
            </a:r>
            <a:r>
              <a:rPr lang="fr-FR" sz="1100" dirty="0" err="1">
                <a:solidFill>
                  <a:srgbClr val="535353"/>
                </a:solidFill>
                <a:latin typeface="-apple-system"/>
              </a:rPr>
              <a:t>Oney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 refuse la transaction. Cela signifie généralement qu'un risque de fraude a été détecté ou bien qu'un produit interdit par les CGU </a:t>
            </a:r>
            <a:r>
              <a:rPr lang="fr-FR" sz="1100" dirty="0" err="1">
                <a:solidFill>
                  <a:srgbClr val="535353"/>
                </a:solidFill>
                <a:latin typeface="-apple-system"/>
              </a:rPr>
              <a:t>Oney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. L’acheteur reçoit alors un email d’</a:t>
            </a:r>
            <a:r>
              <a:rPr lang="fr-FR" sz="1100" dirty="0" err="1">
                <a:solidFill>
                  <a:srgbClr val="535353"/>
                </a:solidFill>
                <a:latin typeface="-apple-system"/>
              </a:rPr>
              <a:t>Oney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 lui annonçant le refus.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100" dirty="0">
              <a:solidFill>
                <a:srgbClr val="535353"/>
              </a:solidFill>
              <a:latin typeface="-apple-system"/>
            </a:endParaRPr>
          </a:p>
          <a:p>
            <a:r>
              <a:rPr lang="fr-FR" sz="1100" dirty="0">
                <a:solidFill>
                  <a:srgbClr val="535353"/>
                </a:solidFill>
                <a:latin typeface="-apple-system"/>
              </a:rPr>
              <a:t>Une fois le paiement accepté, PayPlug crédite </a:t>
            </a:r>
            <a:r>
              <a:rPr lang="fr-FR" sz="1100" b="1" dirty="0">
                <a:solidFill>
                  <a:srgbClr val="535353"/>
                </a:solidFill>
                <a:latin typeface="-apple-system"/>
              </a:rPr>
              <a:t>le montant total de la transaction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 directement sur le compte du marchand.</a:t>
            </a:r>
          </a:p>
          <a:p>
            <a:r>
              <a:rPr lang="fr-FR" sz="1100" dirty="0">
                <a:solidFill>
                  <a:srgbClr val="535353"/>
                </a:solidFill>
                <a:latin typeface="-apple-system"/>
              </a:rPr>
              <a:t>PayPlug via son partenaire </a:t>
            </a:r>
            <a:r>
              <a:rPr lang="fr-FR" sz="1100" dirty="0" err="1">
                <a:solidFill>
                  <a:srgbClr val="535353"/>
                </a:solidFill>
                <a:latin typeface="-apple-system"/>
              </a:rPr>
              <a:t>Oney</a:t>
            </a:r>
            <a:r>
              <a:rPr lang="fr-FR" sz="1100" dirty="0">
                <a:solidFill>
                  <a:srgbClr val="535353"/>
                </a:solidFill>
                <a:latin typeface="-apple-system"/>
              </a:rPr>
              <a:t> se charge de récupérer les paiements mensuels et qui prend en charge tous les frais en cas d’impayé.</a:t>
            </a:r>
          </a:p>
        </p:txBody>
      </p:sp>
    </p:spTree>
    <p:extLst>
      <p:ext uri="{BB962C8B-B14F-4D97-AF65-F5344CB8AC3E}">
        <p14:creationId xmlns:p14="http://schemas.microsoft.com/office/powerpoint/2010/main" val="400147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/>
              <a:t>04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pt-BR" altLang="en-US"/>
              <a:t>Annexe</a:t>
            </a:r>
            <a:endParaRPr lang="pt-BR" alt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Présentation Oney via Payplug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13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FA2497B2-0FD6-47AB-8399-013ED85D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Sous-titre de la slide sur une ligne 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Positionnement de l’Offre</a:t>
            </a:r>
            <a:endParaRPr lang="fr-FR" dirty="0"/>
          </a:p>
        </p:txBody>
      </p:sp>
      <p:pic>
        <p:nvPicPr>
          <p:cNvPr id="14" name="Espace réservé du contenu 4">
            <a:extLst>
              <a:ext uri="{FF2B5EF4-FFF2-40B4-BE49-F238E27FC236}">
                <a16:creationId xmlns:a16="http://schemas.microsoft.com/office/drawing/2014/main" id="{91AE2B0A-D9B8-45D4-9998-9C060268F6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435"/>
          <a:stretch/>
        </p:blipFill>
        <p:spPr>
          <a:xfrm>
            <a:off x="650139" y="1260015"/>
            <a:ext cx="9845228" cy="491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Positionnement de l’Offre</a:t>
            </a:r>
            <a:endParaRPr lang="fr-FR" dirty="0"/>
          </a:p>
        </p:txBody>
      </p:sp>
      <p:pic>
        <p:nvPicPr>
          <p:cNvPr id="17" name="Espace réservé du contenu 5">
            <a:extLst>
              <a:ext uri="{FF2B5EF4-FFF2-40B4-BE49-F238E27FC236}">
                <a16:creationId xmlns:a16="http://schemas.microsoft.com/office/drawing/2014/main" id="{0CFBAC12-B1F9-4A60-89D0-26799FBD5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23" y="1098661"/>
            <a:ext cx="9793088" cy="533614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A77D075-A706-4752-A21F-929DB23C84EB}"/>
              </a:ext>
            </a:extLst>
          </p:cNvPr>
          <p:cNvSpPr txBox="1"/>
          <p:nvPr/>
        </p:nvSpPr>
        <p:spPr>
          <a:xfrm>
            <a:off x="3820207" y="3312375"/>
            <a:ext cx="1536171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33" dirty="0">
                <a:solidFill>
                  <a:srgbClr val="002060"/>
                </a:solidFill>
              </a:rPr>
              <a:t>Paiement fractionné garanti avec Oney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C8EB1A7-EBC4-4388-B9E2-D2892F558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4956" y="3332990"/>
            <a:ext cx="251447" cy="185277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2094B97A-201E-4D62-9DCB-F675A642D860}"/>
              </a:ext>
            </a:extLst>
          </p:cNvPr>
          <p:cNvSpPr/>
          <p:nvPr/>
        </p:nvSpPr>
        <p:spPr>
          <a:xfrm>
            <a:off x="3694722" y="3264257"/>
            <a:ext cx="1499109" cy="5066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74FC81B-5CD7-4F46-AFDF-4D601FA3A4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Rappel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F6901842-081D-4982-9D7F-D8FE1CD34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60FFFC-6263-B3E4-0476-D35266D14258}"/>
              </a:ext>
            </a:extLst>
          </p:cNvPr>
          <p:cNvSpPr/>
          <p:nvPr/>
        </p:nvSpPr>
        <p:spPr>
          <a:xfrm>
            <a:off x="5833872" y="1899054"/>
            <a:ext cx="2139180" cy="2343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A83D15-F0AF-4E33-FBA9-8F01A588D000}"/>
              </a:ext>
            </a:extLst>
          </p:cNvPr>
          <p:cNvSpPr/>
          <p:nvPr/>
        </p:nvSpPr>
        <p:spPr>
          <a:xfrm>
            <a:off x="8467344" y="1547242"/>
            <a:ext cx="1815052" cy="21445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A5167F-ED07-AC20-E094-B9AE6BB3ED00}"/>
              </a:ext>
            </a:extLst>
          </p:cNvPr>
          <p:cNvSpPr/>
          <p:nvPr/>
        </p:nvSpPr>
        <p:spPr>
          <a:xfrm>
            <a:off x="7991339" y="1702813"/>
            <a:ext cx="421844" cy="21445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38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8346" y="278753"/>
            <a:ext cx="9132809" cy="823145"/>
          </a:xfrm>
        </p:spPr>
        <p:txBody>
          <a:bodyPr/>
          <a:lstStyle/>
          <a:p>
            <a:r>
              <a:rPr lang="fr-FR"/>
              <a:t>Commercialisation Le </a:t>
            </a:r>
            <a:r>
              <a:rPr lang="fr-FR" dirty="0"/>
              <a:t>parcours de l’e-commerçant</a:t>
            </a:r>
            <a:endParaRPr lang="en-US" dirty="0"/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8D58D59A-609B-9B48-8707-3A3B8B339135}"/>
              </a:ext>
            </a:extLst>
          </p:cNvPr>
          <p:cNvSpPr txBox="1">
            <a:spLocks/>
          </p:cNvSpPr>
          <p:nvPr/>
        </p:nvSpPr>
        <p:spPr>
          <a:xfrm>
            <a:off x="527382" y="1428320"/>
            <a:ext cx="8244559" cy="20900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6454" indent="-196454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03622" indent="-207169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600" b="1" dirty="0">
                <a:solidFill>
                  <a:schemeClr val="tx1"/>
                </a:solidFill>
              </a:rPr>
              <a:t>Les écrans des offres côté </a:t>
            </a:r>
            <a:r>
              <a:rPr lang="fr-FR" sz="1600" b="1" dirty="0" err="1">
                <a:solidFill>
                  <a:schemeClr val="tx1"/>
                </a:solidFill>
              </a:rPr>
              <a:t>PayPlug</a:t>
            </a:r>
            <a:r>
              <a:rPr lang="fr-FR" sz="1600" b="1" dirty="0">
                <a:solidFill>
                  <a:schemeClr val="tx1"/>
                </a:solidFill>
              </a:rPr>
              <a:t> (1/3</a:t>
            </a:r>
            <a:r>
              <a:rPr lang="fr-FR" sz="1200" b="1" dirty="0">
                <a:solidFill>
                  <a:schemeClr val="tx1"/>
                </a:solidFill>
              </a:rPr>
              <a:t>):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</a:rPr>
              <a:t>A ce stade, </a:t>
            </a:r>
            <a:r>
              <a:rPr lang="fr-FR" sz="1200" dirty="0" err="1">
                <a:solidFill>
                  <a:schemeClr val="tx1"/>
                </a:solidFill>
              </a:rPr>
              <a:t>PayPlug</a:t>
            </a:r>
            <a:r>
              <a:rPr lang="fr-FR" sz="1200" dirty="0">
                <a:solidFill>
                  <a:schemeClr val="tx1"/>
                </a:solidFill>
              </a:rPr>
              <a:t> peut générer une offre avec Oney, depuis l’offre </a:t>
            </a:r>
            <a:r>
              <a:rPr lang="fr-FR" sz="1200" dirty="0" err="1">
                <a:solidFill>
                  <a:schemeClr val="tx1"/>
                </a:solidFill>
              </a:rPr>
              <a:t>Platinium</a:t>
            </a:r>
            <a:r>
              <a:rPr lang="fr-FR" sz="1200" dirty="0">
                <a:solidFill>
                  <a:schemeClr val="tx1"/>
                </a:solidFill>
              </a:rPr>
              <a:t> (nom interne, correspond à l’offre sur mesure pour les clients). Le marchant reçoit ensuite une offre dans son portail PayPlug avec Oney :</a:t>
            </a:r>
          </a:p>
          <a:p>
            <a:pPr algn="just"/>
            <a:endParaRPr lang="fr-FR" sz="1200" b="1" dirty="0">
              <a:solidFill>
                <a:schemeClr val="tx1"/>
              </a:solidFill>
            </a:endParaRPr>
          </a:p>
          <a:p>
            <a:pPr algn="just"/>
            <a:endParaRPr lang="fr-FR" sz="1200" b="1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2F5482-BAEE-A84F-8750-683C79569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2372883"/>
            <a:ext cx="6731000" cy="3365500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360B68F-3564-4C70-B625-A49CC76E1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7742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0341" y="252734"/>
            <a:ext cx="9228820" cy="823145"/>
          </a:xfrm>
        </p:spPr>
        <p:txBody>
          <a:bodyPr/>
          <a:lstStyle/>
          <a:p>
            <a:r>
              <a:rPr lang="fr-FR"/>
              <a:t>Commercialisation Le </a:t>
            </a:r>
            <a:r>
              <a:rPr lang="fr-FR" dirty="0"/>
              <a:t>parcours de l’e-commerçant</a:t>
            </a:r>
            <a:endParaRPr lang="en-US" dirty="0"/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8D58D59A-609B-9B48-8707-3A3B8B339135}"/>
              </a:ext>
            </a:extLst>
          </p:cNvPr>
          <p:cNvSpPr txBox="1">
            <a:spLocks/>
          </p:cNvSpPr>
          <p:nvPr/>
        </p:nvSpPr>
        <p:spPr>
          <a:xfrm>
            <a:off x="680341" y="1412776"/>
            <a:ext cx="8431396" cy="20900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6454" indent="-196454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03622" indent="-207169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600" b="1" dirty="0">
                <a:solidFill>
                  <a:schemeClr val="tx1"/>
                </a:solidFill>
              </a:rPr>
              <a:t>Les écrans des offres côté PayPlug (2/3):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</a:rPr>
              <a:t>Le marchand reçoit l’offre et doit obligatoirement cocher la case « J'accepte les CGV d'Oney, j'ai lu la formation et j'ai intégré les mentions légales aux CGV de mon site » </a:t>
            </a:r>
          </a:p>
          <a:p>
            <a:pPr algn="just"/>
            <a:endParaRPr lang="fr-FR" sz="1200" b="1" dirty="0">
              <a:solidFill>
                <a:schemeClr val="accent5"/>
              </a:solidFill>
            </a:endParaRPr>
          </a:p>
          <a:p>
            <a:pPr algn="just"/>
            <a:endParaRPr lang="fr-FR" sz="1200" b="1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F56D6E-2F21-3245-98DA-92C105B3E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78" y="2276872"/>
            <a:ext cx="6870700" cy="3810000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92697B9-7772-44B1-94F6-D25BD94F6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840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0341" y="252734"/>
            <a:ext cx="9228820" cy="823145"/>
          </a:xfrm>
        </p:spPr>
        <p:txBody>
          <a:bodyPr/>
          <a:lstStyle/>
          <a:p>
            <a:r>
              <a:rPr lang="fr-FR"/>
              <a:t>Commercialisation Le </a:t>
            </a:r>
            <a:r>
              <a:rPr lang="fr-FR" dirty="0"/>
              <a:t>parcours de l’e-commerçant</a:t>
            </a:r>
            <a:endParaRPr lang="en-US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D58D59A-609B-9B48-8707-3A3B8B339135}"/>
              </a:ext>
            </a:extLst>
          </p:cNvPr>
          <p:cNvSpPr txBox="1">
            <a:spLocks/>
          </p:cNvSpPr>
          <p:nvPr/>
        </p:nvSpPr>
        <p:spPr>
          <a:xfrm>
            <a:off x="1224859" y="1075879"/>
            <a:ext cx="10286800" cy="23724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6454" indent="-196454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03622" indent="-207169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600" b="1" dirty="0">
                <a:solidFill>
                  <a:schemeClr val="tx1"/>
                </a:solidFill>
              </a:rPr>
              <a:t>Les écrans des offres côté PayPlug (3/3):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</a:rPr>
              <a:t>Une fois l'offre acceptée, le marchand peut retrouver à tout moment le détail et la tarification de son offre avec les liens des CGV, formation, mentions légales</a:t>
            </a:r>
            <a:r>
              <a:rPr lang="fr-FR" sz="1600" dirty="0">
                <a:solidFill>
                  <a:schemeClr val="tx1"/>
                </a:solidFill>
              </a:rPr>
              <a:t>. </a:t>
            </a:r>
          </a:p>
          <a:p>
            <a:pPr algn="just"/>
            <a:endParaRPr lang="fr-FR" sz="1600" b="1" dirty="0">
              <a:solidFill>
                <a:schemeClr val="accent5"/>
              </a:solidFill>
            </a:endParaRPr>
          </a:p>
          <a:p>
            <a:endParaRPr lang="en-US" sz="2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2BF01D-684C-2B40-9A7E-E4D08FD6E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539" y="1939975"/>
            <a:ext cx="8272053" cy="4082511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339D7BF-0726-4A1E-B30B-13D471C76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6924" y="6240141"/>
            <a:ext cx="4114800" cy="365125"/>
          </a:xfrm>
        </p:spPr>
        <p:txBody>
          <a:bodyPr/>
          <a:lstStyle/>
          <a:p>
            <a:r>
              <a:rPr lang="fr-FR"/>
              <a:t>Présentation Oney via Payplug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744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1_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" id="{70C6C257-D421-4CA2-AB39-D5E4F323EC32}" vid="{8B58445A-D177-41DC-AF32-93456B36D720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AAC012-CFBC-45E2-B1E8-A8D776843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8FCF14-A54C-4419-8E54-EDF716CB9E8E}">
  <ds:schemaRefs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436</TotalTime>
  <Words>1076</Words>
  <Application>Microsoft Office PowerPoint</Application>
  <PresentationFormat>Grand écran</PresentationFormat>
  <Paragraphs>195</Paragraphs>
  <Slides>26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43" baseType="lpstr">
      <vt:lpstr>-apple-system</vt:lpstr>
      <vt:lpstr>Arial</vt:lpstr>
      <vt:lpstr>Arial Black</vt:lpstr>
      <vt:lpstr>Arial Narrow</vt:lpstr>
      <vt:lpstr>Britannic Bold</vt:lpstr>
      <vt:lpstr>Cabin Condensed</vt:lpstr>
      <vt:lpstr>Calibri</vt:lpstr>
      <vt:lpstr>Cambria Math</vt:lpstr>
      <vt:lpstr>Courier New</vt:lpstr>
      <vt:lpstr>Montserrat ExtraBold</vt:lpstr>
      <vt:lpstr>Montserrat SemiBold</vt:lpstr>
      <vt:lpstr>Symbol</vt:lpstr>
      <vt:lpstr>Times New Roman</vt:lpstr>
      <vt:lpstr>Wingdings</vt:lpstr>
      <vt:lpstr>Wingdings 2</vt:lpstr>
      <vt:lpstr>Caisse d'Epargne</vt:lpstr>
      <vt:lpstr>1_Groupe BPCE</vt:lpstr>
      <vt:lpstr>PRESENTATION DE L’OFFRE </vt:lpstr>
      <vt:lpstr>ENJEUX ET OBJECTIFS</vt:lpstr>
      <vt:lpstr>Sommaire</vt:lpstr>
      <vt:lpstr>01</vt:lpstr>
      <vt:lpstr>L’Offre PayPlug - Oney</vt:lpstr>
      <vt:lpstr>L’Offre PayPlug - Oney</vt:lpstr>
      <vt:lpstr>L’Offre PayPlug - Oney</vt:lpstr>
      <vt:lpstr>L’Offre PayPlug - Oney</vt:lpstr>
      <vt:lpstr>L’Offre PayPlug - Oney</vt:lpstr>
      <vt:lpstr>L’Offre PayPlug - Oney</vt:lpstr>
      <vt:lpstr>L’Offre PayPlug - Oney</vt:lpstr>
      <vt:lpstr>L’Offre PayPlug - Oney</vt:lpstr>
      <vt:lpstr>L’Offre PayPlug - Oney</vt:lpstr>
      <vt:lpstr>02</vt:lpstr>
      <vt:lpstr>Commercialisation Le parcours conseiller</vt:lpstr>
      <vt:lpstr>03</vt:lpstr>
      <vt:lpstr>Commercialisation Le parcours de l’e-commerçant</vt:lpstr>
      <vt:lpstr>Commercialisation Le parcours de l’acheteur</vt:lpstr>
      <vt:lpstr>04</vt:lpstr>
      <vt:lpstr>Positionnement de l’Offre</vt:lpstr>
      <vt:lpstr>Positionnement de l’Offre</vt:lpstr>
      <vt:lpstr>Commercialisation Le parcours de l’e-commerçant</vt:lpstr>
      <vt:lpstr>Commercialisation Le parcours de l’e-commerçant</vt:lpstr>
      <vt:lpstr>Commercialisation Le parcours de l’e-commerçant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</dc:title>
  <dc:creator>ZINCK Yves [CEGEE]</dc:creator>
  <cp:lastModifiedBy>ZINCK Yves [CEGEE]</cp:lastModifiedBy>
  <cp:revision>3</cp:revision>
  <dcterms:created xsi:type="dcterms:W3CDTF">2022-09-01T07:18:44Z</dcterms:created>
  <dcterms:modified xsi:type="dcterms:W3CDTF">2023-09-08T11:58:08Z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2023-09-08T11:52:29Z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