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  <p:sldMasterId id="2147483741" r:id="rId5"/>
  </p:sldMasterIdLst>
  <p:notesMasterIdLst>
    <p:notesMasterId r:id="rId29"/>
  </p:notesMasterIdLst>
  <p:handoutMasterIdLst>
    <p:handoutMasterId r:id="rId30"/>
  </p:handoutMasterIdLst>
  <p:sldIdLst>
    <p:sldId id="306" r:id="rId6"/>
    <p:sldId id="308" r:id="rId7"/>
    <p:sldId id="451" r:id="rId8"/>
    <p:sldId id="468" r:id="rId9"/>
    <p:sldId id="487" r:id="rId10"/>
    <p:sldId id="469" r:id="rId11"/>
    <p:sldId id="471" r:id="rId12"/>
    <p:sldId id="472" r:id="rId13"/>
    <p:sldId id="473" r:id="rId14"/>
    <p:sldId id="474" r:id="rId15"/>
    <p:sldId id="476" r:id="rId16"/>
    <p:sldId id="478" r:id="rId17"/>
    <p:sldId id="479" r:id="rId18"/>
    <p:sldId id="480" r:id="rId19"/>
    <p:sldId id="475" r:id="rId20"/>
    <p:sldId id="484" r:id="rId21"/>
    <p:sldId id="486" r:id="rId22"/>
    <p:sldId id="490" r:id="rId23"/>
    <p:sldId id="481" r:id="rId24"/>
    <p:sldId id="483" r:id="rId25"/>
    <p:sldId id="482" r:id="rId26"/>
    <p:sldId id="485" r:id="rId27"/>
    <p:sldId id="489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87" autoAdjust="0"/>
    <p:restoredTop sz="93372" autoAdjust="0"/>
  </p:normalViewPr>
  <p:slideViewPr>
    <p:cSldViewPr snapToGrid="0" showGuides="1">
      <p:cViewPr varScale="1">
        <p:scale>
          <a:sx n="59" d="100"/>
          <a:sy n="59" d="100"/>
        </p:scale>
        <p:origin x="988" y="60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50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03/03/2022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03/03/2022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735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781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Evoquer oralement le référentiel métier d’un CA Pro : combien de leads pour atteindre l’objectif avec une meilleure qualification ?</a:t>
            </a:r>
          </a:p>
          <a:p>
            <a:endParaRPr lang="fr-FR" dirty="0"/>
          </a:p>
          <a:p>
            <a:r>
              <a:rPr lang="fr-FR" dirty="0"/>
              <a:t>Beaucoup de belles choses à réaliser !!! Le sujet n’a pas été évoqué avec tous nos clients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Avec un nombre de </a:t>
            </a:r>
            <a:r>
              <a:rPr lang="fr-FR" sz="12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leads plus important </a:t>
            </a:r>
            <a:r>
              <a:rPr lang="fr-FR" sz="1200" b="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et un niveau de </a:t>
            </a:r>
            <a:r>
              <a:rPr lang="fr-FR" sz="12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conversion maximisé (25% grâce à une meilleure qualification)</a:t>
            </a:r>
            <a:r>
              <a:rPr lang="fr-FR" sz="1200" b="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, les résultats pourraient être aisément améliorés !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877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double enjeu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    - CEGEE : </a:t>
            </a:r>
            <a:r>
              <a:rPr lang="fr-FR" sz="1200" b="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Prendre </a:t>
            </a: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une part significative des flux générés </a:t>
            </a:r>
            <a:r>
              <a:rPr lang="fr-FR" sz="1200" b="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par les sites e-commerces qui se créent chaque année et </a:t>
            </a: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accompagner une part plus grande de clients professionnels </a:t>
            </a:r>
            <a:r>
              <a:rPr lang="fr-FR" sz="1200" b="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dans la digitalisation de leur CA. </a:t>
            </a:r>
          </a:p>
          <a:p>
            <a:r>
              <a:rPr lang="fr-FR" dirty="0"/>
              <a:t>    - Clients : Optimiser leur activité / développer un relai de croissance grâce au e-commerce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64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La transformation digitale est très variée selon les secteurs d’activités et les usages  diffèrent selon ces secteurs </a:t>
            </a:r>
            <a:r>
              <a:rPr lang="fr-FR" sz="1200" b="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: </a:t>
            </a:r>
          </a:p>
          <a:p>
            <a:pPr marL="533400" indent="-142875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sz="1200" b="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certains métiers s’équipent </a:t>
            </a:r>
            <a:r>
              <a:rPr lang="fr-FR" sz="1200" b="0" cap="none" dirty="0">
                <a:solidFill>
                  <a:srgbClr val="C0000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en site marchand et en solution d’encaissement en ligne </a:t>
            </a:r>
            <a:r>
              <a:rPr lang="fr-FR" sz="1200" b="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pour vendre sur internet, </a:t>
            </a:r>
          </a:p>
          <a:p>
            <a:pPr marL="533400" indent="-142875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sz="1200" b="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tandis que d’autres ont plutôt besoin </a:t>
            </a:r>
            <a:r>
              <a:rPr lang="fr-FR" sz="1200" b="0" cap="none" dirty="0">
                <a:solidFill>
                  <a:srgbClr val="C0000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d’encaisser leurs clients à distance sans forcément avoir un site marchand</a:t>
            </a:r>
            <a:r>
              <a:rPr lang="fr-FR" sz="1200" b="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.</a:t>
            </a:r>
          </a:p>
          <a:p>
            <a:pPr marL="390525" indent="0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Tx/>
              <a:buNone/>
            </a:pPr>
            <a:endParaRPr lang="fr-FR" sz="1200" b="0" cap="none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174625" indent="-174625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Nous avons identifié ces secteurs selon leurs codes NAF pour vous permettre de renforcer votre présence auprès de nos clients, et d’accélérer notre développement sur le e commerce.</a:t>
            </a:r>
          </a:p>
          <a:p>
            <a:pPr marL="174625" indent="-174625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200" cap="none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174625" indent="-174625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Laisser Hugo apporter des exemples précis de belles réalisations !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Préciser l’exemple d’artisans ou d’esthéticiennes pour le e-encaissement !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endParaRPr lang="fr-FR" sz="1200" cap="none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PAS DE FREIN / PAS D’AUTOCENSURE : le sujet du e-commerce concerne une multitude de clients !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9569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endParaRPr lang="fr-FR" sz="1200" cap="none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263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endParaRPr lang="fr-FR" sz="1200" cap="none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4212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/>
              <a:t>Soyez </a:t>
            </a:r>
            <a:r>
              <a:rPr lang="fr-FR" sz="1200" b="1" dirty="0">
                <a:solidFill>
                  <a:srgbClr val="C00000"/>
                </a:solidFill>
              </a:rPr>
              <a:t>PROACTIF</a:t>
            </a:r>
            <a:r>
              <a:rPr lang="fr-FR" sz="1200" b="1" dirty="0"/>
              <a:t> </a:t>
            </a:r>
            <a:r>
              <a:rPr lang="fr-FR" sz="1200" b="1" dirty="0">
                <a:solidFill>
                  <a:srgbClr val="C00000"/>
                </a:solidFill>
              </a:rPr>
              <a:t>!</a:t>
            </a:r>
          </a:p>
          <a:p>
            <a:r>
              <a:rPr lang="fr-FR" sz="1200" b="1" dirty="0"/>
              <a:t>Ne pas en parler… c’est laisser la possibilité à un autre de le faire !</a:t>
            </a:r>
          </a:p>
          <a:p>
            <a:endParaRPr lang="fr-FR" sz="1200" b="1" dirty="0"/>
          </a:p>
          <a:p>
            <a:r>
              <a:rPr lang="fr-FR" sz="1200" b="1" dirty="0"/>
              <a:t>Une fois la solution concurrente adoptée, </a:t>
            </a:r>
            <a:r>
              <a:rPr lang="fr-FR" sz="1200" b="1" dirty="0">
                <a:solidFill>
                  <a:srgbClr val="C00000"/>
                </a:solidFill>
              </a:rPr>
              <a:t>difficile de la déloger </a:t>
            </a:r>
          </a:p>
          <a:p>
            <a:r>
              <a:rPr lang="fr-FR" sz="1200" b="1" dirty="0"/>
              <a:t>Sans même parler des flux liés…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endParaRPr lang="fr-FR" sz="1200" cap="none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2761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FONCTIONNALITES :</a:t>
            </a:r>
          </a:p>
          <a:p>
            <a:pPr marL="628650" lvl="1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Acceptation des paiements par carte CB, Visa et MasterCard </a:t>
            </a:r>
          </a:p>
          <a:p>
            <a:pPr marL="628650" lvl="1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Paiement différé (débit de l’achat lors de l’envoi ou de la livraison de la commande)</a:t>
            </a:r>
          </a:p>
          <a:p>
            <a:pPr marL="628650" lvl="1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Paiement en un clic (enregistrement des données de la carte du client pour ne pas avoir à les ressaisir)</a:t>
            </a:r>
          </a:p>
          <a:p>
            <a:pPr marL="628650" lvl="1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200" dirty="0" err="1"/>
              <a:t>PayLater</a:t>
            </a:r>
            <a:r>
              <a:rPr lang="fr-FR" sz="1200" dirty="0"/>
              <a:t> (PNF) : paiement fractionné garanti en 3 ou 4 fois avec Oney</a:t>
            </a:r>
            <a:endParaRPr lang="fr-FR" sz="1000" dirty="0"/>
          </a:p>
          <a:p>
            <a:pPr marL="628650" lvl="1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Pages de paiement personnalisables optimisées pour mobile et tablette</a:t>
            </a:r>
          </a:p>
          <a:p>
            <a:pPr marL="628650" lvl="1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Envoi de demandes de paiement par e-mail ou par SMS</a:t>
            </a:r>
          </a:p>
          <a:p>
            <a:pPr marL="628650" lvl="1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Sécurisation des encaissements (authentification 3D-Secure et Smart 3D-Secure)</a:t>
            </a:r>
          </a:p>
          <a:p>
            <a:pPr marL="628650" lvl="1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Portail intuitif, gestion omnicanale des paiements et remboursements sur un même back-office </a:t>
            </a:r>
          </a:p>
          <a:p>
            <a:pPr marL="628650" lvl="1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Fonds récupérables par virement automatique sous 24h sur le compte bancaire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endParaRPr lang="fr-FR" sz="1200" cap="none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BENEFICES CLIENTS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i="0" u="none" strike="noStrike" baseline="0" dirty="0">
                <a:latin typeface="Arial corps"/>
              </a:rPr>
              <a:t>Vente </a:t>
            </a:r>
            <a:r>
              <a:rPr lang="pt-BR" sz="1200" i="0" u="none" strike="noStrike" baseline="0" dirty="0">
                <a:latin typeface="Arial corps"/>
              </a:rPr>
              <a:t>7J/7J &amp; 24h/24h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Arial corps"/>
              </a:rPr>
              <a:t>Inscription en 5 mn, compte activable en 48h</a:t>
            </a:r>
            <a:endParaRPr lang="pt-BR" sz="1200" i="0" u="none" strike="noStrike" baseline="0" dirty="0">
              <a:latin typeface="Arial corp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Arial corps"/>
              </a:rPr>
              <a:t>Installation simple et rapide réalisable en 1 clic</a:t>
            </a:r>
            <a:endParaRPr lang="pt-BR" sz="1200" i="0" u="none" strike="noStrike" baseline="0" dirty="0">
              <a:latin typeface="Arial corp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i="0" u="none" strike="noStrike" baseline="0" dirty="0">
                <a:latin typeface="Arial corps"/>
              </a:rPr>
              <a:t>Taux de conversion optimisé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Accompagnement complet en français par des experts du e-commerce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i="0" u="none" strike="noStrike" baseline="0" dirty="0">
                <a:latin typeface="Arial corps"/>
              </a:rPr>
              <a:t>S</a:t>
            </a:r>
            <a:r>
              <a:rPr lang="fr-FR" sz="1200" dirty="0">
                <a:latin typeface="Arial corps"/>
              </a:rPr>
              <a:t>olution 100 % française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T</a:t>
            </a:r>
            <a:r>
              <a:rPr lang="fr-FR" sz="1200" i="0" u="none" strike="noStrike" baseline="0" dirty="0">
                <a:latin typeface="Arial corps"/>
              </a:rPr>
              <a:t>arification avantageuse pour les clients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i="0" u="none" strike="noStrike" baseline="0" dirty="0">
                <a:latin typeface="Arial corps"/>
              </a:rPr>
              <a:t>Paiement fractionné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311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FONCTIONNALITES :</a:t>
            </a:r>
          </a:p>
          <a:p>
            <a:pPr marL="628650" lvl="1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Acceptation des paiements par CB, Visa et Mastercard</a:t>
            </a:r>
          </a:p>
          <a:p>
            <a:pPr marL="628650" lvl="1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Acceptation des paiements par Carte American Express</a:t>
            </a:r>
            <a:r>
              <a:rPr lang="fr-FR" sz="1000" dirty="0">
                <a:latin typeface="Arial corps"/>
              </a:rPr>
              <a:t>(1)</a:t>
            </a:r>
            <a:endParaRPr lang="fr-FR" sz="1000" dirty="0">
              <a:latin typeface="Arial corps"/>
              <a:cs typeface="Arial"/>
            </a:endParaRPr>
          </a:p>
          <a:p>
            <a:pPr marL="628650" lvl="1" indent="-171450">
              <a:buClr>
                <a:srgbClr val="C00000"/>
              </a:buClr>
              <a:buFont typeface="Arial,Sans-Serif" panose="020B0604020202020204" pitchFamily="34" charset="0"/>
              <a:buChar char="•"/>
            </a:pPr>
            <a:r>
              <a:rPr lang="fr-FR" sz="1200" dirty="0">
                <a:latin typeface="Arial corps"/>
                <a:ea typeface="+mn-lt"/>
                <a:cs typeface="+mn-lt"/>
              </a:rPr>
              <a:t>Paiement</a:t>
            </a:r>
            <a:r>
              <a:rPr lang="fr-FR" sz="1200" dirty="0">
                <a:latin typeface="Arial corps"/>
              </a:rPr>
              <a:t> immédiat, différé ou en plusieurs fois</a:t>
            </a:r>
            <a:endParaRPr lang="en-US" sz="1200" dirty="0">
              <a:latin typeface="Arial corps"/>
              <a:cs typeface="Arial" panose="020B0604020202020204"/>
            </a:endParaRPr>
          </a:p>
          <a:p>
            <a:pPr marL="628650" lvl="1" indent="-171450">
              <a:buClr>
                <a:srgbClr val="C00000"/>
              </a:buClr>
              <a:buFont typeface="Arial,Sans-Serif" panose="020B0604020202020204" pitchFamily="34" charset="0"/>
              <a:buChar char="•"/>
            </a:pPr>
            <a:r>
              <a:rPr lang="fr-FR" sz="1200" dirty="0">
                <a:latin typeface="Arial corps"/>
                <a:cs typeface="Arial"/>
              </a:rPr>
              <a:t>Envoi de demandes de paiement par e-mail via un ordinateur </a:t>
            </a:r>
            <a:r>
              <a:rPr lang="fr-FR" sz="1200" b="1" dirty="0">
                <a:latin typeface="Arial corps"/>
                <a:cs typeface="Arial"/>
              </a:rPr>
              <a:t>et bientôt via un smartphone / une tablette</a:t>
            </a:r>
            <a:endParaRPr lang="fr-FR" sz="1200" b="1" baseline="30000" dirty="0">
              <a:latin typeface="Arial corps"/>
            </a:endParaRPr>
          </a:p>
          <a:p>
            <a:pPr marL="628650" lvl="1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Outil de gestion en ligne performant et convivial pour un suivi quotidien des opérations</a:t>
            </a:r>
          </a:p>
          <a:p>
            <a:pPr marL="628650" lvl="1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Pages de paiement personnalisables et responsive</a:t>
            </a:r>
          </a:p>
          <a:p>
            <a:pPr marL="628650" lvl="1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Assistance par email ou téléphone</a:t>
            </a:r>
          </a:p>
          <a:p>
            <a:pPr marL="628650" lvl="1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effectLst/>
                <a:latin typeface="Arial corps"/>
              </a:rPr>
              <a:t>Sécurisation des encaissements (authentification 3D-Secure)</a:t>
            </a:r>
            <a:endParaRPr lang="fr-FR" sz="1200" cap="none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endParaRPr lang="fr-FR" sz="1200" cap="none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BENEFICES CLIENTS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i="0" u="none" strike="noStrike" baseline="0" dirty="0">
                <a:latin typeface="Arial corps"/>
              </a:rPr>
              <a:t>Vente </a:t>
            </a:r>
            <a:r>
              <a:rPr lang="pt-BR" sz="1200" i="0" u="none" strike="noStrike" baseline="0" dirty="0">
                <a:latin typeface="Arial corps"/>
              </a:rPr>
              <a:t>7J/7J &amp; 24h/24h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N</a:t>
            </a:r>
            <a:r>
              <a:rPr lang="fr-FR" sz="1200" i="0" u="none" strike="noStrike" baseline="0" dirty="0">
                <a:latin typeface="Arial corps"/>
              </a:rPr>
              <a:t>ombreux moyens de paiement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Paiements garantis et sécurisés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Suivi précis de son activité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Assistance par des experts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endParaRPr lang="fr-FR" sz="1200" cap="none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2795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FONCTIONNALITES :</a:t>
            </a:r>
          </a:p>
          <a:p>
            <a:pPr marL="628650" lvl="1" indent="-171450">
              <a:buClr>
                <a:srgbClr val="C00000"/>
              </a:buClr>
              <a:buFont typeface="Arial,Sans-Serif" panose="020B0604020202020204" pitchFamily="34" charset="0"/>
              <a:buChar char="•"/>
            </a:pPr>
            <a:r>
              <a:rPr lang="fr-FR" sz="1200" dirty="0">
                <a:latin typeface="Arial corps"/>
                <a:ea typeface="+mn-lt"/>
                <a:cs typeface="+mn-lt"/>
              </a:rPr>
              <a:t>Envoi d’un lien de paiement par le simple envoi d'un message à son client à l'aide d'un ordinateur, d'un smartphone ou d'une tablette (par SMS, WhatsApp...) </a:t>
            </a:r>
            <a:r>
              <a:rPr lang="fr-FR" sz="1200" baseline="30000" dirty="0">
                <a:latin typeface="Arial corps"/>
                <a:ea typeface="+mn-lt"/>
                <a:cs typeface="+mn-lt"/>
              </a:rPr>
              <a:t>(1) </a:t>
            </a:r>
            <a:endParaRPr lang="fr-FR" sz="1200" baseline="30000" dirty="0">
              <a:latin typeface="Arial corps"/>
              <a:cs typeface="Arial"/>
            </a:endParaRPr>
          </a:p>
          <a:p>
            <a:pPr marL="628650" lvl="1" indent="-171450">
              <a:buClr>
                <a:srgbClr val="C00000"/>
              </a:buClr>
              <a:buFont typeface="Arial,Sans-Serif" panose="020B0604020202020204" pitchFamily="34" charset="0"/>
              <a:buChar char="•"/>
            </a:pPr>
            <a:r>
              <a:rPr lang="fr-FR" sz="1200" dirty="0">
                <a:latin typeface="Arial corps"/>
                <a:ea typeface="+mn-lt"/>
                <a:cs typeface="+mn-lt"/>
              </a:rPr>
              <a:t>Acceptation des paiements par CB, Visa et Mastercard</a:t>
            </a:r>
          </a:p>
          <a:p>
            <a:pPr marL="628650" lvl="1" indent="-171450">
              <a:buClr>
                <a:srgbClr val="C00000"/>
              </a:buClr>
              <a:buFont typeface="Arial,Sans-Serif" panose="020B0604020202020204" pitchFamily="34" charset="0"/>
              <a:buChar char="•"/>
            </a:pPr>
            <a:r>
              <a:rPr lang="fr-FR" sz="1200" dirty="0">
                <a:latin typeface="Arial corps"/>
                <a:ea typeface="+mn-lt"/>
                <a:cs typeface="+mn-lt"/>
              </a:rPr>
              <a:t>Acceptation des paiements par Carte American Express</a:t>
            </a:r>
            <a:r>
              <a:rPr lang="fr-FR" sz="1200" baseline="30000" dirty="0">
                <a:latin typeface="Arial corps"/>
                <a:ea typeface="+mn-lt"/>
                <a:cs typeface="+mn-lt"/>
              </a:rPr>
              <a:t>(2)</a:t>
            </a:r>
            <a:endParaRPr lang="en-US" sz="1200" dirty="0">
              <a:latin typeface="Arial corps"/>
              <a:ea typeface="+mn-lt"/>
              <a:cs typeface="+mn-lt"/>
            </a:endParaRPr>
          </a:p>
          <a:p>
            <a:pPr marL="628650" lvl="1" indent="-171450">
              <a:buClr>
                <a:srgbClr val="C00000"/>
              </a:buClr>
              <a:buFont typeface="Arial,Sans-Serif" panose="020B0604020202020204" pitchFamily="34" charset="0"/>
              <a:buChar char="•"/>
            </a:pPr>
            <a:r>
              <a:rPr lang="fr-FR" sz="1200" dirty="0">
                <a:latin typeface="Arial corps"/>
                <a:ea typeface="+mn-lt"/>
                <a:cs typeface="+mn-lt"/>
              </a:rPr>
              <a:t>Installation</a:t>
            </a:r>
            <a:r>
              <a:rPr lang="fr-FR" sz="1200" dirty="0">
                <a:latin typeface="Arial corps"/>
                <a:cs typeface="Arial"/>
              </a:rPr>
              <a:t> et utilisation simples et rapides, sans besoin de matériel ni de logiciels spécifiques</a:t>
            </a:r>
            <a:endParaRPr lang="en-US" sz="1200" dirty="0">
              <a:latin typeface="Arial corps"/>
              <a:ea typeface="+mn-lt"/>
              <a:cs typeface="+mn-lt"/>
            </a:endParaRPr>
          </a:p>
          <a:p>
            <a:pPr marL="628650" lvl="1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Paiement immédiat ou différé </a:t>
            </a:r>
          </a:p>
          <a:p>
            <a:pPr marL="628650" lvl="1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Outil de gestion en ligne performant et convivial pour un suivi quotidien des opérations</a:t>
            </a:r>
          </a:p>
          <a:p>
            <a:pPr marL="628650" lvl="1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Assistance par email ou téléphone</a:t>
            </a:r>
          </a:p>
          <a:p>
            <a:pPr marL="628650" lvl="1" indent="-171450">
              <a:lnSpc>
                <a:spcPct val="107000"/>
              </a:lnSpc>
              <a:buFont typeface="Arial,Sans-Serif" panose="020B0604020202020204" pitchFamily="34" charset="0"/>
              <a:buChar char="•"/>
            </a:pPr>
            <a:r>
              <a:rPr lang="fr-FR" sz="1200" dirty="0">
                <a:effectLst/>
                <a:latin typeface="Arial corps"/>
              </a:rPr>
              <a:t>Sécurisation des encaissements (authentification 3D-Secure</a:t>
            </a:r>
            <a:r>
              <a:rPr lang="fr-FR" sz="1200" dirty="0">
                <a:latin typeface="Arial corps"/>
              </a:rPr>
              <a:t>) </a:t>
            </a:r>
          </a:p>
          <a:p>
            <a:pPr marL="628650" lvl="1" indent="-171450">
              <a:lnSpc>
                <a:spcPct val="107000"/>
              </a:lnSpc>
              <a:buFont typeface="Arial,Sans-Serif" panose="020B0604020202020204" pitchFamily="34" charset="0"/>
              <a:buChar char="•"/>
            </a:pPr>
            <a:endParaRPr lang="fr-FR" sz="1200" cap="none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BENEFICES CLIENTS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Encaissement par lien, sécurisé, simple et rapide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Encaissement d’acomptes ou de factures impayées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Paiements garantis et sécurisés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Parcours client simple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Assistance par des experts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endParaRPr lang="fr-FR" sz="1200" cap="none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7930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FONCTIONNALITES :</a:t>
            </a:r>
          </a:p>
          <a:p>
            <a:pPr marL="628650" lvl="1" indent="-171450">
              <a:buClr>
                <a:srgbClr val="C00000"/>
              </a:buClr>
              <a:buFont typeface="Arial,Sans-Serif" panose="020B0604020202020204" pitchFamily="34" charset="0"/>
              <a:buChar char="•"/>
            </a:pPr>
            <a:r>
              <a:rPr lang="fr-FR" sz="1200" dirty="0">
                <a:latin typeface="Arial corps"/>
                <a:ea typeface="+mn-lt"/>
                <a:cs typeface="+mn-lt"/>
              </a:rPr>
              <a:t>Envoi d’un lien de paiement par le simple envoi d'un message à son client à l'aide d'un ordinateur, d'un smartphone ou d'une tablette (par SMS, </a:t>
            </a:r>
            <a:r>
              <a:rPr lang="fr-FR" sz="1200">
                <a:latin typeface="Arial corps"/>
                <a:ea typeface="+mn-lt"/>
                <a:cs typeface="+mn-lt"/>
              </a:rPr>
              <a:t>WhatsApp...)</a:t>
            </a:r>
            <a:endParaRPr lang="fr-FR" sz="1200" baseline="30000" dirty="0">
              <a:latin typeface="Arial corps"/>
              <a:cs typeface="Arial"/>
            </a:endParaRPr>
          </a:p>
          <a:p>
            <a:pPr marL="628650" lvl="1" indent="-171450">
              <a:buClr>
                <a:srgbClr val="C00000"/>
              </a:buClr>
              <a:buFont typeface="Arial,Sans-Serif" panose="020B0604020202020204" pitchFamily="34" charset="0"/>
              <a:buChar char="•"/>
            </a:pPr>
            <a:r>
              <a:rPr lang="fr-FR" sz="1200" dirty="0">
                <a:latin typeface="Arial corps"/>
                <a:ea typeface="+mn-lt"/>
                <a:cs typeface="+mn-lt"/>
              </a:rPr>
              <a:t>Acceptation des paiements par CB, Visa et Mastercard</a:t>
            </a:r>
          </a:p>
          <a:p>
            <a:pPr marL="628650" lvl="1" indent="-171450">
              <a:buClr>
                <a:srgbClr val="C00000"/>
              </a:buClr>
              <a:buFont typeface="Arial,Sans-Serif" panose="020B0604020202020204" pitchFamily="34" charset="0"/>
              <a:buChar char="•"/>
            </a:pPr>
            <a:r>
              <a:rPr lang="fr-FR" sz="1200" dirty="0">
                <a:latin typeface="Arial corps"/>
                <a:ea typeface="+mn-lt"/>
                <a:cs typeface="+mn-lt"/>
              </a:rPr>
              <a:t>Acceptation des paiements par Carte American Express</a:t>
            </a:r>
            <a:r>
              <a:rPr lang="fr-FR" sz="1200" baseline="30000" dirty="0">
                <a:latin typeface="Arial corps"/>
                <a:ea typeface="+mn-lt"/>
                <a:cs typeface="+mn-lt"/>
              </a:rPr>
              <a:t>(2)</a:t>
            </a:r>
            <a:endParaRPr lang="en-US" sz="1200" dirty="0">
              <a:latin typeface="Arial corps"/>
              <a:ea typeface="+mn-lt"/>
              <a:cs typeface="+mn-lt"/>
            </a:endParaRPr>
          </a:p>
          <a:p>
            <a:pPr marL="628650" lvl="1" indent="-171450">
              <a:buClr>
                <a:srgbClr val="C00000"/>
              </a:buClr>
              <a:buFont typeface="Arial,Sans-Serif" panose="020B0604020202020204" pitchFamily="34" charset="0"/>
              <a:buChar char="•"/>
            </a:pPr>
            <a:r>
              <a:rPr lang="fr-FR" sz="1200" dirty="0">
                <a:latin typeface="Arial corps"/>
                <a:ea typeface="+mn-lt"/>
                <a:cs typeface="+mn-lt"/>
              </a:rPr>
              <a:t>Installation</a:t>
            </a:r>
            <a:r>
              <a:rPr lang="fr-FR" sz="1200" dirty="0">
                <a:latin typeface="Arial corps"/>
                <a:cs typeface="Arial"/>
              </a:rPr>
              <a:t> et utilisation simples et rapides, sans besoin de matériel ni de logiciels spécifiques</a:t>
            </a:r>
            <a:endParaRPr lang="en-US" sz="1200" dirty="0">
              <a:latin typeface="Arial corps"/>
              <a:ea typeface="+mn-lt"/>
              <a:cs typeface="+mn-lt"/>
            </a:endParaRPr>
          </a:p>
          <a:p>
            <a:pPr marL="628650" lvl="1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Paiement immédiat ou différé </a:t>
            </a:r>
          </a:p>
          <a:p>
            <a:pPr marL="628650" lvl="1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Outil de gestion en ligne performant et convivial pour un suivi quotidien des opérations</a:t>
            </a:r>
          </a:p>
          <a:p>
            <a:pPr marL="628650" lvl="1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Assistance par email ou téléphone</a:t>
            </a:r>
          </a:p>
          <a:p>
            <a:pPr marL="628650" lvl="1" indent="-171450">
              <a:lnSpc>
                <a:spcPct val="107000"/>
              </a:lnSpc>
              <a:buFont typeface="Arial,Sans-Serif" panose="020B0604020202020204" pitchFamily="34" charset="0"/>
              <a:buChar char="•"/>
            </a:pPr>
            <a:r>
              <a:rPr lang="fr-FR" sz="1200" dirty="0">
                <a:effectLst/>
                <a:latin typeface="Arial corps"/>
              </a:rPr>
              <a:t>Sécurisation des encaissements (authentification 3D-Secure</a:t>
            </a:r>
            <a:r>
              <a:rPr lang="fr-FR" sz="1200" dirty="0">
                <a:latin typeface="Arial corps"/>
              </a:rPr>
              <a:t>) </a:t>
            </a:r>
          </a:p>
          <a:p>
            <a:pPr marL="628650" lvl="1" indent="-171450">
              <a:lnSpc>
                <a:spcPct val="107000"/>
              </a:lnSpc>
              <a:buFont typeface="Arial,Sans-Serif" panose="020B0604020202020204" pitchFamily="34" charset="0"/>
              <a:buChar char="•"/>
            </a:pPr>
            <a:endParaRPr lang="fr-FR" sz="1200" cap="none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BENEFICES CLIENTS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Encaissement par lien, sécurisé, simple et rapide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Encaissement d’acomptes ou de factures impayées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Paiements garantis et sécurisés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Parcours client simple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Arial corps"/>
              </a:rPr>
              <a:t>Assistance par des experts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endParaRPr lang="fr-FR" sz="1200" cap="none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3107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83541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228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2242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3799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3799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90501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6900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41860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cap="none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62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r>
              <a:rPr lang="fr-FR"/>
              <a:t>Vendredi 4 Mars 2022</a:t>
            </a:r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r>
              <a:rPr lang="fr-FR"/>
              <a:t>Vendredi 4 Mars 2022</a:t>
            </a:r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Vendredi 4 Mars 2022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Vendredi 4 Mars 2022</a:t>
            </a:r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Vendredi 4 Mars 2022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Vendredi 4 Mars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Vendredi 4 Mars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Vendredi 4 Mars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Vendredi 4 Mars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Vendredi 4 Mars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Vendredi 4 Mars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Vendredi 4 Mars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Vendredi 4 Mars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Vendredi 4 Mars 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8447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8561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7" name="Rectangle 6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S42 2021</a:t>
            </a:r>
          </a:p>
        </p:txBody>
      </p:sp>
    </p:spTree>
    <p:extLst>
      <p:ext uri="{BB962C8B-B14F-4D97-AF65-F5344CB8AC3E}">
        <p14:creationId xmlns:p14="http://schemas.microsoft.com/office/powerpoint/2010/main" val="29380795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Rectangle 8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S42 2021</a:t>
            </a:r>
          </a:p>
        </p:txBody>
      </p:sp>
    </p:spTree>
    <p:extLst>
      <p:ext uri="{BB962C8B-B14F-4D97-AF65-F5344CB8AC3E}">
        <p14:creationId xmlns:p14="http://schemas.microsoft.com/office/powerpoint/2010/main" val="8999280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2" name="Rectangle 11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S42 2021</a:t>
            </a:r>
          </a:p>
        </p:txBody>
      </p:sp>
    </p:spTree>
    <p:extLst>
      <p:ext uri="{BB962C8B-B14F-4D97-AF65-F5344CB8AC3E}">
        <p14:creationId xmlns:p14="http://schemas.microsoft.com/office/powerpoint/2010/main" val="2463237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2" name="Rectangle 11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S42 2021</a:t>
            </a:r>
          </a:p>
        </p:txBody>
      </p:sp>
    </p:spTree>
    <p:extLst>
      <p:ext uri="{BB962C8B-B14F-4D97-AF65-F5344CB8AC3E}">
        <p14:creationId xmlns:p14="http://schemas.microsoft.com/office/powerpoint/2010/main" val="2236226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591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9496235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477715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2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Vendredi 4 Mars 2022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34" y="6286075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S42 2021</a:t>
            </a:r>
          </a:p>
        </p:txBody>
      </p:sp>
    </p:spTree>
    <p:extLst>
      <p:ext uri="{BB962C8B-B14F-4D97-AF65-F5344CB8AC3E}">
        <p14:creationId xmlns:p14="http://schemas.microsoft.com/office/powerpoint/2010/main" val="1909154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svg"/><Relationship Id="rId11" Type="http://schemas.openxmlformats.org/officeDocument/2006/relationships/image" Target="../media/image32.svg"/><Relationship Id="rId5" Type="http://schemas.openxmlformats.org/officeDocument/2006/relationships/image" Target="../media/image41.png"/><Relationship Id="rId10" Type="http://schemas.openxmlformats.org/officeDocument/2006/relationships/image" Target="../media/image3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1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7.png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10" Type="http://schemas.openxmlformats.org/officeDocument/2006/relationships/image" Target="../media/image40.png"/><Relationship Id="rId4" Type="http://schemas.openxmlformats.org/officeDocument/2006/relationships/image" Target="../media/image41.png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1.pn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770DD53-50B7-443E-8733-015C15E44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Action e-commerce &amp; e-encaissement BDD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7" y="3280884"/>
            <a:ext cx="7100595" cy="9000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fr-FR" b="1" dirty="0"/>
              <a:t>Marché des Professionnels 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31044F-DF51-400A-95A2-6A90D290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3426982" cy="540000"/>
          </a:xfrm>
        </p:spPr>
        <p:txBody>
          <a:bodyPr/>
          <a:lstStyle/>
          <a:p>
            <a:r>
              <a:rPr lang="fr-FR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Vendredi 4 Mars 2022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764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/>
          <a:lstStyle/>
          <a:p>
            <a:r>
              <a:rPr lang="fr-FR" dirty="0"/>
              <a:t>E-commerce &amp; e-encaissement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/>
          <a:lstStyle/>
          <a:p>
            <a:r>
              <a:rPr lang="fr-FR" sz="2800" b="1" dirty="0"/>
              <a:t>Une réponse à chaque besoin ! </a:t>
            </a:r>
            <a:br>
              <a:rPr lang="fr-FR" dirty="0"/>
            </a:b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31044F-DF51-400A-95A2-6A90D290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3581064" cy="540000"/>
          </a:xfrm>
        </p:spPr>
        <p:txBody>
          <a:bodyPr/>
          <a:lstStyle/>
          <a:p>
            <a:r>
              <a:rPr lang="fr-FR"/>
              <a:t>Vendredi 4 Mars 2022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384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F430026-2E58-4A09-89BD-D9F33DC983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EFC893-FFB0-4FD2-BADC-828E7709F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3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26B49B3-7813-4136-97E8-E99D248F6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Action e-commerce &amp; e-encaissement</a:t>
            </a:r>
          </a:p>
        </p:txBody>
      </p:sp>
      <p:sp>
        <p:nvSpPr>
          <p:cNvPr id="6" name="Espace réservé de la date 2">
            <a:extLst>
              <a:ext uri="{FF2B5EF4-FFF2-40B4-BE49-F238E27FC236}">
                <a16:creationId xmlns:a16="http://schemas.microsoft.com/office/drawing/2014/main" id="{9A575451-AA15-4410-98D3-F04D3C830AEA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CF0841AE-550A-45E0-8359-DF496D3625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045299"/>
            <a:ext cx="10800000" cy="4572000"/>
          </a:xfrm>
        </p:spPr>
        <p:txBody>
          <a:bodyPr/>
          <a:lstStyle/>
          <a:p>
            <a:r>
              <a:rPr lang="fr-FR" sz="1800" dirty="0"/>
              <a:t>Introduction</a:t>
            </a:r>
          </a:p>
          <a:p>
            <a:r>
              <a:rPr lang="fr-FR" sz="1800" dirty="0"/>
              <a:t>Quelques chiffres 2021 : </a:t>
            </a:r>
          </a:p>
          <a:p>
            <a:pPr>
              <a:spcBef>
                <a:spcPts val="0"/>
              </a:spcBef>
            </a:pPr>
            <a:r>
              <a:rPr lang="fr-FR" sz="1800" dirty="0">
                <a:solidFill>
                  <a:schemeClr val="tx1">
                    <a:lumMod val="50000"/>
                  </a:schemeClr>
                </a:solidFill>
              </a:rPr>
              <a:t>   - Contexte : Le marché du e-commerce 2021 en France</a:t>
            </a:r>
          </a:p>
          <a:p>
            <a:pPr>
              <a:spcBef>
                <a:spcPts val="0"/>
              </a:spcBef>
            </a:pPr>
            <a:r>
              <a:rPr lang="fr-FR" sz="1800" dirty="0">
                <a:solidFill>
                  <a:schemeClr val="tx1">
                    <a:lumMod val="50000"/>
                  </a:schemeClr>
                </a:solidFill>
              </a:rPr>
              <a:t>   - Quel constat en Caisse d’Epargne et plus spécifiquement en CEGEE ?</a:t>
            </a:r>
          </a:p>
          <a:p>
            <a:r>
              <a:rPr lang="fr-FR" sz="1800" dirty="0">
                <a:solidFill>
                  <a:srgbClr val="C00000"/>
                </a:solidFill>
              </a:rPr>
              <a:t>Quels enjeux pour 2022 ?</a:t>
            </a:r>
          </a:p>
          <a:p>
            <a:r>
              <a:rPr lang="fr-FR" sz="1800" dirty="0">
                <a:solidFill>
                  <a:srgbClr val="C00000"/>
                </a:solidFill>
              </a:rPr>
              <a:t>Retour sur les besoins selon les profils : e-commerce &amp; e-encaissement</a:t>
            </a:r>
          </a:p>
          <a:p>
            <a:r>
              <a:rPr lang="fr-FR" sz="1800" dirty="0">
                <a:solidFill>
                  <a:srgbClr val="C00000"/>
                </a:solidFill>
              </a:rPr>
              <a:t>Ayez le REFLEXE de parler e-commerce à vos clients !</a:t>
            </a:r>
          </a:p>
          <a:p>
            <a:r>
              <a:rPr lang="fr-FR" sz="1800" dirty="0">
                <a:solidFill>
                  <a:srgbClr val="C00000"/>
                </a:solidFill>
              </a:rPr>
              <a:t>Quelle solution proposer ?</a:t>
            </a:r>
          </a:p>
          <a:p>
            <a:r>
              <a:rPr lang="fr-FR" sz="1800" dirty="0">
                <a:solidFill>
                  <a:srgbClr val="C00000"/>
                </a:solidFill>
              </a:rPr>
              <a:t>Présentation de l’action </a:t>
            </a:r>
            <a:r>
              <a:rPr lang="fr-FR" sz="1800" dirty="0"/>
              <a:t>: </a:t>
            </a:r>
          </a:p>
          <a:p>
            <a:pPr>
              <a:spcBef>
                <a:spcPts val="0"/>
              </a:spcBef>
            </a:pPr>
            <a:r>
              <a:rPr lang="fr-FR" sz="1800" dirty="0">
                <a:solidFill>
                  <a:schemeClr val="tx1">
                    <a:lumMod val="50000"/>
                  </a:schemeClr>
                </a:solidFill>
              </a:rPr>
              <a:t>   - E-mailing transmis / cibles Injectées dans PDO </a:t>
            </a:r>
          </a:p>
          <a:p>
            <a:pPr>
              <a:spcBef>
                <a:spcPts val="0"/>
              </a:spcBef>
            </a:pPr>
            <a:r>
              <a:rPr lang="fr-FR" sz="1800" dirty="0">
                <a:solidFill>
                  <a:schemeClr val="tx1">
                    <a:lumMod val="50000"/>
                  </a:schemeClr>
                </a:solidFill>
              </a:rPr>
              <a:t>   - Exemple de scénarii téléphonique (action phoning 2h + quinzaine)</a:t>
            </a:r>
          </a:p>
          <a:p>
            <a:r>
              <a:rPr lang="fr-FR" sz="1800" dirty="0">
                <a:solidFill>
                  <a:srgbClr val="C00000"/>
                </a:solidFill>
              </a:rPr>
              <a:t>Comment maximiser la qualification du lead ?</a:t>
            </a:r>
            <a:endParaRPr lang="fr-FR" sz="1800" i="1" dirty="0">
              <a:solidFill>
                <a:srgbClr val="C00000"/>
              </a:solidFill>
            </a:endParaRPr>
          </a:p>
          <a:p>
            <a:r>
              <a:rPr lang="fr-FR" sz="1800" dirty="0">
                <a:solidFill>
                  <a:srgbClr val="C00000"/>
                </a:solidFill>
              </a:rPr>
              <a:t>Objectif &amp; suivi de l’action </a:t>
            </a:r>
          </a:p>
          <a:p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5766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26B49B3-7813-4136-97E8-E99D248F6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08" y="328776"/>
            <a:ext cx="10800000" cy="719227"/>
          </a:xfrm>
        </p:spPr>
        <p:txBody>
          <a:bodyPr/>
          <a:lstStyle/>
          <a:p>
            <a:r>
              <a:rPr lang="fr-FR" sz="2400" dirty="0">
                <a:latin typeface="Montserrat ExtraBold"/>
              </a:rPr>
              <a:t>CONTEXTE : </a:t>
            </a:r>
            <a:br>
              <a:rPr lang="fr-FR" sz="2400" dirty="0">
                <a:latin typeface="Montserrat ExtraBold"/>
              </a:rPr>
            </a:br>
            <a:r>
              <a:rPr lang="fr-FR" sz="2400" dirty="0">
                <a:latin typeface="Montserrat ExtraBold"/>
              </a:rPr>
              <a:t>LE MARCHE DU E-commerce en 2021</a:t>
            </a: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84D862-DDBD-4539-B776-E1FC62658FF6}"/>
              </a:ext>
            </a:extLst>
          </p:cNvPr>
          <p:cNvSpPr/>
          <p:nvPr/>
        </p:nvSpPr>
        <p:spPr>
          <a:xfrm>
            <a:off x="2450559" y="2145729"/>
            <a:ext cx="6514079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prstClr val="white"/>
                </a:solidFill>
                <a:latin typeface="Montserrat SemiBold"/>
              </a:rPr>
              <a:t>L’e-commerce, un marché en forte croissance</a:t>
            </a:r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FAF1BCB3-D9DE-485F-804F-BA1AF4D20752}"/>
              </a:ext>
            </a:extLst>
          </p:cNvPr>
          <p:cNvSpPr/>
          <p:nvPr/>
        </p:nvSpPr>
        <p:spPr>
          <a:xfrm>
            <a:off x="9828046" y="4610100"/>
            <a:ext cx="966953" cy="322148"/>
          </a:xfrm>
          <a:prstGeom prst="roundRect">
            <a:avLst/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algn="ctr" defTabSz="771571">
              <a:defRPr/>
            </a:pPr>
            <a:r>
              <a:rPr lang="fr-FR" sz="844" b="1" cap="small" dirty="0">
                <a:solidFill>
                  <a:srgbClr val="FFFFFF"/>
                </a:solidFill>
                <a:latin typeface="Gill Sans MT" panose="020B0502020104020203" pitchFamily="34" charset="0"/>
              </a:rPr>
              <a:t>Conquête</a:t>
            </a:r>
          </a:p>
        </p:txBody>
      </p:sp>
      <p:sp>
        <p:nvSpPr>
          <p:cNvPr id="10" name="Rectangle : coins arrondis 13">
            <a:extLst>
              <a:ext uri="{FF2B5EF4-FFF2-40B4-BE49-F238E27FC236}">
                <a16:creationId xmlns:a16="http://schemas.microsoft.com/office/drawing/2014/main" id="{BD413706-6800-4965-AC7B-6B7148925E8E}"/>
              </a:ext>
            </a:extLst>
          </p:cNvPr>
          <p:cNvSpPr/>
          <p:nvPr/>
        </p:nvSpPr>
        <p:spPr>
          <a:xfrm>
            <a:off x="9820679" y="5011353"/>
            <a:ext cx="974319" cy="322148"/>
          </a:xfrm>
          <a:prstGeom prst="roundRect">
            <a:avLst/>
          </a:prstGeom>
          <a:solidFill>
            <a:srgbClr val="FF0000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771571">
              <a:defRPr/>
            </a:pPr>
            <a:r>
              <a:rPr lang="fr-FR" sz="844" b="1" cap="small" dirty="0">
                <a:solidFill>
                  <a:srgbClr val="FFFFFF"/>
                </a:solidFill>
                <a:latin typeface="Gill Sans MT" panose="020B0502020104020203" pitchFamily="34" charset="0"/>
              </a:rPr>
              <a:t>Activation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C5E21BE-D349-4B7C-B4B6-135A44463D13}"/>
              </a:ext>
            </a:extLst>
          </p:cNvPr>
          <p:cNvSpPr txBox="1"/>
          <p:nvPr/>
        </p:nvSpPr>
        <p:spPr>
          <a:xfrm>
            <a:off x="1911352" y="2895790"/>
            <a:ext cx="2280873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rgbClr val="C00000"/>
                </a:solidFill>
                <a:latin typeface="Arial Narrow"/>
              </a:rPr>
              <a:t>Augmentation</a:t>
            </a:r>
            <a:r>
              <a:rPr lang="fr-FR" sz="1600" b="1" dirty="0">
                <a:solidFill>
                  <a:prstClr val="black"/>
                </a:solidFill>
                <a:latin typeface="Arial Narrow"/>
              </a:rPr>
              <a:t> des ventes de produits et services sur Internet de </a:t>
            </a:r>
            <a:r>
              <a:rPr lang="fr-FR" sz="1600" b="1" dirty="0">
                <a:solidFill>
                  <a:srgbClr val="C00000"/>
                </a:solidFill>
                <a:latin typeface="Arial Narrow"/>
              </a:rPr>
              <a:t>15,1%</a:t>
            </a:r>
            <a:br>
              <a:rPr lang="fr-FR" sz="1600" b="1" dirty="0">
                <a:solidFill>
                  <a:prstClr val="black"/>
                </a:solidFill>
                <a:latin typeface="Arial Narrow"/>
              </a:rPr>
            </a:br>
            <a:r>
              <a:rPr lang="fr-FR" sz="1600" dirty="0">
                <a:solidFill>
                  <a:prstClr val="black"/>
                </a:solidFill>
                <a:latin typeface="Arial Narrow"/>
              </a:rPr>
              <a:t>par rapport à 2020</a:t>
            </a:r>
            <a:endParaRPr lang="fr-FR" sz="1600" b="1" dirty="0">
              <a:solidFill>
                <a:prstClr val="white">
                  <a:lumMod val="50000"/>
                </a:prstClr>
              </a:solidFill>
              <a:latin typeface="Arial Narrow"/>
            </a:endParaRPr>
          </a:p>
          <a:p>
            <a:pPr>
              <a:defRPr/>
            </a:pPr>
            <a:endParaRPr lang="fr-FR" sz="1200" dirty="0">
              <a:solidFill>
                <a:srgbClr val="FCBE04"/>
              </a:solidFill>
              <a:latin typeface="Arial Narrow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345CE6E-7685-4807-B8EA-55F90356FCEE}"/>
              </a:ext>
            </a:extLst>
          </p:cNvPr>
          <p:cNvSpPr txBox="1"/>
          <p:nvPr/>
        </p:nvSpPr>
        <p:spPr>
          <a:xfrm>
            <a:off x="3094255" y="4465616"/>
            <a:ext cx="206231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rgbClr val="C00000"/>
                </a:solidFill>
                <a:latin typeface="Arial Narrow"/>
              </a:rPr>
              <a:t>2,1 milliards </a:t>
            </a:r>
            <a:r>
              <a:rPr lang="fr-FR" sz="1600" b="1" dirty="0">
                <a:solidFill>
                  <a:prstClr val="black"/>
                </a:solidFill>
                <a:latin typeface="Arial Narrow"/>
              </a:rPr>
              <a:t>de transactions ont été réalisées sur internet en 2021</a:t>
            </a:r>
            <a:endParaRPr lang="fr-FR" sz="1600" b="1" dirty="0">
              <a:solidFill>
                <a:srgbClr val="FF0000"/>
              </a:solidFill>
              <a:latin typeface="Arial Narrow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FA8E6DB-982D-4679-85B3-7980E5A70295}"/>
              </a:ext>
            </a:extLst>
          </p:cNvPr>
          <p:cNvSpPr txBox="1"/>
          <p:nvPr/>
        </p:nvSpPr>
        <p:spPr>
          <a:xfrm>
            <a:off x="6619517" y="4283348"/>
            <a:ext cx="253376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rgbClr val="C00000"/>
                </a:solidFill>
                <a:latin typeface="Arial Narrow"/>
              </a:rPr>
              <a:t>64 % des professionnels sont présents sur Internet </a:t>
            </a:r>
            <a:r>
              <a:rPr lang="fr-FR" sz="1600" b="1" dirty="0">
                <a:latin typeface="Arial Narrow"/>
              </a:rPr>
              <a:t>pour leur activité professionnelle, </a:t>
            </a:r>
          </a:p>
          <a:p>
            <a:pPr>
              <a:defRPr/>
            </a:pPr>
            <a:r>
              <a:rPr lang="fr-FR" sz="1600" b="1" dirty="0">
                <a:solidFill>
                  <a:srgbClr val="C00000"/>
                </a:solidFill>
                <a:latin typeface="Arial Narrow"/>
              </a:rPr>
              <a:t>52 % disposent d’un site Internet</a:t>
            </a:r>
            <a:r>
              <a:rPr lang="fr-FR" sz="1600" b="1" dirty="0">
                <a:latin typeface="Arial Narrow"/>
              </a:rPr>
              <a:t>, mais </a:t>
            </a:r>
            <a:r>
              <a:rPr lang="fr-FR" sz="1600" b="1" dirty="0">
                <a:solidFill>
                  <a:srgbClr val="C00000"/>
                </a:solidFill>
                <a:latin typeface="Arial Narrow"/>
              </a:rPr>
              <a:t>seuls 7% disposent d’une fonction de paiement.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E563A50-C35B-4418-B681-473A385BD4BD}"/>
              </a:ext>
            </a:extLst>
          </p:cNvPr>
          <p:cNvSpPr txBox="1"/>
          <p:nvPr/>
        </p:nvSpPr>
        <p:spPr>
          <a:xfrm>
            <a:off x="5168411" y="2759862"/>
            <a:ext cx="15841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prstClr val="black"/>
                </a:solidFill>
                <a:latin typeface="Arial Narrow"/>
              </a:rPr>
              <a:t>Le e-commerce représente à présent </a:t>
            </a:r>
            <a:r>
              <a:rPr lang="fr-FR" sz="1600" b="1" dirty="0">
                <a:solidFill>
                  <a:srgbClr val="C00000"/>
                </a:solidFill>
                <a:latin typeface="Arial Narrow"/>
              </a:rPr>
              <a:t>14,1%</a:t>
            </a:r>
            <a:r>
              <a:rPr lang="fr-FR" sz="1600" b="1" dirty="0">
                <a:solidFill>
                  <a:prstClr val="black"/>
                </a:solidFill>
                <a:latin typeface="Arial Narrow"/>
              </a:rPr>
              <a:t> du commerce de détail </a:t>
            </a:r>
            <a:r>
              <a:rPr lang="fr-FR" sz="1600" dirty="0">
                <a:solidFill>
                  <a:prstClr val="black"/>
                </a:solidFill>
                <a:latin typeface="Arial Narrow"/>
              </a:rPr>
              <a:t>contre 13,4% l’an dernier</a:t>
            </a:r>
            <a:r>
              <a:rPr lang="fr-FR" sz="1400" dirty="0">
                <a:solidFill>
                  <a:prstClr val="black"/>
                </a:solidFill>
                <a:latin typeface="Arial Narrow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BE1D287-24DB-4516-AE82-1CA0DF4AAAB6}"/>
              </a:ext>
            </a:extLst>
          </p:cNvPr>
          <p:cNvSpPr txBox="1"/>
          <p:nvPr/>
        </p:nvSpPr>
        <p:spPr>
          <a:xfrm>
            <a:off x="8487215" y="2858157"/>
            <a:ext cx="18462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>
                <a:latin typeface="Arial Narrow"/>
              </a:rPr>
              <a:t>Le nombre de sites de e-commerce a progressé de </a:t>
            </a:r>
            <a:r>
              <a:rPr lang="fr-FR" sz="1600" b="1" dirty="0">
                <a:solidFill>
                  <a:srgbClr val="C00000"/>
                </a:solidFill>
                <a:latin typeface="Arial Narrow"/>
              </a:rPr>
              <a:t>11%</a:t>
            </a:r>
            <a:r>
              <a:rPr lang="fr-FR" sz="1600" b="1" dirty="0">
                <a:latin typeface="Arial Narrow"/>
              </a:rPr>
              <a:t> en un an.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68F60BC-D698-45D6-A31F-E67FA92CF289}"/>
              </a:ext>
            </a:extLst>
          </p:cNvPr>
          <p:cNvGrpSpPr/>
          <p:nvPr/>
        </p:nvGrpSpPr>
        <p:grpSpPr>
          <a:xfrm>
            <a:off x="2356460" y="4758138"/>
            <a:ext cx="579336" cy="506429"/>
            <a:chOff x="3094674" y="1695278"/>
            <a:chExt cx="613168" cy="593498"/>
          </a:xfrm>
        </p:grpSpPr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56D5A9CB-B48E-437E-A53C-7F0A2972C8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47223" y="1695278"/>
              <a:ext cx="517714" cy="423719"/>
            </a:xfrm>
            <a:custGeom>
              <a:avLst/>
              <a:gdLst>
                <a:gd name="T0" fmla="*/ 98 w 129"/>
                <a:gd name="T1" fmla="*/ 18 h 106"/>
                <a:gd name="T2" fmla="*/ 78 w 129"/>
                <a:gd name="T3" fmla="*/ 2 h 106"/>
                <a:gd name="T4" fmla="*/ 70 w 129"/>
                <a:gd name="T5" fmla="*/ 25 h 106"/>
                <a:gd name="T6" fmla="*/ 80 w 129"/>
                <a:gd name="T7" fmla="*/ 8 h 106"/>
                <a:gd name="T8" fmla="*/ 96 w 129"/>
                <a:gd name="T9" fmla="*/ 14 h 106"/>
                <a:gd name="T10" fmla="*/ 85 w 129"/>
                <a:gd name="T11" fmla="*/ 29 h 106"/>
                <a:gd name="T12" fmla="*/ 79 w 129"/>
                <a:gd name="T13" fmla="*/ 49 h 106"/>
                <a:gd name="T14" fmla="*/ 64 w 129"/>
                <a:gd name="T15" fmla="*/ 24 h 106"/>
                <a:gd name="T16" fmla="*/ 51 w 129"/>
                <a:gd name="T17" fmla="*/ 42 h 106"/>
                <a:gd name="T18" fmla="*/ 57 w 129"/>
                <a:gd name="T19" fmla="*/ 38 h 106"/>
                <a:gd name="T20" fmla="*/ 76 w 129"/>
                <a:gd name="T21" fmla="*/ 40 h 106"/>
                <a:gd name="T22" fmla="*/ 74 w 129"/>
                <a:gd name="T23" fmla="*/ 43 h 106"/>
                <a:gd name="T24" fmla="*/ 42 w 129"/>
                <a:gd name="T25" fmla="*/ 37 h 106"/>
                <a:gd name="T26" fmla="*/ 52 w 129"/>
                <a:gd name="T27" fmla="*/ 98 h 106"/>
                <a:gd name="T28" fmla="*/ 116 w 129"/>
                <a:gd name="T29" fmla="*/ 74 h 106"/>
                <a:gd name="T30" fmla="*/ 9 w 129"/>
                <a:gd name="T31" fmla="*/ 106 h 106"/>
                <a:gd name="T32" fmla="*/ 102 w 129"/>
                <a:gd name="T33" fmla="*/ 34 h 106"/>
                <a:gd name="T34" fmla="*/ 117 w 129"/>
                <a:gd name="T35" fmla="*/ 38 h 106"/>
                <a:gd name="T36" fmla="*/ 107 w 129"/>
                <a:gd name="T37" fmla="*/ 52 h 106"/>
                <a:gd name="T38" fmla="*/ 95 w 129"/>
                <a:gd name="T39" fmla="*/ 40 h 106"/>
                <a:gd name="T40" fmla="*/ 107 w 129"/>
                <a:gd name="T41" fmla="*/ 24 h 106"/>
                <a:gd name="T42" fmla="*/ 110 w 129"/>
                <a:gd name="T43" fmla="*/ 63 h 106"/>
                <a:gd name="T44" fmla="*/ 115 w 129"/>
                <a:gd name="T45" fmla="*/ 57 h 106"/>
                <a:gd name="T46" fmla="*/ 101 w 129"/>
                <a:gd name="T47" fmla="*/ 61 h 106"/>
                <a:gd name="T48" fmla="*/ 101 w 129"/>
                <a:gd name="T49" fmla="*/ 54 h 106"/>
                <a:gd name="T50" fmla="*/ 87 w 129"/>
                <a:gd name="T51" fmla="*/ 89 h 106"/>
                <a:gd name="T52" fmla="*/ 86 w 129"/>
                <a:gd name="T53" fmla="*/ 46 h 106"/>
                <a:gd name="T54" fmla="*/ 37 w 129"/>
                <a:gd name="T55" fmla="*/ 11 h 106"/>
                <a:gd name="T56" fmla="*/ 52 w 129"/>
                <a:gd name="T57" fmla="*/ 19 h 106"/>
                <a:gd name="T58" fmla="*/ 52 w 129"/>
                <a:gd name="T59" fmla="*/ 13 h 106"/>
                <a:gd name="T60" fmla="*/ 52 w 129"/>
                <a:gd name="T61" fmla="*/ 19 h 106"/>
                <a:gd name="T62" fmla="*/ 32 w 129"/>
                <a:gd name="T63" fmla="*/ 14 h 106"/>
                <a:gd name="T64" fmla="*/ 42 w 129"/>
                <a:gd name="T65" fmla="*/ 29 h 106"/>
                <a:gd name="T66" fmla="*/ 43 w 129"/>
                <a:gd name="T67" fmla="*/ 37 h 106"/>
                <a:gd name="T68" fmla="*/ 84 w 129"/>
                <a:gd name="T69" fmla="*/ 73 h 106"/>
                <a:gd name="T70" fmla="*/ 64 w 129"/>
                <a:gd name="T71" fmla="*/ 59 h 106"/>
                <a:gd name="T72" fmla="*/ 56 w 129"/>
                <a:gd name="T73" fmla="*/ 58 h 106"/>
                <a:gd name="T74" fmla="*/ 61 w 129"/>
                <a:gd name="T75" fmla="*/ 63 h 106"/>
                <a:gd name="T76" fmla="*/ 33 w 129"/>
                <a:gd name="T77" fmla="*/ 40 h 106"/>
                <a:gd name="T78" fmla="*/ 21 w 129"/>
                <a:gd name="T79" fmla="*/ 24 h 106"/>
                <a:gd name="T80" fmla="*/ 11 w 129"/>
                <a:gd name="T81" fmla="*/ 43 h 106"/>
                <a:gd name="T82" fmla="*/ 11 w 129"/>
                <a:gd name="T83" fmla="*/ 37 h 106"/>
                <a:gd name="T84" fmla="*/ 12 w 129"/>
                <a:gd name="T85" fmla="*/ 43 h 106"/>
                <a:gd name="T86" fmla="*/ 27 w 129"/>
                <a:gd name="T87" fmla="*/ 54 h 106"/>
                <a:gd name="T88" fmla="*/ 41 w 129"/>
                <a:gd name="T89" fmla="*/ 85 h 106"/>
                <a:gd name="T90" fmla="*/ 21 w 129"/>
                <a:gd name="T91" fmla="*/ 59 h 106"/>
                <a:gd name="T92" fmla="*/ 2 w 129"/>
                <a:gd name="T9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9" h="106">
                  <a:moveTo>
                    <a:pt x="91" y="27"/>
                  </a:moveTo>
                  <a:cubicBezTo>
                    <a:pt x="93" y="28"/>
                    <a:pt x="96" y="29"/>
                    <a:pt x="100" y="25"/>
                  </a:cubicBezTo>
                  <a:cubicBezTo>
                    <a:pt x="100" y="25"/>
                    <a:pt x="96" y="24"/>
                    <a:pt x="98" y="18"/>
                  </a:cubicBezTo>
                  <a:cubicBezTo>
                    <a:pt x="99" y="12"/>
                    <a:pt x="95" y="0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3" y="0"/>
                    <a:pt x="80" y="1"/>
                    <a:pt x="78" y="2"/>
                  </a:cubicBezTo>
                  <a:moveTo>
                    <a:pt x="74" y="7"/>
                  </a:moveTo>
                  <a:cubicBezTo>
                    <a:pt x="73" y="11"/>
                    <a:pt x="72" y="15"/>
                    <a:pt x="73" y="18"/>
                  </a:cubicBezTo>
                  <a:cubicBezTo>
                    <a:pt x="74" y="24"/>
                    <a:pt x="70" y="25"/>
                    <a:pt x="70" y="25"/>
                  </a:cubicBezTo>
                  <a:cubicBezTo>
                    <a:pt x="76" y="30"/>
                    <a:pt x="80" y="26"/>
                    <a:pt x="80" y="26"/>
                  </a:cubicBezTo>
                  <a:moveTo>
                    <a:pt x="90" y="15"/>
                  </a:moveTo>
                  <a:cubicBezTo>
                    <a:pt x="88" y="14"/>
                    <a:pt x="84" y="13"/>
                    <a:pt x="80" y="8"/>
                  </a:cubicBezTo>
                  <a:moveTo>
                    <a:pt x="95" y="19"/>
                  </a:moveTo>
                  <a:cubicBezTo>
                    <a:pt x="96" y="19"/>
                    <a:pt x="97" y="18"/>
                    <a:pt x="97" y="17"/>
                  </a:cubicBezTo>
                  <a:cubicBezTo>
                    <a:pt x="97" y="15"/>
                    <a:pt x="97" y="14"/>
                    <a:pt x="96" y="14"/>
                  </a:cubicBezTo>
                  <a:moveTo>
                    <a:pt x="86" y="29"/>
                  </a:moveTo>
                  <a:cubicBezTo>
                    <a:pt x="90" y="29"/>
                    <a:pt x="94" y="25"/>
                    <a:pt x="95" y="19"/>
                  </a:cubicBezTo>
                  <a:moveTo>
                    <a:pt x="85" y="29"/>
                  </a:moveTo>
                  <a:cubicBezTo>
                    <a:pt x="81" y="29"/>
                    <a:pt x="77" y="25"/>
                    <a:pt x="76" y="19"/>
                  </a:cubicBezTo>
                  <a:moveTo>
                    <a:pt x="70" y="51"/>
                  </a:moveTo>
                  <a:cubicBezTo>
                    <a:pt x="71" y="51"/>
                    <a:pt x="75" y="52"/>
                    <a:pt x="79" y="49"/>
                  </a:cubicBezTo>
                  <a:cubicBezTo>
                    <a:pt x="79" y="49"/>
                    <a:pt x="75" y="48"/>
                    <a:pt x="76" y="42"/>
                  </a:cubicBezTo>
                  <a:cubicBezTo>
                    <a:pt x="78" y="36"/>
                    <a:pt x="73" y="24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1" y="24"/>
                    <a:pt x="59" y="25"/>
                    <a:pt x="57" y="26"/>
                  </a:cubicBezTo>
                  <a:moveTo>
                    <a:pt x="53" y="31"/>
                  </a:moveTo>
                  <a:cubicBezTo>
                    <a:pt x="51" y="35"/>
                    <a:pt x="51" y="39"/>
                    <a:pt x="51" y="42"/>
                  </a:cubicBezTo>
                  <a:cubicBezTo>
                    <a:pt x="53" y="48"/>
                    <a:pt x="49" y="49"/>
                    <a:pt x="49" y="49"/>
                  </a:cubicBezTo>
                  <a:cubicBezTo>
                    <a:pt x="54" y="53"/>
                    <a:pt x="58" y="50"/>
                    <a:pt x="58" y="50"/>
                  </a:cubicBezTo>
                  <a:moveTo>
                    <a:pt x="57" y="38"/>
                  </a:moveTo>
                  <a:cubicBezTo>
                    <a:pt x="59" y="38"/>
                    <a:pt x="63" y="36"/>
                    <a:pt x="68" y="32"/>
                  </a:cubicBezTo>
                  <a:moveTo>
                    <a:pt x="74" y="43"/>
                  </a:moveTo>
                  <a:cubicBezTo>
                    <a:pt x="75" y="43"/>
                    <a:pt x="76" y="42"/>
                    <a:pt x="76" y="40"/>
                  </a:cubicBezTo>
                  <a:cubicBezTo>
                    <a:pt x="76" y="39"/>
                    <a:pt x="75" y="38"/>
                    <a:pt x="74" y="38"/>
                  </a:cubicBezTo>
                  <a:moveTo>
                    <a:pt x="64" y="52"/>
                  </a:moveTo>
                  <a:cubicBezTo>
                    <a:pt x="69" y="52"/>
                    <a:pt x="72" y="49"/>
                    <a:pt x="74" y="43"/>
                  </a:cubicBezTo>
                  <a:moveTo>
                    <a:pt x="64" y="52"/>
                  </a:moveTo>
                  <a:cubicBezTo>
                    <a:pt x="60" y="52"/>
                    <a:pt x="56" y="49"/>
                    <a:pt x="55" y="43"/>
                  </a:cubicBezTo>
                  <a:moveTo>
                    <a:pt x="42" y="37"/>
                  </a:moveTo>
                  <a:cubicBezTo>
                    <a:pt x="42" y="54"/>
                    <a:pt x="42" y="54"/>
                    <a:pt x="42" y="54"/>
                  </a:cubicBezTo>
                  <a:moveTo>
                    <a:pt x="52" y="70"/>
                  </a:moveTo>
                  <a:cubicBezTo>
                    <a:pt x="52" y="98"/>
                    <a:pt x="52" y="98"/>
                    <a:pt x="52" y="98"/>
                  </a:cubicBezTo>
                  <a:moveTo>
                    <a:pt x="74" y="75"/>
                  </a:moveTo>
                  <a:cubicBezTo>
                    <a:pt x="74" y="84"/>
                    <a:pt x="74" y="84"/>
                    <a:pt x="74" y="84"/>
                  </a:cubicBezTo>
                  <a:moveTo>
                    <a:pt x="116" y="74"/>
                  </a:moveTo>
                  <a:cubicBezTo>
                    <a:pt x="116" y="101"/>
                    <a:pt x="116" y="101"/>
                    <a:pt x="116" y="101"/>
                  </a:cubicBezTo>
                  <a:moveTo>
                    <a:pt x="9" y="72"/>
                  </a:moveTo>
                  <a:cubicBezTo>
                    <a:pt x="9" y="106"/>
                    <a:pt x="9" y="106"/>
                    <a:pt x="9" y="106"/>
                  </a:cubicBezTo>
                  <a:moveTo>
                    <a:pt x="113" y="35"/>
                  </a:moveTo>
                  <a:cubicBezTo>
                    <a:pt x="113" y="35"/>
                    <a:pt x="107" y="37"/>
                    <a:pt x="103" y="31"/>
                  </a:cubicBezTo>
                  <a:cubicBezTo>
                    <a:pt x="102" y="34"/>
                    <a:pt x="102" y="34"/>
                    <a:pt x="102" y="34"/>
                  </a:cubicBezTo>
                  <a:moveTo>
                    <a:pt x="117" y="43"/>
                  </a:moveTo>
                  <a:cubicBezTo>
                    <a:pt x="118" y="43"/>
                    <a:pt x="119" y="42"/>
                    <a:pt x="119" y="40"/>
                  </a:cubicBezTo>
                  <a:cubicBezTo>
                    <a:pt x="119" y="39"/>
                    <a:pt x="118" y="38"/>
                    <a:pt x="117" y="38"/>
                  </a:cubicBezTo>
                  <a:moveTo>
                    <a:pt x="117" y="37"/>
                  </a:moveTo>
                  <a:cubicBezTo>
                    <a:pt x="117" y="30"/>
                    <a:pt x="112" y="24"/>
                    <a:pt x="107" y="24"/>
                  </a:cubicBezTo>
                  <a:moveTo>
                    <a:pt x="107" y="52"/>
                  </a:moveTo>
                  <a:cubicBezTo>
                    <a:pt x="111" y="52"/>
                    <a:pt x="115" y="49"/>
                    <a:pt x="116" y="43"/>
                  </a:cubicBezTo>
                  <a:moveTo>
                    <a:pt x="97" y="43"/>
                  </a:moveTo>
                  <a:cubicBezTo>
                    <a:pt x="96" y="43"/>
                    <a:pt x="95" y="42"/>
                    <a:pt x="95" y="40"/>
                  </a:cubicBezTo>
                  <a:cubicBezTo>
                    <a:pt x="95" y="39"/>
                    <a:pt x="96" y="38"/>
                    <a:pt x="97" y="38"/>
                  </a:cubicBezTo>
                  <a:moveTo>
                    <a:pt x="97" y="37"/>
                  </a:moveTo>
                  <a:cubicBezTo>
                    <a:pt x="97" y="30"/>
                    <a:pt x="102" y="24"/>
                    <a:pt x="107" y="24"/>
                  </a:cubicBezTo>
                  <a:moveTo>
                    <a:pt x="107" y="52"/>
                  </a:moveTo>
                  <a:cubicBezTo>
                    <a:pt x="102" y="52"/>
                    <a:pt x="99" y="49"/>
                    <a:pt x="98" y="43"/>
                  </a:cubicBezTo>
                  <a:moveTo>
                    <a:pt x="110" y="63"/>
                  </a:moveTo>
                  <a:cubicBezTo>
                    <a:pt x="107" y="59"/>
                    <a:pt x="107" y="59"/>
                    <a:pt x="107" y="59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15" y="57"/>
                    <a:pt x="115" y="57"/>
                    <a:pt x="115" y="57"/>
                  </a:cubicBezTo>
                  <a:cubicBezTo>
                    <a:pt x="129" y="62"/>
                    <a:pt x="126" y="73"/>
                    <a:pt x="126" y="73"/>
                  </a:cubicBezTo>
                  <a:cubicBezTo>
                    <a:pt x="126" y="90"/>
                    <a:pt x="126" y="90"/>
                    <a:pt x="126" y="90"/>
                  </a:cubicBezTo>
                  <a:moveTo>
                    <a:pt x="101" y="61"/>
                  </a:moveTo>
                  <a:cubicBezTo>
                    <a:pt x="103" y="63"/>
                    <a:pt x="103" y="63"/>
                    <a:pt x="103" y="63"/>
                  </a:cubicBezTo>
                  <a:cubicBezTo>
                    <a:pt x="106" y="59"/>
                    <a:pt x="106" y="59"/>
                    <a:pt x="106" y="59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98" y="58"/>
                    <a:pt x="98" y="58"/>
                    <a:pt x="98" y="58"/>
                  </a:cubicBezTo>
                  <a:cubicBezTo>
                    <a:pt x="85" y="63"/>
                    <a:pt x="87" y="73"/>
                    <a:pt x="87" y="73"/>
                  </a:cubicBezTo>
                  <a:cubicBezTo>
                    <a:pt x="87" y="89"/>
                    <a:pt x="87" y="89"/>
                    <a:pt x="87" y="89"/>
                  </a:cubicBezTo>
                  <a:moveTo>
                    <a:pt x="91" y="32"/>
                  </a:moveTo>
                  <a:cubicBezTo>
                    <a:pt x="86" y="37"/>
                    <a:pt x="86" y="37"/>
                    <a:pt x="86" y="37"/>
                  </a:cubicBezTo>
                  <a:cubicBezTo>
                    <a:pt x="86" y="46"/>
                    <a:pt x="86" y="46"/>
                    <a:pt x="86" y="46"/>
                  </a:cubicBezTo>
                  <a:moveTo>
                    <a:pt x="79" y="32"/>
                  </a:moveTo>
                  <a:cubicBezTo>
                    <a:pt x="85" y="37"/>
                    <a:pt x="85" y="37"/>
                    <a:pt x="85" y="37"/>
                  </a:cubicBezTo>
                  <a:moveTo>
                    <a:pt x="37" y="11"/>
                  </a:moveTo>
                  <a:cubicBezTo>
                    <a:pt x="37" y="11"/>
                    <a:pt x="42" y="13"/>
                    <a:pt x="46" y="7"/>
                  </a:cubicBezTo>
                  <a:cubicBezTo>
                    <a:pt x="47" y="10"/>
                    <a:pt x="47" y="10"/>
                    <a:pt x="47" y="10"/>
                  </a:cubicBezTo>
                  <a:moveTo>
                    <a:pt x="52" y="19"/>
                  </a:moveTo>
                  <a:cubicBezTo>
                    <a:pt x="53" y="19"/>
                    <a:pt x="54" y="18"/>
                    <a:pt x="54" y="16"/>
                  </a:cubicBezTo>
                  <a:cubicBezTo>
                    <a:pt x="54" y="15"/>
                    <a:pt x="54" y="14"/>
                    <a:pt x="52" y="14"/>
                  </a:cubicBezTo>
                  <a:moveTo>
                    <a:pt x="52" y="13"/>
                  </a:moveTo>
                  <a:cubicBezTo>
                    <a:pt x="52" y="6"/>
                    <a:pt x="48" y="1"/>
                    <a:pt x="43" y="1"/>
                  </a:cubicBezTo>
                  <a:moveTo>
                    <a:pt x="43" y="29"/>
                  </a:moveTo>
                  <a:cubicBezTo>
                    <a:pt x="47" y="29"/>
                    <a:pt x="50" y="25"/>
                    <a:pt x="52" y="19"/>
                  </a:cubicBezTo>
                  <a:moveTo>
                    <a:pt x="32" y="19"/>
                  </a:moveTo>
                  <a:cubicBezTo>
                    <a:pt x="31" y="19"/>
                    <a:pt x="30" y="18"/>
                    <a:pt x="30" y="16"/>
                  </a:cubicBezTo>
                  <a:cubicBezTo>
                    <a:pt x="30" y="15"/>
                    <a:pt x="31" y="14"/>
                    <a:pt x="32" y="14"/>
                  </a:cubicBezTo>
                  <a:moveTo>
                    <a:pt x="32" y="13"/>
                  </a:moveTo>
                  <a:cubicBezTo>
                    <a:pt x="33" y="6"/>
                    <a:pt x="37" y="1"/>
                    <a:pt x="42" y="1"/>
                  </a:cubicBezTo>
                  <a:moveTo>
                    <a:pt x="42" y="29"/>
                  </a:moveTo>
                  <a:cubicBezTo>
                    <a:pt x="38" y="29"/>
                    <a:pt x="34" y="25"/>
                    <a:pt x="33" y="19"/>
                  </a:cubicBezTo>
                  <a:moveTo>
                    <a:pt x="48" y="32"/>
                  </a:moveTo>
                  <a:cubicBezTo>
                    <a:pt x="43" y="37"/>
                    <a:pt x="43" y="37"/>
                    <a:pt x="43" y="37"/>
                  </a:cubicBezTo>
                  <a:moveTo>
                    <a:pt x="36" y="32"/>
                  </a:moveTo>
                  <a:cubicBezTo>
                    <a:pt x="42" y="37"/>
                    <a:pt x="42" y="37"/>
                    <a:pt x="42" y="37"/>
                  </a:cubicBezTo>
                  <a:moveTo>
                    <a:pt x="84" y="73"/>
                  </a:moveTo>
                  <a:cubicBezTo>
                    <a:pt x="84" y="73"/>
                    <a:pt x="86" y="62"/>
                    <a:pt x="72" y="5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7" y="63"/>
                    <a:pt x="67" y="63"/>
                    <a:pt x="67" y="63"/>
                  </a:cubicBezTo>
                  <a:moveTo>
                    <a:pt x="45" y="73"/>
                  </a:moveTo>
                  <a:cubicBezTo>
                    <a:pt x="45" y="73"/>
                    <a:pt x="42" y="63"/>
                    <a:pt x="56" y="58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58" y="61"/>
                    <a:pt x="58" y="61"/>
                    <a:pt x="58" y="61"/>
                  </a:cubicBezTo>
                  <a:moveTo>
                    <a:pt x="31" y="43"/>
                  </a:moveTo>
                  <a:cubicBezTo>
                    <a:pt x="32" y="43"/>
                    <a:pt x="33" y="42"/>
                    <a:pt x="33" y="40"/>
                  </a:cubicBezTo>
                  <a:cubicBezTo>
                    <a:pt x="33" y="39"/>
                    <a:pt x="32" y="38"/>
                    <a:pt x="31" y="38"/>
                  </a:cubicBezTo>
                  <a:moveTo>
                    <a:pt x="31" y="37"/>
                  </a:moveTo>
                  <a:cubicBezTo>
                    <a:pt x="31" y="30"/>
                    <a:pt x="27" y="24"/>
                    <a:pt x="21" y="24"/>
                  </a:cubicBezTo>
                  <a:moveTo>
                    <a:pt x="21" y="52"/>
                  </a:moveTo>
                  <a:cubicBezTo>
                    <a:pt x="26" y="52"/>
                    <a:pt x="29" y="49"/>
                    <a:pt x="31" y="43"/>
                  </a:cubicBezTo>
                  <a:moveTo>
                    <a:pt x="11" y="43"/>
                  </a:moveTo>
                  <a:cubicBezTo>
                    <a:pt x="10" y="43"/>
                    <a:pt x="9" y="42"/>
                    <a:pt x="9" y="40"/>
                  </a:cubicBezTo>
                  <a:cubicBezTo>
                    <a:pt x="9" y="39"/>
                    <a:pt x="10" y="38"/>
                    <a:pt x="11" y="38"/>
                  </a:cubicBezTo>
                  <a:moveTo>
                    <a:pt x="11" y="37"/>
                  </a:moveTo>
                  <a:cubicBezTo>
                    <a:pt x="12" y="30"/>
                    <a:pt x="16" y="24"/>
                    <a:pt x="21" y="24"/>
                  </a:cubicBezTo>
                  <a:moveTo>
                    <a:pt x="21" y="52"/>
                  </a:moveTo>
                  <a:cubicBezTo>
                    <a:pt x="17" y="52"/>
                    <a:pt x="13" y="49"/>
                    <a:pt x="12" y="43"/>
                  </a:cubicBezTo>
                  <a:moveTo>
                    <a:pt x="25" y="63"/>
                  </a:moveTo>
                  <a:cubicBezTo>
                    <a:pt x="22" y="59"/>
                    <a:pt x="22" y="59"/>
                    <a:pt x="22" y="59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3" y="62"/>
                    <a:pt x="41" y="73"/>
                    <a:pt x="41" y="73"/>
                  </a:cubicBezTo>
                  <a:cubicBezTo>
                    <a:pt x="41" y="85"/>
                    <a:pt x="41" y="85"/>
                    <a:pt x="41" y="85"/>
                  </a:cubicBezTo>
                  <a:moveTo>
                    <a:pt x="15" y="61"/>
                  </a:moveTo>
                  <a:cubicBezTo>
                    <a:pt x="18" y="63"/>
                    <a:pt x="18" y="63"/>
                    <a:pt x="18" y="63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0" y="63"/>
                    <a:pt x="2" y="73"/>
                    <a:pt x="2" y="73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2" y="89"/>
                    <a:pt x="0" y="99"/>
                    <a:pt x="9" y="99"/>
                  </a:cubicBezTo>
                </a:path>
              </a:pathLst>
            </a:custGeom>
            <a:noFill/>
            <a:ln w="317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45BD6C28-DB89-42BD-8750-BFE8978C1B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94674" y="1737086"/>
              <a:ext cx="613168" cy="551690"/>
            </a:xfrm>
            <a:custGeom>
              <a:avLst/>
              <a:gdLst>
                <a:gd name="T0" fmla="*/ 141 w 141"/>
                <a:gd name="T1" fmla="*/ 57 h 127"/>
                <a:gd name="T2" fmla="*/ 71 w 141"/>
                <a:gd name="T3" fmla="*/ 116 h 127"/>
                <a:gd name="T4" fmla="*/ 0 w 141"/>
                <a:gd name="T5" fmla="*/ 45 h 127"/>
                <a:gd name="T6" fmla="*/ 17 w 141"/>
                <a:gd name="T7" fmla="*/ 0 h 127"/>
                <a:gd name="T8" fmla="*/ 114 w 141"/>
                <a:gd name="T9" fmla="*/ 115 h 127"/>
                <a:gd name="T10" fmla="*/ 105 w 141"/>
                <a:gd name="T11" fmla="*/ 120 h 127"/>
                <a:gd name="T12" fmla="*/ 90 w 141"/>
                <a:gd name="T13" fmla="*/ 125 h 127"/>
                <a:gd name="T14" fmla="*/ 71 w 141"/>
                <a:gd name="T15" fmla="*/ 127 h 127"/>
                <a:gd name="T16" fmla="*/ 52 w 141"/>
                <a:gd name="T17" fmla="*/ 125 h 127"/>
                <a:gd name="T18" fmla="*/ 41 w 141"/>
                <a:gd name="T19" fmla="*/ 122 h 127"/>
                <a:gd name="T20" fmla="*/ 22 w 141"/>
                <a:gd name="T21" fmla="*/ 11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27">
                  <a:moveTo>
                    <a:pt x="141" y="57"/>
                  </a:moveTo>
                  <a:cubicBezTo>
                    <a:pt x="135" y="91"/>
                    <a:pt x="106" y="116"/>
                    <a:pt x="71" y="116"/>
                  </a:cubicBezTo>
                  <a:cubicBezTo>
                    <a:pt x="32" y="116"/>
                    <a:pt x="0" y="84"/>
                    <a:pt x="0" y="45"/>
                  </a:cubicBezTo>
                  <a:cubicBezTo>
                    <a:pt x="0" y="28"/>
                    <a:pt x="6" y="12"/>
                    <a:pt x="17" y="0"/>
                  </a:cubicBezTo>
                  <a:moveTo>
                    <a:pt x="114" y="115"/>
                  </a:moveTo>
                  <a:cubicBezTo>
                    <a:pt x="111" y="117"/>
                    <a:pt x="108" y="118"/>
                    <a:pt x="105" y="120"/>
                  </a:cubicBezTo>
                  <a:moveTo>
                    <a:pt x="90" y="125"/>
                  </a:moveTo>
                  <a:cubicBezTo>
                    <a:pt x="84" y="126"/>
                    <a:pt x="78" y="127"/>
                    <a:pt x="71" y="127"/>
                  </a:cubicBezTo>
                  <a:cubicBezTo>
                    <a:pt x="64" y="127"/>
                    <a:pt x="58" y="126"/>
                    <a:pt x="52" y="125"/>
                  </a:cubicBezTo>
                  <a:moveTo>
                    <a:pt x="41" y="122"/>
                  </a:moveTo>
                  <a:cubicBezTo>
                    <a:pt x="35" y="119"/>
                    <a:pt x="28" y="115"/>
                    <a:pt x="22" y="111"/>
                  </a:cubicBezTo>
                </a:path>
              </a:pathLst>
            </a:custGeom>
            <a:noFill/>
            <a:ln w="317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4A99128-8D72-4103-A685-79618EF3EE9D}"/>
              </a:ext>
            </a:extLst>
          </p:cNvPr>
          <p:cNvGrpSpPr/>
          <p:nvPr/>
        </p:nvGrpSpPr>
        <p:grpSpPr>
          <a:xfrm>
            <a:off x="4518224" y="3096074"/>
            <a:ext cx="527378" cy="445034"/>
            <a:chOff x="4649788" y="2524126"/>
            <a:chExt cx="430213" cy="338137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ACCED236-C65B-48C4-9DE6-1EC50FA831AC}"/>
                </a:ext>
              </a:extLst>
            </p:cNvPr>
            <p:cNvGrpSpPr/>
            <p:nvPr/>
          </p:nvGrpSpPr>
          <p:grpSpPr>
            <a:xfrm>
              <a:off x="4791076" y="2524126"/>
              <a:ext cx="288925" cy="268288"/>
              <a:chOff x="4791076" y="2524126"/>
              <a:chExt cx="288925" cy="268288"/>
            </a:xfrm>
          </p:grpSpPr>
          <p:sp>
            <p:nvSpPr>
              <p:cNvPr id="28" name="Freeform 239">
                <a:extLst>
                  <a:ext uri="{FF2B5EF4-FFF2-40B4-BE49-F238E27FC236}">
                    <a16:creationId xmlns:a16="http://schemas.microsoft.com/office/drawing/2014/main" id="{2A97947F-F2F2-444A-B471-6E2DCA695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1076" y="2657476"/>
                <a:ext cx="79375" cy="134938"/>
              </a:xfrm>
              <a:custGeom>
                <a:avLst/>
                <a:gdLst>
                  <a:gd name="T0" fmla="*/ 45 w 45"/>
                  <a:gd name="T1" fmla="*/ 73 h 74"/>
                  <a:gd name="T2" fmla="*/ 33 w 45"/>
                  <a:gd name="T3" fmla="*/ 67 h 74"/>
                  <a:gd name="T4" fmla="*/ 0 w 45"/>
                  <a:gd name="T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74">
                    <a:moveTo>
                      <a:pt x="45" y="73"/>
                    </a:moveTo>
                    <a:cubicBezTo>
                      <a:pt x="40" y="74"/>
                      <a:pt x="35" y="72"/>
                      <a:pt x="33" y="6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29" name="Freeform 240">
                <a:extLst>
                  <a:ext uri="{FF2B5EF4-FFF2-40B4-BE49-F238E27FC236}">
                    <a16:creationId xmlns:a16="http://schemas.microsoft.com/office/drawing/2014/main" id="{2C870987-D9ED-4575-B359-991D877678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5526" y="2524126"/>
                <a:ext cx="244475" cy="233363"/>
              </a:xfrm>
              <a:custGeom>
                <a:avLst/>
                <a:gdLst>
                  <a:gd name="T0" fmla="*/ 0 w 140"/>
                  <a:gd name="T1" fmla="*/ 47 h 127"/>
                  <a:gd name="T2" fmla="*/ 89 w 140"/>
                  <a:gd name="T3" fmla="*/ 3 h 127"/>
                  <a:gd name="T4" fmla="*/ 105 w 140"/>
                  <a:gd name="T5" fmla="*/ 8 h 127"/>
                  <a:gd name="T6" fmla="*/ 138 w 140"/>
                  <a:gd name="T7" fmla="*/ 75 h 127"/>
                  <a:gd name="T8" fmla="*/ 132 w 140"/>
                  <a:gd name="T9" fmla="*/ 90 h 127"/>
                  <a:gd name="T10" fmla="*/ 57 w 140"/>
                  <a:gd name="T11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0" h="127">
                    <a:moveTo>
                      <a:pt x="0" y="47"/>
                    </a:moveTo>
                    <a:cubicBezTo>
                      <a:pt x="89" y="3"/>
                      <a:pt x="89" y="3"/>
                      <a:pt x="89" y="3"/>
                    </a:cubicBezTo>
                    <a:cubicBezTo>
                      <a:pt x="95" y="0"/>
                      <a:pt x="102" y="3"/>
                      <a:pt x="105" y="8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40" y="81"/>
                      <a:pt x="138" y="88"/>
                      <a:pt x="132" y="90"/>
                    </a:cubicBezTo>
                    <a:cubicBezTo>
                      <a:pt x="57" y="127"/>
                      <a:pt x="57" y="127"/>
                      <a:pt x="57" y="127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30" name="Line 241">
                <a:extLst>
                  <a:ext uri="{FF2B5EF4-FFF2-40B4-BE49-F238E27FC236}">
                    <a16:creationId xmlns:a16="http://schemas.microsoft.com/office/drawing/2014/main" id="{EB3C22D8-04C1-46CA-B9AD-2917FA91F5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49813" y="2562226"/>
                <a:ext cx="176213" cy="90488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31" name="Line 242">
                <a:extLst>
                  <a:ext uri="{FF2B5EF4-FFF2-40B4-BE49-F238E27FC236}">
                    <a16:creationId xmlns:a16="http://schemas.microsoft.com/office/drawing/2014/main" id="{E52CDA30-7EA4-4768-B817-CDEAB436E2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19651" y="2600326"/>
                <a:ext cx="223838" cy="1174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32" name="Line 243">
                <a:extLst>
                  <a:ext uri="{FF2B5EF4-FFF2-40B4-BE49-F238E27FC236}">
                    <a16:creationId xmlns:a16="http://schemas.microsoft.com/office/drawing/2014/main" id="{3341EC44-310D-434A-84B9-BA7B09C2DE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62513" y="2719388"/>
                <a:ext cx="25400" cy="127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33" name="Line 244">
                <a:extLst>
                  <a:ext uri="{FF2B5EF4-FFF2-40B4-BE49-F238E27FC236}">
                    <a16:creationId xmlns:a16="http://schemas.microsoft.com/office/drawing/2014/main" id="{48FB0323-BFB3-4360-A0DF-02E4745123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67276" y="2722563"/>
                <a:ext cx="52388" cy="285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34" name="Freeform 245">
                <a:extLst>
                  <a:ext uri="{FF2B5EF4-FFF2-40B4-BE49-F238E27FC236}">
                    <a16:creationId xmlns:a16="http://schemas.microsoft.com/office/drawing/2014/main" id="{B5FB21F4-C582-4EEB-BB46-DDDB81915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576" y="2638426"/>
                <a:ext cx="60325" cy="49213"/>
              </a:xfrm>
              <a:custGeom>
                <a:avLst/>
                <a:gdLst>
                  <a:gd name="T0" fmla="*/ 38 w 38"/>
                  <a:gd name="T1" fmla="*/ 15 h 31"/>
                  <a:gd name="T2" fmla="*/ 7 w 38"/>
                  <a:gd name="T3" fmla="*/ 31 h 31"/>
                  <a:gd name="T4" fmla="*/ 0 w 38"/>
                  <a:gd name="T5" fmla="*/ 16 h 31"/>
                  <a:gd name="T6" fmla="*/ 32 w 38"/>
                  <a:gd name="T7" fmla="*/ 0 h 31"/>
                  <a:gd name="T8" fmla="*/ 38 w 38"/>
                  <a:gd name="T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1">
                    <a:moveTo>
                      <a:pt x="38" y="15"/>
                    </a:moveTo>
                    <a:lnTo>
                      <a:pt x="7" y="31"/>
                    </a:lnTo>
                    <a:lnTo>
                      <a:pt x="0" y="16"/>
                    </a:lnTo>
                    <a:lnTo>
                      <a:pt x="32" y="0"/>
                    </a:lnTo>
                    <a:lnTo>
                      <a:pt x="38" y="15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prstClr val="black"/>
                  </a:solidFill>
                  <a:latin typeface="Arial Narrow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979AA22-BE07-4A94-8B80-CC718270B09D}"/>
                </a:ext>
              </a:extLst>
            </p:cNvPr>
            <p:cNvGrpSpPr/>
            <p:nvPr/>
          </p:nvGrpSpPr>
          <p:grpSpPr>
            <a:xfrm>
              <a:off x="4649788" y="2587626"/>
              <a:ext cx="327026" cy="274637"/>
              <a:chOff x="4649788" y="2587626"/>
              <a:chExt cx="327026" cy="274637"/>
            </a:xfrm>
          </p:grpSpPr>
          <p:sp>
            <p:nvSpPr>
              <p:cNvPr id="22" name="Freeform 246">
                <a:extLst>
                  <a:ext uri="{FF2B5EF4-FFF2-40B4-BE49-F238E27FC236}">
                    <a16:creationId xmlns:a16="http://schemas.microsoft.com/office/drawing/2014/main" id="{1D7891A9-E47A-4361-B102-FDF19F876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8363" y="2587626"/>
                <a:ext cx="192088" cy="153988"/>
              </a:xfrm>
              <a:custGeom>
                <a:avLst/>
                <a:gdLst>
                  <a:gd name="T0" fmla="*/ 0 w 110"/>
                  <a:gd name="T1" fmla="*/ 84 h 84"/>
                  <a:gd name="T2" fmla="*/ 25 w 110"/>
                  <a:gd name="T3" fmla="*/ 22 h 84"/>
                  <a:gd name="T4" fmla="*/ 66 w 110"/>
                  <a:gd name="T5" fmla="*/ 0 h 84"/>
                  <a:gd name="T6" fmla="*/ 110 w 110"/>
                  <a:gd name="T7" fmla="*/ 24 h 84"/>
                  <a:gd name="T8" fmla="*/ 50 w 110"/>
                  <a:gd name="T9" fmla="*/ 3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84">
                    <a:moveTo>
                      <a:pt x="0" y="84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10" y="24"/>
                      <a:pt x="110" y="24"/>
                      <a:pt x="110" y="24"/>
                    </a:cubicBezTo>
                    <a:cubicBezTo>
                      <a:pt x="110" y="24"/>
                      <a:pt x="95" y="53"/>
                      <a:pt x="50" y="32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23" name="Line 247">
                <a:extLst>
                  <a:ext uri="{FF2B5EF4-FFF2-40B4-BE49-F238E27FC236}">
                    <a16:creationId xmlns:a16="http://schemas.microsoft.com/office/drawing/2014/main" id="{7832A903-0525-4474-AB41-06BEDB5F06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49788" y="2717801"/>
                <a:ext cx="34925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24" name="Line 248">
                <a:extLst>
                  <a:ext uri="{FF2B5EF4-FFF2-40B4-BE49-F238E27FC236}">
                    <a16:creationId xmlns:a16="http://schemas.microsoft.com/office/drawing/2014/main" id="{A05640A5-B4F1-4DDA-B1A2-132D23612A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16463" y="2855913"/>
                <a:ext cx="87313" cy="1588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25" name="Freeform 249">
                <a:extLst>
                  <a:ext uri="{FF2B5EF4-FFF2-40B4-BE49-F238E27FC236}">
                    <a16:creationId xmlns:a16="http://schemas.microsoft.com/office/drawing/2014/main" id="{AA8CAF6C-F0C5-4EDA-87B9-0880E3ED52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2351" y="2811463"/>
                <a:ext cx="107950" cy="50800"/>
              </a:xfrm>
              <a:custGeom>
                <a:avLst/>
                <a:gdLst>
                  <a:gd name="T0" fmla="*/ 48 w 62"/>
                  <a:gd name="T1" fmla="*/ 28 h 28"/>
                  <a:gd name="T2" fmla="*/ 14 w 62"/>
                  <a:gd name="T3" fmla="*/ 28 h 28"/>
                  <a:gd name="T4" fmla="*/ 0 w 62"/>
                  <a:gd name="T5" fmla="*/ 14 h 28"/>
                  <a:gd name="T6" fmla="*/ 0 w 62"/>
                  <a:gd name="T7" fmla="*/ 14 h 28"/>
                  <a:gd name="T8" fmla="*/ 14 w 62"/>
                  <a:gd name="T9" fmla="*/ 0 h 28"/>
                  <a:gd name="T10" fmla="*/ 48 w 62"/>
                  <a:gd name="T11" fmla="*/ 0 h 28"/>
                  <a:gd name="T12" fmla="*/ 62 w 62"/>
                  <a:gd name="T13" fmla="*/ 14 h 28"/>
                  <a:gd name="T14" fmla="*/ 62 w 62"/>
                  <a:gd name="T15" fmla="*/ 14 h 28"/>
                  <a:gd name="T16" fmla="*/ 48 w 62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28">
                    <a:moveTo>
                      <a:pt x="48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7" y="28"/>
                      <a:pt x="0" y="21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5" y="0"/>
                      <a:pt x="62" y="6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21"/>
                      <a:pt x="55" y="28"/>
                      <a:pt x="48" y="28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26" name="Freeform 250">
                <a:extLst>
                  <a:ext uri="{FF2B5EF4-FFF2-40B4-BE49-F238E27FC236}">
                    <a16:creationId xmlns:a16="http://schemas.microsoft.com/office/drawing/2014/main" id="{1FDCB17D-5575-4E5F-A2DC-49C6E4F42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0451" y="2757488"/>
                <a:ext cx="106363" cy="52388"/>
              </a:xfrm>
              <a:custGeom>
                <a:avLst/>
                <a:gdLst>
                  <a:gd name="T0" fmla="*/ 47 w 61"/>
                  <a:gd name="T1" fmla="*/ 28 h 28"/>
                  <a:gd name="T2" fmla="*/ 14 w 61"/>
                  <a:gd name="T3" fmla="*/ 28 h 28"/>
                  <a:gd name="T4" fmla="*/ 0 w 61"/>
                  <a:gd name="T5" fmla="*/ 14 h 28"/>
                  <a:gd name="T6" fmla="*/ 0 w 61"/>
                  <a:gd name="T7" fmla="*/ 14 h 28"/>
                  <a:gd name="T8" fmla="*/ 14 w 61"/>
                  <a:gd name="T9" fmla="*/ 0 h 28"/>
                  <a:gd name="T10" fmla="*/ 47 w 61"/>
                  <a:gd name="T11" fmla="*/ 0 h 28"/>
                  <a:gd name="T12" fmla="*/ 61 w 61"/>
                  <a:gd name="T13" fmla="*/ 14 h 28"/>
                  <a:gd name="T14" fmla="*/ 61 w 61"/>
                  <a:gd name="T15" fmla="*/ 14 h 28"/>
                  <a:gd name="T16" fmla="*/ 47 w 61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28">
                    <a:moveTo>
                      <a:pt x="47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5" y="0"/>
                      <a:pt x="61" y="7"/>
                      <a:pt x="61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22"/>
                      <a:pt x="55" y="28"/>
                      <a:pt x="47" y="28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27" name="Line 251">
                <a:extLst>
                  <a:ext uri="{FF2B5EF4-FFF2-40B4-BE49-F238E27FC236}">
                    <a16:creationId xmlns:a16="http://schemas.microsoft.com/office/drawing/2014/main" id="{E2E00D81-CCC1-421D-8D0A-831E1B2A8B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73601" y="2855913"/>
                <a:ext cx="20638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prstClr val="black"/>
                  </a:solidFill>
                  <a:latin typeface="Arial Narrow"/>
                </a:endParaRPr>
              </a:p>
            </p:txBody>
          </p:sp>
        </p:grp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9DADCA98-D5FC-4BBB-B2FD-6F04DA7E450B}"/>
              </a:ext>
            </a:extLst>
          </p:cNvPr>
          <p:cNvGrpSpPr/>
          <p:nvPr/>
        </p:nvGrpSpPr>
        <p:grpSpPr>
          <a:xfrm>
            <a:off x="7728773" y="2933724"/>
            <a:ext cx="671982" cy="641552"/>
            <a:chOff x="1336675" y="1316038"/>
            <a:chExt cx="503238" cy="487363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055AD115-E271-4164-B951-6E908363C2DD}"/>
                </a:ext>
              </a:extLst>
            </p:cNvPr>
            <p:cNvGrpSpPr/>
            <p:nvPr/>
          </p:nvGrpSpPr>
          <p:grpSpPr>
            <a:xfrm>
              <a:off x="1336675" y="1460501"/>
              <a:ext cx="381000" cy="342900"/>
              <a:chOff x="1336675" y="1460501"/>
              <a:chExt cx="381000" cy="342900"/>
            </a:xfrm>
          </p:grpSpPr>
          <p:sp>
            <p:nvSpPr>
              <p:cNvPr id="49" name="Freeform 43">
                <a:extLst>
                  <a:ext uri="{FF2B5EF4-FFF2-40B4-BE49-F238E27FC236}">
                    <a16:creationId xmlns:a16="http://schemas.microsoft.com/office/drawing/2014/main" id="{4700A548-C332-474B-BDFB-EE28A9AE36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0350" y="1460501"/>
                <a:ext cx="187325" cy="288925"/>
              </a:xfrm>
              <a:custGeom>
                <a:avLst/>
                <a:gdLst>
                  <a:gd name="T0" fmla="*/ 82 w 106"/>
                  <a:gd name="T1" fmla="*/ 0 h 156"/>
                  <a:gd name="T2" fmla="*/ 93 w 106"/>
                  <a:gd name="T3" fmla="*/ 0 h 156"/>
                  <a:gd name="T4" fmla="*/ 106 w 106"/>
                  <a:gd name="T5" fmla="*/ 13 h 156"/>
                  <a:gd name="T6" fmla="*/ 106 w 106"/>
                  <a:gd name="T7" fmla="*/ 143 h 156"/>
                  <a:gd name="T8" fmla="*/ 93 w 106"/>
                  <a:gd name="T9" fmla="*/ 156 h 156"/>
                  <a:gd name="T10" fmla="*/ 0 w 106"/>
                  <a:gd name="T11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" h="156">
                    <a:moveTo>
                      <a:pt x="82" y="0"/>
                    </a:moveTo>
                    <a:cubicBezTo>
                      <a:pt x="93" y="0"/>
                      <a:pt x="93" y="0"/>
                      <a:pt x="93" y="0"/>
                    </a:cubicBezTo>
                    <a:cubicBezTo>
                      <a:pt x="100" y="0"/>
                      <a:pt x="106" y="6"/>
                      <a:pt x="106" y="13"/>
                    </a:cubicBezTo>
                    <a:cubicBezTo>
                      <a:pt x="106" y="143"/>
                      <a:pt x="106" y="143"/>
                      <a:pt x="106" y="143"/>
                    </a:cubicBezTo>
                    <a:cubicBezTo>
                      <a:pt x="106" y="150"/>
                      <a:pt x="100" y="156"/>
                      <a:pt x="93" y="156"/>
                    </a:cubicBezTo>
                    <a:cubicBezTo>
                      <a:pt x="0" y="156"/>
                      <a:pt x="0" y="156"/>
                      <a:pt x="0" y="156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50" name="Freeform 44">
                <a:extLst>
                  <a:ext uri="{FF2B5EF4-FFF2-40B4-BE49-F238E27FC236}">
                    <a16:creationId xmlns:a16="http://schemas.microsoft.com/office/drawing/2014/main" id="{5E95F1CC-E564-463F-814F-5D138A4739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6675" y="1460501"/>
                <a:ext cx="317500" cy="288925"/>
              </a:xfrm>
              <a:custGeom>
                <a:avLst/>
                <a:gdLst>
                  <a:gd name="T0" fmla="*/ 96 w 179"/>
                  <a:gd name="T1" fmla="*/ 156 h 156"/>
                  <a:gd name="T2" fmla="*/ 12 w 179"/>
                  <a:gd name="T3" fmla="*/ 156 h 156"/>
                  <a:gd name="T4" fmla="*/ 0 w 179"/>
                  <a:gd name="T5" fmla="*/ 143 h 156"/>
                  <a:gd name="T6" fmla="*/ 0 w 179"/>
                  <a:gd name="T7" fmla="*/ 13 h 156"/>
                  <a:gd name="T8" fmla="*/ 12 w 179"/>
                  <a:gd name="T9" fmla="*/ 0 h 156"/>
                  <a:gd name="T10" fmla="*/ 179 w 179"/>
                  <a:gd name="T1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9" h="156">
                    <a:moveTo>
                      <a:pt x="96" y="156"/>
                    </a:moveTo>
                    <a:cubicBezTo>
                      <a:pt x="12" y="156"/>
                      <a:pt x="12" y="156"/>
                      <a:pt x="12" y="156"/>
                    </a:cubicBezTo>
                    <a:cubicBezTo>
                      <a:pt x="6" y="156"/>
                      <a:pt x="0" y="150"/>
                      <a:pt x="0" y="14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2" y="0"/>
                    </a:cubicBezTo>
                    <a:cubicBezTo>
                      <a:pt x="179" y="0"/>
                      <a:pt x="179" y="0"/>
                      <a:pt x="179" y="0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51" name="Line 45">
                <a:extLst>
                  <a:ext uri="{FF2B5EF4-FFF2-40B4-BE49-F238E27FC236}">
                    <a16:creationId xmlns:a16="http://schemas.microsoft.com/office/drawing/2014/main" id="{DE793522-E7C4-4158-8F46-C1F318339E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9850" y="1689101"/>
                <a:ext cx="355600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52" name="Line 46">
                <a:extLst>
                  <a:ext uri="{FF2B5EF4-FFF2-40B4-BE49-F238E27FC236}">
                    <a16:creationId xmlns:a16="http://schemas.microsoft.com/office/drawing/2014/main" id="{4FA9FEBE-3069-469D-8BDE-5F70302142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20813" y="1803401"/>
                <a:ext cx="203200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53" name="Line 47">
                <a:extLst>
                  <a:ext uri="{FF2B5EF4-FFF2-40B4-BE49-F238E27FC236}">
                    <a16:creationId xmlns:a16="http://schemas.microsoft.com/office/drawing/2014/main" id="{743090AF-AB1C-4C15-9320-4E393648A6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51000" y="1803401"/>
                <a:ext cx="9525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54" name="Freeform 48">
                <a:extLst>
                  <a:ext uri="{FF2B5EF4-FFF2-40B4-BE49-F238E27FC236}">
                    <a16:creationId xmlns:a16="http://schemas.microsoft.com/office/drawing/2014/main" id="{288E9107-5FFA-4581-A5E5-E590A6CD72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3675" y="1749426"/>
                <a:ext cx="23812" cy="53975"/>
              </a:xfrm>
              <a:custGeom>
                <a:avLst/>
                <a:gdLst>
                  <a:gd name="T0" fmla="*/ 12 w 14"/>
                  <a:gd name="T1" fmla="*/ 0 h 29"/>
                  <a:gd name="T2" fmla="*/ 0 w 14"/>
                  <a:gd name="T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9">
                    <a:moveTo>
                      <a:pt x="12" y="0"/>
                    </a:moveTo>
                    <a:cubicBezTo>
                      <a:pt x="12" y="0"/>
                      <a:pt x="14" y="29"/>
                      <a:pt x="0" y="29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55" name="Freeform 49">
                <a:extLst>
                  <a:ext uri="{FF2B5EF4-FFF2-40B4-BE49-F238E27FC236}">
                    <a16:creationId xmlns:a16="http://schemas.microsoft.com/office/drawing/2014/main" id="{55D1731D-241D-4672-8D8B-9234A11B1A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5275" y="1749426"/>
                <a:ext cx="25400" cy="53975"/>
              </a:xfrm>
              <a:custGeom>
                <a:avLst/>
                <a:gdLst>
                  <a:gd name="T0" fmla="*/ 3 w 14"/>
                  <a:gd name="T1" fmla="*/ 0 h 29"/>
                  <a:gd name="T2" fmla="*/ 14 w 14"/>
                  <a:gd name="T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9">
                    <a:moveTo>
                      <a:pt x="3" y="0"/>
                    </a:moveTo>
                    <a:cubicBezTo>
                      <a:pt x="3" y="0"/>
                      <a:pt x="0" y="29"/>
                      <a:pt x="14" y="29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56" name="Oval 50">
                <a:extLst>
                  <a:ext uri="{FF2B5EF4-FFF2-40B4-BE49-F238E27FC236}">
                    <a16:creationId xmlns:a16="http://schemas.microsoft.com/office/drawing/2014/main" id="{F92E8222-814D-432B-9A59-94E11A91CC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6063" y="1706563"/>
                <a:ext cx="20637" cy="22225"/>
              </a:xfrm>
              <a:prstGeom prst="ellips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57" name="Line 51">
                <a:extLst>
                  <a:ext uri="{FF2B5EF4-FFF2-40B4-BE49-F238E27FC236}">
                    <a16:creationId xmlns:a16="http://schemas.microsoft.com/office/drawing/2014/main" id="{D0224C8B-E4E4-437B-8515-E67E451B81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7475" y="1514476"/>
                <a:ext cx="23812" cy="23813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58" name="Line 52">
                <a:extLst>
                  <a:ext uri="{FF2B5EF4-FFF2-40B4-BE49-F238E27FC236}">
                    <a16:creationId xmlns:a16="http://schemas.microsoft.com/office/drawing/2014/main" id="{795E05FE-593F-4612-A121-360EC2997C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62075" y="1489076"/>
                <a:ext cx="7937" cy="635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CEFC9A92-40D6-4802-B502-91085D70DC75}"/>
                </a:ext>
              </a:extLst>
            </p:cNvPr>
            <p:cNvGrpSpPr/>
            <p:nvPr/>
          </p:nvGrpSpPr>
          <p:grpSpPr>
            <a:xfrm>
              <a:off x="1716088" y="1316038"/>
              <a:ext cx="123825" cy="150813"/>
              <a:chOff x="1716088" y="1316038"/>
              <a:chExt cx="123825" cy="150813"/>
            </a:xfrm>
          </p:grpSpPr>
          <p:sp>
            <p:nvSpPr>
              <p:cNvPr id="46" name="Freeform 53">
                <a:extLst>
                  <a:ext uri="{FF2B5EF4-FFF2-40B4-BE49-F238E27FC236}">
                    <a16:creationId xmlns:a16="http://schemas.microsoft.com/office/drawing/2014/main" id="{A6CADFC6-86CD-4C53-A717-A29D9B641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5613" y="1368426"/>
                <a:ext cx="73025" cy="92075"/>
              </a:xfrm>
              <a:custGeom>
                <a:avLst/>
                <a:gdLst>
                  <a:gd name="T0" fmla="*/ 42 w 42"/>
                  <a:gd name="T1" fmla="*/ 50 h 50"/>
                  <a:gd name="T2" fmla="*/ 0 w 42"/>
                  <a:gd name="T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2" h="50">
                    <a:moveTo>
                      <a:pt x="42" y="50"/>
                    </a:moveTo>
                    <a:cubicBezTo>
                      <a:pt x="40" y="27"/>
                      <a:pt x="24" y="6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47" name="Freeform 54">
                <a:extLst>
                  <a:ext uri="{FF2B5EF4-FFF2-40B4-BE49-F238E27FC236}">
                    <a16:creationId xmlns:a16="http://schemas.microsoft.com/office/drawing/2014/main" id="{8E7D4DCE-A1A7-48FD-A4AD-2D73F3A801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6088" y="1414463"/>
                <a:ext cx="41275" cy="52388"/>
              </a:xfrm>
              <a:custGeom>
                <a:avLst/>
                <a:gdLst>
                  <a:gd name="T0" fmla="*/ 23 w 23"/>
                  <a:gd name="T1" fmla="*/ 28 h 28"/>
                  <a:gd name="T2" fmla="*/ 0 w 23"/>
                  <a:gd name="T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3" h="28">
                    <a:moveTo>
                      <a:pt x="23" y="28"/>
                    </a:moveTo>
                    <a:cubicBezTo>
                      <a:pt x="22" y="15"/>
                      <a:pt x="13" y="4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48" name="Freeform 55">
                <a:extLst>
                  <a:ext uri="{FF2B5EF4-FFF2-40B4-BE49-F238E27FC236}">
                    <a16:creationId xmlns:a16="http://schemas.microsoft.com/office/drawing/2014/main" id="{D6514735-7020-4DE2-8D2E-8955C83C9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1963" y="1316038"/>
                <a:ext cx="107950" cy="134938"/>
              </a:xfrm>
              <a:custGeom>
                <a:avLst/>
                <a:gdLst>
                  <a:gd name="T0" fmla="*/ 61 w 61"/>
                  <a:gd name="T1" fmla="*/ 73 h 73"/>
                  <a:gd name="T2" fmla="*/ 0 w 61"/>
                  <a:gd name="T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1" h="73">
                    <a:moveTo>
                      <a:pt x="61" y="73"/>
                    </a:moveTo>
                    <a:cubicBezTo>
                      <a:pt x="58" y="40"/>
                      <a:pt x="34" y="10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23D95389-9971-4953-B57E-2EDDDF0ED52F}"/>
                </a:ext>
              </a:extLst>
            </p:cNvPr>
            <p:cNvGrpSpPr/>
            <p:nvPr/>
          </p:nvGrpSpPr>
          <p:grpSpPr>
            <a:xfrm>
              <a:off x="1439863" y="1485901"/>
              <a:ext cx="171450" cy="177800"/>
              <a:chOff x="1439863" y="1485901"/>
              <a:chExt cx="171450" cy="177800"/>
            </a:xfrm>
          </p:grpSpPr>
          <p:sp>
            <p:nvSpPr>
              <p:cNvPr id="39" name="Oval 56">
                <a:extLst>
                  <a:ext uri="{FF2B5EF4-FFF2-40B4-BE49-F238E27FC236}">
                    <a16:creationId xmlns:a16="http://schemas.microsoft.com/office/drawing/2014/main" id="{8210C318-93D8-4B09-9C93-8F66B6573B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9863" y="1485901"/>
                <a:ext cx="171450" cy="177800"/>
              </a:xfrm>
              <a:prstGeom prst="ellips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40" name="Line 57">
                <a:extLst>
                  <a:ext uri="{FF2B5EF4-FFF2-40B4-BE49-F238E27FC236}">
                    <a16:creationId xmlns:a16="http://schemas.microsoft.com/office/drawing/2014/main" id="{7A3C3B39-B3C7-468F-9DF6-308DDB084B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7175" y="1485901"/>
                <a:ext cx="0" cy="1778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41" name="Freeform 58">
                <a:extLst>
                  <a:ext uri="{FF2B5EF4-FFF2-40B4-BE49-F238E27FC236}">
                    <a16:creationId xmlns:a16="http://schemas.microsoft.com/office/drawing/2014/main" id="{02D51BCB-F9F7-44EA-B661-1D58A052F4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7963" y="1485901"/>
                <a:ext cx="41275" cy="177800"/>
              </a:xfrm>
              <a:custGeom>
                <a:avLst/>
                <a:gdLst>
                  <a:gd name="T0" fmla="*/ 20 w 24"/>
                  <a:gd name="T1" fmla="*/ 0 h 96"/>
                  <a:gd name="T2" fmla="*/ 0 w 24"/>
                  <a:gd name="T3" fmla="*/ 48 h 96"/>
                  <a:gd name="T4" fmla="*/ 24 w 24"/>
                  <a:gd name="T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96">
                    <a:moveTo>
                      <a:pt x="20" y="0"/>
                    </a:moveTo>
                    <a:cubicBezTo>
                      <a:pt x="20" y="0"/>
                      <a:pt x="0" y="10"/>
                      <a:pt x="0" y="48"/>
                    </a:cubicBezTo>
                    <a:cubicBezTo>
                      <a:pt x="0" y="87"/>
                      <a:pt x="24" y="96"/>
                      <a:pt x="24" y="96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42" name="Freeform 59">
                <a:extLst>
                  <a:ext uri="{FF2B5EF4-FFF2-40B4-BE49-F238E27FC236}">
                    <a16:creationId xmlns:a16="http://schemas.microsoft.com/office/drawing/2014/main" id="{B54F9DBB-3FBC-46FF-B16F-718F7A72C4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1938" y="1485901"/>
                <a:ext cx="42862" cy="177800"/>
              </a:xfrm>
              <a:custGeom>
                <a:avLst/>
                <a:gdLst>
                  <a:gd name="T0" fmla="*/ 4 w 24"/>
                  <a:gd name="T1" fmla="*/ 0 h 96"/>
                  <a:gd name="T2" fmla="*/ 24 w 24"/>
                  <a:gd name="T3" fmla="*/ 48 h 96"/>
                  <a:gd name="T4" fmla="*/ 0 w 24"/>
                  <a:gd name="T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96">
                    <a:moveTo>
                      <a:pt x="4" y="0"/>
                    </a:moveTo>
                    <a:cubicBezTo>
                      <a:pt x="4" y="0"/>
                      <a:pt x="24" y="10"/>
                      <a:pt x="24" y="48"/>
                    </a:cubicBezTo>
                    <a:cubicBezTo>
                      <a:pt x="24" y="87"/>
                      <a:pt x="0" y="96"/>
                      <a:pt x="0" y="96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43" name="Line 60">
                <a:extLst>
                  <a:ext uri="{FF2B5EF4-FFF2-40B4-BE49-F238E27FC236}">
                    <a16:creationId xmlns:a16="http://schemas.microsoft.com/office/drawing/2014/main" id="{05E290A7-8E9E-4067-8A4C-69BC837371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39863" y="1574801"/>
                <a:ext cx="171450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44" name="Freeform 61">
                <a:extLst>
                  <a:ext uri="{FF2B5EF4-FFF2-40B4-BE49-F238E27FC236}">
                    <a16:creationId xmlns:a16="http://schemas.microsoft.com/office/drawing/2014/main" id="{E6056A39-B8AD-4D46-BA51-6EFB0D0742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0500" y="1614488"/>
                <a:ext cx="131762" cy="19050"/>
              </a:xfrm>
              <a:custGeom>
                <a:avLst/>
                <a:gdLst>
                  <a:gd name="T0" fmla="*/ 74 w 74"/>
                  <a:gd name="T1" fmla="*/ 10 h 10"/>
                  <a:gd name="T2" fmla="*/ 36 w 74"/>
                  <a:gd name="T3" fmla="*/ 0 h 10"/>
                  <a:gd name="T4" fmla="*/ 0 w 74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" h="10">
                    <a:moveTo>
                      <a:pt x="74" y="10"/>
                    </a:moveTo>
                    <a:cubicBezTo>
                      <a:pt x="67" y="5"/>
                      <a:pt x="55" y="0"/>
                      <a:pt x="36" y="0"/>
                    </a:cubicBezTo>
                    <a:cubicBezTo>
                      <a:pt x="19" y="0"/>
                      <a:pt x="7" y="5"/>
                      <a:pt x="0" y="10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  <p:sp>
            <p:nvSpPr>
              <p:cNvPr id="45" name="Freeform 62">
                <a:extLst>
                  <a:ext uri="{FF2B5EF4-FFF2-40B4-BE49-F238E27FC236}">
                    <a16:creationId xmlns:a16="http://schemas.microsoft.com/office/drawing/2014/main" id="{FB5B70A9-211F-4F73-BA08-CE51C91EB5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8913" y="1519238"/>
                <a:ext cx="134937" cy="20638"/>
              </a:xfrm>
              <a:custGeom>
                <a:avLst/>
                <a:gdLst>
                  <a:gd name="T0" fmla="*/ 76 w 76"/>
                  <a:gd name="T1" fmla="*/ 1 h 11"/>
                  <a:gd name="T2" fmla="*/ 37 w 76"/>
                  <a:gd name="T3" fmla="*/ 11 h 11"/>
                  <a:gd name="T4" fmla="*/ 0 w 76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6" h="11">
                    <a:moveTo>
                      <a:pt x="76" y="1"/>
                    </a:moveTo>
                    <a:cubicBezTo>
                      <a:pt x="69" y="6"/>
                      <a:pt x="57" y="11"/>
                      <a:pt x="37" y="11"/>
                    </a:cubicBezTo>
                    <a:cubicBezTo>
                      <a:pt x="18" y="11"/>
                      <a:pt x="7" y="5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>
                  <a:solidFill>
                    <a:prstClr val="black"/>
                  </a:solidFill>
                  <a:latin typeface="Arial Narrow"/>
                </a:endParaRPr>
              </a:p>
            </p:txBody>
          </p:sp>
        </p:grp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84C272CA-890D-4510-98AA-D5497C2C8D78}"/>
              </a:ext>
            </a:extLst>
          </p:cNvPr>
          <p:cNvGrpSpPr/>
          <p:nvPr/>
        </p:nvGrpSpPr>
        <p:grpSpPr>
          <a:xfrm>
            <a:off x="5862152" y="4702953"/>
            <a:ext cx="593848" cy="518246"/>
            <a:chOff x="5380038" y="1460501"/>
            <a:chExt cx="468313" cy="441325"/>
          </a:xfrm>
        </p:grpSpPr>
        <p:sp>
          <p:nvSpPr>
            <p:cNvPr id="60" name="Line 173">
              <a:extLst>
                <a:ext uri="{FF2B5EF4-FFF2-40B4-BE49-F238E27FC236}">
                  <a16:creationId xmlns:a16="http://schemas.microsoft.com/office/drawing/2014/main" id="{9FA3648D-7AE5-4BD2-B11B-25B77EAE99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91163" y="1528763"/>
              <a:ext cx="0" cy="166688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61" name="Line 174">
              <a:extLst>
                <a:ext uri="{FF2B5EF4-FFF2-40B4-BE49-F238E27FC236}">
                  <a16:creationId xmlns:a16="http://schemas.microsoft.com/office/drawing/2014/main" id="{D031EEA6-5F46-4979-A7DC-2E5813DF63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91163" y="1800226"/>
              <a:ext cx="0" cy="93663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62" name="Freeform 175">
              <a:extLst>
                <a:ext uri="{FF2B5EF4-FFF2-40B4-BE49-F238E27FC236}">
                  <a16:creationId xmlns:a16="http://schemas.microsoft.com/office/drawing/2014/main" id="{636A13A4-71F7-4260-A470-33EDE7125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2588" y="1493838"/>
              <a:ext cx="301625" cy="28575"/>
            </a:xfrm>
            <a:custGeom>
              <a:avLst/>
              <a:gdLst>
                <a:gd name="T0" fmla="*/ 131 w 190"/>
                <a:gd name="T1" fmla="*/ 18 h 18"/>
                <a:gd name="T2" fmla="*/ 0 w 190"/>
                <a:gd name="T3" fmla="*/ 18 h 18"/>
                <a:gd name="T4" fmla="*/ 0 w 190"/>
                <a:gd name="T5" fmla="*/ 0 h 18"/>
                <a:gd name="T6" fmla="*/ 190 w 190"/>
                <a:gd name="T7" fmla="*/ 0 h 18"/>
                <a:gd name="T8" fmla="*/ 190 w 190"/>
                <a:gd name="T9" fmla="*/ 18 h 18"/>
                <a:gd name="T10" fmla="*/ 153 w 190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0" h="18">
                  <a:moveTo>
                    <a:pt x="131" y="18"/>
                  </a:moveTo>
                  <a:lnTo>
                    <a:pt x="0" y="18"/>
                  </a:lnTo>
                  <a:lnTo>
                    <a:pt x="0" y="0"/>
                  </a:lnTo>
                  <a:lnTo>
                    <a:pt x="190" y="0"/>
                  </a:lnTo>
                  <a:lnTo>
                    <a:pt x="190" y="18"/>
                  </a:lnTo>
                  <a:lnTo>
                    <a:pt x="153" y="18"/>
                  </a:ln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63" name="Rectangle 176">
              <a:extLst>
                <a:ext uri="{FF2B5EF4-FFF2-40B4-BE49-F238E27FC236}">
                  <a16:creationId xmlns:a16="http://schemas.microsoft.com/office/drawing/2014/main" id="{B46CBFDB-9A46-4CCB-B5D1-C4891506B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4188" y="1460501"/>
              <a:ext cx="39688" cy="33338"/>
            </a:xfrm>
            <a:prstGeom prst="rect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64" name="Rectangle 177">
              <a:extLst>
                <a:ext uri="{FF2B5EF4-FFF2-40B4-BE49-F238E27FC236}">
                  <a16:creationId xmlns:a16="http://schemas.microsoft.com/office/drawing/2014/main" id="{792C611C-2355-4EAA-A373-574F6850B7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2438" y="1565276"/>
              <a:ext cx="34925" cy="60325"/>
            </a:xfrm>
            <a:prstGeom prst="rect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65" name="Rectangle 178">
              <a:extLst>
                <a:ext uri="{FF2B5EF4-FFF2-40B4-BE49-F238E27FC236}">
                  <a16:creationId xmlns:a16="http://schemas.microsoft.com/office/drawing/2014/main" id="{0D67732B-113A-40BD-9932-2BB2348A8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0701" y="1565276"/>
              <a:ext cx="33338" cy="60325"/>
            </a:xfrm>
            <a:prstGeom prst="rect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66" name="Rectangle 179">
              <a:extLst>
                <a:ext uri="{FF2B5EF4-FFF2-40B4-BE49-F238E27FC236}">
                  <a16:creationId xmlns:a16="http://schemas.microsoft.com/office/drawing/2014/main" id="{2C79B835-94D0-4BDD-BB94-6201356F4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2438" y="1658938"/>
              <a:ext cx="34925" cy="58738"/>
            </a:xfrm>
            <a:prstGeom prst="rect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67" name="Rectangle 180">
              <a:extLst>
                <a:ext uri="{FF2B5EF4-FFF2-40B4-BE49-F238E27FC236}">
                  <a16:creationId xmlns:a16="http://schemas.microsoft.com/office/drawing/2014/main" id="{F62A3B35-DCCC-4563-8269-FD140C6E95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0701" y="1658938"/>
              <a:ext cx="33338" cy="58738"/>
            </a:xfrm>
            <a:prstGeom prst="rect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68" name="Rectangle 181">
              <a:extLst>
                <a:ext uri="{FF2B5EF4-FFF2-40B4-BE49-F238E27FC236}">
                  <a16:creationId xmlns:a16="http://schemas.microsoft.com/office/drawing/2014/main" id="{44836054-8BBA-4C07-8E53-6FEC71D4BE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68963" y="1565276"/>
              <a:ext cx="33338" cy="60325"/>
            </a:xfrm>
            <a:prstGeom prst="rect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69" name="Oval 182">
              <a:extLst>
                <a:ext uri="{FF2B5EF4-FFF2-40B4-BE49-F238E27FC236}">
                  <a16:creationId xmlns:a16="http://schemas.microsoft.com/office/drawing/2014/main" id="{54774989-60FD-4789-9B4B-690CFEAB12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0038" y="1681163"/>
              <a:ext cx="136525" cy="133350"/>
            </a:xfrm>
            <a:prstGeom prst="ellips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70" name="Line 183">
              <a:extLst>
                <a:ext uri="{FF2B5EF4-FFF2-40B4-BE49-F238E27FC236}">
                  <a16:creationId xmlns:a16="http://schemas.microsoft.com/office/drawing/2014/main" id="{757D6FF2-CC5E-40CE-8ED6-23DB2A1A2D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8301" y="1735138"/>
              <a:ext cx="0" cy="16510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71" name="Line 184">
              <a:extLst>
                <a:ext uri="{FF2B5EF4-FFF2-40B4-BE49-F238E27FC236}">
                  <a16:creationId xmlns:a16="http://schemas.microsoft.com/office/drawing/2014/main" id="{E7A370B1-64BC-4381-B0B7-329CDE9F28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16551" y="1752601"/>
              <a:ext cx="28575" cy="28575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72" name="Line 185">
              <a:extLst>
                <a:ext uri="{FF2B5EF4-FFF2-40B4-BE49-F238E27FC236}">
                  <a16:creationId xmlns:a16="http://schemas.microsoft.com/office/drawing/2014/main" id="{3A4D1A34-EF75-4695-BE53-0339BFD672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5163" y="1831976"/>
              <a:ext cx="0" cy="68263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73" name="Line 186">
              <a:extLst>
                <a:ext uri="{FF2B5EF4-FFF2-40B4-BE49-F238E27FC236}">
                  <a16:creationId xmlns:a16="http://schemas.microsoft.com/office/drawing/2014/main" id="{2C82AB46-F742-4E35-895C-35C363F4F2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5163" y="1547813"/>
              <a:ext cx="0" cy="10795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74" name="Freeform 187">
              <a:extLst>
                <a:ext uri="{FF2B5EF4-FFF2-40B4-BE49-F238E27FC236}">
                  <a16:creationId xmlns:a16="http://schemas.microsoft.com/office/drawing/2014/main" id="{DE611E00-679E-4525-A1D5-CEABDFE681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5301" y="1760538"/>
              <a:ext cx="80963" cy="136525"/>
            </a:xfrm>
            <a:custGeom>
              <a:avLst/>
              <a:gdLst>
                <a:gd name="T0" fmla="*/ 0 w 29"/>
                <a:gd name="T1" fmla="*/ 48 h 48"/>
                <a:gd name="T2" fmla="*/ 0 w 29"/>
                <a:gd name="T3" fmla="*/ 14 h 48"/>
                <a:gd name="T4" fmla="*/ 15 w 29"/>
                <a:gd name="T5" fmla="*/ 0 h 48"/>
                <a:gd name="T6" fmla="*/ 15 w 29"/>
                <a:gd name="T7" fmla="*/ 0 h 48"/>
                <a:gd name="T8" fmla="*/ 29 w 29"/>
                <a:gd name="T9" fmla="*/ 14 h 48"/>
                <a:gd name="T10" fmla="*/ 29 w 29"/>
                <a:gd name="T1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48">
                  <a:moveTo>
                    <a:pt x="0" y="48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2" y="0"/>
                    <a:pt x="29" y="7"/>
                    <a:pt x="29" y="14"/>
                  </a:cubicBezTo>
                  <a:cubicBezTo>
                    <a:pt x="29" y="48"/>
                    <a:pt x="29" y="48"/>
                    <a:pt x="29" y="48"/>
                  </a:cubicBez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75" name="Line 188">
              <a:extLst>
                <a:ext uri="{FF2B5EF4-FFF2-40B4-BE49-F238E27FC236}">
                  <a16:creationId xmlns:a16="http://schemas.microsoft.com/office/drawing/2014/main" id="{25AE875D-4127-4CF8-90B8-118FA7B615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05438" y="1901826"/>
              <a:ext cx="401638" cy="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76" name="Line 189">
              <a:extLst>
                <a:ext uri="{FF2B5EF4-FFF2-40B4-BE49-F238E27FC236}">
                  <a16:creationId xmlns:a16="http://schemas.microsoft.com/office/drawing/2014/main" id="{827288A1-2B43-484E-88B9-33613036E6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32476" y="1901826"/>
              <a:ext cx="14288" cy="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77" name="Line 190">
              <a:extLst>
                <a:ext uri="{FF2B5EF4-FFF2-40B4-BE49-F238E27FC236}">
                  <a16:creationId xmlns:a16="http://schemas.microsoft.com/office/drawing/2014/main" id="{48D2D2F4-3EFD-49B4-A099-15E896510A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84851" y="1757363"/>
              <a:ext cx="0" cy="142875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78" name="Line 191">
              <a:extLst>
                <a:ext uri="{FF2B5EF4-FFF2-40B4-BE49-F238E27FC236}">
                  <a16:creationId xmlns:a16="http://schemas.microsoft.com/office/drawing/2014/main" id="{AE54596B-3FCB-4779-9DC2-28AACD23C8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84851" y="1771651"/>
              <a:ext cx="25400" cy="14288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79" name="Oval 192">
              <a:extLst>
                <a:ext uri="{FF2B5EF4-FFF2-40B4-BE49-F238E27FC236}">
                  <a16:creationId xmlns:a16="http://schemas.microsoft.com/office/drawing/2014/main" id="{4BC79648-99F7-4C0E-9F0F-A81A8ACDCB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1351" y="1636713"/>
              <a:ext cx="127000" cy="180975"/>
            </a:xfrm>
            <a:prstGeom prst="ellips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80" name="Line 193">
              <a:extLst>
                <a:ext uri="{FF2B5EF4-FFF2-40B4-BE49-F238E27FC236}">
                  <a16:creationId xmlns:a16="http://schemas.microsoft.com/office/drawing/2014/main" id="{C9153381-5FA6-49A3-B035-06DCB5F955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91163" y="1543051"/>
              <a:ext cx="58738" cy="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81" name="Line 194">
              <a:extLst>
                <a:ext uri="{FF2B5EF4-FFF2-40B4-BE49-F238E27FC236}">
                  <a16:creationId xmlns:a16="http://schemas.microsoft.com/office/drawing/2014/main" id="{193B0425-69AE-46D2-BDD4-AC2C819F90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30863" y="1811338"/>
              <a:ext cx="0" cy="5715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</p:grpSp>
      <p:sp>
        <p:nvSpPr>
          <p:cNvPr id="82" name="ZoneTexte 2">
            <a:extLst>
              <a:ext uri="{FF2B5EF4-FFF2-40B4-BE49-F238E27FC236}">
                <a16:creationId xmlns:a16="http://schemas.microsoft.com/office/drawing/2014/main" id="{A6B6ECD6-E45B-4689-9EE8-51763CC08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1955" y="6130259"/>
            <a:ext cx="89479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fr-FR" altLang="fr-FR" sz="700" b="1" dirty="0">
                <a:solidFill>
                  <a:prstClr val="white">
                    <a:lumMod val="50000"/>
                  </a:prstClr>
                </a:solidFill>
              </a:rPr>
              <a:t>Source FEVAD 2022</a:t>
            </a:r>
          </a:p>
        </p:txBody>
      </p: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EF022434-7351-4CE1-90E6-8D0A53EA1E3D}"/>
              </a:ext>
            </a:extLst>
          </p:cNvPr>
          <p:cNvGrpSpPr/>
          <p:nvPr/>
        </p:nvGrpSpPr>
        <p:grpSpPr>
          <a:xfrm>
            <a:off x="1226729" y="3108999"/>
            <a:ext cx="511176" cy="473075"/>
            <a:chOff x="184150" y="4078288"/>
            <a:chExt cx="511176" cy="473075"/>
          </a:xfrm>
        </p:grpSpPr>
        <p:sp>
          <p:nvSpPr>
            <p:cNvPr id="84" name="Line 133">
              <a:extLst>
                <a:ext uri="{FF2B5EF4-FFF2-40B4-BE49-F238E27FC236}">
                  <a16:creationId xmlns:a16="http://schemas.microsoft.com/office/drawing/2014/main" id="{A12FFB18-FBB4-40EF-811B-83DD8A3DA4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1938" y="4551363"/>
              <a:ext cx="433388" cy="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85" name="Line 134">
              <a:extLst>
                <a:ext uri="{FF2B5EF4-FFF2-40B4-BE49-F238E27FC236}">
                  <a16:creationId xmlns:a16="http://schemas.microsoft.com/office/drawing/2014/main" id="{F4024952-1B8B-4976-8E52-F2AAFFBAC0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150" y="4551363"/>
              <a:ext cx="20638" cy="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86" name="Freeform 135">
              <a:extLst>
                <a:ext uri="{FF2B5EF4-FFF2-40B4-BE49-F238E27FC236}">
                  <a16:creationId xmlns:a16="http://schemas.microsoft.com/office/drawing/2014/main" id="{1EDFE458-E11F-4666-8C0B-CF3026BA4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100" y="4092576"/>
              <a:ext cx="34925" cy="20638"/>
            </a:xfrm>
            <a:custGeom>
              <a:avLst/>
              <a:gdLst>
                <a:gd name="T0" fmla="*/ 12 w 12"/>
                <a:gd name="T1" fmla="*/ 7 h 7"/>
                <a:gd name="T2" fmla="*/ 0 w 12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7">
                  <a:moveTo>
                    <a:pt x="12" y="7"/>
                  </a:moveTo>
                  <a:cubicBezTo>
                    <a:pt x="12" y="7"/>
                    <a:pt x="9" y="1"/>
                    <a:pt x="0" y="0"/>
                  </a:cubicBez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87" name="Freeform 136">
              <a:extLst>
                <a:ext uri="{FF2B5EF4-FFF2-40B4-BE49-F238E27FC236}">
                  <a16:creationId xmlns:a16="http://schemas.microsoft.com/office/drawing/2014/main" id="{930E24F6-EA6B-403B-93EA-A6523992D2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100" y="4111626"/>
              <a:ext cx="17463" cy="7938"/>
            </a:xfrm>
            <a:custGeom>
              <a:avLst/>
              <a:gdLst>
                <a:gd name="T0" fmla="*/ 0 w 6"/>
                <a:gd name="T1" fmla="*/ 0 h 3"/>
                <a:gd name="T2" fmla="*/ 6 w 6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2" y="0"/>
                    <a:pt x="4" y="1"/>
                    <a:pt x="6" y="3"/>
                  </a:cubicBez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88" name="Line 137">
              <a:extLst>
                <a:ext uri="{FF2B5EF4-FFF2-40B4-BE49-F238E27FC236}">
                  <a16:creationId xmlns:a16="http://schemas.microsoft.com/office/drawing/2014/main" id="{945416DC-D1A8-4135-8E8C-90589EF953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3538" y="4298951"/>
              <a:ext cx="30163" cy="87313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89" name="Line 138">
              <a:extLst>
                <a:ext uri="{FF2B5EF4-FFF2-40B4-BE49-F238E27FC236}">
                  <a16:creationId xmlns:a16="http://schemas.microsoft.com/office/drawing/2014/main" id="{0314F748-A23B-4D92-BB02-6DE2175FAC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9563" y="4119563"/>
              <a:ext cx="44450" cy="147638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90" name="Line 139">
              <a:extLst>
                <a:ext uri="{FF2B5EF4-FFF2-40B4-BE49-F238E27FC236}">
                  <a16:creationId xmlns:a16="http://schemas.microsoft.com/office/drawing/2014/main" id="{016DEDE3-9741-455B-B9F3-0E6DD5477B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7025" y="4113213"/>
              <a:ext cx="80963" cy="269875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91" name="Freeform 140">
              <a:extLst>
                <a:ext uri="{FF2B5EF4-FFF2-40B4-BE49-F238E27FC236}">
                  <a16:creationId xmlns:a16="http://schemas.microsoft.com/office/drawing/2014/main" id="{233DDCA8-C734-41D3-9A2A-D28D63F09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863" y="4398963"/>
              <a:ext cx="227013" cy="77788"/>
            </a:xfrm>
            <a:custGeom>
              <a:avLst/>
              <a:gdLst>
                <a:gd name="T0" fmla="*/ 76 w 76"/>
                <a:gd name="T1" fmla="*/ 26 h 26"/>
                <a:gd name="T2" fmla="*/ 60 w 76"/>
                <a:gd name="T3" fmla="*/ 10 h 26"/>
                <a:gd name="T4" fmla="*/ 0 w 7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" h="26">
                  <a:moveTo>
                    <a:pt x="76" y="26"/>
                  </a:moveTo>
                  <a:cubicBezTo>
                    <a:pt x="75" y="23"/>
                    <a:pt x="72" y="12"/>
                    <a:pt x="60" y="10"/>
                  </a:cubicBezTo>
                  <a:cubicBezTo>
                    <a:pt x="48" y="8"/>
                    <a:pt x="12" y="2"/>
                    <a:pt x="0" y="0"/>
                  </a:cubicBez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92" name="Freeform 141">
              <a:extLst>
                <a:ext uri="{FF2B5EF4-FFF2-40B4-BE49-F238E27FC236}">
                  <a16:creationId xmlns:a16="http://schemas.microsoft.com/office/drawing/2014/main" id="{920D497C-B6A8-46AC-B497-417FC8682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563" y="4437063"/>
              <a:ext cx="66675" cy="36513"/>
            </a:xfrm>
            <a:custGeom>
              <a:avLst/>
              <a:gdLst>
                <a:gd name="T0" fmla="*/ 0 w 22"/>
                <a:gd name="T1" fmla="*/ 0 h 12"/>
                <a:gd name="T2" fmla="*/ 12 w 22"/>
                <a:gd name="T3" fmla="*/ 2 h 12"/>
                <a:gd name="T4" fmla="*/ 22 w 22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2">
                  <a:moveTo>
                    <a:pt x="0" y="0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20" y="4"/>
                    <a:pt x="22" y="12"/>
                  </a:cubicBez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93" name="Line 142">
              <a:extLst>
                <a:ext uri="{FF2B5EF4-FFF2-40B4-BE49-F238E27FC236}">
                  <a16:creationId xmlns:a16="http://schemas.microsoft.com/office/drawing/2014/main" id="{08BB6FFA-B069-494E-B2E0-B7CAEFA654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863" y="4413251"/>
              <a:ext cx="109538" cy="17463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94" name="Line 143">
              <a:extLst>
                <a:ext uri="{FF2B5EF4-FFF2-40B4-BE49-F238E27FC236}">
                  <a16:creationId xmlns:a16="http://schemas.microsoft.com/office/drawing/2014/main" id="{636AFF28-A050-4BC3-80EF-9E8D0BD0DD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6550" y="4425951"/>
              <a:ext cx="57150" cy="5080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95" name="Line 144">
              <a:extLst>
                <a:ext uri="{FF2B5EF4-FFF2-40B4-BE49-F238E27FC236}">
                  <a16:creationId xmlns:a16="http://schemas.microsoft.com/office/drawing/2014/main" id="{5559F90F-8502-4AE3-B9A9-A97B4B6DD8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0200" y="4413251"/>
              <a:ext cx="50800" cy="4445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96" name="Oval 145">
              <a:extLst>
                <a:ext uri="{FF2B5EF4-FFF2-40B4-BE49-F238E27FC236}">
                  <a16:creationId xmlns:a16="http://schemas.microsoft.com/office/drawing/2014/main" id="{7EC80EB1-35E0-40EB-B5D0-842D937947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925" y="4491038"/>
              <a:ext cx="60325" cy="57150"/>
            </a:xfrm>
            <a:prstGeom prst="ellips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97" name="Oval 146">
              <a:extLst>
                <a:ext uri="{FF2B5EF4-FFF2-40B4-BE49-F238E27FC236}">
                  <a16:creationId xmlns:a16="http://schemas.microsoft.com/office/drawing/2014/main" id="{E6D60A46-DD2F-41D6-8A81-9D9F6145B5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038" y="4500563"/>
              <a:ext cx="36513" cy="38100"/>
            </a:xfrm>
            <a:prstGeom prst="ellips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98" name="Freeform 147">
              <a:extLst>
                <a:ext uri="{FF2B5EF4-FFF2-40B4-BE49-F238E27FC236}">
                  <a16:creationId xmlns:a16="http://schemas.microsoft.com/office/drawing/2014/main" id="{D9155F2B-785C-4F10-88D8-80A392FA2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50" y="4476751"/>
              <a:ext cx="47625" cy="11113"/>
            </a:xfrm>
            <a:custGeom>
              <a:avLst/>
              <a:gdLst>
                <a:gd name="T0" fmla="*/ 14 w 16"/>
                <a:gd name="T1" fmla="*/ 4 h 4"/>
                <a:gd name="T2" fmla="*/ 2 w 16"/>
                <a:gd name="T3" fmla="*/ 4 h 4"/>
                <a:gd name="T4" fmla="*/ 0 w 16"/>
                <a:gd name="T5" fmla="*/ 2 h 4"/>
                <a:gd name="T6" fmla="*/ 0 w 16"/>
                <a:gd name="T7" fmla="*/ 2 h 4"/>
                <a:gd name="T8" fmla="*/ 2 w 16"/>
                <a:gd name="T9" fmla="*/ 0 h 4"/>
                <a:gd name="T10" fmla="*/ 14 w 16"/>
                <a:gd name="T11" fmla="*/ 0 h 4"/>
                <a:gd name="T12" fmla="*/ 16 w 16"/>
                <a:gd name="T13" fmla="*/ 2 h 4"/>
                <a:gd name="T14" fmla="*/ 16 w 16"/>
                <a:gd name="T15" fmla="*/ 2 h 4"/>
                <a:gd name="T16" fmla="*/ 14 w 16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4">
                  <a:moveTo>
                    <a:pt x="14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3"/>
                    <a:pt x="15" y="4"/>
                    <a:pt x="14" y="4"/>
                  </a:cubicBezTo>
                  <a:close/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99" name="Oval 148">
              <a:extLst>
                <a:ext uri="{FF2B5EF4-FFF2-40B4-BE49-F238E27FC236}">
                  <a16:creationId xmlns:a16="http://schemas.microsoft.com/office/drawing/2014/main" id="{9BBA41CA-80C9-4D6C-B213-7D1D8A033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188" y="4491038"/>
              <a:ext cx="60325" cy="60325"/>
            </a:xfrm>
            <a:prstGeom prst="ellips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100" name="Oval 149">
              <a:extLst>
                <a:ext uri="{FF2B5EF4-FFF2-40B4-BE49-F238E27FC236}">
                  <a16:creationId xmlns:a16="http://schemas.microsoft.com/office/drawing/2014/main" id="{8FB23455-ED00-4ABD-B830-B9B85CE82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888" y="4503738"/>
              <a:ext cx="36513" cy="34925"/>
            </a:xfrm>
            <a:prstGeom prst="ellips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101" name="Freeform 150">
              <a:extLst>
                <a:ext uri="{FF2B5EF4-FFF2-40B4-BE49-F238E27FC236}">
                  <a16:creationId xmlns:a16="http://schemas.microsoft.com/office/drawing/2014/main" id="{7DEF1BB9-695D-41DC-B8A5-49CB0C860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63" y="4476751"/>
              <a:ext cx="50800" cy="11113"/>
            </a:xfrm>
            <a:custGeom>
              <a:avLst/>
              <a:gdLst>
                <a:gd name="T0" fmla="*/ 15 w 17"/>
                <a:gd name="T1" fmla="*/ 4 h 4"/>
                <a:gd name="T2" fmla="*/ 2 w 17"/>
                <a:gd name="T3" fmla="*/ 4 h 4"/>
                <a:gd name="T4" fmla="*/ 0 w 17"/>
                <a:gd name="T5" fmla="*/ 2 h 4"/>
                <a:gd name="T6" fmla="*/ 0 w 17"/>
                <a:gd name="T7" fmla="*/ 2 h 4"/>
                <a:gd name="T8" fmla="*/ 2 w 17"/>
                <a:gd name="T9" fmla="*/ 0 h 4"/>
                <a:gd name="T10" fmla="*/ 15 w 17"/>
                <a:gd name="T11" fmla="*/ 0 h 4"/>
                <a:gd name="T12" fmla="*/ 17 w 17"/>
                <a:gd name="T13" fmla="*/ 2 h 4"/>
                <a:gd name="T14" fmla="*/ 17 w 17"/>
                <a:gd name="T15" fmla="*/ 2 h 4"/>
                <a:gd name="T16" fmla="*/ 15 w 17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">
                  <a:moveTo>
                    <a:pt x="15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7" y="1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6" y="4"/>
                    <a:pt x="15" y="4"/>
                  </a:cubicBezTo>
                  <a:close/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102" name="Oval 151">
              <a:extLst>
                <a:ext uri="{FF2B5EF4-FFF2-40B4-BE49-F238E27FC236}">
                  <a16:creationId xmlns:a16="http://schemas.microsoft.com/office/drawing/2014/main" id="{02025688-69D5-4AFE-9FE0-0300D777C7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0" y="4383088"/>
              <a:ext cx="42863" cy="42863"/>
            </a:xfrm>
            <a:prstGeom prst="ellips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103" name="Freeform 152">
              <a:extLst>
                <a:ext uri="{FF2B5EF4-FFF2-40B4-BE49-F238E27FC236}">
                  <a16:creationId xmlns:a16="http://schemas.microsoft.com/office/drawing/2014/main" id="{197EDAE8-6F19-41D1-9548-3CAD8164E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813" y="4189413"/>
              <a:ext cx="282575" cy="176213"/>
            </a:xfrm>
            <a:custGeom>
              <a:avLst/>
              <a:gdLst>
                <a:gd name="T0" fmla="*/ 94 w 94"/>
                <a:gd name="T1" fmla="*/ 0 h 59"/>
                <a:gd name="T2" fmla="*/ 90 w 94"/>
                <a:gd name="T3" fmla="*/ 41 h 59"/>
                <a:gd name="T4" fmla="*/ 84 w 94"/>
                <a:gd name="T5" fmla="*/ 48 h 59"/>
                <a:gd name="T6" fmla="*/ 0 w 94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59">
                  <a:moveTo>
                    <a:pt x="94" y="0"/>
                  </a:moveTo>
                  <a:cubicBezTo>
                    <a:pt x="90" y="41"/>
                    <a:pt x="90" y="41"/>
                    <a:pt x="90" y="41"/>
                  </a:cubicBezTo>
                  <a:cubicBezTo>
                    <a:pt x="90" y="45"/>
                    <a:pt x="87" y="47"/>
                    <a:pt x="84" y="48"/>
                  </a:cubicBezTo>
                  <a:cubicBezTo>
                    <a:pt x="0" y="59"/>
                    <a:pt x="0" y="59"/>
                    <a:pt x="0" y="59"/>
                  </a:cubicBez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104" name="Line 153">
              <a:extLst>
                <a:ext uri="{FF2B5EF4-FFF2-40B4-BE49-F238E27FC236}">
                  <a16:creationId xmlns:a16="http://schemas.microsoft.com/office/drawing/2014/main" id="{ED3DC943-435D-4309-8E50-4D75F6B650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363" y="4129088"/>
              <a:ext cx="327025" cy="4445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105" name="Line 154">
              <a:extLst>
                <a:ext uri="{FF2B5EF4-FFF2-40B4-BE49-F238E27FC236}">
                  <a16:creationId xmlns:a16="http://schemas.microsoft.com/office/drawing/2014/main" id="{1D3D5739-2D2E-4B3F-B659-2EC473258F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525" y="4186238"/>
              <a:ext cx="50800" cy="169863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106" name="Line 155">
              <a:extLst>
                <a:ext uri="{FF2B5EF4-FFF2-40B4-BE49-F238E27FC236}">
                  <a16:creationId xmlns:a16="http://schemas.microsoft.com/office/drawing/2014/main" id="{9E474EA1-1746-4102-8370-CC68A4A60A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325" y="4219576"/>
              <a:ext cx="36513" cy="131763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107" name="Line 156">
              <a:extLst>
                <a:ext uri="{FF2B5EF4-FFF2-40B4-BE49-F238E27FC236}">
                  <a16:creationId xmlns:a16="http://schemas.microsoft.com/office/drawing/2014/main" id="{8F0568B3-AB97-4F28-B5F2-3527B00887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8788" y="4143376"/>
              <a:ext cx="60325" cy="201613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108" name="Line 157">
              <a:extLst>
                <a:ext uri="{FF2B5EF4-FFF2-40B4-BE49-F238E27FC236}">
                  <a16:creationId xmlns:a16="http://schemas.microsoft.com/office/drawing/2014/main" id="{82A4947B-3355-4B49-8C2C-479F5309A8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650" y="4149726"/>
              <a:ext cx="55563" cy="188913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109" name="Line 158">
              <a:extLst>
                <a:ext uri="{FF2B5EF4-FFF2-40B4-BE49-F238E27FC236}">
                  <a16:creationId xmlns:a16="http://schemas.microsoft.com/office/drawing/2014/main" id="{68886FEB-AE2B-40A3-ADAA-3FCEFC1FC5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6100" y="4156076"/>
              <a:ext cx="47625" cy="16510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110" name="Line 159">
              <a:extLst>
                <a:ext uri="{FF2B5EF4-FFF2-40B4-BE49-F238E27FC236}">
                  <a16:creationId xmlns:a16="http://schemas.microsoft.com/office/drawing/2014/main" id="{FCF34D0A-4773-4D59-8ED6-E024FA1331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900" y="4200526"/>
              <a:ext cx="38100" cy="128588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111" name="Line 160">
              <a:extLst>
                <a:ext uri="{FF2B5EF4-FFF2-40B4-BE49-F238E27FC236}">
                  <a16:creationId xmlns:a16="http://schemas.microsoft.com/office/drawing/2014/main" id="{B1EE8BF0-E300-4781-B0DD-A594E078FE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0238" y="4167188"/>
              <a:ext cx="44450" cy="144463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112" name="Freeform 161">
              <a:extLst>
                <a:ext uri="{FF2B5EF4-FFF2-40B4-BE49-F238E27FC236}">
                  <a16:creationId xmlns:a16="http://schemas.microsoft.com/office/drawing/2014/main" id="{85471929-4B27-4E94-B97B-FF3279A82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63" y="4078288"/>
              <a:ext cx="46038" cy="44450"/>
            </a:xfrm>
            <a:custGeom>
              <a:avLst/>
              <a:gdLst>
                <a:gd name="T0" fmla="*/ 1 w 15"/>
                <a:gd name="T1" fmla="*/ 11 h 15"/>
                <a:gd name="T2" fmla="*/ 0 w 15"/>
                <a:gd name="T3" fmla="*/ 8 h 15"/>
                <a:gd name="T4" fmla="*/ 8 w 15"/>
                <a:gd name="T5" fmla="*/ 0 h 15"/>
                <a:gd name="T6" fmla="*/ 15 w 15"/>
                <a:gd name="T7" fmla="*/ 8 h 15"/>
                <a:gd name="T8" fmla="*/ 8 w 15"/>
                <a:gd name="T9" fmla="*/ 15 h 15"/>
                <a:gd name="T10" fmla="*/ 5 w 15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5">
                  <a:moveTo>
                    <a:pt x="1" y="11"/>
                  </a:moveTo>
                  <a:cubicBezTo>
                    <a:pt x="1" y="10"/>
                    <a:pt x="0" y="9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" y="0"/>
                    <a:pt x="15" y="3"/>
                    <a:pt x="15" y="8"/>
                  </a:cubicBezTo>
                  <a:cubicBezTo>
                    <a:pt x="15" y="12"/>
                    <a:pt x="12" y="15"/>
                    <a:pt x="8" y="15"/>
                  </a:cubicBezTo>
                  <a:cubicBezTo>
                    <a:pt x="7" y="15"/>
                    <a:pt x="6" y="15"/>
                    <a:pt x="5" y="15"/>
                  </a:cubicBez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113" name="Line 162">
              <a:extLst>
                <a:ext uri="{FF2B5EF4-FFF2-40B4-BE49-F238E27FC236}">
                  <a16:creationId xmlns:a16="http://schemas.microsoft.com/office/drawing/2014/main" id="{030F6391-2C32-450F-A38C-70B04B637F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3700" y="4305301"/>
              <a:ext cx="166688" cy="23813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114" name="Line 163">
              <a:extLst>
                <a:ext uri="{FF2B5EF4-FFF2-40B4-BE49-F238E27FC236}">
                  <a16:creationId xmlns:a16="http://schemas.microsoft.com/office/drawing/2014/main" id="{A90563A8-FED5-4094-8560-E5DE0D2EB8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175" y="4270376"/>
              <a:ext cx="128588" cy="17463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  <a:latin typeface="Arial Narrow"/>
              </a:endParaRPr>
            </a:p>
          </p:txBody>
        </p:sp>
      </p:grpSp>
      <p:sp>
        <p:nvSpPr>
          <p:cNvPr id="115" name="Espace réservé du texte 2">
            <a:extLst>
              <a:ext uri="{FF2B5EF4-FFF2-40B4-BE49-F238E27FC236}">
                <a16:creationId xmlns:a16="http://schemas.microsoft.com/office/drawing/2014/main" id="{087B8F59-2970-4B30-80D8-AA6BBE20E3E9}"/>
              </a:ext>
            </a:extLst>
          </p:cNvPr>
          <p:cNvSpPr txBox="1">
            <a:spLocks/>
          </p:cNvSpPr>
          <p:nvPr/>
        </p:nvSpPr>
        <p:spPr>
          <a:xfrm>
            <a:off x="911903" y="1268059"/>
            <a:ext cx="10524898" cy="584864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5000"/>
              </a:lnSpc>
              <a:spcBef>
                <a:spcPts val="600"/>
              </a:spcBef>
            </a:pPr>
            <a:r>
              <a:rPr lang="fr-FR" sz="20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Bilan du e-commerce en France en 2021 : Les Français ont dépensé plus de 129 milliards d’euros sur internet !</a:t>
            </a:r>
          </a:p>
        </p:txBody>
      </p:sp>
      <p:sp>
        <p:nvSpPr>
          <p:cNvPr id="118" name="Espace réservé du numéro de diapositive 4">
            <a:extLst>
              <a:ext uri="{FF2B5EF4-FFF2-40B4-BE49-F238E27FC236}">
                <a16:creationId xmlns:a16="http://schemas.microsoft.com/office/drawing/2014/main" id="{E682333D-C5E7-4102-AAD3-74F19BCC0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4</a:t>
            </a:fld>
            <a:endParaRPr lang="fr-FR"/>
          </a:p>
        </p:txBody>
      </p:sp>
      <p:sp>
        <p:nvSpPr>
          <p:cNvPr id="119" name="Espace réservé de la date 2">
            <a:extLst>
              <a:ext uri="{FF2B5EF4-FFF2-40B4-BE49-F238E27FC236}">
                <a16:creationId xmlns:a16="http://schemas.microsoft.com/office/drawing/2014/main" id="{43582DDA-F983-4229-B14C-AFF77024EA9D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52A9AC-714A-4681-9AF0-E13B009EEB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22497" y="6410605"/>
            <a:ext cx="1846286" cy="307509"/>
          </a:xfrm>
        </p:spPr>
        <p:txBody>
          <a:bodyPr/>
          <a:lstStyle/>
          <a:p>
            <a:r>
              <a:rPr lang="fr-FR" sz="1050" b="1" dirty="0"/>
              <a:t>Vendredi 4 Mars 2022</a:t>
            </a:r>
          </a:p>
        </p:txBody>
      </p:sp>
    </p:spTree>
    <p:extLst>
      <p:ext uri="{BB962C8B-B14F-4D97-AF65-F5344CB8AC3E}">
        <p14:creationId xmlns:p14="http://schemas.microsoft.com/office/powerpoint/2010/main" val="3164075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8FAA963-84DE-4321-B8A6-155D3B80E79B}"/>
              </a:ext>
            </a:extLst>
          </p:cNvPr>
          <p:cNvSpPr/>
          <p:nvPr/>
        </p:nvSpPr>
        <p:spPr>
          <a:xfrm>
            <a:off x="7972779" y="3329226"/>
            <a:ext cx="457286" cy="44699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FC4491-111D-4F58-9A92-7B6ABEA273E1}"/>
              </a:ext>
            </a:extLst>
          </p:cNvPr>
          <p:cNvSpPr/>
          <p:nvPr/>
        </p:nvSpPr>
        <p:spPr>
          <a:xfrm>
            <a:off x="730151" y="1354403"/>
            <a:ext cx="457286" cy="44699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F07319-3E47-4EA9-B070-159B911EE28A}"/>
              </a:ext>
            </a:extLst>
          </p:cNvPr>
          <p:cNvSpPr/>
          <p:nvPr/>
        </p:nvSpPr>
        <p:spPr>
          <a:xfrm>
            <a:off x="844545" y="1440895"/>
            <a:ext cx="7447259" cy="222068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08" y="328776"/>
            <a:ext cx="10800000" cy="719227"/>
          </a:xfrm>
        </p:spPr>
        <p:txBody>
          <a:bodyPr/>
          <a:lstStyle/>
          <a:p>
            <a:r>
              <a:rPr lang="fr-FR" sz="2400" dirty="0">
                <a:latin typeface="Montserrat ExtraBold"/>
              </a:rPr>
              <a:t>Quel constat en Caisse d’Epargne </a:t>
            </a:r>
            <a:br>
              <a:rPr lang="fr-FR" sz="2400" dirty="0">
                <a:latin typeface="Montserrat ExtraBold"/>
              </a:rPr>
            </a:br>
            <a:r>
              <a:rPr lang="fr-FR" sz="2400" dirty="0">
                <a:latin typeface="Montserrat ExtraBold"/>
              </a:rPr>
              <a:t>… et plus spécifiquement en CEGEE</a:t>
            </a:r>
            <a:endParaRPr lang="fr-FR" dirty="0"/>
          </a:p>
        </p:txBody>
      </p:sp>
      <p:sp>
        <p:nvSpPr>
          <p:cNvPr id="6" name="Espace réservé de la date 2">
            <a:extLst>
              <a:ext uri="{FF2B5EF4-FFF2-40B4-BE49-F238E27FC236}">
                <a16:creationId xmlns:a16="http://schemas.microsoft.com/office/drawing/2014/main" id="{8EFC280C-C78B-4A57-A168-0D08D73ED62C}"/>
              </a:ext>
            </a:extLst>
          </p:cNvPr>
          <p:cNvSpPr txBox="1">
            <a:spLocks/>
          </p:cNvSpPr>
          <p:nvPr/>
        </p:nvSpPr>
        <p:spPr>
          <a:xfrm>
            <a:off x="7259228" y="6429651"/>
            <a:ext cx="1884772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Vendredi 4 Mars 2022</a:t>
            </a:r>
          </a:p>
        </p:txBody>
      </p:sp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E7F3FB67-6D97-45A0-9325-C83448AC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5</a:t>
            </a:fld>
            <a:endParaRPr lang="fr-FR"/>
          </a:p>
        </p:txBody>
      </p:sp>
      <p:sp>
        <p:nvSpPr>
          <p:cNvPr id="8" name="Espace réservé de la date 2">
            <a:extLst>
              <a:ext uri="{FF2B5EF4-FFF2-40B4-BE49-F238E27FC236}">
                <a16:creationId xmlns:a16="http://schemas.microsoft.com/office/drawing/2014/main" id="{64C2A790-BD62-4B0C-9C9B-FCA8D6739D2F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2ADEAAF-BC15-48D3-BD22-89B76E3B5BF1}"/>
              </a:ext>
            </a:extLst>
          </p:cNvPr>
          <p:cNvSpPr txBox="1"/>
          <p:nvPr/>
        </p:nvSpPr>
        <p:spPr>
          <a:xfrm>
            <a:off x="969476" y="1535785"/>
            <a:ext cx="21821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53 % </a:t>
            </a:r>
          </a:p>
          <a:p>
            <a:pPr algn="ctr"/>
            <a:r>
              <a:rPr lang="fr-FR" sz="1400" b="1" dirty="0">
                <a:solidFill>
                  <a:srgbClr val="C00000"/>
                </a:solidFill>
              </a:rPr>
              <a:t>Progression de la production des </a:t>
            </a:r>
            <a:r>
              <a:rPr lang="fr-FR" sz="1400" b="1" dirty="0">
                <a:solidFill>
                  <a:srgbClr val="C00000"/>
                </a:solidFill>
                <a:latin typeface="Arial"/>
                <a:cs typeface="Arial"/>
              </a:rPr>
              <a:t>contrats Internet Groupe entre 2018 et 2022</a:t>
            </a:r>
            <a:r>
              <a:rPr lang="fr-FR" sz="1400" b="1" dirty="0">
                <a:solidFill>
                  <a:srgbClr val="C00000"/>
                </a:solidFill>
              </a:rPr>
              <a:t> pour l’ensemble des CE</a:t>
            </a:r>
            <a:endParaRPr lang="fr-FR" sz="16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13BBB7E-0FE8-4FB3-863A-BF952F972605}"/>
              </a:ext>
            </a:extLst>
          </p:cNvPr>
          <p:cNvSpPr txBox="1"/>
          <p:nvPr/>
        </p:nvSpPr>
        <p:spPr>
          <a:xfrm>
            <a:off x="5662649" y="1588259"/>
            <a:ext cx="21821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47% </a:t>
            </a:r>
          </a:p>
          <a:p>
            <a:pPr algn="ctr"/>
            <a:r>
              <a:rPr lang="fr-F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Proportion des contrats </a:t>
            </a:r>
            <a:r>
              <a:rPr lang="fr-FR" sz="14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PayPlug</a:t>
            </a:r>
            <a:r>
              <a:rPr lang="fr-F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dans la production globale du RCE </a:t>
            </a:r>
          </a:p>
          <a:p>
            <a:pPr algn="ctr"/>
            <a:r>
              <a:rPr lang="fr-F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(contre… 4% seulement en 2018)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13A1FDC-2980-42D4-851C-B00E609D6289}"/>
              </a:ext>
            </a:extLst>
          </p:cNvPr>
          <p:cNvSpPr txBox="1"/>
          <p:nvPr/>
        </p:nvSpPr>
        <p:spPr>
          <a:xfrm>
            <a:off x="3531700" y="2207513"/>
            <a:ext cx="17508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C000"/>
                </a:solidFill>
              </a:rPr>
              <a:t>17 % </a:t>
            </a:r>
          </a:p>
          <a:p>
            <a:pPr algn="ctr"/>
            <a:r>
              <a:rPr lang="fr-FR" sz="1400" b="1" dirty="0">
                <a:solidFill>
                  <a:srgbClr val="FFC000"/>
                </a:solidFill>
              </a:rPr>
              <a:t>Progression des </a:t>
            </a:r>
            <a:r>
              <a:rPr lang="fr-FR" sz="1400" b="1" dirty="0">
                <a:solidFill>
                  <a:srgbClr val="FFC000"/>
                </a:solidFill>
                <a:latin typeface="Arial"/>
                <a:cs typeface="Arial"/>
              </a:rPr>
              <a:t>contrats Internet sur 2021</a:t>
            </a:r>
            <a:r>
              <a:rPr lang="fr-FR" sz="1400" b="1" dirty="0">
                <a:solidFill>
                  <a:srgbClr val="FFC000"/>
                </a:solidFill>
              </a:rPr>
              <a:t> pour l’ensemble des CE</a:t>
            </a:r>
            <a:endParaRPr lang="fr-FR" sz="1600" b="1" dirty="0">
              <a:solidFill>
                <a:srgbClr val="FFC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8D5C21D-8E0E-4BF5-98DF-049F6388D8BC}"/>
              </a:ext>
            </a:extLst>
          </p:cNvPr>
          <p:cNvSpPr txBox="1"/>
          <p:nvPr/>
        </p:nvSpPr>
        <p:spPr>
          <a:xfrm>
            <a:off x="8685224" y="1750617"/>
            <a:ext cx="2537300" cy="17150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000" b="1" dirty="0">
                <a:latin typeface="+mj-lt"/>
                <a:ea typeface="Calibri" panose="020F0502020204030204" pitchFamily="34" charset="0"/>
                <a:cs typeface="Times New Roman"/>
              </a:rPr>
              <a:t>Une activité en </a:t>
            </a:r>
            <a:r>
              <a:rPr lang="fr-FR" sz="20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/>
              </a:rPr>
              <a:t>nette progression </a:t>
            </a:r>
            <a:r>
              <a:rPr lang="fr-FR" sz="2000" b="1" dirty="0">
                <a:latin typeface="+mj-lt"/>
                <a:ea typeface="Calibri" panose="020F0502020204030204" pitchFamily="34" charset="0"/>
                <a:cs typeface="Times New Roman"/>
              </a:rPr>
              <a:t>ces dernières années pour l’ensemble des CE</a:t>
            </a:r>
            <a:endParaRPr lang="fr-FR" sz="20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86BDF11-0C82-470A-A09F-DA3EA6C4E619}"/>
              </a:ext>
            </a:extLst>
          </p:cNvPr>
          <p:cNvSpPr txBox="1"/>
          <p:nvPr/>
        </p:nvSpPr>
        <p:spPr>
          <a:xfrm>
            <a:off x="161435" y="4595943"/>
            <a:ext cx="2537301" cy="10563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000" b="1" dirty="0">
                <a:latin typeface="+mj-lt"/>
                <a:ea typeface="Calibri" panose="020F0502020204030204" pitchFamily="34" charset="0"/>
                <a:cs typeface="Times New Roman"/>
              </a:rPr>
              <a:t>… mais un constat plus </a:t>
            </a:r>
            <a:r>
              <a:rPr lang="fr-FR" sz="20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/>
              </a:rPr>
              <a:t>mitigé</a:t>
            </a:r>
            <a:r>
              <a:rPr lang="fr-FR" sz="2000" b="1" dirty="0">
                <a:latin typeface="+mj-lt"/>
                <a:ea typeface="Calibri" panose="020F0502020204030204" pitchFamily="34" charset="0"/>
                <a:cs typeface="Times New Roman"/>
              </a:rPr>
              <a:t> en CEGEE</a:t>
            </a:r>
            <a:endParaRPr lang="fr-FR" sz="20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F9A3A8-589B-416C-807C-9D3DFF161E00}"/>
              </a:ext>
            </a:extLst>
          </p:cNvPr>
          <p:cNvSpPr/>
          <p:nvPr/>
        </p:nvSpPr>
        <p:spPr>
          <a:xfrm>
            <a:off x="6900128" y="5882988"/>
            <a:ext cx="457286" cy="44699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1691B0-AF08-4192-BCE0-26EE7DF6BFFE}"/>
              </a:ext>
            </a:extLst>
          </p:cNvPr>
          <p:cNvSpPr/>
          <p:nvPr/>
        </p:nvSpPr>
        <p:spPr>
          <a:xfrm>
            <a:off x="2820447" y="3918283"/>
            <a:ext cx="457286" cy="44699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00691F-F82A-471B-8F5F-4E9D14831685}"/>
              </a:ext>
            </a:extLst>
          </p:cNvPr>
          <p:cNvSpPr/>
          <p:nvPr/>
        </p:nvSpPr>
        <p:spPr>
          <a:xfrm>
            <a:off x="2932629" y="4013791"/>
            <a:ext cx="4326599" cy="222068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06FA351-5224-461A-B3C9-A92A75E764BF}"/>
              </a:ext>
            </a:extLst>
          </p:cNvPr>
          <p:cNvSpPr txBox="1"/>
          <p:nvPr/>
        </p:nvSpPr>
        <p:spPr>
          <a:xfrm>
            <a:off x="3049090" y="4156007"/>
            <a:ext cx="218213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50000"/>
                  </a:schemeClr>
                </a:solidFill>
              </a:rPr>
              <a:t>-14 % </a:t>
            </a:r>
          </a:p>
          <a:p>
            <a:pPr algn="ctr"/>
            <a:r>
              <a:rPr lang="fr-FR" sz="1400" b="1" dirty="0">
                <a:solidFill>
                  <a:schemeClr val="accent4">
                    <a:lumMod val="50000"/>
                  </a:schemeClr>
                </a:solidFill>
              </a:rPr>
              <a:t>Baisse de la production des contrats Internet en CEGEE sur 2021 </a:t>
            </a:r>
          </a:p>
          <a:p>
            <a:pPr algn="ctr"/>
            <a:r>
              <a:rPr lang="fr-FR" sz="1400" b="1" dirty="0">
                <a:solidFill>
                  <a:schemeClr val="accent4">
                    <a:lumMod val="50000"/>
                  </a:schemeClr>
                </a:solidFill>
              </a:rPr>
              <a:t>(99 contrats vs 115 en 2020)  </a:t>
            </a:r>
            <a:endParaRPr lang="fr-FR" sz="1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3781957-55AB-4EFA-B4F3-AAA80EED9E77}"/>
              </a:ext>
            </a:extLst>
          </p:cNvPr>
          <p:cNvSpPr txBox="1"/>
          <p:nvPr/>
        </p:nvSpPr>
        <p:spPr>
          <a:xfrm>
            <a:off x="5231225" y="4567603"/>
            <a:ext cx="193066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153</a:t>
            </a:r>
          </a:p>
          <a:p>
            <a:pPr algn="ctr"/>
            <a:r>
              <a:rPr lang="fr-FR" sz="1400" b="1" dirty="0">
                <a:solidFill>
                  <a:srgbClr val="FF0000"/>
                </a:solidFill>
              </a:rPr>
              <a:t>Nombre de leads </a:t>
            </a:r>
            <a:r>
              <a:rPr lang="fr-FR" sz="1400" b="1" dirty="0" err="1">
                <a:solidFill>
                  <a:srgbClr val="FF0000"/>
                </a:solidFill>
              </a:rPr>
              <a:t>MonExpert</a:t>
            </a:r>
            <a:r>
              <a:rPr lang="fr-FR" sz="1400" b="1" dirty="0">
                <a:solidFill>
                  <a:srgbClr val="FF0000"/>
                </a:solidFill>
              </a:rPr>
              <a:t> BDD pour 35 signatures (22,8% de taux de concrétisation)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058F36E-5A88-4B38-BB38-343ECA1C27E1}"/>
              </a:ext>
            </a:extLst>
          </p:cNvPr>
          <p:cNvSpPr txBox="1"/>
          <p:nvPr/>
        </p:nvSpPr>
        <p:spPr>
          <a:xfrm>
            <a:off x="7371410" y="4641288"/>
            <a:ext cx="44049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42900" algn="ctr"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rgbClr val="C0000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Au total : une marge de progression encore très importante en CEGEE </a:t>
            </a:r>
            <a:r>
              <a:rPr lang="fr-FR" sz="24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10721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Espace réservé du texte 2">
            <a:extLst>
              <a:ext uri="{FF2B5EF4-FFF2-40B4-BE49-F238E27FC236}">
                <a16:creationId xmlns:a16="http://schemas.microsoft.com/office/drawing/2014/main" id="{F783BF91-73BB-493A-9AD1-6F85C028DB7B}"/>
              </a:ext>
            </a:extLst>
          </p:cNvPr>
          <p:cNvSpPr txBox="1">
            <a:spLocks/>
          </p:cNvSpPr>
          <p:nvPr/>
        </p:nvSpPr>
        <p:spPr>
          <a:xfrm>
            <a:off x="321922" y="1001889"/>
            <a:ext cx="11314906" cy="46983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b="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Pour la </a:t>
            </a:r>
            <a:r>
              <a:rPr lang="fr-FR" sz="2000" dirty="0">
                <a:solidFill>
                  <a:srgbClr val="C0000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CEGEE</a:t>
            </a:r>
            <a:r>
              <a:rPr lang="fr-FR" sz="2000" b="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, un </a:t>
            </a:r>
            <a:r>
              <a:rPr lang="fr-FR" sz="20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enjeu stratégique, au-delà même des flux captés </a:t>
            </a:r>
            <a:r>
              <a:rPr lang="fr-FR" sz="2000" b="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: </a:t>
            </a:r>
            <a:r>
              <a:rPr lang="fr-FR" sz="2000" b="1" dirty="0">
                <a:solidFill>
                  <a:srgbClr val="C0000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sécuriser notre Fonds de Commerce !</a:t>
            </a:r>
            <a:endParaRPr lang="fr-FR" sz="2000" b="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358775">
              <a:spcBef>
                <a:spcPts val="0"/>
              </a:spcBef>
            </a:pPr>
            <a:r>
              <a:rPr lang="fr-FR" sz="2000" cap="none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Ne pas laisser d’autres concurrents </a:t>
            </a:r>
            <a:r>
              <a:rPr lang="fr-FR" sz="2000" b="0" cap="none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(traditionnels ou nouveaux entrants) </a:t>
            </a:r>
            <a:r>
              <a:rPr lang="fr-FR" sz="2000" cap="none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intervenir sur les </a:t>
            </a:r>
            <a:r>
              <a:rPr lang="fr-FR" sz="2000" b="1" cap="none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flux e-commerce </a:t>
            </a:r>
            <a:r>
              <a:rPr lang="fr-FR" sz="2000" b="0" cap="none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et venir </a:t>
            </a:r>
            <a:r>
              <a:rPr lang="fr-FR" sz="2000" b="0" u="sng" cap="none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à terme</a:t>
            </a:r>
            <a:r>
              <a:rPr lang="fr-FR" sz="2000" b="0" cap="none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fr-FR" sz="2000" b="1" cap="none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nous challenger sur nos flux monétiques historiques en proximité.</a:t>
            </a:r>
          </a:p>
          <a:p>
            <a:pPr marL="358775">
              <a:spcBef>
                <a:spcPts val="1200"/>
              </a:spcBef>
            </a:pPr>
            <a:endParaRPr lang="fr-FR" sz="600" b="1" cap="none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b="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Pour </a:t>
            </a:r>
            <a:r>
              <a:rPr lang="fr-FR" sz="2000" dirty="0">
                <a:solidFill>
                  <a:srgbClr val="C0000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notre clientèle</a:t>
            </a:r>
            <a:r>
              <a:rPr lang="fr-FR" sz="2000" b="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fr-FR" sz="20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apporter une réelle valeur ajoutée </a:t>
            </a:r>
            <a:r>
              <a:rPr lang="fr-FR" sz="2000" b="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en les accompagnant sur la digitalisation de leur commerce :</a:t>
            </a:r>
            <a:endParaRPr lang="fr-FR" sz="200" b="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358775"/>
            <a:endParaRPr lang="fr-FR" sz="2000" b="1" cap="none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75" y="388949"/>
            <a:ext cx="10800000" cy="502596"/>
          </a:xfrm>
        </p:spPr>
        <p:txBody>
          <a:bodyPr/>
          <a:lstStyle/>
          <a:p>
            <a:r>
              <a:rPr lang="fr-FR" sz="2400" dirty="0">
                <a:latin typeface="Montserrat ExtraBold"/>
              </a:rPr>
              <a:t>Le marche du e-commerce : quels enjeux en 2022 ?</a:t>
            </a:r>
            <a:endParaRPr lang="fr-FR" dirty="0"/>
          </a:p>
        </p:txBody>
      </p:sp>
      <p:pic>
        <p:nvPicPr>
          <p:cNvPr id="14" name="Graphique 13" descr="Graphique à barres avec tendance à la hausse avec un remplissage uni">
            <a:extLst>
              <a:ext uri="{FF2B5EF4-FFF2-40B4-BE49-F238E27FC236}">
                <a16:creationId xmlns:a16="http://schemas.microsoft.com/office/drawing/2014/main" id="{04B69C61-02D3-4902-B66A-A53C61EC9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5789" y="3707559"/>
            <a:ext cx="329026" cy="329026"/>
          </a:xfrm>
          <a:prstGeom prst="rect">
            <a:avLst/>
          </a:prstGeom>
        </p:spPr>
      </p:pic>
      <p:pic>
        <p:nvPicPr>
          <p:cNvPr id="15" name="Graphique 14" descr="Chariot de courses avec un remplissage uni">
            <a:extLst>
              <a:ext uri="{FF2B5EF4-FFF2-40B4-BE49-F238E27FC236}">
                <a16:creationId xmlns:a16="http://schemas.microsoft.com/office/drawing/2014/main" id="{D693BE45-8137-450B-8885-7B280906EA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50920" y="5444807"/>
            <a:ext cx="329026" cy="329026"/>
          </a:xfrm>
          <a:prstGeom prst="rect">
            <a:avLst/>
          </a:prstGeom>
        </p:spPr>
      </p:pic>
      <p:pic>
        <p:nvPicPr>
          <p:cNvPr id="16" name="Graphique 15" descr="Mégaphone avec un remplissage uni">
            <a:extLst>
              <a:ext uri="{FF2B5EF4-FFF2-40B4-BE49-F238E27FC236}">
                <a16:creationId xmlns:a16="http://schemas.microsoft.com/office/drawing/2014/main" id="{7E653FE2-0E00-46DC-9819-BBE6C9A4E7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11013" y="5884177"/>
            <a:ext cx="329026" cy="329026"/>
          </a:xfrm>
          <a:prstGeom prst="rect">
            <a:avLst/>
          </a:prstGeom>
        </p:spPr>
      </p:pic>
      <p:pic>
        <p:nvPicPr>
          <p:cNvPr id="17" name="Graphique 16" descr="Magasin avec un remplissage uni">
            <a:extLst>
              <a:ext uri="{FF2B5EF4-FFF2-40B4-BE49-F238E27FC236}">
                <a16:creationId xmlns:a16="http://schemas.microsoft.com/office/drawing/2014/main" id="{D1BB5300-4F6E-45BA-AB5B-D44EAB2191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44731" y="5088436"/>
            <a:ext cx="329026" cy="329026"/>
          </a:xfrm>
          <a:prstGeom prst="rect">
            <a:avLst/>
          </a:prstGeom>
        </p:spPr>
      </p:pic>
      <p:pic>
        <p:nvPicPr>
          <p:cNvPr id="18" name="Graphique 17" descr="Public cible avec un remplissage uni">
            <a:extLst>
              <a:ext uri="{FF2B5EF4-FFF2-40B4-BE49-F238E27FC236}">
                <a16:creationId xmlns:a16="http://schemas.microsoft.com/office/drawing/2014/main" id="{F739C506-3ABC-45F1-A266-2151191498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61104" y="4067400"/>
            <a:ext cx="457199" cy="457199"/>
          </a:xfrm>
          <a:prstGeom prst="rect">
            <a:avLst/>
          </a:prstGeom>
        </p:spPr>
      </p:pic>
      <p:pic>
        <p:nvPicPr>
          <p:cNvPr id="19" name="Graphique 18" descr="Globe contour">
            <a:extLst>
              <a:ext uri="{FF2B5EF4-FFF2-40B4-BE49-F238E27FC236}">
                <a16:creationId xmlns:a16="http://schemas.microsoft.com/office/drawing/2014/main" id="{C2A95266-0F50-4598-B389-CA6FD3E2687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071721" y="4547036"/>
            <a:ext cx="435964" cy="43596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2359397-9CD8-47C3-B301-4FF0C9F4C405}"/>
              </a:ext>
            </a:extLst>
          </p:cNvPr>
          <p:cNvSpPr txBox="1"/>
          <p:nvPr/>
        </p:nvSpPr>
        <p:spPr>
          <a:xfrm>
            <a:off x="2507685" y="3719406"/>
            <a:ext cx="717663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fr-FR" sz="1800" b="0" dirty="0">
                <a:solidFill>
                  <a:schemeClr val="tx1"/>
                </a:solidFill>
              </a:rPr>
              <a:t>Développer leur chiffre d’affaires </a:t>
            </a:r>
          </a:p>
          <a:p>
            <a:pPr>
              <a:spcBef>
                <a:spcPts val="1200"/>
              </a:spcBef>
            </a:pPr>
            <a:r>
              <a:rPr lang="fr-FR" sz="1800" b="0" dirty="0">
                <a:solidFill>
                  <a:schemeClr val="tx1"/>
                </a:solidFill>
              </a:rPr>
              <a:t>Capter de nouveaux clients</a:t>
            </a:r>
          </a:p>
          <a:p>
            <a:pPr>
              <a:spcBef>
                <a:spcPts val="1200"/>
              </a:spcBef>
            </a:pPr>
            <a:endParaRPr lang="fr-FR" sz="100" b="0" dirty="0">
              <a:solidFill>
                <a:schemeClr val="tx1"/>
              </a:solidFill>
            </a:endParaRPr>
          </a:p>
          <a:p>
            <a:r>
              <a:rPr lang="fr-FR" sz="1800" b="0" dirty="0">
                <a:solidFill>
                  <a:schemeClr val="tx1"/>
                </a:solidFill>
              </a:rPr>
              <a:t>Vendre 7J/7, 24h/24, là où se trouvent leurs clients</a:t>
            </a:r>
          </a:p>
          <a:p>
            <a:pPr>
              <a:spcBef>
                <a:spcPts val="1200"/>
              </a:spcBef>
            </a:pPr>
            <a:r>
              <a:rPr lang="fr-FR" sz="1800" b="0" dirty="0">
                <a:solidFill>
                  <a:schemeClr val="tx1"/>
                </a:solidFill>
              </a:rPr>
              <a:t>Compléter leurs ventes réalisées en magasin</a:t>
            </a:r>
          </a:p>
          <a:p>
            <a:pPr>
              <a:spcBef>
                <a:spcPts val="1200"/>
              </a:spcBef>
            </a:pPr>
            <a:r>
              <a:rPr lang="fr-FR" sz="1800" b="0" dirty="0">
                <a:solidFill>
                  <a:schemeClr val="tx1"/>
                </a:solidFill>
              </a:rPr>
              <a:t>Faciliter l’expérience d’achat de leurs clients</a:t>
            </a:r>
          </a:p>
          <a:p>
            <a:pPr>
              <a:spcBef>
                <a:spcPts val="1200"/>
              </a:spcBef>
            </a:pPr>
            <a:r>
              <a:rPr lang="fr-FR" dirty="0"/>
              <a:t>A</a:t>
            </a:r>
            <a:r>
              <a:rPr lang="fr-FR" sz="1800" b="0" dirty="0">
                <a:solidFill>
                  <a:schemeClr val="tx1"/>
                </a:solidFill>
              </a:rPr>
              <a:t>ugmenter leur notoriété</a:t>
            </a:r>
          </a:p>
          <a:p>
            <a:pPr>
              <a:spcBef>
                <a:spcPts val="600"/>
              </a:spcBef>
            </a:pPr>
            <a:endParaRPr lang="fr-FR" b="0" dirty="0">
              <a:solidFill>
                <a:schemeClr val="tx1"/>
              </a:solidFill>
            </a:endParaRPr>
          </a:p>
          <a:p>
            <a:endParaRPr lang="fr-FR" b="0" dirty="0">
              <a:solidFill>
                <a:schemeClr val="tx1"/>
              </a:solidFill>
            </a:endParaRPr>
          </a:p>
        </p:txBody>
      </p:sp>
      <p:sp>
        <p:nvSpPr>
          <p:cNvPr id="13" name="Espace réservé de la date 2">
            <a:extLst>
              <a:ext uri="{FF2B5EF4-FFF2-40B4-BE49-F238E27FC236}">
                <a16:creationId xmlns:a16="http://schemas.microsoft.com/office/drawing/2014/main" id="{58738432-2B08-4760-9A3F-E8EF696CCB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23" name="Espace réservé du numéro de diapositive 4">
            <a:extLst>
              <a:ext uri="{FF2B5EF4-FFF2-40B4-BE49-F238E27FC236}">
                <a16:creationId xmlns:a16="http://schemas.microsoft.com/office/drawing/2014/main" id="{469D2210-E944-4E2C-8EC4-C0DB60727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6</a:t>
            </a:fld>
            <a:endParaRPr lang="fr-FR"/>
          </a:p>
        </p:txBody>
      </p:sp>
      <p:sp>
        <p:nvSpPr>
          <p:cNvPr id="24" name="Espace réservé de la date 2">
            <a:extLst>
              <a:ext uri="{FF2B5EF4-FFF2-40B4-BE49-F238E27FC236}">
                <a16:creationId xmlns:a16="http://schemas.microsoft.com/office/drawing/2014/main" id="{1A1A19E3-ABDA-40D8-B30F-89F3D596EAE2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</p:spTree>
    <p:extLst>
      <p:ext uri="{BB962C8B-B14F-4D97-AF65-F5344CB8AC3E}">
        <p14:creationId xmlns:p14="http://schemas.microsoft.com/office/powerpoint/2010/main" val="1397570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75" y="388949"/>
            <a:ext cx="10800000" cy="502596"/>
          </a:xfrm>
        </p:spPr>
        <p:txBody>
          <a:bodyPr/>
          <a:lstStyle/>
          <a:p>
            <a:r>
              <a:rPr lang="fr-FR" sz="2400" dirty="0">
                <a:latin typeface="Montserrat ExtraBold"/>
              </a:rPr>
              <a:t>Retour sur les besoins / profil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55880AC-4559-466D-BAFF-2A2361D5BD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90"/>
          <a:stretch/>
        </p:blipFill>
        <p:spPr>
          <a:xfrm>
            <a:off x="907717" y="1106178"/>
            <a:ext cx="10376566" cy="49926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CE5BAB2-5532-4219-A8A5-CE419BD27674}"/>
              </a:ext>
            </a:extLst>
          </p:cNvPr>
          <p:cNvSpPr/>
          <p:nvPr/>
        </p:nvSpPr>
        <p:spPr>
          <a:xfrm>
            <a:off x="9832253" y="5318934"/>
            <a:ext cx="1730189" cy="779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e la date 2">
            <a:extLst>
              <a:ext uri="{FF2B5EF4-FFF2-40B4-BE49-F238E27FC236}">
                <a16:creationId xmlns:a16="http://schemas.microsoft.com/office/drawing/2014/main" id="{74FDDAF0-015E-4E88-9699-CA74A05A75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9" name="Espace réservé du numéro de diapositive 4">
            <a:extLst>
              <a:ext uri="{FF2B5EF4-FFF2-40B4-BE49-F238E27FC236}">
                <a16:creationId xmlns:a16="http://schemas.microsoft.com/office/drawing/2014/main" id="{EFE2B201-A167-415A-97F3-759BCFFE2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7</a:t>
            </a:fld>
            <a:endParaRPr lang="fr-FR"/>
          </a:p>
        </p:txBody>
      </p:sp>
      <p:sp>
        <p:nvSpPr>
          <p:cNvPr id="10" name="Espace réservé de la date 2">
            <a:extLst>
              <a:ext uri="{FF2B5EF4-FFF2-40B4-BE49-F238E27FC236}">
                <a16:creationId xmlns:a16="http://schemas.microsoft.com/office/drawing/2014/main" id="{33B39F2F-99EB-4325-B9C7-BC00B9576511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</p:spTree>
    <p:extLst>
      <p:ext uri="{BB962C8B-B14F-4D97-AF65-F5344CB8AC3E}">
        <p14:creationId xmlns:p14="http://schemas.microsoft.com/office/powerpoint/2010/main" val="2434644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75" y="388949"/>
            <a:ext cx="10800000" cy="502596"/>
          </a:xfrm>
        </p:spPr>
        <p:txBody>
          <a:bodyPr/>
          <a:lstStyle/>
          <a:p>
            <a:r>
              <a:rPr lang="fr-FR" sz="2400" dirty="0">
                <a:latin typeface="Montserrat ExtraBold"/>
              </a:rPr>
              <a:t>Ayez le </a:t>
            </a:r>
            <a:r>
              <a:rPr lang="fr-F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/>
              </a:rPr>
              <a:t>réflexe</a:t>
            </a:r>
            <a:r>
              <a:rPr lang="fr-FR" sz="2400" dirty="0">
                <a:latin typeface="Montserrat ExtraBold"/>
              </a:rPr>
              <a:t> de parler e-commerce à vos clients !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E5BAB2-5532-4219-A8A5-CE419BD27674}"/>
              </a:ext>
            </a:extLst>
          </p:cNvPr>
          <p:cNvSpPr/>
          <p:nvPr/>
        </p:nvSpPr>
        <p:spPr>
          <a:xfrm>
            <a:off x="9832253" y="5318934"/>
            <a:ext cx="1730189" cy="779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C14A6EB-BA3B-4BD9-8557-D7DA20C0A030}"/>
              </a:ext>
            </a:extLst>
          </p:cNvPr>
          <p:cNvSpPr txBox="1"/>
          <p:nvPr/>
        </p:nvSpPr>
        <p:spPr>
          <a:xfrm>
            <a:off x="1334642" y="4382124"/>
            <a:ext cx="10044733" cy="148829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/>
              </a:rPr>
              <a:t>Parler e-commerce à vos clients est essentiel, </a:t>
            </a:r>
            <a:r>
              <a:rPr lang="fr-FR" sz="2000" dirty="0">
                <a:solidFill>
                  <a:srgbClr val="C00000"/>
                </a:solidFill>
                <a:latin typeface="+mj-lt"/>
              </a:rPr>
              <a:t>quel que soit leur secteur d’activité, qu’ils aient un site internet… ou pas.</a:t>
            </a:r>
            <a:endParaRPr lang="fr-FR" sz="20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Parlez-en simplement.</a:t>
            </a:r>
            <a:r>
              <a:rPr lang="fr-FR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Vous n’êtes pas tenu de maitriser complètement les solutions car </a:t>
            </a:r>
            <a:r>
              <a:rPr lang="fr-FR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des experts sont à vos côtés</a:t>
            </a:r>
            <a:r>
              <a:rPr lang="fr-FR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pour réaliser la vente. </a:t>
            </a:r>
          </a:p>
        </p:txBody>
      </p:sp>
      <p:pic>
        <p:nvPicPr>
          <p:cNvPr id="9" name="Graphique 8" descr="Internet contour">
            <a:extLst>
              <a:ext uri="{FF2B5EF4-FFF2-40B4-BE49-F238E27FC236}">
                <a16:creationId xmlns:a16="http://schemas.microsoft.com/office/drawing/2014/main" id="{9A4F2C7B-F11B-4EA2-A051-84649F730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912" y="4671750"/>
            <a:ext cx="894843" cy="77964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A4D747-1CAF-42BE-BE68-68A3F63B1028}"/>
              </a:ext>
            </a:extLst>
          </p:cNvPr>
          <p:cNvSpPr/>
          <p:nvPr/>
        </p:nvSpPr>
        <p:spPr>
          <a:xfrm>
            <a:off x="1978327" y="994673"/>
            <a:ext cx="457286" cy="44699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350949-74FD-4FC9-82F2-A81ACBADA2C5}"/>
              </a:ext>
            </a:extLst>
          </p:cNvPr>
          <p:cNvSpPr/>
          <p:nvPr/>
        </p:nvSpPr>
        <p:spPr>
          <a:xfrm>
            <a:off x="9244164" y="3697868"/>
            <a:ext cx="457286" cy="44699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E4FCF90-30F1-4090-8E98-816E78D753DF}"/>
              </a:ext>
            </a:extLst>
          </p:cNvPr>
          <p:cNvSpPr/>
          <p:nvPr/>
        </p:nvSpPr>
        <p:spPr>
          <a:xfrm>
            <a:off x="2116259" y="1100664"/>
            <a:ext cx="7447259" cy="293518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659CCB-1937-42DD-960D-465C9206DBD8}"/>
              </a:ext>
            </a:extLst>
          </p:cNvPr>
          <p:cNvSpPr txBox="1"/>
          <p:nvPr/>
        </p:nvSpPr>
        <p:spPr>
          <a:xfrm>
            <a:off x="2628482" y="1242550"/>
            <a:ext cx="20627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bg2"/>
                </a:solidFill>
              </a:rPr>
              <a:t>53 % </a:t>
            </a:r>
          </a:p>
          <a:p>
            <a:pPr algn="ctr"/>
            <a:r>
              <a:rPr lang="fr-FR" sz="1400" b="1" dirty="0">
                <a:solidFill>
                  <a:schemeClr val="bg2"/>
                </a:solidFill>
              </a:rPr>
              <a:t>des professionnels interrogés considèrent que le digital est un atout pour développer le commerce local.</a:t>
            </a:r>
            <a:endParaRPr lang="fr-FR" sz="14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35631D5-2EEB-4950-ABB0-E03359AB19C8}"/>
              </a:ext>
            </a:extLst>
          </p:cNvPr>
          <p:cNvSpPr txBox="1"/>
          <p:nvPr/>
        </p:nvSpPr>
        <p:spPr>
          <a:xfrm>
            <a:off x="4708668" y="2129593"/>
            <a:ext cx="2262440" cy="1791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800" b="1" dirty="0">
                <a:solidFill>
                  <a:schemeClr val="accent4"/>
                </a:solidFill>
              </a:rPr>
              <a:t>48%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400" dirty="0">
                <a:solidFill>
                  <a:schemeClr val="accent4"/>
                </a:solidFill>
              </a:rPr>
              <a:t>des professionnels interrogés reconnaissent que le digital contribue à une meilleure relation avec leurs clients</a:t>
            </a:r>
            <a:r>
              <a:rPr lang="fr-FR" sz="1200" dirty="0">
                <a:solidFill>
                  <a:schemeClr val="accent4"/>
                </a:solidFill>
              </a:rPr>
              <a:t>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65996A-20D0-494A-BB43-F6B6469F7D00}"/>
              </a:ext>
            </a:extLst>
          </p:cNvPr>
          <p:cNvSpPr txBox="1"/>
          <p:nvPr/>
        </p:nvSpPr>
        <p:spPr>
          <a:xfrm>
            <a:off x="6985009" y="1562017"/>
            <a:ext cx="2262440" cy="2079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800" b="1" dirty="0">
                <a:solidFill>
                  <a:schemeClr val="tx2"/>
                </a:solidFill>
              </a:rPr>
              <a:t>63%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400" dirty="0">
                <a:solidFill>
                  <a:schemeClr val="tx2"/>
                </a:solidFill>
              </a:rPr>
              <a:t> des professionnels interrogés ont un site vitrine. Et 61 % ont une page professionnelle sur les réseaux sociaux.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FR" sz="1100" dirty="0">
              <a:solidFill>
                <a:schemeClr val="accent6"/>
              </a:solidFill>
            </a:endParaRPr>
          </a:p>
        </p:txBody>
      </p:sp>
      <p:pic>
        <p:nvPicPr>
          <p:cNvPr id="17" name="Graphique 16" descr="Ampoule contour">
            <a:extLst>
              <a:ext uri="{FF2B5EF4-FFF2-40B4-BE49-F238E27FC236}">
                <a16:creationId xmlns:a16="http://schemas.microsoft.com/office/drawing/2014/main" id="{898B4E56-30AE-48EB-A5C0-77547CEA59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98162" y="1739951"/>
            <a:ext cx="584775" cy="584775"/>
          </a:xfrm>
          <a:prstGeom prst="rect">
            <a:avLst/>
          </a:prstGeom>
        </p:spPr>
      </p:pic>
      <p:sp>
        <p:nvSpPr>
          <p:cNvPr id="18" name="Espace réservé de la date 2">
            <a:extLst>
              <a:ext uri="{FF2B5EF4-FFF2-40B4-BE49-F238E27FC236}">
                <a16:creationId xmlns:a16="http://schemas.microsoft.com/office/drawing/2014/main" id="{4E0EEAF5-BE13-4E8A-BE2D-3E6F38A8F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19" name="Espace réservé du numéro de diapositive 4">
            <a:extLst>
              <a:ext uri="{FF2B5EF4-FFF2-40B4-BE49-F238E27FC236}">
                <a16:creationId xmlns:a16="http://schemas.microsoft.com/office/drawing/2014/main" id="{D04F2D9B-09B0-44E6-9214-DCD4DD644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8</a:t>
            </a:fld>
            <a:endParaRPr lang="fr-FR"/>
          </a:p>
        </p:txBody>
      </p:sp>
      <p:sp>
        <p:nvSpPr>
          <p:cNvPr id="20" name="Espace réservé de la date 2">
            <a:extLst>
              <a:ext uri="{FF2B5EF4-FFF2-40B4-BE49-F238E27FC236}">
                <a16:creationId xmlns:a16="http://schemas.microsoft.com/office/drawing/2014/main" id="{7CCADC2B-E715-40CA-9A45-2AD3305EB48C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</p:spTree>
    <p:extLst>
      <p:ext uri="{BB962C8B-B14F-4D97-AF65-F5344CB8AC3E}">
        <p14:creationId xmlns:p14="http://schemas.microsoft.com/office/powerpoint/2010/main" val="2310656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75" y="388949"/>
            <a:ext cx="10800000" cy="502596"/>
          </a:xfrm>
        </p:spPr>
        <p:txBody>
          <a:bodyPr/>
          <a:lstStyle/>
          <a:p>
            <a:r>
              <a:rPr lang="fr-FR" sz="2400" dirty="0">
                <a:latin typeface="Montserrat ExtraBold"/>
              </a:rPr>
              <a:t>Ayez le </a:t>
            </a:r>
            <a:r>
              <a:rPr lang="fr-F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/>
              </a:rPr>
              <a:t>réflexe</a:t>
            </a:r>
            <a:r>
              <a:rPr lang="fr-FR" sz="2400" dirty="0">
                <a:latin typeface="Montserrat ExtraBold"/>
              </a:rPr>
              <a:t> de parler e-commerce à vos clients !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E5BAB2-5532-4219-A8A5-CE419BD27674}"/>
              </a:ext>
            </a:extLst>
          </p:cNvPr>
          <p:cNvSpPr/>
          <p:nvPr/>
        </p:nvSpPr>
        <p:spPr>
          <a:xfrm>
            <a:off x="9835411" y="5123606"/>
            <a:ext cx="1730189" cy="779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TextBox 102">
            <a:extLst>
              <a:ext uri="{FF2B5EF4-FFF2-40B4-BE49-F238E27FC236}">
                <a16:creationId xmlns:a16="http://schemas.microsoft.com/office/drawing/2014/main" id="{FA6D8E85-8AE8-4BF7-9D32-BED36E590BE6}"/>
              </a:ext>
            </a:extLst>
          </p:cNvPr>
          <p:cNvSpPr txBox="1">
            <a:spLocks/>
          </p:cNvSpPr>
          <p:nvPr/>
        </p:nvSpPr>
        <p:spPr>
          <a:xfrm flipH="1">
            <a:off x="6579361" y="4250544"/>
            <a:ext cx="4799996" cy="1380829"/>
          </a:xfrm>
          <a:custGeom>
            <a:avLst/>
            <a:gdLst>
              <a:gd name="connsiteX0" fmla="*/ 3599997 w 3599997"/>
              <a:gd name="connsiteY0" fmla="*/ 0 h 1035622"/>
              <a:gd name="connsiteX1" fmla="*/ 0 w 3599997"/>
              <a:gd name="connsiteY1" fmla="*/ 0 h 1035622"/>
              <a:gd name="connsiteX2" fmla="*/ 0 w 3599997"/>
              <a:gd name="connsiteY2" fmla="*/ 201108 h 1035622"/>
              <a:gd name="connsiteX3" fmla="*/ 0 w 3599997"/>
              <a:gd name="connsiteY3" fmla="*/ 975983 h 1035622"/>
              <a:gd name="connsiteX4" fmla="*/ 1829771 w 3599997"/>
              <a:gd name="connsiteY4" fmla="*/ 975983 h 1035622"/>
              <a:gd name="connsiteX5" fmla="*/ 1829771 w 3599997"/>
              <a:gd name="connsiteY5" fmla="*/ 1035622 h 1035622"/>
              <a:gd name="connsiteX6" fmla="*/ 3599997 w 3599997"/>
              <a:gd name="connsiteY6" fmla="*/ 1035622 h 1035622"/>
              <a:gd name="connsiteX7" fmla="*/ 3599997 w 3599997"/>
              <a:gd name="connsiteY7" fmla="*/ 405960 h 1035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99997" h="1035622">
                <a:moveTo>
                  <a:pt x="3599997" y="0"/>
                </a:moveTo>
                <a:lnTo>
                  <a:pt x="0" y="0"/>
                </a:lnTo>
                <a:lnTo>
                  <a:pt x="0" y="201108"/>
                </a:lnTo>
                <a:lnTo>
                  <a:pt x="0" y="975983"/>
                </a:lnTo>
                <a:lnTo>
                  <a:pt x="1829771" y="975983"/>
                </a:lnTo>
                <a:lnTo>
                  <a:pt x="1829771" y="1035622"/>
                </a:lnTo>
                <a:lnTo>
                  <a:pt x="3599997" y="1035622"/>
                </a:lnTo>
                <a:lnTo>
                  <a:pt x="3599997" y="40596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2"/>
            </a:solidFill>
            <a:miter lim="800000"/>
          </a:ln>
        </p:spPr>
        <p:txBody>
          <a:bodyPr wrap="square" lIns="312000" tIns="576000" rIns="312000" bIns="576000">
            <a:noAutofit/>
          </a:bodyPr>
          <a:lstStyle>
            <a:defPPr>
              <a:defRPr lang="en-US"/>
            </a:defPPr>
            <a:lvl1pPr indent="0" defTabSz="685800">
              <a:lnSpc>
                <a:spcPct val="100000"/>
              </a:lnSpc>
              <a:spcBef>
                <a:spcPts val="1125"/>
              </a:spcBef>
              <a:buFont typeface="Arial" panose="020B0604020202020204" pitchFamily="34" charset="0"/>
              <a:buNone/>
              <a:defRPr sz="1200" b="1"/>
            </a:lvl1pPr>
            <a:lvl2pPr marL="0" indent="0" defTabSz="685800">
              <a:lnSpc>
                <a:spcPct val="100000"/>
              </a:lnSpc>
              <a:spcBef>
                <a:spcPts val="975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050"/>
            </a:lvl2pPr>
            <a:lvl3pPr marL="135000" indent="-135000" defTabSz="685800">
              <a:lnSpc>
                <a:spcPct val="100000"/>
              </a:lnSpc>
              <a:spcBef>
                <a:spcPts val="1125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050" i="0"/>
            </a:lvl3pPr>
            <a:lvl4pPr marL="270000" indent="-108000" defTabSz="685800">
              <a:lnSpc>
                <a:spcPct val="100000"/>
              </a:lnSpc>
              <a:spcBef>
                <a:spcPts val="9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900"/>
            </a:lvl4pPr>
            <a:lvl5pPr marL="405000" indent="-108000" defTabSz="685800">
              <a:lnSpc>
                <a:spcPct val="100000"/>
              </a:lnSpc>
              <a:spcBef>
                <a:spcPts val="975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900" b="0"/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endParaRPr lang="fr-FR" sz="1600"/>
          </a:p>
        </p:txBody>
      </p:sp>
      <p:sp>
        <p:nvSpPr>
          <p:cNvPr id="36" name="TextBox 116">
            <a:extLst>
              <a:ext uri="{FF2B5EF4-FFF2-40B4-BE49-F238E27FC236}">
                <a16:creationId xmlns:a16="http://schemas.microsoft.com/office/drawing/2014/main" id="{3C9751BC-8A83-41E6-83AE-835452D94F26}"/>
              </a:ext>
            </a:extLst>
          </p:cNvPr>
          <p:cNvSpPr txBox="1"/>
          <p:nvPr/>
        </p:nvSpPr>
        <p:spPr>
          <a:xfrm>
            <a:off x="6840695" y="4934519"/>
            <a:ext cx="4535504" cy="492443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spcAft>
                <a:spcPts val="200"/>
              </a:spcAft>
              <a:buClr>
                <a:schemeClr val="bg2"/>
              </a:buClr>
            </a:pPr>
            <a:r>
              <a:rPr lang="fr-FR" sz="1300"/>
              <a:t>N’hésitez pas à lui demander s’il est satisfait de sa</a:t>
            </a:r>
          </a:p>
          <a:p>
            <a:pPr algn="ctr">
              <a:spcAft>
                <a:spcPts val="200"/>
              </a:spcAft>
              <a:buClr>
                <a:schemeClr val="bg2"/>
              </a:buClr>
            </a:pPr>
            <a:r>
              <a:rPr lang="fr-FR" sz="1300"/>
              <a:t>solution et proposez-lui une comparaison des solutions.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76E133E-6468-4433-ABE9-1042A68CD8AC}"/>
              </a:ext>
            </a:extLst>
          </p:cNvPr>
          <p:cNvSpPr/>
          <p:nvPr/>
        </p:nvSpPr>
        <p:spPr>
          <a:xfrm>
            <a:off x="6579374" y="4250543"/>
            <a:ext cx="4799983" cy="576000"/>
          </a:xfrm>
          <a:prstGeom prst="rect">
            <a:avLst/>
          </a:prstGeom>
          <a:solidFill>
            <a:srgbClr val="D70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8" name="Graphic 74">
            <a:extLst>
              <a:ext uri="{FF2B5EF4-FFF2-40B4-BE49-F238E27FC236}">
                <a16:creationId xmlns:a16="http://schemas.microsoft.com/office/drawing/2014/main" id="{04A3F612-38D5-463A-9DD6-5B2FC85DF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76488" y="4394543"/>
            <a:ext cx="288000" cy="288000"/>
          </a:xfrm>
          <a:prstGeom prst="rect">
            <a:avLst/>
          </a:prstGeom>
        </p:spPr>
      </p:pic>
      <p:sp>
        <p:nvSpPr>
          <p:cNvPr id="39" name="TextBox 75">
            <a:extLst>
              <a:ext uri="{FF2B5EF4-FFF2-40B4-BE49-F238E27FC236}">
                <a16:creationId xmlns:a16="http://schemas.microsoft.com/office/drawing/2014/main" id="{79BB084E-59F9-42B4-851E-A29A66EAF500}"/>
              </a:ext>
            </a:extLst>
          </p:cNvPr>
          <p:cNvSpPr txBox="1"/>
          <p:nvPr/>
        </p:nvSpPr>
        <p:spPr>
          <a:xfrm>
            <a:off x="7165617" y="4364137"/>
            <a:ext cx="4213740" cy="3488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"/>
              </a:spcAft>
            </a:pPr>
            <a:r>
              <a:rPr lang="fr-FR" sz="1333" b="1">
                <a:solidFill>
                  <a:schemeClr val="bg1"/>
                </a:solidFill>
              </a:rPr>
              <a:t>Et si votre client est déjà équipé à la concurrence</a:t>
            </a:r>
          </a:p>
        </p:txBody>
      </p:sp>
      <p:sp>
        <p:nvSpPr>
          <p:cNvPr id="40" name="Rectangle: Rounded Corners 36">
            <a:extLst>
              <a:ext uri="{FF2B5EF4-FFF2-40B4-BE49-F238E27FC236}">
                <a16:creationId xmlns:a16="http://schemas.microsoft.com/office/drawing/2014/main" id="{E0F4249F-7B4F-477A-9CFA-76E09ABFBF64}"/>
              </a:ext>
            </a:extLst>
          </p:cNvPr>
          <p:cNvSpPr/>
          <p:nvPr/>
        </p:nvSpPr>
        <p:spPr>
          <a:xfrm>
            <a:off x="738428" y="1309250"/>
            <a:ext cx="4800000" cy="5760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1" name="TextBox 37">
            <a:extLst>
              <a:ext uri="{FF2B5EF4-FFF2-40B4-BE49-F238E27FC236}">
                <a16:creationId xmlns:a16="http://schemas.microsoft.com/office/drawing/2014/main" id="{6341DD84-917E-44FF-8077-98D16B4C920F}"/>
              </a:ext>
            </a:extLst>
          </p:cNvPr>
          <p:cNvSpPr txBox="1"/>
          <p:nvPr/>
        </p:nvSpPr>
        <p:spPr>
          <a:xfrm>
            <a:off x="1324684" y="1330510"/>
            <a:ext cx="4213744" cy="5334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200"/>
              </a:spcAft>
            </a:pPr>
            <a:r>
              <a:rPr lang="fr-FR" sz="1333" b="1">
                <a:solidFill>
                  <a:schemeClr val="tx2"/>
                </a:solidFill>
              </a:rPr>
              <a:t>VÉRIFIEZ SI VOTRE CLIENT EST PRÉSENT </a:t>
            </a:r>
            <a:br>
              <a:rPr lang="fr-FR" sz="1333" b="1">
                <a:solidFill>
                  <a:schemeClr val="tx2"/>
                </a:solidFill>
              </a:rPr>
            </a:br>
            <a:r>
              <a:rPr lang="fr-FR" sz="1333" b="1">
                <a:solidFill>
                  <a:schemeClr val="tx2"/>
                </a:solidFill>
              </a:rPr>
              <a:t>SUR INTERNET ET LES RÉSEAUX SOCIAUX</a:t>
            </a:r>
          </a:p>
        </p:txBody>
      </p:sp>
      <p:sp>
        <p:nvSpPr>
          <p:cNvPr id="42" name="TextBox 46">
            <a:extLst>
              <a:ext uri="{FF2B5EF4-FFF2-40B4-BE49-F238E27FC236}">
                <a16:creationId xmlns:a16="http://schemas.microsoft.com/office/drawing/2014/main" id="{90BD193A-66C7-46CC-9DDB-8FAF176B02C5}"/>
              </a:ext>
            </a:extLst>
          </p:cNvPr>
          <p:cNvSpPr txBox="1"/>
          <p:nvPr/>
        </p:nvSpPr>
        <p:spPr>
          <a:xfrm>
            <a:off x="744747" y="1917132"/>
            <a:ext cx="4800000" cy="10977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28594" indent="-228594">
              <a:spcAft>
                <a:spcPts val="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Tapez le nom de sa société dans Google ou sur les réseaux sociaux, et abordez ainsi facilement le e-commerce avec lui.</a:t>
            </a:r>
          </a:p>
          <a:p>
            <a:pPr>
              <a:spcAft>
                <a:spcPts val="400"/>
              </a:spcAft>
              <a:buClr>
                <a:schemeClr val="tx1"/>
              </a:buClr>
            </a:pPr>
            <a:r>
              <a:rPr lang="fr-FR" sz="1200" b="1" dirty="0"/>
              <a:t>Ex : </a:t>
            </a:r>
            <a:r>
              <a:rPr lang="fr-FR" sz="1200" dirty="0"/>
              <a:t>« J’ai remarqué que vous que vous n’êtes pas présent </a:t>
            </a:r>
            <a:br>
              <a:rPr lang="fr-FR" sz="1200" dirty="0"/>
            </a:br>
            <a:r>
              <a:rPr lang="fr-FR" sz="1200" dirty="0"/>
              <a:t>sur internet, avez-vous déjà pensé à développer votre activité </a:t>
            </a:r>
            <a:br>
              <a:rPr lang="fr-FR" sz="1200" dirty="0"/>
            </a:br>
            <a:r>
              <a:rPr lang="fr-FR" sz="1200" dirty="0"/>
              <a:t>de cette façon ? »</a:t>
            </a:r>
          </a:p>
        </p:txBody>
      </p:sp>
      <p:sp>
        <p:nvSpPr>
          <p:cNvPr id="43" name="Oval 86">
            <a:extLst>
              <a:ext uri="{FF2B5EF4-FFF2-40B4-BE49-F238E27FC236}">
                <a16:creationId xmlns:a16="http://schemas.microsoft.com/office/drawing/2014/main" id="{A3D268E8-6C36-4EE5-8A0C-A979A8025FD2}"/>
              </a:ext>
            </a:extLst>
          </p:cNvPr>
          <p:cNvSpPr/>
          <p:nvPr/>
        </p:nvSpPr>
        <p:spPr>
          <a:xfrm>
            <a:off x="839556" y="1405250"/>
            <a:ext cx="384000" cy="384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4" name="Rectangle: Rounded Corners 41">
            <a:extLst>
              <a:ext uri="{FF2B5EF4-FFF2-40B4-BE49-F238E27FC236}">
                <a16:creationId xmlns:a16="http://schemas.microsoft.com/office/drawing/2014/main" id="{E90C2F23-9BEF-4D87-BDC6-634C4C38828A}"/>
              </a:ext>
            </a:extLst>
          </p:cNvPr>
          <p:cNvSpPr/>
          <p:nvPr/>
        </p:nvSpPr>
        <p:spPr>
          <a:xfrm>
            <a:off x="738428" y="3402380"/>
            <a:ext cx="4800000" cy="5760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5" name="TextBox 43">
            <a:extLst>
              <a:ext uri="{FF2B5EF4-FFF2-40B4-BE49-F238E27FC236}">
                <a16:creationId xmlns:a16="http://schemas.microsoft.com/office/drawing/2014/main" id="{4B26DD6F-AB65-42EF-8968-8E985DF857CE}"/>
              </a:ext>
            </a:extLst>
          </p:cNvPr>
          <p:cNvSpPr txBox="1"/>
          <p:nvPr/>
        </p:nvSpPr>
        <p:spPr>
          <a:xfrm>
            <a:off x="1324684" y="3423640"/>
            <a:ext cx="4213744" cy="5334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200"/>
              </a:spcAft>
            </a:pPr>
            <a:r>
              <a:rPr lang="fr-FR" sz="1333" b="1">
                <a:solidFill>
                  <a:schemeClr val="tx2"/>
                </a:solidFill>
              </a:rPr>
              <a:t>ABORDEZ LE E-COMMERCE </a:t>
            </a:r>
            <a:br>
              <a:rPr lang="fr-FR" sz="1333" b="1">
                <a:solidFill>
                  <a:schemeClr val="tx2"/>
                </a:solidFill>
              </a:rPr>
            </a:br>
            <a:r>
              <a:rPr lang="fr-FR" sz="1333" b="1">
                <a:solidFill>
                  <a:schemeClr val="tx2"/>
                </a:solidFill>
              </a:rPr>
              <a:t>SYSTEMATIQUEMENT EN ENTRETIEN</a:t>
            </a:r>
          </a:p>
        </p:txBody>
      </p:sp>
      <p:sp>
        <p:nvSpPr>
          <p:cNvPr id="46" name="TextBox 47">
            <a:extLst>
              <a:ext uri="{FF2B5EF4-FFF2-40B4-BE49-F238E27FC236}">
                <a16:creationId xmlns:a16="http://schemas.microsoft.com/office/drawing/2014/main" id="{2BE5836F-FB4B-4662-B3F5-4688012C3548}"/>
              </a:ext>
            </a:extLst>
          </p:cNvPr>
          <p:cNvSpPr txBox="1"/>
          <p:nvPr/>
        </p:nvSpPr>
        <p:spPr>
          <a:xfrm>
            <a:off x="744745" y="4010264"/>
            <a:ext cx="4800000" cy="19624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28594" indent="-228594">
              <a:spcAft>
                <a:spcPts val="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r-FR" sz="1200" b="1" dirty="0"/>
              <a:t>Lors de l’entrée en relation : </a:t>
            </a:r>
            <a:r>
              <a:rPr lang="fr-FR" sz="1200" dirty="0"/>
              <a:t>Identifiez si votre client dispose d’un site ou souhaite encaisser à distance.</a:t>
            </a:r>
          </a:p>
          <a:p>
            <a:pPr marL="228594" indent="-228594">
              <a:spcAft>
                <a:spcPts val="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r-FR" sz="1200" b="1" dirty="0"/>
              <a:t>Lors d’une demande de financement : </a:t>
            </a:r>
            <a:r>
              <a:rPr lang="fr-FR" sz="1200" dirty="0"/>
              <a:t>Proposez une enveloppe complémentaire pour développer son activité </a:t>
            </a:r>
            <a:br>
              <a:rPr lang="fr-FR" sz="1200" dirty="0"/>
            </a:br>
            <a:r>
              <a:rPr lang="fr-FR" sz="1200" dirty="0"/>
              <a:t>en ligne.</a:t>
            </a:r>
          </a:p>
          <a:p>
            <a:pPr marL="228594" indent="-228594">
              <a:spcAft>
                <a:spcPts val="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r-FR" sz="1200" b="1" dirty="0"/>
              <a:t>Lors de la révision annuelle : </a:t>
            </a:r>
            <a:r>
              <a:rPr lang="fr-FR" sz="1200" dirty="0"/>
              <a:t>Présentez lui les offres </a:t>
            </a:r>
            <a:br>
              <a:rPr lang="fr-FR" sz="1200" dirty="0"/>
            </a:br>
            <a:r>
              <a:rPr lang="fr-FR" sz="1200" dirty="0"/>
              <a:t>e-commerce comme opportunité pour développer son activité</a:t>
            </a:r>
          </a:p>
          <a:p>
            <a:pPr>
              <a:spcAft>
                <a:spcPts val="400"/>
              </a:spcAft>
              <a:buClr>
                <a:schemeClr val="tx2"/>
              </a:buClr>
            </a:pPr>
            <a:endParaRPr lang="fr-FR" sz="400" dirty="0"/>
          </a:p>
          <a:p>
            <a:pPr marL="228594" indent="-228594">
              <a:spcAft>
                <a:spcPts val="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C00000"/>
                </a:solidFill>
              </a:rPr>
              <a:t>… ou tout simplement pour </a:t>
            </a:r>
            <a:r>
              <a:rPr lang="fr-FR" sz="1200" b="1" dirty="0">
                <a:solidFill>
                  <a:srgbClr val="C00000"/>
                </a:solidFill>
              </a:rPr>
              <a:t>mettre à jour le DRC </a:t>
            </a:r>
            <a:r>
              <a:rPr lang="fr-FR" sz="1200" dirty="0">
                <a:solidFill>
                  <a:srgbClr val="C00000"/>
                </a:solidFill>
              </a:rPr>
              <a:t>de votre client (Connaissance Client) en </a:t>
            </a:r>
            <a:r>
              <a:rPr lang="fr-FR" sz="1200" b="1" dirty="0">
                <a:solidFill>
                  <a:srgbClr val="C00000"/>
                </a:solidFill>
              </a:rPr>
              <a:t>complétant l’url de son site web !</a:t>
            </a:r>
          </a:p>
        </p:txBody>
      </p:sp>
      <p:sp>
        <p:nvSpPr>
          <p:cNvPr id="47" name="Oval 87">
            <a:extLst>
              <a:ext uri="{FF2B5EF4-FFF2-40B4-BE49-F238E27FC236}">
                <a16:creationId xmlns:a16="http://schemas.microsoft.com/office/drawing/2014/main" id="{7EC6BE89-2F73-4ABE-A3C4-AD34CABAB14A}"/>
              </a:ext>
            </a:extLst>
          </p:cNvPr>
          <p:cNvSpPr/>
          <p:nvPr/>
        </p:nvSpPr>
        <p:spPr>
          <a:xfrm>
            <a:off x="839556" y="3498380"/>
            <a:ext cx="384000" cy="384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8" name="Rectangle: Rounded Corners 57">
            <a:extLst>
              <a:ext uri="{FF2B5EF4-FFF2-40B4-BE49-F238E27FC236}">
                <a16:creationId xmlns:a16="http://schemas.microsoft.com/office/drawing/2014/main" id="{3026F73F-99C4-4135-8123-2A2BF67F9A4F}"/>
              </a:ext>
            </a:extLst>
          </p:cNvPr>
          <p:cNvSpPr/>
          <p:nvPr/>
        </p:nvSpPr>
        <p:spPr>
          <a:xfrm>
            <a:off x="6579375" y="1309250"/>
            <a:ext cx="4800000" cy="5760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9" name="TextBox 58">
            <a:extLst>
              <a:ext uri="{FF2B5EF4-FFF2-40B4-BE49-F238E27FC236}">
                <a16:creationId xmlns:a16="http://schemas.microsoft.com/office/drawing/2014/main" id="{856949AE-DDBB-4306-87A2-76CF813AB6FA}"/>
              </a:ext>
            </a:extLst>
          </p:cNvPr>
          <p:cNvSpPr txBox="1"/>
          <p:nvPr/>
        </p:nvSpPr>
        <p:spPr>
          <a:xfrm>
            <a:off x="7165631" y="1330510"/>
            <a:ext cx="4213744" cy="5334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200"/>
              </a:spcAft>
            </a:pPr>
            <a:r>
              <a:rPr lang="fr-FR" sz="1333" b="1">
                <a:solidFill>
                  <a:schemeClr val="tx2"/>
                </a:solidFill>
              </a:rPr>
              <a:t>SOYEZ PROACTIF EN POSANT </a:t>
            </a:r>
            <a:br>
              <a:rPr lang="fr-FR" sz="1333" b="1">
                <a:solidFill>
                  <a:schemeClr val="tx2"/>
                </a:solidFill>
              </a:rPr>
            </a:br>
            <a:r>
              <a:rPr lang="fr-FR" sz="1333" b="1">
                <a:solidFill>
                  <a:schemeClr val="tx2"/>
                </a:solidFill>
              </a:rPr>
              <a:t>DES QUESTIONS CLÉS </a:t>
            </a:r>
          </a:p>
        </p:txBody>
      </p:sp>
      <p:sp>
        <p:nvSpPr>
          <p:cNvPr id="50" name="TextBox 60">
            <a:extLst>
              <a:ext uri="{FF2B5EF4-FFF2-40B4-BE49-F238E27FC236}">
                <a16:creationId xmlns:a16="http://schemas.microsoft.com/office/drawing/2014/main" id="{14F82490-68B0-4361-A7F3-3E8407B557B0}"/>
              </a:ext>
            </a:extLst>
          </p:cNvPr>
          <p:cNvSpPr txBox="1"/>
          <p:nvPr/>
        </p:nvSpPr>
        <p:spPr>
          <a:xfrm>
            <a:off x="6579375" y="2059220"/>
            <a:ext cx="4800000" cy="18499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28594" indent="-228594">
              <a:spcAft>
                <a:spcPts val="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Avez-vous déjà envisagé le e-commerce comme un moyen de développer votre activité ou votre notoriété ?</a:t>
            </a:r>
          </a:p>
          <a:p>
            <a:pPr marL="228594" indent="-228594">
              <a:spcAft>
                <a:spcPts val="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Avez-vous un site internet ?</a:t>
            </a:r>
          </a:p>
          <a:p>
            <a:pPr marL="228594" indent="-228594">
              <a:spcAft>
                <a:spcPts val="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Souhaitez-vous étendre votre zone de chalandise ?</a:t>
            </a:r>
          </a:p>
          <a:p>
            <a:pPr marL="228594" indent="-228594">
              <a:spcAft>
                <a:spcPts val="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Encaissez-vous des acomptes ?</a:t>
            </a:r>
          </a:p>
          <a:p>
            <a:pPr marL="228594" indent="-228594">
              <a:spcAft>
                <a:spcPts val="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r-FR" sz="1400" b="1" dirty="0"/>
              <a:t>Voudriez-vous proposer une alternative au paiement par espèce ou chèque ?</a:t>
            </a:r>
          </a:p>
        </p:txBody>
      </p:sp>
      <p:sp>
        <p:nvSpPr>
          <p:cNvPr id="51" name="Oval 88">
            <a:extLst>
              <a:ext uri="{FF2B5EF4-FFF2-40B4-BE49-F238E27FC236}">
                <a16:creationId xmlns:a16="http://schemas.microsoft.com/office/drawing/2014/main" id="{CB1FE9C7-24FB-4189-BC3F-31340E001350}"/>
              </a:ext>
            </a:extLst>
          </p:cNvPr>
          <p:cNvSpPr/>
          <p:nvPr/>
        </p:nvSpPr>
        <p:spPr>
          <a:xfrm>
            <a:off x="6680503" y="1405250"/>
            <a:ext cx="384000" cy="384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52" name="Straight Connector 82">
            <a:extLst>
              <a:ext uri="{FF2B5EF4-FFF2-40B4-BE49-F238E27FC236}">
                <a16:creationId xmlns:a16="http://schemas.microsoft.com/office/drawing/2014/main" id="{72991938-E1F9-4D5B-92DF-14F3CF83BA3B}"/>
              </a:ext>
            </a:extLst>
          </p:cNvPr>
          <p:cNvCxnSpPr>
            <a:cxnSpLocks/>
          </p:cNvCxnSpPr>
          <p:nvPr/>
        </p:nvCxnSpPr>
        <p:spPr>
          <a:xfrm>
            <a:off x="6062060" y="1309250"/>
            <a:ext cx="0" cy="4185180"/>
          </a:xfrm>
          <a:prstGeom prst="line">
            <a:avLst/>
          </a:prstGeom>
          <a:ln cap="rnd">
            <a:solidFill>
              <a:schemeClr val="tx1">
                <a:lumMod val="20000"/>
                <a:lumOff val="8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e la date 2">
            <a:extLst>
              <a:ext uri="{FF2B5EF4-FFF2-40B4-BE49-F238E27FC236}">
                <a16:creationId xmlns:a16="http://schemas.microsoft.com/office/drawing/2014/main" id="{E19E54A1-AF7A-4522-A55C-28E21086BD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25" name="Espace réservé du numéro de diapositive 4">
            <a:extLst>
              <a:ext uri="{FF2B5EF4-FFF2-40B4-BE49-F238E27FC236}">
                <a16:creationId xmlns:a16="http://schemas.microsoft.com/office/drawing/2014/main" id="{12426459-4121-4DDA-8BD5-15041D961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9</a:t>
            </a:fld>
            <a:endParaRPr lang="fr-FR"/>
          </a:p>
        </p:txBody>
      </p:sp>
      <p:sp>
        <p:nvSpPr>
          <p:cNvPr id="26" name="Espace réservé de la date 2">
            <a:extLst>
              <a:ext uri="{FF2B5EF4-FFF2-40B4-BE49-F238E27FC236}">
                <a16:creationId xmlns:a16="http://schemas.microsoft.com/office/drawing/2014/main" id="{CB4005BE-6178-4075-BD42-5C00CCBE9277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</p:spTree>
    <p:extLst>
      <p:ext uri="{BB962C8B-B14F-4D97-AF65-F5344CB8AC3E}">
        <p14:creationId xmlns:p14="http://schemas.microsoft.com/office/powerpoint/2010/main" val="4218974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75" y="388949"/>
            <a:ext cx="10800000" cy="502596"/>
          </a:xfrm>
        </p:spPr>
        <p:txBody>
          <a:bodyPr/>
          <a:lstStyle/>
          <a:p>
            <a:r>
              <a:rPr lang="fr-FR" sz="2400" dirty="0">
                <a:latin typeface="Montserrat ExtraBold"/>
              </a:rPr>
              <a:t>Quelle solution proposer 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8CB537-D4EA-46D3-A50B-AABC2F901736}"/>
              </a:ext>
            </a:extLst>
          </p:cNvPr>
          <p:cNvSpPr/>
          <p:nvPr/>
        </p:nvSpPr>
        <p:spPr>
          <a:xfrm>
            <a:off x="289094" y="5701166"/>
            <a:ext cx="4296441" cy="5397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3AEFBFA-3D98-4801-B706-4B208AB9C75E}"/>
              </a:ext>
            </a:extLst>
          </p:cNvPr>
          <p:cNvSpPr/>
          <p:nvPr/>
        </p:nvSpPr>
        <p:spPr>
          <a:xfrm>
            <a:off x="7596869" y="1991188"/>
            <a:ext cx="457286" cy="4469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82C0431-11EE-4E37-B4F5-340D78E193BC}"/>
              </a:ext>
            </a:extLst>
          </p:cNvPr>
          <p:cNvSpPr/>
          <p:nvPr/>
        </p:nvSpPr>
        <p:spPr>
          <a:xfrm>
            <a:off x="5463875" y="1033264"/>
            <a:ext cx="457286" cy="4469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0480FE0-1029-46B8-8AA6-F4B2CD82071C}"/>
              </a:ext>
            </a:extLst>
          </p:cNvPr>
          <p:cNvSpPr/>
          <p:nvPr/>
        </p:nvSpPr>
        <p:spPr>
          <a:xfrm>
            <a:off x="3432942" y="1977987"/>
            <a:ext cx="457286" cy="4469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D386E1-C959-45D2-AD0E-72D57605906A}"/>
              </a:ext>
            </a:extLst>
          </p:cNvPr>
          <p:cNvSpPr/>
          <p:nvPr/>
        </p:nvSpPr>
        <p:spPr>
          <a:xfrm>
            <a:off x="761723" y="1029894"/>
            <a:ext cx="457286" cy="4469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5755358-5C42-443E-9496-DF0D896F5D18}"/>
              </a:ext>
            </a:extLst>
          </p:cNvPr>
          <p:cNvSpPr/>
          <p:nvPr/>
        </p:nvSpPr>
        <p:spPr>
          <a:xfrm>
            <a:off x="1993535" y="2590914"/>
            <a:ext cx="2517520" cy="16186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Votre client a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des </a:t>
            </a:r>
            <a:r>
              <a:rPr lang="fr-FR" sz="1200" b="1" dirty="0">
                <a:solidFill>
                  <a:schemeClr val="tx1"/>
                </a:solidFill>
              </a:rPr>
              <a:t>besoins d’encaissement spécifiques </a:t>
            </a:r>
          </a:p>
          <a:p>
            <a:pPr algn="ctr"/>
            <a:endParaRPr lang="fr-FR" sz="1200" b="1" dirty="0">
              <a:solidFill>
                <a:schemeClr val="tx1"/>
              </a:solidFill>
            </a:endParaRPr>
          </a:p>
          <a:p>
            <a:pPr algn="ctr"/>
            <a:r>
              <a:rPr lang="fr-FR" sz="1100" dirty="0">
                <a:solidFill>
                  <a:schemeClr val="tx1"/>
                </a:solidFill>
              </a:rPr>
              <a:t>(encaissement Cartes American Express* et autres à venir courant 2022)</a:t>
            </a:r>
            <a:endParaRPr lang="fr-FR" sz="1100" dirty="0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endParaRPr lang="fr-FR" sz="1100" dirty="0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endParaRPr lang="fr-FR" sz="1100" dirty="0">
              <a:solidFill>
                <a:schemeClr val="tx1"/>
              </a:solidFill>
              <a:ea typeface="+mn-lt"/>
              <a:cs typeface="+mn-l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EB285CF-593E-4D5D-9CF7-B57F51BEB9EA}"/>
              </a:ext>
            </a:extLst>
          </p:cNvPr>
          <p:cNvSpPr/>
          <p:nvPr/>
        </p:nvSpPr>
        <p:spPr>
          <a:xfrm>
            <a:off x="878214" y="1170456"/>
            <a:ext cx="2852181" cy="11026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>
              <a:solidFill>
                <a:srgbClr val="C00000"/>
              </a:solidFill>
            </a:endParaRPr>
          </a:p>
        </p:txBody>
      </p:sp>
      <p:sp>
        <p:nvSpPr>
          <p:cNvPr id="32" name="Espace réservé du texte 12">
            <a:extLst>
              <a:ext uri="{FF2B5EF4-FFF2-40B4-BE49-F238E27FC236}">
                <a16:creationId xmlns:a16="http://schemas.microsoft.com/office/drawing/2014/main" id="{9CB13775-EF3B-4613-A4B4-81EF71D83A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5541" y="1265821"/>
            <a:ext cx="2800362" cy="918379"/>
          </a:xfrm>
        </p:spPr>
        <p:txBody>
          <a:bodyPr/>
          <a:lstStyle/>
          <a:p>
            <a:pPr algn="ctr"/>
            <a:r>
              <a:rPr lang="fr-FR" sz="1400" b="0" dirty="0">
                <a:solidFill>
                  <a:schemeClr val="tx1"/>
                </a:solidFill>
              </a:rPr>
              <a:t>Votre client souhaite </a:t>
            </a:r>
            <a:r>
              <a:rPr lang="fr-FR" sz="1400" dirty="0">
                <a:solidFill>
                  <a:schemeClr val="tx1"/>
                </a:solidFill>
              </a:rPr>
              <a:t>encaisser AVEC un site marchand ?</a:t>
            </a:r>
            <a:endParaRPr lang="fr-FR" sz="1100" b="0" dirty="0">
              <a:solidFill>
                <a:schemeClr val="tx1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5D85503-3D54-4A30-B10D-203ED933B1D2}"/>
              </a:ext>
            </a:extLst>
          </p:cNvPr>
          <p:cNvSpPr txBox="1"/>
          <p:nvPr/>
        </p:nvSpPr>
        <p:spPr>
          <a:xfrm>
            <a:off x="366659" y="4457926"/>
            <a:ext cx="18098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bg2"/>
                </a:solidFill>
              </a:rPr>
              <a:t>Parlez-lui de </a:t>
            </a:r>
          </a:p>
        </p:txBody>
      </p:sp>
      <p:sp>
        <p:nvSpPr>
          <p:cNvPr id="34" name="Espace réservé du texte 12">
            <a:extLst>
              <a:ext uri="{FF2B5EF4-FFF2-40B4-BE49-F238E27FC236}">
                <a16:creationId xmlns:a16="http://schemas.microsoft.com/office/drawing/2014/main" id="{CEBA9C33-84B7-47FB-8A3F-02C24A3208AC}"/>
              </a:ext>
            </a:extLst>
          </p:cNvPr>
          <p:cNvSpPr txBox="1">
            <a:spLocks/>
          </p:cNvSpPr>
          <p:nvPr/>
        </p:nvSpPr>
        <p:spPr>
          <a:xfrm>
            <a:off x="5616687" y="1184785"/>
            <a:ext cx="2320977" cy="11187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0" dirty="0">
                <a:solidFill>
                  <a:schemeClr val="tx1"/>
                </a:solidFill>
              </a:rPr>
              <a:t>Votre client souhaite </a:t>
            </a:r>
            <a:r>
              <a:rPr lang="fr-FR" sz="1400" dirty="0">
                <a:solidFill>
                  <a:schemeClr val="tx1"/>
                </a:solidFill>
              </a:rPr>
              <a:t>encaisser à distance SANS site marchand ?</a:t>
            </a:r>
          </a:p>
          <a:p>
            <a:endParaRPr lang="fr-FR" sz="1100" dirty="0">
              <a:solidFill>
                <a:schemeClr val="tx1"/>
              </a:solidFill>
            </a:endParaRPr>
          </a:p>
          <a:p>
            <a:endParaRPr lang="fr-FR" sz="1100" dirty="0">
              <a:solidFill>
                <a:schemeClr val="tx1"/>
              </a:solidFill>
            </a:endParaRPr>
          </a:p>
          <a:p>
            <a:endParaRPr lang="fr-FR" sz="1100" dirty="0">
              <a:solidFill>
                <a:schemeClr val="tx1"/>
              </a:solidFill>
            </a:endParaRPr>
          </a:p>
          <a:p>
            <a:endParaRPr lang="fr-FR" sz="1100" b="0" dirty="0">
              <a:solidFill>
                <a:schemeClr val="tx1"/>
              </a:solidFill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5C145D3F-E042-47FB-86CC-AAB3C757FC02}"/>
              </a:ext>
            </a:extLst>
          </p:cNvPr>
          <p:cNvSpPr txBox="1"/>
          <p:nvPr/>
        </p:nvSpPr>
        <p:spPr>
          <a:xfrm>
            <a:off x="5543762" y="3102077"/>
            <a:ext cx="24649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bg2"/>
                </a:solidFill>
              </a:rPr>
              <a:t>Parlez-lui de nos solutions d’encaissement par lien </a:t>
            </a:r>
          </a:p>
        </p:txBody>
      </p:sp>
      <p:pic>
        <p:nvPicPr>
          <p:cNvPr id="54" name="Picture 2" descr="PayPlug - Solution de paiement pour les PME">
            <a:extLst>
              <a:ext uri="{FF2B5EF4-FFF2-40B4-BE49-F238E27FC236}">
                <a16:creationId xmlns:a16="http://schemas.microsoft.com/office/drawing/2014/main" id="{9A41766C-8BBE-4838-A8FC-51DA22D93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36" y="4825681"/>
            <a:ext cx="1099325" cy="471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ZoneTexte 54">
            <a:extLst>
              <a:ext uri="{FF2B5EF4-FFF2-40B4-BE49-F238E27FC236}">
                <a16:creationId xmlns:a16="http://schemas.microsoft.com/office/drawing/2014/main" id="{28909078-23E9-44E2-B351-6AE92F423E75}"/>
              </a:ext>
            </a:extLst>
          </p:cNvPr>
          <p:cNvSpPr txBox="1"/>
          <p:nvPr/>
        </p:nvSpPr>
        <p:spPr>
          <a:xfrm>
            <a:off x="2513884" y="4450900"/>
            <a:ext cx="1915763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 b="1">
                <a:solidFill>
                  <a:schemeClr val="bg2"/>
                </a:solidFill>
              </a:rPr>
              <a:t>Parlez-lui de</a:t>
            </a:r>
            <a:endParaRPr lang="fr-FR" sz="1400">
              <a:solidFill>
                <a:schemeClr val="bg2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E796F6FE-00FC-456C-9F92-426C3F3550E9}"/>
              </a:ext>
            </a:extLst>
          </p:cNvPr>
          <p:cNvSpPr txBox="1"/>
          <p:nvPr/>
        </p:nvSpPr>
        <p:spPr>
          <a:xfrm>
            <a:off x="906053" y="5869444"/>
            <a:ext cx="29690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>
                <a:solidFill>
                  <a:schemeClr val="bg2"/>
                </a:solidFill>
              </a:rPr>
              <a:t>Envoi du lead via le portail </a:t>
            </a:r>
            <a:r>
              <a:rPr lang="fr-FR" sz="1200" b="1" err="1">
                <a:solidFill>
                  <a:schemeClr val="bg2"/>
                </a:solidFill>
              </a:rPr>
              <a:t>MonExpert</a:t>
            </a:r>
            <a:endParaRPr lang="fr-FR" sz="1200" b="1">
              <a:solidFill>
                <a:schemeClr val="bg2"/>
              </a:solidFill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A6B3F2E7-8C68-4B92-B874-B3718D593F03}"/>
              </a:ext>
            </a:extLst>
          </p:cNvPr>
          <p:cNvCxnSpPr>
            <a:cxnSpLocks/>
          </p:cNvCxnSpPr>
          <p:nvPr/>
        </p:nvCxnSpPr>
        <p:spPr>
          <a:xfrm>
            <a:off x="4905083" y="960247"/>
            <a:ext cx="26726" cy="5245527"/>
          </a:xfrm>
          <a:prstGeom prst="line">
            <a:avLst/>
          </a:prstGeom>
          <a:ln w="19050">
            <a:solidFill>
              <a:schemeClr val="tx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A4650461-221B-47D9-904A-947FB3A8BA26}"/>
              </a:ext>
            </a:extLst>
          </p:cNvPr>
          <p:cNvSpPr/>
          <p:nvPr/>
        </p:nvSpPr>
        <p:spPr>
          <a:xfrm>
            <a:off x="264948" y="2609343"/>
            <a:ext cx="1383101" cy="1588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>
                <a:solidFill>
                  <a:schemeClr val="tx1"/>
                </a:solidFill>
              </a:rPr>
              <a:t>Votre client a </a:t>
            </a:r>
          </a:p>
          <a:p>
            <a:pPr algn="ctr"/>
            <a:r>
              <a:rPr lang="fr-FR" sz="1200">
                <a:solidFill>
                  <a:schemeClr val="tx1"/>
                </a:solidFill>
              </a:rPr>
              <a:t>des </a:t>
            </a:r>
            <a:r>
              <a:rPr lang="fr-FR" sz="1200" b="1">
                <a:solidFill>
                  <a:schemeClr val="tx1"/>
                </a:solidFill>
              </a:rPr>
              <a:t>besoins d’encaissement classiques</a:t>
            </a:r>
            <a:endParaRPr lang="fr-FR" sz="120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9680035-1530-4709-A8DC-40A63E096C92}"/>
              </a:ext>
            </a:extLst>
          </p:cNvPr>
          <p:cNvSpPr/>
          <p:nvPr/>
        </p:nvSpPr>
        <p:spPr>
          <a:xfrm>
            <a:off x="289095" y="4399874"/>
            <a:ext cx="1383102" cy="1118020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E075497-6BE8-4591-8340-71E8849117B9}"/>
              </a:ext>
            </a:extLst>
          </p:cNvPr>
          <p:cNvSpPr/>
          <p:nvPr/>
        </p:nvSpPr>
        <p:spPr>
          <a:xfrm>
            <a:off x="2040204" y="4399874"/>
            <a:ext cx="2467469" cy="1118020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BE1CCCF-89AA-4CF3-AF06-7752E6DF4A9F}"/>
              </a:ext>
            </a:extLst>
          </p:cNvPr>
          <p:cNvSpPr/>
          <p:nvPr/>
        </p:nvSpPr>
        <p:spPr>
          <a:xfrm>
            <a:off x="5517036" y="3037024"/>
            <a:ext cx="2536164" cy="1778689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E879DDC3-B83F-4C76-B571-789D0644EAD6}"/>
              </a:ext>
            </a:extLst>
          </p:cNvPr>
          <p:cNvCxnSpPr>
            <a:cxnSpLocks/>
          </p:cNvCxnSpPr>
          <p:nvPr/>
        </p:nvCxnSpPr>
        <p:spPr>
          <a:xfrm>
            <a:off x="8666108" y="891545"/>
            <a:ext cx="44456" cy="5423693"/>
          </a:xfrm>
          <a:prstGeom prst="line">
            <a:avLst/>
          </a:prstGeom>
          <a:ln w="19050">
            <a:solidFill>
              <a:schemeClr val="tx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DBFC4E56-EB2A-412B-8FFE-13653F045751}"/>
              </a:ext>
            </a:extLst>
          </p:cNvPr>
          <p:cNvSpPr/>
          <p:nvPr/>
        </p:nvSpPr>
        <p:spPr>
          <a:xfrm>
            <a:off x="11207103" y="2049969"/>
            <a:ext cx="457286" cy="4469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C6DD164-7611-4519-B2DE-1F9EF6414B9C}"/>
              </a:ext>
            </a:extLst>
          </p:cNvPr>
          <p:cNvSpPr/>
          <p:nvPr/>
        </p:nvSpPr>
        <p:spPr>
          <a:xfrm>
            <a:off x="8825552" y="5695836"/>
            <a:ext cx="2987798" cy="5394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CAB7DD4-8CF3-41DD-9292-A0E9026989B1}"/>
              </a:ext>
            </a:extLst>
          </p:cNvPr>
          <p:cNvSpPr/>
          <p:nvPr/>
        </p:nvSpPr>
        <p:spPr>
          <a:xfrm>
            <a:off x="8892709" y="1083676"/>
            <a:ext cx="457286" cy="4469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A31CE8D-5CC5-4F5C-A35E-C4FE231024C6}"/>
              </a:ext>
            </a:extLst>
          </p:cNvPr>
          <p:cNvSpPr/>
          <p:nvPr/>
        </p:nvSpPr>
        <p:spPr>
          <a:xfrm>
            <a:off x="9009200" y="1219631"/>
            <a:ext cx="2502377" cy="11060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>
              <a:solidFill>
                <a:srgbClr val="C00000"/>
              </a:solidFill>
            </a:endParaRPr>
          </a:p>
        </p:txBody>
      </p:sp>
      <p:sp>
        <p:nvSpPr>
          <p:cNvPr id="70" name="Espace réservé du texte 12">
            <a:extLst>
              <a:ext uri="{FF2B5EF4-FFF2-40B4-BE49-F238E27FC236}">
                <a16:creationId xmlns:a16="http://schemas.microsoft.com/office/drawing/2014/main" id="{C24B1932-FB97-49BD-A1A9-9CF3C072683F}"/>
              </a:ext>
            </a:extLst>
          </p:cNvPr>
          <p:cNvSpPr txBox="1">
            <a:spLocks/>
          </p:cNvSpPr>
          <p:nvPr/>
        </p:nvSpPr>
        <p:spPr>
          <a:xfrm>
            <a:off x="9076527" y="1240308"/>
            <a:ext cx="2435049" cy="987222"/>
          </a:xfrm>
        </p:spPr>
        <p:txBody>
          <a:bodyPr/>
          <a:lstStyle>
            <a:lvl1pPr marL="0" indent="0" algn="l" defTabSz="910811" rtl="0" eaLnBrk="1" latinLnBrk="0" hangingPunct="1">
              <a:lnSpc>
                <a:spcPct val="95000"/>
              </a:lnSpc>
              <a:spcBef>
                <a:spcPts val="675"/>
              </a:spcBef>
              <a:buFont typeface="Arial" panose="020B0604020202020204" pitchFamily="34" charset="0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0811" rtl="0" eaLnBrk="1" latinLnBrk="0" hangingPunct="1">
              <a:lnSpc>
                <a:spcPct val="95000"/>
              </a:lnSpc>
              <a:spcBef>
                <a:spcPts val="1463"/>
              </a:spcBef>
              <a:buFont typeface="Arial" panose="020B0604020202020204" pitchFamily="34" charset="0"/>
              <a:buNone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2500" indent="-202500" algn="l" defTabSz="910811" rtl="0" eaLnBrk="1" latinLnBrk="0" hangingPunct="1">
              <a:lnSpc>
                <a:spcPct val="95000"/>
              </a:lnSpc>
              <a:spcBef>
                <a:spcPts val="1238"/>
              </a:spcBef>
              <a:buFont typeface="Arial" panose="020B0604020202020204" pitchFamily="34" charset="0"/>
              <a:buChar char="■"/>
              <a:defRPr lang="fr-FR"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4000" indent="-121500" algn="l" defTabSz="910811" rtl="0" eaLnBrk="1" latinLnBrk="0" hangingPunct="1">
              <a:lnSpc>
                <a:spcPct val="95000"/>
              </a:lnSpc>
              <a:spcBef>
                <a:spcPts val="1125"/>
              </a:spcBef>
              <a:buFont typeface="Arial" panose="020B0604020202020204" pitchFamily="34" charset="0"/>
              <a:buChar char="•"/>
              <a:defRPr lang="fr-FR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7881" indent="-192881" algn="l" defTabSz="910811" rtl="0" eaLnBrk="1" latinLnBrk="0" hangingPunct="1">
              <a:lnSpc>
                <a:spcPct val="95000"/>
              </a:lnSpc>
              <a:spcBef>
                <a:spcPts val="1125"/>
              </a:spcBef>
              <a:buFont typeface="Calibri" panose="020F0502020204030204" pitchFamily="34" charset="0"/>
              <a:buChar char="‐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4730" indent="-227702" algn="l" defTabSz="910811" rtl="0" eaLnBrk="1" latinLnBrk="0" hangingPunct="1">
              <a:lnSpc>
                <a:spcPct val="90000"/>
              </a:lnSpc>
              <a:spcBef>
                <a:spcPts val="498"/>
              </a:spcBef>
              <a:buFont typeface="Arial" panose="020B0604020202020204" pitchFamily="34" charset="0"/>
              <a:buChar char="•"/>
              <a:defRPr sz="179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0136" indent="-227702" algn="l" defTabSz="910811" rtl="0" eaLnBrk="1" latinLnBrk="0" hangingPunct="1">
              <a:lnSpc>
                <a:spcPct val="90000"/>
              </a:lnSpc>
              <a:spcBef>
                <a:spcPts val="498"/>
              </a:spcBef>
              <a:buFont typeface="Arial" panose="020B0604020202020204" pitchFamily="34" charset="0"/>
              <a:buChar char="•"/>
              <a:defRPr sz="179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5542" indent="-227702" algn="l" defTabSz="910811" rtl="0" eaLnBrk="1" latinLnBrk="0" hangingPunct="1">
              <a:lnSpc>
                <a:spcPct val="90000"/>
              </a:lnSpc>
              <a:spcBef>
                <a:spcPts val="498"/>
              </a:spcBef>
              <a:buFont typeface="Arial" panose="020B0604020202020204" pitchFamily="34" charset="0"/>
              <a:buChar char="•"/>
              <a:defRPr sz="179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0946" indent="-227702" algn="l" defTabSz="910811" rtl="0" eaLnBrk="1" latinLnBrk="0" hangingPunct="1">
              <a:lnSpc>
                <a:spcPct val="90000"/>
              </a:lnSpc>
              <a:spcBef>
                <a:spcPts val="498"/>
              </a:spcBef>
              <a:buFont typeface="Arial" panose="020B0604020202020204" pitchFamily="34" charset="0"/>
              <a:buChar char="•"/>
              <a:defRPr sz="179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0">
                <a:solidFill>
                  <a:schemeClr val="tx1"/>
                </a:solidFill>
              </a:rPr>
              <a:t>Votre client souhaite </a:t>
            </a:r>
          </a:p>
          <a:p>
            <a:pPr algn="ctr"/>
            <a:r>
              <a:rPr lang="fr-FR" sz="1400">
                <a:solidFill>
                  <a:schemeClr val="tx1"/>
                </a:solidFill>
              </a:rPr>
              <a:t>créer son site internet</a:t>
            </a:r>
          </a:p>
          <a:p>
            <a:pPr algn="ctr"/>
            <a:r>
              <a:rPr lang="fr-FR" sz="1400" b="0">
                <a:solidFill>
                  <a:schemeClr val="tx1"/>
                </a:solidFill>
              </a:rPr>
              <a:t>Ou </a:t>
            </a:r>
            <a:r>
              <a:rPr lang="fr-FR" sz="1400">
                <a:solidFill>
                  <a:schemeClr val="tx1"/>
                </a:solidFill>
              </a:rPr>
              <a:t>développer sa visibilité sur le web </a:t>
            </a:r>
            <a:r>
              <a:rPr lang="fr-FR" sz="1400" b="0">
                <a:solidFill>
                  <a:schemeClr val="tx1"/>
                </a:solidFill>
              </a:rPr>
              <a:t>?</a:t>
            </a:r>
            <a:endParaRPr lang="fr-FR" sz="1400">
              <a:solidFill>
                <a:schemeClr val="tx1"/>
              </a:solidFill>
            </a:endParaRPr>
          </a:p>
          <a:p>
            <a:r>
              <a:rPr lang="fr-FR" sz="1200" b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EA9BE282-17F0-4FC8-B78C-4FC33D47D616}"/>
              </a:ext>
            </a:extLst>
          </p:cNvPr>
          <p:cNvSpPr txBox="1"/>
          <p:nvPr/>
        </p:nvSpPr>
        <p:spPr>
          <a:xfrm>
            <a:off x="9691219" y="3419767"/>
            <a:ext cx="1915763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 b="1">
                <a:solidFill>
                  <a:schemeClr val="bg2"/>
                </a:solidFill>
              </a:rPr>
              <a:t>Parlez-lui de</a:t>
            </a:r>
            <a:endParaRPr lang="fr-FR" sz="1400">
              <a:solidFill>
                <a:schemeClr val="bg2"/>
              </a:solidFill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CF984086-969F-4E81-B264-7D80950832A2}"/>
              </a:ext>
            </a:extLst>
          </p:cNvPr>
          <p:cNvSpPr txBox="1"/>
          <p:nvPr/>
        </p:nvSpPr>
        <p:spPr>
          <a:xfrm>
            <a:off x="8867338" y="5867091"/>
            <a:ext cx="30203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>
                <a:solidFill>
                  <a:schemeClr val="bg2"/>
                </a:solidFill>
              </a:rPr>
              <a:t>Envoi du lead via le Portail </a:t>
            </a:r>
            <a:r>
              <a:rPr lang="fr-FR" sz="1200" b="1" err="1">
                <a:solidFill>
                  <a:schemeClr val="bg2"/>
                </a:solidFill>
              </a:rPr>
              <a:t>MonExpert</a:t>
            </a:r>
            <a:endParaRPr lang="fr-FR" sz="1200" b="1">
              <a:solidFill>
                <a:schemeClr val="bg2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038501F-6A59-4A19-9DDB-7321755B7C68}"/>
              </a:ext>
            </a:extLst>
          </p:cNvPr>
          <p:cNvSpPr/>
          <p:nvPr/>
        </p:nvSpPr>
        <p:spPr>
          <a:xfrm>
            <a:off x="9123658" y="3238156"/>
            <a:ext cx="2387918" cy="121274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pic>
        <p:nvPicPr>
          <p:cNvPr id="75" name="Picture 2" descr="Télécharger les kits de logo">
            <a:extLst>
              <a:ext uri="{FF2B5EF4-FFF2-40B4-BE49-F238E27FC236}">
                <a16:creationId xmlns:a16="http://schemas.microsoft.com/office/drawing/2014/main" id="{2C8A3934-39F1-45AE-B81B-8339225B0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010" y="4926955"/>
            <a:ext cx="1267370" cy="24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Image 75">
            <a:extLst>
              <a:ext uri="{FF2B5EF4-FFF2-40B4-BE49-F238E27FC236}">
                <a16:creationId xmlns:a16="http://schemas.microsoft.com/office/drawing/2014/main" id="{0E26A48E-1093-42FE-A2D0-823FA8BA2B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7653" y="3844952"/>
            <a:ext cx="1752795" cy="285093"/>
          </a:xfrm>
          <a:prstGeom prst="rect">
            <a:avLst/>
          </a:prstGeom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69BEB8AB-73CB-4EBA-A02D-50C08394F2C3}"/>
              </a:ext>
            </a:extLst>
          </p:cNvPr>
          <p:cNvSpPr/>
          <p:nvPr/>
        </p:nvSpPr>
        <p:spPr>
          <a:xfrm>
            <a:off x="5325837" y="5709352"/>
            <a:ext cx="2987798" cy="5394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38665342-8485-4632-B185-EF9D6FEB4DF4}"/>
              </a:ext>
            </a:extLst>
          </p:cNvPr>
          <p:cNvSpPr txBox="1"/>
          <p:nvPr/>
        </p:nvSpPr>
        <p:spPr>
          <a:xfrm>
            <a:off x="5367623" y="5880607"/>
            <a:ext cx="30203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>
                <a:solidFill>
                  <a:schemeClr val="bg2"/>
                </a:solidFill>
              </a:rPr>
              <a:t>Envoi du lead via le Portail </a:t>
            </a:r>
            <a:r>
              <a:rPr lang="fr-FR" sz="1200" b="1" err="1">
                <a:solidFill>
                  <a:schemeClr val="bg2"/>
                </a:solidFill>
              </a:rPr>
              <a:t>MonExpert</a:t>
            </a:r>
            <a:endParaRPr lang="fr-FR" sz="1200" b="1">
              <a:solidFill>
                <a:schemeClr val="bg2"/>
              </a:solidFill>
            </a:endParaRPr>
          </a:p>
        </p:txBody>
      </p:sp>
      <p:pic>
        <p:nvPicPr>
          <p:cNvPr id="82" name="Image 81">
            <a:extLst>
              <a:ext uri="{FF2B5EF4-FFF2-40B4-BE49-F238E27FC236}">
                <a16:creationId xmlns:a16="http://schemas.microsoft.com/office/drawing/2014/main" id="{62DAFA9E-D524-4BCB-B17F-285AEBA7005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1476" t="39422" r="13634" b="48796"/>
          <a:stretch/>
        </p:blipFill>
        <p:spPr>
          <a:xfrm>
            <a:off x="5889241" y="3666408"/>
            <a:ext cx="1774023" cy="545436"/>
          </a:xfrm>
          <a:prstGeom prst="rect">
            <a:avLst/>
          </a:prstGeom>
        </p:spPr>
      </p:pic>
      <p:sp>
        <p:nvSpPr>
          <p:cNvPr id="37" name="Espace réservé de la date 2">
            <a:extLst>
              <a:ext uri="{FF2B5EF4-FFF2-40B4-BE49-F238E27FC236}">
                <a16:creationId xmlns:a16="http://schemas.microsoft.com/office/drawing/2014/main" id="{83256D20-BFC7-47F4-8A6D-1D5199B621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38" name="Espace réservé du numéro de diapositive 4">
            <a:extLst>
              <a:ext uri="{FF2B5EF4-FFF2-40B4-BE49-F238E27FC236}">
                <a16:creationId xmlns:a16="http://schemas.microsoft.com/office/drawing/2014/main" id="{447C6D1F-5661-4381-A622-454FA6B7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10</a:t>
            </a:fld>
            <a:endParaRPr lang="fr-FR"/>
          </a:p>
        </p:txBody>
      </p:sp>
      <p:sp>
        <p:nvSpPr>
          <p:cNvPr id="39" name="Espace réservé de la date 2">
            <a:extLst>
              <a:ext uri="{FF2B5EF4-FFF2-40B4-BE49-F238E27FC236}">
                <a16:creationId xmlns:a16="http://schemas.microsoft.com/office/drawing/2014/main" id="{D5DB15F6-456C-4265-8ECE-649B709F23FB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  <p:pic>
        <p:nvPicPr>
          <p:cNvPr id="40" name="Picture 2" descr="PayPlug - Solution de paiement pour les PME">
            <a:extLst>
              <a:ext uri="{FF2B5EF4-FFF2-40B4-BE49-F238E27FC236}">
                <a16:creationId xmlns:a16="http://schemas.microsoft.com/office/drawing/2014/main" id="{0563B5CC-5AF6-4BC6-9C89-37EA149C0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589" y="4326257"/>
            <a:ext cx="1099325" cy="471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052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FAEE2AD0-21B7-465D-92BB-257D9DB0E2D2}"/>
              </a:ext>
            </a:extLst>
          </p:cNvPr>
          <p:cNvSpPr/>
          <p:nvPr/>
        </p:nvSpPr>
        <p:spPr>
          <a:xfrm>
            <a:off x="9101620" y="462066"/>
            <a:ext cx="2745723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75" y="388949"/>
            <a:ext cx="10800000" cy="502596"/>
          </a:xfrm>
        </p:spPr>
        <p:txBody>
          <a:bodyPr/>
          <a:lstStyle/>
          <a:p>
            <a:r>
              <a:rPr lang="fr-FR" sz="2400" dirty="0">
                <a:latin typeface="Montserrat ExtraBold"/>
              </a:rPr>
              <a:t>Quelle solution proposer 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28D90EE-D2DA-4586-8DAD-91ADB6A40B0C}"/>
              </a:ext>
            </a:extLst>
          </p:cNvPr>
          <p:cNvSpPr/>
          <p:nvPr/>
        </p:nvSpPr>
        <p:spPr>
          <a:xfrm>
            <a:off x="1128391" y="1371795"/>
            <a:ext cx="2294710" cy="4624953"/>
          </a:xfrm>
          <a:prstGeom prst="rect">
            <a:avLst/>
          </a:prstGeom>
          <a:solidFill>
            <a:schemeClr val="bg1"/>
          </a:solidFill>
          <a:ln>
            <a:solidFill>
              <a:srgbClr val="EAE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D15DFAD4-8E44-4B74-A26A-379B1DFBF6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737" t="17705" r="28736" b="540"/>
          <a:stretch/>
        </p:blipFill>
        <p:spPr>
          <a:xfrm>
            <a:off x="1128057" y="2824125"/>
            <a:ext cx="2295044" cy="3172623"/>
          </a:xfrm>
          <a:prstGeom prst="rect">
            <a:avLst/>
          </a:prstGeom>
        </p:spPr>
      </p:pic>
      <p:pic>
        <p:nvPicPr>
          <p:cNvPr id="40" name="Picture 2" descr="PayPlug - Solution de paiement pour les PME">
            <a:extLst>
              <a:ext uri="{FF2B5EF4-FFF2-40B4-BE49-F238E27FC236}">
                <a16:creationId xmlns:a16="http://schemas.microsoft.com/office/drawing/2014/main" id="{C54198D6-45A6-4B41-9775-943DC8A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195" y="1724140"/>
            <a:ext cx="1869101" cy="74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732FE0D0-8C54-4844-91A8-C75FD59F05B6}"/>
              </a:ext>
            </a:extLst>
          </p:cNvPr>
          <p:cNvGrpSpPr/>
          <p:nvPr/>
        </p:nvGrpSpPr>
        <p:grpSpPr>
          <a:xfrm>
            <a:off x="3954542" y="1431563"/>
            <a:ext cx="4282916" cy="797380"/>
            <a:chOff x="2814950" y="1168251"/>
            <a:chExt cx="4282916" cy="797380"/>
          </a:xfrm>
        </p:grpSpPr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1AD929D1-186D-4646-AF57-736F409ED4ED}"/>
                </a:ext>
              </a:extLst>
            </p:cNvPr>
            <p:cNvSpPr txBox="1"/>
            <p:nvPr/>
          </p:nvSpPr>
          <p:spPr>
            <a:xfrm>
              <a:off x="3279289" y="1260773"/>
              <a:ext cx="26888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CIBLES</a:t>
              </a:r>
              <a:endParaRPr lang="fr-FR" b="1" dirty="0"/>
            </a:p>
          </p:txBody>
        </p:sp>
        <p:pic>
          <p:nvPicPr>
            <p:cNvPr id="43" name="Graphique 42" descr="Utilisateur contour">
              <a:extLst>
                <a:ext uri="{FF2B5EF4-FFF2-40B4-BE49-F238E27FC236}">
                  <a16:creationId xmlns:a16="http://schemas.microsoft.com/office/drawing/2014/main" id="{F5BF7B8A-CE2E-4AD1-B813-C36815C97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14950" y="1168251"/>
              <a:ext cx="464339" cy="464339"/>
            </a:xfrm>
            <a:prstGeom prst="rect">
              <a:avLst/>
            </a:prstGeom>
          </p:spPr>
        </p:pic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60CD8DD1-587A-4F14-9AFB-0689B6A33971}"/>
                </a:ext>
              </a:extLst>
            </p:cNvPr>
            <p:cNvSpPr txBox="1"/>
            <p:nvPr/>
          </p:nvSpPr>
          <p:spPr>
            <a:xfrm>
              <a:off x="3026198" y="1627077"/>
              <a:ext cx="4071668" cy="3385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fr-FR" sz="1600" dirty="0"/>
                <a:t>Professionnels secteur commerce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28A3381E-35C2-453C-B130-C0712D2AEFBE}"/>
              </a:ext>
            </a:extLst>
          </p:cNvPr>
          <p:cNvGrpSpPr/>
          <p:nvPr/>
        </p:nvGrpSpPr>
        <p:grpSpPr>
          <a:xfrm>
            <a:off x="3954542" y="2747041"/>
            <a:ext cx="6141958" cy="1278323"/>
            <a:chOff x="8072851" y="1256614"/>
            <a:chExt cx="6028373" cy="1278323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DBC51753-D759-4927-8AC7-175934B198F9}"/>
                </a:ext>
              </a:extLst>
            </p:cNvPr>
            <p:cNvSpPr txBox="1"/>
            <p:nvPr/>
          </p:nvSpPr>
          <p:spPr>
            <a:xfrm>
              <a:off x="8465085" y="1295672"/>
              <a:ext cx="26888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 BESOINS</a:t>
              </a:r>
            </a:p>
          </p:txBody>
        </p:sp>
        <p:pic>
          <p:nvPicPr>
            <p:cNvPr id="47" name="Graphique 46" descr="Liste de contrôle avec un remplissage uni">
              <a:extLst>
                <a:ext uri="{FF2B5EF4-FFF2-40B4-BE49-F238E27FC236}">
                  <a16:creationId xmlns:a16="http://schemas.microsoft.com/office/drawing/2014/main" id="{A8805077-910E-4F84-B3B4-34254F95E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72851" y="1256614"/>
              <a:ext cx="392234" cy="392234"/>
            </a:xfrm>
            <a:prstGeom prst="rect">
              <a:avLst/>
            </a:prstGeom>
          </p:spPr>
        </p:pic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66C196ED-C249-43F9-B354-39551B6F23AB}"/>
                </a:ext>
              </a:extLst>
            </p:cNvPr>
            <p:cNvSpPr txBox="1"/>
            <p:nvPr/>
          </p:nvSpPr>
          <p:spPr>
            <a:xfrm>
              <a:off x="8268968" y="1765496"/>
              <a:ext cx="5832256" cy="76944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576580" lvl="1" indent="-171450">
                <a:buFont typeface="Arial" panose="020B0604020202020204" pitchFamily="34" charset="0"/>
                <a:buChar char="•"/>
              </a:pPr>
              <a:r>
                <a:rPr lang="fr-FR" sz="1600" dirty="0">
                  <a:ea typeface="+mn-lt"/>
                  <a:cs typeface="+mn-lt"/>
                </a:rPr>
                <a:t>Encaisser en ligne des moyens de paiements standard (CB, VISA, MASTERCARD) avec un site marchand</a:t>
              </a:r>
            </a:p>
            <a:p>
              <a:pPr marL="405130" lvl="1"/>
              <a:endParaRPr lang="fr-FR" sz="1200" dirty="0">
                <a:cs typeface="Arial"/>
              </a:endParaRPr>
            </a:p>
          </p:txBody>
        </p:sp>
      </p:grpSp>
      <p:sp>
        <p:nvSpPr>
          <p:cNvPr id="49" name="ZoneTexte 48">
            <a:extLst>
              <a:ext uri="{FF2B5EF4-FFF2-40B4-BE49-F238E27FC236}">
                <a16:creationId xmlns:a16="http://schemas.microsoft.com/office/drawing/2014/main" id="{76B030F8-0D8F-47BB-9628-922C29DBF45B}"/>
              </a:ext>
            </a:extLst>
          </p:cNvPr>
          <p:cNvSpPr txBox="1"/>
          <p:nvPr/>
        </p:nvSpPr>
        <p:spPr>
          <a:xfrm>
            <a:off x="9198244" y="508233"/>
            <a:ext cx="25524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2"/>
                </a:solidFill>
              </a:rPr>
              <a:t>Solution encaissement </a:t>
            </a:r>
            <a:r>
              <a:rPr lang="fr-FR" b="1" dirty="0">
                <a:solidFill>
                  <a:schemeClr val="bg2"/>
                </a:solidFill>
              </a:rPr>
              <a:t>AVEC </a:t>
            </a:r>
            <a:r>
              <a:rPr lang="fr-FR" dirty="0">
                <a:solidFill>
                  <a:schemeClr val="bg2"/>
                </a:solidFill>
              </a:rPr>
              <a:t>site marchand</a:t>
            </a:r>
          </a:p>
          <a:p>
            <a:r>
              <a:rPr lang="fr-FR" b="1" dirty="0">
                <a:solidFill>
                  <a:schemeClr val="bg2"/>
                </a:solidFill>
              </a:rPr>
              <a:t>Besoins classiques</a:t>
            </a: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A07250C1-00E1-4985-B390-54CB9A25B3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8345" y="4288573"/>
            <a:ext cx="1752416" cy="577666"/>
          </a:xfrm>
          <a:prstGeom prst="rect">
            <a:avLst/>
          </a:prstGeom>
        </p:spPr>
      </p:pic>
      <p:pic>
        <p:nvPicPr>
          <p:cNvPr id="52" name="Graphique 51" descr="Ampoule contour">
            <a:extLst>
              <a:ext uri="{FF2B5EF4-FFF2-40B4-BE49-F238E27FC236}">
                <a16:creationId xmlns:a16="http://schemas.microsoft.com/office/drawing/2014/main" id="{11056181-76F5-4DCE-8971-A4339B289B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45669" y="4388506"/>
            <a:ext cx="584775" cy="584775"/>
          </a:xfrm>
          <a:prstGeom prst="rect">
            <a:avLst/>
          </a:prstGeom>
        </p:spPr>
      </p:pic>
      <p:sp>
        <p:nvSpPr>
          <p:cNvPr id="58" name="ZoneTexte 57">
            <a:extLst>
              <a:ext uri="{FF2B5EF4-FFF2-40B4-BE49-F238E27FC236}">
                <a16:creationId xmlns:a16="http://schemas.microsoft.com/office/drawing/2014/main" id="{E2ACFA56-E237-4CED-A017-7AF37E574FFD}"/>
              </a:ext>
            </a:extLst>
          </p:cNvPr>
          <p:cNvSpPr txBox="1"/>
          <p:nvPr/>
        </p:nvSpPr>
        <p:spPr>
          <a:xfrm>
            <a:off x="4491853" y="4512685"/>
            <a:ext cx="13958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>
                <a:solidFill>
                  <a:schemeClr val="bg2"/>
                </a:solidFill>
                <a:latin typeface="Arial corps"/>
              </a:rPr>
              <a:t>Conseil</a:t>
            </a:r>
            <a:endParaRPr lang="fr-FR" sz="1400" b="1">
              <a:solidFill>
                <a:schemeClr val="bg2"/>
              </a:solidFill>
              <a:latin typeface="Arial corps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A76DB274-196D-4EC0-8717-C6267D289E3D}"/>
              </a:ext>
            </a:extLst>
          </p:cNvPr>
          <p:cNvSpPr txBox="1"/>
          <p:nvPr/>
        </p:nvSpPr>
        <p:spPr>
          <a:xfrm>
            <a:off x="4103932" y="4929296"/>
            <a:ext cx="566236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Arial corps"/>
              </a:rPr>
              <a:t>Proposez</a:t>
            </a:r>
            <a:r>
              <a:rPr lang="fr-FR" sz="1600" b="1" i="0" u="none" strike="noStrike" baseline="0" dirty="0">
                <a:latin typeface="Arial corps"/>
              </a:rPr>
              <a:t> le </a:t>
            </a:r>
            <a:r>
              <a:rPr lang="fr-FR" sz="2000" b="1" i="0" u="none" strike="noStrike" baseline="0" dirty="0">
                <a:latin typeface="Arial corps"/>
              </a:rPr>
              <a:t>paiement en plusieurs fois </a:t>
            </a:r>
            <a:r>
              <a:rPr lang="fr-FR" sz="1600" b="1" i="0" u="none" strike="noStrike" baseline="0" dirty="0">
                <a:latin typeface="Arial corps"/>
              </a:rPr>
              <a:t>à vos </a:t>
            </a:r>
            <a:r>
              <a:rPr lang="fr-FR" sz="1600" b="1" dirty="0">
                <a:latin typeface="Arial corps"/>
              </a:rPr>
              <a:t>marchands</a:t>
            </a:r>
            <a:r>
              <a:rPr lang="fr-FR" sz="1600" b="1" i="0" u="none" strike="noStrike" baseline="0" dirty="0">
                <a:latin typeface="Arial corps"/>
              </a:rPr>
              <a:t> pour augmenter le panier moyen de leurs clients !</a:t>
            </a:r>
          </a:p>
        </p:txBody>
      </p:sp>
      <p:sp>
        <p:nvSpPr>
          <p:cNvPr id="21" name="Espace réservé de la date 2">
            <a:extLst>
              <a:ext uri="{FF2B5EF4-FFF2-40B4-BE49-F238E27FC236}">
                <a16:creationId xmlns:a16="http://schemas.microsoft.com/office/drawing/2014/main" id="{8B77AFAA-A458-4C80-95FF-2F91B2C927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22" name="Espace réservé du numéro de diapositive 4">
            <a:extLst>
              <a:ext uri="{FF2B5EF4-FFF2-40B4-BE49-F238E27FC236}">
                <a16:creationId xmlns:a16="http://schemas.microsoft.com/office/drawing/2014/main" id="{E5845BF3-AB4D-4C43-BB16-82944803D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11</a:t>
            </a:fld>
            <a:endParaRPr lang="fr-FR"/>
          </a:p>
        </p:txBody>
      </p:sp>
      <p:sp>
        <p:nvSpPr>
          <p:cNvPr id="23" name="Espace réservé de la date 2">
            <a:extLst>
              <a:ext uri="{FF2B5EF4-FFF2-40B4-BE49-F238E27FC236}">
                <a16:creationId xmlns:a16="http://schemas.microsoft.com/office/drawing/2014/main" id="{803EE2EB-45E3-4ED2-B059-A94258F3ADF8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</p:spTree>
    <p:extLst>
      <p:ext uri="{BB962C8B-B14F-4D97-AF65-F5344CB8AC3E}">
        <p14:creationId xmlns:p14="http://schemas.microsoft.com/office/powerpoint/2010/main" val="3086528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FAEE2AD0-21B7-465D-92BB-257D9DB0E2D2}"/>
              </a:ext>
            </a:extLst>
          </p:cNvPr>
          <p:cNvSpPr/>
          <p:nvPr/>
        </p:nvSpPr>
        <p:spPr>
          <a:xfrm>
            <a:off x="9101620" y="462066"/>
            <a:ext cx="2745723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75" y="388949"/>
            <a:ext cx="10800000" cy="502596"/>
          </a:xfrm>
        </p:spPr>
        <p:txBody>
          <a:bodyPr/>
          <a:lstStyle/>
          <a:p>
            <a:r>
              <a:rPr lang="fr-FR" sz="2400" dirty="0">
                <a:latin typeface="Montserrat ExtraBold"/>
              </a:rPr>
              <a:t>Quelle solution proposer 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28D90EE-D2DA-4586-8DAD-91ADB6A40B0C}"/>
              </a:ext>
            </a:extLst>
          </p:cNvPr>
          <p:cNvSpPr/>
          <p:nvPr/>
        </p:nvSpPr>
        <p:spPr>
          <a:xfrm>
            <a:off x="1128391" y="1371795"/>
            <a:ext cx="2294710" cy="4624953"/>
          </a:xfrm>
          <a:prstGeom prst="rect">
            <a:avLst/>
          </a:prstGeom>
          <a:solidFill>
            <a:schemeClr val="bg1"/>
          </a:solidFill>
          <a:ln>
            <a:solidFill>
              <a:srgbClr val="EAE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32FE0D0-8C54-4844-91A8-C75FD59F05B6}"/>
              </a:ext>
            </a:extLst>
          </p:cNvPr>
          <p:cNvGrpSpPr/>
          <p:nvPr/>
        </p:nvGrpSpPr>
        <p:grpSpPr>
          <a:xfrm>
            <a:off x="3967242" y="1888903"/>
            <a:ext cx="6408658" cy="1043601"/>
            <a:chOff x="2814950" y="1168251"/>
            <a:chExt cx="6408658" cy="1043601"/>
          </a:xfrm>
        </p:grpSpPr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1AD929D1-186D-4646-AF57-736F409ED4ED}"/>
                </a:ext>
              </a:extLst>
            </p:cNvPr>
            <p:cNvSpPr txBox="1"/>
            <p:nvPr/>
          </p:nvSpPr>
          <p:spPr>
            <a:xfrm>
              <a:off x="3279289" y="1260773"/>
              <a:ext cx="26888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CIBLES</a:t>
              </a:r>
              <a:endParaRPr lang="fr-FR" b="1" dirty="0"/>
            </a:p>
          </p:txBody>
        </p:sp>
        <p:pic>
          <p:nvPicPr>
            <p:cNvPr id="43" name="Graphique 42" descr="Utilisateur contour">
              <a:extLst>
                <a:ext uri="{FF2B5EF4-FFF2-40B4-BE49-F238E27FC236}">
                  <a16:creationId xmlns:a16="http://schemas.microsoft.com/office/drawing/2014/main" id="{F5BF7B8A-CE2E-4AD1-B813-C36815C97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14950" y="1168251"/>
              <a:ext cx="464339" cy="464339"/>
            </a:xfrm>
            <a:prstGeom prst="rect">
              <a:avLst/>
            </a:prstGeom>
          </p:spPr>
        </p:pic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60CD8DD1-587A-4F14-9AFB-0689B6A33971}"/>
                </a:ext>
              </a:extLst>
            </p:cNvPr>
            <p:cNvSpPr txBox="1"/>
            <p:nvPr/>
          </p:nvSpPr>
          <p:spPr>
            <a:xfrm>
              <a:off x="3026198" y="1627077"/>
              <a:ext cx="6197410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fr-FR" sz="1600" dirty="0"/>
                <a:t>Professionnels avec besoins d’encaissement spécifiques (commerçants, artisans, professions libérales 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28A3381E-35C2-453C-B130-C0712D2AEFBE}"/>
              </a:ext>
            </a:extLst>
          </p:cNvPr>
          <p:cNvGrpSpPr/>
          <p:nvPr/>
        </p:nvGrpSpPr>
        <p:grpSpPr>
          <a:xfrm>
            <a:off x="3967242" y="3471415"/>
            <a:ext cx="6141958" cy="1586100"/>
            <a:chOff x="8072851" y="1256614"/>
            <a:chExt cx="6028373" cy="1586100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DBC51753-D759-4927-8AC7-175934B198F9}"/>
                </a:ext>
              </a:extLst>
            </p:cNvPr>
            <p:cNvSpPr txBox="1"/>
            <p:nvPr/>
          </p:nvSpPr>
          <p:spPr>
            <a:xfrm>
              <a:off x="8465085" y="1295672"/>
              <a:ext cx="26888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 BESOINS</a:t>
              </a:r>
            </a:p>
          </p:txBody>
        </p:sp>
        <p:pic>
          <p:nvPicPr>
            <p:cNvPr id="47" name="Graphique 46" descr="Liste de contrôle avec un remplissage uni">
              <a:extLst>
                <a:ext uri="{FF2B5EF4-FFF2-40B4-BE49-F238E27FC236}">
                  <a16:creationId xmlns:a16="http://schemas.microsoft.com/office/drawing/2014/main" id="{A8805077-910E-4F84-B3B4-34254F95E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72851" y="1256614"/>
              <a:ext cx="392234" cy="392234"/>
            </a:xfrm>
            <a:prstGeom prst="rect">
              <a:avLst/>
            </a:prstGeom>
          </p:spPr>
        </p:pic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66C196ED-C249-43F9-B354-39551B6F23AB}"/>
                </a:ext>
              </a:extLst>
            </p:cNvPr>
            <p:cNvSpPr txBox="1"/>
            <p:nvPr/>
          </p:nvSpPr>
          <p:spPr>
            <a:xfrm>
              <a:off x="8268968" y="1765496"/>
              <a:ext cx="5832256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576580" lvl="1" indent="-171450">
                <a:buFont typeface="Arial" panose="020B0604020202020204" pitchFamily="34" charset="0"/>
                <a:buChar char="•"/>
              </a:pPr>
              <a:r>
                <a:rPr lang="fr-FR" sz="1600" dirty="0">
                  <a:ea typeface="+mn-lt"/>
                  <a:cs typeface="+mn-lt"/>
                </a:rPr>
                <a:t>Encaissement besoins spécifiques : </a:t>
              </a:r>
            </a:p>
            <a:p>
              <a:pPr marL="405130" lvl="1"/>
              <a:r>
                <a:rPr lang="fr-FR" sz="1600" dirty="0">
                  <a:ea typeface="+mn-lt"/>
                  <a:cs typeface="+mn-lt"/>
                </a:rPr>
                <a:t>Encaisser en ligne via un site internet des moyens de paiements privatifs (Cartes American Express et autres à venir courant 2022)</a:t>
              </a:r>
            </a:p>
          </p:txBody>
        </p:sp>
      </p:grpSp>
      <p:sp>
        <p:nvSpPr>
          <p:cNvPr id="49" name="ZoneTexte 48">
            <a:extLst>
              <a:ext uri="{FF2B5EF4-FFF2-40B4-BE49-F238E27FC236}">
                <a16:creationId xmlns:a16="http://schemas.microsoft.com/office/drawing/2014/main" id="{76B030F8-0D8F-47BB-9628-922C29DBF45B}"/>
              </a:ext>
            </a:extLst>
          </p:cNvPr>
          <p:cNvSpPr txBox="1"/>
          <p:nvPr/>
        </p:nvSpPr>
        <p:spPr>
          <a:xfrm>
            <a:off x="9198244" y="508233"/>
            <a:ext cx="25524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2"/>
                </a:solidFill>
              </a:rPr>
              <a:t>Solution encaissement </a:t>
            </a:r>
            <a:r>
              <a:rPr lang="fr-FR" b="1" dirty="0">
                <a:solidFill>
                  <a:schemeClr val="bg2"/>
                </a:solidFill>
              </a:rPr>
              <a:t>AVEC </a:t>
            </a:r>
            <a:r>
              <a:rPr lang="fr-FR" dirty="0">
                <a:solidFill>
                  <a:schemeClr val="bg2"/>
                </a:solidFill>
              </a:rPr>
              <a:t>site marchand</a:t>
            </a:r>
          </a:p>
          <a:p>
            <a:r>
              <a:rPr lang="fr-FR" b="1" dirty="0">
                <a:solidFill>
                  <a:schemeClr val="bg2"/>
                </a:solidFill>
              </a:rPr>
              <a:t>Besoins spécifiques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DF2F8E3-CD2D-4964-A5A1-96C2BF437EB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994" r="23994"/>
          <a:stretch/>
        </p:blipFill>
        <p:spPr>
          <a:xfrm>
            <a:off x="1128391" y="2755775"/>
            <a:ext cx="2294711" cy="3265462"/>
          </a:xfrm>
          <a:prstGeom prst="rect">
            <a:avLst/>
          </a:prstGeom>
        </p:spPr>
      </p:pic>
      <p:pic>
        <p:nvPicPr>
          <p:cNvPr id="22" name="Picture 2" descr="Télécharger les kits de logo">
            <a:extLst>
              <a:ext uri="{FF2B5EF4-FFF2-40B4-BE49-F238E27FC236}">
                <a16:creationId xmlns:a16="http://schemas.microsoft.com/office/drawing/2014/main" id="{8CCA7511-9882-485F-9CF5-B39D5E959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662" y="1888903"/>
            <a:ext cx="2051531" cy="36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space réservé de la date 2">
            <a:extLst>
              <a:ext uri="{FF2B5EF4-FFF2-40B4-BE49-F238E27FC236}">
                <a16:creationId xmlns:a16="http://schemas.microsoft.com/office/drawing/2014/main" id="{1A1E36F7-0452-4C4E-936E-ED10C2745B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18" name="Espace réservé du numéro de diapositive 4">
            <a:extLst>
              <a:ext uri="{FF2B5EF4-FFF2-40B4-BE49-F238E27FC236}">
                <a16:creationId xmlns:a16="http://schemas.microsoft.com/office/drawing/2014/main" id="{640BDCAD-AD7C-4D0A-8C15-AF55580E4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12</a:t>
            </a:fld>
            <a:endParaRPr lang="fr-FR"/>
          </a:p>
        </p:txBody>
      </p:sp>
      <p:sp>
        <p:nvSpPr>
          <p:cNvPr id="19" name="Espace réservé de la date 2">
            <a:extLst>
              <a:ext uri="{FF2B5EF4-FFF2-40B4-BE49-F238E27FC236}">
                <a16:creationId xmlns:a16="http://schemas.microsoft.com/office/drawing/2014/main" id="{52980EC5-2EB7-4E53-9A2F-79A9D0D490E1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</p:spTree>
    <p:extLst>
      <p:ext uri="{BB962C8B-B14F-4D97-AF65-F5344CB8AC3E}">
        <p14:creationId xmlns:p14="http://schemas.microsoft.com/office/powerpoint/2010/main" val="3482742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988112F-0859-4D79-9660-603281719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0706" y="4759550"/>
            <a:ext cx="861268" cy="1290289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FAEE2AD0-21B7-465D-92BB-257D9DB0E2D2}"/>
              </a:ext>
            </a:extLst>
          </p:cNvPr>
          <p:cNvSpPr/>
          <p:nvPr/>
        </p:nvSpPr>
        <p:spPr>
          <a:xfrm>
            <a:off x="9101620" y="462066"/>
            <a:ext cx="2745723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75" y="388949"/>
            <a:ext cx="10800000" cy="502596"/>
          </a:xfrm>
        </p:spPr>
        <p:txBody>
          <a:bodyPr/>
          <a:lstStyle/>
          <a:p>
            <a:r>
              <a:rPr lang="fr-FR" sz="2400" dirty="0">
                <a:latin typeface="Montserrat ExtraBold"/>
              </a:rPr>
              <a:t>Quelle solution proposer 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28D90EE-D2DA-4586-8DAD-91ADB6A40B0C}"/>
              </a:ext>
            </a:extLst>
          </p:cNvPr>
          <p:cNvSpPr/>
          <p:nvPr/>
        </p:nvSpPr>
        <p:spPr>
          <a:xfrm>
            <a:off x="1128391" y="1371795"/>
            <a:ext cx="2294710" cy="4624953"/>
          </a:xfrm>
          <a:prstGeom prst="rect">
            <a:avLst/>
          </a:prstGeom>
          <a:solidFill>
            <a:schemeClr val="bg1"/>
          </a:solidFill>
          <a:ln>
            <a:solidFill>
              <a:srgbClr val="EAE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32FE0D0-8C54-4844-91A8-C75FD59F05B6}"/>
              </a:ext>
            </a:extLst>
          </p:cNvPr>
          <p:cNvGrpSpPr/>
          <p:nvPr/>
        </p:nvGrpSpPr>
        <p:grpSpPr>
          <a:xfrm>
            <a:off x="3733990" y="1888903"/>
            <a:ext cx="6197410" cy="1028807"/>
            <a:chOff x="2581698" y="1168251"/>
            <a:chExt cx="6197410" cy="1028807"/>
          </a:xfrm>
        </p:grpSpPr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1AD929D1-186D-4646-AF57-736F409ED4ED}"/>
                </a:ext>
              </a:extLst>
            </p:cNvPr>
            <p:cNvSpPr txBox="1"/>
            <p:nvPr/>
          </p:nvSpPr>
          <p:spPr>
            <a:xfrm>
              <a:off x="3279289" y="1260773"/>
              <a:ext cx="26888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CIBLES</a:t>
              </a:r>
              <a:endParaRPr lang="fr-FR" b="1" dirty="0"/>
            </a:p>
          </p:txBody>
        </p:sp>
        <p:pic>
          <p:nvPicPr>
            <p:cNvPr id="43" name="Graphique 42" descr="Utilisateur contour">
              <a:extLst>
                <a:ext uri="{FF2B5EF4-FFF2-40B4-BE49-F238E27FC236}">
                  <a16:creationId xmlns:a16="http://schemas.microsoft.com/office/drawing/2014/main" id="{F5BF7B8A-CE2E-4AD1-B813-C36815C97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814950" y="1168251"/>
              <a:ext cx="464339" cy="464339"/>
            </a:xfrm>
            <a:prstGeom prst="rect">
              <a:avLst/>
            </a:prstGeom>
          </p:spPr>
        </p:pic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60CD8DD1-587A-4F14-9AFB-0689B6A33971}"/>
                </a:ext>
              </a:extLst>
            </p:cNvPr>
            <p:cNvSpPr txBox="1"/>
            <p:nvPr/>
          </p:nvSpPr>
          <p:spPr>
            <a:xfrm>
              <a:off x="2581698" y="1612283"/>
              <a:ext cx="6197410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1085850" lvl="1" indent="-171450">
                <a:buFont typeface="Arial,Sans-Serif" panose="020B0604020202020204" pitchFamily="34" charset="0"/>
                <a:buChar char="•"/>
              </a:pPr>
              <a:r>
                <a:rPr lang="fr-FR" sz="1600" dirty="0">
                  <a:ea typeface="+mn-lt"/>
                  <a:cs typeface="+mn-lt"/>
                </a:rPr>
                <a:t>Principalement les artisans, professions libérales...</a:t>
              </a:r>
            </a:p>
            <a:p>
              <a:pPr marL="1085850" lvl="1" indent="-171450">
                <a:buFont typeface="Arial,Sans-Serif" panose="020B0604020202020204" pitchFamily="34" charset="0"/>
                <a:buChar char="•"/>
              </a:pPr>
              <a:r>
                <a:rPr lang="fr-FR" sz="1600" dirty="0">
                  <a:ea typeface="+mn-lt"/>
                  <a:cs typeface="+mn-lt"/>
                </a:rPr>
                <a:t>Et aussi certains commerçants 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28A3381E-35C2-453C-B130-C0712D2AEFBE}"/>
              </a:ext>
            </a:extLst>
          </p:cNvPr>
          <p:cNvGrpSpPr/>
          <p:nvPr/>
        </p:nvGrpSpPr>
        <p:grpSpPr>
          <a:xfrm>
            <a:off x="3733991" y="3471415"/>
            <a:ext cx="7468356" cy="2327185"/>
            <a:chOff x="7843913" y="1256614"/>
            <a:chExt cx="7330241" cy="2327185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DBC51753-D759-4927-8AC7-175934B198F9}"/>
                </a:ext>
              </a:extLst>
            </p:cNvPr>
            <p:cNvSpPr txBox="1"/>
            <p:nvPr/>
          </p:nvSpPr>
          <p:spPr>
            <a:xfrm>
              <a:off x="8465085" y="1295672"/>
              <a:ext cx="26888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 BESOINS</a:t>
              </a:r>
            </a:p>
          </p:txBody>
        </p:sp>
        <p:pic>
          <p:nvPicPr>
            <p:cNvPr id="47" name="Graphique 46" descr="Liste de contrôle avec un remplissage uni">
              <a:extLst>
                <a:ext uri="{FF2B5EF4-FFF2-40B4-BE49-F238E27FC236}">
                  <a16:creationId xmlns:a16="http://schemas.microsoft.com/office/drawing/2014/main" id="{A8805077-910E-4F84-B3B4-34254F95E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72851" y="1256614"/>
              <a:ext cx="392234" cy="392234"/>
            </a:xfrm>
            <a:prstGeom prst="rect">
              <a:avLst/>
            </a:prstGeom>
          </p:spPr>
        </p:pic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66C196ED-C249-43F9-B354-39551B6F23AB}"/>
                </a:ext>
              </a:extLst>
            </p:cNvPr>
            <p:cNvSpPr txBox="1"/>
            <p:nvPr/>
          </p:nvSpPr>
          <p:spPr>
            <a:xfrm>
              <a:off x="7843913" y="1767917"/>
              <a:ext cx="7330241" cy="181588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1073150" lvl="2" indent="-171450">
                <a:buFont typeface="Arial" panose="020B0604020202020204" pitchFamily="34" charset="0"/>
                <a:buChar char="•"/>
              </a:pPr>
              <a:r>
                <a:rPr lang="fr-FR" sz="1600" dirty="0">
                  <a:ea typeface="+mn-lt"/>
                  <a:cs typeface="+mn-lt"/>
                </a:rPr>
                <a:t>Encaisser </a:t>
              </a:r>
              <a:r>
                <a:rPr lang="fr-FR" sz="1600" dirty="0"/>
                <a:t>à distance via le simple envoi d’un message à son client </a:t>
              </a:r>
              <a:r>
                <a:rPr lang="fr-FR" sz="1600" dirty="0">
                  <a:cs typeface="Arial"/>
                </a:rPr>
                <a:t>depuis un </a:t>
              </a:r>
              <a:r>
                <a:rPr lang="fr-FR" sz="1600" dirty="0"/>
                <a:t>ordinateur </a:t>
              </a:r>
            </a:p>
            <a:p>
              <a:pPr marL="1073150" lvl="2" indent="-171450">
                <a:buFont typeface="Arial" panose="020B0604020202020204" pitchFamily="34" charset="0"/>
                <a:buChar char="•"/>
              </a:pPr>
              <a:r>
                <a:rPr lang="fr-FR" sz="1600" dirty="0"/>
                <a:t>Intégrer un bouton de paiement sur vos réseaux sociaux</a:t>
              </a:r>
            </a:p>
            <a:p>
              <a:pPr marL="862330" lvl="2"/>
              <a:endParaRPr lang="fr-FR" sz="1600" dirty="0"/>
            </a:p>
            <a:p>
              <a:pPr marL="862330" lvl="2"/>
              <a:r>
                <a:rPr lang="fr-FR" sz="1600" b="1" dirty="0"/>
                <a:t>Nouveauté 2022 à venir coté Je Paie En ligne </a:t>
              </a:r>
              <a:r>
                <a:rPr lang="fr-FR" sz="1600" dirty="0"/>
                <a:t>: via un smartphone / une tablette / un TPE Premium pour les besoins d’encaissement en mobilité (artisans, taxis, coiffeurs à domicile, professions juridiques…)</a:t>
              </a:r>
              <a:endParaRPr lang="fr-FR" sz="1600" dirty="0">
                <a:ea typeface="+mn-lt"/>
                <a:cs typeface="+mn-lt"/>
              </a:endParaRP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787E1B15-A5A4-438B-BCE1-0D69E363DA2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32" t="-417" r="16854" b="417"/>
          <a:stretch/>
        </p:blipFill>
        <p:spPr>
          <a:xfrm>
            <a:off x="1128390" y="2492292"/>
            <a:ext cx="2294711" cy="350445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38870F7-2A85-4216-B934-DD2F7346D93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2603" t="39422" r="14905" b="47416"/>
          <a:stretch/>
        </p:blipFill>
        <p:spPr>
          <a:xfrm>
            <a:off x="1408752" y="1391607"/>
            <a:ext cx="1733985" cy="659073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280472C-4E84-418D-B59D-E56A5E794390}"/>
              </a:ext>
            </a:extLst>
          </p:cNvPr>
          <p:cNvSpPr txBox="1"/>
          <p:nvPr/>
        </p:nvSpPr>
        <p:spPr>
          <a:xfrm>
            <a:off x="9204594" y="488912"/>
            <a:ext cx="25524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2"/>
                </a:solidFill>
              </a:rPr>
              <a:t>Solution encaissement à distance </a:t>
            </a:r>
          </a:p>
          <a:p>
            <a:r>
              <a:rPr lang="fr-FR" b="1" dirty="0">
                <a:solidFill>
                  <a:schemeClr val="bg2"/>
                </a:solidFill>
              </a:rPr>
              <a:t>SANS</a:t>
            </a:r>
            <a:r>
              <a:rPr lang="fr-FR" dirty="0">
                <a:solidFill>
                  <a:schemeClr val="bg2"/>
                </a:solidFill>
              </a:rPr>
              <a:t> site marchand</a:t>
            </a:r>
          </a:p>
          <a:p>
            <a:endParaRPr lang="fr-FR" dirty="0">
              <a:solidFill>
                <a:schemeClr val="bg2"/>
              </a:solidFill>
            </a:endParaRPr>
          </a:p>
        </p:txBody>
      </p:sp>
      <p:sp>
        <p:nvSpPr>
          <p:cNvPr id="21" name="Espace réservé de la date 2">
            <a:extLst>
              <a:ext uri="{FF2B5EF4-FFF2-40B4-BE49-F238E27FC236}">
                <a16:creationId xmlns:a16="http://schemas.microsoft.com/office/drawing/2014/main" id="{DECBE5F8-C70E-4FE6-B25E-D1D6F506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22" name="Espace réservé du numéro de diapositive 4">
            <a:extLst>
              <a:ext uri="{FF2B5EF4-FFF2-40B4-BE49-F238E27FC236}">
                <a16:creationId xmlns:a16="http://schemas.microsoft.com/office/drawing/2014/main" id="{EC049013-ED54-4B45-9008-EA33CC8AC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13</a:t>
            </a:fld>
            <a:endParaRPr lang="fr-FR"/>
          </a:p>
        </p:txBody>
      </p:sp>
      <p:sp>
        <p:nvSpPr>
          <p:cNvPr id="23" name="Espace réservé de la date 2">
            <a:extLst>
              <a:ext uri="{FF2B5EF4-FFF2-40B4-BE49-F238E27FC236}">
                <a16:creationId xmlns:a16="http://schemas.microsoft.com/office/drawing/2014/main" id="{9FBB90CF-92BB-4119-A966-586E3B1C4C20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  <p:pic>
        <p:nvPicPr>
          <p:cNvPr id="20" name="Picture 2" descr="PayPlug - Solution de paiement pour les PME">
            <a:extLst>
              <a:ext uri="{FF2B5EF4-FFF2-40B4-BE49-F238E27FC236}">
                <a16:creationId xmlns:a16="http://schemas.microsoft.com/office/drawing/2014/main" id="{C1868CCB-86F5-489F-9E71-180CF8EE6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396" y="1969347"/>
            <a:ext cx="1510698" cy="60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20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FAEE2AD0-21B7-465D-92BB-257D9DB0E2D2}"/>
              </a:ext>
            </a:extLst>
          </p:cNvPr>
          <p:cNvSpPr/>
          <p:nvPr/>
        </p:nvSpPr>
        <p:spPr>
          <a:xfrm>
            <a:off x="9101620" y="462066"/>
            <a:ext cx="2745723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75" y="388949"/>
            <a:ext cx="10800000" cy="502596"/>
          </a:xfrm>
        </p:spPr>
        <p:txBody>
          <a:bodyPr/>
          <a:lstStyle/>
          <a:p>
            <a:r>
              <a:rPr lang="fr-FR" sz="2400" dirty="0">
                <a:latin typeface="Montserrat ExtraBold"/>
              </a:rPr>
              <a:t>Quelle solution proposer 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28D90EE-D2DA-4586-8DAD-91ADB6A40B0C}"/>
              </a:ext>
            </a:extLst>
          </p:cNvPr>
          <p:cNvSpPr/>
          <p:nvPr/>
        </p:nvSpPr>
        <p:spPr>
          <a:xfrm>
            <a:off x="1128391" y="1371795"/>
            <a:ext cx="2294710" cy="4624953"/>
          </a:xfrm>
          <a:prstGeom prst="rect">
            <a:avLst/>
          </a:prstGeom>
          <a:solidFill>
            <a:schemeClr val="bg1"/>
          </a:solidFill>
          <a:ln>
            <a:solidFill>
              <a:srgbClr val="EAE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32FE0D0-8C54-4844-91A8-C75FD59F05B6}"/>
              </a:ext>
            </a:extLst>
          </p:cNvPr>
          <p:cNvGrpSpPr/>
          <p:nvPr/>
        </p:nvGrpSpPr>
        <p:grpSpPr>
          <a:xfrm>
            <a:off x="3592627" y="1444598"/>
            <a:ext cx="7266047" cy="2040201"/>
            <a:chOff x="2505497" y="1168251"/>
            <a:chExt cx="7266047" cy="2040201"/>
          </a:xfrm>
        </p:grpSpPr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1AD929D1-186D-4646-AF57-736F409ED4ED}"/>
                </a:ext>
              </a:extLst>
            </p:cNvPr>
            <p:cNvSpPr txBox="1"/>
            <p:nvPr/>
          </p:nvSpPr>
          <p:spPr>
            <a:xfrm>
              <a:off x="3279289" y="1260773"/>
              <a:ext cx="26888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CIBLES</a:t>
              </a:r>
              <a:endParaRPr lang="fr-FR" b="1" dirty="0"/>
            </a:p>
          </p:txBody>
        </p:sp>
        <p:pic>
          <p:nvPicPr>
            <p:cNvPr id="43" name="Graphique 42" descr="Utilisateur contour">
              <a:extLst>
                <a:ext uri="{FF2B5EF4-FFF2-40B4-BE49-F238E27FC236}">
                  <a16:creationId xmlns:a16="http://schemas.microsoft.com/office/drawing/2014/main" id="{F5BF7B8A-CE2E-4AD1-B813-C36815C97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14950" y="1168251"/>
              <a:ext cx="464339" cy="464339"/>
            </a:xfrm>
            <a:prstGeom prst="rect">
              <a:avLst/>
            </a:prstGeom>
          </p:spPr>
        </p:pic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60CD8DD1-587A-4F14-9AFB-0689B6A33971}"/>
                </a:ext>
              </a:extLst>
            </p:cNvPr>
            <p:cNvSpPr txBox="1"/>
            <p:nvPr/>
          </p:nvSpPr>
          <p:spPr>
            <a:xfrm>
              <a:off x="2505497" y="1638792"/>
              <a:ext cx="7266047" cy="156966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1085850" lvl="1" indent="-171450">
                <a:buFont typeface="Arial,Sans-Serif" panose="020B0604020202020204" pitchFamily="34" charset="0"/>
                <a:buChar char="•"/>
              </a:pPr>
              <a:r>
                <a:rPr lang="fr-FR" sz="1600" dirty="0">
                  <a:ea typeface="+mn-lt"/>
                  <a:cs typeface="+mn-lt"/>
                </a:rPr>
                <a:t>Professionnel souhaitant créer son site internet (site e-commerce, site </a:t>
              </a:r>
              <a:r>
                <a:rPr lang="fr-FR" sz="1600" dirty="0" err="1">
                  <a:ea typeface="+mn-lt"/>
                  <a:cs typeface="+mn-lt"/>
                </a:rPr>
                <a:t>Click&amp;Collect</a:t>
              </a:r>
              <a:r>
                <a:rPr lang="fr-FR" sz="1600" dirty="0">
                  <a:ea typeface="+mn-lt"/>
                  <a:cs typeface="+mn-lt"/>
                </a:rPr>
                <a:t>, site vitrine) : commerçant, artisan, profession libérale…</a:t>
              </a:r>
            </a:p>
            <a:p>
              <a:pPr marL="1085850" lvl="1" indent="-171450">
                <a:buFont typeface="Arial,Sans-Serif" panose="020B0604020202020204" pitchFamily="34" charset="0"/>
                <a:buChar char="•"/>
              </a:pPr>
              <a:r>
                <a:rPr lang="fr-FR" sz="1600" dirty="0">
                  <a:ea typeface="+mn-lt"/>
                  <a:cs typeface="+mn-lt"/>
                </a:rPr>
                <a:t>Professionnel souhaitant développer sa visibilité sur internet (site vitrine, référencement, campagnes réseaux sociaux, publicité digitale ...)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28A3381E-35C2-453C-B130-C0712D2AEFBE}"/>
              </a:ext>
            </a:extLst>
          </p:cNvPr>
          <p:cNvGrpSpPr/>
          <p:nvPr/>
        </p:nvGrpSpPr>
        <p:grpSpPr>
          <a:xfrm>
            <a:off x="3912266" y="3684271"/>
            <a:ext cx="7784434" cy="2031559"/>
            <a:chOff x="8072851" y="1256614"/>
            <a:chExt cx="7640474" cy="2182168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DBC51753-D759-4927-8AC7-175934B198F9}"/>
                </a:ext>
              </a:extLst>
            </p:cNvPr>
            <p:cNvSpPr txBox="1"/>
            <p:nvPr/>
          </p:nvSpPr>
          <p:spPr>
            <a:xfrm>
              <a:off x="8465085" y="1295672"/>
              <a:ext cx="26888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 BESOINS</a:t>
              </a:r>
            </a:p>
          </p:txBody>
        </p:sp>
        <p:pic>
          <p:nvPicPr>
            <p:cNvPr id="47" name="Graphique 46" descr="Liste de contrôle avec un remplissage uni">
              <a:extLst>
                <a:ext uri="{FF2B5EF4-FFF2-40B4-BE49-F238E27FC236}">
                  <a16:creationId xmlns:a16="http://schemas.microsoft.com/office/drawing/2014/main" id="{A8805077-910E-4F84-B3B4-34254F95E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72851" y="1256614"/>
              <a:ext cx="392234" cy="392234"/>
            </a:xfrm>
            <a:prstGeom prst="rect">
              <a:avLst/>
            </a:prstGeom>
          </p:spPr>
        </p:pic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66C196ED-C249-43F9-B354-39551B6F23AB}"/>
                </a:ext>
              </a:extLst>
            </p:cNvPr>
            <p:cNvSpPr txBox="1"/>
            <p:nvPr/>
          </p:nvSpPr>
          <p:spPr>
            <a:xfrm>
              <a:off x="8717712" y="1752756"/>
              <a:ext cx="6995613" cy="168602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fr-FR" sz="1600" b="1" dirty="0">
                  <a:effectLst/>
                  <a:latin typeface="Arial corps"/>
                </a:rPr>
                <a:t>Offrir un canal de vente supplémentaire avec la vente en ligne </a:t>
              </a:r>
              <a:r>
                <a:rPr lang="fr-FR" sz="1600" dirty="0">
                  <a:effectLst/>
                  <a:latin typeface="Arial corps"/>
                </a:rPr>
                <a:t>: site marchand, site </a:t>
              </a:r>
              <a:r>
                <a:rPr lang="fr-FR" sz="1600" dirty="0" err="1">
                  <a:effectLst/>
                  <a:latin typeface="Arial corps"/>
                </a:rPr>
                <a:t>Click&amp;Collect</a:t>
              </a:r>
              <a:r>
                <a:rPr lang="fr-FR" sz="1600" dirty="0">
                  <a:effectLst/>
                  <a:latin typeface="Arial corps"/>
                </a:rPr>
                <a:t>, réseaux sociaux (social commerce) 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1600" dirty="0">
                  <a:latin typeface="Arial corps"/>
                  <a:ea typeface="+mn-lt"/>
                  <a:cs typeface="+mn-lt"/>
                </a:rPr>
                <a:t>Optimiser/enrichir son site internet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1600" dirty="0">
                  <a:effectLst/>
                  <a:latin typeface="Arial corps"/>
                </a:rPr>
                <a:t>Développer sa visibilité en ligne (référencement, réseaux sociaux, ...)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1600" dirty="0">
                  <a:latin typeface="Arial corps"/>
                  <a:ea typeface="+mn-lt"/>
                  <a:cs typeface="+mn-lt"/>
                </a:rPr>
                <a:t>Mettre en œuvre des campagnes de publicité digitales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1600" dirty="0" err="1">
                  <a:effectLst/>
                  <a:latin typeface="Arial corps"/>
                </a:rPr>
                <a:t>Etre</a:t>
              </a:r>
              <a:r>
                <a:rPr lang="fr-FR" sz="1600" dirty="0">
                  <a:effectLst/>
                  <a:latin typeface="Arial corps"/>
                </a:rPr>
                <a:t> accompagné par des experts pour développer son activité sur internet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FE6AE9A-180F-4925-A6CB-70478ED8E55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9072" r="29072"/>
          <a:stretch/>
        </p:blipFill>
        <p:spPr>
          <a:xfrm>
            <a:off x="1128391" y="2916302"/>
            <a:ext cx="2294711" cy="308044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D511269-A684-46CC-AE8F-2606DDAF9C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7687" y="1888903"/>
            <a:ext cx="2136118" cy="347441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2D859CAD-131B-402D-A11B-F14C92BDC239}"/>
              </a:ext>
            </a:extLst>
          </p:cNvPr>
          <p:cNvSpPr txBox="1"/>
          <p:nvPr/>
        </p:nvSpPr>
        <p:spPr>
          <a:xfrm>
            <a:off x="9123008" y="446677"/>
            <a:ext cx="2702946" cy="10464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550" dirty="0">
                <a:solidFill>
                  <a:schemeClr val="bg2"/>
                </a:solidFill>
              </a:rPr>
              <a:t>Solution de </a:t>
            </a:r>
            <a:r>
              <a:rPr lang="fr-FR" sz="1550" b="1" dirty="0">
                <a:solidFill>
                  <a:schemeClr val="bg2"/>
                </a:solidFill>
              </a:rPr>
              <a:t>création de site internet </a:t>
            </a:r>
            <a:r>
              <a:rPr lang="fr-FR" sz="1550" dirty="0">
                <a:solidFill>
                  <a:schemeClr val="bg2"/>
                </a:solidFill>
              </a:rPr>
              <a:t>et de </a:t>
            </a:r>
            <a:r>
              <a:rPr lang="fr-FR" sz="1550" b="1" dirty="0">
                <a:solidFill>
                  <a:schemeClr val="bg2"/>
                </a:solidFill>
              </a:rPr>
              <a:t>développement de sa visibilité sur internet</a:t>
            </a:r>
            <a:endParaRPr lang="fr-FR" sz="1550" b="1" dirty="0">
              <a:solidFill>
                <a:schemeClr val="bg2"/>
              </a:solidFill>
              <a:cs typeface="Arial"/>
            </a:endParaRPr>
          </a:p>
        </p:txBody>
      </p:sp>
      <p:sp>
        <p:nvSpPr>
          <p:cNvPr id="17" name="Espace réservé de la date 2">
            <a:extLst>
              <a:ext uri="{FF2B5EF4-FFF2-40B4-BE49-F238E27FC236}">
                <a16:creationId xmlns:a16="http://schemas.microsoft.com/office/drawing/2014/main" id="{73C8B220-4BF8-47A9-AA7B-A9D46AE4D9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18" name="Espace réservé du numéro de diapositive 4">
            <a:extLst>
              <a:ext uri="{FF2B5EF4-FFF2-40B4-BE49-F238E27FC236}">
                <a16:creationId xmlns:a16="http://schemas.microsoft.com/office/drawing/2014/main" id="{791C2295-109D-4BA9-BA2F-E9EEA51E5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14</a:t>
            </a:fld>
            <a:endParaRPr lang="fr-FR"/>
          </a:p>
        </p:txBody>
      </p:sp>
      <p:sp>
        <p:nvSpPr>
          <p:cNvPr id="19" name="Espace réservé de la date 2">
            <a:extLst>
              <a:ext uri="{FF2B5EF4-FFF2-40B4-BE49-F238E27FC236}">
                <a16:creationId xmlns:a16="http://schemas.microsoft.com/office/drawing/2014/main" id="{6C61F0DF-0C86-40FE-9895-5D4BE27BD2F1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</p:spTree>
    <p:extLst>
      <p:ext uri="{BB962C8B-B14F-4D97-AF65-F5344CB8AC3E}">
        <p14:creationId xmlns:p14="http://schemas.microsoft.com/office/powerpoint/2010/main" val="4147388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75" y="574006"/>
            <a:ext cx="10800000" cy="502596"/>
          </a:xfrm>
        </p:spPr>
        <p:txBody>
          <a:bodyPr/>
          <a:lstStyle/>
          <a:p>
            <a:r>
              <a:rPr lang="fr-FR" sz="2400" dirty="0">
                <a:solidFill>
                  <a:schemeClr val="tx1">
                    <a:lumMod val="75000"/>
                  </a:schemeClr>
                </a:solidFill>
                <a:latin typeface="Montserrat ExtraBold"/>
              </a:rPr>
              <a:t>Présentation de l’action</a:t>
            </a:r>
            <a:br>
              <a:rPr lang="fr-FR" sz="2400" dirty="0">
                <a:latin typeface="Montserrat ExtraBold"/>
              </a:rPr>
            </a:br>
            <a:r>
              <a:rPr lang="fr-FR" sz="2400" dirty="0">
                <a:latin typeface="Montserrat ExtraBold"/>
              </a:rPr>
              <a:t>E-mailing transmis / cibles Injectées dans vos PDO </a:t>
            </a:r>
            <a:endParaRPr lang="fr-FR" dirty="0"/>
          </a:p>
        </p:txBody>
      </p:sp>
      <p:sp>
        <p:nvSpPr>
          <p:cNvPr id="6" name="Espace réservé de la date 2">
            <a:extLst>
              <a:ext uri="{FF2B5EF4-FFF2-40B4-BE49-F238E27FC236}">
                <a16:creationId xmlns:a16="http://schemas.microsoft.com/office/drawing/2014/main" id="{8FF3ECF3-0B28-4AEA-B7C7-621E38E5FA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FA5FE050-9098-4D91-9261-54CAF8CB1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15</a:t>
            </a:fld>
            <a:endParaRPr lang="fr-FR"/>
          </a:p>
        </p:txBody>
      </p:sp>
      <p:sp>
        <p:nvSpPr>
          <p:cNvPr id="8" name="Espace réservé de la date 2">
            <a:extLst>
              <a:ext uri="{FF2B5EF4-FFF2-40B4-BE49-F238E27FC236}">
                <a16:creationId xmlns:a16="http://schemas.microsoft.com/office/drawing/2014/main" id="{397A7BCE-F0F7-4697-AE6D-254CBF789272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C169DF3-F980-48D1-B241-3B0E0130D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5412" y="1065565"/>
            <a:ext cx="4801270" cy="51940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8C05A2-2629-4F77-9213-5A2175933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895" y="1123031"/>
            <a:ext cx="4696480" cy="519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57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632" y="507696"/>
            <a:ext cx="10800000" cy="502596"/>
          </a:xfrm>
        </p:spPr>
        <p:txBody>
          <a:bodyPr/>
          <a:lstStyle/>
          <a:p>
            <a:r>
              <a:rPr lang="fr-FR" sz="2400" dirty="0">
                <a:solidFill>
                  <a:schemeClr val="tx1">
                    <a:lumMod val="75000"/>
                  </a:schemeClr>
                </a:solidFill>
                <a:latin typeface="Montserrat ExtraBold"/>
              </a:rPr>
              <a:t>Présentation de l’action</a:t>
            </a:r>
            <a:br>
              <a:rPr lang="fr-FR" sz="2400" dirty="0">
                <a:latin typeface="Montserrat ExtraBold"/>
              </a:rPr>
            </a:br>
            <a:r>
              <a:rPr lang="fr-FR" sz="2400" dirty="0">
                <a:latin typeface="Montserrat ExtraBold"/>
              </a:rPr>
              <a:t>Exemple de scénario téléphonique : Cible e-commerce</a:t>
            </a:r>
            <a:endParaRPr lang="fr-FR" dirty="0"/>
          </a:p>
        </p:txBody>
      </p:sp>
      <p:sp>
        <p:nvSpPr>
          <p:cNvPr id="6" name="Espace réservé de la date 2">
            <a:extLst>
              <a:ext uri="{FF2B5EF4-FFF2-40B4-BE49-F238E27FC236}">
                <a16:creationId xmlns:a16="http://schemas.microsoft.com/office/drawing/2014/main" id="{8FF3ECF3-0B28-4AEA-B7C7-621E38E5FA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FA5FE050-9098-4D91-9261-54CAF8CB1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16</a:t>
            </a:fld>
            <a:endParaRPr lang="fr-FR"/>
          </a:p>
        </p:txBody>
      </p:sp>
      <p:sp>
        <p:nvSpPr>
          <p:cNvPr id="8" name="Espace réservé de la date 2">
            <a:extLst>
              <a:ext uri="{FF2B5EF4-FFF2-40B4-BE49-F238E27FC236}">
                <a16:creationId xmlns:a16="http://schemas.microsoft.com/office/drawing/2014/main" id="{397A7BCE-F0F7-4697-AE6D-254CBF789272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  <p:sp>
        <p:nvSpPr>
          <p:cNvPr id="13" name="Espace réservé du texte 1">
            <a:extLst>
              <a:ext uri="{FF2B5EF4-FFF2-40B4-BE49-F238E27FC236}">
                <a16:creationId xmlns:a16="http://schemas.microsoft.com/office/drawing/2014/main" id="{DA026617-5DBE-42C8-8554-768A94918A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8686" y="1143000"/>
            <a:ext cx="11394628" cy="5207304"/>
          </a:xfrm>
        </p:spPr>
        <p:txBody>
          <a:bodyPr>
            <a:noAutofit/>
          </a:bodyPr>
          <a:lstStyle/>
          <a:p>
            <a:pPr marL="171450" indent="-1714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Nous vous avons transmis un mail récemment. Avez-vous eu l’occasion d’en prendre connaissance ? </a:t>
            </a:r>
          </a:p>
          <a:p>
            <a:pPr marL="358775" lvl="2" indent="-163513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990600" algn="l"/>
                <a:tab pos="1252538" algn="l"/>
              </a:tabLst>
            </a:pPr>
            <a:r>
              <a:rPr lang="fr-FR" sz="1200" dirty="0"/>
              <a:t>Si </a:t>
            </a:r>
            <a:r>
              <a:rPr lang="fr-FR" sz="1200" b="1" dirty="0"/>
              <a:t>OUI 	</a:t>
            </a:r>
            <a:r>
              <a:rPr lang="fr-FR" sz="1200" b="1" i="1" dirty="0">
                <a:sym typeface="Wingdings" panose="05000000000000000000" pitchFamily="2" charset="2"/>
              </a:rPr>
              <a:t></a:t>
            </a:r>
            <a:r>
              <a:rPr lang="fr-FR" sz="1200" dirty="0"/>
              <a:t> 	</a:t>
            </a:r>
            <a:r>
              <a:rPr lang="fr-FR" sz="1200" i="1" dirty="0"/>
              <a:t>Et justement… que pensez-vous du fait de permettre à vos clients d’acheter à tout moment au-travers d’un site internet ?</a:t>
            </a:r>
          </a:p>
          <a:p>
            <a:pPr marL="358775" lvl="2" indent="-163513" algn="just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990600" algn="l"/>
                <a:tab pos="1252538" algn="l"/>
              </a:tabLst>
            </a:pPr>
            <a:r>
              <a:rPr lang="fr-FR" sz="1200" dirty="0"/>
              <a:t>Si </a:t>
            </a:r>
            <a:r>
              <a:rPr lang="fr-FR" sz="1200" b="1" dirty="0"/>
              <a:t>NON 	</a:t>
            </a:r>
            <a:r>
              <a:rPr lang="fr-FR" sz="1200" b="1" i="1" dirty="0">
                <a:sym typeface="Wingdings" panose="05000000000000000000" pitchFamily="2" charset="2"/>
              </a:rPr>
              <a:t></a:t>
            </a:r>
            <a:r>
              <a:rPr lang="fr-FR" sz="1200" dirty="0"/>
              <a:t> 	</a:t>
            </a:r>
            <a:r>
              <a:rPr lang="fr-FR" sz="1200" i="1" dirty="0"/>
              <a:t>Ce n’est pas grave. Je vous propose de vous en faire un résumé ! Dans le contexte actuel, il nous parait important d’évoquer avec vous  les			avantages que procure la vente sur internet, qui permet à vos clients (et futurs clients) d’acheter vos produits/services à tout moment et où qu’ils se 		trouvent. Pratiquez-vous déjà la vente sur internet ? A défaut, y avez-vous déjà pensé ? </a:t>
            </a:r>
          </a:p>
          <a:p>
            <a:pPr marL="522900" lvl="2" indent="-342900" algn="just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1349375" algn="l"/>
              </a:tabLst>
            </a:pPr>
            <a:endParaRPr lang="fr-FR" sz="400" i="1" dirty="0"/>
          </a:p>
          <a:p>
            <a:pPr marL="171450" indent="-1714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 le client est intéressé par la création d’un site internet </a:t>
            </a:r>
            <a:r>
              <a:rPr lang="fr-FR" sz="1200" i="1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12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Dans quel délai envisagez-vous de mettre en place un site internet ?</a:t>
            </a:r>
          </a:p>
          <a:p>
            <a:pPr marL="358775" lvl="2" indent="-193675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 </a:t>
            </a:r>
            <a:r>
              <a:rPr lang="fr-F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moins de 6 mois</a:t>
            </a: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1200" b="1" i="1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fr-FR" sz="12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créer un Lead</a:t>
            </a: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358775" lvl="2" indent="-193675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 </a:t>
            </a:r>
            <a:r>
              <a:rPr lang="fr-F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pas décidé</a:t>
            </a: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1200" b="1" i="1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  </a:t>
            </a:r>
            <a:r>
              <a:rPr lang="fr-FR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Je reste à votre disposition, et vous propose de reprendre contact avec vous d’ici à 6 mois, selon l’évolution de votre projet</a:t>
            </a: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pPr lvl="2" indent="0">
              <a:lnSpc>
                <a:spcPct val="110000"/>
              </a:lnSpc>
              <a:spcBef>
                <a:spcPts val="600"/>
              </a:spcBef>
              <a:buNone/>
            </a:pPr>
            <a:endParaRPr lang="fr-FR" sz="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1450" lvl="1" indent="-171450">
              <a:lnSpc>
                <a:spcPct val="11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 le client évoque le fait qu’il a déjà un site et une solution de paiement : </a:t>
            </a:r>
            <a:r>
              <a:rPr lang="fr-FR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Etes-vous satisfait de votre site ? </a:t>
            </a:r>
          </a:p>
          <a:p>
            <a:pPr marL="358775" lvl="1" indent="-171450">
              <a:lnSpc>
                <a:spcPct val="11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990600" algn="l"/>
                <a:tab pos="1252538" algn="l"/>
              </a:tabLst>
            </a:pPr>
            <a:r>
              <a:rPr lang="fr-FR" sz="1200" dirty="0"/>
              <a:t>Si </a:t>
            </a:r>
            <a:r>
              <a:rPr lang="fr-FR" sz="1200" b="1" dirty="0"/>
              <a:t>OUI 	</a:t>
            </a:r>
            <a:r>
              <a:rPr lang="fr-FR" sz="1200" i="1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 	Oui ? Par rapport à quoi ? Sur quels critères ? </a:t>
            </a: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[Trouver la brèche / passer </a:t>
            </a: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à la question suivante].</a:t>
            </a:r>
          </a:p>
          <a:p>
            <a:pPr marL="358775" lvl="3" indent="-171450">
              <a:lnSpc>
                <a:spcPct val="11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990600" algn="l"/>
                <a:tab pos="1252538" algn="l"/>
              </a:tabLst>
            </a:pPr>
            <a:r>
              <a:rPr lang="fr-FR" dirty="0"/>
              <a:t>Si </a:t>
            </a:r>
            <a:r>
              <a:rPr lang="fr-FR" b="1" dirty="0"/>
              <a:t>NON 	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	</a:t>
            </a:r>
            <a:r>
              <a:rPr lang="fr-FR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Nous pouvons vous accompagner dans la refonte de votre site. Je vous propose qu’un Expert vous rappelle dans les meilleurs délais pour évoquer 		le sujet avec vous.</a:t>
            </a:r>
          </a:p>
          <a:p>
            <a:pPr marL="358775" lvl="2" indent="-193675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Quelle solution de paiement utilisez-vous ? En êtes-vous satisfait ?</a:t>
            </a:r>
            <a:br>
              <a:rPr lang="fr-FR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F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Quelle que soit la réponse </a:t>
            </a:r>
            <a:r>
              <a:rPr lang="fr-FR" sz="1200" b="1" i="1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Que dites vous de procéder à une </a:t>
            </a:r>
            <a:r>
              <a:rPr lang="fr-FR" sz="12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étude comparative </a:t>
            </a:r>
            <a:r>
              <a:rPr lang="fr-FR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entre votre solution actuelle et ce que nous pouvons vous proposer ? (prix, fonctionnalité, etc…). Je vous propose qu’un Expert vous rappelle dans les meilleurs délais pour évoquer le sujet avec vous.</a:t>
            </a:r>
          </a:p>
          <a:p>
            <a:pPr marL="465750" lvl="2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fr-FR" sz="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1450" indent="-1714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 client n’est pas intéressé. </a:t>
            </a:r>
          </a:p>
          <a:p>
            <a:pPr marL="358775" indent="-198438">
              <a:lnSpc>
                <a:spcPct val="11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sz="12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Et qu’est-ce qui vous freine ? Ce que je vous propose, c’est d’en échanger avec un Expert qui vous rappellera dans les meilleurs délais.</a:t>
            </a:r>
          </a:p>
          <a:p>
            <a:pPr marL="358775" indent="-198438">
              <a:lnSpc>
                <a:spcPct val="11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sz="12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 cas échéant, si refus : </a:t>
            </a:r>
            <a:r>
              <a:rPr lang="fr-FR" sz="12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Puis je me permettre de vous en reparler d’ici 6 mois ? </a:t>
            </a:r>
            <a:r>
              <a:rPr lang="fr-FR" sz="1200" b="1" dirty="0">
                <a:solidFill>
                  <a:schemeClr val="tx1"/>
                </a:solidFill>
              </a:rPr>
              <a:t>[Ne pas forcer la main non plus au client : le lead doit rester qualifié]</a:t>
            </a:r>
          </a:p>
          <a:p>
            <a:pPr marL="358775" indent="-198438">
              <a:lnSpc>
                <a:spcPct val="11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fr-FR" sz="12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213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631" y="507696"/>
            <a:ext cx="10970997" cy="502596"/>
          </a:xfrm>
        </p:spPr>
        <p:txBody>
          <a:bodyPr/>
          <a:lstStyle/>
          <a:p>
            <a:r>
              <a:rPr lang="fr-FR" sz="2400" dirty="0">
                <a:solidFill>
                  <a:schemeClr val="tx1">
                    <a:lumMod val="75000"/>
                  </a:schemeClr>
                </a:solidFill>
                <a:latin typeface="Montserrat ExtraBold"/>
              </a:rPr>
              <a:t>Présentation de l’action</a:t>
            </a:r>
            <a:br>
              <a:rPr lang="fr-FR" sz="2400" dirty="0">
                <a:latin typeface="Montserrat ExtraBold"/>
              </a:rPr>
            </a:br>
            <a:r>
              <a:rPr lang="fr-FR" sz="2400" dirty="0">
                <a:latin typeface="Montserrat ExtraBold"/>
              </a:rPr>
              <a:t>Exemple de scénario téléphonique : Cible e-ENCAISSEMENT</a:t>
            </a:r>
            <a:endParaRPr lang="fr-FR" dirty="0"/>
          </a:p>
        </p:txBody>
      </p:sp>
      <p:sp>
        <p:nvSpPr>
          <p:cNvPr id="6" name="Espace réservé de la date 2">
            <a:extLst>
              <a:ext uri="{FF2B5EF4-FFF2-40B4-BE49-F238E27FC236}">
                <a16:creationId xmlns:a16="http://schemas.microsoft.com/office/drawing/2014/main" id="{8FF3ECF3-0B28-4AEA-B7C7-621E38E5FA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FA5FE050-9098-4D91-9261-54CAF8CB1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17</a:t>
            </a:fld>
            <a:endParaRPr lang="fr-FR"/>
          </a:p>
        </p:txBody>
      </p:sp>
      <p:sp>
        <p:nvSpPr>
          <p:cNvPr id="8" name="Espace réservé de la date 2">
            <a:extLst>
              <a:ext uri="{FF2B5EF4-FFF2-40B4-BE49-F238E27FC236}">
                <a16:creationId xmlns:a16="http://schemas.microsoft.com/office/drawing/2014/main" id="{397A7BCE-F0F7-4697-AE6D-254CBF789272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  <p:sp>
        <p:nvSpPr>
          <p:cNvPr id="13" name="Espace réservé du texte 1">
            <a:extLst>
              <a:ext uri="{FF2B5EF4-FFF2-40B4-BE49-F238E27FC236}">
                <a16:creationId xmlns:a16="http://schemas.microsoft.com/office/drawing/2014/main" id="{DA026617-5DBE-42C8-8554-768A94918A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5772" y="1521696"/>
            <a:ext cx="11394628" cy="5207304"/>
          </a:xfrm>
        </p:spPr>
        <p:txBody>
          <a:bodyPr>
            <a:noAutofit/>
          </a:bodyPr>
          <a:lstStyle/>
          <a:p>
            <a:pPr marL="171450" indent="-1714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Nous vous avons transmis un mail récemment. Avez-vous eu l’occasion d’en prendre connaissance ? </a:t>
            </a:r>
          </a:p>
          <a:p>
            <a:pPr marL="358775" lvl="2" indent="-163513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990600" algn="l"/>
                <a:tab pos="1252538" algn="l"/>
              </a:tabLst>
            </a:pPr>
            <a:r>
              <a:rPr lang="fr-FR" sz="1200" dirty="0"/>
              <a:t>Si </a:t>
            </a:r>
            <a:r>
              <a:rPr lang="fr-FR" sz="1200" b="1" dirty="0"/>
              <a:t>OUI 	</a:t>
            </a:r>
            <a:r>
              <a:rPr lang="fr-FR" sz="1200" b="1" i="1" dirty="0">
                <a:sym typeface="Wingdings" panose="05000000000000000000" pitchFamily="2" charset="2"/>
              </a:rPr>
              <a:t></a:t>
            </a:r>
            <a:r>
              <a:rPr lang="fr-FR" sz="1200" dirty="0"/>
              <a:t> 	</a:t>
            </a:r>
            <a:r>
              <a:rPr lang="fr-FR" sz="1200" i="1" dirty="0"/>
              <a:t>Et justement… que pensez-vous de simplifier et sécuriser vos divers encaissements ?</a:t>
            </a:r>
          </a:p>
          <a:p>
            <a:pPr marL="358775" lvl="2" indent="-163513" algn="just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990600" algn="l"/>
                <a:tab pos="1252538" algn="l"/>
              </a:tabLst>
            </a:pPr>
            <a:r>
              <a:rPr lang="fr-FR" sz="1200" dirty="0"/>
              <a:t>Si </a:t>
            </a:r>
            <a:r>
              <a:rPr lang="fr-FR" sz="1200" b="1" dirty="0"/>
              <a:t>NON 	</a:t>
            </a:r>
            <a:r>
              <a:rPr lang="fr-FR" sz="1200" b="1" i="1" dirty="0">
                <a:sym typeface="Wingdings" panose="05000000000000000000" pitchFamily="2" charset="2"/>
              </a:rPr>
              <a:t></a:t>
            </a:r>
            <a:r>
              <a:rPr lang="fr-FR" sz="1200" dirty="0"/>
              <a:t> 	</a:t>
            </a:r>
            <a:r>
              <a:rPr lang="fr-FR" sz="1200" i="1" dirty="0"/>
              <a:t>Très bien, j’ai alors une question à vous poser :</a:t>
            </a:r>
            <a:r>
              <a:rPr lang="fr-FR" sz="1200" dirty="0">
                <a:sym typeface="Wingdings" panose="05000000000000000000" pitchFamily="2" charset="2"/>
              </a:rPr>
              <a:t> </a:t>
            </a:r>
            <a:r>
              <a:rPr lang="fr-FR" sz="1200" i="1" dirty="0"/>
              <a:t>Comment encaissez-vous vos prestations, acomptes ou commandes ? </a:t>
            </a:r>
            <a:r>
              <a:rPr lang="fr-FR" sz="1200" b="1" dirty="0"/>
              <a:t>[Laisser parler le client]</a:t>
            </a:r>
          </a:p>
          <a:p>
            <a:pPr marL="358775" lvl="2" indent="-163513" algn="just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990600" algn="l"/>
                <a:tab pos="1252538" algn="l"/>
              </a:tabLst>
            </a:pPr>
            <a:r>
              <a:rPr lang="fr-FR" sz="1200" i="1" dirty="0"/>
              <a:t>Que pensez-vous du principe de pouvoir transmettre en toute simplicité un lien de paiement, au-travers d’un sms ou d’un mail, permettant à votre client de payer par carte à distance ? Vous gagnez ainsi du temps et vous sécurisez vos transactions !</a:t>
            </a:r>
          </a:p>
          <a:p>
            <a:pPr marL="522900" lvl="2" indent="-342900" algn="just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1349375" algn="l"/>
              </a:tabLst>
            </a:pPr>
            <a:endParaRPr lang="fr-FR" sz="1000" i="1" dirty="0"/>
          </a:p>
          <a:p>
            <a:pPr marL="171450" indent="-1714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 le client est intéressé </a:t>
            </a:r>
            <a:r>
              <a:rPr lang="fr-FR" sz="1200" b="1" i="1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fr-FR" sz="12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créer un Lead</a:t>
            </a: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171450" indent="-1714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fr-FR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1450" indent="-171450" algn="just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 le client a des questions autour du prix, des fonctionnalités… </a:t>
            </a:r>
            <a:r>
              <a:rPr lang="fr-FR" sz="1200" i="1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  </a:t>
            </a:r>
            <a:r>
              <a:rPr lang="fr-FR" sz="12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Le renvoyer vers les experts : 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tabLst>
                <a:tab pos="174625" algn="l"/>
              </a:tabLst>
            </a:pPr>
            <a:r>
              <a:rPr lang="fr-FR" sz="1200" b="0" i="1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	C</a:t>
            </a:r>
            <a:r>
              <a:rPr lang="fr-FR" sz="12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 que je vous propose, c’est qu’un Expert vous recontacte pour évoquer avec vous la solution, et répondre à toutes vos questions. </a:t>
            </a:r>
          </a:p>
          <a:p>
            <a:pPr lvl="2" indent="0">
              <a:lnSpc>
                <a:spcPct val="110000"/>
              </a:lnSpc>
              <a:spcBef>
                <a:spcPts val="600"/>
              </a:spcBef>
              <a:buNone/>
            </a:pPr>
            <a:endParaRPr lang="fr-FR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1450" lvl="1" indent="-171450">
              <a:lnSpc>
                <a:spcPct val="11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 le client n’est pas intéressé </a:t>
            </a:r>
            <a:r>
              <a:rPr lang="fr-FR" sz="1200" b="1" i="1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  </a:t>
            </a:r>
            <a:r>
              <a:rPr lang="fr-FR" sz="12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Et qu’est-ce qui vous freine ? 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buClrTx/>
              <a:tabLst>
                <a:tab pos="174625" algn="l"/>
              </a:tabLst>
            </a:pPr>
            <a:r>
              <a:rPr lang="fr-FR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fr-FR" sz="12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Rappeler que la </a:t>
            </a:r>
            <a:r>
              <a:rPr lang="fr-F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solution de paiement par carte est la plus sûre aujourd’hui</a:t>
            </a:r>
            <a:r>
              <a:rPr lang="fr-FR" sz="12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sous réserve d’utiliser un moyen fonctionnant au-travers du 3D Secure. 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buClrTx/>
              <a:tabLst>
                <a:tab pos="174625" algn="l"/>
              </a:tabLst>
            </a:pPr>
            <a:r>
              <a:rPr lang="fr-FR" sz="12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Le cas échéant, si </a:t>
            </a:r>
            <a:r>
              <a:rPr lang="fr-F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refus</a:t>
            </a:r>
            <a:r>
              <a:rPr lang="fr-FR" sz="12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: </a:t>
            </a:r>
            <a:r>
              <a:rPr lang="fr-FR" sz="12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Puis je me permettre de vous en reparler d’ici 6 mois ?</a:t>
            </a:r>
            <a:endParaRPr lang="fr-FR" sz="12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  <a:buClrTx/>
              <a:tabLst>
                <a:tab pos="174625" algn="l"/>
              </a:tabLst>
            </a:pPr>
            <a:endParaRPr lang="fr-FR" sz="12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  <a:buClrTx/>
            </a:pPr>
            <a:endParaRPr lang="fr-FR" sz="1200" b="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410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75" y="388949"/>
            <a:ext cx="11122768" cy="502596"/>
          </a:xfrm>
        </p:spPr>
        <p:txBody>
          <a:bodyPr/>
          <a:lstStyle/>
          <a:p>
            <a:r>
              <a:rPr lang="fr-FR" sz="2400" dirty="0">
                <a:latin typeface="Montserrat ExtraBold"/>
              </a:rPr>
              <a:t>Comment maximiser la qualification du lead MONEXPERT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1E524D-FCFE-45B3-82FC-4CE818650D40}"/>
              </a:ext>
            </a:extLst>
          </p:cNvPr>
          <p:cNvSpPr txBox="1"/>
          <p:nvPr/>
        </p:nvSpPr>
        <p:spPr>
          <a:xfrm>
            <a:off x="579375" y="1104269"/>
            <a:ext cx="10253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chemeClr val="tx1">
                    <a:lumMod val="50000"/>
                  </a:schemeClr>
                </a:solidFill>
              </a:rPr>
              <a:t>Rappel sur le traitement commercial via </a:t>
            </a:r>
            <a:r>
              <a:rPr lang="fr-FR" sz="2400" b="1" dirty="0" err="1">
                <a:solidFill>
                  <a:schemeClr val="tx1">
                    <a:lumMod val="50000"/>
                  </a:schemeClr>
                </a:solidFill>
              </a:rPr>
              <a:t>MonExpert</a:t>
            </a:r>
            <a:r>
              <a:rPr lang="fr-FR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6" name="Espace réservé de la date 2">
            <a:extLst>
              <a:ext uri="{FF2B5EF4-FFF2-40B4-BE49-F238E27FC236}">
                <a16:creationId xmlns:a16="http://schemas.microsoft.com/office/drawing/2014/main" id="{16B92F19-CC3A-48AE-B99C-EC6955434E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02F928A7-27C3-4968-AAC4-75CA2B98C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18</a:t>
            </a:fld>
            <a:endParaRPr lang="fr-FR"/>
          </a:p>
        </p:txBody>
      </p:sp>
      <p:sp>
        <p:nvSpPr>
          <p:cNvPr id="9" name="Espace réservé de la date 2">
            <a:extLst>
              <a:ext uri="{FF2B5EF4-FFF2-40B4-BE49-F238E27FC236}">
                <a16:creationId xmlns:a16="http://schemas.microsoft.com/office/drawing/2014/main" id="{75A54499-3A19-4BED-BC03-0AABB492D038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D026DA-755A-47F5-B014-5B3486E60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112" y="1990589"/>
            <a:ext cx="10592359" cy="356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6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75" y="388949"/>
            <a:ext cx="11122768" cy="502596"/>
          </a:xfrm>
        </p:spPr>
        <p:txBody>
          <a:bodyPr/>
          <a:lstStyle/>
          <a:p>
            <a:r>
              <a:rPr lang="fr-FR" sz="2400" dirty="0">
                <a:latin typeface="Montserrat ExtraBold"/>
              </a:rPr>
              <a:t>Comment maximiser la qualification du lead MONEXPERT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1E524D-FCFE-45B3-82FC-4CE818650D40}"/>
              </a:ext>
            </a:extLst>
          </p:cNvPr>
          <p:cNvSpPr txBox="1"/>
          <p:nvPr/>
        </p:nvSpPr>
        <p:spPr>
          <a:xfrm>
            <a:off x="579375" y="1104269"/>
            <a:ext cx="1063291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fr-FR" sz="2000" b="0" i="0" dirty="0">
                <a:solidFill>
                  <a:srgbClr val="333333"/>
                </a:solidFill>
                <a:effectLst/>
              </a:rPr>
              <a:t>En premier lieu, assurez-vous de la </a:t>
            </a:r>
            <a:r>
              <a:rPr lang="fr-FR" sz="2000" b="1" i="0" u="sng" dirty="0">
                <a:solidFill>
                  <a:srgbClr val="C00000"/>
                </a:solidFill>
                <a:effectLst/>
              </a:rPr>
              <a:t>disponibilité de votre client</a:t>
            </a:r>
            <a:r>
              <a:rPr lang="fr-FR" sz="2000" b="0" i="0" dirty="0">
                <a:solidFill>
                  <a:srgbClr val="C00000"/>
                </a:solidFill>
                <a:effectLst/>
              </a:rPr>
              <a:t> </a:t>
            </a:r>
            <a:r>
              <a:rPr lang="fr-FR" sz="2000" b="0" i="0" dirty="0">
                <a:solidFill>
                  <a:srgbClr val="333333"/>
                </a:solidFill>
                <a:effectLst/>
              </a:rPr>
              <a:t>qui sera contacté par l’expert e-commerce dans les </a:t>
            </a:r>
            <a:r>
              <a:rPr lang="fr-FR" sz="2000" b="1" i="0" dirty="0">
                <a:solidFill>
                  <a:schemeClr val="tx1">
                    <a:lumMod val="50000"/>
                  </a:schemeClr>
                </a:solidFill>
                <a:effectLst/>
              </a:rPr>
              <a:t>72h maximum</a:t>
            </a:r>
            <a:r>
              <a:rPr lang="fr-FR" sz="2000" b="0" i="0" dirty="0">
                <a:solidFill>
                  <a:srgbClr val="333333"/>
                </a:solidFill>
                <a:effectLst/>
              </a:rPr>
              <a:t> (numéro de téléphone commençant par </a:t>
            </a:r>
            <a:r>
              <a:rPr lang="fr-FR" sz="2000" b="1" i="0" u="sng" dirty="0">
                <a:solidFill>
                  <a:srgbClr val="333333"/>
                </a:solidFill>
                <a:effectLst/>
              </a:rPr>
              <a:t>07</a:t>
            </a:r>
            <a:r>
              <a:rPr lang="fr-FR" sz="2000" b="0" i="0" dirty="0">
                <a:solidFill>
                  <a:srgbClr val="333333"/>
                </a:solidFill>
                <a:effectLst/>
              </a:rPr>
              <a:t>)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endParaRPr lang="fr-FR" sz="2000" b="0" i="0" dirty="0">
              <a:solidFill>
                <a:srgbClr val="333333"/>
              </a:solidFill>
              <a:effectLst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333333"/>
                </a:solidFill>
              </a:rPr>
              <a:t>Repréciser le </a:t>
            </a:r>
            <a:r>
              <a:rPr lang="fr-FR" sz="2000" b="1" dirty="0">
                <a:solidFill>
                  <a:srgbClr val="333333"/>
                </a:solidFill>
              </a:rPr>
              <a:t>type de lead </a:t>
            </a:r>
            <a:r>
              <a:rPr lang="fr-FR" sz="2000" dirty="0">
                <a:solidFill>
                  <a:srgbClr val="333333"/>
                </a:solidFill>
              </a:rPr>
              <a:t>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2000" b="0" i="0" dirty="0">
                <a:solidFill>
                  <a:srgbClr val="333333"/>
                </a:solidFill>
                <a:effectLst/>
              </a:rPr>
              <a:t>Si création d'un site marchand </a:t>
            </a:r>
            <a:r>
              <a:rPr lang="fr-FR" sz="2000" b="1" i="0" u="sng" dirty="0">
                <a:solidFill>
                  <a:srgbClr val="333333"/>
                </a:solidFill>
                <a:effectLst/>
              </a:rPr>
              <a:t>avec</a:t>
            </a:r>
            <a:r>
              <a:rPr lang="fr-FR" sz="2000" b="0" i="0" dirty="0">
                <a:solidFill>
                  <a:srgbClr val="333333"/>
                </a:solidFill>
                <a:effectLst/>
              </a:rPr>
              <a:t> une solution d’encaissement : </a:t>
            </a:r>
            <a:r>
              <a:rPr lang="fr-FR" sz="2000" b="1" i="0" dirty="0">
                <a:solidFill>
                  <a:srgbClr val="C00000"/>
                </a:solidFill>
                <a:effectLst/>
              </a:rPr>
              <a:t>Lead Mixte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33"/>
                </a:solidFill>
              </a:rPr>
              <a:t>Si solution d’encaissement </a:t>
            </a:r>
            <a:r>
              <a:rPr lang="fr-FR" sz="2000" b="1" u="sng" dirty="0">
                <a:solidFill>
                  <a:srgbClr val="333333"/>
                </a:solidFill>
              </a:rPr>
              <a:t>uniquement</a:t>
            </a:r>
            <a:r>
              <a:rPr lang="fr-FR" sz="2000" dirty="0">
                <a:solidFill>
                  <a:srgbClr val="333333"/>
                </a:solidFill>
              </a:rPr>
              <a:t> (site déjà existant ou pas besoin de création de site) : </a:t>
            </a:r>
            <a:r>
              <a:rPr lang="fr-FR" sz="2000" b="1" dirty="0">
                <a:solidFill>
                  <a:srgbClr val="C00000"/>
                </a:solidFill>
              </a:rPr>
              <a:t>Lead Simple</a:t>
            </a:r>
          </a:p>
          <a:p>
            <a:pPr lvl="1"/>
            <a:endParaRPr lang="fr-FR" sz="2000" b="1" i="0" dirty="0">
              <a:solidFill>
                <a:srgbClr val="C00000"/>
              </a:solidFill>
              <a:effectLst/>
            </a:endParaRPr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chemeClr val="tx1">
                    <a:lumMod val="50000"/>
                  </a:schemeClr>
                </a:solidFill>
              </a:rPr>
              <a:t>Informations </a:t>
            </a:r>
            <a:r>
              <a:rPr lang="fr-FR" sz="2000" dirty="0">
                <a:solidFill>
                  <a:schemeClr val="tx1">
                    <a:lumMod val="50000"/>
                  </a:schemeClr>
                </a:solidFill>
              </a:rPr>
              <a:t>à collecter afin d’</a:t>
            </a:r>
            <a:r>
              <a:rPr lang="fr-FR" sz="2000" b="1" dirty="0">
                <a:solidFill>
                  <a:srgbClr val="C00000"/>
                </a:solidFill>
              </a:rPr>
              <a:t>optimiser</a:t>
            </a:r>
            <a:r>
              <a:rPr lang="fr-FR" sz="2000" b="1" dirty="0">
                <a:solidFill>
                  <a:schemeClr val="tx1">
                    <a:lumMod val="50000"/>
                  </a:schemeClr>
                </a:solidFill>
              </a:rPr>
              <a:t> la qualité du lead :</a:t>
            </a:r>
          </a:p>
          <a:p>
            <a:pPr marL="800100" lvl="2" indent="-342900">
              <a:buFont typeface="Wingdings" panose="05000000000000000000" pitchFamily="2" charset="2"/>
              <a:buChar char="ü"/>
            </a:pPr>
            <a:r>
              <a:rPr lang="fr-FR" sz="2000" b="1" i="0" dirty="0">
                <a:solidFill>
                  <a:schemeClr val="tx1">
                    <a:lumMod val="50000"/>
                  </a:schemeClr>
                </a:solidFill>
                <a:effectLst/>
              </a:rPr>
              <a:t>Url</a:t>
            </a:r>
            <a:r>
              <a:rPr lang="fr-FR" sz="2000" i="0" dirty="0">
                <a:solidFill>
                  <a:schemeClr val="tx1">
                    <a:lumMod val="50000"/>
                  </a:schemeClr>
                </a:solidFill>
                <a:effectLst/>
              </a:rPr>
              <a:t> du site internet (lorsqu’il existe)</a:t>
            </a:r>
          </a:p>
          <a:p>
            <a:pPr marL="800100" lvl="2" indent="-342900">
              <a:buFont typeface="Wingdings" panose="05000000000000000000" pitchFamily="2" charset="2"/>
              <a:buChar char="ü"/>
            </a:pPr>
            <a:r>
              <a:rPr lang="fr-FR" sz="2000" b="1" i="0" dirty="0">
                <a:solidFill>
                  <a:schemeClr val="tx1">
                    <a:lumMod val="50000"/>
                  </a:schemeClr>
                </a:solidFill>
                <a:effectLst/>
              </a:rPr>
              <a:t>Solution d’encaissement </a:t>
            </a:r>
            <a:r>
              <a:rPr lang="fr-FR" sz="2000" i="0" dirty="0">
                <a:solidFill>
                  <a:schemeClr val="tx1">
                    <a:lumMod val="50000"/>
                  </a:schemeClr>
                </a:solidFill>
                <a:effectLst/>
              </a:rPr>
              <a:t>en ligne recherchée par le client : site ou SMS/e-mail</a:t>
            </a:r>
          </a:p>
          <a:p>
            <a:pPr marL="800100" lvl="2" indent="-342900"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chemeClr val="tx1">
                    <a:lumMod val="50000"/>
                  </a:schemeClr>
                </a:solidFill>
              </a:rPr>
              <a:t>Type d’activité </a:t>
            </a:r>
            <a:r>
              <a:rPr lang="fr-FR" sz="2000" dirty="0">
                <a:solidFill>
                  <a:schemeClr val="tx1">
                    <a:lumMod val="50000"/>
                  </a:schemeClr>
                </a:solidFill>
              </a:rPr>
              <a:t>: </a:t>
            </a:r>
            <a:r>
              <a:rPr lang="fr-FR" sz="2000" dirty="0" err="1">
                <a:solidFill>
                  <a:schemeClr val="tx1">
                    <a:lumMod val="50000"/>
                  </a:schemeClr>
                </a:solidFill>
              </a:rPr>
              <a:t>BtoB</a:t>
            </a:r>
            <a:r>
              <a:rPr lang="fr-FR" sz="2000" dirty="0">
                <a:solidFill>
                  <a:schemeClr val="tx1">
                    <a:lumMod val="50000"/>
                  </a:schemeClr>
                </a:solidFill>
              </a:rPr>
              <a:t> / BtoC / les 2</a:t>
            </a:r>
          </a:p>
          <a:p>
            <a:pPr marL="800100" lvl="2" indent="-342900"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chemeClr val="tx1">
                    <a:lumMod val="50000"/>
                  </a:schemeClr>
                </a:solidFill>
              </a:rPr>
              <a:t>CA e-commerce </a:t>
            </a:r>
            <a:r>
              <a:rPr lang="fr-FR" sz="2000" dirty="0">
                <a:solidFill>
                  <a:schemeClr val="tx1">
                    <a:lumMod val="50000"/>
                  </a:schemeClr>
                </a:solidFill>
              </a:rPr>
              <a:t>: supérieur à 100 K€ annuel / réel ou prévisionnel</a:t>
            </a:r>
          </a:p>
          <a:p>
            <a:pPr marL="800100" lvl="2" indent="-342900"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chemeClr val="tx1">
                    <a:lumMod val="50000"/>
                  </a:schemeClr>
                </a:solidFill>
              </a:rPr>
              <a:t>Délai</a:t>
            </a:r>
            <a:r>
              <a:rPr lang="fr-FR" sz="2000" dirty="0">
                <a:solidFill>
                  <a:schemeClr val="tx1">
                    <a:lumMod val="50000"/>
                  </a:schemeClr>
                </a:solidFill>
              </a:rPr>
              <a:t> de mise en place souhaitée</a:t>
            </a:r>
          </a:p>
          <a:p>
            <a:pPr marL="800100" lvl="2" indent="-342900"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chemeClr val="tx1">
                    <a:lumMod val="50000"/>
                  </a:schemeClr>
                </a:solidFill>
              </a:rPr>
              <a:t>Précisions complémentaires </a:t>
            </a:r>
            <a:r>
              <a:rPr lang="fr-FR" sz="2000" dirty="0">
                <a:solidFill>
                  <a:schemeClr val="tx1">
                    <a:lumMod val="50000"/>
                  </a:schemeClr>
                </a:solidFill>
              </a:rPr>
              <a:t>: apporter tout élément permettant de faciliter l’entretien commercial de l’expert e-commerce ! </a:t>
            </a:r>
            <a:r>
              <a:rPr lang="fr-FR" sz="2000" b="1" dirty="0">
                <a:solidFill>
                  <a:schemeClr val="tx1">
                    <a:lumMod val="50000"/>
                  </a:schemeClr>
                </a:solidFill>
              </a:rPr>
              <a:t>Ne pas négliger le commentaire</a:t>
            </a:r>
            <a:endParaRPr lang="fr-FR" sz="2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6" name="Espace réservé de la date 2">
            <a:extLst>
              <a:ext uri="{FF2B5EF4-FFF2-40B4-BE49-F238E27FC236}">
                <a16:creationId xmlns:a16="http://schemas.microsoft.com/office/drawing/2014/main" id="{16B92F19-CC3A-48AE-B99C-EC6955434E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02F928A7-27C3-4968-AAC4-75CA2B98C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19</a:t>
            </a:fld>
            <a:endParaRPr lang="fr-FR"/>
          </a:p>
        </p:txBody>
      </p:sp>
      <p:sp>
        <p:nvSpPr>
          <p:cNvPr id="9" name="Espace réservé de la date 2">
            <a:extLst>
              <a:ext uri="{FF2B5EF4-FFF2-40B4-BE49-F238E27FC236}">
                <a16:creationId xmlns:a16="http://schemas.microsoft.com/office/drawing/2014/main" id="{75A54499-3A19-4BED-BC03-0AABB492D038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</p:spTree>
    <p:extLst>
      <p:ext uri="{BB962C8B-B14F-4D97-AF65-F5344CB8AC3E}">
        <p14:creationId xmlns:p14="http://schemas.microsoft.com/office/powerpoint/2010/main" val="2144262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74" y="388949"/>
            <a:ext cx="11242511" cy="502596"/>
          </a:xfrm>
        </p:spPr>
        <p:txBody>
          <a:bodyPr/>
          <a:lstStyle/>
          <a:p>
            <a:r>
              <a:rPr lang="fr-FR" sz="2400" dirty="0">
                <a:latin typeface="Montserrat ExtraBold"/>
              </a:rPr>
              <a:t>Comment maximiser la qualification du lead MONEXPERT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1E524D-FCFE-45B3-82FC-4CE818650D40}"/>
              </a:ext>
            </a:extLst>
          </p:cNvPr>
          <p:cNvSpPr txBox="1"/>
          <p:nvPr/>
        </p:nvSpPr>
        <p:spPr>
          <a:xfrm>
            <a:off x="579375" y="1263745"/>
            <a:ext cx="1055852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2000" b="0" i="0" dirty="0">
                <a:solidFill>
                  <a:srgbClr val="333333"/>
                </a:solidFill>
                <a:effectLst/>
              </a:rPr>
              <a:t>Ne pas oublier de préciser que ce </a:t>
            </a:r>
            <a:r>
              <a:rPr lang="fr-FR" sz="2000" b="1" i="0" dirty="0">
                <a:solidFill>
                  <a:srgbClr val="333333"/>
                </a:solidFill>
                <a:effectLst/>
              </a:rPr>
              <a:t>lead</a:t>
            </a:r>
            <a:r>
              <a:rPr lang="fr-FR" sz="2000" b="0" i="0" dirty="0">
                <a:solidFill>
                  <a:srgbClr val="333333"/>
                </a:solidFill>
                <a:effectLst/>
              </a:rPr>
              <a:t> est transmis dans le cadre d’une </a:t>
            </a:r>
            <a:r>
              <a:rPr lang="fr-FR" sz="2000" b="1" i="0" dirty="0">
                <a:solidFill>
                  <a:srgbClr val="333333"/>
                </a:solidFill>
                <a:effectLst/>
              </a:rPr>
              <a:t>action commerciale</a:t>
            </a:r>
            <a:r>
              <a:rPr lang="fr-FR" sz="2000" b="0" i="0" dirty="0">
                <a:solidFill>
                  <a:srgbClr val="333333"/>
                </a:solidFill>
                <a:effectLst/>
              </a:rPr>
              <a:t> : </a:t>
            </a:r>
            <a:r>
              <a:rPr lang="fr-FR" sz="2000" b="1" i="0" dirty="0">
                <a:solidFill>
                  <a:srgbClr val="C00000"/>
                </a:solidFill>
                <a:effectLst/>
              </a:rPr>
              <a:t>Action e-commerce CE - Q1 2022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2000" b="1" dirty="0">
              <a:solidFill>
                <a:srgbClr val="C00000"/>
              </a:solidFill>
            </a:endParaRPr>
          </a:p>
          <a:p>
            <a:pPr algn="just"/>
            <a:endParaRPr lang="fr-FR" sz="2000" b="1" i="0" dirty="0">
              <a:solidFill>
                <a:srgbClr val="C00000"/>
              </a:solidFill>
              <a:effectLst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2000" dirty="0">
              <a:solidFill>
                <a:srgbClr val="333333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2000" dirty="0">
              <a:solidFill>
                <a:srgbClr val="333333"/>
              </a:solidFill>
            </a:endParaRPr>
          </a:p>
          <a:p>
            <a:pPr algn="just"/>
            <a:endParaRPr lang="fr-FR" sz="2000" dirty="0">
              <a:solidFill>
                <a:srgbClr val="333333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333333"/>
                </a:solidFill>
              </a:rPr>
              <a:t>Enfin, transmettre les coordonnées du contact client concerné (portable + fixe) et demander la </a:t>
            </a:r>
            <a:r>
              <a:rPr lang="fr-FR" sz="2000" b="1" dirty="0">
                <a:solidFill>
                  <a:srgbClr val="333333"/>
                </a:solidFill>
              </a:rPr>
              <a:t>plage horaire idéale </a:t>
            </a:r>
            <a:r>
              <a:rPr lang="fr-FR" sz="2000" dirty="0">
                <a:solidFill>
                  <a:srgbClr val="333333"/>
                </a:solidFill>
              </a:rPr>
              <a:t>pour le client puisse être facilement rappelé !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2000" dirty="0">
              <a:solidFill>
                <a:srgbClr val="333333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2000" dirty="0">
              <a:solidFill>
                <a:srgbClr val="333333"/>
              </a:solidFill>
            </a:endParaRPr>
          </a:p>
          <a:p>
            <a:pPr algn="just"/>
            <a:r>
              <a:rPr lang="fr-FR" sz="2000" b="1" dirty="0">
                <a:solidFill>
                  <a:schemeClr val="tx1">
                    <a:lumMod val="50000"/>
                  </a:schemeClr>
                </a:solidFill>
              </a:rPr>
              <a:t>L’enjeu est ici de transmettre le </a:t>
            </a:r>
            <a:r>
              <a:rPr lang="fr-FR" sz="2000" b="1" u="sng" dirty="0">
                <a:solidFill>
                  <a:srgbClr val="C00000"/>
                </a:solidFill>
              </a:rPr>
              <a:t>maximum d’informations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  <a:r>
              <a:rPr lang="fr-FR" sz="2000" b="1" dirty="0">
                <a:solidFill>
                  <a:schemeClr val="tx1">
                    <a:lumMod val="50000"/>
                  </a:schemeClr>
                </a:solidFill>
              </a:rPr>
              <a:t>à l’expert e-commerce afin qu’il puisse </a:t>
            </a:r>
            <a:r>
              <a:rPr lang="fr-FR" sz="2000" b="1" dirty="0">
                <a:solidFill>
                  <a:srgbClr val="C00000"/>
                </a:solidFill>
              </a:rPr>
              <a:t>maximiser les chances de concrétisation </a:t>
            </a:r>
            <a:r>
              <a:rPr lang="fr-FR" sz="2000" b="1" dirty="0">
                <a:solidFill>
                  <a:schemeClr val="tx1">
                    <a:lumMod val="50000"/>
                  </a:schemeClr>
                </a:solidFill>
              </a:rPr>
              <a:t>de cette opportunité commerciale !</a:t>
            </a:r>
          </a:p>
        </p:txBody>
      </p:sp>
      <p:sp>
        <p:nvSpPr>
          <p:cNvPr id="6" name="Espace réservé de la date 2">
            <a:extLst>
              <a:ext uri="{FF2B5EF4-FFF2-40B4-BE49-F238E27FC236}">
                <a16:creationId xmlns:a16="http://schemas.microsoft.com/office/drawing/2014/main" id="{F6B961CB-E8B8-442C-B6FC-E3ED0F662C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0F7A0E49-5A6C-468D-B53E-EF1536C0A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20</a:t>
            </a:fld>
            <a:endParaRPr lang="fr-FR"/>
          </a:p>
        </p:txBody>
      </p:sp>
      <p:sp>
        <p:nvSpPr>
          <p:cNvPr id="9" name="Espace réservé de la date 2">
            <a:extLst>
              <a:ext uri="{FF2B5EF4-FFF2-40B4-BE49-F238E27FC236}">
                <a16:creationId xmlns:a16="http://schemas.microsoft.com/office/drawing/2014/main" id="{B41877B5-8204-49C9-B532-AEFDF8E46FD7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BA102D-E721-473F-AB89-25C4A4C34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189" y="2066926"/>
            <a:ext cx="5932125" cy="112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5991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75" y="388949"/>
            <a:ext cx="10800000" cy="502596"/>
          </a:xfrm>
        </p:spPr>
        <p:txBody>
          <a:bodyPr/>
          <a:lstStyle/>
          <a:p>
            <a:r>
              <a:rPr lang="fr-FR" sz="2400" dirty="0">
                <a:latin typeface="Montserrat ExtraBold"/>
              </a:rPr>
              <a:t>Objectifs et suivi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E5BAB2-5532-4219-A8A5-CE419BD27674}"/>
              </a:ext>
            </a:extLst>
          </p:cNvPr>
          <p:cNvSpPr/>
          <p:nvPr/>
        </p:nvSpPr>
        <p:spPr>
          <a:xfrm>
            <a:off x="9832253" y="5318934"/>
            <a:ext cx="1730189" cy="779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C851799-78F1-4CFA-8F36-EF171286A066}"/>
              </a:ext>
            </a:extLst>
          </p:cNvPr>
          <p:cNvSpPr txBox="1"/>
          <p:nvPr/>
        </p:nvSpPr>
        <p:spPr>
          <a:xfrm>
            <a:off x="579375" y="1305341"/>
            <a:ext cx="1066556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2000" b="1" i="0" dirty="0">
                <a:solidFill>
                  <a:schemeClr val="tx1">
                    <a:lumMod val="75000"/>
                  </a:schemeClr>
                </a:solidFill>
                <a:effectLst/>
              </a:rPr>
              <a:t>Un objectif de </a:t>
            </a:r>
            <a:r>
              <a:rPr lang="fr-FR" sz="2000" b="1" i="0" dirty="0">
                <a:solidFill>
                  <a:srgbClr val="C00000"/>
                </a:solidFill>
                <a:effectLst/>
              </a:rPr>
              <a:t>4 leads qualifiés </a:t>
            </a:r>
            <a:r>
              <a:rPr lang="fr-FR" sz="2000" b="1" i="0" dirty="0">
                <a:solidFill>
                  <a:srgbClr val="333333"/>
                </a:solidFill>
                <a:effectLst/>
              </a:rPr>
              <a:t>par CA Pro sur une période de 15 jours</a:t>
            </a:r>
          </a:p>
          <a:p>
            <a:pPr algn="just">
              <a:tabLst>
                <a:tab pos="266700" algn="l"/>
              </a:tabLst>
            </a:pPr>
            <a:r>
              <a:rPr lang="fr-FR" sz="2000" b="1" dirty="0">
                <a:solidFill>
                  <a:srgbClr val="333333"/>
                </a:solidFill>
              </a:rPr>
              <a:t>	Avec un </a:t>
            </a:r>
            <a:r>
              <a:rPr lang="fr-FR" sz="2000" b="1" u="sng" dirty="0">
                <a:solidFill>
                  <a:srgbClr val="333333"/>
                </a:solidFill>
              </a:rPr>
              <a:t>temps fort de 2h</a:t>
            </a:r>
            <a:r>
              <a:rPr lang="fr-FR" sz="2000" b="1" dirty="0">
                <a:solidFill>
                  <a:srgbClr val="333333"/>
                </a:solidFill>
              </a:rPr>
              <a:t> ce jour à la suite de la réunion (10h/12h)</a:t>
            </a:r>
            <a:endParaRPr lang="fr-FR" sz="2000" b="1" i="0" dirty="0">
              <a:solidFill>
                <a:srgbClr val="333333"/>
              </a:solidFill>
              <a:effectLst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000" b="1" dirty="0">
              <a:solidFill>
                <a:srgbClr val="333333"/>
              </a:solidFill>
            </a:endParaRPr>
          </a:p>
          <a:p>
            <a:pPr algn="just">
              <a:tabLst>
                <a:tab pos="271463" algn="l"/>
              </a:tabLst>
            </a:pPr>
            <a:r>
              <a:rPr lang="fr-FR" sz="2000" b="1" i="0" dirty="0">
                <a:solidFill>
                  <a:srgbClr val="333333"/>
                </a:solidFill>
                <a:effectLst/>
              </a:rPr>
              <a:t>	… pour tenter d’atteindre la signature </a:t>
            </a:r>
            <a:r>
              <a:rPr lang="fr-FR" sz="2000" b="1" i="0" dirty="0">
                <a:solidFill>
                  <a:srgbClr val="C00000"/>
                </a:solidFill>
                <a:effectLst/>
              </a:rPr>
              <a:t>d’1 contrat e-commerce / e-encaissement 	</a:t>
            </a:r>
            <a:r>
              <a:rPr lang="fr-FR" sz="2000" b="1" i="0" dirty="0">
                <a:solidFill>
                  <a:srgbClr val="333333"/>
                </a:solidFill>
                <a:effectLst/>
              </a:rPr>
              <a:t>(soit un taux de concrétisation de 25%) par </a:t>
            </a:r>
            <a:r>
              <a:rPr lang="fr-FR" sz="2000" b="1" dirty="0">
                <a:solidFill>
                  <a:srgbClr val="333333"/>
                </a:solidFill>
              </a:rPr>
              <a:t>C</a:t>
            </a:r>
            <a:r>
              <a:rPr lang="fr-FR" sz="2000" b="1" i="0" dirty="0">
                <a:solidFill>
                  <a:srgbClr val="333333"/>
                </a:solidFill>
                <a:effectLst/>
              </a:rPr>
              <a:t>A Pro sur la période</a:t>
            </a:r>
          </a:p>
          <a:p>
            <a:pPr algn="just"/>
            <a:endParaRPr lang="fr-FR" sz="2000" b="1" dirty="0">
              <a:solidFill>
                <a:srgbClr val="333333"/>
              </a:solidFill>
            </a:endParaRPr>
          </a:p>
          <a:p>
            <a:pPr algn="just"/>
            <a:endParaRPr lang="fr-FR" sz="2000" b="1" dirty="0">
              <a:solidFill>
                <a:srgbClr val="333333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333333"/>
                </a:solidFill>
              </a:rPr>
              <a:t>Résultats de l’action communiqués le </a:t>
            </a:r>
            <a:r>
              <a:rPr lang="fr-FR" sz="2000" b="1" u="sng" dirty="0">
                <a:solidFill>
                  <a:srgbClr val="333333"/>
                </a:solidFill>
              </a:rPr>
              <a:t>vendredi 18 mars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fr-FR" sz="2000" b="1" dirty="0">
              <a:solidFill>
                <a:srgbClr val="333333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fr-FR" sz="2000" b="1" dirty="0">
              <a:solidFill>
                <a:srgbClr val="333333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333333"/>
                </a:solidFill>
              </a:rPr>
              <a:t>Objectif </a:t>
            </a:r>
            <a:r>
              <a:rPr lang="fr-FR" sz="2000" b="1" dirty="0">
                <a:solidFill>
                  <a:srgbClr val="C00000"/>
                </a:solidFill>
              </a:rPr>
              <a:t>ambitieux</a:t>
            </a:r>
            <a:r>
              <a:rPr lang="fr-FR" sz="2000" b="1" dirty="0">
                <a:solidFill>
                  <a:srgbClr val="333333"/>
                </a:solidFill>
              </a:rPr>
              <a:t> mais </a:t>
            </a:r>
            <a:r>
              <a:rPr lang="fr-FR" sz="2000" b="1" dirty="0">
                <a:solidFill>
                  <a:srgbClr val="C00000"/>
                </a:solidFill>
              </a:rPr>
              <a:t>atteignable</a:t>
            </a:r>
            <a:r>
              <a:rPr lang="fr-FR" sz="2000" b="1" dirty="0">
                <a:solidFill>
                  <a:srgbClr val="333333"/>
                </a:solidFill>
              </a:rPr>
              <a:t> si :</a:t>
            </a:r>
          </a:p>
          <a:p>
            <a:pPr algn="just"/>
            <a:r>
              <a:rPr lang="fr-FR" sz="2000" b="1" dirty="0">
                <a:solidFill>
                  <a:srgbClr val="333333"/>
                </a:solidFill>
              </a:rPr>
              <a:t>	- bonne analyse initiale des cibles et sélection des clients prioritaires</a:t>
            </a:r>
          </a:p>
          <a:p>
            <a:pPr algn="just"/>
            <a:r>
              <a:rPr lang="fr-FR" sz="2000" b="1" dirty="0">
                <a:solidFill>
                  <a:srgbClr val="333333"/>
                </a:solidFill>
              </a:rPr>
              <a:t>	- qualification complète des leads avant transmission </a:t>
            </a:r>
          </a:p>
          <a:p>
            <a:pPr marL="1346200" lvl="1" indent="-342900" algn="just">
              <a:buFont typeface="Wingdings" panose="05000000000000000000" pitchFamily="2" charset="2"/>
              <a:buChar char="ü"/>
            </a:pPr>
            <a:endParaRPr lang="fr-FR" sz="2000" i="0" dirty="0">
              <a:solidFill>
                <a:schemeClr val="tx1">
                  <a:lumMod val="50000"/>
                </a:schemeClr>
              </a:solidFill>
              <a:effectLst/>
            </a:endParaRPr>
          </a:p>
        </p:txBody>
      </p:sp>
      <p:sp>
        <p:nvSpPr>
          <p:cNvPr id="8" name="Espace réservé de la date 2">
            <a:extLst>
              <a:ext uri="{FF2B5EF4-FFF2-40B4-BE49-F238E27FC236}">
                <a16:creationId xmlns:a16="http://schemas.microsoft.com/office/drawing/2014/main" id="{4A9072EA-E178-4F42-BFCF-3879B26657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9" name="Espace réservé du numéro de diapositive 4">
            <a:extLst>
              <a:ext uri="{FF2B5EF4-FFF2-40B4-BE49-F238E27FC236}">
                <a16:creationId xmlns:a16="http://schemas.microsoft.com/office/drawing/2014/main" id="{3B87E9DD-E705-46D8-98C4-66C65025C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21</a:t>
            </a:fld>
            <a:endParaRPr lang="fr-FR"/>
          </a:p>
        </p:txBody>
      </p:sp>
      <p:sp>
        <p:nvSpPr>
          <p:cNvPr id="10" name="Espace réservé de la date 2">
            <a:extLst>
              <a:ext uri="{FF2B5EF4-FFF2-40B4-BE49-F238E27FC236}">
                <a16:creationId xmlns:a16="http://schemas.microsoft.com/office/drawing/2014/main" id="{29E1D4FE-C2C0-4103-9BB9-5BDDBFF49FB6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</p:spTree>
    <p:extLst>
      <p:ext uri="{BB962C8B-B14F-4D97-AF65-F5344CB8AC3E}">
        <p14:creationId xmlns:p14="http://schemas.microsoft.com/office/powerpoint/2010/main" val="811065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re 6">
            <a:extLst>
              <a:ext uri="{FF2B5EF4-FFF2-40B4-BE49-F238E27FC236}">
                <a16:creationId xmlns:a16="http://schemas.microsoft.com/office/drawing/2014/main" id="{5EC8A31A-BD4D-494F-83B3-5323747C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75" y="388949"/>
            <a:ext cx="10800000" cy="502596"/>
          </a:xfrm>
        </p:spPr>
        <p:txBody>
          <a:bodyPr/>
          <a:lstStyle/>
          <a:p>
            <a:r>
              <a:rPr lang="fr-FR" sz="2400" dirty="0">
                <a:latin typeface="Montserrat ExtraBold"/>
              </a:rPr>
              <a:t>CONCLUSION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E5BAB2-5532-4219-A8A5-CE419BD27674}"/>
              </a:ext>
            </a:extLst>
          </p:cNvPr>
          <p:cNvSpPr/>
          <p:nvPr/>
        </p:nvSpPr>
        <p:spPr>
          <a:xfrm>
            <a:off x="9832253" y="5318934"/>
            <a:ext cx="1730189" cy="779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C851799-78F1-4CFA-8F36-EF171286A066}"/>
              </a:ext>
            </a:extLst>
          </p:cNvPr>
          <p:cNvSpPr txBox="1"/>
          <p:nvPr/>
        </p:nvSpPr>
        <p:spPr>
          <a:xfrm>
            <a:off x="579375" y="1098949"/>
            <a:ext cx="10558525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333333"/>
                </a:solidFill>
              </a:rPr>
              <a:t>Quelle </a:t>
            </a:r>
            <a:r>
              <a:rPr lang="fr-FR" sz="2000" b="1" dirty="0">
                <a:solidFill>
                  <a:srgbClr val="333333"/>
                </a:solidFill>
              </a:rPr>
              <a:t>posture</a:t>
            </a:r>
            <a:r>
              <a:rPr lang="fr-FR" sz="2000" dirty="0">
                <a:solidFill>
                  <a:srgbClr val="333333"/>
                </a:solidFill>
              </a:rPr>
              <a:t> adopter pour réussir cette action ?</a:t>
            </a:r>
          </a:p>
          <a:p>
            <a:pPr algn="just"/>
            <a:endParaRPr lang="fr-FR" sz="1000" dirty="0">
              <a:solidFill>
                <a:srgbClr val="333333"/>
              </a:solidFill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33"/>
                </a:solidFill>
              </a:rPr>
              <a:t>Être </a:t>
            </a:r>
            <a:r>
              <a:rPr lang="fr-FR" sz="2000" b="1" dirty="0">
                <a:solidFill>
                  <a:srgbClr val="C00000"/>
                </a:solidFill>
              </a:rPr>
              <a:t>prescripteur de nos différentes solutions </a:t>
            </a:r>
            <a:r>
              <a:rPr lang="fr-FR" sz="2000" dirty="0">
                <a:solidFill>
                  <a:srgbClr val="333333"/>
                </a:solidFill>
              </a:rPr>
              <a:t>e-commerce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33"/>
                </a:solidFill>
              </a:rPr>
              <a:t>Être </a:t>
            </a:r>
            <a:r>
              <a:rPr lang="fr-FR" sz="2000" b="1" dirty="0">
                <a:solidFill>
                  <a:srgbClr val="333333"/>
                </a:solidFill>
              </a:rPr>
              <a:t>proactif</a:t>
            </a:r>
            <a:r>
              <a:rPr lang="fr-FR" sz="2000" dirty="0">
                <a:solidFill>
                  <a:srgbClr val="333333"/>
                </a:solidFill>
              </a:rPr>
              <a:t> !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333333"/>
                </a:solidFill>
              </a:rPr>
              <a:t>Pas de frein, ni d’auto-censure !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333333"/>
                </a:solidFill>
              </a:rPr>
              <a:t>Détecter</a:t>
            </a:r>
            <a:r>
              <a:rPr lang="fr-FR" sz="2000" dirty="0">
                <a:solidFill>
                  <a:srgbClr val="333333"/>
                </a:solidFill>
              </a:rPr>
              <a:t> les opportunités commerciales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333333"/>
                </a:solidFill>
              </a:rPr>
              <a:t>Susciter</a:t>
            </a:r>
            <a:r>
              <a:rPr lang="fr-FR" sz="2000" dirty="0">
                <a:solidFill>
                  <a:srgbClr val="333333"/>
                </a:solidFill>
              </a:rPr>
              <a:t> un éventuel besoin pour un client professionnel n’envisageant pas encore de digitaliser son commerce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333333"/>
              </a:solidFill>
            </a:endParaRPr>
          </a:p>
          <a:p>
            <a:pPr lvl="1" algn="just"/>
            <a:r>
              <a:rPr lang="fr-FR" sz="2000" b="1" dirty="0">
                <a:solidFill>
                  <a:srgbClr val="333333"/>
                </a:solidFill>
              </a:rPr>
              <a:t>… pour transmettre un </a:t>
            </a:r>
            <a:r>
              <a:rPr lang="fr-FR" sz="2000" b="1" dirty="0">
                <a:solidFill>
                  <a:schemeClr val="bg2"/>
                </a:solidFill>
              </a:rPr>
              <a:t>lead qualifié </a:t>
            </a:r>
            <a:r>
              <a:rPr lang="fr-FR" sz="2000" b="1" dirty="0">
                <a:solidFill>
                  <a:srgbClr val="333333"/>
                </a:solidFill>
              </a:rPr>
              <a:t>à un expert e-commerce !</a:t>
            </a:r>
          </a:p>
          <a:p>
            <a:pPr lvl="1" algn="just"/>
            <a:endParaRPr lang="fr-FR" sz="2000" b="1" dirty="0">
              <a:solidFill>
                <a:srgbClr val="333333"/>
              </a:solidFill>
            </a:endParaRPr>
          </a:p>
          <a:p>
            <a:pPr marL="358775" lvl="1" indent="-342900" algn="just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333333"/>
                </a:solidFill>
              </a:rPr>
              <a:t>Avec pour objectif la </a:t>
            </a:r>
            <a:r>
              <a:rPr lang="fr-FR" sz="2000" b="1" dirty="0">
                <a:solidFill>
                  <a:srgbClr val="C00000"/>
                </a:solidFill>
              </a:rPr>
              <a:t>signature d’1 contrat e-commerce / e-encaissement </a:t>
            </a:r>
            <a:r>
              <a:rPr lang="fr-FR" sz="2000" b="1" dirty="0">
                <a:solidFill>
                  <a:srgbClr val="333333"/>
                </a:solidFill>
              </a:rPr>
              <a:t>à la fin de la période de 15 jours</a:t>
            </a:r>
          </a:p>
          <a:p>
            <a:pPr marL="358775" lvl="1" indent="-342900" algn="just">
              <a:buFont typeface="Wingdings" panose="05000000000000000000" pitchFamily="2" charset="2"/>
              <a:buChar char="Ø"/>
            </a:pPr>
            <a:endParaRPr lang="fr-FR" sz="2000" b="1" dirty="0">
              <a:solidFill>
                <a:srgbClr val="333333"/>
              </a:solidFill>
            </a:endParaRPr>
          </a:p>
          <a:p>
            <a:pPr marL="358775" lvl="1" indent="-342900" algn="just">
              <a:buFont typeface="Wingdings" panose="05000000000000000000" pitchFamily="2" charset="2"/>
              <a:buChar char="Ø"/>
            </a:pPr>
            <a:r>
              <a:rPr lang="fr-FR" sz="2000" b="1" u="sng" dirty="0">
                <a:solidFill>
                  <a:srgbClr val="333333"/>
                </a:solidFill>
              </a:rPr>
              <a:t>Pour les DCM merci d’alimenter le fichier Excel sous Yammer ce soir et dans 15 jours pour centralisation au niveau du marché</a:t>
            </a:r>
            <a:endParaRPr lang="fr-FR" sz="2000" b="1" dirty="0">
              <a:solidFill>
                <a:srgbClr val="333333"/>
              </a:solidFill>
            </a:endParaRPr>
          </a:p>
          <a:p>
            <a:pPr marL="1346200" lvl="1" indent="-342900" algn="just">
              <a:buFont typeface="Wingdings" panose="05000000000000000000" pitchFamily="2" charset="2"/>
              <a:buChar char="ü"/>
            </a:pPr>
            <a:endParaRPr lang="fr-FR" sz="2000" i="0" dirty="0">
              <a:solidFill>
                <a:schemeClr val="tx1">
                  <a:lumMod val="50000"/>
                </a:schemeClr>
              </a:solidFill>
              <a:effectLst/>
            </a:endParaRPr>
          </a:p>
        </p:txBody>
      </p:sp>
      <p:sp>
        <p:nvSpPr>
          <p:cNvPr id="8" name="Espace réservé de la date 2">
            <a:extLst>
              <a:ext uri="{FF2B5EF4-FFF2-40B4-BE49-F238E27FC236}">
                <a16:creationId xmlns:a16="http://schemas.microsoft.com/office/drawing/2014/main" id="{4A9072EA-E178-4F42-BFCF-3879B26657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9" name="Espace réservé du numéro de diapositive 4">
            <a:extLst>
              <a:ext uri="{FF2B5EF4-FFF2-40B4-BE49-F238E27FC236}">
                <a16:creationId xmlns:a16="http://schemas.microsoft.com/office/drawing/2014/main" id="{3B87E9DD-E705-46D8-98C4-66C65025C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22</a:t>
            </a:fld>
            <a:endParaRPr lang="fr-FR"/>
          </a:p>
        </p:txBody>
      </p:sp>
      <p:sp>
        <p:nvSpPr>
          <p:cNvPr id="10" name="Espace réservé de la date 2">
            <a:extLst>
              <a:ext uri="{FF2B5EF4-FFF2-40B4-BE49-F238E27FC236}">
                <a16:creationId xmlns:a16="http://schemas.microsoft.com/office/drawing/2014/main" id="{29E1D4FE-C2C0-4103-9BB9-5BDDBFF49FB6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</p:spTree>
    <p:extLst>
      <p:ext uri="{BB962C8B-B14F-4D97-AF65-F5344CB8AC3E}">
        <p14:creationId xmlns:p14="http://schemas.microsoft.com/office/powerpoint/2010/main" val="6035428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CE5BAB2-5532-4219-A8A5-CE419BD27674}"/>
              </a:ext>
            </a:extLst>
          </p:cNvPr>
          <p:cNvSpPr/>
          <p:nvPr/>
        </p:nvSpPr>
        <p:spPr>
          <a:xfrm>
            <a:off x="9832253" y="5318934"/>
            <a:ext cx="1730189" cy="779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C851799-78F1-4CFA-8F36-EF171286A066}"/>
              </a:ext>
            </a:extLst>
          </p:cNvPr>
          <p:cNvSpPr txBox="1"/>
          <p:nvPr/>
        </p:nvSpPr>
        <p:spPr>
          <a:xfrm>
            <a:off x="456737" y="908124"/>
            <a:ext cx="10558525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i="1" dirty="0">
                <a:solidFill>
                  <a:srgbClr val="C00000"/>
                </a:solidFill>
                <a:latin typeface="Montserrat ExtraBold" panose="00000900000000000000" pitchFamily="2" charset="0"/>
              </a:rPr>
              <a:t>Merci pour votre attention !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fr-FR" sz="2000" b="1" dirty="0">
              <a:solidFill>
                <a:srgbClr val="333333"/>
              </a:solidFill>
              <a:latin typeface="Montserrat ExtraBold" panose="00000900000000000000" pitchFamily="2" charset="0"/>
            </a:endParaRPr>
          </a:p>
          <a:p>
            <a:pPr marL="1346200" lvl="1" indent="-342900" algn="just">
              <a:buFont typeface="Wingdings" panose="05000000000000000000" pitchFamily="2" charset="2"/>
              <a:buChar char="ü"/>
            </a:pPr>
            <a:endParaRPr lang="fr-FR" sz="2000" i="0" dirty="0">
              <a:solidFill>
                <a:schemeClr val="tx1">
                  <a:lumMod val="50000"/>
                </a:schemeClr>
              </a:solidFill>
              <a:effectLst/>
            </a:endParaRPr>
          </a:p>
        </p:txBody>
      </p:sp>
      <p:sp>
        <p:nvSpPr>
          <p:cNvPr id="8" name="Espace réservé de la date 2">
            <a:extLst>
              <a:ext uri="{FF2B5EF4-FFF2-40B4-BE49-F238E27FC236}">
                <a16:creationId xmlns:a16="http://schemas.microsoft.com/office/drawing/2014/main" id="{4A9072EA-E178-4F42-BFCF-3879B26657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9228" y="6429651"/>
            <a:ext cx="1884772" cy="252000"/>
          </a:xfrm>
        </p:spPr>
        <p:txBody>
          <a:bodyPr/>
          <a:lstStyle/>
          <a:p>
            <a:pPr algn="ctr"/>
            <a:r>
              <a:rPr lang="fr-FR" sz="1050" b="1"/>
              <a:t>Vendredi 4 Mars 2022</a:t>
            </a:r>
            <a:endParaRPr lang="fr-FR" sz="1050" b="1" dirty="0"/>
          </a:p>
        </p:txBody>
      </p:sp>
      <p:sp>
        <p:nvSpPr>
          <p:cNvPr id="9" name="Espace réservé du numéro de diapositive 4">
            <a:extLst>
              <a:ext uri="{FF2B5EF4-FFF2-40B4-BE49-F238E27FC236}">
                <a16:creationId xmlns:a16="http://schemas.microsoft.com/office/drawing/2014/main" id="{3B87E9DD-E705-46D8-98C4-66C65025C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23</a:t>
            </a:fld>
            <a:endParaRPr lang="fr-FR"/>
          </a:p>
        </p:txBody>
      </p:sp>
      <p:sp>
        <p:nvSpPr>
          <p:cNvPr id="10" name="Espace réservé de la date 2">
            <a:extLst>
              <a:ext uri="{FF2B5EF4-FFF2-40B4-BE49-F238E27FC236}">
                <a16:creationId xmlns:a16="http://schemas.microsoft.com/office/drawing/2014/main" id="{29E1D4FE-C2C0-4103-9BB9-5BDDBFF49FB6}"/>
              </a:ext>
            </a:extLst>
          </p:cNvPr>
          <p:cNvSpPr txBox="1">
            <a:spLocks/>
          </p:cNvSpPr>
          <p:nvPr/>
        </p:nvSpPr>
        <p:spPr>
          <a:xfrm>
            <a:off x="1565998" y="6438360"/>
            <a:ext cx="2712087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b="1" dirty="0"/>
              <a:t>Action e-commerce &amp; e-encaissement</a:t>
            </a:r>
          </a:p>
          <a:p>
            <a:pPr algn="ctr"/>
            <a:r>
              <a:rPr lang="fr-FR" sz="1050" b="1" dirty="0"/>
              <a:t>Q1 2022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F7ADF0-5708-4152-8763-CC184B2E4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586" y="1935497"/>
            <a:ext cx="4281167" cy="3773401"/>
          </a:xfrm>
          <a:prstGeom prst="rect">
            <a:avLst/>
          </a:prstGeom>
        </p:spPr>
      </p:pic>
      <p:sp>
        <p:nvSpPr>
          <p:cNvPr id="11" name="Sous-titre 2">
            <a:extLst>
              <a:ext uri="{FF2B5EF4-FFF2-40B4-BE49-F238E27FC236}">
                <a16:creationId xmlns:a16="http://schemas.microsoft.com/office/drawing/2014/main" id="{2FA5CF3F-9AE5-4838-9BB1-7D72A617643F}"/>
              </a:ext>
            </a:extLst>
          </p:cNvPr>
          <p:cNvSpPr txBox="1">
            <a:spLocks/>
          </p:cNvSpPr>
          <p:nvPr/>
        </p:nvSpPr>
        <p:spPr>
          <a:xfrm>
            <a:off x="6628248" y="3822197"/>
            <a:ext cx="5031504" cy="1167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36195" fontAlgn="ctr">
              <a:lnSpc>
                <a:spcPts val="1100"/>
              </a:lnSpc>
              <a:spcAft>
                <a:spcPts val="565"/>
              </a:spcAft>
            </a:pPr>
            <a:r>
              <a:rPr lang="fr-FR" sz="1800" b="1" spc="-1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</a:rPr>
              <a:t>Julien SANCHIS</a:t>
            </a:r>
          </a:p>
          <a:p>
            <a:pPr marR="36195" fontAlgn="ctr"/>
            <a:br>
              <a:rPr lang="fr-FR" b="1" spc="-1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</a:rPr>
            </a:br>
            <a:r>
              <a:rPr lang="fr-FR" sz="1400" b="1" spc="-10" dirty="0">
                <a:solidFill>
                  <a:srgbClr val="581D74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</a:rPr>
              <a:t>NATIXIS PAYMENTS – Business Line Réseau BPCE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R="36195" fontAlgn="ctr"/>
            <a:r>
              <a:rPr lang="fr-FR" sz="1400" b="1" spc="-1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</a:rPr>
              <a:t>Délégué Commercial Régional </a:t>
            </a:r>
            <a:r>
              <a:rPr lang="fr-FR" sz="1400" spc="-1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</a:rPr>
              <a:t>-</a:t>
            </a:r>
            <a:r>
              <a:rPr lang="fr-FR" sz="1400" b="1" spc="-1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</a:rPr>
              <a:t> </a:t>
            </a:r>
            <a:r>
              <a:rPr lang="fr-FR" sz="1400" spc="-1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</a:rPr>
              <a:t>Caisse d’Epargne Grand Est Europe</a:t>
            </a:r>
          </a:p>
          <a:p>
            <a:pPr marR="36195" fontAlgn="ctr"/>
            <a:br>
              <a:rPr lang="fr-FR" sz="800" spc="-1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</a:rPr>
            </a:br>
            <a:r>
              <a:rPr lang="fr-FR" sz="1400" spc="-1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</a:rPr>
              <a:t>Mob : +33 6 74 43 26 39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sz="2000" dirty="0">
              <a:solidFill>
                <a:srgbClr val="333333"/>
              </a:solidFill>
              <a:latin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6458189"/>
      </p:ext>
    </p:extLst>
  </p:cSld>
  <p:clrMapOvr>
    <a:masterClrMapping/>
  </p:clrMapOvr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 OFFICIEL CEGEE 2021 2022.pptx  -  Lecture seule" id="{53D4FB61-12F4-444D-8F61-65FC809D45A3}" vid="{6B579B34-AB82-4C60-A2B3-3EDC0050A8D2}"/>
    </a:ext>
  </a:extLst>
</a:theme>
</file>

<file path=ppt/theme/theme2.xml><?xml version="1.0" encoding="utf-8"?>
<a:theme xmlns:a="http://schemas.openxmlformats.org/drawingml/2006/main" name="1-MODELE PART">
  <a:themeElements>
    <a:clrScheme name="Personnalisé 3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1" ma:contentTypeDescription="Create a new document." ma:contentTypeScope="" ma:versionID="1fdd38cdd583d584efeaf7caf4c9dd5d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5b3e72cbce3e94d8abe10038ead05920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AAC012-CFBC-45E2-B1E8-A8D7768439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8FCF14-A54C-4419-8E54-EDF716CB9E8E}">
  <ds:schemaRefs>
    <ds:schemaRef ds:uri="df2096ab-7d57-4ad3-817e-19c322fe2331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purl.org/dc/terms/"/>
    <ds:schemaRef ds:uri="http://www.w3.org/XML/1998/namespace"/>
    <ds:schemaRef ds:uri="http://schemas.microsoft.com/office/infopath/2007/PartnerControls"/>
    <ds:schemaRef ds:uri="a6eaa20e-8785-4f6a-ad54-680d61602c43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07CE5C0-8FFB-4B69-97B2-067D7CDF97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OFFICIEL CEGEE 2021 2022</Template>
  <TotalTime>1971</TotalTime>
  <Words>3523</Words>
  <Application>Microsoft Office PowerPoint</Application>
  <PresentationFormat>Grand écran</PresentationFormat>
  <Paragraphs>448</Paragraphs>
  <Slides>23</Slides>
  <Notes>21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23</vt:i4>
      </vt:variant>
    </vt:vector>
  </HeadingPairs>
  <TitlesOfParts>
    <vt:vector size="37" baseType="lpstr">
      <vt:lpstr>Arial</vt:lpstr>
      <vt:lpstr>Arial Black</vt:lpstr>
      <vt:lpstr>Arial corps</vt:lpstr>
      <vt:lpstr>Arial Narrow</vt:lpstr>
      <vt:lpstr>Arial,Sans-Serif</vt:lpstr>
      <vt:lpstr>Calibri</vt:lpstr>
      <vt:lpstr>Gill Sans MT</vt:lpstr>
      <vt:lpstr>Montserrat ExtraBold</vt:lpstr>
      <vt:lpstr>Montserrat SemiBold</vt:lpstr>
      <vt:lpstr>Roboto</vt:lpstr>
      <vt:lpstr>Wingdings</vt:lpstr>
      <vt:lpstr>Wingdings 2</vt:lpstr>
      <vt:lpstr>Caisse d'Epargne</vt:lpstr>
      <vt:lpstr>1-MODELE PART</vt:lpstr>
      <vt:lpstr>Action e-commerce &amp; e-encaissement BDD</vt:lpstr>
      <vt:lpstr>E-commerce &amp; e-encaissement</vt:lpstr>
      <vt:lpstr>Action e-commerce &amp; e-encaissement</vt:lpstr>
      <vt:lpstr>CONTEXTE :  LE MARCHE DU E-commerce en 2021</vt:lpstr>
      <vt:lpstr>Quel constat en Caisse d’Epargne  … et plus spécifiquement en CEGEE</vt:lpstr>
      <vt:lpstr>Le marche du e-commerce : quels enjeux en 2022 ?</vt:lpstr>
      <vt:lpstr>Retour sur les besoins / profil</vt:lpstr>
      <vt:lpstr>Ayez le réflexe de parler e-commerce à vos clients ! </vt:lpstr>
      <vt:lpstr>Ayez le réflexe de parler e-commerce à vos clients ! </vt:lpstr>
      <vt:lpstr>Quelle solution proposer ?</vt:lpstr>
      <vt:lpstr>Quelle solution proposer ?</vt:lpstr>
      <vt:lpstr>Quelle solution proposer ?</vt:lpstr>
      <vt:lpstr>Quelle solution proposer ?</vt:lpstr>
      <vt:lpstr>Quelle solution proposer ?</vt:lpstr>
      <vt:lpstr>Présentation de l’action E-mailing transmis / cibles Injectées dans vos PDO </vt:lpstr>
      <vt:lpstr>Présentation de l’action Exemple de scénario téléphonique : Cible e-commerce</vt:lpstr>
      <vt:lpstr>Présentation de l’action Exemple de scénario téléphonique : Cible e-ENCAISSEMENT</vt:lpstr>
      <vt:lpstr>Comment maximiser la qualification du lead MONEXPERT ?</vt:lpstr>
      <vt:lpstr>Comment maximiser la qualification du lead MONEXPERT ?</vt:lpstr>
      <vt:lpstr>Comment maximiser la qualification du lead MONEXPERT ?</vt:lpstr>
      <vt:lpstr>Objectifs et suivi</vt:lpstr>
      <vt:lpstr>CONCLUSION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</dc:title>
  <dc:creator>ZINCK Yves [CEGEE]</dc:creator>
  <cp:lastModifiedBy>Julien</cp:lastModifiedBy>
  <cp:revision>78</cp:revision>
  <dcterms:created xsi:type="dcterms:W3CDTF">2022-01-19T15:52:33Z</dcterms:created>
  <dcterms:modified xsi:type="dcterms:W3CDTF">2022-03-03T09:29:46Z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Simone.AGAREZ@bpce.fr</vt:lpwstr>
  </property>
  <property fmtid="{D5CDD505-2E9C-101B-9397-08002B2CF9AE}" pid="5" name="MSIP_Label_48a19f0c-bea1-442e-a475-ed109d9ec508_SetDate">
    <vt:lpwstr>2021-07-28T12:58:55.6325935Z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