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5"/>
  </p:sldMasterIdLst>
  <p:notesMasterIdLst>
    <p:notesMasterId r:id="rId18"/>
  </p:notesMasterIdLst>
  <p:handoutMasterIdLst>
    <p:handoutMasterId r:id="rId19"/>
  </p:handoutMasterIdLst>
  <p:sldIdLst>
    <p:sldId id="396" r:id="rId6"/>
    <p:sldId id="427" r:id="rId7"/>
    <p:sldId id="425" r:id="rId8"/>
    <p:sldId id="428" r:id="rId9"/>
    <p:sldId id="411" r:id="rId10"/>
    <p:sldId id="404" r:id="rId11"/>
    <p:sldId id="405" r:id="rId12"/>
    <p:sldId id="406" r:id="rId13"/>
    <p:sldId id="408" r:id="rId14"/>
    <p:sldId id="409" r:id="rId15"/>
    <p:sldId id="407" r:id="rId16"/>
    <p:sldId id="272"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001" userDrawn="1">
          <p15:clr>
            <a:srgbClr val="A4A3A4"/>
          </p15:clr>
        </p15:guide>
        <p15:guide id="3" orient="horz" pos="98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F713838-9640-6165-65F5-BA78C8830834}" name="Payeur Nicolas" initials="PN" userId="S::nicolas.payeur@natixis.com::e833c018-8c47-45ca-b492-912519817888" providerId="AD"/>
  <p188:author id="{FAC670C2-3689-69FB-C212-B456209CE6C9}" name="Bilange Lionel" initials="BL" userId="S::lionel.bilange@natixis.com::a2979734-2a8c-4654-8d35-71ec2b7b917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ugustine Mauranne" initials="AM" lastIdx="2" clrIdx="0">
    <p:extLst>
      <p:ext uri="{19B8F6BF-5375-455C-9EA6-DF929625EA0E}">
        <p15:presenceInfo xmlns:p15="http://schemas.microsoft.com/office/powerpoint/2012/main" userId="Augustine Mauranne" providerId="None"/>
      </p:ext>
    </p:extLst>
  </p:cmAuthor>
  <p:cmAuthor id="2" name="Gerard Carole" initials="GC" lastIdx="20" clrIdx="1">
    <p:extLst>
      <p:ext uri="{19B8F6BF-5375-455C-9EA6-DF929625EA0E}">
        <p15:presenceInfo xmlns:p15="http://schemas.microsoft.com/office/powerpoint/2012/main" userId="Gerard Carole" providerId="None"/>
      </p:ext>
    </p:extLst>
  </p:cmAuthor>
  <p:cmAuthor id="3" name="bertrand huault dupuy" initials="bhd" lastIdx="3" clrIdx="2">
    <p:extLst>
      <p:ext uri="{19B8F6BF-5375-455C-9EA6-DF929625EA0E}">
        <p15:presenceInfo xmlns:p15="http://schemas.microsoft.com/office/powerpoint/2012/main" userId="f6157ab4192b05f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DDF"/>
    <a:srgbClr val="3E454A"/>
    <a:srgbClr val="D7000F"/>
    <a:srgbClr val="F8F8F8"/>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110" d="100"/>
          <a:sy n="110" d="100"/>
        </p:scale>
        <p:origin x="594" y="114"/>
      </p:cViewPr>
      <p:guideLst>
        <p:guide pos="3001"/>
        <p:guide orient="horz" pos="981"/>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1DC9B7-CE78-4D70-B093-76A1E5038B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86A0124-9EAE-47D5-A0B4-F1FA629AEC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8CD560-A4A9-4D0B-B9D8-DF20B63F37C0}" type="datetimeFigureOut">
              <a:rPr lang="fr-FR" smtClean="0"/>
              <a:t>18/01/2024</a:t>
            </a:fld>
            <a:endParaRPr lang="fr-FR"/>
          </a:p>
        </p:txBody>
      </p:sp>
      <p:sp>
        <p:nvSpPr>
          <p:cNvPr id="4" name="Espace réservé du pied de page 3">
            <a:extLst>
              <a:ext uri="{FF2B5EF4-FFF2-40B4-BE49-F238E27FC236}">
                <a16:creationId xmlns:a16="http://schemas.microsoft.com/office/drawing/2014/main" id="{2D82DFCA-E2F7-4B29-BC20-B8C0A2894C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C8F3435-E04C-43A1-99BC-CD20F7F4A0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867B09-A61B-4819-9CF7-B22A5248D8A3}" type="slidenum">
              <a:rPr lang="fr-FR" smtClean="0"/>
              <a:t>‹N°›</a:t>
            </a:fld>
            <a:endParaRPr lang="fr-FR"/>
          </a:p>
        </p:txBody>
      </p:sp>
    </p:spTree>
    <p:extLst>
      <p:ext uri="{BB962C8B-B14F-4D97-AF65-F5344CB8AC3E}">
        <p14:creationId xmlns:p14="http://schemas.microsoft.com/office/powerpoint/2010/main" val="3466614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5C28A-2736-41DB-8B77-BB77B84DCA72}" type="datetimeFigureOut">
              <a:rPr lang="fr-FR" smtClean="0"/>
              <a:t>18/01/2024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A4440-8984-420A-82EA-536835DC729E}" type="slidenum">
              <a:rPr lang="fr-FR" smtClean="0"/>
              <a:t>‹N°›</a:t>
            </a:fld>
            <a:endParaRPr lang="fr-FR"/>
          </a:p>
        </p:txBody>
      </p:sp>
    </p:spTree>
    <p:extLst>
      <p:ext uri="{BB962C8B-B14F-4D97-AF65-F5344CB8AC3E}">
        <p14:creationId xmlns:p14="http://schemas.microsoft.com/office/powerpoint/2010/main" val="127722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3C10148-B53D-4532-B74E-247D3199717A}" type="slidenum">
              <a:rPr lang="fr-FR" smtClean="0"/>
              <a:t>2</a:t>
            </a:fld>
            <a:endParaRPr lang="fr-FR"/>
          </a:p>
        </p:txBody>
      </p:sp>
    </p:spTree>
    <p:extLst>
      <p:ext uri="{BB962C8B-B14F-4D97-AF65-F5344CB8AC3E}">
        <p14:creationId xmlns:p14="http://schemas.microsoft.com/office/powerpoint/2010/main" val="3883185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608030" rtl="0" eaLnBrk="1" fontAlgn="auto" latinLnBrk="0" hangingPunct="1">
              <a:lnSpc>
                <a:spcPct val="100000"/>
              </a:lnSpc>
              <a:spcBef>
                <a:spcPts val="0"/>
              </a:spcBef>
              <a:spcAft>
                <a:spcPts val="0"/>
              </a:spcAft>
              <a:buClrTx/>
              <a:buSzTx/>
              <a:buFontTx/>
              <a:buNone/>
              <a:tabLst/>
              <a:defRPr/>
            </a:pPr>
            <a:fld id="{73C10148-B53D-4532-B74E-247D3199717A}"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803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0018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3C10148-B53D-4532-B74E-247D3199717A}" type="slidenum">
              <a:rPr lang="fr-FR" smtClean="0"/>
              <a:t>4</a:t>
            </a:fld>
            <a:endParaRPr lang="fr-FR"/>
          </a:p>
        </p:txBody>
      </p:sp>
    </p:spTree>
    <p:extLst>
      <p:ext uri="{BB962C8B-B14F-4D97-AF65-F5344CB8AC3E}">
        <p14:creationId xmlns:p14="http://schemas.microsoft.com/office/powerpoint/2010/main" val="426541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3C10148-B53D-4532-B74E-247D3199717A}" type="slidenum">
              <a:rPr lang="fr-FR" smtClean="0"/>
              <a:t>5</a:t>
            </a:fld>
            <a:endParaRPr lang="fr-FR"/>
          </a:p>
        </p:txBody>
      </p:sp>
    </p:spTree>
    <p:extLst>
      <p:ext uri="{BB962C8B-B14F-4D97-AF65-F5344CB8AC3E}">
        <p14:creationId xmlns:p14="http://schemas.microsoft.com/office/powerpoint/2010/main" val="3996646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3C10148-B53D-4532-B74E-247D3199717A}" type="slidenum">
              <a:rPr lang="fr-FR" smtClean="0"/>
              <a:t>6</a:t>
            </a:fld>
            <a:endParaRPr lang="fr-FR"/>
          </a:p>
        </p:txBody>
      </p:sp>
    </p:spTree>
    <p:extLst>
      <p:ext uri="{BB962C8B-B14F-4D97-AF65-F5344CB8AC3E}">
        <p14:creationId xmlns:p14="http://schemas.microsoft.com/office/powerpoint/2010/main" val="3621650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3C10148-B53D-4532-B74E-247D3199717A}" type="slidenum">
              <a:rPr lang="fr-FR" smtClean="0"/>
              <a:t>7</a:t>
            </a:fld>
            <a:endParaRPr lang="fr-FR"/>
          </a:p>
        </p:txBody>
      </p:sp>
    </p:spTree>
    <p:extLst>
      <p:ext uri="{BB962C8B-B14F-4D97-AF65-F5344CB8AC3E}">
        <p14:creationId xmlns:p14="http://schemas.microsoft.com/office/powerpoint/2010/main" val="2477785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3C10148-B53D-4532-B74E-247D3199717A}" type="slidenum">
              <a:rPr lang="fr-FR" smtClean="0"/>
              <a:t>8</a:t>
            </a:fld>
            <a:endParaRPr lang="fr-FR"/>
          </a:p>
        </p:txBody>
      </p:sp>
    </p:spTree>
    <p:extLst>
      <p:ext uri="{BB962C8B-B14F-4D97-AF65-F5344CB8AC3E}">
        <p14:creationId xmlns:p14="http://schemas.microsoft.com/office/powerpoint/2010/main" val="2750191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C10148-B53D-4532-B74E-247D3199717A}"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13615655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C10148-B53D-4532-B74E-247D3199717A}"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2062833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3C10148-B53D-4532-B74E-247D3199717A}" type="slidenum">
              <a:rPr lang="fr-FR" smtClean="0"/>
              <a:t>11</a:t>
            </a:fld>
            <a:endParaRPr lang="fr-FR"/>
          </a:p>
        </p:txBody>
      </p:sp>
    </p:spTree>
    <p:extLst>
      <p:ext uri="{BB962C8B-B14F-4D97-AF65-F5344CB8AC3E}">
        <p14:creationId xmlns:p14="http://schemas.microsoft.com/office/powerpoint/2010/main" val="43359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12</a:t>
            </a:fld>
            <a:endParaRPr lang="fr-F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12.jpeg"/><Relationship Id="rId4" Type="http://schemas.openxmlformats.org/officeDocument/2006/relationships/image" Target="../media/image11.jpe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BF3F70DF-4C16-4FEB-9894-830FD3611483}" type="datetime6">
              <a:rPr lang="fr-FR" smtClean="0"/>
              <a:t>janvier 24</a:t>
            </a:fld>
            <a:endParaRPr lang="fr-FR"/>
          </a:p>
        </p:txBody>
      </p:sp>
      <p:pic>
        <p:nvPicPr>
          <p:cNvPr id="9" name="Image 8">
            <a:extLst>
              <a:ext uri="{FF2B5EF4-FFF2-40B4-BE49-F238E27FC236}">
                <a16:creationId xmlns:a16="http://schemas.microsoft.com/office/drawing/2014/main" id="{DC6F696D-69AD-4CF5-AEE5-0F7C853CA6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336954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aplat gris">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C7D6E238-8D1C-4220-9BAD-A61191BF8A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B7960ED2-A6B8-4899-9F3A-7BF5AEB5B02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4658" y="535065"/>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A85DB1CF-D9D0-44F0-BD00-BFD962164087}" type="datetime6">
              <a:rPr lang="fr-FR" smtClean="0"/>
              <a:t>janvier 24</a:t>
            </a:fld>
            <a:endParaRPr lang="fr-FR"/>
          </a:p>
        </p:txBody>
      </p:sp>
    </p:spTree>
    <p:extLst>
      <p:ext uri="{BB962C8B-B14F-4D97-AF65-F5344CB8AC3E}">
        <p14:creationId xmlns:p14="http://schemas.microsoft.com/office/powerpoint/2010/main" val="1728130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664A227C-7AB3-4617-B474-1686A08A1F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A6D2D3DD-51B5-4033-A1D9-DDC7997861C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43BA3C6F-BCD2-4C82-9C4E-C6906D5FA671}" type="datetime6">
              <a:rPr lang="fr-FR" smtClean="0"/>
              <a:t>janvier 24</a:t>
            </a:fld>
            <a:endParaRPr lang="fr-FR"/>
          </a:p>
        </p:txBody>
      </p:sp>
    </p:spTree>
    <p:extLst>
      <p:ext uri="{BB962C8B-B14F-4D97-AF65-F5344CB8AC3E}">
        <p14:creationId xmlns:p14="http://schemas.microsoft.com/office/powerpoint/2010/main" val="2784503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aplat gris">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C8CCEA4F-CBAA-483C-A7F0-9EA0D5CE512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5" name="Graphique 12">
            <a:extLst>
              <a:ext uri="{FF2B5EF4-FFF2-40B4-BE49-F238E27FC236}">
                <a16:creationId xmlns:a16="http://schemas.microsoft.com/office/drawing/2014/main" id="{6D7318E5-86D9-443B-ACB1-1C8E7E758885}"/>
              </a:ext>
            </a:extLst>
          </p:cNvPr>
          <p:cNvSpPr>
            <a:spLocks noChangeAspect="1"/>
          </p:cNvSpPr>
          <p:nvPr userDrawn="1"/>
        </p:nvSpPr>
        <p:spPr>
          <a:xfrm>
            <a:off x="536400" y="536400"/>
            <a:ext cx="11160000" cy="5805502"/>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0"/>
            <a:ext cx="10620000" cy="503873"/>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7582D16D-56C3-4BBE-BA3D-0E54435A5455}" type="datetime6">
              <a:rPr lang="fr-FR" smtClean="0"/>
              <a:t>janvier 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Document à usage strictement interne - Ne pas diffuser - Janvier 2022</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0" y="1795743"/>
            <a:ext cx="2880000" cy="576000"/>
          </a:xfrm>
        </p:spPr>
        <p:txBody>
          <a:bodyPr/>
          <a:lstStyle>
            <a:lvl1pPr>
              <a:defRPr sz="3300">
                <a:solidFill>
                  <a:schemeClr val="tx1"/>
                </a:solidFill>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0" y="2429156"/>
            <a:ext cx="2880000" cy="3240000"/>
          </a:xfrm>
        </p:spPr>
        <p:txBody>
          <a:bodyPr/>
          <a:lstStyle>
            <a:lvl1pPr>
              <a:defRPr sz="15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6"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6" y="2429156"/>
            <a:ext cx="2880000" cy="3240000"/>
          </a:xfrm>
        </p:spPr>
        <p:txBody>
          <a:bodyPr/>
          <a:lstStyle>
            <a:lvl1pPr>
              <a:defRPr sz="15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883372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descr="Une image contenant texte&#10;&#10;Description générée automatiquement">
            <a:extLst>
              <a:ext uri="{FF2B5EF4-FFF2-40B4-BE49-F238E27FC236}">
                <a16:creationId xmlns:a16="http://schemas.microsoft.com/office/drawing/2014/main" id="{B118B9DB-4C04-4B63-8944-C9D098266F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7643F7B4-7FEF-4147-85D6-DC63B30A79E9}" type="datetime6">
              <a:rPr lang="fr-FR" smtClean="0"/>
              <a:t>janvier 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Document à usage strictement interne - Ne pas diffuser - Janvier 2022</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424526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DF8C6C31-7D7B-47B9-8A52-F9215569A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9765510" y="6123869"/>
            <a:ext cx="1757360" cy="685020"/>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3C1D2108-141F-4D17-8903-C7D4B8384561}" type="datetime6">
              <a:rPr lang="fr-FR" smtClean="0"/>
              <a:t>janvier 24</a:t>
            </a:fld>
            <a:endParaRPr lang="fr-FR"/>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Document à usage strictement interne - Ne pas diffuser - Janvier 2022</a:t>
            </a:r>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a:p>
        </p:txBody>
      </p:sp>
    </p:spTree>
    <p:extLst>
      <p:ext uri="{BB962C8B-B14F-4D97-AF65-F5344CB8AC3E}">
        <p14:creationId xmlns:p14="http://schemas.microsoft.com/office/powerpoint/2010/main" val="683706396"/>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6EACE135-59D9-484C-AA32-3E7FCBCEA7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5F12CAF6-3E4A-4A98-BCEC-4B0E05322B9D}" type="datetime6">
              <a:rPr lang="fr-FR" smtClean="0"/>
              <a:t>janvier 24</a:t>
            </a:fld>
            <a:endParaRPr lang="fr-FR"/>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Document à usage strictement interne - Ne pas diffuser - Janvier 2022</a:t>
            </a:r>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a:p>
        </p:txBody>
      </p:sp>
    </p:spTree>
    <p:extLst>
      <p:ext uri="{BB962C8B-B14F-4D97-AF65-F5344CB8AC3E}">
        <p14:creationId xmlns:p14="http://schemas.microsoft.com/office/powerpoint/2010/main" val="3840558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C86AD422-A2F6-40A8-9F70-8C9C9970DA16}" type="datetime6">
              <a:rPr lang="fr-FR" smtClean="0"/>
              <a:t>janvier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667283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E647F3A-CF9F-4DFE-97BC-1816D2E1564E}" type="datetime6">
              <a:rPr lang="fr-FR" smtClean="0"/>
              <a:t>janvier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02608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F27B56E2-1BBE-4C96-8353-B9C2E65BC409}" type="datetime6">
              <a:rPr lang="fr-FR" smtClean="0"/>
              <a:t>janvier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291649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4140693-68B6-42D6-829E-2F5A86DBD3D2}" type="datetime6">
              <a:rPr lang="fr-FR" smtClean="0"/>
              <a:t>janvier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828086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EB82FA3-C528-4215-8B13-945C159DD6CE}" type="datetime6">
              <a:rPr lang="fr-FR" smtClean="0"/>
              <a:t>janvier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473973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6EFB0149-BA29-4241-B62D-C556574DC8C7}" type="datetime6">
              <a:rPr lang="fr-FR" smtClean="0"/>
              <a:t>janvier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8546322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5238B561-C0F6-45CF-8A4E-8BF46CB78F8C}" type="datetime6">
              <a:rPr lang="fr-FR" smtClean="0"/>
              <a:t>janvier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2615132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C2C1F15B-9613-405E-9837-CCD9AD9A02A8}" type="datetime6">
              <a:rPr lang="fr-FR" smtClean="0"/>
              <a:t>janvier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145090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E7FCC28E-ADA4-409E-B5E2-3CBBC8721129}" type="datetime6">
              <a:rPr lang="fr-FR" smtClean="0"/>
              <a:t>janvier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p:txBody>
      </p:sp>
    </p:spTree>
    <p:extLst>
      <p:ext uri="{BB962C8B-B14F-4D97-AF65-F5344CB8AC3E}">
        <p14:creationId xmlns:p14="http://schemas.microsoft.com/office/powerpoint/2010/main" val="36297896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6310C8F-F245-4AD0-A45D-6875B0A9ABD4}" type="datetime6">
              <a:rPr lang="fr-FR" smtClean="0"/>
              <a:t>janvier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a:t>Modifier le texte du masque</a:t>
            </a:r>
          </a:p>
        </p:txBody>
      </p:sp>
    </p:spTree>
    <p:extLst>
      <p:ext uri="{BB962C8B-B14F-4D97-AF65-F5344CB8AC3E}">
        <p14:creationId xmlns:p14="http://schemas.microsoft.com/office/powerpoint/2010/main" val="3978534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AB726BE-9C1E-4507-8D57-0190F55B4B01}" type="datetime6">
              <a:rPr lang="fr-FR" smtClean="0"/>
              <a:t>janvier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3822452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57C3763-FED6-4053-8C3C-9F9883027FA9}" type="datetime6">
              <a:rPr lang="fr-FR" smtClean="0"/>
              <a:t>janvier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206034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695DE8D7-53FA-44A8-AA0B-5F8DC84E0A2C}" type="datetime6">
              <a:rPr lang="fr-FR" smtClean="0"/>
              <a:t>janvier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6" y="2175987"/>
            <a:ext cx="5594158" cy="2982754"/>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7"/>
            <a:ext cx="5565074"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9923552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A6DD9AC-06E7-4C17-A956-E3F46E4376F1}" type="datetime6">
              <a:rPr lang="fr-FR" smtClean="0"/>
              <a:t>janvier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1440949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64386EE5-8E53-471A-B53A-8912F42C76AF}" type="datetime6">
              <a:rPr lang="fr-FR" smtClean="0"/>
              <a:t>janvier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4129991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079376" y="1929653"/>
            <a:ext cx="6033248" cy="2998694"/>
          </a:xfrm>
          <a:prstGeom prst="rect">
            <a:avLst/>
          </a:prstGeom>
        </p:spPr>
      </p:pic>
    </p:spTree>
    <p:extLst>
      <p:ext uri="{BB962C8B-B14F-4D97-AF65-F5344CB8AC3E}">
        <p14:creationId xmlns:p14="http://schemas.microsoft.com/office/powerpoint/2010/main" val="31336119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6" name="Image 5">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9" name="Connecteur droit 8">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14" name="Image 13">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spTree>
    <p:extLst>
      <p:ext uri="{BB962C8B-B14F-4D97-AF65-F5344CB8AC3E}">
        <p14:creationId xmlns:p14="http://schemas.microsoft.com/office/powerpoint/2010/main" val="17633067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Sommaire en colonn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14412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1427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AD7D3037-C97E-462A-BFE7-F86B7F6F0BED}" type="datetime6">
              <a:rPr lang="fr-FR" smtClean="0"/>
              <a:t>janvier 24</a:t>
            </a:fld>
            <a:endParaRPr lang="fr-FR"/>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dirty="0"/>
              <a:t>Document à usage strictement interne - Ne pas diffuser – Octobre 2023</a:t>
            </a: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Graphic 14">
            <a:extLst>
              <a:ext uri="{FF2B5EF4-FFF2-40B4-BE49-F238E27FC236}">
                <a16:creationId xmlns:a16="http://schemas.microsoft.com/office/drawing/2014/main" id="{7F365C34-80C4-4645-8A6E-2270CD4C22D7}"/>
              </a:ext>
            </a:extLst>
          </p:cNvPr>
          <p:cNvPicPr>
            <a:picLocks noChangeAspect="1"/>
          </p:cNvPicPr>
          <p:nvPr userDrawn="1"/>
        </p:nvPicPr>
        <p:blipFill>
          <a:blip r:embed="rId28">
            <a:extLst>
              <a:ext uri="{96DAC541-7B7A-43D3-8B79-37D633B846F1}">
                <asvg:svgBlip xmlns:asvg="http://schemas.microsoft.com/office/drawing/2016/SVG/main" r:embed="rId29"/>
              </a:ext>
            </a:extLst>
          </a:blip>
          <a:stretch>
            <a:fillRect/>
          </a:stretch>
        </p:blipFill>
        <p:spPr>
          <a:xfrm>
            <a:off x="10291763" y="6375112"/>
            <a:ext cx="1073943" cy="278732"/>
          </a:xfrm>
          <a:prstGeom prst="rect">
            <a:avLst/>
          </a:prstGeom>
        </p:spPr>
      </p:pic>
    </p:spTree>
    <p:extLst>
      <p:ext uri="{BB962C8B-B14F-4D97-AF65-F5344CB8AC3E}">
        <p14:creationId xmlns:p14="http://schemas.microsoft.com/office/powerpoint/2010/main" val="138491072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53" r:id="rId22"/>
    <p:sldLayoutId id="2147483733" r:id="rId23"/>
    <p:sldLayoutId id="2147483734" r:id="rId24"/>
    <p:sldLayoutId id="2147483754" r:id="rId25"/>
    <p:sldLayoutId id="2147483755" r:id="rId26"/>
  </p:sldLayoutIdLst>
  <p:hf sldNum="0" hdr="0" dt="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9.png"/><Relationship Id="rId3" Type="http://schemas.openxmlformats.org/officeDocument/2006/relationships/slide" Target="slide11.xml"/><Relationship Id="rId7" Type="http://schemas.openxmlformats.org/officeDocument/2006/relationships/slide" Target="slide7.xml"/><Relationship Id="rId12"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6.xml"/><Relationship Id="rId6" Type="http://schemas.openxmlformats.org/officeDocument/2006/relationships/slide" Target="slide10.xml"/><Relationship Id="rId11" Type="http://schemas.openxmlformats.org/officeDocument/2006/relationships/image" Target="../media/image17.jpg"/><Relationship Id="rId5" Type="http://schemas.openxmlformats.org/officeDocument/2006/relationships/slide" Target="slide5.xml"/><Relationship Id="rId10" Type="http://schemas.openxmlformats.org/officeDocument/2006/relationships/slide" Target="slide8.xml"/><Relationship Id="rId4" Type="http://schemas.openxmlformats.org/officeDocument/2006/relationships/slide" Target="slide12.xml"/><Relationship Id="rId9"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26.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21.jpeg"/><Relationship Id="rId7" Type="http://schemas.openxmlformats.org/officeDocument/2006/relationships/image" Target="../media/image23.png"/><Relationship Id="rId12"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6.xml"/><Relationship Id="rId6" Type="http://schemas.openxmlformats.org/officeDocument/2006/relationships/image" Target="../media/image22.png"/><Relationship Id="rId11" Type="http://schemas.openxmlformats.org/officeDocument/2006/relationships/hyperlink" Target="https://www.payplug.com/fr/paiement-fractionne/" TargetMode="External"/><Relationship Id="rId5" Type="http://schemas.openxmlformats.org/officeDocument/2006/relationships/image" Target="../media/image2.svg"/><Relationship Id="rId10" Type="http://schemas.openxmlformats.org/officeDocument/2006/relationships/image" Target="../media/image26.svg"/><Relationship Id="rId4" Type="http://schemas.openxmlformats.org/officeDocument/2006/relationships/image" Target="../media/image1.png"/><Relationship Id="rId9"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image" Target="../media/image27.jpeg"/><Relationship Id="rId7" Type="http://schemas.openxmlformats.org/officeDocument/2006/relationships/image" Target="../media/image26.svg"/><Relationship Id="rId2" Type="http://schemas.openxmlformats.org/officeDocument/2006/relationships/notesSlide" Target="../notesSlides/notesSlide6.xml"/><Relationship Id="rId1" Type="http://schemas.openxmlformats.org/officeDocument/2006/relationships/slideLayout" Target="../slideLayouts/slideLayout26.xml"/><Relationship Id="rId6" Type="http://schemas.openxmlformats.org/officeDocument/2006/relationships/image" Target="../media/image25.png"/><Relationship Id="rId5" Type="http://schemas.openxmlformats.org/officeDocument/2006/relationships/image" Target="../media/image2.sv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29.jpeg"/><Relationship Id="rId7" Type="http://schemas.openxmlformats.org/officeDocument/2006/relationships/image" Target="../media/image26.svg"/><Relationship Id="rId2" Type="http://schemas.openxmlformats.org/officeDocument/2006/relationships/notesSlide" Target="../notesSlides/notesSlide7.xml"/><Relationship Id="rId1" Type="http://schemas.openxmlformats.org/officeDocument/2006/relationships/slideLayout" Target="../slideLayouts/slideLayout26.xml"/><Relationship Id="rId6" Type="http://schemas.openxmlformats.org/officeDocument/2006/relationships/image" Target="../media/image25.png"/><Relationship Id="rId5" Type="http://schemas.openxmlformats.org/officeDocument/2006/relationships/image" Target="../media/image2.sv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0.png"/><Relationship Id="rId7" Type="http://schemas.openxmlformats.org/officeDocument/2006/relationships/image" Target="../media/image33.jpg"/><Relationship Id="rId2" Type="http://schemas.openxmlformats.org/officeDocument/2006/relationships/notesSlide" Target="../notesSlides/notesSlide8.xml"/><Relationship Id="rId1" Type="http://schemas.openxmlformats.org/officeDocument/2006/relationships/slideLayout" Target="../slideLayouts/slideLayout26.xml"/><Relationship Id="rId6" Type="http://schemas.openxmlformats.org/officeDocument/2006/relationships/image" Target="../media/image32.jpg"/><Relationship Id="rId5" Type="http://schemas.openxmlformats.org/officeDocument/2006/relationships/image" Target="../media/image17.jpg"/><Relationship Id="rId4" Type="http://schemas.openxmlformats.org/officeDocument/2006/relationships/image" Target="../media/image31.png"/><Relationship Id="rId9" Type="http://schemas.openxmlformats.org/officeDocument/2006/relationships/image" Target="../media/image35.jp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26.xml"/><Relationship Id="rId6" Type="http://schemas.openxmlformats.org/officeDocument/2006/relationships/image" Target="../media/image31.png"/><Relationship Id="rId5" Type="http://schemas.openxmlformats.org/officeDocument/2006/relationships/image" Target="../media/image36.png"/><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7.jpeg"/><Relationship Id="rId7" Type="http://schemas.openxmlformats.org/officeDocument/2006/relationships/image" Target="../media/image26.svg"/><Relationship Id="rId2" Type="http://schemas.openxmlformats.org/officeDocument/2006/relationships/notesSlide" Target="../notesSlides/notesSlide10.xml"/><Relationship Id="rId1" Type="http://schemas.openxmlformats.org/officeDocument/2006/relationships/slideLayout" Target="../slideLayouts/slideLayout26.xml"/><Relationship Id="rId6" Type="http://schemas.openxmlformats.org/officeDocument/2006/relationships/image" Target="../media/image25.png"/><Relationship Id="rId5" Type="http://schemas.openxmlformats.org/officeDocument/2006/relationships/image" Target="../media/image2.svg"/><Relationship Id="rId10" Type="http://schemas.openxmlformats.org/officeDocument/2006/relationships/image" Target="../media/image18.png"/><Relationship Id="rId4" Type="http://schemas.openxmlformats.org/officeDocument/2006/relationships/image" Target="../media/image1.png"/><Relationship Id="rId9" Type="http://schemas.openxmlformats.org/officeDocument/2006/relationships/image" Target="../media/image39.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6">
            <a:extLst>
              <a:ext uri="{FF2B5EF4-FFF2-40B4-BE49-F238E27FC236}">
                <a16:creationId xmlns:a16="http://schemas.microsoft.com/office/drawing/2014/main" id="{B5B17BF4-289A-3BAE-F9F8-5882AF4CD4D3}"/>
              </a:ext>
            </a:extLst>
          </p:cNvPr>
          <p:cNvSpPr/>
          <p:nvPr/>
        </p:nvSpPr>
        <p:spPr>
          <a:xfrm flipH="1" flipV="1">
            <a:off x="1604006" y="-1"/>
            <a:ext cx="3498572" cy="6858001"/>
          </a:xfrm>
          <a:custGeom>
            <a:avLst/>
            <a:gdLst>
              <a:gd name="connsiteX0" fmla="*/ 0 w 3140765"/>
              <a:gd name="connsiteY0" fmla="*/ 0 h 5143501"/>
              <a:gd name="connsiteX1" fmla="*/ 3140765 w 3140765"/>
              <a:gd name="connsiteY1" fmla="*/ 0 h 5143501"/>
              <a:gd name="connsiteX2" fmla="*/ 3140765 w 3140765"/>
              <a:gd name="connsiteY2" fmla="*/ 5143501 h 5143501"/>
              <a:gd name="connsiteX3" fmla="*/ 0 w 3140765"/>
              <a:gd name="connsiteY3" fmla="*/ 5143501 h 5143501"/>
              <a:gd name="connsiteX4" fmla="*/ 0 w 3140765"/>
              <a:gd name="connsiteY4" fmla="*/ 0 h 5143501"/>
              <a:gd name="connsiteX0" fmla="*/ 387626 w 3140765"/>
              <a:gd name="connsiteY0" fmla="*/ 0 h 5143501"/>
              <a:gd name="connsiteX1" fmla="*/ 3140765 w 3140765"/>
              <a:gd name="connsiteY1" fmla="*/ 0 h 5143501"/>
              <a:gd name="connsiteX2" fmla="*/ 3140765 w 3140765"/>
              <a:gd name="connsiteY2" fmla="*/ 5143501 h 5143501"/>
              <a:gd name="connsiteX3" fmla="*/ 0 w 3140765"/>
              <a:gd name="connsiteY3" fmla="*/ 5143501 h 5143501"/>
              <a:gd name="connsiteX4" fmla="*/ 387626 w 3140765"/>
              <a:gd name="connsiteY4" fmla="*/ 0 h 5143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765" h="5143501">
                <a:moveTo>
                  <a:pt x="387626" y="0"/>
                </a:moveTo>
                <a:lnTo>
                  <a:pt x="3140765" y="0"/>
                </a:lnTo>
                <a:lnTo>
                  <a:pt x="3140765" y="5143501"/>
                </a:lnTo>
                <a:lnTo>
                  <a:pt x="0" y="5143501"/>
                </a:lnTo>
                <a:lnTo>
                  <a:pt x="387626" y="0"/>
                </a:lnTo>
                <a:close/>
              </a:path>
            </a:pathLst>
          </a:custGeom>
          <a:solidFill>
            <a:schemeClr val="tx1">
              <a:lumMod val="20000"/>
              <a:lumOff val="8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8" name="Rectangle 7">
            <a:extLst>
              <a:ext uri="{FF2B5EF4-FFF2-40B4-BE49-F238E27FC236}">
                <a16:creationId xmlns:a16="http://schemas.microsoft.com/office/drawing/2014/main" id="{26E95241-0578-442B-A657-F5F893B1E186}"/>
              </a:ext>
            </a:extLst>
          </p:cNvPr>
          <p:cNvSpPr/>
          <p:nvPr/>
        </p:nvSpPr>
        <p:spPr>
          <a:xfrm>
            <a:off x="5590370" y="350554"/>
            <a:ext cx="6127497" cy="2030289"/>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nSpc>
                <a:spcPts val="3947"/>
              </a:lnSpc>
            </a:pPr>
            <a:r>
              <a:rPr lang="fr-FR" sz="3600" b="1">
                <a:solidFill>
                  <a:schemeClr val="tx1"/>
                </a:solidFill>
                <a:latin typeface="Arial Black" panose="020B0604020202020204" pitchFamily="34" charset="0"/>
                <a:cs typeface="Arial Black" panose="020B0604020202020204" pitchFamily="34" charset="0"/>
              </a:rPr>
              <a:t>PROPOSEZ LES BONNES SOLUTIONS D’ENCAISSEMENT</a:t>
            </a:r>
          </a:p>
          <a:p>
            <a:pPr>
              <a:lnSpc>
                <a:spcPts val="3947"/>
              </a:lnSpc>
            </a:pPr>
            <a:r>
              <a:rPr lang="fr-FR" sz="3600" b="1">
                <a:solidFill>
                  <a:schemeClr val="bg2"/>
                </a:solidFill>
                <a:latin typeface="Arial Black" panose="020B0604020202020204" pitchFamily="34" charset="0"/>
                <a:cs typeface="Arial Black" panose="020B0604020202020204" pitchFamily="34" charset="0"/>
              </a:rPr>
              <a:t>A VOS CLIENTS </a:t>
            </a:r>
          </a:p>
        </p:txBody>
      </p:sp>
      <p:sp>
        <p:nvSpPr>
          <p:cNvPr id="10" name="Rectangle: Top Corners Rounded 9">
            <a:extLst>
              <a:ext uri="{FF2B5EF4-FFF2-40B4-BE49-F238E27FC236}">
                <a16:creationId xmlns:a16="http://schemas.microsoft.com/office/drawing/2014/main" id="{542017DD-2637-4A4A-834B-70BB817D1271}"/>
              </a:ext>
            </a:extLst>
          </p:cNvPr>
          <p:cNvSpPr/>
          <p:nvPr/>
        </p:nvSpPr>
        <p:spPr>
          <a:xfrm>
            <a:off x="1049297" y="4691547"/>
            <a:ext cx="1080000" cy="70140"/>
          </a:xfrm>
          <a:prstGeom prst="round2SameRect">
            <a:avLst>
              <a:gd name="adj1" fmla="val 50000"/>
              <a:gd name="adj2" fmla="val 0"/>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7">
              <a:solidFill>
                <a:schemeClr val="bg2"/>
              </a:solidFill>
            </a:endParaRPr>
          </a:p>
        </p:txBody>
      </p:sp>
      <p:sp>
        <p:nvSpPr>
          <p:cNvPr id="11" name="Espace réservé du pied de page 3">
            <a:extLst>
              <a:ext uri="{FF2B5EF4-FFF2-40B4-BE49-F238E27FC236}">
                <a16:creationId xmlns:a16="http://schemas.microsoft.com/office/drawing/2014/main" id="{057AD91E-BDB8-4B7A-A460-644693CE3C3A}"/>
              </a:ext>
            </a:extLst>
          </p:cNvPr>
          <p:cNvSpPr txBox="1">
            <a:spLocks/>
          </p:cNvSpPr>
          <p:nvPr/>
        </p:nvSpPr>
        <p:spPr>
          <a:xfrm>
            <a:off x="4228211" y="6502845"/>
            <a:ext cx="6519432" cy="221233"/>
          </a:xfrm>
          <a:prstGeom prst="rect">
            <a:avLst/>
          </a:prstGeom>
        </p:spPr>
        <p:txBody>
          <a:bodyPr vert="horz" lIns="0" tIns="0" rIns="0" bIns="0" rtlCol="0" anchor="ctr">
            <a:noAutofit/>
          </a:bodyPr>
          <a:lstStyle>
            <a:defPPr>
              <a:defRPr lang="fr-FR"/>
            </a:defPPr>
            <a:lvl1pPr marL="0" algn="l" defTabSz="810707" rtl="0" eaLnBrk="1" latinLnBrk="0" hangingPunct="1">
              <a:lnSpc>
                <a:spcPct val="100000"/>
              </a:lnSpc>
              <a:defRPr sz="897" kern="1200">
                <a:solidFill>
                  <a:schemeClr val="tx1"/>
                </a:solidFill>
                <a:latin typeface="+mn-lt"/>
                <a:ea typeface="+mn-ea"/>
                <a:cs typeface="+mn-cs"/>
              </a:defRPr>
            </a:lvl1pPr>
            <a:lvl2pPr marL="405354" algn="l" defTabSz="810707" rtl="0" eaLnBrk="1" latinLnBrk="0" hangingPunct="1">
              <a:defRPr sz="1596" kern="1200">
                <a:solidFill>
                  <a:schemeClr val="tx1"/>
                </a:solidFill>
                <a:latin typeface="+mn-lt"/>
                <a:ea typeface="+mn-ea"/>
                <a:cs typeface="+mn-cs"/>
              </a:defRPr>
            </a:lvl2pPr>
            <a:lvl3pPr marL="810707" algn="l" defTabSz="810707" rtl="0" eaLnBrk="1" latinLnBrk="0" hangingPunct="1">
              <a:defRPr sz="1596" kern="1200">
                <a:solidFill>
                  <a:schemeClr val="tx1"/>
                </a:solidFill>
                <a:latin typeface="+mn-lt"/>
                <a:ea typeface="+mn-ea"/>
                <a:cs typeface="+mn-cs"/>
              </a:defRPr>
            </a:lvl3pPr>
            <a:lvl4pPr marL="1216061" algn="l" defTabSz="810707" rtl="0" eaLnBrk="1" latinLnBrk="0" hangingPunct="1">
              <a:defRPr sz="1596" kern="1200">
                <a:solidFill>
                  <a:schemeClr val="tx1"/>
                </a:solidFill>
                <a:latin typeface="+mn-lt"/>
                <a:ea typeface="+mn-ea"/>
                <a:cs typeface="+mn-cs"/>
              </a:defRPr>
            </a:lvl4pPr>
            <a:lvl5pPr marL="1621414" algn="l" defTabSz="810707" rtl="0" eaLnBrk="1" latinLnBrk="0" hangingPunct="1">
              <a:defRPr sz="1596" kern="1200">
                <a:solidFill>
                  <a:schemeClr val="tx1"/>
                </a:solidFill>
                <a:latin typeface="+mn-lt"/>
                <a:ea typeface="+mn-ea"/>
                <a:cs typeface="+mn-cs"/>
              </a:defRPr>
            </a:lvl5pPr>
            <a:lvl6pPr marL="2026768" algn="l" defTabSz="810707" rtl="0" eaLnBrk="1" latinLnBrk="0" hangingPunct="1">
              <a:defRPr sz="1596" kern="1200">
                <a:solidFill>
                  <a:schemeClr val="tx1"/>
                </a:solidFill>
                <a:latin typeface="+mn-lt"/>
                <a:ea typeface="+mn-ea"/>
                <a:cs typeface="+mn-cs"/>
              </a:defRPr>
            </a:lvl6pPr>
            <a:lvl7pPr marL="2432121" algn="l" defTabSz="810707" rtl="0" eaLnBrk="1" latinLnBrk="0" hangingPunct="1">
              <a:defRPr sz="1596" kern="1200">
                <a:solidFill>
                  <a:schemeClr val="tx1"/>
                </a:solidFill>
                <a:latin typeface="+mn-lt"/>
                <a:ea typeface="+mn-ea"/>
                <a:cs typeface="+mn-cs"/>
              </a:defRPr>
            </a:lvl7pPr>
            <a:lvl8pPr marL="2837475" algn="l" defTabSz="810707" rtl="0" eaLnBrk="1" latinLnBrk="0" hangingPunct="1">
              <a:defRPr sz="1596" kern="1200">
                <a:solidFill>
                  <a:schemeClr val="tx1"/>
                </a:solidFill>
                <a:latin typeface="+mn-lt"/>
                <a:ea typeface="+mn-ea"/>
                <a:cs typeface="+mn-cs"/>
              </a:defRPr>
            </a:lvl8pPr>
            <a:lvl9pPr marL="3242828" algn="l" defTabSz="810707" rtl="0" eaLnBrk="1" latinLnBrk="0" hangingPunct="1">
              <a:defRPr sz="1596" kern="1200">
                <a:solidFill>
                  <a:schemeClr val="tx1"/>
                </a:solidFill>
                <a:latin typeface="+mn-lt"/>
                <a:ea typeface="+mn-ea"/>
                <a:cs typeface="+mn-cs"/>
              </a:defRPr>
            </a:lvl9pPr>
          </a:lstStyle>
          <a:p>
            <a:pPr algn="ctr" defTabSz="810686">
              <a:defRPr/>
            </a:pPr>
            <a:r>
              <a:rPr lang="fr-FR" sz="600" dirty="0"/>
              <a:t>MARCHÉ DES PROFESSIONNELS - DOCUMENT À USAGE STRICTEMENT INTERNE - NE PAS DIFFUSER – OCTOBRE 2023</a:t>
            </a:r>
          </a:p>
        </p:txBody>
      </p:sp>
      <p:pic>
        <p:nvPicPr>
          <p:cNvPr id="22" name="Image 21">
            <a:extLst>
              <a:ext uri="{FF2B5EF4-FFF2-40B4-BE49-F238E27FC236}">
                <a16:creationId xmlns:a16="http://schemas.microsoft.com/office/drawing/2014/main" id="{D77C4C65-9909-ACF1-E3A1-4F159438EDF5}"/>
              </a:ext>
            </a:extLst>
          </p:cNvPr>
          <p:cNvPicPr>
            <a:picLocks noChangeAspect="1"/>
          </p:cNvPicPr>
          <p:nvPr/>
        </p:nvPicPr>
        <p:blipFill>
          <a:blip r:embed="rId2"/>
          <a:srcRect l="4648" r="4648"/>
          <a:stretch/>
        </p:blipFill>
        <p:spPr>
          <a:xfrm>
            <a:off x="0" y="0"/>
            <a:ext cx="4889499" cy="6858000"/>
          </a:xfrm>
          <a:custGeom>
            <a:avLst/>
            <a:gdLst>
              <a:gd name="connsiteX0" fmla="*/ 0 w 3667124"/>
              <a:gd name="connsiteY0" fmla="*/ 0 h 5143500"/>
              <a:gd name="connsiteX1" fmla="*/ 3667124 w 3667124"/>
              <a:gd name="connsiteY1" fmla="*/ 0 h 5143500"/>
              <a:gd name="connsiteX2" fmla="*/ 3667124 w 3667124"/>
              <a:gd name="connsiteY2" fmla="*/ 117676 h 5143500"/>
              <a:gd name="connsiteX3" fmla="*/ 3350694 w 3667124"/>
              <a:gd name="connsiteY3" fmla="*/ 5143500 h 5143500"/>
              <a:gd name="connsiteX4" fmla="*/ 0 w 3667124"/>
              <a:gd name="connsiteY4" fmla="*/ 514350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7124" h="5143500">
                <a:moveTo>
                  <a:pt x="0" y="0"/>
                </a:moveTo>
                <a:lnTo>
                  <a:pt x="3667124" y="0"/>
                </a:lnTo>
                <a:lnTo>
                  <a:pt x="3667124" y="117676"/>
                </a:lnTo>
                <a:lnTo>
                  <a:pt x="3350694" y="5143500"/>
                </a:lnTo>
                <a:lnTo>
                  <a:pt x="0" y="5143500"/>
                </a:lnTo>
                <a:close/>
              </a:path>
            </a:pathLst>
          </a:custGeom>
        </p:spPr>
      </p:pic>
      <p:pic>
        <p:nvPicPr>
          <p:cNvPr id="20" name="Image 8" descr="Une image contenant texte&#10;&#10;Description générée automatiquement">
            <a:extLst>
              <a:ext uri="{FF2B5EF4-FFF2-40B4-BE49-F238E27FC236}">
                <a16:creationId xmlns:a16="http://schemas.microsoft.com/office/drawing/2014/main" id="{F884703C-4BAB-AB23-AD7D-A7E95DD477A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
        <p:nvSpPr>
          <p:cNvPr id="44" name="Rectangle: Rounded Corners 24">
            <a:extLst>
              <a:ext uri="{FF2B5EF4-FFF2-40B4-BE49-F238E27FC236}">
                <a16:creationId xmlns:a16="http://schemas.microsoft.com/office/drawing/2014/main" id="{3DB74273-27D8-A698-6956-D580F828B2F9}"/>
              </a:ext>
            </a:extLst>
          </p:cNvPr>
          <p:cNvSpPr/>
          <p:nvPr/>
        </p:nvSpPr>
        <p:spPr>
          <a:xfrm flipV="1">
            <a:off x="7089629" y="3131071"/>
            <a:ext cx="3154757" cy="3123277"/>
          </a:xfrm>
          <a:prstGeom prst="round1Rect">
            <a:avLst/>
          </a:prstGeom>
          <a:solidFill>
            <a:schemeClr val="bg1">
              <a:lumMod val="95000"/>
            </a:schemeClr>
          </a:solidFill>
          <a:ln w="25400">
            <a:noFill/>
          </a:ln>
          <a:effectLst>
            <a:outerShdw dist="889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45" name="Forme libre 25">
            <a:extLst>
              <a:ext uri="{FF2B5EF4-FFF2-40B4-BE49-F238E27FC236}">
                <a16:creationId xmlns:a16="http://schemas.microsoft.com/office/drawing/2014/main" id="{6D8EE720-0CE9-E673-924D-F350F4EAC932}"/>
              </a:ext>
            </a:extLst>
          </p:cNvPr>
          <p:cNvSpPr/>
          <p:nvPr/>
        </p:nvSpPr>
        <p:spPr>
          <a:xfrm rot="10800000">
            <a:off x="7281047" y="2629340"/>
            <a:ext cx="2579800" cy="1220275"/>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0936 w 2237362"/>
              <a:gd name="connsiteY3" fmla="*/ 172560 h 1009138"/>
              <a:gd name="connsiteX4" fmla="*/ 1910936 w 2237362"/>
              <a:gd name="connsiteY4" fmla="*/ 0 h 1009138"/>
              <a:gd name="connsiteX5" fmla="*/ 2083496 w 2237362"/>
              <a:gd name="connsiteY5" fmla="*/ 172560 h 1009138"/>
              <a:gd name="connsiteX6" fmla="*/ 2237362 w 2237362"/>
              <a:gd name="connsiteY6" fmla="*/ 172560 h 1009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7362" h="1009138">
                <a:moveTo>
                  <a:pt x="2237362" y="1009138"/>
                </a:moveTo>
                <a:lnTo>
                  <a:pt x="0" y="1009138"/>
                </a:lnTo>
                <a:lnTo>
                  <a:pt x="0" y="172560"/>
                </a:lnTo>
                <a:lnTo>
                  <a:pt x="1910936" y="172560"/>
                </a:lnTo>
                <a:lnTo>
                  <a:pt x="1910936" y="0"/>
                </a:lnTo>
                <a:lnTo>
                  <a:pt x="2083496" y="172560"/>
                </a:lnTo>
                <a:lnTo>
                  <a:pt x="2237362" y="172560"/>
                </a:lnTo>
                <a:close/>
              </a:path>
            </a:pathLst>
          </a:custGeom>
          <a:solidFill>
            <a:schemeClr val="bg2"/>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p>
        </p:txBody>
      </p:sp>
      <p:sp>
        <p:nvSpPr>
          <p:cNvPr id="46" name="Rectangle 45">
            <a:extLst>
              <a:ext uri="{FF2B5EF4-FFF2-40B4-BE49-F238E27FC236}">
                <a16:creationId xmlns:a16="http://schemas.microsoft.com/office/drawing/2014/main" id="{B2758DD2-23BF-24B2-92C8-2FD6D4CF0B17}"/>
              </a:ext>
            </a:extLst>
          </p:cNvPr>
          <p:cNvSpPr/>
          <p:nvPr/>
        </p:nvSpPr>
        <p:spPr>
          <a:xfrm>
            <a:off x="7305365" y="2852820"/>
            <a:ext cx="2531165" cy="492443"/>
          </a:xfrm>
          <a:prstGeom prst="rect">
            <a:avLst/>
          </a:prstGeom>
        </p:spPr>
        <p:txBody>
          <a:bodyPr wrap="square" lIns="0" tIns="0" rIns="0" bIns="0" anchor="ctr">
            <a:noAutofit/>
          </a:bodyPr>
          <a:lstStyle/>
          <a:p>
            <a:pPr algn="ctr"/>
            <a:r>
              <a:rPr lang="fr-FR" sz="1600" b="1">
                <a:solidFill>
                  <a:schemeClr val="bg1"/>
                </a:solidFill>
                <a:latin typeface="Arial Black" panose="020B0604020202020204" pitchFamily="34" charset="0"/>
                <a:cs typeface="Arial Black" panose="020B0604020202020204" pitchFamily="34" charset="0"/>
              </a:rPr>
              <a:t>ENCAISSEMENT </a:t>
            </a:r>
          </a:p>
          <a:p>
            <a:pPr algn="ctr"/>
            <a:r>
              <a:rPr lang="fr-FR" sz="1600" b="1">
                <a:solidFill>
                  <a:schemeClr val="bg1"/>
                </a:solidFill>
                <a:latin typeface="Arial Black" panose="020B0604020202020204" pitchFamily="34" charset="0"/>
                <a:cs typeface="Arial Black" panose="020B0604020202020204" pitchFamily="34" charset="0"/>
              </a:rPr>
              <a:t>À DISTANCE</a:t>
            </a:r>
          </a:p>
        </p:txBody>
      </p:sp>
      <p:sp>
        <p:nvSpPr>
          <p:cNvPr id="49" name="Rectangle: Rounded Corners 67">
            <a:extLst>
              <a:ext uri="{FF2B5EF4-FFF2-40B4-BE49-F238E27FC236}">
                <a16:creationId xmlns:a16="http://schemas.microsoft.com/office/drawing/2014/main" id="{A85E4BD3-C5C6-CD87-A5C4-2EF9DB92AC76}"/>
              </a:ext>
            </a:extLst>
          </p:cNvPr>
          <p:cNvSpPr/>
          <p:nvPr/>
        </p:nvSpPr>
        <p:spPr>
          <a:xfrm>
            <a:off x="7341097" y="4263749"/>
            <a:ext cx="2651821" cy="518275"/>
          </a:xfrm>
          <a:prstGeom prst="roundRect">
            <a:avLst>
              <a:gd name="adj" fmla="val 50000"/>
            </a:avLst>
          </a:prstGeom>
          <a:solidFill>
            <a:schemeClr val="tx1"/>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r-FR" sz="1200" b="1">
                <a:solidFill>
                  <a:schemeClr val="bg1"/>
                </a:solidFill>
                <a:latin typeface="Arial Black" panose="020B0604020202020204" pitchFamily="34" charset="0"/>
                <a:cs typeface="Arial Black" panose="020B0604020202020204" pitchFamily="34" charset="0"/>
              </a:rPr>
              <a:t>Approche client</a:t>
            </a:r>
          </a:p>
        </p:txBody>
      </p:sp>
      <p:sp>
        <p:nvSpPr>
          <p:cNvPr id="50" name="Rectangle: Rounded Corners 67">
            <a:extLst>
              <a:ext uri="{FF2B5EF4-FFF2-40B4-BE49-F238E27FC236}">
                <a16:creationId xmlns:a16="http://schemas.microsoft.com/office/drawing/2014/main" id="{BBC1CA05-22B5-963F-9E3D-7CCB29C49CFF}"/>
              </a:ext>
            </a:extLst>
          </p:cNvPr>
          <p:cNvSpPr/>
          <p:nvPr/>
        </p:nvSpPr>
        <p:spPr>
          <a:xfrm>
            <a:off x="7341097" y="5050496"/>
            <a:ext cx="2651821" cy="518275"/>
          </a:xfrm>
          <a:prstGeom prst="roundRect">
            <a:avLst>
              <a:gd name="adj" fmla="val 50000"/>
            </a:avLst>
          </a:prstGeom>
          <a:solidFill>
            <a:schemeClr val="tx1"/>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r-FR" sz="1200" b="1">
                <a:solidFill>
                  <a:schemeClr val="bg1"/>
                </a:solidFill>
                <a:latin typeface="Arial Black" panose="020B0604020202020204" pitchFamily="34" charset="0"/>
                <a:cs typeface="Arial Black" panose="020B0604020202020204" pitchFamily="34" charset="0"/>
              </a:rPr>
              <a:t>Solutions</a:t>
            </a:r>
          </a:p>
        </p:txBody>
      </p:sp>
    </p:spTree>
    <p:extLst>
      <p:ext uri="{BB962C8B-B14F-4D97-AF65-F5344CB8AC3E}">
        <p14:creationId xmlns:p14="http://schemas.microsoft.com/office/powerpoint/2010/main" val="2619039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30C8A3A-713B-5749-A02F-E7356F281299}"/>
              </a:ext>
            </a:extLst>
          </p:cNvPr>
          <p:cNvSpPr/>
          <p:nvPr/>
        </p:nvSpPr>
        <p:spPr>
          <a:xfrm>
            <a:off x="1470991" y="5069660"/>
            <a:ext cx="10721008" cy="1788340"/>
          </a:xfrm>
          <a:prstGeom prst="rect">
            <a:avLst/>
          </a:prstGeom>
          <a:solidFill>
            <a:schemeClr val="bg1">
              <a:lumMod val="95000"/>
              <a:alpha val="1958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cxnSp>
        <p:nvCxnSpPr>
          <p:cNvPr id="68" name="Straight Connector 67">
            <a:extLst>
              <a:ext uri="{FF2B5EF4-FFF2-40B4-BE49-F238E27FC236}">
                <a16:creationId xmlns:a16="http://schemas.microsoft.com/office/drawing/2014/main" id="{7386190B-340C-2A4A-6E48-3E8DDD9644BA}"/>
              </a:ext>
            </a:extLst>
          </p:cNvPr>
          <p:cNvCxnSpPr>
            <a:cxnSpLocks/>
          </p:cNvCxnSpPr>
          <p:nvPr/>
        </p:nvCxnSpPr>
        <p:spPr>
          <a:xfrm>
            <a:off x="8140800" y="2336965"/>
            <a:ext cx="28800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69" name="Rectangle: Rounded Corners 67">
            <a:extLst>
              <a:ext uri="{FF2B5EF4-FFF2-40B4-BE49-F238E27FC236}">
                <a16:creationId xmlns:a16="http://schemas.microsoft.com/office/drawing/2014/main" id="{2ECDAFEB-3544-AB76-264B-5A972458FAFE}"/>
              </a:ext>
            </a:extLst>
          </p:cNvPr>
          <p:cNvSpPr/>
          <p:nvPr/>
        </p:nvSpPr>
        <p:spPr>
          <a:xfrm rot="5400000">
            <a:off x="7672435" y="1813479"/>
            <a:ext cx="4399739" cy="3377844"/>
          </a:xfrm>
          <a:prstGeom prst="round1Rect">
            <a:avLst/>
          </a:prstGeom>
          <a:solidFill>
            <a:schemeClr val="bg1">
              <a:lumMod val="95000"/>
            </a:schemeClr>
          </a:solidFill>
          <a:ln w="25400">
            <a:noFill/>
          </a:ln>
          <a:effectLst>
            <a:outerShdw dist="88900" dir="2700000" algn="tl" rotWithShape="0">
              <a:schemeClr val="tx1">
                <a:lumMod val="20000"/>
                <a:lumOff val="8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10686"/>
            <a:endParaRPr lang="en-US" sz="1596">
              <a:solidFill>
                <a:srgbClr val="FFFFFF"/>
              </a:solidFill>
              <a:latin typeface="Arial"/>
            </a:endParaRPr>
          </a:p>
        </p:txBody>
      </p:sp>
      <p:sp>
        <p:nvSpPr>
          <p:cNvPr id="70" name="Espace réservé du pied de page 3">
            <a:extLst>
              <a:ext uri="{FF2B5EF4-FFF2-40B4-BE49-F238E27FC236}">
                <a16:creationId xmlns:a16="http://schemas.microsoft.com/office/drawing/2014/main" id="{49CF6E3D-9765-D6A2-DE32-449581FB22A8}"/>
              </a:ext>
            </a:extLst>
          </p:cNvPr>
          <p:cNvSpPr txBox="1">
            <a:spLocks/>
          </p:cNvSpPr>
          <p:nvPr/>
        </p:nvSpPr>
        <p:spPr>
          <a:xfrm>
            <a:off x="8366472" y="1881940"/>
            <a:ext cx="3021016" cy="1805238"/>
          </a:xfrm>
          <a:prstGeom prst="rect">
            <a:avLst/>
          </a:prstGeom>
        </p:spPr>
        <p:txBody>
          <a:bodyPr wrap="squar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30394" indent="-230394" defTabSz="609585">
              <a:spcBef>
                <a:spcPts val="400"/>
              </a:spcBef>
              <a:buClr>
                <a:schemeClr val="tx2"/>
              </a:buClr>
              <a:buFont typeface="+mj-lt"/>
              <a:buAutoNum type="arabicPeriod"/>
              <a:defRPr/>
            </a:pPr>
            <a:r>
              <a:rPr lang="fr-FR" sz="1200" b="1">
                <a:latin typeface="Arial"/>
              </a:rPr>
              <a:t>LORS DE L’ENTRÉE EN RELATION </a:t>
            </a:r>
          </a:p>
          <a:p>
            <a:pPr marL="228594" indent="-228594" defTabSz="609585">
              <a:spcAft>
                <a:spcPts val="400"/>
              </a:spcAft>
              <a:buClr>
                <a:schemeClr val="tx2"/>
              </a:buClr>
              <a:buFont typeface="Arial" panose="020B0604020202020204" pitchFamily="34" charset="0"/>
              <a:buChar char="•"/>
              <a:defRPr/>
            </a:pPr>
            <a:r>
              <a:rPr lang="fr-FR" sz="933">
                <a:latin typeface="Arial"/>
              </a:rPr>
              <a:t>Identifiez si votre client dispose d’un site ou souhaite encaisser à distance.</a:t>
            </a:r>
          </a:p>
          <a:p>
            <a:pPr marL="230394" indent="-230394" defTabSz="609585">
              <a:spcBef>
                <a:spcPts val="400"/>
              </a:spcBef>
              <a:buClr>
                <a:schemeClr val="tx2"/>
              </a:buClr>
              <a:buFont typeface="+mj-lt"/>
              <a:buAutoNum type="arabicPeriod" startAt="2"/>
              <a:defRPr/>
            </a:pPr>
            <a:r>
              <a:rPr lang="fr-FR" sz="1200" b="1">
                <a:latin typeface="Arial"/>
              </a:rPr>
              <a:t>LORS D’UNE DEMANDE DE FINANCEMENT </a:t>
            </a:r>
          </a:p>
          <a:p>
            <a:pPr marL="228594" indent="-228594" defTabSz="609585">
              <a:spcAft>
                <a:spcPts val="400"/>
              </a:spcAft>
              <a:buClr>
                <a:schemeClr val="tx2"/>
              </a:buClr>
              <a:buFont typeface="Arial" panose="020B0604020202020204" pitchFamily="34" charset="0"/>
              <a:buChar char="•"/>
              <a:defRPr/>
            </a:pPr>
            <a:r>
              <a:rPr lang="fr-FR" sz="933">
                <a:latin typeface="Arial"/>
              </a:rPr>
              <a:t>Proposez une enveloppe complémentaire pour développer son activité en ligne.</a:t>
            </a:r>
          </a:p>
          <a:p>
            <a:pPr marL="230394" indent="-230394" defTabSz="609585">
              <a:spcBef>
                <a:spcPts val="400"/>
              </a:spcBef>
              <a:buClr>
                <a:schemeClr val="tx2"/>
              </a:buClr>
              <a:buFont typeface="+mj-lt"/>
              <a:buAutoNum type="arabicPeriod" startAt="3"/>
              <a:defRPr/>
            </a:pPr>
            <a:r>
              <a:rPr lang="fr-FR" sz="1200" b="1">
                <a:latin typeface="Arial"/>
              </a:rPr>
              <a:t>LORS DE LA RÉVISION ANNUELLE</a:t>
            </a:r>
          </a:p>
          <a:p>
            <a:pPr marL="228594" indent="-228594" defTabSz="609585">
              <a:spcAft>
                <a:spcPts val="400"/>
              </a:spcAft>
              <a:buClr>
                <a:schemeClr val="tx2"/>
              </a:buClr>
              <a:buFont typeface="Arial" panose="020B0604020202020204" pitchFamily="34" charset="0"/>
              <a:buChar char="•"/>
              <a:defRPr/>
            </a:pPr>
            <a:r>
              <a:rPr lang="fr-FR" sz="933">
                <a:latin typeface="Arial"/>
              </a:rPr>
              <a:t>Présentez lui les offres e-commerce comme opportunité pour développer son activité</a:t>
            </a:r>
            <a:endParaRPr lang="fr-FR" sz="1200">
              <a:latin typeface="Arial"/>
            </a:endParaRPr>
          </a:p>
        </p:txBody>
      </p:sp>
      <p:sp>
        <p:nvSpPr>
          <p:cNvPr id="73" name="Forme libre 61">
            <a:extLst>
              <a:ext uri="{FF2B5EF4-FFF2-40B4-BE49-F238E27FC236}">
                <a16:creationId xmlns:a16="http://schemas.microsoft.com/office/drawing/2014/main" id="{1B3BEDD9-7B42-9100-3BB6-E2F8A3CD715E}"/>
              </a:ext>
            </a:extLst>
          </p:cNvPr>
          <p:cNvSpPr/>
          <p:nvPr/>
        </p:nvSpPr>
        <p:spPr>
          <a:xfrm flipH="1" flipV="1">
            <a:off x="8376073" y="939772"/>
            <a:ext cx="2807641" cy="723496"/>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0" fmla="*/ 2237362 w 2237362"/>
              <a:gd name="connsiteY0" fmla="*/ 71068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7" fmla="*/ 2237362 w 2237362"/>
              <a:gd name="connsiteY7" fmla="*/ 710688 h 1009138"/>
              <a:gd name="connsiteX0" fmla="*/ 2237362 w 2237362"/>
              <a:gd name="connsiteY0" fmla="*/ 710688 h 710688"/>
              <a:gd name="connsiteX1" fmla="*/ 3175 w 2237362"/>
              <a:gd name="connsiteY1" fmla="*/ 710688 h 710688"/>
              <a:gd name="connsiteX2" fmla="*/ 0 w 2237362"/>
              <a:gd name="connsiteY2" fmla="*/ 172560 h 710688"/>
              <a:gd name="connsiteX3" fmla="*/ 1918417 w 2237362"/>
              <a:gd name="connsiteY3" fmla="*/ 172560 h 710688"/>
              <a:gd name="connsiteX4" fmla="*/ 1918417 w 2237362"/>
              <a:gd name="connsiteY4" fmla="*/ 0 h 710688"/>
              <a:gd name="connsiteX5" fmla="*/ 2090977 w 2237362"/>
              <a:gd name="connsiteY5" fmla="*/ 172560 h 710688"/>
              <a:gd name="connsiteX6" fmla="*/ 2237362 w 2237362"/>
              <a:gd name="connsiteY6" fmla="*/ 172560 h 710688"/>
              <a:gd name="connsiteX7" fmla="*/ 2237362 w 2237362"/>
              <a:gd name="connsiteY7" fmla="*/ 710688 h 710688"/>
              <a:gd name="connsiteX0" fmla="*/ 2234189 w 2234189"/>
              <a:gd name="connsiteY0" fmla="*/ 710688 h 710688"/>
              <a:gd name="connsiteX1" fmla="*/ 2 w 2234189"/>
              <a:gd name="connsiteY1" fmla="*/ 710688 h 710688"/>
              <a:gd name="connsiteX2" fmla="*/ 815820 w 2234189"/>
              <a:gd name="connsiteY2" fmla="*/ 172560 h 710688"/>
              <a:gd name="connsiteX3" fmla="*/ 1915244 w 2234189"/>
              <a:gd name="connsiteY3" fmla="*/ 172560 h 710688"/>
              <a:gd name="connsiteX4" fmla="*/ 1915244 w 2234189"/>
              <a:gd name="connsiteY4" fmla="*/ 0 h 710688"/>
              <a:gd name="connsiteX5" fmla="*/ 2087804 w 2234189"/>
              <a:gd name="connsiteY5" fmla="*/ 172560 h 710688"/>
              <a:gd name="connsiteX6" fmla="*/ 2234189 w 2234189"/>
              <a:gd name="connsiteY6" fmla="*/ 172560 h 710688"/>
              <a:gd name="connsiteX7" fmla="*/ 2234189 w 2234189"/>
              <a:gd name="connsiteY7" fmla="*/ 710688 h 710688"/>
              <a:gd name="connsiteX0" fmla="*/ 1420342 w 1420342"/>
              <a:gd name="connsiteY0" fmla="*/ 710688 h 710688"/>
              <a:gd name="connsiteX1" fmla="*/ 184 w 1420342"/>
              <a:gd name="connsiteY1" fmla="*/ 702995 h 710688"/>
              <a:gd name="connsiteX2" fmla="*/ 1973 w 1420342"/>
              <a:gd name="connsiteY2" fmla="*/ 172560 h 710688"/>
              <a:gd name="connsiteX3" fmla="*/ 1101397 w 1420342"/>
              <a:gd name="connsiteY3" fmla="*/ 172560 h 710688"/>
              <a:gd name="connsiteX4" fmla="*/ 1101397 w 1420342"/>
              <a:gd name="connsiteY4" fmla="*/ 0 h 710688"/>
              <a:gd name="connsiteX5" fmla="*/ 1273957 w 1420342"/>
              <a:gd name="connsiteY5" fmla="*/ 172560 h 710688"/>
              <a:gd name="connsiteX6" fmla="*/ 1420342 w 1420342"/>
              <a:gd name="connsiteY6" fmla="*/ 172560 h 710688"/>
              <a:gd name="connsiteX7" fmla="*/ 1420342 w 1420342"/>
              <a:gd name="connsiteY7" fmla="*/ 710688 h 710688"/>
              <a:gd name="connsiteX0" fmla="*/ 1420342 w 1420342"/>
              <a:gd name="connsiteY0" fmla="*/ 687684 h 702995"/>
              <a:gd name="connsiteX1" fmla="*/ 184 w 1420342"/>
              <a:gd name="connsiteY1" fmla="*/ 702995 h 702995"/>
              <a:gd name="connsiteX2" fmla="*/ 1973 w 1420342"/>
              <a:gd name="connsiteY2" fmla="*/ 172560 h 702995"/>
              <a:gd name="connsiteX3" fmla="*/ 1101397 w 1420342"/>
              <a:gd name="connsiteY3" fmla="*/ 172560 h 702995"/>
              <a:gd name="connsiteX4" fmla="*/ 1101397 w 1420342"/>
              <a:gd name="connsiteY4" fmla="*/ 0 h 702995"/>
              <a:gd name="connsiteX5" fmla="*/ 1273957 w 1420342"/>
              <a:gd name="connsiteY5" fmla="*/ 172560 h 702995"/>
              <a:gd name="connsiteX6" fmla="*/ 1420342 w 1420342"/>
              <a:gd name="connsiteY6" fmla="*/ 172560 h 702995"/>
              <a:gd name="connsiteX7" fmla="*/ 1420342 w 1420342"/>
              <a:gd name="connsiteY7" fmla="*/ 687684 h 70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0342" h="702995">
                <a:moveTo>
                  <a:pt x="1420342" y="687684"/>
                </a:moveTo>
                <a:lnTo>
                  <a:pt x="184" y="702995"/>
                </a:lnTo>
                <a:cubicBezTo>
                  <a:pt x="-874" y="523619"/>
                  <a:pt x="3031" y="351936"/>
                  <a:pt x="1973" y="172560"/>
                </a:cubicBezTo>
                <a:lnTo>
                  <a:pt x="1101397" y="172560"/>
                </a:lnTo>
                <a:lnTo>
                  <a:pt x="1101397" y="0"/>
                </a:lnTo>
                <a:lnTo>
                  <a:pt x="1273957" y="172560"/>
                </a:lnTo>
                <a:lnTo>
                  <a:pt x="1420342" y="172560"/>
                </a:lnTo>
                <a:lnTo>
                  <a:pt x="1420342" y="687684"/>
                </a:lnTo>
                <a:close/>
              </a:path>
            </a:pathLst>
          </a:custGeom>
          <a:solidFill>
            <a:schemeClr val="tx2"/>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810686"/>
            <a:endParaRPr lang="fr-FR" sz="1596" b="1">
              <a:solidFill>
                <a:srgbClr val="FFFFFF"/>
              </a:solidFill>
              <a:latin typeface="Arial Black" panose="020B0604020202020204" pitchFamily="34" charset="0"/>
              <a:cs typeface="Arial Black" panose="020B0604020202020204" pitchFamily="34" charset="0"/>
            </a:endParaRPr>
          </a:p>
        </p:txBody>
      </p:sp>
      <p:sp>
        <p:nvSpPr>
          <p:cNvPr id="75" name="TextBox 74">
            <a:extLst>
              <a:ext uri="{FF2B5EF4-FFF2-40B4-BE49-F238E27FC236}">
                <a16:creationId xmlns:a16="http://schemas.microsoft.com/office/drawing/2014/main" id="{3C750906-9119-FCFD-C4EE-0E0D1D87A878}"/>
              </a:ext>
            </a:extLst>
          </p:cNvPr>
          <p:cNvSpPr txBox="1"/>
          <p:nvPr/>
        </p:nvSpPr>
        <p:spPr>
          <a:xfrm>
            <a:off x="8380939" y="1041935"/>
            <a:ext cx="2812928" cy="337913"/>
          </a:xfrm>
          <a:prstGeom prst="rect">
            <a:avLst/>
          </a:prstGeom>
          <a:noFill/>
        </p:spPr>
        <p:txBody>
          <a:bodyPr wrap="square">
            <a:spAutoFit/>
          </a:bodyPr>
          <a:lstStyle/>
          <a:p>
            <a:pPr algn="ctr" defTabSz="810686"/>
            <a:r>
              <a:rPr lang="fr-FR" sz="1596" b="1">
                <a:solidFill>
                  <a:schemeClr val="bg1"/>
                </a:solidFill>
                <a:latin typeface="Arial Black" panose="020B0604020202020204" pitchFamily="34" charset="0"/>
                <a:cs typeface="Arial Black" panose="020B0604020202020204" pitchFamily="34" charset="0"/>
              </a:rPr>
              <a:t>QUAND EN PARLER ?</a:t>
            </a:r>
          </a:p>
        </p:txBody>
      </p:sp>
      <p:sp>
        <p:nvSpPr>
          <p:cNvPr id="76" name="Freeform 75">
            <a:extLst>
              <a:ext uri="{FF2B5EF4-FFF2-40B4-BE49-F238E27FC236}">
                <a16:creationId xmlns:a16="http://schemas.microsoft.com/office/drawing/2014/main" id="{C1CE85FA-62A8-263F-5142-AEA099786C12}"/>
              </a:ext>
            </a:extLst>
          </p:cNvPr>
          <p:cNvSpPr/>
          <p:nvPr/>
        </p:nvSpPr>
        <p:spPr>
          <a:xfrm rot="5400000">
            <a:off x="9002236" y="3146334"/>
            <a:ext cx="1740137" cy="3377844"/>
          </a:xfrm>
          <a:custGeom>
            <a:avLst/>
            <a:gdLst>
              <a:gd name="connsiteX0" fmla="*/ 0 w 1305103"/>
              <a:gd name="connsiteY0" fmla="*/ 2533383 h 2533383"/>
              <a:gd name="connsiteX1" fmla="*/ 1 w 1305103"/>
              <a:gd name="connsiteY1" fmla="*/ 0 h 2533383"/>
              <a:gd name="connsiteX2" fmla="*/ 882864 w 1305103"/>
              <a:gd name="connsiteY2" fmla="*/ 0 h 2533383"/>
              <a:gd name="connsiteX3" fmla="*/ 1305103 w 1305103"/>
              <a:gd name="connsiteY3" fmla="*/ 422239 h 2533383"/>
              <a:gd name="connsiteX4" fmla="*/ 1305103 w 1305103"/>
              <a:gd name="connsiteY4" fmla="*/ 2533383 h 25333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5103" h="2533383">
                <a:moveTo>
                  <a:pt x="0" y="2533383"/>
                </a:moveTo>
                <a:lnTo>
                  <a:pt x="1" y="0"/>
                </a:lnTo>
                <a:lnTo>
                  <a:pt x="882864" y="0"/>
                </a:lnTo>
                <a:cubicBezTo>
                  <a:pt x="1116060" y="0"/>
                  <a:pt x="1305103" y="189043"/>
                  <a:pt x="1305103" y="422239"/>
                </a:cubicBezTo>
                <a:lnTo>
                  <a:pt x="1305103" y="2533383"/>
                </a:lnTo>
                <a:close/>
              </a:path>
            </a:pathLst>
          </a:custGeom>
          <a:solidFill>
            <a:schemeClr val="tx1"/>
          </a:solidFill>
          <a:ln w="25400">
            <a:noFill/>
          </a:ln>
          <a:effectLst>
            <a:outerShdw dist="88900" dir="2700000" algn="tl" rotWithShape="0">
              <a:schemeClr val="tx1">
                <a:lumMod val="20000"/>
                <a:lumOff val="8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810686"/>
            <a:endParaRPr lang="en-US" sz="1596">
              <a:solidFill>
                <a:srgbClr val="FFFFFF"/>
              </a:solidFill>
              <a:latin typeface="Arial"/>
            </a:endParaRPr>
          </a:p>
        </p:txBody>
      </p:sp>
      <p:sp>
        <p:nvSpPr>
          <p:cNvPr id="78" name="Espace réservé du pied de page 3">
            <a:extLst>
              <a:ext uri="{FF2B5EF4-FFF2-40B4-BE49-F238E27FC236}">
                <a16:creationId xmlns:a16="http://schemas.microsoft.com/office/drawing/2014/main" id="{F4AE0472-2FD9-5250-F1A8-0496F5F794EE}"/>
              </a:ext>
            </a:extLst>
          </p:cNvPr>
          <p:cNvSpPr txBox="1">
            <a:spLocks/>
          </p:cNvSpPr>
          <p:nvPr/>
        </p:nvSpPr>
        <p:spPr>
          <a:xfrm>
            <a:off x="8463562" y="4149991"/>
            <a:ext cx="2855089" cy="1292662"/>
          </a:xfrm>
          <a:prstGeom prst="rect">
            <a:avLst/>
          </a:prstGeom>
        </p:spPr>
        <p:txBody>
          <a:bodyPr wrap="square"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1200" b="1">
                <a:solidFill>
                  <a:srgbClr val="FFFFFF"/>
                </a:solidFill>
                <a:latin typeface="Arial"/>
              </a:rPr>
              <a:t>Parler e-commerce à vos clients est essentiel, quel que soit leur secteur d’activité, qu’ils aient un site ou pas.</a:t>
            </a:r>
          </a:p>
          <a:p>
            <a:pPr defTabSz="609585">
              <a:defRPr/>
            </a:pPr>
            <a:r>
              <a:rPr lang="fr-FR" sz="1200" b="1">
                <a:solidFill>
                  <a:srgbClr val="FFFFFF"/>
                </a:solidFill>
                <a:latin typeface="Arial"/>
              </a:rPr>
              <a:t>Parlez-en simplement. Vous n’êtes pas tenu de maitriser complètement </a:t>
            </a:r>
            <a:br>
              <a:rPr lang="fr-FR" sz="1200" b="1">
                <a:solidFill>
                  <a:srgbClr val="FFFFFF"/>
                </a:solidFill>
                <a:latin typeface="Arial"/>
              </a:rPr>
            </a:br>
            <a:r>
              <a:rPr lang="fr-FR" sz="1200" b="1">
                <a:solidFill>
                  <a:srgbClr val="FFFFFF"/>
                </a:solidFill>
                <a:latin typeface="Arial"/>
              </a:rPr>
              <a:t>les solutions car des experts sont à vos côtés pour réaliser la vente. </a:t>
            </a:r>
            <a:endParaRPr lang="fr-FR" sz="1200">
              <a:solidFill>
                <a:srgbClr val="FFFFFF"/>
              </a:solidFill>
              <a:latin typeface="Arial"/>
            </a:endParaRPr>
          </a:p>
        </p:txBody>
      </p:sp>
      <p:sp>
        <p:nvSpPr>
          <p:cNvPr id="90" name="Triangle 89">
            <a:extLst>
              <a:ext uri="{FF2B5EF4-FFF2-40B4-BE49-F238E27FC236}">
                <a16:creationId xmlns:a16="http://schemas.microsoft.com/office/drawing/2014/main" id="{115200CA-8CA0-010B-6C9E-545234B35D96}"/>
              </a:ext>
            </a:extLst>
          </p:cNvPr>
          <p:cNvSpPr/>
          <p:nvPr/>
        </p:nvSpPr>
        <p:spPr>
          <a:xfrm flipV="1">
            <a:off x="9515113" y="3871047"/>
            <a:ext cx="556800" cy="223655"/>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10686"/>
            <a:endParaRPr lang="fr-FR" sz="1596">
              <a:solidFill>
                <a:srgbClr val="FFFFFF"/>
              </a:solidFill>
              <a:latin typeface="Arial"/>
            </a:endParaRPr>
          </a:p>
        </p:txBody>
      </p:sp>
      <p:pic>
        <p:nvPicPr>
          <p:cNvPr id="77" name="Image 6">
            <a:extLst>
              <a:ext uri="{FF2B5EF4-FFF2-40B4-BE49-F238E27FC236}">
                <a16:creationId xmlns:a16="http://schemas.microsoft.com/office/drawing/2014/main" id="{6BE24FB8-3121-6F43-9604-B0AC6C1B2F59}"/>
              </a:ext>
            </a:extLst>
          </p:cNvPr>
          <p:cNvPicPr>
            <a:picLocks noChangeAspect="1"/>
          </p:cNvPicPr>
          <p:nvPr/>
        </p:nvPicPr>
        <p:blipFill rotWithShape="1">
          <a:blip r:embed="rId3">
            <a:extLst>
              <a:ext uri="{28A0092B-C50C-407E-A947-70E740481C1C}">
                <a14:useLocalDpi xmlns:a14="http://schemas.microsoft.com/office/drawing/2010/main" val="0"/>
              </a:ext>
            </a:extLst>
          </a:blip>
          <a:srcRect l="47094" t="152" r="38088"/>
          <a:stretch/>
        </p:blipFill>
        <p:spPr>
          <a:xfrm>
            <a:off x="1" y="708746"/>
            <a:ext cx="1470991" cy="6149255"/>
          </a:xfrm>
          <a:prstGeom prst="rect">
            <a:avLst/>
          </a:prstGeom>
        </p:spPr>
      </p:pic>
      <p:sp>
        <p:nvSpPr>
          <p:cNvPr id="86" name="Rectangle 85">
            <a:extLst>
              <a:ext uri="{FF2B5EF4-FFF2-40B4-BE49-F238E27FC236}">
                <a16:creationId xmlns:a16="http://schemas.microsoft.com/office/drawing/2014/main" id="{5DFB9362-7445-421F-A919-E44632E5C1E5}"/>
              </a:ext>
            </a:extLst>
          </p:cNvPr>
          <p:cNvSpPr/>
          <p:nvPr/>
        </p:nvSpPr>
        <p:spPr>
          <a:xfrm>
            <a:off x="-1" y="-1"/>
            <a:ext cx="12192000" cy="756000"/>
          </a:xfrm>
          <a:prstGeom prst="rect">
            <a:avLst/>
          </a:prstGeom>
          <a:solidFill>
            <a:schemeClr val="bg1"/>
          </a:solidFill>
          <a:ln w="3175">
            <a:noFill/>
          </a:ln>
          <a:effectLst>
            <a:outerShdw blurRad="889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7"/>
          </a:p>
        </p:txBody>
      </p:sp>
      <p:sp>
        <p:nvSpPr>
          <p:cNvPr id="88" name="Rectangle : avec coins arrondis en haut 71">
            <a:extLst>
              <a:ext uri="{FF2B5EF4-FFF2-40B4-BE49-F238E27FC236}">
                <a16:creationId xmlns:a16="http://schemas.microsoft.com/office/drawing/2014/main" id="{6A415E74-0EE1-4C37-A359-5E94F4229F98}"/>
              </a:ext>
            </a:extLst>
          </p:cNvPr>
          <p:cNvSpPr/>
          <p:nvPr/>
        </p:nvSpPr>
        <p:spPr>
          <a:xfrm>
            <a:off x="318991" y="695040"/>
            <a:ext cx="1152000" cy="60959"/>
          </a:xfrm>
          <a:prstGeom prst="round2SameRect">
            <a:avLst>
              <a:gd name="adj1" fmla="val 500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4" name="Espace réservé du pied de page 3">
            <a:extLst>
              <a:ext uri="{FF2B5EF4-FFF2-40B4-BE49-F238E27FC236}">
                <a16:creationId xmlns:a16="http://schemas.microsoft.com/office/drawing/2014/main" id="{D97371FF-CB27-45C7-A62B-2A41FE68317F}"/>
              </a:ext>
            </a:extLst>
          </p:cNvPr>
          <p:cNvSpPr txBox="1">
            <a:spLocks/>
          </p:cNvSpPr>
          <p:nvPr/>
        </p:nvSpPr>
        <p:spPr>
          <a:xfrm>
            <a:off x="1689139" y="1799290"/>
            <a:ext cx="5727661" cy="492443"/>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1600" b="1">
                <a:latin typeface="Arial Black" panose="020B0604020202020204" pitchFamily="34" charset="0"/>
                <a:cs typeface="Arial Black" panose="020B0604020202020204" pitchFamily="34" charset="0"/>
              </a:rPr>
              <a:t>VENDRE EN LIGNE POUR DEVELOPPER SON CHIFFRE D’AFFAIRES :</a:t>
            </a:r>
          </a:p>
        </p:txBody>
      </p:sp>
      <p:sp>
        <p:nvSpPr>
          <p:cNvPr id="51" name="Espace réservé du pied de page 3">
            <a:extLst>
              <a:ext uri="{FF2B5EF4-FFF2-40B4-BE49-F238E27FC236}">
                <a16:creationId xmlns:a16="http://schemas.microsoft.com/office/drawing/2014/main" id="{60D189BE-4E10-4084-9838-E258517481BE}"/>
              </a:ext>
            </a:extLst>
          </p:cNvPr>
          <p:cNvSpPr txBox="1">
            <a:spLocks/>
          </p:cNvSpPr>
          <p:nvPr/>
        </p:nvSpPr>
        <p:spPr>
          <a:xfrm>
            <a:off x="2251412" y="3209018"/>
            <a:ext cx="4950043" cy="205184"/>
          </a:xfrm>
          <a:prstGeom prst="rect">
            <a:avLst/>
          </a:prstGeom>
        </p:spPr>
        <p:txBody>
          <a:bodyPr wrap="square"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1200">
                <a:latin typeface="Arial"/>
              </a:rPr>
              <a:t>Capter de nouveaux clients</a:t>
            </a:r>
          </a:p>
        </p:txBody>
      </p:sp>
      <p:grpSp>
        <p:nvGrpSpPr>
          <p:cNvPr id="31" name="Group 30">
            <a:extLst>
              <a:ext uri="{FF2B5EF4-FFF2-40B4-BE49-F238E27FC236}">
                <a16:creationId xmlns:a16="http://schemas.microsoft.com/office/drawing/2014/main" id="{89EAAA7A-91A0-4318-B811-72CD51F2404C}"/>
              </a:ext>
            </a:extLst>
          </p:cNvPr>
          <p:cNvGrpSpPr/>
          <p:nvPr/>
        </p:nvGrpSpPr>
        <p:grpSpPr>
          <a:xfrm>
            <a:off x="1812887" y="3176014"/>
            <a:ext cx="262656" cy="262656"/>
            <a:chOff x="360004" y="1688409"/>
            <a:chExt cx="288000" cy="288000"/>
          </a:xfrm>
        </p:grpSpPr>
        <p:sp>
          <p:nvSpPr>
            <p:cNvPr id="52" name="Rectangle 51">
              <a:extLst>
                <a:ext uri="{FF2B5EF4-FFF2-40B4-BE49-F238E27FC236}">
                  <a16:creationId xmlns:a16="http://schemas.microsoft.com/office/drawing/2014/main" id="{B872A167-D506-4197-8233-B3AC51B364FC}"/>
                </a:ext>
              </a:extLst>
            </p:cNvPr>
            <p:cNvSpPr/>
            <p:nvPr/>
          </p:nvSpPr>
          <p:spPr>
            <a:xfrm>
              <a:off x="360004" y="1688409"/>
              <a:ext cx="288000" cy="28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defRPr/>
              </a:pPr>
              <a:endParaRPr lang="fr-FR" sz="2400">
                <a:solidFill>
                  <a:srgbClr val="FFFFFF"/>
                </a:solidFill>
                <a:latin typeface="Arial"/>
              </a:endParaRPr>
            </a:p>
          </p:txBody>
        </p:sp>
        <p:sp>
          <p:nvSpPr>
            <p:cNvPr id="21" name="Freeform: Shape 20">
              <a:extLst>
                <a:ext uri="{FF2B5EF4-FFF2-40B4-BE49-F238E27FC236}">
                  <a16:creationId xmlns:a16="http://schemas.microsoft.com/office/drawing/2014/main" id="{73F4EC86-B748-4FBF-B003-DC09189E5EAF}"/>
                </a:ext>
              </a:extLst>
            </p:cNvPr>
            <p:cNvSpPr/>
            <p:nvPr/>
          </p:nvSpPr>
          <p:spPr>
            <a:xfrm>
              <a:off x="374127" y="1847465"/>
              <a:ext cx="259756" cy="114886"/>
            </a:xfrm>
            <a:custGeom>
              <a:avLst/>
              <a:gdLst>
                <a:gd name="connsiteX0" fmla="*/ 230621 w 259756"/>
                <a:gd name="connsiteY0" fmla="*/ 8681 h 114886"/>
                <a:gd name="connsiteX1" fmla="*/ 229286 w 259756"/>
                <a:gd name="connsiteY1" fmla="*/ 9401 h 114886"/>
                <a:gd name="connsiteX2" fmla="*/ 207444 w 259756"/>
                <a:gd name="connsiteY2" fmla="*/ 3931 h 114886"/>
                <a:gd name="connsiteX3" fmla="*/ 207369 w 259756"/>
                <a:gd name="connsiteY3" fmla="*/ 3970 h 114886"/>
                <a:gd name="connsiteX4" fmla="*/ 204218 w 259756"/>
                <a:gd name="connsiteY4" fmla="*/ 5666 h 114886"/>
                <a:gd name="connsiteX5" fmla="*/ 176825 w 259756"/>
                <a:gd name="connsiteY5" fmla="*/ 3191 h 114886"/>
                <a:gd name="connsiteX6" fmla="*/ 159863 w 259756"/>
                <a:gd name="connsiteY6" fmla="*/ 12416 h 114886"/>
                <a:gd name="connsiteX7" fmla="*/ 137292 w 259756"/>
                <a:gd name="connsiteY7" fmla="*/ 12416 h 114886"/>
                <a:gd name="connsiteX8" fmla="*/ 123179 w 259756"/>
                <a:gd name="connsiteY8" fmla="*/ 9182 h 114886"/>
                <a:gd name="connsiteX9" fmla="*/ 120074 w 259756"/>
                <a:gd name="connsiteY9" fmla="*/ 7680 h 114886"/>
                <a:gd name="connsiteX10" fmla="*/ 64638 w 259756"/>
                <a:gd name="connsiteY10" fmla="*/ 13094 h 114886"/>
                <a:gd name="connsiteX11" fmla="*/ 64424 w 259756"/>
                <a:gd name="connsiteY11" fmla="*/ 13270 h 114886"/>
                <a:gd name="connsiteX12" fmla="*/ 56927 w 259756"/>
                <a:gd name="connsiteY12" fmla="*/ 19944 h 114886"/>
                <a:gd name="connsiteX13" fmla="*/ 47116 w 259756"/>
                <a:gd name="connsiteY13" fmla="*/ 25413 h 114886"/>
                <a:gd name="connsiteX14" fmla="*/ 42858 w 259756"/>
                <a:gd name="connsiteY14" fmla="*/ 11437 h 114886"/>
                <a:gd name="connsiteX15" fmla="*/ 39630 w 259756"/>
                <a:gd name="connsiteY15" fmla="*/ 9046 h 114886"/>
                <a:gd name="connsiteX16" fmla="*/ 3375 w 259756"/>
                <a:gd name="connsiteY16" fmla="*/ 9046 h 114886"/>
                <a:gd name="connsiteX17" fmla="*/ 0 w 259756"/>
                <a:gd name="connsiteY17" fmla="*/ 12421 h 114886"/>
                <a:gd name="connsiteX18" fmla="*/ 25 w 259756"/>
                <a:gd name="connsiteY18" fmla="*/ 12830 h 114886"/>
                <a:gd name="connsiteX19" fmla="*/ 12110 w 259756"/>
                <a:gd name="connsiteY19" fmla="*/ 111920 h 114886"/>
                <a:gd name="connsiteX20" fmla="*/ 15460 w 259756"/>
                <a:gd name="connsiteY20" fmla="*/ 114886 h 114886"/>
                <a:gd name="connsiteX21" fmla="*/ 69839 w 259756"/>
                <a:gd name="connsiteY21" fmla="*/ 114886 h 114886"/>
                <a:gd name="connsiteX22" fmla="*/ 73214 w 259756"/>
                <a:gd name="connsiteY22" fmla="*/ 111511 h 114886"/>
                <a:gd name="connsiteX23" fmla="*/ 73067 w 259756"/>
                <a:gd name="connsiteY23" fmla="*/ 110527 h 114886"/>
                <a:gd name="connsiteX24" fmla="*/ 65923 w 259756"/>
                <a:gd name="connsiteY24" fmla="*/ 87085 h 114886"/>
                <a:gd name="connsiteX25" fmla="*/ 88172 w 259756"/>
                <a:gd name="connsiteY25" fmla="*/ 73023 h 114886"/>
                <a:gd name="connsiteX26" fmla="*/ 97940 w 259756"/>
                <a:gd name="connsiteY26" fmla="*/ 71759 h 114886"/>
                <a:gd name="connsiteX27" fmla="*/ 98151 w 259756"/>
                <a:gd name="connsiteY27" fmla="*/ 71804 h 114886"/>
                <a:gd name="connsiteX28" fmla="*/ 143409 w 259756"/>
                <a:gd name="connsiteY28" fmla="*/ 80138 h 114886"/>
                <a:gd name="connsiteX29" fmla="*/ 179599 w 259756"/>
                <a:gd name="connsiteY29" fmla="*/ 75029 h 114886"/>
                <a:gd name="connsiteX30" fmla="*/ 180012 w 259756"/>
                <a:gd name="connsiteY30" fmla="*/ 74787 h 114886"/>
                <a:gd name="connsiteX31" fmla="*/ 258292 w 259756"/>
                <a:gd name="connsiteY31" fmla="*/ 21039 h 114886"/>
                <a:gd name="connsiteX32" fmla="*/ 259273 w 259756"/>
                <a:gd name="connsiteY32" fmla="*/ 16516 h 114886"/>
                <a:gd name="connsiteX33" fmla="*/ 230621 w 259756"/>
                <a:gd name="connsiteY33" fmla="*/ 8681 h 114886"/>
                <a:gd name="connsiteX34" fmla="*/ 210530 w 259756"/>
                <a:gd name="connsiteY34" fmla="*/ 9934 h 114886"/>
                <a:gd name="connsiteX35" fmla="*/ 223133 w 259756"/>
                <a:gd name="connsiteY35" fmla="*/ 12720 h 114886"/>
                <a:gd name="connsiteX36" fmla="*/ 193449 w 259756"/>
                <a:gd name="connsiteY36" fmla="*/ 28734 h 114886"/>
                <a:gd name="connsiteX37" fmla="*/ 191705 w 259756"/>
                <a:gd name="connsiteY37" fmla="*/ 29653 h 114886"/>
                <a:gd name="connsiteX38" fmla="*/ 187639 w 259756"/>
                <a:gd name="connsiteY38" fmla="*/ 22267 h 114886"/>
                <a:gd name="connsiteX39" fmla="*/ 180091 w 259756"/>
                <a:gd name="connsiteY39" fmla="*/ 9099 h 114886"/>
                <a:gd name="connsiteX40" fmla="*/ 180171 w 259756"/>
                <a:gd name="connsiteY40" fmla="*/ 9053 h 114886"/>
                <a:gd name="connsiteX41" fmla="*/ 197629 w 259756"/>
                <a:gd name="connsiteY41" fmla="*/ 9217 h 114886"/>
                <a:gd name="connsiteX42" fmla="*/ 182537 w 259756"/>
                <a:gd name="connsiteY42" fmla="*/ 17343 h 114886"/>
                <a:gd name="connsiteX43" fmla="*/ 172897 w 259756"/>
                <a:gd name="connsiteY43" fmla="*/ 13005 h 114886"/>
                <a:gd name="connsiteX44" fmla="*/ 18446 w 259756"/>
                <a:gd name="connsiteY44" fmla="*/ 108136 h 114886"/>
                <a:gd name="connsiteX45" fmla="*/ 7187 w 259756"/>
                <a:gd name="connsiteY45" fmla="*/ 15796 h 114886"/>
                <a:gd name="connsiteX46" fmla="*/ 37128 w 259756"/>
                <a:gd name="connsiteY46" fmla="*/ 15796 h 114886"/>
                <a:gd name="connsiteX47" fmla="*/ 65282 w 259756"/>
                <a:gd name="connsiteY47" fmla="*/ 108136 h 114886"/>
                <a:gd name="connsiteX48" fmla="*/ 176387 w 259756"/>
                <a:gd name="connsiteY48" fmla="*/ 69081 h 114886"/>
                <a:gd name="connsiteX49" fmla="*/ 144617 w 259756"/>
                <a:gd name="connsiteY49" fmla="*/ 73496 h 114886"/>
                <a:gd name="connsiteX50" fmla="*/ 99470 w 259756"/>
                <a:gd name="connsiteY50" fmla="*/ 65182 h 114886"/>
                <a:gd name="connsiteX51" fmla="*/ 84797 w 259756"/>
                <a:gd name="connsiteY51" fmla="*/ 67171 h 114886"/>
                <a:gd name="connsiteX52" fmla="*/ 84642 w 259756"/>
                <a:gd name="connsiteY52" fmla="*/ 67263 h 114886"/>
                <a:gd name="connsiteX53" fmla="*/ 63877 w 259756"/>
                <a:gd name="connsiteY53" fmla="*/ 80390 h 114886"/>
                <a:gd name="connsiteX54" fmla="*/ 49083 w 259756"/>
                <a:gd name="connsiteY54" fmla="*/ 31874 h 114886"/>
                <a:gd name="connsiteX55" fmla="*/ 61412 w 259756"/>
                <a:gd name="connsiteY55" fmla="*/ 24980 h 114886"/>
                <a:gd name="connsiteX56" fmla="*/ 68802 w 259756"/>
                <a:gd name="connsiteY56" fmla="*/ 18398 h 114886"/>
                <a:gd name="connsiteX57" fmla="*/ 117131 w 259756"/>
                <a:gd name="connsiteY57" fmla="*/ 13749 h 114886"/>
                <a:gd name="connsiteX58" fmla="*/ 120236 w 259756"/>
                <a:gd name="connsiteY58" fmla="*/ 15251 h 114886"/>
                <a:gd name="connsiteX59" fmla="*/ 137288 w 259756"/>
                <a:gd name="connsiteY59" fmla="*/ 19158 h 114886"/>
                <a:gd name="connsiteX60" fmla="*/ 167396 w 259756"/>
                <a:gd name="connsiteY60" fmla="*/ 19158 h 114886"/>
                <a:gd name="connsiteX61" fmla="*/ 186071 w 259756"/>
                <a:gd name="connsiteY61" fmla="*/ 34622 h 114886"/>
                <a:gd name="connsiteX62" fmla="*/ 164248 w 259756"/>
                <a:gd name="connsiteY62" fmla="*/ 33634 h 114886"/>
                <a:gd name="connsiteX63" fmla="*/ 140500 w 259756"/>
                <a:gd name="connsiteY63" fmla="*/ 34732 h 114886"/>
                <a:gd name="connsiteX64" fmla="*/ 137657 w 259756"/>
                <a:gd name="connsiteY64" fmla="*/ 38566 h 114886"/>
                <a:gd name="connsiteX65" fmla="*/ 141426 w 259756"/>
                <a:gd name="connsiteY65" fmla="*/ 41418 h 114886"/>
                <a:gd name="connsiteX66" fmla="*/ 163943 w 259756"/>
                <a:gd name="connsiteY66" fmla="*/ 40378 h 114886"/>
                <a:gd name="connsiteX67" fmla="*/ 189624 w 259756"/>
                <a:gd name="connsiteY67" fmla="*/ 41540 h 114886"/>
                <a:gd name="connsiteX68" fmla="*/ 189777 w 259756"/>
                <a:gd name="connsiteY68" fmla="*/ 41543 h 114886"/>
                <a:gd name="connsiteX69" fmla="*/ 193152 w 259756"/>
                <a:gd name="connsiteY69" fmla="*/ 38168 h 114886"/>
                <a:gd name="connsiteX70" fmla="*/ 193096 w 259756"/>
                <a:gd name="connsiteY70" fmla="*/ 36542 h 114886"/>
                <a:gd name="connsiteX71" fmla="*/ 196618 w 259756"/>
                <a:gd name="connsiteY71" fmla="*/ 34686 h 114886"/>
                <a:gd name="connsiteX72" fmla="*/ 233827 w 259756"/>
                <a:gd name="connsiteY72" fmla="*/ 14618 h 114886"/>
                <a:gd name="connsiteX73" fmla="*/ 251570 w 259756"/>
                <a:gd name="connsiteY73" fmla="*/ 17462 h 114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259756" h="114886">
                  <a:moveTo>
                    <a:pt x="230621" y="8681"/>
                  </a:moveTo>
                  <a:lnTo>
                    <a:pt x="229286" y="9401"/>
                  </a:lnTo>
                  <a:cubicBezTo>
                    <a:pt x="223896" y="2860"/>
                    <a:pt x="214558" y="325"/>
                    <a:pt x="207444" y="3931"/>
                  </a:cubicBezTo>
                  <a:cubicBezTo>
                    <a:pt x="207419" y="3943"/>
                    <a:pt x="207393" y="3957"/>
                    <a:pt x="207369" y="3970"/>
                  </a:cubicBezTo>
                  <a:lnTo>
                    <a:pt x="204218" y="5666"/>
                  </a:lnTo>
                  <a:cubicBezTo>
                    <a:pt x="196522" y="-851"/>
                    <a:pt x="185565" y="-1841"/>
                    <a:pt x="176825" y="3191"/>
                  </a:cubicBezTo>
                  <a:lnTo>
                    <a:pt x="159863" y="12416"/>
                  </a:lnTo>
                  <a:lnTo>
                    <a:pt x="137292" y="12416"/>
                  </a:lnTo>
                  <a:cubicBezTo>
                    <a:pt x="132404" y="12409"/>
                    <a:pt x="127581" y="11304"/>
                    <a:pt x="123179" y="9182"/>
                  </a:cubicBezTo>
                  <a:lnTo>
                    <a:pt x="120074" y="7680"/>
                  </a:lnTo>
                  <a:cubicBezTo>
                    <a:pt x="102048" y="-1090"/>
                    <a:pt x="80625" y="1002"/>
                    <a:pt x="64638" y="13094"/>
                  </a:cubicBezTo>
                  <a:cubicBezTo>
                    <a:pt x="64564" y="13150"/>
                    <a:pt x="64492" y="13207"/>
                    <a:pt x="64424" y="13270"/>
                  </a:cubicBezTo>
                  <a:lnTo>
                    <a:pt x="56927" y="19944"/>
                  </a:lnTo>
                  <a:cubicBezTo>
                    <a:pt x="54095" y="22460"/>
                    <a:pt x="50745" y="24327"/>
                    <a:pt x="47116" y="25413"/>
                  </a:cubicBezTo>
                  <a:lnTo>
                    <a:pt x="42858" y="11437"/>
                  </a:lnTo>
                  <a:cubicBezTo>
                    <a:pt x="42425" y="10017"/>
                    <a:pt x="41115" y="9046"/>
                    <a:pt x="39630" y="9046"/>
                  </a:cubicBezTo>
                  <a:lnTo>
                    <a:pt x="3375" y="9046"/>
                  </a:lnTo>
                  <a:cubicBezTo>
                    <a:pt x="1511" y="9046"/>
                    <a:pt x="0" y="10557"/>
                    <a:pt x="0" y="12421"/>
                  </a:cubicBezTo>
                  <a:cubicBezTo>
                    <a:pt x="0" y="12558"/>
                    <a:pt x="8" y="12694"/>
                    <a:pt x="25" y="12830"/>
                  </a:cubicBezTo>
                  <a:lnTo>
                    <a:pt x="12110" y="111920"/>
                  </a:lnTo>
                  <a:cubicBezTo>
                    <a:pt x="12316" y="113613"/>
                    <a:pt x="13754" y="114886"/>
                    <a:pt x="15460" y="114886"/>
                  </a:cubicBezTo>
                  <a:lnTo>
                    <a:pt x="69839" y="114886"/>
                  </a:lnTo>
                  <a:cubicBezTo>
                    <a:pt x="71703" y="114886"/>
                    <a:pt x="73214" y="113375"/>
                    <a:pt x="73214" y="111511"/>
                  </a:cubicBezTo>
                  <a:cubicBezTo>
                    <a:pt x="73214" y="111178"/>
                    <a:pt x="73164" y="110846"/>
                    <a:pt x="73067" y="110527"/>
                  </a:cubicBezTo>
                  <a:lnTo>
                    <a:pt x="65923" y="87085"/>
                  </a:lnTo>
                  <a:lnTo>
                    <a:pt x="88172" y="73023"/>
                  </a:lnTo>
                  <a:cubicBezTo>
                    <a:pt x="91149" y="71376"/>
                    <a:pt x="94642" y="70924"/>
                    <a:pt x="97940" y="71759"/>
                  </a:cubicBezTo>
                  <a:cubicBezTo>
                    <a:pt x="98010" y="71776"/>
                    <a:pt x="98080" y="71792"/>
                    <a:pt x="98151" y="71804"/>
                  </a:cubicBezTo>
                  <a:lnTo>
                    <a:pt x="143409" y="80138"/>
                  </a:lnTo>
                  <a:cubicBezTo>
                    <a:pt x="155709" y="82340"/>
                    <a:pt x="168390" y="80549"/>
                    <a:pt x="179599" y="75029"/>
                  </a:cubicBezTo>
                  <a:cubicBezTo>
                    <a:pt x="179742" y="74958"/>
                    <a:pt x="179880" y="74877"/>
                    <a:pt x="180012" y="74787"/>
                  </a:cubicBezTo>
                  <a:lnTo>
                    <a:pt x="258292" y="21039"/>
                  </a:lnTo>
                  <a:cubicBezTo>
                    <a:pt x="259764" y="20028"/>
                    <a:pt x="260193" y="18046"/>
                    <a:pt x="259273" y="16516"/>
                  </a:cubicBezTo>
                  <a:cubicBezTo>
                    <a:pt x="253355" y="6660"/>
                    <a:pt x="240729" y="3208"/>
                    <a:pt x="230621" y="8681"/>
                  </a:cubicBezTo>
                  <a:close/>
                  <a:moveTo>
                    <a:pt x="210530" y="9934"/>
                  </a:moveTo>
                  <a:cubicBezTo>
                    <a:pt x="214644" y="7874"/>
                    <a:pt x="219825" y="9563"/>
                    <a:pt x="223133" y="12720"/>
                  </a:cubicBezTo>
                  <a:lnTo>
                    <a:pt x="193449" y="28734"/>
                  </a:lnTo>
                  <a:lnTo>
                    <a:pt x="191705" y="29653"/>
                  </a:lnTo>
                  <a:cubicBezTo>
                    <a:pt x="190765" y="26984"/>
                    <a:pt x="189392" y="24489"/>
                    <a:pt x="187639" y="22267"/>
                  </a:cubicBezTo>
                  <a:close/>
                  <a:moveTo>
                    <a:pt x="180091" y="9099"/>
                  </a:moveTo>
                  <a:cubicBezTo>
                    <a:pt x="180118" y="9083"/>
                    <a:pt x="180147" y="9069"/>
                    <a:pt x="180171" y="9053"/>
                  </a:cubicBezTo>
                  <a:cubicBezTo>
                    <a:pt x="185586" y="5923"/>
                    <a:pt x="192274" y="5986"/>
                    <a:pt x="197629" y="9217"/>
                  </a:cubicBezTo>
                  <a:lnTo>
                    <a:pt x="182537" y="17343"/>
                  </a:lnTo>
                  <a:cubicBezTo>
                    <a:pt x="179660" y="15243"/>
                    <a:pt x="176376" y="13766"/>
                    <a:pt x="172897" y="13005"/>
                  </a:cubicBezTo>
                  <a:close/>
                  <a:moveTo>
                    <a:pt x="18446" y="108136"/>
                  </a:moveTo>
                  <a:lnTo>
                    <a:pt x="7187" y="15796"/>
                  </a:lnTo>
                  <a:lnTo>
                    <a:pt x="37128" y="15796"/>
                  </a:lnTo>
                  <a:lnTo>
                    <a:pt x="65282" y="108136"/>
                  </a:lnTo>
                  <a:close/>
                  <a:moveTo>
                    <a:pt x="176387" y="69081"/>
                  </a:moveTo>
                  <a:cubicBezTo>
                    <a:pt x="166531" y="73879"/>
                    <a:pt x="155407" y="75425"/>
                    <a:pt x="144617" y="73496"/>
                  </a:cubicBezTo>
                  <a:lnTo>
                    <a:pt x="99470" y="65182"/>
                  </a:lnTo>
                  <a:cubicBezTo>
                    <a:pt x="94505" y="63956"/>
                    <a:pt x="89258" y="64667"/>
                    <a:pt x="84797" y="67171"/>
                  </a:cubicBezTo>
                  <a:cubicBezTo>
                    <a:pt x="84745" y="67199"/>
                    <a:pt x="84693" y="67231"/>
                    <a:pt x="84642" y="67263"/>
                  </a:cubicBezTo>
                  <a:lnTo>
                    <a:pt x="63877" y="80390"/>
                  </a:lnTo>
                  <a:lnTo>
                    <a:pt x="49083" y="31874"/>
                  </a:lnTo>
                  <a:cubicBezTo>
                    <a:pt x="53645" y="30500"/>
                    <a:pt x="57852" y="28147"/>
                    <a:pt x="61412" y="24980"/>
                  </a:cubicBezTo>
                  <a:lnTo>
                    <a:pt x="68802" y="18398"/>
                  </a:lnTo>
                  <a:cubicBezTo>
                    <a:pt x="82763" y="7903"/>
                    <a:pt x="101426" y="6107"/>
                    <a:pt x="117131" y="13749"/>
                  </a:cubicBezTo>
                  <a:lnTo>
                    <a:pt x="120236" y="15251"/>
                  </a:lnTo>
                  <a:cubicBezTo>
                    <a:pt x="125555" y="17815"/>
                    <a:pt x="131383" y="19151"/>
                    <a:pt x="137288" y="19158"/>
                  </a:cubicBezTo>
                  <a:lnTo>
                    <a:pt x="167396" y="19158"/>
                  </a:lnTo>
                  <a:cubicBezTo>
                    <a:pt x="176522" y="19171"/>
                    <a:pt x="184356" y="25658"/>
                    <a:pt x="186071" y="34622"/>
                  </a:cubicBezTo>
                  <a:lnTo>
                    <a:pt x="164248" y="33634"/>
                  </a:lnTo>
                  <a:cubicBezTo>
                    <a:pt x="156315" y="33278"/>
                    <a:pt x="148366" y="33645"/>
                    <a:pt x="140500" y="34732"/>
                  </a:cubicBezTo>
                  <a:cubicBezTo>
                    <a:pt x="138656" y="35006"/>
                    <a:pt x="137383" y="36722"/>
                    <a:pt x="137657" y="38566"/>
                  </a:cubicBezTo>
                  <a:cubicBezTo>
                    <a:pt x="137927" y="40384"/>
                    <a:pt x="139602" y="41652"/>
                    <a:pt x="141426" y="41418"/>
                  </a:cubicBezTo>
                  <a:cubicBezTo>
                    <a:pt x="148884" y="40387"/>
                    <a:pt x="156421" y="40039"/>
                    <a:pt x="163943" y="40378"/>
                  </a:cubicBezTo>
                  <a:lnTo>
                    <a:pt x="189624" y="41540"/>
                  </a:lnTo>
                  <a:cubicBezTo>
                    <a:pt x="189676" y="41540"/>
                    <a:pt x="189727" y="41543"/>
                    <a:pt x="189777" y="41543"/>
                  </a:cubicBezTo>
                  <a:cubicBezTo>
                    <a:pt x="191642" y="41543"/>
                    <a:pt x="193152" y="40032"/>
                    <a:pt x="193152" y="38168"/>
                  </a:cubicBezTo>
                  <a:cubicBezTo>
                    <a:pt x="193152" y="37622"/>
                    <a:pt x="193129" y="37081"/>
                    <a:pt x="193096" y="36542"/>
                  </a:cubicBezTo>
                  <a:lnTo>
                    <a:pt x="196618" y="34686"/>
                  </a:lnTo>
                  <a:lnTo>
                    <a:pt x="233827" y="14618"/>
                  </a:lnTo>
                  <a:cubicBezTo>
                    <a:pt x="239703" y="11437"/>
                    <a:pt x="246983" y="12604"/>
                    <a:pt x="251570" y="17462"/>
                  </a:cubicBezTo>
                  <a:close/>
                </a:path>
              </a:pathLst>
            </a:custGeom>
            <a:solidFill>
              <a:schemeClr val="tx1"/>
            </a:solidFill>
            <a:ln w="558" cap="flat">
              <a:noFill/>
              <a:prstDash val="solid"/>
              <a:miter/>
            </a:ln>
          </p:spPr>
          <p:txBody>
            <a:bodyPr rtlCol="0" anchor="ctr"/>
            <a:lstStyle/>
            <a:p>
              <a:pPr defTabSz="609585">
                <a:defRPr/>
              </a:pPr>
              <a:endParaRPr lang="fr-FR" sz="2400">
                <a:solidFill>
                  <a:srgbClr val="192A6B"/>
                </a:solidFill>
                <a:latin typeface="Arial"/>
              </a:endParaRPr>
            </a:p>
          </p:txBody>
        </p:sp>
        <p:sp>
          <p:nvSpPr>
            <p:cNvPr id="23" name="Freeform: Shape 22">
              <a:extLst>
                <a:ext uri="{FF2B5EF4-FFF2-40B4-BE49-F238E27FC236}">
                  <a16:creationId xmlns:a16="http://schemas.microsoft.com/office/drawing/2014/main" id="{697724B7-6AC8-47D3-B930-95D6F4B22B79}"/>
                </a:ext>
              </a:extLst>
            </p:cNvPr>
            <p:cNvSpPr/>
            <p:nvPr/>
          </p:nvSpPr>
          <p:spPr>
            <a:xfrm>
              <a:off x="403301" y="1931014"/>
              <a:ext cx="21251" cy="21251"/>
            </a:xfrm>
            <a:custGeom>
              <a:avLst/>
              <a:gdLst>
                <a:gd name="connsiteX0" fmla="*/ 0 w 21251"/>
                <a:gd name="connsiteY0" fmla="*/ 10626 h 21251"/>
                <a:gd name="connsiteX1" fmla="*/ 10626 w 21251"/>
                <a:gd name="connsiteY1" fmla="*/ 21251 h 21251"/>
                <a:gd name="connsiteX2" fmla="*/ 21251 w 21251"/>
                <a:gd name="connsiteY2" fmla="*/ 10626 h 21251"/>
                <a:gd name="connsiteX3" fmla="*/ 10626 w 21251"/>
                <a:gd name="connsiteY3" fmla="*/ 0 h 21251"/>
                <a:gd name="connsiteX4" fmla="*/ 0 w 21251"/>
                <a:gd name="connsiteY4" fmla="*/ 10626 h 21251"/>
                <a:gd name="connsiteX5" fmla="*/ 10626 w 21251"/>
                <a:gd name="connsiteY5" fmla="*/ 6750 h 21251"/>
                <a:gd name="connsiteX6" fmla="*/ 14501 w 21251"/>
                <a:gd name="connsiteY6" fmla="*/ 10626 h 21251"/>
                <a:gd name="connsiteX7" fmla="*/ 10626 w 21251"/>
                <a:gd name="connsiteY7" fmla="*/ 14501 h 21251"/>
                <a:gd name="connsiteX8" fmla="*/ 6750 w 21251"/>
                <a:gd name="connsiteY8" fmla="*/ 10626 h 21251"/>
                <a:gd name="connsiteX9" fmla="*/ 10626 w 21251"/>
                <a:gd name="connsiteY9" fmla="*/ 6751 h 21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251" h="21251">
                  <a:moveTo>
                    <a:pt x="0" y="10626"/>
                  </a:moveTo>
                  <a:cubicBezTo>
                    <a:pt x="0" y="16494"/>
                    <a:pt x="4757" y="21251"/>
                    <a:pt x="10626" y="21251"/>
                  </a:cubicBezTo>
                  <a:cubicBezTo>
                    <a:pt x="16494" y="21251"/>
                    <a:pt x="21251" y="16494"/>
                    <a:pt x="21251" y="10626"/>
                  </a:cubicBezTo>
                  <a:cubicBezTo>
                    <a:pt x="21251" y="4757"/>
                    <a:pt x="16494" y="0"/>
                    <a:pt x="10626" y="0"/>
                  </a:cubicBezTo>
                  <a:cubicBezTo>
                    <a:pt x="4760" y="7"/>
                    <a:pt x="7" y="4760"/>
                    <a:pt x="0" y="10626"/>
                  </a:cubicBezTo>
                  <a:close/>
                  <a:moveTo>
                    <a:pt x="10626" y="6750"/>
                  </a:moveTo>
                  <a:cubicBezTo>
                    <a:pt x="12766" y="6750"/>
                    <a:pt x="14501" y="8485"/>
                    <a:pt x="14501" y="10626"/>
                  </a:cubicBezTo>
                  <a:cubicBezTo>
                    <a:pt x="14501" y="12766"/>
                    <a:pt x="12766" y="14501"/>
                    <a:pt x="10626" y="14501"/>
                  </a:cubicBezTo>
                  <a:cubicBezTo>
                    <a:pt x="8485" y="14501"/>
                    <a:pt x="6750" y="12766"/>
                    <a:pt x="6750" y="10626"/>
                  </a:cubicBezTo>
                  <a:cubicBezTo>
                    <a:pt x="6754" y="8487"/>
                    <a:pt x="8487" y="6754"/>
                    <a:pt x="10626" y="6751"/>
                  </a:cubicBezTo>
                  <a:close/>
                </a:path>
              </a:pathLst>
            </a:custGeom>
            <a:solidFill>
              <a:schemeClr val="tx1"/>
            </a:solidFill>
            <a:ln w="558" cap="flat">
              <a:noFill/>
              <a:prstDash val="solid"/>
              <a:miter/>
            </a:ln>
          </p:spPr>
          <p:txBody>
            <a:bodyPr rtlCol="0" anchor="ctr"/>
            <a:lstStyle/>
            <a:p>
              <a:pPr defTabSz="609585">
                <a:defRPr/>
              </a:pPr>
              <a:endParaRPr lang="fr-FR" sz="2400">
                <a:solidFill>
                  <a:srgbClr val="192A6B"/>
                </a:solidFill>
                <a:latin typeface="Arial"/>
              </a:endParaRPr>
            </a:p>
          </p:txBody>
        </p:sp>
        <p:sp>
          <p:nvSpPr>
            <p:cNvPr id="26" name="Freeform: Shape 25">
              <a:extLst>
                <a:ext uri="{FF2B5EF4-FFF2-40B4-BE49-F238E27FC236}">
                  <a16:creationId xmlns:a16="http://schemas.microsoft.com/office/drawing/2014/main" id="{C9102E18-AB74-4AE4-AEA3-73C32A9552EE}"/>
                </a:ext>
              </a:extLst>
            </p:cNvPr>
            <p:cNvSpPr/>
            <p:nvPr/>
          </p:nvSpPr>
          <p:spPr>
            <a:xfrm>
              <a:off x="478429" y="1702585"/>
              <a:ext cx="51236" cy="62118"/>
            </a:xfrm>
            <a:custGeom>
              <a:avLst/>
              <a:gdLst>
                <a:gd name="connsiteX0" fmla="*/ 51236 w 51236"/>
                <a:gd name="connsiteY0" fmla="*/ 36620 h 62118"/>
                <a:gd name="connsiteX1" fmla="*/ 51236 w 51236"/>
                <a:gd name="connsiteY1" fmla="*/ 25498 h 62118"/>
                <a:gd name="connsiteX2" fmla="*/ 25498 w 51236"/>
                <a:gd name="connsiteY2" fmla="*/ 0 h 62118"/>
                <a:gd name="connsiteX3" fmla="*/ 0 w 51236"/>
                <a:gd name="connsiteY3" fmla="*/ 25498 h 62118"/>
                <a:gd name="connsiteX4" fmla="*/ 0 w 51236"/>
                <a:gd name="connsiteY4" fmla="*/ 36620 h 62118"/>
                <a:gd name="connsiteX5" fmla="*/ 25738 w 51236"/>
                <a:gd name="connsiteY5" fmla="*/ 62118 h 62118"/>
                <a:gd name="connsiteX6" fmla="*/ 51236 w 51236"/>
                <a:gd name="connsiteY6" fmla="*/ 36620 h 62118"/>
                <a:gd name="connsiteX7" fmla="*/ 6750 w 51236"/>
                <a:gd name="connsiteY7" fmla="*/ 36620 h 62118"/>
                <a:gd name="connsiteX8" fmla="*/ 6750 w 51236"/>
                <a:gd name="connsiteY8" fmla="*/ 25498 h 62118"/>
                <a:gd name="connsiteX9" fmla="*/ 25721 w 51236"/>
                <a:gd name="connsiteY9" fmla="*/ 6733 h 62118"/>
                <a:gd name="connsiteX10" fmla="*/ 44486 w 51236"/>
                <a:gd name="connsiteY10" fmla="*/ 25498 h 62118"/>
                <a:gd name="connsiteX11" fmla="*/ 44486 w 51236"/>
                <a:gd name="connsiteY11" fmla="*/ 36620 h 62118"/>
                <a:gd name="connsiteX12" fmla="*/ 25515 w 51236"/>
                <a:gd name="connsiteY12" fmla="*/ 55385 h 62118"/>
                <a:gd name="connsiteX13" fmla="*/ 6750 w 51236"/>
                <a:gd name="connsiteY13" fmla="*/ 36620 h 6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236" h="62118">
                  <a:moveTo>
                    <a:pt x="51236" y="36620"/>
                  </a:moveTo>
                  <a:lnTo>
                    <a:pt x="51236" y="25498"/>
                  </a:lnTo>
                  <a:cubicBezTo>
                    <a:pt x="51170" y="11350"/>
                    <a:pt x="39647" y="-66"/>
                    <a:pt x="25498" y="0"/>
                  </a:cubicBezTo>
                  <a:cubicBezTo>
                    <a:pt x="11443" y="66"/>
                    <a:pt x="66" y="11444"/>
                    <a:pt x="0" y="25498"/>
                  </a:cubicBezTo>
                  <a:lnTo>
                    <a:pt x="0" y="36620"/>
                  </a:lnTo>
                  <a:cubicBezTo>
                    <a:pt x="66" y="50769"/>
                    <a:pt x="11590" y="62185"/>
                    <a:pt x="25738" y="62118"/>
                  </a:cubicBezTo>
                  <a:cubicBezTo>
                    <a:pt x="39793" y="62053"/>
                    <a:pt x="51171" y="50675"/>
                    <a:pt x="51236" y="36620"/>
                  </a:cubicBezTo>
                  <a:close/>
                  <a:moveTo>
                    <a:pt x="6750" y="36620"/>
                  </a:moveTo>
                  <a:lnTo>
                    <a:pt x="6750" y="25498"/>
                  </a:lnTo>
                  <a:cubicBezTo>
                    <a:pt x="6807" y="15078"/>
                    <a:pt x="15301" y="6676"/>
                    <a:pt x="25721" y="6733"/>
                  </a:cubicBezTo>
                  <a:cubicBezTo>
                    <a:pt x="36061" y="6790"/>
                    <a:pt x="44430" y="15158"/>
                    <a:pt x="44486" y="25498"/>
                  </a:cubicBezTo>
                  <a:lnTo>
                    <a:pt x="44486" y="36620"/>
                  </a:lnTo>
                  <a:cubicBezTo>
                    <a:pt x="44430" y="47041"/>
                    <a:pt x="35936" y="55443"/>
                    <a:pt x="25515" y="55385"/>
                  </a:cubicBezTo>
                  <a:cubicBezTo>
                    <a:pt x="15175" y="55329"/>
                    <a:pt x="6806" y="46961"/>
                    <a:pt x="6750" y="36620"/>
                  </a:cubicBezTo>
                  <a:close/>
                </a:path>
              </a:pathLst>
            </a:custGeom>
            <a:solidFill>
              <a:schemeClr val="tx2"/>
            </a:solidFill>
            <a:ln w="558" cap="flat">
              <a:noFill/>
              <a:prstDash val="solid"/>
              <a:miter/>
            </a:ln>
          </p:spPr>
          <p:txBody>
            <a:bodyPr rtlCol="0" anchor="ctr"/>
            <a:lstStyle/>
            <a:p>
              <a:pPr defTabSz="609585">
                <a:defRPr/>
              </a:pPr>
              <a:endParaRPr lang="fr-FR" sz="2400">
                <a:solidFill>
                  <a:srgbClr val="192A6B"/>
                </a:solidFill>
                <a:latin typeface="Arial"/>
              </a:endParaRPr>
            </a:p>
          </p:txBody>
        </p:sp>
        <p:sp>
          <p:nvSpPr>
            <p:cNvPr id="27" name="Freeform: Shape 26">
              <a:extLst>
                <a:ext uri="{FF2B5EF4-FFF2-40B4-BE49-F238E27FC236}">
                  <a16:creationId xmlns:a16="http://schemas.microsoft.com/office/drawing/2014/main" id="{6470D7AF-3455-4B64-86C7-570CB0A1AE10}"/>
                </a:ext>
              </a:extLst>
            </p:cNvPr>
            <p:cNvSpPr/>
            <p:nvPr/>
          </p:nvSpPr>
          <p:spPr>
            <a:xfrm>
              <a:off x="399379" y="1766415"/>
              <a:ext cx="209250" cy="67920"/>
            </a:xfrm>
            <a:custGeom>
              <a:avLst/>
              <a:gdLst>
                <a:gd name="connsiteX0" fmla="*/ 63376 w 209250"/>
                <a:gd name="connsiteY0" fmla="*/ 67920 h 67920"/>
                <a:gd name="connsiteX1" fmla="*/ 145963 w 209250"/>
                <a:gd name="connsiteY1" fmla="*/ 67920 h 67920"/>
                <a:gd name="connsiteX2" fmla="*/ 149338 w 209250"/>
                <a:gd name="connsiteY2" fmla="*/ 64545 h 67920"/>
                <a:gd name="connsiteX3" fmla="*/ 149338 w 209250"/>
                <a:gd name="connsiteY3" fmla="*/ 56799 h 67920"/>
                <a:gd name="connsiteX4" fmla="*/ 205875 w 209250"/>
                <a:gd name="connsiteY4" fmla="*/ 56799 h 67920"/>
                <a:gd name="connsiteX5" fmla="*/ 209250 w 209250"/>
                <a:gd name="connsiteY5" fmla="*/ 53424 h 67920"/>
                <a:gd name="connsiteX6" fmla="*/ 209250 w 209250"/>
                <a:gd name="connsiteY6" fmla="*/ 31518 h 67920"/>
                <a:gd name="connsiteX7" fmla="*/ 185564 w 209250"/>
                <a:gd name="connsiteY7" fmla="*/ 6286 h 67920"/>
                <a:gd name="connsiteX8" fmla="*/ 182089 w 209250"/>
                <a:gd name="connsiteY8" fmla="*/ 8209 h 67920"/>
                <a:gd name="connsiteX9" fmla="*/ 160293 w 209250"/>
                <a:gd name="connsiteY9" fmla="*/ 10384 h 67920"/>
                <a:gd name="connsiteX10" fmla="*/ 157652 w 209250"/>
                <a:gd name="connsiteY10" fmla="*/ 7612 h 67920"/>
                <a:gd name="connsiteX11" fmla="*/ 154854 w 209250"/>
                <a:gd name="connsiteY11" fmla="*/ 6243 h 67920"/>
                <a:gd name="connsiteX12" fmla="*/ 142439 w 209250"/>
                <a:gd name="connsiteY12" fmla="*/ 9865 h 67920"/>
                <a:gd name="connsiteX13" fmla="*/ 122639 w 209250"/>
                <a:gd name="connsiteY13" fmla="*/ 45 h 67920"/>
                <a:gd name="connsiteX14" fmla="*/ 119159 w 209250"/>
                <a:gd name="connsiteY14" fmla="*/ 2070 h 67920"/>
                <a:gd name="connsiteX15" fmla="*/ 93585 w 209250"/>
                <a:gd name="connsiteY15" fmla="*/ 4626 h 67920"/>
                <a:gd name="connsiteX16" fmla="*/ 90484 w 209250"/>
                <a:gd name="connsiteY16" fmla="*/ 1369 h 67920"/>
                <a:gd name="connsiteX17" fmla="*/ 87686 w 209250"/>
                <a:gd name="connsiteY17" fmla="*/ 1 h 67920"/>
                <a:gd name="connsiteX18" fmla="*/ 68086 w 209250"/>
                <a:gd name="connsiteY18" fmla="*/ 8551 h 67920"/>
                <a:gd name="connsiteX19" fmla="*/ 66860 w 209250"/>
                <a:gd name="connsiteY19" fmla="*/ 9897 h 67920"/>
                <a:gd name="connsiteX20" fmla="*/ 55353 w 209250"/>
                <a:gd name="connsiteY20" fmla="*/ 6285 h 67920"/>
                <a:gd name="connsiteX21" fmla="*/ 51878 w 209250"/>
                <a:gd name="connsiteY21" fmla="*/ 8208 h 67920"/>
                <a:gd name="connsiteX22" fmla="*/ 30083 w 209250"/>
                <a:gd name="connsiteY22" fmla="*/ 10384 h 67920"/>
                <a:gd name="connsiteX23" fmla="*/ 27442 w 209250"/>
                <a:gd name="connsiteY23" fmla="*/ 7611 h 67920"/>
                <a:gd name="connsiteX24" fmla="*/ 24644 w 209250"/>
                <a:gd name="connsiteY24" fmla="*/ 6242 h 67920"/>
                <a:gd name="connsiteX25" fmla="*/ 0 w 209250"/>
                <a:gd name="connsiteY25" fmla="*/ 31518 h 67920"/>
                <a:gd name="connsiteX26" fmla="*/ 0 w 209250"/>
                <a:gd name="connsiteY26" fmla="*/ 53424 h 67920"/>
                <a:gd name="connsiteX27" fmla="*/ 3375 w 209250"/>
                <a:gd name="connsiteY27" fmla="*/ 56799 h 67920"/>
                <a:gd name="connsiteX28" fmla="*/ 60001 w 209250"/>
                <a:gd name="connsiteY28" fmla="*/ 56799 h 67920"/>
                <a:gd name="connsiteX29" fmla="*/ 60001 w 209250"/>
                <a:gd name="connsiteY29" fmla="*/ 64545 h 67920"/>
                <a:gd name="connsiteX30" fmla="*/ 63376 w 209250"/>
                <a:gd name="connsiteY30" fmla="*/ 67920 h 67920"/>
                <a:gd name="connsiteX31" fmla="*/ 153413 w 209250"/>
                <a:gd name="connsiteY31" fmla="*/ 13100 h 67920"/>
                <a:gd name="connsiteX32" fmla="*/ 184805 w 209250"/>
                <a:gd name="connsiteY32" fmla="*/ 15085 h 67920"/>
                <a:gd name="connsiteX33" fmla="*/ 186713 w 209250"/>
                <a:gd name="connsiteY33" fmla="*/ 13187 h 67920"/>
                <a:gd name="connsiteX34" fmla="*/ 202500 w 209250"/>
                <a:gd name="connsiteY34" fmla="*/ 31518 h 67920"/>
                <a:gd name="connsiteX35" fmla="*/ 202500 w 209250"/>
                <a:gd name="connsiteY35" fmla="*/ 50049 h 67920"/>
                <a:gd name="connsiteX36" fmla="*/ 149338 w 209250"/>
                <a:gd name="connsiteY36" fmla="*/ 50049 h 67920"/>
                <a:gd name="connsiteX37" fmla="*/ 149338 w 209250"/>
                <a:gd name="connsiteY37" fmla="*/ 28397 h 67920"/>
                <a:gd name="connsiteX38" fmla="*/ 146219 w 209250"/>
                <a:gd name="connsiteY38" fmla="*/ 15474 h 67920"/>
                <a:gd name="connsiteX39" fmla="*/ 153413 w 209250"/>
                <a:gd name="connsiteY39" fmla="*/ 13100 h 67920"/>
                <a:gd name="connsiteX40" fmla="*/ 86231 w 209250"/>
                <a:gd name="connsiteY40" fmla="*/ 6854 h 67920"/>
                <a:gd name="connsiteX41" fmla="*/ 121390 w 209250"/>
                <a:gd name="connsiteY41" fmla="*/ 9423 h 67920"/>
                <a:gd name="connsiteX42" fmla="*/ 123882 w 209250"/>
                <a:gd name="connsiteY42" fmla="*/ 6943 h 67920"/>
                <a:gd name="connsiteX43" fmla="*/ 142590 w 209250"/>
                <a:gd name="connsiteY43" fmla="*/ 28397 h 67920"/>
                <a:gd name="connsiteX44" fmla="*/ 142590 w 209250"/>
                <a:gd name="connsiteY44" fmla="*/ 61170 h 67920"/>
                <a:gd name="connsiteX45" fmla="*/ 66751 w 209250"/>
                <a:gd name="connsiteY45" fmla="*/ 61170 h 67920"/>
                <a:gd name="connsiteX46" fmla="*/ 66751 w 209250"/>
                <a:gd name="connsiteY46" fmla="*/ 28397 h 67920"/>
                <a:gd name="connsiteX47" fmla="*/ 86231 w 209250"/>
                <a:gd name="connsiteY47" fmla="*/ 6854 h 67920"/>
                <a:gd name="connsiteX48" fmla="*/ 6750 w 209250"/>
                <a:gd name="connsiteY48" fmla="*/ 50049 h 67920"/>
                <a:gd name="connsiteX49" fmla="*/ 6750 w 209250"/>
                <a:gd name="connsiteY49" fmla="*/ 31518 h 67920"/>
                <a:gd name="connsiteX50" fmla="*/ 23205 w 209250"/>
                <a:gd name="connsiteY50" fmla="*/ 13102 h 67920"/>
                <a:gd name="connsiteX51" fmla="*/ 54595 w 209250"/>
                <a:gd name="connsiteY51" fmla="*/ 15083 h 67920"/>
                <a:gd name="connsiteX52" fmla="*/ 56500 w 209250"/>
                <a:gd name="connsiteY52" fmla="*/ 13187 h 67920"/>
                <a:gd name="connsiteX53" fmla="*/ 63087 w 209250"/>
                <a:gd name="connsiteY53" fmla="*/ 15512 h 67920"/>
                <a:gd name="connsiteX54" fmla="*/ 60001 w 209250"/>
                <a:gd name="connsiteY54" fmla="*/ 28397 h 67920"/>
                <a:gd name="connsiteX55" fmla="*/ 60001 w 209250"/>
                <a:gd name="connsiteY55" fmla="*/ 50049 h 67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09250" h="67920">
                  <a:moveTo>
                    <a:pt x="63376" y="67920"/>
                  </a:moveTo>
                  <a:lnTo>
                    <a:pt x="145963" y="67920"/>
                  </a:lnTo>
                  <a:cubicBezTo>
                    <a:pt x="147827" y="67920"/>
                    <a:pt x="149338" y="66409"/>
                    <a:pt x="149338" y="64545"/>
                  </a:cubicBezTo>
                  <a:lnTo>
                    <a:pt x="149338" y="56799"/>
                  </a:lnTo>
                  <a:lnTo>
                    <a:pt x="205875" y="56799"/>
                  </a:lnTo>
                  <a:cubicBezTo>
                    <a:pt x="207739" y="56799"/>
                    <a:pt x="209250" y="55288"/>
                    <a:pt x="209250" y="53424"/>
                  </a:cubicBezTo>
                  <a:lnTo>
                    <a:pt x="209250" y="31518"/>
                  </a:lnTo>
                  <a:cubicBezTo>
                    <a:pt x="209242" y="18177"/>
                    <a:pt x="198877" y="7136"/>
                    <a:pt x="185564" y="6286"/>
                  </a:cubicBezTo>
                  <a:cubicBezTo>
                    <a:pt x="183764" y="6154"/>
                    <a:pt x="182839" y="7293"/>
                    <a:pt x="182089" y="8209"/>
                  </a:cubicBezTo>
                  <a:cubicBezTo>
                    <a:pt x="176671" y="14828"/>
                    <a:pt x="166912" y="15802"/>
                    <a:pt x="160293" y="10384"/>
                  </a:cubicBezTo>
                  <a:cubicBezTo>
                    <a:pt x="159302" y="9573"/>
                    <a:pt x="158415" y="8642"/>
                    <a:pt x="157652" y="7612"/>
                  </a:cubicBezTo>
                  <a:cubicBezTo>
                    <a:pt x="156999" y="6726"/>
                    <a:pt x="155954" y="6216"/>
                    <a:pt x="154854" y="6243"/>
                  </a:cubicBezTo>
                  <a:cubicBezTo>
                    <a:pt x="150470" y="6342"/>
                    <a:pt x="146189" y="7591"/>
                    <a:pt x="142439" y="9865"/>
                  </a:cubicBezTo>
                  <a:cubicBezTo>
                    <a:pt x="137438" y="4050"/>
                    <a:pt x="130295" y="507"/>
                    <a:pt x="122639" y="45"/>
                  </a:cubicBezTo>
                  <a:cubicBezTo>
                    <a:pt x="120895" y="-26"/>
                    <a:pt x="120013" y="1032"/>
                    <a:pt x="119159" y="2070"/>
                  </a:cubicBezTo>
                  <a:cubicBezTo>
                    <a:pt x="112803" y="9837"/>
                    <a:pt x="101353" y="10982"/>
                    <a:pt x="93585" y="4626"/>
                  </a:cubicBezTo>
                  <a:cubicBezTo>
                    <a:pt x="92421" y="3673"/>
                    <a:pt x="91379" y="2579"/>
                    <a:pt x="90484" y="1369"/>
                  </a:cubicBezTo>
                  <a:cubicBezTo>
                    <a:pt x="89831" y="483"/>
                    <a:pt x="88786" y="-28"/>
                    <a:pt x="87686" y="1"/>
                  </a:cubicBezTo>
                  <a:cubicBezTo>
                    <a:pt x="80285" y="172"/>
                    <a:pt x="73246" y="3243"/>
                    <a:pt x="68086" y="8551"/>
                  </a:cubicBezTo>
                  <a:cubicBezTo>
                    <a:pt x="67659" y="8987"/>
                    <a:pt x="67255" y="9439"/>
                    <a:pt x="66860" y="9897"/>
                  </a:cubicBezTo>
                  <a:cubicBezTo>
                    <a:pt x="63375" y="7776"/>
                    <a:pt x="59426" y="6536"/>
                    <a:pt x="55353" y="6285"/>
                  </a:cubicBezTo>
                  <a:cubicBezTo>
                    <a:pt x="53560" y="6153"/>
                    <a:pt x="52628" y="7292"/>
                    <a:pt x="51878" y="8208"/>
                  </a:cubicBezTo>
                  <a:cubicBezTo>
                    <a:pt x="46460" y="14827"/>
                    <a:pt x="36703" y="15801"/>
                    <a:pt x="30083" y="10384"/>
                  </a:cubicBezTo>
                  <a:cubicBezTo>
                    <a:pt x="29091" y="9572"/>
                    <a:pt x="28204" y="8641"/>
                    <a:pt x="27442" y="7611"/>
                  </a:cubicBezTo>
                  <a:cubicBezTo>
                    <a:pt x="26787" y="6726"/>
                    <a:pt x="25743" y="6216"/>
                    <a:pt x="24644" y="6242"/>
                  </a:cubicBezTo>
                  <a:cubicBezTo>
                    <a:pt x="10934" y="6591"/>
                    <a:pt x="2" y="17804"/>
                    <a:pt x="0" y="31518"/>
                  </a:cubicBezTo>
                  <a:lnTo>
                    <a:pt x="0" y="53424"/>
                  </a:lnTo>
                  <a:cubicBezTo>
                    <a:pt x="0" y="55288"/>
                    <a:pt x="1511" y="56799"/>
                    <a:pt x="3375" y="56799"/>
                  </a:cubicBezTo>
                  <a:lnTo>
                    <a:pt x="60001" y="56799"/>
                  </a:lnTo>
                  <a:lnTo>
                    <a:pt x="60001" y="64545"/>
                  </a:lnTo>
                  <a:cubicBezTo>
                    <a:pt x="60001" y="66409"/>
                    <a:pt x="61512" y="67920"/>
                    <a:pt x="63376" y="67920"/>
                  </a:cubicBezTo>
                  <a:close/>
                  <a:moveTo>
                    <a:pt x="153413" y="13100"/>
                  </a:moveTo>
                  <a:cubicBezTo>
                    <a:pt x="161533" y="22317"/>
                    <a:pt x="175588" y="23206"/>
                    <a:pt x="184805" y="15085"/>
                  </a:cubicBezTo>
                  <a:cubicBezTo>
                    <a:pt x="185479" y="14492"/>
                    <a:pt x="186116" y="13858"/>
                    <a:pt x="186713" y="13187"/>
                  </a:cubicBezTo>
                  <a:cubicBezTo>
                    <a:pt x="195783" y="14556"/>
                    <a:pt x="202492" y="22345"/>
                    <a:pt x="202500" y="31518"/>
                  </a:cubicBezTo>
                  <a:lnTo>
                    <a:pt x="202500" y="50049"/>
                  </a:lnTo>
                  <a:lnTo>
                    <a:pt x="149338" y="50049"/>
                  </a:lnTo>
                  <a:lnTo>
                    <a:pt x="149338" y="28397"/>
                  </a:lnTo>
                  <a:cubicBezTo>
                    <a:pt x="149342" y="23903"/>
                    <a:pt x="148272" y="19473"/>
                    <a:pt x="146219" y="15474"/>
                  </a:cubicBezTo>
                  <a:cubicBezTo>
                    <a:pt x="148425" y="14189"/>
                    <a:pt x="150875" y="13380"/>
                    <a:pt x="153413" y="13100"/>
                  </a:cubicBezTo>
                  <a:close/>
                  <a:moveTo>
                    <a:pt x="86231" y="6854"/>
                  </a:moveTo>
                  <a:cubicBezTo>
                    <a:pt x="95231" y="17272"/>
                    <a:pt x="110972" y="18422"/>
                    <a:pt x="121390" y="9423"/>
                  </a:cubicBezTo>
                  <a:cubicBezTo>
                    <a:pt x="122278" y="8656"/>
                    <a:pt x="123110" y="7827"/>
                    <a:pt x="123882" y="6943"/>
                  </a:cubicBezTo>
                  <a:cubicBezTo>
                    <a:pt x="134597" y="8425"/>
                    <a:pt x="142580" y="17580"/>
                    <a:pt x="142590" y="28397"/>
                  </a:cubicBezTo>
                  <a:lnTo>
                    <a:pt x="142590" y="61170"/>
                  </a:lnTo>
                  <a:lnTo>
                    <a:pt x="66751" y="61170"/>
                  </a:lnTo>
                  <a:lnTo>
                    <a:pt x="66751" y="28397"/>
                  </a:lnTo>
                  <a:cubicBezTo>
                    <a:pt x="66820" y="17307"/>
                    <a:pt x="75203" y="8035"/>
                    <a:pt x="86231" y="6854"/>
                  </a:cubicBezTo>
                  <a:close/>
                  <a:moveTo>
                    <a:pt x="6750" y="50049"/>
                  </a:moveTo>
                  <a:lnTo>
                    <a:pt x="6750" y="31518"/>
                  </a:lnTo>
                  <a:cubicBezTo>
                    <a:pt x="6809" y="22109"/>
                    <a:pt x="13862" y="14215"/>
                    <a:pt x="23205" y="13102"/>
                  </a:cubicBezTo>
                  <a:cubicBezTo>
                    <a:pt x="31327" y="22317"/>
                    <a:pt x="45380" y="23204"/>
                    <a:pt x="54595" y="15083"/>
                  </a:cubicBezTo>
                  <a:cubicBezTo>
                    <a:pt x="55268" y="14490"/>
                    <a:pt x="55904" y="13857"/>
                    <a:pt x="56500" y="13187"/>
                  </a:cubicBezTo>
                  <a:cubicBezTo>
                    <a:pt x="58824" y="13535"/>
                    <a:pt x="61060" y="14324"/>
                    <a:pt x="63087" y="15512"/>
                  </a:cubicBezTo>
                  <a:cubicBezTo>
                    <a:pt x="61053" y="19502"/>
                    <a:pt x="59995" y="23918"/>
                    <a:pt x="60001" y="28397"/>
                  </a:cubicBezTo>
                  <a:lnTo>
                    <a:pt x="60001" y="50049"/>
                  </a:lnTo>
                  <a:close/>
                </a:path>
              </a:pathLst>
            </a:custGeom>
            <a:solidFill>
              <a:schemeClr val="tx2"/>
            </a:solidFill>
            <a:ln w="558" cap="flat">
              <a:noFill/>
              <a:prstDash val="solid"/>
              <a:miter/>
            </a:ln>
          </p:spPr>
          <p:txBody>
            <a:bodyPr rtlCol="0" anchor="ctr"/>
            <a:lstStyle/>
            <a:p>
              <a:pPr defTabSz="609585">
                <a:defRPr/>
              </a:pPr>
              <a:endParaRPr lang="fr-FR" sz="2400">
                <a:solidFill>
                  <a:srgbClr val="192A6B"/>
                </a:solidFill>
                <a:latin typeface="Arial"/>
              </a:endParaRPr>
            </a:p>
          </p:txBody>
        </p:sp>
        <p:sp>
          <p:nvSpPr>
            <p:cNvPr id="28" name="Freeform: Shape 27">
              <a:extLst>
                <a:ext uri="{FF2B5EF4-FFF2-40B4-BE49-F238E27FC236}">
                  <a16:creationId xmlns:a16="http://schemas.microsoft.com/office/drawing/2014/main" id="{13899942-7070-4751-8AB4-A4AFA66DD2FC}"/>
                </a:ext>
              </a:extLst>
            </p:cNvPr>
            <p:cNvSpPr/>
            <p:nvPr/>
          </p:nvSpPr>
          <p:spPr>
            <a:xfrm>
              <a:off x="546264" y="1716680"/>
              <a:ext cx="45688" cy="55423"/>
            </a:xfrm>
            <a:custGeom>
              <a:avLst/>
              <a:gdLst>
                <a:gd name="connsiteX0" fmla="*/ 45689 w 45688"/>
                <a:gd name="connsiteY0" fmla="*/ 32579 h 55423"/>
                <a:gd name="connsiteX1" fmla="*/ 45689 w 45688"/>
                <a:gd name="connsiteY1" fmla="*/ 22844 h 55423"/>
                <a:gd name="connsiteX2" fmla="*/ 22844 w 45688"/>
                <a:gd name="connsiteY2" fmla="*/ 0 h 55423"/>
                <a:gd name="connsiteX3" fmla="*/ 0 w 45688"/>
                <a:gd name="connsiteY3" fmla="*/ 22844 h 55423"/>
                <a:gd name="connsiteX4" fmla="*/ 0 w 45688"/>
                <a:gd name="connsiteY4" fmla="*/ 32579 h 55423"/>
                <a:gd name="connsiteX5" fmla="*/ 22844 w 45688"/>
                <a:gd name="connsiteY5" fmla="*/ 55424 h 55423"/>
                <a:gd name="connsiteX6" fmla="*/ 45689 w 45688"/>
                <a:gd name="connsiteY6" fmla="*/ 32579 h 55423"/>
                <a:gd name="connsiteX7" fmla="*/ 6750 w 45688"/>
                <a:gd name="connsiteY7" fmla="*/ 32579 h 55423"/>
                <a:gd name="connsiteX8" fmla="*/ 6750 w 45688"/>
                <a:gd name="connsiteY8" fmla="*/ 22844 h 55423"/>
                <a:gd name="connsiteX9" fmla="*/ 22844 w 45688"/>
                <a:gd name="connsiteY9" fmla="*/ 6750 h 55423"/>
                <a:gd name="connsiteX10" fmla="*/ 38939 w 45688"/>
                <a:gd name="connsiteY10" fmla="*/ 22844 h 55423"/>
                <a:gd name="connsiteX11" fmla="*/ 38939 w 45688"/>
                <a:gd name="connsiteY11" fmla="*/ 32579 h 55423"/>
                <a:gd name="connsiteX12" fmla="*/ 22844 w 45688"/>
                <a:gd name="connsiteY12" fmla="*/ 48674 h 55423"/>
                <a:gd name="connsiteX13" fmla="*/ 6750 w 45688"/>
                <a:gd name="connsiteY13" fmla="*/ 32579 h 5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688" h="55423">
                  <a:moveTo>
                    <a:pt x="45689" y="32579"/>
                  </a:moveTo>
                  <a:lnTo>
                    <a:pt x="45689" y="22844"/>
                  </a:lnTo>
                  <a:cubicBezTo>
                    <a:pt x="45689" y="10228"/>
                    <a:pt x="35461" y="0"/>
                    <a:pt x="22844" y="0"/>
                  </a:cubicBezTo>
                  <a:cubicBezTo>
                    <a:pt x="10228" y="0"/>
                    <a:pt x="0" y="10228"/>
                    <a:pt x="0" y="22844"/>
                  </a:cubicBezTo>
                  <a:lnTo>
                    <a:pt x="0" y="32579"/>
                  </a:lnTo>
                  <a:cubicBezTo>
                    <a:pt x="0" y="45196"/>
                    <a:pt x="10228" y="55424"/>
                    <a:pt x="22844" y="55424"/>
                  </a:cubicBezTo>
                  <a:cubicBezTo>
                    <a:pt x="35461" y="55424"/>
                    <a:pt x="45689" y="45196"/>
                    <a:pt x="45689" y="32579"/>
                  </a:cubicBezTo>
                  <a:close/>
                  <a:moveTo>
                    <a:pt x="6750" y="32579"/>
                  </a:moveTo>
                  <a:lnTo>
                    <a:pt x="6750" y="22844"/>
                  </a:lnTo>
                  <a:cubicBezTo>
                    <a:pt x="6750" y="13956"/>
                    <a:pt x="13956" y="6750"/>
                    <a:pt x="22844" y="6750"/>
                  </a:cubicBezTo>
                  <a:cubicBezTo>
                    <a:pt x="31733" y="6750"/>
                    <a:pt x="38939" y="13956"/>
                    <a:pt x="38939" y="22844"/>
                  </a:cubicBezTo>
                  <a:lnTo>
                    <a:pt x="38939" y="32579"/>
                  </a:lnTo>
                  <a:cubicBezTo>
                    <a:pt x="38939" y="41468"/>
                    <a:pt x="31733" y="48674"/>
                    <a:pt x="22844" y="48674"/>
                  </a:cubicBezTo>
                  <a:cubicBezTo>
                    <a:pt x="13956" y="48674"/>
                    <a:pt x="6750" y="41468"/>
                    <a:pt x="6750" y="32579"/>
                  </a:cubicBezTo>
                  <a:close/>
                </a:path>
              </a:pathLst>
            </a:custGeom>
            <a:solidFill>
              <a:schemeClr val="tx2"/>
            </a:solidFill>
            <a:ln w="558" cap="flat">
              <a:noFill/>
              <a:prstDash val="solid"/>
              <a:miter/>
            </a:ln>
          </p:spPr>
          <p:txBody>
            <a:bodyPr rtlCol="0" anchor="ctr"/>
            <a:lstStyle/>
            <a:p>
              <a:pPr defTabSz="609585">
                <a:defRPr/>
              </a:pPr>
              <a:endParaRPr lang="fr-FR" sz="2400">
                <a:solidFill>
                  <a:srgbClr val="192A6B"/>
                </a:solidFill>
                <a:latin typeface="Arial"/>
              </a:endParaRPr>
            </a:p>
          </p:txBody>
        </p:sp>
        <p:sp>
          <p:nvSpPr>
            <p:cNvPr id="29" name="Freeform: Shape 28">
              <a:extLst>
                <a:ext uri="{FF2B5EF4-FFF2-40B4-BE49-F238E27FC236}">
                  <a16:creationId xmlns:a16="http://schemas.microsoft.com/office/drawing/2014/main" id="{377E5BF8-624B-4014-A227-CFAE37061B8B}"/>
                </a:ext>
              </a:extLst>
            </p:cNvPr>
            <p:cNvSpPr/>
            <p:nvPr/>
          </p:nvSpPr>
          <p:spPr>
            <a:xfrm>
              <a:off x="416054" y="1716680"/>
              <a:ext cx="45688" cy="55423"/>
            </a:xfrm>
            <a:custGeom>
              <a:avLst/>
              <a:gdLst>
                <a:gd name="connsiteX0" fmla="*/ 45688 w 45688"/>
                <a:gd name="connsiteY0" fmla="*/ 32579 h 55423"/>
                <a:gd name="connsiteX1" fmla="*/ 45688 w 45688"/>
                <a:gd name="connsiteY1" fmla="*/ 22844 h 55423"/>
                <a:gd name="connsiteX2" fmla="*/ 22844 w 45688"/>
                <a:gd name="connsiteY2" fmla="*/ 0 h 55423"/>
                <a:gd name="connsiteX3" fmla="*/ 0 w 45688"/>
                <a:gd name="connsiteY3" fmla="*/ 22844 h 55423"/>
                <a:gd name="connsiteX4" fmla="*/ 0 w 45688"/>
                <a:gd name="connsiteY4" fmla="*/ 32579 h 55423"/>
                <a:gd name="connsiteX5" fmla="*/ 22844 w 45688"/>
                <a:gd name="connsiteY5" fmla="*/ 55424 h 55423"/>
                <a:gd name="connsiteX6" fmla="*/ 45688 w 45688"/>
                <a:gd name="connsiteY6" fmla="*/ 32579 h 55423"/>
                <a:gd name="connsiteX7" fmla="*/ 6750 w 45688"/>
                <a:gd name="connsiteY7" fmla="*/ 32579 h 55423"/>
                <a:gd name="connsiteX8" fmla="*/ 6750 w 45688"/>
                <a:gd name="connsiteY8" fmla="*/ 22844 h 55423"/>
                <a:gd name="connsiteX9" fmla="*/ 22844 w 45688"/>
                <a:gd name="connsiteY9" fmla="*/ 6750 h 55423"/>
                <a:gd name="connsiteX10" fmla="*/ 38938 w 45688"/>
                <a:gd name="connsiteY10" fmla="*/ 22844 h 55423"/>
                <a:gd name="connsiteX11" fmla="*/ 38938 w 45688"/>
                <a:gd name="connsiteY11" fmla="*/ 32579 h 55423"/>
                <a:gd name="connsiteX12" fmla="*/ 22844 w 45688"/>
                <a:gd name="connsiteY12" fmla="*/ 48674 h 55423"/>
                <a:gd name="connsiteX13" fmla="*/ 6750 w 45688"/>
                <a:gd name="connsiteY13" fmla="*/ 32579 h 5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688" h="55423">
                  <a:moveTo>
                    <a:pt x="45688" y="32579"/>
                  </a:moveTo>
                  <a:lnTo>
                    <a:pt x="45688" y="22844"/>
                  </a:lnTo>
                  <a:cubicBezTo>
                    <a:pt x="45688" y="10228"/>
                    <a:pt x="35461" y="0"/>
                    <a:pt x="22844" y="0"/>
                  </a:cubicBezTo>
                  <a:cubicBezTo>
                    <a:pt x="10228" y="0"/>
                    <a:pt x="0" y="10228"/>
                    <a:pt x="0" y="22844"/>
                  </a:cubicBezTo>
                  <a:lnTo>
                    <a:pt x="0" y="32579"/>
                  </a:lnTo>
                  <a:cubicBezTo>
                    <a:pt x="0" y="45196"/>
                    <a:pt x="10228" y="55424"/>
                    <a:pt x="22844" y="55424"/>
                  </a:cubicBezTo>
                  <a:cubicBezTo>
                    <a:pt x="35461" y="55424"/>
                    <a:pt x="45688" y="45196"/>
                    <a:pt x="45688" y="32579"/>
                  </a:cubicBezTo>
                  <a:close/>
                  <a:moveTo>
                    <a:pt x="6750" y="32579"/>
                  </a:moveTo>
                  <a:lnTo>
                    <a:pt x="6750" y="22844"/>
                  </a:lnTo>
                  <a:cubicBezTo>
                    <a:pt x="6750" y="13956"/>
                    <a:pt x="13956" y="6750"/>
                    <a:pt x="22844" y="6750"/>
                  </a:cubicBezTo>
                  <a:cubicBezTo>
                    <a:pt x="31733" y="6750"/>
                    <a:pt x="38938" y="13956"/>
                    <a:pt x="38938" y="22844"/>
                  </a:cubicBezTo>
                  <a:lnTo>
                    <a:pt x="38938" y="32579"/>
                  </a:lnTo>
                  <a:cubicBezTo>
                    <a:pt x="38938" y="41468"/>
                    <a:pt x="31733" y="48674"/>
                    <a:pt x="22844" y="48674"/>
                  </a:cubicBezTo>
                  <a:cubicBezTo>
                    <a:pt x="13956" y="48674"/>
                    <a:pt x="6750" y="41468"/>
                    <a:pt x="6750" y="32579"/>
                  </a:cubicBezTo>
                  <a:close/>
                </a:path>
              </a:pathLst>
            </a:custGeom>
            <a:solidFill>
              <a:schemeClr val="tx2"/>
            </a:solidFill>
            <a:ln w="558" cap="flat">
              <a:noFill/>
              <a:prstDash val="solid"/>
              <a:miter/>
            </a:ln>
          </p:spPr>
          <p:txBody>
            <a:bodyPr rtlCol="0" anchor="ctr"/>
            <a:lstStyle/>
            <a:p>
              <a:pPr defTabSz="609585">
                <a:defRPr/>
              </a:pPr>
              <a:endParaRPr lang="fr-FR" sz="2400">
                <a:solidFill>
                  <a:srgbClr val="192A6B"/>
                </a:solidFill>
                <a:latin typeface="Arial"/>
              </a:endParaRPr>
            </a:p>
          </p:txBody>
        </p:sp>
      </p:grpSp>
      <p:sp>
        <p:nvSpPr>
          <p:cNvPr id="53" name="Espace réservé du pied de page 3">
            <a:extLst>
              <a:ext uri="{FF2B5EF4-FFF2-40B4-BE49-F238E27FC236}">
                <a16:creationId xmlns:a16="http://schemas.microsoft.com/office/drawing/2014/main" id="{58FF3858-54AD-4866-85E1-B8A6B6F7CD8A}"/>
              </a:ext>
            </a:extLst>
          </p:cNvPr>
          <p:cNvSpPr txBox="1">
            <a:spLocks/>
          </p:cNvSpPr>
          <p:nvPr/>
        </p:nvSpPr>
        <p:spPr>
          <a:xfrm>
            <a:off x="2251412" y="3568416"/>
            <a:ext cx="4950043" cy="205184"/>
          </a:xfrm>
          <a:prstGeom prst="rect">
            <a:avLst/>
          </a:prstGeom>
        </p:spPr>
        <p:txBody>
          <a:bodyPr wrap="square"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1200">
                <a:latin typeface="Arial"/>
              </a:rPr>
              <a:t>Vendre 7J/7, 24h/24. Vendre là où se trouvent leurs clients</a:t>
            </a:r>
          </a:p>
        </p:txBody>
      </p:sp>
      <p:grpSp>
        <p:nvGrpSpPr>
          <p:cNvPr id="43" name="Group 42">
            <a:extLst>
              <a:ext uri="{FF2B5EF4-FFF2-40B4-BE49-F238E27FC236}">
                <a16:creationId xmlns:a16="http://schemas.microsoft.com/office/drawing/2014/main" id="{B4484FF9-68D5-4B52-8E05-8D299A8A2487}"/>
              </a:ext>
            </a:extLst>
          </p:cNvPr>
          <p:cNvGrpSpPr/>
          <p:nvPr/>
        </p:nvGrpSpPr>
        <p:grpSpPr>
          <a:xfrm>
            <a:off x="1812887" y="3536453"/>
            <a:ext cx="262656" cy="262757"/>
            <a:chOff x="360004" y="2036838"/>
            <a:chExt cx="288000" cy="288112"/>
          </a:xfrm>
        </p:grpSpPr>
        <p:sp>
          <p:nvSpPr>
            <p:cNvPr id="54" name="Rectangle 53">
              <a:extLst>
                <a:ext uri="{FF2B5EF4-FFF2-40B4-BE49-F238E27FC236}">
                  <a16:creationId xmlns:a16="http://schemas.microsoft.com/office/drawing/2014/main" id="{B9D5DDF9-E16E-46F8-BFE7-5987E933683E}"/>
                </a:ext>
              </a:extLst>
            </p:cNvPr>
            <p:cNvSpPr/>
            <p:nvPr/>
          </p:nvSpPr>
          <p:spPr>
            <a:xfrm>
              <a:off x="360004" y="2036895"/>
              <a:ext cx="288000" cy="28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defRPr/>
              </a:pPr>
              <a:endParaRPr lang="fr-FR" sz="2400">
                <a:solidFill>
                  <a:srgbClr val="FFFFFF"/>
                </a:solidFill>
                <a:latin typeface="Arial"/>
              </a:endParaRPr>
            </a:p>
          </p:txBody>
        </p:sp>
        <p:sp>
          <p:nvSpPr>
            <p:cNvPr id="40" name="Freeform: Shape 39">
              <a:extLst>
                <a:ext uri="{FF2B5EF4-FFF2-40B4-BE49-F238E27FC236}">
                  <a16:creationId xmlns:a16="http://schemas.microsoft.com/office/drawing/2014/main" id="{DAC16BB7-78E5-493D-A03A-19ED460EE924}"/>
                </a:ext>
              </a:extLst>
            </p:cNvPr>
            <p:cNvSpPr/>
            <p:nvPr/>
          </p:nvSpPr>
          <p:spPr>
            <a:xfrm>
              <a:off x="365797" y="2036838"/>
              <a:ext cx="276356" cy="288112"/>
            </a:xfrm>
            <a:custGeom>
              <a:avLst/>
              <a:gdLst>
                <a:gd name="connsiteX0" fmla="*/ 267131 w 276356"/>
                <a:gd name="connsiteY0" fmla="*/ 145125 h 288112"/>
                <a:gd name="connsiteX1" fmla="*/ 267131 w 276356"/>
                <a:gd name="connsiteY1" fmla="*/ 145125 h 288112"/>
                <a:gd name="connsiteX2" fmla="*/ 260381 w 276356"/>
                <a:gd name="connsiteY2" fmla="*/ 141806 h 288112"/>
                <a:gd name="connsiteX3" fmla="*/ 260381 w 276356"/>
                <a:gd name="connsiteY3" fmla="*/ 128644 h 288112"/>
                <a:gd name="connsiteX4" fmla="*/ 244856 w 276356"/>
                <a:gd name="connsiteY4" fmla="*/ 68963 h 288112"/>
                <a:gd name="connsiteX5" fmla="*/ 244913 w 276356"/>
                <a:gd name="connsiteY5" fmla="*/ 57319 h 288112"/>
                <a:gd name="connsiteX6" fmla="*/ 211556 w 276356"/>
                <a:gd name="connsiteY6" fmla="*/ 23231 h 288112"/>
                <a:gd name="connsiteX7" fmla="*/ 183769 w 276356"/>
                <a:gd name="connsiteY7" fmla="*/ 8438 h 288112"/>
                <a:gd name="connsiteX8" fmla="*/ 162506 w 276356"/>
                <a:gd name="connsiteY8" fmla="*/ 2363 h 288112"/>
                <a:gd name="connsiteX9" fmla="*/ 137869 w 276356"/>
                <a:gd name="connsiteY9" fmla="*/ 0 h 288112"/>
                <a:gd name="connsiteX10" fmla="*/ 55406 w 276356"/>
                <a:gd name="connsiteY10" fmla="*/ 30038 h 288112"/>
                <a:gd name="connsiteX11" fmla="*/ 31838 w 276356"/>
                <a:gd name="connsiteY11" fmla="*/ 55913 h 288112"/>
                <a:gd name="connsiteX12" fmla="*/ 32063 w 276356"/>
                <a:gd name="connsiteY12" fmla="*/ 67950 h 288112"/>
                <a:gd name="connsiteX13" fmla="*/ 21769 w 276356"/>
                <a:gd name="connsiteY13" fmla="*/ 90563 h 288112"/>
                <a:gd name="connsiteX14" fmla="*/ 16594 w 276356"/>
                <a:gd name="connsiteY14" fmla="*/ 112219 h 288112"/>
                <a:gd name="connsiteX15" fmla="*/ 15413 w 276356"/>
                <a:gd name="connsiteY15" fmla="*/ 129713 h 288112"/>
                <a:gd name="connsiteX16" fmla="*/ 15413 w 276356"/>
                <a:gd name="connsiteY16" fmla="*/ 142144 h 288112"/>
                <a:gd name="connsiteX17" fmla="*/ 9113 w 276356"/>
                <a:gd name="connsiteY17" fmla="*/ 145181 h 288112"/>
                <a:gd name="connsiteX18" fmla="*/ 0 w 276356"/>
                <a:gd name="connsiteY18" fmla="*/ 159919 h 288112"/>
                <a:gd name="connsiteX19" fmla="*/ 0 w 276356"/>
                <a:gd name="connsiteY19" fmla="*/ 198731 h 288112"/>
                <a:gd name="connsiteX20" fmla="*/ 9225 w 276356"/>
                <a:gd name="connsiteY20" fmla="*/ 213581 h 288112"/>
                <a:gd name="connsiteX21" fmla="*/ 37350 w 276356"/>
                <a:gd name="connsiteY21" fmla="*/ 227363 h 288112"/>
                <a:gd name="connsiteX22" fmla="*/ 58725 w 276356"/>
                <a:gd name="connsiteY22" fmla="*/ 242831 h 288112"/>
                <a:gd name="connsiteX23" fmla="*/ 81225 w 276356"/>
                <a:gd name="connsiteY23" fmla="*/ 220331 h 288112"/>
                <a:gd name="connsiteX24" fmla="*/ 81225 w 276356"/>
                <a:gd name="connsiteY24" fmla="*/ 144506 h 288112"/>
                <a:gd name="connsiteX25" fmla="*/ 58725 w 276356"/>
                <a:gd name="connsiteY25" fmla="*/ 122006 h 288112"/>
                <a:gd name="connsiteX26" fmla="*/ 44719 w 276356"/>
                <a:gd name="connsiteY26" fmla="*/ 126900 h 288112"/>
                <a:gd name="connsiteX27" fmla="*/ 54844 w 276356"/>
                <a:gd name="connsiteY27" fmla="*/ 86794 h 288112"/>
                <a:gd name="connsiteX28" fmla="*/ 56138 w 276356"/>
                <a:gd name="connsiteY28" fmla="*/ 86738 h 288112"/>
                <a:gd name="connsiteX29" fmla="*/ 63675 w 276356"/>
                <a:gd name="connsiteY29" fmla="*/ 82013 h 288112"/>
                <a:gd name="connsiteX30" fmla="*/ 79931 w 276356"/>
                <a:gd name="connsiteY30" fmla="*/ 62944 h 288112"/>
                <a:gd name="connsiteX31" fmla="*/ 137813 w 276356"/>
                <a:gd name="connsiteY31" fmla="*/ 41063 h 288112"/>
                <a:gd name="connsiteX32" fmla="*/ 193500 w 276356"/>
                <a:gd name="connsiteY32" fmla="*/ 61088 h 288112"/>
                <a:gd name="connsiteX33" fmla="*/ 212288 w 276356"/>
                <a:gd name="connsiteY33" fmla="*/ 82519 h 288112"/>
                <a:gd name="connsiteX34" fmla="*/ 219769 w 276356"/>
                <a:gd name="connsiteY34" fmla="*/ 87356 h 288112"/>
                <a:gd name="connsiteX35" fmla="*/ 221175 w 276356"/>
                <a:gd name="connsiteY35" fmla="*/ 87469 h 288112"/>
                <a:gd name="connsiteX36" fmla="*/ 221794 w 276356"/>
                <a:gd name="connsiteY36" fmla="*/ 87469 h 288112"/>
                <a:gd name="connsiteX37" fmla="*/ 231581 w 276356"/>
                <a:gd name="connsiteY37" fmla="*/ 126956 h 288112"/>
                <a:gd name="connsiteX38" fmla="*/ 217575 w 276356"/>
                <a:gd name="connsiteY38" fmla="*/ 122063 h 288112"/>
                <a:gd name="connsiteX39" fmla="*/ 195075 w 276356"/>
                <a:gd name="connsiteY39" fmla="*/ 144563 h 288112"/>
                <a:gd name="connsiteX40" fmla="*/ 195075 w 276356"/>
                <a:gd name="connsiteY40" fmla="*/ 178481 h 288112"/>
                <a:gd name="connsiteX41" fmla="*/ 195075 w 276356"/>
                <a:gd name="connsiteY41" fmla="*/ 186638 h 288112"/>
                <a:gd name="connsiteX42" fmla="*/ 195075 w 276356"/>
                <a:gd name="connsiteY42" fmla="*/ 220444 h 288112"/>
                <a:gd name="connsiteX43" fmla="*/ 217575 w 276356"/>
                <a:gd name="connsiteY43" fmla="*/ 242944 h 288112"/>
                <a:gd name="connsiteX44" fmla="*/ 231638 w 276356"/>
                <a:gd name="connsiteY44" fmla="*/ 237994 h 288112"/>
                <a:gd name="connsiteX45" fmla="*/ 231638 w 276356"/>
                <a:gd name="connsiteY45" fmla="*/ 248063 h 288112"/>
                <a:gd name="connsiteX46" fmla="*/ 226125 w 276356"/>
                <a:gd name="connsiteY46" fmla="*/ 253575 h 288112"/>
                <a:gd name="connsiteX47" fmla="*/ 175556 w 276356"/>
                <a:gd name="connsiteY47" fmla="*/ 253575 h 288112"/>
                <a:gd name="connsiteX48" fmla="*/ 166219 w 276356"/>
                <a:gd name="connsiteY48" fmla="*/ 246881 h 288112"/>
                <a:gd name="connsiteX49" fmla="*/ 134325 w 276356"/>
                <a:gd name="connsiteY49" fmla="*/ 246881 h 288112"/>
                <a:gd name="connsiteX50" fmla="*/ 124481 w 276356"/>
                <a:gd name="connsiteY50" fmla="*/ 256725 h 288112"/>
                <a:gd name="connsiteX51" fmla="*/ 124481 w 276356"/>
                <a:gd name="connsiteY51" fmla="*/ 278269 h 288112"/>
                <a:gd name="connsiteX52" fmla="*/ 134325 w 276356"/>
                <a:gd name="connsiteY52" fmla="*/ 288113 h 288112"/>
                <a:gd name="connsiteX53" fmla="*/ 166331 w 276356"/>
                <a:gd name="connsiteY53" fmla="*/ 288113 h 288112"/>
                <a:gd name="connsiteX54" fmla="*/ 175613 w 276356"/>
                <a:gd name="connsiteY54" fmla="*/ 281419 h 288112"/>
                <a:gd name="connsiteX55" fmla="*/ 224044 w 276356"/>
                <a:gd name="connsiteY55" fmla="*/ 281419 h 288112"/>
                <a:gd name="connsiteX56" fmla="*/ 229781 w 276356"/>
                <a:gd name="connsiteY56" fmla="*/ 281419 h 288112"/>
                <a:gd name="connsiteX57" fmla="*/ 237150 w 276356"/>
                <a:gd name="connsiteY57" fmla="*/ 281419 h 288112"/>
                <a:gd name="connsiteX58" fmla="*/ 259594 w 276356"/>
                <a:gd name="connsiteY58" fmla="*/ 258975 h 288112"/>
                <a:gd name="connsiteX59" fmla="*/ 259594 w 276356"/>
                <a:gd name="connsiteY59" fmla="*/ 217350 h 288112"/>
                <a:gd name="connsiteX60" fmla="*/ 267131 w 276356"/>
                <a:gd name="connsiteY60" fmla="*/ 213638 h 288112"/>
                <a:gd name="connsiteX61" fmla="*/ 276356 w 276356"/>
                <a:gd name="connsiteY61" fmla="*/ 198788 h 288112"/>
                <a:gd name="connsiteX62" fmla="*/ 276356 w 276356"/>
                <a:gd name="connsiteY62" fmla="*/ 159975 h 288112"/>
                <a:gd name="connsiteX63" fmla="*/ 267131 w 276356"/>
                <a:gd name="connsiteY63" fmla="*/ 145125 h 288112"/>
                <a:gd name="connsiteX64" fmla="*/ 146138 w 276356"/>
                <a:gd name="connsiteY64" fmla="*/ 279619 h 288112"/>
                <a:gd name="connsiteX65" fmla="*/ 134381 w 276356"/>
                <a:gd name="connsiteY65" fmla="*/ 279619 h 288112"/>
                <a:gd name="connsiteX66" fmla="*/ 132975 w 276356"/>
                <a:gd name="connsiteY66" fmla="*/ 278213 h 288112"/>
                <a:gd name="connsiteX67" fmla="*/ 132975 w 276356"/>
                <a:gd name="connsiteY67" fmla="*/ 256669 h 288112"/>
                <a:gd name="connsiteX68" fmla="*/ 134381 w 276356"/>
                <a:gd name="connsiteY68" fmla="*/ 255263 h 288112"/>
                <a:gd name="connsiteX69" fmla="*/ 146138 w 276356"/>
                <a:gd name="connsiteY69" fmla="*/ 255263 h 288112"/>
                <a:gd name="connsiteX70" fmla="*/ 146138 w 276356"/>
                <a:gd name="connsiteY70" fmla="*/ 279619 h 288112"/>
                <a:gd name="connsiteX71" fmla="*/ 167738 w 276356"/>
                <a:gd name="connsiteY71" fmla="*/ 278213 h 288112"/>
                <a:gd name="connsiteX72" fmla="*/ 166331 w 276356"/>
                <a:gd name="connsiteY72" fmla="*/ 279619 h 288112"/>
                <a:gd name="connsiteX73" fmla="*/ 154575 w 276356"/>
                <a:gd name="connsiteY73" fmla="*/ 279619 h 288112"/>
                <a:gd name="connsiteX74" fmla="*/ 154575 w 276356"/>
                <a:gd name="connsiteY74" fmla="*/ 255263 h 288112"/>
                <a:gd name="connsiteX75" fmla="*/ 166331 w 276356"/>
                <a:gd name="connsiteY75" fmla="*/ 255263 h 288112"/>
                <a:gd name="connsiteX76" fmla="*/ 167738 w 276356"/>
                <a:gd name="connsiteY76" fmla="*/ 256669 h 288112"/>
                <a:gd name="connsiteX77" fmla="*/ 167738 w 276356"/>
                <a:gd name="connsiteY77" fmla="*/ 278213 h 288112"/>
                <a:gd name="connsiteX78" fmla="*/ 58781 w 276356"/>
                <a:gd name="connsiteY78" fmla="*/ 130444 h 288112"/>
                <a:gd name="connsiteX79" fmla="*/ 58781 w 276356"/>
                <a:gd name="connsiteY79" fmla="*/ 130444 h 288112"/>
                <a:gd name="connsiteX80" fmla="*/ 72844 w 276356"/>
                <a:gd name="connsiteY80" fmla="*/ 144506 h 288112"/>
                <a:gd name="connsiteX81" fmla="*/ 72844 w 276356"/>
                <a:gd name="connsiteY81" fmla="*/ 220388 h 288112"/>
                <a:gd name="connsiteX82" fmla="*/ 58781 w 276356"/>
                <a:gd name="connsiteY82" fmla="*/ 234450 h 288112"/>
                <a:gd name="connsiteX83" fmla="*/ 44719 w 276356"/>
                <a:gd name="connsiteY83" fmla="*/ 220388 h 288112"/>
                <a:gd name="connsiteX84" fmla="*/ 44719 w 276356"/>
                <a:gd name="connsiteY84" fmla="*/ 144506 h 288112"/>
                <a:gd name="connsiteX85" fmla="*/ 58781 w 276356"/>
                <a:gd name="connsiteY85" fmla="*/ 130444 h 288112"/>
                <a:gd name="connsiteX86" fmla="*/ 36281 w 276356"/>
                <a:gd name="connsiteY86" fmla="*/ 129656 h 288112"/>
                <a:gd name="connsiteX87" fmla="*/ 36281 w 276356"/>
                <a:gd name="connsiteY87" fmla="*/ 217463 h 288112"/>
                <a:gd name="connsiteX88" fmla="*/ 12994 w 276356"/>
                <a:gd name="connsiteY88" fmla="*/ 206044 h 288112"/>
                <a:gd name="connsiteX89" fmla="*/ 8494 w 276356"/>
                <a:gd name="connsiteY89" fmla="*/ 198788 h 288112"/>
                <a:gd name="connsiteX90" fmla="*/ 8494 w 276356"/>
                <a:gd name="connsiteY90" fmla="*/ 159975 h 288112"/>
                <a:gd name="connsiteX91" fmla="*/ 12994 w 276356"/>
                <a:gd name="connsiteY91" fmla="*/ 152719 h 288112"/>
                <a:gd name="connsiteX92" fmla="*/ 19688 w 276356"/>
                <a:gd name="connsiteY92" fmla="*/ 149456 h 288112"/>
                <a:gd name="connsiteX93" fmla="*/ 23850 w 276356"/>
                <a:gd name="connsiteY93" fmla="*/ 142481 h 288112"/>
                <a:gd name="connsiteX94" fmla="*/ 23850 w 276356"/>
                <a:gd name="connsiteY94" fmla="*/ 129713 h 288112"/>
                <a:gd name="connsiteX95" fmla="*/ 24975 w 276356"/>
                <a:gd name="connsiteY95" fmla="*/ 113400 h 288112"/>
                <a:gd name="connsiteX96" fmla="*/ 29813 w 276356"/>
                <a:gd name="connsiteY96" fmla="*/ 93263 h 288112"/>
                <a:gd name="connsiteX97" fmla="*/ 38250 w 276356"/>
                <a:gd name="connsiteY97" fmla="*/ 74306 h 288112"/>
                <a:gd name="connsiteX98" fmla="*/ 47250 w 276356"/>
                <a:gd name="connsiteY98" fmla="*/ 83306 h 288112"/>
                <a:gd name="connsiteX99" fmla="*/ 36281 w 276356"/>
                <a:gd name="connsiteY99" fmla="*/ 129656 h 288112"/>
                <a:gd name="connsiteX100" fmla="*/ 220950 w 276356"/>
                <a:gd name="connsiteY100" fmla="*/ 79031 h 288112"/>
                <a:gd name="connsiteX101" fmla="*/ 219544 w 276356"/>
                <a:gd name="connsiteY101" fmla="*/ 78075 h 288112"/>
                <a:gd name="connsiteX102" fmla="*/ 199013 w 276356"/>
                <a:gd name="connsiteY102" fmla="*/ 54563 h 288112"/>
                <a:gd name="connsiteX103" fmla="*/ 137925 w 276356"/>
                <a:gd name="connsiteY103" fmla="*/ 32625 h 288112"/>
                <a:gd name="connsiteX104" fmla="*/ 74419 w 276356"/>
                <a:gd name="connsiteY104" fmla="*/ 56644 h 288112"/>
                <a:gd name="connsiteX105" fmla="*/ 56588 w 276356"/>
                <a:gd name="connsiteY105" fmla="*/ 77569 h 288112"/>
                <a:gd name="connsiteX106" fmla="*/ 55238 w 276356"/>
                <a:gd name="connsiteY106" fmla="*/ 78413 h 288112"/>
                <a:gd name="connsiteX107" fmla="*/ 53663 w 276356"/>
                <a:gd name="connsiteY107" fmla="*/ 77850 h 288112"/>
                <a:gd name="connsiteX108" fmla="*/ 39038 w 276356"/>
                <a:gd name="connsiteY108" fmla="*/ 63225 h 288112"/>
                <a:gd name="connsiteX109" fmla="*/ 38813 w 276356"/>
                <a:gd name="connsiteY109" fmla="*/ 60750 h 288112"/>
                <a:gd name="connsiteX110" fmla="*/ 60863 w 276356"/>
                <a:gd name="connsiteY110" fmla="*/ 36563 h 288112"/>
                <a:gd name="connsiteX111" fmla="*/ 137925 w 276356"/>
                <a:gd name="connsiteY111" fmla="*/ 8550 h 288112"/>
                <a:gd name="connsiteX112" fmla="*/ 160931 w 276356"/>
                <a:gd name="connsiteY112" fmla="*/ 10744 h 288112"/>
                <a:gd name="connsiteX113" fmla="*/ 180731 w 276356"/>
                <a:gd name="connsiteY113" fmla="*/ 16369 h 288112"/>
                <a:gd name="connsiteX114" fmla="*/ 206719 w 276356"/>
                <a:gd name="connsiteY114" fmla="*/ 30206 h 288112"/>
                <a:gd name="connsiteX115" fmla="*/ 237938 w 276356"/>
                <a:gd name="connsiteY115" fmla="*/ 62100 h 288112"/>
                <a:gd name="connsiteX116" fmla="*/ 237656 w 276356"/>
                <a:gd name="connsiteY116" fmla="*/ 64575 h 288112"/>
                <a:gd name="connsiteX117" fmla="*/ 222075 w 276356"/>
                <a:gd name="connsiteY117" fmla="*/ 78863 h 288112"/>
                <a:gd name="connsiteX118" fmla="*/ 220950 w 276356"/>
                <a:gd name="connsiteY118" fmla="*/ 79031 h 288112"/>
                <a:gd name="connsiteX119" fmla="*/ 217631 w 276356"/>
                <a:gd name="connsiteY119" fmla="*/ 234450 h 288112"/>
                <a:gd name="connsiteX120" fmla="*/ 203569 w 276356"/>
                <a:gd name="connsiteY120" fmla="*/ 220388 h 288112"/>
                <a:gd name="connsiteX121" fmla="*/ 203569 w 276356"/>
                <a:gd name="connsiteY121" fmla="*/ 186581 h 288112"/>
                <a:gd name="connsiteX122" fmla="*/ 203569 w 276356"/>
                <a:gd name="connsiteY122" fmla="*/ 178425 h 288112"/>
                <a:gd name="connsiteX123" fmla="*/ 203569 w 276356"/>
                <a:gd name="connsiteY123" fmla="*/ 144506 h 288112"/>
                <a:gd name="connsiteX124" fmla="*/ 217631 w 276356"/>
                <a:gd name="connsiteY124" fmla="*/ 130444 h 288112"/>
                <a:gd name="connsiteX125" fmla="*/ 231694 w 276356"/>
                <a:gd name="connsiteY125" fmla="*/ 144506 h 288112"/>
                <a:gd name="connsiteX126" fmla="*/ 231694 w 276356"/>
                <a:gd name="connsiteY126" fmla="*/ 220388 h 288112"/>
                <a:gd name="connsiteX127" fmla="*/ 217631 w 276356"/>
                <a:gd name="connsiteY127" fmla="*/ 234450 h 288112"/>
                <a:gd name="connsiteX128" fmla="*/ 251156 w 276356"/>
                <a:gd name="connsiteY128" fmla="*/ 258919 h 288112"/>
                <a:gd name="connsiteX129" fmla="*/ 237150 w 276356"/>
                <a:gd name="connsiteY129" fmla="*/ 272925 h 288112"/>
                <a:gd name="connsiteX130" fmla="*/ 229781 w 276356"/>
                <a:gd name="connsiteY130" fmla="*/ 272925 h 288112"/>
                <a:gd name="connsiteX131" fmla="*/ 224044 w 276356"/>
                <a:gd name="connsiteY131" fmla="*/ 272925 h 288112"/>
                <a:gd name="connsiteX132" fmla="*/ 176119 w 276356"/>
                <a:gd name="connsiteY132" fmla="*/ 272925 h 288112"/>
                <a:gd name="connsiteX133" fmla="*/ 176119 w 276356"/>
                <a:gd name="connsiteY133" fmla="*/ 261900 h 288112"/>
                <a:gd name="connsiteX134" fmla="*/ 226125 w 276356"/>
                <a:gd name="connsiteY134" fmla="*/ 261900 h 288112"/>
                <a:gd name="connsiteX135" fmla="*/ 240075 w 276356"/>
                <a:gd name="connsiteY135" fmla="*/ 247950 h 288112"/>
                <a:gd name="connsiteX136" fmla="*/ 240075 w 276356"/>
                <a:gd name="connsiteY136" fmla="*/ 226800 h 288112"/>
                <a:gd name="connsiteX137" fmla="*/ 251100 w 276356"/>
                <a:gd name="connsiteY137" fmla="*/ 221400 h 288112"/>
                <a:gd name="connsiteX138" fmla="*/ 251100 w 276356"/>
                <a:gd name="connsiteY138" fmla="*/ 258919 h 288112"/>
                <a:gd name="connsiteX139" fmla="*/ 267919 w 276356"/>
                <a:gd name="connsiteY139" fmla="*/ 198788 h 288112"/>
                <a:gd name="connsiteX140" fmla="*/ 267919 w 276356"/>
                <a:gd name="connsiteY140" fmla="*/ 198788 h 288112"/>
                <a:gd name="connsiteX141" fmla="*/ 263419 w 276356"/>
                <a:gd name="connsiteY141" fmla="*/ 206044 h 288112"/>
                <a:gd name="connsiteX142" fmla="*/ 240131 w 276356"/>
                <a:gd name="connsiteY142" fmla="*/ 217463 h 288112"/>
                <a:gd name="connsiteX143" fmla="*/ 240131 w 276356"/>
                <a:gd name="connsiteY143" fmla="*/ 129656 h 288112"/>
                <a:gd name="connsiteX144" fmla="*/ 229388 w 276356"/>
                <a:gd name="connsiteY144" fmla="*/ 83644 h 288112"/>
                <a:gd name="connsiteX145" fmla="*/ 238613 w 276356"/>
                <a:gd name="connsiteY145" fmla="*/ 75150 h 288112"/>
                <a:gd name="connsiteX146" fmla="*/ 252000 w 276356"/>
                <a:gd name="connsiteY146" fmla="*/ 128644 h 288112"/>
                <a:gd name="connsiteX147" fmla="*/ 252000 w 276356"/>
                <a:gd name="connsiteY147" fmla="*/ 142481 h 288112"/>
                <a:gd name="connsiteX148" fmla="*/ 256106 w 276356"/>
                <a:gd name="connsiteY148" fmla="*/ 149119 h 288112"/>
                <a:gd name="connsiteX149" fmla="*/ 263475 w 276356"/>
                <a:gd name="connsiteY149" fmla="*/ 152719 h 288112"/>
                <a:gd name="connsiteX150" fmla="*/ 267975 w 276356"/>
                <a:gd name="connsiteY150" fmla="*/ 159975 h 288112"/>
                <a:gd name="connsiteX151" fmla="*/ 267975 w 276356"/>
                <a:gd name="connsiteY151" fmla="*/ 198788 h 28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276356" h="288112">
                  <a:moveTo>
                    <a:pt x="267131" y="145125"/>
                  </a:moveTo>
                  <a:lnTo>
                    <a:pt x="267131" y="145125"/>
                  </a:lnTo>
                  <a:lnTo>
                    <a:pt x="260381" y="141806"/>
                  </a:lnTo>
                  <a:cubicBezTo>
                    <a:pt x="260438" y="137025"/>
                    <a:pt x="260381" y="132750"/>
                    <a:pt x="260381" y="128644"/>
                  </a:cubicBezTo>
                  <a:cubicBezTo>
                    <a:pt x="260381" y="107719"/>
                    <a:pt x="255038" y="87131"/>
                    <a:pt x="244856" y="68963"/>
                  </a:cubicBezTo>
                  <a:cubicBezTo>
                    <a:pt x="247219" y="65531"/>
                    <a:pt x="247331" y="60975"/>
                    <a:pt x="244913" y="57319"/>
                  </a:cubicBezTo>
                  <a:cubicBezTo>
                    <a:pt x="235969" y="43931"/>
                    <a:pt x="224719" y="32456"/>
                    <a:pt x="211556" y="23231"/>
                  </a:cubicBezTo>
                  <a:cubicBezTo>
                    <a:pt x="202894" y="17156"/>
                    <a:pt x="193556" y="12206"/>
                    <a:pt x="183769" y="8438"/>
                  </a:cubicBezTo>
                  <a:cubicBezTo>
                    <a:pt x="176794" y="4950"/>
                    <a:pt x="162506" y="2363"/>
                    <a:pt x="162506" y="2363"/>
                  </a:cubicBezTo>
                  <a:cubicBezTo>
                    <a:pt x="154463" y="788"/>
                    <a:pt x="146194" y="0"/>
                    <a:pt x="137869" y="0"/>
                  </a:cubicBezTo>
                  <a:cubicBezTo>
                    <a:pt x="107831" y="56"/>
                    <a:pt x="78525" y="10688"/>
                    <a:pt x="55406" y="30038"/>
                  </a:cubicBezTo>
                  <a:cubicBezTo>
                    <a:pt x="46406" y="37575"/>
                    <a:pt x="38475" y="46294"/>
                    <a:pt x="31838" y="55913"/>
                  </a:cubicBezTo>
                  <a:cubicBezTo>
                    <a:pt x="29306" y="59625"/>
                    <a:pt x="29475" y="64463"/>
                    <a:pt x="32063" y="67950"/>
                  </a:cubicBezTo>
                  <a:cubicBezTo>
                    <a:pt x="27900" y="75206"/>
                    <a:pt x="24413" y="82744"/>
                    <a:pt x="21769" y="90563"/>
                  </a:cubicBezTo>
                  <a:cubicBezTo>
                    <a:pt x="21769" y="90563"/>
                    <a:pt x="17325" y="103556"/>
                    <a:pt x="16594" y="112219"/>
                  </a:cubicBezTo>
                  <a:cubicBezTo>
                    <a:pt x="15750" y="118013"/>
                    <a:pt x="15356" y="123919"/>
                    <a:pt x="15413" y="129713"/>
                  </a:cubicBezTo>
                  <a:lnTo>
                    <a:pt x="15413" y="142144"/>
                  </a:lnTo>
                  <a:cubicBezTo>
                    <a:pt x="14344" y="142706"/>
                    <a:pt x="10856" y="144338"/>
                    <a:pt x="9113" y="145181"/>
                  </a:cubicBezTo>
                  <a:cubicBezTo>
                    <a:pt x="3600" y="147938"/>
                    <a:pt x="0" y="153731"/>
                    <a:pt x="0" y="159919"/>
                  </a:cubicBezTo>
                  <a:lnTo>
                    <a:pt x="0" y="198731"/>
                  </a:lnTo>
                  <a:cubicBezTo>
                    <a:pt x="0" y="204975"/>
                    <a:pt x="3600" y="210825"/>
                    <a:pt x="9225" y="213581"/>
                  </a:cubicBezTo>
                  <a:lnTo>
                    <a:pt x="37350" y="227363"/>
                  </a:lnTo>
                  <a:cubicBezTo>
                    <a:pt x="40331" y="236363"/>
                    <a:pt x="48769" y="242831"/>
                    <a:pt x="58725" y="242831"/>
                  </a:cubicBezTo>
                  <a:cubicBezTo>
                    <a:pt x="71156" y="242831"/>
                    <a:pt x="81225" y="232763"/>
                    <a:pt x="81225" y="220331"/>
                  </a:cubicBezTo>
                  <a:lnTo>
                    <a:pt x="81225" y="144506"/>
                  </a:lnTo>
                  <a:cubicBezTo>
                    <a:pt x="81225" y="132075"/>
                    <a:pt x="71156" y="122006"/>
                    <a:pt x="58725" y="122006"/>
                  </a:cubicBezTo>
                  <a:cubicBezTo>
                    <a:pt x="53438" y="122006"/>
                    <a:pt x="48544" y="123863"/>
                    <a:pt x="44719" y="126900"/>
                  </a:cubicBezTo>
                  <a:cubicBezTo>
                    <a:pt x="45113" y="112950"/>
                    <a:pt x="48600" y="99225"/>
                    <a:pt x="54844" y="86794"/>
                  </a:cubicBezTo>
                  <a:cubicBezTo>
                    <a:pt x="55294" y="86794"/>
                    <a:pt x="55688" y="86794"/>
                    <a:pt x="56138" y="86738"/>
                  </a:cubicBezTo>
                  <a:cubicBezTo>
                    <a:pt x="59288" y="86400"/>
                    <a:pt x="61988" y="84656"/>
                    <a:pt x="63675" y="82013"/>
                  </a:cubicBezTo>
                  <a:cubicBezTo>
                    <a:pt x="68175" y="74925"/>
                    <a:pt x="73631" y="68513"/>
                    <a:pt x="79931" y="62944"/>
                  </a:cubicBezTo>
                  <a:cubicBezTo>
                    <a:pt x="95963" y="48825"/>
                    <a:pt x="116494" y="41063"/>
                    <a:pt x="137813" y="41063"/>
                  </a:cubicBezTo>
                  <a:cubicBezTo>
                    <a:pt x="158063" y="41063"/>
                    <a:pt x="177863" y="48206"/>
                    <a:pt x="193500" y="61088"/>
                  </a:cubicBezTo>
                  <a:cubicBezTo>
                    <a:pt x="200869" y="67219"/>
                    <a:pt x="207225" y="74419"/>
                    <a:pt x="212288" y="82519"/>
                  </a:cubicBezTo>
                  <a:cubicBezTo>
                    <a:pt x="213919" y="85163"/>
                    <a:pt x="216675" y="86963"/>
                    <a:pt x="219769" y="87356"/>
                  </a:cubicBezTo>
                  <a:cubicBezTo>
                    <a:pt x="220219" y="87413"/>
                    <a:pt x="220725" y="87469"/>
                    <a:pt x="221175" y="87469"/>
                  </a:cubicBezTo>
                  <a:cubicBezTo>
                    <a:pt x="221400" y="87469"/>
                    <a:pt x="221569" y="87469"/>
                    <a:pt x="221794" y="87469"/>
                  </a:cubicBezTo>
                  <a:cubicBezTo>
                    <a:pt x="227869" y="99731"/>
                    <a:pt x="231244" y="113231"/>
                    <a:pt x="231581" y="126956"/>
                  </a:cubicBezTo>
                  <a:cubicBezTo>
                    <a:pt x="227756" y="123863"/>
                    <a:pt x="222863" y="122063"/>
                    <a:pt x="217575" y="122063"/>
                  </a:cubicBezTo>
                  <a:cubicBezTo>
                    <a:pt x="205144" y="122063"/>
                    <a:pt x="195075" y="132131"/>
                    <a:pt x="195075" y="144563"/>
                  </a:cubicBezTo>
                  <a:lnTo>
                    <a:pt x="195075" y="178481"/>
                  </a:lnTo>
                  <a:lnTo>
                    <a:pt x="195075" y="186638"/>
                  </a:lnTo>
                  <a:lnTo>
                    <a:pt x="195075" y="220444"/>
                  </a:lnTo>
                  <a:cubicBezTo>
                    <a:pt x="195075" y="232875"/>
                    <a:pt x="205144" y="242944"/>
                    <a:pt x="217575" y="242944"/>
                  </a:cubicBezTo>
                  <a:cubicBezTo>
                    <a:pt x="222919" y="242944"/>
                    <a:pt x="227756" y="241088"/>
                    <a:pt x="231638" y="237994"/>
                  </a:cubicBezTo>
                  <a:lnTo>
                    <a:pt x="231638" y="248063"/>
                  </a:lnTo>
                  <a:cubicBezTo>
                    <a:pt x="231638" y="251100"/>
                    <a:pt x="229163" y="253575"/>
                    <a:pt x="226125" y="253575"/>
                  </a:cubicBezTo>
                  <a:lnTo>
                    <a:pt x="175556" y="253575"/>
                  </a:lnTo>
                  <a:cubicBezTo>
                    <a:pt x="174263" y="249694"/>
                    <a:pt x="170550" y="246881"/>
                    <a:pt x="166219" y="246881"/>
                  </a:cubicBezTo>
                  <a:lnTo>
                    <a:pt x="134325" y="246881"/>
                  </a:lnTo>
                  <a:cubicBezTo>
                    <a:pt x="128925" y="246881"/>
                    <a:pt x="124481" y="251325"/>
                    <a:pt x="124481" y="256725"/>
                  </a:cubicBezTo>
                  <a:lnTo>
                    <a:pt x="124481" y="278269"/>
                  </a:lnTo>
                  <a:cubicBezTo>
                    <a:pt x="124481" y="283669"/>
                    <a:pt x="128925" y="288113"/>
                    <a:pt x="134325" y="288113"/>
                  </a:cubicBezTo>
                  <a:lnTo>
                    <a:pt x="166331" y="288113"/>
                  </a:lnTo>
                  <a:cubicBezTo>
                    <a:pt x="170663" y="288113"/>
                    <a:pt x="174319" y="285300"/>
                    <a:pt x="175613" y="281419"/>
                  </a:cubicBezTo>
                  <a:lnTo>
                    <a:pt x="224044" y="281419"/>
                  </a:lnTo>
                  <a:lnTo>
                    <a:pt x="229781" y="281419"/>
                  </a:lnTo>
                  <a:lnTo>
                    <a:pt x="237150" y="281419"/>
                  </a:lnTo>
                  <a:cubicBezTo>
                    <a:pt x="249525" y="281419"/>
                    <a:pt x="259594" y="271350"/>
                    <a:pt x="259594" y="258975"/>
                  </a:cubicBezTo>
                  <a:lnTo>
                    <a:pt x="259594" y="217350"/>
                  </a:lnTo>
                  <a:lnTo>
                    <a:pt x="267131" y="213638"/>
                  </a:lnTo>
                  <a:cubicBezTo>
                    <a:pt x="272756" y="210881"/>
                    <a:pt x="276356" y="205088"/>
                    <a:pt x="276356" y="198788"/>
                  </a:cubicBezTo>
                  <a:lnTo>
                    <a:pt x="276356" y="159975"/>
                  </a:lnTo>
                  <a:cubicBezTo>
                    <a:pt x="276356" y="153731"/>
                    <a:pt x="272756" y="147881"/>
                    <a:pt x="267131" y="145125"/>
                  </a:cubicBezTo>
                  <a:close/>
                  <a:moveTo>
                    <a:pt x="146138" y="279619"/>
                  </a:moveTo>
                  <a:lnTo>
                    <a:pt x="134381" y="279619"/>
                  </a:lnTo>
                  <a:cubicBezTo>
                    <a:pt x="133594" y="279619"/>
                    <a:pt x="132975" y="279000"/>
                    <a:pt x="132975" y="278213"/>
                  </a:cubicBezTo>
                  <a:lnTo>
                    <a:pt x="132975" y="256669"/>
                  </a:lnTo>
                  <a:cubicBezTo>
                    <a:pt x="132975" y="255881"/>
                    <a:pt x="133594" y="255263"/>
                    <a:pt x="134381" y="255263"/>
                  </a:cubicBezTo>
                  <a:lnTo>
                    <a:pt x="146138" y="255263"/>
                  </a:lnTo>
                  <a:lnTo>
                    <a:pt x="146138" y="279619"/>
                  </a:lnTo>
                  <a:close/>
                  <a:moveTo>
                    <a:pt x="167738" y="278213"/>
                  </a:moveTo>
                  <a:cubicBezTo>
                    <a:pt x="167738" y="279000"/>
                    <a:pt x="167119" y="279619"/>
                    <a:pt x="166331" y="279619"/>
                  </a:cubicBezTo>
                  <a:lnTo>
                    <a:pt x="154575" y="279619"/>
                  </a:lnTo>
                  <a:lnTo>
                    <a:pt x="154575" y="255263"/>
                  </a:lnTo>
                  <a:lnTo>
                    <a:pt x="166331" y="255263"/>
                  </a:lnTo>
                  <a:cubicBezTo>
                    <a:pt x="167119" y="255263"/>
                    <a:pt x="167738" y="255881"/>
                    <a:pt x="167738" y="256669"/>
                  </a:cubicBezTo>
                  <a:lnTo>
                    <a:pt x="167738" y="278213"/>
                  </a:lnTo>
                  <a:close/>
                  <a:moveTo>
                    <a:pt x="58781" y="130444"/>
                  </a:moveTo>
                  <a:lnTo>
                    <a:pt x="58781" y="130444"/>
                  </a:lnTo>
                  <a:cubicBezTo>
                    <a:pt x="66544" y="130444"/>
                    <a:pt x="72844" y="136744"/>
                    <a:pt x="72844" y="144506"/>
                  </a:cubicBezTo>
                  <a:lnTo>
                    <a:pt x="72844" y="220388"/>
                  </a:lnTo>
                  <a:cubicBezTo>
                    <a:pt x="72844" y="228150"/>
                    <a:pt x="66544" y="234450"/>
                    <a:pt x="58781" y="234450"/>
                  </a:cubicBezTo>
                  <a:cubicBezTo>
                    <a:pt x="51019" y="234450"/>
                    <a:pt x="44719" y="228150"/>
                    <a:pt x="44719" y="220388"/>
                  </a:cubicBezTo>
                  <a:lnTo>
                    <a:pt x="44719" y="144506"/>
                  </a:lnTo>
                  <a:cubicBezTo>
                    <a:pt x="44719" y="136744"/>
                    <a:pt x="51019" y="130444"/>
                    <a:pt x="58781" y="130444"/>
                  </a:cubicBezTo>
                  <a:close/>
                  <a:moveTo>
                    <a:pt x="36281" y="129656"/>
                  </a:moveTo>
                  <a:lnTo>
                    <a:pt x="36281" y="217463"/>
                  </a:lnTo>
                  <a:lnTo>
                    <a:pt x="12994" y="206044"/>
                  </a:lnTo>
                  <a:cubicBezTo>
                    <a:pt x="10238" y="204694"/>
                    <a:pt x="8494" y="201881"/>
                    <a:pt x="8494" y="198788"/>
                  </a:cubicBezTo>
                  <a:lnTo>
                    <a:pt x="8494" y="159975"/>
                  </a:lnTo>
                  <a:cubicBezTo>
                    <a:pt x="8494" y="156938"/>
                    <a:pt x="10294" y="154069"/>
                    <a:pt x="12994" y="152719"/>
                  </a:cubicBezTo>
                  <a:cubicBezTo>
                    <a:pt x="14400" y="151931"/>
                    <a:pt x="17269" y="150694"/>
                    <a:pt x="19688" y="149456"/>
                  </a:cubicBezTo>
                  <a:cubicBezTo>
                    <a:pt x="22275" y="148050"/>
                    <a:pt x="23850" y="145406"/>
                    <a:pt x="23850" y="142481"/>
                  </a:cubicBezTo>
                  <a:lnTo>
                    <a:pt x="23850" y="129713"/>
                  </a:lnTo>
                  <a:cubicBezTo>
                    <a:pt x="23794" y="124256"/>
                    <a:pt x="24188" y="118800"/>
                    <a:pt x="24975" y="113400"/>
                  </a:cubicBezTo>
                  <a:cubicBezTo>
                    <a:pt x="24975" y="113400"/>
                    <a:pt x="26944" y="102544"/>
                    <a:pt x="29813" y="93263"/>
                  </a:cubicBezTo>
                  <a:cubicBezTo>
                    <a:pt x="32006" y="86738"/>
                    <a:pt x="34875" y="80381"/>
                    <a:pt x="38250" y="74306"/>
                  </a:cubicBezTo>
                  <a:lnTo>
                    <a:pt x="47250" y="83306"/>
                  </a:lnTo>
                  <a:cubicBezTo>
                    <a:pt x="40050" y="97650"/>
                    <a:pt x="36281" y="113569"/>
                    <a:pt x="36281" y="129656"/>
                  </a:cubicBezTo>
                  <a:close/>
                  <a:moveTo>
                    <a:pt x="220950" y="79031"/>
                  </a:moveTo>
                  <a:cubicBezTo>
                    <a:pt x="220613" y="78975"/>
                    <a:pt x="219938" y="78806"/>
                    <a:pt x="219544" y="78075"/>
                  </a:cubicBezTo>
                  <a:cubicBezTo>
                    <a:pt x="214031" y="69188"/>
                    <a:pt x="207113" y="61256"/>
                    <a:pt x="199013" y="54563"/>
                  </a:cubicBezTo>
                  <a:cubicBezTo>
                    <a:pt x="181800" y="40444"/>
                    <a:pt x="160144" y="32625"/>
                    <a:pt x="137925" y="32625"/>
                  </a:cubicBezTo>
                  <a:cubicBezTo>
                    <a:pt x="114525" y="32625"/>
                    <a:pt x="92025" y="41175"/>
                    <a:pt x="74419" y="56644"/>
                  </a:cubicBezTo>
                  <a:cubicBezTo>
                    <a:pt x="67500" y="62719"/>
                    <a:pt x="61538" y="69750"/>
                    <a:pt x="56588" y="77569"/>
                  </a:cubicBezTo>
                  <a:cubicBezTo>
                    <a:pt x="56194" y="78188"/>
                    <a:pt x="55575" y="78356"/>
                    <a:pt x="55238" y="78413"/>
                  </a:cubicBezTo>
                  <a:cubicBezTo>
                    <a:pt x="54900" y="78469"/>
                    <a:pt x="54225" y="78413"/>
                    <a:pt x="53663" y="77850"/>
                  </a:cubicBezTo>
                  <a:lnTo>
                    <a:pt x="39038" y="63225"/>
                  </a:lnTo>
                  <a:cubicBezTo>
                    <a:pt x="38363" y="62550"/>
                    <a:pt x="38306" y="61538"/>
                    <a:pt x="38813" y="60750"/>
                  </a:cubicBezTo>
                  <a:cubicBezTo>
                    <a:pt x="45000" y="51750"/>
                    <a:pt x="52425" y="43594"/>
                    <a:pt x="60863" y="36563"/>
                  </a:cubicBezTo>
                  <a:cubicBezTo>
                    <a:pt x="82463" y="18506"/>
                    <a:pt x="109800" y="8550"/>
                    <a:pt x="137925" y="8550"/>
                  </a:cubicBezTo>
                  <a:cubicBezTo>
                    <a:pt x="145631" y="8550"/>
                    <a:pt x="153394" y="9281"/>
                    <a:pt x="160931" y="10744"/>
                  </a:cubicBezTo>
                  <a:lnTo>
                    <a:pt x="180731" y="16369"/>
                  </a:lnTo>
                  <a:cubicBezTo>
                    <a:pt x="189900" y="19856"/>
                    <a:pt x="198619" y="24525"/>
                    <a:pt x="206719" y="30206"/>
                  </a:cubicBezTo>
                  <a:cubicBezTo>
                    <a:pt x="219038" y="38869"/>
                    <a:pt x="229556" y="49556"/>
                    <a:pt x="237938" y="62100"/>
                  </a:cubicBezTo>
                  <a:cubicBezTo>
                    <a:pt x="238444" y="62888"/>
                    <a:pt x="238331" y="63956"/>
                    <a:pt x="237656" y="64575"/>
                  </a:cubicBezTo>
                  <a:cubicBezTo>
                    <a:pt x="237038" y="65081"/>
                    <a:pt x="222919" y="78356"/>
                    <a:pt x="222075" y="78863"/>
                  </a:cubicBezTo>
                  <a:cubicBezTo>
                    <a:pt x="221625" y="79031"/>
                    <a:pt x="221175" y="79031"/>
                    <a:pt x="220950" y="79031"/>
                  </a:cubicBezTo>
                  <a:close/>
                  <a:moveTo>
                    <a:pt x="217631" y="234450"/>
                  </a:moveTo>
                  <a:cubicBezTo>
                    <a:pt x="209869" y="234450"/>
                    <a:pt x="203569" y="228150"/>
                    <a:pt x="203569" y="220388"/>
                  </a:cubicBezTo>
                  <a:lnTo>
                    <a:pt x="203569" y="186581"/>
                  </a:lnTo>
                  <a:lnTo>
                    <a:pt x="203569" y="178425"/>
                  </a:lnTo>
                  <a:lnTo>
                    <a:pt x="203569" y="144506"/>
                  </a:lnTo>
                  <a:cubicBezTo>
                    <a:pt x="203569" y="136744"/>
                    <a:pt x="209869" y="130444"/>
                    <a:pt x="217631" y="130444"/>
                  </a:cubicBezTo>
                  <a:cubicBezTo>
                    <a:pt x="225394" y="130444"/>
                    <a:pt x="231694" y="136744"/>
                    <a:pt x="231694" y="144506"/>
                  </a:cubicBezTo>
                  <a:lnTo>
                    <a:pt x="231694" y="220388"/>
                  </a:lnTo>
                  <a:cubicBezTo>
                    <a:pt x="231694" y="228150"/>
                    <a:pt x="225394" y="234450"/>
                    <a:pt x="217631" y="234450"/>
                  </a:cubicBezTo>
                  <a:close/>
                  <a:moveTo>
                    <a:pt x="251156" y="258919"/>
                  </a:moveTo>
                  <a:cubicBezTo>
                    <a:pt x="251156" y="266625"/>
                    <a:pt x="244856" y="272925"/>
                    <a:pt x="237150" y="272925"/>
                  </a:cubicBezTo>
                  <a:lnTo>
                    <a:pt x="229781" y="272925"/>
                  </a:lnTo>
                  <a:lnTo>
                    <a:pt x="224044" y="272925"/>
                  </a:lnTo>
                  <a:lnTo>
                    <a:pt x="176119" y="272925"/>
                  </a:lnTo>
                  <a:lnTo>
                    <a:pt x="176119" y="261900"/>
                  </a:lnTo>
                  <a:lnTo>
                    <a:pt x="226125" y="261900"/>
                  </a:lnTo>
                  <a:cubicBezTo>
                    <a:pt x="233831" y="261900"/>
                    <a:pt x="240075" y="255656"/>
                    <a:pt x="240075" y="247950"/>
                  </a:cubicBezTo>
                  <a:lnTo>
                    <a:pt x="240075" y="226800"/>
                  </a:lnTo>
                  <a:lnTo>
                    <a:pt x="251100" y="221400"/>
                  </a:lnTo>
                  <a:lnTo>
                    <a:pt x="251100" y="258919"/>
                  </a:lnTo>
                  <a:close/>
                  <a:moveTo>
                    <a:pt x="267919" y="198788"/>
                  </a:moveTo>
                  <a:lnTo>
                    <a:pt x="267919" y="198788"/>
                  </a:lnTo>
                  <a:cubicBezTo>
                    <a:pt x="267919" y="201825"/>
                    <a:pt x="266119" y="204694"/>
                    <a:pt x="263419" y="206044"/>
                  </a:cubicBezTo>
                  <a:lnTo>
                    <a:pt x="240131" y="217463"/>
                  </a:lnTo>
                  <a:cubicBezTo>
                    <a:pt x="240131" y="206719"/>
                    <a:pt x="240131" y="138375"/>
                    <a:pt x="240131" y="129656"/>
                  </a:cubicBezTo>
                  <a:cubicBezTo>
                    <a:pt x="240131" y="113738"/>
                    <a:pt x="236419" y="97875"/>
                    <a:pt x="229388" y="83644"/>
                  </a:cubicBezTo>
                  <a:lnTo>
                    <a:pt x="238613" y="75150"/>
                  </a:lnTo>
                  <a:cubicBezTo>
                    <a:pt x="247388" y="91575"/>
                    <a:pt x="252000" y="109913"/>
                    <a:pt x="252000" y="128644"/>
                  </a:cubicBezTo>
                  <a:cubicBezTo>
                    <a:pt x="251944" y="132131"/>
                    <a:pt x="252056" y="136856"/>
                    <a:pt x="252000" y="142481"/>
                  </a:cubicBezTo>
                  <a:cubicBezTo>
                    <a:pt x="252000" y="145294"/>
                    <a:pt x="253575" y="147881"/>
                    <a:pt x="256106" y="149119"/>
                  </a:cubicBezTo>
                  <a:lnTo>
                    <a:pt x="263475" y="152719"/>
                  </a:lnTo>
                  <a:cubicBezTo>
                    <a:pt x="266231" y="154069"/>
                    <a:pt x="267975" y="156881"/>
                    <a:pt x="267975" y="159975"/>
                  </a:cubicBezTo>
                  <a:lnTo>
                    <a:pt x="267975" y="198788"/>
                  </a:lnTo>
                  <a:close/>
                </a:path>
              </a:pathLst>
            </a:custGeom>
            <a:solidFill>
              <a:schemeClr val="tx1"/>
            </a:solidFill>
            <a:ln w="558" cap="flat">
              <a:noFill/>
              <a:prstDash val="solid"/>
              <a:miter/>
            </a:ln>
          </p:spPr>
          <p:txBody>
            <a:bodyPr rtlCol="0" anchor="ctr"/>
            <a:lstStyle/>
            <a:p>
              <a:pPr defTabSz="609585">
                <a:defRPr/>
              </a:pPr>
              <a:endParaRPr lang="fr-FR" sz="2400">
                <a:solidFill>
                  <a:srgbClr val="192A6B"/>
                </a:solidFill>
                <a:latin typeface="Arial"/>
              </a:endParaRPr>
            </a:p>
          </p:txBody>
        </p:sp>
        <p:sp>
          <p:nvSpPr>
            <p:cNvPr id="41" name="Freeform: Shape 40">
              <a:extLst>
                <a:ext uri="{FF2B5EF4-FFF2-40B4-BE49-F238E27FC236}">
                  <a16:creationId xmlns:a16="http://schemas.microsoft.com/office/drawing/2014/main" id="{BBC0E03A-B681-47E5-BD00-122C4A043EB5}"/>
                </a:ext>
              </a:extLst>
            </p:cNvPr>
            <p:cNvSpPr/>
            <p:nvPr/>
          </p:nvSpPr>
          <p:spPr>
            <a:xfrm>
              <a:off x="505001" y="2159328"/>
              <a:ext cx="44396" cy="65723"/>
            </a:xfrm>
            <a:custGeom>
              <a:avLst/>
              <a:gdLst>
                <a:gd name="connsiteX0" fmla="*/ 36971 w 44396"/>
                <a:gd name="connsiteY0" fmla="*/ 7842 h 65723"/>
                <a:gd name="connsiteX1" fmla="*/ 36971 w 44396"/>
                <a:gd name="connsiteY1" fmla="*/ 7842 h 65723"/>
                <a:gd name="connsiteX2" fmla="*/ 31571 w 44396"/>
                <a:gd name="connsiteY2" fmla="*/ 304 h 65723"/>
                <a:gd name="connsiteX3" fmla="*/ 23077 w 44396"/>
                <a:gd name="connsiteY3" fmla="*/ 3567 h 65723"/>
                <a:gd name="connsiteX4" fmla="*/ 521 w 44396"/>
                <a:gd name="connsiteY4" fmla="*/ 42548 h 65723"/>
                <a:gd name="connsiteX5" fmla="*/ 577 w 44396"/>
                <a:gd name="connsiteY5" fmla="*/ 46711 h 65723"/>
                <a:gd name="connsiteX6" fmla="*/ 4234 w 44396"/>
                <a:gd name="connsiteY6" fmla="*/ 48792 h 65723"/>
                <a:gd name="connsiteX7" fmla="*/ 28590 w 44396"/>
                <a:gd name="connsiteY7" fmla="*/ 48792 h 65723"/>
                <a:gd name="connsiteX8" fmla="*/ 28477 w 44396"/>
                <a:gd name="connsiteY8" fmla="*/ 61448 h 65723"/>
                <a:gd name="connsiteX9" fmla="*/ 32640 w 44396"/>
                <a:gd name="connsiteY9" fmla="*/ 65723 h 65723"/>
                <a:gd name="connsiteX10" fmla="*/ 32696 w 44396"/>
                <a:gd name="connsiteY10" fmla="*/ 65723 h 65723"/>
                <a:gd name="connsiteX11" fmla="*/ 36915 w 44396"/>
                <a:gd name="connsiteY11" fmla="*/ 61561 h 65723"/>
                <a:gd name="connsiteX12" fmla="*/ 37027 w 44396"/>
                <a:gd name="connsiteY12" fmla="*/ 48848 h 65723"/>
                <a:gd name="connsiteX13" fmla="*/ 40177 w 44396"/>
                <a:gd name="connsiteY13" fmla="*/ 48848 h 65723"/>
                <a:gd name="connsiteX14" fmla="*/ 44396 w 44396"/>
                <a:gd name="connsiteY14" fmla="*/ 44629 h 65723"/>
                <a:gd name="connsiteX15" fmla="*/ 40177 w 44396"/>
                <a:gd name="connsiteY15" fmla="*/ 40411 h 65723"/>
                <a:gd name="connsiteX16" fmla="*/ 37084 w 44396"/>
                <a:gd name="connsiteY16" fmla="*/ 40411 h 65723"/>
                <a:gd name="connsiteX17" fmla="*/ 36971 w 44396"/>
                <a:gd name="connsiteY17" fmla="*/ 7842 h 65723"/>
                <a:gd name="connsiteX18" fmla="*/ 28534 w 44396"/>
                <a:gd name="connsiteY18" fmla="*/ 40298 h 65723"/>
                <a:gd name="connsiteX19" fmla="*/ 11265 w 44396"/>
                <a:gd name="connsiteY19" fmla="*/ 40298 h 65723"/>
                <a:gd name="connsiteX20" fmla="*/ 28590 w 44396"/>
                <a:gd name="connsiteY20" fmla="*/ 10261 h 65723"/>
                <a:gd name="connsiteX21" fmla="*/ 28534 w 44396"/>
                <a:gd name="connsiteY21" fmla="*/ 40298 h 65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396" h="65723">
                  <a:moveTo>
                    <a:pt x="36971" y="7842"/>
                  </a:moveTo>
                  <a:lnTo>
                    <a:pt x="36971" y="7842"/>
                  </a:lnTo>
                  <a:cubicBezTo>
                    <a:pt x="36690" y="4186"/>
                    <a:pt x="34552" y="1261"/>
                    <a:pt x="31571" y="304"/>
                  </a:cubicBezTo>
                  <a:cubicBezTo>
                    <a:pt x="30165" y="-146"/>
                    <a:pt x="26509" y="-708"/>
                    <a:pt x="23077" y="3567"/>
                  </a:cubicBezTo>
                  <a:cubicBezTo>
                    <a:pt x="19871" y="7504"/>
                    <a:pt x="3727" y="36698"/>
                    <a:pt x="521" y="42548"/>
                  </a:cubicBezTo>
                  <a:cubicBezTo>
                    <a:pt x="-210" y="43842"/>
                    <a:pt x="-154" y="45473"/>
                    <a:pt x="577" y="46711"/>
                  </a:cubicBezTo>
                  <a:cubicBezTo>
                    <a:pt x="1309" y="48004"/>
                    <a:pt x="2715" y="48792"/>
                    <a:pt x="4234" y="48792"/>
                  </a:cubicBezTo>
                  <a:lnTo>
                    <a:pt x="28590" y="48792"/>
                  </a:lnTo>
                  <a:cubicBezTo>
                    <a:pt x="28534" y="53292"/>
                    <a:pt x="28534" y="57567"/>
                    <a:pt x="28477" y="61448"/>
                  </a:cubicBezTo>
                  <a:cubicBezTo>
                    <a:pt x="28477" y="63754"/>
                    <a:pt x="30334" y="65667"/>
                    <a:pt x="32640" y="65723"/>
                  </a:cubicBezTo>
                  <a:lnTo>
                    <a:pt x="32696" y="65723"/>
                  </a:lnTo>
                  <a:cubicBezTo>
                    <a:pt x="35002" y="65723"/>
                    <a:pt x="36915" y="63867"/>
                    <a:pt x="36915" y="61561"/>
                  </a:cubicBezTo>
                  <a:cubicBezTo>
                    <a:pt x="36915" y="60042"/>
                    <a:pt x="36971" y="55148"/>
                    <a:pt x="37027" y="48848"/>
                  </a:cubicBezTo>
                  <a:lnTo>
                    <a:pt x="40177" y="48848"/>
                  </a:lnTo>
                  <a:cubicBezTo>
                    <a:pt x="42484" y="48848"/>
                    <a:pt x="44396" y="46936"/>
                    <a:pt x="44396" y="44629"/>
                  </a:cubicBezTo>
                  <a:cubicBezTo>
                    <a:pt x="44396" y="42323"/>
                    <a:pt x="42484" y="40411"/>
                    <a:pt x="40177" y="40411"/>
                  </a:cubicBezTo>
                  <a:lnTo>
                    <a:pt x="37084" y="40411"/>
                  </a:lnTo>
                  <a:cubicBezTo>
                    <a:pt x="37084" y="26123"/>
                    <a:pt x="37140" y="9867"/>
                    <a:pt x="36971" y="7842"/>
                  </a:cubicBezTo>
                  <a:close/>
                  <a:moveTo>
                    <a:pt x="28534" y="40298"/>
                  </a:moveTo>
                  <a:lnTo>
                    <a:pt x="11265" y="40298"/>
                  </a:lnTo>
                  <a:cubicBezTo>
                    <a:pt x="17621" y="28936"/>
                    <a:pt x="25552" y="14929"/>
                    <a:pt x="28590" y="10261"/>
                  </a:cubicBezTo>
                  <a:cubicBezTo>
                    <a:pt x="28646" y="14873"/>
                    <a:pt x="28590" y="27417"/>
                    <a:pt x="28534" y="40298"/>
                  </a:cubicBezTo>
                  <a:close/>
                </a:path>
              </a:pathLst>
            </a:custGeom>
            <a:solidFill>
              <a:schemeClr val="tx2"/>
            </a:solidFill>
            <a:ln w="558" cap="flat">
              <a:noFill/>
              <a:prstDash val="solid"/>
              <a:miter/>
            </a:ln>
          </p:spPr>
          <p:txBody>
            <a:bodyPr rtlCol="0" anchor="ctr"/>
            <a:lstStyle/>
            <a:p>
              <a:pPr defTabSz="609585">
                <a:defRPr/>
              </a:pPr>
              <a:endParaRPr lang="fr-FR" sz="2400">
                <a:solidFill>
                  <a:srgbClr val="192A6B"/>
                </a:solidFill>
                <a:latin typeface="Arial"/>
              </a:endParaRPr>
            </a:p>
          </p:txBody>
        </p:sp>
        <p:sp>
          <p:nvSpPr>
            <p:cNvPr id="42" name="Freeform: Shape 41">
              <a:extLst>
                <a:ext uri="{FF2B5EF4-FFF2-40B4-BE49-F238E27FC236}">
                  <a16:creationId xmlns:a16="http://schemas.microsoft.com/office/drawing/2014/main" id="{316E2D76-C255-4A01-B649-664418DA11AB}"/>
                </a:ext>
              </a:extLst>
            </p:cNvPr>
            <p:cNvSpPr/>
            <p:nvPr/>
          </p:nvSpPr>
          <p:spPr>
            <a:xfrm>
              <a:off x="458754" y="2158788"/>
              <a:ext cx="39851" cy="66778"/>
            </a:xfrm>
            <a:custGeom>
              <a:avLst/>
              <a:gdLst>
                <a:gd name="connsiteX0" fmla="*/ 39850 w 39851"/>
                <a:gd name="connsiteY0" fmla="*/ 62325 h 66778"/>
                <a:gd name="connsiteX1" fmla="*/ 39850 w 39851"/>
                <a:gd name="connsiteY1" fmla="*/ 62325 h 66778"/>
                <a:gd name="connsiteX2" fmla="*/ 35575 w 39851"/>
                <a:gd name="connsiteY2" fmla="*/ 58163 h 66778"/>
                <a:gd name="connsiteX3" fmla="*/ 14031 w 39851"/>
                <a:gd name="connsiteY3" fmla="*/ 58275 h 66778"/>
                <a:gd name="connsiteX4" fmla="*/ 30287 w 39851"/>
                <a:gd name="connsiteY4" fmla="*/ 35888 h 66778"/>
                <a:gd name="connsiteX5" fmla="*/ 37431 w 39851"/>
                <a:gd name="connsiteY5" fmla="*/ 18844 h 66778"/>
                <a:gd name="connsiteX6" fmla="*/ 18588 w 39851"/>
                <a:gd name="connsiteY6" fmla="*/ 0 h 66778"/>
                <a:gd name="connsiteX7" fmla="*/ 81 w 39851"/>
                <a:gd name="connsiteY7" fmla="*/ 15188 h 66778"/>
                <a:gd name="connsiteX8" fmla="*/ 3400 w 39851"/>
                <a:gd name="connsiteY8" fmla="*/ 20138 h 66778"/>
                <a:gd name="connsiteX9" fmla="*/ 8350 w 39851"/>
                <a:gd name="connsiteY9" fmla="*/ 16819 h 66778"/>
                <a:gd name="connsiteX10" fmla="*/ 18588 w 39851"/>
                <a:gd name="connsiteY10" fmla="*/ 8438 h 66778"/>
                <a:gd name="connsiteX11" fmla="*/ 28994 w 39851"/>
                <a:gd name="connsiteY11" fmla="*/ 18619 h 66778"/>
                <a:gd name="connsiteX12" fmla="*/ 23369 w 39851"/>
                <a:gd name="connsiteY12" fmla="*/ 31050 h 66778"/>
                <a:gd name="connsiteX13" fmla="*/ 5931 w 39851"/>
                <a:gd name="connsiteY13" fmla="*/ 54956 h 66778"/>
                <a:gd name="connsiteX14" fmla="*/ 2162 w 39851"/>
                <a:gd name="connsiteY14" fmla="*/ 63337 h 66778"/>
                <a:gd name="connsiteX15" fmla="*/ 5087 w 39851"/>
                <a:gd name="connsiteY15" fmla="*/ 66319 h 66778"/>
                <a:gd name="connsiteX16" fmla="*/ 35631 w 39851"/>
                <a:gd name="connsiteY16" fmla="*/ 66600 h 66778"/>
                <a:gd name="connsiteX17" fmla="*/ 39850 w 39851"/>
                <a:gd name="connsiteY17" fmla="*/ 62325 h 6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51" h="66778">
                  <a:moveTo>
                    <a:pt x="39850" y="62325"/>
                  </a:moveTo>
                  <a:lnTo>
                    <a:pt x="39850" y="62325"/>
                  </a:lnTo>
                  <a:cubicBezTo>
                    <a:pt x="39794" y="60019"/>
                    <a:pt x="37937" y="58163"/>
                    <a:pt x="35575" y="58163"/>
                  </a:cubicBezTo>
                  <a:cubicBezTo>
                    <a:pt x="27869" y="58275"/>
                    <a:pt x="19656" y="58331"/>
                    <a:pt x="14031" y="58275"/>
                  </a:cubicBezTo>
                  <a:cubicBezTo>
                    <a:pt x="17181" y="54113"/>
                    <a:pt x="22356" y="47194"/>
                    <a:pt x="30287" y="35888"/>
                  </a:cubicBezTo>
                  <a:cubicBezTo>
                    <a:pt x="34112" y="30206"/>
                    <a:pt x="37037" y="24806"/>
                    <a:pt x="37431" y="18844"/>
                  </a:cubicBezTo>
                  <a:cubicBezTo>
                    <a:pt x="37431" y="8438"/>
                    <a:pt x="28994" y="0"/>
                    <a:pt x="18588" y="0"/>
                  </a:cubicBezTo>
                  <a:cubicBezTo>
                    <a:pt x="9588" y="0"/>
                    <a:pt x="1825" y="6413"/>
                    <a:pt x="81" y="15188"/>
                  </a:cubicBezTo>
                  <a:cubicBezTo>
                    <a:pt x="-369" y="17494"/>
                    <a:pt x="1094" y="19688"/>
                    <a:pt x="3400" y="20138"/>
                  </a:cubicBezTo>
                  <a:cubicBezTo>
                    <a:pt x="5706" y="20588"/>
                    <a:pt x="7900" y="19125"/>
                    <a:pt x="8350" y="16819"/>
                  </a:cubicBezTo>
                  <a:cubicBezTo>
                    <a:pt x="9306" y="11981"/>
                    <a:pt x="13581" y="8438"/>
                    <a:pt x="18588" y="8438"/>
                  </a:cubicBezTo>
                  <a:cubicBezTo>
                    <a:pt x="24269" y="8438"/>
                    <a:pt x="28881" y="12994"/>
                    <a:pt x="28994" y="18619"/>
                  </a:cubicBezTo>
                  <a:cubicBezTo>
                    <a:pt x="28656" y="22444"/>
                    <a:pt x="26575" y="26269"/>
                    <a:pt x="23369" y="31050"/>
                  </a:cubicBezTo>
                  <a:cubicBezTo>
                    <a:pt x="14256" y="44044"/>
                    <a:pt x="8856" y="51131"/>
                    <a:pt x="5931" y="54956"/>
                  </a:cubicBezTo>
                  <a:cubicBezTo>
                    <a:pt x="2444" y="59513"/>
                    <a:pt x="1431" y="60863"/>
                    <a:pt x="2162" y="63337"/>
                  </a:cubicBezTo>
                  <a:cubicBezTo>
                    <a:pt x="2612" y="64744"/>
                    <a:pt x="3681" y="65813"/>
                    <a:pt x="5087" y="66319"/>
                  </a:cubicBezTo>
                  <a:cubicBezTo>
                    <a:pt x="8012" y="67106"/>
                    <a:pt x="26125" y="66656"/>
                    <a:pt x="35631" y="66600"/>
                  </a:cubicBezTo>
                  <a:cubicBezTo>
                    <a:pt x="37994" y="66544"/>
                    <a:pt x="39906" y="64631"/>
                    <a:pt x="39850" y="62325"/>
                  </a:cubicBezTo>
                  <a:close/>
                </a:path>
              </a:pathLst>
            </a:custGeom>
            <a:solidFill>
              <a:schemeClr val="tx2"/>
            </a:solidFill>
            <a:ln w="558" cap="flat">
              <a:noFill/>
              <a:prstDash val="solid"/>
              <a:miter/>
            </a:ln>
          </p:spPr>
          <p:txBody>
            <a:bodyPr rtlCol="0" anchor="ctr"/>
            <a:lstStyle/>
            <a:p>
              <a:pPr defTabSz="609585">
                <a:defRPr/>
              </a:pPr>
              <a:endParaRPr lang="fr-FR" sz="2400">
                <a:solidFill>
                  <a:srgbClr val="192A6B"/>
                </a:solidFill>
                <a:latin typeface="Arial"/>
              </a:endParaRPr>
            </a:p>
          </p:txBody>
        </p:sp>
      </p:grpSp>
      <p:sp>
        <p:nvSpPr>
          <p:cNvPr id="58" name="Espace réservé du pied de page 3">
            <a:extLst>
              <a:ext uri="{FF2B5EF4-FFF2-40B4-BE49-F238E27FC236}">
                <a16:creationId xmlns:a16="http://schemas.microsoft.com/office/drawing/2014/main" id="{5FC3372F-EAF4-480A-BE42-1DE902F07393}"/>
              </a:ext>
            </a:extLst>
          </p:cNvPr>
          <p:cNvSpPr txBox="1">
            <a:spLocks/>
          </p:cNvSpPr>
          <p:nvPr/>
        </p:nvSpPr>
        <p:spPr>
          <a:xfrm>
            <a:off x="2251412" y="3927814"/>
            <a:ext cx="4950043" cy="205184"/>
          </a:xfrm>
          <a:prstGeom prst="rect">
            <a:avLst/>
          </a:prstGeom>
        </p:spPr>
        <p:txBody>
          <a:bodyPr wrap="square"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1200">
                <a:latin typeface="Arial"/>
              </a:rPr>
              <a:t>Compléter leurs ventes réalisées en magasin</a:t>
            </a:r>
          </a:p>
        </p:txBody>
      </p:sp>
      <p:grpSp>
        <p:nvGrpSpPr>
          <p:cNvPr id="84" name="Group 83">
            <a:extLst>
              <a:ext uri="{FF2B5EF4-FFF2-40B4-BE49-F238E27FC236}">
                <a16:creationId xmlns:a16="http://schemas.microsoft.com/office/drawing/2014/main" id="{EB3A4810-EC2E-41B1-8225-AE59E2D2C5D8}"/>
              </a:ext>
            </a:extLst>
          </p:cNvPr>
          <p:cNvGrpSpPr/>
          <p:nvPr/>
        </p:nvGrpSpPr>
        <p:grpSpPr>
          <a:xfrm>
            <a:off x="1812887" y="3896993"/>
            <a:ext cx="262656" cy="262656"/>
            <a:chOff x="360004" y="2385381"/>
            <a:chExt cx="288000" cy="288000"/>
          </a:xfrm>
        </p:grpSpPr>
        <p:sp>
          <p:nvSpPr>
            <p:cNvPr id="59" name="Rectangle 58">
              <a:extLst>
                <a:ext uri="{FF2B5EF4-FFF2-40B4-BE49-F238E27FC236}">
                  <a16:creationId xmlns:a16="http://schemas.microsoft.com/office/drawing/2014/main" id="{CABF79D8-2967-4482-8349-D1870A6B24FB}"/>
                </a:ext>
              </a:extLst>
            </p:cNvPr>
            <p:cNvSpPr/>
            <p:nvPr/>
          </p:nvSpPr>
          <p:spPr>
            <a:xfrm>
              <a:off x="360004" y="2385381"/>
              <a:ext cx="288000" cy="28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defRPr/>
              </a:pPr>
              <a:endParaRPr lang="fr-FR" sz="2400">
                <a:solidFill>
                  <a:srgbClr val="FFFFFF"/>
                </a:solidFill>
                <a:latin typeface="Arial"/>
              </a:endParaRPr>
            </a:p>
          </p:txBody>
        </p:sp>
        <p:grpSp>
          <p:nvGrpSpPr>
            <p:cNvPr id="83" name="Group 82">
              <a:extLst>
                <a:ext uri="{FF2B5EF4-FFF2-40B4-BE49-F238E27FC236}">
                  <a16:creationId xmlns:a16="http://schemas.microsoft.com/office/drawing/2014/main" id="{22F0290A-2ABD-4EF1-98AD-DF184B0F9582}"/>
                </a:ext>
              </a:extLst>
            </p:cNvPr>
            <p:cNvGrpSpPr/>
            <p:nvPr/>
          </p:nvGrpSpPr>
          <p:grpSpPr>
            <a:xfrm>
              <a:off x="360054" y="2385438"/>
              <a:ext cx="287900" cy="287887"/>
              <a:chOff x="-395994" y="1847465"/>
              <a:chExt cx="287900" cy="287887"/>
            </a:xfrm>
          </p:grpSpPr>
          <p:sp>
            <p:nvSpPr>
              <p:cNvPr id="79" name="Freeform: Shape 78">
                <a:extLst>
                  <a:ext uri="{FF2B5EF4-FFF2-40B4-BE49-F238E27FC236}">
                    <a16:creationId xmlns:a16="http://schemas.microsoft.com/office/drawing/2014/main" id="{C02F0349-FF86-4360-8444-83DC8DCCC142}"/>
                  </a:ext>
                </a:extLst>
              </p:cNvPr>
              <p:cNvSpPr/>
              <p:nvPr/>
            </p:nvSpPr>
            <p:spPr>
              <a:xfrm>
                <a:off x="-395994" y="1847465"/>
                <a:ext cx="287900" cy="287887"/>
              </a:xfrm>
              <a:custGeom>
                <a:avLst/>
                <a:gdLst>
                  <a:gd name="connsiteX0" fmla="*/ 287719 w 287900"/>
                  <a:gd name="connsiteY0" fmla="*/ 134831 h 287887"/>
                  <a:gd name="connsiteX1" fmla="*/ 276356 w 287900"/>
                  <a:gd name="connsiteY1" fmla="*/ 122569 h 287887"/>
                  <a:gd name="connsiteX2" fmla="*/ 253744 w 287900"/>
                  <a:gd name="connsiteY2" fmla="*/ 119363 h 287887"/>
                  <a:gd name="connsiteX3" fmla="*/ 239063 w 287900"/>
                  <a:gd name="connsiteY3" fmla="*/ 83869 h 287887"/>
                  <a:gd name="connsiteX4" fmla="*/ 252788 w 287900"/>
                  <a:gd name="connsiteY4" fmla="*/ 65588 h 287887"/>
                  <a:gd name="connsiteX5" fmla="*/ 252169 w 287900"/>
                  <a:gd name="connsiteY5" fmla="*/ 48881 h 287887"/>
                  <a:gd name="connsiteX6" fmla="*/ 245925 w 287900"/>
                  <a:gd name="connsiteY6" fmla="*/ 42188 h 287887"/>
                  <a:gd name="connsiteX7" fmla="*/ 239231 w 287900"/>
                  <a:gd name="connsiteY7" fmla="*/ 35944 h 287887"/>
                  <a:gd name="connsiteX8" fmla="*/ 222525 w 287900"/>
                  <a:gd name="connsiteY8" fmla="*/ 35325 h 287887"/>
                  <a:gd name="connsiteX9" fmla="*/ 204244 w 287900"/>
                  <a:gd name="connsiteY9" fmla="*/ 49050 h 287887"/>
                  <a:gd name="connsiteX10" fmla="*/ 168638 w 287900"/>
                  <a:gd name="connsiteY10" fmla="*/ 34313 h 287887"/>
                  <a:gd name="connsiteX11" fmla="*/ 165431 w 287900"/>
                  <a:gd name="connsiteY11" fmla="*/ 11700 h 287887"/>
                  <a:gd name="connsiteX12" fmla="*/ 153169 w 287900"/>
                  <a:gd name="connsiteY12" fmla="*/ 338 h 287887"/>
                  <a:gd name="connsiteX13" fmla="*/ 144000 w 287900"/>
                  <a:gd name="connsiteY13" fmla="*/ 0 h 287887"/>
                  <a:gd name="connsiteX14" fmla="*/ 134831 w 287900"/>
                  <a:gd name="connsiteY14" fmla="*/ 281 h 287887"/>
                  <a:gd name="connsiteX15" fmla="*/ 122569 w 287900"/>
                  <a:gd name="connsiteY15" fmla="*/ 11644 h 287887"/>
                  <a:gd name="connsiteX16" fmla="*/ 119363 w 287900"/>
                  <a:gd name="connsiteY16" fmla="*/ 34313 h 287887"/>
                  <a:gd name="connsiteX17" fmla="*/ 83869 w 287900"/>
                  <a:gd name="connsiteY17" fmla="*/ 48994 h 287887"/>
                  <a:gd name="connsiteX18" fmla="*/ 65588 w 287900"/>
                  <a:gd name="connsiteY18" fmla="*/ 35269 h 287887"/>
                  <a:gd name="connsiteX19" fmla="*/ 48881 w 287900"/>
                  <a:gd name="connsiteY19" fmla="*/ 35888 h 287887"/>
                  <a:gd name="connsiteX20" fmla="*/ 42188 w 287900"/>
                  <a:gd name="connsiteY20" fmla="*/ 42188 h 287887"/>
                  <a:gd name="connsiteX21" fmla="*/ 35944 w 287900"/>
                  <a:gd name="connsiteY21" fmla="*/ 48881 h 287887"/>
                  <a:gd name="connsiteX22" fmla="*/ 35325 w 287900"/>
                  <a:gd name="connsiteY22" fmla="*/ 65588 h 287887"/>
                  <a:gd name="connsiteX23" fmla="*/ 49050 w 287900"/>
                  <a:gd name="connsiteY23" fmla="*/ 83869 h 287887"/>
                  <a:gd name="connsiteX24" fmla="*/ 34313 w 287900"/>
                  <a:gd name="connsiteY24" fmla="*/ 119363 h 287887"/>
                  <a:gd name="connsiteX25" fmla="*/ 11700 w 287900"/>
                  <a:gd name="connsiteY25" fmla="*/ 122569 h 287887"/>
                  <a:gd name="connsiteX26" fmla="*/ 338 w 287900"/>
                  <a:gd name="connsiteY26" fmla="*/ 134831 h 287887"/>
                  <a:gd name="connsiteX27" fmla="*/ 0 w 287900"/>
                  <a:gd name="connsiteY27" fmla="*/ 144000 h 287887"/>
                  <a:gd name="connsiteX28" fmla="*/ 281 w 287900"/>
                  <a:gd name="connsiteY28" fmla="*/ 153169 h 287887"/>
                  <a:gd name="connsiteX29" fmla="*/ 11644 w 287900"/>
                  <a:gd name="connsiteY29" fmla="*/ 165431 h 287887"/>
                  <a:gd name="connsiteX30" fmla="*/ 34256 w 287900"/>
                  <a:gd name="connsiteY30" fmla="*/ 168638 h 287887"/>
                  <a:gd name="connsiteX31" fmla="*/ 48938 w 287900"/>
                  <a:gd name="connsiteY31" fmla="*/ 204131 h 287887"/>
                  <a:gd name="connsiteX32" fmla="*/ 35213 w 287900"/>
                  <a:gd name="connsiteY32" fmla="*/ 222413 h 287887"/>
                  <a:gd name="connsiteX33" fmla="*/ 35831 w 287900"/>
                  <a:gd name="connsiteY33" fmla="*/ 239119 h 287887"/>
                  <a:gd name="connsiteX34" fmla="*/ 42075 w 287900"/>
                  <a:gd name="connsiteY34" fmla="*/ 245813 h 287887"/>
                  <a:gd name="connsiteX35" fmla="*/ 48769 w 287900"/>
                  <a:gd name="connsiteY35" fmla="*/ 252056 h 287887"/>
                  <a:gd name="connsiteX36" fmla="*/ 65475 w 287900"/>
                  <a:gd name="connsiteY36" fmla="*/ 252675 h 287887"/>
                  <a:gd name="connsiteX37" fmla="*/ 83756 w 287900"/>
                  <a:gd name="connsiteY37" fmla="*/ 238950 h 287887"/>
                  <a:gd name="connsiteX38" fmla="*/ 119250 w 287900"/>
                  <a:gd name="connsiteY38" fmla="*/ 253631 h 287887"/>
                  <a:gd name="connsiteX39" fmla="*/ 122456 w 287900"/>
                  <a:gd name="connsiteY39" fmla="*/ 276244 h 287887"/>
                  <a:gd name="connsiteX40" fmla="*/ 134719 w 287900"/>
                  <a:gd name="connsiteY40" fmla="*/ 287606 h 287887"/>
                  <a:gd name="connsiteX41" fmla="*/ 143888 w 287900"/>
                  <a:gd name="connsiteY41" fmla="*/ 287888 h 287887"/>
                  <a:gd name="connsiteX42" fmla="*/ 153056 w 287900"/>
                  <a:gd name="connsiteY42" fmla="*/ 287606 h 287887"/>
                  <a:gd name="connsiteX43" fmla="*/ 165319 w 287900"/>
                  <a:gd name="connsiteY43" fmla="*/ 276244 h 287887"/>
                  <a:gd name="connsiteX44" fmla="*/ 168525 w 287900"/>
                  <a:gd name="connsiteY44" fmla="*/ 253631 h 287887"/>
                  <a:gd name="connsiteX45" fmla="*/ 204019 w 287900"/>
                  <a:gd name="connsiteY45" fmla="*/ 238950 h 287887"/>
                  <a:gd name="connsiteX46" fmla="*/ 222300 w 287900"/>
                  <a:gd name="connsiteY46" fmla="*/ 252675 h 287887"/>
                  <a:gd name="connsiteX47" fmla="*/ 239006 w 287900"/>
                  <a:gd name="connsiteY47" fmla="*/ 252056 h 287887"/>
                  <a:gd name="connsiteX48" fmla="*/ 245700 w 287900"/>
                  <a:gd name="connsiteY48" fmla="*/ 245813 h 287887"/>
                  <a:gd name="connsiteX49" fmla="*/ 251944 w 287900"/>
                  <a:gd name="connsiteY49" fmla="*/ 239119 h 287887"/>
                  <a:gd name="connsiteX50" fmla="*/ 252563 w 287900"/>
                  <a:gd name="connsiteY50" fmla="*/ 222413 h 287887"/>
                  <a:gd name="connsiteX51" fmla="*/ 238838 w 287900"/>
                  <a:gd name="connsiteY51" fmla="*/ 204131 h 287887"/>
                  <a:gd name="connsiteX52" fmla="*/ 253519 w 287900"/>
                  <a:gd name="connsiteY52" fmla="*/ 168638 h 287887"/>
                  <a:gd name="connsiteX53" fmla="*/ 276131 w 287900"/>
                  <a:gd name="connsiteY53" fmla="*/ 165431 h 287887"/>
                  <a:gd name="connsiteX54" fmla="*/ 287494 w 287900"/>
                  <a:gd name="connsiteY54" fmla="*/ 153169 h 287887"/>
                  <a:gd name="connsiteX55" fmla="*/ 287775 w 287900"/>
                  <a:gd name="connsiteY55" fmla="*/ 144000 h 287887"/>
                  <a:gd name="connsiteX56" fmla="*/ 287719 w 287900"/>
                  <a:gd name="connsiteY56" fmla="*/ 134831 h 287887"/>
                  <a:gd name="connsiteX57" fmla="*/ 279281 w 287900"/>
                  <a:gd name="connsiteY57" fmla="*/ 152606 h 287887"/>
                  <a:gd name="connsiteX58" fmla="*/ 275119 w 287900"/>
                  <a:gd name="connsiteY58" fmla="*/ 157106 h 287887"/>
                  <a:gd name="connsiteX59" fmla="*/ 249581 w 287900"/>
                  <a:gd name="connsiteY59" fmla="*/ 160763 h 287887"/>
                  <a:gd name="connsiteX60" fmla="*/ 246038 w 287900"/>
                  <a:gd name="connsiteY60" fmla="*/ 164138 h 287887"/>
                  <a:gd name="connsiteX61" fmla="*/ 230344 w 287900"/>
                  <a:gd name="connsiteY61" fmla="*/ 201994 h 287887"/>
                  <a:gd name="connsiteX62" fmla="*/ 230456 w 287900"/>
                  <a:gd name="connsiteY62" fmla="*/ 206888 h 287887"/>
                  <a:gd name="connsiteX63" fmla="*/ 245925 w 287900"/>
                  <a:gd name="connsiteY63" fmla="*/ 227531 h 287887"/>
                  <a:gd name="connsiteX64" fmla="*/ 245700 w 287900"/>
                  <a:gd name="connsiteY64" fmla="*/ 233606 h 287887"/>
                  <a:gd name="connsiteX65" fmla="*/ 239794 w 287900"/>
                  <a:gd name="connsiteY65" fmla="*/ 239906 h 287887"/>
                  <a:gd name="connsiteX66" fmla="*/ 233494 w 287900"/>
                  <a:gd name="connsiteY66" fmla="*/ 245813 h 287887"/>
                  <a:gd name="connsiteX67" fmla="*/ 227419 w 287900"/>
                  <a:gd name="connsiteY67" fmla="*/ 246038 h 287887"/>
                  <a:gd name="connsiteX68" fmla="*/ 206775 w 287900"/>
                  <a:gd name="connsiteY68" fmla="*/ 230569 h 287887"/>
                  <a:gd name="connsiteX69" fmla="*/ 201881 w 287900"/>
                  <a:gd name="connsiteY69" fmla="*/ 230456 h 287887"/>
                  <a:gd name="connsiteX70" fmla="*/ 164025 w 287900"/>
                  <a:gd name="connsiteY70" fmla="*/ 246150 h 287887"/>
                  <a:gd name="connsiteX71" fmla="*/ 160650 w 287900"/>
                  <a:gd name="connsiteY71" fmla="*/ 249694 h 287887"/>
                  <a:gd name="connsiteX72" fmla="*/ 156994 w 287900"/>
                  <a:gd name="connsiteY72" fmla="*/ 275231 h 287887"/>
                  <a:gd name="connsiteX73" fmla="*/ 152494 w 287900"/>
                  <a:gd name="connsiteY73" fmla="*/ 279394 h 287887"/>
                  <a:gd name="connsiteX74" fmla="*/ 143888 w 287900"/>
                  <a:gd name="connsiteY74" fmla="*/ 279675 h 287887"/>
                  <a:gd name="connsiteX75" fmla="*/ 135281 w 287900"/>
                  <a:gd name="connsiteY75" fmla="*/ 279394 h 287887"/>
                  <a:gd name="connsiteX76" fmla="*/ 130781 w 287900"/>
                  <a:gd name="connsiteY76" fmla="*/ 275231 h 287887"/>
                  <a:gd name="connsiteX77" fmla="*/ 127125 w 287900"/>
                  <a:gd name="connsiteY77" fmla="*/ 249694 h 287887"/>
                  <a:gd name="connsiteX78" fmla="*/ 123750 w 287900"/>
                  <a:gd name="connsiteY78" fmla="*/ 246150 h 287887"/>
                  <a:gd name="connsiteX79" fmla="*/ 85894 w 287900"/>
                  <a:gd name="connsiteY79" fmla="*/ 230456 h 287887"/>
                  <a:gd name="connsiteX80" fmla="*/ 83531 w 287900"/>
                  <a:gd name="connsiteY80" fmla="*/ 229725 h 287887"/>
                  <a:gd name="connsiteX81" fmla="*/ 81000 w 287900"/>
                  <a:gd name="connsiteY81" fmla="*/ 230569 h 287887"/>
                  <a:gd name="connsiteX82" fmla="*/ 60356 w 287900"/>
                  <a:gd name="connsiteY82" fmla="*/ 246038 h 287887"/>
                  <a:gd name="connsiteX83" fmla="*/ 54281 w 287900"/>
                  <a:gd name="connsiteY83" fmla="*/ 245813 h 287887"/>
                  <a:gd name="connsiteX84" fmla="*/ 47981 w 287900"/>
                  <a:gd name="connsiteY84" fmla="*/ 239906 h 287887"/>
                  <a:gd name="connsiteX85" fmla="*/ 42075 w 287900"/>
                  <a:gd name="connsiteY85" fmla="*/ 233606 h 287887"/>
                  <a:gd name="connsiteX86" fmla="*/ 41850 w 287900"/>
                  <a:gd name="connsiteY86" fmla="*/ 227531 h 287887"/>
                  <a:gd name="connsiteX87" fmla="*/ 57319 w 287900"/>
                  <a:gd name="connsiteY87" fmla="*/ 206888 h 287887"/>
                  <a:gd name="connsiteX88" fmla="*/ 57431 w 287900"/>
                  <a:gd name="connsiteY88" fmla="*/ 201994 h 287887"/>
                  <a:gd name="connsiteX89" fmla="*/ 41738 w 287900"/>
                  <a:gd name="connsiteY89" fmla="*/ 164138 h 287887"/>
                  <a:gd name="connsiteX90" fmla="*/ 38194 w 287900"/>
                  <a:gd name="connsiteY90" fmla="*/ 160763 h 287887"/>
                  <a:gd name="connsiteX91" fmla="*/ 12656 w 287900"/>
                  <a:gd name="connsiteY91" fmla="*/ 157106 h 287887"/>
                  <a:gd name="connsiteX92" fmla="*/ 8494 w 287900"/>
                  <a:gd name="connsiteY92" fmla="*/ 152606 h 287887"/>
                  <a:gd name="connsiteX93" fmla="*/ 8438 w 287900"/>
                  <a:gd name="connsiteY93" fmla="*/ 144000 h 287887"/>
                  <a:gd name="connsiteX94" fmla="*/ 8719 w 287900"/>
                  <a:gd name="connsiteY94" fmla="*/ 135394 h 287887"/>
                  <a:gd name="connsiteX95" fmla="*/ 12881 w 287900"/>
                  <a:gd name="connsiteY95" fmla="*/ 130894 h 287887"/>
                  <a:gd name="connsiteX96" fmla="*/ 38419 w 287900"/>
                  <a:gd name="connsiteY96" fmla="*/ 127238 h 287887"/>
                  <a:gd name="connsiteX97" fmla="*/ 41963 w 287900"/>
                  <a:gd name="connsiteY97" fmla="*/ 123863 h 287887"/>
                  <a:gd name="connsiteX98" fmla="*/ 57656 w 287900"/>
                  <a:gd name="connsiteY98" fmla="*/ 86006 h 287887"/>
                  <a:gd name="connsiteX99" fmla="*/ 57544 w 287900"/>
                  <a:gd name="connsiteY99" fmla="*/ 81113 h 287887"/>
                  <a:gd name="connsiteX100" fmla="*/ 42075 w 287900"/>
                  <a:gd name="connsiteY100" fmla="*/ 60469 h 287887"/>
                  <a:gd name="connsiteX101" fmla="*/ 42300 w 287900"/>
                  <a:gd name="connsiteY101" fmla="*/ 54394 h 287887"/>
                  <a:gd name="connsiteX102" fmla="*/ 48206 w 287900"/>
                  <a:gd name="connsiteY102" fmla="*/ 48094 h 287887"/>
                  <a:gd name="connsiteX103" fmla="*/ 54506 w 287900"/>
                  <a:gd name="connsiteY103" fmla="*/ 42188 h 287887"/>
                  <a:gd name="connsiteX104" fmla="*/ 60581 w 287900"/>
                  <a:gd name="connsiteY104" fmla="*/ 41963 h 287887"/>
                  <a:gd name="connsiteX105" fmla="*/ 81225 w 287900"/>
                  <a:gd name="connsiteY105" fmla="*/ 57431 h 287887"/>
                  <a:gd name="connsiteX106" fmla="*/ 86119 w 287900"/>
                  <a:gd name="connsiteY106" fmla="*/ 57544 h 287887"/>
                  <a:gd name="connsiteX107" fmla="*/ 123975 w 287900"/>
                  <a:gd name="connsiteY107" fmla="*/ 41850 h 287887"/>
                  <a:gd name="connsiteX108" fmla="*/ 127350 w 287900"/>
                  <a:gd name="connsiteY108" fmla="*/ 38306 h 287887"/>
                  <a:gd name="connsiteX109" fmla="*/ 131006 w 287900"/>
                  <a:gd name="connsiteY109" fmla="*/ 12769 h 287887"/>
                  <a:gd name="connsiteX110" fmla="*/ 135506 w 287900"/>
                  <a:gd name="connsiteY110" fmla="*/ 8606 h 287887"/>
                  <a:gd name="connsiteX111" fmla="*/ 144000 w 287900"/>
                  <a:gd name="connsiteY111" fmla="*/ 8438 h 287887"/>
                  <a:gd name="connsiteX112" fmla="*/ 152606 w 287900"/>
                  <a:gd name="connsiteY112" fmla="*/ 8719 h 287887"/>
                  <a:gd name="connsiteX113" fmla="*/ 157106 w 287900"/>
                  <a:gd name="connsiteY113" fmla="*/ 12881 h 287887"/>
                  <a:gd name="connsiteX114" fmla="*/ 160763 w 287900"/>
                  <a:gd name="connsiteY114" fmla="*/ 38419 h 287887"/>
                  <a:gd name="connsiteX115" fmla="*/ 164138 w 287900"/>
                  <a:gd name="connsiteY115" fmla="*/ 41963 h 287887"/>
                  <a:gd name="connsiteX116" fmla="*/ 201994 w 287900"/>
                  <a:gd name="connsiteY116" fmla="*/ 57656 h 287887"/>
                  <a:gd name="connsiteX117" fmla="*/ 206888 w 287900"/>
                  <a:gd name="connsiteY117" fmla="*/ 57544 h 287887"/>
                  <a:gd name="connsiteX118" fmla="*/ 227531 w 287900"/>
                  <a:gd name="connsiteY118" fmla="*/ 42075 h 287887"/>
                  <a:gd name="connsiteX119" fmla="*/ 233606 w 287900"/>
                  <a:gd name="connsiteY119" fmla="*/ 42300 h 287887"/>
                  <a:gd name="connsiteX120" fmla="*/ 239906 w 287900"/>
                  <a:gd name="connsiteY120" fmla="*/ 48206 h 287887"/>
                  <a:gd name="connsiteX121" fmla="*/ 245813 w 287900"/>
                  <a:gd name="connsiteY121" fmla="*/ 54506 h 287887"/>
                  <a:gd name="connsiteX122" fmla="*/ 246038 w 287900"/>
                  <a:gd name="connsiteY122" fmla="*/ 60581 h 287887"/>
                  <a:gd name="connsiteX123" fmla="*/ 230569 w 287900"/>
                  <a:gd name="connsiteY123" fmla="*/ 81225 h 287887"/>
                  <a:gd name="connsiteX124" fmla="*/ 230456 w 287900"/>
                  <a:gd name="connsiteY124" fmla="*/ 86119 h 287887"/>
                  <a:gd name="connsiteX125" fmla="*/ 246150 w 287900"/>
                  <a:gd name="connsiteY125" fmla="*/ 123975 h 287887"/>
                  <a:gd name="connsiteX126" fmla="*/ 249694 w 287900"/>
                  <a:gd name="connsiteY126" fmla="*/ 127350 h 287887"/>
                  <a:gd name="connsiteX127" fmla="*/ 275231 w 287900"/>
                  <a:gd name="connsiteY127" fmla="*/ 131006 h 287887"/>
                  <a:gd name="connsiteX128" fmla="*/ 279394 w 287900"/>
                  <a:gd name="connsiteY128" fmla="*/ 135506 h 287887"/>
                  <a:gd name="connsiteX129" fmla="*/ 279675 w 287900"/>
                  <a:gd name="connsiteY129" fmla="*/ 144113 h 287887"/>
                  <a:gd name="connsiteX130" fmla="*/ 279281 w 287900"/>
                  <a:gd name="connsiteY130" fmla="*/ 152606 h 28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287900" h="287887">
                    <a:moveTo>
                      <a:pt x="287719" y="134831"/>
                    </a:moveTo>
                    <a:cubicBezTo>
                      <a:pt x="287325" y="128588"/>
                      <a:pt x="282544" y="123469"/>
                      <a:pt x="276356" y="122569"/>
                    </a:cubicBezTo>
                    <a:lnTo>
                      <a:pt x="253744" y="119363"/>
                    </a:lnTo>
                    <a:cubicBezTo>
                      <a:pt x="250931" y="106706"/>
                      <a:pt x="245981" y="94838"/>
                      <a:pt x="239063" y="83869"/>
                    </a:cubicBezTo>
                    <a:lnTo>
                      <a:pt x="252788" y="65588"/>
                    </a:lnTo>
                    <a:cubicBezTo>
                      <a:pt x="256556" y="60581"/>
                      <a:pt x="256275" y="53550"/>
                      <a:pt x="252169" y="48881"/>
                    </a:cubicBezTo>
                    <a:cubicBezTo>
                      <a:pt x="250144" y="46575"/>
                      <a:pt x="248006" y="44325"/>
                      <a:pt x="245925" y="42188"/>
                    </a:cubicBezTo>
                    <a:cubicBezTo>
                      <a:pt x="243788" y="40050"/>
                      <a:pt x="241538" y="37969"/>
                      <a:pt x="239231" y="35944"/>
                    </a:cubicBezTo>
                    <a:cubicBezTo>
                      <a:pt x="234563" y="31838"/>
                      <a:pt x="227531" y="31556"/>
                      <a:pt x="222525" y="35325"/>
                    </a:cubicBezTo>
                    <a:lnTo>
                      <a:pt x="204244" y="49050"/>
                    </a:lnTo>
                    <a:cubicBezTo>
                      <a:pt x="193219" y="42075"/>
                      <a:pt x="181294" y="37125"/>
                      <a:pt x="168638" y="34313"/>
                    </a:cubicBezTo>
                    <a:lnTo>
                      <a:pt x="165431" y="11700"/>
                    </a:lnTo>
                    <a:cubicBezTo>
                      <a:pt x="164531" y="5513"/>
                      <a:pt x="159413" y="731"/>
                      <a:pt x="153169" y="338"/>
                    </a:cubicBezTo>
                    <a:cubicBezTo>
                      <a:pt x="150075" y="113"/>
                      <a:pt x="146981" y="0"/>
                      <a:pt x="144000" y="0"/>
                    </a:cubicBezTo>
                    <a:cubicBezTo>
                      <a:pt x="141019" y="0"/>
                      <a:pt x="137925" y="113"/>
                      <a:pt x="134831" y="281"/>
                    </a:cubicBezTo>
                    <a:cubicBezTo>
                      <a:pt x="128588" y="675"/>
                      <a:pt x="123469" y="5456"/>
                      <a:pt x="122569" y="11644"/>
                    </a:cubicBezTo>
                    <a:lnTo>
                      <a:pt x="119363" y="34313"/>
                    </a:lnTo>
                    <a:cubicBezTo>
                      <a:pt x="106706" y="37125"/>
                      <a:pt x="94838" y="42075"/>
                      <a:pt x="83869" y="48994"/>
                    </a:cubicBezTo>
                    <a:lnTo>
                      <a:pt x="65588" y="35269"/>
                    </a:lnTo>
                    <a:cubicBezTo>
                      <a:pt x="60581" y="31500"/>
                      <a:pt x="53550" y="31781"/>
                      <a:pt x="48881" y="35888"/>
                    </a:cubicBezTo>
                    <a:cubicBezTo>
                      <a:pt x="46519" y="37969"/>
                      <a:pt x="44269" y="40050"/>
                      <a:pt x="42188" y="42188"/>
                    </a:cubicBezTo>
                    <a:cubicBezTo>
                      <a:pt x="40050" y="44325"/>
                      <a:pt x="37969" y="46575"/>
                      <a:pt x="35944" y="48881"/>
                    </a:cubicBezTo>
                    <a:cubicBezTo>
                      <a:pt x="31838" y="53550"/>
                      <a:pt x="31556" y="60581"/>
                      <a:pt x="35325" y="65588"/>
                    </a:cubicBezTo>
                    <a:lnTo>
                      <a:pt x="49050" y="83869"/>
                    </a:lnTo>
                    <a:cubicBezTo>
                      <a:pt x="42075" y="94781"/>
                      <a:pt x="37125" y="106706"/>
                      <a:pt x="34313" y="119363"/>
                    </a:cubicBezTo>
                    <a:lnTo>
                      <a:pt x="11700" y="122569"/>
                    </a:lnTo>
                    <a:cubicBezTo>
                      <a:pt x="5513" y="123469"/>
                      <a:pt x="731" y="128588"/>
                      <a:pt x="338" y="134831"/>
                    </a:cubicBezTo>
                    <a:cubicBezTo>
                      <a:pt x="113" y="137925"/>
                      <a:pt x="0" y="141019"/>
                      <a:pt x="0" y="144000"/>
                    </a:cubicBezTo>
                    <a:cubicBezTo>
                      <a:pt x="0" y="146981"/>
                      <a:pt x="113" y="150075"/>
                      <a:pt x="281" y="153169"/>
                    </a:cubicBezTo>
                    <a:cubicBezTo>
                      <a:pt x="675" y="159413"/>
                      <a:pt x="5456" y="164531"/>
                      <a:pt x="11644" y="165431"/>
                    </a:cubicBezTo>
                    <a:lnTo>
                      <a:pt x="34256" y="168638"/>
                    </a:lnTo>
                    <a:cubicBezTo>
                      <a:pt x="37069" y="181294"/>
                      <a:pt x="42019" y="193163"/>
                      <a:pt x="48938" y="204131"/>
                    </a:cubicBezTo>
                    <a:lnTo>
                      <a:pt x="35213" y="222413"/>
                    </a:lnTo>
                    <a:cubicBezTo>
                      <a:pt x="31444" y="227419"/>
                      <a:pt x="31725" y="234450"/>
                      <a:pt x="35831" y="239119"/>
                    </a:cubicBezTo>
                    <a:cubicBezTo>
                      <a:pt x="37856" y="241425"/>
                      <a:pt x="39994" y="243675"/>
                      <a:pt x="42075" y="245813"/>
                    </a:cubicBezTo>
                    <a:cubicBezTo>
                      <a:pt x="44213" y="247950"/>
                      <a:pt x="46463" y="250031"/>
                      <a:pt x="48769" y="252056"/>
                    </a:cubicBezTo>
                    <a:cubicBezTo>
                      <a:pt x="53438" y="256163"/>
                      <a:pt x="60469" y="256444"/>
                      <a:pt x="65475" y="252675"/>
                    </a:cubicBezTo>
                    <a:lnTo>
                      <a:pt x="83756" y="238950"/>
                    </a:lnTo>
                    <a:cubicBezTo>
                      <a:pt x="94669" y="245869"/>
                      <a:pt x="106594" y="250819"/>
                      <a:pt x="119250" y="253631"/>
                    </a:cubicBezTo>
                    <a:lnTo>
                      <a:pt x="122456" y="276244"/>
                    </a:lnTo>
                    <a:cubicBezTo>
                      <a:pt x="123356" y="282431"/>
                      <a:pt x="128475" y="287213"/>
                      <a:pt x="134719" y="287606"/>
                    </a:cubicBezTo>
                    <a:cubicBezTo>
                      <a:pt x="137813" y="287831"/>
                      <a:pt x="140906" y="287888"/>
                      <a:pt x="143888" y="287888"/>
                    </a:cubicBezTo>
                    <a:cubicBezTo>
                      <a:pt x="146869" y="287888"/>
                      <a:pt x="149963" y="287775"/>
                      <a:pt x="153056" y="287606"/>
                    </a:cubicBezTo>
                    <a:cubicBezTo>
                      <a:pt x="159300" y="287213"/>
                      <a:pt x="164419" y="282431"/>
                      <a:pt x="165319" y="276244"/>
                    </a:cubicBezTo>
                    <a:lnTo>
                      <a:pt x="168525" y="253631"/>
                    </a:lnTo>
                    <a:cubicBezTo>
                      <a:pt x="181181" y="250819"/>
                      <a:pt x="193050" y="245869"/>
                      <a:pt x="204019" y="238950"/>
                    </a:cubicBezTo>
                    <a:lnTo>
                      <a:pt x="222300" y="252675"/>
                    </a:lnTo>
                    <a:cubicBezTo>
                      <a:pt x="227306" y="256388"/>
                      <a:pt x="234338" y="256163"/>
                      <a:pt x="239006" y="252056"/>
                    </a:cubicBezTo>
                    <a:cubicBezTo>
                      <a:pt x="241313" y="250031"/>
                      <a:pt x="243563" y="247894"/>
                      <a:pt x="245700" y="245813"/>
                    </a:cubicBezTo>
                    <a:cubicBezTo>
                      <a:pt x="247838" y="243675"/>
                      <a:pt x="249919" y="241425"/>
                      <a:pt x="251944" y="239119"/>
                    </a:cubicBezTo>
                    <a:cubicBezTo>
                      <a:pt x="256050" y="234450"/>
                      <a:pt x="256331" y="227419"/>
                      <a:pt x="252563" y="222413"/>
                    </a:cubicBezTo>
                    <a:lnTo>
                      <a:pt x="238838" y="204131"/>
                    </a:lnTo>
                    <a:cubicBezTo>
                      <a:pt x="245756" y="193219"/>
                      <a:pt x="250706" y="181294"/>
                      <a:pt x="253519" y="168638"/>
                    </a:cubicBezTo>
                    <a:lnTo>
                      <a:pt x="276131" y="165431"/>
                    </a:lnTo>
                    <a:cubicBezTo>
                      <a:pt x="282319" y="164531"/>
                      <a:pt x="287100" y="159413"/>
                      <a:pt x="287494" y="153169"/>
                    </a:cubicBezTo>
                    <a:cubicBezTo>
                      <a:pt x="287719" y="150075"/>
                      <a:pt x="287775" y="146981"/>
                      <a:pt x="287775" y="144000"/>
                    </a:cubicBezTo>
                    <a:cubicBezTo>
                      <a:pt x="288000" y="141019"/>
                      <a:pt x="287888" y="137925"/>
                      <a:pt x="287719" y="134831"/>
                    </a:cubicBezTo>
                    <a:close/>
                    <a:moveTo>
                      <a:pt x="279281" y="152606"/>
                    </a:moveTo>
                    <a:cubicBezTo>
                      <a:pt x="279113" y="154856"/>
                      <a:pt x="277369" y="156769"/>
                      <a:pt x="275119" y="157106"/>
                    </a:cubicBezTo>
                    <a:lnTo>
                      <a:pt x="249581" y="160763"/>
                    </a:lnTo>
                    <a:cubicBezTo>
                      <a:pt x="247781" y="161044"/>
                      <a:pt x="246375" y="162394"/>
                      <a:pt x="246038" y="164138"/>
                    </a:cubicBezTo>
                    <a:cubicBezTo>
                      <a:pt x="243394" y="177750"/>
                      <a:pt x="238106" y="190463"/>
                      <a:pt x="230344" y="201994"/>
                    </a:cubicBezTo>
                    <a:cubicBezTo>
                      <a:pt x="229331" y="203456"/>
                      <a:pt x="229388" y="205425"/>
                      <a:pt x="230456" y="206888"/>
                    </a:cubicBezTo>
                    <a:lnTo>
                      <a:pt x="245925" y="227531"/>
                    </a:lnTo>
                    <a:cubicBezTo>
                      <a:pt x="247275" y="229331"/>
                      <a:pt x="247163" y="231919"/>
                      <a:pt x="245700" y="233606"/>
                    </a:cubicBezTo>
                    <a:cubicBezTo>
                      <a:pt x="243788" y="235800"/>
                      <a:pt x="241819" y="237938"/>
                      <a:pt x="239794" y="239906"/>
                    </a:cubicBezTo>
                    <a:cubicBezTo>
                      <a:pt x="237825" y="241875"/>
                      <a:pt x="235688" y="243844"/>
                      <a:pt x="233494" y="245813"/>
                    </a:cubicBezTo>
                    <a:cubicBezTo>
                      <a:pt x="231806" y="247331"/>
                      <a:pt x="229219" y="247388"/>
                      <a:pt x="227419" y="246038"/>
                    </a:cubicBezTo>
                    <a:lnTo>
                      <a:pt x="206775" y="230569"/>
                    </a:lnTo>
                    <a:cubicBezTo>
                      <a:pt x="205313" y="229500"/>
                      <a:pt x="203400" y="229444"/>
                      <a:pt x="201881" y="230456"/>
                    </a:cubicBezTo>
                    <a:cubicBezTo>
                      <a:pt x="190350" y="238219"/>
                      <a:pt x="177638" y="243450"/>
                      <a:pt x="164025" y="246150"/>
                    </a:cubicBezTo>
                    <a:cubicBezTo>
                      <a:pt x="162281" y="246488"/>
                      <a:pt x="160931" y="247894"/>
                      <a:pt x="160650" y="249694"/>
                    </a:cubicBezTo>
                    <a:lnTo>
                      <a:pt x="156994" y="275231"/>
                    </a:lnTo>
                    <a:cubicBezTo>
                      <a:pt x="156656" y="277481"/>
                      <a:pt x="154800" y="279225"/>
                      <a:pt x="152494" y="279394"/>
                    </a:cubicBezTo>
                    <a:cubicBezTo>
                      <a:pt x="149569" y="279563"/>
                      <a:pt x="146700" y="279675"/>
                      <a:pt x="143888" y="279675"/>
                    </a:cubicBezTo>
                    <a:cubicBezTo>
                      <a:pt x="141075" y="279675"/>
                      <a:pt x="138206" y="279563"/>
                      <a:pt x="135281" y="279394"/>
                    </a:cubicBezTo>
                    <a:cubicBezTo>
                      <a:pt x="133031" y="279225"/>
                      <a:pt x="131119" y="277481"/>
                      <a:pt x="130781" y="275231"/>
                    </a:cubicBezTo>
                    <a:lnTo>
                      <a:pt x="127125" y="249694"/>
                    </a:lnTo>
                    <a:cubicBezTo>
                      <a:pt x="126844" y="247894"/>
                      <a:pt x="125494" y="246488"/>
                      <a:pt x="123750" y="246150"/>
                    </a:cubicBezTo>
                    <a:cubicBezTo>
                      <a:pt x="110138" y="243506"/>
                      <a:pt x="97425" y="238219"/>
                      <a:pt x="85894" y="230456"/>
                    </a:cubicBezTo>
                    <a:cubicBezTo>
                      <a:pt x="85163" y="229950"/>
                      <a:pt x="84375" y="229725"/>
                      <a:pt x="83531" y="229725"/>
                    </a:cubicBezTo>
                    <a:cubicBezTo>
                      <a:pt x="82631" y="229725"/>
                      <a:pt x="81731" y="230006"/>
                      <a:pt x="81000" y="230569"/>
                    </a:cubicBezTo>
                    <a:lnTo>
                      <a:pt x="60356" y="246038"/>
                    </a:lnTo>
                    <a:cubicBezTo>
                      <a:pt x="58556" y="247388"/>
                      <a:pt x="55969" y="247275"/>
                      <a:pt x="54281" y="245813"/>
                    </a:cubicBezTo>
                    <a:cubicBezTo>
                      <a:pt x="52088" y="243900"/>
                      <a:pt x="49950" y="241931"/>
                      <a:pt x="47981" y="239906"/>
                    </a:cubicBezTo>
                    <a:cubicBezTo>
                      <a:pt x="46013" y="237938"/>
                      <a:pt x="44044" y="235800"/>
                      <a:pt x="42075" y="233606"/>
                    </a:cubicBezTo>
                    <a:cubicBezTo>
                      <a:pt x="40556" y="231919"/>
                      <a:pt x="40500" y="229331"/>
                      <a:pt x="41850" y="227531"/>
                    </a:cubicBezTo>
                    <a:lnTo>
                      <a:pt x="57319" y="206888"/>
                    </a:lnTo>
                    <a:cubicBezTo>
                      <a:pt x="58388" y="205425"/>
                      <a:pt x="58444" y="203513"/>
                      <a:pt x="57431" y="201994"/>
                    </a:cubicBezTo>
                    <a:cubicBezTo>
                      <a:pt x="49669" y="190463"/>
                      <a:pt x="44438" y="177750"/>
                      <a:pt x="41738" y="164138"/>
                    </a:cubicBezTo>
                    <a:cubicBezTo>
                      <a:pt x="41400" y="162394"/>
                      <a:pt x="39994" y="161044"/>
                      <a:pt x="38194" y="160763"/>
                    </a:cubicBezTo>
                    <a:lnTo>
                      <a:pt x="12656" y="157106"/>
                    </a:lnTo>
                    <a:cubicBezTo>
                      <a:pt x="10406" y="156769"/>
                      <a:pt x="8663" y="154913"/>
                      <a:pt x="8494" y="152606"/>
                    </a:cubicBezTo>
                    <a:cubicBezTo>
                      <a:pt x="8550" y="149681"/>
                      <a:pt x="8438" y="146813"/>
                      <a:pt x="8438" y="144000"/>
                    </a:cubicBezTo>
                    <a:cubicBezTo>
                      <a:pt x="8438" y="141188"/>
                      <a:pt x="8550" y="138319"/>
                      <a:pt x="8719" y="135394"/>
                    </a:cubicBezTo>
                    <a:cubicBezTo>
                      <a:pt x="8888" y="133144"/>
                      <a:pt x="10631" y="131231"/>
                      <a:pt x="12881" y="130894"/>
                    </a:cubicBezTo>
                    <a:lnTo>
                      <a:pt x="38419" y="127238"/>
                    </a:lnTo>
                    <a:cubicBezTo>
                      <a:pt x="40219" y="126956"/>
                      <a:pt x="41625" y="125606"/>
                      <a:pt x="41963" y="123863"/>
                    </a:cubicBezTo>
                    <a:cubicBezTo>
                      <a:pt x="44606" y="110250"/>
                      <a:pt x="49894" y="97538"/>
                      <a:pt x="57656" y="86006"/>
                    </a:cubicBezTo>
                    <a:cubicBezTo>
                      <a:pt x="58669" y="84544"/>
                      <a:pt x="58613" y="82575"/>
                      <a:pt x="57544" y="81113"/>
                    </a:cubicBezTo>
                    <a:lnTo>
                      <a:pt x="42075" y="60469"/>
                    </a:lnTo>
                    <a:cubicBezTo>
                      <a:pt x="40725" y="58669"/>
                      <a:pt x="40838" y="56081"/>
                      <a:pt x="42300" y="54394"/>
                    </a:cubicBezTo>
                    <a:cubicBezTo>
                      <a:pt x="44213" y="52200"/>
                      <a:pt x="46181" y="50119"/>
                      <a:pt x="48206" y="48094"/>
                    </a:cubicBezTo>
                    <a:cubicBezTo>
                      <a:pt x="50175" y="46125"/>
                      <a:pt x="52313" y="44156"/>
                      <a:pt x="54506" y="42188"/>
                    </a:cubicBezTo>
                    <a:cubicBezTo>
                      <a:pt x="56194" y="40669"/>
                      <a:pt x="58781" y="40613"/>
                      <a:pt x="60581" y="41963"/>
                    </a:cubicBezTo>
                    <a:lnTo>
                      <a:pt x="81225" y="57431"/>
                    </a:lnTo>
                    <a:cubicBezTo>
                      <a:pt x="82688" y="58500"/>
                      <a:pt x="84600" y="58556"/>
                      <a:pt x="86119" y="57544"/>
                    </a:cubicBezTo>
                    <a:cubicBezTo>
                      <a:pt x="97650" y="49781"/>
                      <a:pt x="110363" y="44550"/>
                      <a:pt x="123975" y="41850"/>
                    </a:cubicBezTo>
                    <a:cubicBezTo>
                      <a:pt x="125719" y="41513"/>
                      <a:pt x="127069" y="40106"/>
                      <a:pt x="127350" y="38306"/>
                    </a:cubicBezTo>
                    <a:lnTo>
                      <a:pt x="131006" y="12769"/>
                    </a:lnTo>
                    <a:cubicBezTo>
                      <a:pt x="131344" y="10519"/>
                      <a:pt x="133200" y="8775"/>
                      <a:pt x="135506" y="8606"/>
                    </a:cubicBezTo>
                    <a:cubicBezTo>
                      <a:pt x="138319" y="8550"/>
                      <a:pt x="141188" y="8438"/>
                      <a:pt x="144000" y="8438"/>
                    </a:cubicBezTo>
                    <a:cubicBezTo>
                      <a:pt x="146813" y="8438"/>
                      <a:pt x="149681" y="8550"/>
                      <a:pt x="152606" y="8719"/>
                    </a:cubicBezTo>
                    <a:cubicBezTo>
                      <a:pt x="154856" y="8888"/>
                      <a:pt x="156769" y="10631"/>
                      <a:pt x="157106" y="12881"/>
                    </a:cubicBezTo>
                    <a:lnTo>
                      <a:pt x="160763" y="38419"/>
                    </a:lnTo>
                    <a:cubicBezTo>
                      <a:pt x="161044" y="40219"/>
                      <a:pt x="162394" y="41625"/>
                      <a:pt x="164138" y="41963"/>
                    </a:cubicBezTo>
                    <a:cubicBezTo>
                      <a:pt x="177750" y="44606"/>
                      <a:pt x="190463" y="49894"/>
                      <a:pt x="201994" y="57656"/>
                    </a:cubicBezTo>
                    <a:cubicBezTo>
                      <a:pt x="203456" y="58669"/>
                      <a:pt x="205425" y="58613"/>
                      <a:pt x="206888" y="57544"/>
                    </a:cubicBezTo>
                    <a:lnTo>
                      <a:pt x="227531" y="42075"/>
                    </a:lnTo>
                    <a:cubicBezTo>
                      <a:pt x="229331" y="40725"/>
                      <a:pt x="231919" y="40838"/>
                      <a:pt x="233606" y="42300"/>
                    </a:cubicBezTo>
                    <a:cubicBezTo>
                      <a:pt x="235800" y="44213"/>
                      <a:pt x="237938" y="46181"/>
                      <a:pt x="239906" y="48206"/>
                    </a:cubicBezTo>
                    <a:cubicBezTo>
                      <a:pt x="241875" y="50175"/>
                      <a:pt x="243844" y="52313"/>
                      <a:pt x="245813" y="54506"/>
                    </a:cubicBezTo>
                    <a:cubicBezTo>
                      <a:pt x="247331" y="56194"/>
                      <a:pt x="247388" y="58781"/>
                      <a:pt x="246038" y="60581"/>
                    </a:cubicBezTo>
                    <a:lnTo>
                      <a:pt x="230569" y="81225"/>
                    </a:lnTo>
                    <a:cubicBezTo>
                      <a:pt x="229500" y="82688"/>
                      <a:pt x="229444" y="84600"/>
                      <a:pt x="230456" y="86119"/>
                    </a:cubicBezTo>
                    <a:cubicBezTo>
                      <a:pt x="238219" y="97650"/>
                      <a:pt x="243450" y="110363"/>
                      <a:pt x="246150" y="123975"/>
                    </a:cubicBezTo>
                    <a:cubicBezTo>
                      <a:pt x="246488" y="125719"/>
                      <a:pt x="247894" y="127069"/>
                      <a:pt x="249694" y="127350"/>
                    </a:cubicBezTo>
                    <a:lnTo>
                      <a:pt x="275231" y="131006"/>
                    </a:lnTo>
                    <a:cubicBezTo>
                      <a:pt x="277481" y="131344"/>
                      <a:pt x="279225" y="133200"/>
                      <a:pt x="279394" y="135506"/>
                    </a:cubicBezTo>
                    <a:cubicBezTo>
                      <a:pt x="279563" y="138431"/>
                      <a:pt x="279675" y="141300"/>
                      <a:pt x="279675" y="144113"/>
                    </a:cubicBezTo>
                    <a:cubicBezTo>
                      <a:pt x="279563" y="146813"/>
                      <a:pt x="279450" y="149681"/>
                      <a:pt x="279281" y="152606"/>
                    </a:cubicBezTo>
                    <a:close/>
                  </a:path>
                </a:pathLst>
              </a:custGeom>
              <a:solidFill>
                <a:schemeClr val="tx1"/>
              </a:solidFill>
              <a:ln w="558" cap="flat">
                <a:noFill/>
                <a:prstDash val="solid"/>
                <a:miter/>
              </a:ln>
            </p:spPr>
            <p:txBody>
              <a:bodyPr rtlCol="0" anchor="ctr"/>
              <a:lstStyle/>
              <a:p>
                <a:pPr defTabSz="609585">
                  <a:defRPr/>
                </a:pPr>
                <a:endParaRPr lang="fr-FR" sz="2400">
                  <a:solidFill>
                    <a:srgbClr val="192A6B"/>
                  </a:solidFill>
                  <a:latin typeface="Arial"/>
                </a:endParaRPr>
              </a:p>
            </p:txBody>
          </p:sp>
          <p:sp>
            <p:nvSpPr>
              <p:cNvPr id="80" name="Freeform: Shape 79">
                <a:extLst>
                  <a:ext uri="{FF2B5EF4-FFF2-40B4-BE49-F238E27FC236}">
                    <a16:creationId xmlns:a16="http://schemas.microsoft.com/office/drawing/2014/main" id="{83F5274A-A7C7-4061-9A84-DAA8DAFDD8B8}"/>
                  </a:ext>
                </a:extLst>
              </p:cNvPr>
              <p:cNvSpPr/>
              <p:nvPr/>
            </p:nvSpPr>
            <p:spPr>
              <a:xfrm>
                <a:off x="-287754" y="1969204"/>
                <a:ext cx="76078" cy="58035"/>
              </a:xfrm>
              <a:custGeom>
                <a:avLst/>
                <a:gdLst>
                  <a:gd name="connsiteX0" fmla="*/ 74855 w 76078"/>
                  <a:gd name="connsiteY0" fmla="*/ 1223 h 58035"/>
                  <a:gd name="connsiteX1" fmla="*/ 68836 w 76078"/>
                  <a:gd name="connsiteY1" fmla="*/ 1223 h 58035"/>
                  <a:gd name="connsiteX2" fmla="*/ 22261 w 76078"/>
                  <a:gd name="connsiteY2" fmla="*/ 47855 h 58035"/>
                  <a:gd name="connsiteX3" fmla="*/ 7186 w 76078"/>
                  <a:gd name="connsiteY3" fmla="*/ 32780 h 58035"/>
                  <a:gd name="connsiteX4" fmla="*/ 1223 w 76078"/>
                  <a:gd name="connsiteY4" fmla="*/ 32780 h 58035"/>
                  <a:gd name="connsiteX5" fmla="*/ 1223 w 76078"/>
                  <a:gd name="connsiteY5" fmla="*/ 38742 h 58035"/>
                  <a:gd name="connsiteX6" fmla="*/ 19280 w 76078"/>
                  <a:gd name="connsiteY6" fmla="*/ 56798 h 58035"/>
                  <a:gd name="connsiteX7" fmla="*/ 22261 w 76078"/>
                  <a:gd name="connsiteY7" fmla="*/ 58036 h 58035"/>
                  <a:gd name="connsiteX8" fmla="*/ 25242 w 76078"/>
                  <a:gd name="connsiteY8" fmla="*/ 56798 h 58035"/>
                  <a:gd name="connsiteX9" fmla="*/ 74855 w 76078"/>
                  <a:gd name="connsiteY9" fmla="*/ 7186 h 58035"/>
                  <a:gd name="connsiteX10" fmla="*/ 74855 w 76078"/>
                  <a:gd name="connsiteY10" fmla="*/ 1223 h 58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078" h="58035">
                    <a:moveTo>
                      <a:pt x="74855" y="1223"/>
                    </a:moveTo>
                    <a:cubicBezTo>
                      <a:pt x="73223" y="-408"/>
                      <a:pt x="70523" y="-408"/>
                      <a:pt x="68836" y="1223"/>
                    </a:cubicBezTo>
                    <a:lnTo>
                      <a:pt x="22261" y="47855"/>
                    </a:lnTo>
                    <a:lnTo>
                      <a:pt x="7186" y="32780"/>
                    </a:lnTo>
                    <a:cubicBezTo>
                      <a:pt x="5555" y="31148"/>
                      <a:pt x="2855" y="31148"/>
                      <a:pt x="1223" y="32780"/>
                    </a:cubicBezTo>
                    <a:cubicBezTo>
                      <a:pt x="-408" y="34411"/>
                      <a:pt x="-408" y="37111"/>
                      <a:pt x="1223" y="38742"/>
                    </a:cubicBezTo>
                    <a:lnTo>
                      <a:pt x="19280" y="56798"/>
                    </a:lnTo>
                    <a:cubicBezTo>
                      <a:pt x="20123" y="57642"/>
                      <a:pt x="21192" y="58036"/>
                      <a:pt x="22261" y="58036"/>
                    </a:cubicBezTo>
                    <a:cubicBezTo>
                      <a:pt x="23330" y="58036"/>
                      <a:pt x="24398" y="57642"/>
                      <a:pt x="25242" y="56798"/>
                    </a:cubicBezTo>
                    <a:lnTo>
                      <a:pt x="74855" y="7186"/>
                    </a:lnTo>
                    <a:cubicBezTo>
                      <a:pt x="76486" y="5555"/>
                      <a:pt x="76486" y="2855"/>
                      <a:pt x="74855" y="1223"/>
                    </a:cubicBezTo>
                    <a:close/>
                  </a:path>
                </a:pathLst>
              </a:custGeom>
              <a:solidFill>
                <a:schemeClr val="tx2"/>
              </a:solidFill>
              <a:ln w="558" cap="flat">
                <a:noFill/>
                <a:prstDash val="solid"/>
                <a:miter/>
              </a:ln>
            </p:spPr>
            <p:txBody>
              <a:bodyPr rtlCol="0" anchor="ctr"/>
              <a:lstStyle/>
              <a:p>
                <a:pPr defTabSz="609585">
                  <a:defRPr/>
                </a:pPr>
                <a:endParaRPr lang="fr-FR" sz="2400">
                  <a:solidFill>
                    <a:srgbClr val="192A6B"/>
                  </a:solidFill>
                  <a:latin typeface="Arial"/>
                </a:endParaRPr>
              </a:p>
            </p:txBody>
          </p:sp>
          <p:sp>
            <p:nvSpPr>
              <p:cNvPr id="81" name="Freeform: Shape 80">
                <a:extLst>
                  <a:ext uri="{FF2B5EF4-FFF2-40B4-BE49-F238E27FC236}">
                    <a16:creationId xmlns:a16="http://schemas.microsoft.com/office/drawing/2014/main" id="{98BF28E5-5E05-442E-97B2-4B9E5845FABC}"/>
                  </a:ext>
                </a:extLst>
              </p:cNvPr>
              <p:cNvSpPr/>
              <p:nvPr/>
            </p:nvSpPr>
            <p:spPr>
              <a:xfrm>
                <a:off x="-328381" y="1915207"/>
                <a:ext cx="152774" cy="152644"/>
              </a:xfrm>
              <a:custGeom>
                <a:avLst/>
                <a:gdLst>
                  <a:gd name="connsiteX0" fmla="*/ 152775 w 152774"/>
                  <a:gd name="connsiteY0" fmla="*/ 76257 h 152644"/>
                  <a:gd name="connsiteX1" fmla="*/ 146700 w 152774"/>
                  <a:gd name="connsiteY1" fmla="*/ 46501 h 152644"/>
                  <a:gd name="connsiteX2" fmla="*/ 146419 w 152774"/>
                  <a:gd name="connsiteY2" fmla="*/ 45770 h 152644"/>
                  <a:gd name="connsiteX3" fmla="*/ 146306 w 152774"/>
                  <a:gd name="connsiteY3" fmla="*/ 45489 h 152644"/>
                  <a:gd name="connsiteX4" fmla="*/ 136688 w 152774"/>
                  <a:gd name="connsiteY4" fmla="*/ 29345 h 152644"/>
                  <a:gd name="connsiteX5" fmla="*/ 136406 w 152774"/>
                  <a:gd name="connsiteY5" fmla="*/ 29007 h 152644"/>
                  <a:gd name="connsiteX6" fmla="*/ 93769 w 152774"/>
                  <a:gd name="connsiteY6" fmla="*/ 1895 h 152644"/>
                  <a:gd name="connsiteX7" fmla="*/ 93431 w 152774"/>
                  <a:gd name="connsiteY7" fmla="*/ 1839 h 152644"/>
                  <a:gd name="connsiteX8" fmla="*/ 92250 w 152774"/>
                  <a:gd name="connsiteY8" fmla="*/ 1557 h 152644"/>
                  <a:gd name="connsiteX9" fmla="*/ 91631 w 152774"/>
                  <a:gd name="connsiteY9" fmla="*/ 1445 h 152644"/>
                  <a:gd name="connsiteX10" fmla="*/ 90731 w 152774"/>
                  <a:gd name="connsiteY10" fmla="*/ 1276 h 152644"/>
                  <a:gd name="connsiteX11" fmla="*/ 89831 w 152774"/>
                  <a:gd name="connsiteY11" fmla="*/ 1107 h 152644"/>
                  <a:gd name="connsiteX12" fmla="*/ 89156 w 152774"/>
                  <a:gd name="connsiteY12" fmla="*/ 995 h 152644"/>
                  <a:gd name="connsiteX13" fmla="*/ 88031 w 152774"/>
                  <a:gd name="connsiteY13" fmla="*/ 826 h 152644"/>
                  <a:gd name="connsiteX14" fmla="*/ 87525 w 152774"/>
                  <a:gd name="connsiteY14" fmla="*/ 770 h 152644"/>
                  <a:gd name="connsiteX15" fmla="*/ 86175 w 152774"/>
                  <a:gd name="connsiteY15" fmla="*/ 601 h 152644"/>
                  <a:gd name="connsiteX16" fmla="*/ 86006 w 152774"/>
                  <a:gd name="connsiteY16" fmla="*/ 601 h 152644"/>
                  <a:gd name="connsiteX17" fmla="*/ 85950 w 152774"/>
                  <a:gd name="connsiteY17" fmla="*/ 601 h 152644"/>
                  <a:gd name="connsiteX18" fmla="*/ 22444 w 152774"/>
                  <a:gd name="connsiteY18" fmla="*/ 22314 h 152644"/>
                  <a:gd name="connsiteX19" fmla="*/ 7875 w 152774"/>
                  <a:gd name="connsiteY19" fmla="*/ 42676 h 152644"/>
                  <a:gd name="connsiteX20" fmla="*/ 7819 w 152774"/>
                  <a:gd name="connsiteY20" fmla="*/ 42789 h 152644"/>
                  <a:gd name="connsiteX21" fmla="*/ 7256 w 152774"/>
                  <a:gd name="connsiteY21" fmla="*/ 43970 h 152644"/>
                  <a:gd name="connsiteX22" fmla="*/ 0 w 152774"/>
                  <a:gd name="connsiteY22" fmla="*/ 76370 h 152644"/>
                  <a:gd name="connsiteX23" fmla="*/ 14963 w 152774"/>
                  <a:gd name="connsiteY23" fmla="*/ 121707 h 152644"/>
                  <a:gd name="connsiteX24" fmla="*/ 15356 w 152774"/>
                  <a:gd name="connsiteY24" fmla="*/ 122214 h 152644"/>
                  <a:gd name="connsiteX25" fmla="*/ 16031 w 152774"/>
                  <a:gd name="connsiteY25" fmla="*/ 123057 h 152644"/>
                  <a:gd name="connsiteX26" fmla="*/ 16144 w 152774"/>
                  <a:gd name="connsiteY26" fmla="*/ 123170 h 152644"/>
                  <a:gd name="connsiteX27" fmla="*/ 16200 w 152774"/>
                  <a:gd name="connsiteY27" fmla="*/ 123226 h 152644"/>
                  <a:gd name="connsiteX28" fmla="*/ 66881 w 152774"/>
                  <a:gd name="connsiteY28" fmla="*/ 152082 h 152644"/>
                  <a:gd name="connsiteX29" fmla="*/ 67444 w 152774"/>
                  <a:gd name="connsiteY29" fmla="*/ 152139 h 152644"/>
                  <a:gd name="connsiteX30" fmla="*/ 76444 w 152774"/>
                  <a:gd name="connsiteY30" fmla="*/ 152645 h 152644"/>
                  <a:gd name="connsiteX31" fmla="*/ 85500 w 152774"/>
                  <a:gd name="connsiteY31" fmla="*/ 152082 h 152644"/>
                  <a:gd name="connsiteX32" fmla="*/ 86006 w 152774"/>
                  <a:gd name="connsiteY32" fmla="*/ 152082 h 152644"/>
                  <a:gd name="connsiteX33" fmla="*/ 120094 w 152774"/>
                  <a:gd name="connsiteY33" fmla="*/ 138976 h 152644"/>
                  <a:gd name="connsiteX34" fmla="*/ 120150 w 152774"/>
                  <a:gd name="connsiteY34" fmla="*/ 138920 h 152644"/>
                  <a:gd name="connsiteX35" fmla="*/ 121500 w 152774"/>
                  <a:gd name="connsiteY35" fmla="*/ 137964 h 152644"/>
                  <a:gd name="connsiteX36" fmla="*/ 121781 w 152774"/>
                  <a:gd name="connsiteY36" fmla="*/ 137739 h 152644"/>
                  <a:gd name="connsiteX37" fmla="*/ 122906 w 152774"/>
                  <a:gd name="connsiteY37" fmla="*/ 136895 h 152644"/>
                  <a:gd name="connsiteX38" fmla="*/ 123244 w 152774"/>
                  <a:gd name="connsiteY38" fmla="*/ 136614 h 152644"/>
                  <a:gd name="connsiteX39" fmla="*/ 124594 w 152774"/>
                  <a:gd name="connsiteY39" fmla="*/ 135545 h 152644"/>
                  <a:gd name="connsiteX40" fmla="*/ 124650 w 152774"/>
                  <a:gd name="connsiteY40" fmla="*/ 135489 h 152644"/>
                  <a:gd name="connsiteX41" fmla="*/ 126000 w 152774"/>
                  <a:gd name="connsiteY41" fmla="*/ 134364 h 152644"/>
                  <a:gd name="connsiteX42" fmla="*/ 126394 w 152774"/>
                  <a:gd name="connsiteY42" fmla="*/ 134026 h 152644"/>
                  <a:gd name="connsiteX43" fmla="*/ 127350 w 152774"/>
                  <a:gd name="connsiteY43" fmla="*/ 133182 h 152644"/>
                  <a:gd name="connsiteX44" fmla="*/ 127800 w 152774"/>
                  <a:gd name="connsiteY44" fmla="*/ 132732 h 152644"/>
                  <a:gd name="connsiteX45" fmla="*/ 128700 w 152774"/>
                  <a:gd name="connsiteY45" fmla="*/ 131889 h 152644"/>
                  <a:gd name="connsiteX46" fmla="*/ 129094 w 152774"/>
                  <a:gd name="connsiteY46" fmla="*/ 131495 h 152644"/>
                  <a:gd name="connsiteX47" fmla="*/ 130388 w 152774"/>
                  <a:gd name="connsiteY47" fmla="*/ 130257 h 152644"/>
                  <a:gd name="connsiteX48" fmla="*/ 130388 w 152774"/>
                  <a:gd name="connsiteY48" fmla="*/ 130257 h 152644"/>
                  <a:gd name="connsiteX49" fmla="*/ 131681 w 152774"/>
                  <a:gd name="connsiteY49" fmla="*/ 128964 h 152644"/>
                  <a:gd name="connsiteX50" fmla="*/ 131963 w 152774"/>
                  <a:gd name="connsiteY50" fmla="*/ 128682 h 152644"/>
                  <a:gd name="connsiteX51" fmla="*/ 132919 w 152774"/>
                  <a:gd name="connsiteY51" fmla="*/ 127614 h 152644"/>
                  <a:gd name="connsiteX52" fmla="*/ 133200 w 152774"/>
                  <a:gd name="connsiteY52" fmla="*/ 127276 h 152644"/>
                  <a:gd name="connsiteX53" fmla="*/ 134100 w 152774"/>
                  <a:gd name="connsiteY53" fmla="*/ 126264 h 152644"/>
                  <a:gd name="connsiteX54" fmla="*/ 134438 w 152774"/>
                  <a:gd name="connsiteY54" fmla="*/ 125870 h 152644"/>
                  <a:gd name="connsiteX55" fmla="*/ 135225 w 152774"/>
                  <a:gd name="connsiteY55" fmla="*/ 124914 h 152644"/>
                  <a:gd name="connsiteX56" fmla="*/ 135675 w 152774"/>
                  <a:gd name="connsiteY56" fmla="*/ 124351 h 152644"/>
                  <a:gd name="connsiteX57" fmla="*/ 136350 w 152774"/>
                  <a:gd name="connsiteY57" fmla="*/ 123507 h 152644"/>
                  <a:gd name="connsiteX58" fmla="*/ 136856 w 152774"/>
                  <a:gd name="connsiteY58" fmla="*/ 122832 h 152644"/>
                  <a:gd name="connsiteX59" fmla="*/ 137419 w 152774"/>
                  <a:gd name="connsiteY59" fmla="*/ 122101 h 152644"/>
                  <a:gd name="connsiteX60" fmla="*/ 138094 w 152774"/>
                  <a:gd name="connsiteY60" fmla="*/ 121201 h 152644"/>
                  <a:gd name="connsiteX61" fmla="*/ 138488 w 152774"/>
                  <a:gd name="connsiteY61" fmla="*/ 120695 h 152644"/>
                  <a:gd name="connsiteX62" fmla="*/ 139275 w 152774"/>
                  <a:gd name="connsiteY62" fmla="*/ 119570 h 152644"/>
                  <a:gd name="connsiteX63" fmla="*/ 139444 w 152774"/>
                  <a:gd name="connsiteY63" fmla="*/ 119289 h 152644"/>
                  <a:gd name="connsiteX64" fmla="*/ 152775 w 152774"/>
                  <a:gd name="connsiteY64" fmla="*/ 76257 h 152644"/>
                  <a:gd name="connsiteX65" fmla="*/ 67444 w 152774"/>
                  <a:gd name="connsiteY65" fmla="*/ 143532 h 152644"/>
                  <a:gd name="connsiteX66" fmla="*/ 66881 w 152774"/>
                  <a:gd name="connsiteY66" fmla="*/ 143476 h 152644"/>
                  <a:gd name="connsiteX67" fmla="*/ 65700 w 152774"/>
                  <a:gd name="connsiteY67" fmla="*/ 143307 h 152644"/>
                  <a:gd name="connsiteX68" fmla="*/ 65644 w 152774"/>
                  <a:gd name="connsiteY68" fmla="*/ 143307 h 152644"/>
                  <a:gd name="connsiteX69" fmla="*/ 34819 w 152774"/>
                  <a:gd name="connsiteY69" fmla="*/ 129920 h 152644"/>
                  <a:gd name="connsiteX70" fmla="*/ 34650 w 152774"/>
                  <a:gd name="connsiteY70" fmla="*/ 129807 h 152644"/>
                  <a:gd name="connsiteX71" fmla="*/ 15469 w 152774"/>
                  <a:gd name="connsiteY71" fmla="*/ 106239 h 152644"/>
                  <a:gd name="connsiteX72" fmla="*/ 15469 w 152774"/>
                  <a:gd name="connsiteY72" fmla="*/ 106182 h 152644"/>
                  <a:gd name="connsiteX73" fmla="*/ 15075 w 152774"/>
                  <a:gd name="connsiteY73" fmla="*/ 105395 h 152644"/>
                  <a:gd name="connsiteX74" fmla="*/ 14681 w 152774"/>
                  <a:gd name="connsiteY74" fmla="*/ 104551 h 152644"/>
                  <a:gd name="connsiteX75" fmla="*/ 14681 w 152774"/>
                  <a:gd name="connsiteY75" fmla="*/ 104551 h 152644"/>
                  <a:gd name="connsiteX76" fmla="*/ 15638 w 152774"/>
                  <a:gd name="connsiteY76" fmla="*/ 46051 h 152644"/>
                  <a:gd name="connsiteX77" fmla="*/ 15919 w 152774"/>
                  <a:gd name="connsiteY77" fmla="*/ 45489 h 152644"/>
                  <a:gd name="connsiteX78" fmla="*/ 16200 w 152774"/>
                  <a:gd name="connsiteY78" fmla="*/ 44982 h 152644"/>
                  <a:gd name="connsiteX79" fmla="*/ 67950 w 152774"/>
                  <a:gd name="connsiteY79" fmla="*/ 8982 h 152644"/>
                  <a:gd name="connsiteX80" fmla="*/ 68175 w 152774"/>
                  <a:gd name="connsiteY80" fmla="*/ 8926 h 152644"/>
                  <a:gd name="connsiteX81" fmla="*/ 84881 w 152774"/>
                  <a:gd name="connsiteY81" fmla="*/ 8926 h 152644"/>
                  <a:gd name="connsiteX82" fmla="*/ 84938 w 152774"/>
                  <a:gd name="connsiteY82" fmla="*/ 8926 h 152644"/>
                  <a:gd name="connsiteX83" fmla="*/ 88031 w 152774"/>
                  <a:gd name="connsiteY83" fmla="*/ 9376 h 152644"/>
                  <a:gd name="connsiteX84" fmla="*/ 88144 w 152774"/>
                  <a:gd name="connsiteY84" fmla="*/ 9376 h 152644"/>
                  <a:gd name="connsiteX85" fmla="*/ 89381 w 152774"/>
                  <a:gd name="connsiteY85" fmla="*/ 9601 h 152644"/>
                  <a:gd name="connsiteX86" fmla="*/ 89775 w 152774"/>
                  <a:gd name="connsiteY86" fmla="*/ 9657 h 152644"/>
                  <a:gd name="connsiteX87" fmla="*/ 90731 w 152774"/>
                  <a:gd name="connsiteY87" fmla="*/ 9826 h 152644"/>
                  <a:gd name="connsiteX88" fmla="*/ 91406 w 152774"/>
                  <a:gd name="connsiteY88" fmla="*/ 9995 h 152644"/>
                  <a:gd name="connsiteX89" fmla="*/ 92025 w 152774"/>
                  <a:gd name="connsiteY89" fmla="*/ 10164 h 152644"/>
                  <a:gd name="connsiteX90" fmla="*/ 92981 w 152774"/>
                  <a:gd name="connsiteY90" fmla="*/ 10389 h 152644"/>
                  <a:gd name="connsiteX91" fmla="*/ 93319 w 152774"/>
                  <a:gd name="connsiteY91" fmla="*/ 10501 h 152644"/>
                  <a:gd name="connsiteX92" fmla="*/ 94556 w 152774"/>
                  <a:gd name="connsiteY92" fmla="*/ 10839 h 152644"/>
                  <a:gd name="connsiteX93" fmla="*/ 94613 w 152774"/>
                  <a:gd name="connsiteY93" fmla="*/ 10839 h 152644"/>
                  <a:gd name="connsiteX94" fmla="*/ 118013 w 152774"/>
                  <a:gd name="connsiteY94" fmla="*/ 22651 h 152644"/>
                  <a:gd name="connsiteX95" fmla="*/ 118069 w 152774"/>
                  <a:gd name="connsiteY95" fmla="*/ 22707 h 152644"/>
                  <a:gd name="connsiteX96" fmla="*/ 129769 w 152774"/>
                  <a:gd name="connsiteY96" fmla="*/ 34351 h 152644"/>
                  <a:gd name="connsiteX97" fmla="*/ 129994 w 152774"/>
                  <a:gd name="connsiteY97" fmla="*/ 34632 h 152644"/>
                  <a:gd name="connsiteX98" fmla="*/ 135788 w 152774"/>
                  <a:gd name="connsiteY98" fmla="*/ 109220 h 152644"/>
                  <a:gd name="connsiteX99" fmla="*/ 135450 w 152774"/>
                  <a:gd name="connsiteY99" fmla="*/ 109839 h 152644"/>
                  <a:gd name="connsiteX100" fmla="*/ 135169 w 152774"/>
                  <a:gd name="connsiteY100" fmla="*/ 110289 h 152644"/>
                  <a:gd name="connsiteX101" fmla="*/ 84881 w 152774"/>
                  <a:gd name="connsiteY101" fmla="*/ 143589 h 152644"/>
                  <a:gd name="connsiteX102" fmla="*/ 84656 w 152774"/>
                  <a:gd name="connsiteY102" fmla="*/ 143645 h 152644"/>
                  <a:gd name="connsiteX103" fmla="*/ 67444 w 152774"/>
                  <a:gd name="connsiteY103" fmla="*/ 143532 h 152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52774" h="152644">
                    <a:moveTo>
                      <a:pt x="152775" y="76257"/>
                    </a:moveTo>
                    <a:cubicBezTo>
                      <a:pt x="152775" y="65739"/>
                      <a:pt x="150638" y="55726"/>
                      <a:pt x="146700" y="46501"/>
                    </a:cubicBezTo>
                    <a:cubicBezTo>
                      <a:pt x="146588" y="46276"/>
                      <a:pt x="146475" y="46051"/>
                      <a:pt x="146419" y="45770"/>
                    </a:cubicBezTo>
                    <a:cubicBezTo>
                      <a:pt x="146363" y="45657"/>
                      <a:pt x="146363" y="45601"/>
                      <a:pt x="146306" y="45489"/>
                    </a:cubicBezTo>
                    <a:cubicBezTo>
                      <a:pt x="143831" y="39864"/>
                      <a:pt x="140625" y="34407"/>
                      <a:pt x="136688" y="29345"/>
                    </a:cubicBezTo>
                    <a:cubicBezTo>
                      <a:pt x="136575" y="29232"/>
                      <a:pt x="136463" y="29120"/>
                      <a:pt x="136406" y="29007"/>
                    </a:cubicBezTo>
                    <a:cubicBezTo>
                      <a:pt x="125888" y="15676"/>
                      <a:pt x="110981" y="5889"/>
                      <a:pt x="93769" y="1895"/>
                    </a:cubicBezTo>
                    <a:cubicBezTo>
                      <a:pt x="93656" y="1895"/>
                      <a:pt x="93544" y="1839"/>
                      <a:pt x="93431" y="1839"/>
                    </a:cubicBezTo>
                    <a:cubicBezTo>
                      <a:pt x="93038" y="1726"/>
                      <a:pt x="92644" y="1670"/>
                      <a:pt x="92250" y="1557"/>
                    </a:cubicBezTo>
                    <a:cubicBezTo>
                      <a:pt x="92025" y="1501"/>
                      <a:pt x="91856" y="1445"/>
                      <a:pt x="91631" y="1445"/>
                    </a:cubicBezTo>
                    <a:cubicBezTo>
                      <a:pt x="91350" y="1389"/>
                      <a:pt x="91013" y="1332"/>
                      <a:pt x="90731" y="1276"/>
                    </a:cubicBezTo>
                    <a:cubicBezTo>
                      <a:pt x="90450" y="1220"/>
                      <a:pt x="90113" y="1164"/>
                      <a:pt x="89831" y="1107"/>
                    </a:cubicBezTo>
                    <a:cubicBezTo>
                      <a:pt x="89606" y="1051"/>
                      <a:pt x="89381" y="1051"/>
                      <a:pt x="89156" y="995"/>
                    </a:cubicBezTo>
                    <a:cubicBezTo>
                      <a:pt x="88763" y="939"/>
                      <a:pt x="88369" y="882"/>
                      <a:pt x="88031" y="826"/>
                    </a:cubicBezTo>
                    <a:cubicBezTo>
                      <a:pt x="87863" y="826"/>
                      <a:pt x="87694" y="770"/>
                      <a:pt x="87525" y="770"/>
                    </a:cubicBezTo>
                    <a:cubicBezTo>
                      <a:pt x="87075" y="714"/>
                      <a:pt x="86625" y="657"/>
                      <a:pt x="86175" y="601"/>
                    </a:cubicBezTo>
                    <a:cubicBezTo>
                      <a:pt x="86119" y="601"/>
                      <a:pt x="86063" y="601"/>
                      <a:pt x="86006" y="601"/>
                    </a:cubicBezTo>
                    <a:cubicBezTo>
                      <a:pt x="86006" y="601"/>
                      <a:pt x="86006" y="601"/>
                      <a:pt x="85950" y="601"/>
                    </a:cubicBezTo>
                    <a:cubicBezTo>
                      <a:pt x="63225" y="-2268"/>
                      <a:pt x="39600" y="5157"/>
                      <a:pt x="22444" y="22314"/>
                    </a:cubicBezTo>
                    <a:cubicBezTo>
                      <a:pt x="16369" y="28389"/>
                      <a:pt x="11531" y="35307"/>
                      <a:pt x="7875" y="42676"/>
                    </a:cubicBezTo>
                    <a:cubicBezTo>
                      <a:pt x="7875" y="42732"/>
                      <a:pt x="7819" y="42732"/>
                      <a:pt x="7819" y="42789"/>
                    </a:cubicBezTo>
                    <a:cubicBezTo>
                      <a:pt x="7650" y="43182"/>
                      <a:pt x="7425" y="43576"/>
                      <a:pt x="7256" y="43970"/>
                    </a:cubicBezTo>
                    <a:cubicBezTo>
                      <a:pt x="2588" y="53814"/>
                      <a:pt x="0" y="64839"/>
                      <a:pt x="0" y="76370"/>
                    </a:cubicBezTo>
                    <a:cubicBezTo>
                      <a:pt x="0" y="93245"/>
                      <a:pt x="5513" y="108939"/>
                      <a:pt x="14963" y="121707"/>
                    </a:cubicBezTo>
                    <a:cubicBezTo>
                      <a:pt x="15075" y="121876"/>
                      <a:pt x="15188" y="122045"/>
                      <a:pt x="15356" y="122214"/>
                    </a:cubicBezTo>
                    <a:cubicBezTo>
                      <a:pt x="15581" y="122495"/>
                      <a:pt x="15806" y="122776"/>
                      <a:pt x="16031" y="123057"/>
                    </a:cubicBezTo>
                    <a:cubicBezTo>
                      <a:pt x="16088" y="123114"/>
                      <a:pt x="16088" y="123170"/>
                      <a:pt x="16144" y="123170"/>
                    </a:cubicBezTo>
                    <a:cubicBezTo>
                      <a:pt x="16144" y="123170"/>
                      <a:pt x="16144" y="123170"/>
                      <a:pt x="16200" y="123226"/>
                    </a:cubicBezTo>
                    <a:cubicBezTo>
                      <a:pt x="28237" y="138695"/>
                      <a:pt x="46181" y="149495"/>
                      <a:pt x="66881" y="152082"/>
                    </a:cubicBezTo>
                    <a:cubicBezTo>
                      <a:pt x="67050" y="152082"/>
                      <a:pt x="67219" y="152139"/>
                      <a:pt x="67444" y="152139"/>
                    </a:cubicBezTo>
                    <a:cubicBezTo>
                      <a:pt x="70425" y="152476"/>
                      <a:pt x="73463" y="152645"/>
                      <a:pt x="76444" y="152645"/>
                    </a:cubicBezTo>
                    <a:cubicBezTo>
                      <a:pt x="79481" y="152645"/>
                      <a:pt x="82462" y="152476"/>
                      <a:pt x="85500" y="152082"/>
                    </a:cubicBezTo>
                    <a:cubicBezTo>
                      <a:pt x="85669" y="152082"/>
                      <a:pt x="85837" y="152082"/>
                      <a:pt x="86006" y="152082"/>
                    </a:cubicBezTo>
                    <a:cubicBezTo>
                      <a:pt x="98663" y="150507"/>
                      <a:pt x="110250" y="145839"/>
                      <a:pt x="120094" y="138976"/>
                    </a:cubicBezTo>
                    <a:cubicBezTo>
                      <a:pt x="120094" y="138976"/>
                      <a:pt x="120150" y="138976"/>
                      <a:pt x="120150" y="138920"/>
                    </a:cubicBezTo>
                    <a:cubicBezTo>
                      <a:pt x="120600" y="138582"/>
                      <a:pt x="121050" y="138301"/>
                      <a:pt x="121500" y="137964"/>
                    </a:cubicBezTo>
                    <a:cubicBezTo>
                      <a:pt x="121613" y="137907"/>
                      <a:pt x="121725" y="137795"/>
                      <a:pt x="121781" y="137739"/>
                    </a:cubicBezTo>
                    <a:cubicBezTo>
                      <a:pt x="122175" y="137457"/>
                      <a:pt x="122569" y="137176"/>
                      <a:pt x="122906" y="136895"/>
                    </a:cubicBezTo>
                    <a:cubicBezTo>
                      <a:pt x="123019" y="136782"/>
                      <a:pt x="123131" y="136726"/>
                      <a:pt x="123244" y="136614"/>
                    </a:cubicBezTo>
                    <a:cubicBezTo>
                      <a:pt x="123694" y="136276"/>
                      <a:pt x="124144" y="135939"/>
                      <a:pt x="124594" y="135545"/>
                    </a:cubicBezTo>
                    <a:cubicBezTo>
                      <a:pt x="124594" y="135545"/>
                      <a:pt x="124650" y="135489"/>
                      <a:pt x="124650" y="135489"/>
                    </a:cubicBezTo>
                    <a:cubicBezTo>
                      <a:pt x="125100" y="135095"/>
                      <a:pt x="125550" y="134757"/>
                      <a:pt x="126000" y="134364"/>
                    </a:cubicBezTo>
                    <a:cubicBezTo>
                      <a:pt x="126113" y="134251"/>
                      <a:pt x="126281" y="134139"/>
                      <a:pt x="126394" y="134026"/>
                    </a:cubicBezTo>
                    <a:cubicBezTo>
                      <a:pt x="126731" y="133745"/>
                      <a:pt x="127013" y="133464"/>
                      <a:pt x="127350" y="133182"/>
                    </a:cubicBezTo>
                    <a:cubicBezTo>
                      <a:pt x="127519" y="133014"/>
                      <a:pt x="127688" y="132901"/>
                      <a:pt x="127800" y="132732"/>
                    </a:cubicBezTo>
                    <a:cubicBezTo>
                      <a:pt x="128081" y="132451"/>
                      <a:pt x="128419" y="132170"/>
                      <a:pt x="128700" y="131889"/>
                    </a:cubicBezTo>
                    <a:cubicBezTo>
                      <a:pt x="128813" y="131776"/>
                      <a:pt x="128981" y="131607"/>
                      <a:pt x="129094" y="131495"/>
                    </a:cubicBezTo>
                    <a:cubicBezTo>
                      <a:pt x="129544" y="131101"/>
                      <a:pt x="129938" y="130651"/>
                      <a:pt x="130388" y="130257"/>
                    </a:cubicBezTo>
                    <a:cubicBezTo>
                      <a:pt x="130388" y="130257"/>
                      <a:pt x="130388" y="130257"/>
                      <a:pt x="130388" y="130257"/>
                    </a:cubicBezTo>
                    <a:cubicBezTo>
                      <a:pt x="130837" y="129807"/>
                      <a:pt x="131231" y="129414"/>
                      <a:pt x="131681" y="128964"/>
                    </a:cubicBezTo>
                    <a:cubicBezTo>
                      <a:pt x="131794" y="128851"/>
                      <a:pt x="131850" y="128739"/>
                      <a:pt x="131963" y="128682"/>
                    </a:cubicBezTo>
                    <a:cubicBezTo>
                      <a:pt x="132300" y="128345"/>
                      <a:pt x="132638" y="128007"/>
                      <a:pt x="132919" y="127614"/>
                    </a:cubicBezTo>
                    <a:cubicBezTo>
                      <a:pt x="133031" y="127501"/>
                      <a:pt x="133144" y="127389"/>
                      <a:pt x="133200" y="127276"/>
                    </a:cubicBezTo>
                    <a:cubicBezTo>
                      <a:pt x="133481" y="126939"/>
                      <a:pt x="133819" y="126601"/>
                      <a:pt x="134100" y="126264"/>
                    </a:cubicBezTo>
                    <a:cubicBezTo>
                      <a:pt x="134213" y="126151"/>
                      <a:pt x="134325" y="125982"/>
                      <a:pt x="134438" y="125870"/>
                    </a:cubicBezTo>
                    <a:cubicBezTo>
                      <a:pt x="134719" y="125532"/>
                      <a:pt x="135000" y="125251"/>
                      <a:pt x="135225" y="124914"/>
                    </a:cubicBezTo>
                    <a:cubicBezTo>
                      <a:pt x="135394" y="124745"/>
                      <a:pt x="135506" y="124576"/>
                      <a:pt x="135675" y="124351"/>
                    </a:cubicBezTo>
                    <a:cubicBezTo>
                      <a:pt x="135900" y="124070"/>
                      <a:pt x="136125" y="123789"/>
                      <a:pt x="136350" y="123507"/>
                    </a:cubicBezTo>
                    <a:cubicBezTo>
                      <a:pt x="136519" y="123282"/>
                      <a:pt x="136688" y="123057"/>
                      <a:pt x="136856" y="122832"/>
                    </a:cubicBezTo>
                    <a:cubicBezTo>
                      <a:pt x="137025" y="122607"/>
                      <a:pt x="137194" y="122382"/>
                      <a:pt x="137419" y="122101"/>
                    </a:cubicBezTo>
                    <a:cubicBezTo>
                      <a:pt x="137644" y="121820"/>
                      <a:pt x="137869" y="121539"/>
                      <a:pt x="138094" y="121201"/>
                    </a:cubicBezTo>
                    <a:cubicBezTo>
                      <a:pt x="138206" y="121032"/>
                      <a:pt x="138319" y="120864"/>
                      <a:pt x="138488" y="120695"/>
                    </a:cubicBezTo>
                    <a:cubicBezTo>
                      <a:pt x="138769" y="120301"/>
                      <a:pt x="138994" y="119964"/>
                      <a:pt x="139275" y="119570"/>
                    </a:cubicBezTo>
                    <a:cubicBezTo>
                      <a:pt x="139331" y="119457"/>
                      <a:pt x="139388" y="119401"/>
                      <a:pt x="139444" y="119289"/>
                    </a:cubicBezTo>
                    <a:cubicBezTo>
                      <a:pt x="147881" y="106914"/>
                      <a:pt x="152775" y="92064"/>
                      <a:pt x="152775" y="76257"/>
                    </a:cubicBezTo>
                    <a:close/>
                    <a:moveTo>
                      <a:pt x="67444" y="143532"/>
                    </a:moveTo>
                    <a:cubicBezTo>
                      <a:pt x="67275" y="143532"/>
                      <a:pt x="67050" y="143476"/>
                      <a:pt x="66881" y="143476"/>
                    </a:cubicBezTo>
                    <a:cubicBezTo>
                      <a:pt x="66488" y="143420"/>
                      <a:pt x="66094" y="143364"/>
                      <a:pt x="65700" y="143307"/>
                    </a:cubicBezTo>
                    <a:cubicBezTo>
                      <a:pt x="65700" y="143307"/>
                      <a:pt x="65644" y="143307"/>
                      <a:pt x="65644" y="143307"/>
                    </a:cubicBezTo>
                    <a:cubicBezTo>
                      <a:pt x="54731" y="141564"/>
                      <a:pt x="44100" y="137120"/>
                      <a:pt x="34819" y="129920"/>
                    </a:cubicBezTo>
                    <a:cubicBezTo>
                      <a:pt x="34763" y="129864"/>
                      <a:pt x="34706" y="129864"/>
                      <a:pt x="34650" y="129807"/>
                    </a:cubicBezTo>
                    <a:cubicBezTo>
                      <a:pt x="26606" y="123507"/>
                      <a:pt x="20025" y="115464"/>
                      <a:pt x="15469" y="106239"/>
                    </a:cubicBezTo>
                    <a:cubicBezTo>
                      <a:pt x="15469" y="106239"/>
                      <a:pt x="15469" y="106182"/>
                      <a:pt x="15469" y="106182"/>
                    </a:cubicBezTo>
                    <a:cubicBezTo>
                      <a:pt x="15356" y="105901"/>
                      <a:pt x="15244" y="105676"/>
                      <a:pt x="15075" y="105395"/>
                    </a:cubicBezTo>
                    <a:cubicBezTo>
                      <a:pt x="14963" y="105114"/>
                      <a:pt x="14794" y="104832"/>
                      <a:pt x="14681" y="104551"/>
                    </a:cubicBezTo>
                    <a:cubicBezTo>
                      <a:pt x="14681" y="104551"/>
                      <a:pt x="14681" y="104551"/>
                      <a:pt x="14681" y="104551"/>
                    </a:cubicBezTo>
                    <a:cubicBezTo>
                      <a:pt x="6188" y="85876"/>
                      <a:pt x="6638" y="64276"/>
                      <a:pt x="15638" y="46051"/>
                    </a:cubicBezTo>
                    <a:cubicBezTo>
                      <a:pt x="15750" y="45882"/>
                      <a:pt x="15806" y="45714"/>
                      <a:pt x="15919" y="45489"/>
                    </a:cubicBezTo>
                    <a:cubicBezTo>
                      <a:pt x="16031" y="45320"/>
                      <a:pt x="16088" y="45151"/>
                      <a:pt x="16200" y="44982"/>
                    </a:cubicBezTo>
                    <a:cubicBezTo>
                      <a:pt x="26213" y="25801"/>
                      <a:pt x="45225" y="11851"/>
                      <a:pt x="67950" y="8982"/>
                    </a:cubicBezTo>
                    <a:cubicBezTo>
                      <a:pt x="68006" y="8982"/>
                      <a:pt x="68063" y="8982"/>
                      <a:pt x="68175" y="8926"/>
                    </a:cubicBezTo>
                    <a:cubicBezTo>
                      <a:pt x="73744" y="8251"/>
                      <a:pt x="79313" y="8251"/>
                      <a:pt x="84881" y="8926"/>
                    </a:cubicBezTo>
                    <a:cubicBezTo>
                      <a:pt x="84881" y="8926"/>
                      <a:pt x="84938" y="8926"/>
                      <a:pt x="84938" y="8926"/>
                    </a:cubicBezTo>
                    <a:cubicBezTo>
                      <a:pt x="85950" y="9039"/>
                      <a:pt x="87019" y="9207"/>
                      <a:pt x="88031" y="9376"/>
                    </a:cubicBezTo>
                    <a:cubicBezTo>
                      <a:pt x="88087" y="9376"/>
                      <a:pt x="88144" y="9376"/>
                      <a:pt x="88144" y="9376"/>
                    </a:cubicBezTo>
                    <a:cubicBezTo>
                      <a:pt x="88538" y="9432"/>
                      <a:pt x="88988" y="9545"/>
                      <a:pt x="89381" y="9601"/>
                    </a:cubicBezTo>
                    <a:cubicBezTo>
                      <a:pt x="89494" y="9601"/>
                      <a:pt x="89663" y="9657"/>
                      <a:pt x="89775" y="9657"/>
                    </a:cubicBezTo>
                    <a:cubicBezTo>
                      <a:pt x="90113" y="9714"/>
                      <a:pt x="90394" y="9770"/>
                      <a:pt x="90731" y="9826"/>
                    </a:cubicBezTo>
                    <a:cubicBezTo>
                      <a:pt x="90956" y="9882"/>
                      <a:pt x="91181" y="9939"/>
                      <a:pt x="91406" y="9995"/>
                    </a:cubicBezTo>
                    <a:cubicBezTo>
                      <a:pt x="91631" y="10051"/>
                      <a:pt x="91856" y="10107"/>
                      <a:pt x="92025" y="10164"/>
                    </a:cubicBezTo>
                    <a:cubicBezTo>
                      <a:pt x="92363" y="10220"/>
                      <a:pt x="92644" y="10332"/>
                      <a:pt x="92981" y="10389"/>
                    </a:cubicBezTo>
                    <a:cubicBezTo>
                      <a:pt x="93094" y="10445"/>
                      <a:pt x="93206" y="10445"/>
                      <a:pt x="93319" y="10501"/>
                    </a:cubicBezTo>
                    <a:cubicBezTo>
                      <a:pt x="93712" y="10614"/>
                      <a:pt x="94106" y="10726"/>
                      <a:pt x="94556" y="10839"/>
                    </a:cubicBezTo>
                    <a:cubicBezTo>
                      <a:pt x="94556" y="10839"/>
                      <a:pt x="94613" y="10839"/>
                      <a:pt x="94613" y="10839"/>
                    </a:cubicBezTo>
                    <a:cubicBezTo>
                      <a:pt x="102938" y="13145"/>
                      <a:pt x="110869" y="17082"/>
                      <a:pt x="118013" y="22651"/>
                    </a:cubicBezTo>
                    <a:cubicBezTo>
                      <a:pt x="118013" y="22651"/>
                      <a:pt x="118069" y="22707"/>
                      <a:pt x="118069" y="22707"/>
                    </a:cubicBezTo>
                    <a:cubicBezTo>
                      <a:pt x="122456" y="26082"/>
                      <a:pt x="126394" y="30020"/>
                      <a:pt x="129769" y="34351"/>
                    </a:cubicBezTo>
                    <a:cubicBezTo>
                      <a:pt x="129825" y="34464"/>
                      <a:pt x="129881" y="34520"/>
                      <a:pt x="129994" y="34632"/>
                    </a:cubicBezTo>
                    <a:cubicBezTo>
                      <a:pt x="146981" y="56457"/>
                      <a:pt x="148613" y="85932"/>
                      <a:pt x="135788" y="109220"/>
                    </a:cubicBezTo>
                    <a:cubicBezTo>
                      <a:pt x="135675" y="109445"/>
                      <a:pt x="135563" y="109614"/>
                      <a:pt x="135450" y="109839"/>
                    </a:cubicBezTo>
                    <a:cubicBezTo>
                      <a:pt x="135338" y="110007"/>
                      <a:pt x="135281" y="110176"/>
                      <a:pt x="135169" y="110289"/>
                    </a:cubicBezTo>
                    <a:cubicBezTo>
                      <a:pt x="124819" y="128120"/>
                      <a:pt x="106538" y="140889"/>
                      <a:pt x="84881" y="143589"/>
                    </a:cubicBezTo>
                    <a:cubicBezTo>
                      <a:pt x="84825" y="143589"/>
                      <a:pt x="84769" y="143589"/>
                      <a:pt x="84656" y="143645"/>
                    </a:cubicBezTo>
                    <a:cubicBezTo>
                      <a:pt x="78975" y="144320"/>
                      <a:pt x="73181" y="144320"/>
                      <a:pt x="67444" y="143532"/>
                    </a:cubicBezTo>
                    <a:close/>
                  </a:path>
                </a:pathLst>
              </a:custGeom>
              <a:solidFill>
                <a:schemeClr val="tx2"/>
              </a:solidFill>
              <a:ln w="558" cap="flat">
                <a:noFill/>
                <a:prstDash val="solid"/>
                <a:miter/>
              </a:ln>
            </p:spPr>
            <p:txBody>
              <a:bodyPr rtlCol="0" anchor="ctr"/>
              <a:lstStyle/>
              <a:p>
                <a:pPr defTabSz="609585">
                  <a:defRPr/>
                </a:pPr>
                <a:endParaRPr lang="fr-FR" sz="2400">
                  <a:solidFill>
                    <a:srgbClr val="192A6B"/>
                  </a:solidFill>
                  <a:latin typeface="Arial"/>
                </a:endParaRPr>
              </a:p>
            </p:txBody>
          </p:sp>
        </p:grpSp>
      </p:grpSp>
      <p:sp>
        <p:nvSpPr>
          <p:cNvPr id="60" name="Espace réservé du pied de page 3">
            <a:extLst>
              <a:ext uri="{FF2B5EF4-FFF2-40B4-BE49-F238E27FC236}">
                <a16:creationId xmlns:a16="http://schemas.microsoft.com/office/drawing/2014/main" id="{5838EB3C-3F18-48C2-8B6A-D4E88E446207}"/>
              </a:ext>
            </a:extLst>
          </p:cNvPr>
          <p:cNvSpPr txBox="1">
            <a:spLocks/>
          </p:cNvSpPr>
          <p:nvPr/>
        </p:nvSpPr>
        <p:spPr>
          <a:xfrm>
            <a:off x="2251412" y="4287212"/>
            <a:ext cx="4950043" cy="205184"/>
          </a:xfrm>
          <a:prstGeom prst="rect">
            <a:avLst/>
          </a:prstGeom>
        </p:spPr>
        <p:txBody>
          <a:bodyPr wrap="square"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1200">
                <a:latin typeface="Arial"/>
              </a:rPr>
              <a:t>Faciliter l’expérience d’achat de leurs clients</a:t>
            </a:r>
          </a:p>
        </p:txBody>
      </p:sp>
      <p:grpSp>
        <p:nvGrpSpPr>
          <p:cNvPr id="99" name="Group 98">
            <a:extLst>
              <a:ext uri="{FF2B5EF4-FFF2-40B4-BE49-F238E27FC236}">
                <a16:creationId xmlns:a16="http://schemas.microsoft.com/office/drawing/2014/main" id="{57934D80-D106-4D62-8879-46CCC4B870D7}"/>
              </a:ext>
            </a:extLst>
          </p:cNvPr>
          <p:cNvGrpSpPr/>
          <p:nvPr/>
        </p:nvGrpSpPr>
        <p:grpSpPr>
          <a:xfrm>
            <a:off x="1812887" y="4257432"/>
            <a:ext cx="262656" cy="262656"/>
            <a:chOff x="360004" y="2733867"/>
            <a:chExt cx="288000" cy="288000"/>
          </a:xfrm>
        </p:grpSpPr>
        <p:sp>
          <p:nvSpPr>
            <p:cNvPr id="61" name="Rectangle 60">
              <a:extLst>
                <a:ext uri="{FF2B5EF4-FFF2-40B4-BE49-F238E27FC236}">
                  <a16:creationId xmlns:a16="http://schemas.microsoft.com/office/drawing/2014/main" id="{0A39D2D8-C759-43C5-B40C-8E72EC2CDF2D}"/>
                </a:ext>
              </a:extLst>
            </p:cNvPr>
            <p:cNvSpPr/>
            <p:nvPr/>
          </p:nvSpPr>
          <p:spPr>
            <a:xfrm>
              <a:off x="360004" y="2733867"/>
              <a:ext cx="288000" cy="28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defRPr/>
              </a:pPr>
              <a:endParaRPr lang="fr-FR" sz="2400">
                <a:solidFill>
                  <a:srgbClr val="FFFFFF"/>
                </a:solidFill>
                <a:latin typeface="Arial"/>
              </a:endParaRPr>
            </a:p>
          </p:txBody>
        </p:sp>
        <p:grpSp>
          <p:nvGrpSpPr>
            <p:cNvPr id="98" name="Group 97">
              <a:extLst>
                <a:ext uri="{FF2B5EF4-FFF2-40B4-BE49-F238E27FC236}">
                  <a16:creationId xmlns:a16="http://schemas.microsoft.com/office/drawing/2014/main" id="{DE88063C-58C8-4937-935C-01D90CCD45EE}"/>
                </a:ext>
              </a:extLst>
            </p:cNvPr>
            <p:cNvGrpSpPr/>
            <p:nvPr/>
          </p:nvGrpSpPr>
          <p:grpSpPr>
            <a:xfrm>
              <a:off x="360004" y="2733867"/>
              <a:ext cx="288000" cy="288000"/>
              <a:chOff x="-215994" y="2751504"/>
              <a:chExt cx="288000" cy="288000"/>
            </a:xfrm>
          </p:grpSpPr>
          <p:sp>
            <p:nvSpPr>
              <p:cNvPr id="95" name="Freeform: Shape 94">
                <a:extLst>
                  <a:ext uri="{FF2B5EF4-FFF2-40B4-BE49-F238E27FC236}">
                    <a16:creationId xmlns:a16="http://schemas.microsoft.com/office/drawing/2014/main" id="{973FE915-291C-4AE3-8856-A6A25BA76733}"/>
                  </a:ext>
                </a:extLst>
              </p:cNvPr>
              <p:cNvSpPr/>
              <p:nvPr/>
            </p:nvSpPr>
            <p:spPr>
              <a:xfrm>
                <a:off x="-142137" y="2814007"/>
                <a:ext cx="143437" cy="142752"/>
              </a:xfrm>
              <a:custGeom>
                <a:avLst/>
                <a:gdLst>
                  <a:gd name="connsiteX0" fmla="*/ 130613 w 143437"/>
                  <a:gd name="connsiteY0" fmla="*/ 43528 h 142752"/>
                  <a:gd name="connsiteX1" fmla="*/ 76388 w 143437"/>
                  <a:gd name="connsiteY1" fmla="*/ 43528 h 142752"/>
                  <a:gd name="connsiteX2" fmla="*/ 82181 w 143437"/>
                  <a:gd name="connsiteY2" fmla="*/ 29409 h 142752"/>
                  <a:gd name="connsiteX3" fmla="*/ 78356 w 143437"/>
                  <a:gd name="connsiteY3" fmla="*/ 4153 h 142752"/>
                  <a:gd name="connsiteX4" fmla="*/ 67781 w 143437"/>
                  <a:gd name="connsiteY4" fmla="*/ 46 h 142752"/>
                  <a:gd name="connsiteX5" fmla="*/ 58106 w 143437"/>
                  <a:gd name="connsiteY5" fmla="*/ 5953 h 142752"/>
                  <a:gd name="connsiteX6" fmla="*/ 58050 w 143437"/>
                  <a:gd name="connsiteY6" fmla="*/ 6009 h 142752"/>
                  <a:gd name="connsiteX7" fmla="*/ 32625 w 143437"/>
                  <a:gd name="connsiteY7" fmla="*/ 48028 h 142752"/>
                  <a:gd name="connsiteX8" fmla="*/ 26775 w 143437"/>
                  <a:gd name="connsiteY8" fmla="*/ 45665 h 142752"/>
                  <a:gd name="connsiteX9" fmla="*/ 8606 w 143437"/>
                  <a:gd name="connsiteY9" fmla="*/ 45553 h 142752"/>
                  <a:gd name="connsiteX10" fmla="*/ 8550 w 143437"/>
                  <a:gd name="connsiteY10" fmla="*/ 45553 h 142752"/>
                  <a:gd name="connsiteX11" fmla="*/ 2531 w 143437"/>
                  <a:gd name="connsiteY11" fmla="*/ 48028 h 142752"/>
                  <a:gd name="connsiteX12" fmla="*/ 0 w 143437"/>
                  <a:gd name="connsiteY12" fmla="*/ 54103 h 142752"/>
                  <a:gd name="connsiteX13" fmla="*/ 0 w 143437"/>
                  <a:gd name="connsiteY13" fmla="*/ 129871 h 142752"/>
                  <a:gd name="connsiteX14" fmla="*/ 8550 w 143437"/>
                  <a:gd name="connsiteY14" fmla="*/ 138421 h 142752"/>
                  <a:gd name="connsiteX15" fmla="*/ 26719 w 143437"/>
                  <a:gd name="connsiteY15" fmla="*/ 138421 h 142752"/>
                  <a:gd name="connsiteX16" fmla="*/ 35044 w 143437"/>
                  <a:gd name="connsiteY16" fmla="*/ 131728 h 142752"/>
                  <a:gd name="connsiteX17" fmla="*/ 53775 w 143437"/>
                  <a:gd name="connsiteY17" fmla="*/ 138084 h 142752"/>
                  <a:gd name="connsiteX18" fmla="*/ 81900 w 143437"/>
                  <a:gd name="connsiteY18" fmla="*/ 142753 h 142752"/>
                  <a:gd name="connsiteX19" fmla="*/ 117731 w 143437"/>
                  <a:gd name="connsiteY19" fmla="*/ 142753 h 142752"/>
                  <a:gd name="connsiteX20" fmla="*/ 130556 w 143437"/>
                  <a:gd name="connsiteY20" fmla="*/ 129928 h 142752"/>
                  <a:gd name="connsiteX21" fmla="*/ 130556 w 143437"/>
                  <a:gd name="connsiteY21" fmla="*/ 124415 h 142752"/>
                  <a:gd name="connsiteX22" fmla="*/ 129150 w 143437"/>
                  <a:gd name="connsiteY22" fmla="*/ 118621 h 142752"/>
                  <a:gd name="connsiteX23" fmla="*/ 136069 w 143437"/>
                  <a:gd name="connsiteY23" fmla="*/ 107259 h 142752"/>
                  <a:gd name="connsiteX24" fmla="*/ 136069 w 143437"/>
                  <a:gd name="connsiteY24" fmla="*/ 101746 h 142752"/>
                  <a:gd name="connsiteX25" fmla="*/ 134381 w 143437"/>
                  <a:gd name="connsiteY25" fmla="*/ 95446 h 142752"/>
                  <a:gd name="connsiteX26" fmla="*/ 140400 w 143437"/>
                  <a:gd name="connsiteY26" fmla="*/ 84590 h 142752"/>
                  <a:gd name="connsiteX27" fmla="*/ 140400 w 143437"/>
                  <a:gd name="connsiteY27" fmla="*/ 79078 h 142752"/>
                  <a:gd name="connsiteX28" fmla="*/ 138319 w 143437"/>
                  <a:gd name="connsiteY28" fmla="*/ 72103 h 142752"/>
                  <a:gd name="connsiteX29" fmla="*/ 143437 w 143437"/>
                  <a:gd name="connsiteY29" fmla="*/ 61865 h 142752"/>
                  <a:gd name="connsiteX30" fmla="*/ 143437 w 143437"/>
                  <a:gd name="connsiteY30" fmla="*/ 56353 h 142752"/>
                  <a:gd name="connsiteX31" fmla="*/ 130613 w 143437"/>
                  <a:gd name="connsiteY31" fmla="*/ 43528 h 142752"/>
                  <a:gd name="connsiteX32" fmla="*/ 26831 w 143437"/>
                  <a:gd name="connsiteY32" fmla="*/ 129871 h 142752"/>
                  <a:gd name="connsiteX33" fmla="*/ 26719 w 143437"/>
                  <a:gd name="connsiteY33" fmla="*/ 129984 h 142752"/>
                  <a:gd name="connsiteX34" fmla="*/ 8606 w 143437"/>
                  <a:gd name="connsiteY34" fmla="*/ 129984 h 142752"/>
                  <a:gd name="connsiteX35" fmla="*/ 8494 w 143437"/>
                  <a:gd name="connsiteY35" fmla="*/ 129871 h 142752"/>
                  <a:gd name="connsiteX36" fmla="*/ 8494 w 143437"/>
                  <a:gd name="connsiteY36" fmla="*/ 54159 h 142752"/>
                  <a:gd name="connsiteX37" fmla="*/ 8550 w 143437"/>
                  <a:gd name="connsiteY37" fmla="*/ 54103 h 142752"/>
                  <a:gd name="connsiteX38" fmla="*/ 8606 w 143437"/>
                  <a:gd name="connsiteY38" fmla="*/ 54046 h 142752"/>
                  <a:gd name="connsiteX39" fmla="*/ 26775 w 143437"/>
                  <a:gd name="connsiteY39" fmla="*/ 54159 h 142752"/>
                  <a:gd name="connsiteX40" fmla="*/ 26888 w 143437"/>
                  <a:gd name="connsiteY40" fmla="*/ 54271 h 142752"/>
                  <a:gd name="connsiteX41" fmla="*/ 26888 w 143437"/>
                  <a:gd name="connsiteY41" fmla="*/ 68165 h 142752"/>
                  <a:gd name="connsiteX42" fmla="*/ 26831 w 143437"/>
                  <a:gd name="connsiteY42" fmla="*/ 68840 h 142752"/>
                  <a:gd name="connsiteX43" fmla="*/ 26831 w 143437"/>
                  <a:gd name="connsiteY43" fmla="*/ 129871 h 142752"/>
                  <a:gd name="connsiteX44" fmla="*/ 135000 w 143437"/>
                  <a:gd name="connsiteY44" fmla="*/ 61865 h 142752"/>
                  <a:gd name="connsiteX45" fmla="*/ 130613 w 143437"/>
                  <a:gd name="connsiteY45" fmla="*/ 66253 h 142752"/>
                  <a:gd name="connsiteX46" fmla="*/ 98325 w 143437"/>
                  <a:gd name="connsiteY46" fmla="*/ 66253 h 142752"/>
                  <a:gd name="connsiteX47" fmla="*/ 94106 w 143437"/>
                  <a:gd name="connsiteY47" fmla="*/ 70471 h 142752"/>
                  <a:gd name="connsiteX48" fmla="*/ 98325 w 143437"/>
                  <a:gd name="connsiteY48" fmla="*/ 74690 h 142752"/>
                  <a:gd name="connsiteX49" fmla="*/ 127631 w 143437"/>
                  <a:gd name="connsiteY49" fmla="*/ 74690 h 142752"/>
                  <a:gd name="connsiteX50" fmla="*/ 132019 w 143437"/>
                  <a:gd name="connsiteY50" fmla="*/ 79078 h 142752"/>
                  <a:gd name="connsiteX51" fmla="*/ 132019 w 143437"/>
                  <a:gd name="connsiteY51" fmla="*/ 84590 h 142752"/>
                  <a:gd name="connsiteX52" fmla="*/ 127631 w 143437"/>
                  <a:gd name="connsiteY52" fmla="*/ 88978 h 142752"/>
                  <a:gd name="connsiteX53" fmla="*/ 98325 w 143437"/>
                  <a:gd name="connsiteY53" fmla="*/ 88978 h 142752"/>
                  <a:gd name="connsiteX54" fmla="*/ 94106 w 143437"/>
                  <a:gd name="connsiteY54" fmla="*/ 93196 h 142752"/>
                  <a:gd name="connsiteX55" fmla="*/ 98325 w 143437"/>
                  <a:gd name="connsiteY55" fmla="*/ 97415 h 142752"/>
                  <a:gd name="connsiteX56" fmla="*/ 123244 w 143437"/>
                  <a:gd name="connsiteY56" fmla="*/ 97415 h 142752"/>
                  <a:gd name="connsiteX57" fmla="*/ 127631 w 143437"/>
                  <a:gd name="connsiteY57" fmla="*/ 101803 h 142752"/>
                  <a:gd name="connsiteX58" fmla="*/ 127631 w 143437"/>
                  <a:gd name="connsiteY58" fmla="*/ 107315 h 142752"/>
                  <a:gd name="connsiteX59" fmla="*/ 123244 w 143437"/>
                  <a:gd name="connsiteY59" fmla="*/ 111703 h 142752"/>
                  <a:gd name="connsiteX60" fmla="*/ 98325 w 143437"/>
                  <a:gd name="connsiteY60" fmla="*/ 111703 h 142752"/>
                  <a:gd name="connsiteX61" fmla="*/ 94106 w 143437"/>
                  <a:gd name="connsiteY61" fmla="*/ 115921 h 142752"/>
                  <a:gd name="connsiteX62" fmla="*/ 98325 w 143437"/>
                  <a:gd name="connsiteY62" fmla="*/ 120140 h 142752"/>
                  <a:gd name="connsiteX63" fmla="*/ 117731 w 143437"/>
                  <a:gd name="connsiteY63" fmla="*/ 120140 h 142752"/>
                  <a:gd name="connsiteX64" fmla="*/ 122119 w 143437"/>
                  <a:gd name="connsiteY64" fmla="*/ 124528 h 142752"/>
                  <a:gd name="connsiteX65" fmla="*/ 122119 w 143437"/>
                  <a:gd name="connsiteY65" fmla="*/ 130040 h 142752"/>
                  <a:gd name="connsiteX66" fmla="*/ 117731 w 143437"/>
                  <a:gd name="connsiteY66" fmla="*/ 134428 h 142752"/>
                  <a:gd name="connsiteX67" fmla="*/ 81900 w 143437"/>
                  <a:gd name="connsiteY67" fmla="*/ 134428 h 142752"/>
                  <a:gd name="connsiteX68" fmla="*/ 56531 w 143437"/>
                  <a:gd name="connsiteY68" fmla="*/ 130209 h 142752"/>
                  <a:gd name="connsiteX69" fmla="*/ 35269 w 143437"/>
                  <a:gd name="connsiteY69" fmla="*/ 122953 h 142752"/>
                  <a:gd name="connsiteX70" fmla="*/ 35269 w 143437"/>
                  <a:gd name="connsiteY70" fmla="*/ 70528 h 142752"/>
                  <a:gd name="connsiteX71" fmla="*/ 35325 w 143437"/>
                  <a:gd name="connsiteY71" fmla="*/ 69853 h 142752"/>
                  <a:gd name="connsiteX72" fmla="*/ 35325 w 143437"/>
                  <a:gd name="connsiteY72" fmla="*/ 58996 h 142752"/>
                  <a:gd name="connsiteX73" fmla="*/ 37294 w 143437"/>
                  <a:gd name="connsiteY73" fmla="*/ 56746 h 142752"/>
                  <a:gd name="connsiteX74" fmla="*/ 37350 w 143437"/>
                  <a:gd name="connsiteY74" fmla="*/ 56690 h 142752"/>
                  <a:gd name="connsiteX75" fmla="*/ 65306 w 143437"/>
                  <a:gd name="connsiteY75" fmla="*/ 10509 h 142752"/>
                  <a:gd name="connsiteX76" fmla="*/ 68625 w 143437"/>
                  <a:gd name="connsiteY76" fmla="*/ 8540 h 142752"/>
                  <a:gd name="connsiteX77" fmla="*/ 72225 w 143437"/>
                  <a:gd name="connsiteY77" fmla="*/ 9946 h 142752"/>
                  <a:gd name="connsiteX78" fmla="*/ 74587 w 143437"/>
                  <a:gd name="connsiteY78" fmla="*/ 25978 h 142752"/>
                  <a:gd name="connsiteX79" fmla="*/ 74475 w 143437"/>
                  <a:gd name="connsiteY79" fmla="*/ 26203 h 142752"/>
                  <a:gd name="connsiteX80" fmla="*/ 66263 w 143437"/>
                  <a:gd name="connsiteY80" fmla="*/ 46228 h 142752"/>
                  <a:gd name="connsiteX81" fmla="*/ 66656 w 143437"/>
                  <a:gd name="connsiteY81" fmla="*/ 50165 h 142752"/>
                  <a:gd name="connsiteX82" fmla="*/ 70144 w 143437"/>
                  <a:gd name="connsiteY82" fmla="*/ 52021 h 142752"/>
                  <a:gd name="connsiteX83" fmla="*/ 130613 w 143437"/>
                  <a:gd name="connsiteY83" fmla="*/ 52021 h 142752"/>
                  <a:gd name="connsiteX84" fmla="*/ 135000 w 143437"/>
                  <a:gd name="connsiteY84" fmla="*/ 56409 h 142752"/>
                  <a:gd name="connsiteX85" fmla="*/ 135000 w 143437"/>
                  <a:gd name="connsiteY85" fmla="*/ 61865 h 142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43437" h="142752">
                    <a:moveTo>
                      <a:pt x="130613" y="43528"/>
                    </a:moveTo>
                    <a:lnTo>
                      <a:pt x="76388" y="43528"/>
                    </a:lnTo>
                    <a:lnTo>
                      <a:pt x="82181" y="29409"/>
                    </a:lnTo>
                    <a:cubicBezTo>
                      <a:pt x="86231" y="20915"/>
                      <a:pt x="84712" y="11015"/>
                      <a:pt x="78356" y="4153"/>
                    </a:cubicBezTo>
                    <a:cubicBezTo>
                      <a:pt x="75656" y="1228"/>
                      <a:pt x="71775" y="-291"/>
                      <a:pt x="67781" y="46"/>
                    </a:cubicBezTo>
                    <a:cubicBezTo>
                      <a:pt x="63787" y="384"/>
                      <a:pt x="60244" y="2521"/>
                      <a:pt x="58106" y="5953"/>
                    </a:cubicBezTo>
                    <a:lnTo>
                      <a:pt x="58050" y="6009"/>
                    </a:lnTo>
                    <a:lnTo>
                      <a:pt x="32625" y="48028"/>
                    </a:lnTo>
                    <a:cubicBezTo>
                      <a:pt x="31106" y="46565"/>
                      <a:pt x="29025" y="45665"/>
                      <a:pt x="26775" y="45665"/>
                    </a:cubicBezTo>
                    <a:lnTo>
                      <a:pt x="8606" y="45553"/>
                    </a:lnTo>
                    <a:lnTo>
                      <a:pt x="8550" y="45553"/>
                    </a:lnTo>
                    <a:cubicBezTo>
                      <a:pt x="6300" y="45553"/>
                      <a:pt x="4162" y="46453"/>
                      <a:pt x="2531" y="48028"/>
                    </a:cubicBezTo>
                    <a:cubicBezTo>
                      <a:pt x="900" y="49659"/>
                      <a:pt x="0" y="51796"/>
                      <a:pt x="0" y="54103"/>
                    </a:cubicBezTo>
                    <a:lnTo>
                      <a:pt x="0" y="129871"/>
                    </a:lnTo>
                    <a:cubicBezTo>
                      <a:pt x="0" y="134596"/>
                      <a:pt x="3825" y="138421"/>
                      <a:pt x="8550" y="138421"/>
                    </a:cubicBezTo>
                    <a:lnTo>
                      <a:pt x="26719" y="138421"/>
                    </a:lnTo>
                    <a:cubicBezTo>
                      <a:pt x="30825" y="138421"/>
                      <a:pt x="34200" y="135553"/>
                      <a:pt x="35044" y="131728"/>
                    </a:cubicBezTo>
                    <a:lnTo>
                      <a:pt x="53775" y="138084"/>
                    </a:lnTo>
                    <a:cubicBezTo>
                      <a:pt x="62831" y="141178"/>
                      <a:pt x="72281" y="142753"/>
                      <a:pt x="81900" y="142753"/>
                    </a:cubicBezTo>
                    <a:lnTo>
                      <a:pt x="117731" y="142753"/>
                    </a:lnTo>
                    <a:cubicBezTo>
                      <a:pt x="124819" y="142753"/>
                      <a:pt x="130556" y="137015"/>
                      <a:pt x="130556" y="129928"/>
                    </a:cubicBezTo>
                    <a:lnTo>
                      <a:pt x="130556" y="124415"/>
                    </a:lnTo>
                    <a:cubicBezTo>
                      <a:pt x="130556" y="122334"/>
                      <a:pt x="130050" y="120365"/>
                      <a:pt x="129150" y="118621"/>
                    </a:cubicBezTo>
                    <a:cubicBezTo>
                      <a:pt x="133256" y="116484"/>
                      <a:pt x="136069" y="112209"/>
                      <a:pt x="136069" y="107259"/>
                    </a:cubicBezTo>
                    <a:lnTo>
                      <a:pt x="136069" y="101746"/>
                    </a:lnTo>
                    <a:cubicBezTo>
                      <a:pt x="136069" y="99440"/>
                      <a:pt x="135450" y="97303"/>
                      <a:pt x="134381" y="95446"/>
                    </a:cubicBezTo>
                    <a:cubicBezTo>
                      <a:pt x="137981" y="93196"/>
                      <a:pt x="140400" y="89146"/>
                      <a:pt x="140400" y="84590"/>
                    </a:cubicBezTo>
                    <a:lnTo>
                      <a:pt x="140400" y="79078"/>
                    </a:lnTo>
                    <a:cubicBezTo>
                      <a:pt x="140400" y="76490"/>
                      <a:pt x="139613" y="74128"/>
                      <a:pt x="138319" y="72103"/>
                    </a:cubicBezTo>
                    <a:cubicBezTo>
                      <a:pt x="141469" y="69740"/>
                      <a:pt x="143437" y="66028"/>
                      <a:pt x="143437" y="61865"/>
                    </a:cubicBezTo>
                    <a:lnTo>
                      <a:pt x="143437" y="56353"/>
                    </a:lnTo>
                    <a:cubicBezTo>
                      <a:pt x="143437" y="49265"/>
                      <a:pt x="137700" y="43528"/>
                      <a:pt x="130613" y="43528"/>
                    </a:cubicBezTo>
                    <a:close/>
                    <a:moveTo>
                      <a:pt x="26831" y="129871"/>
                    </a:moveTo>
                    <a:cubicBezTo>
                      <a:pt x="26831" y="129928"/>
                      <a:pt x="26775" y="129984"/>
                      <a:pt x="26719" y="129984"/>
                    </a:cubicBezTo>
                    <a:lnTo>
                      <a:pt x="8606" y="129984"/>
                    </a:lnTo>
                    <a:cubicBezTo>
                      <a:pt x="8550" y="129984"/>
                      <a:pt x="8494" y="129928"/>
                      <a:pt x="8494" y="129871"/>
                    </a:cubicBezTo>
                    <a:lnTo>
                      <a:pt x="8494" y="54159"/>
                    </a:lnTo>
                    <a:cubicBezTo>
                      <a:pt x="8494" y="54159"/>
                      <a:pt x="8494" y="54103"/>
                      <a:pt x="8550" y="54103"/>
                    </a:cubicBezTo>
                    <a:cubicBezTo>
                      <a:pt x="8606" y="54103"/>
                      <a:pt x="8606" y="54046"/>
                      <a:pt x="8606" y="54046"/>
                    </a:cubicBezTo>
                    <a:lnTo>
                      <a:pt x="26775" y="54159"/>
                    </a:lnTo>
                    <a:cubicBezTo>
                      <a:pt x="26831" y="54159"/>
                      <a:pt x="26888" y="54215"/>
                      <a:pt x="26888" y="54271"/>
                    </a:cubicBezTo>
                    <a:lnTo>
                      <a:pt x="26888" y="68165"/>
                    </a:lnTo>
                    <a:cubicBezTo>
                      <a:pt x="26831" y="68390"/>
                      <a:pt x="26831" y="68615"/>
                      <a:pt x="26831" y="68840"/>
                    </a:cubicBezTo>
                    <a:lnTo>
                      <a:pt x="26831" y="129871"/>
                    </a:lnTo>
                    <a:close/>
                    <a:moveTo>
                      <a:pt x="135000" y="61865"/>
                    </a:moveTo>
                    <a:cubicBezTo>
                      <a:pt x="135000" y="64284"/>
                      <a:pt x="133031" y="66253"/>
                      <a:pt x="130613" y="66253"/>
                    </a:cubicBezTo>
                    <a:lnTo>
                      <a:pt x="98325" y="66253"/>
                    </a:lnTo>
                    <a:cubicBezTo>
                      <a:pt x="96019" y="66253"/>
                      <a:pt x="94106" y="68165"/>
                      <a:pt x="94106" y="70471"/>
                    </a:cubicBezTo>
                    <a:cubicBezTo>
                      <a:pt x="94106" y="72778"/>
                      <a:pt x="96019" y="74690"/>
                      <a:pt x="98325" y="74690"/>
                    </a:cubicBezTo>
                    <a:lnTo>
                      <a:pt x="127631" y="74690"/>
                    </a:lnTo>
                    <a:cubicBezTo>
                      <a:pt x="130050" y="74690"/>
                      <a:pt x="132019" y="76659"/>
                      <a:pt x="132019" y="79078"/>
                    </a:cubicBezTo>
                    <a:lnTo>
                      <a:pt x="132019" y="84590"/>
                    </a:lnTo>
                    <a:cubicBezTo>
                      <a:pt x="132019" y="87009"/>
                      <a:pt x="130050" y="88978"/>
                      <a:pt x="127631" y="88978"/>
                    </a:cubicBezTo>
                    <a:lnTo>
                      <a:pt x="98325" y="88978"/>
                    </a:lnTo>
                    <a:cubicBezTo>
                      <a:pt x="96019" y="88978"/>
                      <a:pt x="94106" y="90890"/>
                      <a:pt x="94106" y="93196"/>
                    </a:cubicBezTo>
                    <a:cubicBezTo>
                      <a:pt x="94106" y="95503"/>
                      <a:pt x="96019" y="97415"/>
                      <a:pt x="98325" y="97415"/>
                    </a:cubicBezTo>
                    <a:lnTo>
                      <a:pt x="123244" y="97415"/>
                    </a:lnTo>
                    <a:cubicBezTo>
                      <a:pt x="125663" y="97415"/>
                      <a:pt x="127631" y="99384"/>
                      <a:pt x="127631" y="101803"/>
                    </a:cubicBezTo>
                    <a:lnTo>
                      <a:pt x="127631" y="107315"/>
                    </a:lnTo>
                    <a:cubicBezTo>
                      <a:pt x="127631" y="109734"/>
                      <a:pt x="125663" y="111703"/>
                      <a:pt x="123244" y="111703"/>
                    </a:cubicBezTo>
                    <a:lnTo>
                      <a:pt x="98325" y="111703"/>
                    </a:lnTo>
                    <a:cubicBezTo>
                      <a:pt x="96019" y="111703"/>
                      <a:pt x="94106" y="113615"/>
                      <a:pt x="94106" y="115921"/>
                    </a:cubicBezTo>
                    <a:cubicBezTo>
                      <a:pt x="94106" y="118228"/>
                      <a:pt x="96019" y="120140"/>
                      <a:pt x="98325" y="120140"/>
                    </a:cubicBezTo>
                    <a:lnTo>
                      <a:pt x="117731" y="120140"/>
                    </a:lnTo>
                    <a:cubicBezTo>
                      <a:pt x="120150" y="120140"/>
                      <a:pt x="122119" y="122109"/>
                      <a:pt x="122119" y="124528"/>
                    </a:cubicBezTo>
                    <a:lnTo>
                      <a:pt x="122119" y="130040"/>
                    </a:lnTo>
                    <a:cubicBezTo>
                      <a:pt x="122119" y="132459"/>
                      <a:pt x="120150" y="134428"/>
                      <a:pt x="117731" y="134428"/>
                    </a:cubicBezTo>
                    <a:lnTo>
                      <a:pt x="81900" y="134428"/>
                    </a:lnTo>
                    <a:cubicBezTo>
                      <a:pt x="73238" y="134428"/>
                      <a:pt x="64688" y="133021"/>
                      <a:pt x="56531" y="130209"/>
                    </a:cubicBezTo>
                    <a:lnTo>
                      <a:pt x="35269" y="122953"/>
                    </a:lnTo>
                    <a:lnTo>
                      <a:pt x="35269" y="70528"/>
                    </a:lnTo>
                    <a:cubicBezTo>
                      <a:pt x="35325" y="70303"/>
                      <a:pt x="35325" y="70078"/>
                      <a:pt x="35325" y="69853"/>
                    </a:cubicBezTo>
                    <a:lnTo>
                      <a:pt x="35325" y="58996"/>
                    </a:lnTo>
                    <a:cubicBezTo>
                      <a:pt x="36113" y="58378"/>
                      <a:pt x="36787" y="57590"/>
                      <a:pt x="37294" y="56746"/>
                    </a:cubicBezTo>
                    <a:cubicBezTo>
                      <a:pt x="37294" y="56690"/>
                      <a:pt x="37350" y="56690"/>
                      <a:pt x="37350" y="56690"/>
                    </a:cubicBezTo>
                    <a:lnTo>
                      <a:pt x="65306" y="10509"/>
                    </a:lnTo>
                    <a:cubicBezTo>
                      <a:pt x="66038" y="9384"/>
                      <a:pt x="67219" y="8653"/>
                      <a:pt x="68625" y="8540"/>
                    </a:cubicBezTo>
                    <a:cubicBezTo>
                      <a:pt x="69975" y="8428"/>
                      <a:pt x="71325" y="8934"/>
                      <a:pt x="72225" y="9946"/>
                    </a:cubicBezTo>
                    <a:cubicBezTo>
                      <a:pt x="76275" y="14334"/>
                      <a:pt x="77175" y="20578"/>
                      <a:pt x="74587" y="25978"/>
                    </a:cubicBezTo>
                    <a:cubicBezTo>
                      <a:pt x="74531" y="26034"/>
                      <a:pt x="74531" y="26146"/>
                      <a:pt x="74475" y="26203"/>
                    </a:cubicBezTo>
                    <a:lnTo>
                      <a:pt x="66263" y="46228"/>
                    </a:lnTo>
                    <a:cubicBezTo>
                      <a:pt x="65756" y="47521"/>
                      <a:pt x="65869" y="48984"/>
                      <a:pt x="66656" y="50165"/>
                    </a:cubicBezTo>
                    <a:cubicBezTo>
                      <a:pt x="67444" y="51346"/>
                      <a:pt x="68738" y="52021"/>
                      <a:pt x="70144" y="52021"/>
                    </a:cubicBezTo>
                    <a:lnTo>
                      <a:pt x="130613" y="52021"/>
                    </a:lnTo>
                    <a:cubicBezTo>
                      <a:pt x="133031" y="52021"/>
                      <a:pt x="135000" y="53990"/>
                      <a:pt x="135000" y="56409"/>
                    </a:cubicBezTo>
                    <a:lnTo>
                      <a:pt x="135000" y="61865"/>
                    </a:lnTo>
                    <a:close/>
                  </a:path>
                </a:pathLst>
              </a:custGeom>
              <a:solidFill>
                <a:schemeClr val="tx2"/>
              </a:solidFill>
              <a:ln w="558" cap="flat">
                <a:noFill/>
                <a:prstDash val="solid"/>
                <a:miter/>
              </a:ln>
            </p:spPr>
            <p:txBody>
              <a:bodyPr rtlCol="0" anchor="ctr"/>
              <a:lstStyle/>
              <a:p>
                <a:pPr defTabSz="609585">
                  <a:defRPr/>
                </a:pPr>
                <a:endParaRPr lang="fr-FR" sz="2400">
                  <a:solidFill>
                    <a:srgbClr val="192A6B"/>
                  </a:solidFill>
                  <a:latin typeface="Arial"/>
                </a:endParaRPr>
              </a:p>
            </p:txBody>
          </p:sp>
          <p:sp>
            <p:nvSpPr>
              <p:cNvPr id="96" name="Freeform: Shape 95">
                <a:extLst>
                  <a:ext uri="{FF2B5EF4-FFF2-40B4-BE49-F238E27FC236}">
                    <a16:creationId xmlns:a16="http://schemas.microsoft.com/office/drawing/2014/main" id="{DE9C6185-7FFB-4624-A487-7662DFCD99E7}"/>
                  </a:ext>
                </a:extLst>
              </p:cNvPr>
              <p:cNvSpPr/>
              <p:nvPr/>
            </p:nvSpPr>
            <p:spPr>
              <a:xfrm>
                <a:off x="-215994" y="2751504"/>
                <a:ext cx="288000" cy="288000"/>
              </a:xfrm>
              <a:custGeom>
                <a:avLst/>
                <a:gdLst>
                  <a:gd name="connsiteX0" fmla="*/ 276244 w 288000"/>
                  <a:gd name="connsiteY0" fmla="*/ 121331 h 288000"/>
                  <a:gd name="connsiteX1" fmla="*/ 269831 w 288000"/>
                  <a:gd name="connsiteY1" fmla="*/ 97481 h 288000"/>
                  <a:gd name="connsiteX2" fmla="*/ 268706 w 288000"/>
                  <a:gd name="connsiteY2" fmla="*/ 72000 h 288000"/>
                  <a:gd name="connsiteX3" fmla="*/ 247163 w 288000"/>
                  <a:gd name="connsiteY3" fmla="*/ 58275 h 288000"/>
                  <a:gd name="connsiteX4" fmla="*/ 229725 w 288000"/>
                  <a:gd name="connsiteY4" fmla="*/ 40838 h 288000"/>
                  <a:gd name="connsiteX5" fmla="*/ 216000 w 288000"/>
                  <a:gd name="connsiteY5" fmla="*/ 19294 h 288000"/>
                  <a:gd name="connsiteX6" fmla="*/ 190519 w 288000"/>
                  <a:gd name="connsiteY6" fmla="*/ 18169 h 288000"/>
                  <a:gd name="connsiteX7" fmla="*/ 166669 w 288000"/>
                  <a:gd name="connsiteY7" fmla="*/ 11756 h 288000"/>
                  <a:gd name="connsiteX8" fmla="*/ 144000 w 288000"/>
                  <a:gd name="connsiteY8" fmla="*/ 0 h 288000"/>
                  <a:gd name="connsiteX9" fmla="*/ 121331 w 288000"/>
                  <a:gd name="connsiteY9" fmla="*/ 11756 h 288000"/>
                  <a:gd name="connsiteX10" fmla="*/ 97481 w 288000"/>
                  <a:gd name="connsiteY10" fmla="*/ 18169 h 288000"/>
                  <a:gd name="connsiteX11" fmla="*/ 72000 w 288000"/>
                  <a:gd name="connsiteY11" fmla="*/ 19294 h 288000"/>
                  <a:gd name="connsiteX12" fmla="*/ 58275 w 288000"/>
                  <a:gd name="connsiteY12" fmla="*/ 40838 h 288000"/>
                  <a:gd name="connsiteX13" fmla="*/ 40838 w 288000"/>
                  <a:gd name="connsiteY13" fmla="*/ 58275 h 288000"/>
                  <a:gd name="connsiteX14" fmla="*/ 19294 w 288000"/>
                  <a:gd name="connsiteY14" fmla="*/ 72000 h 288000"/>
                  <a:gd name="connsiteX15" fmla="*/ 18169 w 288000"/>
                  <a:gd name="connsiteY15" fmla="*/ 97481 h 288000"/>
                  <a:gd name="connsiteX16" fmla="*/ 11756 w 288000"/>
                  <a:gd name="connsiteY16" fmla="*/ 121331 h 288000"/>
                  <a:gd name="connsiteX17" fmla="*/ 0 w 288000"/>
                  <a:gd name="connsiteY17" fmla="*/ 144000 h 288000"/>
                  <a:gd name="connsiteX18" fmla="*/ 11756 w 288000"/>
                  <a:gd name="connsiteY18" fmla="*/ 166669 h 288000"/>
                  <a:gd name="connsiteX19" fmla="*/ 18169 w 288000"/>
                  <a:gd name="connsiteY19" fmla="*/ 190519 h 288000"/>
                  <a:gd name="connsiteX20" fmla="*/ 19294 w 288000"/>
                  <a:gd name="connsiteY20" fmla="*/ 216000 h 288000"/>
                  <a:gd name="connsiteX21" fmla="*/ 40838 w 288000"/>
                  <a:gd name="connsiteY21" fmla="*/ 229725 h 288000"/>
                  <a:gd name="connsiteX22" fmla="*/ 58275 w 288000"/>
                  <a:gd name="connsiteY22" fmla="*/ 247163 h 288000"/>
                  <a:gd name="connsiteX23" fmla="*/ 72000 w 288000"/>
                  <a:gd name="connsiteY23" fmla="*/ 268706 h 288000"/>
                  <a:gd name="connsiteX24" fmla="*/ 97481 w 288000"/>
                  <a:gd name="connsiteY24" fmla="*/ 269831 h 288000"/>
                  <a:gd name="connsiteX25" fmla="*/ 121331 w 288000"/>
                  <a:gd name="connsiteY25" fmla="*/ 276244 h 288000"/>
                  <a:gd name="connsiteX26" fmla="*/ 144000 w 288000"/>
                  <a:gd name="connsiteY26" fmla="*/ 288000 h 288000"/>
                  <a:gd name="connsiteX27" fmla="*/ 166669 w 288000"/>
                  <a:gd name="connsiteY27" fmla="*/ 276244 h 288000"/>
                  <a:gd name="connsiteX28" fmla="*/ 190519 w 288000"/>
                  <a:gd name="connsiteY28" fmla="*/ 269831 h 288000"/>
                  <a:gd name="connsiteX29" fmla="*/ 216000 w 288000"/>
                  <a:gd name="connsiteY29" fmla="*/ 268706 h 288000"/>
                  <a:gd name="connsiteX30" fmla="*/ 229725 w 288000"/>
                  <a:gd name="connsiteY30" fmla="*/ 247163 h 288000"/>
                  <a:gd name="connsiteX31" fmla="*/ 247163 w 288000"/>
                  <a:gd name="connsiteY31" fmla="*/ 229725 h 288000"/>
                  <a:gd name="connsiteX32" fmla="*/ 268706 w 288000"/>
                  <a:gd name="connsiteY32" fmla="*/ 216000 h 288000"/>
                  <a:gd name="connsiteX33" fmla="*/ 269831 w 288000"/>
                  <a:gd name="connsiteY33" fmla="*/ 190519 h 288000"/>
                  <a:gd name="connsiteX34" fmla="*/ 276244 w 288000"/>
                  <a:gd name="connsiteY34" fmla="*/ 166669 h 288000"/>
                  <a:gd name="connsiteX35" fmla="*/ 288000 w 288000"/>
                  <a:gd name="connsiteY35" fmla="*/ 144000 h 288000"/>
                  <a:gd name="connsiteX36" fmla="*/ 276244 w 288000"/>
                  <a:gd name="connsiteY36" fmla="*/ 121331 h 288000"/>
                  <a:gd name="connsiteX37" fmla="*/ 271463 w 288000"/>
                  <a:gd name="connsiteY37" fmla="*/ 159694 h 288000"/>
                  <a:gd name="connsiteX38" fmla="*/ 262294 w 288000"/>
                  <a:gd name="connsiteY38" fmla="*/ 194006 h 288000"/>
                  <a:gd name="connsiteX39" fmla="*/ 261506 w 288000"/>
                  <a:gd name="connsiteY39" fmla="*/ 211725 h 288000"/>
                  <a:gd name="connsiteX40" fmla="*/ 246544 w 288000"/>
                  <a:gd name="connsiteY40" fmla="*/ 221288 h 288000"/>
                  <a:gd name="connsiteX41" fmla="*/ 221400 w 288000"/>
                  <a:gd name="connsiteY41" fmla="*/ 246431 h 288000"/>
                  <a:gd name="connsiteX42" fmla="*/ 211838 w 288000"/>
                  <a:gd name="connsiteY42" fmla="*/ 261394 h 288000"/>
                  <a:gd name="connsiteX43" fmla="*/ 194119 w 288000"/>
                  <a:gd name="connsiteY43" fmla="*/ 262181 h 288000"/>
                  <a:gd name="connsiteX44" fmla="*/ 159806 w 288000"/>
                  <a:gd name="connsiteY44" fmla="*/ 271350 h 288000"/>
                  <a:gd name="connsiteX45" fmla="*/ 144056 w 288000"/>
                  <a:gd name="connsiteY45" fmla="*/ 279506 h 288000"/>
                  <a:gd name="connsiteX46" fmla="*/ 128306 w 288000"/>
                  <a:gd name="connsiteY46" fmla="*/ 271350 h 288000"/>
                  <a:gd name="connsiteX47" fmla="*/ 105638 w 288000"/>
                  <a:gd name="connsiteY47" fmla="*/ 259594 h 288000"/>
                  <a:gd name="connsiteX48" fmla="*/ 93994 w 288000"/>
                  <a:gd name="connsiteY48" fmla="*/ 262181 h 288000"/>
                  <a:gd name="connsiteX49" fmla="*/ 76275 w 288000"/>
                  <a:gd name="connsiteY49" fmla="*/ 261394 h 288000"/>
                  <a:gd name="connsiteX50" fmla="*/ 66713 w 288000"/>
                  <a:gd name="connsiteY50" fmla="*/ 246431 h 288000"/>
                  <a:gd name="connsiteX51" fmla="*/ 41569 w 288000"/>
                  <a:gd name="connsiteY51" fmla="*/ 221288 h 288000"/>
                  <a:gd name="connsiteX52" fmla="*/ 26606 w 288000"/>
                  <a:gd name="connsiteY52" fmla="*/ 211725 h 288000"/>
                  <a:gd name="connsiteX53" fmla="*/ 25819 w 288000"/>
                  <a:gd name="connsiteY53" fmla="*/ 194006 h 288000"/>
                  <a:gd name="connsiteX54" fmla="*/ 16650 w 288000"/>
                  <a:gd name="connsiteY54" fmla="*/ 159694 h 288000"/>
                  <a:gd name="connsiteX55" fmla="*/ 8494 w 288000"/>
                  <a:gd name="connsiteY55" fmla="*/ 143944 h 288000"/>
                  <a:gd name="connsiteX56" fmla="*/ 16650 w 288000"/>
                  <a:gd name="connsiteY56" fmla="*/ 128194 h 288000"/>
                  <a:gd name="connsiteX57" fmla="*/ 25819 w 288000"/>
                  <a:gd name="connsiteY57" fmla="*/ 93881 h 288000"/>
                  <a:gd name="connsiteX58" fmla="*/ 26606 w 288000"/>
                  <a:gd name="connsiteY58" fmla="*/ 76163 h 288000"/>
                  <a:gd name="connsiteX59" fmla="*/ 41569 w 288000"/>
                  <a:gd name="connsiteY59" fmla="*/ 66600 h 288000"/>
                  <a:gd name="connsiteX60" fmla="*/ 66713 w 288000"/>
                  <a:gd name="connsiteY60" fmla="*/ 41456 h 288000"/>
                  <a:gd name="connsiteX61" fmla="*/ 76275 w 288000"/>
                  <a:gd name="connsiteY61" fmla="*/ 26494 h 288000"/>
                  <a:gd name="connsiteX62" fmla="*/ 93994 w 288000"/>
                  <a:gd name="connsiteY62" fmla="*/ 25706 h 288000"/>
                  <a:gd name="connsiteX63" fmla="*/ 128306 w 288000"/>
                  <a:gd name="connsiteY63" fmla="*/ 16538 h 288000"/>
                  <a:gd name="connsiteX64" fmla="*/ 144056 w 288000"/>
                  <a:gd name="connsiteY64" fmla="*/ 8381 h 288000"/>
                  <a:gd name="connsiteX65" fmla="*/ 159806 w 288000"/>
                  <a:gd name="connsiteY65" fmla="*/ 16538 h 288000"/>
                  <a:gd name="connsiteX66" fmla="*/ 194119 w 288000"/>
                  <a:gd name="connsiteY66" fmla="*/ 25706 h 288000"/>
                  <a:gd name="connsiteX67" fmla="*/ 211838 w 288000"/>
                  <a:gd name="connsiteY67" fmla="*/ 26494 h 288000"/>
                  <a:gd name="connsiteX68" fmla="*/ 221400 w 288000"/>
                  <a:gd name="connsiteY68" fmla="*/ 41456 h 288000"/>
                  <a:gd name="connsiteX69" fmla="*/ 246544 w 288000"/>
                  <a:gd name="connsiteY69" fmla="*/ 66600 h 288000"/>
                  <a:gd name="connsiteX70" fmla="*/ 261506 w 288000"/>
                  <a:gd name="connsiteY70" fmla="*/ 76163 h 288000"/>
                  <a:gd name="connsiteX71" fmla="*/ 262294 w 288000"/>
                  <a:gd name="connsiteY71" fmla="*/ 93881 h 288000"/>
                  <a:gd name="connsiteX72" fmla="*/ 271463 w 288000"/>
                  <a:gd name="connsiteY72" fmla="*/ 128194 h 288000"/>
                  <a:gd name="connsiteX73" fmla="*/ 279619 w 288000"/>
                  <a:gd name="connsiteY73" fmla="*/ 143944 h 288000"/>
                  <a:gd name="connsiteX74" fmla="*/ 271463 w 288000"/>
                  <a:gd name="connsiteY74" fmla="*/ 159694 h 28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88000" h="288000">
                    <a:moveTo>
                      <a:pt x="276244" y="121331"/>
                    </a:moveTo>
                    <a:cubicBezTo>
                      <a:pt x="268594" y="115988"/>
                      <a:pt x="265894" y="105919"/>
                      <a:pt x="269831" y="97481"/>
                    </a:cubicBezTo>
                    <a:cubicBezTo>
                      <a:pt x="273713" y="89213"/>
                      <a:pt x="273263" y="79931"/>
                      <a:pt x="268706" y="72000"/>
                    </a:cubicBezTo>
                    <a:cubicBezTo>
                      <a:pt x="264094" y="64069"/>
                      <a:pt x="256275" y="59063"/>
                      <a:pt x="247163" y="58275"/>
                    </a:cubicBezTo>
                    <a:cubicBezTo>
                      <a:pt x="237881" y="57488"/>
                      <a:pt x="230569" y="50119"/>
                      <a:pt x="229725" y="40838"/>
                    </a:cubicBezTo>
                    <a:cubicBezTo>
                      <a:pt x="228938" y="31725"/>
                      <a:pt x="223875" y="23850"/>
                      <a:pt x="216000" y="19294"/>
                    </a:cubicBezTo>
                    <a:cubicBezTo>
                      <a:pt x="208125" y="14738"/>
                      <a:pt x="198788" y="14344"/>
                      <a:pt x="190519" y="18169"/>
                    </a:cubicBezTo>
                    <a:cubicBezTo>
                      <a:pt x="182081" y="22050"/>
                      <a:pt x="172013" y="19406"/>
                      <a:pt x="166669" y="11756"/>
                    </a:cubicBezTo>
                    <a:cubicBezTo>
                      <a:pt x="161381" y="4275"/>
                      <a:pt x="153113" y="0"/>
                      <a:pt x="144000" y="0"/>
                    </a:cubicBezTo>
                    <a:cubicBezTo>
                      <a:pt x="134888" y="0"/>
                      <a:pt x="126619" y="4275"/>
                      <a:pt x="121331" y="11756"/>
                    </a:cubicBezTo>
                    <a:cubicBezTo>
                      <a:pt x="115988" y="19406"/>
                      <a:pt x="105919" y="22106"/>
                      <a:pt x="97481" y="18169"/>
                    </a:cubicBezTo>
                    <a:cubicBezTo>
                      <a:pt x="89213" y="14288"/>
                      <a:pt x="79931" y="14681"/>
                      <a:pt x="72000" y="19294"/>
                    </a:cubicBezTo>
                    <a:cubicBezTo>
                      <a:pt x="64069" y="23906"/>
                      <a:pt x="59063" y="31725"/>
                      <a:pt x="58275" y="40838"/>
                    </a:cubicBezTo>
                    <a:cubicBezTo>
                      <a:pt x="57488" y="50119"/>
                      <a:pt x="50119" y="57431"/>
                      <a:pt x="40838" y="58275"/>
                    </a:cubicBezTo>
                    <a:cubicBezTo>
                      <a:pt x="31725" y="59063"/>
                      <a:pt x="23850" y="64125"/>
                      <a:pt x="19294" y="72000"/>
                    </a:cubicBezTo>
                    <a:cubicBezTo>
                      <a:pt x="14738" y="79875"/>
                      <a:pt x="14344" y="89213"/>
                      <a:pt x="18169" y="97481"/>
                    </a:cubicBezTo>
                    <a:cubicBezTo>
                      <a:pt x="22106" y="105919"/>
                      <a:pt x="19406" y="115988"/>
                      <a:pt x="11756" y="121331"/>
                    </a:cubicBezTo>
                    <a:cubicBezTo>
                      <a:pt x="4275" y="126619"/>
                      <a:pt x="0" y="134831"/>
                      <a:pt x="0" y="144000"/>
                    </a:cubicBezTo>
                    <a:cubicBezTo>
                      <a:pt x="0" y="153169"/>
                      <a:pt x="4275" y="161381"/>
                      <a:pt x="11756" y="166669"/>
                    </a:cubicBezTo>
                    <a:cubicBezTo>
                      <a:pt x="19406" y="172013"/>
                      <a:pt x="22106" y="182081"/>
                      <a:pt x="18169" y="190519"/>
                    </a:cubicBezTo>
                    <a:cubicBezTo>
                      <a:pt x="14288" y="198788"/>
                      <a:pt x="14738" y="208069"/>
                      <a:pt x="19294" y="216000"/>
                    </a:cubicBezTo>
                    <a:cubicBezTo>
                      <a:pt x="23850" y="223931"/>
                      <a:pt x="31725" y="228938"/>
                      <a:pt x="40838" y="229725"/>
                    </a:cubicBezTo>
                    <a:cubicBezTo>
                      <a:pt x="50119" y="230513"/>
                      <a:pt x="57431" y="237881"/>
                      <a:pt x="58275" y="247163"/>
                    </a:cubicBezTo>
                    <a:cubicBezTo>
                      <a:pt x="59063" y="256275"/>
                      <a:pt x="64069" y="264150"/>
                      <a:pt x="72000" y="268706"/>
                    </a:cubicBezTo>
                    <a:cubicBezTo>
                      <a:pt x="79875" y="273263"/>
                      <a:pt x="89213" y="273656"/>
                      <a:pt x="97481" y="269831"/>
                    </a:cubicBezTo>
                    <a:cubicBezTo>
                      <a:pt x="105919" y="265950"/>
                      <a:pt x="115988" y="268594"/>
                      <a:pt x="121331" y="276244"/>
                    </a:cubicBezTo>
                    <a:cubicBezTo>
                      <a:pt x="126619" y="283725"/>
                      <a:pt x="134831" y="288000"/>
                      <a:pt x="144000" y="288000"/>
                    </a:cubicBezTo>
                    <a:cubicBezTo>
                      <a:pt x="153169" y="288000"/>
                      <a:pt x="161381" y="283725"/>
                      <a:pt x="166669" y="276244"/>
                    </a:cubicBezTo>
                    <a:cubicBezTo>
                      <a:pt x="172013" y="268594"/>
                      <a:pt x="182081" y="265894"/>
                      <a:pt x="190519" y="269831"/>
                    </a:cubicBezTo>
                    <a:cubicBezTo>
                      <a:pt x="198788" y="273713"/>
                      <a:pt x="208069" y="273319"/>
                      <a:pt x="216000" y="268706"/>
                    </a:cubicBezTo>
                    <a:cubicBezTo>
                      <a:pt x="223931" y="264094"/>
                      <a:pt x="228938" y="256275"/>
                      <a:pt x="229725" y="247163"/>
                    </a:cubicBezTo>
                    <a:cubicBezTo>
                      <a:pt x="230513" y="237881"/>
                      <a:pt x="237881" y="230569"/>
                      <a:pt x="247163" y="229725"/>
                    </a:cubicBezTo>
                    <a:cubicBezTo>
                      <a:pt x="256275" y="228938"/>
                      <a:pt x="264150" y="223875"/>
                      <a:pt x="268706" y="216000"/>
                    </a:cubicBezTo>
                    <a:cubicBezTo>
                      <a:pt x="273263" y="208125"/>
                      <a:pt x="273656" y="198788"/>
                      <a:pt x="269831" y="190519"/>
                    </a:cubicBezTo>
                    <a:cubicBezTo>
                      <a:pt x="265894" y="182081"/>
                      <a:pt x="268594" y="172013"/>
                      <a:pt x="276244" y="166669"/>
                    </a:cubicBezTo>
                    <a:cubicBezTo>
                      <a:pt x="283725" y="161381"/>
                      <a:pt x="288000" y="153169"/>
                      <a:pt x="288000" y="144000"/>
                    </a:cubicBezTo>
                    <a:cubicBezTo>
                      <a:pt x="288000" y="134831"/>
                      <a:pt x="283725" y="126563"/>
                      <a:pt x="276244" y="121331"/>
                    </a:cubicBezTo>
                    <a:close/>
                    <a:moveTo>
                      <a:pt x="271463" y="159694"/>
                    </a:moveTo>
                    <a:cubicBezTo>
                      <a:pt x="260494" y="167400"/>
                      <a:pt x="256613" y="181856"/>
                      <a:pt x="262294" y="194006"/>
                    </a:cubicBezTo>
                    <a:cubicBezTo>
                      <a:pt x="264994" y="199744"/>
                      <a:pt x="264656" y="206213"/>
                      <a:pt x="261506" y="211725"/>
                    </a:cubicBezTo>
                    <a:cubicBezTo>
                      <a:pt x="258300" y="217238"/>
                      <a:pt x="252900" y="220725"/>
                      <a:pt x="246544" y="221288"/>
                    </a:cubicBezTo>
                    <a:cubicBezTo>
                      <a:pt x="233156" y="222525"/>
                      <a:pt x="222581" y="233044"/>
                      <a:pt x="221400" y="246431"/>
                    </a:cubicBezTo>
                    <a:cubicBezTo>
                      <a:pt x="220838" y="252788"/>
                      <a:pt x="217350" y="258188"/>
                      <a:pt x="211838" y="261394"/>
                    </a:cubicBezTo>
                    <a:cubicBezTo>
                      <a:pt x="206325" y="264600"/>
                      <a:pt x="199856" y="264881"/>
                      <a:pt x="194119" y="262181"/>
                    </a:cubicBezTo>
                    <a:cubicBezTo>
                      <a:pt x="181969" y="256500"/>
                      <a:pt x="167513" y="260381"/>
                      <a:pt x="159806" y="271350"/>
                    </a:cubicBezTo>
                    <a:cubicBezTo>
                      <a:pt x="156150" y="276525"/>
                      <a:pt x="150413" y="279506"/>
                      <a:pt x="144056" y="279506"/>
                    </a:cubicBezTo>
                    <a:cubicBezTo>
                      <a:pt x="137700" y="279506"/>
                      <a:pt x="131963" y="276525"/>
                      <a:pt x="128306" y="271350"/>
                    </a:cubicBezTo>
                    <a:cubicBezTo>
                      <a:pt x="122963" y="263813"/>
                      <a:pt x="114413" y="259594"/>
                      <a:pt x="105638" y="259594"/>
                    </a:cubicBezTo>
                    <a:cubicBezTo>
                      <a:pt x="101700" y="259594"/>
                      <a:pt x="97706" y="260438"/>
                      <a:pt x="93994" y="262181"/>
                    </a:cubicBezTo>
                    <a:cubicBezTo>
                      <a:pt x="88256" y="264881"/>
                      <a:pt x="81788" y="264600"/>
                      <a:pt x="76275" y="261394"/>
                    </a:cubicBezTo>
                    <a:cubicBezTo>
                      <a:pt x="70763" y="258188"/>
                      <a:pt x="67275" y="252788"/>
                      <a:pt x="66713" y="246431"/>
                    </a:cubicBezTo>
                    <a:cubicBezTo>
                      <a:pt x="65475" y="233044"/>
                      <a:pt x="54956" y="222469"/>
                      <a:pt x="41569" y="221288"/>
                    </a:cubicBezTo>
                    <a:cubicBezTo>
                      <a:pt x="35213" y="220725"/>
                      <a:pt x="29813" y="217238"/>
                      <a:pt x="26606" y="211725"/>
                    </a:cubicBezTo>
                    <a:cubicBezTo>
                      <a:pt x="23400" y="206213"/>
                      <a:pt x="23119" y="199744"/>
                      <a:pt x="25819" y="194006"/>
                    </a:cubicBezTo>
                    <a:cubicBezTo>
                      <a:pt x="31500" y="181856"/>
                      <a:pt x="27619" y="167400"/>
                      <a:pt x="16650" y="159694"/>
                    </a:cubicBezTo>
                    <a:cubicBezTo>
                      <a:pt x="11475" y="156038"/>
                      <a:pt x="8494" y="150300"/>
                      <a:pt x="8494" y="143944"/>
                    </a:cubicBezTo>
                    <a:cubicBezTo>
                      <a:pt x="8494" y="137588"/>
                      <a:pt x="11475" y="131850"/>
                      <a:pt x="16650" y="128194"/>
                    </a:cubicBezTo>
                    <a:cubicBezTo>
                      <a:pt x="27619" y="120488"/>
                      <a:pt x="31500" y="106031"/>
                      <a:pt x="25819" y="93881"/>
                    </a:cubicBezTo>
                    <a:cubicBezTo>
                      <a:pt x="23119" y="88144"/>
                      <a:pt x="23400" y="81675"/>
                      <a:pt x="26606" y="76163"/>
                    </a:cubicBezTo>
                    <a:cubicBezTo>
                      <a:pt x="29813" y="70650"/>
                      <a:pt x="35213" y="67163"/>
                      <a:pt x="41569" y="66600"/>
                    </a:cubicBezTo>
                    <a:cubicBezTo>
                      <a:pt x="54956" y="65363"/>
                      <a:pt x="65531" y="54844"/>
                      <a:pt x="66713" y="41456"/>
                    </a:cubicBezTo>
                    <a:cubicBezTo>
                      <a:pt x="67275" y="35100"/>
                      <a:pt x="70763" y="29700"/>
                      <a:pt x="76275" y="26494"/>
                    </a:cubicBezTo>
                    <a:cubicBezTo>
                      <a:pt x="81788" y="23288"/>
                      <a:pt x="88256" y="23006"/>
                      <a:pt x="93994" y="25706"/>
                    </a:cubicBezTo>
                    <a:cubicBezTo>
                      <a:pt x="106144" y="31388"/>
                      <a:pt x="120600" y="27506"/>
                      <a:pt x="128306" y="16538"/>
                    </a:cubicBezTo>
                    <a:cubicBezTo>
                      <a:pt x="131963" y="11363"/>
                      <a:pt x="137700" y="8381"/>
                      <a:pt x="144056" y="8381"/>
                    </a:cubicBezTo>
                    <a:cubicBezTo>
                      <a:pt x="150413" y="8381"/>
                      <a:pt x="156150" y="11363"/>
                      <a:pt x="159806" y="16538"/>
                    </a:cubicBezTo>
                    <a:cubicBezTo>
                      <a:pt x="167513" y="27506"/>
                      <a:pt x="181969" y="31388"/>
                      <a:pt x="194119" y="25706"/>
                    </a:cubicBezTo>
                    <a:cubicBezTo>
                      <a:pt x="199856" y="23006"/>
                      <a:pt x="206325" y="23288"/>
                      <a:pt x="211838" y="26494"/>
                    </a:cubicBezTo>
                    <a:cubicBezTo>
                      <a:pt x="217350" y="29700"/>
                      <a:pt x="220838" y="35100"/>
                      <a:pt x="221400" y="41456"/>
                    </a:cubicBezTo>
                    <a:cubicBezTo>
                      <a:pt x="222638" y="54844"/>
                      <a:pt x="233156" y="65419"/>
                      <a:pt x="246544" y="66600"/>
                    </a:cubicBezTo>
                    <a:cubicBezTo>
                      <a:pt x="252900" y="67163"/>
                      <a:pt x="258300" y="70650"/>
                      <a:pt x="261506" y="76163"/>
                    </a:cubicBezTo>
                    <a:cubicBezTo>
                      <a:pt x="264713" y="81675"/>
                      <a:pt x="264994" y="88144"/>
                      <a:pt x="262294" y="93881"/>
                    </a:cubicBezTo>
                    <a:cubicBezTo>
                      <a:pt x="256613" y="106031"/>
                      <a:pt x="260494" y="120488"/>
                      <a:pt x="271463" y="128194"/>
                    </a:cubicBezTo>
                    <a:cubicBezTo>
                      <a:pt x="276638" y="131850"/>
                      <a:pt x="279619" y="137588"/>
                      <a:pt x="279619" y="143944"/>
                    </a:cubicBezTo>
                    <a:cubicBezTo>
                      <a:pt x="279619" y="150300"/>
                      <a:pt x="276638" y="156038"/>
                      <a:pt x="271463" y="159694"/>
                    </a:cubicBezTo>
                    <a:close/>
                  </a:path>
                </a:pathLst>
              </a:custGeom>
              <a:solidFill>
                <a:schemeClr val="tx1"/>
              </a:solidFill>
              <a:ln w="558" cap="flat">
                <a:noFill/>
                <a:prstDash val="solid"/>
                <a:miter/>
              </a:ln>
            </p:spPr>
            <p:txBody>
              <a:bodyPr rtlCol="0" anchor="ctr"/>
              <a:lstStyle/>
              <a:p>
                <a:pPr defTabSz="609585">
                  <a:defRPr/>
                </a:pPr>
                <a:endParaRPr lang="fr-FR" sz="2400">
                  <a:solidFill>
                    <a:srgbClr val="192A6B"/>
                  </a:solidFill>
                  <a:latin typeface="Arial"/>
                </a:endParaRPr>
              </a:p>
            </p:txBody>
          </p:sp>
          <p:sp>
            <p:nvSpPr>
              <p:cNvPr id="97" name="Freeform: Shape 96">
                <a:extLst>
                  <a:ext uri="{FF2B5EF4-FFF2-40B4-BE49-F238E27FC236}">
                    <a16:creationId xmlns:a16="http://schemas.microsoft.com/office/drawing/2014/main" id="{34B93430-5664-412C-83BD-816A5D59C68E}"/>
                  </a:ext>
                </a:extLst>
              </p:cNvPr>
              <p:cNvSpPr/>
              <p:nvPr/>
            </p:nvSpPr>
            <p:spPr>
              <a:xfrm>
                <a:off x="-183391" y="2784016"/>
                <a:ext cx="223033" cy="223031"/>
              </a:xfrm>
              <a:custGeom>
                <a:avLst/>
                <a:gdLst>
                  <a:gd name="connsiteX0" fmla="*/ 221872 w 223033"/>
                  <a:gd name="connsiteY0" fmla="*/ 96131 h 223031"/>
                  <a:gd name="connsiteX1" fmla="*/ 221872 w 223033"/>
                  <a:gd name="connsiteY1" fmla="*/ 96131 h 223031"/>
                  <a:gd name="connsiteX2" fmla="*/ 187222 w 223033"/>
                  <a:gd name="connsiteY2" fmla="*/ 29756 h 223031"/>
                  <a:gd name="connsiteX3" fmla="*/ 111397 w 223033"/>
                  <a:gd name="connsiteY3" fmla="*/ 0 h 223031"/>
                  <a:gd name="connsiteX4" fmla="*/ 35516 w 223033"/>
                  <a:gd name="connsiteY4" fmla="*/ 29756 h 223031"/>
                  <a:gd name="connsiteX5" fmla="*/ 191 w 223033"/>
                  <a:gd name="connsiteY5" fmla="*/ 102600 h 223031"/>
                  <a:gd name="connsiteX6" fmla="*/ 247 w 223033"/>
                  <a:gd name="connsiteY6" fmla="*/ 103669 h 223031"/>
                  <a:gd name="connsiteX7" fmla="*/ 191 w 223033"/>
                  <a:gd name="connsiteY7" fmla="*/ 119981 h 223031"/>
                  <a:gd name="connsiteX8" fmla="*/ 191 w 223033"/>
                  <a:gd name="connsiteY8" fmla="*/ 120431 h 223031"/>
                  <a:gd name="connsiteX9" fmla="*/ 303 w 223033"/>
                  <a:gd name="connsiteY9" fmla="*/ 121388 h 223031"/>
                  <a:gd name="connsiteX10" fmla="*/ 810 w 223033"/>
                  <a:gd name="connsiteY10" fmla="*/ 125944 h 223031"/>
                  <a:gd name="connsiteX11" fmla="*/ 35572 w 223033"/>
                  <a:gd name="connsiteY11" fmla="*/ 193275 h 223031"/>
                  <a:gd name="connsiteX12" fmla="*/ 111453 w 223033"/>
                  <a:gd name="connsiteY12" fmla="*/ 223031 h 223031"/>
                  <a:gd name="connsiteX13" fmla="*/ 187335 w 223033"/>
                  <a:gd name="connsiteY13" fmla="*/ 193275 h 223031"/>
                  <a:gd name="connsiteX14" fmla="*/ 222041 w 223033"/>
                  <a:gd name="connsiteY14" fmla="*/ 126394 h 223031"/>
                  <a:gd name="connsiteX15" fmla="*/ 221872 w 223033"/>
                  <a:gd name="connsiteY15" fmla="*/ 96131 h 223031"/>
                  <a:gd name="connsiteX16" fmla="*/ 181541 w 223033"/>
                  <a:gd name="connsiteY16" fmla="*/ 187088 h 223031"/>
                  <a:gd name="connsiteX17" fmla="*/ 111397 w 223033"/>
                  <a:gd name="connsiteY17" fmla="*/ 214594 h 223031"/>
                  <a:gd name="connsiteX18" fmla="*/ 41253 w 223033"/>
                  <a:gd name="connsiteY18" fmla="*/ 187088 h 223031"/>
                  <a:gd name="connsiteX19" fmla="*/ 9303 w 223033"/>
                  <a:gd name="connsiteY19" fmla="*/ 125719 h 223031"/>
                  <a:gd name="connsiteX20" fmla="*/ 9303 w 223033"/>
                  <a:gd name="connsiteY20" fmla="*/ 125719 h 223031"/>
                  <a:gd name="connsiteX21" fmla="*/ 8741 w 223033"/>
                  <a:gd name="connsiteY21" fmla="*/ 120937 h 223031"/>
                  <a:gd name="connsiteX22" fmla="*/ 8628 w 223033"/>
                  <a:gd name="connsiteY22" fmla="*/ 119756 h 223031"/>
                  <a:gd name="connsiteX23" fmla="*/ 8628 w 223033"/>
                  <a:gd name="connsiteY23" fmla="*/ 119756 h 223031"/>
                  <a:gd name="connsiteX24" fmla="*/ 8460 w 223033"/>
                  <a:gd name="connsiteY24" fmla="*/ 103950 h 223031"/>
                  <a:gd name="connsiteX25" fmla="*/ 8572 w 223033"/>
                  <a:gd name="connsiteY25" fmla="*/ 103331 h 223031"/>
                  <a:gd name="connsiteX26" fmla="*/ 8685 w 223033"/>
                  <a:gd name="connsiteY26" fmla="*/ 102263 h 223031"/>
                  <a:gd name="connsiteX27" fmla="*/ 8853 w 223033"/>
                  <a:gd name="connsiteY27" fmla="*/ 100913 h 223031"/>
                  <a:gd name="connsiteX28" fmla="*/ 8797 w 223033"/>
                  <a:gd name="connsiteY28" fmla="*/ 100913 h 223031"/>
                  <a:gd name="connsiteX29" fmla="*/ 41197 w 223033"/>
                  <a:gd name="connsiteY29" fmla="*/ 36000 h 223031"/>
                  <a:gd name="connsiteX30" fmla="*/ 111341 w 223033"/>
                  <a:gd name="connsiteY30" fmla="*/ 8494 h 223031"/>
                  <a:gd name="connsiteX31" fmla="*/ 181428 w 223033"/>
                  <a:gd name="connsiteY31" fmla="*/ 36000 h 223031"/>
                  <a:gd name="connsiteX32" fmla="*/ 213603 w 223033"/>
                  <a:gd name="connsiteY32" fmla="*/ 98494 h 223031"/>
                  <a:gd name="connsiteX33" fmla="*/ 214222 w 223033"/>
                  <a:gd name="connsiteY33" fmla="*/ 119363 h 223031"/>
                  <a:gd name="connsiteX34" fmla="*/ 214166 w 223033"/>
                  <a:gd name="connsiteY34" fmla="*/ 119812 h 223031"/>
                  <a:gd name="connsiteX35" fmla="*/ 181541 w 223033"/>
                  <a:gd name="connsiteY35" fmla="*/ 187088 h 223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3033" h="223031">
                    <a:moveTo>
                      <a:pt x="221872" y="96131"/>
                    </a:moveTo>
                    <a:lnTo>
                      <a:pt x="221872" y="96131"/>
                    </a:lnTo>
                    <a:cubicBezTo>
                      <a:pt x="218385" y="70763"/>
                      <a:pt x="206235" y="47363"/>
                      <a:pt x="187222" y="29756"/>
                    </a:cubicBezTo>
                    <a:cubicBezTo>
                      <a:pt x="166522" y="10575"/>
                      <a:pt x="139635" y="0"/>
                      <a:pt x="111397" y="0"/>
                    </a:cubicBezTo>
                    <a:cubicBezTo>
                      <a:pt x="83160" y="0"/>
                      <a:pt x="56216" y="10575"/>
                      <a:pt x="35516" y="29756"/>
                    </a:cubicBezTo>
                    <a:cubicBezTo>
                      <a:pt x="14928" y="48825"/>
                      <a:pt x="2385" y="74700"/>
                      <a:pt x="191" y="102600"/>
                    </a:cubicBezTo>
                    <a:cubicBezTo>
                      <a:pt x="191" y="102938"/>
                      <a:pt x="191" y="103331"/>
                      <a:pt x="247" y="103669"/>
                    </a:cubicBezTo>
                    <a:cubicBezTo>
                      <a:pt x="22" y="107550"/>
                      <a:pt x="-147" y="113906"/>
                      <a:pt x="191" y="119981"/>
                    </a:cubicBezTo>
                    <a:cubicBezTo>
                      <a:pt x="191" y="120150"/>
                      <a:pt x="191" y="120319"/>
                      <a:pt x="191" y="120431"/>
                    </a:cubicBezTo>
                    <a:cubicBezTo>
                      <a:pt x="191" y="120769"/>
                      <a:pt x="247" y="121050"/>
                      <a:pt x="303" y="121388"/>
                    </a:cubicBezTo>
                    <a:cubicBezTo>
                      <a:pt x="416" y="122963"/>
                      <a:pt x="585" y="124481"/>
                      <a:pt x="810" y="125944"/>
                    </a:cubicBezTo>
                    <a:cubicBezTo>
                      <a:pt x="4128" y="151706"/>
                      <a:pt x="16335" y="175444"/>
                      <a:pt x="35572" y="193275"/>
                    </a:cubicBezTo>
                    <a:cubicBezTo>
                      <a:pt x="56272" y="212456"/>
                      <a:pt x="83216" y="223031"/>
                      <a:pt x="111453" y="223031"/>
                    </a:cubicBezTo>
                    <a:cubicBezTo>
                      <a:pt x="139691" y="223031"/>
                      <a:pt x="166635" y="212456"/>
                      <a:pt x="187335" y="193275"/>
                    </a:cubicBezTo>
                    <a:cubicBezTo>
                      <a:pt x="206460" y="175556"/>
                      <a:pt x="218610" y="151988"/>
                      <a:pt x="222041" y="126394"/>
                    </a:cubicBezTo>
                    <a:cubicBezTo>
                      <a:pt x="222660" y="121838"/>
                      <a:pt x="224010" y="109856"/>
                      <a:pt x="221872" y="96131"/>
                    </a:cubicBezTo>
                    <a:close/>
                    <a:moveTo>
                      <a:pt x="181541" y="187088"/>
                    </a:moveTo>
                    <a:cubicBezTo>
                      <a:pt x="162416" y="204806"/>
                      <a:pt x="137497" y="214594"/>
                      <a:pt x="111397" y="214594"/>
                    </a:cubicBezTo>
                    <a:cubicBezTo>
                      <a:pt x="85297" y="214594"/>
                      <a:pt x="60378" y="204863"/>
                      <a:pt x="41253" y="187088"/>
                    </a:cubicBezTo>
                    <a:cubicBezTo>
                      <a:pt x="23703" y="170775"/>
                      <a:pt x="12510" y="149175"/>
                      <a:pt x="9303" y="125719"/>
                    </a:cubicBezTo>
                    <a:lnTo>
                      <a:pt x="9303" y="125719"/>
                    </a:lnTo>
                    <a:cubicBezTo>
                      <a:pt x="9303" y="125719"/>
                      <a:pt x="9022" y="123863"/>
                      <a:pt x="8741" y="120937"/>
                    </a:cubicBezTo>
                    <a:cubicBezTo>
                      <a:pt x="8685" y="120544"/>
                      <a:pt x="8685" y="120150"/>
                      <a:pt x="8628" y="119756"/>
                    </a:cubicBezTo>
                    <a:cubicBezTo>
                      <a:pt x="8628" y="119756"/>
                      <a:pt x="8628" y="119756"/>
                      <a:pt x="8628" y="119756"/>
                    </a:cubicBezTo>
                    <a:cubicBezTo>
                      <a:pt x="8235" y="115481"/>
                      <a:pt x="7953" y="109519"/>
                      <a:pt x="8460" y="103950"/>
                    </a:cubicBezTo>
                    <a:cubicBezTo>
                      <a:pt x="8516" y="103725"/>
                      <a:pt x="8516" y="103556"/>
                      <a:pt x="8572" y="103331"/>
                    </a:cubicBezTo>
                    <a:cubicBezTo>
                      <a:pt x="8572" y="102994"/>
                      <a:pt x="8628" y="102600"/>
                      <a:pt x="8685" y="102263"/>
                    </a:cubicBezTo>
                    <a:cubicBezTo>
                      <a:pt x="8741" y="101813"/>
                      <a:pt x="8797" y="101363"/>
                      <a:pt x="8853" y="100913"/>
                    </a:cubicBezTo>
                    <a:lnTo>
                      <a:pt x="8797" y="100913"/>
                    </a:lnTo>
                    <a:cubicBezTo>
                      <a:pt x="11328" y="76050"/>
                      <a:pt x="22803" y="53100"/>
                      <a:pt x="41197" y="36000"/>
                    </a:cubicBezTo>
                    <a:cubicBezTo>
                      <a:pt x="60322" y="18281"/>
                      <a:pt x="85241" y="8494"/>
                      <a:pt x="111341" y="8494"/>
                    </a:cubicBezTo>
                    <a:cubicBezTo>
                      <a:pt x="137441" y="8494"/>
                      <a:pt x="162303" y="18281"/>
                      <a:pt x="181428" y="36000"/>
                    </a:cubicBezTo>
                    <a:cubicBezTo>
                      <a:pt x="199260" y="52538"/>
                      <a:pt x="210566" y="74588"/>
                      <a:pt x="213603" y="98494"/>
                    </a:cubicBezTo>
                    <a:cubicBezTo>
                      <a:pt x="214053" y="102263"/>
                      <a:pt x="214728" y="110306"/>
                      <a:pt x="214222" y="119363"/>
                    </a:cubicBezTo>
                    <a:cubicBezTo>
                      <a:pt x="214222" y="119531"/>
                      <a:pt x="214166" y="119644"/>
                      <a:pt x="214166" y="119812"/>
                    </a:cubicBezTo>
                    <a:cubicBezTo>
                      <a:pt x="212141" y="145519"/>
                      <a:pt x="200553" y="169425"/>
                      <a:pt x="181541" y="187088"/>
                    </a:cubicBezTo>
                    <a:close/>
                  </a:path>
                </a:pathLst>
              </a:custGeom>
              <a:solidFill>
                <a:schemeClr val="tx1"/>
              </a:solidFill>
              <a:ln w="558" cap="flat">
                <a:noFill/>
                <a:prstDash val="solid"/>
                <a:miter/>
              </a:ln>
            </p:spPr>
            <p:txBody>
              <a:bodyPr rtlCol="0" anchor="ctr"/>
              <a:lstStyle/>
              <a:p>
                <a:pPr defTabSz="609585">
                  <a:defRPr/>
                </a:pPr>
                <a:endParaRPr lang="fr-FR" sz="2400">
                  <a:solidFill>
                    <a:srgbClr val="192A6B"/>
                  </a:solidFill>
                  <a:latin typeface="Arial"/>
                </a:endParaRPr>
              </a:p>
            </p:txBody>
          </p:sp>
        </p:grpSp>
      </p:grpSp>
      <p:sp>
        <p:nvSpPr>
          <p:cNvPr id="62" name="Espace réservé du pied de page 3">
            <a:extLst>
              <a:ext uri="{FF2B5EF4-FFF2-40B4-BE49-F238E27FC236}">
                <a16:creationId xmlns:a16="http://schemas.microsoft.com/office/drawing/2014/main" id="{1372767C-487C-4BA9-B08F-4C90FA7CF044}"/>
              </a:ext>
            </a:extLst>
          </p:cNvPr>
          <p:cNvSpPr txBox="1">
            <a:spLocks/>
          </p:cNvSpPr>
          <p:nvPr/>
        </p:nvSpPr>
        <p:spPr>
          <a:xfrm>
            <a:off x="2251412" y="4663270"/>
            <a:ext cx="4950043" cy="205184"/>
          </a:xfrm>
          <a:prstGeom prst="rect">
            <a:avLst/>
          </a:prstGeom>
        </p:spPr>
        <p:txBody>
          <a:bodyPr wrap="square"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1200">
                <a:latin typeface="Arial"/>
              </a:rPr>
              <a:t>Augmenter leur notoriété</a:t>
            </a:r>
          </a:p>
        </p:txBody>
      </p:sp>
      <p:grpSp>
        <p:nvGrpSpPr>
          <p:cNvPr id="105" name="Group 104">
            <a:extLst>
              <a:ext uri="{FF2B5EF4-FFF2-40B4-BE49-F238E27FC236}">
                <a16:creationId xmlns:a16="http://schemas.microsoft.com/office/drawing/2014/main" id="{6C5B851A-3179-47D1-BF06-9320D1BE9954}"/>
              </a:ext>
            </a:extLst>
          </p:cNvPr>
          <p:cNvGrpSpPr/>
          <p:nvPr/>
        </p:nvGrpSpPr>
        <p:grpSpPr>
          <a:xfrm>
            <a:off x="1812887" y="4617872"/>
            <a:ext cx="262656" cy="262656"/>
            <a:chOff x="360004" y="3082352"/>
            <a:chExt cx="288000" cy="288000"/>
          </a:xfrm>
        </p:grpSpPr>
        <p:sp>
          <p:nvSpPr>
            <p:cNvPr id="63" name="Rectangle 62">
              <a:extLst>
                <a:ext uri="{FF2B5EF4-FFF2-40B4-BE49-F238E27FC236}">
                  <a16:creationId xmlns:a16="http://schemas.microsoft.com/office/drawing/2014/main" id="{68AA4D63-21CF-4309-96AA-B17F8C191C5A}"/>
                </a:ext>
              </a:extLst>
            </p:cNvPr>
            <p:cNvSpPr/>
            <p:nvPr/>
          </p:nvSpPr>
          <p:spPr>
            <a:xfrm>
              <a:off x="360004" y="3082352"/>
              <a:ext cx="288000" cy="28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defRPr/>
              </a:pPr>
              <a:endParaRPr lang="fr-FR" sz="2400">
                <a:solidFill>
                  <a:srgbClr val="FFFFFF"/>
                </a:solidFill>
                <a:latin typeface="Arial"/>
              </a:endParaRPr>
            </a:p>
          </p:txBody>
        </p:sp>
        <p:grpSp>
          <p:nvGrpSpPr>
            <p:cNvPr id="104" name="Group 103">
              <a:extLst>
                <a:ext uri="{FF2B5EF4-FFF2-40B4-BE49-F238E27FC236}">
                  <a16:creationId xmlns:a16="http://schemas.microsoft.com/office/drawing/2014/main" id="{99920CAE-7922-48D3-AD14-22917C32740C}"/>
                </a:ext>
              </a:extLst>
            </p:cNvPr>
            <p:cNvGrpSpPr/>
            <p:nvPr/>
          </p:nvGrpSpPr>
          <p:grpSpPr>
            <a:xfrm>
              <a:off x="360110" y="3082373"/>
              <a:ext cx="287894" cy="287979"/>
              <a:chOff x="-449953" y="2861408"/>
              <a:chExt cx="287894" cy="287979"/>
            </a:xfrm>
          </p:grpSpPr>
          <p:sp>
            <p:nvSpPr>
              <p:cNvPr id="101" name="Freeform: Shape 100">
                <a:extLst>
                  <a:ext uri="{FF2B5EF4-FFF2-40B4-BE49-F238E27FC236}">
                    <a16:creationId xmlns:a16="http://schemas.microsoft.com/office/drawing/2014/main" id="{904D4593-CBEE-4AE7-8F65-40D7AF742610}"/>
                  </a:ext>
                </a:extLst>
              </p:cNvPr>
              <p:cNvSpPr/>
              <p:nvPr/>
            </p:nvSpPr>
            <p:spPr>
              <a:xfrm>
                <a:off x="-411561" y="2861408"/>
                <a:ext cx="124819" cy="124765"/>
              </a:xfrm>
              <a:custGeom>
                <a:avLst/>
                <a:gdLst>
                  <a:gd name="connsiteX0" fmla="*/ 22027 w 124819"/>
                  <a:gd name="connsiteY0" fmla="*/ 79043 h 124765"/>
                  <a:gd name="connsiteX1" fmla="*/ 23170 w 124819"/>
                  <a:gd name="connsiteY1" fmla="*/ 82825 h 124765"/>
                  <a:gd name="connsiteX2" fmla="*/ 18893 w 124819"/>
                  <a:gd name="connsiteY2" fmla="*/ 108745 h 124765"/>
                  <a:gd name="connsiteX3" fmla="*/ 24461 w 124819"/>
                  <a:gd name="connsiteY3" fmla="*/ 122348 h 124765"/>
                  <a:gd name="connsiteX4" fmla="*/ 38117 w 124819"/>
                  <a:gd name="connsiteY4" fmla="*/ 123159 h 124765"/>
                  <a:gd name="connsiteX5" fmla="*/ 60826 w 124819"/>
                  <a:gd name="connsiteY5" fmla="*/ 110761 h 124765"/>
                  <a:gd name="connsiteX6" fmla="*/ 63989 w 124819"/>
                  <a:gd name="connsiteY6" fmla="*/ 110761 h 124765"/>
                  <a:gd name="connsiteX7" fmla="*/ 86702 w 124819"/>
                  <a:gd name="connsiteY7" fmla="*/ 123173 h 124765"/>
                  <a:gd name="connsiteX8" fmla="*/ 100358 w 124819"/>
                  <a:gd name="connsiteY8" fmla="*/ 122362 h 124765"/>
                  <a:gd name="connsiteX9" fmla="*/ 105926 w 124819"/>
                  <a:gd name="connsiteY9" fmla="*/ 108759 h 124765"/>
                  <a:gd name="connsiteX10" fmla="*/ 101650 w 124819"/>
                  <a:gd name="connsiteY10" fmla="*/ 82839 h 124765"/>
                  <a:gd name="connsiteX11" fmla="*/ 102797 w 124819"/>
                  <a:gd name="connsiteY11" fmla="*/ 79057 h 124765"/>
                  <a:gd name="connsiteX12" fmla="*/ 120825 w 124819"/>
                  <a:gd name="connsiteY12" fmla="*/ 60784 h 124765"/>
                  <a:gd name="connsiteX13" fmla="*/ 124075 w 124819"/>
                  <a:gd name="connsiteY13" fmla="*/ 46537 h 124765"/>
                  <a:gd name="connsiteX14" fmla="*/ 113481 w 124819"/>
                  <a:gd name="connsiteY14" fmla="*/ 37418 h 124765"/>
                  <a:gd name="connsiteX15" fmla="*/ 88329 w 124819"/>
                  <a:gd name="connsiteY15" fmla="*/ 33635 h 124765"/>
                  <a:gd name="connsiteX16" fmla="*/ 85603 w 124819"/>
                  <a:gd name="connsiteY16" fmla="*/ 31499 h 124765"/>
                  <a:gd name="connsiteX17" fmla="*/ 74284 w 124819"/>
                  <a:gd name="connsiteY17" fmla="*/ 7658 h 124765"/>
                  <a:gd name="connsiteX18" fmla="*/ 62410 w 124819"/>
                  <a:gd name="connsiteY18" fmla="*/ 0 h 124765"/>
                  <a:gd name="connsiteX19" fmla="*/ 50535 w 124819"/>
                  <a:gd name="connsiteY19" fmla="*/ 7657 h 124765"/>
                  <a:gd name="connsiteX20" fmla="*/ 39202 w 124819"/>
                  <a:gd name="connsiteY20" fmla="*/ 31499 h 124765"/>
                  <a:gd name="connsiteX21" fmla="*/ 36476 w 124819"/>
                  <a:gd name="connsiteY21" fmla="*/ 33635 h 124765"/>
                  <a:gd name="connsiteX22" fmla="*/ 11338 w 124819"/>
                  <a:gd name="connsiteY22" fmla="*/ 37418 h 124765"/>
                  <a:gd name="connsiteX23" fmla="*/ 744 w 124819"/>
                  <a:gd name="connsiteY23" fmla="*/ 46537 h 124765"/>
                  <a:gd name="connsiteX24" fmla="*/ 3994 w 124819"/>
                  <a:gd name="connsiteY24" fmla="*/ 60788 h 124765"/>
                  <a:gd name="connsiteX25" fmla="*/ 9850 w 124819"/>
                  <a:gd name="connsiteY25" fmla="*/ 49547 h 124765"/>
                  <a:gd name="connsiteX26" fmla="*/ 12773 w 124819"/>
                  <a:gd name="connsiteY26" fmla="*/ 46927 h 124765"/>
                  <a:gd name="connsiteX27" fmla="*/ 37930 w 124819"/>
                  <a:gd name="connsiteY27" fmla="*/ 43130 h 124765"/>
                  <a:gd name="connsiteX28" fmla="*/ 47894 w 124819"/>
                  <a:gd name="connsiteY28" fmla="*/ 35618 h 124765"/>
                  <a:gd name="connsiteX29" fmla="*/ 59227 w 124819"/>
                  <a:gd name="connsiteY29" fmla="*/ 11747 h 124765"/>
                  <a:gd name="connsiteX30" fmla="*/ 62429 w 124819"/>
                  <a:gd name="connsiteY30" fmla="*/ 9577 h 124765"/>
                  <a:gd name="connsiteX31" fmla="*/ 65631 w 124819"/>
                  <a:gd name="connsiteY31" fmla="*/ 11747 h 124765"/>
                  <a:gd name="connsiteX32" fmla="*/ 76963 w 124819"/>
                  <a:gd name="connsiteY32" fmla="*/ 35618 h 124765"/>
                  <a:gd name="connsiteX33" fmla="*/ 86890 w 124819"/>
                  <a:gd name="connsiteY33" fmla="*/ 43130 h 124765"/>
                  <a:gd name="connsiteX34" fmla="*/ 112027 w 124819"/>
                  <a:gd name="connsiteY34" fmla="*/ 46927 h 124765"/>
                  <a:gd name="connsiteX35" fmla="*/ 114951 w 124819"/>
                  <a:gd name="connsiteY35" fmla="*/ 49547 h 124765"/>
                  <a:gd name="connsiteX36" fmla="*/ 113990 w 124819"/>
                  <a:gd name="connsiteY36" fmla="*/ 54026 h 124765"/>
                  <a:gd name="connsiteX37" fmla="*/ 95962 w 124819"/>
                  <a:gd name="connsiteY37" fmla="*/ 72299 h 124765"/>
                  <a:gd name="connsiteX38" fmla="*/ 92174 w 124819"/>
                  <a:gd name="connsiteY38" fmla="*/ 84386 h 124765"/>
                  <a:gd name="connsiteX39" fmla="*/ 96451 w 124819"/>
                  <a:gd name="connsiteY39" fmla="*/ 110306 h 124765"/>
                  <a:gd name="connsiteX40" fmla="*/ 94805 w 124819"/>
                  <a:gd name="connsiteY40" fmla="*/ 114520 h 124765"/>
                  <a:gd name="connsiteX41" fmla="*/ 91305 w 124819"/>
                  <a:gd name="connsiteY41" fmla="*/ 114736 h 124765"/>
                  <a:gd name="connsiteX42" fmla="*/ 68592 w 124819"/>
                  <a:gd name="connsiteY42" fmla="*/ 102318 h 124765"/>
                  <a:gd name="connsiteX43" fmla="*/ 56227 w 124819"/>
                  <a:gd name="connsiteY43" fmla="*/ 102318 h 124765"/>
                  <a:gd name="connsiteX44" fmla="*/ 33514 w 124819"/>
                  <a:gd name="connsiteY44" fmla="*/ 114750 h 124765"/>
                  <a:gd name="connsiteX45" fmla="*/ 30014 w 124819"/>
                  <a:gd name="connsiteY45" fmla="*/ 114534 h 124765"/>
                  <a:gd name="connsiteX46" fmla="*/ 28368 w 124819"/>
                  <a:gd name="connsiteY46" fmla="*/ 110320 h 124765"/>
                  <a:gd name="connsiteX47" fmla="*/ 32644 w 124819"/>
                  <a:gd name="connsiteY47" fmla="*/ 84400 h 124765"/>
                  <a:gd name="connsiteX48" fmla="*/ 28857 w 124819"/>
                  <a:gd name="connsiteY48" fmla="*/ 72313 h 124765"/>
                  <a:gd name="connsiteX49" fmla="*/ 10823 w 124819"/>
                  <a:gd name="connsiteY49" fmla="*/ 54025 h 124765"/>
                  <a:gd name="connsiteX50" fmla="*/ 9850 w 124819"/>
                  <a:gd name="connsiteY50" fmla="*/ 49547 h 12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4819" h="124765">
                    <a:moveTo>
                      <a:pt x="22027" y="79043"/>
                    </a:moveTo>
                    <a:cubicBezTo>
                      <a:pt x="22991" y="80048"/>
                      <a:pt x="23416" y="81455"/>
                      <a:pt x="23170" y="82825"/>
                    </a:cubicBezTo>
                    <a:lnTo>
                      <a:pt x="18893" y="108745"/>
                    </a:lnTo>
                    <a:cubicBezTo>
                      <a:pt x="17973" y="113974"/>
                      <a:pt x="20139" y="119266"/>
                      <a:pt x="24461" y="122348"/>
                    </a:cubicBezTo>
                    <a:cubicBezTo>
                      <a:pt x="28475" y="125232"/>
                      <a:pt x="33790" y="125548"/>
                      <a:pt x="38117" y="123159"/>
                    </a:cubicBezTo>
                    <a:lnTo>
                      <a:pt x="60826" y="110761"/>
                    </a:lnTo>
                    <a:cubicBezTo>
                      <a:pt x="61808" y="110211"/>
                      <a:pt x="63006" y="110211"/>
                      <a:pt x="63989" y="110761"/>
                    </a:cubicBezTo>
                    <a:lnTo>
                      <a:pt x="86702" y="123173"/>
                    </a:lnTo>
                    <a:cubicBezTo>
                      <a:pt x="91030" y="125558"/>
                      <a:pt x="96344" y="125243"/>
                      <a:pt x="100358" y="122362"/>
                    </a:cubicBezTo>
                    <a:cubicBezTo>
                      <a:pt x="104680" y="119280"/>
                      <a:pt x="106847" y="113988"/>
                      <a:pt x="105926" y="108759"/>
                    </a:cubicBezTo>
                    <a:lnTo>
                      <a:pt x="101650" y="82839"/>
                    </a:lnTo>
                    <a:cubicBezTo>
                      <a:pt x="101399" y="81467"/>
                      <a:pt x="101826" y="80058"/>
                      <a:pt x="102797" y="79057"/>
                    </a:cubicBezTo>
                    <a:lnTo>
                      <a:pt x="120825" y="60784"/>
                    </a:lnTo>
                    <a:cubicBezTo>
                      <a:pt x="124514" y="57031"/>
                      <a:pt x="125772" y="51519"/>
                      <a:pt x="124075" y="46537"/>
                    </a:cubicBezTo>
                    <a:cubicBezTo>
                      <a:pt x="122556" y="41736"/>
                      <a:pt x="118454" y="38206"/>
                      <a:pt x="113481" y="37418"/>
                    </a:cubicBezTo>
                    <a:lnTo>
                      <a:pt x="88329" y="33635"/>
                    </a:lnTo>
                    <a:cubicBezTo>
                      <a:pt x="87121" y="33422"/>
                      <a:pt x="86099" y="32621"/>
                      <a:pt x="85603" y="31499"/>
                    </a:cubicBezTo>
                    <a:lnTo>
                      <a:pt x="74284" y="7658"/>
                    </a:lnTo>
                    <a:cubicBezTo>
                      <a:pt x="72173" y="2995"/>
                      <a:pt x="67528" y="0"/>
                      <a:pt x="62410" y="0"/>
                    </a:cubicBezTo>
                    <a:cubicBezTo>
                      <a:pt x="57292" y="0"/>
                      <a:pt x="52646" y="2995"/>
                      <a:pt x="50535" y="7657"/>
                    </a:cubicBezTo>
                    <a:lnTo>
                      <a:pt x="39202" y="31499"/>
                    </a:lnTo>
                    <a:cubicBezTo>
                      <a:pt x="38706" y="32621"/>
                      <a:pt x="37683" y="33422"/>
                      <a:pt x="36476" y="33635"/>
                    </a:cubicBezTo>
                    <a:lnTo>
                      <a:pt x="11338" y="37418"/>
                    </a:lnTo>
                    <a:cubicBezTo>
                      <a:pt x="6364" y="38206"/>
                      <a:pt x="2263" y="41737"/>
                      <a:pt x="744" y="46537"/>
                    </a:cubicBezTo>
                    <a:cubicBezTo>
                      <a:pt x="-955" y="51520"/>
                      <a:pt x="303" y="57035"/>
                      <a:pt x="3994" y="60788"/>
                    </a:cubicBezTo>
                    <a:close/>
                    <a:moveTo>
                      <a:pt x="9850" y="49547"/>
                    </a:moveTo>
                    <a:cubicBezTo>
                      <a:pt x="10245" y="48188"/>
                      <a:pt x="11379" y="47172"/>
                      <a:pt x="12773" y="46927"/>
                    </a:cubicBezTo>
                    <a:lnTo>
                      <a:pt x="37930" y="43130"/>
                    </a:lnTo>
                    <a:cubicBezTo>
                      <a:pt x="42295" y="42440"/>
                      <a:pt x="46030" y="39624"/>
                      <a:pt x="47894" y="35618"/>
                    </a:cubicBezTo>
                    <a:lnTo>
                      <a:pt x="59227" y="11747"/>
                    </a:lnTo>
                    <a:cubicBezTo>
                      <a:pt x="59749" y="10437"/>
                      <a:pt x="61018" y="9577"/>
                      <a:pt x="62429" y="9577"/>
                    </a:cubicBezTo>
                    <a:cubicBezTo>
                      <a:pt x="63840" y="9577"/>
                      <a:pt x="65108" y="10437"/>
                      <a:pt x="65631" y="11747"/>
                    </a:cubicBezTo>
                    <a:lnTo>
                      <a:pt x="76963" y="35618"/>
                    </a:lnTo>
                    <a:cubicBezTo>
                      <a:pt x="78821" y="39614"/>
                      <a:pt x="82539" y="42428"/>
                      <a:pt x="86890" y="43130"/>
                    </a:cubicBezTo>
                    <a:lnTo>
                      <a:pt x="112027" y="46927"/>
                    </a:lnTo>
                    <a:cubicBezTo>
                      <a:pt x="113421" y="47172"/>
                      <a:pt x="114555" y="48188"/>
                      <a:pt x="114951" y="49547"/>
                    </a:cubicBezTo>
                    <a:cubicBezTo>
                      <a:pt x="115498" y="51102"/>
                      <a:pt x="115127" y="52832"/>
                      <a:pt x="113990" y="54026"/>
                    </a:cubicBezTo>
                    <a:lnTo>
                      <a:pt x="95962" y="72299"/>
                    </a:lnTo>
                    <a:cubicBezTo>
                      <a:pt x="92844" y="75493"/>
                      <a:pt x="91437" y="79984"/>
                      <a:pt x="92174" y="84386"/>
                    </a:cubicBezTo>
                    <a:lnTo>
                      <a:pt x="96451" y="110306"/>
                    </a:lnTo>
                    <a:cubicBezTo>
                      <a:pt x="96773" y="111912"/>
                      <a:pt x="96130" y="113558"/>
                      <a:pt x="94805" y="114520"/>
                    </a:cubicBezTo>
                    <a:cubicBezTo>
                      <a:pt x="93786" y="115284"/>
                      <a:pt x="92410" y="115369"/>
                      <a:pt x="91305" y="114736"/>
                    </a:cubicBezTo>
                    <a:lnTo>
                      <a:pt x="68592" y="102318"/>
                    </a:lnTo>
                    <a:cubicBezTo>
                      <a:pt x="64740" y="100209"/>
                      <a:pt x="60079" y="100209"/>
                      <a:pt x="56227" y="102318"/>
                    </a:cubicBezTo>
                    <a:lnTo>
                      <a:pt x="33514" y="114750"/>
                    </a:lnTo>
                    <a:cubicBezTo>
                      <a:pt x="32409" y="115383"/>
                      <a:pt x="31033" y="115298"/>
                      <a:pt x="30014" y="114534"/>
                    </a:cubicBezTo>
                    <a:cubicBezTo>
                      <a:pt x="28689" y="113572"/>
                      <a:pt x="28046" y="111926"/>
                      <a:pt x="28368" y="110320"/>
                    </a:cubicBezTo>
                    <a:lnTo>
                      <a:pt x="32644" y="84400"/>
                    </a:lnTo>
                    <a:cubicBezTo>
                      <a:pt x="33382" y="79998"/>
                      <a:pt x="31975" y="75507"/>
                      <a:pt x="28857" y="72313"/>
                    </a:cubicBezTo>
                    <a:lnTo>
                      <a:pt x="10823" y="54025"/>
                    </a:lnTo>
                    <a:cubicBezTo>
                      <a:pt x="9682" y="52835"/>
                      <a:pt x="9306" y="51104"/>
                      <a:pt x="9850" y="49547"/>
                    </a:cubicBezTo>
                    <a:close/>
                  </a:path>
                </a:pathLst>
              </a:custGeom>
              <a:solidFill>
                <a:schemeClr val="tx2"/>
              </a:solidFill>
              <a:ln w="558" cap="flat">
                <a:noFill/>
                <a:prstDash val="solid"/>
                <a:miter/>
              </a:ln>
            </p:spPr>
            <p:txBody>
              <a:bodyPr rtlCol="0" anchor="ctr"/>
              <a:lstStyle/>
              <a:p>
                <a:pPr defTabSz="609585">
                  <a:defRPr/>
                </a:pPr>
                <a:endParaRPr lang="fr-FR" sz="2400">
                  <a:solidFill>
                    <a:srgbClr val="192A6B"/>
                  </a:solidFill>
                  <a:latin typeface="Arial"/>
                </a:endParaRPr>
              </a:p>
            </p:txBody>
          </p:sp>
          <p:sp>
            <p:nvSpPr>
              <p:cNvPr id="102" name="Freeform: Shape 101">
                <a:extLst>
                  <a:ext uri="{FF2B5EF4-FFF2-40B4-BE49-F238E27FC236}">
                    <a16:creationId xmlns:a16="http://schemas.microsoft.com/office/drawing/2014/main" id="{6A1F3D3C-AEF9-41D6-B51F-CCF60C4D16D4}"/>
                  </a:ext>
                </a:extLst>
              </p:cNvPr>
              <p:cNvSpPr/>
              <p:nvPr/>
            </p:nvSpPr>
            <p:spPr>
              <a:xfrm>
                <a:off x="-267569" y="2870971"/>
                <a:ext cx="76837" cy="76806"/>
              </a:xfrm>
              <a:custGeom>
                <a:avLst/>
                <a:gdLst>
                  <a:gd name="connsiteX0" fmla="*/ 13458 w 76837"/>
                  <a:gd name="connsiteY0" fmla="*/ 49535 h 76806"/>
                  <a:gd name="connsiteX1" fmla="*/ 13578 w 76837"/>
                  <a:gd name="connsiteY1" fmla="*/ 50015 h 76806"/>
                  <a:gd name="connsiteX2" fmla="*/ 11082 w 76837"/>
                  <a:gd name="connsiteY2" fmla="*/ 65140 h 76806"/>
                  <a:gd name="connsiteX3" fmla="*/ 15142 w 76837"/>
                  <a:gd name="connsiteY3" fmla="*/ 75033 h 76806"/>
                  <a:gd name="connsiteX4" fmla="*/ 25222 w 76837"/>
                  <a:gd name="connsiteY4" fmla="*/ 75633 h 76806"/>
                  <a:gd name="connsiteX5" fmla="*/ 38393 w 76837"/>
                  <a:gd name="connsiteY5" fmla="*/ 68390 h 76806"/>
                  <a:gd name="connsiteX6" fmla="*/ 51641 w 76837"/>
                  <a:gd name="connsiteY6" fmla="*/ 75633 h 76806"/>
                  <a:gd name="connsiteX7" fmla="*/ 61721 w 76837"/>
                  <a:gd name="connsiteY7" fmla="*/ 75033 h 76806"/>
                  <a:gd name="connsiteX8" fmla="*/ 65778 w 76837"/>
                  <a:gd name="connsiteY8" fmla="*/ 65145 h 76806"/>
                  <a:gd name="connsiteX9" fmla="*/ 63286 w 76837"/>
                  <a:gd name="connsiteY9" fmla="*/ 50015 h 76806"/>
                  <a:gd name="connsiteX10" fmla="*/ 63402 w 76837"/>
                  <a:gd name="connsiteY10" fmla="*/ 49535 h 76806"/>
                  <a:gd name="connsiteX11" fmla="*/ 73938 w 76837"/>
                  <a:gd name="connsiteY11" fmla="*/ 38894 h 76806"/>
                  <a:gd name="connsiteX12" fmla="*/ 76290 w 76837"/>
                  <a:gd name="connsiteY12" fmla="*/ 28526 h 76806"/>
                  <a:gd name="connsiteX13" fmla="*/ 68509 w 76837"/>
                  <a:gd name="connsiteY13" fmla="*/ 21887 h 76806"/>
                  <a:gd name="connsiteX14" fmla="*/ 53778 w 76837"/>
                  <a:gd name="connsiteY14" fmla="*/ 19540 h 76806"/>
                  <a:gd name="connsiteX15" fmla="*/ 47168 w 76837"/>
                  <a:gd name="connsiteY15" fmla="*/ 5620 h 76806"/>
                  <a:gd name="connsiteX16" fmla="*/ 38432 w 76837"/>
                  <a:gd name="connsiteY16" fmla="*/ 0 h 76806"/>
                  <a:gd name="connsiteX17" fmla="*/ 29696 w 76837"/>
                  <a:gd name="connsiteY17" fmla="*/ 5620 h 76806"/>
                  <a:gd name="connsiteX18" fmla="*/ 22990 w 76837"/>
                  <a:gd name="connsiteY18" fmla="*/ 19694 h 76806"/>
                  <a:gd name="connsiteX19" fmla="*/ 8331 w 76837"/>
                  <a:gd name="connsiteY19" fmla="*/ 21911 h 76806"/>
                  <a:gd name="connsiteX20" fmla="*/ 546 w 76837"/>
                  <a:gd name="connsiteY20" fmla="*/ 28530 h 76806"/>
                  <a:gd name="connsiteX21" fmla="*/ 2897 w 76837"/>
                  <a:gd name="connsiteY21" fmla="*/ 38893 h 76806"/>
                  <a:gd name="connsiteX22" fmla="*/ 9762 w 76837"/>
                  <a:gd name="connsiteY22" fmla="*/ 31377 h 76806"/>
                  <a:gd name="connsiteX23" fmla="*/ 24425 w 76837"/>
                  <a:gd name="connsiteY23" fmla="*/ 29164 h 76806"/>
                  <a:gd name="connsiteX24" fmla="*/ 31745 w 76837"/>
                  <a:gd name="connsiteY24" fmla="*/ 23658 h 76806"/>
                  <a:gd name="connsiteX25" fmla="*/ 38417 w 76837"/>
                  <a:gd name="connsiteY25" fmla="*/ 9613 h 76806"/>
                  <a:gd name="connsiteX26" fmla="*/ 38504 w 76837"/>
                  <a:gd name="connsiteY26" fmla="*/ 9748 h 76806"/>
                  <a:gd name="connsiteX27" fmla="*/ 45118 w 76837"/>
                  <a:gd name="connsiteY27" fmla="*/ 23668 h 76806"/>
                  <a:gd name="connsiteX28" fmla="*/ 52433 w 76837"/>
                  <a:gd name="connsiteY28" fmla="*/ 29173 h 76806"/>
                  <a:gd name="connsiteX29" fmla="*/ 67097 w 76837"/>
                  <a:gd name="connsiteY29" fmla="*/ 31381 h 76806"/>
                  <a:gd name="connsiteX30" fmla="*/ 67097 w 76837"/>
                  <a:gd name="connsiteY30" fmla="*/ 32145 h 76806"/>
                  <a:gd name="connsiteX31" fmla="*/ 56567 w 76837"/>
                  <a:gd name="connsiteY31" fmla="*/ 42811 h 76806"/>
                  <a:gd name="connsiteX32" fmla="*/ 53821 w 76837"/>
                  <a:gd name="connsiteY32" fmla="*/ 51590 h 76806"/>
                  <a:gd name="connsiteX33" fmla="*/ 56317 w 76837"/>
                  <a:gd name="connsiteY33" fmla="*/ 66719 h 76806"/>
                  <a:gd name="connsiteX34" fmla="*/ 56221 w 76837"/>
                  <a:gd name="connsiteY34" fmla="*/ 67199 h 76806"/>
                  <a:gd name="connsiteX35" fmla="*/ 42982 w 76837"/>
                  <a:gd name="connsiteY35" fmla="*/ 59965 h 76806"/>
                  <a:gd name="connsiteX36" fmla="*/ 33862 w 76837"/>
                  <a:gd name="connsiteY36" fmla="*/ 59965 h 76806"/>
                  <a:gd name="connsiteX37" fmla="*/ 20706 w 76837"/>
                  <a:gd name="connsiteY37" fmla="*/ 67213 h 76806"/>
                  <a:gd name="connsiteX38" fmla="*/ 20533 w 76837"/>
                  <a:gd name="connsiteY38" fmla="*/ 66700 h 76806"/>
                  <a:gd name="connsiteX39" fmla="*/ 23029 w 76837"/>
                  <a:gd name="connsiteY39" fmla="*/ 51570 h 76806"/>
                  <a:gd name="connsiteX40" fmla="*/ 20269 w 76837"/>
                  <a:gd name="connsiteY40" fmla="*/ 42791 h 76806"/>
                  <a:gd name="connsiteX41" fmla="*/ 9751 w 76837"/>
                  <a:gd name="connsiteY41" fmla="*/ 32135 h 76806"/>
                  <a:gd name="connsiteX42" fmla="*/ 6334 w 76837"/>
                  <a:gd name="connsiteY42" fmla="*/ 35495 h 76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6837" h="76806">
                    <a:moveTo>
                      <a:pt x="13458" y="49535"/>
                    </a:moveTo>
                    <a:cubicBezTo>
                      <a:pt x="13567" y="49669"/>
                      <a:pt x="13611" y="49845"/>
                      <a:pt x="13578" y="50015"/>
                    </a:cubicBezTo>
                    <a:lnTo>
                      <a:pt x="11082" y="65140"/>
                    </a:lnTo>
                    <a:cubicBezTo>
                      <a:pt x="10415" y="68945"/>
                      <a:pt x="11995" y="72794"/>
                      <a:pt x="15142" y="75033"/>
                    </a:cubicBezTo>
                    <a:cubicBezTo>
                      <a:pt x="18106" y="77158"/>
                      <a:pt x="22027" y="77392"/>
                      <a:pt x="25222" y="75633"/>
                    </a:cubicBezTo>
                    <a:lnTo>
                      <a:pt x="38393" y="68390"/>
                    </a:lnTo>
                    <a:lnTo>
                      <a:pt x="51641" y="75633"/>
                    </a:lnTo>
                    <a:cubicBezTo>
                      <a:pt x="54836" y="77392"/>
                      <a:pt x="58758" y="77158"/>
                      <a:pt x="61721" y="75033"/>
                    </a:cubicBezTo>
                    <a:cubicBezTo>
                      <a:pt x="64869" y="72797"/>
                      <a:pt x="66448" y="68948"/>
                      <a:pt x="65778" y="65145"/>
                    </a:cubicBezTo>
                    <a:lnTo>
                      <a:pt x="63286" y="50015"/>
                    </a:lnTo>
                    <a:cubicBezTo>
                      <a:pt x="63252" y="49846"/>
                      <a:pt x="63294" y="49670"/>
                      <a:pt x="63402" y="49535"/>
                    </a:cubicBezTo>
                    <a:lnTo>
                      <a:pt x="73938" y="38894"/>
                    </a:lnTo>
                    <a:cubicBezTo>
                      <a:pt x="76620" y="36161"/>
                      <a:pt x="77531" y="32149"/>
                      <a:pt x="76290" y="28526"/>
                    </a:cubicBezTo>
                    <a:cubicBezTo>
                      <a:pt x="75159" y="25021"/>
                      <a:pt x="72148" y="22452"/>
                      <a:pt x="68509" y="21887"/>
                    </a:cubicBezTo>
                    <a:lnTo>
                      <a:pt x="53778" y="19540"/>
                    </a:lnTo>
                    <a:lnTo>
                      <a:pt x="47168" y="5620"/>
                    </a:lnTo>
                    <a:cubicBezTo>
                      <a:pt x="45609" y="2197"/>
                      <a:pt x="42194" y="0"/>
                      <a:pt x="38432" y="0"/>
                    </a:cubicBezTo>
                    <a:cubicBezTo>
                      <a:pt x="34671" y="0"/>
                      <a:pt x="31256" y="2197"/>
                      <a:pt x="29696" y="5620"/>
                    </a:cubicBezTo>
                    <a:lnTo>
                      <a:pt x="22990" y="19694"/>
                    </a:lnTo>
                    <a:lnTo>
                      <a:pt x="8331" y="21911"/>
                    </a:lnTo>
                    <a:cubicBezTo>
                      <a:pt x="4695" y="22470"/>
                      <a:pt x="1683" y="25031"/>
                      <a:pt x="546" y="28530"/>
                    </a:cubicBezTo>
                    <a:cubicBezTo>
                      <a:pt x="-696" y="32151"/>
                      <a:pt x="215" y="36163"/>
                      <a:pt x="2897" y="38893"/>
                    </a:cubicBezTo>
                    <a:close/>
                    <a:moveTo>
                      <a:pt x="9762" y="31377"/>
                    </a:moveTo>
                    <a:lnTo>
                      <a:pt x="24425" y="29164"/>
                    </a:lnTo>
                    <a:cubicBezTo>
                      <a:pt x="27631" y="28663"/>
                      <a:pt x="30375" y="26598"/>
                      <a:pt x="31745" y="23658"/>
                    </a:cubicBezTo>
                    <a:lnTo>
                      <a:pt x="38417" y="9613"/>
                    </a:lnTo>
                    <a:cubicBezTo>
                      <a:pt x="38455" y="9651"/>
                      <a:pt x="38485" y="9697"/>
                      <a:pt x="38504" y="9748"/>
                    </a:cubicBezTo>
                    <a:lnTo>
                      <a:pt x="45118" y="23668"/>
                    </a:lnTo>
                    <a:cubicBezTo>
                      <a:pt x="46487" y="26607"/>
                      <a:pt x="49230" y="28671"/>
                      <a:pt x="52433" y="29173"/>
                    </a:cubicBezTo>
                    <a:lnTo>
                      <a:pt x="67097" y="31381"/>
                    </a:lnTo>
                    <a:lnTo>
                      <a:pt x="67097" y="32145"/>
                    </a:lnTo>
                    <a:lnTo>
                      <a:pt x="56567" y="42811"/>
                    </a:lnTo>
                    <a:cubicBezTo>
                      <a:pt x="54307" y="45134"/>
                      <a:pt x="53287" y="48394"/>
                      <a:pt x="53821" y="51590"/>
                    </a:cubicBezTo>
                    <a:lnTo>
                      <a:pt x="56317" y="66719"/>
                    </a:lnTo>
                    <a:cubicBezTo>
                      <a:pt x="56350" y="66886"/>
                      <a:pt x="56315" y="67058"/>
                      <a:pt x="56221" y="67199"/>
                    </a:cubicBezTo>
                    <a:lnTo>
                      <a:pt x="42982" y="59965"/>
                    </a:lnTo>
                    <a:cubicBezTo>
                      <a:pt x="40142" y="58409"/>
                      <a:pt x="36703" y="58409"/>
                      <a:pt x="33862" y="59965"/>
                    </a:cubicBezTo>
                    <a:lnTo>
                      <a:pt x="20706" y="67213"/>
                    </a:lnTo>
                    <a:cubicBezTo>
                      <a:pt x="20706" y="67213"/>
                      <a:pt x="20461" y="67117"/>
                      <a:pt x="20533" y="66700"/>
                    </a:cubicBezTo>
                    <a:lnTo>
                      <a:pt x="23029" y="51570"/>
                    </a:lnTo>
                    <a:cubicBezTo>
                      <a:pt x="23561" y="48371"/>
                      <a:pt x="22536" y="45110"/>
                      <a:pt x="20269" y="42791"/>
                    </a:cubicBezTo>
                    <a:lnTo>
                      <a:pt x="9751" y="32135"/>
                    </a:lnTo>
                    <a:lnTo>
                      <a:pt x="6334" y="35495"/>
                    </a:lnTo>
                    <a:close/>
                  </a:path>
                </a:pathLst>
              </a:custGeom>
              <a:solidFill>
                <a:schemeClr val="tx1"/>
              </a:solidFill>
              <a:ln w="558" cap="flat">
                <a:noFill/>
                <a:prstDash val="solid"/>
                <a:miter/>
              </a:ln>
            </p:spPr>
            <p:txBody>
              <a:bodyPr rtlCol="0" anchor="ctr"/>
              <a:lstStyle/>
              <a:p>
                <a:pPr defTabSz="609585">
                  <a:defRPr/>
                </a:pPr>
                <a:endParaRPr lang="fr-FR" sz="2400">
                  <a:solidFill>
                    <a:srgbClr val="192A6B"/>
                  </a:solidFill>
                  <a:latin typeface="Arial"/>
                </a:endParaRPr>
              </a:p>
            </p:txBody>
          </p:sp>
          <p:sp>
            <p:nvSpPr>
              <p:cNvPr id="103" name="Freeform: Shape 102">
                <a:extLst>
                  <a:ext uri="{FF2B5EF4-FFF2-40B4-BE49-F238E27FC236}">
                    <a16:creationId xmlns:a16="http://schemas.microsoft.com/office/drawing/2014/main" id="{17ADE335-DD9F-4256-8299-AECA5808F0AA}"/>
                  </a:ext>
                </a:extLst>
              </p:cNvPr>
              <p:cNvSpPr/>
              <p:nvPr/>
            </p:nvSpPr>
            <p:spPr>
              <a:xfrm>
                <a:off x="-449953" y="2952545"/>
                <a:ext cx="287894" cy="196842"/>
              </a:xfrm>
              <a:custGeom>
                <a:avLst/>
                <a:gdLst>
                  <a:gd name="connsiteX0" fmla="*/ 4801 w 287894"/>
                  <a:gd name="connsiteY0" fmla="*/ 187240 h 196842"/>
                  <a:gd name="connsiteX1" fmla="*/ 7801 w 287894"/>
                  <a:gd name="connsiteY1" fmla="*/ 186189 h 196842"/>
                  <a:gd name="connsiteX2" fmla="*/ 41795 w 287894"/>
                  <a:gd name="connsiteY2" fmla="*/ 157034 h 196842"/>
                  <a:gd name="connsiteX3" fmla="*/ 124681 w 287894"/>
                  <a:gd name="connsiteY3" fmla="*/ 115240 h 196842"/>
                  <a:gd name="connsiteX4" fmla="*/ 142922 w 287894"/>
                  <a:gd name="connsiteY4" fmla="*/ 121768 h 196842"/>
                  <a:gd name="connsiteX5" fmla="*/ 151802 w 287894"/>
                  <a:gd name="connsiteY5" fmla="*/ 124840 h 196842"/>
                  <a:gd name="connsiteX6" fmla="*/ 200690 w 287894"/>
                  <a:gd name="connsiteY6" fmla="*/ 124840 h 196842"/>
                  <a:gd name="connsiteX7" fmla="*/ 211067 w 287894"/>
                  <a:gd name="connsiteY7" fmla="*/ 133959 h 196842"/>
                  <a:gd name="connsiteX8" fmla="*/ 208431 w 287894"/>
                  <a:gd name="connsiteY8" fmla="*/ 141060 h 196842"/>
                  <a:gd name="connsiteX9" fmla="*/ 201467 w 287894"/>
                  <a:gd name="connsiteY9" fmla="*/ 144039 h 196842"/>
                  <a:gd name="connsiteX10" fmla="*/ 148667 w 287894"/>
                  <a:gd name="connsiteY10" fmla="*/ 144039 h 196842"/>
                  <a:gd name="connsiteX11" fmla="*/ 143867 w 287894"/>
                  <a:gd name="connsiteY11" fmla="*/ 148839 h 196842"/>
                  <a:gd name="connsiteX12" fmla="*/ 148667 w 287894"/>
                  <a:gd name="connsiteY12" fmla="*/ 153639 h 196842"/>
                  <a:gd name="connsiteX13" fmla="*/ 201467 w 287894"/>
                  <a:gd name="connsiteY13" fmla="*/ 153639 h 196842"/>
                  <a:gd name="connsiteX14" fmla="*/ 215387 w 287894"/>
                  <a:gd name="connsiteY14" fmla="*/ 147660 h 196842"/>
                  <a:gd name="connsiteX15" fmla="*/ 220638 w 287894"/>
                  <a:gd name="connsiteY15" fmla="*/ 133450 h 196842"/>
                  <a:gd name="connsiteX16" fmla="*/ 220610 w 287894"/>
                  <a:gd name="connsiteY16" fmla="*/ 133259 h 196842"/>
                  <a:gd name="connsiteX17" fmla="*/ 262370 w 287894"/>
                  <a:gd name="connsiteY17" fmla="*/ 98281 h 196842"/>
                  <a:gd name="connsiteX18" fmla="*/ 269439 w 287894"/>
                  <a:gd name="connsiteY18" fmla="*/ 96063 h 196842"/>
                  <a:gd name="connsiteX19" fmla="*/ 276002 w 287894"/>
                  <a:gd name="connsiteY19" fmla="*/ 99501 h 196842"/>
                  <a:gd name="connsiteX20" fmla="*/ 275493 w 287894"/>
                  <a:gd name="connsiteY20" fmla="*/ 112513 h 196842"/>
                  <a:gd name="connsiteX21" fmla="*/ 215598 w 287894"/>
                  <a:gd name="connsiteY21" fmla="*/ 173474 h 196842"/>
                  <a:gd name="connsiteX22" fmla="*/ 206277 w 287894"/>
                  <a:gd name="connsiteY22" fmla="*/ 177640 h 196842"/>
                  <a:gd name="connsiteX23" fmla="*/ 119565 w 287894"/>
                  <a:gd name="connsiteY23" fmla="*/ 177640 h 196842"/>
                  <a:gd name="connsiteX24" fmla="*/ 99885 w 287894"/>
                  <a:gd name="connsiteY24" fmla="*/ 181451 h 196842"/>
                  <a:gd name="connsiteX25" fmla="*/ 84626 w 287894"/>
                  <a:gd name="connsiteY25" fmla="*/ 187586 h 196842"/>
                  <a:gd name="connsiteX26" fmla="*/ 81962 w 287894"/>
                  <a:gd name="connsiteY26" fmla="*/ 193831 h 196842"/>
                  <a:gd name="connsiteX27" fmla="*/ 88207 w 287894"/>
                  <a:gd name="connsiteY27" fmla="*/ 196495 h 196842"/>
                  <a:gd name="connsiteX28" fmla="*/ 103466 w 287894"/>
                  <a:gd name="connsiteY28" fmla="*/ 190356 h 196842"/>
                  <a:gd name="connsiteX29" fmla="*/ 119565 w 287894"/>
                  <a:gd name="connsiteY29" fmla="*/ 187241 h 196842"/>
                  <a:gd name="connsiteX30" fmla="*/ 206402 w 287894"/>
                  <a:gd name="connsiteY30" fmla="*/ 187241 h 196842"/>
                  <a:gd name="connsiteX31" fmla="*/ 222453 w 287894"/>
                  <a:gd name="connsiteY31" fmla="*/ 180237 h 196842"/>
                  <a:gd name="connsiteX32" fmla="*/ 282357 w 287894"/>
                  <a:gd name="connsiteY32" fmla="*/ 119248 h 196842"/>
                  <a:gd name="connsiteX33" fmla="*/ 282779 w 287894"/>
                  <a:gd name="connsiteY33" fmla="*/ 92638 h 196842"/>
                  <a:gd name="connsiteX34" fmla="*/ 256221 w 287894"/>
                  <a:gd name="connsiteY34" fmla="*/ 90928 h 196842"/>
                  <a:gd name="connsiteX35" fmla="*/ 231688 w 287894"/>
                  <a:gd name="connsiteY35" fmla="*/ 111463 h 196842"/>
                  <a:gd name="connsiteX36" fmla="*/ 230248 w 287894"/>
                  <a:gd name="connsiteY36" fmla="*/ 102640 h 196842"/>
                  <a:gd name="connsiteX37" fmla="*/ 232043 w 287894"/>
                  <a:gd name="connsiteY37" fmla="*/ 96823 h 196842"/>
                  <a:gd name="connsiteX38" fmla="*/ 254545 w 287894"/>
                  <a:gd name="connsiteY38" fmla="*/ 73961 h 196842"/>
                  <a:gd name="connsiteX39" fmla="*/ 258333 w 287894"/>
                  <a:gd name="connsiteY39" fmla="*/ 57377 h 196842"/>
                  <a:gd name="connsiteX40" fmla="*/ 246049 w 287894"/>
                  <a:gd name="connsiteY40" fmla="*/ 46817 h 196842"/>
                  <a:gd name="connsiteX41" fmla="*/ 214662 w 287894"/>
                  <a:gd name="connsiteY41" fmla="*/ 42065 h 196842"/>
                  <a:gd name="connsiteX42" fmla="*/ 210304 w 287894"/>
                  <a:gd name="connsiteY42" fmla="*/ 38753 h 196842"/>
                  <a:gd name="connsiteX43" fmla="*/ 196149 w 287894"/>
                  <a:gd name="connsiteY43" fmla="*/ 8902 h 196842"/>
                  <a:gd name="connsiteX44" fmla="*/ 182404 w 287894"/>
                  <a:gd name="connsiteY44" fmla="*/ 0 h 196842"/>
                  <a:gd name="connsiteX45" fmla="*/ 168659 w 287894"/>
                  <a:gd name="connsiteY45" fmla="*/ 8902 h 196842"/>
                  <a:gd name="connsiteX46" fmla="*/ 154528 w 287894"/>
                  <a:gd name="connsiteY46" fmla="*/ 38695 h 196842"/>
                  <a:gd name="connsiteX47" fmla="*/ 150146 w 287894"/>
                  <a:gd name="connsiteY47" fmla="*/ 42055 h 196842"/>
                  <a:gd name="connsiteX48" fmla="*/ 118768 w 287894"/>
                  <a:gd name="connsiteY48" fmla="*/ 46807 h 196842"/>
                  <a:gd name="connsiteX49" fmla="*/ 106471 w 287894"/>
                  <a:gd name="connsiteY49" fmla="*/ 57367 h 196842"/>
                  <a:gd name="connsiteX50" fmla="*/ 110249 w 287894"/>
                  <a:gd name="connsiteY50" fmla="*/ 73936 h 196842"/>
                  <a:gd name="connsiteX51" fmla="*/ 132751 w 287894"/>
                  <a:gd name="connsiteY51" fmla="*/ 96775 h 196842"/>
                  <a:gd name="connsiteX52" fmla="*/ 134566 w 287894"/>
                  <a:gd name="connsiteY52" fmla="*/ 102535 h 196842"/>
                  <a:gd name="connsiteX53" fmla="*/ 133860 w 287894"/>
                  <a:gd name="connsiteY53" fmla="*/ 106725 h 196842"/>
                  <a:gd name="connsiteX54" fmla="*/ 124683 w 287894"/>
                  <a:gd name="connsiteY54" fmla="*/ 105640 h 196842"/>
                  <a:gd name="connsiteX55" fmla="*/ 35009 w 287894"/>
                  <a:gd name="connsiteY55" fmla="*/ 150247 h 196842"/>
                  <a:gd name="connsiteX56" fmla="*/ 1802 w 287894"/>
                  <a:gd name="connsiteY56" fmla="*/ 178691 h 196842"/>
                  <a:gd name="connsiteX57" fmla="*/ 270 w 287894"/>
                  <a:gd name="connsiteY57" fmla="*/ 184029 h 196842"/>
                  <a:gd name="connsiteX58" fmla="*/ 4801 w 287894"/>
                  <a:gd name="connsiteY58" fmla="*/ 187240 h 196842"/>
                  <a:gd name="connsiteX59" fmla="*/ 139600 w 287894"/>
                  <a:gd name="connsiteY59" fmla="*/ 90078 h 196842"/>
                  <a:gd name="connsiteX60" fmla="*/ 117074 w 287894"/>
                  <a:gd name="connsiteY60" fmla="*/ 67240 h 196842"/>
                  <a:gd name="connsiteX61" fmla="*/ 115581 w 287894"/>
                  <a:gd name="connsiteY61" fmla="*/ 60447 h 196842"/>
                  <a:gd name="connsiteX62" fmla="*/ 120194 w 287894"/>
                  <a:gd name="connsiteY62" fmla="*/ 56358 h 196842"/>
                  <a:gd name="connsiteX63" fmla="*/ 151591 w 287894"/>
                  <a:gd name="connsiteY63" fmla="*/ 51606 h 196842"/>
                  <a:gd name="connsiteX64" fmla="*/ 163168 w 287894"/>
                  <a:gd name="connsiteY64" fmla="*/ 42918 h 196842"/>
                  <a:gd name="connsiteX65" fmla="*/ 177333 w 287894"/>
                  <a:gd name="connsiteY65" fmla="*/ 13057 h 196842"/>
                  <a:gd name="connsiteX66" fmla="*/ 182404 w 287894"/>
                  <a:gd name="connsiteY66" fmla="*/ 9641 h 196842"/>
                  <a:gd name="connsiteX67" fmla="*/ 187475 w 287894"/>
                  <a:gd name="connsiteY67" fmla="*/ 13057 h 196842"/>
                  <a:gd name="connsiteX68" fmla="*/ 201664 w 287894"/>
                  <a:gd name="connsiteY68" fmla="*/ 42981 h 196842"/>
                  <a:gd name="connsiteX69" fmla="*/ 213218 w 287894"/>
                  <a:gd name="connsiteY69" fmla="*/ 51621 h 196842"/>
                  <a:gd name="connsiteX70" fmla="*/ 244624 w 287894"/>
                  <a:gd name="connsiteY70" fmla="*/ 56373 h 196842"/>
                  <a:gd name="connsiteX71" fmla="*/ 249223 w 287894"/>
                  <a:gd name="connsiteY71" fmla="*/ 60458 h 196842"/>
                  <a:gd name="connsiteX72" fmla="*/ 247720 w 287894"/>
                  <a:gd name="connsiteY72" fmla="*/ 67240 h 196842"/>
                  <a:gd name="connsiteX73" fmla="*/ 225204 w 287894"/>
                  <a:gd name="connsiteY73" fmla="*/ 90093 h 196842"/>
                  <a:gd name="connsiteX74" fmla="*/ 220768 w 287894"/>
                  <a:gd name="connsiteY74" fmla="*/ 104176 h 196842"/>
                  <a:gd name="connsiteX75" fmla="*/ 223168 w 287894"/>
                  <a:gd name="connsiteY75" fmla="*/ 118624 h 196842"/>
                  <a:gd name="connsiteX76" fmla="*/ 217192 w 287894"/>
                  <a:gd name="connsiteY76" fmla="*/ 123626 h 196842"/>
                  <a:gd name="connsiteX77" fmla="*/ 200690 w 287894"/>
                  <a:gd name="connsiteY77" fmla="*/ 115240 h 196842"/>
                  <a:gd name="connsiteX78" fmla="*/ 151787 w 287894"/>
                  <a:gd name="connsiteY78" fmla="*/ 115240 h 196842"/>
                  <a:gd name="connsiteX79" fmla="*/ 149022 w 287894"/>
                  <a:gd name="connsiteY79" fmla="*/ 114366 h 196842"/>
                  <a:gd name="connsiteX80" fmla="*/ 142999 w 287894"/>
                  <a:gd name="connsiteY80" fmla="*/ 110325 h 196842"/>
                  <a:gd name="connsiteX81" fmla="*/ 144040 w 287894"/>
                  <a:gd name="connsiteY81" fmla="*/ 104133 h 196842"/>
                  <a:gd name="connsiteX82" fmla="*/ 139600 w 287894"/>
                  <a:gd name="connsiteY82" fmla="*/ 90078 h 196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287894" h="196842">
                    <a:moveTo>
                      <a:pt x="4801" y="187240"/>
                    </a:moveTo>
                    <a:cubicBezTo>
                      <a:pt x="5892" y="187241"/>
                      <a:pt x="6950" y="186870"/>
                      <a:pt x="7801" y="186189"/>
                    </a:cubicBezTo>
                    <a:cubicBezTo>
                      <a:pt x="8790" y="185397"/>
                      <a:pt x="32118" y="166710"/>
                      <a:pt x="41795" y="157034"/>
                    </a:cubicBezTo>
                    <a:cubicBezTo>
                      <a:pt x="79259" y="119560"/>
                      <a:pt x="107041" y="115240"/>
                      <a:pt x="124681" y="115240"/>
                    </a:cubicBezTo>
                    <a:cubicBezTo>
                      <a:pt x="131340" y="115201"/>
                      <a:pt x="137799" y="117513"/>
                      <a:pt x="142922" y="121768"/>
                    </a:cubicBezTo>
                    <a:cubicBezTo>
                      <a:pt x="145436" y="123790"/>
                      <a:pt x="148575" y="124876"/>
                      <a:pt x="151802" y="124840"/>
                    </a:cubicBezTo>
                    <a:lnTo>
                      <a:pt x="200690" y="124840"/>
                    </a:lnTo>
                    <a:cubicBezTo>
                      <a:pt x="206003" y="124694"/>
                      <a:pt x="210529" y="128672"/>
                      <a:pt x="211067" y="133959"/>
                    </a:cubicBezTo>
                    <a:cubicBezTo>
                      <a:pt x="211199" y="136587"/>
                      <a:pt x="210246" y="139155"/>
                      <a:pt x="208431" y="141060"/>
                    </a:cubicBezTo>
                    <a:cubicBezTo>
                      <a:pt x="206616" y="142966"/>
                      <a:pt x="204099" y="144042"/>
                      <a:pt x="201467" y="144039"/>
                    </a:cubicBezTo>
                    <a:lnTo>
                      <a:pt x="148667" y="144039"/>
                    </a:lnTo>
                    <a:cubicBezTo>
                      <a:pt x="146016" y="144039"/>
                      <a:pt x="143867" y="146189"/>
                      <a:pt x="143867" y="148839"/>
                    </a:cubicBezTo>
                    <a:cubicBezTo>
                      <a:pt x="143867" y="151490"/>
                      <a:pt x="146016" y="153639"/>
                      <a:pt x="148667" y="153639"/>
                    </a:cubicBezTo>
                    <a:lnTo>
                      <a:pt x="201467" y="153639"/>
                    </a:lnTo>
                    <a:cubicBezTo>
                      <a:pt x="206730" y="153638"/>
                      <a:pt x="211763" y="151477"/>
                      <a:pt x="215387" y="147660"/>
                    </a:cubicBezTo>
                    <a:cubicBezTo>
                      <a:pt x="219011" y="143844"/>
                      <a:pt x="220909" y="138706"/>
                      <a:pt x="220638" y="133450"/>
                    </a:cubicBezTo>
                    <a:cubicBezTo>
                      <a:pt x="220638" y="133383"/>
                      <a:pt x="220610" y="133325"/>
                      <a:pt x="220610" y="133259"/>
                    </a:cubicBezTo>
                    <a:lnTo>
                      <a:pt x="262370" y="98281"/>
                    </a:lnTo>
                    <a:cubicBezTo>
                      <a:pt x="264338" y="96632"/>
                      <a:pt x="266881" y="95834"/>
                      <a:pt x="269439" y="96063"/>
                    </a:cubicBezTo>
                    <a:cubicBezTo>
                      <a:pt x="271996" y="96292"/>
                      <a:pt x="274357" y="97529"/>
                      <a:pt x="276002" y="99501"/>
                    </a:cubicBezTo>
                    <a:cubicBezTo>
                      <a:pt x="279157" y="103340"/>
                      <a:pt x="278938" y="108933"/>
                      <a:pt x="275493" y="112513"/>
                    </a:cubicBezTo>
                    <a:lnTo>
                      <a:pt x="215598" y="173474"/>
                    </a:lnTo>
                    <a:cubicBezTo>
                      <a:pt x="213139" y="176005"/>
                      <a:pt x="209803" y="177496"/>
                      <a:pt x="206277" y="177640"/>
                    </a:cubicBezTo>
                    <a:lnTo>
                      <a:pt x="119565" y="177640"/>
                    </a:lnTo>
                    <a:cubicBezTo>
                      <a:pt x="112821" y="177636"/>
                      <a:pt x="106140" y="178930"/>
                      <a:pt x="99885" y="181451"/>
                    </a:cubicBezTo>
                    <a:lnTo>
                      <a:pt x="84626" y="187586"/>
                    </a:lnTo>
                    <a:cubicBezTo>
                      <a:pt x="82165" y="188575"/>
                      <a:pt x="80973" y="191370"/>
                      <a:pt x="81962" y="193831"/>
                    </a:cubicBezTo>
                    <a:cubicBezTo>
                      <a:pt x="82951" y="196291"/>
                      <a:pt x="85746" y="197484"/>
                      <a:pt x="88207" y="196495"/>
                    </a:cubicBezTo>
                    <a:lnTo>
                      <a:pt x="103466" y="190356"/>
                    </a:lnTo>
                    <a:cubicBezTo>
                      <a:pt x="108583" y="188297"/>
                      <a:pt x="114048" y="187239"/>
                      <a:pt x="119565" y="187241"/>
                    </a:cubicBezTo>
                    <a:lnTo>
                      <a:pt x="206402" y="187241"/>
                    </a:lnTo>
                    <a:cubicBezTo>
                      <a:pt x="212456" y="187068"/>
                      <a:pt x="218209" y="184558"/>
                      <a:pt x="222453" y="180237"/>
                    </a:cubicBezTo>
                    <a:lnTo>
                      <a:pt x="282357" y="119248"/>
                    </a:lnTo>
                    <a:cubicBezTo>
                      <a:pt x="289573" y="111911"/>
                      <a:pt x="289759" y="100201"/>
                      <a:pt x="282779" y="92638"/>
                    </a:cubicBezTo>
                    <a:cubicBezTo>
                      <a:pt x="275800" y="85075"/>
                      <a:pt x="264113" y="84323"/>
                      <a:pt x="256221" y="90928"/>
                    </a:cubicBezTo>
                    <a:lnTo>
                      <a:pt x="231688" y="111463"/>
                    </a:lnTo>
                    <a:lnTo>
                      <a:pt x="230248" y="102640"/>
                    </a:lnTo>
                    <a:cubicBezTo>
                      <a:pt x="229894" y="100527"/>
                      <a:pt x="230559" y="98369"/>
                      <a:pt x="232043" y="96823"/>
                    </a:cubicBezTo>
                    <a:lnTo>
                      <a:pt x="254545" y="73961"/>
                    </a:lnTo>
                    <a:cubicBezTo>
                      <a:pt x="258850" y="69598"/>
                      <a:pt x="260317" y="63176"/>
                      <a:pt x="258333" y="57377"/>
                    </a:cubicBezTo>
                    <a:cubicBezTo>
                      <a:pt x="256569" y="51814"/>
                      <a:pt x="251814" y="47726"/>
                      <a:pt x="246049" y="46817"/>
                    </a:cubicBezTo>
                    <a:lnTo>
                      <a:pt x="214662" y="42065"/>
                    </a:lnTo>
                    <a:cubicBezTo>
                      <a:pt x="212753" y="41747"/>
                      <a:pt x="211122" y="40507"/>
                      <a:pt x="210304" y="38753"/>
                    </a:cubicBezTo>
                    <a:lnTo>
                      <a:pt x="196149" y="8902"/>
                    </a:lnTo>
                    <a:cubicBezTo>
                      <a:pt x="193721" y="3485"/>
                      <a:pt x="188339" y="0"/>
                      <a:pt x="182404" y="0"/>
                    </a:cubicBezTo>
                    <a:cubicBezTo>
                      <a:pt x="176469" y="0"/>
                      <a:pt x="171087" y="3485"/>
                      <a:pt x="168659" y="8902"/>
                    </a:cubicBezTo>
                    <a:lnTo>
                      <a:pt x="154528" y="38695"/>
                    </a:lnTo>
                    <a:cubicBezTo>
                      <a:pt x="153713" y="40471"/>
                      <a:pt x="152072" y="41728"/>
                      <a:pt x="150146" y="42055"/>
                    </a:cubicBezTo>
                    <a:lnTo>
                      <a:pt x="118768" y="46807"/>
                    </a:lnTo>
                    <a:cubicBezTo>
                      <a:pt x="112998" y="47710"/>
                      <a:pt x="108236" y="51800"/>
                      <a:pt x="106471" y="57367"/>
                    </a:cubicBezTo>
                    <a:cubicBezTo>
                      <a:pt x="104487" y="63159"/>
                      <a:pt x="105950" y="69576"/>
                      <a:pt x="110249" y="73936"/>
                    </a:cubicBezTo>
                    <a:lnTo>
                      <a:pt x="132751" y="96775"/>
                    </a:lnTo>
                    <a:cubicBezTo>
                      <a:pt x="134223" y="98306"/>
                      <a:pt x="134894" y="100437"/>
                      <a:pt x="134566" y="102535"/>
                    </a:cubicBezTo>
                    <a:lnTo>
                      <a:pt x="133860" y="106725"/>
                    </a:lnTo>
                    <a:cubicBezTo>
                      <a:pt x="130856" y="105996"/>
                      <a:pt x="127775" y="105632"/>
                      <a:pt x="124683" y="105640"/>
                    </a:cubicBezTo>
                    <a:cubicBezTo>
                      <a:pt x="105334" y="105640"/>
                      <a:pt x="74993" y="110263"/>
                      <a:pt x="35009" y="150247"/>
                    </a:cubicBezTo>
                    <a:cubicBezTo>
                      <a:pt x="25706" y="159544"/>
                      <a:pt x="2042" y="178504"/>
                      <a:pt x="1802" y="178691"/>
                    </a:cubicBezTo>
                    <a:cubicBezTo>
                      <a:pt x="209" y="179965"/>
                      <a:pt x="-405" y="182105"/>
                      <a:pt x="270" y="184029"/>
                    </a:cubicBezTo>
                    <a:cubicBezTo>
                      <a:pt x="945" y="185953"/>
                      <a:pt x="2762" y="187241"/>
                      <a:pt x="4801" y="187240"/>
                    </a:cubicBezTo>
                    <a:close/>
                    <a:moveTo>
                      <a:pt x="139600" y="90078"/>
                    </a:moveTo>
                    <a:lnTo>
                      <a:pt x="117074" y="67240"/>
                    </a:lnTo>
                    <a:cubicBezTo>
                      <a:pt x="115333" y="65439"/>
                      <a:pt x="114756" y="62812"/>
                      <a:pt x="115581" y="60447"/>
                    </a:cubicBezTo>
                    <a:cubicBezTo>
                      <a:pt x="116198" y="58307"/>
                      <a:pt x="117994" y="56714"/>
                      <a:pt x="120194" y="56358"/>
                    </a:cubicBezTo>
                    <a:lnTo>
                      <a:pt x="151591" y="51606"/>
                    </a:lnTo>
                    <a:cubicBezTo>
                      <a:pt x="156640" y="50780"/>
                      <a:pt x="160964" y="47535"/>
                      <a:pt x="163168" y="42918"/>
                    </a:cubicBezTo>
                    <a:lnTo>
                      <a:pt x="177333" y="13057"/>
                    </a:lnTo>
                    <a:cubicBezTo>
                      <a:pt x="178170" y="10992"/>
                      <a:pt x="180176" y="9641"/>
                      <a:pt x="182404" y="9641"/>
                    </a:cubicBezTo>
                    <a:cubicBezTo>
                      <a:pt x="184632" y="9641"/>
                      <a:pt x="186638" y="10992"/>
                      <a:pt x="187475" y="13057"/>
                    </a:cubicBezTo>
                    <a:lnTo>
                      <a:pt x="201664" y="42981"/>
                    </a:lnTo>
                    <a:cubicBezTo>
                      <a:pt x="203871" y="47576"/>
                      <a:pt x="208186" y="50802"/>
                      <a:pt x="213218" y="51621"/>
                    </a:cubicBezTo>
                    <a:lnTo>
                      <a:pt x="244624" y="56373"/>
                    </a:lnTo>
                    <a:cubicBezTo>
                      <a:pt x="246816" y="56733"/>
                      <a:pt x="248606" y="58323"/>
                      <a:pt x="249223" y="60458"/>
                    </a:cubicBezTo>
                    <a:cubicBezTo>
                      <a:pt x="250040" y="62821"/>
                      <a:pt x="249459" y="65442"/>
                      <a:pt x="247720" y="67240"/>
                    </a:cubicBezTo>
                    <a:lnTo>
                      <a:pt x="225204" y="90093"/>
                    </a:lnTo>
                    <a:cubicBezTo>
                      <a:pt x="221584" y="93823"/>
                      <a:pt x="219940" y="99044"/>
                      <a:pt x="220768" y="104176"/>
                    </a:cubicBezTo>
                    <a:lnTo>
                      <a:pt x="223168" y="118624"/>
                    </a:lnTo>
                    <a:lnTo>
                      <a:pt x="217192" y="123626"/>
                    </a:lnTo>
                    <a:cubicBezTo>
                      <a:pt x="213376" y="118321"/>
                      <a:pt x="207225" y="115195"/>
                      <a:pt x="200690" y="115240"/>
                    </a:cubicBezTo>
                    <a:lnTo>
                      <a:pt x="151787" y="115240"/>
                    </a:lnTo>
                    <a:cubicBezTo>
                      <a:pt x="150793" y="115276"/>
                      <a:pt x="149816" y="114967"/>
                      <a:pt x="149022" y="114366"/>
                    </a:cubicBezTo>
                    <a:cubicBezTo>
                      <a:pt x="147148" y="112830"/>
                      <a:pt x="145131" y="111477"/>
                      <a:pt x="142999" y="110325"/>
                    </a:cubicBezTo>
                    <a:lnTo>
                      <a:pt x="144040" y="104133"/>
                    </a:lnTo>
                    <a:cubicBezTo>
                      <a:pt x="144857" y="99010"/>
                      <a:pt x="143211" y="93802"/>
                      <a:pt x="139600" y="90078"/>
                    </a:cubicBezTo>
                    <a:close/>
                  </a:path>
                </a:pathLst>
              </a:custGeom>
              <a:solidFill>
                <a:schemeClr val="tx1"/>
              </a:solidFill>
              <a:ln w="558" cap="flat">
                <a:noFill/>
                <a:prstDash val="solid"/>
                <a:miter/>
              </a:ln>
            </p:spPr>
            <p:txBody>
              <a:bodyPr rtlCol="0" anchor="ctr"/>
              <a:lstStyle/>
              <a:p>
                <a:pPr defTabSz="609585">
                  <a:defRPr/>
                </a:pPr>
                <a:endParaRPr lang="fr-FR" sz="2400">
                  <a:solidFill>
                    <a:srgbClr val="192A6B"/>
                  </a:solidFill>
                  <a:latin typeface="Arial"/>
                </a:endParaRPr>
              </a:p>
            </p:txBody>
          </p:sp>
        </p:grpSp>
      </p:grpSp>
      <p:sp>
        <p:nvSpPr>
          <p:cNvPr id="71" name="Espace réservé du pied de page 3">
            <a:extLst>
              <a:ext uri="{FF2B5EF4-FFF2-40B4-BE49-F238E27FC236}">
                <a16:creationId xmlns:a16="http://schemas.microsoft.com/office/drawing/2014/main" id="{EE091CB2-9EAF-CD45-A967-390126F27CA6}"/>
              </a:ext>
            </a:extLst>
          </p:cNvPr>
          <p:cNvSpPr txBox="1">
            <a:spLocks/>
          </p:cNvSpPr>
          <p:nvPr/>
        </p:nvSpPr>
        <p:spPr>
          <a:xfrm>
            <a:off x="335360" y="166647"/>
            <a:ext cx="11521280" cy="369056"/>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2400" b="1">
                <a:latin typeface="Arial Black" panose="020B0604020202020204" pitchFamily="34" charset="0"/>
                <a:cs typeface="Arial Black" panose="020B0604020202020204" pitchFamily="34" charset="0"/>
              </a:rPr>
              <a:t>APPROCHE CLIENT </a:t>
            </a:r>
          </a:p>
        </p:txBody>
      </p:sp>
      <p:cxnSp>
        <p:nvCxnSpPr>
          <p:cNvPr id="74" name="Straight Connector 14">
            <a:extLst>
              <a:ext uri="{FF2B5EF4-FFF2-40B4-BE49-F238E27FC236}">
                <a16:creationId xmlns:a16="http://schemas.microsoft.com/office/drawing/2014/main" id="{DADB04D1-E595-6A44-A164-D3D6574E9348}"/>
              </a:ext>
            </a:extLst>
          </p:cNvPr>
          <p:cNvCxnSpPr>
            <a:cxnSpLocks/>
          </p:cNvCxnSpPr>
          <p:nvPr/>
        </p:nvCxnSpPr>
        <p:spPr>
          <a:xfrm>
            <a:off x="11712000" y="6461949"/>
            <a:ext cx="0" cy="251073"/>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8" name="Espace réservé du pied de page 3">
            <a:extLst>
              <a:ext uri="{FF2B5EF4-FFF2-40B4-BE49-F238E27FC236}">
                <a16:creationId xmlns:a16="http://schemas.microsoft.com/office/drawing/2014/main" id="{4E8F855C-D915-421E-8B24-7E24027AFB7A}"/>
              </a:ext>
            </a:extLst>
          </p:cNvPr>
          <p:cNvSpPr txBox="1">
            <a:spLocks/>
          </p:cNvSpPr>
          <p:nvPr/>
        </p:nvSpPr>
        <p:spPr>
          <a:xfrm>
            <a:off x="1673835" y="6591361"/>
            <a:ext cx="3840000" cy="123111"/>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600" i="1"/>
              <a:t>Source : Baromètre Croissance et Digital – </a:t>
            </a:r>
            <a:r>
              <a:rPr lang="fr-FR" sz="600" i="1" err="1"/>
              <a:t>Acsel</a:t>
            </a:r>
            <a:r>
              <a:rPr lang="fr-FR" sz="600" i="1"/>
              <a:t>- </a:t>
            </a:r>
            <a:r>
              <a:rPr lang="fr-FR" sz="600" i="1" err="1"/>
              <a:t>oct</a:t>
            </a:r>
            <a:r>
              <a:rPr lang="fr-FR" sz="600" i="1"/>
              <a:t> 2021</a:t>
            </a:r>
          </a:p>
        </p:txBody>
      </p:sp>
      <p:sp>
        <p:nvSpPr>
          <p:cNvPr id="82" name="Espace réservé du pied de page 3">
            <a:extLst>
              <a:ext uri="{FF2B5EF4-FFF2-40B4-BE49-F238E27FC236}">
                <a16:creationId xmlns:a16="http://schemas.microsoft.com/office/drawing/2014/main" id="{F7E50CE9-35EE-EA4B-91F9-26F6C5B7ACE4}"/>
              </a:ext>
            </a:extLst>
          </p:cNvPr>
          <p:cNvSpPr txBox="1">
            <a:spLocks/>
          </p:cNvSpPr>
          <p:nvPr/>
        </p:nvSpPr>
        <p:spPr>
          <a:xfrm>
            <a:off x="181263" y="6423012"/>
            <a:ext cx="1125023" cy="323165"/>
          </a:xfrm>
          <a:prstGeom prst="rect">
            <a:avLst/>
          </a:prstGeom>
        </p:spPr>
        <p:txBody>
          <a:bodyPr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700" dirty="0">
                <a:latin typeface="Arial"/>
              </a:rPr>
              <a:t>Document à usage strictement interne</a:t>
            </a:r>
            <a:br>
              <a:rPr lang="fr-FR" sz="700" dirty="0">
                <a:latin typeface="Arial"/>
              </a:rPr>
            </a:br>
            <a:r>
              <a:rPr lang="fr-FR" sz="700" dirty="0">
                <a:latin typeface="Arial"/>
              </a:rPr>
              <a:t>Ne pas diffuser – Octobre 2023</a:t>
            </a:r>
          </a:p>
        </p:txBody>
      </p:sp>
      <p:sp>
        <p:nvSpPr>
          <p:cNvPr id="87" name="Forme libre 61">
            <a:extLst>
              <a:ext uri="{FF2B5EF4-FFF2-40B4-BE49-F238E27FC236}">
                <a16:creationId xmlns:a16="http://schemas.microsoft.com/office/drawing/2014/main" id="{C77C7255-E7D4-47C2-B217-7A478DCFCDCE}"/>
              </a:ext>
            </a:extLst>
          </p:cNvPr>
          <p:cNvSpPr/>
          <p:nvPr/>
        </p:nvSpPr>
        <p:spPr>
          <a:xfrm flipH="1" flipV="1">
            <a:off x="1689139" y="939772"/>
            <a:ext cx="2588556" cy="723496"/>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0" fmla="*/ 2237362 w 2237362"/>
              <a:gd name="connsiteY0" fmla="*/ 71068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7" fmla="*/ 2237362 w 2237362"/>
              <a:gd name="connsiteY7" fmla="*/ 710688 h 1009138"/>
              <a:gd name="connsiteX0" fmla="*/ 2237362 w 2237362"/>
              <a:gd name="connsiteY0" fmla="*/ 710688 h 710688"/>
              <a:gd name="connsiteX1" fmla="*/ 3175 w 2237362"/>
              <a:gd name="connsiteY1" fmla="*/ 710688 h 710688"/>
              <a:gd name="connsiteX2" fmla="*/ 0 w 2237362"/>
              <a:gd name="connsiteY2" fmla="*/ 172560 h 710688"/>
              <a:gd name="connsiteX3" fmla="*/ 1918417 w 2237362"/>
              <a:gd name="connsiteY3" fmla="*/ 172560 h 710688"/>
              <a:gd name="connsiteX4" fmla="*/ 1918417 w 2237362"/>
              <a:gd name="connsiteY4" fmla="*/ 0 h 710688"/>
              <a:gd name="connsiteX5" fmla="*/ 2090977 w 2237362"/>
              <a:gd name="connsiteY5" fmla="*/ 172560 h 710688"/>
              <a:gd name="connsiteX6" fmla="*/ 2237362 w 2237362"/>
              <a:gd name="connsiteY6" fmla="*/ 172560 h 710688"/>
              <a:gd name="connsiteX7" fmla="*/ 2237362 w 2237362"/>
              <a:gd name="connsiteY7" fmla="*/ 710688 h 710688"/>
              <a:gd name="connsiteX0" fmla="*/ 2234189 w 2234189"/>
              <a:gd name="connsiteY0" fmla="*/ 710688 h 710688"/>
              <a:gd name="connsiteX1" fmla="*/ 2 w 2234189"/>
              <a:gd name="connsiteY1" fmla="*/ 710688 h 710688"/>
              <a:gd name="connsiteX2" fmla="*/ 815820 w 2234189"/>
              <a:gd name="connsiteY2" fmla="*/ 172560 h 710688"/>
              <a:gd name="connsiteX3" fmla="*/ 1915244 w 2234189"/>
              <a:gd name="connsiteY3" fmla="*/ 172560 h 710688"/>
              <a:gd name="connsiteX4" fmla="*/ 1915244 w 2234189"/>
              <a:gd name="connsiteY4" fmla="*/ 0 h 710688"/>
              <a:gd name="connsiteX5" fmla="*/ 2087804 w 2234189"/>
              <a:gd name="connsiteY5" fmla="*/ 172560 h 710688"/>
              <a:gd name="connsiteX6" fmla="*/ 2234189 w 2234189"/>
              <a:gd name="connsiteY6" fmla="*/ 172560 h 710688"/>
              <a:gd name="connsiteX7" fmla="*/ 2234189 w 2234189"/>
              <a:gd name="connsiteY7" fmla="*/ 710688 h 710688"/>
              <a:gd name="connsiteX0" fmla="*/ 1420342 w 1420342"/>
              <a:gd name="connsiteY0" fmla="*/ 710688 h 710688"/>
              <a:gd name="connsiteX1" fmla="*/ 184 w 1420342"/>
              <a:gd name="connsiteY1" fmla="*/ 702995 h 710688"/>
              <a:gd name="connsiteX2" fmla="*/ 1973 w 1420342"/>
              <a:gd name="connsiteY2" fmla="*/ 172560 h 710688"/>
              <a:gd name="connsiteX3" fmla="*/ 1101397 w 1420342"/>
              <a:gd name="connsiteY3" fmla="*/ 172560 h 710688"/>
              <a:gd name="connsiteX4" fmla="*/ 1101397 w 1420342"/>
              <a:gd name="connsiteY4" fmla="*/ 0 h 710688"/>
              <a:gd name="connsiteX5" fmla="*/ 1273957 w 1420342"/>
              <a:gd name="connsiteY5" fmla="*/ 172560 h 710688"/>
              <a:gd name="connsiteX6" fmla="*/ 1420342 w 1420342"/>
              <a:gd name="connsiteY6" fmla="*/ 172560 h 710688"/>
              <a:gd name="connsiteX7" fmla="*/ 1420342 w 1420342"/>
              <a:gd name="connsiteY7" fmla="*/ 710688 h 710688"/>
              <a:gd name="connsiteX0" fmla="*/ 1420342 w 1420342"/>
              <a:gd name="connsiteY0" fmla="*/ 687684 h 702995"/>
              <a:gd name="connsiteX1" fmla="*/ 184 w 1420342"/>
              <a:gd name="connsiteY1" fmla="*/ 702995 h 702995"/>
              <a:gd name="connsiteX2" fmla="*/ 1973 w 1420342"/>
              <a:gd name="connsiteY2" fmla="*/ 172560 h 702995"/>
              <a:gd name="connsiteX3" fmla="*/ 1101397 w 1420342"/>
              <a:gd name="connsiteY3" fmla="*/ 172560 h 702995"/>
              <a:gd name="connsiteX4" fmla="*/ 1101397 w 1420342"/>
              <a:gd name="connsiteY4" fmla="*/ 0 h 702995"/>
              <a:gd name="connsiteX5" fmla="*/ 1273957 w 1420342"/>
              <a:gd name="connsiteY5" fmla="*/ 172560 h 702995"/>
              <a:gd name="connsiteX6" fmla="*/ 1420342 w 1420342"/>
              <a:gd name="connsiteY6" fmla="*/ 172560 h 702995"/>
              <a:gd name="connsiteX7" fmla="*/ 1420342 w 1420342"/>
              <a:gd name="connsiteY7" fmla="*/ 687684 h 70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0342" h="702995">
                <a:moveTo>
                  <a:pt x="1420342" y="687684"/>
                </a:moveTo>
                <a:lnTo>
                  <a:pt x="184" y="702995"/>
                </a:lnTo>
                <a:cubicBezTo>
                  <a:pt x="-874" y="523619"/>
                  <a:pt x="3031" y="351936"/>
                  <a:pt x="1973" y="172560"/>
                </a:cubicBezTo>
                <a:lnTo>
                  <a:pt x="1101397" y="172560"/>
                </a:lnTo>
                <a:lnTo>
                  <a:pt x="1101397" y="0"/>
                </a:lnTo>
                <a:lnTo>
                  <a:pt x="1273957" y="172560"/>
                </a:lnTo>
                <a:lnTo>
                  <a:pt x="1420342" y="172560"/>
                </a:lnTo>
                <a:lnTo>
                  <a:pt x="1420342" y="687684"/>
                </a:lnTo>
                <a:close/>
              </a:path>
            </a:pathLst>
          </a:custGeom>
          <a:solidFill>
            <a:schemeClr val="bg2"/>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b="1">
              <a:solidFill>
                <a:schemeClr val="bg1"/>
              </a:solidFill>
              <a:latin typeface="Arial Black" panose="020B0604020202020204" pitchFamily="34" charset="0"/>
              <a:cs typeface="Arial Black" panose="020B0604020202020204" pitchFamily="34" charset="0"/>
            </a:endParaRPr>
          </a:p>
        </p:txBody>
      </p:sp>
      <p:sp>
        <p:nvSpPr>
          <p:cNvPr id="65" name="TextBox 64">
            <a:extLst>
              <a:ext uri="{FF2B5EF4-FFF2-40B4-BE49-F238E27FC236}">
                <a16:creationId xmlns:a16="http://schemas.microsoft.com/office/drawing/2014/main" id="{6A2F5035-74D2-48D5-BE86-33C426F54BA4}"/>
              </a:ext>
            </a:extLst>
          </p:cNvPr>
          <p:cNvSpPr txBox="1"/>
          <p:nvPr/>
        </p:nvSpPr>
        <p:spPr>
          <a:xfrm>
            <a:off x="1829174" y="1087994"/>
            <a:ext cx="2308486" cy="246221"/>
          </a:xfrm>
          <a:prstGeom prst="rect">
            <a:avLst/>
          </a:prstGeom>
          <a:noFill/>
        </p:spPr>
        <p:txBody>
          <a:bodyPr wrap="square" lIns="0" tIns="0" rIns="0" bIns="0" anchor="ctr">
            <a:noAutofit/>
          </a:bodyPr>
          <a:lstStyle/>
          <a:p>
            <a:pPr algn="ctr"/>
            <a:r>
              <a:rPr lang="fr-FR" sz="1600" b="1">
                <a:solidFill>
                  <a:schemeClr val="bg1"/>
                </a:solidFill>
                <a:latin typeface="Arial Black" panose="020B0604020202020204" pitchFamily="34" charset="0"/>
                <a:cs typeface="Arial Black" panose="020B0604020202020204" pitchFamily="34" charset="0"/>
              </a:rPr>
              <a:t>ARGUMENTS CLÉS</a:t>
            </a:r>
          </a:p>
        </p:txBody>
      </p:sp>
      <p:sp>
        <p:nvSpPr>
          <p:cNvPr id="66" name="TextBox 65">
            <a:extLst>
              <a:ext uri="{FF2B5EF4-FFF2-40B4-BE49-F238E27FC236}">
                <a16:creationId xmlns:a16="http://schemas.microsoft.com/office/drawing/2014/main" id="{75FE91DD-2BB9-8F78-E059-E8419F36177C}"/>
              </a:ext>
            </a:extLst>
          </p:cNvPr>
          <p:cNvSpPr txBox="1"/>
          <p:nvPr/>
        </p:nvSpPr>
        <p:spPr>
          <a:xfrm>
            <a:off x="1689139" y="2492278"/>
            <a:ext cx="1296171" cy="246221"/>
          </a:xfrm>
          <a:prstGeom prst="rect">
            <a:avLst/>
          </a:prstGeom>
          <a:noFill/>
        </p:spPr>
        <p:txBody>
          <a:bodyPr wrap="square" lIns="0" tIns="0" rIns="0" bIns="0" anchor="ctr">
            <a:noAutofit/>
          </a:bodyPr>
          <a:lstStyle/>
          <a:p>
            <a:pPr defTabSz="609585">
              <a:defRPr/>
            </a:pPr>
            <a:r>
              <a:rPr lang="fr-FR" sz="1600" b="1">
                <a:latin typeface="Arial Black" panose="020B0604020202020204" pitchFamily="34" charset="0"/>
                <a:cs typeface="Arial Black" panose="020B0604020202020204" pitchFamily="34" charset="0"/>
              </a:rPr>
              <a:t>LES</a:t>
            </a:r>
            <a:r>
              <a:rPr lang="fr-FR" sz="1600" b="1">
                <a:solidFill>
                  <a:schemeClr val="tx2"/>
                </a:solidFill>
                <a:latin typeface="Arial Black" panose="020B0604020202020204" pitchFamily="34" charset="0"/>
                <a:cs typeface="Arial Black" panose="020B0604020202020204" pitchFamily="34" charset="0"/>
              </a:rPr>
              <a:t> +</a:t>
            </a:r>
          </a:p>
        </p:txBody>
      </p:sp>
      <p:grpSp>
        <p:nvGrpSpPr>
          <p:cNvPr id="117" name="Group 2">
            <a:extLst>
              <a:ext uri="{FF2B5EF4-FFF2-40B4-BE49-F238E27FC236}">
                <a16:creationId xmlns:a16="http://schemas.microsoft.com/office/drawing/2014/main" id="{E5661E89-F61B-E88E-2FB0-7CABAB0D1F2D}"/>
              </a:ext>
            </a:extLst>
          </p:cNvPr>
          <p:cNvGrpSpPr/>
          <p:nvPr/>
        </p:nvGrpSpPr>
        <p:grpSpPr>
          <a:xfrm>
            <a:off x="2595732" y="5561621"/>
            <a:ext cx="4605723" cy="627064"/>
            <a:chOff x="1108363" y="4025454"/>
            <a:chExt cx="4605723" cy="627064"/>
          </a:xfrm>
        </p:grpSpPr>
        <p:sp>
          <p:nvSpPr>
            <p:cNvPr id="118" name="Espace réservé du pied de page 3">
              <a:extLst>
                <a:ext uri="{FF2B5EF4-FFF2-40B4-BE49-F238E27FC236}">
                  <a16:creationId xmlns:a16="http://schemas.microsoft.com/office/drawing/2014/main" id="{003F5410-B1E8-0E9D-342C-3AEB2EF490AD}"/>
                </a:ext>
              </a:extLst>
            </p:cNvPr>
            <p:cNvSpPr txBox="1">
              <a:spLocks/>
            </p:cNvSpPr>
            <p:nvPr/>
          </p:nvSpPr>
          <p:spPr>
            <a:xfrm>
              <a:off x="1310796" y="4383909"/>
              <a:ext cx="1660792" cy="268609"/>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000" i="0" u="none" strike="noStrike" kern="1200" cap="none" spc="0" normalizeH="0" baseline="0" noProof="0">
                  <a:ln>
                    <a:noFill/>
                  </a:ln>
                  <a:effectLst/>
                  <a:uLnTx/>
                  <a:uFillTx/>
                  <a:latin typeface="Arial"/>
                  <a:ea typeface="+mn-ea"/>
                  <a:cs typeface="+mn-cs"/>
                </a:rPr>
                <a:t>des entreprises interrogées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000" i="0" u="none" strike="noStrike" kern="1200" cap="none" spc="0" normalizeH="0" baseline="0" noProof="0">
                  <a:ln>
                    <a:noFill/>
                  </a:ln>
                  <a:effectLst/>
                  <a:uLnTx/>
                  <a:uFillTx/>
                  <a:latin typeface="Arial"/>
                  <a:ea typeface="+mn-ea"/>
                  <a:cs typeface="+mn-cs"/>
                </a:rPr>
                <a:t>ont un site vitrine. </a:t>
              </a:r>
            </a:p>
          </p:txBody>
        </p:sp>
        <p:sp>
          <p:nvSpPr>
            <p:cNvPr id="119" name="Espace réservé du pied de page 3">
              <a:extLst>
                <a:ext uri="{FF2B5EF4-FFF2-40B4-BE49-F238E27FC236}">
                  <a16:creationId xmlns:a16="http://schemas.microsoft.com/office/drawing/2014/main" id="{0CA4A824-9D60-6D87-4FAF-A2D855B2BE7C}"/>
                </a:ext>
              </a:extLst>
            </p:cNvPr>
            <p:cNvSpPr txBox="1">
              <a:spLocks/>
            </p:cNvSpPr>
            <p:nvPr/>
          </p:nvSpPr>
          <p:spPr>
            <a:xfrm>
              <a:off x="1108363" y="4025454"/>
              <a:ext cx="2065658" cy="369332"/>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800" b="1" u="none" strike="noStrike" kern="1200" cap="none" spc="0" normalizeH="0" baseline="0" noProof="0">
                  <a:ln>
                    <a:noFill/>
                  </a:ln>
                  <a:solidFill>
                    <a:schemeClr val="tx2"/>
                  </a:solidFill>
                  <a:effectLst/>
                  <a:uLnTx/>
                  <a:uFillTx/>
                  <a:latin typeface="Arial Black" panose="020B0604020202020204" pitchFamily="34" charset="0"/>
                  <a:cs typeface="Arial Black" panose="020B0604020202020204" pitchFamily="34" charset="0"/>
                </a:rPr>
                <a:t>63%</a:t>
              </a:r>
            </a:p>
          </p:txBody>
        </p:sp>
        <p:sp>
          <p:nvSpPr>
            <p:cNvPr id="120" name="Espace réservé du pied de page 3">
              <a:extLst>
                <a:ext uri="{FF2B5EF4-FFF2-40B4-BE49-F238E27FC236}">
                  <a16:creationId xmlns:a16="http://schemas.microsoft.com/office/drawing/2014/main" id="{DC903918-B07E-FBB0-A6CF-C0F51D36D680}"/>
                </a:ext>
              </a:extLst>
            </p:cNvPr>
            <p:cNvSpPr txBox="1">
              <a:spLocks/>
            </p:cNvSpPr>
            <p:nvPr/>
          </p:nvSpPr>
          <p:spPr>
            <a:xfrm>
              <a:off x="4053120" y="4383909"/>
              <a:ext cx="1511558" cy="268609"/>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kumimoji="0" lang="fr-FR" sz="1000" i="0" u="none" strike="noStrike" kern="1200" cap="none" spc="0" normalizeH="0" baseline="0" noProof="0">
                  <a:ln>
                    <a:noFill/>
                  </a:ln>
                  <a:effectLst/>
                  <a:uLnTx/>
                  <a:uFillTx/>
                  <a:latin typeface="Arial"/>
                  <a:ea typeface="+mn-ea"/>
                  <a:cs typeface="+mn-cs"/>
                </a:rPr>
                <a:t>de français</a:t>
              </a:r>
              <a:r>
                <a:rPr lang="fr-FR" sz="1000">
                  <a:latin typeface="Arial"/>
                </a:rPr>
                <a:t> achètent en ligne</a:t>
              </a:r>
              <a:r>
                <a:rPr lang="fr-FR" sz="1000"/>
                <a:t>, soit 2 sur 3</a:t>
              </a:r>
            </a:p>
            <a:p>
              <a:pPr algn="ctr">
                <a:defRPr/>
              </a:pPr>
              <a:r>
                <a:rPr lang="fr-FR" sz="1000">
                  <a:latin typeface="Arial"/>
                </a:rPr>
                <a:t> </a:t>
              </a:r>
            </a:p>
          </p:txBody>
        </p:sp>
        <p:sp>
          <p:nvSpPr>
            <p:cNvPr id="121" name="Espace réservé du pied de page 3">
              <a:extLst>
                <a:ext uri="{FF2B5EF4-FFF2-40B4-BE49-F238E27FC236}">
                  <a16:creationId xmlns:a16="http://schemas.microsoft.com/office/drawing/2014/main" id="{38CE23F6-DBF3-A4D4-1D9A-EE732A95D83E}"/>
                </a:ext>
              </a:extLst>
            </p:cNvPr>
            <p:cNvSpPr txBox="1">
              <a:spLocks/>
            </p:cNvSpPr>
            <p:nvPr/>
          </p:nvSpPr>
          <p:spPr>
            <a:xfrm>
              <a:off x="3903712" y="4025454"/>
              <a:ext cx="1810374" cy="369332"/>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800" b="1" u="none" strike="noStrike" kern="1200" cap="none" spc="0" normalizeH="0" baseline="0" noProof="0">
                  <a:ln>
                    <a:noFill/>
                  </a:ln>
                  <a:solidFill>
                    <a:schemeClr val="tx2"/>
                  </a:solidFill>
                  <a:effectLst/>
                  <a:uLnTx/>
                  <a:uFillTx/>
                  <a:latin typeface="Arial Black" panose="020B0604020202020204" pitchFamily="34" charset="0"/>
                  <a:cs typeface="Arial Black" panose="020B0604020202020204" pitchFamily="34" charset="0"/>
                </a:rPr>
                <a:t>42 </a:t>
              </a:r>
              <a:r>
                <a:rPr kumimoji="0" lang="fr-FR" sz="2000" b="1" u="none" strike="noStrike" kern="1200" cap="none" spc="0" normalizeH="0" baseline="0" noProof="0">
                  <a:ln>
                    <a:noFill/>
                  </a:ln>
                  <a:solidFill>
                    <a:schemeClr val="tx2"/>
                  </a:solidFill>
                  <a:effectLst/>
                  <a:uLnTx/>
                  <a:uFillTx/>
                  <a:latin typeface="Arial Black" panose="020B0604020202020204" pitchFamily="34" charset="0"/>
                  <a:cs typeface="Arial Black" panose="020B0604020202020204" pitchFamily="34" charset="0"/>
                </a:rPr>
                <a:t>millions</a:t>
              </a:r>
              <a:endParaRPr kumimoji="0" lang="fr-FR" sz="2800" b="1" u="none" strike="noStrike" kern="1200" cap="none" spc="0" normalizeH="0" baseline="0" noProof="0">
                <a:ln>
                  <a:noFill/>
                </a:ln>
                <a:solidFill>
                  <a:schemeClr val="tx2"/>
                </a:solidFill>
                <a:effectLst/>
                <a:uLnTx/>
                <a:uFillTx/>
                <a:latin typeface="Arial Black" panose="020B0604020202020204" pitchFamily="34" charset="0"/>
                <a:cs typeface="Arial Black" panose="020B0604020202020204" pitchFamily="34" charset="0"/>
              </a:endParaRPr>
            </a:p>
          </p:txBody>
        </p:sp>
      </p:grpSp>
    </p:spTree>
    <p:extLst>
      <p:ext uri="{BB962C8B-B14F-4D97-AF65-F5344CB8AC3E}">
        <p14:creationId xmlns:p14="http://schemas.microsoft.com/office/powerpoint/2010/main" val="2569324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Image 6">
            <a:extLst>
              <a:ext uri="{FF2B5EF4-FFF2-40B4-BE49-F238E27FC236}">
                <a16:creationId xmlns:a16="http://schemas.microsoft.com/office/drawing/2014/main" id="{8BEA7412-1C74-4887-B6A3-FB85160326F4}"/>
              </a:ext>
            </a:extLst>
          </p:cNvPr>
          <p:cNvPicPr>
            <a:picLocks noChangeAspect="1"/>
          </p:cNvPicPr>
          <p:nvPr/>
        </p:nvPicPr>
        <p:blipFill rotWithShape="1">
          <a:blip r:embed="rId3">
            <a:extLst>
              <a:ext uri="{28A0092B-C50C-407E-A947-70E740481C1C}">
                <a14:useLocalDpi xmlns:a14="http://schemas.microsoft.com/office/drawing/2010/main" val="0"/>
              </a:ext>
            </a:extLst>
          </a:blip>
          <a:srcRect l="46102" t="782" r="39264"/>
          <a:stretch/>
        </p:blipFill>
        <p:spPr>
          <a:xfrm>
            <a:off x="10721010" y="702352"/>
            <a:ext cx="1470991" cy="6155649"/>
          </a:xfrm>
          <a:prstGeom prst="rect">
            <a:avLst/>
          </a:prstGeom>
        </p:spPr>
      </p:pic>
      <p:sp>
        <p:nvSpPr>
          <p:cNvPr id="2" name="Rectangle 1">
            <a:extLst>
              <a:ext uri="{FF2B5EF4-FFF2-40B4-BE49-F238E27FC236}">
                <a16:creationId xmlns:a16="http://schemas.microsoft.com/office/drawing/2014/main" id="{9126C365-3B55-4648-B4E2-73A5D28D9F9D}"/>
              </a:ext>
            </a:extLst>
          </p:cNvPr>
          <p:cNvSpPr/>
          <p:nvPr/>
        </p:nvSpPr>
        <p:spPr>
          <a:xfrm>
            <a:off x="1955841" y="705845"/>
            <a:ext cx="8765168" cy="61521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10686" rtl="0" eaLnBrk="1" fontAlgn="auto" latinLnBrk="0" hangingPunct="1">
              <a:lnSpc>
                <a:spcPct val="100000"/>
              </a:lnSpc>
              <a:spcBef>
                <a:spcPts val="0"/>
              </a:spcBef>
              <a:spcAft>
                <a:spcPts val="0"/>
              </a:spcAft>
              <a:buClrTx/>
              <a:buSzTx/>
              <a:buFontTx/>
              <a:buNone/>
              <a:tabLst/>
              <a:defRPr/>
            </a:pPr>
            <a:endParaRPr kumimoji="0" lang="fr-FR" sz="1596" b="0" i="0" u="none" strike="noStrike" kern="1200" cap="none" spc="0" normalizeH="0" baseline="0" noProof="0">
              <a:ln>
                <a:noFill/>
              </a:ln>
              <a:solidFill>
                <a:srgbClr val="FFFFFF"/>
              </a:solidFill>
              <a:effectLst/>
              <a:uLnTx/>
              <a:uFillTx/>
              <a:latin typeface="Arial"/>
              <a:ea typeface="+mn-ea"/>
              <a:cs typeface="+mn-cs"/>
            </a:endParaRPr>
          </a:p>
        </p:txBody>
      </p:sp>
      <p:sp>
        <p:nvSpPr>
          <p:cNvPr id="24" name="Rectangle 6">
            <a:extLst>
              <a:ext uri="{FF2B5EF4-FFF2-40B4-BE49-F238E27FC236}">
                <a16:creationId xmlns:a16="http://schemas.microsoft.com/office/drawing/2014/main" id="{1E34389D-C7B9-D07E-FB6B-45E3A08D3BDF}"/>
              </a:ext>
            </a:extLst>
          </p:cNvPr>
          <p:cNvSpPr/>
          <p:nvPr/>
        </p:nvSpPr>
        <p:spPr>
          <a:xfrm flipH="1">
            <a:off x="0" y="-1"/>
            <a:ext cx="2409600" cy="6858001"/>
          </a:xfrm>
          <a:custGeom>
            <a:avLst/>
            <a:gdLst>
              <a:gd name="connsiteX0" fmla="*/ 0 w 3140765"/>
              <a:gd name="connsiteY0" fmla="*/ 0 h 5143501"/>
              <a:gd name="connsiteX1" fmla="*/ 3140765 w 3140765"/>
              <a:gd name="connsiteY1" fmla="*/ 0 h 5143501"/>
              <a:gd name="connsiteX2" fmla="*/ 3140765 w 3140765"/>
              <a:gd name="connsiteY2" fmla="*/ 5143501 h 5143501"/>
              <a:gd name="connsiteX3" fmla="*/ 0 w 3140765"/>
              <a:gd name="connsiteY3" fmla="*/ 5143501 h 5143501"/>
              <a:gd name="connsiteX4" fmla="*/ 0 w 3140765"/>
              <a:gd name="connsiteY4" fmla="*/ 0 h 5143501"/>
              <a:gd name="connsiteX0" fmla="*/ 387626 w 3140765"/>
              <a:gd name="connsiteY0" fmla="*/ 0 h 5143501"/>
              <a:gd name="connsiteX1" fmla="*/ 3140765 w 3140765"/>
              <a:gd name="connsiteY1" fmla="*/ 0 h 5143501"/>
              <a:gd name="connsiteX2" fmla="*/ 3140765 w 3140765"/>
              <a:gd name="connsiteY2" fmla="*/ 5143501 h 5143501"/>
              <a:gd name="connsiteX3" fmla="*/ 0 w 3140765"/>
              <a:gd name="connsiteY3" fmla="*/ 5143501 h 5143501"/>
              <a:gd name="connsiteX4" fmla="*/ 387626 w 3140765"/>
              <a:gd name="connsiteY4" fmla="*/ 0 h 5143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765" h="5143501">
                <a:moveTo>
                  <a:pt x="387626" y="0"/>
                </a:moveTo>
                <a:lnTo>
                  <a:pt x="3140765" y="0"/>
                </a:lnTo>
                <a:lnTo>
                  <a:pt x="3140765" y="5143501"/>
                </a:lnTo>
                <a:lnTo>
                  <a:pt x="0" y="5143501"/>
                </a:lnTo>
                <a:lnTo>
                  <a:pt x="387626" y="0"/>
                </a:lnTo>
                <a:close/>
              </a:path>
            </a:pathLst>
          </a:cu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10686" rtl="0" eaLnBrk="1" fontAlgn="auto" latinLnBrk="0" hangingPunct="1">
              <a:lnSpc>
                <a:spcPct val="100000"/>
              </a:lnSpc>
              <a:spcBef>
                <a:spcPts val="0"/>
              </a:spcBef>
              <a:spcAft>
                <a:spcPts val="0"/>
              </a:spcAft>
              <a:buClrTx/>
              <a:buSzTx/>
              <a:buFontTx/>
              <a:buNone/>
              <a:tabLst/>
              <a:defRPr/>
            </a:pPr>
            <a:endParaRPr kumimoji="0" lang="fr-FR" sz="1596" b="0" i="0" u="none" strike="noStrike" kern="1200" cap="none" spc="0" normalizeH="0" baseline="0" noProof="0">
              <a:ln>
                <a:noFill/>
              </a:ln>
              <a:solidFill>
                <a:srgbClr val="FFFFFF"/>
              </a:solidFill>
              <a:effectLst/>
              <a:uLnTx/>
              <a:uFillTx/>
              <a:latin typeface="Arial"/>
              <a:ea typeface="+mn-ea"/>
              <a:cs typeface="+mn-cs"/>
            </a:endParaRPr>
          </a:p>
        </p:txBody>
      </p:sp>
      <p:sp>
        <p:nvSpPr>
          <p:cNvPr id="17" name="Rectangle 16">
            <a:extLst>
              <a:ext uri="{FF2B5EF4-FFF2-40B4-BE49-F238E27FC236}">
                <a16:creationId xmlns:a16="http://schemas.microsoft.com/office/drawing/2014/main" id="{25D0729C-0790-1F63-EF14-3D06948695FF}"/>
              </a:ext>
            </a:extLst>
          </p:cNvPr>
          <p:cNvSpPr/>
          <p:nvPr/>
        </p:nvSpPr>
        <p:spPr>
          <a:xfrm>
            <a:off x="-1" y="-27989"/>
            <a:ext cx="12192000" cy="736735"/>
          </a:xfrm>
          <a:prstGeom prst="rect">
            <a:avLst/>
          </a:prstGeom>
          <a:solidFill>
            <a:schemeClr val="bg1"/>
          </a:solidFill>
          <a:ln w="3175">
            <a:noFill/>
          </a:ln>
          <a:effectLst>
            <a:outerShdw blurRad="889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10686" rtl="0" eaLnBrk="1" fontAlgn="auto" latinLnBrk="0" hangingPunct="1">
              <a:lnSpc>
                <a:spcPct val="100000"/>
              </a:lnSpc>
              <a:spcBef>
                <a:spcPts val="0"/>
              </a:spcBef>
              <a:spcAft>
                <a:spcPts val="0"/>
              </a:spcAft>
              <a:buClrTx/>
              <a:buSzTx/>
              <a:buFontTx/>
              <a:buNone/>
              <a:tabLst/>
              <a:defRPr/>
            </a:pPr>
            <a:endParaRPr kumimoji="0" lang="en-US" sz="1197" b="0" i="0" u="none" strike="noStrike" kern="1200" cap="none" spc="0" normalizeH="0" baseline="0" noProof="0">
              <a:ln>
                <a:noFill/>
              </a:ln>
              <a:solidFill>
                <a:srgbClr val="FFFFFF"/>
              </a:solidFill>
              <a:effectLst/>
              <a:uLnTx/>
              <a:uFillTx/>
              <a:latin typeface="Arial"/>
              <a:ea typeface="+mn-ea"/>
              <a:cs typeface="+mn-cs"/>
            </a:endParaRPr>
          </a:p>
        </p:txBody>
      </p:sp>
      <p:sp>
        <p:nvSpPr>
          <p:cNvPr id="47" name="Espace réservé du pied de page 3">
            <a:extLst>
              <a:ext uri="{FF2B5EF4-FFF2-40B4-BE49-F238E27FC236}">
                <a16:creationId xmlns:a16="http://schemas.microsoft.com/office/drawing/2014/main" id="{5E7308DF-0D3D-461E-A023-B68A92501ABB}"/>
              </a:ext>
            </a:extLst>
          </p:cNvPr>
          <p:cNvSpPr txBox="1">
            <a:spLocks/>
          </p:cNvSpPr>
          <p:nvPr/>
        </p:nvSpPr>
        <p:spPr>
          <a:xfrm>
            <a:off x="181263" y="6516560"/>
            <a:ext cx="3949831" cy="255245"/>
          </a:xfrm>
          <a:prstGeom prst="rect">
            <a:avLst/>
          </a:prstGeom>
        </p:spPr>
        <p:txBody>
          <a:bodyPr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fr-FR" sz="667" b="0" i="0" u="none" strike="noStrike" kern="1200" cap="none" spc="0" normalizeH="0" baseline="0" noProof="0" dirty="0">
                <a:ln>
                  <a:noFill/>
                </a:ln>
                <a:solidFill>
                  <a:srgbClr val="3E454A"/>
                </a:solidFill>
                <a:effectLst/>
                <a:uLnTx/>
                <a:uFillTx/>
                <a:latin typeface="Arial"/>
                <a:ea typeface="+mn-ea"/>
                <a:cs typeface="+mn-cs"/>
              </a:rPr>
              <a:t>Document à usage strictement interne - Ne pas diffuser – Octobre 2023</a:t>
            </a:r>
          </a:p>
        </p:txBody>
      </p:sp>
      <p:sp>
        <p:nvSpPr>
          <p:cNvPr id="40" name="Espace réservé du pied de page 3">
            <a:extLst>
              <a:ext uri="{FF2B5EF4-FFF2-40B4-BE49-F238E27FC236}">
                <a16:creationId xmlns:a16="http://schemas.microsoft.com/office/drawing/2014/main" id="{369519D3-7E3C-CD66-633D-8F74809DA25D}"/>
              </a:ext>
            </a:extLst>
          </p:cNvPr>
          <p:cNvSpPr txBox="1">
            <a:spLocks/>
          </p:cNvSpPr>
          <p:nvPr/>
        </p:nvSpPr>
        <p:spPr>
          <a:xfrm>
            <a:off x="3261108" y="1712925"/>
            <a:ext cx="7180011" cy="4360168"/>
          </a:xfrm>
          <a:prstGeom prst="rect">
            <a:avLst/>
          </a:prstGeom>
        </p:spPr>
        <p:txBody>
          <a:bodyPr wrap="square"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800"/>
              </a:spcAft>
              <a:buClr>
                <a:srgbClr val="00C1F2"/>
              </a:buClr>
              <a:buSzTx/>
              <a:buFontTx/>
              <a:buNone/>
              <a:tabLst/>
              <a:defRPr/>
            </a:pPr>
            <a:r>
              <a:rPr kumimoji="0" lang="fr-FR" sz="1400" b="1" i="0" u="none" strike="noStrike" kern="1200" cap="none" spc="0" normalizeH="0" baseline="0" noProof="0" dirty="0">
                <a:ln>
                  <a:noFill/>
                </a:ln>
                <a:solidFill>
                  <a:schemeClr val="bg2"/>
                </a:solidFill>
                <a:effectLst/>
                <a:uLnTx/>
                <a:uFillTx/>
                <a:latin typeface="Arial"/>
                <a:ea typeface="+mn-ea"/>
                <a:cs typeface="+mn-cs"/>
              </a:rPr>
              <a:t>Si vous supposez que votre client peut vendre en ligne en créant son site internet : </a:t>
            </a:r>
          </a:p>
          <a:p>
            <a:pPr marL="228594" marR="0" lvl="0" indent="-228594" algn="l" defTabSz="609585" rtl="0" eaLnBrk="1" fontAlgn="auto" latinLnBrk="0" hangingPunct="1">
              <a:lnSpc>
                <a:spcPct val="100000"/>
              </a:lnSpc>
              <a:spcBef>
                <a:spcPts val="0"/>
              </a:spcBef>
              <a:spcAft>
                <a:spcPts val="800"/>
              </a:spcAft>
              <a:buClr>
                <a:srgbClr val="D7000F"/>
              </a:buClr>
              <a:buSzTx/>
              <a:buFont typeface="Arial" panose="020B0604020202020204" pitchFamily="34" charset="0"/>
              <a:buChar char="•"/>
              <a:tabLst/>
              <a:defRPr/>
            </a:pPr>
            <a:r>
              <a:rPr kumimoji="0" lang="fr-FR" sz="1400" b="1" i="0" u="none" strike="noStrike" kern="1200" cap="none" spc="0" normalizeH="0" baseline="0" noProof="0" dirty="0">
                <a:ln>
                  <a:noFill/>
                </a:ln>
                <a:solidFill>
                  <a:srgbClr val="3E454A"/>
                </a:solidFill>
                <a:effectLst/>
                <a:uLnTx/>
                <a:uFillTx/>
                <a:latin typeface="Arial"/>
                <a:ea typeface="+mn-ea"/>
                <a:cs typeface="+mn-cs"/>
              </a:rPr>
              <a:t>Avez-vous déjà envisagé le e-commerce comme un moyen de développer votre activité ou votre notoriété ?</a:t>
            </a:r>
          </a:p>
          <a:p>
            <a:pPr marL="228594" marR="0" lvl="0" indent="-228594" algn="l" defTabSz="609585" rtl="0" eaLnBrk="1" fontAlgn="auto" latinLnBrk="0" hangingPunct="1">
              <a:lnSpc>
                <a:spcPct val="100000"/>
              </a:lnSpc>
              <a:spcBef>
                <a:spcPts val="0"/>
              </a:spcBef>
              <a:spcAft>
                <a:spcPts val="800"/>
              </a:spcAft>
              <a:buClr>
                <a:srgbClr val="D7000F"/>
              </a:buClr>
              <a:buSzTx/>
              <a:buFont typeface="Arial" panose="020B0604020202020204" pitchFamily="34" charset="0"/>
              <a:buChar char="•"/>
              <a:tabLst/>
              <a:defRPr/>
            </a:pPr>
            <a:r>
              <a:rPr kumimoji="0" lang="fr-FR" sz="1400" b="1" i="0" u="none" strike="noStrike" kern="1200" cap="none" spc="0" normalizeH="0" baseline="0" noProof="0" dirty="0">
                <a:ln>
                  <a:noFill/>
                </a:ln>
                <a:solidFill>
                  <a:srgbClr val="3E454A"/>
                </a:solidFill>
                <a:effectLst/>
                <a:uLnTx/>
                <a:uFillTx/>
                <a:latin typeface="Arial"/>
                <a:ea typeface="+mn-ea"/>
                <a:cs typeface="+mn-cs"/>
              </a:rPr>
              <a:t>Souhaitez-vous étendre votre zone de chalandise ?</a:t>
            </a:r>
          </a:p>
          <a:p>
            <a:pPr marL="228594" marR="0" lvl="0" indent="-228594" algn="l" defTabSz="609585" rtl="0" eaLnBrk="1" fontAlgn="auto" latinLnBrk="0" hangingPunct="1">
              <a:lnSpc>
                <a:spcPct val="100000"/>
              </a:lnSpc>
              <a:spcBef>
                <a:spcPts val="0"/>
              </a:spcBef>
              <a:spcAft>
                <a:spcPts val="800"/>
              </a:spcAft>
              <a:buClr>
                <a:srgbClr val="D7000F"/>
              </a:buClr>
              <a:buSzTx/>
              <a:buFont typeface="Arial" panose="020B0604020202020204" pitchFamily="34" charset="0"/>
              <a:buChar char="•"/>
              <a:tabLst/>
              <a:defRPr/>
            </a:pPr>
            <a:r>
              <a:rPr kumimoji="0" lang="fr-FR" sz="1400" b="1" i="0" u="none" strike="noStrike" kern="1200" cap="none" spc="0" normalizeH="0" baseline="0" noProof="0" dirty="0">
                <a:ln>
                  <a:noFill/>
                </a:ln>
                <a:solidFill>
                  <a:srgbClr val="3E454A"/>
                </a:solidFill>
                <a:effectLst/>
                <a:uLnTx/>
                <a:uFillTx/>
                <a:latin typeface="Arial"/>
                <a:ea typeface="+mn-ea"/>
                <a:cs typeface="+mn-cs"/>
              </a:rPr>
              <a:t>Avez-vous un site internet ?</a:t>
            </a:r>
          </a:p>
          <a:p>
            <a:pPr marL="0" marR="0" lvl="0" indent="0" algn="l" defTabSz="609585" rtl="0" eaLnBrk="1" fontAlgn="auto" latinLnBrk="0" hangingPunct="1">
              <a:lnSpc>
                <a:spcPct val="100000"/>
              </a:lnSpc>
              <a:spcBef>
                <a:spcPts val="0"/>
              </a:spcBef>
              <a:spcAft>
                <a:spcPts val="800"/>
              </a:spcAft>
              <a:buClr>
                <a:srgbClr val="00C1F2"/>
              </a:buClr>
              <a:buSzTx/>
              <a:buFontTx/>
              <a:buNone/>
              <a:tabLst/>
              <a:defRPr/>
            </a:pPr>
            <a:r>
              <a:rPr kumimoji="0" lang="fr-FR" sz="933" b="0" i="0" u="none" strike="noStrike" kern="1200" cap="none" spc="0" normalizeH="0" baseline="0" noProof="0" dirty="0">
                <a:ln>
                  <a:noFill/>
                </a:ln>
                <a:solidFill>
                  <a:srgbClr val="3E454A"/>
                </a:solidFill>
                <a:effectLst/>
                <a:uLnTx/>
                <a:uFillTx/>
                <a:latin typeface="Arial"/>
                <a:ea typeface="+mn-ea"/>
                <a:cs typeface="+mn-cs"/>
              </a:rPr>
              <a:t>Ces questions permettent d’aborder simplement le sujet du e-commerce avec votre client, à partir d'une préoccupation bien réelle. Vous pourrez alors lui expliquer que vendre en ligne permet de vendre 7 jours sur 7 et 24h sur 24, et donc de développer son activité en touchant de nouveaux clients.</a:t>
            </a:r>
          </a:p>
          <a:p>
            <a:pPr marL="0" marR="0" lvl="0" indent="0" algn="l" defTabSz="810686" rtl="0" eaLnBrk="1" fontAlgn="auto" latinLnBrk="0" hangingPunct="1">
              <a:lnSpc>
                <a:spcPct val="100000"/>
              </a:lnSpc>
              <a:spcBef>
                <a:spcPts val="0"/>
              </a:spcBef>
              <a:spcAft>
                <a:spcPts val="800"/>
              </a:spcAft>
              <a:buClr>
                <a:srgbClr val="00C1F2"/>
              </a:buClr>
              <a:buSzTx/>
              <a:buFontTx/>
              <a:buNone/>
              <a:tabLst/>
              <a:defRPr/>
            </a:pPr>
            <a:r>
              <a:rPr kumimoji="0" lang="fr-FR" sz="1400" b="1" i="0" u="none" strike="noStrike" kern="1200" cap="none" spc="0" normalizeH="0" baseline="0" noProof="0" dirty="0">
                <a:ln>
                  <a:noFill/>
                </a:ln>
                <a:solidFill>
                  <a:schemeClr val="bg2"/>
                </a:solidFill>
                <a:effectLst/>
                <a:uLnTx/>
                <a:uFillTx/>
                <a:latin typeface="Arial"/>
                <a:ea typeface="+mn-ea"/>
                <a:cs typeface="+mn-cs"/>
              </a:rPr>
              <a:t>Si vous pensez que votre client peut avoir besoin d’encaisser à distance, même sans créer de site internet : </a:t>
            </a:r>
          </a:p>
          <a:p>
            <a:pPr marL="228594" marR="0" lvl="0" indent="-228594" algn="l" defTabSz="609585" rtl="0" eaLnBrk="1" fontAlgn="auto" latinLnBrk="0" hangingPunct="1">
              <a:lnSpc>
                <a:spcPct val="100000"/>
              </a:lnSpc>
              <a:spcBef>
                <a:spcPts val="0"/>
              </a:spcBef>
              <a:spcAft>
                <a:spcPts val="800"/>
              </a:spcAft>
              <a:buClr>
                <a:srgbClr val="D7000F"/>
              </a:buClr>
              <a:buSzTx/>
              <a:buFont typeface="Arial" panose="020B0604020202020204" pitchFamily="34" charset="0"/>
              <a:buChar char="•"/>
              <a:tabLst/>
              <a:defRPr/>
            </a:pPr>
            <a:r>
              <a:rPr kumimoji="0" lang="fr-FR" sz="1400" b="1" i="0" u="none" strike="noStrike" kern="1200" cap="none" spc="0" normalizeH="0" baseline="0" noProof="0" dirty="0">
                <a:ln>
                  <a:noFill/>
                </a:ln>
                <a:solidFill>
                  <a:srgbClr val="3E454A"/>
                </a:solidFill>
                <a:effectLst/>
                <a:uLnTx/>
                <a:uFillTx/>
                <a:latin typeface="Arial"/>
                <a:ea typeface="+mn-ea"/>
                <a:cs typeface="+mn-cs"/>
              </a:rPr>
              <a:t>Effectuez-vous des livraisons ?</a:t>
            </a:r>
          </a:p>
          <a:p>
            <a:pPr marL="228594" marR="0" lvl="0" indent="-228594" algn="l" defTabSz="609585" rtl="0" eaLnBrk="1" fontAlgn="auto" latinLnBrk="0" hangingPunct="1">
              <a:lnSpc>
                <a:spcPct val="100000"/>
              </a:lnSpc>
              <a:spcBef>
                <a:spcPts val="0"/>
              </a:spcBef>
              <a:spcAft>
                <a:spcPts val="800"/>
              </a:spcAft>
              <a:buClr>
                <a:srgbClr val="D7000F"/>
              </a:buClr>
              <a:buSzTx/>
              <a:buFont typeface="Arial" panose="020B0604020202020204" pitchFamily="34" charset="0"/>
              <a:buChar char="•"/>
              <a:tabLst/>
              <a:defRPr/>
            </a:pPr>
            <a:r>
              <a:rPr kumimoji="0" lang="fr-FR" sz="1400" b="1" i="0" u="none" strike="noStrike" kern="1200" cap="none" spc="0" normalizeH="0" baseline="0" noProof="0" dirty="0">
                <a:ln>
                  <a:noFill/>
                </a:ln>
                <a:solidFill>
                  <a:srgbClr val="3E454A"/>
                </a:solidFill>
                <a:effectLst/>
                <a:uLnTx/>
                <a:uFillTx/>
                <a:latin typeface="Arial"/>
                <a:ea typeface="+mn-ea"/>
                <a:cs typeface="+mn-cs"/>
              </a:rPr>
              <a:t>Encaissez-vous des acomptes ?</a:t>
            </a:r>
          </a:p>
          <a:p>
            <a:pPr marL="228594" marR="0" lvl="0" indent="-228594" algn="l" defTabSz="609585" rtl="0" eaLnBrk="1" fontAlgn="auto" latinLnBrk="0" hangingPunct="1">
              <a:lnSpc>
                <a:spcPct val="100000"/>
              </a:lnSpc>
              <a:spcBef>
                <a:spcPts val="0"/>
              </a:spcBef>
              <a:spcAft>
                <a:spcPts val="800"/>
              </a:spcAft>
              <a:buClr>
                <a:srgbClr val="D7000F"/>
              </a:buClr>
              <a:buSzTx/>
              <a:buFont typeface="Arial" panose="020B0604020202020204" pitchFamily="34" charset="0"/>
              <a:buChar char="•"/>
              <a:tabLst/>
              <a:defRPr/>
            </a:pPr>
            <a:r>
              <a:rPr kumimoji="0" lang="fr-FR" sz="1400" b="1" i="0" u="none" strike="noStrike" kern="1200" cap="none" spc="0" normalizeH="0" baseline="0" noProof="0" dirty="0">
                <a:ln>
                  <a:noFill/>
                </a:ln>
                <a:solidFill>
                  <a:srgbClr val="3E454A"/>
                </a:solidFill>
                <a:effectLst/>
                <a:uLnTx/>
                <a:uFillTx/>
                <a:latin typeface="Arial"/>
                <a:ea typeface="+mn-ea"/>
                <a:cs typeface="+mn-cs"/>
              </a:rPr>
              <a:t>Rencontrez-vous des problèmes d’impayés ?</a:t>
            </a:r>
          </a:p>
          <a:p>
            <a:pPr marL="228594" marR="0" lvl="0" indent="-228594" algn="l" defTabSz="609585" rtl="0" eaLnBrk="1" fontAlgn="auto" latinLnBrk="0" hangingPunct="1">
              <a:lnSpc>
                <a:spcPct val="100000"/>
              </a:lnSpc>
              <a:spcBef>
                <a:spcPts val="0"/>
              </a:spcBef>
              <a:spcAft>
                <a:spcPts val="800"/>
              </a:spcAft>
              <a:buClr>
                <a:srgbClr val="D7000F"/>
              </a:buClr>
              <a:buSzTx/>
              <a:buFont typeface="Arial" panose="020B0604020202020204" pitchFamily="34" charset="0"/>
              <a:buChar char="•"/>
              <a:tabLst/>
              <a:defRPr/>
            </a:pPr>
            <a:r>
              <a:rPr kumimoji="0" lang="fr-FR" sz="1400" b="1" i="0" u="none" strike="noStrike" kern="1200" cap="none" spc="0" normalizeH="0" baseline="0" noProof="0" dirty="0">
                <a:ln>
                  <a:noFill/>
                </a:ln>
                <a:solidFill>
                  <a:srgbClr val="3E454A"/>
                </a:solidFill>
                <a:effectLst/>
                <a:uLnTx/>
                <a:uFillTx/>
                <a:latin typeface="Arial"/>
                <a:ea typeface="+mn-ea"/>
                <a:cs typeface="+mn-cs"/>
              </a:rPr>
              <a:t>Cherchez-vous une alternative au paiement par espèces ou par chèques ?</a:t>
            </a:r>
          </a:p>
          <a:p>
            <a:pPr marL="0" marR="0" lvl="0" indent="0" algn="l" defTabSz="609585" rtl="0" eaLnBrk="1" fontAlgn="auto" latinLnBrk="0" hangingPunct="1">
              <a:lnSpc>
                <a:spcPct val="100000"/>
              </a:lnSpc>
              <a:spcBef>
                <a:spcPts val="0"/>
              </a:spcBef>
              <a:spcAft>
                <a:spcPts val="800"/>
              </a:spcAft>
              <a:buClr>
                <a:srgbClr val="3B2783"/>
              </a:buClr>
              <a:buSzTx/>
              <a:buFontTx/>
              <a:buNone/>
              <a:tabLst/>
              <a:defRPr/>
            </a:pPr>
            <a:r>
              <a:rPr kumimoji="0" lang="fr-FR" sz="933" b="0" i="0" u="none" strike="noStrike" kern="1200" cap="none" spc="0" normalizeH="0" baseline="0" noProof="0" dirty="0">
                <a:ln>
                  <a:noFill/>
                </a:ln>
                <a:solidFill>
                  <a:srgbClr val="3E454A"/>
                </a:solidFill>
                <a:effectLst/>
                <a:uLnTx/>
                <a:uFillTx/>
                <a:latin typeface="Arial"/>
                <a:ea typeface="+mn-ea"/>
                <a:cs typeface="+mn-cs"/>
              </a:rPr>
              <a:t>Ces questions permettent d’aborder le sujet de la vente à distance avec votre client, même s’il ne dispose pas de site internet : en effet, il peut avoir besoin de se faire régler lors de ses livraisons, d’encaisser des acomptes, ou encore de relancer des impayés. Dans ces cas précis, la solution d'envoi de liens de paiement par sms ou e mail est idéale pour être payé facilement et rapidement. Par ailleurs, cette solution accélère le paiement et allège l’administratif.</a:t>
            </a:r>
            <a:endParaRPr kumimoji="0" lang="fr-FR" sz="1333" b="0" i="0" u="none" strike="noStrike" kern="1200" cap="none" spc="0" normalizeH="0" baseline="0" noProof="0" dirty="0">
              <a:ln>
                <a:noFill/>
              </a:ln>
              <a:solidFill>
                <a:srgbClr val="3E454A"/>
              </a:solidFill>
              <a:effectLst/>
              <a:uLnTx/>
              <a:uFillTx/>
              <a:latin typeface="Arial"/>
              <a:ea typeface="+mn-ea"/>
              <a:cs typeface="+mn-cs"/>
            </a:endParaRPr>
          </a:p>
        </p:txBody>
      </p:sp>
      <p:sp>
        <p:nvSpPr>
          <p:cNvPr id="15" name="Espace réservé du pied de page 3">
            <a:extLst>
              <a:ext uri="{FF2B5EF4-FFF2-40B4-BE49-F238E27FC236}">
                <a16:creationId xmlns:a16="http://schemas.microsoft.com/office/drawing/2014/main" id="{5B5CDCFE-066C-2670-47EB-4A78463908B5}"/>
              </a:ext>
            </a:extLst>
          </p:cNvPr>
          <p:cNvSpPr txBox="1">
            <a:spLocks/>
          </p:cNvSpPr>
          <p:nvPr/>
        </p:nvSpPr>
        <p:spPr>
          <a:xfrm>
            <a:off x="335360" y="166647"/>
            <a:ext cx="11521280" cy="369056"/>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fr-FR" sz="2667" b="1" i="0" u="none" strike="noStrike" kern="1200" cap="none" spc="0" normalizeH="0" baseline="0" noProof="0">
                <a:ln>
                  <a:noFill/>
                </a:ln>
                <a:solidFill>
                  <a:srgbClr val="3E454A"/>
                </a:solidFill>
                <a:effectLst/>
                <a:uLnTx/>
                <a:uFillTx/>
                <a:latin typeface="Arial Black" panose="020B0604020202020204" pitchFamily="34" charset="0"/>
                <a:ea typeface="+mn-ea"/>
                <a:cs typeface="Arial Black" panose="020B0604020202020204" pitchFamily="34" charset="0"/>
              </a:rPr>
              <a:t>APPROCHE CLIENT </a:t>
            </a:r>
          </a:p>
        </p:txBody>
      </p:sp>
      <p:sp>
        <p:nvSpPr>
          <p:cNvPr id="16" name="Rectangle : avec coins arrondis en haut 71">
            <a:extLst>
              <a:ext uri="{FF2B5EF4-FFF2-40B4-BE49-F238E27FC236}">
                <a16:creationId xmlns:a16="http://schemas.microsoft.com/office/drawing/2014/main" id="{4A1C12D0-96F4-A96D-741C-3899669C5ED3}"/>
              </a:ext>
            </a:extLst>
          </p:cNvPr>
          <p:cNvSpPr/>
          <p:nvPr/>
        </p:nvSpPr>
        <p:spPr>
          <a:xfrm>
            <a:off x="318991" y="653799"/>
            <a:ext cx="1152000" cy="60959"/>
          </a:xfrm>
          <a:prstGeom prst="round2SameRect">
            <a:avLst>
              <a:gd name="adj1" fmla="val 500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10686" rtl="0" eaLnBrk="1" fontAlgn="auto" latinLnBrk="0" hangingPunct="1">
              <a:lnSpc>
                <a:spcPct val="100000"/>
              </a:lnSpc>
              <a:spcBef>
                <a:spcPts val="0"/>
              </a:spcBef>
              <a:spcAft>
                <a:spcPts val="0"/>
              </a:spcAft>
              <a:buClrTx/>
              <a:buSzTx/>
              <a:buFontTx/>
              <a:buNone/>
              <a:tabLst/>
              <a:defRPr/>
            </a:pPr>
            <a:endParaRPr kumimoji="0" lang="fr-FR" sz="1596" b="0" i="0" u="none" strike="noStrike" kern="1200" cap="none" spc="0" normalizeH="0" baseline="0" noProof="0">
              <a:ln>
                <a:noFill/>
              </a:ln>
              <a:solidFill>
                <a:srgbClr val="FFFFFF"/>
              </a:solidFill>
              <a:effectLst/>
              <a:uLnTx/>
              <a:uFillTx/>
              <a:latin typeface="Arial"/>
              <a:ea typeface="+mn-ea"/>
              <a:cs typeface="+mn-cs"/>
            </a:endParaRPr>
          </a:p>
        </p:txBody>
      </p:sp>
      <p:grpSp>
        <p:nvGrpSpPr>
          <p:cNvPr id="5" name="Group 4">
            <a:extLst>
              <a:ext uri="{FF2B5EF4-FFF2-40B4-BE49-F238E27FC236}">
                <a16:creationId xmlns:a16="http://schemas.microsoft.com/office/drawing/2014/main" id="{A0B02C1E-047E-F52C-2572-8091593A025F}"/>
              </a:ext>
            </a:extLst>
          </p:cNvPr>
          <p:cNvGrpSpPr/>
          <p:nvPr/>
        </p:nvGrpSpPr>
        <p:grpSpPr>
          <a:xfrm>
            <a:off x="2365663" y="939773"/>
            <a:ext cx="2598709" cy="723496"/>
            <a:chOff x="1601447" y="704829"/>
            <a:chExt cx="1949032" cy="542622"/>
          </a:xfrm>
        </p:grpSpPr>
        <p:sp>
          <p:nvSpPr>
            <p:cNvPr id="18" name="Forme libre 61">
              <a:extLst>
                <a:ext uri="{FF2B5EF4-FFF2-40B4-BE49-F238E27FC236}">
                  <a16:creationId xmlns:a16="http://schemas.microsoft.com/office/drawing/2014/main" id="{3C7B7EFE-FEBB-606E-7EAF-607C1B732AD7}"/>
                </a:ext>
              </a:extLst>
            </p:cNvPr>
            <p:cNvSpPr/>
            <p:nvPr/>
          </p:nvSpPr>
          <p:spPr>
            <a:xfrm flipH="1" flipV="1">
              <a:off x="1601447" y="704829"/>
              <a:ext cx="1941417" cy="542622"/>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0" fmla="*/ 2237362 w 2237362"/>
                <a:gd name="connsiteY0" fmla="*/ 71068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7" fmla="*/ 2237362 w 2237362"/>
                <a:gd name="connsiteY7" fmla="*/ 710688 h 1009138"/>
                <a:gd name="connsiteX0" fmla="*/ 2237362 w 2237362"/>
                <a:gd name="connsiteY0" fmla="*/ 710688 h 710688"/>
                <a:gd name="connsiteX1" fmla="*/ 3175 w 2237362"/>
                <a:gd name="connsiteY1" fmla="*/ 710688 h 710688"/>
                <a:gd name="connsiteX2" fmla="*/ 0 w 2237362"/>
                <a:gd name="connsiteY2" fmla="*/ 172560 h 710688"/>
                <a:gd name="connsiteX3" fmla="*/ 1918417 w 2237362"/>
                <a:gd name="connsiteY3" fmla="*/ 172560 h 710688"/>
                <a:gd name="connsiteX4" fmla="*/ 1918417 w 2237362"/>
                <a:gd name="connsiteY4" fmla="*/ 0 h 710688"/>
                <a:gd name="connsiteX5" fmla="*/ 2090977 w 2237362"/>
                <a:gd name="connsiteY5" fmla="*/ 172560 h 710688"/>
                <a:gd name="connsiteX6" fmla="*/ 2237362 w 2237362"/>
                <a:gd name="connsiteY6" fmla="*/ 172560 h 710688"/>
                <a:gd name="connsiteX7" fmla="*/ 2237362 w 2237362"/>
                <a:gd name="connsiteY7" fmla="*/ 710688 h 710688"/>
                <a:gd name="connsiteX0" fmla="*/ 2234189 w 2234189"/>
                <a:gd name="connsiteY0" fmla="*/ 710688 h 710688"/>
                <a:gd name="connsiteX1" fmla="*/ 2 w 2234189"/>
                <a:gd name="connsiteY1" fmla="*/ 710688 h 710688"/>
                <a:gd name="connsiteX2" fmla="*/ 815820 w 2234189"/>
                <a:gd name="connsiteY2" fmla="*/ 172560 h 710688"/>
                <a:gd name="connsiteX3" fmla="*/ 1915244 w 2234189"/>
                <a:gd name="connsiteY3" fmla="*/ 172560 h 710688"/>
                <a:gd name="connsiteX4" fmla="*/ 1915244 w 2234189"/>
                <a:gd name="connsiteY4" fmla="*/ 0 h 710688"/>
                <a:gd name="connsiteX5" fmla="*/ 2087804 w 2234189"/>
                <a:gd name="connsiteY5" fmla="*/ 172560 h 710688"/>
                <a:gd name="connsiteX6" fmla="*/ 2234189 w 2234189"/>
                <a:gd name="connsiteY6" fmla="*/ 172560 h 710688"/>
                <a:gd name="connsiteX7" fmla="*/ 2234189 w 2234189"/>
                <a:gd name="connsiteY7" fmla="*/ 710688 h 710688"/>
                <a:gd name="connsiteX0" fmla="*/ 1420342 w 1420342"/>
                <a:gd name="connsiteY0" fmla="*/ 710688 h 710688"/>
                <a:gd name="connsiteX1" fmla="*/ 184 w 1420342"/>
                <a:gd name="connsiteY1" fmla="*/ 702995 h 710688"/>
                <a:gd name="connsiteX2" fmla="*/ 1973 w 1420342"/>
                <a:gd name="connsiteY2" fmla="*/ 172560 h 710688"/>
                <a:gd name="connsiteX3" fmla="*/ 1101397 w 1420342"/>
                <a:gd name="connsiteY3" fmla="*/ 172560 h 710688"/>
                <a:gd name="connsiteX4" fmla="*/ 1101397 w 1420342"/>
                <a:gd name="connsiteY4" fmla="*/ 0 h 710688"/>
                <a:gd name="connsiteX5" fmla="*/ 1273957 w 1420342"/>
                <a:gd name="connsiteY5" fmla="*/ 172560 h 710688"/>
                <a:gd name="connsiteX6" fmla="*/ 1420342 w 1420342"/>
                <a:gd name="connsiteY6" fmla="*/ 172560 h 710688"/>
                <a:gd name="connsiteX7" fmla="*/ 1420342 w 1420342"/>
                <a:gd name="connsiteY7" fmla="*/ 710688 h 710688"/>
                <a:gd name="connsiteX0" fmla="*/ 1420342 w 1420342"/>
                <a:gd name="connsiteY0" fmla="*/ 687684 h 702995"/>
                <a:gd name="connsiteX1" fmla="*/ 184 w 1420342"/>
                <a:gd name="connsiteY1" fmla="*/ 702995 h 702995"/>
                <a:gd name="connsiteX2" fmla="*/ 1973 w 1420342"/>
                <a:gd name="connsiteY2" fmla="*/ 172560 h 702995"/>
                <a:gd name="connsiteX3" fmla="*/ 1101397 w 1420342"/>
                <a:gd name="connsiteY3" fmla="*/ 172560 h 702995"/>
                <a:gd name="connsiteX4" fmla="*/ 1101397 w 1420342"/>
                <a:gd name="connsiteY4" fmla="*/ 0 h 702995"/>
                <a:gd name="connsiteX5" fmla="*/ 1273957 w 1420342"/>
                <a:gd name="connsiteY5" fmla="*/ 172560 h 702995"/>
                <a:gd name="connsiteX6" fmla="*/ 1420342 w 1420342"/>
                <a:gd name="connsiteY6" fmla="*/ 172560 h 702995"/>
                <a:gd name="connsiteX7" fmla="*/ 1420342 w 1420342"/>
                <a:gd name="connsiteY7" fmla="*/ 687684 h 70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0342" h="702995">
                  <a:moveTo>
                    <a:pt x="1420342" y="687684"/>
                  </a:moveTo>
                  <a:lnTo>
                    <a:pt x="184" y="702995"/>
                  </a:lnTo>
                  <a:cubicBezTo>
                    <a:pt x="-874" y="523619"/>
                    <a:pt x="3031" y="351936"/>
                    <a:pt x="1973" y="172560"/>
                  </a:cubicBezTo>
                  <a:lnTo>
                    <a:pt x="1101397" y="172560"/>
                  </a:lnTo>
                  <a:lnTo>
                    <a:pt x="1101397" y="0"/>
                  </a:lnTo>
                  <a:lnTo>
                    <a:pt x="1273957" y="172560"/>
                  </a:lnTo>
                  <a:lnTo>
                    <a:pt x="1420342" y="172560"/>
                  </a:lnTo>
                  <a:lnTo>
                    <a:pt x="1420342" y="687684"/>
                  </a:lnTo>
                  <a:close/>
                </a:path>
              </a:pathLst>
            </a:custGeom>
            <a:solidFill>
              <a:schemeClr val="tx2"/>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810686" rtl="0" eaLnBrk="1" fontAlgn="auto" latinLnBrk="0" hangingPunct="1">
                <a:lnSpc>
                  <a:spcPct val="100000"/>
                </a:lnSpc>
                <a:spcBef>
                  <a:spcPts val="0"/>
                </a:spcBef>
                <a:spcAft>
                  <a:spcPts val="0"/>
                </a:spcAft>
                <a:buClrTx/>
                <a:buSzTx/>
                <a:buFontTx/>
                <a:buNone/>
                <a:tabLst/>
                <a:defRPr/>
              </a:pPr>
              <a:endParaRPr kumimoji="0" lang="fr-FR" sz="1596" b="1" i="0" u="none" strike="noStrike" kern="1200" cap="none" spc="0" normalizeH="0" baseline="0" noProof="0">
                <a:ln>
                  <a:noFill/>
                </a:ln>
                <a:solidFill>
                  <a:srgbClr val="FFFFFF"/>
                </a:solidFill>
                <a:effectLst/>
                <a:uLnTx/>
                <a:uFillTx/>
                <a:latin typeface="Arial Black" panose="020B0604020202020204" pitchFamily="34" charset="0"/>
                <a:ea typeface="+mn-ea"/>
                <a:cs typeface="Arial Black" panose="020B0604020202020204" pitchFamily="34" charset="0"/>
              </a:endParaRPr>
            </a:p>
          </p:txBody>
        </p:sp>
        <p:sp>
          <p:nvSpPr>
            <p:cNvPr id="19" name="TextBox 18">
              <a:extLst>
                <a:ext uri="{FF2B5EF4-FFF2-40B4-BE49-F238E27FC236}">
                  <a16:creationId xmlns:a16="http://schemas.microsoft.com/office/drawing/2014/main" id="{362C8563-DC9D-F865-4FB2-569471FB0120}"/>
                </a:ext>
              </a:extLst>
            </p:cNvPr>
            <p:cNvSpPr txBox="1"/>
            <p:nvPr/>
          </p:nvSpPr>
          <p:spPr>
            <a:xfrm>
              <a:off x="1607433" y="781451"/>
              <a:ext cx="1943046" cy="253435"/>
            </a:xfrm>
            <a:prstGeom prst="rect">
              <a:avLst/>
            </a:prstGeom>
            <a:noFill/>
          </p:spPr>
          <p:txBody>
            <a:bodyPr wrap="square">
              <a:spAutoFit/>
            </a:bodyPr>
            <a:lstStyle/>
            <a:p>
              <a:pPr marL="0" marR="0" lvl="0" indent="0" algn="ctr" defTabSz="810686" rtl="0" eaLnBrk="1" fontAlgn="auto" latinLnBrk="0" hangingPunct="1">
                <a:lnSpc>
                  <a:spcPct val="100000"/>
                </a:lnSpc>
                <a:spcBef>
                  <a:spcPts val="0"/>
                </a:spcBef>
                <a:spcAft>
                  <a:spcPts val="0"/>
                </a:spcAft>
                <a:buClrTx/>
                <a:buSzTx/>
                <a:buFontTx/>
                <a:buNone/>
                <a:tabLst/>
                <a:defRPr/>
              </a:pPr>
              <a:r>
                <a:rPr kumimoji="0" lang="fr-FR" sz="1596" b="1" i="0" u="none" strike="noStrike" kern="1200" cap="none" spc="0" normalizeH="0" baseline="0" noProof="0">
                  <a:ln>
                    <a:noFill/>
                  </a:ln>
                  <a:solidFill>
                    <a:srgbClr val="FFFFFF"/>
                  </a:solidFill>
                  <a:effectLst/>
                  <a:uLnTx/>
                  <a:uFillTx/>
                  <a:latin typeface="Arial Black" panose="020B0604020202020204" pitchFamily="34" charset="0"/>
                  <a:ea typeface="+mn-ea"/>
                  <a:cs typeface="Arial Black" panose="020B0604020202020204" pitchFamily="34" charset="0"/>
                </a:rPr>
                <a:t>QESTIONS CLÉS</a:t>
              </a:r>
            </a:p>
          </p:txBody>
        </p:sp>
      </p:grpSp>
      <p:sp>
        <p:nvSpPr>
          <p:cNvPr id="3" name="Rectangle : avec coins arrondis en haut 2">
            <a:extLst>
              <a:ext uri="{FF2B5EF4-FFF2-40B4-BE49-F238E27FC236}">
                <a16:creationId xmlns:a16="http://schemas.microsoft.com/office/drawing/2014/main" id="{D004E2C0-E531-B043-95A6-83B7EA2EAED7}"/>
              </a:ext>
            </a:extLst>
          </p:cNvPr>
          <p:cNvSpPr/>
          <p:nvPr/>
        </p:nvSpPr>
        <p:spPr>
          <a:xfrm rot="16200000" flipH="1" flipV="1">
            <a:off x="-37441" y="3250205"/>
            <a:ext cx="3215343" cy="2588556"/>
          </a:xfrm>
          <a:prstGeom prst="round1Rect">
            <a:avLst/>
          </a:prstGeom>
          <a:solidFill>
            <a:schemeClr val="bg1">
              <a:lumMod val="95000"/>
            </a:schemeClr>
          </a:solidFill>
          <a:ln w="25400">
            <a:noFill/>
          </a:ln>
          <a:effectLst>
            <a:outerShdw dist="889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Espace réservé du texte 6">
            <a:extLst>
              <a:ext uri="{FF2B5EF4-FFF2-40B4-BE49-F238E27FC236}">
                <a16:creationId xmlns:a16="http://schemas.microsoft.com/office/drawing/2014/main" id="{BF7819FA-1EAE-49F8-BAAC-84A0A846DD3F}"/>
              </a:ext>
            </a:extLst>
          </p:cNvPr>
          <p:cNvSpPr txBox="1">
            <a:spLocks/>
          </p:cNvSpPr>
          <p:nvPr/>
        </p:nvSpPr>
        <p:spPr>
          <a:xfrm>
            <a:off x="413737" y="3468670"/>
            <a:ext cx="2295417" cy="449183"/>
          </a:xfrm>
          <a:prstGeom prst="rect">
            <a:avLst/>
          </a:prstGeom>
          <a:noFill/>
        </p:spPr>
        <p:txBody>
          <a:bodyPr lIns="0" tIns="0" rIns="0" bIns="0" anchor="b">
            <a:noAutofit/>
          </a:bodyPr>
          <a:lstStyle>
            <a:lvl1pPr marL="0" indent="0" algn="l" defTabSz="809610" rtl="0" eaLnBrk="1" latinLnBrk="0" hangingPunct="1">
              <a:lnSpc>
                <a:spcPct val="95000"/>
              </a:lnSpc>
              <a:spcBef>
                <a:spcPts val="600"/>
              </a:spcBef>
              <a:buFont typeface="Arial" panose="020B0604020202020204" pitchFamily="34" charset="0"/>
              <a:buNone/>
              <a:defRPr sz="1600" b="1" kern="1200">
                <a:solidFill>
                  <a:schemeClr val="tx1"/>
                </a:solidFill>
                <a:latin typeface="+mn-lt"/>
                <a:ea typeface="+mn-ea"/>
                <a:cs typeface="+mn-cs"/>
              </a:defRPr>
            </a:lvl1pPr>
            <a:lvl2pPr marL="0" indent="0" algn="l" defTabSz="809610" rtl="0" eaLnBrk="1" latinLnBrk="0" hangingPunct="1">
              <a:lnSpc>
                <a:spcPct val="95000"/>
              </a:lnSpc>
              <a:spcBef>
                <a:spcPts val="1300"/>
              </a:spcBef>
              <a:buFont typeface="Arial" panose="020B0604020202020204" pitchFamily="34" charset="0"/>
              <a:buNone/>
              <a:defRPr lang="fr-FR" sz="1600" kern="1200" dirty="0">
                <a:solidFill>
                  <a:schemeClr val="tx1"/>
                </a:solidFill>
                <a:latin typeface="+mn-lt"/>
                <a:ea typeface="+mn-ea"/>
                <a:cs typeface="+mn-cs"/>
              </a:defRPr>
            </a:lvl2pPr>
            <a:lvl3pPr marL="180000" indent="-180000" algn="l" defTabSz="809610" rtl="0" eaLnBrk="1" latinLnBrk="0" hangingPunct="1">
              <a:lnSpc>
                <a:spcPct val="95000"/>
              </a:lnSpc>
              <a:spcBef>
                <a:spcPts val="1100"/>
              </a:spcBef>
              <a:buFont typeface="Arial" panose="020B0604020202020204" pitchFamily="34" charset="0"/>
              <a:buChar char="■"/>
              <a:defRPr lang="fr-FR" sz="1400" kern="1200" dirty="0">
                <a:solidFill>
                  <a:schemeClr val="tx1"/>
                </a:solidFill>
                <a:latin typeface="+mn-lt"/>
                <a:ea typeface="+mn-ea"/>
                <a:cs typeface="+mn-cs"/>
              </a:defRPr>
            </a:lvl3pPr>
            <a:lvl4pPr marL="288000" indent="-108000" algn="l" defTabSz="809610" rtl="0" eaLnBrk="1" latinLnBrk="0" hangingPunct="1">
              <a:lnSpc>
                <a:spcPct val="95000"/>
              </a:lnSpc>
              <a:spcBef>
                <a:spcPts val="1000"/>
              </a:spcBef>
              <a:buFont typeface="Arial" panose="020B0604020202020204" pitchFamily="34" charset="0"/>
              <a:buChar char="•"/>
              <a:defRPr lang="fr-FR" sz="1200" kern="1200" dirty="0">
                <a:solidFill>
                  <a:schemeClr val="tx1"/>
                </a:solidFill>
                <a:latin typeface="+mn-lt"/>
                <a:ea typeface="+mn-ea"/>
                <a:cs typeface="+mn-cs"/>
              </a:defRPr>
            </a:lvl4pPr>
            <a:lvl5pPr marL="531450" indent="-171450" algn="l" defTabSz="809610" rtl="0" eaLnBrk="1" latinLnBrk="0" hangingPunct="1">
              <a:lnSpc>
                <a:spcPct val="95000"/>
              </a:lnSpc>
              <a:spcBef>
                <a:spcPts val="1000"/>
              </a:spcBef>
              <a:buFont typeface="Calibri" panose="020F0502020204030204" pitchFamily="34" charset="0"/>
              <a:buChar char="‐"/>
              <a:defRPr sz="1200" kern="1200">
                <a:solidFill>
                  <a:schemeClr val="tx1"/>
                </a:solidFill>
                <a:latin typeface="+mn-lt"/>
                <a:ea typeface="+mn-ea"/>
                <a:cs typeface="+mn-cs"/>
              </a:defRPr>
            </a:lvl5pPr>
            <a:lvl6pPr marL="222642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6pPr>
            <a:lvl7pPr marL="2631232"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7pPr>
            <a:lvl8pPr marL="3036037"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8pPr>
            <a:lvl9pPr marL="3440841" indent="-202402" algn="l" defTabSz="809610" rtl="0" eaLnBrk="1" latinLnBrk="0" hangingPunct="1">
              <a:lnSpc>
                <a:spcPct val="90000"/>
              </a:lnSpc>
              <a:spcBef>
                <a:spcPts val="443"/>
              </a:spcBef>
              <a:buFont typeface="Arial" panose="020B0604020202020204" pitchFamily="34" charset="0"/>
              <a:buChar char="•"/>
              <a:defRPr sz="1594" kern="1200">
                <a:solidFill>
                  <a:schemeClr val="tx1"/>
                </a:solidFill>
                <a:latin typeface="+mn-lt"/>
                <a:ea typeface="+mn-ea"/>
                <a:cs typeface="+mn-cs"/>
              </a:defRPr>
            </a:lvl9pPr>
          </a:lstStyle>
          <a:p>
            <a:pPr marL="0" marR="0" lvl="0" indent="0" algn="l" defTabSz="1079453"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1067" b="0" i="0" u="none" strike="noStrike" kern="1200" cap="none" spc="0" normalizeH="0" baseline="0" noProof="0">
                <a:ln>
                  <a:noFill/>
                </a:ln>
                <a:solidFill>
                  <a:srgbClr val="3E454A"/>
                </a:solidFill>
                <a:effectLst/>
                <a:uLnTx/>
                <a:uFillTx/>
                <a:latin typeface="Arial Black" panose="020B0604020202020204" pitchFamily="34" charset="0"/>
                <a:ea typeface="+mn-ea"/>
                <a:cs typeface="Arial Black" panose="020B0604020202020204" pitchFamily="34" charset="0"/>
              </a:rPr>
              <a:t>VÉRIFIER SI VOTRE CLIENT EST PRÉSENT SUR INTERNET ET LES RÉSEAUX SOCIAUX</a:t>
            </a:r>
          </a:p>
        </p:txBody>
      </p:sp>
      <p:sp>
        <p:nvSpPr>
          <p:cNvPr id="29" name="Espace réservé du pied de page 3">
            <a:extLst>
              <a:ext uri="{FF2B5EF4-FFF2-40B4-BE49-F238E27FC236}">
                <a16:creationId xmlns:a16="http://schemas.microsoft.com/office/drawing/2014/main" id="{913C6BB5-FCBC-4D56-8966-B2EACC755B96}"/>
              </a:ext>
            </a:extLst>
          </p:cNvPr>
          <p:cNvSpPr txBox="1">
            <a:spLocks/>
          </p:cNvSpPr>
          <p:nvPr/>
        </p:nvSpPr>
        <p:spPr>
          <a:xfrm>
            <a:off x="413737" y="4137998"/>
            <a:ext cx="2295417" cy="1534817"/>
          </a:xfrm>
          <a:prstGeom prst="rect">
            <a:avLst/>
          </a:prstGeom>
        </p:spPr>
        <p:txBody>
          <a:bodyPr wrap="square"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32597" marR="0" lvl="0" indent="-132597" algn="l" defTabSz="609585" rtl="0" eaLnBrk="1" fontAlgn="auto" latinLnBrk="0" hangingPunct="1">
              <a:lnSpc>
                <a:spcPct val="100000"/>
              </a:lnSpc>
              <a:spcBef>
                <a:spcPts val="0"/>
              </a:spcBef>
              <a:spcAft>
                <a:spcPts val="400"/>
              </a:spcAft>
              <a:buClr>
                <a:srgbClr val="D7000F"/>
              </a:buClr>
              <a:buSzTx/>
              <a:buFont typeface="Arial" panose="020B0604020202020204" pitchFamily="34" charset="0"/>
              <a:buChar char="•"/>
              <a:tabLst/>
              <a:defRPr/>
            </a:pPr>
            <a:r>
              <a:rPr kumimoji="0" lang="fr-FR" sz="1067" b="0" i="0" u="none" strike="noStrike" kern="1200" cap="none" spc="0" normalizeH="0" baseline="0" noProof="0">
                <a:ln>
                  <a:noFill/>
                </a:ln>
                <a:solidFill>
                  <a:srgbClr val="3E454A"/>
                </a:solidFill>
                <a:effectLst/>
                <a:uLnTx/>
                <a:uFillTx/>
                <a:latin typeface="Arial"/>
                <a:ea typeface="+mn-ea"/>
                <a:cs typeface="+mn-cs"/>
              </a:rPr>
              <a:t>Tapez le nom de sa société dans Google ou sur les réseaux sociaux, et abordez ainsi facilement le e-commerce avec lui.</a:t>
            </a:r>
          </a:p>
          <a:p>
            <a:pPr marL="132597" marR="0" lvl="0" indent="-132597" algn="l" defTabSz="609585" rtl="0" eaLnBrk="1" fontAlgn="auto" latinLnBrk="0" hangingPunct="1">
              <a:lnSpc>
                <a:spcPct val="100000"/>
              </a:lnSpc>
              <a:spcBef>
                <a:spcPts val="0"/>
              </a:spcBef>
              <a:spcAft>
                <a:spcPts val="400"/>
              </a:spcAft>
              <a:buClr>
                <a:srgbClr val="D7000F"/>
              </a:buClr>
              <a:buSzTx/>
              <a:buFont typeface="Arial" panose="020B0604020202020204" pitchFamily="34" charset="0"/>
              <a:buChar char="•"/>
              <a:tabLst/>
              <a:defRPr/>
            </a:pPr>
            <a:r>
              <a:rPr kumimoji="0" lang="fr-FR" sz="1067" b="0" i="0" u="none" strike="noStrike" kern="1200" cap="none" spc="0" normalizeH="0" baseline="0" noProof="0">
                <a:ln>
                  <a:noFill/>
                </a:ln>
                <a:solidFill>
                  <a:srgbClr val="3E454A"/>
                </a:solidFill>
                <a:effectLst/>
                <a:uLnTx/>
                <a:uFillTx/>
                <a:latin typeface="Arial"/>
                <a:ea typeface="+mn-ea"/>
                <a:cs typeface="+mn-cs"/>
              </a:rPr>
              <a:t>Ex : « J’ai remarqué que vous que vous n’étiez pas présent sur internet (pas de site internet, pas de page professionnelle…), avez-vous déjà pensé à développer votre activité de cette façon ? »</a:t>
            </a:r>
          </a:p>
        </p:txBody>
      </p:sp>
      <p:grpSp>
        <p:nvGrpSpPr>
          <p:cNvPr id="4" name="Group 3">
            <a:extLst>
              <a:ext uri="{FF2B5EF4-FFF2-40B4-BE49-F238E27FC236}">
                <a16:creationId xmlns:a16="http://schemas.microsoft.com/office/drawing/2014/main" id="{51A96A52-C5EE-0411-F33A-86CFC5FBD13C}"/>
              </a:ext>
            </a:extLst>
          </p:cNvPr>
          <p:cNvGrpSpPr/>
          <p:nvPr/>
        </p:nvGrpSpPr>
        <p:grpSpPr>
          <a:xfrm>
            <a:off x="484850" y="2757757"/>
            <a:ext cx="1850837" cy="515284"/>
            <a:chOff x="1753847" y="857229"/>
            <a:chExt cx="1949032" cy="542622"/>
          </a:xfrm>
        </p:grpSpPr>
        <p:sp>
          <p:nvSpPr>
            <p:cNvPr id="20" name="Forme libre 61">
              <a:extLst>
                <a:ext uri="{FF2B5EF4-FFF2-40B4-BE49-F238E27FC236}">
                  <a16:creationId xmlns:a16="http://schemas.microsoft.com/office/drawing/2014/main" id="{8713380D-213A-9BD8-8178-85F9CAE90CA4}"/>
                </a:ext>
              </a:extLst>
            </p:cNvPr>
            <p:cNvSpPr/>
            <p:nvPr/>
          </p:nvSpPr>
          <p:spPr>
            <a:xfrm flipH="1" flipV="1">
              <a:off x="1753847" y="857229"/>
              <a:ext cx="1941417" cy="542622"/>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0" fmla="*/ 2237362 w 2237362"/>
                <a:gd name="connsiteY0" fmla="*/ 71068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7" fmla="*/ 2237362 w 2237362"/>
                <a:gd name="connsiteY7" fmla="*/ 710688 h 1009138"/>
                <a:gd name="connsiteX0" fmla="*/ 2237362 w 2237362"/>
                <a:gd name="connsiteY0" fmla="*/ 710688 h 710688"/>
                <a:gd name="connsiteX1" fmla="*/ 3175 w 2237362"/>
                <a:gd name="connsiteY1" fmla="*/ 710688 h 710688"/>
                <a:gd name="connsiteX2" fmla="*/ 0 w 2237362"/>
                <a:gd name="connsiteY2" fmla="*/ 172560 h 710688"/>
                <a:gd name="connsiteX3" fmla="*/ 1918417 w 2237362"/>
                <a:gd name="connsiteY3" fmla="*/ 172560 h 710688"/>
                <a:gd name="connsiteX4" fmla="*/ 1918417 w 2237362"/>
                <a:gd name="connsiteY4" fmla="*/ 0 h 710688"/>
                <a:gd name="connsiteX5" fmla="*/ 2090977 w 2237362"/>
                <a:gd name="connsiteY5" fmla="*/ 172560 h 710688"/>
                <a:gd name="connsiteX6" fmla="*/ 2237362 w 2237362"/>
                <a:gd name="connsiteY6" fmla="*/ 172560 h 710688"/>
                <a:gd name="connsiteX7" fmla="*/ 2237362 w 2237362"/>
                <a:gd name="connsiteY7" fmla="*/ 710688 h 710688"/>
                <a:gd name="connsiteX0" fmla="*/ 2234189 w 2234189"/>
                <a:gd name="connsiteY0" fmla="*/ 710688 h 710688"/>
                <a:gd name="connsiteX1" fmla="*/ 2 w 2234189"/>
                <a:gd name="connsiteY1" fmla="*/ 710688 h 710688"/>
                <a:gd name="connsiteX2" fmla="*/ 815820 w 2234189"/>
                <a:gd name="connsiteY2" fmla="*/ 172560 h 710688"/>
                <a:gd name="connsiteX3" fmla="*/ 1915244 w 2234189"/>
                <a:gd name="connsiteY3" fmla="*/ 172560 h 710688"/>
                <a:gd name="connsiteX4" fmla="*/ 1915244 w 2234189"/>
                <a:gd name="connsiteY4" fmla="*/ 0 h 710688"/>
                <a:gd name="connsiteX5" fmla="*/ 2087804 w 2234189"/>
                <a:gd name="connsiteY5" fmla="*/ 172560 h 710688"/>
                <a:gd name="connsiteX6" fmla="*/ 2234189 w 2234189"/>
                <a:gd name="connsiteY6" fmla="*/ 172560 h 710688"/>
                <a:gd name="connsiteX7" fmla="*/ 2234189 w 2234189"/>
                <a:gd name="connsiteY7" fmla="*/ 710688 h 710688"/>
                <a:gd name="connsiteX0" fmla="*/ 1420342 w 1420342"/>
                <a:gd name="connsiteY0" fmla="*/ 710688 h 710688"/>
                <a:gd name="connsiteX1" fmla="*/ 184 w 1420342"/>
                <a:gd name="connsiteY1" fmla="*/ 702995 h 710688"/>
                <a:gd name="connsiteX2" fmla="*/ 1973 w 1420342"/>
                <a:gd name="connsiteY2" fmla="*/ 172560 h 710688"/>
                <a:gd name="connsiteX3" fmla="*/ 1101397 w 1420342"/>
                <a:gd name="connsiteY3" fmla="*/ 172560 h 710688"/>
                <a:gd name="connsiteX4" fmla="*/ 1101397 w 1420342"/>
                <a:gd name="connsiteY4" fmla="*/ 0 h 710688"/>
                <a:gd name="connsiteX5" fmla="*/ 1273957 w 1420342"/>
                <a:gd name="connsiteY5" fmla="*/ 172560 h 710688"/>
                <a:gd name="connsiteX6" fmla="*/ 1420342 w 1420342"/>
                <a:gd name="connsiteY6" fmla="*/ 172560 h 710688"/>
                <a:gd name="connsiteX7" fmla="*/ 1420342 w 1420342"/>
                <a:gd name="connsiteY7" fmla="*/ 710688 h 710688"/>
                <a:gd name="connsiteX0" fmla="*/ 1420342 w 1420342"/>
                <a:gd name="connsiteY0" fmla="*/ 687684 h 702995"/>
                <a:gd name="connsiteX1" fmla="*/ 184 w 1420342"/>
                <a:gd name="connsiteY1" fmla="*/ 702995 h 702995"/>
                <a:gd name="connsiteX2" fmla="*/ 1973 w 1420342"/>
                <a:gd name="connsiteY2" fmla="*/ 172560 h 702995"/>
                <a:gd name="connsiteX3" fmla="*/ 1101397 w 1420342"/>
                <a:gd name="connsiteY3" fmla="*/ 172560 h 702995"/>
                <a:gd name="connsiteX4" fmla="*/ 1101397 w 1420342"/>
                <a:gd name="connsiteY4" fmla="*/ 0 h 702995"/>
                <a:gd name="connsiteX5" fmla="*/ 1273957 w 1420342"/>
                <a:gd name="connsiteY5" fmla="*/ 172560 h 702995"/>
                <a:gd name="connsiteX6" fmla="*/ 1420342 w 1420342"/>
                <a:gd name="connsiteY6" fmla="*/ 172560 h 702995"/>
                <a:gd name="connsiteX7" fmla="*/ 1420342 w 1420342"/>
                <a:gd name="connsiteY7" fmla="*/ 687684 h 70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0342" h="702995">
                  <a:moveTo>
                    <a:pt x="1420342" y="687684"/>
                  </a:moveTo>
                  <a:lnTo>
                    <a:pt x="184" y="702995"/>
                  </a:lnTo>
                  <a:cubicBezTo>
                    <a:pt x="-874" y="523619"/>
                    <a:pt x="3031" y="351936"/>
                    <a:pt x="1973" y="172560"/>
                  </a:cubicBezTo>
                  <a:lnTo>
                    <a:pt x="1101397" y="172560"/>
                  </a:lnTo>
                  <a:lnTo>
                    <a:pt x="1101397" y="0"/>
                  </a:lnTo>
                  <a:lnTo>
                    <a:pt x="1273957" y="172560"/>
                  </a:lnTo>
                  <a:lnTo>
                    <a:pt x="1420342" y="172560"/>
                  </a:lnTo>
                  <a:lnTo>
                    <a:pt x="1420342" y="687684"/>
                  </a:lnTo>
                  <a:close/>
                </a:path>
              </a:pathLst>
            </a:custGeom>
            <a:solidFill>
              <a:schemeClr val="tx2"/>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810686" rtl="0" eaLnBrk="1" fontAlgn="auto" latinLnBrk="0" hangingPunct="1">
                <a:lnSpc>
                  <a:spcPct val="100000"/>
                </a:lnSpc>
                <a:spcBef>
                  <a:spcPts val="0"/>
                </a:spcBef>
                <a:spcAft>
                  <a:spcPts val="0"/>
                </a:spcAft>
                <a:buClrTx/>
                <a:buSzTx/>
                <a:buFontTx/>
                <a:buNone/>
                <a:tabLst/>
                <a:defRPr/>
              </a:pPr>
              <a:endParaRPr kumimoji="0" lang="fr-FR" sz="1333" b="1" i="0" u="none" strike="noStrike" kern="1200" cap="none" spc="0" normalizeH="0" baseline="0" noProof="0">
                <a:ln>
                  <a:noFill/>
                </a:ln>
                <a:solidFill>
                  <a:srgbClr val="FFFFFF"/>
                </a:solidFill>
                <a:effectLst/>
                <a:uLnTx/>
                <a:uFillTx/>
                <a:latin typeface="Arial Black" panose="020B0604020202020204" pitchFamily="34" charset="0"/>
                <a:ea typeface="+mn-ea"/>
                <a:cs typeface="Arial Black" panose="020B0604020202020204" pitchFamily="34" charset="0"/>
              </a:endParaRPr>
            </a:p>
          </p:txBody>
        </p:sp>
        <p:sp>
          <p:nvSpPr>
            <p:cNvPr id="21" name="TextBox 20">
              <a:extLst>
                <a:ext uri="{FF2B5EF4-FFF2-40B4-BE49-F238E27FC236}">
                  <a16:creationId xmlns:a16="http://schemas.microsoft.com/office/drawing/2014/main" id="{9B87D4DC-7B40-7D5E-B30E-8A66F8E85E33}"/>
                </a:ext>
              </a:extLst>
            </p:cNvPr>
            <p:cNvSpPr txBox="1"/>
            <p:nvPr/>
          </p:nvSpPr>
          <p:spPr>
            <a:xfrm>
              <a:off x="1759833" y="893413"/>
              <a:ext cx="1943046" cy="313235"/>
            </a:xfrm>
            <a:prstGeom prst="rect">
              <a:avLst/>
            </a:prstGeom>
            <a:noFill/>
          </p:spPr>
          <p:txBody>
            <a:bodyPr wrap="square">
              <a:spAutoFit/>
            </a:bodyPr>
            <a:lstStyle/>
            <a:p>
              <a:pPr marL="0" marR="0" lvl="0" indent="0" algn="ctr" defTabSz="810686" rtl="0" eaLnBrk="1" fontAlgn="auto" latinLnBrk="0" hangingPunct="1">
                <a:lnSpc>
                  <a:spcPct val="100000"/>
                </a:lnSpc>
                <a:spcBef>
                  <a:spcPts val="0"/>
                </a:spcBef>
                <a:spcAft>
                  <a:spcPts val="0"/>
                </a:spcAft>
                <a:buClrTx/>
                <a:buSzTx/>
                <a:buFontTx/>
                <a:buNone/>
                <a:tabLst/>
                <a:defRPr/>
              </a:pPr>
              <a:r>
                <a:rPr kumimoji="0" lang="fr-FR" sz="1333" b="1" i="0" u="none" strike="noStrike" kern="1200" cap="none" spc="0" normalizeH="0" baseline="0" noProof="0">
                  <a:ln>
                    <a:noFill/>
                  </a:ln>
                  <a:solidFill>
                    <a:srgbClr val="FFFFFF"/>
                  </a:solidFill>
                  <a:effectLst/>
                  <a:uLnTx/>
                  <a:uFillTx/>
                  <a:latin typeface="Arial Black" panose="020B0604020202020204" pitchFamily="34" charset="0"/>
                  <a:ea typeface="+mn-ea"/>
                  <a:cs typeface="Arial Black" panose="020B0604020202020204" pitchFamily="34" charset="0"/>
                </a:rPr>
                <a:t>PENSEZ À</a:t>
              </a:r>
            </a:p>
          </p:txBody>
        </p:sp>
      </p:grpSp>
    </p:spTree>
    <p:extLst>
      <p:ext uri="{BB962C8B-B14F-4D97-AF65-F5344CB8AC3E}">
        <p14:creationId xmlns:p14="http://schemas.microsoft.com/office/powerpoint/2010/main" val="2871028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B4BB848D-007B-4B0A-B51A-9AEAF833E51D}"/>
              </a:ext>
            </a:extLst>
          </p:cNvPr>
          <p:cNvSpPr/>
          <p:nvPr/>
        </p:nvSpPr>
        <p:spPr>
          <a:xfrm>
            <a:off x="-1" y="-1"/>
            <a:ext cx="12192000" cy="756000"/>
          </a:xfrm>
          <a:prstGeom prst="rect">
            <a:avLst/>
          </a:prstGeom>
          <a:solidFill>
            <a:schemeClr val="bg1"/>
          </a:solidFill>
          <a:ln w="3175">
            <a:noFill/>
          </a:ln>
          <a:effectLst>
            <a:outerShdw blurRad="889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7"/>
          </a:p>
        </p:txBody>
      </p:sp>
      <p:sp>
        <p:nvSpPr>
          <p:cNvPr id="2" name="Rectangle 1">
            <a:extLst>
              <a:ext uri="{FF2B5EF4-FFF2-40B4-BE49-F238E27FC236}">
                <a16:creationId xmlns:a16="http://schemas.microsoft.com/office/drawing/2014/main" id="{674C905C-DD6C-64AB-784F-D082575BF278}"/>
              </a:ext>
            </a:extLst>
          </p:cNvPr>
          <p:cNvSpPr/>
          <p:nvPr/>
        </p:nvSpPr>
        <p:spPr>
          <a:xfrm>
            <a:off x="3403931" y="-21349"/>
            <a:ext cx="8788068" cy="78449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 avec coins arrondis en haut 71">
            <a:extLst>
              <a:ext uri="{FF2B5EF4-FFF2-40B4-BE49-F238E27FC236}">
                <a16:creationId xmlns:a16="http://schemas.microsoft.com/office/drawing/2014/main" id="{EF44BA45-B719-48B0-9577-AE81B58B1F9A}"/>
              </a:ext>
            </a:extLst>
          </p:cNvPr>
          <p:cNvSpPr/>
          <p:nvPr/>
        </p:nvSpPr>
        <p:spPr>
          <a:xfrm>
            <a:off x="318991" y="695040"/>
            <a:ext cx="1152000" cy="60959"/>
          </a:xfrm>
          <a:prstGeom prst="round2SameRect">
            <a:avLst>
              <a:gd name="adj1" fmla="val 500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51" name="Espace réservé du pied de page 3">
            <a:extLst>
              <a:ext uri="{FF2B5EF4-FFF2-40B4-BE49-F238E27FC236}">
                <a16:creationId xmlns:a16="http://schemas.microsoft.com/office/drawing/2014/main" id="{8C2B7441-9E59-4D49-7148-D6C56FC93BED}"/>
              </a:ext>
            </a:extLst>
          </p:cNvPr>
          <p:cNvSpPr txBox="1">
            <a:spLocks/>
          </p:cNvSpPr>
          <p:nvPr/>
        </p:nvSpPr>
        <p:spPr>
          <a:xfrm>
            <a:off x="181263" y="6516560"/>
            <a:ext cx="3949831" cy="255245"/>
          </a:xfrm>
          <a:prstGeom prst="rect">
            <a:avLst/>
          </a:prstGeom>
        </p:spPr>
        <p:txBody>
          <a:bodyPr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700" dirty="0">
                <a:latin typeface="Arial"/>
              </a:rPr>
              <a:t>Document à usage strictement interne - Ne pas diffuser – Octobre 2023</a:t>
            </a:r>
          </a:p>
        </p:txBody>
      </p:sp>
      <p:sp>
        <p:nvSpPr>
          <p:cNvPr id="154" name="Espace réservé du pied de page 3">
            <a:extLst>
              <a:ext uri="{FF2B5EF4-FFF2-40B4-BE49-F238E27FC236}">
                <a16:creationId xmlns:a16="http://schemas.microsoft.com/office/drawing/2014/main" id="{30BCDE14-168F-DFC9-AF87-4C458739D57C}"/>
              </a:ext>
            </a:extLst>
          </p:cNvPr>
          <p:cNvSpPr txBox="1">
            <a:spLocks/>
          </p:cNvSpPr>
          <p:nvPr/>
        </p:nvSpPr>
        <p:spPr>
          <a:xfrm>
            <a:off x="4121086" y="6582627"/>
            <a:ext cx="3949831" cy="123111"/>
          </a:xfrm>
          <a:prstGeom prst="rect">
            <a:avLst/>
          </a:prstGeom>
        </p:spPr>
        <p:txBody>
          <a:bodyPr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ctr">
              <a:defRPr/>
            </a:pPr>
            <a:r>
              <a:rPr lang="fr-FR" sz="600"/>
              <a:t>*selon les options de l’offre du commerçant </a:t>
            </a:r>
          </a:p>
        </p:txBody>
      </p:sp>
      <p:sp>
        <p:nvSpPr>
          <p:cNvPr id="86" name="Rectangle: Rounded Corners 24">
            <a:extLst>
              <a:ext uri="{FF2B5EF4-FFF2-40B4-BE49-F238E27FC236}">
                <a16:creationId xmlns:a16="http://schemas.microsoft.com/office/drawing/2014/main" id="{725FF05C-E357-3D43-49E7-A859AF2B07A0}"/>
              </a:ext>
            </a:extLst>
          </p:cNvPr>
          <p:cNvSpPr/>
          <p:nvPr/>
        </p:nvSpPr>
        <p:spPr>
          <a:xfrm flipV="1">
            <a:off x="338637" y="1502854"/>
            <a:ext cx="3648000" cy="4734604"/>
          </a:xfrm>
          <a:prstGeom prst="round1Rect">
            <a:avLst/>
          </a:prstGeom>
          <a:solidFill>
            <a:schemeClr val="bg1">
              <a:lumMod val="95000"/>
            </a:schemeClr>
          </a:solidFill>
          <a:ln w="25400">
            <a:noFill/>
          </a:ln>
          <a:effectLst>
            <a:outerShdw dist="889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88" name="Rectangle: Rounded Corners 24">
            <a:extLst>
              <a:ext uri="{FF2B5EF4-FFF2-40B4-BE49-F238E27FC236}">
                <a16:creationId xmlns:a16="http://schemas.microsoft.com/office/drawing/2014/main" id="{678B0AB1-FC26-5158-6ED5-B153C3F4E62A}"/>
              </a:ext>
            </a:extLst>
          </p:cNvPr>
          <p:cNvSpPr/>
          <p:nvPr/>
        </p:nvSpPr>
        <p:spPr>
          <a:xfrm flipV="1">
            <a:off x="4209754" y="1488699"/>
            <a:ext cx="3648000" cy="4734604"/>
          </a:xfrm>
          <a:prstGeom prst="round1Rect">
            <a:avLst/>
          </a:prstGeom>
          <a:solidFill>
            <a:schemeClr val="bg1">
              <a:lumMod val="95000"/>
            </a:schemeClr>
          </a:solidFill>
          <a:ln w="25400">
            <a:noFill/>
          </a:ln>
          <a:effectLst>
            <a:outerShdw dist="889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91" name="Rectangle: Rounded Corners 24">
            <a:extLst>
              <a:ext uri="{FF2B5EF4-FFF2-40B4-BE49-F238E27FC236}">
                <a16:creationId xmlns:a16="http://schemas.microsoft.com/office/drawing/2014/main" id="{DA996FBA-47B2-D0C2-EAD2-C41D49D17146}"/>
              </a:ext>
            </a:extLst>
          </p:cNvPr>
          <p:cNvSpPr/>
          <p:nvPr/>
        </p:nvSpPr>
        <p:spPr>
          <a:xfrm flipV="1">
            <a:off x="8205364" y="1502854"/>
            <a:ext cx="3648000" cy="4734604"/>
          </a:xfrm>
          <a:prstGeom prst="round1Rect">
            <a:avLst/>
          </a:prstGeom>
          <a:solidFill>
            <a:schemeClr val="bg1">
              <a:lumMod val="95000"/>
            </a:schemeClr>
          </a:solidFill>
          <a:ln w="25400">
            <a:noFill/>
          </a:ln>
          <a:effectLst>
            <a:outerShdw dist="889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cxnSp>
        <p:nvCxnSpPr>
          <p:cNvPr id="120" name="Connecteur droit avec flèche 67">
            <a:extLst>
              <a:ext uri="{FF2B5EF4-FFF2-40B4-BE49-F238E27FC236}">
                <a16:creationId xmlns:a16="http://schemas.microsoft.com/office/drawing/2014/main" id="{381408D9-600F-105D-A445-453681DFA07A}"/>
              </a:ext>
            </a:extLst>
          </p:cNvPr>
          <p:cNvCxnSpPr>
            <a:cxnSpLocks/>
          </p:cNvCxnSpPr>
          <p:nvPr/>
        </p:nvCxnSpPr>
        <p:spPr>
          <a:xfrm>
            <a:off x="10029364" y="1858279"/>
            <a:ext cx="0" cy="1865636"/>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41" name="Rectangle: Rounded Corners 67">
            <a:extLst>
              <a:ext uri="{FF2B5EF4-FFF2-40B4-BE49-F238E27FC236}">
                <a16:creationId xmlns:a16="http://schemas.microsoft.com/office/drawing/2014/main" id="{A633601D-BE26-7E2A-D86A-47AB383CEDC1}"/>
              </a:ext>
            </a:extLst>
          </p:cNvPr>
          <p:cNvSpPr/>
          <p:nvPr/>
        </p:nvSpPr>
        <p:spPr>
          <a:xfrm>
            <a:off x="8702764" y="2731747"/>
            <a:ext cx="2653200" cy="403759"/>
          </a:xfrm>
          <a:prstGeom prst="roundRect">
            <a:avLst>
              <a:gd name="adj" fmla="val 50000"/>
            </a:avLst>
          </a:prstGeom>
          <a:solidFill>
            <a:schemeClr val="bg2"/>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fr-FR" sz="933" b="1">
                <a:latin typeface="Arial Black" panose="020B0604020202020204" pitchFamily="34" charset="0"/>
                <a:cs typeface="Arial Black" panose="020B0604020202020204" pitchFamily="34" charset="0"/>
              </a:rPr>
              <a:t>PARLEZ-LUI DE</a:t>
            </a:r>
          </a:p>
        </p:txBody>
      </p:sp>
      <p:sp>
        <p:nvSpPr>
          <p:cNvPr id="142" name="Rectangle 141">
            <a:extLst>
              <a:ext uri="{FF2B5EF4-FFF2-40B4-BE49-F238E27FC236}">
                <a16:creationId xmlns:a16="http://schemas.microsoft.com/office/drawing/2014/main" id="{9A8F0359-7805-FD6F-9051-88815A491343}"/>
              </a:ext>
            </a:extLst>
          </p:cNvPr>
          <p:cNvSpPr/>
          <p:nvPr/>
        </p:nvSpPr>
        <p:spPr>
          <a:xfrm>
            <a:off x="8702764" y="3723915"/>
            <a:ext cx="2653200" cy="1257656"/>
          </a:xfrm>
          <a:prstGeom prst="rect">
            <a:avLst/>
          </a:prstGeom>
          <a:solidFill>
            <a:schemeClr val="bg1"/>
          </a:solidFill>
          <a:ln w="19050">
            <a:noFill/>
          </a:ln>
          <a:effectLst>
            <a:outerShdw blurRad="157708" dist="38100" dir="2700000" algn="tl"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09585"/>
            <a:endParaRPr lang="fr-FR" sz="1600" b="1">
              <a:solidFill>
                <a:schemeClr val="tx2"/>
              </a:solidFill>
              <a:latin typeface="Arial Black" panose="020B0604020202020204" pitchFamily="34" charset="0"/>
              <a:cs typeface="Arial Black" panose="020B0604020202020204" pitchFamily="34" charset="0"/>
            </a:endParaRPr>
          </a:p>
        </p:txBody>
      </p:sp>
      <p:sp>
        <p:nvSpPr>
          <p:cNvPr id="144" name="Rectangle: Rounded Corners 67">
            <a:extLst>
              <a:ext uri="{FF2B5EF4-FFF2-40B4-BE49-F238E27FC236}">
                <a16:creationId xmlns:a16="http://schemas.microsoft.com/office/drawing/2014/main" id="{80C2ED37-FEE7-30A6-1A3A-265B23943882}"/>
              </a:ext>
            </a:extLst>
          </p:cNvPr>
          <p:cNvSpPr/>
          <p:nvPr/>
        </p:nvSpPr>
        <p:spPr>
          <a:xfrm>
            <a:off x="8523171" y="5769332"/>
            <a:ext cx="3012386" cy="369332"/>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fr-FR" sz="1200" b="1">
                <a:solidFill>
                  <a:schemeClr val="tx1"/>
                </a:solidFill>
                <a:latin typeface="Arial Black" panose="020B0604020202020204" pitchFamily="34" charset="0"/>
                <a:cs typeface="Arial Black" panose="020B0604020202020204" pitchFamily="34" charset="0"/>
              </a:rPr>
              <a:t>ENVOI DU LEAD VIA </a:t>
            </a:r>
            <a:br>
              <a:rPr lang="fr-FR" sz="1200" b="1">
                <a:solidFill>
                  <a:schemeClr val="tx1"/>
                </a:solidFill>
                <a:latin typeface="Arial Black" panose="020B0604020202020204" pitchFamily="34" charset="0"/>
                <a:cs typeface="Arial Black" panose="020B0604020202020204" pitchFamily="34" charset="0"/>
              </a:rPr>
            </a:br>
            <a:r>
              <a:rPr lang="fr-FR" sz="1200" b="1">
                <a:solidFill>
                  <a:schemeClr val="tx1"/>
                </a:solidFill>
                <a:latin typeface="Arial Black" panose="020B0604020202020204" pitchFamily="34" charset="0"/>
                <a:cs typeface="Arial Black" panose="020B0604020202020204" pitchFamily="34" charset="0"/>
              </a:rPr>
              <a:t>LE PORTAIL MONEXPERT</a:t>
            </a:r>
          </a:p>
        </p:txBody>
      </p:sp>
      <p:sp>
        <p:nvSpPr>
          <p:cNvPr id="132" name="Forme libre 89">
            <a:extLst>
              <a:ext uri="{FF2B5EF4-FFF2-40B4-BE49-F238E27FC236}">
                <a16:creationId xmlns:a16="http://schemas.microsoft.com/office/drawing/2014/main" id="{C4194C02-DCFF-A650-C93B-975EAC867E67}"/>
              </a:ext>
            </a:extLst>
          </p:cNvPr>
          <p:cNvSpPr/>
          <p:nvPr/>
        </p:nvSpPr>
        <p:spPr>
          <a:xfrm rot="10800000">
            <a:off x="8391022" y="910865"/>
            <a:ext cx="2983149" cy="1232472"/>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7362" h="1009138">
                <a:moveTo>
                  <a:pt x="2237362" y="1009138"/>
                </a:moveTo>
                <a:lnTo>
                  <a:pt x="0" y="1009138"/>
                </a:lnTo>
                <a:lnTo>
                  <a:pt x="0" y="172560"/>
                </a:lnTo>
                <a:lnTo>
                  <a:pt x="1918417" y="172560"/>
                </a:lnTo>
                <a:lnTo>
                  <a:pt x="1918417" y="0"/>
                </a:lnTo>
                <a:lnTo>
                  <a:pt x="2090977" y="172560"/>
                </a:lnTo>
                <a:lnTo>
                  <a:pt x="2237362" y="172560"/>
                </a:lnTo>
                <a:close/>
              </a:path>
            </a:pathLst>
          </a:custGeom>
          <a:solidFill>
            <a:schemeClr val="tx1"/>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p>
        </p:txBody>
      </p:sp>
      <p:sp>
        <p:nvSpPr>
          <p:cNvPr id="148" name="Espace réservé du texte 12">
            <a:extLst>
              <a:ext uri="{FF2B5EF4-FFF2-40B4-BE49-F238E27FC236}">
                <a16:creationId xmlns:a16="http://schemas.microsoft.com/office/drawing/2014/main" id="{443DDBF0-F0A5-DAFF-98AE-9973415D66B4}"/>
              </a:ext>
            </a:extLst>
          </p:cNvPr>
          <p:cNvSpPr txBox="1">
            <a:spLocks/>
          </p:cNvSpPr>
          <p:nvPr/>
        </p:nvSpPr>
        <p:spPr>
          <a:xfrm>
            <a:off x="8454375" y="911407"/>
            <a:ext cx="2856445" cy="1006691"/>
          </a:xfrm>
          <a:solidFill>
            <a:schemeClr val="bg1"/>
          </a:solidFill>
        </p:spPr>
        <p:txBody>
          <a:bodyPr lIns="0" tIns="0" rIns="0" bIns="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fr-FR" sz="1200" b="1">
                <a:solidFill>
                  <a:schemeClr val="bg1"/>
                </a:solidFill>
                <a:latin typeface="Arial Black" panose="020B0604020202020204" pitchFamily="34" charset="0"/>
                <a:cs typeface="Arial Black" panose="020B0604020202020204" pitchFamily="34" charset="0"/>
              </a:rPr>
              <a:t>VOTRE CLIENT SOUHAITE </a:t>
            </a:r>
          </a:p>
          <a:p>
            <a:pPr marL="0" indent="0" algn="ctr">
              <a:lnSpc>
                <a:spcPct val="100000"/>
              </a:lnSpc>
              <a:spcBef>
                <a:spcPts val="0"/>
              </a:spcBef>
              <a:buNone/>
            </a:pPr>
            <a:r>
              <a:rPr lang="fr-FR" sz="1200" b="1">
                <a:solidFill>
                  <a:schemeClr val="bg1"/>
                </a:solidFill>
                <a:latin typeface="Arial Black" panose="020B0604020202020204" pitchFamily="34" charset="0"/>
                <a:cs typeface="Arial Black" panose="020B0604020202020204" pitchFamily="34" charset="0"/>
              </a:rPr>
              <a:t>CRÉER SON </a:t>
            </a:r>
            <a:r>
              <a:rPr lang="fr-FR" sz="1200" b="1">
                <a:solidFill>
                  <a:schemeClr val="tx2"/>
                </a:solidFill>
                <a:latin typeface="Arial Black" panose="020B0604020202020204" pitchFamily="34" charset="0"/>
                <a:cs typeface="Arial Black" panose="020B0604020202020204" pitchFamily="34" charset="0"/>
              </a:rPr>
              <a:t>SITE INTERNET</a:t>
            </a:r>
          </a:p>
          <a:p>
            <a:pPr marL="0" indent="0" algn="ctr">
              <a:lnSpc>
                <a:spcPct val="100000"/>
              </a:lnSpc>
              <a:spcBef>
                <a:spcPts val="0"/>
              </a:spcBef>
              <a:buNone/>
            </a:pPr>
            <a:r>
              <a:rPr lang="fr-FR" sz="1200" b="1">
                <a:solidFill>
                  <a:schemeClr val="bg1"/>
                </a:solidFill>
                <a:latin typeface="Arial Black" panose="020B0604020202020204" pitchFamily="34" charset="0"/>
                <a:cs typeface="Arial Black" panose="020B0604020202020204" pitchFamily="34" charset="0"/>
              </a:rPr>
              <a:t>OU DÉVELOPPER SA VISIBILITÉ SUR LE </a:t>
            </a:r>
            <a:r>
              <a:rPr lang="fr-FR" sz="1200" b="1">
                <a:solidFill>
                  <a:schemeClr val="tx2"/>
                </a:solidFill>
                <a:latin typeface="Arial Black" panose="020B0604020202020204" pitchFamily="34" charset="0"/>
                <a:cs typeface="Arial Black" panose="020B0604020202020204" pitchFamily="34" charset="0"/>
              </a:rPr>
              <a:t>WEB</a:t>
            </a:r>
            <a:r>
              <a:rPr lang="fr-FR" sz="1200" b="1">
                <a:solidFill>
                  <a:schemeClr val="bg1"/>
                </a:solidFill>
                <a:latin typeface="Arial Black" panose="020B0604020202020204" pitchFamily="34" charset="0"/>
                <a:cs typeface="Arial Black" panose="020B0604020202020204" pitchFamily="34" charset="0"/>
              </a:rPr>
              <a:t> ?</a:t>
            </a:r>
          </a:p>
        </p:txBody>
      </p:sp>
      <p:sp>
        <p:nvSpPr>
          <p:cNvPr id="143" name="Rectangle : coins arrondis 77">
            <a:hlinkClick r:id="" action="ppaction://noaction"/>
            <a:extLst>
              <a:ext uri="{FF2B5EF4-FFF2-40B4-BE49-F238E27FC236}">
                <a16:creationId xmlns:a16="http://schemas.microsoft.com/office/drawing/2014/main" id="{7C17A5AA-9EE3-715B-3052-D81412342AF5}"/>
              </a:ext>
            </a:extLst>
          </p:cNvPr>
          <p:cNvSpPr/>
          <p:nvPr/>
        </p:nvSpPr>
        <p:spPr>
          <a:xfrm>
            <a:off x="9538544" y="4479832"/>
            <a:ext cx="981640" cy="233037"/>
          </a:xfrm>
          <a:prstGeom prst="roundRect">
            <a:avLst>
              <a:gd name="adj" fmla="val 50000"/>
            </a:avLst>
          </a:prstGeom>
          <a:gradFill>
            <a:gsLst>
              <a:gs pos="100000">
                <a:schemeClr val="tx2"/>
              </a:gs>
              <a:gs pos="0">
                <a:schemeClr val="tx1"/>
              </a:gs>
            </a:gsLst>
            <a:lin ang="2700000" scaled="0"/>
          </a:gradFill>
          <a:ln w="15875">
            <a:solidFill>
              <a:schemeClr val="bg1"/>
            </a:solidFill>
          </a:ln>
          <a:effectLst>
            <a:outerShdw blurRad="144363" dist="38100" dir="2700000" algn="tl" rotWithShape="0">
              <a:schemeClr val="tx1">
                <a:lumMod val="60000"/>
                <a:lumOff val="4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8000" rIns="48000" rtlCol="0" anchor="ctr"/>
          <a:lstStyle/>
          <a:p>
            <a:pPr algn="ctr"/>
            <a:r>
              <a:rPr lang="fr-FR" sz="800" b="1" dirty="0">
                <a:solidFill>
                  <a:schemeClr val="bg1"/>
                </a:solidFill>
                <a:hlinkClick r:id="rId3" action="ppaction://hlinksldjump">
                  <a:extLst>
                    <a:ext uri="{A12FA001-AC4F-418D-AE19-62706E023703}">
                      <ahyp:hlinkClr xmlns:ahyp="http://schemas.microsoft.com/office/drawing/2018/hyperlinkcolor" val="tx"/>
                    </a:ext>
                  </a:extLst>
                </a:hlinkClick>
              </a:rPr>
              <a:t>EN SAVOIR </a:t>
            </a:r>
            <a:r>
              <a:rPr lang="fr-FR" sz="800" b="1" dirty="0">
                <a:solidFill>
                  <a:schemeClr val="bg1"/>
                </a:solidFill>
              </a:rPr>
              <a:t>+</a:t>
            </a:r>
          </a:p>
        </p:txBody>
      </p:sp>
      <p:cxnSp>
        <p:nvCxnSpPr>
          <p:cNvPr id="121" name="Connecteur droit avec flèche 79">
            <a:extLst>
              <a:ext uri="{FF2B5EF4-FFF2-40B4-BE49-F238E27FC236}">
                <a16:creationId xmlns:a16="http://schemas.microsoft.com/office/drawing/2014/main" id="{6DEA52E5-7C8D-06FD-AA19-FFA307181ABD}"/>
              </a:ext>
            </a:extLst>
          </p:cNvPr>
          <p:cNvCxnSpPr>
            <a:cxnSpLocks/>
          </p:cNvCxnSpPr>
          <p:nvPr/>
        </p:nvCxnSpPr>
        <p:spPr>
          <a:xfrm>
            <a:off x="10029364" y="4981571"/>
            <a:ext cx="0" cy="68400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Connecteur droit avec flèche 124">
            <a:extLst>
              <a:ext uri="{FF2B5EF4-FFF2-40B4-BE49-F238E27FC236}">
                <a16:creationId xmlns:a16="http://schemas.microsoft.com/office/drawing/2014/main" id="{F5ACA622-0ABF-14BB-3748-AB21A8AFF510}"/>
              </a:ext>
            </a:extLst>
          </p:cNvPr>
          <p:cNvCxnSpPr>
            <a:cxnSpLocks/>
          </p:cNvCxnSpPr>
          <p:nvPr/>
        </p:nvCxnSpPr>
        <p:spPr>
          <a:xfrm>
            <a:off x="1259823" y="1822570"/>
            <a:ext cx="6661" cy="794177"/>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Connecteur droit avec flèche 139">
            <a:extLst>
              <a:ext uri="{FF2B5EF4-FFF2-40B4-BE49-F238E27FC236}">
                <a16:creationId xmlns:a16="http://schemas.microsoft.com/office/drawing/2014/main" id="{2A406007-5681-5529-AD26-C9535C7848B5}"/>
              </a:ext>
            </a:extLst>
          </p:cNvPr>
          <p:cNvCxnSpPr>
            <a:cxnSpLocks/>
          </p:cNvCxnSpPr>
          <p:nvPr/>
        </p:nvCxnSpPr>
        <p:spPr>
          <a:xfrm>
            <a:off x="3058788" y="1822570"/>
            <a:ext cx="6662" cy="794177"/>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93" name="Connecteur droit avec flèche 15">
            <a:extLst>
              <a:ext uri="{FF2B5EF4-FFF2-40B4-BE49-F238E27FC236}">
                <a16:creationId xmlns:a16="http://schemas.microsoft.com/office/drawing/2014/main" id="{5D1CEC78-2310-5403-134A-F15D907133C6}"/>
              </a:ext>
            </a:extLst>
          </p:cNvPr>
          <p:cNvCxnSpPr>
            <a:cxnSpLocks/>
          </p:cNvCxnSpPr>
          <p:nvPr/>
        </p:nvCxnSpPr>
        <p:spPr>
          <a:xfrm>
            <a:off x="1263153" y="3830620"/>
            <a:ext cx="0" cy="500539"/>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Connecteur droit avec flèche 122">
            <a:extLst>
              <a:ext uri="{FF2B5EF4-FFF2-40B4-BE49-F238E27FC236}">
                <a16:creationId xmlns:a16="http://schemas.microsoft.com/office/drawing/2014/main" id="{8454F48F-050B-CA33-714B-A46FB95891BC}"/>
              </a:ext>
            </a:extLst>
          </p:cNvPr>
          <p:cNvCxnSpPr>
            <a:cxnSpLocks/>
          </p:cNvCxnSpPr>
          <p:nvPr/>
        </p:nvCxnSpPr>
        <p:spPr>
          <a:xfrm>
            <a:off x="3062119" y="3830620"/>
            <a:ext cx="0" cy="50836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Connecteur droit avec flèche 50">
            <a:extLst>
              <a:ext uri="{FF2B5EF4-FFF2-40B4-BE49-F238E27FC236}">
                <a16:creationId xmlns:a16="http://schemas.microsoft.com/office/drawing/2014/main" id="{6CA950C4-1275-03AC-E587-5EA924D0C7E1}"/>
              </a:ext>
            </a:extLst>
          </p:cNvPr>
          <p:cNvCxnSpPr>
            <a:cxnSpLocks/>
          </p:cNvCxnSpPr>
          <p:nvPr/>
        </p:nvCxnSpPr>
        <p:spPr>
          <a:xfrm>
            <a:off x="1266483" y="5137155"/>
            <a:ext cx="0" cy="21054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33" name="Rectangle: Rounded Corners 67">
            <a:extLst>
              <a:ext uri="{FF2B5EF4-FFF2-40B4-BE49-F238E27FC236}">
                <a16:creationId xmlns:a16="http://schemas.microsoft.com/office/drawing/2014/main" id="{D8439A76-B78E-43DC-5612-AD287FDCB360}"/>
              </a:ext>
            </a:extLst>
          </p:cNvPr>
          <p:cNvSpPr/>
          <p:nvPr/>
        </p:nvSpPr>
        <p:spPr>
          <a:xfrm>
            <a:off x="482610" y="5400000"/>
            <a:ext cx="3360052" cy="73866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oAutofit/>
          </a:bodyPr>
          <a:lstStyle/>
          <a:p>
            <a:pPr algn="ctr"/>
            <a:r>
              <a:rPr lang="fr-FR" sz="1200" b="1">
                <a:solidFill>
                  <a:schemeClr val="tx1"/>
                </a:solidFill>
                <a:latin typeface="Arial Black" panose="020B0604020202020204" pitchFamily="34" charset="0"/>
                <a:cs typeface="Arial Black" panose="020B0604020202020204" pitchFamily="34" charset="0"/>
              </a:rPr>
              <a:t>ENVOI DU LEAD VIA LE PORTAIL MONEXPERT OU SOUSCRIPTION PAR LE CHARGÉ D’AFFAIRES SELON L’ORGANISATION DE LA CAISSE</a:t>
            </a:r>
          </a:p>
        </p:txBody>
      </p:sp>
      <p:sp>
        <p:nvSpPr>
          <p:cNvPr id="134" name="Rectangle: Rounded Corners 67">
            <a:extLst>
              <a:ext uri="{FF2B5EF4-FFF2-40B4-BE49-F238E27FC236}">
                <a16:creationId xmlns:a16="http://schemas.microsoft.com/office/drawing/2014/main" id="{B5DA887D-2B42-6931-142A-8ADD22DD6CD6}"/>
              </a:ext>
            </a:extLst>
          </p:cNvPr>
          <p:cNvSpPr/>
          <p:nvPr/>
        </p:nvSpPr>
        <p:spPr>
          <a:xfrm>
            <a:off x="921342" y="2255809"/>
            <a:ext cx="2482589" cy="221755"/>
          </a:xfrm>
          <a:prstGeom prst="roundRect">
            <a:avLst>
              <a:gd name="adj" fmla="val 50000"/>
            </a:avLst>
          </a:prstGeom>
          <a:solidFill>
            <a:schemeClr val="bg2"/>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r-FR" sz="933" b="1">
                <a:latin typeface="Arial Black" panose="020B0604020202020204" pitchFamily="34" charset="0"/>
                <a:cs typeface="Arial Black" panose="020B0604020202020204" pitchFamily="34" charset="0"/>
              </a:rPr>
              <a:t>VOTRE CLIENT A DES BESOINS </a:t>
            </a:r>
          </a:p>
        </p:txBody>
      </p:sp>
      <p:sp>
        <p:nvSpPr>
          <p:cNvPr id="135" name="Rectangle: Rounded Corners 67">
            <a:extLst>
              <a:ext uri="{FF2B5EF4-FFF2-40B4-BE49-F238E27FC236}">
                <a16:creationId xmlns:a16="http://schemas.microsoft.com/office/drawing/2014/main" id="{935E5E0C-D89D-6A81-0379-7FA4EA9E6D1C}"/>
              </a:ext>
            </a:extLst>
          </p:cNvPr>
          <p:cNvSpPr/>
          <p:nvPr/>
        </p:nvSpPr>
        <p:spPr>
          <a:xfrm>
            <a:off x="921342" y="3970222"/>
            <a:ext cx="2482589" cy="221755"/>
          </a:xfrm>
          <a:prstGeom prst="roundRect">
            <a:avLst>
              <a:gd name="adj" fmla="val 50000"/>
            </a:avLst>
          </a:prstGeom>
          <a:solidFill>
            <a:schemeClr val="bg2"/>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r-FR" sz="933" b="1">
                <a:latin typeface="Arial Black" panose="020B0604020202020204" pitchFamily="34" charset="0"/>
                <a:cs typeface="Arial Black" panose="020B0604020202020204" pitchFamily="34" charset="0"/>
              </a:rPr>
              <a:t>PARLEZ-LUI DE</a:t>
            </a:r>
          </a:p>
        </p:txBody>
      </p:sp>
      <p:sp>
        <p:nvSpPr>
          <p:cNvPr id="122" name="Rectangle : avec coins rognés en haut 107">
            <a:extLst>
              <a:ext uri="{FF2B5EF4-FFF2-40B4-BE49-F238E27FC236}">
                <a16:creationId xmlns:a16="http://schemas.microsoft.com/office/drawing/2014/main" id="{3DD7DC97-04E9-7990-BA65-57BBB4A51FCA}"/>
              </a:ext>
            </a:extLst>
          </p:cNvPr>
          <p:cNvSpPr/>
          <p:nvPr/>
        </p:nvSpPr>
        <p:spPr>
          <a:xfrm>
            <a:off x="2329922" y="2617167"/>
            <a:ext cx="1464394" cy="1213452"/>
          </a:xfrm>
          <a:prstGeom prst="rect">
            <a:avLst/>
          </a:prstGeom>
          <a:solidFill>
            <a:schemeClr val="bg1"/>
          </a:solidFill>
          <a:ln w="19050">
            <a:noFill/>
          </a:ln>
          <a:effectLst>
            <a:outerShdw blurRad="157708" dist="38100" dir="2700000" algn="tl"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493"/>
              </a:lnSpc>
            </a:pPr>
            <a:r>
              <a:rPr lang="fr-FR" sz="1200" b="1" dirty="0">
                <a:solidFill>
                  <a:schemeClr val="tx1"/>
                </a:solidFill>
              </a:rPr>
              <a:t>d’encaissement spécifiques </a:t>
            </a:r>
          </a:p>
          <a:p>
            <a:pPr algn="ctr" defTabSz="609585">
              <a:spcAft>
                <a:spcPts val="150"/>
              </a:spcAft>
            </a:pPr>
            <a:r>
              <a:rPr lang="fr-FR" sz="800" dirty="0">
                <a:solidFill>
                  <a:schemeClr val="tx1"/>
                </a:solidFill>
              </a:rPr>
              <a:t>(Chèques Vacances et Cartes Titres-Restaurant, …)</a:t>
            </a:r>
          </a:p>
          <a:p>
            <a:pPr algn="ctr" defTabSz="609585"/>
            <a:r>
              <a:rPr lang="fr-FR" sz="800" dirty="0">
                <a:solidFill>
                  <a:schemeClr val="tx1"/>
                </a:solidFill>
              </a:rPr>
              <a:t>ou il est une entité </a:t>
            </a:r>
            <a:r>
              <a:rPr lang="fr-FR" sz="800" b="1" dirty="0">
                <a:solidFill>
                  <a:schemeClr val="tx1"/>
                </a:solidFill>
              </a:rPr>
              <a:t>du Secteur Public</a:t>
            </a:r>
            <a:r>
              <a:rPr lang="fr-FR" sz="800" dirty="0">
                <a:solidFill>
                  <a:schemeClr val="tx1"/>
                </a:solidFill>
              </a:rPr>
              <a:t> ou de </a:t>
            </a:r>
            <a:r>
              <a:rPr lang="fr-FR" sz="800" b="1" dirty="0">
                <a:solidFill>
                  <a:schemeClr val="tx1"/>
                </a:solidFill>
              </a:rPr>
              <a:t>l’Economie sociale et Solidaire</a:t>
            </a:r>
          </a:p>
        </p:txBody>
      </p:sp>
      <p:sp>
        <p:nvSpPr>
          <p:cNvPr id="123" name="Rectangle : avec coins rognés en haut 108">
            <a:extLst>
              <a:ext uri="{FF2B5EF4-FFF2-40B4-BE49-F238E27FC236}">
                <a16:creationId xmlns:a16="http://schemas.microsoft.com/office/drawing/2014/main" id="{3EFA73BD-4960-3F1A-000F-A88CA60A5358}"/>
              </a:ext>
            </a:extLst>
          </p:cNvPr>
          <p:cNvSpPr/>
          <p:nvPr/>
        </p:nvSpPr>
        <p:spPr>
          <a:xfrm>
            <a:off x="530956" y="2617167"/>
            <a:ext cx="1464394" cy="1213452"/>
          </a:xfrm>
          <a:prstGeom prst="rect">
            <a:avLst/>
          </a:prstGeom>
          <a:solidFill>
            <a:schemeClr val="bg1"/>
          </a:solidFill>
          <a:ln w="19050">
            <a:noFill/>
          </a:ln>
          <a:effectLst>
            <a:outerShdw blurRad="157708" dist="38100" dir="2700000" algn="tl"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493"/>
              </a:lnSpc>
            </a:pPr>
            <a:r>
              <a:rPr lang="fr-FR" sz="1200" b="1">
                <a:solidFill>
                  <a:schemeClr val="tx1"/>
                </a:solidFill>
              </a:rPr>
              <a:t>d’encaissement classiques</a:t>
            </a:r>
          </a:p>
        </p:txBody>
      </p:sp>
      <p:sp>
        <p:nvSpPr>
          <p:cNvPr id="124" name="Rectangle 123">
            <a:extLst>
              <a:ext uri="{FF2B5EF4-FFF2-40B4-BE49-F238E27FC236}">
                <a16:creationId xmlns:a16="http://schemas.microsoft.com/office/drawing/2014/main" id="{21D5F9D0-12E1-81E9-2436-A538EDD7328C}"/>
              </a:ext>
            </a:extLst>
          </p:cNvPr>
          <p:cNvSpPr/>
          <p:nvPr/>
        </p:nvSpPr>
        <p:spPr>
          <a:xfrm>
            <a:off x="530956" y="4331579"/>
            <a:ext cx="1464394" cy="805576"/>
          </a:xfrm>
          <a:prstGeom prst="rect">
            <a:avLst/>
          </a:prstGeom>
          <a:solidFill>
            <a:schemeClr val="bg1"/>
          </a:solidFill>
          <a:ln w="19050">
            <a:noFill/>
          </a:ln>
          <a:effectLst>
            <a:outerShdw blurRad="157708" dist="38100" dir="2700000" algn="tl"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09585"/>
            <a:endParaRPr lang="fr-FR" sz="1600" b="1">
              <a:solidFill>
                <a:schemeClr val="tx2"/>
              </a:solidFill>
              <a:latin typeface="Arial Black" panose="020B0604020202020204" pitchFamily="34" charset="0"/>
              <a:cs typeface="Arial Black" panose="020B0604020202020204" pitchFamily="34" charset="0"/>
            </a:endParaRPr>
          </a:p>
        </p:txBody>
      </p:sp>
      <p:sp>
        <p:nvSpPr>
          <p:cNvPr id="128" name="Rectangle : coins arrondis 32">
            <a:hlinkClick r:id="rId4" action="ppaction://hlinksldjump"/>
            <a:extLst>
              <a:ext uri="{FF2B5EF4-FFF2-40B4-BE49-F238E27FC236}">
                <a16:creationId xmlns:a16="http://schemas.microsoft.com/office/drawing/2014/main" id="{C09BC0BF-5400-03B6-2A5F-D36EB4F85331}"/>
              </a:ext>
            </a:extLst>
          </p:cNvPr>
          <p:cNvSpPr/>
          <p:nvPr/>
        </p:nvSpPr>
        <p:spPr>
          <a:xfrm>
            <a:off x="772333" y="4806071"/>
            <a:ext cx="981640" cy="233037"/>
          </a:xfrm>
          <a:prstGeom prst="roundRect">
            <a:avLst>
              <a:gd name="adj" fmla="val 50000"/>
            </a:avLst>
          </a:prstGeom>
          <a:gradFill>
            <a:gsLst>
              <a:gs pos="100000">
                <a:schemeClr val="tx2"/>
              </a:gs>
              <a:gs pos="0">
                <a:schemeClr val="tx1"/>
              </a:gs>
            </a:gsLst>
            <a:lin ang="2700000" scaled="0"/>
          </a:gradFill>
          <a:ln w="15875">
            <a:solidFill>
              <a:schemeClr val="bg1"/>
            </a:solidFill>
          </a:ln>
          <a:effectLst>
            <a:outerShdw blurRad="144363" dist="38100" dir="2700000" algn="tl" rotWithShape="0">
              <a:schemeClr val="tx1">
                <a:lumMod val="60000"/>
                <a:lumOff val="4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8000" rIns="48000" rtlCol="0" anchor="ctr"/>
          <a:lstStyle/>
          <a:p>
            <a:pPr algn="ctr"/>
            <a:r>
              <a:rPr lang="fr-FR" sz="800" b="1" dirty="0">
                <a:solidFill>
                  <a:schemeClr val="bg1"/>
                </a:solidFill>
                <a:hlinkClick r:id="rId5" action="ppaction://hlinksldjump">
                  <a:extLst>
                    <a:ext uri="{A12FA001-AC4F-418D-AE19-62706E023703}">
                      <ahyp:hlinkClr xmlns:ahyp="http://schemas.microsoft.com/office/drawing/2018/hyperlinkcolor" val="tx"/>
                    </a:ext>
                  </a:extLst>
                </a:hlinkClick>
              </a:rPr>
              <a:t>EN SAVOIR </a:t>
            </a:r>
            <a:r>
              <a:rPr lang="fr-FR" sz="800" b="1" dirty="0">
                <a:solidFill>
                  <a:schemeClr val="bg1"/>
                </a:solidFill>
              </a:rPr>
              <a:t>+</a:t>
            </a:r>
          </a:p>
        </p:txBody>
      </p:sp>
      <p:sp>
        <p:nvSpPr>
          <p:cNvPr id="126" name="Rectangle 125">
            <a:extLst>
              <a:ext uri="{FF2B5EF4-FFF2-40B4-BE49-F238E27FC236}">
                <a16:creationId xmlns:a16="http://schemas.microsoft.com/office/drawing/2014/main" id="{66D818D3-C158-2BF7-28B1-21F544626DDB}"/>
              </a:ext>
            </a:extLst>
          </p:cNvPr>
          <p:cNvSpPr/>
          <p:nvPr/>
        </p:nvSpPr>
        <p:spPr>
          <a:xfrm>
            <a:off x="2329922" y="4338979"/>
            <a:ext cx="1464394" cy="805576"/>
          </a:xfrm>
          <a:prstGeom prst="rect">
            <a:avLst/>
          </a:prstGeom>
          <a:solidFill>
            <a:schemeClr val="bg1"/>
          </a:solidFill>
          <a:ln w="19050">
            <a:noFill/>
          </a:ln>
          <a:effectLst>
            <a:outerShdw blurRad="157708" dist="38100" dir="2700000" algn="tl"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09585"/>
            <a:endParaRPr lang="fr-FR" sz="1600" b="1">
              <a:solidFill>
                <a:schemeClr val="tx2"/>
              </a:solidFill>
              <a:latin typeface="Arial Black" panose="020B0604020202020204" pitchFamily="34" charset="0"/>
              <a:cs typeface="Arial Black" panose="020B0604020202020204" pitchFamily="34" charset="0"/>
            </a:endParaRPr>
          </a:p>
        </p:txBody>
      </p:sp>
      <p:sp>
        <p:nvSpPr>
          <p:cNvPr id="129" name="Rectangle : coins arrondis 123">
            <a:hlinkClick r:id="rId6" action="ppaction://hlinksldjump"/>
            <a:extLst>
              <a:ext uri="{FF2B5EF4-FFF2-40B4-BE49-F238E27FC236}">
                <a16:creationId xmlns:a16="http://schemas.microsoft.com/office/drawing/2014/main" id="{39602648-CFE2-2B22-ABDB-54EE5B25292C}"/>
              </a:ext>
            </a:extLst>
          </p:cNvPr>
          <p:cNvSpPr/>
          <p:nvPr/>
        </p:nvSpPr>
        <p:spPr>
          <a:xfrm>
            <a:off x="2585242" y="4806071"/>
            <a:ext cx="981640" cy="233037"/>
          </a:xfrm>
          <a:prstGeom prst="roundRect">
            <a:avLst>
              <a:gd name="adj" fmla="val 50000"/>
            </a:avLst>
          </a:prstGeom>
          <a:gradFill>
            <a:gsLst>
              <a:gs pos="100000">
                <a:schemeClr val="tx2"/>
              </a:gs>
              <a:gs pos="0">
                <a:schemeClr val="tx1"/>
              </a:gs>
            </a:gsLst>
            <a:lin ang="2700000" scaled="0"/>
          </a:gradFill>
          <a:ln w="15875">
            <a:solidFill>
              <a:schemeClr val="bg1"/>
            </a:solidFill>
          </a:ln>
          <a:effectLst>
            <a:outerShdw blurRad="144363" dist="38100" dir="2700000" algn="tl" rotWithShape="0">
              <a:schemeClr val="tx1">
                <a:lumMod val="60000"/>
                <a:lumOff val="4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8000" rIns="48000" rtlCol="0" anchor="ctr"/>
          <a:lstStyle/>
          <a:p>
            <a:pPr algn="ctr"/>
            <a:r>
              <a:rPr lang="fr-FR" sz="800" b="1" dirty="0">
                <a:solidFill>
                  <a:schemeClr val="bg1"/>
                </a:solidFill>
                <a:hlinkClick r:id="rId7" action="ppaction://hlinksldjump">
                  <a:extLst>
                    <a:ext uri="{A12FA001-AC4F-418D-AE19-62706E023703}">
                      <ahyp:hlinkClr xmlns:ahyp="http://schemas.microsoft.com/office/drawing/2018/hyperlinkcolor" val="tx"/>
                    </a:ext>
                  </a:extLst>
                </a:hlinkClick>
              </a:rPr>
              <a:t>EN SAVOIR +</a:t>
            </a:r>
            <a:endParaRPr lang="fr-FR" sz="800" b="1" dirty="0">
              <a:solidFill>
                <a:schemeClr val="bg1"/>
              </a:solidFill>
            </a:endParaRPr>
          </a:p>
        </p:txBody>
      </p:sp>
      <p:pic>
        <p:nvPicPr>
          <p:cNvPr id="18" name="Graphic 17">
            <a:extLst>
              <a:ext uri="{FF2B5EF4-FFF2-40B4-BE49-F238E27FC236}">
                <a16:creationId xmlns:a16="http://schemas.microsoft.com/office/drawing/2014/main" id="{2ADD39A1-C5C4-4C20-B2A3-780E780F3C6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509507" y="4519625"/>
            <a:ext cx="1105224" cy="173558"/>
          </a:xfrm>
          <a:prstGeom prst="rect">
            <a:avLst/>
          </a:prstGeom>
        </p:spPr>
      </p:pic>
      <p:cxnSp>
        <p:nvCxnSpPr>
          <p:cNvPr id="67" name="Connecteur droit avec flèche 50">
            <a:extLst>
              <a:ext uri="{FF2B5EF4-FFF2-40B4-BE49-F238E27FC236}">
                <a16:creationId xmlns:a16="http://schemas.microsoft.com/office/drawing/2014/main" id="{8EAF3334-AFB0-47A0-A81D-9418B7CC5270}"/>
              </a:ext>
            </a:extLst>
          </p:cNvPr>
          <p:cNvCxnSpPr>
            <a:cxnSpLocks/>
          </p:cNvCxnSpPr>
          <p:nvPr/>
        </p:nvCxnSpPr>
        <p:spPr>
          <a:xfrm>
            <a:off x="3062119" y="5137155"/>
            <a:ext cx="0" cy="21054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79" name="Connecteur droit avec flèche 139">
            <a:extLst>
              <a:ext uri="{FF2B5EF4-FFF2-40B4-BE49-F238E27FC236}">
                <a16:creationId xmlns:a16="http://schemas.microsoft.com/office/drawing/2014/main" id="{EA42E00D-7DAC-4EA9-9BE5-65BD4E4FBE71}"/>
              </a:ext>
            </a:extLst>
          </p:cNvPr>
          <p:cNvCxnSpPr>
            <a:cxnSpLocks/>
          </p:cNvCxnSpPr>
          <p:nvPr/>
        </p:nvCxnSpPr>
        <p:spPr>
          <a:xfrm>
            <a:off x="5928714" y="1799192"/>
            <a:ext cx="0" cy="2350602"/>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40" name="Rectangle: Rounded Corners 67">
            <a:extLst>
              <a:ext uri="{FF2B5EF4-FFF2-40B4-BE49-F238E27FC236}">
                <a16:creationId xmlns:a16="http://schemas.microsoft.com/office/drawing/2014/main" id="{3BC008F5-D504-AEF5-03EF-C2E0EF2D0E31}"/>
              </a:ext>
            </a:extLst>
          </p:cNvPr>
          <p:cNvSpPr/>
          <p:nvPr/>
        </p:nvSpPr>
        <p:spPr>
          <a:xfrm>
            <a:off x="4445459" y="5400000"/>
            <a:ext cx="3301082" cy="73866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oAutofit/>
          </a:bodyPr>
          <a:lstStyle/>
          <a:p>
            <a:pPr algn="ctr"/>
            <a:r>
              <a:rPr lang="fr-FR" sz="1200" b="1" dirty="0">
                <a:solidFill>
                  <a:schemeClr val="tx1"/>
                </a:solidFill>
                <a:latin typeface="Arial Black" panose="020B0604020202020204" pitchFamily="34" charset="0"/>
                <a:cs typeface="Arial Black" panose="020B0604020202020204" pitchFamily="34" charset="0"/>
              </a:rPr>
              <a:t>ENVOI DU LEAD VIA LE PORTAIL MONEXPERT OU SOUSCRIPTION PAR LE CHARGÉ D’AFFAIRES SELON L’ORGANISATION DE LA CAISSE</a:t>
            </a:r>
          </a:p>
        </p:txBody>
      </p:sp>
      <p:sp>
        <p:nvSpPr>
          <p:cNvPr id="94" name="Rectangle 93">
            <a:extLst>
              <a:ext uri="{FF2B5EF4-FFF2-40B4-BE49-F238E27FC236}">
                <a16:creationId xmlns:a16="http://schemas.microsoft.com/office/drawing/2014/main" id="{C189D47E-A4DB-4A68-934B-B8AF455994DC}"/>
              </a:ext>
            </a:extLst>
          </p:cNvPr>
          <p:cNvSpPr/>
          <p:nvPr/>
        </p:nvSpPr>
        <p:spPr>
          <a:xfrm>
            <a:off x="5301557" y="4191977"/>
            <a:ext cx="1464394" cy="992297"/>
          </a:xfrm>
          <a:prstGeom prst="rect">
            <a:avLst/>
          </a:prstGeom>
          <a:solidFill>
            <a:schemeClr val="bg1"/>
          </a:solidFill>
          <a:ln w="19050">
            <a:noFill/>
          </a:ln>
          <a:effectLst>
            <a:outerShdw blurRad="157708" dist="38100" dir="2700000" algn="tl"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09585"/>
            <a:endParaRPr lang="fr-FR" sz="1600" b="1">
              <a:solidFill>
                <a:schemeClr val="tx2"/>
              </a:solidFill>
              <a:latin typeface="Arial Black" panose="020B0604020202020204" pitchFamily="34" charset="0"/>
              <a:cs typeface="Arial Black" panose="020B0604020202020204" pitchFamily="34" charset="0"/>
            </a:endParaRPr>
          </a:p>
        </p:txBody>
      </p:sp>
      <p:sp>
        <p:nvSpPr>
          <p:cNvPr id="96" name="Rectangle : coins arrondis 123">
            <a:hlinkClick r:id="rId4" action="ppaction://hlinksldjump"/>
            <a:extLst>
              <a:ext uri="{FF2B5EF4-FFF2-40B4-BE49-F238E27FC236}">
                <a16:creationId xmlns:a16="http://schemas.microsoft.com/office/drawing/2014/main" id="{2D58CF89-8EBC-4C90-ACEC-053A788E9319}"/>
              </a:ext>
            </a:extLst>
          </p:cNvPr>
          <p:cNvSpPr/>
          <p:nvPr/>
        </p:nvSpPr>
        <p:spPr>
          <a:xfrm>
            <a:off x="5554706" y="4806071"/>
            <a:ext cx="981640" cy="233037"/>
          </a:xfrm>
          <a:prstGeom prst="roundRect">
            <a:avLst>
              <a:gd name="adj" fmla="val 50000"/>
            </a:avLst>
          </a:prstGeom>
          <a:gradFill>
            <a:gsLst>
              <a:gs pos="100000">
                <a:schemeClr val="tx2"/>
              </a:gs>
              <a:gs pos="0">
                <a:schemeClr val="tx1"/>
              </a:gs>
            </a:gsLst>
            <a:lin ang="2700000" scaled="0"/>
          </a:gradFill>
          <a:ln w="15875">
            <a:solidFill>
              <a:schemeClr val="bg1"/>
            </a:solidFill>
          </a:ln>
          <a:effectLst>
            <a:outerShdw blurRad="144363" dist="38100" dir="2700000" algn="tl" rotWithShape="0">
              <a:schemeClr val="tx1">
                <a:lumMod val="60000"/>
                <a:lumOff val="4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8000" rIns="48000" rtlCol="0" anchor="ctr"/>
          <a:lstStyle/>
          <a:p>
            <a:pPr algn="ctr"/>
            <a:r>
              <a:rPr lang="fr-FR" sz="800" b="1" dirty="0">
                <a:solidFill>
                  <a:schemeClr val="bg1"/>
                </a:solidFill>
                <a:hlinkClick r:id="rId10" action="ppaction://hlinksldjump">
                  <a:extLst>
                    <a:ext uri="{A12FA001-AC4F-418D-AE19-62706E023703}">
                      <ahyp:hlinkClr xmlns:ahyp="http://schemas.microsoft.com/office/drawing/2018/hyperlinkcolor" val="tx"/>
                    </a:ext>
                  </a:extLst>
                </a:hlinkClick>
              </a:rPr>
              <a:t>EN SAVOIR +</a:t>
            </a:r>
            <a:endParaRPr lang="fr-FR" sz="800" b="1" dirty="0">
              <a:solidFill>
                <a:schemeClr val="bg1"/>
              </a:solidFill>
            </a:endParaRPr>
          </a:p>
        </p:txBody>
      </p:sp>
      <p:cxnSp>
        <p:nvCxnSpPr>
          <p:cNvPr id="69" name="Connecteur droit avec flèche 50">
            <a:extLst>
              <a:ext uri="{FF2B5EF4-FFF2-40B4-BE49-F238E27FC236}">
                <a16:creationId xmlns:a16="http://schemas.microsoft.com/office/drawing/2014/main" id="{DE2A42F6-1650-42CD-BCE1-19235FE31937}"/>
              </a:ext>
            </a:extLst>
          </p:cNvPr>
          <p:cNvCxnSpPr>
            <a:cxnSpLocks/>
          </p:cNvCxnSpPr>
          <p:nvPr/>
        </p:nvCxnSpPr>
        <p:spPr>
          <a:xfrm>
            <a:off x="5928714" y="5144555"/>
            <a:ext cx="0" cy="262845"/>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Connector 14">
            <a:extLst>
              <a:ext uri="{FF2B5EF4-FFF2-40B4-BE49-F238E27FC236}">
                <a16:creationId xmlns:a16="http://schemas.microsoft.com/office/drawing/2014/main" id="{8DCBD69F-611D-4804-87C7-F4A4CF0654E6}"/>
              </a:ext>
            </a:extLst>
          </p:cNvPr>
          <p:cNvCxnSpPr>
            <a:cxnSpLocks/>
          </p:cNvCxnSpPr>
          <p:nvPr/>
        </p:nvCxnSpPr>
        <p:spPr>
          <a:xfrm>
            <a:off x="11712000" y="6461949"/>
            <a:ext cx="0" cy="251073"/>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3" name="Espace réservé du pied de page 3">
            <a:extLst>
              <a:ext uri="{FF2B5EF4-FFF2-40B4-BE49-F238E27FC236}">
                <a16:creationId xmlns:a16="http://schemas.microsoft.com/office/drawing/2014/main" id="{3F79DEC1-44F6-499E-A714-27FDDFD4D815}"/>
              </a:ext>
            </a:extLst>
          </p:cNvPr>
          <p:cNvSpPr txBox="1">
            <a:spLocks/>
          </p:cNvSpPr>
          <p:nvPr/>
        </p:nvSpPr>
        <p:spPr>
          <a:xfrm>
            <a:off x="11808000" y="6505411"/>
            <a:ext cx="384000" cy="164148"/>
          </a:xfrm>
          <a:prstGeom prst="rect">
            <a:avLst/>
          </a:prstGeom>
        </p:spPr>
        <p:txBody>
          <a:bodyPr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fld id="{4D89CEE3-EF86-47BA-A019-3BB0B49164E8}" type="slidenum">
              <a:rPr kumimoji="0" lang="fr-FR" sz="1050" b="0" i="0" u="none" strike="noStrike" kern="1200" cap="none" spc="0" normalizeH="0" baseline="0">
                <a:ln>
                  <a:noFill/>
                </a:ln>
                <a:effectLst/>
                <a:uLnTx/>
                <a:uFillTx/>
                <a:latin typeface="Arial"/>
                <a:ea typeface="+mn-ea"/>
                <a:cs typeface="+mn-cs"/>
              </a:rPr>
              <a:pPr marL="0" marR="0" lvl="0" indent="0" algn="l" defTabSz="609585" rtl="0" eaLnBrk="1" fontAlgn="auto" latinLnBrk="0" hangingPunct="1">
                <a:lnSpc>
                  <a:spcPct val="100000"/>
                </a:lnSpc>
                <a:spcBef>
                  <a:spcPts val="0"/>
                </a:spcBef>
                <a:spcAft>
                  <a:spcPts val="0"/>
                </a:spcAft>
                <a:buClrTx/>
                <a:buSzTx/>
                <a:buFontTx/>
                <a:buNone/>
                <a:tabLst/>
                <a:defRPr/>
              </a:pPr>
              <a:t>4</a:t>
            </a:fld>
            <a:endParaRPr kumimoji="0" lang="fr-FR" sz="1050" b="0" i="0" u="none" strike="noStrike" kern="1200" cap="none" spc="0" normalizeH="0" baseline="0">
              <a:ln>
                <a:noFill/>
              </a:ln>
              <a:effectLst/>
              <a:uLnTx/>
              <a:uFillTx/>
              <a:latin typeface="Arial"/>
              <a:ea typeface="+mn-ea"/>
              <a:cs typeface="+mn-cs"/>
            </a:endParaRPr>
          </a:p>
        </p:txBody>
      </p:sp>
      <p:sp>
        <p:nvSpPr>
          <p:cNvPr id="131" name="Forme libre 83">
            <a:extLst>
              <a:ext uri="{FF2B5EF4-FFF2-40B4-BE49-F238E27FC236}">
                <a16:creationId xmlns:a16="http://schemas.microsoft.com/office/drawing/2014/main" id="{4985E08D-28D8-9E20-56C9-E44CB63F5CEF}"/>
              </a:ext>
            </a:extLst>
          </p:cNvPr>
          <p:cNvSpPr/>
          <p:nvPr/>
        </p:nvSpPr>
        <p:spPr>
          <a:xfrm rot="10800000">
            <a:off x="4457658" y="910866"/>
            <a:ext cx="2983149" cy="1232472"/>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07356 w 2237362"/>
              <a:gd name="connsiteY3" fmla="*/ 172560 h 1009138"/>
              <a:gd name="connsiteX4" fmla="*/ 1907356 w 2237362"/>
              <a:gd name="connsiteY4" fmla="*/ 0 h 1009138"/>
              <a:gd name="connsiteX5" fmla="*/ 2079916 w 2237362"/>
              <a:gd name="connsiteY5" fmla="*/ 172560 h 1009138"/>
              <a:gd name="connsiteX6" fmla="*/ 2237362 w 2237362"/>
              <a:gd name="connsiteY6" fmla="*/ 172560 h 1009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7362" h="1009138">
                <a:moveTo>
                  <a:pt x="2237362" y="1009138"/>
                </a:moveTo>
                <a:lnTo>
                  <a:pt x="0" y="1009138"/>
                </a:lnTo>
                <a:lnTo>
                  <a:pt x="0" y="172560"/>
                </a:lnTo>
                <a:lnTo>
                  <a:pt x="1907356" y="172560"/>
                </a:lnTo>
                <a:lnTo>
                  <a:pt x="1907356" y="0"/>
                </a:lnTo>
                <a:lnTo>
                  <a:pt x="2079916" y="172560"/>
                </a:lnTo>
                <a:lnTo>
                  <a:pt x="2237362" y="172560"/>
                </a:lnTo>
                <a:close/>
              </a:path>
            </a:pathLst>
          </a:custGeom>
          <a:solidFill>
            <a:schemeClr val="tx1"/>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p>
        </p:txBody>
      </p:sp>
      <p:sp>
        <p:nvSpPr>
          <p:cNvPr id="146" name="Espace réservé du texte 12">
            <a:extLst>
              <a:ext uri="{FF2B5EF4-FFF2-40B4-BE49-F238E27FC236}">
                <a16:creationId xmlns:a16="http://schemas.microsoft.com/office/drawing/2014/main" id="{FF52AB0A-6AFC-CBF5-F3C8-1B873B19FE21}"/>
              </a:ext>
            </a:extLst>
          </p:cNvPr>
          <p:cNvSpPr txBox="1">
            <a:spLocks/>
          </p:cNvSpPr>
          <p:nvPr/>
        </p:nvSpPr>
        <p:spPr>
          <a:xfrm>
            <a:off x="4521010" y="1089458"/>
            <a:ext cx="2856445" cy="650589"/>
          </a:xfrm>
          <a:solidFill>
            <a:schemeClr val="bg1"/>
          </a:solidFill>
        </p:spPr>
        <p:txBody>
          <a:bodyPr lIns="0" tIns="0" rIns="0" bIns="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fr-FR" sz="1200" b="1">
                <a:solidFill>
                  <a:schemeClr val="bg1"/>
                </a:solidFill>
                <a:latin typeface="Arial Black" panose="020B0604020202020204" pitchFamily="34" charset="0"/>
                <a:cs typeface="Arial Black" panose="020B0604020202020204" pitchFamily="34" charset="0"/>
              </a:rPr>
              <a:t>VOTRE CLIENT SOUHAITE ENCAISSER À DISTANCE </a:t>
            </a:r>
            <a:r>
              <a:rPr lang="fr-FR" sz="1200" b="1">
                <a:solidFill>
                  <a:schemeClr val="tx2"/>
                </a:solidFill>
                <a:latin typeface="Arial Black" panose="020B0604020202020204" pitchFamily="34" charset="0"/>
                <a:cs typeface="Arial Black" panose="020B0604020202020204" pitchFamily="34" charset="0"/>
              </a:rPr>
              <a:t>SANS</a:t>
            </a:r>
            <a:r>
              <a:rPr lang="fr-FR" sz="1200" b="1">
                <a:solidFill>
                  <a:schemeClr val="bg1"/>
                </a:solidFill>
                <a:latin typeface="Arial Black" panose="020B0604020202020204" pitchFamily="34" charset="0"/>
                <a:cs typeface="Arial Black" panose="020B0604020202020204" pitchFamily="34" charset="0"/>
              </a:rPr>
              <a:t> SITE MARCHAND ?</a:t>
            </a:r>
          </a:p>
        </p:txBody>
      </p:sp>
      <p:sp>
        <p:nvSpPr>
          <p:cNvPr id="130" name="Forme libre 88">
            <a:extLst>
              <a:ext uri="{FF2B5EF4-FFF2-40B4-BE49-F238E27FC236}">
                <a16:creationId xmlns:a16="http://schemas.microsoft.com/office/drawing/2014/main" id="{59724FEE-D9EE-FCEB-6AFA-559143349712}"/>
              </a:ext>
            </a:extLst>
          </p:cNvPr>
          <p:cNvSpPr/>
          <p:nvPr/>
        </p:nvSpPr>
        <p:spPr>
          <a:xfrm rot="10800000">
            <a:off x="524295" y="910865"/>
            <a:ext cx="2983149" cy="1232472"/>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0936 w 2237362"/>
              <a:gd name="connsiteY3" fmla="*/ 172560 h 1009138"/>
              <a:gd name="connsiteX4" fmla="*/ 1910936 w 2237362"/>
              <a:gd name="connsiteY4" fmla="*/ 0 h 1009138"/>
              <a:gd name="connsiteX5" fmla="*/ 2083496 w 2237362"/>
              <a:gd name="connsiteY5" fmla="*/ 172560 h 1009138"/>
              <a:gd name="connsiteX6" fmla="*/ 2237362 w 2237362"/>
              <a:gd name="connsiteY6" fmla="*/ 172560 h 1009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7362" h="1009138">
                <a:moveTo>
                  <a:pt x="2237362" y="1009138"/>
                </a:moveTo>
                <a:lnTo>
                  <a:pt x="0" y="1009138"/>
                </a:lnTo>
                <a:lnTo>
                  <a:pt x="0" y="172560"/>
                </a:lnTo>
                <a:lnTo>
                  <a:pt x="1910936" y="172560"/>
                </a:lnTo>
                <a:lnTo>
                  <a:pt x="1910936" y="0"/>
                </a:lnTo>
                <a:lnTo>
                  <a:pt x="2083496" y="172560"/>
                </a:lnTo>
                <a:lnTo>
                  <a:pt x="2237362" y="172560"/>
                </a:lnTo>
                <a:close/>
              </a:path>
            </a:pathLst>
          </a:custGeom>
          <a:solidFill>
            <a:schemeClr val="tx1"/>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p>
        </p:txBody>
      </p:sp>
      <p:sp>
        <p:nvSpPr>
          <p:cNvPr id="50" name="Espace réservé du texte 12">
            <a:extLst>
              <a:ext uri="{FF2B5EF4-FFF2-40B4-BE49-F238E27FC236}">
                <a16:creationId xmlns:a16="http://schemas.microsoft.com/office/drawing/2014/main" id="{9DF85752-A77A-5469-DBCF-EFA2F552EA47}"/>
              </a:ext>
            </a:extLst>
          </p:cNvPr>
          <p:cNvSpPr txBox="1">
            <a:spLocks/>
          </p:cNvSpPr>
          <p:nvPr/>
        </p:nvSpPr>
        <p:spPr>
          <a:xfrm>
            <a:off x="587647" y="1089458"/>
            <a:ext cx="2856445" cy="650589"/>
          </a:xfrm>
          <a:solidFill>
            <a:schemeClr val="bg1"/>
          </a:solidFill>
        </p:spPr>
        <p:txBody>
          <a:bodyPr lIns="0" tIns="0" rIns="0" bIns="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fr-FR" sz="1200" b="1">
                <a:solidFill>
                  <a:schemeClr val="bg1"/>
                </a:solidFill>
                <a:latin typeface="Arial Black" panose="020B0604020202020204" pitchFamily="34" charset="0"/>
                <a:cs typeface="Arial Black" panose="020B0604020202020204" pitchFamily="34" charset="0"/>
              </a:rPr>
              <a:t>VOTRE CLIENT SOUHAITE ENCAISSER </a:t>
            </a:r>
            <a:r>
              <a:rPr lang="fr-FR" sz="1200" b="1">
                <a:solidFill>
                  <a:schemeClr val="tx2"/>
                </a:solidFill>
                <a:latin typeface="Arial Black" panose="020B0604020202020204" pitchFamily="34" charset="0"/>
                <a:cs typeface="Arial Black" panose="020B0604020202020204" pitchFamily="34" charset="0"/>
              </a:rPr>
              <a:t>AVEC</a:t>
            </a:r>
            <a:r>
              <a:rPr lang="fr-FR" sz="1200" b="1">
                <a:solidFill>
                  <a:schemeClr val="bg1"/>
                </a:solidFill>
                <a:latin typeface="Arial Black" panose="020B0604020202020204" pitchFamily="34" charset="0"/>
                <a:cs typeface="Arial Black" panose="020B0604020202020204" pitchFamily="34" charset="0"/>
              </a:rPr>
              <a:t> UN SITE MARCHAND ?</a:t>
            </a:r>
          </a:p>
        </p:txBody>
      </p:sp>
      <p:sp>
        <p:nvSpPr>
          <p:cNvPr id="59" name="Espace réservé du pied de page 3">
            <a:extLst>
              <a:ext uri="{FF2B5EF4-FFF2-40B4-BE49-F238E27FC236}">
                <a16:creationId xmlns:a16="http://schemas.microsoft.com/office/drawing/2014/main" id="{073C3C10-F55C-2EB1-E27E-1BB71DDCCD4E}"/>
              </a:ext>
            </a:extLst>
          </p:cNvPr>
          <p:cNvSpPr txBox="1">
            <a:spLocks/>
          </p:cNvSpPr>
          <p:nvPr/>
        </p:nvSpPr>
        <p:spPr>
          <a:xfrm>
            <a:off x="335360" y="166647"/>
            <a:ext cx="11521280" cy="369056"/>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defRPr/>
            </a:pPr>
            <a:r>
              <a:rPr lang="fr-FR" sz="2667" b="1">
                <a:latin typeface="Arial Black" panose="020B0604020202020204" pitchFamily="34" charset="0"/>
                <a:cs typeface="Arial Black" panose="020B0604020202020204" pitchFamily="34" charset="0"/>
              </a:rPr>
              <a:t>LES SOLUTIONS </a:t>
            </a:r>
            <a:r>
              <a:rPr lang="fr-FR" sz="1867" b="1">
                <a:solidFill>
                  <a:schemeClr val="bg1"/>
                </a:solidFill>
                <a:latin typeface="Arial Black" panose="020B0604020202020204" pitchFamily="34" charset="0"/>
                <a:cs typeface="Arial Black" panose="020B0604020202020204" pitchFamily="34" charset="0"/>
              </a:rPr>
              <a:t>Identifiez la meilleure solution avec le </a:t>
            </a:r>
            <a:r>
              <a:rPr lang="fr-FR" sz="1867" b="1" err="1">
                <a:solidFill>
                  <a:schemeClr val="bg1"/>
                </a:solidFill>
                <a:latin typeface="Arial Black" panose="020B0604020202020204" pitchFamily="34" charset="0"/>
                <a:cs typeface="Arial Black" panose="020B0604020202020204" pitchFamily="34" charset="0"/>
              </a:rPr>
              <a:t>diag</a:t>
            </a:r>
            <a:r>
              <a:rPr lang="fr-FR" sz="1867" b="1">
                <a:solidFill>
                  <a:schemeClr val="bg1"/>
                </a:solidFill>
                <a:latin typeface="Arial Black" panose="020B0604020202020204" pitchFamily="34" charset="0"/>
                <a:cs typeface="Arial Black" panose="020B0604020202020204" pitchFamily="34" charset="0"/>
              </a:rPr>
              <a:t> Solution Paiements</a:t>
            </a:r>
            <a:endParaRPr lang="fr-FR" sz="2667" b="1">
              <a:solidFill>
                <a:schemeClr val="bg1"/>
              </a:solidFill>
              <a:latin typeface="Arial Black" panose="020B0604020202020204" pitchFamily="34" charset="0"/>
              <a:cs typeface="Arial Black" panose="020B0604020202020204" pitchFamily="34" charset="0"/>
            </a:endParaRPr>
          </a:p>
          <a:p>
            <a:pPr lvl="0">
              <a:defRPr/>
            </a:pPr>
            <a:endParaRPr lang="fr-FR" sz="2667" b="1">
              <a:latin typeface="Arial Black" panose="020B0604020202020204" pitchFamily="34" charset="0"/>
              <a:cs typeface="Arial Black" panose="020B0604020202020204" pitchFamily="34" charset="0"/>
            </a:endParaRPr>
          </a:p>
        </p:txBody>
      </p:sp>
      <p:grpSp>
        <p:nvGrpSpPr>
          <p:cNvPr id="76" name="Group 33">
            <a:extLst>
              <a:ext uri="{FF2B5EF4-FFF2-40B4-BE49-F238E27FC236}">
                <a16:creationId xmlns:a16="http://schemas.microsoft.com/office/drawing/2014/main" id="{C01B82CC-C4A3-20E9-2B63-D503CEAF968B}"/>
              </a:ext>
            </a:extLst>
          </p:cNvPr>
          <p:cNvGrpSpPr/>
          <p:nvPr/>
        </p:nvGrpSpPr>
        <p:grpSpPr>
          <a:xfrm>
            <a:off x="11787680" y="276356"/>
            <a:ext cx="305819" cy="280695"/>
            <a:chOff x="2445831" y="4566534"/>
            <a:chExt cx="285134" cy="261710"/>
          </a:xfrm>
          <a:solidFill>
            <a:schemeClr val="bg1"/>
          </a:solidFill>
        </p:grpSpPr>
        <p:sp>
          <p:nvSpPr>
            <p:cNvPr id="80" name="Freeform: Shape 32">
              <a:extLst>
                <a:ext uri="{FF2B5EF4-FFF2-40B4-BE49-F238E27FC236}">
                  <a16:creationId xmlns:a16="http://schemas.microsoft.com/office/drawing/2014/main" id="{91C31D44-F393-94B8-1054-BBFC1AD287BB}"/>
                </a:ext>
              </a:extLst>
            </p:cNvPr>
            <p:cNvSpPr/>
            <p:nvPr/>
          </p:nvSpPr>
          <p:spPr>
            <a:xfrm>
              <a:off x="2488601" y="4666331"/>
              <a:ext cx="71283" cy="9504"/>
            </a:xfrm>
            <a:custGeom>
              <a:avLst/>
              <a:gdLst>
                <a:gd name="connsiteX0" fmla="*/ 4752 w 71283"/>
                <a:gd name="connsiteY0" fmla="*/ 9504 h 9504"/>
                <a:gd name="connsiteX1" fmla="*/ 66531 w 71283"/>
                <a:gd name="connsiteY1" fmla="*/ 9504 h 9504"/>
                <a:gd name="connsiteX2" fmla="*/ 71284 w 71283"/>
                <a:gd name="connsiteY2" fmla="*/ 4752 h 9504"/>
                <a:gd name="connsiteX3" fmla="*/ 66531 w 71283"/>
                <a:gd name="connsiteY3" fmla="*/ 0 h 9504"/>
                <a:gd name="connsiteX4" fmla="*/ 4752 w 71283"/>
                <a:gd name="connsiteY4" fmla="*/ 0 h 9504"/>
                <a:gd name="connsiteX5" fmla="*/ 0 w 71283"/>
                <a:gd name="connsiteY5" fmla="*/ 4752 h 9504"/>
                <a:gd name="connsiteX6" fmla="*/ 4752 w 71283"/>
                <a:gd name="connsiteY6" fmla="*/ 9504 h 9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283" h="9504">
                  <a:moveTo>
                    <a:pt x="4752" y="9504"/>
                  </a:moveTo>
                  <a:lnTo>
                    <a:pt x="66531" y="9504"/>
                  </a:lnTo>
                  <a:cubicBezTo>
                    <a:pt x="69159" y="9504"/>
                    <a:pt x="71284" y="7375"/>
                    <a:pt x="71284" y="4752"/>
                  </a:cubicBezTo>
                  <a:cubicBezTo>
                    <a:pt x="71284" y="2129"/>
                    <a:pt x="69159" y="0"/>
                    <a:pt x="66531" y="0"/>
                  </a:cubicBezTo>
                  <a:lnTo>
                    <a:pt x="4752" y="0"/>
                  </a:lnTo>
                  <a:cubicBezTo>
                    <a:pt x="2124" y="0"/>
                    <a:pt x="0" y="2129"/>
                    <a:pt x="0" y="4752"/>
                  </a:cubicBezTo>
                  <a:cubicBezTo>
                    <a:pt x="0" y="7375"/>
                    <a:pt x="2124" y="9504"/>
                    <a:pt x="4752" y="9504"/>
                  </a:cubicBezTo>
                  <a:close/>
                </a:path>
              </a:pathLst>
            </a:custGeom>
            <a:grpFill/>
            <a:ln w="4604" cap="flat">
              <a:noFill/>
              <a:prstDash val="solid"/>
              <a:miter/>
            </a:ln>
          </p:spPr>
          <p:txBody>
            <a:bodyPr rtlCol="0" anchor="ctr"/>
            <a:lstStyle/>
            <a:p>
              <a:pPr marL="0" marR="0" lvl="0" indent="0" algn="l" defTabSz="608030" rtl="0" eaLnBrk="1" fontAlgn="auto" latinLnBrk="0" hangingPunct="1">
                <a:lnSpc>
                  <a:spcPct val="100000"/>
                </a:lnSpc>
                <a:spcBef>
                  <a:spcPts val="0"/>
                </a:spcBef>
                <a:spcAft>
                  <a:spcPts val="0"/>
                </a:spcAft>
                <a:buClrTx/>
                <a:buSzTx/>
                <a:buFontTx/>
                <a:buNone/>
                <a:tabLst/>
                <a:defRPr/>
              </a:pPr>
              <a:endParaRPr kumimoji="0" lang="en-US" sz="898" b="0" i="0" u="none" strike="noStrike" kern="1200" cap="none" spc="0" normalizeH="0" baseline="0" noProof="0">
                <a:ln>
                  <a:noFill/>
                </a:ln>
                <a:solidFill>
                  <a:srgbClr val="192A6B"/>
                </a:solidFill>
                <a:effectLst/>
                <a:uLnTx/>
                <a:uFillTx/>
                <a:latin typeface="Arial"/>
                <a:ea typeface="+mn-ea"/>
                <a:cs typeface="+mn-cs"/>
              </a:endParaRPr>
            </a:p>
          </p:txBody>
        </p:sp>
        <p:sp>
          <p:nvSpPr>
            <p:cNvPr id="81" name="Freeform: Shape 33">
              <a:extLst>
                <a:ext uri="{FF2B5EF4-FFF2-40B4-BE49-F238E27FC236}">
                  <a16:creationId xmlns:a16="http://schemas.microsoft.com/office/drawing/2014/main" id="{9BEC6706-A144-2641-770D-F439126B4390}"/>
                </a:ext>
              </a:extLst>
            </p:cNvPr>
            <p:cNvSpPr/>
            <p:nvPr/>
          </p:nvSpPr>
          <p:spPr>
            <a:xfrm>
              <a:off x="2488601" y="4694844"/>
              <a:ext cx="133062" cy="9504"/>
            </a:xfrm>
            <a:custGeom>
              <a:avLst/>
              <a:gdLst>
                <a:gd name="connsiteX0" fmla="*/ 128310 w 133062"/>
                <a:gd name="connsiteY0" fmla="*/ 0 h 9504"/>
                <a:gd name="connsiteX1" fmla="*/ 4752 w 133062"/>
                <a:gd name="connsiteY1" fmla="*/ 0 h 9504"/>
                <a:gd name="connsiteX2" fmla="*/ 0 w 133062"/>
                <a:gd name="connsiteY2" fmla="*/ 4752 h 9504"/>
                <a:gd name="connsiteX3" fmla="*/ 4752 w 133062"/>
                <a:gd name="connsiteY3" fmla="*/ 9504 h 9504"/>
                <a:gd name="connsiteX4" fmla="*/ 128310 w 133062"/>
                <a:gd name="connsiteY4" fmla="*/ 9504 h 9504"/>
                <a:gd name="connsiteX5" fmla="*/ 133063 w 133062"/>
                <a:gd name="connsiteY5" fmla="*/ 4752 h 9504"/>
                <a:gd name="connsiteX6" fmla="*/ 128310 w 133062"/>
                <a:gd name="connsiteY6" fmla="*/ 0 h 9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062" h="9504">
                  <a:moveTo>
                    <a:pt x="128310" y="0"/>
                  </a:moveTo>
                  <a:lnTo>
                    <a:pt x="4752" y="0"/>
                  </a:lnTo>
                  <a:cubicBezTo>
                    <a:pt x="2124" y="0"/>
                    <a:pt x="0" y="2129"/>
                    <a:pt x="0" y="4752"/>
                  </a:cubicBezTo>
                  <a:cubicBezTo>
                    <a:pt x="0" y="7375"/>
                    <a:pt x="2124" y="9504"/>
                    <a:pt x="4752" y="9504"/>
                  </a:cubicBezTo>
                  <a:lnTo>
                    <a:pt x="128310" y="9504"/>
                  </a:lnTo>
                  <a:cubicBezTo>
                    <a:pt x="130938" y="9504"/>
                    <a:pt x="133063" y="7375"/>
                    <a:pt x="133063" y="4752"/>
                  </a:cubicBezTo>
                  <a:cubicBezTo>
                    <a:pt x="133063" y="2129"/>
                    <a:pt x="130938" y="0"/>
                    <a:pt x="128310" y="0"/>
                  </a:cubicBezTo>
                  <a:close/>
                </a:path>
              </a:pathLst>
            </a:custGeom>
            <a:grpFill/>
            <a:ln w="4604" cap="flat">
              <a:noFill/>
              <a:prstDash val="solid"/>
              <a:miter/>
            </a:ln>
          </p:spPr>
          <p:txBody>
            <a:bodyPr rtlCol="0" anchor="ctr"/>
            <a:lstStyle/>
            <a:p>
              <a:pPr marL="0" marR="0" lvl="0" indent="0" algn="l" defTabSz="608030" rtl="0" eaLnBrk="1" fontAlgn="auto" latinLnBrk="0" hangingPunct="1">
                <a:lnSpc>
                  <a:spcPct val="100000"/>
                </a:lnSpc>
                <a:spcBef>
                  <a:spcPts val="0"/>
                </a:spcBef>
                <a:spcAft>
                  <a:spcPts val="0"/>
                </a:spcAft>
                <a:buClrTx/>
                <a:buSzTx/>
                <a:buFontTx/>
                <a:buNone/>
                <a:tabLst/>
                <a:defRPr/>
              </a:pPr>
              <a:endParaRPr kumimoji="0" lang="en-US" sz="898" b="0" i="0" u="none" strike="noStrike" kern="1200" cap="none" spc="0" normalizeH="0" baseline="0" noProof="0">
                <a:ln>
                  <a:noFill/>
                </a:ln>
                <a:solidFill>
                  <a:srgbClr val="192A6B"/>
                </a:solidFill>
                <a:effectLst/>
                <a:uLnTx/>
                <a:uFillTx/>
                <a:latin typeface="Arial"/>
                <a:ea typeface="+mn-ea"/>
                <a:cs typeface="+mn-cs"/>
              </a:endParaRPr>
            </a:p>
          </p:txBody>
        </p:sp>
        <p:sp>
          <p:nvSpPr>
            <p:cNvPr id="82" name="Freeform: Shape 34">
              <a:extLst>
                <a:ext uri="{FF2B5EF4-FFF2-40B4-BE49-F238E27FC236}">
                  <a16:creationId xmlns:a16="http://schemas.microsoft.com/office/drawing/2014/main" id="{DEE8F631-712E-691A-EFD3-0AF1C9855164}"/>
                </a:ext>
              </a:extLst>
            </p:cNvPr>
            <p:cNvSpPr/>
            <p:nvPr/>
          </p:nvSpPr>
          <p:spPr>
            <a:xfrm>
              <a:off x="2488601" y="4723357"/>
              <a:ext cx="133062" cy="9504"/>
            </a:xfrm>
            <a:custGeom>
              <a:avLst/>
              <a:gdLst>
                <a:gd name="connsiteX0" fmla="*/ 128310 w 133062"/>
                <a:gd name="connsiteY0" fmla="*/ 0 h 9504"/>
                <a:gd name="connsiteX1" fmla="*/ 4752 w 133062"/>
                <a:gd name="connsiteY1" fmla="*/ 0 h 9504"/>
                <a:gd name="connsiteX2" fmla="*/ 0 w 133062"/>
                <a:gd name="connsiteY2" fmla="*/ 4752 h 9504"/>
                <a:gd name="connsiteX3" fmla="*/ 4752 w 133062"/>
                <a:gd name="connsiteY3" fmla="*/ 9504 h 9504"/>
                <a:gd name="connsiteX4" fmla="*/ 128310 w 133062"/>
                <a:gd name="connsiteY4" fmla="*/ 9504 h 9504"/>
                <a:gd name="connsiteX5" fmla="*/ 133063 w 133062"/>
                <a:gd name="connsiteY5" fmla="*/ 4752 h 9504"/>
                <a:gd name="connsiteX6" fmla="*/ 128310 w 133062"/>
                <a:gd name="connsiteY6" fmla="*/ 0 h 9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062" h="9504">
                  <a:moveTo>
                    <a:pt x="128310" y="0"/>
                  </a:moveTo>
                  <a:lnTo>
                    <a:pt x="4752" y="0"/>
                  </a:lnTo>
                  <a:cubicBezTo>
                    <a:pt x="2124" y="0"/>
                    <a:pt x="0" y="2129"/>
                    <a:pt x="0" y="4752"/>
                  </a:cubicBezTo>
                  <a:cubicBezTo>
                    <a:pt x="0" y="7375"/>
                    <a:pt x="2124" y="9504"/>
                    <a:pt x="4752" y="9504"/>
                  </a:cubicBezTo>
                  <a:lnTo>
                    <a:pt x="128310" y="9504"/>
                  </a:lnTo>
                  <a:cubicBezTo>
                    <a:pt x="130938" y="9504"/>
                    <a:pt x="133063" y="7375"/>
                    <a:pt x="133063" y="4752"/>
                  </a:cubicBezTo>
                  <a:cubicBezTo>
                    <a:pt x="133063" y="2129"/>
                    <a:pt x="130938" y="0"/>
                    <a:pt x="128310" y="0"/>
                  </a:cubicBezTo>
                  <a:close/>
                </a:path>
              </a:pathLst>
            </a:custGeom>
            <a:grpFill/>
            <a:ln w="4604" cap="flat">
              <a:noFill/>
              <a:prstDash val="solid"/>
              <a:miter/>
            </a:ln>
          </p:spPr>
          <p:txBody>
            <a:bodyPr rtlCol="0" anchor="ctr"/>
            <a:lstStyle/>
            <a:p>
              <a:pPr marL="0" marR="0" lvl="0" indent="0" algn="l" defTabSz="608030" rtl="0" eaLnBrk="1" fontAlgn="auto" latinLnBrk="0" hangingPunct="1">
                <a:lnSpc>
                  <a:spcPct val="100000"/>
                </a:lnSpc>
                <a:spcBef>
                  <a:spcPts val="0"/>
                </a:spcBef>
                <a:spcAft>
                  <a:spcPts val="0"/>
                </a:spcAft>
                <a:buClrTx/>
                <a:buSzTx/>
                <a:buFontTx/>
                <a:buNone/>
                <a:tabLst/>
                <a:defRPr/>
              </a:pPr>
              <a:endParaRPr kumimoji="0" lang="en-US" sz="898" b="0" i="0" u="none" strike="noStrike" kern="1200" cap="none" spc="0" normalizeH="0" baseline="0" noProof="0">
                <a:ln>
                  <a:noFill/>
                </a:ln>
                <a:solidFill>
                  <a:srgbClr val="192A6B"/>
                </a:solidFill>
                <a:effectLst/>
                <a:uLnTx/>
                <a:uFillTx/>
                <a:latin typeface="Arial"/>
                <a:ea typeface="+mn-ea"/>
                <a:cs typeface="+mn-cs"/>
              </a:endParaRPr>
            </a:p>
          </p:txBody>
        </p:sp>
        <p:sp>
          <p:nvSpPr>
            <p:cNvPr id="83" name="Freeform: Shape 35">
              <a:extLst>
                <a:ext uri="{FF2B5EF4-FFF2-40B4-BE49-F238E27FC236}">
                  <a16:creationId xmlns:a16="http://schemas.microsoft.com/office/drawing/2014/main" id="{2D22800B-9234-DCA8-2DA1-DF51076F5313}"/>
                </a:ext>
              </a:extLst>
            </p:cNvPr>
            <p:cNvSpPr/>
            <p:nvPr/>
          </p:nvSpPr>
          <p:spPr>
            <a:xfrm>
              <a:off x="2445831" y="4566534"/>
              <a:ext cx="285134" cy="261710"/>
            </a:xfrm>
            <a:custGeom>
              <a:avLst/>
              <a:gdLst>
                <a:gd name="connsiteX0" fmla="*/ 256963 w 285134"/>
                <a:gd name="connsiteY0" fmla="*/ 333 h 261710"/>
                <a:gd name="connsiteX1" fmla="*/ 94712 w 285134"/>
                <a:gd name="connsiteY1" fmla="*/ 0 h 261710"/>
                <a:gd name="connsiteX2" fmla="*/ 66531 w 285134"/>
                <a:gd name="connsiteY2" fmla="*/ 28181 h 261710"/>
                <a:gd name="connsiteX3" fmla="*/ 66531 w 285134"/>
                <a:gd name="connsiteY3" fmla="*/ 52531 h 261710"/>
                <a:gd name="connsiteX4" fmla="*/ 28181 w 285134"/>
                <a:gd name="connsiteY4" fmla="*/ 52612 h 261710"/>
                <a:gd name="connsiteX5" fmla="*/ 0 w 285134"/>
                <a:gd name="connsiteY5" fmla="*/ 80793 h 261710"/>
                <a:gd name="connsiteX6" fmla="*/ 0 w 285134"/>
                <a:gd name="connsiteY6" fmla="*/ 181260 h 261710"/>
                <a:gd name="connsiteX7" fmla="*/ 28181 w 285134"/>
                <a:gd name="connsiteY7" fmla="*/ 209436 h 261710"/>
                <a:gd name="connsiteX8" fmla="*/ 57027 w 285134"/>
                <a:gd name="connsiteY8" fmla="*/ 209436 h 261710"/>
                <a:gd name="connsiteX9" fmla="*/ 57027 w 285134"/>
                <a:gd name="connsiteY9" fmla="*/ 256958 h 261710"/>
                <a:gd name="connsiteX10" fmla="*/ 60068 w 285134"/>
                <a:gd name="connsiteY10" fmla="*/ 261392 h 261710"/>
                <a:gd name="connsiteX11" fmla="*/ 61779 w 285134"/>
                <a:gd name="connsiteY11" fmla="*/ 261710 h 261710"/>
                <a:gd name="connsiteX12" fmla="*/ 65296 w 285134"/>
                <a:gd name="connsiteY12" fmla="*/ 260156 h 261710"/>
                <a:gd name="connsiteX13" fmla="*/ 111411 w 285134"/>
                <a:gd name="connsiteY13" fmla="*/ 209426 h 261710"/>
                <a:gd name="connsiteX14" fmla="*/ 190422 w 285134"/>
                <a:gd name="connsiteY14" fmla="*/ 209103 h 261710"/>
                <a:gd name="connsiteX15" fmla="*/ 218603 w 285134"/>
                <a:gd name="connsiteY15" fmla="*/ 180927 h 261710"/>
                <a:gd name="connsiteX16" fmla="*/ 218603 w 285134"/>
                <a:gd name="connsiteY16" fmla="*/ 180390 h 261710"/>
                <a:gd name="connsiteX17" fmla="*/ 243599 w 285134"/>
                <a:gd name="connsiteY17" fmla="*/ 207886 h 261710"/>
                <a:gd name="connsiteX18" fmla="*/ 247116 w 285134"/>
                <a:gd name="connsiteY18" fmla="*/ 209440 h 261710"/>
                <a:gd name="connsiteX19" fmla="*/ 248827 w 285134"/>
                <a:gd name="connsiteY19" fmla="*/ 209122 h 261710"/>
                <a:gd name="connsiteX20" fmla="*/ 251868 w 285134"/>
                <a:gd name="connsiteY20" fmla="*/ 204688 h 261710"/>
                <a:gd name="connsiteX21" fmla="*/ 251868 w 285134"/>
                <a:gd name="connsiteY21" fmla="*/ 157166 h 261710"/>
                <a:gd name="connsiteX22" fmla="*/ 256953 w 285134"/>
                <a:gd name="connsiteY22" fmla="*/ 157166 h 261710"/>
                <a:gd name="connsiteX23" fmla="*/ 285134 w 285134"/>
                <a:gd name="connsiteY23" fmla="*/ 128990 h 261710"/>
                <a:gd name="connsiteX24" fmla="*/ 285134 w 285134"/>
                <a:gd name="connsiteY24" fmla="*/ 28513 h 261710"/>
                <a:gd name="connsiteX25" fmla="*/ 256963 w 285134"/>
                <a:gd name="connsiteY25" fmla="*/ 333 h 261710"/>
                <a:gd name="connsiteX26" fmla="*/ 209098 w 285134"/>
                <a:gd name="connsiteY26" fmla="*/ 180922 h 261710"/>
                <a:gd name="connsiteX27" fmla="*/ 190403 w 285134"/>
                <a:gd name="connsiteY27" fmla="*/ 199594 h 261710"/>
                <a:gd name="connsiteX28" fmla="*/ 109282 w 285134"/>
                <a:gd name="connsiteY28" fmla="*/ 199926 h 261710"/>
                <a:gd name="connsiteX29" fmla="*/ 105785 w 285134"/>
                <a:gd name="connsiteY29" fmla="*/ 201480 h 261710"/>
                <a:gd name="connsiteX30" fmla="*/ 66531 w 285134"/>
                <a:gd name="connsiteY30" fmla="*/ 244664 h 261710"/>
                <a:gd name="connsiteX31" fmla="*/ 66531 w 285134"/>
                <a:gd name="connsiteY31" fmla="*/ 204679 h 261710"/>
                <a:gd name="connsiteX32" fmla="*/ 61779 w 285134"/>
                <a:gd name="connsiteY32" fmla="*/ 199926 h 261710"/>
                <a:gd name="connsiteX33" fmla="*/ 28181 w 285134"/>
                <a:gd name="connsiteY33" fmla="*/ 199926 h 261710"/>
                <a:gd name="connsiteX34" fmla="*/ 9504 w 285134"/>
                <a:gd name="connsiteY34" fmla="*/ 181255 h 261710"/>
                <a:gd name="connsiteX35" fmla="*/ 9504 w 285134"/>
                <a:gd name="connsiteY35" fmla="*/ 80788 h 261710"/>
                <a:gd name="connsiteX36" fmla="*/ 28190 w 285134"/>
                <a:gd name="connsiteY36" fmla="*/ 62112 h 261710"/>
                <a:gd name="connsiteX37" fmla="*/ 71284 w 285134"/>
                <a:gd name="connsiteY37" fmla="*/ 62021 h 261710"/>
                <a:gd name="connsiteX38" fmla="*/ 71284 w 285134"/>
                <a:gd name="connsiteY38" fmla="*/ 62021 h 261710"/>
                <a:gd name="connsiteX39" fmla="*/ 71293 w 285134"/>
                <a:gd name="connsiteY39" fmla="*/ 62021 h 261710"/>
                <a:gd name="connsiteX40" fmla="*/ 190422 w 285134"/>
                <a:gd name="connsiteY40" fmla="*/ 61774 h 261710"/>
                <a:gd name="connsiteX41" fmla="*/ 209098 w 285134"/>
                <a:gd name="connsiteY41" fmla="*/ 80451 h 261710"/>
                <a:gd name="connsiteX42" fmla="*/ 209098 w 285134"/>
                <a:gd name="connsiteY42" fmla="*/ 168086 h 261710"/>
                <a:gd name="connsiteX43" fmla="*/ 209098 w 285134"/>
                <a:gd name="connsiteY43" fmla="*/ 180922 h 261710"/>
                <a:gd name="connsiteX44" fmla="*/ 275630 w 285134"/>
                <a:gd name="connsiteY44" fmla="*/ 128980 h 261710"/>
                <a:gd name="connsiteX45" fmla="*/ 256953 w 285134"/>
                <a:gd name="connsiteY45" fmla="*/ 147652 h 261710"/>
                <a:gd name="connsiteX46" fmla="*/ 247116 w 285134"/>
                <a:gd name="connsiteY46" fmla="*/ 147652 h 261710"/>
                <a:gd name="connsiteX47" fmla="*/ 242364 w 285134"/>
                <a:gd name="connsiteY47" fmla="*/ 152404 h 261710"/>
                <a:gd name="connsiteX48" fmla="*/ 242364 w 285134"/>
                <a:gd name="connsiteY48" fmla="*/ 192389 h 261710"/>
                <a:gd name="connsiteX49" fmla="*/ 218603 w 285134"/>
                <a:gd name="connsiteY49" fmla="*/ 166252 h 261710"/>
                <a:gd name="connsiteX50" fmla="*/ 218603 w 285134"/>
                <a:gd name="connsiteY50" fmla="*/ 80455 h 261710"/>
                <a:gd name="connsiteX51" fmla="*/ 190412 w 285134"/>
                <a:gd name="connsiteY51" fmla="*/ 52275 h 261710"/>
                <a:gd name="connsiteX52" fmla="*/ 76036 w 285134"/>
                <a:gd name="connsiteY52" fmla="*/ 52507 h 261710"/>
                <a:gd name="connsiteX53" fmla="*/ 76036 w 285134"/>
                <a:gd name="connsiteY53" fmla="*/ 28176 h 261710"/>
                <a:gd name="connsiteX54" fmla="*/ 94703 w 285134"/>
                <a:gd name="connsiteY54" fmla="*/ 9500 h 261710"/>
                <a:gd name="connsiteX55" fmla="*/ 256949 w 285134"/>
                <a:gd name="connsiteY55" fmla="*/ 9832 h 261710"/>
                <a:gd name="connsiteX56" fmla="*/ 256958 w 285134"/>
                <a:gd name="connsiteY56" fmla="*/ 9832 h 261710"/>
                <a:gd name="connsiteX57" fmla="*/ 275634 w 285134"/>
                <a:gd name="connsiteY57" fmla="*/ 28509 h 261710"/>
                <a:gd name="connsiteX58" fmla="*/ 275634 w 285134"/>
                <a:gd name="connsiteY58" fmla="*/ 128980 h 261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85134" h="261710">
                  <a:moveTo>
                    <a:pt x="256963" y="333"/>
                  </a:moveTo>
                  <a:lnTo>
                    <a:pt x="94712" y="0"/>
                  </a:lnTo>
                  <a:cubicBezTo>
                    <a:pt x="79172" y="0"/>
                    <a:pt x="66531" y="12641"/>
                    <a:pt x="66531" y="28181"/>
                  </a:cubicBezTo>
                  <a:lnTo>
                    <a:pt x="66531" y="52531"/>
                  </a:lnTo>
                  <a:lnTo>
                    <a:pt x="28181" y="52612"/>
                  </a:lnTo>
                  <a:cubicBezTo>
                    <a:pt x="12641" y="52612"/>
                    <a:pt x="0" y="65253"/>
                    <a:pt x="0" y="80793"/>
                  </a:cubicBezTo>
                  <a:lnTo>
                    <a:pt x="0" y="181260"/>
                  </a:lnTo>
                  <a:cubicBezTo>
                    <a:pt x="0" y="196799"/>
                    <a:pt x="12641" y="209436"/>
                    <a:pt x="28181" y="209436"/>
                  </a:cubicBezTo>
                  <a:lnTo>
                    <a:pt x="57027" y="209436"/>
                  </a:lnTo>
                  <a:lnTo>
                    <a:pt x="57027" y="256958"/>
                  </a:lnTo>
                  <a:cubicBezTo>
                    <a:pt x="57027" y="258921"/>
                    <a:pt x="58234" y="260684"/>
                    <a:pt x="60068" y="261392"/>
                  </a:cubicBezTo>
                  <a:cubicBezTo>
                    <a:pt x="60624" y="261606"/>
                    <a:pt x="61204" y="261710"/>
                    <a:pt x="61779" y="261710"/>
                  </a:cubicBezTo>
                  <a:cubicBezTo>
                    <a:pt x="63091" y="261710"/>
                    <a:pt x="64379" y="261164"/>
                    <a:pt x="65296" y="260156"/>
                  </a:cubicBezTo>
                  <a:lnTo>
                    <a:pt x="111411" y="209426"/>
                  </a:lnTo>
                  <a:lnTo>
                    <a:pt x="190422" y="209103"/>
                  </a:lnTo>
                  <a:cubicBezTo>
                    <a:pt x="205962" y="209103"/>
                    <a:pt x="218603" y="196462"/>
                    <a:pt x="218603" y="180927"/>
                  </a:cubicBezTo>
                  <a:lnTo>
                    <a:pt x="218603" y="180390"/>
                  </a:lnTo>
                  <a:lnTo>
                    <a:pt x="243599" y="207886"/>
                  </a:lnTo>
                  <a:cubicBezTo>
                    <a:pt x="244517" y="208894"/>
                    <a:pt x="245805" y="209440"/>
                    <a:pt x="247116" y="209440"/>
                  </a:cubicBezTo>
                  <a:cubicBezTo>
                    <a:pt x="247691" y="209440"/>
                    <a:pt x="248271" y="209336"/>
                    <a:pt x="248827" y="209122"/>
                  </a:cubicBezTo>
                  <a:cubicBezTo>
                    <a:pt x="250661" y="208414"/>
                    <a:pt x="251868" y="206651"/>
                    <a:pt x="251868" y="204688"/>
                  </a:cubicBezTo>
                  <a:lnTo>
                    <a:pt x="251868" y="157166"/>
                  </a:lnTo>
                  <a:lnTo>
                    <a:pt x="256953" y="157166"/>
                  </a:lnTo>
                  <a:cubicBezTo>
                    <a:pt x="272493" y="157166"/>
                    <a:pt x="285134" y="144525"/>
                    <a:pt x="285134" y="128990"/>
                  </a:cubicBezTo>
                  <a:lnTo>
                    <a:pt x="285134" y="28513"/>
                  </a:lnTo>
                  <a:cubicBezTo>
                    <a:pt x="285134" y="12978"/>
                    <a:pt x="272498" y="337"/>
                    <a:pt x="256963" y="333"/>
                  </a:cubicBezTo>
                  <a:close/>
                  <a:moveTo>
                    <a:pt x="209098" y="180922"/>
                  </a:moveTo>
                  <a:cubicBezTo>
                    <a:pt x="209098" y="191220"/>
                    <a:pt x="200720" y="199594"/>
                    <a:pt x="190403" y="199594"/>
                  </a:cubicBezTo>
                  <a:lnTo>
                    <a:pt x="109282" y="199926"/>
                  </a:lnTo>
                  <a:cubicBezTo>
                    <a:pt x="107952" y="199931"/>
                    <a:pt x="106678" y="200497"/>
                    <a:pt x="105785" y="201480"/>
                  </a:cubicBezTo>
                  <a:lnTo>
                    <a:pt x="66531" y="244664"/>
                  </a:lnTo>
                  <a:lnTo>
                    <a:pt x="66531" y="204679"/>
                  </a:lnTo>
                  <a:cubicBezTo>
                    <a:pt x="66531" y="202055"/>
                    <a:pt x="64407" y="199926"/>
                    <a:pt x="61779" y="199926"/>
                  </a:cubicBezTo>
                  <a:lnTo>
                    <a:pt x="28181" y="199926"/>
                  </a:lnTo>
                  <a:cubicBezTo>
                    <a:pt x="17883" y="199926"/>
                    <a:pt x="9504" y="191548"/>
                    <a:pt x="9504" y="181255"/>
                  </a:cubicBezTo>
                  <a:lnTo>
                    <a:pt x="9504" y="80788"/>
                  </a:lnTo>
                  <a:cubicBezTo>
                    <a:pt x="9504" y="70490"/>
                    <a:pt x="17883" y="62112"/>
                    <a:pt x="28190" y="62112"/>
                  </a:cubicBezTo>
                  <a:lnTo>
                    <a:pt x="71284" y="62021"/>
                  </a:lnTo>
                  <a:cubicBezTo>
                    <a:pt x="71284" y="62021"/>
                    <a:pt x="71284" y="62021"/>
                    <a:pt x="71284" y="62021"/>
                  </a:cubicBezTo>
                  <a:cubicBezTo>
                    <a:pt x="71288" y="62021"/>
                    <a:pt x="71288" y="62021"/>
                    <a:pt x="71293" y="62021"/>
                  </a:cubicBezTo>
                  <a:lnTo>
                    <a:pt x="190422" y="61774"/>
                  </a:lnTo>
                  <a:cubicBezTo>
                    <a:pt x="200720" y="61774"/>
                    <a:pt x="209098" y="70152"/>
                    <a:pt x="209098" y="80451"/>
                  </a:cubicBezTo>
                  <a:lnTo>
                    <a:pt x="209098" y="168086"/>
                  </a:lnTo>
                  <a:lnTo>
                    <a:pt x="209098" y="180922"/>
                  </a:lnTo>
                  <a:close/>
                  <a:moveTo>
                    <a:pt x="275630" y="128980"/>
                  </a:moveTo>
                  <a:cubicBezTo>
                    <a:pt x="275630" y="139278"/>
                    <a:pt x="267251" y="147652"/>
                    <a:pt x="256953" y="147652"/>
                  </a:cubicBezTo>
                  <a:lnTo>
                    <a:pt x="247116" y="147652"/>
                  </a:lnTo>
                  <a:cubicBezTo>
                    <a:pt x="244488" y="147652"/>
                    <a:pt x="242364" y="149781"/>
                    <a:pt x="242364" y="152404"/>
                  </a:cubicBezTo>
                  <a:lnTo>
                    <a:pt x="242364" y="192389"/>
                  </a:lnTo>
                  <a:lnTo>
                    <a:pt x="218603" y="166252"/>
                  </a:lnTo>
                  <a:lnTo>
                    <a:pt x="218603" y="80455"/>
                  </a:lnTo>
                  <a:cubicBezTo>
                    <a:pt x="218603" y="64916"/>
                    <a:pt x="205962" y="52275"/>
                    <a:pt x="190412" y="52275"/>
                  </a:cubicBezTo>
                  <a:lnTo>
                    <a:pt x="76036" y="52507"/>
                  </a:lnTo>
                  <a:lnTo>
                    <a:pt x="76036" y="28176"/>
                  </a:lnTo>
                  <a:cubicBezTo>
                    <a:pt x="76036" y="17878"/>
                    <a:pt x="84414" y="9500"/>
                    <a:pt x="94703" y="9500"/>
                  </a:cubicBezTo>
                  <a:lnTo>
                    <a:pt x="256949" y="9832"/>
                  </a:lnTo>
                  <a:cubicBezTo>
                    <a:pt x="256953" y="9832"/>
                    <a:pt x="256953" y="9832"/>
                    <a:pt x="256958" y="9832"/>
                  </a:cubicBezTo>
                  <a:cubicBezTo>
                    <a:pt x="267256" y="9832"/>
                    <a:pt x="275634" y="18211"/>
                    <a:pt x="275634" y="28509"/>
                  </a:cubicBezTo>
                  <a:lnTo>
                    <a:pt x="275634" y="128980"/>
                  </a:lnTo>
                  <a:close/>
                </a:path>
              </a:pathLst>
            </a:custGeom>
            <a:grpFill/>
            <a:ln w="4604" cap="flat">
              <a:noFill/>
              <a:prstDash val="solid"/>
              <a:miter/>
            </a:ln>
          </p:spPr>
          <p:txBody>
            <a:bodyPr rtlCol="0" anchor="ctr"/>
            <a:lstStyle/>
            <a:p>
              <a:pPr marL="0" marR="0" lvl="0" indent="0" algn="l" defTabSz="608030" rtl="0" eaLnBrk="1" fontAlgn="auto" latinLnBrk="0" hangingPunct="1">
                <a:lnSpc>
                  <a:spcPct val="100000"/>
                </a:lnSpc>
                <a:spcBef>
                  <a:spcPts val="0"/>
                </a:spcBef>
                <a:spcAft>
                  <a:spcPts val="0"/>
                </a:spcAft>
                <a:buClrTx/>
                <a:buSzTx/>
                <a:buFontTx/>
                <a:buNone/>
                <a:tabLst/>
                <a:defRPr/>
              </a:pPr>
              <a:endParaRPr kumimoji="0" lang="en-US" sz="898" b="0" i="0" u="none" strike="noStrike" kern="1200" cap="none" spc="0" normalizeH="0" baseline="0" noProof="0">
                <a:ln>
                  <a:noFill/>
                </a:ln>
                <a:solidFill>
                  <a:srgbClr val="192A6B"/>
                </a:solidFill>
                <a:effectLst/>
                <a:uLnTx/>
                <a:uFillTx/>
                <a:latin typeface="Arial"/>
                <a:ea typeface="+mn-ea"/>
                <a:cs typeface="+mn-cs"/>
              </a:endParaRPr>
            </a:p>
          </p:txBody>
        </p:sp>
      </p:grpSp>
      <p:sp>
        <p:nvSpPr>
          <p:cNvPr id="90" name="Rectangle: Rounded Corners 67">
            <a:extLst>
              <a:ext uri="{FF2B5EF4-FFF2-40B4-BE49-F238E27FC236}">
                <a16:creationId xmlns:a16="http://schemas.microsoft.com/office/drawing/2014/main" id="{965C00EA-1D7F-4DE5-A4AB-B1B2CC4E7762}"/>
              </a:ext>
            </a:extLst>
          </p:cNvPr>
          <p:cNvSpPr/>
          <p:nvPr/>
        </p:nvSpPr>
        <p:spPr>
          <a:xfrm>
            <a:off x="4792460" y="2669128"/>
            <a:ext cx="2482589" cy="544009"/>
          </a:xfrm>
          <a:prstGeom prst="roundRect">
            <a:avLst>
              <a:gd name="adj" fmla="val 50000"/>
            </a:avLst>
          </a:prstGeom>
          <a:solidFill>
            <a:schemeClr val="bg2"/>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r-FR" sz="933" b="1" dirty="0">
                <a:latin typeface="Arial Black" panose="020B0604020202020204" pitchFamily="34" charset="0"/>
                <a:cs typeface="Arial Black" panose="020B0604020202020204" pitchFamily="34" charset="0"/>
              </a:rPr>
              <a:t>PARLEZ-LUI DE NOTRE SOLUTION D’ENCAISSEMENT PAR LIEN</a:t>
            </a:r>
          </a:p>
        </p:txBody>
      </p:sp>
      <p:pic>
        <p:nvPicPr>
          <p:cNvPr id="55" name="Image 54" descr="Une image contenant texte, clipart&#10;&#10;Description générée automatiquement">
            <a:extLst>
              <a:ext uri="{FF2B5EF4-FFF2-40B4-BE49-F238E27FC236}">
                <a16:creationId xmlns:a16="http://schemas.microsoft.com/office/drawing/2014/main" id="{489D8ECC-B8C4-4B11-8D64-9FF141B23C10}"/>
              </a:ext>
            </a:extLst>
          </p:cNvPr>
          <p:cNvPicPr>
            <a:picLocks noChangeAspect="1"/>
          </p:cNvPicPr>
          <p:nvPr/>
        </p:nvPicPr>
        <p:blipFill>
          <a:blip r:embed="rId11"/>
          <a:stretch>
            <a:fillRect/>
          </a:stretch>
        </p:blipFill>
        <p:spPr>
          <a:xfrm>
            <a:off x="5613326" y="4381218"/>
            <a:ext cx="845098" cy="353149"/>
          </a:xfrm>
          <a:prstGeom prst="rect">
            <a:avLst/>
          </a:prstGeom>
        </p:spPr>
      </p:pic>
      <p:pic>
        <p:nvPicPr>
          <p:cNvPr id="56" name="Image 55">
            <a:extLst>
              <a:ext uri="{FF2B5EF4-FFF2-40B4-BE49-F238E27FC236}">
                <a16:creationId xmlns:a16="http://schemas.microsoft.com/office/drawing/2014/main" id="{7CEACFF4-DCF5-4CB4-B266-FE0335FE8899}"/>
              </a:ext>
            </a:extLst>
          </p:cNvPr>
          <p:cNvPicPr>
            <a:picLocks noChangeAspect="1"/>
          </p:cNvPicPr>
          <p:nvPr/>
        </p:nvPicPr>
        <p:blipFill>
          <a:blip r:embed="rId12"/>
          <a:stretch>
            <a:fillRect/>
          </a:stretch>
        </p:blipFill>
        <p:spPr>
          <a:xfrm>
            <a:off x="9007976" y="3980912"/>
            <a:ext cx="2042775" cy="367193"/>
          </a:xfrm>
          <a:prstGeom prst="rect">
            <a:avLst/>
          </a:prstGeom>
        </p:spPr>
      </p:pic>
      <p:pic>
        <p:nvPicPr>
          <p:cNvPr id="4" name="Image 3" descr="Une image contenant Police, Graphique, graphisme, typographie&#10;&#10;Description générée automatiquement">
            <a:extLst>
              <a:ext uri="{FF2B5EF4-FFF2-40B4-BE49-F238E27FC236}">
                <a16:creationId xmlns:a16="http://schemas.microsoft.com/office/drawing/2014/main" id="{42CF8825-6BA7-F1AD-726E-E86FAEE25920}"/>
              </a:ext>
            </a:extLst>
          </p:cNvPr>
          <p:cNvPicPr>
            <a:picLocks noChangeAspect="1"/>
          </p:cNvPicPr>
          <p:nvPr/>
        </p:nvPicPr>
        <p:blipFill>
          <a:blip r:embed="rId13"/>
          <a:stretch>
            <a:fillRect/>
          </a:stretch>
        </p:blipFill>
        <p:spPr>
          <a:xfrm>
            <a:off x="642771" y="4510644"/>
            <a:ext cx="1141249" cy="209332"/>
          </a:xfrm>
          <a:prstGeom prst="rect">
            <a:avLst/>
          </a:prstGeom>
        </p:spPr>
      </p:pic>
    </p:spTree>
    <p:extLst>
      <p:ext uri="{BB962C8B-B14F-4D97-AF65-F5344CB8AC3E}">
        <p14:creationId xmlns:p14="http://schemas.microsoft.com/office/powerpoint/2010/main" val="386901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Rectangle 106">
            <a:extLst>
              <a:ext uri="{FF2B5EF4-FFF2-40B4-BE49-F238E27FC236}">
                <a16:creationId xmlns:a16="http://schemas.microsoft.com/office/drawing/2014/main" id="{3D8038C2-35CD-CF4C-A1CF-F3B684678676}"/>
              </a:ext>
            </a:extLst>
          </p:cNvPr>
          <p:cNvSpPr/>
          <p:nvPr/>
        </p:nvSpPr>
        <p:spPr>
          <a:xfrm>
            <a:off x="0" y="1"/>
            <a:ext cx="12192000" cy="736735"/>
          </a:xfrm>
          <a:prstGeom prst="rect">
            <a:avLst/>
          </a:prstGeom>
          <a:solidFill>
            <a:schemeClr val="bg1"/>
          </a:solidFill>
          <a:ln w="3175">
            <a:noFill/>
          </a:ln>
          <a:effectLst>
            <a:outerShdw blurRad="889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97"/>
          </a:p>
        </p:txBody>
      </p:sp>
      <p:sp>
        <p:nvSpPr>
          <p:cNvPr id="105" name="Rectangle 6">
            <a:extLst>
              <a:ext uri="{FF2B5EF4-FFF2-40B4-BE49-F238E27FC236}">
                <a16:creationId xmlns:a16="http://schemas.microsoft.com/office/drawing/2014/main" id="{E82D245D-700C-308C-4398-4F369AE0A97D}"/>
              </a:ext>
            </a:extLst>
          </p:cNvPr>
          <p:cNvSpPr/>
          <p:nvPr/>
        </p:nvSpPr>
        <p:spPr>
          <a:xfrm>
            <a:off x="9163023" y="-1"/>
            <a:ext cx="3028976" cy="6858001"/>
          </a:xfrm>
          <a:custGeom>
            <a:avLst/>
            <a:gdLst>
              <a:gd name="connsiteX0" fmla="*/ 0 w 3140765"/>
              <a:gd name="connsiteY0" fmla="*/ 0 h 5143501"/>
              <a:gd name="connsiteX1" fmla="*/ 3140765 w 3140765"/>
              <a:gd name="connsiteY1" fmla="*/ 0 h 5143501"/>
              <a:gd name="connsiteX2" fmla="*/ 3140765 w 3140765"/>
              <a:gd name="connsiteY2" fmla="*/ 5143501 h 5143501"/>
              <a:gd name="connsiteX3" fmla="*/ 0 w 3140765"/>
              <a:gd name="connsiteY3" fmla="*/ 5143501 h 5143501"/>
              <a:gd name="connsiteX4" fmla="*/ 0 w 3140765"/>
              <a:gd name="connsiteY4" fmla="*/ 0 h 5143501"/>
              <a:gd name="connsiteX0" fmla="*/ 387626 w 3140765"/>
              <a:gd name="connsiteY0" fmla="*/ 0 h 5143501"/>
              <a:gd name="connsiteX1" fmla="*/ 3140765 w 3140765"/>
              <a:gd name="connsiteY1" fmla="*/ 0 h 5143501"/>
              <a:gd name="connsiteX2" fmla="*/ 3140765 w 3140765"/>
              <a:gd name="connsiteY2" fmla="*/ 5143501 h 5143501"/>
              <a:gd name="connsiteX3" fmla="*/ 0 w 3140765"/>
              <a:gd name="connsiteY3" fmla="*/ 5143501 h 5143501"/>
              <a:gd name="connsiteX4" fmla="*/ 387626 w 3140765"/>
              <a:gd name="connsiteY4" fmla="*/ 0 h 5143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765" h="5143501">
                <a:moveTo>
                  <a:pt x="387626" y="0"/>
                </a:moveTo>
                <a:lnTo>
                  <a:pt x="3140765" y="0"/>
                </a:lnTo>
                <a:lnTo>
                  <a:pt x="3140765" y="5143501"/>
                </a:lnTo>
                <a:lnTo>
                  <a:pt x="0" y="5143501"/>
                </a:lnTo>
                <a:lnTo>
                  <a:pt x="387626" y="0"/>
                </a:lnTo>
                <a:close/>
              </a:path>
            </a:pathLst>
          </a:custGeom>
          <a:solidFill>
            <a:schemeClr val="tx1">
              <a:lumMod val="20000"/>
              <a:lumOff val="8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167" name="Image 166">
            <a:extLst>
              <a:ext uri="{FF2B5EF4-FFF2-40B4-BE49-F238E27FC236}">
                <a16:creationId xmlns:a16="http://schemas.microsoft.com/office/drawing/2014/main" id="{47352ADF-18BD-7641-A5D0-D6C1B5B2F2B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079" r="58832"/>
          <a:stretch/>
        </p:blipFill>
        <p:spPr>
          <a:xfrm flipH="1">
            <a:off x="-1" y="653800"/>
            <a:ext cx="1480457" cy="6204201"/>
          </a:xfrm>
          <a:prstGeom prst="rect">
            <a:avLst/>
          </a:prstGeom>
        </p:spPr>
      </p:pic>
      <p:sp>
        <p:nvSpPr>
          <p:cNvPr id="74" name="Espace réservé du pied de page 3">
            <a:extLst>
              <a:ext uri="{FF2B5EF4-FFF2-40B4-BE49-F238E27FC236}">
                <a16:creationId xmlns:a16="http://schemas.microsoft.com/office/drawing/2014/main" id="{8EA5E7D5-4CDF-1F4A-96CA-30C44A845FFF}"/>
              </a:ext>
            </a:extLst>
          </p:cNvPr>
          <p:cNvSpPr txBox="1">
            <a:spLocks/>
          </p:cNvSpPr>
          <p:nvPr/>
        </p:nvSpPr>
        <p:spPr>
          <a:xfrm>
            <a:off x="1770743" y="6280016"/>
            <a:ext cx="6066972" cy="492443"/>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700" i="1" dirty="0">
                <a:latin typeface="Arial"/>
              </a:rPr>
              <a:t>(1) Le paiement garanti en 3 ou 4 fois de Oney est disponible dans le cadre de la souscription d’une Offre Pro de </a:t>
            </a:r>
            <a:r>
              <a:rPr lang="fr-FR" sz="700" i="1" dirty="0" err="1">
                <a:latin typeface="Arial"/>
              </a:rPr>
              <a:t>PayPlug</a:t>
            </a:r>
            <a:r>
              <a:rPr lang="fr-FR" sz="700" i="1" dirty="0">
                <a:latin typeface="Arial"/>
              </a:rPr>
              <a:t>. Le e-commerçant conclut un contrat avec Oney pour bénéficier de ce service. Oney Bank SA au capital de 50 741 215 € - Siège social : 34 avenue de Flandre 59170 Croix - RCS Lille Métropole 546 380 197 - N°ORIAS : 07 023 261 - www.orias.fr.PayPlug SAS, société par actions simplifiée au capital de 385 529,50 €, et immatriculée au Registre du Commerce de Paris sous le numéro RCS 751 658 881.</a:t>
            </a:r>
          </a:p>
          <a:p>
            <a:pPr defTabSz="609585">
              <a:defRPr/>
            </a:pPr>
            <a:r>
              <a:rPr lang="fr-FR" sz="700" i="1" dirty="0">
                <a:latin typeface="Arial"/>
              </a:rPr>
              <a:t>(2) Avec la technologie 3D-Secure, tous les paiements font systématiquement l’objet d’une authentification forte.</a:t>
            </a:r>
          </a:p>
        </p:txBody>
      </p:sp>
      <p:sp>
        <p:nvSpPr>
          <p:cNvPr id="75" name="Espace réservé du pied de page 3">
            <a:extLst>
              <a:ext uri="{FF2B5EF4-FFF2-40B4-BE49-F238E27FC236}">
                <a16:creationId xmlns:a16="http://schemas.microsoft.com/office/drawing/2014/main" id="{327B485F-AD26-6A42-9C4E-CBBF38984652}"/>
              </a:ext>
            </a:extLst>
          </p:cNvPr>
          <p:cNvSpPr txBox="1">
            <a:spLocks/>
          </p:cNvSpPr>
          <p:nvPr/>
        </p:nvSpPr>
        <p:spPr>
          <a:xfrm>
            <a:off x="181263" y="6328229"/>
            <a:ext cx="1125023" cy="512732"/>
          </a:xfrm>
          <a:prstGeom prst="rect">
            <a:avLst/>
          </a:prstGeom>
        </p:spPr>
        <p:txBody>
          <a:bodyPr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667" dirty="0">
                <a:solidFill>
                  <a:schemeClr val="bg1"/>
                </a:solidFill>
                <a:latin typeface="Arial"/>
              </a:rPr>
              <a:t>Document à usage strictement interne</a:t>
            </a:r>
            <a:br>
              <a:rPr lang="fr-FR" sz="667" dirty="0">
                <a:solidFill>
                  <a:schemeClr val="bg1"/>
                </a:solidFill>
                <a:latin typeface="Arial"/>
              </a:rPr>
            </a:br>
            <a:r>
              <a:rPr lang="fr-FR" sz="667" dirty="0">
                <a:solidFill>
                  <a:schemeClr val="bg1"/>
                </a:solidFill>
                <a:latin typeface="Arial"/>
              </a:rPr>
              <a:t>Ne pas diffuser – Octobre 2023</a:t>
            </a:r>
          </a:p>
        </p:txBody>
      </p:sp>
      <p:cxnSp>
        <p:nvCxnSpPr>
          <p:cNvPr id="76" name="Straight Connector 14">
            <a:extLst>
              <a:ext uri="{FF2B5EF4-FFF2-40B4-BE49-F238E27FC236}">
                <a16:creationId xmlns:a16="http://schemas.microsoft.com/office/drawing/2014/main" id="{125F694E-BD6F-AF4C-870A-33AC3924FE67}"/>
              </a:ext>
            </a:extLst>
          </p:cNvPr>
          <p:cNvCxnSpPr>
            <a:cxnSpLocks/>
          </p:cNvCxnSpPr>
          <p:nvPr/>
        </p:nvCxnSpPr>
        <p:spPr>
          <a:xfrm>
            <a:off x="11712000" y="6461949"/>
            <a:ext cx="0" cy="251073"/>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8" name="Espace réservé du pied de page 3">
            <a:extLst>
              <a:ext uri="{FF2B5EF4-FFF2-40B4-BE49-F238E27FC236}">
                <a16:creationId xmlns:a16="http://schemas.microsoft.com/office/drawing/2014/main" id="{5113B7A9-43AC-2A48-B01B-879CDF58BD08}"/>
              </a:ext>
            </a:extLst>
          </p:cNvPr>
          <p:cNvSpPr txBox="1">
            <a:spLocks/>
          </p:cNvSpPr>
          <p:nvPr/>
        </p:nvSpPr>
        <p:spPr>
          <a:xfrm>
            <a:off x="11808000" y="6505411"/>
            <a:ext cx="384000" cy="164148"/>
          </a:xfrm>
          <a:prstGeom prst="rect">
            <a:avLst/>
          </a:prstGeom>
        </p:spPr>
        <p:txBody>
          <a:bodyPr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fld id="{4D89CEE3-EF86-47BA-A019-3BB0B49164E8}" type="slidenum">
              <a:rPr lang="fr-FR" sz="1067">
                <a:solidFill>
                  <a:srgbClr val="192A6B"/>
                </a:solidFill>
                <a:latin typeface="Arial"/>
              </a:rPr>
              <a:pPr defTabSz="609585">
                <a:defRPr/>
              </a:pPr>
              <a:t>5</a:t>
            </a:fld>
            <a:endParaRPr lang="fr-FR" sz="1067">
              <a:solidFill>
                <a:srgbClr val="192A6B"/>
              </a:solidFill>
              <a:latin typeface="Arial"/>
            </a:endParaRPr>
          </a:p>
        </p:txBody>
      </p:sp>
      <p:sp>
        <p:nvSpPr>
          <p:cNvPr id="99" name="Espace réservé du pied de page 3">
            <a:extLst>
              <a:ext uri="{FF2B5EF4-FFF2-40B4-BE49-F238E27FC236}">
                <a16:creationId xmlns:a16="http://schemas.microsoft.com/office/drawing/2014/main" id="{37E73848-C596-9F4F-98F0-002CB87B259E}"/>
              </a:ext>
            </a:extLst>
          </p:cNvPr>
          <p:cNvSpPr txBox="1">
            <a:spLocks/>
          </p:cNvSpPr>
          <p:nvPr/>
        </p:nvSpPr>
        <p:spPr>
          <a:xfrm>
            <a:off x="1745630" y="1135581"/>
            <a:ext cx="1214189" cy="205184"/>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1400" b="1">
                <a:latin typeface="Arial Black" panose="020B0604020202020204" pitchFamily="34" charset="0"/>
                <a:cs typeface="Arial Black" panose="020B0604020202020204" pitchFamily="34" charset="0"/>
              </a:rPr>
              <a:t>CIBLES</a:t>
            </a:r>
          </a:p>
        </p:txBody>
      </p:sp>
      <p:sp>
        <p:nvSpPr>
          <p:cNvPr id="102" name="Espace réservé du pied de page 3">
            <a:extLst>
              <a:ext uri="{FF2B5EF4-FFF2-40B4-BE49-F238E27FC236}">
                <a16:creationId xmlns:a16="http://schemas.microsoft.com/office/drawing/2014/main" id="{67191687-A001-D742-BB96-8BFD73E6ECD3}"/>
              </a:ext>
            </a:extLst>
          </p:cNvPr>
          <p:cNvSpPr txBox="1">
            <a:spLocks/>
          </p:cNvSpPr>
          <p:nvPr/>
        </p:nvSpPr>
        <p:spPr>
          <a:xfrm>
            <a:off x="1772723" y="1396578"/>
            <a:ext cx="4038797" cy="386431"/>
          </a:xfrm>
          <a:prstGeom prst="rect">
            <a:avLst/>
          </a:prstGeom>
        </p:spPr>
        <p:txBody>
          <a:bodyPr lIns="0" tIns="0" rIns="0" bIns="0" numCol="1" spcCol="17280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32597" indent="-132597" defTabSz="609585">
              <a:buClr>
                <a:schemeClr val="tx2"/>
              </a:buClr>
              <a:buFont typeface="Arial" panose="020B0604020202020204" pitchFamily="34" charset="0"/>
              <a:buChar char="•"/>
              <a:defRPr/>
            </a:pPr>
            <a:r>
              <a:rPr lang="fr-FR" sz="1200" b="1">
                <a:latin typeface="Arial"/>
              </a:rPr>
              <a:t>Entreprises secteur commerce</a:t>
            </a:r>
          </a:p>
          <a:p>
            <a:pPr marL="132597" indent="-132597" defTabSz="609585">
              <a:buClr>
                <a:schemeClr val="tx2"/>
              </a:buClr>
              <a:buFont typeface="Arial" panose="020B0604020202020204" pitchFamily="34" charset="0"/>
              <a:buChar char="•"/>
              <a:defRPr/>
            </a:pPr>
            <a:r>
              <a:rPr lang="fr-FR" sz="1200" b="1">
                <a:latin typeface="Arial"/>
              </a:rPr>
              <a:t>Associations exerçant une activité commerciale </a:t>
            </a:r>
          </a:p>
        </p:txBody>
      </p:sp>
      <p:grpSp>
        <p:nvGrpSpPr>
          <p:cNvPr id="9" name="Group 8">
            <a:extLst>
              <a:ext uri="{FF2B5EF4-FFF2-40B4-BE49-F238E27FC236}">
                <a16:creationId xmlns:a16="http://schemas.microsoft.com/office/drawing/2014/main" id="{7269F099-7035-31B3-36C2-7235321B1046}"/>
              </a:ext>
            </a:extLst>
          </p:cNvPr>
          <p:cNvGrpSpPr/>
          <p:nvPr/>
        </p:nvGrpSpPr>
        <p:grpSpPr>
          <a:xfrm>
            <a:off x="928010" y="1080555"/>
            <a:ext cx="619956" cy="619956"/>
            <a:chOff x="696007" y="810416"/>
            <a:chExt cx="464967" cy="464967"/>
          </a:xfrm>
        </p:grpSpPr>
        <p:sp>
          <p:nvSpPr>
            <p:cNvPr id="151" name="Oval 5">
              <a:extLst>
                <a:ext uri="{FF2B5EF4-FFF2-40B4-BE49-F238E27FC236}">
                  <a16:creationId xmlns:a16="http://schemas.microsoft.com/office/drawing/2014/main" id="{3F9C6970-08E9-BB4C-B972-9390E14C8DF1}"/>
                </a:ext>
              </a:extLst>
            </p:cNvPr>
            <p:cNvSpPr/>
            <p:nvPr/>
          </p:nvSpPr>
          <p:spPr>
            <a:xfrm>
              <a:off x="696007" y="810416"/>
              <a:ext cx="464967" cy="464967"/>
            </a:xfrm>
            <a:prstGeom prst="ellipse">
              <a:avLst/>
            </a:prstGeom>
            <a:solidFill>
              <a:schemeClr val="bg1"/>
            </a:solidFill>
            <a:ln w="2222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09585"/>
              <a:endParaRPr lang="en-US" sz="1600" b="1">
                <a:solidFill>
                  <a:schemeClr val="tx2"/>
                </a:solidFill>
                <a:latin typeface="Arial Black" panose="020B0604020202020204" pitchFamily="34" charset="0"/>
                <a:cs typeface="Arial Black" panose="020B0604020202020204" pitchFamily="34" charset="0"/>
              </a:endParaRPr>
            </a:p>
          </p:txBody>
        </p:sp>
        <p:grpSp>
          <p:nvGrpSpPr>
            <p:cNvPr id="123" name="Group 229">
              <a:extLst>
                <a:ext uri="{FF2B5EF4-FFF2-40B4-BE49-F238E27FC236}">
                  <a16:creationId xmlns:a16="http://schemas.microsoft.com/office/drawing/2014/main" id="{6580E5C3-D326-2848-A5D4-CA0E2D2B4E24}"/>
                </a:ext>
              </a:extLst>
            </p:cNvPr>
            <p:cNvGrpSpPr/>
            <p:nvPr/>
          </p:nvGrpSpPr>
          <p:grpSpPr>
            <a:xfrm>
              <a:off x="778083" y="893519"/>
              <a:ext cx="298160" cy="298160"/>
              <a:chOff x="360004" y="1071315"/>
              <a:chExt cx="298160" cy="298160"/>
            </a:xfrm>
          </p:grpSpPr>
          <p:sp>
            <p:nvSpPr>
              <p:cNvPr id="124" name="Rectangle 123">
                <a:extLst>
                  <a:ext uri="{FF2B5EF4-FFF2-40B4-BE49-F238E27FC236}">
                    <a16:creationId xmlns:a16="http://schemas.microsoft.com/office/drawing/2014/main" id="{C811CC9E-AFC0-B34D-92E9-29E81B7D9520}"/>
                  </a:ext>
                </a:extLst>
              </p:cNvPr>
              <p:cNvSpPr/>
              <p:nvPr/>
            </p:nvSpPr>
            <p:spPr>
              <a:xfrm>
                <a:off x="370164" y="1071315"/>
                <a:ext cx="288000" cy="28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defRPr/>
                </a:pPr>
                <a:endParaRPr lang="en-US" sz="2400">
                  <a:solidFill>
                    <a:srgbClr val="FFFFFF"/>
                  </a:solidFill>
                  <a:latin typeface="Arial"/>
                </a:endParaRPr>
              </a:p>
            </p:txBody>
          </p:sp>
          <p:grpSp>
            <p:nvGrpSpPr>
              <p:cNvPr id="125" name="Group 228">
                <a:extLst>
                  <a:ext uri="{FF2B5EF4-FFF2-40B4-BE49-F238E27FC236}">
                    <a16:creationId xmlns:a16="http://schemas.microsoft.com/office/drawing/2014/main" id="{61C413E7-5C3C-EA42-BB04-5A0FB776709F}"/>
                  </a:ext>
                </a:extLst>
              </p:cNvPr>
              <p:cNvGrpSpPr/>
              <p:nvPr/>
            </p:nvGrpSpPr>
            <p:grpSpPr>
              <a:xfrm>
                <a:off x="360004" y="1081475"/>
                <a:ext cx="288000" cy="288000"/>
                <a:chOff x="180004" y="1302399"/>
                <a:chExt cx="288000" cy="288000"/>
              </a:xfrm>
            </p:grpSpPr>
            <p:sp>
              <p:nvSpPr>
                <p:cNvPr id="126" name="Freeform: Shape 223">
                  <a:extLst>
                    <a:ext uri="{FF2B5EF4-FFF2-40B4-BE49-F238E27FC236}">
                      <a16:creationId xmlns:a16="http://schemas.microsoft.com/office/drawing/2014/main" id="{CABB3F33-352F-0940-9E8C-3C432D8003AC}"/>
                    </a:ext>
                  </a:extLst>
                </p:cNvPr>
                <p:cNvSpPr/>
                <p:nvPr/>
              </p:nvSpPr>
              <p:spPr>
                <a:xfrm>
                  <a:off x="319489" y="1306567"/>
                  <a:ext cx="144360" cy="144345"/>
                </a:xfrm>
                <a:custGeom>
                  <a:avLst/>
                  <a:gdLst>
                    <a:gd name="connsiteX0" fmla="*/ 137714 w 144360"/>
                    <a:gd name="connsiteY0" fmla="*/ 56975 h 144345"/>
                    <a:gd name="connsiteX1" fmla="*/ 98170 w 144360"/>
                    <a:gd name="connsiteY1" fmla="*/ 46175 h 144345"/>
                    <a:gd name="connsiteX2" fmla="*/ 87370 w 144360"/>
                    <a:gd name="connsiteY2" fmla="*/ 6632 h 144345"/>
                    <a:gd name="connsiteX3" fmla="*/ 72352 w 144360"/>
                    <a:gd name="connsiteY3" fmla="*/ 2638 h 144345"/>
                    <a:gd name="connsiteX4" fmla="*/ 43383 w 144360"/>
                    <a:gd name="connsiteY4" fmla="*/ 31100 h 144345"/>
                    <a:gd name="connsiteX5" fmla="*/ 37589 w 144360"/>
                    <a:gd name="connsiteY5" fmla="*/ 50732 h 144345"/>
                    <a:gd name="connsiteX6" fmla="*/ 44677 w 144360"/>
                    <a:gd name="connsiteY6" fmla="*/ 93313 h 144345"/>
                    <a:gd name="connsiteX7" fmla="*/ 1308 w 144360"/>
                    <a:gd name="connsiteY7" fmla="*/ 136625 h 144345"/>
                    <a:gd name="connsiteX8" fmla="*/ 1308 w 144360"/>
                    <a:gd name="connsiteY8" fmla="*/ 143038 h 144345"/>
                    <a:gd name="connsiteX9" fmla="*/ 7720 w 144360"/>
                    <a:gd name="connsiteY9" fmla="*/ 143038 h 144345"/>
                    <a:gd name="connsiteX10" fmla="*/ 51033 w 144360"/>
                    <a:gd name="connsiteY10" fmla="*/ 99669 h 144345"/>
                    <a:gd name="connsiteX11" fmla="*/ 93614 w 144360"/>
                    <a:gd name="connsiteY11" fmla="*/ 106757 h 144345"/>
                    <a:gd name="connsiteX12" fmla="*/ 113245 w 144360"/>
                    <a:gd name="connsiteY12" fmla="*/ 100457 h 144345"/>
                    <a:gd name="connsiteX13" fmla="*/ 141708 w 144360"/>
                    <a:gd name="connsiteY13" fmla="*/ 71994 h 144345"/>
                    <a:gd name="connsiteX14" fmla="*/ 137714 w 144360"/>
                    <a:gd name="connsiteY14" fmla="*/ 56975 h 144345"/>
                    <a:gd name="connsiteX15" fmla="*/ 46477 w 144360"/>
                    <a:gd name="connsiteY15" fmla="*/ 49213 h 144345"/>
                    <a:gd name="connsiteX16" fmla="*/ 50245 w 144360"/>
                    <a:gd name="connsiteY16" fmla="*/ 37457 h 144345"/>
                    <a:gd name="connsiteX17" fmla="*/ 78708 w 144360"/>
                    <a:gd name="connsiteY17" fmla="*/ 8994 h 144345"/>
                    <a:gd name="connsiteX18" fmla="*/ 89508 w 144360"/>
                    <a:gd name="connsiteY18" fmla="*/ 48482 h 144345"/>
                    <a:gd name="connsiteX19" fmla="*/ 52495 w 144360"/>
                    <a:gd name="connsiteY19" fmla="*/ 85494 h 144345"/>
                    <a:gd name="connsiteX20" fmla="*/ 46477 w 144360"/>
                    <a:gd name="connsiteY20" fmla="*/ 49213 h 144345"/>
                    <a:gd name="connsiteX21" fmla="*/ 106383 w 144360"/>
                    <a:gd name="connsiteY21" fmla="*/ 94100 h 144345"/>
                    <a:gd name="connsiteX22" fmla="*/ 95133 w 144360"/>
                    <a:gd name="connsiteY22" fmla="*/ 97869 h 144345"/>
                    <a:gd name="connsiteX23" fmla="*/ 58852 w 144360"/>
                    <a:gd name="connsiteY23" fmla="*/ 91850 h 144345"/>
                    <a:gd name="connsiteX24" fmla="*/ 95864 w 144360"/>
                    <a:gd name="connsiteY24" fmla="*/ 54838 h 144345"/>
                    <a:gd name="connsiteX25" fmla="*/ 135352 w 144360"/>
                    <a:gd name="connsiteY25" fmla="*/ 65638 h 144345"/>
                    <a:gd name="connsiteX26" fmla="*/ 106383 w 144360"/>
                    <a:gd name="connsiteY26" fmla="*/ 94100 h 14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4360" h="144345">
                      <a:moveTo>
                        <a:pt x="137714" y="56975"/>
                      </a:moveTo>
                      <a:lnTo>
                        <a:pt x="98170" y="46175"/>
                      </a:lnTo>
                      <a:lnTo>
                        <a:pt x="87370" y="6632"/>
                      </a:lnTo>
                      <a:cubicBezTo>
                        <a:pt x="85570" y="-6"/>
                        <a:pt x="77245" y="-2256"/>
                        <a:pt x="72352" y="2638"/>
                      </a:cubicBezTo>
                      <a:lnTo>
                        <a:pt x="43383" y="31100"/>
                      </a:lnTo>
                      <a:cubicBezTo>
                        <a:pt x="38770" y="36219"/>
                        <a:pt x="36408" y="43532"/>
                        <a:pt x="37589" y="50732"/>
                      </a:cubicBezTo>
                      <a:lnTo>
                        <a:pt x="44677" y="93313"/>
                      </a:lnTo>
                      <a:lnTo>
                        <a:pt x="1308" y="136625"/>
                      </a:lnTo>
                      <a:cubicBezTo>
                        <a:pt x="-436" y="138425"/>
                        <a:pt x="-436" y="141238"/>
                        <a:pt x="1308" y="143038"/>
                      </a:cubicBezTo>
                      <a:cubicBezTo>
                        <a:pt x="3108" y="144782"/>
                        <a:pt x="5920" y="144782"/>
                        <a:pt x="7720" y="143038"/>
                      </a:cubicBezTo>
                      <a:lnTo>
                        <a:pt x="51033" y="99669"/>
                      </a:lnTo>
                      <a:lnTo>
                        <a:pt x="93614" y="106757"/>
                      </a:lnTo>
                      <a:cubicBezTo>
                        <a:pt x="100814" y="107938"/>
                        <a:pt x="108127" y="105575"/>
                        <a:pt x="113245" y="100457"/>
                      </a:cubicBezTo>
                      <a:lnTo>
                        <a:pt x="141708" y="71994"/>
                      </a:lnTo>
                      <a:cubicBezTo>
                        <a:pt x="146602" y="67100"/>
                        <a:pt x="144408" y="58775"/>
                        <a:pt x="137714" y="56975"/>
                      </a:cubicBezTo>
                      <a:close/>
                      <a:moveTo>
                        <a:pt x="46477" y="49213"/>
                      </a:moveTo>
                      <a:cubicBezTo>
                        <a:pt x="45745" y="44882"/>
                        <a:pt x="47152" y="40550"/>
                        <a:pt x="50245" y="37457"/>
                      </a:cubicBezTo>
                      <a:lnTo>
                        <a:pt x="78708" y="8994"/>
                      </a:lnTo>
                      <a:lnTo>
                        <a:pt x="89508" y="48482"/>
                      </a:lnTo>
                      <a:lnTo>
                        <a:pt x="52495" y="85494"/>
                      </a:lnTo>
                      <a:lnTo>
                        <a:pt x="46477" y="49213"/>
                      </a:lnTo>
                      <a:close/>
                      <a:moveTo>
                        <a:pt x="106383" y="94100"/>
                      </a:moveTo>
                      <a:cubicBezTo>
                        <a:pt x="103795" y="97194"/>
                        <a:pt x="99408" y="98600"/>
                        <a:pt x="95133" y="97869"/>
                      </a:cubicBezTo>
                      <a:lnTo>
                        <a:pt x="58852" y="91850"/>
                      </a:lnTo>
                      <a:lnTo>
                        <a:pt x="95864" y="54838"/>
                      </a:lnTo>
                      <a:lnTo>
                        <a:pt x="135352" y="65638"/>
                      </a:lnTo>
                      <a:lnTo>
                        <a:pt x="106383" y="94100"/>
                      </a:lnTo>
                      <a:close/>
                    </a:path>
                  </a:pathLst>
                </a:custGeom>
                <a:solidFill>
                  <a:schemeClr val="tx2"/>
                </a:solidFill>
                <a:ln w="558" cap="flat">
                  <a:noFill/>
                  <a:prstDash val="solid"/>
                  <a:miter/>
                </a:ln>
              </p:spPr>
              <p:txBody>
                <a:bodyPr rtlCol="0" anchor="ctr"/>
                <a:lstStyle/>
                <a:p>
                  <a:pPr defTabSz="810686">
                    <a:defRPr/>
                  </a:pPr>
                  <a:endParaRPr lang="en-US" sz="1596">
                    <a:solidFill>
                      <a:srgbClr val="192A6B"/>
                    </a:solidFill>
                    <a:latin typeface="Arial"/>
                  </a:endParaRPr>
                </a:p>
              </p:txBody>
            </p:sp>
            <p:grpSp>
              <p:nvGrpSpPr>
                <p:cNvPr id="127" name="Graphic 221">
                  <a:extLst>
                    <a:ext uri="{FF2B5EF4-FFF2-40B4-BE49-F238E27FC236}">
                      <a16:creationId xmlns:a16="http://schemas.microsoft.com/office/drawing/2014/main" id="{7E710826-667B-EF42-9299-DD2EC700C061}"/>
                    </a:ext>
                  </a:extLst>
                </p:cNvPr>
                <p:cNvGrpSpPr/>
                <p:nvPr/>
              </p:nvGrpSpPr>
              <p:grpSpPr>
                <a:xfrm>
                  <a:off x="180004" y="1302399"/>
                  <a:ext cx="288000" cy="288000"/>
                  <a:chOff x="180004" y="1302399"/>
                  <a:chExt cx="288000" cy="288000"/>
                </a:xfrm>
                <a:solidFill>
                  <a:schemeClr val="tx1"/>
                </a:solidFill>
              </p:grpSpPr>
              <p:sp>
                <p:nvSpPr>
                  <p:cNvPr id="128" name="Freeform: Shape 225">
                    <a:extLst>
                      <a:ext uri="{FF2B5EF4-FFF2-40B4-BE49-F238E27FC236}">
                        <a16:creationId xmlns:a16="http://schemas.microsoft.com/office/drawing/2014/main" id="{3746FFB8-C5AE-194E-A90F-092DDE2E8E92}"/>
                      </a:ext>
                    </a:extLst>
                  </p:cNvPr>
                  <p:cNvSpPr/>
                  <p:nvPr/>
                </p:nvSpPr>
                <p:spPr>
                  <a:xfrm>
                    <a:off x="229504" y="1351899"/>
                    <a:ext cx="189000" cy="189000"/>
                  </a:xfrm>
                  <a:custGeom>
                    <a:avLst/>
                    <a:gdLst>
                      <a:gd name="connsiteX0" fmla="*/ 94500 w 189000"/>
                      <a:gd name="connsiteY0" fmla="*/ 180000 h 189000"/>
                      <a:gd name="connsiteX1" fmla="*/ 9000 w 189000"/>
                      <a:gd name="connsiteY1" fmla="*/ 94500 h 189000"/>
                      <a:gd name="connsiteX2" fmla="*/ 94500 w 189000"/>
                      <a:gd name="connsiteY2" fmla="*/ 9000 h 189000"/>
                      <a:gd name="connsiteX3" fmla="*/ 110194 w 189000"/>
                      <a:gd name="connsiteY3" fmla="*/ 10462 h 189000"/>
                      <a:gd name="connsiteX4" fmla="*/ 109856 w 189000"/>
                      <a:gd name="connsiteY4" fmla="*/ 8325 h 189000"/>
                      <a:gd name="connsiteX5" fmla="*/ 109294 w 189000"/>
                      <a:gd name="connsiteY5" fmla="*/ 1125 h 189000"/>
                      <a:gd name="connsiteX6" fmla="*/ 94500 w 189000"/>
                      <a:gd name="connsiteY6" fmla="*/ 0 h 189000"/>
                      <a:gd name="connsiteX7" fmla="*/ 0 w 189000"/>
                      <a:gd name="connsiteY7" fmla="*/ 94500 h 189000"/>
                      <a:gd name="connsiteX8" fmla="*/ 94500 w 189000"/>
                      <a:gd name="connsiteY8" fmla="*/ 189000 h 189000"/>
                      <a:gd name="connsiteX9" fmla="*/ 189000 w 189000"/>
                      <a:gd name="connsiteY9" fmla="*/ 94500 h 189000"/>
                      <a:gd name="connsiteX10" fmla="*/ 187369 w 189000"/>
                      <a:gd name="connsiteY10" fmla="*/ 79706 h 189000"/>
                      <a:gd name="connsiteX11" fmla="*/ 180675 w 189000"/>
                      <a:gd name="connsiteY11" fmla="*/ 79144 h 189000"/>
                      <a:gd name="connsiteX12" fmla="*/ 178538 w 189000"/>
                      <a:gd name="connsiteY12" fmla="*/ 78806 h 189000"/>
                      <a:gd name="connsiteX13" fmla="*/ 180000 w 189000"/>
                      <a:gd name="connsiteY13" fmla="*/ 94500 h 189000"/>
                      <a:gd name="connsiteX14" fmla="*/ 94500 w 189000"/>
                      <a:gd name="connsiteY14" fmla="*/ 180000 h 18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9000" h="189000">
                        <a:moveTo>
                          <a:pt x="94500" y="180000"/>
                        </a:moveTo>
                        <a:cubicBezTo>
                          <a:pt x="47306" y="180000"/>
                          <a:pt x="9000" y="141694"/>
                          <a:pt x="9000" y="94500"/>
                        </a:cubicBezTo>
                        <a:cubicBezTo>
                          <a:pt x="9000" y="47306"/>
                          <a:pt x="47306" y="9000"/>
                          <a:pt x="94500" y="9000"/>
                        </a:cubicBezTo>
                        <a:cubicBezTo>
                          <a:pt x="99844" y="9000"/>
                          <a:pt x="105075" y="9506"/>
                          <a:pt x="110194" y="10462"/>
                        </a:cubicBezTo>
                        <a:lnTo>
                          <a:pt x="109856" y="8325"/>
                        </a:lnTo>
                        <a:cubicBezTo>
                          <a:pt x="109406" y="5962"/>
                          <a:pt x="109238" y="3544"/>
                          <a:pt x="109294" y="1125"/>
                        </a:cubicBezTo>
                        <a:cubicBezTo>
                          <a:pt x="104456" y="394"/>
                          <a:pt x="99506" y="0"/>
                          <a:pt x="94500" y="0"/>
                        </a:cubicBezTo>
                        <a:cubicBezTo>
                          <a:pt x="42300" y="0"/>
                          <a:pt x="0" y="42300"/>
                          <a:pt x="0" y="94500"/>
                        </a:cubicBezTo>
                        <a:cubicBezTo>
                          <a:pt x="0" y="146700"/>
                          <a:pt x="42300" y="189000"/>
                          <a:pt x="94500" y="189000"/>
                        </a:cubicBezTo>
                        <a:cubicBezTo>
                          <a:pt x="146700" y="189000"/>
                          <a:pt x="189000" y="146700"/>
                          <a:pt x="189000" y="94500"/>
                        </a:cubicBezTo>
                        <a:cubicBezTo>
                          <a:pt x="189000" y="89494"/>
                          <a:pt x="188606" y="84544"/>
                          <a:pt x="187369" y="79706"/>
                        </a:cubicBezTo>
                        <a:cubicBezTo>
                          <a:pt x="185456" y="79763"/>
                          <a:pt x="183038" y="79594"/>
                          <a:pt x="180675" y="79144"/>
                        </a:cubicBezTo>
                        <a:lnTo>
                          <a:pt x="178538" y="78806"/>
                        </a:lnTo>
                        <a:cubicBezTo>
                          <a:pt x="179494" y="83925"/>
                          <a:pt x="180000" y="89156"/>
                          <a:pt x="180000" y="94500"/>
                        </a:cubicBezTo>
                        <a:cubicBezTo>
                          <a:pt x="180000" y="141694"/>
                          <a:pt x="141694" y="180000"/>
                          <a:pt x="94500" y="180000"/>
                        </a:cubicBezTo>
                        <a:close/>
                      </a:path>
                    </a:pathLst>
                  </a:custGeom>
                  <a:grpFill/>
                  <a:ln w="558" cap="flat">
                    <a:noFill/>
                    <a:prstDash val="solid"/>
                    <a:miter/>
                  </a:ln>
                </p:spPr>
                <p:txBody>
                  <a:bodyPr rtlCol="0" anchor="ctr"/>
                  <a:lstStyle/>
                  <a:p>
                    <a:pPr defTabSz="810686">
                      <a:defRPr/>
                    </a:pPr>
                    <a:endParaRPr lang="en-US" sz="1596">
                      <a:solidFill>
                        <a:srgbClr val="192A6B"/>
                      </a:solidFill>
                      <a:latin typeface="Arial"/>
                    </a:endParaRPr>
                  </a:p>
                </p:txBody>
              </p:sp>
              <p:sp>
                <p:nvSpPr>
                  <p:cNvPr id="130" name="Freeform: Shape 226">
                    <a:extLst>
                      <a:ext uri="{FF2B5EF4-FFF2-40B4-BE49-F238E27FC236}">
                        <a16:creationId xmlns:a16="http://schemas.microsoft.com/office/drawing/2014/main" id="{D42EA104-0044-3045-BE5F-B44B54C5E146}"/>
                      </a:ext>
                    </a:extLst>
                  </p:cNvPr>
                  <p:cNvSpPr/>
                  <p:nvPr/>
                </p:nvSpPr>
                <p:spPr>
                  <a:xfrm>
                    <a:off x="180004" y="1302399"/>
                    <a:ext cx="288000" cy="288000"/>
                  </a:xfrm>
                  <a:custGeom>
                    <a:avLst/>
                    <a:gdLst>
                      <a:gd name="connsiteX0" fmla="*/ 281531 w 288000"/>
                      <a:gd name="connsiteY0" fmla="*/ 101250 h 288000"/>
                      <a:gd name="connsiteX1" fmla="*/ 274275 w 288000"/>
                      <a:gd name="connsiteY1" fmla="*/ 108506 h 288000"/>
                      <a:gd name="connsiteX2" fmla="*/ 279000 w 288000"/>
                      <a:gd name="connsiteY2" fmla="*/ 144000 h 288000"/>
                      <a:gd name="connsiteX3" fmla="*/ 144000 w 288000"/>
                      <a:gd name="connsiteY3" fmla="*/ 279000 h 288000"/>
                      <a:gd name="connsiteX4" fmla="*/ 9000 w 288000"/>
                      <a:gd name="connsiteY4" fmla="*/ 144000 h 288000"/>
                      <a:gd name="connsiteX5" fmla="*/ 144000 w 288000"/>
                      <a:gd name="connsiteY5" fmla="*/ 9000 h 288000"/>
                      <a:gd name="connsiteX6" fmla="*/ 179494 w 288000"/>
                      <a:gd name="connsiteY6" fmla="*/ 13725 h 288000"/>
                      <a:gd name="connsiteX7" fmla="*/ 186244 w 288000"/>
                      <a:gd name="connsiteY7" fmla="*/ 6469 h 288000"/>
                      <a:gd name="connsiteX8" fmla="*/ 144000 w 288000"/>
                      <a:gd name="connsiteY8" fmla="*/ 0 h 288000"/>
                      <a:gd name="connsiteX9" fmla="*/ 0 w 288000"/>
                      <a:gd name="connsiteY9" fmla="*/ 144000 h 288000"/>
                      <a:gd name="connsiteX10" fmla="*/ 144000 w 288000"/>
                      <a:gd name="connsiteY10" fmla="*/ 288000 h 288000"/>
                      <a:gd name="connsiteX11" fmla="*/ 288000 w 288000"/>
                      <a:gd name="connsiteY11" fmla="*/ 144000 h 288000"/>
                      <a:gd name="connsiteX12" fmla="*/ 281531 w 288000"/>
                      <a:gd name="connsiteY12" fmla="*/ 101250 h 28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000" h="288000">
                        <a:moveTo>
                          <a:pt x="281531" y="101250"/>
                        </a:moveTo>
                        <a:lnTo>
                          <a:pt x="274275" y="108506"/>
                        </a:lnTo>
                        <a:cubicBezTo>
                          <a:pt x="277369" y="119813"/>
                          <a:pt x="279000" y="131738"/>
                          <a:pt x="279000" y="144000"/>
                        </a:cubicBezTo>
                        <a:cubicBezTo>
                          <a:pt x="279000" y="218531"/>
                          <a:pt x="218531" y="279000"/>
                          <a:pt x="144000" y="279000"/>
                        </a:cubicBezTo>
                        <a:cubicBezTo>
                          <a:pt x="69469" y="279000"/>
                          <a:pt x="9000" y="218531"/>
                          <a:pt x="9000" y="144000"/>
                        </a:cubicBezTo>
                        <a:cubicBezTo>
                          <a:pt x="9000" y="69469"/>
                          <a:pt x="69469" y="9000"/>
                          <a:pt x="144000" y="9000"/>
                        </a:cubicBezTo>
                        <a:cubicBezTo>
                          <a:pt x="156263" y="9000"/>
                          <a:pt x="167681" y="10631"/>
                          <a:pt x="179494" y="13725"/>
                        </a:cubicBezTo>
                        <a:lnTo>
                          <a:pt x="186244" y="6469"/>
                        </a:lnTo>
                        <a:cubicBezTo>
                          <a:pt x="172744" y="2250"/>
                          <a:pt x="158906" y="0"/>
                          <a:pt x="144000" y="0"/>
                        </a:cubicBezTo>
                        <a:cubicBezTo>
                          <a:pt x="64463" y="0"/>
                          <a:pt x="0" y="64463"/>
                          <a:pt x="0" y="144000"/>
                        </a:cubicBezTo>
                        <a:cubicBezTo>
                          <a:pt x="0" y="223538"/>
                          <a:pt x="64463" y="288000"/>
                          <a:pt x="144000" y="288000"/>
                        </a:cubicBezTo>
                        <a:cubicBezTo>
                          <a:pt x="223538" y="288000"/>
                          <a:pt x="288000" y="223538"/>
                          <a:pt x="288000" y="144000"/>
                        </a:cubicBezTo>
                        <a:cubicBezTo>
                          <a:pt x="288000" y="129094"/>
                          <a:pt x="285244" y="114750"/>
                          <a:pt x="281531" y="101250"/>
                        </a:cubicBezTo>
                        <a:close/>
                      </a:path>
                    </a:pathLst>
                  </a:custGeom>
                  <a:grpFill/>
                  <a:ln w="558" cap="flat">
                    <a:noFill/>
                    <a:prstDash val="solid"/>
                    <a:miter/>
                  </a:ln>
                </p:spPr>
                <p:txBody>
                  <a:bodyPr rtlCol="0" anchor="ctr"/>
                  <a:lstStyle/>
                  <a:p>
                    <a:pPr defTabSz="810686">
                      <a:defRPr/>
                    </a:pPr>
                    <a:endParaRPr lang="en-US" sz="1596">
                      <a:solidFill>
                        <a:srgbClr val="192A6B"/>
                      </a:solidFill>
                      <a:latin typeface="Arial"/>
                    </a:endParaRPr>
                  </a:p>
                </p:txBody>
              </p:sp>
              <p:sp>
                <p:nvSpPr>
                  <p:cNvPr id="133" name="Freeform: Shape 227">
                    <a:extLst>
                      <a:ext uri="{FF2B5EF4-FFF2-40B4-BE49-F238E27FC236}">
                        <a16:creationId xmlns:a16="http://schemas.microsoft.com/office/drawing/2014/main" id="{7086F6C0-9E28-2146-A355-64731CAC133B}"/>
                      </a:ext>
                    </a:extLst>
                  </p:cNvPr>
                  <p:cNvSpPr/>
                  <p:nvPr/>
                </p:nvSpPr>
                <p:spPr>
                  <a:xfrm>
                    <a:off x="283504" y="1405899"/>
                    <a:ext cx="81000" cy="81000"/>
                  </a:xfrm>
                  <a:custGeom>
                    <a:avLst/>
                    <a:gdLst>
                      <a:gd name="connsiteX0" fmla="*/ 40162 w 81000"/>
                      <a:gd name="connsiteY0" fmla="*/ 9000 h 81000"/>
                      <a:gd name="connsiteX1" fmla="*/ 48431 w 81000"/>
                      <a:gd name="connsiteY1" fmla="*/ 787 h 81000"/>
                      <a:gd name="connsiteX2" fmla="*/ 40500 w 81000"/>
                      <a:gd name="connsiteY2" fmla="*/ 0 h 81000"/>
                      <a:gd name="connsiteX3" fmla="*/ 0 w 81000"/>
                      <a:gd name="connsiteY3" fmla="*/ 40500 h 81000"/>
                      <a:gd name="connsiteX4" fmla="*/ 40500 w 81000"/>
                      <a:gd name="connsiteY4" fmla="*/ 81000 h 81000"/>
                      <a:gd name="connsiteX5" fmla="*/ 81000 w 81000"/>
                      <a:gd name="connsiteY5" fmla="*/ 40500 h 81000"/>
                      <a:gd name="connsiteX6" fmla="*/ 80213 w 81000"/>
                      <a:gd name="connsiteY6" fmla="*/ 32569 h 81000"/>
                      <a:gd name="connsiteX7" fmla="*/ 71494 w 81000"/>
                      <a:gd name="connsiteY7" fmla="*/ 40838 h 81000"/>
                      <a:gd name="connsiteX8" fmla="*/ 40500 w 81000"/>
                      <a:gd name="connsiteY8" fmla="*/ 71494 h 81000"/>
                      <a:gd name="connsiteX9" fmla="*/ 9000 w 81000"/>
                      <a:gd name="connsiteY9" fmla="*/ 39994 h 81000"/>
                      <a:gd name="connsiteX10" fmla="*/ 40162 w 81000"/>
                      <a:gd name="connsiteY10" fmla="*/ 9000 h 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000" h="81000">
                        <a:moveTo>
                          <a:pt x="40162" y="9000"/>
                        </a:moveTo>
                        <a:lnTo>
                          <a:pt x="48431" y="787"/>
                        </a:lnTo>
                        <a:cubicBezTo>
                          <a:pt x="45844" y="281"/>
                          <a:pt x="43200" y="0"/>
                          <a:pt x="40500" y="0"/>
                        </a:cubicBezTo>
                        <a:cubicBezTo>
                          <a:pt x="18112" y="0"/>
                          <a:pt x="0" y="18112"/>
                          <a:pt x="0" y="40500"/>
                        </a:cubicBezTo>
                        <a:cubicBezTo>
                          <a:pt x="0" y="62887"/>
                          <a:pt x="18112" y="81000"/>
                          <a:pt x="40500" y="81000"/>
                        </a:cubicBezTo>
                        <a:cubicBezTo>
                          <a:pt x="62887" y="81000"/>
                          <a:pt x="81000" y="62887"/>
                          <a:pt x="81000" y="40500"/>
                        </a:cubicBezTo>
                        <a:cubicBezTo>
                          <a:pt x="81000" y="37800"/>
                          <a:pt x="80719" y="35156"/>
                          <a:pt x="80213" y="32569"/>
                        </a:cubicBezTo>
                        <a:lnTo>
                          <a:pt x="71494" y="40838"/>
                        </a:lnTo>
                        <a:cubicBezTo>
                          <a:pt x="71831" y="58050"/>
                          <a:pt x="57769" y="71494"/>
                          <a:pt x="40500" y="71494"/>
                        </a:cubicBezTo>
                        <a:cubicBezTo>
                          <a:pt x="23119" y="71494"/>
                          <a:pt x="9000" y="57881"/>
                          <a:pt x="9000" y="39994"/>
                        </a:cubicBezTo>
                        <a:cubicBezTo>
                          <a:pt x="9000" y="23231"/>
                          <a:pt x="22950" y="9169"/>
                          <a:pt x="40162" y="9000"/>
                        </a:cubicBezTo>
                        <a:close/>
                      </a:path>
                    </a:pathLst>
                  </a:custGeom>
                  <a:grpFill/>
                  <a:ln w="558" cap="flat">
                    <a:noFill/>
                    <a:prstDash val="solid"/>
                    <a:miter/>
                  </a:ln>
                </p:spPr>
                <p:txBody>
                  <a:bodyPr rtlCol="0" anchor="ctr"/>
                  <a:lstStyle/>
                  <a:p>
                    <a:pPr defTabSz="810686">
                      <a:defRPr/>
                    </a:pPr>
                    <a:endParaRPr lang="en-US" sz="1596">
                      <a:solidFill>
                        <a:srgbClr val="192A6B"/>
                      </a:solidFill>
                      <a:latin typeface="Arial"/>
                    </a:endParaRPr>
                  </a:p>
                </p:txBody>
              </p:sp>
            </p:grpSp>
          </p:grpSp>
        </p:grpSp>
      </p:grpSp>
      <p:sp>
        <p:nvSpPr>
          <p:cNvPr id="79" name="Rectangle 78">
            <a:extLst>
              <a:ext uri="{FF2B5EF4-FFF2-40B4-BE49-F238E27FC236}">
                <a16:creationId xmlns:a16="http://schemas.microsoft.com/office/drawing/2014/main" id="{423D768E-4B40-1241-8088-CF479F3927F7}"/>
              </a:ext>
            </a:extLst>
          </p:cNvPr>
          <p:cNvSpPr/>
          <p:nvPr/>
        </p:nvSpPr>
        <p:spPr>
          <a:xfrm>
            <a:off x="11343588" y="6523349"/>
            <a:ext cx="232528" cy="1445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35" name="Espace réservé du pied de page 3">
            <a:extLst>
              <a:ext uri="{FF2B5EF4-FFF2-40B4-BE49-F238E27FC236}">
                <a16:creationId xmlns:a16="http://schemas.microsoft.com/office/drawing/2014/main" id="{BAD21208-AEB1-A145-830D-1C9C130BBF40}"/>
              </a:ext>
            </a:extLst>
          </p:cNvPr>
          <p:cNvSpPr txBox="1">
            <a:spLocks/>
          </p:cNvSpPr>
          <p:nvPr/>
        </p:nvSpPr>
        <p:spPr>
          <a:xfrm>
            <a:off x="6533361" y="1135581"/>
            <a:ext cx="1239332" cy="205184"/>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1400" b="1">
                <a:latin typeface="Arial Black" panose="020B0604020202020204" pitchFamily="34" charset="0"/>
                <a:cs typeface="Arial Black" panose="020B0604020202020204" pitchFamily="34" charset="0"/>
              </a:rPr>
              <a:t>BESOINS</a:t>
            </a:r>
          </a:p>
        </p:txBody>
      </p:sp>
      <p:sp>
        <p:nvSpPr>
          <p:cNvPr id="136" name="Espace réservé du pied de page 3">
            <a:extLst>
              <a:ext uri="{FF2B5EF4-FFF2-40B4-BE49-F238E27FC236}">
                <a16:creationId xmlns:a16="http://schemas.microsoft.com/office/drawing/2014/main" id="{DF37FF3F-ED74-7B4C-9CB7-BE5D7EF49D22}"/>
              </a:ext>
            </a:extLst>
          </p:cNvPr>
          <p:cNvSpPr txBox="1">
            <a:spLocks/>
          </p:cNvSpPr>
          <p:nvPr/>
        </p:nvSpPr>
        <p:spPr>
          <a:xfrm>
            <a:off x="6560455" y="1293947"/>
            <a:ext cx="5323540" cy="471963"/>
          </a:xfrm>
          <a:prstGeom prst="rect">
            <a:avLst/>
          </a:prstGeom>
        </p:spPr>
        <p:txBody>
          <a:bodyPr lIns="0" tIns="0" rIns="0" bIns="0" numCol="1" spcCol="17280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32597" indent="-132597" defTabSz="609585">
              <a:buClr>
                <a:schemeClr val="tx2"/>
              </a:buClr>
              <a:buFont typeface="Arial" panose="020B0604020202020204" pitchFamily="34" charset="0"/>
              <a:buChar char="•"/>
              <a:defRPr/>
            </a:pPr>
            <a:r>
              <a:rPr lang="fr-FR" sz="1200" b="1" dirty="0">
                <a:latin typeface="Arial"/>
              </a:rPr>
              <a:t>Encaisser divers moyens de paiement CB, VISA, MASTERCARD, Bancontact, iDEAL, SoFort, MyBank, SatisPay, Giropay, American Express et Apple Pay avec un site marchand</a:t>
            </a:r>
          </a:p>
        </p:txBody>
      </p:sp>
      <p:sp>
        <p:nvSpPr>
          <p:cNvPr id="97" name="Rectangle: Rounded Corners 24">
            <a:extLst>
              <a:ext uri="{FF2B5EF4-FFF2-40B4-BE49-F238E27FC236}">
                <a16:creationId xmlns:a16="http://schemas.microsoft.com/office/drawing/2014/main" id="{007A5E8A-DEFE-8647-6BF2-0981138B44B3}"/>
              </a:ext>
            </a:extLst>
          </p:cNvPr>
          <p:cNvSpPr/>
          <p:nvPr/>
        </p:nvSpPr>
        <p:spPr>
          <a:xfrm flipV="1">
            <a:off x="928009" y="2316510"/>
            <a:ext cx="6427780" cy="2902729"/>
          </a:xfrm>
          <a:prstGeom prst="round1Rect">
            <a:avLst/>
          </a:prstGeom>
          <a:solidFill>
            <a:schemeClr val="bg1">
              <a:lumMod val="95000"/>
            </a:schemeClr>
          </a:solidFill>
          <a:ln w="25400">
            <a:noFill/>
          </a:ln>
          <a:effectLst>
            <a:outerShdw dist="889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8" name="Espace réservé du pied de page 3">
            <a:extLst>
              <a:ext uri="{FF2B5EF4-FFF2-40B4-BE49-F238E27FC236}">
                <a16:creationId xmlns:a16="http://schemas.microsoft.com/office/drawing/2014/main" id="{0D06269B-8426-81BE-4411-45633EACC842}"/>
              </a:ext>
            </a:extLst>
          </p:cNvPr>
          <p:cNvSpPr txBox="1">
            <a:spLocks/>
          </p:cNvSpPr>
          <p:nvPr/>
        </p:nvSpPr>
        <p:spPr>
          <a:xfrm>
            <a:off x="1256257" y="2748061"/>
            <a:ext cx="2701455" cy="1573921"/>
          </a:xfrm>
          <a:prstGeom prst="rect">
            <a:avLst/>
          </a:prstGeom>
        </p:spPr>
        <p:txBody>
          <a:bodyPr lIns="0" tIns="0" rIns="0" bIns="0" numCol="1" spcCol="34560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32597" indent="-132597" defTabSz="609585">
              <a:spcAft>
                <a:spcPts val="133"/>
              </a:spcAft>
              <a:buClr>
                <a:schemeClr val="tx2"/>
              </a:buClr>
              <a:buFont typeface="Arial" panose="020B0604020202020204" pitchFamily="34" charset="0"/>
              <a:buChar char="•"/>
              <a:defRPr/>
            </a:pPr>
            <a:r>
              <a:rPr lang="fr-FR" sz="1200" dirty="0">
                <a:latin typeface="Arial"/>
              </a:rPr>
              <a:t>Acceptation divers moyens de paiement par carte ( CB, VISA…)</a:t>
            </a:r>
          </a:p>
          <a:p>
            <a:pPr marL="132597" indent="-132597" defTabSz="609585">
              <a:spcAft>
                <a:spcPts val="133"/>
              </a:spcAft>
              <a:buClr>
                <a:schemeClr val="tx2"/>
              </a:buClr>
              <a:buFont typeface="Arial" panose="020B0604020202020204" pitchFamily="34" charset="0"/>
              <a:buChar char="•"/>
              <a:defRPr/>
            </a:pPr>
            <a:r>
              <a:rPr lang="fr-FR" sz="1200" dirty="0">
                <a:latin typeface="Arial"/>
              </a:rPr>
              <a:t>Paiement différé (débit de l’achat lors de l’envoi ou de la livraison de la commande)</a:t>
            </a:r>
          </a:p>
          <a:p>
            <a:pPr marL="132597" indent="-132597" defTabSz="609585">
              <a:spcAft>
                <a:spcPts val="133"/>
              </a:spcAft>
              <a:buClr>
                <a:schemeClr val="tx2"/>
              </a:buClr>
              <a:buFont typeface="Arial" panose="020B0604020202020204" pitchFamily="34" charset="0"/>
              <a:buChar char="•"/>
              <a:defRPr/>
            </a:pPr>
            <a:r>
              <a:rPr lang="fr-FR" sz="1200" dirty="0">
                <a:latin typeface="Arial"/>
              </a:rPr>
              <a:t>Paiement en un clic (enregistrement des données de la carte du client pour ne pas avoir à les ressaisir)</a:t>
            </a:r>
          </a:p>
          <a:p>
            <a:pPr marL="132597" indent="-132597" defTabSz="609585">
              <a:spcAft>
                <a:spcPts val="133"/>
              </a:spcAft>
              <a:buClr>
                <a:schemeClr val="tx2"/>
              </a:buClr>
              <a:buFont typeface="Arial" panose="020B0604020202020204" pitchFamily="34" charset="0"/>
              <a:buChar char="•"/>
              <a:defRPr/>
            </a:pPr>
            <a:r>
              <a:rPr lang="fr-FR" sz="1200" dirty="0">
                <a:latin typeface="Arial"/>
              </a:rPr>
              <a:t>Pages de paiement personnalisables optimisées pour mobile et tablette</a:t>
            </a:r>
          </a:p>
        </p:txBody>
      </p:sp>
      <p:sp>
        <p:nvSpPr>
          <p:cNvPr id="103" name="Espace réservé du pied de page 3">
            <a:extLst>
              <a:ext uri="{FF2B5EF4-FFF2-40B4-BE49-F238E27FC236}">
                <a16:creationId xmlns:a16="http://schemas.microsoft.com/office/drawing/2014/main" id="{B94E641D-D17B-DFF8-29B9-110E047424DB}"/>
              </a:ext>
            </a:extLst>
          </p:cNvPr>
          <p:cNvSpPr txBox="1">
            <a:spLocks/>
          </p:cNvSpPr>
          <p:nvPr/>
        </p:nvSpPr>
        <p:spPr>
          <a:xfrm>
            <a:off x="4121078" y="2748061"/>
            <a:ext cx="3100409" cy="1570459"/>
          </a:xfrm>
          <a:prstGeom prst="rect">
            <a:avLst/>
          </a:prstGeom>
        </p:spPr>
        <p:txBody>
          <a:bodyPr lIns="0" tIns="0" rIns="0" bIns="0" numCol="1" spcCol="34560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32597" indent="-132597">
              <a:spcAft>
                <a:spcPts val="133"/>
              </a:spcAft>
              <a:buClr>
                <a:schemeClr val="tx2"/>
              </a:buClr>
              <a:buFont typeface="Arial" panose="020B0604020202020204" pitchFamily="34" charset="0"/>
              <a:buChar char="•"/>
              <a:defRPr/>
            </a:pPr>
            <a:r>
              <a:rPr lang="fr-FR" sz="1200"/>
              <a:t>Envoi de demandes de paiement par e-mail </a:t>
            </a:r>
            <a:br>
              <a:rPr lang="fr-FR" sz="1200"/>
            </a:br>
            <a:r>
              <a:rPr lang="fr-FR" sz="1200"/>
              <a:t>ou par SMS</a:t>
            </a:r>
          </a:p>
          <a:p>
            <a:pPr marL="132597" indent="-132597">
              <a:spcAft>
                <a:spcPts val="133"/>
              </a:spcAft>
              <a:buClr>
                <a:schemeClr val="tx2"/>
              </a:buClr>
              <a:buFont typeface="Arial" panose="020B0604020202020204" pitchFamily="34" charset="0"/>
              <a:buChar char="•"/>
              <a:defRPr/>
            </a:pPr>
            <a:r>
              <a:rPr lang="fr-FR" sz="1200"/>
              <a:t>Sécurisation des encaissements (authentification 3D-Secure et Smart 3D-Secure) (2)</a:t>
            </a:r>
          </a:p>
          <a:p>
            <a:pPr marL="132597" indent="-132597">
              <a:spcAft>
                <a:spcPts val="133"/>
              </a:spcAft>
              <a:buClr>
                <a:schemeClr val="tx2"/>
              </a:buClr>
              <a:buFont typeface="Arial" panose="020B0604020202020204" pitchFamily="34" charset="0"/>
              <a:buChar char="•"/>
              <a:defRPr/>
            </a:pPr>
            <a:r>
              <a:rPr lang="fr-FR" sz="1200"/>
              <a:t>Portail intuitif, gestion omnicanale des paiements et remboursements sur un même back-office </a:t>
            </a:r>
          </a:p>
          <a:p>
            <a:pPr marL="132597" indent="-132597">
              <a:spcAft>
                <a:spcPts val="133"/>
              </a:spcAft>
              <a:buClr>
                <a:schemeClr val="tx2"/>
              </a:buClr>
              <a:buFont typeface="Arial" panose="020B0604020202020204" pitchFamily="34" charset="0"/>
              <a:buChar char="•"/>
              <a:defRPr/>
            </a:pPr>
            <a:r>
              <a:rPr lang="fr-FR" sz="1200" b="1"/>
              <a:t>Fonds récupérables par virement automatique sous 24h sur le compte bancaire (avantage concurrentiel fort).</a:t>
            </a:r>
          </a:p>
          <a:p>
            <a:pPr marL="132597" indent="-132597">
              <a:spcAft>
                <a:spcPts val="133"/>
              </a:spcAft>
              <a:buClr>
                <a:schemeClr val="tx2"/>
              </a:buClr>
              <a:buFont typeface="Arial" panose="020B0604020202020204" pitchFamily="34" charset="0"/>
              <a:buChar char="•"/>
              <a:defRPr/>
            </a:pPr>
            <a:endParaRPr lang="fr-FR" sz="1067"/>
          </a:p>
        </p:txBody>
      </p:sp>
      <p:sp>
        <p:nvSpPr>
          <p:cNvPr id="266" name="Forme libre 265">
            <a:extLst>
              <a:ext uri="{FF2B5EF4-FFF2-40B4-BE49-F238E27FC236}">
                <a16:creationId xmlns:a16="http://schemas.microsoft.com/office/drawing/2014/main" id="{B2B600E9-394E-A1B0-0F6F-D0A262245826}"/>
              </a:ext>
            </a:extLst>
          </p:cNvPr>
          <p:cNvSpPr/>
          <p:nvPr/>
        </p:nvSpPr>
        <p:spPr>
          <a:xfrm rot="10800000">
            <a:off x="1387108" y="2075143"/>
            <a:ext cx="2769784" cy="593043"/>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0" fmla="*/ 2237362 w 2237362"/>
              <a:gd name="connsiteY0" fmla="*/ 71068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7" fmla="*/ 2237362 w 2237362"/>
              <a:gd name="connsiteY7" fmla="*/ 710688 h 1009138"/>
              <a:gd name="connsiteX0" fmla="*/ 2237362 w 2237362"/>
              <a:gd name="connsiteY0" fmla="*/ 710688 h 710688"/>
              <a:gd name="connsiteX1" fmla="*/ 3175 w 2237362"/>
              <a:gd name="connsiteY1" fmla="*/ 710688 h 710688"/>
              <a:gd name="connsiteX2" fmla="*/ 0 w 2237362"/>
              <a:gd name="connsiteY2" fmla="*/ 172560 h 710688"/>
              <a:gd name="connsiteX3" fmla="*/ 1918417 w 2237362"/>
              <a:gd name="connsiteY3" fmla="*/ 172560 h 710688"/>
              <a:gd name="connsiteX4" fmla="*/ 1918417 w 2237362"/>
              <a:gd name="connsiteY4" fmla="*/ 0 h 710688"/>
              <a:gd name="connsiteX5" fmla="*/ 2090977 w 2237362"/>
              <a:gd name="connsiteY5" fmla="*/ 172560 h 710688"/>
              <a:gd name="connsiteX6" fmla="*/ 2237362 w 2237362"/>
              <a:gd name="connsiteY6" fmla="*/ 172560 h 710688"/>
              <a:gd name="connsiteX7" fmla="*/ 2237362 w 2237362"/>
              <a:gd name="connsiteY7" fmla="*/ 710688 h 710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7362" h="710688">
                <a:moveTo>
                  <a:pt x="2237362" y="710688"/>
                </a:moveTo>
                <a:lnTo>
                  <a:pt x="3175" y="710688"/>
                </a:lnTo>
                <a:cubicBezTo>
                  <a:pt x="2117" y="531312"/>
                  <a:pt x="1058" y="351936"/>
                  <a:pt x="0" y="172560"/>
                </a:cubicBezTo>
                <a:lnTo>
                  <a:pt x="1918417" y="172560"/>
                </a:lnTo>
                <a:lnTo>
                  <a:pt x="1918417" y="0"/>
                </a:lnTo>
                <a:lnTo>
                  <a:pt x="2090977" y="172560"/>
                </a:lnTo>
                <a:lnTo>
                  <a:pt x="2237362" y="172560"/>
                </a:lnTo>
                <a:lnTo>
                  <a:pt x="2237362" y="710688"/>
                </a:lnTo>
                <a:close/>
              </a:path>
            </a:pathLst>
          </a:custGeom>
          <a:solidFill>
            <a:schemeClr val="tx2"/>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p>
        </p:txBody>
      </p:sp>
      <p:sp>
        <p:nvSpPr>
          <p:cNvPr id="267" name="Espace réservé du texte 12">
            <a:extLst>
              <a:ext uri="{FF2B5EF4-FFF2-40B4-BE49-F238E27FC236}">
                <a16:creationId xmlns:a16="http://schemas.microsoft.com/office/drawing/2014/main" id="{5616BC8B-A37C-8746-11B1-9149B08682D5}"/>
              </a:ext>
            </a:extLst>
          </p:cNvPr>
          <p:cNvSpPr txBox="1">
            <a:spLocks/>
          </p:cNvSpPr>
          <p:nvPr/>
        </p:nvSpPr>
        <p:spPr>
          <a:xfrm>
            <a:off x="1297878" y="1813384"/>
            <a:ext cx="2856445" cy="1006691"/>
          </a:xfrm>
          <a:solidFill>
            <a:schemeClr val="bg1"/>
          </a:solidFill>
        </p:spPr>
        <p:txBody>
          <a:bodyPr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fr-FR" sz="1333" b="1">
                <a:solidFill>
                  <a:schemeClr val="bg1"/>
                </a:solidFill>
                <a:latin typeface="Arial Black" panose="020B0604020202020204" pitchFamily="34" charset="0"/>
                <a:cs typeface="Arial Black" panose="020B0604020202020204" pitchFamily="34" charset="0"/>
              </a:rPr>
              <a:t>FONCTIONNALITÉS</a:t>
            </a:r>
          </a:p>
        </p:txBody>
      </p:sp>
      <p:sp>
        <p:nvSpPr>
          <p:cNvPr id="67" name="Rectangle : avec coins arrondis en haut 71">
            <a:extLst>
              <a:ext uri="{FF2B5EF4-FFF2-40B4-BE49-F238E27FC236}">
                <a16:creationId xmlns:a16="http://schemas.microsoft.com/office/drawing/2014/main" id="{FFBC01D8-B9A8-9CEF-3BCC-D55258061EE5}"/>
              </a:ext>
            </a:extLst>
          </p:cNvPr>
          <p:cNvSpPr/>
          <p:nvPr/>
        </p:nvSpPr>
        <p:spPr>
          <a:xfrm>
            <a:off x="318991" y="653799"/>
            <a:ext cx="1152000" cy="60959"/>
          </a:xfrm>
          <a:prstGeom prst="round2SameRect">
            <a:avLst>
              <a:gd name="adj1" fmla="val 500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 name="Group 1">
            <a:extLst>
              <a:ext uri="{FF2B5EF4-FFF2-40B4-BE49-F238E27FC236}">
                <a16:creationId xmlns:a16="http://schemas.microsoft.com/office/drawing/2014/main" id="{698D5229-B16E-BEC6-EBDB-BB8F6E77CE5E}"/>
              </a:ext>
            </a:extLst>
          </p:cNvPr>
          <p:cNvGrpSpPr/>
          <p:nvPr/>
        </p:nvGrpSpPr>
        <p:grpSpPr>
          <a:xfrm>
            <a:off x="5721595" y="1139343"/>
            <a:ext cx="619956" cy="619956"/>
            <a:chOff x="4291196" y="854507"/>
            <a:chExt cx="464967" cy="464967"/>
          </a:xfrm>
        </p:grpSpPr>
        <p:sp>
          <p:nvSpPr>
            <p:cNvPr id="66" name="Oval 5">
              <a:extLst>
                <a:ext uri="{FF2B5EF4-FFF2-40B4-BE49-F238E27FC236}">
                  <a16:creationId xmlns:a16="http://schemas.microsoft.com/office/drawing/2014/main" id="{B5FCA4C2-AF0C-B913-6CBE-98FB18EDDB1F}"/>
                </a:ext>
              </a:extLst>
            </p:cNvPr>
            <p:cNvSpPr/>
            <p:nvPr/>
          </p:nvSpPr>
          <p:spPr>
            <a:xfrm>
              <a:off x="4291196" y="854507"/>
              <a:ext cx="464967" cy="464967"/>
            </a:xfrm>
            <a:prstGeom prst="ellipse">
              <a:avLst/>
            </a:prstGeom>
            <a:solidFill>
              <a:schemeClr val="bg1"/>
            </a:solidFill>
            <a:ln w="2222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09570"/>
              <a:endParaRPr lang="en-US" sz="1600" b="1">
                <a:solidFill>
                  <a:schemeClr val="tx2"/>
                </a:solidFill>
                <a:latin typeface="Arial Black" panose="020B0604020202020204" pitchFamily="34" charset="0"/>
                <a:cs typeface="Arial Black" panose="020B0604020202020204" pitchFamily="34" charset="0"/>
              </a:endParaRPr>
            </a:p>
          </p:txBody>
        </p:sp>
        <p:sp>
          <p:nvSpPr>
            <p:cNvPr id="3" name="Freeform 2">
              <a:extLst>
                <a:ext uri="{FF2B5EF4-FFF2-40B4-BE49-F238E27FC236}">
                  <a16:creationId xmlns:a16="http://schemas.microsoft.com/office/drawing/2014/main" id="{A6B28057-38CD-2F0A-835E-C22D5A690EF4}"/>
                </a:ext>
              </a:extLst>
            </p:cNvPr>
            <p:cNvSpPr/>
            <p:nvPr/>
          </p:nvSpPr>
          <p:spPr>
            <a:xfrm>
              <a:off x="4433097" y="961328"/>
              <a:ext cx="179440" cy="244692"/>
            </a:xfrm>
            <a:custGeom>
              <a:avLst/>
              <a:gdLst>
                <a:gd name="connsiteX0" fmla="*/ 179390 w 179440"/>
                <a:gd name="connsiteY0" fmla="*/ 44860 h 244692"/>
                <a:gd name="connsiteX1" fmla="*/ 178217 w 179440"/>
                <a:gd name="connsiteY1" fmla="*/ 41954 h 244692"/>
                <a:gd name="connsiteX2" fmla="*/ 137435 w 179440"/>
                <a:gd name="connsiteY2" fmla="*/ 1172 h 244692"/>
                <a:gd name="connsiteX3" fmla="*/ 134530 w 179440"/>
                <a:gd name="connsiteY3" fmla="*/ 0 h 244692"/>
                <a:gd name="connsiteX4" fmla="*/ 134530 w 179440"/>
                <a:gd name="connsiteY4" fmla="*/ 0 h 244692"/>
                <a:gd name="connsiteX5" fmla="*/ 12235 w 179440"/>
                <a:gd name="connsiteY5" fmla="*/ 0 h 244692"/>
                <a:gd name="connsiteX6" fmla="*/ 0 w 179440"/>
                <a:gd name="connsiteY6" fmla="*/ 12235 h 244692"/>
                <a:gd name="connsiteX7" fmla="*/ 0 w 179440"/>
                <a:gd name="connsiteY7" fmla="*/ 232457 h 244692"/>
                <a:gd name="connsiteX8" fmla="*/ 12235 w 179440"/>
                <a:gd name="connsiteY8" fmla="*/ 244692 h 244692"/>
                <a:gd name="connsiteX9" fmla="*/ 167206 w 179440"/>
                <a:gd name="connsiteY9" fmla="*/ 244692 h 244692"/>
                <a:gd name="connsiteX10" fmla="*/ 179441 w 179440"/>
                <a:gd name="connsiteY10" fmla="*/ 232457 h 244692"/>
                <a:gd name="connsiteX11" fmla="*/ 179390 w 179440"/>
                <a:gd name="connsiteY11" fmla="*/ 44860 h 244692"/>
                <a:gd name="connsiteX12" fmla="*/ 179390 w 179440"/>
                <a:gd name="connsiteY12" fmla="*/ 44860 h 244692"/>
                <a:gd name="connsiteX13" fmla="*/ 138659 w 179440"/>
                <a:gd name="connsiteY13" fmla="*/ 13917 h 244692"/>
                <a:gd name="connsiteX14" fmla="*/ 165524 w 179440"/>
                <a:gd name="connsiteY14" fmla="*/ 40782 h 244692"/>
                <a:gd name="connsiteX15" fmla="*/ 142737 w 179440"/>
                <a:gd name="connsiteY15" fmla="*/ 40782 h 244692"/>
                <a:gd name="connsiteX16" fmla="*/ 138659 w 179440"/>
                <a:gd name="connsiteY16" fmla="*/ 36704 h 244692"/>
                <a:gd name="connsiteX17" fmla="*/ 138659 w 179440"/>
                <a:gd name="connsiteY17" fmla="*/ 13917 h 244692"/>
                <a:gd name="connsiteX18" fmla="*/ 171284 w 179440"/>
                <a:gd name="connsiteY18" fmla="*/ 232457 h 244692"/>
                <a:gd name="connsiteX19" fmla="*/ 167206 w 179440"/>
                <a:gd name="connsiteY19" fmla="*/ 236536 h 244692"/>
                <a:gd name="connsiteX20" fmla="*/ 12235 w 179440"/>
                <a:gd name="connsiteY20" fmla="*/ 236536 h 244692"/>
                <a:gd name="connsiteX21" fmla="*/ 8156 w 179440"/>
                <a:gd name="connsiteY21" fmla="*/ 232457 h 244692"/>
                <a:gd name="connsiteX22" fmla="*/ 8156 w 179440"/>
                <a:gd name="connsiteY22" fmla="*/ 12235 h 244692"/>
                <a:gd name="connsiteX23" fmla="*/ 12235 w 179440"/>
                <a:gd name="connsiteY23" fmla="*/ 8156 h 244692"/>
                <a:gd name="connsiteX24" fmla="*/ 130502 w 179440"/>
                <a:gd name="connsiteY24" fmla="*/ 8156 h 244692"/>
                <a:gd name="connsiteX25" fmla="*/ 130502 w 179440"/>
                <a:gd name="connsiteY25" fmla="*/ 36704 h 244692"/>
                <a:gd name="connsiteX26" fmla="*/ 142737 w 179440"/>
                <a:gd name="connsiteY26" fmla="*/ 48938 h 244692"/>
                <a:gd name="connsiteX27" fmla="*/ 171284 w 179440"/>
                <a:gd name="connsiteY27" fmla="*/ 48938 h 244692"/>
                <a:gd name="connsiteX28" fmla="*/ 171284 w 179440"/>
                <a:gd name="connsiteY28" fmla="*/ 232457 h 244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9440" h="244692">
                  <a:moveTo>
                    <a:pt x="179390" y="44860"/>
                  </a:moveTo>
                  <a:cubicBezTo>
                    <a:pt x="179390" y="43790"/>
                    <a:pt x="178982" y="42770"/>
                    <a:pt x="178217" y="41954"/>
                  </a:cubicBezTo>
                  <a:lnTo>
                    <a:pt x="137435" y="1172"/>
                  </a:lnTo>
                  <a:cubicBezTo>
                    <a:pt x="136671" y="408"/>
                    <a:pt x="135651" y="0"/>
                    <a:pt x="134530" y="0"/>
                  </a:cubicBezTo>
                  <a:lnTo>
                    <a:pt x="134530" y="0"/>
                  </a:lnTo>
                  <a:lnTo>
                    <a:pt x="12235" y="0"/>
                  </a:lnTo>
                  <a:cubicBezTo>
                    <a:pt x="5455" y="0"/>
                    <a:pt x="0" y="5455"/>
                    <a:pt x="0" y="12235"/>
                  </a:cubicBezTo>
                  <a:lnTo>
                    <a:pt x="0" y="232457"/>
                  </a:lnTo>
                  <a:cubicBezTo>
                    <a:pt x="0" y="239237"/>
                    <a:pt x="5455" y="244692"/>
                    <a:pt x="12235" y="244692"/>
                  </a:cubicBezTo>
                  <a:lnTo>
                    <a:pt x="167206" y="244692"/>
                  </a:lnTo>
                  <a:cubicBezTo>
                    <a:pt x="173986" y="244692"/>
                    <a:pt x="179441" y="239237"/>
                    <a:pt x="179441" y="232457"/>
                  </a:cubicBezTo>
                  <a:lnTo>
                    <a:pt x="179390" y="44860"/>
                  </a:lnTo>
                  <a:lnTo>
                    <a:pt x="179390" y="44860"/>
                  </a:lnTo>
                  <a:close/>
                  <a:moveTo>
                    <a:pt x="138659" y="13917"/>
                  </a:moveTo>
                  <a:lnTo>
                    <a:pt x="165524" y="40782"/>
                  </a:lnTo>
                  <a:lnTo>
                    <a:pt x="142737" y="40782"/>
                  </a:lnTo>
                  <a:cubicBezTo>
                    <a:pt x="140494" y="40782"/>
                    <a:pt x="138659" y="38947"/>
                    <a:pt x="138659" y="36704"/>
                  </a:cubicBezTo>
                  <a:lnTo>
                    <a:pt x="138659" y="13917"/>
                  </a:lnTo>
                  <a:close/>
                  <a:moveTo>
                    <a:pt x="171284" y="232457"/>
                  </a:moveTo>
                  <a:cubicBezTo>
                    <a:pt x="171284" y="234700"/>
                    <a:pt x="169449" y="236536"/>
                    <a:pt x="167206" y="236536"/>
                  </a:cubicBezTo>
                  <a:lnTo>
                    <a:pt x="12235" y="236536"/>
                  </a:lnTo>
                  <a:cubicBezTo>
                    <a:pt x="9992" y="236536"/>
                    <a:pt x="8156" y="234700"/>
                    <a:pt x="8156" y="232457"/>
                  </a:cubicBezTo>
                  <a:lnTo>
                    <a:pt x="8156" y="12235"/>
                  </a:lnTo>
                  <a:cubicBezTo>
                    <a:pt x="8156" y="9992"/>
                    <a:pt x="9992" y="8156"/>
                    <a:pt x="12235" y="8156"/>
                  </a:cubicBezTo>
                  <a:lnTo>
                    <a:pt x="130502" y="8156"/>
                  </a:lnTo>
                  <a:lnTo>
                    <a:pt x="130502" y="36704"/>
                  </a:lnTo>
                  <a:cubicBezTo>
                    <a:pt x="130502" y="43484"/>
                    <a:pt x="135957" y="48938"/>
                    <a:pt x="142737" y="48938"/>
                  </a:cubicBezTo>
                  <a:lnTo>
                    <a:pt x="171284" y="48938"/>
                  </a:lnTo>
                  <a:lnTo>
                    <a:pt x="171284" y="232457"/>
                  </a:lnTo>
                  <a:close/>
                </a:path>
              </a:pathLst>
            </a:custGeom>
            <a:solidFill>
              <a:schemeClr val="tx1"/>
            </a:solidFill>
            <a:ln w="496" cap="flat">
              <a:noFill/>
              <a:prstDash val="solid"/>
              <a:miter/>
            </a:ln>
          </p:spPr>
          <p:txBody>
            <a:bodyPr rtlCol="0" anchor="ctr"/>
            <a:lstStyle/>
            <a:p>
              <a:endParaRPr lang="fr-FR" sz="2400"/>
            </a:p>
          </p:txBody>
        </p:sp>
        <p:sp>
          <p:nvSpPr>
            <p:cNvPr id="4" name="Freeform 3">
              <a:extLst>
                <a:ext uri="{FF2B5EF4-FFF2-40B4-BE49-F238E27FC236}">
                  <a16:creationId xmlns:a16="http://schemas.microsoft.com/office/drawing/2014/main" id="{77BD2947-9713-549A-0DD6-DDA3E40608E5}"/>
                </a:ext>
              </a:extLst>
            </p:cNvPr>
            <p:cNvSpPr/>
            <p:nvPr/>
          </p:nvSpPr>
          <p:spPr>
            <a:xfrm>
              <a:off x="4461645" y="1071439"/>
              <a:ext cx="24469" cy="24469"/>
            </a:xfrm>
            <a:custGeom>
              <a:avLst/>
              <a:gdLst>
                <a:gd name="connsiteX0" fmla="*/ 12235 w 24469"/>
                <a:gd name="connsiteY0" fmla="*/ 0 h 24469"/>
                <a:gd name="connsiteX1" fmla="*/ 0 w 24469"/>
                <a:gd name="connsiteY1" fmla="*/ 12235 h 24469"/>
                <a:gd name="connsiteX2" fmla="*/ 12235 w 24469"/>
                <a:gd name="connsiteY2" fmla="*/ 24469 h 24469"/>
                <a:gd name="connsiteX3" fmla="*/ 24469 w 24469"/>
                <a:gd name="connsiteY3" fmla="*/ 12235 h 24469"/>
                <a:gd name="connsiteX4" fmla="*/ 12235 w 24469"/>
                <a:gd name="connsiteY4" fmla="*/ 0 h 24469"/>
                <a:gd name="connsiteX5" fmla="*/ 12235 w 24469"/>
                <a:gd name="connsiteY5" fmla="*/ 16313 h 24469"/>
                <a:gd name="connsiteX6" fmla="*/ 8156 w 24469"/>
                <a:gd name="connsiteY6" fmla="*/ 12235 h 24469"/>
                <a:gd name="connsiteX7" fmla="*/ 12235 w 24469"/>
                <a:gd name="connsiteY7" fmla="*/ 8156 h 24469"/>
                <a:gd name="connsiteX8" fmla="*/ 16313 w 24469"/>
                <a:gd name="connsiteY8" fmla="*/ 12235 h 24469"/>
                <a:gd name="connsiteX9" fmla="*/ 12235 w 24469"/>
                <a:gd name="connsiteY9" fmla="*/ 16313 h 24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469" h="24469">
                  <a:moveTo>
                    <a:pt x="12235" y="0"/>
                  </a:moveTo>
                  <a:cubicBezTo>
                    <a:pt x="5455" y="0"/>
                    <a:pt x="0" y="5455"/>
                    <a:pt x="0" y="12235"/>
                  </a:cubicBezTo>
                  <a:cubicBezTo>
                    <a:pt x="0" y="19015"/>
                    <a:pt x="5455" y="24469"/>
                    <a:pt x="12235" y="24469"/>
                  </a:cubicBezTo>
                  <a:cubicBezTo>
                    <a:pt x="19015" y="24469"/>
                    <a:pt x="24469" y="19015"/>
                    <a:pt x="24469" y="12235"/>
                  </a:cubicBezTo>
                  <a:cubicBezTo>
                    <a:pt x="24469" y="5455"/>
                    <a:pt x="19015" y="0"/>
                    <a:pt x="12235" y="0"/>
                  </a:cubicBezTo>
                  <a:close/>
                  <a:moveTo>
                    <a:pt x="12235" y="16313"/>
                  </a:moveTo>
                  <a:cubicBezTo>
                    <a:pt x="9992" y="16313"/>
                    <a:pt x="8156" y="14478"/>
                    <a:pt x="8156" y="12235"/>
                  </a:cubicBezTo>
                  <a:cubicBezTo>
                    <a:pt x="8156" y="9992"/>
                    <a:pt x="9992" y="8156"/>
                    <a:pt x="12235" y="8156"/>
                  </a:cubicBezTo>
                  <a:cubicBezTo>
                    <a:pt x="14478" y="8156"/>
                    <a:pt x="16313" y="9992"/>
                    <a:pt x="16313" y="12235"/>
                  </a:cubicBezTo>
                  <a:cubicBezTo>
                    <a:pt x="16313" y="14478"/>
                    <a:pt x="14478" y="16313"/>
                    <a:pt x="12235" y="16313"/>
                  </a:cubicBezTo>
                  <a:close/>
                </a:path>
              </a:pathLst>
            </a:custGeom>
            <a:solidFill>
              <a:schemeClr val="tx2"/>
            </a:solidFill>
            <a:ln w="496" cap="flat">
              <a:noFill/>
              <a:prstDash val="solid"/>
              <a:miter/>
            </a:ln>
          </p:spPr>
          <p:txBody>
            <a:bodyPr rtlCol="0" anchor="ctr"/>
            <a:lstStyle/>
            <a:p>
              <a:endParaRPr lang="fr-FR" sz="2400"/>
            </a:p>
          </p:txBody>
        </p:sp>
        <p:sp>
          <p:nvSpPr>
            <p:cNvPr id="5" name="Freeform 4">
              <a:extLst>
                <a:ext uri="{FF2B5EF4-FFF2-40B4-BE49-F238E27FC236}">
                  <a16:creationId xmlns:a16="http://schemas.microsoft.com/office/drawing/2014/main" id="{4CEC37D1-8705-9490-6B3A-23E4BCD7FF8B}"/>
                </a:ext>
              </a:extLst>
            </p:cNvPr>
            <p:cNvSpPr/>
            <p:nvPr/>
          </p:nvSpPr>
          <p:spPr>
            <a:xfrm>
              <a:off x="4502427" y="1079595"/>
              <a:ext cx="81564" cy="8156"/>
            </a:xfrm>
            <a:custGeom>
              <a:avLst/>
              <a:gdLst>
                <a:gd name="connsiteX0" fmla="*/ 0 w 81564"/>
                <a:gd name="connsiteY0" fmla="*/ 0 h 8156"/>
                <a:gd name="connsiteX1" fmla="*/ 81564 w 81564"/>
                <a:gd name="connsiteY1" fmla="*/ 0 h 8156"/>
                <a:gd name="connsiteX2" fmla="*/ 81564 w 81564"/>
                <a:gd name="connsiteY2" fmla="*/ 8156 h 8156"/>
                <a:gd name="connsiteX3" fmla="*/ 0 w 81564"/>
                <a:gd name="connsiteY3" fmla="*/ 8156 h 8156"/>
              </a:gdLst>
              <a:ahLst/>
              <a:cxnLst>
                <a:cxn ang="0">
                  <a:pos x="connsiteX0" y="connsiteY0"/>
                </a:cxn>
                <a:cxn ang="0">
                  <a:pos x="connsiteX1" y="connsiteY1"/>
                </a:cxn>
                <a:cxn ang="0">
                  <a:pos x="connsiteX2" y="connsiteY2"/>
                </a:cxn>
                <a:cxn ang="0">
                  <a:pos x="connsiteX3" y="connsiteY3"/>
                </a:cxn>
              </a:cxnLst>
              <a:rect l="l" t="t" r="r" b="b"/>
              <a:pathLst>
                <a:path w="81564" h="8156">
                  <a:moveTo>
                    <a:pt x="0" y="0"/>
                  </a:moveTo>
                  <a:lnTo>
                    <a:pt x="81564" y="0"/>
                  </a:lnTo>
                  <a:lnTo>
                    <a:pt x="81564" y="8156"/>
                  </a:lnTo>
                  <a:lnTo>
                    <a:pt x="0" y="8156"/>
                  </a:lnTo>
                  <a:close/>
                </a:path>
              </a:pathLst>
            </a:custGeom>
            <a:solidFill>
              <a:schemeClr val="tx2"/>
            </a:solidFill>
            <a:ln w="496" cap="flat">
              <a:noFill/>
              <a:prstDash val="solid"/>
              <a:miter/>
            </a:ln>
          </p:spPr>
          <p:txBody>
            <a:bodyPr rtlCol="0" anchor="ctr"/>
            <a:lstStyle/>
            <a:p>
              <a:endParaRPr lang="fr-FR" sz="2400"/>
            </a:p>
          </p:txBody>
        </p:sp>
        <p:sp>
          <p:nvSpPr>
            <p:cNvPr id="6" name="Freeform 5">
              <a:extLst>
                <a:ext uri="{FF2B5EF4-FFF2-40B4-BE49-F238E27FC236}">
                  <a16:creationId xmlns:a16="http://schemas.microsoft.com/office/drawing/2014/main" id="{46D18A3C-D71B-A6A9-63B7-3BF988296A60}"/>
                </a:ext>
              </a:extLst>
            </p:cNvPr>
            <p:cNvSpPr/>
            <p:nvPr/>
          </p:nvSpPr>
          <p:spPr>
            <a:xfrm>
              <a:off x="4461645" y="1030657"/>
              <a:ext cx="24469" cy="24469"/>
            </a:xfrm>
            <a:custGeom>
              <a:avLst/>
              <a:gdLst>
                <a:gd name="connsiteX0" fmla="*/ 12235 w 24469"/>
                <a:gd name="connsiteY0" fmla="*/ 0 h 24469"/>
                <a:gd name="connsiteX1" fmla="*/ 0 w 24469"/>
                <a:gd name="connsiteY1" fmla="*/ 12235 h 24469"/>
                <a:gd name="connsiteX2" fmla="*/ 12235 w 24469"/>
                <a:gd name="connsiteY2" fmla="*/ 24469 h 24469"/>
                <a:gd name="connsiteX3" fmla="*/ 24469 w 24469"/>
                <a:gd name="connsiteY3" fmla="*/ 12235 h 24469"/>
                <a:gd name="connsiteX4" fmla="*/ 12235 w 24469"/>
                <a:gd name="connsiteY4" fmla="*/ 0 h 24469"/>
                <a:gd name="connsiteX5" fmla="*/ 12235 w 24469"/>
                <a:gd name="connsiteY5" fmla="*/ 16313 h 24469"/>
                <a:gd name="connsiteX6" fmla="*/ 8156 w 24469"/>
                <a:gd name="connsiteY6" fmla="*/ 12235 h 24469"/>
                <a:gd name="connsiteX7" fmla="*/ 12235 w 24469"/>
                <a:gd name="connsiteY7" fmla="*/ 8156 h 24469"/>
                <a:gd name="connsiteX8" fmla="*/ 16313 w 24469"/>
                <a:gd name="connsiteY8" fmla="*/ 12235 h 24469"/>
                <a:gd name="connsiteX9" fmla="*/ 12235 w 24469"/>
                <a:gd name="connsiteY9" fmla="*/ 16313 h 24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469" h="24469">
                  <a:moveTo>
                    <a:pt x="12235" y="0"/>
                  </a:moveTo>
                  <a:cubicBezTo>
                    <a:pt x="5455" y="0"/>
                    <a:pt x="0" y="5455"/>
                    <a:pt x="0" y="12235"/>
                  </a:cubicBezTo>
                  <a:cubicBezTo>
                    <a:pt x="0" y="19015"/>
                    <a:pt x="5455" y="24469"/>
                    <a:pt x="12235" y="24469"/>
                  </a:cubicBezTo>
                  <a:cubicBezTo>
                    <a:pt x="19015" y="24469"/>
                    <a:pt x="24469" y="19015"/>
                    <a:pt x="24469" y="12235"/>
                  </a:cubicBezTo>
                  <a:cubicBezTo>
                    <a:pt x="24469" y="5455"/>
                    <a:pt x="19015" y="0"/>
                    <a:pt x="12235" y="0"/>
                  </a:cubicBezTo>
                  <a:close/>
                  <a:moveTo>
                    <a:pt x="12235" y="16313"/>
                  </a:moveTo>
                  <a:cubicBezTo>
                    <a:pt x="9992" y="16313"/>
                    <a:pt x="8156" y="14478"/>
                    <a:pt x="8156" y="12235"/>
                  </a:cubicBezTo>
                  <a:cubicBezTo>
                    <a:pt x="8156" y="9992"/>
                    <a:pt x="9992" y="8156"/>
                    <a:pt x="12235" y="8156"/>
                  </a:cubicBezTo>
                  <a:cubicBezTo>
                    <a:pt x="14478" y="8156"/>
                    <a:pt x="16313" y="9992"/>
                    <a:pt x="16313" y="12235"/>
                  </a:cubicBezTo>
                  <a:cubicBezTo>
                    <a:pt x="16313" y="14478"/>
                    <a:pt x="14478" y="16313"/>
                    <a:pt x="12235" y="16313"/>
                  </a:cubicBezTo>
                  <a:close/>
                </a:path>
              </a:pathLst>
            </a:custGeom>
            <a:solidFill>
              <a:schemeClr val="tx2"/>
            </a:solidFill>
            <a:ln w="496" cap="flat">
              <a:noFill/>
              <a:prstDash val="solid"/>
              <a:miter/>
            </a:ln>
          </p:spPr>
          <p:txBody>
            <a:bodyPr rtlCol="0" anchor="ctr"/>
            <a:lstStyle/>
            <a:p>
              <a:endParaRPr lang="fr-FR" sz="2400"/>
            </a:p>
          </p:txBody>
        </p:sp>
        <p:sp>
          <p:nvSpPr>
            <p:cNvPr id="7" name="Freeform 6">
              <a:extLst>
                <a:ext uri="{FF2B5EF4-FFF2-40B4-BE49-F238E27FC236}">
                  <a16:creationId xmlns:a16="http://schemas.microsoft.com/office/drawing/2014/main" id="{5856F6C4-6871-35F1-AFD8-5B710E18718C}"/>
                </a:ext>
              </a:extLst>
            </p:cNvPr>
            <p:cNvSpPr/>
            <p:nvPr/>
          </p:nvSpPr>
          <p:spPr>
            <a:xfrm>
              <a:off x="4502427" y="1038813"/>
              <a:ext cx="81564" cy="8156"/>
            </a:xfrm>
            <a:custGeom>
              <a:avLst/>
              <a:gdLst>
                <a:gd name="connsiteX0" fmla="*/ 0 w 81564"/>
                <a:gd name="connsiteY0" fmla="*/ 0 h 8156"/>
                <a:gd name="connsiteX1" fmla="*/ 81564 w 81564"/>
                <a:gd name="connsiteY1" fmla="*/ 0 h 8156"/>
                <a:gd name="connsiteX2" fmla="*/ 81564 w 81564"/>
                <a:gd name="connsiteY2" fmla="*/ 8156 h 8156"/>
                <a:gd name="connsiteX3" fmla="*/ 0 w 81564"/>
                <a:gd name="connsiteY3" fmla="*/ 8156 h 8156"/>
              </a:gdLst>
              <a:ahLst/>
              <a:cxnLst>
                <a:cxn ang="0">
                  <a:pos x="connsiteX0" y="connsiteY0"/>
                </a:cxn>
                <a:cxn ang="0">
                  <a:pos x="connsiteX1" y="connsiteY1"/>
                </a:cxn>
                <a:cxn ang="0">
                  <a:pos x="connsiteX2" y="connsiteY2"/>
                </a:cxn>
                <a:cxn ang="0">
                  <a:pos x="connsiteX3" y="connsiteY3"/>
                </a:cxn>
              </a:cxnLst>
              <a:rect l="l" t="t" r="r" b="b"/>
              <a:pathLst>
                <a:path w="81564" h="8156">
                  <a:moveTo>
                    <a:pt x="0" y="0"/>
                  </a:moveTo>
                  <a:lnTo>
                    <a:pt x="81564" y="0"/>
                  </a:lnTo>
                  <a:lnTo>
                    <a:pt x="81564" y="8156"/>
                  </a:lnTo>
                  <a:lnTo>
                    <a:pt x="0" y="8156"/>
                  </a:lnTo>
                  <a:close/>
                </a:path>
              </a:pathLst>
            </a:custGeom>
            <a:solidFill>
              <a:schemeClr val="tx2"/>
            </a:solidFill>
            <a:ln w="496" cap="flat">
              <a:noFill/>
              <a:prstDash val="solid"/>
              <a:miter/>
            </a:ln>
          </p:spPr>
          <p:txBody>
            <a:bodyPr rtlCol="0" anchor="ctr"/>
            <a:lstStyle/>
            <a:p>
              <a:endParaRPr lang="fr-FR" sz="2400"/>
            </a:p>
          </p:txBody>
        </p:sp>
        <p:sp>
          <p:nvSpPr>
            <p:cNvPr id="8" name="Freeform 7">
              <a:extLst>
                <a:ext uri="{FF2B5EF4-FFF2-40B4-BE49-F238E27FC236}">
                  <a16:creationId xmlns:a16="http://schemas.microsoft.com/office/drawing/2014/main" id="{4F1141D4-0522-63C7-BAB0-9CDC977A259F}"/>
                </a:ext>
              </a:extLst>
            </p:cNvPr>
            <p:cNvSpPr/>
            <p:nvPr/>
          </p:nvSpPr>
          <p:spPr>
            <a:xfrm>
              <a:off x="4461645" y="1112221"/>
              <a:ext cx="24469" cy="24469"/>
            </a:xfrm>
            <a:custGeom>
              <a:avLst/>
              <a:gdLst>
                <a:gd name="connsiteX0" fmla="*/ 12235 w 24469"/>
                <a:gd name="connsiteY0" fmla="*/ 0 h 24469"/>
                <a:gd name="connsiteX1" fmla="*/ 0 w 24469"/>
                <a:gd name="connsiteY1" fmla="*/ 12235 h 24469"/>
                <a:gd name="connsiteX2" fmla="*/ 12235 w 24469"/>
                <a:gd name="connsiteY2" fmla="*/ 24469 h 24469"/>
                <a:gd name="connsiteX3" fmla="*/ 24469 w 24469"/>
                <a:gd name="connsiteY3" fmla="*/ 12235 h 24469"/>
                <a:gd name="connsiteX4" fmla="*/ 12235 w 24469"/>
                <a:gd name="connsiteY4" fmla="*/ 0 h 24469"/>
                <a:gd name="connsiteX5" fmla="*/ 12235 w 24469"/>
                <a:gd name="connsiteY5" fmla="*/ 16313 h 24469"/>
                <a:gd name="connsiteX6" fmla="*/ 8156 w 24469"/>
                <a:gd name="connsiteY6" fmla="*/ 12235 h 24469"/>
                <a:gd name="connsiteX7" fmla="*/ 12235 w 24469"/>
                <a:gd name="connsiteY7" fmla="*/ 8156 h 24469"/>
                <a:gd name="connsiteX8" fmla="*/ 16313 w 24469"/>
                <a:gd name="connsiteY8" fmla="*/ 12235 h 24469"/>
                <a:gd name="connsiteX9" fmla="*/ 12235 w 24469"/>
                <a:gd name="connsiteY9" fmla="*/ 16313 h 24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469" h="24469">
                  <a:moveTo>
                    <a:pt x="12235" y="0"/>
                  </a:moveTo>
                  <a:cubicBezTo>
                    <a:pt x="5455" y="0"/>
                    <a:pt x="0" y="5455"/>
                    <a:pt x="0" y="12235"/>
                  </a:cubicBezTo>
                  <a:cubicBezTo>
                    <a:pt x="0" y="19015"/>
                    <a:pt x="5455" y="24469"/>
                    <a:pt x="12235" y="24469"/>
                  </a:cubicBezTo>
                  <a:cubicBezTo>
                    <a:pt x="19015" y="24469"/>
                    <a:pt x="24469" y="19015"/>
                    <a:pt x="24469" y="12235"/>
                  </a:cubicBezTo>
                  <a:cubicBezTo>
                    <a:pt x="24469" y="5455"/>
                    <a:pt x="19015" y="0"/>
                    <a:pt x="12235" y="0"/>
                  </a:cubicBezTo>
                  <a:close/>
                  <a:moveTo>
                    <a:pt x="12235" y="16313"/>
                  </a:moveTo>
                  <a:cubicBezTo>
                    <a:pt x="9992" y="16313"/>
                    <a:pt x="8156" y="14478"/>
                    <a:pt x="8156" y="12235"/>
                  </a:cubicBezTo>
                  <a:cubicBezTo>
                    <a:pt x="8156" y="9992"/>
                    <a:pt x="9992" y="8156"/>
                    <a:pt x="12235" y="8156"/>
                  </a:cubicBezTo>
                  <a:cubicBezTo>
                    <a:pt x="14478" y="8156"/>
                    <a:pt x="16313" y="9992"/>
                    <a:pt x="16313" y="12235"/>
                  </a:cubicBezTo>
                  <a:cubicBezTo>
                    <a:pt x="16313" y="14478"/>
                    <a:pt x="14478" y="16313"/>
                    <a:pt x="12235" y="16313"/>
                  </a:cubicBezTo>
                  <a:close/>
                </a:path>
              </a:pathLst>
            </a:custGeom>
            <a:solidFill>
              <a:schemeClr val="tx2"/>
            </a:solidFill>
            <a:ln w="496" cap="flat">
              <a:noFill/>
              <a:prstDash val="solid"/>
              <a:miter/>
            </a:ln>
          </p:spPr>
          <p:txBody>
            <a:bodyPr rtlCol="0" anchor="ctr"/>
            <a:lstStyle/>
            <a:p>
              <a:endParaRPr lang="fr-FR" sz="2400"/>
            </a:p>
          </p:txBody>
        </p:sp>
        <p:sp>
          <p:nvSpPr>
            <p:cNvPr id="10" name="Freeform 9">
              <a:extLst>
                <a:ext uri="{FF2B5EF4-FFF2-40B4-BE49-F238E27FC236}">
                  <a16:creationId xmlns:a16="http://schemas.microsoft.com/office/drawing/2014/main" id="{C538D1C3-C8D4-925C-4FC3-4C9B7CF78080}"/>
                </a:ext>
              </a:extLst>
            </p:cNvPr>
            <p:cNvSpPr/>
            <p:nvPr/>
          </p:nvSpPr>
          <p:spPr>
            <a:xfrm>
              <a:off x="4502427" y="1120377"/>
              <a:ext cx="81564" cy="8156"/>
            </a:xfrm>
            <a:custGeom>
              <a:avLst/>
              <a:gdLst>
                <a:gd name="connsiteX0" fmla="*/ 0 w 81564"/>
                <a:gd name="connsiteY0" fmla="*/ 0 h 8156"/>
                <a:gd name="connsiteX1" fmla="*/ 81564 w 81564"/>
                <a:gd name="connsiteY1" fmla="*/ 0 h 8156"/>
                <a:gd name="connsiteX2" fmla="*/ 81564 w 81564"/>
                <a:gd name="connsiteY2" fmla="*/ 8156 h 8156"/>
                <a:gd name="connsiteX3" fmla="*/ 0 w 81564"/>
                <a:gd name="connsiteY3" fmla="*/ 8156 h 8156"/>
              </a:gdLst>
              <a:ahLst/>
              <a:cxnLst>
                <a:cxn ang="0">
                  <a:pos x="connsiteX0" y="connsiteY0"/>
                </a:cxn>
                <a:cxn ang="0">
                  <a:pos x="connsiteX1" y="connsiteY1"/>
                </a:cxn>
                <a:cxn ang="0">
                  <a:pos x="connsiteX2" y="connsiteY2"/>
                </a:cxn>
                <a:cxn ang="0">
                  <a:pos x="connsiteX3" y="connsiteY3"/>
                </a:cxn>
              </a:cxnLst>
              <a:rect l="l" t="t" r="r" b="b"/>
              <a:pathLst>
                <a:path w="81564" h="8156">
                  <a:moveTo>
                    <a:pt x="0" y="0"/>
                  </a:moveTo>
                  <a:lnTo>
                    <a:pt x="81564" y="0"/>
                  </a:lnTo>
                  <a:lnTo>
                    <a:pt x="81564" y="8156"/>
                  </a:lnTo>
                  <a:lnTo>
                    <a:pt x="0" y="8156"/>
                  </a:lnTo>
                  <a:close/>
                </a:path>
              </a:pathLst>
            </a:custGeom>
            <a:solidFill>
              <a:schemeClr val="tx2"/>
            </a:solidFill>
            <a:ln w="496" cap="flat">
              <a:noFill/>
              <a:prstDash val="solid"/>
              <a:miter/>
            </a:ln>
          </p:spPr>
          <p:txBody>
            <a:bodyPr rtlCol="0" anchor="ctr"/>
            <a:lstStyle/>
            <a:p>
              <a:endParaRPr lang="fr-FR" sz="2400"/>
            </a:p>
          </p:txBody>
        </p:sp>
      </p:grpSp>
      <p:sp>
        <p:nvSpPr>
          <p:cNvPr id="64" name="Rectangle: Rounded Corners 24">
            <a:extLst>
              <a:ext uri="{FF2B5EF4-FFF2-40B4-BE49-F238E27FC236}">
                <a16:creationId xmlns:a16="http://schemas.microsoft.com/office/drawing/2014/main" id="{16A15B11-2B69-561C-1F15-03D5D577A2FE}"/>
              </a:ext>
            </a:extLst>
          </p:cNvPr>
          <p:cNvSpPr/>
          <p:nvPr/>
        </p:nvSpPr>
        <p:spPr>
          <a:xfrm flipV="1">
            <a:off x="7693722" y="2313038"/>
            <a:ext cx="4190273" cy="3705676"/>
          </a:xfrm>
          <a:prstGeom prst="round1Rect">
            <a:avLst/>
          </a:prstGeom>
          <a:solidFill>
            <a:schemeClr val="bg1">
              <a:lumMod val="95000"/>
            </a:schemeClr>
          </a:solidFill>
          <a:ln w="25400">
            <a:noFill/>
          </a:ln>
          <a:effectLst>
            <a:outerShdw dist="889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5" name="Forme libre 146">
            <a:extLst>
              <a:ext uri="{FF2B5EF4-FFF2-40B4-BE49-F238E27FC236}">
                <a16:creationId xmlns:a16="http://schemas.microsoft.com/office/drawing/2014/main" id="{03E718A6-A434-ADF8-7E53-C717FC874836}"/>
              </a:ext>
            </a:extLst>
          </p:cNvPr>
          <p:cNvSpPr/>
          <p:nvPr/>
        </p:nvSpPr>
        <p:spPr>
          <a:xfrm rot="10800000">
            <a:off x="8237196" y="2075141"/>
            <a:ext cx="2769784" cy="593043"/>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0" fmla="*/ 2237362 w 2237362"/>
              <a:gd name="connsiteY0" fmla="*/ 71068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7" fmla="*/ 2237362 w 2237362"/>
              <a:gd name="connsiteY7" fmla="*/ 710688 h 1009138"/>
              <a:gd name="connsiteX0" fmla="*/ 2237362 w 2237362"/>
              <a:gd name="connsiteY0" fmla="*/ 710688 h 710688"/>
              <a:gd name="connsiteX1" fmla="*/ 3175 w 2237362"/>
              <a:gd name="connsiteY1" fmla="*/ 710688 h 710688"/>
              <a:gd name="connsiteX2" fmla="*/ 0 w 2237362"/>
              <a:gd name="connsiteY2" fmla="*/ 172560 h 710688"/>
              <a:gd name="connsiteX3" fmla="*/ 1918417 w 2237362"/>
              <a:gd name="connsiteY3" fmla="*/ 172560 h 710688"/>
              <a:gd name="connsiteX4" fmla="*/ 1918417 w 2237362"/>
              <a:gd name="connsiteY4" fmla="*/ 0 h 710688"/>
              <a:gd name="connsiteX5" fmla="*/ 2090977 w 2237362"/>
              <a:gd name="connsiteY5" fmla="*/ 172560 h 710688"/>
              <a:gd name="connsiteX6" fmla="*/ 2237362 w 2237362"/>
              <a:gd name="connsiteY6" fmla="*/ 172560 h 710688"/>
              <a:gd name="connsiteX7" fmla="*/ 2237362 w 2237362"/>
              <a:gd name="connsiteY7" fmla="*/ 710688 h 710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7362" h="710688">
                <a:moveTo>
                  <a:pt x="2237362" y="710688"/>
                </a:moveTo>
                <a:lnTo>
                  <a:pt x="3175" y="710688"/>
                </a:lnTo>
                <a:cubicBezTo>
                  <a:pt x="2117" y="531312"/>
                  <a:pt x="1058" y="351936"/>
                  <a:pt x="0" y="172560"/>
                </a:cubicBezTo>
                <a:lnTo>
                  <a:pt x="1918417" y="172560"/>
                </a:lnTo>
                <a:lnTo>
                  <a:pt x="1918417" y="0"/>
                </a:lnTo>
                <a:lnTo>
                  <a:pt x="2090977" y="172560"/>
                </a:lnTo>
                <a:lnTo>
                  <a:pt x="2237362" y="172560"/>
                </a:lnTo>
                <a:lnTo>
                  <a:pt x="2237362" y="710688"/>
                </a:lnTo>
                <a:close/>
              </a:path>
            </a:pathLst>
          </a:custGeom>
          <a:solidFill>
            <a:schemeClr val="tx2"/>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p>
        </p:txBody>
      </p:sp>
      <p:sp>
        <p:nvSpPr>
          <p:cNvPr id="68" name="Espace réservé du texte 12">
            <a:extLst>
              <a:ext uri="{FF2B5EF4-FFF2-40B4-BE49-F238E27FC236}">
                <a16:creationId xmlns:a16="http://schemas.microsoft.com/office/drawing/2014/main" id="{64AFDDB4-D6AB-CBA6-44A2-A3E1FF631BC1}"/>
              </a:ext>
            </a:extLst>
          </p:cNvPr>
          <p:cNvSpPr txBox="1">
            <a:spLocks/>
          </p:cNvSpPr>
          <p:nvPr/>
        </p:nvSpPr>
        <p:spPr>
          <a:xfrm>
            <a:off x="8258803" y="1813384"/>
            <a:ext cx="2856445" cy="1006691"/>
          </a:xfrm>
          <a:solidFill>
            <a:schemeClr val="bg1"/>
          </a:solidFill>
        </p:spPr>
        <p:txBody>
          <a:bodyPr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fr-FR" sz="1333" b="1">
                <a:solidFill>
                  <a:schemeClr val="bg1"/>
                </a:solidFill>
                <a:latin typeface="Arial Black" panose="020B0604020202020204" pitchFamily="34" charset="0"/>
                <a:cs typeface="Arial Black" panose="020B0604020202020204" pitchFamily="34" charset="0"/>
              </a:rPr>
              <a:t>BÉNÉFICES CLIENT</a:t>
            </a:r>
          </a:p>
        </p:txBody>
      </p:sp>
      <p:sp>
        <p:nvSpPr>
          <p:cNvPr id="71" name="Espace réservé du pied de page 3">
            <a:extLst>
              <a:ext uri="{FF2B5EF4-FFF2-40B4-BE49-F238E27FC236}">
                <a16:creationId xmlns:a16="http://schemas.microsoft.com/office/drawing/2014/main" id="{85EAF641-85CD-45FA-60CE-EDF9AAFAD26D}"/>
              </a:ext>
            </a:extLst>
          </p:cNvPr>
          <p:cNvSpPr txBox="1">
            <a:spLocks/>
          </p:cNvSpPr>
          <p:nvPr/>
        </p:nvSpPr>
        <p:spPr>
          <a:xfrm>
            <a:off x="8036463" y="2828671"/>
            <a:ext cx="3509600" cy="2826549"/>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28594" indent="-228594">
              <a:lnSpc>
                <a:spcPct val="150000"/>
              </a:lnSpc>
              <a:spcAft>
                <a:spcPts val="133"/>
              </a:spcAft>
              <a:buClr>
                <a:schemeClr val="tx2"/>
              </a:buClr>
              <a:buFont typeface="Arial" panose="020B0604020202020204" pitchFamily="34" charset="0"/>
              <a:buChar char="•"/>
              <a:defRPr/>
            </a:pPr>
            <a:r>
              <a:rPr lang="fr-FR" sz="1200" dirty="0"/>
              <a:t>Vente 7J/7J &amp; 24h/24h</a:t>
            </a:r>
          </a:p>
          <a:p>
            <a:pPr marL="228594" indent="-228594">
              <a:lnSpc>
                <a:spcPct val="150000"/>
              </a:lnSpc>
              <a:spcAft>
                <a:spcPts val="133"/>
              </a:spcAft>
              <a:buClr>
                <a:schemeClr val="tx2"/>
              </a:buClr>
              <a:buFont typeface="Arial" panose="020B0604020202020204" pitchFamily="34" charset="0"/>
              <a:buChar char="•"/>
              <a:defRPr/>
            </a:pPr>
            <a:r>
              <a:rPr lang="fr-FR" sz="1200" dirty="0"/>
              <a:t>Inscription en 5 mn, compte activable en 48h</a:t>
            </a:r>
          </a:p>
          <a:p>
            <a:pPr marL="228594" indent="-228594">
              <a:lnSpc>
                <a:spcPct val="150000"/>
              </a:lnSpc>
              <a:spcAft>
                <a:spcPts val="133"/>
              </a:spcAft>
              <a:buClr>
                <a:schemeClr val="tx2"/>
              </a:buClr>
              <a:buFont typeface="Arial" panose="020B0604020202020204" pitchFamily="34" charset="0"/>
              <a:buChar char="•"/>
              <a:defRPr/>
            </a:pPr>
            <a:r>
              <a:rPr lang="fr-FR" sz="1200" dirty="0"/>
              <a:t>Installation simple et rapide réalisable en 1 clic</a:t>
            </a:r>
          </a:p>
          <a:p>
            <a:pPr marL="228594" indent="-228594">
              <a:lnSpc>
                <a:spcPct val="150000"/>
              </a:lnSpc>
              <a:spcAft>
                <a:spcPts val="133"/>
              </a:spcAft>
              <a:buClr>
                <a:schemeClr val="tx2"/>
              </a:buClr>
              <a:buFont typeface="Arial" panose="020B0604020202020204" pitchFamily="34" charset="0"/>
              <a:buChar char="•"/>
              <a:defRPr/>
            </a:pPr>
            <a:r>
              <a:rPr lang="fr-FR" sz="1200" dirty="0"/>
              <a:t>Taux de conversion optimisé</a:t>
            </a:r>
          </a:p>
          <a:p>
            <a:pPr marL="228594" indent="-228594">
              <a:lnSpc>
                <a:spcPct val="150000"/>
              </a:lnSpc>
              <a:spcAft>
                <a:spcPts val="133"/>
              </a:spcAft>
              <a:buClr>
                <a:schemeClr val="tx2"/>
              </a:buClr>
              <a:buFont typeface="Arial" panose="020B0604020202020204" pitchFamily="34" charset="0"/>
              <a:buChar char="•"/>
              <a:defRPr/>
            </a:pPr>
            <a:r>
              <a:rPr lang="fr-FR" sz="1200" dirty="0"/>
              <a:t>Accompagnement complet en français par des experts du e-commerce</a:t>
            </a:r>
          </a:p>
          <a:p>
            <a:pPr marL="228594" indent="-228594">
              <a:lnSpc>
                <a:spcPct val="150000"/>
              </a:lnSpc>
              <a:spcAft>
                <a:spcPts val="133"/>
              </a:spcAft>
              <a:buClr>
                <a:schemeClr val="tx2"/>
              </a:buClr>
              <a:buFont typeface="Arial" panose="020B0604020202020204" pitchFamily="34" charset="0"/>
              <a:buChar char="•"/>
              <a:defRPr/>
            </a:pPr>
            <a:r>
              <a:rPr lang="fr-FR" sz="1200" dirty="0"/>
              <a:t>Solution 100 % française</a:t>
            </a:r>
          </a:p>
          <a:p>
            <a:pPr marL="228594" indent="-228594">
              <a:lnSpc>
                <a:spcPct val="150000"/>
              </a:lnSpc>
              <a:spcAft>
                <a:spcPts val="133"/>
              </a:spcAft>
              <a:buClr>
                <a:schemeClr val="tx2"/>
              </a:buClr>
              <a:buFont typeface="Arial" panose="020B0604020202020204" pitchFamily="34" charset="0"/>
              <a:buChar char="•"/>
              <a:defRPr/>
            </a:pPr>
            <a:r>
              <a:rPr lang="fr-FR" sz="1200" dirty="0"/>
              <a:t>Clients </a:t>
            </a:r>
            <a:r>
              <a:rPr lang="fr-FR" sz="1200" dirty="0" err="1"/>
              <a:t>PayPlug</a:t>
            </a:r>
            <a:r>
              <a:rPr lang="fr-FR" sz="1200" dirty="0"/>
              <a:t> très satisfaits </a:t>
            </a:r>
          </a:p>
          <a:p>
            <a:pPr marL="228594" indent="-228594">
              <a:lnSpc>
                <a:spcPct val="150000"/>
              </a:lnSpc>
              <a:spcAft>
                <a:spcPts val="133"/>
              </a:spcAft>
              <a:buClr>
                <a:schemeClr val="tx2"/>
              </a:buClr>
              <a:buFont typeface="Arial" panose="020B0604020202020204" pitchFamily="34" charset="0"/>
              <a:buChar char="•"/>
              <a:defRPr/>
            </a:pPr>
            <a:r>
              <a:rPr lang="fr-FR" sz="1200" dirty="0"/>
              <a:t>Paiement fractionné garanti en 3 ou 4 fois avec Oney -</a:t>
            </a:r>
            <a:r>
              <a:rPr lang="fr-FR" sz="1200" dirty="0" err="1"/>
              <a:t>PayLater</a:t>
            </a:r>
            <a:r>
              <a:rPr lang="fr-FR" sz="1200" dirty="0"/>
              <a:t>(1)</a:t>
            </a:r>
          </a:p>
          <a:p>
            <a:pPr marL="228594" indent="-228594">
              <a:lnSpc>
                <a:spcPct val="150000"/>
              </a:lnSpc>
              <a:spcAft>
                <a:spcPts val="133"/>
              </a:spcAft>
              <a:buClr>
                <a:schemeClr val="tx2"/>
              </a:buClr>
              <a:buFont typeface="Arial" panose="020B0604020202020204" pitchFamily="34" charset="0"/>
              <a:buChar char="•"/>
              <a:defRPr/>
            </a:pPr>
            <a:endParaRPr lang="fr-FR" sz="800" dirty="0"/>
          </a:p>
        </p:txBody>
      </p:sp>
      <p:sp>
        <p:nvSpPr>
          <p:cNvPr id="72" name="Rectangle : coins arrondis 71">
            <a:extLst>
              <a:ext uri="{FF2B5EF4-FFF2-40B4-BE49-F238E27FC236}">
                <a16:creationId xmlns:a16="http://schemas.microsoft.com/office/drawing/2014/main" id="{DDBB56CA-AB3E-7058-A407-BD2F645BBE42}"/>
              </a:ext>
            </a:extLst>
          </p:cNvPr>
          <p:cNvSpPr/>
          <p:nvPr/>
        </p:nvSpPr>
        <p:spPr>
          <a:xfrm>
            <a:off x="10755683" y="5628114"/>
            <a:ext cx="981640" cy="233037"/>
          </a:xfrm>
          <a:prstGeom prst="roundRect">
            <a:avLst>
              <a:gd name="adj" fmla="val 50000"/>
            </a:avLst>
          </a:prstGeom>
          <a:gradFill>
            <a:gsLst>
              <a:gs pos="100000">
                <a:schemeClr val="tx2"/>
              </a:gs>
              <a:gs pos="0">
                <a:schemeClr val="tx1"/>
              </a:gs>
            </a:gsLst>
            <a:lin ang="2700000" scaled="0"/>
          </a:gradFill>
          <a:ln w="15875">
            <a:solidFill>
              <a:schemeClr val="bg1"/>
            </a:solidFill>
          </a:ln>
          <a:effectLst>
            <a:outerShdw blurRad="144363" dist="38100" dir="2700000" algn="tl" rotWithShape="0">
              <a:schemeClr val="tx1">
                <a:lumMod val="60000"/>
                <a:lumOff val="4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8000" rIns="48000" rtlCol="0" anchor="ctr"/>
          <a:lstStyle/>
          <a:p>
            <a:pPr algn="ctr"/>
            <a:r>
              <a:rPr lang="fr-FR" sz="800" b="1">
                <a:solidFill>
                  <a:schemeClr val="bg1"/>
                </a:solidFill>
              </a:rPr>
              <a:t>EN SAVOIR +</a:t>
            </a:r>
          </a:p>
        </p:txBody>
      </p:sp>
      <p:sp>
        <p:nvSpPr>
          <p:cNvPr id="77" name="Titre 10">
            <a:extLst>
              <a:ext uri="{FF2B5EF4-FFF2-40B4-BE49-F238E27FC236}">
                <a16:creationId xmlns:a16="http://schemas.microsoft.com/office/drawing/2014/main" id="{28004078-2641-A9F5-5A84-AE0D09BE28F7}"/>
              </a:ext>
            </a:extLst>
          </p:cNvPr>
          <p:cNvSpPr txBox="1">
            <a:spLocks/>
          </p:cNvSpPr>
          <p:nvPr/>
        </p:nvSpPr>
        <p:spPr>
          <a:xfrm>
            <a:off x="8075053" y="5283545"/>
            <a:ext cx="2662844" cy="194283"/>
          </a:xfrm>
          <a:prstGeom prst="rect">
            <a:avLst/>
          </a:prstGeom>
        </p:spPr>
        <p:txBody>
          <a:bodyPr lIns="0" tIns="0" rIns="0" bIns="0" anchor="b">
            <a:noAutofit/>
          </a:bodyPr>
          <a:lstStyle>
            <a:lvl1pPr algn="l" defTabSz="910811" rtl="0" eaLnBrk="1" latinLnBrk="0" hangingPunct="1">
              <a:lnSpc>
                <a:spcPct val="95000"/>
              </a:lnSpc>
              <a:spcBef>
                <a:spcPct val="0"/>
              </a:spcBef>
              <a:buNone/>
              <a:defRPr sz="2250" b="1" kern="1200" cap="all" baseline="0">
                <a:solidFill>
                  <a:schemeClr val="tx1"/>
                </a:solidFill>
                <a:latin typeface="+mj-lt"/>
                <a:ea typeface="+mj-ea"/>
                <a:cs typeface="+mj-cs"/>
              </a:defRPr>
            </a:lvl1pPr>
          </a:lstStyle>
          <a:p>
            <a:pPr defTabSz="1214384">
              <a:lnSpc>
                <a:spcPct val="100000"/>
              </a:lnSpc>
              <a:defRPr/>
            </a:pPr>
            <a:r>
              <a:rPr lang="fr-FR" sz="1067" cap="none">
                <a:solidFill>
                  <a:schemeClr val="bg1"/>
                </a:solidFill>
                <a:latin typeface="Arial Black" panose="020B0604020202020204" pitchFamily="34" charset="0"/>
                <a:cs typeface="Arial Black" panose="020B0604020202020204" pitchFamily="34" charset="0"/>
              </a:rPr>
              <a:t> </a:t>
            </a:r>
          </a:p>
        </p:txBody>
      </p:sp>
      <p:sp>
        <p:nvSpPr>
          <p:cNvPr id="60" name="Espace réservé du pied de page 3">
            <a:extLst>
              <a:ext uri="{FF2B5EF4-FFF2-40B4-BE49-F238E27FC236}">
                <a16:creationId xmlns:a16="http://schemas.microsoft.com/office/drawing/2014/main" id="{FE6A4416-9B0B-46DE-BB0F-8EA8248B855A}"/>
              </a:ext>
            </a:extLst>
          </p:cNvPr>
          <p:cNvSpPr txBox="1">
            <a:spLocks/>
          </p:cNvSpPr>
          <p:nvPr/>
        </p:nvSpPr>
        <p:spPr>
          <a:xfrm>
            <a:off x="192650" y="22653"/>
            <a:ext cx="9126692" cy="832567"/>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fr-FR" sz="2300" b="1">
                <a:solidFill>
                  <a:schemeClr val="bg2"/>
                </a:solidFill>
                <a:latin typeface="Arial Black" panose="020B0604020202020204" pitchFamily="34" charset="0"/>
                <a:cs typeface="Arial Black" panose="020B0604020202020204" pitchFamily="34" charset="0"/>
              </a:rPr>
              <a:t>SOLUTION D’ENCAISSEMENT </a:t>
            </a:r>
            <a:r>
              <a:rPr lang="fr-FR" sz="2300" b="1">
                <a:latin typeface="Arial Black" panose="020B0604020202020204" pitchFamily="34" charset="0"/>
                <a:cs typeface="Arial Black" panose="020B0604020202020204" pitchFamily="34" charset="0"/>
              </a:rPr>
              <a:t>AVEC</a:t>
            </a:r>
            <a:r>
              <a:rPr lang="fr-FR" sz="2300" b="1">
                <a:solidFill>
                  <a:schemeClr val="bg2"/>
                </a:solidFill>
                <a:latin typeface="Arial Black" panose="020B0604020202020204" pitchFamily="34" charset="0"/>
                <a:cs typeface="Arial Black" panose="020B0604020202020204" pitchFamily="34" charset="0"/>
              </a:rPr>
              <a:t> SITE MARCHAND </a:t>
            </a:r>
            <a:r>
              <a:rPr lang="fr-FR" sz="2000" b="1">
                <a:latin typeface="Arial Black" panose="020B0604020202020204" pitchFamily="34" charset="0"/>
                <a:cs typeface="Arial Black" panose="020B0604020202020204" pitchFamily="34" charset="0"/>
              </a:rPr>
              <a:t>BESOINS CLASSIQUES</a:t>
            </a:r>
          </a:p>
        </p:txBody>
      </p:sp>
      <p:pic>
        <p:nvPicPr>
          <p:cNvPr id="12" name="Image 11" descr="Une image contenant Police, Graphique, graphisme, typographie&#10;&#10;Description générée automatiquement">
            <a:extLst>
              <a:ext uri="{FF2B5EF4-FFF2-40B4-BE49-F238E27FC236}">
                <a16:creationId xmlns:a16="http://schemas.microsoft.com/office/drawing/2014/main" id="{7BEFB661-807B-F5EB-08C1-F9154025CDB5}"/>
              </a:ext>
            </a:extLst>
          </p:cNvPr>
          <p:cNvPicPr>
            <a:picLocks noChangeAspect="1"/>
          </p:cNvPicPr>
          <p:nvPr/>
        </p:nvPicPr>
        <p:blipFill>
          <a:blip r:embed="rId4"/>
          <a:stretch>
            <a:fillRect/>
          </a:stretch>
        </p:blipFill>
        <p:spPr>
          <a:xfrm>
            <a:off x="10229635" y="252864"/>
            <a:ext cx="1621918" cy="297499"/>
          </a:xfrm>
          <a:prstGeom prst="rect">
            <a:avLst/>
          </a:prstGeom>
        </p:spPr>
      </p:pic>
    </p:spTree>
    <p:extLst>
      <p:ext uri="{BB962C8B-B14F-4D97-AF65-F5344CB8AC3E}">
        <p14:creationId xmlns:p14="http://schemas.microsoft.com/office/powerpoint/2010/main" val="2765499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Rectangle 6">
            <a:extLst>
              <a:ext uri="{FF2B5EF4-FFF2-40B4-BE49-F238E27FC236}">
                <a16:creationId xmlns:a16="http://schemas.microsoft.com/office/drawing/2014/main" id="{EEACF7DF-764A-4E2D-A647-6C30FB6D24A7}"/>
              </a:ext>
            </a:extLst>
          </p:cNvPr>
          <p:cNvSpPr/>
          <p:nvPr/>
        </p:nvSpPr>
        <p:spPr>
          <a:xfrm>
            <a:off x="8693427" y="-1"/>
            <a:ext cx="3498572" cy="6858001"/>
          </a:xfrm>
          <a:custGeom>
            <a:avLst/>
            <a:gdLst>
              <a:gd name="connsiteX0" fmla="*/ 0 w 3140765"/>
              <a:gd name="connsiteY0" fmla="*/ 0 h 5143501"/>
              <a:gd name="connsiteX1" fmla="*/ 3140765 w 3140765"/>
              <a:gd name="connsiteY1" fmla="*/ 0 h 5143501"/>
              <a:gd name="connsiteX2" fmla="*/ 3140765 w 3140765"/>
              <a:gd name="connsiteY2" fmla="*/ 5143501 h 5143501"/>
              <a:gd name="connsiteX3" fmla="*/ 0 w 3140765"/>
              <a:gd name="connsiteY3" fmla="*/ 5143501 h 5143501"/>
              <a:gd name="connsiteX4" fmla="*/ 0 w 3140765"/>
              <a:gd name="connsiteY4" fmla="*/ 0 h 5143501"/>
              <a:gd name="connsiteX0" fmla="*/ 387626 w 3140765"/>
              <a:gd name="connsiteY0" fmla="*/ 0 h 5143501"/>
              <a:gd name="connsiteX1" fmla="*/ 3140765 w 3140765"/>
              <a:gd name="connsiteY1" fmla="*/ 0 h 5143501"/>
              <a:gd name="connsiteX2" fmla="*/ 3140765 w 3140765"/>
              <a:gd name="connsiteY2" fmla="*/ 5143501 h 5143501"/>
              <a:gd name="connsiteX3" fmla="*/ 0 w 3140765"/>
              <a:gd name="connsiteY3" fmla="*/ 5143501 h 5143501"/>
              <a:gd name="connsiteX4" fmla="*/ 387626 w 3140765"/>
              <a:gd name="connsiteY4" fmla="*/ 0 h 5143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765" h="5143501">
                <a:moveTo>
                  <a:pt x="387626" y="0"/>
                </a:moveTo>
                <a:lnTo>
                  <a:pt x="3140765" y="0"/>
                </a:lnTo>
                <a:lnTo>
                  <a:pt x="3140765" y="5143501"/>
                </a:lnTo>
                <a:lnTo>
                  <a:pt x="0" y="5143501"/>
                </a:lnTo>
                <a:lnTo>
                  <a:pt x="387626" y="0"/>
                </a:lnTo>
                <a:close/>
              </a:path>
            </a:pathLst>
          </a:custGeom>
          <a:solidFill>
            <a:schemeClr val="tx1">
              <a:lumMod val="20000"/>
              <a:lumOff val="8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172" name="Picture 171" descr="A person sitting at a table using a computer&#10;&#10;Description automatically generated with medium confidence">
            <a:extLst>
              <a:ext uri="{FF2B5EF4-FFF2-40B4-BE49-F238E27FC236}">
                <a16:creationId xmlns:a16="http://schemas.microsoft.com/office/drawing/2014/main" id="{509731FE-9BE5-4623-A716-76A1C3DDC2A4}"/>
              </a:ext>
            </a:extLst>
          </p:cNvPr>
          <p:cNvPicPr>
            <a:picLocks noChangeAspect="1"/>
          </p:cNvPicPr>
          <p:nvPr/>
        </p:nvPicPr>
        <p:blipFill rotWithShape="1">
          <a:blip r:embed="rId3"/>
          <a:srcRect l="16980" r="46825"/>
          <a:stretch/>
        </p:blipFill>
        <p:spPr>
          <a:xfrm>
            <a:off x="1" y="725716"/>
            <a:ext cx="1480457" cy="6132284"/>
          </a:xfrm>
          <a:custGeom>
            <a:avLst/>
            <a:gdLst>
              <a:gd name="connsiteX0" fmla="*/ 0 w 1480457"/>
              <a:gd name="connsiteY0" fmla="*/ 0 h 6132284"/>
              <a:gd name="connsiteX1" fmla="*/ 1480457 w 1480457"/>
              <a:gd name="connsiteY1" fmla="*/ 0 h 6132284"/>
              <a:gd name="connsiteX2" fmla="*/ 1480457 w 1480457"/>
              <a:gd name="connsiteY2" fmla="*/ 6132284 h 6132284"/>
              <a:gd name="connsiteX3" fmla="*/ 0 w 1480457"/>
              <a:gd name="connsiteY3" fmla="*/ 6132284 h 6132284"/>
            </a:gdLst>
            <a:ahLst/>
            <a:cxnLst>
              <a:cxn ang="0">
                <a:pos x="connsiteX0" y="connsiteY0"/>
              </a:cxn>
              <a:cxn ang="0">
                <a:pos x="connsiteX1" y="connsiteY1"/>
              </a:cxn>
              <a:cxn ang="0">
                <a:pos x="connsiteX2" y="connsiteY2"/>
              </a:cxn>
              <a:cxn ang="0">
                <a:pos x="connsiteX3" y="connsiteY3"/>
              </a:cxn>
            </a:cxnLst>
            <a:rect l="l" t="t" r="r" b="b"/>
            <a:pathLst>
              <a:path w="1480457" h="6132284">
                <a:moveTo>
                  <a:pt x="0" y="0"/>
                </a:moveTo>
                <a:lnTo>
                  <a:pt x="1480457" y="0"/>
                </a:lnTo>
                <a:lnTo>
                  <a:pt x="1480457" y="6132284"/>
                </a:lnTo>
                <a:lnTo>
                  <a:pt x="0" y="6132284"/>
                </a:lnTo>
                <a:close/>
              </a:path>
            </a:pathLst>
          </a:custGeom>
        </p:spPr>
      </p:pic>
      <p:cxnSp>
        <p:nvCxnSpPr>
          <p:cNvPr id="42" name="Straight Connector 14">
            <a:extLst>
              <a:ext uri="{FF2B5EF4-FFF2-40B4-BE49-F238E27FC236}">
                <a16:creationId xmlns:a16="http://schemas.microsoft.com/office/drawing/2014/main" id="{D8461CE8-7670-4ADE-A523-D2686320B3B5}"/>
              </a:ext>
            </a:extLst>
          </p:cNvPr>
          <p:cNvCxnSpPr>
            <a:cxnSpLocks/>
          </p:cNvCxnSpPr>
          <p:nvPr/>
        </p:nvCxnSpPr>
        <p:spPr>
          <a:xfrm>
            <a:off x="11712000" y="6471041"/>
            <a:ext cx="0" cy="251073"/>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3" name="Espace réservé du pied de page 3">
            <a:extLst>
              <a:ext uri="{FF2B5EF4-FFF2-40B4-BE49-F238E27FC236}">
                <a16:creationId xmlns:a16="http://schemas.microsoft.com/office/drawing/2014/main" id="{E549BC3C-4C98-4B9D-9012-83D7BC9EAC01}"/>
              </a:ext>
            </a:extLst>
          </p:cNvPr>
          <p:cNvSpPr txBox="1">
            <a:spLocks/>
          </p:cNvSpPr>
          <p:nvPr/>
        </p:nvSpPr>
        <p:spPr>
          <a:xfrm>
            <a:off x="11808000" y="6514503"/>
            <a:ext cx="384000" cy="164148"/>
          </a:xfrm>
          <a:prstGeom prst="rect">
            <a:avLst/>
          </a:prstGeom>
        </p:spPr>
        <p:txBody>
          <a:bodyPr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fld id="{4D89CEE3-EF86-47BA-A019-3BB0B49164E8}" type="slidenum">
              <a:rPr lang="fr-FR" sz="1067">
                <a:latin typeface="Arial"/>
              </a:rPr>
              <a:pPr defTabSz="609585">
                <a:defRPr/>
              </a:pPr>
              <a:t>6</a:t>
            </a:fld>
            <a:endParaRPr lang="fr-FR" sz="1067">
              <a:latin typeface="Arial"/>
            </a:endParaRPr>
          </a:p>
        </p:txBody>
      </p:sp>
      <p:sp>
        <p:nvSpPr>
          <p:cNvPr id="17" name="Rectangle 16">
            <a:extLst>
              <a:ext uri="{FF2B5EF4-FFF2-40B4-BE49-F238E27FC236}">
                <a16:creationId xmlns:a16="http://schemas.microsoft.com/office/drawing/2014/main" id="{25D0729C-0790-1F63-EF14-3D06948695FF}"/>
              </a:ext>
            </a:extLst>
          </p:cNvPr>
          <p:cNvSpPr/>
          <p:nvPr/>
        </p:nvSpPr>
        <p:spPr>
          <a:xfrm>
            <a:off x="-1" y="1"/>
            <a:ext cx="12192000" cy="1127902"/>
          </a:xfrm>
          <a:prstGeom prst="rect">
            <a:avLst/>
          </a:prstGeom>
          <a:solidFill>
            <a:schemeClr val="bg1"/>
          </a:solidFill>
          <a:ln w="3175">
            <a:noFill/>
          </a:ln>
          <a:effectLst>
            <a:outerShdw blurRad="889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7">
              <a:solidFill>
                <a:schemeClr val="bg2"/>
              </a:solidFill>
            </a:endParaRPr>
          </a:p>
        </p:txBody>
      </p:sp>
      <p:sp>
        <p:nvSpPr>
          <p:cNvPr id="15" name="Espace réservé du pied de page 3">
            <a:extLst>
              <a:ext uri="{FF2B5EF4-FFF2-40B4-BE49-F238E27FC236}">
                <a16:creationId xmlns:a16="http://schemas.microsoft.com/office/drawing/2014/main" id="{5B5CDCFE-066C-2670-47EB-4A78463908B5}"/>
              </a:ext>
            </a:extLst>
          </p:cNvPr>
          <p:cNvSpPr txBox="1">
            <a:spLocks/>
          </p:cNvSpPr>
          <p:nvPr/>
        </p:nvSpPr>
        <p:spPr>
          <a:xfrm>
            <a:off x="335360" y="166646"/>
            <a:ext cx="9126692" cy="738664"/>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fr-FR" sz="2400" b="1">
                <a:latin typeface="Arial Black" panose="020B0604020202020204" pitchFamily="34" charset="0"/>
                <a:cs typeface="Arial Black" panose="020B0604020202020204" pitchFamily="34" charset="0"/>
              </a:rPr>
              <a:t>SOLUTION DE PAIEMENT EN PLUSIEURS FOIS </a:t>
            </a:r>
            <a:br>
              <a:rPr lang="fr-FR" sz="2400" b="1">
                <a:solidFill>
                  <a:schemeClr val="bg2"/>
                </a:solidFill>
                <a:latin typeface="Arial Black" panose="020B0604020202020204" pitchFamily="34" charset="0"/>
                <a:cs typeface="Arial Black" panose="020B0604020202020204" pitchFamily="34" charset="0"/>
              </a:rPr>
            </a:br>
            <a:r>
              <a:rPr lang="fr-FR" sz="2400" b="1">
                <a:solidFill>
                  <a:schemeClr val="bg2"/>
                </a:solidFill>
                <a:latin typeface="Arial Black" panose="020B0604020202020204" pitchFamily="34" charset="0"/>
                <a:cs typeface="Arial Black" panose="020B0604020202020204" pitchFamily="34" charset="0"/>
              </a:rPr>
              <a:t>AVEC PAYPLUG</a:t>
            </a:r>
          </a:p>
        </p:txBody>
      </p:sp>
      <p:sp>
        <p:nvSpPr>
          <p:cNvPr id="16" name="Rectangle : avec coins arrondis en haut 71">
            <a:extLst>
              <a:ext uri="{FF2B5EF4-FFF2-40B4-BE49-F238E27FC236}">
                <a16:creationId xmlns:a16="http://schemas.microsoft.com/office/drawing/2014/main" id="{4A1C12D0-96F4-A96D-741C-3899669C5ED3}"/>
              </a:ext>
            </a:extLst>
          </p:cNvPr>
          <p:cNvSpPr/>
          <p:nvPr/>
        </p:nvSpPr>
        <p:spPr>
          <a:xfrm>
            <a:off x="318991" y="1066943"/>
            <a:ext cx="1152000" cy="60959"/>
          </a:xfrm>
          <a:prstGeom prst="round2SameRect">
            <a:avLst>
              <a:gd name="adj1" fmla="val 500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52" name="Graphic 51">
            <a:extLst>
              <a:ext uri="{FF2B5EF4-FFF2-40B4-BE49-F238E27FC236}">
                <a16:creationId xmlns:a16="http://schemas.microsoft.com/office/drawing/2014/main" id="{0A67F6C5-EFC1-4C15-9F23-51B5B4F75D6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291763" y="6375112"/>
            <a:ext cx="1073943" cy="278732"/>
          </a:xfrm>
          <a:prstGeom prst="rect">
            <a:avLst/>
          </a:prstGeom>
        </p:spPr>
      </p:pic>
      <p:sp>
        <p:nvSpPr>
          <p:cNvPr id="124" name="Espace réservé du pied de page 3">
            <a:extLst>
              <a:ext uri="{FF2B5EF4-FFF2-40B4-BE49-F238E27FC236}">
                <a16:creationId xmlns:a16="http://schemas.microsoft.com/office/drawing/2014/main" id="{BD8B3B2E-9123-409F-8763-80CC8962E562}"/>
              </a:ext>
            </a:extLst>
          </p:cNvPr>
          <p:cNvSpPr txBox="1">
            <a:spLocks/>
          </p:cNvSpPr>
          <p:nvPr/>
        </p:nvSpPr>
        <p:spPr>
          <a:xfrm>
            <a:off x="1770742" y="6403126"/>
            <a:ext cx="6317455" cy="454873"/>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700" i="1" dirty="0">
                <a:latin typeface="Arial"/>
              </a:rPr>
              <a:t>(1) Le paiement garanti en 3 ou 4 fois de Oney est disponible dans le cadre de la souscription d’une Offre Pro de </a:t>
            </a:r>
            <a:r>
              <a:rPr lang="fr-FR" sz="700" i="1" dirty="0" err="1">
                <a:latin typeface="Arial"/>
              </a:rPr>
              <a:t>PayPlug</a:t>
            </a:r>
            <a:r>
              <a:rPr lang="fr-FR" sz="700" i="1" dirty="0">
                <a:latin typeface="Arial"/>
              </a:rPr>
              <a:t>. Le e-commerçant conclut un contrat avec Oney pour bénéficier de ce service. Oney Bank SA au capital de 50 741 215 € - Siège social : 34 avenue de Flandre 59170 Croix - RCS Lille Métropole 546 380 197 - N°ORIAS : 07 023 261 - www.orias.fr.PayPlug SAS, société par actions simplifiée au capital de 385 529,50 €, et immatriculée au Registre du Commerce de Paris sous le numéro RCS 751 658 881.</a:t>
            </a:r>
          </a:p>
          <a:p>
            <a:pPr defTabSz="609585">
              <a:defRPr/>
            </a:pPr>
            <a:endParaRPr lang="fr-FR" sz="700" i="1" dirty="0">
              <a:latin typeface="Arial"/>
            </a:endParaRPr>
          </a:p>
        </p:txBody>
      </p:sp>
      <p:sp>
        <p:nvSpPr>
          <p:cNvPr id="144" name="Espace réservé du pied de page 3">
            <a:extLst>
              <a:ext uri="{FF2B5EF4-FFF2-40B4-BE49-F238E27FC236}">
                <a16:creationId xmlns:a16="http://schemas.microsoft.com/office/drawing/2014/main" id="{646240D7-17F4-4C5E-907A-E0EA14EFB128}"/>
              </a:ext>
            </a:extLst>
          </p:cNvPr>
          <p:cNvSpPr txBox="1">
            <a:spLocks/>
          </p:cNvSpPr>
          <p:nvPr/>
        </p:nvSpPr>
        <p:spPr>
          <a:xfrm>
            <a:off x="1742456" y="1453448"/>
            <a:ext cx="3200344" cy="205184"/>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1400" b="1">
                <a:solidFill>
                  <a:schemeClr val="bg2"/>
                </a:solidFill>
                <a:latin typeface="Arial Black" panose="020B0604020202020204" pitchFamily="34" charset="0"/>
                <a:cs typeface="Arial Black" panose="020B0604020202020204" pitchFamily="34" charset="0"/>
              </a:rPr>
              <a:t>CONSEIL</a:t>
            </a:r>
          </a:p>
        </p:txBody>
      </p:sp>
      <p:sp>
        <p:nvSpPr>
          <p:cNvPr id="145" name="Espace réservé du pied de page 3">
            <a:extLst>
              <a:ext uri="{FF2B5EF4-FFF2-40B4-BE49-F238E27FC236}">
                <a16:creationId xmlns:a16="http://schemas.microsoft.com/office/drawing/2014/main" id="{25000A25-0874-48B4-962B-19D0FB46FFED}"/>
              </a:ext>
            </a:extLst>
          </p:cNvPr>
          <p:cNvSpPr txBox="1">
            <a:spLocks/>
          </p:cNvSpPr>
          <p:nvPr/>
        </p:nvSpPr>
        <p:spPr>
          <a:xfrm>
            <a:off x="1742456" y="1714443"/>
            <a:ext cx="3200344" cy="553998"/>
          </a:xfrm>
          <a:prstGeom prst="rect">
            <a:avLst/>
          </a:prstGeom>
        </p:spPr>
        <p:txBody>
          <a:bodyPr wrap="square" lIns="0" tIns="0" rIns="0" bIns="0" numCol="1" spcCol="172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2800" indent="-172800" defTabSz="609585">
              <a:buClr>
                <a:schemeClr val="tx2"/>
              </a:buClr>
              <a:buFont typeface="Arial" panose="020B0604020202020204" pitchFamily="34" charset="0"/>
              <a:buChar char="•"/>
              <a:defRPr/>
            </a:pPr>
            <a:r>
              <a:rPr lang="fr-FR" sz="1200" b="1"/>
              <a:t>Proposez le </a:t>
            </a:r>
            <a:r>
              <a:rPr lang="fr-FR" sz="1200" b="1">
                <a:solidFill>
                  <a:schemeClr val="bg2"/>
                </a:solidFill>
              </a:rPr>
              <a:t>paiement en plusieurs fois</a:t>
            </a:r>
            <a:r>
              <a:rPr lang="fr-FR" sz="1200" b="1"/>
              <a:t> </a:t>
            </a:r>
            <a:br>
              <a:rPr lang="fr-FR" sz="1200" b="1"/>
            </a:br>
            <a:r>
              <a:rPr lang="fr-FR" sz="1200" b="1"/>
              <a:t>à vos </a:t>
            </a:r>
            <a:r>
              <a:rPr lang="fr-FR" sz="1200" b="1">
                <a:solidFill>
                  <a:srgbClr val="3E454A"/>
                </a:solidFill>
              </a:rPr>
              <a:t>marchands</a:t>
            </a:r>
            <a:r>
              <a:rPr lang="fr-FR" sz="1200" b="1"/>
              <a:t> pour augmenter le panier moyen de leurs clients !</a:t>
            </a:r>
          </a:p>
        </p:txBody>
      </p:sp>
      <p:pic>
        <p:nvPicPr>
          <p:cNvPr id="133" name="Image 4">
            <a:extLst>
              <a:ext uri="{FF2B5EF4-FFF2-40B4-BE49-F238E27FC236}">
                <a16:creationId xmlns:a16="http://schemas.microsoft.com/office/drawing/2014/main" id="{3A5EABD4-4AAB-48D9-8ADD-8B6E629B8965}"/>
              </a:ext>
            </a:extLst>
          </p:cNvPr>
          <p:cNvPicPr>
            <a:picLocks noChangeAspect="1"/>
          </p:cNvPicPr>
          <p:nvPr/>
        </p:nvPicPr>
        <p:blipFill rotWithShape="1">
          <a:blip r:embed="rId6"/>
          <a:srcRect b="28154"/>
          <a:stretch/>
        </p:blipFill>
        <p:spPr>
          <a:xfrm>
            <a:off x="10590125" y="571186"/>
            <a:ext cx="1121875" cy="265696"/>
          </a:xfrm>
          <a:prstGeom prst="rect">
            <a:avLst/>
          </a:prstGeom>
        </p:spPr>
      </p:pic>
      <p:sp>
        <p:nvSpPr>
          <p:cNvPr id="138" name="Espace réservé du pied de page 3">
            <a:extLst>
              <a:ext uri="{FF2B5EF4-FFF2-40B4-BE49-F238E27FC236}">
                <a16:creationId xmlns:a16="http://schemas.microsoft.com/office/drawing/2014/main" id="{1D33479B-77FF-48EE-9EF2-63E932F09EFD}"/>
              </a:ext>
            </a:extLst>
          </p:cNvPr>
          <p:cNvSpPr txBox="1">
            <a:spLocks/>
          </p:cNvSpPr>
          <p:nvPr/>
        </p:nvSpPr>
        <p:spPr>
          <a:xfrm>
            <a:off x="6409437" y="1453447"/>
            <a:ext cx="4956268" cy="205184"/>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1400" b="1">
                <a:solidFill>
                  <a:schemeClr val="bg2"/>
                </a:solidFill>
                <a:latin typeface="Arial Black" panose="020B0604020202020204" pitchFamily="34" charset="0"/>
                <a:cs typeface="Arial Black" panose="020B0604020202020204" pitchFamily="34" charset="0"/>
              </a:rPr>
              <a:t>BON À SAVOIR </a:t>
            </a:r>
          </a:p>
        </p:txBody>
      </p:sp>
      <p:sp>
        <p:nvSpPr>
          <p:cNvPr id="139" name="Espace réservé du pied de page 3">
            <a:extLst>
              <a:ext uri="{FF2B5EF4-FFF2-40B4-BE49-F238E27FC236}">
                <a16:creationId xmlns:a16="http://schemas.microsoft.com/office/drawing/2014/main" id="{A88B1E2B-4362-4EC3-AEF5-2600E93D7D8C}"/>
              </a:ext>
            </a:extLst>
          </p:cNvPr>
          <p:cNvSpPr txBox="1">
            <a:spLocks/>
          </p:cNvSpPr>
          <p:nvPr/>
        </p:nvSpPr>
        <p:spPr>
          <a:xfrm>
            <a:off x="6409437" y="1714444"/>
            <a:ext cx="4974315" cy="738664"/>
          </a:xfrm>
          <a:prstGeom prst="rect">
            <a:avLst/>
          </a:prstGeom>
        </p:spPr>
        <p:txBody>
          <a:bodyPr wrap="square" lIns="0" tIns="0" rIns="0" bIns="0" numCol="1" spcCol="17280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2800" indent="-172800" defTabSz="609585">
              <a:buClr>
                <a:schemeClr val="tx2"/>
              </a:buClr>
              <a:buFont typeface="Arial" panose="020B0604020202020204" pitchFamily="34" charset="0"/>
              <a:buChar char="•"/>
              <a:defRPr/>
            </a:pPr>
            <a:r>
              <a:rPr lang="fr-FR" sz="1200" b="1" dirty="0"/>
              <a:t>Une récente étude révèle que « 38% des consommateurs vérifient que la possibilité de payer en plusieurs fois existe avant de se lancer dans leurs achats » expliquant un marché « en croissance de 20 à 40% chaque année »*</a:t>
            </a:r>
          </a:p>
        </p:txBody>
      </p:sp>
      <p:sp>
        <p:nvSpPr>
          <p:cNvPr id="127" name="Rectangle: Rounded Corners 24">
            <a:extLst>
              <a:ext uri="{FF2B5EF4-FFF2-40B4-BE49-F238E27FC236}">
                <a16:creationId xmlns:a16="http://schemas.microsoft.com/office/drawing/2014/main" id="{78BAC7D9-7153-4CAF-83DB-2DA715FC7C8A}"/>
              </a:ext>
            </a:extLst>
          </p:cNvPr>
          <p:cNvSpPr/>
          <p:nvPr/>
        </p:nvSpPr>
        <p:spPr>
          <a:xfrm flipV="1">
            <a:off x="596591" y="2873340"/>
            <a:ext cx="6442576" cy="3215255"/>
          </a:xfrm>
          <a:prstGeom prst="round1Rect">
            <a:avLst/>
          </a:prstGeom>
          <a:solidFill>
            <a:schemeClr val="bg1">
              <a:lumMod val="95000"/>
            </a:schemeClr>
          </a:solidFill>
          <a:ln w="25400">
            <a:noFill/>
          </a:ln>
          <a:effectLst>
            <a:outerShdw dist="889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28" name="Espace réservé du pied de page 3">
            <a:extLst>
              <a:ext uri="{FF2B5EF4-FFF2-40B4-BE49-F238E27FC236}">
                <a16:creationId xmlns:a16="http://schemas.microsoft.com/office/drawing/2014/main" id="{923BACA2-D21E-4D00-AFCE-358A2C8C2708}"/>
              </a:ext>
            </a:extLst>
          </p:cNvPr>
          <p:cNvSpPr txBox="1">
            <a:spLocks/>
          </p:cNvSpPr>
          <p:nvPr/>
        </p:nvSpPr>
        <p:spPr>
          <a:xfrm>
            <a:off x="924838" y="3397106"/>
            <a:ext cx="5489430" cy="1754326"/>
          </a:xfrm>
          <a:prstGeom prst="rect">
            <a:avLst/>
          </a:prstGeom>
        </p:spPr>
        <p:txBody>
          <a:bodyPr lIns="0" tIns="0" rIns="0" bIns="0" numCol="1" spcCol="34560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2800" indent="-172800" defTabSz="609585">
              <a:spcAft>
                <a:spcPts val="1200"/>
              </a:spcAft>
              <a:buClr>
                <a:schemeClr val="bg2"/>
              </a:buClr>
              <a:buFont typeface="Arial" panose="020B0604020202020204" pitchFamily="34" charset="0"/>
              <a:buChar char="•"/>
              <a:defRPr/>
            </a:pPr>
            <a:r>
              <a:rPr lang="fr-FR" sz="1200">
                <a:latin typeface="Arial"/>
              </a:rPr>
              <a:t>Paiement des achats en 3 ou 4 fois garanti, utilisable par le client final pour un panier de plus de 100€ </a:t>
            </a:r>
            <a:r>
              <a:rPr lang="fr-FR" sz="1200" baseline="30000">
                <a:latin typeface="Arial"/>
              </a:rPr>
              <a:t>(1)</a:t>
            </a:r>
          </a:p>
          <a:p>
            <a:pPr marL="172800" indent="-172800" defTabSz="609585">
              <a:spcAft>
                <a:spcPts val="1200"/>
              </a:spcAft>
              <a:buClr>
                <a:schemeClr val="bg2"/>
              </a:buClr>
              <a:buFont typeface="Arial" panose="020B0604020202020204" pitchFamily="34" charset="0"/>
              <a:buChar char="•"/>
              <a:defRPr/>
            </a:pPr>
            <a:r>
              <a:rPr lang="fr-FR" sz="1200">
                <a:latin typeface="Arial"/>
              </a:rPr>
              <a:t>Option activable en un clic </a:t>
            </a:r>
          </a:p>
          <a:p>
            <a:pPr marL="172800" indent="-172800" defTabSz="609585">
              <a:spcAft>
                <a:spcPts val="1200"/>
              </a:spcAft>
              <a:buClr>
                <a:schemeClr val="bg2"/>
              </a:buClr>
              <a:buFont typeface="Arial" panose="020B0604020202020204" pitchFamily="34" charset="0"/>
              <a:buChar char="•"/>
              <a:defRPr/>
            </a:pPr>
            <a:r>
              <a:rPr lang="fr-FR" sz="1200">
                <a:latin typeface="Arial"/>
              </a:rPr>
              <a:t>Gestion de tous les paiements depuis le portail PayPlug </a:t>
            </a:r>
          </a:p>
          <a:p>
            <a:pPr marL="172800" indent="-172800" defTabSz="609585">
              <a:spcAft>
                <a:spcPts val="1200"/>
              </a:spcAft>
              <a:buClr>
                <a:schemeClr val="bg2"/>
              </a:buClr>
              <a:buFont typeface="Arial" panose="020B0604020202020204" pitchFamily="34" charset="0"/>
              <a:buChar char="•"/>
              <a:defRPr/>
            </a:pPr>
            <a:r>
              <a:rPr lang="fr-FR" sz="1200">
                <a:latin typeface="Arial"/>
              </a:rPr>
              <a:t>Garantie contre la fraude et le risque d'impayés : Oney prend en charge 100% du risque, la trésorerie est sécurisée et le montant de la transaction disponible sur le compte PayPlug du marchand</a:t>
            </a:r>
          </a:p>
        </p:txBody>
      </p:sp>
      <p:sp>
        <p:nvSpPr>
          <p:cNvPr id="183" name="Forme libre 265">
            <a:extLst>
              <a:ext uri="{FF2B5EF4-FFF2-40B4-BE49-F238E27FC236}">
                <a16:creationId xmlns:a16="http://schemas.microsoft.com/office/drawing/2014/main" id="{061BF059-E76D-4D6A-BF09-E2CEC0EA395A}"/>
              </a:ext>
            </a:extLst>
          </p:cNvPr>
          <p:cNvSpPr/>
          <p:nvPr/>
        </p:nvSpPr>
        <p:spPr>
          <a:xfrm rot="10800000">
            <a:off x="924838" y="2649630"/>
            <a:ext cx="2769784" cy="593043"/>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0" fmla="*/ 2237362 w 2237362"/>
              <a:gd name="connsiteY0" fmla="*/ 71068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7" fmla="*/ 2237362 w 2237362"/>
              <a:gd name="connsiteY7" fmla="*/ 710688 h 1009138"/>
              <a:gd name="connsiteX0" fmla="*/ 2237362 w 2237362"/>
              <a:gd name="connsiteY0" fmla="*/ 710688 h 710688"/>
              <a:gd name="connsiteX1" fmla="*/ 3175 w 2237362"/>
              <a:gd name="connsiteY1" fmla="*/ 710688 h 710688"/>
              <a:gd name="connsiteX2" fmla="*/ 0 w 2237362"/>
              <a:gd name="connsiteY2" fmla="*/ 172560 h 710688"/>
              <a:gd name="connsiteX3" fmla="*/ 1918417 w 2237362"/>
              <a:gd name="connsiteY3" fmla="*/ 172560 h 710688"/>
              <a:gd name="connsiteX4" fmla="*/ 1918417 w 2237362"/>
              <a:gd name="connsiteY4" fmla="*/ 0 h 710688"/>
              <a:gd name="connsiteX5" fmla="*/ 2090977 w 2237362"/>
              <a:gd name="connsiteY5" fmla="*/ 172560 h 710688"/>
              <a:gd name="connsiteX6" fmla="*/ 2237362 w 2237362"/>
              <a:gd name="connsiteY6" fmla="*/ 172560 h 710688"/>
              <a:gd name="connsiteX7" fmla="*/ 2237362 w 2237362"/>
              <a:gd name="connsiteY7" fmla="*/ 710688 h 710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7362" h="710688">
                <a:moveTo>
                  <a:pt x="2237362" y="710688"/>
                </a:moveTo>
                <a:lnTo>
                  <a:pt x="3175" y="710688"/>
                </a:lnTo>
                <a:cubicBezTo>
                  <a:pt x="2117" y="531312"/>
                  <a:pt x="1058" y="351936"/>
                  <a:pt x="0" y="172560"/>
                </a:cubicBezTo>
                <a:lnTo>
                  <a:pt x="1918417" y="172560"/>
                </a:lnTo>
                <a:lnTo>
                  <a:pt x="1918417" y="0"/>
                </a:lnTo>
                <a:lnTo>
                  <a:pt x="2090977" y="172560"/>
                </a:lnTo>
                <a:lnTo>
                  <a:pt x="2237362" y="172560"/>
                </a:lnTo>
                <a:lnTo>
                  <a:pt x="2237362" y="710688"/>
                </a:lnTo>
                <a:close/>
              </a:path>
            </a:pathLst>
          </a:custGeom>
          <a:solidFill>
            <a:schemeClr val="bg2"/>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p>
        </p:txBody>
      </p:sp>
      <p:sp>
        <p:nvSpPr>
          <p:cNvPr id="184" name="Espace réservé du pied de page 3">
            <a:extLst>
              <a:ext uri="{FF2B5EF4-FFF2-40B4-BE49-F238E27FC236}">
                <a16:creationId xmlns:a16="http://schemas.microsoft.com/office/drawing/2014/main" id="{88EFD229-E37A-4E62-8C2B-74FE15CA76B8}"/>
              </a:ext>
            </a:extLst>
          </p:cNvPr>
          <p:cNvSpPr txBox="1">
            <a:spLocks/>
          </p:cNvSpPr>
          <p:nvPr/>
        </p:nvSpPr>
        <p:spPr>
          <a:xfrm>
            <a:off x="1252970" y="2770355"/>
            <a:ext cx="2113520" cy="215444"/>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09585">
              <a:defRPr/>
            </a:pPr>
            <a:r>
              <a:rPr lang="fr-FR" sz="1400" b="1">
                <a:solidFill>
                  <a:schemeClr val="bg1"/>
                </a:solidFill>
                <a:latin typeface="Arial Black" panose="020B0604020202020204" pitchFamily="34" charset="0"/>
                <a:cs typeface="Arial Black" panose="020B0604020202020204" pitchFamily="34" charset="0"/>
              </a:rPr>
              <a:t>FONCTIONNALITÉS</a:t>
            </a:r>
          </a:p>
        </p:txBody>
      </p:sp>
      <p:sp>
        <p:nvSpPr>
          <p:cNvPr id="116" name="Rectangle: Rounded Corners 24">
            <a:extLst>
              <a:ext uri="{FF2B5EF4-FFF2-40B4-BE49-F238E27FC236}">
                <a16:creationId xmlns:a16="http://schemas.microsoft.com/office/drawing/2014/main" id="{2014537B-4834-4CCD-A5EA-33F7FF073F97}"/>
              </a:ext>
            </a:extLst>
          </p:cNvPr>
          <p:cNvSpPr/>
          <p:nvPr/>
        </p:nvSpPr>
        <p:spPr>
          <a:xfrm flipV="1">
            <a:off x="7362617" y="2873182"/>
            <a:ext cx="4349383" cy="3215412"/>
          </a:xfrm>
          <a:prstGeom prst="round1Rect">
            <a:avLst/>
          </a:prstGeom>
          <a:solidFill>
            <a:schemeClr val="bg1">
              <a:lumMod val="95000"/>
            </a:schemeClr>
          </a:solidFill>
          <a:ln w="25400">
            <a:noFill/>
          </a:ln>
          <a:effectLst>
            <a:outerShdw dist="889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19" name="Espace réservé du pied de page 3">
            <a:extLst>
              <a:ext uri="{FF2B5EF4-FFF2-40B4-BE49-F238E27FC236}">
                <a16:creationId xmlns:a16="http://schemas.microsoft.com/office/drawing/2014/main" id="{53B9670A-2326-4A40-82EE-4D8F5079E2FC}"/>
              </a:ext>
            </a:extLst>
          </p:cNvPr>
          <p:cNvSpPr txBox="1">
            <a:spLocks/>
          </p:cNvSpPr>
          <p:nvPr/>
        </p:nvSpPr>
        <p:spPr>
          <a:xfrm>
            <a:off x="7690862" y="3397106"/>
            <a:ext cx="3806840" cy="2262158"/>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2800" indent="-172800">
              <a:spcAft>
                <a:spcPts val="600"/>
              </a:spcAft>
              <a:buClr>
                <a:schemeClr val="bg2"/>
              </a:buClr>
              <a:buFont typeface="Arial" panose="020B0604020202020204" pitchFamily="34" charset="0"/>
              <a:buChar char="•"/>
              <a:defRPr/>
            </a:pPr>
            <a:r>
              <a:rPr lang="fr-FR" sz="1200"/>
              <a:t>Simplicité d’utilisation</a:t>
            </a:r>
          </a:p>
          <a:p>
            <a:pPr marL="172800" indent="-172800">
              <a:spcAft>
                <a:spcPts val="600"/>
              </a:spcAft>
              <a:buClr>
                <a:schemeClr val="bg2"/>
              </a:buClr>
              <a:buFont typeface="Arial" panose="020B0604020202020204" pitchFamily="34" charset="0"/>
              <a:buChar char="•"/>
              <a:defRPr/>
            </a:pPr>
            <a:r>
              <a:rPr lang="fr-FR" sz="1200"/>
              <a:t>Augmentation du panier moyen du client  : les montants des paniers moyens payés en fractionné sont plus de 2 fois supérieurs aux montant des paniers moyens payés comptants.  </a:t>
            </a:r>
          </a:p>
          <a:p>
            <a:pPr marL="172800" indent="-172800">
              <a:spcAft>
                <a:spcPts val="600"/>
              </a:spcAft>
              <a:buClr>
                <a:schemeClr val="bg2"/>
              </a:buClr>
              <a:buFont typeface="Arial" panose="020B0604020202020204" pitchFamily="34" charset="0"/>
              <a:buChar char="•"/>
              <a:defRPr/>
            </a:pPr>
            <a:r>
              <a:rPr lang="fr-FR" sz="1200"/>
              <a:t>Déclenchement de l’achat du client : notamment pour l’électroménager, le high-tech, les meubles et la déco, les séjours et les voyages*.</a:t>
            </a:r>
          </a:p>
          <a:p>
            <a:pPr marL="172800" indent="-172800">
              <a:spcAft>
                <a:spcPts val="600"/>
              </a:spcAft>
              <a:buClr>
                <a:schemeClr val="bg2"/>
              </a:buClr>
              <a:buFont typeface="Arial" panose="020B0604020202020204" pitchFamily="34" charset="0"/>
              <a:buChar char="•"/>
              <a:defRPr/>
            </a:pPr>
            <a:r>
              <a:rPr lang="fr-FR" sz="1200"/>
              <a:t>Fidélisation des clients grâce à un service apprécié : Plus d’1 Français sur 3 a déjà eu recours au paiement fractionné garanti*</a:t>
            </a:r>
          </a:p>
        </p:txBody>
      </p:sp>
      <p:sp>
        <p:nvSpPr>
          <p:cNvPr id="132" name="Espace réservé du pied de page 3">
            <a:extLst>
              <a:ext uri="{FF2B5EF4-FFF2-40B4-BE49-F238E27FC236}">
                <a16:creationId xmlns:a16="http://schemas.microsoft.com/office/drawing/2014/main" id="{BDA994CF-4D95-48D6-9655-3ADE2D3913E4}"/>
              </a:ext>
            </a:extLst>
          </p:cNvPr>
          <p:cNvSpPr txBox="1">
            <a:spLocks/>
          </p:cNvSpPr>
          <p:nvPr/>
        </p:nvSpPr>
        <p:spPr>
          <a:xfrm>
            <a:off x="7705358" y="5743186"/>
            <a:ext cx="3806840" cy="184666"/>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600" i="1"/>
              <a:t>* Etude Kantar dans l’article “Paiement fractionné : plus d’un Français sur trois y a déjà eu recours”, Le Parisien, 8 février 2022</a:t>
            </a:r>
          </a:p>
        </p:txBody>
      </p:sp>
      <p:sp>
        <p:nvSpPr>
          <p:cNvPr id="186" name="Forme libre 146">
            <a:extLst>
              <a:ext uri="{FF2B5EF4-FFF2-40B4-BE49-F238E27FC236}">
                <a16:creationId xmlns:a16="http://schemas.microsoft.com/office/drawing/2014/main" id="{B246B95F-AEDA-4B21-B36A-426D4562F54D}"/>
              </a:ext>
            </a:extLst>
          </p:cNvPr>
          <p:cNvSpPr/>
          <p:nvPr/>
        </p:nvSpPr>
        <p:spPr>
          <a:xfrm rot="10800000">
            <a:off x="7690863" y="2649630"/>
            <a:ext cx="2769784" cy="593043"/>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0" fmla="*/ 2237362 w 2237362"/>
              <a:gd name="connsiteY0" fmla="*/ 71068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7" fmla="*/ 2237362 w 2237362"/>
              <a:gd name="connsiteY7" fmla="*/ 710688 h 1009138"/>
              <a:gd name="connsiteX0" fmla="*/ 2237362 w 2237362"/>
              <a:gd name="connsiteY0" fmla="*/ 710688 h 710688"/>
              <a:gd name="connsiteX1" fmla="*/ 3175 w 2237362"/>
              <a:gd name="connsiteY1" fmla="*/ 710688 h 710688"/>
              <a:gd name="connsiteX2" fmla="*/ 0 w 2237362"/>
              <a:gd name="connsiteY2" fmla="*/ 172560 h 710688"/>
              <a:gd name="connsiteX3" fmla="*/ 1918417 w 2237362"/>
              <a:gd name="connsiteY3" fmla="*/ 172560 h 710688"/>
              <a:gd name="connsiteX4" fmla="*/ 1918417 w 2237362"/>
              <a:gd name="connsiteY4" fmla="*/ 0 h 710688"/>
              <a:gd name="connsiteX5" fmla="*/ 2090977 w 2237362"/>
              <a:gd name="connsiteY5" fmla="*/ 172560 h 710688"/>
              <a:gd name="connsiteX6" fmla="*/ 2237362 w 2237362"/>
              <a:gd name="connsiteY6" fmla="*/ 172560 h 710688"/>
              <a:gd name="connsiteX7" fmla="*/ 2237362 w 2237362"/>
              <a:gd name="connsiteY7" fmla="*/ 710688 h 710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7362" h="710688">
                <a:moveTo>
                  <a:pt x="2237362" y="710688"/>
                </a:moveTo>
                <a:lnTo>
                  <a:pt x="3175" y="710688"/>
                </a:lnTo>
                <a:cubicBezTo>
                  <a:pt x="2117" y="531312"/>
                  <a:pt x="1058" y="351936"/>
                  <a:pt x="0" y="172560"/>
                </a:cubicBezTo>
                <a:lnTo>
                  <a:pt x="1918417" y="172560"/>
                </a:lnTo>
                <a:lnTo>
                  <a:pt x="1918417" y="0"/>
                </a:lnTo>
                <a:lnTo>
                  <a:pt x="2090977" y="172560"/>
                </a:lnTo>
                <a:lnTo>
                  <a:pt x="2237362" y="172560"/>
                </a:lnTo>
                <a:lnTo>
                  <a:pt x="2237362" y="710688"/>
                </a:lnTo>
                <a:close/>
              </a:path>
            </a:pathLst>
          </a:custGeom>
          <a:solidFill>
            <a:schemeClr val="bg2"/>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p>
        </p:txBody>
      </p:sp>
      <p:sp>
        <p:nvSpPr>
          <p:cNvPr id="187" name="Espace réservé du pied de page 3">
            <a:extLst>
              <a:ext uri="{FF2B5EF4-FFF2-40B4-BE49-F238E27FC236}">
                <a16:creationId xmlns:a16="http://schemas.microsoft.com/office/drawing/2014/main" id="{E43917DD-A1DB-47BA-9E64-166EC57D28B7}"/>
              </a:ext>
            </a:extLst>
          </p:cNvPr>
          <p:cNvSpPr txBox="1">
            <a:spLocks/>
          </p:cNvSpPr>
          <p:nvPr/>
        </p:nvSpPr>
        <p:spPr>
          <a:xfrm>
            <a:off x="8018994" y="2782563"/>
            <a:ext cx="2113520" cy="215444"/>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09585">
              <a:defRPr/>
            </a:pPr>
            <a:r>
              <a:rPr lang="fr-FR" sz="1400" b="1">
                <a:solidFill>
                  <a:schemeClr val="bg1"/>
                </a:solidFill>
                <a:latin typeface="Arial Black" panose="020B0604020202020204" pitchFamily="34" charset="0"/>
                <a:cs typeface="Arial Black" panose="020B0604020202020204" pitchFamily="34" charset="0"/>
              </a:rPr>
              <a:t>BÉNÉFICES CLIENT</a:t>
            </a:r>
          </a:p>
        </p:txBody>
      </p:sp>
      <p:grpSp>
        <p:nvGrpSpPr>
          <p:cNvPr id="2" name="Group 1">
            <a:extLst>
              <a:ext uri="{FF2B5EF4-FFF2-40B4-BE49-F238E27FC236}">
                <a16:creationId xmlns:a16="http://schemas.microsoft.com/office/drawing/2014/main" id="{C6B5A316-9F38-067B-6680-89D7AECFD214}"/>
              </a:ext>
            </a:extLst>
          </p:cNvPr>
          <p:cNvGrpSpPr/>
          <p:nvPr/>
        </p:nvGrpSpPr>
        <p:grpSpPr>
          <a:xfrm>
            <a:off x="924836" y="1398422"/>
            <a:ext cx="619956" cy="619956"/>
            <a:chOff x="924836" y="1398422"/>
            <a:chExt cx="619956" cy="619956"/>
          </a:xfrm>
        </p:grpSpPr>
        <p:sp>
          <p:nvSpPr>
            <p:cNvPr id="192" name="Oval 5">
              <a:extLst>
                <a:ext uri="{FF2B5EF4-FFF2-40B4-BE49-F238E27FC236}">
                  <a16:creationId xmlns:a16="http://schemas.microsoft.com/office/drawing/2014/main" id="{E2829FD1-6C8C-4286-ADED-59023A05D6C9}"/>
                </a:ext>
              </a:extLst>
            </p:cNvPr>
            <p:cNvSpPr/>
            <p:nvPr/>
          </p:nvSpPr>
          <p:spPr>
            <a:xfrm>
              <a:off x="924836" y="1398422"/>
              <a:ext cx="619956" cy="619956"/>
            </a:xfrm>
            <a:prstGeom prst="ellipse">
              <a:avLst/>
            </a:prstGeom>
            <a:solidFill>
              <a:schemeClr val="bg1"/>
            </a:solidFill>
            <a:ln w="2222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09585"/>
              <a:endParaRPr lang="fr-FR" sz="1600" b="1">
                <a:solidFill>
                  <a:schemeClr val="tx2"/>
                </a:solidFill>
                <a:latin typeface="Arial Black" panose="020B0604020202020204" pitchFamily="34" charset="0"/>
                <a:cs typeface="Arial Black" panose="020B0604020202020204" pitchFamily="34" charset="0"/>
              </a:endParaRPr>
            </a:p>
          </p:txBody>
        </p:sp>
        <p:sp>
          <p:nvSpPr>
            <p:cNvPr id="193" name="Rectangle 192">
              <a:extLst>
                <a:ext uri="{FF2B5EF4-FFF2-40B4-BE49-F238E27FC236}">
                  <a16:creationId xmlns:a16="http://schemas.microsoft.com/office/drawing/2014/main" id="{DB213BA3-1744-4B2F-8B5C-F2054ADB89A3}"/>
                </a:ext>
              </a:extLst>
            </p:cNvPr>
            <p:cNvSpPr/>
            <p:nvPr/>
          </p:nvSpPr>
          <p:spPr>
            <a:xfrm>
              <a:off x="1042814" y="1516400"/>
              <a:ext cx="384000" cy="38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defRPr/>
              </a:pPr>
              <a:endParaRPr lang="fr-FR" sz="2400">
                <a:solidFill>
                  <a:srgbClr val="FFFFFF"/>
                </a:solidFill>
                <a:latin typeface="Arial"/>
              </a:endParaRPr>
            </a:p>
          </p:txBody>
        </p:sp>
        <p:pic>
          <p:nvPicPr>
            <p:cNvPr id="210" name="Graphic 209">
              <a:extLst>
                <a:ext uri="{FF2B5EF4-FFF2-40B4-BE49-F238E27FC236}">
                  <a16:creationId xmlns:a16="http://schemas.microsoft.com/office/drawing/2014/main" id="{F8BDF115-955E-4194-BD5D-F25ED98CFC6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42214" y="1515800"/>
              <a:ext cx="385200" cy="385200"/>
            </a:xfrm>
            <a:prstGeom prst="rect">
              <a:avLst/>
            </a:prstGeom>
          </p:spPr>
        </p:pic>
      </p:grpSp>
      <p:sp>
        <p:nvSpPr>
          <p:cNvPr id="44" name="Espace réservé du pied de page 3">
            <a:extLst>
              <a:ext uri="{FF2B5EF4-FFF2-40B4-BE49-F238E27FC236}">
                <a16:creationId xmlns:a16="http://schemas.microsoft.com/office/drawing/2014/main" id="{D940B38A-574C-4249-A918-2C03E3A95061}"/>
              </a:ext>
            </a:extLst>
          </p:cNvPr>
          <p:cNvSpPr txBox="1">
            <a:spLocks/>
          </p:cNvSpPr>
          <p:nvPr/>
        </p:nvSpPr>
        <p:spPr>
          <a:xfrm>
            <a:off x="181263" y="6423012"/>
            <a:ext cx="1299195" cy="323165"/>
          </a:xfrm>
          <a:prstGeom prst="rect">
            <a:avLst/>
          </a:prstGeom>
        </p:spPr>
        <p:txBody>
          <a:bodyPr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700" dirty="0">
                <a:solidFill>
                  <a:schemeClr val="bg1"/>
                </a:solidFill>
                <a:latin typeface="Arial"/>
              </a:rPr>
              <a:t>Document à usage strictement interne</a:t>
            </a:r>
            <a:br>
              <a:rPr lang="fr-FR" sz="700" dirty="0">
                <a:solidFill>
                  <a:schemeClr val="bg1"/>
                </a:solidFill>
                <a:latin typeface="Arial"/>
              </a:rPr>
            </a:br>
            <a:r>
              <a:rPr lang="fr-FR" sz="700" dirty="0">
                <a:solidFill>
                  <a:schemeClr val="bg1"/>
                </a:solidFill>
                <a:latin typeface="Arial"/>
              </a:rPr>
              <a:t>Ne pas diffuser – Octobre 2023</a:t>
            </a:r>
          </a:p>
        </p:txBody>
      </p:sp>
      <p:grpSp>
        <p:nvGrpSpPr>
          <p:cNvPr id="45" name="Group 44">
            <a:extLst>
              <a:ext uri="{FF2B5EF4-FFF2-40B4-BE49-F238E27FC236}">
                <a16:creationId xmlns:a16="http://schemas.microsoft.com/office/drawing/2014/main" id="{C1A83352-5E17-6B94-53D3-2372B53F6030}"/>
              </a:ext>
            </a:extLst>
          </p:cNvPr>
          <p:cNvGrpSpPr/>
          <p:nvPr/>
        </p:nvGrpSpPr>
        <p:grpSpPr>
          <a:xfrm>
            <a:off x="5597671" y="1398422"/>
            <a:ext cx="619956" cy="619956"/>
            <a:chOff x="5597671" y="1457208"/>
            <a:chExt cx="619956" cy="619956"/>
          </a:xfrm>
        </p:grpSpPr>
        <p:sp>
          <p:nvSpPr>
            <p:cNvPr id="46" name="Oval 5">
              <a:extLst>
                <a:ext uri="{FF2B5EF4-FFF2-40B4-BE49-F238E27FC236}">
                  <a16:creationId xmlns:a16="http://schemas.microsoft.com/office/drawing/2014/main" id="{8E64960E-0000-0A28-F6FE-F178CE797396}"/>
                </a:ext>
              </a:extLst>
            </p:cNvPr>
            <p:cNvSpPr/>
            <p:nvPr/>
          </p:nvSpPr>
          <p:spPr>
            <a:xfrm>
              <a:off x="5597671" y="1457208"/>
              <a:ext cx="619956" cy="619956"/>
            </a:xfrm>
            <a:prstGeom prst="ellipse">
              <a:avLst/>
            </a:prstGeom>
            <a:solidFill>
              <a:schemeClr val="bg1"/>
            </a:solidFill>
            <a:ln w="2222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09585"/>
              <a:endParaRPr lang="fr-FR" sz="1600" b="1">
                <a:solidFill>
                  <a:schemeClr val="tx2"/>
                </a:solidFill>
                <a:latin typeface="Arial Black" panose="020B0604020202020204" pitchFamily="34" charset="0"/>
                <a:cs typeface="Arial Black" panose="020B0604020202020204" pitchFamily="34" charset="0"/>
              </a:endParaRPr>
            </a:p>
          </p:txBody>
        </p:sp>
        <p:pic>
          <p:nvPicPr>
            <p:cNvPr id="47" name="Graphic 46">
              <a:extLst>
                <a:ext uri="{FF2B5EF4-FFF2-40B4-BE49-F238E27FC236}">
                  <a16:creationId xmlns:a16="http://schemas.microsoft.com/office/drawing/2014/main" id="{46B10021-5FAB-282B-6B69-3A367C9B61D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744521" y="1604058"/>
              <a:ext cx="326256" cy="326256"/>
            </a:xfrm>
            <a:prstGeom prst="rect">
              <a:avLst/>
            </a:prstGeom>
          </p:spPr>
        </p:pic>
      </p:grpSp>
      <p:sp>
        <p:nvSpPr>
          <p:cNvPr id="4" name="ZoneTexte 3">
            <a:extLst>
              <a:ext uri="{FF2B5EF4-FFF2-40B4-BE49-F238E27FC236}">
                <a16:creationId xmlns:a16="http://schemas.microsoft.com/office/drawing/2014/main" id="{7BF0648B-4E48-8A70-0262-33957484DBDB}"/>
              </a:ext>
            </a:extLst>
          </p:cNvPr>
          <p:cNvSpPr txBox="1"/>
          <p:nvPr/>
        </p:nvSpPr>
        <p:spPr>
          <a:xfrm>
            <a:off x="1008786" y="5532118"/>
            <a:ext cx="6188042" cy="738664"/>
          </a:xfrm>
          <a:prstGeom prst="rect">
            <a:avLst/>
          </a:prstGeom>
          <a:noFill/>
        </p:spPr>
        <p:txBody>
          <a:bodyPr wrap="square">
            <a:spAutoFit/>
          </a:bodyPr>
          <a:lstStyle/>
          <a:p>
            <a:r>
              <a:rPr lang="fr-FR" sz="1200" b="1" dirty="0"/>
              <a:t>En savoir plus sur la tarification </a:t>
            </a:r>
            <a:r>
              <a:rPr lang="fr-FR" sz="1200" b="1" dirty="0" err="1"/>
              <a:t>PayLater</a:t>
            </a:r>
            <a:r>
              <a:rPr lang="fr-FR" sz="1200" b="1" dirty="0"/>
              <a:t> : </a:t>
            </a:r>
          </a:p>
          <a:p>
            <a:r>
              <a:rPr lang="fr-FR" sz="1200" dirty="0">
                <a:hlinkClick r:id="rId11"/>
              </a:rPr>
              <a:t>Solution de paiement fractionné garanti - Payplug</a:t>
            </a:r>
            <a:r>
              <a:rPr lang="fr-FR" sz="1200" b="1" dirty="0"/>
              <a:t> </a:t>
            </a:r>
            <a:br>
              <a:rPr lang="fr-FR" dirty="0"/>
            </a:br>
            <a:endParaRPr lang="fr-FR" dirty="0"/>
          </a:p>
        </p:txBody>
      </p:sp>
      <p:pic>
        <p:nvPicPr>
          <p:cNvPr id="5" name="Image 4" descr="Une image contenant Police, Graphique, graphisme, typographie&#10;&#10;Description générée automatiquement">
            <a:extLst>
              <a:ext uri="{FF2B5EF4-FFF2-40B4-BE49-F238E27FC236}">
                <a16:creationId xmlns:a16="http://schemas.microsoft.com/office/drawing/2014/main" id="{E73C1B14-5BE4-0247-DD9F-E459B6BD9C9B}"/>
              </a:ext>
            </a:extLst>
          </p:cNvPr>
          <p:cNvPicPr>
            <a:picLocks noChangeAspect="1"/>
          </p:cNvPicPr>
          <p:nvPr/>
        </p:nvPicPr>
        <p:blipFill>
          <a:blip r:embed="rId12"/>
          <a:stretch>
            <a:fillRect/>
          </a:stretch>
        </p:blipFill>
        <p:spPr>
          <a:xfrm>
            <a:off x="10186082" y="131415"/>
            <a:ext cx="1621918" cy="297499"/>
          </a:xfrm>
          <a:prstGeom prst="rect">
            <a:avLst/>
          </a:prstGeom>
        </p:spPr>
      </p:pic>
      <p:pic>
        <p:nvPicPr>
          <p:cNvPr id="6" name="Image 5" descr="Une image contenant Police, Graphique, graphisme, typographie&#10;&#10;Description générée automatiquement">
            <a:extLst>
              <a:ext uri="{FF2B5EF4-FFF2-40B4-BE49-F238E27FC236}">
                <a16:creationId xmlns:a16="http://schemas.microsoft.com/office/drawing/2014/main" id="{449E1ACC-76C2-6DFA-1608-C4566C50F934}"/>
              </a:ext>
            </a:extLst>
          </p:cNvPr>
          <p:cNvPicPr>
            <a:picLocks noChangeAspect="1"/>
          </p:cNvPicPr>
          <p:nvPr/>
        </p:nvPicPr>
        <p:blipFill>
          <a:blip r:embed="rId12"/>
          <a:stretch>
            <a:fillRect/>
          </a:stretch>
        </p:blipFill>
        <p:spPr>
          <a:xfrm>
            <a:off x="10590124" y="867468"/>
            <a:ext cx="561369" cy="102969"/>
          </a:xfrm>
          <a:prstGeom prst="rect">
            <a:avLst/>
          </a:prstGeom>
        </p:spPr>
      </p:pic>
    </p:spTree>
    <p:extLst>
      <p:ext uri="{BB962C8B-B14F-4D97-AF65-F5344CB8AC3E}">
        <p14:creationId xmlns:p14="http://schemas.microsoft.com/office/powerpoint/2010/main" val="4178610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a:extLst>
              <a:ext uri="{FF2B5EF4-FFF2-40B4-BE49-F238E27FC236}">
                <a16:creationId xmlns:a16="http://schemas.microsoft.com/office/drawing/2014/main" id="{69DD9E20-7820-447D-8F7D-7CE1CF9A5E62}"/>
              </a:ext>
            </a:extLst>
          </p:cNvPr>
          <p:cNvPicPr>
            <a:picLocks noChangeAspect="1"/>
          </p:cNvPicPr>
          <p:nvPr/>
        </p:nvPicPr>
        <p:blipFill rotWithShape="1">
          <a:blip r:embed="rId3"/>
          <a:srcRect l="46705" r="37200"/>
          <a:stretch/>
        </p:blipFill>
        <p:spPr>
          <a:xfrm>
            <a:off x="2" y="725716"/>
            <a:ext cx="1480457" cy="6132284"/>
          </a:xfrm>
          <a:custGeom>
            <a:avLst/>
            <a:gdLst>
              <a:gd name="connsiteX0" fmla="*/ 0 w 1480457"/>
              <a:gd name="connsiteY0" fmla="*/ 0 h 6132284"/>
              <a:gd name="connsiteX1" fmla="*/ 1480457 w 1480457"/>
              <a:gd name="connsiteY1" fmla="*/ 0 h 6132284"/>
              <a:gd name="connsiteX2" fmla="*/ 1480457 w 1480457"/>
              <a:gd name="connsiteY2" fmla="*/ 6132284 h 6132284"/>
              <a:gd name="connsiteX3" fmla="*/ 0 w 1480457"/>
              <a:gd name="connsiteY3" fmla="*/ 6132284 h 6132284"/>
            </a:gdLst>
            <a:ahLst/>
            <a:cxnLst>
              <a:cxn ang="0">
                <a:pos x="connsiteX0" y="connsiteY0"/>
              </a:cxn>
              <a:cxn ang="0">
                <a:pos x="connsiteX1" y="connsiteY1"/>
              </a:cxn>
              <a:cxn ang="0">
                <a:pos x="connsiteX2" y="connsiteY2"/>
              </a:cxn>
              <a:cxn ang="0">
                <a:pos x="connsiteX3" y="connsiteY3"/>
              </a:cxn>
            </a:cxnLst>
            <a:rect l="l" t="t" r="r" b="b"/>
            <a:pathLst>
              <a:path w="1480457" h="6132284">
                <a:moveTo>
                  <a:pt x="0" y="0"/>
                </a:moveTo>
                <a:lnTo>
                  <a:pt x="1480457" y="0"/>
                </a:lnTo>
                <a:lnTo>
                  <a:pt x="1480457" y="6132284"/>
                </a:lnTo>
                <a:lnTo>
                  <a:pt x="0" y="6132284"/>
                </a:lnTo>
                <a:close/>
              </a:path>
            </a:pathLst>
          </a:custGeom>
        </p:spPr>
      </p:pic>
      <p:sp>
        <p:nvSpPr>
          <p:cNvPr id="115" name="Rectangle 6">
            <a:extLst>
              <a:ext uri="{FF2B5EF4-FFF2-40B4-BE49-F238E27FC236}">
                <a16:creationId xmlns:a16="http://schemas.microsoft.com/office/drawing/2014/main" id="{EEACF7DF-764A-4E2D-A647-6C30FB6D24A7}"/>
              </a:ext>
            </a:extLst>
          </p:cNvPr>
          <p:cNvSpPr/>
          <p:nvPr/>
        </p:nvSpPr>
        <p:spPr>
          <a:xfrm>
            <a:off x="8693427" y="-1"/>
            <a:ext cx="3498572" cy="6858001"/>
          </a:xfrm>
          <a:custGeom>
            <a:avLst/>
            <a:gdLst>
              <a:gd name="connsiteX0" fmla="*/ 0 w 3140765"/>
              <a:gd name="connsiteY0" fmla="*/ 0 h 5143501"/>
              <a:gd name="connsiteX1" fmla="*/ 3140765 w 3140765"/>
              <a:gd name="connsiteY1" fmla="*/ 0 h 5143501"/>
              <a:gd name="connsiteX2" fmla="*/ 3140765 w 3140765"/>
              <a:gd name="connsiteY2" fmla="*/ 5143501 h 5143501"/>
              <a:gd name="connsiteX3" fmla="*/ 0 w 3140765"/>
              <a:gd name="connsiteY3" fmla="*/ 5143501 h 5143501"/>
              <a:gd name="connsiteX4" fmla="*/ 0 w 3140765"/>
              <a:gd name="connsiteY4" fmla="*/ 0 h 5143501"/>
              <a:gd name="connsiteX0" fmla="*/ 387626 w 3140765"/>
              <a:gd name="connsiteY0" fmla="*/ 0 h 5143501"/>
              <a:gd name="connsiteX1" fmla="*/ 3140765 w 3140765"/>
              <a:gd name="connsiteY1" fmla="*/ 0 h 5143501"/>
              <a:gd name="connsiteX2" fmla="*/ 3140765 w 3140765"/>
              <a:gd name="connsiteY2" fmla="*/ 5143501 h 5143501"/>
              <a:gd name="connsiteX3" fmla="*/ 0 w 3140765"/>
              <a:gd name="connsiteY3" fmla="*/ 5143501 h 5143501"/>
              <a:gd name="connsiteX4" fmla="*/ 387626 w 3140765"/>
              <a:gd name="connsiteY4" fmla="*/ 0 h 5143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765" h="5143501">
                <a:moveTo>
                  <a:pt x="387626" y="0"/>
                </a:moveTo>
                <a:lnTo>
                  <a:pt x="3140765" y="0"/>
                </a:lnTo>
                <a:lnTo>
                  <a:pt x="3140765" y="5143501"/>
                </a:lnTo>
                <a:lnTo>
                  <a:pt x="0" y="5143501"/>
                </a:lnTo>
                <a:lnTo>
                  <a:pt x="387626" y="0"/>
                </a:lnTo>
                <a:close/>
              </a:path>
            </a:pathLst>
          </a:custGeom>
          <a:solidFill>
            <a:schemeClr val="tx1">
              <a:lumMod val="20000"/>
              <a:lumOff val="8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cxnSp>
        <p:nvCxnSpPr>
          <p:cNvPr id="42" name="Straight Connector 14">
            <a:extLst>
              <a:ext uri="{FF2B5EF4-FFF2-40B4-BE49-F238E27FC236}">
                <a16:creationId xmlns:a16="http://schemas.microsoft.com/office/drawing/2014/main" id="{D8461CE8-7670-4ADE-A523-D2686320B3B5}"/>
              </a:ext>
            </a:extLst>
          </p:cNvPr>
          <p:cNvCxnSpPr>
            <a:cxnSpLocks/>
          </p:cNvCxnSpPr>
          <p:nvPr/>
        </p:nvCxnSpPr>
        <p:spPr>
          <a:xfrm>
            <a:off x="11712000" y="6471041"/>
            <a:ext cx="0" cy="251073"/>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3" name="Espace réservé du pied de page 3">
            <a:extLst>
              <a:ext uri="{FF2B5EF4-FFF2-40B4-BE49-F238E27FC236}">
                <a16:creationId xmlns:a16="http://schemas.microsoft.com/office/drawing/2014/main" id="{E549BC3C-4C98-4B9D-9012-83D7BC9EAC01}"/>
              </a:ext>
            </a:extLst>
          </p:cNvPr>
          <p:cNvSpPr txBox="1">
            <a:spLocks/>
          </p:cNvSpPr>
          <p:nvPr/>
        </p:nvSpPr>
        <p:spPr>
          <a:xfrm>
            <a:off x="11808000" y="6514503"/>
            <a:ext cx="384000" cy="164148"/>
          </a:xfrm>
          <a:prstGeom prst="rect">
            <a:avLst/>
          </a:prstGeom>
        </p:spPr>
        <p:txBody>
          <a:bodyPr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fld id="{4D89CEE3-EF86-47BA-A019-3BB0B49164E8}" type="slidenum">
              <a:rPr lang="fr-FR" sz="1067">
                <a:latin typeface="Arial"/>
              </a:rPr>
              <a:pPr defTabSz="609585">
                <a:defRPr/>
              </a:pPr>
              <a:t>7</a:t>
            </a:fld>
            <a:endParaRPr lang="fr-FR" sz="1067">
              <a:latin typeface="Arial"/>
            </a:endParaRPr>
          </a:p>
        </p:txBody>
      </p:sp>
      <p:sp>
        <p:nvSpPr>
          <p:cNvPr id="17" name="Rectangle 16">
            <a:extLst>
              <a:ext uri="{FF2B5EF4-FFF2-40B4-BE49-F238E27FC236}">
                <a16:creationId xmlns:a16="http://schemas.microsoft.com/office/drawing/2014/main" id="{25D0729C-0790-1F63-EF14-3D06948695FF}"/>
              </a:ext>
            </a:extLst>
          </p:cNvPr>
          <p:cNvSpPr/>
          <p:nvPr/>
        </p:nvSpPr>
        <p:spPr>
          <a:xfrm>
            <a:off x="-1" y="1"/>
            <a:ext cx="12192000" cy="1127902"/>
          </a:xfrm>
          <a:prstGeom prst="rect">
            <a:avLst/>
          </a:prstGeom>
          <a:solidFill>
            <a:schemeClr val="bg1"/>
          </a:solidFill>
          <a:ln w="3175">
            <a:noFill/>
          </a:ln>
          <a:effectLst>
            <a:outerShdw blurRad="889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7">
              <a:solidFill>
                <a:schemeClr val="bg2"/>
              </a:solidFill>
            </a:endParaRPr>
          </a:p>
        </p:txBody>
      </p:sp>
      <p:sp>
        <p:nvSpPr>
          <p:cNvPr id="15" name="Espace réservé du pied de page 3">
            <a:extLst>
              <a:ext uri="{FF2B5EF4-FFF2-40B4-BE49-F238E27FC236}">
                <a16:creationId xmlns:a16="http://schemas.microsoft.com/office/drawing/2014/main" id="{5B5CDCFE-066C-2670-47EB-4A78463908B5}"/>
              </a:ext>
            </a:extLst>
          </p:cNvPr>
          <p:cNvSpPr txBox="1">
            <a:spLocks/>
          </p:cNvSpPr>
          <p:nvPr/>
        </p:nvSpPr>
        <p:spPr>
          <a:xfrm>
            <a:off x="335360" y="166646"/>
            <a:ext cx="9126692" cy="832567"/>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fr-FR" sz="2400" b="1">
                <a:solidFill>
                  <a:schemeClr val="bg2"/>
                </a:solidFill>
                <a:latin typeface="Arial Black" panose="020B0604020202020204" pitchFamily="34" charset="0"/>
                <a:cs typeface="Arial Black" panose="020B0604020202020204" pitchFamily="34" charset="0"/>
              </a:rPr>
              <a:t>SOLUTION D’ENCAISSEMENT </a:t>
            </a:r>
            <a:r>
              <a:rPr lang="fr-FR" sz="2400" b="1">
                <a:latin typeface="Arial Black" panose="020B0604020202020204" pitchFamily="34" charset="0"/>
                <a:cs typeface="Arial Black" panose="020B0604020202020204" pitchFamily="34" charset="0"/>
              </a:rPr>
              <a:t>AVEC</a:t>
            </a:r>
            <a:r>
              <a:rPr lang="fr-FR" sz="2400" b="1">
                <a:solidFill>
                  <a:schemeClr val="bg2"/>
                </a:solidFill>
                <a:latin typeface="Arial Black" panose="020B0604020202020204" pitchFamily="34" charset="0"/>
                <a:cs typeface="Arial Black" panose="020B0604020202020204" pitchFamily="34" charset="0"/>
              </a:rPr>
              <a:t> SITE MARCHAND </a:t>
            </a:r>
            <a:r>
              <a:rPr lang="fr-FR" sz="2300" b="1">
                <a:latin typeface="Arial Black" panose="020B0604020202020204" pitchFamily="34" charset="0"/>
                <a:cs typeface="Arial Black" panose="020B0604020202020204" pitchFamily="34" charset="0"/>
              </a:rPr>
              <a:t>BESOINS SPECIFIQUES</a:t>
            </a:r>
          </a:p>
        </p:txBody>
      </p:sp>
      <p:sp>
        <p:nvSpPr>
          <p:cNvPr id="16" name="Rectangle : avec coins arrondis en haut 71">
            <a:extLst>
              <a:ext uri="{FF2B5EF4-FFF2-40B4-BE49-F238E27FC236}">
                <a16:creationId xmlns:a16="http://schemas.microsoft.com/office/drawing/2014/main" id="{4A1C12D0-96F4-A96D-741C-3899669C5ED3}"/>
              </a:ext>
            </a:extLst>
          </p:cNvPr>
          <p:cNvSpPr/>
          <p:nvPr/>
        </p:nvSpPr>
        <p:spPr>
          <a:xfrm>
            <a:off x="318991" y="1066943"/>
            <a:ext cx="1152000" cy="60959"/>
          </a:xfrm>
          <a:prstGeom prst="round2SameRect">
            <a:avLst>
              <a:gd name="adj1" fmla="val 500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52" name="Graphic 51">
            <a:extLst>
              <a:ext uri="{FF2B5EF4-FFF2-40B4-BE49-F238E27FC236}">
                <a16:creationId xmlns:a16="http://schemas.microsoft.com/office/drawing/2014/main" id="{0A67F6C5-EFC1-4C15-9F23-51B5B4F75D6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291763" y="6375112"/>
            <a:ext cx="1073943" cy="278732"/>
          </a:xfrm>
          <a:prstGeom prst="rect">
            <a:avLst/>
          </a:prstGeom>
        </p:spPr>
      </p:pic>
      <p:sp>
        <p:nvSpPr>
          <p:cNvPr id="124" name="Espace réservé du pied de page 3">
            <a:extLst>
              <a:ext uri="{FF2B5EF4-FFF2-40B4-BE49-F238E27FC236}">
                <a16:creationId xmlns:a16="http://schemas.microsoft.com/office/drawing/2014/main" id="{BD8B3B2E-9123-409F-8763-80CC8962E562}"/>
              </a:ext>
            </a:extLst>
          </p:cNvPr>
          <p:cNvSpPr txBox="1">
            <a:spLocks/>
          </p:cNvSpPr>
          <p:nvPr/>
        </p:nvSpPr>
        <p:spPr>
          <a:xfrm>
            <a:off x="1770742" y="6495460"/>
            <a:ext cx="6317455" cy="276999"/>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600" i="1"/>
              <a:t>(1) Selon les options de l'offre du commerçant</a:t>
            </a:r>
          </a:p>
          <a:p>
            <a:pPr defTabSz="609585">
              <a:defRPr/>
            </a:pPr>
            <a:r>
              <a:rPr lang="fr-FR" sz="600" i="1"/>
              <a:t>(2) Selon les fonctionnalités du smartphone du commerçant.</a:t>
            </a:r>
          </a:p>
          <a:p>
            <a:pPr defTabSz="609585">
              <a:defRPr/>
            </a:pPr>
            <a:r>
              <a:rPr lang="fr-FR" sz="600" i="1"/>
              <a:t>(3) Avec la technologie 3D-Secure, tous les paiements font systématiquement l’objet d’une authentification forte.</a:t>
            </a:r>
          </a:p>
        </p:txBody>
      </p:sp>
      <p:sp>
        <p:nvSpPr>
          <p:cNvPr id="138" name="Espace réservé du pied de page 3">
            <a:extLst>
              <a:ext uri="{FF2B5EF4-FFF2-40B4-BE49-F238E27FC236}">
                <a16:creationId xmlns:a16="http://schemas.microsoft.com/office/drawing/2014/main" id="{1D33479B-77FF-48EE-9EF2-63E932F09EFD}"/>
              </a:ext>
            </a:extLst>
          </p:cNvPr>
          <p:cNvSpPr txBox="1">
            <a:spLocks/>
          </p:cNvSpPr>
          <p:nvPr/>
        </p:nvSpPr>
        <p:spPr>
          <a:xfrm>
            <a:off x="6409438" y="1453447"/>
            <a:ext cx="1794312" cy="205184"/>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1400" b="1">
                <a:latin typeface="Arial Black" panose="020B0604020202020204" pitchFamily="34" charset="0"/>
                <a:cs typeface="Arial Black" panose="020B0604020202020204" pitchFamily="34" charset="0"/>
              </a:rPr>
              <a:t>BESOINS</a:t>
            </a:r>
          </a:p>
        </p:txBody>
      </p:sp>
      <p:sp>
        <p:nvSpPr>
          <p:cNvPr id="139" name="Espace réservé du pied de page 3">
            <a:extLst>
              <a:ext uri="{FF2B5EF4-FFF2-40B4-BE49-F238E27FC236}">
                <a16:creationId xmlns:a16="http://schemas.microsoft.com/office/drawing/2014/main" id="{A88B1E2B-4362-4EC3-AEF5-2600E93D7D8C}"/>
              </a:ext>
            </a:extLst>
          </p:cNvPr>
          <p:cNvSpPr txBox="1">
            <a:spLocks/>
          </p:cNvSpPr>
          <p:nvPr/>
        </p:nvSpPr>
        <p:spPr>
          <a:xfrm>
            <a:off x="6409437" y="1714444"/>
            <a:ext cx="5630809" cy="553998"/>
          </a:xfrm>
          <a:prstGeom prst="rect">
            <a:avLst/>
          </a:prstGeom>
        </p:spPr>
        <p:txBody>
          <a:bodyPr wrap="square" lIns="0" tIns="0" rIns="0" bIns="0" numCol="1" spcCol="17280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2800" indent="-172800" defTabSz="609585">
              <a:spcAft>
                <a:spcPts val="300"/>
              </a:spcAft>
              <a:buClr>
                <a:schemeClr val="tx2"/>
              </a:buClr>
              <a:buFont typeface="Arial" panose="020B0604020202020204" pitchFamily="34" charset="0"/>
              <a:buChar char="•"/>
              <a:defRPr/>
            </a:pPr>
            <a:r>
              <a:rPr lang="fr-FR" sz="1200" b="1" dirty="0"/>
              <a:t>Encaissement besoins spécifiques : </a:t>
            </a:r>
          </a:p>
          <a:p>
            <a:pPr marL="345600" lvl="2" indent="-172800" defTabSz="609585">
              <a:buClr>
                <a:schemeClr val="tx2"/>
              </a:buClr>
              <a:buFont typeface="Arial" panose="020B0604020202020204" pitchFamily="34" charset="0"/>
              <a:buChar char="-"/>
              <a:defRPr/>
            </a:pPr>
            <a:r>
              <a:rPr lang="fr-FR" sz="1100" b="1" dirty="0"/>
              <a:t>Chèques vacances et Cartes Titres-Restaurant(1)</a:t>
            </a:r>
          </a:p>
        </p:txBody>
      </p:sp>
      <p:grpSp>
        <p:nvGrpSpPr>
          <p:cNvPr id="3" name="Group 2">
            <a:extLst>
              <a:ext uri="{FF2B5EF4-FFF2-40B4-BE49-F238E27FC236}">
                <a16:creationId xmlns:a16="http://schemas.microsoft.com/office/drawing/2014/main" id="{5794F59C-1EF5-C8D7-7B8A-C9AA504D942E}"/>
              </a:ext>
            </a:extLst>
          </p:cNvPr>
          <p:cNvGrpSpPr/>
          <p:nvPr/>
        </p:nvGrpSpPr>
        <p:grpSpPr>
          <a:xfrm>
            <a:off x="5597671" y="1398422"/>
            <a:ext cx="619956" cy="619956"/>
            <a:chOff x="5597671" y="1457208"/>
            <a:chExt cx="619956" cy="619956"/>
          </a:xfrm>
        </p:grpSpPr>
        <p:sp>
          <p:nvSpPr>
            <p:cNvPr id="140" name="Oval 5">
              <a:extLst>
                <a:ext uri="{FF2B5EF4-FFF2-40B4-BE49-F238E27FC236}">
                  <a16:creationId xmlns:a16="http://schemas.microsoft.com/office/drawing/2014/main" id="{6E374405-CF0E-4FAE-84DB-A3A3D498934D}"/>
                </a:ext>
              </a:extLst>
            </p:cNvPr>
            <p:cNvSpPr/>
            <p:nvPr/>
          </p:nvSpPr>
          <p:spPr>
            <a:xfrm>
              <a:off x="5597671" y="1457208"/>
              <a:ext cx="619956" cy="619956"/>
            </a:xfrm>
            <a:prstGeom prst="ellipse">
              <a:avLst/>
            </a:prstGeom>
            <a:solidFill>
              <a:schemeClr val="bg1"/>
            </a:solidFill>
            <a:ln w="2222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09585"/>
              <a:endParaRPr lang="fr-FR" sz="1600" b="1">
                <a:solidFill>
                  <a:schemeClr val="tx2"/>
                </a:solidFill>
                <a:latin typeface="Arial Black" panose="020B0604020202020204" pitchFamily="34" charset="0"/>
                <a:cs typeface="Arial Black" panose="020B0604020202020204" pitchFamily="34" charset="0"/>
              </a:endParaRPr>
            </a:p>
          </p:txBody>
        </p:sp>
        <p:pic>
          <p:nvPicPr>
            <p:cNvPr id="141" name="Graphic 140">
              <a:extLst>
                <a:ext uri="{FF2B5EF4-FFF2-40B4-BE49-F238E27FC236}">
                  <a16:creationId xmlns:a16="http://schemas.microsoft.com/office/drawing/2014/main" id="{F41BD5BF-B853-40A2-A36A-93C9E606EEA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744521" y="1604058"/>
              <a:ext cx="326256" cy="326256"/>
            </a:xfrm>
            <a:prstGeom prst="rect">
              <a:avLst/>
            </a:prstGeom>
          </p:spPr>
        </p:pic>
      </p:grpSp>
      <p:sp>
        <p:nvSpPr>
          <p:cNvPr id="144" name="Espace réservé du pied de page 3">
            <a:extLst>
              <a:ext uri="{FF2B5EF4-FFF2-40B4-BE49-F238E27FC236}">
                <a16:creationId xmlns:a16="http://schemas.microsoft.com/office/drawing/2014/main" id="{646240D7-17F4-4C5E-907A-E0EA14EFB128}"/>
              </a:ext>
            </a:extLst>
          </p:cNvPr>
          <p:cNvSpPr txBox="1">
            <a:spLocks/>
          </p:cNvSpPr>
          <p:nvPr/>
        </p:nvSpPr>
        <p:spPr>
          <a:xfrm>
            <a:off x="1745630" y="1453448"/>
            <a:ext cx="1214189" cy="205184"/>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1400" b="1">
                <a:latin typeface="Arial Black" panose="020B0604020202020204" pitchFamily="34" charset="0"/>
                <a:cs typeface="Arial Black" panose="020B0604020202020204" pitchFamily="34" charset="0"/>
              </a:rPr>
              <a:t>CIBLES</a:t>
            </a:r>
          </a:p>
        </p:txBody>
      </p:sp>
      <p:sp>
        <p:nvSpPr>
          <p:cNvPr id="145" name="Espace réservé du pied de page 3">
            <a:extLst>
              <a:ext uri="{FF2B5EF4-FFF2-40B4-BE49-F238E27FC236}">
                <a16:creationId xmlns:a16="http://schemas.microsoft.com/office/drawing/2014/main" id="{25000A25-0874-48B4-962B-19D0FB46FFED}"/>
              </a:ext>
            </a:extLst>
          </p:cNvPr>
          <p:cNvSpPr txBox="1">
            <a:spLocks/>
          </p:cNvSpPr>
          <p:nvPr/>
        </p:nvSpPr>
        <p:spPr>
          <a:xfrm>
            <a:off x="1745630" y="1714443"/>
            <a:ext cx="3200344" cy="738664"/>
          </a:xfrm>
          <a:prstGeom prst="rect">
            <a:avLst/>
          </a:prstGeom>
        </p:spPr>
        <p:txBody>
          <a:bodyPr lIns="0" tIns="0" rIns="0" bIns="0" numCol="1" spcCol="17280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2800" indent="-172800" defTabSz="609585">
              <a:buClr>
                <a:schemeClr val="tx2"/>
              </a:buClr>
              <a:buFont typeface="Arial" panose="020B0604020202020204" pitchFamily="34" charset="0"/>
              <a:buChar char="•"/>
              <a:defRPr/>
            </a:pPr>
            <a:r>
              <a:rPr lang="fr-FR" sz="1200" b="1" dirty="0"/>
              <a:t>Professionnels avec besoins d’encaissement spécifiques (commerçants, artisans, professions libérales )</a:t>
            </a:r>
          </a:p>
        </p:txBody>
      </p:sp>
      <p:sp>
        <p:nvSpPr>
          <p:cNvPr id="127" name="Rectangle: Rounded Corners 24">
            <a:extLst>
              <a:ext uri="{FF2B5EF4-FFF2-40B4-BE49-F238E27FC236}">
                <a16:creationId xmlns:a16="http://schemas.microsoft.com/office/drawing/2014/main" id="{78BAC7D9-7153-4CAF-83DB-2DA715FC7C8A}"/>
              </a:ext>
            </a:extLst>
          </p:cNvPr>
          <p:cNvSpPr/>
          <p:nvPr/>
        </p:nvSpPr>
        <p:spPr>
          <a:xfrm flipV="1">
            <a:off x="596591" y="2873182"/>
            <a:ext cx="6442576" cy="3215255"/>
          </a:xfrm>
          <a:prstGeom prst="round1Rect">
            <a:avLst/>
          </a:prstGeom>
          <a:solidFill>
            <a:schemeClr val="bg1">
              <a:lumMod val="95000"/>
            </a:schemeClr>
          </a:solidFill>
          <a:ln w="25400">
            <a:noFill/>
          </a:ln>
          <a:effectLst>
            <a:outerShdw dist="889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28" name="Espace réservé du pied de page 3">
            <a:extLst>
              <a:ext uri="{FF2B5EF4-FFF2-40B4-BE49-F238E27FC236}">
                <a16:creationId xmlns:a16="http://schemas.microsoft.com/office/drawing/2014/main" id="{923BACA2-D21E-4D00-AFCE-358A2C8C2708}"/>
              </a:ext>
            </a:extLst>
          </p:cNvPr>
          <p:cNvSpPr txBox="1">
            <a:spLocks/>
          </p:cNvSpPr>
          <p:nvPr/>
        </p:nvSpPr>
        <p:spPr>
          <a:xfrm>
            <a:off x="924838" y="3397106"/>
            <a:ext cx="5489430" cy="2446824"/>
          </a:xfrm>
          <a:prstGeom prst="rect">
            <a:avLst/>
          </a:prstGeom>
        </p:spPr>
        <p:txBody>
          <a:bodyPr lIns="0" tIns="0" rIns="0" bIns="0" numCol="1" spcCol="34560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2800" indent="-172800" defTabSz="609585">
              <a:spcAft>
                <a:spcPts val="300"/>
              </a:spcAft>
              <a:buClr>
                <a:schemeClr val="bg2"/>
              </a:buClr>
              <a:buFont typeface="Arial" panose="020B0604020202020204" pitchFamily="34" charset="0"/>
              <a:buChar char="•"/>
              <a:defRPr/>
            </a:pPr>
            <a:r>
              <a:rPr lang="fr-FR" sz="1050" dirty="0">
                <a:latin typeface="Arial"/>
              </a:rPr>
              <a:t>Acceptation des paiements par CB, Visa et Mastercard</a:t>
            </a:r>
          </a:p>
          <a:p>
            <a:pPr marL="172800" indent="-172800" defTabSz="609585">
              <a:spcAft>
                <a:spcPts val="300"/>
              </a:spcAft>
              <a:buClr>
                <a:schemeClr val="bg2"/>
              </a:buClr>
              <a:buFont typeface="Arial" panose="020B0604020202020204" pitchFamily="34" charset="0"/>
              <a:buChar char="•"/>
              <a:defRPr/>
            </a:pPr>
            <a:r>
              <a:rPr lang="fr-FR" sz="1050" dirty="0">
                <a:latin typeface="Arial"/>
              </a:rPr>
              <a:t>Acceptation des paiements par Carte American Express </a:t>
            </a:r>
            <a:r>
              <a:rPr lang="fr-FR" sz="1050" baseline="30000" dirty="0">
                <a:latin typeface="Arial"/>
              </a:rPr>
              <a:t>(1)</a:t>
            </a:r>
          </a:p>
          <a:p>
            <a:pPr marL="172800" indent="-172800" defTabSz="609585">
              <a:spcAft>
                <a:spcPts val="300"/>
              </a:spcAft>
              <a:buClr>
                <a:schemeClr val="bg2"/>
              </a:buClr>
              <a:buFont typeface="Arial" panose="020B0604020202020204" pitchFamily="34" charset="0"/>
              <a:buChar char="•"/>
              <a:defRPr/>
            </a:pPr>
            <a:r>
              <a:rPr lang="fr-FR" sz="1050" dirty="0">
                <a:latin typeface="Arial"/>
              </a:rPr>
              <a:t>Paiement immédiat, différé ou en plusieurs fois non garanti</a:t>
            </a:r>
          </a:p>
          <a:p>
            <a:pPr marL="172800" indent="-172800" defTabSz="609585">
              <a:spcAft>
                <a:spcPts val="300"/>
              </a:spcAft>
              <a:buClr>
                <a:schemeClr val="bg2"/>
              </a:buClr>
              <a:buFont typeface="Arial" panose="020B0604020202020204" pitchFamily="34" charset="0"/>
              <a:buChar char="•"/>
              <a:defRPr/>
            </a:pPr>
            <a:r>
              <a:rPr lang="fr-FR" sz="1050" dirty="0">
                <a:latin typeface="Arial"/>
              </a:rPr>
              <a:t>Envoi de demandes de paiement par e-mail via un ordinateur ou via un smartphone / </a:t>
            </a:r>
            <a:br>
              <a:rPr lang="fr-FR" sz="1050" dirty="0">
                <a:latin typeface="Arial"/>
              </a:rPr>
            </a:br>
            <a:r>
              <a:rPr lang="fr-FR" sz="1050" dirty="0">
                <a:latin typeface="Arial"/>
              </a:rPr>
              <a:t>une tablette</a:t>
            </a:r>
            <a:r>
              <a:rPr lang="fr-FR" sz="1050" baseline="30000" dirty="0">
                <a:latin typeface="Arial"/>
              </a:rPr>
              <a:t> (2)</a:t>
            </a:r>
          </a:p>
          <a:p>
            <a:pPr marL="172800" indent="-172800" defTabSz="609585">
              <a:spcAft>
                <a:spcPts val="300"/>
              </a:spcAft>
              <a:buClr>
                <a:schemeClr val="bg2"/>
              </a:buClr>
              <a:buFont typeface="Arial" panose="020B0604020202020204" pitchFamily="34" charset="0"/>
              <a:buChar char="•"/>
              <a:defRPr/>
            </a:pPr>
            <a:r>
              <a:rPr lang="fr-FR" sz="1050" dirty="0">
                <a:latin typeface="Arial"/>
              </a:rPr>
              <a:t>Outil de gestion en ligne performant et convivial pour un suivi quotidien des opérations</a:t>
            </a:r>
          </a:p>
          <a:p>
            <a:pPr marL="172800" indent="-172800" defTabSz="609585">
              <a:spcAft>
                <a:spcPts val="300"/>
              </a:spcAft>
              <a:buClr>
                <a:schemeClr val="bg2"/>
              </a:buClr>
              <a:buFont typeface="Arial" panose="020B0604020202020204" pitchFamily="34" charset="0"/>
              <a:buChar char="•"/>
              <a:defRPr/>
            </a:pPr>
            <a:r>
              <a:rPr lang="fr-FR" sz="1050" dirty="0">
                <a:latin typeface="Arial"/>
              </a:rPr>
              <a:t>Pages de paiement personnalisables et s’adaptant à tous les supports </a:t>
            </a:r>
            <a:br>
              <a:rPr lang="fr-FR" sz="1050" dirty="0">
                <a:latin typeface="Arial"/>
              </a:rPr>
            </a:br>
            <a:r>
              <a:rPr lang="fr-FR" sz="1050" dirty="0">
                <a:latin typeface="Arial"/>
              </a:rPr>
              <a:t>(smartphone, tablette…)</a:t>
            </a:r>
          </a:p>
          <a:p>
            <a:pPr marL="172800" indent="-172800" defTabSz="609585">
              <a:spcAft>
                <a:spcPts val="300"/>
              </a:spcAft>
              <a:buClr>
                <a:schemeClr val="bg2"/>
              </a:buClr>
              <a:buFont typeface="Arial" panose="020B0604020202020204" pitchFamily="34" charset="0"/>
              <a:buChar char="•"/>
              <a:defRPr/>
            </a:pPr>
            <a:r>
              <a:rPr lang="fr-FR" sz="1050" dirty="0">
                <a:latin typeface="Arial"/>
              </a:rPr>
              <a:t>Assistance par email ou téléphone</a:t>
            </a:r>
          </a:p>
          <a:p>
            <a:pPr marL="172800" indent="-172800" defTabSz="609585">
              <a:spcAft>
                <a:spcPts val="300"/>
              </a:spcAft>
              <a:buClr>
                <a:schemeClr val="bg2"/>
              </a:buClr>
              <a:buFont typeface="Arial" panose="020B0604020202020204" pitchFamily="34" charset="0"/>
              <a:buChar char="•"/>
              <a:defRPr/>
            </a:pPr>
            <a:r>
              <a:rPr lang="fr-FR" sz="1050" dirty="0">
                <a:latin typeface="Arial"/>
              </a:rPr>
              <a:t>Sécurisation des encaissements (authentification 3D-Secure) </a:t>
            </a:r>
            <a:r>
              <a:rPr lang="fr-FR" sz="1050" baseline="30000" dirty="0">
                <a:latin typeface="Arial"/>
              </a:rPr>
              <a:t>(3)</a:t>
            </a:r>
          </a:p>
        </p:txBody>
      </p:sp>
      <p:sp>
        <p:nvSpPr>
          <p:cNvPr id="59" name="Forme libre 265">
            <a:extLst>
              <a:ext uri="{FF2B5EF4-FFF2-40B4-BE49-F238E27FC236}">
                <a16:creationId xmlns:a16="http://schemas.microsoft.com/office/drawing/2014/main" id="{3E0524D4-5F55-4571-975C-4EAAF12996AD}"/>
              </a:ext>
            </a:extLst>
          </p:cNvPr>
          <p:cNvSpPr/>
          <p:nvPr/>
        </p:nvSpPr>
        <p:spPr>
          <a:xfrm rot="10800000">
            <a:off x="924838" y="2649630"/>
            <a:ext cx="2769784" cy="593043"/>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0" fmla="*/ 2237362 w 2237362"/>
              <a:gd name="connsiteY0" fmla="*/ 71068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7" fmla="*/ 2237362 w 2237362"/>
              <a:gd name="connsiteY7" fmla="*/ 710688 h 1009138"/>
              <a:gd name="connsiteX0" fmla="*/ 2237362 w 2237362"/>
              <a:gd name="connsiteY0" fmla="*/ 710688 h 710688"/>
              <a:gd name="connsiteX1" fmla="*/ 3175 w 2237362"/>
              <a:gd name="connsiteY1" fmla="*/ 710688 h 710688"/>
              <a:gd name="connsiteX2" fmla="*/ 0 w 2237362"/>
              <a:gd name="connsiteY2" fmla="*/ 172560 h 710688"/>
              <a:gd name="connsiteX3" fmla="*/ 1918417 w 2237362"/>
              <a:gd name="connsiteY3" fmla="*/ 172560 h 710688"/>
              <a:gd name="connsiteX4" fmla="*/ 1918417 w 2237362"/>
              <a:gd name="connsiteY4" fmla="*/ 0 h 710688"/>
              <a:gd name="connsiteX5" fmla="*/ 2090977 w 2237362"/>
              <a:gd name="connsiteY5" fmla="*/ 172560 h 710688"/>
              <a:gd name="connsiteX6" fmla="*/ 2237362 w 2237362"/>
              <a:gd name="connsiteY6" fmla="*/ 172560 h 710688"/>
              <a:gd name="connsiteX7" fmla="*/ 2237362 w 2237362"/>
              <a:gd name="connsiteY7" fmla="*/ 710688 h 710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7362" h="710688">
                <a:moveTo>
                  <a:pt x="2237362" y="710688"/>
                </a:moveTo>
                <a:lnTo>
                  <a:pt x="3175" y="710688"/>
                </a:lnTo>
                <a:cubicBezTo>
                  <a:pt x="2117" y="531312"/>
                  <a:pt x="1058" y="351936"/>
                  <a:pt x="0" y="172560"/>
                </a:cubicBezTo>
                <a:lnTo>
                  <a:pt x="1918417" y="172560"/>
                </a:lnTo>
                <a:lnTo>
                  <a:pt x="1918417" y="0"/>
                </a:lnTo>
                <a:lnTo>
                  <a:pt x="2090977" y="172560"/>
                </a:lnTo>
                <a:lnTo>
                  <a:pt x="2237362" y="172560"/>
                </a:lnTo>
                <a:lnTo>
                  <a:pt x="2237362" y="710688"/>
                </a:lnTo>
                <a:close/>
              </a:path>
            </a:pathLst>
          </a:custGeom>
          <a:solidFill>
            <a:schemeClr val="bg2"/>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p>
        </p:txBody>
      </p:sp>
      <p:sp>
        <p:nvSpPr>
          <p:cNvPr id="60" name="Espace réservé du pied de page 3">
            <a:extLst>
              <a:ext uri="{FF2B5EF4-FFF2-40B4-BE49-F238E27FC236}">
                <a16:creationId xmlns:a16="http://schemas.microsoft.com/office/drawing/2014/main" id="{B7620A4B-49BA-4DE5-A6EE-53730C3CB91D}"/>
              </a:ext>
            </a:extLst>
          </p:cNvPr>
          <p:cNvSpPr txBox="1">
            <a:spLocks/>
          </p:cNvSpPr>
          <p:nvPr/>
        </p:nvSpPr>
        <p:spPr>
          <a:xfrm>
            <a:off x="1252970" y="2770355"/>
            <a:ext cx="2113520" cy="215444"/>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09585">
              <a:defRPr/>
            </a:pPr>
            <a:r>
              <a:rPr lang="fr-FR" sz="1400" b="1">
                <a:solidFill>
                  <a:schemeClr val="bg1"/>
                </a:solidFill>
                <a:latin typeface="Arial Black" panose="020B0604020202020204" pitchFamily="34" charset="0"/>
                <a:cs typeface="Arial Black" panose="020B0604020202020204" pitchFamily="34" charset="0"/>
              </a:rPr>
              <a:t>FONCTIONNALITÉS</a:t>
            </a:r>
          </a:p>
        </p:txBody>
      </p:sp>
      <p:sp>
        <p:nvSpPr>
          <p:cNvPr id="116" name="Rectangle: Rounded Corners 24">
            <a:extLst>
              <a:ext uri="{FF2B5EF4-FFF2-40B4-BE49-F238E27FC236}">
                <a16:creationId xmlns:a16="http://schemas.microsoft.com/office/drawing/2014/main" id="{2014537B-4834-4CCD-A5EA-33F7FF073F97}"/>
              </a:ext>
            </a:extLst>
          </p:cNvPr>
          <p:cNvSpPr/>
          <p:nvPr/>
        </p:nvSpPr>
        <p:spPr>
          <a:xfrm flipV="1">
            <a:off x="7362617" y="2873182"/>
            <a:ext cx="4349383" cy="3215412"/>
          </a:xfrm>
          <a:prstGeom prst="round1Rect">
            <a:avLst/>
          </a:prstGeom>
          <a:solidFill>
            <a:schemeClr val="bg1">
              <a:lumMod val="95000"/>
            </a:schemeClr>
          </a:solidFill>
          <a:ln w="25400">
            <a:noFill/>
          </a:ln>
          <a:effectLst>
            <a:outerShdw dist="889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19" name="Espace réservé du pied de page 3">
            <a:extLst>
              <a:ext uri="{FF2B5EF4-FFF2-40B4-BE49-F238E27FC236}">
                <a16:creationId xmlns:a16="http://schemas.microsoft.com/office/drawing/2014/main" id="{53B9670A-2326-4A40-82EE-4D8F5079E2FC}"/>
              </a:ext>
            </a:extLst>
          </p:cNvPr>
          <p:cNvSpPr txBox="1">
            <a:spLocks/>
          </p:cNvSpPr>
          <p:nvPr/>
        </p:nvSpPr>
        <p:spPr>
          <a:xfrm>
            <a:off x="7690862" y="3397106"/>
            <a:ext cx="3806840" cy="1538883"/>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2800" indent="-172800">
              <a:spcAft>
                <a:spcPts val="1200"/>
              </a:spcAft>
              <a:buClr>
                <a:schemeClr val="bg2"/>
              </a:buClr>
              <a:buFont typeface="Arial" panose="020B0604020202020204" pitchFamily="34" charset="0"/>
              <a:buChar char="•"/>
              <a:defRPr/>
            </a:pPr>
            <a:r>
              <a:rPr lang="fr-FR" sz="1200"/>
              <a:t>Vente 7J/7J &amp; 24h/24h</a:t>
            </a:r>
          </a:p>
          <a:p>
            <a:pPr marL="172800" indent="-172800">
              <a:spcAft>
                <a:spcPts val="1200"/>
              </a:spcAft>
              <a:buClr>
                <a:schemeClr val="bg2"/>
              </a:buClr>
              <a:buFont typeface="Arial" panose="020B0604020202020204" pitchFamily="34" charset="0"/>
              <a:buChar char="•"/>
              <a:defRPr/>
            </a:pPr>
            <a:r>
              <a:rPr lang="fr-FR" sz="1200"/>
              <a:t>Nombreux moyens de paiement </a:t>
            </a:r>
          </a:p>
          <a:p>
            <a:pPr marL="172800" indent="-172800">
              <a:spcAft>
                <a:spcPts val="1200"/>
              </a:spcAft>
              <a:buClr>
                <a:schemeClr val="bg2"/>
              </a:buClr>
              <a:buFont typeface="Arial" panose="020B0604020202020204" pitchFamily="34" charset="0"/>
              <a:buChar char="•"/>
              <a:defRPr/>
            </a:pPr>
            <a:r>
              <a:rPr lang="fr-FR" sz="1200"/>
              <a:t>Paiements garantis et sécurisés</a:t>
            </a:r>
          </a:p>
          <a:p>
            <a:pPr marL="172800" indent="-172800">
              <a:spcAft>
                <a:spcPts val="1200"/>
              </a:spcAft>
              <a:buClr>
                <a:schemeClr val="bg2"/>
              </a:buClr>
              <a:buFont typeface="Arial" panose="020B0604020202020204" pitchFamily="34" charset="0"/>
              <a:buChar char="•"/>
              <a:defRPr/>
            </a:pPr>
            <a:r>
              <a:rPr lang="fr-FR" sz="1200"/>
              <a:t>Suivi précis de son activité</a:t>
            </a:r>
          </a:p>
          <a:p>
            <a:pPr marL="172800" indent="-172800">
              <a:spcAft>
                <a:spcPts val="1200"/>
              </a:spcAft>
              <a:buClr>
                <a:schemeClr val="bg2"/>
              </a:buClr>
              <a:buFont typeface="Arial" panose="020B0604020202020204" pitchFamily="34" charset="0"/>
              <a:buChar char="•"/>
              <a:defRPr/>
            </a:pPr>
            <a:r>
              <a:rPr lang="fr-FR" sz="1200"/>
              <a:t>Assistance par des experts</a:t>
            </a:r>
          </a:p>
        </p:txBody>
      </p:sp>
      <p:sp>
        <p:nvSpPr>
          <p:cNvPr id="62" name="Forme libre 146">
            <a:extLst>
              <a:ext uri="{FF2B5EF4-FFF2-40B4-BE49-F238E27FC236}">
                <a16:creationId xmlns:a16="http://schemas.microsoft.com/office/drawing/2014/main" id="{10654562-DD63-4C59-9880-ACA1ACB4387C}"/>
              </a:ext>
            </a:extLst>
          </p:cNvPr>
          <p:cNvSpPr/>
          <p:nvPr/>
        </p:nvSpPr>
        <p:spPr>
          <a:xfrm rot="10800000">
            <a:off x="7690863" y="2649630"/>
            <a:ext cx="2769784" cy="593043"/>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0" fmla="*/ 2237362 w 2237362"/>
              <a:gd name="connsiteY0" fmla="*/ 71068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7" fmla="*/ 2237362 w 2237362"/>
              <a:gd name="connsiteY7" fmla="*/ 710688 h 1009138"/>
              <a:gd name="connsiteX0" fmla="*/ 2237362 w 2237362"/>
              <a:gd name="connsiteY0" fmla="*/ 710688 h 710688"/>
              <a:gd name="connsiteX1" fmla="*/ 3175 w 2237362"/>
              <a:gd name="connsiteY1" fmla="*/ 710688 h 710688"/>
              <a:gd name="connsiteX2" fmla="*/ 0 w 2237362"/>
              <a:gd name="connsiteY2" fmla="*/ 172560 h 710688"/>
              <a:gd name="connsiteX3" fmla="*/ 1918417 w 2237362"/>
              <a:gd name="connsiteY3" fmla="*/ 172560 h 710688"/>
              <a:gd name="connsiteX4" fmla="*/ 1918417 w 2237362"/>
              <a:gd name="connsiteY4" fmla="*/ 0 h 710688"/>
              <a:gd name="connsiteX5" fmla="*/ 2090977 w 2237362"/>
              <a:gd name="connsiteY5" fmla="*/ 172560 h 710688"/>
              <a:gd name="connsiteX6" fmla="*/ 2237362 w 2237362"/>
              <a:gd name="connsiteY6" fmla="*/ 172560 h 710688"/>
              <a:gd name="connsiteX7" fmla="*/ 2237362 w 2237362"/>
              <a:gd name="connsiteY7" fmla="*/ 710688 h 710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7362" h="710688">
                <a:moveTo>
                  <a:pt x="2237362" y="710688"/>
                </a:moveTo>
                <a:lnTo>
                  <a:pt x="3175" y="710688"/>
                </a:lnTo>
                <a:cubicBezTo>
                  <a:pt x="2117" y="531312"/>
                  <a:pt x="1058" y="351936"/>
                  <a:pt x="0" y="172560"/>
                </a:cubicBezTo>
                <a:lnTo>
                  <a:pt x="1918417" y="172560"/>
                </a:lnTo>
                <a:lnTo>
                  <a:pt x="1918417" y="0"/>
                </a:lnTo>
                <a:lnTo>
                  <a:pt x="2090977" y="172560"/>
                </a:lnTo>
                <a:lnTo>
                  <a:pt x="2237362" y="172560"/>
                </a:lnTo>
                <a:lnTo>
                  <a:pt x="2237362" y="710688"/>
                </a:lnTo>
                <a:close/>
              </a:path>
            </a:pathLst>
          </a:custGeom>
          <a:solidFill>
            <a:schemeClr val="bg2"/>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p>
        </p:txBody>
      </p:sp>
      <p:sp>
        <p:nvSpPr>
          <p:cNvPr id="63" name="Espace réservé du pied de page 3">
            <a:extLst>
              <a:ext uri="{FF2B5EF4-FFF2-40B4-BE49-F238E27FC236}">
                <a16:creationId xmlns:a16="http://schemas.microsoft.com/office/drawing/2014/main" id="{D61B34F1-D37A-482F-8F3A-5AF9C447ADB0}"/>
              </a:ext>
            </a:extLst>
          </p:cNvPr>
          <p:cNvSpPr txBox="1">
            <a:spLocks/>
          </p:cNvSpPr>
          <p:nvPr/>
        </p:nvSpPr>
        <p:spPr>
          <a:xfrm>
            <a:off x="8018994" y="2782563"/>
            <a:ext cx="2113520" cy="215444"/>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09585">
              <a:defRPr/>
            </a:pPr>
            <a:r>
              <a:rPr lang="fr-FR" sz="1400" b="1">
                <a:solidFill>
                  <a:schemeClr val="bg1"/>
                </a:solidFill>
                <a:latin typeface="Arial Black" panose="020B0604020202020204" pitchFamily="34" charset="0"/>
                <a:cs typeface="Arial Black" panose="020B0604020202020204" pitchFamily="34" charset="0"/>
              </a:rPr>
              <a:t>BÉNÉFICES CLIENT</a:t>
            </a:r>
          </a:p>
        </p:txBody>
      </p:sp>
      <p:grpSp>
        <p:nvGrpSpPr>
          <p:cNvPr id="2" name="Group 1">
            <a:extLst>
              <a:ext uri="{FF2B5EF4-FFF2-40B4-BE49-F238E27FC236}">
                <a16:creationId xmlns:a16="http://schemas.microsoft.com/office/drawing/2014/main" id="{490C051D-651D-2E3B-B011-D4183B730D9B}"/>
              </a:ext>
            </a:extLst>
          </p:cNvPr>
          <p:cNvGrpSpPr/>
          <p:nvPr/>
        </p:nvGrpSpPr>
        <p:grpSpPr>
          <a:xfrm>
            <a:off x="924836" y="1398422"/>
            <a:ext cx="619956" cy="619956"/>
            <a:chOff x="924836" y="1398422"/>
            <a:chExt cx="619956" cy="619956"/>
          </a:xfrm>
        </p:grpSpPr>
        <p:sp>
          <p:nvSpPr>
            <p:cNvPr id="66" name="Oval 5">
              <a:extLst>
                <a:ext uri="{FF2B5EF4-FFF2-40B4-BE49-F238E27FC236}">
                  <a16:creationId xmlns:a16="http://schemas.microsoft.com/office/drawing/2014/main" id="{5D183AD8-F5DA-4ADF-876D-FFF0BC53D337}"/>
                </a:ext>
              </a:extLst>
            </p:cNvPr>
            <p:cNvSpPr/>
            <p:nvPr/>
          </p:nvSpPr>
          <p:spPr>
            <a:xfrm>
              <a:off x="924836" y="1398422"/>
              <a:ext cx="619956" cy="619956"/>
            </a:xfrm>
            <a:prstGeom prst="ellipse">
              <a:avLst/>
            </a:prstGeom>
            <a:solidFill>
              <a:schemeClr val="bg1"/>
            </a:solidFill>
            <a:ln w="2222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09585"/>
              <a:endParaRPr lang="fr-FR" sz="1600" b="1">
                <a:solidFill>
                  <a:schemeClr val="tx2"/>
                </a:solidFill>
                <a:latin typeface="Arial Black" panose="020B0604020202020204" pitchFamily="34" charset="0"/>
                <a:cs typeface="Arial Black" panose="020B0604020202020204" pitchFamily="34" charset="0"/>
              </a:endParaRPr>
            </a:p>
          </p:txBody>
        </p:sp>
        <p:sp>
          <p:nvSpPr>
            <p:cNvPr id="67" name="Rectangle 66">
              <a:extLst>
                <a:ext uri="{FF2B5EF4-FFF2-40B4-BE49-F238E27FC236}">
                  <a16:creationId xmlns:a16="http://schemas.microsoft.com/office/drawing/2014/main" id="{77BBDBE3-9B60-467D-8806-50C55428978E}"/>
                </a:ext>
              </a:extLst>
            </p:cNvPr>
            <p:cNvSpPr/>
            <p:nvPr/>
          </p:nvSpPr>
          <p:spPr>
            <a:xfrm>
              <a:off x="1042814" y="1516400"/>
              <a:ext cx="384000" cy="38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defRPr/>
              </a:pPr>
              <a:endParaRPr lang="fr-FR" sz="2400">
                <a:solidFill>
                  <a:srgbClr val="FFFFFF"/>
                </a:solidFill>
                <a:latin typeface="Arial"/>
              </a:endParaRPr>
            </a:p>
          </p:txBody>
        </p:sp>
        <p:grpSp>
          <p:nvGrpSpPr>
            <p:cNvPr id="68" name="Group 228">
              <a:extLst>
                <a:ext uri="{FF2B5EF4-FFF2-40B4-BE49-F238E27FC236}">
                  <a16:creationId xmlns:a16="http://schemas.microsoft.com/office/drawing/2014/main" id="{BED49ACB-9FF9-4B69-AFE6-52CF681705FE}"/>
                </a:ext>
              </a:extLst>
            </p:cNvPr>
            <p:cNvGrpSpPr/>
            <p:nvPr/>
          </p:nvGrpSpPr>
          <p:grpSpPr>
            <a:xfrm>
              <a:off x="1042814" y="1516400"/>
              <a:ext cx="384000" cy="384000"/>
              <a:chOff x="180004" y="1302399"/>
              <a:chExt cx="288000" cy="288000"/>
            </a:xfrm>
          </p:grpSpPr>
          <p:sp>
            <p:nvSpPr>
              <p:cNvPr id="69" name="Freeform: Shape 223">
                <a:extLst>
                  <a:ext uri="{FF2B5EF4-FFF2-40B4-BE49-F238E27FC236}">
                    <a16:creationId xmlns:a16="http://schemas.microsoft.com/office/drawing/2014/main" id="{590530FD-497F-4C3B-AE8C-14E006B892D7}"/>
                  </a:ext>
                </a:extLst>
              </p:cNvPr>
              <p:cNvSpPr/>
              <p:nvPr/>
            </p:nvSpPr>
            <p:spPr>
              <a:xfrm>
                <a:off x="319489" y="1306567"/>
                <a:ext cx="144360" cy="144345"/>
              </a:xfrm>
              <a:custGeom>
                <a:avLst/>
                <a:gdLst>
                  <a:gd name="connsiteX0" fmla="*/ 137714 w 144360"/>
                  <a:gd name="connsiteY0" fmla="*/ 56975 h 144345"/>
                  <a:gd name="connsiteX1" fmla="*/ 98170 w 144360"/>
                  <a:gd name="connsiteY1" fmla="*/ 46175 h 144345"/>
                  <a:gd name="connsiteX2" fmla="*/ 87370 w 144360"/>
                  <a:gd name="connsiteY2" fmla="*/ 6632 h 144345"/>
                  <a:gd name="connsiteX3" fmla="*/ 72352 w 144360"/>
                  <a:gd name="connsiteY3" fmla="*/ 2638 h 144345"/>
                  <a:gd name="connsiteX4" fmla="*/ 43383 w 144360"/>
                  <a:gd name="connsiteY4" fmla="*/ 31100 h 144345"/>
                  <a:gd name="connsiteX5" fmla="*/ 37589 w 144360"/>
                  <a:gd name="connsiteY5" fmla="*/ 50732 h 144345"/>
                  <a:gd name="connsiteX6" fmla="*/ 44677 w 144360"/>
                  <a:gd name="connsiteY6" fmla="*/ 93313 h 144345"/>
                  <a:gd name="connsiteX7" fmla="*/ 1308 w 144360"/>
                  <a:gd name="connsiteY7" fmla="*/ 136625 h 144345"/>
                  <a:gd name="connsiteX8" fmla="*/ 1308 w 144360"/>
                  <a:gd name="connsiteY8" fmla="*/ 143038 h 144345"/>
                  <a:gd name="connsiteX9" fmla="*/ 7720 w 144360"/>
                  <a:gd name="connsiteY9" fmla="*/ 143038 h 144345"/>
                  <a:gd name="connsiteX10" fmla="*/ 51033 w 144360"/>
                  <a:gd name="connsiteY10" fmla="*/ 99669 h 144345"/>
                  <a:gd name="connsiteX11" fmla="*/ 93614 w 144360"/>
                  <a:gd name="connsiteY11" fmla="*/ 106757 h 144345"/>
                  <a:gd name="connsiteX12" fmla="*/ 113245 w 144360"/>
                  <a:gd name="connsiteY12" fmla="*/ 100457 h 144345"/>
                  <a:gd name="connsiteX13" fmla="*/ 141708 w 144360"/>
                  <a:gd name="connsiteY13" fmla="*/ 71994 h 144345"/>
                  <a:gd name="connsiteX14" fmla="*/ 137714 w 144360"/>
                  <a:gd name="connsiteY14" fmla="*/ 56975 h 144345"/>
                  <a:gd name="connsiteX15" fmla="*/ 46477 w 144360"/>
                  <a:gd name="connsiteY15" fmla="*/ 49213 h 144345"/>
                  <a:gd name="connsiteX16" fmla="*/ 50245 w 144360"/>
                  <a:gd name="connsiteY16" fmla="*/ 37457 h 144345"/>
                  <a:gd name="connsiteX17" fmla="*/ 78708 w 144360"/>
                  <a:gd name="connsiteY17" fmla="*/ 8994 h 144345"/>
                  <a:gd name="connsiteX18" fmla="*/ 89508 w 144360"/>
                  <a:gd name="connsiteY18" fmla="*/ 48482 h 144345"/>
                  <a:gd name="connsiteX19" fmla="*/ 52495 w 144360"/>
                  <a:gd name="connsiteY19" fmla="*/ 85494 h 144345"/>
                  <a:gd name="connsiteX20" fmla="*/ 46477 w 144360"/>
                  <a:gd name="connsiteY20" fmla="*/ 49213 h 144345"/>
                  <a:gd name="connsiteX21" fmla="*/ 106383 w 144360"/>
                  <a:gd name="connsiteY21" fmla="*/ 94100 h 144345"/>
                  <a:gd name="connsiteX22" fmla="*/ 95133 w 144360"/>
                  <a:gd name="connsiteY22" fmla="*/ 97869 h 144345"/>
                  <a:gd name="connsiteX23" fmla="*/ 58852 w 144360"/>
                  <a:gd name="connsiteY23" fmla="*/ 91850 h 144345"/>
                  <a:gd name="connsiteX24" fmla="*/ 95864 w 144360"/>
                  <a:gd name="connsiteY24" fmla="*/ 54838 h 144345"/>
                  <a:gd name="connsiteX25" fmla="*/ 135352 w 144360"/>
                  <a:gd name="connsiteY25" fmla="*/ 65638 h 144345"/>
                  <a:gd name="connsiteX26" fmla="*/ 106383 w 144360"/>
                  <a:gd name="connsiteY26" fmla="*/ 94100 h 14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4360" h="144345">
                    <a:moveTo>
                      <a:pt x="137714" y="56975"/>
                    </a:moveTo>
                    <a:lnTo>
                      <a:pt x="98170" y="46175"/>
                    </a:lnTo>
                    <a:lnTo>
                      <a:pt x="87370" y="6632"/>
                    </a:lnTo>
                    <a:cubicBezTo>
                      <a:pt x="85570" y="-6"/>
                      <a:pt x="77245" y="-2256"/>
                      <a:pt x="72352" y="2638"/>
                    </a:cubicBezTo>
                    <a:lnTo>
                      <a:pt x="43383" y="31100"/>
                    </a:lnTo>
                    <a:cubicBezTo>
                      <a:pt x="38770" y="36219"/>
                      <a:pt x="36408" y="43532"/>
                      <a:pt x="37589" y="50732"/>
                    </a:cubicBezTo>
                    <a:lnTo>
                      <a:pt x="44677" y="93313"/>
                    </a:lnTo>
                    <a:lnTo>
                      <a:pt x="1308" y="136625"/>
                    </a:lnTo>
                    <a:cubicBezTo>
                      <a:pt x="-436" y="138425"/>
                      <a:pt x="-436" y="141238"/>
                      <a:pt x="1308" y="143038"/>
                    </a:cubicBezTo>
                    <a:cubicBezTo>
                      <a:pt x="3108" y="144782"/>
                      <a:pt x="5920" y="144782"/>
                      <a:pt x="7720" y="143038"/>
                    </a:cubicBezTo>
                    <a:lnTo>
                      <a:pt x="51033" y="99669"/>
                    </a:lnTo>
                    <a:lnTo>
                      <a:pt x="93614" y="106757"/>
                    </a:lnTo>
                    <a:cubicBezTo>
                      <a:pt x="100814" y="107938"/>
                      <a:pt x="108127" y="105575"/>
                      <a:pt x="113245" y="100457"/>
                    </a:cubicBezTo>
                    <a:lnTo>
                      <a:pt x="141708" y="71994"/>
                    </a:lnTo>
                    <a:cubicBezTo>
                      <a:pt x="146602" y="67100"/>
                      <a:pt x="144408" y="58775"/>
                      <a:pt x="137714" y="56975"/>
                    </a:cubicBezTo>
                    <a:close/>
                    <a:moveTo>
                      <a:pt x="46477" y="49213"/>
                    </a:moveTo>
                    <a:cubicBezTo>
                      <a:pt x="45745" y="44882"/>
                      <a:pt x="47152" y="40550"/>
                      <a:pt x="50245" y="37457"/>
                    </a:cubicBezTo>
                    <a:lnTo>
                      <a:pt x="78708" y="8994"/>
                    </a:lnTo>
                    <a:lnTo>
                      <a:pt x="89508" y="48482"/>
                    </a:lnTo>
                    <a:lnTo>
                      <a:pt x="52495" y="85494"/>
                    </a:lnTo>
                    <a:lnTo>
                      <a:pt x="46477" y="49213"/>
                    </a:lnTo>
                    <a:close/>
                    <a:moveTo>
                      <a:pt x="106383" y="94100"/>
                    </a:moveTo>
                    <a:cubicBezTo>
                      <a:pt x="103795" y="97194"/>
                      <a:pt x="99408" y="98600"/>
                      <a:pt x="95133" y="97869"/>
                    </a:cubicBezTo>
                    <a:lnTo>
                      <a:pt x="58852" y="91850"/>
                    </a:lnTo>
                    <a:lnTo>
                      <a:pt x="95864" y="54838"/>
                    </a:lnTo>
                    <a:lnTo>
                      <a:pt x="135352" y="65638"/>
                    </a:lnTo>
                    <a:lnTo>
                      <a:pt x="106383" y="94100"/>
                    </a:lnTo>
                    <a:close/>
                  </a:path>
                </a:pathLst>
              </a:custGeom>
              <a:solidFill>
                <a:schemeClr val="tx2"/>
              </a:solidFill>
              <a:ln w="558" cap="flat">
                <a:noFill/>
                <a:prstDash val="solid"/>
                <a:miter/>
              </a:ln>
            </p:spPr>
            <p:txBody>
              <a:bodyPr rtlCol="0" anchor="ctr"/>
              <a:lstStyle/>
              <a:p>
                <a:pPr defTabSz="810686">
                  <a:defRPr/>
                </a:pPr>
                <a:endParaRPr lang="fr-FR" sz="1596">
                  <a:solidFill>
                    <a:srgbClr val="192A6B"/>
                  </a:solidFill>
                  <a:latin typeface="Arial"/>
                </a:endParaRPr>
              </a:p>
            </p:txBody>
          </p:sp>
          <p:grpSp>
            <p:nvGrpSpPr>
              <p:cNvPr id="70" name="Graphic 221">
                <a:extLst>
                  <a:ext uri="{FF2B5EF4-FFF2-40B4-BE49-F238E27FC236}">
                    <a16:creationId xmlns:a16="http://schemas.microsoft.com/office/drawing/2014/main" id="{34439EEF-3328-4E64-ACAE-FF9AF02553B9}"/>
                  </a:ext>
                </a:extLst>
              </p:cNvPr>
              <p:cNvGrpSpPr/>
              <p:nvPr/>
            </p:nvGrpSpPr>
            <p:grpSpPr>
              <a:xfrm>
                <a:off x="180004" y="1302399"/>
                <a:ext cx="288000" cy="288000"/>
                <a:chOff x="180004" y="1302399"/>
                <a:chExt cx="288000" cy="288000"/>
              </a:xfrm>
              <a:solidFill>
                <a:schemeClr val="tx1"/>
              </a:solidFill>
            </p:grpSpPr>
            <p:sp>
              <p:nvSpPr>
                <p:cNvPr id="71" name="Freeform: Shape 225">
                  <a:extLst>
                    <a:ext uri="{FF2B5EF4-FFF2-40B4-BE49-F238E27FC236}">
                      <a16:creationId xmlns:a16="http://schemas.microsoft.com/office/drawing/2014/main" id="{1BE10644-188D-48F3-9F7A-5407D4A79311}"/>
                    </a:ext>
                  </a:extLst>
                </p:cNvPr>
                <p:cNvSpPr/>
                <p:nvPr/>
              </p:nvSpPr>
              <p:spPr>
                <a:xfrm>
                  <a:off x="229504" y="1351899"/>
                  <a:ext cx="189000" cy="189000"/>
                </a:xfrm>
                <a:custGeom>
                  <a:avLst/>
                  <a:gdLst>
                    <a:gd name="connsiteX0" fmla="*/ 94500 w 189000"/>
                    <a:gd name="connsiteY0" fmla="*/ 180000 h 189000"/>
                    <a:gd name="connsiteX1" fmla="*/ 9000 w 189000"/>
                    <a:gd name="connsiteY1" fmla="*/ 94500 h 189000"/>
                    <a:gd name="connsiteX2" fmla="*/ 94500 w 189000"/>
                    <a:gd name="connsiteY2" fmla="*/ 9000 h 189000"/>
                    <a:gd name="connsiteX3" fmla="*/ 110194 w 189000"/>
                    <a:gd name="connsiteY3" fmla="*/ 10462 h 189000"/>
                    <a:gd name="connsiteX4" fmla="*/ 109856 w 189000"/>
                    <a:gd name="connsiteY4" fmla="*/ 8325 h 189000"/>
                    <a:gd name="connsiteX5" fmla="*/ 109294 w 189000"/>
                    <a:gd name="connsiteY5" fmla="*/ 1125 h 189000"/>
                    <a:gd name="connsiteX6" fmla="*/ 94500 w 189000"/>
                    <a:gd name="connsiteY6" fmla="*/ 0 h 189000"/>
                    <a:gd name="connsiteX7" fmla="*/ 0 w 189000"/>
                    <a:gd name="connsiteY7" fmla="*/ 94500 h 189000"/>
                    <a:gd name="connsiteX8" fmla="*/ 94500 w 189000"/>
                    <a:gd name="connsiteY8" fmla="*/ 189000 h 189000"/>
                    <a:gd name="connsiteX9" fmla="*/ 189000 w 189000"/>
                    <a:gd name="connsiteY9" fmla="*/ 94500 h 189000"/>
                    <a:gd name="connsiteX10" fmla="*/ 187369 w 189000"/>
                    <a:gd name="connsiteY10" fmla="*/ 79706 h 189000"/>
                    <a:gd name="connsiteX11" fmla="*/ 180675 w 189000"/>
                    <a:gd name="connsiteY11" fmla="*/ 79144 h 189000"/>
                    <a:gd name="connsiteX12" fmla="*/ 178538 w 189000"/>
                    <a:gd name="connsiteY12" fmla="*/ 78806 h 189000"/>
                    <a:gd name="connsiteX13" fmla="*/ 180000 w 189000"/>
                    <a:gd name="connsiteY13" fmla="*/ 94500 h 189000"/>
                    <a:gd name="connsiteX14" fmla="*/ 94500 w 189000"/>
                    <a:gd name="connsiteY14" fmla="*/ 180000 h 18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9000" h="189000">
                      <a:moveTo>
                        <a:pt x="94500" y="180000"/>
                      </a:moveTo>
                      <a:cubicBezTo>
                        <a:pt x="47306" y="180000"/>
                        <a:pt x="9000" y="141694"/>
                        <a:pt x="9000" y="94500"/>
                      </a:cubicBezTo>
                      <a:cubicBezTo>
                        <a:pt x="9000" y="47306"/>
                        <a:pt x="47306" y="9000"/>
                        <a:pt x="94500" y="9000"/>
                      </a:cubicBezTo>
                      <a:cubicBezTo>
                        <a:pt x="99844" y="9000"/>
                        <a:pt x="105075" y="9506"/>
                        <a:pt x="110194" y="10462"/>
                      </a:cubicBezTo>
                      <a:lnTo>
                        <a:pt x="109856" y="8325"/>
                      </a:lnTo>
                      <a:cubicBezTo>
                        <a:pt x="109406" y="5962"/>
                        <a:pt x="109238" y="3544"/>
                        <a:pt x="109294" y="1125"/>
                      </a:cubicBezTo>
                      <a:cubicBezTo>
                        <a:pt x="104456" y="394"/>
                        <a:pt x="99506" y="0"/>
                        <a:pt x="94500" y="0"/>
                      </a:cubicBezTo>
                      <a:cubicBezTo>
                        <a:pt x="42300" y="0"/>
                        <a:pt x="0" y="42300"/>
                        <a:pt x="0" y="94500"/>
                      </a:cubicBezTo>
                      <a:cubicBezTo>
                        <a:pt x="0" y="146700"/>
                        <a:pt x="42300" y="189000"/>
                        <a:pt x="94500" y="189000"/>
                      </a:cubicBezTo>
                      <a:cubicBezTo>
                        <a:pt x="146700" y="189000"/>
                        <a:pt x="189000" y="146700"/>
                        <a:pt x="189000" y="94500"/>
                      </a:cubicBezTo>
                      <a:cubicBezTo>
                        <a:pt x="189000" y="89494"/>
                        <a:pt x="188606" y="84544"/>
                        <a:pt x="187369" y="79706"/>
                      </a:cubicBezTo>
                      <a:cubicBezTo>
                        <a:pt x="185456" y="79763"/>
                        <a:pt x="183038" y="79594"/>
                        <a:pt x="180675" y="79144"/>
                      </a:cubicBezTo>
                      <a:lnTo>
                        <a:pt x="178538" y="78806"/>
                      </a:lnTo>
                      <a:cubicBezTo>
                        <a:pt x="179494" y="83925"/>
                        <a:pt x="180000" y="89156"/>
                        <a:pt x="180000" y="94500"/>
                      </a:cubicBezTo>
                      <a:cubicBezTo>
                        <a:pt x="180000" y="141694"/>
                        <a:pt x="141694" y="180000"/>
                        <a:pt x="94500" y="180000"/>
                      </a:cubicBezTo>
                      <a:close/>
                    </a:path>
                  </a:pathLst>
                </a:custGeom>
                <a:grpFill/>
                <a:ln w="558" cap="flat">
                  <a:noFill/>
                  <a:prstDash val="solid"/>
                  <a:miter/>
                </a:ln>
              </p:spPr>
              <p:txBody>
                <a:bodyPr rtlCol="0" anchor="ctr"/>
                <a:lstStyle/>
                <a:p>
                  <a:pPr defTabSz="810686">
                    <a:defRPr/>
                  </a:pPr>
                  <a:endParaRPr lang="fr-FR" sz="1596">
                    <a:solidFill>
                      <a:srgbClr val="192A6B"/>
                    </a:solidFill>
                    <a:latin typeface="Arial"/>
                  </a:endParaRPr>
                </a:p>
              </p:txBody>
            </p:sp>
            <p:sp>
              <p:nvSpPr>
                <p:cNvPr id="72" name="Freeform: Shape 226">
                  <a:extLst>
                    <a:ext uri="{FF2B5EF4-FFF2-40B4-BE49-F238E27FC236}">
                      <a16:creationId xmlns:a16="http://schemas.microsoft.com/office/drawing/2014/main" id="{D91DDE40-3E4A-4733-B809-685838BAA997}"/>
                    </a:ext>
                  </a:extLst>
                </p:cNvPr>
                <p:cNvSpPr/>
                <p:nvPr/>
              </p:nvSpPr>
              <p:spPr>
                <a:xfrm>
                  <a:off x="180004" y="1302399"/>
                  <a:ext cx="288000" cy="288000"/>
                </a:xfrm>
                <a:custGeom>
                  <a:avLst/>
                  <a:gdLst>
                    <a:gd name="connsiteX0" fmla="*/ 281531 w 288000"/>
                    <a:gd name="connsiteY0" fmla="*/ 101250 h 288000"/>
                    <a:gd name="connsiteX1" fmla="*/ 274275 w 288000"/>
                    <a:gd name="connsiteY1" fmla="*/ 108506 h 288000"/>
                    <a:gd name="connsiteX2" fmla="*/ 279000 w 288000"/>
                    <a:gd name="connsiteY2" fmla="*/ 144000 h 288000"/>
                    <a:gd name="connsiteX3" fmla="*/ 144000 w 288000"/>
                    <a:gd name="connsiteY3" fmla="*/ 279000 h 288000"/>
                    <a:gd name="connsiteX4" fmla="*/ 9000 w 288000"/>
                    <a:gd name="connsiteY4" fmla="*/ 144000 h 288000"/>
                    <a:gd name="connsiteX5" fmla="*/ 144000 w 288000"/>
                    <a:gd name="connsiteY5" fmla="*/ 9000 h 288000"/>
                    <a:gd name="connsiteX6" fmla="*/ 179494 w 288000"/>
                    <a:gd name="connsiteY6" fmla="*/ 13725 h 288000"/>
                    <a:gd name="connsiteX7" fmla="*/ 186244 w 288000"/>
                    <a:gd name="connsiteY7" fmla="*/ 6469 h 288000"/>
                    <a:gd name="connsiteX8" fmla="*/ 144000 w 288000"/>
                    <a:gd name="connsiteY8" fmla="*/ 0 h 288000"/>
                    <a:gd name="connsiteX9" fmla="*/ 0 w 288000"/>
                    <a:gd name="connsiteY9" fmla="*/ 144000 h 288000"/>
                    <a:gd name="connsiteX10" fmla="*/ 144000 w 288000"/>
                    <a:gd name="connsiteY10" fmla="*/ 288000 h 288000"/>
                    <a:gd name="connsiteX11" fmla="*/ 288000 w 288000"/>
                    <a:gd name="connsiteY11" fmla="*/ 144000 h 288000"/>
                    <a:gd name="connsiteX12" fmla="*/ 281531 w 288000"/>
                    <a:gd name="connsiteY12" fmla="*/ 101250 h 28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000" h="288000">
                      <a:moveTo>
                        <a:pt x="281531" y="101250"/>
                      </a:moveTo>
                      <a:lnTo>
                        <a:pt x="274275" y="108506"/>
                      </a:lnTo>
                      <a:cubicBezTo>
                        <a:pt x="277369" y="119813"/>
                        <a:pt x="279000" y="131738"/>
                        <a:pt x="279000" y="144000"/>
                      </a:cubicBezTo>
                      <a:cubicBezTo>
                        <a:pt x="279000" y="218531"/>
                        <a:pt x="218531" y="279000"/>
                        <a:pt x="144000" y="279000"/>
                      </a:cubicBezTo>
                      <a:cubicBezTo>
                        <a:pt x="69469" y="279000"/>
                        <a:pt x="9000" y="218531"/>
                        <a:pt x="9000" y="144000"/>
                      </a:cubicBezTo>
                      <a:cubicBezTo>
                        <a:pt x="9000" y="69469"/>
                        <a:pt x="69469" y="9000"/>
                        <a:pt x="144000" y="9000"/>
                      </a:cubicBezTo>
                      <a:cubicBezTo>
                        <a:pt x="156263" y="9000"/>
                        <a:pt x="167681" y="10631"/>
                        <a:pt x="179494" y="13725"/>
                      </a:cubicBezTo>
                      <a:lnTo>
                        <a:pt x="186244" y="6469"/>
                      </a:lnTo>
                      <a:cubicBezTo>
                        <a:pt x="172744" y="2250"/>
                        <a:pt x="158906" y="0"/>
                        <a:pt x="144000" y="0"/>
                      </a:cubicBezTo>
                      <a:cubicBezTo>
                        <a:pt x="64463" y="0"/>
                        <a:pt x="0" y="64463"/>
                        <a:pt x="0" y="144000"/>
                      </a:cubicBezTo>
                      <a:cubicBezTo>
                        <a:pt x="0" y="223538"/>
                        <a:pt x="64463" y="288000"/>
                        <a:pt x="144000" y="288000"/>
                      </a:cubicBezTo>
                      <a:cubicBezTo>
                        <a:pt x="223538" y="288000"/>
                        <a:pt x="288000" y="223538"/>
                        <a:pt x="288000" y="144000"/>
                      </a:cubicBezTo>
                      <a:cubicBezTo>
                        <a:pt x="288000" y="129094"/>
                        <a:pt x="285244" y="114750"/>
                        <a:pt x="281531" y="101250"/>
                      </a:cubicBezTo>
                      <a:close/>
                    </a:path>
                  </a:pathLst>
                </a:custGeom>
                <a:grpFill/>
                <a:ln w="558" cap="flat">
                  <a:noFill/>
                  <a:prstDash val="solid"/>
                  <a:miter/>
                </a:ln>
              </p:spPr>
              <p:txBody>
                <a:bodyPr rtlCol="0" anchor="ctr"/>
                <a:lstStyle/>
                <a:p>
                  <a:pPr defTabSz="810686">
                    <a:defRPr/>
                  </a:pPr>
                  <a:endParaRPr lang="fr-FR" sz="1596">
                    <a:solidFill>
                      <a:srgbClr val="192A6B"/>
                    </a:solidFill>
                    <a:latin typeface="Arial"/>
                  </a:endParaRPr>
                </a:p>
              </p:txBody>
            </p:sp>
            <p:sp>
              <p:nvSpPr>
                <p:cNvPr id="73" name="Freeform: Shape 227">
                  <a:extLst>
                    <a:ext uri="{FF2B5EF4-FFF2-40B4-BE49-F238E27FC236}">
                      <a16:creationId xmlns:a16="http://schemas.microsoft.com/office/drawing/2014/main" id="{3BB02126-FFB2-4410-9BE0-9781D7EE5771}"/>
                    </a:ext>
                  </a:extLst>
                </p:cNvPr>
                <p:cNvSpPr/>
                <p:nvPr/>
              </p:nvSpPr>
              <p:spPr>
                <a:xfrm>
                  <a:off x="283504" y="1405899"/>
                  <a:ext cx="81000" cy="81000"/>
                </a:xfrm>
                <a:custGeom>
                  <a:avLst/>
                  <a:gdLst>
                    <a:gd name="connsiteX0" fmla="*/ 40162 w 81000"/>
                    <a:gd name="connsiteY0" fmla="*/ 9000 h 81000"/>
                    <a:gd name="connsiteX1" fmla="*/ 48431 w 81000"/>
                    <a:gd name="connsiteY1" fmla="*/ 787 h 81000"/>
                    <a:gd name="connsiteX2" fmla="*/ 40500 w 81000"/>
                    <a:gd name="connsiteY2" fmla="*/ 0 h 81000"/>
                    <a:gd name="connsiteX3" fmla="*/ 0 w 81000"/>
                    <a:gd name="connsiteY3" fmla="*/ 40500 h 81000"/>
                    <a:gd name="connsiteX4" fmla="*/ 40500 w 81000"/>
                    <a:gd name="connsiteY4" fmla="*/ 81000 h 81000"/>
                    <a:gd name="connsiteX5" fmla="*/ 81000 w 81000"/>
                    <a:gd name="connsiteY5" fmla="*/ 40500 h 81000"/>
                    <a:gd name="connsiteX6" fmla="*/ 80213 w 81000"/>
                    <a:gd name="connsiteY6" fmla="*/ 32569 h 81000"/>
                    <a:gd name="connsiteX7" fmla="*/ 71494 w 81000"/>
                    <a:gd name="connsiteY7" fmla="*/ 40838 h 81000"/>
                    <a:gd name="connsiteX8" fmla="*/ 40500 w 81000"/>
                    <a:gd name="connsiteY8" fmla="*/ 71494 h 81000"/>
                    <a:gd name="connsiteX9" fmla="*/ 9000 w 81000"/>
                    <a:gd name="connsiteY9" fmla="*/ 39994 h 81000"/>
                    <a:gd name="connsiteX10" fmla="*/ 40162 w 81000"/>
                    <a:gd name="connsiteY10" fmla="*/ 9000 h 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000" h="81000">
                      <a:moveTo>
                        <a:pt x="40162" y="9000"/>
                      </a:moveTo>
                      <a:lnTo>
                        <a:pt x="48431" y="787"/>
                      </a:lnTo>
                      <a:cubicBezTo>
                        <a:pt x="45844" y="281"/>
                        <a:pt x="43200" y="0"/>
                        <a:pt x="40500" y="0"/>
                      </a:cubicBezTo>
                      <a:cubicBezTo>
                        <a:pt x="18112" y="0"/>
                        <a:pt x="0" y="18112"/>
                        <a:pt x="0" y="40500"/>
                      </a:cubicBezTo>
                      <a:cubicBezTo>
                        <a:pt x="0" y="62887"/>
                        <a:pt x="18112" y="81000"/>
                        <a:pt x="40500" y="81000"/>
                      </a:cubicBezTo>
                      <a:cubicBezTo>
                        <a:pt x="62887" y="81000"/>
                        <a:pt x="81000" y="62887"/>
                        <a:pt x="81000" y="40500"/>
                      </a:cubicBezTo>
                      <a:cubicBezTo>
                        <a:pt x="81000" y="37800"/>
                        <a:pt x="80719" y="35156"/>
                        <a:pt x="80213" y="32569"/>
                      </a:cubicBezTo>
                      <a:lnTo>
                        <a:pt x="71494" y="40838"/>
                      </a:lnTo>
                      <a:cubicBezTo>
                        <a:pt x="71831" y="58050"/>
                        <a:pt x="57769" y="71494"/>
                        <a:pt x="40500" y="71494"/>
                      </a:cubicBezTo>
                      <a:cubicBezTo>
                        <a:pt x="23119" y="71494"/>
                        <a:pt x="9000" y="57881"/>
                        <a:pt x="9000" y="39994"/>
                      </a:cubicBezTo>
                      <a:cubicBezTo>
                        <a:pt x="9000" y="23231"/>
                        <a:pt x="22950" y="9169"/>
                        <a:pt x="40162" y="9000"/>
                      </a:cubicBezTo>
                      <a:close/>
                    </a:path>
                  </a:pathLst>
                </a:custGeom>
                <a:grpFill/>
                <a:ln w="558" cap="flat">
                  <a:noFill/>
                  <a:prstDash val="solid"/>
                  <a:miter/>
                </a:ln>
              </p:spPr>
              <p:txBody>
                <a:bodyPr rtlCol="0" anchor="ctr"/>
                <a:lstStyle/>
                <a:p>
                  <a:pPr defTabSz="810686">
                    <a:defRPr/>
                  </a:pPr>
                  <a:endParaRPr lang="fr-FR" sz="1596">
                    <a:solidFill>
                      <a:srgbClr val="192A6B"/>
                    </a:solidFill>
                    <a:latin typeface="Arial"/>
                  </a:endParaRPr>
                </a:p>
              </p:txBody>
            </p:sp>
          </p:grpSp>
        </p:grpSp>
      </p:grpSp>
      <p:sp>
        <p:nvSpPr>
          <p:cNvPr id="35" name="Espace réservé du pied de page 3">
            <a:extLst>
              <a:ext uri="{FF2B5EF4-FFF2-40B4-BE49-F238E27FC236}">
                <a16:creationId xmlns:a16="http://schemas.microsoft.com/office/drawing/2014/main" id="{277065C4-4CE4-4A88-83B7-005FADA1A5C6}"/>
              </a:ext>
            </a:extLst>
          </p:cNvPr>
          <p:cNvSpPr txBox="1">
            <a:spLocks/>
          </p:cNvSpPr>
          <p:nvPr/>
        </p:nvSpPr>
        <p:spPr>
          <a:xfrm>
            <a:off x="181263" y="6423012"/>
            <a:ext cx="1125023" cy="323165"/>
          </a:xfrm>
          <a:prstGeom prst="rect">
            <a:avLst/>
          </a:prstGeom>
        </p:spPr>
        <p:txBody>
          <a:bodyPr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700" dirty="0">
                <a:latin typeface="Arial"/>
              </a:rPr>
              <a:t>Document à usage strictement interne</a:t>
            </a:r>
            <a:br>
              <a:rPr lang="fr-FR" sz="700" dirty="0">
                <a:latin typeface="Arial"/>
              </a:rPr>
            </a:br>
            <a:r>
              <a:rPr lang="fr-FR" sz="700" dirty="0">
                <a:latin typeface="Arial"/>
              </a:rPr>
              <a:t>Ne pas diffuser – Octobre 2023</a:t>
            </a:r>
          </a:p>
        </p:txBody>
      </p:sp>
      <p:pic>
        <p:nvPicPr>
          <p:cNvPr id="7" name="Image 6" descr="Une image contenant texte, clipart&#10;&#10;Description générée automatiquement">
            <a:extLst>
              <a:ext uri="{FF2B5EF4-FFF2-40B4-BE49-F238E27FC236}">
                <a16:creationId xmlns:a16="http://schemas.microsoft.com/office/drawing/2014/main" id="{E210BE78-666B-4F6B-837B-BD31E965029B}"/>
              </a:ext>
            </a:extLst>
          </p:cNvPr>
          <p:cNvPicPr>
            <a:picLocks noChangeAspect="1"/>
          </p:cNvPicPr>
          <p:nvPr/>
        </p:nvPicPr>
        <p:blipFill>
          <a:blip r:embed="rId8"/>
          <a:stretch>
            <a:fillRect/>
          </a:stretch>
        </p:blipFill>
        <p:spPr>
          <a:xfrm>
            <a:off x="10162501" y="164444"/>
            <a:ext cx="1877745" cy="396543"/>
          </a:xfrm>
          <a:prstGeom prst="rect">
            <a:avLst/>
          </a:prstGeom>
        </p:spPr>
      </p:pic>
    </p:spTree>
    <p:extLst>
      <p:ext uri="{BB962C8B-B14F-4D97-AF65-F5344CB8AC3E}">
        <p14:creationId xmlns:p14="http://schemas.microsoft.com/office/powerpoint/2010/main" val="4218228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D9AF5FA4-AB09-499F-ACAD-8BF13BA38404}"/>
              </a:ext>
            </a:extLst>
          </p:cNvPr>
          <p:cNvPicPr>
            <a:picLocks noChangeAspect="1"/>
          </p:cNvPicPr>
          <p:nvPr/>
        </p:nvPicPr>
        <p:blipFill rotWithShape="1">
          <a:blip r:embed="rId3">
            <a:extLst>
              <a:ext uri="{28A0092B-C50C-407E-A947-70E740481C1C}">
                <a14:useLocalDpi xmlns:a14="http://schemas.microsoft.com/office/drawing/2010/main" val="0"/>
              </a:ext>
            </a:extLst>
          </a:blip>
          <a:srcRect l="67434" t="4251" r="18299"/>
          <a:stretch/>
        </p:blipFill>
        <p:spPr>
          <a:xfrm>
            <a:off x="3" y="725716"/>
            <a:ext cx="1480457" cy="6132284"/>
          </a:xfrm>
          <a:custGeom>
            <a:avLst/>
            <a:gdLst>
              <a:gd name="connsiteX0" fmla="*/ 0 w 1480457"/>
              <a:gd name="connsiteY0" fmla="*/ 0 h 6132284"/>
              <a:gd name="connsiteX1" fmla="*/ 1480457 w 1480457"/>
              <a:gd name="connsiteY1" fmla="*/ 0 h 6132284"/>
              <a:gd name="connsiteX2" fmla="*/ 1480457 w 1480457"/>
              <a:gd name="connsiteY2" fmla="*/ 6132284 h 6132284"/>
              <a:gd name="connsiteX3" fmla="*/ 0 w 1480457"/>
              <a:gd name="connsiteY3" fmla="*/ 6132284 h 6132284"/>
            </a:gdLst>
            <a:ahLst/>
            <a:cxnLst>
              <a:cxn ang="0">
                <a:pos x="connsiteX0" y="connsiteY0"/>
              </a:cxn>
              <a:cxn ang="0">
                <a:pos x="connsiteX1" y="connsiteY1"/>
              </a:cxn>
              <a:cxn ang="0">
                <a:pos x="connsiteX2" y="connsiteY2"/>
              </a:cxn>
              <a:cxn ang="0">
                <a:pos x="connsiteX3" y="connsiteY3"/>
              </a:cxn>
            </a:cxnLst>
            <a:rect l="l" t="t" r="r" b="b"/>
            <a:pathLst>
              <a:path w="1480457" h="6132284">
                <a:moveTo>
                  <a:pt x="0" y="0"/>
                </a:moveTo>
                <a:lnTo>
                  <a:pt x="1480457" y="0"/>
                </a:lnTo>
                <a:lnTo>
                  <a:pt x="1480457" y="6132284"/>
                </a:lnTo>
                <a:lnTo>
                  <a:pt x="0" y="6132284"/>
                </a:lnTo>
                <a:close/>
              </a:path>
            </a:pathLst>
          </a:custGeom>
        </p:spPr>
      </p:pic>
      <p:sp>
        <p:nvSpPr>
          <p:cNvPr id="115" name="Rectangle 6">
            <a:extLst>
              <a:ext uri="{FF2B5EF4-FFF2-40B4-BE49-F238E27FC236}">
                <a16:creationId xmlns:a16="http://schemas.microsoft.com/office/drawing/2014/main" id="{EEACF7DF-764A-4E2D-A647-6C30FB6D24A7}"/>
              </a:ext>
            </a:extLst>
          </p:cNvPr>
          <p:cNvSpPr/>
          <p:nvPr/>
        </p:nvSpPr>
        <p:spPr>
          <a:xfrm>
            <a:off x="8693427" y="-1"/>
            <a:ext cx="3498572" cy="6858001"/>
          </a:xfrm>
          <a:custGeom>
            <a:avLst/>
            <a:gdLst>
              <a:gd name="connsiteX0" fmla="*/ 0 w 3140765"/>
              <a:gd name="connsiteY0" fmla="*/ 0 h 5143501"/>
              <a:gd name="connsiteX1" fmla="*/ 3140765 w 3140765"/>
              <a:gd name="connsiteY1" fmla="*/ 0 h 5143501"/>
              <a:gd name="connsiteX2" fmla="*/ 3140765 w 3140765"/>
              <a:gd name="connsiteY2" fmla="*/ 5143501 h 5143501"/>
              <a:gd name="connsiteX3" fmla="*/ 0 w 3140765"/>
              <a:gd name="connsiteY3" fmla="*/ 5143501 h 5143501"/>
              <a:gd name="connsiteX4" fmla="*/ 0 w 3140765"/>
              <a:gd name="connsiteY4" fmla="*/ 0 h 5143501"/>
              <a:gd name="connsiteX0" fmla="*/ 387626 w 3140765"/>
              <a:gd name="connsiteY0" fmla="*/ 0 h 5143501"/>
              <a:gd name="connsiteX1" fmla="*/ 3140765 w 3140765"/>
              <a:gd name="connsiteY1" fmla="*/ 0 h 5143501"/>
              <a:gd name="connsiteX2" fmla="*/ 3140765 w 3140765"/>
              <a:gd name="connsiteY2" fmla="*/ 5143501 h 5143501"/>
              <a:gd name="connsiteX3" fmla="*/ 0 w 3140765"/>
              <a:gd name="connsiteY3" fmla="*/ 5143501 h 5143501"/>
              <a:gd name="connsiteX4" fmla="*/ 387626 w 3140765"/>
              <a:gd name="connsiteY4" fmla="*/ 0 h 5143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765" h="5143501">
                <a:moveTo>
                  <a:pt x="387626" y="0"/>
                </a:moveTo>
                <a:lnTo>
                  <a:pt x="3140765" y="0"/>
                </a:lnTo>
                <a:lnTo>
                  <a:pt x="3140765" y="5143501"/>
                </a:lnTo>
                <a:lnTo>
                  <a:pt x="0" y="5143501"/>
                </a:lnTo>
                <a:lnTo>
                  <a:pt x="387626" y="0"/>
                </a:lnTo>
                <a:close/>
              </a:path>
            </a:pathLst>
          </a:custGeom>
          <a:solidFill>
            <a:schemeClr val="tx1">
              <a:lumMod val="20000"/>
              <a:lumOff val="8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cxnSp>
        <p:nvCxnSpPr>
          <p:cNvPr id="42" name="Straight Connector 14">
            <a:extLst>
              <a:ext uri="{FF2B5EF4-FFF2-40B4-BE49-F238E27FC236}">
                <a16:creationId xmlns:a16="http://schemas.microsoft.com/office/drawing/2014/main" id="{D8461CE8-7670-4ADE-A523-D2686320B3B5}"/>
              </a:ext>
            </a:extLst>
          </p:cNvPr>
          <p:cNvCxnSpPr>
            <a:cxnSpLocks/>
          </p:cNvCxnSpPr>
          <p:nvPr/>
        </p:nvCxnSpPr>
        <p:spPr>
          <a:xfrm>
            <a:off x="11712000" y="6471041"/>
            <a:ext cx="0" cy="251073"/>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3" name="Espace réservé du pied de page 3">
            <a:extLst>
              <a:ext uri="{FF2B5EF4-FFF2-40B4-BE49-F238E27FC236}">
                <a16:creationId xmlns:a16="http://schemas.microsoft.com/office/drawing/2014/main" id="{E549BC3C-4C98-4B9D-9012-83D7BC9EAC01}"/>
              </a:ext>
            </a:extLst>
          </p:cNvPr>
          <p:cNvSpPr txBox="1">
            <a:spLocks/>
          </p:cNvSpPr>
          <p:nvPr/>
        </p:nvSpPr>
        <p:spPr>
          <a:xfrm>
            <a:off x="11808000" y="6514503"/>
            <a:ext cx="384000" cy="164148"/>
          </a:xfrm>
          <a:prstGeom prst="rect">
            <a:avLst/>
          </a:prstGeom>
        </p:spPr>
        <p:txBody>
          <a:bodyPr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fld id="{4D89CEE3-EF86-47BA-A019-3BB0B49164E8}" type="slidenum">
              <a:rPr lang="fr-FR" sz="1067">
                <a:latin typeface="Arial"/>
              </a:rPr>
              <a:pPr defTabSz="609585">
                <a:defRPr/>
              </a:pPr>
              <a:t>8</a:t>
            </a:fld>
            <a:endParaRPr lang="fr-FR" sz="1067">
              <a:latin typeface="Arial"/>
            </a:endParaRPr>
          </a:p>
        </p:txBody>
      </p:sp>
      <p:sp>
        <p:nvSpPr>
          <p:cNvPr id="17" name="Rectangle 16">
            <a:extLst>
              <a:ext uri="{FF2B5EF4-FFF2-40B4-BE49-F238E27FC236}">
                <a16:creationId xmlns:a16="http://schemas.microsoft.com/office/drawing/2014/main" id="{25D0729C-0790-1F63-EF14-3D06948695FF}"/>
              </a:ext>
            </a:extLst>
          </p:cNvPr>
          <p:cNvSpPr/>
          <p:nvPr/>
        </p:nvSpPr>
        <p:spPr>
          <a:xfrm>
            <a:off x="-1" y="1"/>
            <a:ext cx="12192000" cy="1127902"/>
          </a:xfrm>
          <a:prstGeom prst="rect">
            <a:avLst/>
          </a:prstGeom>
          <a:solidFill>
            <a:schemeClr val="bg1"/>
          </a:solidFill>
          <a:ln w="3175">
            <a:noFill/>
          </a:ln>
          <a:effectLst>
            <a:outerShdw blurRad="889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7">
              <a:solidFill>
                <a:schemeClr val="bg2"/>
              </a:solidFill>
            </a:endParaRPr>
          </a:p>
        </p:txBody>
      </p:sp>
      <p:sp>
        <p:nvSpPr>
          <p:cNvPr id="15" name="Espace réservé du pied de page 3">
            <a:extLst>
              <a:ext uri="{FF2B5EF4-FFF2-40B4-BE49-F238E27FC236}">
                <a16:creationId xmlns:a16="http://schemas.microsoft.com/office/drawing/2014/main" id="{5B5CDCFE-066C-2670-47EB-4A78463908B5}"/>
              </a:ext>
            </a:extLst>
          </p:cNvPr>
          <p:cNvSpPr txBox="1">
            <a:spLocks/>
          </p:cNvSpPr>
          <p:nvPr/>
        </p:nvSpPr>
        <p:spPr>
          <a:xfrm>
            <a:off x="335360" y="166646"/>
            <a:ext cx="9126692" cy="738664"/>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fr-FR" sz="2400" b="1">
                <a:solidFill>
                  <a:schemeClr val="bg2"/>
                </a:solidFill>
                <a:latin typeface="Arial Black" panose="020B0604020202020204" pitchFamily="34" charset="0"/>
                <a:cs typeface="Arial Black" panose="020B0604020202020204" pitchFamily="34" charset="0"/>
              </a:rPr>
              <a:t>SOLUTION D’ENCAISSEMENT </a:t>
            </a:r>
            <a:r>
              <a:rPr lang="fr-FR" sz="2400" b="1">
                <a:latin typeface="Arial Black" panose="020B0604020202020204" pitchFamily="34" charset="0"/>
              </a:rPr>
              <a:t>SANS</a:t>
            </a:r>
            <a:r>
              <a:rPr lang="fr-FR" sz="2400" b="1">
                <a:solidFill>
                  <a:schemeClr val="bg2"/>
                </a:solidFill>
                <a:latin typeface="Arial Black" panose="020B0604020202020204" pitchFamily="34" charset="0"/>
                <a:cs typeface="Arial Black" panose="020B0604020202020204" pitchFamily="34" charset="0"/>
              </a:rPr>
              <a:t> SITE MARCHAND </a:t>
            </a:r>
            <a:r>
              <a:rPr lang="fr-FR" sz="2400" b="1">
                <a:latin typeface="Arial Black" panose="020B0604020202020204" pitchFamily="34" charset="0"/>
              </a:rPr>
              <a:t>PAIEMENT PAR LIEN</a:t>
            </a:r>
          </a:p>
        </p:txBody>
      </p:sp>
      <p:sp>
        <p:nvSpPr>
          <p:cNvPr id="16" name="Rectangle : avec coins arrondis en haut 71">
            <a:extLst>
              <a:ext uri="{FF2B5EF4-FFF2-40B4-BE49-F238E27FC236}">
                <a16:creationId xmlns:a16="http://schemas.microsoft.com/office/drawing/2014/main" id="{4A1C12D0-96F4-A96D-741C-3899669C5ED3}"/>
              </a:ext>
            </a:extLst>
          </p:cNvPr>
          <p:cNvSpPr/>
          <p:nvPr/>
        </p:nvSpPr>
        <p:spPr>
          <a:xfrm>
            <a:off x="318991" y="1066943"/>
            <a:ext cx="1152000" cy="60959"/>
          </a:xfrm>
          <a:prstGeom prst="round2SameRect">
            <a:avLst>
              <a:gd name="adj1" fmla="val 500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52" name="Graphic 51">
            <a:extLst>
              <a:ext uri="{FF2B5EF4-FFF2-40B4-BE49-F238E27FC236}">
                <a16:creationId xmlns:a16="http://schemas.microsoft.com/office/drawing/2014/main" id="{0A67F6C5-EFC1-4C15-9F23-51B5B4F75D6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291763" y="6375112"/>
            <a:ext cx="1073943" cy="278732"/>
          </a:xfrm>
          <a:prstGeom prst="rect">
            <a:avLst/>
          </a:prstGeom>
        </p:spPr>
      </p:pic>
      <p:sp>
        <p:nvSpPr>
          <p:cNvPr id="124" name="Espace réservé du pied de page 3">
            <a:extLst>
              <a:ext uri="{FF2B5EF4-FFF2-40B4-BE49-F238E27FC236}">
                <a16:creationId xmlns:a16="http://schemas.microsoft.com/office/drawing/2014/main" id="{BD8B3B2E-9123-409F-8763-80CC8962E562}"/>
              </a:ext>
            </a:extLst>
          </p:cNvPr>
          <p:cNvSpPr txBox="1">
            <a:spLocks/>
          </p:cNvSpPr>
          <p:nvPr/>
        </p:nvSpPr>
        <p:spPr>
          <a:xfrm>
            <a:off x="1770742" y="6495460"/>
            <a:ext cx="6317455" cy="276999"/>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600" i="1"/>
              <a:t>(1) Selon les fonctionnalités du smartphone du commerçant.</a:t>
            </a:r>
          </a:p>
          <a:p>
            <a:pPr defTabSz="609585">
              <a:defRPr/>
            </a:pPr>
            <a:r>
              <a:rPr lang="fr-FR" sz="600" i="1"/>
              <a:t>(2) Selon les options de l'offre du commerçant</a:t>
            </a:r>
          </a:p>
          <a:p>
            <a:pPr defTabSz="609585">
              <a:defRPr/>
            </a:pPr>
            <a:r>
              <a:rPr lang="fr-FR" sz="600" i="1"/>
              <a:t>(3) Avec la technologie 3D-Secure, tous les paiements font systématiquement l’objet d’une authentification forte.</a:t>
            </a:r>
          </a:p>
        </p:txBody>
      </p:sp>
      <p:sp>
        <p:nvSpPr>
          <p:cNvPr id="138" name="Espace réservé du pied de page 3">
            <a:extLst>
              <a:ext uri="{FF2B5EF4-FFF2-40B4-BE49-F238E27FC236}">
                <a16:creationId xmlns:a16="http://schemas.microsoft.com/office/drawing/2014/main" id="{1D33479B-77FF-48EE-9EF2-63E932F09EFD}"/>
              </a:ext>
            </a:extLst>
          </p:cNvPr>
          <p:cNvSpPr txBox="1">
            <a:spLocks/>
          </p:cNvSpPr>
          <p:nvPr/>
        </p:nvSpPr>
        <p:spPr>
          <a:xfrm>
            <a:off x="6409438" y="1453447"/>
            <a:ext cx="1794312" cy="205184"/>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1400" b="1">
                <a:latin typeface="Arial Black" panose="020B0604020202020204" pitchFamily="34" charset="0"/>
                <a:cs typeface="Arial Black" panose="020B0604020202020204" pitchFamily="34" charset="0"/>
              </a:rPr>
              <a:t>BESOINS</a:t>
            </a:r>
          </a:p>
        </p:txBody>
      </p:sp>
      <p:sp>
        <p:nvSpPr>
          <p:cNvPr id="139" name="Espace réservé du pied de page 3">
            <a:extLst>
              <a:ext uri="{FF2B5EF4-FFF2-40B4-BE49-F238E27FC236}">
                <a16:creationId xmlns:a16="http://schemas.microsoft.com/office/drawing/2014/main" id="{A88B1E2B-4362-4EC3-AEF5-2600E93D7D8C}"/>
              </a:ext>
            </a:extLst>
          </p:cNvPr>
          <p:cNvSpPr txBox="1">
            <a:spLocks/>
          </p:cNvSpPr>
          <p:nvPr/>
        </p:nvSpPr>
        <p:spPr>
          <a:xfrm>
            <a:off x="6409439" y="1714444"/>
            <a:ext cx="3513803" cy="1231106"/>
          </a:xfrm>
          <a:prstGeom prst="rect">
            <a:avLst/>
          </a:prstGeom>
        </p:spPr>
        <p:txBody>
          <a:bodyPr wrap="square" lIns="0" tIns="0" rIns="0" bIns="0" numCol="1" spcCol="172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2800" indent="-172800" defTabSz="609585">
              <a:buClr>
                <a:schemeClr val="tx2"/>
              </a:buClr>
              <a:buFont typeface="Arial" panose="020B0604020202020204" pitchFamily="34" charset="0"/>
              <a:buChar char="•"/>
              <a:defRPr/>
            </a:pPr>
            <a:r>
              <a:rPr lang="fr-FR" sz="1000" b="1" dirty="0"/>
              <a:t>Encaisser à distance via le simple envoi d’un message à son client </a:t>
            </a:r>
            <a:r>
              <a:rPr lang="fr-FR" sz="1000" b="1" baseline="30000" dirty="0"/>
              <a:t>(1) </a:t>
            </a:r>
            <a:r>
              <a:rPr lang="fr-FR" sz="1000" b="1" dirty="0"/>
              <a:t>:  </a:t>
            </a:r>
            <a:endParaRPr lang="fr-FR" sz="1050" b="1" dirty="0"/>
          </a:p>
          <a:p>
            <a:pPr marL="345600" lvl="2" indent="-172800" defTabSz="609585">
              <a:buClr>
                <a:schemeClr val="tx2"/>
              </a:buClr>
              <a:buFont typeface="Arial" panose="020B0604020202020204" pitchFamily="34" charset="0"/>
              <a:buChar char="-"/>
              <a:defRPr/>
            </a:pPr>
            <a:r>
              <a:rPr lang="fr-FR" sz="1000" dirty="0"/>
              <a:t>Via un smartphone/une tablette/un TPE sous Android pour les besoins d’encaissement en mobilité (artisans, taxis, coiffeurs à domicile, professions juridiques…)</a:t>
            </a:r>
          </a:p>
          <a:p>
            <a:pPr marL="345600" lvl="2" indent="-172800" defTabSz="609585">
              <a:buClr>
                <a:schemeClr val="tx2"/>
              </a:buClr>
              <a:buFont typeface="Arial" panose="020B0604020202020204" pitchFamily="34" charset="0"/>
              <a:buChar char="-"/>
              <a:defRPr/>
            </a:pPr>
            <a:r>
              <a:rPr lang="fr-FR" sz="1000" dirty="0"/>
              <a:t>Depuis un ordinateur pour encaisser un volume de transactions important (PME, gîtes, activités sédentaires…)</a:t>
            </a:r>
          </a:p>
        </p:txBody>
      </p:sp>
      <p:sp>
        <p:nvSpPr>
          <p:cNvPr id="144" name="Espace réservé du pied de page 3">
            <a:extLst>
              <a:ext uri="{FF2B5EF4-FFF2-40B4-BE49-F238E27FC236}">
                <a16:creationId xmlns:a16="http://schemas.microsoft.com/office/drawing/2014/main" id="{646240D7-17F4-4C5E-907A-E0EA14EFB128}"/>
              </a:ext>
            </a:extLst>
          </p:cNvPr>
          <p:cNvSpPr txBox="1">
            <a:spLocks/>
          </p:cNvSpPr>
          <p:nvPr/>
        </p:nvSpPr>
        <p:spPr>
          <a:xfrm>
            <a:off x="1745630" y="1453448"/>
            <a:ext cx="1214189" cy="205184"/>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1400" b="1">
                <a:latin typeface="Arial Black" panose="020B0604020202020204" pitchFamily="34" charset="0"/>
                <a:cs typeface="Arial Black" panose="020B0604020202020204" pitchFamily="34" charset="0"/>
              </a:rPr>
              <a:t>CIBLES</a:t>
            </a:r>
          </a:p>
        </p:txBody>
      </p:sp>
      <p:sp>
        <p:nvSpPr>
          <p:cNvPr id="127" name="Rectangle: Rounded Corners 24">
            <a:extLst>
              <a:ext uri="{FF2B5EF4-FFF2-40B4-BE49-F238E27FC236}">
                <a16:creationId xmlns:a16="http://schemas.microsoft.com/office/drawing/2014/main" id="{78BAC7D9-7153-4CAF-83DB-2DA715FC7C8A}"/>
              </a:ext>
            </a:extLst>
          </p:cNvPr>
          <p:cNvSpPr/>
          <p:nvPr/>
        </p:nvSpPr>
        <p:spPr>
          <a:xfrm flipV="1">
            <a:off x="596591" y="3174362"/>
            <a:ext cx="6442576" cy="2914089"/>
          </a:xfrm>
          <a:prstGeom prst="round1Rect">
            <a:avLst/>
          </a:prstGeom>
          <a:solidFill>
            <a:schemeClr val="bg1">
              <a:lumMod val="95000"/>
            </a:schemeClr>
          </a:solidFill>
          <a:ln w="25400">
            <a:noFill/>
          </a:ln>
          <a:effectLst>
            <a:outerShdw dist="889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28" name="Espace réservé du pied de page 3">
            <a:extLst>
              <a:ext uri="{FF2B5EF4-FFF2-40B4-BE49-F238E27FC236}">
                <a16:creationId xmlns:a16="http://schemas.microsoft.com/office/drawing/2014/main" id="{923BACA2-D21E-4D00-AFCE-358A2C8C2708}"/>
              </a:ext>
            </a:extLst>
          </p:cNvPr>
          <p:cNvSpPr txBox="1">
            <a:spLocks/>
          </p:cNvSpPr>
          <p:nvPr/>
        </p:nvSpPr>
        <p:spPr>
          <a:xfrm>
            <a:off x="924837" y="3698278"/>
            <a:ext cx="5669493" cy="2215991"/>
          </a:xfrm>
          <a:prstGeom prst="rect">
            <a:avLst/>
          </a:prstGeom>
        </p:spPr>
        <p:txBody>
          <a:bodyPr lIns="0" tIns="0" rIns="0" bIns="0" numCol="1" spcCol="34560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2800" indent="-172800" defTabSz="609585">
              <a:buClr>
                <a:schemeClr val="bg2"/>
              </a:buClr>
              <a:buFont typeface="Arial" panose="020B0604020202020204" pitchFamily="34" charset="0"/>
              <a:buChar char="•"/>
              <a:defRPr/>
            </a:pPr>
            <a:r>
              <a:rPr lang="fr-FR" sz="1200" dirty="0">
                <a:latin typeface="Arial"/>
              </a:rPr>
              <a:t>Envoi d’un lien de paiement par le simple envoi d'un message à son client à l'aide d'un ordinateur, d'un smartphone ou d'une tablette (par SMS, WhatsApp...) </a:t>
            </a:r>
            <a:r>
              <a:rPr lang="fr-FR" sz="1200" baseline="30000" dirty="0">
                <a:latin typeface="Arial"/>
              </a:rPr>
              <a:t>(1) </a:t>
            </a:r>
          </a:p>
          <a:p>
            <a:pPr marL="172800" indent="-172800" defTabSz="609585">
              <a:buClr>
                <a:schemeClr val="bg2"/>
              </a:buClr>
              <a:buFont typeface="Arial" panose="020B0604020202020204" pitchFamily="34" charset="0"/>
              <a:buChar char="•"/>
              <a:defRPr/>
            </a:pPr>
            <a:r>
              <a:rPr lang="fr-FR" sz="1200" dirty="0">
                <a:latin typeface="Arial"/>
              </a:rPr>
              <a:t>Acceptation des paiements par Carte American Express</a:t>
            </a:r>
            <a:r>
              <a:rPr lang="fr-FR" sz="1200" baseline="30000" dirty="0">
                <a:latin typeface="Arial"/>
              </a:rPr>
              <a:t>(2)</a:t>
            </a:r>
          </a:p>
          <a:p>
            <a:pPr marL="172800" indent="-172800" defTabSz="609585">
              <a:buClr>
                <a:schemeClr val="bg2"/>
              </a:buClr>
              <a:buFont typeface="Arial" panose="020B0604020202020204" pitchFamily="34" charset="0"/>
              <a:buChar char="•"/>
              <a:defRPr/>
            </a:pPr>
            <a:r>
              <a:rPr lang="fr-FR" sz="1200" dirty="0">
                <a:latin typeface="Arial"/>
              </a:rPr>
              <a:t>Installation et utilisation simples et rapides, sans besoin de matériel ni de </a:t>
            </a:r>
            <a:br>
              <a:rPr lang="fr-FR" sz="1200" dirty="0">
                <a:latin typeface="Arial"/>
              </a:rPr>
            </a:br>
            <a:r>
              <a:rPr lang="fr-FR" sz="1200" dirty="0">
                <a:latin typeface="Arial"/>
              </a:rPr>
              <a:t>logiciels spécifiques</a:t>
            </a:r>
          </a:p>
          <a:p>
            <a:pPr marL="172800" indent="-172800" defTabSz="609585">
              <a:buClr>
                <a:schemeClr val="bg2"/>
              </a:buClr>
              <a:buFont typeface="Arial" panose="020B0604020202020204" pitchFamily="34" charset="0"/>
              <a:buChar char="•"/>
              <a:defRPr/>
            </a:pPr>
            <a:r>
              <a:rPr lang="fr-FR" sz="1200" dirty="0">
                <a:latin typeface="Arial"/>
              </a:rPr>
              <a:t>Paiement immédiat ou différé </a:t>
            </a:r>
          </a:p>
          <a:p>
            <a:pPr marL="172800" indent="-172800" defTabSz="609585">
              <a:buClr>
                <a:schemeClr val="bg2"/>
              </a:buClr>
              <a:buFont typeface="Arial" panose="020B0604020202020204" pitchFamily="34" charset="0"/>
              <a:buChar char="•"/>
              <a:defRPr/>
            </a:pPr>
            <a:r>
              <a:rPr lang="fr-FR" sz="1200" dirty="0">
                <a:latin typeface="Arial"/>
              </a:rPr>
              <a:t>Outil de gestion en ligne performant et convivial pour un suivi quotidien </a:t>
            </a:r>
            <a:br>
              <a:rPr lang="fr-FR" sz="1200" dirty="0">
                <a:latin typeface="Arial"/>
              </a:rPr>
            </a:br>
            <a:r>
              <a:rPr lang="fr-FR" sz="1200" dirty="0">
                <a:latin typeface="Arial"/>
              </a:rPr>
              <a:t>des opérations</a:t>
            </a:r>
          </a:p>
          <a:p>
            <a:pPr marL="172800" indent="-172800" defTabSz="609585">
              <a:buClr>
                <a:schemeClr val="bg2"/>
              </a:buClr>
              <a:buFont typeface="Arial" panose="020B0604020202020204" pitchFamily="34" charset="0"/>
              <a:buChar char="•"/>
              <a:defRPr/>
            </a:pPr>
            <a:r>
              <a:rPr lang="fr-FR" sz="1200" dirty="0">
                <a:latin typeface="Arial"/>
              </a:rPr>
              <a:t>Assistance par email ou téléphone</a:t>
            </a:r>
          </a:p>
          <a:p>
            <a:pPr marL="172800" indent="-172800" defTabSz="609585">
              <a:buClr>
                <a:schemeClr val="bg2"/>
              </a:buClr>
              <a:buFont typeface="Arial" panose="020B0604020202020204" pitchFamily="34" charset="0"/>
              <a:buChar char="•"/>
              <a:defRPr/>
            </a:pPr>
            <a:r>
              <a:rPr lang="fr-FR" sz="1200" dirty="0">
                <a:latin typeface="Arial"/>
              </a:rPr>
              <a:t>Sécurisation des encaissements (authentification 3D-Secure) </a:t>
            </a:r>
            <a:r>
              <a:rPr lang="fr-FR" sz="1200" baseline="30000" dirty="0">
                <a:latin typeface="Arial"/>
              </a:rPr>
              <a:t>(3)</a:t>
            </a:r>
          </a:p>
        </p:txBody>
      </p:sp>
      <p:sp>
        <p:nvSpPr>
          <p:cNvPr id="155" name="Espace réservé du pied de page 3">
            <a:extLst>
              <a:ext uri="{FF2B5EF4-FFF2-40B4-BE49-F238E27FC236}">
                <a16:creationId xmlns:a16="http://schemas.microsoft.com/office/drawing/2014/main" id="{72D65814-BB1A-442F-9F32-D066DF2B3FAD}"/>
              </a:ext>
            </a:extLst>
          </p:cNvPr>
          <p:cNvSpPr txBox="1">
            <a:spLocks/>
          </p:cNvSpPr>
          <p:nvPr/>
        </p:nvSpPr>
        <p:spPr>
          <a:xfrm>
            <a:off x="1383822" y="3071527"/>
            <a:ext cx="2113520" cy="215444"/>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09585">
              <a:defRPr/>
            </a:pPr>
            <a:r>
              <a:rPr lang="fr-FR" sz="1400" b="1">
                <a:solidFill>
                  <a:schemeClr val="bg1"/>
                </a:solidFill>
                <a:latin typeface="Arial Black" panose="020B0604020202020204" pitchFamily="34" charset="0"/>
                <a:cs typeface="Arial Black" panose="020B0604020202020204" pitchFamily="34" charset="0"/>
              </a:rPr>
              <a:t>FONCTIONALITÉS</a:t>
            </a:r>
          </a:p>
        </p:txBody>
      </p:sp>
      <p:sp>
        <p:nvSpPr>
          <p:cNvPr id="49" name="Forme libre 265">
            <a:extLst>
              <a:ext uri="{FF2B5EF4-FFF2-40B4-BE49-F238E27FC236}">
                <a16:creationId xmlns:a16="http://schemas.microsoft.com/office/drawing/2014/main" id="{91C33F61-2135-4484-ADC6-D9E072CAD3EF}"/>
              </a:ext>
            </a:extLst>
          </p:cNvPr>
          <p:cNvSpPr/>
          <p:nvPr/>
        </p:nvSpPr>
        <p:spPr>
          <a:xfrm rot="10800000">
            <a:off x="924838" y="2950802"/>
            <a:ext cx="2769784" cy="593043"/>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0" fmla="*/ 2237362 w 2237362"/>
              <a:gd name="connsiteY0" fmla="*/ 71068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7" fmla="*/ 2237362 w 2237362"/>
              <a:gd name="connsiteY7" fmla="*/ 710688 h 1009138"/>
              <a:gd name="connsiteX0" fmla="*/ 2237362 w 2237362"/>
              <a:gd name="connsiteY0" fmla="*/ 710688 h 710688"/>
              <a:gd name="connsiteX1" fmla="*/ 3175 w 2237362"/>
              <a:gd name="connsiteY1" fmla="*/ 710688 h 710688"/>
              <a:gd name="connsiteX2" fmla="*/ 0 w 2237362"/>
              <a:gd name="connsiteY2" fmla="*/ 172560 h 710688"/>
              <a:gd name="connsiteX3" fmla="*/ 1918417 w 2237362"/>
              <a:gd name="connsiteY3" fmla="*/ 172560 h 710688"/>
              <a:gd name="connsiteX4" fmla="*/ 1918417 w 2237362"/>
              <a:gd name="connsiteY4" fmla="*/ 0 h 710688"/>
              <a:gd name="connsiteX5" fmla="*/ 2090977 w 2237362"/>
              <a:gd name="connsiteY5" fmla="*/ 172560 h 710688"/>
              <a:gd name="connsiteX6" fmla="*/ 2237362 w 2237362"/>
              <a:gd name="connsiteY6" fmla="*/ 172560 h 710688"/>
              <a:gd name="connsiteX7" fmla="*/ 2237362 w 2237362"/>
              <a:gd name="connsiteY7" fmla="*/ 710688 h 710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7362" h="710688">
                <a:moveTo>
                  <a:pt x="2237362" y="710688"/>
                </a:moveTo>
                <a:lnTo>
                  <a:pt x="3175" y="710688"/>
                </a:lnTo>
                <a:cubicBezTo>
                  <a:pt x="2117" y="531312"/>
                  <a:pt x="1058" y="351936"/>
                  <a:pt x="0" y="172560"/>
                </a:cubicBezTo>
                <a:lnTo>
                  <a:pt x="1918417" y="172560"/>
                </a:lnTo>
                <a:lnTo>
                  <a:pt x="1918417" y="0"/>
                </a:lnTo>
                <a:lnTo>
                  <a:pt x="2090977" y="172560"/>
                </a:lnTo>
                <a:lnTo>
                  <a:pt x="2237362" y="172560"/>
                </a:lnTo>
                <a:lnTo>
                  <a:pt x="2237362" y="710688"/>
                </a:lnTo>
                <a:close/>
              </a:path>
            </a:pathLst>
          </a:custGeom>
          <a:solidFill>
            <a:schemeClr val="bg2"/>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p>
        </p:txBody>
      </p:sp>
      <p:sp>
        <p:nvSpPr>
          <p:cNvPr id="51" name="Espace réservé du pied de page 3">
            <a:extLst>
              <a:ext uri="{FF2B5EF4-FFF2-40B4-BE49-F238E27FC236}">
                <a16:creationId xmlns:a16="http://schemas.microsoft.com/office/drawing/2014/main" id="{18BBA278-72DA-4DE1-9A7D-BCB3007D14E6}"/>
              </a:ext>
            </a:extLst>
          </p:cNvPr>
          <p:cNvSpPr txBox="1">
            <a:spLocks/>
          </p:cNvSpPr>
          <p:nvPr/>
        </p:nvSpPr>
        <p:spPr>
          <a:xfrm>
            <a:off x="1252970" y="3071527"/>
            <a:ext cx="2113520" cy="215444"/>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09585">
              <a:defRPr/>
            </a:pPr>
            <a:r>
              <a:rPr lang="fr-FR" sz="1400" b="1">
                <a:solidFill>
                  <a:schemeClr val="bg1"/>
                </a:solidFill>
                <a:latin typeface="Arial Black" panose="020B0604020202020204" pitchFamily="34" charset="0"/>
                <a:cs typeface="Arial Black" panose="020B0604020202020204" pitchFamily="34" charset="0"/>
              </a:rPr>
              <a:t>FONCTIONNALITÉS</a:t>
            </a:r>
          </a:p>
        </p:txBody>
      </p:sp>
      <p:sp>
        <p:nvSpPr>
          <p:cNvPr id="116" name="Rectangle: Rounded Corners 24">
            <a:extLst>
              <a:ext uri="{FF2B5EF4-FFF2-40B4-BE49-F238E27FC236}">
                <a16:creationId xmlns:a16="http://schemas.microsoft.com/office/drawing/2014/main" id="{2014537B-4834-4CCD-A5EA-33F7FF073F97}"/>
              </a:ext>
            </a:extLst>
          </p:cNvPr>
          <p:cNvSpPr/>
          <p:nvPr/>
        </p:nvSpPr>
        <p:spPr>
          <a:xfrm flipV="1">
            <a:off x="7362617" y="3174362"/>
            <a:ext cx="4349383" cy="2914231"/>
          </a:xfrm>
          <a:prstGeom prst="round1Rect">
            <a:avLst/>
          </a:prstGeom>
          <a:solidFill>
            <a:schemeClr val="bg1">
              <a:lumMod val="95000"/>
            </a:schemeClr>
          </a:solidFill>
          <a:ln w="25400">
            <a:noFill/>
          </a:ln>
          <a:effectLst>
            <a:outerShdw dist="889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19" name="Espace réservé du pied de page 3">
            <a:extLst>
              <a:ext uri="{FF2B5EF4-FFF2-40B4-BE49-F238E27FC236}">
                <a16:creationId xmlns:a16="http://schemas.microsoft.com/office/drawing/2014/main" id="{53B9670A-2326-4A40-82EE-4D8F5079E2FC}"/>
              </a:ext>
            </a:extLst>
          </p:cNvPr>
          <p:cNvSpPr txBox="1">
            <a:spLocks/>
          </p:cNvSpPr>
          <p:nvPr/>
        </p:nvSpPr>
        <p:spPr>
          <a:xfrm>
            <a:off x="7690862" y="3698278"/>
            <a:ext cx="3806840" cy="1538883"/>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2800" indent="-172800">
              <a:spcAft>
                <a:spcPts val="1200"/>
              </a:spcAft>
              <a:buClr>
                <a:schemeClr val="bg2"/>
              </a:buClr>
              <a:buFont typeface="Arial" panose="020B0604020202020204" pitchFamily="34" charset="0"/>
              <a:buChar char="•"/>
              <a:defRPr/>
            </a:pPr>
            <a:r>
              <a:rPr lang="fr-FR" sz="1200"/>
              <a:t>Encaissement par lien, sécurisé, simple et rapide</a:t>
            </a:r>
          </a:p>
          <a:p>
            <a:pPr marL="172800" indent="-172800">
              <a:spcAft>
                <a:spcPts val="1200"/>
              </a:spcAft>
              <a:buClr>
                <a:schemeClr val="bg2"/>
              </a:buClr>
              <a:buFont typeface="Arial" panose="020B0604020202020204" pitchFamily="34" charset="0"/>
              <a:buChar char="•"/>
              <a:defRPr/>
            </a:pPr>
            <a:r>
              <a:rPr lang="fr-FR" sz="1200"/>
              <a:t>Encaissement d’acomptes ou de factures impayées</a:t>
            </a:r>
          </a:p>
          <a:p>
            <a:pPr marL="172800" indent="-172800">
              <a:spcAft>
                <a:spcPts val="1200"/>
              </a:spcAft>
              <a:buClr>
                <a:schemeClr val="bg2"/>
              </a:buClr>
              <a:buFont typeface="Arial" panose="020B0604020202020204" pitchFamily="34" charset="0"/>
              <a:buChar char="•"/>
              <a:defRPr/>
            </a:pPr>
            <a:r>
              <a:rPr lang="fr-FR" sz="1200"/>
              <a:t>Paiements garantis et sécurisés</a:t>
            </a:r>
          </a:p>
          <a:p>
            <a:pPr marL="172800" indent="-172800">
              <a:spcAft>
                <a:spcPts val="1200"/>
              </a:spcAft>
              <a:buClr>
                <a:schemeClr val="bg2"/>
              </a:buClr>
              <a:buFont typeface="Arial" panose="020B0604020202020204" pitchFamily="34" charset="0"/>
              <a:buChar char="•"/>
              <a:defRPr/>
            </a:pPr>
            <a:r>
              <a:rPr lang="fr-FR" sz="1200"/>
              <a:t>Parcours client simple</a:t>
            </a:r>
          </a:p>
          <a:p>
            <a:pPr marL="172800" indent="-172800">
              <a:spcAft>
                <a:spcPts val="1200"/>
              </a:spcAft>
              <a:buClr>
                <a:schemeClr val="bg2"/>
              </a:buClr>
              <a:buFont typeface="Arial" panose="020B0604020202020204" pitchFamily="34" charset="0"/>
              <a:buChar char="•"/>
              <a:defRPr/>
            </a:pPr>
            <a:r>
              <a:rPr lang="fr-FR" sz="1200"/>
              <a:t>Assistance par des experts</a:t>
            </a:r>
          </a:p>
        </p:txBody>
      </p:sp>
      <p:sp>
        <p:nvSpPr>
          <p:cNvPr id="54" name="Forme libre 146">
            <a:extLst>
              <a:ext uri="{FF2B5EF4-FFF2-40B4-BE49-F238E27FC236}">
                <a16:creationId xmlns:a16="http://schemas.microsoft.com/office/drawing/2014/main" id="{91E7BB86-3CC5-4064-991B-E690F7E70D04}"/>
              </a:ext>
            </a:extLst>
          </p:cNvPr>
          <p:cNvSpPr/>
          <p:nvPr/>
        </p:nvSpPr>
        <p:spPr>
          <a:xfrm rot="10800000">
            <a:off x="7690863" y="2950802"/>
            <a:ext cx="2769784" cy="593043"/>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0" fmla="*/ 2237362 w 2237362"/>
              <a:gd name="connsiteY0" fmla="*/ 71068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7" fmla="*/ 2237362 w 2237362"/>
              <a:gd name="connsiteY7" fmla="*/ 710688 h 1009138"/>
              <a:gd name="connsiteX0" fmla="*/ 2237362 w 2237362"/>
              <a:gd name="connsiteY0" fmla="*/ 710688 h 710688"/>
              <a:gd name="connsiteX1" fmla="*/ 3175 w 2237362"/>
              <a:gd name="connsiteY1" fmla="*/ 710688 h 710688"/>
              <a:gd name="connsiteX2" fmla="*/ 0 w 2237362"/>
              <a:gd name="connsiteY2" fmla="*/ 172560 h 710688"/>
              <a:gd name="connsiteX3" fmla="*/ 1918417 w 2237362"/>
              <a:gd name="connsiteY3" fmla="*/ 172560 h 710688"/>
              <a:gd name="connsiteX4" fmla="*/ 1918417 w 2237362"/>
              <a:gd name="connsiteY4" fmla="*/ 0 h 710688"/>
              <a:gd name="connsiteX5" fmla="*/ 2090977 w 2237362"/>
              <a:gd name="connsiteY5" fmla="*/ 172560 h 710688"/>
              <a:gd name="connsiteX6" fmla="*/ 2237362 w 2237362"/>
              <a:gd name="connsiteY6" fmla="*/ 172560 h 710688"/>
              <a:gd name="connsiteX7" fmla="*/ 2237362 w 2237362"/>
              <a:gd name="connsiteY7" fmla="*/ 710688 h 710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7362" h="710688">
                <a:moveTo>
                  <a:pt x="2237362" y="710688"/>
                </a:moveTo>
                <a:lnTo>
                  <a:pt x="3175" y="710688"/>
                </a:lnTo>
                <a:cubicBezTo>
                  <a:pt x="2117" y="531312"/>
                  <a:pt x="1058" y="351936"/>
                  <a:pt x="0" y="172560"/>
                </a:cubicBezTo>
                <a:lnTo>
                  <a:pt x="1918417" y="172560"/>
                </a:lnTo>
                <a:lnTo>
                  <a:pt x="1918417" y="0"/>
                </a:lnTo>
                <a:lnTo>
                  <a:pt x="2090977" y="172560"/>
                </a:lnTo>
                <a:lnTo>
                  <a:pt x="2237362" y="172560"/>
                </a:lnTo>
                <a:lnTo>
                  <a:pt x="2237362" y="710688"/>
                </a:lnTo>
                <a:close/>
              </a:path>
            </a:pathLst>
          </a:custGeom>
          <a:solidFill>
            <a:schemeClr val="bg2"/>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p>
        </p:txBody>
      </p:sp>
      <p:sp>
        <p:nvSpPr>
          <p:cNvPr id="55" name="Espace réservé du pied de page 3">
            <a:extLst>
              <a:ext uri="{FF2B5EF4-FFF2-40B4-BE49-F238E27FC236}">
                <a16:creationId xmlns:a16="http://schemas.microsoft.com/office/drawing/2014/main" id="{9D16A8C0-95A7-4834-ABF5-B1F8B94460BE}"/>
              </a:ext>
            </a:extLst>
          </p:cNvPr>
          <p:cNvSpPr txBox="1">
            <a:spLocks/>
          </p:cNvSpPr>
          <p:nvPr/>
        </p:nvSpPr>
        <p:spPr>
          <a:xfrm>
            <a:off x="8018994" y="3083735"/>
            <a:ext cx="2113520" cy="215444"/>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09585">
              <a:defRPr/>
            </a:pPr>
            <a:r>
              <a:rPr lang="fr-FR" sz="1400" b="1">
                <a:solidFill>
                  <a:schemeClr val="bg1"/>
                </a:solidFill>
                <a:latin typeface="Arial Black" panose="020B0604020202020204" pitchFamily="34" charset="0"/>
                <a:cs typeface="Arial Black" panose="020B0604020202020204" pitchFamily="34" charset="0"/>
              </a:rPr>
              <a:t>BÉNÉFICES CLIENT</a:t>
            </a:r>
          </a:p>
        </p:txBody>
      </p:sp>
      <p:sp>
        <p:nvSpPr>
          <p:cNvPr id="57" name="Oval 5">
            <a:extLst>
              <a:ext uri="{FF2B5EF4-FFF2-40B4-BE49-F238E27FC236}">
                <a16:creationId xmlns:a16="http://schemas.microsoft.com/office/drawing/2014/main" id="{AFCBB259-8F34-41EC-B762-D780489534F5}"/>
              </a:ext>
            </a:extLst>
          </p:cNvPr>
          <p:cNvSpPr/>
          <p:nvPr/>
        </p:nvSpPr>
        <p:spPr>
          <a:xfrm>
            <a:off x="924836" y="1398422"/>
            <a:ext cx="619956" cy="619956"/>
          </a:xfrm>
          <a:prstGeom prst="ellipse">
            <a:avLst/>
          </a:prstGeom>
          <a:solidFill>
            <a:schemeClr val="bg1"/>
          </a:solidFill>
          <a:ln w="2222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09585"/>
            <a:endParaRPr lang="fr-FR" sz="1600" b="1">
              <a:solidFill>
                <a:schemeClr val="tx2"/>
              </a:solidFill>
              <a:latin typeface="Arial Black" panose="020B0604020202020204" pitchFamily="34" charset="0"/>
              <a:cs typeface="Arial Black" panose="020B0604020202020204" pitchFamily="34" charset="0"/>
            </a:endParaRPr>
          </a:p>
        </p:txBody>
      </p:sp>
      <p:sp>
        <p:nvSpPr>
          <p:cNvPr id="58" name="Rectangle 57">
            <a:extLst>
              <a:ext uri="{FF2B5EF4-FFF2-40B4-BE49-F238E27FC236}">
                <a16:creationId xmlns:a16="http://schemas.microsoft.com/office/drawing/2014/main" id="{ABCA81C6-BBD1-426C-8023-F6087C13D824}"/>
              </a:ext>
            </a:extLst>
          </p:cNvPr>
          <p:cNvSpPr/>
          <p:nvPr/>
        </p:nvSpPr>
        <p:spPr>
          <a:xfrm>
            <a:off x="1042814" y="1516400"/>
            <a:ext cx="384000" cy="38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defRPr/>
            </a:pPr>
            <a:endParaRPr lang="fr-FR" sz="2400">
              <a:solidFill>
                <a:srgbClr val="FFFFFF"/>
              </a:solidFill>
              <a:latin typeface="Arial"/>
            </a:endParaRPr>
          </a:p>
        </p:txBody>
      </p:sp>
      <p:grpSp>
        <p:nvGrpSpPr>
          <p:cNvPr id="59" name="Group 228">
            <a:extLst>
              <a:ext uri="{FF2B5EF4-FFF2-40B4-BE49-F238E27FC236}">
                <a16:creationId xmlns:a16="http://schemas.microsoft.com/office/drawing/2014/main" id="{56402298-F502-40D9-B11D-3DF827A69D5F}"/>
              </a:ext>
            </a:extLst>
          </p:cNvPr>
          <p:cNvGrpSpPr/>
          <p:nvPr/>
        </p:nvGrpSpPr>
        <p:grpSpPr>
          <a:xfrm>
            <a:off x="1042814" y="1516400"/>
            <a:ext cx="384000" cy="384000"/>
            <a:chOff x="180004" y="1302399"/>
            <a:chExt cx="288000" cy="288000"/>
          </a:xfrm>
        </p:grpSpPr>
        <p:sp>
          <p:nvSpPr>
            <p:cNvPr id="60" name="Freeform: Shape 223">
              <a:extLst>
                <a:ext uri="{FF2B5EF4-FFF2-40B4-BE49-F238E27FC236}">
                  <a16:creationId xmlns:a16="http://schemas.microsoft.com/office/drawing/2014/main" id="{8B4E500B-27DE-423C-8964-EB1F9451942D}"/>
                </a:ext>
              </a:extLst>
            </p:cNvPr>
            <p:cNvSpPr/>
            <p:nvPr/>
          </p:nvSpPr>
          <p:spPr>
            <a:xfrm>
              <a:off x="319489" y="1306567"/>
              <a:ext cx="144360" cy="144345"/>
            </a:xfrm>
            <a:custGeom>
              <a:avLst/>
              <a:gdLst>
                <a:gd name="connsiteX0" fmla="*/ 137714 w 144360"/>
                <a:gd name="connsiteY0" fmla="*/ 56975 h 144345"/>
                <a:gd name="connsiteX1" fmla="*/ 98170 w 144360"/>
                <a:gd name="connsiteY1" fmla="*/ 46175 h 144345"/>
                <a:gd name="connsiteX2" fmla="*/ 87370 w 144360"/>
                <a:gd name="connsiteY2" fmla="*/ 6632 h 144345"/>
                <a:gd name="connsiteX3" fmla="*/ 72352 w 144360"/>
                <a:gd name="connsiteY3" fmla="*/ 2638 h 144345"/>
                <a:gd name="connsiteX4" fmla="*/ 43383 w 144360"/>
                <a:gd name="connsiteY4" fmla="*/ 31100 h 144345"/>
                <a:gd name="connsiteX5" fmla="*/ 37589 w 144360"/>
                <a:gd name="connsiteY5" fmla="*/ 50732 h 144345"/>
                <a:gd name="connsiteX6" fmla="*/ 44677 w 144360"/>
                <a:gd name="connsiteY6" fmla="*/ 93313 h 144345"/>
                <a:gd name="connsiteX7" fmla="*/ 1308 w 144360"/>
                <a:gd name="connsiteY7" fmla="*/ 136625 h 144345"/>
                <a:gd name="connsiteX8" fmla="*/ 1308 w 144360"/>
                <a:gd name="connsiteY8" fmla="*/ 143038 h 144345"/>
                <a:gd name="connsiteX9" fmla="*/ 7720 w 144360"/>
                <a:gd name="connsiteY9" fmla="*/ 143038 h 144345"/>
                <a:gd name="connsiteX10" fmla="*/ 51033 w 144360"/>
                <a:gd name="connsiteY10" fmla="*/ 99669 h 144345"/>
                <a:gd name="connsiteX11" fmla="*/ 93614 w 144360"/>
                <a:gd name="connsiteY11" fmla="*/ 106757 h 144345"/>
                <a:gd name="connsiteX12" fmla="*/ 113245 w 144360"/>
                <a:gd name="connsiteY12" fmla="*/ 100457 h 144345"/>
                <a:gd name="connsiteX13" fmla="*/ 141708 w 144360"/>
                <a:gd name="connsiteY13" fmla="*/ 71994 h 144345"/>
                <a:gd name="connsiteX14" fmla="*/ 137714 w 144360"/>
                <a:gd name="connsiteY14" fmla="*/ 56975 h 144345"/>
                <a:gd name="connsiteX15" fmla="*/ 46477 w 144360"/>
                <a:gd name="connsiteY15" fmla="*/ 49213 h 144345"/>
                <a:gd name="connsiteX16" fmla="*/ 50245 w 144360"/>
                <a:gd name="connsiteY16" fmla="*/ 37457 h 144345"/>
                <a:gd name="connsiteX17" fmla="*/ 78708 w 144360"/>
                <a:gd name="connsiteY17" fmla="*/ 8994 h 144345"/>
                <a:gd name="connsiteX18" fmla="*/ 89508 w 144360"/>
                <a:gd name="connsiteY18" fmla="*/ 48482 h 144345"/>
                <a:gd name="connsiteX19" fmla="*/ 52495 w 144360"/>
                <a:gd name="connsiteY19" fmla="*/ 85494 h 144345"/>
                <a:gd name="connsiteX20" fmla="*/ 46477 w 144360"/>
                <a:gd name="connsiteY20" fmla="*/ 49213 h 144345"/>
                <a:gd name="connsiteX21" fmla="*/ 106383 w 144360"/>
                <a:gd name="connsiteY21" fmla="*/ 94100 h 144345"/>
                <a:gd name="connsiteX22" fmla="*/ 95133 w 144360"/>
                <a:gd name="connsiteY22" fmla="*/ 97869 h 144345"/>
                <a:gd name="connsiteX23" fmla="*/ 58852 w 144360"/>
                <a:gd name="connsiteY23" fmla="*/ 91850 h 144345"/>
                <a:gd name="connsiteX24" fmla="*/ 95864 w 144360"/>
                <a:gd name="connsiteY24" fmla="*/ 54838 h 144345"/>
                <a:gd name="connsiteX25" fmla="*/ 135352 w 144360"/>
                <a:gd name="connsiteY25" fmla="*/ 65638 h 144345"/>
                <a:gd name="connsiteX26" fmla="*/ 106383 w 144360"/>
                <a:gd name="connsiteY26" fmla="*/ 94100 h 14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4360" h="144345">
                  <a:moveTo>
                    <a:pt x="137714" y="56975"/>
                  </a:moveTo>
                  <a:lnTo>
                    <a:pt x="98170" y="46175"/>
                  </a:lnTo>
                  <a:lnTo>
                    <a:pt x="87370" y="6632"/>
                  </a:lnTo>
                  <a:cubicBezTo>
                    <a:pt x="85570" y="-6"/>
                    <a:pt x="77245" y="-2256"/>
                    <a:pt x="72352" y="2638"/>
                  </a:cubicBezTo>
                  <a:lnTo>
                    <a:pt x="43383" y="31100"/>
                  </a:lnTo>
                  <a:cubicBezTo>
                    <a:pt x="38770" y="36219"/>
                    <a:pt x="36408" y="43532"/>
                    <a:pt x="37589" y="50732"/>
                  </a:cubicBezTo>
                  <a:lnTo>
                    <a:pt x="44677" y="93313"/>
                  </a:lnTo>
                  <a:lnTo>
                    <a:pt x="1308" y="136625"/>
                  </a:lnTo>
                  <a:cubicBezTo>
                    <a:pt x="-436" y="138425"/>
                    <a:pt x="-436" y="141238"/>
                    <a:pt x="1308" y="143038"/>
                  </a:cubicBezTo>
                  <a:cubicBezTo>
                    <a:pt x="3108" y="144782"/>
                    <a:pt x="5920" y="144782"/>
                    <a:pt x="7720" y="143038"/>
                  </a:cubicBezTo>
                  <a:lnTo>
                    <a:pt x="51033" y="99669"/>
                  </a:lnTo>
                  <a:lnTo>
                    <a:pt x="93614" y="106757"/>
                  </a:lnTo>
                  <a:cubicBezTo>
                    <a:pt x="100814" y="107938"/>
                    <a:pt x="108127" y="105575"/>
                    <a:pt x="113245" y="100457"/>
                  </a:cubicBezTo>
                  <a:lnTo>
                    <a:pt x="141708" y="71994"/>
                  </a:lnTo>
                  <a:cubicBezTo>
                    <a:pt x="146602" y="67100"/>
                    <a:pt x="144408" y="58775"/>
                    <a:pt x="137714" y="56975"/>
                  </a:cubicBezTo>
                  <a:close/>
                  <a:moveTo>
                    <a:pt x="46477" y="49213"/>
                  </a:moveTo>
                  <a:cubicBezTo>
                    <a:pt x="45745" y="44882"/>
                    <a:pt x="47152" y="40550"/>
                    <a:pt x="50245" y="37457"/>
                  </a:cubicBezTo>
                  <a:lnTo>
                    <a:pt x="78708" y="8994"/>
                  </a:lnTo>
                  <a:lnTo>
                    <a:pt x="89508" y="48482"/>
                  </a:lnTo>
                  <a:lnTo>
                    <a:pt x="52495" y="85494"/>
                  </a:lnTo>
                  <a:lnTo>
                    <a:pt x="46477" y="49213"/>
                  </a:lnTo>
                  <a:close/>
                  <a:moveTo>
                    <a:pt x="106383" y="94100"/>
                  </a:moveTo>
                  <a:cubicBezTo>
                    <a:pt x="103795" y="97194"/>
                    <a:pt x="99408" y="98600"/>
                    <a:pt x="95133" y="97869"/>
                  </a:cubicBezTo>
                  <a:lnTo>
                    <a:pt x="58852" y="91850"/>
                  </a:lnTo>
                  <a:lnTo>
                    <a:pt x="95864" y="54838"/>
                  </a:lnTo>
                  <a:lnTo>
                    <a:pt x="135352" y="65638"/>
                  </a:lnTo>
                  <a:lnTo>
                    <a:pt x="106383" y="94100"/>
                  </a:lnTo>
                  <a:close/>
                </a:path>
              </a:pathLst>
            </a:custGeom>
            <a:solidFill>
              <a:schemeClr val="tx2"/>
            </a:solidFill>
            <a:ln w="558" cap="flat">
              <a:noFill/>
              <a:prstDash val="solid"/>
              <a:miter/>
            </a:ln>
          </p:spPr>
          <p:txBody>
            <a:bodyPr rtlCol="0" anchor="ctr"/>
            <a:lstStyle/>
            <a:p>
              <a:pPr defTabSz="810686">
                <a:defRPr/>
              </a:pPr>
              <a:endParaRPr lang="fr-FR" sz="1596">
                <a:solidFill>
                  <a:srgbClr val="192A6B"/>
                </a:solidFill>
                <a:latin typeface="Arial"/>
              </a:endParaRPr>
            </a:p>
          </p:txBody>
        </p:sp>
        <p:grpSp>
          <p:nvGrpSpPr>
            <p:cNvPr id="61" name="Graphic 221">
              <a:extLst>
                <a:ext uri="{FF2B5EF4-FFF2-40B4-BE49-F238E27FC236}">
                  <a16:creationId xmlns:a16="http://schemas.microsoft.com/office/drawing/2014/main" id="{BF4564C4-F971-4ED7-9975-9DA3A1B9647F}"/>
                </a:ext>
              </a:extLst>
            </p:cNvPr>
            <p:cNvGrpSpPr/>
            <p:nvPr/>
          </p:nvGrpSpPr>
          <p:grpSpPr>
            <a:xfrm>
              <a:off x="180004" y="1302399"/>
              <a:ext cx="288000" cy="288000"/>
              <a:chOff x="180004" y="1302399"/>
              <a:chExt cx="288000" cy="288000"/>
            </a:xfrm>
            <a:solidFill>
              <a:schemeClr val="tx1"/>
            </a:solidFill>
          </p:grpSpPr>
          <p:sp>
            <p:nvSpPr>
              <p:cNvPr id="62" name="Freeform: Shape 225">
                <a:extLst>
                  <a:ext uri="{FF2B5EF4-FFF2-40B4-BE49-F238E27FC236}">
                    <a16:creationId xmlns:a16="http://schemas.microsoft.com/office/drawing/2014/main" id="{5052CFCA-A88B-4E86-A768-860E454E0516}"/>
                  </a:ext>
                </a:extLst>
              </p:cNvPr>
              <p:cNvSpPr/>
              <p:nvPr/>
            </p:nvSpPr>
            <p:spPr>
              <a:xfrm>
                <a:off x="229504" y="1351899"/>
                <a:ext cx="189000" cy="189000"/>
              </a:xfrm>
              <a:custGeom>
                <a:avLst/>
                <a:gdLst>
                  <a:gd name="connsiteX0" fmla="*/ 94500 w 189000"/>
                  <a:gd name="connsiteY0" fmla="*/ 180000 h 189000"/>
                  <a:gd name="connsiteX1" fmla="*/ 9000 w 189000"/>
                  <a:gd name="connsiteY1" fmla="*/ 94500 h 189000"/>
                  <a:gd name="connsiteX2" fmla="*/ 94500 w 189000"/>
                  <a:gd name="connsiteY2" fmla="*/ 9000 h 189000"/>
                  <a:gd name="connsiteX3" fmla="*/ 110194 w 189000"/>
                  <a:gd name="connsiteY3" fmla="*/ 10462 h 189000"/>
                  <a:gd name="connsiteX4" fmla="*/ 109856 w 189000"/>
                  <a:gd name="connsiteY4" fmla="*/ 8325 h 189000"/>
                  <a:gd name="connsiteX5" fmla="*/ 109294 w 189000"/>
                  <a:gd name="connsiteY5" fmla="*/ 1125 h 189000"/>
                  <a:gd name="connsiteX6" fmla="*/ 94500 w 189000"/>
                  <a:gd name="connsiteY6" fmla="*/ 0 h 189000"/>
                  <a:gd name="connsiteX7" fmla="*/ 0 w 189000"/>
                  <a:gd name="connsiteY7" fmla="*/ 94500 h 189000"/>
                  <a:gd name="connsiteX8" fmla="*/ 94500 w 189000"/>
                  <a:gd name="connsiteY8" fmla="*/ 189000 h 189000"/>
                  <a:gd name="connsiteX9" fmla="*/ 189000 w 189000"/>
                  <a:gd name="connsiteY9" fmla="*/ 94500 h 189000"/>
                  <a:gd name="connsiteX10" fmla="*/ 187369 w 189000"/>
                  <a:gd name="connsiteY10" fmla="*/ 79706 h 189000"/>
                  <a:gd name="connsiteX11" fmla="*/ 180675 w 189000"/>
                  <a:gd name="connsiteY11" fmla="*/ 79144 h 189000"/>
                  <a:gd name="connsiteX12" fmla="*/ 178538 w 189000"/>
                  <a:gd name="connsiteY12" fmla="*/ 78806 h 189000"/>
                  <a:gd name="connsiteX13" fmla="*/ 180000 w 189000"/>
                  <a:gd name="connsiteY13" fmla="*/ 94500 h 189000"/>
                  <a:gd name="connsiteX14" fmla="*/ 94500 w 189000"/>
                  <a:gd name="connsiteY14" fmla="*/ 180000 h 18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9000" h="189000">
                    <a:moveTo>
                      <a:pt x="94500" y="180000"/>
                    </a:moveTo>
                    <a:cubicBezTo>
                      <a:pt x="47306" y="180000"/>
                      <a:pt x="9000" y="141694"/>
                      <a:pt x="9000" y="94500"/>
                    </a:cubicBezTo>
                    <a:cubicBezTo>
                      <a:pt x="9000" y="47306"/>
                      <a:pt x="47306" y="9000"/>
                      <a:pt x="94500" y="9000"/>
                    </a:cubicBezTo>
                    <a:cubicBezTo>
                      <a:pt x="99844" y="9000"/>
                      <a:pt x="105075" y="9506"/>
                      <a:pt x="110194" y="10462"/>
                    </a:cubicBezTo>
                    <a:lnTo>
                      <a:pt x="109856" y="8325"/>
                    </a:lnTo>
                    <a:cubicBezTo>
                      <a:pt x="109406" y="5962"/>
                      <a:pt x="109238" y="3544"/>
                      <a:pt x="109294" y="1125"/>
                    </a:cubicBezTo>
                    <a:cubicBezTo>
                      <a:pt x="104456" y="394"/>
                      <a:pt x="99506" y="0"/>
                      <a:pt x="94500" y="0"/>
                    </a:cubicBezTo>
                    <a:cubicBezTo>
                      <a:pt x="42300" y="0"/>
                      <a:pt x="0" y="42300"/>
                      <a:pt x="0" y="94500"/>
                    </a:cubicBezTo>
                    <a:cubicBezTo>
                      <a:pt x="0" y="146700"/>
                      <a:pt x="42300" y="189000"/>
                      <a:pt x="94500" y="189000"/>
                    </a:cubicBezTo>
                    <a:cubicBezTo>
                      <a:pt x="146700" y="189000"/>
                      <a:pt x="189000" y="146700"/>
                      <a:pt x="189000" y="94500"/>
                    </a:cubicBezTo>
                    <a:cubicBezTo>
                      <a:pt x="189000" y="89494"/>
                      <a:pt x="188606" y="84544"/>
                      <a:pt x="187369" y="79706"/>
                    </a:cubicBezTo>
                    <a:cubicBezTo>
                      <a:pt x="185456" y="79763"/>
                      <a:pt x="183038" y="79594"/>
                      <a:pt x="180675" y="79144"/>
                    </a:cubicBezTo>
                    <a:lnTo>
                      <a:pt x="178538" y="78806"/>
                    </a:lnTo>
                    <a:cubicBezTo>
                      <a:pt x="179494" y="83925"/>
                      <a:pt x="180000" y="89156"/>
                      <a:pt x="180000" y="94500"/>
                    </a:cubicBezTo>
                    <a:cubicBezTo>
                      <a:pt x="180000" y="141694"/>
                      <a:pt x="141694" y="180000"/>
                      <a:pt x="94500" y="180000"/>
                    </a:cubicBezTo>
                    <a:close/>
                  </a:path>
                </a:pathLst>
              </a:custGeom>
              <a:grpFill/>
              <a:ln w="558" cap="flat">
                <a:noFill/>
                <a:prstDash val="solid"/>
                <a:miter/>
              </a:ln>
            </p:spPr>
            <p:txBody>
              <a:bodyPr rtlCol="0" anchor="ctr"/>
              <a:lstStyle/>
              <a:p>
                <a:pPr defTabSz="810686">
                  <a:defRPr/>
                </a:pPr>
                <a:endParaRPr lang="fr-FR" sz="1596">
                  <a:solidFill>
                    <a:srgbClr val="192A6B"/>
                  </a:solidFill>
                  <a:latin typeface="Arial"/>
                </a:endParaRPr>
              </a:p>
            </p:txBody>
          </p:sp>
          <p:sp>
            <p:nvSpPr>
              <p:cNvPr id="63" name="Freeform: Shape 226">
                <a:extLst>
                  <a:ext uri="{FF2B5EF4-FFF2-40B4-BE49-F238E27FC236}">
                    <a16:creationId xmlns:a16="http://schemas.microsoft.com/office/drawing/2014/main" id="{3B89279B-15A0-4443-A458-401D2B625C0D}"/>
                  </a:ext>
                </a:extLst>
              </p:cNvPr>
              <p:cNvSpPr/>
              <p:nvPr/>
            </p:nvSpPr>
            <p:spPr>
              <a:xfrm>
                <a:off x="180004" y="1302399"/>
                <a:ext cx="288000" cy="288000"/>
              </a:xfrm>
              <a:custGeom>
                <a:avLst/>
                <a:gdLst>
                  <a:gd name="connsiteX0" fmla="*/ 281531 w 288000"/>
                  <a:gd name="connsiteY0" fmla="*/ 101250 h 288000"/>
                  <a:gd name="connsiteX1" fmla="*/ 274275 w 288000"/>
                  <a:gd name="connsiteY1" fmla="*/ 108506 h 288000"/>
                  <a:gd name="connsiteX2" fmla="*/ 279000 w 288000"/>
                  <a:gd name="connsiteY2" fmla="*/ 144000 h 288000"/>
                  <a:gd name="connsiteX3" fmla="*/ 144000 w 288000"/>
                  <a:gd name="connsiteY3" fmla="*/ 279000 h 288000"/>
                  <a:gd name="connsiteX4" fmla="*/ 9000 w 288000"/>
                  <a:gd name="connsiteY4" fmla="*/ 144000 h 288000"/>
                  <a:gd name="connsiteX5" fmla="*/ 144000 w 288000"/>
                  <a:gd name="connsiteY5" fmla="*/ 9000 h 288000"/>
                  <a:gd name="connsiteX6" fmla="*/ 179494 w 288000"/>
                  <a:gd name="connsiteY6" fmla="*/ 13725 h 288000"/>
                  <a:gd name="connsiteX7" fmla="*/ 186244 w 288000"/>
                  <a:gd name="connsiteY7" fmla="*/ 6469 h 288000"/>
                  <a:gd name="connsiteX8" fmla="*/ 144000 w 288000"/>
                  <a:gd name="connsiteY8" fmla="*/ 0 h 288000"/>
                  <a:gd name="connsiteX9" fmla="*/ 0 w 288000"/>
                  <a:gd name="connsiteY9" fmla="*/ 144000 h 288000"/>
                  <a:gd name="connsiteX10" fmla="*/ 144000 w 288000"/>
                  <a:gd name="connsiteY10" fmla="*/ 288000 h 288000"/>
                  <a:gd name="connsiteX11" fmla="*/ 288000 w 288000"/>
                  <a:gd name="connsiteY11" fmla="*/ 144000 h 288000"/>
                  <a:gd name="connsiteX12" fmla="*/ 281531 w 288000"/>
                  <a:gd name="connsiteY12" fmla="*/ 101250 h 28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000" h="288000">
                    <a:moveTo>
                      <a:pt x="281531" y="101250"/>
                    </a:moveTo>
                    <a:lnTo>
                      <a:pt x="274275" y="108506"/>
                    </a:lnTo>
                    <a:cubicBezTo>
                      <a:pt x="277369" y="119813"/>
                      <a:pt x="279000" y="131738"/>
                      <a:pt x="279000" y="144000"/>
                    </a:cubicBezTo>
                    <a:cubicBezTo>
                      <a:pt x="279000" y="218531"/>
                      <a:pt x="218531" y="279000"/>
                      <a:pt x="144000" y="279000"/>
                    </a:cubicBezTo>
                    <a:cubicBezTo>
                      <a:pt x="69469" y="279000"/>
                      <a:pt x="9000" y="218531"/>
                      <a:pt x="9000" y="144000"/>
                    </a:cubicBezTo>
                    <a:cubicBezTo>
                      <a:pt x="9000" y="69469"/>
                      <a:pt x="69469" y="9000"/>
                      <a:pt x="144000" y="9000"/>
                    </a:cubicBezTo>
                    <a:cubicBezTo>
                      <a:pt x="156263" y="9000"/>
                      <a:pt x="167681" y="10631"/>
                      <a:pt x="179494" y="13725"/>
                    </a:cubicBezTo>
                    <a:lnTo>
                      <a:pt x="186244" y="6469"/>
                    </a:lnTo>
                    <a:cubicBezTo>
                      <a:pt x="172744" y="2250"/>
                      <a:pt x="158906" y="0"/>
                      <a:pt x="144000" y="0"/>
                    </a:cubicBezTo>
                    <a:cubicBezTo>
                      <a:pt x="64463" y="0"/>
                      <a:pt x="0" y="64463"/>
                      <a:pt x="0" y="144000"/>
                    </a:cubicBezTo>
                    <a:cubicBezTo>
                      <a:pt x="0" y="223538"/>
                      <a:pt x="64463" y="288000"/>
                      <a:pt x="144000" y="288000"/>
                    </a:cubicBezTo>
                    <a:cubicBezTo>
                      <a:pt x="223538" y="288000"/>
                      <a:pt x="288000" y="223538"/>
                      <a:pt x="288000" y="144000"/>
                    </a:cubicBezTo>
                    <a:cubicBezTo>
                      <a:pt x="288000" y="129094"/>
                      <a:pt x="285244" y="114750"/>
                      <a:pt x="281531" y="101250"/>
                    </a:cubicBezTo>
                    <a:close/>
                  </a:path>
                </a:pathLst>
              </a:custGeom>
              <a:grpFill/>
              <a:ln w="558" cap="flat">
                <a:noFill/>
                <a:prstDash val="solid"/>
                <a:miter/>
              </a:ln>
            </p:spPr>
            <p:txBody>
              <a:bodyPr rtlCol="0" anchor="ctr"/>
              <a:lstStyle/>
              <a:p>
                <a:pPr defTabSz="810686">
                  <a:defRPr/>
                </a:pPr>
                <a:endParaRPr lang="fr-FR" sz="1596">
                  <a:solidFill>
                    <a:srgbClr val="192A6B"/>
                  </a:solidFill>
                  <a:latin typeface="Arial"/>
                </a:endParaRPr>
              </a:p>
            </p:txBody>
          </p:sp>
          <p:sp>
            <p:nvSpPr>
              <p:cNvPr id="64" name="Freeform: Shape 227">
                <a:extLst>
                  <a:ext uri="{FF2B5EF4-FFF2-40B4-BE49-F238E27FC236}">
                    <a16:creationId xmlns:a16="http://schemas.microsoft.com/office/drawing/2014/main" id="{F08801DA-C7CC-4785-BA98-33EB7EC7CA66}"/>
                  </a:ext>
                </a:extLst>
              </p:cNvPr>
              <p:cNvSpPr/>
              <p:nvPr/>
            </p:nvSpPr>
            <p:spPr>
              <a:xfrm>
                <a:off x="283504" y="1405899"/>
                <a:ext cx="81000" cy="81000"/>
              </a:xfrm>
              <a:custGeom>
                <a:avLst/>
                <a:gdLst>
                  <a:gd name="connsiteX0" fmla="*/ 40162 w 81000"/>
                  <a:gd name="connsiteY0" fmla="*/ 9000 h 81000"/>
                  <a:gd name="connsiteX1" fmla="*/ 48431 w 81000"/>
                  <a:gd name="connsiteY1" fmla="*/ 787 h 81000"/>
                  <a:gd name="connsiteX2" fmla="*/ 40500 w 81000"/>
                  <a:gd name="connsiteY2" fmla="*/ 0 h 81000"/>
                  <a:gd name="connsiteX3" fmla="*/ 0 w 81000"/>
                  <a:gd name="connsiteY3" fmla="*/ 40500 h 81000"/>
                  <a:gd name="connsiteX4" fmla="*/ 40500 w 81000"/>
                  <a:gd name="connsiteY4" fmla="*/ 81000 h 81000"/>
                  <a:gd name="connsiteX5" fmla="*/ 81000 w 81000"/>
                  <a:gd name="connsiteY5" fmla="*/ 40500 h 81000"/>
                  <a:gd name="connsiteX6" fmla="*/ 80213 w 81000"/>
                  <a:gd name="connsiteY6" fmla="*/ 32569 h 81000"/>
                  <a:gd name="connsiteX7" fmla="*/ 71494 w 81000"/>
                  <a:gd name="connsiteY7" fmla="*/ 40838 h 81000"/>
                  <a:gd name="connsiteX8" fmla="*/ 40500 w 81000"/>
                  <a:gd name="connsiteY8" fmla="*/ 71494 h 81000"/>
                  <a:gd name="connsiteX9" fmla="*/ 9000 w 81000"/>
                  <a:gd name="connsiteY9" fmla="*/ 39994 h 81000"/>
                  <a:gd name="connsiteX10" fmla="*/ 40162 w 81000"/>
                  <a:gd name="connsiteY10" fmla="*/ 9000 h 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000" h="81000">
                    <a:moveTo>
                      <a:pt x="40162" y="9000"/>
                    </a:moveTo>
                    <a:lnTo>
                      <a:pt x="48431" y="787"/>
                    </a:lnTo>
                    <a:cubicBezTo>
                      <a:pt x="45844" y="281"/>
                      <a:pt x="43200" y="0"/>
                      <a:pt x="40500" y="0"/>
                    </a:cubicBezTo>
                    <a:cubicBezTo>
                      <a:pt x="18112" y="0"/>
                      <a:pt x="0" y="18112"/>
                      <a:pt x="0" y="40500"/>
                    </a:cubicBezTo>
                    <a:cubicBezTo>
                      <a:pt x="0" y="62887"/>
                      <a:pt x="18112" y="81000"/>
                      <a:pt x="40500" y="81000"/>
                    </a:cubicBezTo>
                    <a:cubicBezTo>
                      <a:pt x="62887" y="81000"/>
                      <a:pt x="81000" y="62887"/>
                      <a:pt x="81000" y="40500"/>
                    </a:cubicBezTo>
                    <a:cubicBezTo>
                      <a:pt x="81000" y="37800"/>
                      <a:pt x="80719" y="35156"/>
                      <a:pt x="80213" y="32569"/>
                    </a:cubicBezTo>
                    <a:lnTo>
                      <a:pt x="71494" y="40838"/>
                    </a:lnTo>
                    <a:cubicBezTo>
                      <a:pt x="71831" y="58050"/>
                      <a:pt x="57769" y="71494"/>
                      <a:pt x="40500" y="71494"/>
                    </a:cubicBezTo>
                    <a:cubicBezTo>
                      <a:pt x="23119" y="71494"/>
                      <a:pt x="9000" y="57881"/>
                      <a:pt x="9000" y="39994"/>
                    </a:cubicBezTo>
                    <a:cubicBezTo>
                      <a:pt x="9000" y="23231"/>
                      <a:pt x="22950" y="9169"/>
                      <a:pt x="40162" y="9000"/>
                    </a:cubicBezTo>
                    <a:close/>
                  </a:path>
                </a:pathLst>
              </a:custGeom>
              <a:grpFill/>
              <a:ln w="558" cap="flat">
                <a:noFill/>
                <a:prstDash val="solid"/>
                <a:miter/>
              </a:ln>
            </p:spPr>
            <p:txBody>
              <a:bodyPr rtlCol="0" anchor="ctr"/>
              <a:lstStyle/>
              <a:p>
                <a:pPr defTabSz="810686">
                  <a:defRPr/>
                </a:pPr>
                <a:endParaRPr lang="fr-FR" sz="1596">
                  <a:solidFill>
                    <a:srgbClr val="192A6B"/>
                  </a:solidFill>
                  <a:latin typeface="Arial"/>
                </a:endParaRPr>
              </a:p>
            </p:txBody>
          </p:sp>
        </p:grpSp>
      </p:grpSp>
      <p:sp>
        <p:nvSpPr>
          <p:cNvPr id="46" name="Titre 10">
            <a:extLst>
              <a:ext uri="{FF2B5EF4-FFF2-40B4-BE49-F238E27FC236}">
                <a16:creationId xmlns:a16="http://schemas.microsoft.com/office/drawing/2014/main" id="{167DF6D3-3B17-4A73-9BDC-01BE692ED156}"/>
              </a:ext>
            </a:extLst>
          </p:cNvPr>
          <p:cNvSpPr txBox="1">
            <a:spLocks/>
          </p:cNvSpPr>
          <p:nvPr/>
        </p:nvSpPr>
        <p:spPr>
          <a:xfrm>
            <a:off x="10308283" y="255892"/>
            <a:ext cx="1403717" cy="276999"/>
          </a:xfrm>
          <a:prstGeom prst="rect">
            <a:avLst/>
          </a:prstGeom>
        </p:spPr>
        <p:txBody>
          <a:bodyPr lIns="0" tIns="0" rIns="0" bIns="0" anchor="b">
            <a:noAutofit/>
          </a:bodyPr>
          <a:lstStyle>
            <a:lvl1pPr algn="l" defTabSz="910811" rtl="0" eaLnBrk="1" latinLnBrk="0" hangingPunct="1">
              <a:lnSpc>
                <a:spcPct val="95000"/>
              </a:lnSpc>
              <a:spcBef>
                <a:spcPct val="0"/>
              </a:spcBef>
              <a:buNone/>
              <a:defRPr sz="2250" b="1" kern="1200" cap="all" baseline="0">
                <a:solidFill>
                  <a:schemeClr val="tx1"/>
                </a:solidFill>
                <a:latin typeface="+mj-lt"/>
                <a:ea typeface="+mj-ea"/>
                <a:cs typeface="+mj-cs"/>
              </a:defRPr>
            </a:lvl1pPr>
          </a:lstStyle>
          <a:p>
            <a:pPr algn="r" defTabSz="1214384">
              <a:lnSpc>
                <a:spcPct val="100000"/>
              </a:lnSpc>
              <a:spcAft>
                <a:spcPts val="200"/>
              </a:spcAft>
              <a:buClr>
                <a:srgbClr val="00C1F2"/>
              </a:buClr>
              <a:defRPr/>
            </a:pPr>
            <a:r>
              <a:rPr lang="fr-FR" sz="1800" cap="none">
                <a:solidFill>
                  <a:schemeClr val="bg2"/>
                </a:solidFill>
                <a:latin typeface="Arial Black" panose="020B0604020202020204" pitchFamily="34" charset="0"/>
                <a:cs typeface="Arial Black" panose="020B0604020202020204" pitchFamily="34" charset="0"/>
              </a:rPr>
              <a:t>Nouveau</a:t>
            </a:r>
          </a:p>
        </p:txBody>
      </p:sp>
      <p:sp>
        <p:nvSpPr>
          <p:cNvPr id="39" name="Espace réservé du pied de page 3">
            <a:extLst>
              <a:ext uri="{FF2B5EF4-FFF2-40B4-BE49-F238E27FC236}">
                <a16:creationId xmlns:a16="http://schemas.microsoft.com/office/drawing/2014/main" id="{A3A67A2E-8182-442F-9773-12A62651C174}"/>
              </a:ext>
            </a:extLst>
          </p:cNvPr>
          <p:cNvSpPr txBox="1">
            <a:spLocks/>
          </p:cNvSpPr>
          <p:nvPr/>
        </p:nvSpPr>
        <p:spPr>
          <a:xfrm>
            <a:off x="181263" y="6423012"/>
            <a:ext cx="1125023" cy="323165"/>
          </a:xfrm>
          <a:prstGeom prst="rect">
            <a:avLst/>
          </a:prstGeom>
        </p:spPr>
        <p:txBody>
          <a:bodyPr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700" dirty="0">
                <a:latin typeface="Arial"/>
              </a:rPr>
              <a:t>Document à usage strictement interne</a:t>
            </a:r>
            <a:br>
              <a:rPr lang="fr-FR" sz="700" dirty="0">
                <a:latin typeface="Arial"/>
              </a:rPr>
            </a:br>
            <a:r>
              <a:rPr lang="fr-FR" sz="700" dirty="0">
                <a:latin typeface="Arial"/>
              </a:rPr>
              <a:t>Ne pas diffuser – Octobre 2023</a:t>
            </a:r>
          </a:p>
        </p:txBody>
      </p:sp>
      <p:grpSp>
        <p:nvGrpSpPr>
          <p:cNvPr id="38" name="Group 37">
            <a:extLst>
              <a:ext uri="{FF2B5EF4-FFF2-40B4-BE49-F238E27FC236}">
                <a16:creationId xmlns:a16="http://schemas.microsoft.com/office/drawing/2014/main" id="{7D663EEC-849E-6DB0-D8EA-C532F359A6BF}"/>
              </a:ext>
            </a:extLst>
          </p:cNvPr>
          <p:cNvGrpSpPr/>
          <p:nvPr/>
        </p:nvGrpSpPr>
        <p:grpSpPr>
          <a:xfrm>
            <a:off x="5597671" y="1398422"/>
            <a:ext cx="619956" cy="619956"/>
            <a:chOff x="5597671" y="1457208"/>
            <a:chExt cx="619956" cy="619956"/>
          </a:xfrm>
        </p:grpSpPr>
        <p:sp>
          <p:nvSpPr>
            <p:cNvPr id="44" name="Oval 5">
              <a:extLst>
                <a:ext uri="{FF2B5EF4-FFF2-40B4-BE49-F238E27FC236}">
                  <a16:creationId xmlns:a16="http://schemas.microsoft.com/office/drawing/2014/main" id="{D7D657F3-AFEE-0EBD-9D34-6EBAE9123DBC}"/>
                </a:ext>
              </a:extLst>
            </p:cNvPr>
            <p:cNvSpPr/>
            <p:nvPr/>
          </p:nvSpPr>
          <p:spPr>
            <a:xfrm>
              <a:off x="5597671" y="1457208"/>
              <a:ext cx="619956" cy="619956"/>
            </a:xfrm>
            <a:prstGeom prst="ellipse">
              <a:avLst/>
            </a:prstGeom>
            <a:solidFill>
              <a:schemeClr val="bg1"/>
            </a:solidFill>
            <a:ln w="2222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09585"/>
              <a:endParaRPr lang="fr-FR" sz="1600" b="1">
                <a:solidFill>
                  <a:schemeClr val="tx2"/>
                </a:solidFill>
                <a:latin typeface="Arial Black" panose="020B0604020202020204" pitchFamily="34" charset="0"/>
                <a:cs typeface="Arial Black" panose="020B0604020202020204" pitchFamily="34" charset="0"/>
              </a:endParaRPr>
            </a:p>
          </p:txBody>
        </p:sp>
        <p:pic>
          <p:nvPicPr>
            <p:cNvPr id="45" name="Graphic 44">
              <a:extLst>
                <a:ext uri="{FF2B5EF4-FFF2-40B4-BE49-F238E27FC236}">
                  <a16:creationId xmlns:a16="http://schemas.microsoft.com/office/drawing/2014/main" id="{EA44F7C1-41CD-947A-FA25-92FEFBAF462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744521" y="1604058"/>
              <a:ext cx="326256" cy="326256"/>
            </a:xfrm>
            <a:prstGeom prst="rect">
              <a:avLst/>
            </a:prstGeom>
          </p:spPr>
        </p:pic>
      </p:grpSp>
      <p:sp>
        <p:nvSpPr>
          <p:cNvPr id="47" name="Espace réservé du pied de page 3">
            <a:extLst>
              <a:ext uri="{FF2B5EF4-FFF2-40B4-BE49-F238E27FC236}">
                <a16:creationId xmlns:a16="http://schemas.microsoft.com/office/drawing/2014/main" id="{F6594A55-D265-4850-BE11-B89FBBF17749}"/>
              </a:ext>
            </a:extLst>
          </p:cNvPr>
          <p:cNvSpPr txBox="1">
            <a:spLocks/>
          </p:cNvSpPr>
          <p:nvPr/>
        </p:nvSpPr>
        <p:spPr>
          <a:xfrm>
            <a:off x="1594353" y="1723556"/>
            <a:ext cx="2769784" cy="1127902"/>
          </a:xfrm>
          <a:prstGeom prst="rect">
            <a:avLst/>
          </a:prstGeom>
        </p:spPr>
        <p:txBody>
          <a:bodyPr lIns="0" tIns="0" rIns="0" bIns="0" numCol="1" spcCol="17280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9600" indent="-129600" defTabSz="457189">
              <a:buClr>
                <a:schemeClr val="tx2"/>
              </a:buClr>
              <a:buFont typeface="Arial" panose="020B0604020202020204" pitchFamily="34" charset="0"/>
              <a:buChar char="•"/>
              <a:defRPr/>
            </a:pPr>
            <a:r>
              <a:rPr lang="fr-FR" sz="1000" b="1" dirty="0">
                <a:latin typeface="Arial corps"/>
              </a:rPr>
              <a:t>Principalement les artisans, professions libérales, certains commerçants ayant une activité en mobilité : </a:t>
            </a:r>
            <a:r>
              <a:rPr lang="fr-FR" sz="1000" b="0" kern="1200" dirty="0">
                <a:latin typeface="Arial corps"/>
              </a:rPr>
              <a:t>paysagistes, taxis, coiffeurs, services légaux (liquidateurs judiciaires, huissiers), pompes funèbres, Professions libérales de santé en prestation à domicile.</a:t>
            </a:r>
            <a:endParaRPr lang="fr-FR" sz="1000" b="1" dirty="0">
              <a:latin typeface="Arial corps"/>
            </a:endParaRPr>
          </a:p>
        </p:txBody>
      </p:sp>
      <p:pic>
        <p:nvPicPr>
          <p:cNvPr id="3" name="Image 2" descr="Une image contenant texte, clipart&#10;&#10;Description générée automatiquement">
            <a:extLst>
              <a:ext uri="{FF2B5EF4-FFF2-40B4-BE49-F238E27FC236}">
                <a16:creationId xmlns:a16="http://schemas.microsoft.com/office/drawing/2014/main" id="{12904B81-6CB3-46F8-A1CB-1C14E4E1C142}"/>
              </a:ext>
            </a:extLst>
          </p:cNvPr>
          <p:cNvPicPr>
            <a:picLocks noChangeAspect="1"/>
          </p:cNvPicPr>
          <p:nvPr/>
        </p:nvPicPr>
        <p:blipFill>
          <a:blip r:embed="rId8"/>
          <a:stretch>
            <a:fillRect/>
          </a:stretch>
        </p:blipFill>
        <p:spPr>
          <a:xfrm>
            <a:off x="10592426" y="514452"/>
            <a:ext cx="1252345" cy="523329"/>
          </a:xfrm>
          <a:prstGeom prst="rect">
            <a:avLst/>
          </a:prstGeom>
        </p:spPr>
      </p:pic>
    </p:spTree>
    <p:extLst>
      <p:ext uri="{BB962C8B-B14F-4D97-AF65-F5344CB8AC3E}">
        <p14:creationId xmlns:p14="http://schemas.microsoft.com/office/powerpoint/2010/main" val="3068319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Rectangle 100">
            <a:extLst>
              <a:ext uri="{FF2B5EF4-FFF2-40B4-BE49-F238E27FC236}">
                <a16:creationId xmlns:a16="http://schemas.microsoft.com/office/drawing/2014/main" id="{8E97464F-714F-4A77-A562-736B8396D4DF}"/>
              </a:ext>
            </a:extLst>
          </p:cNvPr>
          <p:cNvSpPr/>
          <p:nvPr/>
        </p:nvSpPr>
        <p:spPr>
          <a:xfrm>
            <a:off x="-1" y="-1"/>
            <a:ext cx="12192000" cy="756000"/>
          </a:xfrm>
          <a:prstGeom prst="rect">
            <a:avLst/>
          </a:prstGeom>
          <a:solidFill>
            <a:schemeClr val="bg1"/>
          </a:solidFill>
          <a:ln w="3175">
            <a:noFill/>
          </a:ln>
          <a:effectLst>
            <a:outerShdw blurRad="889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7"/>
          </a:p>
        </p:txBody>
      </p:sp>
      <p:sp>
        <p:nvSpPr>
          <p:cNvPr id="103" name="Rectangle : avec coins arrondis en haut 71">
            <a:extLst>
              <a:ext uri="{FF2B5EF4-FFF2-40B4-BE49-F238E27FC236}">
                <a16:creationId xmlns:a16="http://schemas.microsoft.com/office/drawing/2014/main" id="{AD4D8B55-48B4-47F2-8250-BC6170033A7C}"/>
              </a:ext>
            </a:extLst>
          </p:cNvPr>
          <p:cNvSpPr/>
          <p:nvPr/>
        </p:nvSpPr>
        <p:spPr>
          <a:xfrm>
            <a:off x="318991" y="695040"/>
            <a:ext cx="1152000" cy="60959"/>
          </a:xfrm>
          <a:prstGeom prst="round2SameRect">
            <a:avLst>
              <a:gd name="adj1" fmla="val 500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cxnSp>
        <p:nvCxnSpPr>
          <p:cNvPr id="74" name="Straight Connector 14">
            <a:extLst>
              <a:ext uri="{FF2B5EF4-FFF2-40B4-BE49-F238E27FC236}">
                <a16:creationId xmlns:a16="http://schemas.microsoft.com/office/drawing/2014/main" id="{DADB04D1-E595-6A44-A164-D3D6574E9348}"/>
              </a:ext>
            </a:extLst>
          </p:cNvPr>
          <p:cNvCxnSpPr>
            <a:cxnSpLocks/>
          </p:cNvCxnSpPr>
          <p:nvPr/>
        </p:nvCxnSpPr>
        <p:spPr>
          <a:xfrm>
            <a:off x="11712000" y="6461949"/>
            <a:ext cx="0" cy="251073"/>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6" name="Espace réservé du pied de page 3">
            <a:extLst>
              <a:ext uri="{FF2B5EF4-FFF2-40B4-BE49-F238E27FC236}">
                <a16:creationId xmlns:a16="http://schemas.microsoft.com/office/drawing/2014/main" id="{AD3B7F01-6324-5845-9FDE-E78FCEA1A924}"/>
              </a:ext>
            </a:extLst>
          </p:cNvPr>
          <p:cNvSpPr txBox="1">
            <a:spLocks/>
          </p:cNvSpPr>
          <p:nvPr/>
        </p:nvSpPr>
        <p:spPr>
          <a:xfrm>
            <a:off x="11808000" y="6505411"/>
            <a:ext cx="384000" cy="164148"/>
          </a:xfrm>
          <a:prstGeom prst="rect">
            <a:avLst/>
          </a:prstGeom>
        </p:spPr>
        <p:txBody>
          <a:bodyPr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fld id="{4D89CEE3-EF86-47BA-A019-3BB0B49164E8}" type="slidenum">
              <a:rPr kumimoji="0" lang="fr-FR" sz="1067" b="0" i="0" u="none" strike="noStrike" kern="1200" cap="none" spc="0" normalizeH="0" baseline="0">
                <a:ln>
                  <a:noFill/>
                </a:ln>
                <a:solidFill>
                  <a:srgbClr val="192A6B"/>
                </a:solidFill>
                <a:effectLst/>
                <a:uLnTx/>
                <a:uFillTx/>
                <a:latin typeface="Arial"/>
                <a:ea typeface="+mn-ea"/>
                <a:cs typeface="+mn-cs"/>
              </a:rPr>
              <a:pPr marL="0" marR="0" lvl="0" indent="0" algn="l" defTabSz="609585" rtl="0" eaLnBrk="1" fontAlgn="auto" latinLnBrk="0" hangingPunct="1">
                <a:lnSpc>
                  <a:spcPct val="100000"/>
                </a:lnSpc>
                <a:spcBef>
                  <a:spcPts val="0"/>
                </a:spcBef>
                <a:spcAft>
                  <a:spcPts val="0"/>
                </a:spcAft>
                <a:buClrTx/>
                <a:buSzTx/>
                <a:buFontTx/>
                <a:buNone/>
                <a:tabLst/>
                <a:defRPr/>
              </a:pPr>
              <a:t>9</a:t>
            </a:fld>
            <a:endParaRPr kumimoji="0" lang="fr-FR" sz="1067" b="0" i="0" u="none" strike="noStrike" kern="1200" cap="none" spc="0" normalizeH="0" baseline="0">
              <a:ln>
                <a:noFill/>
              </a:ln>
              <a:solidFill>
                <a:srgbClr val="192A6B"/>
              </a:solidFill>
              <a:effectLst/>
              <a:uLnTx/>
              <a:uFillTx/>
              <a:latin typeface="Arial"/>
              <a:ea typeface="+mn-ea"/>
              <a:cs typeface="+mn-cs"/>
            </a:endParaRPr>
          </a:p>
        </p:txBody>
      </p:sp>
      <p:sp>
        <p:nvSpPr>
          <p:cNvPr id="85" name="Rectangle 84">
            <a:extLst>
              <a:ext uri="{FF2B5EF4-FFF2-40B4-BE49-F238E27FC236}">
                <a16:creationId xmlns:a16="http://schemas.microsoft.com/office/drawing/2014/main" id="{59253264-5E88-D04B-9B82-1CE554620FFC}"/>
              </a:ext>
            </a:extLst>
          </p:cNvPr>
          <p:cNvSpPr/>
          <p:nvPr/>
        </p:nvSpPr>
        <p:spPr>
          <a:xfrm>
            <a:off x="11343588" y="6523349"/>
            <a:ext cx="232528" cy="1445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a:ln>
                <a:noFill/>
              </a:ln>
              <a:solidFill>
                <a:srgbClr val="FFFFFF"/>
              </a:solidFill>
              <a:effectLst/>
              <a:uLnTx/>
              <a:uFillTx/>
              <a:latin typeface="Arial" panose="020B0604020202020204"/>
              <a:ea typeface="+mn-ea"/>
              <a:cs typeface="+mn-cs"/>
            </a:endParaRPr>
          </a:p>
        </p:txBody>
      </p:sp>
      <p:sp>
        <p:nvSpPr>
          <p:cNvPr id="151" name="Espace réservé du pied de page 3">
            <a:extLst>
              <a:ext uri="{FF2B5EF4-FFF2-40B4-BE49-F238E27FC236}">
                <a16:creationId xmlns:a16="http://schemas.microsoft.com/office/drawing/2014/main" id="{8C2B7441-9E59-4D49-7148-D6C56FC93BED}"/>
              </a:ext>
            </a:extLst>
          </p:cNvPr>
          <p:cNvSpPr txBox="1">
            <a:spLocks/>
          </p:cNvSpPr>
          <p:nvPr/>
        </p:nvSpPr>
        <p:spPr>
          <a:xfrm>
            <a:off x="181263" y="6516560"/>
            <a:ext cx="3949831" cy="255245"/>
          </a:xfrm>
          <a:prstGeom prst="rect">
            <a:avLst/>
          </a:prstGeom>
        </p:spPr>
        <p:txBody>
          <a:bodyPr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0" normalizeH="0" baseline="0" dirty="0">
                <a:ln>
                  <a:noFill/>
                </a:ln>
                <a:solidFill>
                  <a:srgbClr val="3E454A"/>
                </a:solidFill>
                <a:effectLst/>
                <a:uLnTx/>
                <a:uFillTx/>
                <a:latin typeface="Arial"/>
                <a:ea typeface="+mn-ea"/>
                <a:cs typeface="+mn-cs"/>
              </a:rPr>
              <a:t>Document à usage strictement interne - Ne pas diffuser – Octobre 2023</a:t>
            </a:r>
          </a:p>
        </p:txBody>
      </p:sp>
      <p:sp>
        <p:nvSpPr>
          <p:cNvPr id="54" name="Rectangle: Rounded Corners 67">
            <a:extLst>
              <a:ext uri="{FF2B5EF4-FFF2-40B4-BE49-F238E27FC236}">
                <a16:creationId xmlns:a16="http://schemas.microsoft.com/office/drawing/2014/main" id="{B9EF3FBD-E521-411B-BE07-A01C913CECEB}"/>
              </a:ext>
            </a:extLst>
          </p:cNvPr>
          <p:cNvSpPr/>
          <p:nvPr/>
        </p:nvSpPr>
        <p:spPr>
          <a:xfrm rot="5400000">
            <a:off x="341869" y="2468325"/>
            <a:ext cx="3887290" cy="3377844"/>
          </a:xfrm>
          <a:prstGeom prst="round1Rect">
            <a:avLst/>
          </a:prstGeom>
          <a:solidFill>
            <a:schemeClr val="bg1">
              <a:lumMod val="95000"/>
            </a:schemeClr>
          </a:solidFill>
          <a:ln w="25400">
            <a:noFill/>
          </a:ln>
          <a:effectLst>
            <a:outerShdw dist="889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a:ln>
                <a:noFill/>
              </a:ln>
              <a:solidFill>
                <a:srgbClr val="FFFFFF"/>
              </a:solidFill>
              <a:effectLst/>
              <a:uLnTx/>
              <a:uFillTx/>
              <a:latin typeface="Arial" panose="020B0604020202020204"/>
              <a:ea typeface="+mn-ea"/>
              <a:cs typeface="+mn-cs"/>
            </a:endParaRPr>
          </a:p>
        </p:txBody>
      </p:sp>
      <p:sp>
        <p:nvSpPr>
          <p:cNvPr id="89" name="Espace réservé du pied de page 3">
            <a:extLst>
              <a:ext uri="{FF2B5EF4-FFF2-40B4-BE49-F238E27FC236}">
                <a16:creationId xmlns:a16="http://schemas.microsoft.com/office/drawing/2014/main" id="{9B65E4AB-8A68-42A6-9517-CBF2C1A478C5}"/>
              </a:ext>
            </a:extLst>
          </p:cNvPr>
          <p:cNvSpPr txBox="1">
            <a:spLocks/>
          </p:cNvSpPr>
          <p:nvPr/>
        </p:nvSpPr>
        <p:spPr>
          <a:xfrm>
            <a:off x="895143" y="3074162"/>
            <a:ext cx="1070296" cy="307777"/>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a:ln>
                  <a:noFill/>
                </a:ln>
                <a:effectLst/>
                <a:uLnTx/>
                <a:uFillTx/>
                <a:latin typeface="Arial" panose="020B0604020202020204"/>
                <a:ea typeface="+mn-ea"/>
                <a:cs typeface="+mn-cs"/>
              </a:rPr>
              <a:t>Saisissez un montant</a:t>
            </a:r>
          </a:p>
        </p:txBody>
      </p:sp>
      <p:sp>
        <p:nvSpPr>
          <p:cNvPr id="90" name="Espace réservé du pied de page 3">
            <a:extLst>
              <a:ext uri="{FF2B5EF4-FFF2-40B4-BE49-F238E27FC236}">
                <a16:creationId xmlns:a16="http://schemas.microsoft.com/office/drawing/2014/main" id="{57460F2A-A406-4C50-8ECF-AF9E6EA395AA}"/>
              </a:ext>
            </a:extLst>
          </p:cNvPr>
          <p:cNvSpPr txBox="1">
            <a:spLocks/>
          </p:cNvSpPr>
          <p:nvPr/>
        </p:nvSpPr>
        <p:spPr>
          <a:xfrm>
            <a:off x="2268216" y="3074162"/>
            <a:ext cx="1551551" cy="615553"/>
          </a:xfrm>
          <a:prstGeom prst="rect">
            <a:avLst/>
          </a:prstGeom>
        </p:spPr>
        <p:txBody>
          <a:bodyPr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a:ln>
                  <a:noFill/>
                </a:ln>
                <a:effectLst/>
                <a:uLnTx/>
                <a:uFillTx/>
                <a:latin typeface="Arial" panose="020B0604020202020204"/>
                <a:ea typeface="+mn-ea"/>
                <a:cs typeface="+mn-cs"/>
              </a:rPr>
              <a:t>Partagez votre lien de paiement sur le canal de votre choix (SMS, WhatsApp…)</a:t>
            </a:r>
          </a:p>
        </p:txBody>
      </p:sp>
      <p:cxnSp>
        <p:nvCxnSpPr>
          <p:cNvPr id="97" name="Connecteur droit avec flèche 56">
            <a:extLst>
              <a:ext uri="{FF2B5EF4-FFF2-40B4-BE49-F238E27FC236}">
                <a16:creationId xmlns:a16="http://schemas.microsoft.com/office/drawing/2014/main" id="{39AC3B06-6005-4C8A-9593-EFBDC17C32BD}"/>
              </a:ext>
            </a:extLst>
          </p:cNvPr>
          <p:cNvCxnSpPr>
            <a:cxnSpLocks/>
          </p:cNvCxnSpPr>
          <p:nvPr/>
        </p:nvCxnSpPr>
        <p:spPr>
          <a:xfrm rot="16200000">
            <a:off x="2293369" y="4559701"/>
            <a:ext cx="0" cy="456529"/>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58" name="Forme libre 88">
            <a:extLst>
              <a:ext uri="{FF2B5EF4-FFF2-40B4-BE49-F238E27FC236}">
                <a16:creationId xmlns:a16="http://schemas.microsoft.com/office/drawing/2014/main" id="{D3C2ABB7-8D51-4FF2-B944-C671DDFBDF00}"/>
              </a:ext>
            </a:extLst>
          </p:cNvPr>
          <p:cNvSpPr/>
          <p:nvPr/>
        </p:nvSpPr>
        <p:spPr>
          <a:xfrm rot="10800000">
            <a:off x="793940" y="1727690"/>
            <a:ext cx="2983149" cy="1232472"/>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0936 w 2237362"/>
              <a:gd name="connsiteY3" fmla="*/ 172560 h 1009138"/>
              <a:gd name="connsiteX4" fmla="*/ 1910936 w 2237362"/>
              <a:gd name="connsiteY4" fmla="*/ 0 h 1009138"/>
              <a:gd name="connsiteX5" fmla="*/ 2083496 w 2237362"/>
              <a:gd name="connsiteY5" fmla="*/ 172560 h 1009138"/>
              <a:gd name="connsiteX6" fmla="*/ 2237362 w 2237362"/>
              <a:gd name="connsiteY6" fmla="*/ 172560 h 1009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7362" h="1009138">
                <a:moveTo>
                  <a:pt x="2237362" y="1009138"/>
                </a:moveTo>
                <a:lnTo>
                  <a:pt x="0" y="1009138"/>
                </a:lnTo>
                <a:lnTo>
                  <a:pt x="0" y="172560"/>
                </a:lnTo>
                <a:lnTo>
                  <a:pt x="1910936" y="172560"/>
                </a:lnTo>
                <a:lnTo>
                  <a:pt x="1910936" y="0"/>
                </a:lnTo>
                <a:lnTo>
                  <a:pt x="2083496" y="172560"/>
                </a:lnTo>
                <a:lnTo>
                  <a:pt x="2237362" y="172560"/>
                </a:lnTo>
                <a:close/>
              </a:path>
            </a:pathLst>
          </a:custGeom>
          <a:solidFill>
            <a:schemeClr val="bg2"/>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p>
        </p:txBody>
      </p:sp>
      <p:sp>
        <p:nvSpPr>
          <p:cNvPr id="60" name="Espace réservé du texte 12">
            <a:extLst>
              <a:ext uri="{FF2B5EF4-FFF2-40B4-BE49-F238E27FC236}">
                <a16:creationId xmlns:a16="http://schemas.microsoft.com/office/drawing/2014/main" id="{452DD542-BE88-4BE5-9799-59EA060900B7}"/>
              </a:ext>
            </a:extLst>
          </p:cNvPr>
          <p:cNvSpPr txBox="1">
            <a:spLocks/>
          </p:cNvSpPr>
          <p:nvPr/>
        </p:nvSpPr>
        <p:spPr>
          <a:xfrm>
            <a:off x="992158" y="1809264"/>
            <a:ext cx="2586712" cy="844624"/>
          </a:xfrm>
          <a:solidFill>
            <a:schemeClr val="bg1"/>
          </a:solidFill>
        </p:spPr>
        <p:txBody>
          <a:bodyPr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fr-FR" sz="1200" b="1">
                <a:solidFill>
                  <a:schemeClr val="bg1"/>
                </a:solidFill>
                <a:latin typeface="Arial Black" panose="020B0604020202020204" pitchFamily="34" charset="0"/>
                <a:cs typeface="Arial Black" panose="020B0604020202020204" pitchFamily="34" charset="0"/>
              </a:rPr>
              <a:t>C’EST RAPIDE ET PRATIQUE AVEC LES APPLIS IOS </a:t>
            </a:r>
            <a:br>
              <a:rPr lang="fr-FR" sz="1200" b="1">
                <a:solidFill>
                  <a:schemeClr val="bg1"/>
                </a:solidFill>
                <a:latin typeface="Arial Black" panose="020B0604020202020204" pitchFamily="34" charset="0"/>
                <a:cs typeface="Arial Black" panose="020B0604020202020204" pitchFamily="34" charset="0"/>
              </a:rPr>
            </a:br>
            <a:r>
              <a:rPr lang="fr-FR" sz="1200" b="1">
                <a:solidFill>
                  <a:schemeClr val="bg1"/>
                </a:solidFill>
                <a:latin typeface="Arial Black" panose="020B0604020202020204" pitchFamily="34" charset="0"/>
                <a:cs typeface="Arial Black" panose="020B0604020202020204" pitchFamily="34" charset="0"/>
              </a:rPr>
              <a:t>ET ANDROID SUR SMARTPHONE / TABLETTE</a:t>
            </a:r>
          </a:p>
        </p:txBody>
      </p:sp>
      <p:sp>
        <p:nvSpPr>
          <p:cNvPr id="64" name="Rectangle: Rounded Corners 67">
            <a:extLst>
              <a:ext uri="{FF2B5EF4-FFF2-40B4-BE49-F238E27FC236}">
                <a16:creationId xmlns:a16="http://schemas.microsoft.com/office/drawing/2014/main" id="{4B2A4905-84B0-4CFA-A7C8-7D9C0B91BB91}"/>
              </a:ext>
            </a:extLst>
          </p:cNvPr>
          <p:cNvSpPr/>
          <p:nvPr/>
        </p:nvSpPr>
        <p:spPr>
          <a:xfrm rot="5400000">
            <a:off x="7962844" y="2468325"/>
            <a:ext cx="3887286" cy="3377844"/>
          </a:xfrm>
          <a:prstGeom prst="round1Rect">
            <a:avLst/>
          </a:prstGeom>
          <a:solidFill>
            <a:schemeClr val="bg1">
              <a:lumMod val="95000"/>
            </a:schemeClr>
          </a:solidFill>
          <a:ln w="25400">
            <a:noFill/>
          </a:ln>
          <a:effectLst>
            <a:outerShdw dist="889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a:ln>
                <a:noFill/>
              </a:ln>
              <a:solidFill>
                <a:srgbClr val="FFFFFF"/>
              </a:solidFill>
              <a:effectLst/>
              <a:uLnTx/>
              <a:uFillTx/>
              <a:latin typeface="Arial" panose="020B0604020202020204"/>
              <a:ea typeface="+mn-ea"/>
              <a:cs typeface="+mn-cs"/>
            </a:endParaRPr>
          </a:p>
        </p:txBody>
      </p:sp>
      <p:grpSp>
        <p:nvGrpSpPr>
          <p:cNvPr id="20" name="Group 19">
            <a:extLst>
              <a:ext uri="{FF2B5EF4-FFF2-40B4-BE49-F238E27FC236}">
                <a16:creationId xmlns:a16="http://schemas.microsoft.com/office/drawing/2014/main" id="{32709D5C-99C9-49C5-934F-95BF842B2F81}"/>
              </a:ext>
            </a:extLst>
          </p:cNvPr>
          <p:cNvGrpSpPr/>
          <p:nvPr/>
        </p:nvGrpSpPr>
        <p:grpSpPr>
          <a:xfrm>
            <a:off x="8870703" y="3715016"/>
            <a:ext cx="2071566" cy="1286235"/>
            <a:chOff x="8804714" y="3793765"/>
            <a:chExt cx="2071566" cy="1286235"/>
          </a:xfrm>
        </p:grpSpPr>
        <p:pic>
          <p:nvPicPr>
            <p:cNvPr id="156" name="Picture 4">
              <a:extLst>
                <a:ext uri="{FF2B5EF4-FFF2-40B4-BE49-F238E27FC236}">
                  <a16:creationId xmlns:a16="http://schemas.microsoft.com/office/drawing/2014/main" id="{28BDD22C-4373-4926-8D2E-10509880258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9170718" y="3795487"/>
              <a:ext cx="1357582" cy="1284481"/>
            </a:xfrm>
            <a:prstGeom prst="rect">
              <a:avLst/>
            </a:prstGeom>
            <a:extLst>
              <a:ext uri="{909E8E84-426E-40DD-AFC4-6F175D3DCCD1}">
                <a14:hiddenFill xmlns:a14="http://schemas.microsoft.com/office/drawing/2010/main">
                  <a:solidFill>
                    <a:schemeClr val="accent1"/>
                  </a:solidFill>
                </a14:hiddenFill>
              </a:ext>
            </a:extLst>
          </p:spPr>
        </p:pic>
        <p:sp>
          <p:nvSpPr>
            <p:cNvPr id="17" name="Rectangle 16">
              <a:extLst>
                <a:ext uri="{FF2B5EF4-FFF2-40B4-BE49-F238E27FC236}">
                  <a16:creationId xmlns:a16="http://schemas.microsoft.com/office/drawing/2014/main" id="{56BDC7AA-3E25-47DD-8965-7CF4B05D5666}"/>
                </a:ext>
              </a:extLst>
            </p:cNvPr>
            <p:cNvSpPr/>
            <p:nvPr/>
          </p:nvSpPr>
          <p:spPr>
            <a:xfrm>
              <a:off x="10510276" y="3793765"/>
              <a:ext cx="366004" cy="1286235"/>
            </a:xfrm>
            <a:prstGeom prst="rect">
              <a:avLst/>
            </a:prstGeom>
            <a:solidFill>
              <a:srgbClr val="CCD8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a:ln>
                  <a:noFill/>
                </a:ln>
                <a:solidFill>
                  <a:srgbClr val="FFFFFF"/>
                </a:solidFill>
                <a:effectLst/>
                <a:uLnTx/>
                <a:uFillTx/>
                <a:latin typeface="Arial" panose="020B0604020202020204"/>
                <a:ea typeface="+mn-ea"/>
                <a:cs typeface="+mn-cs"/>
              </a:endParaRPr>
            </a:p>
          </p:txBody>
        </p:sp>
        <p:sp>
          <p:nvSpPr>
            <p:cNvPr id="157" name="Rectangle 156">
              <a:extLst>
                <a:ext uri="{FF2B5EF4-FFF2-40B4-BE49-F238E27FC236}">
                  <a16:creationId xmlns:a16="http://schemas.microsoft.com/office/drawing/2014/main" id="{D12899BA-C55E-4863-8408-8D92678C8463}"/>
                </a:ext>
              </a:extLst>
            </p:cNvPr>
            <p:cNvSpPr/>
            <p:nvPr/>
          </p:nvSpPr>
          <p:spPr>
            <a:xfrm>
              <a:off x="8804714" y="3793765"/>
              <a:ext cx="366004" cy="1284481"/>
            </a:xfrm>
            <a:prstGeom prst="rect">
              <a:avLst/>
            </a:prstGeom>
            <a:solidFill>
              <a:srgbClr val="CED9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a:ln>
                  <a:noFill/>
                </a:ln>
                <a:solidFill>
                  <a:srgbClr val="FFFFFF"/>
                </a:solidFill>
                <a:effectLst/>
                <a:uLnTx/>
                <a:uFillTx/>
                <a:latin typeface="Arial" panose="020B0604020202020204"/>
                <a:ea typeface="+mn-ea"/>
                <a:cs typeface="+mn-cs"/>
              </a:endParaRPr>
            </a:p>
          </p:txBody>
        </p:sp>
        <p:sp>
          <p:nvSpPr>
            <p:cNvPr id="158" name="Rectangle 157">
              <a:extLst>
                <a:ext uri="{FF2B5EF4-FFF2-40B4-BE49-F238E27FC236}">
                  <a16:creationId xmlns:a16="http://schemas.microsoft.com/office/drawing/2014/main" id="{136CF297-6704-40E1-A723-0FF194C3E8EE}"/>
                </a:ext>
              </a:extLst>
            </p:cNvPr>
            <p:cNvSpPr/>
            <p:nvPr/>
          </p:nvSpPr>
          <p:spPr>
            <a:xfrm>
              <a:off x="9471555" y="3914775"/>
              <a:ext cx="180000" cy="36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a:ln>
                  <a:noFill/>
                </a:ln>
                <a:solidFill>
                  <a:srgbClr val="FFFFFF"/>
                </a:solidFill>
                <a:effectLst/>
                <a:uLnTx/>
                <a:uFillTx/>
                <a:latin typeface="Arial" panose="020B0604020202020204"/>
                <a:ea typeface="+mn-ea"/>
                <a:cs typeface="+mn-cs"/>
              </a:endParaRPr>
            </a:p>
          </p:txBody>
        </p:sp>
        <p:sp>
          <p:nvSpPr>
            <p:cNvPr id="159" name="Rectangle 158">
              <a:extLst>
                <a:ext uri="{FF2B5EF4-FFF2-40B4-BE49-F238E27FC236}">
                  <a16:creationId xmlns:a16="http://schemas.microsoft.com/office/drawing/2014/main" id="{0ED586F7-A5E5-4A11-B77C-4B21503D0C19}"/>
                </a:ext>
              </a:extLst>
            </p:cNvPr>
            <p:cNvSpPr/>
            <p:nvPr/>
          </p:nvSpPr>
          <p:spPr>
            <a:xfrm>
              <a:off x="9512269" y="4301351"/>
              <a:ext cx="900000" cy="36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a:ln>
                  <a:noFill/>
                </a:ln>
                <a:solidFill>
                  <a:srgbClr val="FFFFFF"/>
                </a:solidFill>
                <a:effectLst/>
                <a:uLnTx/>
                <a:uFillTx/>
                <a:latin typeface="Arial" panose="020B0604020202020204"/>
                <a:ea typeface="+mn-ea"/>
                <a:cs typeface="+mn-cs"/>
              </a:endParaRPr>
            </a:p>
          </p:txBody>
        </p:sp>
        <p:sp>
          <p:nvSpPr>
            <p:cNvPr id="160" name="Rectangle 159">
              <a:extLst>
                <a:ext uri="{FF2B5EF4-FFF2-40B4-BE49-F238E27FC236}">
                  <a16:creationId xmlns:a16="http://schemas.microsoft.com/office/drawing/2014/main" id="{FFB888E3-7D29-4B01-B2D1-98C7A81F9707}"/>
                </a:ext>
              </a:extLst>
            </p:cNvPr>
            <p:cNvSpPr/>
            <p:nvPr/>
          </p:nvSpPr>
          <p:spPr>
            <a:xfrm>
              <a:off x="9551726" y="4353892"/>
              <a:ext cx="648000" cy="36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a:ln>
                  <a:noFill/>
                </a:ln>
                <a:solidFill>
                  <a:srgbClr val="FFFFFF"/>
                </a:solidFill>
                <a:effectLst/>
                <a:uLnTx/>
                <a:uFillTx/>
                <a:latin typeface="Arial" panose="020B0604020202020204"/>
                <a:ea typeface="+mn-ea"/>
                <a:cs typeface="+mn-cs"/>
              </a:endParaRPr>
            </a:p>
          </p:txBody>
        </p:sp>
        <p:sp>
          <p:nvSpPr>
            <p:cNvPr id="161" name="Rectangle 160">
              <a:extLst>
                <a:ext uri="{FF2B5EF4-FFF2-40B4-BE49-F238E27FC236}">
                  <a16:creationId xmlns:a16="http://schemas.microsoft.com/office/drawing/2014/main" id="{EE337A6F-7098-4F71-A952-E26683FD3DE5}"/>
                </a:ext>
              </a:extLst>
            </p:cNvPr>
            <p:cNvSpPr/>
            <p:nvPr/>
          </p:nvSpPr>
          <p:spPr>
            <a:xfrm>
              <a:off x="9512269" y="4467086"/>
              <a:ext cx="900000" cy="36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a:ln>
                  <a:noFill/>
                </a:ln>
                <a:solidFill>
                  <a:srgbClr val="FFFFFF"/>
                </a:solidFill>
                <a:effectLst/>
                <a:uLnTx/>
                <a:uFillTx/>
                <a:latin typeface="Arial" panose="020B0604020202020204"/>
                <a:ea typeface="+mn-ea"/>
                <a:cs typeface="+mn-cs"/>
              </a:endParaRPr>
            </a:p>
          </p:txBody>
        </p:sp>
      </p:grpSp>
      <p:pic>
        <p:nvPicPr>
          <p:cNvPr id="155" name="Picture 154" descr="Graphical user interface&#10;&#10;Description automatically generated with medium confidence">
            <a:extLst>
              <a:ext uri="{FF2B5EF4-FFF2-40B4-BE49-F238E27FC236}">
                <a16:creationId xmlns:a16="http://schemas.microsoft.com/office/drawing/2014/main" id="{022FDD9A-A594-4920-B46B-4201858D12F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347464" y="3600806"/>
            <a:ext cx="3118046" cy="1711706"/>
          </a:xfrm>
          <a:prstGeom prst="rect">
            <a:avLst/>
          </a:prstGeom>
        </p:spPr>
      </p:pic>
      <p:sp>
        <p:nvSpPr>
          <p:cNvPr id="77" name="Forme libre 88">
            <a:extLst>
              <a:ext uri="{FF2B5EF4-FFF2-40B4-BE49-F238E27FC236}">
                <a16:creationId xmlns:a16="http://schemas.microsoft.com/office/drawing/2014/main" id="{683ED94A-964E-41C6-9632-32E114816566}"/>
              </a:ext>
            </a:extLst>
          </p:cNvPr>
          <p:cNvSpPr/>
          <p:nvPr/>
        </p:nvSpPr>
        <p:spPr>
          <a:xfrm rot="10800000">
            <a:off x="8414913" y="1727690"/>
            <a:ext cx="2983149" cy="1232472"/>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0936 w 2237362"/>
              <a:gd name="connsiteY3" fmla="*/ 172560 h 1009138"/>
              <a:gd name="connsiteX4" fmla="*/ 1910936 w 2237362"/>
              <a:gd name="connsiteY4" fmla="*/ 0 h 1009138"/>
              <a:gd name="connsiteX5" fmla="*/ 2083496 w 2237362"/>
              <a:gd name="connsiteY5" fmla="*/ 172560 h 1009138"/>
              <a:gd name="connsiteX6" fmla="*/ 2237362 w 2237362"/>
              <a:gd name="connsiteY6" fmla="*/ 172560 h 1009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7362" h="1009138">
                <a:moveTo>
                  <a:pt x="2237362" y="1009138"/>
                </a:moveTo>
                <a:lnTo>
                  <a:pt x="0" y="1009138"/>
                </a:lnTo>
                <a:lnTo>
                  <a:pt x="0" y="172560"/>
                </a:lnTo>
                <a:lnTo>
                  <a:pt x="1910936" y="172560"/>
                </a:lnTo>
                <a:lnTo>
                  <a:pt x="1910936" y="0"/>
                </a:lnTo>
                <a:lnTo>
                  <a:pt x="2083496" y="172560"/>
                </a:lnTo>
                <a:lnTo>
                  <a:pt x="2237362" y="172560"/>
                </a:lnTo>
                <a:close/>
              </a:path>
            </a:pathLst>
          </a:custGeom>
          <a:solidFill>
            <a:schemeClr val="bg2"/>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p>
        </p:txBody>
      </p:sp>
      <p:sp>
        <p:nvSpPr>
          <p:cNvPr id="79" name="Espace réservé du texte 12">
            <a:extLst>
              <a:ext uri="{FF2B5EF4-FFF2-40B4-BE49-F238E27FC236}">
                <a16:creationId xmlns:a16="http://schemas.microsoft.com/office/drawing/2014/main" id="{30A27DC2-FE12-4C54-B01F-10DE7B32A6A9}"/>
              </a:ext>
            </a:extLst>
          </p:cNvPr>
          <p:cNvSpPr txBox="1">
            <a:spLocks/>
          </p:cNvSpPr>
          <p:nvPr/>
        </p:nvSpPr>
        <p:spPr>
          <a:xfrm>
            <a:off x="8613131" y="1809264"/>
            <a:ext cx="2586712" cy="844624"/>
          </a:xfrm>
          <a:solidFill>
            <a:schemeClr val="bg1"/>
          </a:solidFill>
        </p:spPr>
        <p:txBody>
          <a:bodyPr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fr-FR" sz="1200" b="1">
                <a:solidFill>
                  <a:schemeClr val="bg1"/>
                </a:solidFill>
                <a:latin typeface="Arial Black" panose="020B0604020202020204" pitchFamily="34" charset="0"/>
                <a:cs typeface="Arial Black" panose="020B0604020202020204" pitchFamily="34" charset="0"/>
              </a:rPr>
              <a:t>C’EST SIMPLE ET FACILE DEPUIS LE BACK OFFICE WEB ACCESSIBLE DEPUIS SON ORDINATEUR </a:t>
            </a:r>
          </a:p>
        </p:txBody>
      </p:sp>
      <p:sp>
        <p:nvSpPr>
          <p:cNvPr id="59" name="Rectangle: Rounded Corners 67">
            <a:extLst>
              <a:ext uri="{FF2B5EF4-FFF2-40B4-BE49-F238E27FC236}">
                <a16:creationId xmlns:a16="http://schemas.microsoft.com/office/drawing/2014/main" id="{1327DECC-79FD-4673-95AC-C3D3EEBBFEFE}"/>
              </a:ext>
            </a:extLst>
          </p:cNvPr>
          <p:cNvSpPr/>
          <p:nvPr/>
        </p:nvSpPr>
        <p:spPr>
          <a:xfrm rot="5400000">
            <a:off x="4152357" y="2468327"/>
            <a:ext cx="3887285" cy="3377844"/>
          </a:xfrm>
          <a:prstGeom prst="round1Rect">
            <a:avLst/>
          </a:prstGeom>
          <a:solidFill>
            <a:schemeClr val="bg1">
              <a:lumMod val="95000"/>
            </a:schemeClr>
          </a:solidFill>
          <a:ln w="25400">
            <a:noFill/>
          </a:ln>
          <a:effectLst>
            <a:outerShdw dist="889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a:ln>
                <a:noFill/>
              </a:ln>
              <a:solidFill>
                <a:srgbClr val="FFFFFF"/>
              </a:solidFill>
              <a:effectLst/>
              <a:uLnTx/>
              <a:uFillTx/>
              <a:latin typeface="Arial" panose="020B0604020202020204"/>
              <a:ea typeface="+mn-ea"/>
              <a:cs typeface="+mn-cs"/>
            </a:endParaRPr>
          </a:p>
        </p:txBody>
      </p:sp>
      <p:sp>
        <p:nvSpPr>
          <p:cNvPr id="65" name="Forme libre 88">
            <a:extLst>
              <a:ext uri="{FF2B5EF4-FFF2-40B4-BE49-F238E27FC236}">
                <a16:creationId xmlns:a16="http://schemas.microsoft.com/office/drawing/2014/main" id="{FA954204-4A9A-4687-BF28-6C18CDE0BDD7}"/>
              </a:ext>
            </a:extLst>
          </p:cNvPr>
          <p:cNvSpPr/>
          <p:nvPr/>
        </p:nvSpPr>
        <p:spPr>
          <a:xfrm rot="10800000">
            <a:off x="4604425" y="1727690"/>
            <a:ext cx="2983149" cy="1232472"/>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0936 w 2237362"/>
              <a:gd name="connsiteY3" fmla="*/ 172560 h 1009138"/>
              <a:gd name="connsiteX4" fmla="*/ 1910936 w 2237362"/>
              <a:gd name="connsiteY4" fmla="*/ 0 h 1009138"/>
              <a:gd name="connsiteX5" fmla="*/ 2083496 w 2237362"/>
              <a:gd name="connsiteY5" fmla="*/ 172560 h 1009138"/>
              <a:gd name="connsiteX6" fmla="*/ 2237362 w 2237362"/>
              <a:gd name="connsiteY6" fmla="*/ 172560 h 1009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7362" h="1009138">
                <a:moveTo>
                  <a:pt x="2237362" y="1009138"/>
                </a:moveTo>
                <a:lnTo>
                  <a:pt x="0" y="1009138"/>
                </a:lnTo>
                <a:lnTo>
                  <a:pt x="0" y="172560"/>
                </a:lnTo>
                <a:lnTo>
                  <a:pt x="1910936" y="172560"/>
                </a:lnTo>
                <a:lnTo>
                  <a:pt x="1910936" y="0"/>
                </a:lnTo>
                <a:lnTo>
                  <a:pt x="2083496" y="172560"/>
                </a:lnTo>
                <a:lnTo>
                  <a:pt x="2237362" y="172560"/>
                </a:lnTo>
                <a:close/>
              </a:path>
            </a:pathLst>
          </a:custGeom>
          <a:solidFill>
            <a:schemeClr val="bg2"/>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p>
        </p:txBody>
      </p:sp>
      <p:sp>
        <p:nvSpPr>
          <p:cNvPr id="67" name="Espace réservé du texte 12">
            <a:extLst>
              <a:ext uri="{FF2B5EF4-FFF2-40B4-BE49-F238E27FC236}">
                <a16:creationId xmlns:a16="http://schemas.microsoft.com/office/drawing/2014/main" id="{C0A95146-BCE0-406F-9A25-46239041C43E}"/>
              </a:ext>
            </a:extLst>
          </p:cNvPr>
          <p:cNvSpPr txBox="1">
            <a:spLocks/>
          </p:cNvSpPr>
          <p:nvPr/>
        </p:nvSpPr>
        <p:spPr>
          <a:xfrm>
            <a:off x="4802643" y="1809264"/>
            <a:ext cx="2586712" cy="844624"/>
          </a:xfrm>
          <a:solidFill>
            <a:schemeClr val="bg1"/>
          </a:solidFill>
        </p:spPr>
        <p:txBody>
          <a:bodyPr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fr-FR" sz="1200" b="1" dirty="0">
                <a:solidFill>
                  <a:schemeClr val="bg1"/>
                </a:solidFill>
                <a:latin typeface="Arial Black" panose="020B0604020202020204" pitchFamily="34" charset="0"/>
                <a:cs typeface="Arial Black" panose="020B0604020202020204" pitchFamily="34" charset="0"/>
              </a:rPr>
              <a:t>C’EST AUSSI DISPONIBLE SUR LES TPE SOUS ANDROID* ET TOUJOURS AUSSI SIMPLE D’UTILISATION</a:t>
            </a:r>
          </a:p>
        </p:txBody>
      </p:sp>
      <p:sp>
        <p:nvSpPr>
          <p:cNvPr id="154" name="Espace réservé du pied de page 3">
            <a:extLst>
              <a:ext uri="{FF2B5EF4-FFF2-40B4-BE49-F238E27FC236}">
                <a16:creationId xmlns:a16="http://schemas.microsoft.com/office/drawing/2014/main" id="{30BCDE14-168F-DFC9-AF87-4C458739D57C}"/>
              </a:ext>
            </a:extLst>
          </p:cNvPr>
          <p:cNvSpPr txBox="1">
            <a:spLocks/>
          </p:cNvSpPr>
          <p:nvPr/>
        </p:nvSpPr>
        <p:spPr>
          <a:xfrm>
            <a:off x="4626342" y="5713195"/>
            <a:ext cx="2939315" cy="255245"/>
          </a:xfrm>
          <a:prstGeom prst="rect">
            <a:avLst/>
          </a:prstGeom>
        </p:spPr>
        <p:txBody>
          <a:bodyPr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fr-FR" sz="600" b="0" i="1" u="none" strike="noStrike" kern="1200" cap="none" spc="0" normalizeH="0" baseline="0" dirty="0">
                <a:ln>
                  <a:noFill/>
                </a:ln>
                <a:effectLst/>
                <a:uLnTx/>
                <a:uFillTx/>
                <a:latin typeface="Arial" panose="020B0604020202020204"/>
                <a:ea typeface="+mn-ea"/>
                <a:cs typeface="+mn-cs"/>
              </a:rPr>
              <a:t>*Le TPE Android est le terminal de dernière génération de la Caisse d’Epargne. Pour plus d’informations, veuillez contacter votre conseiller Caisse d’Epargne.</a:t>
            </a:r>
          </a:p>
        </p:txBody>
      </p:sp>
      <p:sp>
        <p:nvSpPr>
          <p:cNvPr id="98" name="Espace réservé du pied de page 3">
            <a:extLst>
              <a:ext uri="{FF2B5EF4-FFF2-40B4-BE49-F238E27FC236}">
                <a16:creationId xmlns:a16="http://schemas.microsoft.com/office/drawing/2014/main" id="{B4D79861-4834-40B6-B237-F8A1EE81C96F}"/>
              </a:ext>
            </a:extLst>
          </p:cNvPr>
          <p:cNvSpPr txBox="1">
            <a:spLocks/>
          </p:cNvSpPr>
          <p:nvPr/>
        </p:nvSpPr>
        <p:spPr>
          <a:xfrm>
            <a:off x="4684546" y="3074162"/>
            <a:ext cx="1070296" cy="307777"/>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a:ln>
                  <a:noFill/>
                </a:ln>
                <a:effectLst/>
                <a:uLnTx/>
                <a:uFillTx/>
                <a:latin typeface="Arial" panose="020B0604020202020204"/>
                <a:ea typeface="+mn-ea"/>
                <a:cs typeface="+mn-cs"/>
              </a:rPr>
              <a:t>Saisissez un montant</a:t>
            </a:r>
          </a:p>
        </p:txBody>
      </p:sp>
      <p:sp>
        <p:nvSpPr>
          <p:cNvPr id="99" name="Espace réservé du pied de page 3">
            <a:extLst>
              <a:ext uri="{FF2B5EF4-FFF2-40B4-BE49-F238E27FC236}">
                <a16:creationId xmlns:a16="http://schemas.microsoft.com/office/drawing/2014/main" id="{C1B6AA08-6213-4C44-B3D6-F14BCD230D88}"/>
              </a:ext>
            </a:extLst>
          </p:cNvPr>
          <p:cNvSpPr txBox="1">
            <a:spLocks/>
          </p:cNvSpPr>
          <p:nvPr/>
        </p:nvSpPr>
        <p:spPr>
          <a:xfrm>
            <a:off x="6109245" y="3074162"/>
            <a:ext cx="1542088" cy="461665"/>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a:ln>
                  <a:noFill/>
                </a:ln>
                <a:effectLst/>
                <a:uLnTx/>
                <a:uFillTx/>
                <a:latin typeface="Arial" panose="020B0604020202020204"/>
                <a:ea typeface="+mn-ea"/>
                <a:cs typeface="+mn-cs"/>
              </a:rPr>
              <a:t>Partagez votre lien de paiement sur le canal de votre choix (e-mail, URL)</a:t>
            </a:r>
          </a:p>
        </p:txBody>
      </p:sp>
      <p:cxnSp>
        <p:nvCxnSpPr>
          <p:cNvPr id="112" name="Connecteur droit avec flèche 56">
            <a:extLst>
              <a:ext uri="{FF2B5EF4-FFF2-40B4-BE49-F238E27FC236}">
                <a16:creationId xmlns:a16="http://schemas.microsoft.com/office/drawing/2014/main" id="{7DAE1D3F-0140-4ADA-A19B-FBFF25D09E49}"/>
              </a:ext>
            </a:extLst>
          </p:cNvPr>
          <p:cNvCxnSpPr>
            <a:cxnSpLocks/>
          </p:cNvCxnSpPr>
          <p:nvPr/>
        </p:nvCxnSpPr>
        <p:spPr>
          <a:xfrm rot="16200000">
            <a:off x="6066585" y="4559701"/>
            <a:ext cx="0" cy="456529"/>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5F37395A-9355-434C-9243-608D6AB8BBF8}"/>
              </a:ext>
            </a:extLst>
          </p:cNvPr>
          <p:cNvSpPr txBox="1"/>
          <p:nvPr/>
        </p:nvSpPr>
        <p:spPr>
          <a:xfrm>
            <a:off x="1125420" y="1103345"/>
            <a:ext cx="9941160" cy="276999"/>
          </a:xfrm>
          <a:prstGeom prst="rect">
            <a:avLst/>
          </a:prstGeom>
          <a:noFill/>
        </p:spPr>
        <p:txBody>
          <a:bodyPr wrap="square" lIns="0" tIns="0" rIns="0" bIns="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a:ln>
                  <a:noFill/>
                </a:ln>
                <a:effectLst/>
                <a:uLnTx/>
                <a:uFillTx/>
                <a:latin typeface="Arial Black" panose="020B0604020202020204" pitchFamily="34" charset="0"/>
                <a:ea typeface="+mn-ea"/>
                <a:cs typeface="Arial Black" panose="020B0604020202020204" pitchFamily="34" charset="0"/>
              </a:rPr>
              <a:t>COMMENT CRÉER ET ENVOYER UN LIEN DE PAIEMENT</a:t>
            </a:r>
          </a:p>
        </p:txBody>
      </p:sp>
      <p:sp>
        <p:nvSpPr>
          <p:cNvPr id="53" name="Espace réservé du pied de page 3">
            <a:extLst>
              <a:ext uri="{FF2B5EF4-FFF2-40B4-BE49-F238E27FC236}">
                <a16:creationId xmlns:a16="http://schemas.microsoft.com/office/drawing/2014/main" id="{009DFA6A-3B99-4FA1-81F6-3FE34D3FD222}"/>
              </a:ext>
            </a:extLst>
          </p:cNvPr>
          <p:cNvSpPr txBox="1">
            <a:spLocks/>
          </p:cNvSpPr>
          <p:nvPr/>
        </p:nvSpPr>
        <p:spPr>
          <a:xfrm>
            <a:off x="175098" y="23415"/>
            <a:ext cx="9126692" cy="738664"/>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fr-FR" sz="2400" b="1">
                <a:solidFill>
                  <a:schemeClr val="bg2"/>
                </a:solidFill>
                <a:latin typeface="Arial Black" panose="020B0604020202020204" pitchFamily="34" charset="0"/>
                <a:cs typeface="Arial Black" panose="020B0604020202020204" pitchFamily="34" charset="0"/>
              </a:rPr>
              <a:t>SOLUTION D’ENCAISSEMENT </a:t>
            </a:r>
            <a:r>
              <a:rPr lang="fr-FR" sz="2400" b="1">
                <a:latin typeface="Arial Black" panose="020B0604020202020204" pitchFamily="34" charset="0"/>
              </a:rPr>
              <a:t>SANS</a:t>
            </a:r>
            <a:r>
              <a:rPr lang="fr-FR" sz="2400" b="1">
                <a:solidFill>
                  <a:schemeClr val="bg2"/>
                </a:solidFill>
                <a:latin typeface="Arial Black" panose="020B0604020202020204" pitchFamily="34" charset="0"/>
                <a:cs typeface="Arial Black" panose="020B0604020202020204" pitchFamily="34" charset="0"/>
              </a:rPr>
              <a:t> SITE MARCHAND </a:t>
            </a:r>
            <a:r>
              <a:rPr lang="fr-FR" sz="2400" b="1">
                <a:latin typeface="Arial Black" panose="020B0604020202020204" pitchFamily="34" charset="0"/>
              </a:rPr>
              <a:t>PAIEMENT PAR LIEN</a:t>
            </a:r>
          </a:p>
        </p:txBody>
      </p:sp>
      <p:pic>
        <p:nvPicPr>
          <p:cNvPr id="55" name="Image 54" descr="Une image contenant texte, clipart&#10;&#10;Description générée automatiquement">
            <a:extLst>
              <a:ext uri="{FF2B5EF4-FFF2-40B4-BE49-F238E27FC236}">
                <a16:creationId xmlns:a16="http://schemas.microsoft.com/office/drawing/2014/main" id="{9C0F4231-8E84-43A6-A0E3-4A181A084323}"/>
              </a:ext>
            </a:extLst>
          </p:cNvPr>
          <p:cNvPicPr>
            <a:picLocks noChangeAspect="1"/>
          </p:cNvPicPr>
          <p:nvPr/>
        </p:nvPicPr>
        <p:blipFill>
          <a:blip r:embed="rId5"/>
          <a:stretch>
            <a:fillRect/>
          </a:stretch>
        </p:blipFill>
        <p:spPr>
          <a:xfrm>
            <a:off x="10620664" y="144678"/>
            <a:ext cx="1252345" cy="523329"/>
          </a:xfrm>
          <a:prstGeom prst="rect">
            <a:avLst/>
          </a:prstGeom>
        </p:spPr>
      </p:pic>
      <p:pic>
        <p:nvPicPr>
          <p:cNvPr id="56" name="Image 55">
            <a:extLst>
              <a:ext uri="{FF2B5EF4-FFF2-40B4-BE49-F238E27FC236}">
                <a16:creationId xmlns:a16="http://schemas.microsoft.com/office/drawing/2014/main" id="{BA87B7F1-9DF1-4AAB-B870-B079D9E2F4FE}"/>
              </a:ext>
            </a:extLst>
          </p:cNvPr>
          <p:cNvPicPr>
            <a:picLocks noChangeAspect="1"/>
          </p:cNvPicPr>
          <p:nvPr/>
        </p:nvPicPr>
        <p:blipFill>
          <a:blip r:embed="rId6"/>
          <a:stretch>
            <a:fillRect/>
          </a:stretch>
        </p:blipFill>
        <p:spPr>
          <a:xfrm>
            <a:off x="928858" y="3646510"/>
            <a:ext cx="1021669" cy="22136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1" name="Image 60">
            <a:extLst>
              <a:ext uri="{FF2B5EF4-FFF2-40B4-BE49-F238E27FC236}">
                <a16:creationId xmlns:a16="http://schemas.microsoft.com/office/drawing/2014/main" id="{72EAADB5-4F86-4A40-BF2D-797A5A009733}"/>
              </a:ext>
            </a:extLst>
          </p:cNvPr>
          <p:cNvPicPr>
            <a:picLocks noChangeAspect="1"/>
          </p:cNvPicPr>
          <p:nvPr/>
        </p:nvPicPr>
        <p:blipFill>
          <a:blip r:embed="rId7"/>
          <a:stretch>
            <a:fillRect/>
          </a:stretch>
        </p:blipFill>
        <p:spPr>
          <a:xfrm>
            <a:off x="2612711" y="3774248"/>
            <a:ext cx="962712" cy="20858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62" name="Groupe 61">
            <a:extLst>
              <a:ext uri="{FF2B5EF4-FFF2-40B4-BE49-F238E27FC236}">
                <a16:creationId xmlns:a16="http://schemas.microsoft.com/office/drawing/2014/main" id="{EAAFDB22-51DF-4293-923D-B0B2DB0FA7B5}"/>
              </a:ext>
            </a:extLst>
          </p:cNvPr>
          <p:cNvGrpSpPr/>
          <p:nvPr/>
        </p:nvGrpSpPr>
        <p:grpSpPr>
          <a:xfrm>
            <a:off x="6472477" y="3709951"/>
            <a:ext cx="987020" cy="1760286"/>
            <a:chOff x="179512" y="1275606"/>
            <a:chExt cx="1296144" cy="2592288"/>
          </a:xfrm>
        </p:grpSpPr>
        <p:pic>
          <p:nvPicPr>
            <p:cNvPr id="63" name="Image 62">
              <a:extLst>
                <a:ext uri="{FF2B5EF4-FFF2-40B4-BE49-F238E27FC236}">
                  <a16:creationId xmlns:a16="http://schemas.microsoft.com/office/drawing/2014/main" id="{7FD5E8C7-D1C1-4AD7-B599-5AB9CB8F13BF}"/>
                </a:ext>
              </a:extLst>
            </p:cNvPr>
            <p:cNvPicPr>
              <a:picLocks noChangeAspect="1"/>
            </p:cNvPicPr>
            <p:nvPr/>
          </p:nvPicPr>
          <p:blipFill rotWithShape="1">
            <a:blip r:embed="rId8"/>
            <a:srcRect l="42125" t="22691" r="43700" b="10111"/>
            <a:stretch/>
          </p:blipFill>
          <p:spPr>
            <a:xfrm>
              <a:off x="179512" y="1275606"/>
              <a:ext cx="1296144" cy="2592288"/>
            </a:xfrm>
            <a:prstGeom prst="rect">
              <a:avLst/>
            </a:prstGeom>
          </p:spPr>
        </p:pic>
        <p:sp>
          <p:nvSpPr>
            <p:cNvPr id="66" name="Rectangle 65">
              <a:extLst>
                <a:ext uri="{FF2B5EF4-FFF2-40B4-BE49-F238E27FC236}">
                  <a16:creationId xmlns:a16="http://schemas.microsoft.com/office/drawing/2014/main" id="{EBB6A8C5-490E-4E68-A7F3-D326FD87FC68}"/>
                </a:ext>
              </a:extLst>
            </p:cNvPr>
            <p:cNvSpPr/>
            <p:nvPr/>
          </p:nvSpPr>
          <p:spPr>
            <a:xfrm>
              <a:off x="1243360" y="1923678"/>
              <a:ext cx="88280" cy="1656184"/>
            </a:xfrm>
            <a:prstGeom prst="rect">
              <a:avLst/>
            </a:prstGeom>
            <a:solidFill>
              <a:srgbClr val="E4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68" name="Rectangle 67">
              <a:extLst>
                <a:ext uri="{FF2B5EF4-FFF2-40B4-BE49-F238E27FC236}">
                  <a16:creationId xmlns:a16="http://schemas.microsoft.com/office/drawing/2014/main" id="{97267E0F-6A97-4F53-A60E-C5505F852142}"/>
                </a:ext>
              </a:extLst>
            </p:cNvPr>
            <p:cNvSpPr/>
            <p:nvPr/>
          </p:nvSpPr>
          <p:spPr>
            <a:xfrm>
              <a:off x="326703" y="1923678"/>
              <a:ext cx="88280" cy="1224136"/>
            </a:xfrm>
            <a:prstGeom prst="rect">
              <a:avLst/>
            </a:prstGeom>
            <a:solidFill>
              <a:srgbClr val="F1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69" name="Rectangle 68">
              <a:extLst>
                <a:ext uri="{FF2B5EF4-FFF2-40B4-BE49-F238E27FC236}">
                  <a16:creationId xmlns:a16="http://schemas.microsoft.com/office/drawing/2014/main" id="{741F20F0-7447-4F58-BF33-F5ABDA2273F7}"/>
                </a:ext>
              </a:extLst>
            </p:cNvPr>
            <p:cNvSpPr/>
            <p:nvPr/>
          </p:nvSpPr>
          <p:spPr>
            <a:xfrm>
              <a:off x="326418" y="3147814"/>
              <a:ext cx="88280" cy="432048"/>
            </a:xfrm>
            <a:prstGeom prst="rect">
              <a:avLst/>
            </a:prstGeom>
            <a:solidFill>
              <a:srgbClr val="E5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grpSp>
        <p:nvGrpSpPr>
          <p:cNvPr id="70" name="Groupe 69">
            <a:extLst>
              <a:ext uri="{FF2B5EF4-FFF2-40B4-BE49-F238E27FC236}">
                <a16:creationId xmlns:a16="http://schemas.microsoft.com/office/drawing/2014/main" id="{EDC0632F-FEC9-4440-9901-FCDCCD462821}"/>
              </a:ext>
            </a:extLst>
          </p:cNvPr>
          <p:cNvGrpSpPr/>
          <p:nvPr/>
        </p:nvGrpSpPr>
        <p:grpSpPr>
          <a:xfrm>
            <a:off x="4704708" y="3709951"/>
            <a:ext cx="987020" cy="1760286"/>
            <a:chOff x="179512" y="1275606"/>
            <a:chExt cx="1296144" cy="2592288"/>
          </a:xfrm>
        </p:grpSpPr>
        <p:pic>
          <p:nvPicPr>
            <p:cNvPr id="71" name="Image 70">
              <a:extLst>
                <a:ext uri="{FF2B5EF4-FFF2-40B4-BE49-F238E27FC236}">
                  <a16:creationId xmlns:a16="http://schemas.microsoft.com/office/drawing/2014/main" id="{5AAB81B0-25D8-42B2-AA97-59A7267A695E}"/>
                </a:ext>
              </a:extLst>
            </p:cNvPr>
            <p:cNvPicPr>
              <a:picLocks noChangeAspect="1"/>
            </p:cNvPicPr>
            <p:nvPr/>
          </p:nvPicPr>
          <p:blipFill rotWithShape="1">
            <a:blip r:embed="rId8"/>
            <a:srcRect l="42125" t="22691" r="43700" b="10111"/>
            <a:stretch/>
          </p:blipFill>
          <p:spPr>
            <a:xfrm>
              <a:off x="179512" y="1275606"/>
              <a:ext cx="1296144" cy="2592288"/>
            </a:xfrm>
            <a:prstGeom prst="rect">
              <a:avLst/>
            </a:prstGeom>
          </p:spPr>
        </p:pic>
        <p:pic>
          <p:nvPicPr>
            <p:cNvPr id="72" name="Image 71">
              <a:extLst>
                <a:ext uri="{FF2B5EF4-FFF2-40B4-BE49-F238E27FC236}">
                  <a16:creationId xmlns:a16="http://schemas.microsoft.com/office/drawing/2014/main" id="{EB7BED29-741E-4CF1-8F95-942BEB9D0AC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5268" y="1923678"/>
              <a:ext cx="828092" cy="1656184"/>
            </a:xfrm>
            <a:prstGeom prst="rect">
              <a:avLst/>
            </a:prstGeom>
          </p:spPr>
        </p:pic>
        <p:sp>
          <p:nvSpPr>
            <p:cNvPr id="73" name="Rectangle 72">
              <a:extLst>
                <a:ext uri="{FF2B5EF4-FFF2-40B4-BE49-F238E27FC236}">
                  <a16:creationId xmlns:a16="http://schemas.microsoft.com/office/drawing/2014/main" id="{D8B02479-84AD-483F-8B02-F36C8C048EB2}"/>
                </a:ext>
              </a:extLst>
            </p:cNvPr>
            <p:cNvSpPr/>
            <p:nvPr/>
          </p:nvSpPr>
          <p:spPr>
            <a:xfrm>
              <a:off x="1243360" y="1923678"/>
              <a:ext cx="88280" cy="1656184"/>
            </a:xfrm>
            <a:prstGeom prst="rect">
              <a:avLst/>
            </a:prstGeom>
            <a:solidFill>
              <a:srgbClr val="E4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75" name="Rectangle 74">
              <a:extLst>
                <a:ext uri="{FF2B5EF4-FFF2-40B4-BE49-F238E27FC236}">
                  <a16:creationId xmlns:a16="http://schemas.microsoft.com/office/drawing/2014/main" id="{46914DB6-8FE8-4792-9453-A04729C1CA17}"/>
                </a:ext>
              </a:extLst>
            </p:cNvPr>
            <p:cNvSpPr/>
            <p:nvPr/>
          </p:nvSpPr>
          <p:spPr>
            <a:xfrm>
              <a:off x="326703" y="1923678"/>
              <a:ext cx="88280" cy="1224136"/>
            </a:xfrm>
            <a:prstGeom prst="rect">
              <a:avLst/>
            </a:prstGeom>
            <a:solidFill>
              <a:srgbClr val="F1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81" name="Rectangle 80">
              <a:extLst>
                <a:ext uri="{FF2B5EF4-FFF2-40B4-BE49-F238E27FC236}">
                  <a16:creationId xmlns:a16="http://schemas.microsoft.com/office/drawing/2014/main" id="{F0ABB0B2-3CAD-4200-8A2A-B924C33DDC27}"/>
                </a:ext>
              </a:extLst>
            </p:cNvPr>
            <p:cNvSpPr/>
            <p:nvPr/>
          </p:nvSpPr>
          <p:spPr>
            <a:xfrm>
              <a:off x="326418" y="3147814"/>
              <a:ext cx="88280" cy="432048"/>
            </a:xfrm>
            <a:prstGeom prst="rect">
              <a:avLst/>
            </a:prstGeom>
            <a:solidFill>
              <a:srgbClr val="E5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spTree>
    <p:extLst>
      <p:ext uri="{BB962C8B-B14F-4D97-AF65-F5344CB8AC3E}">
        <p14:creationId xmlns:p14="http://schemas.microsoft.com/office/powerpoint/2010/main" val="3128269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Rectangle 97">
            <a:extLst>
              <a:ext uri="{FF2B5EF4-FFF2-40B4-BE49-F238E27FC236}">
                <a16:creationId xmlns:a16="http://schemas.microsoft.com/office/drawing/2014/main" id="{45BEAF28-8953-4B1F-8F5A-E2603F97AD63}"/>
              </a:ext>
            </a:extLst>
          </p:cNvPr>
          <p:cNvSpPr/>
          <p:nvPr/>
        </p:nvSpPr>
        <p:spPr>
          <a:xfrm>
            <a:off x="-1" y="-1"/>
            <a:ext cx="12192000" cy="756000"/>
          </a:xfrm>
          <a:prstGeom prst="rect">
            <a:avLst/>
          </a:prstGeom>
          <a:solidFill>
            <a:schemeClr val="bg1"/>
          </a:solidFill>
          <a:ln w="3175">
            <a:noFill/>
          </a:ln>
          <a:effectLst>
            <a:outerShdw blurRad="889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7"/>
          </a:p>
        </p:txBody>
      </p:sp>
      <p:sp>
        <p:nvSpPr>
          <p:cNvPr id="100" name="Rectangle : avec coins arrondis en haut 71">
            <a:extLst>
              <a:ext uri="{FF2B5EF4-FFF2-40B4-BE49-F238E27FC236}">
                <a16:creationId xmlns:a16="http://schemas.microsoft.com/office/drawing/2014/main" id="{5846F31D-C559-4D4D-8332-D1E4C82B2E80}"/>
              </a:ext>
            </a:extLst>
          </p:cNvPr>
          <p:cNvSpPr/>
          <p:nvPr/>
        </p:nvSpPr>
        <p:spPr>
          <a:xfrm>
            <a:off x="318991" y="695040"/>
            <a:ext cx="1152000" cy="60959"/>
          </a:xfrm>
          <a:prstGeom prst="round2SameRect">
            <a:avLst>
              <a:gd name="adj1" fmla="val 500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cxnSp>
        <p:nvCxnSpPr>
          <p:cNvPr id="74" name="Straight Connector 14">
            <a:extLst>
              <a:ext uri="{FF2B5EF4-FFF2-40B4-BE49-F238E27FC236}">
                <a16:creationId xmlns:a16="http://schemas.microsoft.com/office/drawing/2014/main" id="{DADB04D1-E595-6A44-A164-D3D6574E9348}"/>
              </a:ext>
            </a:extLst>
          </p:cNvPr>
          <p:cNvCxnSpPr>
            <a:cxnSpLocks/>
          </p:cNvCxnSpPr>
          <p:nvPr/>
        </p:nvCxnSpPr>
        <p:spPr>
          <a:xfrm>
            <a:off x="11712000" y="6461949"/>
            <a:ext cx="0" cy="251073"/>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6" name="Espace réservé du pied de page 3">
            <a:extLst>
              <a:ext uri="{FF2B5EF4-FFF2-40B4-BE49-F238E27FC236}">
                <a16:creationId xmlns:a16="http://schemas.microsoft.com/office/drawing/2014/main" id="{AD3B7F01-6324-5845-9FDE-E78FCEA1A924}"/>
              </a:ext>
            </a:extLst>
          </p:cNvPr>
          <p:cNvSpPr txBox="1">
            <a:spLocks/>
          </p:cNvSpPr>
          <p:nvPr/>
        </p:nvSpPr>
        <p:spPr>
          <a:xfrm>
            <a:off x="11808000" y="6505411"/>
            <a:ext cx="384000" cy="164148"/>
          </a:xfrm>
          <a:prstGeom prst="rect">
            <a:avLst/>
          </a:prstGeom>
        </p:spPr>
        <p:txBody>
          <a:bodyPr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fld id="{4D89CEE3-EF86-47BA-A019-3BB0B49164E8}" type="slidenum">
              <a:rPr kumimoji="0" lang="fr-FR" sz="1067" b="0" i="0" u="none" strike="noStrike" kern="1200" cap="none" spc="0" normalizeH="0" baseline="0">
                <a:ln>
                  <a:noFill/>
                </a:ln>
                <a:solidFill>
                  <a:srgbClr val="192A6B"/>
                </a:solidFill>
                <a:effectLst/>
                <a:uLnTx/>
                <a:uFillTx/>
                <a:latin typeface="Arial"/>
                <a:ea typeface="+mn-ea"/>
                <a:cs typeface="+mn-cs"/>
              </a:rPr>
              <a:pPr marL="0" marR="0" lvl="0" indent="0" algn="l" defTabSz="609585" rtl="0" eaLnBrk="1" fontAlgn="auto" latinLnBrk="0" hangingPunct="1">
                <a:lnSpc>
                  <a:spcPct val="100000"/>
                </a:lnSpc>
                <a:spcBef>
                  <a:spcPts val="0"/>
                </a:spcBef>
                <a:spcAft>
                  <a:spcPts val="0"/>
                </a:spcAft>
                <a:buClrTx/>
                <a:buSzTx/>
                <a:buFontTx/>
                <a:buNone/>
                <a:tabLst/>
                <a:defRPr/>
              </a:pPr>
              <a:t>10</a:t>
            </a:fld>
            <a:endParaRPr kumimoji="0" lang="fr-FR" sz="1067" b="0" i="0" u="none" strike="noStrike" kern="1200" cap="none" spc="0" normalizeH="0" baseline="0">
              <a:ln>
                <a:noFill/>
              </a:ln>
              <a:solidFill>
                <a:srgbClr val="192A6B"/>
              </a:solidFill>
              <a:effectLst/>
              <a:uLnTx/>
              <a:uFillTx/>
              <a:latin typeface="Arial"/>
              <a:ea typeface="+mn-ea"/>
              <a:cs typeface="+mn-cs"/>
            </a:endParaRPr>
          </a:p>
        </p:txBody>
      </p:sp>
      <p:sp>
        <p:nvSpPr>
          <p:cNvPr id="151" name="Espace réservé du pied de page 3">
            <a:extLst>
              <a:ext uri="{FF2B5EF4-FFF2-40B4-BE49-F238E27FC236}">
                <a16:creationId xmlns:a16="http://schemas.microsoft.com/office/drawing/2014/main" id="{8C2B7441-9E59-4D49-7148-D6C56FC93BED}"/>
              </a:ext>
            </a:extLst>
          </p:cNvPr>
          <p:cNvSpPr txBox="1">
            <a:spLocks/>
          </p:cNvSpPr>
          <p:nvPr/>
        </p:nvSpPr>
        <p:spPr>
          <a:xfrm>
            <a:off x="181263" y="6516560"/>
            <a:ext cx="3949831" cy="255245"/>
          </a:xfrm>
          <a:prstGeom prst="rect">
            <a:avLst/>
          </a:prstGeom>
        </p:spPr>
        <p:txBody>
          <a:bodyPr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0" normalizeH="0" baseline="0" dirty="0">
                <a:ln>
                  <a:noFill/>
                </a:ln>
                <a:solidFill>
                  <a:srgbClr val="3E454A"/>
                </a:solidFill>
                <a:effectLst/>
                <a:uLnTx/>
                <a:uFillTx/>
                <a:latin typeface="Arial"/>
                <a:ea typeface="+mn-ea"/>
                <a:cs typeface="+mn-cs"/>
              </a:rPr>
              <a:t>Document à usage strictement interne - Ne pas diffuser – Octobre 2023</a:t>
            </a:r>
          </a:p>
        </p:txBody>
      </p:sp>
      <p:pic>
        <p:nvPicPr>
          <p:cNvPr id="50" name="Graphic 49">
            <a:extLst>
              <a:ext uri="{FF2B5EF4-FFF2-40B4-BE49-F238E27FC236}">
                <a16:creationId xmlns:a16="http://schemas.microsoft.com/office/drawing/2014/main" id="{AABD3087-1E88-4235-9175-6B9DB7FC0B1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91763" y="6375112"/>
            <a:ext cx="1073943" cy="278732"/>
          </a:xfrm>
          <a:prstGeom prst="rect">
            <a:avLst/>
          </a:prstGeom>
        </p:spPr>
      </p:pic>
      <p:sp>
        <p:nvSpPr>
          <p:cNvPr id="97" name="TextBox 96">
            <a:extLst>
              <a:ext uri="{FF2B5EF4-FFF2-40B4-BE49-F238E27FC236}">
                <a16:creationId xmlns:a16="http://schemas.microsoft.com/office/drawing/2014/main" id="{285B4C17-6072-4CA7-AD8E-93F8481AAA92}"/>
              </a:ext>
            </a:extLst>
          </p:cNvPr>
          <p:cNvSpPr txBox="1"/>
          <p:nvPr/>
        </p:nvSpPr>
        <p:spPr>
          <a:xfrm>
            <a:off x="1125420" y="1103345"/>
            <a:ext cx="9941160" cy="276999"/>
          </a:xfrm>
          <a:prstGeom prst="rect">
            <a:avLst/>
          </a:prstGeom>
          <a:noFill/>
        </p:spPr>
        <p:txBody>
          <a:bodyPr wrap="square" lIns="0" tIns="0" rIns="0" bIns="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a:ln>
                  <a:noFill/>
                </a:ln>
                <a:effectLst/>
                <a:uLnTx/>
                <a:uFillTx/>
                <a:latin typeface="Arial Black" panose="020B0604020202020204" pitchFamily="34" charset="0"/>
                <a:ea typeface="+mn-ea"/>
                <a:cs typeface="Arial Black" panose="020B0604020202020204" pitchFamily="34" charset="0"/>
              </a:rPr>
              <a:t>COMMENT CRÉER ET ENVOYER UN LIEN DE PAIEMENT</a:t>
            </a:r>
          </a:p>
        </p:txBody>
      </p:sp>
      <p:sp>
        <p:nvSpPr>
          <p:cNvPr id="56" name="Rectangle: Rounded Corners 24">
            <a:extLst>
              <a:ext uri="{FF2B5EF4-FFF2-40B4-BE49-F238E27FC236}">
                <a16:creationId xmlns:a16="http://schemas.microsoft.com/office/drawing/2014/main" id="{12159C0B-F09B-FBAD-2CB7-430E0FB6CE6E}"/>
              </a:ext>
            </a:extLst>
          </p:cNvPr>
          <p:cNvSpPr/>
          <p:nvPr/>
        </p:nvSpPr>
        <p:spPr>
          <a:xfrm flipV="1">
            <a:off x="5144042" y="1981199"/>
            <a:ext cx="6451367" cy="4129167"/>
          </a:xfrm>
          <a:prstGeom prst="round1Rect">
            <a:avLst/>
          </a:prstGeom>
          <a:solidFill>
            <a:schemeClr val="bg1">
              <a:lumMod val="95000"/>
            </a:schemeClr>
          </a:solidFill>
          <a:ln w="25400">
            <a:noFill/>
          </a:ln>
          <a:effectLst>
            <a:outerShdw dist="889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7" name="Group 56">
            <a:extLst>
              <a:ext uri="{FF2B5EF4-FFF2-40B4-BE49-F238E27FC236}">
                <a16:creationId xmlns:a16="http://schemas.microsoft.com/office/drawing/2014/main" id="{989ACF25-F59A-7B2D-E378-AA64EAED559A}"/>
              </a:ext>
            </a:extLst>
          </p:cNvPr>
          <p:cNvGrpSpPr/>
          <p:nvPr/>
        </p:nvGrpSpPr>
        <p:grpSpPr>
          <a:xfrm>
            <a:off x="5762386" y="3007409"/>
            <a:ext cx="5214679" cy="2862686"/>
            <a:chOff x="-1" y="3429000"/>
            <a:chExt cx="4304970" cy="2363286"/>
          </a:xfrm>
        </p:grpSpPr>
        <p:pic>
          <p:nvPicPr>
            <p:cNvPr id="58" name="Image 2">
              <a:extLst>
                <a:ext uri="{FF2B5EF4-FFF2-40B4-BE49-F238E27FC236}">
                  <a16:creationId xmlns:a16="http://schemas.microsoft.com/office/drawing/2014/main" id="{6ECABD88-4E0D-3E1E-97B9-E20057B88EEC}"/>
                </a:ext>
              </a:extLst>
            </p:cNvPr>
            <p:cNvPicPr>
              <a:picLocks noChangeAspect="1"/>
            </p:cNvPicPr>
            <p:nvPr/>
          </p:nvPicPr>
          <p:blipFill>
            <a:blip r:embed="rId5"/>
            <a:stretch>
              <a:fillRect/>
            </a:stretch>
          </p:blipFill>
          <p:spPr>
            <a:xfrm>
              <a:off x="701807" y="3562281"/>
              <a:ext cx="2901354" cy="1842674"/>
            </a:xfrm>
            <a:prstGeom prst="rect">
              <a:avLst/>
            </a:prstGeom>
          </p:spPr>
        </p:pic>
        <p:pic>
          <p:nvPicPr>
            <p:cNvPr id="59" name="Picture 58" descr="Graphical user interface&#10;&#10;Description automatically generated with medium confidence">
              <a:extLst>
                <a:ext uri="{FF2B5EF4-FFF2-40B4-BE49-F238E27FC236}">
                  <a16:creationId xmlns:a16="http://schemas.microsoft.com/office/drawing/2014/main" id="{D1B2476E-0B92-7D0D-204F-6EA828972867}"/>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 y="3429000"/>
              <a:ext cx="4304970" cy="2363286"/>
            </a:xfrm>
            <a:prstGeom prst="rect">
              <a:avLst/>
            </a:prstGeom>
          </p:spPr>
        </p:pic>
      </p:grpSp>
      <p:sp>
        <p:nvSpPr>
          <p:cNvPr id="61" name="Espace réservé du pied de page 3">
            <a:extLst>
              <a:ext uri="{FF2B5EF4-FFF2-40B4-BE49-F238E27FC236}">
                <a16:creationId xmlns:a16="http://schemas.microsoft.com/office/drawing/2014/main" id="{3E501BE3-D24E-C815-652F-23006DAF017A}"/>
              </a:ext>
            </a:extLst>
          </p:cNvPr>
          <p:cNvSpPr txBox="1">
            <a:spLocks/>
          </p:cNvSpPr>
          <p:nvPr/>
        </p:nvSpPr>
        <p:spPr>
          <a:xfrm>
            <a:off x="5942237" y="2621575"/>
            <a:ext cx="4854976" cy="184666"/>
          </a:xfrm>
          <a:prstGeom prst="rect">
            <a:avLst/>
          </a:prstGeom>
          <a:noFill/>
        </p:spPr>
        <p:txBody>
          <a:bodyPr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a:ln>
                  <a:noFill/>
                </a:ln>
                <a:effectLst/>
                <a:uLnTx/>
                <a:uFillTx/>
                <a:latin typeface="Arial Black" panose="020B0604020202020204" pitchFamily="34" charset="0"/>
                <a:ea typeface="+mn-ea"/>
                <a:cs typeface="Arial Black" panose="020B0604020202020204" pitchFamily="34" charset="0"/>
              </a:rPr>
              <a:t>L’HISTORIQUE DE TOUS VOS ORDRES DE PAIEMENT</a:t>
            </a:r>
          </a:p>
        </p:txBody>
      </p:sp>
      <p:sp>
        <p:nvSpPr>
          <p:cNvPr id="62" name="Rectangle: Rounded Corners 67">
            <a:extLst>
              <a:ext uri="{FF2B5EF4-FFF2-40B4-BE49-F238E27FC236}">
                <a16:creationId xmlns:a16="http://schemas.microsoft.com/office/drawing/2014/main" id="{45D3BECB-452D-3D1F-A40E-DE2A0E33813C}"/>
              </a:ext>
            </a:extLst>
          </p:cNvPr>
          <p:cNvSpPr/>
          <p:nvPr/>
        </p:nvSpPr>
        <p:spPr>
          <a:xfrm rot="5400000">
            <a:off x="506924" y="2070868"/>
            <a:ext cx="4129166" cy="3949832"/>
          </a:xfrm>
          <a:prstGeom prst="round1Rect">
            <a:avLst/>
          </a:prstGeom>
          <a:solidFill>
            <a:schemeClr val="bg1">
              <a:lumMod val="95000"/>
            </a:schemeClr>
          </a:solidFill>
          <a:ln w="25400">
            <a:noFill/>
          </a:ln>
          <a:effectLst>
            <a:outerShdw dist="889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a:ln>
                <a:noFill/>
              </a:ln>
              <a:solidFill>
                <a:srgbClr val="FFFFFF"/>
              </a:solidFill>
              <a:effectLst/>
              <a:uLnTx/>
              <a:uFillTx/>
              <a:latin typeface="Arial" panose="020B0604020202020204"/>
              <a:ea typeface="+mn-ea"/>
              <a:cs typeface="+mn-cs"/>
            </a:endParaRPr>
          </a:p>
        </p:txBody>
      </p:sp>
      <p:sp>
        <p:nvSpPr>
          <p:cNvPr id="63" name="Espace réservé du pied de page 3">
            <a:extLst>
              <a:ext uri="{FF2B5EF4-FFF2-40B4-BE49-F238E27FC236}">
                <a16:creationId xmlns:a16="http://schemas.microsoft.com/office/drawing/2014/main" id="{BC06A4A8-1649-7EB9-08AC-1AC54C469038}"/>
              </a:ext>
            </a:extLst>
          </p:cNvPr>
          <p:cNvSpPr txBox="1">
            <a:spLocks/>
          </p:cNvSpPr>
          <p:nvPr/>
        </p:nvSpPr>
        <p:spPr>
          <a:xfrm>
            <a:off x="923441" y="4089490"/>
            <a:ext cx="3296134" cy="984885"/>
          </a:xfrm>
          <a:prstGeom prst="rect">
            <a:avLst/>
          </a:prstGeom>
        </p:spPr>
        <p:txBody>
          <a:bodyPr wrap="square"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09585">
              <a:defRPr/>
            </a:pPr>
            <a:r>
              <a:rPr lang="fr-FR" sz="1600">
                <a:latin typeface="Arial Black" panose="020B0A04020102020204" pitchFamily="34" charset="0"/>
                <a:cs typeface="Arial Black" panose="020B0604020202020204" pitchFamily="34" charset="0"/>
              </a:rPr>
              <a:t>Les clients des commerçants n’ont plus qu’à régler leur facture sur la page de paiement sécurisée</a:t>
            </a:r>
          </a:p>
        </p:txBody>
      </p:sp>
      <p:grpSp>
        <p:nvGrpSpPr>
          <p:cNvPr id="64" name="Group 63">
            <a:extLst>
              <a:ext uri="{FF2B5EF4-FFF2-40B4-BE49-F238E27FC236}">
                <a16:creationId xmlns:a16="http://schemas.microsoft.com/office/drawing/2014/main" id="{B7D55724-6D27-7A8E-1DAF-AE643303CC7D}"/>
              </a:ext>
            </a:extLst>
          </p:cNvPr>
          <p:cNvGrpSpPr/>
          <p:nvPr/>
        </p:nvGrpSpPr>
        <p:grpSpPr>
          <a:xfrm>
            <a:off x="2143527" y="2860278"/>
            <a:ext cx="855961" cy="827963"/>
            <a:chOff x="10212870" y="2192550"/>
            <a:chExt cx="818782" cy="791290"/>
          </a:xfrm>
        </p:grpSpPr>
        <p:sp>
          <p:nvSpPr>
            <p:cNvPr id="65" name="Freeform: Shape 64">
              <a:extLst>
                <a:ext uri="{FF2B5EF4-FFF2-40B4-BE49-F238E27FC236}">
                  <a16:creationId xmlns:a16="http://schemas.microsoft.com/office/drawing/2014/main" id="{3CB4063D-7EDC-3C9C-4BAB-FC4EEE9EE306}"/>
                </a:ext>
              </a:extLst>
            </p:cNvPr>
            <p:cNvSpPr/>
            <p:nvPr/>
          </p:nvSpPr>
          <p:spPr>
            <a:xfrm>
              <a:off x="10212870" y="2192550"/>
              <a:ext cx="818782" cy="515235"/>
            </a:xfrm>
            <a:custGeom>
              <a:avLst/>
              <a:gdLst>
                <a:gd name="connsiteX0" fmla="*/ 768326 w 818782"/>
                <a:gd name="connsiteY0" fmla="*/ 0 h 515235"/>
                <a:gd name="connsiteX1" fmla="*/ 50618 w 818782"/>
                <a:gd name="connsiteY1" fmla="*/ 0 h 515235"/>
                <a:gd name="connsiteX2" fmla="*/ 0 w 818782"/>
                <a:gd name="connsiteY2" fmla="*/ 50618 h 515235"/>
                <a:gd name="connsiteX3" fmla="*/ 0 w 818782"/>
                <a:gd name="connsiteY3" fmla="*/ 506018 h 515235"/>
                <a:gd name="connsiteX4" fmla="*/ 9218 w 818782"/>
                <a:gd name="connsiteY4" fmla="*/ 515236 h 515235"/>
                <a:gd name="connsiteX5" fmla="*/ 809564 w 818782"/>
                <a:gd name="connsiteY5" fmla="*/ 515236 h 515235"/>
                <a:gd name="connsiteX6" fmla="*/ 818782 w 818782"/>
                <a:gd name="connsiteY6" fmla="*/ 506018 h 515235"/>
                <a:gd name="connsiteX7" fmla="*/ 818782 w 818782"/>
                <a:gd name="connsiteY7" fmla="*/ 50618 h 515235"/>
                <a:gd name="connsiteX8" fmla="*/ 803904 w 818782"/>
                <a:gd name="connsiteY8" fmla="*/ 14878 h 515235"/>
                <a:gd name="connsiteX9" fmla="*/ 768326 w 818782"/>
                <a:gd name="connsiteY9" fmla="*/ 0 h 515235"/>
                <a:gd name="connsiteX10" fmla="*/ 800508 w 818782"/>
                <a:gd name="connsiteY10" fmla="*/ 496800 h 515235"/>
                <a:gd name="connsiteX11" fmla="*/ 18436 w 818782"/>
                <a:gd name="connsiteY11" fmla="*/ 496800 h 515235"/>
                <a:gd name="connsiteX12" fmla="*/ 18436 w 818782"/>
                <a:gd name="connsiteY12" fmla="*/ 50618 h 515235"/>
                <a:gd name="connsiteX13" fmla="*/ 50618 w 818782"/>
                <a:gd name="connsiteY13" fmla="*/ 18436 h 515235"/>
                <a:gd name="connsiteX14" fmla="*/ 768164 w 818782"/>
                <a:gd name="connsiteY14" fmla="*/ 18436 h 515235"/>
                <a:gd name="connsiteX15" fmla="*/ 800346 w 818782"/>
                <a:gd name="connsiteY15" fmla="*/ 50618 h 515235"/>
                <a:gd name="connsiteX16" fmla="*/ 800346 w 818782"/>
                <a:gd name="connsiteY16" fmla="*/ 496800 h 51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8782" h="515235">
                  <a:moveTo>
                    <a:pt x="768326" y="0"/>
                  </a:moveTo>
                  <a:lnTo>
                    <a:pt x="50618" y="0"/>
                  </a:lnTo>
                  <a:cubicBezTo>
                    <a:pt x="22641" y="0"/>
                    <a:pt x="0" y="22641"/>
                    <a:pt x="0" y="50618"/>
                  </a:cubicBezTo>
                  <a:lnTo>
                    <a:pt x="0" y="506018"/>
                  </a:lnTo>
                  <a:cubicBezTo>
                    <a:pt x="0" y="511031"/>
                    <a:pt x="4205" y="515236"/>
                    <a:pt x="9218" y="515236"/>
                  </a:cubicBezTo>
                  <a:lnTo>
                    <a:pt x="809564" y="515236"/>
                  </a:lnTo>
                  <a:cubicBezTo>
                    <a:pt x="814577" y="515236"/>
                    <a:pt x="818782" y="511031"/>
                    <a:pt x="818782" y="506018"/>
                  </a:cubicBezTo>
                  <a:lnTo>
                    <a:pt x="818782" y="50618"/>
                  </a:lnTo>
                  <a:cubicBezTo>
                    <a:pt x="818782" y="37195"/>
                    <a:pt x="813445" y="24420"/>
                    <a:pt x="803904" y="14878"/>
                  </a:cubicBezTo>
                  <a:cubicBezTo>
                    <a:pt x="794524" y="5175"/>
                    <a:pt x="781748" y="0"/>
                    <a:pt x="768326" y="0"/>
                  </a:cubicBezTo>
                  <a:close/>
                  <a:moveTo>
                    <a:pt x="800508" y="496800"/>
                  </a:moveTo>
                  <a:lnTo>
                    <a:pt x="18436" y="496800"/>
                  </a:lnTo>
                  <a:lnTo>
                    <a:pt x="18436" y="50618"/>
                  </a:lnTo>
                  <a:cubicBezTo>
                    <a:pt x="18436" y="32829"/>
                    <a:pt x="32829" y="18436"/>
                    <a:pt x="50618" y="18436"/>
                  </a:cubicBezTo>
                  <a:lnTo>
                    <a:pt x="768164" y="18436"/>
                  </a:lnTo>
                  <a:cubicBezTo>
                    <a:pt x="785953" y="18436"/>
                    <a:pt x="800346" y="32829"/>
                    <a:pt x="800346" y="50618"/>
                  </a:cubicBezTo>
                  <a:lnTo>
                    <a:pt x="800346" y="496800"/>
                  </a:lnTo>
                  <a:close/>
                </a:path>
              </a:pathLst>
            </a:custGeom>
            <a:solidFill>
              <a:schemeClr val="tx1"/>
            </a:solidFill>
            <a:ln w="1600" cap="flat">
              <a:noFill/>
              <a:prstDash val="solid"/>
              <a:miter/>
            </a:ln>
          </p:spPr>
          <p:txBody>
            <a:bodyPr rtlCol="0" anchor="ctr"/>
            <a:lstStyle/>
            <a:p>
              <a:endParaRPr lang="fr-FR"/>
            </a:p>
          </p:txBody>
        </p:sp>
        <p:sp>
          <p:nvSpPr>
            <p:cNvPr id="66" name="Freeform: Shape 65">
              <a:extLst>
                <a:ext uri="{FF2B5EF4-FFF2-40B4-BE49-F238E27FC236}">
                  <a16:creationId xmlns:a16="http://schemas.microsoft.com/office/drawing/2014/main" id="{60C15C30-0118-2F58-00AB-C70DD4BA8AF5}"/>
                </a:ext>
              </a:extLst>
            </p:cNvPr>
            <p:cNvSpPr/>
            <p:nvPr/>
          </p:nvSpPr>
          <p:spPr>
            <a:xfrm>
              <a:off x="10212870" y="2689189"/>
              <a:ext cx="818782" cy="128889"/>
            </a:xfrm>
            <a:custGeom>
              <a:avLst/>
              <a:gdLst>
                <a:gd name="connsiteX0" fmla="*/ 50618 w 818782"/>
                <a:gd name="connsiteY0" fmla="*/ 128890 h 128889"/>
                <a:gd name="connsiteX1" fmla="*/ 768164 w 818782"/>
                <a:gd name="connsiteY1" fmla="*/ 128890 h 128889"/>
                <a:gd name="connsiteX2" fmla="*/ 818782 w 818782"/>
                <a:gd name="connsiteY2" fmla="*/ 78272 h 128889"/>
                <a:gd name="connsiteX3" fmla="*/ 818782 w 818782"/>
                <a:gd name="connsiteY3" fmla="*/ 9218 h 128889"/>
                <a:gd name="connsiteX4" fmla="*/ 809564 w 818782"/>
                <a:gd name="connsiteY4" fmla="*/ 0 h 128889"/>
                <a:gd name="connsiteX5" fmla="*/ 9218 w 818782"/>
                <a:gd name="connsiteY5" fmla="*/ 0 h 128889"/>
                <a:gd name="connsiteX6" fmla="*/ 0 w 818782"/>
                <a:gd name="connsiteY6" fmla="*/ 9218 h 128889"/>
                <a:gd name="connsiteX7" fmla="*/ 0 w 818782"/>
                <a:gd name="connsiteY7" fmla="*/ 78272 h 128889"/>
                <a:gd name="connsiteX8" fmla="*/ 50618 w 818782"/>
                <a:gd name="connsiteY8" fmla="*/ 128890 h 128889"/>
                <a:gd name="connsiteX9" fmla="*/ 18436 w 818782"/>
                <a:gd name="connsiteY9" fmla="*/ 18598 h 128889"/>
                <a:gd name="connsiteX10" fmla="*/ 800346 w 818782"/>
                <a:gd name="connsiteY10" fmla="*/ 18598 h 128889"/>
                <a:gd name="connsiteX11" fmla="*/ 800346 w 818782"/>
                <a:gd name="connsiteY11" fmla="*/ 78434 h 128889"/>
                <a:gd name="connsiteX12" fmla="*/ 768164 w 818782"/>
                <a:gd name="connsiteY12" fmla="*/ 110616 h 128889"/>
                <a:gd name="connsiteX13" fmla="*/ 50618 w 818782"/>
                <a:gd name="connsiteY13" fmla="*/ 110616 h 128889"/>
                <a:gd name="connsiteX14" fmla="*/ 18436 w 818782"/>
                <a:gd name="connsiteY14" fmla="*/ 78434 h 128889"/>
                <a:gd name="connsiteX15" fmla="*/ 18436 w 818782"/>
                <a:gd name="connsiteY15" fmla="*/ 18598 h 128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18782" h="128889">
                  <a:moveTo>
                    <a:pt x="50618" y="128890"/>
                  </a:moveTo>
                  <a:lnTo>
                    <a:pt x="768164" y="128890"/>
                  </a:lnTo>
                  <a:cubicBezTo>
                    <a:pt x="796141" y="128890"/>
                    <a:pt x="818782" y="106249"/>
                    <a:pt x="818782" y="78272"/>
                  </a:cubicBezTo>
                  <a:lnTo>
                    <a:pt x="818782" y="9218"/>
                  </a:lnTo>
                  <a:cubicBezTo>
                    <a:pt x="818782" y="4205"/>
                    <a:pt x="814577" y="0"/>
                    <a:pt x="809564" y="0"/>
                  </a:cubicBezTo>
                  <a:lnTo>
                    <a:pt x="9218" y="0"/>
                  </a:lnTo>
                  <a:cubicBezTo>
                    <a:pt x="4205" y="0"/>
                    <a:pt x="0" y="4205"/>
                    <a:pt x="0" y="9218"/>
                  </a:cubicBezTo>
                  <a:lnTo>
                    <a:pt x="0" y="78272"/>
                  </a:lnTo>
                  <a:cubicBezTo>
                    <a:pt x="0" y="106249"/>
                    <a:pt x="22802" y="128890"/>
                    <a:pt x="50618" y="128890"/>
                  </a:cubicBezTo>
                  <a:close/>
                  <a:moveTo>
                    <a:pt x="18436" y="18598"/>
                  </a:moveTo>
                  <a:lnTo>
                    <a:pt x="800346" y="18598"/>
                  </a:lnTo>
                  <a:lnTo>
                    <a:pt x="800346" y="78434"/>
                  </a:lnTo>
                  <a:cubicBezTo>
                    <a:pt x="800346" y="96223"/>
                    <a:pt x="785953" y="110616"/>
                    <a:pt x="768164" y="110616"/>
                  </a:cubicBezTo>
                  <a:lnTo>
                    <a:pt x="50618" y="110616"/>
                  </a:lnTo>
                  <a:cubicBezTo>
                    <a:pt x="32829" y="110616"/>
                    <a:pt x="18436" y="96223"/>
                    <a:pt x="18436" y="78434"/>
                  </a:cubicBezTo>
                  <a:lnTo>
                    <a:pt x="18436" y="18598"/>
                  </a:lnTo>
                  <a:close/>
                </a:path>
              </a:pathLst>
            </a:custGeom>
            <a:solidFill>
              <a:schemeClr val="tx1"/>
            </a:solidFill>
            <a:ln w="1600" cap="flat">
              <a:noFill/>
              <a:prstDash val="solid"/>
              <a:miter/>
            </a:ln>
          </p:spPr>
          <p:txBody>
            <a:bodyPr rtlCol="0" anchor="ctr"/>
            <a:lstStyle/>
            <a:p>
              <a:endParaRPr lang="fr-FR"/>
            </a:p>
          </p:txBody>
        </p:sp>
        <p:sp>
          <p:nvSpPr>
            <p:cNvPr id="67" name="Freeform: Shape 66">
              <a:extLst>
                <a:ext uri="{FF2B5EF4-FFF2-40B4-BE49-F238E27FC236}">
                  <a16:creationId xmlns:a16="http://schemas.microsoft.com/office/drawing/2014/main" id="{3364E099-8E6E-CC71-2B2C-AC4F70624882}"/>
                </a:ext>
              </a:extLst>
            </p:cNvPr>
            <p:cNvSpPr/>
            <p:nvPr/>
          </p:nvSpPr>
          <p:spPr>
            <a:xfrm>
              <a:off x="10571724" y="2744497"/>
              <a:ext cx="101235" cy="18435"/>
            </a:xfrm>
            <a:custGeom>
              <a:avLst/>
              <a:gdLst>
                <a:gd name="connsiteX0" fmla="*/ 92018 w 101235"/>
                <a:gd name="connsiteY0" fmla="*/ 0 h 18435"/>
                <a:gd name="connsiteX1" fmla="*/ 9218 w 101235"/>
                <a:gd name="connsiteY1" fmla="*/ 0 h 18435"/>
                <a:gd name="connsiteX2" fmla="*/ 0 w 101235"/>
                <a:gd name="connsiteY2" fmla="*/ 9218 h 18435"/>
                <a:gd name="connsiteX3" fmla="*/ 9218 w 101235"/>
                <a:gd name="connsiteY3" fmla="*/ 18436 h 18435"/>
                <a:gd name="connsiteX4" fmla="*/ 92018 w 101235"/>
                <a:gd name="connsiteY4" fmla="*/ 18436 h 18435"/>
                <a:gd name="connsiteX5" fmla="*/ 101236 w 101235"/>
                <a:gd name="connsiteY5" fmla="*/ 9218 h 18435"/>
                <a:gd name="connsiteX6" fmla="*/ 92018 w 101235"/>
                <a:gd name="connsiteY6" fmla="*/ 0 h 18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235" h="18435">
                  <a:moveTo>
                    <a:pt x="92018" y="0"/>
                  </a:moveTo>
                  <a:lnTo>
                    <a:pt x="9218" y="0"/>
                  </a:lnTo>
                  <a:cubicBezTo>
                    <a:pt x="4205" y="0"/>
                    <a:pt x="0" y="4205"/>
                    <a:pt x="0" y="9218"/>
                  </a:cubicBezTo>
                  <a:cubicBezTo>
                    <a:pt x="0" y="14231"/>
                    <a:pt x="4205" y="18436"/>
                    <a:pt x="9218" y="18436"/>
                  </a:cubicBezTo>
                  <a:lnTo>
                    <a:pt x="92018" y="18436"/>
                  </a:lnTo>
                  <a:cubicBezTo>
                    <a:pt x="97031" y="18436"/>
                    <a:pt x="101236" y="14231"/>
                    <a:pt x="101236" y="9218"/>
                  </a:cubicBezTo>
                  <a:cubicBezTo>
                    <a:pt x="101236" y="4205"/>
                    <a:pt x="97031" y="0"/>
                    <a:pt x="92018" y="0"/>
                  </a:cubicBezTo>
                  <a:close/>
                </a:path>
              </a:pathLst>
            </a:custGeom>
            <a:solidFill>
              <a:schemeClr val="tx1"/>
            </a:solidFill>
            <a:ln w="1600" cap="flat">
              <a:noFill/>
              <a:prstDash val="solid"/>
              <a:miter/>
            </a:ln>
          </p:spPr>
          <p:txBody>
            <a:bodyPr rtlCol="0" anchor="ctr"/>
            <a:lstStyle/>
            <a:p>
              <a:endParaRPr lang="fr-FR"/>
            </a:p>
          </p:txBody>
        </p:sp>
        <p:sp>
          <p:nvSpPr>
            <p:cNvPr id="68" name="Freeform: Shape 67">
              <a:extLst>
                <a:ext uri="{FF2B5EF4-FFF2-40B4-BE49-F238E27FC236}">
                  <a16:creationId xmlns:a16="http://schemas.microsoft.com/office/drawing/2014/main" id="{B590A214-68F7-CC9A-1DAA-79D45D7E899B}"/>
                </a:ext>
              </a:extLst>
            </p:cNvPr>
            <p:cNvSpPr/>
            <p:nvPr/>
          </p:nvSpPr>
          <p:spPr>
            <a:xfrm>
              <a:off x="10268177" y="2247697"/>
              <a:ext cx="708489" cy="460089"/>
            </a:xfrm>
            <a:custGeom>
              <a:avLst/>
              <a:gdLst>
                <a:gd name="connsiteX0" fmla="*/ 9218 w 708489"/>
                <a:gd name="connsiteY0" fmla="*/ 460090 h 460089"/>
                <a:gd name="connsiteX1" fmla="*/ 699272 w 708489"/>
                <a:gd name="connsiteY1" fmla="*/ 460090 h 460089"/>
                <a:gd name="connsiteX2" fmla="*/ 708490 w 708489"/>
                <a:gd name="connsiteY2" fmla="*/ 450872 h 460089"/>
                <a:gd name="connsiteX3" fmla="*/ 708490 w 708489"/>
                <a:gd name="connsiteY3" fmla="*/ 9218 h 460089"/>
                <a:gd name="connsiteX4" fmla="*/ 699272 w 708489"/>
                <a:gd name="connsiteY4" fmla="*/ 0 h 460089"/>
                <a:gd name="connsiteX5" fmla="*/ 9218 w 708489"/>
                <a:gd name="connsiteY5" fmla="*/ 0 h 460089"/>
                <a:gd name="connsiteX6" fmla="*/ 0 w 708489"/>
                <a:gd name="connsiteY6" fmla="*/ 9218 h 460089"/>
                <a:gd name="connsiteX7" fmla="*/ 0 w 708489"/>
                <a:gd name="connsiteY7" fmla="*/ 450872 h 460089"/>
                <a:gd name="connsiteX8" fmla="*/ 9218 w 708489"/>
                <a:gd name="connsiteY8" fmla="*/ 460090 h 460089"/>
                <a:gd name="connsiteX9" fmla="*/ 18436 w 708489"/>
                <a:gd name="connsiteY9" fmla="*/ 18436 h 460089"/>
                <a:gd name="connsiteX10" fmla="*/ 690054 w 708489"/>
                <a:gd name="connsiteY10" fmla="*/ 18436 h 460089"/>
                <a:gd name="connsiteX11" fmla="*/ 690054 w 708489"/>
                <a:gd name="connsiteY11" fmla="*/ 441654 h 460089"/>
                <a:gd name="connsiteX12" fmla="*/ 18436 w 708489"/>
                <a:gd name="connsiteY12" fmla="*/ 441654 h 460089"/>
                <a:gd name="connsiteX13" fmla="*/ 18436 w 708489"/>
                <a:gd name="connsiteY13" fmla="*/ 18436 h 460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08489" h="460089">
                  <a:moveTo>
                    <a:pt x="9218" y="460090"/>
                  </a:moveTo>
                  <a:lnTo>
                    <a:pt x="699272" y="460090"/>
                  </a:lnTo>
                  <a:cubicBezTo>
                    <a:pt x="704285" y="460090"/>
                    <a:pt x="708490" y="455885"/>
                    <a:pt x="708490" y="450872"/>
                  </a:cubicBezTo>
                  <a:lnTo>
                    <a:pt x="708490" y="9218"/>
                  </a:lnTo>
                  <a:cubicBezTo>
                    <a:pt x="708490" y="4205"/>
                    <a:pt x="704285" y="0"/>
                    <a:pt x="699272" y="0"/>
                  </a:cubicBezTo>
                  <a:lnTo>
                    <a:pt x="9218" y="0"/>
                  </a:lnTo>
                  <a:cubicBezTo>
                    <a:pt x="4205" y="0"/>
                    <a:pt x="0" y="4205"/>
                    <a:pt x="0" y="9218"/>
                  </a:cubicBezTo>
                  <a:lnTo>
                    <a:pt x="0" y="450872"/>
                  </a:lnTo>
                  <a:cubicBezTo>
                    <a:pt x="0" y="455885"/>
                    <a:pt x="4043" y="460090"/>
                    <a:pt x="9218" y="460090"/>
                  </a:cubicBezTo>
                  <a:close/>
                  <a:moveTo>
                    <a:pt x="18436" y="18436"/>
                  </a:moveTo>
                  <a:lnTo>
                    <a:pt x="690054" y="18436"/>
                  </a:lnTo>
                  <a:lnTo>
                    <a:pt x="690054" y="441654"/>
                  </a:lnTo>
                  <a:lnTo>
                    <a:pt x="18436" y="441654"/>
                  </a:lnTo>
                  <a:lnTo>
                    <a:pt x="18436" y="18436"/>
                  </a:lnTo>
                  <a:close/>
                </a:path>
              </a:pathLst>
            </a:custGeom>
            <a:solidFill>
              <a:schemeClr val="tx1"/>
            </a:solidFill>
            <a:ln w="1600" cap="flat">
              <a:noFill/>
              <a:prstDash val="solid"/>
              <a:miter/>
            </a:ln>
          </p:spPr>
          <p:txBody>
            <a:bodyPr rtlCol="0" anchor="ctr"/>
            <a:lstStyle/>
            <a:p>
              <a:endParaRPr lang="fr-FR"/>
            </a:p>
          </p:txBody>
        </p:sp>
        <p:sp>
          <p:nvSpPr>
            <p:cNvPr id="69" name="Freeform: Shape 68">
              <a:extLst>
                <a:ext uri="{FF2B5EF4-FFF2-40B4-BE49-F238E27FC236}">
                  <a16:creationId xmlns:a16="http://schemas.microsoft.com/office/drawing/2014/main" id="{2B8F02F0-324A-A1B3-90CB-3EC7B1EAF45C}"/>
                </a:ext>
              </a:extLst>
            </p:cNvPr>
            <p:cNvSpPr/>
            <p:nvPr/>
          </p:nvSpPr>
          <p:spPr>
            <a:xfrm>
              <a:off x="10406124" y="2910097"/>
              <a:ext cx="432597" cy="73743"/>
            </a:xfrm>
            <a:custGeom>
              <a:avLst/>
              <a:gdLst>
                <a:gd name="connsiteX0" fmla="*/ 395564 w 432597"/>
                <a:gd name="connsiteY0" fmla="*/ 0 h 73743"/>
                <a:gd name="connsiteX1" fmla="*/ 36872 w 432597"/>
                <a:gd name="connsiteY1" fmla="*/ 0 h 73743"/>
                <a:gd name="connsiteX2" fmla="*/ 0 w 432597"/>
                <a:gd name="connsiteY2" fmla="*/ 36872 h 73743"/>
                <a:gd name="connsiteX3" fmla="*/ 36872 w 432597"/>
                <a:gd name="connsiteY3" fmla="*/ 73744 h 73743"/>
                <a:gd name="connsiteX4" fmla="*/ 395726 w 432597"/>
                <a:gd name="connsiteY4" fmla="*/ 73744 h 73743"/>
                <a:gd name="connsiteX5" fmla="*/ 432598 w 432597"/>
                <a:gd name="connsiteY5" fmla="*/ 36872 h 73743"/>
                <a:gd name="connsiteX6" fmla="*/ 395564 w 432597"/>
                <a:gd name="connsiteY6" fmla="*/ 0 h 73743"/>
                <a:gd name="connsiteX7" fmla="*/ 395564 w 432597"/>
                <a:gd name="connsiteY7" fmla="*/ 55146 h 73743"/>
                <a:gd name="connsiteX8" fmla="*/ 36872 w 432597"/>
                <a:gd name="connsiteY8" fmla="*/ 55146 h 73743"/>
                <a:gd name="connsiteX9" fmla="*/ 18436 w 432597"/>
                <a:gd name="connsiteY9" fmla="*/ 36710 h 73743"/>
                <a:gd name="connsiteX10" fmla="*/ 36872 w 432597"/>
                <a:gd name="connsiteY10" fmla="*/ 18274 h 73743"/>
                <a:gd name="connsiteX11" fmla="*/ 395726 w 432597"/>
                <a:gd name="connsiteY11" fmla="*/ 18274 h 73743"/>
                <a:gd name="connsiteX12" fmla="*/ 414162 w 432597"/>
                <a:gd name="connsiteY12" fmla="*/ 36710 h 73743"/>
                <a:gd name="connsiteX13" fmla="*/ 395564 w 432597"/>
                <a:gd name="connsiteY13" fmla="*/ 55146 h 7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2597" h="73743">
                  <a:moveTo>
                    <a:pt x="395564" y="0"/>
                  </a:moveTo>
                  <a:lnTo>
                    <a:pt x="36872" y="0"/>
                  </a:lnTo>
                  <a:cubicBezTo>
                    <a:pt x="16495" y="0"/>
                    <a:pt x="0" y="16495"/>
                    <a:pt x="0" y="36872"/>
                  </a:cubicBezTo>
                  <a:cubicBezTo>
                    <a:pt x="0" y="57248"/>
                    <a:pt x="16495" y="73744"/>
                    <a:pt x="36872" y="73744"/>
                  </a:cubicBezTo>
                  <a:lnTo>
                    <a:pt x="395726" y="73744"/>
                  </a:lnTo>
                  <a:cubicBezTo>
                    <a:pt x="416102" y="73744"/>
                    <a:pt x="432598" y="57248"/>
                    <a:pt x="432598" y="36872"/>
                  </a:cubicBezTo>
                  <a:cubicBezTo>
                    <a:pt x="432598" y="16495"/>
                    <a:pt x="415941" y="0"/>
                    <a:pt x="395564" y="0"/>
                  </a:cubicBezTo>
                  <a:close/>
                  <a:moveTo>
                    <a:pt x="395564" y="55146"/>
                  </a:moveTo>
                  <a:lnTo>
                    <a:pt x="36872" y="55146"/>
                  </a:lnTo>
                  <a:cubicBezTo>
                    <a:pt x="26684" y="55146"/>
                    <a:pt x="18436" y="46898"/>
                    <a:pt x="18436" y="36710"/>
                  </a:cubicBezTo>
                  <a:cubicBezTo>
                    <a:pt x="18436" y="26522"/>
                    <a:pt x="26684" y="18274"/>
                    <a:pt x="36872" y="18274"/>
                  </a:cubicBezTo>
                  <a:lnTo>
                    <a:pt x="395726" y="18274"/>
                  </a:lnTo>
                  <a:cubicBezTo>
                    <a:pt x="405914" y="18274"/>
                    <a:pt x="414162" y="26522"/>
                    <a:pt x="414162" y="36710"/>
                  </a:cubicBezTo>
                  <a:cubicBezTo>
                    <a:pt x="414162" y="46898"/>
                    <a:pt x="405752" y="55146"/>
                    <a:pt x="395564" y="55146"/>
                  </a:cubicBezTo>
                  <a:close/>
                </a:path>
              </a:pathLst>
            </a:custGeom>
            <a:solidFill>
              <a:schemeClr val="tx1"/>
            </a:solidFill>
            <a:ln w="1600" cap="flat">
              <a:noFill/>
              <a:prstDash val="solid"/>
              <a:miter/>
            </a:ln>
          </p:spPr>
          <p:txBody>
            <a:bodyPr rtlCol="0" anchor="ctr"/>
            <a:lstStyle/>
            <a:p>
              <a:endParaRPr lang="fr-FR"/>
            </a:p>
          </p:txBody>
        </p:sp>
        <p:sp>
          <p:nvSpPr>
            <p:cNvPr id="70" name="Freeform: Shape 69">
              <a:extLst>
                <a:ext uri="{FF2B5EF4-FFF2-40B4-BE49-F238E27FC236}">
                  <a16:creationId xmlns:a16="http://schemas.microsoft.com/office/drawing/2014/main" id="{8134D7E4-74DC-E665-98CE-15DA36CB0C8A}"/>
                </a:ext>
              </a:extLst>
            </p:cNvPr>
            <p:cNvSpPr/>
            <p:nvPr/>
          </p:nvSpPr>
          <p:spPr>
            <a:xfrm>
              <a:off x="10461270" y="2799643"/>
              <a:ext cx="321982" cy="128889"/>
            </a:xfrm>
            <a:custGeom>
              <a:avLst/>
              <a:gdLst>
                <a:gd name="connsiteX0" fmla="*/ 92018 w 321982"/>
                <a:gd name="connsiteY0" fmla="*/ 0 h 128889"/>
                <a:gd name="connsiteX1" fmla="*/ 82800 w 321982"/>
                <a:gd name="connsiteY1" fmla="*/ 9218 h 128889"/>
                <a:gd name="connsiteX2" fmla="*/ 64688 w 321982"/>
                <a:gd name="connsiteY2" fmla="*/ 84255 h 128889"/>
                <a:gd name="connsiteX3" fmla="*/ 9218 w 321982"/>
                <a:gd name="connsiteY3" fmla="*/ 110454 h 128889"/>
                <a:gd name="connsiteX4" fmla="*/ 0 w 321982"/>
                <a:gd name="connsiteY4" fmla="*/ 119672 h 128889"/>
                <a:gd name="connsiteX5" fmla="*/ 9218 w 321982"/>
                <a:gd name="connsiteY5" fmla="*/ 128890 h 128889"/>
                <a:gd name="connsiteX6" fmla="*/ 312764 w 321982"/>
                <a:gd name="connsiteY6" fmla="*/ 128890 h 128889"/>
                <a:gd name="connsiteX7" fmla="*/ 321982 w 321982"/>
                <a:gd name="connsiteY7" fmla="*/ 119672 h 128889"/>
                <a:gd name="connsiteX8" fmla="*/ 312764 w 321982"/>
                <a:gd name="connsiteY8" fmla="*/ 110454 h 128889"/>
                <a:gd name="connsiteX9" fmla="*/ 257295 w 321982"/>
                <a:gd name="connsiteY9" fmla="*/ 84255 h 128889"/>
                <a:gd name="connsiteX10" fmla="*/ 239182 w 321982"/>
                <a:gd name="connsiteY10" fmla="*/ 9218 h 128889"/>
                <a:gd name="connsiteX11" fmla="*/ 229964 w 321982"/>
                <a:gd name="connsiteY11" fmla="*/ 0 h 128889"/>
                <a:gd name="connsiteX12" fmla="*/ 92018 w 321982"/>
                <a:gd name="connsiteY12" fmla="*/ 0 h 128889"/>
                <a:gd name="connsiteX13" fmla="*/ 249047 w 321982"/>
                <a:gd name="connsiteY13" fmla="*/ 102853 h 128889"/>
                <a:gd name="connsiteX14" fmla="*/ 256001 w 321982"/>
                <a:gd name="connsiteY14" fmla="*/ 110454 h 128889"/>
                <a:gd name="connsiteX15" fmla="*/ 66143 w 321982"/>
                <a:gd name="connsiteY15" fmla="*/ 110454 h 128889"/>
                <a:gd name="connsiteX16" fmla="*/ 73097 w 321982"/>
                <a:gd name="connsiteY16" fmla="*/ 102853 h 128889"/>
                <a:gd name="connsiteX17" fmla="*/ 100913 w 321982"/>
                <a:gd name="connsiteY17" fmla="*/ 22802 h 128889"/>
                <a:gd name="connsiteX18" fmla="*/ 101074 w 321982"/>
                <a:gd name="connsiteY18" fmla="*/ 18436 h 128889"/>
                <a:gd name="connsiteX19" fmla="*/ 220908 w 321982"/>
                <a:gd name="connsiteY19" fmla="*/ 18436 h 128889"/>
                <a:gd name="connsiteX20" fmla="*/ 221070 w 321982"/>
                <a:gd name="connsiteY20" fmla="*/ 22802 h 128889"/>
                <a:gd name="connsiteX21" fmla="*/ 249047 w 321982"/>
                <a:gd name="connsiteY21" fmla="*/ 102853 h 128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1982" h="128889">
                  <a:moveTo>
                    <a:pt x="92018" y="0"/>
                  </a:moveTo>
                  <a:cubicBezTo>
                    <a:pt x="87005" y="0"/>
                    <a:pt x="82800" y="4205"/>
                    <a:pt x="82800" y="9218"/>
                  </a:cubicBezTo>
                  <a:cubicBezTo>
                    <a:pt x="82800" y="42047"/>
                    <a:pt x="76655" y="67275"/>
                    <a:pt x="64688" y="84255"/>
                  </a:cubicBezTo>
                  <a:cubicBezTo>
                    <a:pt x="52235" y="101559"/>
                    <a:pt x="33638" y="110454"/>
                    <a:pt x="9218" y="110454"/>
                  </a:cubicBezTo>
                  <a:cubicBezTo>
                    <a:pt x="4205" y="110454"/>
                    <a:pt x="0" y="114659"/>
                    <a:pt x="0" y="119672"/>
                  </a:cubicBezTo>
                  <a:cubicBezTo>
                    <a:pt x="0" y="124685"/>
                    <a:pt x="4205" y="128890"/>
                    <a:pt x="9218" y="128890"/>
                  </a:cubicBezTo>
                  <a:lnTo>
                    <a:pt x="312764" y="128890"/>
                  </a:lnTo>
                  <a:cubicBezTo>
                    <a:pt x="317777" y="128890"/>
                    <a:pt x="321982" y="124685"/>
                    <a:pt x="321982" y="119672"/>
                  </a:cubicBezTo>
                  <a:cubicBezTo>
                    <a:pt x="321982" y="114659"/>
                    <a:pt x="317777" y="110454"/>
                    <a:pt x="312764" y="110454"/>
                  </a:cubicBezTo>
                  <a:cubicBezTo>
                    <a:pt x="288345" y="110454"/>
                    <a:pt x="269747" y="101721"/>
                    <a:pt x="257295" y="84255"/>
                  </a:cubicBezTo>
                  <a:cubicBezTo>
                    <a:pt x="245166" y="67437"/>
                    <a:pt x="239182" y="42209"/>
                    <a:pt x="239182" y="9218"/>
                  </a:cubicBezTo>
                  <a:cubicBezTo>
                    <a:pt x="239182" y="4205"/>
                    <a:pt x="234977" y="0"/>
                    <a:pt x="229964" y="0"/>
                  </a:cubicBezTo>
                  <a:lnTo>
                    <a:pt x="92018" y="0"/>
                  </a:lnTo>
                  <a:close/>
                  <a:moveTo>
                    <a:pt x="249047" y="102853"/>
                  </a:moveTo>
                  <a:lnTo>
                    <a:pt x="256001" y="110454"/>
                  </a:lnTo>
                  <a:lnTo>
                    <a:pt x="66143" y="110454"/>
                  </a:lnTo>
                  <a:lnTo>
                    <a:pt x="73097" y="102853"/>
                  </a:lnTo>
                  <a:cubicBezTo>
                    <a:pt x="89592" y="84579"/>
                    <a:pt x="98972" y="57572"/>
                    <a:pt x="100913" y="22802"/>
                  </a:cubicBezTo>
                  <a:lnTo>
                    <a:pt x="101074" y="18436"/>
                  </a:lnTo>
                  <a:lnTo>
                    <a:pt x="220908" y="18436"/>
                  </a:lnTo>
                  <a:lnTo>
                    <a:pt x="221070" y="22802"/>
                  </a:lnTo>
                  <a:cubicBezTo>
                    <a:pt x="223172" y="57572"/>
                    <a:pt x="232552" y="84417"/>
                    <a:pt x="249047" y="102853"/>
                  </a:cubicBezTo>
                  <a:close/>
                </a:path>
              </a:pathLst>
            </a:custGeom>
            <a:solidFill>
              <a:schemeClr val="tx1"/>
            </a:solidFill>
            <a:ln w="1600" cap="flat">
              <a:noFill/>
              <a:prstDash val="solid"/>
              <a:miter/>
            </a:ln>
          </p:spPr>
          <p:txBody>
            <a:bodyPr rtlCol="0" anchor="ctr"/>
            <a:lstStyle/>
            <a:p>
              <a:endParaRPr lang="fr-FR"/>
            </a:p>
          </p:txBody>
        </p:sp>
        <p:sp>
          <p:nvSpPr>
            <p:cNvPr id="73" name="Freeform: Shape 72">
              <a:extLst>
                <a:ext uri="{FF2B5EF4-FFF2-40B4-BE49-F238E27FC236}">
                  <a16:creationId xmlns:a16="http://schemas.microsoft.com/office/drawing/2014/main" id="{E1CC2BD9-9A5A-1E2D-698D-411BF67A7270}"/>
                </a:ext>
              </a:extLst>
            </p:cNvPr>
            <p:cNvSpPr/>
            <p:nvPr/>
          </p:nvSpPr>
          <p:spPr>
            <a:xfrm>
              <a:off x="10696008" y="2482112"/>
              <a:ext cx="171094" cy="170366"/>
            </a:xfrm>
            <a:custGeom>
              <a:avLst/>
              <a:gdLst>
                <a:gd name="connsiteX0" fmla="*/ 79966 w 171094"/>
                <a:gd name="connsiteY0" fmla="*/ 131069 h 170366"/>
                <a:gd name="connsiteX1" fmla="*/ 116514 w 171094"/>
                <a:gd name="connsiteY1" fmla="*/ 167617 h 170366"/>
                <a:gd name="connsiteX2" fmla="*/ 122983 w 171094"/>
                <a:gd name="connsiteY2" fmla="*/ 170367 h 170366"/>
                <a:gd name="connsiteX3" fmla="*/ 129452 w 171094"/>
                <a:gd name="connsiteY3" fmla="*/ 167617 h 170366"/>
                <a:gd name="connsiteX4" fmla="*/ 168426 w 171094"/>
                <a:gd name="connsiteY4" fmla="*/ 128643 h 170366"/>
                <a:gd name="connsiteX5" fmla="*/ 168426 w 171094"/>
                <a:gd name="connsiteY5" fmla="*/ 115544 h 170366"/>
                <a:gd name="connsiteX6" fmla="*/ 131878 w 171094"/>
                <a:gd name="connsiteY6" fmla="*/ 78996 h 170366"/>
                <a:gd name="connsiteX7" fmla="*/ 153710 w 171094"/>
                <a:gd name="connsiteY7" fmla="*/ 57164 h 170366"/>
                <a:gd name="connsiteX8" fmla="*/ 156135 w 171094"/>
                <a:gd name="connsiteY8" fmla="*/ 48431 h 170366"/>
                <a:gd name="connsiteX9" fmla="*/ 149828 w 171094"/>
                <a:gd name="connsiteY9" fmla="*/ 41800 h 170366"/>
                <a:gd name="connsiteX10" fmla="*/ 11882 w 171094"/>
                <a:gd name="connsiteY10" fmla="*/ 400 h 170366"/>
                <a:gd name="connsiteX11" fmla="*/ 2664 w 171094"/>
                <a:gd name="connsiteY11" fmla="*/ 2664 h 170366"/>
                <a:gd name="connsiteX12" fmla="*/ 400 w 171094"/>
                <a:gd name="connsiteY12" fmla="*/ 11882 h 170366"/>
                <a:gd name="connsiteX13" fmla="*/ 41800 w 171094"/>
                <a:gd name="connsiteY13" fmla="*/ 149828 h 170366"/>
                <a:gd name="connsiteX14" fmla="*/ 48431 w 171094"/>
                <a:gd name="connsiteY14" fmla="*/ 156135 h 170366"/>
                <a:gd name="connsiteX15" fmla="*/ 57164 w 171094"/>
                <a:gd name="connsiteY15" fmla="*/ 153710 h 170366"/>
                <a:gd name="connsiteX16" fmla="*/ 79966 w 171094"/>
                <a:gd name="connsiteY16" fmla="*/ 131069 h 170366"/>
                <a:gd name="connsiteX17" fmla="*/ 23041 w 171094"/>
                <a:gd name="connsiteY17" fmla="*/ 23203 h 170366"/>
                <a:gd name="connsiteX18" fmla="*/ 129937 w 171094"/>
                <a:gd name="connsiteY18" fmla="*/ 55223 h 170366"/>
                <a:gd name="connsiteX19" fmla="*/ 113765 w 171094"/>
                <a:gd name="connsiteY19" fmla="*/ 71395 h 170366"/>
                <a:gd name="connsiteX20" fmla="*/ 110531 w 171094"/>
                <a:gd name="connsiteY20" fmla="*/ 79157 h 170366"/>
                <a:gd name="connsiteX21" fmla="*/ 113765 w 171094"/>
                <a:gd name="connsiteY21" fmla="*/ 86920 h 170366"/>
                <a:gd name="connsiteX22" fmla="*/ 149020 w 171094"/>
                <a:gd name="connsiteY22" fmla="*/ 122175 h 170366"/>
                <a:gd name="connsiteX23" fmla="*/ 122983 w 171094"/>
                <a:gd name="connsiteY23" fmla="*/ 148211 h 170366"/>
                <a:gd name="connsiteX24" fmla="*/ 89346 w 171094"/>
                <a:gd name="connsiteY24" fmla="*/ 114574 h 170366"/>
                <a:gd name="connsiteX25" fmla="*/ 79804 w 171094"/>
                <a:gd name="connsiteY25" fmla="*/ 110692 h 170366"/>
                <a:gd name="connsiteX26" fmla="*/ 70263 w 171094"/>
                <a:gd name="connsiteY26" fmla="*/ 114574 h 170366"/>
                <a:gd name="connsiteX27" fmla="*/ 54900 w 171094"/>
                <a:gd name="connsiteY27" fmla="*/ 129937 h 170366"/>
                <a:gd name="connsiteX28" fmla="*/ 23041 w 171094"/>
                <a:gd name="connsiteY28" fmla="*/ 23203 h 170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1094" h="170366">
                  <a:moveTo>
                    <a:pt x="79966" y="131069"/>
                  </a:moveTo>
                  <a:lnTo>
                    <a:pt x="116514" y="167617"/>
                  </a:lnTo>
                  <a:cubicBezTo>
                    <a:pt x="118293" y="169396"/>
                    <a:pt x="120557" y="170367"/>
                    <a:pt x="122983" y="170367"/>
                  </a:cubicBezTo>
                  <a:cubicBezTo>
                    <a:pt x="125409" y="170367"/>
                    <a:pt x="127835" y="169396"/>
                    <a:pt x="129452" y="167617"/>
                  </a:cubicBezTo>
                  <a:lnTo>
                    <a:pt x="168426" y="128643"/>
                  </a:lnTo>
                  <a:cubicBezTo>
                    <a:pt x="171984" y="125085"/>
                    <a:pt x="171984" y="119264"/>
                    <a:pt x="168426" y="115544"/>
                  </a:cubicBezTo>
                  <a:lnTo>
                    <a:pt x="131878" y="78996"/>
                  </a:lnTo>
                  <a:lnTo>
                    <a:pt x="153710" y="57164"/>
                  </a:lnTo>
                  <a:cubicBezTo>
                    <a:pt x="155974" y="54899"/>
                    <a:pt x="156944" y="51503"/>
                    <a:pt x="156135" y="48431"/>
                  </a:cubicBezTo>
                  <a:cubicBezTo>
                    <a:pt x="155327" y="45358"/>
                    <a:pt x="152901" y="42771"/>
                    <a:pt x="149828" y="41800"/>
                  </a:cubicBezTo>
                  <a:lnTo>
                    <a:pt x="11882" y="400"/>
                  </a:lnTo>
                  <a:cubicBezTo>
                    <a:pt x="8648" y="-570"/>
                    <a:pt x="5090" y="239"/>
                    <a:pt x="2664" y="2664"/>
                  </a:cubicBezTo>
                  <a:cubicBezTo>
                    <a:pt x="239" y="5090"/>
                    <a:pt x="-570" y="8648"/>
                    <a:pt x="400" y="11882"/>
                  </a:cubicBezTo>
                  <a:lnTo>
                    <a:pt x="41800" y="149828"/>
                  </a:lnTo>
                  <a:cubicBezTo>
                    <a:pt x="42771" y="152901"/>
                    <a:pt x="45196" y="155327"/>
                    <a:pt x="48431" y="156135"/>
                  </a:cubicBezTo>
                  <a:cubicBezTo>
                    <a:pt x="51503" y="156944"/>
                    <a:pt x="54900" y="155974"/>
                    <a:pt x="57164" y="153710"/>
                  </a:cubicBezTo>
                  <a:lnTo>
                    <a:pt x="79966" y="131069"/>
                  </a:lnTo>
                  <a:close/>
                  <a:moveTo>
                    <a:pt x="23041" y="23203"/>
                  </a:moveTo>
                  <a:lnTo>
                    <a:pt x="129937" y="55223"/>
                  </a:lnTo>
                  <a:lnTo>
                    <a:pt x="113765" y="71395"/>
                  </a:lnTo>
                  <a:cubicBezTo>
                    <a:pt x="111663" y="73497"/>
                    <a:pt x="110531" y="76246"/>
                    <a:pt x="110531" y="79157"/>
                  </a:cubicBezTo>
                  <a:cubicBezTo>
                    <a:pt x="110531" y="82068"/>
                    <a:pt x="111663" y="84817"/>
                    <a:pt x="113765" y="86920"/>
                  </a:cubicBezTo>
                  <a:lnTo>
                    <a:pt x="149020" y="122175"/>
                  </a:lnTo>
                  <a:lnTo>
                    <a:pt x="122983" y="148211"/>
                  </a:lnTo>
                  <a:lnTo>
                    <a:pt x="89346" y="114574"/>
                  </a:lnTo>
                  <a:cubicBezTo>
                    <a:pt x="86758" y="111986"/>
                    <a:pt x="83362" y="110692"/>
                    <a:pt x="79804" y="110692"/>
                  </a:cubicBezTo>
                  <a:cubicBezTo>
                    <a:pt x="76246" y="110692"/>
                    <a:pt x="72850" y="112148"/>
                    <a:pt x="70263" y="114574"/>
                  </a:cubicBezTo>
                  <a:lnTo>
                    <a:pt x="54900" y="129937"/>
                  </a:lnTo>
                  <a:lnTo>
                    <a:pt x="23041" y="23203"/>
                  </a:lnTo>
                  <a:close/>
                </a:path>
              </a:pathLst>
            </a:custGeom>
            <a:solidFill>
              <a:schemeClr val="tx2"/>
            </a:solidFill>
            <a:ln w="1600" cap="flat">
              <a:noFill/>
              <a:prstDash val="solid"/>
              <a:miter/>
            </a:ln>
          </p:spPr>
          <p:txBody>
            <a:bodyPr rtlCol="0" anchor="ctr"/>
            <a:lstStyle/>
            <a:p>
              <a:endParaRPr lang="fr-FR"/>
            </a:p>
          </p:txBody>
        </p:sp>
        <p:sp>
          <p:nvSpPr>
            <p:cNvPr id="75" name="Freeform: Shape 74">
              <a:extLst>
                <a:ext uri="{FF2B5EF4-FFF2-40B4-BE49-F238E27FC236}">
                  <a16:creationId xmlns:a16="http://schemas.microsoft.com/office/drawing/2014/main" id="{87DE036E-8968-7F2A-461F-DCE507E11F2B}"/>
                </a:ext>
              </a:extLst>
            </p:cNvPr>
            <p:cNvSpPr/>
            <p:nvPr/>
          </p:nvSpPr>
          <p:spPr>
            <a:xfrm>
              <a:off x="10392377" y="2302843"/>
              <a:ext cx="404782" cy="87489"/>
            </a:xfrm>
            <a:custGeom>
              <a:avLst/>
              <a:gdLst>
                <a:gd name="connsiteX0" fmla="*/ 9218 w 404782"/>
                <a:gd name="connsiteY0" fmla="*/ 0 h 87489"/>
                <a:gd name="connsiteX1" fmla="*/ 0 w 404782"/>
                <a:gd name="connsiteY1" fmla="*/ 9218 h 87489"/>
                <a:gd name="connsiteX2" fmla="*/ 0 w 404782"/>
                <a:gd name="connsiteY2" fmla="*/ 78272 h 87489"/>
                <a:gd name="connsiteX3" fmla="*/ 9218 w 404782"/>
                <a:gd name="connsiteY3" fmla="*/ 87490 h 87489"/>
                <a:gd name="connsiteX4" fmla="*/ 395564 w 404782"/>
                <a:gd name="connsiteY4" fmla="*/ 87490 h 87489"/>
                <a:gd name="connsiteX5" fmla="*/ 404782 w 404782"/>
                <a:gd name="connsiteY5" fmla="*/ 78272 h 87489"/>
                <a:gd name="connsiteX6" fmla="*/ 404782 w 404782"/>
                <a:gd name="connsiteY6" fmla="*/ 9218 h 87489"/>
                <a:gd name="connsiteX7" fmla="*/ 395564 w 404782"/>
                <a:gd name="connsiteY7" fmla="*/ 0 h 87489"/>
                <a:gd name="connsiteX8" fmla="*/ 9218 w 404782"/>
                <a:gd name="connsiteY8" fmla="*/ 0 h 87489"/>
                <a:gd name="connsiteX9" fmla="*/ 386346 w 404782"/>
                <a:gd name="connsiteY9" fmla="*/ 69054 h 87489"/>
                <a:gd name="connsiteX10" fmla="*/ 18436 w 404782"/>
                <a:gd name="connsiteY10" fmla="*/ 69054 h 87489"/>
                <a:gd name="connsiteX11" fmla="*/ 18436 w 404782"/>
                <a:gd name="connsiteY11" fmla="*/ 18436 h 87489"/>
                <a:gd name="connsiteX12" fmla="*/ 386346 w 404782"/>
                <a:gd name="connsiteY12" fmla="*/ 18436 h 87489"/>
                <a:gd name="connsiteX13" fmla="*/ 386346 w 404782"/>
                <a:gd name="connsiteY13" fmla="*/ 69054 h 87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4782" h="87489">
                  <a:moveTo>
                    <a:pt x="9218" y="0"/>
                  </a:moveTo>
                  <a:cubicBezTo>
                    <a:pt x="4205" y="0"/>
                    <a:pt x="0" y="4205"/>
                    <a:pt x="0" y="9218"/>
                  </a:cubicBezTo>
                  <a:lnTo>
                    <a:pt x="0" y="78272"/>
                  </a:lnTo>
                  <a:cubicBezTo>
                    <a:pt x="0" y="83285"/>
                    <a:pt x="4205" y="87490"/>
                    <a:pt x="9218" y="87490"/>
                  </a:cubicBezTo>
                  <a:lnTo>
                    <a:pt x="395564" y="87490"/>
                  </a:lnTo>
                  <a:cubicBezTo>
                    <a:pt x="400577" y="87490"/>
                    <a:pt x="404782" y="83285"/>
                    <a:pt x="404782" y="78272"/>
                  </a:cubicBezTo>
                  <a:lnTo>
                    <a:pt x="404782" y="9218"/>
                  </a:lnTo>
                  <a:cubicBezTo>
                    <a:pt x="404782" y="4205"/>
                    <a:pt x="400577" y="0"/>
                    <a:pt x="395564" y="0"/>
                  </a:cubicBezTo>
                  <a:lnTo>
                    <a:pt x="9218" y="0"/>
                  </a:lnTo>
                  <a:close/>
                  <a:moveTo>
                    <a:pt x="386346" y="69054"/>
                  </a:moveTo>
                  <a:lnTo>
                    <a:pt x="18436" y="69054"/>
                  </a:lnTo>
                  <a:lnTo>
                    <a:pt x="18436" y="18436"/>
                  </a:lnTo>
                  <a:lnTo>
                    <a:pt x="386346" y="18436"/>
                  </a:lnTo>
                  <a:lnTo>
                    <a:pt x="386346" y="69054"/>
                  </a:lnTo>
                  <a:close/>
                </a:path>
              </a:pathLst>
            </a:custGeom>
            <a:solidFill>
              <a:schemeClr val="tx2"/>
            </a:solidFill>
            <a:ln w="1600" cap="flat">
              <a:noFill/>
              <a:prstDash val="solid"/>
              <a:miter/>
            </a:ln>
          </p:spPr>
          <p:txBody>
            <a:bodyPr rtlCol="0" anchor="ctr"/>
            <a:lstStyle/>
            <a:p>
              <a:endParaRPr lang="fr-FR"/>
            </a:p>
          </p:txBody>
        </p:sp>
        <p:sp>
          <p:nvSpPr>
            <p:cNvPr id="78" name="Freeform: Shape 77">
              <a:extLst>
                <a:ext uri="{FF2B5EF4-FFF2-40B4-BE49-F238E27FC236}">
                  <a16:creationId xmlns:a16="http://schemas.microsoft.com/office/drawing/2014/main" id="{D8297A7C-DEEB-9DBD-51DF-03CB9B388B4F}"/>
                </a:ext>
              </a:extLst>
            </p:cNvPr>
            <p:cNvSpPr/>
            <p:nvPr/>
          </p:nvSpPr>
          <p:spPr>
            <a:xfrm>
              <a:off x="10447524" y="2454697"/>
              <a:ext cx="128889" cy="73582"/>
            </a:xfrm>
            <a:custGeom>
              <a:avLst/>
              <a:gdLst>
                <a:gd name="connsiteX0" fmla="*/ 119672 w 128889"/>
                <a:gd name="connsiteY0" fmla="*/ 73582 h 73582"/>
                <a:gd name="connsiteX1" fmla="*/ 128890 w 128889"/>
                <a:gd name="connsiteY1" fmla="*/ 64364 h 73582"/>
                <a:gd name="connsiteX2" fmla="*/ 128890 w 128889"/>
                <a:gd name="connsiteY2" fmla="*/ 9218 h 73582"/>
                <a:gd name="connsiteX3" fmla="*/ 119672 w 128889"/>
                <a:gd name="connsiteY3" fmla="*/ 0 h 73582"/>
                <a:gd name="connsiteX4" fmla="*/ 9218 w 128889"/>
                <a:gd name="connsiteY4" fmla="*/ 0 h 73582"/>
                <a:gd name="connsiteX5" fmla="*/ 0 w 128889"/>
                <a:gd name="connsiteY5" fmla="*/ 9218 h 73582"/>
                <a:gd name="connsiteX6" fmla="*/ 0 w 128889"/>
                <a:gd name="connsiteY6" fmla="*/ 64364 h 73582"/>
                <a:gd name="connsiteX7" fmla="*/ 9218 w 128889"/>
                <a:gd name="connsiteY7" fmla="*/ 73582 h 73582"/>
                <a:gd name="connsiteX8" fmla="*/ 119672 w 128889"/>
                <a:gd name="connsiteY8" fmla="*/ 73582 h 73582"/>
                <a:gd name="connsiteX9" fmla="*/ 18436 w 128889"/>
                <a:gd name="connsiteY9" fmla="*/ 18436 h 73582"/>
                <a:gd name="connsiteX10" fmla="*/ 110454 w 128889"/>
                <a:gd name="connsiteY10" fmla="*/ 18436 h 73582"/>
                <a:gd name="connsiteX11" fmla="*/ 110454 w 128889"/>
                <a:gd name="connsiteY11" fmla="*/ 55146 h 73582"/>
                <a:gd name="connsiteX12" fmla="*/ 18436 w 128889"/>
                <a:gd name="connsiteY12" fmla="*/ 55146 h 73582"/>
                <a:gd name="connsiteX13" fmla="*/ 18436 w 128889"/>
                <a:gd name="connsiteY13" fmla="*/ 18436 h 73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889" h="73582">
                  <a:moveTo>
                    <a:pt x="119672" y="73582"/>
                  </a:moveTo>
                  <a:cubicBezTo>
                    <a:pt x="124685" y="73582"/>
                    <a:pt x="128890" y="69377"/>
                    <a:pt x="128890" y="64364"/>
                  </a:cubicBezTo>
                  <a:lnTo>
                    <a:pt x="128890" y="9218"/>
                  </a:lnTo>
                  <a:cubicBezTo>
                    <a:pt x="128890" y="4205"/>
                    <a:pt x="124685" y="0"/>
                    <a:pt x="119672" y="0"/>
                  </a:cubicBezTo>
                  <a:lnTo>
                    <a:pt x="9218" y="0"/>
                  </a:lnTo>
                  <a:cubicBezTo>
                    <a:pt x="4205" y="0"/>
                    <a:pt x="0" y="4205"/>
                    <a:pt x="0" y="9218"/>
                  </a:cubicBezTo>
                  <a:lnTo>
                    <a:pt x="0" y="64364"/>
                  </a:lnTo>
                  <a:cubicBezTo>
                    <a:pt x="0" y="69377"/>
                    <a:pt x="4205" y="73582"/>
                    <a:pt x="9218" y="73582"/>
                  </a:cubicBezTo>
                  <a:lnTo>
                    <a:pt x="119672" y="73582"/>
                  </a:lnTo>
                  <a:close/>
                  <a:moveTo>
                    <a:pt x="18436" y="18436"/>
                  </a:moveTo>
                  <a:lnTo>
                    <a:pt x="110454" y="18436"/>
                  </a:lnTo>
                  <a:lnTo>
                    <a:pt x="110454" y="55146"/>
                  </a:lnTo>
                  <a:lnTo>
                    <a:pt x="18436" y="55146"/>
                  </a:lnTo>
                  <a:lnTo>
                    <a:pt x="18436" y="18436"/>
                  </a:lnTo>
                  <a:close/>
                </a:path>
              </a:pathLst>
            </a:custGeom>
            <a:solidFill>
              <a:schemeClr val="tx2"/>
            </a:solidFill>
            <a:ln w="1600" cap="flat">
              <a:noFill/>
              <a:prstDash val="solid"/>
              <a:miter/>
            </a:ln>
          </p:spPr>
          <p:txBody>
            <a:bodyPr rtlCol="0" anchor="ctr"/>
            <a:lstStyle/>
            <a:p>
              <a:endParaRPr lang="fr-FR"/>
            </a:p>
          </p:txBody>
        </p:sp>
        <p:sp>
          <p:nvSpPr>
            <p:cNvPr id="79" name="Freeform: Shape 78">
              <a:extLst>
                <a:ext uri="{FF2B5EF4-FFF2-40B4-BE49-F238E27FC236}">
                  <a16:creationId xmlns:a16="http://schemas.microsoft.com/office/drawing/2014/main" id="{3CD19055-1FC2-6F8E-71D5-EF85BBA8C912}"/>
                </a:ext>
              </a:extLst>
            </p:cNvPr>
            <p:cNvSpPr/>
            <p:nvPr/>
          </p:nvSpPr>
          <p:spPr>
            <a:xfrm>
              <a:off x="10392377" y="2302843"/>
              <a:ext cx="404782" cy="280582"/>
            </a:xfrm>
            <a:custGeom>
              <a:avLst/>
              <a:gdLst>
                <a:gd name="connsiteX0" fmla="*/ 395564 w 404782"/>
                <a:gd name="connsiteY0" fmla="*/ 0 h 280582"/>
                <a:gd name="connsiteX1" fmla="*/ 9218 w 404782"/>
                <a:gd name="connsiteY1" fmla="*/ 0 h 280582"/>
                <a:gd name="connsiteX2" fmla="*/ 0 w 404782"/>
                <a:gd name="connsiteY2" fmla="*/ 9218 h 280582"/>
                <a:gd name="connsiteX3" fmla="*/ 0 w 404782"/>
                <a:gd name="connsiteY3" fmla="*/ 271364 h 280582"/>
                <a:gd name="connsiteX4" fmla="*/ 9218 w 404782"/>
                <a:gd name="connsiteY4" fmla="*/ 280582 h 280582"/>
                <a:gd name="connsiteX5" fmla="*/ 337669 w 404782"/>
                <a:gd name="connsiteY5" fmla="*/ 280582 h 280582"/>
                <a:gd name="connsiteX6" fmla="*/ 345108 w 404782"/>
                <a:gd name="connsiteY6" fmla="*/ 276863 h 280582"/>
                <a:gd name="connsiteX7" fmla="*/ 346563 w 404782"/>
                <a:gd name="connsiteY7" fmla="*/ 268777 h 280582"/>
                <a:gd name="connsiteX8" fmla="*/ 326672 w 404782"/>
                <a:gd name="connsiteY8" fmla="*/ 202310 h 280582"/>
                <a:gd name="connsiteX9" fmla="*/ 392977 w 404782"/>
                <a:gd name="connsiteY9" fmla="*/ 222202 h 280582"/>
                <a:gd name="connsiteX10" fmla="*/ 401062 w 404782"/>
                <a:gd name="connsiteY10" fmla="*/ 220746 h 280582"/>
                <a:gd name="connsiteX11" fmla="*/ 404782 w 404782"/>
                <a:gd name="connsiteY11" fmla="*/ 213307 h 280582"/>
                <a:gd name="connsiteX12" fmla="*/ 404782 w 404782"/>
                <a:gd name="connsiteY12" fmla="*/ 9218 h 280582"/>
                <a:gd name="connsiteX13" fmla="*/ 395564 w 404782"/>
                <a:gd name="connsiteY13" fmla="*/ 0 h 280582"/>
                <a:gd name="connsiteX14" fmla="*/ 386346 w 404782"/>
                <a:gd name="connsiteY14" fmla="*/ 201178 h 280582"/>
                <a:gd name="connsiteX15" fmla="*/ 315513 w 404782"/>
                <a:gd name="connsiteY15" fmla="*/ 179993 h 280582"/>
                <a:gd name="connsiteX16" fmla="*/ 306295 w 404782"/>
                <a:gd name="connsiteY16" fmla="*/ 182257 h 280582"/>
                <a:gd name="connsiteX17" fmla="*/ 304031 w 404782"/>
                <a:gd name="connsiteY17" fmla="*/ 191475 h 280582"/>
                <a:gd name="connsiteX18" fmla="*/ 325378 w 404782"/>
                <a:gd name="connsiteY18" fmla="*/ 262470 h 280582"/>
                <a:gd name="connsiteX19" fmla="*/ 18436 w 404782"/>
                <a:gd name="connsiteY19" fmla="*/ 262470 h 280582"/>
                <a:gd name="connsiteX20" fmla="*/ 18436 w 404782"/>
                <a:gd name="connsiteY20" fmla="*/ 18436 h 280582"/>
                <a:gd name="connsiteX21" fmla="*/ 386346 w 404782"/>
                <a:gd name="connsiteY21" fmla="*/ 18436 h 280582"/>
                <a:gd name="connsiteX22" fmla="*/ 386346 w 404782"/>
                <a:gd name="connsiteY22" fmla="*/ 201178 h 28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4782" h="280582">
                  <a:moveTo>
                    <a:pt x="395564" y="0"/>
                  </a:moveTo>
                  <a:lnTo>
                    <a:pt x="9218" y="0"/>
                  </a:lnTo>
                  <a:cubicBezTo>
                    <a:pt x="4205" y="0"/>
                    <a:pt x="0" y="4205"/>
                    <a:pt x="0" y="9218"/>
                  </a:cubicBezTo>
                  <a:lnTo>
                    <a:pt x="0" y="271364"/>
                  </a:lnTo>
                  <a:cubicBezTo>
                    <a:pt x="0" y="276377"/>
                    <a:pt x="4205" y="280582"/>
                    <a:pt x="9218" y="280582"/>
                  </a:cubicBezTo>
                  <a:lnTo>
                    <a:pt x="337669" y="280582"/>
                  </a:lnTo>
                  <a:cubicBezTo>
                    <a:pt x="340580" y="280582"/>
                    <a:pt x="343329" y="279127"/>
                    <a:pt x="345108" y="276863"/>
                  </a:cubicBezTo>
                  <a:cubicBezTo>
                    <a:pt x="346887" y="274598"/>
                    <a:pt x="347372" y="271526"/>
                    <a:pt x="346563" y="268777"/>
                  </a:cubicBezTo>
                  <a:lnTo>
                    <a:pt x="326672" y="202310"/>
                  </a:lnTo>
                  <a:lnTo>
                    <a:pt x="392977" y="222202"/>
                  </a:lnTo>
                  <a:cubicBezTo>
                    <a:pt x="395726" y="223010"/>
                    <a:pt x="398798" y="222525"/>
                    <a:pt x="401062" y="220746"/>
                  </a:cubicBezTo>
                  <a:cubicBezTo>
                    <a:pt x="403327" y="218967"/>
                    <a:pt x="404782" y="216218"/>
                    <a:pt x="404782" y="213307"/>
                  </a:cubicBezTo>
                  <a:lnTo>
                    <a:pt x="404782" y="9218"/>
                  </a:lnTo>
                  <a:cubicBezTo>
                    <a:pt x="404782" y="4205"/>
                    <a:pt x="400577" y="0"/>
                    <a:pt x="395564" y="0"/>
                  </a:cubicBezTo>
                  <a:close/>
                  <a:moveTo>
                    <a:pt x="386346" y="201178"/>
                  </a:moveTo>
                  <a:lnTo>
                    <a:pt x="315513" y="179993"/>
                  </a:lnTo>
                  <a:cubicBezTo>
                    <a:pt x="312279" y="179023"/>
                    <a:pt x="308721" y="179831"/>
                    <a:pt x="306295" y="182257"/>
                  </a:cubicBezTo>
                  <a:cubicBezTo>
                    <a:pt x="303870" y="184683"/>
                    <a:pt x="303061" y="188241"/>
                    <a:pt x="304031" y="191475"/>
                  </a:cubicBezTo>
                  <a:lnTo>
                    <a:pt x="325378" y="262470"/>
                  </a:lnTo>
                  <a:lnTo>
                    <a:pt x="18436" y="262470"/>
                  </a:lnTo>
                  <a:lnTo>
                    <a:pt x="18436" y="18436"/>
                  </a:lnTo>
                  <a:lnTo>
                    <a:pt x="386346" y="18436"/>
                  </a:lnTo>
                  <a:lnTo>
                    <a:pt x="386346" y="201178"/>
                  </a:lnTo>
                  <a:close/>
                </a:path>
              </a:pathLst>
            </a:custGeom>
            <a:solidFill>
              <a:schemeClr val="tx2"/>
            </a:solidFill>
            <a:ln w="1600" cap="flat">
              <a:noFill/>
              <a:prstDash val="solid"/>
              <a:miter/>
            </a:ln>
          </p:spPr>
          <p:txBody>
            <a:bodyPr rtlCol="0" anchor="ctr"/>
            <a:lstStyle/>
            <a:p>
              <a:endParaRPr lang="fr-FR"/>
            </a:p>
          </p:txBody>
        </p:sp>
      </p:grpSp>
      <p:grpSp>
        <p:nvGrpSpPr>
          <p:cNvPr id="80" name="Group 79">
            <a:extLst>
              <a:ext uri="{FF2B5EF4-FFF2-40B4-BE49-F238E27FC236}">
                <a16:creationId xmlns:a16="http://schemas.microsoft.com/office/drawing/2014/main" id="{A0AAB816-168F-B30E-00B9-9FF0AB8F2477}"/>
              </a:ext>
            </a:extLst>
          </p:cNvPr>
          <p:cNvGrpSpPr/>
          <p:nvPr/>
        </p:nvGrpSpPr>
        <p:grpSpPr>
          <a:xfrm>
            <a:off x="862085" y="1713729"/>
            <a:ext cx="2807641" cy="723496"/>
            <a:chOff x="5409536" y="1696912"/>
            <a:chExt cx="2807641" cy="723496"/>
          </a:xfrm>
        </p:grpSpPr>
        <p:sp>
          <p:nvSpPr>
            <p:cNvPr id="81" name="Forme libre 61">
              <a:extLst>
                <a:ext uri="{FF2B5EF4-FFF2-40B4-BE49-F238E27FC236}">
                  <a16:creationId xmlns:a16="http://schemas.microsoft.com/office/drawing/2014/main" id="{96A5066B-2957-DE1F-2154-B5F68FB0CDCD}"/>
                </a:ext>
              </a:extLst>
            </p:cNvPr>
            <p:cNvSpPr/>
            <p:nvPr/>
          </p:nvSpPr>
          <p:spPr>
            <a:xfrm flipH="1" flipV="1">
              <a:off x="5409536" y="1696912"/>
              <a:ext cx="2807641" cy="723496"/>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0" fmla="*/ 2237362 w 2237362"/>
                <a:gd name="connsiteY0" fmla="*/ 71068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7" fmla="*/ 2237362 w 2237362"/>
                <a:gd name="connsiteY7" fmla="*/ 710688 h 1009138"/>
                <a:gd name="connsiteX0" fmla="*/ 2237362 w 2237362"/>
                <a:gd name="connsiteY0" fmla="*/ 710688 h 710688"/>
                <a:gd name="connsiteX1" fmla="*/ 3175 w 2237362"/>
                <a:gd name="connsiteY1" fmla="*/ 710688 h 710688"/>
                <a:gd name="connsiteX2" fmla="*/ 0 w 2237362"/>
                <a:gd name="connsiteY2" fmla="*/ 172560 h 710688"/>
                <a:gd name="connsiteX3" fmla="*/ 1918417 w 2237362"/>
                <a:gd name="connsiteY3" fmla="*/ 172560 h 710688"/>
                <a:gd name="connsiteX4" fmla="*/ 1918417 w 2237362"/>
                <a:gd name="connsiteY4" fmla="*/ 0 h 710688"/>
                <a:gd name="connsiteX5" fmla="*/ 2090977 w 2237362"/>
                <a:gd name="connsiteY5" fmla="*/ 172560 h 710688"/>
                <a:gd name="connsiteX6" fmla="*/ 2237362 w 2237362"/>
                <a:gd name="connsiteY6" fmla="*/ 172560 h 710688"/>
                <a:gd name="connsiteX7" fmla="*/ 2237362 w 2237362"/>
                <a:gd name="connsiteY7" fmla="*/ 710688 h 710688"/>
                <a:gd name="connsiteX0" fmla="*/ 2234189 w 2234189"/>
                <a:gd name="connsiteY0" fmla="*/ 710688 h 710688"/>
                <a:gd name="connsiteX1" fmla="*/ 2 w 2234189"/>
                <a:gd name="connsiteY1" fmla="*/ 710688 h 710688"/>
                <a:gd name="connsiteX2" fmla="*/ 815820 w 2234189"/>
                <a:gd name="connsiteY2" fmla="*/ 172560 h 710688"/>
                <a:gd name="connsiteX3" fmla="*/ 1915244 w 2234189"/>
                <a:gd name="connsiteY3" fmla="*/ 172560 h 710688"/>
                <a:gd name="connsiteX4" fmla="*/ 1915244 w 2234189"/>
                <a:gd name="connsiteY4" fmla="*/ 0 h 710688"/>
                <a:gd name="connsiteX5" fmla="*/ 2087804 w 2234189"/>
                <a:gd name="connsiteY5" fmla="*/ 172560 h 710688"/>
                <a:gd name="connsiteX6" fmla="*/ 2234189 w 2234189"/>
                <a:gd name="connsiteY6" fmla="*/ 172560 h 710688"/>
                <a:gd name="connsiteX7" fmla="*/ 2234189 w 2234189"/>
                <a:gd name="connsiteY7" fmla="*/ 710688 h 710688"/>
                <a:gd name="connsiteX0" fmla="*/ 1420342 w 1420342"/>
                <a:gd name="connsiteY0" fmla="*/ 710688 h 710688"/>
                <a:gd name="connsiteX1" fmla="*/ 184 w 1420342"/>
                <a:gd name="connsiteY1" fmla="*/ 702995 h 710688"/>
                <a:gd name="connsiteX2" fmla="*/ 1973 w 1420342"/>
                <a:gd name="connsiteY2" fmla="*/ 172560 h 710688"/>
                <a:gd name="connsiteX3" fmla="*/ 1101397 w 1420342"/>
                <a:gd name="connsiteY3" fmla="*/ 172560 h 710688"/>
                <a:gd name="connsiteX4" fmla="*/ 1101397 w 1420342"/>
                <a:gd name="connsiteY4" fmla="*/ 0 h 710688"/>
                <a:gd name="connsiteX5" fmla="*/ 1273957 w 1420342"/>
                <a:gd name="connsiteY5" fmla="*/ 172560 h 710688"/>
                <a:gd name="connsiteX6" fmla="*/ 1420342 w 1420342"/>
                <a:gd name="connsiteY6" fmla="*/ 172560 h 710688"/>
                <a:gd name="connsiteX7" fmla="*/ 1420342 w 1420342"/>
                <a:gd name="connsiteY7" fmla="*/ 710688 h 710688"/>
                <a:gd name="connsiteX0" fmla="*/ 1420342 w 1420342"/>
                <a:gd name="connsiteY0" fmla="*/ 687684 h 702995"/>
                <a:gd name="connsiteX1" fmla="*/ 184 w 1420342"/>
                <a:gd name="connsiteY1" fmla="*/ 702995 h 702995"/>
                <a:gd name="connsiteX2" fmla="*/ 1973 w 1420342"/>
                <a:gd name="connsiteY2" fmla="*/ 172560 h 702995"/>
                <a:gd name="connsiteX3" fmla="*/ 1101397 w 1420342"/>
                <a:gd name="connsiteY3" fmla="*/ 172560 h 702995"/>
                <a:gd name="connsiteX4" fmla="*/ 1101397 w 1420342"/>
                <a:gd name="connsiteY4" fmla="*/ 0 h 702995"/>
                <a:gd name="connsiteX5" fmla="*/ 1273957 w 1420342"/>
                <a:gd name="connsiteY5" fmla="*/ 172560 h 702995"/>
                <a:gd name="connsiteX6" fmla="*/ 1420342 w 1420342"/>
                <a:gd name="connsiteY6" fmla="*/ 172560 h 702995"/>
                <a:gd name="connsiteX7" fmla="*/ 1420342 w 1420342"/>
                <a:gd name="connsiteY7" fmla="*/ 687684 h 70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0342" h="702995">
                  <a:moveTo>
                    <a:pt x="1420342" y="687684"/>
                  </a:moveTo>
                  <a:lnTo>
                    <a:pt x="184" y="702995"/>
                  </a:lnTo>
                  <a:cubicBezTo>
                    <a:pt x="-874" y="523619"/>
                    <a:pt x="3031" y="351936"/>
                    <a:pt x="1973" y="172560"/>
                  </a:cubicBezTo>
                  <a:lnTo>
                    <a:pt x="1101397" y="172560"/>
                  </a:lnTo>
                  <a:lnTo>
                    <a:pt x="1101397" y="0"/>
                  </a:lnTo>
                  <a:lnTo>
                    <a:pt x="1273957" y="172560"/>
                  </a:lnTo>
                  <a:lnTo>
                    <a:pt x="1420342" y="172560"/>
                  </a:lnTo>
                  <a:lnTo>
                    <a:pt x="1420342" y="687684"/>
                  </a:lnTo>
                  <a:close/>
                </a:path>
              </a:pathLst>
            </a:custGeom>
            <a:solidFill>
              <a:schemeClr val="bg2"/>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b="1">
                <a:solidFill>
                  <a:schemeClr val="bg1"/>
                </a:solidFill>
                <a:latin typeface="Arial Black" panose="020B0604020202020204" pitchFamily="34" charset="0"/>
                <a:cs typeface="Arial Black" panose="020B0604020202020204" pitchFamily="34" charset="0"/>
              </a:endParaRPr>
            </a:p>
          </p:txBody>
        </p:sp>
        <p:sp>
          <p:nvSpPr>
            <p:cNvPr id="82" name="TextBox 81">
              <a:extLst>
                <a:ext uri="{FF2B5EF4-FFF2-40B4-BE49-F238E27FC236}">
                  <a16:creationId xmlns:a16="http://schemas.microsoft.com/office/drawing/2014/main" id="{BB7D6254-DBE4-C7A2-A453-91D9D39DCA98}"/>
                </a:ext>
              </a:extLst>
            </p:cNvPr>
            <p:cNvSpPr txBox="1"/>
            <p:nvPr/>
          </p:nvSpPr>
          <p:spPr>
            <a:xfrm>
              <a:off x="5566019" y="1761091"/>
              <a:ext cx="2494674" cy="430887"/>
            </a:xfrm>
            <a:prstGeom prst="rect">
              <a:avLst/>
            </a:prstGeom>
            <a:noFill/>
          </p:spPr>
          <p:txBody>
            <a:bodyPr wrap="square" lIns="0" tIns="0" rIns="0" bIns="0">
              <a:noAutofit/>
            </a:bodyPr>
            <a:lstStyle/>
            <a:p>
              <a:pPr algn="ctr"/>
              <a:r>
                <a:rPr lang="fr-FR" sz="1400" b="1">
                  <a:solidFill>
                    <a:schemeClr val="bg1"/>
                  </a:solidFill>
                  <a:latin typeface="Arial Black" panose="020B0604020202020204" pitchFamily="34" charset="0"/>
                  <a:cs typeface="Arial Black" panose="020B0604020202020204" pitchFamily="34" charset="0"/>
                </a:rPr>
                <a:t>APRÈS AVOIR CLIQUÉ SUR LE LIEN,</a:t>
              </a:r>
            </a:p>
          </p:txBody>
        </p:sp>
      </p:grpSp>
      <p:grpSp>
        <p:nvGrpSpPr>
          <p:cNvPr id="83" name="Group 82">
            <a:extLst>
              <a:ext uri="{FF2B5EF4-FFF2-40B4-BE49-F238E27FC236}">
                <a16:creationId xmlns:a16="http://schemas.microsoft.com/office/drawing/2014/main" id="{0FCDE59D-80B2-93A4-D1C9-8246E993EB0D}"/>
              </a:ext>
            </a:extLst>
          </p:cNvPr>
          <p:cNvGrpSpPr/>
          <p:nvPr/>
        </p:nvGrpSpPr>
        <p:grpSpPr>
          <a:xfrm>
            <a:off x="5409536" y="1713728"/>
            <a:ext cx="2807641" cy="723496"/>
            <a:chOff x="5409536" y="1696912"/>
            <a:chExt cx="2807641" cy="723496"/>
          </a:xfrm>
        </p:grpSpPr>
        <p:sp>
          <p:nvSpPr>
            <p:cNvPr id="85" name="Forme libre 61">
              <a:extLst>
                <a:ext uri="{FF2B5EF4-FFF2-40B4-BE49-F238E27FC236}">
                  <a16:creationId xmlns:a16="http://schemas.microsoft.com/office/drawing/2014/main" id="{BFB5DB87-EDF9-8244-E7BF-9688D7CB5404}"/>
                </a:ext>
              </a:extLst>
            </p:cNvPr>
            <p:cNvSpPr/>
            <p:nvPr/>
          </p:nvSpPr>
          <p:spPr>
            <a:xfrm flipH="1" flipV="1">
              <a:off x="5409536" y="1696912"/>
              <a:ext cx="2807641" cy="723496"/>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0" fmla="*/ 2237362 w 2237362"/>
                <a:gd name="connsiteY0" fmla="*/ 71068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7" fmla="*/ 2237362 w 2237362"/>
                <a:gd name="connsiteY7" fmla="*/ 710688 h 1009138"/>
                <a:gd name="connsiteX0" fmla="*/ 2237362 w 2237362"/>
                <a:gd name="connsiteY0" fmla="*/ 710688 h 710688"/>
                <a:gd name="connsiteX1" fmla="*/ 3175 w 2237362"/>
                <a:gd name="connsiteY1" fmla="*/ 710688 h 710688"/>
                <a:gd name="connsiteX2" fmla="*/ 0 w 2237362"/>
                <a:gd name="connsiteY2" fmla="*/ 172560 h 710688"/>
                <a:gd name="connsiteX3" fmla="*/ 1918417 w 2237362"/>
                <a:gd name="connsiteY3" fmla="*/ 172560 h 710688"/>
                <a:gd name="connsiteX4" fmla="*/ 1918417 w 2237362"/>
                <a:gd name="connsiteY4" fmla="*/ 0 h 710688"/>
                <a:gd name="connsiteX5" fmla="*/ 2090977 w 2237362"/>
                <a:gd name="connsiteY5" fmla="*/ 172560 h 710688"/>
                <a:gd name="connsiteX6" fmla="*/ 2237362 w 2237362"/>
                <a:gd name="connsiteY6" fmla="*/ 172560 h 710688"/>
                <a:gd name="connsiteX7" fmla="*/ 2237362 w 2237362"/>
                <a:gd name="connsiteY7" fmla="*/ 710688 h 710688"/>
                <a:gd name="connsiteX0" fmla="*/ 2234189 w 2234189"/>
                <a:gd name="connsiteY0" fmla="*/ 710688 h 710688"/>
                <a:gd name="connsiteX1" fmla="*/ 2 w 2234189"/>
                <a:gd name="connsiteY1" fmla="*/ 710688 h 710688"/>
                <a:gd name="connsiteX2" fmla="*/ 815820 w 2234189"/>
                <a:gd name="connsiteY2" fmla="*/ 172560 h 710688"/>
                <a:gd name="connsiteX3" fmla="*/ 1915244 w 2234189"/>
                <a:gd name="connsiteY3" fmla="*/ 172560 h 710688"/>
                <a:gd name="connsiteX4" fmla="*/ 1915244 w 2234189"/>
                <a:gd name="connsiteY4" fmla="*/ 0 h 710688"/>
                <a:gd name="connsiteX5" fmla="*/ 2087804 w 2234189"/>
                <a:gd name="connsiteY5" fmla="*/ 172560 h 710688"/>
                <a:gd name="connsiteX6" fmla="*/ 2234189 w 2234189"/>
                <a:gd name="connsiteY6" fmla="*/ 172560 h 710688"/>
                <a:gd name="connsiteX7" fmla="*/ 2234189 w 2234189"/>
                <a:gd name="connsiteY7" fmla="*/ 710688 h 710688"/>
                <a:gd name="connsiteX0" fmla="*/ 1420342 w 1420342"/>
                <a:gd name="connsiteY0" fmla="*/ 710688 h 710688"/>
                <a:gd name="connsiteX1" fmla="*/ 184 w 1420342"/>
                <a:gd name="connsiteY1" fmla="*/ 702995 h 710688"/>
                <a:gd name="connsiteX2" fmla="*/ 1973 w 1420342"/>
                <a:gd name="connsiteY2" fmla="*/ 172560 h 710688"/>
                <a:gd name="connsiteX3" fmla="*/ 1101397 w 1420342"/>
                <a:gd name="connsiteY3" fmla="*/ 172560 h 710688"/>
                <a:gd name="connsiteX4" fmla="*/ 1101397 w 1420342"/>
                <a:gd name="connsiteY4" fmla="*/ 0 h 710688"/>
                <a:gd name="connsiteX5" fmla="*/ 1273957 w 1420342"/>
                <a:gd name="connsiteY5" fmla="*/ 172560 h 710688"/>
                <a:gd name="connsiteX6" fmla="*/ 1420342 w 1420342"/>
                <a:gd name="connsiteY6" fmla="*/ 172560 h 710688"/>
                <a:gd name="connsiteX7" fmla="*/ 1420342 w 1420342"/>
                <a:gd name="connsiteY7" fmla="*/ 710688 h 710688"/>
                <a:gd name="connsiteX0" fmla="*/ 1420342 w 1420342"/>
                <a:gd name="connsiteY0" fmla="*/ 687684 h 702995"/>
                <a:gd name="connsiteX1" fmla="*/ 184 w 1420342"/>
                <a:gd name="connsiteY1" fmla="*/ 702995 h 702995"/>
                <a:gd name="connsiteX2" fmla="*/ 1973 w 1420342"/>
                <a:gd name="connsiteY2" fmla="*/ 172560 h 702995"/>
                <a:gd name="connsiteX3" fmla="*/ 1101397 w 1420342"/>
                <a:gd name="connsiteY3" fmla="*/ 172560 h 702995"/>
                <a:gd name="connsiteX4" fmla="*/ 1101397 w 1420342"/>
                <a:gd name="connsiteY4" fmla="*/ 0 h 702995"/>
                <a:gd name="connsiteX5" fmla="*/ 1273957 w 1420342"/>
                <a:gd name="connsiteY5" fmla="*/ 172560 h 702995"/>
                <a:gd name="connsiteX6" fmla="*/ 1420342 w 1420342"/>
                <a:gd name="connsiteY6" fmla="*/ 172560 h 702995"/>
                <a:gd name="connsiteX7" fmla="*/ 1420342 w 1420342"/>
                <a:gd name="connsiteY7" fmla="*/ 687684 h 70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0342" h="702995">
                  <a:moveTo>
                    <a:pt x="1420342" y="687684"/>
                  </a:moveTo>
                  <a:lnTo>
                    <a:pt x="184" y="702995"/>
                  </a:lnTo>
                  <a:cubicBezTo>
                    <a:pt x="-874" y="523619"/>
                    <a:pt x="3031" y="351936"/>
                    <a:pt x="1973" y="172560"/>
                  </a:cubicBezTo>
                  <a:lnTo>
                    <a:pt x="1101397" y="172560"/>
                  </a:lnTo>
                  <a:lnTo>
                    <a:pt x="1101397" y="0"/>
                  </a:lnTo>
                  <a:lnTo>
                    <a:pt x="1273957" y="172560"/>
                  </a:lnTo>
                  <a:lnTo>
                    <a:pt x="1420342" y="172560"/>
                  </a:lnTo>
                  <a:lnTo>
                    <a:pt x="1420342" y="687684"/>
                  </a:lnTo>
                  <a:close/>
                </a:path>
              </a:pathLst>
            </a:custGeom>
            <a:solidFill>
              <a:schemeClr val="bg2"/>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b="1">
                <a:solidFill>
                  <a:schemeClr val="bg1"/>
                </a:solidFill>
                <a:latin typeface="Arial Black" panose="020B0604020202020204" pitchFamily="34" charset="0"/>
                <a:cs typeface="Arial Black" panose="020B0604020202020204" pitchFamily="34" charset="0"/>
              </a:endParaRPr>
            </a:p>
          </p:txBody>
        </p:sp>
        <p:sp>
          <p:nvSpPr>
            <p:cNvPr id="96" name="TextBox 95">
              <a:extLst>
                <a:ext uri="{FF2B5EF4-FFF2-40B4-BE49-F238E27FC236}">
                  <a16:creationId xmlns:a16="http://schemas.microsoft.com/office/drawing/2014/main" id="{3237438D-70F1-3A6B-FEBD-DC09353F7942}"/>
                </a:ext>
              </a:extLst>
            </p:cNvPr>
            <p:cNvSpPr txBox="1"/>
            <p:nvPr/>
          </p:nvSpPr>
          <p:spPr>
            <a:xfrm>
              <a:off x="5566019" y="1761091"/>
              <a:ext cx="2494674" cy="430887"/>
            </a:xfrm>
            <a:prstGeom prst="rect">
              <a:avLst/>
            </a:prstGeom>
            <a:noFill/>
          </p:spPr>
          <p:txBody>
            <a:bodyPr wrap="square" lIns="0" tIns="0" rIns="0" bIns="0">
              <a:noAutofit/>
            </a:bodyPr>
            <a:lstStyle/>
            <a:p>
              <a:pPr algn="ctr"/>
              <a:r>
                <a:rPr lang="fr-FR" sz="1400" b="1">
                  <a:solidFill>
                    <a:schemeClr val="bg1"/>
                  </a:solidFill>
                  <a:latin typeface="Arial Black" panose="020B0604020202020204" pitchFamily="34" charset="0"/>
                  <a:cs typeface="Arial Black" panose="020B0604020202020204" pitchFamily="34" charset="0"/>
                </a:rPr>
                <a:t>ET AUSSI DISPONIBLE </a:t>
              </a:r>
              <a:br>
                <a:rPr lang="fr-FR" sz="1400" b="1">
                  <a:solidFill>
                    <a:schemeClr val="bg1"/>
                  </a:solidFill>
                  <a:latin typeface="Arial Black" panose="020B0604020202020204" pitchFamily="34" charset="0"/>
                  <a:cs typeface="Arial Black" panose="020B0604020202020204" pitchFamily="34" charset="0"/>
                </a:rPr>
              </a:br>
              <a:r>
                <a:rPr lang="fr-FR" sz="1400" b="1">
                  <a:solidFill>
                    <a:schemeClr val="bg1"/>
                  </a:solidFill>
                  <a:latin typeface="Arial Black" panose="020B0604020202020204" pitchFamily="34" charset="0"/>
                  <a:cs typeface="Arial Black" panose="020B0604020202020204" pitchFamily="34" charset="0"/>
                </a:rPr>
                <a:t>DANS L’APPLI : </a:t>
              </a:r>
            </a:p>
          </p:txBody>
        </p:sp>
      </p:grpSp>
      <p:sp>
        <p:nvSpPr>
          <p:cNvPr id="35" name="Espace réservé du pied de page 3">
            <a:extLst>
              <a:ext uri="{FF2B5EF4-FFF2-40B4-BE49-F238E27FC236}">
                <a16:creationId xmlns:a16="http://schemas.microsoft.com/office/drawing/2014/main" id="{EC67E70E-8BBF-4844-95C8-F5D2124F2CFC}"/>
              </a:ext>
            </a:extLst>
          </p:cNvPr>
          <p:cNvSpPr txBox="1">
            <a:spLocks/>
          </p:cNvSpPr>
          <p:nvPr/>
        </p:nvSpPr>
        <p:spPr>
          <a:xfrm>
            <a:off x="186279" y="-20944"/>
            <a:ext cx="9126692" cy="738664"/>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fr-FR" sz="2400" b="1">
                <a:solidFill>
                  <a:schemeClr val="bg2"/>
                </a:solidFill>
                <a:latin typeface="Arial Black" panose="020B0604020202020204" pitchFamily="34" charset="0"/>
                <a:cs typeface="Arial Black" panose="020B0604020202020204" pitchFamily="34" charset="0"/>
              </a:rPr>
              <a:t>SOLUTION D’ENCAISSEMENT </a:t>
            </a:r>
            <a:r>
              <a:rPr lang="fr-FR" sz="2400" b="1">
                <a:latin typeface="Arial Black" panose="020B0604020202020204" pitchFamily="34" charset="0"/>
              </a:rPr>
              <a:t>SANS</a:t>
            </a:r>
            <a:r>
              <a:rPr lang="fr-FR" sz="2400" b="1">
                <a:solidFill>
                  <a:schemeClr val="bg2"/>
                </a:solidFill>
                <a:latin typeface="Arial Black" panose="020B0604020202020204" pitchFamily="34" charset="0"/>
                <a:cs typeface="Arial Black" panose="020B0604020202020204" pitchFamily="34" charset="0"/>
              </a:rPr>
              <a:t> SITE MARCHAND </a:t>
            </a:r>
            <a:r>
              <a:rPr lang="fr-FR" sz="2400" b="1">
                <a:latin typeface="Arial Black" panose="020B0604020202020204" pitchFamily="34" charset="0"/>
              </a:rPr>
              <a:t>PAIEMENT PAR LIEN</a:t>
            </a:r>
          </a:p>
        </p:txBody>
      </p:sp>
      <p:pic>
        <p:nvPicPr>
          <p:cNvPr id="36" name="Image 35" descr="Une image contenant texte, clipart&#10;&#10;Description générée automatiquement">
            <a:extLst>
              <a:ext uri="{FF2B5EF4-FFF2-40B4-BE49-F238E27FC236}">
                <a16:creationId xmlns:a16="http://schemas.microsoft.com/office/drawing/2014/main" id="{C29293D5-E927-42D4-8200-AA0006AB0059}"/>
              </a:ext>
            </a:extLst>
          </p:cNvPr>
          <p:cNvPicPr>
            <a:picLocks noChangeAspect="1"/>
          </p:cNvPicPr>
          <p:nvPr/>
        </p:nvPicPr>
        <p:blipFill>
          <a:blip r:embed="rId7"/>
          <a:stretch>
            <a:fillRect/>
          </a:stretch>
        </p:blipFill>
        <p:spPr>
          <a:xfrm>
            <a:off x="10649576" y="144679"/>
            <a:ext cx="1252345" cy="523329"/>
          </a:xfrm>
          <a:prstGeom prst="rect">
            <a:avLst/>
          </a:prstGeom>
        </p:spPr>
      </p:pic>
    </p:spTree>
    <p:extLst>
      <p:ext uri="{BB962C8B-B14F-4D97-AF65-F5344CB8AC3E}">
        <p14:creationId xmlns:p14="http://schemas.microsoft.com/office/powerpoint/2010/main" val="1052640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a:extLst>
              <a:ext uri="{FF2B5EF4-FFF2-40B4-BE49-F238E27FC236}">
                <a16:creationId xmlns:a16="http://schemas.microsoft.com/office/drawing/2014/main" id="{7C04D12E-C19B-49C8-83D6-DB966239CEC3}"/>
              </a:ext>
            </a:extLst>
          </p:cNvPr>
          <p:cNvPicPr>
            <a:picLocks noChangeAspect="1"/>
          </p:cNvPicPr>
          <p:nvPr/>
        </p:nvPicPr>
        <p:blipFill rotWithShape="1">
          <a:blip r:embed="rId3"/>
          <a:srcRect l="37682" r="48753"/>
          <a:stretch/>
        </p:blipFill>
        <p:spPr>
          <a:xfrm>
            <a:off x="5" y="725716"/>
            <a:ext cx="1480457" cy="6132282"/>
          </a:xfrm>
          <a:custGeom>
            <a:avLst/>
            <a:gdLst>
              <a:gd name="connsiteX0" fmla="*/ 0 w 1480457"/>
              <a:gd name="connsiteY0" fmla="*/ 0 h 6132282"/>
              <a:gd name="connsiteX1" fmla="*/ 1480457 w 1480457"/>
              <a:gd name="connsiteY1" fmla="*/ 0 h 6132282"/>
              <a:gd name="connsiteX2" fmla="*/ 1480457 w 1480457"/>
              <a:gd name="connsiteY2" fmla="*/ 6132282 h 6132282"/>
              <a:gd name="connsiteX3" fmla="*/ 0 w 1480457"/>
              <a:gd name="connsiteY3" fmla="*/ 6132282 h 6132282"/>
            </a:gdLst>
            <a:ahLst/>
            <a:cxnLst>
              <a:cxn ang="0">
                <a:pos x="connsiteX0" y="connsiteY0"/>
              </a:cxn>
              <a:cxn ang="0">
                <a:pos x="connsiteX1" y="connsiteY1"/>
              </a:cxn>
              <a:cxn ang="0">
                <a:pos x="connsiteX2" y="connsiteY2"/>
              </a:cxn>
              <a:cxn ang="0">
                <a:pos x="connsiteX3" y="connsiteY3"/>
              </a:cxn>
            </a:cxnLst>
            <a:rect l="l" t="t" r="r" b="b"/>
            <a:pathLst>
              <a:path w="1480457" h="6132282">
                <a:moveTo>
                  <a:pt x="0" y="0"/>
                </a:moveTo>
                <a:lnTo>
                  <a:pt x="1480457" y="0"/>
                </a:lnTo>
                <a:lnTo>
                  <a:pt x="1480457" y="6132282"/>
                </a:lnTo>
                <a:lnTo>
                  <a:pt x="0" y="6132282"/>
                </a:lnTo>
                <a:close/>
              </a:path>
            </a:pathLst>
          </a:custGeom>
        </p:spPr>
      </p:pic>
      <p:sp>
        <p:nvSpPr>
          <p:cNvPr id="115" name="Rectangle 6">
            <a:extLst>
              <a:ext uri="{FF2B5EF4-FFF2-40B4-BE49-F238E27FC236}">
                <a16:creationId xmlns:a16="http://schemas.microsoft.com/office/drawing/2014/main" id="{EEACF7DF-764A-4E2D-A647-6C30FB6D24A7}"/>
              </a:ext>
            </a:extLst>
          </p:cNvPr>
          <p:cNvSpPr/>
          <p:nvPr/>
        </p:nvSpPr>
        <p:spPr>
          <a:xfrm>
            <a:off x="8693427" y="-1"/>
            <a:ext cx="3498572" cy="6858001"/>
          </a:xfrm>
          <a:custGeom>
            <a:avLst/>
            <a:gdLst>
              <a:gd name="connsiteX0" fmla="*/ 0 w 3140765"/>
              <a:gd name="connsiteY0" fmla="*/ 0 h 5143501"/>
              <a:gd name="connsiteX1" fmla="*/ 3140765 w 3140765"/>
              <a:gd name="connsiteY1" fmla="*/ 0 h 5143501"/>
              <a:gd name="connsiteX2" fmla="*/ 3140765 w 3140765"/>
              <a:gd name="connsiteY2" fmla="*/ 5143501 h 5143501"/>
              <a:gd name="connsiteX3" fmla="*/ 0 w 3140765"/>
              <a:gd name="connsiteY3" fmla="*/ 5143501 h 5143501"/>
              <a:gd name="connsiteX4" fmla="*/ 0 w 3140765"/>
              <a:gd name="connsiteY4" fmla="*/ 0 h 5143501"/>
              <a:gd name="connsiteX0" fmla="*/ 387626 w 3140765"/>
              <a:gd name="connsiteY0" fmla="*/ 0 h 5143501"/>
              <a:gd name="connsiteX1" fmla="*/ 3140765 w 3140765"/>
              <a:gd name="connsiteY1" fmla="*/ 0 h 5143501"/>
              <a:gd name="connsiteX2" fmla="*/ 3140765 w 3140765"/>
              <a:gd name="connsiteY2" fmla="*/ 5143501 h 5143501"/>
              <a:gd name="connsiteX3" fmla="*/ 0 w 3140765"/>
              <a:gd name="connsiteY3" fmla="*/ 5143501 h 5143501"/>
              <a:gd name="connsiteX4" fmla="*/ 387626 w 3140765"/>
              <a:gd name="connsiteY4" fmla="*/ 0 h 5143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765" h="5143501">
                <a:moveTo>
                  <a:pt x="387626" y="0"/>
                </a:moveTo>
                <a:lnTo>
                  <a:pt x="3140765" y="0"/>
                </a:lnTo>
                <a:lnTo>
                  <a:pt x="3140765" y="5143501"/>
                </a:lnTo>
                <a:lnTo>
                  <a:pt x="0" y="5143501"/>
                </a:lnTo>
                <a:lnTo>
                  <a:pt x="387626" y="0"/>
                </a:lnTo>
                <a:close/>
              </a:path>
            </a:pathLst>
          </a:custGeom>
          <a:solidFill>
            <a:schemeClr val="tx1">
              <a:lumMod val="20000"/>
              <a:lumOff val="8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cxnSp>
        <p:nvCxnSpPr>
          <p:cNvPr id="42" name="Straight Connector 14">
            <a:extLst>
              <a:ext uri="{FF2B5EF4-FFF2-40B4-BE49-F238E27FC236}">
                <a16:creationId xmlns:a16="http://schemas.microsoft.com/office/drawing/2014/main" id="{D8461CE8-7670-4ADE-A523-D2686320B3B5}"/>
              </a:ext>
            </a:extLst>
          </p:cNvPr>
          <p:cNvCxnSpPr>
            <a:cxnSpLocks/>
          </p:cNvCxnSpPr>
          <p:nvPr/>
        </p:nvCxnSpPr>
        <p:spPr>
          <a:xfrm>
            <a:off x="11712000" y="6471041"/>
            <a:ext cx="0" cy="251073"/>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3" name="Espace réservé du pied de page 3">
            <a:extLst>
              <a:ext uri="{FF2B5EF4-FFF2-40B4-BE49-F238E27FC236}">
                <a16:creationId xmlns:a16="http://schemas.microsoft.com/office/drawing/2014/main" id="{E549BC3C-4C98-4B9D-9012-83D7BC9EAC01}"/>
              </a:ext>
            </a:extLst>
          </p:cNvPr>
          <p:cNvSpPr txBox="1">
            <a:spLocks/>
          </p:cNvSpPr>
          <p:nvPr/>
        </p:nvSpPr>
        <p:spPr>
          <a:xfrm>
            <a:off x="11808000" y="6514503"/>
            <a:ext cx="384000" cy="164148"/>
          </a:xfrm>
          <a:prstGeom prst="rect">
            <a:avLst/>
          </a:prstGeom>
        </p:spPr>
        <p:txBody>
          <a:bodyPr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fld id="{4D89CEE3-EF86-47BA-A019-3BB0B49164E8}" type="slidenum">
              <a:rPr lang="fr-FR" sz="1067">
                <a:latin typeface="Arial"/>
              </a:rPr>
              <a:pPr defTabSz="609585">
                <a:defRPr/>
              </a:pPr>
              <a:t>11</a:t>
            </a:fld>
            <a:endParaRPr lang="fr-FR" sz="1067">
              <a:latin typeface="Arial"/>
            </a:endParaRPr>
          </a:p>
        </p:txBody>
      </p:sp>
      <p:sp>
        <p:nvSpPr>
          <p:cNvPr id="17" name="Rectangle 16">
            <a:extLst>
              <a:ext uri="{FF2B5EF4-FFF2-40B4-BE49-F238E27FC236}">
                <a16:creationId xmlns:a16="http://schemas.microsoft.com/office/drawing/2014/main" id="{25D0729C-0790-1F63-EF14-3D06948695FF}"/>
              </a:ext>
            </a:extLst>
          </p:cNvPr>
          <p:cNvSpPr/>
          <p:nvPr/>
        </p:nvSpPr>
        <p:spPr>
          <a:xfrm>
            <a:off x="-1" y="1"/>
            <a:ext cx="12192000" cy="1127902"/>
          </a:xfrm>
          <a:prstGeom prst="rect">
            <a:avLst/>
          </a:prstGeom>
          <a:solidFill>
            <a:schemeClr val="bg1"/>
          </a:solidFill>
          <a:ln w="3175">
            <a:noFill/>
          </a:ln>
          <a:effectLst>
            <a:outerShdw blurRad="889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7">
              <a:solidFill>
                <a:schemeClr val="bg2"/>
              </a:solidFill>
            </a:endParaRPr>
          </a:p>
        </p:txBody>
      </p:sp>
      <p:sp>
        <p:nvSpPr>
          <p:cNvPr id="15" name="Espace réservé du pied de page 3">
            <a:extLst>
              <a:ext uri="{FF2B5EF4-FFF2-40B4-BE49-F238E27FC236}">
                <a16:creationId xmlns:a16="http://schemas.microsoft.com/office/drawing/2014/main" id="{5B5CDCFE-066C-2670-47EB-4A78463908B5}"/>
              </a:ext>
            </a:extLst>
          </p:cNvPr>
          <p:cNvSpPr txBox="1">
            <a:spLocks/>
          </p:cNvSpPr>
          <p:nvPr/>
        </p:nvSpPr>
        <p:spPr>
          <a:xfrm>
            <a:off x="335359" y="166646"/>
            <a:ext cx="9492641" cy="738664"/>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fr-FR" sz="2400" b="1">
                <a:solidFill>
                  <a:schemeClr val="bg2"/>
                </a:solidFill>
                <a:latin typeface="Arial Black" panose="020B0604020202020204" pitchFamily="34" charset="0"/>
                <a:cs typeface="Arial Black" panose="020B0604020202020204" pitchFamily="34" charset="0"/>
              </a:rPr>
              <a:t>SOLUTION DE CREATION DE SITE INTER</a:t>
            </a:r>
            <a:r>
              <a:rPr lang="fr-FR" sz="2400" b="1">
                <a:solidFill>
                  <a:schemeClr val="tx2"/>
                </a:solidFill>
                <a:latin typeface="Arial Black" panose="020B0604020202020204" pitchFamily="34" charset="0"/>
                <a:cs typeface="Arial Black" panose="020B0604020202020204" pitchFamily="34" charset="0"/>
              </a:rPr>
              <a:t>NE</a:t>
            </a:r>
            <a:r>
              <a:rPr lang="fr-FR" sz="2400" b="1">
                <a:solidFill>
                  <a:schemeClr val="bg2"/>
                </a:solidFill>
                <a:latin typeface="Arial Black" panose="020B0604020202020204" pitchFamily="34" charset="0"/>
                <a:cs typeface="Arial Black" panose="020B0604020202020204" pitchFamily="34" charset="0"/>
              </a:rPr>
              <a:t>T </a:t>
            </a:r>
            <a:r>
              <a:rPr lang="fr-FR" sz="2400" b="1">
                <a:solidFill>
                  <a:schemeClr val="tx2"/>
                </a:solidFill>
                <a:latin typeface="Arial Black" panose="020B0604020202020204" pitchFamily="34" charset="0"/>
              </a:rPr>
              <a:t>ET</a:t>
            </a:r>
            <a:r>
              <a:rPr lang="fr-FR" sz="2400" b="1">
                <a:solidFill>
                  <a:srgbClr val="3E454A"/>
                </a:solidFill>
                <a:latin typeface="Arial Black" panose="020B0604020202020204" pitchFamily="34" charset="0"/>
              </a:rPr>
              <a:t> </a:t>
            </a:r>
            <a:br>
              <a:rPr lang="fr-FR" sz="2400" b="1">
                <a:solidFill>
                  <a:srgbClr val="3E454A"/>
                </a:solidFill>
                <a:latin typeface="Arial Black" panose="020B0604020202020204" pitchFamily="34" charset="0"/>
              </a:rPr>
            </a:br>
            <a:r>
              <a:rPr lang="fr-FR" sz="2400" b="1">
                <a:solidFill>
                  <a:srgbClr val="3E454A"/>
                </a:solidFill>
                <a:latin typeface="Arial Black" panose="020B0604020202020204" pitchFamily="34" charset="0"/>
              </a:rPr>
              <a:t>DE DEVELOPPEMENT DE SA VISIBILITE SUR INTERNET</a:t>
            </a:r>
          </a:p>
        </p:txBody>
      </p:sp>
      <p:sp>
        <p:nvSpPr>
          <p:cNvPr id="16" name="Rectangle : avec coins arrondis en haut 71">
            <a:extLst>
              <a:ext uri="{FF2B5EF4-FFF2-40B4-BE49-F238E27FC236}">
                <a16:creationId xmlns:a16="http://schemas.microsoft.com/office/drawing/2014/main" id="{4A1C12D0-96F4-A96D-741C-3899669C5ED3}"/>
              </a:ext>
            </a:extLst>
          </p:cNvPr>
          <p:cNvSpPr/>
          <p:nvPr/>
        </p:nvSpPr>
        <p:spPr>
          <a:xfrm>
            <a:off x="318991" y="1066943"/>
            <a:ext cx="1152000" cy="60959"/>
          </a:xfrm>
          <a:prstGeom prst="round2SameRect">
            <a:avLst>
              <a:gd name="adj1" fmla="val 500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52" name="Graphic 51">
            <a:extLst>
              <a:ext uri="{FF2B5EF4-FFF2-40B4-BE49-F238E27FC236}">
                <a16:creationId xmlns:a16="http://schemas.microsoft.com/office/drawing/2014/main" id="{0A67F6C5-EFC1-4C15-9F23-51B5B4F75D6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291763" y="6375112"/>
            <a:ext cx="1073943" cy="278732"/>
          </a:xfrm>
          <a:prstGeom prst="rect">
            <a:avLst/>
          </a:prstGeom>
        </p:spPr>
      </p:pic>
      <p:sp>
        <p:nvSpPr>
          <p:cNvPr id="124" name="Espace réservé du pied de page 3">
            <a:extLst>
              <a:ext uri="{FF2B5EF4-FFF2-40B4-BE49-F238E27FC236}">
                <a16:creationId xmlns:a16="http://schemas.microsoft.com/office/drawing/2014/main" id="{BD8B3B2E-9123-409F-8763-80CC8962E562}"/>
              </a:ext>
            </a:extLst>
          </p:cNvPr>
          <p:cNvSpPr txBox="1">
            <a:spLocks/>
          </p:cNvSpPr>
          <p:nvPr/>
        </p:nvSpPr>
        <p:spPr>
          <a:xfrm>
            <a:off x="1770742" y="6587792"/>
            <a:ext cx="6684179" cy="198897"/>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600" i="1"/>
              <a:t>(1) </a:t>
            </a:r>
            <a:r>
              <a:rPr lang="fr-FR" sz="600" i="1" err="1"/>
              <a:t>Regicom</a:t>
            </a:r>
            <a:r>
              <a:rPr lang="fr-FR" sz="600" i="1"/>
              <a:t>, nom commercial </a:t>
            </a:r>
            <a:r>
              <a:rPr lang="fr-FR" sz="600" i="1" err="1"/>
              <a:t>Regicom</a:t>
            </a:r>
            <a:r>
              <a:rPr lang="fr-FR" sz="600" i="1"/>
              <a:t> </a:t>
            </a:r>
            <a:r>
              <a:rPr lang="fr-FR" sz="600" i="1" err="1"/>
              <a:t>Webformance</a:t>
            </a:r>
            <a:r>
              <a:rPr lang="fr-FR" sz="600" i="1"/>
              <a:t>, SASU au capital de 5 000 000 € - RCS Nanterre n° 525 312 294 - Siege social : 36-40 Rue Raspail, 92300, Levallois Perret, France.</a:t>
            </a:r>
          </a:p>
        </p:txBody>
      </p:sp>
      <p:sp>
        <p:nvSpPr>
          <p:cNvPr id="138" name="Espace réservé du pied de page 3">
            <a:extLst>
              <a:ext uri="{FF2B5EF4-FFF2-40B4-BE49-F238E27FC236}">
                <a16:creationId xmlns:a16="http://schemas.microsoft.com/office/drawing/2014/main" id="{1D33479B-77FF-48EE-9EF2-63E932F09EFD}"/>
              </a:ext>
            </a:extLst>
          </p:cNvPr>
          <p:cNvSpPr txBox="1">
            <a:spLocks/>
          </p:cNvSpPr>
          <p:nvPr/>
        </p:nvSpPr>
        <p:spPr>
          <a:xfrm>
            <a:off x="6409438" y="1453447"/>
            <a:ext cx="5178638" cy="205184"/>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1400" b="1">
                <a:latin typeface="Arial Black" panose="020B0604020202020204" pitchFamily="34" charset="0"/>
                <a:cs typeface="Arial Black" panose="020B0604020202020204" pitchFamily="34" charset="0"/>
              </a:rPr>
              <a:t>BESOINS</a:t>
            </a:r>
          </a:p>
        </p:txBody>
      </p:sp>
      <p:sp>
        <p:nvSpPr>
          <p:cNvPr id="139" name="Espace réservé du pied de page 3">
            <a:extLst>
              <a:ext uri="{FF2B5EF4-FFF2-40B4-BE49-F238E27FC236}">
                <a16:creationId xmlns:a16="http://schemas.microsoft.com/office/drawing/2014/main" id="{A88B1E2B-4362-4EC3-AEF5-2600E93D7D8C}"/>
              </a:ext>
            </a:extLst>
          </p:cNvPr>
          <p:cNvSpPr txBox="1">
            <a:spLocks/>
          </p:cNvSpPr>
          <p:nvPr/>
        </p:nvSpPr>
        <p:spPr>
          <a:xfrm>
            <a:off x="6409438" y="1714444"/>
            <a:ext cx="5178639" cy="977191"/>
          </a:xfrm>
          <a:prstGeom prst="rect">
            <a:avLst/>
          </a:prstGeom>
        </p:spPr>
        <p:txBody>
          <a:bodyPr wrap="square" lIns="0" tIns="0" rIns="0" bIns="0" numCol="1" spcCol="17280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2800" indent="-172800" defTabSz="609585">
              <a:spcAft>
                <a:spcPts val="300"/>
              </a:spcAft>
              <a:buClr>
                <a:schemeClr val="tx2"/>
              </a:buClr>
              <a:buFont typeface="Arial" panose="020B0604020202020204" pitchFamily="34" charset="0"/>
              <a:buChar char="•"/>
              <a:defRPr/>
            </a:pPr>
            <a:r>
              <a:rPr lang="fr-FR" sz="1050" b="1"/>
              <a:t>Offrir un canal de vente supplémentaire avec la vente en ligne : site marchand, site </a:t>
            </a:r>
            <a:r>
              <a:rPr lang="fr-FR" sz="1050" b="1" err="1"/>
              <a:t>Click&amp;Collect</a:t>
            </a:r>
            <a:r>
              <a:rPr lang="fr-FR" sz="1050" b="1"/>
              <a:t>, réseaux sociaux (social commerce) :</a:t>
            </a:r>
          </a:p>
          <a:p>
            <a:pPr marL="345600" lvl="2" indent="-172800" defTabSz="609585">
              <a:buClr>
                <a:schemeClr val="tx2"/>
              </a:buClr>
              <a:buFont typeface="Arial" panose="020B0604020202020204" pitchFamily="34" charset="0"/>
              <a:buChar char="-"/>
              <a:defRPr/>
            </a:pPr>
            <a:r>
              <a:rPr lang="fr-FR" sz="1000"/>
              <a:t>Optimiser/enrichir son site internet</a:t>
            </a:r>
          </a:p>
          <a:p>
            <a:pPr marL="345600" lvl="2" indent="-172800" defTabSz="609585">
              <a:buClr>
                <a:schemeClr val="tx2"/>
              </a:buClr>
              <a:buFont typeface="Arial" panose="020B0604020202020204" pitchFamily="34" charset="0"/>
              <a:buChar char="-"/>
              <a:defRPr/>
            </a:pPr>
            <a:r>
              <a:rPr lang="fr-FR" sz="1000"/>
              <a:t>Développer sa visibilité en ligne (référencement, réseaux sociaux, ...)</a:t>
            </a:r>
          </a:p>
          <a:p>
            <a:pPr marL="345600" lvl="2" indent="-172800" defTabSz="609585">
              <a:buClr>
                <a:schemeClr val="tx2"/>
              </a:buClr>
              <a:buFont typeface="Arial" panose="020B0604020202020204" pitchFamily="34" charset="0"/>
              <a:buChar char="-"/>
              <a:defRPr/>
            </a:pPr>
            <a:r>
              <a:rPr lang="fr-FR" sz="1000"/>
              <a:t>Mettre en œuvre des campagnes de publicité digitales</a:t>
            </a:r>
          </a:p>
          <a:p>
            <a:pPr marL="345600" lvl="2" indent="-172800" defTabSz="609585">
              <a:buClr>
                <a:schemeClr val="tx2"/>
              </a:buClr>
              <a:buFont typeface="Arial" panose="020B0604020202020204" pitchFamily="34" charset="0"/>
              <a:buChar char="-"/>
              <a:defRPr/>
            </a:pPr>
            <a:r>
              <a:rPr lang="fr-FR" sz="1000" err="1"/>
              <a:t>Etre</a:t>
            </a:r>
            <a:r>
              <a:rPr lang="fr-FR" sz="1000"/>
              <a:t> accompagné par des experts pour développer son activité sur internet</a:t>
            </a:r>
          </a:p>
        </p:txBody>
      </p:sp>
      <p:sp>
        <p:nvSpPr>
          <p:cNvPr id="144" name="Espace réservé du pied de page 3">
            <a:extLst>
              <a:ext uri="{FF2B5EF4-FFF2-40B4-BE49-F238E27FC236}">
                <a16:creationId xmlns:a16="http://schemas.microsoft.com/office/drawing/2014/main" id="{646240D7-17F4-4C5E-907A-E0EA14EFB128}"/>
              </a:ext>
            </a:extLst>
          </p:cNvPr>
          <p:cNvSpPr txBox="1">
            <a:spLocks/>
          </p:cNvSpPr>
          <p:nvPr/>
        </p:nvSpPr>
        <p:spPr>
          <a:xfrm>
            <a:off x="1745630" y="1453448"/>
            <a:ext cx="3200344" cy="205184"/>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1400" b="1">
                <a:latin typeface="Arial Black" panose="020B0604020202020204" pitchFamily="34" charset="0"/>
                <a:cs typeface="Arial Black" panose="020B0604020202020204" pitchFamily="34" charset="0"/>
              </a:rPr>
              <a:t>CIBLES</a:t>
            </a:r>
          </a:p>
        </p:txBody>
      </p:sp>
      <p:sp>
        <p:nvSpPr>
          <p:cNvPr id="145" name="Espace réservé du pied de page 3">
            <a:extLst>
              <a:ext uri="{FF2B5EF4-FFF2-40B4-BE49-F238E27FC236}">
                <a16:creationId xmlns:a16="http://schemas.microsoft.com/office/drawing/2014/main" id="{25000A25-0874-48B4-962B-19D0FB46FFED}"/>
              </a:ext>
            </a:extLst>
          </p:cNvPr>
          <p:cNvSpPr txBox="1">
            <a:spLocks/>
          </p:cNvSpPr>
          <p:nvPr/>
        </p:nvSpPr>
        <p:spPr>
          <a:xfrm>
            <a:off x="1745630" y="1714443"/>
            <a:ext cx="3417727" cy="995144"/>
          </a:xfrm>
          <a:prstGeom prst="rect">
            <a:avLst/>
          </a:prstGeom>
        </p:spPr>
        <p:txBody>
          <a:bodyPr lIns="0" tIns="0" rIns="0" bIns="0" numCol="1" spcCol="17280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2800" indent="-172800" defTabSz="609585">
              <a:spcAft>
                <a:spcPts val="150"/>
              </a:spcAft>
              <a:buClr>
                <a:schemeClr val="tx2"/>
              </a:buClr>
              <a:buFont typeface="Arial" panose="020B0604020202020204" pitchFamily="34" charset="0"/>
              <a:buChar char="•"/>
              <a:defRPr/>
            </a:pPr>
            <a:r>
              <a:rPr lang="fr-FR" sz="1050" b="1"/>
              <a:t>Professionnel souhaitant créer son site internet (site e-commerce, site </a:t>
            </a:r>
            <a:r>
              <a:rPr lang="fr-FR" sz="1050" b="1" err="1"/>
              <a:t>Click&amp;Collect</a:t>
            </a:r>
            <a:r>
              <a:rPr lang="fr-FR" sz="1050" b="1"/>
              <a:t>, site vitrine) : commerçant, artisan, profession libérale…</a:t>
            </a:r>
          </a:p>
          <a:p>
            <a:pPr marL="172800" indent="-172800" defTabSz="609585">
              <a:spcAft>
                <a:spcPts val="150"/>
              </a:spcAft>
              <a:buClr>
                <a:schemeClr val="tx2"/>
              </a:buClr>
              <a:buFont typeface="Arial" panose="020B0604020202020204" pitchFamily="34" charset="0"/>
              <a:buChar char="•"/>
              <a:defRPr/>
            </a:pPr>
            <a:r>
              <a:rPr lang="fr-FR" sz="1050" b="1"/>
              <a:t>Professionnel souhaitant développer sa visibilité sur internet (site vitrine, référencement, campagnes réseaux sociaux, publicité digitale ...)</a:t>
            </a:r>
          </a:p>
        </p:txBody>
      </p:sp>
      <p:sp>
        <p:nvSpPr>
          <p:cNvPr id="116" name="Rectangle: Rounded Corners 24">
            <a:extLst>
              <a:ext uri="{FF2B5EF4-FFF2-40B4-BE49-F238E27FC236}">
                <a16:creationId xmlns:a16="http://schemas.microsoft.com/office/drawing/2014/main" id="{2014537B-4834-4CCD-A5EA-33F7FF073F97}"/>
              </a:ext>
            </a:extLst>
          </p:cNvPr>
          <p:cNvSpPr/>
          <p:nvPr/>
        </p:nvSpPr>
        <p:spPr>
          <a:xfrm flipV="1">
            <a:off x="7362617" y="3047354"/>
            <a:ext cx="4349383" cy="3041241"/>
          </a:xfrm>
          <a:prstGeom prst="round1Rect">
            <a:avLst/>
          </a:prstGeom>
          <a:solidFill>
            <a:schemeClr val="bg1">
              <a:lumMod val="95000"/>
            </a:schemeClr>
          </a:solidFill>
          <a:ln w="25400">
            <a:noFill/>
          </a:ln>
          <a:effectLst>
            <a:outerShdw dist="889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19" name="Espace réservé du pied de page 3">
            <a:extLst>
              <a:ext uri="{FF2B5EF4-FFF2-40B4-BE49-F238E27FC236}">
                <a16:creationId xmlns:a16="http://schemas.microsoft.com/office/drawing/2014/main" id="{53B9670A-2326-4A40-82EE-4D8F5079E2FC}"/>
              </a:ext>
            </a:extLst>
          </p:cNvPr>
          <p:cNvSpPr txBox="1">
            <a:spLocks/>
          </p:cNvSpPr>
          <p:nvPr/>
        </p:nvSpPr>
        <p:spPr>
          <a:xfrm>
            <a:off x="7690863" y="3571278"/>
            <a:ext cx="3739357" cy="2369880"/>
          </a:xfrm>
          <a:prstGeom prst="rect">
            <a:avLst/>
          </a:prstGeom>
        </p:spPr>
        <p:txBody>
          <a:bodyPr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2800" indent="-172800">
              <a:spcAft>
                <a:spcPts val="600"/>
              </a:spcAft>
              <a:buClr>
                <a:schemeClr val="bg2"/>
              </a:buClr>
              <a:buFont typeface="Arial" panose="020B0604020202020204" pitchFamily="34" charset="0"/>
              <a:buChar char="•"/>
              <a:defRPr/>
            </a:pPr>
            <a:r>
              <a:rPr lang="fr-FR" sz="1200"/>
              <a:t>Proximité : de la création ou la refonte de son site, au choix de ses supports jusqu'à l'analyse des résultats, le client est accompagné à toutes les étapes de son projet par un conseiller local.</a:t>
            </a:r>
          </a:p>
          <a:p>
            <a:pPr marL="172800" indent="-172800">
              <a:spcAft>
                <a:spcPts val="600"/>
              </a:spcAft>
              <a:buClr>
                <a:schemeClr val="bg2"/>
              </a:buClr>
              <a:buFont typeface="Arial" panose="020B0604020202020204" pitchFamily="34" charset="0"/>
              <a:buChar char="•"/>
              <a:defRPr/>
            </a:pPr>
            <a:r>
              <a:rPr lang="fr-FR" sz="1200"/>
              <a:t>Expertise : Les projets sont encadrés par des experts métiers pour assurer au client le respect </a:t>
            </a:r>
            <a:br>
              <a:rPr lang="fr-FR" sz="1200"/>
            </a:br>
            <a:r>
              <a:rPr lang="fr-FR" sz="1200"/>
              <a:t>de son cahier des charges et des normes web. </a:t>
            </a:r>
          </a:p>
          <a:p>
            <a:pPr marL="172800" indent="-172800">
              <a:spcAft>
                <a:spcPts val="600"/>
              </a:spcAft>
              <a:buClr>
                <a:schemeClr val="bg2"/>
              </a:buClr>
              <a:buFont typeface="Arial" panose="020B0604020202020204" pitchFamily="34" charset="0"/>
              <a:buChar char="•"/>
              <a:defRPr/>
            </a:pPr>
            <a:r>
              <a:rPr lang="fr-FR" sz="1200"/>
              <a:t>Résultats : Notre partenaire </a:t>
            </a:r>
            <a:r>
              <a:rPr lang="fr-FR" sz="1200" err="1"/>
              <a:t>Regicom</a:t>
            </a:r>
            <a:r>
              <a:rPr lang="fr-FR" sz="1200"/>
              <a:t> </a:t>
            </a:r>
            <a:r>
              <a:rPr lang="fr-FR" sz="1200" baseline="30000"/>
              <a:t>(1) </a:t>
            </a:r>
            <a:r>
              <a:rPr lang="fr-FR" sz="1200"/>
              <a:t>s'engage </a:t>
            </a:r>
            <a:br>
              <a:rPr lang="fr-FR" sz="1200"/>
            </a:br>
            <a:r>
              <a:rPr lang="fr-FR" sz="1200"/>
              <a:t>sur les délais, les audiences, et dispose d'outils qui permettent de mesurer les performances sur chacune de ses solutions pour conforter la satisfaction du client.</a:t>
            </a:r>
          </a:p>
        </p:txBody>
      </p:sp>
      <p:sp>
        <p:nvSpPr>
          <p:cNvPr id="117" name="Forme libre 146">
            <a:extLst>
              <a:ext uri="{FF2B5EF4-FFF2-40B4-BE49-F238E27FC236}">
                <a16:creationId xmlns:a16="http://schemas.microsoft.com/office/drawing/2014/main" id="{74A228BA-C6F3-424B-BCA0-61564FDDC9A7}"/>
              </a:ext>
            </a:extLst>
          </p:cNvPr>
          <p:cNvSpPr/>
          <p:nvPr/>
        </p:nvSpPr>
        <p:spPr>
          <a:xfrm rot="10800000">
            <a:off x="7690863" y="2823802"/>
            <a:ext cx="2769784" cy="593043"/>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0" fmla="*/ 2237362 w 2237362"/>
              <a:gd name="connsiteY0" fmla="*/ 71068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7" fmla="*/ 2237362 w 2237362"/>
              <a:gd name="connsiteY7" fmla="*/ 710688 h 1009138"/>
              <a:gd name="connsiteX0" fmla="*/ 2237362 w 2237362"/>
              <a:gd name="connsiteY0" fmla="*/ 710688 h 710688"/>
              <a:gd name="connsiteX1" fmla="*/ 3175 w 2237362"/>
              <a:gd name="connsiteY1" fmla="*/ 710688 h 710688"/>
              <a:gd name="connsiteX2" fmla="*/ 0 w 2237362"/>
              <a:gd name="connsiteY2" fmla="*/ 172560 h 710688"/>
              <a:gd name="connsiteX3" fmla="*/ 1918417 w 2237362"/>
              <a:gd name="connsiteY3" fmla="*/ 172560 h 710688"/>
              <a:gd name="connsiteX4" fmla="*/ 1918417 w 2237362"/>
              <a:gd name="connsiteY4" fmla="*/ 0 h 710688"/>
              <a:gd name="connsiteX5" fmla="*/ 2090977 w 2237362"/>
              <a:gd name="connsiteY5" fmla="*/ 172560 h 710688"/>
              <a:gd name="connsiteX6" fmla="*/ 2237362 w 2237362"/>
              <a:gd name="connsiteY6" fmla="*/ 172560 h 710688"/>
              <a:gd name="connsiteX7" fmla="*/ 2237362 w 2237362"/>
              <a:gd name="connsiteY7" fmla="*/ 710688 h 710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7362" h="710688">
                <a:moveTo>
                  <a:pt x="2237362" y="710688"/>
                </a:moveTo>
                <a:lnTo>
                  <a:pt x="3175" y="710688"/>
                </a:lnTo>
                <a:cubicBezTo>
                  <a:pt x="2117" y="531312"/>
                  <a:pt x="1058" y="351936"/>
                  <a:pt x="0" y="172560"/>
                </a:cubicBezTo>
                <a:lnTo>
                  <a:pt x="1918417" y="172560"/>
                </a:lnTo>
                <a:lnTo>
                  <a:pt x="1918417" y="0"/>
                </a:lnTo>
                <a:lnTo>
                  <a:pt x="2090977" y="172560"/>
                </a:lnTo>
                <a:lnTo>
                  <a:pt x="2237362" y="172560"/>
                </a:lnTo>
                <a:lnTo>
                  <a:pt x="2237362" y="710688"/>
                </a:lnTo>
                <a:close/>
              </a:path>
            </a:pathLst>
          </a:custGeom>
          <a:solidFill>
            <a:schemeClr val="bg2"/>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p>
        </p:txBody>
      </p:sp>
      <p:sp>
        <p:nvSpPr>
          <p:cNvPr id="158" name="Espace réservé du pied de page 3">
            <a:extLst>
              <a:ext uri="{FF2B5EF4-FFF2-40B4-BE49-F238E27FC236}">
                <a16:creationId xmlns:a16="http://schemas.microsoft.com/office/drawing/2014/main" id="{05A84DEC-81F9-4685-8799-D4E7E5603B9A}"/>
              </a:ext>
            </a:extLst>
          </p:cNvPr>
          <p:cNvSpPr txBox="1">
            <a:spLocks/>
          </p:cNvSpPr>
          <p:nvPr/>
        </p:nvSpPr>
        <p:spPr>
          <a:xfrm>
            <a:off x="8018994" y="2956735"/>
            <a:ext cx="2113520" cy="215444"/>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09585">
              <a:defRPr/>
            </a:pPr>
            <a:r>
              <a:rPr lang="fr-FR" sz="1400" b="1">
                <a:solidFill>
                  <a:schemeClr val="bg1"/>
                </a:solidFill>
                <a:latin typeface="Arial Black" panose="020B0604020202020204" pitchFamily="34" charset="0"/>
                <a:cs typeface="Arial Black" panose="020B0604020202020204" pitchFamily="34" charset="0"/>
              </a:rPr>
              <a:t>BÉNÉFICES CLIENT</a:t>
            </a:r>
          </a:p>
        </p:txBody>
      </p:sp>
      <p:sp>
        <p:nvSpPr>
          <p:cNvPr id="53" name="Rectangle: Rounded Corners 24">
            <a:extLst>
              <a:ext uri="{FF2B5EF4-FFF2-40B4-BE49-F238E27FC236}">
                <a16:creationId xmlns:a16="http://schemas.microsoft.com/office/drawing/2014/main" id="{FDCD2CB0-876D-458E-BB18-E5D720A101AC}"/>
              </a:ext>
            </a:extLst>
          </p:cNvPr>
          <p:cNvSpPr/>
          <p:nvPr/>
        </p:nvSpPr>
        <p:spPr>
          <a:xfrm flipV="1">
            <a:off x="596591" y="3047354"/>
            <a:ext cx="6442576" cy="2578502"/>
          </a:xfrm>
          <a:prstGeom prst="round1Rect">
            <a:avLst>
              <a:gd name="adj" fmla="val 19918"/>
            </a:avLst>
          </a:prstGeom>
          <a:solidFill>
            <a:schemeClr val="bg1">
              <a:lumMod val="95000"/>
            </a:schemeClr>
          </a:solidFill>
          <a:ln w="25400">
            <a:noFill/>
          </a:ln>
          <a:effectLst>
            <a:outerShdw dist="889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54" name="Espace réservé du pied de page 3">
            <a:extLst>
              <a:ext uri="{FF2B5EF4-FFF2-40B4-BE49-F238E27FC236}">
                <a16:creationId xmlns:a16="http://schemas.microsoft.com/office/drawing/2014/main" id="{96BACAB3-6949-4592-8722-D08219AA14CF}"/>
              </a:ext>
            </a:extLst>
          </p:cNvPr>
          <p:cNvSpPr txBox="1">
            <a:spLocks/>
          </p:cNvSpPr>
          <p:nvPr/>
        </p:nvSpPr>
        <p:spPr>
          <a:xfrm>
            <a:off x="924837" y="3510127"/>
            <a:ext cx="2812905" cy="1923604"/>
          </a:xfrm>
          <a:prstGeom prst="rect">
            <a:avLst/>
          </a:prstGeom>
        </p:spPr>
        <p:txBody>
          <a:bodyPr lIns="0" tIns="0" rIns="0" bIns="0" numCol="1" spcCol="34560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2800" indent="-172800" defTabSz="609585">
              <a:spcAft>
                <a:spcPts val="150"/>
              </a:spcAft>
              <a:buClr>
                <a:schemeClr val="bg2"/>
              </a:buClr>
              <a:buFont typeface="Arial" panose="020B0604020202020204" pitchFamily="34" charset="0"/>
              <a:buChar char="•"/>
              <a:defRPr/>
            </a:pPr>
            <a:r>
              <a:rPr lang="fr-FR" sz="1000">
                <a:latin typeface="Arial"/>
              </a:rPr>
              <a:t>Création de site marchand pour vendre en ligne ses produits/services</a:t>
            </a:r>
          </a:p>
          <a:p>
            <a:pPr marL="172800" indent="-172800" defTabSz="609585">
              <a:spcAft>
                <a:spcPts val="150"/>
              </a:spcAft>
              <a:buClr>
                <a:schemeClr val="bg2"/>
              </a:buClr>
              <a:buFont typeface="Arial" panose="020B0604020202020204" pitchFamily="34" charset="0"/>
              <a:buChar char="•"/>
              <a:defRPr/>
            </a:pPr>
            <a:r>
              <a:rPr lang="fr-FR" sz="1000">
                <a:latin typeface="Arial"/>
              </a:rPr>
              <a:t>Création de site Click and Collect pour permettre aux clients de réserver des produits en ligne et de venir les retirer en point de vente</a:t>
            </a:r>
          </a:p>
          <a:p>
            <a:pPr marL="172800" indent="-172800" defTabSz="609585">
              <a:spcAft>
                <a:spcPts val="150"/>
              </a:spcAft>
              <a:buClr>
                <a:schemeClr val="bg2"/>
              </a:buClr>
              <a:buFont typeface="Arial" panose="020B0604020202020204" pitchFamily="34" charset="0"/>
              <a:buChar char="•"/>
              <a:defRPr/>
            </a:pPr>
            <a:r>
              <a:rPr lang="fr-FR" sz="1000">
                <a:latin typeface="Arial"/>
              </a:rPr>
              <a:t>Création de site vitrine pour présenter son savoir-faire, son activité, ses produits et services 7j/7 et 24h/24 (ne permet pas de vendre en ligne)</a:t>
            </a:r>
          </a:p>
          <a:p>
            <a:pPr marL="172800" indent="-172800" defTabSz="609585">
              <a:spcAft>
                <a:spcPts val="150"/>
              </a:spcAft>
              <a:buClr>
                <a:schemeClr val="bg2"/>
              </a:buClr>
              <a:buFont typeface="Arial" panose="020B0604020202020204" pitchFamily="34" charset="0"/>
              <a:buChar char="•"/>
              <a:defRPr/>
            </a:pPr>
            <a:r>
              <a:rPr lang="fr-FR" sz="1000">
                <a:latin typeface="Arial"/>
              </a:rPr>
              <a:t>Interface de gestion centralisée des réseaux sociaux et de mise à disposition de contenus thématiques à relayer (Social Management)</a:t>
            </a:r>
          </a:p>
        </p:txBody>
      </p:sp>
      <p:sp>
        <p:nvSpPr>
          <p:cNvPr id="55" name="Espace réservé du pied de page 3">
            <a:extLst>
              <a:ext uri="{FF2B5EF4-FFF2-40B4-BE49-F238E27FC236}">
                <a16:creationId xmlns:a16="http://schemas.microsoft.com/office/drawing/2014/main" id="{9FD22989-ED0F-43D2-8EC9-E17FF7A98B07}"/>
              </a:ext>
            </a:extLst>
          </p:cNvPr>
          <p:cNvSpPr txBox="1">
            <a:spLocks/>
          </p:cNvSpPr>
          <p:nvPr/>
        </p:nvSpPr>
        <p:spPr>
          <a:xfrm>
            <a:off x="3838938" y="3510127"/>
            <a:ext cx="2949562" cy="1590179"/>
          </a:xfrm>
          <a:prstGeom prst="rect">
            <a:avLst/>
          </a:prstGeom>
        </p:spPr>
        <p:txBody>
          <a:bodyPr lIns="0" tIns="0" rIns="0" bIns="0" numCol="1" spcCol="34560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2800" indent="-172800">
              <a:spcAft>
                <a:spcPts val="150"/>
              </a:spcAft>
              <a:buClr>
                <a:schemeClr val="bg2"/>
              </a:buClr>
              <a:buFont typeface="Arial" panose="020B0604020202020204" pitchFamily="34" charset="0"/>
              <a:buChar char="•"/>
              <a:defRPr/>
            </a:pPr>
            <a:r>
              <a:rPr lang="fr-FR" sz="1000"/>
              <a:t>Optimisation du positionnement de son site web sur Google afin que les internautes le trouvent facilement (Référencement Google Ads )</a:t>
            </a:r>
          </a:p>
          <a:p>
            <a:pPr marL="172800" indent="-172800">
              <a:spcAft>
                <a:spcPts val="150"/>
              </a:spcAft>
              <a:buClr>
                <a:schemeClr val="bg2"/>
              </a:buClr>
              <a:buFont typeface="Arial" panose="020B0604020202020204" pitchFamily="34" charset="0"/>
              <a:buChar char="•"/>
              <a:defRPr/>
            </a:pPr>
            <a:r>
              <a:rPr lang="fr-FR" sz="1000"/>
              <a:t>Mise en œuvre de campagnes de publicité digitales sur les réseaux sociaux pour augmenter la notoriété et dynamiser les ventes (saisonnalité,soldes, …).</a:t>
            </a:r>
          </a:p>
          <a:p>
            <a:pPr marL="172800" indent="-172800">
              <a:spcAft>
                <a:spcPts val="150"/>
              </a:spcAft>
              <a:buClr>
                <a:schemeClr val="bg2"/>
              </a:buClr>
              <a:buFont typeface="Arial" panose="020B0604020202020204" pitchFamily="34" charset="0"/>
              <a:buChar char="•"/>
              <a:defRPr/>
            </a:pPr>
            <a:r>
              <a:rPr lang="fr-FR" sz="1000"/>
              <a:t>Envoi massif d’opérations commerciales via différents canaux (Facebook, Waze, SMS…) pour générer du trafic en magasin.</a:t>
            </a:r>
          </a:p>
        </p:txBody>
      </p:sp>
      <p:sp>
        <p:nvSpPr>
          <p:cNvPr id="58" name="Forme libre 265">
            <a:extLst>
              <a:ext uri="{FF2B5EF4-FFF2-40B4-BE49-F238E27FC236}">
                <a16:creationId xmlns:a16="http://schemas.microsoft.com/office/drawing/2014/main" id="{5ED1D21B-CD1E-401A-99B7-7B262AFEEF17}"/>
              </a:ext>
            </a:extLst>
          </p:cNvPr>
          <p:cNvSpPr/>
          <p:nvPr/>
        </p:nvSpPr>
        <p:spPr>
          <a:xfrm rot="10800000">
            <a:off x="924838" y="2823802"/>
            <a:ext cx="2769784" cy="593043"/>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0" fmla="*/ 2237362 w 2237362"/>
              <a:gd name="connsiteY0" fmla="*/ 71068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7" fmla="*/ 2237362 w 2237362"/>
              <a:gd name="connsiteY7" fmla="*/ 710688 h 1009138"/>
              <a:gd name="connsiteX0" fmla="*/ 2237362 w 2237362"/>
              <a:gd name="connsiteY0" fmla="*/ 710688 h 710688"/>
              <a:gd name="connsiteX1" fmla="*/ 3175 w 2237362"/>
              <a:gd name="connsiteY1" fmla="*/ 710688 h 710688"/>
              <a:gd name="connsiteX2" fmla="*/ 0 w 2237362"/>
              <a:gd name="connsiteY2" fmla="*/ 172560 h 710688"/>
              <a:gd name="connsiteX3" fmla="*/ 1918417 w 2237362"/>
              <a:gd name="connsiteY3" fmla="*/ 172560 h 710688"/>
              <a:gd name="connsiteX4" fmla="*/ 1918417 w 2237362"/>
              <a:gd name="connsiteY4" fmla="*/ 0 h 710688"/>
              <a:gd name="connsiteX5" fmla="*/ 2090977 w 2237362"/>
              <a:gd name="connsiteY5" fmla="*/ 172560 h 710688"/>
              <a:gd name="connsiteX6" fmla="*/ 2237362 w 2237362"/>
              <a:gd name="connsiteY6" fmla="*/ 172560 h 710688"/>
              <a:gd name="connsiteX7" fmla="*/ 2237362 w 2237362"/>
              <a:gd name="connsiteY7" fmla="*/ 710688 h 710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7362" h="710688">
                <a:moveTo>
                  <a:pt x="2237362" y="710688"/>
                </a:moveTo>
                <a:lnTo>
                  <a:pt x="3175" y="710688"/>
                </a:lnTo>
                <a:cubicBezTo>
                  <a:pt x="2117" y="531312"/>
                  <a:pt x="1058" y="351936"/>
                  <a:pt x="0" y="172560"/>
                </a:cubicBezTo>
                <a:lnTo>
                  <a:pt x="1918417" y="172560"/>
                </a:lnTo>
                <a:lnTo>
                  <a:pt x="1918417" y="0"/>
                </a:lnTo>
                <a:lnTo>
                  <a:pt x="2090977" y="172560"/>
                </a:lnTo>
                <a:lnTo>
                  <a:pt x="2237362" y="172560"/>
                </a:lnTo>
                <a:lnTo>
                  <a:pt x="2237362" y="710688"/>
                </a:lnTo>
                <a:close/>
              </a:path>
            </a:pathLst>
          </a:custGeom>
          <a:solidFill>
            <a:schemeClr val="bg2"/>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p>
        </p:txBody>
      </p:sp>
      <p:sp>
        <p:nvSpPr>
          <p:cNvPr id="59" name="Espace réservé du pied de page 3">
            <a:extLst>
              <a:ext uri="{FF2B5EF4-FFF2-40B4-BE49-F238E27FC236}">
                <a16:creationId xmlns:a16="http://schemas.microsoft.com/office/drawing/2014/main" id="{E4B2B44B-D3FC-44F6-8E9F-9C884226D6A8}"/>
              </a:ext>
            </a:extLst>
          </p:cNvPr>
          <p:cNvSpPr txBox="1">
            <a:spLocks/>
          </p:cNvSpPr>
          <p:nvPr/>
        </p:nvSpPr>
        <p:spPr>
          <a:xfrm>
            <a:off x="1252970" y="2944527"/>
            <a:ext cx="2113520" cy="215444"/>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09585">
              <a:defRPr/>
            </a:pPr>
            <a:r>
              <a:rPr lang="fr-FR" sz="1400" b="1">
                <a:solidFill>
                  <a:schemeClr val="bg1"/>
                </a:solidFill>
                <a:latin typeface="Arial Black" panose="020B0604020202020204" pitchFamily="34" charset="0"/>
                <a:cs typeface="Arial Black" panose="020B0604020202020204" pitchFamily="34" charset="0"/>
              </a:rPr>
              <a:t>FONCTIONNALITÉS</a:t>
            </a:r>
          </a:p>
        </p:txBody>
      </p:sp>
      <p:sp>
        <p:nvSpPr>
          <p:cNvPr id="60" name="Oval 5">
            <a:extLst>
              <a:ext uri="{FF2B5EF4-FFF2-40B4-BE49-F238E27FC236}">
                <a16:creationId xmlns:a16="http://schemas.microsoft.com/office/drawing/2014/main" id="{6B0F7A35-E523-42A6-8C9E-F19F10E3D5EB}"/>
              </a:ext>
            </a:extLst>
          </p:cNvPr>
          <p:cNvSpPr/>
          <p:nvPr/>
        </p:nvSpPr>
        <p:spPr>
          <a:xfrm>
            <a:off x="924836" y="1398422"/>
            <a:ext cx="619956" cy="619956"/>
          </a:xfrm>
          <a:prstGeom prst="ellipse">
            <a:avLst/>
          </a:prstGeom>
          <a:solidFill>
            <a:schemeClr val="bg1"/>
          </a:solidFill>
          <a:ln w="2222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09585"/>
            <a:endParaRPr lang="fr-FR" sz="1600" b="1">
              <a:solidFill>
                <a:schemeClr val="tx2"/>
              </a:solidFill>
              <a:latin typeface="Arial Black" panose="020B0604020202020204" pitchFamily="34" charset="0"/>
              <a:cs typeface="Arial Black" panose="020B0604020202020204" pitchFamily="34" charset="0"/>
            </a:endParaRPr>
          </a:p>
        </p:txBody>
      </p:sp>
      <p:sp>
        <p:nvSpPr>
          <p:cNvPr id="61" name="Rectangle 60">
            <a:extLst>
              <a:ext uri="{FF2B5EF4-FFF2-40B4-BE49-F238E27FC236}">
                <a16:creationId xmlns:a16="http://schemas.microsoft.com/office/drawing/2014/main" id="{26F5B6BB-52FE-4EAF-8E62-61133E05BD59}"/>
              </a:ext>
            </a:extLst>
          </p:cNvPr>
          <p:cNvSpPr/>
          <p:nvPr/>
        </p:nvSpPr>
        <p:spPr>
          <a:xfrm>
            <a:off x="1042814" y="1516400"/>
            <a:ext cx="384000" cy="38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defRPr/>
            </a:pPr>
            <a:endParaRPr lang="fr-FR" sz="2400">
              <a:solidFill>
                <a:srgbClr val="FFFFFF"/>
              </a:solidFill>
              <a:latin typeface="Arial"/>
            </a:endParaRPr>
          </a:p>
        </p:txBody>
      </p:sp>
      <p:grpSp>
        <p:nvGrpSpPr>
          <p:cNvPr id="62" name="Group 228">
            <a:extLst>
              <a:ext uri="{FF2B5EF4-FFF2-40B4-BE49-F238E27FC236}">
                <a16:creationId xmlns:a16="http://schemas.microsoft.com/office/drawing/2014/main" id="{B1E1F72C-872F-4AAA-9F53-C52EB043F5D0}"/>
              </a:ext>
            </a:extLst>
          </p:cNvPr>
          <p:cNvGrpSpPr/>
          <p:nvPr/>
        </p:nvGrpSpPr>
        <p:grpSpPr>
          <a:xfrm>
            <a:off x="1042814" y="1516400"/>
            <a:ext cx="384000" cy="384000"/>
            <a:chOff x="180004" y="1302399"/>
            <a:chExt cx="288000" cy="288000"/>
          </a:xfrm>
        </p:grpSpPr>
        <p:sp>
          <p:nvSpPr>
            <p:cNvPr id="63" name="Freeform: Shape 223">
              <a:extLst>
                <a:ext uri="{FF2B5EF4-FFF2-40B4-BE49-F238E27FC236}">
                  <a16:creationId xmlns:a16="http://schemas.microsoft.com/office/drawing/2014/main" id="{92C8A750-200D-4EB2-BABE-6B8195982F4C}"/>
                </a:ext>
              </a:extLst>
            </p:cNvPr>
            <p:cNvSpPr/>
            <p:nvPr/>
          </p:nvSpPr>
          <p:spPr>
            <a:xfrm>
              <a:off x="319489" y="1306567"/>
              <a:ext cx="144360" cy="144345"/>
            </a:xfrm>
            <a:custGeom>
              <a:avLst/>
              <a:gdLst>
                <a:gd name="connsiteX0" fmla="*/ 137714 w 144360"/>
                <a:gd name="connsiteY0" fmla="*/ 56975 h 144345"/>
                <a:gd name="connsiteX1" fmla="*/ 98170 w 144360"/>
                <a:gd name="connsiteY1" fmla="*/ 46175 h 144345"/>
                <a:gd name="connsiteX2" fmla="*/ 87370 w 144360"/>
                <a:gd name="connsiteY2" fmla="*/ 6632 h 144345"/>
                <a:gd name="connsiteX3" fmla="*/ 72352 w 144360"/>
                <a:gd name="connsiteY3" fmla="*/ 2638 h 144345"/>
                <a:gd name="connsiteX4" fmla="*/ 43383 w 144360"/>
                <a:gd name="connsiteY4" fmla="*/ 31100 h 144345"/>
                <a:gd name="connsiteX5" fmla="*/ 37589 w 144360"/>
                <a:gd name="connsiteY5" fmla="*/ 50732 h 144345"/>
                <a:gd name="connsiteX6" fmla="*/ 44677 w 144360"/>
                <a:gd name="connsiteY6" fmla="*/ 93313 h 144345"/>
                <a:gd name="connsiteX7" fmla="*/ 1308 w 144360"/>
                <a:gd name="connsiteY7" fmla="*/ 136625 h 144345"/>
                <a:gd name="connsiteX8" fmla="*/ 1308 w 144360"/>
                <a:gd name="connsiteY8" fmla="*/ 143038 h 144345"/>
                <a:gd name="connsiteX9" fmla="*/ 7720 w 144360"/>
                <a:gd name="connsiteY9" fmla="*/ 143038 h 144345"/>
                <a:gd name="connsiteX10" fmla="*/ 51033 w 144360"/>
                <a:gd name="connsiteY10" fmla="*/ 99669 h 144345"/>
                <a:gd name="connsiteX11" fmla="*/ 93614 w 144360"/>
                <a:gd name="connsiteY11" fmla="*/ 106757 h 144345"/>
                <a:gd name="connsiteX12" fmla="*/ 113245 w 144360"/>
                <a:gd name="connsiteY12" fmla="*/ 100457 h 144345"/>
                <a:gd name="connsiteX13" fmla="*/ 141708 w 144360"/>
                <a:gd name="connsiteY13" fmla="*/ 71994 h 144345"/>
                <a:gd name="connsiteX14" fmla="*/ 137714 w 144360"/>
                <a:gd name="connsiteY14" fmla="*/ 56975 h 144345"/>
                <a:gd name="connsiteX15" fmla="*/ 46477 w 144360"/>
                <a:gd name="connsiteY15" fmla="*/ 49213 h 144345"/>
                <a:gd name="connsiteX16" fmla="*/ 50245 w 144360"/>
                <a:gd name="connsiteY16" fmla="*/ 37457 h 144345"/>
                <a:gd name="connsiteX17" fmla="*/ 78708 w 144360"/>
                <a:gd name="connsiteY17" fmla="*/ 8994 h 144345"/>
                <a:gd name="connsiteX18" fmla="*/ 89508 w 144360"/>
                <a:gd name="connsiteY18" fmla="*/ 48482 h 144345"/>
                <a:gd name="connsiteX19" fmla="*/ 52495 w 144360"/>
                <a:gd name="connsiteY19" fmla="*/ 85494 h 144345"/>
                <a:gd name="connsiteX20" fmla="*/ 46477 w 144360"/>
                <a:gd name="connsiteY20" fmla="*/ 49213 h 144345"/>
                <a:gd name="connsiteX21" fmla="*/ 106383 w 144360"/>
                <a:gd name="connsiteY21" fmla="*/ 94100 h 144345"/>
                <a:gd name="connsiteX22" fmla="*/ 95133 w 144360"/>
                <a:gd name="connsiteY22" fmla="*/ 97869 h 144345"/>
                <a:gd name="connsiteX23" fmla="*/ 58852 w 144360"/>
                <a:gd name="connsiteY23" fmla="*/ 91850 h 144345"/>
                <a:gd name="connsiteX24" fmla="*/ 95864 w 144360"/>
                <a:gd name="connsiteY24" fmla="*/ 54838 h 144345"/>
                <a:gd name="connsiteX25" fmla="*/ 135352 w 144360"/>
                <a:gd name="connsiteY25" fmla="*/ 65638 h 144345"/>
                <a:gd name="connsiteX26" fmla="*/ 106383 w 144360"/>
                <a:gd name="connsiteY26" fmla="*/ 94100 h 14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4360" h="144345">
                  <a:moveTo>
                    <a:pt x="137714" y="56975"/>
                  </a:moveTo>
                  <a:lnTo>
                    <a:pt x="98170" y="46175"/>
                  </a:lnTo>
                  <a:lnTo>
                    <a:pt x="87370" y="6632"/>
                  </a:lnTo>
                  <a:cubicBezTo>
                    <a:pt x="85570" y="-6"/>
                    <a:pt x="77245" y="-2256"/>
                    <a:pt x="72352" y="2638"/>
                  </a:cubicBezTo>
                  <a:lnTo>
                    <a:pt x="43383" y="31100"/>
                  </a:lnTo>
                  <a:cubicBezTo>
                    <a:pt x="38770" y="36219"/>
                    <a:pt x="36408" y="43532"/>
                    <a:pt x="37589" y="50732"/>
                  </a:cubicBezTo>
                  <a:lnTo>
                    <a:pt x="44677" y="93313"/>
                  </a:lnTo>
                  <a:lnTo>
                    <a:pt x="1308" y="136625"/>
                  </a:lnTo>
                  <a:cubicBezTo>
                    <a:pt x="-436" y="138425"/>
                    <a:pt x="-436" y="141238"/>
                    <a:pt x="1308" y="143038"/>
                  </a:cubicBezTo>
                  <a:cubicBezTo>
                    <a:pt x="3108" y="144782"/>
                    <a:pt x="5920" y="144782"/>
                    <a:pt x="7720" y="143038"/>
                  </a:cubicBezTo>
                  <a:lnTo>
                    <a:pt x="51033" y="99669"/>
                  </a:lnTo>
                  <a:lnTo>
                    <a:pt x="93614" y="106757"/>
                  </a:lnTo>
                  <a:cubicBezTo>
                    <a:pt x="100814" y="107938"/>
                    <a:pt x="108127" y="105575"/>
                    <a:pt x="113245" y="100457"/>
                  </a:cubicBezTo>
                  <a:lnTo>
                    <a:pt x="141708" y="71994"/>
                  </a:lnTo>
                  <a:cubicBezTo>
                    <a:pt x="146602" y="67100"/>
                    <a:pt x="144408" y="58775"/>
                    <a:pt x="137714" y="56975"/>
                  </a:cubicBezTo>
                  <a:close/>
                  <a:moveTo>
                    <a:pt x="46477" y="49213"/>
                  </a:moveTo>
                  <a:cubicBezTo>
                    <a:pt x="45745" y="44882"/>
                    <a:pt x="47152" y="40550"/>
                    <a:pt x="50245" y="37457"/>
                  </a:cubicBezTo>
                  <a:lnTo>
                    <a:pt x="78708" y="8994"/>
                  </a:lnTo>
                  <a:lnTo>
                    <a:pt x="89508" y="48482"/>
                  </a:lnTo>
                  <a:lnTo>
                    <a:pt x="52495" y="85494"/>
                  </a:lnTo>
                  <a:lnTo>
                    <a:pt x="46477" y="49213"/>
                  </a:lnTo>
                  <a:close/>
                  <a:moveTo>
                    <a:pt x="106383" y="94100"/>
                  </a:moveTo>
                  <a:cubicBezTo>
                    <a:pt x="103795" y="97194"/>
                    <a:pt x="99408" y="98600"/>
                    <a:pt x="95133" y="97869"/>
                  </a:cubicBezTo>
                  <a:lnTo>
                    <a:pt x="58852" y="91850"/>
                  </a:lnTo>
                  <a:lnTo>
                    <a:pt x="95864" y="54838"/>
                  </a:lnTo>
                  <a:lnTo>
                    <a:pt x="135352" y="65638"/>
                  </a:lnTo>
                  <a:lnTo>
                    <a:pt x="106383" y="94100"/>
                  </a:lnTo>
                  <a:close/>
                </a:path>
              </a:pathLst>
            </a:custGeom>
            <a:solidFill>
              <a:schemeClr val="tx2"/>
            </a:solidFill>
            <a:ln w="558" cap="flat">
              <a:noFill/>
              <a:prstDash val="solid"/>
              <a:miter/>
            </a:ln>
          </p:spPr>
          <p:txBody>
            <a:bodyPr rtlCol="0" anchor="ctr"/>
            <a:lstStyle/>
            <a:p>
              <a:pPr defTabSz="810686">
                <a:defRPr/>
              </a:pPr>
              <a:endParaRPr lang="fr-FR" sz="1596">
                <a:solidFill>
                  <a:srgbClr val="192A6B"/>
                </a:solidFill>
                <a:latin typeface="Arial"/>
              </a:endParaRPr>
            </a:p>
          </p:txBody>
        </p:sp>
        <p:grpSp>
          <p:nvGrpSpPr>
            <p:cNvPr id="64" name="Graphic 221">
              <a:extLst>
                <a:ext uri="{FF2B5EF4-FFF2-40B4-BE49-F238E27FC236}">
                  <a16:creationId xmlns:a16="http://schemas.microsoft.com/office/drawing/2014/main" id="{5E05E067-208A-4330-BFAD-9A1D2C433465}"/>
                </a:ext>
              </a:extLst>
            </p:cNvPr>
            <p:cNvGrpSpPr/>
            <p:nvPr/>
          </p:nvGrpSpPr>
          <p:grpSpPr>
            <a:xfrm>
              <a:off x="180004" y="1302399"/>
              <a:ext cx="288000" cy="288000"/>
              <a:chOff x="180004" y="1302399"/>
              <a:chExt cx="288000" cy="288000"/>
            </a:xfrm>
            <a:solidFill>
              <a:schemeClr val="tx1"/>
            </a:solidFill>
          </p:grpSpPr>
          <p:sp>
            <p:nvSpPr>
              <p:cNvPr id="65" name="Freeform: Shape 225">
                <a:extLst>
                  <a:ext uri="{FF2B5EF4-FFF2-40B4-BE49-F238E27FC236}">
                    <a16:creationId xmlns:a16="http://schemas.microsoft.com/office/drawing/2014/main" id="{B9500BB0-A29E-47F0-95CD-A510840EBB72}"/>
                  </a:ext>
                </a:extLst>
              </p:cNvPr>
              <p:cNvSpPr/>
              <p:nvPr/>
            </p:nvSpPr>
            <p:spPr>
              <a:xfrm>
                <a:off x="229504" y="1351899"/>
                <a:ext cx="189000" cy="189000"/>
              </a:xfrm>
              <a:custGeom>
                <a:avLst/>
                <a:gdLst>
                  <a:gd name="connsiteX0" fmla="*/ 94500 w 189000"/>
                  <a:gd name="connsiteY0" fmla="*/ 180000 h 189000"/>
                  <a:gd name="connsiteX1" fmla="*/ 9000 w 189000"/>
                  <a:gd name="connsiteY1" fmla="*/ 94500 h 189000"/>
                  <a:gd name="connsiteX2" fmla="*/ 94500 w 189000"/>
                  <a:gd name="connsiteY2" fmla="*/ 9000 h 189000"/>
                  <a:gd name="connsiteX3" fmla="*/ 110194 w 189000"/>
                  <a:gd name="connsiteY3" fmla="*/ 10462 h 189000"/>
                  <a:gd name="connsiteX4" fmla="*/ 109856 w 189000"/>
                  <a:gd name="connsiteY4" fmla="*/ 8325 h 189000"/>
                  <a:gd name="connsiteX5" fmla="*/ 109294 w 189000"/>
                  <a:gd name="connsiteY5" fmla="*/ 1125 h 189000"/>
                  <a:gd name="connsiteX6" fmla="*/ 94500 w 189000"/>
                  <a:gd name="connsiteY6" fmla="*/ 0 h 189000"/>
                  <a:gd name="connsiteX7" fmla="*/ 0 w 189000"/>
                  <a:gd name="connsiteY7" fmla="*/ 94500 h 189000"/>
                  <a:gd name="connsiteX8" fmla="*/ 94500 w 189000"/>
                  <a:gd name="connsiteY8" fmla="*/ 189000 h 189000"/>
                  <a:gd name="connsiteX9" fmla="*/ 189000 w 189000"/>
                  <a:gd name="connsiteY9" fmla="*/ 94500 h 189000"/>
                  <a:gd name="connsiteX10" fmla="*/ 187369 w 189000"/>
                  <a:gd name="connsiteY10" fmla="*/ 79706 h 189000"/>
                  <a:gd name="connsiteX11" fmla="*/ 180675 w 189000"/>
                  <a:gd name="connsiteY11" fmla="*/ 79144 h 189000"/>
                  <a:gd name="connsiteX12" fmla="*/ 178538 w 189000"/>
                  <a:gd name="connsiteY12" fmla="*/ 78806 h 189000"/>
                  <a:gd name="connsiteX13" fmla="*/ 180000 w 189000"/>
                  <a:gd name="connsiteY13" fmla="*/ 94500 h 189000"/>
                  <a:gd name="connsiteX14" fmla="*/ 94500 w 189000"/>
                  <a:gd name="connsiteY14" fmla="*/ 180000 h 18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9000" h="189000">
                    <a:moveTo>
                      <a:pt x="94500" y="180000"/>
                    </a:moveTo>
                    <a:cubicBezTo>
                      <a:pt x="47306" y="180000"/>
                      <a:pt x="9000" y="141694"/>
                      <a:pt x="9000" y="94500"/>
                    </a:cubicBezTo>
                    <a:cubicBezTo>
                      <a:pt x="9000" y="47306"/>
                      <a:pt x="47306" y="9000"/>
                      <a:pt x="94500" y="9000"/>
                    </a:cubicBezTo>
                    <a:cubicBezTo>
                      <a:pt x="99844" y="9000"/>
                      <a:pt x="105075" y="9506"/>
                      <a:pt x="110194" y="10462"/>
                    </a:cubicBezTo>
                    <a:lnTo>
                      <a:pt x="109856" y="8325"/>
                    </a:lnTo>
                    <a:cubicBezTo>
                      <a:pt x="109406" y="5962"/>
                      <a:pt x="109238" y="3544"/>
                      <a:pt x="109294" y="1125"/>
                    </a:cubicBezTo>
                    <a:cubicBezTo>
                      <a:pt x="104456" y="394"/>
                      <a:pt x="99506" y="0"/>
                      <a:pt x="94500" y="0"/>
                    </a:cubicBezTo>
                    <a:cubicBezTo>
                      <a:pt x="42300" y="0"/>
                      <a:pt x="0" y="42300"/>
                      <a:pt x="0" y="94500"/>
                    </a:cubicBezTo>
                    <a:cubicBezTo>
                      <a:pt x="0" y="146700"/>
                      <a:pt x="42300" y="189000"/>
                      <a:pt x="94500" y="189000"/>
                    </a:cubicBezTo>
                    <a:cubicBezTo>
                      <a:pt x="146700" y="189000"/>
                      <a:pt x="189000" y="146700"/>
                      <a:pt x="189000" y="94500"/>
                    </a:cubicBezTo>
                    <a:cubicBezTo>
                      <a:pt x="189000" y="89494"/>
                      <a:pt x="188606" y="84544"/>
                      <a:pt x="187369" y="79706"/>
                    </a:cubicBezTo>
                    <a:cubicBezTo>
                      <a:pt x="185456" y="79763"/>
                      <a:pt x="183038" y="79594"/>
                      <a:pt x="180675" y="79144"/>
                    </a:cubicBezTo>
                    <a:lnTo>
                      <a:pt x="178538" y="78806"/>
                    </a:lnTo>
                    <a:cubicBezTo>
                      <a:pt x="179494" y="83925"/>
                      <a:pt x="180000" y="89156"/>
                      <a:pt x="180000" y="94500"/>
                    </a:cubicBezTo>
                    <a:cubicBezTo>
                      <a:pt x="180000" y="141694"/>
                      <a:pt x="141694" y="180000"/>
                      <a:pt x="94500" y="180000"/>
                    </a:cubicBezTo>
                    <a:close/>
                  </a:path>
                </a:pathLst>
              </a:custGeom>
              <a:grpFill/>
              <a:ln w="558" cap="flat">
                <a:noFill/>
                <a:prstDash val="solid"/>
                <a:miter/>
              </a:ln>
            </p:spPr>
            <p:txBody>
              <a:bodyPr rtlCol="0" anchor="ctr"/>
              <a:lstStyle/>
              <a:p>
                <a:pPr defTabSz="810686">
                  <a:defRPr/>
                </a:pPr>
                <a:endParaRPr lang="fr-FR" sz="1596">
                  <a:solidFill>
                    <a:srgbClr val="192A6B"/>
                  </a:solidFill>
                  <a:latin typeface="Arial"/>
                </a:endParaRPr>
              </a:p>
            </p:txBody>
          </p:sp>
          <p:sp>
            <p:nvSpPr>
              <p:cNvPr id="66" name="Freeform: Shape 226">
                <a:extLst>
                  <a:ext uri="{FF2B5EF4-FFF2-40B4-BE49-F238E27FC236}">
                    <a16:creationId xmlns:a16="http://schemas.microsoft.com/office/drawing/2014/main" id="{A9986D03-855F-4DDA-9CA7-058E66B6BCAD}"/>
                  </a:ext>
                </a:extLst>
              </p:cNvPr>
              <p:cNvSpPr/>
              <p:nvPr/>
            </p:nvSpPr>
            <p:spPr>
              <a:xfrm>
                <a:off x="180004" y="1302399"/>
                <a:ext cx="288000" cy="288000"/>
              </a:xfrm>
              <a:custGeom>
                <a:avLst/>
                <a:gdLst>
                  <a:gd name="connsiteX0" fmla="*/ 281531 w 288000"/>
                  <a:gd name="connsiteY0" fmla="*/ 101250 h 288000"/>
                  <a:gd name="connsiteX1" fmla="*/ 274275 w 288000"/>
                  <a:gd name="connsiteY1" fmla="*/ 108506 h 288000"/>
                  <a:gd name="connsiteX2" fmla="*/ 279000 w 288000"/>
                  <a:gd name="connsiteY2" fmla="*/ 144000 h 288000"/>
                  <a:gd name="connsiteX3" fmla="*/ 144000 w 288000"/>
                  <a:gd name="connsiteY3" fmla="*/ 279000 h 288000"/>
                  <a:gd name="connsiteX4" fmla="*/ 9000 w 288000"/>
                  <a:gd name="connsiteY4" fmla="*/ 144000 h 288000"/>
                  <a:gd name="connsiteX5" fmla="*/ 144000 w 288000"/>
                  <a:gd name="connsiteY5" fmla="*/ 9000 h 288000"/>
                  <a:gd name="connsiteX6" fmla="*/ 179494 w 288000"/>
                  <a:gd name="connsiteY6" fmla="*/ 13725 h 288000"/>
                  <a:gd name="connsiteX7" fmla="*/ 186244 w 288000"/>
                  <a:gd name="connsiteY7" fmla="*/ 6469 h 288000"/>
                  <a:gd name="connsiteX8" fmla="*/ 144000 w 288000"/>
                  <a:gd name="connsiteY8" fmla="*/ 0 h 288000"/>
                  <a:gd name="connsiteX9" fmla="*/ 0 w 288000"/>
                  <a:gd name="connsiteY9" fmla="*/ 144000 h 288000"/>
                  <a:gd name="connsiteX10" fmla="*/ 144000 w 288000"/>
                  <a:gd name="connsiteY10" fmla="*/ 288000 h 288000"/>
                  <a:gd name="connsiteX11" fmla="*/ 288000 w 288000"/>
                  <a:gd name="connsiteY11" fmla="*/ 144000 h 288000"/>
                  <a:gd name="connsiteX12" fmla="*/ 281531 w 288000"/>
                  <a:gd name="connsiteY12" fmla="*/ 101250 h 28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000" h="288000">
                    <a:moveTo>
                      <a:pt x="281531" y="101250"/>
                    </a:moveTo>
                    <a:lnTo>
                      <a:pt x="274275" y="108506"/>
                    </a:lnTo>
                    <a:cubicBezTo>
                      <a:pt x="277369" y="119813"/>
                      <a:pt x="279000" y="131738"/>
                      <a:pt x="279000" y="144000"/>
                    </a:cubicBezTo>
                    <a:cubicBezTo>
                      <a:pt x="279000" y="218531"/>
                      <a:pt x="218531" y="279000"/>
                      <a:pt x="144000" y="279000"/>
                    </a:cubicBezTo>
                    <a:cubicBezTo>
                      <a:pt x="69469" y="279000"/>
                      <a:pt x="9000" y="218531"/>
                      <a:pt x="9000" y="144000"/>
                    </a:cubicBezTo>
                    <a:cubicBezTo>
                      <a:pt x="9000" y="69469"/>
                      <a:pt x="69469" y="9000"/>
                      <a:pt x="144000" y="9000"/>
                    </a:cubicBezTo>
                    <a:cubicBezTo>
                      <a:pt x="156263" y="9000"/>
                      <a:pt x="167681" y="10631"/>
                      <a:pt x="179494" y="13725"/>
                    </a:cubicBezTo>
                    <a:lnTo>
                      <a:pt x="186244" y="6469"/>
                    </a:lnTo>
                    <a:cubicBezTo>
                      <a:pt x="172744" y="2250"/>
                      <a:pt x="158906" y="0"/>
                      <a:pt x="144000" y="0"/>
                    </a:cubicBezTo>
                    <a:cubicBezTo>
                      <a:pt x="64463" y="0"/>
                      <a:pt x="0" y="64463"/>
                      <a:pt x="0" y="144000"/>
                    </a:cubicBezTo>
                    <a:cubicBezTo>
                      <a:pt x="0" y="223538"/>
                      <a:pt x="64463" y="288000"/>
                      <a:pt x="144000" y="288000"/>
                    </a:cubicBezTo>
                    <a:cubicBezTo>
                      <a:pt x="223538" y="288000"/>
                      <a:pt x="288000" y="223538"/>
                      <a:pt x="288000" y="144000"/>
                    </a:cubicBezTo>
                    <a:cubicBezTo>
                      <a:pt x="288000" y="129094"/>
                      <a:pt x="285244" y="114750"/>
                      <a:pt x="281531" y="101250"/>
                    </a:cubicBezTo>
                    <a:close/>
                  </a:path>
                </a:pathLst>
              </a:custGeom>
              <a:grpFill/>
              <a:ln w="558" cap="flat">
                <a:noFill/>
                <a:prstDash val="solid"/>
                <a:miter/>
              </a:ln>
            </p:spPr>
            <p:txBody>
              <a:bodyPr rtlCol="0" anchor="ctr"/>
              <a:lstStyle/>
              <a:p>
                <a:pPr defTabSz="810686">
                  <a:defRPr/>
                </a:pPr>
                <a:endParaRPr lang="fr-FR" sz="1596">
                  <a:solidFill>
                    <a:srgbClr val="192A6B"/>
                  </a:solidFill>
                  <a:latin typeface="Arial"/>
                </a:endParaRPr>
              </a:p>
            </p:txBody>
          </p:sp>
          <p:sp>
            <p:nvSpPr>
              <p:cNvPr id="67" name="Freeform: Shape 227">
                <a:extLst>
                  <a:ext uri="{FF2B5EF4-FFF2-40B4-BE49-F238E27FC236}">
                    <a16:creationId xmlns:a16="http://schemas.microsoft.com/office/drawing/2014/main" id="{1CED6769-2F9F-42AA-A456-75C54236BDC0}"/>
                  </a:ext>
                </a:extLst>
              </p:cNvPr>
              <p:cNvSpPr/>
              <p:nvPr/>
            </p:nvSpPr>
            <p:spPr>
              <a:xfrm>
                <a:off x="283504" y="1405899"/>
                <a:ext cx="81000" cy="81000"/>
              </a:xfrm>
              <a:custGeom>
                <a:avLst/>
                <a:gdLst>
                  <a:gd name="connsiteX0" fmla="*/ 40162 w 81000"/>
                  <a:gd name="connsiteY0" fmla="*/ 9000 h 81000"/>
                  <a:gd name="connsiteX1" fmla="*/ 48431 w 81000"/>
                  <a:gd name="connsiteY1" fmla="*/ 787 h 81000"/>
                  <a:gd name="connsiteX2" fmla="*/ 40500 w 81000"/>
                  <a:gd name="connsiteY2" fmla="*/ 0 h 81000"/>
                  <a:gd name="connsiteX3" fmla="*/ 0 w 81000"/>
                  <a:gd name="connsiteY3" fmla="*/ 40500 h 81000"/>
                  <a:gd name="connsiteX4" fmla="*/ 40500 w 81000"/>
                  <a:gd name="connsiteY4" fmla="*/ 81000 h 81000"/>
                  <a:gd name="connsiteX5" fmla="*/ 81000 w 81000"/>
                  <a:gd name="connsiteY5" fmla="*/ 40500 h 81000"/>
                  <a:gd name="connsiteX6" fmla="*/ 80213 w 81000"/>
                  <a:gd name="connsiteY6" fmla="*/ 32569 h 81000"/>
                  <a:gd name="connsiteX7" fmla="*/ 71494 w 81000"/>
                  <a:gd name="connsiteY7" fmla="*/ 40838 h 81000"/>
                  <a:gd name="connsiteX8" fmla="*/ 40500 w 81000"/>
                  <a:gd name="connsiteY8" fmla="*/ 71494 h 81000"/>
                  <a:gd name="connsiteX9" fmla="*/ 9000 w 81000"/>
                  <a:gd name="connsiteY9" fmla="*/ 39994 h 81000"/>
                  <a:gd name="connsiteX10" fmla="*/ 40162 w 81000"/>
                  <a:gd name="connsiteY10" fmla="*/ 9000 h 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000" h="81000">
                    <a:moveTo>
                      <a:pt x="40162" y="9000"/>
                    </a:moveTo>
                    <a:lnTo>
                      <a:pt x="48431" y="787"/>
                    </a:lnTo>
                    <a:cubicBezTo>
                      <a:pt x="45844" y="281"/>
                      <a:pt x="43200" y="0"/>
                      <a:pt x="40500" y="0"/>
                    </a:cubicBezTo>
                    <a:cubicBezTo>
                      <a:pt x="18112" y="0"/>
                      <a:pt x="0" y="18112"/>
                      <a:pt x="0" y="40500"/>
                    </a:cubicBezTo>
                    <a:cubicBezTo>
                      <a:pt x="0" y="62887"/>
                      <a:pt x="18112" y="81000"/>
                      <a:pt x="40500" y="81000"/>
                    </a:cubicBezTo>
                    <a:cubicBezTo>
                      <a:pt x="62887" y="81000"/>
                      <a:pt x="81000" y="62887"/>
                      <a:pt x="81000" y="40500"/>
                    </a:cubicBezTo>
                    <a:cubicBezTo>
                      <a:pt x="81000" y="37800"/>
                      <a:pt x="80719" y="35156"/>
                      <a:pt x="80213" y="32569"/>
                    </a:cubicBezTo>
                    <a:lnTo>
                      <a:pt x="71494" y="40838"/>
                    </a:lnTo>
                    <a:cubicBezTo>
                      <a:pt x="71831" y="58050"/>
                      <a:pt x="57769" y="71494"/>
                      <a:pt x="40500" y="71494"/>
                    </a:cubicBezTo>
                    <a:cubicBezTo>
                      <a:pt x="23119" y="71494"/>
                      <a:pt x="9000" y="57881"/>
                      <a:pt x="9000" y="39994"/>
                    </a:cubicBezTo>
                    <a:cubicBezTo>
                      <a:pt x="9000" y="23231"/>
                      <a:pt x="22950" y="9169"/>
                      <a:pt x="40162" y="9000"/>
                    </a:cubicBezTo>
                    <a:close/>
                  </a:path>
                </a:pathLst>
              </a:custGeom>
              <a:grpFill/>
              <a:ln w="558" cap="flat">
                <a:noFill/>
                <a:prstDash val="solid"/>
                <a:miter/>
              </a:ln>
            </p:spPr>
            <p:txBody>
              <a:bodyPr rtlCol="0" anchor="ctr"/>
              <a:lstStyle/>
              <a:p>
                <a:pPr defTabSz="810686">
                  <a:defRPr/>
                </a:pPr>
                <a:endParaRPr lang="fr-FR" sz="1596">
                  <a:solidFill>
                    <a:srgbClr val="192A6B"/>
                  </a:solidFill>
                  <a:latin typeface="Arial"/>
                </a:endParaRPr>
              </a:p>
            </p:txBody>
          </p:sp>
        </p:grpSp>
      </p:grpSp>
      <p:sp>
        <p:nvSpPr>
          <p:cNvPr id="38" name="Espace réservé du pied de page 3">
            <a:extLst>
              <a:ext uri="{FF2B5EF4-FFF2-40B4-BE49-F238E27FC236}">
                <a16:creationId xmlns:a16="http://schemas.microsoft.com/office/drawing/2014/main" id="{A3208D84-88A7-469A-8280-3FD49D79C15E}"/>
              </a:ext>
            </a:extLst>
          </p:cNvPr>
          <p:cNvSpPr txBox="1">
            <a:spLocks/>
          </p:cNvSpPr>
          <p:nvPr/>
        </p:nvSpPr>
        <p:spPr>
          <a:xfrm>
            <a:off x="181263" y="6423012"/>
            <a:ext cx="1125023" cy="323165"/>
          </a:xfrm>
          <a:prstGeom prst="rect">
            <a:avLst/>
          </a:prstGeom>
        </p:spPr>
        <p:txBody>
          <a:bodyPr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defRPr/>
            </a:pPr>
            <a:r>
              <a:rPr lang="fr-FR" sz="700" dirty="0">
                <a:solidFill>
                  <a:schemeClr val="bg1"/>
                </a:solidFill>
                <a:latin typeface="Arial"/>
              </a:rPr>
              <a:t>Document à usage strictement interne</a:t>
            </a:r>
            <a:br>
              <a:rPr lang="fr-FR" sz="700" dirty="0">
                <a:solidFill>
                  <a:schemeClr val="bg1"/>
                </a:solidFill>
                <a:latin typeface="Arial"/>
              </a:rPr>
            </a:br>
            <a:r>
              <a:rPr lang="fr-FR" sz="700" dirty="0">
                <a:solidFill>
                  <a:schemeClr val="bg1"/>
                </a:solidFill>
                <a:latin typeface="Arial"/>
              </a:rPr>
              <a:t>Ne pas diffuser – Octobre 2023</a:t>
            </a:r>
          </a:p>
        </p:txBody>
      </p:sp>
      <p:grpSp>
        <p:nvGrpSpPr>
          <p:cNvPr id="39" name="Group 38">
            <a:extLst>
              <a:ext uri="{FF2B5EF4-FFF2-40B4-BE49-F238E27FC236}">
                <a16:creationId xmlns:a16="http://schemas.microsoft.com/office/drawing/2014/main" id="{5AB5D91C-C83C-6CD1-C474-0649A7A8C077}"/>
              </a:ext>
            </a:extLst>
          </p:cNvPr>
          <p:cNvGrpSpPr/>
          <p:nvPr/>
        </p:nvGrpSpPr>
        <p:grpSpPr>
          <a:xfrm>
            <a:off x="5597671" y="1398422"/>
            <a:ext cx="619956" cy="619956"/>
            <a:chOff x="5597671" y="1457208"/>
            <a:chExt cx="619956" cy="619956"/>
          </a:xfrm>
        </p:grpSpPr>
        <p:sp>
          <p:nvSpPr>
            <p:cNvPr id="40" name="Oval 5">
              <a:extLst>
                <a:ext uri="{FF2B5EF4-FFF2-40B4-BE49-F238E27FC236}">
                  <a16:creationId xmlns:a16="http://schemas.microsoft.com/office/drawing/2014/main" id="{C5F14AA2-BDFC-E520-B43F-FB453476812E}"/>
                </a:ext>
              </a:extLst>
            </p:cNvPr>
            <p:cNvSpPr/>
            <p:nvPr/>
          </p:nvSpPr>
          <p:spPr>
            <a:xfrm>
              <a:off x="5597671" y="1457208"/>
              <a:ext cx="619956" cy="619956"/>
            </a:xfrm>
            <a:prstGeom prst="ellipse">
              <a:avLst/>
            </a:prstGeom>
            <a:solidFill>
              <a:schemeClr val="bg1"/>
            </a:solidFill>
            <a:ln w="2222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09585"/>
              <a:endParaRPr lang="fr-FR" sz="1600" b="1">
                <a:solidFill>
                  <a:schemeClr val="tx2"/>
                </a:solidFill>
                <a:latin typeface="Arial Black" panose="020B0604020202020204" pitchFamily="34" charset="0"/>
                <a:cs typeface="Arial Black" panose="020B0604020202020204" pitchFamily="34" charset="0"/>
              </a:endParaRPr>
            </a:p>
          </p:txBody>
        </p:sp>
        <p:pic>
          <p:nvPicPr>
            <p:cNvPr id="41" name="Graphic 40">
              <a:extLst>
                <a:ext uri="{FF2B5EF4-FFF2-40B4-BE49-F238E27FC236}">
                  <a16:creationId xmlns:a16="http://schemas.microsoft.com/office/drawing/2014/main" id="{22EBD4D1-2598-8B2A-A431-1F503F71FDB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744521" y="1604058"/>
              <a:ext cx="326256" cy="326256"/>
            </a:xfrm>
            <a:prstGeom prst="rect">
              <a:avLst/>
            </a:prstGeom>
          </p:spPr>
        </p:pic>
      </p:grpSp>
      <p:sp>
        <p:nvSpPr>
          <p:cNvPr id="47" name="TextBox 75">
            <a:extLst>
              <a:ext uri="{FF2B5EF4-FFF2-40B4-BE49-F238E27FC236}">
                <a16:creationId xmlns:a16="http://schemas.microsoft.com/office/drawing/2014/main" id="{F9FFEFA1-2075-4752-8C34-3F624B933A47}"/>
              </a:ext>
            </a:extLst>
          </p:cNvPr>
          <p:cNvSpPr txBox="1"/>
          <p:nvPr/>
        </p:nvSpPr>
        <p:spPr>
          <a:xfrm>
            <a:off x="1742456" y="5935612"/>
            <a:ext cx="5296711" cy="205121"/>
          </a:xfrm>
          <a:prstGeom prst="rect">
            <a:avLst/>
          </a:prstGeom>
          <a:noFill/>
        </p:spPr>
        <p:txBody>
          <a:bodyPr wrap="square" lIns="0" tIns="0" rIns="0" bIns="0" rtlCol="0" anchor="ctr">
            <a:noAutofit/>
          </a:bodyPr>
          <a:lstStyle/>
          <a:p>
            <a:pPr>
              <a:spcAft>
                <a:spcPts val="200"/>
              </a:spcAft>
            </a:pPr>
            <a:r>
              <a:rPr lang="fr-FR" sz="1333" b="1"/>
              <a:t>Pensez à visionner les vidéos à votre disposition</a:t>
            </a:r>
          </a:p>
        </p:txBody>
      </p:sp>
      <p:sp>
        <p:nvSpPr>
          <p:cNvPr id="48" name="Oval 5">
            <a:extLst>
              <a:ext uri="{FF2B5EF4-FFF2-40B4-BE49-F238E27FC236}">
                <a16:creationId xmlns:a16="http://schemas.microsoft.com/office/drawing/2014/main" id="{33DA164C-6B05-427B-883E-DD8EFD108577}"/>
              </a:ext>
            </a:extLst>
          </p:cNvPr>
          <p:cNvSpPr/>
          <p:nvPr/>
        </p:nvSpPr>
        <p:spPr>
          <a:xfrm>
            <a:off x="924838" y="5728194"/>
            <a:ext cx="619956" cy="619956"/>
          </a:xfrm>
          <a:prstGeom prst="ellipse">
            <a:avLst/>
          </a:prstGeom>
          <a:solidFill>
            <a:schemeClr val="bg1"/>
          </a:solidFill>
          <a:ln w="2222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09585"/>
            <a:endParaRPr lang="fr-FR" sz="1600" b="1">
              <a:solidFill>
                <a:schemeClr val="tx2"/>
              </a:solidFill>
              <a:latin typeface="Arial Black" panose="020B0604020202020204" pitchFamily="34" charset="0"/>
              <a:cs typeface="Arial Black" panose="020B0604020202020204" pitchFamily="34" charset="0"/>
            </a:endParaRPr>
          </a:p>
        </p:txBody>
      </p:sp>
      <p:sp>
        <p:nvSpPr>
          <p:cNvPr id="50" name="Rectangle 49">
            <a:extLst>
              <a:ext uri="{FF2B5EF4-FFF2-40B4-BE49-F238E27FC236}">
                <a16:creationId xmlns:a16="http://schemas.microsoft.com/office/drawing/2014/main" id="{B2C96011-487C-4608-9946-EE39B6ACCDF4}"/>
              </a:ext>
            </a:extLst>
          </p:cNvPr>
          <p:cNvSpPr/>
          <p:nvPr/>
        </p:nvSpPr>
        <p:spPr>
          <a:xfrm>
            <a:off x="1042816" y="5846172"/>
            <a:ext cx="384000" cy="38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defRPr/>
            </a:pPr>
            <a:endParaRPr lang="fr-FR" sz="2400">
              <a:solidFill>
                <a:srgbClr val="FFFFFF"/>
              </a:solidFill>
              <a:latin typeface="Arial"/>
            </a:endParaRPr>
          </a:p>
        </p:txBody>
      </p:sp>
      <p:pic>
        <p:nvPicPr>
          <p:cNvPr id="51" name="Graphic 50">
            <a:extLst>
              <a:ext uri="{FF2B5EF4-FFF2-40B4-BE49-F238E27FC236}">
                <a16:creationId xmlns:a16="http://schemas.microsoft.com/office/drawing/2014/main" id="{0DB54B30-8ABD-438C-8B94-7888FCD5456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42816" y="5846172"/>
            <a:ext cx="384000" cy="384000"/>
          </a:xfrm>
          <a:prstGeom prst="rect">
            <a:avLst/>
          </a:prstGeom>
        </p:spPr>
      </p:pic>
      <p:pic>
        <p:nvPicPr>
          <p:cNvPr id="3" name="Image 2">
            <a:extLst>
              <a:ext uri="{FF2B5EF4-FFF2-40B4-BE49-F238E27FC236}">
                <a16:creationId xmlns:a16="http://schemas.microsoft.com/office/drawing/2014/main" id="{84156053-1094-43CE-81DF-1EDC7D7DA386}"/>
              </a:ext>
            </a:extLst>
          </p:cNvPr>
          <p:cNvPicPr>
            <a:picLocks noChangeAspect="1"/>
          </p:cNvPicPr>
          <p:nvPr/>
        </p:nvPicPr>
        <p:blipFill>
          <a:blip r:embed="rId10"/>
          <a:stretch>
            <a:fillRect/>
          </a:stretch>
        </p:blipFill>
        <p:spPr>
          <a:xfrm>
            <a:off x="9988612" y="250855"/>
            <a:ext cx="2042775" cy="367193"/>
          </a:xfrm>
          <a:prstGeom prst="rect">
            <a:avLst/>
          </a:prstGeom>
        </p:spPr>
      </p:pic>
    </p:spTree>
    <p:extLst>
      <p:ext uri="{BB962C8B-B14F-4D97-AF65-F5344CB8AC3E}">
        <p14:creationId xmlns:p14="http://schemas.microsoft.com/office/powerpoint/2010/main" val="1616527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4">
            <a:extLst>
              <a:ext uri="{FF2B5EF4-FFF2-40B4-BE49-F238E27FC236}">
                <a16:creationId xmlns:a16="http://schemas.microsoft.com/office/drawing/2014/main" id="{F31B82E7-11D4-477A-96D9-F5B9721C9F05}"/>
              </a:ext>
            </a:extLst>
          </p:cNvPr>
          <p:cNvSpPr txBox="1">
            <a:spLocks/>
          </p:cNvSpPr>
          <p:nvPr/>
        </p:nvSpPr>
        <p:spPr>
          <a:xfrm>
            <a:off x="286438" y="5656912"/>
            <a:ext cx="7007497" cy="800219"/>
          </a:xfrm>
          <a:prstGeom prst="rect">
            <a:avLst/>
          </a:prstGeom>
        </p:spPr>
        <p:txBody>
          <a:bodyPr>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sz="1600" dirty="0">
              <a:latin typeface="Arial" panose="020B0604020202020204" pitchFamily="34" charset="0"/>
            </a:endParaRPr>
          </a:p>
          <a:p>
            <a:r>
              <a:rPr lang="fr-FR" sz="1000" dirty="0">
                <a:latin typeface="Arial" panose="020B0604020202020204" pitchFamily="34" charset="0"/>
              </a:rPr>
              <a:t>BPCE Société anonyme à directoire et conseil de surveillance au capital de 188 932 730 €, immatriculée au Registre du Commerce et des Sociétés de Paris sous le numéro 493 455 042, dont le siège social est situé 7, promenade Germaine Sablon 75013 PARIS.</a:t>
            </a:r>
          </a:p>
          <a:p>
            <a:endParaRPr lang="fr-FR" sz="1000" dirty="0">
              <a:latin typeface="Arial" panose="020B0604020202020204" pitchFamily="34" charset="0"/>
            </a:endParaRPr>
          </a:p>
        </p:txBody>
      </p:sp>
      <p:sp>
        <p:nvSpPr>
          <p:cNvPr id="4" name="Espace réservé du pied de page 5">
            <a:extLst>
              <a:ext uri="{FF2B5EF4-FFF2-40B4-BE49-F238E27FC236}">
                <a16:creationId xmlns:a16="http://schemas.microsoft.com/office/drawing/2014/main" id="{7E0BD10E-D1FB-461D-A73E-A80715C8DF40}"/>
              </a:ext>
            </a:extLst>
          </p:cNvPr>
          <p:cNvSpPr txBox="1">
            <a:spLocks/>
          </p:cNvSpPr>
          <p:nvPr/>
        </p:nvSpPr>
        <p:spPr>
          <a:xfrm>
            <a:off x="286438" y="5656912"/>
            <a:ext cx="4969964" cy="252000"/>
          </a:xfrm>
          <a:prstGeom prst="rect">
            <a:avLst/>
          </a:prstGeom>
        </p:spPr>
        <p:txBody>
          <a:bodyPr vert="horz" lIns="91440" tIns="45720" rIns="91440" bIns="45720" rtlCol="0" anchor="ctr">
            <a:noAutofit/>
          </a:bodyPr>
          <a:lstStyle>
            <a:defPPr>
              <a:defRPr lang="fr-FR"/>
            </a:defPPr>
            <a:lvl1pPr marL="0" algn="l" defTabSz="914400" rtl="0" eaLnBrk="1" latinLnBrk="0" hangingPunct="1">
              <a:defRPr sz="9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100" dirty="0" err="1"/>
              <a:t>Credits</a:t>
            </a:r>
            <a:r>
              <a:rPr lang="fr-FR" sz="1100" dirty="0"/>
              <a:t> Photos: </a:t>
            </a:r>
            <a:r>
              <a:rPr lang="fr-FR" sz="1100" dirty="0" err="1"/>
              <a:t>Adobestock</a:t>
            </a:r>
            <a:r>
              <a:rPr lang="fr-FR" sz="1100" dirty="0"/>
              <a:t>, </a:t>
            </a:r>
            <a:r>
              <a:rPr lang="fr-FR" sz="1100" dirty="0" err="1"/>
              <a:t>Envato</a:t>
            </a:r>
            <a:r>
              <a:rPr lang="fr-FR" sz="1100" dirty="0"/>
              <a:t> </a:t>
            </a:r>
            <a:r>
              <a:rPr lang="fr-FR" sz="1100" dirty="0" err="1"/>
              <a:t>Elements</a:t>
            </a:r>
            <a:endParaRPr lang="fr-FR" sz="1100" dirty="0"/>
          </a:p>
        </p:txBody>
      </p:sp>
      <p:sp>
        <p:nvSpPr>
          <p:cNvPr id="5" name="Espace réservé du pied de page 4">
            <a:extLst>
              <a:ext uri="{FF2B5EF4-FFF2-40B4-BE49-F238E27FC236}">
                <a16:creationId xmlns:a16="http://schemas.microsoft.com/office/drawing/2014/main" id="{C24ACD92-DF7C-4DB7-894D-28892E574ABA}"/>
              </a:ext>
            </a:extLst>
          </p:cNvPr>
          <p:cNvSpPr>
            <a:spLocks noGrp="1"/>
          </p:cNvSpPr>
          <p:nvPr/>
        </p:nvSpPr>
        <p:spPr>
          <a:xfrm>
            <a:off x="286438" y="5404912"/>
            <a:ext cx="8203138" cy="252000"/>
          </a:xfrm>
          <a:prstGeom prst="rect">
            <a:avLst/>
          </a:prstGeom>
        </p:spPr>
        <p:txBody>
          <a:bodyPr vert="horz" lIns="91440" tIns="45720" rIns="91440" bIns="45720" rtlCol="0" anchor="ctr">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100" dirty="0"/>
              <a:t>Document à usage strictement interne - Ne pas diffuser – </a:t>
            </a:r>
            <a:r>
              <a:rPr lang="fr-FR" sz="800" dirty="0"/>
              <a:t>Octobre 2023</a:t>
            </a:r>
            <a:endParaRPr lang="fr-FR" sz="1100" dirty="0"/>
          </a:p>
        </p:txBody>
      </p:sp>
    </p:spTree>
    <p:extLst>
      <p:ext uri="{BB962C8B-B14F-4D97-AF65-F5344CB8AC3E}">
        <p14:creationId xmlns:p14="http://schemas.microsoft.com/office/powerpoint/2010/main" val="2409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2.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5d29170-a6bc-40c9-a9b3-601e5ebfcde9" xsi:nil="true"/>
    <lcf76f155ced4ddcb4097134ff3c332f xmlns="96ab2493-9bd5-426b-b574-6446b382d40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c52eb4dc-0ef3-4aa8-8e03-025dbf6c8637" ContentTypeId="0x0101" PreviousValue="false" LastSyncTimeStamp="2019-08-23T10:08:15.47Z"/>
</file>

<file path=customXml/item4.xml><?xml version="1.0" encoding="utf-8"?>
<ct:contentTypeSchema xmlns:ct="http://schemas.microsoft.com/office/2006/metadata/contentType" xmlns:ma="http://schemas.microsoft.com/office/2006/metadata/properties/metaAttributes" ct:_="" ma:_="" ma:contentTypeName="Document" ma:contentTypeID="0x010100E75A75068D299A44A8BD45637BAEE46F" ma:contentTypeVersion="13" ma:contentTypeDescription="Crée un document." ma:contentTypeScope="" ma:versionID="36f15fc1eee720840e40e00fc1b7108c">
  <xsd:schema xmlns:xsd="http://www.w3.org/2001/XMLSchema" xmlns:xs="http://www.w3.org/2001/XMLSchema" xmlns:p="http://schemas.microsoft.com/office/2006/metadata/properties" xmlns:ns2="96ab2493-9bd5-426b-b574-6446b382d408" xmlns:ns3="85d29170-a6bc-40c9-a9b3-601e5ebfcde9" targetNamespace="http://schemas.microsoft.com/office/2006/metadata/properties" ma:root="true" ma:fieldsID="b5e2c99222857d6bb012f2c47a7642bf" ns2:_="" ns3:_="">
    <xsd:import namespace="96ab2493-9bd5-426b-b574-6446b382d408"/>
    <xsd:import namespace="85d29170-a6bc-40c9-a9b3-601e5ebfcde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ab2493-9bd5-426b-b574-6446b382d4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d29170-a6bc-40c9-a9b3-601e5ebfcde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c46fe2b-02e8-40a5-b4b0-387c5c473fa7}" ma:internalName="TaxCatchAll" ma:showField="CatchAllData" ma:web="85d29170-a6bc-40c9-a9b3-601e5ebfcde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8E34CB9-0CD0-4F22-9825-66A8E4E26135}">
  <ds:schemaRefs>
    <ds:schemaRef ds:uri="http://purl.org/dc/terms/"/>
    <ds:schemaRef ds:uri="http://schemas.microsoft.com/office/2006/metadata/properties"/>
    <ds:schemaRef ds:uri="85d29170-a6bc-40c9-a9b3-601e5ebfcde9"/>
    <ds:schemaRef ds:uri="http://schemas.microsoft.com/office/2006/documentManagement/types"/>
    <ds:schemaRef ds:uri="http://purl.org/dc/elements/1.1/"/>
    <ds:schemaRef ds:uri="96ab2493-9bd5-426b-b574-6446b382d408"/>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1A9C368D-C535-4238-BA70-91A8E64BFA64}">
  <ds:schemaRefs>
    <ds:schemaRef ds:uri="http://schemas.microsoft.com/sharepoint/v3/contenttype/forms"/>
  </ds:schemaRefs>
</ds:datastoreItem>
</file>

<file path=customXml/itemProps3.xml><?xml version="1.0" encoding="utf-8"?>
<ds:datastoreItem xmlns:ds="http://schemas.openxmlformats.org/officeDocument/2006/customXml" ds:itemID="{BD7B5B2B-048F-4C15-9F91-4650AB55F85E}">
  <ds:schemaRefs>
    <ds:schemaRef ds:uri="Microsoft.SharePoint.Taxonomy.ContentTypeSync"/>
  </ds:schemaRefs>
</ds:datastoreItem>
</file>

<file path=customXml/itemProps4.xml><?xml version="1.0" encoding="utf-8"?>
<ds:datastoreItem xmlns:ds="http://schemas.openxmlformats.org/officeDocument/2006/customXml" ds:itemID="{ECE8EA05-2342-4F9E-9F7E-75CC7398B7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6ab2493-9bd5-426b-b574-6446b382d408"/>
    <ds:schemaRef ds:uri="85d29170-a6bc-40c9-a9b3-601e5ebfcd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CAISSE DEPARGNE Template PowerPoint v5</Template>
  <TotalTime>103</TotalTime>
  <Words>2711</Words>
  <Application>Microsoft Office PowerPoint</Application>
  <PresentationFormat>Grand écran</PresentationFormat>
  <Paragraphs>241</Paragraphs>
  <Slides>12</Slides>
  <Notes>11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12</vt:i4>
      </vt:variant>
    </vt:vector>
  </HeadingPairs>
  <TitlesOfParts>
    <vt:vector size="19" baseType="lpstr">
      <vt:lpstr>Arial</vt:lpstr>
      <vt:lpstr>Arial Black</vt:lpstr>
      <vt:lpstr>Arial corps</vt:lpstr>
      <vt:lpstr>Calibri</vt:lpstr>
      <vt:lpstr>Wingdings</vt:lpstr>
      <vt:lpstr>Wingdings 2</vt:lpstr>
      <vt:lpstr>Caisse d'Epargne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sur plusieurs lignes [Arial bold 47 pt]</dc:title>
  <dc:creator>Pokeslide</dc:creator>
  <cp:lastModifiedBy>ZINCK Yves [CEGEE]</cp:lastModifiedBy>
  <cp:revision>8</cp:revision>
  <dcterms:created xsi:type="dcterms:W3CDTF">2021-07-28T12:57:33Z</dcterms:created>
  <dcterms:modified xsi:type="dcterms:W3CDTF">2024-01-18T15:53:01Z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0x010100E75A75068D299A44A8BD45637BAEE46F</vt:lpwstr>
  </property>
  <property fmtid="{D5CDD505-2E9C-101B-9397-08002B2CF9AE}" pid="3" name="MSIP_Label_48a19f0c-bea1-442e-a475-ed109d9ec508_Enabled">
    <vt:lpwstr>true</vt:lpwstr>
  </property>
  <property fmtid="{D5CDD505-2E9C-101B-9397-08002B2CF9AE}" pid="4" name="MSIP_Label_48a19f0c-bea1-442e-a475-ed109d9ec508_SetDate">
    <vt:lpwstr>2024-01-18T15:52:38Z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