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4"/>
  </p:sldMasterIdLst>
  <p:sldIdLst>
    <p:sldId id="273" r:id="rId5"/>
    <p:sldId id="274" r:id="rId6"/>
    <p:sldId id="275" r:id="rId7"/>
  </p:sldIdLst>
  <p:sldSz cx="12192000" cy="16256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0000"/>
    <a:srgbClr val="F2B0C6"/>
    <a:srgbClr val="D6557F"/>
    <a:srgbClr val="7A93C1"/>
    <a:srgbClr val="E50147"/>
    <a:srgbClr val="E60046"/>
    <a:srgbClr val="C00000"/>
    <a:srgbClr val="4472C4"/>
    <a:srgbClr val="E7302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EB56A1-7DB6-4F9F-9B69-326AE041ABAA}" v="9" dt="2023-09-04T07:44:42.27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24" d="100"/>
          <a:sy n="24" d="100"/>
        </p:scale>
        <p:origin x="2560" y="76"/>
      </p:cViewPr>
      <p:guideLst/>
    </p:cSldViewPr>
  </p:slideViewPr>
  <p:notesTextViewPr>
    <p:cViewPr>
      <p:scale>
        <a:sx n="3" d="2"/>
        <a:sy n="3" d="2"/>
      </p:scale>
      <p:origin x="0" y="0"/>
    </p:cViewPr>
  </p:notesTextViewPr>
  <p:sorterViewPr>
    <p:cViewPr>
      <p:scale>
        <a:sx n="92" d="100"/>
        <a:sy n="92" d="100"/>
      </p:scale>
      <p:origin x="0" y="-4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01EB56A1-7DB6-4F9F-9B69-326AE041ABAA}"/>
    <pc:docChg chg="undo custSel modSld">
      <pc:chgData name="ZINCK Yves [CEGEE]" userId="58ab786b-eff3-4fb5-b8c5-161f6b44608b" providerId="ADAL" clId="{01EB56A1-7DB6-4F9F-9B69-326AE041ABAA}" dt="2023-09-04T07:44:46.287" v="251" actId="1076"/>
      <pc:docMkLst>
        <pc:docMk/>
      </pc:docMkLst>
      <pc:sldChg chg="addSp delSp modSp mod">
        <pc:chgData name="ZINCK Yves [CEGEE]" userId="58ab786b-eff3-4fb5-b8c5-161f6b44608b" providerId="ADAL" clId="{01EB56A1-7DB6-4F9F-9B69-326AE041ABAA}" dt="2023-09-04T07:20:42.736" v="244" actId="20577"/>
        <pc:sldMkLst>
          <pc:docMk/>
          <pc:sldMk cId="3985176587" sldId="273"/>
        </pc:sldMkLst>
        <pc:graphicFrameChg chg="modGraphic">
          <ac:chgData name="ZINCK Yves [CEGEE]" userId="58ab786b-eff3-4fb5-b8c5-161f6b44608b" providerId="ADAL" clId="{01EB56A1-7DB6-4F9F-9B69-326AE041ABAA}" dt="2023-08-22T07:36:50.594" v="179" actId="20577"/>
          <ac:graphicFrameMkLst>
            <pc:docMk/>
            <pc:sldMk cId="3985176587" sldId="273"/>
            <ac:graphicFrameMk id="25" creationId="{00000000-0000-0000-0000-000000000000}"/>
          </ac:graphicFrameMkLst>
        </pc:graphicFrameChg>
        <pc:graphicFrameChg chg="mod modGraphic">
          <ac:chgData name="ZINCK Yves [CEGEE]" userId="58ab786b-eff3-4fb5-b8c5-161f6b44608b" providerId="ADAL" clId="{01EB56A1-7DB6-4F9F-9B69-326AE041ABAA}" dt="2023-09-04T07:20:42.736" v="244" actId="20577"/>
          <ac:graphicFrameMkLst>
            <pc:docMk/>
            <pc:sldMk cId="3985176587" sldId="273"/>
            <ac:graphicFrameMk id="34" creationId="{00000000-0000-0000-0000-000000000000}"/>
          </ac:graphicFrameMkLst>
        </pc:graphicFrameChg>
        <pc:picChg chg="add mod">
          <ac:chgData name="ZINCK Yves [CEGEE]" userId="58ab786b-eff3-4fb5-b8c5-161f6b44608b" providerId="ADAL" clId="{01EB56A1-7DB6-4F9F-9B69-326AE041ABAA}" dt="2023-08-22T07:45:54.222" v="238" actId="14100"/>
          <ac:picMkLst>
            <pc:docMk/>
            <pc:sldMk cId="3985176587" sldId="273"/>
            <ac:picMk id="3" creationId="{BEA17743-89C9-5D36-EF4A-4862F17A2FB1}"/>
          </ac:picMkLst>
        </pc:picChg>
        <pc:picChg chg="del">
          <ac:chgData name="ZINCK Yves [CEGEE]" userId="58ab786b-eff3-4fb5-b8c5-161f6b44608b" providerId="ADAL" clId="{01EB56A1-7DB6-4F9F-9B69-326AE041ABAA}" dt="2023-08-22T07:45:44.472" v="236" actId="478"/>
          <ac:picMkLst>
            <pc:docMk/>
            <pc:sldMk cId="3985176587" sldId="273"/>
            <ac:picMk id="18" creationId="{00000000-0000-0000-0000-000000000000}"/>
          </ac:picMkLst>
        </pc:picChg>
      </pc:sldChg>
      <pc:sldChg chg="addSp delSp modSp mod">
        <pc:chgData name="ZINCK Yves [CEGEE]" userId="58ab786b-eff3-4fb5-b8c5-161f6b44608b" providerId="ADAL" clId="{01EB56A1-7DB6-4F9F-9B69-326AE041ABAA}" dt="2023-09-04T07:44:46.287" v="251" actId="1076"/>
        <pc:sldMkLst>
          <pc:docMk/>
          <pc:sldMk cId="2211165964" sldId="274"/>
        </pc:sldMkLst>
        <pc:graphicFrameChg chg="add del mod">
          <ac:chgData name="ZINCK Yves [CEGEE]" userId="58ab786b-eff3-4fb5-b8c5-161f6b44608b" providerId="ADAL" clId="{01EB56A1-7DB6-4F9F-9B69-326AE041ABAA}" dt="2023-09-04T07:44:29.258" v="247" actId="478"/>
          <ac:graphicFrameMkLst>
            <pc:docMk/>
            <pc:sldMk cId="2211165964" sldId="274"/>
            <ac:graphicFrameMk id="2" creationId="{4129C2B7-2DF3-7D96-4734-C16F48EE6C3E}"/>
          </ac:graphicFrameMkLst>
        </pc:graphicFrameChg>
        <pc:graphicFrameChg chg="add mod">
          <ac:chgData name="ZINCK Yves [CEGEE]" userId="58ab786b-eff3-4fb5-b8c5-161f6b44608b" providerId="ADAL" clId="{01EB56A1-7DB6-4F9F-9B69-326AE041ABAA}" dt="2023-09-04T07:44:46.287" v="251" actId="1076"/>
          <ac:graphicFrameMkLst>
            <pc:docMk/>
            <pc:sldMk cId="2211165964" sldId="274"/>
            <ac:graphicFrameMk id="4" creationId="{9BA7D73C-CD10-BA3C-4324-4BE15DD00E82}"/>
          </ac:graphicFrameMkLst>
        </pc:graphicFrameChg>
        <pc:graphicFrameChg chg="modGraphic">
          <ac:chgData name="ZINCK Yves [CEGEE]" userId="58ab786b-eff3-4fb5-b8c5-161f6b44608b" providerId="ADAL" clId="{01EB56A1-7DB6-4F9F-9B69-326AE041ABAA}" dt="2023-08-22T07:33:50.633" v="137" actId="207"/>
          <ac:graphicFrameMkLst>
            <pc:docMk/>
            <pc:sldMk cId="2211165964" sldId="274"/>
            <ac:graphicFrameMk id="12" creationId="{00000000-0000-0000-0000-000000000000}"/>
          </ac:graphicFrameMkLst>
        </pc:graphicFrameChg>
        <pc:picChg chg="add mod">
          <ac:chgData name="ZINCK Yves [CEGEE]" userId="58ab786b-eff3-4fb5-b8c5-161f6b44608b" providerId="ADAL" clId="{01EB56A1-7DB6-4F9F-9B69-326AE041ABAA}" dt="2023-08-22T07:46:01.541" v="240"/>
          <ac:picMkLst>
            <pc:docMk/>
            <pc:sldMk cId="2211165964" sldId="274"/>
            <ac:picMk id="3" creationId="{7D2C9CD9-52FF-E25A-D240-571B033DF6CE}"/>
          </ac:picMkLst>
        </pc:picChg>
        <pc:picChg chg="del">
          <ac:chgData name="ZINCK Yves [CEGEE]" userId="58ab786b-eff3-4fb5-b8c5-161f6b44608b" providerId="ADAL" clId="{01EB56A1-7DB6-4F9F-9B69-326AE041ABAA}" dt="2023-08-22T07:29:32.410" v="123" actId="478"/>
          <ac:picMkLst>
            <pc:docMk/>
            <pc:sldMk cId="2211165964" sldId="274"/>
            <ac:picMk id="9" creationId="{00000000-0000-0000-0000-000000000000}"/>
          </ac:picMkLst>
        </pc:picChg>
        <pc:picChg chg="del">
          <ac:chgData name="ZINCK Yves [CEGEE]" userId="58ab786b-eff3-4fb5-b8c5-161f6b44608b" providerId="ADAL" clId="{01EB56A1-7DB6-4F9F-9B69-326AE041ABAA}" dt="2023-08-22T07:46:01.234" v="239" actId="478"/>
          <ac:picMkLst>
            <pc:docMk/>
            <pc:sldMk cId="2211165964" sldId="274"/>
            <ac:picMk id="13" creationId="{00000000-0000-0000-0000-000000000000}"/>
          </ac:picMkLst>
        </pc:picChg>
      </pc:sldChg>
      <pc:sldChg chg="addSp delSp modSp mod">
        <pc:chgData name="ZINCK Yves [CEGEE]" userId="58ab786b-eff3-4fb5-b8c5-161f6b44608b" providerId="ADAL" clId="{01EB56A1-7DB6-4F9F-9B69-326AE041ABAA}" dt="2023-08-22T07:46:04.981" v="242"/>
        <pc:sldMkLst>
          <pc:docMk/>
          <pc:sldMk cId="1606813055" sldId="275"/>
        </pc:sldMkLst>
        <pc:spChg chg="mod">
          <ac:chgData name="ZINCK Yves [CEGEE]" userId="58ab786b-eff3-4fb5-b8c5-161f6b44608b" providerId="ADAL" clId="{01EB56A1-7DB6-4F9F-9B69-326AE041ABAA}" dt="2023-08-22T07:43:23.732" v="221" actId="6549"/>
          <ac:spMkLst>
            <pc:docMk/>
            <pc:sldMk cId="1606813055" sldId="275"/>
            <ac:spMk id="10" creationId="{00000000-0000-0000-0000-000000000000}"/>
          </ac:spMkLst>
        </pc:spChg>
        <pc:picChg chg="add mod">
          <ac:chgData name="ZINCK Yves [CEGEE]" userId="58ab786b-eff3-4fb5-b8c5-161f6b44608b" providerId="ADAL" clId="{01EB56A1-7DB6-4F9F-9B69-326AE041ABAA}" dt="2023-08-22T07:46:04.981" v="242"/>
          <ac:picMkLst>
            <pc:docMk/>
            <pc:sldMk cId="1606813055" sldId="275"/>
            <ac:picMk id="2" creationId="{5922C342-EC86-344F-8F77-82FA56DC54A9}"/>
          </ac:picMkLst>
        </pc:picChg>
        <pc:picChg chg="del">
          <ac:chgData name="ZINCK Yves [CEGEE]" userId="58ab786b-eff3-4fb5-b8c5-161f6b44608b" providerId="ADAL" clId="{01EB56A1-7DB6-4F9F-9B69-326AE041ABAA}" dt="2023-08-22T07:46:04.667" v="241" actId="478"/>
          <ac:picMkLst>
            <pc:docMk/>
            <pc:sldMk cId="1606813055" sldId="275"/>
            <ac:picMk id="13" creationId="{00000000-0000-0000-0000-000000000000}"/>
          </ac:picMkLst>
        </pc:picChg>
      </pc:sldChg>
      <pc:sldMasterChg chg="delSldLayout">
        <pc:chgData name="ZINCK Yves [CEGEE]" userId="58ab786b-eff3-4fb5-b8c5-161f6b44608b" providerId="ADAL" clId="{01EB56A1-7DB6-4F9F-9B69-326AE041ABAA}" dt="2023-08-22T07:44:19.753" v="234" actId="2696"/>
        <pc:sldMasterMkLst>
          <pc:docMk/>
          <pc:sldMasterMk cId="2071660456" sldId="2147483716"/>
        </pc:sldMasterMkLst>
        <pc:sldLayoutChg chg="del">
          <pc:chgData name="ZINCK Yves [CEGEE]" userId="58ab786b-eff3-4fb5-b8c5-161f6b44608b" providerId="ADAL" clId="{01EB56A1-7DB6-4F9F-9B69-326AE041ABAA}" dt="2023-08-22T07:44:19.541" v="233" actId="2696"/>
          <pc:sldLayoutMkLst>
            <pc:docMk/>
            <pc:sldMasterMk cId="2071660456" sldId="2147483716"/>
            <pc:sldLayoutMk cId="887735331" sldId="2147483656"/>
          </pc:sldLayoutMkLst>
        </pc:sldLayoutChg>
        <pc:sldLayoutChg chg="del">
          <pc:chgData name="ZINCK Yves [CEGEE]" userId="58ab786b-eff3-4fb5-b8c5-161f6b44608b" providerId="ADAL" clId="{01EB56A1-7DB6-4F9F-9B69-326AE041ABAA}" dt="2023-08-22T07:44:19.753" v="234" actId="2696"/>
          <pc:sldLayoutMkLst>
            <pc:docMk/>
            <pc:sldMasterMk cId="2071660456" sldId="2147483716"/>
            <pc:sldLayoutMk cId="4083465071" sldId="2147483675"/>
          </pc:sldLayoutMkLst>
        </pc:sldLayoutChg>
        <pc:sldLayoutChg chg="del">
          <pc:chgData name="ZINCK Yves [CEGEE]" userId="58ab786b-eff3-4fb5-b8c5-161f6b44608b" providerId="ADAL" clId="{01EB56A1-7DB6-4F9F-9B69-326AE041ABAA}" dt="2023-08-22T07:44:15.572" v="222" actId="2696"/>
          <pc:sldLayoutMkLst>
            <pc:docMk/>
            <pc:sldMasterMk cId="2071660456" sldId="2147483716"/>
            <pc:sldLayoutMk cId="2577364601" sldId="2147483717"/>
          </pc:sldLayoutMkLst>
        </pc:sldLayoutChg>
        <pc:sldLayoutChg chg="del">
          <pc:chgData name="ZINCK Yves [CEGEE]" userId="58ab786b-eff3-4fb5-b8c5-161f6b44608b" providerId="ADAL" clId="{01EB56A1-7DB6-4F9F-9B69-326AE041ABAA}" dt="2023-08-22T07:44:16.055" v="223" actId="2696"/>
          <pc:sldLayoutMkLst>
            <pc:docMk/>
            <pc:sldMasterMk cId="2071660456" sldId="2147483716"/>
            <pc:sldLayoutMk cId="155055047" sldId="2147483718"/>
          </pc:sldLayoutMkLst>
        </pc:sldLayoutChg>
        <pc:sldLayoutChg chg="del">
          <pc:chgData name="ZINCK Yves [CEGEE]" userId="58ab786b-eff3-4fb5-b8c5-161f6b44608b" providerId="ADAL" clId="{01EB56A1-7DB6-4F9F-9B69-326AE041ABAA}" dt="2023-08-22T07:44:16.257" v="224" actId="2696"/>
          <pc:sldLayoutMkLst>
            <pc:docMk/>
            <pc:sldMasterMk cId="2071660456" sldId="2147483716"/>
            <pc:sldLayoutMk cId="4183533461" sldId="2147483719"/>
          </pc:sldLayoutMkLst>
        </pc:sldLayoutChg>
        <pc:sldLayoutChg chg="del">
          <pc:chgData name="ZINCK Yves [CEGEE]" userId="58ab786b-eff3-4fb5-b8c5-161f6b44608b" providerId="ADAL" clId="{01EB56A1-7DB6-4F9F-9B69-326AE041ABAA}" dt="2023-08-22T07:44:16.461" v="225" actId="2696"/>
          <pc:sldLayoutMkLst>
            <pc:docMk/>
            <pc:sldMasterMk cId="2071660456" sldId="2147483716"/>
            <pc:sldLayoutMk cId="3086081909" sldId="2147483720"/>
          </pc:sldLayoutMkLst>
        </pc:sldLayoutChg>
        <pc:sldLayoutChg chg="del">
          <pc:chgData name="ZINCK Yves [CEGEE]" userId="58ab786b-eff3-4fb5-b8c5-161f6b44608b" providerId="ADAL" clId="{01EB56A1-7DB6-4F9F-9B69-326AE041ABAA}" dt="2023-08-22T07:44:16.659" v="226" actId="2696"/>
          <pc:sldLayoutMkLst>
            <pc:docMk/>
            <pc:sldMasterMk cId="2071660456" sldId="2147483716"/>
            <pc:sldLayoutMk cId="827106028" sldId="2147483721"/>
          </pc:sldLayoutMkLst>
        </pc:sldLayoutChg>
        <pc:sldLayoutChg chg="del">
          <pc:chgData name="ZINCK Yves [CEGEE]" userId="58ab786b-eff3-4fb5-b8c5-161f6b44608b" providerId="ADAL" clId="{01EB56A1-7DB6-4F9F-9B69-326AE041ABAA}" dt="2023-08-22T07:44:16.869" v="227" actId="2696"/>
          <pc:sldLayoutMkLst>
            <pc:docMk/>
            <pc:sldMasterMk cId="2071660456" sldId="2147483716"/>
            <pc:sldLayoutMk cId="2027091441" sldId="2147483722"/>
          </pc:sldLayoutMkLst>
        </pc:sldLayoutChg>
        <pc:sldLayoutChg chg="del">
          <pc:chgData name="ZINCK Yves [CEGEE]" userId="58ab786b-eff3-4fb5-b8c5-161f6b44608b" providerId="ADAL" clId="{01EB56A1-7DB6-4F9F-9B69-326AE041ABAA}" dt="2023-08-22T07:44:18.521" v="228" actId="2696"/>
          <pc:sldLayoutMkLst>
            <pc:docMk/>
            <pc:sldMasterMk cId="2071660456" sldId="2147483716"/>
            <pc:sldLayoutMk cId="3622064893" sldId="2147483724"/>
          </pc:sldLayoutMkLst>
        </pc:sldLayoutChg>
        <pc:sldLayoutChg chg="del">
          <pc:chgData name="ZINCK Yves [CEGEE]" userId="58ab786b-eff3-4fb5-b8c5-161f6b44608b" providerId="ADAL" clId="{01EB56A1-7DB6-4F9F-9B69-326AE041ABAA}" dt="2023-08-22T07:44:18.753" v="229" actId="2696"/>
          <pc:sldLayoutMkLst>
            <pc:docMk/>
            <pc:sldMasterMk cId="2071660456" sldId="2147483716"/>
            <pc:sldLayoutMk cId="1949049809" sldId="2147483725"/>
          </pc:sldLayoutMkLst>
        </pc:sldLayoutChg>
        <pc:sldLayoutChg chg="del">
          <pc:chgData name="ZINCK Yves [CEGEE]" userId="58ab786b-eff3-4fb5-b8c5-161f6b44608b" providerId="ADAL" clId="{01EB56A1-7DB6-4F9F-9B69-326AE041ABAA}" dt="2023-08-22T07:44:18.938" v="230" actId="2696"/>
          <pc:sldLayoutMkLst>
            <pc:docMk/>
            <pc:sldMasterMk cId="2071660456" sldId="2147483716"/>
            <pc:sldLayoutMk cId="4035548375" sldId="2147483726"/>
          </pc:sldLayoutMkLst>
        </pc:sldLayoutChg>
        <pc:sldLayoutChg chg="del">
          <pc:chgData name="ZINCK Yves [CEGEE]" userId="58ab786b-eff3-4fb5-b8c5-161f6b44608b" providerId="ADAL" clId="{01EB56A1-7DB6-4F9F-9B69-326AE041ABAA}" dt="2023-08-22T07:44:19.141" v="231" actId="2696"/>
          <pc:sldLayoutMkLst>
            <pc:docMk/>
            <pc:sldMasterMk cId="2071660456" sldId="2147483716"/>
            <pc:sldLayoutMk cId="220104605" sldId="2147483727"/>
          </pc:sldLayoutMkLst>
        </pc:sldLayoutChg>
        <pc:sldLayoutChg chg="del">
          <pc:chgData name="ZINCK Yves [CEGEE]" userId="58ab786b-eff3-4fb5-b8c5-161f6b44608b" providerId="ADAL" clId="{01EB56A1-7DB6-4F9F-9B69-326AE041ABAA}" dt="2023-08-22T07:44:19.328" v="232" actId="2696"/>
          <pc:sldLayoutMkLst>
            <pc:docMk/>
            <pc:sldMasterMk cId="2071660456" sldId="2147483716"/>
            <pc:sldLayoutMk cId="1928214074" sldId="214748373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‹N°›</a:t>
            </a:fld>
            <a:endParaRPr lang="en-US" dirty="0"/>
          </a:p>
        </p:txBody>
      </p:sp>
    </p:spTree>
    <p:extLst>
      <p:ext uri="{BB962C8B-B14F-4D97-AF65-F5344CB8AC3E}">
        <p14:creationId xmlns:p14="http://schemas.microsoft.com/office/powerpoint/2010/main" val="6150928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C764DE79-268F-4C1A-8933-263129D2AF90}" type="datetimeFigureOut">
              <a:rPr lang="en-US" smtClean="0"/>
              <a:t>9/4/2023</a:t>
            </a:fld>
            <a:endParaRPr lang="en-US" dirty="0"/>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48F63A3B-78C7-47BE-AE5E-E10140E04643}" type="slidenum">
              <a:rPr lang="en-US" smtClean="0"/>
              <a:t>‹N°›</a:t>
            </a:fld>
            <a:endParaRPr lang="en-US" dirty="0"/>
          </a:p>
        </p:txBody>
      </p:sp>
      <p:sp>
        <p:nvSpPr>
          <p:cNvPr id="7" name="Espace réservé du numéro de diapositive 1"/>
          <p:cNvSpPr txBox="1">
            <a:spLocks/>
          </p:cNvSpPr>
          <p:nvPr userDrawn="1"/>
        </p:nvSpPr>
        <p:spPr>
          <a:xfrm>
            <a:off x="11172092" y="15505723"/>
            <a:ext cx="489611" cy="580651"/>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422" b="1" smtClean="0">
                <a:solidFill>
                  <a:schemeClr val="tx1">
                    <a:lumMod val="50000"/>
                    <a:lumOff val="50000"/>
                  </a:schemeClr>
                </a:solidFill>
                <a:latin typeface="+mj-lt"/>
                <a:cs typeface="Helvetica Neue Medium"/>
              </a:rPr>
              <a:pPr algn="r"/>
              <a:t>‹N°›</a:t>
            </a:fld>
            <a:endParaRPr lang="fr-FR" sz="338" b="1" dirty="0">
              <a:solidFill>
                <a:schemeClr val="tx1">
                  <a:lumMod val="50000"/>
                  <a:lumOff val="50000"/>
                </a:schemeClr>
              </a:solidFill>
              <a:latin typeface="+mj-lt"/>
              <a:cs typeface="Helvetica Neue Medium"/>
            </a:endParaRPr>
          </a:p>
        </p:txBody>
      </p:sp>
      <p:pic>
        <p:nvPicPr>
          <p:cNvPr id="8" name="Imag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737" t="-5286" r="36598" b="25035"/>
          <a:stretch/>
        </p:blipFill>
        <p:spPr>
          <a:xfrm>
            <a:off x="792259" y="15421353"/>
            <a:ext cx="997010" cy="665019"/>
          </a:xfrm>
          <a:prstGeom prst="rect">
            <a:avLst/>
          </a:prstGeom>
        </p:spPr>
      </p:pic>
      <p:pic>
        <p:nvPicPr>
          <p:cNvPr id="9" name="Image 8"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1991" y="15466239"/>
            <a:ext cx="214185" cy="555091"/>
          </a:xfrm>
          <a:prstGeom prst="rect">
            <a:avLst/>
          </a:prstGeom>
        </p:spPr>
      </p:pic>
    </p:spTree>
    <p:extLst>
      <p:ext uri="{BB962C8B-B14F-4D97-AF65-F5344CB8AC3E}">
        <p14:creationId xmlns:p14="http://schemas.microsoft.com/office/powerpoint/2010/main" val="2071660456"/>
      </p:ext>
    </p:extLst>
  </p:cSld>
  <p:clrMap bg1="lt1" tx1="dk1" bg2="lt2" tx2="dk2" accent1="accent1" accent2="accent2" accent3="accent3" accent4="accent4" accent5="accent5" accent6="accent6" hlink="hlink" folHlink="folHlink"/>
  <p:sldLayoutIdLst>
    <p:sldLayoutId id="214748372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6" userDrawn="1">
          <p15:clr>
            <a:srgbClr val="F26B43"/>
          </p15:clr>
        </p15:guide>
        <p15:guide id="3" pos="437" userDrawn="1">
          <p15:clr>
            <a:srgbClr val="F26B43"/>
          </p15:clr>
        </p15:guide>
        <p15:guide id="4" pos="507" userDrawn="1">
          <p15:clr>
            <a:srgbClr val="F26B43"/>
          </p15:clr>
        </p15:guide>
        <p15:guide id="5" orient="horz" pos="2216" userDrawn="1">
          <p15:clr>
            <a:srgbClr val="F26B43"/>
          </p15:clr>
        </p15:guide>
        <p15:guide id="6" orient="horz" pos="9313" userDrawn="1">
          <p15:clr>
            <a:srgbClr val="F26B43"/>
          </p15:clr>
        </p15:guide>
        <p15:guide id="7" orient="horz" pos="974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https://www.payplug.com/fr/tarifs" TargetMode="External"/><Relationship Id="rId5" Type="http://schemas.openxmlformats.org/officeDocument/2006/relationships/hyperlink" Target="https://stripe.com/fr/pricing" TargetMode="External"/><Relationship Id="rId10"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emf"/><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package" Target="../embeddings/Microsoft_Excel_Worksheet.xlsx"/><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55610" y="822099"/>
            <a:ext cx="6695732" cy="523220"/>
          </a:xfrm>
          <a:prstGeom prst="rect">
            <a:avLst/>
          </a:prstGeom>
          <a:noFill/>
        </p:spPr>
        <p:txBody>
          <a:bodyPr wrap="square" rtlCol="0">
            <a:spAutoFit/>
          </a:bodyPr>
          <a:lstStyle/>
          <a:p>
            <a:r>
              <a:rPr lang="fr-FR" sz="2800" b="1" spc="300" dirty="0">
                <a:solidFill>
                  <a:schemeClr val="tx1">
                    <a:lumMod val="75000"/>
                    <a:lumOff val="25000"/>
                  </a:schemeClr>
                </a:solidFill>
                <a:latin typeface="Montserrat Black" panose="00000A00000000000000" pitchFamily="2" charset="0"/>
                <a:ea typeface="Batang" panose="02030600000101010101" pitchFamily="18" charset="-127"/>
                <a:cs typeface="Aharoni" panose="02010803020104030203" pitchFamily="2" charset="-79"/>
              </a:rPr>
              <a:t>Et que fait la concurrence ?</a:t>
            </a:r>
          </a:p>
        </p:txBody>
      </p:sp>
      <p:pic>
        <p:nvPicPr>
          <p:cNvPr id="7" name="Image 6"/>
          <p:cNvPicPr>
            <a:picLocks noChangeAspect="1"/>
          </p:cNvPicPr>
          <p:nvPr/>
        </p:nvPicPr>
        <p:blipFill>
          <a:blip r:embed="rId2">
            <a:biLevel thresh="75000"/>
            <a:extLst>
              <a:ext uri="{BEBA8EAE-BF5A-486C-A8C5-ECC9F3942E4B}">
                <a14:imgProps xmlns:a14="http://schemas.microsoft.com/office/drawing/2010/main">
                  <a14:imgLayer r:embed="rId3">
                    <a14:imgEffect>
                      <a14:backgroundRemoval t="10000" b="90000" l="10000" r="90000">
                        <a14:foregroundMark x1="20132" y1="45788" x2="20132" y2="45788"/>
                        <a14:foregroundMark x1="47855" y1="48718" x2="47855" y2="48718"/>
                        <a14:foregroundMark x1="82838" y1="39927" x2="82838" y2="39927"/>
                        <a14:foregroundMark x1="33993" y1="42491" x2="33993" y2="42491"/>
                        <a14:foregroundMark x1="28383" y1="51282" x2="28383" y2="51282"/>
                      </a14:backgroundRemoval>
                    </a14:imgEffect>
                    <a14:imgEffect>
                      <a14:colorTemperature colorTemp="4700"/>
                    </a14:imgEffect>
                  </a14:imgLayer>
                </a14:imgProps>
              </a:ext>
            </a:extLst>
          </a:blip>
          <a:stretch>
            <a:fillRect/>
          </a:stretch>
        </p:blipFill>
        <p:spPr>
          <a:xfrm>
            <a:off x="0" y="451485"/>
            <a:ext cx="2886764" cy="2600946"/>
          </a:xfrm>
          <a:prstGeom prst="rect">
            <a:avLst/>
          </a:prstGeom>
        </p:spPr>
      </p:pic>
      <p:sp>
        <p:nvSpPr>
          <p:cNvPr id="8" name="ZoneTexte 7"/>
          <p:cNvSpPr txBox="1"/>
          <p:nvPr/>
        </p:nvSpPr>
        <p:spPr>
          <a:xfrm>
            <a:off x="285422" y="4185920"/>
            <a:ext cx="184731" cy="369332"/>
          </a:xfrm>
          <a:prstGeom prst="rect">
            <a:avLst/>
          </a:prstGeom>
          <a:noFill/>
        </p:spPr>
        <p:txBody>
          <a:bodyPr wrap="none" numCol="3" rtlCol="0">
            <a:spAutoFit/>
          </a:bodyPr>
          <a:lstStyle/>
          <a:p>
            <a:endParaRPr lang="fr-FR" dirty="0"/>
          </a:p>
        </p:txBody>
      </p:sp>
      <p:sp>
        <p:nvSpPr>
          <p:cNvPr id="19" name="ZoneTexte 18"/>
          <p:cNvSpPr txBox="1"/>
          <p:nvPr/>
        </p:nvSpPr>
        <p:spPr>
          <a:xfrm>
            <a:off x="437822" y="4338320"/>
            <a:ext cx="184731" cy="369332"/>
          </a:xfrm>
          <a:prstGeom prst="rect">
            <a:avLst/>
          </a:prstGeom>
          <a:noFill/>
        </p:spPr>
        <p:txBody>
          <a:bodyPr wrap="none" numCol="3" rtlCol="0">
            <a:spAutoFit/>
          </a:bodyPr>
          <a:lstStyle/>
          <a:p>
            <a:endParaRPr lang="fr-FR" dirty="0"/>
          </a:p>
        </p:txBody>
      </p:sp>
      <p:pic>
        <p:nvPicPr>
          <p:cNvPr id="24" name="Image 23"/>
          <p:cNvPicPr>
            <a:picLocks noChangeAspect="1"/>
          </p:cNvPicPr>
          <p:nvPr/>
        </p:nvPicPr>
        <p:blipFill>
          <a:blip r:embed="rId4"/>
          <a:stretch>
            <a:fillRect/>
          </a:stretch>
        </p:blipFill>
        <p:spPr>
          <a:xfrm>
            <a:off x="2738528" y="2224936"/>
            <a:ext cx="6714939" cy="1320983"/>
          </a:xfrm>
          <a:prstGeom prst="rect">
            <a:avLst/>
          </a:prstGeom>
        </p:spPr>
      </p:pic>
      <p:graphicFrame>
        <p:nvGraphicFramePr>
          <p:cNvPr id="25" name="Tableau 24"/>
          <p:cNvGraphicFramePr>
            <a:graphicFrameLocks noGrp="1"/>
          </p:cNvGraphicFramePr>
          <p:nvPr>
            <p:extLst>
              <p:ext uri="{D42A27DB-BD31-4B8C-83A1-F6EECF244321}">
                <p14:modId xmlns:p14="http://schemas.microsoft.com/office/powerpoint/2010/main" val="190285711"/>
              </p:ext>
            </p:extLst>
          </p:nvPr>
        </p:nvGraphicFramePr>
        <p:xfrm>
          <a:off x="1300480" y="4687146"/>
          <a:ext cx="9936480" cy="5157894"/>
        </p:xfrm>
        <a:graphic>
          <a:graphicData uri="http://schemas.openxmlformats.org/drawingml/2006/table">
            <a:tbl>
              <a:tblPr firstRow="1" bandRow="1">
                <a:tableStyleId>{C083E6E3-FA7D-4D7B-A595-EF9225AFEA82}</a:tableStyleId>
              </a:tblPr>
              <a:tblGrid>
                <a:gridCol w="3312160">
                  <a:extLst>
                    <a:ext uri="{9D8B030D-6E8A-4147-A177-3AD203B41FA5}">
                      <a16:colId xmlns:a16="http://schemas.microsoft.com/office/drawing/2014/main" val="3344571600"/>
                    </a:ext>
                  </a:extLst>
                </a:gridCol>
                <a:gridCol w="3312160">
                  <a:extLst>
                    <a:ext uri="{9D8B030D-6E8A-4147-A177-3AD203B41FA5}">
                      <a16:colId xmlns:a16="http://schemas.microsoft.com/office/drawing/2014/main" val="2295192774"/>
                    </a:ext>
                  </a:extLst>
                </a:gridCol>
                <a:gridCol w="3312160">
                  <a:extLst>
                    <a:ext uri="{9D8B030D-6E8A-4147-A177-3AD203B41FA5}">
                      <a16:colId xmlns:a16="http://schemas.microsoft.com/office/drawing/2014/main" val="2289807588"/>
                    </a:ext>
                  </a:extLst>
                </a:gridCol>
              </a:tblGrid>
              <a:tr h="677334">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606250948"/>
                  </a:ext>
                </a:extLst>
              </a:tr>
              <a:tr h="370840">
                <a:tc>
                  <a:txBody>
                    <a:bodyPr/>
                    <a:lstStyle/>
                    <a:p>
                      <a:pPr algn="l"/>
                      <a:r>
                        <a:rPr lang="fr-FR" b="1" dirty="0"/>
                        <a:t>Lien vers</a:t>
                      </a:r>
                      <a:r>
                        <a:rPr lang="fr-FR" b="1" baseline="0" dirty="0"/>
                        <a:t> le site </a:t>
                      </a:r>
                      <a:endParaRPr lang="fr-FR" b="1" dirty="0"/>
                    </a:p>
                  </a:txBody>
                  <a:tcPr anchor="ctr"/>
                </a:tc>
                <a:tc>
                  <a:txBody>
                    <a:bodyPr/>
                    <a:lstStyle/>
                    <a:p>
                      <a:pPr algn="ctr"/>
                      <a:r>
                        <a:rPr lang="fr-FR" dirty="0"/>
                        <a:t>Clic </a:t>
                      </a:r>
                      <a:r>
                        <a:rPr lang="fr-FR" dirty="0">
                          <a:hlinkClick r:id="rId5"/>
                        </a:rPr>
                        <a:t>ici</a:t>
                      </a:r>
                      <a:endParaRPr lang="fr-FR" dirty="0"/>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dirty="0"/>
                        <a:t>Clic </a:t>
                      </a:r>
                      <a:r>
                        <a:rPr lang="fr-FR" dirty="0">
                          <a:hlinkClick r:id="rId6"/>
                        </a:rPr>
                        <a:t>ici</a:t>
                      </a:r>
                      <a:endParaRPr lang="fr-FR" dirty="0"/>
                    </a:p>
                  </a:txBody>
                  <a:tcPr/>
                </a:tc>
                <a:extLst>
                  <a:ext uri="{0D108BD9-81ED-4DB2-BD59-A6C34878D82A}">
                    <a16:rowId xmlns:a16="http://schemas.microsoft.com/office/drawing/2014/main" val="1362048987"/>
                  </a:ext>
                </a:extLst>
              </a:tr>
              <a:tr h="370840">
                <a:tc>
                  <a:txBody>
                    <a:bodyPr/>
                    <a:lstStyle/>
                    <a:p>
                      <a:pPr algn="l"/>
                      <a:r>
                        <a:rPr lang="fr-FR" b="1" dirty="0"/>
                        <a:t>Siège social</a:t>
                      </a:r>
                    </a:p>
                  </a:txBody>
                  <a:tcPr anchor="ctr"/>
                </a:tc>
                <a:tc>
                  <a:txBody>
                    <a:bodyPr/>
                    <a:lstStyle/>
                    <a:p>
                      <a:pPr algn="ctr"/>
                      <a:r>
                        <a:rPr lang="fr-FR" dirty="0"/>
                        <a:t>Etats-Unis</a:t>
                      </a:r>
                    </a:p>
                  </a:txBody>
                  <a:tcPr anchor="ctr"/>
                </a:tc>
                <a:tc>
                  <a:txBody>
                    <a:bodyPr/>
                    <a:lstStyle/>
                    <a:p>
                      <a:pPr algn="ctr"/>
                      <a:r>
                        <a:rPr lang="fr-FR" dirty="0"/>
                        <a:t>France</a:t>
                      </a:r>
                    </a:p>
                  </a:txBody>
                  <a:tcPr anchor="ctr"/>
                </a:tc>
                <a:extLst>
                  <a:ext uri="{0D108BD9-81ED-4DB2-BD59-A6C34878D82A}">
                    <a16:rowId xmlns:a16="http://schemas.microsoft.com/office/drawing/2014/main" val="562400643"/>
                  </a:ext>
                </a:extLst>
              </a:tr>
              <a:tr h="370840">
                <a:tc>
                  <a:txBody>
                    <a:bodyPr/>
                    <a:lstStyle/>
                    <a:p>
                      <a:pPr algn="l"/>
                      <a:r>
                        <a:rPr lang="fr-FR" b="1" dirty="0"/>
                        <a:t>Pour vendre</a:t>
                      </a:r>
                    </a:p>
                  </a:txBody>
                  <a:tcPr anchor="ctr"/>
                </a:tc>
                <a:tc>
                  <a:txBody>
                    <a:bodyPr/>
                    <a:lstStyle/>
                    <a:p>
                      <a:pPr algn="ctr"/>
                      <a:r>
                        <a:rPr lang="fr-FR" dirty="0"/>
                        <a:t>Dans le monde entier</a:t>
                      </a:r>
                    </a:p>
                  </a:txBody>
                  <a:tcPr anchor="ctr"/>
                </a:tc>
                <a:tc>
                  <a:txBody>
                    <a:bodyPr/>
                    <a:lstStyle/>
                    <a:p>
                      <a:pPr algn="ctr"/>
                      <a:r>
                        <a:rPr lang="fr-FR" dirty="0"/>
                        <a:t>Disponible</a:t>
                      </a:r>
                      <a:r>
                        <a:rPr lang="fr-FR" baseline="0" dirty="0"/>
                        <a:t> dans 33 pays Européens</a:t>
                      </a:r>
                      <a:endParaRPr lang="fr-FR" dirty="0"/>
                    </a:p>
                  </a:txBody>
                  <a:tcPr anchor="ctr"/>
                </a:tc>
                <a:extLst>
                  <a:ext uri="{0D108BD9-81ED-4DB2-BD59-A6C34878D82A}">
                    <a16:rowId xmlns:a16="http://schemas.microsoft.com/office/drawing/2014/main" val="1216084719"/>
                  </a:ext>
                </a:extLst>
              </a:tr>
              <a:tr h="370840">
                <a:tc>
                  <a:txBody>
                    <a:bodyPr/>
                    <a:lstStyle/>
                    <a:p>
                      <a:pPr algn="l"/>
                      <a:r>
                        <a:rPr lang="fr-FR" b="1" dirty="0"/>
                        <a:t>Convient à </a:t>
                      </a:r>
                    </a:p>
                  </a:txBody>
                  <a:tcPr anchor="ctr"/>
                </a:tc>
                <a:tc>
                  <a:txBody>
                    <a:bodyPr/>
                    <a:lstStyle/>
                    <a:p>
                      <a:pPr algn="ctr"/>
                      <a:r>
                        <a:rPr lang="fr-FR" dirty="0"/>
                        <a:t>Tous les Chiffres</a:t>
                      </a:r>
                      <a:r>
                        <a:rPr lang="fr-FR" baseline="0" dirty="0"/>
                        <a:t> d’affaires</a:t>
                      </a:r>
                      <a:endParaRPr lang="fr-FR" dirty="0"/>
                    </a:p>
                  </a:txBody>
                  <a:tcPr anchor="ctr"/>
                </a:tc>
                <a:tc>
                  <a:txBody>
                    <a:bodyPr/>
                    <a:lstStyle/>
                    <a:p>
                      <a:pPr algn="ctr"/>
                      <a:r>
                        <a:rPr lang="fr-FR" dirty="0"/>
                        <a:t>Chiffres d’affaires &gt; 3200 euros par mois</a:t>
                      </a:r>
                    </a:p>
                  </a:txBody>
                  <a:tcPr anchor="ctr"/>
                </a:tc>
                <a:extLst>
                  <a:ext uri="{0D108BD9-81ED-4DB2-BD59-A6C34878D82A}">
                    <a16:rowId xmlns:a16="http://schemas.microsoft.com/office/drawing/2014/main" val="1147937691"/>
                  </a:ext>
                </a:extLst>
              </a:tr>
              <a:tr h="370840">
                <a:tc>
                  <a:txBody>
                    <a:bodyPr/>
                    <a:lstStyle/>
                    <a:p>
                      <a:pPr algn="l"/>
                      <a:r>
                        <a:rPr lang="fr-FR" b="1" dirty="0"/>
                        <a:t>Moyens de paiement acceptés</a:t>
                      </a:r>
                    </a:p>
                  </a:txBody>
                  <a:tcPr anchor="ctr"/>
                </a:tc>
                <a:tc>
                  <a:txBody>
                    <a:bodyPr/>
                    <a:lstStyle/>
                    <a:p>
                      <a:pPr algn="ctr"/>
                      <a:r>
                        <a:rPr lang="fr-FR" sz="2400" kern="1200" dirty="0">
                          <a:solidFill>
                            <a:schemeClr val="tx1"/>
                          </a:solidFill>
                          <a:effectLst/>
                          <a:latin typeface="+mn-lt"/>
                          <a:ea typeface="+mn-ea"/>
                          <a:cs typeface="+mn-cs"/>
                        </a:rPr>
                        <a:t>Visa et  Mastercard</a:t>
                      </a:r>
                      <a:br>
                        <a:rPr lang="fr-FR" sz="2400" kern="1200" dirty="0">
                          <a:solidFill>
                            <a:schemeClr val="tx1"/>
                          </a:solidFill>
                          <a:effectLst/>
                          <a:latin typeface="+mn-lt"/>
                          <a:ea typeface="+mn-ea"/>
                          <a:cs typeface="+mn-cs"/>
                        </a:rPr>
                      </a:br>
                      <a:r>
                        <a:rPr lang="fr-FR" sz="2400" kern="1200" dirty="0">
                          <a:solidFill>
                            <a:schemeClr val="tx1"/>
                          </a:solidFill>
                          <a:effectLst/>
                          <a:latin typeface="+mn-lt"/>
                          <a:ea typeface="+mn-ea"/>
                          <a:cs typeface="+mn-cs"/>
                        </a:rPr>
                        <a:t>Nombreux moyens locaux (</a:t>
                      </a:r>
                      <a:r>
                        <a:rPr lang="fr-FR" sz="2400" kern="1200" dirty="0" err="1">
                          <a:solidFill>
                            <a:schemeClr val="tx1"/>
                          </a:solidFill>
                          <a:effectLst/>
                          <a:latin typeface="+mn-lt"/>
                          <a:ea typeface="+mn-ea"/>
                          <a:cs typeface="+mn-cs"/>
                        </a:rPr>
                        <a:t>Bancontact</a:t>
                      </a:r>
                      <a:r>
                        <a:rPr lang="fr-FR" sz="2400" kern="1200" dirty="0">
                          <a:solidFill>
                            <a:schemeClr val="tx1"/>
                          </a:solidFill>
                          <a:effectLst/>
                          <a:latin typeface="+mn-lt"/>
                          <a:ea typeface="+mn-ea"/>
                          <a:cs typeface="+mn-cs"/>
                        </a:rPr>
                        <a:t>, </a:t>
                      </a:r>
                      <a:r>
                        <a:rPr lang="fr-FR" sz="2400" kern="1200" dirty="0" err="1">
                          <a:solidFill>
                            <a:schemeClr val="tx1"/>
                          </a:solidFill>
                          <a:effectLst/>
                          <a:latin typeface="+mn-lt"/>
                          <a:ea typeface="+mn-ea"/>
                          <a:cs typeface="+mn-cs"/>
                        </a:rPr>
                        <a:t>Ideal</a:t>
                      </a:r>
                      <a:r>
                        <a:rPr lang="fr-FR" sz="2400" kern="1200" dirty="0">
                          <a:solidFill>
                            <a:schemeClr val="tx1"/>
                          </a:solidFill>
                          <a:effectLst/>
                          <a:latin typeface="+mn-lt"/>
                          <a:ea typeface="+mn-ea"/>
                          <a:cs typeface="+mn-cs"/>
                        </a:rPr>
                        <a:t>, </a:t>
                      </a:r>
                      <a:r>
                        <a:rPr lang="fr-FR" sz="2400" kern="1200" dirty="0" err="1">
                          <a:solidFill>
                            <a:schemeClr val="tx1"/>
                          </a:solidFill>
                          <a:effectLst/>
                          <a:latin typeface="+mn-lt"/>
                          <a:ea typeface="+mn-ea"/>
                          <a:cs typeface="+mn-cs"/>
                        </a:rPr>
                        <a:t>AliPay</a:t>
                      </a:r>
                      <a:r>
                        <a:rPr lang="fr-FR" sz="2400" kern="1200" dirty="0">
                          <a:solidFill>
                            <a:schemeClr val="tx1"/>
                          </a:solidFill>
                          <a:effectLst/>
                          <a:latin typeface="+mn-lt"/>
                          <a:ea typeface="+mn-ea"/>
                          <a:cs typeface="+mn-cs"/>
                        </a:rPr>
                        <a:t>, JCB, </a:t>
                      </a:r>
                      <a:r>
                        <a:rPr lang="fr-FR" sz="2400" kern="1200" dirty="0" err="1">
                          <a:solidFill>
                            <a:schemeClr val="tx1"/>
                          </a:solidFill>
                          <a:effectLst/>
                          <a:latin typeface="+mn-lt"/>
                          <a:ea typeface="+mn-ea"/>
                          <a:cs typeface="+mn-cs"/>
                        </a:rPr>
                        <a:t>UnionPay</a:t>
                      </a:r>
                      <a:r>
                        <a:rPr lang="fr-FR" sz="2400" kern="1200" dirty="0">
                          <a:solidFill>
                            <a:schemeClr val="tx1"/>
                          </a:solidFill>
                          <a:effectLst/>
                          <a:latin typeface="+mn-lt"/>
                          <a:ea typeface="+mn-ea"/>
                          <a:cs typeface="+mn-cs"/>
                        </a:rPr>
                        <a:t>, etc.)</a:t>
                      </a:r>
                      <a:endParaRPr lang="fr-FR" dirty="0"/>
                    </a:p>
                  </a:txBody>
                  <a:tcPr anchor="ctr"/>
                </a:tc>
                <a:tc>
                  <a:txBody>
                    <a:bodyPr/>
                    <a:lstStyle/>
                    <a:p>
                      <a:pPr algn="ctr"/>
                      <a:r>
                        <a:rPr lang="fr-FR" sz="2400" kern="1200" dirty="0">
                          <a:solidFill>
                            <a:schemeClr val="tx1"/>
                          </a:solidFill>
                          <a:effectLst/>
                          <a:latin typeface="+mn-lt"/>
                          <a:ea typeface="+mn-ea"/>
                          <a:cs typeface="+mn-cs"/>
                        </a:rPr>
                        <a:t>CB, Visa, Mastercard, American express, Apple </a:t>
                      </a:r>
                      <a:r>
                        <a:rPr lang="fr-FR" sz="2400" kern="1200" dirty="0" err="1">
                          <a:solidFill>
                            <a:schemeClr val="tx1"/>
                          </a:solidFill>
                          <a:effectLst/>
                          <a:latin typeface="+mn-lt"/>
                          <a:ea typeface="+mn-ea"/>
                          <a:cs typeface="+mn-cs"/>
                        </a:rPr>
                        <a:t>Pay</a:t>
                      </a:r>
                      <a:r>
                        <a:rPr lang="fr-FR" sz="2400" kern="1200" dirty="0">
                          <a:solidFill>
                            <a:schemeClr val="tx1"/>
                          </a:solidFill>
                          <a:effectLst/>
                          <a:latin typeface="+mn-lt"/>
                          <a:ea typeface="+mn-ea"/>
                          <a:cs typeface="+mn-cs"/>
                        </a:rPr>
                        <a:t>, </a:t>
                      </a:r>
                      <a:r>
                        <a:rPr lang="fr-FR" sz="2400" kern="1200" dirty="0" err="1">
                          <a:solidFill>
                            <a:schemeClr val="tx1"/>
                          </a:solidFill>
                          <a:effectLst/>
                          <a:latin typeface="+mn-lt"/>
                          <a:ea typeface="+mn-ea"/>
                          <a:cs typeface="+mn-cs"/>
                        </a:rPr>
                        <a:t>Bancontact</a:t>
                      </a:r>
                      <a:r>
                        <a:rPr lang="fr-FR" sz="2400" kern="1200" dirty="0">
                          <a:solidFill>
                            <a:schemeClr val="tx1"/>
                          </a:solidFill>
                          <a:effectLst/>
                          <a:latin typeface="+mn-lt"/>
                          <a:ea typeface="+mn-ea"/>
                          <a:cs typeface="+mn-cs"/>
                        </a:rPr>
                        <a:t>, Ideal, </a:t>
                      </a:r>
                      <a:r>
                        <a:rPr lang="fr-FR" sz="2400" kern="1200" dirty="0" err="1">
                          <a:solidFill>
                            <a:schemeClr val="tx1"/>
                          </a:solidFill>
                          <a:effectLst/>
                          <a:latin typeface="+mn-lt"/>
                          <a:ea typeface="+mn-ea"/>
                          <a:cs typeface="+mn-cs"/>
                        </a:rPr>
                        <a:t>Sofort</a:t>
                      </a:r>
                      <a:r>
                        <a:rPr lang="fr-FR" sz="2400" kern="1200" dirty="0">
                          <a:solidFill>
                            <a:schemeClr val="tx1"/>
                          </a:solidFill>
                          <a:effectLst/>
                          <a:latin typeface="+mn-lt"/>
                          <a:ea typeface="+mn-ea"/>
                          <a:cs typeface="+mn-cs"/>
                        </a:rPr>
                        <a:t>, </a:t>
                      </a:r>
                      <a:r>
                        <a:rPr lang="fr-FR" sz="2400" kern="1200" dirty="0" err="1">
                          <a:solidFill>
                            <a:schemeClr val="tx1"/>
                          </a:solidFill>
                          <a:effectLst/>
                          <a:latin typeface="+mn-lt"/>
                          <a:ea typeface="+mn-ea"/>
                          <a:cs typeface="+mn-cs"/>
                        </a:rPr>
                        <a:t>MyBank</a:t>
                      </a:r>
                      <a:r>
                        <a:rPr lang="fr-FR" sz="2400" kern="1200" dirty="0">
                          <a:solidFill>
                            <a:schemeClr val="tx1"/>
                          </a:solidFill>
                          <a:effectLst/>
                          <a:latin typeface="+mn-lt"/>
                          <a:ea typeface="+mn-ea"/>
                          <a:cs typeface="+mn-cs"/>
                        </a:rPr>
                        <a:t>, </a:t>
                      </a:r>
                      <a:r>
                        <a:rPr lang="fr-FR" sz="2400" kern="1200" dirty="0" err="1">
                          <a:solidFill>
                            <a:schemeClr val="tx1"/>
                          </a:solidFill>
                          <a:effectLst/>
                          <a:latin typeface="+mn-lt"/>
                          <a:ea typeface="+mn-ea"/>
                          <a:cs typeface="+mn-cs"/>
                        </a:rPr>
                        <a:t>Satispay</a:t>
                      </a:r>
                      <a:r>
                        <a:rPr lang="fr-FR" sz="2400" kern="1200" dirty="0">
                          <a:solidFill>
                            <a:schemeClr val="tx1"/>
                          </a:solidFill>
                          <a:effectLst/>
                          <a:latin typeface="+mn-lt"/>
                          <a:ea typeface="+mn-ea"/>
                          <a:cs typeface="+mn-cs"/>
                        </a:rPr>
                        <a:t>, </a:t>
                      </a:r>
                      <a:r>
                        <a:rPr lang="fr-FR" sz="2400" kern="1200" dirty="0" err="1">
                          <a:solidFill>
                            <a:schemeClr val="tx1"/>
                          </a:solidFill>
                          <a:effectLst/>
                          <a:latin typeface="+mn-lt"/>
                          <a:ea typeface="+mn-ea"/>
                          <a:cs typeface="+mn-cs"/>
                        </a:rPr>
                        <a:t>Giropay</a:t>
                      </a:r>
                      <a:endParaRPr lang="fr-FR" dirty="0"/>
                    </a:p>
                  </a:txBody>
                  <a:tcPr anchor="ctr"/>
                </a:tc>
                <a:extLst>
                  <a:ext uri="{0D108BD9-81ED-4DB2-BD59-A6C34878D82A}">
                    <a16:rowId xmlns:a16="http://schemas.microsoft.com/office/drawing/2014/main" val="2452564793"/>
                  </a:ext>
                </a:extLst>
              </a:tr>
            </a:tbl>
          </a:graphicData>
        </a:graphic>
      </p:graphicFrame>
      <p:pic>
        <p:nvPicPr>
          <p:cNvPr id="26" name="Image 25"/>
          <p:cNvPicPr>
            <a:picLocks noChangeAspect="1"/>
          </p:cNvPicPr>
          <p:nvPr/>
        </p:nvPicPr>
        <p:blipFill>
          <a:blip r:embed="rId7"/>
          <a:stretch>
            <a:fillRect/>
          </a:stretch>
        </p:blipFill>
        <p:spPr>
          <a:xfrm>
            <a:off x="5639041" y="4856689"/>
            <a:ext cx="1076475" cy="457264"/>
          </a:xfrm>
          <a:prstGeom prst="rect">
            <a:avLst/>
          </a:prstGeom>
        </p:spPr>
      </p:pic>
      <p:pic>
        <p:nvPicPr>
          <p:cNvPr id="28" name="Image 27"/>
          <p:cNvPicPr>
            <a:picLocks noChangeAspect="1"/>
          </p:cNvPicPr>
          <p:nvPr/>
        </p:nvPicPr>
        <p:blipFill>
          <a:blip r:embed="rId8"/>
          <a:stretch>
            <a:fillRect/>
          </a:stretch>
        </p:blipFill>
        <p:spPr>
          <a:xfrm>
            <a:off x="8504426" y="4897329"/>
            <a:ext cx="1848108" cy="447737"/>
          </a:xfrm>
          <a:prstGeom prst="rect">
            <a:avLst/>
          </a:prstGeom>
        </p:spPr>
      </p:pic>
      <p:sp>
        <p:nvSpPr>
          <p:cNvPr id="30" name="ZoneTexte 29"/>
          <p:cNvSpPr txBox="1"/>
          <p:nvPr/>
        </p:nvSpPr>
        <p:spPr>
          <a:xfrm>
            <a:off x="1300480" y="4043680"/>
            <a:ext cx="6681829" cy="584775"/>
          </a:xfrm>
          <a:prstGeom prst="rect">
            <a:avLst/>
          </a:prstGeom>
          <a:noFill/>
        </p:spPr>
        <p:txBody>
          <a:bodyPr wrap="none" rtlCol="0">
            <a:spAutoFit/>
          </a:bodyPr>
          <a:lstStyle/>
          <a:p>
            <a:pPr marL="457200" indent="-457200">
              <a:buClr>
                <a:srgbClr val="C00000"/>
              </a:buClr>
              <a:buFont typeface="Wingdings" panose="05000000000000000000" pitchFamily="2" charset="2"/>
              <a:buChar char="q"/>
            </a:pPr>
            <a:r>
              <a:rPr lang="fr-FR" sz="3200" b="1" dirty="0"/>
              <a:t>C’est quoi, c’est qui, c’est pour qui ?</a:t>
            </a:r>
          </a:p>
        </p:txBody>
      </p:sp>
      <p:sp>
        <p:nvSpPr>
          <p:cNvPr id="33" name="ZoneTexte 32"/>
          <p:cNvSpPr txBox="1"/>
          <p:nvPr/>
        </p:nvSpPr>
        <p:spPr>
          <a:xfrm>
            <a:off x="1300479" y="10025948"/>
            <a:ext cx="3961982" cy="584775"/>
          </a:xfrm>
          <a:prstGeom prst="rect">
            <a:avLst/>
          </a:prstGeom>
          <a:noFill/>
        </p:spPr>
        <p:txBody>
          <a:bodyPr wrap="none" rtlCol="0">
            <a:spAutoFit/>
          </a:bodyPr>
          <a:lstStyle/>
          <a:p>
            <a:pPr marL="457200" indent="-457200">
              <a:buClr>
                <a:srgbClr val="C00000"/>
              </a:buClr>
              <a:buFont typeface="Wingdings" panose="05000000000000000000" pitchFamily="2" charset="2"/>
              <a:buChar char="q"/>
            </a:pPr>
            <a:r>
              <a:rPr lang="fr-FR" sz="3200" b="1" dirty="0"/>
              <a:t>Ca coûte combien ?</a:t>
            </a:r>
          </a:p>
        </p:txBody>
      </p:sp>
      <p:graphicFrame>
        <p:nvGraphicFramePr>
          <p:cNvPr id="34" name="Tableau 33"/>
          <p:cNvGraphicFramePr>
            <a:graphicFrameLocks noGrp="1"/>
          </p:cNvGraphicFramePr>
          <p:nvPr>
            <p:extLst>
              <p:ext uri="{D42A27DB-BD31-4B8C-83A1-F6EECF244321}">
                <p14:modId xmlns:p14="http://schemas.microsoft.com/office/powerpoint/2010/main" val="2214500816"/>
              </p:ext>
            </p:extLst>
          </p:nvPr>
        </p:nvGraphicFramePr>
        <p:xfrm>
          <a:off x="1300480" y="10683049"/>
          <a:ext cx="9936480" cy="5044631"/>
        </p:xfrm>
        <a:graphic>
          <a:graphicData uri="http://schemas.openxmlformats.org/drawingml/2006/table">
            <a:tbl>
              <a:tblPr firstRow="1" bandRow="1">
                <a:tableStyleId>{C083E6E3-FA7D-4D7B-A595-EF9225AFEA82}</a:tableStyleId>
              </a:tblPr>
              <a:tblGrid>
                <a:gridCol w="3312160">
                  <a:extLst>
                    <a:ext uri="{9D8B030D-6E8A-4147-A177-3AD203B41FA5}">
                      <a16:colId xmlns:a16="http://schemas.microsoft.com/office/drawing/2014/main" val="2190893479"/>
                    </a:ext>
                  </a:extLst>
                </a:gridCol>
                <a:gridCol w="3312160">
                  <a:extLst>
                    <a:ext uri="{9D8B030D-6E8A-4147-A177-3AD203B41FA5}">
                      <a16:colId xmlns:a16="http://schemas.microsoft.com/office/drawing/2014/main" val="474034852"/>
                    </a:ext>
                  </a:extLst>
                </a:gridCol>
                <a:gridCol w="3312160">
                  <a:extLst>
                    <a:ext uri="{9D8B030D-6E8A-4147-A177-3AD203B41FA5}">
                      <a16:colId xmlns:a16="http://schemas.microsoft.com/office/drawing/2014/main" val="397459490"/>
                    </a:ext>
                  </a:extLst>
                </a:gridCol>
              </a:tblGrid>
              <a:tr h="655511">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3934260867"/>
                  </a:ext>
                </a:extLst>
              </a:tr>
              <a:tr h="1122674">
                <a:tc>
                  <a:txBody>
                    <a:bodyPr/>
                    <a:lstStyle/>
                    <a:p>
                      <a:pPr algn="l"/>
                      <a:r>
                        <a:rPr lang="fr-FR" b="1" dirty="0"/>
                        <a:t>Abonnement</a:t>
                      </a:r>
                    </a:p>
                  </a:txBody>
                  <a:tcPr anchor="ctr"/>
                </a:tc>
                <a:tc>
                  <a:txBody>
                    <a:bodyPr/>
                    <a:lstStyle/>
                    <a:p>
                      <a:pPr algn="ctr"/>
                      <a:r>
                        <a:rPr lang="fr-FR" b="0" dirty="0"/>
                        <a:t>Non</a:t>
                      </a:r>
                    </a:p>
                  </a:txBody>
                  <a:tcPr anchor="ctr"/>
                </a:tc>
                <a:tc>
                  <a:txBody>
                    <a:bodyPr/>
                    <a:lstStyle/>
                    <a:p>
                      <a:pPr algn="ctr"/>
                      <a:r>
                        <a:rPr lang="fr-FR" baseline="0" dirty="0"/>
                        <a:t>10 € Offre Starter</a:t>
                      </a:r>
                    </a:p>
                    <a:p>
                      <a:pPr algn="ctr"/>
                      <a:r>
                        <a:rPr lang="fr-FR" baseline="0" dirty="0"/>
                        <a:t>25 €* Offre Pro</a:t>
                      </a:r>
                    </a:p>
                    <a:p>
                      <a:pPr algn="ctr"/>
                      <a:r>
                        <a:rPr lang="fr-FR" baseline="0" dirty="0"/>
                        <a:t>65 €* offre Premium</a:t>
                      </a:r>
                      <a:endParaRPr lang="fr-FR" dirty="0"/>
                    </a:p>
                  </a:txBody>
                  <a:tcPr anchor="ctr"/>
                </a:tc>
                <a:extLst>
                  <a:ext uri="{0D108BD9-81ED-4DB2-BD59-A6C34878D82A}">
                    <a16:rowId xmlns:a16="http://schemas.microsoft.com/office/drawing/2014/main" val="2357363471"/>
                  </a:ext>
                </a:extLst>
              </a:tr>
              <a:tr h="1122674">
                <a:tc>
                  <a:txBody>
                    <a:bodyPr/>
                    <a:lstStyle/>
                    <a:p>
                      <a:pPr algn="l"/>
                      <a:r>
                        <a:rPr lang="fr-FR" b="1" dirty="0"/>
                        <a:t>Particuliers Zone €</a:t>
                      </a:r>
                    </a:p>
                  </a:txBody>
                  <a:tcPr anchor="ctr"/>
                </a:tc>
                <a:tc>
                  <a:txBody>
                    <a:bodyPr/>
                    <a:lstStyle/>
                    <a:p>
                      <a:pPr algn="ctr"/>
                      <a:r>
                        <a:rPr lang="fr-FR" b="1" dirty="0"/>
                        <a:t>1,5 % + 0,25 €</a:t>
                      </a:r>
                    </a:p>
                  </a:txBody>
                  <a:tcPr anchor="ctr"/>
                </a:tc>
                <a:tc>
                  <a:txBody>
                    <a:bodyPr/>
                    <a:lstStyle/>
                    <a:p>
                      <a:pPr algn="ctr"/>
                      <a:r>
                        <a:rPr lang="de-DE" sz="2400" kern="1200" dirty="0">
                          <a:solidFill>
                            <a:schemeClr val="tx1"/>
                          </a:solidFill>
                          <a:effectLst/>
                          <a:latin typeface="+mn-lt"/>
                          <a:ea typeface="+mn-ea"/>
                          <a:cs typeface="+mn-cs"/>
                        </a:rPr>
                        <a:t>1,2 % + 0,25 € (Starter)</a:t>
                      </a:r>
                      <a:br>
                        <a:rPr lang="de-DE" sz="2400" kern="1200" dirty="0">
                          <a:solidFill>
                            <a:schemeClr val="tx1"/>
                          </a:solidFill>
                          <a:effectLst/>
                          <a:latin typeface="+mn-lt"/>
                          <a:ea typeface="+mn-ea"/>
                          <a:cs typeface="+mn-cs"/>
                        </a:rPr>
                      </a:br>
                      <a:r>
                        <a:rPr lang="de-DE" sz="2400" kern="1200" dirty="0">
                          <a:solidFill>
                            <a:schemeClr val="tx1"/>
                          </a:solidFill>
                          <a:effectLst/>
                          <a:latin typeface="+mn-lt"/>
                          <a:ea typeface="+mn-ea"/>
                          <a:cs typeface="+mn-cs"/>
                        </a:rPr>
                        <a:t>0,8 % + 0,15 € (Pro)</a:t>
                      </a:r>
                      <a:br>
                        <a:rPr lang="de-DE" sz="2400" kern="1200" dirty="0">
                          <a:solidFill>
                            <a:schemeClr val="tx1"/>
                          </a:solidFill>
                          <a:effectLst/>
                          <a:latin typeface="+mn-lt"/>
                          <a:ea typeface="+mn-ea"/>
                          <a:cs typeface="+mn-cs"/>
                        </a:rPr>
                      </a:br>
                      <a:r>
                        <a:rPr lang="de-DE" sz="2400" kern="1200" dirty="0">
                          <a:solidFill>
                            <a:schemeClr val="tx1"/>
                          </a:solidFill>
                          <a:effectLst/>
                          <a:latin typeface="+mn-lt"/>
                          <a:ea typeface="+mn-ea"/>
                          <a:cs typeface="+mn-cs"/>
                        </a:rPr>
                        <a:t>0,5 % + 0,15 € (Premium)</a:t>
                      </a:r>
                      <a:endParaRPr lang="fr-FR" dirty="0"/>
                    </a:p>
                  </a:txBody>
                  <a:tcPr anchor="ctr"/>
                </a:tc>
                <a:extLst>
                  <a:ext uri="{0D108BD9-81ED-4DB2-BD59-A6C34878D82A}">
                    <a16:rowId xmlns:a16="http://schemas.microsoft.com/office/drawing/2014/main" val="3960216289"/>
                  </a:ext>
                </a:extLst>
              </a:tr>
              <a:tr h="1122674">
                <a:tc>
                  <a:txBody>
                    <a:bodyPr/>
                    <a:lstStyle/>
                    <a:p>
                      <a:pPr algn="l"/>
                      <a:r>
                        <a:rPr lang="fr-FR" b="1" dirty="0"/>
                        <a:t>Business Zone</a:t>
                      </a:r>
                      <a:r>
                        <a:rPr lang="fr-FR" b="1" baseline="0" dirty="0"/>
                        <a:t> €</a:t>
                      </a:r>
                      <a:endParaRPr lang="fr-FR" b="1" dirty="0"/>
                    </a:p>
                  </a:txBody>
                  <a:tcPr anchor="ctr"/>
                </a:tc>
                <a:tc>
                  <a:txBody>
                    <a:bodyPr/>
                    <a:lstStyle/>
                    <a:p>
                      <a:pPr algn="ctr"/>
                      <a:r>
                        <a:rPr lang="fr-FR" b="1" dirty="0"/>
                        <a:t>1,9 % + 0,25 </a:t>
                      </a:r>
                      <a:r>
                        <a:rPr lang="fr-FR" b="1" baseline="0" dirty="0"/>
                        <a:t>€</a:t>
                      </a:r>
                      <a:endParaRPr lang="fr-FR" b="1" dirty="0"/>
                    </a:p>
                  </a:txBody>
                  <a:tcPr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2400" kern="1200" dirty="0">
                          <a:solidFill>
                            <a:schemeClr val="tx1"/>
                          </a:solidFill>
                          <a:effectLst/>
                          <a:latin typeface="+mn-lt"/>
                          <a:ea typeface="+mn-ea"/>
                          <a:cs typeface="+mn-cs"/>
                        </a:rPr>
                        <a:t>2,5 % + 0,25 € (Starter)</a:t>
                      </a:r>
                      <a:br>
                        <a:rPr lang="fr-FR" sz="2400" kern="1200" dirty="0">
                          <a:solidFill>
                            <a:schemeClr val="tx1"/>
                          </a:solidFill>
                          <a:effectLst/>
                          <a:latin typeface="+mn-lt"/>
                          <a:ea typeface="+mn-ea"/>
                          <a:cs typeface="+mn-cs"/>
                        </a:rPr>
                      </a:br>
                      <a:r>
                        <a:rPr lang="fr-FR" sz="2400" kern="1200" dirty="0">
                          <a:solidFill>
                            <a:schemeClr val="tx1"/>
                          </a:solidFill>
                          <a:effectLst/>
                          <a:latin typeface="+mn-lt"/>
                          <a:ea typeface="+mn-ea"/>
                          <a:cs typeface="+mn-cs"/>
                        </a:rPr>
                        <a:t>2,5 % + 0,15 € (Pro et Premium)</a:t>
                      </a:r>
                      <a:endParaRPr lang="fr-FR" dirty="0"/>
                    </a:p>
                  </a:txBody>
                  <a:tcPr anchor="ctr"/>
                </a:tc>
                <a:extLst>
                  <a:ext uri="{0D108BD9-81ED-4DB2-BD59-A6C34878D82A}">
                    <a16:rowId xmlns:a16="http://schemas.microsoft.com/office/drawing/2014/main" val="389225540"/>
                  </a:ext>
                </a:extLst>
              </a:tr>
              <a:tr h="777236">
                <a:tc>
                  <a:txBody>
                    <a:bodyPr/>
                    <a:lstStyle/>
                    <a:p>
                      <a:pPr algn="l"/>
                      <a:r>
                        <a:rPr lang="fr-FR" b="1" dirty="0"/>
                        <a:t>Hors zone €</a:t>
                      </a:r>
                    </a:p>
                  </a:txBody>
                  <a:tcPr anchor="ctr"/>
                </a:tc>
                <a:tc>
                  <a:txBody>
                    <a:bodyPr/>
                    <a:lstStyle/>
                    <a:p>
                      <a:pPr algn="ctr"/>
                      <a:r>
                        <a:rPr lang="fr-FR" sz="2400" b="1" kern="1200" dirty="0">
                          <a:solidFill>
                            <a:schemeClr val="tx1"/>
                          </a:solidFill>
                          <a:effectLst/>
                          <a:latin typeface="+mn-lt"/>
                          <a:ea typeface="+mn-ea"/>
                          <a:cs typeface="+mn-cs"/>
                        </a:rPr>
                        <a:t>3,25  % + 0,25 €</a:t>
                      </a:r>
                      <a:endParaRPr lang="fr-FR" b="1" dirty="0"/>
                    </a:p>
                  </a:txBody>
                  <a:tcPr anchor="ctr"/>
                </a:tc>
                <a:tc>
                  <a:txBody>
                    <a:bodyPr/>
                    <a:lstStyle/>
                    <a:p>
                      <a:pPr algn="ctr"/>
                      <a:r>
                        <a:rPr lang="fr-FR" sz="2400" kern="1200" dirty="0">
                          <a:solidFill>
                            <a:schemeClr val="tx1"/>
                          </a:solidFill>
                          <a:effectLst/>
                          <a:latin typeface="+mn-lt"/>
                          <a:ea typeface="+mn-ea"/>
                          <a:cs typeface="+mn-cs"/>
                        </a:rPr>
                        <a:t>2,5 % + 0,25 € (Starter, Pro et Premium)</a:t>
                      </a:r>
                      <a:endParaRPr lang="fr-FR" dirty="0"/>
                    </a:p>
                  </a:txBody>
                  <a:tcPr anchor="ctr"/>
                </a:tc>
                <a:extLst>
                  <a:ext uri="{0D108BD9-81ED-4DB2-BD59-A6C34878D82A}">
                    <a16:rowId xmlns:a16="http://schemas.microsoft.com/office/drawing/2014/main" val="1179887288"/>
                  </a:ext>
                </a:extLst>
              </a:tr>
            </a:tbl>
          </a:graphicData>
        </a:graphic>
      </p:graphicFrame>
      <p:pic>
        <p:nvPicPr>
          <p:cNvPr id="35" name="Image 34"/>
          <p:cNvPicPr>
            <a:picLocks noChangeAspect="1"/>
          </p:cNvPicPr>
          <p:nvPr/>
        </p:nvPicPr>
        <p:blipFill>
          <a:blip r:embed="rId7"/>
          <a:stretch>
            <a:fillRect/>
          </a:stretch>
        </p:blipFill>
        <p:spPr>
          <a:xfrm>
            <a:off x="5639041" y="10763112"/>
            <a:ext cx="1076475" cy="457264"/>
          </a:xfrm>
          <a:prstGeom prst="rect">
            <a:avLst/>
          </a:prstGeom>
        </p:spPr>
      </p:pic>
      <p:pic>
        <p:nvPicPr>
          <p:cNvPr id="36" name="Image 35"/>
          <p:cNvPicPr>
            <a:picLocks noChangeAspect="1"/>
          </p:cNvPicPr>
          <p:nvPr/>
        </p:nvPicPr>
        <p:blipFill>
          <a:blip r:embed="rId8"/>
          <a:stretch>
            <a:fillRect/>
          </a:stretch>
        </p:blipFill>
        <p:spPr>
          <a:xfrm>
            <a:off x="8524746" y="10803752"/>
            <a:ext cx="1848108" cy="447737"/>
          </a:xfrm>
          <a:prstGeom prst="rect">
            <a:avLst/>
          </a:prstGeom>
        </p:spPr>
      </p:pic>
      <p:sp>
        <p:nvSpPr>
          <p:cNvPr id="31" name="ZoneTexte 30"/>
          <p:cNvSpPr txBox="1"/>
          <p:nvPr/>
        </p:nvSpPr>
        <p:spPr>
          <a:xfrm>
            <a:off x="1300479" y="15727680"/>
            <a:ext cx="2418867" cy="369332"/>
          </a:xfrm>
          <a:prstGeom prst="rect">
            <a:avLst/>
          </a:prstGeom>
          <a:noFill/>
        </p:spPr>
        <p:txBody>
          <a:bodyPr wrap="none" rtlCol="0">
            <a:spAutoFit/>
          </a:bodyPr>
          <a:lstStyle/>
          <a:p>
            <a:r>
              <a:rPr lang="fr-FR" dirty="0"/>
              <a:t>*Offre Caisse d’Epargne</a:t>
            </a:r>
          </a:p>
        </p:txBody>
      </p:sp>
      <p:pic>
        <p:nvPicPr>
          <p:cNvPr id="16" name="Imag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89209" y="397355"/>
            <a:ext cx="1438460" cy="1440381"/>
          </a:xfrm>
          <a:prstGeom prst="rect">
            <a:avLst/>
          </a:prstGeom>
        </p:spPr>
      </p:pic>
      <p:pic>
        <p:nvPicPr>
          <p:cNvPr id="3" name="Image 2">
            <a:extLst>
              <a:ext uri="{FF2B5EF4-FFF2-40B4-BE49-F238E27FC236}">
                <a16:creationId xmlns:a16="http://schemas.microsoft.com/office/drawing/2014/main" id="{BEA17743-89C9-5D36-EF4A-4862F17A2FB1}"/>
              </a:ext>
            </a:extLst>
          </p:cNvPr>
          <p:cNvPicPr>
            <a:picLocks noChangeAspect="1"/>
          </p:cNvPicPr>
          <p:nvPr/>
        </p:nvPicPr>
        <p:blipFill>
          <a:blip r:embed="rId10"/>
          <a:stretch>
            <a:fillRect/>
          </a:stretch>
        </p:blipFill>
        <p:spPr>
          <a:xfrm>
            <a:off x="285421" y="222853"/>
            <a:ext cx="1985001" cy="599246"/>
          </a:xfrm>
          <a:prstGeom prst="rect">
            <a:avLst/>
          </a:prstGeom>
        </p:spPr>
      </p:pic>
    </p:spTree>
    <p:extLst>
      <p:ext uri="{BB962C8B-B14F-4D97-AF65-F5344CB8AC3E}">
        <p14:creationId xmlns:p14="http://schemas.microsoft.com/office/powerpoint/2010/main" val="3985176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285422" y="4185920"/>
            <a:ext cx="184731" cy="369332"/>
          </a:xfrm>
          <a:prstGeom prst="rect">
            <a:avLst/>
          </a:prstGeom>
          <a:noFill/>
        </p:spPr>
        <p:txBody>
          <a:bodyPr wrap="none" numCol="3" rtlCol="0">
            <a:spAutoFit/>
          </a:bodyPr>
          <a:lstStyle/>
          <a:p>
            <a:endParaRPr lang="fr-FR" dirty="0"/>
          </a:p>
        </p:txBody>
      </p:sp>
      <p:sp>
        <p:nvSpPr>
          <p:cNvPr id="19" name="ZoneTexte 18"/>
          <p:cNvSpPr txBox="1"/>
          <p:nvPr/>
        </p:nvSpPr>
        <p:spPr>
          <a:xfrm>
            <a:off x="437822" y="4338320"/>
            <a:ext cx="184731" cy="369332"/>
          </a:xfrm>
          <a:prstGeom prst="rect">
            <a:avLst/>
          </a:prstGeom>
          <a:noFill/>
        </p:spPr>
        <p:txBody>
          <a:bodyPr wrap="none" numCol="3" rtlCol="0">
            <a:spAutoFit/>
          </a:bodyPr>
          <a:lstStyle/>
          <a:p>
            <a:endParaRPr lang="fr-FR" dirty="0"/>
          </a:p>
        </p:txBody>
      </p:sp>
      <p:sp>
        <p:nvSpPr>
          <p:cNvPr id="17" name="ZoneTexte 16"/>
          <p:cNvSpPr txBox="1"/>
          <p:nvPr/>
        </p:nvSpPr>
        <p:spPr>
          <a:xfrm>
            <a:off x="377787" y="1517998"/>
            <a:ext cx="7953780" cy="584775"/>
          </a:xfrm>
          <a:prstGeom prst="rect">
            <a:avLst/>
          </a:prstGeom>
          <a:noFill/>
        </p:spPr>
        <p:txBody>
          <a:bodyPr wrap="none" rtlCol="0">
            <a:spAutoFit/>
          </a:bodyPr>
          <a:lstStyle/>
          <a:p>
            <a:pPr marL="457200" indent="-457200">
              <a:buClr>
                <a:srgbClr val="C00000"/>
              </a:buClr>
              <a:buFont typeface="Wingdings" panose="05000000000000000000" pitchFamily="2" charset="2"/>
              <a:buChar char="q"/>
            </a:pPr>
            <a:r>
              <a:rPr lang="fr-FR" sz="3200" b="1" dirty="0"/>
              <a:t>Et en terme de chiffres, </a:t>
            </a:r>
            <a:r>
              <a:rPr lang="fr-FR" sz="3200" b="1" dirty="0" err="1"/>
              <a:t>Stripe</a:t>
            </a:r>
            <a:r>
              <a:rPr lang="fr-FR" sz="3200" b="1" dirty="0"/>
              <a:t> ou </a:t>
            </a:r>
            <a:r>
              <a:rPr lang="fr-FR" sz="3200" b="1" dirty="0" err="1"/>
              <a:t>Payplug</a:t>
            </a:r>
            <a:r>
              <a:rPr lang="fr-FR" sz="3200" b="1" dirty="0"/>
              <a:t> ?</a:t>
            </a:r>
          </a:p>
        </p:txBody>
      </p:sp>
      <p:sp>
        <p:nvSpPr>
          <p:cNvPr id="18" name="ZoneTexte 17"/>
          <p:cNvSpPr txBox="1"/>
          <p:nvPr/>
        </p:nvSpPr>
        <p:spPr>
          <a:xfrm>
            <a:off x="377787" y="5520224"/>
            <a:ext cx="2978444" cy="307777"/>
          </a:xfrm>
          <a:prstGeom prst="rect">
            <a:avLst/>
          </a:prstGeom>
          <a:noFill/>
        </p:spPr>
        <p:txBody>
          <a:bodyPr wrap="none" rtlCol="0">
            <a:spAutoFit/>
          </a:bodyPr>
          <a:lstStyle/>
          <a:p>
            <a:r>
              <a:rPr lang="fr-FR" sz="1400" b="1" dirty="0"/>
              <a:t>En prenant un panier moyen de 50 €.</a:t>
            </a:r>
          </a:p>
        </p:txBody>
      </p:sp>
      <p:sp>
        <p:nvSpPr>
          <p:cNvPr id="10" name="ZoneTexte 9"/>
          <p:cNvSpPr txBox="1"/>
          <p:nvPr/>
        </p:nvSpPr>
        <p:spPr>
          <a:xfrm>
            <a:off x="377787" y="6052210"/>
            <a:ext cx="11552893" cy="1323439"/>
          </a:xfrm>
          <a:prstGeom prst="rect">
            <a:avLst/>
          </a:prstGeom>
          <a:noFill/>
        </p:spPr>
        <p:txBody>
          <a:bodyPr wrap="square" rtlCol="0">
            <a:spAutoFit/>
          </a:bodyPr>
          <a:lstStyle/>
          <a:p>
            <a:r>
              <a:rPr lang="fr-FR" sz="2000" dirty="0"/>
              <a:t>Sur les petits montants </a:t>
            </a:r>
            <a:r>
              <a:rPr lang="fr-FR" sz="2000" dirty="0" err="1"/>
              <a:t>Stripe</a:t>
            </a:r>
            <a:r>
              <a:rPr lang="fr-FR" sz="2000" dirty="0"/>
              <a:t> a l’avantage d’un point de financier.</a:t>
            </a:r>
          </a:p>
          <a:p>
            <a:r>
              <a:rPr lang="fr-FR" sz="2000" dirty="0"/>
              <a:t>Notre offre Pro prend l’avantage à partir de 3200 euros de CA dans l’exemple.</a:t>
            </a:r>
          </a:p>
          <a:p>
            <a:r>
              <a:rPr lang="fr-FR" sz="2000" dirty="0"/>
              <a:t>Sur les CA importants notre offre Premium se démarque largement.</a:t>
            </a:r>
          </a:p>
          <a:p>
            <a:r>
              <a:rPr lang="fr-FR" sz="2000" dirty="0"/>
              <a:t>Mais il n’y a pas que l’aspect financier et nous allons le voir ci après….</a:t>
            </a:r>
          </a:p>
        </p:txBody>
      </p:sp>
      <p:sp>
        <p:nvSpPr>
          <p:cNvPr id="22" name="ZoneTexte 21"/>
          <p:cNvSpPr txBox="1"/>
          <p:nvPr/>
        </p:nvSpPr>
        <p:spPr>
          <a:xfrm>
            <a:off x="377787" y="7685063"/>
            <a:ext cx="6483891" cy="584775"/>
          </a:xfrm>
          <a:prstGeom prst="rect">
            <a:avLst/>
          </a:prstGeom>
          <a:noFill/>
        </p:spPr>
        <p:txBody>
          <a:bodyPr wrap="none" rtlCol="0">
            <a:spAutoFit/>
          </a:bodyPr>
          <a:lstStyle/>
          <a:p>
            <a:pPr marL="457200" indent="-457200">
              <a:buClr>
                <a:srgbClr val="C00000"/>
              </a:buClr>
              <a:buFont typeface="Wingdings" panose="05000000000000000000" pitchFamily="2" charset="2"/>
              <a:buChar char="q"/>
            </a:pPr>
            <a:r>
              <a:rPr lang="fr-FR" sz="3200" b="1" dirty="0"/>
              <a:t>Et concernant les fonctionnalités ?</a:t>
            </a:r>
          </a:p>
        </p:txBody>
      </p:sp>
      <p:graphicFrame>
        <p:nvGraphicFramePr>
          <p:cNvPr id="12" name="Tableau 11"/>
          <p:cNvGraphicFramePr>
            <a:graphicFrameLocks noGrp="1"/>
          </p:cNvGraphicFramePr>
          <p:nvPr>
            <p:extLst>
              <p:ext uri="{D42A27DB-BD31-4B8C-83A1-F6EECF244321}">
                <p14:modId xmlns:p14="http://schemas.microsoft.com/office/powerpoint/2010/main" val="3135286794"/>
              </p:ext>
            </p:extLst>
          </p:nvPr>
        </p:nvGraphicFramePr>
        <p:xfrm>
          <a:off x="1621513" y="8479539"/>
          <a:ext cx="9065439" cy="4631305"/>
        </p:xfrm>
        <a:graphic>
          <a:graphicData uri="http://schemas.openxmlformats.org/drawingml/2006/table">
            <a:tbl>
              <a:tblPr firstRow="1" bandRow="1">
                <a:tableStyleId>{C083E6E3-FA7D-4D7B-A595-EF9225AFEA82}</a:tableStyleId>
              </a:tblPr>
              <a:tblGrid>
                <a:gridCol w="3021813">
                  <a:extLst>
                    <a:ext uri="{9D8B030D-6E8A-4147-A177-3AD203B41FA5}">
                      <a16:colId xmlns:a16="http://schemas.microsoft.com/office/drawing/2014/main" val="3584399344"/>
                    </a:ext>
                  </a:extLst>
                </a:gridCol>
                <a:gridCol w="3021813">
                  <a:extLst>
                    <a:ext uri="{9D8B030D-6E8A-4147-A177-3AD203B41FA5}">
                      <a16:colId xmlns:a16="http://schemas.microsoft.com/office/drawing/2014/main" val="3757033992"/>
                    </a:ext>
                  </a:extLst>
                </a:gridCol>
                <a:gridCol w="3021813">
                  <a:extLst>
                    <a:ext uri="{9D8B030D-6E8A-4147-A177-3AD203B41FA5}">
                      <a16:colId xmlns:a16="http://schemas.microsoft.com/office/drawing/2014/main" val="399175103"/>
                    </a:ext>
                  </a:extLst>
                </a:gridCol>
              </a:tblGrid>
              <a:tr h="597077">
                <a:tc>
                  <a:txBody>
                    <a:bodyPr/>
                    <a:lstStyle/>
                    <a:p>
                      <a:endParaRPr lang="fr-FR" dirty="0"/>
                    </a:p>
                  </a:txBody>
                  <a:tcPr/>
                </a:tc>
                <a:tc>
                  <a:txBody>
                    <a:bodyPr/>
                    <a:lstStyle/>
                    <a:p>
                      <a:endParaRPr lang="fr-FR" dirty="0"/>
                    </a:p>
                  </a:txBody>
                  <a:tcPr/>
                </a:tc>
                <a:tc>
                  <a:txBody>
                    <a:bodyPr/>
                    <a:lstStyle/>
                    <a:p>
                      <a:endParaRPr lang="fr-FR"/>
                    </a:p>
                  </a:txBody>
                  <a:tcPr/>
                </a:tc>
                <a:extLst>
                  <a:ext uri="{0D108BD9-81ED-4DB2-BD59-A6C34878D82A}">
                    <a16:rowId xmlns:a16="http://schemas.microsoft.com/office/drawing/2014/main" val="2827714002"/>
                  </a:ext>
                </a:extLst>
              </a:tr>
              <a:tr h="597077">
                <a:tc>
                  <a:txBody>
                    <a:bodyPr/>
                    <a:lstStyle/>
                    <a:p>
                      <a:r>
                        <a:rPr lang="fr-FR" b="1" dirty="0"/>
                        <a:t>3D Secure</a:t>
                      </a:r>
                    </a:p>
                  </a:txBody>
                  <a:tcPr/>
                </a:tc>
                <a:tc>
                  <a:txBody>
                    <a:bodyPr/>
                    <a:lstStyle/>
                    <a:p>
                      <a:pPr algn="ctr"/>
                      <a:r>
                        <a:rPr lang="fr-FR" dirty="0"/>
                        <a:t>Oui</a:t>
                      </a:r>
                    </a:p>
                  </a:txBody>
                  <a:tcPr anchor="ctr"/>
                </a:tc>
                <a:tc>
                  <a:txBody>
                    <a:bodyPr/>
                    <a:lstStyle/>
                    <a:p>
                      <a:pPr algn="ctr"/>
                      <a:r>
                        <a:rPr lang="fr-FR" dirty="0"/>
                        <a:t>Oui</a:t>
                      </a:r>
                    </a:p>
                  </a:txBody>
                  <a:tcPr anchor="ctr"/>
                </a:tc>
                <a:extLst>
                  <a:ext uri="{0D108BD9-81ED-4DB2-BD59-A6C34878D82A}">
                    <a16:rowId xmlns:a16="http://schemas.microsoft.com/office/drawing/2014/main" val="238754357"/>
                  </a:ext>
                </a:extLst>
              </a:tr>
              <a:tr h="597077">
                <a:tc>
                  <a:txBody>
                    <a:bodyPr/>
                    <a:lstStyle/>
                    <a:p>
                      <a:r>
                        <a:rPr lang="fr-FR" b="1" dirty="0"/>
                        <a:t>Paiement</a:t>
                      </a:r>
                      <a:r>
                        <a:rPr lang="fr-FR" b="1" baseline="0" dirty="0"/>
                        <a:t> en 1 clic</a:t>
                      </a:r>
                      <a:endParaRPr lang="fr-FR" b="1" dirty="0"/>
                    </a:p>
                  </a:txBody>
                  <a:tcPr/>
                </a:tc>
                <a:tc>
                  <a:txBody>
                    <a:bodyPr/>
                    <a:lstStyle/>
                    <a:p>
                      <a:pPr algn="ctr"/>
                      <a:r>
                        <a:rPr lang="fr-FR" dirty="0"/>
                        <a:t>Oui</a:t>
                      </a:r>
                    </a:p>
                  </a:txBody>
                  <a:tcPr anchor="ctr"/>
                </a:tc>
                <a:tc>
                  <a:txBody>
                    <a:bodyPr/>
                    <a:lstStyle/>
                    <a:p>
                      <a:pPr algn="ctr"/>
                      <a:r>
                        <a:rPr lang="fr-FR" dirty="0"/>
                        <a:t>Oui</a:t>
                      </a:r>
                    </a:p>
                  </a:txBody>
                  <a:tcPr anchor="ctr"/>
                </a:tc>
                <a:extLst>
                  <a:ext uri="{0D108BD9-81ED-4DB2-BD59-A6C34878D82A}">
                    <a16:rowId xmlns:a16="http://schemas.microsoft.com/office/drawing/2014/main" val="974281566"/>
                  </a:ext>
                </a:extLst>
              </a:tr>
              <a:tr h="597077">
                <a:tc>
                  <a:txBody>
                    <a:bodyPr/>
                    <a:lstStyle/>
                    <a:p>
                      <a:r>
                        <a:rPr lang="fr-FR" b="1" dirty="0"/>
                        <a:t>Paiement en plusieurs fois</a:t>
                      </a:r>
                    </a:p>
                  </a:txBody>
                  <a:tcPr/>
                </a:tc>
                <a:tc>
                  <a:txBody>
                    <a:bodyPr/>
                    <a:lstStyle/>
                    <a:p>
                      <a:pPr algn="ctr"/>
                      <a:r>
                        <a:rPr lang="fr-FR" dirty="0"/>
                        <a:t>Non</a:t>
                      </a:r>
                    </a:p>
                  </a:txBody>
                  <a:tcPr anchor="ctr"/>
                </a:tc>
                <a:tc>
                  <a:txBody>
                    <a:bodyPr/>
                    <a:lstStyle/>
                    <a:p>
                      <a:pPr algn="ctr"/>
                      <a:r>
                        <a:rPr lang="fr-FR" dirty="0">
                          <a:solidFill>
                            <a:srgbClr val="00B050"/>
                          </a:solidFill>
                        </a:rPr>
                        <a:t>Via </a:t>
                      </a:r>
                      <a:r>
                        <a:rPr lang="fr-FR" dirty="0" err="1">
                          <a:solidFill>
                            <a:srgbClr val="00B050"/>
                          </a:solidFill>
                        </a:rPr>
                        <a:t>Oney</a:t>
                      </a:r>
                      <a:endParaRPr lang="fr-FR" dirty="0">
                        <a:solidFill>
                          <a:srgbClr val="00B050"/>
                        </a:solidFill>
                      </a:endParaRPr>
                    </a:p>
                  </a:txBody>
                  <a:tcPr anchor="ctr"/>
                </a:tc>
                <a:extLst>
                  <a:ext uri="{0D108BD9-81ED-4DB2-BD59-A6C34878D82A}">
                    <a16:rowId xmlns:a16="http://schemas.microsoft.com/office/drawing/2014/main" val="8948499"/>
                  </a:ext>
                </a:extLst>
              </a:tr>
              <a:tr h="597077">
                <a:tc>
                  <a:txBody>
                    <a:bodyPr/>
                    <a:lstStyle/>
                    <a:p>
                      <a:r>
                        <a:rPr lang="fr-FR" b="1" dirty="0"/>
                        <a:t>Paiement différé</a:t>
                      </a:r>
                    </a:p>
                  </a:txBody>
                  <a:tcPr/>
                </a:tc>
                <a:tc>
                  <a:txBody>
                    <a:bodyPr/>
                    <a:lstStyle/>
                    <a:p>
                      <a:pPr algn="ctr"/>
                      <a:r>
                        <a:rPr lang="fr-FR" dirty="0"/>
                        <a:t>Oui</a:t>
                      </a:r>
                    </a:p>
                  </a:txBody>
                  <a:tcPr anchor="ctr"/>
                </a:tc>
                <a:tc>
                  <a:txBody>
                    <a:bodyPr/>
                    <a:lstStyle/>
                    <a:p>
                      <a:pPr algn="ctr"/>
                      <a:r>
                        <a:rPr lang="fr-FR" dirty="0"/>
                        <a:t>Oui</a:t>
                      </a:r>
                    </a:p>
                  </a:txBody>
                  <a:tcPr anchor="ctr"/>
                </a:tc>
                <a:extLst>
                  <a:ext uri="{0D108BD9-81ED-4DB2-BD59-A6C34878D82A}">
                    <a16:rowId xmlns:a16="http://schemas.microsoft.com/office/drawing/2014/main" val="3603366238"/>
                  </a:ext>
                </a:extLst>
              </a:tr>
              <a:tr h="597077">
                <a:tc>
                  <a:txBody>
                    <a:bodyPr/>
                    <a:lstStyle/>
                    <a:p>
                      <a:r>
                        <a:rPr lang="fr-FR" b="1" dirty="0"/>
                        <a:t>Lien</a:t>
                      </a:r>
                      <a:r>
                        <a:rPr lang="fr-FR" b="1" baseline="0" dirty="0"/>
                        <a:t> de paiement </a:t>
                      </a:r>
                    </a:p>
                    <a:p>
                      <a:r>
                        <a:rPr lang="fr-FR" b="1" baseline="0" dirty="0"/>
                        <a:t>(Push mail, Push sms)</a:t>
                      </a:r>
                      <a:endParaRPr lang="fr-FR" b="1" dirty="0"/>
                    </a:p>
                  </a:txBody>
                  <a:tcPr/>
                </a:tc>
                <a:tc>
                  <a:txBody>
                    <a:bodyPr/>
                    <a:lstStyle/>
                    <a:p>
                      <a:pPr algn="ctr"/>
                      <a:r>
                        <a:rPr lang="fr-FR" dirty="0"/>
                        <a:t>Oui</a:t>
                      </a:r>
                    </a:p>
                  </a:txBody>
                  <a:tcPr anchor="ctr"/>
                </a:tc>
                <a:tc>
                  <a:txBody>
                    <a:bodyPr/>
                    <a:lstStyle/>
                    <a:p>
                      <a:pPr algn="ctr"/>
                      <a:r>
                        <a:rPr lang="fr-FR" dirty="0">
                          <a:solidFill>
                            <a:schemeClr val="tx1"/>
                          </a:solidFill>
                        </a:rPr>
                        <a:t>Oui</a:t>
                      </a:r>
                    </a:p>
                  </a:txBody>
                  <a:tcPr anchor="ctr"/>
                </a:tc>
                <a:extLst>
                  <a:ext uri="{0D108BD9-81ED-4DB2-BD59-A6C34878D82A}">
                    <a16:rowId xmlns:a16="http://schemas.microsoft.com/office/drawing/2014/main" val="135922347"/>
                  </a:ext>
                </a:extLst>
              </a:tr>
              <a:tr h="597077">
                <a:tc>
                  <a:txBody>
                    <a:bodyPr/>
                    <a:lstStyle/>
                    <a:p>
                      <a:r>
                        <a:rPr lang="fr-FR" b="1" dirty="0"/>
                        <a:t>Paiement récurrent</a:t>
                      </a:r>
                    </a:p>
                  </a:txBody>
                  <a:tcPr/>
                </a:tc>
                <a:tc>
                  <a:txBody>
                    <a:bodyPr/>
                    <a:lstStyle/>
                    <a:p>
                      <a:pPr algn="ctr"/>
                      <a:r>
                        <a:rPr lang="fr-FR" dirty="0">
                          <a:solidFill>
                            <a:srgbClr val="00B050"/>
                          </a:solidFill>
                        </a:rPr>
                        <a:t>Oui</a:t>
                      </a:r>
                    </a:p>
                  </a:txBody>
                  <a:tcPr anchor="ctr"/>
                </a:tc>
                <a:tc>
                  <a:txBody>
                    <a:bodyPr/>
                    <a:lstStyle/>
                    <a:p>
                      <a:pPr algn="ctr"/>
                      <a:r>
                        <a:rPr lang="fr-FR" dirty="0"/>
                        <a:t>Non</a:t>
                      </a:r>
                    </a:p>
                  </a:txBody>
                  <a:tcPr anchor="ctr"/>
                </a:tc>
                <a:extLst>
                  <a:ext uri="{0D108BD9-81ED-4DB2-BD59-A6C34878D82A}">
                    <a16:rowId xmlns:a16="http://schemas.microsoft.com/office/drawing/2014/main" val="1933726980"/>
                  </a:ext>
                </a:extLst>
              </a:tr>
            </a:tbl>
          </a:graphicData>
        </a:graphic>
      </p:graphicFrame>
      <p:pic>
        <p:nvPicPr>
          <p:cNvPr id="27" name="Image 26"/>
          <p:cNvPicPr>
            <a:picLocks noChangeAspect="1"/>
          </p:cNvPicPr>
          <p:nvPr/>
        </p:nvPicPr>
        <p:blipFill>
          <a:blip r:embed="rId2"/>
          <a:stretch>
            <a:fillRect/>
          </a:stretch>
        </p:blipFill>
        <p:spPr>
          <a:xfrm>
            <a:off x="5615994" y="8540499"/>
            <a:ext cx="1076475" cy="457264"/>
          </a:xfrm>
          <a:prstGeom prst="rect">
            <a:avLst/>
          </a:prstGeom>
        </p:spPr>
      </p:pic>
      <p:pic>
        <p:nvPicPr>
          <p:cNvPr id="30" name="Image 29"/>
          <p:cNvPicPr>
            <a:picLocks noChangeAspect="1"/>
          </p:cNvPicPr>
          <p:nvPr/>
        </p:nvPicPr>
        <p:blipFill>
          <a:blip r:embed="rId3"/>
          <a:stretch>
            <a:fillRect/>
          </a:stretch>
        </p:blipFill>
        <p:spPr>
          <a:xfrm>
            <a:off x="7869903" y="8566918"/>
            <a:ext cx="1848108" cy="447737"/>
          </a:xfrm>
          <a:prstGeom prst="rect">
            <a:avLst/>
          </a:prstGeom>
        </p:spPr>
      </p:pic>
      <p:pic>
        <p:nvPicPr>
          <p:cNvPr id="14"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89209" y="397355"/>
            <a:ext cx="1438460" cy="1440381"/>
          </a:xfrm>
          <a:prstGeom prst="rect">
            <a:avLst/>
          </a:prstGeom>
        </p:spPr>
      </p:pic>
      <p:pic>
        <p:nvPicPr>
          <p:cNvPr id="3" name="Image 2">
            <a:extLst>
              <a:ext uri="{FF2B5EF4-FFF2-40B4-BE49-F238E27FC236}">
                <a16:creationId xmlns:a16="http://schemas.microsoft.com/office/drawing/2014/main" id="{7D2C9CD9-52FF-E25A-D240-571B033DF6CE}"/>
              </a:ext>
            </a:extLst>
          </p:cNvPr>
          <p:cNvPicPr>
            <a:picLocks noChangeAspect="1"/>
          </p:cNvPicPr>
          <p:nvPr/>
        </p:nvPicPr>
        <p:blipFill>
          <a:blip r:embed="rId5"/>
          <a:stretch>
            <a:fillRect/>
          </a:stretch>
        </p:blipFill>
        <p:spPr>
          <a:xfrm>
            <a:off x="285421" y="222853"/>
            <a:ext cx="1985001" cy="599246"/>
          </a:xfrm>
          <a:prstGeom prst="rect">
            <a:avLst/>
          </a:prstGeom>
        </p:spPr>
      </p:pic>
      <p:graphicFrame>
        <p:nvGraphicFramePr>
          <p:cNvPr id="4" name="Objet 3">
            <a:extLst>
              <a:ext uri="{FF2B5EF4-FFF2-40B4-BE49-F238E27FC236}">
                <a16:creationId xmlns:a16="http://schemas.microsoft.com/office/drawing/2014/main" id="{9BA7D73C-CD10-BA3C-4324-4BE15DD00E82}"/>
              </a:ext>
            </a:extLst>
          </p:cNvPr>
          <p:cNvGraphicFramePr>
            <a:graphicFrameLocks noChangeAspect="1"/>
          </p:cNvGraphicFramePr>
          <p:nvPr>
            <p:extLst>
              <p:ext uri="{D42A27DB-BD31-4B8C-83A1-F6EECF244321}">
                <p14:modId xmlns:p14="http://schemas.microsoft.com/office/powerpoint/2010/main" val="3408270775"/>
              </p:ext>
            </p:extLst>
          </p:nvPr>
        </p:nvGraphicFramePr>
        <p:xfrm>
          <a:off x="276616" y="2298613"/>
          <a:ext cx="11755230" cy="2399260"/>
        </p:xfrm>
        <a:graphic>
          <a:graphicData uri="http://schemas.openxmlformats.org/presentationml/2006/ole">
            <mc:AlternateContent xmlns:mc="http://schemas.openxmlformats.org/markup-compatibility/2006">
              <mc:Choice xmlns:v="urn:schemas-microsoft-com:vml" Requires="v">
                <p:oleObj name="Worksheet" r:id="rId6" imgW="13100180" imgH="2673373" progId="Excel.Sheet.12">
                  <p:embed/>
                </p:oleObj>
              </mc:Choice>
              <mc:Fallback>
                <p:oleObj name="Worksheet" r:id="rId6" imgW="13100180" imgH="2673373" progId="Excel.Sheet.12">
                  <p:embed/>
                  <p:pic>
                    <p:nvPicPr>
                      <p:cNvPr id="4" name="Objet 3">
                        <a:extLst>
                          <a:ext uri="{FF2B5EF4-FFF2-40B4-BE49-F238E27FC236}">
                            <a16:creationId xmlns:a16="http://schemas.microsoft.com/office/drawing/2014/main" id="{9BA7D73C-CD10-BA3C-4324-4BE15DD00E82}"/>
                          </a:ext>
                        </a:extLst>
                      </p:cNvPr>
                      <p:cNvPicPr/>
                      <p:nvPr/>
                    </p:nvPicPr>
                    <p:blipFill>
                      <a:blip r:embed="rId7"/>
                      <a:stretch>
                        <a:fillRect/>
                      </a:stretch>
                    </p:blipFill>
                    <p:spPr>
                      <a:xfrm>
                        <a:off x="276616" y="2298613"/>
                        <a:ext cx="11755230" cy="2399260"/>
                      </a:xfrm>
                      <a:prstGeom prst="rect">
                        <a:avLst/>
                      </a:prstGeom>
                    </p:spPr>
                  </p:pic>
                </p:oleObj>
              </mc:Fallback>
            </mc:AlternateContent>
          </a:graphicData>
        </a:graphic>
      </p:graphicFrame>
    </p:spTree>
    <p:extLst>
      <p:ext uri="{BB962C8B-B14F-4D97-AF65-F5344CB8AC3E}">
        <p14:creationId xmlns:p14="http://schemas.microsoft.com/office/powerpoint/2010/main" val="2211165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407342" y="5588000"/>
            <a:ext cx="184731" cy="369332"/>
          </a:xfrm>
          <a:prstGeom prst="rect">
            <a:avLst/>
          </a:prstGeom>
          <a:noFill/>
        </p:spPr>
        <p:txBody>
          <a:bodyPr wrap="none" numCol="3" rtlCol="0">
            <a:spAutoFit/>
          </a:bodyPr>
          <a:lstStyle/>
          <a:p>
            <a:endParaRPr lang="fr-FR" dirty="0"/>
          </a:p>
        </p:txBody>
      </p:sp>
      <p:sp>
        <p:nvSpPr>
          <p:cNvPr id="19" name="ZoneTexte 18"/>
          <p:cNvSpPr txBox="1"/>
          <p:nvPr/>
        </p:nvSpPr>
        <p:spPr>
          <a:xfrm>
            <a:off x="559742" y="5740400"/>
            <a:ext cx="184731" cy="369332"/>
          </a:xfrm>
          <a:prstGeom prst="rect">
            <a:avLst/>
          </a:prstGeom>
          <a:noFill/>
        </p:spPr>
        <p:txBody>
          <a:bodyPr wrap="none" numCol="3" rtlCol="0">
            <a:spAutoFit/>
          </a:bodyPr>
          <a:lstStyle/>
          <a:p>
            <a:endParaRPr lang="fr-FR" dirty="0"/>
          </a:p>
        </p:txBody>
      </p:sp>
      <p:sp>
        <p:nvSpPr>
          <p:cNvPr id="9" name="ZoneTexte 8"/>
          <p:cNvSpPr txBox="1"/>
          <p:nvPr/>
        </p:nvSpPr>
        <p:spPr>
          <a:xfrm>
            <a:off x="590222" y="2036103"/>
            <a:ext cx="6745373" cy="584775"/>
          </a:xfrm>
          <a:prstGeom prst="rect">
            <a:avLst/>
          </a:prstGeom>
          <a:noFill/>
        </p:spPr>
        <p:txBody>
          <a:bodyPr wrap="none" rtlCol="0">
            <a:spAutoFit/>
          </a:bodyPr>
          <a:lstStyle/>
          <a:p>
            <a:pPr marL="457200" indent="-457200">
              <a:buClr>
                <a:srgbClr val="C00000"/>
              </a:buClr>
              <a:buFont typeface="Wingdings" panose="05000000000000000000" pitchFamily="2" charset="2"/>
              <a:buChar char="q"/>
            </a:pPr>
            <a:r>
              <a:rPr lang="fr-FR" sz="3200" b="1" dirty="0"/>
              <a:t>Oui mai au final c’est qui qui gagne?</a:t>
            </a:r>
          </a:p>
        </p:txBody>
      </p:sp>
      <p:sp>
        <p:nvSpPr>
          <p:cNvPr id="10" name="ZoneTexte 9"/>
          <p:cNvSpPr txBox="1"/>
          <p:nvPr/>
        </p:nvSpPr>
        <p:spPr>
          <a:xfrm>
            <a:off x="407342" y="2631038"/>
            <a:ext cx="11552893" cy="6524863"/>
          </a:xfrm>
          <a:prstGeom prst="rect">
            <a:avLst/>
          </a:prstGeom>
          <a:noFill/>
        </p:spPr>
        <p:txBody>
          <a:bodyPr wrap="square" rtlCol="0">
            <a:spAutoFit/>
          </a:bodyPr>
          <a:lstStyle/>
          <a:p>
            <a:r>
              <a:rPr lang="fr-FR" sz="2000" b="1" dirty="0"/>
              <a:t>Quelle question ? </a:t>
            </a:r>
            <a:r>
              <a:rPr lang="fr-FR" sz="2000" dirty="0"/>
              <a:t>C’est </a:t>
            </a:r>
            <a:r>
              <a:rPr lang="fr-FR" sz="2000" dirty="0" err="1"/>
              <a:t>Payplug</a:t>
            </a:r>
            <a:r>
              <a:rPr lang="fr-FR" sz="2000" dirty="0"/>
              <a:t>… ou plutôt c’est la Caisse d’Epargne. Mais voyons pourquoi.</a:t>
            </a:r>
          </a:p>
          <a:p>
            <a:endParaRPr lang="fr-FR" sz="2000" dirty="0"/>
          </a:p>
          <a:p>
            <a:r>
              <a:rPr lang="fr-FR" sz="2000" dirty="0"/>
              <a:t>Les </a:t>
            </a:r>
            <a:r>
              <a:rPr lang="fr-FR" sz="2000" b="1" dirty="0"/>
              <a:t>points forts </a:t>
            </a:r>
            <a:r>
              <a:rPr lang="fr-FR" sz="2000" dirty="0"/>
              <a:t>de notre offre :</a:t>
            </a:r>
          </a:p>
          <a:p>
            <a:pPr marL="285750" indent="-285750">
              <a:buFontTx/>
              <a:buChar char="-"/>
            </a:pPr>
            <a:r>
              <a:rPr lang="fr-FR" sz="2000" dirty="0"/>
              <a:t>Notre offre est </a:t>
            </a:r>
            <a:r>
              <a:rPr lang="fr-FR" sz="2000" b="1" dirty="0"/>
              <a:t>Franco Française </a:t>
            </a:r>
            <a:r>
              <a:rPr lang="fr-FR" sz="2000" dirty="0"/>
              <a:t>et ça peut avoir son importance !</a:t>
            </a:r>
          </a:p>
          <a:p>
            <a:pPr marL="285750" indent="-285750">
              <a:buFontTx/>
              <a:buChar char="-"/>
            </a:pPr>
            <a:r>
              <a:rPr lang="fr-FR" sz="2000" dirty="0"/>
              <a:t>Sur le tarif nous sommes bien placés même si, sur les faibles Chiffre d’Affaires c’est plus compliqué. </a:t>
            </a:r>
          </a:p>
          <a:p>
            <a:pPr marL="285750" indent="-285750">
              <a:buFontTx/>
              <a:buChar char="-"/>
            </a:pPr>
            <a:r>
              <a:rPr lang="fr-FR" sz="2000" dirty="0"/>
              <a:t>Nous proposons le </a:t>
            </a:r>
            <a:r>
              <a:rPr lang="fr-FR" sz="2000" b="1" dirty="0"/>
              <a:t>paiement en N Fois garanti via </a:t>
            </a:r>
            <a:r>
              <a:rPr lang="fr-FR" sz="2000" b="1" dirty="0" err="1"/>
              <a:t>Paylater</a:t>
            </a:r>
            <a:r>
              <a:rPr lang="fr-FR" sz="2000" b="1" dirty="0"/>
              <a:t> grâce à notre partenaire Oney </a:t>
            </a:r>
            <a:r>
              <a:rPr lang="fr-FR" sz="2000" dirty="0"/>
              <a:t>qui n’existe pas chez </a:t>
            </a:r>
            <a:r>
              <a:rPr lang="fr-FR" sz="2000" dirty="0" err="1"/>
              <a:t>Stripe</a:t>
            </a:r>
            <a:r>
              <a:rPr lang="fr-FR" sz="2000" dirty="0"/>
              <a:t>. </a:t>
            </a:r>
          </a:p>
          <a:p>
            <a:pPr marL="285750" indent="-285750">
              <a:buFontTx/>
              <a:buChar char="-"/>
            </a:pPr>
            <a:r>
              <a:rPr lang="fr-FR" sz="2000" dirty="0"/>
              <a:t>Tout comme </a:t>
            </a:r>
            <a:r>
              <a:rPr lang="fr-FR" sz="2000" dirty="0" err="1"/>
              <a:t>Stripe</a:t>
            </a:r>
            <a:r>
              <a:rPr lang="fr-FR" sz="2000" dirty="0"/>
              <a:t> nous sommes sur du Plug and Play qui s’installe et se désinstalle en presque 1 clic.</a:t>
            </a:r>
          </a:p>
          <a:p>
            <a:pPr marL="285750" indent="-285750">
              <a:buFontTx/>
              <a:buChar char="-"/>
            </a:pPr>
            <a:endParaRPr lang="fr-FR" sz="2000" dirty="0"/>
          </a:p>
          <a:p>
            <a:r>
              <a:rPr lang="fr-FR" sz="2000" dirty="0" err="1"/>
              <a:t>Stripe</a:t>
            </a:r>
            <a:r>
              <a:rPr lang="fr-FR" sz="2000" dirty="0"/>
              <a:t> a une longueur d’avance sur :</a:t>
            </a:r>
          </a:p>
          <a:p>
            <a:pPr marL="285750" indent="-285750">
              <a:buFontTx/>
              <a:buChar char="-"/>
            </a:pPr>
            <a:r>
              <a:rPr lang="fr-FR" sz="2000" dirty="0"/>
              <a:t>Pour un client qui veut faire </a:t>
            </a:r>
            <a:r>
              <a:rPr lang="fr-FR" sz="2000" b="1" dirty="0"/>
              <a:t>un paiement récurrent </a:t>
            </a:r>
            <a:r>
              <a:rPr lang="fr-FR" sz="2000" dirty="0"/>
              <a:t>(abonnement) </a:t>
            </a:r>
            <a:r>
              <a:rPr lang="fr-FR" sz="2000" dirty="0" err="1"/>
              <a:t>Payplug</a:t>
            </a:r>
            <a:r>
              <a:rPr lang="fr-FR" sz="2000" dirty="0"/>
              <a:t> ne saura pas faire mais </a:t>
            </a:r>
            <a:r>
              <a:rPr lang="fr-FR" sz="2000" b="1" dirty="0"/>
              <a:t>SP+ le fera très bien. </a:t>
            </a:r>
          </a:p>
          <a:p>
            <a:pPr marL="285750" indent="-285750">
              <a:buFontTx/>
              <a:buChar char="-"/>
            </a:pPr>
            <a:r>
              <a:rPr lang="fr-FR" sz="2000" dirty="0" err="1"/>
              <a:t>Stripe</a:t>
            </a:r>
            <a:r>
              <a:rPr lang="fr-FR" sz="2000" dirty="0"/>
              <a:t> est moins chère sur les cartes commerciales. </a:t>
            </a:r>
            <a:r>
              <a:rPr lang="fr-FR" sz="2000" b="1" dirty="0"/>
              <a:t>Notre client a-t-il une activité forte en B to B ?</a:t>
            </a:r>
          </a:p>
          <a:p>
            <a:pPr marL="285750" indent="-285750">
              <a:buFontTx/>
              <a:buChar char="-"/>
            </a:pPr>
            <a:r>
              <a:rPr lang="fr-FR" sz="2000" dirty="0"/>
              <a:t>Avec </a:t>
            </a:r>
            <a:r>
              <a:rPr lang="fr-FR" sz="2000" dirty="0" err="1"/>
              <a:t>Stripe</a:t>
            </a:r>
            <a:r>
              <a:rPr lang="fr-FR" sz="2000" dirty="0"/>
              <a:t>, vous pouvez utiliser des comptes bancaires différents pour chaque devise ou demander un change automatique. Avec </a:t>
            </a:r>
            <a:r>
              <a:rPr lang="fr-FR" sz="2000" dirty="0" err="1"/>
              <a:t>PayPlug</a:t>
            </a:r>
            <a:r>
              <a:rPr lang="fr-FR" sz="2000" dirty="0"/>
              <a:t>, les paiements dans une autre devise que l’euro sont automatiquement convertis. </a:t>
            </a:r>
            <a:r>
              <a:rPr lang="fr-FR" sz="2000" b="1" dirty="0"/>
              <a:t>Avons-nous beaucoup de clients intéressés par de l’encaissement en devises ?</a:t>
            </a:r>
          </a:p>
          <a:p>
            <a:pPr marL="285750" indent="-285750">
              <a:buFontTx/>
              <a:buChar char="-"/>
            </a:pPr>
            <a:endParaRPr lang="fr-FR" sz="2000" b="1" dirty="0"/>
          </a:p>
          <a:p>
            <a:r>
              <a:rPr lang="fr-FR" sz="2000" b="1" dirty="0"/>
              <a:t>Moralité : Proposons systématiquement à notre client un rendez vous avec un expert pour effectuer l’étude comparative lui permettant peut être de gagner en tarif ou en fonctionnalité. Ca ne lui coûte rien mais peu lui permettre de faire quelques économies. </a:t>
            </a:r>
          </a:p>
          <a:p>
            <a:endParaRPr lang="fr-FR" dirty="0"/>
          </a:p>
        </p:txBody>
      </p:sp>
      <p:sp>
        <p:nvSpPr>
          <p:cNvPr id="11" name="ZoneTexte 10"/>
          <p:cNvSpPr txBox="1"/>
          <p:nvPr/>
        </p:nvSpPr>
        <p:spPr>
          <a:xfrm>
            <a:off x="559742" y="10961470"/>
            <a:ext cx="5815246" cy="584775"/>
          </a:xfrm>
          <a:prstGeom prst="rect">
            <a:avLst/>
          </a:prstGeom>
          <a:noFill/>
        </p:spPr>
        <p:txBody>
          <a:bodyPr wrap="none" rtlCol="0">
            <a:spAutoFit/>
          </a:bodyPr>
          <a:lstStyle/>
          <a:p>
            <a:pPr marL="457200" indent="-457200">
              <a:buClr>
                <a:srgbClr val="C00000"/>
              </a:buClr>
              <a:buFont typeface="Wingdings" panose="05000000000000000000" pitchFamily="2" charset="2"/>
              <a:buChar char="q"/>
            </a:pPr>
            <a:r>
              <a:rPr lang="fr-FR" sz="3200" b="1" dirty="0"/>
              <a:t>Et comment j’aborde le client?</a:t>
            </a:r>
          </a:p>
        </p:txBody>
      </p:sp>
      <p:sp>
        <p:nvSpPr>
          <p:cNvPr id="12" name="ZoneTexte 11"/>
          <p:cNvSpPr txBox="1"/>
          <p:nvPr/>
        </p:nvSpPr>
        <p:spPr>
          <a:xfrm>
            <a:off x="407342" y="11616854"/>
            <a:ext cx="11552893" cy="3693319"/>
          </a:xfrm>
          <a:prstGeom prst="rect">
            <a:avLst/>
          </a:prstGeom>
          <a:noFill/>
        </p:spPr>
        <p:txBody>
          <a:bodyPr wrap="square" rtlCol="0">
            <a:spAutoFit/>
          </a:bodyPr>
          <a:lstStyle/>
          <a:p>
            <a:pPr marL="285750" indent="-285750">
              <a:buFontTx/>
              <a:buChar char="-"/>
            </a:pPr>
            <a:r>
              <a:rPr lang="fr-FR" sz="2000" dirty="0"/>
              <a:t>Possédez vous un site vitrine, e-commerce ? </a:t>
            </a:r>
          </a:p>
          <a:p>
            <a:pPr marL="285750" indent="-285750">
              <a:buFontTx/>
              <a:buChar char="-"/>
            </a:pPr>
            <a:r>
              <a:rPr lang="fr-FR" sz="2000" dirty="0"/>
              <a:t>Envisagez vous d’un mettre un en place ?</a:t>
            </a:r>
          </a:p>
          <a:p>
            <a:pPr marL="285750" indent="-285750">
              <a:buFontTx/>
              <a:buChar char="-"/>
            </a:pPr>
            <a:r>
              <a:rPr lang="fr-FR" sz="2000" dirty="0"/>
              <a:t>Avec qui travaillez vous ou envisagez vous de travailler pour la solution de paiement en ligne ?</a:t>
            </a:r>
          </a:p>
          <a:p>
            <a:pPr marL="285750" indent="-285750">
              <a:buFontTx/>
              <a:buChar char="-"/>
            </a:pPr>
            <a:r>
              <a:rPr lang="fr-FR" sz="2000" dirty="0"/>
              <a:t>Je constate des virements réguliers sur votre compte provenant de </a:t>
            </a:r>
            <a:r>
              <a:rPr lang="fr-FR" sz="2000" dirty="0" err="1"/>
              <a:t>Stripe</a:t>
            </a:r>
            <a:r>
              <a:rPr lang="fr-FR" sz="2000" dirty="0"/>
              <a:t>, pourquoi vous êtes vous orienté vers </a:t>
            </a:r>
            <a:r>
              <a:rPr lang="fr-FR" sz="2000" dirty="0" err="1"/>
              <a:t>Stripe</a:t>
            </a:r>
            <a:r>
              <a:rPr lang="fr-FR" sz="2000" dirty="0"/>
              <a:t> ?</a:t>
            </a:r>
          </a:p>
          <a:p>
            <a:pPr marL="285750" indent="-285750">
              <a:buFontTx/>
              <a:buChar char="-"/>
            </a:pPr>
            <a:r>
              <a:rPr lang="fr-FR" sz="2000" dirty="0"/>
              <a:t>Que dites vous de faire une étude comparative de votre solution de paiement actuelle avec l’offre proposée par la Caisse d’Epargne ? </a:t>
            </a:r>
          </a:p>
          <a:p>
            <a:pPr marL="285750" indent="-285750">
              <a:buFontTx/>
              <a:buChar char="-"/>
            </a:pPr>
            <a:r>
              <a:rPr lang="fr-FR" sz="2000" dirty="0"/>
              <a:t>Y </a:t>
            </a:r>
            <a:r>
              <a:rPr lang="fr-FR" sz="2000" dirty="0" err="1"/>
              <a:t>a-t-il</a:t>
            </a:r>
            <a:r>
              <a:rPr lang="fr-FR" sz="2000" dirty="0"/>
              <a:t> des fonctionnalités spécifiques qui ont fait que vous vous tourniez vers </a:t>
            </a:r>
            <a:r>
              <a:rPr lang="fr-FR" sz="2000" dirty="0" err="1"/>
              <a:t>stripe</a:t>
            </a:r>
            <a:r>
              <a:rPr lang="fr-FR" sz="2000" dirty="0"/>
              <a:t> ?</a:t>
            </a:r>
          </a:p>
          <a:p>
            <a:pPr marL="285750" indent="-285750">
              <a:buFontTx/>
              <a:buChar char="-"/>
            </a:pPr>
            <a:r>
              <a:rPr lang="fr-FR" sz="2000" dirty="0"/>
              <a:t>Profitez d’une fonctionnalité vous permettant d’envoyer un lien de paiement ? Qu’en dites vous ? </a:t>
            </a:r>
          </a:p>
          <a:p>
            <a:pPr marL="285750" indent="-285750">
              <a:buFontTx/>
              <a:buChar char="-"/>
            </a:pPr>
            <a:endParaRPr lang="fr-FR" dirty="0"/>
          </a:p>
          <a:p>
            <a:endParaRPr lang="fr-FR" dirty="0"/>
          </a:p>
          <a:p>
            <a:r>
              <a:rPr lang="fr-FR" dirty="0"/>
              <a:t> </a:t>
            </a:r>
          </a:p>
        </p:txBody>
      </p:sp>
      <p:pic>
        <p:nvPicPr>
          <p:cNvPr id="14" name="Imag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9209" y="397355"/>
            <a:ext cx="1438460" cy="1440381"/>
          </a:xfrm>
          <a:prstGeom prst="rect">
            <a:avLst/>
          </a:prstGeom>
        </p:spPr>
      </p:pic>
      <p:pic>
        <p:nvPicPr>
          <p:cNvPr id="2" name="Image 1">
            <a:extLst>
              <a:ext uri="{FF2B5EF4-FFF2-40B4-BE49-F238E27FC236}">
                <a16:creationId xmlns:a16="http://schemas.microsoft.com/office/drawing/2014/main" id="{5922C342-EC86-344F-8F77-82FA56DC54A9}"/>
              </a:ext>
            </a:extLst>
          </p:cNvPr>
          <p:cNvPicPr>
            <a:picLocks noChangeAspect="1"/>
          </p:cNvPicPr>
          <p:nvPr/>
        </p:nvPicPr>
        <p:blipFill>
          <a:blip r:embed="rId3"/>
          <a:stretch>
            <a:fillRect/>
          </a:stretch>
        </p:blipFill>
        <p:spPr>
          <a:xfrm>
            <a:off x="285421" y="222853"/>
            <a:ext cx="1985001" cy="599246"/>
          </a:xfrm>
          <a:prstGeom prst="rect">
            <a:avLst/>
          </a:prstGeom>
        </p:spPr>
      </p:pic>
    </p:spTree>
    <p:extLst>
      <p:ext uri="{BB962C8B-B14F-4D97-AF65-F5344CB8AC3E}">
        <p14:creationId xmlns:p14="http://schemas.microsoft.com/office/powerpoint/2010/main" val="1606813055"/>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312E4E4A-C7FA-4BC7-8A35-ADD015EE57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4462</TotalTime>
  <Words>676</Words>
  <Application>Microsoft Office PowerPoint</Application>
  <PresentationFormat>Personnalisé</PresentationFormat>
  <Paragraphs>85</Paragraphs>
  <Slides>3</Slides>
  <Notes>0</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3</vt:i4>
      </vt:variant>
    </vt:vector>
  </HeadingPairs>
  <TitlesOfParts>
    <vt:vector size="10" baseType="lpstr">
      <vt:lpstr>Arial</vt:lpstr>
      <vt:lpstr>Calibri</vt:lpstr>
      <vt:lpstr>Calibri Light</vt:lpstr>
      <vt:lpstr>Montserrat Black</vt:lpstr>
      <vt:lpstr>Wingdings</vt:lpstr>
      <vt:lpstr>Thème Office</vt:lpstr>
      <vt:lpstr>Feuille de calcul Microsoft Excel</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ZINCK Yves [CEGEE]</cp:lastModifiedBy>
  <cp:revision>299</cp:revision>
  <cp:lastPrinted>2021-05-18T06:31:54Z</cp:lastPrinted>
  <dcterms:created xsi:type="dcterms:W3CDTF">2020-06-24T09:20:11Z</dcterms:created>
  <dcterms:modified xsi:type="dcterms:W3CDTF">2023-09-04T07:44:51Z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