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70" r:id="rId5"/>
    <p:sldId id="376" r:id="rId6"/>
    <p:sldId id="314" r:id="rId7"/>
    <p:sldId id="318" r:id="rId8"/>
    <p:sldId id="364" r:id="rId9"/>
    <p:sldId id="329" r:id="rId10"/>
    <p:sldId id="383" r:id="rId11"/>
    <p:sldId id="377" r:id="rId12"/>
    <p:sldId id="333" r:id="rId13"/>
    <p:sldId id="378" r:id="rId14"/>
    <p:sldId id="338" r:id="rId15"/>
    <p:sldId id="345" r:id="rId16"/>
    <p:sldId id="346" r:id="rId17"/>
    <p:sldId id="379" r:id="rId18"/>
    <p:sldId id="343" r:id="rId19"/>
    <p:sldId id="351" r:id="rId20"/>
    <p:sldId id="352" r:id="rId21"/>
    <p:sldId id="353" r:id="rId22"/>
    <p:sldId id="354" r:id="rId23"/>
    <p:sldId id="355" r:id="rId24"/>
    <p:sldId id="357" r:id="rId2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na Dauzet" initials="DD" lastIdx="8" clrIdx="0">
    <p:extLst/>
  </p:cmAuthor>
  <p:cmAuthor id="2" name="Davina Dauzet" initials="DD [2]" lastIdx="1" clrIdx="1">
    <p:extLst/>
  </p:cmAuthor>
  <p:cmAuthor id="3" name="Davina Dauzet" initials="DD [3]" lastIdx="1" clrIdx="2">
    <p:extLst/>
  </p:cmAuthor>
  <p:cmAuthor id="4" name="Davina Dauzet" initials="DD [4]" lastIdx="1" clrIdx="3">
    <p:extLst/>
  </p:cmAuthor>
  <p:cmAuthor id="5" name="Davina Dauzet" initials="DD [5]" lastIdx="1" clrIdx="4">
    <p:extLst/>
  </p:cmAuthor>
  <p:cmAuthor id="6" name="Davina Dauzet" initials="DD [6]" lastIdx="1" clrIdx="5">
    <p:extLst/>
  </p:cmAuthor>
  <p:cmAuthor id="7" name="Davina Dauzet" initials="DD [7]" lastIdx="1" clrIdx="6">
    <p:extLst/>
  </p:cmAuthor>
  <p:cmAuthor id="8" name="Davina Dauzet" initials="DD [8]" lastIdx="1" clrIdx="7">
    <p:extLst/>
  </p:cmAuthor>
  <p:cmAuthor id="9" name="Davina Dauzet" initials="DD [9]" lastIdx="1" clrIdx="8">
    <p:extLst/>
  </p:cmAuthor>
  <p:cmAuthor id="10" name="Davina Dauzet" initials="DD [10]" lastIdx="1" clrIdx="9">
    <p:extLst/>
  </p:cmAuthor>
  <p:cmAuthor id="11" name="Davina Dauzet" initials="DD [11]" lastIdx="1" clrIdx="10">
    <p:extLst/>
  </p:cmAuthor>
  <p:cmAuthor id="12" name="Davina Dauzet" initials="DD [12]" lastIdx="1" clrIdx="11">
    <p:extLst/>
  </p:cmAuthor>
  <p:cmAuthor id="13" name="Davina Dauzet" initials="DD [13]" lastIdx="1" clrIdx="12">
    <p:extLst/>
  </p:cmAuthor>
  <p:cmAuthor id="14" name="Davina Dauzet" initials="DD [14]" lastIdx="1" clrIdx="13">
    <p:extLst/>
  </p:cmAuthor>
  <p:cmAuthor id="15" name="Davina Dauzet" initials="DD [15]" lastIdx="1" clrIdx="14">
    <p:extLst/>
  </p:cmAuthor>
  <p:cmAuthor id="16" name="Davina Dauzet" initials="DD [16]" lastIdx="1" clrIdx="15">
    <p:extLst/>
  </p:cmAuthor>
  <p:cmAuthor id="17" name="Davina Dauzet" initials="DD [17]" lastIdx="1" clrIdx="16">
    <p:extLst/>
  </p:cmAuthor>
  <p:cmAuthor id="18" name="Davina Dauzet" initials="DD [18]" lastIdx="1" clrIdx="17">
    <p:extLst/>
  </p:cmAuthor>
  <p:cmAuthor id="19" name="Davina Dauzet" initials="DD [19]" lastIdx="2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223A5A"/>
    <a:srgbClr val="FFFFFF"/>
    <a:srgbClr val="C31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5" autoAdjust="0"/>
    <p:restoredTop sz="98083" autoAdjust="0"/>
  </p:normalViewPr>
  <p:slideViewPr>
    <p:cSldViewPr showGuides="1">
      <p:cViewPr varScale="1">
        <p:scale>
          <a:sx n="72" d="100"/>
          <a:sy n="72" d="100"/>
        </p:scale>
        <p:origin x="-1176" y="-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1" d="100"/>
          <a:sy n="51" d="100"/>
        </p:scale>
        <p:origin x="-3006" y="-108"/>
      </p:cViewPr>
      <p:guideLst>
        <p:guide orient="horz" pos="2880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image" Target="../media/image21.pn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image" Target="../media/image21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image" Target="../media/image21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image" Target="../media/image21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52E0C4-20BB-48E7-9873-D7B905EFC96B}" type="doc">
      <dgm:prSet loTypeId="urn:microsoft.com/office/officeart/2005/8/layout/pyramid2" loCatId="list" qsTypeId="urn:microsoft.com/office/officeart/2005/8/quickstyle/simple3" qsCatId="simple" csTypeId="urn:microsoft.com/office/officeart/2005/8/colors/colorful4" csCatId="colorful" phldr="1"/>
      <dgm:spPr/>
    </dgm:pt>
    <dgm:pt modelId="{4C146394-FBA5-4FFE-AA2B-CC3D16F78203}">
      <dgm:prSet phldrT="[Texte]" custT="1"/>
      <dgm:spPr/>
      <dgm:t>
        <a:bodyPr/>
        <a:lstStyle/>
        <a:p>
          <a:r>
            <a:rPr lang="fr-FR" sz="1600" dirty="0" smtClean="0"/>
            <a:t>Un contexte de taux bas et une politique monétaire accommodante</a:t>
          </a:r>
          <a:endParaRPr lang="fr-FR" sz="1600" dirty="0"/>
        </a:p>
      </dgm:t>
    </dgm:pt>
    <dgm:pt modelId="{82563DF7-20B2-422D-8DD6-A474AAED6DD7}" type="parTrans" cxnId="{486E3875-A319-4FAE-B71B-77BD31B03586}">
      <dgm:prSet/>
      <dgm:spPr/>
      <dgm:t>
        <a:bodyPr/>
        <a:lstStyle/>
        <a:p>
          <a:endParaRPr lang="fr-FR"/>
        </a:p>
      </dgm:t>
    </dgm:pt>
    <dgm:pt modelId="{B5B865B0-4BD7-4812-B3E9-7D7A130FC42B}" type="sibTrans" cxnId="{486E3875-A319-4FAE-B71B-77BD31B03586}">
      <dgm:prSet/>
      <dgm:spPr/>
      <dgm:t>
        <a:bodyPr/>
        <a:lstStyle/>
        <a:p>
          <a:endParaRPr lang="fr-FR"/>
        </a:p>
      </dgm:t>
    </dgm:pt>
    <dgm:pt modelId="{6F952206-B449-4406-B5E7-41BCB7356823}">
      <dgm:prSet phldrT="[Texte]" custT="1"/>
      <dgm:spPr/>
      <dgm:t>
        <a:bodyPr/>
        <a:lstStyle/>
        <a:p>
          <a:r>
            <a:rPr lang="fr-FR" sz="1600" dirty="0" smtClean="0"/>
            <a:t>Une demande immobilière forte et une concurrence accrue</a:t>
          </a:r>
          <a:endParaRPr lang="fr-FR" sz="1600" dirty="0"/>
        </a:p>
      </dgm:t>
    </dgm:pt>
    <dgm:pt modelId="{E8AD986C-F494-4BD1-B67E-26D938F2AE81}" type="parTrans" cxnId="{A393E21C-63A5-4564-8513-E94150DAEF0D}">
      <dgm:prSet/>
      <dgm:spPr/>
      <dgm:t>
        <a:bodyPr/>
        <a:lstStyle/>
        <a:p>
          <a:endParaRPr lang="fr-FR"/>
        </a:p>
      </dgm:t>
    </dgm:pt>
    <dgm:pt modelId="{A37CE895-D73A-4DD6-B243-145AD5AAD810}" type="sibTrans" cxnId="{A393E21C-63A5-4564-8513-E94150DAEF0D}">
      <dgm:prSet/>
      <dgm:spPr/>
      <dgm:t>
        <a:bodyPr/>
        <a:lstStyle/>
        <a:p>
          <a:endParaRPr lang="fr-FR"/>
        </a:p>
      </dgm:t>
    </dgm:pt>
    <dgm:pt modelId="{CACE428C-AEB3-4A26-847A-75F6A9884B12}">
      <dgm:prSet phldrT="[Texte]" custT="1"/>
      <dgm:spPr/>
      <dgm:t>
        <a:bodyPr/>
        <a:lstStyle/>
        <a:p>
          <a:r>
            <a:rPr lang="fr-FR" sz="1600" dirty="0" smtClean="0"/>
            <a:t>Un marché concurrentiel en clin à proposer des taux très bas sur les profils les plus qualitatifs, mais pas seulement …</a:t>
          </a:r>
          <a:endParaRPr lang="fr-FR" sz="1600" dirty="0"/>
        </a:p>
      </dgm:t>
    </dgm:pt>
    <dgm:pt modelId="{F7A9FB21-F9C3-4A6A-AC92-9CE35571D0B3}" type="parTrans" cxnId="{2A1B312D-F530-4D7C-A437-AB8D468F581E}">
      <dgm:prSet/>
      <dgm:spPr/>
      <dgm:t>
        <a:bodyPr/>
        <a:lstStyle/>
        <a:p>
          <a:endParaRPr lang="fr-FR"/>
        </a:p>
      </dgm:t>
    </dgm:pt>
    <dgm:pt modelId="{C817DD61-FD76-4218-A812-BC379903BA0E}" type="sibTrans" cxnId="{2A1B312D-F530-4D7C-A437-AB8D468F581E}">
      <dgm:prSet/>
      <dgm:spPr/>
      <dgm:t>
        <a:bodyPr/>
        <a:lstStyle/>
        <a:p>
          <a:endParaRPr lang="fr-FR"/>
        </a:p>
      </dgm:t>
    </dgm:pt>
    <dgm:pt modelId="{9D0E69A9-40DB-4736-A8C6-B493913EE5E3}" type="pres">
      <dgm:prSet presAssocID="{FC52E0C4-20BB-48E7-9873-D7B905EFC96B}" presName="compositeShape" presStyleCnt="0">
        <dgm:presLayoutVars>
          <dgm:dir/>
          <dgm:resizeHandles/>
        </dgm:presLayoutVars>
      </dgm:prSet>
      <dgm:spPr/>
    </dgm:pt>
    <dgm:pt modelId="{6E41E41F-7831-47F9-8095-9F6607F9DDE4}" type="pres">
      <dgm:prSet presAssocID="{FC52E0C4-20BB-48E7-9873-D7B905EFC96B}" presName="pyramid" presStyleLbl="node1" presStyleIdx="0" presStyleCnt="1"/>
      <dgm:spPr/>
    </dgm:pt>
    <dgm:pt modelId="{878A9E50-7B9A-42FE-A412-7BF103F22641}" type="pres">
      <dgm:prSet presAssocID="{FC52E0C4-20BB-48E7-9873-D7B905EFC96B}" presName="theList" presStyleCnt="0"/>
      <dgm:spPr/>
    </dgm:pt>
    <dgm:pt modelId="{ED2296CD-CE3A-4D59-9C38-AEC81FE269D5}" type="pres">
      <dgm:prSet presAssocID="{4C146394-FBA5-4FFE-AA2B-CC3D16F7820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D21D9CE-7F2D-4291-A645-5B26EE44BCBC}" type="pres">
      <dgm:prSet presAssocID="{4C146394-FBA5-4FFE-AA2B-CC3D16F78203}" presName="aSpace" presStyleCnt="0"/>
      <dgm:spPr/>
    </dgm:pt>
    <dgm:pt modelId="{772A84E8-FEE4-4894-97D2-A1B598DF00E6}" type="pres">
      <dgm:prSet presAssocID="{6F952206-B449-4406-B5E7-41BCB7356823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29F27E5-42BD-4648-A154-7E92CCA87B9B}" type="pres">
      <dgm:prSet presAssocID="{6F952206-B449-4406-B5E7-41BCB7356823}" presName="aSpace" presStyleCnt="0"/>
      <dgm:spPr/>
    </dgm:pt>
    <dgm:pt modelId="{9B5BEE4F-7334-4091-A879-264231518D36}" type="pres">
      <dgm:prSet presAssocID="{CACE428C-AEB3-4A26-847A-75F6A9884B12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C69A81D-E7CF-4232-90AD-57314CE7BE2E}" type="pres">
      <dgm:prSet presAssocID="{CACE428C-AEB3-4A26-847A-75F6A9884B12}" presName="aSpace" presStyleCnt="0"/>
      <dgm:spPr/>
    </dgm:pt>
  </dgm:ptLst>
  <dgm:cxnLst>
    <dgm:cxn modelId="{520796F1-CD2E-4DAE-96C0-0D27579338E9}" type="presOf" srcId="{CACE428C-AEB3-4A26-847A-75F6A9884B12}" destId="{9B5BEE4F-7334-4091-A879-264231518D36}" srcOrd="0" destOrd="0" presId="urn:microsoft.com/office/officeart/2005/8/layout/pyramid2"/>
    <dgm:cxn modelId="{A393E21C-63A5-4564-8513-E94150DAEF0D}" srcId="{FC52E0C4-20BB-48E7-9873-D7B905EFC96B}" destId="{6F952206-B449-4406-B5E7-41BCB7356823}" srcOrd="1" destOrd="0" parTransId="{E8AD986C-F494-4BD1-B67E-26D938F2AE81}" sibTransId="{A37CE895-D73A-4DD6-B243-145AD5AAD810}"/>
    <dgm:cxn modelId="{8EBF9E8E-5FC2-471B-A6D7-5D20D34FB300}" type="presOf" srcId="{FC52E0C4-20BB-48E7-9873-D7B905EFC96B}" destId="{9D0E69A9-40DB-4736-A8C6-B493913EE5E3}" srcOrd="0" destOrd="0" presId="urn:microsoft.com/office/officeart/2005/8/layout/pyramid2"/>
    <dgm:cxn modelId="{2A1B312D-F530-4D7C-A437-AB8D468F581E}" srcId="{FC52E0C4-20BB-48E7-9873-D7B905EFC96B}" destId="{CACE428C-AEB3-4A26-847A-75F6A9884B12}" srcOrd="2" destOrd="0" parTransId="{F7A9FB21-F9C3-4A6A-AC92-9CE35571D0B3}" sibTransId="{C817DD61-FD76-4218-A812-BC379903BA0E}"/>
    <dgm:cxn modelId="{8A563FEA-8AD6-4A34-A5F2-4CE38A6B1768}" type="presOf" srcId="{4C146394-FBA5-4FFE-AA2B-CC3D16F78203}" destId="{ED2296CD-CE3A-4D59-9C38-AEC81FE269D5}" srcOrd="0" destOrd="0" presId="urn:microsoft.com/office/officeart/2005/8/layout/pyramid2"/>
    <dgm:cxn modelId="{447B7EDB-36A5-4556-8A9C-7B59A292EC56}" type="presOf" srcId="{6F952206-B449-4406-B5E7-41BCB7356823}" destId="{772A84E8-FEE4-4894-97D2-A1B598DF00E6}" srcOrd="0" destOrd="0" presId="urn:microsoft.com/office/officeart/2005/8/layout/pyramid2"/>
    <dgm:cxn modelId="{486E3875-A319-4FAE-B71B-77BD31B03586}" srcId="{FC52E0C4-20BB-48E7-9873-D7B905EFC96B}" destId="{4C146394-FBA5-4FFE-AA2B-CC3D16F78203}" srcOrd="0" destOrd="0" parTransId="{82563DF7-20B2-422D-8DD6-A474AAED6DD7}" sibTransId="{B5B865B0-4BD7-4812-B3E9-7D7A130FC42B}"/>
    <dgm:cxn modelId="{1180B23B-9F18-4AA4-B43B-7AFE31995F72}" type="presParOf" srcId="{9D0E69A9-40DB-4736-A8C6-B493913EE5E3}" destId="{6E41E41F-7831-47F9-8095-9F6607F9DDE4}" srcOrd="0" destOrd="0" presId="urn:microsoft.com/office/officeart/2005/8/layout/pyramid2"/>
    <dgm:cxn modelId="{858A9CC0-EAB3-492C-8A58-48D048503723}" type="presParOf" srcId="{9D0E69A9-40DB-4736-A8C6-B493913EE5E3}" destId="{878A9E50-7B9A-42FE-A412-7BF103F22641}" srcOrd="1" destOrd="0" presId="urn:microsoft.com/office/officeart/2005/8/layout/pyramid2"/>
    <dgm:cxn modelId="{F44B7CCA-2D8B-4D19-AF32-168AC7B0AFAC}" type="presParOf" srcId="{878A9E50-7B9A-42FE-A412-7BF103F22641}" destId="{ED2296CD-CE3A-4D59-9C38-AEC81FE269D5}" srcOrd="0" destOrd="0" presId="urn:microsoft.com/office/officeart/2005/8/layout/pyramid2"/>
    <dgm:cxn modelId="{62E8D28E-3DC6-4101-80BC-83D757B6FEF1}" type="presParOf" srcId="{878A9E50-7B9A-42FE-A412-7BF103F22641}" destId="{BD21D9CE-7F2D-4291-A645-5B26EE44BCBC}" srcOrd="1" destOrd="0" presId="urn:microsoft.com/office/officeart/2005/8/layout/pyramid2"/>
    <dgm:cxn modelId="{AC29788F-ABDA-4C0F-9E5D-F1FA78B45D14}" type="presParOf" srcId="{878A9E50-7B9A-42FE-A412-7BF103F22641}" destId="{772A84E8-FEE4-4894-97D2-A1B598DF00E6}" srcOrd="2" destOrd="0" presId="urn:microsoft.com/office/officeart/2005/8/layout/pyramid2"/>
    <dgm:cxn modelId="{31E528D5-9354-4C36-86F4-0E64275B4E50}" type="presParOf" srcId="{878A9E50-7B9A-42FE-A412-7BF103F22641}" destId="{E29F27E5-42BD-4648-A154-7E92CCA87B9B}" srcOrd="3" destOrd="0" presId="urn:microsoft.com/office/officeart/2005/8/layout/pyramid2"/>
    <dgm:cxn modelId="{88963289-E444-466D-8228-AEDA7990C3DB}" type="presParOf" srcId="{878A9E50-7B9A-42FE-A412-7BF103F22641}" destId="{9B5BEE4F-7334-4091-A879-264231518D36}" srcOrd="4" destOrd="0" presId="urn:microsoft.com/office/officeart/2005/8/layout/pyramid2"/>
    <dgm:cxn modelId="{8C96CE7A-6F3A-4F1B-9195-C76B088E7F1E}" type="presParOf" srcId="{878A9E50-7B9A-42FE-A412-7BF103F22641}" destId="{DC69A81D-E7CF-4232-90AD-57314CE7BE2E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28667C-B866-4D90-A65A-26F309625D9A}" type="doc">
      <dgm:prSet loTypeId="urn:microsoft.com/office/officeart/2005/8/layout/hList7" loCatId="process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28898D5A-F84D-4043-8F5C-B090ACBE938E}">
      <dgm:prSet phldrT="[Texte]"/>
      <dgm:spPr/>
      <dgm:t>
        <a:bodyPr/>
        <a:lstStyle/>
        <a:p>
          <a:r>
            <a:rPr lang="fr-FR" dirty="0" smtClean="0"/>
            <a:t>Gagner en réactivité et en professionnalisme</a:t>
          </a:r>
        </a:p>
      </dgm:t>
    </dgm:pt>
    <dgm:pt modelId="{8926FBF7-D7D3-4241-82E1-302C88A4A0AF}" type="parTrans" cxnId="{6FE987E3-A247-44B3-87F8-FE4E335EA42C}">
      <dgm:prSet/>
      <dgm:spPr/>
      <dgm:t>
        <a:bodyPr/>
        <a:lstStyle/>
        <a:p>
          <a:endParaRPr lang="fr-FR"/>
        </a:p>
      </dgm:t>
    </dgm:pt>
    <dgm:pt modelId="{4102CF5C-61F1-4274-9250-9F27522C4F21}" type="sibTrans" cxnId="{6FE987E3-A247-44B3-87F8-FE4E335EA42C}">
      <dgm:prSet/>
      <dgm:spPr/>
      <dgm:t>
        <a:bodyPr/>
        <a:lstStyle/>
        <a:p>
          <a:endParaRPr lang="fr-FR"/>
        </a:p>
      </dgm:t>
    </dgm:pt>
    <dgm:pt modelId="{3993F149-7273-4352-AC95-D6E83B920288}">
      <dgm:prSet phldrT="[Texte]"/>
      <dgm:spPr/>
      <dgm:t>
        <a:bodyPr/>
        <a:lstStyle/>
        <a:p>
          <a:r>
            <a:rPr lang="fr-FR" dirty="0" smtClean="0"/>
            <a:t>Décider en agence avec un nouveau schéma délégataire</a:t>
          </a:r>
          <a:endParaRPr lang="fr-FR" dirty="0"/>
        </a:p>
      </dgm:t>
    </dgm:pt>
    <dgm:pt modelId="{3ED53262-8AEB-4573-9E4E-7F5C538ED9AB}" type="parTrans" cxnId="{141DCE57-9F6D-4478-9B69-29DFAF060D2A}">
      <dgm:prSet/>
      <dgm:spPr/>
      <dgm:t>
        <a:bodyPr/>
        <a:lstStyle/>
        <a:p>
          <a:endParaRPr lang="fr-FR"/>
        </a:p>
      </dgm:t>
    </dgm:pt>
    <dgm:pt modelId="{9979C65E-B89E-4CEE-9E2F-4FC2F8583D30}" type="sibTrans" cxnId="{141DCE57-9F6D-4478-9B69-29DFAF060D2A}">
      <dgm:prSet/>
      <dgm:spPr/>
      <dgm:t>
        <a:bodyPr/>
        <a:lstStyle/>
        <a:p>
          <a:endParaRPr lang="fr-FR"/>
        </a:p>
      </dgm:t>
    </dgm:pt>
    <dgm:pt modelId="{590AE058-03B4-4F85-9E93-519D232D860D}">
      <dgm:prSet phldrT="[Texte]"/>
      <dgm:spPr/>
      <dgm:t>
        <a:bodyPr/>
        <a:lstStyle/>
        <a:p>
          <a:r>
            <a:rPr lang="fr-FR" dirty="0" smtClean="0"/>
            <a:t>Avoir une vision sur nos délais et maîtriser le processus de vente du crédit du début à la fin</a:t>
          </a:r>
          <a:endParaRPr lang="fr-FR" dirty="0"/>
        </a:p>
      </dgm:t>
    </dgm:pt>
    <dgm:pt modelId="{10B8C67A-B695-4656-97AE-D16ADE12E03B}" type="parTrans" cxnId="{05134A95-9A53-42AC-AD5C-942CCE28C12E}">
      <dgm:prSet/>
      <dgm:spPr/>
      <dgm:t>
        <a:bodyPr/>
        <a:lstStyle/>
        <a:p>
          <a:endParaRPr lang="fr-FR"/>
        </a:p>
      </dgm:t>
    </dgm:pt>
    <dgm:pt modelId="{6F2384ED-B75B-4748-B6DD-83A421497181}" type="sibTrans" cxnId="{05134A95-9A53-42AC-AD5C-942CCE28C12E}">
      <dgm:prSet/>
      <dgm:spPr/>
      <dgm:t>
        <a:bodyPr/>
        <a:lstStyle/>
        <a:p>
          <a:endParaRPr lang="fr-FR"/>
        </a:p>
      </dgm:t>
    </dgm:pt>
    <dgm:pt modelId="{7BE46007-B887-4464-A36B-1BAA61726799}">
      <dgm:prSet/>
      <dgm:spPr/>
      <dgm:t>
        <a:bodyPr/>
        <a:lstStyle/>
        <a:p>
          <a:r>
            <a:rPr lang="fr-FR" dirty="0" smtClean="0"/>
            <a:t>Conquérir plus de client en les satisfaisant davantage, avec une démarche maîtrisée et commune à la CEGEE</a:t>
          </a:r>
        </a:p>
      </dgm:t>
    </dgm:pt>
    <dgm:pt modelId="{085828F8-1189-42A1-8562-1BCED93CCFC8}" type="parTrans" cxnId="{E10F4858-6AE4-4883-8234-CB9F103BBC4C}">
      <dgm:prSet/>
      <dgm:spPr/>
      <dgm:t>
        <a:bodyPr/>
        <a:lstStyle/>
        <a:p>
          <a:endParaRPr lang="fr-FR"/>
        </a:p>
      </dgm:t>
    </dgm:pt>
    <dgm:pt modelId="{73A00C90-201C-46B9-91F8-8BCA810811C6}" type="sibTrans" cxnId="{E10F4858-6AE4-4883-8234-CB9F103BBC4C}">
      <dgm:prSet/>
      <dgm:spPr/>
      <dgm:t>
        <a:bodyPr/>
        <a:lstStyle/>
        <a:p>
          <a:endParaRPr lang="fr-FR"/>
        </a:p>
      </dgm:t>
    </dgm:pt>
    <dgm:pt modelId="{D520FF7F-C656-4535-A028-3A133FBCA3C4}" type="pres">
      <dgm:prSet presAssocID="{3728667C-B866-4D90-A65A-26F309625D9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6616256-44C7-49A2-81B8-05E8CF84A4F9}" type="pres">
      <dgm:prSet presAssocID="{3728667C-B866-4D90-A65A-26F309625D9A}" presName="fgShape" presStyleLbl="fgShp" presStyleIdx="0" presStyleCnt="1"/>
      <dgm:spPr/>
    </dgm:pt>
    <dgm:pt modelId="{E3220DE0-9153-46B3-A49F-F46EC9B91480}" type="pres">
      <dgm:prSet presAssocID="{3728667C-B866-4D90-A65A-26F309625D9A}" presName="linComp" presStyleCnt="0"/>
      <dgm:spPr/>
    </dgm:pt>
    <dgm:pt modelId="{9DB64553-58C3-456C-8AC3-F9FDDA33E444}" type="pres">
      <dgm:prSet presAssocID="{28898D5A-F84D-4043-8F5C-B090ACBE938E}" presName="compNode" presStyleCnt="0"/>
      <dgm:spPr/>
    </dgm:pt>
    <dgm:pt modelId="{4B9A787F-DF25-4454-BFC8-7BF73065289D}" type="pres">
      <dgm:prSet presAssocID="{28898D5A-F84D-4043-8F5C-B090ACBE938E}" presName="bkgdShape" presStyleLbl="node1" presStyleIdx="0" presStyleCnt="4"/>
      <dgm:spPr/>
      <dgm:t>
        <a:bodyPr/>
        <a:lstStyle/>
        <a:p>
          <a:endParaRPr lang="fr-FR"/>
        </a:p>
      </dgm:t>
    </dgm:pt>
    <dgm:pt modelId="{0CFC3FFB-56EB-4CE8-B836-138B779C72DA}" type="pres">
      <dgm:prSet presAssocID="{28898D5A-F84D-4043-8F5C-B090ACBE938E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FE12ADE-3215-43DC-9B45-17A88AC0F2E3}" type="pres">
      <dgm:prSet presAssocID="{28898D5A-F84D-4043-8F5C-B090ACBE938E}" presName="invisiNode" presStyleLbl="node1" presStyleIdx="0" presStyleCnt="4"/>
      <dgm:spPr/>
    </dgm:pt>
    <dgm:pt modelId="{1F9F231E-7C98-481F-B5F4-A03AF240216B}" type="pres">
      <dgm:prSet presAssocID="{28898D5A-F84D-4043-8F5C-B090ACBE938E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82B17B-30DA-4A7D-9A4C-1D8058445FEA}" type="pres">
      <dgm:prSet presAssocID="{4102CF5C-61F1-4274-9250-9F27522C4F21}" presName="sibTrans" presStyleLbl="sibTrans2D1" presStyleIdx="0" presStyleCnt="0"/>
      <dgm:spPr/>
      <dgm:t>
        <a:bodyPr/>
        <a:lstStyle/>
        <a:p>
          <a:endParaRPr lang="fr-FR"/>
        </a:p>
      </dgm:t>
    </dgm:pt>
    <dgm:pt modelId="{369B295A-B6BC-4EE6-8141-1259D9043D91}" type="pres">
      <dgm:prSet presAssocID="{3993F149-7273-4352-AC95-D6E83B920288}" presName="compNode" presStyleCnt="0"/>
      <dgm:spPr/>
    </dgm:pt>
    <dgm:pt modelId="{D7A45C2D-A5E8-436D-B85B-4E2CEC93AF52}" type="pres">
      <dgm:prSet presAssocID="{3993F149-7273-4352-AC95-D6E83B920288}" presName="bkgdShape" presStyleLbl="node1" presStyleIdx="1" presStyleCnt="4"/>
      <dgm:spPr/>
      <dgm:t>
        <a:bodyPr/>
        <a:lstStyle/>
        <a:p>
          <a:endParaRPr lang="fr-FR"/>
        </a:p>
      </dgm:t>
    </dgm:pt>
    <dgm:pt modelId="{03B687AC-504B-4AB8-8656-007568AC94FD}" type="pres">
      <dgm:prSet presAssocID="{3993F149-7273-4352-AC95-D6E83B920288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C32718B-790D-439A-AEEA-ACE5C580D3E9}" type="pres">
      <dgm:prSet presAssocID="{3993F149-7273-4352-AC95-D6E83B920288}" presName="invisiNode" presStyleLbl="node1" presStyleIdx="1" presStyleCnt="4"/>
      <dgm:spPr/>
    </dgm:pt>
    <dgm:pt modelId="{DADC05EB-1FB2-4FB7-9EA1-EF0C5A05CC4C}" type="pres">
      <dgm:prSet presAssocID="{3993F149-7273-4352-AC95-D6E83B920288}" presName="imagNode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8000394-BC13-4698-9E9A-06D2E28B8CDA}" type="pres">
      <dgm:prSet presAssocID="{9979C65E-B89E-4CEE-9E2F-4FC2F8583D30}" presName="sibTrans" presStyleLbl="sibTrans2D1" presStyleIdx="0" presStyleCnt="0"/>
      <dgm:spPr/>
      <dgm:t>
        <a:bodyPr/>
        <a:lstStyle/>
        <a:p>
          <a:endParaRPr lang="fr-FR"/>
        </a:p>
      </dgm:t>
    </dgm:pt>
    <dgm:pt modelId="{EBC6EB2A-0CA0-467B-979F-63E4BC6A5710}" type="pres">
      <dgm:prSet presAssocID="{590AE058-03B4-4F85-9E93-519D232D860D}" presName="compNode" presStyleCnt="0"/>
      <dgm:spPr/>
    </dgm:pt>
    <dgm:pt modelId="{50150B1E-C878-4A74-8D93-0F71765BE553}" type="pres">
      <dgm:prSet presAssocID="{590AE058-03B4-4F85-9E93-519D232D860D}" presName="bkgdShape" presStyleLbl="node1" presStyleIdx="2" presStyleCnt="4" custLinFactNeighborY="1449"/>
      <dgm:spPr/>
      <dgm:t>
        <a:bodyPr/>
        <a:lstStyle/>
        <a:p>
          <a:endParaRPr lang="fr-FR"/>
        </a:p>
      </dgm:t>
    </dgm:pt>
    <dgm:pt modelId="{12AEA77C-3568-4F5F-B341-A17A76CF7CE1}" type="pres">
      <dgm:prSet presAssocID="{590AE058-03B4-4F85-9E93-519D232D860D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EEB3224-86CC-4743-B759-AF73FA77DBF2}" type="pres">
      <dgm:prSet presAssocID="{590AE058-03B4-4F85-9E93-519D232D860D}" presName="invisiNode" presStyleLbl="node1" presStyleIdx="2" presStyleCnt="4"/>
      <dgm:spPr/>
    </dgm:pt>
    <dgm:pt modelId="{5AA95376-5313-4C06-A933-E4CF9E4D6775}" type="pres">
      <dgm:prSet presAssocID="{590AE058-03B4-4F85-9E93-519D232D860D}" presName="imagNode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5C1B71C-FCFA-4E5B-A06E-254BEE1CB9FC}" type="pres">
      <dgm:prSet presAssocID="{6F2384ED-B75B-4748-B6DD-83A421497181}" presName="sibTrans" presStyleLbl="sibTrans2D1" presStyleIdx="0" presStyleCnt="0"/>
      <dgm:spPr/>
      <dgm:t>
        <a:bodyPr/>
        <a:lstStyle/>
        <a:p>
          <a:endParaRPr lang="fr-FR"/>
        </a:p>
      </dgm:t>
    </dgm:pt>
    <dgm:pt modelId="{F423ED3F-0C1D-495B-9EAA-D50E8D235817}" type="pres">
      <dgm:prSet presAssocID="{7BE46007-B887-4464-A36B-1BAA61726799}" presName="compNode" presStyleCnt="0"/>
      <dgm:spPr/>
    </dgm:pt>
    <dgm:pt modelId="{2C4EA0F6-CE77-47D7-A1EF-47BFAE759C36}" type="pres">
      <dgm:prSet presAssocID="{7BE46007-B887-4464-A36B-1BAA61726799}" presName="bkgdShape" presStyleLbl="node1" presStyleIdx="3" presStyleCnt="4"/>
      <dgm:spPr/>
      <dgm:t>
        <a:bodyPr/>
        <a:lstStyle/>
        <a:p>
          <a:endParaRPr lang="fr-FR"/>
        </a:p>
      </dgm:t>
    </dgm:pt>
    <dgm:pt modelId="{AEB62988-DB5A-427D-AA83-2B3E82AC2176}" type="pres">
      <dgm:prSet presAssocID="{7BE46007-B887-4464-A36B-1BAA61726799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E1B933-3F3A-4701-9AEF-791E8792773A}" type="pres">
      <dgm:prSet presAssocID="{7BE46007-B887-4464-A36B-1BAA61726799}" presName="invisiNode" presStyleLbl="node1" presStyleIdx="3" presStyleCnt="4"/>
      <dgm:spPr/>
    </dgm:pt>
    <dgm:pt modelId="{A8507694-E194-4AD2-B16C-B4FAB5A1197B}" type="pres">
      <dgm:prSet presAssocID="{7BE46007-B887-4464-A36B-1BAA61726799}" presName="imagNod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fr-FR"/>
        </a:p>
      </dgm:t>
    </dgm:pt>
  </dgm:ptLst>
  <dgm:cxnLst>
    <dgm:cxn modelId="{6FE987E3-A247-44B3-87F8-FE4E335EA42C}" srcId="{3728667C-B866-4D90-A65A-26F309625D9A}" destId="{28898D5A-F84D-4043-8F5C-B090ACBE938E}" srcOrd="0" destOrd="0" parTransId="{8926FBF7-D7D3-4241-82E1-302C88A4A0AF}" sibTransId="{4102CF5C-61F1-4274-9250-9F27522C4F21}"/>
    <dgm:cxn modelId="{CF20B85D-8340-46F8-B862-BA2114F938E2}" type="presOf" srcId="{3728667C-B866-4D90-A65A-26F309625D9A}" destId="{D520FF7F-C656-4535-A028-3A133FBCA3C4}" srcOrd="0" destOrd="0" presId="urn:microsoft.com/office/officeart/2005/8/layout/hList7"/>
    <dgm:cxn modelId="{8F147F77-D177-4BDB-9107-8EDEC8E9164B}" type="presOf" srcId="{9979C65E-B89E-4CEE-9E2F-4FC2F8583D30}" destId="{A8000394-BC13-4698-9E9A-06D2E28B8CDA}" srcOrd="0" destOrd="0" presId="urn:microsoft.com/office/officeart/2005/8/layout/hList7"/>
    <dgm:cxn modelId="{AC0491C2-E520-4A24-B095-9AFC6C38B996}" type="presOf" srcId="{7BE46007-B887-4464-A36B-1BAA61726799}" destId="{AEB62988-DB5A-427D-AA83-2B3E82AC2176}" srcOrd="1" destOrd="0" presId="urn:microsoft.com/office/officeart/2005/8/layout/hList7"/>
    <dgm:cxn modelId="{A3E169EA-1D1A-47EA-AFE9-ABEECB8A57A5}" type="presOf" srcId="{590AE058-03B4-4F85-9E93-519D232D860D}" destId="{50150B1E-C878-4A74-8D93-0F71765BE553}" srcOrd="0" destOrd="0" presId="urn:microsoft.com/office/officeart/2005/8/layout/hList7"/>
    <dgm:cxn modelId="{C8D41AA6-ACA3-4D17-A822-7C685EF50736}" type="presOf" srcId="{7BE46007-B887-4464-A36B-1BAA61726799}" destId="{2C4EA0F6-CE77-47D7-A1EF-47BFAE759C36}" srcOrd="0" destOrd="0" presId="urn:microsoft.com/office/officeart/2005/8/layout/hList7"/>
    <dgm:cxn modelId="{07F24F47-5117-406E-8E6E-F3E5451D57B1}" type="presOf" srcId="{28898D5A-F84D-4043-8F5C-B090ACBE938E}" destId="{0CFC3FFB-56EB-4CE8-B836-138B779C72DA}" srcOrd="1" destOrd="0" presId="urn:microsoft.com/office/officeart/2005/8/layout/hList7"/>
    <dgm:cxn modelId="{E10F4858-6AE4-4883-8234-CB9F103BBC4C}" srcId="{3728667C-B866-4D90-A65A-26F309625D9A}" destId="{7BE46007-B887-4464-A36B-1BAA61726799}" srcOrd="3" destOrd="0" parTransId="{085828F8-1189-42A1-8562-1BCED93CCFC8}" sibTransId="{73A00C90-201C-46B9-91F8-8BCA810811C6}"/>
    <dgm:cxn modelId="{0D8469E3-E6A4-4D9C-8F50-E7AB1134ABFD}" type="presOf" srcId="{3993F149-7273-4352-AC95-D6E83B920288}" destId="{03B687AC-504B-4AB8-8656-007568AC94FD}" srcOrd="1" destOrd="0" presId="urn:microsoft.com/office/officeart/2005/8/layout/hList7"/>
    <dgm:cxn modelId="{6C70035A-6594-4C66-91F6-963614DE5F6B}" type="presOf" srcId="{28898D5A-F84D-4043-8F5C-B090ACBE938E}" destId="{4B9A787F-DF25-4454-BFC8-7BF73065289D}" srcOrd="0" destOrd="0" presId="urn:microsoft.com/office/officeart/2005/8/layout/hList7"/>
    <dgm:cxn modelId="{141DCE57-9F6D-4478-9B69-29DFAF060D2A}" srcId="{3728667C-B866-4D90-A65A-26F309625D9A}" destId="{3993F149-7273-4352-AC95-D6E83B920288}" srcOrd="1" destOrd="0" parTransId="{3ED53262-8AEB-4573-9E4E-7F5C538ED9AB}" sibTransId="{9979C65E-B89E-4CEE-9E2F-4FC2F8583D30}"/>
    <dgm:cxn modelId="{0B9EBD79-EA58-4D92-9F76-2874083D8563}" type="presOf" srcId="{3993F149-7273-4352-AC95-D6E83B920288}" destId="{D7A45C2D-A5E8-436D-B85B-4E2CEC93AF52}" srcOrd="0" destOrd="0" presId="urn:microsoft.com/office/officeart/2005/8/layout/hList7"/>
    <dgm:cxn modelId="{AF2AD160-3E7B-4099-88AD-6AC0F5DD89B7}" type="presOf" srcId="{6F2384ED-B75B-4748-B6DD-83A421497181}" destId="{A5C1B71C-FCFA-4E5B-A06E-254BEE1CB9FC}" srcOrd="0" destOrd="0" presId="urn:microsoft.com/office/officeart/2005/8/layout/hList7"/>
    <dgm:cxn modelId="{05134A95-9A53-42AC-AD5C-942CCE28C12E}" srcId="{3728667C-B866-4D90-A65A-26F309625D9A}" destId="{590AE058-03B4-4F85-9E93-519D232D860D}" srcOrd="2" destOrd="0" parTransId="{10B8C67A-B695-4656-97AE-D16ADE12E03B}" sibTransId="{6F2384ED-B75B-4748-B6DD-83A421497181}"/>
    <dgm:cxn modelId="{6267B351-A534-4B7E-9806-9DDC07DD401F}" type="presOf" srcId="{4102CF5C-61F1-4274-9250-9F27522C4F21}" destId="{A382B17B-30DA-4A7D-9A4C-1D8058445FEA}" srcOrd="0" destOrd="0" presId="urn:microsoft.com/office/officeart/2005/8/layout/hList7"/>
    <dgm:cxn modelId="{F6CD5443-2A1B-4672-8E08-9A3FB2F1E51D}" type="presOf" srcId="{590AE058-03B4-4F85-9E93-519D232D860D}" destId="{12AEA77C-3568-4F5F-B341-A17A76CF7CE1}" srcOrd="1" destOrd="0" presId="urn:microsoft.com/office/officeart/2005/8/layout/hList7"/>
    <dgm:cxn modelId="{7A3BC056-260C-4204-A889-D553C7D07950}" type="presParOf" srcId="{D520FF7F-C656-4535-A028-3A133FBCA3C4}" destId="{E6616256-44C7-49A2-81B8-05E8CF84A4F9}" srcOrd="0" destOrd="0" presId="urn:microsoft.com/office/officeart/2005/8/layout/hList7"/>
    <dgm:cxn modelId="{BB0DD43C-0677-4247-B7FF-D8F8A266F479}" type="presParOf" srcId="{D520FF7F-C656-4535-A028-3A133FBCA3C4}" destId="{E3220DE0-9153-46B3-A49F-F46EC9B91480}" srcOrd="1" destOrd="0" presId="urn:microsoft.com/office/officeart/2005/8/layout/hList7"/>
    <dgm:cxn modelId="{B000A089-9D3D-42F8-BF49-B0E8B5E2B786}" type="presParOf" srcId="{E3220DE0-9153-46B3-A49F-F46EC9B91480}" destId="{9DB64553-58C3-456C-8AC3-F9FDDA33E444}" srcOrd="0" destOrd="0" presId="urn:microsoft.com/office/officeart/2005/8/layout/hList7"/>
    <dgm:cxn modelId="{819BBCE4-BBE0-4409-9575-051C5DBA35A3}" type="presParOf" srcId="{9DB64553-58C3-456C-8AC3-F9FDDA33E444}" destId="{4B9A787F-DF25-4454-BFC8-7BF73065289D}" srcOrd="0" destOrd="0" presId="urn:microsoft.com/office/officeart/2005/8/layout/hList7"/>
    <dgm:cxn modelId="{90B7B806-A143-44BC-A017-9F32528D0117}" type="presParOf" srcId="{9DB64553-58C3-456C-8AC3-F9FDDA33E444}" destId="{0CFC3FFB-56EB-4CE8-B836-138B779C72DA}" srcOrd="1" destOrd="0" presId="urn:microsoft.com/office/officeart/2005/8/layout/hList7"/>
    <dgm:cxn modelId="{A0DC5BAB-E287-465E-A1B4-5C03BE2217D6}" type="presParOf" srcId="{9DB64553-58C3-456C-8AC3-F9FDDA33E444}" destId="{4FE12ADE-3215-43DC-9B45-17A88AC0F2E3}" srcOrd="2" destOrd="0" presId="urn:microsoft.com/office/officeart/2005/8/layout/hList7"/>
    <dgm:cxn modelId="{5F90ED77-DCCF-4771-A727-38080E89D76D}" type="presParOf" srcId="{9DB64553-58C3-456C-8AC3-F9FDDA33E444}" destId="{1F9F231E-7C98-481F-B5F4-A03AF240216B}" srcOrd="3" destOrd="0" presId="urn:microsoft.com/office/officeart/2005/8/layout/hList7"/>
    <dgm:cxn modelId="{D79B4D67-40DA-4CA4-B3FA-6FC51879895F}" type="presParOf" srcId="{E3220DE0-9153-46B3-A49F-F46EC9B91480}" destId="{A382B17B-30DA-4A7D-9A4C-1D8058445FEA}" srcOrd="1" destOrd="0" presId="urn:microsoft.com/office/officeart/2005/8/layout/hList7"/>
    <dgm:cxn modelId="{B9A35E14-DCB0-4FAF-B27C-140760BCCE76}" type="presParOf" srcId="{E3220DE0-9153-46B3-A49F-F46EC9B91480}" destId="{369B295A-B6BC-4EE6-8141-1259D9043D91}" srcOrd="2" destOrd="0" presId="urn:microsoft.com/office/officeart/2005/8/layout/hList7"/>
    <dgm:cxn modelId="{0883F104-F424-4A15-B841-D8BA7D3C1ED9}" type="presParOf" srcId="{369B295A-B6BC-4EE6-8141-1259D9043D91}" destId="{D7A45C2D-A5E8-436D-B85B-4E2CEC93AF52}" srcOrd="0" destOrd="0" presId="urn:microsoft.com/office/officeart/2005/8/layout/hList7"/>
    <dgm:cxn modelId="{FF3BC631-50B4-4A89-A60F-1DB65BEFF9C5}" type="presParOf" srcId="{369B295A-B6BC-4EE6-8141-1259D9043D91}" destId="{03B687AC-504B-4AB8-8656-007568AC94FD}" srcOrd="1" destOrd="0" presId="urn:microsoft.com/office/officeart/2005/8/layout/hList7"/>
    <dgm:cxn modelId="{AC5C61A3-B77F-48E6-8D9D-2F1EDD0458B9}" type="presParOf" srcId="{369B295A-B6BC-4EE6-8141-1259D9043D91}" destId="{FC32718B-790D-439A-AEEA-ACE5C580D3E9}" srcOrd="2" destOrd="0" presId="urn:microsoft.com/office/officeart/2005/8/layout/hList7"/>
    <dgm:cxn modelId="{253803FF-0EAF-474D-B651-97F9D5CE664F}" type="presParOf" srcId="{369B295A-B6BC-4EE6-8141-1259D9043D91}" destId="{DADC05EB-1FB2-4FB7-9EA1-EF0C5A05CC4C}" srcOrd="3" destOrd="0" presId="urn:microsoft.com/office/officeart/2005/8/layout/hList7"/>
    <dgm:cxn modelId="{C3B002B5-FC56-4393-A314-FDF352E031F4}" type="presParOf" srcId="{E3220DE0-9153-46B3-A49F-F46EC9B91480}" destId="{A8000394-BC13-4698-9E9A-06D2E28B8CDA}" srcOrd="3" destOrd="0" presId="urn:microsoft.com/office/officeart/2005/8/layout/hList7"/>
    <dgm:cxn modelId="{82285D6F-3D80-4C6B-BD57-0B83B96C1D44}" type="presParOf" srcId="{E3220DE0-9153-46B3-A49F-F46EC9B91480}" destId="{EBC6EB2A-0CA0-467B-979F-63E4BC6A5710}" srcOrd="4" destOrd="0" presId="urn:microsoft.com/office/officeart/2005/8/layout/hList7"/>
    <dgm:cxn modelId="{EE250F48-B14F-42B2-AEFC-2448869EAFA4}" type="presParOf" srcId="{EBC6EB2A-0CA0-467B-979F-63E4BC6A5710}" destId="{50150B1E-C878-4A74-8D93-0F71765BE553}" srcOrd="0" destOrd="0" presId="urn:microsoft.com/office/officeart/2005/8/layout/hList7"/>
    <dgm:cxn modelId="{D78ACFB9-770A-4B56-B38D-8D363057150E}" type="presParOf" srcId="{EBC6EB2A-0CA0-467B-979F-63E4BC6A5710}" destId="{12AEA77C-3568-4F5F-B341-A17A76CF7CE1}" srcOrd="1" destOrd="0" presId="urn:microsoft.com/office/officeart/2005/8/layout/hList7"/>
    <dgm:cxn modelId="{81D5E332-4B0C-4532-BB50-5B12AA61BC2D}" type="presParOf" srcId="{EBC6EB2A-0CA0-467B-979F-63E4BC6A5710}" destId="{BEEB3224-86CC-4743-B759-AF73FA77DBF2}" srcOrd="2" destOrd="0" presId="urn:microsoft.com/office/officeart/2005/8/layout/hList7"/>
    <dgm:cxn modelId="{ABEB714F-6730-4176-817A-B1A905618AF3}" type="presParOf" srcId="{EBC6EB2A-0CA0-467B-979F-63E4BC6A5710}" destId="{5AA95376-5313-4C06-A933-E4CF9E4D6775}" srcOrd="3" destOrd="0" presId="urn:microsoft.com/office/officeart/2005/8/layout/hList7"/>
    <dgm:cxn modelId="{AD788991-15EB-413F-AC1F-54EEC3C758A8}" type="presParOf" srcId="{E3220DE0-9153-46B3-A49F-F46EC9B91480}" destId="{A5C1B71C-FCFA-4E5B-A06E-254BEE1CB9FC}" srcOrd="5" destOrd="0" presId="urn:microsoft.com/office/officeart/2005/8/layout/hList7"/>
    <dgm:cxn modelId="{F71ADC9F-872D-489B-A2FD-0058525D536B}" type="presParOf" srcId="{E3220DE0-9153-46B3-A49F-F46EC9B91480}" destId="{F423ED3F-0C1D-495B-9EAA-D50E8D235817}" srcOrd="6" destOrd="0" presId="urn:microsoft.com/office/officeart/2005/8/layout/hList7"/>
    <dgm:cxn modelId="{DA639E6E-7ADA-4AB3-B8B4-F404C3ADBA19}" type="presParOf" srcId="{F423ED3F-0C1D-495B-9EAA-D50E8D235817}" destId="{2C4EA0F6-CE77-47D7-A1EF-47BFAE759C36}" srcOrd="0" destOrd="0" presId="urn:microsoft.com/office/officeart/2005/8/layout/hList7"/>
    <dgm:cxn modelId="{043208E0-C686-41AE-9DA7-525A6E3332DA}" type="presParOf" srcId="{F423ED3F-0C1D-495B-9EAA-D50E8D235817}" destId="{AEB62988-DB5A-427D-AA83-2B3E82AC2176}" srcOrd="1" destOrd="0" presId="urn:microsoft.com/office/officeart/2005/8/layout/hList7"/>
    <dgm:cxn modelId="{B709A207-824B-45EF-AE09-E93378D19965}" type="presParOf" srcId="{F423ED3F-0C1D-495B-9EAA-D50E8D235817}" destId="{1AE1B933-3F3A-4701-9AEF-791E8792773A}" srcOrd="2" destOrd="0" presId="urn:microsoft.com/office/officeart/2005/8/layout/hList7"/>
    <dgm:cxn modelId="{7AA38107-0B4F-4C06-BB19-F164E3EDF07E}" type="presParOf" srcId="{F423ED3F-0C1D-495B-9EAA-D50E8D235817}" destId="{A8507694-E194-4AD2-B16C-B4FAB5A1197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4E2449-F637-4720-93E4-0188D0F1FC97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CA449AAF-47FD-4590-ADA2-7D77500344FA}">
      <dgm:prSet phldrT="[Texte]" custT="1"/>
      <dgm:spPr/>
      <dgm:t>
        <a:bodyPr/>
        <a:lstStyle/>
        <a:p>
          <a:r>
            <a:rPr lang="fr-F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Etape 2: </a:t>
          </a:r>
        </a:p>
        <a:p>
          <a:r>
            <a:rPr lang="fr-FR" sz="1600" dirty="0" smtClean="0">
              <a:solidFill>
                <a:schemeClr val="bg1"/>
              </a:solidFill>
            </a:rPr>
            <a:t>Négociation et confirmation</a:t>
          </a:r>
          <a:endParaRPr lang="fr-FR" sz="1600" dirty="0"/>
        </a:p>
      </dgm:t>
    </dgm:pt>
    <dgm:pt modelId="{F37F6F55-99DF-4672-8179-2C92D2A6757F}" type="parTrans" cxnId="{18494664-B13A-4251-9538-8C23B2DAF3E9}">
      <dgm:prSet/>
      <dgm:spPr/>
      <dgm:t>
        <a:bodyPr/>
        <a:lstStyle/>
        <a:p>
          <a:endParaRPr lang="fr-FR"/>
        </a:p>
      </dgm:t>
    </dgm:pt>
    <dgm:pt modelId="{06A76AA7-49CF-49A5-B25B-BC6BDC42DAFA}" type="sibTrans" cxnId="{18494664-B13A-4251-9538-8C23B2DAF3E9}">
      <dgm:prSet/>
      <dgm:spPr/>
      <dgm:t>
        <a:bodyPr/>
        <a:lstStyle/>
        <a:p>
          <a:endParaRPr lang="fr-FR"/>
        </a:p>
      </dgm:t>
    </dgm:pt>
    <dgm:pt modelId="{4FD83188-550A-49E2-A189-913B996FF67C}">
      <dgm:prSet phldrT="[Texte]" custT="1"/>
      <dgm:spPr/>
      <dgm:t>
        <a:bodyPr/>
        <a:lstStyle/>
        <a:p>
          <a:pPr algn="ctr"/>
          <a:r>
            <a:rPr lang="fr-F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Etape 4:</a:t>
          </a:r>
        </a:p>
        <a:p>
          <a:pPr algn="ctr"/>
          <a:r>
            <a:rPr lang="fr-FR" sz="1600" dirty="0" smtClean="0">
              <a:solidFill>
                <a:schemeClr val="bg1"/>
              </a:solidFill>
            </a:rPr>
            <a:t>Accord du dossier</a:t>
          </a:r>
        </a:p>
        <a:p>
          <a:pPr algn="ctr"/>
          <a:r>
            <a:rPr lang="fr-FR" sz="1600" dirty="0" smtClean="0">
              <a:solidFill>
                <a:schemeClr val="bg1"/>
              </a:solidFill>
            </a:rPr>
            <a:t> (Saisie garanties, ADE et conformité)</a:t>
          </a:r>
          <a:endParaRPr lang="fr-FR" sz="1600" dirty="0"/>
        </a:p>
      </dgm:t>
    </dgm:pt>
    <dgm:pt modelId="{A450F594-5BFA-4A2C-A9DF-E5DF5B91799E}" type="parTrans" cxnId="{E2D016DA-8E07-4EEE-A71F-8DFD57D43485}">
      <dgm:prSet/>
      <dgm:spPr/>
      <dgm:t>
        <a:bodyPr/>
        <a:lstStyle/>
        <a:p>
          <a:endParaRPr lang="fr-FR"/>
        </a:p>
      </dgm:t>
    </dgm:pt>
    <dgm:pt modelId="{697BBDAA-9076-41C2-8A15-168AD7BC1348}" type="sibTrans" cxnId="{E2D016DA-8E07-4EEE-A71F-8DFD57D43485}">
      <dgm:prSet/>
      <dgm:spPr/>
      <dgm:t>
        <a:bodyPr/>
        <a:lstStyle/>
        <a:p>
          <a:endParaRPr lang="fr-FR"/>
        </a:p>
      </dgm:t>
    </dgm:pt>
    <dgm:pt modelId="{9A36B17A-348D-4E77-8A25-0AC28C9A69E0}">
      <dgm:prSet phldrT="[Texte]" custT="1"/>
      <dgm:spPr/>
      <dgm:t>
        <a:bodyPr/>
        <a:lstStyle/>
        <a:p>
          <a:endParaRPr lang="fr-FR" sz="1600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fr-F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Etape 5:</a:t>
          </a:r>
        </a:p>
        <a:p>
          <a:r>
            <a:rPr lang="fr-FR" sz="1600" dirty="0" smtClean="0">
              <a:solidFill>
                <a:schemeClr val="bg1"/>
              </a:solidFill>
            </a:rPr>
            <a:t>Rdv pour finaliser le développement commercial</a:t>
          </a:r>
          <a:endParaRPr lang="fr-FR" sz="1600" dirty="0"/>
        </a:p>
      </dgm:t>
    </dgm:pt>
    <dgm:pt modelId="{E494DD3B-D139-4FD9-BEC5-43CB3D57BE63}" type="parTrans" cxnId="{17804DAA-C9C6-4C81-8AA4-E85B8A10AED7}">
      <dgm:prSet/>
      <dgm:spPr/>
      <dgm:t>
        <a:bodyPr/>
        <a:lstStyle/>
        <a:p>
          <a:endParaRPr lang="fr-FR"/>
        </a:p>
      </dgm:t>
    </dgm:pt>
    <dgm:pt modelId="{C5AF42D2-E74E-423E-A8E0-A31EB0FD774D}" type="sibTrans" cxnId="{17804DAA-C9C6-4C81-8AA4-E85B8A10AED7}">
      <dgm:prSet/>
      <dgm:spPr/>
      <dgm:t>
        <a:bodyPr/>
        <a:lstStyle/>
        <a:p>
          <a:endParaRPr lang="fr-FR"/>
        </a:p>
      </dgm:t>
    </dgm:pt>
    <dgm:pt modelId="{F775D643-94AF-4440-9820-20A5FCD67D08}">
      <dgm:prSet phldrT="[Texte]" custT="1"/>
      <dgm:spPr/>
      <dgm:t>
        <a:bodyPr/>
        <a:lstStyle/>
        <a:p>
          <a:r>
            <a:rPr lang="fr-F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Etape 6:</a:t>
          </a:r>
        </a:p>
        <a:p>
          <a:r>
            <a:rPr lang="fr-FR" sz="1600" dirty="0" smtClean="0">
              <a:solidFill>
                <a:schemeClr val="bg1"/>
              </a:solidFill>
            </a:rPr>
            <a:t>Edition du dossier en agence si éligible à OPTILEAD ou en Back Office</a:t>
          </a:r>
          <a:endParaRPr lang="fr-FR" sz="1600" dirty="0"/>
        </a:p>
      </dgm:t>
    </dgm:pt>
    <dgm:pt modelId="{10173775-7B9A-4C86-9C22-3A750D56F800}" type="parTrans" cxnId="{241BF330-9FB8-4133-B781-7FD167CE10B8}">
      <dgm:prSet/>
      <dgm:spPr/>
      <dgm:t>
        <a:bodyPr/>
        <a:lstStyle/>
        <a:p>
          <a:endParaRPr lang="fr-FR"/>
        </a:p>
      </dgm:t>
    </dgm:pt>
    <dgm:pt modelId="{4899309B-66C2-4097-A7C2-64311A5AA4BA}" type="sibTrans" cxnId="{241BF330-9FB8-4133-B781-7FD167CE10B8}">
      <dgm:prSet/>
      <dgm:spPr/>
      <dgm:t>
        <a:bodyPr/>
        <a:lstStyle/>
        <a:p>
          <a:endParaRPr lang="fr-FR"/>
        </a:p>
      </dgm:t>
    </dgm:pt>
    <dgm:pt modelId="{B855C21D-0176-447D-8DDA-98D16E005A8E}">
      <dgm:prSet phldrT="[Texte]" custT="1"/>
      <dgm:spPr/>
      <dgm:t>
        <a:bodyPr/>
        <a:lstStyle/>
        <a:p>
          <a:r>
            <a:rPr lang="fr-F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Etape 1</a:t>
          </a:r>
          <a:r>
            <a:rPr lang="fr-FR" sz="1600" dirty="0" smtClean="0">
              <a:solidFill>
                <a:schemeClr val="bg1"/>
              </a:solidFill>
            </a:rPr>
            <a:t>:</a:t>
          </a:r>
        </a:p>
        <a:p>
          <a:r>
            <a:rPr lang="fr-FR" sz="1600" dirty="0" smtClean="0">
              <a:solidFill>
                <a:schemeClr val="bg1"/>
              </a:solidFill>
            </a:rPr>
            <a:t>Rdv client/prospect</a:t>
          </a:r>
          <a:endParaRPr lang="fr-FR" sz="1600" dirty="0"/>
        </a:p>
      </dgm:t>
    </dgm:pt>
    <dgm:pt modelId="{FCA82447-F1B8-4BA0-BD09-2A2B87012502}" type="parTrans" cxnId="{891BF5E2-F47B-4EE8-A1B2-1F8A8A5AE25C}">
      <dgm:prSet/>
      <dgm:spPr/>
      <dgm:t>
        <a:bodyPr/>
        <a:lstStyle/>
        <a:p>
          <a:endParaRPr lang="fr-FR"/>
        </a:p>
      </dgm:t>
    </dgm:pt>
    <dgm:pt modelId="{8382C2EC-587B-4625-B63F-3B959E118E12}" type="sibTrans" cxnId="{891BF5E2-F47B-4EE8-A1B2-1F8A8A5AE25C}">
      <dgm:prSet/>
      <dgm:spPr/>
      <dgm:t>
        <a:bodyPr/>
        <a:lstStyle/>
        <a:p>
          <a:endParaRPr lang="fr-FR"/>
        </a:p>
      </dgm:t>
    </dgm:pt>
    <dgm:pt modelId="{BF07D3E0-4A33-4853-8392-C32D7C0BC7BA}">
      <dgm:prSet/>
      <dgm:spPr/>
      <dgm:t>
        <a:bodyPr/>
        <a:lstStyle/>
        <a:p>
          <a:endParaRPr lang="fr-FR" dirty="0">
            <a:solidFill>
              <a:schemeClr val="bg1"/>
            </a:solidFill>
          </a:endParaRPr>
        </a:p>
      </dgm:t>
    </dgm:pt>
    <dgm:pt modelId="{69A0D493-910B-461D-B08D-A22806A5ED39}" type="parTrans" cxnId="{23685D4E-8DAA-46E9-97F1-CF30D9450BC9}">
      <dgm:prSet/>
      <dgm:spPr/>
      <dgm:t>
        <a:bodyPr/>
        <a:lstStyle/>
        <a:p>
          <a:endParaRPr lang="fr-FR"/>
        </a:p>
      </dgm:t>
    </dgm:pt>
    <dgm:pt modelId="{0FEE1BB5-B88F-431F-9C6F-0B74C83593DF}" type="sibTrans" cxnId="{23685D4E-8DAA-46E9-97F1-CF30D9450BC9}">
      <dgm:prSet/>
      <dgm:spPr/>
      <dgm:t>
        <a:bodyPr/>
        <a:lstStyle/>
        <a:p>
          <a:endParaRPr lang="fr-FR"/>
        </a:p>
      </dgm:t>
    </dgm:pt>
    <dgm:pt modelId="{E0E386AF-2F1E-4173-A43B-D3D282C1CD21}" type="pres">
      <dgm:prSet presAssocID="{534E2449-F637-4720-93E4-0188D0F1FC9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AF016DB-0E88-4940-AB7A-886D6B1A9A72}" type="pres">
      <dgm:prSet presAssocID="{CA449AAF-47FD-4590-ADA2-7D77500344FA}" presName="node" presStyleLbl="node1" presStyleIdx="0" presStyleCnt="6" custScaleX="218577" custScaleY="189088" custRadScaleRad="101056" custRadScaleInc="-285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E2DB706-2104-48F2-B7EA-912F29D2FFED}" type="pres">
      <dgm:prSet presAssocID="{06A76AA7-49CF-49A5-B25B-BC6BDC42DAFA}" presName="sibTrans" presStyleLbl="sibTrans2D1" presStyleIdx="0" presStyleCnt="6"/>
      <dgm:spPr/>
      <dgm:t>
        <a:bodyPr/>
        <a:lstStyle/>
        <a:p>
          <a:endParaRPr lang="fr-FR"/>
        </a:p>
      </dgm:t>
    </dgm:pt>
    <dgm:pt modelId="{B9C30958-F144-4B07-8D81-F606983E5FB9}" type="pres">
      <dgm:prSet presAssocID="{06A76AA7-49CF-49A5-B25B-BC6BDC42DAFA}" presName="connectorText" presStyleLbl="sibTrans2D1" presStyleIdx="0" presStyleCnt="6"/>
      <dgm:spPr/>
      <dgm:t>
        <a:bodyPr/>
        <a:lstStyle/>
        <a:p>
          <a:endParaRPr lang="fr-FR"/>
        </a:p>
      </dgm:t>
    </dgm:pt>
    <dgm:pt modelId="{4F3556F3-72DF-437E-9DBB-AE98B012AF16}" type="pres">
      <dgm:prSet presAssocID="{BF07D3E0-4A33-4853-8392-C32D7C0BC7BA}" presName="node" presStyleLbl="node1" presStyleIdx="1" presStyleCnt="6" custScaleX="218577" custScaleY="189088" custRadScaleRad="103004" custRadScaleInc="1716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CDF6EF4-D2FE-4FE7-B007-FE701743ECEE}" type="pres">
      <dgm:prSet presAssocID="{0FEE1BB5-B88F-431F-9C6F-0B74C83593DF}" presName="sibTrans" presStyleLbl="sibTrans2D1" presStyleIdx="1" presStyleCnt="6"/>
      <dgm:spPr/>
      <dgm:t>
        <a:bodyPr/>
        <a:lstStyle/>
        <a:p>
          <a:endParaRPr lang="fr-FR"/>
        </a:p>
      </dgm:t>
    </dgm:pt>
    <dgm:pt modelId="{84710996-1AC7-4025-808F-3B365A92F55C}" type="pres">
      <dgm:prSet presAssocID="{0FEE1BB5-B88F-431F-9C6F-0B74C83593DF}" presName="connectorText" presStyleLbl="sibTrans2D1" presStyleIdx="1" presStyleCnt="6"/>
      <dgm:spPr/>
      <dgm:t>
        <a:bodyPr/>
        <a:lstStyle/>
        <a:p>
          <a:endParaRPr lang="fr-FR"/>
        </a:p>
      </dgm:t>
    </dgm:pt>
    <dgm:pt modelId="{53F5011C-D9B4-441A-B5B6-D1F641DBE4BF}" type="pres">
      <dgm:prSet presAssocID="{4FD83188-550A-49E2-A189-913B996FF67C}" presName="node" presStyleLbl="node1" presStyleIdx="2" presStyleCnt="6" custScaleX="218577" custScaleY="189088" custRadScaleRad="121707" custRadScaleInc="-1914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F74D8E6-E315-4B18-9EBB-942BEBFB0339}" type="pres">
      <dgm:prSet presAssocID="{697BBDAA-9076-41C2-8A15-168AD7BC1348}" presName="sibTrans" presStyleLbl="sibTrans2D1" presStyleIdx="2" presStyleCnt="6"/>
      <dgm:spPr/>
      <dgm:t>
        <a:bodyPr/>
        <a:lstStyle/>
        <a:p>
          <a:endParaRPr lang="fr-FR"/>
        </a:p>
      </dgm:t>
    </dgm:pt>
    <dgm:pt modelId="{F43A84A6-18D3-4DDC-81C3-627F3228FA15}" type="pres">
      <dgm:prSet presAssocID="{697BBDAA-9076-41C2-8A15-168AD7BC1348}" presName="connectorText" presStyleLbl="sibTrans2D1" presStyleIdx="2" presStyleCnt="6"/>
      <dgm:spPr/>
      <dgm:t>
        <a:bodyPr/>
        <a:lstStyle/>
        <a:p>
          <a:endParaRPr lang="fr-FR"/>
        </a:p>
      </dgm:t>
    </dgm:pt>
    <dgm:pt modelId="{C0FF602C-D92F-4EDF-B166-9B88E68B347B}" type="pres">
      <dgm:prSet presAssocID="{9A36B17A-348D-4E77-8A25-0AC28C9A69E0}" presName="node" presStyleLbl="node1" presStyleIdx="3" presStyleCnt="6" custScaleX="218577" custScaleY="189088" custRadScaleRad="10104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04CC5C-E19D-43CA-837C-6009F4BA85DD}" type="pres">
      <dgm:prSet presAssocID="{C5AF42D2-E74E-423E-A8E0-A31EB0FD774D}" presName="sibTrans" presStyleLbl="sibTrans2D1" presStyleIdx="3" presStyleCnt="6"/>
      <dgm:spPr/>
      <dgm:t>
        <a:bodyPr/>
        <a:lstStyle/>
        <a:p>
          <a:endParaRPr lang="fr-FR"/>
        </a:p>
      </dgm:t>
    </dgm:pt>
    <dgm:pt modelId="{27F1170D-1660-4EF5-8C2D-7D882761732F}" type="pres">
      <dgm:prSet presAssocID="{C5AF42D2-E74E-423E-A8E0-A31EB0FD774D}" presName="connectorText" presStyleLbl="sibTrans2D1" presStyleIdx="3" presStyleCnt="6"/>
      <dgm:spPr/>
      <dgm:t>
        <a:bodyPr/>
        <a:lstStyle/>
        <a:p>
          <a:endParaRPr lang="fr-FR"/>
        </a:p>
      </dgm:t>
    </dgm:pt>
    <dgm:pt modelId="{8C8D97F9-4F31-434F-A854-7BBCF2250736}" type="pres">
      <dgm:prSet presAssocID="{F775D643-94AF-4440-9820-20A5FCD67D08}" presName="node" presStyleLbl="node1" presStyleIdx="4" presStyleCnt="6" custScaleX="218577" custScaleY="189088" custRadScaleRad="117632" custRadScaleInc="1615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6DDC03D-04A5-44AE-9E40-221AE3439BE2}" type="pres">
      <dgm:prSet presAssocID="{4899309B-66C2-4097-A7C2-64311A5AA4BA}" presName="sibTrans" presStyleLbl="sibTrans2D1" presStyleIdx="4" presStyleCnt="6"/>
      <dgm:spPr/>
      <dgm:t>
        <a:bodyPr/>
        <a:lstStyle/>
        <a:p>
          <a:endParaRPr lang="fr-FR"/>
        </a:p>
      </dgm:t>
    </dgm:pt>
    <dgm:pt modelId="{06F014C0-2527-4A0D-9DE1-A3A6EE6D2B54}" type="pres">
      <dgm:prSet presAssocID="{4899309B-66C2-4097-A7C2-64311A5AA4BA}" presName="connectorText" presStyleLbl="sibTrans2D1" presStyleIdx="4" presStyleCnt="6"/>
      <dgm:spPr/>
      <dgm:t>
        <a:bodyPr/>
        <a:lstStyle/>
        <a:p>
          <a:endParaRPr lang="fr-FR"/>
        </a:p>
      </dgm:t>
    </dgm:pt>
    <dgm:pt modelId="{B6548388-BD29-4B0C-973D-42FB7389751B}" type="pres">
      <dgm:prSet presAssocID="{B855C21D-0176-447D-8DDA-98D16E005A8E}" presName="node" presStyleLbl="node1" presStyleIdx="5" presStyleCnt="6" custScaleX="218577" custScaleY="189088" custRadScaleRad="118762" custRadScaleInc="-1700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2283433-C540-4FA1-8AEC-A0345A3BAC0F}" type="pres">
      <dgm:prSet presAssocID="{8382C2EC-587B-4625-B63F-3B959E118E12}" presName="sibTrans" presStyleLbl="sibTrans2D1" presStyleIdx="5" presStyleCnt="6"/>
      <dgm:spPr/>
      <dgm:t>
        <a:bodyPr/>
        <a:lstStyle/>
        <a:p>
          <a:endParaRPr lang="fr-FR"/>
        </a:p>
      </dgm:t>
    </dgm:pt>
    <dgm:pt modelId="{88BE4088-A852-4B39-AF42-CA14962AF025}" type="pres">
      <dgm:prSet presAssocID="{8382C2EC-587B-4625-B63F-3B959E118E12}" presName="connectorText" presStyleLbl="sibTrans2D1" presStyleIdx="5" presStyleCnt="6"/>
      <dgm:spPr/>
      <dgm:t>
        <a:bodyPr/>
        <a:lstStyle/>
        <a:p>
          <a:endParaRPr lang="fr-FR"/>
        </a:p>
      </dgm:t>
    </dgm:pt>
  </dgm:ptLst>
  <dgm:cxnLst>
    <dgm:cxn modelId="{17804DAA-C9C6-4C81-8AA4-E85B8A10AED7}" srcId="{534E2449-F637-4720-93E4-0188D0F1FC97}" destId="{9A36B17A-348D-4E77-8A25-0AC28C9A69E0}" srcOrd="3" destOrd="0" parTransId="{E494DD3B-D139-4FD9-BEC5-43CB3D57BE63}" sibTransId="{C5AF42D2-E74E-423E-A8E0-A31EB0FD774D}"/>
    <dgm:cxn modelId="{479024C2-95BB-4A03-9DD9-3053C3B371E7}" type="presOf" srcId="{F775D643-94AF-4440-9820-20A5FCD67D08}" destId="{8C8D97F9-4F31-434F-A854-7BBCF2250736}" srcOrd="0" destOrd="0" presId="urn:microsoft.com/office/officeart/2005/8/layout/cycle2"/>
    <dgm:cxn modelId="{08E371F8-25EF-41FE-B265-3CA351BD46F4}" type="presOf" srcId="{06A76AA7-49CF-49A5-B25B-BC6BDC42DAFA}" destId="{B9C30958-F144-4B07-8D81-F606983E5FB9}" srcOrd="1" destOrd="0" presId="urn:microsoft.com/office/officeart/2005/8/layout/cycle2"/>
    <dgm:cxn modelId="{D388961F-9D94-4A55-9DA5-F26D775CE085}" type="presOf" srcId="{8382C2EC-587B-4625-B63F-3B959E118E12}" destId="{22283433-C540-4FA1-8AEC-A0345A3BAC0F}" srcOrd="0" destOrd="0" presId="urn:microsoft.com/office/officeart/2005/8/layout/cycle2"/>
    <dgm:cxn modelId="{AC971101-6D00-4A48-9815-9C3DB8AF11C6}" type="presOf" srcId="{9A36B17A-348D-4E77-8A25-0AC28C9A69E0}" destId="{C0FF602C-D92F-4EDF-B166-9B88E68B347B}" srcOrd="0" destOrd="0" presId="urn:microsoft.com/office/officeart/2005/8/layout/cycle2"/>
    <dgm:cxn modelId="{A5570ABC-F19E-401D-BACB-11B2F29BF531}" type="presOf" srcId="{B855C21D-0176-447D-8DDA-98D16E005A8E}" destId="{B6548388-BD29-4B0C-973D-42FB7389751B}" srcOrd="0" destOrd="0" presId="urn:microsoft.com/office/officeart/2005/8/layout/cycle2"/>
    <dgm:cxn modelId="{E2D016DA-8E07-4EEE-A71F-8DFD57D43485}" srcId="{534E2449-F637-4720-93E4-0188D0F1FC97}" destId="{4FD83188-550A-49E2-A189-913B996FF67C}" srcOrd="2" destOrd="0" parTransId="{A450F594-5BFA-4A2C-A9DF-E5DF5B91799E}" sibTransId="{697BBDAA-9076-41C2-8A15-168AD7BC1348}"/>
    <dgm:cxn modelId="{18494664-B13A-4251-9538-8C23B2DAF3E9}" srcId="{534E2449-F637-4720-93E4-0188D0F1FC97}" destId="{CA449AAF-47FD-4590-ADA2-7D77500344FA}" srcOrd="0" destOrd="0" parTransId="{F37F6F55-99DF-4672-8179-2C92D2A6757F}" sibTransId="{06A76AA7-49CF-49A5-B25B-BC6BDC42DAFA}"/>
    <dgm:cxn modelId="{A4D58131-E0F2-4A91-8190-88F149F7A526}" type="presOf" srcId="{C5AF42D2-E74E-423E-A8E0-A31EB0FD774D}" destId="{0704CC5C-E19D-43CA-837C-6009F4BA85DD}" srcOrd="0" destOrd="0" presId="urn:microsoft.com/office/officeart/2005/8/layout/cycle2"/>
    <dgm:cxn modelId="{EED19E9C-7583-48BC-A327-F62F4EC922CC}" type="presOf" srcId="{0FEE1BB5-B88F-431F-9C6F-0B74C83593DF}" destId="{84710996-1AC7-4025-808F-3B365A92F55C}" srcOrd="1" destOrd="0" presId="urn:microsoft.com/office/officeart/2005/8/layout/cycle2"/>
    <dgm:cxn modelId="{335E45BE-2EC6-4AD2-9FAA-48664194C2DE}" type="presOf" srcId="{4FD83188-550A-49E2-A189-913B996FF67C}" destId="{53F5011C-D9B4-441A-B5B6-D1F641DBE4BF}" srcOrd="0" destOrd="0" presId="urn:microsoft.com/office/officeart/2005/8/layout/cycle2"/>
    <dgm:cxn modelId="{899FB0E7-E661-4868-BD82-10B5E7810784}" type="presOf" srcId="{06A76AA7-49CF-49A5-B25B-BC6BDC42DAFA}" destId="{6E2DB706-2104-48F2-B7EA-912F29D2FFED}" srcOrd="0" destOrd="0" presId="urn:microsoft.com/office/officeart/2005/8/layout/cycle2"/>
    <dgm:cxn modelId="{124D276B-3DE8-4031-B0E4-33092F0D8ADB}" type="presOf" srcId="{BF07D3E0-4A33-4853-8392-C32D7C0BC7BA}" destId="{4F3556F3-72DF-437E-9DBB-AE98B012AF16}" srcOrd="0" destOrd="0" presId="urn:microsoft.com/office/officeart/2005/8/layout/cycle2"/>
    <dgm:cxn modelId="{7927AB10-8507-4BA8-B10F-C8A3E0B397F1}" type="presOf" srcId="{697BBDAA-9076-41C2-8A15-168AD7BC1348}" destId="{BF74D8E6-E315-4B18-9EBB-942BEBFB0339}" srcOrd="0" destOrd="0" presId="urn:microsoft.com/office/officeart/2005/8/layout/cycle2"/>
    <dgm:cxn modelId="{47EDEBF4-E13C-4CFB-A5FB-5B08749FFF1E}" type="presOf" srcId="{0FEE1BB5-B88F-431F-9C6F-0B74C83593DF}" destId="{3CDF6EF4-D2FE-4FE7-B007-FE701743ECEE}" srcOrd="0" destOrd="0" presId="urn:microsoft.com/office/officeart/2005/8/layout/cycle2"/>
    <dgm:cxn modelId="{241BF330-9FB8-4133-B781-7FD167CE10B8}" srcId="{534E2449-F637-4720-93E4-0188D0F1FC97}" destId="{F775D643-94AF-4440-9820-20A5FCD67D08}" srcOrd="4" destOrd="0" parTransId="{10173775-7B9A-4C86-9C22-3A750D56F800}" sibTransId="{4899309B-66C2-4097-A7C2-64311A5AA4BA}"/>
    <dgm:cxn modelId="{23685D4E-8DAA-46E9-97F1-CF30D9450BC9}" srcId="{534E2449-F637-4720-93E4-0188D0F1FC97}" destId="{BF07D3E0-4A33-4853-8392-C32D7C0BC7BA}" srcOrd="1" destOrd="0" parTransId="{69A0D493-910B-461D-B08D-A22806A5ED39}" sibTransId="{0FEE1BB5-B88F-431F-9C6F-0B74C83593DF}"/>
    <dgm:cxn modelId="{5B58A607-8F57-4A58-94B1-37B856E27676}" type="presOf" srcId="{4899309B-66C2-4097-A7C2-64311A5AA4BA}" destId="{06F014C0-2527-4A0D-9DE1-A3A6EE6D2B54}" srcOrd="1" destOrd="0" presId="urn:microsoft.com/office/officeart/2005/8/layout/cycle2"/>
    <dgm:cxn modelId="{2EEB6EED-1B2E-4B59-9675-9D4D94A38BE2}" type="presOf" srcId="{4899309B-66C2-4097-A7C2-64311A5AA4BA}" destId="{66DDC03D-04A5-44AE-9E40-221AE3439BE2}" srcOrd="0" destOrd="0" presId="urn:microsoft.com/office/officeart/2005/8/layout/cycle2"/>
    <dgm:cxn modelId="{2B8DB2A9-B88E-4216-ADAD-CFEAF246A417}" type="presOf" srcId="{697BBDAA-9076-41C2-8A15-168AD7BC1348}" destId="{F43A84A6-18D3-4DDC-81C3-627F3228FA15}" srcOrd="1" destOrd="0" presId="urn:microsoft.com/office/officeart/2005/8/layout/cycle2"/>
    <dgm:cxn modelId="{92629476-3293-4630-8374-22CABD13676B}" type="presOf" srcId="{534E2449-F637-4720-93E4-0188D0F1FC97}" destId="{E0E386AF-2F1E-4173-A43B-D3D282C1CD21}" srcOrd="0" destOrd="0" presId="urn:microsoft.com/office/officeart/2005/8/layout/cycle2"/>
    <dgm:cxn modelId="{28DDAA72-F51B-4A45-B85B-FCC2E4FE28C6}" type="presOf" srcId="{C5AF42D2-E74E-423E-A8E0-A31EB0FD774D}" destId="{27F1170D-1660-4EF5-8C2D-7D882761732F}" srcOrd="1" destOrd="0" presId="urn:microsoft.com/office/officeart/2005/8/layout/cycle2"/>
    <dgm:cxn modelId="{891BF5E2-F47B-4EE8-A1B2-1F8A8A5AE25C}" srcId="{534E2449-F637-4720-93E4-0188D0F1FC97}" destId="{B855C21D-0176-447D-8DDA-98D16E005A8E}" srcOrd="5" destOrd="0" parTransId="{FCA82447-F1B8-4BA0-BD09-2A2B87012502}" sibTransId="{8382C2EC-587B-4625-B63F-3B959E118E12}"/>
    <dgm:cxn modelId="{BFD6F01E-1E32-40C8-A183-37E87A030A8F}" type="presOf" srcId="{CA449AAF-47FD-4590-ADA2-7D77500344FA}" destId="{2AF016DB-0E88-4940-AB7A-886D6B1A9A72}" srcOrd="0" destOrd="0" presId="urn:microsoft.com/office/officeart/2005/8/layout/cycle2"/>
    <dgm:cxn modelId="{16070FB0-A08D-4DC3-BBFA-C8169153F475}" type="presOf" srcId="{8382C2EC-587B-4625-B63F-3B959E118E12}" destId="{88BE4088-A852-4B39-AF42-CA14962AF025}" srcOrd="1" destOrd="0" presId="urn:microsoft.com/office/officeart/2005/8/layout/cycle2"/>
    <dgm:cxn modelId="{6BC38C1E-69BF-4EC3-B6CB-51BDFB39AAB6}" type="presParOf" srcId="{E0E386AF-2F1E-4173-A43B-D3D282C1CD21}" destId="{2AF016DB-0E88-4940-AB7A-886D6B1A9A72}" srcOrd="0" destOrd="0" presId="urn:microsoft.com/office/officeart/2005/8/layout/cycle2"/>
    <dgm:cxn modelId="{033BDD66-7951-4969-BCED-38F7C781CF0A}" type="presParOf" srcId="{E0E386AF-2F1E-4173-A43B-D3D282C1CD21}" destId="{6E2DB706-2104-48F2-B7EA-912F29D2FFED}" srcOrd="1" destOrd="0" presId="urn:microsoft.com/office/officeart/2005/8/layout/cycle2"/>
    <dgm:cxn modelId="{79FDA74A-F451-4AA1-9C22-877148290B2E}" type="presParOf" srcId="{6E2DB706-2104-48F2-B7EA-912F29D2FFED}" destId="{B9C30958-F144-4B07-8D81-F606983E5FB9}" srcOrd="0" destOrd="0" presId="urn:microsoft.com/office/officeart/2005/8/layout/cycle2"/>
    <dgm:cxn modelId="{9D63A108-AB29-4579-A486-2C7C11788BB6}" type="presParOf" srcId="{E0E386AF-2F1E-4173-A43B-D3D282C1CD21}" destId="{4F3556F3-72DF-437E-9DBB-AE98B012AF16}" srcOrd="2" destOrd="0" presId="urn:microsoft.com/office/officeart/2005/8/layout/cycle2"/>
    <dgm:cxn modelId="{9267EAF6-5542-4DC6-8215-7E86A6B7DCCF}" type="presParOf" srcId="{E0E386AF-2F1E-4173-A43B-D3D282C1CD21}" destId="{3CDF6EF4-D2FE-4FE7-B007-FE701743ECEE}" srcOrd="3" destOrd="0" presId="urn:microsoft.com/office/officeart/2005/8/layout/cycle2"/>
    <dgm:cxn modelId="{1AEAC6EE-6493-4220-BE6D-90352A452043}" type="presParOf" srcId="{3CDF6EF4-D2FE-4FE7-B007-FE701743ECEE}" destId="{84710996-1AC7-4025-808F-3B365A92F55C}" srcOrd="0" destOrd="0" presId="urn:microsoft.com/office/officeart/2005/8/layout/cycle2"/>
    <dgm:cxn modelId="{E551337F-F63F-449C-8BFF-CBD9D062790B}" type="presParOf" srcId="{E0E386AF-2F1E-4173-A43B-D3D282C1CD21}" destId="{53F5011C-D9B4-441A-B5B6-D1F641DBE4BF}" srcOrd="4" destOrd="0" presId="urn:microsoft.com/office/officeart/2005/8/layout/cycle2"/>
    <dgm:cxn modelId="{2A0943BD-180C-4AC8-8685-EC47BC51AB43}" type="presParOf" srcId="{E0E386AF-2F1E-4173-A43B-D3D282C1CD21}" destId="{BF74D8E6-E315-4B18-9EBB-942BEBFB0339}" srcOrd="5" destOrd="0" presId="urn:microsoft.com/office/officeart/2005/8/layout/cycle2"/>
    <dgm:cxn modelId="{326F1201-42FA-4DF0-B8D5-0E88D016E5B5}" type="presParOf" srcId="{BF74D8E6-E315-4B18-9EBB-942BEBFB0339}" destId="{F43A84A6-18D3-4DDC-81C3-627F3228FA15}" srcOrd="0" destOrd="0" presId="urn:microsoft.com/office/officeart/2005/8/layout/cycle2"/>
    <dgm:cxn modelId="{91B84CCF-C2C2-4BFF-A5F2-4A8FFF0AAF12}" type="presParOf" srcId="{E0E386AF-2F1E-4173-A43B-D3D282C1CD21}" destId="{C0FF602C-D92F-4EDF-B166-9B88E68B347B}" srcOrd="6" destOrd="0" presId="urn:microsoft.com/office/officeart/2005/8/layout/cycle2"/>
    <dgm:cxn modelId="{6D781D30-C7E8-41CB-820D-6D10DC157E23}" type="presParOf" srcId="{E0E386AF-2F1E-4173-A43B-D3D282C1CD21}" destId="{0704CC5C-E19D-43CA-837C-6009F4BA85DD}" srcOrd="7" destOrd="0" presId="urn:microsoft.com/office/officeart/2005/8/layout/cycle2"/>
    <dgm:cxn modelId="{FE1AD6C6-17DE-414F-B806-619B807DA287}" type="presParOf" srcId="{0704CC5C-E19D-43CA-837C-6009F4BA85DD}" destId="{27F1170D-1660-4EF5-8C2D-7D882761732F}" srcOrd="0" destOrd="0" presId="urn:microsoft.com/office/officeart/2005/8/layout/cycle2"/>
    <dgm:cxn modelId="{78862355-A48B-40D6-AA28-6B2C8289416C}" type="presParOf" srcId="{E0E386AF-2F1E-4173-A43B-D3D282C1CD21}" destId="{8C8D97F9-4F31-434F-A854-7BBCF2250736}" srcOrd="8" destOrd="0" presId="urn:microsoft.com/office/officeart/2005/8/layout/cycle2"/>
    <dgm:cxn modelId="{D34E0F81-DCD9-4788-B866-26A81D061172}" type="presParOf" srcId="{E0E386AF-2F1E-4173-A43B-D3D282C1CD21}" destId="{66DDC03D-04A5-44AE-9E40-221AE3439BE2}" srcOrd="9" destOrd="0" presId="urn:microsoft.com/office/officeart/2005/8/layout/cycle2"/>
    <dgm:cxn modelId="{67482B91-9B84-4FA3-B3AE-C8E831AAE331}" type="presParOf" srcId="{66DDC03D-04A5-44AE-9E40-221AE3439BE2}" destId="{06F014C0-2527-4A0D-9DE1-A3A6EE6D2B54}" srcOrd="0" destOrd="0" presId="urn:microsoft.com/office/officeart/2005/8/layout/cycle2"/>
    <dgm:cxn modelId="{E5A03CDA-D22F-4A3F-9772-BC6F5AE3F8A6}" type="presParOf" srcId="{E0E386AF-2F1E-4173-A43B-D3D282C1CD21}" destId="{B6548388-BD29-4B0C-973D-42FB7389751B}" srcOrd="10" destOrd="0" presId="urn:microsoft.com/office/officeart/2005/8/layout/cycle2"/>
    <dgm:cxn modelId="{08B9B4E8-5CCB-44FB-B419-5BBCB0F008A3}" type="presParOf" srcId="{E0E386AF-2F1E-4173-A43B-D3D282C1CD21}" destId="{22283433-C540-4FA1-8AEC-A0345A3BAC0F}" srcOrd="11" destOrd="0" presId="urn:microsoft.com/office/officeart/2005/8/layout/cycle2"/>
    <dgm:cxn modelId="{345C0B30-B796-41CA-AAD7-8D3B5793340F}" type="presParOf" srcId="{22283433-C540-4FA1-8AEC-A0345A3BAC0F}" destId="{88BE4088-A852-4B39-AF42-CA14962AF02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581418-D49E-4367-95DB-3CDD5B1D4DF4}" type="doc">
      <dgm:prSet loTypeId="urn:microsoft.com/office/officeart/2005/8/layout/h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30060214-4A5D-4EE2-887C-30296A31A601}">
      <dgm:prSet phldrT="[Texte]"/>
      <dgm:spPr/>
      <dgm:t>
        <a:bodyPr/>
        <a:lstStyle/>
        <a:p>
          <a:pPr algn="ctr"/>
          <a:r>
            <a:rPr lang="fr-FR" dirty="0" smtClean="0"/>
            <a:t># IMMO         </a:t>
          </a:r>
          <a:endParaRPr lang="fr-FR" dirty="0"/>
        </a:p>
      </dgm:t>
    </dgm:pt>
    <dgm:pt modelId="{F2765A1A-3267-4E0A-9533-A2CC8B30F431}" type="parTrans" cxnId="{1B006BF3-E038-4327-B99A-0F764B1F3616}">
      <dgm:prSet/>
      <dgm:spPr/>
      <dgm:t>
        <a:bodyPr/>
        <a:lstStyle/>
        <a:p>
          <a:endParaRPr lang="fr-FR"/>
        </a:p>
      </dgm:t>
    </dgm:pt>
    <dgm:pt modelId="{1B3B94FA-A89A-4876-A721-93FC6364D83A}" type="sibTrans" cxnId="{1B006BF3-E038-4327-B99A-0F764B1F3616}">
      <dgm:prSet/>
      <dgm:spPr/>
      <dgm:t>
        <a:bodyPr/>
        <a:lstStyle/>
        <a:p>
          <a:endParaRPr lang="fr-FR"/>
        </a:p>
      </dgm:t>
    </dgm:pt>
    <dgm:pt modelId="{E2FACFF7-8468-446D-810A-7923ED848A9C}">
      <dgm:prSet phldrT="[Texte]" custT="1"/>
      <dgm:spPr/>
      <dgm:t>
        <a:bodyPr/>
        <a:lstStyle/>
        <a:p>
          <a:r>
            <a:rPr lang="fr-FR" sz="1400" dirty="0" smtClean="0"/>
            <a:t>Le </a:t>
          </a:r>
          <a:r>
            <a:rPr lang="fr-FR" sz="1400" dirty="0" err="1" smtClean="0"/>
            <a:t>Process</a:t>
          </a:r>
          <a:r>
            <a:rPr lang="fr-FR" sz="1400" dirty="0" smtClean="0"/>
            <a:t> accompagne le collaborateur sur la démarche de vente</a:t>
          </a:r>
          <a:endParaRPr lang="fr-FR" sz="1400" dirty="0"/>
        </a:p>
      </dgm:t>
    </dgm:pt>
    <dgm:pt modelId="{9ABDD9A6-780D-46E5-B899-3E574A78E23D}" type="parTrans" cxnId="{3C4C198C-74F6-4B27-BD74-F13EFF0738FB}">
      <dgm:prSet/>
      <dgm:spPr/>
      <dgm:t>
        <a:bodyPr/>
        <a:lstStyle/>
        <a:p>
          <a:endParaRPr lang="fr-FR"/>
        </a:p>
      </dgm:t>
    </dgm:pt>
    <dgm:pt modelId="{4086E6AF-3234-4899-B406-50C97C0BAAFC}" type="sibTrans" cxnId="{3C4C198C-74F6-4B27-BD74-F13EFF0738FB}">
      <dgm:prSet/>
      <dgm:spPr/>
      <dgm:t>
        <a:bodyPr/>
        <a:lstStyle/>
        <a:p>
          <a:endParaRPr lang="fr-FR"/>
        </a:p>
      </dgm:t>
    </dgm:pt>
    <dgm:pt modelId="{9C8DA279-CAC7-4431-B924-DAAFB0DBF433}">
      <dgm:prSet phldrT="[Texte]" custT="1"/>
      <dgm:spPr/>
      <dgm:t>
        <a:bodyPr/>
        <a:lstStyle/>
        <a:p>
          <a:r>
            <a:rPr lang="fr-FR" sz="1400" dirty="0" smtClean="0"/>
            <a:t>Le collaborateur est guidé et ne saisit plus que l’avis motivé et les caractéristiques du dossier</a:t>
          </a:r>
          <a:endParaRPr lang="fr-FR" sz="1400" dirty="0"/>
        </a:p>
      </dgm:t>
    </dgm:pt>
    <dgm:pt modelId="{D1233FB1-78E0-4589-B3BE-A4184887ABDA}" type="parTrans" cxnId="{89FBAB05-DAB3-4C86-84F6-5C01A33481DF}">
      <dgm:prSet/>
      <dgm:spPr/>
      <dgm:t>
        <a:bodyPr/>
        <a:lstStyle/>
        <a:p>
          <a:endParaRPr lang="fr-FR"/>
        </a:p>
      </dgm:t>
    </dgm:pt>
    <dgm:pt modelId="{FD847A98-877E-4E24-A87F-6322FF1D4D1B}" type="sibTrans" cxnId="{89FBAB05-DAB3-4C86-84F6-5C01A33481DF}">
      <dgm:prSet/>
      <dgm:spPr/>
      <dgm:t>
        <a:bodyPr/>
        <a:lstStyle/>
        <a:p>
          <a:endParaRPr lang="fr-FR"/>
        </a:p>
      </dgm:t>
    </dgm:pt>
    <dgm:pt modelId="{396E0FCE-5DC7-4B72-8E13-FBF6BA44DE45}">
      <dgm:prSet phldrT="[Texte]"/>
      <dgm:spPr/>
      <dgm:t>
        <a:bodyPr/>
        <a:lstStyle/>
        <a:p>
          <a:r>
            <a:rPr lang="fr-FR" dirty="0" smtClean="0"/>
            <a:t>MYCREDIMMO</a:t>
          </a:r>
          <a:endParaRPr lang="fr-FR" dirty="0"/>
        </a:p>
      </dgm:t>
    </dgm:pt>
    <dgm:pt modelId="{A7344F82-76D0-4948-98B8-5568E669E210}" type="parTrans" cxnId="{0E34D6E9-001F-4AD3-8F89-0CE114F2BEF3}">
      <dgm:prSet/>
      <dgm:spPr/>
      <dgm:t>
        <a:bodyPr/>
        <a:lstStyle/>
        <a:p>
          <a:endParaRPr lang="fr-FR"/>
        </a:p>
      </dgm:t>
    </dgm:pt>
    <dgm:pt modelId="{E1D887D4-DEAE-491C-AF15-AC6947DBF85A}" type="sibTrans" cxnId="{0E34D6E9-001F-4AD3-8F89-0CE114F2BEF3}">
      <dgm:prSet/>
      <dgm:spPr/>
      <dgm:t>
        <a:bodyPr/>
        <a:lstStyle/>
        <a:p>
          <a:endParaRPr lang="fr-FR"/>
        </a:p>
      </dgm:t>
    </dgm:pt>
    <dgm:pt modelId="{75383B08-1BDD-4876-8F5F-BD0EBE5E6D76}">
      <dgm:prSet phldrT="[Texte]" custT="1"/>
      <dgm:spPr/>
      <dgm:t>
        <a:bodyPr/>
        <a:lstStyle/>
        <a:p>
          <a:r>
            <a:rPr lang="fr-FR" sz="1400" dirty="0" smtClean="0"/>
            <a:t>Les garanties et l’ADE sont saisis via le middle office.</a:t>
          </a:r>
          <a:endParaRPr lang="fr-FR" sz="1400" dirty="0"/>
        </a:p>
      </dgm:t>
    </dgm:pt>
    <dgm:pt modelId="{B266CE8A-D7DF-48DA-981D-A4EF4FC22EAB}" type="parTrans" cxnId="{934EC05B-C6E2-4A88-B8B3-F809E207A4A7}">
      <dgm:prSet/>
      <dgm:spPr/>
      <dgm:t>
        <a:bodyPr/>
        <a:lstStyle/>
        <a:p>
          <a:endParaRPr lang="fr-FR"/>
        </a:p>
      </dgm:t>
    </dgm:pt>
    <dgm:pt modelId="{E181AD87-BF31-4FE8-A482-F09C03BB6D9C}" type="sibTrans" cxnId="{934EC05B-C6E2-4A88-B8B3-F809E207A4A7}">
      <dgm:prSet/>
      <dgm:spPr/>
      <dgm:t>
        <a:bodyPr/>
        <a:lstStyle/>
        <a:p>
          <a:endParaRPr lang="fr-FR"/>
        </a:p>
      </dgm:t>
    </dgm:pt>
    <dgm:pt modelId="{F64613EF-6D3A-4673-A625-B3B2660996AB}">
      <dgm:prSet phldrT="[Texte]"/>
      <dgm:spPr/>
      <dgm:t>
        <a:bodyPr/>
        <a:lstStyle/>
        <a:p>
          <a:endParaRPr lang="fr-FR" sz="1800" dirty="0"/>
        </a:p>
      </dgm:t>
    </dgm:pt>
    <dgm:pt modelId="{C74B92C3-FC10-49BB-B6BE-CBAF08F120B1}" type="parTrans" cxnId="{D164FF70-DDBE-4B58-BD96-F338555298F0}">
      <dgm:prSet/>
      <dgm:spPr/>
      <dgm:t>
        <a:bodyPr/>
        <a:lstStyle/>
        <a:p>
          <a:endParaRPr lang="fr-FR"/>
        </a:p>
      </dgm:t>
    </dgm:pt>
    <dgm:pt modelId="{F1FFBE28-6D0D-4AAC-ADB1-8A1022A8C941}" type="sibTrans" cxnId="{D164FF70-DDBE-4B58-BD96-F338555298F0}">
      <dgm:prSet/>
      <dgm:spPr/>
      <dgm:t>
        <a:bodyPr/>
        <a:lstStyle/>
        <a:p>
          <a:endParaRPr lang="fr-FR"/>
        </a:p>
      </dgm:t>
    </dgm:pt>
    <dgm:pt modelId="{29D1CB28-5276-40D9-BFAD-3E937E133659}">
      <dgm:prSet phldrT="[Texte]" custT="1"/>
      <dgm:spPr/>
      <dgm:t>
        <a:bodyPr/>
        <a:lstStyle/>
        <a:p>
          <a:r>
            <a:rPr lang="fr-FR" sz="1400" dirty="0" smtClean="0"/>
            <a:t>L’édition est faite en dehors de l’agence</a:t>
          </a:r>
          <a:endParaRPr lang="fr-FR" sz="1400" dirty="0"/>
        </a:p>
      </dgm:t>
    </dgm:pt>
    <dgm:pt modelId="{A33F3FB2-4B65-4EF3-9A55-FBBFB6202BE9}" type="parTrans" cxnId="{7E5BEDFC-D94D-4EEC-8245-B08EBA1A1B60}">
      <dgm:prSet/>
      <dgm:spPr/>
      <dgm:t>
        <a:bodyPr/>
        <a:lstStyle/>
        <a:p>
          <a:endParaRPr lang="fr-FR"/>
        </a:p>
      </dgm:t>
    </dgm:pt>
    <dgm:pt modelId="{FD6FEF73-7F4A-4AC0-9D7C-BC071A03EBA4}" type="sibTrans" cxnId="{7E5BEDFC-D94D-4EEC-8245-B08EBA1A1B60}">
      <dgm:prSet/>
      <dgm:spPr/>
      <dgm:t>
        <a:bodyPr/>
        <a:lstStyle/>
        <a:p>
          <a:endParaRPr lang="fr-FR"/>
        </a:p>
      </dgm:t>
    </dgm:pt>
    <dgm:pt modelId="{7A11D0E5-EAF3-49D2-86F7-506C008F70BE}">
      <dgm:prSet phldrT="[Texte]" custT="1"/>
      <dgm:spPr/>
      <dgm:t>
        <a:bodyPr/>
        <a:lstStyle/>
        <a:p>
          <a:r>
            <a:rPr lang="fr-FR" sz="1400" dirty="0" smtClean="0"/>
            <a:t>Le schéma délégataire est intégré à l’outil</a:t>
          </a:r>
          <a:endParaRPr lang="fr-FR" sz="1400" dirty="0"/>
        </a:p>
      </dgm:t>
    </dgm:pt>
    <dgm:pt modelId="{14BF7025-9EC3-4F7A-8226-B5DCC5B2ECBB}" type="parTrans" cxnId="{C9B54173-1276-451E-84E0-BA234E0F9C38}">
      <dgm:prSet/>
      <dgm:spPr/>
      <dgm:t>
        <a:bodyPr/>
        <a:lstStyle/>
        <a:p>
          <a:endParaRPr lang="fr-FR"/>
        </a:p>
      </dgm:t>
    </dgm:pt>
    <dgm:pt modelId="{B6237312-6A51-487F-83DB-A1536798862A}" type="sibTrans" cxnId="{C9B54173-1276-451E-84E0-BA234E0F9C38}">
      <dgm:prSet/>
      <dgm:spPr/>
      <dgm:t>
        <a:bodyPr/>
        <a:lstStyle/>
        <a:p>
          <a:endParaRPr lang="fr-FR"/>
        </a:p>
      </dgm:t>
    </dgm:pt>
    <dgm:pt modelId="{BA2454D7-6473-4FD9-95B2-BA2D80E56860}">
      <dgm:prSet phldrT="[Texte]" custT="1"/>
      <dgm:spPr/>
      <dgm:t>
        <a:bodyPr/>
        <a:lstStyle/>
        <a:p>
          <a:endParaRPr lang="fr-FR" sz="1400" dirty="0"/>
        </a:p>
      </dgm:t>
    </dgm:pt>
    <dgm:pt modelId="{9C63C655-98F1-46F1-8F24-59BDC673C8E5}" type="parTrans" cxnId="{65CD4DEC-A40C-4B5A-A55C-355B99DBB633}">
      <dgm:prSet/>
      <dgm:spPr/>
      <dgm:t>
        <a:bodyPr/>
        <a:lstStyle/>
        <a:p>
          <a:endParaRPr lang="fr-FR"/>
        </a:p>
      </dgm:t>
    </dgm:pt>
    <dgm:pt modelId="{F57C2141-1797-44BB-8ED4-6039E5D5D495}" type="sibTrans" cxnId="{65CD4DEC-A40C-4B5A-A55C-355B99DBB633}">
      <dgm:prSet/>
      <dgm:spPr/>
      <dgm:t>
        <a:bodyPr/>
        <a:lstStyle/>
        <a:p>
          <a:endParaRPr lang="fr-FR"/>
        </a:p>
      </dgm:t>
    </dgm:pt>
    <dgm:pt modelId="{D6EA45E8-C08F-4A45-BD39-849C86A9B94D}">
      <dgm:prSet phldrT="[Texte]" custT="1"/>
      <dgm:spPr/>
      <dgm:t>
        <a:bodyPr/>
        <a:lstStyle/>
        <a:p>
          <a:r>
            <a:rPr lang="fr-FR" sz="1400" dirty="0" smtClean="0"/>
            <a:t>Le middle office participe aux échanges avec le client</a:t>
          </a:r>
          <a:endParaRPr lang="fr-FR" sz="1400" dirty="0"/>
        </a:p>
      </dgm:t>
    </dgm:pt>
    <dgm:pt modelId="{1652EDBE-91D4-4C69-9B55-2828682C5031}" type="parTrans" cxnId="{E5BB31F9-5A8B-4325-A881-F5A431985242}">
      <dgm:prSet/>
      <dgm:spPr/>
      <dgm:t>
        <a:bodyPr/>
        <a:lstStyle/>
        <a:p>
          <a:endParaRPr lang="fr-FR"/>
        </a:p>
      </dgm:t>
    </dgm:pt>
    <dgm:pt modelId="{F242C7EB-77BB-4919-8815-9A1912D12778}" type="sibTrans" cxnId="{E5BB31F9-5A8B-4325-A881-F5A431985242}">
      <dgm:prSet/>
      <dgm:spPr/>
      <dgm:t>
        <a:bodyPr/>
        <a:lstStyle/>
        <a:p>
          <a:endParaRPr lang="fr-FR"/>
        </a:p>
      </dgm:t>
    </dgm:pt>
    <dgm:pt modelId="{33811262-5461-405B-8757-60A40EC4B235}">
      <dgm:prSet phldrT="[Texte]" custT="1"/>
      <dgm:spPr/>
      <dgm:t>
        <a:bodyPr/>
        <a:lstStyle/>
        <a:p>
          <a:r>
            <a:rPr lang="fr-FR" sz="1400" dirty="0" smtClean="0"/>
            <a:t>Le dossier est traité seulement s’il est complet</a:t>
          </a:r>
          <a:endParaRPr lang="fr-FR" sz="1400" dirty="0"/>
        </a:p>
      </dgm:t>
    </dgm:pt>
    <dgm:pt modelId="{3CA4B486-AD22-4DFC-AC19-1A5A2F942682}" type="parTrans" cxnId="{AAB752BE-627C-4B0A-B9EC-3A2A1ECA53FA}">
      <dgm:prSet/>
      <dgm:spPr/>
      <dgm:t>
        <a:bodyPr/>
        <a:lstStyle/>
        <a:p>
          <a:endParaRPr lang="fr-FR"/>
        </a:p>
      </dgm:t>
    </dgm:pt>
    <dgm:pt modelId="{30DE2BB8-4510-40F3-9308-81041369B1D4}" type="sibTrans" cxnId="{AAB752BE-627C-4B0A-B9EC-3A2A1ECA53FA}">
      <dgm:prSet/>
      <dgm:spPr/>
      <dgm:t>
        <a:bodyPr/>
        <a:lstStyle/>
        <a:p>
          <a:endParaRPr lang="fr-FR"/>
        </a:p>
      </dgm:t>
    </dgm:pt>
    <dgm:pt modelId="{3CC97C02-B14D-4DB3-B1DB-C2E17B54ED0F}">
      <dgm:prSet phldrT="[Texte]" custT="1"/>
      <dgm:spPr/>
      <dgm:t>
        <a:bodyPr/>
        <a:lstStyle/>
        <a:p>
          <a:r>
            <a:rPr lang="fr-FR" sz="1400" dirty="0" smtClean="0"/>
            <a:t>Le dossier est ressaisi au service crédit sur néo</a:t>
          </a:r>
          <a:endParaRPr lang="fr-FR" sz="1400" dirty="0"/>
        </a:p>
      </dgm:t>
    </dgm:pt>
    <dgm:pt modelId="{A0CA9004-0CBC-4D92-9B24-BC04B3D4626C}" type="parTrans" cxnId="{541CC945-96E0-40EE-B4B9-9A803C32AB3E}">
      <dgm:prSet/>
      <dgm:spPr/>
      <dgm:t>
        <a:bodyPr/>
        <a:lstStyle/>
        <a:p>
          <a:endParaRPr lang="fr-FR"/>
        </a:p>
      </dgm:t>
    </dgm:pt>
    <dgm:pt modelId="{07E62E62-E6E8-4220-8C03-5E749A526D35}" type="sibTrans" cxnId="{541CC945-96E0-40EE-B4B9-9A803C32AB3E}">
      <dgm:prSet/>
      <dgm:spPr/>
      <dgm:t>
        <a:bodyPr/>
        <a:lstStyle/>
        <a:p>
          <a:endParaRPr lang="fr-FR"/>
        </a:p>
      </dgm:t>
    </dgm:pt>
    <dgm:pt modelId="{610DE96F-1B7F-490E-A53B-899B5E73710C}">
      <dgm:prSet custT="1"/>
      <dgm:spPr/>
      <dgm:t>
        <a:bodyPr/>
        <a:lstStyle/>
        <a:p>
          <a:r>
            <a:rPr lang="fr-FR" sz="1400" dirty="0" smtClean="0"/>
            <a:t>Le </a:t>
          </a:r>
          <a:r>
            <a:rPr lang="fr-FR" sz="1400" dirty="0" err="1" smtClean="0"/>
            <a:t>Process</a:t>
          </a:r>
          <a:r>
            <a:rPr lang="fr-FR" sz="1400" dirty="0" smtClean="0"/>
            <a:t> de saisie du dossier est directement lié à MYSYS</a:t>
          </a:r>
          <a:endParaRPr lang="fr-FR" sz="1400" dirty="0"/>
        </a:p>
      </dgm:t>
    </dgm:pt>
    <dgm:pt modelId="{415A7C9D-36E1-44E0-B6AD-A1CEBB9BE128}" type="parTrans" cxnId="{1E19A9B0-B6E6-4986-BF60-FA8053586E61}">
      <dgm:prSet/>
      <dgm:spPr/>
      <dgm:t>
        <a:bodyPr/>
        <a:lstStyle/>
        <a:p>
          <a:endParaRPr lang="fr-FR"/>
        </a:p>
      </dgm:t>
    </dgm:pt>
    <dgm:pt modelId="{3C661A72-DAC4-4064-82DC-6524C7624726}" type="sibTrans" cxnId="{1E19A9B0-B6E6-4986-BF60-FA8053586E61}">
      <dgm:prSet/>
      <dgm:spPr/>
      <dgm:t>
        <a:bodyPr/>
        <a:lstStyle/>
        <a:p>
          <a:endParaRPr lang="fr-FR"/>
        </a:p>
      </dgm:t>
    </dgm:pt>
    <dgm:pt modelId="{A75C3B6F-335C-4C54-B8DE-0B1A6831C8AD}">
      <dgm:prSet/>
      <dgm:spPr/>
      <dgm:t>
        <a:bodyPr/>
        <a:lstStyle/>
        <a:p>
          <a:endParaRPr lang="fr-FR" sz="1100" dirty="0"/>
        </a:p>
      </dgm:t>
    </dgm:pt>
    <dgm:pt modelId="{177931D5-F994-4336-A552-CCD982AB7F00}" type="parTrans" cxnId="{8B34B9BF-4EC2-4FC4-922E-9E640EEC9854}">
      <dgm:prSet/>
      <dgm:spPr/>
      <dgm:t>
        <a:bodyPr/>
        <a:lstStyle/>
        <a:p>
          <a:endParaRPr lang="fr-FR"/>
        </a:p>
      </dgm:t>
    </dgm:pt>
    <dgm:pt modelId="{84820CBC-7189-4BCC-A343-C69D0E46BD9A}" type="sibTrans" cxnId="{8B34B9BF-4EC2-4FC4-922E-9E640EEC9854}">
      <dgm:prSet/>
      <dgm:spPr/>
      <dgm:t>
        <a:bodyPr/>
        <a:lstStyle/>
        <a:p>
          <a:endParaRPr lang="fr-FR"/>
        </a:p>
      </dgm:t>
    </dgm:pt>
    <dgm:pt modelId="{B48440FF-F930-452B-9CE5-3DAFA7AF7807}">
      <dgm:prSet custT="1"/>
      <dgm:spPr/>
      <dgm:t>
        <a:bodyPr/>
        <a:lstStyle/>
        <a:p>
          <a:r>
            <a:rPr lang="fr-FR" sz="1400" dirty="0" smtClean="0"/>
            <a:t>Le collaborateur gère le dossier du début à la fin (Saisie des garanties, envoi </a:t>
          </a:r>
          <a:r>
            <a:rPr lang="fr-FR" sz="1400" dirty="0" err="1" smtClean="0"/>
            <a:t>Saccef</a:t>
          </a:r>
          <a:r>
            <a:rPr lang="fr-FR" sz="1400" dirty="0" smtClean="0"/>
            <a:t>, ADE)</a:t>
          </a:r>
          <a:endParaRPr lang="fr-FR" sz="1400" dirty="0"/>
        </a:p>
      </dgm:t>
    </dgm:pt>
    <dgm:pt modelId="{BD909E12-8680-4EDA-804D-676F244B7FB3}" type="parTrans" cxnId="{E60B08FD-9AFE-44CD-B908-96ABE6CFEA56}">
      <dgm:prSet/>
      <dgm:spPr/>
      <dgm:t>
        <a:bodyPr/>
        <a:lstStyle/>
        <a:p>
          <a:endParaRPr lang="fr-FR"/>
        </a:p>
      </dgm:t>
    </dgm:pt>
    <dgm:pt modelId="{0D07C6E1-1520-4622-A422-5F3ED3FFD43B}" type="sibTrans" cxnId="{E60B08FD-9AFE-44CD-B908-96ABE6CFEA56}">
      <dgm:prSet/>
      <dgm:spPr/>
      <dgm:t>
        <a:bodyPr/>
        <a:lstStyle/>
        <a:p>
          <a:endParaRPr lang="fr-FR"/>
        </a:p>
      </dgm:t>
    </dgm:pt>
    <dgm:pt modelId="{F1FA6D74-EF02-4FD8-B0AB-4299D2DCF9AF}">
      <dgm:prSet custT="1"/>
      <dgm:spPr/>
      <dgm:t>
        <a:bodyPr/>
        <a:lstStyle/>
        <a:p>
          <a:r>
            <a:rPr lang="fr-FR" sz="1400" dirty="0" smtClean="0"/>
            <a:t>Si le dossier est éligible, il est éditable en agence</a:t>
          </a:r>
          <a:endParaRPr lang="fr-FR" sz="1400" dirty="0"/>
        </a:p>
      </dgm:t>
    </dgm:pt>
    <dgm:pt modelId="{068142E1-BA54-4BF5-9324-D77F09B37D28}" type="parTrans" cxnId="{106CC595-ECF1-4733-959C-9036E773462C}">
      <dgm:prSet/>
      <dgm:spPr/>
      <dgm:t>
        <a:bodyPr/>
        <a:lstStyle/>
        <a:p>
          <a:endParaRPr lang="fr-FR"/>
        </a:p>
      </dgm:t>
    </dgm:pt>
    <dgm:pt modelId="{5AF029B3-F550-4B93-898C-14EF2A280830}" type="sibTrans" cxnId="{106CC595-ECF1-4733-959C-9036E773462C}">
      <dgm:prSet/>
      <dgm:spPr/>
      <dgm:t>
        <a:bodyPr/>
        <a:lstStyle/>
        <a:p>
          <a:endParaRPr lang="fr-FR"/>
        </a:p>
      </dgm:t>
    </dgm:pt>
    <dgm:pt modelId="{5C9EC2EE-D7A3-45AC-B8BE-04E2561F9172}">
      <dgm:prSet custT="1"/>
      <dgm:spPr/>
      <dgm:t>
        <a:bodyPr/>
        <a:lstStyle/>
        <a:p>
          <a:r>
            <a:rPr lang="fr-FR" sz="1400" dirty="0" smtClean="0"/>
            <a:t>Le commercial reste le seul interlocuteur du client</a:t>
          </a:r>
          <a:endParaRPr lang="fr-FR" sz="1400" dirty="0"/>
        </a:p>
      </dgm:t>
    </dgm:pt>
    <dgm:pt modelId="{0BB88803-147E-4AFB-8BDB-10474675F728}" type="parTrans" cxnId="{E8E86613-CCDD-4391-92DE-8BE1506510E9}">
      <dgm:prSet/>
      <dgm:spPr/>
      <dgm:t>
        <a:bodyPr/>
        <a:lstStyle/>
        <a:p>
          <a:endParaRPr lang="fr-FR"/>
        </a:p>
      </dgm:t>
    </dgm:pt>
    <dgm:pt modelId="{6CEBCCB0-91A3-491C-AE92-774154077212}" type="sibTrans" cxnId="{E8E86613-CCDD-4391-92DE-8BE1506510E9}">
      <dgm:prSet/>
      <dgm:spPr/>
      <dgm:t>
        <a:bodyPr/>
        <a:lstStyle/>
        <a:p>
          <a:endParaRPr lang="fr-FR"/>
        </a:p>
      </dgm:t>
    </dgm:pt>
    <dgm:pt modelId="{3590D106-F20C-43B4-93E6-D6302386EC94}">
      <dgm:prSet/>
      <dgm:spPr/>
      <dgm:t>
        <a:bodyPr/>
        <a:lstStyle/>
        <a:p>
          <a:endParaRPr lang="fr-FR" sz="1100" dirty="0"/>
        </a:p>
      </dgm:t>
    </dgm:pt>
    <dgm:pt modelId="{D70B21C4-B27C-45EB-910D-9573441A4B91}" type="parTrans" cxnId="{D860E0FA-6E58-4A01-B9B3-B579AF3D010F}">
      <dgm:prSet/>
      <dgm:spPr/>
      <dgm:t>
        <a:bodyPr/>
        <a:lstStyle/>
        <a:p>
          <a:endParaRPr lang="fr-FR"/>
        </a:p>
      </dgm:t>
    </dgm:pt>
    <dgm:pt modelId="{F6A00CAB-AA8F-4EA9-B33C-67090480A964}" type="sibTrans" cxnId="{D860E0FA-6E58-4A01-B9B3-B579AF3D010F}">
      <dgm:prSet/>
      <dgm:spPr/>
      <dgm:t>
        <a:bodyPr/>
        <a:lstStyle/>
        <a:p>
          <a:endParaRPr lang="fr-FR"/>
        </a:p>
      </dgm:t>
    </dgm:pt>
    <dgm:pt modelId="{C4336F50-B8DB-4F35-A404-5FD568977518}">
      <dgm:prSet custT="1"/>
      <dgm:spPr/>
      <dgm:t>
        <a:bodyPr/>
        <a:lstStyle/>
        <a:p>
          <a:r>
            <a:rPr lang="fr-FR" sz="1400" dirty="0" smtClean="0"/>
            <a:t>Le nouveau schéma délégataire permet de traiter 92% des dossiers sur un niveau 3 (DA/DT)</a:t>
          </a:r>
          <a:endParaRPr lang="fr-FR" sz="1400" dirty="0"/>
        </a:p>
      </dgm:t>
    </dgm:pt>
    <dgm:pt modelId="{BBB6AE3C-465C-4EA7-B889-9A4300E1439D}" type="parTrans" cxnId="{22CF9E30-F9E3-403A-915E-DE77AC558529}">
      <dgm:prSet/>
      <dgm:spPr/>
      <dgm:t>
        <a:bodyPr/>
        <a:lstStyle/>
        <a:p>
          <a:endParaRPr lang="fr-FR"/>
        </a:p>
      </dgm:t>
    </dgm:pt>
    <dgm:pt modelId="{540D39A5-B090-4133-BF73-3F3E12622BF2}" type="sibTrans" cxnId="{22CF9E30-F9E3-403A-915E-DE77AC558529}">
      <dgm:prSet/>
      <dgm:spPr/>
      <dgm:t>
        <a:bodyPr/>
        <a:lstStyle/>
        <a:p>
          <a:endParaRPr lang="fr-FR"/>
        </a:p>
      </dgm:t>
    </dgm:pt>
    <dgm:pt modelId="{CFBCEDCF-3F73-4DFE-AD03-07650953B1D5}">
      <dgm:prSet custT="1"/>
      <dgm:spPr/>
      <dgm:t>
        <a:bodyPr/>
        <a:lstStyle/>
        <a:p>
          <a:r>
            <a:rPr lang="fr-FR" sz="1400" dirty="0" smtClean="0"/>
            <a:t>Le processus de vente est mieux maîtrisé, il demande davantage de maîtrise et de rigueur</a:t>
          </a:r>
          <a:endParaRPr lang="fr-FR" sz="1400" dirty="0"/>
        </a:p>
      </dgm:t>
    </dgm:pt>
    <dgm:pt modelId="{B41118C0-8715-4CD9-AA75-5F6E3F488F07}" type="parTrans" cxnId="{1E7B472B-85DA-4E8B-B6BD-21DF0C4589D4}">
      <dgm:prSet/>
      <dgm:spPr/>
      <dgm:t>
        <a:bodyPr/>
        <a:lstStyle/>
        <a:p>
          <a:endParaRPr lang="fr-FR"/>
        </a:p>
      </dgm:t>
    </dgm:pt>
    <dgm:pt modelId="{F9A4A302-43B8-4D75-88E5-9C6FE3243D20}" type="sibTrans" cxnId="{1E7B472B-85DA-4E8B-B6BD-21DF0C4589D4}">
      <dgm:prSet/>
      <dgm:spPr/>
      <dgm:t>
        <a:bodyPr/>
        <a:lstStyle/>
        <a:p>
          <a:endParaRPr lang="fr-FR"/>
        </a:p>
      </dgm:t>
    </dgm:pt>
    <dgm:pt modelId="{07E14141-E0FA-4187-A912-43DE0C987EC4}">
      <dgm:prSet custT="1"/>
      <dgm:spPr/>
      <dgm:t>
        <a:bodyPr/>
        <a:lstStyle/>
        <a:p>
          <a:r>
            <a:rPr lang="fr-FR" sz="1400" dirty="0" smtClean="0"/>
            <a:t>Le délai en sera raccourci grâce aux échanges numériques en interne et avec le client</a:t>
          </a:r>
          <a:endParaRPr lang="fr-FR" sz="1400" dirty="0"/>
        </a:p>
      </dgm:t>
    </dgm:pt>
    <dgm:pt modelId="{E9B101D4-8D96-44A2-9A08-F7534B353C73}" type="parTrans" cxnId="{DFDEF819-26B3-4D19-9A45-00B6B5B87EA1}">
      <dgm:prSet/>
      <dgm:spPr/>
      <dgm:t>
        <a:bodyPr/>
        <a:lstStyle/>
        <a:p>
          <a:endParaRPr lang="fr-FR"/>
        </a:p>
      </dgm:t>
    </dgm:pt>
    <dgm:pt modelId="{912FFB29-CFD6-4C80-A42B-85104D399F62}" type="sibTrans" cxnId="{DFDEF819-26B3-4D19-9A45-00B6B5B87EA1}">
      <dgm:prSet/>
      <dgm:spPr/>
      <dgm:t>
        <a:bodyPr/>
        <a:lstStyle/>
        <a:p>
          <a:endParaRPr lang="fr-FR"/>
        </a:p>
      </dgm:t>
    </dgm:pt>
    <dgm:pt modelId="{6D2DA009-6A88-45A1-94B7-26A3D0783C35}">
      <dgm:prSet custT="1"/>
      <dgm:spPr/>
      <dgm:t>
        <a:bodyPr/>
        <a:lstStyle/>
        <a:p>
          <a:r>
            <a:rPr lang="fr-FR" sz="1400" dirty="0" smtClean="0"/>
            <a:t>Le dossier est transféré au délégataire par voie électronique (Si non éditable en agence ou que le risque est délégué)</a:t>
          </a:r>
          <a:endParaRPr lang="fr-FR" sz="1400" dirty="0"/>
        </a:p>
      </dgm:t>
    </dgm:pt>
    <dgm:pt modelId="{BEC6C5A0-842C-4391-8970-5BCE26813E15}" type="parTrans" cxnId="{4CE90B67-4CD8-447F-ABCF-8B68B4260CEB}">
      <dgm:prSet/>
      <dgm:spPr/>
      <dgm:t>
        <a:bodyPr/>
        <a:lstStyle/>
        <a:p>
          <a:endParaRPr lang="fr-FR"/>
        </a:p>
      </dgm:t>
    </dgm:pt>
    <dgm:pt modelId="{CEA1D0DD-AD37-48CE-A676-0F3AB5E5F2E2}" type="sibTrans" cxnId="{4CE90B67-4CD8-447F-ABCF-8B68B4260CEB}">
      <dgm:prSet/>
      <dgm:spPr/>
      <dgm:t>
        <a:bodyPr/>
        <a:lstStyle/>
        <a:p>
          <a:endParaRPr lang="fr-FR"/>
        </a:p>
      </dgm:t>
    </dgm:pt>
    <dgm:pt modelId="{3E997218-4E92-43FB-9E0D-8EFE4C3FCF48}">
      <dgm:prSet/>
      <dgm:spPr/>
      <dgm:t>
        <a:bodyPr/>
        <a:lstStyle/>
        <a:p>
          <a:endParaRPr lang="fr-FR" sz="1100" dirty="0"/>
        </a:p>
      </dgm:t>
    </dgm:pt>
    <dgm:pt modelId="{5E26448A-775A-49FB-A7C6-8F1F0321881B}" type="parTrans" cxnId="{8CB3D488-FF8A-4333-8DC9-1AF43E02183B}">
      <dgm:prSet/>
      <dgm:spPr/>
      <dgm:t>
        <a:bodyPr/>
        <a:lstStyle/>
        <a:p>
          <a:endParaRPr lang="fr-FR"/>
        </a:p>
      </dgm:t>
    </dgm:pt>
    <dgm:pt modelId="{50407047-A294-472B-9326-C54E044B7F24}" type="sibTrans" cxnId="{8CB3D488-FF8A-4333-8DC9-1AF43E02183B}">
      <dgm:prSet/>
      <dgm:spPr/>
      <dgm:t>
        <a:bodyPr/>
        <a:lstStyle/>
        <a:p>
          <a:endParaRPr lang="fr-FR"/>
        </a:p>
      </dgm:t>
    </dgm:pt>
    <dgm:pt modelId="{2DA7A60E-1211-4EFB-BA92-0CC80933618E}" type="pres">
      <dgm:prSet presAssocID="{11581418-D49E-4367-95DB-3CDD5B1D4DF4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8EBF523B-2098-4056-ABF0-1BD796C66100}" type="pres">
      <dgm:prSet presAssocID="{30060214-4A5D-4EE2-887C-30296A31A601}" presName="compositeNode" presStyleCnt="0">
        <dgm:presLayoutVars>
          <dgm:bulletEnabled val="1"/>
        </dgm:presLayoutVars>
      </dgm:prSet>
      <dgm:spPr/>
    </dgm:pt>
    <dgm:pt modelId="{4E580DD1-D055-4192-88FA-266EDB7F8A10}" type="pres">
      <dgm:prSet presAssocID="{30060214-4A5D-4EE2-887C-30296A31A601}" presName="image" presStyleLbl="fgImgPlace1" presStyleIdx="0" presStyleCnt="2" custScaleX="52554" custScaleY="68433" custLinFactNeighborX="-999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2A044C19-F3AA-4CED-8786-EB7AA11CA7CC}" type="pres">
      <dgm:prSet presAssocID="{30060214-4A5D-4EE2-887C-30296A31A601}" presName="childNode" presStyleLbl="node1" presStyleIdx="0" presStyleCnt="2" custScaleY="126537" custLinFactNeighborX="1164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1E87512-5225-4653-80ED-9497CD02AA3E}" type="pres">
      <dgm:prSet presAssocID="{30060214-4A5D-4EE2-887C-30296A31A601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6E11C7-D7FC-432B-8D0D-D9F9754B426D}" type="pres">
      <dgm:prSet presAssocID="{1B3B94FA-A89A-4876-A721-93FC6364D83A}" presName="sibTrans" presStyleCnt="0"/>
      <dgm:spPr/>
    </dgm:pt>
    <dgm:pt modelId="{04E41E3F-0069-4F80-A6EC-2010DD2D4A6D}" type="pres">
      <dgm:prSet presAssocID="{396E0FCE-5DC7-4B72-8E13-FBF6BA44DE45}" presName="compositeNode" presStyleCnt="0">
        <dgm:presLayoutVars>
          <dgm:bulletEnabled val="1"/>
        </dgm:presLayoutVars>
      </dgm:prSet>
      <dgm:spPr/>
    </dgm:pt>
    <dgm:pt modelId="{5E14673D-C4C8-4810-8B28-D5A993563D5A}" type="pres">
      <dgm:prSet presAssocID="{396E0FCE-5DC7-4B72-8E13-FBF6BA44DE45}" presName="image" presStyleLbl="fgImgPlace1" presStyleIdx="1" presStyleCnt="2" custScaleX="52554" custScaleY="68433" custLinFactNeighborX="-3965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fr-FR"/>
        </a:p>
      </dgm:t>
    </dgm:pt>
    <dgm:pt modelId="{11BF8C0C-6A41-47F2-A005-4922AA76F24E}" type="pres">
      <dgm:prSet presAssocID="{396E0FCE-5DC7-4B72-8E13-FBF6BA44DE45}" presName="childNode" presStyleLbl="node1" presStyleIdx="1" presStyleCnt="2" custScaleY="1265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D50D200-9BE2-4FA0-9A9E-056D08C4C03A}" type="pres">
      <dgm:prSet presAssocID="{396E0FCE-5DC7-4B72-8E13-FBF6BA44DE45}" presName="parentNode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E813B84-149C-4116-9F09-49C63AA7919D}" type="presOf" srcId="{D6EA45E8-C08F-4A45-BD39-849C86A9B94D}" destId="{2A044C19-F3AA-4CED-8786-EB7AA11CA7CC}" srcOrd="0" destOrd="5" presId="urn:microsoft.com/office/officeart/2005/8/layout/hList2"/>
    <dgm:cxn modelId="{1B006BF3-E038-4327-B99A-0F764B1F3616}" srcId="{11581418-D49E-4367-95DB-3CDD5B1D4DF4}" destId="{30060214-4A5D-4EE2-887C-30296A31A601}" srcOrd="0" destOrd="0" parTransId="{F2765A1A-3267-4E0A-9533-A2CC8B30F431}" sibTransId="{1B3B94FA-A89A-4876-A721-93FC6364D83A}"/>
    <dgm:cxn modelId="{B873A264-267F-4E4F-B17A-97AC22A160CB}" type="presOf" srcId="{3590D106-F20C-43B4-93E6-D6302386EC94}" destId="{11BF8C0C-6A41-47F2-A005-4922AA76F24E}" srcOrd="0" destOrd="9" presId="urn:microsoft.com/office/officeart/2005/8/layout/hList2"/>
    <dgm:cxn modelId="{8E20278A-98F6-49B2-92F2-AD5621EE2CA9}" type="presOf" srcId="{11581418-D49E-4367-95DB-3CDD5B1D4DF4}" destId="{2DA7A60E-1211-4EFB-BA92-0CC80933618E}" srcOrd="0" destOrd="0" presId="urn:microsoft.com/office/officeart/2005/8/layout/hList2"/>
    <dgm:cxn modelId="{4CE90B67-4CD8-447F-ABCF-8B68B4260CEB}" srcId="{396E0FCE-5DC7-4B72-8E13-FBF6BA44DE45}" destId="{6D2DA009-6A88-45A1-94B7-26A3D0783C35}" srcOrd="7" destOrd="0" parTransId="{BEC6C5A0-842C-4391-8970-5BCE26813E15}" sibTransId="{CEA1D0DD-AD37-48CE-A676-0F3AB5E5F2E2}"/>
    <dgm:cxn modelId="{1C91D392-1E8E-4325-9562-4704709CBC96}" type="presOf" srcId="{E2FACFF7-8468-446D-810A-7923ED848A9C}" destId="{2A044C19-F3AA-4CED-8786-EB7AA11CA7CC}" srcOrd="0" destOrd="0" presId="urn:microsoft.com/office/officeart/2005/8/layout/hList2"/>
    <dgm:cxn modelId="{AAB752BE-627C-4B0A-B9EC-3A2A1ECA53FA}" srcId="{30060214-4A5D-4EE2-887C-30296A31A601}" destId="{33811262-5461-405B-8757-60A40EC4B235}" srcOrd="6" destOrd="0" parTransId="{3CA4B486-AD22-4DFC-AC19-1A5A2F942682}" sibTransId="{30DE2BB8-4510-40F3-9308-81041369B1D4}"/>
    <dgm:cxn modelId="{541CC945-96E0-40EE-B4B9-9A803C32AB3E}" srcId="{30060214-4A5D-4EE2-887C-30296A31A601}" destId="{3CC97C02-B14D-4DB3-B1DB-C2E17B54ED0F}" srcOrd="7" destOrd="0" parTransId="{A0CA9004-0CBC-4D92-9B24-BC04B3D4626C}" sibTransId="{07E62E62-E6E8-4220-8C03-5E749A526D35}"/>
    <dgm:cxn modelId="{517A74B4-D678-457E-B11B-32AF2072FD27}" type="presOf" srcId="{A75C3B6F-335C-4C54-B8DE-0B1A6831C8AD}" destId="{11BF8C0C-6A41-47F2-A005-4922AA76F24E}" srcOrd="0" destOrd="10" presId="urn:microsoft.com/office/officeart/2005/8/layout/hList2"/>
    <dgm:cxn modelId="{62317448-F8D0-4547-BE32-EC70C60ADA0C}" type="presOf" srcId="{9C8DA279-CAC7-4431-B924-DAAFB0DBF433}" destId="{2A044C19-F3AA-4CED-8786-EB7AA11CA7CC}" srcOrd="0" destOrd="1" presId="urn:microsoft.com/office/officeart/2005/8/layout/hList2"/>
    <dgm:cxn modelId="{1E7B472B-85DA-4E8B-B6BD-21DF0C4589D4}" srcId="{396E0FCE-5DC7-4B72-8E13-FBF6BA44DE45}" destId="{CFBCEDCF-3F73-4DFE-AD03-07650953B1D5}" srcOrd="5" destOrd="0" parTransId="{B41118C0-8715-4CD9-AA75-5F6E3F488F07}" sibTransId="{F9A4A302-43B8-4D75-88E5-9C6FE3243D20}"/>
    <dgm:cxn modelId="{E6D2D91A-49BD-4D09-867D-5680AEBF4343}" type="presOf" srcId="{396E0FCE-5DC7-4B72-8E13-FBF6BA44DE45}" destId="{AD50D200-9BE2-4FA0-9A9E-056D08C4C03A}" srcOrd="0" destOrd="0" presId="urn:microsoft.com/office/officeart/2005/8/layout/hList2"/>
    <dgm:cxn modelId="{65CD4DEC-A40C-4B5A-A55C-355B99DBB633}" srcId="{30060214-4A5D-4EE2-887C-30296A31A601}" destId="{BA2454D7-6473-4FD9-95B2-BA2D80E56860}" srcOrd="8" destOrd="0" parTransId="{9C63C655-98F1-46F1-8F24-59BDC673C8E5}" sibTransId="{F57C2141-1797-44BB-8ED4-6039E5D5D495}"/>
    <dgm:cxn modelId="{3C4C198C-74F6-4B27-BD74-F13EFF0738FB}" srcId="{30060214-4A5D-4EE2-887C-30296A31A601}" destId="{E2FACFF7-8468-446D-810A-7923ED848A9C}" srcOrd="0" destOrd="0" parTransId="{9ABDD9A6-780D-46E5-B899-3E574A78E23D}" sibTransId="{4086E6AF-3234-4899-B406-50C97C0BAAFC}"/>
    <dgm:cxn modelId="{D860E0FA-6E58-4A01-B9B3-B579AF3D010F}" srcId="{396E0FCE-5DC7-4B72-8E13-FBF6BA44DE45}" destId="{3590D106-F20C-43B4-93E6-D6302386EC94}" srcOrd="9" destOrd="0" parTransId="{D70B21C4-B27C-45EB-910D-9573441A4B91}" sibTransId="{F6A00CAB-AA8F-4EA9-B33C-67090480A964}"/>
    <dgm:cxn modelId="{2D420D38-8822-42D5-8CD4-4A20AF7FE567}" type="presOf" srcId="{5C9EC2EE-D7A3-45AC-B8BE-04E2561F9172}" destId="{11BF8C0C-6A41-47F2-A005-4922AA76F24E}" srcOrd="0" destOrd="4" presId="urn:microsoft.com/office/officeart/2005/8/layout/hList2"/>
    <dgm:cxn modelId="{B5E7A515-A339-49F6-B3E9-15674E3A6843}" type="presOf" srcId="{75383B08-1BDD-4876-8F5F-BD0EBE5E6D76}" destId="{2A044C19-F3AA-4CED-8786-EB7AA11CA7CC}" srcOrd="0" destOrd="2" presId="urn:microsoft.com/office/officeart/2005/8/layout/hList2"/>
    <dgm:cxn modelId="{E51E8DA2-B763-4A05-ACFF-2DE2B4E11966}" type="presOf" srcId="{7A11D0E5-EAF3-49D2-86F7-506C008F70BE}" destId="{2A044C19-F3AA-4CED-8786-EB7AA11CA7CC}" srcOrd="0" destOrd="4" presId="urn:microsoft.com/office/officeart/2005/8/layout/hList2"/>
    <dgm:cxn modelId="{2B3A881B-FB38-4B5D-A94F-3E854CAAA448}" type="presOf" srcId="{F64613EF-6D3A-4673-A625-B3B2660996AB}" destId="{2A044C19-F3AA-4CED-8786-EB7AA11CA7CC}" srcOrd="0" destOrd="9" presId="urn:microsoft.com/office/officeart/2005/8/layout/hList2"/>
    <dgm:cxn modelId="{22CF9E30-F9E3-403A-915E-DE77AC558529}" srcId="{396E0FCE-5DC7-4B72-8E13-FBF6BA44DE45}" destId="{C4336F50-B8DB-4F35-A404-5FD568977518}" srcOrd="3" destOrd="0" parTransId="{BBB6AE3C-465C-4EA7-B889-9A4300E1439D}" sibTransId="{540D39A5-B090-4133-BF73-3F3E12622BF2}"/>
    <dgm:cxn modelId="{B554198C-807A-4059-A3DD-07B0748BE0EC}" type="presOf" srcId="{07E14141-E0FA-4187-A912-43DE0C987EC4}" destId="{11BF8C0C-6A41-47F2-A005-4922AA76F24E}" srcOrd="0" destOrd="6" presId="urn:microsoft.com/office/officeart/2005/8/layout/hList2"/>
    <dgm:cxn modelId="{0E34D6E9-001F-4AD3-8F89-0CE114F2BEF3}" srcId="{11581418-D49E-4367-95DB-3CDD5B1D4DF4}" destId="{396E0FCE-5DC7-4B72-8E13-FBF6BA44DE45}" srcOrd="1" destOrd="0" parTransId="{A7344F82-76D0-4948-98B8-5568E669E210}" sibTransId="{E1D887D4-DEAE-491C-AF15-AC6947DBF85A}"/>
    <dgm:cxn modelId="{C9B54173-1276-451E-84E0-BA234E0F9C38}" srcId="{30060214-4A5D-4EE2-887C-30296A31A601}" destId="{7A11D0E5-EAF3-49D2-86F7-506C008F70BE}" srcOrd="4" destOrd="0" parTransId="{14BF7025-9EC3-4F7A-8226-B5DCC5B2ECBB}" sibTransId="{B6237312-6A51-487F-83DB-A1536798862A}"/>
    <dgm:cxn modelId="{CCA8A793-F815-41EE-ACD1-6B8CB9B0CAFA}" type="presOf" srcId="{BA2454D7-6473-4FD9-95B2-BA2D80E56860}" destId="{2A044C19-F3AA-4CED-8786-EB7AA11CA7CC}" srcOrd="0" destOrd="8" presId="urn:microsoft.com/office/officeart/2005/8/layout/hList2"/>
    <dgm:cxn modelId="{FEA40414-5890-4D22-A388-FEDBF597EE82}" type="presOf" srcId="{6D2DA009-6A88-45A1-94B7-26A3D0783C35}" destId="{11BF8C0C-6A41-47F2-A005-4922AA76F24E}" srcOrd="0" destOrd="7" presId="urn:microsoft.com/office/officeart/2005/8/layout/hList2"/>
    <dgm:cxn modelId="{95E2F3E1-0ACA-4208-A993-5A071A867891}" type="presOf" srcId="{30060214-4A5D-4EE2-887C-30296A31A601}" destId="{01E87512-5225-4653-80ED-9497CD02AA3E}" srcOrd="0" destOrd="0" presId="urn:microsoft.com/office/officeart/2005/8/layout/hList2"/>
    <dgm:cxn modelId="{E60B08FD-9AFE-44CD-B908-96ABE6CFEA56}" srcId="{396E0FCE-5DC7-4B72-8E13-FBF6BA44DE45}" destId="{B48440FF-F930-452B-9CE5-3DAFA7AF7807}" srcOrd="1" destOrd="0" parTransId="{BD909E12-8680-4EDA-804D-676F244B7FB3}" sibTransId="{0D07C6E1-1520-4622-A422-5F3ED3FFD43B}"/>
    <dgm:cxn modelId="{D164FF70-DDBE-4B58-BD96-F338555298F0}" srcId="{30060214-4A5D-4EE2-887C-30296A31A601}" destId="{F64613EF-6D3A-4673-A625-B3B2660996AB}" srcOrd="9" destOrd="0" parTransId="{C74B92C3-FC10-49BB-B6BE-CBAF08F120B1}" sibTransId="{F1FFBE28-6D0D-4AAC-ADB1-8A1022A8C941}"/>
    <dgm:cxn modelId="{7E5BEDFC-D94D-4EEC-8245-B08EBA1A1B60}" srcId="{30060214-4A5D-4EE2-887C-30296A31A601}" destId="{29D1CB28-5276-40D9-BFAD-3E937E133659}" srcOrd="3" destOrd="0" parTransId="{A33F3FB2-4B65-4EF3-9A55-FBBFB6202BE9}" sibTransId="{FD6FEF73-7F4A-4AC0-9D7C-BC071A03EBA4}"/>
    <dgm:cxn modelId="{934EC05B-C6E2-4A88-B8B3-F809E207A4A7}" srcId="{30060214-4A5D-4EE2-887C-30296A31A601}" destId="{75383B08-1BDD-4876-8F5F-BD0EBE5E6D76}" srcOrd="2" destOrd="0" parTransId="{B266CE8A-D7DF-48DA-981D-A4EF4FC22EAB}" sibTransId="{E181AD87-BF31-4FE8-A482-F09C03BB6D9C}"/>
    <dgm:cxn modelId="{C39EC9E8-E9C2-4BEE-9615-6437B18438AF}" type="presOf" srcId="{3E997218-4E92-43FB-9E0D-8EFE4C3FCF48}" destId="{11BF8C0C-6A41-47F2-A005-4922AA76F24E}" srcOrd="0" destOrd="8" presId="urn:microsoft.com/office/officeart/2005/8/layout/hList2"/>
    <dgm:cxn modelId="{6B7AB184-D383-46A6-B0EA-363FCAB99EFC}" type="presOf" srcId="{33811262-5461-405B-8757-60A40EC4B235}" destId="{2A044C19-F3AA-4CED-8786-EB7AA11CA7CC}" srcOrd="0" destOrd="6" presId="urn:microsoft.com/office/officeart/2005/8/layout/hList2"/>
    <dgm:cxn modelId="{65F497BC-CF4C-45C2-8C41-6D35C5641F5E}" type="presOf" srcId="{B48440FF-F930-452B-9CE5-3DAFA7AF7807}" destId="{11BF8C0C-6A41-47F2-A005-4922AA76F24E}" srcOrd="0" destOrd="1" presId="urn:microsoft.com/office/officeart/2005/8/layout/hList2"/>
    <dgm:cxn modelId="{1E19A9B0-B6E6-4986-BF60-FA8053586E61}" srcId="{396E0FCE-5DC7-4B72-8E13-FBF6BA44DE45}" destId="{610DE96F-1B7F-490E-A53B-899B5E73710C}" srcOrd="0" destOrd="0" parTransId="{415A7C9D-36E1-44E0-B6AD-A1CEBB9BE128}" sibTransId="{3C661A72-DAC4-4064-82DC-6524C7624726}"/>
    <dgm:cxn modelId="{E8E86613-CCDD-4391-92DE-8BE1506510E9}" srcId="{396E0FCE-5DC7-4B72-8E13-FBF6BA44DE45}" destId="{5C9EC2EE-D7A3-45AC-B8BE-04E2561F9172}" srcOrd="4" destOrd="0" parTransId="{0BB88803-147E-4AFB-8BDB-10474675F728}" sibTransId="{6CEBCCB0-91A3-491C-AE92-774154077212}"/>
    <dgm:cxn modelId="{BEEE713B-7DC9-4E59-9D59-DB100DA040BA}" type="presOf" srcId="{C4336F50-B8DB-4F35-A404-5FD568977518}" destId="{11BF8C0C-6A41-47F2-A005-4922AA76F24E}" srcOrd="0" destOrd="3" presId="urn:microsoft.com/office/officeart/2005/8/layout/hList2"/>
    <dgm:cxn modelId="{8CB3D488-FF8A-4333-8DC9-1AF43E02183B}" srcId="{396E0FCE-5DC7-4B72-8E13-FBF6BA44DE45}" destId="{3E997218-4E92-43FB-9E0D-8EFE4C3FCF48}" srcOrd="8" destOrd="0" parTransId="{5E26448A-775A-49FB-A7C6-8F1F0321881B}" sibTransId="{50407047-A294-472B-9326-C54E044B7F24}"/>
    <dgm:cxn modelId="{17A8FBE4-38E9-4712-9A90-1635D5826348}" type="presOf" srcId="{610DE96F-1B7F-490E-A53B-899B5E73710C}" destId="{11BF8C0C-6A41-47F2-A005-4922AA76F24E}" srcOrd="0" destOrd="0" presId="urn:microsoft.com/office/officeart/2005/8/layout/hList2"/>
    <dgm:cxn modelId="{E5BB31F9-5A8B-4325-A881-F5A431985242}" srcId="{30060214-4A5D-4EE2-887C-30296A31A601}" destId="{D6EA45E8-C08F-4A45-BD39-849C86A9B94D}" srcOrd="5" destOrd="0" parTransId="{1652EDBE-91D4-4C69-9B55-2828682C5031}" sibTransId="{F242C7EB-77BB-4919-8815-9A1912D12778}"/>
    <dgm:cxn modelId="{34C3E54A-2290-44AE-9E77-358FC85D2BC3}" type="presOf" srcId="{3CC97C02-B14D-4DB3-B1DB-C2E17B54ED0F}" destId="{2A044C19-F3AA-4CED-8786-EB7AA11CA7CC}" srcOrd="0" destOrd="7" presId="urn:microsoft.com/office/officeart/2005/8/layout/hList2"/>
    <dgm:cxn modelId="{89FBAB05-DAB3-4C86-84F6-5C01A33481DF}" srcId="{30060214-4A5D-4EE2-887C-30296A31A601}" destId="{9C8DA279-CAC7-4431-B924-DAAFB0DBF433}" srcOrd="1" destOrd="0" parTransId="{D1233FB1-78E0-4589-B3BE-A4184887ABDA}" sibTransId="{FD847A98-877E-4E24-A87F-6322FF1D4D1B}"/>
    <dgm:cxn modelId="{DFDEF819-26B3-4D19-9A45-00B6B5B87EA1}" srcId="{396E0FCE-5DC7-4B72-8E13-FBF6BA44DE45}" destId="{07E14141-E0FA-4187-A912-43DE0C987EC4}" srcOrd="6" destOrd="0" parTransId="{E9B101D4-8D96-44A2-9A08-F7534B353C73}" sibTransId="{912FFB29-CFD6-4C80-A42B-85104D399F62}"/>
    <dgm:cxn modelId="{32C9A354-08A4-4B5C-8056-28911AE2F9E0}" type="presOf" srcId="{CFBCEDCF-3F73-4DFE-AD03-07650953B1D5}" destId="{11BF8C0C-6A41-47F2-A005-4922AA76F24E}" srcOrd="0" destOrd="5" presId="urn:microsoft.com/office/officeart/2005/8/layout/hList2"/>
    <dgm:cxn modelId="{8B34B9BF-4EC2-4FC4-922E-9E640EEC9854}" srcId="{396E0FCE-5DC7-4B72-8E13-FBF6BA44DE45}" destId="{A75C3B6F-335C-4C54-B8DE-0B1A6831C8AD}" srcOrd="10" destOrd="0" parTransId="{177931D5-F994-4336-A552-CCD982AB7F00}" sibTransId="{84820CBC-7189-4BCC-A343-C69D0E46BD9A}"/>
    <dgm:cxn modelId="{106CC595-ECF1-4733-959C-9036E773462C}" srcId="{396E0FCE-5DC7-4B72-8E13-FBF6BA44DE45}" destId="{F1FA6D74-EF02-4FD8-B0AB-4299D2DCF9AF}" srcOrd="2" destOrd="0" parTransId="{068142E1-BA54-4BF5-9324-D77F09B37D28}" sibTransId="{5AF029B3-F550-4B93-898C-14EF2A280830}"/>
    <dgm:cxn modelId="{1693A74D-4500-41BE-BAB2-5A2B109FC389}" type="presOf" srcId="{29D1CB28-5276-40D9-BFAD-3E937E133659}" destId="{2A044C19-F3AA-4CED-8786-EB7AA11CA7CC}" srcOrd="0" destOrd="3" presId="urn:microsoft.com/office/officeart/2005/8/layout/hList2"/>
    <dgm:cxn modelId="{A20C959F-8B31-4E58-888D-3B3838D81556}" type="presOf" srcId="{F1FA6D74-EF02-4FD8-B0AB-4299D2DCF9AF}" destId="{11BF8C0C-6A41-47F2-A005-4922AA76F24E}" srcOrd="0" destOrd="2" presId="urn:microsoft.com/office/officeart/2005/8/layout/hList2"/>
    <dgm:cxn modelId="{76682E30-2F03-4F4E-B71C-D4BCE3EE8F41}" type="presParOf" srcId="{2DA7A60E-1211-4EFB-BA92-0CC80933618E}" destId="{8EBF523B-2098-4056-ABF0-1BD796C66100}" srcOrd="0" destOrd="0" presId="urn:microsoft.com/office/officeart/2005/8/layout/hList2"/>
    <dgm:cxn modelId="{0C175E14-C6F2-48FC-886F-8D010C365193}" type="presParOf" srcId="{8EBF523B-2098-4056-ABF0-1BD796C66100}" destId="{4E580DD1-D055-4192-88FA-266EDB7F8A10}" srcOrd="0" destOrd="0" presId="urn:microsoft.com/office/officeart/2005/8/layout/hList2"/>
    <dgm:cxn modelId="{9FEB0073-7143-414D-8317-77780CD3665B}" type="presParOf" srcId="{8EBF523B-2098-4056-ABF0-1BD796C66100}" destId="{2A044C19-F3AA-4CED-8786-EB7AA11CA7CC}" srcOrd="1" destOrd="0" presId="urn:microsoft.com/office/officeart/2005/8/layout/hList2"/>
    <dgm:cxn modelId="{A19F0E0A-E12A-4C39-BC95-A255DEF4A7A5}" type="presParOf" srcId="{8EBF523B-2098-4056-ABF0-1BD796C66100}" destId="{01E87512-5225-4653-80ED-9497CD02AA3E}" srcOrd="2" destOrd="0" presId="urn:microsoft.com/office/officeart/2005/8/layout/hList2"/>
    <dgm:cxn modelId="{6D8EF611-F42F-422B-8AE1-6933FBDF0CC6}" type="presParOf" srcId="{2DA7A60E-1211-4EFB-BA92-0CC80933618E}" destId="{B26E11C7-D7FC-432B-8D0D-D9F9754B426D}" srcOrd="1" destOrd="0" presId="urn:microsoft.com/office/officeart/2005/8/layout/hList2"/>
    <dgm:cxn modelId="{4A3A9FF7-59F2-4CDE-AE63-1204F6255CAD}" type="presParOf" srcId="{2DA7A60E-1211-4EFB-BA92-0CC80933618E}" destId="{04E41E3F-0069-4F80-A6EC-2010DD2D4A6D}" srcOrd="2" destOrd="0" presId="urn:microsoft.com/office/officeart/2005/8/layout/hList2"/>
    <dgm:cxn modelId="{7C5BBD19-0CD4-45BC-B29D-69B2FA2BEC1C}" type="presParOf" srcId="{04E41E3F-0069-4F80-A6EC-2010DD2D4A6D}" destId="{5E14673D-C4C8-4810-8B28-D5A993563D5A}" srcOrd="0" destOrd="0" presId="urn:microsoft.com/office/officeart/2005/8/layout/hList2"/>
    <dgm:cxn modelId="{09B20033-2733-4D15-B82E-EFFA4AE98671}" type="presParOf" srcId="{04E41E3F-0069-4F80-A6EC-2010DD2D4A6D}" destId="{11BF8C0C-6A41-47F2-A005-4922AA76F24E}" srcOrd="1" destOrd="0" presId="urn:microsoft.com/office/officeart/2005/8/layout/hList2"/>
    <dgm:cxn modelId="{95092E22-72DB-480B-9160-ECF760C7F1F1}" type="presParOf" srcId="{04E41E3F-0069-4F80-A6EC-2010DD2D4A6D}" destId="{AD50D200-9BE2-4FA0-9A9E-056D08C4C03A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581418-D49E-4367-95DB-3CDD5B1D4DF4}" type="doc">
      <dgm:prSet loTypeId="urn:microsoft.com/office/officeart/2005/8/layout/h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30060214-4A5D-4EE2-887C-30296A31A601}">
      <dgm:prSet phldrT="[Texte]"/>
      <dgm:spPr/>
      <dgm:t>
        <a:bodyPr/>
        <a:lstStyle/>
        <a:p>
          <a:pPr algn="ctr"/>
          <a:r>
            <a:rPr lang="fr-FR" dirty="0" smtClean="0"/>
            <a:t>NEO         </a:t>
          </a:r>
          <a:endParaRPr lang="fr-FR" dirty="0"/>
        </a:p>
      </dgm:t>
    </dgm:pt>
    <dgm:pt modelId="{F2765A1A-3267-4E0A-9533-A2CC8B30F431}" type="parTrans" cxnId="{1B006BF3-E038-4327-B99A-0F764B1F3616}">
      <dgm:prSet/>
      <dgm:spPr/>
      <dgm:t>
        <a:bodyPr/>
        <a:lstStyle/>
        <a:p>
          <a:endParaRPr lang="fr-FR"/>
        </a:p>
      </dgm:t>
    </dgm:pt>
    <dgm:pt modelId="{1B3B94FA-A89A-4876-A721-93FC6364D83A}" type="sibTrans" cxnId="{1B006BF3-E038-4327-B99A-0F764B1F3616}">
      <dgm:prSet/>
      <dgm:spPr/>
      <dgm:t>
        <a:bodyPr/>
        <a:lstStyle/>
        <a:p>
          <a:endParaRPr lang="fr-FR"/>
        </a:p>
      </dgm:t>
    </dgm:pt>
    <dgm:pt modelId="{E2FACFF7-8468-446D-810A-7923ED848A9C}">
      <dgm:prSet phldrT="[Texte]" custT="1"/>
      <dgm:spPr/>
      <dgm:t>
        <a:bodyPr/>
        <a:lstStyle/>
        <a:p>
          <a:r>
            <a:rPr lang="fr-FR" sz="1400" dirty="0" smtClean="0"/>
            <a:t>Le </a:t>
          </a:r>
          <a:r>
            <a:rPr lang="fr-FR" sz="1400" dirty="0" err="1" smtClean="0"/>
            <a:t>Process</a:t>
          </a:r>
          <a:r>
            <a:rPr lang="fr-FR" sz="1400" dirty="0" smtClean="0"/>
            <a:t> incite à l’autonomie du collaborateur</a:t>
          </a:r>
          <a:endParaRPr lang="fr-FR" sz="1400" dirty="0"/>
        </a:p>
      </dgm:t>
    </dgm:pt>
    <dgm:pt modelId="{9ABDD9A6-780D-46E5-B899-3E574A78E23D}" type="parTrans" cxnId="{3C4C198C-74F6-4B27-BD74-F13EFF0738FB}">
      <dgm:prSet/>
      <dgm:spPr/>
      <dgm:t>
        <a:bodyPr/>
        <a:lstStyle/>
        <a:p>
          <a:endParaRPr lang="fr-FR"/>
        </a:p>
      </dgm:t>
    </dgm:pt>
    <dgm:pt modelId="{4086E6AF-3234-4899-B406-50C97C0BAAFC}" type="sibTrans" cxnId="{3C4C198C-74F6-4B27-BD74-F13EFF0738FB}">
      <dgm:prSet/>
      <dgm:spPr/>
      <dgm:t>
        <a:bodyPr/>
        <a:lstStyle/>
        <a:p>
          <a:endParaRPr lang="fr-FR"/>
        </a:p>
      </dgm:t>
    </dgm:pt>
    <dgm:pt modelId="{9C8DA279-CAC7-4431-B924-DAAFB0DBF433}">
      <dgm:prSet phldrT="[Texte]" custT="1"/>
      <dgm:spPr/>
      <dgm:t>
        <a:bodyPr/>
        <a:lstStyle/>
        <a:p>
          <a:r>
            <a:rPr lang="fr-FR" sz="1400" dirty="0" smtClean="0"/>
            <a:t>Le collaborateur gère l’intégralité du dossier jusqu’à l’édition dans le cadre d’</a:t>
          </a:r>
          <a:r>
            <a:rPr lang="fr-FR" sz="1400" dirty="0" err="1" smtClean="0"/>
            <a:t>optilead</a:t>
          </a:r>
          <a:r>
            <a:rPr lang="fr-FR" sz="1400" dirty="0" smtClean="0"/>
            <a:t>.</a:t>
          </a:r>
          <a:endParaRPr lang="fr-FR" sz="1400" dirty="0"/>
        </a:p>
      </dgm:t>
    </dgm:pt>
    <dgm:pt modelId="{D1233FB1-78E0-4589-B3BE-A4184887ABDA}" type="parTrans" cxnId="{89FBAB05-DAB3-4C86-84F6-5C01A33481DF}">
      <dgm:prSet/>
      <dgm:spPr/>
      <dgm:t>
        <a:bodyPr/>
        <a:lstStyle/>
        <a:p>
          <a:endParaRPr lang="fr-FR"/>
        </a:p>
      </dgm:t>
    </dgm:pt>
    <dgm:pt modelId="{FD847A98-877E-4E24-A87F-6322FF1D4D1B}" type="sibTrans" cxnId="{89FBAB05-DAB3-4C86-84F6-5C01A33481DF}">
      <dgm:prSet/>
      <dgm:spPr/>
      <dgm:t>
        <a:bodyPr/>
        <a:lstStyle/>
        <a:p>
          <a:endParaRPr lang="fr-FR"/>
        </a:p>
      </dgm:t>
    </dgm:pt>
    <dgm:pt modelId="{396E0FCE-5DC7-4B72-8E13-FBF6BA44DE45}">
      <dgm:prSet phldrT="[Texte]"/>
      <dgm:spPr/>
      <dgm:t>
        <a:bodyPr/>
        <a:lstStyle/>
        <a:p>
          <a:r>
            <a:rPr lang="fr-FR" dirty="0" smtClean="0"/>
            <a:t>MYCREDIMMO</a:t>
          </a:r>
          <a:endParaRPr lang="fr-FR" dirty="0"/>
        </a:p>
      </dgm:t>
    </dgm:pt>
    <dgm:pt modelId="{A7344F82-76D0-4948-98B8-5568E669E210}" type="parTrans" cxnId="{0E34D6E9-001F-4AD3-8F89-0CE114F2BEF3}">
      <dgm:prSet/>
      <dgm:spPr/>
      <dgm:t>
        <a:bodyPr/>
        <a:lstStyle/>
        <a:p>
          <a:endParaRPr lang="fr-FR"/>
        </a:p>
      </dgm:t>
    </dgm:pt>
    <dgm:pt modelId="{E1D887D4-DEAE-491C-AF15-AC6947DBF85A}" type="sibTrans" cxnId="{0E34D6E9-001F-4AD3-8F89-0CE114F2BEF3}">
      <dgm:prSet/>
      <dgm:spPr/>
      <dgm:t>
        <a:bodyPr/>
        <a:lstStyle/>
        <a:p>
          <a:endParaRPr lang="fr-FR"/>
        </a:p>
      </dgm:t>
    </dgm:pt>
    <dgm:pt modelId="{75383B08-1BDD-4876-8F5F-BD0EBE5E6D76}">
      <dgm:prSet phldrT="[Texte]" custT="1"/>
      <dgm:spPr/>
      <dgm:t>
        <a:bodyPr/>
        <a:lstStyle/>
        <a:p>
          <a:r>
            <a:rPr lang="fr-FR" sz="1400" dirty="0" smtClean="0"/>
            <a:t>Les garanties et l’ADE sont saisies par le conseiller</a:t>
          </a:r>
          <a:endParaRPr lang="fr-FR" sz="1400" dirty="0"/>
        </a:p>
      </dgm:t>
    </dgm:pt>
    <dgm:pt modelId="{B266CE8A-D7DF-48DA-981D-A4EF4FC22EAB}" type="parTrans" cxnId="{934EC05B-C6E2-4A88-B8B3-F809E207A4A7}">
      <dgm:prSet/>
      <dgm:spPr/>
      <dgm:t>
        <a:bodyPr/>
        <a:lstStyle/>
        <a:p>
          <a:endParaRPr lang="fr-FR"/>
        </a:p>
      </dgm:t>
    </dgm:pt>
    <dgm:pt modelId="{E181AD87-BF31-4FE8-A482-F09C03BB6D9C}" type="sibTrans" cxnId="{934EC05B-C6E2-4A88-B8B3-F809E207A4A7}">
      <dgm:prSet/>
      <dgm:spPr/>
      <dgm:t>
        <a:bodyPr/>
        <a:lstStyle/>
        <a:p>
          <a:endParaRPr lang="fr-FR"/>
        </a:p>
      </dgm:t>
    </dgm:pt>
    <dgm:pt modelId="{F64613EF-6D3A-4673-A625-B3B2660996AB}">
      <dgm:prSet phldrT="[Texte]"/>
      <dgm:spPr/>
      <dgm:t>
        <a:bodyPr/>
        <a:lstStyle/>
        <a:p>
          <a:endParaRPr lang="fr-FR" sz="1800" dirty="0"/>
        </a:p>
      </dgm:t>
    </dgm:pt>
    <dgm:pt modelId="{C74B92C3-FC10-49BB-B6BE-CBAF08F120B1}" type="parTrans" cxnId="{D164FF70-DDBE-4B58-BD96-F338555298F0}">
      <dgm:prSet/>
      <dgm:spPr/>
      <dgm:t>
        <a:bodyPr/>
        <a:lstStyle/>
        <a:p>
          <a:endParaRPr lang="fr-FR"/>
        </a:p>
      </dgm:t>
    </dgm:pt>
    <dgm:pt modelId="{F1FFBE28-6D0D-4AAC-ADB1-8A1022A8C941}" type="sibTrans" cxnId="{D164FF70-DDBE-4B58-BD96-F338555298F0}">
      <dgm:prSet/>
      <dgm:spPr/>
      <dgm:t>
        <a:bodyPr/>
        <a:lstStyle/>
        <a:p>
          <a:endParaRPr lang="fr-FR"/>
        </a:p>
      </dgm:t>
    </dgm:pt>
    <dgm:pt modelId="{BA2454D7-6473-4FD9-95B2-BA2D80E56860}">
      <dgm:prSet phldrT="[Texte]" custT="1"/>
      <dgm:spPr/>
      <dgm:t>
        <a:bodyPr/>
        <a:lstStyle/>
        <a:p>
          <a:endParaRPr lang="fr-FR" sz="1400" dirty="0"/>
        </a:p>
      </dgm:t>
    </dgm:pt>
    <dgm:pt modelId="{9C63C655-98F1-46F1-8F24-59BDC673C8E5}" type="parTrans" cxnId="{65CD4DEC-A40C-4B5A-A55C-355B99DBB633}">
      <dgm:prSet/>
      <dgm:spPr/>
      <dgm:t>
        <a:bodyPr/>
        <a:lstStyle/>
        <a:p>
          <a:endParaRPr lang="fr-FR"/>
        </a:p>
      </dgm:t>
    </dgm:pt>
    <dgm:pt modelId="{F57C2141-1797-44BB-8ED4-6039E5D5D495}" type="sibTrans" cxnId="{65CD4DEC-A40C-4B5A-A55C-355B99DBB633}">
      <dgm:prSet/>
      <dgm:spPr/>
      <dgm:t>
        <a:bodyPr/>
        <a:lstStyle/>
        <a:p>
          <a:endParaRPr lang="fr-FR"/>
        </a:p>
      </dgm:t>
    </dgm:pt>
    <dgm:pt modelId="{610DE96F-1B7F-490E-A53B-899B5E73710C}">
      <dgm:prSet custT="1"/>
      <dgm:spPr/>
      <dgm:t>
        <a:bodyPr/>
        <a:lstStyle/>
        <a:p>
          <a:r>
            <a:rPr lang="fr-FR" sz="1400" smtClean="0"/>
            <a:t>Le Process de saisie du dossier est directement lié à MYSYS</a:t>
          </a:r>
          <a:endParaRPr lang="fr-FR" sz="1400" dirty="0"/>
        </a:p>
      </dgm:t>
    </dgm:pt>
    <dgm:pt modelId="{415A7C9D-36E1-44E0-B6AD-A1CEBB9BE128}" type="parTrans" cxnId="{1E19A9B0-B6E6-4986-BF60-FA8053586E61}">
      <dgm:prSet/>
      <dgm:spPr/>
      <dgm:t>
        <a:bodyPr/>
        <a:lstStyle/>
        <a:p>
          <a:endParaRPr lang="fr-FR"/>
        </a:p>
      </dgm:t>
    </dgm:pt>
    <dgm:pt modelId="{3C661A72-DAC4-4064-82DC-6524C7624726}" type="sibTrans" cxnId="{1E19A9B0-B6E6-4986-BF60-FA8053586E61}">
      <dgm:prSet/>
      <dgm:spPr/>
      <dgm:t>
        <a:bodyPr/>
        <a:lstStyle/>
        <a:p>
          <a:endParaRPr lang="fr-FR"/>
        </a:p>
      </dgm:t>
    </dgm:pt>
    <dgm:pt modelId="{A75C3B6F-335C-4C54-B8DE-0B1A6831C8AD}">
      <dgm:prSet/>
      <dgm:spPr/>
      <dgm:t>
        <a:bodyPr/>
        <a:lstStyle/>
        <a:p>
          <a:endParaRPr lang="fr-FR" sz="1100" dirty="0"/>
        </a:p>
      </dgm:t>
    </dgm:pt>
    <dgm:pt modelId="{177931D5-F994-4336-A552-CCD982AB7F00}" type="parTrans" cxnId="{8B34B9BF-4EC2-4FC4-922E-9E640EEC9854}">
      <dgm:prSet/>
      <dgm:spPr/>
      <dgm:t>
        <a:bodyPr/>
        <a:lstStyle/>
        <a:p>
          <a:endParaRPr lang="fr-FR"/>
        </a:p>
      </dgm:t>
    </dgm:pt>
    <dgm:pt modelId="{84820CBC-7189-4BCC-A343-C69D0E46BD9A}" type="sibTrans" cxnId="{8B34B9BF-4EC2-4FC4-922E-9E640EEC9854}">
      <dgm:prSet/>
      <dgm:spPr/>
      <dgm:t>
        <a:bodyPr/>
        <a:lstStyle/>
        <a:p>
          <a:endParaRPr lang="fr-FR"/>
        </a:p>
      </dgm:t>
    </dgm:pt>
    <dgm:pt modelId="{3590D106-F20C-43B4-93E6-D6302386EC94}">
      <dgm:prSet/>
      <dgm:spPr/>
      <dgm:t>
        <a:bodyPr/>
        <a:lstStyle/>
        <a:p>
          <a:endParaRPr lang="fr-FR" sz="1100" dirty="0"/>
        </a:p>
      </dgm:t>
    </dgm:pt>
    <dgm:pt modelId="{D70B21C4-B27C-45EB-910D-9573441A4B91}" type="parTrans" cxnId="{D860E0FA-6E58-4A01-B9B3-B579AF3D010F}">
      <dgm:prSet/>
      <dgm:spPr/>
      <dgm:t>
        <a:bodyPr/>
        <a:lstStyle/>
        <a:p>
          <a:endParaRPr lang="fr-FR"/>
        </a:p>
      </dgm:t>
    </dgm:pt>
    <dgm:pt modelId="{F6A00CAB-AA8F-4EA9-B33C-67090480A964}" type="sibTrans" cxnId="{D860E0FA-6E58-4A01-B9B3-B579AF3D010F}">
      <dgm:prSet/>
      <dgm:spPr/>
      <dgm:t>
        <a:bodyPr/>
        <a:lstStyle/>
        <a:p>
          <a:endParaRPr lang="fr-FR"/>
        </a:p>
      </dgm:t>
    </dgm:pt>
    <dgm:pt modelId="{3E997218-4E92-43FB-9E0D-8EFE4C3FCF48}">
      <dgm:prSet/>
      <dgm:spPr/>
      <dgm:t>
        <a:bodyPr/>
        <a:lstStyle/>
        <a:p>
          <a:endParaRPr lang="fr-FR" sz="1100" dirty="0"/>
        </a:p>
      </dgm:t>
    </dgm:pt>
    <dgm:pt modelId="{5E26448A-775A-49FB-A7C6-8F1F0321881B}" type="parTrans" cxnId="{8CB3D488-FF8A-4333-8DC9-1AF43E02183B}">
      <dgm:prSet/>
      <dgm:spPr/>
      <dgm:t>
        <a:bodyPr/>
        <a:lstStyle/>
        <a:p>
          <a:endParaRPr lang="fr-FR"/>
        </a:p>
      </dgm:t>
    </dgm:pt>
    <dgm:pt modelId="{50407047-A294-472B-9326-C54E044B7F24}" type="sibTrans" cxnId="{8CB3D488-FF8A-4333-8DC9-1AF43E02183B}">
      <dgm:prSet/>
      <dgm:spPr/>
      <dgm:t>
        <a:bodyPr/>
        <a:lstStyle/>
        <a:p>
          <a:endParaRPr lang="fr-FR"/>
        </a:p>
      </dgm:t>
    </dgm:pt>
    <dgm:pt modelId="{2AF2D3FF-E0DB-42F1-A912-B89F4DAC51FA}">
      <dgm:prSet custT="1"/>
      <dgm:spPr/>
      <dgm:t>
        <a:bodyPr/>
        <a:lstStyle/>
        <a:p>
          <a:r>
            <a:rPr lang="fr-FR" sz="1400" dirty="0" smtClean="0"/>
            <a:t>Le collaborateur gère le dossier du début à la fin (Saisie des garanties, envoi </a:t>
          </a:r>
          <a:r>
            <a:rPr lang="fr-FR" sz="1400" dirty="0" err="1" smtClean="0"/>
            <a:t>Saccef</a:t>
          </a:r>
          <a:r>
            <a:rPr lang="fr-FR" sz="1400" dirty="0" smtClean="0"/>
            <a:t>, ADE)</a:t>
          </a:r>
          <a:endParaRPr lang="fr-FR" sz="1400" dirty="0"/>
        </a:p>
      </dgm:t>
    </dgm:pt>
    <dgm:pt modelId="{0C163DDD-BD94-4123-B7B0-93B01B5F7D57}" type="parTrans" cxnId="{9B91889D-F54E-406E-942D-F1973F9AFA2E}">
      <dgm:prSet/>
      <dgm:spPr/>
      <dgm:t>
        <a:bodyPr/>
        <a:lstStyle/>
        <a:p>
          <a:endParaRPr lang="fr-FR"/>
        </a:p>
      </dgm:t>
    </dgm:pt>
    <dgm:pt modelId="{E11F8F46-5B6B-4D44-B84D-78F808B5ADA5}" type="sibTrans" cxnId="{9B91889D-F54E-406E-942D-F1973F9AFA2E}">
      <dgm:prSet/>
      <dgm:spPr/>
      <dgm:t>
        <a:bodyPr/>
        <a:lstStyle/>
        <a:p>
          <a:endParaRPr lang="fr-FR"/>
        </a:p>
      </dgm:t>
    </dgm:pt>
    <dgm:pt modelId="{3DCDE9DD-7797-41F1-B99A-52C642F9B365}">
      <dgm:prSet custT="1"/>
      <dgm:spPr/>
      <dgm:t>
        <a:bodyPr/>
        <a:lstStyle/>
        <a:p>
          <a:r>
            <a:rPr lang="fr-FR" sz="1400" dirty="0" smtClean="0"/>
            <a:t>Si le dossier est éligible, il est éditable en agence</a:t>
          </a:r>
          <a:endParaRPr lang="fr-FR" sz="1400" dirty="0"/>
        </a:p>
      </dgm:t>
    </dgm:pt>
    <dgm:pt modelId="{CDF7D514-6BB9-43E4-8D37-60F7CC7E0C7F}" type="parTrans" cxnId="{F52C3AF5-BAF3-4E6C-9D10-BE8419153C34}">
      <dgm:prSet/>
      <dgm:spPr/>
      <dgm:t>
        <a:bodyPr/>
        <a:lstStyle/>
        <a:p>
          <a:endParaRPr lang="fr-FR"/>
        </a:p>
      </dgm:t>
    </dgm:pt>
    <dgm:pt modelId="{A4D6AEC5-A61C-4625-B07E-9198438D365B}" type="sibTrans" cxnId="{F52C3AF5-BAF3-4E6C-9D10-BE8419153C34}">
      <dgm:prSet/>
      <dgm:spPr/>
      <dgm:t>
        <a:bodyPr/>
        <a:lstStyle/>
        <a:p>
          <a:endParaRPr lang="fr-FR"/>
        </a:p>
      </dgm:t>
    </dgm:pt>
    <dgm:pt modelId="{27160B88-E626-4837-B71D-715BAE56A60F}">
      <dgm:prSet custT="1"/>
      <dgm:spPr/>
      <dgm:t>
        <a:bodyPr/>
        <a:lstStyle/>
        <a:p>
          <a:r>
            <a:rPr lang="fr-FR" sz="1400" dirty="0" smtClean="0"/>
            <a:t>Le nouveau schéma délégataire permet de traiter 92% des dossiers sur un niveau 3 (DA/DT)</a:t>
          </a:r>
          <a:endParaRPr lang="fr-FR" sz="1400" dirty="0"/>
        </a:p>
      </dgm:t>
    </dgm:pt>
    <dgm:pt modelId="{21168F04-DF22-4B30-899D-FAB15DEAD578}" type="parTrans" cxnId="{4C07858A-9006-40F4-BF5B-0608ECFED360}">
      <dgm:prSet/>
      <dgm:spPr/>
      <dgm:t>
        <a:bodyPr/>
        <a:lstStyle/>
        <a:p>
          <a:endParaRPr lang="fr-FR"/>
        </a:p>
      </dgm:t>
    </dgm:pt>
    <dgm:pt modelId="{BF738AD8-7634-4562-920A-3D8667F877C4}" type="sibTrans" cxnId="{4C07858A-9006-40F4-BF5B-0608ECFED360}">
      <dgm:prSet/>
      <dgm:spPr/>
      <dgm:t>
        <a:bodyPr/>
        <a:lstStyle/>
        <a:p>
          <a:endParaRPr lang="fr-FR"/>
        </a:p>
      </dgm:t>
    </dgm:pt>
    <dgm:pt modelId="{03DE051E-2585-427D-B653-6BB557318D32}">
      <dgm:prSet custT="1"/>
      <dgm:spPr/>
      <dgm:t>
        <a:bodyPr/>
        <a:lstStyle/>
        <a:p>
          <a:r>
            <a:rPr lang="fr-FR" sz="1400" dirty="0" smtClean="0"/>
            <a:t>Le commercial reste le seul interlocuteur du client</a:t>
          </a:r>
          <a:endParaRPr lang="fr-FR" sz="1400" dirty="0"/>
        </a:p>
      </dgm:t>
    </dgm:pt>
    <dgm:pt modelId="{45D94547-97EB-4F5F-9B40-8B86E2140981}" type="parTrans" cxnId="{E89DF5C5-2F63-4D71-AB42-ABAC7FC3F894}">
      <dgm:prSet/>
      <dgm:spPr/>
      <dgm:t>
        <a:bodyPr/>
        <a:lstStyle/>
        <a:p>
          <a:endParaRPr lang="fr-FR"/>
        </a:p>
      </dgm:t>
    </dgm:pt>
    <dgm:pt modelId="{387215BC-76A6-47A9-8A8F-16E4673AE37A}" type="sibTrans" cxnId="{E89DF5C5-2F63-4D71-AB42-ABAC7FC3F894}">
      <dgm:prSet/>
      <dgm:spPr/>
      <dgm:t>
        <a:bodyPr/>
        <a:lstStyle/>
        <a:p>
          <a:endParaRPr lang="fr-FR"/>
        </a:p>
      </dgm:t>
    </dgm:pt>
    <dgm:pt modelId="{FA0D81BB-5A85-4F8D-9027-DC79FA5B941A}">
      <dgm:prSet custT="1"/>
      <dgm:spPr/>
      <dgm:t>
        <a:bodyPr/>
        <a:lstStyle/>
        <a:p>
          <a:r>
            <a:rPr lang="fr-FR" sz="1400" dirty="0" smtClean="0"/>
            <a:t>Le processus de vente est mieux maîtrisé, il demande davantage de maîtrise et de rigueur</a:t>
          </a:r>
          <a:endParaRPr lang="fr-FR" sz="1400" dirty="0"/>
        </a:p>
      </dgm:t>
    </dgm:pt>
    <dgm:pt modelId="{1E007C2E-1188-463B-A15B-0F5F88A0374D}" type="parTrans" cxnId="{7E2F4668-32CA-4811-ABC8-B471CB386E6E}">
      <dgm:prSet/>
      <dgm:spPr/>
      <dgm:t>
        <a:bodyPr/>
        <a:lstStyle/>
        <a:p>
          <a:endParaRPr lang="fr-FR"/>
        </a:p>
      </dgm:t>
    </dgm:pt>
    <dgm:pt modelId="{BA0E6588-4F65-4777-8E25-B920C2AD0A21}" type="sibTrans" cxnId="{7E2F4668-32CA-4811-ABC8-B471CB386E6E}">
      <dgm:prSet/>
      <dgm:spPr/>
      <dgm:t>
        <a:bodyPr/>
        <a:lstStyle/>
        <a:p>
          <a:endParaRPr lang="fr-FR"/>
        </a:p>
      </dgm:t>
    </dgm:pt>
    <dgm:pt modelId="{A4E5D75B-D9F9-41E4-B8FA-EEA1FBB93423}">
      <dgm:prSet custT="1"/>
      <dgm:spPr/>
      <dgm:t>
        <a:bodyPr/>
        <a:lstStyle/>
        <a:p>
          <a:r>
            <a:rPr lang="fr-FR" sz="1400" dirty="0" smtClean="0"/>
            <a:t>Le délai en sera raccourci grâce aux échanges numériques en interne et avec le client</a:t>
          </a:r>
          <a:endParaRPr lang="fr-FR" sz="1400" dirty="0"/>
        </a:p>
      </dgm:t>
    </dgm:pt>
    <dgm:pt modelId="{D2850C00-3F5B-40C9-86B4-6C694783D412}" type="parTrans" cxnId="{4B0C33E5-0347-4A2F-8867-17E6C7384A46}">
      <dgm:prSet/>
      <dgm:spPr/>
      <dgm:t>
        <a:bodyPr/>
        <a:lstStyle/>
        <a:p>
          <a:endParaRPr lang="fr-FR"/>
        </a:p>
      </dgm:t>
    </dgm:pt>
    <dgm:pt modelId="{BD621EA2-6515-48D3-8F87-110AA45D485D}" type="sibTrans" cxnId="{4B0C33E5-0347-4A2F-8867-17E6C7384A46}">
      <dgm:prSet/>
      <dgm:spPr/>
      <dgm:t>
        <a:bodyPr/>
        <a:lstStyle/>
        <a:p>
          <a:endParaRPr lang="fr-FR"/>
        </a:p>
      </dgm:t>
    </dgm:pt>
    <dgm:pt modelId="{CD1BA896-9A9B-497A-A9EA-DE54562C174E}">
      <dgm:prSet custT="1"/>
      <dgm:spPr/>
      <dgm:t>
        <a:bodyPr/>
        <a:lstStyle/>
        <a:p>
          <a:r>
            <a:rPr lang="fr-FR" sz="1400" dirty="0" smtClean="0"/>
            <a:t>Le dossier est transféré au délégataire par voie électronique (Si non éditable en agence ou que le risque est délégué)</a:t>
          </a:r>
          <a:endParaRPr lang="fr-FR" sz="1400" dirty="0"/>
        </a:p>
      </dgm:t>
    </dgm:pt>
    <dgm:pt modelId="{3D2DFABE-07A8-4428-9517-974629C9BBE9}" type="parTrans" cxnId="{9190D22A-8A85-4C61-A774-E28BC602E523}">
      <dgm:prSet/>
      <dgm:spPr/>
      <dgm:t>
        <a:bodyPr/>
        <a:lstStyle/>
        <a:p>
          <a:endParaRPr lang="fr-FR"/>
        </a:p>
      </dgm:t>
    </dgm:pt>
    <dgm:pt modelId="{848E38C6-BB8A-4BC4-944B-263E87299FBC}" type="sibTrans" cxnId="{9190D22A-8A85-4C61-A774-E28BC602E523}">
      <dgm:prSet/>
      <dgm:spPr/>
      <dgm:t>
        <a:bodyPr/>
        <a:lstStyle/>
        <a:p>
          <a:endParaRPr lang="fr-FR"/>
        </a:p>
      </dgm:t>
    </dgm:pt>
    <dgm:pt modelId="{C337EB14-52F3-4A69-AC0C-1B400DBF4A77}">
      <dgm:prSet phldrT="[Texte]" custT="1"/>
      <dgm:spPr/>
      <dgm:t>
        <a:bodyPr/>
        <a:lstStyle/>
        <a:p>
          <a:r>
            <a:rPr lang="fr-FR" sz="1400" dirty="0" smtClean="0"/>
            <a:t>Le schéma délégataire est intégré à l’outil</a:t>
          </a:r>
          <a:endParaRPr lang="fr-FR" sz="1400" dirty="0"/>
        </a:p>
      </dgm:t>
    </dgm:pt>
    <dgm:pt modelId="{0E118486-D2FA-4FBE-9C08-D136FC04EA61}" type="parTrans" cxnId="{5792C309-496B-4A84-BBA8-30B856044940}">
      <dgm:prSet/>
      <dgm:spPr/>
    </dgm:pt>
    <dgm:pt modelId="{D253E3F5-3978-4E25-97AE-7C96DB50388A}" type="sibTrans" cxnId="{5792C309-496B-4A84-BBA8-30B856044940}">
      <dgm:prSet/>
      <dgm:spPr/>
    </dgm:pt>
    <dgm:pt modelId="{2DA7A60E-1211-4EFB-BA92-0CC80933618E}" type="pres">
      <dgm:prSet presAssocID="{11581418-D49E-4367-95DB-3CDD5B1D4DF4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8EBF523B-2098-4056-ABF0-1BD796C66100}" type="pres">
      <dgm:prSet presAssocID="{30060214-4A5D-4EE2-887C-30296A31A601}" presName="compositeNode" presStyleCnt="0">
        <dgm:presLayoutVars>
          <dgm:bulletEnabled val="1"/>
        </dgm:presLayoutVars>
      </dgm:prSet>
      <dgm:spPr/>
    </dgm:pt>
    <dgm:pt modelId="{4E580DD1-D055-4192-88FA-266EDB7F8A10}" type="pres">
      <dgm:prSet presAssocID="{30060214-4A5D-4EE2-887C-30296A31A601}" presName="image" presStyleLbl="fgImgPlace1" presStyleIdx="0" presStyleCnt="2" custScaleX="52554" custScaleY="68433" custLinFactNeighborX="-999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2A044C19-F3AA-4CED-8786-EB7AA11CA7CC}" type="pres">
      <dgm:prSet presAssocID="{30060214-4A5D-4EE2-887C-30296A31A601}" presName="childNode" presStyleLbl="node1" presStyleIdx="0" presStyleCnt="2" custScaleY="126537" custLinFactNeighborX="1164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1E87512-5225-4653-80ED-9497CD02AA3E}" type="pres">
      <dgm:prSet presAssocID="{30060214-4A5D-4EE2-887C-30296A31A601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6E11C7-D7FC-432B-8D0D-D9F9754B426D}" type="pres">
      <dgm:prSet presAssocID="{1B3B94FA-A89A-4876-A721-93FC6364D83A}" presName="sibTrans" presStyleCnt="0"/>
      <dgm:spPr/>
    </dgm:pt>
    <dgm:pt modelId="{04E41E3F-0069-4F80-A6EC-2010DD2D4A6D}" type="pres">
      <dgm:prSet presAssocID="{396E0FCE-5DC7-4B72-8E13-FBF6BA44DE45}" presName="compositeNode" presStyleCnt="0">
        <dgm:presLayoutVars>
          <dgm:bulletEnabled val="1"/>
        </dgm:presLayoutVars>
      </dgm:prSet>
      <dgm:spPr/>
    </dgm:pt>
    <dgm:pt modelId="{5E14673D-C4C8-4810-8B28-D5A993563D5A}" type="pres">
      <dgm:prSet presAssocID="{396E0FCE-5DC7-4B72-8E13-FBF6BA44DE45}" presName="image" presStyleLbl="fgImgPlace1" presStyleIdx="1" presStyleCnt="2" custScaleX="52554" custScaleY="68433" custLinFactNeighborX="-3965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fr-FR"/>
        </a:p>
      </dgm:t>
    </dgm:pt>
    <dgm:pt modelId="{11BF8C0C-6A41-47F2-A005-4922AA76F24E}" type="pres">
      <dgm:prSet presAssocID="{396E0FCE-5DC7-4B72-8E13-FBF6BA44DE45}" presName="childNode" presStyleLbl="node1" presStyleIdx="1" presStyleCnt="2" custScaleY="1265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D50D200-9BE2-4FA0-9A9E-056D08C4C03A}" type="pres">
      <dgm:prSet presAssocID="{396E0FCE-5DC7-4B72-8E13-FBF6BA44DE45}" presName="parentNode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D55B6A7-9B95-4F5E-A1BF-FDEAED97B523}" type="presOf" srcId="{FA0D81BB-5A85-4F8D-9027-DC79FA5B941A}" destId="{11BF8C0C-6A41-47F2-A005-4922AA76F24E}" srcOrd="0" destOrd="5" presId="urn:microsoft.com/office/officeart/2005/8/layout/hList2"/>
    <dgm:cxn modelId="{9B4E0D14-122B-4A64-9D6B-8CB1AF73CE47}" type="presOf" srcId="{03DE051E-2585-427D-B653-6BB557318D32}" destId="{11BF8C0C-6A41-47F2-A005-4922AA76F24E}" srcOrd="0" destOrd="4" presId="urn:microsoft.com/office/officeart/2005/8/layout/hList2"/>
    <dgm:cxn modelId="{624E6262-74B0-4D83-9837-BBD662F625E6}" type="presOf" srcId="{30060214-4A5D-4EE2-887C-30296A31A601}" destId="{01E87512-5225-4653-80ED-9497CD02AA3E}" srcOrd="0" destOrd="0" presId="urn:microsoft.com/office/officeart/2005/8/layout/hList2"/>
    <dgm:cxn modelId="{65CD4DEC-A40C-4B5A-A55C-355B99DBB633}" srcId="{30060214-4A5D-4EE2-887C-30296A31A601}" destId="{BA2454D7-6473-4FD9-95B2-BA2D80E56860}" srcOrd="4" destOrd="0" parTransId="{9C63C655-98F1-46F1-8F24-59BDC673C8E5}" sibTransId="{F57C2141-1797-44BB-8ED4-6039E5D5D495}"/>
    <dgm:cxn modelId="{89FBAB05-DAB3-4C86-84F6-5C01A33481DF}" srcId="{30060214-4A5D-4EE2-887C-30296A31A601}" destId="{9C8DA279-CAC7-4431-B924-DAAFB0DBF433}" srcOrd="2" destOrd="0" parTransId="{D1233FB1-78E0-4589-B3BE-A4184887ABDA}" sibTransId="{FD847A98-877E-4E24-A87F-6322FF1D4D1B}"/>
    <dgm:cxn modelId="{5AA63E4E-1877-41C8-B98B-40C37656CA1A}" type="presOf" srcId="{F64613EF-6D3A-4673-A625-B3B2660996AB}" destId="{2A044C19-F3AA-4CED-8786-EB7AA11CA7CC}" srcOrd="0" destOrd="5" presId="urn:microsoft.com/office/officeart/2005/8/layout/hList2"/>
    <dgm:cxn modelId="{A767BF7E-DB63-455D-8EC1-12AB05C9CD76}" type="presOf" srcId="{A75C3B6F-335C-4C54-B8DE-0B1A6831C8AD}" destId="{11BF8C0C-6A41-47F2-A005-4922AA76F24E}" srcOrd="0" destOrd="10" presId="urn:microsoft.com/office/officeart/2005/8/layout/hList2"/>
    <dgm:cxn modelId="{372A93F9-0361-4D21-BC5D-8487FE528E49}" type="presOf" srcId="{11581418-D49E-4367-95DB-3CDD5B1D4DF4}" destId="{2DA7A60E-1211-4EFB-BA92-0CC80933618E}" srcOrd="0" destOrd="0" presId="urn:microsoft.com/office/officeart/2005/8/layout/hList2"/>
    <dgm:cxn modelId="{8CB3D488-FF8A-4333-8DC9-1AF43E02183B}" srcId="{396E0FCE-5DC7-4B72-8E13-FBF6BA44DE45}" destId="{3E997218-4E92-43FB-9E0D-8EFE4C3FCF48}" srcOrd="8" destOrd="0" parTransId="{5E26448A-775A-49FB-A7C6-8F1F0321881B}" sibTransId="{50407047-A294-472B-9326-C54E044B7F24}"/>
    <dgm:cxn modelId="{1B006BF3-E038-4327-B99A-0F764B1F3616}" srcId="{11581418-D49E-4367-95DB-3CDD5B1D4DF4}" destId="{30060214-4A5D-4EE2-887C-30296A31A601}" srcOrd="0" destOrd="0" parTransId="{F2765A1A-3267-4E0A-9533-A2CC8B30F431}" sibTransId="{1B3B94FA-A89A-4876-A721-93FC6364D83A}"/>
    <dgm:cxn modelId="{B7DE8805-63AF-4DF9-A3EB-87DF9E4A68D9}" type="presOf" srcId="{3DCDE9DD-7797-41F1-B99A-52C642F9B365}" destId="{11BF8C0C-6A41-47F2-A005-4922AA76F24E}" srcOrd="0" destOrd="2" presId="urn:microsoft.com/office/officeart/2005/8/layout/hList2"/>
    <dgm:cxn modelId="{E89DF5C5-2F63-4D71-AB42-ABAC7FC3F894}" srcId="{396E0FCE-5DC7-4B72-8E13-FBF6BA44DE45}" destId="{03DE051E-2585-427D-B653-6BB557318D32}" srcOrd="4" destOrd="0" parTransId="{45D94547-97EB-4F5F-9B40-8B86E2140981}" sibTransId="{387215BC-76A6-47A9-8A8F-16E4673AE37A}"/>
    <dgm:cxn modelId="{9190D22A-8A85-4C61-A774-E28BC602E523}" srcId="{396E0FCE-5DC7-4B72-8E13-FBF6BA44DE45}" destId="{CD1BA896-9A9B-497A-A9EA-DE54562C174E}" srcOrd="7" destOrd="0" parTransId="{3D2DFABE-07A8-4428-9517-974629C9BBE9}" sibTransId="{848E38C6-BB8A-4BC4-944B-263E87299FBC}"/>
    <dgm:cxn modelId="{9B91889D-F54E-406E-942D-F1973F9AFA2E}" srcId="{396E0FCE-5DC7-4B72-8E13-FBF6BA44DE45}" destId="{2AF2D3FF-E0DB-42F1-A912-B89F4DAC51FA}" srcOrd="1" destOrd="0" parTransId="{0C163DDD-BD94-4123-B7B0-93B01B5F7D57}" sibTransId="{E11F8F46-5B6B-4D44-B84D-78F808B5ADA5}"/>
    <dgm:cxn modelId="{3C4C198C-74F6-4B27-BD74-F13EFF0738FB}" srcId="{30060214-4A5D-4EE2-887C-30296A31A601}" destId="{E2FACFF7-8468-446D-810A-7923ED848A9C}" srcOrd="0" destOrd="0" parTransId="{9ABDD9A6-780D-46E5-B899-3E574A78E23D}" sibTransId="{4086E6AF-3234-4899-B406-50C97C0BAAFC}"/>
    <dgm:cxn modelId="{1ED2C26B-0987-47BA-8D69-61A5CD652E67}" type="presOf" srcId="{BA2454D7-6473-4FD9-95B2-BA2D80E56860}" destId="{2A044C19-F3AA-4CED-8786-EB7AA11CA7CC}" srcOrd="0" destOrd="4" presId="urn:microsoft.com/office/officeart/2005/8/layout/hList2"/>
    <dgm:cxn modelId="{1E19A9B0-B6E6-4986-BF60-FA8053586E61}" srcId="{396E0FCE-5DC7-4B72-8E13-FBF6BA44DE45}" destId="{610DE96F-1B7F-490E-A53B-899B5E73710C}" srcOrd="0" destOrd="0" parTransId="{415A7C9D-36E1-44E0-B6AD-A1CEBB9BE128}" sibTransId="{3C661A72-DAC4-4064-82DC-6524C7624726}"/>
    <dgm:cxn modelId="{CCF0B6AA-8E63-4505-95E0-398A48CAEA00}" type="presOf" srcId="{A4E5D75B-D9F9-41E4-B8FA-EEA1FBB93423}" destId="{11BF8C0C-6A41-47F2-A005-4922AA76F24E}" srcOrd="0" destOrd="6" presId="urn:microsoft.com/office/officeart/2005/8/layout/hList2"/>
    <dgm:cxn modelId="{313F5984-3543-4E8B-91B6-7F61D62BB1D4}" type="presOf" srcId="{C337EB14-52F3-4A69-AC0C-1B400DBF4A77}" destId="{2A044C19-F3AA-4CED-8786-EB7AA11CA7CC}" srcOrd="0" destOrd="1" presId="urn:microsoft.com/office/officeart/2005/8/layout/hList2"/>
    <dgm:cxn modelId="{5792C309-496B-4A84-BBA8-30B856044940}" srcId="{30060214-4A5D-4EE2-887C-30296A31A601}" destId="{C337EB14-52F3-4A69-AC0C-1B400DBF4A77}" srcOrd="1" destOrd="0" parTransId="{0E118486-D2FA-4FBE-9C08-D136FC04EA61}" sibTransId="{D253E3F5-3978-4E25-97AE-7C96DB50388A}"/>
    <dgm:cxn modelId="{8B34B9BF-4EC2-4FC4-922E-9E640EEC9854}" srcId="{396E0FCE-5DC7-4B72-8E13-FBF6BA44DE45}" destId="{A75C3B6F-335C-4C54-B8DE-0B1A6831C8AD}" srcOrd="10" destOrd="0" parTransId="{177931D5-F994-4336-A552-CCD982AB7F00}" sibTransId="{84820CBC-7189-4BCC-A343-C69D0E46BD9A}"/>
    <dgm:cxn modelId="{B871A759-B20F-4961-AB9F-FE23EBEC6800}" type="presOf" srcId="{27160B88-E626-4837-B71D-715BAE56A60F}" destId="{11BF8C0C-6A41-47F2-A005-4922AA76F24E}" srcOrd="0" destOrd="3" presId="urn:microsoft.com/office/officeart/2005/8/layout/hList2"/>
    <dgm:cxn modelId="{0E34D6E9-001F-4AD3-8F89-0CE114F2BEF3}" srcId="{11581418-D49E-4367-95DB-3CDD5B1D4DF4}" destId="{396E0FCE-5DC7-4B72-8E13-FBF6BA44DE45}" srcOrd="1" destOrd="0" parTransId="{A7344F82-76D0-4948-98B8-5568E669E210}" sibTransId="{E1D887D4-DEAE-491C-AF15-AC6947DBF85A}"/>
    <dgm:cxn modelId="{1CEE5243-DFB3-4186-9EE2-A83AA3601C2E}" type="presOf" srcId="{CD1BA896-9A9B-497A-A9EA-DE54562C174E}" destId="{11BF8C0C-6A41-47F2-A005-4922AA76F24E}" srcOrd="0" destOrd="7" presId="urn:microsoft.com/office/officeart/2005/8/layout/hList2"/>
    <dgm:cxn modelId="{7967A020-D653-4996-B094-2CF28F8341EE}" type="presOf" srcId="{3590D106-F20C-43B4-93E6-D6302386EC94}" destId="{11BF8C0C-6A41-47F2-A005-4922AA76F24E}" srcOrd="0" destOrd="9" presId="urn:microsoft.com/office/officeart/2005/8/layout/hList2"/>
    <dgm:cxn modelId="{D04AF788-FF71-4D62-90F0-905BD884799A}" type="presOf" srcId="{3E997218-4E92-43FB-9E0D-8EFE4C3FCF48}" destId="{11BF8C0C-6A41-47F2-A005-4922AA76F24E}" srcOrd="0" destOrd="8" presId="urn:microsoft.com/office/officeart/2005/8/layout/hList2"/>
    <dgm:cxn modelId="{3DC83629-FB62-44EC-93A1-C6566A8D28CF}" type="presOf" srcId="{9C8DA279-CAC7-4431-B924-DAAFB0DBF433}" destId="{2A044C19-F3AA-4CED-8786-EB7AA11CA7CC}" srcOrd="0" destOrd="2" presId="urn:microsoft.com/office/officeart/2005/8/layout/hList2"/>
    <dgm:cxn modelId="{F52C3AF5-BAF3-4E6C-9D10-BE8419153C34}" srcId="{396E0FCE-5DC7-4B72-8E13-FBF6BA44DE45}" destId="{3DCDE9DD-7797-41F1-B99A-52C642F9B365}" srcOrd="2" destOrd="0" parTransId="{CDF7D514-6BB9-43E4-8D37-60F7CC7E0C7F}" sibTransId="{A4D6AEC5-A61C-4625-B07E-9198438D365B}"/>
    <dgm:cxn modelId="{75E8FD00-17E9-41C3-AFCF-0A9CE3D06A70}" type="presOf" srcId="{E2FACFF7-8468-446D-810A-7923ED848A9C}" destId="{2A044C19-F3AA-4CED-8786-EB7AA11CA7CC}" srcOrd="0" destOrd="0" presId="urn:microsoft.com/office/officeart/2005/8/layout/hList2"/>
    <dgm:cxn modelId="{D860E0FA-6E58-4A01-B9B3-B579AF3D010F}" srcId="{396E0FCE-5DC7-4B72-8E13-FBF6BA44DE45}" destId="{3590D106-F20C-43B4-93E6-D6302386EC94}" srcOrd="9" destOrd="0" parTransId="{D70B21C4-B27C-45EB-910D-9573441A4B91}" sibTransId="{F6A00CAB-AA8F-4EA9-B33C-67090480A964}"/>
    <dgm:cxn modelId="{C0464599-7592-4F31-87C6-0506FD28A4FD}" type="presOf" srcId="{610DE96F-1B7F-490E-A53B-899B5E73710C}" destId="{11BF8C0C-6A41-47F2-A005-4922AA76F24E}" srcOrd="0" destOrd="0" presId="urn:microsoft.com/office/officeart/2005/8/layout/hList2"/>
    <dgm:cxn modelId="{7E2F4668-32CA-4811-ABC8-B471CB386E6E}" srcId="{396E0FCE-5DC7-4B72-8E13-FBF6BA44DE45}" destId="{FA0D81BB-5A85-4F8D-9027-DC79FA5B941A}" srcOrd="5" destOrd="0" parTransId="{1E007C2E-1188-463B-A15B-0F5F88A0374D}" sibTransId="{BA0E6588-4F65-4777-8E25-B920C2AD0A21}"/>
    <dgm:cxn modelId="{F37C6C2C-DC6B-44BF-A8DB-18E9C1C558A0}" type="presOf" srcId="{75383B08-1BDD-4876-8F5F-BD0EBE5E6D76}" destId="{2A044C19-F3AA-4CED-8786-EB7AA11CA7CC}" srcOrd="0" destOrd="3" presId="urn:microsoft.com/office/officeart/2005/8/layout/hList2"/>
    <dgm:cxn modelId="{4C07858A-9006-40F4-BF5B-0608ECFED360}" srcId="{396E0FCE-5DC7-4B72-8E13-FBF6BA44DE45}" destId="{27160B88-E626-4837-B71D-715BAE56A60F}" srcOrd="3" destOrd="0" parTransId="{21168F04-DF22-4B30-899D-FAB15DEAD578}" sibTransId="{BF738AD8-7634-4562-920A-3D8667F877C4}"/>
    <dgm:cxn modelId="{4B0C33E5-0347-4A2F-8867-17E6C7384A46}" srcId="{396E0FCE-5DC7-4B72-8E13-FBF6BA44DE45}" destId="{A4E5D75B-D9F9-41E4-B8FA-EEA1FBB93423}" srcOrd="6" destOrd="0" parTransId="{D2850C00-3F5B-40C9-86B4-6C694783D412}" sibTransId="{BD621EA2-6515-48D3-8F87-110AA45D485D}"/>
    <dgm:cxn modelId="{ECD00D67-043F-415F-AEC4-FA09A25FD038}" type="presOf" srcId="{396E0FCE-5DC7-4B72-8E13-FBF6BA44DE45}" destId="{AD50D200-9BE2-4FA0-9A9E-056D08C4C03A}" srcOrd="0" destOrd="0" presId="urn:microsoft.com/office/officeart/2005/8/layout/hList2"/>
    <dgm:cxn modelId="{C40CC0D7-E198-4A09-8A74-692D38C01AE3}" type="presOf" srcId="{2AF2D3FF-E0DB-42F1-A912-B89F4DAC51FA}" destId="{11BF8C0C-6A41-47F2-A005-4922AA76F24E}" srcOrd="0" destOrd="1" presId="urn:microsoft.com/office/officeart/2005/8/layout/hList2"/>
    <dgm:cxn modelId="{934EC05B-C6E2-4A88-B8B3-F809E207A4A7}" srcId="{30060214-4A5D-4EE2-887C-30296A31A601}" destId="{75383B08-1BDD-4876-8F5F-BD0EBE5E6D76}" srcOrd="3" destOrd="0" parTransId="{B266CE8A-D7DF-48DA-981D-A4EF4FC22EAB}" sibTransId="{E181AD87-BF31-4FE8-A482-F09C03BB6D9C}"/>
    <dgm:cxn modelId="{D164FF70-DDBE-4B58-BD96-F338555298F0}" srcId="{30060214-4A5D-4EE2-887C-30296A31A601}" destId="{F64613EF-6D3A-4673-A625-B3B2660996AB}" srcOrd="5" destOrd="0" parTransId="{C74B92C3-FC10-49BB-B6BE-CBAF08F120B1}" sibTransId="{F1FFBE28-6D0D-4AAC-ADB1-8A1022A8C941}"/>
    <dgm:cxn modelId="{EED3F585-C0D0-475F-8DE5-19684D9B4175}" type="presParOf" srcId="{2DA7A60E-1211-4EFB-BA92-0CC80933618E}" destId="{8EBF523B-2098-4056-ABF0-1BD796C66100}" srcOrd="0" destOrd="0" presId="urn:microsoft.com/office/officeart/2005/8/layout/hList2"/>
    <dgm:cxn modelId="{8B539B0F-7235-4455-994A-A8C6AA22896A}" type="presParOf" srcId="{8EBF523B-2098-4056-ABF0-1BD796C66100}" destId="{4E580DD1-D055-4192-88FA-266EDB7F8A10}" srcOrd="0" destOrd="0" presId="urn:microsoft.com/office/officeart/2005/8/layout/hList2"/>
    <dgm:cxn modelId="{BFFDE3A2-4EA6-41AF-9AFE-F7A22DB03293}" type="presParOf" srcId="{8EBF523B-2098-4056-ABF0-1BD796C66100}" destId="{2A044C19-F3AA-4CED-8786-EB7AA11CA7CC}" srcOrd="1" destOrd="0" presId="urn:microsoft.com/office/officeart/2005/8/layout/hList2"/>
    <dgm:cxn modelId="{91A49281-3A9A-4621-BDA5-EEB7A9FB1797}" type="presParOf" srcId="{8EBF523B-2098-4056-ABF0-1BD796C66100}" destId="{01E87512-5225-4653-80ED-9497CD02AA3E}" srcOrd="2" destOrd="0" presId="urn:microsoft.com/office/officeart/2005/8/layout/hList2"/>
    <dgm:cxn modelId="{E6617F31-98F6-4799-A1ED-3D1D2635656D}" type="presParOf" srcId="{2DA7A60E-1211-4EFB-BA92-0CC80933618E}" destId="{B26E11C7-D7FC-432B-8D0D-D9F9754B426D}" srcOrd="1" destOrd="0" presId="urn:microsoft.com/office/officeart/2005/8/layout/hList2"/>
    <dgm:cxn modelId="{5F244842-BEFF-4232-A7FF-D0F984E9273F}" type="presParOf" srcId="{2DA7A60E-1211-4EFB-BA92-0CC80933618E}" destId="{04E41E3F-0069-4F80-A6EC-2010DD2D4A6D}" srcOrd="2" destOrd="0" presId="urn:microsoft.com/office/officeart/2005/8/layout/hList2"/>
    <dgm:cxn modelId="{96539156-D7F3-48CF-8C2E-A2D1B86E6442}" type="presParOf" srcId="{04E41E3F-0069-4F80-A6EC-2010DD2D4A6D}" destId="{5E14673D-C4C8-4810-8B28-D5A993563D5A}" srcOrd="0" destOrd="0" presId="urn:microsoft.com/office/officeart/2005/8/layout/hList2"/>
    <dgm:cxn modelId="{39FA4A23-EC17-4BFA-BC48-4C2E22F22433}" type="presParOf" srcId="{04E41E3F-0069-4F80-A6EC-2010DD2D4A6D}" destId="{11BF8C0C-6A41-47F2-A005-4922AA76F24E}" srcOrd="1" destOrd="0" presId="urn:microsoft.com/office/officeart/2005/8/layout/hList2"/>
    <dgm:cxn modelId="{BC989B76-0D50-4B93-8A05-F427CBB30D5D}" type="presParOf" srcId="{04E41E3F-0069-4F80-A6EC-2010DD2D4A6D}" destId="{AD50D200-9BE2-4FA0-9A9E-056D08C4C03A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55BC03-78E7-46D2-BC87-6BDA5C968639}" type="doc">
      <dgm:prSet loTypeId="urn:microsoft.com/office/officeart/2005/8/layout/chevron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645735D6-A893-4B4A-8E61-FC1379C51CA5}">
      <dgm:prSet phldrT="[Texte]" custT="1"/>
      <dgm:spPr/>
      <dgm:t>
        <a:bodyPr/>
        <a:lstStyle/>
        <a:p>
          <a:r>
            <a:rPr lang="fr-FR" sz="1400" dirty="0" smtClean="0"/>
            <a:t>La qualité de saisie des informations</a:t>
          </a:r>
          <a:endParaRPr lang="fr-FR" sz="1400" dirty="0"/>
        </a:p>
      </dgm:t>
    </dgm:pt>
    <dgm:pt modelId="{6FF15A1E-827E-483A-B06F-B527EEB62969}" type="parTrans" cxnId="{FFB13544-4863-4075-8F44-0ADF136AA441}">
      <dgm:prSet/>
      <dgm:spPr/>
      <dgm:t>
        <a:bodyPr/>
        <a:lstStyle/>
        <a:p>
          <a:endParaRPr lang="fr-FR"/>
        </a:p>
      </dgm:t>
    </dgm:pt>
    <dgm:pt modelId="{0BCF3262-298D-4D90-B0D8-B349EB7B5DBD}" type="sibTrans" cxnId="{FFB13544-4863-4075-8F44-0ADF136AA441}">
      <dgm:prSet/>
      <dgm:spPr/>
      <dgm:t>
        <a:bodyPr/>
        <a:lstStyle/>
        <a:p>
          <a:endParaRPr lang="fr-FR"/>
        </a:p>
      </dgm:t>
    </dgm:pt>
    <dgm:pt modelId="{18D25E3B-C57F-4B81-87F0-615A86DCF26C}">
      <dgm:prSet phldrT="[Texte]" custT="1"/>
      <dgm:spPr/>
      <dgm:t>
        <a:bodyPr/>
        <a:lstStyle/>
        <a:p>
          <a:r>
            <a:rPr lang="fr-FR" sz="1600" dirty="0" smtClean="0"/>
            <a:t>La connaissance client devra être enrichie avant le montage du dossier(Notion de chronologie liée au déroulé de la connaissance client)</a:t>
          </a:r>
          <a:endParaRPr lang="fr-FR" sz="1600" dirty="0"/>
        </a:p>
      </dgm:t>
    </dgm:pt>
    <dgm:pt modelId="{B1C23E0F-4F3E-424E-B28D-C957BD69D386}" type="parTrans" cxnId="{69E17A7B-189F-4232-92AF-D46AAFE99473}">
      <dgm:prSet/>
      <dgm:spPr/>
      <dgm:t>
        <a:bodyPr/>
        <a:lstStyle/>
        <a:p>
          <a:endParaRPr lang="fr-FR"/>
        </a:p>
      </dgm:t>
    </dgm:pt>
    <dgm:pt modelId="{860C62C3-487D-4D12-B5DD-EF94C555EFC9}" type="sibTrans" cxnId="{69E17A7B-189F-4232-92AF-D46AAFE99473}">
      <dgm:prSet/>
      <dgm:spPr/>
      <dgm:t>
        <a:bodyPr/>
        <a:lstStyle/>
        <a:p>
          <a:endParaRPr lang="fr-FR"/>
        </a:p>
      </dgm:t>
    </dgm:pt>
    <dgm:pt modelId="{F33937FF-71C9-4043-A766-0707414BFF07}">
      <dgm:prSet phldrT="[Texte]" custT="1"/>
      <dgm:spPr/>
      <dgm:t>
        <a:bodyPr/>
        <a:lstStyle/>
        <a:p>
          <a:r>
            <a:rPr lang="fr-FR" sz="1600" dirty="0" smtClean="0"/>
            <a:t>Cette qualité permettra un gain de temps pour l’évolution du </a:t>
          </a:r>
          <a:r>
            <a:rPr lang="fr-FR" sz="1600" dirty="0" err="1" smtClean="0"/>
            <a:t>process</a:t>
          </a:r>
          <a:endParaRPr lang="fr-FR" sz="1600" dirty="0"/>
        </a:p>
      </dgm:t>
    </dgm:pt>
    <dgm:pt modelId="{8D30954D-571B-440E-961A-5391D2E2C671}" type="parTrans" cxnId="{032531BD-0697-4183-A80F-216BE8D88367}">
      <dgm:prSet/>
      <dgm:spPr/>
      <dgm:t>
        <a:bodyPr/>
        <a:lstStyle/>
        <a:p>
          <a:endParaRPr lang="fr-FR"/>
        </a:p>
      </dgm:t>
    </dgm:pt>
    <dgm:pt modelId="{A093521F-517D-4C99-866C-9FE722D537B0}" type="sibTrans" cxnId="{032531BD-0697-4183-A80F-216BE8D88367}">
      <dgm:prSet/>
      <dgm:spPr/>
      <dgm:t>
        <a:bodyPr/>
        <a:lstStyle/>
        <a:p>
          <a:endParaRPr lang="fr-FR"/>
        </a:p>
      </dgm:t>
    </dgm:pt>
    <dgm:pt modelId="{394149B0-F13D-43D9-81F3-E36E4AA1598C}">
      <dgm:prSet phldrT="[Texte]" custT="1"/>
      <dgm:spPr/>
      <dgm:t>
        <a:bodyPr/>
        <a:lstStyle/>
        <a:p>
          <a:r>
            <a:rPr lang="fr-FR" sz="1400" dirty="0" smtClean="0"/>
            <a:t>La connaissance du projet et du client</a:t>
          </a:r>
          <a:endParaRPr lang="fr-FR" sz="1400" dirty="0"/>
        </a:p>
      </dgm:t>
    </dgm:pt>
    <dgm:pt modelId="{0C34C21D-39C2-49A6-B0FF-034884880E9B}" type="parTrans" cxnId="{708A08B4-1B28-4721-A309-03E5DB424078}">
      <dgm:prSet/>
      <dgm:spPr/>
      <dgm:t>
        <a:bodyPr/>
        <a:lstStyle/>
        <a:p>
          <a:endParaRPr lang="fr-FR"/>
        </a:p>
      </dgm:t>
    </dgm:pt>
    <dgm:pt modelId="{0F5E0BCF-AC66-433D-8757-4D99DEB45204}" type="sibTrans" cxnId="{708A08B4-1B28-4721-A309-03E5DB424078}">
      <dgm:prSet/>
      <dgm:spPr/>
      <dgm:t>
        <a:bodyPr/>
        <a:lstStyle/>
        <a:p>
          <a:endParaRPr lang="fr-FR"/>
        </a:p>
      </dgm:t>
    </dgm:pt>
    <dgm:pt modelId="{DA2D479E-63E5-4CC6-97A4-E132952BBCF6}">
      <dgm:prSet phldrT="[Texte]" custT="1"/>
      <dgm:spPr/>
      <dgm:t>
        <a:bodyPr/>
        <a:lstStyle/>
        <a:p>
          <a:r>
            <a:rPr lang="fr-FR" sz="1600" dirty="0" smtClean="0"/>
            <a:t>La découverte client devra être complète, le système d’accompagnement connu sous # est différent et nécessite une précision plus grande</a:t>
          </a:r>
          <a:endParaRPr lang="fr-FR" sz="1600" dirty="0"/>
        </a:p>
      </dgm:t>
    </dgm:pt>
    <dgm:pt modelId="{B1A98F29-0F51-4C6C-8D31-BCDEE5CF3522}" type="parTrans" cxnId="{27BA84E9-4566-4942-8FB2-0202897902E4}">
      <dgm:prSet/>
      <dgm:spPr/>
      <dgm:t>
        <a:bodyPr/>
        <a:lstStyle/>
        <a:p>
          <a:endParaRPr lang="fr-FR"/>
        </a:p>
      </dgm:t>
    </dgm:pt>
    <dgm:pt modelId="{389BCEF5-41B1-40CE-B016-1910E5B5109F}" type="sibTrans" cxnId="{27BA84E9-4566-4942-8FB2-0202897902E4}">
      <dgm:prSet/>
      <dgm:spPr/>
      <dgm:t>
        <a:bodyPr/>
        <a:lstStyle/>
        <a:p>
          <a:endParaRPr lang="fr-FR"/>
        </a:p>
      </dgm:t>
    </dgm:pt>
    <dgm:pt modelId="{FECAA4BC-CDB9-4593-BC6B-7C6CA97CCA33}">
      <dgm:prSet phldrT="[Texte]" custT="1"/>
      <dgm:spPr/>
      <dgm:t>
        <a:bodyPr/>
        <a:lstStyle/>
        <a:p>
          <a:r>
            <a:rPr lang="fr-FR" sz="1600" dirty="0" smtClean="0"/>
            <a:t>Le dossier numérique (pour les pièces du client) est enrichi sur MYCREDIMMO</a:t>
          </a:r>
          <a:endParaRPr lang="fr-FR" sz="1600" dirty="0"/>
        </a:p>
      </dgm:t>
    </dgm:pt>
    <dgm:pt modelId="{B72BBC2D-7D5F-487E-B312-27EE6B953F1F}" type="parTrans" cxnId="{61AFBEC3-C124-400A-B0E0-90CBA4AD490B}">
      <dgm:prSet/>
      <dgm:spPr/>
      <dgm:t>
        <a:bodyPr/>
        <a:lstStyle/>
        <a:p>
          <a:endParaRPr lang="fr-FR"/>
        </a:p>
      </dgm:t>
    </dgm:pt>
    <dgm:pt modelId="{2A6288DA-12C2-4056-AA06-55FD209B5503}" type="sibTrans" cxnId="{61AFBEC3-C124-400A-B0E0-90CBA4AD490B}">
      <dgm:prSet/>
      <dgm:spPr/>
      <dgm:t>
        <a:bodyPr/>
        <a:lstStyle/>
        <a:p>
          <a:endParaRPr lang="fr-FR"/>
        </a:p>
      </dgm:t>
    </dgm:pt>
    <dgm:pt modelId="{6E401941-9B37-4E10-A0DA-8DBD8C1C972B}">
      <dgm:prSet phldrT="[Texte]" custT="1"/>
      <dgm:spPr/>
      <dgm:t>
        <a:bodyPr/>
        <a:lstStyle/>
        <a:p>
          <a:r>
            <a:rPr lang="fr-FR" sz="1400" dirty="0" smtClean="0"/>
            <a:t>La maîtrise du processus Immobilier</a:t>
          </a:r>
          <a:endParaRPr lang="fr-FR" sz="1400" dirty="0"/>
        </a:p>
      </dgm:t>
    </dgm:pt>
    <dgm:pt modelId="{CFDE3B67-F24A-42BF-BF9E-724F7A2C3B05}" type="parTrans" cxnId="{9785CE37-B5A1-4AA8-A023-B316618C79FD}">
      <dgm:prSet/>
      <dgm:spPr/>
      <dgm:t>
        <a:bodyPr/>
        <a:lstStyle/>
        <a:p>
          <a:endParaRPr lang="fr-FR"/>
        </a:p>
      </dgm:t>
    </dgm:pt>
    <dgm:pt modelId="{DA576F5A-F553-4C65-9BC7-56ADEB71D196}" type="sibTrans" cxnId="{9785CE37-B5A1-4AA8-A023-B316618C79FD}">
      <dgm:prSet/>
      <dgm:spPr/>
      <dgm:t>
        <a:bodyPr/>
        <a:lstStyle/>
        <a:p>
          <a:endParaRPr lang="fr-FR"/>
        </a:p>
      </dgm:t>
    </dgm:pt>
    <dgm:pt modelId="{B2D945A2-893E-4246-803D-6902D0B134F1}">
      <dgm:prSet phldrT="[Texte]" custT="1"/>
      <dgm:spPr/>
      <dgm:t>
        <a:bodyPr/>
        <a:lstStyle/>
        <a:p>
          <a:r>
            <a:rPr lang="fr-FR" sz="1600" dirty="0" smtClean="0"/>
            <a:t>Côté ex-Alsace, le changement nécessite davantage d’accompagnement quant au </a:t>
          </a:r>
          <a:r>
            <a:rPr lang="fr-FR" sz="1600" dirty="0" err="1" smtClean="0"/>
            <a:t>process</a:t>
          </a:r>
          <a:r>
            <a:rPr lang="fr-FR" sz="1600" dirty="0" smtClean="0"/>
            <a:t> immobilier</a:t>
          </a:r>
          <a:endParaRPr lang="fr-FR" sz="1600" dirty="0"/>
        </a:p>
      </dgm:t>
    </dgm:pt>
    <dgm:pt modelId="{B0BE24AE-F92B-47BF-BA5C-6BB7BE70AC99}" type="parTrans" cxnId="{A97E8FC3-131A-4039-AF32-C6AD2A7840D1}">
      <dgm:prSet/>
      <dgm:spPr/>
      <dgm:t>
        <a:bodyPr/>
        <a:lstStyle/>
        <a:p>
          <a:endParaRPr lang="fr-FR"/>
        </a:p>
      </dgm:t>
    </dgm:pt>
    <dgm:pt modelId="{13676C77-46AC-47F4-8042-99A92A22EF67}" type="sibTrans" cxnId="{A97E8FC3-131A-4039-AF32-C6AD2A7840D1}">
      <dgm:prSet/>
      <dgm:spPr/>
      <dgm:t>
        <a:bodyPr/>
        <a:lstStyle/>
        <a:p>
          <a:endParaRPr lang="fr-FR"/>
        </a:p>
      </dgm:t>
    </dgm:pt>
    <dgm:pt modelId="{86D6E972-92B9-4EA9-9C6E-B953608CD91F}">
      <dgm:prSet phldrT="[Texte]" custT="1"/>
      <dgm:spPr/>
      <dgm:t>
        <a:bodyPr/>
        <a:lstStyle/>
        <a:p>
          <a:r>
            <a:rPr lang="fr-FR" sz="1600" dirty="0" smtClean="0"/>
            <a:t>Côté ex-CELCA, c’est l’interface qui change essentiellement</a:t>
          </a:r>
          <a:endParaRPr lang="fr-FR" sz="1600" dirty="0"/>
        </a:p>
      </dgm:t>
    </dgm:pt>
    <dgm:pt modelId="{758F36BE-695C-46BB-B364-EC7485326215}" type="parTrans" cxnId="{2D49196E-8AE0-46A4-8D61-6D7B67BC2D14}">
      <dgm:prSet/>
      <dgm:spPr/>
      <dgm:t>
        <a:bodyPr/>
        <a:lstStyle/>
        <a:p>
          <a:endParaRPr lang="fr-FR"/>
        </a:p>
      </dgm:t>
    </dgm:pt>
    <dgm:pt modelId="{AD48DFBE-61EC-45B0-8B03-FD97E9E6A75F}" type="sibTrans" cxnId="{2D49196E-8AE0-46A4-8D61-6D7B67BC2D14}">
      <dgm:prSet/>
      <dgm:spPr/>
      <dgm:t>
        <a:bodyPr/>
        <a:lstStyle/>
        <a:p>
          <a:endParaRPr lang="fr-FR"/>
        </a:p>
      </dgm:t>
    </dgm:pt>
    <dgm:pt modelId="{338805DD-1ADB-448D-AC80-ECF09C38A240}" type="pres">
      <dgm:prSet presAssocID="{7255BC03-78E7-46D2-BC87-6BDA5C96863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00C287E-B7F3-484D-9690-AFA1FA2157B6}" type="pres">
      <dgm:prSet presAssocID="{645735D6-A893-4B4A-8E61-FC1379C51CA5}" presName="composite" presStyleCnt="0"/>
      <dgm:spPr/>
    </dgm:pt>
    <dgm:pt modelId="{164BEC89-09D0-4708-8A3E-4275B2AA19D5}" type="pres">
      <dgm:prSet presAssocID="{645735D6-A893-4B4A-8E61-FC1379C51CA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C99EF1-A39C-46AA-BFB5-59D682EBCF64}" type="pres">
      <dgm:prSet presAssocID="{645735D6-A893-4B4A-8E61-FC1379C51CA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474FBE3-B499-4B0B-88CA-C9B3F501DDFA}" type="pres">
      <dgm:prSet presAssocID="{0BCF3262-298D-4D90-B0D8-B349EB7B5DBD}" presName="sp" presStyleCnt="0"/>
      <dgm:spPr/>
    </dgm:pt>
    <dgm:pt modelId="{9EC77CE8-9F16-4F2E-A4D4-6A9C18812E54}" type="pres">
      <dgm:prSet presAssocID="{394149B0-F13D-43D9-81F3-E36E4AA1598C}" presName="composite" presStyleCnt="0"/>
      <dgm:spPr/>
    </dgm:pt>
    <dgm:pt modelId="{7A611775-EC9C-4847-9AE8-E9A8C450CE39}" type="pres">
      <dgm:prSet presAssocID="{394149B0-F13D-43D9-81F3-E36E4AA1598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3A7270-D5CD-4F5A-BB54-86AFF8580620}" type="pres">
      <dgm:prSet presAssocID="{394149B0-F13D-43D9-81F3-E36E4AA1598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A260C8B-66BA-475D-AD09-C8B1AA062042}" type="pres">
      <dgm:prSet presAssocID="{0F5E0BCF-AC66-433D-8757-4D99DEB45204}" presName="sp" presStyleCnt="0"/>
      <dgm:spPr/>
    </dgm:pt>
    <dgm:pt modelId="{1EB80732-5E15-4719-8F27-54F9A0998F76}" type="pres">
      <dgm:prSet presAssocID="{6E401941-9B37-4E10-A0DA-8DBD8C1C972B}" presName="composite" presStyleCnt="0"/>
      <dgm:spPr/>
    </dgm:pt>
    <dgm:pt modelId="{A4A9104E-6855-44C9-99BE-E965E2DC39C7}" type="pres">
      <dgm:prSet presAssocID="{6E401941-9B37-4E10-A0DA-8DBD8C1C972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DECC3E4-69A7-4FBF-83AB-EA1FBB3D56E0}" type="pres">
      <dgm:prSet presAssocID="{6E401941-9B37-4E10-A0DA-8DBD8C1C972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32531BD-0697-4183-A80F-216BE8D88367}" srcId="{645735D6-A893-4B4A-8E61-FC1379C51CA5}" destId="{F33937FF-71C9-4043-A766-0707414BFF07}" srcOrd="1" destOrd="0" parTransId="{8D30954D-571B-440E-961A-5391D2E2C671}" sibTransId="{A093521F-517D-4C99-866C-9FE722D537B0}"/>
    <dgm:cxn modelId="{048C8ADD-6ECA-4F1C-B9A4-C7B21B401B9D}" type="presOf" srcId="{FECAA4BC-CDB9-4593-BC6B-7C6CA97CCA33}" destId="{5E3A7270-D5CD-4F5A-BB54-86AFF8580620}" srcOrd="0" destOrd="1" presId="urn:microsoft.com/office/officeart/2005/8/layout/chevron2"/>
    <dgm:cxn modelId="{B8B40C02-AC3E-4FB2-894E-B70A2B8DD2A7}" type="presOf" srcId="{394149B0-F13D-43D9-81F3-E36E4AA1598C}" destId="{7A611775-EC9C-4847-9AE8-E9A8C450CE39}" srcOrd="0" destOrd="0" presId="urn:microsoft.com/office/officeart/2005/8/layout/chevron2"/>
    <dgm:cxn modelId="{FFB13544-4863-4075-8F44-0ADF136AA441}" srcId="{7255BC03-78E7-46D2-BC87-6BDA5C968639}" destId="{645735D6-A893-4B4A-8E61-FC1379C51CA5}" srcOrd="0" destOrd="0" parTransId="{6FF15A1E-827E-483A-B06F-B527EEB62969}" sibTransId="{0BCF3262-298D-4D90-B0D8-B349EB7B5DBD}"/>
    <dgm:cxn modelId="{19271EEF-7275-4062-8E1A-5B1E250B41F7}" type="presOf" srcId="{86D6E972-92B9-4EA9-9C6E-B953608CD91F}" destId="{3DECC3E4-69A7-4FBF-83AB-EA1FBB3D56E0}" srcOrd="0" destOrd="1" presId="urn:microsoft.com/office/officeart/2005/8/layout/chevron2"/>
    <dgm:cxn modelId="{A97E8FC3-131A-4039-AF32-C6AD2A7840D1}" srcId="{6E401941-9B37-4E10-A0DA-8DBD8C1C972B}" destId="{B2D945A2-893E-4246-803D-6902D0B134F1}" srcOrd="0" destOrd="0" parTransId="{B0BE24AE-F92B-47BF-BA5C-6BB7BE70AC99}" sibTransId="{13676C77-46AC-47F4-8042-99A92A22EF67}"/>
    <dgm:cxn modelId="{4C340980-6BA3-42CB-B0D2-F115C7CC3EB9}" type="presOf" srcId="{DA2D479E-63E5-4CC6-97A4-E132952BBCF6}" destId="{5E3A7270-D5CD-4F5A-BB54-86AFF8580620}" srcOrd="0" destOrd="0" presId="urn:microsoft.com/office/officeart/2005/8/layout/chevron2"/>
    <dgm:cxn modelId="{27BA84E9-4566-4942-8FB2-0202897902E4}" srcId="{394149B0-F13D-43D9-81F3-E36E4AA1598C}" destId="{DA2D479E-63E5-4CC6-97A4-E132952BBCF6}" srcOrd="0" destOrd="0" parTransId="{B1A98F29-0F51-4C6C-8D31-BCDEE5CF3522}" sibTransId="{389BCEF5-41B1-40CE-B016-1910E5B5109F}"/>
    <dgm:cxn modelId="{15F12066-37E0-4F90-AF1C-9F8AC2195107}" type="presOf" srcId="{B2D945A2-893E-4246-803D-6902D0B134F1}" destId="{3DECC3E4-69A7-4FBF-83AB-EA1FBB3D56E0}" srcOrd="0" destOrd="0" presId="urn:microsoft.com/office/officeart/2005/8/layout/chevron2"/>
    <dgm:cxn modelId="{37282923-B3CD-46A4-B35E-22C84209798B}" type="presOf" srcId="{7255BC03-78E7-46D2-BC87-6BDA5C968639}" destId="{338805DD-1ADB-448D-AC80-ECF09C38A240}" srcOrd="0" destOrd="0" presId="urn:microsoft.com/office/officeart/2005/8/layout/chevron2"/>
    <dgm:cxn modelId="{0C3BF9A1-A2DF-4DFD-88B2-0428F1BA3744}" type="presOf" srcId="{645735D6-A893-4B4A-8E61-FC1379C51CA5}" destId="{164BEC89-09D0-4708-8A3E-4275B2AA19D5}" srcOrd="0" destOrd="0" presId="urn:microsoft.com/office/officeart/2005/8/layout/chevron2"/>
    <dgm:cxn modelId="{F014298B-B116-4589-B575-69FE91643FDF}" type="presOf" srcId="{F33937FF-71C9-4043-A766-0707414BFF07}" destId="{ECC99EF1-A39C-46AA-BFB5-59D682EBCF64}" srcOrd="0" destOrd="1" presId="urn:microsoft.com/office/officeart/2005/8/layout/chevron2"/>
    <dgm:cxn modelId="{69E17A7B-189F-4232-92AF-D46AAFE99473}" srcId="{645735D6-A893-4B4A-8E61-FC1379C51CA5}" destId="{18D25E3B-C57F-4B81-87F0-615A86DCF26C}" srcOrd="0" destOrd="0" parTransId="{B1C23E0F-4F3E-424E-B28D-C957BD69D386}" sibTransId="{860C62C3-487D-4D12-B5DD-EF94C555EFC9}"/>
    <dgm:cxn modelId="{89C40A0F-A1D7-4F0A-9F44-B3BC89DE2488}" type="presOf" srcId="{18D25E3B-C57F-4B81-87F0-615A86DCF26C}" destId="{ECC99EF1-A39C-46AA-BFB5-59D682EBCF64}" srcOrd="0" destOrd="0" presId="urn:microsoft.com/office/officeart/2005/8/layout/chevron2"/>
    <dgm:cxn modelId="{708A08B4-1B28-4721-A309-03E5DB424078}" srcId="{7255BC03-78E7-46D2-BC87-6BDA5C968639}" destId="{394149B0-F13D-43D9-81F3-E36E4AA1598C}" srcOrd="1" destOrd="0" parTransId="{0C34C21D-39C2-49A6-B0FF-034884880E9B}" sibTransId="{0F5E0BCF-AC66-433D-8757-4D99DEB45204}"/>
    <dgm:cxn modelId="{2D49196E-8AE0-46A4-8D61-6D7B67BC2D14}" srcId="{6E401941-9B37-4E10-A0DA-8DBD8C1C972B}" destId="{86D6E972-92B9-4EA9-9C6E-B953608CD91F}" srcOrd="1" destOrd="0" parTransId="{758F36BE-695C-46BB-B364-EC7485326215}" sibTransId="{AD48DFBE-61EC-45B0-8B03-FD97E9E6A75F}"/>
    <dgm:cxn modelId="{B91188D6-C5FF-441B-BF9F-F92657126C1D}" type="presOf" srcId="{6E401941-9B37-4E10-A0DA-8DBD8C1C972B}" destId="{A4A9104E-6855-44C9-99BE-E965E2DC39C7}" srcOrd="0" destOrd="0" presId="urn:microsoft.com/office/officeart/2005/8/layout/chevron2"/>
    <dgm:cxn modelId="{61AFBEC3-C124-400A-B0E0-90CBA4AD490B}" srcId="{394149B0-F13D-43D9-81F3-E36E4AA1598C}" destId="{FECAA4BC-CDB9-4593-BC6B-7C6CA97CCA33}" srcOrd="1" destOrd="0" parTransId="{B72BBC2D-7D5F-487E-B312-27EE6B953F1F}" sibTransId="{2A6288DA-12C2-4056-AA06-55FD209B5503}"/>
    <dgm:cxn modelId="{9785CE37-B5A1-4AA8-A023-B316618C79FD}" srcId="{7255BC03-78E7-46D2-BC87-6BDA5C968639}" destId="{6E401941-9B37-4E10-A0DA-8DBD8C1C972B}" srcOrd="2" destOrd="0" parTransId="{CFDE3B67-F24A-42BF-BF9E-724F7A2C3B05}" sibTransId="{DA576F5A-F553-4C65-9BC7-56ADEB71D196}"/>
    <dgm:cxn modelId="{7C230BF8-AF71-40DF-98FE-C4E65E9CE535}" type="presParOf" srcId="{338805DD-1ADB-448D-AC80-ECF09C38A240}" destId="{700C287E-B7F3-484D-9690-AFA1FA2157B6}" srcOrd="0" destOrd="0" presId="urn:microsoft.com/office/officeart/2005/8/layout/chevron2"/>
    <dgm:cxn modelId="{68F44A00-01E9-4B3E-A563-6DE9691E2622}" type="presParOf" srcId="{700C287E-B7F3-484D-9690-AFA1FA2157B6}" destId="{164BEC89-09D0-4708-8A3E-4275B2AA19D5}" srcOrd="0" destOrd="0" presId="urn:microsoft.com/office/officeart/2005/8/layout/chevron2"/>
    <dgm:cxn modelId="{1DFE2A5A-9CB9-48EC-A0DC-BFD08CDFE398}" type="presParOf" srcId="{700C287E-B7F3-484D-9690-AFA1FA2157B6}" destId="{ECC99EF1-A39C-46AA-BFB5-59D682EBCF64}" srcOrd="1" destOrd="0" presId="urn:microsoft.com/office/officeart/2005/8/layout/chevron2"/>
    <dgm:cxn modelId="{4AF42CAD-34E8-4DE1-9905-CEB2C166061C}" type="presParOf" srcId="{338805DD-1ADB-448D-AC80-ECF09C38A240}" destId="{7474FBE3-B499-4B0B-88CA-C9B3F501DDFA}" srcOrd="1" destOrd="0" presId="urn:microsoft.com/office/officeart/2005/8/layout/chevron2"/>
    <dgm:cxn modelId="{DB72FBAD-003B-446C-8C04-FC4933045368}" type="presParOf" srcId="{338805DD-1ADB-448D-AC80-ECF09C38A240}" destId="{9EC77CE8-9F16-4F2E-A4D4-6A9C18812E54}" srcOrd="2" destOrd="0" presId="urn:microsoft.com/office/officeart/2005/8/layout/chevron2"/>
    <dgm:cxn modelId="{1DA3EC4B-61FD-412E-A447-C0F8CA843DD8}" type="presParOf" srcId="{9EC77CE8-9F16-4F2E-A4D4-6A9C18812E54}" destId="{7A611775-EC9C-4847-9AE8-E9A8C450CE39}" srcOrd="0" destOrd="0" presId="urn:microsoft.com/office/officeart/2005/8/layout/chevron2"/>
    <dgm:cxn modelId="{4454E9FB-75B3-4879-9683-2C887DBA47ED}" type="presParOf" srcId="{9EC77CE8-9F16-4F2E-A4D4-6A9C18812E54}" destId="{5E3A7270-D5CD-4F5A-BB54-86AFF8580620}" srcOrd="1" destOrd="0" presId="urn:microsoft.com/office/officeart/2005/8/layout/chevron2"/>
    <dgm:cxn modelId="{97EC5AE8-8100-47D7-900B-EDAB2ED0072C}" type="presParOf" srcId="{338805DD-1ADB-448D-AC80-ECF09C38A240}" destId="{BA260C8B-66BA-475D-AD09-C8B1AA062042}" srcOrd="3" destOrd="0" presId="urn:microsoft.com/office/officeart/2005/8/layout/chevron2"/>
    <dgm:cxn modelId="{1155A397-D073-492B-A03A-E34071149630}" type="presParOf" srcId="{338805DD-1ADB-448D-AC80-ECF09C38A240}" destId="{1EB80732-5E15-4719-8F27-54F9A0998F76}" srcOrd="4" destOrd="0" presId="urn:microsoft.com/office/officeart/2005/8/layout/chevron2"/>
    <dgm:cxn modelId="{1D39640A-0CD4-4295-86CB-C30A47E71CCF}" type="presParOf" srcId="{1EB80732-5E15-4719-8F27-54F9A0998F76}" destId="{A4A9104E-6855-44C9-99BE-E965E2DC39C7}" srcOrd="0" destOrd="0" presId="urn:microsoft.com/office/officeart/2005/8/layout/chevron2"/>
    <dgm:cxn modelId="{C2FC03CD-4568-4864-B1F0-EF299FF9B7AA}" type="presParOf" srcId="{1EB80732-5E15-4719-8F27-54F9A0998F76}" destId="{3DECC3E4-69A7-4FBF-83AB-EA1FBB3D56E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CF05735-9AE4-4583-A207-EF360E8DDF96}" type="doc">
      <dgm:prSet loTypeId="urn:microsoft.com/office/officeart/2005/8/layout/vList3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61D25B30-D5DB-436A-A56C-0A88C422CE06}">
      <dgm:prSet phldrT="[Texte]" custT="1"/>
      <dgm:spPr/>
      <dgm:t>
        <a:bodyPr/>
        <a:lstStyle/>
        <a:p>
          <a:r>
            <a:rPr lang="fr-FR" sz="1400" dirty="0" smtClean="0"/>
            <a:t>La saisie du dossier immobilier se fait sur MYSYS, d’abord avec le renseignement des informations du client puis celle du prêt immobilier</a:t>
          </a:r>
          <a:endParaRPr lang="fr-FR" sz="1400" dirty="0"/>
        </a:p>
      </dgm:t>
    </dgm:pt>
    <dgm:pt modelId="{C4B7D828-8A7A-45CF-812D-22D9970E874B}" type="parTrans" cxnId="{A0324D6A-CEFB-46B4-9518-7CB71E514158}">
      <dgm:prSet/>
      <dgm:spPr/>
      <dgm:t>
        <a:bodyPr/>
        <a:lstStyle/>
        <a:p>
          <a:endParaRPr lang="fr-FR"/>
        </a:p>
      </dgm:t>
    </dgm:pt>
    <dgm:pt modelId="{D5699459-74F0-47EE-89B1-8E5784D5FFE6}" type="sibTrans" cxnId="{A0324D6A-CEFB-46B4-9518-7CB71E514158}">
      <dgm:prSet/>
      <dgm:spPr/>
      <dgm:t>
        <a:bodyPr/>
        <a:lstStyle/>
        <a:p>
          <a:endParaRPr lang="fr-FR"/>
        </a:p>
      </dgm:t>
    </dgm:pt>
    <dgm:pt modelId="{4B64611F-D30A-4544-8B5F-77CFF476EDF5}">
      <dgm:prSet phldrT="[Texte]" custT="1"/>
      <dgm:spPr/>
      <dgm:t>
        <a:bodyPr/>
        <a:lstStyle/>
        <a:p>
          <a:r>
            <a:rPr lang="fr-FR" sz="1400" dirty="0" smtClean="0"/>
            <a:t>Le client nous donne l’accord, nous saisissons la conformité du dossier, la garantie, l’assurance des emprunteurs</a:t>
          </a:r>
          <a:endParaRPr lang="fr-FR" sz="1400" dirty="0"/>
        </a:p>
      </dgm:t>
    </dgm:pt>
    <dgm:pt modelId="{3298E7C3-929C-4836-926E-941360592656}" type="parTrans" cxnId="{BC7012EB-4368-4306-ACB1-115DA859D14C}">
      <dgm:prSet/>
      <dgm:spPr/>
      <dgm:t>
        <a:bodyPr/>
        <a:lstStyle/>
        <a:p>
          <a:endParaRPr lang="fr-FR"/>
        </a:p>
      </dgm:t>
    </dgm:pt>
    <dgm:pt modelId="{EB2A1AE2-8EE7-4322-AAC9-9C990BDC0F59}" type="sibTrans" cxnId="{BC7012EB-4368-4306-ACB1-115DA859D14C}">
      <dgm:prSet/>
      <dgm:spPr/>
      <dgm:t>
        <a:bodyPr/>
        <a:lstStyle/>
        <a:p>
          <a:endParaRPr lang="fr-FR"/>
        </a:p>
      </dgm:t>
    </dgm:pt>
    <dgm:pt modelId="{18D013B2-4F33-4161-B2F5-0D9C1617D73B}">
      <dgm:prSet phldrT="[Texte]" custT="1"/>
      <dgm:spPr/>
      <dgm:t>
        <a:bodyPr/>
        <a:lstStyle/>
        <a:p>
          <a:r>
            <a:rPr lang="fr-FR" sz="1400" dirty="0" smtClean="0"/>
            <a:t>Nous éditons les offres en agence ou au siège selon le périmètre</a:t>
          </a:r>
          <a:endParaRPr lang="fr-FR" sz="1400" dirty="0"/>
        </a:p>
      </dgm:t>
    </dgm:pt>
    <dgm:pt modelId="{9FF8D0E3-F2E9-4C71-AF13-711B505B46D2}" type="parTrans" cxnId="{702E4A97-3096-47EC-9F8B-1F7466CE5D89}">
      <dgm:prSet/>
      <dgm:spPr/>
      <dgm:t>
        <a:bodyPr/>
        <a:lstStyle/>
        <a:p>
          <a:endParaRPr lang="fr-FR"/>
        </a:p>
      </dgm:t>
    </dgm:pt>
    <dgm:pt modelId="{67062F87-A60A-45B6-B45B-29206C071F2F}" type="sibTrans" cxnId="{702E4A97-3096-47EC-9F8B-1F7466CE5D89}">
      <dgm:prSet/>
      <dgm:spPr/>
      <dgm:t>
        <a:bodyPr/>
        <a:lstStyle/>
        <a:p>
          <a:endParaRPr lang="fr-FR"/>
        </a:p>
      </dgm:t>
    </dgm:pt>
    <dgm:pt modelId="{957C4C48-684B-47E0-88DE-FB28BDE4F1D3}" type="pres">
      <dgm:prSet presAssocID="{BCF05735-9AE4-4583-A207-EF360E8DDF9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4B9CF44-5D2D-4472-B75A-94DAF4A72427}" type="pres">
      <dgm:prSet presAssocID="{61D25B30-D5DB-436A-A56C-0A88C422CE06}" presName="composite" presStyleCnt="0"/>
      <dgm:spPr/>
    </dgm:pt>
    <dgm:pt modelId="{4FA12590-C585-484A-9EFB-DCDD12687008}" type="pres">
      <dgm:prSet presAssocID="{61D25B30-D5DB-436A-A56C-0A88C422CE06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fr-FR"/>
        </a:p>
      </dgm:t>
    </dgm:pt>
    <dgm:pt modelId="{717407B5-52D1-465A-8B31-F684ECE718A2}" type="pres">
      <dgm:prSet presAssocID="{61D25B30-D5DB-436A-A56C-0A88C422CE06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BA6D779-8768-4565-82E1-8A306160E3DD}" type="pres">
      <dgm:prSet presAssocID="{D5699459-74F0-47EE-89B1-8E5784D5FFE6}" presName="spacing" presStyleCnt="0"/>
      <dgm:spPr/>
    </dgm:pt>
    <dgm:pt modelId="{006C75BF-5BF9-4AA9-A0C1-23EA17C9D381}" type="pres">
      <dgm:prSet presAssocID="{4B64611F-D30A-4544-8B5F-77CFF476EDF5}" presName="composite" presStyleCnt="0"/>
      <dgm:spPr/>
    </dgm:pt>
    <dgm:pt modelId="{A0548575-C86F-4292-8131-19279D86D5FF}" type="pres">
      <dgm:prSet presAssocID="{4B64611F-D30A-4544-8B5F-77CFF476EDF5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8EBC5F1-3BFC-467B-B97B-5A69364753BF}" type="pres">
      <dgm:prSet presAssocID="{4B64611F-D30A-4544-8B5F-77CFF476EDF5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399980A-F689-4B66-8C18-1B0043895B78}" type="pres">
      <dgm:prSet presAssocID="{EB2A1AE2-8EE7-4322-AAC9-9C990BDC0F59}" presName="spacing" presStyleCnt="0"/>
      <dgm:spPr/>
    </dgm:pt>
    <dgm:pt modelId="{5800D15C-FD0A-4A9C-9962-10E4F82CA7B6}" type="pres">
      <dgm:prSet presAssocID="{18D013B2-4F33-4161-B2F5-0D9C1617D73B}" presName="composite" presStyleCnt="0"/>
      <dgm:spPr/>
    </dgm:pt>
    <dgm:pt modelId="{5A75F967-E1B5-4611-AC9B-C1ECDB96795D}" type="pres">
      <dgm:prSet presAssocID="{18D013B2-4F33-4161-B2F5-0D9C1617D73B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D4ECBE4-CFC1-4686-B2EE-04C696703438}" type="pres">
      <dgm:prSet presAssocID="{18D013B2-4F33-4161-B2F5-0D9C1617D73B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15FF688-4362-4249-B749-C76B0A52BAE7}" type="presOf" srcId="{61D25B30-D5DB-436A-A56C-0A88C422CE06}" destId="{717407B5-52D1-465A-8B31-F684ECE718A2}" srcOrd="0" destOrd="0" presId="urn:microsoft.com/office/officeart/2005/8/layout/vList3"/>
    <dgm:cxn modelId="{BC7012EB-4368-4306-ACB1-115DA859D14C}" srcId="{BCF05735-9AE4-4583-A207-EF360E8DDF96}" destId="{4B64611F-D30A-4544-8B5F-77CFF476EDF5}" srcOrd="1" destOrd="0" parTransId="{3298E7C3-929C-4836-926E-941360592656}" sibTransId="{EB2A1AE2-8EE7-4322-AAC9-9C990BDC0F59}"/>
    <dgm:cxn modelId="{9C0187CD-0F40-4023-81FA-0889F09FB72C}" type="presOf" srcId="{18D013B2-4F33-4161-B2F5-0D9C1617D73B}" destId="{2D4ECBE4-CFC1-4686-B2EE-04C696703438}" srcOrd="0" destOrd="0" presId="urn:microsoft.com/office/officeart/2005/8/layout/vList3"/>
    <dgm:cxn modelId="{01305518-F5BC-47B6-BC82-EDB461531699}" type="presOf" srcId="{4B64611F-D30A-4544-8B5F-77CFF476EDF5}" destId="{68EBC5F1-3BFC-467B-B97B-5A69364753BF}" srcOrd="0" destOrd="0" presId="urn:microsoft.com/office/officeart/2005/8/layout/vList3"/>
    <dgm:cxn modelId="{EA48A081-5D22-4135-825C-328A91C3A5E5}" type="presOf" srcId="{BCF05735-9AE4-4583-A207-EF360E8DDF96}" destId="{957C4C48-684B-47E0-88DE-FB28BDE4F1D3}" srcOrd="0" destOrd="0" presId="urn:microsoft.com/office/officeart/2005/8/layout/vList3"/>
    <dgm:cxn modelId="{702E4A97-3096-47EC-9F8B-1F7466CE5D89}" srcId="{BCF05735-9AE4-4583-A207-EF360E8DDF96}" destId="{18D013B2-4F33-4161-B2F5-0D9C1617D73B}" srcOrd="2" destOrd="0" parTransId="{9FF8D0E3-F2E9-4C71-AF13-711B505B46D2}" sibTransId="{67062F87-A60A-45B6-B45B-29206C071F2F}"/>
    <dgm:cxn modelId="{A0324D6A-CEFB-46B4-9518-7CB71E514158}" srcId="{BCF05735-9AE4-4583-A207-EF360E8DDF96}" destId="{61D25B30-D5DB-436A-A56C-0A88C422CE06}" srcOrd="0" destOrd="0" parTransId="{C4B7D828-8A7A-45CF-812D-22D9970E874B}" sibTransId="{D5699459-74F0-47EE-89B1-8E5784D5FFE6}"/>
    <dgm:cxn modelId="{F38BDB9A-625A-4E36-BE64-E081E0A0419D}" type="presParOf" srcId="{957C4C48-684B-47E0-88DE-FB28BDE4F1D3}" destId="{94B9CF44-5D2D-4472-B75A-94DAF4A72427}" srcOrd="0" destOrd="0" presId="urn:microsoft.com/office/officeart/2005/8/layout/vList3"/>
    <dgm:cxn modelId="{4A1409FF-1CF2-4422-9B72-EBCBE5F9E302}" type="presParOf" srcId="{94B9CF44-5D2D-4472-B75A-94DAF4A72427}" destId="{4FA12590-C585-484A-9EFB-DCDD12687008}" srcOrd="0" destOrd="0" presId="urn:microsoft.com/office/officeart/2005/8/layout/vList3"/>
    <dgm:cxn modelId="{82DF8745-A369-4C11-94FA-4E214518AFD3}" type="presParOf" srcId="{94B9CF44-5D2D-4472-B75A-94DAF4A72427}" destId="{717407B5-52D1-465A-8B31-F684ECE718A2}" srcOrd="1" destOrd="0" presId="urn:microsoft.com/office/officeart/2005/8/layout/vList3"/>
    <dgm:cxn modelId="{FCB4FF41-0319-4879-98D6-8A8FC8AD6732}" type="presParOf" srcId="{957C4C48-684B-47E0-88DE-FB28BDE4F1D3}" destId="{2BA6D779-8768-4565-82E1-8A306160E3DD}" srcOrd="1" destOrd="0" presId="urn:microsoft.com/office/officeart/2005/8/layout/vList3"/>
    <dgm:cxn modelId="{F967EF16-B894-4EE0-B107-F8C1C3CCED53}" type="presParOf" srcId="{957C4C48-684B-47E0-88DE-FB28BDE4F1D3}" destId="{006C75BF-5BF9-4AA9-A0C1-23EA17C9D381}" srcOrd="2" destOrd="0" presId="urn:microsoft.com/office/officeart/2005/8/layout/vList3"/>
    <dgm:cxn modelId="{CFB42323-6817-4103-8452-F4C6C1F1D3A3}" type="presParOf" srcId="{006C75BF-5BF9-4AA9-A0C1-23EA17C9D381}" destId="{A0548575-C86F-4292-8131-19279D86D5FF}" srcOrd="0" destOrd="0" presId="urn:microsoft.com/office/officeart/2005/8/layout/vList3"/>
    <dgm:cxn modelId="{C07CBD13-58B7-4E6A-9098-0A69A1C8937C}" type="presParOf" srcId="{006C75BF-5BF9-4AA9-A0C1-23EA17C9D381}" destId="{68EBC5F1-3BFC-467B-B97B-5A69364753BF}" srcOrd="1" destOrd="0" presId="urn:microsoft.com/office/officeart/2005/8/layout/vList3"/>
    <dgm:cxn modelId="{09FF1B0F-4AC7-431A-8C97-5FAE405FF7E2}" type="presParOf" srcId="{957C4C48-684B-47E0-88DE-FB28BDE4F1D3}" destId="{0399980A-F689-4B66-8C18-1B0043895B78}" srcOrd="3" destOrd="0" presId="urn:microsoft.com/office/officeart/2005/8/layout/vList3"/>
    <dgm:cxn modelId="{B34AB514-F457-48AB-B385-DB97E79A585F}" type="presParOf" srcId="{957C4C48-684B-47E0-88DE-FB28BDE4F1D3}" destId="{5800D15C-FD0A-4A9C-9962-10E4F82CA7B6}" srcOrd="4" destOrd="0" presId="urn:microsoft.com/office/officeart/2005/8/layout/vList3"/>
    <dgm:cxn modelId="{0DA2370E-3D8D-46E2-A63D-018A4672794C}" type="presParOf" srcId="{5800D15C-FD0A-4A9C-9962-10E4F82CA7B6}" destId="{5A75F967-E1B5-4611-AC9B-C1ECDB96795D}" srcOrd="0" destOrd="0" presId="urn:microsoft.com/office/officeart/2005/8/layout/vList3"/>
    <dgm:cxn modelId="{D7E897E7-DC8B-4DF6-98BD-628CA43B5EDB}" type="presParOf" srcId="{5800D15C-FD0A-4A9C-9962-10E4F82CA7B6}" destId="{2D4ECBE4-CFC1-4686-B2EE-04C69670343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B778B55-A229-492D-84B2-D3AA3CFF0D14}" type="doc">
      <dgm:prSet loTypeId="urn:microsoft.com/office/officeart/2005/8/layout/process1" loCatId="process" qsTypeId="urn:microsoft.com/office/officeart/2005/8/quickstyle/simple3" qsCatId="simple" csTypeId="urn:microsoft.com/office/officeart/2005/8/colors/colorful2" csCatId="colorful" phldr="1"/>
      <dgm:spPr/>
    </dgm:pt>
    <dgm:pt modelId="{F5393327-237A-44C3-A8D1-1C8ECF82C900}">
      <dgm:prSet phldrT="[Texte]"/>
      <dgm:spPr/>
      <dgm:t>
        <a:bodyPr/>
        <a:lstStyle/>
        <a:p>
          <a:r>
            <a:rPr lang="fr-FR" dirty="0" smtClean="0"/>
            <a:t>La formation DCI est requise pour le maintien des délégations sur l’année 2020</a:t>
          </a:r>
          <a:endParaRPr lang="fr-FR" dirty="0"/>
        </a:p>
      </dgm:t>
    </dgm:pt>
    <dgm:pt modelId="{66B3B90D-F16F-4612-AC94-F91908152A36}" type="parTrans" cxnId="{E399FD6B-8E7D-4283-86AC-6539F95E10A1}">
      <dgm:prSet/>
      <dgm:spPr/>
      <dgm:t>
        <a:bodyPr/>
        <a:lstStyle/>
        <a:p>
          <a:endParaRPr lang="fr-FR"/>
        </a:p>
      </dgm:t>
    </dgm:pt>
    <dgm:pt modelId="{B9872F17-3392-4D12-B6D9-78B8C8F821B0}" type="sibTrans" cxnId="{E399FD6B-8E7D-4283-86AC-6539F95E10A1}">
      <dgm:prSet/>
      <dgm:spPr/>
      <dgm:t>
        <a:bodyPr/>
        <a:lstStyle/>
        <a:p>
          <a:endParaRPr lang="fr-FR"/>
        </a:p>
      </dgm:t>
    </dgm:pt>
    <dgm:pt modelId="{1D2D69B9-37A7-49B6-B447-AFFBE9A0F09A}">
      <dgm:prSet phldrT="[Texte]"/>
      <dgm:spPr/>
      <dgm:t>
        <a:bodyPr/>
        <a:lstStyle/>
        <a:p>
          <a:r>
            <a:rPr lang="fr-FR" dirty="0" smtClean="0"/>
            <a:t>La vigilance sur les agences est essentielle sur le transfert de délégation pour garder un opérationnel qui valide en l’absence du DA</a:t>
          </a:r>
          <a:endParaRPr lang="fr-FR" dirty="0"/>
        </a:p>
      </dgm:t>
    </dgm:pt>
    <dgm:pt modelId="{86A1E060-A168-4F86-9F17-E948B08CEAA7}" type="parTrans" cxnId="{832A8101-0B02-4EE4-9410-12549A50B414}">
      <dgm:prSet/>
      <dgm:spPr/>
      <dgm:t>
        <a:bodyPr/>
        <a:lstStyle/>
        <a:p>
          <a:endParaRPr lang="fr-FR"/>
        </a:p>
      </dgm:t>
    </dgm:pt>
    <dgm:pt modelId="{FD1F6BF4-1BAA-471C-B834-4B9AD123745C}" type="sibTrans" cxnId="{832A8101-0B02-4EE4-9410-12549A50B414}">
      <dgm:prSet/>
      <dgm:spPr/>
      <dgm:t>
        <a:bodyPr/>
        <a:lstStyle/>
        <a:p>
          <a:endParaRPr lang="fr-FR"/>
        </a:p>
      </dgm:t>
    </dgm:pt>
    <dgm:pt modelId="{21645B72-75CB-4CAA-94AB-7CBC4DB98E8E}">
      <dgm:prSet phldrT="[Texte]"/>
      <dgm:spPr/>
      <dgm:t>
        <a:bodyPr/>
        <a:lstStyle/>
        <a:p>
          <a:r>
            <a:rPr lang="fr-FR" dirty="0" smtClean="0"/>
            <a:t>Le délégataire a accès au dossier numérique et valide la procédure sur le dossier</a:t>
          </a:r>
          <a:endParaRPr lang="fr-FR" dirty="0"/>
        </a:p>
      </dgm:t>
    </dgm:pt>
    <dgm:pt modelId="{A5DB95E4-514D-409E-97CC-0CF7A4D3DE85}" type="parTrans" cxnId="{E8D2CDFB-12D3-4A04-A4D5-E28C1C9B326C}">
      <dgm:prSet/>
      <dgm:spPr/>
      <dgm:t>
        <a:bodyPr/>
        <a:lstStyle/>
        <a:p>
          <a:endParaRPr lang="fr-FR"/>
        </a:p>
      </dgm:t>
    </dgm:pt>
    <dgm:pt modelId="{85CEFC40-1811-416F-8562-42F1436604EB}" type="sibTrans" cxnId="{E8D2CDFB-12D3-4A04-A4D5-E28C1C9B326C}">
      <dgm:prSet/>
      <dgm:spPr/>
      <dgm:t>
        <a:bodyPr/>
        <a:lstStyle/>
        <a:p>
          <a:endParaRPr lang="fr-FR"/>
        </a:p>
      </dgm:t>
    </dgm:pt>
    <dgm:pt modelId="{22A3F0A3-FDB7-4649-B275-941C7B718302}" type="pres">
      <dgm:prSet presAssocID="{EB778B55-A229-492D-84B2-D3AA3CFF0D14}" presName="Name0" presStyleCnt="0">
        <dgm:presLayoutVars>
          <dgm:dir/>
          <dgm:resizeHandles val="exact"/>
        </dgm:presLayoutVars>
      </dgm:prSet>
      <dgm:spPr/>
    </dgm:pt>
    <dgm:pt modelId="{B7EEF3E2-97C0-4C46-A13E-A7DF9EE4F0B2}" type="pres">
      <dgm:prSet presAssocID="{F5393327-237A-44C3-A8D1-1C8ECF82C90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41DE62C-6186-48A5-84B4-F57AA10E297E}" type="pres">
      <dgm:prSet presAssocID="{B9872F17-3392-4D12-B6D9-78B8C8F821B0}" presName="sibTrans" presStyleLbl="sibTrans2D1" presStyleIdx="0" presStyleCnt="2"/>
      <dgm:spPr/>
      <dgm:t>
        <a:bodyPr/>
        <a:lstStyle/>
        <a:p>
          <a:endParaRPr lang="fr-FR"/>
        </a:p>
      </dgm:t>
    </dgm:pt>
    <dgm:pt modelId="{CEBA0202-84B2-4A55-A37C-D131944B432D}" type="pres">
      <dgm:prSet presAssocID="{B9872F17-3392-4D12-B6D9-78B8C8F821B0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F3430D4E-D55D-49B3-932B-F5BD7E4229E6}" type="pres">
      <dgm:prSet presAssocID="{1D2D69B9-37A7-49B6-B447-AFFBE9A0F09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D3865BD-4DDB-4112-9ACD-E688E7837D9E}" type="pres">
      <dgm:prSet presAssocID="{FD1F6BF4-1BAA-471C-B834-4B9AD123745C}" presName="sibTrans" presStyleLbl="sibTrans2D1" presStyleIdx="1" presStyleCnt="2"/>
      <dgm:spPr/>
      <dgm:t>
        <a:bodyPr/>
        <a:lstStyle/>
        <a:p>
          <a:endParaRPr lang="fr-FR"/>
        </a:p>
      </dgm:t>
    </dgm:pt>
    <dgm:pt modelId="{3DE99736-E152-48B2-A7DB-860F3A8A4388}" type="pres">
      <dgm:prSet presAssocID="{FD1F6BF4-1BAA-471C-B834-4B9AD123745C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5C609F4F-F842-4221-84AA-8388CC6D5F66}" type="pres">
      <dgm:prSet presAssocID="{21645B72-75CB-4CAA-94AB-7CBC4DB98E8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B6A32C5-9E2C-4003-B07E-754959FFD458}" type="presOf" srcId="{B9872F17-3392-4D12-B6D9-78B8C8F821B0}" destId="{641DE62C-6186-48A5-84B4-F57AA10E297E}" srcOrd="0" destOrd="0" presId="urn:microsoft.com/office/officeart/2005/8/layout/process1"/>
    <dgm:cxn modelId="{AE0CA819-D7D4-4DBC-91AE-9BF50EA1D3DB}" type="presOf" srcId="{FD1F6BF4-1BAA-471C-B834-4B9AD123745C}" destId="{3DE99736-E152-48B2-A7DB-860F3A8A4388}" srcOrd="1" destOrd="0" presId="urn:microsoft.com/office/officeart/2005/8/layout/process1"/>
    <dgm:cxn modelId="{784FFA0F-56F9-4393-8FA7-F5D5BC2B24DA}" type="presOf" srcId="{B9872F17-3392-4D12-B6D9-78B8C8F821B0}" destId="{CEBA0202-84B2-4A55-A37C-D131944B432D}" srcOrd="1" destOrd="0" presId="urn:microsoft.com/office/officeart/2005/8/layout/process1"/>
    <dgm:cxn modelId="{E8D2CDFB-12D3-4A04-A4D5-E28C1C9B326C}" srcId="{EB778B55-A229-492D-84B2-D3AA3CFF0D14}" destId="{21645B72-75CB-4CAA-94AB-7CBC4DB98E8E}" srcOrd="2" destOrd="0" parTransId="{A5DB95E4-514D-409E-97CC-0CF7A4D3DE85}" sibTransId="{85CEFC40-1811-416F-8562-42F1436604EB}"/>
    <dgm:cxn modelId="{832A8101-0B02-4EE4-9410-12549A50B414}" srcId="{EB778B55-A229-492D-84B2-D3AA3CFF0D14}" destId="{1D2D69B9-37A7-49B6-B447-AFFBE9A0F09A}" srcOrd="1" destOrd="0" parTransId="{86A1E060-A168-4F86-9F17-E948B08CEAA7}" sibTransId="{FD1F6BF4-1BAA-471C-B834-4B9AD123745C}"/>
    <dgm:cxn modelId="{E399FD6B-8E7D-4283-86AC-6539F95E10A1}" srcId="{EB778B55-A229-492D-84B2-D3AA3CFF0D14}" destId="{F5393327-237A-44C3-A8D1-1C8ECF82C900}" srcOrd="0" destOrd="0" parTransId="{66B3B90D-F16F-4612-AC94-F91908152A36}" sibTransId="{B9872F17-3392-4D12-B6D9-78B8C8F821B0}"/>
    <dgm:cxn modelId="{78DB4EF5-1E30-4486-9943-919D2366CE57}" type="presOf" srcId="{F5393327-237A-44C3-A8D1-1C8ECF82C900}" destId="{B7EEF3E2-97C0-4C46-A13E-A7DF9EE4F0B2}" srcOrd="0" destOrd="0" presId="urn:microsoft.com/office/officeart/2005/8/layout/process1"/>
    <dgm:cxn modelId="{933403E6-52F6-4FA8-A7FD-FB44C0AC7998}" type="presOf" srcId="{1D2D69B9-37A7-49B6-B447-AFFBE9A0F09A}" destId="{F3430D4E-D55D-49B3-932B-F5BD7E4229E6}" srcOrd="0" destOrd="0" presId="urn:microsoft.com/office/officeart/2005/8/layout/process1"/>
    <dgm:cxn modelId="{A7BA650F-CC59-4735-877E-21D98AAD1D99}" type="presOf" srcId="{21645B72-75CB-4CAA-94AB-7CBC4DB98E8E}" destId="{5C609F4F-F842-4221-84AA-8388CC6D5F66}" srcOrd="0" destOrd="0" presId="urn:microsoft.com/office/officeart/2005/8/layout/process1"/>
    <dgm:cxn modelId="{1B10685C-D924-4475-88C6-42BA97750DAB}" type="presOf" srcId="{EB778B55-A229-492D-84B2-D3AA3CFF0D14}" destId="{22A3F0A3-FDB7-4649-B275-941C7B718302}" srcOrd="0" destOrd="0" presId="urn:microsoft.com/office/officeart/2005/8/layout/process1"/>
    <dgm:cxn modelId="{8128FFF6-F2C7-41B5-A93E-9C16C147F764}" type="presOf" srcId="{FD1F6BF4-1BAA-471C-B834-4B9AD123745C}" destId="{2D3865BD-4DDB-4112-9ACD-E688E7837D9E}" srcOrd="0" destOrd="0" presId="urn:microsoft.com/office/officeart/2005/8/layout/process1"/>
    <dgm:cxn modelId="{82B9A80B-51DA-4825-9DFE-1C1B3D584807}" type="presParOf" srcId="{22A3F0A3-FDB7-4649-B275-941C7B718302}" destId="{B7EEF3E2-97C0-4C46-A13E-A7DF9EE4F0B2}" srcOrd="0" destOrd="0" presId="urn:microsoft.com/office/officeart/2005/8/layout/process1"/>
    <dgm:cxn modelId="{E07E95F5-B7EB-43D6-AB11-84EBABCD7F46}" type="presParOf" srcId="{22A3F0A3-FDB7-4649-B275-941C7B718302}" destId="{641DE62C-6186-48A5-84B4-F57AA10E297E}" srcOrd="1" destOrd="0" presId="urn:microsoft.com/office/officeart/2005/8/layout/process1"/>
    <dgm:cxn modelId="{6A256CA6-F0DC-4466-8C7D-98C10A028E73}" type="presParOf" srcId="{641DE62C-6186-48A5-84B4-F57AA10E297E}" destId="{CEBA0202-84B2-4A55-A37C-D131944B432D}" srcOrd="0" destOrd="0" presId="urn:microsoft.com/office/officeart/2005/8/layout/process1"/>
    <dgm:cxn modelId="{BE94CF8E-EB2F-456C-AEB1-A97A425C8737}" type="presParOf" srcId="{22A3F0A3-FDB7-4649-B275-941C7B718302}" destId="{F3430D4E-D55D-49B3-932B-F5BD7E4229E6}" srcOrd="2" destOrd="0" presId="urn:microsoft.com/office/officeart/2005/8/layout/process1"/>
    <dgm:cxn modelId="{90ED61F7-18AB-497C-B0A7-087C3D624133}" type="presParOf" srcId="{22A3F0A3-FDB7-4649-B275-941C7B718302}" destId="{2D3865BD-4DDB-4112-9ACD-E688E7837D9E}" srcOrd="3" destOrd="0" presId="urn:microsoft.com/office/officeart/2005/8/layout/process1"/>
    <dgm:cxn modelId="{3A03E00D-06B5-4539-84A2-3862C870E4ED}" type="presParOf" srcId="{2D3865BD-4DDB-4112-9ACD-E688E7837D9E}" destId="{3DE99736-E152-48B2-A7DB-860F3A8A4388}" srcOrd="0" destOrd="0" presId="urn:microsoft.com/office/officeart/2005/8/layout/process1"/>
    <dgm:cxn modelId="{E2A2ACD2-B43A-4DA7-8CAA-E77078C68A71}" type="presParOf" srcId="{22A3F0A3-FDB7-4649-B275-941C7B718302}" destId="{5C609F4F-F842-4221-84AA-8388CC6D5F6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41E41F-7831-47F9-8095-9F6607F9DDE4}">
      <dsp:nvSpPr>
        <dsp:cNvPr id="0" name=""/>
        <dsp:cNvSpPr/>
      </dsp:nvSpPr>
      <dsp:spPr>
        <a:xfrm>
          <a:off x="661157" y="0"/>
          <a:ext cx="5111726" cy="5111726"/>
        </a:xfrm>
        <a:prstGeom prst="triangl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D2296CD-CE3A-4D59-9C38-AEC81FE269D5}">
      <dsp:nvSpPr>
        <dsp:cNvPr id="0" name=""/>
        <dsp:cNvSpPr/>
      </dsp:nvSpPr>
      <dsp:spPr>
        <a:xfrm>
          <a:off x="3217020" y="513918"/>
          <a:ext cx="3322621" cy="12100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Un contexte de taux bas et une politique monétaire accommodante</a:t>
          </a:r>
          <a:endParaRPr lang="fr-FR" sz="1600" kern="1200" dirty="0"/>
        </a:p>
      </dsp:txBody>
      <dsp:txXfrm>
        <a:off x="3276089" y="572987"/>
        <a:ext cx="3204483" cy="1091903"/>
      </dsp:txXfrm>
    </dsp:sp>
    <dsp:sp modelId="{772A84E8-FEE4-4894-97D2-A1B598DF00E6}">
      <dsp:nvSpPr>
        <dsp:cNvPr id="0" name=""/>
        <dsp:cNvSpPr/>
      </dsp:nvSpPr>
      <dsp:spPr>
        <a:xfrm>
          <a:off x="3217020" y="1875214"/>
          <a:ext cx="3322621" cy="12100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4648054"/>
              <a:satOff val="1777"/>
              <a:lumOff val="-1529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Une demande immobilière forte et une concurrence accrue</a:t>
          </a:r>
          <a:endParaRPr lang="fr-FR" sz="1600" kern="1200" dirty="0"/>
        </a:p>
      </dsp:txBody>
      <dsp:txXfrm>
        <a:off x="3276089" y="1934283"/>
        <a:ext cx="3204483" cy="1091903"/>
      </dsp:txXfrm>
    </dsp:sp>
    <dsp:sp modelId="{9B5BEE4F-7334-4091-A879-264231518D36}">
      <dsp:nvSpPr>
        <dsp:cNvPr id="0" name=""/>
        <dsp:cNvSpPr/>
      </dsp:nvSpPr>
      <dsp:spPr>
        <a:xfrm>
          <a:off x="3217020" y="3236511"/>
          <a:ext cx="3322621" cy="12100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9296107"/>
              <a:satOff val="3554"/>
              <a:lumOff val="-3059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Un marché concurrentiel en clin à proposer des taux très bas sur les profils les plus qualitatifs, mais pas seulement …</a:t>
          </a:r>
          <a:endParaRPr lang="fr-FR" sz="1600" kern="1200" dirty="0"/>
        </a:p>
      </dsp:txBody>
      <dsp:txXfrm>
        <a:off x="3276089" y="3295580"/>
        <a:ext cx="3204483" cy="10919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9A787F-DF25-4454-BFC8-7BF73065289D}">
      <dsp:nvSpPr>
        <dsp:cNvPr id="0" name=""/>
        <dsp:cNvSpPr/>
      </dsp:nvSpPr>
      <dsp:spPr>
        <a:xfrm>
          <a:off x="1645" y="0"/>
          <a:ext cx="1724570" cy="49685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Gagner en réactivité et en professionnalisme</a:t>
          </a:r>
        </a:p>
      </dsp:txBody>
      <dsp:txXfrm>
        <a:off x="1645" y="1987420"/>
        <a:ext cx="1724570" cy="1987420"/>
      </dsp:txXfrm>
    </dsp:sp>
    <dsp:sp modelId="{1F9F231E-7C98-481F-B5F4-A03AF240216B}">
      <dsp:nvSpPr>
        <dsp:cNvPr id="0" name=""/>
        <dsp:cNvSpPr/>
      </dsp:nvSpPr>
      <dsp:spPr>
        <a:xfrm>
          <a:off x="53382" y="298113"/>
          <a:ext cx="1621096" cy="165452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7A45C2D-A5E8-436D-B85B-4E2CEC93AF52}">
      <dsp:nvSpPr>
        <dsp:cNvPr id="0" name=""/>
        <dsp:cNvSpPr/>
      </dsp:nvSpPr>
      <dsp:spPr>
        <a:xfrm>
          <a:off x="1777952" y="0"/>
          <a:ext cx="1724570" cy="49685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6666180"/>
                <a:satOff val="2679"/>
                <a:lumOff val="2026"/>
                <a:alphaOff val="0"/>
                <a:tint val="50000"/>
                <a:satMod val="300000"/>
              </a:schemeClr>
            </a:gs>
            <a:gs pos="35000">
              <a:schemeClr val="accent3">
                <a:hueOff val="-6666180"/>
                <a:satOff val="2679"/>
                <a:lumOff val="2026"/>
                <a:alphaOff val="0"/>
                <a:tint val="37000"/>
                <a:satMod val="300000"/>
              </a:schemeClr>
            </a:gs>
            <a:gs pos="100000">
              <a:schemeClr val="accent3">
                <a:hueOff val="-6666180"/>
                <a:satOff val="2679"/>
                <a:lumOff val="202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Décider en agence avec un nouveau schéma délégataire</a:t>
          </a:r>
          <a:endParaRPr lang="fr-FR" sz="1600" kern="1200" dirty="0"/>
        </a:p>
      </dsp:txBody>
      <dsp:txXfrm>
        <a:off x="1777952" y="1987420"/>
        <a:ext cx="1724570" cy="1987420"/>
      </dsp:txXfrm>
    </dsp:sp>
    <dsp:sp modelId="{DADC05EB-1FB2-4FB7-9EA1-EF0C5A05CC4C}">
      <dsp:nvSpPr>
        <dsp:cNvPr id="0" name=""/>
        <dsp:cNvSpPr/>
      </dsp:nvSpPr>
      <dsp:spPr>
        <a:xfrm>
          <a:off x="1829690" y="298113"/>
          <a:ext cx="1621096" cy="165452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0150B1E-C878-4A74-8D93-0F71765BE553}">
      <dsp:nvSpPr>
        <dsp:cNvPr id="0" name=""/>
        <dsp:cNvSpPr/>
      </dsp:nvSpPr>
      <dsp:spPr>
        <a:xfrm>
          <a:off x="3554260" y="0"/>
          <a:ext cx="1724570" cy="49685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3332360"/>
                <a:satOff val="5359"/>
                <a:lumOff val="4052"/>
                <a:alphaOff val="0"/>
                <a:tint val="50000"/>
                <a:satMod val="300000"/>
              </a:schemeClr>
            </a:gs>
            <a:gs pos="35000">
              <a:schemeClr val="accent3">
                <a:hueOff val="-13332360"/>
                <a:satOff val="5359"/>
                <a:lumOff val="4052"/>
                <a:alphaOff val="0"/>
                <a:tint val="37000"/>
                <a:satMod val="300000"/>
              </a:schemeClr>
            </a:gs>
            <a:gs pos="100000">
              <a:schemeClr val="accent3">
                <a:hueOff val="-13332360"/>
                <a:satOff val="5359"/>
                <a:lumOff val="405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Avoir une vision sur nos délais et maîtriser le processus de vente du crédit du début à la fin</a:t>
          </a:r>
          <a:endParaRPr lang="fr-FR" sz="1600" kern="1200" dirty="0"/>
        </a:p>
      </dsp:txBody>
      <dsp:txXfrm>
        <a:off x="3554260" y="1987420"/>
        <a:ext cx="1724570" cy="1987420"/>
      </dsp:txXfrm>
    </dsp:sp>
    <dsp:sp modelId="{5AA95376-5313-4C06-A933-E4CF9E4D6775}">
      <dsp:nvSpPr>
        <dsp:cNvPr id="0" name=""/>
        <dsp:cNvSpPr/>
      </dsp:nvSpPr>
      <dsp:spPr>
        <a:xfrm>
          <a:off x="3605997" y="298113"/>
          <a:ext cx="1621096" cy="165452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C4EA0F6-CE77-47D7-A1EF-47BFAE759C36}">
      <dsp:nvSpPr>
        <dsp:cNvPr id="0" name=""/>
        <dsp:cNvSpPr/>
      </dsp:nvSpPr>
      <dsp:spPr>
        <a:xfrm>
          <a:off x="5330568" y="0"/>
          <a:ext cx="1724570" cy="49685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9998539"/>
                <a:satOff val="8038"/>
                <a:lumOff val="6078"/>
                <a:alphaOff val="0"/>
                <a:tint val="50000"/>
                <a:satMod val="300000"/>
              </a:schemeClr>
            </a:gs>
            <a:gs pos="35000">
              <a:schemeClr val="accent3">
                <a:hueOff val="-19998539"/>
                <a:satOff val="8038"/>
                <a:lumOff val="6078"/>
                <a:alphaOff val="0"/>
                <a:tint val="37000"/>
                <a:satMod val="300000"/>
              </a:schemeClr>
            </a:gs>
            <a:gs pos="100000">
              <a:schemeClr val="accent3">
                <a:hueOff val="-19998539"/>
                <a:satOff val="8038"/>
                <a:lumOff val="6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Conquérir plus de client en les satisfaisant davantage, avec une démarche maîtrisée et commune à la CEGEE</a:t>
          </a:r>
        </a:p>
      </dsp:txBody>
      <dsp:txXfrm>
        <a:off x="5330568" y="1987420"/>
        <a:ext cx="1724570" cy="1987420"/>
      </dsp:txXfrm>
    </dsp:sp>
    <dsp:sp modelId="{A8507694-E194-4AD2-B16C-B4FAB5A1197B}">
      <dsp:nvSpPr>
        <dsp:cNvPr id="0" name=""/>
        <dsp:cNvSpPr/>
      </dsp:nvSpPr>
      <dsp:spPr>
        <a:xfrm>
          <a:off x="5382305" y="298113"/>
          <a:ext cx="1621096" cy="1654527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6616256-44C7-49A2-81B8-05E8CF84A4F9}">
      <dsp:nvSpPr>
        <dsp:cNvPr id="0" name=""/>
        <dsp:cNvSpPr/>
      </dsp:nvSpPr>
      <dsp:spPr>
        <a:xfrm>
          <a:off x="282271" y="3974841"/>
          <a:ext cx="6492241" cy="745282"/>
        </a:xfrm>
        <a:prstGeom prst="leftRightArrow">
          <a:avLst/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4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F016DB-0E88-4940-AB7A-886D6B1A9A72}">
      <dsp:nvSpPr>
        <dsp:cNvPr id="0" name=""/>
        <dsp:cNvSpPr/>
      </dsp:nvSpPr>
      <dsp:spPr>
        <a:xfrm>
          <a:off x="1944220" y="-486852"/>
          <a:ext cx="2396785" cy="207342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Etape 2: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bg1"/>
              </a:solidFill>
            </a:rPr>
            <a:t>Négociation et confirmation</a:t>
          </a:r>
          <a:endParaRPr lang="fr-FR" sz="1600" kern="1200" dirty="0"/>
        </a:p>
      </dsp:txBody>
      <dsp:txXfrm>
        <a:off x="2295221" y="-183206"/>
        <a:ext cx="1694783" cy="1466134"/>
      </dsp:txXfrm>
    </dsp:sp>
    <dsp:sp modelId="{6E2DB706-2104-48F2-B7EA-912F29D2FFED}">
      <dsp:nvSpPr>
        <dsp:cNvPr id="0" name=""/>
        <dsp:cNvSpPr/>
      </dsp:nvSpPr>
      <dsp:spPr>
        <a:xfrm rot="12650576">
          <a:off x="3804377" y="835336"/>
          <a:ext cx="252387" cy="3700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 rot="10800000">
        <a:off x="3874739" y="928761"/>
        <a:ext cx="176671" cy="222050"/>
      </dsp:txXfrm>
    </dsp:sp>
    <dsp:sp modelId="{4F3556F3-72DF-437E-9DBB-AE98B012AF16}">
      <dsp:nvSpPr>
        <dsp:cNvPr id="0" name=""/>
        <dsp:cNvSpPr/>
      </dsp:nvSpPr>
      <dsp:spPr>
        <a:xfrm>
          <a:off x="3507869" y="446858"/>
          <a:ext cx="2396785" cy="2073426"/>
        </a:xfrm>
        <a:prstGeom prst="ellipse">
          <a:avLst/>
        </a:prstGeom>
        <a:solidFill>
          <a:schemeClr val="accent2">
            <a:hueOff val="3821829"/>
            <a:satOff val="12488"/>
            <a:lumOff val="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500" kern="1200" dirty="0">
            <a:solidFill>
              <a:schemeClr val="bg1"/>
            </a:solidFill>
          </a:endParaRPr>
        </a:p>
      </dsp:txBody>
      <dsp:txXfrm>
        <a:off x="3858870" y="750504"/>
        <a:ext cx="1694783" cy="1466134"/>
      </dsp:txXfrm>
    </dsp:sp>
    <dsp:sp modelId="{3CDF6EF4-D2FE-4FE7-B007-FE701743ECEE}">
      <dsp:nvSpPr>
        <dsp:cNvPr id="0" name=""/>
        <dsp:cNvSpPr/>
      </dsp:nvSpPr>
      <dsp:spPr>
        <a:xfrm rot="15562678">
          <a:off x="4713997" y="2074124"/>
          <a:ext cx="275444" cy="3700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821829"/>
            <a:satOff val="12488"/>
            <a:lumOff val="3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 rot="10800000">
        <a:off x="4762929" y="2188749"/>
        <a:ext cx="192811" cy="222050"/>
      </dsp:txXfrm>
    </dsp:sp>
    <dsp:sp modelId="{53F5011C-D9B4-441A-B5B6-D1F641DBE4BF}">
      <dsp:nvSpPr>
        <dsp:cNvPr id="0" name=""/>
        <dsp:cNvSpPr/>
      </dsp:nvSpPr>
      <dsp:spPr>
        <a:xfrm>
          <a:off x="3795910" y="1982721"/>
          <a:ext cx="2396785" cy="2073426"/>
        </a:xfrm>
        <a:prstGeom prst="ellipse">
          <a:avLst/>
        </a:prstGeom>
        <a:solidFill>
          <a:schemeClr val="accent2">
            <a:hueOff val="7643658"/>
            <a:satOff val="24977"/>
            <a:lumOff val="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Etape 4: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bg1"/>
              </a:solidFill>
            </a:rPr>
            <a:t>Accord du dossier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bg1"/>
              </a:solidFill>
            </a:rPr>
            <a:t> (Saisie garanties, ADE et conformité)</a:t>
          </a:r>
          <a:endParaRPr lang="fr-FR" sz="1600" kern="1200" dirty="0"/>
        </a:p>
      </dsp:txBody>
      <dsp:txXfrm>
        <a:off x="4146911" y="2286367"/>
        <a:ext cx="1694783" cy="1466134"/>
      </dsp:txXfrm>
    </dsp:sp>
    <dsp:sp modelId="{BF74D8E6-E315-4B18-9EBB-942BEBFB0339}">
      <dsp:nvSpPr>
        <dsp:cNvPr id="0" name=""/>
        <dsp:cNvSpPr/>
      </dsp:nvSpPr>
      <dsp:spPr>
        <a:xfrm rot="20144607">
          <a:off x="3989527" y="3248009"/>
          <a:ext cx="173722" cy="3700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7643658"/>
            <a:satOff val="24977"/>
            <a:lumOff val="7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3991828" y="3332730"/>
        <a:ext cx="121605" cy="222050"/>
      </dsp:txXfrm>
    </dsp:sp>
    <dsp:sp modelId="{C0FF602C-D92F-4EDF-B166-9B88E68B347B}">
      <dsp:nvSpPr>
        <dsp:cNvPr id="0" name=""/>
        <dsp:cNvSpPr/>
      </dsp:nvSpPr>
      <dsp:spPr>
        <a:xfrm>
          <a:off x="1969047" y="2805914"/>
          <a:ext cx="2396785" cy="2073426"/>
        </a:xfrm>
        <a:prstGeom prst="ellipse">
          <a:avLst/>
        </a:prstGeom>
        <a:solidFill>
          <a:schemeClr val="accent2">
            <a:hueOff val="11465488"/>
            <a:satOff val="37465"/>
            <a:lumOff val="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b="1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Etape 5: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bg1"/>
              </a:solidFill>
            </a:rPr>
            <a:t>Rdv pour finaliser le développement commercial</a:t>
          </a:r>
          <a:endParaRPr lang="fr-FR" sz="1600" kern="1200" dirty="0"/>
        </a:p>
      </dsp:txBody>
      <dsp:txXfrm>
        <a:off x="2320048" y="3109560"/>
        <a:ext cx="1694783" cy="1466134"/>
      </dsp:txXfrm>
    </dsp:sp>
    <dsp:sp modelId="{0704CC5C-E19D-43CA-837C-6009F4BA85DD}">
      <dsp:nvSpPr>
        <dsp:cNvPr id="0" name=""/>
        <dsp:cNvSpPr/>
      </dsp:nvSpPr>
      <dsp:spPr>
        <a:xfrm rot="1509258">
          <a:off x="2182156" y="3243496"/>
          <a:ext cx="206944" cy="3700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1465488"/>
            <a:satOff val="37465"/>
            <a:lumOff val="1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2185100" y="3304318"/>
        <a:ext cx="144861" cy="222050"/>
      </dsp:txXfrm>
    </dsp:sp>
    <dsp:sp modelId="{8C8D97F9-4F31-434F-A854-7BBCF2250736}">
      <dsp:nvSpPr>
        <dsp:cNvPr id="0" name=""/>
        <dsp:cNvSpPr/>
      </dsp:nvSpPr>
      <dsp:spPr>
        <a:xfrm>
          <a:off x="216027" y="1982713"/>
          <a:ext cx="2396785" cy="2073426"/>
        </a:xfrm>
        <a:prstGeom prst="ellipse">
          <a:avLst/>
        </a:prstGeom>
        <a:solidFill>
          <a:schemeClr val="accent2">
            <a:hueOff val="15287316"/>
            <a:satOff val="49954"/>
            <a:lumOff val="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Etape 6: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bg1"/>
              </a:solidFill>
            </a:rPr>
            <a:t>Edition du dossier en agence si éligible à OPTILEAD ou en Back Office</a:t>
          </a:r>
          <a:endParaRPr lang="fr-FR" sz="1600" kern="1200" dirty="0"/>
        </a:p>
      </dsp:txBody>
      <dsp:txXfrm>
        <a:off x="567028" y="2286359"/>
        <a:ext cx="1694783" cy="1466134"/>
      </dsp:txXfrm>
    </dsp:sp>
    <dsp:sp modelId="{66DDC03D-04A5-44AE-9E40-221AE3439BE2}">
      <dsp:nvSpPr>
        <dsp:cNvPr id="0" name=""/>
        <dsp:cNvSpPr/>
      </dsp:nvSpPr>
      <dsp:spPr>
        <a:xfrm rot="5357134">
          <a:off x="1290928" y="2004796"/>
          <a:ext cx="226294" cy="3700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5287316"/>
            <a:satOff val="49954"/>
            <a:lumOff val="15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1324449" y="2044871"/>
        <a:ext cx="158406" cy="222050"/>
      </dsp:txXfrm>
    </dsp:sp>
    <dsp:sp modelId="{B6548388-BD29-4B0C-973D-42FB7389751B}">
      <dsp:nvSpPr>
        <dsp:cNvPr id="0" name=""/>
        <dsp:cNvSpPr/>
      </dsp:nvSpPr>
      <dsp:spPr>
        <a:xfrm>
          <a:off x="195498" y="336344"/>
          <a:ext cx="2396785" cy="2073426"/>
        </a:xfrm>
        <a:prstGeom prst="ellipse">
          <a:avLst/>
        </a:prstGeom>
        <a:solidFill>
          <a:schemeClr val="accent2">
            <a:hueOff val="19109145"/>
            <a:satOff val="62442"/>
            <a:lumOff val="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Etape 1</a:t>
          </a:r>
          <a:r>
            <a:rPr lang="fr-FR" sz="1600" kern="1200" dirty="0" smtClean="0">
              <a:solidFill>
                <a:schemeClr val="bg1"/>
              </a:solidFill>
            </a:rPr>
            <a:t>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chemeClr val="bg1"/>
              </a:solidFill>
            </a:rPr>
            <a:t>Rdv client/prospect</a:t>
          </a:r>
          <a:endParaRPr lang="fr-FR" sz="1600" kern="1200" dirty="0"/>
        </a:p>
      </dsp:txBody>
      <dsp:txXfrm>
        <a:off x="546499" y="639990"/>
        <a:ext cx="1694783" cy="1466134"/>
      </dsp:txXfrm>
    </dsp:sp>
    <dsp:sp modelId="{22283433-C540-4FA1-8AEC-A0345A3BAC0F}">
      <dsp:nvSpPr>
        <dsp:cNvPr id="0" name=""/>
        <dsp:cNvSpPr/>
      </dsp:nvSpPr>
      <dsp:spPr>
        <a:xfrm rot="9287500">
          <a:off x="2169168" y="773900"/>
          <a:ext cx="208864" cy="3700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9109145"/>
            <a:satOff val="62442"/>
            <a:lumOff val="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 rot="10800000">
        <a:off x="2228843" y="834572"/>
        <a:ext cx="146205" cy="2220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E87512-5225-4653-80ED-9497CD02AA3E}">
      <dsp:nvSpPr>
        <dsp:cNvPr id="0" name=""/>
        <dsp:cNvSpPr/>
      </dsp:nvSpPr>
      <dsp:spPr>
        <a:xfrm rot="16200000">
          <a:off x="-1528678" y="2163926"/>
          <a:ext cx="3763138" cy="607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5402" bIns="0" numCol="1" spcCol="1270" anchor="t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100" kern="1200" dirty="0" smtClean="0"/>
            <a:t># IMMO         </a:t>
          </a:r>
          <a:endParaRPr lang="fr-FR" sz="4100" kern="1200" dirty="0"/>
        </a:p>
      </dsp:txBody>
      <dsp:txXfrm>
        <a:off x="-1528678" y="2163926"/>
        <a:ext cx="3763138" cy="607070"/>
      </dsp:txXfrm>
    </dsp:sp>
    <dsp:sp modelId="{2A044C19-F3AA-4CED-8786-EB7AA11CA7CC}">
      <dsp:nvSpPr>
        <dsp:cNvPr id="0" name=""/>
        <dsp:cNvSpPr/>
      </dsp:nvSpPr>
      <dsp:spPr>
        <a:xfrm>
          <a:off x="1008584" y="86580"/>
          <a:ext cx="3023854" cy="476176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53540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</a:t>
          </a:r>
          <a:r>
            <a:rPr lang="fr-FR" sz="1400" kern="1200" dirty="0" err="1" smtClean="0"/>
            <a:t>Process</a:t>
          </a:r>
          <a:r>
            <a:rPr lang="fr-FR" sz="1400" kern="1200" dirty="0" smtClean="0"/>
            <a:t> accompagne le collaborateur sur la démarche de vente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collaborateur est guidé et ne saisit plus que l’avis motivé et les caractéristiques du dossier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Les garanties et l’ADE sont saisis via le middle office.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L’édition est faite en dehors de l’agence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schéma délégataire est intégré à l’outil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middle office participe aux échanges avec le client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dossier est traité seulement s’il est complet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dossier est ressaisi au service crédit sur néo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800" kern="1200" dirty="0"/>
        </a:p>
      </dsp:txBody>
      <dsp:txXfrm>
        <a:off x="1008584" y="86580"/>
        <a:ext cx="3023854" cy="4761762"/>
      </dsp:txXfrm>
    </dsp:sp>
    <dsp:sp modelId="{4E580DD1-D055-4192-88FA-266EDB7F8A10}">
      <dsp:nvSpPr>
        <dsp:cNvPr id="0" name=""/>
        <dsp:cNvSpPr/>
      </dsp:nvSpPr>
      <dsp:spPr>
        <a:xfrm>
          <a:off x="216020" y="-23806"/>
          <a:ext cx="638079" cy="8308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D50D200-9BE2-4FA0-9A9E-056D08C4C03A}">
      <dsp:nvSpPr>
        <dsp:cNvPr id="0" name=""/>
        <dsp:cNvSpPr/>
      </dsp:nvSpPr>
      <dsp:spPr>
        <a:xfrm rot="16200000">
          <a:off x="2878589" y="2163926"/>
          <a:ext cx="3763138" cy="607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5402" bIns="0" numCol="1" spcCol="1270" anchor="t" anchorCtr="0">
          <a:noAutofit/>
        </a:bodyPr>
        <a:lstStyle/>
        <a:p>
          <a:pPr lvl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100" kern="1200" dirty="0" smtClean="0"/>
            <a:t>MYCREDIMMO</a:t>
          </a:r>
          <a:endParaRPr lang="fr-FR" sz="4100" kern="1200" dirty="0"/>
        </a:p>
      </dsp:txBody>
      <dsp:txXfrm>
        <a:off x="2878589" y="2163926"/>
        <a:ext cx="3763138" cy="607070"/>
      </dsp:txXfrm>
    </dsp:sp>
    <dsp:sp modelId="{11BF8C0C-6A41-47F2-A005-4922AA76F24E}">
      <dsp:nvSpPr>
        <dsp:cNvPr id="0" name=""/>
        <dsp:cNvSpPr/>
      </dsp:nvSpPr>
      <dsp:spPr>
        <a:xfrm>
          <a:off x="5063694" y="86580"/>
          <a:ext cx="3023854" cy="4761762"/>
        </a:xfrm>
        <a:prstGeom prst="rect">
          <a:avLst/>
        </a:prstGeom>
        <a:gradFill rotWithShape="0">
          <a:gsLst>
            <a:gs pos="0">
              <a:schemeClr val="accent3">
                <a:hueOff val="-19998539"/>
                <a:satOff val="8038"/>
                <a:lumOff val="6078"/>
                <a:alphaOff val="0"/>
                <a:tint val="50000"/>
                <a:satMod val="300000"/>
              </a:schemeClr>
            </a:gs>
            <a:gs pos="35000">
              <a:schemeClr val="accent3">
                <a:hueOff val="-19998539"/>
                <a:satOff val="8038"/>
                <a:lumOff val="6078"/>
                <a:alphaOff val="0"/>
                <a:tint val="37000"/>
                <a:satMod val="300000"/>
              </a:schemeClr>
            </a:gs>
            <a:gs pos="100000">
              <a:schemeClr val="accent3">
                <a:hueOff val="-19998539"/>
                <a:satOff val="8038"/>
                <a:lumOff val="6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53540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</a:t>
          </a:r>
          <a:r>
            <a:rPr lang="fr-FR" sz="1400" kern="1200" dirty="0" err="1" smtClean="0"/>
            <a:t>Process</a:t>
          </a:r>
          <a:r>
            <a:rPr lang="fr-FR" sz="1400" kern="1200" dirty="0" smtClean="0"/>
            <a:t> de saisie du dossier est directement lié à MYSYS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collaborateur gère le dossier du début à la fin (Saisie des garanties, envoi </a:t>
          </a:r>
          <a:r>
            <a:rPr lang="fr-FR" sz="1400" kern="1200" dirty="0" err="1" smtClean="0"/>
            <a:t>Saccef</a:t>
          </a:r>
          <a:r>
            <a:rPr lang="fr-FR" sz="1400" kern="1200" dirty="0" smtClean="0"/>
            <a:t>, ADE)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Si le dossier est éligible, il est éditable en agence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nouveau schéma délégataire permet de traiter 92% des dossiers sur un niveau 3 (DA/DT)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commercial reste le seul interlocuteur du client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processus de vente est mieux maîtrisé, il demande davantage de maîtrise et de rigueur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délai en sera raccourci grâce aux échanges numériques en interne et avec le client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dossier est transféré au délégataire par voie électronique (Si non éditable en agence ou que le risque est délégué)</a:t>
          </a:r>
          <a:endParaRPr lang="fr-FR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100" kern="1200" dirty="0"/>
        </a:p>
      </dsp:txBody>
      <dsp:txXfrm>
        <a:off x="5063694" y="86580"/>
        <a:ext cx="3023854" cy="4761762"/>
      </dsp:txXfrm>
    </dsp:sp>
    <dsp:sp modelId="{5E14673D-C4C8-4810-8B28-D5A993563D5A}">
      <dsp:nvSpPr>
        <dsp:cNvPr id="0" name=""/>
        <dsp:cNvSpPr/>
      </dsp:nvSpPr>
      <dsp:spPr>
        <a:xfrm>
          <a:off x="4263235" y="-23806"/>
          <a:ext cx="638079" cy="83087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E87512-5225-4653-80ED-9497CD02AA3E}">
      <dsp:nvSpPr>
        <dsp:cNvPr id="0" name=""/>
        <dsp:cNvSpPr/>
      </dsp:nvSpPr>
      <dsp:spPr>
        <a:xfrm rot="16200000">
          <a:off x="-1528678" y="2163926"/>
          <a:ext cx="3763138" cy="607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5402" bIns="0" numCol="1" spcCol="1270" anchor="t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100" kern="1200" dirty="0" smtClean="0"/>
            <a:t>NEO         </a:t>
          </a:r>
          <a:endParaRPr lang="fr-FR" sz="4100" kern="1200" dirty="0"/>
        </a:p>
      </dsp:txBody>
      <dsp:txXfrm>
        <a:off x="-1528678" y="2163926"/>
        <a:ext cx="3763138" cy="607070"/>
      </dsp:txXfrm>
    </dsp:sp>
    <dsp:sp modelId="{2A044C19-F3AA-4CED-8786-EB7AA11CA7CC}">
      <dsp:nvSpPr>
        <dsp:cNvPr id="0" name=""/>
        <dsp:cNvSpPr/>
      </dsp:nvSpPr>
      <dsp:spPr>
        <a:xfrm>
          <a:off x="1008584" y="86580"/>
          <a:ext cx="3023854" cy="476176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53540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</a:t>
          </a:r>
          <a:r>
            <a:rPr lang="fr-FR" sz="1400" kern="1200" dirty="0" err="1" smtClean="0"/>
            <a:t>Process</a:t>
          </a:r>
          <a:r>
            <a:rPr lang="fr-FR" sz="1400" kern="1200" dirty="0" smtClean="0"/>
            <a:t> incite à l’autonomie du collaborateur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schéma délégataire est intégré à l’outil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collaborateur gère l’intégralité du dossier jusqu’à l’édition dans le cadre d’</a:t>
          </a:r>
          <a:r>
            <a:rPr lang="fr-FR" sz="1400" kern="1200" dirty="0" err="1" smtClean="0"/>
            <a:t>optilead</a:t>
          </a:r>
          <a:r>
            <a:rPr lang="fr-FR" sz="1400" kern="1200" dirty="0" smtClean="0"/>
            <a:t>.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Les garanties et l’ADE sont saisies par le conseiller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800" kern="1200" dirty="0"/>
        </a:p>
      </dsp:txBody>
      <dsp:txXfrm>
        <a:off x="1008584" y="86580"/>
        <a:ext cx="3023854" cy="4761762"/>
      </dsp:txXfrm>
    </dsp:sp>
    <dsp:sp modelId="{4E580DD1-D055-4192-88FA-266EDB7F8A10}">
      <dsp:nvSpPr>
        <dsp:cNvPr id="0" name=""/>
        <dsp:cNvSpPr/>
      </dsp:nvSpPr>
      <dsp:spPr>
        <a:xfrm>
          <a:off x="216020" y="-23806"/>
          <a:ext cx="638079" cy="8308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D50D200-9BE2-4FA0-9A9E-056D08C4C03A}">
      <dsp:nvSpPr>
        <dsp:cNvPr id="0" name=""/>
        <dsp:cNvSpPr/>
      </dsp:nvSpPr>
      <dsp:spPr>
        <a:xfrm rot="16200000">
          <a:off x="2878589" y="2163926"/>
          <a:ext cx="3763138" cy="607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5402" bIns="0" numCol="1" spcCol="1270" anchor="t" anchorCtr="0">
          <a:noAutofit/>
        </a:bodyPr>
        <a:lstStyle/>
        <a:p>
          <a:pPr lvl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100" kern="1200" dirty="0" smtClean="0"/>
            <a:t>MYCREDIMMO</a:t>
          </a:r>
          <a:endParaRPr lang="fr-FR" sz="4100" kern="1200" dirty="0"/>
        </a:p>
      </dsp:txBody>
      <dsp:txXfrm>
        <a:off x="2878589" y="2163926"/>
        <a:ext cx="3763138" cy="607070"/>
      </dsp:txXfrm>
    </dsp:sp>
    <dsp:sp modelId="{11BF8C0C-6A41-47F2-A005-4922AA76F24E}">
      <dsp:nvSpPr>
        <dsp:cNvPr id="0" name=""/>
        <dsp:cNvSpPr/>
      </dsp:nvSpPr>
      <dsp:spPr>
        <a:xfrm>
          <a:off x="5063694" y="86580"/>
          <a:ext cx="3023854" cy="4761762"/>
        </a:xfrm>
        <a:prstGeom prst="rect">
          <a:avLst/>
        </a:prstGeom>
        <a:gradFill rotWithShape="0">
          <a:gsLst>
            <a:gs pos="0">
              <a:schemeClr val="accent3">
                <a:hueOff val="-19998539"/>
                <a:satOff val="8038"/>
                <a:lumOff val="6078"/>
                <a:alphaOff val="0"/>
                <a:tint val="50000"/>
                <a:satMod val="300000"/>
              </a:schemeClr>
            </a:gs>
            <a:gs pos="35000">
              <a:schemeClr val="accent3">
                <a:hueOff val="-19998539"/>
                <a:satOff val="8038"/>
                <a:lumOff val="6078"/>
                <a:alphaOff val="0"/>
                <a:tint val="37000"/>
                <a:satMod val="300000"/>
              </a:schemeClr>
            </a:gs>
            <a:gs pos="100000">
              <a:schemeClr val="accent3">
                <a:hueOff val="-19998539"/>
                <a:satOff val="8038"/>
                <a:lumOff val="6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53540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smtClean="0"/>
            <a:t>Le Process de saisie du dossier est directement lié à MYSYS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collaborateur gère le dossier du début à la fin (Saisie des garanties, envoi </a:t>
          </a:r>
          <a:r>
            <a:rPr lang="fr-FR" sz="1400" kern="1200" dirty="0" err="1" smtClean="0"/>
            <a:t>Saccef</a:t>
          </a:r>
          <a:r>
            <a:rPr lang="fr-FR" sz="1400" kern="1200" dirty="0" smtClean="0"/>
            <a:t>, ADE)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Si le dossier est éligible, il est éditable en agence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nouveau schéma délégataire permet de traiter 92% des dossiers sur un niveau 3 (DA/DT)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commercial reste le seul interlocuteur du client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processus de vente est mieux maîtrisé, il demande davantage de maîtrise et de rigueur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délai en sera raccourci grâce aux échanges numériques en interne et avec le client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dossier est transféré au délégataire par voie électronique (Si non éditable en agence ou que le risque est délégué)</a:t>
          </a:r>
          <a:endParaRPr lang="fr-FR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100" kern="1200" dirty="0"/>
        </a:p>
      </dsp:txBody>
      <dsp:txXfrm>
        <a:off x="5063694" y="86580"/>
        <a:ext cx="3023854" cy="4761762"/>
      </dsp:txXfrm>
    </dsp:sp>
    <dsp:sp modelId="{5E14673D-C4C8-4810-8B28-D5A993563D5A}">
      <dsp:nvSpPr>
        <dsp:cNvPr id="0" name=""/>
        <dsp:cNvSpPr/>
      </dsp:nvSpPr>
      <dsp:spPr>
        <a:xfrm>
          <a:off x="4263235" y="-23806"/>
          <a:ext cx="638079" cy="83087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BEC89-09D0-4708-8A3E-4275B2AA19D5}">
      <dsp:nvSpPr>
        <dsp:cNvPr id="0" name=""/>
        <dsp:cNvSpPr/>
      </dsp:nvSpPr>
      <dsp:spPr>
        <a:xfrm rot="5400000">
          <a:off x="-267210" y="271438"/>
          <a:ext cx="1781405" cy="124698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La qualité de saisie des informations</a:t>
          </a:r>
          <a:endParaRPr lang="fr-FR" sz="1400" kern="1200" dirty="0"/>
        </a:p>
      </dsp:txBody>
      <dsp:txXfrm rot="-5400000">
        <a:off x="1" y="627719"/>
        <a:ext cx="1246984" cy="534421"/>
      </dsp:txXfrm>
    </dsp:sp>
    <dsp:sp modelId="{ECC99EF1-A39C-46AA-BFB5-59D682EBCF64}">
      <dsp:nvSpPr>
        <dsp:cNvPr id="0" name=""/>
        <dsp:cNvSpPr/>
      </dsp:nvSpPr>
      <dsp:spPr>
        <a:xfrm rot="5400000">
          <a:off x="3932662" y="-2681450"/>
          <a:ext cx="1158522" cy="65298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La connaissance client devra être enrichie avant le montage du dossier(Notion de chronologie liée au déroulé de la connaissance client)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Cette qualité permettra un gain de temps pour l’évolution du </a:t>
          </a:r>
          <a:r>
            <a:rPr lang="fr-FR" sz="1600" kern="1200" dirty="0" err="1" smtClean="0"/>
            <a:t>process</a:t>
          </a:r>
          <a:endParaRPr lang="fr-FR" sz="1600" kern="1200" dirty="0"/>
        </a:p>
      </dsp:txBody>
      <dsp:txXfrm rot="-5400000">
        <a:off x="1246984" y="60782"/>
        <a:ext cx="6473325" cy="1045414"/>
      </dsp:txXfrm>
    </dsp:sp>
    <dsp:sp modelId="{7A611775-EC9C-4847-9AE8-E9A8C450CE39}">
      <dsp:nvSpPr>
        <dsp:cNvPr id="0" name=""/>
        <dsp:cNvSpPr/>
      </dsp:nvSpPr>
      <dsp:spPr>
        <a:xfrm rot="5400000">
          <a:off x="-267210" y="1860783"/>
          <a:ext cx="1781405" cy="1246984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La connaissance du projet et du client</a:t>
          </a:r>
          <a:endParaRPr lang="fr-FR" sz="1400" kern="1200" dirty="0"/>
        </a:p>
      </dsp:txBody>
      <dsp:txXfrm rot="-5400000">
        <a:off x="1" y="2217064"/>
        <a:ext cx="1246984" cy="534421"/>
      </dsp:txXfrm>
    </dsp:sp>
    <dsp:sp modelId="{5E3A7270-D5CD-4F5A-BB54-86AFF8580620}">
      <dsp:nvSpPr>
        <dsp:cNvPr id="0" name=""/>
        <dsp:cNvSpPr/>
      </dsp:nvSpPr>
      <dsp:spPr>
        <a:xfrm rot="5400000">
          <a:off x="3932967" y="-1092409"/>
          <a:ext cx="1157913" cy="65298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La découverte client devra être complète, le système d’accompagnement connu sous # est différent et nécessite une précision plus grande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Le dossier numérique (pour les pièces du client) est enrichi sur MYCREDIMMO</a:t>
          </a:r>
          <a:endParaRPr lang="fr-FR" sz="1600" kern="1200" dirty="0"/>
        </a:p>
      </dsp:txBody>
      <dsp:txXfrm rot="-5400000">
        <a:off x="1246985" y="1650098"/>
        <a:ext cx="6473354" cy="1044863"/>
      </dsp:txXfrm>
    </dsp:sp>
    <dsp:sp modelId="{A4A9104E-6855-44C9-99BE-E965E2DC39C7}">
      <dsp:nvSpPr>
        <dsp:cNvPr id="0" name=""/>
        <dsp:cNvSpPr/>
      </dsp:nvSpPr>
      <dsp:spPr>
        <a:xfrm rot="5400000">
          <a:off x="-267210" y="3450129"/>
          <a:ext cx="1781405" cy="1246984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La maîtrise du processus Immobilier</a:t>
          </a:r>
          <a:endParaRPr lang="fr-FR" sz="1400" kern="1200" dirty="0"/>
        </a:p>
      </dsp:txBody>
      <dsp:txXfrm rot="-5400000">
        <a:off x="1" y="3806410"/>
        <a:ext cx="1246984" cy="534421"/>
      </dsp:txXfrm>
    </dsp:sp>
    <dsp:sp modelId="{3DECC3E4-69A7-4FBF-83AB-EA1FBB3D56E0}">
      <dsp:nvSpPr>
        <dsp:cNvPr id="0" name=""/>
        <dsp:cNvSpPr/>
      </dsp:nvSpPr>
      <dsp:spPr>
        <a:xfrm rot="5400000">
          <a:off x="3932967" y="496935"/>
          <a:ext cx="1157913" cy="65298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Côté ex-Alsace, le changement nécessite davantage d’accompagnement quant au </a:t>
          </a:r>
          <a:r>
            <a:rPr lang="fr-FR" sz="1600" kern="1200" dirty="0" err="1" smtClean="0"/>
            <a:t>process</a:t>
          </a:r>
          <a:r>
            <a:rPr lang="fr-FR" sz="1600" kern="1200" dirty="0" smtClean="0"/>
            <a:t> immobilier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Côté ex-CELCA, c’est l’interface qui change essentiellement</a:t>
          </a:r>
          <a:endParaRPr lang="fr-FR" sz="1600" kern="1200" dirty="0"/>
        </a:p>
      </dsp:txBody>
      <dsp:txXfrm rot="-5400000">
        <a:off x="1246985" y="3239443"/>
        <a:ext cx="6473354" cy="104486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407B5-52D1-465A-8B31-F684ECE718A2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La saisie du dossier immobilier se fait sur MYSYS, d’abord avec le renseignement des informations du client puis celle du prêt immobilier</a:t>
          </a:r>
          <a:endParaRPr lang="fr-FR" sz="1400" kern="1200" dirty="0"/>
        </a:p>
      </dsp:txBody>
      <dsp:txXfrm rot="10800000">
        <a:off x="1585466" y="1895"/>
        <a:ext cx="3771647" cy="1128772"/>
      </dsp:txXfrm>
    </dsp:sp>
    <dsp:sp modelId="{4FA12590-C585-484A-9EFB-DCDD12687008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8EBC5F1-3BFC-467B-B97B-5A69364753BF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accent3">
                <a:hueOff val="-9999270"/>
                <a:satOff val="4019"/>
                <a:lumOff val="3039"/>
                <a:alphaOff val="0"/>
                <a:tint val="50000"/>
                <a:satMod val="300000"/>
              </a:schemeClr>
            </a:gs>
            <a:gs pos="35000">
              <a:schemeClr val="accent3">
                <a:hueOff val="-9999270"/>
                <a:satOff val="4019"/>
                <a:lumOff val="3039"/>
                <a:alphaOff val="0"/>
                <a:tint val="37000"/>
                <a:satMod val="300000"/>
              </a:schemeClr>
            </a:gs>
            <a:gs pos="100000">
              <a:schemeClr val="accent3">
                <a:hueOff val="-9999270"/>
                <a:satOff val="4019"/>
                <a:lumOff val="303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Le client nous donne l’accord, nous saisissons la conformité du dossier, la garantie, l’assurance des emprunteurs</a:t>
          </a:r>
          <a:endParaRPr lang="fr-FR" sz="1400" kern="1200" dirty="0"/>
        </a:p>
      </dsp:txBody>
      <dsp:txXfrm rot="10800000">
        <a:off x="1585466" y="1467613"/>
        <a:ext cx="3771647" cy="1128772"/>
      </dsp:txXfrm>
    </dsp:sp>
    <dsp:sp modelId="{A0548575-C86F-4292-8131-19279D86D5FF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D4ECBE4-CFC1-4686-B2EE-04C696703438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accent3">
                <a:hueOff val="-19998539"/>
                <a:satOff val="8038"/>
                <a:lumOff val="6078"/>
                <a:alphaOff val="0"/>
                <a:tint val="50000"/>
                <a:satMod val="300000"/>
              </a:schemeClr>
            </a:gs>
            <a:gs pos="35000">
              <a:schemeClr val="accent3">
                <a:hueOff val="-19998539"/>
                <a:satOff val="8038"/>
                <a:lumOff val="6078"/>
                <a:alphaOff val="0"/>
                <a:tint val="37000"/>
                <a:satMod val="300000"/>
              </a:schemeClr>
            </a:gs>
            <a:gs pos="100000">
              <a:schemeClr val="accent3">
                <a:hueOff val="-19998539"/>
                <a:satOff val="8038"/>
                <a:lumOff val="6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7757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Nous éditons les offres en agence ou au siège selon le périmètre</a:t>
          </a:r>
          <a:endParaRPr lang="fr-FR" sz="1400" kern="1200" dirty="0"/>
        </a:p>
      </dsp:txBody>
      <dsp:txXfrm rot="10800000">
        <a:off x="1585466" y="2933332"/>
        <a:ext cx="3771647" cy="1128772"/>
      </dsp:txXfrm>
    </dsp:sp>
    <dsp:sp modelId="{5A75F967-E1B5-4611-AC9B-C1ECDB96795D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EEF3E2-97C0-4C46-A13E-A7DF9EE4F0B2}">
      <dsp:nvSpPr>
        <dsp:cNvPr id="0" name=""/>
        <dsp:cNvSpPr/>
      </dsp:nvSpPr>
      <dsp:spPr>
        <a:xfrm>
          <a:off x="3480" y="802516"/>
          <a:ext cx="1040389" cy="14508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La formation DCI est requise pour le maintien des délégations sur l’année 2020</a:t>
          </a:r>
          <a:endParaRPr lang="fr-FR" sz="1100" kern="1200" dirty="0"/>
        </a:p>
      </dsp:txBody>
      <dsp:txXfrm>
        <a:off x="33952" y="832988"/>
        <a:ext cx="979445" cy="1389911"/>
      </dsp:txXfrm>
    </dsp:sp>
    <dsp:sp modelId="{641DE62C-6186-48A5-84B4-F57AA10E297E}">
      <dsp:nvSpPr>
        <dsp:cNvPr id="0" name=""/>
        <dsp:cNvSpPr/>
      </dsp:nvSpPr>
      <dsp:spPr>
        <a:xfrm>
          <a:off x="1147908" y="1398935"/>
          <a:ext cx="220562" cy="25801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>
        <a:off x="1147908" y="1450538"/>
        <a:ext cx="154393" cy="154810"/>
      </dsp:txXfrm>
    </dsp:sp>
    <dsp:sp modelId="{F3430D4E-D55D-49B3-932B-F5BD7E4229E6}">
      <dsp:nvSpPr>
        <dsp:cNvPr id="0" name=""/>
        <dsp:cNvSpPr/>
      </dsp:nvSpPr>
      <dsp:spPr>
        <a:xfrm>
          <a:off x="1460025" y="802516"/>
          <a:ext cx="1040389" cy="14508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9554572"/>
                <a:satOff val="31221"/>
                <a:lumOff val="980"/>
                <a:alphaOff val="0"/>
                <a:tint val="50000"/>
                <a:satMod val="300000"/>
              </a:schemeClr>
            </a:gs>
            <a:gs pos="35000">
              <a:schemeClr val="accent2">
                <a:hueOff val="9554572"/>
                <a:satOff val="31221"/>
                <a:lumOff val="980"/>
                <a:alphaOff val="0"/>
                <a:tint val="37000"/>
                <a:satMod val="300000"/>
              </a:schemeClr>
            </a:gs>
            <a:gs pos="100000">
              <a:schemeClr val="accent2">
                <a:hueOff val="9554572"/>
                <a:satOff val="31221"/>
                <a:lumOff val="98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La vigilance sur les agences est essentielle sur le transfert de délégation pour garder un opérationnel qui valide en l’absence du DA</a:t>
          </a:r>
          <a:endParaRPr lang="fr-FR" sz="1100" kern="1200" dirty="0"/>
        </a:p>
      </dsp:txBody>
      <dsp:txXfrm>
        <a:off x="1490497" y="832988"/>
        <a:ext cx="979445" cy="1389911"/>
      </dsp:txXfrm>
    </dsp:sp>
    <dsp:sp modelId="{2D3865BD-4DDB-4112-9ACD-E688E7837D9E}">
      <dsp:nvSpPr>
        <dsp:cNvPr id="0" name=""/>
        <dsp:cNvSpPr/>
      </dsp:nvSpPr>
      <dsp:spPr>
        <a:xfrm>
          <a:off x="2604453" y="1398935"/>
          <a:ext cx="220562" cy="25801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9109145"/>
                <a:satOff val="62442"/>
                <a:lumOff val="1961"/>
                <a:alphaOff val="0"/>
                <a:tint val="50000"/>
                <a:satMod val="300000"/>
              </a:schemeClr>
            </a:gs>
            <a:gs pos="35000">
              <a:schemeClr val="accent2">
                <a:hueOff val="19109145"/>
                <a:satOff val="62442"/>
                <a:lumOff val="1961"/>
                <a:alphaOff val="0"/>
                <a:tint val="37000"/>
                <a:satMod val="300000"/>
              </a:schemeClr>
            </a:gs>
            <a:gs pos="100000">
              <a:schemeClr val="accent2">
                <a:hueOff val="19109145"/>
                <a:satOff val="62442"/>
                <a:lumOff val="196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>
        <a:off x="2604453" y="1450538"/>
        <a:ext cx="154393" cy="154810"/>
      </dsp:txXfrm>
    </dsp:sp>
    <dsp:sp modelId="{5C609F4F-F842-4221-84AA-8388CC6D5F66}">
      <dsp:nvSpPr>
        <dsp:cNvPr id="0" name=""/>
        <dsp:cNvSpPr/>
      </dsp:nvSpPr>
      <dsp:spPr>
        <a:xfrm>
          <a:off x="2916570" y="802516"/>
          <a:ext cx="1040389" cy="14508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9109145"/>
                <a:satOff val="62442"/>
                <a:lumOff val="1961"/>
                <a:alphaOff val="0"/>
                <a:tint val="50000"/>
                <a:satMod val="300000"/>
              </a:schemeClr>
            </a:gs>
            <a:gs pos="35000">
              <a:schemeClr val="accent2">
                <a:hueOff val="19109145"/>
                <a:satOff val="62442"/>
                <a:lumOff val="1961"/>
                <a:alphaOff val="0"/>
                <a:tint val="37000"/>
                <a:satMod val="300000"/>
              </a:schemeClr>
            </a:gs>
            <a:gs pos="100000">
              <a:schemeClr val="accent2">
                <a:hueOff val="19109145"/>
                <a:satOff val="62442"/>
                <a:lumOff val="196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Le délégataire a accès au dossier numérique et valide la procédure sur le dossier</a:t>
          </a:r>
          <a:endParaRPr lang="fr-FR" sz="1100" kern="1200" dirty="0"/>
        </a:p>
      </dsp:txBody>
      <dsp:txXfrm>
        <a:off x="2947042" y="832988"/>
        <a:ext cx="979445" cy="13899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349-EDD4-49F9-AF80-3B443319975B}" type="datetimeFigureOut">
              <a:rPr lang="fr-FR" smtClean="0"/>
              <a:t>14/10/2019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96377-EC5A-470E-8B46-F875CBA32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062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8B5C-2BD5-47C8-8BFF-FF284A350E8C}" type="datetimeFigureOut">
              <a:rPr lang="fr-FR" smtClean="0"/>
              <a:t>14/10/2019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B20C-9EC3-456B-8DFC-4A38DA7612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3" name="Image 2" descr="1 - copie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8640"/>
            <a:ext cx="4464000" cy="1318908"/>
          </a:xfrm>
          <a:prstGeom prst="rect">
            <a:avLst/>
          </a:prstGeom>
        </p:spPr>
      </p:pic>
      <p:pic>
        <p:nvPicPr>
          <p:cNvPr id="5" name="Image 4" descr="2 - copi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56792"/>
            <a:ext cx="4464496" cy="1321471"/>
          </a:xfrm>
          <a:prstGeom prst="rect">
            <a:avLst/>
          </a:prstGeom>
        </p:spPr>
      </p:pic>
      <p:pic>
        <p:nvPicPr>
          <p:cNvPr id="11" name="Image 10" descr="3 - copie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464496" cy="1321917"/>
          </a:xfrm>
          <a:prstGeom prst="rect">
            <a:avLst/>
          </a:prstGeom>
        </p:spPr>
      </p:pic>
      <p:pic>
        <p:nvPicPr>
          <p:cNvPr id="12" name="Image 11" descr="4 - copie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3096"/>
            <a:ext cx="4464496" cy="1319056"/>
          </a:xfrm>
          <a:prstGeom prst="rect">
            <a:avLst/>
          </a:prstGeom>
        </p:spPr>
      </p:pic>
      <p:pic>
        <p:nvPicPr>
          <p:cNvPr id="1026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33256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Image 13" descr="LOGO_VousetreUtile - copie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garde visuel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1107504"/>
            <a:ext cx="8712968" cy="7597708"/>
          </a:xfrm>
          <a:prstGeom prst="rect">
            <a:avLst/>
          </a:prstGeom>
        </p:spPr>
      </p:pic>
      <p:pic>
        <p:nvPicPr>
          <p:cNvPr id="3" name="Image 2" descr="#.png"/>
          <p:cNvPicPr>
            <a:picLocks noChangeAspect="1"/>
          </p:cNvPicPr>
          <p:nvPr userDrawn="1"/>
        </p:nvPicPr>
        <p:blipFill>
          <a:blip r:embed="rId3" cstate="print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603448"/>
            <a:ext cx="5194941" cy="8136904"/>
          </a:xfrm>
          <a:prstGeom prst="rect">
            <a:avLst/>
          </a:prstGeom>
        </p:spPr>
      </p:pic>
      <p:pic>
        <p:nvPicPr>
          <p:cNvPr id="2" name="Image 1" descr="LOGO_VousetreUtile - copie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88640"/>
            <a:ext cx="977367" cy="1152128"/>
          </a:xfrm>
          <a:prstGeom prst="rect">
            <a:avLst/>
          </a:prstGeom>
        </p:spPr>
      </p:pic>
      <p:pic>
        <p:nvPicPr>
          <p:cNvPr id="9" name="Espace réservé pour une image 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pic>
        <p:nvPicPr>
          <p:cNvPr id="7" name="Image 6" descr="logoterritoiredavenir2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765" y="5857081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5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64904"/>
            <a:ext cx="8328248" cy="5656268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692696"/>
            <a:ext cx="1512000" cy="432048"/>
          </a:xfrm>
        </p:spPr>
        <p:txBody>
          <a:bodyPr anchor="t">
            <a:noAutofit/>
          </a:bodyPr>
          <a:lstStyle>
            <a:lvl1pPr algn="ctr">
              <a:defRPr sz="2200" b="1" cap="all">
                <a:solidFill>
                  <a:schemeClr val="accent1"/>
                </a:solidFill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619672" y="1340768"/>
            <a:ext cx="6553398" cy="4968453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tabLst>
                <a:tab pos="5472000" algn="l"/>
              </a:tabLst>
              <a:defRPr sz="1800" cap="none" baseline="0">
                <a:solidFill>
                  <a:schemeClr val="tx1"/>
                </a:solidFill>
              </a:defRPr>
            </a:lvl1pPr>
            <a:lvl2pPr marL="540000">
              <a:lnSpc>
                <a:spcPts val="1800"/>
              </a:lnSpc>
              <a:tabLst>
                <a:tab pos="5472000" algn="l"/>
              </a:tabLst>
              <a:defRPr sz="1400" b="0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 descr="#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2736" y="722454"/>
            <a:ext cx="3946251" cy="6135546"/>
          </a:xfrm>
          <a:prstGeom prst="rect">
            <a:avLst/>
          </a:prstGeom>
        </p:spPr>
      </p:pic>
      <p:cxnSp>
        <p:nvCxnSpPr>
          <p:cNvPr id="15" name="Connecteur droit 14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r>
              <a:rPr lang="fr-FR" b="1" i="1" dirty="0"/>
              <a:t>Echanges Directeurs de la Promotion de l’excellence – </a:t>
            </a:r>
            <a:r>
              <a:rPr lang="fr-FR" b="1" i="1" dirty="0" smtClean="0"/>
              <a:t>Départements </a:t>
            </a:r>
            <a:r>
              <a:rPr lang="fr-FR" b="1" i="1" dirty="0"/>
              <a:t>de </a:t>
            </a:r>
            <a:r>
              <a:rPr lang="fr-FR" b="1" i="1" dirty="0" smtClean="0"/>
              <a:t>l’excellence • septembre 2019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2641205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fond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6096000" cy="4140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39752" y="2160032"/>
            <a:ext cx="4464496" cy="476880"/>
          </a:xfrm>
        </p:spPr>
        <p:txBody>
          <a:bodyPr>
            <a:noAutofit/>
          </a:bodyPr>
          <a:lstStyle>
            <a:lvl1pPr algn="ctr"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 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39752" y="2473200"/>
            <a:ext cx="4464496" cy="540000"/>
          </a:xfrm>
        </p:spPr>
        <p:txBody>
          <a:bodyPr tIns="82800">
            <a:normAutofit/>
          </a:bodyPr>
          <a:lstStyle>
            <a:lvl1pPr marL="0" indent="0" algn="ctr">
              <a:buNone/>
              <a:defRPr sz="2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483768" y="4292600"/>
            <a:ext cx="4176713" cy="2016720"/>
          </a:xfrm>
        </p:spPr>
        <p:txBody>
          <a:bodyPr/>
          <a:lstStyle>
            <a:lvl1pPr marL="342900" indent="-216000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  <a:defRPr sz="14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4080" y="1845171"/>
            <a:ext cx="575841" cy="57571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r-FR" dirty="0" smtClean="0"/>
              <a:t>I-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 descr="# copi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56" y="1412776"/>
            <a:ext cx="1307592" cy="2033016"/>
          </a:xfrm>
          <a:prstGeom prst="rect">
            <a:avLst/>
          </a:prstGeom>
        </p:spPr>
      </p:pic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4" name="Image 13" descr="logoterritoiredavenir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5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426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3618008" cy="584864"/>
          </a:xfrm>
        </p:spPr>
        <p:txBody>
          <a:bodyPr/>
          <a:lstStyle>
            <a:lvl1pPr marL="144000" indent="-14400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26001" y="2060848"/>
            <a:ext cx="3618008" cy="144016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15616" y="260648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80000" y="1700213"/>
            <a:ext cx="0" cy="1582987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932363" y="1628775"/>
            <a:ext cx="3816350" cy="1871663"/>
          </a:xfrm>
        </p:spPr>
        <p:txBody>
          <a:bodyPr/>
          <a:lstStyle>
            <a:lvl1pPr>
              <a:defRPr sz="1800" cap="none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9"/>
          </p:nvPr>
        </p:nvSpPr>
        <p:spPr>
          <a:xfrm>
            <a:off x="1674072" y="4176000"/>
            <a:ext cx="7218408" cy="1989304"/>
          </a:xfrm>
        </p:spPr>
        <p:txBody>
          <a:bodyPr/>
          <a:lstStyle>
            <a:lvl1pPr marL="324000" indent="-1440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1674072" y="3816000"/>
            <a:ext cx="7218408" cy="584864"/>
          </a:xfrm>
        </p:spPr>
        <p:txBody>
          <a:bodyPr/>
          <a:lstStyle>
            <a:lvl1pPr marL="171450" indent="-171450"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Tx/>
              <a:buBlip>
                <a:blip r:embed="rId2"/>
              </a:buBlip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910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>
          <a:xfrm>
            <a:off x="1043608" y="1628800"/>
            <a:ext cx="7722463" cy="4320480"/>
          </a:xfrm>
        </p:spPr>
        <p:txBody>
          <a:bodyPr/>
          <a:lstStyle>
            <a:lvl1pPr marL="144000">
              <a:lnSpc>
                <a:spcPts val="1600"/>
              </a:lnSpc>
              <a:spcAft>
                <a:spcPts val="0"/>
              </a:spcAft>
              <a:defRPr sz="12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187624" y="271971"/>
            <a:ext cx="6408712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10" name="Espace réservé du pied de page 2"/>
          <p:cNvSpPr>
            <a:spLocks noGrp="1"/>
          </p:cNvSpPr>
          <p:nvPr>
            <p:ph type="ftr" sz="quarter" idx="14"/>
          </p:nvPr>
        </p:nvSpPr>
        <p:spPr>
          <a:xfrm>
            <a:off x="1043608" y="6453336"/>
            <a:ext cx="5904656" cy="288032"/>
          </a:xfrm>
        </p:spPr>
        <p:txBody>
          <a:bodyPr/>
          <a:lstStyle/>
          <a:p>
            <a:r>
              <a:rPr lang="fr-FR" b="1" i="1" dirty="0"/>
              <a:t>Echanges Directeurs de la Promotion de l’excellence – </a:t>
            </a:r>
            <a:r>
              <a:rPr lang="fr-FR" b="1" i="1" dirty="0" smtClean="0"/>
              <a:t>Départements </a:t>
            </a:r>
            <a:r>
              <a:rPr lang="fr-FR" b="1" i="1" dirty="0"/>
              <a:t>de </a:t>
            </a:r>
            <a:r>
              <a:rPr lang="fr-FR" b="1" i="1" dirty="0" smtClean="0"/>
              <a:t>l’excellence • septembre 2019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414473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e et table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620000"/>
            <a:ext cx="7633394" cy="187325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306000"/>
            <a:ext cx="3816424" cy="76944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tableau 4"/>
          <p:cNvSpPr>
            <a:spLocks noGrp="1"/>
          </p:cNvSpPr>
          <p:nvPr>
            <p:ph type="tbl" sz="quarter" idx="17" hasCustomPrompt="1"/>
          </p:nvPr>
        </p:nvSpPr>
        <p:spPr>
          <a:xfrm>
            <a:off x="1116013" y="2709515"/>
            <a:ext cx="6985000" cy="2879725"/>
          </a:xfrm>
        </p:spPr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0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43608" y="2348880"/>
            <a:ext cx="6926936" cy="35283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43608" y="1196752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8"/>
          <p:cNvSpPr>
            <a:spLocks noGrp="1"/>
          </p:cNvSpPr>
          <p:nvPr>
            <p:ph type="title" hasCustomPrompt="1"/>
          </p:nvPr>
        </p:nvSpPr>
        <p:spPr>
          <a:xfrm>
            <a:off x="1043608" y="260648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cxnSp>
        <p:nvCxnSpPr>
          <p:cNvPr id="13" name="Connecteur droit 12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6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1043608" y="332656"/>
            <a:ext cx="0" cy="648072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52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texte et tableau avec f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41408" y="711000"/>
            <a:ext cx="7668000" cy="54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r-FR" dirty="0" smtClean="0"/>
              <a:t>INTITULÉ DU DOCUMENT • 04 mai 2019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026000" y="1772816"/>
            <a:ext cx="7362424" cy="936104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1026000" y="908720"/>
            <a:ext cx="3816424" cy="769441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pic>
        <p:nvPicPr>
          <p:cNvPr id="10" name="Espace réservé pour une image 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22" name="Espace réservé du tableau 4"/>
          <p:cNvSpPr>
            <a:spLocks noGrp="1"/>
          </p:cNvSpPr>
          <p:nvPr>
            <p:ph type="tbl" sz="quarter" idx="17"/>
          </p:nvPr>
        </p:nvSpPr>
        <p:spPr>
          <a:xfrm>
            <a:off x="1116013" y="2852738"/>
            <a:ext cx="6985000" cy="2879725"/>
          </a:xfrm>
        </p:spPr>
        <p:txBody>
          <a:bodyPr/>
          <a:lstStyle/>
          <a:p>
            <a:endParaRPr lang="fr-FR"/>
          </a:p>
        </p:txBody>
      </p:sp>
      <p:pic>
        <p:nvPicPr>
          <p:cNvPr id="11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01" y="6164868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 descr="logoterritoiredavenir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2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367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ond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953000" cy="4319016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7694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fr-FR" dirty="0" smtClean="0"/>
              <a:t>titre </a:t>
            </a:r>
            <a:r>
              <a:rPr lang="fr-FR" dirty="0" err="1" smtClean="0"/>
              <a:t>lorem</a:t>
            </a:r>
            <a:r>
              <a:rPr lang="fr-FR" dirty="0" smtClean="0"/>
              <a:t> </a:t>
            </a:r>
            <a:r>
              <a:rPr lang="fr-FR" dirty="0" err="1" smtClean="0"/>
              <a:t>ipsum</a:t>
            </a:r>
            <a:r>
              <a:rPr lang="fr-FR" dirty="0" smtClean="0"/>
              <a:t> </a:t>
            </a:r>
            <a:r>
              <a:rPr lang="fr-FR" dirty="0" err="1" smtClean="0"/>
              <a:t>dolor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dolor</a:t>
            </a:r>
            <a:r>
              <a:rPr lang="fr-FR" dirty="0" smtClean="0"/>
              <a:t> </a:t>
            </a:r>
            <a:r>
              <a:rPr lang="fr-FR" dirty="0" err="1" smtClean="0"/>
              <a:t>sit</a:t>
            </a:r>
            <a:r>
              <a:rPr lang="fr-FR" dirty="0" smtClean="0"/>
              <a:t> </a:t>
            </a:r>
            <a:r>
              <a:rPr lang="fr-FR" dirty="0" err="1" smtClean="0"/>
              <a:t>amet</a:t>
            </a:r>
            <a:r>
              <a:rPr lang="fr-FR" dirty="0" smtClean="0"/>
              <a:t> </a:t>
            </a:r>
            <a:r>
              <a:rPr lang="fr-FR" dirty="0" err="1" smtClean="0"/>
              <a:t>lorem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0861" y="1600200"/>
            <a:ext cx="569138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5"/>
            <a:r>
              <a:rPr lang="fr-FR" dirty="0" smtClean="0"/>
              <a:t>Sixième niveau</a:t>
            </a:r>
          </a:p>
          <a:p>
            <a:pPr lvl="6"/>
            <a:r>
              <a:rPr lang="fr-FR" dirty="0" smtClean="0"/>
              <a:t>Septième niveau</a:t>
            </a:r>
          </a:p>
          <a:p>
            <a:pPr lvl="7"/>
            <a:r>
              <a:rPr lang="fr-FR" dirty="0" smtClean="0"/>
              <a:t>Huitième</a:t>
            </a:r>
          </a:p>
          <a:p>
            <a:pPr lvl="8"/>
            <a:r>
              <a:rPr lang="fr-FR" dirty="0" smtClean="0"/>
              <a:t>Neuvième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06000" y="6376243"/>
            <a:ext cx="49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00" y="188640"/>
            <a:ext cx="9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536D7D7-E68B-4848-A580-3E20DDE126DB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 descr="#1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8" y="-243408"/>
            <a:ext cx="1307592" cy="2033016"/>
          </a:xfrm>
          <a:prstGeom prst="rect">
            <a:avLst/>
          </a:prstGeom>
        </p:spPr>
      </p:pic>
      <p:cxnSp>
        <p:nvCxnSpPr>
          <p:cNvPr id="22" name="Connecteur droit 21"/>
          <p:cNvCxnSpPr/>
          <p:nvPr userDrawn="1"/>
        </p:nvCxnSpPr>
        <p:spPr>
          <a:xfrm>
            <a:off x="323528" y="6093296"/>
            <a:ext cx="84609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Espace réservé pour une image 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309320"/>
            <a:ext cx="1796000" cy="402987"/>
          </a:xfrm>
          <a:prstGeom prst="rect">
            <a:avLst/>
          </a:prstGeom>
        </p:spPr>
      </p:pic>
      <p:pic>
        <p:nvPicPr>
          <p:cNvPr id="12" name="Image 11" descr="logoterritoiredavenir2.p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6194237"/>
            <a:ext cx="669054" cy="599266"/>
          </a:xfrm>
          <a:prstGeom prst="rect">
            <a:avLst/>
          </a:prstGeom>
        </p:spPr>
      </p:pic>
      <p:pic>
        <p:nvPicPr>
          <p:cNvPr id="14" name="Picture 2" descr="\\Fsgeedpr\departements\GEE DCOM_INTERNE_MULTIMEDIAS DPR\IMAGE CEGEE\Nouvelle identité graphique\Hashtag\logoterritoiredavenir.jp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111552"/>
            <a:ext cx="2414587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55" r:id="rId3"/>
    <p:sldLayoutId id="2147483671" r:id="rId4"/>
    <p:sldLayoutId id="2147483672" r:id="rId5"/>
    <p:sldLayoutId id="2147483676" r:id="rId6"/>
    <p:sldLayoutId id="2147483673" r:id="rId7"/>
    <p:sldLayoutId id="2147483659" r:id="rId8"/>
    <p:sldLayoutId id="2147483684" r:id="rId9"/>
    <p:sldLayoutId id="2147483674" r:id="rId10"/>
    <p:sldLayoutId id="2147483686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300"/>
        </a:spcAft>
        <a:buFontTx/>
        <a:buNone/>
        <a:defRPr sz="22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44000" indent="0" algn="l" defTabSz="914400" rtl="0" eaLnBrk="1" latinLnBrk="0" hangingPunct="1">
        <a:lnSpc>
          <a:spcPts val="1600"/>
        </a:lnSpc>
        <a:spcBef>
          <a:spcPts val="0"/>
        </a:spcBef>
        <a:buFontTx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4000" indent="-144000" algn="l" defTabSz="914400" rtl="0" eaLnBrk="1" latinLnBrk="0" hangingPunct="1">
        <a:spcBef>
          <a:spcPts val="300"/>
        </a:spcBef>
        <a:spcAft>
          <a:spcPts val="1200"/>
        </a:spcAft>
        <a:buClr>
          <a:schemeClr val="accent1"/>
        </a:buClr>
        <a:buFontTx/>
        <a:buBlip>
          <a:blip r:embed="rId18"/>
        </a:buBlip>
        <a:defRPr sz="1200" b="1" kern="1200" cap="all" baseline="0">
          <a:solidFill>
            <a:schemeClr val="tx1"/>
          </a:solidFill>
          <a:latin typeface="+mn-lt"/>
          <a:ea typeface="+mn-ea"/>
          <a:cs typeface="+mn-cs"/>
        </a:defRPr>
      </a:lvl5pPr>
      <a:lvl6pPr marL="324000" indent="-144000" algn="l" defTabSz="914400" rtl="0" eaLnBrk="1" latinLnBrk="0" hangingPunct="1">
        <a:lnSpc>
          <a:spcPts val="1600"/>
        </a:lnSpc>
        <a:spcBef>
          <a:spcPts val="400"/>
        </a:spcBef>
        <a:buClr>
          <a:schemeClr val="accent1"/>
        </a:buClr>
        <a:buFont typeface="Wingdings 2" panose="05020102010507070707" pitchFamily="18" charset="2"/>
        <a:buChar char=""/>
        <a:defRPr sz="12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just" defTabSz="914400" rtl="0" eaLnBrk="1" latinLnBrk="0" hangingPunct="1">
        <a:lnSpc>
          <a:spcPts val="1500"/>
        </a:lnSpc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4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8pPr>
      <a:lvl9pPr marL="216000" indent="0" algn="l" defTabSz="914400" rtl="0" eaLnBrk="1" latinLnBrk="0" hangingPunct="1">
        <a:spcBef>
          <a:spcPts val="0"/>
        </a:spcBef>
        <a:buClr>
          <a:schemeClr val="accent1"/>
        </a:buClr>
        <a:buFontTx/>
        <a:buNone/>
        <a:defRPr sz="1100" b="0" i="0" kern="1200" cap="all" baseline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5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/>
          <p:cNvSpPr txBox="1"/>
          <p:nvPr/>
        </p:nvSpPr>
        <p:spPr>
          <a:xfrm>
            <a:off x="3707904" y="6237312"/>
            <a:ext cx="324007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sz="1000" b="1" i="1" cap="all" dirty="0" smtClean="0"/>
              <a:t>Mercredi </a:t>
            </a:r>
            <a:r>
              <a:rPr lang="fr-FR" sz="1000" b="1" i="1" cap="all" baseline="0" dirty="0" smtClean="0">
                <a:solidFill>
                  <a:schemeClr val="tx1"/>
                </a:solidFill>
              </a:rPr>
              <a:t>12 JUIN 2019</a:t>
            </a:r>
          </a:p>
          <a:p>
            <a:pPr algn="ctr">
              <a:spcAft>
                <a:spcPts val="300"/>
              </a:spcAft>
            </a:pPr>
            <a:r>
              <a:rPr lang="fr-FR" sz="1000" b="1" i="1" dirty="0" smtClean="0"/>
              <a:t>DIRECTION MARCHES GRAND PUBLIC ET JEUNES</a:t>
            </a:r>
            <a:endParaRPr lang="fr-FR" sz="1000" b="1" i="1" dirty="0" smtClean="0">
              <a:solidFill>
                <a:schemeClr val="tx1"/>
              </a:solidFill>
            </a:endParaRPr>
          </a:p>
        </p:txBody>
      </p:sp>
      <p:cxnSp>
        <p:nvCxnSpPr>
          <p:cNvPr id="71" name="Connecteur droit 70"/>
          <p:cNvCxnSpPr/>
          <p:nvPr/>
        </p:nvCxnSpPr>
        <p:spPr>
          <a:xfrm flipH="1" flipV="1">
            <a:off x="251520" y="2420888"/>
            <a:ext cx="296" cy="180020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Imag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384" y="6434571"/>
            <a:ext cx="1342568" cy="201600"/>
          </a:xfrm>
          <a:prstGeom prst="rect">
            <a:avLst/>
          </a:prstGeom>
        </p:spPr>
      </p:pic>
      <p:pic>
        <p:nvPicPr>
          <p:cNvPr id="74" name="Espace réservé pour une image 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00" y="248400"/>
            <a:ext cx="932400" cy="932400"/>
          </a:xfrm>
          <a:prstGeom prst="rect">
            <a:avLst/>
          </a:prstGeom>
        </p:spPr>
      </p:pic>
      <p:pic>
        <p:nvPicPr>
          <p:cNvPr id="18" name="Espace réservé pour une image 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480" y="6251818"/>
            <a:ext cx="1796000" cy="40298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675" y="5617438"/>
            <a:ext cx="9144000" cy="126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251816" y="2407528"/>
            <a:ext cx="4104456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C00000"/>
                </a:solidFill>
                <a:latin typeface="+mj-lt"/>
                <a:cs typeface="AngsanaUPC" panose="02020603050405020304" pitchFamily="18" charset="-34"/>
              </a:rPr>
              <a:t>MYCREDIMMO</a:t>
            </a:r>
          </a:p>
          <a:p>
            <a:pPr algn="ctr"/>
            <a:endParaRPr lang="fr-FR" sz="2800" b="1" dirty="0">
              <a:solidFill>
                <a:srgbClr val="C00000"/>
              </a:solidFill>
              <a:latin typeface="+mj-lt"/>
              <a:cs typeface="AngsanaUPC" panose="02020603050405020304" pitchFamily="18" charset="-34"/>
            </a:endParaRPr>
          </a:p>
          <a:p>
            <a:pPr algn="ctr"/>
            <a:r>
              <a:rPr lang="fr-FR" sz="2800" b="1" dirty="0" smtClean="0">
                <a:solidFill>
                  <a:srgbClr val="C00000"/>
                </a:solidFill>
                <a:latin typeface="+mj-lt"/>
                <a:cs typeface="AngsanaUPC" panose="02020603050405020304" pitchFamily="18" charset="-34"/>
              </a:rPr>
              <a:t>L’outil immobilier </a:t>
            </a:r>
          </a:p>
          <a:p>
            <a:pPr algn="ctr"/>
            <a:r>
              <a:rPr lang="fr-FR" sz="2800" b="1" dirty="0" smtClean="0">
                <a:solidFill>
                  <a:srgbClr val="C00000"/>
                </a:solidFill>
                <a:latin typeface="+mj-lt"/>
                <a:cs typeface="AngsanaUPC" panose="02020603050405020304" pitchFamily="18" charset="-34"/>
              </a:rPr>
              <a:t>de la</a:t>
            </a:r>
          </a:p>
          <a:p>
            <a:pPr algn="ctr"/>
            <a:r>
              <a:rPr lang="fr-FR" sz="2800" b="1" dirty="0" smtClean="0">
                <a:solidFill>
                  <a:srgbClr val="C00000"/>
                </a:solidFill>
                <a:latin typeface="+mj-lt"/>
                <a:cs typeface="AngsanaUPC" panose="02020603050405020304" pitchFamily="18" charset="-34"/>
              </a:rPr>
              <a:t>CEGEE</a:t>
            </a:r>
          </a:p>
          <a:p>
            <a:pPr algn="ctr"/>
            <a:endParaRPr lang="fr-FR" sz="2800" b="1" dirty="0" smtClean="0">
              <a:solidFill>
                <a:srgbClr val="C00000"/>
              </a:solidFill>
              <a:latin typeface="+mj-lt"/>
              <a:cs typeface="AngsanaUPC" panose="02020603050405020304" pitchFamily="18" charset="-34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405" y="5999223"/>
            <a:ext cx="1584176" cy="35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3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548680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620688"/>
            <a:ext cx="7524328" cy="5328592"/>
          </a:xfrm>
        </p:spPr>
        <p:txBody>
          <a:bodyPr>
            <a:noAutofit/>
          </a:bodyPr>
          <a:lstStyle/>
          <a:p>
            <a:pPr marL="400050" indent="-400050">
              <a:spcBef>
                <a:spcPts val="600"/>
              </a:spcBef>
              <a:buFont typeface="+mj-lt"/>
              <a:buAutoNum type="romanUcPeriod"/>
            </a:pPr>
            <a:r>
              <a:rPr lang="fr-FR" sz="1200" dirty="0" smtClean="0"/>
              <a:t>Contexte immobilier </a:t>
            </a:r>
            <a:endParaRPr lang="fr-FR" sz="1200" dirty="0" smtClean="0"/>
          </a:p>
          <a:p>
            <a:pPr marL="400050" indent="-400050">
              <a:spcBef>
                <a:spcPts val="600"/>
              </a:spcBef>
              <a:buFont typeface="+mj-lt"/>
              <a:buAutoNum type="romanUcPeriod"/>
            </a:pPr>
            <a:r>
              <a:rPr lang="fr-FR" sz="1200" dirty="0" smtClean="0"/>
              <a:t>Du </a:t>
            </a:r>
            <a:r>
              <a:rPr lang="fr-FR" sz="1200" dirty="0" smtClean="0"/>
              <a:t>premier rdv jusqu’à l’édition de l’offre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/>
              <a:t>Le </a:t>
            </a:r>
            <a:r>
              <a:rPr lang="fr-FR" sz="1200" dirty="0" smtClean="0"/>
              <a:t>parcours de vente </a:t>
            </a:r>
          </a:p>
          <a:p>
            <a:pPr>
              <a:spcBef>
                <a:spcPts val="600"/>
              </a:spcBef>
            </a:pPr>
            <a:r>
              <a:rPr lang="fr-FR" sz="1200" dirty="0" smtClean="0"/>
              <a:t>III.       MYCREDIMMO vue d’ensemble</a:t>
            </a:r>
          </a:p>
          <a:p>
            <a:pPr marL="285750" indent="-285750">
              <a:spcBef>
                <a:spcPts val="600"/>
              </a:spcBef>
              <a:buAutoNum type="romanUcPeriod" startAt="4"/>
            </a:pPr>
            <a:r>
              <a:rPr lang="fr-FR" sz="1200" dirty="0" smtClean="0"/>
              <a:t>Comparaison </a:t>
            </a:r>
            <a:r>
              <a:rPr lang="fr-FR" sz="1200" dirty="0" smtClean="0"/>
              <a:t>MYCREDIMMO vs # IMMO &amp; vs NEO </a:t>
            </a:r>
            <a:endParaRPr lang="fr-FR" sz="1200" dirty="0"/>
          </a:p>
          <a:p>
            <a:pPr marL="285750" indent="-285750">
              <a:spcBef>
                <a:spcPts val="600"/>
              </a:spcBef>
              <a:buAutoNum type="romanUcPeriod" startAt="4"/>
            </a:pPr>
            <a:r>
              <a:rPr lang="fr-FR" sz="1200" dirty="0" smtClean="0"/>
              <a:t>V</a:t>
            </a:r>
            <a:r>
              <a:rPr lang="fr-FR" sz="1200" dirty="0" smtClean="0"/>
              <a:t>.        La solution MYCREDIMMO (Introduction &amp; périmètre)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Le dossier numérique crédit</a:t>
            </a:r>
            <a:endParaRPr lang="fr-FR" sz="1200" dirty="0" smtClean="0">
              <a:solidFill>
                <a:srgbClr val="00B0F0"/>
              </a:solidFill>
            </a:endParaRP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L’Espace de collecte des documents en ligne 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La SED &amp; l’édition en agence avec OPTILEAD 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L’historique MYCREDIMMO </a:t>
            </a:r>
            <a:endParaRPr lang="fr-FR" sz="1200" dirty="0" smtClean="0">
              <a:solidFill>
                <a:srgbClr val="00B0F0"/>
              </a:solidFill>
            </a:endParaRPr>
          </a:p>
          <a:p>
            <a:endParaRPr lang="fr-FR" sz="1000" dirty="0" smtClean="0"/>
          </a:p>
          <a:p>
            <a:r>
              <a:rPr lang="fr-FR" sz="1000" dirty="0" smtClean="0"/>
              <a:t>			</a:t>
            </a:r>
            <a:endParaRPr lang="fr-FR" sz="1000" dirty="0"/>
          </a:p>
          <a:p>
            <a:endParaRPr lang="fr-FR" sz="1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852088" y="30087"/>
            <a:ext cx="1512000" cy="432048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525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5496" y="188640"/>
            <a:ext cx="8568952" cy="430887"/>
          </a:xfrm>
        </p:spPr>
        <p:txBody>
          <a:bodyPr/>
          <a:lstStyle/>
          <a:p>
            <a:r>
              <a:rPr lang="fr-FR" dirty="0" smtClean="0"/>
              <a:t>Contexte </a:t>
            </a:r>
            <a:r>
              <a:rPr lang="fr-FR" dirty="0" smtClean="0"/>
              <a:t>immobilier</a:t>
            </a:r>
            <a:endParaRPr lang="fr-FR" dirty="0"/>
          </a:p>
        </p:txBody>
      </p: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972634377"/>
              </p:ext>
            </p:extLst>
          </p:nvPr>
        </p:nvGraphicFramePr>
        <p:xfrm>
          <a:off x="323528" y="836712"/>
          <a:ext cx="7200800" cy="5111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Rectangle 13"/>
          <p:cNvSpPr/>
          <p:nvPr/>
        </p:nvSpPr>
        <p:spPr>
          <a:xfrm>
            <a:off x="144016" y="1124744"/>
            <a:ext cx="320384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sz="1400" dirty="0" smtClean="0"/>
              <a:t>Les </a:t>
            </a:r>
            <a:r>
              <a:rPr lang="fr-FR" sz="1400" dirty="0"/>
              <a:t>taux resteront bas encore un certain moment, le pouvoir d’achat en est  </a:t>
            </a:r>
            <a:r>
              <a:rPr lang="fr-FR" sz="1400" dirty="0" smtClean="0"/>
              <a:t>renforcé, les clients continuent à s’orienter vers l’immobilier</a:t>
            </a:r>
            <a:endParaRPr lang="fr-FR" sz="1400" dirty="0"/>
          </a:p>
          <a:p>
            <a:pPr lvl="0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144016" y="2852936"/>
            <a:ext cx="31318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sz="1400" dirty="0"/>
              <a:t>Une concurrence de plus en plus présente qui utilise comme point d’entrée l’immobilier, excellent levier de captation de </a:t>
            </a:r>
            <a:r>
              <a:rPr lang="fr-FR" sz="1400" dirty="0" smtClean="0"/>
              <a:t>clients et de développement commercial</a:t>
            </a:r>
            <a:endParaRPr lang="fr-FR" sz="1400" dirty="0"/>
          </a:p>
        </p:txBody>
      </p:sp>
      <p:sp>
        <p:nvSpPr>
          <p:cNvPr id="17" name="Rectangle 16"/>
          <p:cNvSpPr/>
          <p:nvPr/>
        </p:nvSpPr>
        <p:spPr>
          <a:xfrm>
            <a:off x="144016" y="4293095"/>
            <a:ext cx="25971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fr-FR" sz="1400" dirty="0"/>
              <a:t>Le client attend davantage de conseil et de réactivité de la part de sa banque</a:t>
            </a:r>
            <a:r>
              <a:rPr lang="fr-FR" sz="1400" dirty="0" smtClean="0"/>
              <a:t>, désirant obtenir </a:t>
            </a:r>
            <a:r>
              <a:rPr lang="fr-FR" sz="1400" dirty="0"/>
              <a:t>le meilleur rapport qualité/prix</a:t>
            </a:r>
          </a:p>
        </p:txBody>
      </p:sp>
    </p:spTree>
    <p:extLst>
      <p:ext uri="{BB962C8B-B14F-4D97-AF65-F5344CB8AC3E}">
        <p14:creationId xmlns:p14="http://schemas.microsoft.com/office/powerpoint/2010/main" val="137346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07504" y="44624"/>
            <a:ext cx="8064896" cy="830997"/>
          </a:xfrm>
        </p:spPr>
        <p:txBody>
          <a:bodyPr/>
          <a:lstStyle/>
          <a:p>
            <a:r>
              <a:rPr lang="fr-FR" sz="1600" dirty="0" smtClean="0"/>
              <a:t>Pour répondre a la demande du client toujours plus exigeant, la </a:t>
            </a:r>
            <a:r>
              <a:rPr lang="fr-FR" sz="1600" dirty="0" err="1" smtClean="0"/>
              <a:t>cegee</a:t>
            </a:r>
            <a:r>
              <a:rPr lang="fr-FR" sz="1600" dirty="0" smtClean="0"/>
              <a:t> a décidé de faire </a:t>
            </a:r>
            <a:r>
              <a:rPr lang="fr-FR" sz="1600" dirty="0"/>
              <a:t>é</a:t>
            </a:r>
            <a:r>
              <a:rPr lang="fr-FR" sz="1600" dirty="0" smtClean="0"/>
              <a:t>voluer sa solution immobilière, afin d’uniformiser les pratiques et faire gagner du temps dans le </a:t>
            </a:r>
            <a:r>
              <a:rPr lang="fr-FR" sz="1600" dirty="0" err="1" smtClean="0"/>
              <a:t>process</a:t>
            </a:r>
            <a:r>
              <a:rPr lang="fr-FR" sz="1600" dirty="0" smtClean="0"/>
              <a:t> de vente …</a:t>
            </a:r>
            <a:endParaRPr lang="fr-FR" sz="1600" cap="none" dirty="0"/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3548282717"/>
              </p:ext>
            </p:extLst>
          </p:nvPr>
        </p:nvGraphicFramePr>
        <p:xfrm>
          <a:off x="899592" y="980728"/>
          <a:ext cx="705678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78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863216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620688"/>
            <a:ext cx="7524328" cy="5328592"/>
          </a:xfrm>
        </p:spPr>
        <p:txBody>
          <a:bodyPr>
            <a:noAutofit/>
          </a:bodyPr>
          <a:lstStyle/>
          <a:p>
            <a:pPr marL="400050" indent="-400050">
              <a:spcBef>
                <a:spcPts val="600"/>
              </a:spcBef>
              <a:buFont typeface="+mj-lt"/>
              <a:buAutoNum type="romanUcPeriod"/>
            </a:pPr>
            <a:r>
              <a:rPr lang="fr-FR" sz="1200" dirty="0" smtClean="0"/>
              <a:t>Contexte immobilier </a:t>
            </a:r>
            <a:endParaRPr lang="fr-FR" sz="1200" dirty="0" smtClean="0"/>
          </a:p>
          <a:p>
            <a:pPr marL="400050" indent="-400050">
              <a:spcBef>
                <a:spcPts val="600"/>
              </a:spcBef>
              <a:buFont typeface="+mj-lt"/>
              <a:buAutoNum type="romanUcPeriod"/>
            </a:pPr>
            <a:r>
              <a:rPr lang="fr-FR" sz="1200" dirty="0" smtClean="0"/>
              <a:t>Du </a:t>
            </a:r>
            <a:r>
              <a:rPr lang="fr-FR" sz="1200" dirty="0" smtClean="0"/>
              <a:t>premier rdv jusqu’à l’édition de l’offre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/>
              <a:t>Le </a:t>
            </a:r>
            <a:r>
              <a:rPr lang="fr-FR" sz="1200" dirty="0" smtClean="0"/>
              <a:t>parcours de vente 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Le parcours Back Office</a:t>
            </a:r>
            <a:endParaRPr lang="fr-FR" sz="800" dirty="0" smtClean="0"/>
          </a:p>
          <a:p>
            <a:pPr>
              <a:spcBef>
                <a:spcPts val="600"/>
              </a:spcBef>
            </a:pPr>
            <a:r>
              <a:rPr lang="fr-FR" sz="1200" dirty="0" smtClean="0"/>
              <a:t>III.       MYCREDIMMO vue d’ensemble</a:t>
            </a:r>
          </a:p>
          <a:p>
            <a:pPr marL="285750" indent="-285750">
              <a:spcBef>
                <a:spcPts val="600"/>
              </a:spcBef>
              <a:buAutoNum type="romanUcPeriod" startAt="4"/>
            </a:pPr>
            <a:r>
              <a:rPr lang="fr-FR" sz="1200" dirty="0" smtClean="0"/>
              <a:t>Comparaison </a:t>
            </a:r>
            <a:r>
              <a:rPr lang="fr-FR" sz="1200" dirty="0" smtClean="0"/>
              <a:t>MYCREDIMMO vs # IMMO &amp; vs NEO </a:t>
            </a:r>
            <a:endParaRPr lang="fr-FR" sz="1200" dirty="0" smtClean="0"/>
          </a:p>
          <a:p>
            <a:pPr marL="285750" indent="-285750">
              <a:spcBef>
                <a:spcPts val="600"/>
              </a:spcBef>
              <a:buAutoNum type="romanUcPeriod" startAt="4"/>
            </a:pPr>
            <a:r>
              <a:rPr lang="fr-FR" sz="1200" dirty="0" smtClean="0"/>
              <a:t>V</a:t>
            </a:r>
            <a:r>
              <a:rPr lang="fr-FR" sz="1200" dirty="0" smtClean="0"/>
              <a:t>.        La solution MYCREDIMMO (Introduction &amp; périmètre)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Le dossier numérique crédit</a:t>
            </a:r>
            <a:endParaRPr lang="fr-FR" sz="1200" dirty="0" smtClean="0">
              <a:solidFill>
                <a:srgbClr val="00B0F0"/>
              </a:solidFill>
            </a:endParaRP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L’Espace de collecte des documents en ligne 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La SED &amp; l’édition en agence avec OPTILEAD 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L’historique MYCREDIMMO </a:t>
            </a:r>
            <a:endParaRPr lang="fr-FR" sz="1200" dirty="0" smtClean="0">
              <a:solidFill>
                <a:srgbClr val="00B0F0"/>
              </a:solidFill>
            </a:endParaRPr>
          </a:p>
          <a:p>
            <a:endParaRPr lang="fr-FR" sz="1000" dirty="0" smtClean="0"/>
          </a:p>
          <a:p>
            <a:r>
              <a:rPr lang="fr-FR" sz="1000" dirty="0" smtClean="0"/>
              <a:t>			</a:t>
            </a:r>
            <a:endParaRPr lang="fr-FR" sz="1000" dirty="0"/>
          </a:p>
          <a:p>
            <a:endParaRPr lang="fr-FR" sz="1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779912" y="116632"/>
            <a:ext cx="1512000" cy="432048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252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120680" cy="769441"/>
          </a:xfrm>
        </p:spPr>
        <p:txBody>
          <a:bodyPr/>
          <a:lstStyle/>
          <a:p>
            <a:r>
              <a:rPr lang="fr-FR" sz="2000" dirty="0" smtClean="0"/>
              <a:t>Du premier rdv a l’édition des offres </a:t>
            </a:r>
            <a:endParaRPr lang="fr-FR" sz="2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8243888" y="188913"/>
            <a:ext cx="900112" cy="365125"/>
          </a:xfrm>
        </p:spPr>
        <p:txBody>
          <a:bodyPr/>
          <a:lstStyle/>
          <a:p>
            <a:fld id="{0536D7D7-E68B-4848-A580-3E20DDE126DB}" type="slidenum">
              <a:rPr lang="fr-FR" smtClean="0"/>
              <a:pPr/>
              <a:t>6</a:t>
            </a:fld>
            <a:endParaRPr lang="fr-FR" dirty="0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4115630425"/>
              </p:ext>
            </p:extLst>
          </p:nvPr>
        </p:nvGraphicFramePr>
        <p:xfrm>
          <a:off x="1187624" y="1124744"/>
          <a:ext cx="633488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076056" y="1991742"/>
            <a:ext cx="18722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Etape 3:</a:t>
            </a:r>
          </a:p>
          <a:p>
            <a:pPr algn="ctr"/>
            <a:r>
              <a:rPr lang="fr-FR" sz="1600" dirty="0">
                <a:solidFill>
                  <a:schemeClr val="bg1"/>
                </a:solidFill>
              </a:rPr>
              <a:t> Phase de saisie du dossier </a:t>
            </a:r>
            <a:r>
              <a:rPr lang="fr-FR" sz="1600" dirty="0" smtClean="0">
                <a:solidFill>
                  <a:schemeClr val="bg1"/>
                </a:solidFill>
              </a:rPr>
              <a:t>sur</a:t>
            </a:r>
          </a:p>
          <a:p>
            <a:pPr algn="ctr"/>
            <a:r>
              <a:rPr lang="fr-FR" sz="1600" dirty="0">
                <a:solidFill>
                  <a:schemeClr val="bg1"/>
                </a:solidFill>
              </a:rPr>
              <a:t>l</a:t>
            </a:r>
            <a:r>
              <a:rPr lang="fr-FR" sz="1600" dirty="0" smtClean="0">
                <a:solidFill>
                  <a:schemeClr val="bg1"/>
                </a:solidFill>
              </a:rPr>
              <a:t>’outil </a:t>
            </a:r>
            <a:endParaRPr lang="fr-FR" sz="1400" dirty="0" smtClean="0"/>
          </a:p>
        </p:txBody>
      </p:sp>
    </p:spTree>
    <p:extLst>
      <p:ext uri="{BB962C8B-B14F-4D97-AF65-F5344CB8AC3E}">
        <p14:creationId xmlns:p14="http://schemas.microsoft.com/office/powerpoint/2010/main" val="271675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INTITULÉ DU DOCUMENT • 04 AVRIL 2017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8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32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916832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itre 20"/>
          <p:cNvSpPr>
            <a:spLocks noGrp="1"/>
          </p:cNvSpPr>
          <p:nvPr>
            <p:ph type="title"/>
          </p:nvPr>
        </p:nvSpPr>
        <p:spPr>
          <a:xfrm>
            <a:off x="1691680" y="116632"/>
            <a:ext cx="4464496" cy="432048"/>
          </a:xfrm>
        </p:spPr>
        <p:txBody>
          <a:bodyPr/>
          <a:lstStyle/>
          <a:p>
            <a:r>
              <a:rPr lang="fr-FR" dirty="0" smtClean="0"/>
              <a:t>Planning de la journée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620688"/>
            <a:ext cx="7524328" cy="5328592"/>
          </a:xfrm>
        </p:spPr>
        <p:txBody>
          <a:bodyPr>
            <a:noAutofit/>
          </a:bodyPr>
          <a:lstStyle/>
          <a:p>
            <a:pPr marL="400050" indent="-400050">
              <a:spcBef>
                <a:spcPts val="600"/>
              </a:spcBef>
              <a:buFont typeface="+mj-lt"/>
              <a:buAutoNum type="romanUcPeriod"/>
            </a:pPr>
            <a:r>
              <a:rPr lang="fr-FR" sz="1200" dirty="0" smtClean="0"/>
              <a:t>Contexte immobilier &amp; stratégique </a:t>
            </a:r>
          </a:p>
          <a:p>
            <a:pPr marL="400050" indent="-400050">
              <a:spcBef>
                <a:spcPts val="600"/>
              </a:spcBef>
              <a:buFont typeface="+mj-lt"/>
              <a:buAutoNum type="romanUcPeriod"/>
            </a:pPr>
            <a:r>
              <a:rPr lang="fr-FR" sz="1200" dirty="0" smtClean="0"/>
              <a:t>Du premier rdv jusqu’à l’édition de l’offre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/>
              <a:t>Le </a:t>
            </a:r>
            <a:r>
              <a:rPr lang="fr-FR" sz="1200" dirty="0" smtClean="0"/>
              <a:t>parcours de vente 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Le parcours Back Office</a:t>
            </a:r>
            <a:endParaRPr lang="fr-FR" sz="800" dirty="0" smtClean="0"/>
          </a:p>
          <a:p>
            <a:pPr>
              <a:spcBef>
                <a:spcPts val="600"/>
              </a:spcBef>
            </a:pPr>
            <a:r>
              <a:rPr lang="fr-FR" sz="1200" dirty="0" smtClean="0"/>
              <a:t>III.       MYCREDIMMO vue d’ensemble</a:t>
            </a:r>
          </a:p>
          <a:p>
            <a:pPr>
              <a:spcBef>
                <a:spcPts val="600"/>
              </a:spcBef>
            </a:pPr>
            <a:r>
              <a:rPr lang="fr-FR" sz="1200" dirty="0" smtClean="0"/>
              <a:t>IV.       Comparaison MYCREDIMMO vs # IMMO &amp; vs NEO (Personnalisation Ex-Alsace / EX-LCA) </a:t>
            </a:r>
          </a:p>
          <a:p>
            <a:pPr>
              <a:spcBef>
                <a:spcPts val="600"/>
              </a:spcBef>
            </a:pPr>
            <a:r>
              <a:rPr lang="fr-FR" sz="1200" dirty="0" smtClean="0"/>
              <a:t>V.        La solution MYCREDIMMO (Introduction &amp; périmètre)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Le dossier numérique crédit</a:t>
            </a:r>
            <a:endParaRPr lang="fr-FR" sz="1200" dirty="0" smtClean="0">
              <a:solidFill>
                <a:srgbClr val="00B0F0"/>
              </a:solidFill>
            </a:endParaRP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L’Espace de collecte des documents en ligne 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La SED &amp; l’édition en agence avec OPTILEAD 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L’historique MYCREDIMMO </a:t>
            </a:r>
            <a:endParaRPr lang="fr-FR" sz="1200" dirty="0" smtClean="0">
              <a:solidFill>
                <a:srgbClr val="00B0F0"/>
              </a:solidFill>
            </a:endParaRPr>
          </a:p>
          <a:p>
            <a:endParaRPr lang="fr-FR" sz="1000" dirty="0" smtClean="0"/>
          </a:p>
          <a:p>
            <a:r>
              <a:rPr lang="fr-FR" sz="1000" dirty="0" smtClean="0"/>
              <a:t>			</a:t>
            </a:r>
            <a:endParaRPr lang="fr-FR" sz="1000" dirty="0"/>
          </a:p>
          <a:p>
            <a:endParaRPr lang="fr-FR" sz="1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661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7505" y="116632"/>
            <a:ext cx="4752528" cy="432048"/>
          </a:xfrm>
        </p:spPr>
        <p:txBody>
          <a:bodyPr>
            <a:normAutofit/>
          </a:bodyPr>
          <a:lstStyle/>
          <a:p>
            <a:r>
              <a:rPr lang="fr-FR" sz="2000" dirty="0" err="1" smtClean="0"/>
              <a:t>Mycrédimmo</a:t>
            </a:r>
            <a:r>
              <a:rPr lang="fr-FR" sz="2000" dirty="0" smtClean="0"/>
              <a:t>, vue d’ensemble</a:t>
            </a:r>
            <a:endParaRPr lang="fr-FR" sz="2000" dirty="0"/>
          </a:p>
        </p:txBody>
      </p:sp>
      <p:grpSp>
        <p:nvGrpSpPr>
          <p:cNvPr id="7" name="Groupe 6"/>
          <p:cNvGrpSpPr/>
          <p:nvPr/>
        </p:nvGrpSpPr>
        <p:grpSpPr>
          <a:xfrm>
            <a:off x="226659" y="980728"/>
            <a:ext cx="8972243" cy="4919938"/>
            <a:chOff x="119315" y="1032519"/>
            <a:chExt cx="8972243" cy="4919938"/>
          </a:xfrm>
        </p:grpSpPr>
        <p:sp>
          <p:nvSpPr>
            <p:cNvPr id="45" name="Ellipse 44"/>
            <p:cNvSpPr/>
            <p:nvPr/>
          </p:nvSpPr>
          <p:spPr bwMode="auto">
            <a:xfrm>
              <a:off x="3370100" y="2036152"/>
              <a:ext cx="2462708" cy="261213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422400" h="1422400"/>
              <a:bevelB w="1422400" h="142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fr-FR" dirty="0">
                <a:solidFill>
                  <a:prstClr val="white"/>
                </a:solidFill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6663582" y="4100464"/>
              <a:ext cx="2241762" cy="1364920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71561" tIns="35780" rIns="71561" bIns="35780">
              <a:spAutoFit/>
            </a:bodyPr>
            <a:lstStyle/>
            <a:p>
              <a:pPr marL="171450" indent="-171450" algn="ctr" defTabSz="457200">
                <a:buFont typeface="Wingdings" panose="05000000000000000000" pitchFamily="2" charset="2"/>
                <a:buChar char="ü"/>
                <a:defRPr/>
              </a:pP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 « Espace de partage » des documents en ligne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Externalisation chez le client de la numérisation des pièces 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Suivi d’avancement de sa demande 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Echange de documents avec les partenaires, prescripteurs, courtiers 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6673447" y="2544687"/>
              <a:ext cx="1982617" cy="626257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71561" tIns="35780" rIns="71561" bIns="35780">
              <a:spAutoFit/>
            </a:bodyPr>
            <a:lstStyle/>
            <a:p>
              <a:pPr marL="171450" indent="-171450" algn="ctr" defTabSz="457200">
                <a:buFont typeface="Wingdings" panose="05000000000000000000" pitchFamily="2" charset="2"/>
                <a:buChar char="ü"/>
                <a:defRPr/>
              </a:pP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Notifications </a:t>
              </a:r>
              <a:r>
                <a:rPr lang="fr-FR" sz="1200" b="1" dirty="0" err="1" smtClean="0">
                  <a:solidFill>
                    <a:prstClr val="black"/>
                  </a:solidFill>
                  <a:ea typeface="ＭＳ Ｐゴシック" pitchFamily="34" charset="-128"/>
                </a:rPr>
                <a:t>Myflow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Collaborateurs et clients (Workflow</a:t>
              </a: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)</a:t>
              </a: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6116601" y="1183468"/>
              <a:ext cx="2974957" cy="995589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71561" tIns="35780" rIns="71561" bIns="35780">
              <a:spAutoFit/>
            </a:bodyPr>
            <a:lstStyle/>
            <a:p>
              <a:pPr marL="171450" indent="-171450" algn="ctr" defTabSz="457200">
                <a:buFont typeface="Wingdings" panose="05000000000000000000" pitchFamily="2" charset="2"/>
                <a:buChar char="ü"/>
                <a:defRPr/>
              </a:pP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« Dossier numérique crédit »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Acquisition des pièces justificatives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Gestion de la complétude des pièces</a:t>
              </a:r>
            </a:p>
            <a:p>
              <a:pPr algn="ctr" defTabSz="457200">
                <a:defRPr/>
              </a:pPr>
              <a:r>
                <a:rPr lang="fr-FR" sz="1200" dirty="0">
                  <a:solidFill>
                    <a:prstClr val="black"/>
                  </a:solidFill>
                  <a:ea typeface="ＭＳ Ｐゴシック" pitchFamily="34" charset="-128"/>
                </a:rPr>
                <a:t>Numérisation et classement des documents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RAD / LAD sur certaines pièces  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3358648" y="4956868"/>
              <a:ext cx="2474160" cy="995589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71561" tIns="35780" rIns="71561" bIns="35780">
              <a:spAutoFit/>
            </a:bodyPr>
            <a:lstStyle/>
            <a:p>
              <a:pPr marL="171450" indent="-171450" algn="ctr" defTabSz="457200">
                <a:buFont typeface="Wingdings" panose="05000000000000000000" pitchFamily="2" charset="2"/>
                <a:buChar char="ü"/>
                <a:defRPr/>
              </a:pP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Digitalisation des échanges </a:t>
              </a:r>
            </a:p>
            <a:p>
              <a:pPr algn="ctr" defTabSz="457200">
                <a:defRPr/>
              </a:pP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avec les partenaires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ADE en ligne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Garanties 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Prescripteurs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119315" y="2084675"/>
              <a:ext cx="2039640" cy="995589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lIns="71561" tIns="35780" rIns="71561" bIns="35780">
              <a:spAutoFit/>
            </a:bodyPr>
            <a:lstStyle/>
            <a:p>
              <a:pPr marL="171450" indent="-171450" algn="ctr" defTabSz="457200">
                <a:buFont typeface="Wingdings" panose="05000000000000000000" pitchFamily="2" charset="2"/>
                <a:buChar char="ü"/>
                <a:defRPr/>
              </a:pPr>
              <a:r>
                <a:rPr lang="fr-FR" sz="1200" b="1" dirty="0" smtClean="0">
                  <a:solidFill>
                    <a:prstClr val="black"/>
                  </a:solidFill>
                  <a:ea typeface="ＭＳ Ｐゴシック" pitchFamily="34" charset="-128"/>
                </a:rPr>
                <a:t>Signature électronique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Demande de prêt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Offre de prêt 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Avenant </a:t>
              </a:r>
            </a:p>
            <a:p>
              <a:pPr algn="ctr" defTabSz="457200">
                <a:defRPr/>
              </a:pPr>
              <a:r>
                <a:rPr lang="fr-FR" sz="1200" dirty="0" smtClean="0">
                  <a:solidFill>
                    <a:prstClr val="black"/>
                  </a:solidFill>
                  <a:ea typeface="ＭＳ Ｐゴシック" pitchFamily="34" charset="-128"/>
                </a:rPr>
                <a:t>Assurance </a:t>
              </a:r>
              <a:endParaRPr lang="fr-FR" sz="1200" dirty="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  <p:pic>
          <p:nvPicPr>
            <p:cNvPr id="30" name="Picture 55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569" y="2540080"/>
              <a:ext cx="570765" cy="4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" descr="D:\Users\lotiron\Desktop\scanner-icone-6179-12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4231" y="4613156"/>
              <a:ext cx="439351" cy="4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" descr="D:\Profiles\fouquet\AppData\Local\Microsoft\Windows\Temporary Internet Files\Content.IE5\V98BFCKO\YdINP[1]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3931" y="2760711"/>
              <a:ext cx="399395" cy="4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Image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8345" y="1032519"/>
              <a:ext cx="626036" cy="642482"/>
            </a:xfrm>
            <a:prstGeom prst="rect">
              <a:avLst/>
            </a:prstGeom>
          </p:spPr>
        </p:pic>
      </p:grpSp>
      <p:grpSp>
        <p:nvGrpSpPr>
          <p:cNvPr id="51" name="Groupe 50"/>
          <p:cNvGrpSpPr/>
          <p:nvPr/>
        </p:nvGrpSpPr>
        <p:grpSpPr>
          <a:xfrm>
            <a:off x="3121912" y="941360"/>
            <a:ext cx="2664296" cy="800039"/>
            <a:chOff x="2853337" y="1054882"/>
            <a:chExt cx="2664296" cy="1015977"/>
          </a:xfrm>
        </p:grpSpPr>
        <p:sp>
          <p:nvSpPr>
            <p:cNvPr id="47" name="ZoneTexte 46"/>
            <p:cNvSpPr txBox="1"/>
            <p:nvPr/>
          </p:nvSpPr>
          <p:spPr>
            <a:xfrm>
              <a:off x="2853337" y="1054882"/>
              <a:ext cx="2664296" cy="820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ctr">
                <a:buFont typeface="Wingdings" panose="05000000000000000000" pitchFamily="2" charset="2"/>
                <a:buChar char="ü"/>
              </a:pPr>
              <a:r>
                <a:rPr lang="fr-FR" sz="1200" b="1" dirty="0" smtClean="0"/>
                <a:t>« Un nouveau schéma délégataire » </a:t>
              </a:r>
            </a:p>
            <a:p>
              <a:pPr algn="ctr"/>
              <a:r>
                <a:rPr lang="fr-FR" sz="1200" dirty="0" smtClean="0"/>
                <a:t>davantage de délégation au réseau commercial pour plus de réactivité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02351" y="1093559"/>
              <a:ext cx="2605753" cy="977300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0" name="Picture 3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345" y="3842043"/>
            <a:ext cx="114680" cy="206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577" y="2653109"/>
            <a:ext cx="2714990" cy="1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ZoneTexte 53"/>
          <p:cNvSpPr txBox="1"/>
          <p:nvPr/>
        </p:nvSpPr>
        <p:spPr>
          <a:xfrm>
            <a:off x="23290" y="3789040"/>
            <a:ext cx="2952497" cy="810923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lIns="71561" tIns="35780" rIns="71561" bIns="3578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fr-FR" sz="1200" b="1" dirty="0" smtClean="0"/>
              <a:t>« L’édition </a:t>
            </a:r>
            <a:r>
              <a:rPr lang="fr-FR" sz="1200" b="1" dirty="0"/>
              <a:t>en </a:t>
            </a:r>
            <a:r>
              <a:rPr lang="fr-FR" sz="1200" b="1" dirty="0" smtClean="0"/>
              <a:t>agence » </a:t>
            </a:r>
            <a:endParaRPr lang="fr-FR" sz="1200" b="1" dirty="0"/>
          </a:p>
          <a:p>
            <a:pPr algn="ctr"/>
            <a:r>
              <a:rPr lang="fr-FR" sz="1200" dirty="0"/>
              <a:t>a</a:t>
            </a:r>
            <a:r>
              <a:rPr lang="fr-FR" sz="1200" dirty="0" smtClean="0"/>
              <a:t>vec  </a:t>
            </a:r>
            <a:r>
              <a:rPr lang="fr-FR" sz="1200" b="1" dirty="0" smtClean="0"/>
              <a:t>OPTILEAD </a:t>
            </a:r>
            <a:r>
              <a:rPr lang="fr-FR" sz="1200" dirty="0" smtClean="0"/>
              <a:t>qui permet de vérifier la conformité des offres et de les éditer en agence. (Sous réserve d’éligibilité du dossier)</a:t>
            </a:r>
            <a:endParaRPr lang="fr-FR" sz="1200" dirty="0"/>
          </a:p>
        </p:txBody>
      </p:sp>
      <p:pic>
        <p:nvPicPr>
          <p:cNvPr id="1026" name="Picture 2" descr="Q:\Images\116351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937" y="5267254"/>
            <a:ext cx="381991" cy="38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241001"/>
            <a:ext cx="382209" cy="38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4708798" y="188640"/>
            <a:ext cx="2071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Liens à activer</a:t>
            </a:r>
          </a:p>
        </p:txBody>
      </p:sp>
      <p:sp>
        <p:nvSpPr>
          <p:cNvPr id="2" name="Accolade fermante 1"/>
          <p:cNvSpPr/>
          <p:nvPr/>
        </p:nvSpPr>
        <p:spPr>
          <a:xfrm>
            <a:off x="1602702" y="2663582"/>
            <a:ext cx="180274" cy="2809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5744794" y="5549217"/>
            <a:ext cx="8531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i="1" dirty="0" smtClean="0">
                <a:solidFill>
                  <a:srgbClr val="FF0000"/>
                </a:solidFill>
              </a:rPr>
              <a:t>PROCHAINEMENT</a:t>
            </a:r>
          </a:p>
        </p:txBody>
      </p:sp>
      <p:sp>
        <p:nvSpPr>
          <p:cNvPr id="9" name="Flèche droite rayée 8"/>
          <p:cNvSpPr/>
          <p:nvPr/>
        </p:nvSpPr>
        <p:spPr>
          <a:xfrm rot="261198" flipV="1">
            <a:off x="5206362" y="5608788"/>
            <a:ext cx="516776" cy="4571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1756239" y="2686415"/>
            <a:ext cx="8531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i="1" dirty="0" smtClean="0">
                <a:solidFill>
                  <a:srgbClr val="FF0000"/>
                </a:solidFill>
              </a:rPr>
              <a:t>PROCHAINEMENT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8252979" y="2935294"/>
            <a:ext cx="8531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i="1" dirty="0" smtClean="0">
                <a:solidFill>
                  <a:srgbClr val="FF0000"/>
                </a:solidFill>
              </a:rPr>
              <a:t>PROCHAINEMENT</a:t>
            </a:r>
          </a:p>
        </p:txBody>
      </p:sp>
      <p:sp>
        <p:nvSpPr>
          <p:cNvPr id="39" name="Flèche droite rayée 38"/>
          <p:cNvSpPr/>
          <p:nvPr/>
        </p:nvSpPr>
        <p:spPr>
          <a:xfrm rot="2000688">
            <a:off x="8483733" y="2852963"/>
            <a:ext cx="211059" cy="4571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24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65616" y="2204864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620688"/>
            <a:ext cx="7524328" cy="5328592"/>
          </a:xfrm>
        </p:spPr>
        <p:txBody>
          <a:bodyPr>
            <a:noAutofit/>
          </a:bodyPr>
          <a:lstStyle/>
          <a:p>
            <a:pPr marL="400050" indent="-400050">
              <a:spcBef>
                <a:spcPts val="600"/>
              </a:spcBef>
              <a:buFont typeface="+mj-lt"/>
              <a:buAutoNum type="romanUcPeriod"/>
            </a:pPr>
            <a:r>
              <a:rPr lang="fr-FR" sz="1200" dirty="0" smtClean="0"/>
              <a:t>Contexte immobilier </a:t>
            </a:r>
            <a:endParaRPr lang="fr-FR" sz="1200" dirty="0" smtClean="0"/>
          </a:p>
          <a:p>
            <a:pPr marL="400050" indent="-400050">
              <a:spcBef>
                <a:spcPts val="600"/>
              </a:spcBef>
              <a:buFont typeface="+mj-lt"/>
              <a:buAutoNum type="romanUcPeriod"/>
            </a:pPr>
            <a:r>
              <a:rPr lang="fr-FR" sz="1200" dirty="0" smtClean="0"/>
              <a:t>Du </a:t>
            </a:r>
            <a:r>
              <a:rPr lang="fr-FR" sz="1200" dirty="0" smtClean="0"/>
              <a:t>premier rdv jusqu’à l’édition de l’offre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/>
              <a:t>Le </a:t>
            </a:r>
            <a:r>
              <a:rPr lang="fr-FR" sz="1200" dirty="0" smtClean="0"/>
              <a:t>parcours de vente 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Le parcours Back Office</a:t>
            </a:r>
            <a:endParaRPr lang="fr-FR" sz="800" dirty="0" smtClean="0"/>
          </a:p>
          <a:p>
            <a:pPr>
              <a:spcBef>
                <a:spcPts val="600"/>
              </a:spcBef>
            </a:pPr>
            <a:r>
              <a:rPr lang="fr-FR" sz="1200" dirty="0" smtClean="0"/>
              <a:t>III.       MYCREDIMMO vue d’ensemble</a:t>
            </a:r>
          </a:p>
          <a:p>
            <a:pPr marL="285750" indent="-285750">
              <a:spcBef>
                <a:spcPts val="600"/>
              </a:spcBef>
              <a:buAutoNum type="romanUcPeriod" startAt="4"/>
            </a:pPr>
            <a:r>
              <a:rPr lang="fr-FR" sz="1200" dirty="0" smtClean="0"/>
              <a:t>Comparaison </a:t>
            </a:r>
            <a:r>
              <a:rPr lang="fr-FR" sz="1200" dirty="0" smtClean="0"/>
              <a:t>MYCREDIMMO vs # IMMO &amp; vs NEO </a:t>
            </a:r>
            <a:endParaRPr lang="fr-FR" sz="1200" dirty="0" smtClean="0"/>
          </a:p>
          <a:p>
            <a:pPr marL="285750" indent="-285750">
              <a:spcBef>
                <a:spcPts val="600"/>
              </a:spcBef>
              <a:buAutoNum type="romanUcPeriod" startAt="4"/>
            </a:pPr>
            <a:r>
              <a:rPr lang="fr-FR" sz="1200" dirty="0" smtClean="0"/>
              <a:t>V</a:t>
            </a:r>
            <a:r>
              <a:rPr lang="fr-FR" sz="1200" dirty="0" smtClean="0"/>
              <a:t>.        La solution MYCREDIMMO (Introduction &amp; périmètre)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Le dossier numérique crédit</a:t>
            </a:r>
            <a:endParaRPr lang="fr-FR" sz="1200" dirty="0" smtClean="0">
              <a:solidFill>
                <a:srgbClr val="00B0F0"/>
              </a:solidFill>
            </a:endParaRP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L’Espace de collecte des documents en ligne 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La SED &amp; l’édition en agence avec OPTILEAD </a:t>
            </a:r>
            <a:endParaRPr lang="fr-FR" sz="1200" dirty="0" smtClean="0">
              <a:solidFill>
                <a:srgbClr val="00B0F0"/>
              </a:solidFill>
            </a:endParaRP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L’historique MYCREDIMMO </a:t>
            </a:r>
            <a:endParaRPr lang="fr-FR" sz="1200" dirty="0" smtClean="0">
              <a:solidFill>
                <a:srgbClr val="00B0F0"/>
              </a:solidFill>
            </a:endParaRPr>
          </a:p>
          <a:p>
            <a:endParaRPr lang="fr-FR" sz="1000" dirty="0" smtClean="0"/>
          </a:p>
          <a:p>
            <a:r>
              <a:rPr lang="fr-FR" sz="1000" dirty="0" smtClean="0"/>
              <a:t>			</a:t>
            </a:r>
            <a:endParaRPr lang="fr-FR" sz="1000" dirty="0"/>
          </a:p>
          <a:p>
            <a:endParaRPr lang="fr-FR" sz="1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851920" y="116632"/>
            <a:ext cx="1512000" cy="432048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509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10369152" cy="400110"/>
          </a:xfrm>
        </p:spPr>
        <p:txBody>
          <a:bodyPr/>
          <a:lstStyle/>
          <a:p>
            <a:r>
              <a:rPr lang="fr-FR" sz="2000" dirty="0" smtClean="0"/>
              <a:t>Points de différentiation entre # </a:t>
            </a:r>
            <a:r>
              <a:rPr lang="fr-FR" sz="2000" dirty="0" err="1" smtClean="0"/>
              <a:t>immo</a:t>
            </a:r>
            <a:r>
              <a:rPr lang="fr-FR" sz="2000" dirty="0" smtClean="0"/>
              <a:t> &amp; </a:t>
            </a:r>
            <a:r>
              <a:rPr lang="fr-FR" sz="2000" dirty="0" err="1" smtClean="0"/>
              <a:t>mycredimmo</a:t>
            </a:r>
            <a:r>
              <a:rPr lang="fr-FR" sz="2000" dirty="0" smtClean="0"/>
              <a:t>  </a:t>
            </a:r>
            <a:endParaRPr lang="fr-FR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467544" y="1700808"/>
            <a:ext cx="1800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700" dirty="0" smtClean="0"/>
          </a:p>
        </p:txBody>
      </p: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1292121571"/>
              </p:ext>
            </p:extLst>
          </p:nvPr>
        </p:nvGraphicFramePr>
        <p:xfrm>
          <a:off x="323528" y="1124744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569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10369152" cy="400110"/>
          </a:xfrm>
        </p:spPr>
        <p:txBody>
          <a:bodyPr/>
          <a:lstStyle/>
          <a:p>
            <a:r>
              <a:rPr lang="fr-FR" sz="2000" dirty="0" smtClean="0"/>
              <a:t>Points de différentiation entre NEO &amp; </a:t>
            </a:r>
            <a:r>
              <a:rPr lang="fr-FR" sz="2000" dirty="0" err="1" smtClean="0"/>
              <a:t>mycredimmo</a:t>
            </a:r>
            <a:r>
              <a:rPr lang="fr-FR" sz="2000" dirty="0" smtClean="0"/>
              <a:t>  </a:t>
            </a:r>
            <a:endParaRPr lang="fr-FR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467544" y="1700808"/>
            <a:ext cx="1800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700" dirty="0" smtClean="0"/>
          </a:p>
        </p:txBody>
      </p: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361532745"/>
              </p:ext>
            </p:extLst>
          </p:nvPr>
        </p:nvGraphicFramePr>
        <p:xfrm>
          <a:off x="323528" y="1124744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240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1620" y="335555"/>
            <a:ext cx="6840760" cy="400110"/>
          </a:xfrm>
        </p:spPr>
        <p:txBody>
          <a:bodyPr/>
          <a:lstStyle/>
          <a:p>
            <a:r>
              <a:rPr lang="fr-FR" sz="2000" dirty="0" smtClean="0"/>
              <a:t>Pour résumer…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13</a:t>
            </a:fld>
            <a:endParaRPr lang="fr-FR" dirty="0"/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2548034595"/>
              </p:ext>
            </p:extLst>
          </p:nvPr>
        </p:nvGraphicFramePr>
        <p:xfrm>
          <a:off x="683568" y="1052736"/>
          <a:ext cx="777686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468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65616" y="2204864"/>
            <a:ext cx="7056784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1619672" y="620688"/>
            <a:ext cx="7524328" cy="5328592"/>
          </a:xfrm>
        </p:spPr>
        <p:txBody>
          <a:bodyPr>
            <a:noAutofit/>
          </a:bodyPr>
          <a:lstStyle/>
          <a:p>
            <a:pPr marL="400050" indent="-400050">
              <a:spcBef>
                <a:spcPts val="600"/>
              </a:spcBef>
              <a:buFont typeface="+mj-lt"/>
              <a:buAutoNum type="romanUcPeriod"/>
            </a:pPr>
            <a:r>
              <a:rPr lang="fr-FR" sz="1200" dirty="0" smtClean="0"/>
              <a:t>Contexte immobilier </a:t>
            </a:r>
            <a:endParaRPr lang="fr-FR" sz="1200" dirty="0" smtClean="0"/>
          </a:p>
          <a:p>
            <a:pPr marL="400050" indent="-400050">
              <a:spcBef>
                <a:spcPts val="600"/>
              </a:spcBef>
              <a:buFont typeface="+mj-lt"/>
              <a:buAutoNum type="romanUcPeriod"/>
            </a:pPr>
            <a:r>
              <a:rPr lang="fr-FR" sz="1200" dirty="0" smtClean="0"/>
              <a:t>Du </a:t>
            </a:r>
            <a:r>
              <a:rPr lang="fr-FR" sz="1200" dirty="0" smtClean="0"/>
              <a:t>premier rdv jusqu’à l’édition de l’offre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/>
              <a:t>Le </a:t>
            </a:r>
            <a:r>
              <a:rPr lang="fr-FR" sz="1200" dirty="0" smtClean="0"/>
              <a:t>parcours de vente </a:t>
            </a:r>
          </a:p>
          <a:p>
            <a:pPr>
              <a:spcBef>
                <a:spcPts val="600"/>
              </a:spcBef>
            </a:pPr>
            <a:r>
              <a:rPr lang="fr-FR" sz="1200" dirty="0" smtClean="0"/>
              <a:t>III.       MYCREDIMMO vue d’ensemble</a:t>
            </a:r>
          </a:p>
          <a:p>
            <a:pPr marL="285750" indent="-285750">
              <a:spcBef>
                <a:spcPts val="600"/>
              </a:spcBef>
              <a:buAutoNum type="romanUcPeriod" startAt="4"/>
            </a:pPr>
            <a:r>
              <a:rPr lang="fr-FR" sz="1200" dirty="0" smtClean="0"/>
              <a:t>Comparaison </a:t>
            </a:r>
            <a:r>
              <a:rPr lang="fr-FR" sz="1200" dirty="0" smtClean="0"/>
              <a:t>MYCREDIMMO vs # IMMO &amp; vs NEO </a:t>
            </a:r>
            <a:endParaRPr lang="fr-FR" sz="1200" dirty="0"/>
          </a:p>
          <a:p>
            <a:pPr marL="285750" indent="-285750">
              <a:spcBef>
                <a:spcPts val="600"/>
              </a:spcBef>
              <a:buAutoNum type="romanUcPeriod" startAt="4"/>
            </a:pPr>
            <a:r>
              <a:rPr lang="fr-FR" sz="1200" dirty="0" smtClean="0"/>
              <a:t>V</a:t>
            </a:r>
            <a:r>
              <a:rPr lang="fr-FR" sz="1200" dirty="0" smtClean="0"/>
              <a:t>.        La solution MYCREDIMMO (Introduction &amp; périmètre)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Le nouveau schéma délégataire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/>
              <a:t>Le dossier numérique </a:t>
            </a:r>
            <a:r>
              <a:rPr lang="fr-FR" sz="1200" dirty="0" smtClean="0"/>
              <a:t>crédit</a:t>
            </a:r>
            <a:endParaRPr lang="fr-FR" sz="1200" dirty="0" smtClean="0">
              <a:solidFill>
                <a:srgbClr val="00B0F0"/>
              </a:solidFill>
            </a:endParaRP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L’Espace de collecte des documents en ligne 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La SED &amp; l’édition en agence avec OPTILEAD </a:t>
            </a:r>
          </a:p>
          <a:p>
            <a:pPr marL="72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1200" dirty="0" smtClean="0"/>
              <a:t>L’historique MYCREDIMMO </a:t>
            </a:r>
            <a:endParaRPr lang="fr-FR" sz="1200" dirty="0" smtClean="0">
              <a:solidFill>
                <a:srgbClr val="00B0F0"/>
              </a:solidFill>
            </a:endParaRPr>
          </a:p>
          <a:p>
            <a:endParaRPr lang="fr-FR" sz="1000" dirty="0" smtClean="0"/>
          </a:p>
          <a:p>
            <a:r>
              <a:rPr lang="fr-FR" sz="1000" dirty="0" smtClean="0"/>
              <a:t>			</a:t>
            </a:r>
            <a:endParaRPr lang="fr-FR" sz="1000" dirty="0"/>
          </a:p>
          <a:p>
            <a:endParaRPr lang="fr-FR" sz="1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995936" y="116632"/>
            <a:ext cx="1512000" cy="432048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02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430887"/>
          </a:xfrm>
        </p:spPr>
        <p:txBody>
          <a:bodyPr/>
          <a:lstStyle/>
          <a:p>
            <a:r>
              <a:rPr lang="fr-FR" dirty="0" smtClean="0"/>
              <a:t>La solution </a:t>
            </a:r>
            <a:r>
              <a:rPr lang="fr-FR" dirty="0" err="1" smtClean="0"/>
              <a:t>mycredimmo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39552" y="1196752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La logique de MYCREDIMMO est la suivante:</a:t>
            </a:r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598977304"/>
              </p:ext>
            </p:extLst>
          </p:nvPr>
        </p:nvGraphicFramePr>
        <p:xfrm>
          <a:off x="1524000" y="166925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486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200800" cy="400110"/>
          </a:xfrm>
        </p:spPr>
        <p:txBody>
          <a:bodyPr/>
          <a:lstStyle/>
          <a:p>
            <a:r>
              <a:rPr lang="fr-FR" sz="2000" dirty="0" smtClean="0"/>
              <a:t>Les dossiers entrant dans le périmètre </a:t>
            </a:r>
            <a:r>
              <a:rPr lang="fr-FR" sz="2000" dirty="0" err="1" smtClean="0"/>
              <a:t>mycredimmo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5" name="Ellipse 4"/>
          <p:cNvSpPr/>
          <p:nvPr/>
        </p:nvSpPr>
        <p:spPr bwMode="auto">
          <a:xfrm>
            <a:off x="3081146" y="1896985"/>
            <a:ext cx="2462708" cy="26121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422400" h="1422400"/>
            <a:bevelB w="1422400" h="142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130" y="2566563"/>
            <a:ext cx="2714990" cy="1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861072" y="3956051"/>
            <a:ext cx="1455737" cy="4619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A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chat</a:t>
            </a:r>
          </a:p>
          <a:p>
            <a:pPr algn="ctr" fontAlgn="ctr">
              <a:defRPr/>
            </a:pP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Ancien avec travaux</a:t>
            </a:r>
          </a:p>
        </p:txBody>
      </p:sp>
      <p:sp>
        <p:nvSpPr>
          <p:cNvPr id="8" name="Rectangle 7"/>
          <p:cNvSpPr/>
          <p:nvPr/>
        </p:nvSpPr>
        <p:spPr>
          <a:xfrm>
            <a:off x="6286301" y="2218083"/>
            <a:ext cx="635000" cy="2762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L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issage</a:t>
            </a:r>
          </a:p>
        </p:txBody>
      </p:sp>
      <p:sp>
        <p:nvSpPr>
          <p:cNvPr id="9" name="Rectangle 8"/>
          <p:cNvSpPr/>
          <p:nvPr/>
        </p:nvSpPr>
        <p:spPr>
          <a:xfrm>
            <a:off x="2102487" y="1618269"/>
            <a:ext cx="610360" cy="276999"/>
          </a:xfrm>
          <a:prstGeom prst="rect">
            <a:avLst/>
          </a:prstGeom>
          <a:gradFill>
            <a:gsLst>
              <a:gs pos="0">
                <a:srgbClr val="FF0000"/>
              </a:gs>
              <a:gs pos="67000">
                <a:schemeClr val="bg1"/>
              </a:gs>
              <a:gs pos="47000">
                <a:schemeClr val="bg1"/>
              </a:gs>
              <a:gs pos="17000">
                <a:schemeClr val="bg1">
                  <a:lumMod val="85000"/>
                </a:schemeClr>
              </a:gs>
              <a:gs pos="87000">
                <a:srgbClr val="FFFFFF"/>
              </a:gs>
              <a:gs pos="100000">
                <a:srgbClr val="FF0000"/>
              </a:gs>
            </a:gsLst>
            <a:lin ang="2700000" scaled="1"/>
          </a:gradFill>
          <a:ln>
            <a:solidFill>
              <a:schemeClr val="bg1">
                <a:alpha val="59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ctr"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L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ocatif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22714" y="1803087"/>
            <a:ext cx="1081087" cy="2762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M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ode manuel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79593" y="2231368"/>
            <a:ext cx="1195388" cy="27781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M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ode optimisé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1011" y="3545675"/>
            <a:ext cx="1019175" cy="4619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P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AS et PTZ optimisés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9661" y="2679839"/>
            <a:ext cx="1136650" cy="4619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R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egroupement</a:t>
            </a:r>
          </a:p>
          <a:p>
            <a:pPr algn="ctr" fontAlgn="ctr">
              <a:defRPr/>
            </a:pP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de crédits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90970" y="4544412"/>
            <a:ext cx="381000" cy="2778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S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CI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30079" y="4541893"/>
            <a:ext cx="46198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 fontAlgn="ctr"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S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CPI</a:t>
            </a:r>
            <a:endParaRPr lang="fr-FR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48330" y="3301068"/>
            <a:ext cx="982663" cy="4619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T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errain et construction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84351" y="693411"/>
            <a:ext cx="1155700" cy="4619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P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roposition commerciale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731566" y="4683318"/>
            <a:ext cx="671512" cy="27781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E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co PTZ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2379" y="2741034"/>
            <a:ext cx="1665288" cy="4619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A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chat Revente avec rachat CRD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03078" y="4683318"/>
            <a:ext cx="1555750" cy="27781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F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GAS et hypothécaire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255541" y="1142482"/>
            <a:ext cx="1325563" cy="2762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M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essages d’alerte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259632" y="2171044"/>
            <a:ext cx="1069975" cy="27781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N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antissement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518560" y="5124667"/>
            <a:ext cx="962025" cy="2762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P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rescripteur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789766" y="4232276"/>
            <a:ext cx="1403350" cy="2778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P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rêt In Fine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59688" y="4958439"/>
            <a:ext cx="960438" cy="2762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fr-FR" sz="1200" b="1" dirty="0">
                <a:solidFill>
                  <a:srgbClr val="FF0000"/>
                </a:solidFill>
              </a:rPr>
              <a:t>P</a:t>
            </a:r>
            <a:r>
              <a:rPr lang="fr-FR" sz="1200" b="1" dirty="0">
                <a:solidFill>
                  <a:schemeClr val="bg1">
                    <a:lumMod val="50000"/>
                  </a:schemeClr>
                </a:solidFill>
              </a:rPr>
              <a:t>rêt à palier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62201" y="1294054"/>
            <a:ext cx="1545231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ctr" fontAlgn="ctr"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C</a:t>
            </a:r>
            <a:r>
              <a:rPr lang="fr-FR" sz="1200" b="1" dirty="0" smtClean="0">
                <a:solidFill>
                  <a:schemeClr val="bg1">
                    <a:lumMod val="50000"/>
                  </a:schemeClr>
                </a:solidFill>
              </a:rPr>
              <a:t>alcul de l’Enveloppe</a:t>
            </a:r>
            <a:endParaRPr lang="fr-FR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64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760640" cy="769441"/>
          </a:xfrm>
        </p:spPr>
        <p:txBody>
          <a:bodyPr/>
          <a:lstStyle/>
          <a:p>
            <a:r>
              <a:rPr lang="fr-FR" dirty="0" smtClean="0"/>
              <a:t>Le nouveau schéma délégataire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17</a:t>
            </a:fld>
            <a:endParaRPr lang="fr-FR" dirty="0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4237155552"/>
              </p:ext>
            </p:extLst>
          </p:nvPr>
        </p:nvGraphicFramePr>
        <p:xfrm>
          <a:off x="2555776" y="-99392"/>
          <a:ext cx="3960440" cy="305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2" t="24579" r="8937" b="7020"/>
          <a:stretch/>
        </p:blipFill>
        <p:spPr bwMode="auto">
          <a:xfrm>
            <a:off x="283232" y="2204864"/>
            <a:ext cx="8249208" cy="381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16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32533" y="260648"/>
            <a:ext cx="5040560" cy="769441"/>
          </a:xfrm>
        </p:spPr>
        <p:txBody>
          <a:bodyPr/>
          <a:lstStyle/>
          <a:p>
            <a:r>
              <a:rPr lang="fr-FR" dirty="0" smtClean="0"/>
              <a:t>Le dossier numérique crédit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18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6" y="211736"/>
            <a:ext cx="1080120" cy="1108495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336" y="1340768"/>
            <a:ext cx="6226523" cy="38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lèche droite 8"/>
          <p:cNvSpPr/>
          <p:nvPr/>
        </p:nvSpPr>
        <p:spPr>
          <a:xfrm>
            <a:off x="784928" y="17532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 rot="10800000">
            <a:off x="6036499" y="5228768"/>
            <a:ext cx="484632" cy="8243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15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912768" cy="769441"/>
          </a:xfrm>
        </p:spPr>
        <p:txBody>
          <a:bodyPr/>
          <a:lstStyle/>
          <a:p>
            <a:r>
              <a:rPr lang="fr-FR" dirty="0" smtClean="0"/>
              <a:t>L’espace de collecte des documents en ligne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19</a:t>
            </a:fld>
            <a:endParaRPr lang="fr-FR" dirty="0"/>
          </a:p>
        </p:txBody>
      </p:sp>
      <p:pic>
        <p:nvPicPr>
          <p:cNvPr id="6" name="Picture 3" descr="D:\Users\lotiron\Desktop\scanner-icone-6179-12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90169"/>
            <a:ext cx="1440160" cy="157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Espace réservé du contenu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272878"/>
            <a:ext cx="5256584" cy="431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5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52728" cy="769441"/>
          </a:xfrm>
        </p:spPr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sed</a:t>
            </a:r>
            <a:r>
              <a:rPr lang="fr-FR" dirty="0" smtClean="0"/>
              <a:t> &amp; l’édition en agence avec </a:t>
            </a:r>
            <a:r>
              <a:rPr lang="fr-FR" dirty="0" err="1" smtClean="0"/>
              <a:t>optilead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20</a:t>
            </a:fld>
            <a:endParaRPr lang="fr-FR" dirty="0"/>
          </a:p>
        </p:txBody>
      </p:sp>
      <p:pic>
        <p:nvPicPr>
          <p:cNvPr id="6" name="Picture 5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1512168" cy="127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/>
          <p:nvPr/>
        </p:nvPicPr>
        <p:blipFill>
          <a:blip r:embed="rId3"/>
          <a:stretch>
            <a:fillRect/>
          </a:stretch>
        </p:blipFill>
        <p:spPr>
          <a:xfrm>
            <a:off x="1741511" y="1556792"/>
            <a:ext cx="698477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5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3816424" cy="430887"/>
          </a:xfrm>
        </p:spPr>
        <p:txBody>
          <a:bodyPr/>
          <a:lstStyle/>
          <a:p>
            <a:r>
              <a:rPr lang="fr-FR" dirty="0" smtClean="0"/>
              <a:t>L’historique </a:t>
            </a:r>
            <a:r>
              <a:rPr lang="fr-FR" dirty="0" err="1" smtClean="0"/>
              <a:t>mycredimmo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36D7D7-E68B-4848-A580-3E20DDE126DB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971600" y="2097856"/>
            <a:ext cx="41764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400" dirty="0" smtClean="0"/>
              <a:t>Permet de connaître les étapes du dossier</a:t>
            </a:r>
          </a:p>
          <a:p>
            <a:endParaRPr lang="fr-FR" sz="1400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400" dirty="0" smtClean="0"/>
              <a:t>Les personnes ayant pris en main le dossier</a:t>
            </a:r>
          </a:p>
          <a:p>
            <a:endParaRPr lang="fr-FR" sz="1400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400" dirty="0" smtClean="0"/>
              <a:t>Les éléments techniques du dossier</a:t>
            </a:r>
          </a:p>
          <a:p>
            <a:endParaRPr lang="fr-FR" sz="1400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400" dirty="0" smtClean="0"/>
              <a:t>Les dates de prise en main</a:t>
            </a:r>
          </a:p>
          <a:p>
            <a:endParaRPr lang="fr-FR" sz="1400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fr-FR" sz="1400" dirty="0" smtClean="0"/>
              <a:t>L’endroit où le dossier se situe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0729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5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AISSE D'EPARGN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A89C86"/>
      </a:accent2>
      <a:accent3>
        <a:srgbClr val="EA4E55"/>
      </a:accent3>
      <a:accent4>
        <a:srgbClr val="F49D63"/>
      </a:accent4>
      <a:accent5>
        <a:srgbClr val="09B2AF"/>
      </a:accent5>
      <a:accent6>
        <a:srgbClr val="A5CC74"/>
      </a:accent6>
      <a:hlink>
        <a:srgbClr val="0000FF"/>
      </a:hlink>
      <a:folHlink>
        <a:srgbClr val="800080"/>
      </a:folHlink>
    </a:clrScheme>
    <a:fontScheme name="Caisse d'Epargne V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7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6254CA35F3549ADF74867599DC135" ma:contentTypeVersion="0" ma:contentTypeDescription="Crée un document." ma:contentTypeScope="" ma:versionID="84436ba9591efecbaf12e6644fb6df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341085-8EEC-47D3-9566-2A45068B453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106F41D-9071-4BEB-9462-E6FAF6C636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066E39-804A-4997-A54A-35BB5E8F03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11248</TotalTime>
  <Words>1378</Words>
  <Application>Microsoft Office PowerPoint</Application>
  <PresentationFormat>Affichage à l'écran (4:3)</PresentationFormat>
  <Paragraphs>240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Présentation PowerPoint</vt:lpstr>
      <vt:lpstr>Présentation PowerPoint</vt:lpstr>
      <vt:lpstr>Contexte immobilier</vt:lpstr>
      <vt:lpstr>Pour répondre a la demande du client toujours plus exigeant, la cegee a décidé de faire évoluer sa solution immobilière, afin d’uniformiser les pratiques et faire gagner du temps dans le process de vente …</vt:lpstr>
      <vt:lpstr>Présentation PowerPoint</vt:lpstr>
      <vt:lpstr>Du premier rdv a l’édition des offres </vt:lpstr>
      <vt:lpstr>Présentation PowerPoint</vt:lpstr>
      <vt:lpstr>Planning de la journée</vt:lpstr>
      <vt:lpstr>Mycrédimmo, vue d’ensemble</vt:lpstr>
      <vt:lpstr>Présentation PowerPoint</vt:lpstr>
      <vt:lpstr>Points de différentiation entre # immo &amp; mycredimmo  </vt:lpstr>
      <vt:lpstr>Points de différentiation entre NEO &amp; mycredimmo  </vt:lpstr>
      <vt:lpstr>Pour résumer…</vt:lpstr>
      <vt:lpstr>Présentation PowerPoint</vt:lpstr>
      <vt:lpstr>La solution mycredimmo </vt:lpstr>
      <vt:lpstr>Les dossiers entrant dans le périmètre mycredimmo</vt:lpstr>
      <vt:lpstr>Le nouveau schéma délégataire</vt:lpstr>
      <vt:lpstr>Le dossier numérique crédit</vt:lpstr>
      <vt:lpstr>L’espace de collecte des documents en ligne </vt:lpstr>
      <vt:lpstr>La sed &amp; l’édition en agence avec optilead</vt:lpstr>
      <vt:lpstr>L’historique mycredimmo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jjklj</dc:title>
  <dc:creator>IP</dc:creator>
  <cp:lastModifiedBy>A6702965</cp:lastModifiedBy>
  <cp:revision>432</cp:revision>
  <cp:lastPrinted>2019-09-12T13:06:45Z</cp:lastPrinted>
  <dcterms:created xsi:type="dcterms:W3CDTF">2017-05-30T18:41:27Z</dcterms:created>
  <dcterms:modified xsi:type="dcterms:W3CDTF">2019-10-14T11:54:27Z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0x010100C146254CA35F3549ADF74867599DC135</vt:lpwstr>
  </property>
</Properties>
</file>