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0" r:id="rId5"/>
    <p:sldId id="278" r:id="rId6"/>
    <p:sldId id="291" r:id="rId7"/>
    <p:sldId id="290" r:id="rId8"/>
    <p:sldId id="292" r:id="rId9"/>
    <p:sldId id="293" r:id="rId10"/>
    <p:sldId id="294" r:id="rId11"/>
    <p:sldId id="295" r:id="rId12"/>
    <p:sldId id="296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8083" autoAdjust="0"/>
  </p:normalViewPr>
  <p:slideViewPr>
    <p:cSldViewPr showGuides="1">
      <p:cViewPr>
        <p:scale>
          <a:sx n="90" d="100"/>
          <a:sy n="90" d="100"/>
        </p:scale>
        <p:origin x="-804" y="21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19/08/2019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fr-FR" dirty="0" smtClean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4355976" y="6237312"/>
            <a:ext cx="25920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</a:rPr>
              <a:t>JUILLET 2019</a:t>
            </a:r>
          </a:p>
          <a:p>
            <a:pPr algn="ctr">
              <a:spcAft>
                <a:spcPts val="300"/>
              </a:spcAft>
            </a:pPr>
            <a:r>
              <a:rPr lang="fr-FR" sz="1000" dirty="0" smtClean="0"/>
              <a:t>DIRECTION DES CREDITS</a:t>
            </a:r>
            <a:endParaRPr lang="fr-FR" sz="1000" dirty="0" smtClean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1" name="Titre 12"/>
          <p:cNvSpPr txBox="1">
            <a:spLocks/>
          </p:cNvSpPr>
          <p:nvPr/>
        </p:nvSpPr>
        <p:spPr>
          <a:xfrm>
            <a:off x="272447" y="2718238"/>
            <a:ext cx="3983114" cy="83099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solidFill>
                  <a:srgbClr val="C00000"/>
                </a:solidFill>
              </a:rPr>
              <a:t>MYCREDIMMO</a:t>
            </a:r>
          </a:p>
          <a:p>
            <a:r>
              <a:rPr lang="fr-FR" sz="2400" dirty="0" smtClean="0">
                <a:solidFill>
                  <a:srgbClr val="C00000"/>
                </a:solidFill>
              </a:rPr>
              <a:t>Editer une offre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843808" y="2160032"/>
            <a:ext cx="4464496" cy="476880"/>
          </a:xfrm>
        </p:spPr>
        <p:txBody>
          <a:bodyPr/>
          <a:lstStyle/>
          <a:p>
            <a:r>
              <a:rPr lang="fr-FR" sz="2000" dirty="0" smtClean="0"/>
              <a:t>MYCREDIMMO</a:t>
            </a:r>
            <a:endParaRPr lang="fr-FR" sz="2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71800" y="2473200"/>
            <a:ext cx="4464496" cy="540000"/>
          </a:xfrm>
        </p:spPr>
        <p:txBody>
          <a:bodyPr>
            <a:normAutofit/>
          </a:bodyPr>
          <a:lstStyle/>
          <a:p>
            <a:r>
              <a:rPr lang="fr-FR" sz="2000" i="1" dirty="0" smtClean="0"/>
              <a:t>EDITER UNE OFFRE</a:t>
            </a:r>
            <a:endParaRPr lang="fr-FR" sz="2000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smtClean="0"/>
              <a:t>MYCREDIMMO• JUILLET 2019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536503" cy="1440656"/>
          </a:xfrm>
        </p:spPr>
        <p:txBody>
          <a:bodyPr>
            <a:normAutofit fontScale="25000" lnSpcReduction="20000"/>
          </a:bodyPr>
          <a:lstStyle/>
          <a:p>
            <a:r>
              <a:rPr lang="da-DK" sz="7200" dirty="0" smtClean="0"/>
              <a:t>Editer une offre en SED</a:t>
            </a:r>
          </a:p>
          <a:p>
            <a:endParaRPr lang="da-DK" sz="8000" dirty="0" smtClean="0"/>
          </a:p>
          <a:p>
            <a:r>
              <a:rPr lang="fr-FR" sz="8000" dirty="0" smtClean="0"/>
              <a:t>Editer une offre papier</a:t>
            </a:r>
            <a:r>
              <a:rPr lang="da-DK" dirty="0" smtClean="0"/>
              <a:t/>
            </a:r>
            <a:br>
              <a:rPr lang="da-DK" dirty="0" smtClean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2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4860032" y="1556792"/>
            <a:ext cx="38164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 smtClean="0"/>
              <a:t>Assurances et garanties doivent être accordées …</a:t>
            </a:r>
            <a:endParaRPr lang="fr-FR" dirty="0"/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err="1" smtClean="0"/>
              <a:t>éDIter</a:t>
            </a:r>
            <a:r>
              <a:rPr lang="fr-FR" dirty="0" smtClean="0"/>
              <a:t> une offre en </a:t>
            </a:r>
            <a:r>
              <a:rPr lang="fr-FR" dirty="0" err="1" smtClean="0"/>
              <a:t>sed</a:t>
            </a:r>
            <a:endParaRPr lang="fr-FR" b="0" dirty="0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 smtClean="0"/>
              <a:t>MYCREDIMMO– JUILLET 2019</a:t>
            </a:r>
            <a:endParaRPr lang="fr-FR" dirty="0"/>
          </a:p>
        </p:txBody>
      </p:sp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07504" y="1046916"/>
            <a:ext cx="4608592" cy="2322339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3923928" y="3284984"/>
            <a:ext cx="4752528" cy="274486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83568" y="5301208"/>
            <a:ext cx="3744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…et l’emprunteur doit avoir accepté l’édition en SED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502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err="1" smtClean="0"/>
              <a:t>EDIter</a:t>
            </a:r>
            <a:r>
              <a:rPr lang="fr-FR" dirty="0" smtClean="0"/>
              <a:t> une offre </a:t>
            </a:r>
            <a:r>
              <a:rPr lang="fr-FR" dirty="0" err="1" smtClean="0"/>
              <a:t>sed</a:t>
            </a:r>
            <a:endParaRPr lang="fr-FR" b="0" dirty="0"/>
          </a:p>
        </p:txBody>
      </p:sp>
      <p:sp>
        <p:nvSpPr>
          <p:cNvPr id="16" name="Espace réservé du pied de page 1"/>
          <p:cNvSpPr txBox="1">
            <a:spLocks/>
          </p:cNvSpPr>
          <p:nvPr/>
        </p:nvSpPr>
        <p:spPr>
          <a:xfrm>
            <a:off x="2123728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800" kern="12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MYCREDIMMO– JUILLET 2019</a:t>
            </a:r>
          </a:p>
        </p:txBody>
      </p:sp>
      <p:pic>
        <p:nvPicPr>
          <p:cNvPr id="17" name="Image 16"/>
          <p:cNvPicPr/>
          <p:nvPr/>
        </p:nvPicPr>
        <p:blipFill>
          <a:blip r:embed="rId2"/>
          <a:stretch>
            <a:fillRect/>
          </a:stretch>
        </p:blipFill>
        <p:spPr>
          <a:xfrm>
            <a:off x="539552" y="1744598"/>
            <a:ext cx="6768792" cy="4132674"/>
          </a:xfrm>
          <a:prstGeom prst="rect">
            <a:avLst/>
          </a:prstGeom>
        </p:spPr>
      </p:pic>
      <p:pic>
        <p:nvPicPr>
          <p:cNvPr id="18" name="Picture 2" descr="D:\Save S008599\@Ressources Design Graph\PSD mouse cursor and hand pointer icons\Pointer-Hand-icon.png"/>
          <p:cNvPicPr/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821516"/>
            <a:ext cx="208280" cy="271780"/>
          </a:xfrm>
          <a:prstGeom prst="rect">
            <a:avLst/>
          </a:prstGeom>
          <a:noFill/>
          <a:extLst/>
        </p:spPr>
      </p:pic>
      <p:sp>
        <p:nvSpPr>
          <p:cNvPr id="2" name="Virage 1"/>
          <p:cNvSpPr/>
          <p:nvPr/>
        </p:nvSpPr>
        <p:spPr>
          <a:xfrm rot="16200000" flipH="1">
            <a:off x="3023828" y="1664804"/>
            <a:ext cx="432048" cy="36004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19872" y="1393612"/>
            <a:ext cx="41044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/>
              <a:t>Je suis informé du mode d'édition possible </a:t>
            </a:r>
          </a:p>
          <a:p>
            <a:r>
              <a:rPr lang="fr-FR" sz="1400" b="1" dirty="0" smtClean="0"/>
              <a:t>ainsi que l'édition en agence par ces pictogrammes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7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en </a:t>
            </a:r>
            <a:r>
              <a:rPr lang="fr-FR" dirty="0" err="1" smtClean="0"/>
              <a:t>sed</a:t>
            </a:r>
            <a:endParaRPr lang="fr-FR" b="0" dirty="0"/>
          </a:p>
        </p:txBody>
      </p:sp>
      <p:sp>
        <p:nvSpPr>
          <p:cNvPr id="16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MYCREDIMMO– JUILLET 2019</a:t>
            </a:r>
          </a:p>
        </p:txBody>
      </p:sp>
      <p:pic>
        <p:nvPicPr>
          <p:cNvPr id="17" name="Image 16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836712"/>
            <a:ext cx="5400600" cy="3308861"/>
          </a:xfrm>
          <a:prstGeom prst="rect">
            <a:avLst/>
          </a:prstGeom>
        </p:spPr>
      </p:pic>
      <p:pic>
        <p:nvPicPr>
          <p:cNvPr id="18" name="Image 17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624" y="3933056"/>
            <a:ext cx="5400600" cy="2163747"/>
          </a:xfrm>
          <a:prstGeom prst="rect">
            <a:avLst/>
          </a:prstGeom>
        </p:spPr>
      </p:pic>
      <p:pic>
        <p:nvPicPr>
          <p:cNvPr id="19" name="Picture 2" descr="D:\Save S008599\@Ressources Design Graph\PSD mouse cursor and hand pointer icons\Pointer-Hand-icon.png"/>
          <p:cNvPicPr/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6037342"/>
            <a:ext cx="208280" cy="271780"/>
          </a:xfrm>
          <a:prstGeom prst="rect">
            <a:avLst/>
          </a:prstGeom>
          <a:noFill/>
          <a:extLst/>
        </p:spPr>
      </p:pic>
      <p:sp>
        <p:nvSpPr>
          <p:cNvPr id="20" name="Rectangle 19"/>
          <p:cNvSpPr/>
          <p:nvPr/>
        </p:nvSpPr>
        <p:spPr>
          <a:xfrm>
            <a:off x="4391980" y="2132856"/>
            <a:ext cx="45005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Je retrouve les informations concernant les dates de signature</a:t>
            </a:r>
            <a:endParaRPr lang="fr-FR" dirty="0"/>
          </a:p>
        </p:txBody>
      </p:sp>
      <p:sp>
        <p:nvSpPr>
          <p:cNvPr id="2" name="Flèche droite 1"/>
          <p:cNvSpPr/>
          <p:nvPr/>
        </p:nvSpPr>
        <p:spPr>
          <a:xfrm rot="10800000">
            <a:off x="3923928" y="2132856"/>
            <a:ext cx="432048" cy="307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3899866" y="3140968"/>
            <a:ext cx="52441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Je retrouve les informations concernant la création de l’espace de signature</a:t>
            </a:r>
            <a:endParaRPr lang="fr-FR" dirty="0"/>
          </a:p>
        </p:txBody>
      </p:sp>
      <p:sp>
        <p:nvSpPr>
          <p:cNvPr id="22" name="Flèche droite 21"/>
          <p:cNvSpPr/>
          <p:nvPr/>
        </p:nvSpPr>
        <p:spPr>
          <a:xfrm rot="10800000">
            <a:off x="3275856" y="3140968"/>
            <a:ext cx="432048" cy="307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75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7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en </a:t>
            </a:r>
            <a:r>
              <a:rPr lang="fr-FR" dirty="0" err="1" smtClean="0"/>
              <a:t>sed</a:t>
            </a:r>
            <a:endParaRPr lang="fr-FR" b="0" dirty="0"/>
          </a:p>
        </p:txBody>
      </p:sp>
      <p:sp>
        <p:nvSpPr>
          <p:cNvPr id="9" name="Rectangle 8"/>
          <p:cNvSpPr/>
          <p:nvPr/>
        </p:nvSpPr>
        <p:spPr>
          <a:xfrm>
            <a:off x="467544" y="1628800"/>
            <a:ext cx="2088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400" dirty="0" smtClean="0"/>
              <a:t>La liasse se constitue ...</a:t>
            </a:r>
            <a:endParaRPr lang="fr-FR" sz="1400" dirty="0"/>
          </a:p>
        </p:txBody>
      </p:sp>
      <p:sp>
        <p:nvSpPr>
          <p:cNvPr id="13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MYCREDIMMO– JUILLET 2019</a:t>
            </a:r>
          </a:p>
        </p:txBody>
      </p:sp>
      <p:pic>
        <p:nvPicPr>
          <p:cNvPr id="14" name="Image 13"/>
          <p:cNvPicPr/>
          <p:nvPr/>
        </p:nvPicPr>
        <p:blipFill>
          <a:blip r:embed="rId2"/>
          <a:stretch>
            <a:fillRect/>
          </a:stretch>
        </p:blipFill>
        <p:spPr>
          <a:xfrm>
            <a:off x="2915816" y="980728"/>
            <a:ext cx="5760720" cy="2186305"/>
          </a:xfrm>
          <a:prstGeom prst="rect">
            <a:avLst/>
          </a:prstGeom>
        </p:spPr>
      </p:pic>
      <p:pic>
        <p:nvPicPr>
          <p:cNvPr id="16" name="Image 15"/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3284984"/>
            <a:ext cx="5760720" cy="2327910"/>
          </a:xfrm>
          <a:prstGeom prst="rect">
            <a:avLst/>
          </a:prstGeom>
        </p:spPr>
      </p:pic>
      <p:pic>
        <p:nvPicPr>
          <p:cNvPr id="17" name="Picture 2" descr="D:\Save S008599\@Ressources Design Graph\PSD mouse cursor and hand pointer icons\Pointer-Hand-icon.png"/>
          <p:cNvPicPr/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896" y="5571419"/>
            <a:ext cx="208280" cy="271780"/>
          </a:xfrm>
          <a:prstGeom prst="rect">
            <a:avLst/>
          </a:prstGeom>
          <a:noFill/>
          <a:extLst/>
        </p:spPr>
      </p:pic>
      <p:sp>
        <p:nvSpPr>
          <p:cNvPr id="18" name="Rectangle 17"/>
          <p:cNvSpPr/>
          <p:nvPr/>
        </p:nvSpPr>
        <p:spPr>
          <a:xfrm>
            <a:off x="6372200" y="5301208"/>
            <a:ext cx="2376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400" dirty="0" smtClean="0"/>
              <a:t>Une fois l’offre constituée, ne pas oublier d’envoyer l’offre</a:t>
            </a:r>
            <a:endParaRPr lang="fr-FR" sz="14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275157"/>
            <a:ext cx="50405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8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8" name="Picture 2" descr="D:\Save S008599\@Ressources Design Graph\PSD mouse cursor and hand pointer icons\Pointer-Hand-icon.png"/>
          <p:cNvPicPr/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42793"/>
            <a:ext cx="208280" cy="271780"/>
          </a:xfrm>
          <a:prstGeom prst="rect">
            <a:avLst/>
          </a:prstGeom>
          <a:noFill/>
          <a:extLst/>
        </p:spPr>
      </p:pic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en </a:t>
            </a:r>
            <a:r>
              <a:rPr lang="fr-FR" dirty="0" err="1" smtClean="0"/>
              <a:t>sed</a:t>
            </a:r>
            <a:endParaRPr lang="fr-FR" b="0" dirty="0"/>
          </a:p>
        </p:txBody>
      </p:sp>
      <p:sp>
        <p:nvSpPr>
          <p:cNvPr id="1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MYCREDIMMO– JUILLET 2019</a:t>
            </a:r>
          </a:p>
        </p:txBody>
      </p:sp>
      <p:pic>
        <p:nvPicPr>
          <p:cNvPr id="10" name="Image 9"/>
          <p:cNvPicPr/>
          <p:nvPr/>
        </p:nvPicPr>
        <p:blipFill>
          <a:blip r:embed="rId3"/>
          <a:stretch>
            <a:fillRect/>
          </a:stretch>
        </p:blipFill>
        <p:spPr>
          <a:xfrm>
            <a:off x="695770" y="1268760"/>
            <a:ext cx="5964461" cy="357403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152381" y="4960684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400" dirty="0" smtClean="0"/>
              <a:t>Je consulte la liasse et les dates de l’offre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80922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6660232" y="1782108"/>
            <a:ext cx="25338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dirty="0" smtClean="0"/>
              <a:t>Notre client n’est pas éligible à la SED ou n’a pas accepté l’édition en SED…</a:t>
            </a:r>
            <a:endParaRPr lang="fr-FR" sz="1400" dirty="0"/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papier</a:t>
            </a:r>
            <a:endParaRPr lang="fr-FR" b="0" dirty="0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MYCREDIMMO– JUILLET 2019</a:t>
            </a:r>
          </a:p>
        </p:txBody>
      </p:sp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323528" y="1196752"/>
            <a:ext cx="6336704" cy="419162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682655" y="3645024"/>
            <a:ext cx="2533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dirty="0" smtClean="0"/>
              <a:t>…le bouton d'Edition est adapté et propose 2 choix.</a:t>
            </a:r>
            <a:endParaRPr lang="fr-FR" sz="1400" dirty="0"/>
          </a:p>
        </p:txBody>
      </p:sp>
      <p:sp>
        <p:nvSpPr>
          <p:cNvPr id="13" name="Rectangle 12"/>
          <p:cNvSpPr/>
          <p:nvPr/>
        </p:nvSpPr>
        <p:spPr>
          <a:xfrm>
            <a:off x="6660232" y="4561964"/>
            <a:ext cx="2533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dirty="0" smtClean="0"/>
              <a:t>Toujours choisir : </a:t>
            </a:r>
          </a:p>
          <a:p>
            <a:pPr lvl="0"/>
            <a:r>
              <a:rPr lang="fr-FR" sz="1400" dirty="0" smtClean="0"/>
              <a:t>Impression externalisée</a:t>
            </a:r>
            <a:endParaRPr lang="fr-FR" sz="1400" dirty="0"/>
          </a:p>
        </p:txBody>
      </p:sp>
      <p:sp>
        <p:nvSpPr>
          <p:cNvPr id="15" name="Flèche droite 14"/>
          <p:cNvSpPr/>
          <p:nvPr/>
        </p:nvSpPr>
        <p:spPr>
          <a:xfrm rot="10800000">
            <a:off x="6372201" y="4797152"/>
            <a:ext cx="288031" cy="209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61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1115616" y="429925"/>
            <a:ext cx="4248472" cy="430887"/>
          </a:xfrm>
        </p:spPr>
        <p:txBody>
          <a:bodyPr anchor="ctr"/>
          <a:lstStyle/>
          <a:p>
            <a:pPr algn="ctr"/>
            <a:r>
              <a:rPr lang="fr-FR" dirty="0" smtClean="0"/>
              <a:t>Editer une offre papier</a:t>
            </a:r>
            <a:endParaRPr lang="fr-FR" b="0" dirty="0"/>
          </a:p>
        </p:txBody>
      </p:sp>
      <p:sp>
        <p:nvSpPr>
          <p:cNvPr id="10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MYCREDIMMO– JUILLET 2019</a:t>
            </a:r>
          </a:p>
        </p:txBody>
      </p:sp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07504" y="1124744"/>
            <a:ext cx="6984776" cy="4392488"/>
          </a:xfrm>
          <a:prstGeom prst="rect">
            <a:avLst/>
          </a:prstGeom>
        </p:spPr>
      </p:pic>
      <p:sp>
        <p:nvSpPr>
          <p:cNvPr id="12" name="Flèche droite 11"/>
          <p:cNvSpPr/>
          <p:nvPr/>
        </p:nvSpPr>
        <p:spPr>
          <a:xfrm rot="10800000">
            <a:off x="7306022" y="5379893"/>
            <a:ext cx="288031" cy="209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7092280" y="4365104"/>
            <a:ext cx="2088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dirty="0" smtClean="0"/>
              <a:t>Je constitue ma liasse ET j’envoie l’offre dans GDE </a:t>
            </a:r>
            <a:r>
              <a:rPr lang="fr-FR" sz="1400" dirty="0" err="1" smtClean="0"/>
              <a:t>Docapost</a:t>
            </a:r>
            <a:r>
              <a:rPr lang="fr-FR" sz="1400" dirty="0" smtClean="0"/>
              <a:t> en cliquant sur ce bouton :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0153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elements/1.1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3643</TotalTime>
  <Words>218</Words>
  <Application>Microsoft Office PowerPoint</Application>
  <PresentationFormat>Affichage à l'écran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Présentation PowerPoint</vt:lpstr>
      <vt:lpstr>MYCREDIMMO</vt:lpstr>
      <vt:lpstr>éDIter une offre en sed</vt:lpstr>
      <vt:lpstr>EDIter une offre sed</vt:lpstr>
      <vt:lpstr>Editer une offre en sed</vt:lpstr>
      <vt:lpstr>Editer une offre en sed</vt:lpstr>
      <vt:lpstr>Editer une offre en sed</vt:lpstr>
      <vt:lpstr>Editer une offre papier</vt:lpstr>
      <vt:lpstr>Editer une offre papier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A6702965</cp:lastModifiedBy>
  <cp:revision>289</cp:revision>
  <cp:lastPrinted>2019-03-28T15:25:42Z</cp:lastPrinted>
  <dcterms:created xsi:type="dcterms:W3CDTF">2017-05-30T18:41:27Z</dcterms:created>
  <dcterms:modified xsi:type="dcterms:W3CDTF">2019-08-19T11:33:06Z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