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70" r:id="rId5"/>
    <p:sldId id="278" r:id="rId6"/>
    <p:sldId id="272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301" r:id="rId17"/>
    <p:sldId id="299" r:id="rId18"/>
    <p:sldId id="302" r:id="rId19"/>
    <p:sldId id="300" r:id="rId20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31632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8083" autoAdjust="0"/>
  </p:normalViewPr>
  <p:slideViewPr>
    <p:cSldViewPr showGuides="1">
      <p:cViewPr varScale="1">
        <p:scale>
          <a:sx n="111" d="100"/>
          <a:sy n="111" d="100"/>
        </p:scale>
        <p:origin x="1614" y="102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3870" y="-12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10/09/2019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10/09/2019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741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655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2.jpeg"/><Relationship Id="rId4" Type="http://schemas.openxmlformats.org/officeDocument/2006/relationships/image" Target="../media/image8.jpeg"/><Relationship Id="rId9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88640"/>
            <a:ext cx="4464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556792"/>
            <a:ext cx="4464496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924944"/>
            <a:ext cx="4464496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293096"/>
            <a:ext cx="4464496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733256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1107504"/>
            <a:ext cx="8712968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-603448"/>
            <a:ext cx="5194941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765" y="5857081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564904"/>
            <a:ext cx="8328248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</p:spPr>
        <p:txBody>
          <a:bodyPr/>
          <a:lstStyle/>
          <a:p>
            <a:r>
              <a:rPr lang="fr-FR" dirty="0" smtClean="0"/>
              <a:t>INTITULÉ DU DOCUMENT • 04 AVRIL 2017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619672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2736" y="722454"/>
            <a:ext cx="3946251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16832"/>
            <a:ext cx="6096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56" y="1412776"/>
            <a:ext cx="1307592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fr-FR" dirty="0" smtClean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043608" y="2348880"/>
            <a:ext cx="6926936" cy="35283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43608" y="1196752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043608" y="260648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2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INTITULÉ DU DOCUMENT • 04 mai 2019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40968"/>
            <a:ext cx="495300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72400" y="188640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408" y="-243408"/>
            <a:ext cx="1307592" cy="2033016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111552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1" r:id="rId4"/>
    <p:sldLayoutId id="2147483672" r:id="rId5"/>
    <p:sldLayoutId id="2147483676" r:id="rId6"/>
    <p:sldLayoutId id="2147483673" r:id="rId7"/>
    <p:sldLayoutId id="2147483659" r:id="rId8"/>
    <p:sldLayoutId id="2147483684" r:id="rId9"/>
    <p:sldLayoutId id="2147483674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17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no-reply-MFW@cegee.caisse-epargne.fr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42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ZoneTexte 68"/>
          <p:cNvSpPr txBox="1"/>
          <p:nvPr/>
        </p:nvSpPr>
        <p:spPr>
          <a:xfrm>
            <a:off x="4355976" y="6237312"/>
            <a:ext cx="259200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</a:rPr>
              <a:t>AOUT</a:t>
            </a:r>
            <a:r>
              <a:rPr lang="fr-FR" sz="1000" cap="all" dirty="0" smtClean="0">
                <a:solidFill>
                  <a:schemeClr val="tx1"/>
                </a:solidFill>
              </a:rPr>
              <a:t> 2019</a:t>
            </a:r>
            <a:endParaRPr lang="fr-FR" sz="1000" cap="all" baseline="0" dirty="0" smtClean="0">
              <a:solidFill>
                <a:schemeClr val="tx1"/>
              </a:solidFill>
            </a:endParaRPr>
          </a:p>
          <a:p>
            <a:pPr algn="ctr">
              <a:spcAft>
                <a:spcPts val="300"/>
              </a:spcAft>
            </a:pPr>
            <a:r>
              <a:rPr lang="fr-FR" sz="1000" dirty="0" smtClean="0"/>
              <a:t>DIRECTION DES CREDITS</a:t>
            </a:r>
            <a:endParaRPr lang="fr-FR" sz="1000" dirty="0" smtClean="0">
              <a:solidFill>
                <a:schemeClr val="tx1"/>
              </a:solidFill>
            </a:endParaRPr>
          </a:p>
        </p:txBody>
      </p:sp>
      <p:cxnSp>
        <p:nvCxnSpPr>
          <p:cNvPr id="71" name="Connecteur droit 70"/>
          <p:cNvCxnSpPr/>
          <p:nvPr/>
        </p:nvCxnSpPr>
        <p:spPr>
          <a:xfrm flipH="1" flipV="1">
            <a:off x="251520" y="2420888"/>
            <a:ext cx="296" cy="18002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Image 7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74" name="Espace réservé pour une image 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1" name="Titre 12"/>
          <p:cNvSpPr txBox="1">
            <a:spLocks/>
          </p:cNvSpPr>
          <p:nvPr/>
        </p:nvSpPr>
        <p:spPr>
          <a:xfrm>
            <a:off x="272447" y="2718238"/>
            <a:ext cx="3983114" cy="8309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dirty="0" smtClean="0">
                <a:solidFill>
                  <a:srgbClr val="C00000"/>
                </a:solidFill>
              </a:rPr>
              <a:t>Espace de collecte </a:t>
            </a:r>
          </a:p>
          <a:p>
            <a:r>
              <a:rPr lang="fr-FR" sz="2400" dirty="0" smtClean="0">
                <a:solidFill>
                  <a:srgbClr val="C00000"/>
                </a:solidFill>
              </a:rPr>
              <a:t>en ligne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37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843808" y="2160032"/>
            <a:ext cx="4464496" cy="476880"/>
          </a:xfrm>
        </p:spPr>
        <p:txBody>
          <a:bodyPr/>
          <a:lstStyle/>
          <a:p>
            <a:r>
              <a:rPr lang="fr-FR" sz="2000" dirty="0" smtClean="0"/>
              <a:t>ESPACE DE COLLECTE</a:t>
            </a:r>
            <a:endParaRPr lang="fr-FR" sz="2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771800" y="2473200"/>
            <a:ext cx="4464496" cy="540000"/>
          </a:xfrm>
        </p:spPr>
        <p:txBody>
          <a:bodyPr>
            <a:normAutofit/>
          </a:bodyPr>
          <a:lstStyle/>
          <a:p>
            <a:r>
              <a:rPr lang="fr-FR" sz="2000" i="1" dirty="0" smtClean="0"/>
              <a:t>EN LIGNE</a:t>
            </a:r>
            <a:endParaRPr lang="fr-FR" sz="2000" i="1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 smtClean="0"/>
              <a:t>Espace de collecte en ligne• </a:t>
            </a:r>
            <a:r>
              <a:rPr lang="fr-FR" dirty="0"/>
              <a:t> </a:t>
            </a:r>
            <a:r>
              <a:rPr lang="fr-FR" dirty="0" smtClean="0"/>
              <a:t>septembre 2019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2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536503" cy="1440656"/>
          </a:xfrm>
        </p:spPr>
        <p:txBody>
          <a:bodyPr>
            <a:normAutofit fontScale="25000" lnSpcReduction="20000"/>
          </a:bodyPr>
          <a:lstStyle/>
          <a:p>
            <a:r>
              <a:rPr lang="da-DK" sz="7200" dirty="0" smtClean="0"/>
              <a:t>Présentation</a:t>
            </a:r>
            <a:endParaRPr lang="da-DK" sz="8000" dirty="0" smtClean="0"/>
          </a:p>
          <a:p>
            <a:r>
              <a:rPr lang="fr-FR" sz="8000" dirty="0" smtClean="0"/>
              <a:t>Ecrans Client</a:t>
            </a:r>
          </a:p>
          <a:p>
            <a:r>
              <a:rPr lang="da-DK" sz="8000" dirty="0" smtClean="0"/>
              <a:t>Ecrans Conseiller</a:t>
            </a:r>
            <a:r>
              <a:rPr lang="da-DK" dirty="0" smtClean="0"/>
              <a:t/>
            </a:r>
            <a:br>
              <a:rPr lang="da-DK" dirty="0" smtClean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22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Espace de collecte en ligne – septembre 2019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3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429925"/>
            <a:ext cx="4248472" cy="430887"/>
          </a:xfrm>
        </p:spPr>
        <p:txBody>
          <a:bodyPr anchor="ctr"/>
          <a:lstStyle/>
          <a:p>
            <a:pPr algn="ctr"/>
            <a:r>
              <a:rPr lang="fr-FR" dirty="0" smtClean="0"/>
              <a:t>ESPACE DE COLLECTE EN LIGNE</a:t>
            </a:r>
            <a:endParaRPr lang="fr-FR" b="0" dirty="0"/>
          </a:p>
        </p:txBody>
      </p:sp>
      <p:sp>
        <p:nvSpPr>
          <p:cNvPr id="16" name="Espace réservé du contenu 1"/>
          <p:cNvSpPr txBox="1">
            <a:spLocks/>
          </p:cNvSpPr>
          <p:nvPr/>
        </p:nvSpPr>
        <p:spPr>
          <a:xfrm>
            <a:off x="298450" y="1014499"/>
            <a:ext cx="8542338" cy="5222813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6212" lvl="6" indent="0" algn="just">
              <a:buClr>
                <a:srgbClr val="BFBFBF"/>
              </a:buClr>
              <a:buNone/>
            </a:pPr>
            <a:endParaRPr kumimoji="0" lang="fr-FR" sz="29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3173412" lvl="6" indent="-457200" algn="just">
              <a:buClr>
                <a:srgbClr val="BFBFBF"/>
              </a:buClr>
              <a:buFont typeface="Wingdings" panose="05000000000000000000" pitchFamily="2" charset="2"/>
              <a:buChar char="Ø"/>
            </a:pPr>
            <a:r>
              <a:rPr kumimoji="0" lang="fr-FR" sz="2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Depuis son ordinateur (DEI), le client peut, à partir d’une interface intuitive 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: </a:t>
            </a:r>
          </a:p>
          <a:p>
            <a:pPr lvl="6" indent="-255588" algn="just">
              <a:buClr>
                <a:srgbClr val="BFBFBF"/>
              </a:buClr>
              <a:buFont typeface="Wingdings" panose="05000000000000000000" pitchFamily="2" charset="2"/>
              <a:buChar char="Ø"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lvl="7" algn="just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Visualiser en temps réel 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les documents à fournir ou déjà fournis à sa banque (MAJ dynamique). Pour les documents déjà fournis, un statut permet de savoir s’ils ont été analysés </a:t>
            </a:r>
          </a:p>
          <a:p>
            <a:pPr lvl="7" algn="just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sz="2400" b="1" dirty="0">
                <a:solidFill>
                  <a:srgbClr val="000000"/>
                </a:solidFill>
                <a:latin typeface="Arial Narrow"/>
              </a:rPr>
              <a:t>D</a:t>
            </a:r>
            <a:r>
              <a:rPr kumimoji="0" lang="fr-F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époser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des documents dans l’espace de collecte dédié au dossier de crédit en cours d’instruction</a:t>
            </a:r>
          </a:p>
          <a:p>
            <a:pPr lvl="7" algn="just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Le client est </a:t>
            </a: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informé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par sms et mail quand de nouveaux documents sont attendus ou suite à un document analysé et refusé par la banque</a:t>
            </a:r>
          </a:p>
          <a:p>
            <a:pPr marL="1143000" marR="0" lvl="2" indent="-2286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2249487" lvl="5" indent="0" algn="just">
              <a:buClr>
                <a:srgbClr val="FF0000"/>
              </a:buClr>
              <a:buNone/>
            </a:pPr>
            <a:endParaRPr kumimoji="0" lang="fr-FR" sz="2800" b="0" i="1" u="sng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lvl="6" indent="-255588" algn="just">
              <a:buClr>
                <a:srgbClr val="BFBFBF"/>
              </a:buClr>
              <a:buFont typeface="Wingdings" panose="05000000000000000000" pitchFamily="2" charset="2"/>
              <a:buChar char="Ø"/>
            </a:pPr>
            <a:r>
              <a:rPr kumimoji="0" lang="fr-FR" sz="2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La liste des documents demandés au client dans son DP est </a:t>
            </a:r>
            <a:r>
              <a:rPr kumimoji="0" lang="fr-FR" sz="2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pilotée</a:t>
            </a:r>
            <a:r>
              <a:rPr kumimoji="0" lang="fr-FR" sz="2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par le dossier numérique</a:t>
            </a:r>
            <a:r>
              <a:rPr kumimoji="0" lang="fr-FR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.</a:t>
            </a:r>
          </a:p>
          <a:p>
            <a:pPr lvl="6" indent="-255588" algn="just">
              <a:buClr>
                <a:srgbClr val="BFBFBF"/>
              </a:buClr>
              <a:buFont typeface="Wingdings" panose="05000000000000000000" pitchFamily="2" charset="2"/>
              <a:buChar char="Ø"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lvl="6" indent="-255588" algn="just">
              <a:buClr>
                <a:srgbClr val="BFBFBF"/>
              </a:buClr>
              <a:buFont typeface="Wingdings" panose="05000000000000000000" pitchFamily="2" charset="2"/>
              <a:buChar char="Ø"/>
            </a:pPr>
            <a:r>
              <a:rPr kumimoji="0" lang="fr-FR" sz="2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Depuis le dossier numérique, le conseiller dispose d’un outil unique qui permet de </a:t>
            </a:r>
            <a:r>
              <a:rPr kumimoji="0" lang="fr-FR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:</a:t>
            </a:r>
          </a:p>
          <a:p>
            <a:pPr lvl="6" indent="-255588" algn="just">
              <a:buClr>
                <a:srgbClr val="BFBFBF"/>
              </a:buClr>
              <a:buFont typeface="Wingdings" panose="05000000000000000000" pitchFamily="2" charset="2"/>
              <a:buChar char="Ø"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lvl="7" algn="just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Visualiser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l’intégralité des documents présents ou attendus et </a:t>
            </a: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identifier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le canal d’origine d’un document (Espace de collecte, acquisition agence…)</a:t>
            </a:r>
          </a:p>
          <a:p>
            <a:pPr lvl="7" algn="just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Analyser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les  documents provenant de l’espace de collecte du client et </a:t>
            </a: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valider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leur conformité/complétude</a:t>
            </a:r>
          </a:p>
          <a:p>
            <a:pPr marL="3200400" lvl="7" indent="0" algn="just"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	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  <a:sym typeface="Wingdings" panose="05000000000000000000" pitchFamily="2" charset="2"/>
              </a:rPr>
              <a:t> 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Notifier au client leur validité ou non, et en cas de rejet, indiquer le motif de refus du document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None/>
              <a:tabLst/>
              <a:defRPr/>
            </a:pPr>
            <a:endParaRPr kumimoji="0" lang="fr-FR" sz="2300" b="0" i="1" u="sng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None/>
              <a:tabLst/>
              <a:defRPr/>
            </a:pPr>
            <a:endParaRPr lang="fr-FR" sz="2300" i="1" u="sng" dirty="0">
              <a:solidFill>
                <a:srgbClr val="000000"/>
              </a:solidFill>
              <a:latin typeface="Arial Narrow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None/>
              <a:tabLst/>
              <a:defRPr/>
            </a:pPr>
            <a:endParaRPr kumimoji="0" lang="fr-FR" sz="2300" b="0" i="1" u="sng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lvl="6" indent="-255588" algn="just">
              <a:buClr>
                <a:srgbClr val="BFBFBF"/>
              </a:buClr>
              <a:buFont typeface="Wingdings" panose="05000000000000000000" pitchFamily="2" charset="2"/>
              <a:buChar char="Ø"/>
            </a:pPr>
            <a:r>
              <a:rPr kumimoji="0" lang="fr-FR" sz="30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Client</a:t>
            </a:r>
            <a:r>
              <a:rPr kumimoji="0" lang="fr-FR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r>
              <a:rPr kumimoji="0" lang="fr-FR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: </a:t>
            </a:r>
          </a:p>
          <a:p>
            <a:pPr lvl="6" indent="-255588" algn="just">
              <a:buClr>
                <a:srgbClr val="BFBFBF"/>
              </a:buClr>
              <a:buFont typeface="Wingdings" panose="05000000000000000000" pitchFamily="2" charset="2"/>
              <a:buChar char="Ø"/>
            </a:pPr>
            <a:endParaRPr kumimoji="0" lang="fr-FR" sz="2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lvl="7" algn="just">
              <a:buClr>
                <a:srgbClr val="FF0000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lang="fr-FR" sz="2400" b="1" dirty="0">
                <a:solidFill>
                  <a:srgbClr val="000000"/>
                </a:solidFill>
                <a:latin typeface="Arial Narrow"/>
              </a:rPr>
              <a:t>G</a:t>
            </a:r>
            <a:r>
              <a:rPr kumimoji="0" lang="fr-F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ain</a:t>
            </a: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de temps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, il n’est pas obligé de se déplacer à nouveau en agence pour déposer les nouveaux documents attendus ou connaître la liste des documents restant à fournir. </a:t>
            </a:r>
          </a:p>
          <a:p>
            <a:pPr lvl="7" algn="just">
              <a:buClr>
                <a:srgbClr val="FF0000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Il est </a:t>
            </a: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informé en temps réel 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de l’analyse des pièces qu’il a fournies.</a:t>
            </a:r>
          </a:p>
          <a:p>
            <a:pPr lvl="7" algn="just">
              <a:buClr>
                <a:srgbClr val="FF0000"/>
              </a:buClr>
              <a:buFont typeface="Wingdings" panose="05000000000000000000" pitchFamily="2" charset="2"/>
              <a:buBlip>
                <a:blip r:embed="rId3"/>
              </a:buBlip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lvl="6" indent="-255588" algn="just">
              <a:buClr>
                <a:srgbClr val="BFBFBF"/>
              </a:buClr>
              <a:buFont typeface="Wingdings" panose="05000000000000000000" pitchFamily="2" charset="2"/>
              <a:buChar char="Ø"/>
            </a:pPr>
            <a:r>
              <a:rPr kumimoji="0" lang="fr-FR" sz="29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Conseiller</a:t>
            </a: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: </a:t>
            </a:r>
          </a:p>
          <a:p>
            <a:pPr lvl="6" indent="-255588" algn="just">
              <a:buClr>
                <a:srgbClr val="BFBFBF"/>
              </a:buClr>
              <a:buFont typeface="Wingdings" panose="05000000000000000000" pitchFamily="2" charset="2"/>
              <a:buChar char="Ø"/>
            </a:pPr>
            <a:endParaRPr kumimoji="0" lang="fr-FR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lvl="7" algn="just">
              <a:buClr>
                <a:srgbClr val="FF0000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réduction des tâches 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sans valeur ajoutée pour les conseillers (préparation physique et numérisation de documents), </a:t>
            </a:r>
          </a:p>
          <a:p>
            <a:pPr lvl="7" algn="just">
              <a:buClr>
                <a:srgbClr val="FF0000"/>
              </a:buClr>
              <a:buFont typeface="Wingdings" panose="05000000000000000000" pitchFamily="2" charset="2"/>
              <a:buBlip>
                <a:blip r:embed="rId3"/>
              </a:buBlip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Amélioration des </a:t>
            </a: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temps de traitement 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dans le parcours client</a:t>
            </a:r>
          </a:p>
          <a:p>
            <a:pPr marL="265113" marR="0" lvl="0" indent="-2651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8" name="Image 17" descr="logoterritoiredavenir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898" y="1844776"/>
            <a:ext cx="271726" cy="243383"/>
          </a:xfrm>
          <a:prstGeom prst="rect">
            <a:avLst/>
          </a:prstGeom>
        </p:spPr>
      </p:pic>
      <p:pic>
        <p:nvPicPr>
          <p:cNvPr id="19" name="Image 18" descr="logoterritoiredavenir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898" y="2973712"/>
            <a:ext cx="271726" cy="243383"/>
          </a:xfrm>
          <a:prstGeom prst="rect">
            <a:avLst/>
          </a:prstGeom>
        </p:spPr>
      </p:pic>
      <p:pic>
        <p:nvPicPr>
          <p:cNvPr id="21" name="Image 20" descr="logoterritoiredavenir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898" y="5013176"/>
            <a:ext cx="271726" cy="243383"/>
          </a:xfrm>
          <a:prstGeom prst="rect">
            <a:avLst/>
          </a:prstGeom>
        </p:spPr>
      </p:pic>
      <p:sp>
        <p:nvSpPr>
          <p:cNvPr id="23" name="Rectangle à coins arrondis 22"/>
          <p:cNvSpPr/>
          <p:nvPr/>
        </p:nvSpPr>
        <p:spPr>
          <a:xfrm>
            <a:off x="2915816" y="1268760"/>
            <a:ext cx="36000" cy="10080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187624" y="1817209"/>
            <a:ext cx="1149937" cy="292432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>
                <a:solidFill>
                  <a:srgbClr val="C00000"/>
                </a:solidFill>
              </a:rPr>
              <a:t>VISION CLIENT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25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171318" y="2949188"/>
            <a:ext cx="1456466" cy="2924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>
                <a:solidFill>
                  <a:srgbClr val="C00000"/>
                </a:solidFill>
              </a:rPr>
              <a:t>VISION CONSEILLER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26" name="Rectangle à coins arrondis 25"/>
          <p:cNvSpPr/>
          <p:nvPr/>
        </p:nvSpPr>
        <p:spPr>
          <a:xfrm>
            <a:off x="2911656" y="2564904"/>
            <a:ext cx="36000" cy="1061001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165164" y="4964127"/>
            <a:ext cx="1030572" cy="2924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>
                <a:solidFill>
                  <a:srgbClr val="C00000"/>
                </a:solidFill>
              </a:rPr>
              <a:t>AVANTAGES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28" name="Rectangle à coins arrondis 27"/>
          <p:cNvSpPr/>
          <p:nvPr/>
        </p:nvSpPr>
        <p:spPr>
          <a:xfrm>
            <a:off x="2911656" y="4221088"/>
            <a:ext cx="36000" cy="18000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414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4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Titre 5"/>
          <p:cNvSpPr>
            <a:spLocks noGrp="1"/>
          </p:cNvSpPr>
          <p:nvPr>
            <p:ph type="title"/>
          </p:nvPr>
        </p:nvSpPr>
        <p:spPr>
          <a:xfrm>
            <a:off x="1115616" y="429925"/>
            <a:ext cx="4248472" cy="430887"/>
          </a:xfrm>
        </p:spPr>
        <p:txBody>
          <a:bodyPr anchor="ctr"/>
          <a:lstStyle/>
          <a:p>
            <a:pPr algn="ctr"/>
            <a:r>
              <a:rPr lang="fr-FR" dirty="0" smtClean="0"/>
              <a:t>ECRANS CLIENT</a:t>
            </a:r>
            <a:endParaRPr lang="fr-FR" b="0" dirty="0"/>
          </a:p>
        </p:txBody>
      </p:sp>
      <p:pic>
        <p:nvPicPr>
          <p:cNvPr id="11" name="Espace réservé du contenu 3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87" y="1272879"/>
            <a:ext cx="5042652" cy="4312241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60944" y="4385202"/>
            <a:ext cx="1431136" cy="2200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pic>
        <p:nvPicPr>
          <p:cNvPr id="13" name="Picture 2" descr="D:\Save S008599\@Ressources Design Graph\PSD mouse cursor and hand pointer icons\Pointer-Hand-icon.png"/>
          <p:cNvPicPr/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430" y="4441788"/>
            <a:ext cx="208280" cy="271780"/>
          </a:xfrm>
          <a:prstGeom prst="rect">
            <a:avLst/>
          </a:prstGeom>
          <a:noFill/>
          <a:ex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639" y="3429000"/>
            <a:ext cx="2181225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Flèche droite 14"/>
          <p:cNvSpPr/>
          <p:nvPr/>
        </p:nvSpPr>
        <p:spPr>
          <a:xfrm>
            <a:off x="5954935" y="4318129"/>
            <a:ext cx="408080" cy="2871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pied de page 1"/>
          <p:cNvSpPr txBox="1">
            <a:spLocks/>
          </p:cNvSpPr>
          <p:nvPr/>
        </p:nvSpPr>
        <p:spPr>
          <a:xfrm>
            <a:off x="2123728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800" kern="12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Espace de collecte en ligne – septembre 2019</a:t>
            </a:r>
          </a:p>
        </p:txBody>
      </p:sp>
    </p:spTree>
    <p:extLst>
      <p:ext uri="{BB962C8B-B14F-4D97-AF65-F5344CB8AC3E}">
        <p14:creationId xmlns:p14="http://schemas.microsoft.com/office/powerpoint/2010/main" val="371268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5</a:t>
            </a:fld>
            <a:endParaRPr lang="fr-FR" dirty="0"/>
          </a:p>
        </p:txBody>
      </p:sp>
      <p:pic>
        <p:nvPicPr>
          <p:cNvPr id="7" name="Imag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94" y="1817202"/>
            <a:ext cx="5640705" cy="38735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65193" y="1277036"/>
            <a:ext cx="53741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/>
              <a:t>«</a:t>
            </a:r>
            <a:r>
              <a:rPr lang="fr-FR" sz="1400" b="1" dirty="0"/>
              <a:t> Gérer vos documents en ligne</a:t>
            </a:r>
            <a:r>
              <a:rPr lang="fr-FR" sz="1400" dirty="0"/>
              <a:t> » </a:t>
            </a:r>
            <a:r>
              <a:rPr lang="fr-FR" sz="1400" dirty="0" smtClean="0"/>
              <a:t>permet </a:t>
            </a:r>
            <a:r>
              <a:rPr lang="fr-FR" sz="1400" dirty="0"/>
              <a:t>d’accéder à son espace de </a:t>
            </a:r>
            <a:r>
              <a:rPr lang="fr-FR" sz="1400" dirty="0" smtClean="0"/>
              <a:t>collecte :</a:t>
            </a:r>
            <a:endParaRPr lang="fr-FR" dirty="0"/>
          </a:p>
        </p:txBody>
      </p:sp>
      <p:sp>
        <p:nvSpPr>
          <p:cNvPr id="9" name="Titre 5"/>
          <p:cNvSpPr>
            <a:spLocks noGrp="1"/>
          </p:cNvSpPr>
          <p:nvPr>
            <p:ph type="title"/>
          </p:nvPr>
        </p:nvSpPr>
        <p:spPr>
          <a:xfrm>
            <a:off x="1115616" y="429925"/>
            <a:ext cx="4248472" cy="430887"/>
          </a:xfrm>
        </p:spPr>
        <p:txBody>
          <a:bodyPr anchor="ctr"/>
          <a:lstStyle/>
          <a:p>
            <a:pPr algn="ctr"/>
            <a:r>
              <a:rPr lang="fr-FR" dirty="0" smtClean="0"/>
              <a:t>ECRANS CLIENT</a:t>
            </a:r>
            <a:endParaRPr lang="fr-FR" b="0" dirty="0"/>
          </a:p>
        </p:txBody>
      </p:sp>
      <p:sp>
        <p:nvSpPr>
          <p:cNvPr id="10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</p:spPr>
        <p:txBody>
          <a:bodyPr/>
          <a:lstStyle/>
          <a:p>
            <a:r>
              <a:rPr lang="fr-FR" dirty="0"/>
              <a:t>Espace de collecte en ligne – septembre 2019</a:t>
            </a:r>
          </a:p>
        </p:txBody>
      </p:sp>
      <p:pic>
        <p:nvPicPr>
          <p:cNvPr id="12" name="Picture 2" descr="D:\Save S008599\@Ressources Design Graph\PSD mouse cursor and hand pointer icons\Pointer-Hand-icon.png"/>
          <p:cNvPicPr/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865" y="5077107"/>
            <a:ext cx="208280" cy="271780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428502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7" name="Titre 5"/>
          <p:cNvSpPr>
            <a:spLocks noGrp="1"/>
          </p:cNvSpPr>
          <p:nvPr>
            <p:ph type="title"/>
          </p:nvPr>
        </p:nvSpPr>
        <p:spPr>
          <a:xfrm>
            <a:off x="1115616" y="429925"/>
            <a:ext cx="4248472" cy="430887"/>
          </a:xfrm>
        </p:spPr>
        <p:txBody>
          <a:bodyPr anchor="ctr"/>
          <a:lstStyle/>
          <a:p>
            <a:pPr algn="ctr"/>
            <a:r>
              <a:rPr lang="fr-FR" dirty="0" smtClean="0"/>
              <a:t>ECRANS CLIENT</a:t>
            </a:r>
            <a:endParaRPr lang="fr-FR" b="0" dirty="0"/>
          </a:p>
        </p:txBody>
      </p:sp>
      <p:pic>
        <p:nvPicPr>
          <p:cNvPr id="9" name="Image 8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329"/>
          <a:stretch/>
        </p:blipFill>
        <p:spPr>
          <a:xfrm>
            <a:off x="89628" y="1230689"/>
            <a:ext cx="5089041" cy="4783596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2886" y="1513621"/>
            <a:ext cx="24765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503" y="1860636"/>
            <a:ext cx="2190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203" y="3037531"/>
            <a:ext cx="2286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491" y="4096813"/>
            <a:ext cx="2190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869" y="4668313"/>
            <a:ext cx="2190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5362206" y="2069554"/>
            <a:ext cx="356198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200" dirty="0"/>
              <a:t>❶ Le n° de dossier </a:t>
            </a:r>
            <a:endParaRPr lang="fr-FR" sz="1200" dirty="0" smtClean="0"/>
          </a:p>
          <a:p>
            <a:pPr lvl="0"/>
            <a:endParaRPr lang="fr-FR" sz="1200" dirty="0"/>
          </a:p>
          <a:p>
            <a:pPr lvl="0"/>
            <a:r>
              <a:rPr lang="fr-FR" sz="1200" dirty="0"/>
              <a:t>❷ Les thèmes pour lesquels on attend une collecte (ces thèmes sont identiques à ceux de </a:t>
            </a:r>
            <a:r>
              <a:rPr lang="fr-FR" sz="1200" dirty="0" err="1"/>
              <a:t>Pieco</a:t>
            </a:r>
            <a:r>
              <a:rPr lang="fr-FR" sz="1200" dirty="0" smtClean="0"/>
              <a:t>)</a:t>
            </a:r>
          </a:p>
          <a:p>
            <a:pPr lvl="0"/>
            <a:endParaRPr lang="fr-FR" sz="1200" dirty="0"/>
          </a:p>
          <a:p>
            <a:pPr lvl="0"/>
            <a:r>
              <a:rPr lang="fr-FR" sz="1200" dirty="0"/>
              <a:t>❸ Des marqueurs de couleur </a:t>
            </a:r>
            <a:r>
              <a:rPr lang="fr-FR" sz="1200" dirty="0" smtClean="0"/>
              <a:t>:</a:t>
            </a:r>
          </a:p>
          <a:p>
            <a:pPr lvl="0"/>
            <a:r>
              <a:rPr lang="fr-FR" sz="1200" dirty="0" smtClean="0">
                <a:solidFill>
                  <a:srgbClr val="00B050"/>
                </a:solidFill>
              </a:rPr>
              <a:t>Vert</a:t>
            </a:r>
            <a:r>
              <a:rPr lang="fr-FR" sz="1200" dirty="0" smtClean="0"/>
              <a:t> </a:t>
            </a:r>
            <a:r>
              <a:rPr lang="fr-FR" sz="1200" dirty="0"/>
              <a:t>= toutes les demandes de la catégorie sont au statut "validée" avec comme </a:t>
            </a:r>
            <a:r>
              <a:rPr lang="fr-FR" sz="1200" dirty="0" err="1"/>
              <a:t>libéllé</a:t>
            </a:r>
            <a:r>
              <a:rPr lang="fr-FR" sz="1200" dirty="0"/>
              <a:t>  le nombre de demandes transmises (« X demande(s) transmise(s) </a:t>
            </a:r>
            <a:r>
              <a:rPr lang="fr-FR" sz="1200" dirty="0" smtClean="0"/>
              <a:t>»</a:t>
            </a:r>
          </a:p>
          <a:p>
            <a:pPr lvl="0"/>
            <a:endParaRPr lang="fr-FR" sz="1200" dirty="0">
              <a:solidFill>
                <a:srgbClr val="FF0000"/>
              </a:solidFill>
            </a:endParaRPr>
          </a:p>
          <a:p>
            <a:pPr lvl="0"/>
            <a:r>
              <a:rPr lang="fr-FR" sz="1200" dirty="0" smtClean="0">
                <a:solidFill>
                  <a:srgbClr val="FF0000"/>
                </a:solidFill>
              </a:rPr>
              <a:t>Rouge</a:t>
            </a:r>
            <a:r>
              <a:rPr lang="fr-FR" sz="1200" dirty="0"/>
              <a:t> = au moins une demande de la catégorie est au statut "refusée" avec  comme </a:t>
            </a:r>
            <a:r>
              <a:rPr lang="fr-FR" sz="1200" dirty="0" err="1"/>
              <a:t>libéllé</a:t>
            </a:r>
            <a:r>
              <a:rPr lang="fr-FR" sz="1200" dirty="0"/>
              <a:t> le nombre de demandes refusées (« X demande(s) refusée(s) </a:t>
            </a:r>
            <a:r>
              <a:rPr lang="fr-FR" sz="1200" dirty="0" smtClean="0"/>
              <a:t>»)</a:t>
            </a:r>
          </a:p>
          <a:p>
            <a:pPr lvl="0"/>
            <a:endParaRPr lang="fr-FR" sz="1200" dirty="0">
              <a:solidFill>
                <a:srgbClr val="FFC000"/>
              </a:solidFill>
            </a:endParaRPr>
          </a:p>
          <a:p>
            <a:pPr lvl="0"/>
            <a:r>
              <a:rPr lang="fr-FR" sz="1200" dirty="0" smtClean="0">
                <a:solidFill>
                  <a:srgbClr val="FFC000"/>
                </a:solidFill>
              </a:rPr>
              <a:t>Orange</a:t>
            </a:r>
            <a:r>
              <a:rPr lang="fr-FR" sz="1200" dirty="0" smtClean="0"/>
              <a:t> </a:t>
            </a:r>
            <a:r>
              <a:rPr lang="fr-FR" sz="1200" dirty="0"/>
              <a:t>= toutes les autres situations avec comme sous-titre le nombre de demande à transmettre (« X demande(s) à transmettre »)</a:t>
            </a:r>
          </a:p>
        </p:txBody>
      </p:sp>
      <p:sp>
        <p:nvSpPr>
          <p:cNvPr id="16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</p:spPr>
        <p:txBody>
          <a:bodyPr/>
          <a:lstStyle/>
          <a:p>
            <a:r>
              <a:rPr lang="fr-FR" dirty="0"/>
              <a:t>Espace de collecte en ligne – septembre 2019</a:t>
            </a:r>
          </a:p>
        </p:txBody>
      </p:sp>
    </p:spTree>
    <p:extLst>
      <p:ext uri="{BB962C8B-B14F-4D97-AF65-F5344CB8AC3E}">
        <p14:creationId xmlns:p14="http://schemas.microsoft.com/office/powerpoint/2010/main" val="367475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7" name="Titre 5"/>
          <p:cNvSpPr>
            <a:spLocks noGrp="1"/>
          </p:cNvSpPr>
          <p:nvPr>
            <p:ph type="title"/>
          </p:nvPr>
        </p:nvSpPr>
        <p:spPr>
          <a:xfrm>
            <a:off x="1115616" y="429925"/>
            <a:ext cx="4248472" cy="430887"/>
          </a:xfrm>
        </p:spPr>
        <p:txBody>
          <a:bodyPr anchor="ctr"/>
          <a:lstStyle/>
          <a:p>
            <a:pPr algn="ctr"/>
            <a:r>
              <a:rPr lang="fr-FR" dirty="0" smtClean="0"/>
              <a:t>ECRANS CLIENT</a:t>
            </a:r>
            <a:endParaRPr lang="fr-FR" b="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34" y="1590492"/>
            <a:ext cx="5394732" cy="4269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502426" y="3105085"/>
            <a:ext cx="162760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fr-FR" sz="1400" dirty="0"/>
              <a:t>N</a:t>
            </a:r>
            <a:r>
              <a:rPr lang="fr-FR" sz="1400" dirty="0" smtClean="0"/>
              <a:t>otre </a:t>
            </a:r>
            <a:r>
              <a:rPr lang="fr-FR" sz="1400" dirty="0"/>
              <a:t>client dispose d’une aide pour la collecte du justificatif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11960" y="4730726"/>
            <a:ext cx="245511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fr-FR" sz="1400" dirty="0"/>
              <a:t>N</a:t>
            </a:r>
            <a:r>
              <a:rPr lang="fr-FR" sz="1400" dirty="0" smtClean="0"/>
              <a:t>otre </a:t>
            </a:r>
            <a:r>
              <a:rPr lang="fr-FR" sz="1400" dirty="0"/>
              <a:t>client </a:t>
            </a:r>
            <a:r>
              <a:rPr lang="fr-FR" sz="1400" dirty="0" smtClean="0"/>
              <a:t>sélectionne </a:t>
            </a:r>
            <a:r>
              <a:rPr lang="fr-FR" sz="1400" dirty="0"/>
              <a:t>la nature du </a:t>
            </a:r>
            <a:r>
              <a:rPr lang="fr-FR" sz="1400" dirty="0" smtClean="0"/>
              <a:t>document </a:t>
            </a:r>
            <a:r>
              <a:rPr lang="fr-FR" sz="1400" dirty="0"/>
              <a:t>à collecter dans une liste </a:t>
            </a:r>
            <a:r>
              <a:rPr lang="fr-FR" sz="1400" dirty="0" smtClean="0"/>
              <a:t>déroulante</a:t>
            </a:r>
            <a:endParaRPr lang="fr-FR" sz="1400" dirty="0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103" y="4721401"/>
            <a:ext cx="2161388" cy="1138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503" y="4873801"/>
            <a:ext cx="2161388" cy="1138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</p:spPr>
        <p:txBody>
          <a:bodyPr/>
          <a:lstStyle/>
          <a:p>
            <a:r>
              <a:rPr lang="fr-FR" dirty="0"/>
              <a:t>Espace de collecte en ligne – septembre 2019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2228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8</a:t>
            </a:fld>
            <a:endParaRPr lang="fr-FR" dirty="0"/>
          </a:p>
        </p:txBody>
      </p:sp>
      <p:pic>
        <p:nvPicPr>
          <p:cNvPr id="7" name="Imag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46" y="1904371"/>
            <a:ext cx="5635688" cy="3624879"/>
          </a:xfrm>
          <a:prstGeom prst="rect">
            <a:avLst/>
          </a:prstGeom>
        </p:spPr>
      </p:pic>
      <p:pic>
        <p:nvPicPr>
          <p:cNvPr id="8" name="Picture 2" descr="D:\Save S008599\@Ressources Design Graph\PSD mouse cursor and hand pointer icons\Pointer-Hand-icon.png"/>
          <p:cNvPicPr/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131" y="5197480"/>
            <a:ext cx="208280" cy="271780"/>
          </a:xfrm>
          <a:prstGeom prst="rect">
            <a:avLst/>
          </a:prstGeom>
          <a:noFill/>
          <a:extLst/>
        </p:spPr>
      </p:pic>
      <p:sp>
        <p:nvSpPr>
          <p:cNvPr id="9" name="Titre 5"/>
          <p:cNvSpPr>
            <a:spLocks noGrp="1"/>
          </p:cNvSpPr>
          <p:nvPr>
            <p:ph type="title"/>
          </p:nvPr>
        </p:nvSpPr>
        <p:spPr>
          <a:xfrm>
            <a:off x="1115616" y="429925"/>
            <a:ext cx="4248472" cy="430887"/>
          </a:xfrm>
        </p:spPr>
        <p:txBody>
          <a:bodyPr anchor="ctr"/>
          <a:lstStyle/>
          <a:p>
            <a:pPr algn="ctr"/>
            <a:r>
              <a:rPr lang="fr-FR" dirty="0" smtClean="0"/>
              <a:t>ECRANS CLIENT</a:t>
            </a:r>
            <a:endParaRPr lang="fr-FR" b="0" dirty="0"/>
          </a:p>
        </p:txBody>
      </p:sp>
      <p:sp>
        <p:nvSpPr>
          <p:cNvPr id="11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</p:spPr>
        <p:txBody>
          <a:bodyPr/>
          <a:lstStyle/>
          <a:p>
            <a:r>
              <a:rPr lang="fr-FR" dirty="0"/>
              <a:t>Espace de collecte en ligne – septembre 2019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922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9</a:t>
            </a:fld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495" y="1533442"/>
            <a:ext cx="5272351" cy="400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978494" y="2934824"/>
            <a:ext cx="25338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400" dirty="0"/>
              <a:t>Afin d’accompagner le client, une aide est présente pour la collecte de la nature sélectionnée </a:t>
            </a:r>
          </a:p>
        </p:txBody>
      </p:sp>
      <p:sp>
        <p:nvSpPr>
          <p:cNvPr id="9" name="Titre 5"/>
          <p:cNvSpPr>
            <a:spLocks noGrp="1"/>
          </p:cNvSpPr>
          <p:nvPr>
            <p:ph type="title"/>
          </p:nvPr>
        </p:nvSpPr>
        <p:spPr>
          <a:xfrm>
            <a:off x="1115616" y="429925"/>
            <a:ext cx="4248472" cy="430887"/>
          </a:xfrm>
        </p:spPr>
        <p:txBody>
          <a:bodyPr anchor="ctr"/>
          <a:lstStyle/>
          <a:p>
            <a:pPr algn="ctr"/>
            <a:r>
              <a:rPr lang="fr-FR" dirty="0" smtClean="0"/>
              <a:t>ECRANS CLIENT</a:t>
            </a:r>
            <a:endParaRPr lang="fr-FR" b="0" dirty="0"/>
          </a:p>
        </p:txBody>
      </p:sp>
      <p:sp>
        <p:nvSpPr>
          <p:cNvPr id="10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</p:spPr>
        <p:txBody>
          <a:bodyPr/>
          <a:lstStyle/>
          <a:p>
            <a:r>
              <a:rPr lang="fr-FR" dirty="0"/>
              <a:t>Espace de collecte en ligne – septembre 2019</a:t>
            </a:r>
          </a:p>
        </p:txBody>
      </p:sp>
    </p:spTree>
    <p:extLst>
      <p:ext uri="{BB962C8B-B14F-4D97-AF65-F5344CB8AC3E}">
        <p14:creationId xmlns:p14="http://schemas.microsoft.com/office/powerpoint/2010/main" val="113061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10</a:t>
            </a:fld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1" y="1372821"/>
            <a:ext cx="5886450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5949781" y="1731753"/>
            <a:ext cx="315767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dirty="0" smtClean="0"/>
              <a:t>La taille de chaque document déposé ne doit pas dépasser 6Mo.</a:t>
            </a:r>
          </a:p>
          <a:p>
            <a:pPr algn="just"/>
            <a:endParaRPr lang="fr-FR" sz="1400" dirty="0" smtClean="0"/>
          </a:p>
          <a:p>
            <a:pPr algn="just"/>
            <a:r>
              <a:rPr lang="fr-FR" sz="1400" dirty="0" smtClean="0"/>
              <a:t>Si plusieurs documents sont transmis pour une même nature, ils seront fusionnés pour ne faire qu’un document dans le dossier numérique. Ce document fusionné ne doit pas dépasser 20Mo. </a:t>
            </a:r>
          </a:p>
          <a:p>
            <a:pPr algn="just"/>
            <a:endParaRPr lang="fr-FR" sz="1400" dirty="0" smtClean="0"/>
          </a:p>
          <a:p>
            <a:pPr algn="just"/>
            <a:r>
              <a:rPr lang="fr-FR" sz="1400" dirty="0" smtClean="0"/>
              <a:t>Seuls les formats suivants sont acceptés : </a:t>
            </a:r>
            <a:r>
              <a:rPr lang="fr-FR" sz="1400" dirty="0" err="1" smtClean="0"/>
              <a:t>png</a:t>
            </a:r>
            <a:r>
              <a:rPr lang="fr-FR" sz="1400" dirty="0" smtClean="0"/>
              <a:t>, </a:t>
            </a:r>
            <a:r>
              <a:rPr lang="fr-FR" sz="1400" dirty="0" err="1" smtClean="0"/>
              <a:t>jpg</a:t>
            </a:r>
            <a:r>
              <a:rPr lang="fr-FR" sz="1400" dirty="0" smtClean="0"/>
              <a:t>, </a:t>
            </a:r>
            <a:r>
              <a:rPr lang="fr-FR" sz="1400" dirty="0" err="1" smtClean="0"/>
              <a:t>bmp</a:t>
            </a:r>
            <a:r>
              <a:rPr lang="fr-FR" sz="1400" dirty="0" smtClean="0"/>
              <a:t>, </a:t>
            </a:r>
            <a:r>
              <a:rPr lang="fr-FR" sz="1400" dirty="0" err="1" smtClean="0"/>
              <a:t>gif</a:t>
            </a:r>
            <a:r>
              <a:rPr lang="fr-FR" sz="1400" dirty="0" smtClean="0"/>
              <a:t>, </a:t>
            </a:r>
            <a:r>
              <a:rPr lang="fr-FR" sz="1400" dirty="0" err="1" smtClean="0"/>
              <a:t>pdf</a:t>
            </a:r>
            <a:r>
              <a:rPr lang="fr-FR" sz="1400" dirty="0" smtClean="0"/>
              <a:t> et </a:t>
            </a:r>
            <a:r>
              <a:rPr lang="fr-FR" sz="1400" dirty="0" err="1" smtClean="0"/>
              <a:t>Webp</a:t>
            </a:r>
            <a:endParaRPr lang="fr-FR" sz="1400" dirty="0" smtClean="0"/>
          </a:p>
          <a:p>
            <a:r>
              <a:rPr lang="fr-FR" sz="1400" dirty="0" smtClean="0"/>
              <a:t> </a:t>
            </a:r>
          </a:p>
          <a:p>
            <a:r>
              <a:rPr lang="fr-FR" sz="1400" dirty="0" smtClean="0"/>
              <a:t>Les modes d’acquisition proposés sont :</a:t>
            </a:r>
          </a:p>
          <a:p>
            <a:pPr lvl="0"/>
            <a:r>
              <a:rPr lang="fr-FR" sz="1400" dirty="0" smtClean="0"/>
              <a:t>- Drag &amp; Drop de fichier(s)</a:t>
            </a:r>
          </a:p>
          <a:p>
            <a:pPr lvl="0"/>
            <a:r>
              <a:rPr lang="fr-FR" sz="1400" dirty="0" smtClean="0"/>
              <a:t>- Sélectionner un ou des fichiers en cliquant sur le bouton « + Ajouter » pour ouvrir l’explorateur de fichiers</a:t>
            </a:r>
            <a:endParaRPr lang="fr-FR" sz="1400" dirty="0"/>
          </a:p>
        </p:txBody>
      </p:sp>
      <p:sp>
        <p:nvSpPr>
          <p:cNvPr id="9" name="Titre 5"/>
          <p:cNvSpPr>
            <a:spLocks noGrp="1"/>
          </p:cNvSpPr>
          <p:nvPr>
            <p:ph type="title"/>
          </p:nvPr>
        </p:nvSpPr>
        <p:spPr>
          <a:xfrm>
            <a:off x="1115616" y="429925"/>
            <a:ext cx="4248472" cy="430887"/>
          </a:xfrm>
        </p:spPr>
        <p:txBody>
          <a:bodyPr anchor="ctr"/>
          <a:lstStyle/>
          <a:p>
            <a:pPr algn="ctr"/>
            <a:r>
              <a:rPr lang="fr-FR" dirty="0" smtClean="0"/>
              <a:t>ECRANS CLIENT</a:t>
            </a:r>
            <a:endParaRPr lang="fr-FR" b="0" dirty="0"/>
          </a:p>
        </p:txBody>
      </p:sp>
      <p:sp>
        <p:nvSpPr>
          <p:cNvPr id="10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</p:spPr>
        <p:txBody>
          <a:bodyPr/>
          <a:lstStyle/>
          <a:p>
            <a:r>
              <a:rPr lang="fr-FR" dirty="0"/>
              <a:t>Espace de collecte en ligne – septembre 2019</a:t>
            </a:r>
          </a:p>
        </p:txBody>
      </p:sp>
    </p:spTree>
    <p:extLst>
      <p:ext uri="{BB962C8B-B14F-4D97-AF65-F5344CB8AC3E}">
        <p14:creationId xmlns:p14="http://schemas.microsoft.com/office/powerpoint/2010/main" val="30153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11</a:t>
            </a:fld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01" y="1362529"/>
            <a:ext cx="5722163" cy="473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660" y="3145436"/>
            <a:ext cx="2667630" cy="2953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lèche droite 8"/>
          <p:cNvSpPr/>
          <p:nvPr/>
        </p:nvSpPr>
        <p:spPr>
          <a:xfrm>
            <a:off x="5939822" y="4622370"/>
            <a:ext cx="309838" cy="2342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itre 5"/>
          <p:cNvSpPr>
            <a:spLocks noGrp="1"/>
          </p:cNvSpPr>
          <p:nvPr>
            <p:ph type="title"/>
          </p:nvPr>
        </p:nvSpPr>
        <p:spPr>
          <a:xfrm>
            <a:off x="1115616" y="429925"/>
            <a:ext cx="4248472" cy="430887"/>
          </a:xfrm>
        </p:spPr>
        <p:txBody>
          <a:bodyPr anchor="ctr"/>
          <a:lstStyle/>
          <a:p>
            <a:pPr algn="ctr"/>
            <a:r>
              <a:rPr lang="fr-FR" dirty="0" smtClean="0"/>
              <a:t>ECRANS CLIENT</a:t>
            </a:r>
            <a:endParaRPr lang="fr-FR" b="0" dirty="0"/>
          </a:p>
        </p:txBody>
      </p:sp>
      <p:sp>
        <p:nvSpPr>
          <p:cNvPr id="11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</p:spPr>
        <p:txBody>
          <a:bodyPr/>
          <a:lstStyle/>
          <a:p>
            <a:r>
              <a:rPr lang="fr-FR" dirty="0"/>
              <a:t>Espace de collecte en ligne – septembre 2019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6837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12</a:t>
            </a:fld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70" y="1995488"/>
            <a:ext cx="8709818" cy="2945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623843" y="1439419"/>
            <a:ext cx="3623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Transmission en cours …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4963683" y="1429445"/>
            <a:ext cx="3623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Transmis </a:t>
            </a:r>
            <a:endParaRPr lang="fr-FR" dirty="0"/>
          </a:p>
        </p:txBody>
      </p:sp>
      <p:sp>
        <p:nvSpPr>
          <p:cNvPr id="10" name="Titre 5"/>
          <p:cNvSpPr>
            <a:spLocks noGrp="1"/>
          </p:cNvSpPr>
          <p:nvPr>
            <p:ph type="title"/>
          </p:nvPr>
        </p:nvSpPr>
        <p:spPr>
          <a:xfrm>
            <a:off x="1115616" y="429925"/>
            <a:ext cx="4248472" cy="430887"/>
          </a:xfrm>
        </p:spPr>
        <p:txBody>
          <a:bodyPr anchor="ctr"/>
          <a:lstStyle/>
          <a:p>
            <a:pPr algn="ctr"/>
            <a:r>
              <a:rPr lang="fr-FR" dirty="0" smtClean="0"/>
              <a:t>ECRANS CLIENT</a:t>
            </a:r>
            <a:endParaRPr lang="fr-FR" b="0" dirty="0"/>
          </a:p>
        </p:txBody>
      </p:sp>
      <p:sp>
        <p:nvSpPr>
          <p:cNvPr id="11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</p:spPr>
        <p:txBody>
          <a:bodyPr/>
          <a:lstStyle/>
          <a:p>
            <a:r>
              <a:rPr lang="fr-FR" dirty="0"/>
              <a:t>Espace de collecte en ligne – septembre 2019</a:t>
            </a:r>
          </a:p>
        </p:txBody>
      </p:sp>
    </p:spTree>
    <p:extLst>
      <p:ext uri="{BB962C8B-B14F-4D97-AF65-F5344CB8AC3E}">
        <p14:creationId xmlns:p14="http://schemas.microsoft.com/office/powerpoint/2010/main" val="232864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/>
              <a:t>Espace de collecte en ligne – septembre 2019</a:t>
            </a:r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7" name="Titre 5"/>
          <p:cNvSpPr>
            <a:spLocks noGrp="1"/>
          </p:cNvSpPr>
          <p:nvPr>
            <p:ph type="title"/>
          </p:nvPr>
        </p:nvSpPr>
        <p:spPr>
          <a:xfrm>
            <a:off x="1331640" y="429925"/>
            <a:ext cx="3816424" cy="430887"/>
          </a:xfrm>
        </p:spPr>
        <p:txBody>
          <a:bodyPr anchor="ctr"/>
          <a:lstStyle/>
          <a:p>
            <a:pPr algn="ctr"/>
            <a:r>
              <a:rPr lang="fr-FR" dirty="0" smtClean="0"/>
              <a:t>ECRANS CONSEILLER</a:t>
            </a:r>
            <a:endParaRPr lang="fr-FR" b="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87" y="1080695"/>
            <a:ext cx="1080119" cy="1291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64904"/>
            <a:ext cx="8712968" cy="3459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07" y="2085689"/>
            <a:ext cx="24765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884586"/>
            <a:ext cx="2190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5508104" y="3736196"/>
            <a:ext cx="3168352" cy="16370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064501"/>
            <a:ext cx="24765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2843808" y="1032991"/>
            <a:ext cx="4104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Dans le totem, j’accède à la vision de Espace de collecte</a:t>
            </a:r>
            <a:endParaRPr lang="fr-FR" sz="1400" dirty="0"/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359" y="1484784"/>
            <a:ext cx="2190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ZoneTexte 15"/>
          <p:cNvSpPr txBox="1"/>
          <p:nvPr/>
        </p:nvSpPr>
        <p:spPr>
          <a:xfrm>
            <a:off x="2843808" y="1465039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Par défaut à « NON » , j’ouvre l’espace de collecte à mon client en cliquant « OUI » </a:t>
            </a:r>
            <a:endParaRPr lang="fr-FR" sz="1400" dirty="0"/>
          </a:p>
        </p:txBody>
      </p:sp>
      <p:sp>
        <p:nvSpPr>
          <p:cNvPr id="17" name="Rectangle 16"/>
          <p:cNvSpPr/>
          <p:nvPr/>
        </p:nvSpPr>
        <p:spPr>
          <a:xfrm>
            <a:off x="5482816" y="3212976"/>
            <a:ext cx="25338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400" b="1" dirty="0" smtClean="0"/>
              <a:t>J’ai une vision de l’ensemble des pièce est de leur état :</a:t>
            </a:r>
            <a:endParaRPr lang="fr-FR" sz="1400" b="1" dirty="0"/>
          </a:p>
        </p:txBody>
      </p:sp>
      <p:sp>
        <p:nvSpPr>
          <p:cNvPr id="19" name="Rectangle 18"/>
          <p:cNvSpPr/>
          <p:nvPr/>
        </p:nvSpPr>
        <p:spPr>
          <a:xfrm>
            <a:off x="-26891" y="5151158"/>
            <a:ext cx="20162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400" b="1" dirty="0" smtClean="0"/>
              <a:t>Je visualise le document:</a:t>
            </a:r>
            <a:endParaRPr lang="fr-FR" sz="1400" b="1" dirty="0"/>
          </a:p>
        </p:txBody>
      </p:sp>
      <p:sp>
        <p:nvSpPr>
          <p:cNvPr id="20" name="Rectangle 19"/>
          <p:cNvSpPr/>
          <p:nvPr/>
        </p:nvSpPr>
        <p:spPr>
          <a:xfrm>
            <a:off x="1301577" y="5458935"/>
            <a:ext cx="1336526" cy="1308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87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7" name="Titre 5"/>
          <p:cNvSpPr>
            <a:spLocks noGrp="1"/>
          </p:cNvSpPr>
          <p:nvPr>
            <p:ph type="title"/>
          </p:nvPr>
        </p:nvSpPr>
        <p:spPr>
          <a:xfrm>
            <a:off x="1115616" y="429925"/>
            <a:ext cx="4248472" cy="430887"/>
          </a:xfrm>
        </p:spPr>
        <p:txBody>
          <a:bodyPr anchor="ctr"/>
          <a:lstStyle/>
          <a:p>
            <a:pPr algn="ctr"/>
            <a:r>
              <a:rPr lang="fr-FR" dirty="0" smtClean="0"/>
              <a:t>ECRANS CONSEILLER</a:t>
            </a:r>
            <a:endParaRPr lang="fr-FR" b="0" dirty="0"/>
          </a:p>
        </p:txBody>
      </p:sp>
      <p:grpSp>
        <p:nvGrpSpPr>
          <p:cNvPr id="8" name="Groupe 7"/>
          <p:cNvGrpSpPr/>
          <p:nvPr/>
        </p:nvGrpSpPr>
        <p:grpSpPr>
          <a:xfrm>
            <a:off x="107529" y="1441808"/>
            <a:ext cx="6412912" cy="4480428"/>
            <a:chOff x="107530" y="1441808"/>
            <a:chExt cx="7441938" cy="4429999"/>
          </a:xfrm>
        </p:grpSpPr>
        <p:pic>
          <p:nvPicPr>
            <p:cNvPr id="9" name="Picture 3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180" y="1441808"/>
              <a:ext cx="7194288" cy="4429999"/>
            </a:xfrm>
            <a:prstGeom prst="rect">
              <a:avLst/>
            </a:prstGeom>
            <a:noFill/>
            <a:ln>
              <a:noFill/>
            </a:ln>
            <a:extLst/>
          </p:spPr>
        </p:pic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30" y="2060604"/>
              <a:ext cx="247650" cy="257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5648" y="3732727"/>
              <a:ext cx="219075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7971" y="3716001"/>
              <a:ext cx="228600" cy="238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558" y="2197699"/>
            <a:ext cx="24765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608" y="4210564"/>
            <a:ext cx="2190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83" y="5151897"/>
            <a:ext cx="2286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ZoneTexte 15"/>
          <p:cNvSpPr txBox="1"/>
          <p:nvPr/>
        </p:nvSpPr>
        <p:spPr>
          <a:xfrm>
            <a:off x="6861208" y="2067648"/>
            <a:ext cx="22827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dirty="0" smtClean="0"/>
              <a:t>Un panneau de signalisation indique qu’une action est attendue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6791861" y="4210564"/>
            <a:ext cx="2282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Le bouton s’est modifié : « contrôler » 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6851683" y="5153538"/>
            <a:ext cx="2282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dirty="0" smtClean="0"/>
              <a:t>Le statut est modifié à « à contrôler » 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971600" y="1043444"/>
            <a:ext cx="3701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Une pièce a été déposée par notre client :</a:t>
            </a:r>
            <a:endParaRPr lang="fr-FR" dirty="0"/>
          </a:p>
        </p:txBody>
      </p:sp>
      <p:pic>
        <p:nvPicPr>
          <p:cNvPr id="20" name="Image 19" descr="logoterritoiredavenir2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66" y="1124744"/>
            <a:ext cx="271726" cy="243383"/>
          </a:xfrm>
          <a:prstGeom prst="rect">
            <a:avLst/>
          </a:prstGeom>
        </p:spPr>
      </p:pic>
      <p:sp>
        <p:nvSpPr>
          <p:cNvPr id="2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</p:spPr>
        <p:txBody>
          <a:bodyPr/>
          <a:lstStyle/>
          <a:p>
            <a:r>
              <a:rPr lang="fr-FR" dirty="0"/>
              <a:t>Espace de collecte en ligne – septembre 2019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787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7" name="Titre 5"/>
          <p:cNvSpPr>
            <a:spLocks noGrp="1"/>
          </p:cNvSpPr>
          <p:nvPr>
            <p:ph type="title"/>
          </p:nvPr>
        </p:nvSpPr>
        <p:spPr>
          <a:xfrm>
            <a:off x="1115616" y="429925"/>
            <a:ext cx="4248472" cy="430887"/>
          </a:xfrm>
        </p:spPr>
        <p:txBody>
          <a:bodyPr anchor="ctr"/>
          <a:lstStyle/>
          <a:p>
            <a:pPr algn="ctr"/>
            <a:r>
              <a:rPr lang="fr-FR" dirty="0" smtClean="0"/>
              <a:t>ECRANS CONSEILLER</a:t>
            </a:r>
            <a:endParaRPr lang="fr-FR" b="0" dirty="0"/>
          </a:p>
        </p:txBody>
      </p:sp>
      <p:sp>
        <p:nvSpPr>
          <p:cNvPr id="19" name="ZoneTexte 18"/>
          <p:cNvSpPr txBox="1"/>
          <p:nvPr/>
        </p:nvSpPr>
        <p:spPr>
          <a:xfrm>
            <a:off x="971600" y="1043444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Une pièce a été déposée par notre client : en parallèle le conseiller reçoit une notification par email</a:t>
            </a:r>
            <a:endParaRPr lang="fr-FR" dirty="0"/>
          </a:p>
        </p:txBody>
      </p:sp>
      <p:pic>
        <p:nvPicPr>
          <p:cNvPr id="20" name="Image 19" descr="logoterritoiredavenir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66" y="1124744"/>
            <a:ext cx="271726" cy="243383"/>
          </a:xfrm>
          <a:prstGeom prst="rect">
            <a:avLst/>
          </a:prstGeom>
        </p:spPr>
      </p:pic>
      <p:sp>
        <p:nvSpPr>
          <p:cNvPr id="2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</p:spPr>
        <p:txBody>
          <a:bodyPr/>
          <a:lstStyle/>
          <a:p>
            <a:r>
              <a:rPr lang="fr-FR" dirty="0"/>
              <a:t>Espace de collecte en ligne – septembre 2019</a:t>
            </a:r>
          </a:p>
          <a:p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1076922" y="2348880"/>
            <a:ext cx="80648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1400" b="1" dirty="0">
                <a:latin typeface="Tahoma" panose="020B0604030504040204" pitchFamily="34" charset="0"/>
                <a:ea typeface="Calibri" panose="020F0502020204030204" pitchFamily="34" charset="0"/>
              </a:rPr>
              <a:t>De :</a:t>
            </a:r>
            <a:r>
              <a:rPr lang="fr-FR" sz="1400" dirty="0">
                <a:latin typeface="Tahoma" panose="020B0604030504040204" pitchFamily="34" charset="0"/>
                <a:ea typeface="Calibri" panose="020F0502020204030204" pitchFamily="34" charset="0"/>
              </a:rPr>
              <a:t> Caisse d'Epargne [No </a:t>
            </a:r>
            <a:r>
              <a:rPr lang="fr-FR" sz="1400" dirty="0" err="1">
                <a:latin typeface="Tahoma" panose="020B0604030504040204" pitchFamily="34" charset="0"/>
                <a:ea typeface="Calibri" panose="020F0502020204030204" pitchFamily="34" charset="0"/>
              </a:rPr>
              <a:t>Reply</a:t>
            </a:r>
            <a:r>
              <a:rPr lang="fr-FR" sz="1400" dirty="0">
                <a:latin typeface="Tahoma" panose="020B0604030504040204" pitchFamily="34" charset="0"/>
                <a:ea typeface="Calibri" panose="020F0502020204030204" pitchFamily="34" charset="0"/>
              </a:rPr>
              <a:t>] [</a:t>
            </a:r>
            <a:r>
              <a:rPr lang="fr-FR" sz="1400" u="sng" dirty="0">
                <a:solidFill>
                  <a:srgbClr val="0000FF"/>
                </a:solidFill>
                <a:latin typeface="Tahoma" panose="020B0604030504040204" pitchFamily="34" charset="0"/>
                <a:ea typeface="Calibri" panose="020F0502020204030204" pitchFamily="34" charset="0"/>
                <a:hlinkClick r:id="rId3"/>
              </a:rPr>
              <a:t>mailto:no-reply-MFW@cegee.caisse-epargne.fr</a:t>
            </a:r>
            <a:r>
              <a:rPr lang="fr-FR" sz="1400" dirty="0">
                <a:latin typeface="Tahoma" panose="020B0604030504040204" pitchFamily="34" charset="0"/>
                <a:ea typeface="Calibri" panose="020F0502020204030204" pitchFamily="34" charset="0"/>
              </a:rPr>
              <a:t>] </a:t>
            </a:r>
            <a:br>
              <a:rPr lang="fr-FR" sz="1400" dirty="0">
                <a:latin typeface="Tahoma" panose="020B0604030504040204" pitchFamily="34" charset="0"/>
                <a:ea typeface="Calibri" panose="020F0502020204030204" pitchFamily="34" charset="0"/>
              </a:rPr>
            </a:br>
            <a:r>
              <a:rPr lang="fr-FR" sz="1400" b="1" dirty="0">
                <a:latin typeface="Tahoma" panose="020B0604030504040204" pitchFamily="34" charset="0"/>
                <a:ea typeface="Calibri" panose="020F0502020204030204" pitchFamily="34" charset="0"/>
              </a:rPr>
              <a:t>Envoyé :</a:t>
            </a:r>
            <a:r>
              <a:rPr lang="fr-FR" sz="1400" dirty="0">
                <a:latin typeface="Tahoma" panose="020B0604030504040204" pitchFamily="34" charset="0"/>
                <a:ea typeface="Calibri" panose="020F0502020204030204" pitchFamily="34" charset="0"/>
              </a:rPr>
              <a:t> mercredi 21 août 2019 08:14</a:t>
            </a:r>
            <a:br>
              <a:rPr lang="fr-FR" sz="1400" dirty="0">
                <a:latin typeface="Tahoma" panose="020B0604030504040204" pitchFamily="34" charset="0"/>
                <a:ea typeface="Calibri" panose="020F0502020204030204" pitchFamily="34" charset="0"/>
              </a:rPr>
            </a:br>
            <a:r>
              <a:rPr lang="fr-FR" sz="1400" b="1" dirty="0">
                <a:latin typeface="Tahoma" panose="020B0604030504040204" pitchFamily="34" charset="0"/>
                <a:ea typeface="Calibri" panose="020F0502020204030204" pitchFamily="34" charset="0"/>
              </a:rPr>
              <a:t>À :</a:t>
            </a:r>
            <a:r>
              <a:rPr lang="fr-FR" sz="1400" dirty="0">
                <a:latin typeface="Tahoma" panose="020B0604030504040204" pitchFamily="34" charset="0"/>
                <a:ea typeface="Calibri" panose="020F0502020204030204" pitchFamily="34" charset="0"/>
              </a:rPr>
              <a:t> CEGEE-B-AGENCE-DU-PERSONNEL [CEGEE]</a:t>
            </a:r>
            <a:br>
              <a:rPr lang="fr-FR" sz="1400" dirty="0">
                <a:latin typeface="Tahoma" panose="020B0604030504040204" pitchFamily="34" charset="0"/>
                <a:ea typeface="Calibri" panose="020F0502020204030204" pitchFamily="34" charset="0"/>
              </a:rPr>
            </a:br>
            <a:r>
              <a:rPr lang="fr-FR" sz="1400" b="1" dirty="0">
                <a:latin typeface="Tahoma" panose="020B0604030504040204" pitchFamily="34" charset="0"/>
                <a:ea typeface="Calibri" panose="020F0502020204030204" pitchFamily="34" charset="0"/>
              </a:rPr>
              <a:t>Objet :</a:t>
            </a:r>
            <a:r>
              <a:rPr lang="fr-FR" sz="1400" dirty="0">
                <a:latin typeface="Tahoma" panose="020B0604030504040204" pitchFamily="34" charset="0"/>
                <a:ea typeface="Calibri" panose="020F0502020204030204" pitchFamily="34" charset="0"/>
              </a:rPr>
              <a:t> Crédit immobilier - Contrôles des pièces apportées par le </a:t>
            </a:r>
            <a:r>
              <a:rPr lang="fr-FR" sz="1400" dirty="0" smtClean="0">
                <a:latin typeface="Tahoma" panose="020B0604030504040204" pitchFamily="34" charset="0"/>
                <a:ea typeface="Calibri" panose="020F0502020204030204" pitchFamily="34" charset="0"/>
              </a:rPr>
              <a:t>client …, </a:t>
            </a:r>
            <a:r>
              <a:rPr lang="fr-FR" sz="1400" dirty="0">
                <a:latin typeface="Tahoma" panose="020B0604030504040204" pitchFamily="34" charset="0"/>
                <a:ea typeface="Calibri" panose="020F0502020204030204" pitchFamily="34" charset="0"/>
              </a:rPr>
              <a:t>dossier </a:t>
            </a:r>
            <a:r>
              <a:rPr lang="fr-FR" sz="1400" dirty="0" smtClean="0">
                <a:latin typeface="Tahoma" panose="020B0604030504040204" pitchFamily="34" charset="0"/>
                <a:ea typeface="Calibri" panose="020F0502020204030204" pitchFamily="34" charset="0"/>
              </a:rPr>
              <a:t>…</a:t>
            </a:r>
            <a:endParaRPr lang="fr-FR" sz="1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fr-FR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Bonjour,</a:t>
            </a:r>
          </a:p>
          <a:p>
            <a:r>
              <a:rPr lang="fr-FR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Nous vous informons que votre client a déposé des pièces pour son dossier de crédit cité en objet.</a:t>
            </a:r>
          </a:p>
          <a:p>
            <a:r>
              <a:rPr lang="fr-FR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Merci de :</a:t>
            </a: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vous connecter au DNC</a:t>
            </a:r>
            <a:endParaRPr lang="fr-FR" sz="1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prendre connaissance des documents</a:t>
            </a:r>
            <a:endParaRPr lang="fr-FR" sz="1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valider, refuser les documents réceptionnés</a:t>
            </a:r>
            <a:endParaRPr lang="fr-FR" sz="1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fr-FR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Cordialement</a:t>
            </a:r>
          </a:p>
          <a:p>
            <a:pPr>
              <a:spcAft>
                <a:spcPts val="1200"/>
              </a:spcAft>
            </a:pPr>
            <a:r>
              <a:rPr lang="fr-FR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fr-FR" sz="1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1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16</a:t>
            </a:fld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1" y="1143194"/>
            <a:ext cx="5778143" cy="3285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66" y="2657548"/>
            <a:ext cx="24765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874" y="3884586"/>
            <a:ext cx="2190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386" y="3884586"/>
            <a:ext cx="2190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923" y="4429078"/>
            <a:ext cx="3063868" cy="1633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190" y="3801533"/>
            <a:ext cx="26670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647" y="3350537"/>
            <a:ext cx="2190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Flèche vers le bas 14"/>
          <p:cNvSpPr/>
          <p:nvPr/>
        </p:nvSpPr>
        <p:spPr>
          <a:xfrm>
            <a:off x="7425499" y="4162065"/>
            <a:ext cx="219075" cy="27381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661" y="2654789"/>
            <a:ext cx="2190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ZoneTexte 16"/>
          <p:cNvSpPr txBox="1"/>
          <p:nvPr/>
        </p:nvSpPr>
        <p:spPr>
          <a:xfrm>
            <a:off x="6157915" y="2632246"/>
            <a:ext cx="2295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Je valide le document</a:t>
            </a:r>
            <a:endParaRPr lang="fr-FR" sz="1400" dirty="0"/>
          </a:p>
        </p:txBody>
      </p:sp>
      <p:sp>
        <p:nvSpPr>
          <p:cNvPr id="18" name="ZoneTexte 17"/>
          <p:cNvSpPr txBox="1"/>
          <p:nvPr/>
        </p:nvSpPr>
        <p:spPr>
          <a:xfrm>
            <a:off x="6202190" y="3284984"/>
            <a:ext cx="2295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Ou je refuse.</a:t>
            </a:r>
          </a:p>
          <a:p>
            <a:r>
              <a:rPr lang="fr-FR" sz="1400" dirty="0" smtClean="0"/>
              <a:t>Préciser le motif et commenter :</a:t>
            </a:r>
            <a:endParaRPr lang="fr-FR" sz="1400" dirty="0"/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540" y="1502442"/>
            <a:ext cx="24765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ZoneTexte 19"/>
          <p:cNvSpPr txBox="1"/>
          <p:nvPr/>
        </p:nvSpPr>
        <p:spPr>
          <a:xfrm>
            <a:off x="6126836" y="1485350"/>
            <a:ext cx="2295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Je vérifie le document transmis</a:t>
            </a:r>
            <a:endParaRPr lang="fr-FR" sz="1400" dirty="0"/>
          </a:p>
        </p:txBody>
      </p:sp>
      <p:sp>
        <p:nvSpPr>
          <p:cNvPr id="21" name="Titre 5"/>
          <p:cNvSpPr>
            <a:spLocks noGrp="1"/>
          </p:cNvSpPr>
          <p:nvPr>
            <p:ph type="title"/>
          </p:nvPr>
        </p:nvSpPr>
        <p:spPr>
          <a:xfrm>
            <a:off x="1115616" y="429925"/>
            <a:ext cx="4248472" cy="430887"/>
          </a:xfrm>
        </p:spPr>
        <p:txBody>
          <a:bodyPr anchor="ctr"/>
          <a:lstStyle/>
          <a:p>
            <a:pPr algn="ctr"/>
            <a:r>
              <a:rPr lang="fr-FR" dirty="0" smtClean="0"/>
              <a:t>ECRANS CONSEILLER</a:t>
            </a:r>
            <a:endParaRPr lang="fr-FR" b="0" dirty="0"/>
          </a:p>
        </p:txBody>
      </p:sp>
      <p:sp>
        <p:nvSpPr>
          <p:cNvPr id="2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</p:spPr>
        <p:txBody>
          <a:bodyPr/>
          <a:lstStyle/>
          <a:p>
            <a:r>
              <a:rPr lang="fr-FR" dirty="0" smtClean="0"/>
              <a:t>Espace de collecte en ligne – </a:t>
            </a:r>
            <a:r>
              <a:rPr lang="fr-FR" dirty="0"/>
              <a:t>septembre 2019</a:t>
            </a:r>
          </a:p>
          <a:p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>
            <a:off x="3563888" y="5301208"/>
            <a:ext cx="2295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Les commentaires saisis seront visible par nos clients :</a:t>
            </a:r>
            <a:endParaRPr lang="fr-FR" sz="14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5359246"/>
            <a:ext cx="446018" cy="446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122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0341085-8EEC-47D3-9566-2A45068B4531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8066E39-804A-4997-A54A-35BB5E8F03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4523</TotalTime>
  <Words>597</Words>
  <Application>Microsoft Office PowerPoint</Application>
  <PresentationFormat>Affichage à l'écran (4:3)</PresentationFormat>
  <Paragraphs>133</Paragraphs>
  <Slides>16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6" baseType="lpstr">
      <vt:lpstr>Arial</vt:lpstr>
      <vt:lpstr>Arial Narrow</vt:lpstr>
      <vt:lpstr>Calibri</vt:lpstr>
      <vt:lpstr>Symbol</vt:lpstr>
      <vt:lpstr>Tahoma</vt:lpstr>
      <vt:lpstr>Times New Roman</vt:lpstr>
      <vt:lpstr>Verdana</vt:lpstr>
      <vt:lpstr>Wingdings</vt:lpstr>
      <vt:lpstr>Wingdings 2</vt:lpstr>
      <vt:lpstr>Thème Office</vt:lpstr>
      <vt:lpstr>Présentation PowerPoint</vt:lpstr>
      <vt:lpstr>ESPACE DE COLLECTE</vt:lpstr>
      <vt:lpstr>ESPACE DE COLLECTE EN LIGNE</vt:lpstr>
      <vt:lpstr>ECRANS CLIENT</vt:lpstr>
      <vt:lpstr>ECRANS CLIENT</vt:lpstr>
      <vt:lpstr>ECRANS CLIENT</vt:lpstr>
      <vt:lpstr>ECRANS CLIENT</vt:lpstr>
      <vt:lpstr>ECRANS CLIENT</vt:lpstr>
      <vt:lpstr>ECRANS CLIENT</vt:lpstr>
      <vt:lpstr>ECRANS CLIENT</vt:lpstr>
      <vt:lpstr>ECRANS CLIENT</vt:lpstr>
      <vt:lpstr>ECRANS CLIENT</vt:lpstr>
      <vt:lpstr>ECRANS CONSEILLER</vt:lpstr>
      <vt:lpstr>ECRANS CONSEILLER</vt:lpstr>
      <vt:lpstr>ECRANS CONSEILLER</vt:lpstr>
      <vt:lpstr>ECRANS CONSEILLER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ESTANG Ludivine [CEGEE]</cp:lastModifiedBy>
  <cp:revision>295</cp:revision>
  <cp:lastPrinted>2019-09-05T06:32:54Z</cp:lastPrinted>
  <dcterms:created xsi:type="dcterms:W3CDTF">2017-05-30T18:41:27Z</dcterms:created>
  <dcterms:modified xsi:type="dcterms:W3CDTF">2019-09-10T12:42:01Z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