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70" r:id="rId5"/>
    <p:sldId id="296" r:id="rId6"/>
    <p:sldId id="297" r:id="rId7"/>
    <p:sldId id="298" r:id="rId8"/>
    <p:sldId id="299" r:id="rId9"/>
    <p:sldId id="300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8083" autoAdjust="0"/>
  </p:normalViewPr>
  <p:slideViewPr>
    <p:cSldViewPr showGuides="1">
      <p:cViewPr varScale="1">
        <p:scale>
          <a:sx n="72" d="100"/>
          <a:sy n="72" d="100"/>
        </p:scale>
        <p:origin x="-1326" y="-10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21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  <p:sldLayoutId id="2147483686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8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png"/><Relationship Id="rId7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6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grpSp>
        <p:nvGrpSpPr>
          <p:cNvPr id="96" name="Groupe 95"/>
          <p:cNvGrpSpPr/>
          <p:nvPr/>
        </p:nvGrpSpPr>
        <p:grpSpPr>
          <a:xfrm>
            <a:off x="361160" y="3090155"/>
            <a:ext cx="4174512" cy="1037439"/>
            <a:chOff x="145632" y="3446681"/>
            <a:chExt cx="4174512" cy="1037439"/>
          </a:xfrm>
        </p:grpSpPr>
        <p:sp>
          <p:nvSpPr>
            <p:cNvPr id="94" name="Espace réservé du texte 4"/>
            <p:cNvSpPr txBox="1">
              <a:spLocks/>
            </p:cNvSpPr>
            <p:nvPr/>
          </p:nvSpPr>
          <p:spPr>
            <a:xfrm>
              <a:off x="145632" y="4145566"/>
              <a:ext cx="2844000" cy="33855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1600" b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0"/>
                </a:spcBef>
                <a:buFontTx/>
                <a:buNone/>
                <a:defRPr sz="1800" b="1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600" b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44000" indent="0" algn="l" defTabSz="914400" rtl="0" eaLnBrk="1" latinLnBrk="0" hangingPunct="1">
                <a:lnSpc>
                  <a:spcPts val="1600"/>
                </a:lnSpc>
                <a:spcBef>
                  <a:spcPts val="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44000" indent="-144000" algn="l" defTabSz="914400" rtl="0" eaLnBrk="1" latinLnBrk="0" hangingPunct="1">
                <a:spcBef>
                  <a:spcPts val="300"/>
                </a:spcBef>
                <a:spcAft>
                  <a:spcPts val="1200"/>
                </a:spcAft>
                <a:buClr>
                  <a:schemeClr val="accent1"/>
                </a:buClr>
                <a:buFont typeface="Britannic Bold" panose="020B0903060703020204" pitchFamily="34" charset="0"/>
                <a:buChar char="&gt;"/>
                <a:defRPr sz="1200" b="1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24000" indent="-144000" algn="l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Char char=""/>
                <a:defRPr sz="120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0" indent="0" algn="just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21600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2"/>
              <a:endParaRPr lang="fr-FR" dirty="0"/>
            </a:p>
          </p:txBody>
        </p:sp>
        <p:sp>
          <p:nvSpPr>
            <p:cNvPr id="95" name="Titre 12"/>
            <p:cNvSpPr txBox="1">
              <a:spLocks/>
            </p:cNvSpPr>
            <p:nvPr/>
          </p:nvSpPr>
          <p:spPr>
            <a:xfrm>
              <a:off x="145632" y="3446681"/>
              <a:ext cx="4174512" cy="4616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500" b="1" kern="1200" cap="all" baseline="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fr-FR" sz="2400" dirty="0" smtClean="0"/>
                <a:t>DOSSIER  NUMERIQUE CREDIT  </a:t>
              </a:r>
              <a:endParaRPr lang="fr-FR" sz="2400" dirty="0"/>
            </a:p>
          </p:txBody>
        </p:sp>
      </p:grp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VUE GENERALE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31640" y="1252140"/>
            <a:ext cx="6592183" cy="3610016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1331640" y="1644709"/>
            <a:ext cx="1026528" cy="26035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7463815" y="1270922"/>
            <a:ext cx="362985" cy="33864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2357424" y="4303080"/>
            <a:ext cx="349250" cy="190500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1021" y="1905558"/>
            <a:ext cx="13326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200" b="1" dirty="0" smtClean="0"/>
              <a:t>Un </a:t>
            </a:r>
            <a:r>
              <a:rPr lang="fr-FR" sz="1200" b="1" dirty="0"/>
              <a:t>totem permet de naviguer d’un thème à l’autre.</a:t>
            </a:r>
          </a:p>
          <a:p>
            <a:pPr lvl="0"/>
            <a:r>
              <a:rPr lang="fr-FR" sz="1200" b="1" dirty="0"/>
              <a:t>Le dossier numérique s’ouvre par défaut sur le 1</a:t>
            </a:r>
            <a:r>
              <a:rPr lang="fr-FR" sz="1200" b="1" baseline="30000" dirty="0"/>
              <a:t>er</a:t>
            </a:r>
            <a:r>
              <a:rPr lang="fr-FR" sz="1200" b="1" dirty="0"/>
              <a:t> thème du totem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2365823" y="4913866"/>
            <a:ext cx="5429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200" b="1" dirty="0"/>
              <a:t>En fonction de l’état de collecte, des marqueurs de couleur permettent de visualiser rapidement si au moins un document a été collecté dans un bloc type/porteur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71800" y="5394502"/>
            <a:ext cx="568661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100" b="1" dirty="0"/>
              <a:t>Deux statuts sont possibles:</a:t>
            </a:r>
          </a:p>
          <a:p>
            <a:pPr lvl="0"/>
            <a:r>
              <a:rPr lang="fr-FR" sz="1100" b="1" dirty="0"/>
              <a:t>« Absent » de couleur grise: Aucun document n’a été collecté pour ce bloc type/porteur</a:t>
            </a:r>
          </a:p>
          <a:p>
            <a:pPr lvl="0"/>
            <a:r>
              <a:rPr lang="fr-FR" sz="1100" b="1" dirty="0"/>
              <a:t>« Présent » de couleur verte: au moins un document a été collecté pour ce bloc type/porteur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95649" y="975141"/>
            <a:ext cx="114965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200" b="1" dirty="0" smtClean="0"/>
              <a:t>Fermer le DNC</a:t>
            </a:r>
            <a:endParaRPr lang="fr-FR" sz="1200" b="1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1998909" y="4398330"/>
            <a:ext cx="337376" cy="1003183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88653" y="5815691"/>
            <a:ext cx="259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Acquisition en temps réel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72371" y="5509918"/>
            <a:ext cx="259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Nouveau :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7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5" y="260648"/>
            <a:ext cx="5647695" cy="769441"/>
          </a:xfrm>
        </p:spPr>
        <p:txBody>
          <a:bodyPr/>
          <a:lstStyle/>
          <a:p>
            <a:r>
              <a:rPr lang="fr-FR" dirty="0" smtClean="0"/>
              <a:t>ACQUISITION UNITAIRE </a:t>
            </a:r>
            <a:r>
              <a:rPr lang="fr-FR" dirty="0" smtClean="0">
                <a:solidFill>
                  <a:srgbClr val="FF0000"/>
                </a:solidFill>
              </a:rPr>
              <a:t>EN TEMPS REEL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4" name="Espace réservé du contenu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460" y="1176328"/>
            <a:ext cx="6329779" cy="2645546"/>
          </a:xfrm>
          <a:prstGeom prst="rect">
            <a:avLst/>
          </a:prstGeom>
        </p:spPr>
      </p:pic>
      <p:pic>
        <p:nvPicPr>
          <p:cNvPr id="5" name="Image 4"/>
          <p:cNvPicPr/>
          <p:nvPr/>
        </p:nvPicPr>
        <p:blipFill>
          <a:blip r:embed="rId3"/>
          <a:stretch>
            <a:fillRect/>
          </a:stretch>
        </p:blipFill>
        <p:spPr>
          <a:xfrm>
            <a:off x="975497" y="3887355"/>
            <a:ext cx="6116826" cy="2199945"/>
          </a:xfrm>
          <a:prstGeom prst="rect">
            <a:avLst/>
          </a:prstGeom>
        </p:spPr>
      </p:pic>
      <p:pic>
        <p:nvPicPr>
          <p:cNvPr id="6" name="Picture 2" descr="D:\Save S008599\@Ressources Design Graph\PSD mouse cursor and hand pointer icons\Pointer-Hand-icon.png"/>
          <p:cNvPicPr/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116" y="3578930"/>
            <a:ext cx="208280" cy="271780"/>
          </a:xfrm>
          <a:prstGeom prst="rect">
            <a:avLst/>
          </a:prstGeom>
          <a:noFill/>
          <a:extLst/>
        </p:spPr>
      </p:pic>
      <p:pic>
        <p:nvPicPr>
          <p:cNvPr id="7" name="Picture 2" descr="D:\Save S008599\@Ressources Design Graph\PSD mouse cursor and hand pointer icons\Pointer-Hand-icon.png"/>
          <p:cNvPicPr/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344" y="6100186"/>
            <a:ext cx="208280" cy="271780"/>
          </a:xfrm>
          <a:prstGeom prst="rect">
            <a:avLst/>
          </a:prstGeom>
          <a:noFill/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627" y="4648735"/>
            <a:ext cx="17145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586" y="6087300"/>
            <a:ext cx="171450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6307055" y="3326051"/>
            <a:ext cx="2961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200" b="1" dirty="0" smtClean="0"/>
              <a:t>Sélectionnez le type de justificatif a collecter puis cliquer </a:t>
            </a:r>
            <a:r>
              <a:rPr lang="fr-FR" sz="1200" b="1" dirty="0"/>
              <a:t>sur le bouton « Acquérir »</a:t>
            </a:r>
          </a:p>
        </p:txBody>
      </p:sp>
      <p:grpSp>
        <p:nvGrpSpPr>
          <p:cNvPr id="17" name="Groupe 16"/>
          <p:cNvGrpSpPr/>
          <p:nvPr/>
        </p:nvGrpSpPr>
        <p:grpSpPr>
          <a:xfrm>
            <a:off x="6547153" y="1785737"/>
            <a:ext cx="2443445" cy="674104"/>
            <a:chOff x="6620655" y="1270832"/>
            <a:chExt cx="2443445" cy="674104"/>
          </a:xfrm>
        </p:grpSpPr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6620655" y="1270832"/>
              <a:ext cx="154721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fr-FR" altLang="fr-FR" sz="1200" b="1" dirty="0"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U</a:t>
              </a:r>
              <a:r>
                <a:rPr kumimoji="0" lang="fr-FR" alt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n clic sur l’icône </a:t>
              </a:r>
              <a:endPara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079" name="Imag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0939" y="1328367"/>
              <a:ext cx="142875" cy="161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 rot="10800000" flipV="1">
              <a:off x="6755906" y="1483271"/>
              <a:ext cx="230819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permet de connaitre la liste des natures de documents</a:t>
              </a:r>
              <a:endPara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Flèche droite 17"/>
          <p:cNvSpPr/>
          <p:nvPr/>
        </p:nvSpPr>
        <p:spPr>
          <a:xfrm rot="10800000">
            <a:off x="6329484" y="2051808"/>
            <a:ext cx="353712" cy="1198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3109077" y="4501420"/>
            <a:ext cx="1912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200" b="1" dirty="0"/>
              <a:t>indiquer </a:t>
            </a:r>
            <a:r>
              <a:rPr lang="fr-FR" sz="1200" b="1" dirty="0" smtClean="0"/>
              <a:t>la </a:t>
            </a:r>
            <a:r>
              <a:rPr lang="fr-FR" sz="1200" b="1" dirty="0"/>
              <a:t>nature en la sélectionnant dans la liste déroulante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97326" y="5338493"/>
            <a:ext cx="20974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/>
              <a:t>Cliquer sur le bouton « Valider » pour enregistrer l’ajout de la pièce et revenir au dossier numérique </a:t>
            </a:r>
          </a:p>
        </p:txBody>
      </p:sp>
      <p:sp>
        <p:nvSpPr>
          <p:cNvPr id="24" name="Rectangle 23"/>
          <p:cNvSpPr/>
          <p:nvPr/>
        </p:nvSpPr>
        <p:spPr>
          <a:xfrm rot="20280552">
            <a:off x="-70564" y="4211145"/>
            <a:ext cx="10526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600" b="1" dirty="0" err="1" smtClean="0">
                <a:solidFill>
                  <a:srgbClr val="FF0000"/>
                </a:solidFill>
              </a:rPr>
              <a:t>Smartnum</a:t>
            </a:r>
            <a:endParaRPr lang="fr-FR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49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582983" y="1700808"/>
            <a:ext cx="7392034" cy="4065527"/>
          </a:xfrm>
          <a:prstGeom prst="rect">
            <a:avLst/>
          </a:prstGeom>
        </p:spPr>
      </p:pic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6151870" y="1755787"/>
            <a:ext cx="218637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cliquer </a:t>
            </a:r>
            <a:r>
              <a:rPr lang="fr-FR" altLang="fr-FR" sz="1200" b="1" dirty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sur les icones </a:t>
            </a:r>
            <a:r>
              <a:rPr lang="fr-FR" altLang="fr-FR" sz="12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	   pour </a:t>
            </a:r>
            <a:r>
              <a:rPr lang="fr-FR" altLang="fr-FR" sz="1200" b="1" dirty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définir le nombre de document à collecter pour chaque justificatif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112568" cy="769441"/>
          </a:xfrm>
        </p:spPr>
        <p:txBody>
          <a:bodyPr/>
          <a:lstStyle/>
          <a:p>
            <a:r>
              <a:rPr lang="fr-FR" dirty="0" smtClean="0"/>
              <a:t>ACQUISITION MULTIPLE </a:t>
            </a:r>
            <a:r>
              <a:rPr lang="fr-FR" dirty="0" smtClean="0">
                <a:solidFill>
                  <a:srgbClr val="FF0000"/>
                </a:solidFill>
              </a:rPr>
              <a:t>EN TEMPS REEL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529739" y="1153140"/>
            <a:ext cx="73035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Cet écran est composé d’un tableau reprenant l’ensemble des documents attendus dans le dossier numérique</a:t>
            </a: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fr-FR" altLang="fr-F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7888369" y="1798149"/>
            <a:ext cx="459200" cy="211213"/>
            <a:chOff x="6807229" y="2565834"/>
            <a:chExt cx="459200" cy="211213"/>
          </a:xfrm>
        </p:grpSpPr>
        <p:pic>
          <p:nvPicPr>
            <p:cNvPr id="4100" name="Image 209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7229" y="2577022"/>
              <a:ext cx="200025" cy="200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9" name="Image 209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7829" y="2565834"/>
              <a:ext cx="228600" cy="209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2" descr="D:\Save S008599\@Ressources Design Graph\PSD mouse cursor and hand pointer icons\Pointer-Hand-icon.png"/>
          <p:cNvPicPr/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42953" y="4104019"/>
            <a:ext cx="208280" cy="271780"/>
          </a:xfrm>
          <a:prstGeom prst="rect">
            <a:avLst/>
          </a:prstGeom>
          <a:noFill/>
          <a:extLst/>
        </p:spPr>
      </p:pic>
      <p:sp>
        <p:nvSpPr>
          <p:cNvPr id="8" name="Rectangle 7"/>
          <p:cNvSpPr/>
          <p:nvPr/>
        </p:nvSpPr>
        <p:spPr>
          <a:xfrm>
            <a:off x="138203" y="3166273"/>
            <a:ext cx="11374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fr-FR" sz="1200" b="1" dirty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 Acquisition multiple » </a:t>
            </a:r>
            <a:r>
              <a:rPr lang="fr-FR" sz="12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pour </a:t>
            </a:r>
            <a:r>
              <a:rPr lang="fr-FR" sz="1200" b="1" dirty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accéder à la page de sélection des documents qui seront collectés</a:t>
            </a:r>
          </a:p>
        </p:txBody>
      </p:sp>
      <p:pic>
        <p:nvPicPr>
          <p:cNvPr id="7" name="Picture 2" descr="D:\Save S008599\@Ressources Design Graph\PSD mouse cursor and hand pointer icons\Pointer-Hand-icon.png"/>
          <p:cNvPicPr/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569" y="5745162"/>
            <a:ext cx="208280" cy="271780"/>
          </a:xfrm>
          <a:prstGeom prst="rect">
            <a:avLst/>
          </a:prstGeom>
          <a:noFill/>
          <a:extLst/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677" y="3964319"/>
            <a:ext cx="17145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586" y="2090324"/>
            <a:ext cx="171450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420" y="1774103"/>
            <a:ext cx="171450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228" y="5615595"/>
            <a:ext cx="171450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2641809" y="5787940"/>
            <a:ext cx="5984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Cliquer sur « acquérir » pour accéder à </a:t>
            </a:r>
            <a:r>
              <a:rPr lang="fr-FR" sz="1200" b="1" dirty="0" err="1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Smartnum</a:t>
            </a:r>
            <a:r>
              <a:rPr lang="fr-FR" sz="12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et scanner les documents  </a:t>
            </a:r>
            <a:endParaRPr lang="fr-FR" sz="1200" b="1" dirty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82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RE-UTILISATION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8" t="16324" r="30908" b="43131"/>
          <a:stretch/>
        </p:blipFill>
        <p:spPr bwMode="auto">
          <a:xfrm>
            <a:off x="6232123" y="1287670"/>
            <a:ext cx="2592280" cy="80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/>
          <p:nvPr/>
        </p:nvPicPr>
        <p:blipFill rotWithShape="1">
          <a:blip r:embed="rId3"/>
          <a:srcRect l="12273" t="69821"/>
          <a:stretch/>
        </p:blipFill>
        <p:spPr>
          <a:xfrm>
            <a:off x="319588" y="2150176"/>
            <a:ext cx="6748748" cy="1144555"/>
          </a:xfrm>
          <a:prstGeom prst="rect">
            <a:avLst/>
          </a:prstGeom>
        </p:spPr>
      </p:pic>
      <p:pic>
        <p:nvPicPr>
          <p:cNvPr id="6" name="Image 5"/>
          <p:cNvPicPr/>
          <p:nvPr/>
        </p:nvPicPr>
        <p:blipFill>
          <a:blip r:embed="rId4"/>
          <a:stretch>
            <a:fillRect/>
          </a:stretch>
        </p:blipFill>
        <p:spPr>
          <a:xfrm>
            <a:off x="2011460" y="3318930"/>
            <a:ext cx="6822842" cy="25812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9588" y="1287670"/>
            <a:ext cx="57660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/>
              <a:t>Lors du 1</a:t>
            </a:r>
            <a:r>
              <a:rPr lang="fr-FR" sz="1400" b="1" baseline="30000" dirty="0"/>
              <a:t>er</a:t>
            </a:r>
            <a:r>
              <a:rPr lang="fr-FR" sz="1400" b="1" dirty="0"/>
              <a:t> accès au dossier numérique et en présence de document réutilisable, une fenêtre propose de visualiser les documents réutilisables du dossier si aucun document n’a été collecté dans le dossier </a:t>
            </a:r>
            <a:r>
              <a:rPr lang="fr-FR" sz="1400" b="1" dirty="0" smtClean="0"/>
              <a:t>numérique</a:t>
            </a:r>
            <a:r>
              <a:rPr lang="fr-FR" sz="1400" dirty="0" smtClean="0"/>
              <a:t>.</a:t>
            </a:r>
            <a:endParaRPr lang="fr-FR" sz="1400" dirty="0"/>
          </a:p>
        </p:txBody>
      </p:sp>
      <p:sp>
        <p:nvSpPr>
          <p:cNvPr id="8" name="Rectangle 7"/>
          <p:cNvSpPr/>
          <p:nvPr/>
        </p:nvSpPr>
        <p:spPr>
          <a:xfrm>
            <a:off x="7150962" y="2351900"/>
            <a:ext cx="19206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/>
              <a:t>A tous moment, je peux cliquer également sur le lien bleu pour choisir un </a:t>
            </a:r>
            <a:r>
              <a:rPr lang="fr-FR" sz="1400" b="1" dirty="0" smtClean="0"/>
              <a:t>document ré utilisable</a:t>
            </a:r>
            <a:r>
              <a:rPr lang="fr-FR" sz="1400" dirty="0" smtClean="0"/>
              <a:t>. </a:t>
            </a:r>
            <a:endParaRPr lang="fr-FR" sz="1400" dirty="0"/>
          </a:p>
        </p:txBody>
      </p:sp>
      <p:cxnSp>
        <p:nvCxnSpPr>
          <p:cNvPr id="10" name="Connecteur droit avec flèche 9"/>
          <p:cNvCxnSpPr/>
          <p:nvPr/>
        </p:nvCxnSpPr>
        <p:spPr>
          <a:xfrm flipH="1">
            <a:off x="6589648" y="2553077"/>
            <a:ext cx="561314" cy="3396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97529" y="3436173"/>
            <a:ext cx="18469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b="1" dirty="0"/>
              <a:t>Une fenêtre de </a:t>
            </a:r>
            <a:r>
              <a:rPr lang="fr-FR" sz="1400" b="1" dirty="0" smtClean="0"/>
              <a:t>prévisualisation s’affiche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86828" y="4960440"/>
            <a:ext cx="26476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b="1" dirty="0" smtClean="0"/>
              <a:t>A </a:t>
            </a:r>
            <a:r>
              <a:rPr lang="fr-FR" sz="1400" b="1" dirty="0"/>
              <a:t>gauche, les caractéristiques du document </a:t>
            </a:r>
            <a:r>
              <a:rPr lang="fr-FR" sz="1400" b="1" dirty="0" smtClean="0"/>
              <a:t>attendu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70932" y="5772174"/>
            <a:ext cx="28633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b="1" dirty="0" smtClean="0"/>
              <a:t>A </a:t>
            </a:r>
            <a:r>
              <a:rPr lang="fr-FR" sz="1400" b="1" dirty="0"/>
              <a:t>droite, la visualisation du document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8678" y="1832262"/>
            <a:ext cx="17145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453" y="2828953"/>
            <a:ext cx="17145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79" y="3439741"/>
            <a:ext cx="171450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198" y="5998989"/>
            <a:ext cx="171450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538" y="6020752"/>
            <a:ext cx="171450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573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FILTRES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 rotWithShape="1">
          <a:blip r:embed="rId2"/>
          <a:srcRect b="42090"/>
          <a:stretch/>
        </p:blipFill>
        <p:spPr>
          <a:xfrm>
            <a:off x="2051435" y="1227327"/>
            <a:ext cx="6822842" cy="2004145"/>
          </a:xfrm>
          <a:prstGeom prst="rect">
            <a:avLst/>
          </a:prstGeom>
        </p:spPr>
      </p:pic>
      <p:pic>
        <p:nvPicPr>
          <p:cNvPr id="5" name="Image 4"/>
          <p:cNvPicPr/>
          <p:nvPr/>
        </p:nvPicPr>
        <p:blipFill>
          <a:blip r:embed="rId3"/>
          <a:stretch>
            <a:fillRect/>
          </a:stretch>
        </p:blipFill>
        <p:spPr>
          <a:xfrm>
            <a:off x="2051435" y="3380240"/>
            <a:ext cx="6822842" cy="2585085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7642698" y="1525224"/>
            <a:ext cx="1080120" cy="11521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pic>
        <p:nvPicPr>
          <p:cNvPr id="1028" name="Image 21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319" y="4122344"/>
            <a:ext cx="1524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25768" y="4118784"/>
            <a:ext cx="189903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0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Cliquer </a:t>
            </a:r>
            <a:r>
              <a:rPr lang="fr-FR" altLang="fr-FR" sz="1000" b="1" dirty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sur l’icône </a:t>
            </a:r>
            <a:endParaRPr lang="fr-FR" altLang="fr-FR" b="1" dirty="0"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d’une colonne pour activer le filtre</a:t>
            </a:r>
            <a:endParaRPr kumimoji="0" lang="fr-FR" altLang="fr-F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1675557"/>
            <a:ext cx="221756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000" b="1" dirty="0" smtClean="0">
                <a:latin typeface="Arial" pitchFamily="34" charset="0"/>
                <a:cs typeface="Times New Roman" pitchFamily="18" charset="0"/>
              </a:rPr>
              <a:t>Filtre possible sur les documents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imes New Roman" pitchFamily="18" charset="0"/>
              </a:rPr>
              <a:t>Présent</a:t>
            </a:r>
            <a:r>
              <a:rPr kumimoji="0" lang="fr-FR" altLang="fr-FR" sz="1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imes New Roman" pitchFamily="18" charset="0"/>
              </a:rPr>
              <a:t> 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000" b="1" baseline="0" dirty="0" smtClean="0">
                <a:latin typeface="Arial" pitchFamily="34" charset="0"/>
                <a:cs typeface="Times New Roman" pitchFamily="18" charset="0"/>
              </a:rPr>
              <a:t>Absents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imes New Roman" pitchFamily="18" charset="0"/>
              </a:rPr>
              <a:t>réutilisables</a:t>
            </a:r>
            <a:endParaRPr kumimoji="0" lang="fr-FR" altLang="fr-F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01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341085-8EEC-47D3-9566-2A45068B4531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3459</TotalTime>
  <Words>236</Words>
  <Application>Microsoft Office PowerPoint</Application>
  <PresentationFormat>Affichage à l'écran (4:3)</PresentationFormat>
  <Paragraphs>36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Présentation PowerPoint</vt:lpstr>
      <vt:lpstr>VUE GENERALE</vt:lpstr>
      <vt:lpstr>ACQUISITION UNITAIRE EN TEMPS REEL</vt:lpstr>
      <vt:lpstr>ACQUISITION MULTIPLE EN TEMPS REEL </vt:lpstr>
      <vt:lpstr>RE-UTILISATION</vt:lpstr>
      <vt:lpstr>LES FILTRES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A6702965</cp:lastModifiedBy>
  <cp:revision>280</cp:revision>
  <cp:lastPrinted>2019-03-28T15:25:42Z</cp:lastPrinted>
  <dcterms:created xsi:type="dcterms:W3CDTF">2017-05-30T18:41:27Z</dcterms:created>
  <dcterms:modified xsi:type="dcterms:W3CDTF">2019-09-11T06:24:56Z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