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3"/>
  </p:notesMasterIdLst>
  <p:handoutMasterIdLst>
    <p:handoutMasterId r:id="rId44"/>
  </p:handoutMasterIdLst>
  <p:sldIdLst>
    <p:sldId id="270" r:id="rId5"/>
    <p:sldId id="362" r:id="rId6"/>
    <p:sldId id="325" r:id="rId7"/>
    <p:sldId id="326" r:id="rId8"/>
    <p:sldId id="327" r:id="rId9"/>
    <p:sldId id="328" r:id="rId10"/>
    <p:sldId id="329" r:id="rId11"/>
    <p:sldId id="330" r:id="rId12"/>
    <p:sldId id="331" r:id="rId13"/>
    <p:sldId id="332" r:id="rId14"/>
    <p:sldId id="333" r:id="rId15"/>
    <p:sldId id="334" r:id="rId16"/>
    <p:sldId id="335" r:id="rId17"/>
    <p:sldId id="336" r:id="rId18"/>
    <p:sldId id="337" r:id="rId19"/>
    <p:sldId id="338" r:id="rId20"/>
    <p:sldId id="339" r:id="rId21"/>
    <p:sldId id="340" r:id="rId22"/>
    <p:sldId id="341" r:id="rId23"/>
    <p:sldId id="342" r:id="rId24"/>
    <p:sldId id="343" r:id="rId25"/>
    <p:sldId id="344" r:id="rId26"/>
    <p:sldId id="345" r:id="rId27"/>
    <p:sldId id="346" r:id="rId28"/>
    <p:sldId id="347" r:id="rId29"/>
    <p:sldId id="348" r:id="rId30"/>
    <p:sldId id="349" r:id="rId31"/>
    <p:sldId id="350" r:id="rId32"/>
    <p:sldId id="351" r:id="rId33"/>
    <p:sldId id="352" r:id="rId34"/>
    <p:sldId id="353" r:id="rId35"/>
    <p:sldId id="354" r:id="rId36"/>
    <p:sldId id="355" r:id="rId37"/>
    <p:sldId id="356" r:id="rId38"/>
    <p:sldId id="357" r:id="rId39"/>
    <p:sldId id="358" r:id="rId40"/>
    <p:sldId id="359" r:id="rId41"/>
    <p:sldId id="360" r:id="rId42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223A5A"/>
    <a:srgbClr val="FFFFFF"/>
    <a:srgbClr val="C316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8031" autoAdjust="0"/>
  </p:normalViewPr>
  <p:slideViewPr>
    <p:cSldViewPr showGuides="1">
      <p:cViewPr varScale="1">
        <p:scale>
          <a:sx n="72" d="100"/>
          <a:sy n="72" d="100"/>
        </p:scale>
        <p:origin x="-1092" y="-102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1" d="100"/>
          <a:sy n="51" d="100"/>
        </p:scale>
        <p:origin x="-3006" y="-108"/>
      </p:cViewPr>
      <p:guideLst>
        <p:guide orient="horz" pos="2880"/>
        <p:guide orient="horz" pos="3127"/>
        <p:guide pos="216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11/09/2019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11/09/2019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image" Target="../media/image8.jpeg"/><Relationship Id="rId9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88640"/>
            <a:ext cx="4464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556792"/>
            <a:ext cx="4464496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24944"/>
            <a:ext cx="4464496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293096"/>
            <a:ext cx="4464496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33256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1107504"/>
            <a:ext cx="8712968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603448"/>
            <a:ext cx="5194941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65" y="5857081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64904"/>
            <a:ext cx="8328248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619672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2736" y="722454"/>
            <a:ext cx="3946251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space réservé du pied de page 2"/>
          <p:cNvSpPr>
            <a:spLocks noGrp="1"/>
          </p:cNvSpPr>
          <p:nvPr>
            <p:ph type="ftr" sz="quarter" idx="14"/>
          </p:nvPr>
        </p:nvSpPr>
        <p:spPr>
          <a:xfrm>
            <a:off x="1043608" y="6453336"/>
            <a:ext cx="5904656" cy="288032"/>
          </a:xfrm>
        </p:spPr>
        <p:txBody>
          <a:bodyPr/>
          <a:lstStyle/>
          <a:p>
            <a:endParaRPr lang="fr-FR" b="1" i="1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16832"/>
            <a:ext cx="6096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56" y="1412776"/>
            <a:ext cx="1307592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43608" y="1628800"/>
            <a:ext cx="7722463" cy="432048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87624" y="271971"/>
            <a:ext cx="6408712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10" name="Espace réservé du pied de page 2"/>
          <p:cNvSpPr>
            <a:spLocks noGrp="1"/>
          </p:cNvSpPr>
          <p:nvPr>
            <p:ph type="ftr" sz="quarter" idx="14"/>
          </p:nvPr>
        </p:nvSpPr>
        <p:spPr>
          <a:xfrm>
            <a:off x="1043608" y="6453336"/>
            <a:ext cx="5904656" cy="288032"/>
          </a:xfrm>
        </p:spPr>
        <p:txBody>
          <a:bodyPr/>
          <a:lstStyle/>
          <a:p>
            <a:endParaRPr lang="fr-FR" b="1" i="1" dirty="0"/>
          </a:p>
        </p:txBody>
      </p: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043608" y="2348880"/>
            <a:ext cx="6926936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43608" y="1196752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043608" y="260648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206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748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40968"/>
            <a:ext cx="4953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00" y="188640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08" y="-243408"/>
            <a:ext cx="1307592" cy="2033016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111552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  <p:sldLayoutId id="2147483686" r:id="rId11"/>
    <p:sldLayoutId id="2147483687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19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Relationship Id="rId9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ECRANS%20DNC.pptx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Espace%20de%20partage%20v3.pptx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MYCREDIMMO%20_%20%20EDITER%20UNE%20OFFRE.pptx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ZoneTexte 68"/>
          <p:cNvSpPr txBox="1"/>
          <p:nvPr/>
        </p:nvSpPr>
        <p:spPr>
          <a:xfrm>
            <a:off x="3707904" y="6237312"/>
            <a:ext cx="3240072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fr-FR" sz="1000" b="1" i="1" cap="all" dirty="0" smtClean="0"/>
              <a:t>Mercredi </a:t>
            </a:r>
            <a:r>
              <a:rPr lang="fr-FR" sz="1000" b="1" i="1" cap="all" baseline="0" dirty="0" smtClean="0">
                <a:solidFill>
                  <a:schemeClr val="tx1"/>
                </a:solidFill>
              </a:rPr>
              <a:t>12 JUIN 2019</a:t>
            </a:r>
          </a:p>
          <a:p>
            <a:pPr algn="ctr">
              <a:spcAft>
                <a:spcPts val="300"/>
              </a:spcAft>
            </a:pPr>
            <a:r>
              <a:rPr lang="fr-FR" sz="1000" b="1" i="1" dirty="0" smtClean="0"/>
              <a:t>DIRECTION MARCHES GRAND PUBLIC ET JEUNES</a:t>
            </a:r>
            <a:endParaRPr lang="fr-FR" sz="1000" b="1" i="1" dirty="0" smtClean="0">
              <a:solidFill>
                <a:schemeClr val="tx1"/>
              </a:solidFill>
            </a:endParaRPr>
          </a:p>
        </p:txBody>
      </p:sp>
      <p:cxnSp>
        <p:nvCxnSpPr>
          <p:cNvPr id="71" name="Connecteur droit 70"/>
          <p:cNvCxnSpPr/>
          <p:nvPr/>
        </p:nvCxnSpPr>
        <p:spPr>
          <a:xfrm flipV="1">
            <a:off x="251816" y="1700808"/>
            <a:ext cx="0" cy="2736304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Image 7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74" name="Espace réservé pour une image 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359680" y="3059378"/>
            <a:ext cx="4104456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fr-FR" sz="2800" b="1" dirty="0" smtClean="0">
              <a:solidFill>
                <a:srgbClr val="C00000"/>
              </a:solidFill>
              <a:latin typeface="+mj-lt"/>
              <a:cs typeface="AngsanaUPC" panose="02020603050405020304" pitchFamily="18" charset="-34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405" y="5999223"/>
            <a:ext cx="1584176" cy="355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46440" y="2489991"/>
            <a:ext cx="38887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sz="2400" b="1" cap="all" dirty="0" err="1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MycrEdimmo</a:t>
            </a:r>
            <a:endParaRPr lang="fr-FR" sz="2400" b="1" cap="all" dirty="0" smtClean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</a:pPr>
            <a:r>
              <a:rPr lang="fr-FR" sz="2400" b="1" cap="all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algn="ctr">
              <a:spcBef>
                <a:spcPct val="0"/>
              </a:spcBef>
            </a:pPr>
            <a:r>
              <a:rPr lang="fr-FR" sz="2400" b="1" cap="all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Mode opératoire</a:t>
            </a:r>
            <a:endParaRPr lang="fr-FR" sz="2400" b="1" cap="all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70707" y="4026550"/>
            <a:ext cx="16401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2" algn="ctr">
              <a:buClr>
                <a:schemeClr val="accent1"/>
              </a:buClr>
            </a:pPr>
            <a:r>
              <a:rPr lang="fr-FR" sz="1600" cap="all" dirty="0" smtClean="0">
                <a:solidFill>
                  <a:schemeClr val="accent1"/>
                </a:solidFill>
              </a:rPr>
              <a:t>Septembre 2019</a:t>
            </a:r>
            <a:endParaRPr lang="fr-FR" sz="1600" cap="all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3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07505" y="116632"/>
            <a:ext cx="4752528" cy="432048"/>
          </a:xfrm>
        </p:spPr>
        <p:txBody>
          <a:bodyPr>
            <a:normAutofit/>
          </a:bodyPr>
          <a:lstStyle/>
          <a:p>
            <a:r>
              <a:rPr lang="fr-FR" sz="2000" dirty="0" err="1" smtClean="0"/>
              <a:t>Mycrédimmo</a:t>
            </a:r>
            <a:r>
              <a:rPr lang="fr-FR" sz="2000" dirty="0" smtClean="0"/>
              <a:t>, vue d’ensemble</a:t>
            </a:r>
            <a:endParaRPr lang="fr-FR" sz="2000" dirty="0"/>
          </a:p>
        </p:txBody>
      </p:sp>
      <p:grpSp>
        <p:nvGrpSpPr>
          <p:cNvPr id="7" name="Groupe 6"/>
          <p:cNvGrpSpPr/>
          <p:nvPr/>
        </p:nvGrpSpPr>
        <p:grpSpPr>
          <a:xfrm>
            <a:off x="226659" y="980728"/>
            <a:ext cx="8972243" cy="4919938"/>
            <a:chOff x="119315" y="1032519"/>
            <a:chExt cx="8972243" cy="4919938"/>
          </a:xfrm>
        </p:grpSpPr>
        <p:sp>
          <p:nvSpPr>
            <p:cNvPr id="45" name="Ellipse 44"/>
            <p:cNvSpPr/>
            <p:nvPr/>
          </p:nvSpPr>
          <p:spPr bwMode="auto">
            <a:xfrm>
              <a:off x="3370100" y="2036152"/>
              <a:ext cx="2462708" cy="261213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422400" h="1422400"/>
              <a:bevelB w="1422400" h="142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fr-FR" dirty="0">
                <a:solidFill>
                  <a:prstClr val="white"/>
                </a:solidFill>
              </a:endParaRP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6663582" y="4100464"/>
              <a:ext cx="2241762" cy="1364920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lIns="71561" tIns="35780" rIns="71561" bIns="35780">
              <a:spAutoFit/>
            </a:bodyPr>
            <a:lstStyle/>
            <a:p>
              <a:pPr marL="171450" indent="-171450" algn="ctr" defTabSz="457200">
                <a:buFont typeface="Wingdings" panose="05000000000000000000" pitchFamily="2" charset="2"/>
                <a:buChar char="ü"/>
                <a:defRPr/>
              </a:pPr>
              <a:r>
                <a:rPr lang="fr-FR" sz="1200" b="1" dirty="0" smtClean="0">
                  <a:solidFill>
                    <a:prstClr val="black"/>
                  </a:solidFill>
                  <a:ea typeface="ＭＳ Ｐゴシック" pitchFamily="34" charset="-128"/>
                </a:rPr>
                <a:t> Espace de collecte des documents en ligne</a:t>
              </a:r>
            </a:p>
            <a:p>
              <a:pPr algn="ctr" defTabSz="457200">
                <a:defRPr/>
              </a:pPr>
              <a:r>
                <a:rPr lang="fr-FR" sz="1200" dirty="0" smtClean="0">
                  <a:solidFill>
                    <a:prstClr val="black"/>
                  </a:solidFill>
                  <a:ea typeface="ＭＳ Ｐゴシック" pitchFamily="34" charset="-128"/>
                </a:rPr>
                <a:t>Externalisation chez le client de la numérisation des pièces </a:t>
              </a:r>
            </a:p>
            <a:p>
              <a:pPr algn="ctr" defTabSz="457200">
                <a:defRPr/>
              </a:pPr>
              <a:r>
                <a:rPr lang="fr-FR" sz="1200" dirty="0" smtClean="0">
                  <a:solidFill>
                    <a:prstClr val="black"/>
                  </a:solidFill>
                  <a:ea typeface="ＭＳ Ｐゴシック" pitchFamily="34" charset="-128"/>
                </a:rPr>
                <a:t>Suivi d’avancement de sa demande </a:t>
              </a:r>
            </a:p>
            <a:p>
              <a:pPr algn="ctr" defTabSz="457200">
                <a:defRPr/>
              </a:pPr>
              <a:r>
                <a:rPr lang="fr-FR" sz="1200" dirty="0" smtClean="0">
                  <a:solidFill>
                    <a:prstClr val="black"/>
                  </a:solidFill>
                  <a:ea typeface="ＭＳ Ｐゴシック" pitchFamily="34" charset="-128"/>
                </a:rPr>
                <a:t>Echange de documents avec les partenaires, prescripteurs, courtiers  </a:t>
              </a:r>
              <a:endParaRPr lang="fr-FR" sz="1200" dirty="0">
                <a:solidFill>
                  <a:prstClr val="black"/>
                </a:solidFill>
                <a:ea typeface="ＭＳ Ｐゴシック" pitchFamily="34" charset="-128"/>
              </a:endParaRP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6673447" y="2544687"/>
              <a:ext cx="1982617" cy="626257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lIns="71561" tIns="35780" rIns="71561" bIns="35780">
              <a:spAutoFit/>
            </a:bodyPr>
            <a:lstStyle/>
            <a:p>
              <a:pPr marL="171450" indent="-171450" algn="ctr" defTabSz="457200">
                <a:buFont typeface="Wingdings" panose="05000000000000000000" pitchFamily="2" charset="2"/>
                <a:buChar char="ü"/>
                <a:defRPr/>
              </a:pPr>
              <a:r>
                <a:rPr lang="fr-FR" sz="1200" b="1" dirty="0" smtClean="0">
                  <a:solidFill>
                    <a:prstClr val="black"/>
                  </a:solidFill>
                  <a:ea typeface="ＭＳ Ｐゴシック" pitchFamily="34" charset="-128"/>
                </a:rPr>
                <a:t>Notifications </a:t>
              </a:r>
              <a:r>
                <a:rPr lang="fr-FR" sz="1200" b="1" dirty="0" err="1" smtClean="0">
                  <a:solidFill>
                    <a:prstClr val="black"/>
                  </a:solidFill>
                  <a:ea typeface="ＭＳ Ｐゴシック" pitchFamily="34" charset="-128"/>
                </a:rPr>
                <a:t>Myflow</a:t>
              </a:r>
              <a:endParaRPr lang="fr-FR" sz="1200" dirty="0">
                <a:solidFill>
                  <a:prstClr val="black"/>
                </a:solidFill>
                <a:ea typeface="ＭＳ Ｐゴシック" pitchFamily="34" charset="-128"/>
              </a:endParaRPr>
            </a:p>
            <a:p>
              <a:pPr algn="ctr" defTabSz="457200">
                <a:defRPr/>
              </a:pPr>
              <a:r>
                <a:rPr lang="fr-FR" sz="1200" dirty="0" smtClean="0">
                  <a:solidFill>
                    <a:prstClr val="black"/>
                  </a:solidFill>
                  <a:ea typeface="ＭＳ Ｐゴシック" pitchFamily="34" charset="-128"/>
                </a:rPr>
                <a:t>Collaborateurs et clients (Workflow</a:t>
              </a:r>
              <a:r>
                <a:rPr lang="fr-FR" sz="1200" b="1" dirty="0" smtClean="0">
                  <a:solidFill>
                    <a:prstClr val="black"/>
                  </a:solidFill>
                  <a:ea typeface="ＭＳ Ｐゴシック" pitchFamily="34" charset="-128"/>
                </a:rPr>
                <a:t>)</a:t>
              </a:r>
              <a:r>
                <a:rPr lang="fr-FR" sz="1200" dirty="0" smtClean="0">
                  <a:solidFill>
                    <a:prstClr val="black"/>
                  </a:solidFill>
                  <a:ea typeface="ＭＳ Ｐゴシック" pitchFamily="34" charset="-128"/>
                </a:rPr>
                <a:t> </a:t>
              </a:r>
              <a:endParaRPr lang="fr-FR" sz="1200" dirty="0">
                <a:solidFill>
                  <a:prstClr val="black"/>
                </a:solidFill>
                <a:ea typeface="ＭＳ Ｐゴシック" pitchFamily="34" charset="-128"/>
              </a:endParaRP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6116601" y="1183468"/>
              <a:ext cx="2974957" cy="995589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lIns="71561" tIns="35780" rIns="71561" bIns="35780">
              <a:spAutoFit/>
            </a:bodyPr>
            <a:lstStyle/>
            <a:p>
              <a:pPr marL="171450" indent="-171450" algn="ctr" defTabSz="457200">
                <a:buFont typeface="Wingdings" panose="05000000000000000000" pitchFamily="2" charset="2"/>
                <a:buChar char="ü"/>
                <a:defRPr/>
              </a:pPr>
              <a:r>
                <a:rPr lang="fr-FR" sz="1200" b="1" dirty="0">
                  <a:solidFill>
                    <a:prstClr val="black"/>
                  </a:solidFill>
                  <a:ea typeface="ＭＳ Ｐゴシック" pitchFamily="34" charset="-128"/>
                </a:rPr>
                <a:t>Dossier </a:t>
              </a:r>
              <a:r>
                <a:rPr lang="fr-FR" sz="1200" b="1" dirty="0" smtClean="0">
                  <a:solidFill>
                    <a:prstClr val="black"/>
                  </a:solidFill>
                  <a:ea typeface="ＭＳ Ｐゴシック" pitchFamily="34" charset="-128"/>
                </a:rPr>
                <a:t>numérique crédit </a:t>
              </a:r>
              <a:endParaRPr lang="fr-FR" sz="1200" dirty="0">
                <a:solidFill>
                  <a:prstClr val="black"/>
                </a:solidFill>
                <a:ea typeface="ＭＳ Ｐゴシック" pitchFamily="34" charset="-128"/>
              </a:endParaRPr>
            </a:p>
            <a:p>
              <a:pPr algn="ctr" defTabSz="457200">
                <a:defRPr/>
              </a:pPr>
              <a:r>
                <a:rPr lang="fr-FR" sz="1200" dirty="0" smtClean="0">
                  <a:solidFill>
                    <a:prstClr val="black"/>
                  </a:solidFill>
                  <a:ea typeface="ＭＳ Ｐゴシック" pitchFamily="34" charset="-128"/>
                </a:rPr>
                <a:t>Acquisition des pièces justificatives</a:t>
              </a:r>
            </a:p>
            <a:p>
              <a:pPr algn="ctr" defTabSz="457200">
                <a:defRPr/>
              </a:pPr>
              <a:r>
                <a:rPr lang="fr-FR" sz="1200" dirty="0" smtClean="0">
                  <a:solidFill>
                    <a:prstClr val="black"/>
                  </a:solidFill>
                  <a:ea typeface="ＭＳ Ｐゴシック" pitchFamily="34" charset="-128"/>
                </a:rPr>
                <a:t>Gestion de la complétude des pièces</a:t>
              </a:r>
            </a:p>
            <a:p>
              <a:pPr algn="ctr" defTabSz="457200">
                <a:defRPr/>
              </a:pPr>
              <a:r>
                <a:rPr lang="fr-FR" sz="1200" dirty="0">
                  <a:solidFill>
                    <a:prstClr val="black"/>
                  </a:solidFill>
                  <a:ea typeface="ＭＳ Ｐゴシック" pitchFamily="34" charset="-128"/>
                </a:rPr>
                <a:t>Numérisation et classement des documents</a:t>
              </a:r>
            </a:p>
            <a:p>
              <a:pPr algn="ctr" defTabSz="457200">
                <a:defRPr/>
              </a:pPr>
              <a:r>
                <a:rPr lang="fr-FR" sz="1200" dirty="0" smtClean="0">
                  <a:solidFill>
                    <a:prstClr val="black"/>
                  </a:solidFill>
                  <a:ea typeface="ＭＳ Ｐゴシック" pitchFamily="34" charset="-128"/>
                </a:rPr>
                <a:t>RAD / LAD sur certaines pièces   </a:t>
              </a:r>
              <a:endParaRPr lang="fr-FR" sz="1200" dirty="0">
                <a:solidFill>
                  <a:prstClr val="black"/>
                </a:solidFill>
                <a:ea typeface="ＭＳ Ｐゴシック" pitchFamily="34" charset="-128"/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3358648" y="4956868"/>
              <a:ext cx="2474160" cy="995589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lIns="71561" tIns="35780" rIns="71561" bIns="35780">
              <a:spAutoFit/>
            </a:bodyPr>
            <a:lstStyle/>
            <a:p>
              <a:pPr marL="171450" indent="-171450" algn="ctr" defTabSz="457200">
                <a:buFont typeface="Wingdings" panose="05000000000000000000" pitchFamily="2" charset="2"/>
                <a:buChar char="ü"/>
                <a:defRPr/>
              </a:pPr>
              <a:r>
                <a:rPr lang="fr-FR" sz="1200" b="1" dirty="0" smtClean="0">
                  <a:solidFill>
                    <a:prstClr val="black"/>
                  </a:solidFill>
                  <a:ea typeface="ＭＳ Ｐゴシック" pitchFamily="34" charset="-128"/>
                </a:rPr>
                <a:t>Digitalisation des échanges </a:t>
              </a:r>
            </a:p>
            <a:p>
              <a:pPr algn="ctr" defTabSz="457200">
                <a:defRPr/>
              </a:pPr>
              <a:r>
                <a:rPr lang="fr-FR" sz="1200" b="1" dirty="0" smtClean="0">
                  <a:solidFill>
                    <a:prstClr val="black"/>
                  </a:solidFill>
                  <a:ea typeface="ＭＳ Ｐゴシック" pitchFamily="34" charset="-128"/>
                </a:rPr>
                <a:t>avec les partenaires </a:t>
              </a:r>
              <a:endParaRPr lang="fr-FR" sz="1200" dirty="0">
                <a:solidFill>
                  <a:prstClr val="black"/>
                </a:solidFill>
                <a:ea typeface="ＭＳ Ｐゴシック" pitchFamily="34" charset="-128"/>
              </a:endParaRPr>
            </a:p>
            <a:p>
              <a:pPr algn="ctr" defTabSz="457200">
                <a:defRPr/>
              </a:pPr>
              <a:r>
                <a:rPr lang="fr-FR" sz="1200" dirty="0" smtClean="0">
                  <a:solidFill>
                    <a:prstClr val="black"/>
                  </a:solidFill>
                  <a:ea typeface="ＭＳ Ｐゴシック" pitchFamily="34" charset="-128"/>
                </a:rPr>
                <a:t>ADE en ligne</a:t>
              </a:r>
            </a:p>
            <a:p>
              <a:pPr algn="ctr" defTabSz="457200">
                <a:defRPr/>
              </a:pPr>
              <a:r>
                <a:rPr lang="fr-FR" sz="1200" dirty="0" smtClean="0">
                  <a:solidFill>
                    <a:prstClr val="black"/>
                  </a:solidFill>
                  <a:ea typeface="ＭＳ Ｐゴシック" pitchFamily="34" charset="-128"/>
                </a:rPr>
                <a:t>Garanties </a:t>
              </a:r>
            </a:p>
            <a:p>
              <a:pPr algn="ctr" defTabSz="457200">
                <a:defRPr/>
              </a:pPr>
              <a:r>
                <a:rPr lang="fr-FR" sz="1200" dirty="0" smtClean="0">
                  <a:solidFill>
                    <a:prstClr val="black"/>
                  </a:solidFill>
                  <a:ea typeface="ＭＳ Ｐゴシック" pitchFamily="34" charset="-128"/>
                </a:rPr>
                <a:t>Prescripteurs </a:t>
              </a:r>
              <a:endParaRPr lang="fr-FR" sz="1200" dirty="0">
                <a:solidFill>
                  <a:prstClr val="black"/>
                </a:solidFill>
                <a:ea typeface="ＭＳ Ｐゴシック" pitchFamily="34" charset="-128"/>
              </a:endParaRPr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119315" y="2084675"/>
              <a:ext cx="2039640" cy="995589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lIns="71561" tIns="35780" rIns="71561" bIns="35780">
              <a:spAutoFit/>
            </a:bodyPr>
            <a:lstStyle/>
            <a:p>
              <a:pPr marL="171450" indent="-171450" algn="ctr" defTabSz="457200">
                <a:buFont typeface="Wingdings" panose="05000000000000000000" pitchFamily="2" charset="2"/>
                <a:buChar char="ü"/>
                <a:defRPr/>
              </a:pPr>
              <a:r>
                <a:rPr lang="fr-FR" sz="1200" b="1" dirty="0" smtClean="0">
                  <a:solidFill>
                    <a:prstClr val="black"/>
                  </a:solidFill>
                  <a:ea typeface="ＭＳ Ｐゴシック" pitchFamily="34" charset="-128"/>
                </a:rPr>
                <a:t>Signature électronique </a:t>
              </a:r>
              <a:endParaRPr lang="fr-FR" sz="1200" dirty="0">
                <a:solidFill>
                  <a:prstClr val="black"/>
                </a:solidFill>
                <a:ea typeface="ＭＳ Ｐゴシック" pitchFamily="34" charset="-128"/>
              </a:endParaRPr>
            </a:p>
            <a:p>
              <a:pPr algn="ctr" defTabSz="457200">
                <a:defRPr/>
              </a:pPr>
              <a:r>
                <a:rPr lang="fr-FR" sz="1200" dirty="0" smtClean="0">
                  <a:solidFill>
                    <a:prstClr val="black"/>
                  </a:solidFill>
                  <a:ea typeface="ＭＳ Ｐゴシック" pitchFamily="34" charset="-128"/>
                </a:rPr>
                <a:t>Demande de prêt</a:t>
              </a:r>
            </a:p>
            <a:p>
              <a:pPr algn="ctr" defTabSz="457200">
                <a:defRPr/>
              </a:pPr>
              <a:r>
                <a:rPr lang="fr-FR" sz="1200" dirty="0" smtClean="0">
                  <a:solidFill>
                    <a:prstClr val="black"/>
                  </a:solidFill>
                  <a:ea typeface="ＭＳ Ｐゴシック" pitchFamily="34" charset="-128"/>
                </a:rPr>
                <a:t>Offre de prêt </a:t>
              </a:r>
            </a:p>
            <a:p>
              <a:pPr algn="ctr" defTabSz="457200">
                <a:defRPr/>
              </a:pPr>
              <a:r>
                <a:rPr lang="fr-FR" sz="1200" dirty="0" smtClean="0">
                  <a:solidFill>
                    <a:prstClr val="black"/>
                  </a:solidFill>
                  <a:ea typeface="ＭＳ Ｐゴシック" pitchFamily="34" charset="-128"/>
                </a:rPr>
                <a:t>Avenant </a:t>
              </a:r>
            </a:p>
            <a:p>
              <a:pPr algn="ctr" defTabSz="457200">
                <a:defRPr/>
              </a:pPr>
              <a:r>
                <a:rPr lang="fr-FR" sz="1200" dirty="0" smtClean="0">
                  <a:solidFill>
                    <a:prstClr val="black"/>
                  </a:solidFill>
                  <a:ea typeface="ＭＳ Ｐゴシック" pitchFamily="34" charset="-128"/>
                </a:rPr>
                <a:t>Assurance </a:t>
              </a:r>
              <a:endParaRPr lang="fr-FR" sz="1200" dirty="0">
                <a:solidFill>
                  <a:prstClr val="black"/>
                </a:solidFill>
                <a:ea typeface="ＭＳ Ｐゴシック" pitchFamily="34" charset="-128"/>
              </a:endParaRPr>
            </a:p>
          </p:txBody>
        </p:sp>
        <p:pic>
          <p:nvPicPr>
            <p:cNvPr id="30" name="Picture 55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569" y="2540080"/>
              <a:ext cx="570765" cy="4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3" descr="D:\Users\lotiron\Desktop\scanner-icone-6179-128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4231" y="4613156"/>
              <a:ext cx="439351" cy="4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3" descr="D:\Profiles\fouquet\AppData\Local\Microsoft\Windows\Temporary Internet Files\Content.IE5\V98BFCKO\YdINP[1]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03931" y="2760711"/>
              <a:ext cx="399395" cy="4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Image 3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98345" y="1032519"/>
              <a:ext cx="626036" cy="642482"/>
            </a:xfrm>
            <a:prstGeom prst="rect">
              <a:avLst/>
            </a:prstGeom>
          </p:spPr>
        </p:pic>
      </p:grpSp>
      <p:grpSp>
        <p:nvGrpSpPr>
          <p:cNvPr id="51" name="Groupe 50"/>
          <p:cNvGrpSpPr/>
          <p:nvPr/>
        </p:nvGrpSpPr>
        <p:grpSpPr>
          <a:xfrm>
            <a:off x="3121912" y="941360"/>
            <a:ext cx="2664296" cy="800039"/>
            <a:chOff x="2853337" y="1054882"/>
            <a:chExt cx="2664296" cy="1015977"/>
          </a:xfrm>
        </p:grpSpPr>
        <p:sp>
          <p:nvSpPr>
            <p:cNvPr id="47" name="ZoneTexte 46"/>
            <p:cNvSpPr txBox="1"/>
            <p:nvPr/>
          </p:nvSpPr>
          <p:spPr>
            <a:xfrm>
              <a:off x="2853337" y="1054882"/>
              <a:ext cx="2664296" cy="820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 algn="ctr">
                <a:buFont typeface="Wingdings" panose="05000000000000000000" pitchFamily="2" charset="2"/>
                <a:buChar char="ü"/>
              </a:pPr>
              <a:r>
                <a:rPr lang="fr-FR" sz="1200" b="1" dirty="0" smtClean="0"/>
                <a:t>Un nouveau schéma délégataire </a:t>
              </a:r>
            </a:p>
            <a:p>
              <a:pPr algn="ctr"/>
              <a:r>
                <a:rPr lang="fr-FR" sz="1200" dirty="0" smtClean="0"/>
                <a:t>davantage de délégation au réseau commercial pour plus de réactivité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902351" y="1093559"/>
              <a:ext cx="2605753" cy="977300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50" name="Picture 3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017" y="3586635"/>
            <a:ext cx="114680" cy="206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577" y="2653109"/>
            <a:ext cx="2714990" cy="1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" name="ZoneTexte 53"/>
          <p:cNvSpPr txBox="1"/>
          <p:nvPr/>
        </p:nvSpPr>
        <p:spPr>
          <a:xfrm>
            <a:off x="23290" y="3746374"/>
            <a:ext cx="2952497" cy="81092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 lIns="71561" tIns="35780" rIns="71561" bIns="35780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ü"/>
            </a:pPr>
            <a:r>
              <a:rPr lang="fr-FR" sz="1200" b="1" dirty="0"/>
              <a:t>L’édition en agence </a:t>
            </a:r>
          </a:p>
          <a:p>
            <a:pPr algn="ctr"/>
            <a:r>
              <a:rPr lang="fr-FR" sz="1200" dirty="0"/>
              <a:t>a</a:t>
            </a:r>
            <a:r>
              <a:rPr lang="fr-FR" sz="1200" dirty="0" smtClean="0"/>
              <a:t>vec  </a:t>
            </a:r>
            <a:r>
              <a:rPr lang="fr-FR" sz="1200" b="1" dirty="0" smtClean="0"/>
              <a:t>OPTILEAD </a:t>
            </a:r>
            <a:r>
              <a:rPr lang="fr-FR" sz="1200" dirty="0" smtClean="0"/>
              <a:t>qui permet de vérifier la conformité des offres et de les éditer en agence. (Sous réserve d’éligibilité du dossier)</a:t>
            </a:r>
            <a:endParaRPr lang="fr-FR" sz="1200" dirty="0"/>
          </a:p>
        </p:txBody>
      </p:sp>
      <p:pic>
        <p:nvPicPr>
          <p:cNvPr id="1026" name="Picture 2" descr="Q:\Images\116351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937" y="5267254"/>
            <a:ext cx="381991" cy="381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241001"/>
            <a:ext cx="382209" cy="382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4708798" y="188640"/>
            <a:ext cx="2071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Liens à activer</a:t>
            </a:r>
          </a:p>
        </p:txBody>
      </p:sp>
      <p:sp>
        <p:nvSpPr>
          <p:cNvPr id="2" name="Accolade fermante 1"/>
          <p:cNvSpPr/>
          <p:nvPr/>
        </p:nvSpPr>
        <p:spPr>
          <a:xfrm>
            <a:off x="1602702" y="2663582"/>
            <a:ext cx="180274" cy="28093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5492526" y="5466182"/>
            <a:ext cx="85310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i="1" dirty="0" smtClean="0">
                <a:solidFill>
                  <a:srgbClr val="FF0000"/>
                </a:solidFill>
              </a:rPr>
              <a:t>PROCHAINEMENT</a:t>
            </a:r>
          </a:p>
        </p:txBody>
      </p:sp>
      <p:sp>
        <p:nvSpPr>
          <p:cNvPr id="9" name="Flèche droite rayée 8"/>
          <p:cNvSpPr/>
          <p:nvPr/>
        </p:nvSpPr>
        <p:spPr>
          <a:xfrm rot="2000688">
            <a:off x="5349308" y="5289033"/>
            <a:ext cx="504056" cy="4571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ZoneTexte 34"/>
          <p:cNvSpPr txBox="1"/>
          <p:nvPr/>
        </p:nvSpPr>
        <p:spPr>
          <a:xfrm>
            <a:off x="1756239" y="2686415"/>
            <a:ext cx="85310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i="1" dirty="0" smtClean="0">
                <a:solidFill>
                  <a:srgbClr val="FF0000"/>
                </a:solidFill>
              </a:rPr>
              <a:t>PROCHAINEMENT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8252979" y="2935294"/>
            <a:ext cx="85310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i="1" dirty="0" smtClean="0">
                <a:solidFill>
                  <a:srgbClr val="FF0000"/>
                </a:solidFill>
              </a:rPr>
              <a:t>PROCHAINEMENT</a:t>
            </a:r>
          </a:p>
        </p:txBody>
      </p:sp>
      <p:sp>
        <p:nvSpPr>
          <p:cNvPr id="39" name="Flèche droite rayée 38"/>
          <p:cNvSpPr/>
          <p:nvPr/>
        </p:nvSpPr>
        <p:spPr>
          <a:xfrm rot="2000688">
            <a:off x="8483733" y="2852963"/>
            <a:ext cx="211059" cy="4571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Ecran de recherche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1040861" y="980728"/>
            <a:ext cx="5691380" cy="5400600"/>
          </a:xfrm>
        </p:spPr>
        <p:txBody>
          <a:bodyPr/>
          <a:lstStyle/>
          <a:p>
            <a:pPr marL="144000" indent="-144000">
              <a:lnSpc>
                <a:spcPct val="9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L’accès à l’écran de recherche: code transaction 0959 ou MYC dans le totem de gauche</a:t>
            </a:r>
          </a:p>
          <a:p>
            <a:pPr marL="171450" lvl="1" indent="-1714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Présentation des différentes fonctionnalités de l’écran de recherche 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fr-FR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35" y="1916832"/>
            <a:ext cx="8568000" cy="40306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Flèche vers le bas 4"/>
          <p:cNvSpPr/>
          <p:nvPr/>
        </p:nvSpPr>
        <p:spPr>
          <a:xfrm rot="5400000">
            <a:off x="1235798" y="2078089"/>
            <a:ext cx="389299" cy="7701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653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71600" y="764704"/>
            <a:ext cx="5691380" cy="4781128"/>
          </a:xfrm>
        </p:spPr>
        <p:txBody>
          <a:bodyPr/>
          <a:lstStyle/>
          <a:p>
            <a:pPr marL="144000" indent="-144000">
              <a:lnSpc>
                <a:spcPct val="9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Je clique sur créer un dossier et j’arrive sur l’écran suivant:</a:t>
            </a:r>
          </a:p>
          <a:p>
            <a:pPr marL="171450" lvl="1" indent="-1714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Présentation du totem et des 3 pavés qui le composent: client, projet, financement</a:t>
            </a:r>
          </a:p>
          <a:p>
            <a:pPr marL="171450" lvl="1" indent="-1714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Le chemin de fer matérialisant l’état du dossier: proposition, montage, décision</a:t>
            </a:r>
            <a:r>
              <a:rPr lang="fr-FR" sz="1200" dirty="0" smtClean="0">
                <a:solidFill>
                  <a:schemeClr val="tx1"/>
                </a:solidFill>
              </a:rPr>
              <a:t>…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Créer un dossier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16831"/>
            <a:ext cx="6666162" cy="3804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693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40861" y="908720"/>
            <a:ext cx="5691380" cy="5472608"/>
          </a:xfrm>
        </p:spPr>
        <p:txBody>
          <a:bodyPr/>
          <a:lstStyle/>
          <a:p>
            <a:pPr marL="144000" indent="-144000">
              <a:lnSpc>
                <a:spcPct val="9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Je clique sur ajouter un emprunteur et je débranche sur l’écran de recherche: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Ajouter un emprunteur</a:t>
            </a: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28800"/>
            <a:ext cx="6140113" cy="4290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748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43608" y="836712"/>
            <a:ext cx="5691380" cy="4781128"/>
          </a:xfrm>
        </p:spPr>
        <p:txBody>
          <a:bodyPr/>
          <a:lstStyle/>
          <a:p>
            <a:pPr marL="144000" indent="-144000">
              <a:lnSpc>
                <a:spcPct val="9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Je crée un prospect</a:t>
            </a:r>
            <a:r>
              <a:rPr lang="fr-FR" sz="1500" dirty="0" smtClean="0">
                <a:solidFill>
                  <a:schemeClr val="tx1"/>
                </a:solidFill>
              </a:rPr>
              <a:t>:</a:t>
            </a:r>
          </a:p>
          <a:p>
            <a:pPr>
              <a:lnSpc>
                <a:spcPct val="9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</a:pPr>
            <a:r>
              <a:rPr lang="fr-FR" sz="1200" b="0" cap="none" dirty="0" smtClean="0">
                <a:sym typeface="Wingdings" panose="05000000000000000000" pitchFamily="2" charset="2"/>
              </a:rPr>
              <a:t> </a:t>
            </a:r>
            <a:r>
              <a:rPr lang="fr-FR" sz="1200" b="0" cap="none" dirty="0" smtClean="0">
                <a:solidFill>
                  <a:schemeClr val="tx1"/>
                </a:solidFill>
              </a:rPr>
              <a:t>rappel </a:t>
            </a:r>
            <a:r>
              <a:rPr lang="fr-FR" sz="1200" b="0" cap="none" dirty="0">
                <a:solidFill>
                  <a:schemeClr val="tx1"/>
                </a:solidFill>
              </a:rPr>
              <a:t>des avantages de la création du </a:t>
            </a:r>
            <a:r>
              <a:rPr lang="fr-FR" sz="1200" b="0" cap="none" dirty="0">
                <a:solidFill>
                  <a:srgbClr val="FF0000"/>
                </a:solidFill>
              </a:rPr>
              <a:t>prospect </a:t>
            </a:r>
            <a:r>
              <a:rPr lang="fr-FR" sz="1200" b="0" cap="none" dirty="0">
                <a:solidFill>
                  <a:schemeClr val="tx1"/>
                </a:solidFill>
              </a:rPr>
              <a:t>dans connaissance </a:t>
            </a:r>
            <a:r>
              <a:rPr lang="fr-FR" sz="1200" b="0" cap="none" dirty="0" smtClean="0">
                <a:solidFill>
                  <a:schemeClr val="tx1"/>
                </a:solidFill>
              </a:rPr>
              <a:t>client</a:t>
            </a:r>
          </a:p>
          <a:p>
            <a:pPr>
              <a:lnSpc>
                <a:spcPct val="9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</a:pPr>
            <a:r>
              <a:rPr lang="fr-FR" sz="1200" b="0" cap="none" dirty="0" smtClean="0">
                <a:sym typeface="Wingdings" panose="05000000000000000000" pitchFamily="2" charset="2"/>
              </a:rPr>
              <a:t></a:t>
            </a:r>
            <a:r>
              <a:rPr lang="fr-FR" b="0" cap="none" dirty="0" smtClean="0">
                <a:sym typeface="Wingdings" panose="05000000000000000000" pitchFamily="2" charset="2"/>
              </a:rPr>
              <a:t> </a:t>
            </a:r>
            <a:r>
              <a:rPr lang="fr-FR" sz="1200" b="0" cap="none" dirty="0">
                <a:solidFill>
                  <a:srgbClr val="FF0000"/>
                </a:solidFill>
              </a:rPr>
              <a:t>conservation intégrale des données </a:t>
            </a:r>
            <a:r>
              <a:rPr lang="fr-FR" sz="1200" b="0" cap="none" dirty="0">
                <a:solidFill>
                  <a:schemeClr val="tx1"/>
                </a:solidFill>
              </a:rPr>
              <a:t>saisies en cas de création effective du client si suite favorable</a:t>
            </a:r>
          </a:p>
          <a:p>
            <a:pPr marL="0" lvl="4" indent="0" algn="just"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Création d’un prospect</a:t>
            </a:r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204864"/>
            <a:ext cx="5865020" cy="363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33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43608" y="1340768"/>
            <a:ext cx="5691380" cy="4781128"/>
          </a:xfrm>
        </p:spPr>
        <p:txBody>
          <a:bodyPr/>
          <a:lstStyle/>
          <a:p>
            <a:pPr marL="144000" indent="-144000">
              <a:lnSpc>
                <a:spcPct val="9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Zoom sur les différentes fonctionnalités et informations de l’écran « intervenants du dossier »: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115616" y="260648"/>
            <a:ext cx="5976664" cy="769441"/>
          </a:xfrm>
        </p:spPr>
        <p:txBody>
          <a:bodyPr/>
          <a:lstStyle/>
          <a:p>
            <a:r>
              <a:rPr lang="fr-FR" dirty="0" smtClean="0"/>
              <a:t>Les intervenants du dossier</a:t>
            </a:r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4" y="2028627"/>
            <a:ext cx="4464086" cy="2996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708920"/>
            <a:ext cx="4122720" cy="3018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769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40861" y="1412776"/>
            <a:ext cx="5691380" cy="792088"/>
          </a:xfrm>
        </p:spPr>
        <p:txBody>
          <a:bodyPr/>
          <a:lstStyle/>
          <a:p>
            <a:pPr marL="144000" indent="-144000">
              <a:lnSpc>
                <a:spcPct val="9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Zoom sur les différentes fonctionnalités et informations de l’écran « intervenants du dossier »: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048672" cy="769441"/>
          </a:xfrm>
        </p:spPr>
        <p:txBody>
          <a:bodyPr/>
          <a:lstStyle/>
          <a:p>
            <a:r>
              <a:rPr lang="fr-FR" dirty="0" smtClean="0"/>
              <a:t>Les intervenants du dossier (SUITE)</a:t>
            </a:r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32856"/>
            <a:ext cx="4364635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056" y="2780928"/>
            <a:ext cx="4124445" cy="28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94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43608" y="1196752"/>
            <a:ext cx="7347563" cy="4781128"/>
          </a:xfrm>
        </p:spPr>
        <p:txBody>
          <a:bodyPr>
            <a:normAutofit/>
          </a:bodyPr>
          <a:lstStyle/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Zoom sur les différentes fonctionnalités et informations de l’écran « intervenants du dossier »: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Je peux aussi accéder à MYCREDIMMO depuis un client identifié, synthèse affichée, par un clic droit depuis l’entité titulaire préalablement sélectionnée, ou transaction 0959 </a:t>
            </a:r>
          </a:p>
          <a:p>
            <a:endParaRPr lang="fr-FR" dirty="0"/>
          </a:p>
          <a:p>
            <a:pPr marL="144000" lvl="1" indent="-14400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Rappel des points clés: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Il est indispensable que connaissance client soit correctement mis à jour afin d’avoir une proposition commerciale conforme: situation familiale, revenus, charges, profession, domicile, patrimoine immobilier et financier… 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Les interrogations FCC FICP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Le statut d’occupation du logement pour le calcul de l’éligibilité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Primo accédant?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Informations relatives à la signature de l’offre: électronique ou non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Les revenus et charges sont ils conservés ou non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Revenu Fiscal de référence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La synthèse financière qui en découle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Le fonctionnement des comptes de dépôts hors établissement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Droits épargne logement  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115616" y="260648"/>
            <a:ext cx="5760640" cy="769441"/>
          </a:xfrm>
        </p:spPr>
        <p:txBody>
          <a:bodyPr/>
          <a:lstStyle/>
          <a:p>
            <a:r>
              <a:rPr lang="fr-FR" dirty="0" smtClean="0"/>
              <a:t>Les intervenants du dossier (SUITE)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515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40861" y="908720"/>
            <a:ext cx="5691380" cy="5472608"/>
          </a:xfrm>
        </p:spPr>
        <p:txBody>
          <a:bodyPr/>
          <a:lstStyle/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Je crée le projet de mon client: zoom sur les éléments importants à définir avec mon client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Le projet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L’usage du bien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Les différents modes d’occupation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L’achat revente, et point particulier sur les écrans associés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Je saisis et recherche un prescripteur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Le cadre fiscal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projet de mon client</a:t>
            </a:r>
            <a:endParaRPr lang="fr-F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140968"/>
            <a:ext cx="5972661" cy="27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901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40861" y="1052736"/>
            <a:ext cx="5691380" cy="5328592"/>
          </a:xfrm>
        </p:spPr>
        <p:txBody>
          <a:bodyPr/>
          <a:lstStyle/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Je chiffre le projet: détailler le coût total et les différents frais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projet (chiffrage)</a:t>
            </a:r>
            <a:endParaRPr lang="fr-F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7349797" cy="12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179" y="3241445"/>
            <a:ext cx="7602698" cy="273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258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71600" y="1196752"/>
            <a:ext cx="5691380" cy="4781128"/>
          </a:xfrm>
        </p:spPr>
        <p:txBody>
          <a:bodyPr/>
          <a:lstStyle/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Je détaille l’objet financé: localisation et informations complémentaires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115616" y="260648"/>
            <a:ext cx="5760640" cy="769441"/>
          </a:xfrm>
        </p:spPr>
        <p:txBody>
          <a:bodyPr/>
          <a:lstStyle/>
          <a:p>
            <a:r>
              <a:rPr lang="fr-FR" dirty="0" smtClean="0"/>
              <a:t>Le projet (détail de l’objet)</a:t>
            </a:r>
            <a:endParaRPr lang="fr-F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698" y="1880197"/>
            <a:ext cx="6114696" cy="4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816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43608" y="1038436"/>
            <a:ext cx="5691380" cy="4781128"/>
          </a:xfrm>
        </p:spPr>
        <p:txBody>
          <a:bodyPr>
            <a:normAutofit/>
          </a:bodyPr>
          <a:lstStyle/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Je définis l’objet financé:  l’écran </a:t>
            </a:r>
            <a:r>
              <a:rPr lang="fr-FR" sz="1500" dirty="0" smtClean="0">
                <a:solidFill>
                  <a:schemeClr val="tx1"/>
                </a:solidFill>
              </a:rPr>
              <a:t>détaille </a:t>
            </a:r>
            <a:r>
              <a:rPr lang="fr-FR" sz="1500" dirty="0">
                <a:solidFill>
                  <a:schemeClr val="tx1"/>
                </a:solidFill>
              </a:rPr>
              <a:t>l’objet financé</a:t>
            </a:r>
          </a:p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endParaRPr lang="fr-FR" sz="1500" dirty="0">
              <a:solidFill>
                <a:schemeClr val="tx1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480720" cy="769441"/>
          </a:xfrm>
        </p:spPr>
        <p:txBody>
          <a:bodyPr/>
          <a:lstStyle/>
          <a:p>
            <a:r>
              <a:rPr lang="fr-FR" dirty="0" smtClean="0"/>
              <a:t>Le projet (compléments sur l’objet financé)</a:t>
            </a:r>
            <a:endParaRPr lang="fr-F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30" y="1772816"/>
            <a:ext cx="5555054" cy="27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82" y="3068960"/>
            <a:ext cx="5555054" cy="274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501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40861" y="1052736"/>
            <a:ext cx="5691380" cy="5328592"/>
          </a:xfrm>
        </p:spPr>
        <p:txBody>
          <a:bodyPr/>
          <a:lstStyle/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Je définis l’objet financé : l’accès à l’éligibilité aux prêts réglementés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projet (éligibilité)</a:t>
            </a:r>
            <a:endParaRPr lang="fr-FR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25145"/>
            <a:ext cx="6925836" cy="4199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504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43608" y="1124744"/>
            <a:ext cx="5691380" cy="4968552"/>
          </a:xfrm>
        </p:spPr>
        <p:txBody>
          <a:bodyPr/>
          <a:lstStyle/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Je crée une proposition commerciale simple: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115616" y="260648"/>
            <a:ext cx="5904656" cy="769441"/>
          </a:xfrm>
        </p:spPr>
        <p:txBody>
          <a:bodyPr/>
          <a:lstStyle/>
          <a:p>
            <a:r>
              <a:rPr lang="fr-FR" dirty="0" smtClean="0"/>
              <a:t>Le financement(écran de proposition)</a:t>
            </a:r>
            <a:endParaRPr lang="fr-FR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08272"/>
            <a:ext cx="6590878" cy="3999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195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40860" y="1052736"/>
            <a:ext cx="6627483" cy="5328592"/>
          </a:xfrm>
        </p:spPr>
        <p:txBody>
          <a:bodyPr/>
          <a:lstStyle/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Je crée une proposition commerciale simple: l’ajout du crédit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financement(le crédit)</a:t>
            </a:r>
            <a:endParaRPr lang="fr-FR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60" y="1556792"/>
            <a:ext cx="4128583" cy="2118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204" y="2109683"/>
            <a:ext cx="4427833" cy="1932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022" y="3789040"/>
            <a:ext cx="3600113" cy="2265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lèche droite 3"/>
          <p:cNvSpPr/>
          <p:nvPr/>
        </p:nvSpPr>
        <p:spPr>
          <a:xfrm>
            <a:off x="4001540" y="259131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276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43608" y="1124744"/>
            <a:ext cx="6915515" cy="4781128"/>
          </a:xfrm>
        </p:spPr>
        <p:txBody>
          <a:bodyPr/>
          <a:lstStyle/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Je crée une proposition commerciale simple: l’ajout du crédit</a:t>
            </a:r>
          </a:p>
          <a:p>
            <a:pPr marL="171450" lvl="1" indent="-1714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 zoom sur les frais et accessoires que je peux créer ou modifier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115616" y="260648"/>
            <a:ext cx="5976664" cy="769441"/>
          </a:xfrm>
        </p:spPr>
        <p:txBody>
          <a:bodyPr/>
          <a:lstStyle/>
          <a:p>
            <a:r>
              <a:rPr lang="fr-FR" dirty="0" smtClean="0"/>
              <a:t>Le financement(frais et accessoires)</a:t>
            </a:r>
            <a:endParaRPr lang="fr-FR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03" y="2132856"/>
            <a:ext cx="7754642" cy="32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91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40860" y="1052736"/>
            <a:ext cx="6987523" cy="5328592"/>
          </a:xfrm>
        </p:spPr>
        <p:txBody>
          <a:bodyPr/>
          <a:lstStyle/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Je crée une proposition commerciale simple: 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l’ajout de la garantie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financement(garantie)</a:t>
            </a:r>
            <a:endParaRPr lang="fr-FR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30" y="2032985"/>
            <a:ext cx="4305669" cy="65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53" y="2874141"/>
            <a:ext cx="5110030" cy="3251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lèche vers le bas 5"/>
          <p:cNvSpPr/>
          <p:nvPr/>
        </p:nvSpPr>
        <p:spPr>
          <a:xfrm>
            <a:off x="1802167" y="294738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droite 6"/>
          <p:cNvSpPr/>
          <p:nvPr/>
        </p:nvSpPr>
        <p:spPr>
          <a:xfrm>
            <a:off x="2286799" y="416100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941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40860" y="1340768"/>
            <a:ext cx="7131539" cy="5040560"/>
          </a:xfrm>
        </p:spPr>
        <p:txBody>
          <a:bodyPr/>
          <a:lstStyle/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Je crée une proposition commerciale simple: 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l’ajout de l’assurance emprunteur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264696" cy="769441"/>
          </a:xfrm>
        </p:spPr>
        <p:txBody>
          <a:bodyPr/>
          <a:lstStyle/>
          <a:p>
            <a:r>
              <a:rPr lang="fr-FR" dirty="0" smtClean="0"/>
              <a:t>Le financement(assurance emprunteur)</a:t>
            </a:r>
            <a:endParaRPr lang="fr-FR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322" y="2269307"/>
            <a:ext cx="5220068" cy="931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78" y="3535811"/>
            <a:ext cx="7427095" cy="2343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633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40861" y="1268760"/>
            <a:ext cx="5691380" cy="5112568"/>
          </a:xfrm>
        </p:spPr>
        <p:txBody>
          <a:bodyPr/>
          <a:lstStyle/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Je crée une proposition commerciale simple: 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fr-FR" sz="1200" b="0" cap="none" dirty="0" smtClean="0">
              <a:solidFill>
                <a:schemeClr val="tx1"/>
              </a:solidFill>
            </a:endParaRP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fr-FR" sz="1200" b="0" cap="none" dirty="0">
              <a:solidFill>
                <a:schemeClr val="tx1"/>
              </a:solidFill>
            </a:endParaRP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 smtClean="0">
                <a:solidFill>
                  <a:schemeClr val="tx1"/>
                </a:solidFill>
              </a:rPr>
              <a:t>la </a:t>
            </a:r>
            <a:r>
              <a:rPr lang="fr-FR" sz="1200" b="0" cap="none" dirty="0">
                <a:solidFill>
                  <a:schemeClr val="tx1"/>
                </a:solidFill>
              </a:rPr>
              <a:t>synthèse de ma proposition</a:t>
            </a:r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dirty="0" smtClean="0"/>
              <a:t> </a:t>
            </a:r>
            <a:r>
              <a:rPr lang="fr-FR" sz="1200" b="0" cap="none" dirty="0">
                <a:solidFill>
                  <a:schemeClr val="tx1"/>
                </a:solidFill>
              </a:rPr>
              <a:t>les informations restituées, l’édition de la proposition à remettre au client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115616" y="260648"/>
            <a:ext cx="5688632" cy="430887"/>
          </a:xfrm>
        </p:spPr>
        <p:txBody>
          <a:bodyPr/>
          <a:lstStyle/>
          <a:p>
            <a:r>
              <a:rPr lang="fr-FR" dirty="0" smtClean="0"/>
              <a:t>Le financement (synthèse proposition)</a:t>
            </a:r>
            <a:endParaRPr lang="fr-FR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35" y="3284984"/>
            <a:ext cx="4244932" cy="2011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486619"/>
            <a:ext cx="3935996" cy="2512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472633"/>
            <a:ext cx="4607998" cy="2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lèche vers le bas 3"/>
          <p:cNvSpPr/>
          <p:nvPr/>
        </p:nvSpPr>
        <p:spPr>
          <a:xfrm>
            <a:off x="5220072" y="1917089"/>
            <a:ext cx="484632" cy="5757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377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40861" y="980728"/>
            <a:ext cx="5691380" cy="5400600"/>
          </a:xfrm>
        </p:spPr>
        <p:txBody>
          <a:bodyPr/>
          <a:lstStyle/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J’accède au panier de propositions, les fonctionnalités suivantes sont proposées: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Ajouter une nouvelle proposition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Dupliquer une proposition (permet de modifier les caractéristiques d’un crédit tout en conservant les assurances et garanties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Supprimer une proposition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Comparer les propositions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fr-FR" sz="1200" b="0" cap="none" dirty="0">
              <a:solidFill>
                <a:schemeClr val="tx1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panier de propositions</a:t>
            </a:r>
            <a:endParaRPr lang="fr-FR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780928"/>
            <a:ext cx="5764142" cy="31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lèche vers le bas 3"/>
          <p:cNvSpPr/>
          <p:nvPr/>
        </p:nvSpPr>
        <p:spPr>
          <a:xfrm>
            <a:off x="7440287" y="2412038"/>
            <a:ext cx="484632" cy="7377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223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899592" y="1124744"/>
            <a:ext cx="6840760" cy="4781128"/>
          </a:xfrm>
        </p:spPr>
        <p:txBody>
          <a:bodyPr/>
          <a:lstStyle/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J’accède au panier de </a:t>
            </a:r>
            <a:r>
              <a:rPr lang="fr-FR" sz="1500" dirty="0" smtClean="0">
                <a:solidFill>
                  <a:schemeClr val="tx1"/>
                </a:solidFill>
              </a:rPr>
              <a:t>propositions: Comparer </a:t>
            </a:r>
            <a:r>
              <a:rPr lang="fr-FR" sz="1500" dirty="0">
                <a:solidFill>
                  <a:schemeClr val="tx1"/>
                </a:solidFill>
              </a:rPr>
              <a:t>les propositions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552728" cy="769441"/>
          </a:xfrm>
        </p:spPr>
        <p:txBody>
          <a:bodyPr/>
          <a:lstStyle/>
          <a:p>
            <a:r>
              <a:rPr lang="fr-FR" dirty="0" smtClean="0"/>
              <a:t>Le panier de propositions(comparer)</a:t>
            </a:r>
            <a:endParaRPr lang="fr-FR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14" y="1772816"/>
            <a:ext cx="7586804" cy="3575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866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40860" y="980728"/>
            <a:ext cx="7275555" cy="5400600"/>
          </a:xfrm>
        </p:spPr>
        <p:txBody>
          <a:bodyPr/>
          <a:lstStyle/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Je crée une proposition optimisée: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Les critères de remboursement pour le calcul optimisé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La saisie du crédit externe à lisser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336704" cy="430887"/>
          </a:xfrm>
        </p:spPr>
        <p:txBody>
          <a:bodyPr/>
          <a:lstStyle/>
          <a:p>
            <a:r>
              <a:rPr lang="fr-FR" dirty="0" smtClean="0"/>
              <a:t>La proposition optimisée (critères)</a:t>
            </a:r>
            <a:endParaRPr lang="fr-FR" dirty="0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964284"/>
            <a:ext cx="6980219" cy="3747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lèche droite 3"/>
          <p:cNvSpPr/>
          <p:nvPr/>
        </p:nvSpPr>
        <p:spPr>
          <a:xfrm>
            <a:off x="713272" y="242088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 vers le bas 4"/>
          <p:cNvSpPr/>
          <p:nvPr/>
        </p:nvSpPr>
        <p:spPr>
          <a:xfrm>
            <a:off x="5758004" y="383792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578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40861" y="1412776"/>
            <a:ext cx="5691380" cy="4968552"/>
          </a:xfrm>
        </p:spPr>
        <p:txBody>
          <a:bodyPr/>
          <a:lstStyle/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Je crée une proposition optimisée:  les écrans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Les critères de remboursement pour le calcul optimisé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La saisie du crédit </a:t>
            </a:r>
            <a:r>
              <a:rPr lang="fr-FR" sz="1200" b="0" cap="none" dirty="0" smtClean="0">
                <a:solidFill>
                  <a:schemeClr val="tx1"/>
                </a:solidFill>
              </a:rPr>
              <a:t>externe à </a:t>
            </a:r>
            <a:r>
              <a:rPr lang="fr-FR" sz="1200" b="0" cap="none" dirty="0">
                <a:solidFill>
                  <a:schemeClr val="tx1"/>
                </a:solidFill>
              </a:rPr>
              <a:t>lisser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115616" y="260648"/>
            <a:ext cx="4536504" cy="769441"/>
          </a:xfrm>
        </p:spPr>
        <p:txBody>
          <a:bodyPr/>
          <a:lstStyle/>
          <a:p>
            <a:r>
              <a:rPr lang="fr-FR" dirty="0" smtClean="0"/>
              <a:t>La proposition optimisée</a:t>
            </a:r>
            <a:br>
              <a:rPr lang="fr-FR" dirty="0" smtClean="0"/>
            </a:br>
            <a:r>
              <a:rPr lang="fr-FR" dirty="0" smtClean="0"/>
              <a:t>(prêt employeur)</a:t>
            </a:r>
            <a:endParaRPr lang="fr-FR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45" y="2338139"/>
            <a:ext cx="5370990" cy="900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657" y="3231685"/>
            <a:ext cx="4476704" cy="2914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719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40861" y="1052736"/>
            <a:ext cx="5691380" cy="5328592"/>
          </a:xfrm>
        </p:spPr>
        <p:txBody>
          <a:bodyPr/>
          <a:lstStyle/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Je crée une proposition optimisée: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L’ajout du prêt CE lissé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552728" cy="769441"/>
          </a:xfrm>
        </p:spPr>
        <p:txBody>
          <a:bodyPr>
            <a:normAutofit/>
          </a:bodyPr>
          <a:lstStyle/>
          <a:p>
            <a:r>
              <a:rPr lang="fr-FR" dirty="0" smtClean="0"/>
              <a:t>La proposition optimisée (ajout prêt lissé)</a:t>
            </a:r>
            <a:endParaRPr lang="fr-FR" dirty="0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69" y="1916832"/>
            <a:ext cx="3638043" cy="1638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11" y="3717032"/>
            <a:ext cx="6361796" cy="2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205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43608" y="1268760"/>
            <a:ext cx="6699491" cy="4781128"/>
          </a:xfrm>
        </p:spPr>
        <p:txBody>
          <a:bodyPr>
            <a:normAutofit/>
          </a:bodyPr>
          <a:lstStyle/>
          <a:p>
            <a:pPr marL="144000" lvl="1" indent="-14400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Je crée une proposition optimisée: les points importants abordés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300" b="0" cap="none" dirty="0">
                <a:solidFill>
                  <a:schemeClr val="tx1"/>
                </a:solidFill>
              </a:rPr>
              <a:t>Rappel des fonctionnalités de l’optimisation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300" b="0" cap="none" dirty="0">
                <a:solidFill>
                  <a:schemeClr val="tx1"/>
                </a:solidFill>
              </a:rPr>
              <a:t>Le calcul de l’optimisation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300" b="0" cap="none" dirty="0">
                <a:solidFill>
                  <a:schemeClr val="tx1"/>
                </a:solidFill>
              </a:rPr>
              <a:t>Zoom sur les frais de dossier dans le cadre de l’optimisation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300" b="0" cap="none" dirty="0">
                <a:solidFill>
                  <a:schemeClr val="tx1"/>
                </a:solidFill>
              </a:rPr>
              <a:t>L’ajout des assurances et garantie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300" b="0" cap="none" dirty="0">
                <a:solidFill>
                  <a:schemeClr val="tx1"/>
                </a:solidFill>
              </a:rPr>
              <a:t>Comment je finance la garantie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300" b="0" cap="none" dirty="0">
                <a:solidFill>
                  <a:schemeClr val="tx1"/>
                </a:solidFill>
              </a:rPr>
              <a:t>Les éventuels crédits existants à prendre en compte ou non dans le lissage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300" b="0" cap="none" dirty="0">
                <a:solidFill>
                  <a:schemeClr val="tx1"/>
                </a:solidFill>
              </a:rPr>
              <a:t>Le reste à financer et son affectation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300" b="0" cap="none" dirty="0">
                <a:solidFill>
                  <a:schemeClr val="tx1"/>
                </a:solidFill>
              </a:rPr>
              <a:t>L’accès direct au tableau d’amortissement prévisionnel depuis l’écran de proposition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300" b="0" cap="none" dirty="0">
                <a:solidFill>
                  <a:schemeClr val="tx1"/>
                </a:solidFill>
              </a:rPr>
              <a:t>L’accès direct à la simulation de modulation du prêt Primo et démonstration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300" b="0" cap="none" dirty="0">
                <a:solidFill>
                  <a:schemeClr val="tx1"/>
                </a:solidFill>
              </a:rPr>
              <a:t>Le contrôle du dossier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300" b="0" cap="none" dirty="0">
                <a:solidFill>
                  <a:schemeClr val="tx1"/>
                </a:solidFill>
              </a:rPr>
              <a:t>L’édition de la proposition + accord de principe + FSI si assurance groupe + liste des pièces à fournir…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480720" cy="769441"/>
          </a:xfrm>
        </p:spPr>
        <p:txBody>
          <a:bodyPr/>
          <a:lstStyle/>
          <a:p>
            <a:r>
              <a:rPr lang="fr-FR" dirty="0" smtClean="0"/>
              <a:t>La proposition optimisée: points importants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548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43608" y="1052736"/>
            <a:ext cx="5691380" cy="4781128"/>
          </a:xfrm>
        </p:spPr>
        <p:txBody>
          <a:bodyPr>
            <a:normAutofit/>
          </a:bodyPr>
          <a:lstStyle/>
          <a:p>
            <a:pPr marL="144000" lvl="1" indent="-14400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Je clique sur « retenir » la proposition et mon dossier passe en demande de crédit et donc au stade « montage » ou instruction: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demande de crédit</a:t>
            </a:r>
            <a:endParaRPr lang="fr-FR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88840"/>
            <a:ext cx="6014996" cy="37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lèche vers le bas 3"/>
          <p:cNvSpPr/>
          <p:nvPr/>
        </p:nvSpPr>
        <p:spPr>
          <a:xfrm>
            <a:off x="6547783" y="4662535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487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40861" y="1124744"/>
            <a:ext cx="5691380" cy="5256584"/>
          </a:xfrm>
        </p:spPr>
        <p:txBody>
          <a:bodyPr>
            <a:normAutofit/>
          </a:bodyPr>
          <a:lstStyle/>
          <a:p>
            <a:pPr marL="144000" lvl="1" indent="-14400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Je clique sur « retenir » la proposition et mon dossier passe en demande de crédit et donc au stade « montage » ou instruction: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115616" y="260648"/>
            <a:ext cx="5616624" cy="430887"/>
          </a:xfrm>
        </p:spPr>
        <p:txBody>
          <a:bodyPr/>
          <a:lstStyle/>
          <a:p>
            <a:r>
              <a:rPr lang="fr-FR" dirty="0" smtClean="0"/>
              <a:t>La demande de crédit (retenir)</a:t>
            </a:r>
            <a:endParaRPr lang="fr-FR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204864"/>
            <a:ext cx="6278730" cy="38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lèche vers le bas 4"/>
          <p:cNvSpPr/>
          <p:nvPr/>
        </p:nvSpPr>
        <p:spPr>
          <a:xfrm>
            <a:off x="4193989" y="1902665"/>
            <a:ext cx="484632" cy="6250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10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40861" y="1052736"/>
            <a:ext cx="5691380" cy="5328592"/>
          </a:xfrm>
        </p:spPr>
        <p:txBody>
          <a:bodyPr/>
          <a:lstStyle/>
          <a:p>
            <a:pPr marL="144000" lvl="1" indent="-14400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J’arrive dans les écrans de gestion administrative de mon dossier: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300" b="0" cap="none" dirty="0">
                <a:solidFill>
                  <a:schemeClr val="tx1"/>
                </a:solidFill>
              </a:rPr>
              <a:t>L’assurance emprunteur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300" b="0" cap="none" dirty="0">
                <a:solidFill>
                  <a:schemeClr val="tx1"/>
                </a:solidFill>
              </a:rPr>
              <a:t>La garantie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300" b="0" cap="none" dirty="0">
                <a:solidFill>
                  <a:schemeClr val="tx1"/>
                </a:solidFill>
              </a:rPr>
              <a:t>Les modalités de remboursement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300" b="0" cap="none" dirty="0">
                <a:solidFill>
                  <a:schemeClr val="tx1"/>
                </a:solidFill>
              </a:rPr>
              <a:t>Le rédacteur d’acte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300" b="0" cap="none" dirty="0">
                <a:solidFill>
                  <a:schemeClr val="tx1"/>
                </a:solidFill>
              </a:rPr>
              <a:t>Avis avant décision</a:t>
            </a:r>
          </a:p>
          <a:p>
            <a:pPr lvl="1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montage</a:t>
            </a:r>
            <a:endParaRPr lang="fr-FR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636912"/>
            <a:ext cx="6128198" cy="3507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71" y="3585172"/>
            <a:ext cx="1573058" cy="2423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lèche vers le bas 5"/>
          <p:cNvSpPr/>
          <p:nvPr/>
        </p:nvSpPr>
        <p:spPr>
          <a:xfrm>
            <a:off x="1231271" y="3141553"/>
            <a:ext cx="454545" cy="4436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droite 6"/>
          <p:cNvSpPr/>
          <p:nvPr/>
        </p:nvSpPr>
        <p:spPr>
          <a:xfrm>
            <a:off x="2184997" y="4554535"/>
            <a:ext cx="55820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249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108117" y="1196752"/>
            <a:ext cx="5691380" cy="4781128"/>
          </a:xfrm>
        </p:spPr>
        <p:txBody>
          <a:bodyPr>
            <a:normAutofit/>
          </a:bodyPr>
          <a:lstStyle/>
          <a:p>
            <a:pPr marL="144000" lvl="1" indent="-144000">
              <a:lnSpc>
                <a:spcPct val="12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J’arrive dans les écrans de gestion administrative de mon dossier: les points importants abordés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300" b="0" cap="none" dirty="0">
                <a:solidFill>
                  <a:schemeClr val="tx1"/>
                </a:solidFill>
              </a:rPr>
              <a:t>L’assurance emprunteur: zoom particulier sur CNP Net et notamment la possibilité de renseigner directement depuis chez lui son questionnaire médical et gérer sa demande CNP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300" b="0" cap="none" dirty="0">
                <a:solidFill>
                  <a:schemeClr val="tx1"/>
                </a:solidFill>
              </a:rPr>
              <a:t>La garantie à instruire, la gestion de la demande SACCEF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300" b="0" cap="none" dirty="0">
                <a:solidFill>
                  <a:schemeClr val="tx1"/>
                </a:solidFill>
              </a:rPr>
              <a:t>Les modalités de versement et remboursement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300" b="0" cap="none" dirty="0">
                <a:solidFill>
                  <a:schemeClr val="tx1"/>
                </a:solidFill>
              </a:rPr>
              <a:t>Le rédacteur d’acte à saisir, si besoin , et en fonction du projet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300" b="0" cap="none" dirty="0">
                <a:solidFill>
                  <a:schemeClr val="tx1"/>
                </a:solidFill>
              </a:rPr>
              <a:t>Avis avant décision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300" b="0" cap="none" dirty="0">
                <a:solidFill>
                  <a:schemeClr val="tx1"/>
                </a:solidFill>
              </a:rPr>
              <a:t>Le devis MRH: accès via le totem de gauche dans « actions complémentaires »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300" b="0" cap="none" dirty="0">
                <a:solidFill>
                  <a:schemeClr val="tx1"/>
                </a:solidFill>
              </a:rPr>
              <a:t>Prendre la décision: le schéma délégataire CEGEE va alors s’appliquer avec les niveaux requis</a:t>
            </a:r>
          </a:p>
          <a:p>
            <a:pPr lvl="1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115616" y="260648"/>
            <a:ext cx="5328592" cy="430887"/>
          </a:xfrm>
        </p:spPr>
        <p:txBody>
          <a:bodyPr/>
          <a:lstStyle/>
          <a:p>
            <a:r>
              <a:rPr lang="fr-FR" dirty="0" smtClean="0"/>
              <a:t>Le montage (gestion administrative)</a:t>
            </a:r>
            <a:endParaRPr lang="fr-FR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163" y="4976293"/>
            <a:ext cx="4412203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lèche vers le bas 3"/>
          <p:cNvSpPr/>
          <p:nvPr/>
        </p:nvSpPr>
        <p:spPr>
          <a:xfrm>
            <a:off x="5869162" y="402633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437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40860" y="1340768"/>
            <a:ext cx="6339451" cy="5040560"/>
          </a:xfrm>
        </p:spPr>
        <p:txBody>
          <a:bodyPr/>
          <a:lstStyle/>
          <a:p>
            <a:pPr marL="144000" lvl="1" indent="-144000">
              <a:lnSpc>
                <a:spcPct val="12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Je clique dans la partie « pièces et contrôles du totem de gauche puis « accéder au dossier numérique »: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115616" y="260648"/>
            <a:ext cx="4968552" cy="769441"/>
          </a:xfrm>
        </p:spPr>
        <p:txBody>
          <a:bodyPr/>
          <a:lstStyle/>
          <a:p>
            <a:r>
              <a:rPr lang="fr-FR" dirty="0" smtClean="0"/>
              <a:t>Le dossier numérique crédit</a:t>
            </a:r>
            <a:endParaRPr lang="fr-FR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969" y="1988840"/>
            <a:ext cx="6226523" cy="38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lèche droite 3"/>
          <p:cNvSpPr/>
          <p:nvPr/>
        </p:nvSpPr>
        <p:spPr>
          <a:xfrm>
            <a:off x="189561" y="240129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 vers le bas 4"/>
          <p:cNvSpPr/>
          <p:nvPr/>
        </p:nvSpPr>
        <p:spPr>
          <a:xfrm rot="10800000">
            <a:off x="5441132" y="5803271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7507420" y="2885928"/>
            <a:ext cx="15121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FF0000"/>
                </a:solidFill>
              </a:rPr>
              <a:t>Attention </a:t>
            </a:r>
            <a:r>
              <a:rPr lang="fr-FR" sz="1400" b="1" dirty="0" smtClean="0">
                <a:solidFill>
                  <a:srgbClr val="FF0000"/>
                </a:solidFill>
              </a:rPr>
              <a:t>! </a:t>
            </a:r>
            <a:endParaRPr lang="fr-FR" sz="1400" b="1" dirty="0">
              <a:solidFill>
                <a:srgbClr val="FF0000"/>
              </a:solidFill>
            </a:endParaRPr>
          </a:p>
          <a:p>
            <a:r>
              <a:rPr lang="fr-FR" sz="1400" dirty="0"/>
              <a:t>Chaque pièce topée </a:t>
            </a:r>
            <a:r>
              <a:rPr lang="fr-FR" sz="1400" b="1" dirty="0">
                <a:solidFill>
                  <a:srgbClr val="FF0000"/>
                </a:solidFill>
              </a:rPr>
              <a:t>« Sans objet » </a:t>
            </a:r>
            <a:r>
              <a:rPr lang="fr-FR" sz="1400" dirty="0"/>
              <a:t>va disparaître du DNC et ne sera plus attendue</a:t>
            </a:r>
            <a:r>
              <a:rPr lang="fr-FR" sz="1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920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71600" y="1110444"/>
            <a:ext cx="5691380" cy="4781128"/>
          </a:xfrm>
        </p:spPr>
        <p:txBody>
          <a:bodyPr>
            <a:normAutofit/>
          </a:bodyPr>
          <a:lstStyle/>
          <a:p>
            <a:pPr marL="144000" lvl="1" indent="-144000">
              <a:lnSpc>
                <a:spcPct val="12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J’arrive sur l’écran « gérer un dossier numérique »: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264696" cy="769441"/>
          </a:xfrm>
        </p:spPr>
        <p:txBody>
          <a:bodyPr/>
          <a:lstStyle/>
          <a:p>
            <a:r>
              <a:rPr lang="fr-FR" dirty="0" smtClean="0"/>
              <a:t>Le dossier numérique crédit(gestion)</a:t>
            </a:r>
            <a:endParaRPr lang="fr-FR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00808"/>
            <a:ext cx="6573684" cy="3838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417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44000" lvl="1" indent="-144000">
              <a:lnSpc>
                <a:spcPct val="12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J’arrive sur l’écran « gérer un dossier numérique »: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300" b="0" cap="none" dirty="0">
                <a:solidFill>
                  <a:schemeClr val="tx1"/>
                </a:solidFill>
              </a:rPr>
              <a:t>Voir Power point spécifique concernant les fonctionnalités du DNC: </a:t>
            </a:r>
            <a:r>
              <a:rPr lang="fr-FR" sz="1300" b="0" cap="none" dirty="0">
                <a:solidFill>
                  <a:schemeClr val="tx1"/>
                </a:solidFill>
                <a:hlinkClick r:id="rId3" action="ppaction://hlinkpres?slideindex=1&amp;slidetitle="/>
              </a:rPr>
              <a:t>ECRANS DNC.pptx</a:t>
            </a:r>
            <a:endParaRPr lang="fr-FR" sz="1300" b="0" cap="none" dirty="0">
              <a:solidFill>
                <a:schemeClr val="tx1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480720" cy="769441"/>
          </a:xfrm>
        </p:spPr>
        <p:txBody>
          <a:bodyPr/>
          <a:lstStyle/>
          <a:p>
            <a:r>
              <a:rPr lang="fr-FR" dirty="0" smtClean="0"/>
              <a:t>Le dossier numérique crédit(fonctionnalités)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520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40861" y="980728"/>
            <a:ext cx="5691380" cy="5400600"/>
          </a:xfrm>
        </p:spPr>
        <p:txBody>
          <a:bodyPr>
            <a:normAutofit/>
          </a:bodyPr>
          <a:lstStyle/>
          <a:p>
            <a:pPr marL="144000" lvl="1" indent="-144000">
              <a:lnSpc>
                <a:spcPct val="12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Je clique sur « espace de collecte » dans le totem de gauche du dossier numérique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L’espace de collecte</a:t>
            </a:r>
            <a:endParaRPr lang="fr-FR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518" y="1819923"/>
            <a:ext cx="6151083" cy="4083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lèche droite 3"/>
          <p:cNvSpPr/>
          <p:nvPr/>
        </p:nvSpPr>
        <p:spPr>
          <a:xfrm>
            <a:off x="1161110" y="497149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069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40861" y="1196752"/>
            <a:ext cx="5691380" cy="5184576"/>
          </a:xfrm>
        </p:spPr>
        <p:txBody>
          <a:bodyPr>
            <a:normAutofit/>
          </a:bodyPr>
          <a:lstStyle/>
          <a:p>
            <a:pPr marL="144000" lvl="1" indent="-144000">
              <a:lnSpc>
                <a:spcPct val="12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J’arrive sur l’écran de gestion de « l’espace de partage »:</a:t>
            </a:r>
          </a:p>
          <a:p>
            <a:pPr marL="144000" lvl="1" indent="-144000">
              <a:lnSpc>
                <a:spcPct val="12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endParaRPr lang="fr-FR" sz="1500" dirty="0">
              <a:solidFill>
                <a:schemeClr val="tx1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264696" cy="769441"/>
          </a:xfrm>
        </p:spPr>
        <p:txBody>
          <a:bodyPr/>
          <a:lstStyle/>
          <a:p>
            <a:r>
              <a:rPr lang="fr-FR" dirty="0" smtClean="0"/>
              <a:t>L’espace de collecte(gestion)</a:t>
            </a:r>
            <a:endParaRPr lang="fr-FR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021" y="1801640"/>
            <a:ext cx="6963821" cy="428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94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44000" lvl="1" indent="-144000">
              <a:lnSpc>
                <a:spcPct val="12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J’arrive sur l’écran de gestion de « l’espace de partage »: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Voir Power Point dédié à « l’espace de partage »:  </a:t>
            </a:r>
            <a:r>
              <a:rPr lang="fr-FR" sz="1200" b="0" cap="none" dirty="0">
                <a:solidFill>
                  <a:schemeClr val="tx1"/>
                </a:solidFill>
                <a:hlinkClick r:id="rId3" action="ppaction://hlinkpres?slideindex=1&amp;slidetitle="/>
              </a:rPr>
              <a:t>Espace de partage v3.pptx</a:t>
            </a:r>
            <a:endParaRPr lang="fr-FR" sz="1200" b="0" cap="none" dirty="0">
              <a:solidFill>
                <a:schemeClr val="tx1"/>
              </a:solidFill>
            </a:endParaRPr>
          </a:p>
          <a:p>
            <a:pPr lvl="1"/>
            <a:endParaRPr lang="fr-FR" dirty="0" smtClean="0"/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115616" y="260648"/>
            <a:ext cx="5904656" cy="430887"/>
          </a:xfrm>
        </p:spPr>
        <p:txBody>
          <a:bodyPr/>
          <a:lstStyle/>
          <a:p>
            <a:r>
              <a:rPr lang="fr-FR" dirty="0" smtClean="0"/>
              <a:t>L’espace de collecte (fonctionnalités)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562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44000" lvl="1" indent="-144000">
              <a:lnSpc>
                <a:spcPct val="12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Edition des offres et </a:t>
            </a:r>
            <a:r>
              <a:rPr lang="fr-FR" sz="1500" dirty="0" err="1">
                <a:solidFill>
                  <a:schemeClr val="tx1"/>
                </a:solidFill>
              </a:rPr>
              <a:t>Optilead</a:t>
            </a:r>
            <a:r>
              <a:rPr lang="fr-FR" sz="1500" dirty="0">
                <a:solidFill>
                  <a:schemeClr val="tx1"/>
                </a:solidFill>
              </a:rPr>
              <a:t> :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Voir Power Point descriptif joint:  </a:t>
            </a:r>
            <a:r>
              <a:rPr lang="fr-FR" sz="1200" b="0" cap="none" dirty="0">
                <a:solidFill>
                  <a:schemeClr val="tx1"/>
                </a:solidFill>
                <a:hlinkClick r:id="rId3" action="ppaction://hlinkpres?slideindex=1&amp;slidetitle="/>
              </a:rPr>
              <a:t>MYCREDIMMO _  EDITER UNE OFFRE.pptx</a:t>
            </a:r>
            <a:endParaRPr lang="fr-FR" sz="1200" b="0" cap="none" dirty="0">
              <a:solidFill>
                <a:schemeClr val="tx1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048672" cy="430887"/>
          </a:xfrm>
        </p:spPr>
        <p:txBody>
          <a:bodyPr/>
          <a:lstStyle/>
          <a:p>
            <a:r>
              <a:rPr lang="fr-FR" dirty="0" smtClean="0"/>
              <a:t>Edition des offres (et </a:t>
            </a:r>
            <a:r>
              <a:rPr lang="fr-FR" dirty="0" err="1" smtClean="0"/>
              <a:t>optilead</a:t>
            </a:r>
            <a:r>
              <a:rPr lang="fr-FR" dirty="0" smtClean="0"/>
              <a:t>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997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44000" lvl="1" indent="-144000">
              <a:lnSpc>
                <a:spcPct val="12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ITCE : 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Étude en cours pour améliorer l’ergonomie des écrans MYCREDIMMO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Intervention planifiée d’ITCE et d’une agence spécialisée à ce sujet à l’agence de Pont à Mousson et Illkirch  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Livraison souhaitée dernier trimestre</a:t>
            </a:r>
          </a:p>
          <a:p>
            <a:pPr lvl="1"/>
            <a:endParaRPr lang="fr-FR" dirty="0"/>
          </a:p>
          <a:p>
            <a:pPr marL="144000" lvl="1" indent="-144000">
              <a:lnSpc>
                <a:spcPct val="12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50000"/>
              <a:buBlip>
                <a:blip r:embed="rId2"/>
              </a:buBlip>
            </a:pPr>
            <a:r>
              <a:rPr lang="fr-FR" sz="1500" dirty="0">
                <a:solidFill>
                  <a:schemeClr val="tx1"/>
                </a:solidFill>
              </a:rPr>
              <a:t>Déploiement de la solution Numérique Crédit à la CEGEE :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S’appuyer sur les Promoteurs de l’Excellence 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Formations à planifier par F. FOULON et T. WAGUETTE</a:t>
            </a:r>
          </a:p>
          <a:p>
            <a:pPr marL="324000" lvl="1" indent="-144000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sz="1200" b="0" cap="none" dirty="0">
                <a:solidFill>
                  <a:schemeClr val="tx1"/>
                </a:solidFill>
              </a:rPr>
              <a:t>Soutien de </a:t>
            </a:r>
            <a:r>
              <a:rPr lang="fr-FR" sz="1200" b="0" cap="none" dirty="0" err="1">
                <a:solidFill>
                  <a:schemeClr val="tx1"/>
                </a:solidFill>
              </a:rPr>
              <a:t>MyAssistance</a:t>
            </a:r>
            <a:r>
              <a:rPr lang="fr-FR" sz="1200" b="0" cap="none" dirty="0">
                <a:solidFill>
                  <a:schemeClr val="tx1"/>
                </a:solidFill>
              </a:rPr>
              <a:t> qui est formée depuis février 2019</a:t>
            </a:r>
          </a:p>
          <a:p>
            <a:pPr lvl="1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Solution Numérique Crédit la suite</a:t>
            </a:r>
          </a:p>
        </p:txBody>
      </p:sp>
    </p:spTree>
    <p:extLst>
      <p:ext uri="{BB962C8B-B14F-4D97-AF65-F5344CB8AC3E}">
        <p14:creationId xmlns:p14="http://schemas.microsoft.com/office/powerpoint/2010/main" val="6977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8066E39-804A-4997-A54A-35BB5E8F03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0341085-8EEC-47D3-9566-2A45068B4531}">
  <ds:schemaRefs>
    <ds:schemaRef ds:uri="http://www.w3.org/XML/1998/namespace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6830</TotalTime>
  <Words>1102</Words>
  <Application>Microsoft Office PowerPoint</Application>
  <PresentationFormat>Affichage à l'écran (4:3)</PresentationFormat>
  <Paragraphs>186</Paragraphs>
  <Slides>38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39" baseType="lpstr">
      <vt:lpstr>Thème Office</vt:lpstr>
      <vt:lpstr>Présentation PowerPoint</vt:lpstr>
      <vt:lpstr>Mycrédimmo, vue d’ensemble</vt:lpstr>
      <vt:lpstr>Ecran de recherche</vt:lpstr>
      <vt:lpstr>Créer un dossier</vt:lpstr>
      <vt:lpstr>Ajouter un emprunteur</vt:lpstr>
      <vt:lpstr>Création d’un prospect</vt:lpstr>
      <vt:lpstr>Les intervenants du dossier</vt:lpstr>
      <vt:lpstr>Les intervenants du dossier (SUITE)</vt:lpstr>
      <vt:lpstr>Les intervenants du dossier (SUITE)</vt:lpstr>
      <vt:lpstr>Le projet de mon client</vt:lpstr>
      <vt:lpstr>Le projet (chiffrage)</vt:lpstr>
      <vt:lpstr>Le projet (détail de l’objet)</vt:lpstr>
      <vt:lpstr>Le projet (compléments sur l’objet financé)</vt:lpstr>
      <vt:lpstr>Le projet (éligibilité)</vt:lpstr>
      <vt:lpstr>Le financement(écran de proposition)</vt:lpstr>
      <vt:lpstr>Le financement(le crédit)</vt:lpstr>
      <vt:lpstr>Le financement(frais et accessoires)</vt:lpstr>
      <vt:lpstr>Le financement(garantie)</vt:lpstr>
      <vt:lpstr>Le financement(assurance emprunteur)</vt:lpstr>
      <vt:lpstr>Le financement (synthèse proposition)</vt:lpstr>
      <vt:lpstr>Le panier de propositions</vt:lpstr>
      <vt:lpstr>Le panier de propositions(comparer)</vt:lpstr>
      <vt:lpstr>La proposition optimisée (critères)</vt:lpstr>
      <vt:lpstr>La proposition optimisée (prêt employeur)</vt:lpstr>
      <vt:lpstr>La proposition optimisée (ajout prêt lissé)</vt:lpstr>
      <vt:lpstr>La proposition optimisée: points importants</vt:lpstr>
      <vt:lpstr>La demande de crédit</vt:lpstr>
      <vt:lpstr>La demande de crédit (retenir)</vt:lpstr>
      <vt:lpstr>Le montage</vt:lpstr>
      <vt:lpstr>Le montage (gestion administrative)</vt:lpstr>
      <vt:lpstr>Le dossier numérique crédit</vt:lpstr>
      <vt:lpstr>Le dossier numérique crédit(gestion)</vt:lpstr>
      <vt:lpstr>Le dossier numérique crédit(fonctionnalités)</vt:lpstr>
      <vt:lpstr>L’espace de collecte</vt:lpstr>
      <vt:lpstr>L’espace de collecte(gestion)</vt:lpstr>
      <vt:lpstr>L’espace de collecte (fonctionnalités)</vt:lpstr>
      <vt:lpstr>Edition des offres (et optilead)</vt:lpstr>
      <vt:lpstr>Solution Numérique Crédit la suite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A6702965</cp:lastModifiedBy>
  <cp:revision>367</cp:revision>
  <cp:lastPrinted>2019-09-05T06:33:23Z</cp:lastPrinted>
  <dcterms:created xsi:type="dcterms:W3CDTF">2017-05-30T18:41:27Z</dcterms:created>
  <dcterms:modified xsi:type="dcterms:W3CDTF">2019-09-11T06:25:52Z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