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95" r:id="rId5"/>
    <p:sldId id="297" r:id="rId6"/>
    <p:sldId id="298" r:id="rId7"/>
    <p:sldId id="299" r:id="rId8"/>
    <p:sldId id="301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8083" autoAdjust="0"/>
  </p:normalViewPr>
  <p:slideViewPr>
    <p:cSldViewPr showGuides="1">
      <p:cViewPr>
        <p:scale>
          <a:sx n="87" d="100"/>
          <a:sy n="87" d="100"/>
        </p:scale>
        <p:origin x="-864" y="-204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1B9B83-6298-41B1-A9AD-DD01D6E8324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24A39B7F-DFFB-4C6E-A652-A0E1DF784006}">
      <dgm:prSet phldrT="[Texte]"/>
      <dgm:spPr/>
      <dgm:t>
        <a:bodyPr/>
        <a:lstStyle/>
        <a:p>
          <a:r>
            <a:rPr lang="fr-FR" dirty="0" smtClean="0"/>
            <a:t>Après Accord Prêteur (édit° BO)</a:t>
          </a:r>
        </a:p>
        <a:p>
          <a:r>
            <a:rPr lang="fr-FR" dirty="0" smtClean="0"/>
            <a:t>Ou </a:t>
          </a:r>
        </a:p>
        <a:p>
          <a:r>
            <a:rPr lang="fr-FR" dirty="0" smtClean="0"/>
            <a:t>Apres Edition des Offres à l’agence </a:t>
          </a:r>
          <a:endParaRPr lang="fr-FR" dirty="0"/>
        </a:p>
      </dgm:t>
    </dgm:pt>
    <dgm:pt modelId="{E38085D5-6249-465B-BDF4-FE29D2486088}" type="parTrans" cxnId="{D7D76A53-03EA-4188-8C8A-C1CAE7E837FC}">
      <dgm:prSet/>
      <dgm:spPr/>
      <dgm:t>
        <a:bodyPr/>
        <a:lstStyle/>
        <a:p>
          <a:endParaRPr lang="fr-FR"/>
        </a:p>
      </dgm:t>
    </dgm:pt>
    <dgm:pt modelId="{66F987C2-8C9A-413F-B75D-BAA9100EFE73}" type="sibTrans" cxnId="{D7D76A53-03EA-4188-8C8A-C1CAE7E837FC}">
      <dgm:prSet/>
      <dgm:spPr/>
      <dgm:t>
        <a:bodyPr/>
        <a:lstStyle/>
        <a:p>
          <a:endParaRPr lang="fr-FR"/>
        </a:p>
      </dgm:t>
    </dgm:pt>
    <dgm:pt modelId="{2790AFF4-0BD0-4914-9424-EAE785C12159}">
      <dgm:prSet phldrT="[Texte]"/>
      <dgm:spPr/>
      <dgm:t>
        <a:bodyPr/>
        <a:lstStyle/>
        <a:p>
          <a:r>
            <a:rPr lang="fr-FR" dirty="0" smtClean="0"/>
            <a:t>Transfert dossier </a:t>
          </a:r>
          <a:endParaRPr lang="fr-FR" dirty="0"/>
        </a:p>
      </dgm:t>
    </dgm:pt>
    <dgm:pt modelId="{DB511414-A363-4C5D-A236-928B52F53B3C}" type="parTrans" cxnId="{AE621026-8EB2-473C-B337-55E6C1AFB7AF}">
      <dgm:prSet/>
      <dgm:spPr/>
      <dgm:t>
        <a:bodyPr/>
        <a:lstStyle/>
        <a:p>
          <a:endParaRPr lang="fr-FR"/>
        </a:p>
      </dgm:t>
    </dgm:pt>
    <dgm:pt modelId="{4FBE343A-98E0-4CA5-93F5-89D4AE5B10E5}" type="sibTrans" cxnId="{AE621026-8EB2-473C-B337-55E6C1AFB7AF}">
      <dgm:prSet/>
      <dgm:spPr/>
      <dgm:t>
        <a:bodyPr/>
        <a:lstStyle/>
        <a:p>
          <a:endParaRPr lang="fr-FR"/>
        </a:p>
      </dgm:t>
    </dgm:pt>
    <dgm:pt modelId="{275D9768-7644-41F3-9022-C5928692A161}">
      <dgm:prSet phldrT="[Texte]"/>
      <dgm:spPr/>
      <dgm:t>
        <a:bodyPr/>
        <a:lstStyle/>
        <a:p>
          <a:r>
            <a:rPr lang="fr-FR" dirty="0" smtClean="0"/>
            <a:t>Contrôle du dossier </a:t>
          </a:r>
          <a:endParaRPr lang="fr-FR" dirty="0"/>
        </a:p>
      </dgm:t>
    </dgm:pt>
    <dgm:pt modelId="{2B7C5D91-C672-419F-82CD-C4FC0D99EB0A}" type="parTrans" cxnId="{037F9310-3839-4666-9E8E-99B88B8EE8CF}">
      <dgm:prSet/>
      <dgm:spPr/>
      <dgm:t>
        <a:bodyPr/>
        <a:lstStyle/>
        <a:p>
          <a:endParaRPr lang="fr-FR"/>
        </a:p>
      </dgm:t>
    </dgm:pt>
    <dgm:pt modelId="{EA4CBE63-76E3-4BB5-BF9C-9D1EFE8F38D4}" type="sibTrans" cxnId="{037F9310-3839-4666-9E8E-99B88B8EE8CF}">
      <dgm:prSet/>
      <dgm:spPr/>
      <dgm:t>
        <a:bodyPr/>
        <a:lstStyle/>
        <a:p>
          <a:endParaRPr lang="fr-FR"/>
        </a:p>
      </dgm:t>
    </dgm:pt>
    <dgm:pt modelId="{AB9E6ACD-C8E5-407A-9E1F-EC19B78511B0}">
      <dgm:prSet phldrT="[Texte]"/>
      <dgm:spPr/>
      <dgm:t>
        <a:bodyPr/>
        <a:lstStyle/>
        <a:p>
          <a:r>
            <a:rPr lang="fr-FR" dirty="0" smtClean="0"/>
            <a:t>Dossier conforme</a:t>
          </a:r>
          <a:endParaRPr lang="fr-FR" dirty="0"/>
        </a:p>
      </dgm:t>
    </dgm:pt>
    <dgm:pt modelId="{8A82E167-97A8-40D6-92AC-5BE815A6069A}" type="parTrans" cxnId="{D09B9F32-B104-4218-92AB-629706AECA04}">
      <dgm:prSet/>
      <dgm:spPr/>
      <dgm:t>
        <a:bodyPr/>
        <a:lstStyle/>
        <a:p>
          <a:endParaRPr lang="fr-FR"/>
        </a:p>
      </dgm:t>
    </dgm:pt>
    <dgm:pt modelId="{C9515DD0-7B99-4BA0-A7A1-72757B474849}" type="sibTrans" cxnId="{D09B9F32-B104-4218-92AB-629706AECA04}">
      <dgm:prSet/>
      <dgm:spPr/>
      <dgm:t>
        <a:bodyPr/>
        <a:lstStyle/>
        <a:p>
          <a:endParaRPr lang="fr-FR"/>
        </a:p>
      </dgm:t>
    </dgm:pt>
    <dgm:pt modelId="{930B610D-FEDB-449B-A5B1-68B462C3AA9A}" type="pres">
      <dgm:prSet presAssocID="{E91B9B83-6298-41B1-A9AD-DD01D6E83248}" presName="CompostProcess" presStyleCnt="0">
        <dgm:presLayoutVars>
          <dgm:dir/>
          <dgm:resizeHandles val="exact"/>
        </dgm:presLayoutVars>
      </dgm:prSet>
      <dgm:spPr/>
    </dgm:pt>
    <dgm:pt modelId="{8CDDDDA4-65A4-4863-813B-6BC5A71CCE79}" type="pres">
      <dgm:prSet presAssocID="{E91B9B83-6298-41B1-A9AD-DD01D6E83248}" presName="arrow" presStyleLbl="bgShp" presStyleIdx="0" presStyleCnt="1"/>
      <dgm:spPr/>
    </dgm:pt>
    <dgm:pt modelId="{BC211361-BAC0-4D53-9EF5-3C9ACFCEE8E6}" type="pres">
      <dgm:prSet presAssocID="{E91B9B83-6298-41B1-A9AD-DD01D6E83248}" presName="linearProcess" presStyleCnt="0"/>
      <dgm:spPr/>
    </dgm:pt>
    <dgm:pt modelId="{0D788DAE-93A5-4F73-BCBC-42E0BFEAD4DA}" type="pres">
      <dgm:prSet presAssocID="{24A39B7F-DFFB-4C6E-A652-A0E1DF784006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9F7D73-56BA-45A6-A48B-AAA46C7E40C4}" type="pres">
      <dgm:prSet presAssocID="{66F987C2-8C9A-413F-B75D-BAA9100EFE73}" presName="sibTrans" presStyleCnt="0"/>
      <dgm:spPr/>
    </dgm:pt>
    <dgm:pt modelId="{5208F14B-2A0E-4AF1-AC2D-C3A584A50606}" type="pres">
      <dgm:prSet presAssocID="{2790AFF4-0BD0-4914-9424-EAE785C12159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B447FE2-5DDB-4738-8FDA-B91D7FE0D697}" type="pres">
      <dgm:prSet presAssocID="{4FBE343A-98E0-4CA5-93F5-89D4AE5B10E5}" presName="sibTrans" presStyleCnt="0"/>
      <dgm:spPr/>
    </dgm:pt>
    <dgm:pt modelId="{D5D5C226-2845-4548-85D1-CCB2979B0359}" type="pres">
      <dgm:prSet presAssocID="{275D9768-7644-41F3-9022-C5928692A161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A5C226-D61C-4B7A-80A5-08AF583D1F23}" type="pres">
      <dgm:prSet presAssocID="{EA4CBE63-76E3-4BB5-BF9C-9D1EFE8F38D4}" presName="sibTrans" presStyleCnt="0"/>
      <dgm:spPr/>
    </dgm:pt>
    <dgm:pt modelId="{005FB82A-EAA4-491B-9639-F7A58246D569}" type="pres">
      <dgm:prSet presAssocID="{AB9E6ACD-C8E5-407A-9E1F-EC19B78511B0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7D76A53-03EA-4188-8C8A-C1CAE7E837FC}" srcId="{E91B9B83-6298-41B1-A9AD-DD01D6E83248}" destId="{24A39B7F-DFFB-4C6E-A652-A0E1DF784006}" srcOrd="0" destOrd="0" parTransId="{E38085D5-6249-465B-BDF4-FE29D2486088}" sibTransId="{66F987C2-8C9A-413F-B75D-BAA9100EFE73}"/>
    <dgm:cxn modelId="{C2C602AE-059F-4A19-BC56-1E4539D3C32D}" type="presOf" srcId="{275D9768-7644-41F3-9022-C5928692A161}" destId="{D5D5C226-2845-4548-85D1-CCB2979B0359}" srcOrd="0" destOrd="0" presId="urn:microsoft.com/office/officeart/2005/8/layout/hProcess9"/>
    <dgm:cxn modelId="{22000C8E-ACC1-4BD1-A0A2-4B0D26C2EE24}" type="presOf" srcId="{24A39B7F-DFFB-4C6E-A652-A0E1DF784006}" destId="{0D788DAE-93A5-4F73-BCBC-42E0BFEAD4DA}" srcOrd="0" destOrd="0" presId="urn:microsoft.com/office/officeart/2005/8/layout/hProcess9"/>
    <dgm:cxn modelId="{D09B9F32-B104-4218-92AB-629706AECA04}" srcId="{E91B9B83-6298-41B1-A9AD-DD01D6E83248}" destId="{AB9E6ACD-C8E5-407A-9E1F-EC19B78511B0}" srcOrd="3" destOrd="0" parTransId="{8A82E167-97A8-40D6-92AC-5BE815A6069A}" sibTransId="{C9515DD0-7B99-4BA0-A7A1-72757B474849}"/>
    <dgm:cxn modelId="{526B7F79-3F57-4E92-B3C7-A443FDBB03AC}" type="presOf" srcId="{E91B9B83-6298-41B1-A9AD-DD01D6E83248}" destId="{930B610D-FEDB-449B-A5B1-68B462C3AA9A}" srcOrd="0" destOrd="0" presId="urn:microsoft.com/office/officeart/2005/8/layout/hProcess9"/>
    <dgm:cxn modelId="{B54C43BB-F5F8-46DA-8130-F47A0FD71EE2}" type="presOf" srcId="{2790AFF4-0BD0-4914-9424-EAE785C12159}" destId="{5208F14B-2A0E-4AF1-AC2D-C3A584A50606}" srcOrd="0" destOrd="0" presId="urn:microsoft.com/office/officeart/2005/8/layout/hProcess9"/>
    <dgm:cxn modelId="{BB292008-655C-4614-AC67-208445270971}" type="presOf" srcId="{AB9E6ACD-C8E5-407A-9E1F-EC19B78511B0}" destId="{005FB82A-EAA4-491B-9639-F7A58246D569}" srcOrd="0" destOrd="0" presId="urn:microsoft.com/office/officeart/2005/8/layout/hProcess9"/>
    <dgm:cxn modelId="{037F9310-3839-4666-9E8E-99B88B8EE8CF}" srcId="{E91B9B83-6298-41B1-A9AD-DD01D6E83248}" destId="{275D9768-7644-41F3-9022-C5928692A161}" srcOrd="2" destOrd="0" parTransId="{2B7C5D91-C672-419F-82CD-C4FC0D99EB0A}" sibTransId="{EA4CBE63-76E3-4BB5-BF9C-9D1EFE8F38D4}"/>
    <dgm:cxn modelId="{AE621026-8EB2-473C-B337-55E6C1AFB7AF}" srcId="{E91B9B83-6298-41B1-A9AD-DD01D6E83248}" destId="{2790AFF4-0BD0-4914-9424-EAE785C12159}" srcOrd="1" destOrd="0" parTransId="{DB511414-A363-4C5D-A236-928B52F53B3C}" sibTransId="{4FBE343A-98E0-4CA5-93F5-89D4AE5B10E5}"/>
    <dgm:cxn modelId="{F46E8820-9A2C-4BEE-9387-D67EF03B6339}" type="presParOf" srcId="{930B610D-FEDB-449B-A5B1-68B462C3AA9A}" destId="{8CDDDDA4-65A4-4863-813B-6BC5A71CCE79}" srcOrd="0" destOrd="0" presId="urn:microsoft.com/office/officeart/2005/8/layout/hProcess9"/>
    <dgm:cxn modelId="{4D80A010-EF49-4436-843E-F325C5134EE8}" type="presParOf" srcId="{930B610D-FEDB-449B-A5B1-68B462C3AA9A}" destId="{BC211361-BAC0-4D53-9EF5-3C9ACFCEE8E6}" srcOrd="1" destOrd="0" presId="urn:microsoft.com/office/officeart/2005/8/layout/hProcess9"/>
    <dgm:cxn modelId="{82F5CF3B-B56B-4349-AA7A-8F2CEE91A635}" type="presParOf" srcId="{BC211361-BAC0-4D53-9EF5-3C9ACFCEE8E6}" destId="{0D788DAE-93A5-4F73-BCBC-42E0BFEAD4DA}" srcOrd="0" destOrd="0" presId="urn:microsoft.com/office/officeart/2005/8/layout/hProcess9"/>
    <dgm:cxn modelId="{8038E225-B4FA-4734-97C4-4711BD684E4F}" type="presParOf" srcId="{BC211361-BAC0-4D53-9EF5-3C9ACFCEE8E6}" destId="{C39F7D73-56BA-45A6-A48B-AAA46C7E40C4}" srcOrd="1" destOrd="0" presId="urn:microsoft.com/office/officeart/2005/8/layout/hProcess9"/>
    <dgm:cxn modelId="{88FE5B19-C1DD-4521-9A86-7C8B695EE728}" type="presParOf" srcId="{BC211361-BAC0-4D53-9EF5-3C9ACFCEE8E6}" destId="{5208F14B-2A0E-4AF1-AC2D-C3A584A50606}" srcOrd="2" destOrd="0" presId="urn:microsoft.com/office/officeart/2005/8/layout/hProcess9"/>
    <dgm:cxn modelId="{3102E691-D62D-4144-9549-15A42A47B589}" type="presParOf" srcId="{BC211361-BAC0-4D53-9EF5-3C9ACFCEE8E6}" destId="{BB447FE2-5DDB-4738-8FDA-B91D7FE0D697}" srcOrd="3" destOrd="0" presId="urn:microsoft.com/office/officeart/2005/8/layout/hProcess9"/>
    <dgm:cxn modelId="{46759AB8-CB63-4BD2-8BC0-753325B34941}" type="presParOf" srcId="{BC211361-BAC0-4D53-9EF5-3C9ACFCEE8E6}" destId="{D5D5C226-2845-4548-85D1-CCB2979B0359}" srcOrd="4" destOrd="0" presId="urn:microsoft.com/office/officeart/2005/8/layout/hProcess9"/>
    <dgm:cxn modelId="{20D81D3D-E6C6-41B6-AB17-F8FCDCFFD4CC}" type="presParOf" srcId="{BC211361-BAC0-4D53-9EF5-3C9ACFCEE8E6}" destId="{D3A5C226-D61C-4B7A-80A5-08AF583D1F23}" srcOrd="5" destOrd="0" presId="urn:microsoft.com/office/officeart/2005/8/layout/hProcess9"/>
    <dgm:cxn modelId="{F64BC2B3-5E3F-4021-BAAD-9FB5D86B478C}" type="presParOf" srcId="{BC211361-BAC0-4D53-9EF5-3C9ACFCEE8E6}" destId="{005FB82A-EAA4-491B-9639-F7A58246D56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1B9B83-6298-41B1-A9AD-DD01D6E8324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2790AFF4-0BD0-4914-9424-EAE785C12159}">
      <dgm:prSet phldrT="[Texte]"/>
      <dgm:spPr/>
      <dgm:t>
        <a:bodyPr/>
        <a:lstStyle/>
        <a:p>
          <a:r>
            <a:rPr lang="fr-FR" dirty="0" smtClean="0"/>
            <a:t>Dossier</a:t>
          </a:r>
        </a:p>
        <a:p>
          <a:r>
            <a:rPr lang="fr-FR" dirty="0" smtClean="0"/>
            <a:t>Ré actualisé</a:t>
          </a:r>
          <a:endParaRPr lang="fr-FR" dirty="0"/>
        </a:p>
      </dgm:t>
    </dgm:pt>
    <dgm:pt modelId="{DB511414-A363-4C5D-A236-928B52F53B3C}" type="parTrans" cxnId="{AE621026-8EB2-473C-B337-55E6C1AFB7AF}">
      <dgm:prSet/>
      <dgm:spPr/>
      <dgm:t>
        <a:bodyPr/>
        <a:lstStyle/>
        <a:p>
          <a:endParaRPr lang="fr-FR"/>
        </a:p>
      </dgm:t>
    </dgm:pt>
    <dgm:pt modelId="{4FBE343A-98E0-4CA5-93F5-89D4AE5B10E5}" type="sibTrans" cxnId="{AE621026-8EB2-473C-B337-55E6C1AFB7AF}">
      <dgm:prSet/>
      <dgm:spPr/>
      <dgm:t>
        <a:bodyPr/>
        <a:lstStyle/>
        <a:p>
          <a:endParaRPr lang="fr-FR"/>
        </a:p>
      </dgm:t>
    </dgm:pt>
    <dgm:pt modelId="{275D9768-7644-41F3-9022-C5928692A161}">
      <dgm:prSet phldrT="[Texte]"/>
      <dgm:spPr/>
      <dgm:t>
        <a:bodyPr/>
        <a:lstStyle/>
        <a:p>
          <a:r>
            <a:rPr lang="fr-FR" dirty="0" smtClean="0"/>
            <a:t>Transfert dossier </a:t>
          </a:r>
          <a:endParaRPr lang="fr-FR" dirty="0"/>
        </a:p>
      </dgm:t>
    </dgm:pt>
    <dgm:pt modelId="{2B7C5D91-C672-419F-82CD-C4FC0D99EB0A}" type="parTrans" cxnId="{037F9310-3839-4666-9E8E-99B88B8EE8CF}">
      <dgm:prSet/>
      <dgm:spPr/>
      <dgm:t>
        <a:bodyPr/>
        <a:lstStyle/>
        <a:p>
          <a:endParaRPr lang="fr-FR"/>
        </a:p>
      </dgm:t>
    </dgm:pt>
    <dgm:pt modelId="{EA4CBE63-76E3-4BB5-BF9C-9D1EFE8F38D4}" type="sibTrans" cxnId="{037F9310-3839-4666-9E8E-99B88B8EE8CF}">
      <dgm:prSet/>
      <dgm:spPr/>
      <dgm:t>
        <a:bodyPr/>
        <a:lstStyle/>
        <a:p>
          <a:endParaRPr lang="fr-FR"/>
        </a:p>
      </dgm:t>
    </dgm:pt>
    <dgm:pt modelId="{AB9E6ACD-C8E5-407A-9E1F-EC19B78511B0}">
      <dgm:prSet phldrT="[Texte]"/>
      <dgm:spPr/>
      <dgm:t>
        <a:bodyPr/>
        <a:lstStyle/>
        <a:p>
          <a:r>
            <a:rPr lang="fr-FR" dirty="0" smtClean="0"/>
            <a:t>Contrôle du dossier </a:t>
          </a:r>
          <a:endParaRPr lang="fr-FR" dirty="0"/>
        </a:p>
      </dgm:t>
    </dgm:pt>
    <dgm:pt modelId="{8A82E167-97A8-40D6-92AC-5BE815A6069A}" type="parTrans" cxnId="{D09B9F32-B104-4218-92AB-629706AECA04}">
      <dgm:prSet/>
      <dgm:spPr/>
      <dgm:t>
        <a:bodyPr/>
        <a:lstStyle/>
        <a:p>
          <a:endParaRPr lang="fr-FR"/>
        </a:p>
      </dgm:t>
    </dgm:pt>
    <dgm:pt modelId="{C9515DD0-7B99-4BA0-A7A1-72757B474849}" type="sibTrans" cxnId="{D09B9F32-B104-4218-92AB-629706AECA04}">
      <dgm:prSet/>
      <dgm:spPr/>
      <dgm:t>
        <a:bodyPr/>
        <a:lstStyle/>
        <a:p>
          <a:endParaRPr lang="fr-FR"/>
        </a:p>
      </dgm:t>
    </dgm:pt>
    <dgm:pt modelId="{F1478604-C76F-4FB6-A34E-D0D69E466E03}">
      <dgm:prSet/>
      <dgm:spPr/>
      <dgm:t>
        <a:bodyPr/>
        <a:lstStyle/>
        <a:p>
          <a:r>
            <a:rPr lang="fr-FR" dirty="0" smtClean="0"/>
            <a:t>Dossier</a:t>
          </a:r>
        </a:p>
        <a:p>
          <a:r>
            <a:rPr lang="fr-FR" dirty="0" smtClean="0"/>
            <a:t>Non conforme </a:t>
          </a:r>
        </a:p>
      </dgm:t>
    </dgm:pt>
    <dgm:pt modelId="{FEC0B11B-1E40-4B5B-AF61-CB714FAF8754}" type="parTrans" cxnId="{EBD1B8CD-02D7-4FEA-86CB-E2A06DD31446}">
      <dgm:prSet/>
      <dgm:spPr/>
      <dgm:t>
        <a:bodyPr/>
        <a:lstStyle/>
        <a:p>
          <a:endParaRPr lang="fr-FR"/>
        </a:p>
      </dgm:t>
    </dgm:pt>
    <dgm:pt modelId="{32D06CC8-049C-4E22-AE01-8368B907EB95}" type="sibTrans" cxnId="{EBD1B8CD-02D7-4FEA-86CB-E2A06DD31446}">
      <dgm:prSet/>
      <dgm:spPr/>
      <dgm:t>
        <a:bodyPr/>
        <a:lstStyle/>
        <a:p>
          <a:endParaRPr lang="fr-FR"/>
        </a:p>
      </dgm:t>
    </dgm:pt>
    <dgm:pt modelId="{930B610D-FEDB-449B-A5B1-68B462C3AA9A}" type="pres">
      <dgm:prSet presAssocID="{E91B9B83-6298-41B1-A9AD-DD01D6E83248}" presName="CompostProcess" presStyleCnt="0">
        <dgm:presLayoutVars>
          <dgm:dir/>
          <dgm:resizeHandles val="exact"/>
        </dgm:presLayoutVars>
      </dgm:prSet>
      <dgm:spPr/>
    </dgm:pt>
    <dgm:pt modelId="{8CDDDDA4-65A4-4863-813B-6BC5A71CCE79}" type="pres">
      <dgm:prSet presAssocID="{E91B9B83-6298-41B1-A9AD-DD01D6E83248}" presName="arrow" presStyleLbl="bgShp" presStyleIdx="0" presStyleCnt="1"/>
      <dgm:spPr/>
    </dgm:pt>
    <dgm:pt modelId="{BC211361-BAC0-4D53-9EF5-3C9ACFCEE8E6}" type="pres">
      <dgm:prSet presAssocID="{E91B9B83-6298-41B1-A9AD-DD01D6E83248}" presName="linearProcess" presStyleCnt="0"/>
      <dgm:spPr/>
    </dgm:pt>
    <dgm:pt modelId="{FF938A45-018C-4DCB-BD78-37F21B0E987C}" type="pres">
      <dgm:prSet presAssocID="{F1478604-C76F-4FB6-A34E-D0D69E466E03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E279B40-77D6-48F7-869C-4F9604B4E878}" type="pres">
      <dgm:prSet presAssocID="{32D06CC8-049C-4E22-AE01-8368B907EB95}" presName="sibTrans" presStyleCnt="0"/>
      <dgm:spPr/>
    </dgm:pt>
    <dgm:pt modelId="{5208F14B-2A0E-4AF1-AC2D-C3A584A50606}" type="pres">
      <dgm:prSet presAssocID="{2790AFF4-0BD0-4914-9424-EAE785C12159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B447FE2-5DDB-4738-8FDA-B91D7FE0D697}" type="pres">
      <dgm:prSet presAssocID="{4FBE343A-98E0-4CA5-93F5-89D4AE5B10E5}" presName="sibTrans" presStyleCnt="0"/>
      <dgm:spPr/>
    </dgm:pt>
    <dgm:pt modelId="{D5D5C226-2845-4548-85D1-CCB2979B0359}" type="pres">
      <dgm:prSet presAssocID="{275D9768-7644-41F3-9022-C5928692A161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A5C226-D61C-4B7A-80A5-08AF583D1F23}" type="pres">
      <dgm:prSet presAssocID="{EA4CBE63-76E3-4BB5-BF9C-9D1EFE8F38D4}" presName="sibTrans" presStyleCnt="0"/>
      <dgm:spPr/>
    </dgm:pt>
    <dgm:pt modelId="{005FB82A-EAA4-491B-9639-F7A58246D569}" type="pres">
      <dgm:prSet presAssocID="{AB9E6ACD-C8E5-407A-9E1F-EC19B78511B0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2295F52-3DAD-4C9A-BEB3-CBD1AEAE6C30}" type="presOf" srcId="{E91B9B83-6298-41B1-A9AD-DD01D6E83248}" destId="{930B610D-FEDB-449B-A5B1-68B462C3AA9A}" srcOrd="0" destOrd="0" presId="urn:microsoft.com/office/officeart/2005/8/layout/hProcess9"/>
    <dgm:cxn modelId="{D09B9F32-B104-4218-92AB-629706AECA04}" srcId="{E91B9B83-6298-41B1-A9AD-DD01D6E83248}" destId="{AB9E6ACD-C8E5-407A-9E1F-EC19B78511B0}" srcOrd="3" destOrd="0" parTransId="{8A82E167-97A8-40D6-92AC-5BE815A6069A}" sibTransId="{C9515DD0-7B99-4BA0-A7A1-72757B474849}"/>
    <dgm:cxn modelId="{9613E132-A40D-4731-97D4-9BBA7FAD49F8}" type="presOf" srcId="{F1478604-C76F-4FB6-A34E-D0D69E466E03}" destId="{FF938A45-018C-4DCB-BD78-37F21B0E987C}" srcOrd="0" destOrd="0" presId="urn:microsoft.com/office/officeart/2005/8/layout/hProcess9"/>
    <dgm:cxn modelId="{383B1E57-06D5-4F50-89B7-00F40C3BEFC3}" type="presOf" srcId="{AB9E6ACD-C8E5-407A-9E1F-EC19B78511B0}" destId="{005FB82A-EAA4-491B-9639-F7A58246D569}" srcOrd="0" destOrd="0" presId="urn:microsoft.com/office/officeart/2005/8/layout/hProcess9"/>
    <dgm:cxn modelId="{18CC5405-8B7F-40C0-AF8B-48FD2BCE8804}" type="presOf" srcId="{2790AFF4-0BD0-4914-9424-EAE785C12159}" destId="{5208F14B-2A0E-4AF1-AC2D-C3A584A50606}" srcOrd="0" destOrd="0" presId="urn:microsoft.com/office/officeart/2005/8/layout/hProcess9"/>
    <dgm:cxn modelId="{F47CE0D7-ABBB-4547-825B-63E069B20704}" type="presOf" srcId="{275D9768-7644-41F3-9022-C5928692A161}" destId="{D5D5C226-2845-4548-85D1-CCB2979B0359}" srcOrd="0" destOrd="0" presId="urn:microsoft.com/office/officeart/2005/8/layout/hProcess9"/>
    <dgm:cxn modelId="{037F9310-3839-4666-9E8E-99B88B8EE8CF}" srcId="{E91B9B83-6298-41B1-A9AD-DD01D6E83248}" destId="{275D9768-7644-41F3-9022-C5928692A161}" srcOrd="2" destOrd="0" parTransId="{2B7C5D91-C672-419F-82CD-C4FC0D99EB0A}" sibTransId="{EA4CBE63-76E3-4BB5-BF9C-9D1EFE8F38D4}"/>
    <dgm:cxn modelId="{AE621026-8EB2-473C-B337-55E6C1AFB7AF}" srcId="{E91B9B83-6298-41B1-A9AD-DD01D6E83248}" destId="{2790AFF4-0BD0-4914-9424-EAE785C12159}" srcOrd="1" destOrd="0" parTransId="{DB511414-A363-4C5D-A236-928B52F53B3C}" sibTransId="{4FBE343A-98E0-4CA5-93F5-89D4AE5B10E5}"/>
    <dgm:cxn modelId="{EBD1B8CD-02D7-4FEA-86CB-E2A06DD31446}" srcId="{E91B9B83-6298-41B1-A9AD-DD01D6E83248}" destId="{F1478604-C76F-4FB6-A34E-D0D69E466E03}" srcOrd="0" destOrd="0" parTransId="{FEC0B11B-1E40-4B5B-AF61-CB714FAF8754}" sibTransId="{32D06CC8-049C-4E22-AE01-8368B907EB95}"/>
    <dgm:cxn modelId="{273F9AAC-E8D6-4B9F-BDB5-B6758119100C}" type="presParOf" srcId="{930B610D-FEDB-449B-A5B1-68B462C3AA9A}" destId="{8CDDDDA4-65A4-4863-813B-6BC5A71CCE79}" srcOrd="0" destOrd="0" presId="urn:microsoft.com/office/officeart/2005/8/layout/hProcess9"/>
    <dgm:cxn modelId="{4420C7B7-BE79-4172-A89D-0E5164CD6D60}" type="presParOf" srcId="{930B610D-FEDB-449B-A5B1-68B462C3AA9A}" destId="{BC211361-BAC0-4D53-9EF5-3C9ACFCEE8E6}" srcOrd="1" destOrd="0" presId="urn:microsoft.com/office/officeart/2005/8/layout/hProcess9"/>
    <dgm:cxn modelId="{2DAF4279-DB15-4876-8A96-6D5FC6D4D6D7}" type="presParOf" srcId="{BC211361-BAC0-4D53-9EF5-3C9ACFCEE8E6}" destId="{FF938A45-018C-4DCB-BD78-37F21B0E987C}" srcOrd="0" destOrd="0" presId="urn:microsoft.com/office/officeart/2005/8/layout/hProcess9"/>
    <dgm:cxn modelId="{7A3A4DE1-1649-49DA-9BBD-8E1C936ACD3A}" type="presParOf" srcId="{BC211361-BAC0-4D53-9EF5-3C9ACFCEE8E6}" destId="{AE279B40-77D6-48F7-869C-4F9604B4E878}" srcOrd="1" destOrd="0" presId="urn:microsoft.com/office/officeart/2005/8/layout/hProcess9"/>
    <dgm:cxn modelId="{233F4211-7391-4A8A-8358-9200C8184AE7}" type="presParOf" srcId="{BC211361-BAC0-4D53-9EF5-3C9ACFCEE8E6}" destId="{5208F14B-2A0E-4AF1-AC2D-C3A584A50606}" srcOrd="2" destOrd="0" presId="urn:microsoft.com/office/officeart/2005/8/layout/hProcess9"/>
    <dgm:cxn modelId="{5D963BDA-7D24-406B-93F1-C2E7126773FB}" type="presParOf" srcId="{BC211361-BAC0-4D53-9EF5-3C9ACFCEE8E6}" destId="{BB447FE2-5DDB-4738-8FDA-B91D7FE0D697}" srcOrd="3" destOrd="0" presId="urn:microsoft.com/office/officeart/2005/8/layout/hProcess9"/>
    <dgm:cxn modelId="{4AB37707-FF36-4FB3-9006-AC71EBF9BD05}" type="presParOf" srcId="{BC211361-BAC0-4D53-9EF5-3C9ACFCEE8E6}" destId="{D5D5C226-2845-4548-85D1-CCB2979B0359}" srcOrd="4" destOrd="0" presId="urn:microsoft.com/office/officeart/2005/8/layout/hProcess9"/>
    <dgm:cxn modelId="{9A4DA3C4-5DA4-4BFA-882F-959F9CB46B33}" type="presParOf" srcId="{BC211361-BAC0-4D53-9EF5-3C9ACFCEE8E6}" destId="{D3A5C226-D61C-4B7A-80A5-08AF583D1F23}" srcOrd="5" destOrd="0" presId="urn:microsoft.com/office/officeart/2005/8/layout/hProcess9"/>
    <dgm:cxn modelId="{14ABE79C-CDAA-4EEF-AEEB-997C9BC19E04}" type="presParOf" srcId="{BC211361-BAC0-4D53-9EF5-3C9ACFCEE8E6}" destId="{005FB82A-EAA4-491B-9639-F7A58246D56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B30F72-3055-4A93-B8DE-C2295CA8DB07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10AD267-24F8-4392-ACCD-932FA4E2D52C}">
      <dgm:prSet phldrT="[Texte]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noFill/>
        </a:ln>
      </dgm:spPr>
      <dgm:t>
        <a:bodyPr/>
        <a:lstStyle/>
        <a:p>
          <a:r>
            <a:rPr lang="fr-FR" b="1" i="1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Le dossier est non conforme, le B-O « rend le dossier » sous MYCREDIMMO</a:t>
          </a:r>
          <a:endParaRPr lang="fr-FR" dirty="0"/>
        </a:p>
      </dgm:t>
    </dgm:pt>
    <dgm:pt modelId="{40318949-EECB-497B-955D-C05F7CC95256}" type="parTrans" cxnId="{72319C62-5F38-46D2-BD9A-586F04D87912}">
      <dgm:prSet/>
      <dgm:spPr/>
      <dgm:t>
        <a:bodyPr/>
        <a:lstStyle/>
        <a:p>
          <a:endParaRPr lang="fr-FR"/>
        </a:p>
      </dgm:t>
    </dgm:pt>
    <dgm:pt modelId="{333DFBF4-6296-416F-8FFA-9AB2243F3522}" type="sibTrans" cxnId="{72319C62-5F38-46D2-BD9A-586F04D87912}">
      <dgm:prSet/>
      <dgm:spPr/>
      <dgm:t>
        <a:bodyPr/>
        <a:lstStyle/>
        <a:p>
          <a:endParaRPr lang="fr-FR"/>
        </a:p>
      </dgm:t>
    </dgm:pt>
    <dgm:pt modelId="{EA81DB2F-CE68-4F43-B744-5A5D75EC8E88}">
      <dgm:prSet phldrT="[Texte]"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fr-FR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Réception d’un mail</a:t>
          </a:r>
        </a:p>
        <a:p>
          <a:r>
            <a:rPr lang="fr-FR" b="1" i="1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(B-G agence) </a:t>
          </a:r>
          <a:endParaRPr lang="fr-FR" dirty="0"/>
        </a:p>
      </dgm:t>
    </dgm:pt>
    <dgm:pt modelId="{0E0453B7-12C4-4F88-88CB-AA97B531D24D}" type="parTrans" cxnId="{68D94144-3016-4C2A-A5B7-95A26181A3F6}">
      <dgm:prSet/>
      <dgm:spPr/>
      <dgm:t>
        <a:bodyPr/>
        <a:lstStyle/>
        <a:p>
          <a:endParaRPr lang="fr-FR"/>
        </a:p>
      </dgm:t>
    </dgm:pt>
    <dgm:pt modelId="{302D02EB-CCF6-4745-A165-95461AA6C4E5}" type="sibTrans" cxnId="{68D94144-3016-4C2A-A5B7-95A26181A3F6}">
      <dgm:prSet/>
      <dgm:spPr/>
      <dgm:t>
        <a:bodyPr/>
        <a:lstStyle/>
        <a:p>
          <a:endParaRPr lang="fr-FR"/>
        </a:p>
      </dgm:t>
    </dgm:pt>
    <dgm:pt modelId="{7F71C045-232D-439D-A1CF-296962B9ACAD}">
      <dgm:prSet phldrT="[Texte]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noFill/>
        </a:ln>
      </dgm:spPr>
      <dgm:t>
        <a:bodyPr/>
        <a:lstStyle/>
        <a:p>
          <a:r>
            <a:rPr lang="fr-FR" b="1" i="1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Correction des anomalies identifiées </a:t>
          </a:r>
          <a:endParaRPr lang="fr-FR" dirty="0"/>
        </a:p>
      </dgm:t>
    </dgm:pt>
    <dgm:pt modelId="{25252FCD-68FD-4123-9ED7-43D00989094B}" type="parTrans" cxnId="{C747512C-BC65-41A1-AD08-65DD8906EFCD}">
      <dgm:prSet/>
      <dgm:spPr/>
      <dgm:t>
        <a:bodyPr/>
        <a:lstStyle/>
        <a:p>
          <a:endParaRPr lang="fr-FR"/>
        </a:p>
      </dgm:t>
    </dgm:pt>
    <dgm:pt modelId="{241C74DB-2AEA-4F0C-8616-AD80BD0D7EDC}" type="sibTrans" cxnId="{C747512C-BC65-41A1-AD08-65DD8906EFCD}">
      <dgm:prSet/>
      <dgm:spPr/>
      <dgm:t>
        <a:bodyPr/>
        <a:lstStyle/>
        <a:p>
          <a:endParaRPr lang="fr-FR"/>
        </a:p>
      </dgm:t>
    </dgm:pt>
    <dgm:pt modelId="{131C1504-83F1-4774-90C8-56A36DF0E854}">
      <dgm:prSet phldrT="[Texte]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noFill/>
        </a:ln>
      </dgm:spPr>
      <dgm:t>
        <a:bodyPr/>
        <a:lstStyle/>
        <a:p>
          <a:r>
            <a:rPr lang="fr-FR" b="1" i="1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Transfert pour prise en charge B-O</a:t>
          </a:r>
          <a:endParaRPr lang="fr-FR" dirty="0"/>
        </a:p>
      </dgm:t>
    </dgm:pt>
    <dgm:pt modelId="{4F3ACEDB-7667-4176-92D0-F23F778B6FE8}" type="parTrans" cxnId="{D13A12E7-EE0F-4665-8799-A41FC7F9ABD5}">
      <dgm:prSet/>
      <dgm:spPr/>
      <dgm:t>
        <a:bodyPr/>
        <a:lstStyle/>
        <a:p>
          <a:endParaRPr lang="fr-FR"/>
        </a:p>
      </dgm:t>
    </dgm:pt>
    <dgm:pt modelId="{4BBA3553-A963-43FC-93CA-D8B026A55AE6}" type="sibTrans" cxnId="{D13A12E7-EE0F-4665-8799-A41FC7F9ABD5}">
      <dgm:prSet/>
      <dgm:spPr/>
      <dgm:t>
        <a:bodyPr/>
        <a:lstStyle/>
        <a:p>
          <a:endParaRPr lang="fr-FR"/>
        </a:p>
      </dgm:t>
    </dgm:pt>
    <dgm:pt modelId="{02D93885-90B5-439F-800B-5038CE5B768F}">
      <dgm:prSet phldrT="[Texte]"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fr-FR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Le Back Office est informé d’un dossier à contrôler (réception corbeille BO) </a:t>
          </a:r>
          <a:endParaRPr lang="fr-FR" dirty="0"/>
        </a:p>
      </dgm:t>
    </dgm:pt>
    <dgm:pt modelId="{55B6BA9C-0BE3-467B-8BBB-7DF788C7B2D1}" type="parTrans" cxnId="{F4D40CDC-F9D6-48AC-B887-27639696C1DB}">
      <dgm:prSet/>
      <dgm:spPr/>
      <dgm:t>
        <a:bodyPr/>
        <a:lstStyle/>
        <a:p>
          <a:endParaRPr lang="fr-FR"/>
        </a:p>
      </dgm:t>
    </dgm:pt>
    <dgm:pt modelId="{6FD84AAD-8E06-468A-AADA-AB1DF8E55C67}" type="sibTrans" cxnId="{F4D40CDC-F9D6-48AC-B887-27639696C1DB}">
      <dgm:prSet/>
      <dgm:spPr/>
      <dgm:t>
        <a:bodyPr/>
        <a:lstStyle/>
        <a:p>
          <a:endParaRPr lang="fr-FR"/>
        </a:p>
      </dgm:t>
    </dgm:pt>
    <dgm:pt modelId="{A49ED769-8640-4BF7-98BC-48018EE9A160}">
      <dgm:prSet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endParaRPr lang="fr-FR" dirty="0" smtClean="0">
            <a:solidFill>
              <a:schemeClr val="tx1"/>
            </a:solidFill>
            <a:latin typeface="Calibri"/>
            <a:ea typeface="ＭＳ Ｐゴシック" pitchFamily="-106" charset="-128"/>
          </a:endParaRPr>
        </a:p>
        <a:p>
          <a:r>
            <a:rPr lang="fr-FR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Réception d’un mail  </a:t>
          </a:r>
          <a:r>
            <a:rPr lang="fr-FR" b="1" i="1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(B-G agence) </a:t>
          </a:r>
          <a:r>
            <a:rPr lang="fr-FR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avec </a:t>
          </a:r>
          <a:r>
            <a:rPr lang="fr-FR" b="1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un lien</a:t>
          </a:r>
          <a:r>
            <a:rPr lang="fr-FR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 pour consultation  des anomalies à traiter</a:t>
          </a:r>
          <a:endParaRPr lang="fr-FR" dirty="0"/>
        </a:p>
      </dgm:t>
    </dgm:pt>
    <dgm:pt modelId="{9BFAA005-70E1-494D-B826-B6221F27C4E9}" type="parTrans" cxnId="{E0CD3163-ECE8-4CCB-9AE9-465ABCE6A7DE}">
      <dgm:prSet/>
      <dgm:spPr/>
      <dgm:t>
        <a:bodyPr/>
        <a:lstStyle/>
        <a:p>
          <a:endParaRPr lang="fr-FR"/>
        </a:p>
      </dgm:t>
    </dgm:pt>
    <dgm:pt modelId="{BF04E83F-884D-417A-8DB6-83310184AA9F}" type="sibTrans" cxnId="{E0CD3163-ECE8-4CCB-9AE9-465ABCE6A7DE}">
      <dgm:prSet/>
      <dgm:spPr/>
      <dgm:t>
        <a:bodyPr/>
        <a:lstStyle/>
        <a:p>
          <a:endParaRPr lang="fr-FR"/>
        </a:p>
      </dgm:t>
    </dgm:pt>
    <dgm:pt modelId="{AC25E774-73BC-4252-A204-F0723EF5777E}">
      <dgm:prSet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fr-FR" dirty="0" err="1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Ré-accorder</a:t>
          </a:r>
          <a:r>
            <a:rPr lang="fr-FR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 le dossier le cas échéant</a:t>
          </a:r>
          <a:endParaRPr lang="fr-FR" dirty="0"/>
        </a:p>
      </dgm:t>
    </dgm:pt>
    <dgm:pt modelId="{684EC1D9-BA87-486E-8A28-BF34BD4FEA82}" type="sibTrans" cxnId="{E8A8BFA5-87D0-4DC7-B069-67C401D52372}">
      <dgm:prSet/>
      <dgm:spPr/>
      <dgm:t>
        <a:bodyPr/>
        <a:lstStyle/>
        <a:p>
          <a:endParaRPr lang="fr-FR"/>
        </a:p>
      </dgm:t>
    </dgm:pt>
    <dgm:pt modelId="{1B996BC1-A0C6-43CF-B5BD-04F2287A1A5A}" type="parTrans" cxnId="{E8A8BFA5-87D0-4DC7-B069-67C401D52372}">
      <dgm:prSet/>
      <dgm:spPr/>
      <dgm:t>
        <a:bodyPr/>
        <a:lstStyle/>
        <a:p>
          <a:endParaRPr lang="fr-FR"/>
        </a:p>
      </dgm:t>
    </dgm:pt>
    <dgm:pt modelId="{F1CE774C-91BB-46E3-BB2C-D35602462C63}">
      <dgm:prSet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fr-FR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Mises à jour MYCREDIMMO si besoin</a:t>
          </a:r>
        </a:p>
      </dgm:t>
    </dgm:pt>
    <dgm:pt modelId="{6EDDFB4B-DC4E-4180-816D-54E70C62C340}" type="sibTrans" cxnId="{9F6ACCA1-B91E-4186-9D3D-8A383A3F3817}">
      <dgm:prSet/>
      <dgm:spPr/>
      <dgm:t>
        <a:bodyPr/>
        <a:lstStyle/>
        <a:p>
          <a:endParaRPr lang="fr-FR"/>
        </a:p>
      </dgm:t>
    </dgm:pt>
    <dgm:pt modelId="{812860ED-D98B-4A79-849E-83FCFC473B0D}" type="parTrans" cxnId="{9F6ACCA1-B91E-4186-9D3D-8A383A3F3817}">
      <dgm:prSet/>
      <dgm:spPr/>
      <dgm:t>
        <a:bodyPr/>
        <a:lstStyle/>
        <a:p>
          <a:endParaRPr lang="fr-FR"/>
        </a:p>
      </dgm:t>
    </dgm:pt>
    <dgm:pt modelId="{BF1FB719-F8DC-46E0-8CD6-21257284BFBE}">
      <dgm:prSet phldrT="[Texte]"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fr-FR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Mise à jour Dossier Numérique Crédit si besoin</a:t>
          </a:r>
          <a:endParaRPr lang="fr-FR" dirty="0"/>
        </a:p>
      </dgm:t>
    </dgm:pt>
    <dgm:pt modelId="{50DBDBFC-363C-413B-AEBF-CF93DA538914}" type="sibTrans" cxnId="{70052EA8-7F08-4E1F-84CE-A63E159FE68B}">
      <dgm:prSet/>
      <dgm:spPr/>
      <dgm:t>
        <a:bodyPr/>
        <a:lstStyle/>
        <a:p>
          <a:endParaRPr lang="fr-FR"/>
        </a:p>
      </dgm:t>
    </dgm:pt>
    <dgm:pt modelId="{A47C81A6-0DFA-438B-9F36-50960354B9EE}" type="parTrans" cxnId="{70052EA8-7F08-4E1F-84CE-A63E159FE68B}">
      <dgm:prSet/>
      <dgm:spPr/>
      <dgm:t>
        <a:bodyPr/>
        <a:lstStyle/>
        <a:p>
          <a:endParaRPr lang="fr-FR"/>
        </a:p>
      </dgm:t>
    </dgm:pt>
    <dgm:pt modelId="{1F55686C-10EF-41C1-8D76-4828BBD396E8}">
      <dgm:prSet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fr-FR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Un </a:t>
          </a:r>
          <a:r>
            <a:rPr lang="fr-FR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mail           informe </a:t>
          </a:r>
          <a:r>
            <a:rPr lang="fr-FR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l’agence de la bonne réception du dossier numérique</a:t>
          </a:r>
        </a:p>
      </dgm:t>
    </dgm:pt>
    <dgm:pt modelId="{A7734F7F-C3F6-498E-8539-811E8D13D0A1}" type="parTrans" cxnId="{A0F258DA-242B-42FB-A3A4-B9BAF4F3F532}">
      <dgm:prSet/>
      <dgm:spPr/>
      <dgm:t>
        <a:bodyPr/>
        <a:lstStyle/>
        <a:p>
          <a:endParaRPr lang="fr-FR"/>
        </a:p>
      </dgm:t>
    </dgm:pt>
    <dgm:pt modelId="{C830C669-050A-4E36-AFB1-F104F6B85DE1}" type="sibTrans" cxnId="{A0F258DA-242B-42FB-A3A4-B9BAF4F3F532}">
      <dgm:prSet/>
      <dgm:spPr/>
      <dgm:t>
        <a:bodyPr/>
        <a:lstStyle/>
        <a:p>
          <a:endParaRPr lang="fr-FR"/>
        </a:p>
      </dgm:t>
    </dgm:pt>
    <dgm:pt modelId="{3CDFBBD2-DF96-4A2B-84AC-07C093CA6331}" type="pres">
      <dgm:prSet presAssocID="{0DB30F72-3055-4A93-B8DE-C2295CA8DB07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FBD710AA-95B6-49FB-A865-6A86C1FA21C4}" type="pres">
      <dgm:prSet presAssocID="{310AD267-24F8-4392-ACCD-932FA4E2D52C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046978F-2A45-4E63-A3F6-6078F5B38E3B}" type="pres">
      <dgm:prSet presAssocID="{310AD267-24F8-4392-ACCD-932FA4E2D52C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C2158B-3EA8-41FD-8376-100ECD12E291}" type="pres">
      <dgm:prSet presAssocID="{7F71C045-232D-439D-A1CF-296962B9ACAD}" presName="parentText2" presStyleLbl="node1" presStyleIdx="1" presStyleCnt="3" custLinFactNeighborX="-1273" custLinFactNeighborY="18139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4A54C1D-EF64-47BE-94B4-E223B68E3240}" type="pres">
      <dgm:prSet presAssocID="{7F71C045-232D-439D-A1CF-296962B9ACAD}" presName="childText2" presStyleLbl="solidAlignAcc1" presStyleIdx="1" presStyleCnt="3" custLinFactNeighborY="101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17E22D6-CD72-49F2-BD6A-F3550BED0408}" type="pres">
      <dgm:prSet presAssocID="{131C1504-83F1-4774-90C8-56A36DF0E854}" presName="parentText3" presStyleLbl="node1" presStyleIdx="2" presStyleCnt="3" custLinFactNeighborY="33470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C17129-F740-4DD3-BD18-F9EBCCC56918}" type="pres">
      <dgm:prSet presAssocID="{131C1504-83F1-4774-90C8-56A36DF0E854}" presName="childText3" presStyleLbl="solidAlignAcc1" presStyleIdx="2" presStyleCnt="3" custLinFactNeighborX="1950" custLinFactNeighborY="154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3C460CC-979E-491A-8F71-9EBBCE285DFF}" type="presOf" srcId="{A49ED769-8640-4BF7-98BC-48018EE9A160}" destId="{D046978F-2A45-4E63-A3F6-6078F5B38E3B}" srcOrd="0" destOrd="1" presId="urn:microsoft.com/office/officeart/2009/3/layout/IncreasingArrowsProcess"/>
    <dgm:cxn modelId="{D13A12E7-EE0F-4665-8799-A41FC7F9ABD5}" srcId="{0DB30F72-3055-4A93-B8DE-C2295CA8DB07}" destId="{131C1504-83F1-4774-90C8-56A36DF0E854}" srcOrd="2" destOrd="0" parTransId="{4F3ACEDB-7667-4176-92D0-F23F778B6FE8}" sibTransId="{4BBA3553-A963-43FC-93CA-D8B026A55AE6}"/>
    <dgm:cxn modelId="{DFD5D240-E8AA-441C-A644-216663F84843}" type="presOf" srcId="{7F71C045-232D-439D-A1CF-296962B9ACAD}" destId="{88C2158B-3EA8-41FD-8376-100ECD12E291}" srcOrd="0" destOrd="0" presId="urn:microsoft.com/office/officeart/2009/3/layout/IncreasingArrowsProcess"/>
    <dgm:cxn modelId="{6F075ABA-0B85-4481-8EC6-17A7B312A41C}" type="presOf" srcId="{F1CE774C-91BB-46E3-BB2C-D35602462C63}" destId="{74A54C1D-EF64-47BE-94B4-E223B68E3240}" srcOrd="0" destOrd="1" presId="urn:microsoft.com/office/officeart/2009/3/layout/IncreasingArrowsProcess"/>
    <dgm:cxn modelId="{72319C62-5F38-46D2-BD9A-586F04D87912}" srcId="{0DB30F72-3055-4A93-B8DE-C2295CA8DB07}" destId="{310AD267-24F8-4392-ACCD-932FA4E2D52C}" srcOrd="0" destOrd="0" parTransId="{40318949-EECB-497B-955D-C05F7CC95256}" sibTransId="{333DFBF4-6296-416F-8FFA-9AB2243F3522}"/>
    <dgm:cxn modelId="{70052EA8-7F08-4E1F-84CE-A63E159FE68B}" srcId="{7F71C045-232D-439D-A1CF-296962B9ACAD}" destId="{BF1FB719-F8DC-46E0-8CD6-21257284BFBE}" srcOrd="0" destOrd="0" parTransId="{A47C81A6-0DFA-438B-9F36-50960354B9EE}" sibTransId="{50DBDBFC-363C-413B-AEBF-CF93DA538914}"/>
    <dgm:cxn modelId="{68D94144-3016-4C2A-A5B7-95A26181A3F6}" srcId="{310AD267-24F8-4392-ACCD-932FA4E2D52C}" destId="{EA81DB2F-CE68-4F43-B744-5A5D75EC8E88}" srcOrd="0" destOrd="0" parTransId="{0E0453B7-12C4-4F88-88CB-AA97B531D24D}" sibTransId="{302D02EB-CCF6-4745-A165-95461AA6C4E5}"/>
    <dgm:cxn modelId="{E0CD3163-ECE8-4CCB-9AE9-465ABCE6A7DE}" srcId="{310AD267-24F8-4392-ACCD-932FA4E2D52C}" destId="{A49ED769-8640-4BF7-98BC-48018EE9A160}" srcOrd="1" destOrd="0" parTransId="{9BFAA005-70E1-494D-B826-B6221F27C4E9}" sibTransId="{BF04E83F-884D-417A-8DB6-83310184AA9F}"/>
    <dgm:cxn modelId="{E8A8BFA5-87D0-4DC7-B069-67C401D52372}" srcId="{7F71C045-232D-439D-A1CF-296962B9ACAD}" destId="{AC25E774-73BC-4252-A204-F0723EF5777E}" srcOrd="2" destOrd="0" parTransId="{1B996BC1-A0C6-43CF-B5BD-04F2287A1A5A}" sibTransId="{684EC1D9-BA87-486E-8A28-BF34BD4FEA82}"/>
    <dgm:cxn modelId="{05E1DA6F-ECCF-4F1A-9507-EED5F33E1786}" type="presOf" srcId="{AC25E774-73BC-4252-A204-F0723EF5777E}" destId="{74A54C1D-EF64-47BE-94B4-E223B68E3240}" srcOrd="0" destOrd="2" presId="urn:microsoft.com/office/officeart/2009/3/layout/IncreasingArrowsProcess"/>
    <dgm:cxn modelId="{9F6ACCA1-B91E-4186-9D3D-8A383A3F3817}" srcId="{7F71C045-232D-439D-A1CF-296962B9ACAD}" destId="{F1CE774C-91BB-46E3-BB2C-D35602462C63}" srcOrd="1" destOrd="0" parTransId="{812860ED-D98B-4A79-849E-83FCFC473B0D}" sibTransId="{6EDDFB4B-DC4E-4180-816D-54E70C62C340}"/>
    <dgm:cxn modelId="{4AEAAB96-9116-49F3-85E4-45A844678653}" type="presOf" srcId="{0DB30F72-3055-4A93-B8DE-C2295CA8DB07}" destId="{3CDFBBD2-DF96-4A2B-84AC-07C093CA6331}" srcOrd="0" destOrd="0" presId="urn:microsoft.com/office/officeart/2009/3/layout/IncreasingArrowsProcess"/>
    <dgm:cxn modelId="{1D97475F-1176-4F89-A2AD-3D1BE45CB871}" type="presOf" srcId="{BF1FB719-F8DC-46E0-8CD6-21257284BFBE}" destId="{74A54C1D-EF64-47BE-94B4-E223B68E3240}" srcOrd="0" destOrd="0" presId="urn:microsoft.com/office/officeart/2009/3/layout/IncreasingArrowsProcess"/>
    <dgm:cxn modelId="{C84F5842-F8BB-470E-A5DC-34020F9701E3}" type="presOf" srcId="{02D93885-90B5-439F-800B-5038CE5B768F}" destId="{D3C17129-F740-4DD3-BD18-F9EBCCC56918}" srcOrd="0" destOrd="0" presId="urn:microsoft.com/office/officeart/2009/3/layout/IncreasingArrowsProcess"/>
    <dgm:cxn modelId="{8E533320-CFF9-4C64-BA9F-EE4E115140F5}" type="presOf" srcId="{EA81DB2F-CE68-4F43-B744-5A5D75EC8E88}" destId="{D046978F-2A45-4E63-A3F6-6078F5B38E3B}" srcOrd="0" destOrd="0" presId="urn:microsoft.com/office/officeart/2009/3/layout/IncreasingArrowsProcess"/>
    <dgm:cxn modelId="{A0F258DA-242B-42FB-A3A4-B9BAF4F3F532}" srcId="{131C1504-83F1-4774-90C8-56A36DF0E854}" destId="{1F55686C-10EF-41C1-8D76-4828BBD396E8}" srcOrd="1" destOrd="0" parTransId="{A7734F7F-C3F6-498E-8539-811E8D13D0A1}" sibTransId="{C830C669-050A-4E36-AFB1-F104F6B85DE1}"/>
    <dgm:cxn modelId="{DA49C6A1-DD17-4D52-ADDC-F651B42F5A7D}" type="presOf" srcId="{1F55686C-10EF-41C1-8D76-4828BBD396E8}" destId="{D3C17129-F740-4DD3-BD18-F9EBCCC56918}" srcOrd="0" destOrd="1" presId="urn:microsoft.com/office/officeart/2009/3/layout/IncreasingArrowsProcess"/>
    <dgm:cxn modelId="{1F9F2412-2492-492F-A6F8-82DA3F31944C}" type="presOf" srcId="{131C1504-83F1-4774-90C8-56A36DF0E854}" destId="{217E22D6-CD72-49F2-BD6A-F3550BED0408}" srcOrd="0" destOrd="0" presId="urn:microsoft.com/office/officeart/2009/3/layout/IncreasingArrowsProcess"/>
    <dgm:cxn modelId="{C747512C-BC65-41A1-AD08-65DD8906EFCD}" srcId="{0DB30F72-3055-4A93-B8DE-C2295CA8DB07}" destId="{7F71C045-232D-439D-A1CF-296962B9ACAD}" srcOrd="1" destOrd="0" parTransId="{25252FCD-68FD-4123-9ED7-43D00989094B}" sibTransId="{241C74DB-2AEA-4F0C-8616-AD80BD0D7EDC}"/>
    <dgm:cxn modelId="{F4D40CDC-F9D6-48AC-B887-27639696C1DB}" srcId="{131C1504-83F1-4774-90C8-56A36DF0E854}" destId="{02D93885-90B5-439F-800B-5038CE5B768F}" srcOrd="0" destOrd="0" parTransId="{55B6BA9C-0BE3-467B-8BBB-7DF788C7B2D1}" sibTransId="{6FD84AAD-8E06-468A-AADA-AB1DF8E55C67}"/>
    <dgm:cxn modelId="{0E93111E-F73C-4D62-90A1-914AF2331467}" type="presOf" srcId="{310AD267-24F8-4392-ACCD-932FA4E2D52C}" destId="{FBD710AA-95B6-49FB-A865-6A86C1FA21C4}" srcOrd="0" destOrd="0" presId="urn:microsoft.com/office/officeart/2009/3/layout/IncreasingArrowsProcess"/>
    <dgm:cxn modelId="{E2A23F06-3285-41AB-8082-7118FC87779E}" type="presParOf" srcId="{3CDFBBD2-DF96-4A2B-84AC-07C093CA6331}" destId="{FBD710AA-95B6-49FB-A865-6A86C1FA21C4}" srcOrd="0" destOrd="0" presId="urn:microsoft.com/office/officeart/2009/3/layout/IncreasingArrowsProcess"/>
    <dgm:cxn modelId="{76B6F129-A5F5-4281-9391-764A83AB2806}" type="presParOf" srcId="{3CDFBBD2-DF96-4A2B-84AC-07C093CA6331}" destId="{D046978F-2A45-4E63-A3F6-6078F5B38E3B}" srcOrd="1" destOrd="0" presId="urn:microsoft.com/office/officeart/2009/3/layout/IncreasingArrowsProcess"/>
    <dgm:cxn modelId="{9EFE4CB0-3067-486D-9BCD-D1FEB88414BC}" type="presParOf" srcId="{3CDFBBD2-DF96-4A2B-84AC-07C093CA6331}" destId="{88C2158B-3EA8-41FD-8376-100ECD12E291}" srcOrd="2" destOrd="0" presId="urn:microsoft.com/office/officeart/2009/3/layout/IncreasingArrowsProcess"/>
    <dgm:cxn modelId="{12CC38EA-949C-42B2-BE6D-C77384BDCF43}" type="presParOf" srcId="{3CDFBBD2-DF96-4A2B-84AC-07C093CA6331}" destId="{74A54C1D-EF64-47BE-94B4-E223B68E3240}" srcOrd="3" destOrd="0" presId="urn:microsoft.com/office/officeart/2009/3/layout/IncreasingArrowsProcess"/>
    <dgm:cxn modelId="{321BB08F-EEC0-44EE-BC77-6250E772DA43}" type="presParOf" srcId="{3CDFBBD2-DF96-4A2B-84AC-07C093CA6331}" destId="{217E22D6-CD72-49F2-BD6A-F3550BED0408}" srcOrd="4" destOrd="0" presId="urn:microsoft.com/office/officeart/2009/3/layout/IncreasingArrowsProcess"/>
    <dgm:cxn modelId="{E4E6BEED-7087-4413-9959-7CC02166E7D1}" type="presParOf" srcId="{3CDFBBD2-DF96-4A2B-84AC-07C093CA6331}" destId="{D3C17129-F740-4DD3-BD18-F9EBCCC56918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DDDA4-65A4-4863-813B-6BC5A71CCE79}">
      <dsp:nvSpPr>
        <dsp:cNvPr id="0" name=""/>
        <dsp:cNvSpPr/>
      </dsp:nvSpPr>
      <dsp:spPr>
        <a:xfrm>
          <a:off x="437448" y="0"/>
          <a:ext cx="4957750" cy="237626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88DAE-93A5-4F73-BCBC-42E0BFEAD4DA}">
      <dsp:nvSpPr>
        <dsp:cNvPr id="0" name=""/>
        <dsp:cNvSpPr/>
      </dsp:nvSpPr>
      <dsp:spPr>
        <a:xfrm>
          <a:off x="2919" y="712879"/>
          <a:ext cx="1404050" cy="950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Après Accord Prêteur (édit° BO)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Ou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Apres Edition des Offres à l’agence </a:t>
          </a:r>
          <a:endParaRPr lang="fr-FR" sz="1000" kern="1200" dirty="0"/>
        </a:p>
      </dsp:txBody>
      <dsp:txXfrm>
        <a:off x="49319" y="759279"/>
        <a:ext cx="1311250" cy="857705"/>
      </dsp:txXfrm>
    </dsp:sp>
    <dsp:sp modelId="{5208F14B-2A0E-4AF1-AC2D-C3A584A50606}">
      <dsp:nvSpPr>
        <dsp:cNvPr id="0" name=""/>
        <dsp:cNvSpPr/>
      </dsp:nvSpPr>
      <dsp:spPr>
        <a:xfrm>
          <a:off x="1477172" y="712879"/>
          <a:ext cx="1404050" cy="950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Transfert dossier </a:t>
          </a:r>
          <a:endParaRPr lang="fr-FR" sz="1000" kern="1200" dirty="0"/>
        </a:p>
      </dsp:txBody>
      <dsp:txXfrm>
        <a:off x="1523572" y="759279"/>
        <a:ext cx="1311250" cy="857705"/>
      </dsp:txXfrm>
    </dsp:sp>
    <dsp:sp modelId="{D5D5C226-2845-4548-85D1-CCB2979B0359}">
      <dsp:nvSpPr>
        <dsp:cNvPr id="0" name=""/>
        <dsp:cNvSpPr/>
      </dsp:nvSpPr>
      <dsp:spPr>
        <a:xfrm>
          <a:off x="2951425" y="712879"/>
          <a:ext cx="1404050" cy="950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Contrôle du dossier </a:t>
          </a:r>
          <a:endParaRPr lang="fr-FR" sz="1000" kern="1200" dirty="0"/>
        </a:p>
      </dsp:txBody>
      <dsp:txXfrm>
        <a:off x="2997825" y="759279"/>
        <a:ext cx="1311250" cy="857705"/>
      </dsp:txXfrm>
    </dsp:sp>
    <dsp:sp modelId="{005FB82A-EAA4-491B-9639-F7A58246D569}">
      <dsp:nvSpPr>
        <dsp:cNvPr id="0" name=""/>
        <dsp:cNvSpPr/>
      </dsp:nvSpPr>
      <dsp:spPr>
        <a:xfrm>
          <a:off x="4425678" y="712879"/>
          <a:ext cx="1404050" cy="950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Dossier conforme</a:t>
          </a:r>
          <a:endParaRPr lang="fr-FR" sz="1000" kern="1200" dirty="0"/>
        </a:p>
      </dsp:txBody>
      <dsp:txXfrm>
        <a:off x="4472078" y="759279"/>
        <a:ext cx="1311250" cy="8577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DDDA4-65A4-4863-813B-6BC5A71CCE79}">
      <dsp:nvSpPr>
        <dsp:cNvPr id="0" name=""/>
        <dsp:cNvSpPr/>
      </dsp:nvSpPr>
      <dsp:spPr>
        <a:xfrm>
          <a:off x="378041" y="0"/>
          <a:ext cx="4284476" cy="208823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938A45-018C-4DCB-BD78-37F21B0E987C}">
      <dsp:nvSpPr>
        <dsp:cNvPr id="0" name=""/>
        <dsp:cNvSpPr/>
      </dsp:nvSpPr>
      <dsp:spPr>
        <a:xfrm>
          <a:off x="615" y="626469"/>
          <a:ext cx="1213315" cy="8352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Dossier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Non conforme </a:t>
          </a:r>
        </a:p>
      </dsp:txBody>
      <dsp:txXfrm>
        <a:off x="41391" y="667245"/>
        <a:ext cx="1131763" cy="753740"/>
      </dsp:txXfrm>
    </dsp:sp>
    <dsp:sp modelId="{5208F14B-2A0E-4AF1-AC2D-C3A584A50606}">
      <dsp:nvSpPr>
        <dsp:cNvPr id="0" name=""/>
        <dsp:cNvSpPr/>
      </dsp:nvSpPr>
      <dsp:spPr>
        <a:xfrm>
          <a:off x="1275953" y="626469"/>
          <a:ext cx="1213315" cy="8352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Dossier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Ré actualisé</a:t>
          </a:r>
          <a:endParaRPr lang="fr-FR" sz="1500" kern="1200" dirty="0"/>
        </a:p>
      </dsp:txBody>
      <dsp:txXfrm>
        <a:off x="1316729" y="667245"/>
        <a:ext cx="1131763" cy="753740"/>
      </dsp:txXfrm>
    </dsp:sp>
    <dsp:sp modelId="{D5D5C226-2845-4548-85D1-CCB2979B0359}">
      <dsp:nvSpPr>
        <dsp:cNvPr id="0" name=""/>
        <dsp:cNvSpPr/>
      </dsp:nvSpPr>
      <dsp:spPr>
        <a:xfrm>
          <a:off x="2551291" y="626469"/>
          <a:ext cx="1213315" cy="8352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Transfert dossier </a:t>
          </a:r>
          <a:endParaRPr lang="fr-FR" sz="1500" kern="1200" dirty="0"/>
        </a:p>
      </dsp:txBody>
      <dsp:txXfrm>
        <a:off x="2592067" y="667245"/>
        <a:ext cx="1131763" cy="753740"/>
      </dsp:txXfrm>
    </dsp:sp>
    <dsp:sp modelId="{005FB82A-EAA4-491B-9639-F7A58246D569}">
      <dsp:nvSpPr>
        <dsp:cNvPr id="0" name=""/>
        <dsp:cNvSpPr/>
      </dsp:nvSpPr>
      <dsp:spPr>
        <a:xfrm>
          <a:off x="3826629" y="626469"/>
          <a:ext cx="1213315" cy="8352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Contrôle du dossier </a:t>
          </a:r>
          <a:endParaRPr lang="fr-FR" sz="1500" kern="1200" dirty="0"/>
        </a:p>
      </dsp:txBody>
      <dsp:txXfrm>
        <a:off x="3867405" y="667245"/>
        <a:ext cx="1131763" cy="7537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710AA-95B6-49FB-A865-6A86C1FA21C4}">
      <dsp:nvSpPr>
        <dsp:cNvPr id="0" name=""/>
        <dsp:cNvSpPr/>
      </dsp:nvSpPr>
      <dsp:spPr>
        <a:xfrm>
          <a:off x="0" y="551139"/>
          <a:ext cx="6096000" cy="887809"/>
        </a:xfrm>
        <a:prstGeom prst="rightArrow">
          <a:avLst>
            <a:gd name="adj1" fmla="val 50000"/>
            <a:gd name="adj2" fmla="val 50000"/>
          </a:avLst>
        </a:prstGeom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254000" bIns="14094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i="1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Le dossier est non conforme, le B-O « rend le dossier » sous MYCREDIMMO</a:t>
          </a:r>
          <a:endParaRPr lang="fr-FR" sz="1000" kern="1200" dirty="0"/>
        </a:p>
      </dsp:txBody>
      <dsp:txXfrm>
        <a:off x="0" y="773091"/>
        <a:ext cx="5874048" cy="443905"/>
      </dsp:txXfrm>
    </dsp:sp>
    <dsp:sp modelId="{D046978F-2A45-4E63-A3F6-6078F5B38E3B}">
      <dsp:nvSpPr>
        <dsp:cNvPr id="0" name=""/>
        <dsp:cNvSpPr/>
      </dsp:nvSpPr>
      <dsp:spPr>
        <a:xfrm>
          <a:off x="0" y="1235768"/>
          <a:ext cx="1877568" cy="1710248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Réception d’un mail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i="1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(B-G agence) </a:t>
          </a:r>
          <a:endParaRPr lang="fr-FR" sz="10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 dirty="0" smtClean="0">
            <a:solidFill>
              <a:schemeClr val="tx1"/>
            </a:solidFill>
            <a:latin typeface="Calibri"/>
            <a:ea typeface="ＭＳ Ｐゴシック" pitchFamily="-106" charset="-128"/>
          </a:endParaRP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Réception d’un mail  </a:t>
          </a:r>
          <a:r>
            <a:rPr lang="fr-FR" sz="1000" b="1" i="1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(B-G agence) </a:t>
          </a:r>
          <a:r>
            <a:rPr lang="fr-FR" sz="1000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avec </a:t>
          </a:r>
          <a:r>
            <a:rPr lang="fr-FR" sz="1000" b="1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un lien</a:t>
          </a:r>
          <a:r>
            <a:rPr lang="fr-FR" sz="1000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 pour consultation  des anomalies à traiter</a:t>
          </a:r>
          <a:endParaRPr lang="fr-FR" sz="1000" kern="1200" dirty="0"/>
        </a:p>
      </dsp:txBody>
      <dsp:txXfrm>
        <a:off x="0" y="1235768"/>
        <a:ext cx="1877568" cy="1710248"/>
      </dsp:txXfrm>
    </dsp:sp>
    <dsp:sp modelId="{88C2158B-3EA8-41FD-8376-100ECD12E291}">
      <dsp:nvSpPr>
        <dsp:cNvPr id="0" name=""/>
        <dsp:cNvSpPr/>
      </dsp:nvSpPr>
      <dsp:spPr>
        <a:xfrm>
          <a:off x="1823867" y="1008115"/>
          <a:ext cx="4218432" cy="887809"/>
        </a:xfrm>
        <a:prstGeom prst="rightArrow">
          <a:avLst>
            <a:gd name="adj1" fmla="val 50000"/>
            <a:gd name="adj2" fmla="val 50000"/>
          </a:avLst>
        </a:prstGeom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254000" bIns="14094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i="1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Correction des anomalies identifiées </a:t>
          </a:r>
          <a:endParaRPr lang="fr-FR" sz="1000" kern="1200" dirty="0"/>
        </a:p>
      </dsp:txBody>
      <dsp:txXfrm>
        <a:off x="1823867" y="1230067"/>
        <a:ext cx="3996480" cy="443905"/>
      </dsp:txXfrm>
    </dsp:sp>
    <dsp:sp modelId="{74A54C1D-EF64-47BE-94B4-E223B68E3240}">
      <dsp:nvSpPr>
        <dsp:cNvPr id="0" name=""/>
        <dsp:cNvSpPr/>
      </dsp:nvSpPr>
      <dsp:spPr>
        <a:xfrm>
          <a:off x="1877568" y="1705671"/>
          <a:ext cx="1877568" cy="1710248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Mise à jour Dossier Numérique Crédit si besoin</a:t>
          </a:r>
          <a:endParaRPr lang="fr-FR" sz="10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Mises à jour MYCREDIMMO si besoin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err="1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Ré-accorder</a:t>
          </a:r>
          <a:r>
            <a:rPr lang="fr-FR" sz="1000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 le dossier le cas échéant</a:t>
          </a:r>
          <a:endParaRPr lang="fr-FR" sz="1000" kern="1200" dirty="0"/>
        </a:p>
      </dsp:txBody>
      <dsp:txXfrm>
        <a:off x="1877568" y="1705671"/>
        <a:ext cx="1877568" cy="1710248"/>
      </dsp:txXfrm>
    </dsp:sp>
    <dsp:sp modelId="{217E22D6-CD72-49F2-BD6A-F3550BED0408}">
      <dsp:nvSpPr>
        <dsp:cNvPr id="0" name=""/>
        <dsp:cNvSpPr/>
      </dsp:nvSpPr>
      <dsp:spPr>
        <a:xfrm>
          <a:off x="3755136" y="1440162"/>
          <a:ext cx="2340864" cy="887809"/>
        </a:xfrm>
        <a:prstGeom prst="rightArrow">
          <a:avLst>
            <a:gd name="adj1" fmla="val 50000"/>
            <a:gd name="adj2" fmla="val 50000"/>
          </a:avLst>
        </a:prstGeom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254000" bIns="14094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i="1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Transfert pour prise en charge B-O</a:t>
          </a:r>
          <a:endParaRPr lang="fr-FR" sz="1000" kern="1200" dirty="0"/>
        </a:p>
      </dsp:txBody>
      <dsp:txXfrm>
        <a:off x="3755136" y="1662114"/>
        <a:ext cx="2118912" cy="443905"/>
      </dsp:txXfrm>
    </dsp:sp>
    <dsp:sp modelId="{D3C17129-F740-4DD3-BD18-F9EBCCC56918}">
      <dsp:nvSpPr>
        <dsp:cNvPr id="0" name=""/>
        <dsp:cNvSpPr/>
      </dsp:nvSpPr>
      <dsp:spPr>
        <a:xfrm>
          <a:off x="3791748" y="2088227"/>
          <a:ext cx="1877568" cy="168521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Le Back Office est informé d’un dossier à contrôler (réception corbeille BO) </a:t>
          </a:r>
          <a:endParaRPr lang="fr-FR" sz="1000" kern="1200" dirty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Un </a:t>
          </a:r>
          <a:r>
            <a:rPr lang="fr-FR" sz="1000" kern="120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mail           informe </a:t>
          </a:r>
          <a:r>
            <a:rPr lang="fr-FR" sz="1000" kern="1200" dirty="0" smtClean="0">
              <a:solidFill>
                <a:schemeClr val="tx1"/>
              </a:solidFill>
              <a:latin typeface="Calibri"/>
              <a:ea typeface="ＭＳ Ｐゴシック" pitchFamily="-106" charset="-128"/>
            </a:rPr>
            <a:t>l’agence de la bonne réception du dossier numérique</a:t>
          </a:r>
        </a:p>
      </dsp:txBody>
      <dsp:txXfrm>
        <a:off x="3791748" y="2088227"/>
        <a:ext cx="1877568" cy="1685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619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6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8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4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4355976" y="6237312"/>
            <a:ext cx="25920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</a:rPr>
              <a:t>Département</a:t>
            </a:r>
            <a:r>
              <a:rPr lang="fr-FR" sz="1000" cap="all" dirty="0" smtClean="0">
                <a:solidFill>
                  <a:schemeClr val="tx1"/>
                </a:solidFill>
              </a:rPr>
              <a:t> réalisation des crédits </a:t>
            </a:r>
            <a:endParaRPr lang="fr-FR" sz="1000" cap="all" baseline="0" dirty="0" smtClean="0">
              <a:solidFill>
                <a:schemeClr val="tx1"/>
              </a:solidFill>
            </a:endParaRPr>
          </a:p>
          <a:p>
            <a:pPr algn="ctr">
              <a:spcAft>
                <a:spcPts val="300"/>
              </a:spcAft>
            </a:pPr>
            <a:r>
              <a:rPr lang="fr-FR" sz="1000" dirty="0" smtClean="0"/>
              <a:t>DIRECTION DES CREDITS</a:t>
            </a:r>
            <a:endParaRPr lang="fr-FR" sz="1000" dirty="0" smtClean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1" name="Titre 12"/>
          <p:cNvSpPr txBox="1">
            <a:spLocks/>
          </p:cNvSpPr>
          <p:nvPr/>
        </p:nvSpPr>
        <p:spPr>
          <a:xfrm>
            <a:off x="272447" y="2718238"/>
            <a:ext cx="3983114" cy="181588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solidFill>
                  <a:srgbClr val="C00000"/>
                </a:solidFill>
              </a:rPr>
              <a:t>MYCREDIMMO </a:t>
            </a:r>
          </a:p>
          <a:p>
            <a:endParaRPr lang="fr-FR" sz="2400" dirty="0">
              <a:solidFill>
                <a:srgbClr val="C00000"/>
              </a:solidFill>
            </a:endParaRPr>
          </a:p>
          <a:p>
            <a:r>
              <a:rPr lang="fr-FR" sz="2000" cap="none" dirty="0" smtClean="0">
                <a:solidFill>
                  <a:schemeClr val="tx1"/>
                </a:solidFill>
              </a:rPr>
              <a:t>Suivre mon dossier immobilier </a:t>
            </a:r>
          </a:p>
          <a:p>
            <a:r>
              <a:rPr lang="fr-FR" sz="2000" cap="none" dirty="0" smtClean="0">
                <a:solidFill>
                  <a:schemeClr val="tx1"/>
                </a:solidFill>
              </a:rPr>
              <a:t>avec MYFLOW et SAGE BO</a:t>
            </a:r>
          </a:p>
          <a:p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39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476437" y="1122709"/>
            <a:ext cx="8416043" cy="3620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fr-FR" sz="1200" b="1" dirty="0" smtClean="0">
                <a:solidFill>
                  <a:schemeClr val="tx1"/>
                </a:solidFill>
              </a:rPr>
              <a:t>transférer </a:t>
            </a:r>
            <a:r>
              <a:rPr lang="fr-FR" sz="1200" dirty="0">
                <a:solidFill>
                  <a:schemeClr val="tx1"/>
                </a:solidFill>
              </a:rPr>
              <a:t>m</a:t>
            </a:r>
            <a:r>
              <a:rPr lang="fr-FR" sz="1200" b="1" dirty="0" smtClean="0">
                <a:solidFill>
                  <a:schemeClr val="tx1"/>
                </a:solidFill>
              </a:rPr>
              <a:t>on dossier sous MYC pour </a:t>
            </a:r>
            <a:r>
              <a:rPr lang="fr-FR" sz="1200" b="1" dirty="0">
                <a:solidFill>
                  <a:schemeClr val="tx1"/>
                </a:solidFill>
              </a:rPr>
              <a:t>prise en charge par le Back-office </a:t>
            </a:r>
            <a:r>
              <a:rPr lang="fr-FR" sz="1200" b="1" dirty="0" smtClean="0">
                <a:solidFill>
                  <a:schemeClr val="tx1"/>
                </a:solidFill>
              </a:rPr>
              <a:t>: 2 solutions</a:t>
            </a:r>
            <a:r>
              <a:rPr lang="fr-FR" sz="1200" dirty="0" smtClean="0">
                <a:solidFill>
                  <a:schemeClr val="tx1"/>
                </a:solidFill>
              </a:rPr>
              <a:t> </a:t>
            </a:r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 smtClean="0">
              <a:solidFill>
                <a:schemeClr val="tx1"/>
              </a:solidFill>
            </a:endParaRPr>
          </a:p>
          <a:p>
            <a:pPr lvl="0"/>
            <a:endParaRPr lang="fr-FR" sz="1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200" dirty="0">
              <a:solidFill>
                <a:schemeClr val="tx1"/>
              </a:solidFill>
            </a:endParaRPr>
          </a:p>
          <a:p>
            <a:pPr lvl="0"/>
            <a:endParaRPr lang="fr-FR" sz="1200" dirty="0" smtClean="0">
              <a:solidFill>
                <a:schemeClr val="tx1"/>
              </a:solidFill>
            </a:endParaRPr>
          </a:p>
          <a:p>
            <a:pPr lvl="0"/>
            <a:endParaRPr lang="fr-FR" sz="1200" dirty="0">
              <a:solidFill>
                <a:schemeClr val="tx1"/>
              </a:solidFill>
            </a:endParaRPr>
          </a:p>
          <a:p>
            <a:pPr lvl="0"/>
            <a:endParaRPr lang="fr-FR" sz="1200" dirty="0" smtClean="0">
              <a:solidFill>
                <a:schemeClr val="tx1"/>
              </a:solidFill>
            </a:endParaRPr>
          </a:p>
          <a:p>
            <a:pPr lvl="0"/>
            <a:endParaRPr lang="fr-FR" sz="1200" dirty="0">
              <a:solidFill>
                <a:schemeClr val="tx1"/>
              </a:solidFill>
            </a:endParaRPr>
          </a:p>
          <a:p>
            <a:pPr lvl="0"/>
            <a:endParaRPr lang="fr-FR" sz="1200" dirty="0" smtClean="0">
              <a:solidFill>
                <a:schemeClr val="tx1"/>
              </a:solidFill>
            </a:endParaRPr>
          </a:p>
          <a:p>
            <a:pPr marL="1588" lvl="0" indent="0">
              <a:buNone/>
            </a:pPr>
            <a:endParaRPr lang="fr-FR" sz="1200" b="1" dirty="0" smtClean="0">
              <a:solidFill>
                <a:schemeClr val="tx1"/>
              </a:solidFill>
            </a:endParaRPr>
          </a:p>
          <a:p>
            <a:endParaRPr lang="fr-FR" sz="12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68" y="1682097"/>
            <a:ext cx="4291715" cy="2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395" y="3550470"/>
            <a:ext cx="4061803" cy="2482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3862" y="1895475"/>
            <a:ext cx="770113" cy="228600"/>
          </a:xfrm>
          <a:prstGeom prst="rect">
            <a:avLst/>
          </a:prstGeom>
          <a:noFill/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3744737" y="4129897"/>
            <a:ext cx="770113" cy="228600"/>
          </a:xfrm>
          <a:prstGeom prst="rect">
            <a:avLst/>
          </a:prstGeom>
          <a:noFill/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8030987" y="5861974"/>
            <a:ext cx="770113" cy="228600"/>
          </a:xfrm>
          <a:prstGeom prst="rect">
            <a:avLst/>
          </a:prstGeom>
          <a:noFill/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179512" y="4293096"/>
            <a:ext cx="4135406" cy="408703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fr-FR" sz="5600" b="1" cap="none" dirty="0" smtClean="0"/>
              <a:t>Dans le dossier, le bouton « transférer au back office » est accessible après l’accord prêteur</a:t>
            </a:r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1600" b="1" cap="none" dirty="0" smtClean="0"/>
          </a:p>
          <a:p>
            <a:pPr lvl="0"/>
            <a:endParaRPr lang="fr-FR" sz="6400" b="1" cap="none" dirty="0" smtClean="0"/>
          </a:p>
          <a:p>
            <a:pPr lvl="0"/>
            <a:endParaRPr lang="fr-FR" sz="6400" b="1" cap="none" dirty="0" smtClean="0"/>
          </a:p>
          <a:p>
            <a:pPr lvl="0"/>
            <a:endParaRPr lang="fr-FR" sz="6400" b="1" cap="none" dirty="0" smtClean="0"/>
          </a:p>
          <a:p>
            <a:pPr marL="0" indent="0">
              <a:buNone/>
            </a:pPr>
            <a:endParaRPr lang="fr-FR" sz="1600" cap="none" dirty="0" smtClean="0"/>
          </a:p>
          <a:p>
            <a:pPr marL="0" indent="0">
              <a:buNone/>
            </a:pPr>
            <a:endParaRPr lang="fr-FR" sz="1600" cap="none" dirty="0" smtClean="0"/>
          </a:p>
          <a:p>
            <a:pPr marL="0" indent="0">
              <a:buNone/>
            </a:pPr>
            <a:endParaRPr lang="fr-FR" sz="1600" cap="none" dirty="0" smtClean="0"/>
          </a:p>
          <a:p>
            <a:pPr marL="0" indent="0">
              <a:buNone/>
            </a:pPr>
            <a:endParaRPr lang="fr-FR" sz="1600" cap="none" dirty="0" smtClean="0"/>
          </a:p>
          <a:p>
            <a:pPr marL="0" indent="0">
              <a:buNone/>
            </a:pPr>
            <a:endParaRPr lang="fr-FR" sz="1600" cap="none" dirty="0" smtClean="0"/>
          </a:p>
          <a:p>
            <a:pPr lvl="0"/>
            <a:endParaRPr lang="fr-FR" sz="1600" cap="none" dirty="0" smtClean="0"/>
          </a:p>
          <a:p>
            <a:pPr lvl="0"/>
            <a:endParaRPr lang="fr-FR" sz="1600" cap="none" dirty="0" smtClean="0"/>
          </a:p>
          <a:p>
            <a:pPr lvl="0"/>
            <a:endParaRPr lang="fr-FR" sz="1600" cap="none" dirty="0" smtClean="0"/>
          </a:p>
          <a:p>
            <a:pPr lvl="0"/>
            <a:endParaRPr lang="fr-FR" sz="1600" cap="none" dirty="0" smtClean="0"/>
          </a:p>
          <a:p>
            <a:pPr lvl="0"/>
            <a:endParaRPr lang="fr-FR" sz="1600" cap="none" dirty="0" smtClean="0"/>
          </a:p>
          <a:p>
            <a:pPr marL="1588" lvl="0" indent="0">
              <a:buNone/>
            </a:pPr>
            <a:endParaRPr lang="fr-FR" sz="1600" b="1" cap="none" dirty="0" smtClean="0"/>
          </a:p>
          <a:p>
            <a:endParaRPr lang="fr-FR" sz="1600" cap="none" dirty="0"/>
          </a:p>
        </p:txBody>
      </p:sp>
      <p:sp>
        <p:nvSpPr>
          <p:cNvPr id="14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5162121" y="1895475"/>
            <a:ext cx="3723850" cy="57162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1400" b="1" cap="none" dirty="0" smtClean="0"/>
              <a:t>Dans l’onglet « rechercher dossier à transférer », sélectionner  le dossier à transférer puis transférer au back office</a:t>
            </a:r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lvl="0"/>
            <a:endParaRPr lang="fr-FR" sz="1400" b="1" cap="none" dirty="0" smtClean="0"/>
          </a:p>
          <a:p>
            <a:pPr marL="0" indent="0">
              <a:buNone/>
            </a:pPr>
            <a:endParaRPr lang="fr-FR" sz="1400" cap="none" dirty="0" smtClean="0"/>
          </a:p>
          <a:p>
            <a:pPr marL="0" indent="0">
              <a:buNone/>
            </a:pPr>
            <a:endParaRPr lang="fr-FR" sz="1400" cap="none" dirty="0" smtClean="0"/>
          </a:p>
          <a:p>
            <a:pPr marL="0" indent="0">
              <a:buNone/>
            </a:pPr>
            <a:endParaRPr lang="fr-FR" sz="1400" cap="none" dirty="0" smtClean="0"/>
          </a:p>
          <a:p>
            <a:pPr marL="0" indent="0">
              <a:buNone/>
            </a:pPr>
            <a:endParaRPr lang="fr-FR" sz="1400" cap="none" dirty="0" smtClean="0"/>
          </a:p>
          <a:p>
            <a:pPr marL="0" indent="0">
              <a:buNone/>
            </a:pPr>
            <a:endParaRPr lang="fr-FR" sz="1400" cap="none" dirty="0" smtClean="0"/>
          </a:p>
          <a:p>
            <a:pPr lvl="0"/>
            <a:endParaRPr lang="fr-FR" sz="1400" cap="none" dirty="0" smtClean="0"/>
          </a:p>
          <a:p>
            <a:pPr lvl="0"/>
            <a:endParaRPr lang="fr-FR" sz="1400" cap="none" dirty="0" smtClean="0"/>
          </a:p>
          <a:p>
            <a:pPr lvl="0"/>
            <a:endParaRPr lang="fr-FR" sz="1400" cap="none" dirty="0" smtClean="0"/>
          </a:p>
          <a:p>
            <a:pPr lvl="0"/>
            <a:endParaRPr lang="fr-FR" sz="1400" cap="none" dirty="0" smtClean="0"/>
          </a:p>
          <a:p>
            <a:pPr lvl="0"/>
            <a:endParaRPr lang="fr-FR" sz="1400" cap="none" dirty="0" smtClean="0"/>
          </a:p>
          <a:p>
            <a:pPr marL="1588" lvl="0" indent="0">
              <a:buNone/>
            </a:pPr>
            <a:endParaRPr lang="fr-FR" sz="1400" b="1" cap="none" dirty="0" smtClean="0"/>
          </a:p>
          <a:p>
            <a:endParaRPr lang="fr-FR" sz="1400" cap="none" dirty="0"/>
          </a:p>
        </p:txBody>
      </p:sp>
      <p:sp>
        <p:nvSpPr>
          <p:cNvPr id="15" name="Flèche droite 14"/>
          <p:cNvSpPr/>
          <p:nvPr/>
        </p:nvSpPr>
        <p:spPr>
          <a:xfrm rot="10800000">
            <a:off x="4563329" y="2114550"/>
            <a:ext cx="399195" cy="285750"/>
          </a:xfrm>
          <a:prstGeom prst="rightArrow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3" t="79293"/>
          <a:stretch/>
        </p:blipFill>
        <p:spPr bwMode="auto">
          <a:xfrm>
            <a:off x="408015" y="5157192"/>
            <a:ext cx="404406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lèche droite 16"/>
          <p:cNvSpPr/>
          <p:nvPr/>
        </p:nvSpPr>
        <p:spPr>
          <a:xfrm rot="5400000">
            <a:off x="720270" y="4972478"/>
            <a:ext cx="399195" cy="285750"/>
          </a:xfrm>
          <a:prstGeom prst="rightArrow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609391" y="5701522"/>
            <a:ext cx="866984" cy="228600"/>
          </a:xfrm>
          <a:prstGeom prst="rect">
            <a:avLst/>
          </a:prstGeom>
          <a:noFill/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>
            <a:off x="4231417" y="4615192"/>
            <a:ext cx="399195" cy="285750"/>
          </a:xfrm>
          <a:prstGeom prst="rightArrow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260648"/>
            <a:ext cx="6768752" cy="769441"/>
          </a:xfrm>
        </p:spPr>
        <p:txBody>
          <a:bodyPr/>
          <a:lstStyle/>
          <a:p>
            <a:r>
              <a:rPr lang="fr-FR" dirty="0" smtClean="0"/>
              <a:t>Transférer un dossier </a:t>
            </a:r>
            <a:r>
              <a:rPr lang="fr-FR" dirty="0" err="1" smtClean="0"/>
              <a:t>mycredimmo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57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122553" y="980728"/>
            <a:ext cx="7761815" cy="685924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fr-FR" sz="6400" cap="none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fr-FR" sz="6400" b="1" cap="none" dirty="0" smtClean="0">
                <a:solidFill>
                  <a:schemeClr val="tx1"/>
                </a:solidFill>
              </a:rPr>
              <a:t>1 - Dans la fenêtre « transfert au back office», sélectionner  « DIR CRED » puis le code du service </a:t>
            </a:r>
          </a:p>
          <a:p>
            <a:pPr marL="0" lvl="0" indent="0">
              <a:buNone/>
            </a:pPr>
            <a:r>
              <a:rPr lang="fr-FR" sz="6400" b="1" cap="none" dirty="0" smtClean="0">
                <a:solidFill>
                  <a:schemeClr val="tx1"/>
                </a:solidFill>
              </a:rPr>
              <a:t>(</a:t>
            </a:r>
            <a:r>
              <a:rPr lang="fr-FR" sz="6400" b="1" cap="none" dirty="0" err="1" smtClean="0">
                <a:solidFill>
                  <a:schemeClr val="tx1"/>
                </a:solidFill>
              </a:rPr>
              <a:t>cf</a:t>
            </a:r>
            <a:r>
              <a:rPr lang="fr-FR" sz="6400" b="1" cap="none" dirty="0" smtClean="0">
                <a:solidFill>
                  <a:schemeClr val="tx1"/>
                </a:solidFill>
              </a:rPr>
              <a:t> table ci-dessous)</a:t>
            </a:r>
          </a:p>
          <a:p>
            <a:pPr marL="0" lvl="0" indent="0">
              <a:buNone/>
            </a:pPr>
            <a:r>
              <a:rPr lang="fr-FR" sz="6400" b="1" cap="none" dirty="0" smtClean="0">
                <a:solidFill>
                  <a:schemeClr val="tx1"/>
                </a:solidFill>
              </a:rPr>
              <a:t>	</a:t>
            </a: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pPr lvl="0"/>
            <a:endParaRPr lang="fr-FR" sz="1600" b="1" cap="none" dirty="0" smtClean="0">
              <a:solidFill>
                <a:schemeClr val="tx1"/>
              </a:solidFill>
            </a:endParaRPr>
          </a:p>
          <a:p>
            <a:r>
              <a:rPr lang="fr-FR" sz="4800" cap="none" dirty="0">
                <a:solidFill>
                  <a:schemeClr val="tx1"/>
                </a:solidFill>
              </a:rPr>
              <a:t>	</a:t>
            </a:r>
            <a:r>
              <a:rPr lang="fr-FR" sz="4800" cap="none" dirty="0" smtClean="0">
                <a:solidFill>
                  <a:schemeClr val="tx1"/>
                </a:solidFill>
              </a:rPr>
              <a:t>	</a:t>
            </a:r>
            <a:r>
              <a:rPr lang="fr-FR" sz="4800" i="1" cap="none" dirty="0" smtClean="0">
                <a:solidFill>
                  <a:schemeClr val="tx1"/>
                </a:solidFill>
              </a:rPr>
              <a:t>Le </a:t>
            </a:r>
            <a:r>
              <a:rPr lang="fr-FR" sz="4800" i="1" cap="none" dirty="0">
                <a:solidFill>
                  <a:schemeClr val="tx1"/>
                </a:solidFill>
              </a:rPr>
              <a:t>dossier ne doit pas être </a:t>
            </a:r>
            <a:r>
              <a:rPr lang="fr-FR" sz="4800" i="1" cap="none" dirty="0" smtClean="0">
                <a:solidFill>
                  <a:schemeClr val="tx1"/>
                </a:solidFill>
              </a:rPr>
              <a:t>transféré </a:t>
            </a:r>
            <a:r>
              <a:rPr lang="fr-FR" sz="4800" i="1" cap="none" dirty="0">
                <a:solidFill>
                  <a:schemeClr val="tx1"/>
                </a:solidFill>
              </a:rPr>
              <a:t>directement à un collaborateur du service </a:t>
            </a:r>
            <a:r>
              <a:rPr lang="fr-FR" sz="4800" i="1" cap="none" dirty="0" smtClean="0">
                <a:solidFill>
                  <a:schemeClr val="tx1"/>
                </a:solidFill>
              </a:rPr>
              <a:t>instruction</a:t>
            </a:r>
            <a:endParaRPr lang="fr-FR" sz="4800" i="1" cap="none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fr-FR" sz="6400" b="1" i="1" cap="none" dirty="0" smtClean="0">
              <a:solidFill>
                <a:schemeClr val="tx1"/>
              </a:solidFill>
            </a:endParaRPr>
          </a:p>
          <a:p>
            <a:pPr lvl="0"/>
            <a:endParaRPr lang="fr-FR" sz="6400" b="1" cap="none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600" cap="none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600" cap="none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600" cap="none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600" cap="none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600" cap="none" dirty="0" smtClean="0">
              <a:solidFill>
                <a:schemeClr val="tx1"/>
              </a:solidFill>
            </a:endParaRPr>
          </a:p>
          <a:p>
            <a:pPr lvl="0"/>
            <a:endParaRPr lang="fr-FR" sz="1600" cap="none" dirty="0" smtClean="0">
              <a:solidFill>
                <a:schemeClr val="tx1"/>
              </a:solidFill>
            </a:endParaRPr>
          </a:p>
          <a:p>
            <a:pPr lvl="0"/>
            <a:endParaRPr lang="fr-FR" sz="1600" cap="none" dirty="0" smtClean="0">
              <a:solidFill>
                <a:schemeClr val="tx1"/>
              </a:solidFill>
            </a:endParaRPr>
          </a:p>
          <a:p>
            <a:pPr lvl="0"/>
            <a:endParaRPr lang="fr-FR" sz="1600" cap="none" dirty="0" smtClean="0">
              <a:solidFill>
                <a:schemeClr val="tx1"/>
              </a:solidFill>
            </a:endParaRPr>
          </a:p>
          <a:p>
            <a:pPr lvl="0"/>
            <a:endParaRPr lang="fr-FR" sz="1600" cap="none" dirty="0" smtClean="0">
              <a:solidFill>
                <a:schemeClr val="tx1"/>
              </a:solidFill>
            </a:endParaRPr>
          </a:p>
          <a:p>
            <a:pPr lvl="0"/>
            <a:endParaRPr lang="fr-FR" sz="1600" cap="none" dirty="0" smtClean="0">
              <a:solidFill>
                <a:schemeClr val="tx1"/>
              </a:solidFill>
            </a:endParaRPr>
          </a:p>
          <a:p>
            <a:pPr marL="1588" lvl="0" indent="0">
              <a:buNone/>
            </a:pPr>
            <a:endParaRPr lang="fr-FR" sz="1600" b="1" cap="none" dirty="0" smtClean="0">
              <a:solidFill>
                <a:schemeClr val="tx1"/>
              </a:solidFill>
            </a:endParaRPr>
          </a:p>
          <a:p>
            <a:endParaRPr lang="fr-FR" sz="1600" cap="none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64" y="3645024"/>
            <a:ext cx="4322711" cy="120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122" y="4208434"/>
            <a:ext cx="4232666" cy="106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026" y="5299574"/>
            <a:ext cx="1342644" cy="136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964343" y="5292665"/>
            <a:ext cx="1735121" cy="10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525566"/>
              </p:ext>
            </p:extLst>
          </p:nvPr>
        </p:nvGraphicFramePr>
        <p:xfrm>
          <a:off x="827584" y="2132856"/>
          <a:ext cx="6779328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4994"/>
                <a:gridCol w="2343468"/>
                <a:gridCol w="1120866"/>
              </a:tblGrid>
              <a:tr h="3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Back office destinataire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Référence</a:t>
                      </a:r>
                      <a:endParaRPr lang="fr-FR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Transfert du dossier au BO EST</a:t>
                      </a:r>
                      <a:endParaRPr lang="fr-FR" dirty="0"/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DIR CRED 0938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0938</a:t>
                      </a:r>
                      <a:endParaRPr lang="fr-FR" dirty="0"/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Transfert du dossier au BO OUEST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DIR CRED 05910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05910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lèche droite 6"/>
          <p:cNvSpPr/>
          <p:nvPr/>
        </p:nvSpPr>
        <p:spPr>
          <a:xfrm>
            <a:off x="315266" y="4111716"/>
            <a:ext cx="224286" cy="109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>
            <a:off x="1096468" y="4447998"/>
            <a:ext cx="224286" cy="109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9" y="3356992"/>
            <a:ext cx="247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985" y="3961820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re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6768752" cy="769441"/>
          </a:xfrm>
        </p:spPr>
        <p:txBody>
          <a:bodyPr/>
          <a:lstStyle/>
          <a:p>
            <a:r>
              <a:rPr lang="fr-FR" dirty="0" smtClean="0"/>
              <a:t>Transférer un dossier </a:t>
            </a:r>
            <a:r>
              <a:rPr lang="fr-FR" dirty="0" err="1" smtClean="0"/>
              <a:t>mycredimmo</a:t>
            </a:r>
            <a:endParaRPr lang="fr-FR" dirty="0"/>
          </a:p>
        </p:txBody>
      </p:sp>
      <p:pic>
        <p:nvPicPr>
          <p:cNvPr id="17" name="Image 16" descr="http://www.monlissagebresilien.com/wp-content/uploads/2014/06/attention-danger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346665"/>
            <a:ext cx="546731" cy="543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899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78134" y="3068961"/>
            <a:ext cx="8542338" cy="2808312"/>
          </a:xfrm>
          <a:ln>
            <a:solidFill>
              <a:schemeClr val="tx1"/>
            </a:solidFill>
            <a:prstDash val="sysDot"/>
          </a:ln>
        </p:spPr>
        <p:txBody>
          <a:bodyPr>
            <a:normAutofit/>
          </a:bodyPr>
          <a:lstStyle/>
          <a:p>
            <a:pPr marL="1200150" lvl="4" indent="0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None/>
              <a:tabLst>
                <a:tab pos="982663" algn="l"/>
              </a:tabLst>
            </a:pPr>
            <a:endParaRPr lang="fr-FR" b="1" i="1" dirty="0" smtClean="0">
              <a:latin typeface="Calibri"/>
              <a:ea typeface="ＭＳ Ｐゴシック" pitchFamily="-106" charset="-128"/>
            </a:endParaRPr>
          </a:p>
          <a:p>
            <a:pPr marL="2457450" lvl="6" indent="-342900" algn="l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endParaRPr lang="fr-FR" sz="1200" b="1" i="1" dirty="0" smtClean="0">
              <a:solidFill>
                <a:schemeClr val="tx1"/>
              </a:solidFill>
              <a:latin typeface="Calibri"/>
              <a:ea typeface="ＭＳ Ｐゴシック" pitchFamily="-106" charset="-128"/>
            </a:endParaRPr>
          </a:p>
          <a:p>
            <a:pPr marL="2457450" lvl="6" indent="-342900" algn="l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r>
              <a:rPr lang="fr-FR" sz="1200" b="1" i="1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«</a:t>
            </a:r>
            <a:r>
              <a:rPr lang="fr-FR" sz="1200" b="1" i="1" dirty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 Transfert pour prise en charge BO » :	</a:t>
            </a:r>
          </a:p>
          <a:p>
            <a:pPr marL="3257550" lvl="7" indent="-685800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Ø"/>
              <a:tabLst>
                <a:tab pos="982663" algn="l"/>
              </a:tabLst>
            </a:pPr>
            <a:r>
              <a:rPr lang="fr-FR" sz="1200" cap="none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Le back office est informé d’un dossier à contrôler (réception corbeille BO)</a:t>
            </a:r>
          </a:p>
          <a:p>
            <a:pPr marL="3257550" lvl="7" indent="-685800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Ø"/>
              <a:tabLst>
                <a:tab pos="982663" algn="l"/>
              </a:tabLst>
            </a:pPr>
            <a:r>
              <a:rPr lang="fr-FR" sz="1200" cap="none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Un mail                     </a:t>
            </a:r>
            <a:r>
              <a:rPr lang="fr-FR" sz="1200" cap="none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 et MYFLOW </a:t>
            </a:r>
            <a:r>
              <a:rPr lang="fr-FR" sz="1200" cap="none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informe l’agence de la bonne réception de dossier numérique </a:t>
            </a:r>
          </a:p>
          <a:p>
            <a:pPr marL="2000250" lvl="5" indent="-342900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endParaRPr lang="fr-FR" dirty="0" smtClean="0">
              <a:latin typeface="Calibri"/>
              <a:ea typeface="ＭＳ Ｐゴシック" pitchFamily="-106" charset="-128"/>
            </a:endParaRPr>
          </a:p>
          <a:p>
            <a:pPr marL="2078038" lvl="7" indent="-355600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endParaRPr lang="fr-FR" sz="1200" dirty="0">
              <a:solidFill>
                <a:schemeClr val="tx1"/>
              </a:solidFill>
              <a:latin typeface="Calibri"/>
              <a:ea typeface="ＭＳ Ｐゴシック" pitchFamily="-106" charset="-128"/>
            </a:endParaRPr>
          </a:p>
          <a:p>
            <a:pPr marL="2457450" lvl="6" indent="-342900" algn="l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r>
              <a:rPr lang="fr-FR" sz="1200" b="1" i="1" dirty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le BO Crédit Est ou OUEST prend </a:t>
            </a:r>
            <a:r>
              <a:rPr lang="fr-FR" sz="1200" b="1" i="1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en charge </a:t>
            </a:r>
            <a:r>
              <a:rPr lang="fr-FR" sz="1200" b="1" i="1" dirty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le dossier Mycredimmo + </a:t>
            </a:r>
            <a:r>
              <a:rPr lang="fr-FR" sz="1200" b="1" i="1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DNC</a:t>
            </a:r>
            <a:endParaRPr lang="fr-FR" sz="1200" b="1" i="1" dirty="0">
              <a:solidFill>
                <a:schemeClr val="tx1"/>
              </a:solidFill>
              <a:latin typeface="Calibri"/>
              <a:ea typeface="ＭＳ Ｐゴシック" pitchFamily="-106" charset="-128"/>
            </a:endParaRPr>
          </a:p>
          <a:p>
            <a:pPr marL="1543050" lvl="4" indent="-342900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endParaRPr lang="fr-FR" b="1" i="1" dirty="0" smtClean="0">
              <a:latin typeface="Calibri"/>
              <a:ea typeface="ＭＳ Ｐゴシック" pitchFamily="-106" charset="-128"/>
            </a:endParaRPr>
          </a:p>
          <a:p>
            <a:pPr marL="2457450" lvl="6" indent="-342900" algn="l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r>
              <a:rPr lang="fr-FR" sz="1200" b="1" i="1" dirty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le dossier est </a:t>
            </a:r>
            <a:r>
              <a:rPr lang="fr-FR" sz="1200" b="1" i="1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conforme, </a:t>
            </a:r>
            <a:r>
              <a:rPr lang="fr-FR" sz="1200" b="1" i="1" dirty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l’offre est éditée </a:t>
            </a:r>
            <a:r>
              <a:rPr lang="fr-FR" sz="1200" b="1" i="1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(sauf </a:t>
            </a:r>
            <a:r>
              <a:rPr lang="fr-FR" sz="1200" b="1" i="1" dirty="0" err="1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Opti</a:t>
            </a:r>
            <a:r>
              <a:rPr lang="fr-FR" sz="1200" b="1" i="1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 Lead)</a:t>
            </a:r>
          </a:p>
          <a:p>
            <a:pPr marL="2457450" lvl="6" indent="-342900" algn="l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endParaRPr lang="fr-FR" sz="1200" b="1" i="1" dirty="0">
              <a:solidFill>
                <a:schemeClr val="tx1"/>
              </a:solidFill>
              <a:latin typeface="Calibri"/>
              <a:ea typeface="ＭＳ Ｐゴシック" pitchFamily="-106" charset="-128"/>
            </a:endParaRPr>
          </a:p>
          <a:p>
            <a:pPr marL="3257550" lvl="7" indent="-685800" defTabSz="45720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Ø"/>
              <a:tabLst>
                <a:tab pos="982663" algn="l"/>
              </a:tabLst>
            </a:pPr>
            <a:r>
              <a:rPr lang="fr-FR" sz="1200" cap="none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Réception d’un mail                      informant de </a:t>
            </a:r>
            <a:r>
              <a:rPr lang="fr-FR" sz="1200" cap="none" dirty="0" smtClean="0">
                <a:solidFill>
                  <a:schemeClr val="tx1"/>
                </a:solidFill>
                <a:latin typeface="Calibri"/>
                <a:ea typeface="ＭＳ Ｐゴシック" pitchFamily="-106" charset="-128"/>
              </a:rPr>
              <a:t>l’édition</a:t>
            </a:r>
          </a:p>
          <a:p>
            <a:pPr marL="2571750" lvl="7" defTabSz="45720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0000"/>
              </a:buClr>
              <a:buSzPct val="100000"/>
              <a:tabLst>
                <a:tab pos="982663" algn="l"/>
              </a:tabLst>
            </a:pPr>
            <a:endParaRPr lang="fr-FR" sz="1200" cap="none" dirty="0" smtClean="0">
              <a:solidFill>
                <a:schemeClr val="tx1"/>
              </a:solidFill>
              <a:latin typeface="Calibri"/>
              <a:ea typeface="ＭＳ Ｐゴシック" pitchFamily="-106" charset="-128"/>
            </a:endParaRPr>
          </a:p>
          <a:p>
            <a:pPr marL="2571750" lvl="7" indent="0" defTabSz="457200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FF0000"/>
              </a:buClr>
              <a:buSzPct val="100000"/>
              <a:buNone/>
              <a:tabLst>
                <a:tab pos="982663" algn="l"/>
              </a:tabLst>
            </a:pPr>
            <a:endParaRPr lang="fr-FR" sz="1200" dirty="0">
              <a:solidFill>
                <a:schemeClr val="tx1"/>
              </a:solidFill>
              <a:latin typeface="Calibri"/>
              <a:ea typeface="ＭＳ Ｐゴシック" pitchFamily="-106" charset="-128"/>
            </a:endParaRPr>
          </a:p>
          <a:p>
            <a:pPr marL="1543050" lvl="4" indent="-342900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endParaRPr lang="fr-FR" b="1" i="1" dirty="0" smtClean="0">
              <a:latin typeface="Calibri"/>
              <a:ea typeface="ＭＳ Ｐゴシック" pitchFamily="-106" charset="-128"/>
            </a:endParaRPr>
          </a:p>
          <a:p>
            <a:pPr marL="1543050" lvl="4" indent="-342900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endParaRPr lang="fr-FR" b="1" i="1" dirty="0">
              <a:latin typeface="Calibri"/>
              <a:ea typeface="ＭＳ Ｐゴシック" pitchFamily="-106" charset="-128"/>
            </a:endParaRPr>
          </a:p>
          <a:p>
            <a:pPr marL="2000250" lvl="5" indent="-342900" defTabSz="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Courier New" panose="02070309020205020404" pitchFamily="49" charset="0"/>
              <a:buChar char="o"/>
              <a:tabLst>
                <a:tab pos="982663" algn="l"/>
              </a:tabLst>
            </a:pPr>
            <a:endParaRPr lang="fr-FR" b="1" i="1" dirty="0" smtClean="0">
              <a:latin typeface="Calibri"/>
              <a:ea typeface="ＭＳ Ｐゴシック" pitchFamily="-106" charset="-128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4" y="260648"/>
            <a:ext cx="3816424" cy="769441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ETAPES CLES dossier conforme </a:t>
            </a:r>
            <a:r>
              <a:rPr lang="fr-FR" sz="2400" dirty="0"/>
              <a:t>é</a:t>
            </a:r>
            <a:r>
              <a:rPr lang="fr-FR" sz="2400" dirty="0" smtClean="0"/>
              <a:t>dition possible </a:t>
            </a:r>
            <a:endParaRPr lang="fr-FR" sz="2400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390" y="5200736"/>
            <a:ext cx="345726" cy="302510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6084168" y="1950987"/>
            <a:ext cx="2664296" cy="1045965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Notifications accessibles dans la boîte générique de l’agence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17" name="Image 16" descr="http://www.monlissagebresilien.com/wp-content/uploads/2014/06/attention-danger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613" y="1373187"/>
            <a:ext cx="546731" cy="543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546" y="3821698"/>
            <a:ext cx="350013" cy="306261"/>
          </a:xfrm>
          <a:prstGeom prst="rect">
            <a:avLst/>
          </a:prstGeom>
        </p:spPr>
      </p:pic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734641107"/>
              </p:ext>
            </p:extLst>
          </p:nvPr>
        </p:nvGraphicFramePr>
        <p:xfrm>
          <a:off x="251520" y="548680"/>
          <a:ext cx="5832648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2" name="Rectangle à coins arrondis 21"/>
          <p:cNvSpPr/>
          <p:nvPr/>
        </p:nvSpPr>
        <p:spPr>
          <a:xfrm>
            <a:off x="4897231" y="5250972"/>
            <a:ext cx="676276" cy="189781"/>
          </a:xfrm>
          <a:prstGeom prst="roundRect">
            <a:avLst/>
          </a:prstGeom>
          <a:solidFill>
            <a:srgbClr val="DE62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Sage-B</a:t>
            </a:r>
            <a:r>
              <a:rPr lang="fr-FR" sz="1050" dirty="0"/>
              <a:t>O</a:t>
            </a:r>
            <a:r>
              <a:rPr lang="fr-FR" sz="1050" dirty="0" smtClean="0"/>
              <a:t> </a:t>
            </a:r>
            <a:endParaRPr lang="fr-FR" sz="1050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4161984" y="3871934"/>
            <a:ext cx="676276" cy="189781"/>
          </a:xfrm>
          <a:prstGeom prst="roundRect">
            <a:avLst/>
          </a:prstGeom>
          <a:solidFill>
            <a:srgbClr val="DE62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Sage-B</a:t>
            </a:r>
            <a:r>
              <a:rPr lang="fr-FR" sz="1050" dirty="0"/>
              <a:t>O</a:t>
            </a:r>
            <a:r>
              <a:rPr lang="fr-FR" sz="1050" dirty="0" smtClean="0"/>
              <a:t> </a:t>
            </a:r>
            <a:endParaRPr lang="fr-FR" sz="1050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390" y="3627507"/>
            <a:ext cx="247514" cy="244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42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me 10"/>
          <p:cNvGraphicFramePr/>
          <p:nvPr>
            <p:extLst>
              <p:ext uri="{D42A27DB-BD31-4B8C-83A1-F6EECF244321}">
                <p14:modId xmlns:p14="http://schemas.microsoft.com/office/powerpoint/2010/main" val="1148143714"/>
              </p:ext>
            </p:extLst>
          </p:nvPr>
        </p:nvGraphicFramePr>
        <p:xfrm>
          <a:off x="1331640" y="548680"/>
          <a:ext cx="5040560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itre 2"/>
          <p:cNvSpPr>
            <a:spLocks noGrp="1"/>
          </p:cNvSpPr>
          <p:nvPr>
            <p:ph type="title"/>
          </p:nvPr>
        </p:nvSpPr>
        <p:spPr>
          <a:xfrm>
            <a:off x="107504" y="260648"/>
            <a:ext cx="4824536" cy="769441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ETAPES CLES dossier non conforme et mise en conformité</a:t>
            </a:r>
            <a:endParaRPr lang="fr-FR" sz="2400" dirty="0"/>
          </a:p>
        </p:txBody>
      </p:sp>
      <p:graphicFrame>
        <p:nvGraphicFramePr>
          <p:cNvPr id="14" name="Diagramme 13"/>
          <p:cNvGraphicFramePr/>
          <p:nvPr>
            <p:extLst>
              <p:ext uri="{D42A27DB-BD31-4B8C-83A1-F6EECF244321}">
                <p14:modId xmlns:p14="http://schemas.microsoft.com/office/powerpoint/2010/main" val="4284131694"/>
              </p:ext>
            </p:extLst>
          </p:nvPr>
        </p:nvGraphicFramePr>
        <p:xfrm>
          <a:off x="395536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Rectangle à coins arrondis 14"/>
          <p:cNvSpPr/>
          <p:nvPr/>
        </p:nvSpPr>
        <p:spPr>
          <a:xfrm>
            <a:off x="6660232" y="2492896"/>
            <a:ext cx="2016224" cy="324036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6876256" y="2538941"/>
            <a:ext cx="1584176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6"/>
            <a:r>
              <a:rPr lang="fr-FR" sz="1200" b="1" i="1" dirty="0" smtClean="0">
                <a:latin typeface="Calibri"/>
                <a:ea typeface="ＭＳ Ｐゴシック" pitchFamily="-106" charset="-128"/>
              </a:rPr>
              <a:t>Le B-O </a:t>
            </a:r>
            <a:r>
              <a:rPr lang="fr-FR" sz="1200" b="1" i="1" dirty="0">
                <a:latin typeface="Calibri"/>
                <a:ea typeface="ＭＳ Ｐゴシック" pitchFamily="-106" charset="-128"/>
              </a:rPr>
              <a:t>Crédit Est ou OUEST </a:t>
            </a:r>
            <a:r>
              <a:rPr lang="fr-FR" sz="1200" i="1" dirty="0">
                <a:latin typeface="Calibri"/>
                <a:ea typeface="ＭＳ Ｐゴシック" pitchFamily="-106" charset="-128"/>
              </a:rPr>
              <a:t>reprend en charge </a:t>
            </a:r>
            <a:r>
              <a:rPr lang="fr-FR" sz="1200" b="1" i="1" dirty="0">
                <a:latin typeface="Calibri"/>
                <a:ea typeface="ＭＳ Ｐゴシック" pitchFamily="-106" charset="-128"/>
              </a:rPr>
              <a:t>le dossier </a:t>
            </a:r>
            <a:r>
              <a:rPr lang="fr-FR" sz="1200" b="1" i="1" dirty="0" smtClean="0">
                <a:latin typeface="Calibri"/>
                <a:ea typeface="ＭＳ Ｐゴシック" pitchFamily="-106" charset="-128"/>
              </a:rPr>
              <a:t>MYCREDIMMO </a:t>
            </a:r>
            <a:r>
              <a:rPr lang="fr-FR" sz="1200" b="1" i="1" dirty="0">
                <a:latin typeface="Calibri"/>
                <a:ea typeface="ＭＳ Ｐゴシック" pitchFamily="-106" charset="-128"/>
              </a:rPr>
              <a:t>+ </a:t>
            </a:r>
            <a:r>
              <a:rPr lang="fr-FR" sz="1200" b="1" i="1" dirty="0" smtClean="0">
                <a:latin typeface="Calibri"/>
                <a:ea typeface="ＭＳ Ｐゴシック" pitchFamily="-106" charset="-128"/>
              </a:rPr>
              <a:t>DNC</a:t>
            </a:r>
          </a:p>
          <a:p>
            <a:pPr marL="0" lvl="6"/>
            <a:endParaRPr lang="fr-FR" sz="1200" dirty="0" smtClean="0">
              <a:latin typeface="Calibri"/>
              <a:ea typeface="ＭＳ Ｐゴシック" pitchFamily="-106" charset="-128"/>
            </a:endParaRPr>
          </a:p>
          <a:p>
            <a:pPr marL="171450" lvl="6" indent="-171450">
              <a:buFont typeface="Wingdings" panose="05000000000000000000" pitchFamily="2" charset="2"/>
              <a:buChar char="ü"/>
            </a:pPr>
            <a:r>
              <a:rPr lang="fr-FR" sz="1200" dirty="0" smtClean="0">
                <a:latin typeface="Calibri"/>
                <a:ea typeface="ＭＳ Ｐゴシック" pitchFamily="-106" charset="-128"/>
              </a:rPr>
              <a:t>Le </a:t>
            </a:r>
            <a:r>
              <a:rPr lang="fr-FR" sz="1200" dirty="0">
                <a:latin typeface="Calibri"/>
                <a:ea typeface="ＭＳ Ｐゴシック" pitchFamily="-106" charset="-128"/>
              </a:rPr>
              <a:t>dossier est directement affecté au contrôleur </a:t>
            </a:r>
            <a:r>
              <a:rPr lang="fr-FR" sz="1200" dirty="0" smtClean="0">
                <a:latin typeface="Calibri"/>
                <a:ea typeface="ＭＳ Ｐゴシック" pitchFamily="-106" charset="-128"/>
              </a:rPr>
              <a:t>initial</a:t>
            </a:r>
          </a:p>
          <a:p>
            <a:pPr marL="0" lvl="6"/>
            <a:endParaRPr lang="fr-FR" sz="1200" dirty="0" smtClean="0">
              <a:latin typeface="Calibri"/>
              <a:ea typeface="ＭＳ Ｐゴシック" pitchFamily="-106" charset="-128"/>
            </a:endParaRPr>
          </a:p>
          <a:p>
            <a:pPr marL="171450" lvl="6" indent="-171450">
              <a:buFont typeface="Wingdings" panose="05000000000000000000" pitchFamily="2" charset="2"/>
              <a:buChar char="ü"/>
            </a:pPr>
            <a:r>
              <a:rPr lang="fr-FR" sz="1200" dirty="0">
                <a:latin typeface="Calibri"/>
                <a:ea typeface="ＭＳ Ｐゴシック" pitchFamily="-106" charset="-128"/>
              </a:rPr>
              <a:t>Le dossier est conforme, l’offre de prêt est </a:t>
            </a:r>
            <a:r>
              <a:rPr lang="fr-FR" sz="1200" dirty="0" smtClean="0">
                <a:latin typeface="Calibri"/>
                <a:ea typeface="ＭＳ Ｐゴシック" pitchFamily="-106" charset="-128"/>
              </a:rPr>
              <a:t>éditée</a:t>
            </a:r>
          </a:p>
          <a:p>
            <a:pPr marL="0" lvl="6"/>
            <a:endParaRPr lang="fr-FR" sz="1200" dirty="0">
              <a:latin typeface="Calibri"/>
              <a:ea typeface="ＭＳ Ｐゴシック" pitchFamily="-106" charset="-128"/>
            </a:endParaRPr>
          </a:p>
          <a:p>
            <a:pPr marL="171450" lvl="6" indent="-171450">
              <a:buFont typeface="Wingdings" panose="05000000000000000000" pitchFamily="2" charset="2"/>
              <a:buChar char="ü"/>
            </a:pPr>
            <a:r>
              <a:rPr lang="fr-FR" sz="1200" dirty="0">
                <a:latin typeface="Calibri"/>
                <a:ea typeface="ＭＳ Ｐゴシック" pitchFamily="-106" charset="-128"/>
              </a:rPr>
              <a:t>Réception d’un mail                   informant de l’édition de l’offre </a:t>
            </a:r>
          </a:p>
          <a:p>
            <a:pPr marL="0" lvl="6"/>
            <a:endParaRPr lang="fr-FR" sz="1200" dirty="0">
              <a:latin typeface="Calibri"/>
              <a:ea typeface="ＭＳ Ｐゴシック" pitchFamily="-106" charset="-128"/>
            </a:endParaRPr>
          </a:p>
          <a:p>
            <a:pPr marL="0" lvl="6"/>
            <a:endParaRPr lang="fr-FR" sz="1200" dirty="0">
              <a:latin typeface="Calibri"/>
              <a:ea typeface="ＭＳ Ｐゴシック" pitchFamily="-106" charset="-128"/>
            </a:endParaRPr>
          </a:p>
          <a:p>
            <a:pPr marL="0" lvl="6"/>
            <a:endParaRPr lang="fr-FR" sz="1200" b="1" i="1" dirty="0">
              <a:latin typeface="Calibri"/>
              <a:ea typeface="ＭＳ Ｐゴシック" pitchFamily="-106" charset="-128"/>
            </a:endParaRPr>
          </a:p>
          <a:p>
            <a:pPr marL="0" lvl="6"/>
            <a:endParaRPr lang="fr-FR" sz="1200" b="1" i="1" dirty="0" smtClean="0">
              <a:latin typeface="Calibri"/>
              <a:ea typeface="ＭＳ Ｐゴシック" pitchFamily="-106" charset="-128"/>
            </a:endParaRPr>
          </a:p>
          <a:p>
            <a:pPr marL="0" lvl="6"/>
            <a:endParaRPr lang="fr-FR" sz="1200" b="1" i="1" dirty="0">
              <a:latin typeface="Calibri"/>
              <a:ea typeface="ＭＳ Ｐゴシック" pitchFamily="-106" charset="-128"/>
            </a:endParaRPr>
          </a:p>
          <a:p>
            <a:pPr marL="0" lvl="6"/>
            <a:endParaRPr lang="fr-FR" sz="1200" b="1" i="1" dirty="0" smtClean="0">
              <a:latin typeface="Calibri"/>
              <a:ea typeface="ＭＳ Ｐゴシック" pitchFamily="-106" charset="-128"/>
            </a:endParaRPr>
          </a:p>
          <a:p>
            <a:endParaRPr lang="fr-FR" sz="700" dirty="0" smtClean="0"/>
          </a:p>
        </p:txBody>
      </p:sp>
    </p:spTree>
    <p:extLst>
      <p:ext uri="{BB962C8B-B14F-4D97-AF65-F5344CB8AC3E}">
        <p14:creationId xmlns:p14="http://schemas.microsoft.com/office/powerpoint/2010/main" val="25813970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schemas.microsoft.com/office/infopath/2007/PartnerControl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3492</TotalTime>
  <Words>266</Words>
  <Application>Microsoft Office PowerPoint</Application>
  <PresentationFormat>Affichage à l'écran (4:3)</PresentationFormat>
  <Paragraphs>334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Présentation PowerPoint</vt:lpstr>
      <vt:lpstr>Transférer un dossier mycredimmo</vt:lpstr>
      <vt:lpstr>Transférer un dossier mycredimmo</vt:lpstr>
      <vt:lpstr>ETAPES CLES dossier conforme édition possible </vt:lpstr>
      <vt:lpstr>ETAPES CLES dossier non conforme et mise en conformité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A6702965</cp:lastModifiedBy>
  <cp:revision>281</cp:revision>
  <cp:lastPrinted>2019-03-28T15:25:42Z</cp:lastPrinted>
  <dcterms:created xsi:type="dcterms:W3CDTF">2017-05-30T18:41:27Z</dcterms:created>
  <dcterms:modified xsi:type="dcterms:W3CDTF">2019-11-29T13:32:35Z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