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70" r:id="rId5"/>
    <p:sldId id="277" r:id="rId6"/>
    <p:sldId id="272" r:id="rId7"/>
    <p:sldId id="294" r:id="rId8"/>
    <p:sldId id="290" r:id="rId9"/>
    <p:sldId id="295" r:id="rId10"/>
    <p:sldId id="297" r:id="rId11"/>
    <p:sldId id="298" r:id="rId12"/>
    <p:sldId id="273" r:id="rId13"/>
    <p:sldId id="299" r:id="rId14"/>
    <p:sldId id="300" r:id="rId15"/>
    <p:sldId id="301" r:id="rId16"/>
    <p:sldId id="302" r:id="rId17"/>
    <p:sldId id="303" r:id="rId18"/>
    <p:sldId id="316" r:id="rId19"/>
    <p:sldId id="311" r:id="rId20"/>
    <p:sldId id="312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3" r:id="rId29"/>
    <p:sldId id="314" r:id="rId30"/>
    <p:sldId id="315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8083" autoAdjust="0"/>
  </p:normalViewPr>
  <p:slideViewPr>
    <p:cSldViewPr showGuides="1">
      <p:cViewPr varScale="1">
        <p:scale>
          <a:sx n="107" d="100"/>
          <a:sy n="107" d="100"/>
        </p:scale>
        <p:origin x="1734" y="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12/03/2020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12/03/2020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605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gi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e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4355976" y="6351131"/>
            <a:ext cx="25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Septembre 2019</a:t>
            </a:r>
          </a:p>
        </p:txBody>
      </p:sp>
      <p:cxnSp>
        <p:nvCxnSpPr>
          <p:cNvPr id="71" name="Connecteur droit 70"/>
          <p:cNvCxnSpPr/>
          <p:nvPr/>
        </p:nvCxnSpPr>
        <p:spPr>
          <a:xfrm flipV="1">
            <a:off x="251520" y="2420888"/>
            <a:ext cx="0" cy="100811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5" name="Titre 12"/>
          <p:cNvSpPr txBox="1">
            <a:spLocks/>
          </p:cNvSpPr>
          <p:nvPr/>
        </p:nvSpPr>
        <p:spPr>
          <a:xfrm>
            <a:off x="179512" y="2582034"/>
            <a:ext cx="2844000" cy="63094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OPTI </a:t>
            </a:r>
            <a:endParaRPr lang="fr-FR" dirty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Titre 12"/>
          <p:cNvSpPr txBox="1">
            <a:spLocks/>
          </p:cNvSpPr>
          <p:nvPr/>
        </p:nvSpPr>
        <p:spPr>
          <a:xfrm>
            <a:off x="251520" y="3590146"/>
            <a:ext cx="2844000" cy="22467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L</a:t>
            </a:r>
            <a:r>
              <a:rPr lang="fr-FR" sz="1800" dirty="0" smtClean="0"/>
              <a:t>ancement</a:t>
            </a:r>
            <a:endParaRPr lang="fr-FR" dirty="0" smtClean="0"/>
          </a:p>
          <a:p>
            <a:r>
              <a:rPr lang="fr-FR" dirty="0" smtClean="0"/>
              <a:t>E</a:t>
            </a:r>
            <a:r>
              <a:rPr lang="fr-FR" sz="1800" dirty="0" smtClean="0"/>
              <a:t>dition</a:t>
            </a:r>
            <a:r>
              <a:rPr lang="fr-FR" dirty="0" smtClean="0"/>
              <a:t> </a:t>
            </a:r>
          </a:p>
          <a:p>
            <a:r>
              <a:rPr lang="fr-FR" dirty="0" smtClean="0"/>
              <a:t>A</a:t>
            </a:r>
            <a:r>
              <a:rPr lang="fr-FR" sz="1800" dirty="0" smtClean="0"/>
              <a:t>gence</a:t>
            </a:r>
            <a:r>
              <a:rPr lang="fr-FR" dirty="0" smtClean="0"/>
              <a:t> </a:t>
            </a:r>
          </a:p>
          <a:p>
            <a:r>
              <a:rPr lang="fr-FR" dirty="0" smtClean="0"/>
              <a:t>D</a:t>
            </a:r>
            <a:r>
              <a:rPr lang="fr-FR" sz="1800" dirty="0" smtClean="0"/>
              <a:t>ématérialisée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1628801"/>
            <a:ext cx="6553398" cy="4032447"/>
          </a:xfrm>
        </p:spPr>
        <p:txBody>
          <a:bodyPr>
            <a:normAutofit/>
          </a:bodyPr>
          <a:lstStyle/>
          <a:p>
            <a:r>
              <a:rPr lang="fr-FR" dirty="0" smtClean="0"/>
              <a:t>I- Périmètre du projet	</a:t>
            </a:r>
            <a:endParaRPr lang="da-DK" sz="1400" b="0" dirty="0" smtClean="0"/>
          </a:p>
          <a:p>
            <a:r>
              <a:rPr lang="fr-FR" dirty="0" smtClean="0"/>
              <a:t>II- Réaliser le contrôle	</a:t>
            </a:r>
            <a:endParaRPr lang="da-DK" sz="1400" b="0" dirty="0" smtClean="0"/>
          </a:p>
          <a:p>
            <a:r>
              <a:rPr lang="fr-FR" dirty="0" smtClean="0"/>
              <a:t>III- </a:t>
            </a:r>
            <a:r>
              <a:rPr lang="fr-FR" dirty="0"/>
              <a:t>Zoom sur l’assurance CNP/CBP et SACCEF </a:t>
            </a:r>
            <a:r>
              <a:rPr lang="fr-FR" dirty="0" smtClean="0"/>
              <a:t>		</a:t>
            </a:r>
            <a:endParaRPr lang="da-DK" sz="1400" b="0" dirty="0" smtClean="0"/>
          </a:p>
          <a:p>
            <a:r>
              <a:rPr lang="fr-FR" dirty="0" smtClean="0"/>
              <a:t>IV- </a:t>
            </a:r>
            <a:r>
              <a:rPr lang="fr-FR" dirty="0"/>
              <a:t>Edition </a:t>
            </a:r>
            <a:endParaRPr lang="fr-FR" dirty="0" smtClean="0"/>
          </a:p>
          <a:p>
            <a:pPr lvl="1"/>
            <a:r>
              <a:rPr lang="da-DK" dirty="0"/>
              <a:t>1/ Edition papier via Hubmail</a:t>
            </a:r>
          </a:p>
          <a:p>
            <a:pPr lvl="1"/>
            <a:r>
              <a:rPr lang="fr-FR" dirty="0"/>
              <a:t>2/ GDE : Editer, annuler, ré éditer une offre</a:t>
            </a:r>
          </a:p>
          <a:p>
            <a:pPr lvl="1"/>
            <a:r>
              <a:rPr lang="fr-FR" dirty="0"/>
              <a:t>3/ Edition électronique des offres</a:t>
            </a:r>
          </a:p>
          <a:p>
            <a:r>
              <a:rPr lang="fr-FR" dirty="0"/>
              <a:t>V- Finalisation du dossier </a:t>
            </a:r>
            <a:r>
              <a:rPr lang="fr-FR" dirty="0" smtClean="0"/>
              <a:t>	</a:t>
            </a:r>
            <a:endParaRPr lang="da-DK" sz="1400" b="0" dirty="0" smtClean="0"/>
          </a:p>
          <a:p>
            <a:r>
              <a:rPr lang="fr-FR" dirty="0"/>
              <a:t>VI- Offre non </a:t>
            </a:r>
            <a:r>
              <a:rPr lang="fr-FR" dirty="0" smtClean="0"/>
              <a:t>conforme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34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xfrm>
            <a:off x="251520" y="1844824"/>
            <a:ext cx="4752528" cy="432048"/>
          </a:xfrm>
        </p:spPr>
        <p:txBody>
          <a:bodyPr>
            <a:normAutofit/>
          </a:bodyPr>
          <a:lstStyle/>
          <a:p>
            <a:pPr marL="285750" lvl="1" indent="-285750">
              <a:buBlip>
                <a:blip r:embed="rId3"/>
              </a:buBlip>
            </a:pPr>
            <a:r>
              <a:rPr lang="fr-FR" sz="1200" b="0" dirty="0" err="1">
                <a:solidFill>
                  <a:schemeClr val="tx1"/>
                </a:solidFill>
                <a:cs typeface="Calibri" panose="020F0502020204030204" pitchFamily="34" charset="0"/>
              </a:rPr>
              <a:t>Optilead</a:t>
            </a:r>
            <a:r>
              <a:rPr lang="fr-FR" sz="1200" b="0" dirty="0">
                <a:solidFill>
                  <a:schemeClr val="tx1"/>
                </a:solidFill>
                <a:cs typeface="Calibri" panose="020F0502020204030204" pitchFamily="34" charset="0"/>
              </a:rPr>
              <a:t> et signature électronique </a:t>
            </a:r>
            <a:r>
              <a:rPr lang="fr-FR" sz="12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autorisés </a:t>
            </a:r>
            <a:r>
              <a:rPr lang="fr-FR" sz="1200" b="0" dirty="0" smtClean="0">
                <a:solidFill>
                  <a:prstClr val="white">
                    <a:lumMod val="50000"/>
                  </a:prstClr>
                </a:solidFill>
                <a:cs typeface="Calibri" panose="020F0502020204030204" pitchFamily="34" charset="0"/>
              </a:rPr>
              <a:t>:</a:t>
            </a:r>
            <a:endParaRPr lang="fr-FR" sz="1600" b="0" dirty="0">
              <a:solidFill>
                <a:prstClr val="white">
                  <a:lumMod val="50000"/>
                </a:prstClr>
              </a:solidFill>
              <a:cs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9"/>
            <a:ext cx="4536504" cy="504056"/>
          </a:xfrm>
        </p:spPr>
        <p:txBody>
          <a:bodyPr/>
          <a:lstStyle/>
          <a:p>
            <a:r>
              <a:rPr lang="fr-FR" dirty="0" smtClean="0"/>
              <a:t>Signalétique OPTI LEAD / SED</a:t>
            </a:r>
            <a:endParaRPr lang="fr-FR" b="0" dirty="0"/>
          </a:p>
        </p:txBody>
      </p:sp>
      <p:sp>
        <p:nvSpPr>
          <p:cNvPr id="42" name="Espace réservé du texte 41"/>
          <p:cNvSpPr>
            <a:spLocks noGrp="1"/>
          </p:cNvSpPr>
          <p:nvPr>
            <p:ph type="body" sz="quarter" idx="20"/>
          </p:nvPr>
        </p:nvSpPr>
        <p:spPr>
          <a:xfrm>
            <a:off x="251520" y="2996952"/>
            <a:ext cx="5328592" cy="432048"/>
          </a:xfrm>
        </p:spPr>
        <p:txBody>
          <a:bodyPr>
            <a:normAutofit/>
          </a:bodyPr>
          <a:lstStyle/>
          <a:p>
            <a:pPr marL="285750" lvl="1" indent="-285750">
              <a:buBlip>
                <a:blip r:embed="rId3"/>
              </a:buBlip>
            </a:pPr>
            <a:r>
              <a:rPr lang="fr-FR" sz="1200" b="0" dirty="0" err="1">
                <a:solidFill>
                  <a:schemeClr val="tx1"/>
                </a:solidFill>
                <a:cs typeface="Calibri" panose="020F0502020204030204" pitchFamily="34" charset="0"/>
              </a:rPr>
              <a:t>Optilead</a:t>
            </a:r>
            <a:r>
              <a:rPr lang="fr-FR" sz="1200" b="0" dirty="0">
                <a:solidFill>
                  <a:schemeClr val="tx1"/>
                </a:solidFill>
                <a:cs typeface="Calibri" panose="020F0502020204030204" pitchFamily="34" charset="0"/>
              </a:rPr>
              <a:t> autorisé et signature électronique non autorisée :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65"/>
          <a:stretch/>
        </p:blipFill>
        <p:spPr bwMode="auto">
          <a:xfrm>
            <a:off x="454357" y="860817"/>
            <a:ext cx="5774264" cy="767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" t="10146" r="1" b="44927"/>
          <a:stretch/>
        </p:blipFill>
        <p:spPr bwMode="auto">
          <a:xfrm>
            <a:off x="1619592" y="2281730"/>
            <a:ext cx="6624816" cy="355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04"/>
          <a:stretch/>
        </p:blipFill>
        <p:spPr bwMode="auto">
          <a:xfrm>
            <a:off x="1619672" y="3429000"/>
            <a:ext cx="6249863" cy="55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space réservé du texte 41"/>
          <p:cNvSpPr>
            <a:spLocks noGrp="1"/>
          </p:cNvSpPr>
          <p:nvPr>
            <p:ph type="body" sz="quarter" idx="20"/>
          </p:nvPr>
        </p:nvSpPr>
        <p:spPr>
          <a:xfrm>
            <a:off x="251520" y="4149080"/>
            <a:ext cx="7200800" cy="432048"/>
          </a:xfrm>
        </p:spPr>
        <p:txBody>
          <a:bodyPr>
            <a:normAutofit/>
          </a:bodyPr>
          <a:lstStyle/>
          <a:p>
            <a:pPr marL="285750" lvl="1" indent="-285750">
              <a:buBlip>
                <a:blip r:embed="rId3"/>
              </a:buBlip>
              <a:defRPr/>
            </a:pPr>
            <a:r>
              <a:rPr lang="fr-FR" sz="1200" b="0" dirty="0">
                <a:solidFill>
                  <a:schemeClr val="tx1"/>
                </a:solidFill>
                <a:cs typeface="Calibri" panose="020F0502020204030204" pitchFamily="34" charset="0"/>
              </a:rPr>
              <a:t>Transfert du dossier à la Direction crédits pour Edition en signature </a:t>
            </a:r>
            <a:r>
              <a:rPr lang="fr-FR" sz="12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électronique :</a:t>
            </a:r>
            <a:endParaRPr lang="fr-FR" sz="1200" b="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33"/>
          <a:stretch/>
        </p:blipFill>
        <p:spPr bwMode="auto">
          <a:xfrm>
            <a:off x="1619592" y="4581128"/>
            <a:ext cx="6624816" cy="3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texte 41"/>
          <p:cNvSpPr>
            <a:spLocks noGrp="1"/>
          </p:cNvSpPr>
          <p:nvPr>
            <p:ph type="body" sz="quarter" idx="20"/>
          </p:nvPr>
        </p:nvSpPr>
        <p:spPr>
          <a:xfrm>
            <a:off x="251520" y="5085184"/>
            <a:ext cx="7200800" cy="432048"/>
          </a:xfrm>
        </p:spPr>
        <p:txBody>
          <a:bodyPr>
            <a:normAutofit/>
          </a:bodyPr>
          <a:lstStyle/>
          <a:p>
            <a:pPr marL="285750" lvl="1" indent="-285750">
              <a:buBlip>
                <a:blip r:embed="rId3"/>
              </a:buBlip>
              <a:defRPr/>
            </a:pPr>
            <a:r>
              <a:rPr lang="fr-FR" sz="1200" b="0" dirty="0">
                <a:solidFill>
                  <a:schemeClr val="tx1"/>
                </a:solidFill>
                <a:cs typeface="Calibri" panose="020F0502020204030204" pitchFamily="34" charset="0"/>
              </a:rPr>
              <a:t>Transfert du dossier à la Direction crédits pour Edition « papier </a:t>
            </a:r>
            <a:r>
              <a:rPr lang="fr-FR" sz="12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» :</a:t>
            </a:r>
            <a:endParaRPr lang="fr-FR" sz="1200" b="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 t="38152" b="30924"/>
          <a:stretch/>
        </p:blipFill>
        <p:spPr bwMode="auto">
          <a:xfrm>
            <a:off x="1619592" y="5445224"/>
            <a:ext cx="6624816" cy="34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Flèche droite 20"/>
          <p:cNvSpPr/>
          <p:nvPr/>
        </p:nvSpPr>
        <p:spPr>
          <a:xfrm rot="10800000">
            <a:off x="5724128" y="1293730"/>
            <a:ext cx="648000" cy="28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6397889" y="1197064"/>
            <a:ext cx="3014096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lvl="1" defTabSz="914400"/>
            <a:r>
              <a:rPr lang="fr-FR" sz="1200" dirty="0" smtClean="0">
                <a:solidFill>
                  <a:prstClr val="white">
                    <a:lumMod val="50000"/>
                  </a:prstClr>
                </a:solidFill>
                <a:cs typeface="Calibri" panose="020F0502020204030204" pitchFamily="34" charset="0"/>
              </a:rPr>
              <a:t>Clic sur le chevron pour vérifier le contexte d’édition</a:t>
            </a:r>
            <a:endParaRPr lang="fr-FR" sz="1200" dirty="0">
              <a:solidFill>
                <a:prstClr val="white">
                  <a:lumMod val="50000"/>
                </a:prst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259632" y="260648"/>
            <a:ext cx="4968552" cy="769441"/>
          </a:xfrm>
        </p:spPr>
        <p:txBody>
          <a:bodyPr/>
          <a:lstStyle/>
          <a:p>
            <a:r>
              <a:rPr lang="fr-FR" dirty="0" smtClean="0"/>
              <a:t>PERIMETRE DU PROJET</a:t>
            </a:r>
            <a:br>
              <a:rPr lang="fr-FR" dirty="0" smtClean="0"/>
            </a:br>
            <a:r>
              <a:rPr lang="fr-FR" dirty="0" smtClean="0"/>
              <a:t>PRÊTS IMMOBILIERS EXCLUSIVEMENT EN  </a:t>
            </a:r>
            <a:endParaRPr lang="fr-FR" sz="4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7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996698"/>
              </p:ext>
            </p:extLst>
          </p:nvPr>
        </p:nvGraphicFramePr>
        <p:xfrm>
          <a:off x="395536" y="1171449"/>
          <a:ext cx="8496944" cy="2881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110">
                <a:tc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  <a:p>
                      <a:pPr algn="ctr"/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Emprunteur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Particulier</a:t>
                      </a:r>
                    </a:p>
                    <a:p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Personne Physique  </a:t>
                      </a:r>
                      <a:r>
                        <a:rPr lang="fr-FR" sz="1200" dirty="0" smtClean="0">
                          <a:solidFill>
                            <a:srgbClr val="FF0000"/>
                          </a:solidFill>
                        </a:rPr>
                        <a:t>(SCI exclue)</a:t>
                      </a:r>
                    </a:p>
                    <a:p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Résident en France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798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Destination 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Résidence principale,</a:t>
                      </a:r>
                      <a:r>
                        <a:rPr lang="fr-FR" sz="1200" baseline="0" dirty="0" smtClean="0"/>
                        <a:t> secondaire – résidence locative, en France </a:t>
                      </a:r>
                    </a:p>
                    <a:p>
                      <a:r>
                        <a:rPr lang="fr-FR" sz="1200" baseline="0" dirty="0" smtClean="0">
                          <a:solidFill>
                            <a:srgbClr val="FF0000"/>
                          </a:solidFill>
                        </a:rPr>
                        <a:t>Exclusion : délocalisation</a:t>
                      </a:r>
                      <a:r>
                        <a:rPr lang="fr-FR" sz="1200" baseline="0" dirty="0" smtClean="0"/>
                        <a:t> </a:t>
                      </a:r>
                      <a:r>
                        <a:rPr lang="fr-FR" sz="1200" baseline="0" dirty="0" smtClean="0">
                          <a:solidFill>
                            <a:srgbClr val="FF0000"/>
                          </a:solidFill>
                        </a:rPr>
                        <a:t>interdite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875">
                <a:tc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  <a:p>
                      <a:pPr algn="ctr"/>
                      <a:endParaRPr lang="fr-FR" sz="1200" dirty="0" smtClean="0"/>
                    </a:p>
                    <a:p>
                      <a:pPr algn="ctr"/>
                      <a:r>
                        <a:rPr lang="fr-FR" sz="1200" dirty="0" smtClean="0"/>
                        <a:t>Objet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Acquisition logement Ancien</a:t>
                      </a:r>
                    </a:p>
                    <a:p>
                      <a:r>
                        <a:rPr lang="fr-FR" sz="1200" dirty="0" smtClean="0"/>
                        <a:t>Acquisition Terrain</a:t>
                      </a:r>
                    </a:p>
                    <a:p>
                      <a:r>
                        <a:rPr lang="fr-FR" sz="1200" dirty="0" smtClean="0"/>
                        <a:t>Acquisition Ancien</a:t>
                      </a:r>
                      <a:r>
                        <a:rPr lang="fr-FR" sz="1200" baseline="0" dirty="0" smtClean="0"/>
                        <a:t> + Travaux</a:t>
                      </a:r>
                    </a:p>
                    <a:p>
                      <a:r>
                        <a:rPr lang="fr-FR" sz="1200" baseline="0" dirty="0" smtClean="0"/>
                        <a:t>Travaux  seuls </a:t>
                      </a:r>
                      <a:r>
                        <a:rPr lang="fr-FR" sz="1200" b="1" dirty="0" smtClean="0"/>
                        <a:t>≥ 75000 €</a:t>
                      </a:r>
                    </a:p>
                    <a:p>
                      <a:r>
                        <a:rPr lang="fr-FR" sz="1200" b="0" dirty="0" smtClean="0"/>
                        <a:t>Rachat de crédit Externe</a:t>
                      </a:r>
                      <a:r>
                        <a:rPr lang="fr-FR" sz="1200" b="0" dirty="0" smtClean="0">
                          <a:solidFill>
                            <a:srgbClr val="0000FF"/>
                          </a:solidFill>
                        </a:rPr>
                        <a:t>* (fournir décompte RA au déblocage)</a:t>
                      </a:r>
                      <a:endParaRPr lang="fr-FR" sz="1200" b="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518">
                <a:tc>
                  <a:txBody>
                    <a:bodyPr/>
                    <a:lstStyle/>
                    <a:p>
                      <a:endParaRPr lang="fr-FR" sz="1200" dirty="0" smtClean="0"/>
                    </a:p>
                    <a:p>
                      <a:pPr algn="ctr"/>
                      <a:r>
                        <a:rPr lang="fr-FR" sz="1200" dirty="0" smtClean="0"/>
                        <a:t>Produit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Prêt</a:t>
                      </a:r>
                      <a:r>
                        <a:rPr lang="fr-FR" sz="1200" baseline="0" dirty="0" smtClean="0"/>
                        <a:t> non règlementé : Primo, Primo +, </a:t>
                      </a:r>
                      <a:r>
                        <a:rPr lang="fr-FR" sz="1200" baseline="0" dirty="0" err="1" smtClean="0"/>
                        <a:t>Primolis</a:t>
                      </a:r>
                      <a:r>
                        <a:rPr lang="fr-FR" sz="1200" baseline="0" dirty="0" smtClean="0"/>
                        <a:t>…</a:t>
                      </a:r>
                    </a:p>
                    <a:p>
                      <a:r>
                        <a:rPr lang="fr-FR" sz="1200" baseline="0" dirty="0" smtClean="0">
                          <a:solidFill>
                            <a:srgbClr val="FF0000"/>
                          </a:solidFill>
                        </a:rPr>
                        <a:t>Exclusion : Epargne Logement , PTZ, ECO PTZ, PC/PAS, in Fine, Relais Primo+ amortissement immédiat</a:t>
                      </a:r>
                      <a:endParaRPr lang="fr-F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Espace réservé du contenu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323146"/>
              </p:ext>
            </p:extLst>
          </p:nvPr>
        </p:nvGraphicFramePr>
        <p:xfrm>
          <a:off x="395536" y="4040748"/>
          <a:ext cx="8496944" cy="1692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103">
                <a:tc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  <a:p>
                      <a:pPr algn="ctr"/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Assurances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Tous les crédits du dossier doivent être assurés à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CNP : Contrat  standard 2220 N, éventuellement</a:t>
                      </a:r>
                      <a:r>
                        <a:rPr lang="fr-FR" sz="1200" b="0" baseline="0" dirty="0" smtClean="0">
                          <a:solidFill>
                            <a:schemeClr val="tx1"/>
                          </a:solidFill>
                        </a:rPr>
                        <a:t>  2224 S perte d’emploi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baseline="0" dirty="0" smtClean="0">
                          <a:solidFill>
                            <a:schemeClr val="tx1"/>
                          </a:solidFill>
                        </a:rPr>
                        <a:t>CBP Assurances </a:t>
                      </a:r>
                      <a:r>
                        <a:rPr lang="fr-FR" sz="1200" b="1" baseline="0" dirty="0" smtClean="0">
                          <a:solidFill>
                            <a:srgbClr val="0000FF"/>
                          </a:solidFill>
                        </a:rPr>
                        <a:t>exclusivement commercialisées par CEGEE</a:t>
                      </a:r>
                      <a:endParaRPr lang="fr-FR" sz="12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fr-FR" sz="1200" b="0" baseline="0" dirty="0" smtClean="0">
                          <a:solidFill>
                            <a:srgbClr val="FF0000"/>
                          </a:solidFill>
                        </a:rPr>
                        <a:t>Exclusion : ASS SENIOR, ASSURISQUES, MAGFI, ASS PRO, ASSURANCE  EXTERNE </a:t>
                      </a:r>
                      <a:endParaRPr lang="fr-FR" sz="1200" b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405">
                <a:tc>
                  <a:txBody>
                    <a:bodyPr/>
                    <a:lstStyle/>
                    <a:p>
                      <a:endParaRPr lang="fr-FR" sz="1200" dirty="0" smtClean="0"/>
                    </a:p>
                    <a:p>
                      <a:pPr algn="ctr"/>
                      <a:r>
                        <a:rPr lang="fr-FR" sz="1200" dirty="0" smtClean="0"/>
                        <a:t>Garantie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 smtClean="0"/>
                    </a:p>
                    <a:p>
                      <a:r>
                        <a:rPr lang="fr-FR" sz="1200" dirty="0" smtClean="0"/>
                        <a:t>Garantie à 100 % SACCEF</a:t>
                      </a:r>
                    </a:p>
                    <a:p>
                      <a:r>
                        <a:rPr lang="fr-FR" sz="1200" dirty="0" smtClean="0">
                          <a:solidFill>
                            <a:srgbClr val="FF0000"/>
                          </a:solidFill>
                        </a:rPr>
                        <a:t>Exclusion : toute autre garantie même en complément</a:t>
                      </a:r>
                      <a:endParaRPr lang="fr-F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itre 7"/>
          <p:cNvSpPr txBox="1">
            <a:spLocks/>
          </p:cNvSpPr>
          <p:nvPr/>
        </p:nvSpPr>
        <p:spPr>
          <a:xfrm>
            <a:off x="6156176" y="23196"/>
            <a:ext cx="864096" cy="110799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4400" dirty="0" smtClean="0"/>
              <a:t>€ 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91588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259632" y="477833"/>
            <a:ext cx="3816424" cy="430887"/>
          </a:xfrm>
        </p:spPr>
        <p:txBody>
          <a:bodyPr/>
          <a:lstStyle/>
          <a:p>
            <a:r>
              <a:rPr lang="fr-FR" dirty="0" smtClean="0"/>
              <a:t>PERIMETRE DU PROJET</a:t>
            </a:r>
            <a:endParaRPr lang="fr-FR" b="0" dirty="0"/>
          </a:p>
        </p:txBody>
      </p:sp>
      <p:sp>
        <p:nvSpPr>
          <p:cNvPr id="11" name="Rectangle 10"/>
          <p:cNvSpPr/>
          <p:nvPr/>
        </p:nvSpPr>
        <p:spPr>
          <a:xfrm>
            <a:off x="808517" y="162880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/>
              <a:t>*Rachat </a:t>
            </a:r>
            <a:r>
              <a:rPr lang="fr-FR" sz="1600" b="1" dirty="0"/>
              <a:t>de </a:t>
            </a:r>
            <a:r>
              <a:rPr lang="fr-FR" sz="1600" b="1" dirty="0" smtClean="0"/>
              <a:t>crédit externe : </a:t>
            </a:r>
            <a:r>
              <a:rPr lang="fr-FR" sz="1600" dirty="0" smtClean="0"/>
              <a:t>comme </a:t>
            </a:r>
            <a:r>
              <a:rPr lang="fr-FR" sz="1600" dirty="0"/>
              <a:t>son nom l’indique le rachat de crédit se limite au rachat </a:t>
            </a:r>
            <a:r>
              <a:rPr lang="fr-FR" sz="1600" b="1" u="sng" dirty="0"/>
              <a:t>d’un seul </a:t>
            </a:r>
            <a:r>
              <a:rPr lang="fr-FR" sz="1600" b="1" u="sng" dirty="0" smtClean="0"/>
              <a:t>crédit</a:t>
            </a:r>
          </a:p>
          <a:p>
            <a:endParaRPr lang="fr-FR" sz="1600" b="1" u="sng" dirty="0" smtClean="0"/>
          </a:p>
          <a:p>
            <a:r>
              <a:rPr lang="fr-FR" sz="1600" dirty="0" smtClean="0"/>
              <a:t> </a:t>
            </a:r>
            <a:r>
              <a:rPr lang="fr-FR" sz="1600" dirty="0" smtClean="0">
                <a:sym typeface="Wingdings" panose="05000000000000000000" pitchFamily="2" charset="2"/>
              </a:rPr>
              <a:t> </a:t>
            </a:r>
            <a:r>
              <a:rPr lang="fr-FR" sz="1600" dirty="0" smtClean="0"/>
              <a:t>ne </a:t>
            </a:r>
            <a:r>
              <a:rPr lang="fr-FR" sz="1600" dirty="0"/>
              <a:t>pas confondre avec </a:t>
            </a:r>
            <a:r>
              <a:rPr lang="fr-FR" sz="1600" dirty="0" smtClean="0"/>
              <a:t>le </a:t>
            </a:r>
            <a:r>
              <a:rPr lang="fr-FR" sz="1600" dirty="0"/>
              <a:t>Regroupement de crédits (</a:t>
            </a:r>
            <a:r>
              <a:rPr lang="fr-FR" sz="1600" dirty="0">
                <a:solidFill>
                  <a:srgbClr val="0000FF"/>
                </a:solidFill>
              </a:rPr>
              <a:t>objet non autorisé en OPTI LEAD</a:t>
            </a:r>
            <a:r>
              <a:rPr lang="fr-FR" sz="1600" dirty="0"/>
              <a:t>)</a:t>
            </a:r>
            <a:endParaRPr lang="fr-FR" sz="1600" b="1" u="sng" dirty="0"/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251520" y="1628800"/>
            <a:ext cx="288032" cy="360040"/>
          </a:xfrm>
        </p:spPr>
        <p:txBody>
          <a:bodyPr>
            <a:normAutofit/>
          </a:bodyPr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z="1600" dirty="0" smtClean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8182" y="2971978"/>
            <a:ext cx="1052457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Aucune réserve </a:t>
            </a:r>
            <a:r>
              <a:rPr lang="fr-FR" sz="1600" dirty="0"/>
              <a:t>ne peut être ajoutée à l’offre de prêt. </a:t>
            </a:r>
            <a:endParaRPr lang="fr-FR" sz="1600" dirty="0" smtClean="0"/>
          </a:p>
          <a:p>
            <a:endParaRPr lang="fr-FR" sz="1600" dirty="0" smtClean="0"/>
          </a:p>
          <a:p>
            <a:pPr marL="285750" indent="-285750">
              <a:buFont typeface="Wingdings"/>
              <a:buChar char="è"/>
            </a:pPr>
            <a:r>
              <a:rPr lang="fr-FR" sz="1600" dirty="0" smtClean="0"/>
              <a:t>Ainsi </a:t>
            </a:r>
            <a:r>
              <a:rPr lang="fr-FR" sz="1600" dirty="0"/>
              <a:t>un dossier devant comporter une </a:t>
            </a:r>
            <a:endParaRPr lang="fr-FR" sz="1600" dirty="0" smtClean="0"/>
          </a:p>
          <a:p>
            <a:pPr marL="285750" indent="-285750">
              <a:buFont typeface="Wingdings"/>
              <a:buChar char="è"/>
            </a:pPr>
            <a:endParaRPr lang="fr-FR" sz="1600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/>
              <a:t>Extourne d’IRA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Reserve particulière SACCEF</a:t>
            </a:r>
          </a:p>
          <a:p>
            <a:pPr lvl="1"/>
            <a:r>
              <a:rPr lang="fr-FR" dirty="0" smtClean="0"/>
              <a:t>	ex : </a:t>
            </a:r>
            <a:r>
              <a:rPr lang="fr-FR" sz="1600" dirty="0" smtClean="0"/>
              <a:t>Sous </a:t>
            </a:r>
            <a:r>
              <a:rPr lang="fr-FR" sz="1600" dirty="0"/>
              <a:t>réserve que la résidence principale actuelle soit sous compromis </a:t>
            </a:r>
            <a:r>
              <a:rPr lang="fr-FR" sz="1600" dirty="0" smtClean="0"/>
              <a:t>de vente</a:t>
            </a:r>
            <a:r>
              <a:rPr lang="fr-FR" sz="1600" dirty="0"/>
              <a:t>, </a:t>
            </a:r>
            <a:endParaRPr lang="fr-FR" sz="1600" dirty="0" smtClean="0"/>
          </a:p>
          <a:p>
            <a:pPr lvl="1"/>
            <a:r>
              <a:rPr lang="fr-FR" sz="1600" dirty="0"/>
              <a:t>	</a:t>
            </a:r>
            <a:r>
              <a:rPr lang="fr-FR" sz="1600" dirty="0" smtClean="0"/>
              <a:t>conditions </a:t>
            </a:r>
            <a:r>
              <a:rPr lang="fr-FR" sz="1600" dirty="0"/>
              <a:t>suspensives des acquéreurs levées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6509" y="5157192"/>
            <a:ext cx="4392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dirty="0">
                <a:solidFill>
                  <a:srgbClr val="0000FF"/>
                </a:solidFill>
              </a:rPr>
              <a:t>Ne rentrera pas dans le </a:t>
            </a:r>
            <a:r>
              <a:rPr lang="fr-FR" dirty="0" err="1">
                <a:solidFill>
                  <a:srgbClr val="0000FF"/>
                </a:solidFill>
              </a:rPr>
              <a:t>process</a:t>
            </a:r>
            <a:r>
              <a:rPr lang="fr-FR" dirty="0">
                <a:solidFill>
                  <a:srgbClr val="0000FF"/>
                </a:solidFill>
              </a:rPr>
              <a:t> OPTI LEAD</a:t>
            </a:r>
          </a:p>
        </p:txBody>
      </p:sp>
      <p:sp>
        <p:nvSpPr>
          <p:cNvPr id="15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251520" y="2996952"/>
            <a:ext cx="288032" cy="360040"/>
          </a:xfrm>
        </p:spPr>
        <p:txBody>
          <a:bodyPr>
            <a:normAutofit/>
          </a:bodyPr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z="1600" dirty="0" smtClean="0"/>
              <a:t>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32856"/>
            <a:ext cx="354335" cy="35433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46" y="5157192"/>
            <a:ext cx="354335" cy="35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259632" y="477833"/>
            <a:ext cx="3816424" cy="430887"/>
          </a:xfrm>
        </p:spPr>
        <p:txBody>
          <a:bodyPr/>
          <a:lstStyle/>
          <a:p>
            <a:r>
              <a:rPr lang="fr-FR" dirty="0" smtClean="0"/>
              <a:t>REALISER LE CONTROLE</a:t>
            </a:r>
            <a:endParaRPr lang="fr-FR" b="0" dirty="0"/>
          </a:p>
        </p:txBody>
      </p:sp>
      <p:sp>
        <p:nvSpPr>
          <p:cNvPr id="18" name="Espace réservé du contenu 2"/>
          <p:cNvSpPr txBox="1">
            <a:spLocks/>
          </p:cNvSpPr>
          <p:nvPr/>
        </p:nvSpPr>
        <p:spPr>
          <a:xfrm>
            <a:off x="467544" y="1196752"/>
            <a:ext cx="8229600" cy="43243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5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L’instructeur </a:t>
            </a: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vérifie la qualité et la conformité de son dossier avant de le produire au Directeur d’agence ou à un autre collaborateur de l’agence 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Pour réaliser cette vérification, il s’appuie  sur : </a:t>
            </a:r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-  la checklist des pièces à produire dans MYCREDIMMO (PIECO)</a:t>
            </a:r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- </a:t>
            </a:r>
            <a:r>
              <a:rPr lang="fr-FR" sz="5600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normes de conformité et de risque (schéma délégataire) </a:t>
            </a:r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- </a:t>
            </a:r>
            <a:r>
              <a:rPr lang="fr-FR" sz="5600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points de contrôles mentionnés dans la fiche de contrôle   (Réf AGIL CRP646 à 649)</a:t>
            </a:r>
          </a:p>
          <a:p>
            <a:pPr marL="914400" lvl="2" indent="0">
              <a:buNone/>
              <a:defRPr/>
            </a:pPr>
            <a:r>
              <a:rPr lang="fr-FR" sz="5600" dirty="0">
                <a:solidFill>
                  <a:sysClr val="windowText" lastClr="000000"/>
                </a:solidFill>
                <a:latin typeface="Calibri"/>
              </a:rPr>
              <a:t>- </a:t>
            </a:r>
            <a:r>
              <a:rPr lang="fr-FR" sz="5600" dirty="0" smtClean="0">
                <a:solidFill>
                  <a:sysClr val="windowText" lastClr="000000"/>
                </a:solidFill>
                <a:latin typeface="Calibri"/>
              </a:rPr>
              <a:t>j’informe le DA /collègue du numéro de dossier </a:t>
            </a:r>
            <a:r>
              <a:rPr lang="fr-FR" sz="5600" dirty="0">
                <a:solidFill>
                  <a:sysClr val="windowText" lastClr="000000"/>
                </a:solidFill>
                <a:latin typeface="Calibri"/>
              </a:rPr>
              <a:t>à</a:t>
            </a:r>
            <a:r>
              <a:rPr lang="fr-FR" sz="5600" dirty="0" smtClean="0">
                <a:solidFill>
                  <a:sysClr val="windowText" lastClr="000000"/>
                </a:solidFill>
                <a:latin typeface="Calibri"/>
              </a:rPr>
              <a:t> contrôler (pas de transfert de dossier)</a:t>
            </a:r>
            <a:endParaRPr kumimoji="0" lang="fr-FR" sz="5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5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5600" b="1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Directeur d’agence ou  un autre  collaborateur </a:t>
            </a: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contrôle avant édition d’offre la qualité et la conformité du dossier présenté par l’instructeur.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Pour réaliser cette opération, il complète intégralement la  Fiche de contrôle  (réf</a:t>
            </a:r>
            <a:r>
              <a:rPr kumimoji="0" lang="fr-FR" sz="5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ci-dessus)</a:t>
            </a: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Chaque point de contrôle doit être validé en cochant la case correspondante (</a:t>
            </a:r>
            <a:r>
              <a:rPr kumimoji="0" lang="fr-FR" sz="5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OK/KO/NC</a:t>
            </a: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Fait corriger/compléter  les points KO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Signe le pavé Directeur D’agence permettant l'édition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5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7150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5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5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contrôles terminés l'édition peut être réalisée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5600" b="1" i="1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5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n’y a pas de sens dans la hiérarchisation du contrôle ainsi un dossier monté initialement par le DA peut être visé en second contrôle par un collaborateur de l’agence.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5600" b="1" i="1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5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D’un point de vue pédagogique, il est conseillé de réaliser ce contrôle en présence de l’instructeur </a:t>
            </a:r>
            <a:endParaRPr kumimoji="0" lang="fr-FR" sz="56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5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74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259632" y="477833"/>
            <a:ext cx="3816424" cy="430887"/>
          </a:xfrm>
        </p:spPr>
        <p:txBody>
          <a:bodyPr/>
          <a:lstStyle/>
          <a:p>
            <a:r>
              <a:rPr lang="fr-FR" dirty="0" smtClean="0"/>
              <a:t>L’assurance CNP</a:t>
            </a:r>
            <a:endParaRPr lang="fr-FR" b="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79782" y="1628800"/>
            <a:ext cx="8229600" cy="33843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Trois </a:t>
            </a:r>
            <a:r>
              <a:rPr kumimoji="0" lang="fr-F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d’adhésion à la CNP 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CNPNET par </a:t>
            </a:r>
            <a:r>
              <a:rPr kumimoji="0" lang="fr-F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télédeclaration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Process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papier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: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 transmission par fax, ( par courrier en cas de secret médical)  </a:t>
            </a:r>
            <a:r>
              <a:rPr kumimoji="0" lang="fr-FR" sz="18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du seul questionnaire de santé à la CNP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. L’ exemplaire  préteur de la liasse de souscription doit être présent au dossier. 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  <a:sym typeface="Wingdings" panose="05000000000000000000" pitchFamily="2" charset="2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A préconiser dans tous les cas 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 saisie et signature par voie électronique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Pour rappel l’accès à CNPNET est accessible par l’interface MYCREDIMMO/CNPNET 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82" y="3373690"/>
            <a:ext cx="848950" cy="63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8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259000" y="258880"/>
            <a:ext cx="5904656" cy="430887"/>
          </a:xfrm>
        </p:spPr>
        <p:txBody>
          <a:bodyPr/>
          <a:lstStyle/>
          <a:p>
            <a:r>
              <a:rPr lang="fr-FR" dirty="0" smtClean="0">
                <a:solidFill>
                  <a:srgbClr val="00B0F0"/>
                </a:solidFill>
              </a:rPr>
              <a:t>Accorder L’ASSURANCE CNP avant Edition</a:t>
            </a:r>
            <a:endParaRPr lang="fr-FR" b="0" dirty="0">
              <a:solidFill>
                <a:srgbClr val="00B0F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6012160" cy="185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73110" y="2101496"/>
            <a:ext cx="4651218" cy="252413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 sélection « facultative »  informer la SACCEF  de cette modification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flipH="1">
            <a:off x="2459190" y="2227702"/>
            <a:ext cx="509811" cy="321450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091" y="3125823"/>
            <a:ext cx="5076056" cy="295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5496" y="5824667"/>
            <a:ext cx="4320480" cy="268629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 accord avec réserves : Sélectionner le motif « avec réserves »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4486355" y="5949280"/>
            <a:ext cx="877733" cy="0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557" y="3284984"/>
            <a:ext cx="1743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119" y="692696"/>
            <a:ext cx="17430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Virage 5"/>
          <p:cNvSpPr/>
          <p:nvPr/>
        </p:nvSpPr>
        <p:spPr>
          <a:xfrm rot="21600000" flipV="1">
            <a:off x="3131840" y="4077072"/>
            <a:ext cx="499204" cy="4320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Virage 16"/>
          <p:cNvSpPr/>
          <p:nvPr/>
        </p:nvSpPr>
        <p:spPr>
          <a:xfrm rot="10800000">
            <a:off x="6372200" y="1556793"/>
            <a:ext cx="432048" cy="4320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68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Date a saisir sur le document </a:t>
            </a:r>
            <a:r>
              <a:rPr lang="fr-FR" dirty="0" err="1" smtClean="0"/>
              <a:t>cnp</a:t>
            </a:r>
            <a:r>
              <a:rPr lang="fr-FR" dirty="0" smtClean="0"/>
              <a:t> </a:t>
            </a:r>
            <a:endParaRPr lang="fr-FR" b="0" dirty="0"/>
          </a:p>
        </p:txBody>
      </p:sp>
      <p:graphicFrame>
        <p:nvGraphicFramePr>
          <p:cNvPr id="10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4931961"/>
              </p:ext>
            </p:extLst>
          </p:nvPr>
        </p:nvGraphicFramePr>
        <p:xfrm>
          <a:off x="395536" y="1196752"/>
          <a:ext cx="8391525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7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Acceptation immédiate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Acceptation différée CNP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Télédéclaration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Jour d’horodatage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Jour d’horodatage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Questionnaire</a:t>
                      </a:r>
                      <a:r>
                        <a:rPr lang="fr-FR" baseline="0" dirty="0" smtClean="0"/>
                        <a:t> de santé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Jour de saisie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Jour de saisie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Déclarations du candidat à l’assurance (partie</a:t>
                      </a:r>
                      <a:r>
                        <a:rPr lang="fr-FR" baseline="0" dirty="0" smtClean="0"/>
                        <a:t> chômage)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Jour de saisie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Jour de saisie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Conditions d’admission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Jour de saisie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Jour d’acceptation client (postérieur ou égal à date d’acceptation CNP)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aseline="0" dirty="0" smtClean="0"/>
                        <a:t>FSI (ex devoir de conseil)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Jour de</a:t>
                      </a:r>
                      <a:r>
                        <a:rPr lang="fr-FR" baseline="0" dirty="0" smtClean="0"/>
                        <a:t> saisie </a:t>
                      </a:r>
                      <a:r>
                        <a:rPr lang="fr-FR" dirty="0" smtClean="0"/>
                        <a:t>(toujours antérieur ou égal</a:t>
                      </a:r>
                      <a:r>
                        <a:rPr lang="fr-FR" baseline="0" dirty="0" smtClean="0"/>
                        <a:t> à la souscription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Jour de saisie (toujours antérieur ou égal</a:t>
                      </a:r>
                      <a:r>
                        <a:rPr lang="fr-FR" baseline="0" dirty="0" smtClean="0"/>
                        <a:t> à la souscription)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5184"/>
            <a:ext cx="789947" cy="829444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185482" y="5229200"/>
            <a:ext cx="73469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  <a:p>
            <a:r>
              <a:rPr lang="fr-FR" sz="1600" b="1" dirty="0" smtClean="0"/>
              <a:t>RAPPEL</a:t>
            </a:r>
            <a:r>
              <a:rPr lang="fr-FR" sz="1600" dirty="0" smtClean="0"/>
              <a:t> : </a:t>
            </a:r>
            <a:r>
              <a:rPr lang="fr-FR" sz="1600" b="1" dirty="0" smtClean="0"/>
              <a:t>Il est cependant préconisé de privilégier la signature électronique de l’assurance CNP. Cela évite tout problème de date et fait gagner un temps considérable.</a:t>
            </a:r>
            <a:endParaRPr lang="fr-FR" sz="1050" b="1" dirty="0" smtClean="0"/>
          </a:p>
          <a:p>
            <a:endParaRPr lang="fr-FR" sz="700" dirty="0" smtClean="0"/>
          </a:p>
        </p:txBody>
      </p:sp>
    </p:spTree>
    <p:extLst>
      <p:ext uri="{BB962C8B-B14F-4D97-AF65-F5344CB8AC3E}">
        <p14:creationId xmlns:p14="http://schemas.microsoft.com/office/powerpoint/2010/main" val="176642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10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L’ASSURANCE </a:t>
            </a:r>
            <a:r>
              <a:rPr lang="fr-FR" smtClean="0"/>
              <a:t>CNp</a:t>
            </a:r>
            <a:endParaRPr lang="fr-FR" b="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6" t="18667" r="21197" b="33629"/>
          <a:stretch/>
        </p:blipFill>
        <p:spPr bwMode="auto">
          <a:xfrm>
            <a:off x="1043608" y="1844824"/>
            <a:ext cx="6901543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contenu 1"/>
          <p:cNvSpPr txBox="1">
            <a:spLocks/>
          </p:cNvSpPr>
          <p:nvPr/>
        </p:nvSpPr>
        <p:spPr>
          <a:xfrm>
            <a:off x="265736" y="1124744"/>
            <a:ext cx="8482728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Saisir sous MYCREDIMMO le taux moyen et non le TAEA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6444208" y="5512725"/>
            <a:ext cx="936104" cy="43655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84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Fiche Standardisée d’Information</a:t>
            </a:r>
            <a:endParaRPr lang="fr-FR" b="0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Suite à la proposition d’assurance que vous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devez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proposer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à tout emprunteur  le dossier doit comporter  :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FSI (Fiche Standardisée d’Information en Assurance)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 un ACA (Avis de Conseil en Assurance)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Accepté ou </a:t>
            </a:r>
            <a:r>
              <a:rPr kumimoji="0" lang="fr-FR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refusé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 l’un des emprunteurs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715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 devoir de conseil doit être signé avant la souscription d’assurance 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37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SACCEF</a:t>
            </a:r>
            <a:endParaRPr lang="fr-FR" b="0" dirty="0"/>
          </a:p>
        </p:txBody>
      </p:sp>
      <p:sp>
        <p:nvSpPr>
          <p:cNvPr id="7" name="ZoneTexte 6"/>
          <p:cNvSpPr txBox="1"/>
          <p:nvPr/>
        </p:nvSpPr>
        <p:spPr>
          <a:xfrm>
            <a:off x="755576" y="104474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b="1" dirty="0" smtClean="0">
                <a:solidFill>
                  <a:srgbClr val="0000FF"/>
                </a:solidFill>
                <a:latin typeface="Calibri"/>
              </a:rPr>
              <a:t>Edition de l’engagement de caution</a:t>
            </a:r>
            <a:endParaRPr lang="fr-FR" b="1" dirty="0">
              <a:solidFill>
                <a:srgbClr val="0000FF"/>
              </a:solidFill>
              <a:latin typeface="Calibri"/>
            </a:endParaRPr>
          </a:p>
          <a:p>
            <a:pPr defTabSz="457200"/>
            <a:r>
              <a:rPr lang="fr-FR" b="1" dirty="0" smtClean="0">
                <a:solidFill>
                  <a:srgbClr val="0000FF"/>
                </a:solidFill>
                <a:latin typeface="Calibri"/>
              </a:rPr>
              <a:t>Levée des réserves émises</a:t>
            </a:r>
            <a:endParaRPr lang="fr-FR" b="1" dirty="0">
              <a:solidFill>
                <a:srgbClr val="0000FF"/>
              </a:solidFill>
              <a:latin typeface="Calibri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1" t="10550" r="50634" b="2417"/>
          <a:stretch/>
        </p:blipFill>
        <p:spPr bwMode="auto">
          <a:xfrm>
            <a:off x="5144035" y="393030"/>
            <a:ext cx="3258991" cy="4620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8" t="12501" r="35052" b="17307"/>
          <a:stretch/>
        </p:blipFill>
        <p:spPr bwMode="auto">
          <a:xfrm>
            <a:off x="467544" y="2527518"/>
            <a:ext cx="2664296" cy="349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3563888" y="5336341"/>
            <a:ext cx="3606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b="1" dirty="0" smtClean="0">
                <a:solidFill>
                  <a:srgbClr val="0000FF"/>
                </a:solidFill>
                <a:latin typeface="Calibri"/>
              </a:rPr>
              <a:t>Edition de la Synthèse   SACCEF au jour d’ </a:t>
            </a:r>
            <a:r>
              <a:rPr lang="fr-FR" b="1" dirty="0">
                <a:solidFill>
                  <a:srgbClr val="0000FF"/>
                </a:solidFill>
                <a:latin typeface="Calibri"/>
              </a:rPr>
              <a:t>é</a:t>
            </a:r>
            <a:r>
              <a:rPr lang="fr-FR" b="1" dirty="0" smtClean="0">
                <a:solidFill>
                  <a:srgbClr val="0000FF"/>
                </a:solidFill>
                <a:latin typeface="Calibri"/>
              </a:rPr>
              <a:t>dition de l’offre de crédit</a:t>
            </a:r>
            <a:endParaRPr lang="fr-FR" b="1" dirty="0">
              <a:solidFill>
                <a:srgbClr val="0000FF"/>
              </a:solidFill>
              <a:latin typeface="Calibri"/>
            </a:endParaRPr>
          </a:p>
        </p:txBody>
      </p:sp>
      <p:sp>
        <p:nvSpPr>
          <p:cNvPr id="12" name="Flèche droite 11"/>
          <p:cNvSpPr/>
          <p:nvPr/>
        </p:nvSpPr>
        <p:spPr>
          <a:xfrm rot="10800000">
            <a:off x="2914859" y="5443483"/>
            <a:ext cx="577021" cy="432048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droite 12"/>
          <p:cNvSpPr/>
          <p:nvPr/>
        </p:nvSpPr>
        <p:spPr>
          <a:xfrm>
            <a:off x="4427027" y="1196752"/>
            <a:ext cx="577021" cy="432048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43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SACCEF</a:t>
            </a:r>
            <a:endParaRPr lang="fr-FR" b="0" dirty="0"/>
          </a:p>
        </p:txBody>
      </p:sp>
      <p:grpSp>
        <p:nvGrpSpPr>
          <p:cNvPr id="4" name="Groupe 3"/>
          <p:cNvGrpSpPr/>
          <p:nvPr/>
        </p:nvGrpSpPr>
        <p:grpSpPr>
          <a:xfrm>
            <a:off x="2463080" y="1124744"/>
            <a:ext cx="8229600" cy="546868"/>
            <a:chOff x="3779912" y="2255466"/>
            <a:chExt cx="8229600" cy="546868"/>
          </a:xfrm>
        </p:grpSpPr>
        <p:sp>
          <p:nvSpPr>
            <p:cNvPr id="5" name="Rectangle à coins arrondis 4"/>
            <p:cNvSpPr/>
            <p:nvPr/>
          </p:nvSpPr>
          <p:spPr>
            <a:xfrm>
              <a:off x="3779912" y="2255466"/>
              <a:ext cx="4114800" cy="453454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itre 1"/>
            <p:cNvSpPr txBox="1">
              <a:spLocks/>
            </p:cNvSpPr>
            <p:nvPr/>
          </p:nvSpPr>
          <p:spPr>
            <a:xfrm>
              <a:off x="3779912" y="2276872"/>
              <a:ext cx="8229600" cy="525462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200" b="1" kern="1200" cap="all" baseline="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sz="1800" dirty="0" smtClean="0">
                  <a:solidFill>
                    <a:schemeClr val="bg1"/>
                  </a:solidFill>
                </a:rPr>
                <a:t>Vérification de la tarification saisie</a:t>
              </a:r>
              <a:r>
                <a:rPr lang="fr-FR" sz="1800" dirty="0" smtClean="0"/>
                <a:t> </a:t>
              </a:r>
              <a:endParaRPr lang="fr-FR" sz="1800" dirty="0"/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8" t="12501" r="35052" b="17307"/>
          <a:stretch/>
        </p:blipFill>
        <p:spPr bwMode="auto">
          <a:xfrm>
            <a:off x="126506" y="1700808"/>
            <a:ext cx="329658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llipse 8"/>
          <p:cNvSpPr/>
          <p:nvPr/>
        </p:nvSpPr>
        <p:spPr>
          <a:xfrm>
            <a:off x="2987824" y="5805264"/>
            <a:ext cx="43526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03565"/>
            <a:ext cx="5284154" cy="240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144" y="5517232"/>
            <a:ext cx="240000" cy="1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llipse 14"/>
          <p:cNvSpPr/>
          <p:nvPr/>
        </p:nvSpPr>
        <p:spPr>
          <a:xfrm>
            <a:off x="5446018" y="5463220"/>
            <a:ext cx="43526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677791" y="5712761"/>
            <a:ext cx="1758305" cy="308527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Vérifiez la tarification</a:t>
            </a:r>
          </a:p>
        </p:txBody>
      </p:sp>
      <p:sp>
        <p:nvSpPr>
          <p:cNvPr id="16" name="Flèche droite 15"/>
          <p:cNvSpPr/>
          <p:nvPr/>
        </p:nvSpPr>
        <p:spPr>
          <a:xfrm rot="10800000">
            <a:off x="3460810" y="5858518"/>
            <a:ext cx="216981" cy="16277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 rot="18850593">
            <a:off x="5479756" y="5734546"/>
            <a:ext cx="288510" cy="216024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6876256" y="5219921"/>
            <a:ext cx="1836203" cy="622637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 erreur modifier le taux en cliquant sur « Modifier »</a:t>
            </a:r>
          </a:p>
        </p:txBody>
      </p:sp>
      <p:sp>
        <p:nvSpPr>
          <p:cNvPr id="18" name="Flèche droite 17"/>
          <p:cNvSpPr/>
          <p:nvPr/>
        </p:nvSpPr>
        <p:spPr>
          <a:xfrm rot="16200000">
            <a:off x="7272303" y="5121208"/>
            <a:ext cx="216000" cy="14400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4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0954" y="188640"/>
            <a:ext cx="6858368" cy="954107"/>
          </a:xfrm>
        </p:spPr>
        <p:txBody>
          <a:bodyPr/>
          <a:lstStyle/>
          <a:p>
            <a:r>
              <a:rPr lang="fr-FR" sz="2800" dirty="0" smtClean="0">
                <a:solidFill>
                  <a:srgbClr val="00B0F0"/>
                </a:solidFill>
              </a:rPr>
              <a:t>Validation de la garantie avant Édition de l’offre</a:t>
            </a:r>
            <a:endParaRPr lang="fr-FR" sz="2800" b="0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954" y="1052736"/>
            <a:ext cx="6084168" cy="4011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04048" y="5024106"/>
            <a:ext cx="4341068" cy="316603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Saisir la référence SACCEF avant d’accorder  la garantie</a:t>
            </a:r>
          </a:p>
        </p:txBody>
      </p:sp>
      <p:sp>
        <p:nvSpPr>
          <p:cNvPr id="4" name="Rectangle 3"/>
          <p:cNvSpPr/>
          <p:nvPr/>
        </p:nvSpPr>
        <p:spPr>
          <a:xfrm>
            <a:off x="2772144" y="4581128"/>
            <a:ext cx="3060000" cy="36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064" y="4689168"/>
            <a:ext cx="822195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78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0954" y="188640"/>
            <a:ext cx="6858368" cy="523220"/>
          </a:xfrm>
        </p:spPr>
        <p:txBody>
          <a:bodyPr/>
          <a:lstStyle/>
          <a:p>
            <a:r>
              <a:rPr lang="fr-FR" sz="2800" b="0" dirty="0" smtClean="0">
                <a:solidFill>
                  <a:srgbClr val="00B0F0"/>
                </a:solidFill>
              </a:rPr>
              <a:t>avant Edition</a:t>
            </a:r>
            <a:endParaRPr lang="fr-FR" sz="2800" b="0" dirty="0">
              <a:solidFill>
                <a:srgbClr val="00B0F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3608" y="2060848"/>
            <a:ext cx="71287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dirty="0">
              <a:solidFill>
                <a:prstClr val="black"/>
              </a:solidFill>
            </a:endParaRPr>
          </a:p>
          <a:p>
            <a:r>
              <a:rPr lang="fr-FR" sz="1400" dirty="0" smtClean="0">
                <a:solidFill>
                  <a:prstClr val="black"/>
                </a:solidFill>
              </a:rPr>
              <a:t>Pour pouvoir éditer une SED  le client doit   :</a:t>
            </a:r>
          </a:p>
          <a:p>
            <a:endParaRPr lang="fr-FR" sz="1400" dirty="0" smtClean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400" dirty="0" smtClean="0">
                <a:solidFill>
                  <a:prstClr val="black"/>
                </a:solidFill>
              </a:rPr>
              <a:t>Posséder une MSI personnelle  </a:t>
            </a:r>
            <a:r>
              <a:rPr lang="fr-FR" sz="1400" b="1" dirty="0" smtClean="0">
                <a:solidFill>
                  <a:srgbClr val="FF0000"/>
                </a:solidFill>
              </a:rPr>
              <a:t>(pas de MSI PRO)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dirty="0" smtClean="0">
                <a:solidFill>
                  <a:prstClr val="black"/>
                </a:solidFill>
              </a:rPr>
              <a:t>Posséder un numéro de téléphone portable </a:t>
            </a:r>
            <a:r>
              <a:rPr lang="fr-FR" sz="1400" dirty="0" err="1" smtClean="0">
                <a:solidFill>
                  <a:prstClr val="black"/>
                </a:solidFill>
              </a:rPr>
              <a:t>francais</a:t>
            </a:r>
            <a:r>
              <a:rPr lang="fr-FR" sz="1400" dirty="0" smtClean="0">
                <a:solidFill>
                  <a:prstClr val="black"/>
                </a:solidFill>
              </a:rPr>
              <a:t> </a:t>
            </a:r>
            <a:r>
              <a:rPr lang="fr-FR" sz="1400" b="1" dirty="0" smtClean="0">
                <a:solidFill>
                  <a:srgbClr val="FF0000"/>
                </a:solidFill>
              </a:rPr>
              <a:t>(pas de portable </a:t>
            </a:r>
            <a:r>
              <a:rPr lang="fr-FR" sz="1400" b="1" dirty="0">
                <a:solidFill>
                  <a:srgbClr val="FF0000"/>
                </a:solidFill>
              </a:rPr>
              <a:t>à</a:t>
            </a:r>
            <a:r>
              <a:rPr lang="fr-FR" sz="1400" b="1" dirty="0" smtClean="0">
                <a:solidFill>
                  <a:srgbClr val="FF0000"/>
                </a:solidFill>
              </a:rPr>
              <a:t> l’</a:t>
            </a:r>
            <a:r>
              <a:rPr lang="fr-FR" sz="1400" b="1" dirty="0">
                <a:solidFill>
                  <a:srgbClr val="FF0000"/>
                </a:solidFill>
              </a:rPr>
              <a:t>é</a:t>
            </a:r>
            <a:r>
              <a:rPr lang="fr-FR" sz="1400" b="1" dirty="0" smtClean="0">
                <a:solidFill>
                  <a:srgbClr val="FF0000"/>
                </a:solidFill>
              </a:rPr>
              <a:t>tranger)</a:t>
            </a:r>
          </a:p>
          <a:p>
            <a:pPr marL="342900" indent="-342900">
              <a:buFont typeface="+mj-lt"/>
              <a:buAutoNum type="arabicPeriod"/>
            </a:pPr>
            <a:endParaRPr lang="fr-FR" sz="1400" dirty="0" smtClean="0">
              <a:solidFill>
                <a:prstClr val="black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rgbClr val="0000FF"/>
                </a:solidFill>
              </a:rPr>
              <a:t>Si l’un de ces deux premiers point n’est pas respecté la SED sera proposé mais ne fonctionnera pas  (en attente de développement pour corriger)</a:t>
            </a:r>
          </a:p>
          <a:p>
            <a:pPr marL="342900" indent="-342900">
              <a:buFont typeface="+mj-lt"/>
              <a:buAutoNum type="arabicPeriod"/>
            </a:pPr>
            <a:endParaRPr lang="fr-FR" sz="1400" dirty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400" dirty="0" smtClean="0">
                <a:solidFill>
                  <a:prstClr val="black"/>
                </a:solidFill>
              </a:rPr>
              <a:t>Ne pas avoir refusé la SED (choix MYC)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dirty="0" smtClean="0">
                <a:solidFill>
                  <a:prstClr val="black"/>
                </a:solidFill>
              </a:rPr>
              <a:t>Les assurances et la Garantie doivent être accordées avant  de lancer l'Edition</a:t>
            </a:r>
          </a:p>
          <a:p>
            <a:endParaRPr lang="fr-FR" sz="1400" dirty="0" smtClean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rgbClr val="0000FF"/>
                </a:solidFill>
              </a:rPr>
              <a:t>Si l’un de ces points n’est pas respecté MYC propose l'Edition papier </a:t>
            </a:r>
            <a:endParaRPr lang="fr-FR" sz="1400" b="1" dirty="0">
              <a:solidFill>
                <a:srgbClr val="0000FF"/>
              </a:solidFill>
            </a:endParaRPr>
          </a:p>
          <a:p>
            <a:endParaRPr lang="fr-FR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71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16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0232" y="1782108"/>
            <a:ext cx="25338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</a:rPr>
              <a:t>Notre client n’est pas éligible à la SED ou n’a pas </a:t>
            </a:r>
            <a:r>
              <a:rPr lang="fr-FR" sz="1400" dirty="0" smtClean="0">
                <a:solidFill>
                  <a:prstClr val="black"/>
                </a:solidFill>
              </a:rPr>
              <a:t>accepté </a:t>
            </a:r>
            <a:r>
              <a:rPr lang="fr-FR" sz="1400" dirty="0" smtClean="0">
                <a:solidFill>
                  <a:prstClr val="black"/>
                </a:solidFill>
              </a:rPr>
              <a:t>l'édition en SED…</a:t>
            </a:r>
            <a:endParaRPr lang="fr-FR" sz="1400" dirty="0">
              <a:solidFill>
                <a:prstClr val="black"/>
              </a:solidFill>
            </a:endParaRPr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696744" cy="769441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papier via DOCAPOSTE/GDE </a:t>
            </a:r>
            <a:endParaRPr lang="fr-FR" b="0" dirty="0"/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1196752"/>
            <a:ext cx="6336704" cy="419162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682655" y="3645024"/>
            <a:ext cx="2533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</a:rPr>
              <a:t>…le bouton d'Edition est adapté et propose 2 choix.</a:t>
            </a:r>
            <a:endParaRPr lang="fr-FR" sz="14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60232" y="4561964"/>
            <a:ext cx="2533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</a:rPr>
              <a:t>Toujours choisir : </a:t>
            </a:r>
          </a:p>
          <a:p>
            <a:r>
              <a:rPr lang="fr-FR" sz="1400" dirty="0" smtClean="0">
                <a:solidFill>
                  <a:prstClr val="black"/>
                </a:solidFill>
              </a:rPr>
              <a:t>Impression externalisée</a:t>
            </a:r>
            <a:endParaRPr lang="fr-FR" sz="1400" dirty="0">
              <a:solidFill>
                <a:prstClr val="black"/>
              </a:solidFill>
            </a:endParaRPr>
          </a:p>
        </p:txBody>
      </p:sp>
      <p:sp>
        <p:nvSpPr>
          <p:cNvPr id="15" name="Flèche droite 14"/>
          <p:cNvSpPr/>
          <p:nvPr/>
        </p:nvSpPr>
        <p:spPr>
          <a:xfrm rot="10800000">
            <a:off x="6372201" y="4797152"/>
            <a:ext cx="288031" cy="209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3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papier</a:t>
            </a:r>
            <a:endParaRPr lang="fr-FR" b="0" dirty="0"/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07504" y="1124744"/>
            <a:ext cx="6984776" cy="4392488"/>
          </a:xfrm>
          <a:prstGeom prst="rect">
            <a:avLst/>
          </a:prstGeom>
        </p:spPr>
      </p:pic>
      <p:sp>
        <p:nvSpPr>
          <p:cNvPr id="12" name="Flèche droite 11"/>
          <p:cNvSpPr/>
          <p:nvPr/>
        </p:nvSpPr>
        <p:spPr>
          <a:xfrm rot="10800000">
            <a:off x="7306022" y="5379893"/>
            <a:ext cx="288031" cy="209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92280" y="4365104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</a:rPr>
              <a:t>Je constitue ma liasse ET j’envoie l’offre dans GDE </a:t>
            </a:r>
            <a:r>
              <a:rPr lang="fr-FR" sz="1400" dirty="0" err="1" smtClean="0">
                <a:solidFill>
                  <a:prstClr val="black"/>
                </a:solidFill>
              </a:rPr>
              <a:t>Docapost</a:t>
            </a:r>
            <a:r>
              <a:rPr lang="fr-FR" sz="1400" dirty="0" smtClean="0">
                <a:solidFill>
                  <a:prstClr val="black"/>
                </a:solidFill>
              </a:rPr>
              <a:t> en cliquant sur ce bouton :</a:t>
            </a:r>
            <a:endParaRPr lang="fr-FR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1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GDE (éditeur)</a:t>
            </a:r>
            <a:endParaRPr lang="fr-FR" b="0" dirty="0"/>
          </a:p>
        </p:txBody>
      </p:sp>
      <p:sp>
        <p:nvSpPr>
          <p:cNvPr id="5" name="Rectangle 4"/>
          <p:cNvSpPr/>
          <p:nvPr/>
        </p:nvSpPr>
        <p:spPr>
          <a:xfrm>
            <a:off x="4220496" y="1189576"/>
            <a:ext cx="3818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fr-FR" dirty="0">
                <a:solidFill>
                  <a:srgbClr val="FF0000"/>
                </a:solidFill>
                <a:latin typeface="Calibri"/>
              </a:rPr>
              <a:t>http://gde-pro.sigce.caisse-epargne.fr/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" t="10963" r="89114" b="83578"/>
          <a:stretch/>
        </p:blipFill>
        <p:spPr bwMode="auto">
          <a:xfrm>
            <a:off x="2724825" y="1969922"/>
            <a:ext cx="3828374" cy="102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44174" y="1189576"/>
            <a:ext cx="4427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Ouvrir l’applicatif GDE en utilisant le lien suivant : 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2339" t="13616" r="16260" b="25637"/>
          <a:stretch/>
        </p:blipFill>
        <p:spPr>
          <a:xfrm>
            <a:off x="395537" y="2924944"/>
            <a:ext cx="7643184" cy="325211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44174" y="1595594"/>
            <a:ext cx="305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dirty="0" smtClean="0">
                <a:solidFill>
                  <a:prstClr val="black"/>
                </a:solidFill>
                <a:latin typeface="Calibri"/>
              </a:rPr>
              <a:t>Cliquer sur la loupe du dossier  </a:t>
            </a: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t="20198" b="22013"/>
          <a:stretch/>
        </p:blipFill>
        <p:spPr>
          <a:xfrm>
            <a:off x="3203848" y="1628800"/>
            <a:ext cx="59810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GDE (éditeur)</a:t>
            </a:r>
            <a:endParaRPr lang="fr-FR" b="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829"/>
          <a:stretch/>
        </p:blipFill>
        <p:spPr bwMode="auto">
          <a:xfrm>
            <a:off x="467544" y="1196752"/>
            <a:ext cx="18383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15"/>
          <a:stretch/>
        </p:blipFill>
        <p:spPr bwMode="auto">
          <a:xfrm>
            <a:off x="1231496" y="2342614"/>
            <a:ext cx="7616217" cy="119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Ellipse 15"/>
          <p:cNvSpPr/>
          <p:nvPr/>
        </p:nvSpPr>
        <p:spPr>
          <a:xfrm>
            <a:off x="4643561" y="3212976"/>
            <a:ext cx="792088" cy="28232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772" y="3212976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2991559" y="1472466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Dans l’onglet « Dossiers à valider », clic sur 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909" y="1484784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472252"/>
            <a:ext cx="3238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57214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2991559" y="1907540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Valider le dossier = envoi postal de l’offre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316373" y="4395335"/>
            <a:ext cx="59317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Vous pouvez à tout moment récupérer une offre sous format papier ou électronique via l’onglet dossier en cours de traitement ou dossiers traités en cliquant sur :</a:t>
            </a:r>
          </a:p>
          <a:p>
            <a:pPr marL="285750" indent="-285750">
              <a:buFontTx/>
              <a:buChar char="-"/>
            </a:pP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     Pour obtenir l’offre complète</a:t>
            </a:r>
          </a:p>
          <a:p>
            <a:pPr marL="285750" indent="-285750">
              <a:buFontTx/>
              <a:buChar char="-"/>
            </a:pPr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-             Pour obtenir le document souhaité 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2629967" y="3645024"/>
            <a:ext cx="5618175" cy="584775"/>
            <a:chOff x="2629967" y="3923764"/>
            <a:chExt cx="5618175" cy="584775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9967" y="4045564"/>
              <a:ext cx="402729" cy="402729"/>
            </a:xfrm>
            <a:prstGeom prst="rect">
              <a:avLst/>
            </a:prstGeom>
          </p:spPr>
        </p:pic>
        <p:sp>
          <p:nvSpPr>
            <p:cNvPr id="26" name="ZoneTexte 25"/>
            <p:cNvSpPr txBox="1"/>
            <p:nvPr/>
          </p:nvSpPr>
          <p:spPr>
            <a:xfrm>
              <a:off x="3059831" y="3923764"/>
              <a:ext cx="51883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prstClr val="black"/>
                  </a:solidFill>
                  <a:latin typeface="Calibri"/>
                </a:rPr>
                <a:t>En cliquant sur        le dossier GDE s’annule. Vous pouvez rééditer une nouvelle offre dans MYC</a:t>
              </a:r>
              <a:endParaRPr lang="fr-FR" sz="1600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3958331"/>
              <a:ext cx="260920" cy="253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531" y="5167781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149" b="9281"/>
          <a:stretch/>
        </p:blipFill>
        <p:spPr bwMode="auto">
          <a:xfrm>
            <a:off x="2526531" y="5541781"/>
            <a:ext cx="419947" cy="355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83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20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0032" y="1556792"/>
            <a:ext cx="3816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 smtClean="0">
                <a:solidFill>
                  <a:prstClr val="black"/>
                </a:solidFill>
              </a:rPr>
              <a:t>Assurances et garanties doivent être </a:t>
            </a:r>
            <a:r>
              <a:rPr lang="fr-FR" sz="1400" dirty="0" smtClean="0">
                <a:solidFill>
                  <a:prstClr val="black"/>
                </a:solidFill>
              </a:rPr>
              <a:t>accordées </a:t>
            </a:r>
            <a:r>
              <a:rPr lang="fr-FR" sz="1400" dirty="0" smtClean="0">
                <a:solidFill>
                  <a:prstClr val="black"/>
                </a:solidFill>
              </a:rPr>
              <a:t>…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en Sed</a:t>
            </a:r>
            <a:endParaRPr lang="fr-FR" b="0" dirty="0"/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07504" y="1046916"/>
            <a:ext cx="4608592" cy="2322339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3923928" y="3284984"/>
            <a:ext cx="4752528" cy="274486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83568" y="5301208"/>
            <a:ext cx="374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</a:rPr>
              <a:t>…et l’emprunteur doit avoir accepté </a:t>
            </a:r>
            <a:r>
              <a:rPr lang="fr-FR" sz="1400" dirty="0" smtClean="0">
                <a:solidFill>
                  <a:prstClr val="black"/>
                </a:solidFill>
              </a:rPr>
              <a:t>l’édition </a:t>
            </a:r>
            <a:r>
              <a:rPr lang="fr-FR" sz="1400" dirty="0" smtClean="0">
                <a:solidFill>
                  <a:prstClr val="black"/>
                </a:solidFill>
              </a:rPr>
              <a:t>en SED :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31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21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0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Sed</a:t>
            </a:r>
            <a:endParaRPr lang="fr-FR" b="0" dirty="0"/>
          </a:p>
        </p:txBody>
      </p:sp>
      <p:pic>
        <p:nvPicPr>
          <p:cNvPr id="17" name="Image 16"/>
          <p:cNvPicPr/>
          <p:nvPr/>
        </p:nvPicPr>
        <p:blipFill>
          <a:blip r:embed="rId2"/>
          <a:stretch>
            <a:fillRect/>
          </a:stretch>
        </p:blipFill>
        <p:spPr>
          <a:xfrm>
            <a:off x="539552" y="1744598"/>
            <a:ext cx="6768792" cy="4132674"/>
          </a:xfrm>
          <a:prstGeom prst="rect">
            <a:avLst/>
          </a:prstGeom>
        </p:spPr>
      </p:pic>
      <p:pic>
        <p:nvPicPr>
          <p:cNvPr id="18" name="Picture 2" descr="D:\Save S008599\@Ressources Design Graph\PSD mouse cursor and hand pointer icons\Pointer-Hand-icon.png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821516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2" name="Virage 1"/>
          <p:cNvSpPr/>
          <p:nvPr/>
        </p:nvSpPr>
        <p:spPr>
          <a:xfrm rot="16200000" flipH="1">
            <a:off x="3023828" y="1664804"/>
            <a:ext cx="432048" cy="36004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19872" y="1393612"/>
            <a:ext cx="41044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prstClr val="black"/>
                </a:solidFill>
              </a:rPr>
              <a:t>Je suis informé du mode d'édition possible </a:t>
            </a:r>
          </a:p>
          <a:p>
            <a:r>
              <a:rPr lang="fr-FR" sz="1400" b="1" dirty="0" smtClean="0">
                <a:solidFill>
                  <a:prstClr val="black"/>
                </a:solidFill>
              </a:rPr>
              <a:t>ainsi que l'édition en agence par ces pictogrammes</a:t>
            </a:r>
            <a:endParaRPr lang="fr-FR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22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en </a:t>
            </a:r>
            <a:r>
              <a:rPr lang="fr-FR" dirty="0" err="1" smtClean="0"/>
              <a:t>sed</a:t>
            </a:r>
            <a:endParaRPr lang="fr-FR" b="0" dirty="0"/>
          </a:p>
        </p:txBody>
      </p:sp>
      <p:pic>
        <p:nvPicPr>
          <p:cNvPr id="17" name="Image 16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836712"/>
            <a:ext cx="5400600" cy="3308861"/>
          </a:xfrm>
          <a:prstGeom prst="rect">
            <a:avLst/>
          </a:prstGeom>
        </p:spPr>
      </p:pic>
      <p:pic>
        <p:nvPicPr>
          <p:cNvPr id="18" name="Image 17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624" y="3933056"/>
            <a:ext cx="5400600" cy="2163747"/>
          </a:xfrm>
          <a:prstGeom prst="rect">
            <a:avLst/>
          </a:prstGeom>
        </p:spPr>
      </p:pic>
      <p:pic>
        <p:nvPicPr>
          <p:cNvPr id="19" name="Picture 2" descr="D:\Save S008599\@Ressources Design Graph\PSD mouse cursor and hand pointer icons\Pointer-Hand-icon.png"/>
          <p:cNvPicPr/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6037342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20" name="Rectangle 19"/>
          <p:cNvSpPr/>
          <p:nvPr/>
        </p:nvSpPr>
        <p:spPr>
          <a:xfrm>
            <a:off x="4391980" y="2132856"/>
            <a:ext cx="4500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</a:rPr>
              <a:t>Je retrouve les informations concernant les dates de signature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" name="Flèche droite 1"/>
          <p:cNvSpPr/>
          <p:nvPr/>
        </p:nvSpPr>
        <p:spPr>
          <a:xfrm rot="10800000">
            <a:off x="3923928" y="2132856"/>
            <a:ext cx="432048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99866" y="3140968"/>
            <a:ext cx="52441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</a:rPr>
              <a:t>Je retrouve les informations concernant la création de l’espace de signature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2" name="Flèche droite 21"/>
          <p:cNvSpPr/>
          <p:nvPr/>
        </p:nvSpPr>
        <p:spPr>
          <a:xfrm rot="10800000">
            <a:off x="3275856" y="3140968"/>
            <a:ext cx="432048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3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23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en Sed</a:t>
            </a:r>
            <a:endParaRPr lang="fr-FR" b="0" dirty="0"/>
          </a:p>
        </p:txBody>
      </p:sp>
      <p:sp>
        <p:nvSpPr>
          <p:cNvPr id="9" name="Rectangle 8"/>
          <p:cNvSpPr/>
          <p:nvPr/>
        </p:nvSpPr>
        <p:spPr>
          <a:xfrm>
            <a:off x="467544" y="1628800"/>
            <a:ext cx="2088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 smtClean="0">
                <a:solidFill>
                  <a:prstClr val="black"/>
                </a:solidFill>
              </a:rPr>
              <a:t>La liasse se constitue ...</a:t>
            </a:r>
            <a:endParaRPr lang="fr-FR" sz="1400" dirty="0">
              <a:solidFill>
                <a:prstClr val="black"/>
              </a:solidFill>
            </a:endParaRPr>
          </a:p>
        </p:txBody>
      </p:sp>
      <p:pic>
        <p:nvPicPr>
          <p:cNvPr id="14" name="Image 13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980728"/>
            <a:ext cx="5760720" cy="2186305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3284984"/>
            <a:ext cx="5760720" cy="2327910"/>
          </a:xfrm>
          <a:prstGeom prst="rect">
            <a:avLst/>
          </a:prstGeom>
        </p:spPr>
      </p:pic>
      <p:pic>
        <p:nvPicPr>
          <p:cNvPr id="17" name="Picture 2" descr="D:\Save S008599\@Ressources Design Graph\PSD mouse cursor and hand pointer icons\Pointer-Hand-icon.png"/>
          <p:cNvPicPr/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896" y="5571419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18" name="Rectangle 17"/>
          <p:cNvSpPr/>
          <p:nvPr/>
        </p:nvSpPr>
        <p:spPr>
          <a:xfrm>
            <a:off x="6372200" y="5301208"/>
            <a:ext cx="2376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 smtClean="0">
                <a:solidFill>
                  <a:prstClr val="black"/>
                </a:solidFill>
              </a:rPr>
              <a:t>Une fois l’offre constituée, ne pas oublier d’envoyer l’offre</a:t>
            </a:r>
            <a:endParaRPr lang="fr-FR" sz="1400" dirty="0">
              <a:solidFill>
                <a:prstClr val="black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275157"/>
            <a:ext cx="5040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9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24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8" name="Picture 2" descr="D:\Save S008599\@Ressources Design Graph\PSD mouse cursor and hand pointer icons\Pointer-Hand-icon.png"/>
          <p:cNvPicPr/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42793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en Sed</a:t>
            </a:r>
            <a:endParaRPr lang="fr-FR" b="0" dirty="0"/>
          </a:p>
        </p:txBody>
      </p:sp>
      <p:pic>
        <p:nvPicPr>
          <p:cNvPr id="10" name="Image 9"/>
          <p:cNvPicPr/>
          <p:nvPr/>
        </p:nvPicPr>
        <p:blipFill>
          <a:blip r:embed="rId3"/>
          <a:stretch>
            <a:fillRect/>
          </a:stretch>
        </p:blipFill>
        <p:spPr>
          <a:xfrm>
            <a:off x="695770" y="1268760"/>
            <a:ext cx="5964461" cy="357403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152381" y="4960684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 smtClean="0">
                <a:solidFill>
                  <a:prstClr val="black"/>
                </a:solidFill>
              </a:rPr>
              <a:t>Je consulte la liasse et les dates de l’offre</a:t>
            </a:r>
            <a:endParaRPr lang="fr-FR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5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Finalisation du dossier</a:t>
            </a:r>
            <a:endParaRPr lang="fr-FR" b="0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682625" y="1368425"/>
            <a:ext cx="8461375" cy="48990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2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None/>
              <a:tabLst/>
              <a:defRPr/>
            </a:pPr>
            <a:endParaRPr kumimoji="0" lang="fr-FR" sz="2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</a:t>
            </a:r>
            <a:r>
              <a:rPr lang="fr-FR" sz="2600" b="1" dirty="0">
                <a:solidFill>
                  <a:sysClr val="windowText" lastClr="000000"/>
                </a:solidFill>
                <a:latin typeface="Calibri"/>
              </a:rPr>
              <a:t>transfert au BO crédit du </a:t>
            </a:r>
            <a:r>
              <a:rPr kumimoji="0" lang="fr-FR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dossier </a:t>
            </a:r>
            <a:r>
              <a:rPr lang="fr-FR" sz="2600" b="1" dirty="0" smtClean="0">
                <a:solidFill>
                  <a:sysClr val="windowText" lastClr="000000"/>
                </a:solidFill>
                <a:latin typeface="Calibri"/>
              </a:rPr>
              <a:t>(transaction MYC) </a:t>
            </a:r>
            <a:r>
              <a:rPr kumimoji="0" lang="fr-FR" sz="2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doit être réalisé le jour de l'édition de l’offre</a:t>
            </a: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Remettre au client son exemplaire CNP (si</a:t>
            </a:r>
            <a:r>
              <a:rPr kumimoji="0" lang="fr-FR" sz="2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CNP hors internet)</a:t>
            </a: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Vous pourrez suivre l’évolution du dossier en consultant SAGE 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Réception du dossier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Réception de l’offre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Déblocage…..</a:t>
            </a: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30053"/>
            <a:ext cx="500063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13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Offre non conforme</a:t>
            </a:r>
            <a:endParaRPr lang="fr-FR" b="0" dirty="0"/>
          </a:p>
        </p:txBody>
      </p:sp>
      <p:sp>
        <p:nvSpPr>
          <p:cNvPr id="4" name="Rectangle 3"/>
          <p:cNvSpPr/>
          <p:nvPr/>
        </p:nvSpPr>
        <p:spPr>
          <a:xfrm>
            <a:off x="107504" y="1668864"/>
            <a:ext cx="903649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0" lvl="0" indent="-623888" algn="just" defTabSz="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prstClr val="black"/>
                </a:solidFill>
                <a:latin typeface="Calibri"/>
              </a:rPr>
              <a:t>Toute erreur portant sur la conformité juridique du dossier remettra en cause l’offre et obligera à une nouvelle émission </a:t>
            </a:r>
            <a:r>
              <a:rPr lang="fr-FR" dirty="0" smtClean="0">
                <a:solidFill>
                  <a:prstClr val="black"/>
                </a:solidFill>
                <a:latin typeface="Calibri"/>
              </a:rPr>
              <a:t>d’offre.</a:t>
            </a:r>
          </a:p>
          <a:p>
            <a:pPr marL="544512" lvl="1" algn="just" defTabSz="457200">
              <a:lnSpc>
                <a:spcPct val="150000"/>
              </a:lnSpc>
              <a:buClr>
                <a:srgbClr val="C00000"/>
              </a:buClr>
            </a:pPr>
            <a:r>
              <a:rPr lang="fr-FR" dirty="0">
                <a:solidFill>
                  <a:prstClr val="black"/>
                </a:solidFill>
                <a:latin typeface="Calibri"/>
              </a:rPr>
              <a:t>	</a:t>
            </a:r>
            <a:r>
              <a:rPr lang="fr-FR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fr-FR" dirty="0">
                <a:solidFill>
                  <a:prstClr val="black"/>
                </a:solidFill>
                <a:latin typeface="Calibri"/>
              </a:rPr>
              <a:t>Ex d’anomalies :</a:t>
            </a:r>
          </a:p>
          <a:p>
            <a:pPr marL="1349375" lvl="1" indent="-369888" algn="just" defTabSz="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  <a:latin typeface="Calibri"/>
              </a:rPr>
              <a:t>Attention aux prénoms usuels, </a:t>
            </a:r>
            <a:r>
              <a:rPr lang="fr-FR" dirty="0" smtClean="0">
                <a:solidFill>
                  <a:srgbClr val="FF0000"/>
                </a:solidFill>
                <a:latin typeface="Calibri"/>
              </a:rPr>
              <a:t>prénoms francisés, </a:t>
            </a:r>
            <a:r>
              <a:rPr lang="fr-FR" dirty="0">
                <a:solidFill>
                  <a:srgbClr val="FF0000"/>
                </a:solidFill>
                <a:latin typeface="Calibri"/>
              </a:rPr>
              <a:t>différents de l’identité réelle </a:t>
            </a:r>
            <a:endParaRPr lang="fr-FR" dirty="0" smtClean="0">
              <a:solidFill>
                <a:srgbClr val="FF0000"/>
              </a:solidFill>
              <a:latin typeface="Calibri"/>
            </a:endParaRPr>
          </a:p>
          <a:p>
            <a:pPr marL="1349375" lvl="1" indent="-369888" algn="just" defTabSz="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rgbClr val="FF0000"/>
              </a:solidFill>
              <a:latin typeface="Calibri"/>
            </a:endParaRPr>
          </a:p>
          <a:p>
            <a:pPr marL="1349375" lvl="1" indent="-369888" algn="just" defTabSz="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  <a:latin typeface="Calibri"/>
              </a:rPr>
              <a:t>Un rachat n’est pas un regroupement de </a:t>
            </a:r>
            <a:r>
              <a:rPr lang="fr-FR" dirty="0" smtClean="0">
                <a:solidFill>
                  <a:srgbClr val="FF0000"/>
                </a:solidFill>
                <a:latin typeface="Calibri"/>
              </a:rPr>
              <a:t>crédits</a:t>
            </a:r>
          </a:p>
          <a:p>
            <a:pPr marL="1349375" lvl="1" indent="-369888" algn="just" defTabSz="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rgbClr val="FF0000"/>
              </a:solidFill>
              <a:latin typeface="Calibri"/>
            </a:endParaRPr>
          </a:p>
          <a:p>
            <a:pPr marL="1349375" lvl="1" indent="-369888" algn="just" defTabSz="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  <a:latin typeface="Calibri"/>
              </a:rPr>
              <a:t>Saisir le taux moyen d’assurance CBP et non le TAEA </a:t>
            </a:r>
            <a:endParaRPr lang="fr-FR" dirty="0" smtClean="0">
              <a:solidFill>
                <a:srgbClr val="FF0000"/>
              </a:solidFill>
              <a:latin typeface="Calibri"/>
            </a:endParaRPr>
          </a:p>
          <a:p>
            <a:pPr marL="979487" lvl="1" algn="just" defTabSz="457200">
              <a:lnSpc>
                <a:spcPct val="150000"/>
              </a:lnSpc>
              <a:buClr>
                <a:srgbClr val="C00000"/>
              </a:buClr>
            </a:pPr>
            <a:endParaRPr lang="fr-FR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295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42024" y="477833"/>
            <a:ext cx="4986160" cy="430887"/>
          </a:xfrm>
        </p:spPr>
        <p:txBody>
          <a:bodyPr/>
          <a:lstStyle/>
          <a:p>
            <a:r>
              <a:rPr lang="fr-FR" dirty="0" smtClean="0"/>
              <a:t>Assistance</a:t>
            </a:r>
            <a:endParaRPr lang="fr-FR" b="0" dirty="0"/>
          </a:p>
        </p:txBody>
      </p:sp>
      <p:sp>
        <p:nvSpPr>
          <p:cNvPr id="5" name="Rectangle 4"/>
          <p:cNvSpPr/>
          <p:nvPr/>
        </p:nvSpPr>
        <p:spPr>
          <a:xfrm>
            <a:off x="382588" y="1772816"/>
            <a:ext cx="8766720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457200">
              <a:spcBef>
                <a:spcPct val="20000"/>
              </a:spcBef>
              <a:buFont typeface="Arial"/>
              <a:buChar char="•"/>
            </a:pPr>
            <a:r>
              <a:rPr lang="fr-FR" sz="3200" dirty="0">
                <a:solidFill>
                  <a:prstClr val="black"/>
                </a:solidFill>
                <a:latin typeface="Calibri"/>
              </a:rPr>
              <a:t>MY ASSITANCE est  à vos cotés pour tout besoin d’assistance sur ce process </a:t>
            </a:r>
          </a:p>
          <a:p>
            <a:pPr marL="742950" lvl="1" indent="-285750" defTabSz="457200">
              <a:spcBef>
                <a:spcPct val="20000"/>
              </a:spcBef>
              <a:buFont typeface="Arial"/>
              <a:buChar char="–"/>
            </a:pPr>
            <a:r>
              <a:rPr lang="fr-FR" sz="2800" dirty="0">
                <a:solidFill>
                  <a:prstClr val="black"/>
                </a:solidFill>
                <a:latin typeface="Calibri"/>
              </a:rPr>
              <a:t>Tél : </a:t>
            </a:r>
            <a:r>
              <a:rPr lang="fr-FR" sz="3600" b="1" dirty="0">
                <a:solidFill>
                  <a:srgbClr val="0000FF"/>
                </a:solidFill>
                <a:latin typeface="Calibri"/>
              </a:rPr>
              <a:t>03.26.86.85.85</a:t>
            </a:r>
          </a:p>
          <a:p>
            <a:pPr lvl="0" defTabSz="457200">
              <a:spcBef>
                <a:spcPct val="20000"/>
              </a:spcBef>
            </a:pPr>
            <a:endParaRPr lang="fr-FR" sz="3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45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3964</TotalTime>
  <Words>1111</Words>
  <Application>Microsoft Office PowerPoint</Application>
  <PresentationFormat>Affichage à l'écran (4:3)</PresentationFormat>
  <Paragraphs>234</Paragraphs>
  <Slides>27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Arial</vt:lpstr>
      <vt:lpstr>Arial Narrow</vt:lpstr>
      <vt:lpstr>Calibri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Signalétique OPTI LEAD / SED</vt:lpstr>
      <vt:lpstr>PERIMETRE DU PROJET PRÊTS IMMOBILIERS EXCLUSIVEMENT EN  </vt:lpstr>
      <vt:lpstr>PERIMETRE DU PROJET</vt:lpstr>
      <vt:lpstr>REALISER LE CONTROLE</vt:lpstr>
      <vt:lpstr>L’assurance CNP</vt:lpstr>
      <vt:lpstr>Accorder L’ASSURANCE CNP avant Edition</vt:lpstr>
      <vt:lpstr>Date a saisir sur le document cnp </vt:lpstr>
      <vt:lpstr>L’ASSURANCE CNp</vt:lpstr>
      <vt:lpstr>Fiche Standardisée d’Information</vt:lpstr>
      <vt:lpstr>SACCEF</vt:lpstr>
      <vt:lpstr>SACCEF</vt:lpstr>
      <vt:lpstr>Validation de la garantie avant Édition de l’offre</vt:lpstr>
      <vt:lpstr>avant Edition</vt:lpstr>
      <vt:lpstr>Editer une offre papier via DOCAPOSTE/GDE </vt:lpstr>
      <vt:lpstr>Editer une offre papier</vt:lpstr>
      <vt:lpstr>GDE (éditeur)</vt:lpstr>
      <vt:lpstr>GDE (éditeur)</vt:lpstr>
      <vt:lpstr>Editer une offre en Sed</vt:lpstr>
      <vt:lpstr>Editer une offre Sed</vt:lpstr>
      <vt:lpstr>Editer une offre en sed</vt:lpstr>
      <vt:lpstr>Editer une offre en Sed</vt:lpstr>
      <vt:lpstr>Editer une offre en Sed</vt:lpstr>
      <vt:lpstr>Finalisation du dossier</vt:lpstr>
      <vt:lpstr>Offre non conforme</vt:lpstr>
      <vt:lpstr>Assistance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SCHWENTZEL Marie [CEGEE]</cp:lastModifiedBy>
  <cp:revision>305</cp:revision>
  <cp:lastPrinted>2019-03-28T15:25:42Z</cp:lastPrinted>
  <dcterms:created xsi:type="dcterms:W3CDTF">2017-05-30T18:41:27Z</dcterms:created>
  <dcterms:modified xsi:type="dcterms:W3CDTF">2020-03-12T13:13:33Z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marie.schwentzel@cegee.caisse-epargne.fr</vt:lpwstr>
  </property>
  <property fmtid="{D5CDD505-2E9C-101B-9397-08002B2CF9AE}" pid="6" name="MSIP_Label_48a19f0c-bea1-442e-a475-ed109d9ec508_SetDate">
    <vt:lpwstr>2020-03-12T13:12:41.0319995Z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