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70" r:id="rId5"/>
    <p:sldId id="327" r:id="rId6"/>
    <p:sldId id="326" r:id="rId7"/>
    <p:sldId id="321" r:id="rId8"/>
    <p:sldId id="323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/>
  <p:cmAuthor id="2" name="Davina Dauzet" initials="DD [2]" lastIdx="1" clrIdx="1"/>
  <p:cmAuthor id="3" name="Davina Dauzet" initials="DD [3]" lastIdx="1" clrIdx="2"/>
  <p:cmAuthor id="4" name="Davina Dauzet" initials="DD [4]" lastIdx="1" clrIdx="3"/>
  <p:cmAuthor id="5" name="Davina Dauzet" initials="DD [5]" lastIdx="1" clrIdx="4"/>
  <p:cmAuthor id="6" name="Davina Dauzet" initials="DD [6]" lastIdx="1" clrIdx="5"/>
  <p:cmAuthor id="7" name="Davina Dauzet" initials="DD [7]" lastIdx="1" clrIdx="6"/>
  <p:cmAuthor id="8" name="Davina Dauzet" initials="DD [8]" lastIdx="1" clrIdx="7"/>
  <p:cmAuthor id="9" name="Davina Dauzet" initials="DD [9]" lastIdx="1" clrIdx="8"/>
  <p:cmAuthor id="10" name="Davina Dauzet" initials="DD [10]" lastIdx="1" clrIdx="9"/>
  <p:cmAuthor id="11" name="Davina Dauzet" initials="DD [11]" lastIdx="1" clrIdx="10"/>
  <p:cmAuthor id="12" name="Davina Dauzet" initials="DD [12]" lastIdx="1" clrIdx="11"/>
  <p:cmAuthor id="13" name="Davina Dauzet" initials="DD [13]" lastIdx="1" clrIdx="12"/>
  <p:cmAuthor id="14" name="Davina Dauzet" initials="DD [14]" lastIdx="1" clrIdx="13"/>
  <p:cmAuthor id="15" name="Davina Dauzet" initials="DD [15]" lastIdx="1" clrIdx="14"/>
  <p:cmAuthor id="16" name="Davina Dauzet" initials="DD [16]" lastIdx="1" clrIdx="15"/>
  <p:cmAuthor id="17" name="Davina Dauzet" initials="DD [17]" lastIdx="1" clrIdx="16"/>
  <p:cmAuthor id="18" name="Davina Dauzet" initials="DD [18]" lastIdx="1" clrIdx="17"/>
  <p:cmAuthor id="19" name="Davina Dauzet" initials="DD [19]" lastIdx="2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223A5A"/>
    <a:srgbClr val="FFFFFF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96327" autoAdjust="0"/>
  </p:normalViewPr>
  <p:slideViewPr>
    <p:cSldViewPr showGuides="1">
      <p:cViewPr varScale="1">
        <p:scale>
          <a:sx n="69" d="100"/>
          <a:sy n="69" d="100"/>
        </p:scale>
        <p:origin x="774" y="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23/04/2020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23/04/2020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sp>
        <p:nvSpPr>
          <p:cNvPr id="15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2033992" y="6252008"/>
            <a:ext cx="4932000" cy="365125"/>
          </a:xfrm>
        </p:spPr>
        <p:txBody>
          <a:bodyPr/>
          <a:lstStyle/>
          <a:p>
            <a:r>
              <a:rPr lang="fr-FR" dirty="0" smtClean="0"/>
              <a:t>Département de l’excellence professionnelle • avril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Départements de l’excellence •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 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/>
              <a:t>I-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Départements de l’excellence •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INTITULÉ DU DOCUMENT • 04 mai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3707904" y="6237312"/>
            <a:ext cx="324007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b="1" i="1" cap="all" dirty="0"/>
              <a:t>Mercredi </a:t>
            </a:r>
            <a:r>
              <a:rPr lang="fr-FR" sz="1000" b="1" i="1" cap="all" baseline="0" dirty="0">
                <a:solidFill>
                  <a:schemeClr val="tx1"/>
                </a:solidFill>
              </a:rPr>
              <a:t>12 JUIN 2019</a:t>
            </a:r>
          </a:p>
          <a:p>
            <a:pPr algn="ctr">
              <a:spcAft>
                <a:spcPts val="300"/>
              </a:spcAft>
            </a:pPr>
            <a:r>
              <a:rPr lang="fr-FR" sz="1000" b="1" i="1" dirty="0"/>
              <a:t>DIRECTION MARCHES GRAND PUBLIC ET JEUNES</a:t>
            </a:r>
            <a:endParaRPr lang="fr-FR" sz="1000" b="1" i="1" dirty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589240"/>
            <a:ext cx="9144000" cy="126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51816" y="3051536"/>
            <a:ext cx="410445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fr-FR" sz="2800" b="1" dirty="0">
              <a:solidFill>
                <a:srgbClr val="C00000"/>
              </a:solidFill>
              <a:latin typeface="+mj-lt"/>
              <a:cs typeface="AngsanaUPC" panose="02020603050405020304" pitchFamily="18" charset="-34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405" y="5999223"/>
            <a:ext cx="1584176" cy="3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12"/>
          <p:cNvSpPr txBox="1">
            <a:spLocks/>
          </p:cNvSpPr>
          <p:nvPr/>
        </p:nvSpPr>
        <p:spPr>
          <a:xfrm>
            <a:off x="-645476" y="2897647"/>
            <a:ext cx="5993097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/>
              <a:t>ASTUCES </a:t>
            </a:r>
          </a:p>
          <a:p>
            <a:r>
              <a:rPr lang="fr-FR" sz="2400" dirty="0" smtClean="0"/>
              <a:t>Dossier Numérique </a:t>
            </a:r>
            <a:r>
              <a:rPr lang="fr-FR" sz="2400" dirty="0"/>
              <a:t>Crédit 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2033992" y="6252008"/>
            <a:ext cx="4932000" cy="365125"/>
          </a:xfrm>
        </p:spPr>
        <p:txBody>
          <a:bodyPr/>
          <a:lstStyle/>
          <a:p>
            <a:r>
              <a:rPr lang="fr-FR" dirty="0" smtClean="0"/>
              <a:t> avril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00050" indent="-400050">
              <a:buAutoNum type="romanUcPeriod"/>
            </a:pPr>
            <a:r>
              <a:rPr lang="fr-FR" dirty="0" smtClean="0"/>
              <a:t>Utiliser le scanner et numériser les documents</a:t>
            </a:r>
          </a:p>
          <a:p>
            <a:pPr marL="400050" indent="-400050">
              <a:buAutoNum type="romanUcPeriod"/>
            </a:pPr>
            <a:r>
              <a:rPr lang="fr-FR" dirty="0" smtClean="0"/>
              <a:t> </a:t>
            </a:r>
            <a:r>
              <a:rPr lang="fr-FR" dirty="0"/>
              <a:t>Intitulé de document : </a:t>
            </a:r>
            <a:r>
              <a:rPr lang="fr-FR" dirty="0" smtClean="0"/>
              <a:t>Possibilité d’ajouter </a:t>
            </a:r>
            <a:r>
              <a:rPr lang="fr-FR" dirty="0"/>
              <a:t>un </a:t>
            </a:r>
            <a:r>
              <a:rPr lang="fr-FR" dirty="0" smtClean="0"/>
              <a:t>libellé</a:t>
            </a:r>
          </a:p>
          <a:p>
            <a:pPr marL="400050" indent="-400050">
              <a:buAutoNum type="romanUcPeriod"/>
            </a:pPr>
            <a:r>
              <a:rPr lang="fr-FR" dirty="0"/>
              <a:t>Simplification de la collecte</a:t>
            </a:r>
            <a:r>
              <a:rPr lang="fr-FR" dirty="0" smtClean="0"/>
              <a:t>: «</a:t>
            </a:r>
            <a:r>
              <a:rPr lang="fr-FR" dirty="0"/>
              <a:t> acquisition multiple »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730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264243" y="2083559"/>
            <a:ext cx="6714351" cy="504056"/>
          </a:xfrm>
        </p:spPr>
        <p:txBody>
          <a:bodyPr>
            <a:norm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Placer les documents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numériser dans le scanner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115616" y="280564"/>
            <a:ext cx="6120680" cy="769441"/>
          </a:xfrm>
        </p:spPr>
        <p:txBody>
          <a:bodyPr/>
          <a:lstStyle/>
          <a:p>
            <a:r>
              <a:rPr lang="fr-FR" dirty="0"/>
              <a:t>Utiliser le Scanner et numériser les documents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9"/>
          </p:nvPr>
        </p:nvSpPr>
        <p:spPr>
          <a:xfrm>
            <a:off x="251520" y="2587615"/>
            <a:ext cx="8496944" cy="4041736"/>
          </a:xfrm>
        </p:spPr>
        <p:txBody>
          <a:bodyPr>
            <a:normAutofit/>
          </a:bodyPr>
          <a:lstStyle/>
          <a:p>
            <a:pPr marL="180000" indent="0">
              <a:buNone/>
            </a:pPr>
            <a:r>
              <a:rPr lang="fr-FR" sz="1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Bonnes pratiques pour des fichiers exploitables et un traitement efficace</a:t>
            </a:r>
          </a:p>
          <a:p>
            <a:pPr marL="180000" indent="0">
              <a:buNone/>
            </a:pP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0">
              <a:buNone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Respecter la nature de la pièce demandée et fournir le bon justificatif.</a:t>
            </a:r>
          </a:p>
          <a:p>
            <a:pPr marL="180000" indent="0">
              <a:buNone/>
            </a:pP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0">
              <a:buNone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Placer le document :</a:t>
            </a:r>
          </a:p>
          <a:p>
            <a:pPr>
              <a:buFontTx/>
              <a:buChar char="-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Dans le sens indiqué, le recto contre le chargeur, texte vers le bas,</a:t>
            </a:r>
          </a:p>
          <a:p>
            <a:pPr>
              <a:buFontTx/>
              <a:buChar char="-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Avec les pages triées dans le bon ordre</a:t>
            </a:r>
          </a:p>
          <a:p>
            <a:pPr>
              <a:buFontTx/>
              <a:buChar char="-"/>
            </a:pP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0">
              <a:buNone/>
            </a:pP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exemple :</a:t>
            </a:r>
          </a:p>
          <a:p>
            <a:pPr marL="180000" indent="0">
              <a:buNone/>
            </a:pP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Réaliser 1 scan par </a:t>
            </a: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pièce </a:t>
            </a: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justificative demandée:</a:t>
            </a:r>
          </a:p>
          <a:p>
            <a:pPr>
              <a:buFontTx/>
              <a:buChar char="-"/>
            </a:pP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pages de compromis = 1 scan</a:t>
            </a:r>
          </a:p>
          <a:p>
            <a:pPr>
              <a:buFontTx/>
              <a:buChar char="-"/>
            </a:pP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fiches de salaires = 1 scan</a:t>
            </a:r>
          </a:p>
          <a:p>
            <a:pPr>
              <a:buFontTx/>
              <a:buChar char="-"/>
            </a:pPr>
            <a:r>
              <a:rPr lang="fr-FR" sz="1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présence de plusieurs comptes externes : 3 mois d’extraits de compte consécutifs = 1 scan séparé pour chaque compte (compte joint, compte Mr, compte Mme…)</a:t>
            </a:r>
          </a:p>
          <a:p>
            <a:pPr>
              <a:buFontTx/>
              <a:buChar char="-"/>
            </a:pP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0">
              <a:buNone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Scanner les pièces dans le bon sens pour qu’elles soient directement lisibles par le middle office.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3675"/>
          <a:stretch/>
        </p:blipFill>
        <p:spPr>
          <a:xfrm>
            <a:off x="6822200" y="2587615"/>
            <a:ext cx="2250200" cy="238387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11172" y="1655711"/>
            <a:ext cx="6840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Allumer votre scanner individuel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t="9804"/>
          <a:stretch/>
        </p:blipFill>
        <p:spPr>
          <a:xfrm>
            <a:off x="5143944" y="1122851"/>
            <a:ext cx="3712708" cy="151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2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6284" b="2601"/>
          <a:stretch/>
        </p:blipFill>
        <p:spPr>
          <a:xfrm>
            <a:off x="395536" y="1030089"/>
            <a:ext cx="8208912" cy="4914838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768752" cy="769441"/>
          </a:xfrm>
        </p:spPr>
        <p:txBody>
          <a:bodyPr/>
          <a:lstStyle/>
          <a:p>
            <a:r>
              <a:rPr lang="fr-FR" dirty="0" smtClean="0"/>
              <a:t>Intitulé de document : POSSIBILITE D’ajouter un libelle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691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04656" cy="769441"/>
          </a:xfrm>
        </p:spPr>
        <p:txBody>
          <a:bodyPr/>
          <a:lstStyle/>
          <a:p>
            <a:r>
              <a:rPr lang="fr-FR" dirty="0" smtClean="0"/>
              <a:t>Simplification de la collecte:</a:t>
            </a:r>
            <a:br>
              <a:rPr lang="fr-FR" dirty="0" smtClean="0"/>
            </a:br>
            <a:r>
              <a:rPr lang="fr-FR" dirty="0" smtClean="0"/>
              <a:t>« acquisition multiple »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t="6232" b="2253"/>
          <a:stretch/>
        </p:blipFill>
        <p:spPr>
          <a:xfrm>
            <a:off x="169643" y="1448780"/>
            <a:ext cx="8794845" cy="3789904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323528" y="5301208"/>
            <a:ext cx="8424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Lorsqu’un document est commun aux </a:t>
            </a:r>
            <a:r>
              <a:rPr lang="fr-FR" sz="1400" dirty="0" err="1"/>
              <a:t>co</a:t>
            </a:r>
            <a:r>
              <a:rPr lang="fr-FR" sz="1400" dirty="0"/>
              <a:t>-emprunteurs, il n’est pas nécessaire de le scanner 2 fois, le faire pour l’un d’entre eux </a:t>
            </a:r>
            <a:r>
              <a:rPr lang="fr-FR" sz="1400" dirty="0" smtClean="0"/>
              <a:t>suffit.</a:t>
            </a:r>
            <a:endParaRPr lang="fr-FR" sz="1400" dirty="0"/>
          </a:p>
          <a:p>
            <a:r>
              <a:rPr lang="fr-FR" sz="1400" dirty="0"/>
              <a:t>Ex. Livret de famille, taxe d’habitation et autres justificatifs de domicile, contrat de mariage, …    </a:t>
            </a:r>
          </a:p>
        </p:txBody>
      </p:sp>
    </p:spTree>
    <p:extLst>
      <p:ext uri="{BB962C8B-B14F-4D97-AF65-F5344CB8AC3E}">
        <p14:creationId xmlns:p14="http://schemas.microsoft.com/office/powerpoint/2010/main" val="24498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6928</TotalTime>
  <Words>245</Words>
  <Application>Microsoft Office PowerPoint</Application>
  <PresentationFormat>Affichage à l'écran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AngsanaUPC</vt:lpstr>
      <vt:lpstr>Arial</vt:lpstr>
      <vt:lpstr>Arial Narrow</vt:lpstr>
      <vt:lpstr>Calibri</vt:lpstr>
      <vt:lpstr>Verdana</vt:lpstr>
      <vt:lpstr>Wingdings</vt:lpstr>
      <vt:lpstr>Wingdings 2</vt:lpstr>
      <vt:lpstr>Thème Office</vt:lpstr>
      <vt:lpstr>Présentation PowerPoint</vt:lpstr>
      <vt:lpstr>SOMMAIRE</vt:lpstr>
      <vt:lpstr>Utiliser le Scanner et numériser les documents</vt:lpstr>
      <vt:lpstr>Intitulé de document : POSSIBILITE D’ajouter un libelle </vt:lpstr>
      <vt:lpstr>Simplification de la collecte: « acquisition multiple 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ESTANG Ludivine [CEGEE]</cp:lastModifiedBy>
  <cp:revision>358</cp:revision>
  <cp:lastPrinted>2019-06-25T08:51:37Z</cp:lastPrinted>
  <dcterms:created xsi:type="dcterms:W3CDTF">2017-05-30T18:41:27Z</dcterms:created>
  <dcterms:modified xsi:type="dcterms:W3CDTF">2020-04-23T11:57:09Z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