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6"/>
  </p:notesMasterIdLst>
  <p:handoutMasterIdLst>
    <p:handoutMasterId r:id="rId17"/>
  </p:handoutMasterIdLst>
  <p:sldIdLst>
    <p:sldId id="354" r:id="rId13"/>
    <p:sldId id="346" r:id="rId14"/>
    <p:sldId id="353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5700777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F2D"/>
    <a:srgbClr val="DE6225"/>
    <a:srgbClr val="00FF00"/>
    <a:srgbClr val="EA9922"/>
    <a:srgbClr val="581D41"/>
    <a:srgbClr val="BFBFBF"/>
    <a:srgbClr val="A79C86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8736" autoAdjust="0"/>
  </p:normalViewPr>
  <p:slideViewPr>
    <p:cSldViewPr snapToGrid="0">
      <p:cViewPr varScale="1">
        <p:scale>
          <a:sx n="111" d="100"/>
          <a:sy n="111" d="100"/>
        </p:scale>
        <p:origin x="1236" y="10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20" d="100"/>
          <a:sy n="220" d="100"/>
        </p:scale>
        <p:origin x="-1008" y="4230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10/04/2020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PROJET SURVEILLANCE DES RISQUES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10/04/2020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r>
              <a:rPr lang="fr-FR" smtClean="0"/>
              <a:t>PROJET SURVEILLANCE DES RISQUES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29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12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15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9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2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1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2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Solution numérique crédit</a:t>
            </a:r>
          </a:p>
        </p:txBody>
      </p:sp>
      <p:pic>
        <p:nvPicPr>
          <p:cNvPr id="16" name="Espace réservé pour une image 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882" r:id="rId7"/>
    <p:sldLayoutId id="2147483881" r:id="rId8"/>
    <p:sldLayoutId id="2147483883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351131"/>
            <a:ext cx="25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</a:rPr>
              <a:t>AVRIL 2020</a:t>
            </a:r>
            <a:endParaRPr lang="fr-FR" sz="1000" cap="all" baseline="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V="1">
            <a:off x="251520" y="2420888"/>
            <a:ext cx="0" cy="100811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95" name="Titre 12"/>
          <p:cNvSpPr txBox="1">
            <a:spLocks/>
          </p:cNvSpPr>
          <p:nvPr/>
        </p:nvSpPr>
        <p:spPr>
          <a:xfrm>
            <a:off x="179512" y="2372484"/>
            <a:ext cx="2844000" cy="11695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Transfert Back Office</a:t>
            </a:r>
            <a:endParaRPr lang="fr-FR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3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0" y="1320022"/>
            <a:ext cx="9116448" cy="4897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700" b="1" dirty="0" smtClean="0">
                <a:solidFill>
                  <a:srgbClr val="C00000"/>
                </a:solidFill>
              </a:rPr>
              <a:t>L’instructeur doit désormais transférer son dossier pour </a:t>
            </a:r>
            <a:r>
              <a:rPr lang="fr-FR" sz="1700" b="1" dirty="0">
                <a:solidFill>
                  <a:srgbClr val="C00000"/>
                </a:solidFill>
              </a:rPr>
              <a:t>prise en charge par le Back-office </a:t>
            </a:r>
            <a:endParaRPr lang="fr-FR" sz="17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8" algn="ctr"/>
            <a:endParaRPr lang="fr-FR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 smtClean="0"/>
          </a:p>
          <a:p>
            <a:pPr lvl="0" algn="ctr"/>
            <a:endParaRPr lang="fr-FR" sz="1600" b="1" dirty="0"/>
          </a:p>
          <a:p>
            <a:pPr lvl="0" algn="ctr"/>
            <a:endParaRPr lang="fr-FR" sz="6400" b="1" dirty="0" smtClean="0"/>
          </a:p>
          <a:p>
            <a:pPr lvl="0" algn="ctr"/>
            <a:endParaRPr lang="fr-FR" sz="6400" b="1" dirty="0" smtClean="0"/>
          </a:p>
          <a:p>
            <a:pPr lvl="0" algn="ctr"/>
            <a:endParaRPr lang="fr-FR" sz="6400" b="1" dirty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 smtClean="0"/>
          </a:p>
          <a:p>
            <a:pPr marL="0" indent="0" algn="ctr">
              <a:buNone/>
            </a:pPr>
            <a:endParaRPr lang="fr-FR" sz="1600" dirty="0"/>
          </a:p>
          <a:p>
            <a:pPr lvl="0" algn="ctr"/>
            <a:endParaRPr lang="fr-FR" sz="1600" dirty="0" smtClean="0"/>
          </a:p>
          <a:p>
            <a:pPr lvl="0" algn="ctr"/>
            <a:endParaRPr lang="fr-FR" sz="1600" dirty="0"/>
          </a:p>
          <a:p>
            <a:pPr lvl="0" algn="ctr"/>
            <a:endParaRPr lang="fr-FR" sz="1600" dirty="0" smtClean="0"/>
          </a:p>
          <a:p>
            <a:pPr lvl="0" algn="ctr"/>
            <a:endParaRPr lang="fr-FR" sz="1600" dirty="0"/>
          </a:p>
          <a:p>
            <a:pPr lvl="0" algn="ctr"/>
            <a:endParaRPr lang="fr-FR" sz="1600" dirty="0" smtClean="0"/>
          </a:p>
          <a:p>
            <a:pPr marL="1588" lvl="0" indent="0" algn="ctr">
              <a:buNone/>
            </a:pPr>
            <a:endParaRPr lang="fr-FR" sz="1600" b="1" dirty="0" smtClean="0"/>
          </a:p>
          <a:p>
            <a:pPr algn="ctr"/>
            <a:endParaRPr lang="fr-FR" sz="16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359811" y="540900"/>
            <a:ext cx="6315446" cy="33786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TRANSFERER UN DOSSIER </a:t>
            </a:r>
            <a:r>
              <a:rPr lang="fr-FR" sz="2400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MYCREDIMMO</a:t>
            </a:r>
            <a:endParaRPr lang="fr-FR" sz="2400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51" y="1"/>
            <a:ext cx="1052622" cy="1104179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395" y="3131370"/>
            <a:ext cx="4061803" cy="248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030987" y="5442874"/>
            <a:ext cx="770113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238522" y="4077572"/>
            <a:ext cx="4135406" cy="408703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fr-FR" sz="5600" b="1" dirty="0" smtClean="0"/>
              <a:t>Dans le dossier, le bouton « Transférer au Back Office » est accessible après l’accord prêteur</a:t>
            </a:r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6400" b="1" dirty="0" smtClean="0"/>
          </a:p>
          <a:p>
            <a:pPr lvl="0"/>
            <a:endParaRPr lang="fr-FR" sz="6400" b="1" dirty="0" smtClean="0"/>
          </a:p>
          <a:p>
            <a:pPr lvl="0"/>
            <a:endParaRPr lang="fr-FR" sz="6400" b="1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marL="1588" lvl="0" indent="0">
              <a:buNone/>
            </a:pPr>
            <a:endParaRPr lang="fr-FR" sz="1600" b="1" dirty="0" smtClean="0"/>
          </a:p>
          <a:p>
            <a:endParaRPr lang="fr-FR" sz="1600" dirty="0"/>
          </a:p>
        </p:txBody>
      </p:sp>
      <p:sp>
        <p:nvSpPr>
          <p:cNvPr id="3" name="Flèche droite 2"/>
          <p:cNvSpPr/>
          <p:nvPr/>
        </p:nvSpPr>
        <p:spPr>
          <a:xfrm>
            <a:off x="4363732" y="4139484"/>
            <a:ext cx="302664" cy="71438"/>
          </a:xfrm>
          <a:prstGeom prst="rightArrow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3" t="79293"/>
          <a:stretch/>
        </p:blipFill>
        <p:spPr bwMode="auto">
          <a:xfrm>
            <a:off x="408015" y="4857750"/>
            <a:ext cx="404406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lèche droite 16"/>
          <p:cNvSpPr/>
          <p:nvPr/>
        </p:nvSpPr>
        <p:spPr>
          <a:xfrm rot="5400000">
            <a:off x="720270" y="4553378"/>
            <a:ext cx="399195" cy="285750"/>
          </a:xfrm>
          <a:prstGeom prst="rightArrow">
            <a:avLst/>
          </a:prstGeom>
          <a:solidFill>
            <a:srgbClr val="EB0F2D"/>
          </a:solidFill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609391" y="5282422"/>
            <a:ext cx="866984" cy="228600"/>
          </a:xfrm>
          <a:prstGeom prst="rect">
            <a:avLst/>
          </a:prstGeom>
          <a:noFill/>
          <a:ln>
            <a:solidFill>
              <a:srgbClr val="EB0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0" y="1745390"/>
            <a:ext cx="694887" cy="719269"/>
          </a:xfrm>
          <a:prstGeom prst="rect">
            <a:avLst/>
          </a:prstGeom>
        </p:spPr>
      </p:pic>
      <p:sp>
        <p:nvSpPr>
          <p:cNvPr id="19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1476376" y="1955410"/>
            <a:ext cx="6939668" cy="48972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sz="1700" b="1" dirty="0" smtClean="0">
                <a:solidFill>
                  <a:srgbClr val="C00000"/>
                </a:solidFill>
              </a:rPr>
              <a:t>Lorsqu’il s’agit d’un dossier </a:t>
            </a:r>
            <a:r>
              <a:rPr lang="fr-FR" sz="1700" b="1" dirty="0" err="1" smtClean="0">
                <a:solidFill>
                  <a:srgbClr val="C00000"/>
                </a:solidFill>
              </a:rPr>
              <a:t>Opti</a:t>
            </a:r>
            <a:r>
              <a:rPr lang="fr-FR" sz="1700" b="1" dirty="0" smtClean="0">
                <a:solidFill>
                  <a:srgbClr val="C00000"/>
                </a:solidFill>
              </a:rPr>
              <a:t> Lead, l’instructeur doit également transférer son dossier après l’édition d’offre.</a:t>
            </a:r>
            <a:endParaRPr lang="fr-FR" sz="17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8"/>
            <a:endParaRPr lang="fr-FR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6400" b="1" dirty="0" smtClean="0"/>
          </a:p>
          <a:p>
            <a:pPr lvl="0"/>
            <a:endParaRPr lang="fr-FR" sz="6400" b="1" dirty="0" smtClean="0"/>
          </a:p>
          <a:p>
            <a:pPr lvl="0"/>
            <a:endParaRPr lang="fr-FR" sz="6400" b="1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marL="1588" lvl="0" indent="0">
              <a:buNone/>
            </a:pPr>
            <a:endParaRPr lang="fr-FR" sz="1600" b="1" dirty="0" smtClean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77468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122553" y="1104180"/>
            <a:ext cx="8716487" cy="685924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fr-FR" sz="6400" dirty="0" smtClean="0"/>
          </a:p>
          <a:p>
            <a:pPr lvl="0"/>
            <a:r>
              <a:rPr lang="fr-FR" sz="6400" b="1" dirty="0" smtClean="0"/>
              <a:t>Dans la fenêtre « Transfert au Back office», Sélectionner  «</a:t>
            </a:r>
            <a:r>
              <a:rPr lang="fr-FR" sz="6400" b="1" dirty="0"/>
              <a:t> DIR CRED » puis le code </a:t>
            </a:r>
            <a:r>
              <a:rPr lang="fr-FR" sz="6400" b="1" dirty="0" smtClean="0"/>
              <a:t>du </a:t>
            </a:r>
            <a:r>
              <a:rPr lang="fr-FR" sz="6400" b="1" dirty="0"/>
              <a:t>service </a:t>
            </a:r>
            <a:r>
              <a:rPr lang="fr-FR" sz="6400" b="1" dirty="0" smtClean="0"/>
              <a:t>(</a:t>
            </a:r>
            <a:r>
              <a:rPr lang="fr-FR" sz="6400" b="1" dirty="0" err="1" smtClean="0"/>
              <a:t>cf</a:t>
            </a:r>
            <a:r>
              <a:rPr lang="fr-FR" sz="6400" b="1" dirty="0" smtClean="0"/>
              <a:t> table ci-dessous)</a:t>
            </a:r>
            <a:endParaRPr lang="fr-FR" sz="6400" b="1" dirty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1600" b="1" dirty="0" smtClean="0"/>
          </a:p>
          <a:p>
            <a:pPr lvl="0"/>
            <a:endParaRPr lang="fr-FR" sz="1600" b="1" dirty="0" smtClean="0"/>
          </a:p>
          <a:p>
            <a:pPr lvl="0"/>
            <a:endParaRPr lang="fr-FR" sz="1600" b="1" dirty="0"/>
          </a:p>
          <a:p>
            <a:pPr lvl="0"/>
            <a:endParaRPr lang="fr-FR" sz="6400" b="1" dirty="0" smtClean="0"/>
          </a:p>
          <a:p>
            <a:pPr marL="457200" lvl="1" indent="0">
              <a:buNone/>
            </a:pPr>
            <a:r>
              <a:rPr lang="fr-FR" sz="6200" b="1" dirty="0" smtClean="0"/>
              <a:t>	</a:t>
            </a:r>
          </a:p>
          <a:p>
            <a:pPr marL="0" lvl="0" indent="0">
              <a:buNone/>
            </a:pPr>
            <a:r>
              <a:rPr lang="fr-FR" sz="6400" b="1" dirty="0" smtClean="0"/>
              <a:t>	</a:t>
            </a:r>
          </a:p>
          <a:p>
            <a:pPr lvl="0"/>
            <a:endParaRPr lang="fr-FR" sz="6400" b="1" dirty="0" smtClean="0"/>
          </a:p>
          <a:p>
            <a:pPr lvl="0"/>
            <a:endParaRPr lang="fr-FR" sz="6400" b="1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lvl="0"/>
            <a:endParaRPr lang="fr-FR" sz="1600" dirty="0"/>
          </a:p>
          <a:p>
            <a:pPr lvl="0"/>
            <a:endParaRPr lang="fr-FR" sz="1600" dirty="0" smtClean="0"/>
          </a:p>
          <a:p>
            <a:pPr marL="1588" lvl="0" indent="0">
              <a:buNone/>
            </a:pPr>
            <a:endParaRPr lang="fr-FR" sz="1600" b="1" dirty="0" smtClean="0"/>
          </a:p>
          <a:p>
            <a:endParaRPr lang="fr-FR" sz="1600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359811" y="540900"/>
            <a:ext cx="6315446" cy="33786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TRANSFERER UN DOSSIER </a:t>
            </a:r>
            <a:r>
              <a:rPr lang="fr-FR" sz="2400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MYCREDIMMO</a:t>
            </a:r>
            <a:endParaRPr lang="fr-FR" sz="2400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51" y="1"/>
            <a:ext cx="1052622" cy="110417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9" y="1873271"/>
            <a:ext cx="2476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116" y="3242332"/>
            <a:ext cx="219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39" y="1873271"/>
            <a:ext cx="4869276" cy="135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03" y="3276289"/>
            <a:ext cx="4590160" cy="115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2639" y="3140015"/>
            <a:ext cx="1342644" cy="136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516793" y="3140015"/>
            <a:ext cx="1735121" cy="10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86283"/>
              </p:ext>
            </p:extLst>
          </p:nvPr>
        </p:nvGraphicFramePr>
        <p:xfrm>
          <a:off x="462794" y="4903104"/>
          <a:ext cx="6779328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Back office destinataire</a:t>
                      </a:r>
                      <a:endParaRPr lang="fr-FR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Référence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Transfert du dossier au BO EST</a:t>
                      </a:r>
                      <a:endParaRPr lang="fr-FR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DIR CRED 0938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0938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sz="1800" b="1" dirty="0" smtClean="0"/>
                        <a:t>Transfert du dossier au BO OUEST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DIR CRED 05910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05910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lèche droite 6"/>
          <p:cNvSpPr/>
          <p:nvPr/>
        </p:nvSpPr>
        <p:spPr>
          <a:xfrm>
            <a:off x="1457865" y="2777705"/>
            <a:ext cx="224286" cy="109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1463623" y="3102625"/>
            <a:ext cx="224286" cy="109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57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02ea4b1b-5614-43b2-acce-6a9ef10fff4e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6898</TotalTime>
  <Words>78</Words>
  <Application>Microsoft Office PowerPoint</Application>
  <PresentationFormat>Affichage à l'écran (4:3)</PresentationFormat>
  <Paragraphs>279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3</vt:i4>
      </vt:variant>
    </vt:vector>
  </HeadingPairs>
  <TitlesOfParts>
    <vt:vector size="16" baseType="lpstr">
      <vt:lpstr>Arial</vt:lpstr>
      <vt:lpstr>Arial Narrow</vt:lpstr>
      <vt:lpstr>Calibri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TRANSFERER UN DOSSIER MYCREDIMMO</vt:lpstr>
      <vt:lpstr>TRANSFERER UN DOSSIER MYCREDIMMO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WAGUETTE Thierry [CEGEE]</cp:lastModifiedBy>
  <cp:revision>424</cp:revision>
  <cp:lastPrinted>2019-05-13T13:04:08Z</cp:lastPrinted>
  <dcterms:created xsi:type="dcterms:W3CDTF">2016-06-03T08:10:53Z</dcterms:created>
  <dcterms:modified xsi:type="dcterms:W3CDTF">2020-04-10T13:35:35Z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thierry.waguette@cegee.caisse-epargne.fr</vt:lpwstr>
  </property>
  <property fmtid="{D5CDD505-2E9C-101B-9397-08002B2CF9AE}" pid="5" name="MSIP_Label_48a19f0c-bea1-442e-a475-ed109d9ec508_SetDate">
    <vt:lpwstr>2020-04-10T13:32:08.3361628Z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