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70" r:id="rId5"/>
    <p:sldId id="310" r:id="rId6"/>
    <p:sldId id="332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2" r:id="rId16"/>
    <p:sldId id="343" r:id="rId17"/>
    <p:sldId id="344" r:id="rId18"/>
    <p:sldId id="345" r:id="rId19"/>
    <p:sldId id="346" r:id="rId20"/>
    <p:sldId id="347" r:id="rId21"/>
    <p:sldId id="355" r:id="rId22"/>
    <p:sldId id="361" r:id="rId23"/>
    <p:sldId id="365" r:id="rId24"/>
    <p:sldId id="366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5097" autoAdjust="0"/>
  </p:normalViewPr>
  <p:slideViewPr>
    <p:cSldViewPr showGuides="1">
      <p:cViewPr varScale="1">
        <p:scale>
          <a:sx n="59" d="100"/>
          <a:sy n="59" d="100"/>
        </p:scale>
        <p:origin x="936" y="48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3" d="100"/>
          <a:sy n="53" d="100"/>
        </p:scale>
        <p:origin x="2922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845" y="6434571"/>
            <a:ext cx="1790091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973" y="6251819"/>
            <a:ext cx="2394667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89" y="188640"/>
            <a:ext cx="5952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90" y="1556793"/>
            <a:ext cx="5952661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90" y="2924944"/>
            <a:ext cx="5952661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90" y="4293096"/>
            <a:ext cx="5952661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118" y="5733256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350" y="188640"/>
            <a:ext cx="1303156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35" y="-1107504"/>
            <a:ext cx="11617291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819" y="-603448"/>
            <a:ext cx="6926588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350" y="188640"/>
            <a:ext cx="1303156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973" y="6251819"/>
            <a:ext cx="2394667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354" y="5857081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2159563" y="692696"/>
            <a:ext cx="2016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59563" y="6376244"/>
            <a:ext cx="6576000" cy="365125"/>
          </a:xfrm>
        </p:spPr>
        <p:txBody>
          <a:bodyPr/>
          <a:lstStyle/>
          <a:p>
            <a:r>
              <a:rPr lang="fr-FR" dirty="0" smtClean="0"/>
              <a:t>EDEBLO• 30 mars 2020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159563" y="1340769"/>
            <a:ext cx="8737864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6981" y="722454"/>
            <a:ext cx="5261668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79" y="1916832"/>
            <a:ext cx="8128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119670" y="2160032"/>
            <a:ext cx="5952661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119670" y="2473200"/>
            <a:ext cx="5952661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>
          <a:xfrm>
            <a:off x="2615979" y="6445979"/>
            <a:ext cx="6576000" cy="365125"/>
          </a:xfrm>
        </p:spPr>
        <p:txBody>
          <a:bodyPr/>
          <a:lstStyle/>
          <a:p>
            <a:r>
              <a:rPr lang="fr-FR" dirty="0" smtClean="0"/>
              <a:t>EDEBLO• 30 mars 2020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3311691" y="4292600"/>
            <a:ext cx="5568951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5712107" y="1845172"/>
            <a:ext cx="767788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341" y="1412776"/>
            <a:ext cx="1743456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4824011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fr-FR" dirty="0" smtClean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368001" y="2060848"/>
            <a:ext cx="4824011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487488" y="260649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6576484" y="1628776"/>
            <a:ext cx="5088467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2232096" y="4176000"/>
            <a:ext cx="9624544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2232096" y="3816000"/>
            <a:ext cx="9624544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10296617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368001" y="2060848"/>
            <a:ext cx="10296617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487488" y="260649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10177859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368000" y="306001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488018" y="2709515"/>
            <a:ext cx="9313333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391477" y="2348880"/>
            <a:ext cx="9235915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91478" y="1196752"/>
            <a:ext cx="9816565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488018" y="2852739"/>
            <a:ext cx="9313333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391478" y="260649"/>
            <a:ext cx="5088565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988544" y="711000"/>
            <a:ext cx="10224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772816"/>
            <a:ext cx="9816565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368000" y="908721"/>
            <a:ext cx="5088565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973" y="6251819"/>
            <a:ext cx="2394667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488018" y="2852739"/>
            <a:ext cx="9313333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30887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Sous titre de la slide</a:t>
            </a:r>
            <a:endParaRPr lang="fr-FR" dirty="0"/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935034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40968"/>
            <a:ext cx="6604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87488" y="260649"/>
            <a:ext cx="5088565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87815" y="1600200"/>
            <a:ext cx="7588507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808000" y="6376244"/>
            <a:ext cx="657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96533" y="188641"/>
            <a:ext cx="12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544" y="-243408"/>
            <a:ext cx="1743456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766" y="6111552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  <p:sldLayoutId id="2147483685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8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5879976" y="6237312"/>
            <a:ext cx="25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cap="all" dirty="0" smtClean="0"/>
              <a:t>MAI 2021</a:t>
            </a:r>
            <a:endParaRPr lang="fr-FR" sz="1000" cap="all" dirty="0"/>
          </a:p>
        </p:txBody>
      </p: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54836" y="6434570"/>
            <a:ext cx="981524" cy="22023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51384" y="2921169"/>
            <a:ext cx="48965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ExtraBold" panose="00000900000000000000" pitchFamily="50" charset="0"/>
                <a:sym typeface="Cabin Condensed"/>
              </a:rPr>
              <a:t>EDITION DES DOCUMENTS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ExtraBold" panose="00000900000000000000" pitchFamily="50" charset="0"/>
                <a:sym typeface="Cabin Condensed"/>
              </a:rPr>
              <a:t>SUIVI DES EDITIONS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ExtraBold" panose="00000900000000000000" pitchFamily="50" charset="0"/>
                <a:sym typeface="Cabin Condensed"/>
              </a:rPr>
              <a:t>ANNEXES EN SED / SAG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sym typeface="Cabin Condensed"/>
              </a:rPr>
              <a:t> 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2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itre 3"/>
          <p:cNvSpPr txBox="1">
            <a:spLocks/>
          </p:cNvSpPr>
          <p:nvPr/>
        </p:nvSpPr>
        <p:spPr>
          <a:xfrm>
            <a:off x="1631504" y="1497360"/>
            <a:ext cx="8430922" cy="9603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591" lvl="0" indent="-355591">
              <a:spcBef>
                <a:spcPts val="0"/>
              </a:spcBef>
              <a:buClr>
                <a:srgbClr val="B24388"/>
              </a:buClr>
              <a:buFont typeface="Cambria Math" panose="02040503050406030204" pitchFamily="18" charset="0"/>
              <a:buChar char="ʘ"/>
            </a:pPr>
            <a:endParaRPr lang="fr-FR" sz="2667" b="0" kern="0" cap="none" dirty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65401" y="38126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65400" y="42259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65401" y="4041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1415480" y="1448000"/>
            <a:ext cx="7632848" cy="4573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lang="fr-FR" dirty="0">
              <a:solidFill>
                <a:srgbClr val="000000"/>
              </a:solidFill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703512" y="404663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ANNEXES EN SED / SAG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Espace réservé du texte 2"/>
          <p:cNvSpPr txBox="1">
            <a:spLocks/>
          </p:cNvSpPr>
          <p:nvPr/>
        </p:nvSpPr>
        <p:spPr>
          <a:xfrm>
            <a:off x="767408" y="1718420"/>
            <a:ext cx="6900971" cy="2880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B34A8C"/>
              </a:buClr>
              <a:defRPr/>
            </a:pPr>
            <a:r>
              <a:rPr lang="fr-FR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Les évolutions apportées par ce projet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5" name="Espace réservé du contenu 3"/>
          <p:cNvSpPr txBox="1">
            <a:spLocks/>
          </p:cNvSpPr>
          <p:nvPr/>
        </p:nvSpPr>
        <p:spPr>
          <a:xfrm>
            <a:off x="1443976" y="2678732"/>
            <a:ext cx="8364760" cy="2376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 nouvel écran de saisie des informations liées à l’éligibilité au PTZ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</a:t>
            </a:r>
            <a:r>
              <a:rPr kumimoji="0" lang="fr-F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Sign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@ des annexes PTZ et devise CHF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 Suivi des éditions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Liasse Flexible pour les documents liés à la demande de financement</a:t>
            </a:r>
          </a:p>
        </p:txBody>
      </p:sp>
    </p:spTree>
    <p:extLst>
      <p:ext uri="{BB962C8B-B14F-4D97-AF65-F5344CB8AC3E}">
        <p14:creationId xmlns:p14="http://schemas.microsoft.com/office/powerpoint/2010/main" val="87352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3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itre 3"/>
          <p:cNvSpPr txBox="1">
            <a:spLocks/>
          </p:cNvSpPr>
          <p:nvPr/>
        </p:nvSpPr>
        <p:spPr>
          <a:xfrm>
            <a:off x="1631504" y="1497360"/>
            <a:ext cx="8430922" cy="9603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591" lvl="0" indent="-355591">
              <a:spcBef>
                <a:spcPts val="0"/>
              </a:spcBef>
              <a:buClr>
                <a:srgbClr val="B24388"/>
              </a:buClr>
              <a:buFont typeface="Cambria Math" panose="02040503050406030204" pitchFamily="18" charset="0"/>
              <a:buChar char="ʘ"/>
            </a:pPr>
            <a:endParaRPr lang="fr-FR" sz="2667" b="0" kern="0" cap="none" dirty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65401" y="38126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65400" y="42259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65401" y="4041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1415480" y="1448000"/>
            <a:ext cx="7632848" cy="4573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lang="fr-FR" dirty="0">
              <a:solidFill>
                <a:srgbClr val="000000"/>
              </a:solidFill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Espace réservé du texte 2"/>
          <p:cNvSpPr txBox="1">
            <a:spLocks/>
          </p:cNvSpPr>
          <p:nvPr/>
        </p:nvSpPr>
        <p:spPr>
          <a:xfrm>
            <a:off x="1703512" y="908720"/>
            <a:ext cx="6900971" cy="3106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B34A8C"/>
              </a:buClr>
            </a:pPr>
            <a:r>
              <a:rPr lang="fr-FR" dirty="0"/>
              <a:t>Critères d’éligibilité aux annexes </a:t>
            </a:r>
            <a:r>
              <a:rPr lang="fr-FR" dirty="0" smtClean="0"/>
              <a:t>PTZ et devise CHF</a:t>
            </a:r>
            <a:endParaRPr lang="fr-FR" dirty="0"/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249592"/>
              </p:ext>
            </p:extLst>
          </p:nvPr>
        </p:nvGraphicFramePr>
        <p:xfrm>
          <a:off x="551384" y="1124744"/>
          <a:ext cx="10873208" cy="4798841"/>
        </p:xfrm>
        <a:graphic>
          <a:graphicData uri="http://schemas.openxmlformats.org/drawingml/2006/table">
            <a:tbl>
              <a:tblPr firstRow="1" firstCol="1" bandRow="1"/>
              <a:tblGrid>
                <a:gridCol w="576064">
                  <a:extLst>
                    <a:ext uri="{9D8B030D-6E8A-4147-A177-3AD203B41FA5}">
                      <a16:colId xmlns:a16="http://schemas.microsoft.com/office/drawing/2014/main" val="443743395"/>
                    </a:ext>
                  </a:extLst>
                </a:gridCol>
                <a:gridCol w="3822969">
                  <a:extLst>
                    <a:ext uri="{9D8B030D-6E8A-4147-A177-3AD203B41FA5}">
                      <a16:colId xmlns:a16="http://schemas.microsoft.com/office/drawing/2014/main" val="1493161832"/>
                    </a:ext>
                  </a:extLst>
                </a:gridCol>
                <a:gridCol w="1217591">
                  <a:extLst>
                    <a:ext uri="{9D8B030D-6E8A-4147-A177-3AD203B41FA5}">
                      <a16:colId xmlns:a16="http://schemas.microsoft.com/office/drawing/2014/main" val="1339863238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4607843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550664968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1954190315"/>
                    </a:ext>
                  </a:extLst>
                </a:gridCol>
              </a:tblGrid>
              <a:tr h="241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Code Document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Libellé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Eligible </a:t>
                      </a:r>
                      <a:r>
                        <a:rPr lang="fr-FR" sz="600" dirty="0" err="1">
                          <a:effectLst/>
                        </a:rPr>
                        <a:t>Sign</a:t>
                      </a:r>
                      <a:r>
                        <a:rPr lang="fr-FR" sz="600" dirty="0">
                          <a:effectLst/>
                        </a:rPr>
                        <a:t>@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Questions Complémentaires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Saisies complémentaires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Critères d’édition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849562"/>
                  </a:ext>
                </a:extLst>
              </a:tr>
              <a:tr h="1208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FC019AN1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DECLARATION SUR L’HONNEUR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Présence d’un PTZ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683464"/>
                  </a:ext>
                </a:extLst>
              </a:tr>
              <a:tr h="241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FC019AN2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ATTESTATION RELATIVE AU MONTANT ET AUX CONDITIONS DE REMBOURSEMENT DU PRET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Présence d’un PTZ + modification durée et/ou montant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4299698"/>
                  </a:ext>
                </a:extLst>
              </a:tr>
              <a:tr h="362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FC019AN3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ATTESTATION DE NON-DELIVRANCE D'UN PRET NE PORTANT PAS INTERET PAR UN AUTRE ETABLISSEMENT DE CREDIT CONCOURANT AU PLAN DE FINANCEMENT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Présence d’un PTZ et prêt principal externe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679773"/>
                  </a:ext>
                </a:extLst>
              </a:tr>
              <a:tr h="2573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FC019AN4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ATTESTATION SUR L'HONNEUR ’HEBERGEMENT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(à signer par un tiers)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Présence d’un PTZ et réponse à OUI pour la question complémentaire  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497666"/>
                  </a:ext>
                </a:extLst>
              </a:tr>
              <a:tr h="4078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FC019AN5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DECLARATION SUR L'HONNEUR DES RESSOURCES DE L’EMPRUNTEUR RATTACHE A UN FOYER FISCAL OU A SES PARENTS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Présence d’un PTZ et réponse à OUI pour la question complémentaire 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815286"/>
                  </a:ext>
                </a:extLst>
              </a:tr>
              <a:tr h="3562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endParaRPr lang="fr-FR" sz="600" dirty="0" smtClean="0">
                        <a:effectLst/>
                      </a:endParaRP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 dirty="0" smtClean="0">
                          <a:effectLst/>
                        </a:rPr>
                        <a:t>FC019AN6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endParaRPr lang="fr-FR" sz="600" dirty="0" smtClean="0">
                        <a:effectLst/>
                      </a:endParaRP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 dirty="0" smtClean="0">
                          <a:effectLst/>
                        </a:rPr>
                        <a:t>DECLARATION </a:t>
                      </a:r>
                      <a:r>
                        <a:rPr lang="fr-FR" sz="600" dirty="0">
                          <a:effectLst/>
                        </a:rPr>
                        <a:t>SUR L'HONNEUR CONJOINTE RELATIVE A LA GARDE DES ENFANTS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(tiers)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Présence d’un PTZ et réponse à OUI pour la question complémentaire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54204"/>
                  </a:ext>
                </a:extLst>
              </a:tr>
              <a:tr h="4583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FC019AN7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DECLARATION D’EXERCICE D’UNE ACTIVITE PROFESSIONNELLE OU COMMERCIALE AU SEIN D’UN LOGEMENT FINANCE A L’AIDE D’UN PRET NE PORTANT PAS INTERET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(choix projet car peu utilisé)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Présence d’un PTZ et réponse à OUI pour la question complémentaire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1801301"/>
                  </a:ext>
                </a:extLst>
              </a:tr>
              <a:tr h="5319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endParaRPr lang="fr-FR" sz="600" dirty="0" smtClean="0">
                        <a:effectLst/>
                      </a:endParaRP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 dirty="0" smtClean="0">
                          <a:effectLst/>
                        </a:rPr>
                        <a:t>FC019AN8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endParaRPr lang="fr-FR" sz="600" dirty="0" smtClean="0">
                        <a:effectLst/>
                      </a:endParaRP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 dirty="0" smtClean="0">
                          <a:effectLst/>
                        </a:rPr>
                        <a:t>ATTESTATION </a:t>
                      </a:r>
                      <a:r>
                        <a:rPr lang="fr-FR" sz="600" dirty="0">
                          <a:effectLst/>
                        </a:rPr>
                        <a:t>SUR L’HONNEUR RELATIVE A LA JUSTIFICATION PAR LE VENDEUR DE LA NATURE DES TRAVAUX CONCOURANT A LA PRODUCTION OU A LA LIVRAISON D’UN IMMEUBLE NEUF AU SENS DU 2° DU 2 DU I DE L’ARTICLE 257 DU CODE GENERAL DES IMPOTS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(tiers)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présence d'un PTZ et logement amélioré par promoteur ou acquisition logement avec travaux de remise à neuf TVA (</a:t>
                      </a:r>
                      <a:r>
                        <a:rPr lang="fr-FR" sz="600" dirty="0" err="1">
                          <a:effectLst/>
                        </a:rPr>
                        <a:t>cf</a:t>
                      </a:r>
                      <a:r>
                        <a:rPr lang="fr-FR" sz="600" dirty="0">
                          <a:effectLst/>
                        </a:rPr>
                        <a:t> règle éligibilité PTZ) + Réponse vendeur à la question complémentaire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249346"/>
                  </a:ext>
                </a:extLst>
              </a:tr>
              <a:tr h="5319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FC019AN9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ATTESTATION SUR L’HONNEUR PAR L’ACQUEREUR DE LA NATURE DES TRAVAUX RELATIVE A LA JUSTIFICATION CONCOURANT A LA PRODUCTION OU A LA LIVRAISON D’UN IMMEUBLE NEUF AU SENS DU 2° DU 2 DU I DE L’ARTICLE 257 DU CODE GENERAL DES IMPOTS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(choix projet car peu utilisé)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présence d'un PTZ et logement amélioré par promoteur ou acquisition logement avec travaux de remise à neuf TVA (cf règle éligibilité PTZ) + Réponse acquéreur à la question complémentaire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2666470"/>
                  </a:ext>
                </a:extLst>
              </a:tr>
              <a:tr h="4833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FC019ANX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ATTESTATION SUR L'HONNEUR RELATIVE À L'ENGAGEMENT DE LA PART DE L'ACQUÉREUR AU RESPECT, POUR AU MOINS DEUX DES QUATRE CATÉGORIES DÉFINIES, DES EXIGENCES DE PERFORMANCE ÉNERGÉTIQUE GLOBALE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 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 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 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 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4681087"/>
                  </a:ext>
                </a:extLst>
              </a:tr>
              <a:tr h="362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FC019ANXIV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ATTESTATION SUR L’HONNEUR RELATIVE À LA JUSTIFICATION PAR L’ACQUÉREUR D’UN PROGRAMME DE TRAVAUX CONCOMITANT À L’ACQUISITION D’UN LOGEMENT ANCIEN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NON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Présence d’un PTZ, logement ancien et travaux </a:t>
                      </a: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>
                          <a:effectLst/>
                        </a:rPr>
                        <a:t>A voir : ajout des infos complementaires ou bien édition papier.</a:t>
                      </a:r>
                      <a:endParaRPr lang="fr-FR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180748"/>
                  </a:ext>
                </a:extLst>
              </a:tr>
              <a:tr h="2504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RISQDEV</a:t>
                      </a:r>
                      <a:endParaRPr lang="fr-FR" sz="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Information Risque de Change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 dirty="0" smtClean="0">
                          <a:effectLst/>
                        </a:rPr>
                        <a:t>OUI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NON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</a:rPr>
                        <a:t>NON</a:t>
                      </a:r>
                      <a:endParaRPr lang="fr-FR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Dossier en loi Conso et devise &lt;&gt; EUR</a:t>
                      </a:r>
                    </a:p>
                  </a:txBody>
                  <a:tcPr marL="68580" marR="68580" marT="0" marB="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98649"/>
                  </a:ext>
                </a:extLst>
              </a:tr>
              <a:tr h="1903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DECHDEV</a:t>
                      </a:r>
                      <a:endParaRPr lang="fr-FR" sz="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Déclaration sur l’honneur des ressources de l’emprunteur</a:t>
                      </a:r>
                      <a:endParaRPr lang="fr-FR" sz="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OUI</a:t>
                      </a:r>
                      <a:endParaRPr lang="fr-FR" sz="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</a:t>
                      </a:r>
                      <a:endParaRPr lang="fr-FR" sz="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FR" sz="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</a:t>
                      </a:r>
                      <a:endParaRPr lang="fr-FR" sz="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01" marR="1820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Dossier en loi </a:t>
                      </a:r>
                      <a:r>
                        <a:rPr lang="fr-FR" sz="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Immo</a:t>
                      </a:r>
                      <a:r>
                        <a:rPr lang="fr-FR" sz="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devise &lt;&gt; EUR</a:t>
                      </a:r>
                      <a:endParaRPr lang="fr-FR" sz="1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3262424"/>
                  </a:ext>
                </a:extLst>
              </a:tr>
            </a:tbl>
          </a:graphicData>
        </a:graphic>
      </p:graphicFrame>
      <p:sp>
        <p:nvSpPr>
          <p:cNvPr id="15" name="Titre 1"/>
          <p:cNvSpPr txBox="1">
            <a:spLocks/>
          </p:cNvSpPr>
          <p:nvPr/>
        </p:nvSpPr>
        <p:spPr>
          <a:xfrm>
            <a:off x="1703512" y="404663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ANNEXES EN SED / SAG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64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4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itre 3"/>
          <p:cNvSpPr txBox="1">
            <a:spLocks/>
          </p:cNvSpPr>
          <p:nvPr/>
        </p:nvSpPr>
        <p:spPr>
          <a:xfrm>
            <a:off x="1689401" y="1453951"/>
            <a:ext cx="8430922" cy="9603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591" lvl="0" indent="-355591">
              <a:spcBef>
                <a:spcPts val="0"/>
              </a:spcBef>
              <a:buClr>
                <a:srgbClr val="B24388"/>
              </a:buClr>
              <a:buFont typeface="Cambria Math" panose="02040503050406030204" pitchFamily="18" charset="0"/>
              <a:buChar char="ʘ"/>
            </a:pPr>
            <a:endParaRPr lang="fr-FR" sz="2667" b="0" kern="0" cap="none" dirty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65401" y="38126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65400" y="42259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65401" y="4041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1415480" y="1448000"/>
            <a:ext cx="7632848" cy="4573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lang="fr-FR" dirty="0">
              <a:solidFill>
                <a:srgbClr val="000000"/>
              </a:solidFill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Espace réservé du texte 2"/>
          <p:cNvSpPr txBox="1">
            <a:spLocks/>
          </p:cNvSpPr>
          <p:nvPr/>
        </p:nvSpPr>
        <p:spPr>
          <a:xfrm>
            <a:off x="1703512" y="980728"/>
            <a:ext cx="6900971" cy="2880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B34A8C"/>
              </a:buClr>
            </a:pPr>
            <a:r>
              <a:rPr lang="fr-FR" dirty="0"/>
              <a:t>Nouveau Formulaire PTZ : saisie des questions complémentaires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179510" y="1628800"/>
            <a:ext cx="5556450" cy="2520280"/>
            <a:chOff x="179510" y="1111827"/>
            <a:chExt cx="4778903" cy="1909627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0095" y="1111827"/>
              <a:ext cx="4722582" cy="1909627"/>
            </a:xfrm>
            <a:prstGeom prst="rect">
              <a:avLst/>
            </a:prstGeom>
          </p:spPr>
        </p:pic>
        <p:sp>
          <p:nvSpPr>
            <p:cNvPr id="17" name="Rectangle à coins arrondis 16"/>
            <p:cNvSpPr/>
            <p:nvPr/>
          </p:nvSpPr>
          <p:spPr>
            <a:xfrm>
              <a:off x="1280931" y="1203598"/>
              <a:ext cx="3677482" cy="1817856"/>
            </a:xfrm>
            <a:prstGeom prst="roundRect">
              <a:avLst>
                <a:gd name="adj" fmla="val 0"/>
              </a:avLst>
            </a:prstGeom>
            <a:noFill/>
            <a:ln w="38100">
              <a:solidFill>
                <a:srgbClr val="5F2987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8" name="Rectangle à coins arrondis 17"/>
            <p:cNvSpPr/>
            <p:nvPr/>
          </p:nvSpPr>
          <p:spPr>
            <a:xfrm>
              <a:off x="179510" y="2499742"/>
              <a:ext cx="963050" cy="288032"/>
            </a:xfrm>
            <a:prstGeom prst="roundRect">
              <a:avLst>
                <a:gd name="adj" fmla="val 0"/>
              </a:avLst>
            </a:prstGeom>
            <a:noFill/>
            <a:ln w="38100">
              <a:solidFill>
                <a:srgbClr val="5F2987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9" name="Rectangle à coins arrondis 18"/>
            <p:cNvSpPr/>
            <p:nvPr/>
          </p:nvSpPr>
          <p:spPr>
            <a:xfrm>
              <a:off x="1722974" y="2484654"/>
              <a:ext cx="1075772" cy="447135"/>
            </a:xfrm>
            <a:prstGeom prst="roundRect">
              <a:avLst>
                <a:gd name="adj" fmla="val 0"/>
              </a:avLst>
            </a:prstGeom>
            <a:noFill/>
            <a:ln w="38100">
              <a:solidFill>
                <a:srgbClr val="5F2987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20" name="Rectangle à coins arrondis 19"/>
          <p:cNvSpPr/>
          <p:nvPr/>
        </p:nvSpPr>
        <p:spPr>
          <a:xfrm>
            <a:off x="623392" y="4521115"/>
            <a:ext cx="2304256" cy="924108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Arial"/>
                <a:cs typeface="Arial"/>
                <a:sym typeface="Arial"/>
              </a:rPr>
              <a:t>Nouveau Totem pour gérer les informations complémentaires liées aux annexes PTZ à partir de l’étape de Montage</a:t>
            </a:r>
          </a:p>
        </p:txBody>
      </p:sp>
      <p:sp>
        <p:nvSpPr>
          <p:cNvPr id="21" name="Flèche droite à entaille 20"/>
          <p:cNvSpPr/>
          <p:nvPr/>
        </p:nvSpPr>
        <p:spPr>
          <a:xfrm rot="5400000" flipH="1">
            <a:off x="466874" y="4090567"/>
            <a:ext cx="617067" cy="244028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3055795" y="4521114"/>
            <a:ext cx="2325421" cy="924109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Arial"/>
                <a:cs typeface="Arial"/>
                <a:sym typeface="Arial"/>
              </a:rPr>
              <a:t>Annexes emprunteur : présence de chaque emprunteur du dossier pour chaque question</a:t>
            </a:r>
          </a:p>
        </p:txBody>
      </p:sp>
      <p:sp>
        <p:nvSpPr>
          <p:cNvPr id="23" name="Flèche droite à entaille 22"/>
          <p:cNvSpPr/>
          <p:nvPr/>
        </p:nvSpPr>
        <p:spPr>
          <a:xfrm rot="2314032" flipH="1">
            <a:off x="2801350" y="4142227"/>
            <a:ext cx="518012" cy="244028"/>
          </a:xfrm>
          <a:prstGeom prst="notchedRightArrow">
            <a:avLst>
              <a:gd name="adj1" fmla="val 35558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5807968" y="1367288"/>
            <a:ext cx="2304256" cy="477536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Arial"/>
                <a:cs typeface="Arial"/>
                <a:sym typeface="Arial"/>
              </a:rPr>
              <a:t>Questions Complémentaires</a:t>
            </a:r>
          </a:p>
        </p:txBody>
      </p:sp>
      <p:sp>
        <p:nvSpPr>
          <p:cNvPr id="26" name="Flèche droite à entaille 25"/>
          <p:cNvSpPr/>
          <p:nvPr/>
        </p:nvSpPr>
        <p:spPr>
          <a:xfrm rot="20178066" flipH="1">
            <a:off x="5282408" y="1616187"/>
            <a:ext cx="533064" cy="244028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92858" y="2024064"/>
            <a:ext cx="6099142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u="sng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Arial"/>
                <a:sym typeface="Arial"/>
              </a:rPr>
              <a:t>Eligibilité des annexes PTZ : </a:t>
            </a:r>
            <a:endParaRPr lang="fr-FR" sz="1000" kern="0" dirty="0" smtClean="0">
              <a:solidFill>
                <a:srgbClr val="000000"/>
              </a:solidFill>
              <a:latin typeface="Times New Roman" panose="02020603050405020304" pitchFamily="18" charset="0"/>
              <a:cs typeface="Arial"/>
              <a:sym typeface="Arial"/>
            </a:endParaRPr>
          </a:p>
          <a:p>
            <a:r>
              <a:rPr lang="fr-FR" sz="10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Arial"/>
                <a:sym typeface="Arial"/>
              </a:rPr>
              <a:t>- </a:t>
            </a:r>
            <a:r>
              <a:rPr lang="fr-FR" sz="1000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Annexe </a:t>
            </a:r>
            <a:r>
              <a:rPr lang="fr-FR" sz="1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4 </a:t>
            </a:r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</a:t>
            </a:r>
          </a:p>
          <a:p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La question est à poser pour chaque emprunteur du dossier :</a:t>
            </a:r>
          </a:p>
          <a:p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Question : « Avez-vous été </a:t>
            </a:r>
            <a:r>
              <a:rPr lang="fr-FR" sz="1000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hébergé </a:t>
            </a:r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à titre gratuit durant ces 2 dernières années? </a:t>
            </a:r>
            <a:r>
              <a:rPr lang="fr-FR" sz="1000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»</a:t>
            </a:r>
          </a:p>
          <a:p>
            <a:r>
              <a:rPr lang="fr-FR" sz="1000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- </a:t>
            </a:r>
            <a:r>
              <a:rPr lang="fr-FR" sz="1000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Annexe </a:t>
            </a:r>
            <a:r>
              <a:rPr lang="fr-FR" sz="1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 </a:t>
            </a:r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</a:t>
            </a:r>
          </a:p>
          <a:p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La question est à poser pour chaque emprunteur du dossier :</a:t>
            </a:r>
          </a:p>
          <a:p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Question : « Avez-vous été rattaché à un foyer fiscal d'une tierce personne sur l'année fiscale N-2?»</a:t>
            </a:r>
          </a:p>
          <a:p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Où N-2 = (année édition offre -2) ou le cas échéant (année du jour – 2)</a:t>
            </a:r>
          </a:p>
          <a:p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Réponse : Choix entre OUI et NON</a:t>
            </a:r>
          </a:p>
          <a:p>
            <a:r>
              <a:rPr lang="fr-FR" sz="1000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- Annexe </a:t>
            </a:r>
            <a:r>
              <a:rPr lang="fr-FR" sz="1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</a:t>
            </a:r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:</a:t>
            </a:r>
          </a:p>
          <a:p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La question est à poser pour chaque emprunteur du dossier uniquement si le nombre d’enfant à charge est différent de 0.Question : « En l’absence de justificatif, vos enfants à charge font ils l'objet d'une garde alternée ? »</a:t>
            </a:r>
          </a:p>
          <a:p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Réponse : Choix entre OUI et </a:t>
            </a:r>
            <a:r>
              <a:rPr lang="fr-FR" sz="1000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NON</a:t>
            </a:r>
          </a:p>
          <a:p>
            <a:r>
              <a:rPr lang="fr-FR" sz="1000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- Annexe </a:t>
            </a:r>
            <a:r>
              <a:rPr lang="fr-FR" sz="1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 </a:t>
            </a:r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</a:t>
            </a:r>
          </a:p>
          <a:p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La question est à poser pour chaque emprunteur du dossier :</a:t>
            </a:r>
          </a:p>
          <a:p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Question : « Exercerez-vous une activité professionnelle ou commerciale au sein du logement financé (Hors télétravail)? »</a:t>
            </a:r>
          </a:p>
          <a:p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Réponse : Choix entre OUI et NON</a:t>
            </a:r>
          </a:p>
          <a:p>
            <a:r>
              <a:rPr lang="fr-FR" sz="1000" b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- Annexes </a:t>
            </a:r>
            <a:r>
              <a:rPr lang="fr-FR" sz="1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8 et 9 </a:t>
            </a:r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</a:t>
            </a:r>
          </a:p>
          <a:p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Cette question est à afficher uniquement en cas de prêt pour acquisition logement avec travaux de remise à neuf TVA.</a:t>
            </a:r>
          </a:p>
          <a:p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Question : « Qui réalisera les travaux de remise à neuf?»</a:t>
            </a:r>
          </a:p>
          <a:p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Réponse : Choix entre ACQUEREUR et VENDEUR</a:t>
            </a:r>
          </a:p>
          <a:p>
            <a:endParaRPr lang="fr-FR" sz="9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" name="Titre 1"/>
          <p:cNvSpPr txBox="1">
            <a:spLocks/>
          </p:cNvSpPr>
          <p:nvPr/>
        </p:nvSpPr>
        <p:spPr>
          <a:xfrm>
            <a:off x="1703512" y="404663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ANNEXES EN SED / SAG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81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7536160" y="1055373"/>
            <a:ext cx="4464496" cy="936104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Informations nécessaires à l’édition des annexes</a:t>
            </a:r>
            <a:endParaRPr lang="fr-FR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/>
              <a:ea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32104" y="2472868"/>
            <a:ext cx="4464496" cy="2931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u="sng" dirty="0" smtClean="0">
                <a:latin typeface="+mn-lt"/>
              </a:rPr>
              <a:t>Annexe 1 : période d’occupation avant l’offre </a:t>
            </a:r>
          </a:p>
          <a:p>
            <a:pPr algn="just"/>
            <a:r>
              <a:rPr lang="fr-FR" sz="1200" u="sng" dirty="0" smtClean="0"/>
              <a:t>Contrôles</a:t>
            </a:r>
            <a:r>
              <a:rPr lang="fr-FR" sz="1200" dirty="0" smtClean="0"/>
              <a:t> :</a:t>
            </a:r>
          </a:p>
          <a:p>
            <a:pPr algn="just"/>
            <a:r>
              <a:rPr lang="fr-FR" sz="1200" dirty="0" smtClean="0"/>
              <a:t>- Contrôle </a:t>
            </a:r>
            <a:r>
              <a:rPr lang="fr-FR" sz="1200" dirty="0"/>
              <a:t>que la date de fin est bien supérieure à la date de début. Message </a:t>
            </a:r>
            <a:r>
              <a:rPr lang="fr-FR" sz="1200" dirty="0" smtClean="0"/>
              <a:t>: « </a:t>
            </a:r>
            <a:r>
              <a:rPr lang="fr-FR" sz="1200" b="1" dirty="0"/>
              <a:t>La date de fin de période doit être supérieure à la date de début </a:t>
            </a:r>
            <a:r>
              <a:rPr lang="fr-FR" sz="1200" b="1" dirty="0" smtClean="0"/>
              <a:t>saisie </a:t>
            </a:r>
            <a:r>
              <a:rPr lang="fr-FR" sz="1200" dirty="0" smtClean="0"/>
              <a:t>»</a:t>
            </a:r>
          </a:p>
          <a:p>
            <a:pPr algn="just"/>
            <a:r>
              <a:rPr lang="fr-FR" sz="1200" dirty="0" smtClean="0"/>
              <a:t>- Contrôle </a:t>
            </a:r>
            <a:r>
              <a:rPr lang="fr-FR" sz="1200" dirty="0"/>
              <a:t>que l’ensemble des périodes d’occupation saisies pour un emprunteur couvre bien 2 </a:t>
            </a:r>
            <a:r>
              <a:rPr lang="fr-FR" sz="1200" dirty="0" smtClean="0"/>
              <a:t>ans</a:t>
            </a:r>
          </a:p>
          <a:p>
            <a:pPr algn="just"/>
            <a:r>
              <a:rPr lang="fr-FR" sz="1200" dirty="0" smtClean="0"/>
              <a:t>- Contrôle </a:t>
            </a:r>
            <a:r>
              <a:rPr lang="fr-FR" sz="1200" dirty="0"/>
              <a:t>que la date de fin saisie au niveau d’une ligne soit bien comprise dans la période des 2 ans. Message </a:t>
            </a:r>
            <a:r>
              <a:rPr lang="fr-FR" sz="1200" dirty="0" smtClean="0"/>
              <a:t>: « </a:t>
            </a:r>
            <a:r>
              <a:rPr lang="fr-FR" sz="1200" b="1" dirty="0"/>
              <a:t>La période saisie est hors périmètre des 2 ans</a:t>
            </a:r>
            <a:r>
              <a:rPr lang="fr-FR" sz="1200" dirty="0"/>
              <a:t> </a:t>
            </a:r>
            <a:r>
              <a:rPr lang="fr-FR" sz="1200" dirty="0" smtClean="0"/>
              <a:t>».</a:t>
            </a:r>
          </a:p>
          <a:p>
            <a:pPr marL="171450" indent="-171450" algn="just">
              <a:buFontTx/>
              <a:buChar char="-"/>
            </a:pPr>
            <a:endParaRPr lang="fr-FR" sz="1200" dirty="0" smtClean="0">
              <a:latin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200" dirty="0" smtClean="0">
                <a:latin typeface="Times New Roman" panose="02020603050405020304" pitchFamily="18" charset="0"/>
              </a:rPr>
              <a:t>PS : la date de fin sera contrôlée jusqu’à édition de l’offre. Si celle-ci est antérieure à la date ou vous éditerez l’offre, un contrôle sera activé, vous devrez alors actualiser la date à celle de l’offre.</a:t>
            </a:r>
            <a:endParaRPr lang="fr-FR" sz="1200" dirty="0">
              <a:latin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endParaRPr lang="fr-FR" sz="1050" dirty="0">
              <a:latin typeface="Times New Roman" panose="02020603050405020304" pitchFamily="18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271464" y="4653136"/>
            <a:ext cx="2997914" cy="993995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fr-FR" sz="1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Rappel des informations à saisir sur le formulaire. Ces contrôles disparaissent après enregistrement du formulaire.</a:t>
            </a:r>
            <a:endParaRPr lang="fr-FR" sz="1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/>
              <a:ea typeface="Arial"/>
              <a:cs typeface="Arial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623392" y="1052736"/>
            <a:ext cx="6165976" cy="3200800"/>
            <a:chOff x="251520" y="960826"/>
            <a:chExt cx="4869832" cy="2475020"/>
          </a:xfrm>
        </p:grpSpPr>
        <p:grpSp>
          <p:nvGrpSpPr>
            <p:cNvPr id="11" name="Groupe 10"/>
            <p:cNvGrpSpPr/>
            <p:nvPr/>
          </p:nvGrpSpPr>
          <p:grpSpPr>
            <a:xfrm>
              <a:off x="251520" y="960826"/>
              <a:ext cx="4869832" cy="2475020"/>
              <a:chOff x="251520" y="960826"/>
              <a:chExt cx="4869832" cy="2475020"/>
            </a:xfrm>
          </p:grpSpPr>
          <p:pic>
            <p:nvPicPr>
              <p:cNvPr id="13" name="Image 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51520" y="960826"/>
                <a:ext cx="4869832" cy="2475020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</p:pic>
          <p:sp>
            <p:nvSpPr>
              <p:cNvPr id="14" name="Rectangle à coins arrondis 13"/>
              <p:cNvSpPr/>
              <p:nvPr/>
            </p:nvSpPr>
            <p:spPr>
              <a:xfrm>
                <a:off x="1043608" y="1329096"/>
                <a:ext cx="4077744" cy="1587806"/>
              </a:xfrm>
              <a:prstGeom prst="roundRect">
                <a:avLst>
                  <a:gd name="adj" fmla="val 0"/>
                </a:avLst>
              </a:prstGeom>
              <a:noFill/>
              <a:ln w="19050">
                <a:solidFill>
                  <a:srgbClr val="5F2987"/>
                </a:solidFill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5F2987"/>
                  </a:solidFill>
                </a:endParaRPr>
              </a:p>
            </p:txBody>
          </p:sp>
        </p:grpSp>
        <p:sp>
          <p:nvSpPr>
            <p:cNvPr id="12" name="Rectangle à coins arrondis 11"/>
            <p:cNvSpPr/>
            <p:nvPr/>
          </p:nvSpPr>
          <p:spPr>
            <a:xfrm>
              <a:off x="1146708" y="2054320"/>
              <a:ext cx="3137259" cy="288032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5F2987"/>
                </a:solidFill>
              </a:endParaRPr>
            </a:p>
          </p:txBody>
        </p:sp>
      </p:grpSp>
      <p:sp>
        <p:nvSpPr>
          <p:cNvPr id="15" name="Flèche droite à entaille 14"/>
          <p:cNvSpPr/>
          <p:nvPr/>
        </p:nvSpPr>
        <p:spPr>
          <a:xfrm rot="5400000" flipH="1">
            <a:off x="1818848" y="3699710"/>
            <a:ext cx="1305863" cy="384408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Titre 1"/>
          <p:cNvSpPr txBox="1">
            <a:spLocks/>
          </p:cNvSpPr>
          <p:nvPr/>
        </p:nvSpPr>
        <p:spPr>
          <a:xfrm>
            <a:off x="1703512" y="404663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ANNEXES EN SED / SAG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141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Nouveau Formulaire PTZ Annexe 1 saisie des informations complémentaires</a:t>
            </a:r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7722798" y="3237553"/>
            <a:ext cx="4416491" cy="841780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Informations nécessaires à l’édition des annexes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447928" y="4221088"/>
            <a:ext cx="6192688" cy="1395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67" b="1" u="sng" dirty="0">
                <a:latin typeface="+mj-lt"/>
              </a:rPr>
              <a:t>Annexe 1 : personnes destinées à occuper le logement à titre de RP</a:t>
            </a:r>
          </a:p>
          <a:p>
            <a:r>
              <a:rPr lang="fr-FR" sz="1200" u="sng" dirty="0">
                <a:latin typeface="+mj-lt"/>
              </a:rPr>
              <a:t>Contrôles</a:t>
            </a:r>
            <a:r>
              <a:rPr lang="fr-FR" sz="1200" dirty="0">
                <a:latin typeface="+mj-lt"/>
              </a:rPr>
              <a:t> :</a:t>
            </a:r>
          </a:p>
          <a:p>
            <a:r>
              <a:rPr lang="fr-FR" sz="1467" dirty="0">
                <a:latin typeface="+mj-lt"/>
              </a:rPr>
              <a:t>- Le RFR N-2 doit être égal à la somme des revenus individualisés</a:t>
            </a:r>
          </a:p>
          <a:p>
            <a:r>
              <a:rPr lang="fr-FR" sz="1467" dirty="0">
                <a:latin typeface="+mj-lt"/>
              </a:rPr>
              <a:t>- Le nombre de </a:t>
            </a:r>
            <a:r>
              <a:rPr lang="fr-FR" sz="1467" dirty="0" smtClean="0">
                <a:latin typeface="+mj-lt"/>
              </a:rPr>
              <a:t>personnes </a:t>
            </a:r>
            <a:r>
              <a:rPr lang="fr-FR" sz="1467" dirty="0">
                <a:latin typeface="+mj-lt"/>
              </a:rPr>
              <a:t>composant le ménage = nombre de lignes renseignées dans le tableau. En cas d’enfant à naître, la saisie des Nom, prénom ne sera pas à effectuer</a:t>
            </a:r>
          </a:p>
          <a:p>
            <a:pPr marL="228594" indent="-228594">
              <a:buFontTx/>
              <a:buChar char="-"/>
            </a:pPr>
            <a:endParaRPr lang="fr-FR" sz="1400" dirty="0">
              <a:latin typeface="Times New Roman" panose="02020603050405020304" pitchFamily="18" charset="0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779043" y="4006463"/>
            <a:ext cx="3287195" cy="990389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333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Rappel des informations à saisir sur le formulaire. Ces contrôles disparaissent après enregistrement du formulaire.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214176" y="1541754"/>
            <a:ext cx="7200800" cy="2116688"/>
            <a:chOff x="179512" y="1848330"/>
            <a:chExt cx="5256584" cy="1478159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512" y="1848330"/>
              <a:ext cx="5256584" cy="1329251"/>
            </a:xfrm>
            <a:prstGeom prst="rect">
              <a:avLst/>
            </a:prstGeom>
          </p:spPr>
        </p:pic>
        <p:sp>
          <p:nvSpPr>
            <p:cNvPr id="12" name="Rectangle à coins arrondis 11"/>
            <p:cNvSpPr/>
            <p:nvPr/>
          </p:nvSpPr>
          <p:spPr>
            <a:xfrm>
              <a:off x="251520" y="1995685"/>
              <a:ext cx="3384376" cy="220093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>
                <a:solidFill>
                  <a:srgbClr val="5F2987"/>
                </a:solidFill>
              </a:endParaRPr>
            </a:p>
          </p:txBody>
        </p:sp>
        <p:sp>
          <p:nvSpPr>
            <p:cNvPr id="14" name="Flèche droite à entaille 13"/>
            <p:cNvSpPr/>
            <p:nvPr/>
          </p:nvSpPr>
          <p:spPr>
            <a:xfrm rot="5400000" flipH="1">
              <a:off x="1223303" y="2758101"/>
              <a:ext cx="892749" cy="244028"/>
            </a:xfrm>
            <a:prstGeom prst="notchedRightArrow">
              <a:avLst>
                <a:gd name="adj1" fmla="val 35787"/>
                <a:gd name="adj2" fmla="val 50000"/>
              </a:avLst>
            </a:prstGeom>
            <a:solidFill>
              <a:srgbClr val="5F2987"/>
            </a:solidFill>
            <a:ln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 dirty="0"/>
            </a:p>
          </p:txBody>
        </p:sp>
      </p:grpSp>
      <p:sp>
        <p:nvSpPr>
          <p:cNvPr id="15" name="Titre 1"/>
          <p:cNvSpPr txBox="1">
            <a:spLocks/>
          </p:cNvSpPr>
          <p:nvPr/>
        </p:nvSpPr>
        <p:spPr>
          <a:xfrm>
            <a:off x="1200513" y="323547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ANNEXES EN SED / SAG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Connecteur droit 15"/>
          <p:cNvCxnSpPr/>
          <p:nvPr/>
        </p:nvCxnSpPr>
        <p:spPr>
          <a:xfrm flipV="1">
            <a:off x="983432" y="335905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81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Nouveau Formulaire PTZ Annexe 5 saisie des informations complémentaires</a:t>
            </a:r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7391467" y="1700808"/>
            <a:ext cx="4416491" cy="788797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Informations nécessaires à l’édition des annexes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152165" y="2852936"/>
            <a:ext cx="5039836" cy="1816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67" dirty="0">
                <a:latin typeface="+mj-lt"/>
              </a:rPr>
              <a:t>Annexe 5 : attestation de rattachement à un foyer fiscal</a:t>
            </a:r>
          </a:p>
          <a:p>
            <a:r>
              <a:rPr lang="fr-FR" sz="1200" u="sng" dirty="0">
                <a:latin typeface="+mj-lt"/>
              </a:rPr>
              <a:t>Contrôles</a:t>
            </a:r>
            <a:r>
              <a:rPr lang="fr-FR" sz="1200" dirty="0">
                <a:latin typeface="+mj-lt"/>
              </a:rPr>
              <a:t> :</a:t>
            </a:r>
          </a:p>
          <a:p>
            <a:r>
              <a:rPr lang="fr-FR" sz="1467" u="sng" dirty="0">
                <a:latin typeface="+mj-lt"/>
              </a:rPr>
              <a:t>Deux informations sont obligatoires</a:t>
            </a:r>
            <a:r>
              <a:rPr lang="fr-FR" sz="1467" dirty="0">
                <a:latin typeface="+mj-lt"/>
              </a:rPr>
              <a:t>:</a:t>
            </a:r>
          </a:p>
          <a:p>
            <a:pPr marL="228594" indent="-228594">
              <a:buFontTx/>
              <a:buChar char="-"/>
            </a:pPr>
            <a:r>
              <a:rPr lang="fr-FR" sz="1467" dirty="0">
                <a:latin typeface="+mj-lt"/>
              </a:rPr>
              <a:t>Identification du foyer fiscal (nom, prénom) de la tierce personne</a:t>
            </a:r>
          </a:p>
          <a:p>
            <a:pPr marL="228594" indent="-228594">
              <a:buFontTx/>
              <a:buChar char="-"/>
            </a:pPr>
            <a:r>
              <a:rPr lang="fr-FR" sz="1467" dirty="0">
                <a:latin typeface="+mj-lt"/>
              </a:rPr>
              <a:t>Revenu fiscal individualisé</a:t>
            </a:r>
          </a:p>
          <a:p>
            <a:endParaRPr lang="fr-FR" sz="1467" dirty="0">
              <a:latin typeface="+mj-lt"/>
            </a:endParaRPr>
          </a:p>
          <a:p>
            <a:r>
              <a:rPr lang="fr-FR" sz="1333" b="1" dirty="0" smtClean="0"/>
              <a:t>Le </a:t>
            </a:r>
            <a:r>
              <a:rPr lang="fr-FR" sz="1333" b="1" dirty="0"/>
              <a:t>formulaire </a:t>
            </a:r>
            <a:r>
              <a:rPr lang="fr-FR" sz="1333" b="1" dirty="0" smtClean="0"/>
              <a:t>indique l’emprunteur </a:t>
            </a:r>
            <a:r>
              <a:rPr lang="fr-FR" sz="1333" b="1" dirty="0"/>
              <a:t>pour lequel les données doivent être saisies</a:t>
            </a:r>
            <a:endParaRPr lang="fr-FR" sz="933" b="1" dirty="0">
              <a:latin typeface="Times New Roman" panose="02020603050405020304" pitchFamily="18" charset="0"/>
            </a:endParaRPr>
          </a:p>
        </p:txBody>
      </p:sp>
      <p:sp>
        <p:nvSpPr>
          <p:cNvPr id="12" name="Flèche droite à entaille 11"/>
          <p:cNvSpPr/>
          <p:nvPr/>
        </p:nvSpPr>
        <p:spPr>
          <a:xfrm rot="16200000" flipH="1">
            <a:off x="1727362" y="1748972"/>
            <a:ext cx="325679" cy="229357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grpSp>
        <p:nvGrpSpPr>
          <p:cNvPr id="17" name="Groupe 16"/>
          <p:cNvGrpSpPr/>
          <p:nvPr/>
        </p:nvGrpSpPr>
        <p:grpSpPr>
          <a:xfrm>
            <a:off x="239350" y="2075442"/>
            <a:ext cx="6816804" cy="2699665"/>
            <a:chOff x="179512" y="1556581"/>
            <a:chExt cx="5112603" cy="2024749"/>
          </a:xfrm>
        </p:grpSpPr>
        <p:grpSp>
          <p:nvGrpSpPr>
            <p:cNvPr id="13" name="Groupe 12"/>
            <p:cNvGrpSpPr/>
            <p:nvPr/>
          </p:nvGrpSpPr>
          <p:grpSpPr>
            <a:xfrm>
              <a:off x="179512" y="1556581"/>
              <a:ext cx="5112603" cy="2024749"/>
              <a:chOff x="161186" y="1985274"/>
              <a:chExt cx="5112603" cy="2024749"/>
            </a:xfrm>
          </p:grpSpPr>
          <p:grpSp>
            <p:nvGrpSpPr>
              <p:cNvPr id="4" name="Groupe 3"/>
              <p:cNvGrpSpPr/>
              <p:nvPr/>
            </p:nvGrpSpPr>
            <p:grpSpPr>
              <a:xfrm>
                <a:off x="161186" y="1985274"/>
                <a:ext cx="5112603" cy="2024749"/>
                <a:chOff x="107469" y="900032"/>
                <a:chExt cx="5112603" cy="2024749"/>
              </a:xfrm>
            </p:grpSpPr>
            <p:pic>
              <p:nvPicPr>
                <p:cNvPr id="6" name="Image 5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07469" y="907766"/>
                  <a:ext cx="5112603" cy="2017015"/>
                </a:xfrm>
                <a:prstGeom prst="rect">
                  <a:avLst/>
                </a:prstGeom>
              </p:spPr>
            </p:pic>
            <p:sp>
              <p:nvSpPr>
                <p:cNvPr id="7" name="Rectangle 6"/>
                <p:cNvSpPr/>
                <p:nvPr/>
              </p:nvSpPr>
              <p:spPr>
                <a:xfrm>
                  <a:off x="899557" y="900032"/>
                  <a:ext cx="4320515" cy="1959750"/>
                </a:xfrm>
                <a:prstGeom prst="rect">
                  <a:avLst/>
                </a:prstGeom>
                <a:noFill/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400"/>
                </a:p>
              </p:txBody>
            </p:sp>
          </p:grpSp>
          <p:sp>
            <p:nvSpPr>
              <p:cNvPr id="9" name="Rectangle à coins arrondis 8"/>
              <p:cNvSpPr/>
              <p:nvPr/>
            </p:nvSpPr>
            <p:spPr>
              <a:xfrm>
                <a:off x="2393434" y="2353544"/>
                <a:ext cx="2826638" cy="218206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rgbClr val="5F2987"/>
                </a:solidFill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>
                  <a:solidFill>
                    <a:srgbClr val="5F2987"/>
                  </a:solidFill>
                </a:endParaRPr>
              </a:p>
            </p:txBody>
          </p:sp>
          <p:sp>
            <p:nvSpPr>
              <p:cNvPr id="10" name="Rectangle à coins arrondis 9"/>
              <p:cNvSpPr/>
              <p:nvPr/>
            </p:nvSpPr>
            <p:spPr>
              <a:xfrm>
                <a:off x="2483768" y="2783310"/>
                <a:ext cx="2736304" cy="218206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rgbClr val="5F2987"/>
                </a:solidFill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>
                  <a:solidFill>
                    <a:srgbClr val="5F2987"/>
                  </a:solidFill>
                </a:endParaRPr>
              </a:p>
            </p:txBody>
          </p:sp>
        </p:grpSp>
        <p:sp>
          <p:nvSpPr>
            <p:cNvPr id="15" name="Rectangle à coins arrondis 14"/>
            <p:cNvSpPr/>
            <p:nvPr/>
          </p:nvSpPr>
          <p:spPr>
            <a:xfrm>
              <a:off x="1043607" y="2859782"/>
              <a:ext cx="792089" cy="177938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>
                <a:solidFill>
                  <a:srgbClr val="5F2987"/>
                </a:solidFill>
              </a:endParaRPr>
            </a:p>
          </p:txBody>
        </p:sp>
        <p:sp>
          <p:nvSpPr>
            <p:cNvPr id="16" name="Rectangle à coins arrondis 15"/>
            <p:cNvSpPr/>
            <p:nvPr/>
          </p:nvSpPr>
          <p:spPr>
            <a:xfrm>
              <a:off x="1043606" y="1905802"/>
              <a:ext cx="792089" cy="177938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>
                <a:solidFill>
                  <a:srgbClr val="5F2987"/>
                </a:solidFill>
              </a:endParaRPr>
            </a:p>
          </p:txBody>
        </p:sp>
      </p:grpSp>
      <p:sp>
        <p:nvSpPr>
          <p:cNvPr id="18" name="Flèche droite à entaille 17"/>
          <p:cNvSpPr/>
          <p:nvPr/>
        </p:nvSpPr>
        <p:spPr>
          <a:xfrm rot="5400000" flipH="1">
            <a:off x="1727361" y="4519160"/>
            <a:ext cx="325679" cy="229357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9" name="ZoneTexte 18"/>
          <p:cNvSpPr txBox="1"/>
          <p:nvPr/>
        </p:nvSpPr>
        <p:spPr>
          <a:xfrm>
            <a:off x="1315840" y="1393934"/>
            <a:ext cx="172819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3" dirty="0"/>
              <a:t>Emprunteur 1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327503" y="4843756"/>
            <a:ext cx="172819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3" dirty="0"/>
              <a:t>Emprunteur 2</a:t>
            </a:r>
          </a:p>
        </p:txBody>
      </p:sp>
      <p:cxnSp>
        <p:nvCxnSpPr>
          <p:cNvPr id="21" name="Connecteur droit 20"/>
          <p:cNvCxnSpPr/>
          <p:nvPr/>
        </p:nvCxnSpPr>
        <p:spPr>
          <a:xfrm flipV="1">
            <a:off x="983432" y="339455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re 1"/>
          <p:cNvSpPr txBox="1">
            <a:spLocks/>
          </p:cNvSpPr>
          <p:nvPr/>
        </p:nvSpPr>
        <p:spPr>
          <a:xfrm>
            <a:off x="1200513" y="323547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ANNEXES EN SED / SAG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24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Evolution du contexte d’édition – contrôles liés à la saisie du formulaire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775" y="1407824"/>
            <a:ext cx="7664083" cy="209834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4693" y="3230724"/>
            <a:ext cx="6988360" cy="3105288"/>
          </a:xfrm>
          <a:prstGeom prst="rect">
            <a:avLst/>
          </a:prstGeom>
        </p:spPr>
      </p:pic>
      <p:sp>
        <p:nvSpPr>
          <p:cNvPr id="7" name="Rectangle à coins arrondis 6"/>
          <p:cNvSpPr/>
          <p:nvPr/>
        </p:nvSpPr>
        <p:spPr>
          <a:xfrm>
            <a:off x="1094348" y="1559743"/>
            <a:ext cx="2160837" cy="2002371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Nouvelle ligne Annexes PTZ : présence des symboles autorisant ou non la SED/SAG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4167401" y="2647061"/>
            <a:ext cx="7488832" cy="363331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5F2987"/>
              </a:solidFill>
            </a:endParaRPr>
          </a:p>
        </p:txBody>
      </p:sp>
      <p:sp>
        <p:nvSpPr>
          <p:cNvPr id="9" name="Flèche droite à entaille 8"/>
          <p:cNvSpPr/>
          <p:nvPr/>
        </p:nvSpPr>
        <p:spPr>
          <a:xfrm rot="10800000" flipH="1">
            <a:off x="3395607" y="2685021"/>
            <a:ext cx="710752" cy="325371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4183108" y="4453420"/>
            <a:ext cx="6892349" cy="1486227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5F2987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1309741" y="3895971"/>
            <a:ext cx="1939087" cy="2054079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Visualisation des anomalies détectées au niveau du nouveau formulaire PTZ</a:t>
            </a:r>
          </a:p>
        </p:txBody>
      </p:sp>
      <p:sp>
        <p:nvSpPr>
          <p:cNvPr id="12" name="Flèche droite à entaille 11"/>
          <p:cNvSpPr/>
          <p:nvPr/>
        </p:nvSpPr>
        <p:spPr>
          <a:xfrm rot="10800000" flipH="1">
            <a:off x="3358035" y="4818958"/>
            <a:ext cx="451387" cy="325371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3" name="Flèche courbée vers la gauche 12"/>
          <p:cNvSpPr/>
          <p:nvPr/>
        </p:nvSpPr>
        <p:spPr>
          <a:xfrm rot="18337561">
            <a:off x="8634255" y="1626708"/>
            <a:ext cx="687641" cy="358661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983432" y="323547"/>
            <a:ext cx="7993945" cy="720861"/>
            <a:chOff x="983432" y="323547"/>
            <a:chExt cx="7993945" cy="720861"/>
          </a:xfrm>
        </p:grpSpPr>
        <p:sp>
          <p:nvSpPr>
            <p:cNvPr id="14" name="Titre 1"/>
            <p:cNvSpPr txBox="1">
              <a:spLocks/>
            </p:cNvSpPr>
            <p:nvPr/>
          </p:nvSpPr>
          <p:spPr>
            <a:xfrm>
              <a:off x="1200513" y="323547"/>
              <a:ext cx="7776864" cy="396825"/>
            </a:xfrm>
            <a:prstGeom prst="rect">
              <a:avLst/>
            </a:prstGeom>
          </p:spPr>
          <p:txBody>
            <a:bodyPr vert="horz" lIns="0" tIns="45720" rIns="0" bIns="45720" rtlCol="0" anchor="t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Montserrat ExtraBold" panose="00000900000000000000" pitchFamily="50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F2987"/>
                  </a:solidFill>
                  <a:effectLst/>
                  <a:uLnTx/>
                  <a:uFillTx/>
                  <a:latin typeface="Montserrat ExtraBold" panose="00000900000000000000" pitchFamily="50" charset="0"/>
                  <a:ea typeface="+mj-ea"/>
                  <a:cs typeface="Arial" panose="020B0604020202020204" pitchFamily="34" charset="0"/>
                </a:rPr>
                <a:t>ANNEXES EN SED / SAG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endParaRPr>
            </a:p>
          </p:txBody>
        </p:sp>
        <p:cxnSp>
          <p:nvCxnSpPr>
            <p:cNvPr id="15" name="Connecteur droit 14"/>
            <p:cNvCxnSpPr/>
            <p:nvPr/>
          </p:nvCxnSpPr>
          <p:spPr>
            <a:xfrm flipV="1">
              <a:off x="983432" y="396336"/>
              <a:ext cx="0" cy="648072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980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Evolution du contexte d’édition – formulaire PTZ complété</a:t>
            </a:r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1167603" y="1542940"/>
            <a:ext cx="2617201" cy="1539358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Visualisation du contexte d’édition : édition électronique possible</a:t>
            </a:r>
          </a:p>
        </p:txBody>
      </p:sp>
      <p:sp>
        <p:nvSpPr>
          <p:cNvPr id="9" name="Flèche droite à entaille 8"/>
          <p:cNvSpPr/>
          <p:nvPr/>
        </p:nvSpPr>
        <p:spPr>
          <a:xfrm rot="10800000" flipH="1">
            <a:off x="3846132" y="2594241"/>
            <a:ext cx="710752" cy="325371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1834823" y="4368396"/>
            <a:ext cx="1524873" cy="1023969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Les contrôles sont levés</a:t>
            </a:r>
          </a:p>
        </p:txBody>
      </p:sp>
      <p:sp>
        <p:nvSpPr>
          <p:cNvPr id="12" name="Flèche droite à entaille 11"/>
          <p:cNvSpPr/>
          <p:nvPr/>
        </p:nvSpPr>
        <p:spPr>
          <a:xfrm rot="10800000" flipH="1">
            <a:off x="3449111" y="5159554"/>
            <a:ext cx="451387" cy="325371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grpSp>
        <p:nvGrpSpPr>
          <p:cNvPr id="15" name="Groupe 14"/>
          <p:cNvGrpSpPr/>
          <p:nvPr/>
        </p:nvGrpSpPr>
        <p:grpSpPr>
          <a:xfrm>
            <a:off x="4025753" y="3752843"/>
            <a:ext cx="7257355" cy="2371096"/>
            <a:chOff x="2945408" y="850525"/>
            <a:chExt cx="5443016" cy="1778322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45408" y="850525"/>
              <a:ext cx="5443016" cy="1778322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3059832" y="1801586"/>
              <a:ext cx="5328592" cy="451973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851" y="1532313"/>
            <a:ext cx="7264275" cy="2037833"/>
          </a:xfrm>
          <a:prstGeom prst="rect">
            <a:avLst/>
          </a:prstGeom>
        </p:spPr>
      </p:pic>
      <p:sp>
        <p:nvSpPr>
          <p:cNvPr id="18" name="Flèche courbée vers la gauche 17"/>
          <p:cNvSpPr/>
          <p:nvPr/>
        </p:nvSpPr>
        <p:spPr>
          <a:xfrm rot="19530538">
            <a:off x="9387920" y="2290679"/>
            <a:ext cx="568672" cy="290183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28134" y="2756926"/>
            <a:ext cx="7104789" cy="32537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16" name="Groupe 15"/>
          <p:cNvGrpSpPr/>
          <p:nvPr/>
        </p:nvGrpSpPr>
        <p:grpSpPr>
          <a:xfrm>
            <a:off x="983432" y="323547"/>
            <a:ext cx="7993945" cy="720861"/>
            <a:chOff x="983432" y="323547"/>
            <a:chExt cx="7993945" cy="720861"/>
          </a:xfrm>
        </p:grpSpPr>
        <p:sp>
          <p:nvSpPr>
            <p:cNvPr id="20" name="Titre 1"/>
            <p:cNvSpPr txBox="1">
              <a:spLocks/>
            </p:cNvSpPr>
            <p:nvPr/>
          </p:nvSpPr>
          <p:spPr>
            <a:xfrm>
              <a:off x="1200513" y="323547"/>
              <a:ext cx="7776864" cy="396825"/>
            </a:xfrm>
            <a:prstGeom prst="rect">
              <a:avLst/>
            </a:prstGeom>
          </p:spPr>
          <p:txBody>
            <a:bodyPr vert="horz" lIns="0" tIns="45720" rIns="0" bIns="45720" rtlCol="0" anchor="t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Montserrat ExtraBold" panose="00000900000000000000" pitchFamily="50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F2987"/>
                  </a:solidFill>
                  <a:effectLst/>
                  <a:uLnTx/>
                  <a:uFillTx/>
                  <a:latin typeface="Montserrat ExtraBold" panose="00000900000000000000" pitchFamily="50" charset="0"/>
                  <a:ea typeface="+mj-ea"/>
                  <a:cs typeface="Arial" panose="020B0604020202020204" pitchFamily="34" charset="0"/>
                </a:rPr>
                <a:t>ANNEXES EN SED / SAG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endParaRPr>
            </a:p>
          </p:txBody>
        </p:sp>
        <p:cxnSp>
          <p:nvCxnSpPr>
            <p:cNvPr id="21" name="Connecteur droit 20"/>
            <p:cNvCxnSpPr/>
            <p:nvPr/>
          </p:nvCxnSpPr>
          <p:spPr>
            <a:xfrm flipV="1">
              <a:off x="983432" y="396336"/>
              <a:ext cx="0" cy="648072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248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Eligibilité aux documents pour les dossiers en Devise</a:t>
            </a:r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695400" y="1538092"/>
            <a:ext cx="10558820" cy="1030918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dirty="0"/>
              <a:t>Deux documents complémentaires sont à prendre en compte au sein de la liasse de la demande de crédit pour les dossiers en devise :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1600" dirty="0"/>
              <a:t>DECHDEV : Déclaration sur l’honneur des ressources de l’emprunteur </a:t>
            </a:r>
            <a:r>
              <a:rPr lang="fr-FR" sz="1600" dirty="0">
                <a:sym typeface="Wingdings" panose="05000000000000000000" pitchFamily="2" charset="2"/>
              </a:rPr>
              <a:t> éligible pour les dossiers en loi </a:t>
            </a:r>
            <a:r>
              <a:rPr lang="fr-FR" sz="1600" dirty="0" err="1">
                <a:sym typeface="Wingdings" panose="05000000000000000000" pitchFamily="2" charset="2"/>
              </a:rPr>
              <a:t>immo</a:t>
            </a:r>
            <a:r>
              <a:rPr lang="fr-FR" sz="1600" dirty="0">
                <a:sym typeface="Wingdings" panose="05000000000000000000" pitchFamily="2" charset="2"/>
              </a:rPr>
              <a:t> et devise &lt;&gt; EUR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1007435" y="3361898"/>
            <a:ext cx="1286816" cy="768087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333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Edition des documents : DECHDEV  </a:t>
            </a:r>
          </a:p>
        </p:txBody>
      </p:sp>
      <p:sp>
        <p:nvSpPr>
          <p:cNvPr id="12" name="Flèche droite à entaille 11"/>
          <p:cNvSpPr/>
          <p:nvPr/>
        </p:nvSpPr>
        <p:spPr>
          <a:xfrm rot="10800000" flipH="1">
            <a:off x="2543604" y="5195457"/>
            <a:ext cx="451387" cy="325371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669" y="3194456"/>
            <a:ext cx="8806424" cy="976200"/>
          </a:xfrm>
          <a:prstGeom prst="rect">
            <a:avLst/>
          </a:prstGeom>
        </p:spPr>
      </p:pic>
      <p:sp>
        <p:nvSpPr>
          <p:cNvPr id="16" name="Flèche droite à entaille 15"/>
          <p:cNvSpPr/>
          <p:nvPr/>
        </p:nvSpPr>
        <p:spPr>
          <a:xfrm rot="10800000" flipH="1">
            <a:off x="2543605" y="3724012"/>
            <a:ext cx="710752" cy="325371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20" name="Rectangle 19"/>
          <p:cNvSpPr/>
          <p:nvPr/>
        </p:nvSpPr>
        <p:spPr>
          <a:xfrm>
            <a:off x="3503712" y="3801735"/>
            <a:ext cx="7872873" cy="32537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669" y="4349253"/>
            <a:ext cx="8806424" cy="1423672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3119669" y="4943360"/>
            <a:ext cx="8352928" cy="82956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2" name="Rectangle à coins arrondis 21"/>
          <p:cNvSpPr/>
          <p:nvPr/>
        </p:nvSpPr>
        <p:spPr>
          <a:xfrm>
            <a:off x="1007435" y="4811414"/>
            <a:ext cx="1286816" cy="768087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333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Suivi des Editions : DECHDEV  </a:t>
            </a:r>
          </a:p>
        </p:txBody>
      </p:sp>
      <p:grpSp>
        <p:nvGrpSpPr>
          <p:cNvPr id="14" name="Groupe 13"/>
          <p:cNvGrpSpPr/>
          <p:nvPr/>
        </p:nvGrpSpPr>
        <p:grpSpPr>
          <a:xfrm>
            <a:off x="983432" y="323547"/>
            <a:ext cx="7993945" cy="720861"/>
            <a:chOff x="983432" y="323547"/>
            <a:chExt cx="7993945" cy="720861"/>
          </a:xfrm>
        </p:grpSpPr>
        <p:sp>
          <p:nvSpPr>
            <p:cNvPr id="15" name="Titre 1"/>
            <p:cNvSpPr txBox="1">
              <a:spLocks/>
            </p:cNvSpPr>
            <p:nvPr/>
          </p:nvSpPr>
          <p:spPr>
            <a:xfrm>
              <a:off x="1200513" y="323547"/>
              <a:ext cx="7776864" cy="396825"/>
            </a:xfrm>
            <a:prstGeom prst="rect">
              <a:avLst/>
            </a:prstGeom>
          </p:spPr>
          <p:txBody>
            <a:bodyPr vert="horz" lIns="0" tIns="45720" rIns="0" bIns="45720" rtlCol="0" anchor="t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Montserrat ExtraBold" panose="00000900000000000000" pitchFamily="50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F2987"/>
                  </a:solidFill>
                  <a:effectLst/>
                  <a:uLnTx/>
                  <a:uFillTx/>
                  <a:latin typeface="Montserrat ExtraBold" panose="00000900000000000000" pitchFamily="50" charset="0"/>
                  <a:ea typeface="+mj-ea"/>
                  <a:cs typeface="Arial" panose="020B0604020202020204" pitchFamily="34" charset="0"/>
                </a:rPr>
                <a:t>ANNEXES EN SED / SAG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endParaRPr>
            </a:p>
          </p:txBody>
        </p:sp>
        <p:cxnSp>
          <p:nvCxnSpPr>
            <p:cNvPr id="17" name="Connecteur droit 16"/>
            <p:cNvCxnSpPr/>
            <p:nvPr/>
          </p:nvCxnSpPr>
          <p:spPr>
            <a:xfrm flipV="1">
              <a:off x="983432" y="396336"/>
              <a:ext cx="0" cy="648072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2679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Eligibilité aux documents pour les dossiers en Devise</a:t>
            </a:r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1007435" y="2671329"/>
            <a:ext cx="1286816" cy="768087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333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Edition des documents : RISQDEV  </a:t>
            </a:r>
          </a:p>
        </p:txBody>
      </p:sp>
      <p:sp>
        <p:nvSpPr>
          <p:cNvPr id="12" name="Flèche droite à entaille 11"/>
          <p:cNvSpPr/>
          <p:nvPr/>
        </p:nvSpPr>
        <p:spPr>
          <a:xfrm rot="10800000" flipH="1">
            <a:off x="2550318" y="4511573"/>
            <a:ext cx="671231" cy="325371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6" name="Flèche droite à entaille 15"/>
          <p:cNvSpPr/>
          <p:nvPr/>
        </p:nvSpPr>
        <p:spPr>
          <a:xfrm rot="10800000" flipH="1">
            <a:off x="2543604" y="2955741"/>
            <a:ext cx="710752" cy="325371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22" name="Rectangle à coins arrondis 21"/>
          <p:cNvSpPr/>
          <p:nvPr/>
        </p:nvSpPr>
        <p:spPr>
          <a:xfrm>
            <a:off x="998284" y="4154591"/>
            <a:ext cx="1286816" cy="768087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333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Suivi des Editions : RISQDEV 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1367273" y="1315198"/>
            <a:ext cx="8473143" cy="760985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1600" dirty="0"/>
              <a:t>RISQDEV : Information Risque de Change </a:t>
            </a:r>
            <a:r>
              <a:rPr lang="fr-FR" sz="1600" dirty="0">
                <a:sym typeface="Wingdings" panose="05000000000000000000" pitchFamily="2" charset="2"/>
              </a:rPr>
              <a:t> éligible pour les </a:t>
            </a:r>
            <a:r>
              <a:rPr lang="fr-FR" sz="1600" dirty="0"/>
              <a:t>Dossier en loi Conso et devise &lt;&gt; EUR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254356" y="2484369"/>
            <a:ext cx="8544949" cy="902588"/>
            <a:chOff x="2440767" y="1863276"/>
            <a:chExt cx="6408712" cy="676941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40767" y="1863276"/>
              <a:ext cx="6408712" cy="676941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519773" y="2298701"/>
              <a:ext cx="3996444" cy="197804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3254356" y="4031853"/>
            <a:ext cx="8618144" cy="878847"/>
            <a:chOff x="2440767" y="3052677"/>
            <a:chExt cx="6463608" cy="659135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40767" y="3052677"/>
              <a:ext cx="6463608" cy="659135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2440767" y="3432764"/>
              <a:ext cx="6264696" cy="274756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983432" y="323547"/>
            <a:ext cx="7993945" cy="720861"/>
            <a:chOff x="983432" y="323547"/>
            <a:chExt cx="7993945" cy="720861"/>
          </a:xfrm>
        </p:grpSpPr>
        <p:sp>
          <p:nvSpPr>
            <p:cNvPr id="20" name="Titre 1"/>
            <p:cNvSpPr txBox="1">
              <a:spLocks/>
            </p:cNvSpPr>
            <p:nvPr/>
          </p:nvSpPr>
          <p:spPr>
            <a:xfrm>
              <a:off x="1200513" y="323547"/>
              <a:ext cx="7776864" cy="396825"/>
            </a:xfrm>
            <a:prstGeom prst="rect">
              <a:avLst/>
            </a:prstGeom>
          </p:spPr>
          <p:txBody>
            <a:bodyPr vert="horz" lIns="0" tIns="45720" rIns="0" bIns="45720" rtlCol="0" anchor="t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Montserrat ExtraBold" panose="00000900000000000000" pitchFamily="50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F2987"/>
                  </a:solidFill>
                  <a:effectLst/>
                  <a:uLnTx/>
                  <a:uFillTx/>
                  <a:latin typeface="Montserrat ExtraBold" panose="00000900000000000000" pitchFamily="50" charset="0"/>
                  <a:ea typeface="+mj-ea"/>
                  <a:cs typeface="Arial" panose="020B0604020202020204" pitchFamily="34" charset="0"/>
                </a:rPr>
                <a:t>ANNEXES EN SED / SAG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endParaRPr>
            </a:p>
          </p:txBody>
        </p:sp>
        <p:cxnSp>
          <p:nvCxnSpPr>
            <p:cNvPr id="21" name="Connecteur droit 20"/>
            <p:cNvCxnSpPr/>
            <p:nvPr/>
          </p:nvCxnSpPr>
          <p:spPr>
            <a:xfrm flipV="1">
              <a:off x="983432" y="396336"/>
              <a:ext cx="0" cy="648072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861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1200514" y="764704"/>
            <a:ext cx="7776864" cy="384043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 MODIFICATION DU totem pour l’édition des documents</a:t>
            </a:r>
            <a:endParaRPr lang="fr-FR" dirty="0"/>
          </a:p>
        </p:txBody>
      </p:sp>
      <p:grpSp>
        <p:nvGrpSpPr>
          <p:cNvPr id="19" name="Groupe 18"/>
          <p:cNvGrpSpPr/>
          <p:nvPr/>
        </p:nvGrpSpPr>
        <p:grpSpPr>
          <a:xfrm>
            <a:off x="654042" y="1200043"/>
            <a:ext cx="10818556" cy="4817864"/>
            <a:chOff x="553048" y="980270"/>
            <a:chExt cx="8113917" cy="3613398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048" y="980270"/>
              <a:ext cx="8113917" cy="3613398"/>
            </a:xfrm>
            <a:prstGeom prst="rect">
              <a:avLst/>
            </a:prstGeom>
          </p:spPr>
        </p:pic>
        <p:sp>
          <p:nvSpPr>
            <p:cNvPr id="9" name="Rectangle à coins arrondis 8"/>
            <p:cNvSpPr/>
            <p:nvPr/>
          </p:nvSpPr>
          <p:spPr>
            <a:xfrm>
              <a:off x="2584701" y="3178143"/>
              <a:ext cx="5992253" cy="1364055"/>
            </a:xfrm>
            <a:prstGeom prst="roundRect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fr-FR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/>
                  <a:ea typeface="Arial"/>
                  <a:cs typeface="Arial"/>
                </a:rPr>
                <a:t>Nouveau Totem pour l’édition des documents liés à la demande de financement :</a:t>
              </a:r>
            </a:p>
            <a:p>
              <a:pPr marL="380990" indent="-380990" algn="just">
                <a:buFontTx/>
                <a:buChar char="-"/>
              </a:pPr>
              <a:r>
                <a:rPr lang="fr-FR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/>
                  <a:ea typeface="Arial"/>
                  <a:cs typeface="Arial"/>
                </a:rPr>
                <a:t>Edition des documents SED/SAG</a:t>
              </a:r>
            </a:p>
            <a:p>
              <a:pPr marL="380990" indent="-380990" algn="just">
                <a:buFontTx/>
                <a:buChar char="-"/>
              </a:pPr>
              <a:r>
                <a:rPr lang="fr-FR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/>
                  <a:ea typeface="Arial"/>
                  <a:cs typeface="Arial"/>
                </a:rPr>
                <a:t>Impression des documents (anciennement émission des documents)</a:t>
              </a:r>
            </a:p>
            <a:p>
              <a:pPr marL="380990" indent="-380990" algn="just">
                <a:buFontTx/>
                <a:buChar char="-"/>
              </a:pPr>
              <a:r>
                <a:rPr lang="fr-FR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/>
                  <a:ea typeface="Arial"/>
                  <a:cs typeface="Arial"/>
                </a:rPr>
                <a:t>Suivi des éditions</a:t>
              </a:r>
            </a:p>
          </p:txBody>
        </p:sp>
        <p:sp>
          <p:nvSpPr>
            <p:cNvPr id="17" name="Rectangle à coins arrondis 16"/>
            <p:cNvSpPr/>
            <p:nvPr/>
          </p:nvSpPr>
          <p:spPr>
            <a:xfrm>
              <a:off x="553048" y="3543754"/>
              <a:ext cx="1138632" cy="828196"/>
            </a:xfrm>
            <a:prstGeom prst="roundRect">
              <a:avLst>
                <a:gd name="adj" fmla="val 0"/>
              </a:avLst>
            </a:prstGeom>
            <a:noFill/>
            <a:ln w="38100"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>
                <a:solidFill>
                  <a:srgbClr val="5F2987"/>
                </a:solidFill>
              </a:endParaRPr>
            </a:p>
          </p:txBody>
        </p:sp>
        <p:sp>
          <p:nvSpPr>
            <p:cNvPr id="18" name="Flèche droite à entaille 17"/>
            <p:cNvSpPr/>
            <p:nvPr/>
          </p:nvSpPr>
          <p:spPr>
            <a:xfrm flipH="1">
              <a:off x="1907704" y="3835838"/>
              <a:ext cx="409365" cy="244028"/>
            </a:xfrm>
            <a:prstGeom prst="notchedRightArrow">
              <a:avLst>
                <a:gd name="adj1" fmla="val 35787"/>
                <a:gd name="adj2" fmla="val 50000"/>
              </a:avLst>
            </a:prstGeom>
            <a:solidFill>
              <a:srgbClr val="5F2987"/>
            </a:solidFill>
            <a:ln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 dirty="0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983432" y="323547"/>
            <a:ext cx="7993945" cy="720861"/>
            <a:chOff x="983432" y="323547"/>
            <a:chExt cx="7993945" cy="720861"/>
          </a:xfrm>
        </p:grpSpPr>
        <p:sp>
          <p:nvSpPr>
            <p:cNvPr id="11" name="Titre 1"/>
            <p:cNvSpPr txBox="1">
              <a:spLocks/>
            </p:cNvSpPr>
            <p:nvPr/>
          </p:nvSpPr>
          <p:spPr>
            <a:xfrm>
              <a:off x="1200513" y="323547"/>
              <a:ext cx="7776864" cy="396825"/>
            </a:xfrm>
            <a:prstGeom prst="rect">
              <a:avLst/>
            </a:prstGeom>
          </p:spPr>
          <p:txBody>
            <a:bodyPr vert="horz" lIns="0" tIns="45720" rIns="0" bIns="45720" rtlCol="0" anchor="t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Montserrat ExtraBold" panose="00000900000000000000" pitchFamily="50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F2987"/>
                  </a:solidFill>
                  <a:effectLst/>
                  <a:uLnTx/>
                  <a:uFillTx/>
                  <a:latin typeface="Montserrat ExtraBold" panose="00000900000000000000" pitchFamily="50" charset="0"/>
                  <a:ea typeface="+mj-ea"/>
                  <a:cs typeface="Arial" panose="020B0604020202020204" pitchFamily="34" charset="0"/>
                </a:rPr>
                <a:t>ANNEXES EN SED / SAG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endParaRPr>
            </a:p>
          </p:txBody>
        </p:sp>
        <p:cxnSp>
          <p:nvCxnSpPr>
            <p:cNvPr id="12" name="Connecteur droit 11"/>
            <p:cNvCxnSpPr/>
            <p:nvPr/>
          </p:nvCxnSpPr>
          <p:spPr>
            <a:xfrm flipV="1">
              <a:off x="983432" y="396336"/>
              <a:ext cx="0" cy="648072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230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1200513" y="764704"/>
            <a:ext cx="10272131" cy="384043"/>
          </a:xfrm>
        </p:spPr>
        <p:txBody>
          <a:bodyPr>
            <a:normAutofit fontScale="92500"/>
          </a:bodyPr>
          <a:lstStyle/>
          <a:p>
            <a:r>
              <a:rPr lang="fr-FR" dirty="0" smtClean="0"/>
              <a:t> Liasse Edition des documents SED/SAG : constitution de la liasse 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5263" y="1070488"/>
            <a:ext cx="3552395" cy="170514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140" y="3354725"/>
            <a:ext cx="5370074" cy="273818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60" y="1218909"/>
            <a:ext cx="5177585" cy="2649562"/>
          </a:xfrm>
          <a:prstGeom prst="rect">
            <a:avLst/>
          </a:prstGeom>
        </p:spPr>
      </p:pic>
      <p:sp>
        <p:nvSpPr>
          <p:cNvPr id="9" name="Rectangle à coins arrondis 8"/>
          <p:cNvSpPr/>
          <p:nvPr/>
        </p:nvSpPr>
        <p:spPr>
          <a:xfrm>
            <a:off x="87355" y="4081696"/>
            <a:ext cx="5904656" cy="1425068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Constitution de la liasse d’édition </a:t>
            </a:r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:</a:t>
            </a:r>
          </a:p>
          <a:p>
            <a:endParaRPr lang="fr-FR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/>
              <a:ea typeface="Arial"/>
              <a:cs typeface="Arial"/>
            </a:endParaRPr>
          </a:p>
          <a:p>
            <a:pPr marL="457189" indent="-457189">
              <a:buAutoNum type="arabicParenR"/>
            </a:pPr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Sélection libre des documents</a:t>
            </a:r>
          </a:p>
          <a:p>
            <a:pPr marL="457189" indent="-457189">
              <a:buAutoNum type="arabicParenR"/>
            </a:pPr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Choix du mode de signature</a:t>
            </a:r>
          </a:p>
          <a:p>
            <a:pPr marL="457189" indent="-457189">
              <a:buAutoNum type="arabicParenR"/>
            </a:pPr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Constitution de la liasse électronique (choix SED/SAG) 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1196372" y="1814227"/>
            <a:ext cx="288032" cy="1330139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5F2987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459475" y="2857202"/>
            <a:ext cx="3597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</a:rPr>
              <a:t>1 - Sélection des documents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8094426" y="1676180"/>
            <a:ext cx="3860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</a:rPr>
              <a:t>2 - Choix du mode de signature : SED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699846" y="2894478"/>
            <a:ext cx="4254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</a:rPr>
              <a:t>3 - Ecran de constitution de la liasse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983432" y="323547"/>
            <a:ext cx="7993945" cy="720861"/>
            <a:chOff x="983432" y="323547"/>
            <a:chExt cx="7993945" cy="720861"/>
          </a:xfrm>
        </p:grpSpPr>
        <p:sp>
          <p:nvSpPr>
            <p:cNvPr id="17" name="Titre 1"/>
            <p:cNvSpPr txBox="1">
              <a:spLocks/>
            </p:cNvSpPr>
            <p:nvPr/>
          </p:nvSpPr>
          <p:spPr>
            <a:xfrm>
              <a:off x="1200513" y="323547"/>
              <a:ext cx="7776864" cy="396825"/>
            </a:xfrm>
            <a:prstGeom prst="rect">
              <a:avLst/>
            </a:prstGeom>
          </p:spPr>
          <p:txBody>
            <a:bodyPr vert="horz" lIns="0" tIns="45720" rIns="0" bIns="45720" rtlCol="0" anchor="t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Montserrat ExtraBold" panose="00000900000000000000" pitchFamily="50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F2987"/>
                  </a:solidFill>
                  <a:effectLst/>
                  <a:uLnTx/>
                  <a:uFillTx/>
                  <a:latin typeface="Montserrat ExtraBold" panose="00000900000000000000" pitchFamily="50" charset="0"/>
                  <a:ea typeface="+mj-ea"/>
                  <a:cs typeface="Arial" panose="020B0604020202020204" pitchFamily="34" charset="0"/>
                </a:rPr>
                <a:t>ANNEXES EN SED / SAG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endParaRPr>
            </a:p>
          </p:txBody>
        </p:sp>
        <p:cxnSp>
          <p:nvCxnSpPr>
            <p:cNvPr id="18" name="Connecteur droit 17"/>
            <p:cNvCxnSpPr/>
            <p:nvPr/>
          </p:nvCxnSpPr>
          <p:spPr>
            <a:xfrm flipV="1">
              <a:off x="983432" y="396336"/>
              <a:ext cx="0" cy="648072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Flèche droite 9"/>
          <p:cNvSpPr/>
          <p:nvPr/>
        </p:nvSpPr>
        <p:spPr>
          <a:xfrm>
            <a:off x="5635068" y="1653498"/>
            <a:ext cx="648072" cy="4880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18"/>
          <p:cNvSpPr/>
          <p:nvPr/>
        </p:nvSpPr>
        <p:spPr>
          <a:xfrm rot="5400000">
            <a:off x="7131801" y="2807728"/>
            <a:ext cx="648072" cy="4880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33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Liasse Edition des documents SED/SAG  : envoi pour signature en SED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79376" y="3939453"/>
            <a:ext cx="2462409" cy="1346907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Envoi de la liasse électronique pour signature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8041828" y="2613034"/>
            <a:ext cx="4153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accent1"/>
                </a:solidFill>
              </a:rPr>
              <a:t>5 </a:t>
            </a:r>
            <a:r>
              <a:rPr lang="fr-FR" sz="1600" u="sng" dirty="0">
                <a:solidFill>
                  <a:schemeClr val="accent1"/>
                </a:solidFill>
              </a:rPr>
              <a:t>- Mise à jour des informations </a:t>
            </a:r>
            <a:r>
              <a:rPr lang="fr-FR" sz="1600" dirty="0">
                <a:solidFill>
                  <a:schemeClr val="accent1"/>
                </a:solidFill>
              </a:rPr>
              <a:t>:</a:t>
            </a:r>
          </a:p>
          <a:p>
            <a:pPr marL="380990" indent="-380990">
              <a:buFontTx/>
              <a:buChar char="-"/>
            </a:pPr>
            <a:r>
              <a:rPr lang="fr-FR" sz="1600" dirty="0">
                <a:solidFill>
                  <a:schemeClr val="accent1"/>
                </a:solidFill>
              </a:rPr>
              <a:t>Statut de pièces : PRÊT A L’ENVOI</a:t>
            </a:r>
          </a:p>
          <a:p>
            <a:pPr marL="380990" indent="-380990">
              <a:buFontTx/>
              <a:buChar char="-"/>
            </a:pPr>
            <a:r>
              <a:rPr lang="fr-FR" sz="1600" dirty="0">
                <a:solidFill>
                  <a:schemeClr val="accent1"/>
                </a:solidFill>
              </a:rPr>
              <a:t>Origine de la signature indiquée (SED/SAG)</a:t>
            </a:r>
          </a:p>
        </p:txBody>
      </p:sp>
      <p:grpSp>
        <p:nvGrpSpPr>
          <p:cNvPr id="20" name="Groupe 19"/>
          <p:cNvGrpSpPr/>
          <p:nvPr/>
        </p:nvGrpSpPr>
        <p:grpSpPr>
          <a:xfrm>
            <a:off x="143339" y="1135957"/>
            <a:ext cx="6661476" cy="2273020"/>
            <a:chOff x="18448" y="799477"/>
            <a:chExt cx="4996107" cy="1704765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448" y="799477"/>
              <a:ext cx="4996107" cy="1704765"/>
            </a:xfrm>
            <a:prstGeom prst="rect">
              <a:avLst/>
            </a:prstGeom>
          </p:spPr>
        </p:pic>
        <p:sp>
          <p:nvSpPr>
            <p:cNvPr id="18" name="ZoneTexte 17"/>
            <p:cNvSpPr txBox="1"/>
            <p:nvPr/>
          </p:nvSpPr>
          <p:spPr>
            <a:xfrm>
              <a:off x="1042486" y="2121167"/>
              <a:ext cx="278826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solidFill>
                    <a:schemeClr val="accent1"/>
                  </a:solidFill>
                </a:rPr>
                <a:t>4- numérisation des documents</a:t>
              </a:r>
            </a:p>
          </p:txBody>
        </p:sp>
      </p:grpSp>
      <p:sp>
        <p:nvSpPr>
          <p:cNvPr id="12" name="Flèche droite à entaille 11"/>
          <p:cNvSpPr/>
          <p:nvPr/>
        </p:nvSpPr>
        <p:spPr>
          <a:xfrm rot="16200000" flipH="1">
            <a:off x="7536087" y="3008435"/>
            <a:ext cx="545820" cy="325371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grpSp>
        <p:nvGrpSpPr>
          <p:cNvPr id="3" name="Groupe 2"/>
          <p:cNvGrpSpPr/>
          <p:nvPr/>
        </p:nvGrpSpPr>
        <p:grpSpPr>
          <a:xfrm>
            <a:off x="5244793" y="3528588"/>
            <a:ext cx="5999580" cy="2414058"/>
            <a:chOff x="3821350" y="2527786"/>
            <a:chExt cx="4930940" cy="2332099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1350" y="2527786"/>
              <a:ext cx="4930940" cy="2332099"/>
            </a:xfrm>
            <a:prstGeom prst="rect">
              <a:avLst/>
            </a:prstGeom>
          </p:spPr>
        </p:pic>
        <p:sp>
          <p:nvSpPr>
            <p:cNvPr id="11" name="Rectangle à coins arrondis 10"/>
            <p:cNvSpPr/>
            <p:nvPr/>
          </p:nvSpPr>
          <p:spPr>
            <a:xfrm>
              <a:off x="5805860" y="2574054"/>
              <a:ext cx="282926" cy="239967"/>
            </a:xfrm>
            <a:prstGeom prst="roundRect">
              <a:avLst>
                <a:gd name="adj" fmla="val 0"/>
              </a:avLst>
            </a:prstGeom>
            <a:noFill/>
            <a:ln w="38100"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>
                <a:solidFill>
                  <a:srgbClr val="5F2987"/>
                </a:solidFill>
              </a:endParaRPr>
            </a:p>
          </p:txBody>
        </p:sp>
        <p:sp>
          <p:nvSpPr>
            <p:cNvPr id="13" name="Flèche droite à entaille 12"/>
            <p:cNvSpPr/>
            <p:nvPr/>
          </p:nvSpPr>
          <p:spPr>
            <a:xfrm rot="16200000" flipH="1">
              <a:off x="8067028" y="3337666"/>
              <a:ext cx="409365" cy="244028"/>
            </a:xfrm>
            <a:prstGeom prst="notchedRightArrow">
              <a:avLst>
                <a:gd name="adj1" fmla="val 35787"/>
                <a:gd name="adj2" fmla="val 50000"/>
              </a:avLst>
            </a:prstGeom>
            <a:solidFill>
              <a:srgbClr val="5F2987"/>
            </a:solidFill>
            <a:ln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 dirty="0"/>
            </a:p>
          </p:txBody>
        </p:sp>
        <p:sp>
          <p:nvSpPr>
            <p:cNvPr id="14" name="Rectangle à coins arrondis 13"/>
            <p:cNvSpPr/>
            <p:nvPr/>
          </p:nvSpPr>
          <p:spPr>
            <a:xfrm>
              <a:off x="8010980" y="3693836"/>
              <a:ext cx="521460" cy="174058"/>
            </a:xfrm>
            <a:prstGeom prst="roundRect">
              <a:avLst>
                <a:gd name="adj" fmla="val 0"/>
              </a:avLst>
            </a:prstGeom>
            <a:noFill/>
            <a:ln w="38100"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>
                <a:solidFill>
                  <a:srgbClr val="5F2987"/>
                </a:solidFill>
              </a:endParaRPr>
            </a:p>
          </p:txBody>
        </p:sp>
      </p:grpSp>
      <p:sp>
        <p:nvSpPr>
          <p:cNvPr id="17" name="Titre 1"/>
          <p:cNvSpPr txBox="1">
            <a:spLocks/>
          </p:cNvSpPr>
          <p:nvPr/>
        </p:nvSpPr>
        <p:spPr>
          <a:xfrm>
            <a:off x="1200513" y="323547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ANNEXES EN SED / SAG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21" name="Connecteur droit 20"/>
          <p:cNvCxnSpPr/>
          <p:nvPr/>
        </p:nvCxnSpPr>
        <p:spPr>
          <a:xfrm flipV="1">
            <a:off x="1055440" y="368274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èche à angle droit 5"/>
          <p:cNvSpPr/>
          <p:nvPr/>
        </p:nvSpPr>
        <p:spPr>
          <a:xfrm rot="5400000">
            <a:off x="4365503" y="3700682"/>
            <a:ext cx="720080" cy="5806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27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Liasse Edition des documents SED/SAG  : constitution de la liasse sans envoi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1675368" y="5185741"/>
            <a:ext cx="5256584" cy="504056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Affichage d’un message de rappel :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536160" y="1736300"/>
            <a:ext cx="3216356" cy="827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accent1"/>
                </a:solidFill>
              </a:rPr>
              <a:t>6 – constitution de la liasse sans envoi :</a:t>
            </a:r>
          </a:p>
          <a:p>
            <a:pPr marL="380990" indent="-380990">
              <a:buFontTx/>
              <a:buChar char="-"/>
            </a:pPr>
            <a:r>
              <a:rPr lang="fr-FR" sz="1600" dirty="0">
                <a:solidFill>
                  <a:schemeClr val="accent1"/>
                </a:solidFill>
              </a:rPr>
              <a:t>Statut de pièces : PRÊT A L’ENVOI</a:t>
            </a:r>
          </a:p>
          <a:p>
            <a:endParaRPr lang="fr-FR" sz="1600" dirty="0">
              <a:solidFill>
                <a:schemeClr val="accent1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400665"/>
            <a:ext cx="6574587" cy="310946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266" y="4005064"/>
            <a:ext cx="4212332" cy="2092533"/>
          </a:xfrm>
          <a:prstGeom prst="rect">
            <a:avLst/>
          </a:prstGeom>
        </p:spPr>
      </p:pic>
      <p:sp>
        <p:nvSpPr>
          <p:cNvPr id="17" name="Flèche courbée vers la gauche 16"/>
          <p:cNvSpPr/>
          <p:nvPr/>
        </p:nvSpPr>
        <p:spPr>
          <a:xfrm rot="16843040">
            <a:off x="8740860" y="1334046"/>
            <a:ext cx="648811" cy="39668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1200513" y="323547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ANNEXES EN SED / SAG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2" name="Connecteur droit 11"/>
          <p:cNvCxnSpPr/>
          <p:nvPr/>
        </p:nvCxnSpPr>
        <p:spPr>
          <a:xfrm flipV="1">
            <a:off x="1055440" y="368274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85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1200513" y="764704"/>
            <a:ext cx="10272131" cy="384043"/>
          </a:xfrm>
        </p:spPr>
        <p:txBody>
          <a:bodyPr>
            <a:normAutofit/>
          </a:bodyPr>
          <a:lstStyle/>
          <a:p>
            <a:r>
              <a:rPr lang="fr-FR" dirty="0" smtClean="0"/>
              <a:t> Liasse Editions des documents SED/SAG : liasse envoyée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28657" y="4276305"/>
            <a:ext cx="4872944" cy="1598621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Liasse électronique envoyée</a:t>
            </a:r>
          </a:p>
          <a:p>
            <a:pPr algn="ctr"/>
            <a:r>
              <a:rPr lang="fr-FR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Détail du dossier : état du dossier validé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141034" y="2277619"/>
            <a:ext cx="4224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</a:rPr>
              <a:t>7</a:t>
            </a:r>
            <a:r>
              <a:rPr lang="fr-FR" sz="2400" dirty="0" smtClean="0">
                <a:solidFill>
                  <a:schemeClr val="accent1"/>
                </a:solidFill>
              </a:rPr>
              <a:t> </a:t>
            </a:r>
            <a:r>
              <a:rPr lang="fr-FR" sz="2400" dirty="0">
                <a:solidFill>
                  <a:schemeClr val="accent1"/>
                </a:solidFill>
              </a:rPr>
              <a:t>- Mise à jour du statut des pièces :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1"/>
                </a:solidFill>
              </a:rPr>
              <a:t>Transmis pour signature</a:t>
            </a:r>
          </a:p>
        </p:txBody>
      </p:sp>
      <p:sp>
        <p:nvSpPr>
          <p:cNvPr id="13" name="Flèche droite à entaille 12"/>
          <p:cNvSpPr/>
          <p:nvPr/>
        </p:nvSpPr>
        <p:spPr>
          <a:xfrm flipH="1">
            <a:off x="6600056" y="2544792"/>
            <a:ext cx="451387" cy="325371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grpSp>
        <p:nvGrpSpPr>
          <p:cNvPr id="7" name="Groupe 6"/>
          <p:cNvGrpSpPr/>
          <p:nvPr/>
        </p:nvGrpSpPr>
        <p:grpSpPr>
          <a:xfrm>
            <a:off x="479376" y="1228382"/>
            <a:ext cx="6031089" cy="2632821"/>
            <a:chOff x="372719" y="886615"/>
            <a:chExt cx="5071862" cy="2117591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2719" y="886615"/>
              <a:ext cx="5071862" cy="2117591"/>
            </a:xfrm>
            <a:prstGeom prst="rect">
              <a:avLst/>
            </a:prstGeom>
          </p:spPr>
        </p:pic>
        <p:sp>
          <p:nvSpPr>
            <p:cNvPr id="10" name="Rectangle à coins arrondis 9"/>
            <p:cNvSpPr/>
            <p:nvPr/>
          </p:nvSpPr>
          <p:spPr>
            <a:xfrm rot="5400000">
              <a:off x="4391979" y="1731238"/>
              <a:ext cx="936106" cy="864096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>
                <a:solidFill>
                  <a:srgbClr val="5F2987"/>
                </a:solidFill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5663952" y="4243350"/>
            <a:ext cx="6096678" cy="1669319"/>
            <a:chOff x="3348205" y="3182512"/>
            <a:chExt cx="5256243" cy="1631734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8205" y="3182512"/>
              <a:ext cx="5256243" cy="1631732"/>
            </a:xfrm>
            <a:prstGeom prst="rect">
              <a:avLst/>
            </a:prstGeom>
          </p:spPr>
        </p:pic>
        <p:sp>
          <p:nvSpPr>
            <p:cNvPr id="11" name="Rectangle à coins arrondis 10"/>
            <p:cNvSpPr/>
            <p:nvPr/>
          </p:nvSpPr>
          <p:spPr>
            <a:xfrm rot="5400000">
              <a:off x="5616703" y="1826501"/>
              <a:ext cx="730326" cy="5245163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>
                <a:solidFill>
                  <a:srgbClr val="5F2987"/>
                </a:solidFill>
              </a:endParaRPr>
            </a:p>
          </p:txBody>
        </p:sp>
      </p:grpSp>
      <p:sp>
        <p:nvSpPr>
          <p:cNvPr id="14" name="Titre 1"/>
          <p:cNvSpPr txBox="1">
            <a:spLocks/>
          </p:cNvSpPr>
          <p:nvPr/>
        </p:nvSpPr>
        <p:spPr>
          <a:xfrm>
            <a:off x="1200513" y="323547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ANNEXES EN SED / SAG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Connecteur droit 15"/>
          <p:cNvCxnSpPr/>
          <p:nvPr/>
        </p:nvCxnSpPr>
        <p:spPr>
          <a:xfrm flipV="1">
            <a:off x="1055440" y="368274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60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1200467" y="789339"/>
            <a:ext cx="10152117" cy="334180"/>
          </a:xfrm>
        </p:spPr>
        <p:txBody>
          <a:bodyPr>
            <a:normAutofit fontScale="92500"/>
          </a:bodyPr>
          <a:lstStyle/>
          <a:p>
            <a:r>
              <a:rPr lang="fr-FR" dirty="0" smtClean="0"/>
              <a:t>Liasse Edition des documents SED/SAG : liasse signée par le client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991153" y="1796819"/>
            <a:ext cx="40575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accent1"/>
                </a:solidFill>
              </a:rPr>
              <a:t>8</a:t>
            </a:r>
            <a:r>
              <a:rPr lang="fr-FR" sz="1600" dirty="0" smtClean="0">
                <a:solidFill>
                  <a:schemeClr val="accent1"/>
                </a:solidFill>
              </a:rPr>
              <a:t> </a:t>
            </a:r>
            <a:r>
              <a:rPr lang="fr-FR" sz="1600" dirty="0">
                <a:solidFill>
                  <a:schemeClr val="accent1"/>
                </a:solidFill>
              </a:rPr>
              <a:t>- </a:t>
            </a:r>
            <a:r>
              <a:rPr lang="fr-FR" sz="1600" u="sng" dirty="0">
                <a:solidFill>
                  <a:schemeClr val="accent1"/>
                </a:solidFill>
              </a:rPr>
              <a:t>Mise à jour du statut des pièces </a:t>
            </a:r>
            <a:r>
              <a:rPr lang="fr-FR" sz="1600" dirty="0">
                <a:solidFill>
                  <a:schemeClr val="accent1"/>
                </a:solidFill>
              </a:rPr>
              <a:t>: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accent1"/>
                </a:solidFill>
              </a:rPr>
              <a:t>Signé définitivement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accent1"/>
                </a:solidFill>
              </a:rPr>
              <a:t>Date de signature alimentée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200672" y="1700808"/>
            <a:ext cx="7790481" cy="1870976"/>
            <a:chOff x="35496" y="1078968"/>
            <a:chExt cx="5842861" cy="1403232"/>
          </a:xfrm>
        </p:grpSpPr>
        <p:grpSp>
          <p:nvGrpSpPr>
            <p:cNvPr id="3" name="Groupe 2"/>
            <p:cNvGrpSpPr/>
            <p:nvPr/>
          </p:nvGrpSpPr>
          <p:grpSpPr>
            <a:xfrm>
              <a:off x="35496" y="1078968"/>
              <a:ext cx="5842861" cy="1403232"/>
              <a:chOff x="75791" y="1168518"/>
              <a:chExt cx="5842861" cy="1403232"/>
            </a:xfrm>
          </p:grpSpPr>
          <p:sp>
            <p:nvSpPr>
              <p:cNvPr id="13" name="Flèche droite à entaille 12"/>
              <p:cNvSpPr/>
              <p:nvPr/>
            </p:nvSpPr>
            <p:spPr>
              <a:xfrm flipH="1">
                <a:off x="5580112" y="1594932"/>
                <a:ext cx="338540" cy="244028"/>
              </a:xfrm>
              <a:prstGeom prst="notchedRightArrow">
                <a:avLst>
                  <a:gd name="adj1" fmla="val 35787"/>
                  <a:gd name="adj2" fmla="val 50000"/>
                </a:avLst>
              </a:prstGeom>
              <a:solidFill>
                <a:srgbClr val="5F2987"/>
              </a:solidFill>
              <a:ln>
                <a:solidFill>
                  <a:srgbClr val="5F2987"/>
                </a:solidFill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 dirty="0"/>
              </a:p>
            </p:txBody>
          </p:sp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5791" y="1168518"/>
                <a:ext cx="5507644" cy="1403231"/>
              </a:xfrm>
              <a:prstGeom prst="rect">
                <a:avLst/>
              </a:prstGeom>
            </p:spPr>
          </p:pic>
          <p:sp>
            <p:nvSpPr>
              <p:cNvPr id="7" name="Rectangle à coins arrondis 6"/>
              <p:cNvSpPr/>
              <p:nvPr/>
            </p:nvSpPr>
            <p:spPr>
              <a:xfrm rot="5400000">
                <a:off x="2807805" y="1527635"/>
                <a:ext cx="1224134" cy="864096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rgbClr val="5F2987"/>
                </a:solidFill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>
                  <a:solidFill>
                    <a:srgbClr val="5F2987"/>
                  </a:solidFill>
                </a:endParaRPr>
              </a:p>
            </p:txBody>
          </p:sp>
        </p:grpSp>
        <p:sp>
          <p:nvSpPr>
            <p:cNvPr id="9" name="Rectangle à coins arrondis 8"/>
            <p:cNvSpPr/>
            <p:nvPr/>
          </p:nvSpPr>
          <p:spPr>
            <a:xfrm rot="5400000">
              <a:off x="4587858" y="1530240"/>
              <a:ext cx="1224134" cy="679785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>
                <a:solidFill>
                  <a:srgbClr val="5F2987"/>
                </a:solidFill>
              </a:endParaRPr>
            </a:p>
          </p:txBody>
        </p:sp>
      </p:grpSp>
      <p:sp>
        <p:nvSpPr>
          <p:cNvPr id="11" name="Flèche droite à entaille 10"/>
          <p:cNvSpPr/>
          <p:nvPr/>
        </p:nvSpPr>
        <p:spPr>
          <a:xfrm rot="16200000" flipH="1">
            <a:off x="4433752" y="1219612"/>
            <a:ext cx="451387" cy="325371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4" name="Titre 1"/>
          <p:cNvSpPr txBox="1">
            <a:spLocks/>
          </p:cNvSpPr>
          <p:nvPr/>
        </p:nvSpPr>
        <p:spPr>
          <a:xfrm>
            <a:off x="1200513" y="323547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ANNEXES EN SED / SAG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Connecteur droit 15"/>
          <p:cNvCxnSpPr/>
          <p:nvPr/>
        </p:nvCxnSpPr>
        <p:spPr>
          <a:xfrm flipV="1">
            <a:off x="1055440" y="368274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32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Suivi des éditions obligatoires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3" y="1295004"/>
            <a:ext cx="5184576" cy="2641509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153212" y="3501008"/>
            <a:ext cx="902228" cy="164097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5F2987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263353" y="4077072"/>
            <a:ext cx="3605837" cy="2006766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fr-FR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/>
              <a:ea typeface="Arial"/>
              <a:cs typeface="Arial"/>
            </a:endParaRPr>
          </a:p>
          <a:p>
            <a:endParaRPr lang="fr-FR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/>
              <a:ea typeface="Arial"/>
              <a:cs typeface="Arial"/>
            </a:endParaRPr>
          </a:p>
          <a:p>
            <a:r>
              <a:rPr lang="fr-FR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Nouveau </a:t>
            </a:r>
            <a:r>
              <a:rPr lang="fr-F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Totem pour le suivi des éditions </a:t>
            </a:r>
            <a:r>
              <a:rPr lang="fr-FR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ea typeface="Arial"/>
                <a:cs typeface="Arial"/>
              </a:rPr>
              <a:t>obligatoires</a:t>
            </a:r>
          </a:p>
          <a:p>
            <a:r>
              <a:rPr lang="fr-FR" sz="1600" dirty="0"/>
              <a:t>Chaque document obligatoire sera associé à l’étape d’instruction pour laquelle son édition est jugée obligatoire. </a:t>
            </a:r>
          </a:p>
          <a:p>
            <a:pPr algn="ctr"/>
            <a:endParaRPr lang="fr-FR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/>
              <a:ea typeface="Arial"/>
              <a:cs typeface="Arial"/>
            </a:endParaRPr>
          </a:p>
          <a:p>
            <a:pPr algn="ctr"/>
            <a:endParaRPr lang="fr-FR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/>
              <a:ea typeface="Arial"/>
              <a:cs typeface="Arial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1200513" y="323547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ANNEXES EN SED / SAG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9" name="Connecteur droit 8"/>
          <p:cNvCxnSpPr/>
          <p:nvPr/>
        </p:nvCxnSpPr>
        <p:spPr>
          <a:xfrm flipV="1">
            <a:off x="1055440" y="368274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e 17"/>
          <p:cNvGrpSpPr/>
          <p:nvPr/>
        </p:nvGrpSpPr>
        <p:grpSpPr>
          <a:xfrm>
            <a:off x="4426688" y="4077074"/>
            <a:ext cx="7776864" cy="2006764"/>
            <a:chOff x="607662" y="2749104"/>
            <a:chExt cx="7928674" cy="1982886"/>
          </a:xfrm>
        </p:grpSpPr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7662" y="3075806"/>
              <a:ext cx="7928674" cy="1656184"/>
            </a:xfrm>
            <a:prstGeom prst="rect">
              <a:avLst/>
            </a:prstGeom>
          </p:spPr>
        </p:pic>
        <p:sp>
          <p:nvSpPr>
            <p:cNvPr id="20" name="Rectangle à coins arrondis 19"/>
            <p:cNvSpPr/>
            <p:nvPr/>
          </p:nvSpPr>
          <p:spPr>
            <a:xfrm rot="5400000">
              <a:off x="4465185" y="3326637"/>
              <a:ext cx="1440161" cy="1226533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>
                <a:solidFill>
                  <a:srgbClr val="5F2987"/>
                </a:solidFill>
              </a:endParaRPr>
            </a:p>
          </p:txBody>
        </p:sp>
        <p:sp>
          <p:nvSpPr>
            <p:cNvPr id="21" name="Flèche droite à entaille 20"/>
            <p:cNvSpPr/>
            <p:nvPr/>
          </p:nvSpPr>
          <p:spPr>
            <a:xfrm rot="16200000" flipH="1">
              <a:off x="4898487" y="2808690"/>
              <a:ext cx="407204" cy="288032"/>
            </a:xfrm>
            <a:prstGeom prst="notchedRightArrow">
              <a:avLst>
                <a:gd name="adj1" fmla="val 35787"/>
                <a:gd name="adj2" fmla="val 50000"/>
              </a:avLst>
            </a:prstGeom>
            <a:solidFill>
              <a:srgbClr val="5F2987"/>
            </a:solidFill>
            <a:ln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 dirty="0"/>
            </a:p>
          </p:txBody>
        </p:sp>
      </p:grpSp>
      <p:sp>
        <p:nvSpPr>
          <p:cNvPr id="22" name="Rectangle à coins arrondis 21"/>
          <p:cNvSpPr/>
          <p:nvPr/>
        </p:nvSpPr>
        <p:spPr>
          <a:xfrm rot="5400000">
            <a:off x="7160035" y="4993744"/>
            <a:ext cx="1452187" cy="504056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5F2987"/>
              </a:solidFill>
            </a:endParaRPr>
          </a:p>
        </p:txBody>
      </p:sp>
      <p:sp>
        <p:nvSpPr>
          <p:cNvPr id="23" name="Rectangle à coins arrondis 22"/>
          <p:cNvSpPr/>
          <p:nvPr/>
        </p:nvSpPr>
        <p:spPr>
          <a:xfrm rot="5400000">
            <a:off x="6475415" y="4925381"/>
            <a:ext cx="1449749" cy="624406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5F2987"/>
              </a:solidFill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5663952" y="1312316"/>
            <a:ext cx="6408712" cy="2718716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u="sng" dirty="0"/>
              <a:t>Pour chaque document, on visualisera</a:t>
            </a:r>
            <a:r>
              <a:rPr lang="fr-FR" sz="1600" dirty="0"/>
              <a:t> </a:t>
            </a:r>
            <a:r>
              <a:rPr lang="fr-FR" sz="1600" dirty="0" smtClean="0"/>
              <a:t>:</a:t>
            </a:r>
          </a:p>
          <a:p>
            <a:r>
              <a:rPr lang="fr-FR" sz="1600" dirty="0">
                <a:sym typeface="Wingdings" panose="05000000000000000000" pitchFamily="2" charset="2"/>
              </a:rPr>
              <a:t> </a:t>
            </a:r>
            <a:r>
              <a:rPr lang="fr-FR" sz="1600" dirty="0" smtClean="0"/>
              <a:t>L’éligibilité </a:t>
            </a:r>
            <a:r>
              <a:rPr lang="fr-FR" sz="1600" dirty="0"/>
              <a:t>à la signature électronique</a:t>
            </a:r>
          </a:p>
          <a:p>
            <a:pPr lvl="0"/>
            <a:r>
              <a:rPr lang="fr-FR" sz="1600" dirty="0">
                <a:sym typeface="Wingdings" panose="05000000000000000000" pitchFamily="2" charset="2"/>
              </a:rPr>
              <a:t> </a:t>
            </a:r>
            <a:r>
              <a:rPr lang="fr-FR" sz="1600" dirty="0"/>
              <a:t>L’état </a:t>
            </a:r>
            <a:r>
              <a:rPr lang="fr-FR" sz="1600" dirty="0">
                <a:sym typeface="Wingdings" panose="05000000000000000000" pitchFamily="2" charset="2"/>
              </a:rPr>
              <a:t>: </a:t>
            </a:r>
            <a:r>
              <a:rPr lang="fr-FR" sz="1600" dirty="0"/>
              <a:t>pour chaque document, un marqueur sera indiqué :</a:t>
            </a:r>
          </a:p>
          <a:p>
            <a:pPr marL="380990" indent="-380990">
              <a:buFont typeface="Courier New" panose="02070309020205020404" pitchFamily="49" charset="0"/>
              <a:buChar char="o"/>
            </a:pPr>
            <a:r>
              <a:rPr lang="fr-FR" sz="1467" dirty="0">
                <a:solidFill>
                  <a:srgbClr val="00B050"/>
                </a:solidFill>
              </a:rPr>
              <a:t>SIGNE DEFINITIVEMENT</a:t>
            </a:r>
          </a:p>
          <a:p>
            <a:pPr marL="380990" indent="-380990">
              <a:buFont typeface="Courier New" panose="02070309020205020404" pitchFamily="49" charset="0"/>
              <a:buChar char="o"/>
            </a:pPr>
            <a:r>
              <a:rPr lang="fr-FR" sz="1467" dirty="0">
                <a:solidFill>
                  <a:srgbClr val="FF0000"/>
                </a:solidFill>
              </a:rPr>
              <a:t>NON PREPARE</a:t>
            </a:r>
          </a:p>
          <a:p>
            <a:pPr marL="380990" indent="-380990">
              <a:buFont typeface="Courier New" panose="02070309020205020404" pitchFamily="49" charset="0"/>
              <a:buChar char="o"/>
            </a:pPr>
            <a:r>
              <a:rPr lang="fr-FR" sz="1467" dirty="0">
                <a:solidFill>
                  <a:srgbClr val="FF6600"/>
                </a:solidFill>
              </a:rPr>
              <a:t>PRÊT A L’ENVOI</a:t>
            </a:r>
          </a:p>
          <a:p>
            <a:pPr marL="380990" indent="-380990">
              <a:buFont typeface="Courier New" panose="02070309020205020404" pitchFamily="49" charset="0"/>
              <a:buChar char="o"/>
            </a:pPr>
            <a:r>
              <a:rPr lang="fr-FR" sz="1467" dirty="0">
                <a:solidFill>
                  <a:srgbClr val="FF0000"/>
                </a:solidFill>
              </a:rPr>
              <a:t>ANNULE ETABLISSEMENT</a:t>
            </a:r>
          </a:p>
          <a:p>
            <a:pPr marL="380990" indent="-380990">
              <a:buFont typeface="Courier New" panose="02070309020205020404" pitchFamily="49" charset="0"/>
              <a:buChar char="o"/>
            </a:pPr>
            <a:r>
              <a:rPr lang="fr-FR" sz="1467" dirty="0">
                <a:solidFill>
                  <a:srgbClr val="FF0000"/>
                </a:solidFill>
              </a:rPr>
              <a:t>ABANDON CLIENT</a:t>
            </a:r>
          </a:p>
          <a:p>
            <a:pPr lvl="0"/>
            <a:r>
              <a:rPr lang="fr-FR" sz="1600" dirty="0">
                <a:sym typeface="Wingdings" panose="05000000000000000000" pitchFamily="2" charset="2"/>
              </a:rPr>
              <a:t> Le canal : pour chaque document, le canal d’édition sera renseigné SED/SAG ou PAPIER, non renseigné si le document n’a pas été édité.</a:t>
            </a:r>
            <a:endParaRPr lang="fr-FR" sz="1600" dirty="0">
              <a:solidFill>
                <a:srgbClr val="FF6600"/>
              </a:solidFill>
            </a:endParaRPr>
          </a:p>
        </p:txBody>
      </p:sp>
      <p:sp>
        <p:nvSpPr>
          <p:cNvPr id="30" name="Flèche droite à entaille 29"/>
          <p:cNvSpPr/>
          <p:nvPr/>
        </p:nvSpPr>
        <p:spPr>
          <a:xfrm rot="16200000" flipH="1">
            <a:off x="7615381" y="4141868"/>
            <a:ext cx="412108" cy="282517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31" name="Flèche droite à entaille 30"/>
          <p:cNvSpPr/>
          <p:nvPr/>
        </p:nvSpPr>
        <p:spPr>
          <a:xfrm rot="16200000" flipH="1">
            <a:off x="6967309" y="4141868"/>
            <a:ext cx="412108" cy="282517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54551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Suivi des éditions obligatoires</a:t>
            </a:r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234564" y="1172078"/>
            <a:ext cx="11838099" cy="1593557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fr-FR" sz="1467" dirty="0"/>
          </a:p>
          <a:p>
            <a:r>
              <a:rPr lang="fr-FR" sz="2400" u="sng" dirty="0"/>
              <a:t>Pour chaque document, on visualisera</a:t>
            </a:r>
            <a:r>
              <a:rPr lang="fr-FR" sz="1467" dirty="0"/>
              <a:t> </a:t>
            </a:r>
            <a:r>
              <a:rPr lang="fr-FR" sz="1467" dirty="0" smtClean="0"/>
              <a:t>:</a:t>
            </a:r>
          </a:p>
          <a:p>
            <a:endParaRPr lang="fr-FR" sz="1467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L’écran permettra de visualiser dans un 1er temps, les dernières éditions effectuées. En cas d’éditions multiples, un chevron sera présent afin de visualiser l’historique des éditions sur le </a:t>
            </a:r>
            <a:r>
              <a:rPr lang="fr-FR" sz="1600" smtClean="0"/>
              <a:t>document.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smtClean="0"/>
              <a:t>En </a:t>
            </a:r>
            <a:r>
              <a:rPr lang="fr-FR" sz="1600" dirty="0"/>
              <a:t>cas de documents à</a:t>
            </a:r>
            <a:r>
              <a:rPr lang="fr-FR" sz="1600" dirty="0" smtClean="0"/>
              <a:t> signer </a:t>
            </a:r>
            <a:r>
              <a:rPr lang="fr-FR" sz="1600" dirty="0"/>
              <a:t>par plusieurs personnes alors un chevron permettra de visualiser les dates d’envoi et de signatures à la personne.</a:t>
            </a:r>
          </a:p>
          <a:p>
            <a:endParaRPr lang="fr-FR" sz="1467" dirty="0"/>
          </a:p>
        </p:txBody>
      </p:sp>
      <p:sp>
        <p:nvSpPr>
          <p:cNvPr id="9" name="Flèche droite à entaille 8"/>
          <p:cNvSpPr/>
          <p:nvPr/>
        </p:nvSpPr>
        <p:spPr>
          <a:xfrm rot="10800000" flipH="1">
            <a:off x="817960" y="3399814"/>
            <a:ext cx="519905" cy="346405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grpSp>
        <p:nvGrpSpPr>
          <p:cNvPr id="4" name="Groupe 3"/>
          <p:cNvGrpSpPr/>
          <p:nvPr/>
        </p:nvGrpSpPr>
        <p:grpSpPr>
          <a:xfrm>
            <a:off x="1487488" y="2882567"/>
            <a:ext cx="8943427" cy="2923074"/>
            <a:chOff x="1187624" y="1995686"/>
            <a:chExt cx="7013604" cy="2655207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87624" y="1995686"/>
              <a:ext cx="7013604" cy="2655207"/>
            </a:xfrm>
            <a:prstGeom prst="rect">
              <a:avLst/>
            </a:prstGeom>
          </p:spPr>
        </p:pic>
        <p:sp>
          <p:nvSpPr>
            <p:cNvPr id="8" name="Rectangle à coins arrondis 7"/>
            <p:cNvSpPr/>
            <p:nvPr/>
          </p:nvSpPr>
          <p:spPr>
            <a:xfrm rot="5400000">
              <a:off x="4381128" y="-816302"/>
              <a:ext cx="648072" cy="6992128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>
                <a:solidFill>
                  <a:srgbClr val="5F2987"/>
                </a:solidFill>
              </a:endParaRPr>
            </a:p>
          </p:txBody>
        </p:sp>
        <p:sp>
          <p:nvSpPr>
            <p:cNvPr id="10" name="Rectangle à coins arrondis 9"/>
            <p:cNvSpPr/>
            <p:nvPr/>
          </p:nvSpPr>
          <p:spPr>
            <a:xfrm rot="5400000">
              <a:off x="4477520" y="927186"/>
              <a:ext cx="494967" cy="6952448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5F2987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>
                <a:solidFill>
                  <a:srgbClr val="5F2987"/>
                </a:solidFill>
              </a:endParaRPr>
            </a:p>
          </p:txBody>
        </p:sp>
      </p:grpSp>
      <p:sp>
        <p:nvSpPr>
          <p:cNvPr id="11" name="Flèche droite à entaille 10"/>
          <p:cNvSpPr/>
          <p:nvPr/>
        </p:nvSpPr>
        <p:spPr>
          <a:xfrm rot="10800000" flipH="1">
            <a:off x="746622" y="5359988"/>
            <a:ext cx="519905" cy="346405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200513" y="323547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ANNEXES EN SED / SAG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 flipV="1">
            <a:off x="1055440" y="368274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99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Procédure d’annulation de la liasse électronique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7728181" y="1164451"/>
            <a:ext cx="3840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accent1"/>
                </a:solidFill>
              </a:rPr>
              <a:t>1 </a:t>
            </a:r>
            <a:r>
              <a:rPr lang="fr-FR" sz="1600" dirty="0">
                <a:solidFill>
                  <a:schemeClr val="accent1"/>
                </a:solidFill>
              </a:rPr>
              <a:t>– </a:t>
            </a:r>
            <a:r>
              <a:rPr lang="fr-FR" sz="1600" u="sng" dirty="0">
                <a:solidFill>
                  <a:schemeClr val="accent1"/>
                </a:solidFill>
              </a:rPr>
              <a:t>annulation de la liasse en cours </a:t>
            </a:r>
            <a:r>
              <a:rPr lang="fr-FR" sz="1600" dirty="0">
                <a:solidFill>
                  <a:schemeClr val="accent1"/>
                </a:solidFill>
              </a:rPr>
              <a:t>: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accent1"/>
                </a:solidFill>
              </a:rPr>
              <a:t>Depuis édition des documents, constituer à nouveau une liasse et cliquer sur Editer.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accent1"/>
                </a:solidFill>
              </a:rPr>
              <a:t>Affichage de la POP-UP ci-dessous:</a:t>
            </a:r>
          </a:p>
          <a:p>
            <a:endParaRPr lang="fr-FR" sz="1600" dirty="0">
              <a:solidFill>
                <a:schemeClr val="accent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8181" y="2893258"/>
            <a:ext cx="3937245" cy="175919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43" y="1133024"/>
            <a:ext cx="7200800" cy="242712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35" y="3775570"/>
            <a:ext cx="6601029" cy="2191887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6725739" y="5382682"/>
            <a:ext cx="2971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accent1"/>
                </a:solidFill>
              </a:rPr>
              <a:t>2 </a:t>
            </a:r>
            <a:r>
              <a:rPr lang="fr-FR" sz="1600" dirty="0">
                <a:solidFill>
                  <a:schemeClr val="accent1"/>
                </a:solidFill>
              </a:rPr>
              <a:t>– cliquer sur Annuler la constitution, retour sur l’écran Edition.</a:t>
            </a:r>
          </a:p>
        </p:txBody>
      </p:sp>
      <p:sp>
        <p:nvSpPr>
          <p:cNvPr id="17" name="Titre 1"/>
          <p:cNvSpPr txBox="1">
            <a:spLocks/>
          </p:cNvSpPr>
          <p:nvPr/>
        </p:nvSpPr>
        <p:spPr>
          <a:xfrm>
            <a:off x="1200513" y="323547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ANNEXES EN SED / SAG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 flipV="1">
            <a:off x="1055440" y="368274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lèche droite 3"/>
          <p:cNvSpPr/>
          <p:nvPr/>
        </p:nvSpPr>
        <p:spPr>
          <a:xfrm rot="5400000">
            <a:off x="10593781" y="2355917"/>
            <a:ext cx="648072" cy="426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18"/>
          <p:cNvSpPr/>
          <p:nvPr/>
        </p:nvSpPr>
        <p:spPr>
          <a:xfrm rot="10800000">
            <a:off x="6852761" y="4189823"/>
            <a:ext cx="648072" cy="426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353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Procédure d’annulation de la liasse électronique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8016214" y="1644407"/>
            <a:ext cx="4031055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 smtClean="0">
                <a:solidFill>
                  <a:schemeClr val="accent1"/>
                </a:solidFill>
              </a:rPr>
              <a:t>3 </a:t>
            </a:r>
            <a:r>
              <a:rPr lang="fr-FR" sz="1467" dirty="0">
                <a:solidFill>
                  <a:schemeClr val="accent1"/>
                </a:solidFill>
              </a:rPr>
              <a:t>– </a:t>
            </a:r>
            <a:r>
              <a:rPr lang="fr-FR" sz="1467" u="sng" dirty="0">
                <a:solidFill>
                  <a:schemeClr val="accent1"/>
                </a:solidFill>
              </a:rPr>
              <a:t>retour Edition des documents </a:t>
            </a:r>
            <a:r>
              <a:rPr lang="fr-FR" sz="1467" dirty="0">
                <a:solidFill>
                  <a:schemeClr val="accent1"/>
                </a:solidFill>
              </a:rPr>
              <a:t>:</a:t>
            </a:r>
          </a:p>
          <a:p>
            <a:r>
              <a:rPr lang="fr-FR" sz="1467" dirty="0">
                <a:solidFill>
                  <a:schemeClr val="accent1"/>
                </a:solidFill>
                <a:sym typeface="Wingdings" panose="05000000000000000000" pitchFamily="2" charset="2"/>
              </a:rPr>
              <a:t> </a:t>
            </a:r>
            <a:r>
              <a:rPr lang="fr-FR" sz="1467" dirty="0">
                <a:solidFill>
                  <a:schemeClr val="accent1"/>
                </a:solidFill>
              </a:rPr>
              <a:t>Statut des pièces : ANNULE ETABLISSEMENT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21" y="1508787"/>
            <a:ext cx="7559572" cy="172541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756" y="4066065"/>
            <a:ext cx="8159513" cy="1694668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136902" y="4913399"/>
            <a:ext cx="3744414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solidFill>
                  <a:schemeClr val="accent1"/>
                </a:solidFill>
              </a:rPr>
              <a:t>4</a:t>
            </a:r>
            <a:r>
              <a:rPr lang="fr-FR" sz="1467" dirty="0" smtClean="0">
                <a:solidFill>
                  <a:schemeClr val="accent1"/>
                </a:solidFill>
              </a:rPr>
              <a:t> </a:t>
            </a:r>
            <a:r>
              <a:rPr lang="fr-FR" sz="1467" dirty="0">
                <a:solidFill>
                  <a:schemeClr val="accent1"/>
                </a:solidFill>
              </a:rPr>
              <a:t>– </a:t>
            </a:r>
            <a:r>
              <a:rPr lang="fr-FR" sz="1467" u="sng" dirty="0">
                <a:solidFill>
                  <a:schemeClr val="accent1"/>
                </a:solidFill>
              </a:rPr>
              <a:t>Suivi des Editions </a:t>
            </a:r>
            <a:r>
              <a:rPr lang="fr-FR" sz="1467" dirty="0">
                <a:solidFill>
                  <a:schemeClr val="accent1"/>
                </a:solidFill>
              </a:rPr>
              <a:t>:</a:t>
            </a:r>
          </a:p>
          <a:p>
            <a:r>
              <a:rPr lang="fr-FR" sz="1467" dirty="0">
                <a:solidFill>
                  <a:schemeClr val="accent1"/>
                </a:solidFill>
                <a:sym typeface="Wingdings" panose="05000000000000000000" pitchFamily="2" charset="2"/>
              </a:rPr>
              <a:t> </a:t>
            </a:r>
            <a:r>
              <a:rPr lang="fr-FR" sz="1467" dirty="0">
                <a:solidFill>
                  <a:schemeClr val="accent1"/>
                </a:solidFill>
              </a:rPr>
              <a:t>Statut des pièces : ANNULE ETABLISSEMENT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1200513" y="323547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2987"/>
                </a:solidFill>
                <a:effectLst/>
                <a:uLnTx/>
                <a:uFillTx/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ANNEXES EN SED / SAG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1055440" y="368274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4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341085-8EEC-47D3-9566-2A45068B4531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6596</TotalTime>
  <Words>1880</Words>
  <Application>Microsoft Office PowerPoint</Application>
  <PresentationFormat>Grand écran</PresentationFormat>
  <Paragraphs>267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5" baseType="lpstr">
      <vt:lpstr>Arial</vt:lpstr>
      <vt:lpstr>Arial Narrow</vt:lpstr>
      <vt:lpstr>Cabin Condensed</vt:lpstr>
      <vt:lpstr>Calibri</vt:lpstr>
      <vt:lpstr>Cambria Math</vt:lpstr>
      <vt:lpstr>Courier New</vt:lpstr>
      <vt:lpstr>Montserrat ExtraBold</vt:lpstr>
      <vt:lpstr>Montserrat SemiBold</vt:lpstr>
      <vt:lpstr>Symbol</vt:lpstr>
      <vt:lpstr>Times New Roman</vt:lpstr>
      <vt:lpstr>Verdana</vt:lpstr>
      <vt:lpstr>Wingdings</vt:lpstr>
      <vt:lpstr>Wingdings 2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E-DEBLO</dc:title>
  <dc:creator>IP</dc:creator>
  <cp:lastModifiedBy>SARINSKY Virginie [CEGEE]</cp:lastModifiedBy>
  <cp:revision>466</cp:revision>
  <cp:lastPrinted>2019-03-28T15:25:42Z</cp:lastPrinted>
  <dcterms:created xsi:type="dcterms:W3CDTF">2017-05-30T18:41:27Z</dcterms:created>
  <dcterms:modified xsi:type="dcterms:W3CDTF">2021-04-15T08:20:52Z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thierry.waguette@cegee.caisse-epargne.fr</vt:lpwstr>
  </property>
  <property fmtid="{D5CDD505-2E9C-101B-9397-08002B2CF9AE}" pid="6" name="MSIP_Label_48a19f0c-bea1-442e-a475-ed109d9ec508_SetDate">
    <vt:lpwstr>2020-03-27T10:37:53.3510864Z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