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0" r:id="rId5"/>
    <p:sldId id="310" r:id="rId6"/>
    <p:sldId id="332" r:id="rId7"/>
    <p:sldId id="333" r:id="rId8"/>
    <p:sldId id="334" r:id="rId9"/>
    <p:sldId id="339" r:id="rId10"/>
    <p:sldId id="335" r:id="rId11"/>
    <p:sldId id="336" r:id="rId12"/>
    <p:sldId id="337" r:id="rId13"/>
    <p:sldId id="338" r:id="rId14"/>
    <p:sldId id="34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5097" autoAdjust="0"/>
  </p:normalViewPr>
  <p:slideViewPr>
    <p:cSldViewPr showGuides="1">
      <p:cViewPr varScale="1">
        <p:scale>
          <a:sx n="108" d="100"/>
          <a:sy n="108" d="100"/>
        </p:scale>
        <p:origin x="595" y="77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292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45" y="6434571"/>
            <a:ext cx="1790091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89" y="188640"/>
            <a:ext cx="5952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1556793"/>
            <a:ext cx="5952661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2924944"/>
            <a:ext cx="5952661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4293096"/>
            <a:ext cx="5952661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18" y="5733256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188640"/>
            <a:ext cx="130315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35" y="-1107504"/>
            <a:ext cx="11617291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19" y="-603448"/>
            <a:ext cx="6926588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188640"/>
            <a:ext cx="1303156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54" y="5857081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2564904"/>
            <a:ext cx="11104331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2159563" y="692696"/>
            <a:ext cx="2016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59563" y="6376244"/>
            <a:ext cx="65760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159563" y="1340769"/>
            <a:ext cx="8737864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6981" y="722454"/>
            <a:ext cx="5261668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119670" y="2160032"/>
            <a:ext cx="5952661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119670" y="2473200"/>
            <a:ext cx="5952661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2615979" y="6445979"/>
            <a:ext cx="65760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3311691" y="4292600"/>
            <a:ext cx="5568951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5712107" y="1845172"/>
            <a:ext cx="767788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41" y="1412776"/>
            <a:ext cx="1743456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639616" y="6397548"/>
            <a:ext cx="65760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4824011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fr-FR" dirty="0" smtClean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4824011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487488" y="260649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6576484" y="1628776"/>
            <a:ext cx="5088467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2232096" y="4176000"/>
            <a:ext cx="9624544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2232096" y="3816000"/>
            <a:ext cx="9624544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177859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488018" y="2709515"/>
            <a:ext cx="9313333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391477" y="2348880"/>
            <a:ext cx="9235915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91478" y="1196752"/>
            <a:ext cx="9816565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852739"/>
            <a:ext cx="9313333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391478" y="260649"/>
            <a:ext cx="5088565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391477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988544" y="711000"/>
            <a:ext cx="10224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772816"/>
            <a:ext cx="9816565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908721"/>
            <a:ext cx="5088565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73" y="6251819"/>
            <a:ext cx="2394667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488018" y="2852739"/>
            <a:ext cx="9313333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40968"/>
            <a:ext cx="6604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87488" y="260649"/>
            <a:ext cx="5088565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87815" y="1600200"/>
            <a:ext cx="7588507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808000" y="6376244"/>
            <a:ext cx="657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188641"/>
            <a:ext cx="12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544" y="-243408"/>
            <a:ext cx="1743456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766" y="6111552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4836" y="6434570"/>
            <a:ext cx="981524" cy="2202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9376" y="2996952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kern="0" dirty="0" smtClean="0">
                <a:solidFill>
                  <a:schemeClr val="accent1"/>
                </a:solidFill>
                <a:latin typeface="Montserrat ExtraBold" panose="00000900000000000000" pitchFamily="50" charset="0"/>
              </a:rPr>
              <a:t>MYCREDIMMO : intégration des Recommandations </a:t>
            </a:r>
            <a:r>
              <a:rPr lang="fr-FR" sz="2000" kern="0" dirty="0">
                <a:solidFill>
                  <a:schemeClr val="accent1"/>
                </a:solidFill>
                <a:latin typeface="Montserrat ExtraBold" panose="00000900000000000000" pitchFamily="50" charset="0"/>
              </a:rPr>
              <a:t>HCSF et aménagement politique de risque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1343472" y="4149080"/>
            <a:ext cx="22322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i="1" kern="0" dirty="0" smtClean="0">
                <a:latin typeface="Montserrat ExtraBold" panose="00000900000000000000" pitchFamily="50" charset="0"/>
              </a:rPr>
              <a:t>LOT 1 du 5 juillet 2021</a:t>
            </a:r>
            <a:endParaRPr lang="fr-FR" sz="1400" i="1" kern="0" dirty="0">
              <a:latin typeface="Montserrat ExtraBold" panose="000009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2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631504" y="1497360"/>
            <a:ext cx="8430922" cy="9603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591" lvl="0" indent="-355591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endParaRPr lang="fr-FR" sz="2667" b="0" kern="0" cap="none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1415480" y="1448000"/>
            <a:ext cx="7632848" cy="4573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lang="fr-FR" dirty="0">
              <a:solidFill>
                <a:srgbClr val="000000"/>
              </a:solidFill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itre 3">
            <a:extLst>
              <a:ext uri="{FF2B5EF4-FFF2-40B4-BE49-F238E27FC236}">
                <a16:creationId xmlns:a16="http://schemas.microsoft.com/office/drawing/2014/main" id="{817D5416-2376-44D8-BC63-393120FBF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958" y="469268"/>
            <a:ext cx="8531490" cy="707886"/>
          </a:xfrm>
        </p:spPr>
        <p:txBody>
          <a:bodyPr/>
          <a:lstStyle/>
          <a:p>
            <a:r>
              <a:rPr lang="fr-FR" sz="2000" dirty="0">
                <a:solidFill>
                  <a:schemeClr val="accent3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Recommandation du HCSF du </a:t>
            </a:r>
            <a:r>
              <a:rPr lang="fr-FR" sz="2000" dirty="0" smtClean="0">
                <a:solidFill>
                  <a:schemeClr val="accent3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17/12/2020 : </a:t>
            </a:r>
            <a:r>
              <a:rPr lang="fr-FR" sz="2000" dirty="0" smtClean="0">
                <a:solidFill>
                  <a:schemeClr val="accent3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Le </a:t>
            </a:r>
            <a:r>
              <a:rPr lang="fr-FR" sz="2000" dirty="0">
                <a:solidFill>
                  <a:schemeClr val="accent3"/>
                </a:solidFill>
                <a:latin typeface="Montserrat ExtraBold" panose="00000900000000000000" pitchFamily="50" charset="0"/>
                <a:cs typeface="Arial" panose="020B0604020202020204" pitchFamily="34" charset="0"/>
              </a:rPr>
              <a:t>contexte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360" y="1347247"/>
            <a:ext cx="12498267" cy="4314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ce jour, 4 indicateurs risques en lien avec le Crédit Habitat sont normés et mis en œuvre :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Taux d’Effort (anciennement le taux d’endettement) (</a:t>
            </a:r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Value (</a:t>
            </a:r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LTV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Taux d’Apport (</a:t>
            </a:r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Reste A Vivre (</a:t>
            </a:r>
            <a:r>
              <a:rPr 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RAV</a:t>
            </a: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0" indent="-266700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HCSF apporte des évolutions à la recommandation du Crédit Habitat de 2019 qui implique de :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 en œuvre et décliner les attendus en matière d’indicateurs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Nécessité de restituer les indicateurs chiffrés du Groupe  vis-à-vis du HCSF </a:t>
            </a:r>
          </a:p>
          <a:p>
            <a:pPr marL="266700" lvl="0" indent="-266700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  <a:buFont typeface="Cambria Math" panose="02040503050406030204" pitchFamily="18" charset="0"/>
              <a:buChar char="ʘ"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changements portent sur :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place minimale à la primo accession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taux d’endettement assoupli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marge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flexibilité, avec dérogation possible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581D74"/>
              </a:buClr>
              <a:buFont typeface="Symbol" panose="05050102010706020507" pitchFamily="18" charset="2"/>
              <a:buChar char="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précisions quant au mode de calcul des indicateurs </a:t>
            </a:r>
          </a:p>
        </p:txBody>
      </p:sp>
    </p:spTree>
    <p:extLst>
      <p:ext uri="{BB962C8B-B14F-4D97-AF65-F5344CB8AC3E}">
        <p14:creationId xmlns:p14="http://schemas.microsoft.com/office/powerpoint/2010/main" val="8735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3</a:t>
            </a:fld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itre 3"/>
          <p:cNvSpPr txBox="1">
            <a:spLocks/>
          </p:cNvSpPr>
          <p:nvPr/>
        </p:nvSpPr>
        <p:spPr>
          <a:xfrm>
            <a:off x="1631504" y="1497360"/>
            <a:ext cx="8430922" cy="9603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591" lvl="0" indent="-355591">
              <a:spcBef>
                <a:spcPts val="0"/>
              </a:spcBef>
              <a:buClr>
                <a:srgbClr val="B24388"/>
              </a:buClr>
              <a:buFont typeface="Cambria Math" panose="02040503050406030204" pitchFamily="18" charset="0"/>
              <a:buChar char="ʘ"/>
            </a:pPr>
            <a:endParaRPr lang="fr-FR" sz="2667" b="0" kern="0" cap="none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65401" y="38126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65400" y="42259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65401" y="40412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1415480" y="1448000"/>
            <a:ext cx="7632848" cy="4573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lang="fr-FR" dirty="0">
              <a:solidFill>
                <a:srgbClr val="000000"/>
              </a:solidFill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1703512" y="404663"/>
            <a:ext cx="7776864" cy="396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>
                <a:solidFill>
                  <a:schemeClr val="accent3"/>
                </a:solidFill>
              </a:rPr>
              <a:t>Périmètre du Déploiement du 5/07 </a:t>
            </a: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839416" y="2019511"/>
            <a:ext cx="10513168" cy="3867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Fiabilisation du top primo-accédant rendu obligatoire au-delà du PTZ</a:t>
            </a: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>
              <a:buClr>
                <a:srgbClr val="B34A8C"/>
              </a:buClr>
              <a:defRPr/>
            </a:pPr>
            <a:r>
              <a:rPr lang="fr-FR" dirty="0">
                <a:solidFill>
                  <a:srgbClr val="000000"/>
                </a:solidFill>
              </a:rPr>
              <a:t>Alertes informatives sur le dépassement :</a:t>
            </a:r>
          </a:p>
          <a:p>
            <a:pPr lvl="1">
              <a:buClr>
                <a:srgbClr val="581D74"/>
              </a:buClr>
              <a:defRPr/>
            </a:pPr>
            <a:r>
              <a:rPr lang="fr-FR" dirty="0">
                <a:solidFill>
                  <a:srgbClr val="000000"/>
                </a:solidFill>
              </a:rPr>
              <a:t>du taux d’endettement maximal à l’octroi fixé à 35% </a:t>
            </a:r>
          </a:p>
          <a:p>
            <a:pPr lvl="1">
              <a:buClr>
                <a:srgbClr val="581D74"/>
              </a:buClr>
              <a:defRPr/>
            </a:pPr>
            <a:r>
              <a:rPr lang="fr-FR" dirty="0">
                <a:solidFill>
                  <a:srgbClr val="000000"/>
                </a:solidFill>
              </a:rPr>
              <a:t>de la durée maximale du financement ne devant pas excéder 25 ans </a:t>
            </a: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Modification des modalités de calcul du Taux d’Endettement :	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Exclusion des crédits relais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Abandon du calcul en « différentiel » du TE pour les opérations d’investissement locatif : le TE des opérations d’investissement locatif s’effectue dorénavant selon la méthode « classique »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Espace réservé du texte 4"/>
          <p:cNvSpPr txBox="1">
            <a:spLocks/>
          </p:cNvSpPr>
          <p:nvPr/>
        </p:nvSpPr>
        <p:spPr>
          <a:xfrm>
            <a:off x="983432" y="1408223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Dès l’instruction des financements de crédits Habitat sur MYCREDIMMO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4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8" name="Espace réservé du texte 4"/>
          <p:cNvSpPr txBox="1">
            <a:spLocks/>
          </p:cNvSpPr>
          <p:nvPr/>
        </p:nvSpPr>
        <p:spPr>
          <a:xfrm>
            <a:off x="1631504" y="553766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2400" dirty="0">
                <a:solidFill>
                  <a:schemeClr val="accent3"/>
                </a:solidFill>
                <a:latin typeface="Montserrat ExtraBold" panose="00000900000000000000" pitchFamily="50" charset="0"/>
                <a:ea typeface="+mj-ea"/>
              </a:rPr>
              <a:t>Fiabilisation du top primo-accédant</a:t>
            </a: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271464" y="1196752"/>
            <a:ext cx="10249289" cy="603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saisie de la primo accession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devient obligatoire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tout crédit immobilier de particuliers portant sur l’acquisition (avec ou sans travaux) ou la construction d’un logement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8" name="Espace réservé du contenu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1" y="1916832"/>
            <a:ext cx="5567498" cy="3672407"/>
          </a:xfrm>
          <a:prstGeom prst="rect">
            <a:avLst/>
          </a:prstGeom>
        </p:spPr>
      </p:pic>
      <p:sp>
        <p:nvSpPr>
          <p:cNvPr id="29" name="Rectangle à coins arrondis 28"/>
          <p:cNvSpPr/>
          <p:nvPr/>
        </p:nvSpPr>
        <p:spPr>
          <a:xfrm>
            <a:off x="1991544" y="3501008"/>
            <a:ext cx="1811836" cy="268722"/>
          </a:xfrm>
          <a:prstGeom prst="roundRect">
            <a:avLst/>
          </a:prstGeom>
          <a:noFill/>
          <a:ln w="38100">
            <a:solidFill>
              <a:srgbClr val="5F298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5F2987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Flèche droite à entaille 29"/>
          <p:cNvSpPr/>
          <p:nvPr/>
        </p:nvSpPr>
        <p:spPr>
          <a:xfrm rot="19964744" flipH="1">
            <a:off x="3866416" y="3137210"/>
            <a:ext cx="1063342" cy="269423"/>
          </a:xfrm>
          <a:prstGeom prst="notchedRightArrow">
            <a:avLst>
              <a:gd name="adj1" fmla="val 35787"/>
              <a:gd name="adj2" fmla="val 50000"/>
            </a:avLst>
          </a:prstGeom>
          <a:solidFill>
            <a:srgbClr val="5F2987"/>
          </a:solidFill>
          <a:ln>
            <a:solidFill>
              <a:srgbClr val="5F298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1" name="Espace réservé du contenu 4"/>
          <p:cNvPicPr>
            <a:picLocks noChangeAspect="1"/>
          </p:cNvPicPr>
          <p:nvPr/>
        </p:nvPicPr>
        <p:blipFill rotWithShape="1">
          <a:blip r:embed="rId3"/>
          <a:srcRect r="21600"/>
          <a:stretch/>
        </p:blipFill>
        <p:spPr>
          <a:xfrm>
            <a:off x="5753182" y="2060848"/>
            <a:ext cx="6320455" cy="3833633"/>
          </a:xfrm>
          <a:prstGeom prst="rect">
            <a:avLst/>
          </a:prstGeom>
        </p:spPr>
      </p:pic>
      <p:sp>
        <p:nvSpPr>
          <p:cNvPr id="32" name="Accolade fermante 31"/>
          <p:cNvSpPr/>
          <p:nvPr/>
        </p:nvSpPr>
        <p:spPr>
          <a:xfrm>
            <a:off x="10655569" y="5080847"/>
            <a:ext cx="216024" cy="288032"/>
          </a:xfrm>
          <a:prstGeom prst="rightBrace">
            <a:avLst>
              <a:gd name="adj1" fmla="val 8333"/>
              <a:gd name="adj2" fmla="val 40438"/>
            </a:avLst>
          </a:prstGeom>
          <a:noFill/>
          <a:ln w="285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none" spc="0" normalizeH="0" baseline="0" noProof="0" smtClean="0">
              <a:ln w="22225">
                <a:solidFill>
                  <a:srgbClr val="00A193"/>
                </a:solidFill>
                <a:prstDash val="solid"/>
              </a:ln>
              <a:solidFill>
                <a:srgbClr val="00A193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10871593" y="5013176"/>
            <a:ext cx="1224940" cy="355703"/>
          </a:xfrm>
          <a:prstGeom prst="roundRect">
            <a:avLst/>
          </a:prstGeom>
          <a:solidFill>
            <a:srgbClr val="581D74"/>
          </a:solidFill>
          <a:ln w="12700" cap="flat" cmpd="sng" algn="ctr">
            <a:solidFill>
              <a:srgbClr val="581D7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Concerne le PTZ </a:t>
            </a:r>
          </a:p>
        </p:txBody>
      </p:sp>
    </p:spTree>
    <p:extLst>
      <p:ext uri="{BB962C8B-B14F-4D97-AF65-F5344CB8AC3E}">
        <p14:creationId xmlns:p14="http://schemas.microsoft.com/office/powerpoint/2010/main" val="200885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3798776"/>
            <a:ext cx="7538995" cy="1296144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194003" y="1149473"/>
            <a:ext cx="10278747" cy="1260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Sur chaque nouveau dossier en instruction, il est nécessaire de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valoriser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ce Top à Oui ou Non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Aujourd’hui, le contrôle Primo accédant s’applique à l’ensemble des financements, quelle que soit la destination du bien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 compter du 6/09, le périmètre sera limité aux financements de crédit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habitat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aux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particuliers portant sur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l’acquisition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(avec ou sans travaux) ou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la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construction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d’un logement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destiné à la </a:t>
            </a: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résidence principale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 l’emprunteur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l="1" r="7499"/>
          <a:stretch/>
        </p:blipFill>
        <p:spPr>
          <a:xfrm>
            <a:off x="2279576" y="2299109"/>
            <a:ext cx="8343130" cy="930688"/>
          </a:xfrm>
          <a:prstGeom prst="rect">
            <a:avLst/>
          </a:prstGeom>
        </p:spPr>
      </p:pic>
      <p:sp>
        <p:nvSpPr>
          <p:cNvPr id="13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271464" y="3352240"/>
            <a:ext cx="10513169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Modification de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l’éditique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la Demande de crédit si Primo-Accession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Pavés Projet et Déclaration :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674656" y="4279116"/>
            <a:ext cx="2376264" cy="230398"/>
          </a:xfrm>
          <a:prstGeom prst="roundRect">
            <a:avLst/>
          </a:prstGeom>
          <a:noFill/>
          <a:ln w="38100">
            <a:solidFill>
              <a:srgbClr val="5F298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5F2987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630" y="5316421"/>
            <a:ext cx="7632847" cy="711850"/>
          </a:xfrm>
          <a:prstGeom prst="rect">
            <a:avLst/>
          </a:prstGeom>
        </p:spPr>
      </p:pic>
      <p:sp>
        <p:nvSpPr>
          <p:cNvPr id="19" name="Espace réservé du texte 4"/>
          <p:cNvSpPr txBox="1">
            <a:spLocks/>
          </p:cNvSpPr>
          <p:nvPr/>
        </p:nvSpPr>
        <p:spPr>
          <a:xfrm>
            <a:off x="1631504" y="553766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sz="2400" dirty="0">
                <a:solidFill>
                  <a:schemeClr val="accent3"/>
                </a:solidFill>
                <a:latin typeface="Montserrat ExtraBold" panose="00000900000000000000" pitchFamily="50" charset="0"/>
                <a:ea typeface="+mj-ea"/>
              </a:rPr>
              <a:t>Fiabilisation du top primo-accédant</a:t>
            </a:r>
          </a:p>
        </p:txBody>
      </p:sp>
    </p:spTree>
    <p:extLst>
      <p:ext uri="{BB962C8B-B14F-4D97-AF65-F5344CB8AC3E}">
        <p14:creationId xmlns:p14="http://schemas.microsoft.com/office/powerpoint/2010/main" val="210144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679144" y="476672"/>
            <a:ext cx="770485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>
                <a:solidFill>
                  <a:schemeClr val="accent3"/>
                </a:solidFill>
              </a:rPr>
              <a:t>Alertes </a:t>
            </a:r>
            <a:r>
              <a:rPr lang="fr-FR" dirty="0" smtClean="0">
                <a:solidFill>
                  <a:schemeClr val="accent3"/>
                </a:solidFill>
              </a:rPr>
              <a:t>informatives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427517" y="1238503"/>
            <a:ext cx="8556915" cy="9663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 dépassement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 taux d’endettement maximal à l’octroi fixé à 35% en lieu et place de 33%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la durée maximale du financement ne devant pas excéder 25 ans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2" descr="image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2276872"/>
            <a:ext cx="7356648" cy="371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72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657115" y="332656"/>
            <a:ext cx="770485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accent3"/>
                </a:solidFill>
              </a:rPr>
              <a:t>Evolution du Taux d’Endettement</a:t>
            </a:r>
          </a:p>
        </p:txBody>
      </p:sp>
      <p:sp>
        <p:nvSpPr>
          <p:cNvPr id="9" name="Espace réservé du texte 4"/>
          <p:cNvSpPr txBox="1">
            <a:spLocks/>
          </p:cNvSpPr>
          <p:nvPr/>
        </p:nvSpPr>
        <p:spPr>
          <a:xfrm>
            <a:off x="1657115" y="764704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Modification des modalités de calcul du Taux d’Endettement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: crédit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 relais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368324" y="1524246"/>
            <a:ext cx="9984259" cy="2912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Exclusion des crédits relais du taux d’endettement (intérêts et assurance périodique)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les crédits relais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existants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dans Connaissance Client, une nouvelle charge crédit relais remonte dans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Mycredimmo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avec un montant pondéré à 0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3140968"/>
            <a:ext cx="5544616" cy="2381665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5591944" y="3933057"/>
            <a:ext cx="2808312" cy="120134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652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656676" y="332656"/>
            <a:ext cx="770485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accent3"/>
                </a:solidFill>
              </a:rPr>
              <a:t>Evolution du Taux d’Endettement</a:t>
            </a: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127448" y="1052736"/>
            <a:ext cx="10873208" cy="773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les crédits Relais en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proposition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par exemple un Primo et un Relais, seule l’échéance du PH est prise en compte et intégrée dans le calcul du TE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21" descr="image02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75"/>
          <a:stretch/>
        </p:blipFill>
        <p:spPr bwMode="auto">
          <a:xfrm>
            <a:off x="368187" y="1826049"/>
            <a:ext cx="4913902" cy="316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939983"/>
            <a:ext cx="5452271" cy="321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/>
          <a:srcRect t="-1" r="24043" b="8108"/>
          <a:stretch/>
        </p:blipFill>
        <p:spPr>
          <a:xfrm>
            <a:off x="6888088" y="5411437"/>
            <a:ext cx="4441861" cy="52700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133600" y="5010896"/>
            <a:ext cx="5160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i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Le TE est correctement restitué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i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L’affichage du montant des charges inclut actuellement l‘échéance du relais à tort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i="1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Un correctif sera apporté le 6/09.  </a:t>
            </a:r>
            <a:endParaRPr lang="fr-FR" sz="14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DB2533C-FD37-4B72-8B3C-539EF25B955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909" y="5127879"/>
            <a:ext cx="720080" cy="626662"/>
          </a:xfrm>
          <a:prstGeom prst="rect">
            <a:avLst/>
          </a:prstGeom>
        </p:spPr>
      </p:pic>
      <p:sp>
        <p:nvSpPr>
          <p:cNvPr id="15" name="Espace réservé du texte 4"/>
          <p:cNvSpPr txBox="1">
            <a:spLocks/>
          </p:cNvSpPr>
          <p:nvPr/>
        </p:nvSpPr>
        <p:spPr>
          <a:xfrm>
            <a:off x="1657115" y="764704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Modification des modalités de calcul du Taux d’Endettement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: crédit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 relais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94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656676" y="332656"/>
            <a:ext cx="770485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accent3"/>
                </a:solidFill>
              </a:rPr>
              <a:t>Evolution du Taux d’Endettement</a:t>
            </a:r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1652671" y="764704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Modification des modalités de calcul du Taux d’Endettement :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Locatif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1343472" y="1052736"/>
            <a:ext cx="10153128" cy="762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Abandon du calcul en «différentiel» du TE pour les opérations d’investissement locatif : le TE des opérations d’investissement locatif s’effectue dorénavant selon la méthode « classique »</a:t>
            </a: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0486"/>
            <a:ext cx="6120680" cy="3386829"/>
          </a:xfrm>
          <a:prstGeom prst="rect">
            <a:avLst/>
          </a:prstGeom>
        </p:spPr>
      </p:pic>
      <p:pic>
        <p:nvPicPr>
          <p:cNvPr id="11" name="Espace réservé du contenu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1" y="3176566"/>
            <a:ext cx="5684625" cy="274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187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765" y="262488"/>
            <a:ext cx="7895004" cy="646232"/>
          </a:xfrm>
          <a:prstGeom prst="rect">
            <a:avLst/>
          </a:prstGeom>
        </p:spPr>
      </p:pic>
      <p:sp>
        <p:nvSpPr>
          <p:cNvPr id="9" name="Espace réservé du texte 2"/>
          <p:cNvSpPr txBox="1">
            <a:spLocks/>
          </p:cNvSpPr>
          <p:nvPr/>
        </p:nvSpPr>
        <p:spPr>
          <a:xfrm>
            <a:off x="1652671" y="764704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Modification des modalités de calcul du Taux d’Endettement : Locatif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Espace réservé du contenu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196752"/>
            <a:ext cx="6348177" cy="303149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748" y="1230132"/>
            <a:ext cx="4536504" cy="414663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66393" y="5036273"/>
            <a:ext cx="6096000" cy="8402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B34A8C"/>
              </a:buClr>
              <a:defRPr/>
            </a:pPr>
            <a:r>
              <a:rPr lang="fr-FR" b="1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Précision</a:t>
            </a:r>
            <a:r>
              <a:rPr lang="fr-FR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: 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L’abandon du calcul en «différentiel» du TE s’applique également aux crédits à </a:t>
            </a:r>
            <a:r>
              <a: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usage locatif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existants dans tout type de financement  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566393" y="4956647"/>
            <a:ext cx="5883437" cy="91985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5CAD3AE-0BAF-44A5-9F95-B9F9C16C82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36" y="4475122"/>
            <a:ext cx="701005" cy="61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69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559496" y="260648"/>
            <a:ext cx="7560840" cy="87206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fr-FR" sz="2000" dirty="0">
                <a:solidFill>
                  <a:schemeClr val="accent3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A l’activation du projet HCSF, </a:t>
            </a:r>
            <a:endParaRPr lang="fr-FR" sz="2000" dirty="0" smtClean="0">
              <a:solidFill>
                <a:schemeClr val="accent3"/>
              </a:solidFill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  <a:p>
            <a:r>
              <a:rPr lang="fr-FR" sz="2000" dirty="0" smtClean="0">
                <a:solidFill>
                  <a:schemeClr val="accent3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Comportement </a:t>
            </a:r>
            <a:r>
              <a:rPr lang="fr-FR" sz="2000" dirty="0">
                <a:solidFill>
                  <a:schemeClr val="accent3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de </a:t>
            </a:r>
            <a:r>
              <a:rPr lang="fr-FR" sz="2000" dirty="0" err="1" smtClean="0">
                <a:solidFill>
                  <a:schemeClr val="accent3"/>
                </a:solidFill>
                <a:latin typeface="Montserrat ExtraBold" panose="00000900000000000000" pitchFamily="50" charset="0"/>
                <a:ea typeface="+mj-ea"/>
                <a:cs typeface="Arial" panose="020B0604020202020204" pitchFamily="34" charset="0"/>
              </a:rPr>
              <a:t>MycredimmO</a:t>
            </a:r>
            <a:endParaRPr lang="fr-FR" sz="2000" dirty="0">
              <a:solidFill>
                <a:schemeClr val="accent3"/>
              </a:solidFill>
              <a:latin typeface="Montserrat ExtraBold" panose="00000900000000000000" pitchFamily="50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8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974525"/>
              </p:ext>
            </p:extLst>
          </p:nvPr>
        </p:nvGraphicFramePr>
        <p:xfrm>
          <a:off x="263352" y="1132712"/>
          <a:ext cx="11671213" cy="4376289"/>
        </p:xfrm>
        <a:graphic>
          <a:graphicData uri="http://schemas.openxmlformats.org/drawingml/2006/table">
            <a:tbl>
              <a:tblPr firstRow="1" bandRow="1"/>
              <a:tblGrid>
                <a:gridCol w="3480334">
                  <a:extLst>
                    <a:ext uri="{9D8B030D-6E8A-4147-A177-3AD203B41FA5}">
                      <a16:colId xmlns:a16="http://schemas.microsoft.com/office/drawing/2014/main" val="4053380207"/>
                    </a:ext>
                  </a:extLst>
                </a:gridCol>
                <a:gridCol w="4317603">
                  <a:extLst>
                    <a:ext uri="{9D8B030D-6E8A-4147-A177-3AD203B41FA5}">
                      <a16:colId xmlns:a16="http://schemas.microsoft.com/office/drawing/2014/main" val="2674324752"/>
                    </a:ext>
                  </a:extLst>
                </a:gridCol>
                <a:gridCol w="1695762">
                  <a:extLst>
                    <a:ext uri="{9D8B030D-6E8A-4147-A177-3AD203B41FA5}">
                      <a16:colId xmlns:a16="http://schemas.microsoft.com/office/drawing/2014/main" val="1634260201"/>
                    </a:ext>
                  </a:extLst>
                </a:gridCol>
                <a:gridCol w="2177514">
                  <a:extLst>
                    <a:ext uri="{9D8B030D-6E8A-4147-A177-3AD203B41FA5}">
                      <a16:colId xmlns:a16="http://schemas.microsoft.com/office/drawing/2014/main" val="4103565524"/>
                    </a:ext>
                  </a:extLst>
                </a:gridCol>
              </a:tblGrid>
              <a:tr h="5745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Les évolutions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76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Dossiers instruits avant activation Projet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76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Dossiers instruits après activation Projet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76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Autres Impacts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76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014304"/>
                  </a:ext>
                </a:extLst>
              </a:tr>
              <a:tr h="40643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Top primo accedant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Avant accord prêteur : top Primo accedant Obligatoire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C65911"/>
                          </a:solidFill>
                          <a:effectLst/>
                          <a:latin typeface="Arial" panose="020B0604020202020204" pitchFamily="34" charset="0"/>
                        </a:rPr>
                        <a:t>Top Primo accedant Obligatoire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EDITIQUE : mention dans la demande de crédit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757344"/>
                  </a:ext>
                </a:extLst>
              </a:tr>
              <a:tr h="4064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Post accord prêteur : sans impact sur le dossier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63626"/>
                  </a:ext>
                </a:extLst>
              </a:tr>
              <a:tr h="40643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Exclusion du Relais du calcul du taux d'endettement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Avant accord / relais en proposit° : nouveau calcul du TE (+ favorable)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C65911"/>
                          </a:solidFill>
                          <a:effectLst/>
                          <a:latin typeface="Arial" panose="020B0604020202020204" pitchFamily="34" charset="0"/>
                        </a:rPr>
                        <a:t>Calcul du TE + favorable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Ecrans Synthese : TE nouvelle méthode de calcul ==&gt; schéma Délégataire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950032"/>
                  </a:ext>
                </a:extLst>
              </a:tr>
              <a:tr h="4064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Post accord prêteur : sans impact sur le TE déjà calculé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82036"/>
                  </a:ext>
                </a:extLst>
              </a:tr>
              <a:tr h="4720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Avant accord / relais existant : nouveau calcul du TE (+ favorable) si retrait et ré-ajout de l'Emprunteur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77961"/>
                  </a:ext>
                </a:extLst>
              </a:tr>
              <a:tr h="40643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Abandon du mode "Investisseur" du calcul du taux d'endettement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Avant accord prêteur : Recalcul du TE - favorable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C65911"/>
                          </a:solidFill>
                          <a:effectLst/>
                          <a:latin typeface="Arial" panose="020B0604020202020204" pitchFamily="34" charset="0"/>
                        </a:rPr>
                        <a:t>Calcul du TE - favorable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Ecrans Synthese : TE nouvelle méthode de calcul ==&gt; schéma Délégataire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931546"/>
                  </a:ext>
                </a:extLst>
              </a:tr>
              <a:tr h="4845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Post accord prêteur : sans impact sur le TE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31168"/>
                  </a:ext>
                </a:extLst>
              </a:tr>
              <a:tr h="40643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Alertes informatives sur dépassements</a:t>
                      </a:r>
                      <a:b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Avant accord prêteur : affichage des alertes de dépassements (TE et Durée)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>
                          <a:solidFill>
                            <a:srgbClr val="C65911"/>
                          </a:solidFill>
                          <a:effectLst/>
                          <a:latin typeface="Arial" panose="020B0604020202020204" pitchFamily="34" charset="0"/>
                        </a:rPr>
                        <a:t>Affichage des alertes de dépassements (TE et Durée)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 après accord client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649142"/>
                  </a:ext>
                </a:extLst>
              </a:tr>
              <a:tr h="4064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800" b="1" i="0" u="none" strike="noStrike" dirty="0">
                          <a:solidFill>
                            <a:srgbClr val="00A193"/>
                          </a:solidFill>
                          <a:effectLst/>
                          <a:latin typeface="Arial" panose="020B0604020202020204" pitchFamily="34" charset="0"/>
                        </a:rPr>
                        <a:t>Post accord prêteur : sans impact sur le dossier </a:t>
                      </a:r>
                    </a:p>
                  </a:txBody>
                  <a:tcPr marL="2818" marR="2818" marT="2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670031"/>
                  </a:ext>
                </a:extLst>
              </a:tr>
            </a:tbl>
          </a:graphicData>
        </a:graphic>
      </p:graphicFrame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601D949C-9455-4AFB-8677-C40D9F9E5BFC}"/>
              </a:ext>
            </a:extLst>
          </p:cNvPr>
          <p:cNvSpPr txBox="1">
            <a:spLocks/>
          </p:cNvSpPr>
          <p:nvPr/>
        </p:nvSpPr>
        <p:spPr>
          <a:xfrm>
            <a:off x="256031" y="5441798"/>
            <a:ext cx="11724456" cy="6184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Attention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! En cas d’annulation de l'accord prêteur post-activation du projet, ces évolutions s’appliqueront au dossier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 potentiellement, impact probable sur le délégataire du dossier. 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B2533C-FD37-4B72-8B3C-539EF25B95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05211"/>
            <a:ext cx="388842" cy="40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075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6631</TotalTime>
  <Words>852</Words>
  <Application>Microsoft Office PowerPoint</Application>
  <PresentationFormat>Grand écran</PresentationFormat>
  <Paragraphs>108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4" baseType="lpstr">
      <vt:lpstr>Arial</vt:lpstr>
      <vt:lpstr>Arial Narrow</vt:lpstr>
      <vt:lpstr>Calibri</vt:lpstr>
      <vt:lpstr>Cambria Math</vt:lpstr>
      <vt:lpstr>Courier New</vt:lpstr>
      <vt:lpstr>Montserrat ExtraBold</vt:lpstr>
      <vt:lpstr>Montserrat SemiBold</vt:lpstr>
      <vt:lpstr>Symbol</vt:lpstr>
      <vt:lpstr>Times New Roman</vt:lpstr>
      <vt:lpstr>Verdana</vt:lpstr>
      <vt:lpstr>Wingdings</vt:lpstr>
      <vt:lpstr>Wingdings 2</vt:lpstr>
      <vt:lpstr>Thème Office</vt:lpstr>
      <vt:lpstr>Présentation PowerPoint</vt:lpstr>
      <vt:lpstr>Recommandation du HCSF du 17/12/2020 : Le contexte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E-DEBLO</dc:title>
  <dc:creator>IP</dc:creator>
  <cp:lastModifiedBy>WAGUETTE Thierry [CEGEE]</cp:lastModifiedBy>
  <cp:revision>491</cp:revision>
  <cp:lastPrinted>2019-03-28T15:25:42Z</cp:lastPrinted>
  <dcterms:created xsi:type="dcterms:W3CDTF">2017-05-30T18:41:27Z</dcterms:created>
  <dcterms:modified xsi:type="dcterms:W3CDTF">2021-06-28T14:54:48Z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thierry.waguette@cegee.caisse-epargne.fr</vt:lpwstr>
  </property>
  <property fmtid="{D5CDD505-2E9C-101B-9397-08002B2CF9AE}" pid="6" name="MSIP_Label_48a19f0c-bea1-442e-a475-ed109d9ec508_SetDate">
    <vt:lpwstr>2020-03-27T10:37:53.3510864Z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