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31" r:id="rId5"/>
  </p:sldMasterIdLst>
  <p:notesMasterIdLst>
    <p:notesMasterId r:id="rId21"/>
  </p:notesMasterIdLst>
  <p:handoutMasterIdLst>
    <p:handoutMasterId r:id="rId22"/>
  </p:handoutMasterIdLst>
  <p:sldIdLst>
    <p:sldId id="258" r:id="rId6"/>
    <p:sldId id="292" r:id="rId7"/>
    <p:sldId id="385" r:id="rId8"/>
    <p:sldId id="382" r:id="rId9"/>
    <p:sldId id="298" r:id="rId10"/>
    <p:sldId id="372" r:id="rId11"/>
    <p:sldId id="373" r:id="rId12"/>
    <p:sldId id="376" r:id="rId13"/>
    <p:sldId id="375" r:id="rId14"/>
    <p:sldId id="299" r:id="rId15"/>
    <p:sldId id="377" r:id="rId16"/>
    <p:sldId id="378" r:id="rId17"/>
    <p:sldId id="380" r:id="rId18"/>
    <p:sldId id="381" r:id="rId19"/>
    <p:sldId id="384" r:id="rId20"/>
  </p:sldIdLst>
  <p:sldSz cx="9144000" cy="5143500" type="screen16x9"/>
  <p:notesSz cx="6797675" cy="9926638"/>
  <p:embeddedFontLst>
    <p:embeddedFont>
      <p:font typeface="Arial Narrow" panose="020B0606020202030204" pitchFamily="34" charset="0"/>
      <p:regular r:id="rId23"/>
      <p:bold r:id="rId24"/>
      <p:italic r:id="rId25"/>
      <p:boldItalic r:id="rId26"/>
    </p:embeddedFont>
    <p:embeddedFont>
      <p:font typeface="Cabin Condensed" panose="020B0604020202020204" charset="0"/>
      <p:regular r:id="rId27"/>
      <p:bold r:id="rId28"/>
      <p:italic r:id="rId29"/>
      <p:boldItalic r:id="rId30"/>
    </p:embeddedFont>
    <p:embeddedFont>
      <p:font typeface="Cambria Math" panose="02040503050406030204" pitchFamily="18" charset="0"/>
      <p:regular r:id="rId31"/>
    </p:embeddedFont>
    <p:embeddedFont>
      <p:font typeface="Montserrat ExtraBold" panose="00000900000000000000" pitchFamily="2" charset="0"/>
      <p:bold r:id="rId32"/>
      <p:boldItalic r:id="rId33"/>
    </p:embeddedFont>
    <p:embeddedFont>
      <p:font typeface="Montserrat SemiBold" panose="00000700000000000000" pitchFamily="2" charset="0"/>
      <p:bold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FDD6D84A-7104-4813-AB04-E247ADF8495F}">
          <p14:sldIdLst>
            <p14:sldId id="258"/>
            <p14:sldId id="292"/>
            <p14:sldId id="385"/>
            <p14:sldId id="382"/>
            <p14:sldId id="298"/>
            <p14:sldId id="372"/>
            <p14:sldId id="373"/>
            <p14:sldId id="376"/>
            <p14:sldId id="375"/>
            <p14:sldId id="299"/>
            <p14:sldId id="377"/>
            <p14:sldId id="378"/>
            <p14:sldId id="380"/>
            <p14:sldId id="381"/>
            <p14:sldId id="384"/>
          </p14:sldIdLst>
        </p14:section>
      </p14:sectionLst>
    </p:ex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25"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EEEEEE"/>
    <a:srgbClr val="B95593"/>
    <a:srgbClr val="C87AAB"/>
    <a:srgbClr val="CDCDCD"/>
    <a:srgbClr val="5F2987"/>
    <a:srgbClr val="8AB973"/>
    <a:srgbClr val="BF76AA"/>
    <a:srgbClr val="EAEAEA"/>
    <a:srgbClr val="6694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972" autoAdjust="0"/>
  </p:normalViewPr>
  <p:slideViewPr>
    <p:cSldViewPr showGuides="1">
      <p:cViewPr varScale="1">
        <p:scale>
          <a:sx n="139" d="100"/>
          <a:sy n="139" d="100"/>
        </p:scale>
        <p:origin x="840" y="120"/>
      </p:cViewPr>
      <p:guideLst>
        <p:guide orient="horz" pos="1439"/>
        <p:guide orient="horz" pos="169"/>
        <p:guide pos="1383"/>
        <p:guide pos="44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59" d="100"/>
          <a:sy n="59" d="100"/>
        </p:scale>
        <p:origin x="3312" y="62"/>
      </p:cViewPr>
      <p:guideLst>
        <p:guide orient="horz" pos="3125"/>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2.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64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6413"/>
          </a:xfrm>
          <a:prstGeom prst="rect">
            <a:avLst/>
          </a:prstGeom>
        </p:spPr>
        <p:txBody>
          <a:bodyPr vert="horz" lIns="91440" tIns="45720" rIns="91440" bIns="45720" rtlCol="0"/>
          <a:lstStyle>
            <a:lvl1pPr algn="r">
              <a:defRPr sz="1200"/>
            </a:lvl1pPr>
          </a:lstStyle>
          <a:p>
            <a:fld id="{3E09BF49-B416-42CB-A995-ACF7698E0F44}" type="datetimeFigureOut">
              <a:rPr lang="fr-FR" smtClean="0"/>
              <a:t>06/04/2022</a:t>
            </a:fld>
            <a:endParaRPr lang="fr-FR"/>
          </a:p>
        </p:txBody>
      </p:sp>
      <p:sp>
        <p:nvSpPr>
          <p:cNvPr id="4" name="Espace réservé du pied de page 3"/>
          <p:cNvSpPr>
            <a:spLocks noGrp="1"/>
          </p:cNvSpPr>
          <p:nvPr>
            <p:ph type="ftr" sz="quarter" idx="2"/>
          </p:nvPr>
        </p:nvSpPr>
        <p:spPr>
          <a:xfrm>
            <a:off x="3" y="9428630"/>
            <a:ext cx="2946400" cy="49641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8630"/>
            <a:ext cx="2946400" cy="49641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84138" y="741363"/>
            <a:ext cx="6629400" cy="372903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715154"/>
            <a:ext cx="5438139" cy="4466987"/>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65389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pic>
        <p:nvPicPr>
          <p:cNvPr id="22" name="Image 21"/>
          <p:cNvPicPr>
            <a:picLocks noChangeAspect="1"/>
          </p:cNvPicPr>
          <p:nvPr userDrawn="1"/>
        </p:nvPicPr>
        <p:blipFill>
          <a:blip r:embed="rId4"/>
          <a:stretch>
            <a:fillRect/>
          </a:stretch>
        </p:blipFill>
        <p:spPr>
          <a:xfrm>
            <a:off x="5760000" y="4320000"/>
            <a:ext cx="3312000" cy="683680"/>
          </a:xfrm>
          <a:prstGeom prst="rect">
            <a:avLst/>
          </a:prstGeom>
        </p:spPr>
      </p:pic>
      <p:sp>
        <p:nvSpPr>
          <p:cNvPr id="9" name="Espace réservé du texte 52"/>
          <p:cNvSpPr>
            <a:spLocks noGrp="1"/>
          </p:cNvSpPr>
          <p:nvPr>
            <p:ph type="body" sz="quarter" idx="14" hasCustomPrompt="1"/>
          </p:nvPr>
        </p:nvSpPr>
        <p:spPr>
          <a:xfrm>
            <a:off x="6300192" y="906367"/>
            <a:ext cx="2478755" cy="324036"/>
          </a:xfrm>
          <a:prstGeom prst="rect">
            <a:avLst/>
          </a:prstGeom>
          <a:noFill/>
        </p:spPr>
        <p:txBody>
          <a:bodyPr lIns="0" tIns="0" rIns="0" bIns="0" anchor="ctr" anchorCtr="0">
            <a:normAutofit/>
          </a:bodyPr>
          <a:lstStyle>
            <a:lvl1pPr marL="0" indent="0" algn="r">
              <a:buNone/>
              <a:defRPr sz="1050" b="0" baseline="0">
                <a:solidFill>
                  <a:schemeClr val="bg1">
                    <a:lumMod val="50000"/>
                  </a:schemeClr>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10" name="Imag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08019" y="342434"/>
            <a:ext cx="1223097" cy="685796"/>
          </a:xfrm>
          <a:prstGeom prst="rect">
            <a:avLst/>
          </a:prstGeom>
        </p:spPr>
      </p:pic>
    </p:spTree>
    <p:extLst>
      <p:ext uri="{BB962C8B-B14F-4D97-AF65-F5344CB8AC3E}">
        <p14:creationId xmlns:p14="http://schemas.microsoft.com/office/powerpoint/2010/main" val="3001950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816700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p:cNvSpPr txBox="1">
            <a:spLocks noGrp="1"/>
          </p:cNvSpPr>
          <p:nvPr userDrawn="1"/>
        </p:nvSpPr>
        <p:spPr bwMode="auto">
          <a:xfrm>
            <a:off x="683568" y="4876006"/>
            <a:ext cx="129041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all" baseline="0" dirty="0">
                <a:solidFill>
                  <a:schemeClr val="tx1"/>
                </a:solidFill>
                <a:latin typeface="Arial Narrow" panose="020B0606020202030204" pitchFamily="34" charset="0"/>
                <a:ea typeface="Verdana" panose="020B0604030504040204" pitchFamily="34" charset="0"/>
                <a:cs typeface="Verdana" panose="020B0604030504040204" pitchFamily="34" charset="0"/>
              </a:rPr>
              <a:t>IT-CE</a:t>
            </a: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fr-FR" sz="900" cap="all" baseline="0" dirty="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fr-FR" sz="900" cap="none"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Titre de la présentation</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38" r:id="rId8"/>
    <p:sldLayoutId id="2147483749" r:id="rId9"/>
    <p:sldLayoutId id="2147483750" r:id="rId10"/>
  </p:sldLayoutIdLst>
  <p:txStyles>
    <p:title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pPr algn="ctr"/>
            <a:r>
              <a:rPr lang="fr-FR" sz="2800" dirty="0">
                <a:solidFill>
                  <a:schemeClr val="tx1">
                    <a:lumMod val="75000"/>
                    <a:lumOff val="25000"/>
                  </a:schemeClr>
                </a:solidFill>
              </a:rPr>
              <a:t>Mycredimmo</a:t>
            </a:r>
            <a:br>
              <a:rPr lang="fr-FR" sz="2800" dirty="0">
                <a:solidFill>
                  <a:schemeClr val="tx1">
                    <a:lumMod val="75000"/>
                    <a:lumOff val="25000"/>
                  </a:schemeClr>
                </a:solidFill>
              </a:rPr>
            </a:br>
            <a:r>
              <a:rPr lang="fr-FR" sz="2800" dirty="0">
                <a:solidFill>
                  <a:schemeClr val="tx1">
                    <a:lumMod val="75000"/>
                    <a:lumOff val="25000"/>
                  </a:schemeClr>
                </a:solidFill>
              </a:rPr>
              <a:t>Calcul d’enveloppe &amp; Coût total objet</a:t>
            </a:r>
            <a:br>
              <a:rPr lang="fr-FR" sz="2800" dirty="0">
                <a:solidFill>
                  <a:schemeClr val="tx1">
                    <a:lumMod val="75000"/>
                    <a:lumOff val="25000"/>
                  </a:schemeClr>
                </a:solidFill>
              </a:rPr>
            </a:br>
            <a:r>
              <a:rPr lang="fr-FR" sz="2800" dirty="0">
                <a:solidFill>
                  <a:schemeClr val="tx1">
                    <a:lumMod val="75000"/>
                    <a:lumOff val="25000"/>
                  </a:schemeClr>
                </a:solidFill>
              </a:rPr>
              <a:t>Prospect/Client</a:t>
            </a:r>
          </a:p>
        </p:txBody>
      </p:sp>
    </p:spTree>
    <p:extLst>
      <p:ext uri="{BB962C8B-B14F-4D97-AF65-F5344CB8AC3E}">
        <p14:creationId xmlns:p14="http://schemas.microsoft.com/office/powerpoint/2010/main" val="2643599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5F2987"/>
                </a:solidFill>
              </a:rPr>
              <a:t>Une nouvelle fonctionnalité Mycredimmo permet un calcul d’enveloppe rapide</a:t>
            </a:r>
            <a:endParaRPr lang="fr-FR" dirty="0"/>
          </a:p>
        </p:txBody>
      </p:sp>
      <p:sp>
        <p:nvSpPr>
          <p:cNvPr id="5" name="Espace réservé du contenu 3">
            <a:extLst>
              <a:ext uri="{FF2B5EF4-FFF2-40B4-BE49-F238E27FC236}">
                <a16:creationId xmlns:a16="http://schemas.microsoft.com/office/drawing/2014/main" id="{4F0255C5-0985-4CD9-86B8-11B2C2B11728}"/>
              </a:ext>
            </a:extLst>
          </p:cNvPr>
          <p:cNvSpPr txBox="1">
            <a:spLocks/>
          </p:cNvSpPr>
          <p:nvPr/>
        </p:nvSpPr>
        <p:spPr>
          <a:xfrm>
            <a:off x="719572" y="1131590"/>
            <a:ext cx="7704856" cy="3168352"/>
          </a:xfrm>
          <a:prstGeom prst="rect">
            <a:avLst/>
          </a:prstGeom>
        </p:spPr>
        <p:txBody>
          <a:bodyPr vert="horz" lIns="91440" tIns="45720" rIns="91440" bIns="4572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b="1" dirty="0">
                <a:solidFill>
                  <a:srgbClr val="B24388"/>
                </a:solidFill>
              </a:rPr>
              <a:t>Ce calcul rapide permet d’afficher rapidement 1 à 3 propositions commerciales, avec garantie CEGC SACCEF et assurances CNP incluses (socle + options)</a:t>
            </a:r>
          </a:p>
          <a:p>
            <a:r>
              <a:rPr lang="fr-FR" sz="1200" b="1" dirty="0">
                <a:solidFill>
                  <a:srgbClr val="B24388"/>
                </a:solidFill>
              </a:rPr>
              <a:t>Il est accessible dans Mycredimmo pour un client ou un prospect, particulier ou SCI non professionnelle</a:t>
            </a:r>
          </a:p>
          <a:p>
            <a:r>
              <a:rPr lang="fr-FR" sz="1200" b="1" dirty="0">
                <a:solidFill>
                  <a:srgbClr val="B24388"/>
                </a:solidFill>
              </a:rPr>
              <a:t>2 modes sont possibles :</a:t>
            </a:r>
          </a:p>
          <a:p>
            <a:pPr lvl="1"/>
            <a:r>
              <a:rPr lang="fr-FR" sz="1200" dirty="0"/>
              <a:t>Calcul d’enveloppe ;</a:t>
            </a:r>
          </a:p>
          <a:p>
            <a:pPr lvl="1"/>
            <a:r>
              <a:rPr lang="fr-FR" sz="1200" dirty="0"/>
              <a:t>Coût total objet.</a:t>
            </a:r>
          </a:p>
          <a:p>
            <a:r>
              <a:rPr lang="fr-FR" sz="1200" b="1" dirty="0">
                <a:solidFill>
                  <a:srgbClr val="B24388"/>
                </a:solidFill>
              </a:rPr>
              <a:t>Le bouton ‘Calculer proposition’ sera accessible uniquement :</a:t>
            </a:r>
          </a:p>
          <a:p>
            <a:pPr lvl="1"/>
            <a:r>
              <a:rPr lang="fr-FR" sz="1200" dirty="0"/>
              <a:t>À l'étape proposition ;</a:t>
            </a:r>
          </a:p>
          <a:p>
            <a:pPr lvl="1"/>
            <a:r>
              <a:rPr lang="fr-FR" sz="1200" dirty="0"/>
              <a:t>Si aucun plan de financement n'est présent sur le dossier ;</a:t>
            </a:r>
          </a:p>
          <a:p>
            <a:pPr lvl="1"/>
            <a:r>
              <a:rPr lang="fr-FR" sz="1200" dirty="0"/>
              <a:t>Si au moins 1 emprunteur est renseigné sur le dossier ;</a:t>
            </a:r>
          </a:p>
          <a:p>
            <a:pPr lvl="1"/>
            <a:r>
              <a:rPr lang="fr-FR" sz="1200" dirty="0"/>
              <a:t>Si pour chaque emprunteur, le code CSP et le type de contrat sont renseignés ;</a:t>
            </a:r>
          </a:p>
          <a:p>
            <a:pPr lvl="1"/>
            <a:r>
              <a:rPr lang="fr-FR" sz="1200" dirty="0"/>
              <a:t>Si le montant du projet est différent de 0 en mode ‘Coût total projet’.</a:t>
            </a:r>
          </a:p>
        </p:txBody>
      </p:sp>
    </p:spTree>
    <p:extLst>
      <p:ext uri="{BB962C8B-B14F-4D97-AF65-F5344CB8AC3E}">
        <p14:creationId xmlns:p14="http://schemas.microsoft.com/office/powerpoint/2010/main" val="303791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5F2987"/>
                </a:solidFill>
              </a:rPr>
              <a:t>Une nouvelle fonctionnalité Mycredimmo permet un calcul d’enveloppe rapide</a:t>
            </a:r>
            <a:endParaRPr lang="fr-FR" dirty="0"/>
          </a:p>
        </p:txBody>
      </p:sp>
      <p:sp>
        <p:nvSpPr>
          <p:cNvPr id="5" name="Espace réservé du contenu 3">
            <a:extLst>
              <a:ext uri="{FF2B5EF4-FFF2-40B4-BE49-F238E27FC236}">
                <a16:creationId xmlns:a16="http://schemas.microsoft.com/office/drawing/2014/main" id="{4F0255C5-0985-4CD9-86B8-11B2C2B11728}"/>
              </a:ext>
            </a:extLst>
          </p:cNvPr>
          <p:cNvSpPr txBox="1">
            <a:spLocks/>
          </p:cNvSpPr>
          <p:nvPr/>
        </p:nvSpPr>
        <p:spPr>
          <a:xfrm>
            <a:off x="719572" y="1131590"/>
            <a:ext cx="7704856" cy="3168352"/>
          </a:xfrm>
          <a:prstGeom prst="rect">
            <a:avLst/>
          </a:prstGeom>
        </p:spPr>
        <p:txBody>
          <a:bodyPr vert="horz" lIns="91440" tIns="45720" rIns="91440" bIns="4572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500"/>
              </a:spcBef>
            </a:pPr>
            <a:r>
              <a:rPr lang="fr-FR" sz="1200" b="1" dirty="0">
                <a:solidFill>
                  <a:srgbClr val="B24388"/>
                </a:solidFill>
              </a:rPr>
              <a:t>En mode ‘Calcul d'enveloppe’</a:t>
            </a:r>
            <a:r>
              <a:rPr lang="fr-FR" sz="1200" dirty="0"/>
              <a:t>, cette fonctionnalité permettra de déterminer soit la capacité d'emprunt du(des) client(s) en fonction d'une échéance maximum choisie par le client, soit la mensualité calculée en fonction du montant projet estimé par le client</a:t>
            </a:r>
          </a:p>
          <a:p>
            <a:pPr>
              <a:spcBef>
                <a:spcPts val="1500"/>
              </a:spcBef>
            </a:pPr>
            <a:r>
              <a:rPr lang="fr-FR" sz="1200" b="1" dirty="0">
                <a:solidFill>
                  <a:srgbClr val="B24388"/>
                </a:solidFill>
              </a:rPr>
              <a:t>En mode ‘Coût total objet’</a:t>
            </a:r>
            <a:r>
              <a:rPr lang="fr-FR" sz="1200" dirty="0"/>
              <a:t>, cette fonctionnalité permettra de calculer la proposition en fonction de l'échéance maximum choisie par le client</a:t>
            </a:r>
          </a:p>
          <a:p>
            <a:pPr>
              <a:spcBef>
                <a:spcPts val="1500"/>
              </a:spcBef>
            </a:pPr>
            <a:r>
              <a:rPr lang="fr-FR" sz="1200" dirty="0"/>
              <a:t>Une fois les propositions calculées (de 1 à 3), l'instructeur peut choisir de toutes les conserver ou de n'en conserver qu'une seule ; cela aura pour effet de venir alimenter automatiquement le financement du projet</a:t>
            </a:r>
          </a:p>
          <a:p>
            <a:pPr>
              <a:spcBef>
                <a:spcPts val="1500"/>
              </a:spcBef>
            </a:pPr>
            <a:r>
              <a:rPr lang="fr-FR" sz="1200" dirty="0"/>
              <a:t>On pourra également en mode ‘Coût total objet’, choisir d'éditer la proposition commerciale ainsi que la FSI ou l'ACA pour chaque emprunteur</a:t>
            </a:r>
          </a:p>
          <a:p>
            <a:pPr>
              <a:spcBef>
                <a:spcPts val="1500"/>
              </a:spcBef>
            </a:pPr>
            <a:r>
              <a:rPr lang="fr-FR" sz="1200" dirty="0"/>
              <a:t>En cas de modification du projet après calcul d’enveloppe, il suffit de modifier le coût du projet et de réactualiser les propositions déjà existantes</a:t>
            </a:r>
          </a:p>
        </p:txBody>
      </p:sp>
    </p:spTree>
    <p:extLst>
      <p:ext uri="{BB962C8B-B14F-4D97-AF65-F5344CB8AC3E}">
        <p14:creationId xmlns:p14="http://schemas.microsoft.com/office/powerpoint/2010/main" val="3075107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5F2987"/>
                </a:solidFill>
              </a:rPr>
              <a:t>Prérequis : les informations client/prospect</a:t>
            </a:r>
          </a:p>
        </p:txBody>
      </p:sp>
      <p:pic>
        <p:nvPicPr>
          <p:cNvPr id="6" name="Image 5">
            <a:extLst>
              <a:ext uri="{FF2B5EF4-FFF2-40B4-BE49-F238E27FC236}">
                <a16:creationId xmlns:a16="http://schemas.microsoft.com/office/drawing/2014/main" id="{8CAB84F5-EE45-45B1-BE6B-D2F9F502AD5F}"/>
              </a:ext>
            </a:extLst>
          </p:cNvPr>
          <p:cNvPicPr>
            <a:picLocks noChangeAspect="1"/>
          </p:cNvPicPr>
          <p:nvPr/>
        </p:nvPicPr>
        <p:blipFill rotWithShape="1">
          <a:blip r:embed="rId2"/>
          <a:srcRect b="43159"/>
          <a:stretch/>
        </p:blipFill>
        <p:spPr>
          <a:xfrm>
            <a:off x="1080000" y="2160000"/>
            <a:ext cx="6736263" cy="2376264"/>
          </a:xfrm>
          <a:prstGeom prst="rect">
            <a:avLst/>
          </a:prstGeom>
        </p:spPr>
      </p:pic>
      <p:sp>
        <p:nvSpPr>
          <p:cNvPr id="9" name="Rectangle à coins arrondis 6">
            <a:extLst>
              <a:ext uri="{FF2B5EF4-FFF2-40B4-BE49-F238E27FC236}">
                <a16:creationId xmlns:a16="http://schemas.microsoft.com/office/drawing/2014/main" id="{A0BD9D42-821A-405E-9653-060F7022ED16}"/>
              </a:ext>
            </a:extLst>
          </p:cNvPr>
          <p:cNvSpPr/>
          <p:nvPr/>
        </p:nvSpPr>
        <p:spPr>
          <a:xfrm>
            <a:off x="1260000" y="900000"/>
            <a:ext cx="6300000" cy="1170000"/>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b="1" u="sng" dirty="0">
                <a:solidFill>
                  <a:schemeClr val="bg1"/>
                </a:solidFill>
              </a:rPr>
              <a:t>Les informations suivantes doivent à minima être saisies pour un prospect ou mises à jour dans connaissance client pour un client :</a:t>
            </a:r>
          </a:p>
          <a:p>
            <a:pPr marL="360000" indent="-180000">
              <a:buFontTx/>
              <a:buChar char="-"/>
            </a:pPr>
            <a:r>
              <a:rPr lang="fr-FR" sz="1000" dirty="0">
                <a:solidFill>
                  <a:schemeClr val="bg1"/>
                </a:solidFill>
              </a:rPr>
              <a:t>Civilité</a:t>
            </a:r>
          </a:p>
          <a:p>
            <a:pPr marL="360000" indent="-180000">
              <a:buFontTx/>
              <a:buChar char="-"/>
            </a:pPr>
            <a:r>
              <a:rPr lang="fr-FR" sz="1000" dirty="0">
                <a:solidFill>
                  <a:schemeClr val="bg1"/>
                </a:solidFill>
              </a:rPr>
              <a:t>Adresse</a:t>
            </a:r>
          </a:p>
          <a:p>
            <a:pPr marL="360000" indent="-180000">
              <a:buFontTx/>
              <a:buChar char="-"/>
            </a:pPr>
            <a:r>
              <a:rPr lang="fr-FR" sz="1000" dirty="0">
                <a:solidFill>
                  <a:schemeClr val="bg1"/>
                </a:solidFill>
              </a:rPr>
              <a:t>Situation professionnelle : type de contrat, secteur d’activité et code CSP</a:t>
            </a:r>
          </a:p>
          <a:p>
            <a:pPr marL="360000" indent="-180000">
              <a:buFontTx/>
              <a:buChar char="-"/>
            </a:pPr>
            <a:r>
              <a:rPr lang="fr-FR" sz="1000" dirty="0">
                <a:solidFill>
                  <a:schemeClr val="bg1"/>
                </a:solidFill>
              </a:rPr>
              <a:t>Revenus</a:t>
            </a:r>
          </a:p>
        </p:txBody>
      </p:sp>
      <p:pic>
        <p:nvPicPr>
          <p:cNvPr id="13" name="Picture 4" descr="https://christianchakra.files.wordpress.com/2012/07/warning-sign12.jpg">
            <a:extLst>
              <a:ext uri="{FF2B5EF4-FFF2-40B4-BE49-F238E27FC236}">
                <a16:creationId xmlns:a16="http://schemas.microsoft.com/office/drawing/2014/main" id="{8F32BCC6-2D94-454B-A933-394F1B1B21CE}"/>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6445" b="89941" l="7891" r="90000"/>
                    </a14:imgEffect>
                  </a14:imgLayer>
                </a14:imgProps>
              </a:ext>
              <a:ext uri="{28A0092B-C50C-407E-A947-70E740481C1C}">
                <a14:useLocalDpi xmlns:a14="http://schemas.microsoft.com/office/drawing/2010/main" val="0"/>
              </a:ext>
            </a:extLst>
          </a:blip>
          <a:srcRect/>
          <a:stretch>
            <a:fillRect/>
          </a:stretch>
        </p:blipFill>
        <p:spPr bwMode="auto">
          <a:xfrm>
            <a:off x="720000" y="1080000"/>
            <a:ext cx="744025" cy="594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058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chemeClr val="accent2"/>
                </a:solidFill>
              </a:rPr>
              <a:t>01</a:t>
            </a:r>
          </a:p>
        </p:txBody>
      </p:sp>
      <p:sp>
        <p:nvSpPr>
          <p:cNvPr id="3" name="Espace réservé du texte 2"/>
          <p:cNvSpPr>
            <a:spLocks noGrp="1"/>
          </p:cNvSpPr>
          <p:nvPr>
            <p:ph type="body" sz="quarter" idx="13"/>
          </p:nvPr>
        </p:nvSpPr>
        <p:spPr/>
        <p:txBody>
          <a:bodyPr/>
          <a:lstStyle/>
          <a:p>
            <a:r>
              <a:rPr lang="fr-FR" dirty="0"/>
              <a:t>Le parcours</a:t>
            </a:r>
          </a:p>
          <a:p>
            <a:r>
              <a:rPr lang="fr-FR" dirty="0"/>
              <a:t>Calcul d’enveloppe</a:t>
            </a:r>
          </a:p>
        </p:txBody>
      </p:sp>
    </p:spTree>
    <p:extLst>
      <p:ext uri="{BB962C8B-B14F-4D97-AF65-F5344CB8AC3E}">
        <p14:creationId xmlns:p14="http://schemas.microsoft.com/office/powerpoint/2010/main" val="1454843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F0044406-323A-44B5-A014-FDF281C8285A}"/>
              </a:ext>
            </a:extLst>
          </p:cNvPr>
          <p:cNvPicPr>
            <a:picLocks noChangeAspect="1"/>
          </p:cNvPicPr>
          <p:nvPr/>
        </p:nvPicPr>
        <p:blipFill rotWithShape="1">
          <a:blip r:embed="rId2"/>
          <a:srcRect t="89957"/>
          <a:stretch/>
        </p:blipFill>
        <p:spPr>
          <a:xfrm>
            <a:off x="1331640" y="4384104"/>
            <a:ext cx="6734613" cy="419894"/>
          </a:xfrm>
          <a:prstGeom prst="rect">
            <a:avLst/>
          </a:prstGeom>
        </p:spPr>
      </p:pic>
      <p:pic>
        <p:nvPicPr>
          <p:cNvPr id="4" name="Image 3">
            <a:extLst>
              <a:ext uri="{FF2B5EF4-FFF2-40B4-BE49-F238E27FC236}">
                <a16:creationId xmlns:a16="http://schemas.microsoft.com/office/drawing/2014/main" id="{2178D141-48A8-4E5A-8C1B-4A8CADFF8A4C}"/>
              </a:ext>
            </a:extLst>
          </p:cNvPr>
          <p:cNvPicPr>
            <a:picLocks noChangeAspect="1"/>
          </p:cNvPicPr>
          <p:nvPr/>
        </p:nvPicPr>
        <p:blipFill rotWithShape="1">
          <a:blip r:embed="rId2"/>
          <a:srcRect b="33953"/>
          <a:stretch/>
        </p:blipFill>
        <p:spPr>
          <a:xfrm>
            <a:off x="1331641" y="1636656"/>
            <a:ext cx="6734613" cy="2761542"/>
          </a:xfrm>
          <a:prstGeom prst="rect">
            <a:avLst/>
          </a:prstGeom>
        </p:spPr>
      </p:pic>
      <p:sp>
        <p:nvSpPr>
          <p:cNvPr id="5" name="Espace réservé du texte 4"/>
          <p:cNvSpPr>
            <a:spLocks noGrp="1"/>
          </p:cNvSpPr>
          <p:nvPr>
            <p:ph type="body" sz="quarter" idx="12"/>
          </p:nvPr>
        </p:nvSpPr>
        <p:spPr/>
        <p:txBody>
          <a:bodyPr>
            <a:normAutofit/>
          </a:bodyPr>
          <a:lstStyle/>
          <a:p>
            <a:r>
              <a:rPr lang="fr-FR" dirty="0"/>
              <a:t>1. Accès direct au bouton « Calculer proposition(s) »</a:t>
            </a:r>
          </a:p>
        </p:txBody>
      </p:sp>
      <p:sp>
        <p:nvSpPr>
          <p:cNvPr id="2" name="Titre 1"/>
          <p:cNvSpPr>
            <a:spLocks noGrp="1"/>
          </p:cNvSpPr>
          <p:nvPr>
            <p:ph type="title"/>
          </p:nvPr>
        </p:nvSpPr>
        <p:spPr/>
        <p:txBody>
          <a:bodyPr/>
          <a:lstStyle/>
          <a:p>
            <a:r>
              <a:rPr lang="fr-FR" dirty="0">
                <a:solidFill>
                  <a:srgbClr val="5F2987"/>
                </a:solidFill>
              </a:rPr>
              <a:t>Parcours calcul d’enveloppe</a:t>
            </a:r>
          </a:p>
        </p:txBody>
      </p:sp>
      <p:sp>
        <p:nvSpPr>
          <p:cNvPr id="11" name="Rectangle à coins arrondis 12">
            <a:extLst>
              <a:ext uri="{FF2B5EF4-FFF2-40B4-BE49-F238E27FC236}">
                <a16:creationId xmlns:a16="http://schemas.microsoft.com/office/drawing/2014/main" id="{8514DDB9-98F0-478B-B354-88672C9D14C8}"/>
              </a:ext>
            </a:extLst>
          </p:cNvPr>
          <p:cNvSpPr/>
          <p:nvPr/>
        </p:nvSpPr>
        <p:spPr>
          <a:xfrm>
            <a:off x="540000" y="1116000"/>
            <a:ext cx="2880000" cy="432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Accès direct au bouton ‘Calculer proposition(s)’ </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en mode calcul d’enveloppe</a:t>
            </a:r>
          </a:p>
        </p:txBody>
      </p:sp>
      <p:cxnSp>
        <p:nvCxnSpPr>
          <p:cNvPr id="13" name="Connecteur droit avec flèche 12">
            <a:extLst>
              <a:ext uri="{FF2B5EF4-FFF2-40B4-BE49-F238E27FC236}">
                <a16:creationId xmlns:a16="http://schemas.microsoft.com/office/drawing/2014/main" id="{4B435B6B-3502-41B7-8B50-ED3E15158E60}"/>
              </a:ext>
            </a:extLst>
          </p:cNvPr>
          <p:cNvCxnSpPr>
            <a:cxnSpLocks/>
          </p:cNvCxnSpPr>
          <p:nvPr/>
        </p:nvCxnSpPr>
        <p:spPr>
          <a:xfrm>
            <a:off x="1907704" y="1556849"/>
            <a:ext cx="2664296" cy="3037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à coins arrondis 12">
            <a:extLst>
              <a:ext uri="{FF2B5EF4-FFF2-40B4-BE49-F238E27FC236}">
                <a16:creationId xmlns:a16="http://schemas.microsoft.com/office/drawing/2014/main" id="{657141BD-441E-482A-8F67-A1D76EB7C739}"/>
              </a:ext>
            </a:extLst>
          </p:cNvPr>
          <p:cNvSpPr/>
          <p:nvPr/>
        </p:nvSpPr>
        <p:spPr>
          <a:xfrm>
            <a:off x="3288126" y="2882853"/>
            <a:ext cx="1004778" cy="162904"/>
          </a:xfrm>
          <a:prstGeom prst="round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noFill/>
              <a:effectLst>
                <a:outerShdw blurRad="38100" dist="19050" dir="2700000" algn="tl" rotWithShape="0">
                  <a:schemeClr val="dk1">
                    <a:alpha val="40000"/>
                  </a:schemeClr>
                </a:outerShdw>
              </a:effectLst>
              <a:latin typeface="Arial"/>
              <a:ea typeface="Arial"/>
              <a:cs typeface="Arial"/>
            </a:endParaRPr>
          </a:p>
        </p:txBody>
      </p:sp>
      <p:cxnSp>
        <p:nvCxnSpPr>
          <p:cNvPr id="15" name="Connecteur droit avec flèche 14">
            <a:extLst>
              <a:ext uri="{FF2B5EF4-FFF2-40B4-BE49-F238E27FC236}">
                <a16:creationId xmlns:a16="http://schemas.microsoft.com/office/drawing/2014/main" id="{C5FCB0E5-C5F5-4FD1-9EE1-8756C37EBDA0}"/>
              </a:ext>
            </a:extLst>
          </p:cNvPr>
          <p:cNvCxnSpPr>
            <a:cxnSpLocks/>
          </p:cNvCxnSpPr>
          <p:nvPr/>
        </p:nvCxnSpPr>
        <p:spPr>
          <a:xfrm>
            <a:off x="2286215" y="1556849"/>
            <a:ext cx="1421689" cy="12838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à coins arrondis 12">
            <a:extLst>
              <a:ext uri="{FF2B5EF4-FFF2-40B4-BE49-F238E27FC236}">
                <a16:creationId xmlns:a16="http://schemas.microsoft.com/office/drawing/2014/main" id="{9CDF2BD6-CF5D-4DE1-9C52-0D338F8AE1A3}"/>
              </a:ext>
            </a:extLst>
          </p:cNvPr>
          <p:cNvSpPr/>
          <p:nvPr/>
        </p:nvSpPr>
        <p:spPr>
          <a:xfrm>
            <a:off x="4645674" y="4450048"/>
            <a:ext cx="1078454" cy="281942"/>
          </a:xfrm>
          <a:prstGeom prst="round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noFill/>
              <a:effectLst>
                <a:outerShdw blurRad="38100" dist="19050" dir="2700000" algn="tl" rotWithShape="0">
                  <a:schemeClr val="dk1">
                    <a:alpha val="40000"/>
                  </a:schemeClr>
                </a:outerShdw>
              </a:effectLst>
              <a:latin typeface="Arial"/>
              <a:ea typeface="Arial"/>
              <a:cs typeface="Arial"/>
            </a:endParaRPr>
          </a:p>
        </p:txBody>
      </p:sp>
    </p:spTree>
    <p:extLst>
      <p:ext uri="{BB962C8B-B14F-4D97-AF65-F5344CB8AC3E}">
        <p14:creationId xmlns:p14="http://schemas.microsoft.com/office/powerpoint/2010/main" val="4245191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7A0EE255-0326-4D68-A1DC-2295A9B4416B}"/>
              </a:ext>
            </a:extLst>
          </p:cNvPr>
          <p:cNvPicPr>
            <a:picLocks noChangeAspect="1"/>
          </p:cNvPicPr>
          <p:nvPr/>
        </p:nvPicPr>
        <p:blipFill rotWithShape="1">
          <a:blip r:embed="rId2"/>
          <a:srcRect l="11102" t="92257"/>
          <a:stretch/>
        </p:blipFill>
        <p:spPr>
          <a:xfrm>
            <a:off x="736271" y="4462054"/>
            <a:ext cx="7364121" cy="398272"/>
          </a:xfrm>
          <a:prstGeom prst="rect">
            <a:avLst/>
          </a:prstGeom>
        </p:spPr>
      </p:pic>
      <p:pic>
        <p:nvPicPr>
          <p:cNvPr id="8" name="Image 7">
            <a:extLst>
              <a:ext uri="{FF2B5EF4-FFF2-40B4-BE49-F238E27FC236}">
                <a16:creationId xmlns:a16="http://schemas.microsoft.com/office/drawing/2014/main" id="{A0137B3A-DD7B-43A8-A0A1-4093D8F5CF47}"/>
              </a:ext>
            </a:extLst>
          </p:cNvPr>
          <p:cNvPicPr>
            <a:picLocks noChangeAspect="1"/>
          </p:cNvPicPr>
          <p:nvPr/>
        </p:nvPicPr>
        <p:blipFill rotWithShape="1">
          <a:blip r:embed="rId2"/>
          <a:srcRect b="26200"/>
          <a:stretch/>
        </p:blipFill>
        <p:spPr>
          <a:xfrm>
            <a:off x="733453" y="1163828"/>
            <a:ext cx="7361238" cy="3373164"/>
          </a:xfrm>
          <a:prstGeom prst="rect">
            <a:avLst/>
          </a:prstGeom>
        </p:spPr>
      </p:pic>
      <p:sp>
        <p:nvSpPr>
          <p:cNvPr id="5" name="Espace réservé du texte 4"/>
          <p:cNvSpPr>
            <a:spLocks noGrp="1"/>
          </p:cNvSpPr>
          <p:nvPr>
            <p:ph type="body" sz="quarter" idx="12"/>
          </p:nvPr>
        </p:nvSpPr>
        <p:spPr/>
        <p:txBody>
          <a:bodyPr>
            <a:normAutofit/>
          </a:bodyPr>
          <a:lstStyle/>
          <a:p>
            <a:r>
              <a:rPr lang="fr-FR" dirty="0"/>
              <a:t>2. Accès aux propositions en mode Calcul d’enveloppe</a:t>
            </a:r>
          </a:p>
        </p:txBody>
      </p:sp>
      <p:sp>
        <p:nvSpPr>
          <p:cNvPr id="2" name="Titre 1"/>
          <p:cNvSpPr>
            <a:spLocks noGrp="1"/>
          </p:cNvSpPr>
          <p:nvPr>
            <p:ph type="title"/>
          </p:nvPr>
        </p:nvSpPr>
        <p:spPr/>
        <p:txBody>
          <a:bodyPr/>
          <a:lstStyle/>
          <a:p>
            <a:r>
              <a:rPr lang="fr-FR" dirty="0">
                <a:solidFill>
                  <a:srgbClr val="5F2987"/>
                </a:solidFill>
              </a:rPr>
              <a:t>Parcours calcul d’enveloppe</a:t>
            </a:r>
          </a:p>
        </p:txBody>
      </p:sp>
      <p:sp>
        <p:nvSpPr>
          <p:cNvPr id="11" name="Rectangle à coins arrondis 12">
            <a:extLst>
              <a:ext uri="{FF2B5EF4-FFF2-40B4-BE49-F238E27FC236}">
                <a16:creationId xmlns:a16="http://schemas.microsoft.com/office/drawing/2014/main" id="{8514DDB9-98F0-478B-B354-88672C9D14C8}"/>
              </a:ext>
            </a:extLst>
          </p:cNvPr>
          <p:cNvSpPr/>
          <p:nvPr/>
        </p:nvSpPr>
        <p:spPr>
          <a:xfrm>
            <a:off x="5670000" y="990000"/>
            <a:ext cx="2340000" cy="792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Choix du type de calcul </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 calcul de capacité d’emprunt ou capacité de remboursement (en mode calcul de mensualités)</a:t>
            </a:r>
          </a:p>
        </p:txBody>
      </p:sp>
      <p:sp>
        <p:nvSpPr>
          <p:cNvPr id="14" name="Rectangle à coins arrondis 12">
            <a:extLst>
              <a:ext uri="{FF2B5EF4-FFF2-40B4-BE49-F238E27FC236}">
                <a16:creationId xmlns:a16="http://schemas.microsoft.com/office/drawing/2014/main" id="{657141BD-441E-482A-8F67-A1D76EB7C739}"/>
              </a:ext>
            </a:extLst>
          </p:cNvPr>
          <p:cNvSpPr/>
          <p:nvPr/>
        </p:nvSpPr>
        <p:spPr>
          <a:xfrm>
            <a:off x="827584" y="1779662"/>
            <a:ext cx="1047901" cy="199792"/>
          </a:xfrm>
          <a:prstGeom prst="round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noFill/>
              <a:effectLst>
                <a:outerShdw blurRad="38100" dist="19050" dir="2700000" algn="tl" rotWithShape="0">
                  <a:schemeClr val="dk1">
                    <a:alpha val="40000"/>
                  </a:schemeClr>
                </a:outerShdw>
              </a:effectLst>
              <a:latin typeface="Arial"/>
              <a:ea typeface="Arial"/>
              <a:cs typeface="Arial"/>
            </a:endParaRPr>
          </a:p>
        </p:txBody>
      </p:sp>
      <p:cxnSp>
        <p:nvCxnSpPr>
          <p:cNvPr id="15" name="Connecteur droit avec flèche 14">
            <a:extLst>
              <a:ext uri="{FF2B5EF4-FFF2-40B4-BE49-F238E27FC236}">
                <a16:creationId xmlns:a16="http://schemas.microsoft.com/office/drawing/2014/main" id="{C5FCB0E5-C5F5-4FD1-9EE1-8756C37EBDA0}"/>
              </a:ext>
            </a:extLst>
          </p:cNvPr>
          <p:cNvCxnSpPr>
            <a:cxnSpLocks/>
          </p:cNvCxnSpPr>
          <p:nvPr/>
        </p:nvCxnSpPr>
        <p:spPr>
          <a:xfrm flipH="1">
            <a:off x="2123728" y="1347614"/>
            <a:ext cx="3522691"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4275C931-541C-44D3-8359-6B6AD61C2038}"/>
              </a:ext>
            </a:extLst>
          </p:cNvPr>
          <p:cNvCxnSpPr>
            <a:cxnSpLocks/>
          </p:cNvCxnSpPr>
          <p:nvPr/>
        </p:nvCxnSpPr>
        <p:spPr>
          <a:xfrm flipH="1">
            <a:off x="5292080" y="1428006"/>
            <a:ext cx="368424" cy="3680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ectangle à coins arrondis 12">
            <a:extLst>
              <a:ext uri="{FF2B5EF4-FFF2-40B4-BE49-F238E27FC236}">
                <a16:creationId xmlns:a16="http://schemas.microsoft.com/office/drawing/2014/main" id="{616BE676-7535-4EB0-B416-D108192CE8F8}"/>
              </a:ext>
            </a:extLst>
          </p:cNvPr>
          <p:cNvSpPr/>
          <p:nvPr/>
        </p:nvSpPr>
        <p:spPr>
          <a:xfrm>
            <a:off x="6930000" y="2250000"/>
            <a:ext cx="1800000" cy="540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Ajustement des variables </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pour la simulation</a:t>
            </a:r>
          </a:p>
        </p:txBody>
      </p:sp>
      <p:cxnSp>
        <p:nvCxnSpPr>
          <p:cNvPr id="26" name="Connecteur droit avec flèche 25">
            <a:extLst>
              <a:ext uri="{FF2B5EF4-FFF2-40B4-BE49-F238E27FC236}">
                <a16:creationId xmlns:a16="http://schemas.microsoft.com/office/drawing/2014/main" id="{EED13018-8A0D-4628-8F0F-7956C7F60FDC}"/>
              </a:ext>
            </a:extLst>
          </p:cNvPr>
          <p:cNvCxnSpPr>
            <a:cxnSpLocks/>
          </p:cNvCxnSpPr>
          <p:nvPr/>
        </p:nvCxnSpPr>
        <p:spPr>
          <a:xfrm flipH="1">
            <a:off x="5857001" y="2427734"/>
            <a:ext cx="1085562" cy="1650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FCCDDE35-E766-437A-BA65-E99A767FD393}"/>
              </a:ext>
            </a:extLst>
          </p:cNvPr>
          <p:cNvCxnSpPr>
            <a:cxnSpLocks/>
          </p:cNvCxnSpPr>
          <p:nvPr/>
        </p:nvCxnSpPr>
        <p:spPr>
          <a:xfrm flipH="1">
            <a:off x="4946171" y="2571750"/>
            <a:ext cx="1996392" cy="8566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158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2F528A9-5445-4C13-B1D0-D9A61999EB12}"/>
              </a:ext>
            </a:extLst>
          </p:cNvPr>
          <p:cNvPicPr>
            <a:picLocks noChangeAspect="1"/>
          </p:cNvPicPr>
          <p:nvPr/>
        </p:nvPicPr>
        <p:blipFill rotWithShape="1">
          <a:blip r:embed="rId2"/>
          <a:srcRect t="23630"/>
          <a:stretch/>
        </p:blipFill>
        <p:spPr>
          <a:xfrm>
            <a:off x="372057" y="974187"/>
            <a:ext cx="8172622" cy="3757803"/>
          </a:xfrm>
          <a:prstGeom prst="rect">
            <a:avLst/>
          </a:prstGeom>
        </p:spPr>
      </p:pic>
      <p:sp>
        <p:nvSpPr>
          <p:cNvPr id="2" name="Titre 1"/>
          <p:cNvSpPr>
            <a:spLocks noGrp="1"/>
          </p:cNvSpPr>
          <p:nvPr>
            <p:ph type="title"/>
          </p:nvPr>
        </p:nvSpPr>
        <p:spPr/>
        <p:txBody>
          <a:bodyPr/>
          <a:lstStyle/>
          <a:p>
            <a:r>
              <a:rPr lang="fr-FR" dirty="0">
                <a:solidFill>
                  <a:srgbClr val="5F2987"/>
                </a:solidFill>
              </a:rPr>
              <a:t>Parcours calcul d’enveloppe</a:t>
            </a:r>
          </a:p>
        </p:txBody>
      </p:sp>
      <p:sp>
        <p:nvSpPr>
          <p:cNvPr id="4" name="Espace réservé du texte 3">
            <a:extLst>
              <a:ext uri="{FF2B5EF4-FFF2-40B4-BE49-F238E27FC236}">
                <a16:creationId xmlns:a16="http://schemas.microsoft.com/office/drawing/2014/main" id="{9418559F-0FEE-4C6A-B06F-0696C37DB28A}"/>
              </a:ext>
            </a:extLst>
          </p:cNvPr>
          <p:cNvSpPr>
            <a:spLocks noGrp="1"/>
          </p:cNvSpPr>
          <p:nvPr>
            <p:ph type="body" sz="quarter" idx="12"/>
          </p:nvPr>
        </p:nvSpPr>
        <p:spPr/>
        <p:txBody>
          <a:bodyPr/>
          <a:lstStyle/>
          <a:p>
            <a:r>
              <a:rPr lang="fr-FR" dirty="0"/>
              <a:t>2. Accès aux propositions en mode Calcul d’enveloppe</a:t>
            </a:r>
          </a:p>
        </p:txBody>
      </p:sp>
      <p:sp>
        <p:nvSpPr>
          <p:cNvPr id="18" name="Rectangle à coins arrondis 12">
            <a:extLst>
              <a:ext uri="{FF2B5EF4-FFF2-40B4-BE49-F238E27FC236}">
                <a16:creationId xmlns:a16="http://schemas.microsoft.com/office/drawing/2014/main" id="{BC9304F7-F7B0-4DC9-AA03-3A7B41F9A086}"/>
              </a:ext>
            </a:extLst>
          </p:cNvPr>
          <p:cNvSpPr/>
          <p:nvPr/>
        </p:nvSpPr>
        <p:spPr>
          <a:xfrm>
            <a:off x="6120000" y="1080000"/>
            <a:ext cx="2520000" cy="432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Possibilité d’ajuster la durée et/ou le taux pour chaque proposition</a:t>
            </a:r>
          </a:p>
        </p:txBody>
      </p:sp>
      <p:sp>
        <p:nvSpPr>
          <p:cNvPr id="20" name="Rectangle à coins arrondis 12">
            <a:extLst>
              <a:ext uri="{FF2B5EF4-FFF2-40B4-BE49-F238E27FC236}">
                <a16:creationId xmlns:a16="http://schemas.microsoft.com/office/drawing/2014/main" id="{6AFE198B-4617-401F-8474-8EAFB6A0F795}"/>
              </a:ext>
            </a:extLst>
          </p:cNvPr>
          <p:cNvSpPr/>
          <p:nvPr/>
        </p:nvSpPr>
        <p:spPr>
          <a:xfrm>
            <a:off x="6120000" y="1710000"/>
            <a:ext cx="2520000" cy="432048"/>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Restitution des différentes simulations</a:t>
            </a:r>
          </a:p>
        </p:txBody>
      </p:sp>
      <p:sp>
        <p:nvSpPr>
          <p:cNvPr id="22" name="Rectangle à coins arrondis 12">
            <a:extLst>
              <a:ext uri="{FF2B5EF4-FFF2-40B4-BE49-F238E27FC236}">
                <a16:creationId xmlns:a16="http://schemas.microsoft.com/office/drawing/2014/main" id="{7C94F351-061E-4098-8D97-D2885969866F}"/>
              </a:ext>
            </a:extLst>
          </p:cNvPr>
          <p:cNvSpPr/>
          <p:nvPr/>
        </p:nvSpPr>
        <p:spPr>
          <a:xfrm>
            <a:off x="6120000" y="3780000"/>
            <a:ext cx="2520000" cy="432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Création des propositions conservées dans Mycredimmo</a:t>
            </a:r>
            <a:endParaRPr lang="fr-FR" sz="1000" dirty="0"/>
          </a:p>
        </p:txBody>
      </p:sp>
      <p:cxnSp>
        <p:nvCxnSpPr>
          <p:cNvPr id="23" name="Connecteur droit avec flèche 22">
            <a:extLst>
              <a:ext uri="{FF2B5EF4-FFF2-40B4-BE49-F238E27FC236}">
                <a16:creationId xmlns:a16="http://schemas.microsoft.com/office/drawing/2014/main" id="{2433AF83-2088-4120-807D-B6B57591E392}"/>
              </a:ext>
            </a:extLst>
          </p:cNvPr>
          <p:cNvCxnSpPr>
            <a:cxnSpLocks/>
          </p:cNvCxnSpPr>
          <p:nvPr/>
        </p:nvCxnSpPr>
        <p:spPr>
          <a:xfrm flipH="1">
            <a:off x="4341697" y="1275606"/>
            <a:ext cx="1748760" cy="2112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à coins arrondis 12">
            <a:extLst>
              <a:ext uri="{FF2B5EF4-FFF2-40B4-BE49-F238E27FC236}">
                <a16:creationId xmlns:a16="http://schemas.microsoft.com/office/drawing/2014/main" id="{961AA1DE-F099-4927-AC9F-532FCB895C8F}"/>
              </a:ext>
            </a:extLst>
          </p:cNvPr>
          <p:cNvSpPr/>
          <p:nvPr/>
        </p:nvSpPr>
        <p:spPr>
          <a:xfrm>
            <a:off x="6120000" y="2340000"/>
            <a:ext cx="2520000" cy="432048"/>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Possibilité de conserver entre 1 à 3 propositions (1 à minima)</a:t>
            </a:r>
          </a:p>
        </p:txBody>
      </p:sp>
      <p:sp>
        <p:nvSpPr>
          <p:cNvPr id="28" name="Rectangle à coins arrondis 12">
            <a:extLst>
              <a:ext uri="{FF2B5EF4-FFF2-40B4-BE49-F238E27FC236}">
                <a16:creationId xmlns:a16="http://schemas.microsoft.com/office/drawing/2014/main" id="{0BE4041E-8486-4F09-A2C2-F061E180C0AD}"/>
              </a:ext>
            </a:extLst>
          </p:cNvPr>
          <p:cNvSpPr/>
          <p:nvPr/>
        </p:nvSpPr>
        <p:spPr>
          <a:xfrm>
            <a:off x="6120000" y="3060204"/>
            <a:ext cx="2520000" cy="432048"/>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Visuels sur les dépassements taux d’effort, TAEG et reste à vivre</a:t>
            </a:r>
          </a:p>
        </p:txBody>
      </p:sp>
      <p:cxnSp>
        <p:nvCxnSpPr>
          <p:cNvPr id="29" name="Connecteur droit avec flèche 28">
            <a:extLst>
              <a:ext uri="{FF2B5EF4-FFF2-40B4-BE49-F238E27FC236}">
                <a16:creationId xmlns:a16="http://schemas.microsoft.com/office/drawing/2014/main" id="{C8C6CB45-037E-4E07-8346-F2E58265FD8F}"/>
              </a:ext>
            </a:extLst>
          </p:cNvPr>
          <p:cNvCxnSpPr>
            <a:cxnSpLocks/>
          </p:cNvCxnSpPr>
          <p:nvPr/>
        </p:nvCxnSpPr>
        <p:spPr>
          <a:xfrm flipH="1">
            <a:off x="3017168" y="3276228"/>
            <a:ext cx="3073289" cy="8029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FAD63F41-79D6-4995-ABA7-3EBD921A8721}"/>
              </a:ext>
            </a:extLst>
          </p:cNvPr>
          <p:cNvCxnSpPr>
            <a:cxnSpLocks/>
          </p:cNvCxnSpPr>
          <p:nvPr/>
        </p:nvCxnSpPr>
        <p:spPr>
          <a:xfrm flipH="1">
            <a:off x="5652121" y="4032707"/>
            <a:ext cx="438336" cy="219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Rectangle à coins arrondis 12">
            <a:extLst>
              <a:ext uri="{FF2B5EF4-FFF2-40B4-BE49-F238E27FC236}">
                <a16:creationId xmlns:a16="http://schemas.microsoft.com/office/drawing/2014/main" id="{8913B308-A034-4B7D-8269-EC70D77D6B04}"/>
              </a:ext>
            </a:extLst>
          </p:cNvPr>
          <p:cNvSpPr/>
          <p:nvPr/>
        </p:nvSpPr>
        <p:spPr>
          <a:xfrm>
            <a:off x="8018221" y="4476991"/>
            <a:ext cx="576064" cy="254999"/>
          </a:xfrm>
          <a:prstGeom prst="round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solidFill>
                <a:schemeClr val="tx1"/>
              </a:solidFill>
              <a:effectLst>
                <a:outerShdw blurRad="38100" dist="19050" dir="2700000" algn="tl" rotWithShape="0">
                  <a:schemeClr val="dk1">
                    <a:alpha val="40000"/>
                  </a:schemeClr>
                </a:outerShdw>
              </a:effectLst>
              <a:latin typeface="Arial"/>
              <a:ea typeface="Arial"/>
              <a:cs typeface="Arial"/>
            </a:endParaRPr>
          </a:p>
        </p:txBody>
      </p:sp>
    </p:spTree>
    <p:extLst>
      <p:ext uri="{BB962C8B-B14F-4D97-AF65-F5344CB8AC3E}">
        <p14:creationId xmlns:p14="http://schemas.microsoft.com/office/powerpoint/2010/main" val="2393367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8A8BECB-1DDF-41D6-AC87-95D15C200410}"/>
              </a:ext>
            </a:extLst>
          </p:cNvPr>
          <p:cNvPicPr>
            <a:picLocks noChangeAspect="1"/>
          </p:cNvPicPr>
          <p:nvPr/>
        </p:nvPicPr>
        <p:blipFill>
          <a:blip r:embed="rId2"/>
          <a:stretch>
            <a:fillRect/>
          </a:stretch>
        </p:blipFill>
        <p:spPr>
          <a:xfrm>
            <a:off x="1188722" y="900032"/>
            <a:ext cx="6284933" cy="3903966"/>
          </a:xfrm>
          <a:prstGeom prst="rect">
            <a:avLst/>
          </a:prstGeom>
        </p:spPr>
      </p:pic>
      <p:sp>
        <p:nvSpPr>
          <p:cNvPr id="2" name="Titre 1"/>
          <p:cNvSpPr>
            <a:spLocks noGrp="1"/>
          </p:cNvSpPr>
          <p:nvPr>
            <p:ph type="title"/>
          </p:nvPr>
        </p:nvSpPr>
        <p:spPr/>
        <p:txBody>
          <a:bodyPr/>
          <a:lstStyle/>
          <a:p>
            <a:r>
              <a:rPr lang="fr-FR" dirty="0">
                <a:solidFill>
                  <a:srgbClr val="5F2987"/>
                </a:solidFill>
              </a:rPr>
              <a:t>Parcours calcul d’enveloppe</a:t>
            </a:r>
          </a:p>
        </p:txBody>
      </p:sp>
      <p:sp>
        <p:nvSpPr>
          <p:cNvPr id="4" name="Espace réservé du texte 3">
            <a:extLst>
              <a:ext uri="{FF2B5EF4-FFF2-40B4-BE49-F238E27FC236}">
                <a16:creationId xmlns:a16="http://schemas.microsoft.com/office/drawing/2014/main" id="{9418559F-0FEE-4C6A-B06F-0696C37DB28A}"/>
              </a:ext>
            </a:extLst>
          </p:cNvPr>
          <p:cNvSpPr>
            <a:spLocks noGrp="1"/>
          </p:cNvSpPr>
          <p:nvPr>
            <p:ph type="body" sz="quarter" idx="12"/>
          </p:nvPr>
        </p:nvSpPr>
        <p:spPr/>
        <p:txBody>
          <a:bodyPr/>
          <a:lstStyle/>
          <a:p>
            <a:r>
              <a:rPr lang="fr-FR" dirty="0"/>
              <a:t>3. Retour au Plan de Financement</a:t>
            </a:r>
          </a:p>
        </p:txBody>
      </p:sp>
      <p:sp>
        <p:nvSpPr>
          <p:cNvPr id="17" name="Rectangle à coins arrondis 12">
            <a:extLst>
              <a:ext uri="{FF2B5EF4-FFF2-40B4-BE49-F238E27FC236}">
                <a16:creationId xmlns:a16="http://schemas.microsoft.com/office/drawing/2014/main" id="{871D528A-02AD-4C2A-961C-8839EDEC6D35}"/>
              </a:ext>
            </a:extLst>
          </p:cNvPr>
          <p:cNvSpPr/>
          <p:nvPr/>
        </p:nvSpPr>
        <p:spPr>
          <a:xfrm>
            <a:off x="180000" y="1260000"/>
            <a:ext cx="2160000" cy="648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Retour au Plan de financement </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avec possibilité de modifier les propositions enregistrées</a:t>
            </a:r>
          </a:p>
        </p:txBody>
      </p:sp>
      <p:sp>
        <p:nvSpPr>
          <p:cNvPr id="6" name="Rectangle à coins arrondis 12">
            <a:extLst>
              <a:ext uri="{FF2B5EF4-FFF2-40B4-BE49-F238E27FC236}">
                <a16:creationId xmlns:a16="http://schemas.microsoft.com/office/drawing/2014/main" id="{B6756ED4-D86C-4D30-BD62-7B94BF8A5B59}"/>
              </a:ext>
            </a:extLst>
          </p:cNvPr>
          <p:cNvSpPr/>
          <p:nvPr/>
        </p:nvSpPr>
        <p:spPr>
          <a:xfrm>
            <a:off x="5796136" y="1275606"/>
            <a:ext cx="1728192" cy="3096344"/>
          </a:xfrm>
          <a:prstGeom prst="roundRect">
            <a:avLst>
              <a:gd name="adj" fmla="val 5611"/>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solidFill>
                <a:schemeClr val="tx1"/>
              </a:solidFill>
              <a:effectLst>
                <a:outerShdw blurRad="38100" dist="19050" dir="2700000" algn="tl" rotWithShape="0">
                  <a:schemeClr val="dk1">
                    <a:alpha val="40000"/>
                  </a:schemeClr>
                </a:outerShdw>
              </a:effectLst>
              <a:latin typeface="Arial"/>
              <a:ea typeface="Arial"/>
              <a:cs typeface="Arial"/>
            </a:endParaRPr>
          </a:p>
        </p:txBody>
      </p:sp>
      <p:sp>
        <p:nvSpPr>
          <p:cNvPr id="8" name="Rectangle à coins arrondis 12">
            <a:extLst>
              <a:ext uri="{FF2B5EF4-FFF2-40B4-BE49-F238E27FC236}">
                <a16:creationId xmlns:a16="http://schemas.microsoft.com/office/drawing/2014/main" id="{2F7FF610-C5EF-424C-877D-1B30D07D4EB3}"/>
              </a:ext>
            </a:extLst>
          </p:cNvPr>
          <p:cNvSpPr/>
          <p:nvPr/>
        </p:nvSpPr>
        <p:spPr>
          <a:xfrm>
            <a:off x="7668344" y="771551"/>
            <a:ext cx="1350000" cy="1296144"/>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Les autres propositions sont également disponibles</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 à l’étape ‘Proposition commerciale’</a:t>
            </a:r>
          </a:p>
        </p:txBody>
      </p:sp>
      <p:cxnSp>
        <p:nvCxnSpPr>
          <p:cNvPr id="9" name="Connecteur droit avec flèche 8">
            <a:extLst>
              <a:ext uri="{FF2B5EF4-FFF2-40B4-BE49-F238E27FC236}">
                <a16:creationId xmlns:a16="http://schemas.microsoft.com/office/drawing/2014/main" id="{91E9CAF7-BAE8-49D1-B209-D617D4B91C76}"/>
              </a:ext>
            </a:extLst>
          </p:cNvPr>
          <p:cNvCxnSpPr>
            <a:cxnSpLocks/>
            <a:stCxn id="8" idx="2"/>
          </p:cNvCxnSpPr>
          <p:nvPr/>
        </p:nvCxnSpPr>
        <p:spPr>
          <a:xfrm flipH="1">
            <a:off x="7524328" y="2067695"/>
            <a:ext cx="819016" cy="504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2194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chemeClr val="accent3"/>
                </a:solidFill>
              </a:rPr>
              <a:t>02</a:t>
            </a:r>
          </a:p>
        </p:txBody>
      </p:sp>
      <p:sp>
        <p:nvSpPr>
          <p:cNvPr id="3" name="Espace réservé du texte 2"/>
          <p:cNvSpPr>
            <a:spLocks noGrp="1"/>
          </p:cNvSpPr>
          <p:nvPr>
            <p:ph type="body" sz="quarter" idx="13"/>
          </p:nvPr>
        </p:nvSpPr>
        <p:spPr/>
        <p:txBody>
          <a:bodyPr/>
          <a:lstStyle/>
          <a:p>
            <a:r>
              <a:rPr lang="fr-FR" dirty="0"/>
              <a:t>Le parcours</a:t>
            </a:r>
          </a:p>
          <a:p>
            <a:r>
              <a:rPr lang="fr-FR" dirty="0"/>
              <a:t>Coût total objet</a:t>
            </a:r>
          </a:p>
        </p:txBody>
      </p:sp>
    </p:spTree>
    <p:extLst>
      <p:ext uri="{BB962C8B-B14F-4D97-AF65-F5344CB8AC3E}">
        <p14:creationId xmlns:p14="http://schemas.microsoft.com/office/powerpoint/2010/main" val="470335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0CAE18F-75AF-47CD-8445-59146E060D97}"/>
              </a:ext>
            </a:extLst>
          </p:cNvPr>
          <p:cNvPicPr>
            <a:picLocks noChangeAspect="1"/>
          </p:cNvPicPr>
          <p:nvPr/>
        </p:nvPicPr>
        <p:blipFill rotWithShape="1">
          <a:blip r:embed="rId2"/>
          <a:srcRect t="36754"/>
          <a:stretch/>
        </p:blipFill>
        <p:spPr>
          <a:xfrm>
            <a:off x="323528" y="1868808"/>
            <a:ext cx="6320680" cy="2499778"/>
          </a:xfrm>
          <a:prstGeom prst="rect">
            <a:avLst/>
          </a:prstGeom>
        </p:spPr>
      </p:pic>
      <p:pic>
        <p:nvPicPr>
          <p:cNvPr id="7" name="Image 6">
            <a:extLst>
              <a:ext uri="{FF2B5EF4-FFF2-40B4-BE49-F238E27FC236}">
                <a16:creationId xmlns:a16="http://schemas.microsoft.com/office/drawing/2014/main" id="{860055E4-69EF-4C10-A744-6C82352369D1}"/>
              </a:ext>
            </a:extLst>
          </p:cNvPr>
          <p:cNvPicPr>
            <a:picLocks noChangeAspect="1"/>
          </p:cNvPicPr>
          <p:nvPr/>
        </p:nvPicPr>
        <p:blipFill rotWithShape="1">
          <a:blip r:embed="rId3"/>
          <a:srcRect r="7727"/>
          <a:stretch/>
        </p:blipFill>
        <p:spPr>
          <a:xfrm>
            <a:off x="4283968" y="3291830"/>
            <a:ext cx="4750296" cy="1791495"/>
          </a:xfrm>
          <a:prstGeom prst="rect">
            <a:avLst/>
          </a:prstGeom>
        </p:spPr>
      </p:pic>
      <p:pic>
        <p:nvPicPr>
          <p:cNvPr id="13" name="Image 12">
            <a:extLst>
              <a:ext uri="{FF2B5EF4-FFF2-40B4-BE49-F238E27FC236}">
                <a16:creationId xmlns:a16="http://schemas.microsoft.com/office/drawing/2014/main" id="{AA03935F-417B-4E67-BD06-3425AA9D50D4}"/>
              </a:ext>
            </a:extLst>
          </p:cNvPr>
          <p:cNvPicPr>
            <a:picLocks noChangeAspect="1"/>
          </p:cNvPicPr>
          <p:nvPr/>
        </p:nvPicPr>
        <p:blipFill rotWithShape="1">
          <a:blip r:embed="rId2"/>
          <a:srcRect b="87287"/>
          <a:stretch/>
        </p:blipFill>
        <p:spPr>
          <a:xfrm>
            <a:off x="323528" y="1410517"/>
            <a:ext cx="6320680" cy="502477"/>
          </a:xfrm>
          <a:prstGeom prst="rect">
            <a:avLst/>
          </a:prstGeom>
        </p:spPr>
      </p:pic>
      <p:sp>
        <p:nvSpPr>
          <p:cNvPr id="5" name="Espace réservé du texte 4"/>
          <p:cNvSpPr>
            <a:spLocks noGrp="1"/>
          </p:cNvSpPr>
          <p:nvPr>
            <p:ph type="body" sz="quarter" idx="12"/>
          </p:nvPr>
        </p:nvSpPr>
        <p:spPr/>
        <p:txBody>
          <a:bodyPr>
            <a:normAutofit/>
          </a:bodyPr>
          <a:lstStyle/>
          <a:p>
            <a:r>
              <a:rPr lang="fr-FR" dirty="0"/>
              <a:t>1. Accès au bouton « Calculer proposition(s) »</a:t>
            </a:r>
          </a:p>
        </p:txBody>
      </p:sp>
      <p:sp>
        <p:nvSpPr>
          <p:cNvPr id="2" name="Titre 1"/>
          <p:cNvSpPr>
            <a:spLocks noGrp="1"/>
          </p:cNvSpPr>
          <p:nvPr>
            <p:ph type="title"/>
          </p:nvPr>
        </p:nvSpPr>
        <p:spPr/>
        <p:txBody>
          <a:bodyPr/>
          <a:lstStyle/>
          <a:p>
            <a:r>
              <a:rPr lang="fr-FR" dirty="0">
                <a:solidFill>
                  <a:srgbClr val="5F2987"/>
                </a:solidFill>
              </a:rPr>
              <a:t>Parcours coût total objet</a:t>
            </a:r>
          </a:p>
        </p:txBody>
      </p:sp>
      <p:sp>
        <p:nvSpPr>
          <p:cNvPr id="24" name="Rectangle à coins arrondis 12">
            <a:extLst>
              <a:ext uri="{FF2B5EF4-FFF2-40B4-BE49-F238E27FC236}">
                <a16:creationId xmlns:a16="http://schemas.microsoft.com/office/drawing/2014/main" id="{7BB46FCD-0AA6-423D-AEB0-0E14D2AF52FE}"/>
              </a:ext>
            </a:extLst>
          </p:cNvPr>
          <p:cNvSpPr/>
          <p:nvPr/>
        </p:nvSpPr>
        <p:spPr>
          <a:xfrm>
            <a:off x="90000" y="2160000"/>
            <a:ext cx="2610000" cy="648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Accès au bouton ‘Calculer proposition(s)’ </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en mode </a:t>
            </a:r>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coût total de l’objet</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 Renseigner le coût total de l’objet</a:t>
            </a:r>
          </a:p>
        </p:txBody>
      </p:sp>
      <p:sp>
        <p:nvSpPr>
          <p:cNvPr id="25" name="Rectangle à coins arrondis 12">
            <a:extLst>
              <a:ext uri="{FF2B5EF4-FFF2-40B4-BE49-F238E27FC236}">
                <a16:creationId xmlns:a16="http://schemas.microsoft.com/office/drawing/2014/main" id="{210CCC14-D8D4-44F2-A9B1-A37CA1B23F99}"/>
              </a:ext>
            </a:extLst>
          </p:cNvPr>
          <p:cNvSpPr/>
          <p:nvPr/>
        </p:nvSpPr>
        <p:spPr>
          <a:xfrm>
            <a:off x="3051820" y="2839997"/>
            <a:ext cx="864096" cy="167999"/>
          </a:xfrm>
          <a:prstGeom prst="round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noFill/>
              <a:effectLst>
                <a:outerShdw blurRad="38100" dist="19050" dir="2700000" algn="tl" rotWithShape="0">
                  <a:schemeClr val="dk1">
                    <a:alpha val="40000"/>
                  </a:schemeClr>
                </a:outerShdw>
              </a:effectLst>
              <a:latin typeface="Arial"/>
              <a:ea typeface="Arial"/>
              <a:cs typeface="Arial"/>
            </a:endParaRPr>
          </a:p>
        </p:txBody>
      </p:sp>
      <p:cxnSp>
        <p:nvCxnSpPr>
          <p:cNvPr id="26" name="Connecteur droit avec flèche 25">
            <a:extLst>
              <a:ext uri="{FF2B5EF4-FFF2-40B4-BE49-F238E27FC236}">
                <a16:creationId xmlns:a16="http://schemas.microsoft.com/office/drawing/2014/main" id="{B5DA5F2F-0A56-4527-86F0-6C3517F4398F}"/>
              </a:ext>
            </a:extLst>
          </p:cNvPr>
          <p:cNvCxnSpPr>
            <a:cxnSpLocks/>
            <a:stCxn id="24" idx="3"/>
          </p:cNvCxnSpPr>
          <p:nvPr/>
        </p:nvCxnSpPr>
        <p:spPr>
          <a:xfrm>
            <a:off x="2700000" y="2484000"/>
            <a:ext cx="351820" cy="294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Flèche : courbe vers la gauche 27">
            <a:extLst>
              <a:ext uri="{FF2B5EF4-FFF2-40B4-BE49-F238E27FC236}">
                <a16:creationId xmlns:a16="http://schemas.microsoft.com/office/drawing/2014/main" id="{C5B62C5B-088B-4DA1-9BA6-5E06566D44E0}"/>
              </a:ext>
            </a:extLst>
          </p:cNvPr>
          <p:cNvSpPr/>
          <p:nvPr/>
        </p:nvSpPr>
        <p:spPr>
          <a:xfrm rot="19097296">
            <a:off x="6328368" y="2568611"/>
            <a:ext cx="431414" cy="165968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9" name="Rectangle à coins arrondis 12">
            <a:extLst>
              <a:ext uri="{FF2B5EF4-FFF2-40B4-BE49-F238E27FC236}">
                <a16:creationId xmlns:a16="http://schemas.microsoft.com/office/drawing/2014/main" id="{DAE7CC49-C47C-4439-A37B-52AD6024056F}"/>
              </a:ext>
            </a:extLst>
          </p:cNvPr>
          <p:cNvSpPr/>
          <p:nvPr/>
        </p:nvSpPr>
        <p:spPr>
          <a:xfrm>
            <a:off x="6444209" y="4840393"/>
            <a:ext cx="936104" cy="242931"/>
          </a:xfrm>
          <a:prstGeom prst="round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solidFill>
                <a:schemeClr val="tx1"/>
              </a:solidFill>
              <a:effectLst>
                <a:outerShdw blurRad="38100" dist="19050" dir="2700000" algn="tl" rotWithShape="0">
                  <a:schemeClr val="dk1">
                    <a:alpha val="40000"/>
                  </a:schemeClr>
                </a:outerShdw>
              </a:effectLst>
              <a:latin typeface="Arial"/>
              <a:ea typeface="Arial"/>
              <a:cs typeface="Arial"/>
            </a:endParaRPr>
          </a:p>
        </p:txBody>
      </p:sp>
    </p:spTree>
    <p:extLst>
      <p:ext uri="{BB962C8B-B14F-4D97-AF65-F5344CB8AC3E}">
        <p14:creationId xmlns:p14="http://schemas.microsoft.com/office/powerpoint/2010/main" val="3646240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4837744-2317-46D4-BD20-8B25405935EC}"/>
              </a:ext>
            </a:extLst>
          </p:cNvPr>
          <p:cNvPicPr>
            <a:picLocks noChangeAspect="1"/>
          </p:cNvPicPr>
          <p:nvPr/>
        </p:nvPicPr>
        <p:blipFill>
          <a:blip r:embed="rId2"/>
          <a:stretch>
            <a:fillRect/>
          </a:stretch>
        </p:blipFill>
        <p:spPr>
          <a:xfrm>
            <a:off x="663285" y="1010987"/>
            <a:ext cx="7956376" cy="3042910"/>
          </a:xfrm>
          <a:prstGeom prst="rect">
            <a:avLst/>
          </a:prstGeom>
        </p:spPr>
      </p:pic>
      <p:pic>
        <p:nvPicPr>
          <p:cNvPr id="18" name="Image 17">
            <a:extLst>
              <a:ext uri="{FF2B5EF4-FFF2-40B4-BE49-F238E27FC236}">
                <a16:creationId xmlns:a16="http://schemas.microsoft.com/office/drawing/2014/main" id="{7A0EE255-0326-4D68-A1DC-2295A9B4416B}"/>
              </a:ext>
            </a:extLst>
          </p:cNvPr>
          <p:cNvPicPr>
            <a:picLocks noChangeAspect="1"/>
          </p:cNvPicPr>
          <p:nvPr/>
        </p:nvPicPr>
        <p:blipFill rotWithShape="1">
          <a:blip r:embed="rId3"/>
          <a:srcRect l="11102" t="92257"/>
          <a:stretch/>
        </p:blipFill>
        <p:spPr>
          <a:xfrm>
            <a:off x="663286" y="3955012"/>
            <a:ext cx="7960468" cy="398272"/>
          </a:xfrm>
          <a:prstGeom prst="rect">
            <a:avLst/>
          </a:prstGeom>
        </p:spPr>
      </p:pic>
      <p:sp>
        <p:nvSpPr>
          <p:cNvPr id="5" name="Espace réservé du texte 4"/>
          <p:cNvSpPr>
            <a:spLocks noGrp="1"/>
          </p:cNvSpPr>
          <p:nvPr>
            <p:ph type="body" sz="quarter" idx="12"/>
          </p:nvPr>
        </p:nvSpPr>
        <p:spPr/>
        <p:txBody>
          <a:bodyPr>
            <a:normAutofit/>
          </a:bodyPr>
          <a:lstStyle/>
          <a:p>
            <a:r>
              <a:rPr lang="fr-FR" dirty="0"/>
              <a:t>2. Accès aux propositions en mode Cout total Objet</a:t>
            </a:r>
          </a:p>
        </p:txBody>
      </p:sp>
      <p:sp>
        <p:nvSpPr>
          <p:cNvPr id="2" name="Titre 1"/>
          <p:cNvSpPr>
            <a:spLocks noGrp="1"/>
          </p:cNvSpPr>
          <p:nvPr>
            <p:ph type="title"/>
          </p:nvPr>
        </p:nvSpPr>
        <p:spPr/>
        <p:txBody>
          <a:bodyPr/>
          <a:lstStyle/>
          <a:p>
            <a:r>
              <a:rPr lang="fr-FR" dirty="0">
                <a:solidFill>
                  <a:srgbClr val="5F2987"/>
                </a:solidFill>
              </a:rPr>
              <a:t>Parcours coût total objet</a:t>
            </a:r>
          </a:p>
        </p:txBody>
      </p:sp>
      <p:sp>
        <p:nvSpPr>
          <p:cNvPr id="25" name="Rectangle à coins arrondis 12">
            <a:extLst>
              <a:ext uri="{FF2B5EF4-FFF2-40B4-BE49-F238E27FC236}">
                <a16:creationId xmlns:a16="http://schemas.microsoft.com/office/drawing/2014/main" id="{616BE676-7535-4EB0-B416-D108192CE8F8}"/>
              </a:ext>
            </a:extLst>
          </p:cNvPr>
          <p:cNvSpPr/>
          <p:nvPr/>
        </p:nvSpPr>
        <p:spPr>
          <a:xfrm>
            <a:off x="6084168" y="1159189"/>
            <a:ext cx="1800000" cy="540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Ajustement des variables </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pour la simulation</a:t>
            </a:r>
          </a:p>
        </p:txBody>
      </p:sp>
      <p:cxnSp>
        <p:nvCxnSpPr>
          <p:cNvPr id="26" name="Connecteur droit avec flèche 25">
            <a:extLst>
              <a:ext uri="{FF2B5EF4-FFF2-40B4-BE49-F238E27FC236}">
                <a16:creationId xmlns:a16="http://schemas.microsoft.com/office/drawing/2014/main" id="{EED13018-8A0D-4628-8F0F-7956C7F60FDC}"/>
              </a:ext>
            </a:extLst>
          </p:cNvPr>
          <p:cNvCxnSpPr>
            <a:cxnSpLocks/>
          </p:cNvCxnSpPr>
          <p:nvPr/>
        </p:nvCxnSpPr>
        <p:spPr>
          <a:xfrm flipH="1">
            <a:off x="5004048" y="1515320"/>
            <a:ext cx="1076027" cy="276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FCCDDE35-E766-437A-BA65-E99A767FD393}"/>
              </a:ext>
            </a:extLst>
          </p:cNvPr>
          <p:cNvCxnSpPr>
            <a:cxnSpLocks/>
          </p:cNvCxnSpPr>
          <p:nvPr/>
        </p:nvCxnSpPr>
        <p:spPr>
          <a:xfrm flipH="1">
            <a:off x="4499992" y="1653344"/>
            <a:ext cx="1580083" cy="10706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5573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012A6DC7-80C5-41B6-BD86-FE17E90D988E}"/>
              </a:ext>
            </a:extLst>
          </p:cNvPr>
          <p:cNvPicPr>
            <a:picLocks noChangeAspect="1"/>
          </p:cNvPicPr>
          <p:nvPr/>
        </p:nvPicPr>
        <p:blipFill>
          <a:blip r:embed="rId2"/>
          <a:stretch>
            <a:fillRect/>
          </a:stretch>
        </p:blipFill>
        <p:spPr>
          <a:xfrm>
            <a:off x="827584" y="828982"/>
            <a:ext cx="6453201" cy="4000057"/>
          </a:xfrm>
          <a:prstGeom prst="rect">
            <a:avLst/>
          </a:prstGeom>
        </p:spPr>
      </p:pic>
      <p:sp>
        <p:nvSpPr>
          <p:cNvPr id="5" name="Espace réservé du texte 4"/>
          <p:cNvSpPr>
            <a:spLocks noGrp="1"/>
          </p:cNvSpPr>
          <p:nvPr>
            <p:ph type="body" sz="quarter" idx="12"/>
          </p:nvPr>
        </p:nvSpPr>
        <p:spPr/>
        <p:txBody>
          <a:bodyPr>
            <a:normAutofit/>
          </a:bodyPr>
          <a:lstStyle/>
          <a:p>
            <a:r>
              <a:rPr lang="fr-FR" dirty="0"/>
              <a:t>2. Accès aux propositions en mode Cout total Objet</a:t>
            </a:r>
          </a:p>
        </p:txBody>
      </p:sp>
      <p:sp>
        <p:nvSpPr>
          <p:cNvPr id="2" name="Titre 1"/>
          <p:cNvSpPr>
            <a:spLocks noGrp="1"/>
          </p:cNvSpPr>
          <p:nvPr>
            <p:ph type="title"/>
          </p:nvPr>
        </p:nvSpPr>
        <p:spPr/>
        <p:txBody>
          <a:bodyPr/>
          <a:lstStyle/>
          <a:p>
            <a:r>
              <a:rPr lang="fr-FR" dirty="0">
                <a:solidFill>
                  <a:srgbClr val="5F2987"/>
                </a:solidFill>
              </a:rPr>
              <a:t>Parcours coût total objet</a:t>
            </a:r>
          </a:p>
        </p:txBody>
      </p:sp>
      <p:cxnSp>
        <p:nvCxnSpPr>
          <p:cNvPr id="14" name="Connecteur droit avec flèche 13">
            <a:extLst>
              <a:ext uri="{FF2B5EF4-FFF2-40B4-BE49-F238E27FC236}">
                <a16:creationId xmlns:a16="http://schemas.microsoft.com/office/drawing/2014/main" id="{D935E8BF-93AE-4D23-B33B-FD84E5EFFE94}"/>
              </a:ext>
            </a:extLst>
          </p:cNvPr>
          <p:cNvCxnSpPr>
            <a:cxnSpLocks/>
          </p:cNvCxnSpPr>
          <p:nvPr/>
        </p:nvCxnSpPr>
        <p:spPr>
          <a:xfrm flipH="1">
            <a:off x="4283969" y="1139264"/>
            <a:ext cx="1813968" cy="152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7831E87F-25CF-4891-B912-18F361481A14}"/>
              </a:ext>
            </a:extLst>
          </p:cNvPr>
          <p:cNvCxnSpPr>
            <a:cxnSpLocks/>
          </p:cNvCxnSpPr>
          <p:nvPr/>
        </p:nvCxnSpPr>
        <p:spPr>
          <a:xfrm flipH="1">
            <a:off x="2843808" y="2512127"/>
            <a:ext cx="3252336" cy="14591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193C06AE-CA72-4083-807F-B2DEDBD9077C}"/>
              </a:ext>
            </a:extLst>
          </p:cNvPr>
          <p:cNvCxnSpPr>
            <a:cxnSpLocks/>
          </p:cNvCxnSpPr>
          <p:nvPr/>
        </p:nvCxnSpPr>
        <p:spPr>
          <a:xfrm flipH="1">
            <a:off x="4932040" y="3211022"/>
            <a:ext cx="1180345" cy="901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D94A04A1-7089-4307-B2BC-FC15882CF683}"/>
              </a:ext>
            </a:extLst>
          </p:cNvPr>
          <p:cNvCxnSpPr>
            <a:cxnSpLocks/>
          </p:cNvCxnSpPr>
          <p:nvPr/>
        </p:nvCxnSpPr>
        <p:spPr>
          <a:xfrm flipH="1">
            <a:off x="4955059" y="3971280"/>
            <a:ext cx="1142880" cy="283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à coins arrondis 12">
            <a:extLst>
              <a:ext uri="{FF2B5EF4-FFF2-40B4-BE49-F238E27FC236}">
                <a16:creationId xmlns:a16="http://schemas.microsoft.com/office/drawing/2014/main" id="{971F24F9-34C9-4725-9B7A-4E06BC678275}"/>
              </a:ext>
            </a:extLst>
          </p:cNvPr>
          <p:cNvSpPr/>
          <p:nvPr/>
        </p:nvSpPr>
        <p:spPr>
          <a:xfrm>
            <a:off x="6784199" y="4659982"/>
            <a:ext cx="496586" cy="193865"/>
          </a:xfrm>
          <a:prstGeom prst="round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solidFill>
                <a:schemeClr val="tx1"/>
              </a:solidFill>
              <a:effectLst>
                <a:outerShdw blurRad="38100" dist="19050" dir="2700000" algn="tl" rotWithShape="0">
                  <a:schemeClr val="dk1">
                    <a:alpha val="40000"/>
                  </a:schemeClr>
                </a:outerShdw>
              </a:effectLst>
              <a:latin typeface="Arial"/>
              <a:ea typeface="Arial"/>
              <a:cs typeface="Arial"/>
            </a:endParaRPr>
          </a:p>
        </p:txBody>
      </p:sp>
      <p:sp>
        <p:nvSpPr>
          <p:cNvPr id="37" name="Rectangle à coins arrondis 12">
            <a:extLst>
              <a:ext uri="{FF2B5EF4-FFF2-40B4-BE49-F238E27FC236}">
                <a16:creationId xmlns:a16="http://schemas.microsoft.com/office/drawing/2014/main" id="{020B398A-96B1-4494-BBB8-20ED04661F22}"/>
              </a:ext>
            </a:extLst>
          </p:cNvPr>
          <p:cNvSpPr/>
          <p:nvPr/>
        </p:nvSpPr>
        <p:spPr>
          <a:xfrm>
            <a:off x="6120000" y="3600000"/>
            <a:ext cx="2520000" cy="720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Création des propositions conservées dans Mycredimmo, </a:t>
            </a:r>
            <a:r>
              <a:rPr lang="fr-FR" sz="1000" u="sng" dirty="0">
                <a:ln w="0"/>
                <a:solidFill>
                  <a:schemeClr val="tx1"/>
                </a:solidFill>
                <a:effectLst>
                  <a:outerShdw blurRad="38100" dist="19050" dir="2700000" algn="tl" rotWithShape="0">
                    <a:schemeClr val="dk1">
                      <a:alpha val="40000"/>
                    </a:schemeClr>
                  </a:outerShdw>
                </a:effectLst>
                <a:latin typeface="Arial"/>
                <a:ea typeface="Arial"/>
                <a:cs typeface="Arial"/>
              </a:rPr>
              <a:t>avec possibilité d’édition de(s) propositions avec la(les) FSI/ACA</a:t>
            </a:r>
          </a:p>
        </p:txBody>
      </p:sp>
      <p:sp>
        <p:nvSpPr>
          <p:cNvPr id="18" name="Rectangle à coins arrondis 12">
            <a:extLst>
              <a:ext uri="{FF2B5EF4-FFF2-40B4-BE49-F238E27FC236}">
                <a16:creationId xmlns:a16="http://schemas.microsoft.com/office/drawing/2014/main" id="{829B97C1-E3D2-4494-915A-D367DD74C955}"/>
              </a:ext>
            </a:extLst>
          </p:cNvPr>
          <p:cNvSpPr/>
          <p:nvPr/>
        </p:nvSpPr>
        <p:spPr>
          <a:xfrm>
            <a:off x="3031616" y="4187304"/>
            <a:ext cx="1936428" cy="184646"/>
          </a:xfrm>
          <a:prstGeom prst="roundRect">
            <a:avLst>
              <a:gd name="adj" fmla="val 16667"/>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solidFill>
                <a:schemeClr val="tx1"/>
              </a:solidFill>
              <a:effectLst>
                <a:outerShdw blurRad="38100" dist="19050" dir="2700000" algn="tl" rotWithShape="0">
                  <a:schemeClr val="dk1">
                    <a:alpha val="40000"/>
                  </a:schemeClr>
                </a:outerShdw>
              </a:effectLst>
              <a:latin typeface="Arial"/>
              <a:ea typeface="Arial"/>
              <a:cs typeface="Arial"/>
            </a:endParaRPr>
          </a:p>
        </p:txBody>
      </p:sp>
      <p:sp>
        <p:nvSpPr>
          <p:cNvPr id="20" name="Rectangle à coins arrondis 12">
            <a:extLst>
              <a:ext uri="{FF2B5EF4-FFF2-40B4-BE49-F238E27FC236}">
                <a16:creationId xmlns:a16="http://schemas.microsoft.com/office/drawing/2014/main" id="{76775AE8-ED33-4C31-B253-E2E5A3D75211}"/>
              </a:ext>
            </a:extLst>
          </p:cNvPr>
          <p:cNvSpPr/>
          <p:nvPr/>
        </p:nvSpPr>
        <p:spPr>
          <a:xfrm>
            <a:off x="6120000" y="1080000"/>
            <a:ext cx="2520000" cy="432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Possibilité d’ajuster la durée et/ou le taux pour chaque proposition</a:t>
            </a:r>
          </a:p>
        </p:txBody>
      </p:sp>
      <p:sp>
        <p:nvSpPr>
          <p:cNvPr id="21" name="Rectangle à coins arrondis 12">
            <a:extLst>
              <a:ext uri="{FF2B5EF4-FFF2-40B4-BE49-F238E27FC236}">
                <a16:creationId xmlns:a16="http://schemas.microsoft.com/office/drawing/2014/main" id="{CE8637E3-971F-4DEC-86B6-17CF77FC9B1D}"/>
              </a:ext>
            </a:extLst>
          </p:cNvPr>
          <p:cNvSpPr/>
          <p:nvPr/>
        </p:nvSpPr>
        <p:spPr>
          <a:xfrm>
            <a:off x="6120000" y="1710000"/>
            <a:ext cx="2520000" cy="432048"/>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Restitution des différentes simulations</a:t>
            </a:r>
          </a:p>
        </p:txBody>
      </p:sp>
      <p:sp>
        <p:nvSpPr>
          <p:cNvPr id="22" name="Rectangle à coins arrondis 12">
            <a:extLst>
              <a:ext uri="{FF2B5EF4-FFF2-40B4-BE49-F238E27FC236}">
                <a16:creationId xmlns:a16="http://schemas.microsoft.com/office/drawing/2014/main" id="{5AFC2211-3917-4592-9F49-C678E56D4181}"/>
              </a:ext>
            </a:extLst>
          </p:cNvPr>
          <p:cNvSpPr/>
          <p:nvPr/>
        </p:nvSpPr>
        <p:spPr>
          <a:xfrm>
            <a:off x="6120000" y="2340000"/>
            <a:ext cx="2520000" cy="432048"/>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Visuels sur les dépassements taux d’effort, TAEG et reste à vivre</a:t>
            </a:r>
          </a:p>
        </p:txBody>
      </p:sp>
      <p:sp>
        <p:nvSpPr>
          <p:cNvPr id="24" name="Rectangle à coins arrondis 12">
            <a:extLst>
              <a:ext uri="{FF2B5EF4-FFF2-40B4-BE49-F238E27FC236}">
                <a16:creationId xmlns:a16="http://schemas.microsoft.com/office/drawing/2014/main" id="{34EE7B10-9BB8-4954-B04D-0D6F0D063051}"/>
              </a:ext>
            </a:extLst>
          </p:cNvPr>
          <p:cNvSpPr/>
          <p:nvPr/>
        </p:nvSpPr>
        <p:spPr>
          <a:xfrm>
            <a:off x="6120000" y="2970000"/>
            <a:ext cx="2520000" cy="432048"/>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Possibilité de conserver entre 1 à 3 propositions (1 à minima)</a:t>
            </a:r>
          </a:p>
        </p:txBody>
      </p:sp>
    </p:spTree>
    <p:extLst>
      <p:ext uri="{BB962C8B-B14F-4D97-AF65-F5344CB8AC3E}">
        <p14:creationId xmlns:p14="http://schemas.microsoft.com/office/powerpoint/2010/main" val="3971241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9720A5B-1995-4DF3-B0DC-8A9EEE58E080}"/>
              </a:ext>
            </a:extLst>
          </p:cNvPr>
          <p:cNvPicPr>
            <a:picLocks noChangeAspect="1"/>
          </p:cNvPicPr>
          <p:nvPr/>
        </p:nvPicPr>
        <p:blipFill>
          <a:blip r:embed="rId2"/>
          <a:stretch>
            <a:fillRect/>
          </a:stretch>
        </p:blipFill>
        <p:spPr>
          <a:xfrm>
            <a:off x="1102131" y="890015"/>
            <a:ext cx="5902744" cy="3834855"/>
          </a:xfrm>
          <a:prstGeom prst="rect">
            <a:avLst/>
          </a:prstGeom>
        </p:spPr>
      </p:pic>
      <p:sp>
        <p:nvSpPr>
          <p:cNvPr id="5" name="Espace réservé du texte 4"/>
          <p:cNvSpPr>
            <a:spLocks noGrp="1"/>
          </p:cNvSpPr>
          <p:nvPr>
            <p:ph type="body" sz="quarter" idx="12"/>
          </p:nvPr>
        </p:nvSpPr>
        <p:spPr/>
        <p:txBody>
          <a:bodyPr>
            <a:normAutofit/>
          </a:bodyPr>
          <a:lstStyle/>
          <a:p>
            <a:r>
              <a:rPr lang="fr-FR" dirty="0"/>
              <a:t>2. Accès aux propositions en mode Cout total Objet</a:t>
            </a:r>
          </a:p>
        </p:txBody>
      </p:sp>
      <p:sp>
        <p:nvSpPr>
          <p:cNvPr id="2" name="Titre 1"/>
          <p:cNvSpPr>
            <a:spLocks noGrp="1"/>
          </p:cNvSpPr>
          <p:nvPr>
            <p:ph type="title"/>
          </p:nvPr>
        </p:nvSpPr>
        <p:spPr/>
        <p:txBody>
          <a:bodyPr/>
          <a:lstStyle/>
          <a:p>
            <a:r>
              <a:rPr lang="fr-FR" dirty="0">
                <a:solidFill>
                  <a:srgbClr val="5F2987"/>
                </a:solidFill>
              </a:rPr>
              <a:t>Parcours coût total objet</a:t>
            </a:r>
          </a:p>
        </p:txBody>
      </p:sp>
      <p:sp>
        <p:nvSpPr>
          <p:cNvPr id="37" name="Rectangle à coins arrondis 12">
            <a:extLst>
              <a:ext uri="{FF2B5EF4-FFF2-40B4-BE49-F238E27FC236}">
                <a16:creationId xmlns:a16="http://schemas.microsoft.com/office/drawing/2014/main" id="{020B398A-96B1-4494-BBB8-20ED04661F22}"/>
              </a:ext>
            </a:extLst>
          </p:cNvPr>
          <p:cNvSpPr/>
          <p:nvPr/>
        </p:nvSpPr>
        <p:spPr>
          <a:xfrm>
            <a:off x="6120000" y="1260000"/>
            <a:ext cx="2520000" cy="648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Si l’édition a été sélectionnée : </a:t>
            </a:r>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Edition automatique de(s) propositions avec la(les) FSI/ACA</a:t>
            </a:r>
          </a:p>
        </p:txBody>
      </p:sp>
    </p:spTree>
    <p:extLst>
      <p:ext uri="{BB962C8B-B14F-4D97-AF65-F5344CB8AC3E}">
        <p14:creationId xmlns:p14="http://schemas.microsoft.com/office/powerpoint/2010/main" val="3274536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1DF9316-ED21-4B6B-9B60-69E48EFFA158}"/>
              </a:ext>
            </a:extLst>
          </p:cNvPr>
          <p:cNvPicPr>
            <a:picLocks noChangeAspect="1"/>
          </p:cNvPicPr>
          <p:nvPr/>
        </p:nvPicPr>
        <p:blipFill>
          <a:blip r:embed="rId2"/>
          <a:stretch>
            <a:fillRect/>
          </a:stretch>
        </p:blipFill>
        <p:spPr>
          <a:xfrm>
            <a:off x="1188000" y="900000"/>
            <a:ext cx="6285600" cy="4099660"/>
          </a:xfrm>
          <a:prstGeom prst="rect">
            <a:avLst/>
          </a:prstGeom>
        </p:spPr>
      </p:pic>
      <p:sp>
        <p:nvSpPr>
          <p:cNvPr id="2" name="Titre 1"/>
          <p:cNvSpPr>
            <a:spLocks noGrp="1"/>
          </p:cNvSpPr>
          <p:nvPr>
            <p:ph type="title"/>
          </p:nvPr>
        </p:nvSpPr>
        <p:spPr/>
        <p:txBody>
          <a:bodyPr/>
          <a:lstStyle/>
          <a:p>
            <a:r>
              <a:rPr lang="fr-FR" dirty="0">
                <a:solidFill>
                  <a:srgbClr val="5F2987"/>
                </a:solidFill>
              </a:rPr>
              <a:t>Parcours coût total objet</a:t>
            </a:r>
          </a:p>
        </p:txBody>
      </p:sp>
      <p:sp>
        <p:nvSpPr>
          <p:cNvPr id="4" name="Espace réservé du texte 3">
            <a:extLst>
              <a:ext uri="{FF2B5EF4-FFF2-40B4-BE49-F238E27FC236}">
                <a16:creationId xmlns:a16="http://schemas.microsoft.com/office/drawing/2014/main" id="{9418559F-0FEE-4C6A-B06F-0696C37DB28A}"/>
              </a:ext>
            </a:extLst>
          </p:cNvPr>
          <p:cNvSpPr>
            <a:spLocks noGrp="1"/>
          </p:cNvSpPr>
          <p:nvPr>
            <p:ph type="body" sz="quarter" idx="12"/>
          </p:nvPr>
        </p:nvSpPr>
        <p:spPr/>
        <p:txBody>
          <a:bodyPr/>
          <a:lstStyle/>
          <a:p>
            <a:r>
              <a:rPr lang="fr-FR" dirty="0"/>
              <a:t>3. Retour au Plan de Financement</a:t>
            </a:r>
          </a:p>
        </p:txBody>
      </p:sp>
      <p:sp>
        <p:nvSpPr>
          <p:cNvPr id="17" name="Rectangle à coins arrondis 12">
            <a:extLst>
              <a:ext uri="{FF2B5EF4-FFF2-40B4-BE49-F238E27FC236}">
                <a16:creationId xmlns:a16="http://schemas.microsoft.com/office/drawing/2014/main" id="{871D528A-02AD-4C2A-961C-8839EDEC6D35}"/>
              </a:ext>
            </a:extLst>
          </p:cNvPr>
          <p:cNvSpPr/>
          <p:nvPr/>
        </p:nvSpPr>
        <p:spPr>
          <a:xfrm>
            <a:off x="180000" y="1260000"/>
            <a:ext cx="2160000" cy="64800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Retour au Plan de financement </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avec possibilité de modifier les propositions enregistrées</a:t>
            </a:r>
          </a:p>
        </p:txBody>
      </p:sp>
      <p:sp>
        <p:nvSpPr>
          <p:cNvPr id="6" name="Rectangle à coins arrondis 12">
            <a:extLst>
              <a:ext uri="{FF2B5EF4-FFF2-40B4-BE49-F238E27FC236}">
                <a16:creationId xmlns:a16="http://schemas.microsoft.com/office/drawing/2014/main" id="{B6756ED4-D86C-4D30-BD62-7B94BF8A5B59}"/>
              </a:ext>
            </a:extLst>
          </p:cNvPr>
          <p:cNvSpPr/>
          <p:nvPr/>
        </p:nvSpPr>
        <p:spPr>
          <a:xfrm>
            <a:off x="5796136" y="1275606"/>
            <a:ext cx="1677464" cy="2664296"/>
          </a:xfrm>
          <a:prstGeom prst="roundRect">
            <a:avLst>
              <a:gd name="adj" fmla="val 5611"/>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endParaRPr lang="fr-FR" sz="1000" dirty="0">
              <a:ln w="0"/>
              <a:solidFill>
                <a:schemeClr val="tx1"/>
              </a:solidFill>
              <a:effectLst>
                <a:outerShdw blurRad="38100" dist="19050" dir="2700000" algn="tl" rotWithShape="0">
                  <a:schemeClr val="dk1">
                    <a:alpha val="40000"/>
                  </a:schemeClr>
                </a:outerShdw>
              </a:effectLst>
              <a:latin typeface="Arial"/>
              <a:ea typeface="Arial"/>
              <a:cs typeface="Arial"/>
            </a:endParaRPr>
          </a:p>
        </p:txBody>
      </p:sp>
      <p:sp>
        <p:nvSpPr>
          <p:cNvPr id="8" name="Rectangle à coins arrondis 12">
            <a:extLst>
              <a:ext uri="{FF2B5EF4-FFF2-40B4-BE49-F238E27FC236}">
                <a16:creationId xmlns:a16="http://schemas.microsoft.com/office/drawing/2014/main" id="{2F7FF610-C5EF-424C-877D-1B30D07D4EB3}"/>
              </a:ext>
            </a:extLst>
          </p:cNvPr>
          <p:cNvSpPr/>
          <p:nvPr/>
        </p:nvSpPr>
        <p:spPr>
          <a:xfrm>
            <a:off x="7668344" y="771551"/>
            <a:ext cx="1350000" cy="1296144"/>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fr-FR" sz="1000" b="1" dirty="0">
                <a:ln w="0"/>
                <a:solidFill>
                  <a:schemeClr val="tx1"/>
                </a:solidFill>
                <a:effectLst>
                  <a:outerShdw blurRad="38100" dist="19050" dir="2700000" algn="tl" rotWithShape="0">
                    <a:schemeClr val="dk1">
                      <a:alpha val="40000"/>
                    </a:schemeClr>
                  </a:outerShdw>
                </a:effectLst>
                <a:latin typeface="Arial"/>
                <a:ea typeface="Arial"/>
                <a:cs typeface="Arial"/>
              </a:rPr>
              <a:t>Les autres propositions sont également disponibles</a:t>
            </a:r>
            <a:r>
              <a:rPr lang="fr-FR" sz="1000" dirty="0">
                <a:ln w="0"/>
                <a:solidFill>
                  <a:schemeClr val="tx1"/>
                </a:solidFill>
                <a:effectLst>
                  <a:outerShdw blurRad="38100" dist="19050" dir="2700000" algn="tl" rotWithShape="0">
                    <a:schemeClr val="dk1">
                      <a:alpha val="40000"/>
                    </a:schemeClr>
                  </a:outerShdw>
                </a:effectLst>
                <a:latin typeface="Arial"/>
                <a:ea typeface="Arial"/>
                <a:cs typeface="Arial"/>
              </a:rPr>
              <a:t> à l’étape ‘Proposition commerciale’</a:t>
            </a:r>
          </a:p>
        </p:txBody>
      </p:sp>
      <p:cxnSp>
        <p:nvCxnSpPr>
          <p:cNvPr id="9" name="Connecteur droit avec flèche 8">
            <a:extLst>
              <a:ext uri="{FF2B5EF4-FFF2-40B4-BE49-F238E27FC236}">
                <a16:creationId xmlns:a16="http://schemas.microsoft.com/office/drawing/2014/main" id="{91E9CAF7-BAE8-49D1-B209-D617D4B91C76}"/>
              </a:ext>
            </a:extLst>
          </p:cNvPr>
          <p:cNvCxnSpPr>
            <a:cxnSpLocks/>
            <a:stCxn id="8" idx="2"/>
          </p:cNvCxnSpPr>
          <p:nvPr/>
        </p:nvCxnSpPr>
        <p:spPr>
          <a:xfrm flipH="1">
            <a:off x="7524328" y="2067695"/>
            <a:ext cx="819016" cy="504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543997"/>
      </p:ext>
    </p:extLst>
  </p:cSld>
  <p:clrMapOvr>
    <a:masterClrMapping/>
  </p:clrMapOvr>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IT-CE-communaute.potx" id="{40F5AAA9-AB70-4ACD-9716-33FD3A29F245}" vid="{F4AB3BBE-85AE-47EE-B768-1463CB996FC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1C6887588F635046BC4E294E4D93C5A6" ma:contentTypeVersion="9" ma:contentTypeDescription="Create a new document." ma:contentTypeScope="" ma:versionID="c29adea6be1cfe73c4962cb7a0e85e9a">
  <xsd:schema xmlns:xsd="http://www.w3.org/2001/XMLSchema" xmlns:xs="http://www.w3.org/2001/XMLSchema" xmlns:p="http://schemas.microsoft.com/office/2006/metadata/properties" xmlns:ns3="4a73d81b-35a4-4ce2-9b33-fdf10e93ec6c" targetNamespace="http://schemas.microsoft.com/office/2006/metadata/properties" ma:root="true" ma:fieldsID="039cdfa73e8c0d1e12d695a3e084719f" ns3:_="">
    <xsd:import namespace="4a73d81b-35a4-4ce2-9b33-fdf10e93ec6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73d81b-35a4-4ce2-9b33-fdf10e93ec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91850B-E22C-4B28-847E-58AE1EA156BA}">
  <ds:schemaRefs>
    <ds:schemaRef ds:uri="Microsoft.SharePoint.Taxonomy.ContentTypeSync"/>
  </ds:schemaRefs>
</ds:datastoreItem>
</file>

<file path=customXml/itemProps2.xml><?xml version="1.0" encoding="utf-8"?>
<ds:datastoreItem xmlns:ds="http://schemas.openxmlformats.org/officeDocument/2006/customXml" ds:itemID="{FFF13D8C-30E3-4A4F-945C-8BFD3ED26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73d81b-35a4-4ce2-9b33-fdf10e93ec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04AC50-A577-46D0-8B9F-6D3C9D53AFF5}">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a73d81b-35a4-4ce2-9b33-fdf10e93ec6c"/>
    <ds:schemaRef ds:uri="http://www.w3.org/XML/1998/namespace"/>
    <ds:schemaRef ds:uri="http://purl.org/dc/dcmitype/"/>
  </ds:schemaRefs>
</ds:datastoreItem>
</file>

<file path=customXml/itemProps4.xml><?xml version="1.0" encoding="utf-8"?>
<ds:datastoreItem xmlns:ds="http://schemas.openxmlformats.org/officeDocument/2006/customXml" ds:itemID="{1E4FC8CD-5BE2-42AF-96C4-576BDAD40D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11-TECH-OPE-IT-CE-communaute - Copie</Template>
  <TotalTime>5286</TotalTime>
  <Words>730</Words>
  <Application>Microsoft Office PowerPoint</Application>
  <PresentationFormat>Affichage à l'écran (16:9)</PresentationFormat>
  <Paragraphs>69</Paragraphs>
  <Slides>15</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15</vt:i4>
      </vt:variant>
    </vt:vector>
  </HeadingPairs>
  <TitlesOfParts>
    <vt:vector size="24" baseType="lpstr">
      <vt:lpstr>Arial</vt:lpstr>
      <vt:lpstr>Arial Narrow</vt:lpstr>
      <vt:lpstr>Cambria Math</vt:lpstr>
      <vt:lpstr>Symbol</vt:lpstr>
      <vt:lpstr>Cabin Condensed</vt:lpstr>
      <vt:lpstr>Montserrat SemiBold</vt:lpstr>
      <vt:lpstr>Montserrat ExtraBold</vt:lpstr>
      <vt:lpstr>Courier New</vt:lpstr>
      <vt:lpstr>Conception personnalisée</vt:lpstr>
      <vt:lpstr>Mycredimmo Calcul d’enveloppe &amp; Coût total objet Prospect/Client</vt:lpstr>
      <vt:lpstr>Une nouvelle fonctionnalité Mycredimmo permet un calcul d’enveloppe rapide</vt:lpstr>
      <vt:lpstr>Une nouvelle fonctionnalité Mycredimmo permet un calcul d’enveloppe rapide</vt:lpstr>
      <vt:lpstr>Prérequis : les informations client/prospect</vt:lpstr>
      <vt:lpstr>Présentation PowerPoint</vt:lpstr>
      <vt:lpstr>Parcours calcul d’enveloppe</vt:lpstr>
      <vt:lpstr>Parcours calcul d’enveloppe</vt:lpstr>
      <vt:lpstr>Parcours calcul d’enveloppe</vt:lpstr>
      <vt:lpstr>Parcours calcul d’enveloppe</vt:lpstr>
      <vt:lpstr>Présentation PowerPoint</vt:lpstr>
      <vt:lpstr>Parcours coût total objet</vt:lpstr>
      <vt:lpstr>Parcours coût total objet</vt:lpstr>
      <vt:lpstr>Parcours coût total objet</vt:lpstr>
      <vt:lpstr>Parcours coût total objet</vt:lpstr>
      <vt:lpstr>Parcours coût total objet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RODRIGUEZ Melina [IT-CE]</dc:creator>
  <cp:lastModifiedBy>LAURENT Thierry [CEGEE]</cp:lastModifiedBy>
  <cp:revision>275</cp:revision>
  <cp:lastPrinted>2022-04-06T09:41:33Z</cp:lastPrinted>
  <dcterms:created xsi:type="dcterms:W3CDTF">2020-04-28T09:58:05Z</dcterms:created>
  <dcterms:modified xsi:type="dcterms:W3CDTF">2022-04-06T09:41:37Z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0x0101001C6887588F635046BC4E294E4D93C5A6</vt:lpwstr>
  </property>
</Properties>
</file>