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88" r:id="rId2"/>
  </p:sldMasterIdLst>
  <p:notesMasterIdLst>
    <p:notesMasterId r:id="rId25"/>
  </p:notesMasterIdLst>
  <p:handoutMasterIdLst>
    <p:handoutMasterId r:id="rId26"/>
  </p:handoutMasterIdLst>
  <p:sldIdLst>
    <p:sldId id="286" r:id="rId3"/>
    <p:sldId id="337" r:id="rId4"/>
    <p:sldId id="339" r:id="rId5"/>
    <p:sldId id="434" r:id="rId6"/>
    <p:sldId id="412" r:id="rId7"/>
    <p:sldId id="396" r:id="rId8"/>
    <p:sldId id="398" r:id="rId9"/>
    <p:sldId id="399" r:id="rId10"/>
    <p:sldId id="407" r:id="rId11"/>
    <p:sldId id="413" r:id="rId12"/>
    <p:sldId id="414" r:id="rId13"/>
    <p:sldId id="415" r:id="rId14"/>
    <p:sldId id="416" r:id="rId15"/>
    <p:sldId id="440" r:id="rId16"/>
    <p:sldId id="418" r:id="rId17"/>
    <p:sldId id="442" r:id="rId18"/>
    <p:sldId id="421" r:id="rId19"/>
    <p:sldId id="364" r:id="rId20"/>
    <p:sldId id="443" r:id="rId21"/>
    <p:sldId id="444" r:id="rId22"/>
    <p:sldId id="433" r:id="rId23"/>
    <p:sldId id="445" r:id="rId24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>
          <p15:clr>
            <a:srgbClr val="A4A3A4"/>
          </p15:clr>
        </p15:guide>
        <p15:guide id="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  <p15:guide id="3" orient="horz" pos="3127">
          <p15:clr>
            <a:srgbClr val="A4A3A4"/>
          </p15:clr>
        </p15:guide>
        <p15:guide id="4" pos="214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avina Dauzet" initials="DD" lastIdx="8" clrIdx="0">
    <p:extLst/>
  </p:cmAuthor>
  <p:cmAuthor id="2" name="Davina Dauzet" initials="DD [2]" lastIdx="1" clrIdx="1">
    <p:extLst/>
  </p:cmAuthor>
  <p:cmAuthor id="3" name="Davina Dauzet" initials="DD [3]" lastIdx="1" clrIdx="2">
    <p:extLst/>
  </p:cmAuthor>
  <p:cmAuthor id="4" name="Davina Dauzet" initials="DD [4]" lastIdx="1" clrIdx="3">
    <p:extLst/>
  </p:cmAuthor>
  <p:cmAuthor id="5" name="Davina Dauzet" initials="DD [5]" lastIdx="1" clrIdx="4">
    <p:extLst/>
  </p:cmAuthor>
  <p:cmAuthor id="6" name="Davina Dauzet" initials="DD [6]" lastIdx="1" clrIdx="5">
    <p:extLst/>
  </p:cmAuthor>
  <p:cmAuthor id="7" name="Davina Dauzet" initials="DD [7]" lastIdx="1" clrIdx="6">
    <p:extLst/>
  </p:cmAuthor>
  <p:cmAuthor id="8" name="Davina Dauzet" initials="DD [8]" lastIdx="1" clrIdx="7">
    <p:extLst/>
  </p:cmAuthor>
  <p:cmAuthor id="9" name="Davina Dauzet" initials="DD [9]" lastIdx="1" clrIdx="8">
    <p:extLst/>
  </p:cmAuthor>
  <p:cmAuthor id="10" name="Davina Dauzet" initials="DD [10]" lastIdx="1" clrIdx="9">
    <p:extLst/>
  </p:cmAuthor>
  <p:cmAuthor id="11" name="Davina Dauzet" initials="DD [11]" lastIdx="1" clrIdx="10">
    <p:extLst/>
  </p:cmAuthor>
  <p:cmAuthor id="12" name="Davina Dauzet" initials="DD [12]" lastIdx="1" clrIdx="11">
    <p:extLst/>
  </p:cmAuthor>
  <p:cmAuthor id="13" name="Davina Dauzet" initials="DD [13]" lastIdx="1" clrIdx="12">
    <p:extLst/>
  </p:cmAuthor>
  <p:cmAuthor id="14" name="Davina Dauzet" initials="DD [14]" lastIdx="1" clrIdx="13">
    <p:extLst/>
  </p:cmAuthor>
  <p:cmAuthor id="15" name="Davina Dauzet" initials="DD [15]" lastIdx="1" clrIdx="14">
    <p:extLst/>
  </p:cmAuthor>
  <p:cmAuthor id="16" name="Davina Dauzet" initials="DD [16]" lastIdx="1" clrIdx="15">
    <p:extLst/>
  </p:cmAuthor>
  <p:cmAuthor id="17" name="Davina Dauzet" initials="DD [17]" lastIdx="1" clrIdx="16">
    <p:extLst/>
  </p:cmAuthor>
  <p:cmAuthor id="18" name="Davina Dauzet" initials="DD [18]" lastIdx="1" clrIdx="17">
    <p:extLst/>
  </p:cmAuthor>
  <p:cmAuthor id="19" name="Davina Dauzet" initials="DD [19]" lastIdx="2" clrIdx="18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9B2AF"/>
    <a:srgbClr val="4C5959"/>
    <a:srgbClr val="96DEDD"/>
    <a:srgbClr val="8AE5FA"/>
    <a:srgbClr val="C0E6E8"/>
    <a:srgbClr val="7BEDF9"/>
    <a:srgbClr val="08BCB8"/>
    <a:srgbClr val="8BF9F6"/>
    <a:srgbClr val="E0EFEF"/>
    <a:srgbClr val="B7E3D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5758FB7-9AC5-4552-8A53-C91805E547FA}" styleName="Style à thème 1 - Accentuation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8049" autoAdjust="0"/>
  </p:normalViewPr>
  <p:slideViewPr>
    <p:cSldViewPr showGuides="1">
      <p:cViewPr varScale="1">
        <p:scale>
          <a:sx n="111" d="100"/>
          <a:sy n="111" d="100"/>
        </p:scale>
        <p:origin x="1614" y="102"/>
      </p:cViewPr>
      <p:guideLst>
        <p:guide orient="horz"/>
        <p:guide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79" d="100"/>
          <a:sy n="79" d="100"/>
        </p:scale>
        <p:origin x="-3936" y="-84"/>
      </p:cViewPr>
      <p:guideLst>
        <p:guide orient="horz" pos="2880"/>
        <p:guide pos="2160"/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4">
  <dgm:title val=""/>
  <dgm:desc val=""/>
  <dgm:catLst>
    <dgm:cat type="accent5" pri="11400"/>
  </dgm:catLst>
  <dgm:styleLbl name="node0">
    <dgm:fillClrLst meth="cycle">
      <a:schemeClr val="accent5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5">
        <a:shade val="50000"/>
      </a:schemeClr>
      <a:schemeClr val="accent5">
        <a:tint val="55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5">
        <a:shade val="80000"/>
        <a:alpha val="50000"/>
      </a:schemeClr>
      <a:schemeClr val="accent5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55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DF9FCB6-8B80-431A-8415-38E8556C3F73}" type="doc">
      <dgm:prSet loTypeId="urn:microsoft.com/office/officeart/2005/8/layout/cycle2" loCatId="cycle" qsTypeId="urn:microsoft.com/office/officeart/2005/8/quickstyle/simple1" qsCatId="simple" csTypeId="urn:microsoft.com/office/officeart/2005/8/colors/accent5_4" csCatId="accent5" phldr="1"/>
      <dgm:spPr/>
      <dgm:t>
        <a:bodyPr/>
        <a:lstStyle/>
        <a:p>
          <a:endParaRPr lang="fr-FR"/>
        </a:p>
      </dgm:t>
    </dgm:pt>
    <dgm:pt modelId="{AD89E8BF-2306-4CF0-BFA0-FBD19BDBCFBD}">
      <dgm:prSet phldrT="[Texte]"/>
      <dgm:spPr/>
      <dgm:t>
        <a:bodyPr/>
        <a:lstStyle/>
        <a:p>
          <a:r>
            <a:rPr lang="fr-FR" dirty="0" smtClean="0"/>
            <a:t>RAPIDITE</a:t>
          </a:r>
          <a:endParaRPr lang="fr-FR" dirty="0"/>
        </a:p>
      </dgm:t>
    </dgm:pt>
    <dgm:pt modelId="{B3D30D1F-5EBA-41A9-88B0-1F807A7F49B1}" type="parTrans" cxnId="{70EF1D44-8C1B-4396-8FED-E5E3AB561BCA}">
      <dgm:prSet/>
      <dgm:spPr/>
      <dgm:t>
        <a:bodyPr/>
        <a:lstStyle/>
        <a:p>
          <a:endParaRPr lang="fr-FR"/>
        </a:p>
      </dgm:t>
    </dgm:pt>
    <dgm:pt modelId="{64992342-C9D6-40C9-99D2-712E984F1B92}" type="sibTrans" cxnId="{70EF1D44-8C1B-4396-8FED-E5E3AB561BCA}">
      <dgm:prSet/>
      <dgm:spPr/>
      <dgm:t>
        <a:bodyPr/>
        <a:lstStyle/>
        <a:p>
          <a:endParaRPr lang="fr-FR"/>
        </a:p>
      </dgm:t>
    </dgm:pt>
    <dgm:pt modelId="{C1447B65-9EFF-42CB-A44B-4C8D44D95828}">
      <dgm:prSet phldrT="[Texte]"/>
      <dgm:spPr/>
      <dgm:t>
        <a:bodyPr/>
        <a:lstStyle/>
        <a:p>
          <a:r>
            <a:rPr lang="fr-FR" dirty="0" smtClean="0"/>
            <a:t>EXPERTISE</a:t>
          </a:r>
          <a:endParaRPr lang="fr-FR" dirty="0"/>
        </a:p>
      </dgm:t>
    </dgm:pt>
    <dgm:pt modelId="{B66FAB91-F0CC-40F2-8DA9-32B3D1DC9D0F}" type="parTrans" cxnId="{D4A309F1-9AB2-479A-8D89-85B21D47B877}">
      <dgm:prSet/>
      <dgm:spPr/>
      <dgm:t>
        <a:bodyPr/>
        <a:lstStyle/>
        <a:p>
          <a:endParaRPr lang="fr-FR"/>
        </a:p>
      </dgm:t>
    </dgm:pt>
    <dgm:pt modelId="{42957008-2096-45CD-B49F-0F9C1A975277}" type="sibTrans" cxnId="{D4A309F1-9AB2-479A-8D89-85B21D47B877}">
      <dgm:prSet/>
      <dgm:spPr/>
      <dgm:t>
        <a:bodyPr/>
        <a:lstStyle/>
        <a:p>
          <a:endParaRPr lang="fr-FR"/>
        </a:p>
      </dgm:t>
    </dgm:pt>
    <dgm:pt modelId="{99FDEB81-2D98-4D28-BC14-873351C7B802}">
      <dgm:prSet phldrT="[Texte]"/>
      <dgm:spPr/>
      <dgm:t>
        <a:bodyPr/>
        <a:lstStyle/>
        <a:p>
          <a:r>
            <a:rPr lang="fr-FR" dirty="0" smtClean="0"/>
            <a:t>SIMPLIFICATION</a:t>
          </a:r>
          <a:endParaRPr lang="fr-FR" dirty="0"/>
        </a:p>
      </dgm:t>
    </dgm:pt>
    <dgm:pt modelId="{72459C3B-2028-4352-ADF1-813D53BCAA53}" type="parTrans" cxnId="{C42875B3-EB7D-4CAE-B686-9EFAE6DDDFAE}">
      <dgm:prSet/>
      <dgm:spPr/>
      <dgm:t>
        <a:bodyPr/>
        <a:lstStyle/>
        <a:p>
          <a:endParaRPr lang="fr-FR"/>
        </a:p>
      </dgm:t>
    </dgm:pt>
    <dgm:pt modelId="{9340A224-AD4D-493E-A863-AA0FBDE39F4A}" type="sibTrans" cxnId="{C42875B3-EB7D-4CAE-B686-9EFAE6DDDFAE}">
      <dgm:prSet/>
      <dgm:spPr/>
      <dgm:t>
        <a:bodyPr/>
        <a:lstStyle/>
        <a:p>
          <a:endParaRPr lang="fr-FR"/>
        </a:p>
      </dgm:t>
    </dgm:pt>
    <dgm:pt modelId="{54D441FE-11E3-471A-8758-F0512941892C}">
      <dgm:prSet phldrT="[Texte]"/>
      <dgm:spPr/>
      <dgm:t>
        <a:bodyPr/>
        <a:lstStyle/>
        <a:p>
          <a:r>
            <a:rPr lang="fr-FR" dirty="0" smtClean="0"/>
            <a:t>EXPERIENCE</a:t>
          </a:r>
          <a:endParaRPr lang="fr-FR" dirty="0"/>
        </a:p>
      </dgm:t>
    </dgm:pt>
    <dgm:pt modelId="{C92C2554-D910-4931-8630-3B3EFE7140F7}" type="parTrans" cxnId="{02B87CC7-5E3F-4420-A55F-6420A84CB256}">
      <dgm:prSet/>
      <dgm:spPr/>
      <dgm:t>
        <a:bodyPr/>
        <a:lstStyle/>
        <a:p>
          <a:endParaRPr lang="fr-FR"/>
        </a:p>
      </dgm:t>
    </dgm:pt>
    <dgm:pt modelId="{EAC1583C-8A35-4613-8EF2-AEDFB20C43FC}" type="sibTrans" cxnId="{02B87CC7-5E3F-4420-A55F-6420A84CB256}">
      <dgm:prSet/>
      <dgm:spPr/>
      <dgm:t>
        <a:bodyPr/>
        <a:lstStyle/>
        <a:p>
          <a:endParaRPr lang="fr-FR"/>
        </a:p>
      </dgm:t>
    </dgm:pt>
    <dgm:pt modelId="{C258B0AC-1FDC-48C3-B820-5350E1F6E4E0}">
      <dgm:prSet phldrT="[Texte]"/>
      <dgm:spPr/>
      <dgm:t>
        <a:bodyPr/>
        <a:lstStyle/>
        <a:p>
          <a:r>
            <a:rPr lang="fr-FR" dirty="0" smtClean="0"/>
            <a:t>QUALITE ET MAITRISE DU RISQUE</a:t>
          </a:r>
          <a:endParaRPr lang="fr-FR" dirty="0"/>
        </a:p>
      </dgm:t>
    </dgm:pt>
    <dgm:pt modelId="{110F00B7-6E7E-4DD9-AEA8-397BC0054EE0}" type="parTrans" cxnId="{66E8F891-A1B8-4DF0-B5E1-980F3554B206}">
      <dgm:prSet/>
      <dgm:spPr/>
      <dgm:t>
        <a:bodyPr/>
        <a:lstStyle/>
        <a:p>
          <a:endParaRPr lang="fr-FR"/>
        </a:p>
      </dgm:t>
    </dgm:pt>
    <dgm:pt modelId="{AC1BC233-5E64-4260-AAB8-946DE2A6867B}" type="sibTrans" cxnId="{66E8F891-A1B8-4DF0-B5E1-980F3554B206}">
      <dgm:prSet/>
      <dgm:spPr/>
      <dgm:t>
        <a:bodyPr/>
        <a:lstStyle/>
        <a:p>
          <a:endParaRPr lang="fr-FR"/>
        </a:p>
      </dgm:t>
    </dgm:pt>
    <dgm:pt modelId="{4AE9289F-02DA-48E0-9BE3-55B99B289274}" type="pres">
      <dgm:prSet presAssocID="{ADF9FCB6-8B80-431A-8415-38E8556C3F73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065DE32C-40C9-4CE6-A061-50B9D8523C99}" type="pres">
      <dgm:prSet presAssocID="{AD89E8BF-2306-4CF0-BFA0-FBD19BDBCFBD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C7A14C5D-C418-436B-91D0-53C5A0964314}" type="pres">
      <dgm:prSet presAssocID="{64992342-C9D6-40C9-99D2-712E984F1B92}" presName="sibTrans" presStyleLbl="sibTrans2D1" presStyleIdx="0" presStyleCnt="5"/>
      <dgm:spPr/>
      <dgm:t>
        <a:bodyPr/>
        <a:lstStyle/>
        <a:p>
          <a:endParaRPr lang="fr-FR"/>
        </a:p>
      </dgm:t>
    </dgm:pt>
    <dgm:pt modelId="{0B5E541A-9474-48BC-B2A9-20334955EA78}" type="pres">
      <dgm:prSet presAssocID="{64992342-C9D6-40C9-99D2-712E984F1B92}" presName="connectorText" presStyleLbl="sibTrans2D1" presStyleIdx="0" presStyleCnt="5"/>
      <dgm:spPr/>
      <dgm:t>
        <a:bodyPr/>
        <a:lstStyle/>
        <a:p>
          <a:endParaRPr lang="fr-FR"/>
        </a:p>
      </dgm:t>
    </dgm:pt>
    <dgm:pt modelId="{174F77EB-5D6A-45E7-A832-5E6CDD769160}" type="pres">
      <dgm:prSet presAssocID="{C1447B65-9EFF-42CB-A44B-4C8D44D95828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A9D7FC78-C086-4573-A9A8-25A6E3F393C9}" type="pres">
      <dgm:prSet presAssocID="{42957008-2096-45CD-B49F-0F9C1A975277}" presName="sibTrans" presStyleLbl="sibTrans2D1" presStyleIdx="1" presStyleCnt="5"/>
      <dgm:spPr/>
      <dgm:t>
        <a:bodyPr/>
        <a:lstStyle/>
        <a:p>
          <a:endParaRPr lang="fr-FR"/>
        </a:p>
      </dgm:t>
    </dgm:pt>
    <dgm:pt modelId="{6007E377-CBCE-477A-B2E0-23110A8BD606}" type="pres">
      <dgm:prSet presAssocID="{42957008-2096-45CD-B49F-0F9C1A975277}" presName="connectorText" presStyleLbl="sibTrans2D1" presStyleIdx="1" presStyleCnt="5"/>
      <dgm:spPr/>
      <dgm:t>
        <a:bodyPr/>
        <a:lstStyle/>
        <a:p>
          <a:endParaRPr lang="fr-FR"/>
        </a:p>
      </dgm:t>
    </dgm:pt>
    <dgm:pt modelId="{4559DB87-CD6B-4B14-A4C3-4A1311340816}" type="pres">
      <dgm:prSet presAssocID="{99FDEB81-2D98-4D28-BC14-873351C7B802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B89E15E5-6C85-4A47-8DE5-24EFB4ED1CF3}" type="pres">
      <dgm:prSet presAssocID="{9340A224-AD4D-493E-A863-AA0FBDE39F4A}" presName="sibTrans" presStyleLbl="sibTrans2D1" presStyleIdx="2" presStyleCnt="5"/>
      <dgm:spPr/>
      <dgm:t>
        <a:bodyPr/>
        <a:lstStyle/>
        <a:p>
          <a:endParaRPr lang="fr-FR"/>
        </a:p>
      </dgm:t>
    </dgm:pt>
    <dgm:pt modelId="{6661F70D-56F3-472D-A876-1DFBF74BD0C1}" type="pres">
      <dgm:prSet presAssocID="{9340A224-AD4D-493E-A863-AA0FBDE39F4A}" presName="connectorText" presStyleLbl="sibTrans2D1" presStyleIdx="2" presStyleCnt="5"/>
      <dgm:spPr/>
      <dgm:t>
        <a:bodyPr/>
        <a:lstStyle/>
        <a:p>
          <a:endParaRPr lang="fr-FR"/>
        </a:p>
      </dgm:t>
    </dgm:pt>
    <dgm:pt modelId="{89737EED-2B03-4099-B2D0-7A67B89AB2A8}" type="pres">
      <dgm:prSet presAssocID="{54D441FE-11E3-471A-8758-F0512941892C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8BCE9D94-3515-4A0D-92B7-AAE8B1CE6F33}" type="pres">
      <dgm:prSet presAssocID="{EAC1583C-8A35-4613-8EF2-AEDFB20C43FC}" presName="sibTrans" presStyleLbl="sibTrans2D1" presStyleIdx="3" presStyleCnt="5"/>
      <dgm:spPr/>
      <dgm:t>
        <a:bodyPr/>
        <a:lstStyle/>
        <a:p>
          <a:endParaRPr lang="fr-FR"/>
        </a:p>
      </dgm:t>
    </dgm:pt>
    <dgm:pt modelId="{22445A31-076F-40A8-9DBF-80DCC5359EA2}" type="pres">
      <dgm:prSet presAssocID="{EAC1583C-8A35-4613-8EF2-AEDFB20C43FC}" presName="connectorText" presStyleLbl="sibTrans2D1" presStyleIdx="3" presStyleCnt="5"/>
      <dgm:spPr/>
      <dgm:t>
        <a:bodyPr/>
        <a:lstStyle/>
        <a:p>
          <a:endParaRPr lang="fr-FR"/>
        </a:p>
      </dgm:t>
    </dgm:pt>
    <dgm:pt modelId="{9249F2A1-5D86-4D86-A23D-F62C1BC6AF2C}" type="pres">
      <dgm:prSet presAssocID="{C258B0AC-1FDC-48C3-B820-5350E1F6E4E0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2B21F0BF-CFB8-4559-9C2E-2D60650626AD}" type="pres">
      <dgm:prSet presAssocID="{AC1BC233-5E64-4260-AAB8-946DE2A6867B}" presName="sibTrans" presStyleLbl="sibTrans2D1" presStyleIdx="4" presStyleCnt="5"/>
      <dgm:spPr/>
      <dgm:t>
        <a:bodyPr/>
        <a:lstStyle/>
        <a:p>
          <a:endParaRPr lang="fr-FR"/>
        </a:p>
      </dgm:t>
    </dgm:pt>
    <dgm:pt modelId="{5BE42FCB-F53C-4403-862E-1E36ABAB87BA}" type="pres">
      <dgm:prSet presAssocID="{AC1BC233-5E64-4260-AAB8-946DE2A6867B}" presName="connectorText" presStyleLbl="sibTrans2D1" presStyleIdx="4" presStyleCnt="5"/>
      <dgm:spPr/>
      <dgm:t>
        <a:bodyPr/>
        <a:lstStyle/>
        <a:p>
          <a:endParaRPr lang="fr-FR"/>
        </a:p>
      </dgm:t>
    </dgm:pt>
  </dgm:ptLst>
  <dgm:cxnLst>
    <dgm:cxn modelId="{32AED2A8-A714-418B-84C2-478BC4FD7CAC}" type="presOf" srcId="{9340A224-AD4D-493E-A863-AA0FBDE39F4A}" destId="{B89E15E5-6C85-4A47-8DE5-24EFB4ED1CF3}" srcOrd="0" destOrd="0" presId="urn:microsoft.com/office/officeart/2005/8/layout/cycle2"/>
    <dgm:cxn modelId="{BE817DB4-D377-4D7F-B82F-5B575555CDF0}" type="presOf" srcId="{C258B0AC-1FDC-48C3-B820-5350E1F6E4E0}" destId="{9249F2A1-5D86-4D86-A23D-F62C1BC6AF2C}" srcOrd="0" destOrd="0" presId="urn:microsoft.com/office/officeart/2005/8/layout/cycle2"/>
    <dgm:cxn modelId="{9941A88C-352C-49F6-9790-A2D602CD743F}" type="presOf" srcId="{ADF9FCB6-8B80-431A-8415-38E8556C3F73}" destId="{4AE9289F-02DA-48E0-9BE3-55B99B289274}" srcOrd="0" destOrd="0" presId="urn:microsoft.com/office/officeart/2005/8/layout/cycle2"/>
    <dgm:cxn modelId="{6E717E4F-8DF7-4AEE-B3D3-33B31BD637A7}" type="presOf" srcId="{54D441FE-11E3-471A-8758-F0512941892C}" destId="{89737EED-2B03-4099-B2D0-7A67B89AB2A8}" srcOrd="0" destOrd="0" presId="urn:microsoft.com/office/officeart/2005/8/layout/cycle2"/>
    <dgm:cxn modelId="{5CF80FA5-365A-48C1-A878-C9798528308C}" type="presOf" srcId="{EAC1583C-8A35-4613-8EF2-AEDFB20C43FC}" destId="{22445A31-076F-40A8-9DBF-80DCC5359EA2}" srcOrd="1" destOrd="0" presId="urn:microsoft.com/office/officeart/2005/8/layout/cycle2"/>
    <dgm:cxn modelId="{EF76752E-0DBD-4C41-ACE3-60DDEB9410E1}" type="presOf" srcId="{AC1BC233-5E64-4260-AAB8-946DE2A6867B}" destId="{2B21F0BF-CFB8-4559-9C2E-2D60650626AD}" srcOrd="0" destOrd="0" presId="urn:microsoft.com/office/officeart/2005/8/layout/cycle2"/>
    <dgm:cxn modelId="{4E09E18E-AB7D-433A-B16E-91E42F666998}" type="presOf" srcId="{AD89E8BF-2306-4CF0-BFA0-FBD19BDBCFBD}" destId="{065DE32C-40C9-4CE6-A061-50B9D8523C99}" srcOrd="0" destOrd="0" presId="urn:microsoft.com/office/officeart/2005/8/layout/cycle2"/>
    <dgm:cxn modelId="{66E8F891-A1B8-4DF0-B5E1-980F3554B206}" srcId="{ADF9FCB6-8B80-431A-8415-38E8556C3F73}" destId="{C258B0AC-1FDC-48C3-B820-5350E1F6E4E0}" srcOrd="4" destOrd="0" parTransId="{110F00B7-6E7E-4DD9-AEA8-397BC0054EE0}" sibTransId="{AC1BC233-5E64-4260-AAB8-946DE2A6867B}"/>
    <dgm:cxn modelId="{D7D5F8DE-563E-4BEE-A388-07ECA9862D72}" type="presOf" srcId="{42957008-2096-45CD-B49F-0F9C1A975277}" destId="{A9D7FC78-C086-4573-A9A8-25A6E3F393C9}" srcOrd="0" destOrd="0" presId="urn:microsoft.com/office/officeart/2005/8/layout/cycle2"/>
    <dgm:cxn modelId="{BAEA8AF6-017A-43D3-92E1-7C5B6576509D}" type="presOf" srcId="{9340A224-AD4D-493E-A863-AA0FBDE39F4A}" destId="{6661F70D-56F3-472D-A876-1DFBF74BD0C1}" srcOrd="1" destOrd="0" presId="urn:microsoft.com/office/officeart/2005/8/layout/cycle2"/>
    <dgm:cxn modelId="{01C87F2A-631B-48AC-9034-F71C1C5536D5}" type="presOf" srcId="{99FDEB81-2D98-4D28-BC14-873351C7B802}" destId="{4559DB87-CD6B-4B14-A4C3-4A1311340816}" srcOrd="0" destOrd="0" presId="urn:microsoft.com/office/officeart/2005/8/layout/cycle2"/>
    <dgm:cxn modelId="{02B87CC7-5E3F-4420-A55F-6420A84CB256}" srcId="{ADF9FCB6-8B80-431A-8415-38E8556C3F73}" destId="{54D441FE-11E3-471A-8758-F0512941892C}" srcOrd="3" destOrd="0" parTransId="{C92C2554-D910-4931-8630-3B3EFE7140F7}" sibTransId="{EAC1583C-8A35-4613-8EF2-AEDFB20C43FC}"/>
    <dgm:cxn modelId="{824F5AC8-0CE4-46A5-A1F2-D86EE72C493C}" type="presOf" srcId="{EAC1583C-8A35-4613-8EF2-AEDFB20C43FC}" destId="{8BCE9D94-3515-4A0D-92B7-AAE8B1CE6F33}" srcOrd="0" destOrd="0" presId="urn:microsoft.com/office/officeart/2005/8/layout/cycle2"/>
    <dgm:cxn modelId="{70EF1D44-8C1B-4396-8FED-E5E3AB561BCA}" srcId="{ADF9FCB6-8B80-431A-8415-38E8556C3F73}" destId="{AD89E8BF-2306-4CF0-BFA0-FBD19BDBCFBD}" srcOrd="0" destOrd="0" parTransId="{B3D30D1F-5EBA-41A9-88B0-1F807A7F49B1}" sibTransId="{64992342-C9D6-40C9-99D2-712E984F1B92}"/>
    <dgm:cxn modelId="{90A95FDE-7743-496D-AD00-B0A07E74C2A8}" type="presOf" srcId="{AC1BC233-5E64-4260-AAB8-946DE2A6867B}" destId="{5BE42FCB-F53C-4403-862E-1E36ABAB87BA}" srcOrd="1" destOrd="0" presId="urn:microsoft.com/office/officeart/2005/8/layout/cycle2"/>
    <dgm:cxn modelId="{A2E77827-CEE4-47BC-92F8-7FE20C432057}" type="presOf" srcId="{64992342-C9D6-40C9-99D2-712E984F1B92}" destId="{C7A14C5D-C418-436B-91D0-53C5A0964314}" srcOrd="0" destOrd="0" presId="urn:microsoft.com/office/officeart/2005/8/layout/cycle2"/>
    <dgm:cxn modelId="{6B72FE22-EB76-442A-ACF4-CFEF57F03265}" type="presOf" srcId="{C1447B65-9EFF-42CB-A44B-4C8D44D95828}" destId="{174F77EB-5D6A-45E7-A832-5E6CDD769160}" srcOrd="0" destOrd="0" presId="urn:microsoft.com/office/officeart/2005/8/layout/cycle2"/>
    <dgm:cxn modelId="{0AED930F-F9E5-4738-8A8D-036833D96BBC}" type="presOf" srcId="{42957008-2096-45CD-B49F-0F9C1A975277}" destId="{6007E377-CBCE-477A-B2E0-23110A8BD606}" srcOrd="1" destOrd="0" presId="urn:microsoft.com/office/officeart/2005/8/layout/cycle2"/>
    <dgm:cxn modelId="{D4A309F1-9AB2-479A-8D89-85B21D47B877}" srcId="{ADF9FCB6-8B80-431A-8415-38E8556C3F73}" destId="{C1447B65-9EFF-42CB-A44B-4C8D44D95828}" srcOrd="1" destOrd="0" parTransId="{B66FAB91-F0CC-40F2-8DA9-32B3D1DC9D0F}" sibTransId="{42957008-2096-45CD-B49F-0F9C1A975277}"/>
    <dgm:cxn modelId="{977E0874-1CFC-4413-BDDA-D4A6E7774EDE}" type="presOf" srcId="{64992342-C9D6-40C9-99D2-712E984F1B92}" destId="{0B5E541A-9474-48BC-B2A9-20334955EA78}" srcOrd="1" destOrd="0" presId="urn:microsoft.com/office/officeart/2005/8/layout/cycle2"/>
    <dgm:cxn modelId="{C42875B3-EB7D-4CAE-B686-9EFAE6DDDFAE}" srcId="{ADF9FCB6-8B80-431A-8415-38E8556C3F73}" destId="{99FDEB81-2D98-4D28-BC14-873351C7B802}" srcOrd="2" destOrd="0" parTransId="{72459C3B-2028-4352-ADF1-813D53BCAA53}" sibTransId="{9340A224-AD4D-493E-A863-AA0FBDE39F4A}"/>
    <dgm:cxn modelId="{705A7EDF-80C1-4337-81EC-FE92CEEDC14A}" type="presParOf" srcId="{4AE9289F-02DA-48E0-9BE3-55B99B289274}" destId="{065DE32C-40C9-4CE6-A061-50B9D8523C99}" srcOrd="0" destOrd="0" presId="urn:microsoft.com/office/officeart/2005/8/layout/cycle2"/>
    <dgm:cxn modelId="{14D47FA6-999E-48A6-9FA9-8A2CE7E04728}" type="presParOf" srcId="{4AE9289F-02DA-48E0-9BE3-55B99B289274}" destId="{C7A14C5D-C418-436B-91D0-53C5A0964314}" srcOrd="1" destOrd="0" presId="urn:microsoft.com/office/officeart/2005/8/layout/cycle2"/>
    <dgm:cxn modelId="{2D9206D2-5C44-40E6-BB4D-3C7BD01AD5A3}" type="presParOf" srcId="{C7A14C5D-C418-436B-91D0-53C5A0964314}" destId="{0B5E541A-9474-48BC-B2A9-20334955EA78}" srcOrd="0" destOrd="0" presId="urn:microsoft.com/office/officeart/2005/8/layout/cycle2"/>
    <dgm:cxn modelId="{616DA4A9-D6BF-464D-80C4-4D29A65EA6B4}" type="presParOf" srcId="{4AE9289F-02DA-48E0-9BE3-55B99B289274}" destId="{174F77EB-5D6A-45E7-A832-5E6CDD769160}" srcOrd="2" destOrd="0" presId="urn:microsoft.com/office/officeart/2005/8/layout/cycle2"/>
    <dgm:cxn modelId="{6E41E7B9-9692-4790-B093-A7F0AD479E53}" type="presParOf" srcId="{4AE9289F-02DA-48E0-9BE3-55B99B289274}" destId="{A9D7FC78-C086-4573-A9A8-25A6E3F393C9}" srcOrd="3" destOrd="0" presId="urn:microsoft.com/office/officeart/2005/8/layout/cycle2"/>
    <dgm:cxn modelId="{611AAAF7-C7F6-4D7C-852A-8D0393D79DD1}" type="presParOf" srcId="{A9D7FC78-C086-4573-A9A8-25A6E3F393C9}" destId="{6007E377-CBCE-477A-B2E0-23110A8BD606}" srcOrd="0" destOrd="0" presId="urn:microsoft.com/office/officeart/2005/8/layout/cycle2"/>
    <dgm:cxn modelId="{502760F0-C773-4500-9691-109BFA915212}" type="presParOf" srcId="{4AE9289F-02DA-48E0-9BE3-55B99B289274}" destId="{4559DB87-CD6B-4B14-A4C3-4A1311340816}" srcOrd="4" destOrd="0" presId="urn:microsoft.com/office/officeart/2005/8/layout/cycle2"/>
    <dgm:cxn modelId="{A13F1B8B-9CCA-4C7B-8DDB-5CBD3C1C9222}" type="presParOf" srcId="{4AE9289F-02DA-48E0-9BE3-55B99B289274}" destId="{B89E15E5-6C85-4A47-8DE5-24EFB4ED1CF3}" srcOrd="5" destOrd="0" presId="urn:microsoft.com/office/officeart/2005/8/layout/cycle2"/>
    <dgm:cxn modelId="{945D6699-0E48-4D45-8E40-21F0EF83CC14}" type="presParOf" srcId="{B89E15E5-6C85-4A47-8DE5-24EFB4ED1CF3}" destId="{6661F70D-56F3-472D-A876-1DFBF74BD0C1}" srcOrd="0" destOrd="0" presId="urn:microsoft.com/office/officeart/2005/8/layout/cycle2"/>
    <dgm:cxn modelId="{7C6E9866-15E4-42B3-B9C3-3E5206F025D1}" type="presParOf" srcId="{4AE9289F-02DA-48E0-9BE3-55B99B289274}" destId="{89737EED-2B03-4099-B2D0-7A67B89AB2A8}" srcOrd="6" destOrd="0" presId="urn:microsoft.com/office/officeart/2005/8/layout/cycle2"/>
    <dgm:cxn modelId="{13C2D866-CACD-4ADD-99B7-6691A1BE14C8}" type="presParOf" srcId="{4AE9289F-02DA-48E0-9BE3-55B99B289274}" destId="{8BCE9D94-3515-4A0D-92B7-AAE8B1CE6F33}" srcOrd="7" destOrd="0" presId="urn:microsoft.com/office/officeart/2005/8/layout/cycle2"/>
    <dgm:cxn modelId="{062FE855-D7A3-439C-ABA8-CD2E3575094C}" type="presParOf" srcId="{8BCE9D94-3515-4A0D-92B7-AAE8B1CE6F33}" destId="{22445A31-076F-40A8-9DBF-80DCC5359EA2}" srcOrd="0" destOrd="0" presId="urn:microsoft.com/office/officeart/2005/8/layout/cycle2"/>
    <dgm:cxn modelId="{7B257E95-D898-4061-9BE4-120A7661CB9B}" type="presParOf" srcId="{4AE9289F-02DA-48E0-9BE3-55B99B289274}" destId="{9249F2A1-5D86-4D86-A23D-F62C1BC6AF2C}" srcOrd="8" destOrd="0" presId="urn:microsoft.com/office/officeart/2005/8/layout/cycle2"/>
    <dgm:cxn modelId="{2D6CC172-952F-47D1-B1C7-0015891A840C}" type="presParOf" srcId="{4AE9289F-02DA-48E0-9BE3-55B99B289274}" destId="{2B21F0BF-CFB8-4559-9C2E-2D60650626AD}" srcOrd="9" destOrd="0" presId="urn:microsoft.com/office/officeart/2005/8/layout/cycle2"/>
    <dgm:cxn modelId="{CB723D0F-6F05-459F-B9E9-F803DC532E00}" type="presParOf" srcId="{2B21F0BF-CFB8-4559-9C2E-2D60650626AD}" destId="{5BE42FCB-F53C-4403-862E-1E36ABAB87BA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65DE32C-40C9-4CE6-A061-50B9D8523C99}">
      <dsp:nvSpPr>
        <dsp:cNvPr id="0" name=""/>
        <dsp:cNvSpPr/>
      </dsp:nvSpPr>
      <dsp:spPr>
        <a:xfrm>
          <a:off x="2540954" y="54"/>
          <a:ext cx="1326803" cy="1326803"/>
        </a:xfrm>
        <a:prstGeom prst="ellipse">
          <a:avLst/>
        </a:prstGeom>
        <a:solidFill>
          <a:schemeClr val="accent5">
            <a:shade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100" kern="1200" dirty="0" smtClean="0"/>
            <a:t>RAPIDITE</a:t>
          </a:r>
          <a:endParaRPr lang="fr-FR" sz="1100" kern="1200" dirty="0"/>
        </a:p>
      </dsp:txBody>
      <dsp:txXfrm>
        <a:off x="2735260" y="194360"/>
        <a:ext cx="938191" cy="938191"/>
      </dsp:txXfrm>
    </dsp:sp>
    <dsp:sp modelId="{C7A14C5D-C418-436B-91D0-53C5A0964314}">
      <dsp:nvSpPr>
        <dsp:cNvPr id="0" name=""/>
        <dsp:cNvSpPr/>
      </dsp:nvSpPr>
      <dsp:spPr>
        <a:xfrm rot="2160000">
          <a:off x="3825804" y="1019165"/>
          <a:ext cx="352623" cy="447796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900" kern="1200"/>
        </a:p>
      </dsp:txBody>
      <dsp:txXfrm>
        <a:off x="3835906" y="1077634"/>
        <a:ext cx="246836" cy="268678"/>
      </dsp:txXfrm>
    </dsp:sp>
    <dsp:sp modelId="{174F77EB-5D6A-45E7-A832-5E6CDD769160}">
      <dsp:nvSpPr>
        <dsp:cNvPr id="0" name=""/>
        <dsp:cNvSpPr/>
      </dsp:nvSpPr>
      <dsp:spPr>
        <a:xfrm>
          <a:off x="4152622" y="1171000"/>
          <a:ext cx="1326803" cy="1326803"/>
        </a:xfrm>
        <a:prstGeom prst="ellipse">
          <a:avLst/>
        </a:prstGeom>
        <a:solidFill>
          <a:schemeClr val="accent5">
            <a:shade val="50000"/>
            <a:hueOff val="-22026"/>
            <a:satOff val="-23945"/>
            <a:lumOff val="2054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100" kern="1200" dirty="0" smtClean="0"/>
            <a:t>EXPERTISE</a:t>
          </a:r>
          <a:endParaRPr lang="fr-FR" sz="1100" kern="1200" dirty="0"/>
        </a:p>
      </dsp:txBody>
      <dsp:txXfrm>
        <a:off x="4346928" y="1365306"/>
        <a:ext cx="938191" cy="938191"/>
      </dsp:txXfrm>
    </dsp:sp>
    <dsp:sp modelId="{A9D7FC78-C086-4573-A9A8-25A6E3F393C9}">
      <dsp:nvSpPr>
        <dsp:cNvPr id="0" name=""/>
        <dsp:cNvSpPr/>
      </dsp:nvSpPr>
      <dsp:spPr>
        <a:xfrm rot="6480000">
          <a:off x="4334994" y="2548327"/>
          <a:ext cx="352623" cy="447796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shade val="90000"/>
            <a:hueOff val="-23136"/>
            <a:satOff val="-23250"/>
            <a:lumOff val="18104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900" kern="1200"/>
        </a:p>
      </dsp:txBody>
      <dsp:txXfrm rot="10800000">
        <a:off x="4404232" y="2587581"/>
        <a:ext cx="246836" cy="268678"/>
      </dsp:txXfrm>
    </dsp:sp>
    <dsp:sp modelId="{4559DB87-CD6B-4B14-A4C3-4A1311340816}">
      <dsp:nvSpPr>
        <dsp:cNvPr id="0" name=""/>
        <dsp:cNvSpPr/>
      </dsp:nvSpPr>
      <dsp:spPr>
        <a:xfrm>
          <a:off x="3537019" y="3065629"/>
          <a:ext cx="1326803" cy="1326803"/>
        </a:xfrm>
        <a:prstGeom prst="ellipse">
          <a:avLst/>
        </a:prstGeom>
        <a:solidFill>
          <a:schemeClr val="accent5">
            <a:shade val="50000"/>
            <a:hueOff val="-44052"/>
            <a:satOff val="-47890"/>
            <a:lumOff val="4108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100" kern="1200" dirty="0" smtClean="0"/>
            <a:t>SIMPLIFICATION</a:t>
          </a:r>
          <a:endParaRPr lang="fr-FR" sz="1100" kern="1200" dirty="0"/>
        </a:p>
      </dsp:txBody>
      <dsp:txXfrm>
        <a:off x="3731325" y="3259935"/>
        <a:ext cx="938191" cy="938191"/>
      </dsp:txXfrm>
    </dsp:sp>
    <dsp:sp modelId="{B89E15E5-6C85-4A47-8DE5-24EFB4ED1CF3}">
      <dsp:nvSpPr>
        <dsp:cNvPr id="0" name=""/>
        <dsp:cNvSpPr/>
      </dsp:nvSpPr>
      <dsp:spPr>
        <a:xfrm rot="10800000">
          <a:off x="3038024" y="3505133"/>
          <a:ext cx="352623" cy="447796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shade val="90000"/>
            <a:hueOff val="-46272"/>
            <a:satOff val="-46500"/>
            <a:lumOff val="36208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900" kern="1200"/>
        </a:p>
      </dsp:txBody>
      <dsp:txXfrm rot="10800000">
        <a:off x="3143811" y="3594692"/>
        <a:ext cx="246836" cy="268678"/>
      </dsp:txXfrm>
    </dsp:sp>
    <dsp:sp modelId="{89737EED-2B03-4099-B2D0-7A67B89AB2A8}">
      <dsp:nvSpPr>
        <dsp:cNvPr id="0" name=""/>
        <dsp:cNvSpPr/>
      </dsp:nvSpPr>
      <dsp:spPr>
        <a:xfrm>
          <a:off x="1544888" y="3065629"/>
          <a:ext cx="1326803" cy="1326803"/>
        </a:xfrm>
        <a:prstGeom prst="ellipse">
          <a:avLst/>
        </a:prstGeom>
        <a:solidFill>
          <a:schemeClr val="accent5">
            <a:shade val="50000"/>
            <a:hueOff val="-44052"/>
            <a:satOff val="-47890"/>
            <a:lumOff val="4108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100" kern="1200" dirty="0" smtClean="0"/>
            <a:t>EXPERIENCE</a:t>
          </a:r>
          <a:endParaRPr lang="fr-FR" sz="1100" kern="1200" dirty="0"/>
        </a:p>
      </dsp:txBody>
      <dsp:txXfrm>
        <a:off x="1739194" y="3259935"/>
        <a:ext cx="938191" cy="938191"/>
      </dsp:txXfrm>
    </dsp:sp>
    <dsp:sp modelId="{8BCE9D94-3515-4A0D-92B7-AAE8B1CE6F33}">
      <dsp:nvSpPr>
        <dsp:cNvPr id="0" name=""/>
        <dsp:cNvSpPr/>
      </dsp:nvSpPr>
      <dsp:spPr>
        <a:xfrm rot="15120000">
          <a:off x="1727261" y="2567310"/>
          <a:ext cx="352623" cy="447796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shade val="90000"/>
            <a:hueOff val="-46272"/>
            <a:satOff val="-46500"/>
            <a:lumOff val="36208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900" kern="1200"/>
        </a:p>
      </dsp:txBody>
      <dsp:txXfrm rot="10800000">
        <a:off x="1796499" y="2707174"/>
        <a:ext cx="246836" cy="268678"/>
      </dsp:txXfrm>
    </dsp:sp>
    <dsp:sp modelId="{9249F2A1-5D86-4D86-A23D-F62C1BC6AF2C}">
      <dsp:nvSpPr>
        <dsp:cNvPr id="0" name=""/>
        <dsp:cNvSpPr/>
      </dsp:nvSpPr>
      <dsp:spPr>
        <a:xfrm>
          <a:off x="929286" y="1171000"/>
          <a:ext cx="1326803" cy="1326803"/>
        </a:xfrm>
        <a:prstGeom prst="ellipse">
          <a:avLst/>
        </a:prstGeom>
        <a:solidFill>
          <a:schemeClr val="accent5">
            <a:shade val="50000"/>
            <a:hueOff val="-22026"/>
            <a:satOff val="-23945"/>
            <a:lumOff val="2054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100" kern="1200" dirty="0" smtClean="0"/>
            <a:t>QUALITE ET MAITRISE DU RISQUE</a:t>
          </a:r>
          <a:endParaRPr lang="fr-FR" sz="1100" kern="1200" dirty="0"/>
        </a:p>
      </dsp:txBody>
      <dsp:txXfrm>
        <a:off x="1123592" y="1365306"/>
        <a:ext cx="938191" cy="938191"/>
      </dsp:txXfrm>
    </dsp:sp>
    <dsp:sp modelId="{2B21F0BF-CFB8-4559-9C2E-2D60650626AD}">
      <dsp:nvSpPr>
        <dsp:cNvPr id="0" name=""/>
        <dsp:cNvSpPr/>
      </dsp:nvSpPr>
      <dsp:spPr>
        <a:xfrm rot="19440000">
          <a:off x="2214136" y="1030897"/>
          <a:ext cx="352623" cy="447796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shade val="90000"/>
            <a:hueOff val="-23136"/>
            <a:satOff val="-23250"/>
            <a:lumOff val="18104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900" kern="1200"/>
        </a:p>
      </dsp:txBody>
      <dsp:txXfrm>
        <a:off x="2224238" y="1151546"/>
        <a:ext cx="246836" cy="26867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EE0349-EDD4-49F9-AF80-3B443319975B}" type="datetimeFigureOut">
              <a:rPr lang="fr-FR" smtClean="0"/>
              <a:t>28/11/2019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696377-EC5A-470E-8B46-F875CBA328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10622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998B5C-2BD5-47C8-8BFF-FF284A350E8C}" type="datetimeFigureOut">
              <a:rPr lang="fr-FR" smtClean="0"/>
              <a:t>28/11/2019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43B20C-9EC3-456B-8DFC-4A38DA7612A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94751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TRANSFERTS</a:t>
            </a:r>
            <a:r>
              <a:rPr lang="fr-FR" baseline="0" dirty="0" smtClean="0"/>
              <a:t> INTER CAISSE = ou différent de INTER CAISSES (CEGEE?)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43B20C-9EC3-456B-8DFC-4A38DA7612A0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726281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jpeg"/><Relationship Id="rId4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jpeg"/><Relationship Id="rId4" Type="http://schemas.openxmlformats.org/officeDocument/2006/relationships/image" Target="../media/image1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jpeg"/><Relationship Id="rId4" Type="http://schemas.openxmlformats.org/officeDocument/2006/relationships/image" Target="../media/image1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/>
          <p:cNvGrpSpPr/>
          <p:nvPr userDrawn="1"/>
        </p:nvGrpSpPr>
        <p:grpSpPr>
          <a:xfrm>
            <a:off x="-1991224" y="-645963"/>
            <a:ext cx="12871062" cy="7750589"/>
            <a:chOff x="-1991224" y="-645963"/>
            <a:chExt cx="12871062" cy="7750589"/>
          </a:xfrm>
          <a:solidFill>
            <a:schemeClr val="bg1"/>
          </a:solidFill>
        </p:grpSpPr>
        <p:sp>
          <p:nvSpPr>
            <p:cNvPr id="14" name="Triangle rectangle 13"/>
            <p:cNvSpPr>
              <a:spLocks noChangeAspect="1"/>
            </p:cNvSpPr>
            <p:nvPr userDrawn="1"/>
          </p:nvSpPr>
          <p:spPr>
            <a:xfrm rot="13620000">
              <a:off x="-2411183" y="855294"/>
              <a:ext cx="6398288" cy="5558370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98288" h="5558370">
                  <a:moveTo>
                    <a:pt x="1613" y="5551727"/>
                  </a:moveTo>
                  <a:cubicBezTo>
                    <a:pt x="-2519" y="4336122"/>
                    <a:pt x="2624" y="2237992"/>
                    <a:pt x="2371" y="1464426"/>
                  </a:cubicBezTo>
                  <a:lnTo>
                    <a:pt x="1373759" y="0"/>
                  </a:lnTo>
                  <a:lnTo>
                    <a:pt x="6398288" y="4685100"/>
                  </a:lnTo>
                  <a:lnTo>
                    <a:pt x="5582919" y="5558370"/>
                  </a:lnTo>
                  <a:lnTo>
                    <a:pt x="1613" y="555172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Triangle rectangle 13"/>
            <p:cNvSpPr>
              <a:spLocks noChangeAspect="1"/>
            </p:cNvSpPr>
            <p:nvPr userDrawn="1"/>
          </p:nvSpPr>
          <p:spPr>
            <a:xfrm rot="13620000">
              <a:off x="3496266" y="-278946"/>
              <a:ext cx="7750589" cy="7016555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  <a:gd name="connsiteX0" fmla="*/ 1613 w 6398288"/>
                <a:gd name="connsiteY0" fmla="*/ 5551727 h 8476429"/>
                <a:gd name="connsiteX1" fmla="*/ 2371 w 6398288"/>
                <a:gd name="connsiteY1" fmla="*/ 1464426 h 8476429"/>
                <a:gd name="connsiteX2" fmla="*/ 1373759 w 6398288"/>
                <a:gd name="connsiteY2" fmla="*/ 0 h 8476429"/>
                <a:gd name="connsiteX3" fmla="*/ 6398288 w 6398288"/>
                <a:gd name="connsiteY3" fmla="*/ 4685100 h 8476429"/>
                <a:gd name="connsiteX4" fmla="*/ 2851339 w 6398288"/>
                <a:gd name="connsiteY4" fmla="*/ 8476429 h 8476429"/>
                <a:gd name="connsiteX5" fmla="*/ 5582919 w 6398288"/>
                <a:gd name="connsiteY5" fmla="*/ 5558370 h 8476429"/>
                <a:gd name="connsiteX6" fmla="*/ 1613 w 6398288"/>
                <a:gd name="connsiteY6" fmla="*/ 5551727 h 8476429"/>
                <a:gd name="connsiteX0" fmla="*/ 1613 w 5582919"/>
                <a:gd name="connsiteY0" fmla="*/ 5551727 h 8476429"/>
                <a:gd name="connsiteX1" fmla="*/ 2371 w 5582919"/>
                <a:gd name="connsiteY1" fmla="*/ 1464426 h 8476429"/>
                <a:gd name="connsiteX2" fmla="*/ 1373759 w 5582919"/>
                <a:gd name="connsiteY2" fmla="*/ 0 h 8476429"/>
                <a:gd name="connsiteX3" fmla="*/ 2239168 w 5582919"/>
                <a:gd name="connsiteY3" fmla="*/ 7833804 h 8476429"/>
                <a:gd name="connsiteX4" fmla="*/ 2851339 w 5582919"/>
                <a:gd name="connsiteY4" fmla="*/ 8476429 h 8476429"/>
                <a:gd name="connsiteX5" fmla="*/ 5582919 w 5582919"/>
                <a:gd name="connsiteY5" fmla="*/ 5558370 h 8476429"/>
                <a:gd name="connsiteX6" fmla="*/ 1613 w 5582919"/>
                <a:gd name="connsiteY6" fmla="*/ 5551727 h 8476429"/>
                <a:gd name="connsiteX0" fmla="*/ 2169283 w 7750589"/>
                <a:gd name="connsiteY0" fmla="*/ 4087301 h 7012003"/>
                <a:gd name="connsiteX1" fmla="*/ 2170041 w 7750589"/>
                <a:gd name="connsiteY1" fmla="*/ 0 h 7012003"/>
                <a:gd name="connsiteX2" fmla="*/ 0 w 7750589"/>
                <a:gd name="connsiteY2" fmla="*/ 2333292 h 7012003"/>
                <a:gd name="connsiteX3" fmla="*/ 4406838 w 7750589"/>
                <a:gd name="connsiteY3" fmla="*/ 6369378 h 7012003"/>
                <a:gd name="connsiteX4" fmla="*/ 5019009 w 7750589"/>
                <a:gd name="connsiteY4" fmla="*/ 7012003 h 7012003"/>
                <a:gd name="connsiteX5" fmla="*/ 7750589 w 7750589"/>
                <a:gd name="connsiteY5" fmla="*/ 4093944 h 7012003"/>
                <a:gd name="connsiteX6" fmla="*/ 2169283 w 7750589"/>
                <a:gd name="connsiteY6" fmla="*/ 4087301 h 7012003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4406838 w 7750589"/>
                <a:gd name="connsiteY3" fmla="*/ 6369378 h 7016555"/>
                <a:gd name="connsiteX4" fmla="*/ 5023890 w 7750589"/>
                <a:gd name="connsiteY4" fmla="*/ 7016555 h 7016555"/>
                <a:gd name="connsiteX5" fmla="*/ 7750589 w 7750589"/>
                <a:gd name="connsiteY5" fmla="*/ 4093944 h 7016555"/>
                <a:gd name="connsiteX6" fmla="*/ 2169283 w 7750589"/>
                <a:gd name="connsiteY6" fmla="*/ 4087301 h 7016555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5023890 w 7750589"/>
                <a:gd name="connsiteY3" fmla="*/ 7016555 h 7016555"/>
                <a:gd name="connsiteX4" fmla="*/ 7750589 w 7750589"/>
                <a:gd name="connsiteY4" fmla="*/ 4093944 h 7016555"/>
                <a:gd name="connsiteX5" fmla="*/ 2169283 w 7750589"/>
                <a:gd name="connsiteY5" fmla="*/ 4087301 h 7016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50589" h="7016555">
                  <a:moveTo>
                    <a:pt x="2169283" y="4087301"/>
                  </a:moveTo>
                  <a:cubicBezTo>
                    <a:pt x="2165151" y="2871696"/>
                    <a:pt x="2170294" y="773566"/>
                    <a:pt x="2170041" y="0"/>
                  </a:cubicBezTo>
                  <a:lnTo>
                    <a:pt x="0" y="2333292"/>
                  </a:lnTo>
                  <a:lnTo>
                    <a:pt x="5023890" y="7016555"/>
                  </a:lnTo>
                  <a:lnTo>
                    <a:pt x="7750589" y="4093944"/>
                  </a:lnTo>
                  <a:lnTo>
                    <a:pt x="2169283" y="408730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cxnSp>
        <p:nvCxnSpPr>
          <p:cNvPr id="9" name="Connecteur droit 8"/>
          <p:cNvCxnSpPr/>
          <p:nvPr userDrawn="1"/>
        </p:nvCxnSpPr>
        <p:spPr>
          <a:xfrm>
            <a:off x="198000" y="2501550"/>
            <a:ext cx="26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198000" y="4534790"/>
            <a:ext cx="26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Espace réservé pour une image  9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8" name="Espace réservé pour une image  8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sp>
        <p:nvSpPr>
          <p:cNvPr id="17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107504" y="2950316"/>
            <a:ext cx="2844000" cy="529885"/>
          </a:xfrm>
        </p:spPr>
        <p:txBody>
          <a:bodyPr wrap="square" tIns="82800">
            <a:spAutoFit/>
          </a:bodyPr>
          <a:lstStyle>
            <a:lvl1pPr marL="0" indent="0" algn="ctr">
              <a:buNone/>
              <a:defRPr sz="2600" b="1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10" hasCustomPrompt="1"/>
          </p:nvPr>
        </p:nvSpPr>
        <p:spPr>
          <a:xfrm>
            <a:off x="108186" y="3420004"/>
            <a:ext cx="2844000" cy="338554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600" b="0"/>
            </a:lvl1pPr>
          </a:lstStyle>
          <a:p>
            <a:pPr lvl="0"/>
            <a:r>
              <a:rPr lang="fr-FR" dirty="0" err="1" smtClean="0"/>
              <a:t>tROISIEME</a:t>
            </a:r>
            <a:r>
              <a:rPr lang="fr-FR" dirty="0" smtClean="0"/>
              <a:t> niveau</a:t>
            </a:r>
          </a:p>
        </p:txBody>
      </p:sp>
      <p:sp>
        <p:nvSpPr>
          <p:cNvPr id="20" name="Titre 12"/>
          <p:cNvSpPr>
            <a:spLocks noGrp="1"/>
          </p:cNvSpPr>
          <p:nvPr>
            <p:ph type="title" hasCustomPrompt="1"/>
          </p:nvPr>
        </p:nvSpPr>
        <p:spPr>
          <a:xfrm>
            <a:off x="108186" y="2537550"/>
            <a:ext cx="2844000" cy="630942"/>
          </a:xfrm>
        </p:spPr>
        <p:txBody>
          <a:bodyPr wrap="square">
            <a:spAutoFit/>
          </a:bodyPr>
          <a:lstStyle>
            <a:lvl1pPr algn="ctr">
              <a:defRPr sz="3500"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1" hasCustomPrompt="1"/>
          </p:nvPr>
        </p:nvSpPr>
        <p:spPr>
          <a:xfrm>
            <a:off x="234000" y="4597200"/>
            <a:ext cx="2592000" cy="704008"/>
          </a:xfr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000" b="0">
                <a:solidFill>
                  <a:schemeClr val="tx1"/>
                </a:solidFill>
              </a:defRPr>
            </a:lvl1pPr>
          </a:lstStyle>
          <a:p>
            <a:pPr algn="ctr">
              <a:spcAft>
                <a:spcPts val="300"/>
              </a:spcAft>
            </a:pPr>
            <a:r>
              <a:rPr lang="fr-FR" sz="1000" cap="all" baseline="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00 MOIS 2017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fr-FR" sz="1000" dirty="0" smtClean="0"/>
              <a:t>DIRECTION XXX</a:t>
            </a:r>
            <a:r>
              <a:rPr lang="fr-FR" sz="1000" dirty="0" smtClean="0">
                <a:solidFill>
                  <a:schemeClr val="tx1"/>
                </a:solidFill>
              </a:rPr>
              <a:t> -</a:t>
            </a:r>
            <a:r>
              <a:rPr lang="fr-FR" sz="1000" dirty="0" smtClean="0"/>
              <a:t> </a:t>
            </a:r>
            <a:r>
              <a:rPr lang="fr-FR" sz="1000" baseline="0" dirty="0" smtClean="0">
                <a:solidFill>
                  <a:schemeClr val="tx1"/>
                </a:solidFill>
                <a:latin typeface="+mn-lt"/>
                <a:cs typeface="Arial"/>
              </a:rPr>
              <a:t>CAISSE D’</a:t>
            </a:r>
            <a:r>
              <a:rPr lang="fr-FR" sz="1000" dirty="0" smtClean="0">
                <a:cs typeface="Arial"/>
              </a:rPr>
              <a:t>E</a:t>
            </a:r>
            <a:r>
              <a:rPr lang="fr-FR" sz="1000" baseline="0" dirty="0" smtClean="0">
                <a:solidFill>
                  <a:schemeClr val="tx1"/>
                </a:solidFill>
                <a:latin typeface="+mn-lt"/>
                <a:cs typeface="Arial"/>
              </a:rPr>
              <a:t>PARGNE XXX</a:t>
            </a:r>
            <a:endParaRPr lang="fr-FR" sz="1000" dirty="0" smtClean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924948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4" name="Groupe 3"/>
          <p:cNvGrpSpPr/>
          <p:nvPr userDrawn="1"/>
        </p:nvGrpSpPr>
        <p:grpSpPr>
          <a:xfrm>
            <a:off x="-1991224" y="-645963"/>
            <a:ext cx="12871062" cy="7750589"/>
            <a:chOff x="-1991224" y="-645963"/>
            <a:chExt cx="12871062" cy="7750589"/>
          </a:xfrm>
          <a:solidFill>
            <a:schemeClr val="bg1"/>
          </a:solidFill>
        </p:grpSpPr>
        <p:sp>
          <p:nvSpPr>
            <p:cNvPr id="14" name="Triangle rectangle 13"/>
            <p:cNvSpPr>
              <a:spLocks noChangeAspect="1"/>
            </p:cNvSpPr>
            <p:nvPr userDrawn="1"/>
          </p:nvSpPr>
          <p:spPr>
            <a:xfrm rot="13620000">
              <a:off x="-2411183" y="855294"/>
              <a:ext cx="6398288" cy="5558370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98288" h="5558370">
                  <a:moveTo>
                    <a:pt x="1613" y="5551727"/>
                  </a:moveTo>
                  <a:cubicBezTo>
                    <a:pt x="-2519" y="4336122"/>
                    <a:pt x="2624" y="2237992"/>
                    <a:pt x="2371" y="1464426"/>
                  </a:cubicBezTo>
                  <a:lnTo>
                    <a:pt x="1373759" y="0"/>
                  </a:lnTo>
                  <a:lnTo>
                    <a:pt x="6398288" y="4685100"/>
                  </a:lnTo>
                  <a:lnTo>
                    <a:pt x="5582919" y="5558370"/>
                  </a:lnTo>
                  <a:lnTo>
                    <a:pt x="1613" y="555172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Triangle rectangle 13"/>
            <p:cNvSpPr>
              <a:spLocks noChangeAspect="1"/>
            </p:cNvSpPr>
            <p:nvPr userDrawn="1"/>
          </p:nvSpPr>
          <p:spPr>
            <a:xfrm rot="13620000">
              <a:off x="3496266" y="-278946"/>
              <a:ext cx="7750589" cy="7016555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  <a:gd name="connsiteX0" fmla="*/ 1613 w 6398288"/>
                <a:gd name="connsiteY0" fmla="*/ 5551727 h 8476429"/>
                <a:gd name="connsiteX1" fmla="*/ 2371 w 6398288"/>
                <a:gd name="connsiteY1" fmla="*/ 1464426 h 8476429"/>
                <a:gd name="connsiteX2" fmla="*/ 1373759 w 6398288"/>
                <a:gd name="connsiteY2" fmla="*/ 0 h 8476429"/>
                <a:gd name="connsiteX3" fmla="*/ 6398288 w 6398288"/>
                <a:gd name="connsiteY3" fmla="*/ 4685100 h 8476429"/>
                <a:gd name="connsiteX4" fmla="*/ 2851339 w 6398288"/>
                <a:gd name="connsiteY4" fmla="*/ 8476429 h 8476429"/>
                <a:gd name="connsiteX5" fmla="*/ 5582919 w 6398288"/>
                <a:gd name="connsiteY5" fmla="*/ 5558370 h 8476429"/>
                <a:gd name="connsiteX6" fmla="*/ 1613 w 6398288"/>
                <a:gd name="connsiteY6" fmla="*/ 5551727 h 8476429"/>
                <a:gd name="connsiteX0" fmla="*/ 1613 w 5582919"/>
                <a:gd name="connsiteY0" fmla="*/ 5551727 h 8476429"/>
                <a:gd name="connsiteX1" fmla="*/ 2371 w 5582919"/>
                <a:gd name="connsiteY1" fmla="*/ 1464426 h 8476429"/>
                <a:gd name="connsiteX2" fmla="*/ 1373759 w 5582919"/>
                <a:gd name="connsiteY2" fmla="*/ 0 h 8476429"/>
                <a:gd name="connsiteX3" fmla="*/ 2239168 w 5582919"/>
                <a:gd name="connsiteY3" fmla="*/ 7833804 h 8476429"/>
                <a:gd name="connsiteX4" fmla="*/ 2851339 w 5582919"/>
                <a:gd name="connsiteY4" fmla="*/ 8476429 h 8476429"/>
                <a:gd name="connsiteX5" fmla="*/ 5582919 w 5582919"/>
                <a:gd name="connsiteY5" fmla="*/ 5558370 h 8476429"/>
                <a:gd name="connsiteX6" fmla="*/ 1613 w 5582919"/>
                <a:gd name="connsiteY6" fmla="*/ 5551727 h 8476429"/>
                <a:gd name="connsiteX0" fmla="*/ 2169283 w 7750589"/>
                <a:gd name="connsiteY0" fmla="*/ 4087301 h 7012003"/>
                <a:gd name="connsiteX1" fmla="*/ 2170041 w 7750589"/>
                <a:gd name="connsiteY1" fmla="*/ 0 h 7012003"/>
                <a:gd name="connsiteX2" fmla="*/ 0 w 7750589"/>
                <a:gd name="connsiteY2" fmla="*/ 2333292 h 7012003"/>
                <a:gd name="connsiteX3" fmla="*/ 4406838 w 7750589"/>
                <a:gd name="connsiteY3" fmla="*/ 6369378 h 7012003"/>
                <a:gd name="connsiteX4" fmla="*/ 5019009 w 7750589"/>
                <a:gd name="connsiteY4" fmla="*/ 7012003 h 7012003"/>
                <a:gd name="connsiteX5" fmla="*/ 7750589 w 7750589"/>
                <a:gd name="connsiteY5" fmla="*/ 4093944 h 7012003"/>
                <a:gd name="connsiteX6" fmla="*/ 2169283 w 7750589"/>
                <a:gd name="connsiteY6" fmla="*/ 4087301 h 7012003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4406838 w 7750589"/>
                <a:gd name="connsiteY3" fmla="*/ 6369378 h 7016555"/>
                <a:gd name="connsiteX4" fmla="*/ 5023890 w 7750589"/>
                <a:gd name="connsiteY4" fmla="*/ 7016555 h 7016555"/>
                <a:gd name="connsiteX5" fmla="*/ 7750589 w 7750589"/>
                <a:gd name="connsiteY5" fmla="*/ 4093944 h 7016555"/>
                <a:gd name="connsiteX6" fmla="*/ 2169283 w 7750589"/>
                <a:gd name="connsiteY6" fmla="*/ 4087301 h 7016555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5023890 w 7750589"/>
                <a:gd name="connsiteY3" fmla="*/ 7016555 h 7016555"/>
                <a:gd name="connsiteX4" fmla="*/ 7750589 w 7750589"/>
                <a:gd name="connsiteY4" fmla="*/ 4093944 h 7016555"/>
                <a:gd name="connsiteX5" fmla="*/ 2169283 w 7750589"/>
                <a:gd name="connsiteY5" fmla="*/ 4087301 h 7016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50589" h="7016555">
                  <a:moveTo>
                    <a:pt x="2169283" y="4087301"/>
                  </a:moveTo>
                  <a:cubicBezTo>
                    <a:pt x="2165151" y="2871696"/>
                    <a:pt x="2170294" y="773566"/>
                    <a:pt x="2170041" y="0"/>
                  </a:cubicBezTo>
                  <a:lnTo>
                    <a:pt x="0" y="2333292"/>
                  </a:lnTo>
                  <a:lnTo>
                    <a:pt x="5023890" y="7016555"/>
                  </a:lnTo>
                  <a:lnTo>
                    <a:pt x="7750589" y="4093944"/>
                  </a:lnTo>
                  <a:lnTo>
                    <a:pt x="2169283" y="408730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cxnSp>
        <p:nvCxnSpPr>
          <p:cNvPr id="9" name="Connecteur droit 8"/>
          <p:cNvCxnSpPr/>
          <p:nvPr userDrawn="1"/>
        </p:nvCxnSpPr>
        <p:spPr>
          <a:xfrm>
            <a:off x="198000" y="2501550"/>
            <a:ext cx="26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198000" y="4534790"/>
            <a:ext cx="26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Image 24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97384" y="6434571"/>
            <a:ext cx="1342568" cy="201600"/>
          </a:xfrm>
          <a:prstGeom prst="rect">
            <a:avLst/>
          </a:prstGeom>
        </p:spPr>
      </p:pic>
      <p:pic>
        <p:nvPicPr>
          <p:cNvPr id="16" name="Espace réservé pour une image  9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8" name="Espace réservé pour une image  8"/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sp>
        <p:nvSpPr>
          <p:cNvPr id="17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107504" y="2950316"/>
            <a:ext cx="2844000" cy="529885"/>
          </a:xfrm>
        </p:spPr>
        <p:txBody>
          <a:bodyPr wrap="square" tIns="82800">
            <a:spAutoFit/>
          </a:bodyPr>
          <a:lstStyle>
            <a:lvl1pPr marL="0" indent="0" algn="ctr">
              <a:buNone/>
              <a:defRPr sz="2600" b="1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10" hasCustomPrompt="1"/>
          </p:nvPr>
        </p:nvSpPr>
        <p:spPr>
          <a:xfrm>
            <a:off x="108186" y="3420004"/>
            <a:ext cx="2844000" cy="338554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600" b="0"/>
            </a:lvl1pPr>
          </a:lstStyle>
          <a:p>
            <a:pPr lvl="0"/>
            <a:r>
              <a:rPr lang="fr-FR" dirty="0" err="1" smtClean="0"/>
              <a:t>tROISIEME</a:t>
            </a:r>
            <a:r>
              <a:rPr lang="fr-FR" dirty="0" smtClean="0"/>
              <a:t> niveau</a:t>
            </a:r>
          </a:p>
        </p:txBody>
      </p:sp>
      <p:sp>
        <p:nvSpPr>
          <p:cNvPr id="20" name="Titre 12"/>
          <p:cNvSpPr>
            <a:spLocks noGrp="1"/>
          </p:cNvSpPr>
          <p:nvPr>
            <p:ph type="title" hasCustomPrompt="1"/>
          </p:nvPr>
        </p:nvSpPr>
        <p:spPr>
          <a:xfrm>
            <a:off x="108186" y="2537550"/>
            <a:ext cx="2844000" cy="630942"/>
          </a:xfrm>
        </p:spPr>
        <p:txBody>
          <a:bodyPr wrap="square">
            <a:spAutoFit/>
          </a:bodyPr>
          <a:lstStyle>
            <a:lvl1pPr algn="ctr">
              <a:defRPr sz="3500"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1" hasCustomPrompt="1"/>
          </p:nvPr>
        </p:nvSpPr>
        <p:spPr>
          <a:xfrm>
            <a:off x="234000" y="4597200"/>
            <a:ext cx="2592000" cy="704008"/>
          </a:xfr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000" b="0">
                <a:solidFill>
                  <a:schemeClr val="tx1"/>
                </a:solidFill>
              </a:defRPr>
            </a:lvl1pPr>
          </a:lstStyle>
          <a:p>
            <a:pPr algn="ctr">
              <a:spcAft>
                <a:spcPts val="300"/>
              </a:spcAft>
            </a:pPr>
            <a:r>
              <a:rPr lang="fr-FR" sz="1000" cap="all" baseline="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00 MOIS 2017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fr-FR" sz="1000" dirty="0" smtClean="0"/>
              <a:t>DIRECTION XXX</a:t>
            </a:r>
            <a:r>
              <a:rPr lang="fr-FR" sz="1000" dirty="0" smtClean="0">
                <a:solidFill>
                  <a:schemeClr val="tx1"/>
                </a:solidFill>
              </a:rPr>
              <a:t> -</a:t>
            </a:r>
            <a:r>
              <a:rPr lang="fr-FR" sz="1000" dirty="0" smtClean="0"/>
              <a:t> </a:t>
            </a:r>
            <a:r>
              <a:rPr lang="fr-FR" sz="1000" baseline="0" dirty="0" smtClean="0">
                <a:solidFill>
                  <a:schemeClr val="tx1"/>
                </a:solidFill>
                <a:latin typeface="+mn-lt"/>
                <a:cs typeface="Arial"/>
              </a:rPr>
              <a:t>CAISSE D’</a:t>
            </a:r>
            <a:r>
              <a:rPr lang="fr-FR" sz="1000" dirty="0" smtClean="0">
                <a:cs typeface="Arial"/>
              </a:rPr>
              <a:t>E</a:t>
            </a:r>
            <a:r>
              <a:rPr lang="fr-FR" sz="1000" baseline="0" dirty="0" smtClean="0">
                <a:solidFill>
                  <a:schemeClr val="tx1"/>
                </a:solidFill>
                <a:latin typeface="+mn-lt"/>
                <a:cs typeface="Arial"/>
              </a:rPr>
              <a:t>PARGNE XXX</a:t>
            </a:r>
            <a:endParaRPr lang="fr-FR" sz="1000" dirty="0" smtClean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642056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4" name="Groupe 3"/>
          <p:cNvGrpSpPr/>
          <p:nvPr userDrawn="1"/>
        </p:nvGrpSpPr>
        <p:grpSpPr>
          <a:xfrm>
            <a:off x="-1991224" y="-645963"/>
            <a:ext cx="12871062" cy="7750589"/>
            <a:chOff x="-1991224" y="-645963"/>
            <a:chExt cx="12871062" cy="7750589"/>
          </a:xfrm>
          <a:solidFill>
            <a:schemeClr val="bg1"/>
          </a:solidFill>
        </p:grpSpPr>
        <p:sp>
          <p:nvSpPr>
            <p:cNvPr id="14" name="Triangle rectangle 13"/>
            <p:cNvSpPr>
              <a:spLocks noChangeAspect="1"/>
            </p:cNvSpPr>
            <p:nvPr userDrawn="1"/>
          </p:nvSpPr>
          <p:spPr>
            <a:xfrm rot="13620000">
              <a:off x="-2411183" y="855294"/>
              <a:ext cx="6398288" cy="5558370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98288" h="5558370">
                  <a:moveTo>
                    <a:pt x="1613" y="5551727"/>
                  </a:moveTo>
                  <a:cubicBezTo>
                    <a:pt x="-2519" y="4336122"/>
                    <a:pt x="2624" y="2237992"/>
                    <a:pt x="2371" y="1464426"/>
                  </a:cubicBezTo>
                  <a:lnTo>
                    <a:pt x="1373759" y="0"/>
                  </a:lnTo>
                  <a:lnTo>
                    <a:pt x="6398288" y="4685100"/>
                  </a:lnTo>
                  <a:lnTo>
                    <a:pt x="5582919" y="5558370"/>
                  </a:lnTo>
                  <a:lnTo>
                    <a:pt x="1613" y="555172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Triangle rectangle 13"/>
            <p:cNvSpPr>
              <a:spLocks noChangeAspect="1"/>
            </p:cNvSpPr>
            <p:nvPr userDrawn="1"/>
          </p:nvSpPr>
          <p:spPr>
            <a:xfrm rot="13620000">
              <a:off x="3496266" y="-278946"/>
              <a:ext cx="7750589" cy="7016555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  <a:gd name="connsiteX0" fmla="*/ 1613 w 6398288"/>
                <a:gd name="connsiteY0" fmla="*/ 5551727 h 8476429"/>
                <a:gd name="connsiteX1" fmla="*/ 2371 w 6398288"/>
                <a:gd name="connsiteY1" fmla="*/ 1464426 h 8476429"/>
                <a:gd name="connsiteX2" fmla="*/ 1373759 w 6398288"/>
                <a:gd name="connsiteY2" fmla="*/ 0 h 8476429"/>
                <a:gd name="connsiteX3" fmla="*/ 6398288 w 6398288"/>
                <a:gd name="connsiteY3" fmla="*/ 4685100 h 8476429"/>
                <a:gd name="connsiteX4" fmla="*/ 2851339 w 6398288"/>
                <a:gd name="connsiteY4" fmla="*/ 8476429 h 8476429"/>
                <a:gd name="connsiteX5" fmla="*/ 5582919 w 6398288"/>
                <a:gd name="connsiteY5" fmla="*/ 5558370 h 8476429"/>
                <a:gd name="connsiteX6" fmla="*/ 1613 w 6398288"/>
                <a:gd name="connsiteY6" fmla="*/ 5551727 h 8476429"/>
                <a:gd name="connsiteX0" fmla="*/ 1613 w 5582919"/>
                <a:gd name="connsiteY0" fmla="*/ 5551727 h 8476429"/>
                <a:gd name="connsiteX1" fmla="*/ 2371 w 5582919"/>
                <a:gd name="connsiteY1" fmla="*/ 1464426 h 8476429"/>
                <a:gd name="connsiteX2" fmla="*/ 1373759 w 5582919"/>
                <a:gd name="connsiteY2" fmla="*/ 0 h 8476429"/>
                <a:gd name="connsiteX3" fmla="*/ 2239168 w 5582919"/>
                <a:gd name="connsiteY3" fmla="*/ 7833804 h 8476429"/>
                <a:gd name="connsiteX4" fmla="*/ 2851339 w 5582919"/>
                <a:gd name="connsiteY4" fmla="*/ 8476429 h 8476429"/>
                <a:gd name="connsiteX5" fmla="*/ 5582919 w 5582919"/>
                <a:gd name="connsiteY5" fmla="*/ 5558370 h 8476429"/>
                <a:gd name="connsiteX6" fmla="*/ 1613 w 5582919"/>
                <a:gd name="connsiteY6" fmla="*/ 5551727 h 8476429"/>
                <a:gd name="connsiteX0" fmla="*/ 2169283 w 7750589"/>
                <a:gd name="connsiteY0" fmla="*/ 4087301 h 7012003"/>
                <a:gd name="connsiteX1" fmla="*/ 2170041 w 7750589"/>
                <a:gd name="connsiteY1" fmla="*/ 0 h 7012003"/>
                <a:gd name="connsiteX2" fmla="*/ 0 w 7750589"/>
                <a:gd name="connsiteY2" fmla="*/ 2333292 h 7012003"/>
                <a:gd name="connsiteX3" fmla="*/ 4406838 w 7750589"/>
                <a:gd name="connsiteY3" fmla="*/ 6369378 h 7012003"/>
                <a:gd name="connsiteX4" fmla="*/ 5019009 w 7750589"/>
                <a:gd name="connsiteY4" fmla="*/ 7012003 h 7012003"/>
                <a:gd name="connsiteX5" fmla="*/ 7750589 w 7750589"/>
                <a:gd name="connsiteY5" fmla="*/ 4093944 h 7012003"/>
                <a:gd name="connsiteX6" fmla="*/ 2169283 w 7750589"/>
                <a:gd name="connsiteY6" fmla="*/ 4087301 h 7012003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4406838 w 7750589"/>
                <a:gd name="connsiteY3" fmla="*/ 6369378 h 7016555"/>
                <a:gd name="connsiteX4" fmla="*/ 5023890 w 7750589"/>
                <a:gd name="connsiteY4" fmla="*/ 7016555 h 7016555"/>
                <a:gd name="connsiteX5" fmla="*/ 7750589 w 7750589"/>
                <a:gd name="connsiteY5" fmla="*/ 4093944 h 7016555"/>
                <a:gd name="connsiteX6" fmla="*/ 2169283 w 7750589"/>
                <a:gd name="connsiteY6" fmla="*/ 4087301 h 7016555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5023890 w 7750589"/>
                <a:gd name="connsiteY3" fmla="*/ 7016555 h 7016555"/>
                <a:gd name="connsiteX4" fmla="*/ 7750589 w 7750589"/>
                <a:gd name="connsiteY4" fmla="*/ 4093944 h 7016555"/>
                <a:gd name="connsiteX5" fmla="*/ 2169283 w 7750589"/>
                <a:gd name="connsiteY5" fmla="*/ 4087301 h 7016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50589" h="7016555">
                  <a:moveTo>
                    <a:pt x="2169283" y="4087301"/>
                  </a:moveTo>
                  <a:cubicBezTo>
                    <a:pt x="2165151" y="2871696"/>
                    <a:pt x="2170294" y="773566"/>
                    <a:pt x="2170041" y="0"/>
                  </a:cubicBezTo>
                  <a:lnTo>
                    <a:pt x="0" y="2333292"/>
                  </a:lnTo>
                  <a:lnTo>
                    <a:pt x="5023890" y="7016555"/>
                  </a:lnTo>
                  <a:lnTo>
                    <a:pt x="7750589" y="4093944"/>
                  </a:lnTo>
                  <a:lnTo>
                    <a:pt x="2169283" y="408730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cxnSp>
        <p:nvCxnSpPr>
          <p:cNvPr id="9" name="Connecteur droit 8"/>
          <p:cNvCxnSpPr/>
          <p:nvPr userDrawn="1"/>
        </p:nvCxnSpPr>
        <p:spPr>
          <a:xfrm>
            <a:off x="198000" y="2501550"/>
            <a:ext cx="26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198000" y="4534790"/>
            <a:ext cx="26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Image 24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97384" y="6434571"/>
            <a:ext cx="1342568" cy="201600"/>
          </a:xfrm>
          <a:prstGeom prst="rect">
            <a:avLst/>
          </a:prstGeom>
        </p:spPr>
      </p:pic>
      <p:pic>
        <p:nvPicPr>
          <p:cNvPr id="16" name="Espace réservé pour une image  9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8" name="Espace réservé pour une image  8"/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sp>
        <p:nvSpPr>
          <p:cNvPr id="17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107504" y="2950316"/>
            <a:ext cx="2844000" cy="529885"/>
          </a:xfrm>
        </p:spPr>
        <p:txBody>
          <a:bodyPr wrap="square" tIns="82800">
            <a:spAutoFit/>
          </a:bodyPr>
          <a:lstStyle>
            <a:lvl1pPr marL="0" indent="0" algn="ctr">
              <a:buNone/>
              <a:defRPr sz="2600" b="1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10" hasCustomPrompt="1"/>
          </p:nvPr>
        </p:nvSpPr>
        <p:spPr>
          <a:xfrm>
            <a:off x="108186" y="3420004"/>
            <a:ext cx="2844000" cy="338554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600" b="0"/>
            </a:lvl1pPr>
          </a:lstStyle>
          <a:p>
            <a:pPr lvl="0"/>
            <a:r>
              <a:rPr lang="fr-FR" dirty="0" err="1" smtClean="0"/>
              <a:t>tROISIEME</a:t>
            </a:r>
            <a:r>
              <a:rPr lang="fr-FR" dirty="0" smtClean="0"/>
              <a:t> niveau</a:t>
            </a:r>
          </a:p>
        </p:txBody>
      </p:sp>
      <p:sp>
        <p:nvSpPr>
          <p:cNvPr id="20" name="Titre 12"/>
          <p:cNvSpPr>
            <a:spLocks noGrp="1"/>
          </p:cNvSpPr>
          <p:nvPr>
            <p:ph type="title" hasCustomPrompt="1"/>
          </p:nvPr>
        </p:nvSpPr>
        <p:spPr>
          <a:xfrm>
            <a:off x="108186" y="2537550"/>
            <a:ext cx="2844000" cy="630942"/>
          </a:xfrm>
        </p:spPr>
        <p:txBody>
          <a:bodyPr wrap="square">
            <a:spAutoFit/>
          </a:bodyPr>
          <a:lstStyle>
            <a:lvl1pPr algn="ctr">
              <a:defRPr sz="3500"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1" hasCustomPrompt="1"/>
          </p:nvPr>
        </p:nvSpPr>
        <p:spPr>
          <a:xfrm>
            <a:off x="234000" y="4597200"/>
            <a:ext cx="2592000" cy="704008"/>
          </a:xfr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000" b="0">
                <a:solidFill>
                  <a:schemeClr val="tx1"/>
                </a:solidFill>
              </a:defRPr>
            </a:lvl1pPr>
          </a:lstStyle>
          <a:p>
            <a:pPr algn="ctr">
              <a:spcAft>
                <a:spcPts val="300"/>
              </a:spcAft>
            </a:pPr>
            <a:r>
              <a:rPr lang="fr-FR" sz="1000" cap="all" baseline="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00 MOIS 2017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fr-FR" sz="1000" dirty="0" smtClean="0"/>
              <a:t>DIRECTION XXX</a:t>
            </a:r>
            <a:r>
              <a:rPr lang="fr-FR" sz="1000" dirty="0" smtClean="0">
                <a:solidFill>
                  <a:schemeClr val="tx1"/>
                </a:solidFill>
              </a:rPr>
              <a:t> -</a:t>
            </a:r>
            <a:r>
              <a:rPr lang="fr-FR" sz="1000" dirty="0" smtClean="0"/>
              <a:t> </a:t>
            </a:r>
            <a:r>
              <a:rPr lang="fr-FR" sz="1000" baseline="0" dirty="0" smtClean="0">
                <a:solidFill>
                  <a:schemeClr val="tx1"/>
                </a:solidFill>
                <a:latin typeface="+mn-lt"/>
                <a:cs typeface="Arial"/>
              </a:rPr>
              <a:t>CAISSE D’</a:t>
            </a:r>
            <a:r>
              <a:rPr lang="fr-FR" sz="1000" dirty="0" smtClean="0">
                <a:cs typeface="Arial"/>
              </a:rPr>
              <a:t>E</a:t>
            </a:r>
            <a:r>
              <a:rPr lang="fr-FR" sz="1000" baseline="0" dirty="0" smtClean="0">
                <a:solidFill>
                  <a:schemeClr val="tx1"/>
                </a:solidFill>
                <a:latin typeface="+mn-lt"/>
                <a:cs typeface="Arial"/>
              </a:rPr>
              <a:t>PARGNE XXX</a:t>
            </a:r>
            <a:endParaRPr lang="fr-FR" sz="1000" dirty="0" smtClean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741127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4" name="Groupe 3"/>
          <p:cNvGrpSpPr/>
          <p:nvPr userDrawn="1"/>
        </p:nvGrpSpPr>
        <p:grpSpPr>
          <a:xfrm>
            <a:off x="-1991224" y="-645963"/>
            <a:ext cx="12871062" cy="7750589"/>
            <a:chOff x="-1991224" y="-645963"/>
            <a:chExt cx="12871062" cy="7750589"/>
          </a:xfrm>
          <a:solidFill>
            <a:schemeClr val="bg1"/>
          </a:solidFill>
        </p:grpSpPr>
        <p:sp>
          <p:nvSpPr>
            <p:cNvPr id="14" name="Triangle rectangle 13"/>
            <p:cNvSpPr>
              <a:spLocks noChangeAspect="1"/>
            </p:cNvSpPr>
            <p:nvPr userDrawn="1"/>
          </p:nvSpPr>
          <p:spPr>
            <a:xfrm rot="13620000">
              <a:off x="-2411183" y="855294"/>
              <a:ext cx="6398288" cy="5558370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98288" h="5558370">
                  <a:moveTo>
                    <a:pt x="1613" y="5551727"/>
                  </a:moveTo>
                  <a:cubicBezTo>
                    <a:pt x="-2519" y="4336122"/>
                    <a:pt x="2624" y="2237992"/>
                    <a:pt x="2371" y="1464426"/>
                  </a:cubicBezTo>
                  <a:lnTo>
                    <a:pt x="1373759" y="0"/>
                  </a:lnTo>
                  <a:lnTo>
                    <a:pt x="6398288" y="4685100"/>
                  </a:lnTo>
                  <a:lnTo>
                    <a:pt x="5582919" y="5558370"/>
                  </a:lnTo>
                  <a:lnTo>
                    <a:pt x="1613" y="555172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Triangle rectangle 13"/>
            <p:cNvSpPr>
              <a:spLocks noChangeAspect="1"/>
            </p:cNvSpPr>
            <p:nvPr userDrawn="1"/>
          </p:nvSpPr>
          <p:spPr>
            <a:xfrm rot="13620000">
              <a:off x="3496266" y="-278946"/>
              <a:ext cx="7750589" cy="7016555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  <a:gd name="connsiteX0" fmla="*/ 1613 w 6398288"/>
                <a:gd name="connsiteY0" fmla="*/ 5551727 h 8476429"/>
                <a:gd name="connsiteX1" fmla="*/ 2371 w 6398288"/>
                <a:gd name="connsiteY1" fmla="*/ 1464426 h 8476429"/>
                <a:gd name="connsiteX2" fmla="*/ 1373759 w 6398288"/>
                <a:gd name="connsiteY2" fmla="*/ 0 h 8476429"/>
                <a:gd name="connsiteX3" fmla="*/ 6398288 w 6398288"/>
                <a:gd name="connsiteY3" fmla="*/ 4685100 h 8476429"/>
                <a:gd name="connsiteX4" fmla="*/ 2851339 w 6398288"/>
                <a:gd name="connsiteY4" fmla="*/ 8476429 h 8476429"/>
                <a:gd name="connsiteX5" fmla="*/ 5582919 w 6398288"/>
                <a:gd name="connsiteY5" fmla="*/ 5558370 h 8476429"/>
                <a:gd name="connsiteX6" fmla="*/ 1613 w 6398288"/>
                <a:gd name="connsiteY6" fmla="*/ 5551727 h 8476429"/>
                <a:gd name="connsiteX0" fmla="*/ 1613 w 5582919"/>
                <a:gd name="connsiteY0" fmla="*/ 5551727 h 8476429"/>
                <a:gd name="connsiteX1" fmla="*/ 2371 w 5582919"/>
                <a:gd name="connsiteY1" fmla="*/ 1464426 h 8476429"/>
                <a:gd name="connsiteX2" fmla="*/ 1373759 w 5582919"/>
                <a:gd name="connsiteY2" fmla="*/ 0 h 8476429"/>
                <a:gd name="connsiteX3" fmla="*/ 2239168 w 5582919"/>
                <a:gd name="connsiteY3" fmla="*/ 7833804 h 8476429"/>
                <a:gd name="connsiteX4" fmla="*/ 2851339 w 5582919"/>
                <a:gd name="connsiteY4" fmla="*/ 8476429 h 8476429"/>
                <a:gd name="connsiteX5" fmla="*/ 5582919 w 5582919"/>
                <a:gd name="connsiteY5" fmla="*/ 5558370 h 8476429"/>
                <a:gd name="connsiteX6" fmla="*/ 1613 w 5582919"/>
                <a:gd name="connsiteY6" fmla="*/ 5551727 h 8476429"/>
                <a:gd name="connsiteX0" fmla="*/ 2169283 w 7750589"/>
                <a:gd name="connsiteY0" fmla="*/ 4087301 h 7012003"/>
                <a:gd name="connsiteX1" fmla="*/ 2170041 w 7750589"/>
                <a:gd name="connsiteY1" fmla="*/ 0 h 7012003"/>
                <a:gd name="connsiteX2" fmla="*/ 0 w 7750589"/>
                <a:gd name="connsiteY2" fmla="*/ 2333292 h 7012003"/>
                <a:gd name="connsiteX3" fmla="*/ 4406838 w 7750589"/>
                <a:gd name="connsiteY3" fmla="*/ 6369378 h 7012003"/>
                <a:gd name="connsiteX4" fmla="*/ 5019009 w 7750589"/>
                <a:gd name="connsiteY4" fmla="*/ 7012003 h 7012003"/>
                <a:gd name="connsiteX5" fmla="*/ 7750589 w 7750589"/>
                <a:gd name="connsiteY5" fmla="*/ 4093944 h 7012003"/>
                <a:gd name="connsiteX6" fmla="*/ 2169283 w 7750589"/>
                <a:gd name="connsiteY6" fmla="*/ 4087301 h 7012003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4406838 w 7750589"/>
                <a:gd name="connsiteY3" fmla="*/ 6369378 h 7016555"/>
                <a:gd name="connsiteX4" fmla="*/ 5023890 w 7750589"/>
                <a:gd name="connsiteY4" fmla="*/ 7016555 h 7016555"/>
                <a:gd name="connsiteX5" fmla="*/ 7750589 w 7750589"/>
                <a:gd name="connsiteY5" fmla="*/ 4093944 h 7016555"/>
                <a:gd name="connsiteX6" fmla="*/ 2169283 w 7750589"/>
                <a:gd name="connsiteY6" fmla="*/ 4087301 h 7016555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5023890 w 7750589"/>
                <a:gd name="connsiteY3" fmla="*/ 7016555 h 7016555"/>
                <a:gd name="connsiteX4" fmla="*/ 7750589 w 7750589"/>
                <a:gd name="connsiteY4" fmla="*/ 4093944 h 7016555"/>
                <a:gd name="connsiteX5" fmla="*/ 2169283 w 7750589"/>
                <a:gd name="connsiteY5" fmla="*/ 4087301 h 7016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50589" h="7016555">
                  <a:moveTo>
                    <a:pt x="2169283" y="4087301"/>
                  </a:moveTo>
                  <a:cubicBezTo>
                    <a:pt x="2165151" y="2871696"/>
                    <a:pt x="2170294" y="773566"/>
                    <a:pt x="2170041" y="0"/>
                  </a:cubicBezTo>
                  <a:lnTo>
                    <a:pt x="0" y="2333292"/>
                  </a:lnTo>
                  <a:lnTo>
                    <a:pt x="5023890" y="7016555"/>
                  </a:lnTo>
                  <a:lnTo>
                    <a:pt x="7750589" y="4093944"/>
                  </a:lnTo>
                  <a:lnTo>
                    <a:pt x="2169283" y="408730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cxnSp>
        <p:nvCxnSpPr>
          <p:cNvPr id="9" name="Connecteur droit 8"/>
          <p:cNvCxnSpPr/>
          <p:nvPr userDrawn="1"/>
        </p:nvCxnSpPr>
        <p:spPr>
          <a:xfrm>
            <a:off x="198000" y="2501550"/>
            <a:ext cx="26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198000" y="4534790"/>
            <a:ext cx="26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Image 24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97384" y="6434571"/>
            <a:ext cx="1342568" cy="201600"/>
          </a:xfrm>
          <a:prstGeom prst="rect">
            <a:avLst/>
          </a:prstGeom>
        </p:spPr>
      </p:pic>
      <p:pic>
        <p:nvPicPr>
          <p:cNvPr id="16" name="Espace réservé pour une image  9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8" name="Espace réservé pour une image  8"/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sp>
        <p:nvSpPr>
          <p:cNvPr id="17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107504" y="2950316"/>
            <a:ext cx="2844000" cy="529885"/>
          </a:xfrm>
        </p:spPr>
        <p:txBody>
          <a:bodyPr wrap="square" tIns="82800">
            <a:spAutoFit/>
          </a:bodyPr>
          <a:lstStyle>
            <a:lvl1pPr marL="0" indent="0" algn="ctr">
              <a:buNone/>
              <a:defRPr sz="2600" b="1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10" hasCustomPrompt="1"/>
          </p:nvPr>
        </p:nvSpPr>
        <p:spPr>
          <a:xfrm>
            <a:off x="108186" y="3420004"/>
            <a:ext cx="2844000" cy="338554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600" b="0"/>
            </a:lvl1pPr>
          </a:lstStyle>
          <a:p>
            <a:pPr lvl="0"/>
            <a:r>
              <a:rPr lang="fr-FR" dirty="0" err="1" smtClean="0"/>
              <a:t>tROISIEME</a:t>
            </a:r>
            <a:r>
              <a:rPr lang="fr-FR" dirty="0" smtClean="0"/>
              <a:t> niveau</a:t>
            </a:r>
          </a:p>
        </p:txBody>
      </p:sp>
      <p:sp>
        <p:nvSpPr>
          <p:cNvPr id="20" name="Titre 12"/>
          <p:cNvSpPr>
            <a:spLocks noGrp="1"/>
          </p:cNvSpPr>
          <p:nvPr>
            <p:ph type="title" hasCustomPrompt="1"/>
          </p:nvPr>
        </p:nvSpPr>
        <p:spPr>
          <a:xfrm>
            <a:off x="108186" y="2537550"/>
            <a:ext cx="2844000" cy="630942"/>
          </a:xfrm>
        </p:spPr>
        <p:txBody>
          <a:bodyPr wrap="square">
            <a:spAutoFit/>
          </a:bodyPr>
          <a:lstStyle>
            <a:lvl1pPr algn="ctr">
              <a:defRPr sz="3500"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1" hasCustomPrompt="1"/>
          </p:nvPr>
        </p:nvSpPr>
        <p:spPr>
          <a:xfrm>
            <a:off x="234000" y="4597200"/>
            <a:ext cx="2592000" cy="704008"/>
          </a:xfr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000" b="0">
                <a:solidFill>
                  <a:schemeClr val="tx1"/>
                </a:solidFill>
              </a:defRPr>
            </a:lvl1pPr>
          </a:lstStyle>
          <a:p>
            <a:pPr algn="ctr">
              <a:spcAft>
                <a:spcPts val="300"/>
              </a:spcAft>
            </a:pPr>
            <a:r>
              <a:rPr lang="fr-FR" sz="1000" cap="all" baseline="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00 MOIS 2017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fr-FR" sz="1000" dirty="0" smtClean="0"/>
              <a:t>DIRECTION XXX</a:t>
            </a:r>
            <a:r>
              <a:rPr lang="fr-FR" sz="1000" dirty="0" smtClean="0">
                <a:solidFill>
                  <a:schemeClr val="tx1"/>
                </a:solidFill>
              </a:rPr>
              <a:t> -</a:t>
            </a:r>
            <a:r>
              <a:rPr lang="fr-FR" sz="1000" dirty="0" smtClean="0"/>
              <a:t> </a:t>
            </a:r>
            <a:r>
              <a:rPr lang="fr-FR" sz="1000" baseline="0" dirty="0" smtClean="0">
                <a:solidFill>
                  <a:schemeClr val="tx1"/>
                </a:solidFill>
                <a:latin typeface="+mn-lt"/>
                <a:cs typeface="Arial"/>
              </a:rPr>
              <a:t>CAISSE D’</a:t>
            </a:r>
            <a:r>
              <a:rPr lang="fr-FR" sz="1000" dirty="0" smtClean="0">
                <a:cs typeface="Arial"/>
              </a:rPr>
              <a:t>E</a:t>
            </a:r>
            <a:r>
              <a:rPr lang="fr-FR" sz="1000" baseline="0" dirty="0" smtClean="0">
                <a:solidFill>
                  <a:schemeClr val="tx1"/>
                </a:solidFill>
                <a:latin typeface="+mn-lt"/>
                <a:cs typeface="Arial"/>
              </a:rPr>
              <a:t>PARGNE XXX</a:t>
            </a:r>
            <a:endParaRPr lang="fr-FR" sz="1000" dirty="0" smtClean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830602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Page de garde visuel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72" y="0"/>
            <a:ext cx="9144001" cy="6751110"/>
          </a:xfrm>
          <a:prstGeom prst="rect">
            <a:avLst/>
          </a:prstGeom>
        </p:spPr>
      </p:pic>
      <p:grpSp>
        <p:nvGrpSpPr>
          <p:cNvPr id="4" name="Groupe 3"/>
          <p:cNvGrpSpPr/>
          <p:nvPr userDrawn="1"/>
        </p:nvGrpSpPr>
        <p:grpSpPr>
          <a:xfrm>
            <a:off x="-2196752" y="-208744"/>
            <a:ext cx="13252843" cy="7257495"/>
            <a:chOff x="-2204860" y="-219103"/>
            <a:chExt cx="13252843" cy="7257495"/>
          </a:xfrm>
          <a:solidFill>
            <a:schemeClr val="bg1"/>
          </a:solidFill>
        </p:grpSpPr>
        <p:sp>
          <p:nvSpPr>
            <p:cNvPr id="14" name="Triangle rectangle 13"/>
            <p:cNvSpPr>
              <a:spLocks noChangeAspect="1"/>
            </p:cNvSpPr>
            <p:nvPr userDrawn="1"/>
          </p:nvSpPr>
          <p:spPr>
            <a:xfrm rot="13620000">
              <a:off x="-2466189" y="908197"/>
              <a:ext cx="5695785" cy="5173128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  <a:gd name="connsiteX0" fmla="*/ 1613 w 5998937"/>
                <a:gd name="connsiteY0" fmla="*/ 5551727 h 5558370"/>
                <a:gd name="connsiteX1" fmla="*/ 2371 w 5998937"/>
                <a:gd name="connsiteY1" fmla="*/ 1464426 h 5558370"/>
                <a:gd name="connsiteX2" fmla="*/ 1373759 w 5998937"/>
                <a:gd name="connsiteY2" fmla="*/ 0 h 5558370"/>
                <a:gd name="connsiteX3" fmla="*/ 5998937 w 5998937"/>
                <a:gd name="connsiteY3" fmla="*/ 5097761 h 5558370"/>
                <a:gd name="connsiteX4" fmla="*/ 5582919 w 5998937"/>
                <a:gd name="connsiteY4" fmla="*/ 5558370 h 5558370"/>
                <a:gd name="connsiteX5" fmla="*/ 1613 w 5998937"/>
                <a:gd name="connsiteY5" fmla="*/ 5551727 h 5558370"/>
                <a:gd name="connsiteX0" fmla="*/ 1613 w 5998937"/>
                <a:gd name="connsiteY0" fmla="*/ 5045752 h 5052395"/>
                <a:gd name="connsiteX1" fmla="*/ 2371 w 5998937"/>
                <a:gd name="connsiteY1" fmla="*/ 958451 h 5052395"/>
                <a:gd name="connsiteX2" fmla="*/ 887391 w 5998937"/>
                <a:gd name="connsiteY2" fmla="*/ 0 h 5052395"/>
                <a:gd name="connsiteX3" fmla="*/ 5998937 w 5998937"/>
                <a:gd name="connsiteY3" fmla="*/ 4591786 h 5052395"/>
                <a:gd name="connsiteX4" fmla="*/ 5582919 w 5998937"/>
                <a:gd name="connsiteY4" fmla="*/ 5052395 h 5052395"/>
                <a:gd name="connsiteX5" fmla="*/ 1613 w 5998937"/>
                <a:gd name="connsiteY5" fmla="*/ 5045752 h 5052395"/>
                <a:gd name="connsiteX0" fmla="*/ 1613 w 5998937"/>
                <a:gd name="connsiteY0" fmla="*/ 5092933 h 5099576"/>
                <a:gd name="connsiteX1" fmla="*/ 2371 w 5998937"/>
                <a:gd name="connsiteY1" fmla="*/ 1005632 h 5099576"/>
                <a:gd name="connsiteX2" fmla="*/ 945926 w 5998937"/>
                <a:gd name="connsiteY2" fmla="*/ 0 h 5099576"/>
                <a:gd name="connsiteX3" fmla="*/ 5998937 w 5998937"/>
                <a:gd name="connsiteY3" fmla="*/ 4638967 h 5099576"/>
                <a:gd name="connsiteX4" fmla="*/ 5582919 w 5998937"/>
                <a:gd name="connsiteY4" fmla="*/ 5099576 h 5099576"/>
                <a:gd name="connsiteX5" fmla="*/ 1613 w 5998937"/>
                <a:gd name="connsiteY5" fmla="*/ 5092933 h 5099576"/>
                <a:gd name="connsiteX0" fmla="*/ 1613 w 5957004"/>
                <a:gd name="connsiteY0" fmla="*/ 5092933 h 5099576"/>
                <a:gd name="connsiteX1" fmla="*/ 2371 w 5957004"/>
                <a:gd name="connsiteY1" fmla="*/ 1005632 h 5099576"/>
                <a:gd name="connsiteX2" fmla="*/ 945926 w 5957004"/>
                <a:gd name="connsiteY2" fmla="*/ 0 h 5099576"/>
                <a:gd name="connsiteX3" fmla="*/ 5957004 w 5957004"/>
                <a:gd name="connsiteY3" fmla="*/ 4730706 h 5099576"/>
                <a:gd name="connsiteX4" fmla="*/ 5582919 w 5957004"/>
                <a:gd name="connsiteY4" fmla="*/ 5099576 h 5099576"/>
                <a:gd name="connsiteX5" fmla="*/ 1613 w 5957004"/>
                <a:gd name="connsiteY5" fmla="*/ 5092933 h 5099576"/>
                <a:gd name="connsiteX0" fmla="*/ 1613 w 5986009"/>
                <a:gd name="connsiteY0" fmla="*/ 5092933 h 5099576"/>
                <a:gd name="connsiteX1" fmla="*/ 2371 w 5986009"/>
                <a:gd name="connsiteY1" fmla="*/ 1005632 h 5099576"/>
                <a:gd name="connsiteX2" fmla="*/ 945926 w 5986009"/>
                <a:gd name="connsiteY2" fmla="*/ 0 h 5099576"/>
                <a:gd name="connsiteX3" fmla="*/ 5986009 w 5986009"/>
                <a:gd name="connsiteY3" fmla="*/ 4699602 h 5099576"/>
                <a:gd name="connsiteX4" fmla="*/ 5582919 w 5986009"/>
                <a:gd name="connsiteY4" fmla="*/ 5099576 h 5099576"/>
                <a:gd name="connsiteX5" fmla="*/ 1613 w 5986009"/>
                <a:gd name="connsiteY5" fmla="*/ 5092933 h 5099576"/>
                <a:gd name="connsiteX0" fmla="*/ 1613 w 5986009"/>
                <a:gd name="connsiteY0" fmla="*/ 5092933 h 5129106"/>
                <a:gd name="connsiteX1" fmla="*/ 2371 w 5986009"/>
                <a:gd name="connsiteY1" fmla="*/ 1005632 h 5129106"/>
                <a:gd name="connsiteX2" fmla="*/ 945926 w 5986009"/>
                <a:gd name="connsiteY2" fmla="*/ 0 h 5129106"/>
                <a:gd name="connsiteX3" fmla="*/ 5986009 w 5986009"/>
                <a:gd name="connsiteY3" fmla="*/ 4699602 h 5129106"/>
                <a:gd name="connsiteX4" fmla="*/ 5598995 w 5986009"/>
                <a:gd name="connsiteY4" fmla="*/ 5129106 h 5129106"/>
                <a:gd name="connsiteX5" fmla="*/ 1613 w 5986009"/>
                <a:gd name="connsiteY5" fmla="*/ 5092933 h 5129106"/>
                <a:gd name="connsiteX0" fmla="*/ 1613 w 5986009"/>
                <a:gd name="connsiteY0" fmla="*/ 5092933 h 5092933"/>
                <a:gd name="connsiteX1" fmla="*/ 2371 w 5986009"/>
                <a:gd name="connsiteY1" fmla="*/ 1005632 h 5092933"/>
                <a:gd name="connsiteX2" fmla="*/ 945926 w 5986009"/>
                <a:gd name="connsiteY2" fmla="*/ 0 h 5092933"/>
                <a:gd name="connsiteX3" fmla="*/ 5986009 w 5986009"/>
                <a:gd name="connsiteY3" fmla="*/ 4699602 h 5092933"/>
                <a:gd name="connsiteX4" fmla="*/ 5649755 w 5986009"/>
                <a:gd name="connsiteY4" fmla="*/ 5074673 h 5092933"/>
                <a:gd name="connsiteX5" fmla="*/ 1613 w 5986009"/>
                <a:gd name="connsiteY5" fmla="*/ 5092933 h 5092933"/>
                <a:gd name="connsiteX0" fmla="*/ 1613 w 5986009"/>
                <a:gd name="connsiteY0" fmla="*/ 5092933 h 5122379"/>
                <a:gd name="connsiteX1" fmla="*/ 2371 w 5986009"/>
                <a:gd name="connsiteY1" fmla="*/ 1005632 h 5122379"/>
                <a:gd name="connsiteX2" fmla="*/ 945926 w 5986009"/>
                <a:gd name="connsiteY2" fmla="*/ 0 h 5122379"/>
                <a:gd name="connsiteX3" fmla="*/ 5986009 w 5986009"/>
                <a:gd name="connsiteY3" fmla="*/ 4699602 h 5122379"/>
                <a:gd name="connsiteX4" fmla="*/ 5576191 w 5986009"/>
                <a:gd name="connsiteY4" fmla="*/ 5122379 h 5122379"/>
                <a:gd name="connsiteX5" fmla="*/ 1613 w 5986009"/>
                <a:gd name="connsiteY5" fmla="*/ 5092933 h 5122379"/>
                <a:gd name="connsiteX0" fmla="*/ 26 w 5984422"/>
                <a:gd name="connsiteY0" fmla="*/ 5092933 h 5122379"/>
                <a:gd name="connsiteX1" fmla="*/ 493878 w 5984422"/>
                <a:gd name="connsiteY1" fmla="*/ 476853 h 5122379"/>
                <a:gd name="connsiteX2" fmla="*/ 944339 w 5984422"/>
                <a:gd name="connsiteY2" fmla="*/ 0 h 5122379"/>
                <a:gd name="connsiteX3" fmla="*/ 5984422 w 5984422"/>
                <a:gd name="connsiteY3" fmla="*/ 4699602 h 5122379"/>
                <a:gd name="connsiteX4" fmla="*/ 5574604 w 5984422"/>
                <a:gd name="connsiteY4" fmla="*/ 5122379 h 5122379"/>
                <a:gd name="connsiteX5" fmla="*/ 26 w 5984422"/>
                <a:gd name="connsiteY5" fmla="*/ 5092933 h 5122379"/>
                <a:gd name="connsiteX0" fmla="*/ 61 w 5695785"/>
                <a:gd name="connsiteY0" fmla="*/ 5173128 h 5173128"/>
                <a:gd name="connsiteX1" fmla="*/ 205241 w 5695785"/>
                <a:gd name="connsiteY1" fmla="*/ 476853 h 5173128"/>
                <a:gd name="connsiteX2" fmla="*/ 655702 w 5695785"/>
                <a:gd name="connsiteY2" fmla="*/ 0 h 5173128"/>
                <a:gd name="connsiteX3" fmla="*/ 5695785 w 5695785"/>
                <a:gd name="connsiteY3" fmla="*/ 4699602 h 5173128"/>
                <a:gd name="connsiteX4" fmla="*/ 5285967 w 5695785"/>
                <a:gd name="connsiteY4" fmla="*/ 5122379 h 5173128"/>
                <a:gd name="connsiteX5" fmla="*/ 61 w 5695785"/>
                <a:gd name="connsiteY5" fmla="*/ 5173128 h 51731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695785" h="5173128">
                  <a:moveTo>
                    <a:pt x="61" y="5173128"/>
                  </a:moveTo>
                  <a:cubicBezTo>
                    <a:pt x="-4071" y="3957523"/>
                    <a:pt x="205494" y="1250419"/>
                    <a:pt x="205241" y="476853"/>
                  </a:cubicBezTo>
                  <a:lnTo>
                    <a:pt x="655702" y="0"/>
                  </a:lnTo>
                  <a:lnTo>
                    <a:pt x="5695785" y="4699602"/>
                  </a:lnTo>
                  <a:lnTo>
                    <a:pt x="5285967" y="5122379"/>
                  </a:lnTo>
                  <a:lnTo>
                    <a:pt x="61" y="5173128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Triangle rectangle 13"/>
            <p:cNvSpPr>
              <a:spLocks noChangeAspect="1"/>
            </p:cNvSpPr>
            <p:nvPr userDrawn="1"/>
          </p:nvSpPr>
          <p:spPr>
            <a:xfrm rot="13620000">
              <a:off x="3910958" y="-98633"/>
              <a:ext cx="7257495" cy="7016555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  <a:gd name="connsiteX0" fmla="*/ 1613 w 6398288"/>
                <a:gd name="connsiteY0" fmla="*/ 5551727 h 8476429"/>
                <a:gd name="connsiteX1" fmla="*/ 2371 w 6398288"/>
                <a:gd name="connsiteY1" fmla="*/ 1464426 h 8476429"/>
                <a:gd name="connsiteX2" fmla="*/ 1373759 w 6398288"/>
                <a:gd name="connsiteY2" fmla="*/ 0 h 8476429"/>
                <a:gd name="connsiteX3" fmla="*/ 6398288 w 6398288"/>
                <a:gd name="connsiteY3" fmla="*/ 4685100 h 8476429"/>
                <a:gd name="connsiteX4" fmla="*/ 2851339 w 6398288"/>
                <a:gd name="connsiteY4" fmla="*/ 8476429 h 8476429"/>
                <a:gd name="connsiteX5" fmla="*/ 5582919 w 6398288"/>
                <a:gd name="connsiteY5" fmla="*/ 5558370 h 8476429"/>
                <a:gd name="connsiteX6" fmla="*/ 1613 w 6398288"/>
                <a:gd name="connsiteY6" fmla="*/ 5551727 h 8476429"/>
                <a:gd name="connsiteX0" fmla="*/ 1613 w 5582919"/>
                <a:gd name="connsiteY0" fmla="*/ 5551727 h 8476429"/>
                <a:gd name="connsiteX1" fmla="*/ 2371 w 5582919"/>
                <a:gd name="connsiteY1" fmla="*/ 1464426 h 8476429"/>
                <a:gd name="connsiteX2" fmla="*/ 1373759 w 5582919"/>
                <a:gd name="connsiteY2" fmla="*/ 0 h 8476429"/>
                <a:gd name="connsiteX3" fmla="*/ 2239168 w 5582919"/>
                <a:gd name="connsiteY3" fmla="*/ 7833804 h 8476429"/>
                <a:gd name="connsiteX4" fmla="*/ 2851339 w 5582919"/>
                <a:gd name="connsiteY4" fmla="*/ 8476429 h 8476429"/>
                <a:gd name="connsiteX5" fmla="*/ 5582919 w 5582919"/>
                <a:gd name="connsiteY5" fmla="*/ 5558370 h 8476429"/>
                <a:gd name="connsiteX6" fmla="*/ 1613 w 5582919"/>
                <a:gd name="connsiteY6" fmla="*/ 5551727 h 8476429"/>
                <a:gd name="connsiteX0" fmla="*/ 2169283 w 7750589"/>
                <a:gd name="connsiteY0" fmla="*/ 4087301 h 7012003"/>
                <a:gd name="connsiteX1" fmla="*/ 2170041 w 7750589"/>
                <a:gd name="connsiteY1" fmla="*/ 0 h 7012003"/>
                <a:gd name="connsiteX2" fmla="*/ 0 w 7750589"/>
                <a:gd name="connsiteY2" fmla="*/ 2333292 h 7012003"/>
                <a:gd name="connsiteX3" fmla="*/ 4406838 w 7750589"/>
                <a:gd name="connsiteY3" fmla="*/ 6369378 h 7012003"/>
                <a:gd name="connsiteX4" fmla="*/ 5019009 w 7750589"/>
                <a:gd name="connsiteY4" fmla="*/ 7012003 h 7012003"/>
                <a:gd name="connsiteX5" fmla="*/ 7750589 w 7750589"/>
                <a:gd name="connsiteY5" fmla="*/ 4093944 h 7012003"/>
                <a:gd name="connsiteX6" fmla="*/ 2169283 w 7750589"/>
                <a:gd name="connsiteY6" fmla="*/ 4087301 h 7012003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4406838 w 7750589"/>
                <a:gd name="connsiteY3" fmla="*/ 6369378 h 7016555"/>
                <a:gd name="connsiteX4" fmla="*/ 5023890 w 7750589"/>
                <a:gd name="connsiteY4" fmla="*/ 7016555 h 7016555"/>
                <a:gd name="connsiteX5" fmla="*/ 7750589 w 7750589"/>
                <a:gd name="connsiteY5" fmla="*/ 4093944 h 7016555"/>
                <a:gd name="connsiteX6" fmla="*/ 2169283 w 7750589"/>
                <a:gd name="connsiteY6" fmla="*/ 4087301 h 7016555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5023890 w 7750589"/>
                <a:gd name="connsiteY3" fmla="*/ 7016555 h 7016555"/>
                <a:gd name="connsiteX4" fmla="*/ 7750589 w 7750589"/>
                <a:gd name="connsiteY4" fmla="*/ 4093944 h 7016555"/>
                <a:gd name="connsiteX5" fmla="*/ 2169283 w 7750589"/>
                <a:gd name="connsiteY5" fmla="*/ 4087301 h 7016555"/>
                <a:gd name="connsiteX0" fmla="*/ 2409200 w 7750589"/>
                <a:gd name="connsiteY0" fmla="*/ 4063876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5023890 w 7750589"/>
                <a:gd name="connsiteY3" fmla="*/ 7016555 h 7016555"/>
                <a:gd name="connsiteX4" fmla="*/ 7750589 w 7750589"/>
                <a:gd name="connsiteY4" fmla="*/ 4093944 h 7016555"/>
                <a:gd name="connsiteX5" fmla="*/ 2409200 w 7750589"/>
                <a:gd name="connsiteY5" fmla="*/ 4063876 h 7016555"/>
                <a:gd name="connsiteX0" fmla="*/ 2409200 w 7257495"/>
                <a:gd name="connsiteY0" fmla="*/ 4063876 h 7016555"/>
                <a:gd name="connsiteX1" fmla="*/ 2170041 w 7257495"/>
                <a:gd name="connsiteY1" fmla="*/ 0 h 7016555"/>
                <a:gd name="connsiteX2" fmla="*/ 0 w 7257495"/>
                <a:gd name="connsiteY2" fmla="*/ 2333292 h 7016555"/>
                <a:gd name="connsiteX3" fmla="*/ 5023890 w 7257495"/>
                <a:gd name="connsiteY3" fmla="*/ 7016555 h 7016555"/>
                <a:gd name="connsiteX4" fmla="*/ 7257495 w 7257495"/>
                <a:gd name="connsiteY4" fmla="*/ 4622723 h 7016555"/>
                <a:gd name="connsiteX5" fmla="*/ 2409200 w 7257495"/>
                <a:gd name="connsiteY5" fmla="*/ 4063876 h 7016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57495" h="7016555">
                  <a:moveTo>
                    <a:pt x="2409200" y="4063876"/>
                  </a:moveTo>
                  <a:cubicBezTo>
                    <a:pt x="2405068" y="2848271"/>
                    <a:pt x="2170294" y="773566"/>
                    <a:pt x="2170041" y="0"/>
                  </a:cubicBezTo>
                  <a:lnTo>
                    <a:pt x="0" y="2333292"/>
                  </a:lnTo>
                  <a:lnTo>
                    <a:pt x="5023890" y="7016555"/>
                  </a:lnTo>
                  <a:lnTo>
                    <a:pt x="7257495" y="4622723"/>
                  </a:lnTo>
                  <a:lnTo>
                    <a:pt x="2409200" y="406387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cxnSp>
        <p:nvCxnSpPr>
          <p:cNvPr id="9" name="Connecteur droit 8"/>
          <p:cNvCxnSpPr/>
          <p:nvPr userDrawn="1"/>
        </p:nvCxnSpPr>
        <p:spPr>
          <a:xfrm>
            <a:off x="198000" y="2501550"/>
            <a:ext cx="2664000" cy="0"/>
          </a:xfrm>
          <a:prstGeom prst="line">
            <a:avLst/>
          </a:prstGeom>
          <a:ln w="508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198000" y="4534790"/>
            <a:ext cx="2664000" cy="0"/>
          </a:xfrm>
          <a:prstGeom prst="line">
            <a:avLst/>
          </a:prstGeom>
          <a:ln w="508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Espace réservé pour une image  9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100392" y="116632"/>
            <a:ext cx="932400" cy="932400"/>
          </a:xfrm>
          <a:prstGeom prst="rect">
            <a:avLst/>
          </a:prstGeom>
        </p:spPr>
      </p:pic>
      <p:pic>
        <p:nvPicPr>
          <p:cNvPr id="18" name="Espace réservé pour une image  8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sp>
        <p:nvSpPr>
          <p:cNvPr id="17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107504" y="2950316"/>
            <a:ext cx="2844000" cy="529885"/>
          </a:xfrm>
        </p:spPr>
        <p:txBody>
          <a:bodyPr wrap="square" tIns="82800">
            <a:spAutoFit/>
          </a:bodyPr>
          <a:lstStyle>
            <a:lvl1pPr marL="0" indent="0" algn="ctr">
              <a:buNone/>
              <a:defRPr sz="2600" b="1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10" hasCustomPrompt="1"/>
          </p:nvPr>
        </p:nvSpPr>
        <p:spPr>
          <a:xfrm>
            <a:off x="108186" y="3420004"/>
            <a:ext cx="2844000" cy="338554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600" b="0"/>
            </a:lvl1pPr>
          </a:lstStyle>
          <a:p>
            <a:pPr lvl="0"/>
            <a:r>
              <a:rPr lang="fr-FR" dirty="0" err="1" smtClean="0"/>
              <a:t>tROISIEME</a:t>
            </a:r>
            <a:r>
              <a:rPr lang="fr-FR" dirty="0" smtClean="0"/>
              <a:t> niveau</a:t>
            </a:r>
          </a:p>
        </p:txBody>
      </p:sp>
      <p:sp>
        <p:nvSpPr>
          <p:cNvPr id="20" name="Titre 12"/>
          <p:cNvSpPr>
            <a:spLocks noGrp="1"/>
          </p:cNvSpPr>
          <p:nvPr>
            <p:ph type="title" hasCustomPrompt="1"/>
          </p:nvPr>
        </p:nvSpPr>
        <p:spPr>
          <a:xfrm>
            <a:off x="108186" y="2537550"/>
            <a:ext cx="2844000" cy="630942"/>
          </a:xfrm>
        </p:spPr>
        <p:txBody>
          <a:bodyPr wrap="square">
            <a:spAutoFit/>
          </a:bodyPr>
          <a:lstStyle>
            <a:lvl1pPr algn="ctr">
              <a:defRPr sz="3500"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1" hasCustomPrompt="1"/>
          </p:nvPr>
        </p:nvSpPr>
        <p:spPr>
          <a:xfrm>
            <a:off x="234000" y="4597200"/>
            <a:ext cx="2592000" cy="704008"/>
          </a:xfr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000" b="0">
                <a:solidFill>
                  <a:schemeClr val="tx1"/>
                </a:solidFill>
              </a:defRPr>
            </a:lvl1pPr>
          </a:lstStyle>
          <a:p>
            <a:pPr algn="ctr">
              <a:spcAft>
                <a:spcPts val="300"/>
              </a:spcAft>
            </a:pPr>
            <a:r>
              <a:rPr lang="fr-FR" sz="1000" cap="all" baseline="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00 MOIS 2017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fr-FR" sz="1000" dirty="0" smtClean="0"/>
              <a:t>DIRECTION XXX</a:t>
            </a:r>
            <a:r>
              <a:rPr lang="fr-FR" sz="1000" dirty="0" smtClean="0">
                <a:solidFill>
                  <a:schemeClr val="tx1"/>
                </a:solidFill>
              </a:rPr>
              <a:t> -</a:t>
            </a:r>
            <a:r>
              <a:rPr lang="fr-FR" sz="1000" dirty="0" smtClean="0"/>
              <a:t> </a:t>
            </a:r>
            <a:r>
              <a:rPr lang="fr-FR" sz="1000" baseline="0" dirty="0" smtClean="0">
                <a:solidFill>
                  <a:schemeClr val="tx1"/>
                </a:solidFill>
                <a:latin typeface="+mn-lt"/>
                <a:cs typeface="Arial"/>
              </a:rPr>
              <a:t>CAISSE D’</a:t>
            </a:r>
            <a:r>
              <a:rPr lang="fr-FR" sz="1000" dirty="0" smtClean="0">
                <a:cs typeface="Arial"/>
              </a:rPr>
              <a:t>E</a:t>
            </a:r>
            <a:r>
              <a:rPr lang="fr-FR" sz="1000" baseline="0" dirty="0" smtClean="0">
                <a:solidFill>
                  <a:schemeClr val="tx1"/>
                </a:solidFill>
                <a:latin typeface="+mn-lt"/>
                <a:cs typeface="Arial"/>
              </a:rPr>
              <a:t>PARGNE XXX</a:t>
            </a:r>
            <a:endParaRPr lang="fr-FR" sz="1000" dirty="0" smtClean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762888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à insér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pour une image  5"/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9144000" cy="6858000"/>
          </a:xfrm>
          <a:solidFill>
            <a:schemeClr val="bg1">
              <a:lumMod val="95000"/>
            </a:schemeClr>
          </a:solidFill>
        </p:spPr>
        <p:txBody>
          <a:bodyPr lIns="3240000" anchor="ctr"/>
          <a:lstStyle>
            <a:lvl1pPr algn="ctr">
              <a:defRPr/>
            </a:lvl1pPr>
          </a:lstStyle>
          <a:p>
            <a:pPr lvl="0"/>
            <a:r>
              <a:rPr lang="fr-FR" dirty="0" smtClean="0"/>
              <a:t>INSÉRER IMAGE </a:t>
            </a:r>
            <a:br>
              <a:rPr lang="fr-FR" dirty="0" smtClean="0"/>
            </a:br>
            <a:r>
              <a:rPr lang="fr-FR" dirty="0" smtClean="0"/>
              <a:t>254x190,5 mm</a:t>
            </a:r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198000" y="2501550"/>
            <a:ext cx="2664000" cy="0"/>
          </a:xfrm>
          <a:prstGeom prst="line">
            <a:avLst/>
          </a:prstGeom>
          <a:ln w="508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198000" y="4534790"/>
            <a:ext cx="2664000" cy="0"/>
          </a:xfrm>
          <a:prstGeom prst="line">
            <a:avLst/>
          </a:prstGeom>
          <a:ln w="508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837533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/>
          <p:cNvSpPr>
            <a:spLocks noGrp="1"/>
          </p:cNvSpPr>
          <p:nvPr>
            <p:ph type="title" hasCustomPrompt="1"/>
          </p:nvPr>
        </p:nvSpPr>
        <p:spPr>
          <a:xfrm>
            <a:off x="3995936" y="692696"/>
            <a:ext cx="1512000" cy="432048"/>
          </a:xfrm>
        </p:spPr>
        <p:txBody>
          <a:bodyPr anchor="t">
            <a:noAutofit/>
          </a:bodyPr>
          <a:lstStyle>
            <a:lvl1pPr algn="ctr">
              <a:defRPr sz="2200" b="1" cap="all">
                <a:solidFill>
                  <a:schemeClr val="accent1"/>
                </a:solidFill>
              </a:defRPr>
            </a:lvl1pPr>
          </a:lstStyle>
          <a:p>
            <a:r>
              <a:rPr lang="fr-FR" dirty="0" smtClean="0"/>
              <a:t>sommaire</a:t>
            </a:r>
            <a:endParaRPr lang="fr-FR" dirty="0"/>
          </a:p>
        </p:txBody>
      </p:sp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13" name="Espace réservé pour une image  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sp>
        <p:nvSpPr>
          <p:cNvPr id="4" name="Espace réservé du texte 3"/>
          <p:cNvSpPr>
            <a:spLocks noGrp="1"/>
          </p:cNvSpPr>
          <p:nvPr>
            <p:ph type="body" sz="quarter" idx="15"/>
          </p:nvPr>
        </p:nvSpPr>
        <p:spPr>
          <a:xfrm>
            <a:off x="2051050" y="1340768"/>
            <a:ext cx="6553398" cy="4968453"/>
          </a:xfrm>
        </p:spPr>
        <p:txBody>
          <a:bodyPr/>
          <a:lstStyle>
            <a:lvl1pPr>
              <a:spcBef>
                <a:spcPts val="1200"/>
              </a:spcBef>
              <a:spcAft>
                <a:spcPts val="600"/>
              </a:spcAft>
              <a:tabLst>
                <a:tab pos="5472000" algn="l"/>
              </a:tabLst>
              <a:defRPr sz="1800" cap="none" baseline="0">
                <a:solidFill>
                  <a:schemeClr val="tx1"/>
                </a:solidFill>
              </a:defRPr>
            </a:lvl1pPr>
            <a:lvl2pPr marL="540000">
              <a:lnSpc>
                <a:spcPts val="1800"/>
              </a:lnSpc>
              <a:tabLst>
                <a:tab pos="5472000" algn="l"/>
              </a:tabLst>
              <a:defRPr sz="1400" b="0" cap="none" baseline="0">
                <a:solidFill>
                  <a:schemeClr val="tx1"/>
                </a:solidFill>
              </a:defRPr>
            </a:lvl2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 b="0">
                <a:solidFill>
                  <a:schemeClr val="tx1"/>
                </a:solidFill>
              </a:defRPr>
            </a:lvl1pPr>
          </a:lstStyle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12053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339752" y="2160032"/>
            <a:ext cx="4464496" cy="476880"/>
          </a:xfrm>
        </p:spPr>
        <p:txBody>
          <a:bodyPr>
            <a:noAutofit/>
          </a:bodyPr>
          <a:lstStyle>
            <a:lvl1pPr algn="ctr"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 smtClean="0"/>
              <a:t> 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339752" y="2473200"/>
            <a:ext cx="4464496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200" b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</a:p>
          <a:p>
            <a:endParaRPr lang="fr-FR" dirty="0" smtClean="0"/>
          </a:p>
          <a:p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b="0">
                <a:solidFill>
                  <a:schemeClr val="tx1"/>
                </a:solidFill>
              </a:defRPr>
            </a:lvl1pPr>
          </a:lstStyle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1" name="Forme en L 10"/>
          <p:cNvSpPr/>
          <p:nvPr userDrawn="1"/>
        </p:nvSpPr>
        <p:spPr>
          <a:xfrm>
            <a:off x="2016000" y="2332800"/>
            <a:ext cx="1656000" cy="1656000"/>
          </a:xfrm>
          <a:prstGeom prst="corner">
            <a:avLst>
              <a:gd name="adj1" fmla="val 22107"/>
              <a:gd name="adj2" fmla="val 22031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Forme en L 11"/>
          <p:cNvSpPr/>
          <p:nvPr userDrawn="1"/>
        </p:nvSpPr>
        <p:spPr>
          <a:xfrm rot="10800000">
            <a:off x="5472000" y="1196753"/>
            <a:ext cx="1656000" cy="1656000"/>
          </a:xfrm>
          <a:prstGeom prst="corner">
            <a:avLst>
              <a:gd name="adj1" fmla="val 22107"/>
              <a:gd name="adj2" fmla="val 22031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4" name="Espace réservé pour une image  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sp>
        <p:nvSpPr>
          <p:cNvPr id="5" name="Espace réservé du texte 4"/>
          <p:cNvSpPr>
            <a:spLocks noGrp="1"/>
          </p:cNvSpPr>
          <p:nvPr>
            <p:ph type="body" sz="quarter" idx="12"/>
          </p:nvPr>
        </p:nvSpPr>
        <p:spPr>
          <a:xfrm>
            <a:off x="2483768" y="4292600"/>
            <a:ext cx="4176713" cy="2016720"/>
          </a:xfrm>
        </p:spPr>
        <p:txBody>
          <a:bodyPr/>
          <a:lstStyle>
            <a:lvl1pPr marL="342900" indent="-216000">
              <a:lnSpc>
                <a:spcPts val="3000"/>
              </a:lnSpc>
              <a:spcAft>
                <a:spcPts val="0"/>
              </a:spcAft>
              <a:buFont typeface="+mj-lt"/>
              <a:buAutoNum type="arabicPeriod"/>
              <a:defRPr sz="14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4284080" y="1845171"/>
            <a:ext cx="575841" cy="575717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fr-FR" dirty="0" smtClean="0"/>
              <a:t>I-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414268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 b="0">
                <a:solidFill>
                  <a:schemeClr val="tx1"/>
                </a:solidFill>
              </a:defRPr>
            </a:lvl1pPr>
          </a:lstStyle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26000" y="1620000"/>
            <a:ext cx="3618008" cy="584864"/>
          </a:xfrm>
        </p:spPr>
        <p:txBody>
          <a:bodyPr/>
          <a:lstStyle>
            <a:lvl1pPr marL="144000" indent="-144000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 typeface="Britannic Bold" panose="020B0903060703020204" pitchFamily="34" charset="0"/>
              <a:buChar char="&gt;"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7"/>
          </p:nvPr>
        </p:nvSpPr>
        <p:spPr>
          <a:xfrm>
            <a:off x="1026001" y="2060848"/>
            <a:ext cx="3618008" cy="1440160"/>
          </a:xfrm>
        </p:spPr>
        <p:txBody>
          <a:bodyPr/>
          <a:lstStyle>
            <a:lvl1pPr marL="144000">
              <a:lnSpc>
                <a:spcPts val="1600"/>
              </a:lnSpc>
              <a:spcAft>
                <a:spcPts val="0"/>
              </a:spcAft>
              <a:defRPr sz="12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026000" y="306000"/>
            <a:ext cx="3816424" cy="76944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cxnSp>
        <p:nvCxnSpPr>
          <p:cNvPr id="10" name="Connecteur droit 9"/>
          <p:cNvCxnSpPr/>
          <p:nvPr userDrawn="1"/>
        </p:nvCxnSpPr>
        <p:spPr>
          <a:xfrm>
            <a:off x="1123200" y="1116000"/>
            <a:ext cx="3564000" cy="0"/>
          </a:xfrm>
          <a:prstGeom prst="line">
            <a:avLst/>
          </a:prstGeom>
          <a:ln w="508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4680000" y="1700213"/>
            <a:ext cx="0" cy="1582987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Espace réservé pour une image  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sp>
        <p:nvSpPr>
          <p:cNvPr id="5" name="Espace réservé du texte 4"/>
          <p:cNvSpPr>
            <a:spLocks noGrp="1"/>
          </p:cNvSpPr>
          <p:nvPr>
            <p:ph type="body" sz="quarter" idx="18"/>
          </p:nvPr>
        </p:nvSpPr>
        <p:spPr>
          <a:xfrm>
            <a:off x="4932363" y="1628775"/>
            <a:ext cx="3816350" cy="1871663"/>
          </a:xfrm>
        </p:spPr>
        <p:txBody>
          <a:bodyPr/>
          <a:lstStyle>
            <a:lvl1pPr>
              <a:defRPr sz="1800" cap="none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12" name="Espace réservé du texte 3"/>
          <p:cNvSpPr>
            <a:spLocks noGrp="1"/>
          </p:cNvSpPr>
          <p:nvPr>
            <p:ph type="body" sz="quarter" idx="19"/>
          </p:nvPr>
        </p:nvSpPr>
        <p:spPr>
          <a:xfrm>
            <a:off x="1674072" y="4176000"/>
            <a:ext cx="7218408" cy="1989304"/>
          </a:xfrm>
        </p:spPr>
        <p:txBody>
          <a:bodyPr/>
          <a:lstStyle>
            <a:lvl1pPr marL="324000" indent="-144000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12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13" name="Espace réservé du texte 3"/>
          <p:cNvSpPr>
            <a:spLocks noGrp="1"/>
          </p:cNvSpPr>
          <p:nvPr>
            <p:ph type="body" sz="quarter" idx="20"/>
          </p:nvPr>
        </p:nvSpPr>
        <p:spPr>
          <a:xfrm>
            <a:off x="1674072" y="3816000"/>
            <a:ext cx="7218408" cy="584864"/>
          </a:xfrm>
        </p:spPr>
        <p:txBody>
          <a:bodyPr/>
          <a:lstStyle>
            <a:lvl1pPr marL="144000" indent="-144000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 typeface="Britannic Bold" panose="020B0903060703020204" pitchFamily="34" charset="0"/>
              <a:buChar char="&gt;"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569104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 text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 b="0">
                <a:solidFill>
                  <a:schemeClr val="tx1"/>
                </a:solidFill>
              </a:defRPr>
            </a:lvl1pPr>
          </a:lstStyle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25999" y="1620000"/>
            <a:ext cx="7722463" cy="584864"/>
          </a:xfrm>
        </p:spPr>
        <p:txBody>
          <a:bodyPr/>
          <a:lstStyle>
            <a:lvl1pPr marL="144000" indent="-144000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 typeface="Britannic Bold" panose="020B0903060703020204" pitchFamily="34" charset="0"/>
              <a:buChar char="&gt;"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7"/>
          </p:nvPr>
        </p:nvSpPr>
        <p:spPr>
          <a:xfrm>
            <a:off x="1026000" y="2060848"/>
            <a:ext cx="7722463" cy="4032448"/>
          </a:xfrm>
        </p:spPr>
        <p:txBody>
          <a:bodyPr/>
          <a:lstStyle>
            <a:lvl1pPr marL="144000">
              <a:lnSpc>
                <a:spcPts val="1600"/>
              </a:lnSpc>
              <a:spcAft>
                <a:spcPts val="0"/>
              </a:spcAft>
              <a:defRPr sz="12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026000" y="306000"/>
            <a:ext cx="3816424" cy="76944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cxnSp>
        <p:nvCxnSpPr>
          <p:cNvPr id="10" name="Connecteur droit 9"/>
          <p:cNvCxnSpPr/>
          <p:nvPr userDrawn="1"/>
        </p:nvCxnSpPr>
        <p:spPr>
          <a:xfrm>
            <a:off x="1123200" y="1116000"/>
            <a:ext cx="3564000" cy="0"/>
          </a:xfrm>
          <a:prstGeom prst="line">
            <a:avLst/>
          </a:prstGeom>
          <a:ln w="508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Espace réservé pour une image  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47318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texte et tablea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 b="0">
                <a:solidFill>
                  <a:schemeClr val="tx1"/>
                </a:solidFill>
              </a:defRPr>
            </a:lvl1pPr>
          </a:lstStyle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26000" y="1620000"/>
            <a:ext cx="7633394" cy="187325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026000" y="306000"/>
            <a:ext cx="3816424" cy="76944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cxnSp>
        <p:nvCxnSpPr>
          <p:cNvPr id="10" name="Connecteur droit 9"/>
          <p:cNvCxnSpPr/>
          <p:nvPr userDrawn="1"/>
        </p:nvCxnSpPr>
        <p:spPr>
          <a:xfrm>
            <a:off x="1123200" y="1116000"/>
            <a:ext cx="3564000" cy="0"/>
          </a:xfrm>
          <a:prstGeom prst="line">
            <a:avLst/>
          </a:prstGeom>
          <a:ln w="508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Espace réservé pour une image  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sp>
        <p:nvSpPr>
          <p:cNvPr id="8" name="Espace réservé du tableau 4"/>
          <p:cNvSpPr>
            <a:spLocks noGrp="1"/>
          </p:cNvSpPr>
          <p:nvPr>
            <p:ph type="tbl" sz="quarter" idx="17" hasCustomPrompt="1"/>
          </p:nvPr>
        </p:nvSpPr>
        <p:spPr>
          <a:xfrm>
            <a:off x="1116013" y="2709515"/>
            <a:ext cx="6985000" cy="2879725"/>
          </a:xfrm>
        </p:spPr>
        <p:txBody>
          <a:bodyPr/>
          <a:lstStyle/>
          <a:p>
            <a:r>
              <a:rPr lang="fr-FR" dirty="0" smtClean="0"/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297073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 texte et tableau avec fo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741408" y="711000"/>
            <a:ext cx="7668000" cy="5436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 b="0">
                <a:solidFill>
                  <a:schemeClr val="tx1"/>
                </a:solidFill>
              </a:defRPr>
            </a:lvl1pPr>
          </a:lstStyle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26000" y="1772816"/>
            <a:ext cx="7362424" cy="936104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026000" y="908720"/>
            <a:ext cx="3816424" cy="769441"/>
          </a:xfrm>
        </p:spPr>
        <p:txBody>
          <a:bodyPr/>
          <a:lstStyle>
            <a:lvl1pPr>
              <a:defRPr b="1"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pic>
        <p:nvPicPr>
          <p:cNvPr id="10" name="Espace réservé pour une image  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sp>
        <p:nvSpPr>
          <p:cNvPr id="22" name="Espace réservé du tableau 4"/>
          <p:cNvSpPr>
            <a:spLocks noGrp="1"/>
          </p:cNvSpPr>
          <p:nvPr>
            <p:ph type="tbl" sz="quarter" idx="17"/>
          </p:nvPr>
        </p:nvSpPr>
        <p:spPr>
          <a:xfrm>
            <a:off x="1116013" y="2852738"/>
            <a:ext cx="6985000" cy="2879725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38289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b="0">
                <a:solidFill>
                  <a:schemeClr val="tx1"/>
                </a:solidFill>
              </a:defRPr>
            </a:lvl1pPr>
          </a:lstStyle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0" name="Espace réservé pour une image  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96751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3"/>
          <p:cNvSpPr>
            <a:spLocks noGrp="1"/>
          </p:cNvSpPr>
          <p:nvPr>
            <p:ph type="title"/>
          </p:nvPr>
        </p:nvSpPr>
        <p:spPr>
          <a:xfrm rot="16200000">
            <a:off x="-3216240" y="3216240"/>
            <a:ext cx="6867525" cy="435046"/>
          </a:xfrm>
          <a:solidFill>
            <a:srgbClr val="C31632">
              <a:alpha val="20000"/>
            </a:srgbClr>
          </a:solidFill>
          <a:ln w="3175" cap="flat" cmpd="sng" algn="ctr">
            <a:noFill/>
            <a:prstDash val="solid"/>
          </a:ln>
          <a:effectLst/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kumimoji="0" lang="fr-FR" i="0" u="none" strike="noStrike" kern="0" cap="none" spc="0" normalizeH="0" baseline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defRPr>
            </a:lvl1pPr>
          </a:lstStyle>
          <a:p>
            <a:pPr lvl="0" algn="ctr"/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26200" y="1439838"/>
            <a:ext cx="7738280" cy="4675211"/>
          </a:xfrm>
        </p:spPr>
        <p:txBody>
          <a:bodyPr>
            <a:normAutofit/>
          </a:bodyPr>
          <a:lstStyle>
            <a:lvl1pPr marL="266700" marR="0" indent="-2667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 2" pitchFamily="18" charset="2"/>
              <a:buChar char=""/>
              <a:tabLst/>
              <a:defRPr sz="1400" b="1"/>
            </a:lvl1pPr>
            <a:lvl2pPr marL="717550" marR="0" indent="-2603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 2" pitchFamily="18" charset="2"/>
              <a:buChar char=""/>
              <a:tabLst/>
              <a:defRPr sz="1400"/>
            </a:lvl2pPr>
            <a:lvl3pPr marL="1168400" marR="0" indent="-254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" pitchFamily="2" charset="2"/>
              <a:buChar char=""/>
              <a:tabLst/>
              <a:defRPr sz="1200"/>
            </a:lvl3pPr>
            <a:lvl4pPr marL="1612900" marR="0" indent="-2413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" panose="05000000000000000000" pitchFamily="2" charset="2"/>
              <a:buChar char="¨"/>
              <a:tabLst/>
              <a:defRPr sz="1100"/>
            </a:lvl4pPr>
            <a:lvl5pPr marL="2063750" marR="0" indent="-2349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60000"/>
              <a:buFont typeface="Wingdings" panose="05000000000000000000" pitchFamily="2" charset="2"/>
              <a:buChar char="¨"/>
              <a:tabLst/>
              <a:defRPr sz="1100"/>
            </a:lvl5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9030A"/>
              </a:buClr>
              <a:buSzPct val="70000"/>
              <a:buFont typeface="Wingdings 2" pitchFamily="18" charset="2"/>
              <a:buChar char=""/>
              <a:tabLst/>
              <a:defRPr/>
            </a:pPr>
            <a:r>
              <a:rPr kumimoji="0" 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Modifiez les styles du texte du masque</a:t>
            </a:r>
          </a:p>
          <a:p>
            <a:pPr marL="717550" marR="0" lvl="1" indent="-2603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9030A"/>
              </a:buClr>
              <a:buSzPct val="70000"/>
              <a:buFont typeface="Wingdings 2" pitchFamily="18" charset="2"/>
              <a:buChar char=""/>
              <a:tabLst/>
              <a:defRPr/>
            </a:pPr>
            <a:r>
              <a:rPr kumimoji="0" lang="fr-FR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Deuxième niveau</a:t>
            </a:r>
          </a:p>
          <a:p>
            <a:pPr marL="1168400" marR="0" lvl="2" indent="-254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9030A"/>
              </a:buClr>
              <a:buSzPct val="70000"/>
              <a:buFont typeface="Wingdings" pitchFamily="2" charset="2"/>
              <a:buChar char=""/>
              <a:tabLst/>
              <a:defRPr/>
            </a:pPr>
            <a:r>
              <a:rPr kumimoji="0" 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Troisième niveau</a:t>
            </a:r>
          </a:p>
          <a:p>
            <a:pPr marL="1612900" marR="0" lvl="3" indent="-2413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9030A"/>
              </a:buClr>
              <a:buSzPct val="70000"/>
              <a:buFont typeface="Wingdings" panose="05000000000000000000" pitchFamily="2" charset="2"/>
              <a:buChar char="¨"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Quatrième niveau</a:t>
            </a:r>
          </a:p>
          <a:p>
            <a:pPr marL="2063750" marR="0" lvl="4" indent="-2349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9030A"/>
              </a:buClr>
              <a:buSzPct val="60000"/>
              <a:buFont typeface="Wingdings" panose="05000000000000000000" pitchFamily="2" charset="2"/>
              <a:buChar char="¨"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Cinquième niveau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9" name="Espace réservé du texte 16"/>
          <p:cNvSpPr>
            <a:spLocks noGrp="1"/>
          </p:cNvSpPr>
          <p:nvPr>
            <p:ph type="body" sz="quarter" idx="11"/>
          </p:nvPr>
        </p:nvSpPr>
        <p:spPr>
          <a:xfrm>
            <a:off x="752475" y="405173"/>
            <a:ext cx="8200206" cy="644958"/>
          </a:xfrm>
          <a:custGeom>
            <a:avLst/>
            <a:gdLst>
              <a:gd name="connsiteX0" fmla="*/ 0 w 8198784"/>
              <a:gd name="connsiteY0" fmla="*/ 0 h 640250"/>
              <a:gd name="connsiteX1" fmla="*/ 0 w 8198784"/>
              <a:gd name="connsiteY1" fmla="*/ 0 h 640250"/>
              <a:gd name="connsiteX2" fmla="*/ 8198784 w 8198784"/>
              <a:gd name="connsiteY2" fmla="*/ 0 h 640250"/>
              <a:gd name="connsiteX3" fmla="*/ 8198784 w 8198784"/>
              <a:gd name="connsiteY3" fmla="*/ 0 h 640250"/>
              <a:gd name="connsiteX4" fmla="*/ 8198784 w 8198784"/>
              <a:gd name="connsiteY4" fmla="*/ 640250 h 640250"/>
              <a:gd name="connsiteX5" fmla="*/ 8198784 w 8198784"/>
              <a:gd name="connsiteY5" fmla="*/ 640250 h 640250"/>
              <a:gd name="connsiteX6" fmla="*/ 0 w 8198784"/>
              <a:gd name="connsiteY6" fmla="*/ 640250 h 640250"/>
              <a:gd name="connsiteX7" fmla="*/ 0 w 8198784"/>
              <a:gd name="connsiteY7" fmla="*/ 640250 h 640250"/>
              <a:gd name="connsiteX8" fmla="*/ 0 w 8198784"/>
              <a:gd name="connsiteY8" fmla="*/ 0 h 640250"/>
              <a:gd name="connsiteX0" fmla="*/ 0 w 8198784"/>
              <a:gd name="connsiteY0" fmla="*/ 640250 h 640250"/>
              <a:gd name="connsiteX1" fmla="*/ 0 w 8198784"/>
              <a:gd name="connsiteY1" fmla="*/ 640250 h 640250"/>
              <a:gd name="connsiteX2" fmla="*/ 0 w 8198784"/>
              <a:gd name="connsiteY2" fmla="*/ 0 h 640250"/>
              <a:gd name="connsiteX3" fmla="*/ 0 w 8198784"/>
              <a:gd name="connsiteY3" fmla="*/ 0 h 640250"/>
              <a:gd name="connsiteX4" fmla="*/ 8198784 w 8198784"/>
              <a:gd name="connsiteY4" fmla="*/ 0 h 640250"/>
              <a:gd name="connsiteX5" fmla="*/ 8198784 w 8198784"/>
              <a:gd name="connsiteY5" fmla="*/ 0 h 640250"/>
              <a:gd name="connsiteX6" fmla="*/ 8198784 w 8198784"/>
              <a:gd name="connsiteY6" fmla="*/ 640250 h 640250"/>
              <a:gd name="connsiteX7" fmla="*/ 8198784 w 8198784"/>
              <a:gd name="connsiteY7" fmla="*/ 640250 h 640250"/>
              <a:gd name="connsiteX0" fmla="*/ 0 w 8198784"/>
              <a:gd name="connsiteY0" fmla="*/ 0 h 640250"/>
              <a:gd name="connsiteX1" fmla="*/ 0 w 8198784"/>
              <a:gd name="connsiteY1" fmla="*/ 0 h 640250"/>
              <a:gd name="connsiteX2" fmla="*/ 8198784 w 8198784"/>
              <a:gd name="connsiteY2" fmla="*/ 0 h 640250"/>
              <a:gd name="connsiteX3" fmla="*/ 8198784 w 8198784"/>
              <a:gd name="connsiteY3" fmla="*/ 0 h 640250"/>
              <a:gd name="connsiteX4" fmla="*/ 8198784 w 8198784"/>
              <a:gd name="connsiteY4" fmla="*/ 640250 h 640250"/>
              <a:gd name="connsiteX5" fmla="*/ 8198784 w 8198784"/>
              <a:gd name="connsiteY5" fmla="*/ 640250 h 640250"/>
              <a:gd name="connsiteX6" fmla="*/ 0 w 8198784"/>
              <a:gd name="connsiteY6" fmla="*/ 640250 h 640250"/>
              <a:gd name="connsiteX7" fmla="*/ 0 w 8198784"/>
              <a:gd name="connsiteY7" fmla="*/ 640250 h 640250"/>
              <a:gd name="connsiteX8" fmla="*/ 0 w 8198784"/>
              <a:gd name="connsiteY8" fmla="*/ 0 h 640250"/>
              <a:gd name="connsiteX0" fmla="*/ 0 w 8198784"/>
              <a:gd name="connsiteY0" fmla="*/ 640250 h 640250"/>
              <a:gd name="connsiteX1" fmla="*/ 0 w 8198784"/>
              <a:gd name="connsiteY1" fmla="*/ 640250 h 640250"/>
              <a:gd name="connsiteX2" fmla="*/ 959 w 8198784"/>
              <a:gd name="connsiteY2" fmla="*/ 637815 h 640250"/>
              <a:gd name="connsiteX3" fmla="*/ 0 w 8198784"/>
              <a:gd name="connsiteY3" fmla="*/ 0 h 640250"/>
              <a:gd name="connsiteX4" fmla="*/ 0 w 8198784"/>
              <a:gd name="connsiteY4" fmla="*/ 0 h 640250"/>
              <a:gd name="connsiteX5" fmla="*/ 8198784 w 8198784"/>
              <a:gd name="connsiteY5" fmla="*/ 0 h 640250"/>
              <a:gd name="connsiteX6" fmla="*/ 8198784 w 8198784"/>
              <a:gd name="connsiteY6" fmla="*/ 0 h 640250"/>
              <a:gd name="connsiteX7" fmla="*/ 8198784 w 8198784"/>
              <a:gd name="connsiteY7" fmla="*/ 640250 h 640250"/>
              <a:gd name="connsiteX8" fmla="*/ 8198784 w 8198784"/>
              <a:gd name="connsiteY8" fmla="*/ 640250 h 640250"/>
              <a:gd name="connsiteX0" fmla="*/ 0 w 8198784"/>
              <a:gd name="connsiteY0" fmla="*/ 0 h 683121"/>
              <a:gd name="connsiteX1" fmla="*/ 0 w 8198784"/>
              <a:gd name="connsiteY1" fmla="*/ 0 h 683121"/>
              <a:gd name="connsiteX2" fmla="*/ 8198784 w 8198784"/>
              <a:gd name="connsiteY2" fmla="*/ 0 h 683121"/>
              <a:gd name="connsiteX3" fmla="*/ 8198784 w 8198784"/>
              <a:gd name="connsiteY3" fmla="*/ 0 h 683121"/>
              <a:gd name="connsiteX4" fmla="*/ 8198784 w 8198784"/>
              <a:gd name="connsiteY4" fmla="*/ 640250 h 683121"/>
              <a:gd name="connsiteX5" fmla="*/ 8198784 w 8198784"/>
              <a:gd name="connsiteY5" fmla="*/ 640250 h 683121"/>
              <a:gd name="connsiteX6" fmla="*/ 0 w 8198784"/>
              <a:gd name="connsiteY6" fmla="*/ 640250 h 683121"/>
              <a:gd name="connsiteX7" fmla="*/ 0 w 8198784"/>
              <a:gd name="connsiteY7" fmla="*/ 640250 h 683121"/>
              <a:gd name="connsiteX8" fmla="*/ 0 w 8198784"/>
              <a:gd name="connsiteY8" fmla="*/ 0 h 683121"/>
              <a:gd name="connsiteX0" fmla="*/ 0 w 8198784"/>
              <a:gd name="connsiteY0" fmla="*/ 640250 h 683121"/>
              <a:gd name="connsiteX1" fmla="*/ 0 w 8198784"/>
              <a:gd name="connsiteY1" fmla="*/ 640250 h 683121"/>
              <a:gd name="connsiteX2" fmla="*/ 959 w 8198784"/>
              <a:gd name="connsiteY2" fmla="*/ 637815 h 683121"/>
              <a:gd name="connsiteX3" fmla="*/ 959 w 8198784"/>
              <a:gd name="connsiteY3" fmla="*/ 635433 h 683121"/>
              <a:gd name="connsiteX4" fmla="*/ 0 w 8198784"/>
              <a:gd name="connsiteY4" fmla="*/ 0 h 683121"/>
              <a:gd name="connsiteX5" fmla="*/ 0 w 8198784"/>
              <a:gd name="connsiteY5" fmla="*/ 0 h 683121"/>
              <a:gd name="connsiteX6" fmla="*/ 8198784 w 8198784"/>
              <a:gd name="connsiteY6" fmla="*/ 0 h 683121"/>
              <a:gd name="connsiteX7" fmla="*/ 8198784 w 8198784"/>
              <a:gd name="connsiteY7" fmla="*/ 0 h 683121"/>
              <a:gd name="connsiteX8" fmla="*/ 8198784 w 8198784"/>
              <a:gd name="connsiteY8" fmla="*/ 640250 h 683121"/>
              <a:gd name="connsiteX9" fmla="*/ 8198784 w 8198784"/>
              <a:gd name="connsiteY9" fmla="*/ 640250 h 683121"/>
              <a:gd name="connsiteX0" fmla="*/ 0 w 8198784"/>
              <a:gd name="connsiteY0" fmla="*/ 0 h 677942"/>
              <a:gd name="connsiteX1" fmla="*/ 0 w 8198784"/>
              <a:gd name="connsiteY1" fmla="*/ 0 h 677942"/>
              <a:gd name="connsiteX2" fmla="*/ 8198784 w 8198784"/>
              <a:gd name="connsiteY2" fmla="*/ 0 h 677942"/>
              <a:gd name="connsiteX3" fmla="*/ 8198784 w 8198784"/>
              <a:gd name="connsiteY3" fmla="*/ 0 h 677942"/>
              <a:gd name="connsiteX4" fmla="*/ 8198784 w 8198784"/>
              <a:gd name="connsiteY4" fmla="*/ 640250 h 677942"/>
              <a:gd name="connsiteX5" fmla="*/ 8198784 w 8198784"/>
              <a:gd name="connsiteY5" fmla="*/ 640250 h 677942"/>
              <a:gd name="connsiteX6" fmla="*/ 0 w 8198784"/>
              <a:gd name="connsiteY6" fmla="*/ 640250 h 677942"/>
              <a:gd name="connsiteX7" fmla="*/ 0 w 8198784"/>
              <a:gd name="connsiteY7" fmla="*/ 640250 h 677942"/>
              <a:gd name="connsiteX8" fmla="*/ 0 w 8198784"/>
              <a:gd name="connsiteY8" fmla="*/ 0 h 677942"/>
              <a:gd name="connsiteX0" fmla="*/ 0 w 8198784"/>
              <a:gd name="connsiteY0" fmla="*/ 640250 h 677942"/>
              <a:gd name="connsiteX1" fmla="*/ 0 w 8198784"/>
              <a:gd name="connsiteY1" fmla="*/ 640250 h 677942"/>
              <a:gd name="connsiteX2" fmla="*/ 959 w 8198784"/>
              <a:gd name="connsiteY2" fmla="*/ 637815 h 677942"/>
              <a:gd name="connsiteX3" fmla="*/ 560552 w 8198784"/>
              <a:gd name="connsiteY3" fmla="*/ 628289 h 677942"/>
              <a:gd name="connsiteX4" fmla="*/ 0 w 8198784"/>
              <a:gd name="connsiteY4" fmla="*/ 0 h 677942"/>
              <a:gd name="connsiteX5" fmla="*/ 0 w 8198784"/>
              <a:gd name="connsiteY5" fmla="*/ 0 h 677942"/>
              <a:gd name="connsiteX6" fmla="*/ 8198784 w 8198784"/>
              <a:gd name="connsiteY6" fmla="*/ 0 h 677942"/>
              <a:gd name="connsiteX7" fmla="*/ 8198784 w 8198784"/>
              <a:gd name="connsiteY7" fmla="*/ 0 h 677942"/>
              <a:gd name="connsiteX8" fmla="*/ 8198784 w 8198784"/>
              <a:gd name="connsiteY8" fmla="*/ 640250 h 677942"/>
              <a:gd name="connsiteX9" fmla="*/ 8198784 w 8198784"/>
              <a:gd name="connsiteY9" fmla="*/ 640250 h 677942"/>
              <a:gd name="connsiteX0" fmla="*/ 0 w 8198784"/>
              <a:gd name="connsiteY0" fmla="*/ 0 h 678632"/>
              <a:gd name="connsiteX1" fmla="*/ 0 w 8198784"/>
              <a:gd name="connsiteY1" fmla="*/ 0 h 678632"/>
              <a:gd name="connsiteX2" fmla="*/ 8198784 w 8198784"/>
              <a:gd name="connsiteY2" fmla="*/ 0 h 678632"/>
              <a:gd name="connsiteX3" fmla="*/ 8198784 w 8198784"/>
              <a:gd name="connsiteY3" fmla="*/ 0 h 678632"/>
              <a:gd name="connsiteX4" fmla="*/ 8198784 w 8198784"/>
              <a:gd name="connsiteY4" fmla="*/ 640250 h 678632"/>
              <a:gd name="connsiteX5" fmla="*/ 8198784 w 8198784"/>
              <a:gd name="connsiteY5" fmla="*/ 640250 h 678632"/>
              <a:gd name="connsiteX6" fmla="*/ 0 w 8198784"/>
              <a:gd name="connsiteY6" fmla="*/ 640250 h 678632"/>
              <a:gd name="connsiteX7" fmla="*/ 0 w 8198784"/>
              <a:gd name="connsiteY7" fmla="*/ 640250 h 678632"/>
              <a:gd name="connsiteX8" fmla="*/ 0 w 8198784"/>
              <a:gd name="connsiteY8" fmla="*/ 0 h 678632"/>
              <a:gd name="connsiteX0" fmla="*/ 0 w 8198784"/>
              <a:gd name="connsiteY0" fmla="*/ 640250 h 678632"/>
              <a:gd name="connsiteX1" fmla="*/ 0 w 8198784"/>
              <a:gd name="connsiteY1" fmla="*/ 640250 h 678632"/>
              <a:gd name="connsiteX2" fmla="*/ 951078 w 8198784"/>
              <a:gd name="connsiteY2" fmla="*/ 640196 h 678632"/>
              <a:gd name="connsiteX3" fmla="*/ 560552 w 8198784"/>
              <a:gd name="connsiteY3" fmla="*/ 628289 h 678632"/>
              <a:gd name="connsiteX4" fmla="*/ 0 w 8198784"/>
              <a:gd name="connsiteY4" fmla="*/ 0 h 678632"/>
              <a:gd name="connsiteX5" fmla="*/ 0 w 8198784"/>
              <a:gd name="connsiteY5" fmla="*/ 0 h 678632"/>
              <a:gd name="connsiteX6" fmla="*/ 8198784 w 8198784"/>
              <a:gd name="connsiteY6" fmla="*/ 0 h 678632"/>
              <a:gd name="connsiteX7" fmla="*/ 8198784 w 8198784"/>
              <a:gd name="connsiteY7" fmla="*/ 0 h 678632"/>
              <a:gd name="connsiteX8" fmla="*/ 8198784 w 8198784"/>
              <a:gd name="connsiteY8" fmla="*/ 640250 h 678632"/>
              <a:gd name="connsiteX9" fmla="*/ 8198784 w 8198784"/>
              <a:gd name="connsiteY9" fmla="*/ 640250 h 678632"/>
              <a:gd name="connsiteX0" fmla="*/ 0 w 8198784"/>
              <a:gd name="connsiteY0" fmla="*/ 0 h 640250"/>
              <a:gd name="connsiteX1" fmla="*/ 0 w 8198784"/>
              <a:gd name="connsiteY1" fmla="*/ 0 h 640250"/>
              <a:gd name="connsiteX2" fmla="*/ 8198784 w 8198784"/>
              <a:gd name="connsiteY2" fmla="*/ 0 h 640250"/>
              <a:gd name="connsiteX3" fmla="*/ 8198784 w 8198784"/>
              <a:gd name="connsiteY3" fmla="*/ 0 h 640250"/>
              <a:gd name="connsiteX4" fmla="*/ 8198784 w 8198784"/>
              <a:gd name="connsiteY4" fmla="*/ 640250 h 640250"/>
              <a:gd name="connsiteX5" fmla="*/ 8198784 w 8198784"/>
              <a:gd name="connsiteY5" fmla="*/ 640250 h 640250"/>
              <a:gd name="connsiteX6" fmla="*/ 0 w 8198784"/>
              <a:gd name="connsiteY6" fmla="*/ 640250 h 640250"/>
              <a:gd name="connsiteX7" fmla="*/ 0 w 8198784"/>
              <a:gd name="connsiteY7" fmla="*/ 640250 h 640250"/>
              <a:gd name="connsiteX8" fmla="*/ 0 w 8198784"/>
              <a:gd name="connsiteY8" fmla="*/ 0 h 640250"/>
              <a:gd name="connsiteX0" fmla="*/ 0 w 8198784"/>
              <a:gd name="connsiteY0" fmla="*/ 640250 h 640250"/>
              <a:gd name="connsiteX1" fmla="*/ 0 w 8198784"/>
              <a:gd name="connsiteY1" fmla="*/ 640250 h 640250"/>
              <a:gd name="connsiteX2" fmla="*/ 951078 w 8198784"/>
              <a:gd name="connsiteY2" fmla="*/ 640196 h 640250"/>
              <a:gd name="connsiteX3" fmla="*/ 0 w 8198784"/>
              <a:gd name="connsiteY3" fmla="*/ 0 h 640250"/>
              <a:gd name="connsiteX4" fmla="*/ 0 w 8198784"/>
              <a:gd name="connsiteY4" fmla="*/ 0 h 640250"/>
              <a:gd name="connsiteX5" fmla="*/ 8198784 w 8198784"/>
              <a:gd name="connsiteY5" fmla="*/ 0 h 640250"/>
              <a:gd name="connsiteX6" fmla="*/ 8198784 w 8198784"/>
              <a:gd name="connsiteY6" fmla="*/ 0 h 640250"/>
              <a:gd name="connsiteX7" fmla="*/ 8198784 w 8198784"/>
              <a:gd name="connsiteY7" fmla="*/ 640250 h 640250"/>
              <a:gd name="connsiteX8" fmla="*/ 8198784 w 8198784"/>
              <a:gd name="connsiteY8" fmla="*/ 640250 h 640250"/>
              <a:gd name="connsiteX0" fmla="*/ 51428 w 8250212"/>
              <a:gd name="connsiteY0" fmla="*/ 0 h 644958"/>
              <a:gd name="connsiteX1" fmla="*/ 51428 w 8250212"/>
              <a:gd name="connsiteY1" fmla="*/ 0 h 644958"/>
              <a:gd name="connsiteX2" fmla="*/ 8250212 w 8250212"/>
              <a:gd name="connsiteY2" fmla="*/ 0 h 644958"/>
              <a:gd name="connsiteX3" fmla="*/ 8250212 w 8250212"/>
              <a:gd name="connsiteY3" fmla="*/ 0 h 644958"/>
              <a:gd name="connsiteX4" fmla="*/ 8250212 w 8250212"/>
              <a:gd name="connsiteY4" fmla="*/ 640250 h 644958"/>
              <a:gd name="connsiteX5" fmla="*/ 8250212 w 8250212"/>
              <a:gd name="connsiteY5" fmla="*/ 640250 h 644958"/>
              <a:gd name="connsiteX6" fmla="*/ 51428 w 8250212"/>
              <a:gd name="connsiteY6" fmla="*/ 640250 h 644958"/>
              <a:gd name="connsiteX7" fmla="*/ 51428 w 8250212"/>
              <a:gd name="connsiteY7" fmla="*/ 640250 h 644958"/>
              <a:gd name="connsiteX8" fmla="*/ 51428 w 8250212"/>
              <a:gd name="connsiteY8" fmla="*/ 0 h 644958"/>
              <a:gd name="connsiteX0" fmla="*/ 51428 w 8250212"/>
              <a:gd name="connsiteY0" fmla="*/ 640250 h 644958"/>
              <a:gd name="connsiteX1" fmla="*/ 51428 w 8250212"/>
              <a:gd name="connsiteY1" fmla="*/ 640250 h 644958"/>
              <a:gd name="connsiteX2" fmla="*/ 0 w 8250212"/>
              <a:gd name="connsiteY2" fmla="*/ 644958 h 644958"/>
              <a:gd name="connsiteX3" fmla="*/ 51428 w 8250212"/>
              <a:gd name="connsiteY3" fmla="*/ 0 h 644958"/>
              <a:gd name="connsiteX4" fmla="*/ 51428 w 8250212"/>
              <a:gd name="connsiteY4" fmla="*/ 0 h 644958"/>
              <a:gd name="connsiteX5" fmla="*/ 8250212 w 8250212"/>
              <a:gd name="connsiteY5" fmla="*/ 0 h 644958"/>
              <a:gd name="connsiteX6" fmla="*/ 8250212 w 8250212"/>
              <a:gd name="connsiteY6" fmla="*/ 0 h 644958"/>
              <a:gd name="connsiteX7" fmla="*/ 8250212 w 8250212"/>
              <a:gd name="connsiteY7" fmla="*/ 640250 h 644958"/>
              <a:gd name="connsiteX8" fmla="*/ 8250212 w 8250212"/>
              <a:gd name="connsiteY8" fmla="*/ 640250 h 644958"/>
              <a:gd name="connsiteX0" fmla="*/ 51428 w 8250212"/>
              <a:gd name="connsiteY0" fmla="*/ 0 h 644958"/>
              <a:gd name="connsiteX1" fmla="*/ 51428 w 8250212"/>
              <a:gd name="connsiteY1" fmla="*/ 0 h 644958"/>
              <a:gd name="connsiteX2" fmla="*/ 8250212 w 8250212"/>
              <a:gd name="connsiteY2" fmla="*/ 0 h 644958"/>
              <a:gd name="connsiteX3" fmla="*/ 8250212 w 8250212"/>
              <a:gd name="connsiteY3" fmla="*/ 0 h 644958"/>
              <a:gd name="connsiteX4" fmla="*/ 8250212 w 8250212"/>
              <a:gd name="connsiteY4" fmla="*/ 640250 h 644958"/>
              <a:gd name="connsiteX5" fmla="*/ 8250212 w 8250212"/>
              <a:gd name="connsiteY5" fmla="*/ 640250 h 644958"/>
              <a:gd name="connsiteX6" fmla="*/ 51428 w 8250212"/>
              <a:gd name="connsiteY6" fmla="*/ 640250 h 644958"/>
              <a:gd name="connsiteX7" fmla="*/ 51428 w 8250212"/>
              <a:gd name="connsiteY7" fmla="*/ 640250 h 644958"/>
              <a:gd name="connsiteX8" fmla="*/ 51428 w 8250212"/>
              <a:gd name="connsiteY8" fmla="*/ 0 h 644958"/>
              <a:gd name="connsiteX0" fmla="*/ 51428 w 8250212"/>
              <a:gd name="connsiteY0" fmla="*/ 640250 h 644958"/>
              <a:gd name="connsiteX1" fmla="*/ 482435 w 8250212"/>
              <a:gd name="connsiteY1" fmla="*/ 633106 h 644958"/>
              <a:gd name="connsiteX2" fmla="*/ 0 w 8250212"/>
              <a:gd name="connsiteY2" fmla="*/ 644958 h 644958"/>
              <a:gd name="connsiteX3" fmla="*/ 51428 w 8250212"/>
              <a:gd name="connsiteY3" fmla="*/ 0 h 644958"/>
              <a:gd name="connsiteX4" fmla="*/ 51428 w 8250212"/>
              <a:gd name="connsiteY4" fmla="*/ 0 h 644958"/>
              <a:gd name="connsiteX5" fmla="*/ 8250212 w 8250212"/>
              <a:gd name="connsiteY5" fmla="*/ 0 h 644958"/>
              <a:gd name="connsiteX6" fmla="*/ 8250212 w 8250212"/>
              <a:gd name="connsiteY6" fmla="*/ 0 h 644958"/>
              <a:gd name="connsiteX7" fmla="*/ 8250212 w 8250212"/>
              <a:gd name="connsiteY7" fmla="*/ 640250 h 644958"/>
              <a:gd name="connsiteX8" fmla="*/ 8250212 w 8250212"/>
              <a:gd name="connsiteY8" fmla="*/ 640250 h 644958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8200206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640250 h 644958"/>
              <a:gd name="connsiteX8" fmla="*/ 1422 w 8200206"/>
              <a:gd name="connsiteY8" fmla="*/ 0 h 644958"/>
              <a:gd name="connsiteX0" fmla="*/ 1422 w 8200206"/>
              <a:gd name="connsiteY0" fmla="*/ 640250 h 644958"/>
              <a:gd name="connsiteX1" fmla="*/ 432429 w 8200206"/>
              <a:gd name="connsiteY1" fmla="*/ 633106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  <a:gd name="connsiteX5" fmla="*/ 8200206 w 8200206"/>
              <a:gd name="connsiteY5" fmla="*/ 0 h 644958"/>
              <a:gd name="connsiteX6" fmla="*/ 8200206 w 8200206"/>
              <a:gd name="connsiteY6" fmla="*/ 0 h 644958"/>
              <a:gd name="connsiteX7" fmla="*/ 8200206 w 8200206"/>
              <a:gd name="connsiteY7" fmla="*/ 640250 h 644958"/>
              <a:gd name="connsiteX8" fmla="*/ 8200206 w 8200206"/>
              <a:gd name="connsiteY8" fmla="*/ 640250 h 644958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8200206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640250 h 644958"/>
              <a:gd name="connsiteX8" fmla="*/ 1422 w 8200206"/>
              <a:gd name="connsiteY8" fmla="*/ 0 h 644958"/>
              <a:gd name="connsiteX0" fmla="*/ 1422 w 8200206"/>
              <a:gd name="connsiteY0" fmla="*/ 640250 h 644958"/>
              <a:gd name="connsiteX1" fmla="*/ 432429 w 8200206"/>
              <a:gd name="connsiteY1" fmla="*/ 633106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  <a:gd name="connsiteX5" fmla="*/ 8200206 w 8200206"/>
              <a:gd name="connsiteY5" fmla="*/ 0 h 644958"/>
              <a:gd name="connsiteX6" fmla="*/ 8200206 w 8200206"/>
              <a:gd name="connsiteY6" fmla="*/ 0 h 644958"/>
              <a:gd name="connsiteX7" fmla="*/ 8200206 w 8200206"/>
              <a:gd name="connsiteY7" fmla="*/ 640250 h 644958"/>
              <a:gd name="connsiteX8" fmla="*/ 8200206 w 8200206"/>
              <a:gd name="connsiteY8" fmla="*/ 640250 h 644958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0 h 645012"/>
              <a:gd name="connsiteX7" fmla="*/ 8200206 w 8200206"/>
              <a:gd name="connsiteY7" fmla="*/ 640250 h 645012"/>
              <a:gd name="connsiteX8" fmla="*/ 8200206 w 8200206"/>
              <a:gd name="connsiteY8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0 h 645012"/>
              <a:gd name="connsiteX7" fmla="*/ 8200206 w 8200206"/>
              <a:gd name="connsiteY7" fmla="*/ 640250 h 645012"/>
              <a:gd name="connsiteX8" fmla="*/ 8200206 w 8200206"/>
              <a:gd name="connsiteY8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640250 h 645012"/>
              <a:gd name="connsiteX7" fmla="*/ 8200206 w 8200206"/>
              <a:gd name="connsiteY7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1422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1422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0 h 644958"/>
              <a:gd name="connsiteX0" fmla="*/ 1422 w 8200206"/>
              <a:gd name="connsiteY0" fmla="*/ 640250 h 644958"/>
              <a:gd name="connsiteX1" fmla="*/ 6075992 w 8200206"/>
              <a:gd name="connsiteY1" fmla="*/ 642631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1422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0 h 644958"/>
              <a:gd name="connsiteX0" fmla="*/ 1422 w 8200206"/>
              <a:gd name="connsiteY0" fmla="*/ 640250 h 644958"/>
              <a:gd name="connsiteX1" fmla="*/ 8190542 w 8200206"/>
              <a:gd name="connsiteY1" fmla="*/ 642631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200206" h="644958" stroke="0" extrusionOk="0">
                <a:moveTo>
                  <a:pt x="1422" y="0"/>
                </a:moveTo>
                <a:lnTo>
                  <a:pt x="1422" y="0"/>
                </a:lnTo>
                <a:lnTo>
                  <a:pt x="8200206" y="0"/>
                </a:lnTo>
                <a:lnTo>
                  <a:pt x="8200206" y="0"/>
                </a:lnTo>
                <a:lnTo>
                  <a:pt x="8200206" y="640250"/>
                </a:lnTo>
                <a:lnTo>
                  <a:pt x="1422" y="640250"/>
                </a:lnTo>
                <a:lnTo>
                  <a:pt x="1422" y="640250"/>
                </a:lnTo>
                <a:lnTo>
                  <a:pt x="1422" y="0"/>
                </a:lnTo>
                <a:close/>
              </a:path>
              <a:path w="8200206" h="644958" fill="none">
                <a:moveTo>
                  <a:pt x="1422" y="640250"/>
                </a:moveTo>
                <a:lnTo>
                  <a:pt x="8190542" y="642631"/>
                </a:lnTo>
                <a:lnTo>
                  <a:pt x="0" y="644958"/>
                </a:lnTo>
                <a:lnTo>
                  <a:pt x="1422" y="0"/>
                </a:lnTo>
                <a:lnTo>
                  <a:pt x="1422" y="0"/>
                </a:lnTo>
              </a:path>
            </a:pathLst>
          </a:custGeom>
          <a:solidFill>
            <a:schemeClr val="bg1"/>
          </a:solidFill>
          <a:ln>
            <a:solidFill>
              <a:srgbClr val="C00000"/>
            </a:solidFill>
          </a:ln>
        </p:spPr>
        <p:txBody>
          <a:bodyPr anchor="ctr">
            <a:noAutofit/>
          </a:bodyPr>
          <a:lstStyle>
            <a:lvl1pPr marL="0" indent="0" algn="l">
              <a:spcBef>
                <a:spcPts val="0"/>
              </a:spcBef>
              <a:buNone/>
              <a:defRPr sz="1600" b="1">
                <a:solidFill>
                  <a:srgbClr val="C00000"/>
                </a:solidFill>
              </a:defRPr>
            </a:lvl1pPr>
            <a:lvl2pPr algn="l">
              <a:buNone/>
              <a:defRPr b="0"/>
            </a:lvl2pPr>
            <a:lvl3pPr algn="l">
              <a:buNone/>
              <a:defRPr b="0"/>
            </a:lvl3pPr>
            <a:lvl4pPr algn="l">
              <a:buNone/>
              <a:defRPr b="0"/>
            </a:lvl4pPr>
            <a:lvl5pPr algn="l">
              <a:buNone/>
              <a:defRPr b="0"/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14" name="Espace réservé du numéro de diapositive 1"/>
          <p:cNvSpPr txBox="1">
            <a:spLocks/>
          </p:cNvSpPr>
          <p:nvPr userDrawn="1"/>
        </p:nvSpPr>
        <p:spPr>
          <a:xfrm>
            <a:off x="8449441" y="6431280"/>
            <a:ext cx="255457" cy="273127"/>
          </a:xfrm>
          <a:prstGeom prst="rect">
            <a:avLst/>
          </a:prstGeom>
          <a:solidFill>
            <a:srgbClr val="FFC5C5"/>
          </a:solidFill>
        </p:spPr>
        <p:txBody>
          <a:bodyPr vert="horz" lIns="0" tIns="0" rIns="0" bIns="0" rtlCol="0" anchor="ctr"/>
          <a:lstStyle>
            <a:defPPr>
              <a:defRPr lang="fr-FR"/>
            </a:defPPr>
            <a:lvl1pPr algn="ctr">
              <a:defRPr sz="800" b="1">
                <a:solidFill>
                  <a:prstClr val="white"/>
                </a:solidFill>
                <a:latin typeface="Helvetica Neue Medium"/>
                <a:cs typeface="Helvetica Neue Medium"/>
              </a:defRPr>
            </a:lvl1pPr>
          </a:lstStyle>
          <a:p>
            <a:pPr lvl="0"/>
            <a:fld id="{673CE273-56D8-4DF5-AF26-13F824466A73}" type="slidenum">
              <a:rPr lang="fr-FR" smtClean="0"/>
              <a:pPr lvl="0"/>
              <a:t>‹N°›</a:t>
            </a:fld>
            <a:endParaRPr lang="fr-FR" dirty="0"/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7215" y="6417504"/>
            <a:ext cx="1326495" cy="2975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7140" y="6403976"/>
            <a:ext cx="309046" cy="308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Espace réservé du pied de page 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 b="0">
                <a:solidFill>
                  <a:schemeClr val="tx1"/>
                </a:solidFill>
              </a:defRPr>
            </a:lvl1pPr>
          </a:lstStyle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666105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3"/>
          </p:nvPr>
        </p:nvSpPr>
        <p:spPr>
          <a:xfrm>
            <a:off x="560996" y="6356350"/>
            <a:ext cx="62479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fr-FR" sz="900" kern="1200" baseline="0" dirty="0">
                <a:solidFill>
                  <a:schemeClr val="bg2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</a:lstStyle>
          <a:p>
            <a:r>
              <a:rPr lang="fr-FR" smtClean="0"/>
              <a:t>Direction de l'Organisation et de la Qualité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58332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695977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42647" y="339510"/>
            <a:ext cx="8679898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5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C46DD9-9A8F-411D-B597-946818B71DE8}"/>
              </a:ext>
            </a:extLst>
          </p:cNvPr>
          <p:cNvGrpSpPr/>
          <p:nvPr userDrawn="1"/>
        </p:nvGrpSpPr>
        <p:grpSpPr>
          <a:xfrm>
            <a:off x="0" y="6597854"/>
            <a:ext cx="9144000" cy="260147"/>
            <a:chOff x="4379494" y="697832"/>
            <a:chExt cx="2586787" cy="168442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E6E330ED-CBD0-49D6-96D9-8A0C1C4518A4}"/>
                </a:ext>
              </a:extLst>
            </p:cNvPr>
            <p:cNvSpPr/>
            <p:nvPr/>
          </p:nvSpPr>
          <p:spPr>
            <a:xfrm>
              <a:off x="4379494" y="697832"/>
              <a:ext cx="517358" cy="16844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7D028152-6864-487D-B9D6-395800F0CC7C}"/>
                </a:ext>
              </a:extLst>
            </p:cNvPr>
            <p:cNvSpPr/>
            <p:nvPr/>
          </p:nvSpPr>
          <p:spPr>
            <a:xfrm>
              <a:off x="4896852" y="697832"/>
              <a:ext cx="517358" cy="16844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57E5C8F6-620C-4584-AE0A-5E4F2E6565C5}"/>
                </a:ext>
              </a:extLst>
            </p:cNvPr>
            <p:cNvSpPr/>
            <p:nvPr/>
          </p:nvSpPr>
          <p:spPr>
            <a:xfrm>
              <a:off x="5414209" y="697832"/>
              <a:ext cx="517358" cy="16844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B5925AB1-BE47-453E-8EF4-924465289B54}"/>
                </a:ext>
              </a:extLst>
            </p:cNvPr>
            <p:cNvSpPr/>
            <p:nvPr/>
          </p:nvSpPr>
          <p:spPr>
            <a:xfrm>
              <a:off x="5931566" y="697832"/>
              <a:ext cx="517358" cy="16844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68FC2FC1-F83A-44D6-9D9A-A61E40D3B973}"/>
                </a:ext>
              </a:extLst>
            </p:cNvPr>
            <p:cNvSpPr/>
            <p:nvPr/>
          </p:nvSpPr>
          <p:spPr>
            <a:xfrm>
              <a:off x="6448923" y="697832"/>
              <a:ext cx="517358" cy="1684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BC8EC325-CE62-415E-834A-7F70F7855117}"/>
              </a:ext>
            </a:extLst>
          </p:cNvPr>
          <p:cNvSpPr/>
          <p:nvPr userDrawn="1"/>
        </p:nvSpPr>
        <p:spPr>
          <a:xfrm flipV="1">
            <a:off x="0" y="3726715"/>
            <a:ext cx="1321594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4893128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67566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genda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8118364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yle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509081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tyle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AD12A631-1449-458D-8F7A-DD74ACB1BF08}"/>
              </a:ext>
            </a:extLst>
          </p:cNvPr>
          <p:cNvSpPr/>
          <p:nvPr userDrawn="1"/>
        </p:nvSpPr>
        <p:spPr>
          <a:xfrm>
            <a:off x="1" y="2858807"/>
            <a:ext cx="9143999" cy="2204134"/>
          </a:xfrm>
          <a:prstGeom prst="rect">
            <a:avLst/>
          </a:prstGeom>
          <a:gradFill flip="none" rotWithShape="1">
            <a:gsLst>
              <a:gs pos="74000">
                <a:schemeClr val="accent6">
                  <a:alpha val="70000"/>
                </a:schemeClr>
              </a:gs>
              <a:gs pos="45000">
                <a:schemeClr val="accent6">
                  <a:alpha val="75000"/>
                </a:schemeClr>
              </a:gs>
              <a:gs pos="8000">
                <a:schemeClr val="accent1">
                  <a:alpha val="0"/>
                </a:schemeClr>
              </a:gs>
              <a:gs pos="96000">
                <a:schemeClr val="accent5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/>
          </a:p>
        </p:txBody>
      </p:sp>
      <p:grpSp>
        <p:nvGrpSpPr>
          <p:cNvPr id="2" name="Graphic 14">
            <a:extLst>
              <a:ext uri="{FF2B5EF4-FFF2-40B4-BE49-F238E27FC236}">
                <a16:creationId xmlns:a16="http://schemas.microsoft.com/office/drawing/2014/main" id="{EB6248EF-B06C-43D0-91E9-33C54CEB5B7B}"/>
              </a:ext>
            </a:extLst>
          </p:cNvPr>
          <p:cNvGrpSpPr/>
          <p:nvPr userDrawn="1"/>
        </p:nvGrpSpPr>
        <p:grpSpPr>
          <a:xfrm>
            <a:off x="565084" y="2639305"/>
            <a:ext cx="3196295" cy="3351921"/>
            <a:chOff x="2444748" y="555045"/>
            <a:chExt cx="7282048" cy="5727454"/>
          </a:xfrm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F4296F62-9662-4403-9A1B-140DFC6CEF67}"/>
                </a:ext>
              </a:extLst>
            </p:cNvPr>
            <p:cNvSpPr/>
            <p:nvPr/>
          </p:nvSpPr>
          <p:spPr>
            <a:xfrm>
              <a:off x="4964693" y="5443837"/>
              <a:ext cx="2168250" cy="818208"/>
            </a:xfrm>
            <a:custGeom>
              <a:avLst/>
              <a:gdLst>
                <a:gd name="connsiteX0" fmla="*/ 1941333 w 2168250"/>
                <a:gd name="connsiteY0" fmla="*/ 525699 h 818207"/>
                <a:gd name="connsiteX1" fmla="*/ 1785874 w 2168250"/>
                <a:gd name="connsiteY1" fmla="*/ 30683 h 818207"/>
                <a:gd name="connsiteX2" fmla="*/ 1114943 w 2168250"/>
                <a:gd name="connsiteY2" fmla="*/ 30683 h 818207"/>
                <a:gd name="connsiteX3" fmla="*/ 1065851 w 2168250"/>
                <a:gd name="connsiteY3" fmla="*/ 30683 h 818207"/>
                <a:gd name="connsiteX4" fmla="*/ 390830 w 2168250"/>
                <a:gd name="connsiteY4" fmla="*/ 30683 h 818207"/>
                <a:gd name="connsiteX5" fmla="*/ 235370 w 2168250"/>
                <a:gd name="connsiteY5" fmla="*/ 525699 h 818207"/>
                <a:gd name="connsiteX6" fmla="*/ 259916 w 2168250"/>
                <a:gd name="connsiteY6" fmla="*/ 816162 h 818207"/>
                <a:gd name="connsiteX7" fmla="*/ 1065851 w 2168250"/>
                <a:gd name="connsiteY7" fmla="*/ 816162 h 818207"/>
                <a:gd name="connsiteX8" fmla="*/ 1114943 w 2168250"/>
                <a:gd name="connsiteY8" fmla="*/ 816162 h 818207"/>
                <a:gd name="connsiteX9" fmla="*/ 1920878 w 2168250"/>
                <a:gd name="connsiteY9" fmla="*/ 816162 h 818207"/>
                <a:gd name="connsiteX10" fmla="*/ 1941333 w 2168250"/>
                <a:gd name="connsiteY10" fmla="*/ 525699 h 818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68250" h="818207">
                  <a:moveTo>
                    <a:pt x="1941333" y="525699"/>
                  </a:moveTo>
                  <a:cubicBezTo>
                    <a:pt x="1789965" y="370239"/>
                    <a:pt x="1785874" y="30683"/>
                    <a:pt x="1785874" y="30683"/>
                  </a:cubicBezTo>
                  <a:lnTo>
                    <a:pt x="1114943" y="30683"/>
                  </a:lnTo>
                  <a:lnTo>
                    <a:pt x="1065851" y="30683"/>
                  </a:lnTo>
                  <a:lnTo>
                    <a:pt x="390830" y="30683"/>
                  </a:lnTo>
                  <a:cubicBezTo>
                    <a:pt x="390830" y="30683"/>
                    <a:pt x="386739" y="366148"/>
                    <a:pt x="235370" y="525699"/>
                  </a:cubicBezTo>
                  <a:cubicBezTo>
                    <a:pt x="84002" y="681158"/>
                    <a:pt x="-149188" y="816162"/>
                    <a:pt x="259916" y="816162"/>
                  </a:cubicBezTo>
                  <a:cubicBezTo>
                    <a:pt x="587199" y="816162"/>
                    <a:pt x="939029" y="816162"/>
                    <a:pt x="1065851" y="816162"/>
                  </a:cubicBezTo>
                  <a:cubicBezTo>
                    <a:pt x="1098579" y="816162"/>
                    <a:pt x="1114943" y="816162"/>
                    <a:pt x="1114943" y="816162"/>
                  </a:cubicBezTo>
                  <a:cubicBezTo>
                    <a:pt x="1245857" y="816162"/>
                    <a:pt x="1597686" y="816162"/>
                    <a:pt x="1920878" y="816162"/>
                  </a:cubicBezTo>
                  <a:cubicBezTo>
                    <a:pt x="2329982" y="816162"/>
                    <a:pt x="2092702" y="681158"/>
                    <a:pt x="1941333" y="525699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75000"/>
                  </a:schemeClr>
                </a:gs>
                <a:gs pos="53000">
                  <a:schemeClr val="bg1">
                    <a:lumMod val="85000"/>
                  </a:schemeClr>
                </a:gs>
                <a:gs pos="83000">
                  <a:schemeClr val="bg1">
                    <a:lumMod val="7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6200000" scaled="0"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EC151A04-4E35-4F1C-99AA-68E3920CDF5B}"/>
                </a:ext>
              </a:extLst>
            </p:cNvPr>
            <p:cNvSpPr/>
            <p:nvPr/>
          </p:nvSpPr>
          <p:spPr>
            <a:xfrm>
              <a:off x="2444748" y="555045"/>
              <a:ext cx="7282048" cy="4950157"/>
            </a:xfrm>
            <a:custGeom>
              <a:avLst/>
              <a:gdLst>
                <a:gd name="connsiteX0" fmla="*/ 7038632 w 7282048"/>
                <a:gd name="connsiteY0" fmla="*/ 30683 h 4950157"/>
                <a:gd name="connsiteX1" fmla="*/ 3704436 w 7282048"/>
                <a:gd name="connsiteY1" fmla="*/ 30683 h 4950157"/>
                <a:gd name="connsiteX2" fmla="*/ 3589886 w 7282048"/>
                <a:gd name="connsiteY2" fmla="*/ 30683 h 4950157"/>
                <a:gd name="connsiteX3" fmla="*/ 259781 w 7282048"/>
                <a:gd name="connsiteY3" fmla="*/ 30683 h 4950157"/>
                <a:gd name="connsiteX4" fmla="*/ 30683 w 7282048"/>
                <a:gd name="connsiteY4" fmla="*/ 259781 h 4950157"/>
                <a:gd name="connsiteX5" fmla="*/ 30683 w 7282048"/>
                <a:gd name="connsiteY5" fmla="*/ 4698558 h 4950157"/>
                <a:gd name="connsiteX6" fmla="*/ 239326 w 7282048"/>
                <a:gd name="connsiteY6" fmla="*/ 4931748 h 4950157"/>
                <a:gd name="connsiteX7" fmla="*/ 7042723 w 7282048"/>
                <a:gd name="connsiteY7" fmla="*/ 4931748 h 4950157"/>
                <a:gd name="connsiteX8" fmla="*/ 7251366 w 7282048"/>
                <a:gd name="connsiteY8" fmla="*/ 4698558 h 4950157"/>
                <a:gd name="connsiteX9" fmla="*/ 7251366 w 7282048"/>
                <a:gd name="connsiteY9" fmla="*/ 259781 h 4950157"/>
                <a:gd name="connsiteX10" fmla="*/ 7038632 w 7282048"/>
                <a:gd name="connsiteY10" fmla="*/ 30683 h 4950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82048" h="4950157">
                  <a:moveTo>
                    <a:pt x="7038632" y="30683"/>
                  </a:moveTo>
                  <a:lnTo>
                    <a:pt x="3704436" y="30683"/>
                  </a:lnTo>
                  <a:lnTo>
                    <a:pt x="3589886" y="30683"/>
                  </a:lnTo>
                  <a:lnTo>
                    <a:pt x="259781" y="30683"/>
                  </a:lnTo>
                  <a:cubicBezTo>
                    <a:pt x="141141" y="30683"/>
                    <a:pt x="30683" y="128868"/>
                    <a:pt x="30683" y="259781"/>
                  </a:cubicBezTo>
                  <a:lnTo>
                    <a:pt x="30683" y="4698558"/>
                  </a:lnTo>
                  <a:cubicBezTo>
                    <a:pt x="30683" y="4829472"/>
                    <a:pt x="124777" y="4931748"/>
                    <a:pt x="239326" y="4931748"/>
                  </a:cubicBezTo>
                  <a:lnTo>
                    <a:pt x="7042723" y="4931748"/>
                  </a:lnTo>
                  <a:cubicBezTo>
                    <a:pt x="7157272" y="4931748"/>
                    <a:pt x="7251366" y="4825380"/>
                    <a:pt x="7251366" y="4698558"/>
                  </a:cubicBezTo>
                  <a:lnTo>
                    <a:pt x="7251366" y="259781"/>
                  </a:lnTo>
                  <a:cubicBezTo>
                    <a:pt x="7251366" y="128868"/>
                    <a:pt x="7157272" y="30683"/>
                    <a:pt x="7038632" y="30683"/>
                  </a:cubicBez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6924EC27-EA8E-48AC-B3BA-B86C7B650247}"/>
                </a:ext>
              </a:extLst>
            </p:cNvPr>
            <p:cNvSpPr/>
            <p:nvPr/>
          </p:nvSpPr>
          <p:spPr>
            <a:xfrm>
              <a:off x="8706599" y="5435655"/>
              <a:ext cx="490925" cy="81821"/>
            </a:xfrm>
            <a:custGeom>
              <a:avLst/>
              <a:gdLst>
                <a:gd name="connsiteX0" fmla="*/ 32212 w 490924"/>
                <a:gd name="connsiteY0" fmla="*/ 30683 h 81820"/>
                <a:gd name="connsiteX1" fmla="*/ 64939 w 490924"/>
                <a:gd name="connsiteY1" fmla="*/ 71593 h 81820"/>
                <a:gd name="connsiteX2" fmla="*/ 461771 w 490924"/>
                <a:gd name="connsiteY2" fmla="*/ 71593 h 81820"/>
                <a:gd name="connsiteX3" fmla="*/ 498590 w 490924"/>
                <a:gd name="connsiteY3" fmla="*/ 30683 h 81820"/>
                <a:gd name="connsiteX4" fmla="*/ 32212 w 490924"/>
                <a:gd name="connsiteY4" fmla="*/ 30683 h 81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0924" h="81820">
                  <a:moveTo>
                    <a:pt x="32212" y="30683"/>
                  </a:moveTo>
                  <a:cubicBezTo>
                    <a:pt x="32212" y="30683"/>
                    <a:pt x="19938" y="67502"/>
                    <a:pt x="64939" y="71593"/>
                  </a:cubicBezTo>
                  <a:lnTo>
                    <a:pt x="461771" y="71593"/>
                  </a:lnTo>
                  <a:cubicBezTo>
                    <a:pt x="461771" y="71593"/>
                    <a:pt x="502681" y="75684"/>
                    <a:pt x="498590" y="30683"/>
                  </a:cubicBezTo>
                  <a:lnTo>
                    <a:pt x="32212" y="30683"/>
                  </a:ln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AF88730B-3EDA-490F-8B6F-5357A5EF0ECA}"/>
                </a:ext>
              </a:extLst>
            </p:cNvPr>
            <p:cNvSpPr/>
            <p:nvPr/>
          </p:nvSpPr>
          <p:spPr>
            <a:xfrm>
              <a:off x="2481568" y="595956"/>
              <a:ext cx="7200228" cy="4336501"/>
            </a:xfrm>
            <a:custGeom>
              <a:avLst/>
              <a:gdLst>
                <a:gd name="connsiteX0" fmla="*/ 6973175 w 7200227"/>
                <a:gd name="connsiteY0" fmla="*/ 30683 h 4336501"/>
                <a:gd name="connsiteX1" fmla="*/ 3671707 w 7200227"/>
                <a:gd name="connsiteY1" fmla="*/ 30683 h 4336501"/>
                <a:gd name="connsiteX2" fmla="*/ 3561249 w 7200227"/>
                <a:gd name="connsiteY2" fmla="*/ 30683 h 4336501"/>
                <a:gd name="connsiteX3" fmla="*/ 259781 w 7200227"/>
                <a:gd name="connsiteY3" fmla="*/ 30683 h 4336501"/>
                <a:gd name="connsiteX4" fmla="*/ 30683 w 7200227"/>
                <a:gd name="connsiteY4" fmla="*/ 231144 h 4336501"/>
                <a:gd name="connsiteX5" fmla="*/ 30683 w 7200227"/>
                <a:gd name="connsiteY5" fmla="*/ 4330365 h 4336501"/>
                <a:gd name="connsiteX6" fmla="*/ 7185909 w 7200227"/>
                <a:gd name="connsiteY6" fmla="*/ 4330365 h 4336501"/>
                <a:gd name="connsiteX7" fmla="*/ 7185909 w 7200227"/>
                <a:gd name="connsiteY7" fmla="*/ 231144 h 4336501"/>
                <a:gd name="connsiteX8" fmla="*/ 6973175 w 7200227"/>
                <a:gd name="connsiteY8" fmla="*/ 30683 h 4336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4336501">
                  <a:moveTo>
                    <a:pt x="6973175" y="30683"/>
                  </a:moveTo>
                  <a:lnTo>
                    <a:pt x="3671707" y="30683"/>
                  </a:lnTo>
                  <a:lnTo>
                    <a:pt x="3561249" y="30683"/>
                  </a:lnTo>
                  <a:lnTo>
                    <a:pt x="259781" y="30683"/>
                  </a:lnTo>
                  <a:cubicBezTo>
                    <a:pt x="141141" y="30683"/>
                    <a:pt x="30683" y="112504"/>
                    <a:pt x="30683" y="231144"/>
                  </a:cubicBezTo>
                  <a:lnTo>
                    <a:pt x="30683" y="4330365"/>
                  </a:lnTo>
                  <a:lnTo>
                    <a:pt x="7185909" y="4330365"/>
                  </a:lnTo>
                  <a:lnTo>
                    <a:pt x="7185909" y="231144"/>
                  </a:lnTo>
                  <a:cubicBezTo>
                    <a:pt x="7185909" y="112504"/>
                    <a:pt x="7091815" y="30683"/>
                    <a:pt x="6973175" y="30683"/>
                  </a:cubicBezTo>
                  <a:close/>
                </a:path>
              </a:pathLst>
            </a:custGeom>
            <a:solidFill>
              <a:srgbClr val="231F2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8AAC3D30-A9EC-437B-BAEC-5158F5227067}"/>
                </a:ext>
              </a:extLst>
            </p:cNvPr>
            <p:cNvSpPr/>
            <p:nvPr/>
          </p:nvSpPr>
          <p:spPr>
            <a:xfrm>
              <a:off x="4968919" y="6159768"/>
              <a:ext cx="2168250" cy="122731"/>
            </a:xfrm>
            <a:custGeom>
              <a:avLst/>
              <a:gdLst>
                <a:gd name="connsiteX0" fmla="*/ 30683 w 2168250"/>
                <a:gd name="connsiteY0" fmla="*/ 34774 h 122731"/>
                <a:gd name="connsiteX1" fmla="*/ 30683 w 2168250"/>
                <a:gd name="connsiteY1" fmla="*/ 34774 h 122731"/>
                <a:gd name="connsiteX2" fmla="*/ 30683 w 2168250"/>
                <a:gd name="connsiteY2" fmla="*/ 38865 h 122731"/>
                <a:gd name="connsiteX3" fmla="*/ 30683 w 2168250"/>
                <a:gd name="connsiteY3" fmla="*/ 38865 h 122731"/>
                <a:gd name="connsiteX4" fmla="*/ 263872 w 2168250"/>
                <a:gd name="connsiteY4" fmla="*/ 96140 h 122731"/>
                <a:gd name="connsiteX5" fmla="*/ 1069807 w 2168250"/>
                <a:gd name="connsiteY5" fmla="*/ 96140 h 122731"/>
                <a:gd name="connsiteX6" fmla="*/ 1118899 w 2168250"/>
                <a:gd name="connsiteY6" fmla="*/ 96140 h 122731"/>
                <a:gd name="connsiteX7" fmla="*/ 1924834 w 2168250"/>
                <a:gd name="connsiteY7" fmla="*/ 96140 h 122731"/>
                <a:gd name="connsiteX8" fmla="*/ 2153932 w 2168250"/>
                <a:gd name="connsiteY8" fmla="*/ 30683 h 122731"/>
                <a:gd name="connsiteX9" fmla="*/ 2137568 w 2168250"/>
                <a:gd name="connsiteY9" fmla="*/ 30683 h 122731"/>
                <a:gd name="connsiteX10" fmla="*/ 2137568 w 2168250"/>
                <a:gd name="connsiteY10" fmla="*/ 30683 h 122731"/>
                <a:gd name="connsiteX11" fmla="*/ 30683 w 2168250"/>
                <a:gd name="connsiteY11" fmla="*/ 30683 h 122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68250" h="122731">
                  <a:moveTo>
                    <a:pt x="30683" y="34774"/>
                  </a:moveTo>
                  <a:lnTo>
                    <a:pt x="30683" y="34774"/>
                  </a:lnTo>
                  <a:cubicBezTo>
                    <a:pt x="30683" y="38865"/>
                    <a:pt x="30683" y="38865"/>
                    <a:pt x="30683" y="38865"/>
                  </a:cubicBezTo>
                  <a:lnTo>
                    <a:pt x="30683" y="38865"/>
                  </a:lnTo>
                  <a:cubicBezTo>
                    <a:pt x="30683" y="79775"/>
                    <a:pt x="96139" y="96140"/>
                    <a:pt x="263872" y="96140"/>
                  </a:cubicBezTo>
                  <a:cubicBezTo>
                    <a:pt x="591155" y="96140"/>
                    <a:pt x="942984" y="96140"/>
                    <a:pt x="1069807" y="96140"/>
                  </a:cubicBezTo>
                  <a:cubicBezTo>
                    <a:pt x="1102535" y="96140"/>
                    <a:pt x="1118899" y="96140"/>
                    <a:pt x="1118899" y="96140"/>
                  </a:cubicBezTo>
                  <a:cubicBezTo>
                    <a:pt x="1249812" y="96140"/>
                    <a:pt x="1601642" y="96140"/>
                    <a:pt x="1924834" y="96140"/>
                  </a:cubicBezTo>
                  <a:cubicBezTo>
                    <a:pt x="2092566" y="96140"/>
                    <a:pt x="2149841" y="75684"/>
                    <a:pt x="2153932" y="30683"/>
                  </a:cubicBezTo>
                  <a:lnTo>
                    <a:pt x="2137568" y="30683"/>
                  </a:lnTo>
                  <a:lnTo>
                    <a:pt x="2137568" y="30683"/>
                  </a:lnTo>
                  <a:lnTo>
                    <a:pt x="30683" y="30683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1460114B-7023-4F6E-B074-79932670ADDE}"/>
                </a:ext>
              </a:extLst>
            </p:cNvPr>
            <p:cNvSpPr/>
            <p:nvPr/>
          </p:nvSpPr>
          <p:spPr>
            <a:xfrm>
              <a:off x="2481568" y="4903820"/>
              <a:ext cx="7200228" cy="572745"/>
            </a:xfrm>
            <a:custGeom>
              <a:avLst/>
              <a:gdLst>
                <a:gd name="connsiteX0" fmla="*/ 30683 w 7200227"/>
                <a:gd name="connsiteY0" fmla="*/ 362057 h 572745"/>
                <a:gd name="connsiteX1" fmla="*/ 259781 w 7200227"/>
                <a:gd name="connsiteY1" fmla="*/ 562518 h 572745"/>
                <a:gd name="connsiteX2" fmla="*/ 3561249 w 7200227"/>
                <a:gd name="connsiteY2" fmla="*/ 562518 h 572745"/>
                <a:gd name="connsiteX3" fmla="*/ 3671707 w 7200227"/>
                <a:gd name="connsiteY3" fmla="*/ 562518 h 572745"/>
                <a:gd name="connsiteX4" fmla="*/ 6973175 w 7200227"/>
                <a:gd name="connsiteY4" fmla="*/ 562518 h 572745"/>
                <a:gd name="connsiteX5" fmla="*/ 7185909 w 7200227"/>
                <a:gd name="connsiteY5" fmla="*/ 362057 h 572745"/>
                <a:gd name="connsiteX6" fmla="*/ 7185909 w 7200227"/>
                <a:gd name="connsiteY6" fmla="*/ 30683 h 572745"/>
                <a:gd name="connsiteX7" fmla="*/ 30683 w 7200227"/>
                <a:gd name="connsiteY7" fmla="*/ 30683 h 572745"/>
                <a:gd name="connsiteX8" fmla="*/ 30683 w 7200227"/>
                <a:gd name="connsiteY8" fmla="*/ 362057 h 572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572745">
                  <a:moveTo>
                    <a:pt x="30683" y="362057"/>
                  </a:moveTo>
                  <a:cubicBezTo>
                    <a:pt x="30683" y="464333"/>
                    <a:pt x="141141" y="562518"/>
                    <a:pt x="259781" y="562518"/>
                  </a:cubicBezTo>
                  <a:lnTo>
                    <a:pt x="3561249" y="562518"/>
                  </a:lnTo>
                  <a:lnTo>
                    <a:pt x="3671707" y="562518"/>
                  </a:lnTo>
                  <a:lnTo>
                    <a:pt x="6973175" y="562518"/>
                  </a:lnTo>
                  <a:cubicBezTo>
                    <a:pt x="7091815" y="562518"/>
                    <a:pt x="7185909" y="464333"/>
                    <a:pt x="7185909" y="362057"/>
                  </a:cubicBezTo>
                  <a:lnTo>
                    <a:pt x="7185909" y="30683"/>
                  </a:lnTo>
                  <a:lnTo>
                    <a:pt x="30683" y="30683"/>
                  </a:lnTo>
                  <a:lnTo>
                    <a:pt x="30683" y="362057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3AC2F032-DFD7-46FF-8CCA-E33896C690DE}"/>
                </a:ext>
              </a:extLst>
            </p:cNvPr>
            <p:cNvSpPr/>
            <p:nvPr/>
          </p:nvSpPr>
          <p:spPr>
            <a:xfrm>
              <a:off x="2747714" y="910966"/>
              <a:ext cx="6676116" cy="3763756"/>
            </a:xfrm>
            <a:custGeom>
              <a:avLst/>
              <a:gdLst>
                <a:gd name="connsiteX0" fmla="*/ 30683 w 6586571"/>
                <a:gd name="connsiteY0" fmla="*/ 30683 h 3763755"/>
                <a:gd name="connsiteX1" fmla="*/ 6564071 w 6586571"/>
                <a:gd name="connsiteY1" fmla="*/ 30683 h 3763755"/>
                <a:gd name="connsiteX2" fmla="*/ 6564071 w 6586571"/>
                <a:gd name="connsiteY2" fmla="*/ 3753528 h 3763755"/>
                <a:gd name="connsiteX3" fmla="*/ 30683 w 6586571"/>
                <a:gd name="connsiteY3" fmla="*/ 3753528 h 3763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86571" h="3763755">
                  <a:moveTo>
                    <a:pt x="30683" y="30683"/>
                  </a:moveTo>
                  <a:lnTo>
                    <a:pt x="6564071" y="30683"/>
                  </a:lnTo>
                  <a:lnTo>
                    <a:pt x="6564071" y="3753528"/>
                  </a:lnTo>
                  <a:lnTo>
                    <a:pt x="30683" y="3753528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EDDB5B76-DE90-4CC7-A371-1C02A86AF779}"/>
                </a:ext>
              </a:extLst>
            </p:cNvPr>
            <p:cNvSpPr/>
            <p:nvPr/>
          </p:nvSpPr>
          <p:spPr>
            <a:xfrm>
              <a:off x="5654591" y="939518"/>
              <a:ext cx="3769239" cy="3736342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</p:grp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D01CFF7D-B6F4-4B1B-9C6A-AB93A7AA88C1}"/>
              </a:ext>
            </a:extLst>
          </p:cNvPr>
          <p:cNvSpPr>
            <a:spLocks noGrp="1"/>
          </p:cNvSpPr>
          <p:nvPr>
            <p:ph type="pic" idx="10" hasCustomPrompt="1"/>
          </p:nvPr>
        </p:nvSpPr>
        <p:spPr>
          <a:xfrm>
            <a:off x="698064" y="2858807"/>
            <a:ext cx="2930334" cy="2186648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342917" indent="0">
              <a:buNone/>
              <a:defRPr sz="2100"/>
            </a:lvl2pPr>
            <a:lvl3pPr marL="685835" indent="0">
              <a:buNone/>
              <a:defRPr sz="1800"/>
            </a:lvl3pPr>
            <a:lvl4pPr marL="1028752" indent="0">
              <a:buNone/>
              <a:defRPr sz="1500"/>
            </a:lvl4pPr>
            <a:lvl5pPr marL="1371668" indent="0">
              <a:buNone/>
              <a:defRPr sz="1500"/>
            </a:lvl5pPr>
            <a:lvl6pPr marL="1714586" indent="0">
              <a:buNone/>
              <a:defRPr sz="1500"/>
            </a:lvl6pPr>
            <a:lvl7pPr marL="2057503" indent="0">
              <a:buNone/>
              <a:defRPr sz="1500"/>
            </a:lvl7pPr>
            <a:lvl8pPr marL="2400420" indent="0">
              <a:buNone/>
              <a:defRPr sz="1500"/>
            </a:lvl8pPr>
            <a:lvl9pPr marL="2743337" indent="0">
              <a:buNone/>
              <a:defRPr sz="15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57177749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tyle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3">
            <a:extLst>
              <a:ext uri="{FF2B5EF4-FFF2-40B4-BE49-F238E27FC236}">
                <a16:creationId xmlns:a16="http://schemas.microsoft.com/office/drawing/2014/main" id="{2C54D7FD-BDA4-445B-8877-80F2FB48F04C}"/>
              </a:ext>
            </a:extLst>
          </p:cNvPr>
          <p:cNvSpPr/>
          <p:nvPr userDrawn="1"/>
        </p:nvSpPr>
        <p:spPr>
          <a:xfrm>
            <a:off x="219577" y="312821"/>
            <a:ext cx="5627771" cy="6304547"/>
          </a:xfrm>
          <a:custGeom>
            <a:avLst/>
            <a:gdLst>
              <a:gd name="connsiteX0" fmla="*/ 0 w 8066763"/>
              <a:gd name="connsiteY0" fmla="*/ 0 h 6304547"/>
              <a:gd name="connsiteX1" fmla="*/ 8066763 w 8066763"/>
              <a:gd name="connsiteY1" fmla="*/ 0 h 6304547"/>
              <a:gd name="connsiteX2" fmla="*/ 5597407 w 8066763"/>
              <a:gd name="connsiteY2" fmla="*/ 6304547 h 6304547"/>
              <a:gd name="connsiteX3" fmla="*/ 0 w 8066763"/>
              <a:gd name="connsiteY3" fmla="*/ 6304547 h 6304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66763" h="6304547">
                <a:moveTo>
                  <a:pt x="0" y="0"/>
                </a:moveTo>
                <a:lnTo>
                  <a:pt x="8066763" y="0"/>
                </a:lnTo>
                <a:lnTo>
                  <a:pt x="5597407" y="6304547"/>
                </a:lnTo>
                <a:lnTo>
                  <a:pt x="0" y="6304547"/>
                </a:lnTo>
                <a:close/>
              </a:path>
            </a:pathLst>
          </a:cu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350"/>
          </a:p>
        </p:txBody>
      </p:sp>
    </p:spTree>
    <p:extLst>
      <p:ext uri="{BB962C8B-B14F-4D97-AF65-F5344CB8AC3E}">
        <p14:creationId xmlns:p14="http://schemas.microsoft.com/office/powerpoint/2010/main" val="219791935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1955452"/>
            <a:ext cx="9144000" cy="2348880"/>
          </a:xfrm>
          <a:prstGeom prst="rect">
            <a:avLst/>
          </a:prstGeom>
          <a:gradFill>
            <a:gsLst>
              <a:gs pos="66000">
                <a:schemeClr val="accent3"/>
              </a:gs>
              <a:gs pos="33000">
                <a:schemeClr val="accent2"/>
              </a:gs>
              <a:gs pos="0">
                <a:schemeClr val="accent1"/>
              </a:gs>
              <a:gs pos="96000">
                <a:schemeClr val="accent4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>
              <a:latin typeface="+mn-lt"/>
              <a:cs typeface="Arial" pitchFamily="34" charset="0"/>
            </a:endParaRPr>
          </a:p>
        </p:txBody>
      </p:sp>
      <p:sp>
        <p:nvSpPr>
          <p:cNvPr id="7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686270" y="2193892"/>
            <a:ext cx="1404000" cy="18720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342917" indent="0">
              <a:buNone/>
              <a:defRPr sz="2100"/>
            </a:lvl2pPr>
            <a:lvl3pPr marL="685835" indent="0">
              <a:buNone/>
              <a:defRPr sz="1800"/>
            </a:lvl3pPr>
            <a:lvl4pPr marL="1028752" indent="0">
              <a:buNone/>
              <a:defRPr sz="1500"/>
            </a:lvl4pPr>
            <a:lvl5pPr marL="1371668" indent="0">
              <a:buNone/>
              <a:defRPr sz="1500"/>
            </a:lvl5pPr>
            <a:lvl6pPr marL="1714586" indent="0">
              <a:buNone/>
              <a:defRPr sz="1500"/>
            </a:lvl6pPr>
            <a:lvl7pPr marL="2057503" indent="0">
              <a:buNone/>
              <a:defRPr sz="1500"/>
            </a:lvl7pPr>
            <a:lvl8pPr marL="2400420" indent="0">
              <a:buNone/>
              <a:defRPr sz="1500"/>
            </a:lvl8pPr>
            <a:lvl9pPr marL="2743337" indent="0">
              <a:buNone/>
              <a:defRPr sz="15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2846710" y="2193892"/>
            <a:ext cx="1404000" cy="18720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342917" indent="0">
              <a:buNone/>
              <a:defRPr sz="2100"/>
            </a:lvl2pPr>
            <a:lvl3pPr marL="685835" indent="0">
              <a:buNone/>
              <a:defRPr sz="1800"/>
            </a:lvl3pPr>
            <a:lvl4pPr marL="1028752" indent="0">
              <a:buNone/>
              <a:defRPr sz="1500"/>
            </a:lvl4pPr>
            <a:lvl5pPr marL="1371668" indent="0">
              <a:buNone/>
              <a:defRPr sz="1500"/>
            </a:lvl5pPr>
            <a:lvl6pPr marL="1714586" indent="0">
              <a:buNone/>
              <a:defRPr sz="1500"/>
            </a:lvl6pPr>
            <a:lvl7pPr marL="2057503" indent="0">
              <a:buNone/>
              <a:defRPr sz="1500"/>
            </a:lvl7pPr>
            <a:lvl8pPr marL="2400420" indent="0">
              <a:buNone/>
              <a:defRPr sz="1500"/>
            </a:lvl8pPr>
            <a:lvl9pPr marL="2743337" indent="0">
              <a:buNone/>
              <a:defRPr sz="15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5007150" y="2193892"/>
            <a:ext cx="1404000" cy="18720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342917" indent="0">
              <a:buNone/>
              <a:defRPr sz="2100"/>
            </a:lvl2pPr>
            <a:lvl3pPr marL="685835" indent="0">
              <a:buNone/>
              <a:defRPr sz="1800"/>
            </a:lvl3pPr>
            <a:lvl4pPr marL="1028752" indent="0">
              <a:buNone/>
              <a:defRPr sz="1500"/>
            </a:lvl4pPr>
            <a:lvl5pPr marL="1371668" indent="0">
              <a:buNone/>
              <a:defRPr sz="1500"/>
            </a:lvl5pPr>
            <a:lvl6pPr marL="1714586" indent="0">
              <a:buNone/>
              <a:defRPr sz="1500"/>
            </a:lvl6pPr>
            <a:lvl7pPr marL="2057503" indent="0">
              <a:buNone/>
              <a:defRPr sz="1500"/>
            </a:lvl7pPr>
            <a:lvl8pPr marL="2400420" indent="0">
              <a:buNone/>
              <a:defRPr sz="1500"/>
            </a:lvl8pPr>
            <a:lvl9pPr marL="2743337" indent="0">
              <a:buNone/>
              <a:defRPr sz="15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11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7089211" y="2193892"/>
            <a:ext cx="1404000" cy="18720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342917" indent="0">
              <a:buNone/>
              <a:defRPr sz="2100"/>
            </a:lvl2pPr>
            <a:lvl3pPr marL="685835" indent="0">
              <a:buNone/>
              <a:defRPr sz="1800"/>
            </a:lvl3pPr>
            <a:lvl4pPr marL="1028752" indent="0">
              <a:buNone/>
              <a:defRPr sz="1500"/>
            </a:lvl4pPr>
            <a:lvl5pPr marL="1371668" indent="0">
              <a:buNone/>
              <a:defRPr sz="1500"/>
            </a:lvl5pPr>
            <a:lvl6pPr marL="1714586" indent="0">
              <a:buNone/>
              <a:defRPr sz="1500"/>
            </a:lvl6pPr>
            <a:lvl7pPr marL="2057503" indent="0">
              <a:buNone/>
              <a:defRPr sz="1500"/>
            </a:lvl7pPr>
            <a:lvl8pPr marL="2400420" indent="0">
              <a:buNone/>
              <a:defRPr sz="1500"/>
            </a:lvl8pPr>
            <a:lvl9pPr marL="2743337" indent="0">
              <a:buNone/>
              <a:defRPr sz="15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19" name="Text Placeholder 9">
            <a:extLst>
              <a:ext uri="{FF2B5EF4-FFF2-40B4-BE49-F238E27FC236}">
                <a16:creationId xmlns:a16="http://schemas.microsoft.com/office/drawing/2014/main" id="{8FFDD507-9677-45A5-88E2-496510E5A49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42647" y="339510"/>
            <a:ext cx="8679898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5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8D8216D7-CA4D-48D3-9D62-1C9BA3F433A6}"/>
              </a:ext>
            </a:extLst>
          </p:cNvPr>
          <p:cNvGrpSpPr/>
          <p:nvPr userDrawn="1"/>
        </p:nvGrpSpPr>
        <p:grpSpPr>
          <a:xfrm>
            <a:off x="0" y="6597854"/>
            <a:ext cx="9144000" cy="260147"/>
            <a:chOff x="4379494" y="697832"/>
            <a:chExt cx="2586787" cy="168442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EAEB79D-42D9-4854-93EE-6A7860B32C06}"/>
                </a:ext>
              </a:extLst>
            </p:cNvPr>
            <p:cNvSpPr/>
            <p:nvPr/>
          </p:nvSpPr>
          <p:spPr>
            <a:xfrm>
              <a:off x="4379494" y="697832"/>
              <a:ext cx="517358" cy="16844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FB331F8D-F639-4D0A-8219-201CB10A84B5}"/>
                </a:ext>
              </a:extLst>
            </p:cNvPr>
            <p:cNvSpPr/>
            <p:nvPr/>
          </p:nvSpPr>
          <p:spPr>
            <a:xfrm>
              <a:off x="4896852" y="697832"/>
              <a:ext cx="517358" cy="16844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B7EECCE-8A5D-4DE2-92FC-ED13A376AE06}"/>
                </a:ext>
              </a:extLst>
            </p:cNvPr>
            <p:cNvSpPr/>
            <p:nvPr/>
          </p:nvSpPr>
          <p:spPr>
            <a:xfrm>
              <a:off x="5414209" y="697832"/>
              <a:ext cx="517358" cy="16844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121D7071-E31A-4D5F-AA58-5EFBD7BC7CC0}"/>
                </a:ext>
              </a:extLst>
            </p:cNvPr>
            <p:cNvSpPr/>
            <p:nvPr/>
          </p:nvSpPr>
          <p:spPr>
            <a:xfrm>
              <a:off x="5931566" y="697832"/>
              <a:ext cx="517358" cy="16844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D1BC3BF5-51FA-4018-9D97-FFDF71871D4A}"/>
                </a:ext>
              </a:extLst>
            </p:cNvPr>
            <p:cNvSpPr/>
            <p:nvPr/>
          </p:nvSpPr>
          <p:spPr>
            <a:xfrm>
              <a:off x="6448923" y="697832"/>
              <a:ext cx="517358" cy="1684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116310275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42BCD1B-947D-4365-BA3B-0F1EDC7713CD}"/>
              </a:ext>
            </a:extLst>
          </p:cNvPr>
          <p:cNvSpPr/>
          <p:nvPr userDrawn="1"/>
        </p:nvSpPr>
        <p:spPr>
          <a:xfrm>
            <a:off x="0" y="2528260"/>
            <a:ext cx="9144000" cy="1801480"/>
          </a:xfrm>
          <a:prstGeom prst="rect">
            <a:avLst/>
          </a:prstGeom>
          <a:gradFill>
            <a:gsLst>
              <a:gs pos="66000">
                <a:schemeClr val="accent3"/>
              </a:gs>
              <a:gs pos="33000">
                <a:schemeClr val="accent2"/>
              </a:gs>
              <a:gs pos="0">
                <a:schemeClr val="accent1"/>
              </a:gs>
              <a:gs pos="96000">
                <a:schemeClr val="accent4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sz="1350">
              <a:cs typeface="Arial" pitchFamily="34" charset="0"/>
            </a:endParaRP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2E5EA7C7-8ABC-4BB8-83D4-FDCD6EF0024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633247" y="980038"/>
            <a:ext cx="3673443" cy="4897924"/>
          </a:xfrm>
          <a:custGeom>
            <a:avLst/>
            <a:gdLst>
              <a:gd name="connsiteX0" fmla="*/ 2448962 w 4897924"/>
              <a:gd name="connsiteY0" fmla="*/ 0 h 4897924"/>
              <a:gd name="connsiteX1" fmla="*/ 4897924 w 4897924"/>
              <a:gd name="connsiteY1" fmla="*/ 2448962 h 4897924"/>
              <a:gd name="connsiteX2" fmla="*/ 2448962 w 4897924"/>
              <a:gd name="connsiteY2" fmla="*/ 4897924 h 4897924"/>
              <a:gd name="connsiteX3" fmla="*/ 0 w 4897924"/>
              <a:gd name="connsiteY3" fmla="*/ 2448962 h 4897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97924" h="4897924">
                <a:moveTo>
                  <a:pt x="2448962" y="0"/>
                </a:moveTo>
                <a:lnTo>
                  <a:pt x="4897924" y="2448962"/>
                </a:lnTo>
                <a:lnTo>
                  <a:pt x="2448962" y="4897924"/>
                </a:lnTo>
                <a:lnTo>
                  <a:pt x="0" y="2448962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685800" rtl="0" eaLnBrk="1" fontAlgn="auto" latinLnBrk="1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50"/>
            </a:lvl1pPr>
          </a:lstStyle>
          <a:p>
            <a:r>
              <a:rPr lang="en-US" altLang="ko-KR" dirty="0"/>
              <a:t>Your Picture Here And Send To Back</a:t>
            </a:r>
            <a:endParaRPr lang="ko-KR" altLang="en-US" dirty="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238E336C-CBC6-405B-A2D0-832A210015D9}"/>
              </a:ext>
            </a:extLst>
          </p:cNvPr>
          <p:cNvSpPr/>
          <p:nvPr userDrawn="1"/>
        </p:nvSpPr>
        <p:spPr>
          <a:xfrm rot="10800000">
            <a:off x="0" y="577086"/>
            <a:ext cx="7851258" cy="1826128"/>
          </a:xfrm>
          <a:custGeom>
            <a:avLst/>
            <a:gdLst>
              <a:gd name="connsiteX0" fmla="*/ 1829628 w 10468344"/>
              <a:gd name="connsiteY0" fmla="*/ 1826128 h 1826128"/>
              <a:gd name="connsiteX1" fmla="*/ 0 w 10468344"/>
              <a:gd name="connsiteY1" fmla="*/ 25683 h 1826128"/>
              <a:gd name="connsiteX2" fmla="*/ 5529 w 10468344"/>
              <a:gd name="connsiteY2" fmla="*/ 20065 h 1826128"/>
              <a:gd name="connsiteX3" fmla="*/ 229959 w 10468344"/>
              <a:gd name="connsiteY3" fmla="*/ 20064 h 1826128"/>
              <a:gd name="connsiteX4" fmla="*/ 1829436 w 10468344"/>
              <a:gd name="connsiteY4" fmla="*/ 1594029 h 1826128"/>
              <a:gd name="connsiteX5" fmla="*/ 3443085 w 10468344"/>
              <a:gd name="connsiteY5" fmla="*/ 6119 h 1826128"/>
              <a:gd name="connsiteX6" fmla="*/ 3444974 w 10468344"/>
              <a:gd name="connsiteY6" fmla="*/ 8038 h 1826128"/>
              <a:gd name="connsiteX7" fmla="*/ 3444974 w 10468344"/>
              <a:gd name="connsiteY7" fmla="*/ 0 h 1826128"/>
              <a:gd name="connsiteX8" fmla="*/ 10468344 w 10468344"/>
              <a:gd name="connsiteY8" fmla="*/ 0 h 1826128"/>
              <a:gd name="connsiteX9" fmla="*/ 10468344 w 10468344"/>
              <a:gd name="connsiteY9" fmla="*/ 165298 h 1826128"/>
              <a:gd name="connsiteX10" fmla="*/ 3516995 w 10468344"/>
              <a:gd name="connsiteY10" fmla="*/ 165298 h 1826128"/>
              <a:gd name="connsiteX11" fmla="*/ 1877405 w 10468344"/>
              <a:gd name="connsiteY11" fmla="*/ 1778735 h 1826128"/>
              <a:gd name="connsiteX12" fmla="*/ 1876835 w 10468344"/>
              <a:gd name="connsiteY12" fmla="*/ 1778156 h 1826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0468344" h="1826128">
                <a:moveTo>
                  <a:pt x="1829628" y="1826128"/>
                </a:moveTo>
                <a:lnTo>
                  <a:pt x="0" y="25683"/>
                </a:lnTo>
                <a:lnTo>
                  <a:pt x="5529" y="20065"/>
                </a:lnTo>
                <a:lnTo>
                  <a:pt x="229959" y="20064"/>
                </a:lnTo>
                <a:lnTo>
                  <a:pt x="1829436" y="1594029"/>
                </a:lnTo>
                <a:lnTo>
                  <a:pt x="3443085" y="6119"/>
                </a:lnTo>
                <a:lnTo>
                  <a:pt x="3444974" y="8038"/>
                </a:lnTo>
                <a:lnTo>
                  <a:pt x="3444974" y="0"/>
                </a:lnTo>
                <a:lnTo>
                  <a:pt x="10468344" y="0"/>
                </a:lnTo>
                <a:lnTo>
                  <a:pt x="10468344" y="165298"/>
                </a:lnTo>
                <a:lnTo>
                  <a:pt x="3516995" y="165298"/>
                </a:lnTo>
                <a:lnTo>
                  <a:pt x="1877405" y="1778735"/>
                </a:lnTo>
                <a:lnTo>
                  <a:pt x="1876835" y="1778156"/>
                </a:lnTo>
                <a:close/>
              </a:path>
            </a:pathLst>
          </a:custGeom>
          <a:gradFill flip="none" rotWithShape="1">
            <a:gsLst>
              <a:gs pos="66000">
                <a:schemeClr val="accent3"/>
              </a:gs>
              <a:gs pos="33000">
                <a:schemeClr val="accent2"/>
              </a:gs>
              <a:gs pos="0">
                <a:schemeClr val="accent1"/>
              </a:gs>
              <a:gs pos="96000">
                <a:schemeClr val="accent4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1350">
              <a:cs typeface="Arial" pitchFamily="34" charset="0"/>
            </a:endParaRP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455CBD1-32B3-430C-B34D-CDAE19AD0ABC}"/>
              </a:ext>
            </a:extLst>
          </p:cNvPr>
          <p:cNvSpPr/>
          <p:nvPr userDrawn="1"/>
        </p:nvSpPr>
        <p:spPr>
          <a:xfrm>
            <a:off x="5099454" y="4451550"/>
            <a:ext cx="4044547" cy="1832749"/>
          </a:xfrm>
          <a:custGeom>
            <a:avLst/>
            <a:gdLst>
              <a:gd name="connsiteX0" fmla="*/ 3456032 w 5392729"/>
              <a:gd name="connsiteY0" fmla="*/ 0 h 1832749"/>
              <a:gd name="connsiteX1" fmla="*/ 3461074 w 5392729"/>
              <a:gd name="connsiteY1" fmla="*/ 5124 h 1832749"/>
              <a:gd name="connsiteX2" fmla="*/ 3461074 w 5392729"/>
              <a:gd name="connsiteY2" fmla="*/ 2963 h 1832749"/>
              <a:gd name="connsiteX3" fmla="*/ 5392729 w 5392729"/>
              <a:gd name="connsiteY3" fmla="*/ 2963 h 1832749"/>
              <a:gd name="connsiteX4" fmla="*/ 5392729 w 5392729"/>
              <a:gd name="connsiteY4" fmla="*/ 168261 h 1832749"/>
              <a:gd name="connsiteX5" fmla="*/ 3520712 w 5392729"/>
              <a:gd name="connsiteY5" fmla="*/ 168261 h 1832749"/>
              <a:gd name="connsiteX6" fmla="*/ 1877406 w 5392729"/>
              <a:gd name="connsiteY6" fmla="*/ 1785355 h 1832749"/>
              <a:gd name="connsiteX7" fmla="*/ 1876837 w 5392729"/>
              <a:gd name="connsiteY7" fmla="*/ 1784777 h 1832749"/>
              <a:gd name="connsiteX8" fmla="*/ 1829630 w 5392729"/>
              <a:gd name="connsiteY8" fmla="*/ 1832749 h 1832749"/>
              <a:gd name="connsiteX9" fmla="*/ 0 w 5392729"/>
              <a:gd name="connsiteY9" fmla="*/ 32302 h 1832749"/>
              <a:gd name="connsiteX10" fmla="*/ 5528 w 5392729"/>
              <a:gd name="connsiteY10" fmla="*/ 26684 h 1832749"/>
              <a:gd name="connsiteX11" fmla="*/ 229959 w 5392729"/>
              <a:gd name="connsiteY11" fmla="*/ 26683 h 1832749"/>
              <a:gd name="connsiteX12" fmla="*/ 1829438 w 5392729"/>
              <a:gd name="connsiteY12" fmla="*/ 1600649 h 18327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392729" h="1832749">
                <a:moveTo>
                  <a:pt x="3456032" y="0"/>
                </a:moveTo>
                <a:lnTo>
                  <a:pt x="3461074" y="5124"/>
                </a:lnTo>
                <a:lnTo>
                  <a:pt x="3461074" y="2963"/>
                </a:lnTo>
                <a:lnTo>
                  <a:pt x="5392729" y="2963"/>
                </a:lnTo>
                <a:lnTo>
                  <a:pt x="5392729" y="168261"/>
                </a:lnTo>
                <a:lnTo>
                  <a:pt x="3520712" y="168261"/>
                </a:lnTo>
                <a:lnTo>
                  <a:pt x="1877406" y="1785355"/>
                </a:lnTo>
                <a:lnTo>
                  <a:pt x="1876837" y="1784777"/>
                </a:lnTo>
                <a:lnTo>
                  <a:pt x="1829630" y="1832749"/>
                </a:lnTo>
                <a:lnTo>
                  <a:pt x="0" y="32302"/>
                </a:lnTo>
                <a:lnTo>
                  <a:pt x="5528" y="26684"/>
                </a:lnTo>
                <a:lnTo>
                  <a:pt x="229959" y="26683"/>
                </a:lnTo>
                <a:lnTo>
                  <a:pt x="1829438" y="1600649"/>
                </a:lnTo>
                <a:close/>
              </a:path>
            </a:pathLst>
          </a:custGeom>
          <a:gradFill>
            <a:gsLst>
              <a:gs pos="66000">
                <a:schemeClr val="accent3"/>
              </a:gs>
              <a:gs pos="33000">
                <a:schemeClr val="accent2"/>
              </a:gs>
              <a:gs pos="0">
                <a:schemeClr val="accent1"/>
              </a:gs>
              <a:gs pos="96000">
                <a:schemeClr val="accent4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1350" dirty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0360454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CD079DFE-31BE-4F2D-A3F9-C3DC56D775D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243814" y="3"/>
            <a:ext cx="4900187" cy="6857999"/>
          </a:xfrm>
          <a:custGeom>
            <a:avLst/>
            <a:gdLst>
              <a:gd name="connsiteX0" fmla="*/ 2592666 w 6533583"/>
              <a:gd name="connsiteY0" fmla="*/ 0 h 6857999"/>
              <a:gd name="connsiteX1" fmla="*/ 6533583 w 6533583"/>
              <a:gd name="connsiteY1" fmla="*/ 0 h 6857999"/>
              <a:gd name="connsiteX2" fmla="*/ 6533583 w 6533583"/>
              <a:gd name="connsiteY2" fmla="*/ 1085634 h 6857999"/>
              <a:gd name="connsiteX3" fmla="*/ 4351340 w 6533583"/>
              <a:gd name="connsiteY3" fmla="*/ 6857999 h 6857999"/>
              <a:gd name="connsiteX4" fmla="*/ 0 w 6533583"/>
              <a:gd name="connsiteY4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33583" h="6857999">
                <a:moveTo>
                  <a:pt x="2592666" y="0"/>
                </a:moveTo>
                <a:lnTo>
                  <a:pt x="6533583" y="0"/>
                </a:lnTo>
                <a:lnTo>
                  <a:pt x="6533583" y="1085634"/>
                </a:lnTo>
                <a:lnTo>
                  <a:pt x="4351340" y="6857999"/>
                </a:lnTo>
                <a:lnTo>
                  <a:pt x="0" y="685799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685800" rtl="0" eaLnBrk="1" fontAlgn="auto" latinLnBrk="1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50"/>
            </a:lvl1pPr>
          </a:lstStyle>
          <a:p>
            <a:r>
              <a:rPr lang="en-US" altLang="ko-KR" dirty="0"/>
              <a:t>Your Picture Here And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6576114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1_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자유형: 도형 8">
            <a:extLst>
              <a:ext uri="{FF2B5EF4-FFF2-40B4-BE49-F238E27FC236}">
                <a16:creationId xmlns:a16="http://schemas.microsoft.com/office/drawing/2014/main" id="{C2ABD529-FE83-4068-B43D-09D8C61354D1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1099576" y="846035"/>
            <a:ext cx="4147493" cy="5456343"/>
          </a:xfrm>
          <a:custGeom>
            <a:avLst/>
            <a:gdLst>
              <a:gd name="connsiteX0" fmla="*/ 5203477 w 5529990"/>
              <a:gd name="connsiteY0" fmla="*/ 4996820 h 5456343"/>
              <a:gd name="connsiteX1" fmla="*/ 5205385 w 5529990"/>
              <a:gd name="connsiteY1" fmla="*/ 4997961 h 5456343"/>
              <a:gd name="connsiteX2" fmla="*/ 5204062 w 5529990"/>
              <a:gd name="connsiteY2" fmla="*/ 4999290 h 5456343"/>
              <a:gd name="connsiteX3" fmla="*/ 3285288 w 5529990"/>
              <a:gd name="connsiteY3" fmla="*/ 850958 h 5456343"/>
              <a:gd name="connsiteX4" fmla="*/ 3285287 w 5529990"/>
              <a:gd name="connsiteY4" fmla="*/ 957889 h 5456343"/>
              <a:gd name="connsiteX5" fmla="*/ 3309883 w 5529990"/>
              <a:gd name="connsiteY5" fmla="*/ 964960 h 5456343"/>
              <a:gd name="connsiteX6" fmla="*/ 3342876 w 5529990"/>
              <a:gd name="connsiteY6" fmla="*/ 959101 h 5456343"/>
              <a:gd name="connsiteX7" fmla="*/ 3347625 w 5529990"/>
              <a:gd name="connsiteY7" fmla="*/ 953011 h 5456343"/>
              <a:gd name="connsiteX8" fmla="*/ 3340340 w 5529990"/>
              <a:gd name="connsiteY8" fmla="*/ 917595 h 5456343"/>
              <a:gd name="connsiteX9" fmla="*/ 3323433 w 5529990"/>
              <a:gd name="connsiteY9" fmla="*/ 872062 h 5456343"/>
              <a:gd name="connsiteX10" fmla="*/ 3302259 w 5529990"/>
              <a:gd name="connsiteY10" fmla="*/ 854999 h 5456343"/>
              <a:gd name="connsiteX11" fmla="*/ 97597 w 5529990"/>
              <a:gd name="connsiteY11" fmla="*/ 97597 h 5456343"/>
              <a:gd name="connsiteX12" fmla="*/ 97597 w 5529990"/>
              <a:gd name="connsiteY12" fmla="*/ 3380541 h 5456343"/>
              <a:gd name="connsiteX13" fmla="*/ 925476 w 5529990"/>
              <a:gd name="connsiteY13" fmla="*/ 3380541 h 5456343"/>
              <a:gd name="connsiteX14" fmla="*/ 946229 w 5529990"/>
              <a:gd name="connsiteY14" fmla="*/ 3355733 h 5456343"/>
              <a:gd name="connsiteX15" fmla="*/ 978940 w 5529990"/>
              <a:gd name="connsiteY15" fmla="*/ 3351467 h 5456343"/>
              <a:gd name="connsiteX16" fmla="*/ 1007525 w 5529990"/>
              <a:gd name="connsiteY16" fmla="*/ 3349520 h 5456343"/>
              <a:gd name="connsiteX17" fmla="*/ 1031564 w 5529990"/>
              <a:gd name="connsiteY17" fmla="*/ 3353683 h 5456343"/>
              <a:gd name="connsiteX18" fmla="*/ 1032954 w 5529990"/>
              <a:gd name="connsiteY18" fmla="*/ 3351929 h 5456343"/>
              <a:gd name="connsiteX19" fmla="*/ 1046660 w 5529990"/>
              <a:gd name="connsiteY19" fmla="*/ 3307002 h 5456343"/>
              <a:gd name="connsiteX20" fmla="*/ 1050343 w 5529990"/>
              <a:gd name="connsiteY20" fmla="*/ 3285495 h 5456343"/>
              <a:gd name="connsiteX21" fmla="*/ 1053485 w 5529990"/>
              <a:gd name="connsiteY21" fmla="*/ 3281034 h 5456343"/>
              <a:gd name="connsiteX22" fmla="*/ 213108 w 5529990"/>
              <a:gd name="connsiteY22" fmla="*/ 3281033 h 5456343"/>
              <a:gd name="connsiteX23" fmla="*/ 213107 w 5529990"/>
              <a:gd name="connsiteY23" fmla="*/ 208854 h 5456343"/>
              <a:gd name="connsiteX24" fmla="*/ 3285287 w 5529990"/>
              <a:gd name="connsiteY24" fmla="*/ 208854 h 5456343"/>
              <a:gd name="connsiteX25" fmla="*/ 3285287 w 5529990"/>
              <a:gd name="connsiteY25" fmla="*/ 805089 h 5456343"/>
              <a:gd name="connsiteX26" fmla="*/ 3285421 w 5529990"/>
              <a:gd name="connsiteY26" fmla="*/ 805084 h 5456343"/>
              <a:gd name="connsiteX27" fmla="*/ 3308726 w 5529990"/>
              <a:gd name="connsiteY27" fmla="*/ 825294 h 5456343"/>
              <a:gd name="connsiteX28" fmla="*/ 3343101 w 5529990"/>
              <a:gd name="connsiteY28" fmla="*/ 834936 h 5456343"/>
              <a:gd name="connsiteX29" fmla="*/ 3357542 w 5529990"/>
              <a:gd name="connsiteY29" fmla="*/ 829717 h 5456343"/>
              <a:gd name="connsiteX30" fmla="*/ 3389087 w 5529990"/>
              <a:gd name="connsiteY30" fmla="*/ 840123 h 5456343"/>
              <a:gd name="connsiteX31" fmla="*/ 3389087 w 5529990"/>
              <a:gd name="connsiteY31" fmla="*/ 97597 h 5456343"/>
              <a:gd name="connsiteX32" fmla="*/ 0 w 5529990"/>
              <a:gd name="connsiteY32" fmla="*/ 0 h 5456343"/>
              <a:gd name="connsiteX33" fmla="*/ 3486684 w 5529990"/>
              <a:gd name="connsiteY33" fmla="*/ 0 h 5456343"/>
              <a:gd name="connsiteX34" fmla="*/ 3486684 w 5529990"/>
              <a:gd name="connsiteY34" fmla="*/ 833838 h 5456343"/>
              <a:gd name="connsiteX35" fmla="*/ 3500172 w 5529990"/>
              <a:gd name="connsiteY35" fmla="*/ 834269 h 5456343"/>
              <a:gd name="connsiteX36" fmla="*/ 3516226 w 5529990"/>
              <a:gd name="connsiteY36" fmla="*/ 839003 h 5456343"/>
              <a:gd name="connsiteX37" fmla="*/ 3647545 w 5529990"/>
              <a:gd name="connsiteY37" fmla="*/ 866570 h 5456343"/>
              <a:gd name="connsiteX38" fmla="*/ 3662947 w 5529990"/>
              <a:gd name="connsiteY38" fmla="*/ 857912 h 5456343"/>
              <a:gd name="connsiteX39" fmla="*/ 3656762 w 5529990"/>
              <a:gd name="connsiteY39" fmla="*/ 846906 h 5456343"/>
              <a:gd name="connsiteX40" fmla="*/ 3515960 w 5529990"/>
              <a:gd name="connsiteY40" fmla="*/ 787015 h 5456343"/>
              <a:gd name="connsiteX41" fmla="*/ 3489147 w 5529990"/>
              <a:gd name="connsiteY41" fmla="*/ 770223 h 5456343"/>
              <a:gd name="connsiteX42" fmla="*/ 3498229 w 5529990"/>
              <a:gd name="connsiteY42" fmla="*/ 724565 h 5456343"/>
              <a:gd name="connsiteX43" fmla="*/ 3516829 w 5529990"/>
              <a:gd name="connsiteY43" fmla="*/ 717732 h 5456343"/>
              <a:gd name="connsiteX44" fmla="*/ 3531095 w 5529990"/>
              <a:gd name="connsiteY44" fmla="*/ 726369 h 5456343"/>
              <a:gd name="connsiteX45" fmla="*/ 3557357 w 5529990"/>
              <a:gd name="connsiteY45" fmla="*/ 731881 h 5456343"/>
              <a:gd name="connsiteX46" fmla="*/ 3581695 w 5529990"/>
              <a:gd name="connsiteY46" fmla="*/ 744271 h 5456343"/>
              <a:gd name="connsiteX47" fmla="*/ 3651817 w 5529990"/>
              <a:gd name="connsiteY47" fmla="*/ 791752 h 5456343"/>
              <a:gd name="connsiteX48" fmla="*/ 3701043 w 5529990"/>
              <a:gd name="connsiteY48" fmla="*/ 827808 h 5456343"/>
              <a:gd name="connsiteX49" fmla="*/ 3778589 w 5529990"/>
              <a:gd name="connsiteY49" fmla="*/ 888498 h 5456343"/>
              <a:gd name="connsiteX50" fmla="*/ 3870983 w 5529990"/>
              <a:gd name="connsiteY50" fmla="*/ 975599 h 5456343"/>
              <a:gd name="connsiteX51" fmla="*/ 3913472 w 5529990"/>
              <a:gd name="connsiteY51" fmla="*/ 989372 h 5456343"/>
              <a:gd name="connsiteX52" fmla="*/ 3940973 w 5529990"/>
              <a:gd name="connsiteY52" fmla="*/ 997085 h 5456343"/>
              <a:gd name="connsiteX53" fmla="*/ 3982772 w 5529990"/>
              <a:gd name="connsiteY53" fmla="*/ 1019936 h 5456343"/>
              <a:gd name="connsiteX54" fmla="*/ 3937964 w 5529990"/>
              <a:gd name="connsiteY54" fmla="*/ 888706 h 5456343"/>
              <a:gd name="connsiteX55" fmla="*/ 3899601 w 5529990"/>
              <a:gd name="connsiteY55" fmla="*/ 866821 h 5456343"/>
              <a:gd name="connsiteX56" fmla="*/ 3853267 w 5529990"/>
              <a:gd name="connsiteY56" fmla="*/ 820451 h 5456343"/>
              <a:gd name="connsiteX57" fmla="*/ 3829759 w 5529990"/>
              <a:gd name="connsiteY57" fmla="*/ 778630 h 5456343"/>
              <a:gd name="connsiteX58" fmla="*/ 3899474 w 5529990"/>
              <a:gd name="connsiteY58" fmla="*/ 794477 h 5456343"/>
              <a:gd name="connsiteX59" fmla="*/ 3949113 w 5529990"/>
              <a:gd name="connsiteY59" fmla="*/ 815817 h 5456343"/>
              <a:gd name="connsiteX60" fmla="*/ 3979087 w 5529990"/>
              <a:gd name="connsiteY60" fmla="*/ 827934 h 5456343"/>
              <a:gd name="connsiteX61" fmla="*/ 4029548 w 5529990"/>
              <a:gd name="connsiteY61" fmla="*/ 866192 h 5456343"/>
              <a:gd name="connsiteX62" fmla="*/ 4074646 w 5529990"/>
              <a:gd name="connsiteY62" fmla="*/ 910362 h 5456343"/>
              <a:gd name="connsiteX63" fmla="*/ 4111496 w 5529990"/>
              <a:gd name="connsiteY63" fmla="*/ 924407 h 5456343"/>
              <a:gd name="connsiteX64" fmla="*/ 4161957 w 5529990"/>
              <a:gd name="connsiteY64" fmla="*/ 962664 h 5456343"/>
              <a:gd name="connsiteX65" fmla="*/ 4131426 w 5529990"/>
              <a:gd name="connsiteY65" fmla="*/ 985620 h 5456343"/>
              <a:gd name="connsiteX66" fmla="*/ 4134857 w 5529990"/>
              <a:gd name="connsiteY66" fmla="*/ 1032933 h 5456343"/>
              <a:gd name="connsiteX67" fmla="*/ 4138703 w 5529990"/>
              <a:gd name="connsiteY67" fmla="*/ 1065530 h 5456343"/>
              <a:gd name="connsiteX68" fmla="*/ 4128249 w 5529990"/>
              <a:gd name="connsiteY68" fmla="*/ 1082993 h 5456343"/>
              <a:gd name="connsiteX69" fmla="*/ 4147363 w 5529990"/>
              <a:gd name="connsiteY69" fmla="*/ 1080938 h 5456343"/>
              <a:gd name="connsiteX70" fmla="*/ 4170738 w 5529990"/>
              <a:gd name="connsiteY70" fmla="*/ 1096765 h 5456343"/>
              <a:gd name="connsiteX71" fmla="*/ 4166471 w 5529990"/>
              <a:gd name="connsiteY71" fmla="*/ 1125234 h 5456343"/>
              <a:gd name="connsiteX72" fmla="*/ 4151337 w 5529990"/>
              <a:gd name="connsiteY72" fmla="*/ 1185880 h 5456343"/>
              <a:gd name="connsiteX73" fmla="*/ 4159309 w 5529990"/>
              <a:gd name="connsiteY73" fmla="*/ 1210365 h 5456343"/>
              <a:gd name="connsiteX74" fmla="*/ 4205665 w 5529990"/>
              <a:gd name="connsiteY74" fmla="*/ 1117687 h 5456343"/>
              <a:gd name="connsiteX75" fmla="*/ 4209517 w 5529990"/>
              <a:gd name="connsiteY75" fmla="*/ 1103935 h 5456343"/>
              <a:gd name="connsiteX76" fmla="*/ 4224918 w 5529990"/>
              <a:gd name="connsiteY76" fmla="*/ 1095278 h 5456343"/>
              <a:gd name="connsiteX77" fmla="*/ 4232341 w 5529990"/>
              <a:gd name="connsiteY77" fmla="*/ 1108484 h 5456343"/>
              <a:gd name="connsiteX78" fmla="*/ 4211843 w 5529990"/>
              <a:gd name="connsiteY78" fmla="*/ 1175042 h 5456343"/>
              <a:gd name="connsiteX79" fmla="*/ 4227373 w 5529990"/>
              <a:gd name="connsiteY79" fmla="*/ 1238729 h 5456343"/>
              <a:gd name="connsiteX80" fmla="*/ 4277010 w 5529990"/>
              <a:gd name="connsiteY80" fmla="*/ 1260069 h 5456343"/>
              <a:gd name="connsiteX81" fmla="*/ 4319914 w 5529990"/>
              <a:gd name="connsiteY81" fmla="*/ 1259126 h 5456343"/>
              <a:gd name="connsiteX82" fmla="*/ 4394024 w 5529990"/>
              <a:gd name="connsiteY82" fmla="*/ 1318850 h 5456343"/>
              <a:gd name="connsiteX83" fmla="*/ 4439529 w 5529990"/>
              <a:gd name="connsiteY83" fmla="*/ 1394653 h 5456343"/>
              <a:gd name="connsiteX84" fmla="*/ 4465896 w 5529990"/>
              <a:gd name="connsiteY84" fmla="*/ 1405900 h 5456343"/>
              <a:gd name="connsiteX85" fmla="*/ 4496792 w 5529990"/>
              <a:gd name="connsiteY85" fmla="*/ 1389917 h 5456343"/>
              <a:gd name="connsiteX86" fmla="*/ 4517002 w 5529990"/>
              <a:gd name="connsiteY86" fmla="*/ 1350259 h 5456343"/>
              <a:gd name="connsiteX87" fmla="*/ 4543362 w 5529990"/>
              <a:gd name="connsiteY87" fmla="*/ 1292820 h 5456343"/>
              <a:gd name="connsiteX88" fmla="*/ 4573307 w 5529990"/>
              <a:gd name="connsiteY88" fmla="*/ 1288454 h 5456343"/>
              <a:gd name="connsiteX89" fmla="*/ 4586211 w 5529990"/>
              <a:gd name="connsiteY89" fmla="*/ 1309822 h 5456343"/>
              <a:gd name="connsiteX90" fmla="*/ 4565007 w 5529990"/>
              <a:gd name="connsiteY90" fmla="*/ 1374097 h 5456343"/>
              <a:gd name="connsiteX91" fmla="*/ 4525037 w 5529990"/>
              <a:gd name="connsiteY91" fmla="*/ 1424592 h 5456343"/>
              <a:gd name="connsiteX92" fmla="*/ 4537809 w 5529990"/>
              <a:gd name="connsiteY92" fmla="*/ 1428478 h 5456343"/>
              <a:gd name="connsiteX93" fmla="*/ 4570157 w 5529990"/>
              <a:gd name="connsiteY93" fmla="*/ 1431296 h 5456343"/>
              <a:gd name="connsiteX94" fmla="*/ 4584183 w 5529990"/>
              <a:gd name="connsiteY94" fmla="*/ 1440791 h 5456343"/>
              <a:gd name="connsiteX95" fmla="*/ 4615797 w 5529990"/>
              <a:gd name="connsiteY95" fmla="*/ 1533093 h 5456343"/>
              <a:gd name="connsiteX96" fmla="*/ 4630077 w 5529990"/>
              <a:gd name="connsiteY96" fmla="*/ 1568154 h 5456343"/>
              <a:gd name="connsiteX97" fmla="*/ 4642622 w 5529990"/>
              <a:gd name="connsiteY97" fmla="*/ 1584865 h 5456343"/>
              <a:gd name="connsiteX98" fmla="*/ 4650392 w 5529990"/>
              <a:gd name="connsiteY98" fmla="*/ 1585335 h 5456343"/>
              <a:gd name="connsiteX99" fmla="*/ 4706855 w 5529990"/>
              <a:gd name="connsiteY99" fmla="*/ 1574900 h 5456343"/>
              <a:gd name="connsiteX100" fmla="*/ 4733741 w 5529990"/>
              <a:gd name="connsiteY100" fmla="*/ 1584777 h 5456343"/>
              <a:gd name="connsiteX101" fmla="*/ 4735707 w 5529990"/>
              <a:gd name="connsiteY101" fmla="*/ 1602394 h 5456343"/>
              <a:gd name="connsiteX102" fmla="*/ 4744256 w 5529990"/>
              <a:gd name="connsiteY102" fmla="*/ 1600647 h 5456343"/>
              <a:gd name="connsiteX103" fmla="*/ 4780936 w 5529990"/>
              <a:gd name="connsiteY103" fmla="*/ 1605372 h 5456343"/>
              <a:gd name="connsiteX104" fmla="*/ 4803756 w 5529990"/>
              <a:gd name="connsiteY104" fmla="*/ 1656271 h 5456343"/>
              <a:gd name="connsiteX105" fmla="*/ 4782161 w 5529990"/>
              <a:gd name="connsiteY105" fmla="*/ 1700274 h 5456343"/>
              <a:gd name="connsiteX106" fmla="*/ 4785999 w 5529990"/>
              <a:gd name="connsiteY106" fmla="*/ 1779221 h 5456343"/>
              <a:gd name="connsiteX107" fmla="*/ 4800847 w 5529990"/>
              <a:gd name="connsiteY107" fmla="*/ 1805635 h 5456343"/>
              <a:gd name="connsiteX108" fmla="*/ 4804501 w 5529990"/>
              <a:gd name="connsiteY108" fmla="*/ 1810637 h 5456343"/>
              <a:gd name="connsiteX109" fmla="*/ 4845375 w 5529990"/>
              <a:gd name="connsiteY109" fmla="*/ 1808249 h 5456343"/>
              <a:gd name="connsiteX110" fmla="*/ 4843969 w 5529990"/>
              <a:gd name="connsiteY110" fmla="*/ 1825149 h 5456343"/>
              <a:gd name="connsiteX111" fmla="*/ 4843929 w 5529990"/>
              <a:gd name="connsiteY111" fmla="*/ 1825206 h 5456343"/>
              <a:gd name="connsiteX112" fmla="*/ 4852839 w 5529990"/>
              <a:gd name="connsiteY112" fmla="*/ 1826013 h 5456343"/>
              <a:gd name="connsiteX113" fmla="*/ 4872074 w 5529990"/>
              <a:gd name="connsiteY113" fmla="*/ 1829323 h 5456343"/>
              <a:gd name="connsiteX114" fmla="*/ 4925096 w 5529990"/>
              <a:gd name="connsiteY114" fmla="*/ 1859262 h 5456343"/>
              <a:gd name="connsiteX115" fmla="*/ 4929808 w 5529990"/>
              <a:gd name="connsiteY115" fmla="*/ 1883858 h 5456343"/>
              <a:gd name="connsiteX116" fmla="*/ 4939343 w 5529990"/>
              <a:gd name="connsiteY116" fmla="*/ 1886966 h 5456343"/>
              <a:gd name="connsiteX117" fmla="*/ 4991962 w 5529990"/>
              <a:gd name="connsiteY117" fmla="*/ 1878897 h 5456343"/>
              <a:gd name="connsiteX118" fmla="*/ 5003950 w 5529990"/>
              <a:gd name="connsiteY118" fmla="*/ 1880575 h 5456343"/>
              <a:gd name="connsiteX119" fmla="*/ 4972381 w 5529990"/>
              <a:gd name="connsiteY119" fmla="*/ 1914056 h 5456343"/>
              <a:gd name="connsiteX120" fmla="*/ 4975836 w 5529990"/>
              <a:gd name="connsiteY120" fmla="*/ 1924321 h 5456343"/>
              <a:gd name="connsiteX121" fmla="*/ 5015575 w 5529990"/>
              <a:gd name="connsiteY121" fmla="*/ 2048343 h 5456343"/>
              <a:gd name="connsiteX122" fmla="*/ 5014612 w 5529990"/>
              <a:gd name="connsiteY122" fmla="*/ 2066816 h 5456343"/>
              <a:gd name="connsiteX123" fmla="*/ 5068869 w 5529990"/>
              <a:gd name="connsiteY123" fmla="*/ 2055795 h 5456343"/>
              <a:gd name="connsiteX124" fmla="*/ 5135512 w 5529990"/>
              <a:gd name="connsiteY124" fmla="*/ 2040422 h 5456343"/>
              <a:gd name="connsiteX125" fmla="*/ 5180616 w 5529990"/>
              <a:gd name="connsiteY125" fmla="*/ 2038241 h 5456343"/>
              <a:gd name="connsiteX126" fmla="*/ 5204265 w 5529990"/>
              <a:gd name="connsiteY126" fmla="*/ 2059708 h 5456343"/>
              <a:gd name="connsiteX127" fmla="*/ 5192160 w 5529990"/>
              <a:gd name="connsiteY127" fmla="*/ 2089685 h 5456343"/>
              <a:gd name="connsiteX128" fmla="*/ 5148842 w 5529990"/>
              <a:gd name="connsiteY128" fmla="*/ 2105345 h 5456343"/>
              <a:gd name="connsiteX129" fmla="*/ 5101673 w 5529990"/>
              <a:gd name="connsiteY129" fmla="*/ 2134757 h 5456343"/>
              <a:gd name="connsiteX130" fmla="*/ 5078431 w 5529990"/>
              <a:gd name="connsiteY130" fmla="*/ 2144923 h 5456343"/>
              <a:gd name="connsiteX131" fmla="*/ 5052563 w 5529990"/>
              <a:gd name="connsiteY131" fmla="*/ 2144620 h 5456343"/>
              <a:gd name="connsiteX132" fmla="*/ 5037286 w 5529990"/>
              <a:gd name="connsiteY132" fmla="*/ 2142869 h 5456343"/>
              <a:gd name="connsiteX133" fmla="*/ 5039213 w 5529990"/>
              <a:gd name="connsiteY133" fmla="*/ 2146539 h 5456343"/>
              <a:gd name="connsiteX134" fmla="*/ 5030489 w 5529990"/>
              <a:gd name="connsiteY134" fmla="*/ 2163045 h 5456343"/>
              <a:gd name="connsiteX135" fmla="*/ 5028179 w 5529990"/>
              <a:gd name="connsiteY135" fmla="*/ 2165369 h 5456343"/>
              <a:gd name="connsiteX136" fmla="*/ 5046078 w 5529990"/>
              <a:gd name="connsiteY136" fmla="*/ 2171076 h 5456343"/>
              <a:gd name="connsiteX137" fmla="*/ 5093139 w 5529990"/>
              <a:gd name="connsiteY137" fmla="*/ 2191692 h 5456343"/>
              <a:gd name="connsiteX138" fmla="*/ 5123662 w 5529990"/>
              <a:gd name="connsiteY138" fmla="*/ 2215086 h 5456343"/>
              <a:gd name="connsiteX139" fmla="*/ 5128611 w 5529990"/>
              <a:gd name="connsiteY139" fmla="*/ 2223892 h 5456343"/>
              <a:gd name="connsiteX140" fmla="*/ 5228422 w 5529990"/>
              <a:gd name="connsiteY140" fmla="*/ 2370550 h 5456343"/>
              <a:gd name="connsiteX141" fmla="*/ 5228697 w 5529990"/>
              <a:gd name="connsiteY141" fmla="*/ 2376188 h 5456343"/>
              <a:gd name="connsiteX142" fmla="*/ 5262652 w 5529990"/>
              <a:gd name="connsiteY142" fmla="*/ 2446897 h 5456343"/>
              <a:gd name="connsiteX143" fmla="*/ 5299355 w 5529990"/>
              <a:gd name="connsiteY143" fmla="*/ 2527647 h 5456343"/>
              <a:gd name="connsiteX144" fmla="*/ 5348719 w 5529990"/>
              <a:gd name="connsiteY144" fmla="*/ 2543349 h 5456343"/>
              <a:gd name="connsiteX145" fmla="*/ 5393408 w 5529990"/>
              <a:gd name="connsiteY145" fmla="*/ 2555885 h 5456343"/>
              <a:gd name="connsiteX146" fmla="*/ 5407160 w 5529990"/>
              <a:gd name="connsiteY146" fmla="*/ 2559743 h 5456343"/>
              <a:gd name="connsiteX147" fmla="*/ 5472613 w 5529990"/>
              <a:gd name="connsiteY147" fmla="*/ 2557709 h 5456343"/>
              <a:gd name="connsiteX148" fmla="*/ 5485949 w 5529990"/>
              <a:gd name="connsiteY148" fmla="*/ 2576283 h 5456343"/>
              <a:gd name="connsiteX149" fmla="*/ 5476734 w 5529990"/>
              <a:gd name="connsiteY149" fmla="*/ 2595946 h 5456343"/>
              <a:gd name="connsiteX150" fmla="*/ 5490484 w 5529990"/>
              <a:gd name="connsiteY150" fmla="*/ 2599804 h 5456343"/>
              <a:gd name="connsiteX151" fmla="*/ 5519497 w 5529990"/>
              <a:gd name="connsiteY151" fmla="*/ 2615358 h 5456343"/>
              <a:gd name="connsiteX152" fmla="*/ 5529803 w 5529990"/>
              <a:gd name="connsiteY152" fmla="*/ 2664600 h 5456343"/>
              <a:gd name="connsiteX153" fmla="*/ 5499679 w 5529990"/>
              <a:gd name="connsiteY153" fmla="*/ 2719188 h 5456343"/>
              <a:gd name="connsiteX154" fmla="*/ 5457599 w 5529990"/>
              <a:gd name="connsiteY154" fmla="*/ 2737049 h 5456343"/>
              <a:gd name="connsiteX155" fmla="*/ 5390773 w 5529990"/>
              <a:gd name="connsiteY155" fmla="*/ 2710887 h 5456343"/>
              <a:gd name="connsiteX156" fmla="*/ 5381838 w 5529990"/>
              <a:gd name="connsiteY156" fmla="*/ 2689840 h 5456343"/>
              <a:gd name="connsiteX157" fmla="*/ 5381571 w 5529990"/>
              <a:gd name="connsiteY157" fmla="*/ 2637851 h 5456343"/>
              <a:gd name="connsiteX158" fmla="*/ 5289992 w 5529990"/>
              <a:gd name="connsiteY158" fmla="*/ 2614017 h 5456343"/>
              <a:gd name="connsiteX159" fmla="*/ 5259180 w 5529990"/>
              <a:gd name="connsiteY159" fmla="*/ 2677681 h 5456343"/>
              <a:gd name="connsiteX160" fmla="*/ 5222176 w 5529990"/>
              <a:gd name="connsiteY160" fmla="*/ 2776691 h 5456343"/>
              <a:gd name="connsiteX161" fmla="*/ 5205122 w 5529990"/>
              <a:gd name="connsiteY161" fmla="*/ 2797863 h 5456343"/>
              <a:gd name="connsiteX162" fmla="*/ 5159054 w 5529990"/>
              <a:gd name="connsiteY162" fmla="*/ 2803482 h 5456343"/>
              <a:gd name="connsiteX163" fmla="*/ 5134992 w 5529990"/>
              <a:gd name="connsiteY163" fmla="*/ 2796732 h 5456343"/>
              <a:gd name="connsiteX164" fmla="*/ 5042589 w 5529990"/>
              <a:gd name="connsiteY164" fmla="*/ 2755979 h 5456343"/>
              <a:gd name="connsiteX165" fmla="*/ 5027187 w 5529990"/>
              <a:gd name="connsiteY165" fmla="*/ 2764637 h 5456343"/>
              <a:gd name="connsiteX166" fmla="*/ 5017692 w 5529990"/>
              <a:gd name="connsiteY166" fmla="*/ 2825011 h 5456343"/>
              <a:gd name="connsiteX167" fmla="*/ 4929276 w 5529990"/>
              <a:gd name="connsiteY167" fmla="*/ 2796501 h 5456343"/>
              <a:gd name="connsiteX168" fmla="*/ 4898064 w 5529990"/>
              <a:gd name="connsiteY168" fmla="*/ 2782184 h 5456343"/>
              <a:gd name="connsiteX169" fmla="*/ 4888987 w 5529990"/>
              <a:gd name="connsiteY169" fmla="*/ 2781492 h 5456343"/>
              <a:gd name="connsiteX170" fmla="*/ 4828476 w 5529990"/>
              <a:gd name="connsiteY170" fmla="*/ 2838679 h 5456343"/>
              <a:gd name="connsiteX171" fmla="*/ 4792012 w 5529990"/>
              <a:gd name="connsiteY171" fmla="*/ 2995316 h 5456343"/>
              <a:gd name="connsiteX172" fmla="*/ 4799984 w 5529990"/>
              <a:gd name="connsiteY172" fmla="*/ 3019801 h 5456343"/>
              <a:gd name="connsiteX173" fmla="*/ 4837243 w 5529990"/>
              <a:gd name="connsiteY173" fmla="*/ 3065480 h 5456343"/>
              <a:gd name="connsiteX174" fmla="*/ 4841777 w 5529990"/>
              <a:gd name="connsiteY174" fmla="*/ 3089001 h 5456343"/>
              <a:gd name="connsiteX175" fmla="*/ 4860050 w 5529990"/>
              <a:gd name="connsiteY175" fmla="*/ 3209077 h 5456343"/>
              <a:gd name="connsiteX176" fmla="*/ 4861834 w 5529990"/>
              <a:gd name="connsiteY176" fmla="*/ 3222557 h 5456343"/>
              <a:gd name="connsiteX177" fmla="*/ 4816322 w 5529990"/>
              <a:gd name="connsiteY177" fmla="*/ 3193104 h 5456343"/>
              <a:gd name="connsiteX178" fmla="*/ 4699177 w 5529990"/>
              <a:gd name="connsiteY178" fmla="*/ 3108328 h 5456343"/>
              <a:gd name="connsiteX179" fmla="*/ 4644723 w 5529990"/>
              <a:gd name="connsiteY179" fmla="*/ 3104179 h 5456343"/>
              <a:gd name="connsiteX180" fmla="*/ 4540752 w 5529990"/>
              <a:gd name="connsiteY180" fmla="*/ 3197380 h 5456343"/>
              <a:gd name="connsiteX181" fmla="*/ 4544184 w 5529990"/>
              <a:gd name="connsiteY181" fmla="*/ 3244695 h 5456343"/>
              <a:gd name="connsiteX182" fmla="*/ 4596283 w 5529990"/>
              <a:gd name="connsiteY182" fmla="*/ 3363136 h 5456343"/>
              <a:gd name="connsiteX183" fmla="*/ 4610716 w 5529990"/>
              <a:gd name="connsiteY183" fmla="*/ 3404267 h 5456343"/>
              <a:gd name="connsiteX184" fmla="*/ 4739666 w 5529990"/>
              <a:gd name="connsiteY184" fmla="*/ 3638823 h 5456343"/>
              <a:gd name="connsiteX185" fmla="*/ 4782837 w 5529990"/>
              <a:gd name="connsiteY185" fmla="*/ 3689868 h 5456343"/>
              <a:gd name="connsiteX186" fmla="*/ 4815006 w 5529990"/>
              <a:gd name="connsiteY186" fmla="*/ 3747099 h 5456343"/>
              <a:gd name="connsiteX187" fmla="*/ 4829032 w 5529990"/>
              <a:gd name="connsiteY187" fmla="*/ 3756594 h 5456343"/>
              <a:gd name="connsiteX188" fmla="*/ 4837004 w 5529990"/>
              <a:gd name="connsiteY188" fmla="*/ 3781080 h 5456343"/>
              <a:gd name="connsiteX189" fmla="*/ 4809775 w 5529990"/>
              <a:gd name="connsiteY189" fmla="*/ 3779005 h 5456343"/>
              <a:gd name="connsiteX190" fmla="*/ 4786128 w 5529990"/>
              <a:gd name="connsiteY190" fmla="*/ 3757537 h 5456343"/>
              <a:gd name="connsiteX191" fmla="*/ 4725360 w 5529990"/>
              <a:gd name="connsiteY191" fmla="*/ 3670038 h 5456343"/>
              <a:gd name="connsiteX192" fmla="*/ 4594209 w 5529990"/>
              <a:gd name="connsiteY192" fmla="*/ 3436718 h 5456343"/>
              <a:gd name="connsiteX193" fmla="*/ 4558738 w 5529990"/>
              <a:gd name="connsiteY193" fmla="*/ 3404519 h 5456343"/>
              <a:gd name="connsiteX194" fmla="*/ 4480507 w 5529990"/>
              <a:gd name="connsiteY194" fmla="*/ 3306558 h 5456343"/>
              <a:gd name="connsiteX195" fmla="*/ 4381231 w 5529990"/>
              <a:gd name="connsiteY195" fmla="*/ 3263877 h 5456343"/>
              <a:gd name="connsiteX196" fmla="*/ 4271213 w 5529990"/>
              <a:gd name="connsiteY196" fmla="*/ 3325719 h 5456343"/>
              <a:gd name="connsiteX197" fmla="*/ 4243839 w 5529990"/>
              <a:gd name="connsiteY197" fmla="*/ 3390348 h 5456343"/>
              <a:gd name="connsiteX198" fmla="*/ 4245828 w 5529990"/>
              <a:gd name="connsiteY198" fmla="*/ 3431231 h 5456343"/>
              <a:gd name="connsiteX199" fmla="*/ 4249487 w 5529990"/>
              <a:gd name="connsiteY199" fmla="*/ 3458234 h 5456343"/>
              <a:gd name="connsiteX200" fmla="*/ 4268459 w 5529990"/>
              <a:gd name="connsiteY200" fmla="*/ 3485180 h 5456343"/>
              <a:gd name="connsiteX201" fmla="*/ 4301641 w 5529990"/>
              <a:gd name="connsiteY201" fmla="*/ 3549872 h 5456343"/>
              <a:gd name="connsiteX202" fmla="*/ 4327699 w 5529990"/>
              <a:gd name="connsiteY202" fmla="*/ 3562381 h 5456343"/>
              <a:gd name="connsiteX203" fmla="*/ 4443283 w 5529990"/>
              <a:gd name="connsiteY203" fmla="*/ 3566565 h 5456343"/>
              <a:gd name="connsiteX204" fmla="*/ 4362331 w 5529990"/>
              <a:gd name="connsiteY204" fmla="*/ 3599313 h 5456343"/>
              <a:gd name="connsiteX205" fmla="*/ 4297508 w 5529990"/>
              <a:gd name="connsiteY205" fmla="*/ 3698587 h 5456343"/>
              <a:gd name="connsiteX206" fmla="*/ 4338953 w 5529990"/>
              <a:gd name="connsiteY206" fmla="*/ 3730240 h 5456343"/>
              <a:gd name="connsiteX207" fmla="*/ 4372142 w 5529990"/>
              <a:gd name="connsiteY207" fmla="*/ 3730140 h 5456343"/>
              <a:gd name="connsiteX208" fmla="*/ 4336403 w 5529990"/>
              <a:gd name="connsiteY208" fmla="*/ 3760011 h 5456343"/>
              <a:gd name="connsiteX209" fmla="*/ 4322595 w 5529990"/>
              <a:gd name="connsiteY209" fmla="*/ 3786514 h 5456343"/>
              <a:gd name="connsiteX210" fmla="*/ 4384277 w 5529990"/>
              <a:gd name="connsiteY210" fmla="*/ 3871702 h 5456343"/>
              <a:gd name="connsiteX211" fmla="*/ 4434476 w 5529990"/>
              <a:gd name="connsiteY211" fmla="*/ 3911831 h 5456343"/>
              <a:gd name="connsiteX212" fmla="*/ 4475830 w 5529990"/>
              <a:gd name="connsiteY212" fmla="*/ 3992604 h 5456343"/>
              <a:gd name="connsiteX213" fmla="*/ 4523073 w 5529990"/>
              <a:gd name="connsiteY213" fmla="*/ 4036659 h 5456343"/>
              <a:gd name="connsiteX214" fmla="*/ 4538122 w 5529990"/>
              <a:gd name="connsiteY214" fmla="*/ 4034264 h 5456343"/>
              <a:gd name="connsiteX215" fmla="*/ 4501368 w 5529990"/>
              <a:gd name="connsiteY215" fmla="*/ 4081817 h 5456343"/>
              <a:gd name="connsiteX216" fmla="*/ 4473367 w 5529990"/>
              <a:gd name="connsiteY216" fmla="*/ 4137847 h 5456343"/>
              <a:gd name="connsiteX217" fmla="*/ 4497959 w 5529990"/>
              <a:gd name="connsiteY217" fmla="*/ 4166752 h 5456343"/>
              <a:gd name="connsiteX218" fmla="*/ 4539336 w 5529990"/>
              <a:gd name="connsiteY218" fmla="*/ 4194097 h 5456343"/>
              <a:gd name="connsiteX219" fmla="*/ 4517947 w 5529990"/>
              <a:gd name="connsiteY219" fmla="*/ 4231925 h 5456343"/>
              <a:gd name="connsiteX220" fmla="*/ 4508696 w 5529990"/>
              <a:gd name="connsiteY220" fmla="*/ 4246722 h 5456343"/>
              <a:gd name="connsiteX221" fmla="*/ 4532701 w 5529990"/>
              <a:gd name="connsiteY221" fmla="*/ 4265727 h 5456343"/>
              <a:gd name="connsiteX222" fmla="*/ 4569138 w 5529990"/>
              <a:gd name="connsiteY222" fmla="*/ 4307801 h 5456343"/>
              <a:gd name="connsiteX223" fmla="*/ 4581251 w 5529990"/>
              <a:gd name="connsiteY223" fmla="*/ 4356204 h 5456343"/>
              <a:gd name="connsiteX224" fmla="*/ 4581479 w 5529990"/>
              <a:gd name="connsiteY224" fmla="*/ 4355344 h 5456343"/>
              <a:gd name="connsiteX225" fmla="*/ 4587279 w 5529990"/>
              <a:gd name="connsiteY225" fmla="*/ 4351160 h 5456343"/>
              <a:gd name="connsiteX226" fmla="*/ 4644474 w 5529990"/>
              <a:gd name="connsiteY226" fmla="*/ 4303653 h 5456343"/>
              <a:gd name="connsiteX227" fmla="*/ 4741598 w 5529990"/>
              <a:gd name="connsiteY227" fmla="*/ 4274501 h 5456343"/>
              <a:gd name="connsiteX228" fmla="*/ 4775052 w 5529990"/>
              <a:gd name="connsiteY228" fmla="*/ 4260465 h 5456343"/>
              <a:gd name="connsiteX229" fmla="*/ 4822535 w 5529990"/>
              <a:gd name="connsiteY229" fmla="*/ 4263704 h 5456343"/>
              <a:gd name="connsiteX230" fmla="*/ 4862464 w 5529990"/>
              <a:gd name="connsiteY230" fmla="*/ 4268023 h 5456343"/>
              <a:gd name="connsiteX231" fmla="*/ 4878651 w 5529990"/>
              <a:gd name="connsiteY231" fmla="*/ 4266943 h 5456343"/>
              <a:gd name="connsiteX232" fmla="*/ 4952034 w 5529990"/>
              <a:gd name="connsiteY232" fmla="*/ 4330645 h 5456343"/>
              <a:gd name="connsiteX233" fmla="*/ 4987646 w 5529990"/>
              <a:gd name="connsiteY233" fmla="*/ 4391109 h 5456343"/>
              <a:gd name="connsiteX234" fmla="*/ 5046999 w 5529990"/>
              <a:gd name="connsiteY234" fmla="*/ 4436456 h 5456343"/>
              <a:gd name="connsiteX235" fmla="*/ 5058870 w 5529990"/>
              <a:gd name="connsiteY235" fmla="*/ 4429978 h 5456343"/>
              <a:gd name="connsiteX236" fmla="*/ 5134411 w 5529990"/>
              <a:gd name="connsiteY236" fmla="*/ 4366276 h 5456343"/>
              <a:gd name="connsiteX237" fmla="*/ 5151678 w 5529990"/>
              <a:gd name="connsiteY237" fmla="*/ 4357638 h 5456343"/>
              <a:gd name="connsiteX238" fmla="*/ 5205636 w 5529990"/>
              <a:gd name="connsiteY238" fmla="*/ 4349000 h 5456343"/>
              <a:gd name="connsiteX239" fmla="*/ 5268226 w 5529990"/>
              <a:gd name="connsiteY239" fmla="*/ 4333885 h 5456343"/>
              <a:gd name="connsiteX240" fmla="*/ 5294126 w 5529990"/>
              <a:gd name="connsiteY240" fmla="*/ 4334964 h 5456343"/>
              <a:gd name="connsiteX241" fmla="*/ 5433338 w 5529990"/>
              <a:gd name="connsiteY241" fmla="*/ 4392189 h 5456343"/>
              <a:gd name="connsiteX242" fmla="*/ 5441971 w 5529990"/>
              <a:gd name="connsiteY242" fmla="*/ 4402986 h 5456343"/>
              <a:gd name="connsiteX243" fmla="*/ 5473266 w 5529990"/>
              <a:gd name="connsiteY243" fmla="*/ 4468847 h 5456343"/>
              <a:gd name="connsiteX244" fmla="*/ 5481899 w 5529990"/>
              <a:gd name="connsiteY244" fmla="*/ 4496919 h 5456343"/>
              <a:gd name="connsiteX245" fmla="*/ 5492691 w 5529990"/>
              <a:gd name="connsiteY245" fmla="*/ 4544426 h 5456343"/>
              <a:gd name="connsiteX246" fmla="*/ 5523987 w 5529990"/>
              <a:gd name="connsiteY246" fmla="*/ 4580056 h 5456343"/>
              <a:gd name="connsiteX247" fmla="*/ 5529787 w 5529990"/>
              <a:gd name="connsiteY247" fmla="*/ 4596252 h 5456343"/>
              <a:gd name="connsiteX248" fmla="*/ 5515353 w 5529990"/>
              <a:gd name="connsiteY248" fmla="*/ 4605969 h 5456343"/>
              <a:gd name="connsiteX249" fmla="*/ 5502403 w 5529990"/>
              <a:gd name="connsiteY249" fmla="*/ 4609208 h 5456343"/>
              <a:gd name="connsiteX250" fmla="*/ 5487295 w 5529990"/>
              <a:gd name="connsiteY250" fmla="*/ 4618925 h 5456343"/>
              <a:gd name="connsiteX251" fmla="*/ 5497008 w 5529990"/>
              <a:gd name="connsiteY251" fmla="*/ 4632961 h 5456343"/>
              <a:gd name="connsiteX252" fmla="*/ 5491612 w 5529990"/>
              <a:gd name="connsiteY252" fmla="*/ 4665352 h 5456343"/>
              <a:gd name="connsiteX253" fmla="*/ 5477583 w 5529990"/>
              <a:gd name="connsiteY253" fmla="*/ 4671830 h 5456343"/>
              <a:gd name="connsiteX254" fmla="*/ 5470029 w 5529990"/>
              <a:gd name="connsiteY254" fmla="*/ 4691265 h 5456343"/>
              <a:gd name="connsiteX255" fmla="*/ 5488374 w 5529990"/>
              <a:gd name="connsiteY255" fmla="*/ 4698823 h 5456343"/>
              <a:gd name="connsiteX256" fmla="*/ 5504696 w 5529990"/>
              <a:gd name="connsiteY256" fmla="*/ 4697004 h 5456343"/>
              <a:gd name="connsiteX257" fmla="*/ 5420769 w 5529990"/>
              <a:gd name="connsiteY257" fmla="*/ 4781392 h 5456343"/>
              <a:gd name="connsiteX258" fmla="*/ 5413913 w 5529990"/>
              <a:gd name="connsiteY258" fmla="*/ 4776562 h 5456343"/>
              <a:gd name="connsiteX259" fmla="*/ 5393409 w 5529990"/>
              <a:gd name="connsiteY259" fmla="*/ 4786279 h 5456343"/>
              <a:gd name="connsiteX260" fmla="*/ 5384776 w 5529990"/>
              <a:gd name="connsiteY260" fmla="*/ 4805713 h 5456343"/>
              <a:gd name="connsiteX261" fmla="*/ 5358876 w 5529990"/>
              <a:gd name="connsiteY261" fmla="*/ 4818670 h 5456343"/>
              <a:gd name="connsiteX262" fmla="*/ 5275781 w 5529990"/>
              <a:gd name="connsiteY262" fmla="*/ 4860778 h 5456343"/>
              <a:gd name="connsiteX263" fmla="*/ 5263910 w 5529990"/>
              <a:gd name="connsiteY263" fmla="*/ 4875894 h 5456343"/>
              <a:gd name="connsiteX264" fmla="*/ 5250960 w 5529990"/>
              <a:gd name="connsiteY264" fmla="*/ 4855379 h 5456343"/>
              <a:gd name="connsiteX265" fmla="*/ 5250960 w 5529990"/>
              <a:gd name="connsiteY265" fmla="*/ 4852140 h 5456343"/>
              <a:gd name="connsiteX266" fmla="*/ 5214269 w 5529990"/>
              <a:gd name="connsiteY266" fmla="*/ 4831626 h 5456343"/>
              <a:gd name="connsiteX267" fmla="*/ 5163548 w 5529990"/>
              <a:gd name="connsiteY267" fmla="*/ 4829467 h 5456343"/>
              <a:gd name="connsiteX268" fmla="*/ 5092324 w 5529990"/>
              <a:gd name="connsiteY268" fmla="*/ 4811112 h 5456343"/>
              <a:gd name="connsiteX269" fmla="*/ 5072899 w 5529990"/>
              <a:gd name="connsiteY269" fmla="*/ 4794916 h 5456343"/>
              <a:gd name="connsiteX270" fmla="*/ 5016783 w 5529990"/>
              <a:gd name="connsiteY270" fmla="*/ 4750649 h 5456343"/>
              <a:gd name="connsiteX271" fmla="*/ 5007071 w 5529990"/>
              <a:gd name="connsiteY271" fmla="*/ 4724736 h 5456343"/>
              <a:gd name="connsiteX272" fmla="*/ 4975775 w 5529990"/>
              <a:gd name="connsiteY272" fmla="*/ 4617845 h 5456343"/>
              <a:gd name="connsiteX273" fmla="*/ 4952034 w 5529990"/>
              <a:gd name="connsiteY273" fmla="*/ 4617845 h 5456343"/>
              <a:gd name="connsiteX274" fmla="*/ 4948796 w 5529990"/>
              <a:gd name="connsiteY274" fmla="*/ 4645918 h 5456343"/>
              <a:gd name="connsiteX275" fmla="*/ 4961746 w 5529990"/>
              <a:gd name="connsiteY275" fmla="*/ 4665352 h 5456343"/>
              <a:gd name="connsiteX276" fmla="*/ 4963904 w 5529990"/>
              <a:gd name="connsiteY276" fmla="*/ 4683708 h 5456343"/>
              <a:gd name="connsiteX277" fmla="*/ 4944480 w 5529990"/>
              <a:gd name="connsiteY277" fmla="*/ 4680468 h 5456343"/>
              <a:gd name="connsiteX278" fmla="*/ 4930451 w 5529990"/>
              <a:gd name="connsiteY278" fmla="*/ 4665352 h 5456343"/>
              <a:gd name="connsiteX279" fmla="*/ 4896997 w 5529990"/>
              <a:gd name="connsiteY279" fmla="*/ 4659954 h 5456343"/>
              <a:gd name="connsiteX280" fmla="*/ 4903472 w 5529990"/>
              <a:gd name="connsiteY280" fmla="*/ 4689106 h 5456343"/>
              <a:gd name="connsiteX281" fmla="*/ 4921817 w 5529990"/>
              <a:gd name="connsiteY281" fmla="*/ 4711780 h 5456343"/>
              <a:gd name="connsiteX282" fmla="*/ 4907788 w 5529990"/>
              <a:gd name="connsiteY282" fmla="*/ 4733374 h 5456343"/>
              <a:gd name="connsiteX283" fmla="*/ 4846276 w 5529990"/>
              <a:gd name="connsiteY283" fmla="*/ 4709620 h 5456343"/>
              <a:gd name="connsiteX284" fmla="*/ 4786923 w 5529990"/>
              <a:gd name="connsiteY284" fmla="*/ 4709620 h 5456343"/>
              <a:gd name="connsiteX285" fmla="*/ 4763181 w 5529990"/>
              <a:gd name="connsiteY285" fmla="*/ 4731214 h 5456343"/>
              <a:gd name="connsiteX286" fmla="*/ 4751311 w 5529990"/>
              <a:gd name="connsiteY286" fmla="*/ 4737692 h 5456343"/>
              <a:gd name="connsiteX287" fmla="*/ 4744836 w 5529990"/>
              <a:gd name="connsiteY287" fmla="*/ 4725816 h 5456343"/>
              <a:gd name="connsiteX288" fmla="*/ 4723252 w 5529990"/>
              <a:gd name="connsiteY288" fmla="*/ 4703142 h 5456343"/>
              <a:gd name="connsiteX289" fmla="*/ 4674690 w 5529990"/>
              <a:gd name="connsiteY289" fmla="*/ 4675069 h 5456343"/>
              <a:gd name="connsiteX290" fmla="*/ 4648790 w 5529990"/>
              <a:gd name="connsiteY290" fmla="*/ 4673990 h 5456343"/>
              <a:gd name="connsiteX291" fmla="*/ 4631524 w 5529990"/>
              <a:gd name="connsiteY291" fmla="*/ 4682628 h 5456343"/>
              <a:gd name="connsiteX292" fmla="*/ 4619653 w 5529990"/>
              <a:gd name="connsiteY292" fmla="*/ 4664272 h 5456343"/>
              <a:gd name="connsiteX293" fmla="*/ 4617495 w 5529990"/>
              <a:gd name="connsiteY293" fmla="*/ 4649157 h 5456343"/>
              <a:gd name="connsiteX294" fmla="*/ 4590179 w 5529990"/>
              <a:gd name="connsiteY294" fmla="*/ 4622282 h 5456343"/>
              <a:gd name="connsiteX295" fmla="*/ 4586817 w 5529990"/>
              <a:gd name="connsiteY295" fmla="*/ 4623974 h 5456343"/>
              <a:gd name="connsiteX296" fmla="*/ 4584630 w 5529990"/>
              <a:gd name="connsiteY296" fmla="*/ 4635875 h 5456343"/>
              <a:gd name="connsiteX297" fmla="*/ 4531541 w 5529990"/>
              <a:gd name="connsiteY297" fmla="*/ 4686274 h 5456343"/>
              <a:gd name="connsiteX298" fmla="*/ 4492463 w 5529990"/>
              <a:gd name="connsiteY298" fmla="*/ 4723091 h 5456343"/>
              <a:gd name="connsiteX299" fmla="*/ 4462206 w 5529990"/>
              <a:gd name="connsiteY299" fmla="*/ 4772694 h 5456343"/>
              <a:gd name="connsiteX300" fmla="*/ 4452007 w 5529990"/>
              <a:gd name="connsiteY300" fmla="*/ 4809481 h 5456343"/>
              <a:gd name="connsiteX301" fmla="*/ 4457827 w 5529990"/>
              <a:gd name="connsiteY301" fmla="*/ 4850751 h 5456343"/>
              <a:gd name="connsiteX302" fmla="*/ 4471025 w 5529990"/>
              <a:gd name="connsiteY302" fmla="*/ 4867775 h 5456343"/>
              <a:gd name="connsiteX303" fmla="*/ 4503311 w 5529990"/>
              <a:gd name="connsiteY303" fmla="*/ 4865104 h 5456343"/>
              <a:gd name="connsiteX304" fmla="*/ 4538327 w 5529990"/>
              <a:gd name="connsiteY304" fmla="*/ 4899014 h 5456343"/>
              <a:gd name="connsiteX305" fmla="*/ 4528782 w 5529990"/>
              <a:gd name="connsiteY305" fmla="*/ 4950009 h 5456343"/>
              <a:gd name="connsiteX306" fmla="*/ 4490855 w 5529990"/>
              <a:gd name="connsiteY306" fmla="*/ 4977760 h 5456343"/>
              <a:gd name="connsiteX307" fmla="*/ 4473436 w 5529990"/>
              <a:gd name="connsiteY307" fmla="*/ 4993981 h 5456343"/>
              <a:gd name="connsiteX308" fmla="*/ 4496877 w 5529990"/>
              <a:gd name="connsiteY308" fmla="*/ 5031953 h 5456343"/>
              <a:gd name="connsiteX309" fmla="*/ 4502473 w 5529990"/>
              <a:gd name="connsiteY309" fmla="*/ 5031433 h 5456343"/>
              <a:gd name="connsiteX310" fmla="*/ 4538301 w 5529990"/>
              <a:gd name="connsiteY310" fmla="*/ 5034738 h 5456343"/>
              <a:gd name="connsiteX311" fmla="*/ 4541751 w 5529990"/>
              <a:gd name="connsiteY311" fmla="*/ 5089834 h 5456343"/>
              <a:gd name="connsiteX312" fmla="*/ 4511743 w 5529990"/>
              <a:gd name="connsiteY312" fmla="*/ 5127799 h 5456343"/>
              <a:gd name="connsiteX313" fmla="*/ 4485820 w 5529990"/>
              <a:gd name="connsiteY313" fmla="*/ 5123905 h 5456343"/>
              <a:gd name="connsiteX314" fmla="*/ 4473208 w 5529990"/>
              <a:gd name="connsiteY314" fmla="*/ 5116782 h 5456343"/>
              <a:gd name="connsiteX315" fmla="*/ 4466980 w 5529990"/>
              <a:gd name="connsiteY315" fmla="*/ 5131962 h 5456343"/>
              <a:gd name="connsiteX316" fmla="*/ 4474335 w 5529990"/>
              <a:gd name="connsiteY316" fmla="*/ 5161144 h 5456343"/>
              <a:gd name="connsiteX317" fmla="*/ 4432436 w 5529990"/>
              <a:gd name="connsiteY317" fmla="*/ 5210502 h 5456343"/>
              <a:gd name="connsiteX318" fmla="*/ 4422080 w 5529990"/>
              <a:gd name="connsiteY318" fmla="*/ 5209806 h 5456343"/>
              <a:gd name="connsiteX319" fmla="*/ 4363328 w 5529990"/>
              <a:gd name="connsiteY319" fmla="*/ 5256417 h 5456343"/>
              <a:gd name="connsiteX320" fmla="*/ 4335441 w 5529990"/>
              <a:gd name="connsiteY320" fmla="*/ 5292194 h 5456343"/>
              <a:gd name="connsiteX321" fmla="*/ 4315316 w 5529990"/>
              <a:gd name="connsiteY321" fmla="*/ 5300702 h 5456343"/>
              <a:gd name="connsiteX322" fmla="*/ 4258458 w 5529990"/>
              <a:gd name="connsiteY322" fmla="*/ 5385631 h 5456343"/>
              <a:gd name="connsiteX323" fmla="*/ 4253222 w 5529990"/>
              <a:gd name="connsiteY323" fmla="*/ 5436557 h 5456343"/>
              <a:gd name="connsiteX324" fmla="*/ 4229825 w 5529990"/>
              <a:gd name="connsiteY324" fmla="*/ 5456320 h 5456343"/>
              <a:gd name="connsiteX325" fmla="*/ 4214822 w 5529990"/>
              <a:gd name="connsiteY325" fmla="*/ 5434155 h 5456343"/>
              <a:gd name="connsiteX326" fmla="*/ 4150160 w 5529990"/>
              <a:gd name="connsiteY326" fmla="*/ 5406321 h 5456343"/>
              <a:gd name="connsiteX327" fmla="*/ 4094026 w 5529990"/>
              <a:gd name="connsiteY327" fmla="*/ 5427469 h 5456343"/>
              <a:gd name="connsiteX328" fmla="*/ 4039855 w 5529990"/>
              <a:gd name="connsiteY328" fmla="*/ 5408946 h 5456343"/>
              <a:gd name="connsiteX329" fmla="*/ 3927948 w 5529990"/>
              <a:gd name="connsiteY329" fmla="*/ 5419353 h 5456343"/>
              <a:gd name="connsiteX330" fmla="*/ 3912268 w 5529990"/>
              <a:gd name="connsiteY330" fmla="*/ 5436408 h 5456343"/>
              <a:gd name="connsiteX331" fmla="*/ 3845463 w 5529990"/>
              <a:gd name="connsiteY331" fmla="*/ 5381894 h 5456343"/>
              <a:gd name="connsiteX332" fmla="*/ 3765729 w 5529990"/>
              <a:gd name="connsiteY332" fmla="*/ 5409883 h 5456343"/>
              <a:gd name="connsiteX333" fmla="*/ 3765910 w 5529990"/>
              <a:gd name="connsiteY333" fmla="*/ 5393938 h 5456343"/>
              <a:gd name="connsiteX334" fmla="*/ 3718780 w 5529990"/>
              <a:gd name="connsiteY334" fmla="*/ 5329630 h 5456343"/>
              <a:gd name="connsiteX335" fmla="*/ 3675462 w 5529990"/>
              <a:gd name="connsiteY335" fmla="*/ 5288528 h 5456343"/>
              <a:gd name="connsiteX336" fmla="*/ 3619984 w 5529990"/>
              <a:gd name="connsiteY336" fmla="*/ 5241589 h 5456343"/>
              <a:gd name="connsiteX337" fmla="*/ 3608747 w 5529990"/>
              <a:gd name="connsiteY337" fmla="*/ 5267190 h 5456343"/>
              <a:gd name="connsiteX338" fmla="*/ 3596563 w 5529990"/>
              <a:gd name="connsiteY338" fmla="*/ 5314780 h 5456343"/>
              <a:gd name="connsiteX339" fmla="*/ 3574430 w 5529990"/>
              <a:gd name="connsiteY339" fmla="*/ 5305224 h 5456343"/>
              <a:gd name="connsiteX340" fmla="*/ 3499909 w 5529990"/>
              <a:gd name="connsiteY340" fmla="*/ 5253419 h 5456343"/>
              <a:gd name="connsiteX341" fmla="*/ 3315692 w 5529990"/>
              <a:gd name="connsiteY341" fmla="*/ 5243008 h 5456343"/>
              <a:gd name="connsiteX342" fmla="*/ 3221835 w 5529990"/>
              <a:gd name="connsiteY342" fmla="*/ 5222534 h 5456343"/>
              <a:gd name="connsiteX343" fmla="*/ 3181652 w 5529990"/>
              <a:gd name="connsiteY343" fmla="*/ 5243858 h 5456343"/>
              <a:gd name="connsiteX344" fmla="*/ 3144425 w 5529990"/>
              <a:gd name="connsiteY344" fmla="*/ 5261258 h 5456343"/>
              <a:gd name="connsiteX345" fmla="*/ 3142147 w 5529990"/>
              <a:gd name="connsiteY345" fmla="*/ 5225963 h 5456343"/>
              <a:gd name="connsiteX346" fmla="*/ 3132063 w 5529990"/>
              <a:gd name="connsiteY346" fmla="*/ 5160201 h 5456343"/>
              <a:gd name="connsiteX347" fmla="*/ 2992209 w 5529990"/>
              <a:gd name="connsiteY347" fmla="*/ 4872894 h 5456343"/>
              <a:gd name="connsiteX348" fmla="*/ 2922382 w 5529990"/>
              <a:gd name="connsiteY348" fmla="*/ 4817997 h 5456343"/>
              <a:gd name="connsiteX349" fmla="*/ 2852371 w 5529990"/>
              <a:gd name="connsiteY349" fmla="*/ 4861342 h 5456343"/>
              <a:gd name="connsiteX350" fmla="*/ 2799055 w 5529990"/>
              <a:gd name="connsiteY350" fmla="*/ 4952246 h 5456343"/>
              <a:gd name="connsiteX351" fmla="*/ 2750389 w 5529990"/>
              <a:gd name="connsiteY351" fmla="*/ 4982323 h 5456343"/>
              <a:gd name="connsiteX352" fmla="*/ 2759166 w 5529990"/>
              <a:gd name="connsiteY352" fmla="*/ 4937373 h 5456343"/>
              <a:gd name="connsiteX353" fmla="*/ 2758717 w 5529990"/>
              <a:gd name="connsiteY353" fmla="*/ 4853791 h 5456343"/>
              <a:gd name="connsiteX354" fmla="*/ 2773428 w 5529990"/>
              <a:gd name="connsiteY354" fmla="*/ 4829858 h 5456343"/>
              <a:gd name="connsiteX355" fmla="*/ 2813611 w 5529990"/>
              <a:gd name="connsiteY355" fmla="*/ 4808534 h 5456343"/>
              <a:gd name="connsiteX356" fmla="*/ 2820922 w 5529990"/>
              <a:gd name="connsiteY356" fmla="*/ 4779980 h 5456343"/>
              <a:gd name="connsiteX357" fmla="*/ 2796668 w 5529990"/>
              <a:gd name="connsiteY357" fmla="*/ 4772612 h 5456343"/>
              <a:gd name="connsiteX358" fmla="*/ 2622107 w 5529990"/>
              <a:gd name="connsiteY358" fmla="*/ 4773249 h 5456343"/>
              <a:gd name="connsiteX359" fmla="*/ 2591932 w 5529990"/>
              <a:gd name="connsiteY359" fmla="*/ 4771776 h 5456343"/>
              <a:gd name="connsiteX360" fmla="*/ 2581363 w 5529990"/>
              <a:gd name="connsiteY360" fmla="*/ 4784316 h 5456343"/>
              <a:gd name="connsiteX361" fmla="*/ 2533973 w 5529990"/>
              <a:gd name="connsiteY361" fmla="*/ 4788867 h 5456343"/>
              <a:gd name="connsiteX362" fmla="*/ 2494641 w 5529990"/>
              <a:gd name="connsiteY362" fmla="*/ 4816770 h 5456343"/>
              <a:gd name="connsiteX363" fmla="*/ 2502607 w 5529990"/>
              <a:gd name="connsiteY363" fmla="*/ 4887605 h 5456343"/>
              <a:gd name="connsiteX364" fmla="*/ 2530777 w 5529990"/>
              <a:gd name="connsiteY364" fmla="*/ 5025291 h 5456343"/>
              <a:gd name="connsiteX365" fmla="*/ 2526229 w 5529990"/>
              <a:gd name="connsiteY365" fmla="*/ 5094470 h 5456343"/>
              <a:gd name="connsiteX366" fmla="*/ 2476444 w 5529990"/>
              <a:gd name="connsiteY366" fmla="*/ 5139834 h 5456343"/>
              <a:gd name="connsiteX367" fmla="*/ 2456379 w 5529990"/>
              <a:gd name="connsiteY367" fmla="*/ 5052626 h 5456343"/>
              <a:gd name="connsiteX368" fmla="*/ 2428893 w 5529990"/>
              <a:gd name="connsiteY368" fmla="*/ 4952213 h 5456343"/>
              <a:gd name="connsiteX369" fmla="*/ 2404842 w 5529990"/>
              <a:gd name="connsiteY369" fmla="*/ 4852765 h 5456343"/>
              <a:gd name="connsiteX370" fmla="*/ 2313953 w 5529990"/>
              <a:gd name="connsiteY370" fmla="*/ 4819852 h 5456343"/>
              <a:gd name="connsiteX371" fmla="*/ 2305700 w 5529990"/>
              <a:gd name="connsiteY371" fmla="*/ 4836077 h 5456343"/>
              <a:gd name="connsiteX372" fmla="*/ 2307760 w 5529990"/>
              <a:gd name="connsiteY372" fmla="*/ 4855197 h 5456343"/>
              <a:gd name="connsiteX373" fmla="*/ 2273652 w 5529990"/>
              <a:gd name="connsiteY373" fmla="*/ 4897541 h 5456343"/>
              <a:gd name="connsiteX374" fmla="*/ 2229651 w 5529990"/>
              <a:gd name="connsiteY374" fmla="*/ 4875929 h 5456343"/>
              <a:gd name="connsiteX375" fmla="*/ 2219754 w 5529990"/>
              <a:gd name="connsiteY375" fmla="*/ 4858320 h 5456343"/>
              <a:gd name="connsiteX376" fmla="*/ 2105490 w 5529990"/>
              <a:gd name="connsiteY376" fmla="*/ 4809581 h 5456343"/>
              <a:gd name="connsiteX377" fmla="*/ 2075923 w 5529990"/>
              <a:gd name="connsiteY377" fmla="*/ 4829098 h 5456343"/>
              <a:gd name="connsiteX378" fmla="*/ 1995879 w 5529990"/>
              <a:gd name="connsiteY378" fmla="*/ 4903056 h 5456343"/>
              <a:gd name="connsiteX379" fmla="*/ 1971127 w 5529990"/>
              <a:gd name="connsiteY379" fmla="*/ 4905382 h 5456343"/>
              <a:gd name="connsiteX380" fmla="*/ 1929602 w 5529990"/>
              <a:gd name="connsiteY380" fmla="*/ 4888172 h 5456343"/>
              <a:gd name="connsiteX381" fmla="*/ 1900724 w 5529990"/>
              <a:gd name="connsiteY381" fmla="*/ 4898612 h 5456343"/>
              <a:gd name="connsiteX382" fmla="*/ 1896871 w 5529990"/>
              <a:gd name="connsiteY382" fmla="*/ 4912363 h 5456343"/>
              <a:gd name="connsiteX383" fmla="*/ 1877068 w 5529990"/>
              <a:gd name="connsiteY383" fmla="*/ 4923495 h 5456343"/>
              <a:gd name="connsiteX384" fmla="*/ 1870333 w 5529990"/>
              <a:gd name="connsiteY384" fmla="*/ 4901212 h 5456343"/>
              <a:gd name="connsiteX385" fmla="*/ 1885608 w 5529990"/>
              <a:gd name="connsiteY385" fmla="*/ 4820209 h 5456343"/>
              <a:gd name="connsiteX386" fmla="*/ 1867872 w 5529990"/>
              <a:gd name="connsiteY386" fmla="*/ 4804109 h 5456343"/>
              <a:gd name="connsiteX387" fmla="*/ 1837342 w 5529990"/>
              <a:gd name="connsiteY387" fmla="*/ 4827064 h 5456343"/>
              <a:gd name="connsiteX388" fmla="*/ 1799662 w 5529990"/>
              <a:gd name="connsiteY388" fmla="*/ 4842451 h 5456343"/>
              <a:gd name="connsiteX389" fmla="*/ 1758003 w 5529990"/>
              <a:gd name="connsiteY389" fmla="*/ 4799247 h 5456343"/>
              <a:gd name="connsiteX390" fmla="*/ 1769692 w 5529990"/>
              <a:gd name="connsiteY390" fmla="*/ 4783984 h 5456343"/>
              <a:gd name="connsiteX391" fmla="*/ 1743295 w 5529990"/>
              <a:gd name="connsiteY391" fmla="*/ 4752477 h 5456343"/>
              <a:gd name="connsiteX392" fmla="*/ 1616518 w 5529990"/>
              <a:gd name="connsiteY392" fmla="*/ 4702082 h 5456343"/>
              <a:gd name="connsiteX393" fmla="*/ 1541847 w 5529990"/>
              <a:gd name="connsiteY393" fmla="*/ 4723780 h 5456343"/>
              <a:gd name="connsiteX394" fmla="*/ 1482305 w 5529990"/>
              <a:gd name="connsiteY394" fmla="*/ 4731179 h 5456343"/>
              <a:gd name="connsiteX395" fmla="*/ 1473783 w 5529990"/>
              <a:gd name="connsiteY395" fmla="*/ 4695417 h 5456343"/>
              <a:gd name="connsiteX396" fmla="*/ 1468846 w 5529990"/>
              <a:gd name="connsiteY396" fmla="*/ 4593913 h 5456343"/>
              <a:gd name="connsiteX397" fmla="*/ 1363940 w 5529990"/>
              <a:gd name="connsiteY397" fmla="*/ 4505154 h 5456343"/>
              <a:gd name="connsiteX398" fmla="*/ 1341662 w 5529990"/>
              <a:gd name="connsiteY398" fmla="*/ 4511882 h 5456343"/>
              <a:gd name="connsiteX399" fmla="*/ 1289128 w 5529990"/>
              <a:gd name="connsiteY399" fmla="*/ 4547206 h 5456343"/>
              <a:gd name="connsiteX400" fmla="*/ 1221480 w 5529990"/>
              <a:gd name="connsiteY400" fmla="*/ 4504127 h 5456343"/>
              <a:gd name="connsiteX401" fmla="*/ 1220530 w 5529990"/>
              <a:gd name="connsiteY401" fmla="*/ 4414866 h 5456343"/>
              <a:gd name="connsiteX402" fmla="*/ 1239097 w 5529990"/>
              <a:gd name="connsiteY402" fmla="*/ 4401534 h 5456343"/>
              <a:gd name="connsiteX403" fmla="*/ 1251750 w 5529990"/>
              <a:gd name="connsiteY403" fmla="*/ 4382834 h 5456343"/>
              <a:gd name="connsiteX404" fmla="*/ 1254504 w 5529990"/>
              <a:gd name="connsiteY404" fmla="*/ 4346526 h 5456343"/>
              <a:gd name="connsiteX405" fmla="*/ 1230581 w 5529990"/>
              <a:gd name="connsiteY405" fmla="*/ 4319421 h 5456343"/>
              <a:gd name="connsiteX406" fmla="*/ 1186758 w 5529990"/>
              <a:gd name="connsiteY406" fmla="*/ 4272364 h 5456343"/>
              <a:gd name="connsiteX407" fmla="*/ 1175214 w 5529990"/>
              <a:gd name="connsiteY407" fmla="*/ 4264939 h 5456343"/>
              <a:gd name="connsiteX408" fmla="*/ 1161833 w 5529990"/>
              <a:gd name="connsiteY408" fmla="*/ 4266023 h 5456343"/>
              <a:gd name="connsiteX409" fmla="*/ 1140837 w 5529990"/>
              <a:gd name="connsiteY409" fmla="*/ 4258967 h 5456343"/>
              <a:gd name="connsiteX410" fmla="*/ 1128185 w 5529990"/>
              <a:gd name="connsiteY410" fmla="*/ 4246273 h 5456343"/>
              <a:gd name="connsiteX411" fmla="*/ 1114189 w 5529990"/>
              <a:gd name="connsiteY411" fmla="*/ 4244360 h 5456343"/>
              <a:gd name="connsiteX412" fmla="*/ 1101745 w 5529990"/>
              <a:gd name="connsiteY412" fmla="*/ 4249907 h 5456343"/>
              <a:gd name="connsiteX413" fmla="*/ 1089334 w 5529990"/>
              <a:gd name="connsiteY413" fmla="*/ 4250366 h 5456343"/>
              <a:gd name="connsiteX414" fmla="*/ 1081819 w 5529990"/>
              <a:gd name="connsiteY414" fmla="*/ 4248119 h 5456343"/>
              <a:gd name="connsiteX415" fmla="*/ 1066120 w 5529990"/>
              <a:gd name="connsiteY415" fmla="*/ 4264125 h 5456343"/>
              <a:gd name="connsiteX416" fmla="*/ 1050323 w 5529990"/>
              <a:gd name="connsiteY416" fmla="*/ 4294755 h 5456343"/>
              <a:gd name="connsiteX417" fmla="*/ 983313 w 5529990"/>
              <a:gd name="connsiteY417" fmla="*/ 4357938 h 5456343"/>
              <a:gd name="connsiteX418" fmla="*/ 960346 w 5529990"/>
              <a:gd name="connsiteY418" fmla="*/ 4334969 h 5456343"/>
              <a:gd name="connsiteX419" fmla="*/ 1002467 w 5529990"/>
              <a:gd name="connsiteY419" fmla="*/ 4292849 h 5456343"/>
              <a:gd name="connsiteX420" fmla="*/ 1033100 w 5529990"/>
              <a:gd name="connsiteY420" fmla="*/ 4258387 h 5456343"/>
              <a:gd name="connsiteX421" fmla="*/ 998661 w 5529990"/>
              <a:gd name="connsiteY421" fmla="*/ 4158853 h 5456343"/>
              <a:gd name="connsiteX422" fmla="*/ 956556 w 5529990"/>
              <a:gd name="connsiteY422" fmla="*/ 4105261 h 5456343"/>
              <a:gd name="connsiteX423" fmla="*/ 904879 w 5529990"/>
              <a:gd name="connsiteY423" fmla="*/ 4057413 h 5456343"/>
              <a:gd name="connsiteX424" fmla="*/ 885736 w 5529990"/>
              <a:gd name="connsiteY424" fmla="*/ 4065073 h 5456343"/>
              <a:gd name="connsiteX425" fmla="*/ 818745 w 5529990"/>
              <a:gd name="connsiteY425" fmla="*/ 4013399 h 5456343"/>
              <a:gd name="connsiteX426" fmla="*/ 826409 w 5529990"/>
              <a:gd name="connsiteY426" fmla="*/ 3971284 h 5456343"/>
              <a:gd name="connsiteX427" fmla="*/ 870463 w 5529990"/>
              <a:gd name="connsiteY427" fmla="*/ 3816223 h 5456343"/>
              <a:gd name="connsiteX428" fmla="*/ 849420 w 5529990"/>
              <a:gd name="connsiteY428" fmla="*/ 3733913 h 5456343"/>
              <a:gd name="connsiteX429" fmla="*/ 837936 w 5529990"/>
              <a:gd name="connsiteY429" fmla="*/ 3722429 h 5456343"/>
              <a:gd name="connsiteX430" fmla="*/ 847517 w 5529990"/>
              <a:gd name="connsiteY430" fmla="*/ 3670743 h 5456343"/>
              <a:gd name="connsiteX431" fmla="*/ 871187 w 5529990"/>
              <a:gd name="connsiteY431" fmla="*/ 3654468 h 5456343"/>
              <a:gd name="connsiteX432" fmla="*/ 862921 w 5529990"/>
              <a:gd name="connsiteY432" fmla="*/ 3655033 h 5456343"/>
              <a:gd name="connsiteX433" fmla="*/ 865726 w 5529990"/>
              <a:gd name="connsiteY433" fmla="*/ 3649731 h 5456343"/>
              <a:gd name="connsiteX434" fmla="*/ 920326 w 5529990"/>
              <a:gd name="connsiteY434" fmla="*/ 3587177 h 5456343"/>
              <a:gd name="connsiteX435" fmla="*/ 925490 w 5529990"/>
              <a:gd name="connsiteY435" fmla="*/ 3584399 h 5456343"/>
              <a:gd name="connsiteX436" fmla="*/ 928649 w 5529990"/>
              <a:gd name="connsiteY436" fmla="*/ 3574777 h 5456343"/>
              <a:gd name="connsiteX437" fmla="*/ 925932 w 5529990"/>
              <a:gd name="connsiteY437" fmla="*/ 3550999 h 5456343"/>
              <a:gd name="connsiteX438" fmla="*/ 917654 w 5529990"/>
              <a:gd name="connsiteY438" fmla="*/ 3534979 h 5456343"/>
              <a:gd name="connsiteX439" fmla="*/ 912238 w 5529990"/>
              <a:gd name="connsiteY439" fmla="*/ 3534153 h 5456343"/>
              <a:gd name="connsiteX440" fmla="*/ 892558 w 5529990"/>
              <a:gd name="connsiteY440" fmla="*/ 3527474 h 5456343"/>
              <a:gd name="connsiteX441" fmla="*/ 830681 w 5529990"/>
              <a:gd name="connsiteY441" fmla="*/ 3510117 h 5456343"/>
              <a:gd name="connsiteX442" fmla="*/ 626610 w 5529990"/>
              <a:gd name="connsiteY442" fmla="*/ 3543722 h 5456343"/>
              <a:gd name="connsiteX443" fmla="*/ 581781 w 5529990"/>
              <a:gd name="connsiteY443" fmla="*/ 3551541 h 5456343"/>
              <a:gd name="connsiteX444" fmla="*/ 534885 w 5529990"/>
              <a:gd name="connsiteY444" fmla="*/ 3586592 h 5456343"/>
              <a:gd name="connsiteX445" fmla="*/ 508756 w 5529990"/>
              <a:gd name="connsiteY445" fmla="*/ 3607073 h 5456343"/>
              <a:gd name="connsiteX446" fmla="*/ 473000 w 5529990"/>
              <a:gd name="connsiteY446" fmla="*/ 3615583 h 5456343"/>
              <a:gd name="connsiteX447" fmla="*/ 451138 w 5529990"/>
              <a:gd name="connsiteY447" fmla="*/ 3607596 h 5456343"/>
              <a:gd name="connsiteX448" fmla="*/ 426615 w 5529990"/>
              <a:gd name="connsiteY448" fmla="*/ 3498773 h 5456343"/>
              <a:gd name="connsiteX449" fmla="*/ 434951 w 5529990"/>
              <a:gd name="connsiteY449" fmla="*/ 3478138 h 5456343"/>
              <a:gd name="connsiteX450" fmla="*/ 0 w 5529990"/>
              <a:gd name="connsiteY450" fmla="*/ 3478138 h 5456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</a:cxnLst>
            <a:rect l="l" t="t" r="r" b="b"/>
            <a:pathLst>
              <a:path w="5529990" h="5456343">
                <a:moveTo>
                  <a:pt x="5203477" y="4996820"/>
                </a:moveTo>
                <a:lnTo>
                  <a:pt x="5205385" y="4997961"/>
                </a:lnTo>
                <a:lnTo>
                  <a:pt x="5204062" y="4999290"/>
                </a:lnTo>
                <a:close/>
                <a:moveTo>
                  <a:pt x="3285288" y="850958"/>
                </a:moveTo>
                <a:lnTo>
                  <a:pt x="3285287" y="957889"/>
                </a:lnTo>
                <a:lnTo>
                  <a:pt x="3309883" y="964960"/>
                </a:lnTo>
                <a:lnTo>
                  <a:pt x="3342876" y="959101"/>
                </a:lnTo>
                <a:lnTo>
                  <a:pt x="3347625" y="953011"/>
                </a:lnTo>
                <a:cubicBezTo>
                  <a:pt x="3352506" y="941170"/>
                  <a:pt x="3345185" y="930079"/>
                  <a:pt x="3340340" y="917595"/>
                </a:cubicBezTo>
                <a:cubicBezTo>
                  <a:pt x="3332916" y="904388"/>
                  <a:pt x="3317655" y="892691"/>
                  <a:pt x="3323433" y="872062"/>
                </a:cubicBezTo>
                <a:cubicBezTo>
                  <a:pt x="3326596" y="867388"/>
                  <a:pt x="3321373" y="852944"/>
                  <a:pt x="3302259" y="854999"/>
                </a:cubicBezTo>
                <a:close/>
                <a:moveTo>
                  <a:pt x="97597" y="97597"/>
                </a:moveTo>
                <a:lnTo>
                  <a:pt x="97597" y="3380541"/>
                </a:lnTo>
                <a:lnTo>
                  <a:pt x="925476" y="3380541"/>
                </a:lnTo>
                <a:lnTo>
                  <a:pt x="946229" y="3355733"/>
                </a:lnTo>
                <a:cubicBezTo>
                  <a:pt x="955151" y="3350356"/>
                  <a:pt x="965808" y="3348710"/>
                  <a:pt x="978940" y="3351467"/>
                </a:cubicBezTo>
                <a:cubicBezTo>
                  <a:pt x="988016" y="3352158"/>
                  <a:pt x="997814" y="3350272"/>
                  <a:pt x="1007525" y="3349520"/>
                </a:cubicBezTo>
                <a:lnTo>
                  <a:pt x="1031564" y="3353683"/>
                </a:lnTo>
                <a:lnTo>
                  <a:pt x="1032954" y="3351929"/>
                </a:lnTo>
                <a:cubicBezTo>
                  <a:pt x="1041511" y="3336793"/>
                  <a:pt x="1046658" y="3321358"/>
                  <a:pt x="1046660" y="3307002"/>
                </a:cubicBezTo>
                <a:cubicBezTo>
                  <a:pt x="1046661" y="3298388"/>
                  <a:pt x="1047980" y="3291329"/>
                  <a:pt x="1050343" y="3285495"/>
                </a:cubicBezTo>
                <a:lnTo>
                  <a:pt x="1053485" y="3281034"/>
                </a:lnTo>
                <a:lnTo>
                  <a:pt x="213108" y="3281033"/>
                </a:lnTo>
                <a:lnTo>
                  <a:pt x="213107" y="208854"/>
                </a:lnTo>
                <a:lnTo>
                  <a:pt x="3285287" y="208854"/>
                </a:lnTo>
                <a:lnTo>
                  <a:pt x="3285287" y="805089"/>
                </a:lnTo>
                <a:lnTo>
                  <a:pt x="3285421" y="805084"/>
                </a:lnTo>
                <a:cubicBezTo>
                  <a:pt x="3294358" y="808749"/>
                  <a:pt x="3302058" y="816008"/>
                  <a:pt x="3308726" y="825294"/>
                </a:cubicBezTo>
                <a:cubicBezTo>
                  <a:pt x="3318349" y="837264"/>
                  <a:pt x="3328663" y="840157"/>
                  <a:pt x="3343101" y="834936"/>
                </a:cubicBezTo>
                <a:cubicBezTo>
                  <a:pt x="3347502" y="832463"/>
                  <a:pt x="3351903" y="829989"/>
                  <a:pt x="3357542" y="829717"/>
                </a:cubicBezTo>
                <a:lnTo>
                  <a:pt x="3389087" y="840123"/>
                </a:lnTo>
                <a:lnTo>
                  <a:pt x="3389087" y="97597"/>
                </a:lnTo>
                <a:close/>
                <a:moveTo>
                  <a:pt x="0" y="0"/>
                </a:moveTo>
                <a:lnTo>
                  <a:pt x="3486684" y="0"/>
                </a:lnTo>
                <a:lnTo>
                  <a:pt x="3486684" y="833838"/>
                </a:lnTo>
                <a:lnTo>
                  <a:pt x="3500172" y="834269"/>
                </a:lnTo>
                <a:cubicBezTo>
                  <a:pt x="3505844" y="834701"/>
                  <a:pt x="3511551" y="835838"/>
                  <a:pt x="3516226" y="839003"/>
                </a:cubicBezTo>
                <a:cubicBezTo>
                  <a:pt x="3558715" y="852776"/>
                  <a:pt x="3606019" y="849359"/>
                  <a:pt x="3647545" y="866570"/>
                </a:cubicBezTo>
                <a:cubicBezTo>
                  <a:pt x="3654421" y="868498"/>
                  <a:pt x="3662259" y="866989"/>
                  <a:pt x="3662947" y="857912"/>
                </a:cubicBezTo>
                <a:cubicBezTo>
                  <a:pt x="3663910" y="854475"/>
                  <a:pt x="3661435" y="850071"/>
                  <a:pt x="3656762" y="846906"/>
                </a:cubicBezTo>
                <a:cubicBezTo>
                  <a:pt x="3612486" y="819655"/>
                  <a:pt x="3566012" y="793639"/>
                  <a:pt x="3515960" y="787015"/>
                </a:cubicBezTo>
                <a:cubicBezTo>
                  <a:pt x="3500008" y="784394"/>
                  <a:pt x="3493133" y="782466"/>
                  <a:pt x="3489147" y="770223"/>
                </a:cubicBezTo>
                <a:cubicBezTo>
                  <a:pt x="3481723" y="757017"/>
                  <a:pt x="3488465" y="732951"/>
                  <a:pt x="3498229" y="724565"/>
                </a:cubicBezTo>
                <a:cubicBezTo>
                  <a:pt x="3504213" y="719755"/>
                  <a:pt x="3510881" y="717454"/>
                  <a:pt x="3516829" y="717732"/>
                </a:cubicBezTo>
                <a:cubicBezTo>
                  <a:pt x="3522775" y="718009"/>
                  <a:pt x="3528002" y="720865"/>
                  <a:pt x="3531095" y="726369"/>
                </a:cubicBezTo>
                <a:cubicBezTo>
                  <a:pt x="3540717" y="738339"/>
                  <a:pt x="3552408" y="723077"/>
                  <a:pt x="3557357" y="731881"/>
                </a:cubicBezTo>
                <a:cubicBezTo>
                  <a:pt x="3563543" y="742887"/>
                  <a:pt x="3573584" y="740141"/>
                  <a:pt x="3581695" y="744271"/>
                </a:cubicBezTo>
                <a:cubicBezTo>
                  <a:pt x="3610433" y="754187"/>
                  <a:pt x="3634771" y="766576"/>
                  <a:pt x="3651817" y="791752"/>
                </a:cubicBezTo>
                <a:cubicBezTo>
                  <a:pt x="3662955" y="811562"/>
                  <a:pt x="3687707" y="809235"/>
                  <a:pt x="3701043" y="827808"/>
                </a:cubicBezTo>
                <a:cubicBezTo>
                  <a:pt x="3718363" y="858625"/>
                  <a:pt x="3755903" y="863592"/>
                  <a:pt x="3778589" y="888498"/>
                </a:cubicBezTo>
                <a:cubicBezTo>
                  <a:pt x="3807187" y="918769"/>
                  <a:pt x="3843349" y="941890"/>
                  <a:pt x="3870983" y="975599"/>
                </a:cubicBezTo>
                <a:cubicBezTo>
                  <a:pt x="3881846" y="989770"/>
                  <a:pt x="3896558" y="990189"/>
                  <a:pt x="3913472" y="989372"/>
                </a:cubicBezTo>
                <a:cubicBezTo>
                  <a:pt x="3923511" y="986625"/>
                  <a:pt x="3936024" y="988282"/>
                  <a:pt x="3940973" y="997085"/>
                </a:cubicBezTo>
                <a:cubicBezTo>
                  <a:pt x="3948670" y="1015932"/>
                  <a:pt x="3967786" y="1013877"/>
                  <a:pt x="3982772" y="1019936"/>
                </a:cubicBezTo>
                <a:cubicBezTo>
                  <a:pt x="3978104" y="970422"/>
                  <a:pt x="3961198" y="924889"/>
                  <a:pt x="3937964" y="888706"/>
                </a:cubicBezTo>
                <a:cubicBezTo>
                  <a:pt x="3928065" y="871097"/>
                  <a:pt x="3912388" y="874116"/>
                  <a:pt x="3899601" y="866821"/>
                </a:cubicBezTo>
                <a:cubicBezTo>
                  <a:pt x="3878701" y="855396"/>
                  <a:pt x="3863440" y="843699"/>
                  <a:pt x="3853267" y="820451"/>
                </a:cubicBezTo>
                <a:cubicBezTo>
                  <a:pt x="3845844" y="807243"/>
                  <a:pt x="3839658" y="796238"/>
                  <a:pt x="3829759" y="778630"/>
                </a:cubicBezTo>
                <a:cubicBezTo>
                  <a:pt x="3856712" y="775065"/>
                  <a:pt x="3879951" y="764897"/>
                  <a:pt x="3899474" y="794477"/>
                </a:cubicBezTo>
                <a:cubicBezTo>
                  <a:pt x="3906898" y="807684"/>
                  <a:pt x="3932471" y="822274"/>
                  <a:pt x="3949113" y="815817"/>
                </a:cubicBezTo>
                <a:cubicBezTo>
                  <a:pt x="3967952" y="808123"/>
                  <a:pt x="3973176" y="822568"/>
                  <a:pt x="3979087" y="827934"/>
                </a:cubicBezTo>
                <a:cubicBezTo>
                  <a:pt x="3993387" y="843069"/>
                  <a:pt x="4011123" y="859169"/>
                  <a:pt x="4029548" y="866192"/>
                </a:cubicBezTo>
                <a:cubicBezTo>
                  <a:pt x="4051411" y="874180"/>
                  <a:pt x="4053745" y="898937"/>
                  <a:pt x="4074646" y="910362"/>
                </a:cubicBezTo>
                <a:cubicBezTo>
                  <a:pt x="4086196" y="915455"/>
                  <a:pt x="4092382" y="926461"/>
                  <a:pt x="4111496" y="924407"/>
                </a:cubicBezTo>
                <a:cubicBezTo>
                  <a:pt x="4136249" y="922079"/>
                  <a:pt x="4154948" y="934741"/>
                  <a:pt x="4161957" y="962664"/>
                </a:cubicBezTo>
                <a:cubicBezTo>
                  <a:pt x="4152192" y="971049"/>
                  <a:pt x="4137753" y="976269"/>
                  <a:pt x="4131426" y="985620"/>
                </a:cubicBezTo>
                <a:cubicBezTo>
                  <a:pt x="4125375" y="1000608"/>
                  <a:pt x="4126197" y="1017525"/>
                  <a:pt x="4134857" y="1032933"/>
                </a:cubicBezTo>
                <a:cubicBezTo>
                  <a:pt x="4141044" y="1043939"/>
                  <a:pt x="4129079" y="1053560"/>
                  <a:pt x="4138703" y="1065530"/>
                </a:cubicBezTo>
                <a:cubicBezTo>
                  <a:pt x="4144615" y="1070897"/>
                  <a:pt x="4125501" y="1072951"/>
                  <a:pt x="4128249" y="1082993"/>
                </a:cubicBezTo>
                <a:cubicBezTo>
                  <a:pt x="4129487" y="1085194"/>
                  <a:pt x="4140488" y="1079010"/>
                  <a:pt x="4147363" y="1080938"/>
                </a:cubicBezTo>
                <a:cubicBezTo>
                  <a:pt x="4155477" y="1085068"/>
                  <a:pt x="4161388" y="1090434"/>
                  <a:pt x="4170738" y="1096765"/>
                </a:cubicBezTo>
                <a:cubicBezTo>
                  <a:pt x="4179125" y="1106535"/>
                  <a:pt x="4178437" y="1115611"/>
                  <a:pt x="4166471" y="1125234"/>
                </a:cubicBezTo>
                <a:cubicBezTo>
                  <a:pt x="4141305" y="1142278"/>
                  <a:pt x="4137452" y="1156029"/>
                  <a:pt x="4151337" y="1185880"/>
                </a:cubicBezTo>
                <a:cubicBezTo>
                  <a:pt x="4156286" y="1194685"/>
                  <a:pt x="4142120" y="1205544"/>
                  <a:pt x="4159309" y="1210365"/>
                </a:cubicBezTo>
                <a:cubicBezTo>
                  <a:pt x="4185164" y="1184245"/>
                  <a:pt x="4187920" y="1147936"/>
                  <a:pt x="4205665" y="1117687"/>
                </a:cubicBezTo>
                <a:cubicBezTo>
                  <a:pt x="4208827" y="1113012"/>
                  <a:pt x="4208552" y="1107373"/>
                  <a:pt x="4209517" y="1103935"/>
                </a:cubicBezTo>
                <a:cubicBezTo>
                  <a:pt x="4213642" y="1095822"/>
                  <a:pt x="4218043" y="1093348"/>
                  <a:pt x="4224918" y="1095278"/>
                </a:cubicBezTo>
                <a:cubicBezTo>
                  <a:pt x="4229592" y="1098442"/>
                  <a:pt x="4232067" y="1102845"/>
                  <a:pt x="4232341" y="1108484"/>
                </a:cubicBezTo>
                <a:cubicBezTo>
                  <a:pt x="4224362" y="1130348"/>
                  <a:pt x="4221059" y="1155379"/>
                  <a:pt x="4211843" y="1175042"/>
                </a:cubicBezTo>
                <a:cubicBezTo>
                  <a:pt x="4198499" y="1202818"/>
                  <a:pt x="4213073" y="1223592"/>
                  <a:pt x="4227373" y="1238729"/>
                </a:cubicBezTo>
                <a:cubicBezTo>
                  <a:pt x="4239197" y="1249462"/>
                  <a:pt x="4252533" y="1268034"/>
                  <a:pt x="4277010" y="1260069"/>
                </a:cubicBezTo>
                <a:cubicBezTo>
                  <a:pt x="4289250" y="1256085"/>
                  <a:pt x="4305201" y="1258706"/>
                  <a:pt x="4319914" y="1259126"/>
                </a:cubicBezTo>
                <a:cubicBezTo>
                  <a:pt x="4360617" y="1259418"/>
                  <a:pt x="4386465" y="1279648"/>
                  <a:pt x="4394024" y="1318850"/>
                </a:cubicBezTo>
                <a:cubicBezTo>
                  <a:pt x="4400069" y="1350210"/>
                  <a:pt x="4407078" y="1378133"/>
                  <a:pt x="4439529" y="1394653"/>
                </a:cubicBezTo>
                <a:lnTo>
                  <a:pt x="4465896" y="1405900"/>
                </a:lnTo>
                <a:lnTo>
                  <a:pt x="4496792" y="1389917"/>
                </a:lnTo>
                <a:cubicBezTo>
                  <a:pt x="4507035" y="1380041"/>
                  <a:pt x="4514057" y="1366965"/>
                  <a:pt x="4517002" y="1350259"/>
                </a:cubicBezTo>
                <a:cubicBezTo>
                  <a:pt x="4520352" y="1326277"/>
                  <a:pt x="4525431" y="1307426"/>
                  <a:pt x="4543362" y="1292820"/>
                </a:cubicBezTo>
                <a:cubicBezTo>
                  <a:pt x="4551896" y="1284234"/>
                  <a:pt x="4562155" y="1280780"/>
                  <a:pt x="4573307" y="1288454"/>
                </a:cubicBezTo>
                <a:cubicBezTo>
                  <a:pt x="4582731" y="1290996"/>
                  <a:pt x="4586185" y="1301260"/>
                  <a:pt x="4586211" y="1309822"/>
                </a:cubicBezTo>
                <a:cubicBezTo>
                  <a:pt x="4585426" y="1332941"/>
                  <a:pt x="4578645" y="1355222"/>
                  <a:pt x="4565007" y="1374097"/>
                </a:cubicBezTo>
                <a:lnTo>
                  <a:pt x="4525037" y="1424592"/>
                </a:lnTo>
                <a:lnTo>
                  <a:pt x="4537809" y="1428478"/>
                </a:lnTo>
                <a:cubicBezTo>
                  <a:pt x="4547845" y="1431526"/>
                  <a:pt x="4558400" y="1433560"/>
                  <a:pt x="4570157" y="1431296"/>
                </a:cubicBezTo>
                <a:cubicBezTo>
                  <a:pt x="4577996" y="1429785"/>
                  <a:pt x="4581708" y="1436389"/>
                  <a:pt x="4584183" y="1440791"/>
                </a:cubicBezTo>
                <a:cubicBezTo>
                  <a:pt x="4602468" y="1468169"/>
                  <a:pt x="4606314" y="1500767"/>
                  <a:pt x="4615797" y="1533093"/>
                </a:cubicBezTo>
                <a:cubicBezTo>
                  <a:pt x="4619782" y="1545335"/>
                  <a:pt x="4624319" y="1557269"/>
                  <a:pt x="4630077" y="1568154"/>
                </a:cubicBezTo>
                <a:lnTo>
                  <a:pt x="4642622" y="1584865"/>
                </a:lnTo>
                <a:lnTo>
                  <a:pt x="4650392" y="1585335"/>
                </a:lnTo>
                <a:cubicBezTo>
                  <a:pt x="4669212" y="1581857"/>
                  <a:pt x="4687170" y="1575812"/>
                  <a:pt x="4706855" y="1574900"/>
                </a:cubicBezTo>
                <a:cubicBezTo>
                  <a:pt x="4719693" y="1574864"/>
                  <a:pt x="4728693" y="1578264"/>
                  <a:pt x="4733741" y="1584777"/>
                </a:cubicBezTo>
                <a:lnTo>
                  <a:pt x="4735707" y="1602394"/>
                </a:lnTo>
                <a:lnTo>
                  <a:pt x="4744256" y="1600647"/>
                </a:lnTo>
                <a:cubicBezTo>
                  <a:pt x="4756082" y="1599792"/>
                  <a:pt x="4768286" y="1600897"/>
                  <a:pt x="4780936" y="1605372"/>
                </a:cubicBezTo>
                <a:cubicBezTo>
                  <a:pt x="4801836" y="1616799"/>
                  <a:pt x="4810496" y="1632206"/>
                  <a:pt x="4803756" y="1656271"/>
                </a:cubicBezTo>
                <a:cubicBezTo>
                  <a:pt x="4798940" y="1673462"/>
                  <a:pt x="4788212" y="1685285"/>
                  <a:pt x="4782161" y="1700274"/>
                </a:cubicBezTo>
                <a:cubicBezTo>
                  <a:pt x="4772256" y="1729014"/>
                  <a:pt x="4768951" y="1754045"/>
                  <a:pt x="4785999" y="1779221"/>
                </a:cubicBezTo>
                <a:cubicBezTo>
                  <a:pt x="4790949" y="1788026"/>
                  <a:pt x="4795899" y="1796830"/>
                  <a:pt x="4800847" y="1805635"/>
                </a:cubicBezTo>
                <a:lnTo>
                  <a:pt x="4804501" y="1810637"/>
                </a:lnTo>
                <a:lnTo>
                  <a:pt x="4845375" y="1808249"/>
                </a:lnTo>
                <a:cubicBezTo>
                  <a:pt x="4846894" y="1814880"/>
                  <a:pt x="4846053" y="1820341"/>
                  <a:pt x="4843969" y="1825149"/>
                </a:cubicBezTo>
                <a:lnTo>
                  <a:pt x="4843929" y="1825206"/>
                </a:lnTo>
                <a:lnTo>
                  <a:pt x="4852839" y="1826013"/>
                </a:lnTo>
                <a:cubicBezTo>
                  <a:pt x="4859010" y="1827976"/>
                  <a:pt x="4865335" y="1830215"/>
                  <a:pt x="4872074" y="1829323"/>
                </a:cubicBezTo>
                <a:cubicBezTo>
                  <a:pt x="4896826" y="1826996"/>
                  <a:pt x="4915835" y="1840208"/>
                  <a:pt x="4925096" y="1859262"/>
                </a:cubicBezTo>
                <a:lnTo>
                  <a:pt x="4929808" y="1883858"/>
                </a:lnTo>
                <a:lnTo>
                  <a:pt x="4939343" y="1886966"/>
                </a:lnTo>
                <a:cubicBezTo>
                  <a:pt x="4956041" y="1888844"/>
                  <a:pt x="4973154" y="1886656"/>
                  <a:pt x="4991962" y="1878897"/>
                </a:cubicBezTo>
                <a:cubicBezTo>
                  <a:pt x="4996228" y="1874604"/>
                  <a:pt x="4999657" y="1876306"/>
                  <a:pt x="5003950" y="1880575"/>
                </a:cubicBezTo>
                <a:cubicBezTo>
                  <a:pt x="4998008" y="1896860"/>
                  <a:pt x="4979187" y="1900338"/>
                  <a:pt x="4972381" y="1914056"/>
                </a:cubicBezTo>
                <a:cubicBezTo>
                  <a:pt x="4973245" y="1916623"/>
                  <a:pt x="4974108" y="1919188"/>
                  <a:pt x="4975836" y="1924321"/>
                </a:cubicBezTo>
                <a:cubicBezTo>
                  <a:pt x="4991365" y="1964091"/>
                  <a:pt x="5011707" y="2003846"/>
                  <a:pt x="5015575" y="2048343"/>
                </a:cubicBezTo>
                <a:lnTo>
                  <a:pt x="5014612" y="2066816"/>
                </a:lnTo>
                <a:lnTo>
                  <a:pt x="5068869" y="2055795"/>
                </a:lnTo>
                <a:cubicBezTo>
                  <a:pt x="5091061" y="2050200"/>
                  <a:pt x="5113097" y="2044332"/>
                  <a:pt x="5135512" y="2040422"/>
                </a:cubicBezTo>
                <a:cubicBezTo>
                  <a:pt x="5151189" y="2037403"/>
                  <a:pt x="5165629" y="2032183"/>
                  <a:pt x="5180616" y="2038241"/>
                </a:cubicBezTo>
                <a:cubicBezTo>
                  <a:pt x="5192167" y="2043336"/>
                  <a:pt x="5207843" y="2040317"/>
                  <a:pt x="5204265" y="2059708"/>
                </a:cubicBezTo>
                <a:cubicBezTo>
                  <a:pt x="5201375" y="2070022"/>
                  <a:pt x="5212238" y="2084193"/>
                  <a:pt x="5192160" y="2089685"/>
                </a:cubicBezTo>
                <a:cubicBezTo>
                  <a:pt x="5176483" y="2092704"/>
                  <a:pt x="5169194" y="2105491"/>
                  <a:pt x="5148842" y="2105345"/>
                </a:cubicBezTo>
                <a:cubicBezTo>
                  <a:pt x="5131928" y="2106163"/>
                  <a:pt x="5112124" y="2117294"/>
                  <a:pt x="5101673" y="2134757"/>
                </a:cubicBezTo>
                <a:cubicBezTo>
                  <a:pt x="5093145" y="2145342"/>
                  <a:pt x="5085032" y="2141214"/>
                  <a:pt x="5078431" y="2144923"/>
                </a:cubicBezTo>
                <a:cubicBezTo>
                  <a:pt x="5069011" y="2148770"/>
                  <a:pt x="5060726" y="2146910"/>
                  <a:pt x="5052563" y="2144620"/>
                </a:cubicBezTo>
                <a:lnTo>
                  <a:pt x="5037286" y="2142869"/>
                </a:lnTo>
                <a:lnTo>
                  <a:pt x="5039213" y="2146539"/>
                </a:lnTo>
                <a:cubicBezTo>
                  <a:pt x="5039657" y="2152103"/>
                  <a:pt x="5037321" y="2157888"/>
                  <a:pt x="5030489" y="2163045"/>
                </a:cubicBezTo>
                <a:lnTo>
                  <a:pt x="5028179" y="2165369"/>
                </a:lnTo>
                <a:lnTo>
                  <a:pt x="5046078" y="2171076"/>
                </a:lnTo>
                <a:cubicBezTo>
                  <a:pt x="5062408" y="2175655"/>
                  <a:pt x="5078495" y="2181095"/>
                  <a:pt x="5093139" y="2191692"/>
                </a:cubicBezTo>
                <a:cubicBezTo>
                  <a:pt x="5104687" y="2196786"/>
                  <a:pt x="5118438" y="2200643"/>
                  <a:pt x="5123662" y="2215086"/>
                </a:cubicBezTo>
                <a:cubicBezTo>
                  <a:pt x="5122699" y="2218526"/>
                  <a:pt x="5125173" y="2222928"/>
                  <a:pt x="5128611" y="2223892"/>
                </a:cubicBezTo>
                <a:cubicBezTo>
                  <a:pt x="5186634" y="2255001"/>
                  <a:pt x="5200927" y="2316485"/>
                  <a:pt x="5228422" y="2370550"/>
                </a:cubicBezTo>
                <a:cubicBezTo>
                  <a:pt x="5229660" y="2372750"/>
                  <a:pt x="5226497" y="2377426"/>
                  <a:pt x="5228697" y="2376188"/>
                </a:cubicBezTo>
                <a:cubicBezTo>
                  <a:pt x="5262110" y="2389270"/>
                  <a:pt x="5261555" y="2424342"/>
                  <a:pt x="5262652" y="2446897"/>
                </a:cubicBezTo>
                <a:cubicBezTo>
                  <a:pt x="5266498" y="2479496"/>
                  <a:pt x="5284508" y="2501235"/>
                  <a:pt x="5299355" y="2527647"/>
                </a:cubicBezTo>
                <a:cubicBezTo>
                  <a:pt x="5308015" y="2543057"/>
                  <a:pt x="5331804" y="2544168"/>
                  <a:pt x="5348719" y="2543349"/>
                </a:cubicBezTo>
                <a:cubicBezTo>
                  <a:pt x="5367833" y="2541295"/>
                  <a:pt x="5381583" y="2545151"/>
                  <a:pt x="5393408" y="2555885"/>
                </a:cubicBezTo>
                <a:cubicBezTo>
                  <a:pt x="5398083" y="2559051"/>
                  <a:pt x="5402759" y="2562217"/>
                  <a:pt x="5407160" y="2559743"/>
                </a:cubicBezTo>
                <a:cubicBezTo>
                  <a:pt x="5427651" y="2539534"/>
                  <a:pt x="5449372" y="2567875"/>
                  <a:pt x="5472613" y="2557709"/>
                </a:cubicBezTo>
                <a:cubicBezTo>
                  <a:pt x="5480452" y="2556199"/>
                  <a:pt x="5484437" y="2568442"/>
                  <a:pt x="5485949" y="2576283"/>
                </a:cubicBezTo>
                <a:cubicBezTo>
                  <a:pt x="5490899" y="2585087"/>
                  <a:pt x="5473985" y="2585904"/>
                  <a:pt x="5476734" y="2595946"/>
                </a:cubicBezTo>
                <a:cubicBezTo>
                  <a:pt x="5480171" y="2596910"/>
                  <a:pt x="5485810" y="2596637"/>
                  <a:pt x="5490484" y="2599804"/>
                </a:cubicBezTo>
                <a:cubicBezTo>
                  <a:pt x="5498596" y="2603933"/>
                  <a:pt x="5516473" y="2599677"/>
                  <a:pt x="5519497" y="2615358"/>
                </a:cubicBezTo>
                <a:cubicBezTo>
                  <a:pt x="5524719" y="2629801"/>
                  <a:pt x="5531179" y="2646446"/>
                  <a:pt x="5529803" y="2664600"/>
                </a:cubicBezTo>
                <a:cubicBezTo>
                  <a:pt x="5526223" y="2683991"/>
                  <a:pt x="5519210" y="2702418"/>
                  <a:pt x="5499679" y="2719188"/>
                </a:cubicBezTo>
                <a:cubicBezTo>
                  <a:pt x="5486478" y="2726609"/>
                  <a:pt x="5473551" y="2739669"/>
                  <a:pt x="5457599" y="2737049"/>
                </a:cubicBezTo>
                <a:cubicBezTo>
                  <a:pt x="5433810" y="2735938"/>
                  <a:pt x="5409747" y="2729188"/>
                  <a:pt x="5390773" y="2710887"/>
                </a:cubicBezTo>
                <a:cubicBezTo>
                  <a:pt x="5384860" y="2705521"/>
                  <a:pt x="5381149" y="2698917"/>
                  <a:pt x="5381838" y="2689840"/>
                </a:cubicBezTo>
                <a:cubicBezTo>
                  <a:pt x="5383215" y="2671686"/>
                  <a:pt x="5382393" y="2654769"/>
                  <a:pt x="5381571" y="2637851"/>
                </a:cubicBezTo>
                <a:cubicBezTo>
                  <a:pt x="5351870" y="2631374"/>
                  <a:pt x="5320930" y="2622696"/>
                  <a:pt x="5289992" y="2614017"/>
                </a:cubicBezTo>
                <a:cubicBezTo>
                  <a:pt x="5269225" y="2628586"/>
                  <a:pt x="5265923" y="2653616"/>
                  <a:pt x="5259180" y="2677681"/>
                </a:cubicBezTo>
                <a:cubicBezTo>
                  <a:pt x="5249549" y="2712061"/>
                  <a:pt x="5246794" y="2748370"/>
                  <a:pt x="5222176" y="2776691"/>
                </a:cubicBezTo>
                <a:cubicBezTo>
                  <a:pt x="5215850" y="2786040"/>
                  <a:pt x="5213235" y="2801994"/>
                  <a:pt x="5205122" y="2797863"/>
                </a:cubicBezTo>
                <a:cubicBezTo>
                  <a:pt x="5187934" y="2793042"/>
                  <a:pt x="5176517" y="2813942"/>
                  <a:pt x="5159054" y="2803482"/>
                </a:cubicBezTo>
                <a:cubicBezTo>
                  <a:pt x="5150942" y="2799352"/>
                  <a:pt x="5140903" y="2802098"/>
                  <a:pt x="5134992" y="2796732"/>
                </a:cubicBezTo>
                <a:cubicBezTo>
                  <a:pt x="5107905" y="2774301"/>
                  <a:pt x="5067476" y="2779647"/>
                  <a:pt x="5042589" y="2755979"/>
                </a:cubicBezTo>
                <a:cubicBezTo>
                  <a:pt x="5036678" y="2750613"/>
                  <a:pt x="5026914" y="2758998"/>
                  <a:pt x="5027187" y="2764637"/>
                </a:cubicBezTo>
                <a:cubicBezTo>
                  <a:pt x="5035159" y="2789122"/>
                  <a:pt x="5021269" y="2805621"/>
                  <a:pt x="5017692" y="2825011"/>
                </a:cubicBezTo>
                <a:cubicBezTo>
                  <a:pt x="4982901" y="2830084"/>
                  <a:pt x="4955814" y="2807653"/>
                  <a:pt x="4929276" y="2796501"/>
                </a:cubicBezTo>
                <a:cubicBezTo>
                  <a:pt x="4919925" y="2790170"/>
                  <a:pt x="4909613" y="2787277"/>
                  <a:pt x="4898064" y="2782184"/>
                </a:cubicBezTo>
                <a:cubicBezTo>
                  <a:pt x="4894625" y="2781219"/>
                  <a:pt x="4888987" y="2781492"/>
                  <a:pt x="4888987" y="2781492"/>
                </a:cubicBezTo>
                <a:cubicBezTo>
                  <a:pt x="4879083" y="2810233"/>
                  <a:pt x="4837143" y="2807738"/>
                  <a:pt x="4828476" y="2838679"/>
                </a:cubicBezTo>
                <a:cubicBezTo>
                  <a:pt x="4811828" y="2891486"/>
                  <a:pt x="4812096" y="2943474"/>
                  <a:pt x="4792012" y="2995316"/>
                </a:cubicBezTo>
                <a:cubicBezTo>
                  <a:pt x="4786923" y="3006867"/>
                  <a:pt x="4794346" y="3020074"/>
                  <a:pt x="4799984" y="3019801"/>
                </a:cubicBezTo>
                <a:cubicBezTo>
                  <a:pt x="4825285" y="3028753"/>
                  <a:pt x="4824181" y="3052545"/>
                  <a:pt x="4837243" y="3065480"/>
                </a:cubicBezTo>
                <a:cubicBezTo>
                  <a:pt x="4842191" y="3074285"/>
                  <a:pt x="4842467" y="3079925"/>
                  <a:pt x="4841777" y="3089001"/>
                </a:cubicBezTo>
                <a:cubicBezTo>
                  <a:pt x="4825820" y="3132731"/>
                  <a:pt x="4836815" y="3172896"/>
                  <a:pt x="4860050" y="3209077"/>
                </a:cubicBezTo>
                <a:cubicBezTo>
                  <a:pt x="4862524" y="3213480"/>
                  <a:pt x="4865000" y="3217883"/>
                  <a:pt x="4861834" y="3222557"/>
                </a:cubicBezTo>
                <a:cubicBezTo>
                  <a:pt x="4838321" y="3227085"/>
                  <a:pt x="4828147" y="3203838"/>
                  <a:pt x="4816322" y="3193104"/>
                </a:cubicBezTo>
                <a:cubicBezTo>
                  <a:pt x="4783050" y="3159668"/>
                  <a:pt x="4742214" y="3133380"/>
                  <a:pt x="4699177" y="3108328"/>
                </a:cubicBezTo>
                <a:cubicBezTo>
                  <a:pt x="4679514" y="3099106"/>
                  <a:pt x="4661363" y="3097722"/>
                  <a:pt x="4644723" y="3104179"/>
                </a:cubicBezTo>
                <a:cubicBezTo>
                  <a:pt x="4599204" y="3121076"/>
                  <a:pt x="4562347" y="3153380"/>
                  <a:pt x="4540752" y="3197380"/>
                </a:cubicBezTo>
                <a:cubicBezTo>
                  <a:pt x="4532225" y="3207968"/>
                  <a:pt x="4535796" y="3234927"/>
                  <a:pt x="4544184" y="3244695"/>
                </a:cubicBezTo>
                <a:cubicBezTo>
                  <a:pt x="4592028" y="3298906"/>
                  <a:pt x="4594503" y="3303308"/>
                  <a:pt x="4596283" y="3363136"/>
                </a:cubicBezTo>
                <a:cubicBezTo>
                  <a:pt x="4597106" y="3380055"/>
                  <a:pt x="4603291" y="3391060"/>
                  <a:pt x="4610716" y="3404267"/>
                </a:cubicBezTo>
                <a:cubicBezTo>
                  <a:pt x="4654021" y="3481307"/>
                  <a:pt x="4697325" y="3558345"/>
                  <a:pt x="4739666" y="3638823"/>
                </a:cubicBezTo>
                <a:cubicBezTo>
                  <a:pt x="4750801" y="3658634"/>
                  <a:pt x="4773902" y="3668822"/>
                  <a:pt x="4782837" y="3689868"/>
                </a:cubicBezTo>
                <a:cubicBezTo>
                  <a:pt x="4791772" y="3710916"/>
                  <a:pt x="4803871" y="3727288"/>
                  <a:pt x="4815006" y="3747099"/>
                </a:cubicBezTo>
                <a:cubicBezTo>
                  <a:pt x="4818719" y="3753702"/>
                  <a:pt x="4826556" y="3752193"/>
                  <a:pt x="4829032" y="3756594"/>
                </a:cubicBezTo>
                <a:cubicBezTo>
                  <a:pt x="4836180" y="3764162"/>
                  <a:pt x="4846768" y="3772694"/>
                  <a:pt x="4837004" y="3781080"/>
                </a:cubicBezTo>
                <a:cubicBezTo>
                  <a:pt x="4828475" y="3791666"/>
                  <a:pt x="4815689" y="3784371"/>
                  <a:pt x="4809775" y="3779005"/>
                </a:cubicBezTo>
                <a:cubicBezTo>
                  <a:pt x="4802627" y="3771436"/>
                  <a:pt x="4789838" y="3764142"/>
                  <a:pt x="4786128" y="3757537"/>
                </a:cubicBezTo>
                <a:cubicBezTo>
                  <a:pt x="4771969" y="3722048"/>
                  <a:pt x="4740482" y="3702091"/>
                  <a:pt x="4725360" y="3670038"/>
                </a:cubicBezTo>
                <a:cubicBezTo>
                  <a:pt x="4680818" y="3590797"/>
                  <a:pt x="4637514" y="3513757"/>
                  <a:pt x="4594209" y="3436718"/>
                </a:cubicBezTo>
                <a:cubicBezTo>
                  <a:pt x="4585548" y="3421310"/>
                  <a:pt x="4572760" y="3414015"/>
                  <a:pt x="4558738" y="3404519"/>
                </a:cubicBezTo>
                <a:cubicBezTo>
                  <a:pt x="4522573" y="3381395"/>
                  <a:pt x="4488614" y="3357037"/>
                  <a:pt x="4480507" y="3306558"/>
                </a:cubicBezTo>
                <a:cubicBezTo>
                  <a:pt x="4475839" y="3257043"/>
                  <a:pt x="4421110" y="3247252"/>
                  <a:pt x="4381231" y="3263877"/>
                </a:cubicBezTo>
                <a:cubicBezTo>
                  <a:pt x="4343551" y="3279265"/>
                  <a:pt x="4308620" y="3304692"/>
                  <a:pt x="4271213" y="3325719"/>
                </a:cubicBezTo>
                <a:cubicBezTo>
                  <a:pt x="4260211" y="3331903"/>
                  <a:pt x="4245217" y="3372193"/>
                  <a:pt x="4243839" y="3390348"/>
                </a:cubicBezTo>
                <a:cubicBezTo>
                  <a:pt x="4241706" y="3404582"/>
                  <a:pt x="4243492" y="3418061"/>
                  <a:pt x="4245828" y="3431231"/>
                </a:cubicBezTo>
                <a:lnTo>
                  <a:pt x="4249487" y="3458234"/>
                </a:lnTo>
                <a:lnTo>
                  <a:pt x="4268459" y="3485180"/>
                </a:lnTo>
                <a:cubicBezTo>
                  <a:pt x="4281443" y="3505708"/>
                  <a:pt x="4292876" y="3526961"/>
                  <a:pt x="4301641" y="3549872"/>
                </a:cubicBezTo>
                <a:cubicBezTo>
                  <a:pt x="4307055" y="3565296"/>
                  <a:pt x="4316508" y="3563422"/>
                  <a:pt x="4327699" y="3562381"/>
                </a:cubicBezTo>
                <a:cubicBezTo>
                  <a:pt x="4364295" y="3559642"/>
                  <a:pt x="4401792" y="3559473"/>
                  <a:pt x="4443283" y="3566565"/>
                </a:cubicBezTo>
                <a:cubicBezTo>
                  <a:pt x="4417314" y="3587231"/>
                  <a:pt x="4389789" y="3591118"/>
                  <a:pt x="4362331" y="3599313"/>
                </a:cubicBezTo>
                <a:cubicBezTo>
                  <a:pt x="4304843" y="3616605"/>
                  <a:pt x="4286341" y="3646200"/>
                  <a:pt x="4297508" y="3698587"/>
                </a:cubicBezTo>
                <a:cubicBezTo>
                  <a:pt x="4301772" y="3723079"/>
                  <a:pt x="4314000" y="3733224"/>
                  <a:pt x="4338953" y="3730240"/>
                </a:cubicBezTo>
                <a:cubicBezTo>
                  <a:pt x="4350144" y="3729199"/>
                  <a:pt x="4360432" y="3725588"/>
                  <a:pt x="4372142" y="3730140"/>
                </a:cubicBezTo>
                <a:cubicBezTo>
                  <a:pt x="4367268" y="3749176"/>
                  <a:pt x="4350550" y="3755045"/>
                  <a:pt x="4336403" y="3760011"/>
                </a:cubicBezTo>
                <a:cubicBezTo>
                  <a:pt x="4320971" y="3765428"/>
                  <a:pt x="4319369" y="3773209"/>
                  <a:pt x="4322595" y="3786514"/>
                </a:cubicBezTo>
                <a:cubicBezTo>
                  <a:pt x="4332656" y="3823408"/>
                  <a:pt x="4355894" y="3848458"/>
                  <a:pt x="4384277" y="3871702"/>
                </a:cubicBezTo>
                <a:cubicBezTo>
                  <a:pt x="4400431" y="3884800"/>
                  <a:pt x="4418322" y="3898733"/>
                  <a:pt x="4434476" y="3911831"/>
                </a:cubicBezTo>
                <a:cubicBezTo>
                  <a:pt x="4459384" y="3933408"/>
                  <a:pt x="4474454" y="3959880"/>
                  <a:pt x="4475830" y="3992604"/>
                </a:cubicBezTo>
                <a:cubicBezTo>
                  <a:pt x="4478491" y="4024877"/>
                  <a:pt x="4491171" y="4036308"/>
                  <a:pt x="4523073" y="4036659"/>
                </a:cubicBezTo>
                <a:cubicBezTo>
                  <a:pt x="4527382" y="4036590"/>
                  <a:pt x="4531241" y="4035236"/>
                  <a:pt x="4538122" y="4034264"/>
                </a:cubicBezTo>
                <a:cubicBezTo>
                  <a:pt x="4533767" y="4058894"/>
                  <a:pt x="4515830" y="4069521"/>
                  <a:pt x="4501368" y="4081817"/>
                </a:cubicBezTo>
                <a:cubicBezTo>
                  <a:pt x="4483498" y="4096752"/>
                  <a:pt x="4472127" y="4113738"/>
                  <a:pt x="4473367" y="4137847"/>
                </a:cubicBezTo>
                <a:cubicBezTo>
                  <a:pt x="4472351" y="4155528"/>
                  <a:pt x="4478984" y="4166194"/>
                  <a:pt x="4497959" y="4166752"/>
                </a:cubicBezTo>
                <a:cubicBezTo>
                  <a:pt x="4518219" y="4166859"/>
                  <a:pt x="4532952" y="4171794"/>
                  <a:pt x="4539336" y="4194097"/>
                </a:cubicBezTo>
                <a:cubicBezTo>
                  <a:pt x="4546556" y="4214663"/>
                  <a:pt x="4532026" y="4222651"/>
                  <a:pt x="4517947" y="4231925"/>
                </a:cubicBezTo>
                <a:cubicBezTo>
                  <a:pt x="4513254" y="4235016"/>
                  <a:pt x="4504252" y="4238176"/>
                  <a:pt x="4508696" y="4246722"/>
                </a:cubicBezTo>
                <a:cubicBezTo>
                  <a:pt x="4512306" y="4257005"/>
                  <a:pt x="4521511" y="4266768"/>
                  <a:pt x="4532701" y="4265727"/>
                </a:cubicBezTo>
                <a:cubicBezTo>
                  <a:pt x="4563701" y="4263508"/>
                  <a:pt x="4567446" y="4282407"/>
                  <a:pt x="4569138" y="4307801"/>
                </a:cubicBezTo>
                <a:lnTo>
                  <a:pt x="4581251" y="4356204"/>
                </a:lnTo>
                <a:lnTo>
                  <a:pt x="4581479" y="4355344"/>
                </a:lnTo>
                <a:cubicBezTo>
                  <a:pt x="4582962" y="4353590"/>
                  <a:pt x="4585120" y="4352240"/>
                  <a:pt x="4587279" y="4351160"/>
                </a:cubicBezTo>
                <a:cubicBezTo>
                  <a:pt x="4608862" y="4339284"/>
                  <a:pt x="4626128" y="4319848"/>
                  <a:pt x="4644474" y="4303653"/>
                </a:cubicBezTo>
                <a:cubicBezTo>
                  <a:pt x="4672532" y="4278820"/>
                  <a:pt x="4703828" y="4264784"/>
                  <a:pt x="4741598" y="4274501"/>
                </a:cubicBezTo>
                <a:cubicBezTo>
                  <a:pt x="4756706" y="4277740"/>
                  <a:pt x="4766419" y="4269103"/>
                  <a:pt x="4775052" y="4260465"/>
                </a:cubicBezTo>
                <a:cubicBezTo>
                  <a:pt x="4795556" y="4241031"/>
                  <a:pt x="4806348" y="4242110"/>
                  <a:pt x="4822535" y="4263704"/>
                </a:cubicBezTo>
                <a:cubicBezTo>
                  <a:pt x="4838722" y="4287458"/>
                  <a:pt x="4838722" y="4287458"/>
                  <a:pt x="4862464" y="4268023"/>
                </a:cubicBezTo>
                <a:cubicBezTo>
                  <a:pt x="4867859" y="4263704"/>
                  <a:pt x="4872176" y="4260465"/>
                  <a:pt x="4878651" y="4266943"/>
                </a:cubicBezTo>
                <a:cubicBezTo>
                  <a:pt x="4903472" y="4288537"/>
                  <a:pt x="4928292" y="4307972"/>
                  <a:pt x="4952034" y="4330645"/>
                </a:cubicBezTo>
                <a:cubicBezTo>
                  <a:pt x="4970379" y="4346841"/>
                  <a:pt x="4982250" y="4367356"/>
                  <a:pt x="4987646" y="4391109"/>
                </a:cubicBezTo>
                <a:cubicBezTo>
                  <a:pt x="4991963" y="4406225"/>
                  <a:pt x="5030812" y="4435377"/>
                  <a:pt x="5046999" y="4436456"/>
                </a:cubicBezTo>
                <a:cubicBezTo>
                  <a:pt x="5052395" y="4436456"/>
                  <a:pt x="5056712" y="4436456"/>
                  <a:pt x="5058870" y="4429978"/>
                </a:cubicBezTo>
                <a:cubicBezTo>
                  <a:pt x="5073978" y="4396508"/>
                  <a:pt x="5103116" y="4380312"/>
                  <a:pt x="5134411" y="4366276"/>
                </a:cubicBezTo>
                <a:cubicBezTo>
                  <a:pt x="5140886" y="4363037"/>
                  <a:pt x="5146282" y="4360877"/>
                  <a:pt x="5151678" y="4357638"/>
                </a:cubicBezTo>
                <a:cubicBezTo>
                  <a:pt x="5168944" y="4346841"/>
                  <a:pt x="5184052" y="4341442"/>
                  <a:pt x="5205636" y="4349000"/>
                </a:cubicBezTo>
                <a:cubicBezTo>
                  <a:pt x="5227219" y="4356559"/>
                  <a:pt x="5248802" y="4344681"/>
                  <a:pt x="5268226" y="4333885"/>
                </a:cubicBezTo>
                <a:cubicBezTo>
                  <a:pt x="5277939" y="4329566"/>
                  <a:pt x="5284414" y="4327406"/>
                  <a:pt x="5294126" y="4334964"/>
                </a:cubicBezTo>
                <a:cubicBezTo>
                  <a:pt x="5335134" y="4365196"/>
                  <a:pt x="5380459" y="4387870"/>
                  <a:pt x="5433338" y="4392189"/>
                </a:cubicBezTo>
                <a:cubicBezTo>
                  <a:pt x="5440892" y="4393268"/>
                  <a:pt x="5444129" y="4395428"/>
                  <a:pt x="5441971" y="4402986"/>
                </a:cubicBezTo>
                <a:cubicBezTo>
                  <a:pt x="5435496" y="4433217"/>
                  <a:pt x="5451683" y="4452652"/>
                  <a:pt x="5473266" y="4468847"/>
                </a:cubicBezTo>
                <a:cubicBezTo>
                  <a:pt x="5482979" y="4476405"/>
                  <a:pt x="5488374" y="4482883"/>
                  <a:pt x="5481899" y="4496919"/>
                </a:cubicBezTo>
                <a:cubicBezTo>
                  <a:pt x="5472187" y="4514195"/>
                  <a:pt x="5480820" y="4530390"/>
                  <a:pt x="5492691" y="4544426"/>
                </a:cubicBezTo>
                <a:cubicBezTo>
                  <a:pt x="5502403" y="4556303"/>
                  <a:pt x="5514274" y="4568179"/>
                  <a:pt x="5523987" y="4580056"/>
                </a:cubicBezTo>
                <a:cubicBezTo>
                  <a:pt x="5528303" y="4585994"/>
                  <a:pt x="5530731" y="4591663"/>
                  <a:pt x="5529787" y="4596252"/>
                </a:cubicBezTo>
                <a:cubicBezTo>
                  <a:pt x="5528843" y="4600841"/>
                  <a:pt x="5524527" y="4604349"/>
                  <a:pt x="5515353" y="4605969"/>
                </a:cubicBezTo>
                <a:cubicBezTo>
                  <a:pt x="5511037" y="4605969"/>
                  <a:pt x="5506720" y="4607049"/>
                  <a:pt x="5502403" y="4609208"/>
                </a:cubicBezTo>
                <a:cubicBezTo>
                  <a:pt x="5497008" y="4611367"/>
                  <a:pt x="5488374" y="4611367"/>
                  <a:pt x="5487295" y="4618925"/>
                </a:cubicBezTo>
                <a:cubicBezTo>
                  <a:pt x="5487295" y="4625403"/>
                  <a:pt x="5492691" y="4629722"/>
                  <a:pt x="5497008" y="4632961"/>
                </a:cubicBezTo>
                <a:cubicBezTo>
                  <a:pt x="5515353" y="4649157"/>
                  <a:pt x="5514274" y="4655635"/>
                  <a:pt x="5491612" y="4665352"/>
                </a:cubicBezTo>
                <a:cubicBezTo>
                  <a:pt x="5486216" y="4667512"/>
                  <a:pt x="5481899" y="4668591"/>
                  <a:pt x="5477583" y="4671830"/>
                </a:cubicBezTo>
                <a:cubicBezTo>
                  <a:pt x="5471108" y="4676149"/>
                  <a:pt x="5465712" y="4680468"/>
                  <a:pt x="5470029" y="4691265"/>
                </a:cubicBezTo>
                <a:cubicBezTo>
                  <a:pt x="5475424" y="4700983"/>
                  <a:pt x="5479741" y="4700983"/>
                  <a:pt x="5488374" y="4698823"/>
                </a:cubicBezTo>
                <a:lnTo>
                  <a:pt x="5504696" y="4697004"/>
                </a:lnTo>
                <a:lnTo>
                  <a:pt x="5420769" y="4781392"/>
                </a:lnTo>
                <a:lnTo>
                  <a:pt x="5413913" y="4776562"/>
                </a:lnTo>
                <a:cubicBezTo>
                  <a:pt x="5404200" y="4774402"/>
                  <a:pt x="5397726" y="4777641"/>
                  <a:pt x="5393409" y="4786279"/>
                </a:cubicBezTo>
                <a:cubicBezTo>
                  <a:pt x="5390171" y="4792757"/>
                  <a:pt x="5388013" y="4799235"/>
                  <a:pt x="5384776" y="4805713"/>
                </a:cubicBezTo>
                <a:cubicBezTo>
                  <a:pt x="5379380" y="4816510"/>
                  <a:pt x="5371826" y="4820829"/>
                  <a:pt x="5358876" y="4818670"/>
                </a:cubicBezTo>
                <a:cubicBezTo>
                  <a:pt x="5320026" y="4812192"/>
                  <a:pt x="5293047" y="4826228"/>
                  <a:pt x="5275781" y="4860778"/>
                </a:cubicBezTo>
                <a:cubicBezTo>
                  <a:pt x="5272543" y="4866176"/>
                  <a:pt x="5273622" y="4878053"/>
                  <a:pt x="5263910" y="4875894"/>
                </a:cubicBezTo>
                <a:cubicBezTo>
                  <a:pt x="5254197" y="4874814"/>
                  <a:pt x="5252039" y="4865097"/>
                  <a:pt x="5250960" y="4855379"/>
                </a:cubicBezTo>
                <a:cubicBezTo>
                  <a:pt x="5250960" y="4854300"/>
                  <a:pt x="5250960" y="4853220"/>
                  <a:pt x="5250960" y="4852140"/>
                </a:cubicBezTo>
                <a:cubicBezTo>
                  <a:pt x="5246643" y="4826228"/>
                  <a:pt x="5234772" y="4818670"/>
                  <a:pt x="5214269" y="4831626"/>
                </a:cubicBezTo>
                <a:cubicBezTo>
                  <a:pt x="5194844" y="4843503"/>
                  <a:pt x="5179736" y="4840264"/>
                  <a:pt x="5163548" y="4829467"/>
                </a:cubicBezTo>
                <a:cubicBezTo>
                  <a:pt x="5141965" y="4815431"/>
                  <a:pt x="5119303" y="4804634"/>
                  <a:pt x="5092324" y="4811112"/>
                </a:cubicBezTo>
                <a:cubicBezTo>
                  <a:pt x="5080453" y="4814351"/>
                  <a:pt x="5075057" y="4802474"/>
                  <a:pt x="5072899" y="4794916"/>
                </a:cubicBezTo>
                <a:cubicBezTo>
                  <a:pt x="5063187" y="4766844"/>
                  <a:pt x="5044841" y="4753888"/>
                  <a:pt x="5016783" y="4750649"/>
                </a:cubicBezTo>
                <a:cubicBezTo>
                  <a:pt x="4999517" y="4748489"/>
                  <a:pt x="4996279" y="4742011"/>
                  <a:pt x="5007071" y="4724736"/>
                </a:cubicBezTo>
                <a:cubicBezTo>
                  <a:pt x="5029733" y="4688026"/>
                  <a:pt x="5013546" y="4634041"/>
                  <a:pt x="4975775" y="4617845"/>
                </a:cubicBezTo>
                <a:cubicBezTo>
                  <a:pt x="4968221" y="4614606"/>
                  <a:pt x="4958509" y="4610288"/>
                  <a:pt x="4952034" y="4617845"/>
                </a:cubicBezTo>
                <a:cubicBezTo>
                  <a:pt x="4945559" y="4625403"/>
                  <a:pt x="4942321" y="4636200"/>
                  <a:pt x="4948796" y="4645918"/>
                </a:cubicBezTo>
                <a:cubicBezTo>
                  <a:pt x="4952034" y="4652396"/>
                  <a:pt x="4957430" y="4658874"/>
                  <a:pt x="4961746" y="4665352"/>
                </a:cubicBezTo>
                <a:cubicBezTo>
                  <a:pt x="4967142" y="4671830"/>
                  <a:pt x="4970379" y="4678309"/>
                  <a:pt x="4963904" y="4683708"/>
                </a:cubicBezTo>
                <a:cubicBezTo>
                  <a:pt x="4956350" y="4690186"/>
                  <a:pt x="4949875" y="4685867"/>
                  <a:pt x="4944480" y="4680468"/>
                </a:cubicBezTo>
                <a:cubicBezTo>
                  <a:pt x="4939084" y="4676149"/>
                  <a:pt x="4934767" y="4669671"/>
                  <a:pt x="4930451" y="4665352"/>
                </a:cubicBezTo>
                <a:cubicBezTo>
                  <a:pt x="4920738" y="4655635"/>
                  <a:pt x="4907788" y="4650236"/>
                  <a:pt x="4896997" y="4659954"/>
                </a:cubicBezTo>
                <a:cubicBezTo>
                  <a:pt x="4888363" y="4668591"/>
                  <a:pt x="4896997" y="4680468"/>
                  <a:pt x="4903472" y="4689106"/>
                </a:cubicBezTo>
                <a:cubicBezTo>
                  <a:pt x="4908867" y="4696664"/>
                  <a:pt x="4918580" y="4702062"/>
                  <a:pt x="4921817" y="4711780"/>
                </a:cubicBezTo>
                <a:cubicBezTo>
                  <a:pt x="4927213" y="4725816"/>
                  <a:pt x="4925055" y="4734453"/>
                  <a:pt x="4907788" y="4733374"/>
                </a:cubicBezTo>
                <a:cubicBezTo>
                  <a:pt x="4884047" y="4732294"/>
                  <a:pt x="4864622" y="4722577"/>
                  <a:pt x="4846276" y="4709620"/>
                </a:cubicBezTo>
                <a:cubicBezTo>
                  <a:pt x="4822535" y="4693425"/>
                  <a:pt x="4809585" y="4692345"/>
                  <a:pt x="4786923" y="4709620"/>
                </a:cubicBezTo>
                <a:cubicBezTo>
                  <a:pt x="4778290" y="4715019"/>
                  <a:pt x="4770736" y="4723656"/>
                  <a:pt x="4763181" y="4731214"/>
                </a:cubicBezTo>
                <a:cubicBezTo>
                  <a:pt x="4759944" y="4734453"/>
                  <a:pt x="4756706" y="4739852"/>
                  <a:pt x="4751311" y="4737692"/>
                </a:cubicBezTo>
                <a:cubicBezTo>
                  <a:pt x="4744836" y="4735533"/>
                  <a:pt x="4743756" y="4730135"/>
                  <a:pt x="4744836" y="4725816"/>
                </a:cubicBezTo>
                <a:cubicBezTo>
                  <a:pt x="4749152" y="4706381"/>
                  <a:pt x="4740519" y="4702062"/>
                  <a:pt x="4723252" y="4703142"/>
                </a:cubicBezTo>
                <a:cubicBezTo>
                  <a:pt x="4701669" y="4704222"/>
                  <a:pt x="4686561" y="4690186"/>
                  <a:pt x="4674690" y="4675069"/>
                </a:cubicBezTo>
                <a:cubicBezTo>
                  <a:pt x="4664978" y="4663193"/>
                  <a:pt x="4657424" y="4662113"/>
                  <a:pt x="4648790" y="4673990"/>
                </a:cubicBezTo>
                <a:cubicBezTo>
                  <a:pt x="4644474" y="4680468"/>
                  <a:pt x="4640157" y="4684787"/>
                  <a:pt x="4631524" y="4682628"/>
                </a:cubicBezTo>
                <a:cubicBezTo>
                  <a:pt x="4619653" y="4680468"/>
                  <a:pt x="4621811" y="4671830"/>
                  <a:pt x="4619653" y="4664272"/>
                </a:cubicBezTo>
                <a:cubicBezTo>
                  <a:pt x="4618574" y="4659954"/>
                  <a:pt x="4618574" y="4654555"/>
                  <a:pt x="4617495" y="4649157"/>
                </a:cubicBezTo>
                <a:cubicBezTo>
                  <a:pt x="4615067" y="4627293"/>
                  <a:pt x="4605354" y="4618183"/>
                  <a:pt x="4590179" y="4622282"/>
                </a:cubicBezTo>
                <a:lnTo>
                  <a:pt x="4586817" y="4623974"/>
                </a:lnTo>
                <a:lnTo>
                  <a:pt x="4584630" y="4635875"/>
                </a:lnTo>
                <a:cubicBezTo>
                  <a:pt x="4576236" y="4677803"/>
                  <a:pt x="4574566" y="4681277"/>
                  <a:pt x="4531541" y="4686274"/>
                </a:cubicBezTo>
                <a:cubicBezTo>
                  <a:pt x="4507873" y="4688806"/>
                  <a:pt x="4494629" y="4696343"/>
                  <a:pt x="4492463" y="4723091"/>
                </a:cubicBezTo>
                <a:cubicBezTo>
                  <a:pt x="4490612" y="4742510"/>
                  <a:pt x="4481880" y="4762900"/>
                  <a:pt x="4462206" y="4772694"/>
                </a:cubicBezTo>
                <a:cubicBezTo>
                  <a:pt x="4443818" y="4782036"/>
                  <a:pt x="4447044" y="4795342"/>
                  <a:pt x="4452007" y="4809481"/>
                </a:cubicBezTo>
                <a:cubicBezTo>
                  <a:pt x="4456970" y="4823620"/>
                  <a:pt x="4462768" y="4836023"/>
                  <a:pt x="4457827" y="4850751"/>
                </a:cubicBezTo>
                <a:cubicBezTo>
                  <a:pt x="4454555" y="4862006"/>
                  <a:pt x="4463241" y="4866176"/>
                  <a:pt x="4471025" y="4867775"/>
                </a:cubicBezTo>
                <a:cubicBezTo>
                  <a:pt x="4482667" y="4868020"/>
                  <a:pt x="4492572" y="4867431"/>
                  <a:pt x="4503311" y="4865104"/>
                </a:cubicBezTo>
                <a:cubicBezTo>
                  <a:pt x="4539907" y="4862365"/>
                  <a:pt x="4542095" y="4864484"/>
                  <a:pt x="4538327" y="4899014"/>
                </a:cubicBezTo>
                <a:cubicBezTo>
                  <a:pt x="4537311" y="4916696"/>
                  <a:pt x="4531535" y="4933161"/>
                  <a:pt x="4528782" y="4950009"/>
                </a:cubicBezTo>
                <a:cubicBezTo>
                  <a:pt x="4524359" y="4970331"/>
                  <a:pt x="4519936" y="4990652"/>
                  <a:pt x="4490855" y="4977760"/>
                </a:cubicBezTo>
                <a:cubicBezTo>
                  <a:pt x="4480882" y="4974042"/>
                  <a:pt x="4471948" y="4981510"/>
                  <a:pt x="4473436" y="4993981"/>
                </a:cubicBezTo>
                <a:cubicBezTo>
                  <a:pt x="4474542" y="5009475"/>
                  <a:pt x="4474812" y="5026705"/>
                  <a:pt x="4496877" y="5031953"/>
                </a:cubicBezTo>
                <a:cubicBezTo>
                  <a:pt x="4498163" y="5031502"/>
                  <a:pt x="4499449" y="5031051"/>
                  <a:pt x="4502473" y="5031433"/>
                </a:cubicBezTo>
                <a:cubicBezTo>
                  <a:pt x="4514114" y="5031678"/>
                  <a:pt x="4528961" y="5016360"/>
                  <a:pt x="4538301" y="5034738"/>
                </a:cubicBezTo>
                <a:cubicBezTo>
                  <a:pt x="4547190" y="5051831"/>
                  <a:pt x="4547911" y="5070346"/>
                  <a:pt x="4541751" y="5089834"/>
                </a:cubicBezTo>
                <a:cubicBezTo>
                  <a:pt x="4535524" y="5105014"/>
                  <a:pt x="4524085" y="5117692"/>
                  <a:pt x="4511743" y="5127799"/>
                </a:cubicBezTo>
                <a:cubicBezTo>
                  <a:pt x="4501522" y="5135718"/>
                  <a:pt x="4492520" y="5138878"/>
                  <a:pt x="4485820" y="5123905"/>
                </a:cubicBezTo>
                <a:cubicBezTo>
                  <a:pt x="4482729" y="5119215"/>
                  <a:pt x="4478352" y="5114976"/>
                  <a:pt x="4473208" y="5116782"/>
                </a:cubicBezTo>
                <a:cubicBezTo>
                  <a:pt x="4464206" y="5119942"/>
                  <a:pt x="4465175" y="5126821"/>
                  <a:pt x="4466980" y="5131962"/>
                </a:cubicBezTo>
                <a:cubicBezTo>
                  <a:pt x="4469304" y="5142697"/>
                  <a:pt x="4472462" y="5151694"/>
                  <a:pt x="4474335" y="5161144"/>
                </a:cubicBezTo>
                <a:cubicBezTo>
                  <a:pt x="4481306" y="5193347"/>
                  <a:pt x="4464790" y="5212139"/>
                  <a:pt x="4432436" y="5210502"/>
                </a:cubicBezTo>
                <a:cubicBezTo>
                  <a:pt x="4428127" y="5210571"/>
                  <a:pt x="4425104" y="5210188"/>
                  <a:pt x="4422080" y="5209806"/>
                </a:cubicBezTo>
                <a:cubicBezTo>
                  <a:pt x="4373257" y="5202400"/>
                  <a:pt x="4367278" y="5205942"/>
                  <a:pt x="4363328" y="5256417"/>
                </a:cubicBezTo>
                <a:cubicBezTo>
                  <a:pt x="4361478" y="5275836"/>
                  <a:pt x="4355634" y="5287993"/>
                  <a:pt x="4335441" y="5292194"/>
                </a:cubicBezTo>
                <a:cubicBezTo>
                  <a:pt x="4327273" y="5293617"/>
                  <a:pt x="4321294" y="5297160"/>
                  <a:pt x="4315316" y="5300702"/>
                </a:cubicBezTo>
                <a:cubicBezTo>
                  <a:pt x="4277186" y="5315531"/>
                  <a:pt x="4252570" y="5340053"/>
                  <a:pt x="4258458" y="5385631"/>
                </a:cubicBezTo>
                <a:cubicBezTo>
                  <a:pt x="4260014" y="5402410"/>
                  <a:pt x="4258998" y="5420092"/>
                  <a:pt x="4253222" y="5436557"/>
                </a:cubicBezTo>
                <a:cubicBezTo>
                  <a:pt x="4249950" y="5447812"/>
                  <a:pt x="4241467" y="5456565"/>
                  <a:pt x="4229825" y="5456320"/>
                </a:cubicBezTo>
                <a:cubicBezTo>
                  <a:pt x="4215611" y="5456978"/>
                  <a:pt x="4216694" y="5443604"/>
                  <a:pt x="4214822" y="5434155"/>
                </a:cubicBezTo>
                <a:cubicBezTo>
                  <a:pt x="4200113" y="5375792"/>
                  <a:pt x="4200113" y="5375792"/>
                  <a:pt x="4150160" y="5406321"/>
                </a:cubicBezTo>
                <a:cubicBezTo>
                  <a:pt x="4132223" y="5416948"/>
                  <a:pt x="4114670" y="5424554"/>
                  <a:pt x="4094026" y="5427469"/>
                </a:cubicBezTo>
                <a:cubicBezTo>
                  <a:pt x="4072931" y="5429099"/>
                  <a:pt x="4056144" y="5430660"/>
                  <a:pt x="4039855" y="5408946"/>
                </a:cubicBezTo>
                <a:cubicBezTo>
                  <a:pt x="4014812" y="5378755"/>
                  <a:pt x="3962333" y="5385626"/>
                  <a:pt x="3927948" y="5419353"/>
                </a:cubicBezTo>
                <a:cubicBezTo>
                  <a:pt x="3922421" y="5424181"/>
                  <a:pt x="3918630" y="5429843"/>
                  <a:pt x="3912268" y="5436408"/>
                </a:cubicBezTo>
                <a:cubicBezTo>
                  <a:pt x="3896746" y="5408649"/>
                  <a:pt x="3879554" y="5384365"/>
                  <a:pt x="3845463" y="5381894"/>
                </a:cubicBezTo>
                <a:cubicBezTo>
                  <a:pt x="3814396" y="5379805"/>
                  <a:pt x="3790931" y="5395261"/>
                  <a:pt x="3765729" y="5409883"/>
                </a:cubicBezTo>
                <a:cubicBezTo>
                  <a:pt x="3760450" y="5403073"/>
                  <a:pt x="3764691" y="5398697"/>
                  <a:pt x="3765910" y="5393938"/>
                </a:cubicBezTo>
                <a:cubicBezTo>
                  <a:pt x="3781704" y="5356630"/>
                  <a:pt x="3760136" y="5328107"/>
                  <a:pt x="3718780" y="5329630"/>
                </a:cubicBezTo>
                <a:cubicBezTo>
                  <a:pt x="3676138" y="5331605"/>
                  <a:pt x="3676138" y="5331605"/>
                  <a:pt x="3675462" y="5288528"/>
                </a:cubicBezTo>
                <a:cubicBezTo>
                  <a:pt x="3674989" y="5258375"/>
                  <a:pt x="3649630" y="5235514"/>
                  <a:pt x="3619984" y="5241589"/>
                </a:cubicBezTo>
                <a:cubicBezTo>
                  <a:pt x="3604935" y="5243984"/>
                  <a:pt x="3608161" y="5257289"/>
                  <a:pt x="3608747" y="5267190"/>
                </a:cubicBezTo>
                <a:cubicBezTo>
                  <a:pt x="3610304" y="5283969"/>
                  <a:pt x="3614048" y="5302867"/>
                  <a:pt x="3596563" y="5314780"/>
                </a:cubicBezTo>
                <a:cubicBezTo>
                  <a:pt x="3584605" y="5321866"/>
                  <a:pt x="3576054" y="5326311"/>
                  <a:pt x="3574430" y="5305224"/>
                </a:cubicBezTo>
                <a:cubicBezTo>
                  <a:pt x="3568858" y="5252317"/>
                  <a:pt x="3550132" y="5240121"/>
                  <a:pt x="3499909" y="5253419"/>
                </a:cubicBezTo>
                <a:cubicBezTo>
                  <a:pt x="3436375" y="5269946"/>
                  <a:pt x="3375977" y="5266603"/>
                  <a:pt x="3315692" y="5243008"/>
                </a:cubicBezTo>
                <a:cubicBezTo>
                  <a:pt x="3285324" y="5230567"/>
                  <a:pt x="3255024" y="5222434"/>
                  <a:pt x="3221835" y="5222534"/>
                </a:cubicBezTo>
                <a:cubicBezTo>
                  <a:pt x="3204598" y="5222810"/>
                  <a:pt x="3190452" y="5227776"/>
                  <a:pt x="3181652" y="5243858"/>
                </a:cubicBezTo>
                <a:cubicBezTo>
                  <a:pt x="3173687" y="5258205"/>
                  <a:pt x="3161797" y="5269597"/>
                  <a:pt x="3144425" y="5261258"/>
                </a:cubicBezTo>
                <a:cubicBezTo>
                  <a:pt x="3126601" y="5251633"/>
                  <a:pt x="3137138" y="5236384"/>
                  <a:pt x="3142147" y="5225963"/>
                </a:cubicBezTo>
                <a:cubicBezTo>
                  <a:pt x="3154669" y="5199910"/>
                  <a:pt x="3149638" y="5181464"/>
                  <a:pt x="3132063" y="5160201"/>
                </a:cubicBezTo>
                <a:cubicBezTo>
                  <a:pt x="3063049" y="5074700"/>
                  <a:pt x="3023997" y="4975794"/>
                  <a:pt x="2992209" y="4872894"/>
                </a:cubicBezTo>
                <a:cubicBezTo>
                  <a:pt x="2975447" y="4821027"/>
                  <a:pt x="2975447" y="4821027"/>
                  <a:pt x="2922382" y="4817997"/>
                </a:cubicBezTo>
                <a:cubicBezTo>
                  <a:pt x="2874077" y="4816185"/>
                  <a:pt x="2874077" y="4816185"/>
                  <a:pt x="2852371" y="4861342"/>
                </a:cubicBezTo>
                <a:cubicBezTo>
                  <a:pt x="2837344" y="4892605"/>
                  <a:pt x="2822769" y="4925153"/>
                  <a:pt x="2799055" y="4952246"/>
                </a:cubicBezTo>
                <a:cubicBezTo>
                  <a:pt x="2786330" y="4965376"/>
                  <a:pt x="2772319" y="4978957"/>
                  <a:pt x="2750389" y="4982323"/>
                </a:cubicBezTo>
                <a:cubicBezTo>
                  <a:pt x="2748832" y="4965544"/>
                  <a:pt x="2755511" y="4951650"/>
                  <a:pt x="2759166" y="4937373"/>
                </a:cubicBezTo>
                <a:cubicBezTo>
                  <a:pt x="2766477" y="4908818"/>
                  <a:pt x="2768193" y="4880785"/>
                  <a:pt x="2758717" y="4853791"/>
                </a:cubicBezTo>
                <a:cubicBezTo>
                  <a:pt x="2754589" y="4837915"/>
                  <a:pt x="2758831" y="4833539"/>
                  <a:pt x="2773428" y="4829858"/>
                </a:cubicBezTo>
                <a:cubicBezTo>
                  <a:pt x="2788026" y="4826178"/>
                  <a:pt x="2803458" y="4820761"/>
                  <a:pt x="2813611" y="4808534"/>
                </a:cubicBezTo>
                <a:cubicBezTo>
                  <a:pt x="2819072" y="4799399"/>
                  <a:pt x="2822795" y="4789429"/>
                  <a:pt x="2820922" y="4779980"/>
                </a:cubicBezTo>
                <a:cubicBezTo>
                  <a:pt x="2816861" y="4768411"/>
                  <a:pt x="2805287" y="4772474"/>
                  <a:pt x="2796668" y="4772612"/>
                </a:cubicBezTo>
                <a:cubicBezTo>
                  <a:pt x="2738910" y="4772674"/>
                  <a:pt x="2681603" y="4774021"/>
                  <a:pt x="2622107" y="4773249"/>
                </a:cubicBezTo>
                <a:lnTo>
                  <a:pt x="2591932" y="4771776"/>
                </a:lnTo>
                <a:lnTo>
                  <a:pt x="2581363" y="4784316"/>
                </a:lnTo>
                <a:cubicBezTo>
                  <a:pt x="2571376" y="4791016"/>
                  <a:pt x="2557281" y="4791697"/>
                  <a:pt x="2533973" y="4788867"/>
                </a:cubicBezTo>
                <a:cubicBezTo>
                  <a:pt x="2506747" y="4786794"/>
                  <a:pt x="2502347" y="4789267"/>
                  <a:pt x="2494641" y="4816770"/>
                </a:cubicBezTo>
                <a:cubicBezTo>
                  <a:pt x="2487900" y="4840836"/>
                  <a:pt x="2498074" y="4864084"/>
                  <a:pt x="2502607" y="4887605"/>
                </a:cubicBezTo>
                <a:cubicBezTo>
                  <a:pt x="2510439" y="4932445"/>
                  <a:pt x="2523908" y="4977012"/>
                  <a:pt x="2530777" y="5025291"/>
                </a:cubicBezTo>
                <a:cubicBezTo>
                  <a:pt x="2534074" y="5046611"/>
                  <a:pt x="2534207" y="5072605"/>
                  <a:pt x="2526229" y="5094470"/>
                </a:cubicBezTo>
                <a:cubicBezTo>
                  <a:pt x="2521688" y="5117298"/>
                  <a:pt x="2507797" y="5133797"/>
                  <a:pt x="2476444" y="5139834"/>
                </a:cubicBezTo>
                <a:cubicBezTo>
                  <a:pt x="2488275" y="5104218"/>
                  <a:pt x="2448950" y="5085771"/>
                  <a:pt x="2456379" y="5052626"/>
                </a:cubicBezTo>
                <a:cubicBezTo>
                  <a:pt x="2435621" y="5020847"/>
                  <a:pt x="2438376" y="4984539"/>
                  <a:pt x="2428893" y="4952213"/>
                </a:cubicBezTo>
                <a:cubicBezTo>
                  <a:pt x="2417209" y="4921126"/>
                  <a:pt x="2408687" y="4885362"/>
                  <a:pt x="2404842" y="4852765"/>
                </a:cubicBezTo>
                <a:cubicBezTo>
                  <a:pt x="2399900" y="4797610"/>
                  <a:pt x="2345447" y="4793459"/>
                  <a:pt x="2313953" y="4819852"/>
                </a:cubicBezTo>
                <a:cubicBezTo>
                  <a:pt x="2307352" y="4823562"/>
                  <a:pt x="2305426" y="4830439"/>
                  <a:pt x="2305700" y="4836077"/>
                </a:cubicBezTo>
                <a:cubicBezTo>
                  <a:pt x="2303773" y="4842953"/>
                  <a:pt x="2307486" y="4849557"/>
                  <a:pt x="2307760" y="4855197"/>
                </a:cubicBezTo>
                <a:cubicBezTo>
                  <a:pt x="2301982" y="4875825"/>
                  <a:pt x="2291528" y="4893287"/>
                  <a:pt x="2273652" y="4897541"/>
                </a:cubicBezTo>
                <a:cubicBezTo>
                  <a:pt x="2253574" y="4903035"/>
                  <a:pt x="2241475" y="4886661"/>
                  <a:pt x="2229651" y="4875929"/>
                </a:cubicBezTo>
                <a:cubicBezTo>
                  <a:pt x="2223740" y="4870562"/>
                  <a:pt x="2222228" y="4862722"/>
                  <a:pt x="2219754" y="4858320"/>
                </a:cubicBezTo>
                <a:cubicBezTo>
                  <a:pt x="2192808" y="4815533"/>
                  <a:pt x="2150045" y="4796122"/>
                  <a:pt x="2105490" y="4809581"/>
                </a:cubicBezTo>
                <a:cubicBezTo>
                  <a:pt x="2095451" y="4812326"/>
                  <a:pt x="2084449" y="4818511"/>
                  <a:pt x="2075923" y="4829098"/>
                </a:cubicBezTo>
                <a:cubicBezTo>
                  <a:pt x="2054741" y="4858383"/>
                  <a:pt x="2019261" y="4872533"/>
                  <a:pt x="1995879" y="4903056"/>
                </a:cubicBezTo>
                <a:cubicBezTo>
                  <a:pt x="1992718" y="4907729"/>
                  <a:pt x="1978003" y="4907311"/>
                  <a:pt x="1971127" y="4905382"/>
                </a:cubicBezTo>
                <a:cubicBezTo>
                  <a:pt x="1957377" y="4901526"/>
                  <a:pt x="1943627" y="4897668"/>
                  <a:pt x="1929602" y="4888172"/>
                </a:cubicBezTo>
                <a:cubicBezTo>
                  <a:pt x="1917777" y="4877438"/>
                  <a:pt x="1908976" y="4882386"/>
                  <a:pt x="1900724" y="4898612"/>
                </a:cubicBezTo>
                <a:cubicBezTo>
                  <a:pt x="1899761" y="4902049"/>
                  <a:pt x="1900035" y="4907689"/>
                  <a:pt x="1896871" y="4912363"/>
                </a:cubicBezTo>
                <a:cubicBezTo>
                  <a:pt x="1891507" y="4918275"/>
                  <a:pt x="1883944" y="4925423"/>
                  <a:pt x="1877068" y="4923495"/>
                </a:cubicBezTo>
                <a:cubicBezTo>
                  <a:pt x="1865518" y="4918402"/>
                  <a:pt x="1869644" y="4910289"/>
                  <a:pt x="1870333" y="4901212"/>
                </a:cubicBezTo>
                <a:cubicBezTo>
                  <a:pt x="1875838" y="4874945"/>
                  <a:pt x="1893855" y="4850334"/>
                  <a:pt x="1885608" y="4820209"/>
                </a:cubicBezTo>
                <a:cubicBezTo>
                  <a:pt x="1882860" y="4810168"/>
                  <a:pt x="1874473" y="4800399"/>
                  <a:pt x="1867872" y="4804109"/>
                </a:cubicBezTo>
                <a:cubicBezTo>
                  <a:pt x="1856871" y="4810294"/>
                  <a:pt x="1844630" y="4814276"/>
                  <a:pt x="1837342" y="4827064"/>
                </a:cubicBezTo>
                <a:cubicBezTo>
                  <a:pt x="1832253" y="4838614"/>
                  <a:pt x="1815886" y="4850711"/>
                  <a:pt x="1799662" y="4842451"/>
                </a:cubicBezTo>
                <a:cubicBezTo>
                  <a:pt x="1782199" y="4831991"/>
                  <a:pt x="1762537" y="4822766"/>
                  <a:pt x="1758003" y="4799247"/>
                </a:cubicBezTo>
                <a:cubicBezTo>
                  <a:pt x="1758965" y="4795808"/>
                  <a:pt x="1769967" y="4789623"/>
                  <a:pt x="1769692" y="4783984"/>
                </a:cubicBezTo>
                <a:cubicBezTo>
                  <a:pt x="1765706" y="4771742"/>
                  <a:pt x="1760484" y="4757298"/>
                  <a:pt x="1743295" y="4752477"/>
                </a:cubicBezTo>
                <a:cubicBezTo>
                  <a:pt x="1699843" y="4742143"/>
                  <a:pt x="1659281" y="4721494"/>
                  <a:pt x="1616518" y="4702082"/>
                </a:cubicBezTo>
                <a:cubicBezTo>
                  <a:pt x="1589980" y="4690930"/>
                  <a:pt x="1563302" y="4700133"/>
                  <a:pt x="1541847" y="4723780"/>
                </a:cubicBezTo>
                <a:cubicBezTo>
                  <a:pt x="1515028" y="4753336"/>
                  <a:pt x="1513791" y="4751137"/>
                  <a:pt x="1482305" y="4731179"/>
                </a:cubicBezTo>
                <a:cubicBezTo>
                  <a:pt x="1468280" y="4721683"/>
                  <a:pt x="1460166" y="4717553"/>
                  <a:pt x="1473783" y="4695417"/>
                </a:cubicBezTo>
                <a:cubicBezTo>
                  <a:pt x="1493726" y="4663929"/>
                  <a:pt x="1488645" y="4629131"/>
                  <a:pt x="1468846" y="4593913"/>
                </a:cubicBezTo>
                <a:cubicBezTo>
                  <a:pt x="1444102" y="4549890"/>
                  <a:pt x="1408904" y="4523329"/>
                  <a:pt x="1363940" y="4505154"/>
                </a:cubicBezTo>
                <a:cubicBezTo>
                  <a:pt x="1355828" y="4501025"/>
                  <a:pt x="1348953" y="4499096"/>
                  <a:pt x="1341662" y="4511882"/>
                </a:cubicBezTo>
                <a:cubicBezTo>
                  <a:pt x="1330247" y="4532784"/>
                  <a:pt x="1307968" y="4539514"/>
                  <a:pt x="1289128" y="4547206"/>
                </a:cubicBezTo>
                <a:cubicBezTo>
                  <a:pt x="1263686" y="4558610"/>
                  <a:pt x="1224087" y="4534523"/>
                  <a:pt x="1221480" y="4504127"/>
                </a:cubicBezTo>
                <a:cubicBezTo>
                  <a:pt x="1218870" y="4473732"/>
                  <a:pt x="1214062" y="4444570"/>
                  <a:pt x="1220530" y="4414866"/>
                </a:cubicBezTo>
                <a:cubicBezTo>
                  <a:pt x="1223419" y="4404551"/>
                  <a:pt x="1225345" y="4397676"/>
                  <a:pt x="1239097" y="4401534"/>
                </a:cubicBezTo>
                <a:cubicBezTo>
                  <a:pt x="1249407" y="4404427"/>
                  <a:pt x="1253261" y="4390675"/>
                  <a:pt x="1251750" y="4382834"/>
                </a:cubicBezTo>
                <a:cubicBezTo>
                  <a:pt x="1251202" y="4371557"/>
                  <a:pt x="1255052" y="4357804"/>
                  <a:pt x="1254504" y="4346526"/>
                </a:cubicBezTo>
                <a:cubicBezTo>
                  <a:pt x="1251755" y="4336486"/>
                  <a:pt x="1238969" y="4329190"/>
                  <a:pt x="1230581" y="4319421"/>
                </a:cubicBezTo>
                <a:cubicBezTo>
                  <a:pt x="1216765" y="4302566"/>
                  <a:pt x="1202948" y="4285711"/>
                  <a:pt x="1186758" y="4272364"/>
                </a:cubicBezTo>
                <a:lnTo>
                  <a:pt x="1175214" y="4264939"/>
                </a:lnTo>
                <a:lnTo>
                  <a:pt x="1161833" y="4266023"/>
                </a:lnTo>
                <a:cubicBezTo>
                  <a:pt x="1154415" y="4265067"/>
                  <a:pt x="1147356" y="4262915"/>
                  <a:pt x="1140837" y="4258967"/>
                </a:cubicBezTo>
                <a:lnTo>
                  <a:pt x="1128185" y="4246273"/>
                </a:lnTo>
                <a:lnTo>
                  <a:pt x="1114189" y="4244360"/>
                </a:lnTo>
                <a:cubicBezTo>
                  <a:pt x="1109687" y="4244719"/>
                  <a:pt x="1105528" y="4246333"/>
                  <a:pt x="1101745" y="4249907"/>
                </a:cubicBezTo>
                <a:cubicBezTo>
                  <a:pt x="1097344" y="4252381"/>
                  <a:pt x="1093356" y="4251725"/>
                  <a:pt x="1089334" y="4250366"/>
                </a:cubicBezTo>
                <a:lnTo>
                  <a:pt x="1081819" y="4248119"/>
                </a:lnTo>
                <a:lnTo>
                  <a:pt x="1066120" y="4264125"/>
                </a:lnTo>
                <a:cubicBezTo>
                  <a:pt x="1059898" y="4273698"/>
                  <a:pt x="1055110" y="4284226"/>
                  <a:pt x="1050323" y="4294755"/>
                </a:cubicBezTo>
                <a:cubicBezTo>
                  <a:pt x="1036917" y="4327300"/>
                  <a:pt x="1015857" y="4348360"/>
                  <a:pt x="983313" y="4357938"/>
                </a:cubicBezTo>
                <a:cubicBezTo>
                  <a:pt x="975658" y="4350281"/>
                  <a:pt x="968002" y="4342625"/>
                  <a:pt x="960346" y="4334969"/>
                </a:cubicBezTo>
                <a:cubicBezTo>
                  <a:pt x="971834" y="4319654"/>
                  <a:pt x="985236" y="4306251"/>
                  <a:pt x="1002467" y="4292849"/>
                </a:cubicBezTo>
                <a:cubicBezTo>
                  <a:pt x="1013954" y="4281362"/>
                  <a:pt x="1027355" y="4271788"/>
                  <a:pt x="1033100" y="4258387"/>
                </a:cubicBezTo>
                <a:cubicBezTo>
                  <a:pt x="1065652" y="4210525"/>
                  <a:pt x="1052257" y="4177986"/>
                  <a:pt x="998661" y="4158853"/>
                </a:cubicBezTo>
                <a:cubicBezTo>
                  <a:pt x="958462" y="4149287"/>
                  <a:pt x="954636" y="4141631"/>
                  <a:pt x="956556" y="4105261"/>
                </a:cubicBezTo>
                <a:cubicBezTo>
                  <a:pt x="960392" y="4063146"/>
                  <a:pt x="946994" y="4049748"/>
                  <a:pt x="904879" y="4057413"/>
                </a:cubicBezTo>
                <a:cubicBezTo>
                  <a:pt x="899136" y="4059328"/>
                  <a:pt x="891479" y="4063158"/>
                  <a:pt x="885736" y="4065073"/>
                </a:cubicBezTo>
                <a:cubicBezTo>
                  <a:pt x="843619" y="4080393"/>
                  <a:pt x="822567" y="4059341"/>
                  <a:pt x="818745" y="4013399"/>
                </a:cubicBezTo>
                <a:cubicBezTo>
                  <a:pt x="820662" y="4000000"/>
                  <a:pt x="822578" y="3986599"/>
                  <a:pt x="826409" y="3971284"/>
                </a:cubicBezTo>
                <a:cubicBezTo>
                  <a:pt x="834075" y="3917683"/>
                  <a:pt x="847483" y="3865997"/>
                  <a:pt x="870463" y="3816223"/>
                </a:cubicBezTo>
                <a:cubicBezTo>
                  <a:pt x="887698" y="3779849"/>
                  <a:pt x="883874" y="3753050"/>
                  <a:pt x="849420" y="3733913"/>
                </a:cubicBezTo>
                <a:cubicBezTo>
                  <a:pt x="845592" y="3730085"/>
                  <a:pt x="841764" y="3726257"/>
                  <a:pt x="837936" y="3722429"/>
                </a:cubicBezTo>
                <a:cubicBezTo>
                  <a:pt x="820712" y="3697547"/>
                  <a:pt x="820715" y="3682233"/>
                  <a:pt x="847517" y="3670743"/>
                </a:cubicBezTo>
                <a:lnTo>
                  <a:pt x="871187" y="3654468"/>
                </a:lnTo>
                <a:lnTo>
                  <a:pt x="862921" y="3655033"/>
                </a:lnTo>
                <a:lnTo>
                  <a:pt x="865726" y="3649731"/>
                </a:lnTo>
                <a:cubicBezTo>
                  <a:pt x="872742" y="3631304"/>
                  <a:pt x="907125" y="3594598"/>
                  <a:pt x="920326" y="3587177"/>
                </a:cubicBezTo>
                <a:lnTo>
                  <a:pt x="925490" y="3584399"/>
                </a:lnTo>
                <a:lnTo>
                  <a:pt x="928649" y="3574777"/>
                </a:lnTo>
                <a:cubicBezTo>
                  <a:pt x="929489" y="3567001"/>
                  <a:pt x="928593" y="3559165"/>
                  <a:pt x="925932" y="3550999"/>
                </a:cubicBezTo>
                <a:lnTo>
                  <a:pt x="917654" y="3534979"/>
                </a:lnTo>
                <a:lnTo>
                  <a:pt x="912238" y="3534153"/>
                </a:lnTo>
                <a:cubicBezTo>
                  <a:pt x="905209" y="3531949"/>
                  <a:pt x="898814" y="3528302"/>
                  <a:pt x="892558" y="3527474"/>
                </a:cubicBezTo>
                <a:cubicBezTo>
                  <a:pt x="879637" y="3494184"/>
                  <a:pt x="853232" y="3509027"/>
                  <a:pt x="830681" y="3510117"/>
                </a:cubicBezTo>
                <a:cubicBezTo>
                  <a:pt x="759587" y="3512423"/>
                  <a:pt x="693717" y="3529172"/>
                  <a:pt x="626610" y="3543722"/>
                </a:cubicBezTo>
                <a:cubicBezTo>
                  <a:pt x="613133" y="3545504"/>
                  <a:pt x="597458" y="3548522"/>
                  <a:pt x="581781" y="3551541"/>
                </a:cubicBezTo>
                <a:cubicBezTo>
                  <a:pt x="560466" y="3554832"/>
                  <a:pt x="538189" y="3561561"/>
                  <a:pt x="534885" y="3586592"/>
                </a:cubicBezTo>
                <a:cubicBezTo>
                  <a:pt x="531032" y="3600343"/>
                  <a:pt x="518793" y="3604326"/>
                  <a:pt x="508756" y="3607073"/>
                </a:cubicBezTo>
                <a:cubicBezTo>
                  <a:pt x="497754" y="3613256"/>
                  <a:pt x="482766" y="3607199"/>
                  <a:pt x="473000" y="3615583"/>
                </a:cubicBezTo>
                <a:cubicBezTo>
                  <a:pt x="468600" y="3618056"/>
                  <a:pt x="454850" y="3614200"/>
                  <a:pt x="451138" y="3607596"/>
                </a:cubicBezTo>
                <a:cubicBezTo>
                  <a:pt x="431341" y="3583966"/>
                  <a:pt x="418198" y="3540301"/>
                  <a:pt x="426615" y="3498773"/>
                </a:cubicBezTo>
                <a:lnTo>
                  <a:pt x="434951" y="3478138"/>
                </a:lnTo>
                <a:lnTo>
                  <a:pt x="0" y="347813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350">
                <a:latin typeface="+mn-lt"/>
                <a:cs typeface="Arial" pitchFamily="34" charset="0"/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altLang="ko-KR" dirty="0"/>
              <a:t>Your Picture Here And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70716198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7">
            <a:extLst>
              <a:ext uri="{FF2B5EF4-FFF2-40B4-BE49-F238E27FC236}">
                <a16:creationId xmlns:a16="http://schemas.microsoft.com/office/drawing/2014/main" id="{CB7E376F-0253-46E6-902C-2CA1892242C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3"/>
            <a:ext cx="9144002" cy="3760340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685800" rtl="0" eaLnBrk="1" fontAlgn="auto" latinLnBrk="1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50"/>
            </a:lvl1pPr>
          </a:lstStyle>
          <a:p>
            <a:r>
              <a:rPr lang="en-US" altLang="ko-KR" dirty="0"/>
              <a:t>Your Picture Here And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64585875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그림 개체 틀 2">
            <a:extLst>
              <a:ext uri="{FF2B5EF4-FFF2-40B4-BE49-F238E27FC236}">
                <a16:creationId xmlns:a16="http://schemas.microsoft.com/office/drawing/2014/main" id="{6E3EB2D9-614D-4F52-A3BD-39613A8924C3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2951237" y="0"/>
            <a:ext cx="3241527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marR="0" indent="0" algn="ctr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ko-KR" altLang="en-US"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altLang="ko-KR" dirty="0"/>
              <a:t>Place Your Picture Here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3462742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18B8CAF3-9328-4AEF-8C03-A4E21A15B3D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11255" y="564047"/>
            <a:ext cx="4968014" cy="5729909"/>
          </a:xfrm>
          <a:custGeom>
            <a:avLst/>
            <a:gdLst>
              <a:gd name="connsiteX0" fmla="*/ 1832943 w 6624018"/>
              <a:gd name="connsiteY0" fmla="*/ 4748834 h 5729909"/>
              <a:gd name="connsiteX1" fmla="*/ 6624018 w 6624018"/>
              <a:gd name="connsiteY1" fmla="*/ 4748834 h 5729909"/>
              <a:gd name="connsiteX2" fmla="*/ 6624018 w 6624018"/>
              <a:gd name="connsiteY2" fmla="*/ 5729909 h 5729909"/>
              <a:gd name="connsiteX3" fmla="*/ 1832943 w 6624018"/>
              <a:gd name="connsiteY3" fmla="*/ 5729909 h 5729909"/>
              <a:gd name="connsiteX4" fmla="*/ 1841224 w 6624018"/>
              <a:gd name="connsiteY4" fmla="*/ 2822714 h 5729909"/>
              <a:gd name="connsiteX5" fmla="*/ 3091438 w 6624018"/>
              <a:gd name="connsiteY5" fmla="*/ 2822714 h 5729909"/>
              <a:gd name="connsiteX6" fmla="*/ 3091438 w 6624018"/>
              <a:gd name="connsiteY6" fmla="*/ 4611758 h 5729909"/>
              <a:gd name="connsiteX7" fmla="*/ 1841224 w 6624018"/>
              <a:gd name="connsiteY7" fmla="*/ 4611758 h 5729909"/>
              <a:gd name="connsiteX8" fmla="*/ 0 w 6624018"/>
              <a:gd name="connsiteY8" fmla="*/ 2822714 h 5729909"/>
              <a:gd name="connsiteX9" fmla="*/ 1690847 w 6624018"/>
              <a:gd name="connsiteY9" fmla="*/ 2822714 h 5729909"/>
              <a:gd name="connsiteX10" fmla="*/ 1690847 w 6624018"/>
              <a:gd name="connsiteY10" fmla="*/ 4949686 h 5729909"/>
              <a:gd name="connsiteX11" fmla="*/ 0 w 6624018"/>
              <a:gd name="connsiteY11" fmla="*/ 4949686 h 5729909"/>
              <a:gd name="connsiteX12" fmla="*/ 3241814 w 6624018"/>
              <a:gd name="connsiteY12" fmla="*/ 1928192 h 5729909"/>
              <a:gd name="connsiteX13" fmla="*/ 6042992 w 6624018"/>
              <a:gd name="connsiteY13" fmla="*/ 1928192 h 5729909"/>
              <a:gd name="connsiteX14" fmla="*/ 6042992 w 6624018"/>
              <a:gd name="connsiteY14" fmla="*/ 4611758 h 5729909"/>
              <a:gd name="connsiteX15" fmla="*/ 3241814 w 6624018"/>
              <a:gd name="connsiteY15" fmla="*/ 4611758 h 5729909"/>
              <a:gd name="connsiteX16" fmla="*/ 290259 w 6624018"/>
              <a:gd name="connsiteY16" fmla="*/ 894522 h 5729909"/>
              <a:gd name="connsiteX17" fmla="*/ 3091436 w 6624018"/>
              <a:gd name="connsiteY17" fmla="*/ 894522 h 5729909"/>
              <a:gd name="connsiteX18" fmla="*/ 3091436 w 6624018"/>
              <a:gd name="connsiteY18" fmla="*/ 2683566 h 5729909"/>
              <a:gd name="connsiteX19" fmla="*/ 290259 w 6624018"/>
              <a:gd name="connsiteY19" fmla="*/ 2683566 h 5729909"/>
              <a:gd name="connsiteX20" fmla="*/ 3241813 w 6624018"/>
              <a:gd name="connsiteY20" fmla="*/ 0 h 5729909"/>
              <a:gd name="connsiteX21" fmla="*/ 4979872 w 6624018"/>
              <a:gd name="connsiteY21" fmla="*/ 0 h 5729909"/>
              <a:gd name="connsiteX22" fmla="*/ 4979872 w 6624018"/>
              <a:gd name="connsiteY22" fmla="*/ 1789044 h 5729909"/>
              <a:gd name="connsiteX23" fmla="*/ 3241813 w 6624018"/>
              <a:gd name="connsiteY23" fmla="*/ 1789044 h 57299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6624018" h="5729909">
                <a:moveTo>
                  <a:pt x="1832943" y="4748834"/>
                </a:moveTo>
                <a:lnTo>
                  <a:pt x="6624018" y="4748834"/>
                </a:lnTo>
                <a:lnTo>
                  <a:pt x="6624018" y="5729909"/>
                </a:lnTo>
                <a:lnTo>
                  <a:pt x="1832943" y="5729909"/>
                </a:lnTo>
                <a:close/>
                <a:moveTo>
                  <a:pt x="1841224" y="2822714"/>
                </a:moveTo>
                <a:lnTo>
                  <a:pt x="3091438" y="2822714"/>
                </a:lnTo>
                <a:lnTo>
                  <a:pt x="3091438" y="4611758"/>
                </a:lnTo>
                <a:lnTo>
                  <a:pt x="1841224" y="4611758"/>
                </a:lnTo>
                <a:close/>
                <a:moveTo>
                  <a:pt x="0" y="2822714"/>
                </a:moveTo>
                <a:lnTo>
                  <a:pt x="1690847" y="2822714"/>
                </a:lnTo>
                <a:lnTo>
                  <a:pt x="1690847" y="4949686"/>
                </a:lnTo>
                <a:lnTo>
                  <a:pt x="0" y="4949686"/>
                </a:lnTo>
                <a:close/>
                <a:moveTo>
                  <a:pt x="3241814" y="1928192"/>
                </a:moveTo>
                <a:lnTo>
                  <a:pt x="6042992" y="1928192"/>
                </a:lnTo>
                <a:lnTo>
                  <a:pt x="6042992" y="4611758"/>
                </a:lnTo>
                <a:lnTo>
                  <a:pt x="3241814" y="4611758"/>
                </a:lnTo>
                <a:close/>
                <a:moveTo>
                  <a:pt x="290259" y="894522"/>
                </a:moveTo>
                <a:lnTo>
                  <a:pt x="3091436" y="894522"/>
                </a:lnTo>
                <a:lnTo>
                  <a:pt x="3091436" y="2683566"/>
                </a:lnTo>
                <a:lnTo>
                  <a:pt x="290259" y="2683566"/>
                </a:lnTo>
                <a:close/>
                <a:moveTo>
                  <a:pt x="3241813" y="0"/>
                </a:moveTo>
                <a:lnTo>
                  <a:pt x="4979872" y="0"/>
                </a:lnTo>
                <a:lnTo>
                  <a:pt x="4979872" y="1789044"/>
                </a:lnTo>
                <a:lnTo>
                  <a:pt x="3241813" y="178904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marR="0" indent="0" algn="ctr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ko-KR" altLang="en-US"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altLang="ko-KR" dirty="0"/>
              <a:t>Place Your Picture Here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9736838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 flipV="1">
            <a:off x="0" y="0"/>
            <a:ext cx="9144000" cy="3789040"/>
          </a:xfrm>
          <a:prstGeom prst="rect">
            <a:avLst/>
          </a:prstGeom>
          <a:gradFill>
            <a:gsLst>
              <a:gs pos="66000">
                <a:schemeClr val="accent3"/>
              </a:gs>
              <a:gs pos="33000">
                <a:schemeClr val="accent2"/>
              </a:gs>
              <a:gs pos="0">
                <a:schemeClr val="accent1"/>
              </a:gs>
              <a:gs pos="96000">
                <a:schemeClr val="accent4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sz="1350">
              <a:cs typeface="Arial" pitchFamily="34" charset="0"/>
            </a:endParaRP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D123DBB0-CE3C-4DAF-AE63-CE74A234B78E}"/>
              </a:ext>
            </a:extLst>
          </p:cNvPr>
          <p:cNvGrpSpPr/>
          <p:nvPr userDrawn="1"/>
        </p:nvGrpSpPr>
        <p:grpSpPr>
          <a:xfrm>
            <a:off x="1174236" y="2089863"/>
            <a:ext cx="2860703" cy="2095683"/>
            <a:chOff x="-548507" y="477868"/>
            <a:chExt cx="11570449" cy="6357177"/>
          </a:xfrm>
        </p:grpSpPr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B8C24417-1BEC-4CA1-8C74-D66539BFBE39}"/>
                </a:ext>
              </a:extLst>
            </p:cNvPr>
            <p:cNvSpPr/>
            <p:nvPr/>
          </p:nvSpPr>
          <p:spPr>
            <a:xfrm>
              <a:off x="-482765" y="6440599"/>
              <a:ext cx="11438966" cy="394446"/>
            </a:xfrm>
            <a:custGeom>
              <a:avLst/>
              <a:gdLst>
                <a:gd name="connsiteX0" fmla="*/ 1605439 w 1657350"/>
                <a:gd name="connsiteY0" fmla="*/ 54769 h 57150"/>
                <a:gd name="connsiteX1" fmla="*/ 1652111 w 1657350"/>
                <a:gd name="connsiteY1" fmla="*/ 22384 h 57150"/>
                <a:gd name="connsiteX2" fmla="*/ 1652111 w 1657350"/>
                <a:gd name="connsiteY2" fmla="*/ 22384 h 57150"/>
                <a:gd name="connsiteX3" fmla="*/ 1636871 w 1657350"/>
                <a:gd name="connsiteY3" fmla="*/ 7144 h 57150"/>
                <a:gd name="connsiteX4" fmla="*/ 44291 w 1657350"/>
                <a:gd name="connsiteY4" fmla="*/ 12859 h 57150"/>
                <a:gd name="connsiteX5" fmla="*/ 23336 w 1657350"/>
                <a:gd name="connsiteY5" fmla="*/ 12859 h 57150"/>
                <a:gd name="connsiteX6" fmla="*/ 7144 w 1657350"/>
                <a:gd name="connsiteY6" fmla="*/ 26194 h 57150"/>
                <a:gd name="connsiteX7" fmla="*/ 7144 w 1657350"/>
                <a:gd name="connsiteY7" fmla="*/ 26194 h 57150"/>
                <a:gd name="connsiteX8" fmla="*/ 50959 w 1657350"/>
                <a:gd name="connsiteY8" fmla="*/ 53816 h 57150"/>
                <a:gd name="connsiteX9" fmla="*/ 51911 w 1657350"/>
                <a:gd name="connsiteY9" fmla="*/ 54769 h 57150"/>
                <a:gd name="connsiteX10" fmla="*/ 51911 w 1657350"/>
                <a:gd name="connsiteY10" fmla="*/ 54769 h 57150"/>
                <a:gd name="connsiteX11" fmla="*/ 56674 w 1657350"/>
                <a:gd name="connsiteY11" fmla="*/ 54769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57350" h="57150">
                  <a:moveTo>
                    <a:pt x="1605439" y="54769"/>
                  </a:moveTo>
                  <a:cubicBezTo>
                    <a:pt x="1605439" y="54769"/>
                    <a:pt x="1638776" y="50959"/>
                    <a:pt x="1652111" y="22384"/>
                  </a:cubicBezTo>
                  <a:lnTo>
                    <a:pt x="1652111" y="22384"/>
                  </a:lnTo>
                  <a:cubicBezTo>
                    <a:pt x="1652111" y="13811"/>
                    <a:pt x="1645444" y="7144"/>
                    <a:pt x="1636871" y="7144"/>
                  </a:cubicBezTo>
                  <a:lnTo>
                    <a:pt x="44291" y="12859"/>
                  </a:lnTo>
                  <a:lnTo>
                    <a:pt x="23336" y="12859"/>
                  </a:lnTo>
                  <a:cubicBezTo>
                    <a:pt x="14764" y="12859"/>
                    <a:pt x="7144" y="18574"/>
                    <a:pt x="7144" y="26194"/>
                  </a:cubicBezTo>
                  <a:lnTo>
                    <a:pt x="7144" y="26194"/>
                  </a:lnTo>
                  <a:cubicBezTo>
                    <a:pt x="17621" y="45244"/>
                    <a:pt x="40481" y="51911"/>
                    <a:pt x="50959" y="53816"/>
                  </a:cubicBezTo>
                  <a:lnTo>
                    <a:pt x="51911" y="54769"/>
                  </a:lnTo>
                  <a:cubicBezTo>
                    <a:pt x="51911" y="54769"/>
                    <a:pt x="51911" y="54769"/>
                    <a:pt x="51911" y="54769"/>
                  </a:cubicBezTo>
                  <a:lnTo>
                    <a:pt x="56674" y="54769"/>
                  </a:lnTo>
                </a:path>
              </a:pathLst>
            </a:custGeom>
            <a:solidFill>
              <a:srgbClr val="5F676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E15425C9-7931-4B76-93DD-E669AB3FEE3A}"/>
                </a:ext>
              </a:extLst>
            </p:cNvPr>
            <p:cNvSpPr/>
            <p:nvPr/>
          </p:nvSpPr>
          <p:spPr>
            <a:xfrm>
              <a:off x="700575" y="477868"/>
              <a:ext cx="9072285" cy="5916709"/>
            </a:xfrm>
            <a:custGeom>
              <a:avLst/>
              <a:gdLst>
                <a:gd name="connsiteX0" fmla="*/ 1311116 w 1314450"/>
                <a:gd name="connsiteY0" fmla="*/ 813911 h 857250"/>
                <a:gd name="connsiteX1" fmla="*/ 1281589 w 1314450"/>
                <a:gd name="connsiteY1" fmla="*/ 852964 h 857250"/>
                <a:gd name="connsiteX2" fmla="*/ 36671 w 1314450"/>
                <a:gd name="connsiteY2" fmla="*/ 852964 h 857250"/>
                <a:gd name="connsiteX3" fmla="*/ 7144 w 1314450"/>
                <a:gd name="connsiteY3" fmla="*/ 813911 h 857250"/>
                <a:gd name="connsiteX4" fmla="*/ 7144 w 1314450"/>
                <a:gd name="connsiteY4" fmla="*/ 46196 h 857250"/>
                <a:gd name="connsiteX5" fmla="*/ 36671 w 1314450"/>
                <a:gd name="connsiteY5" fmla="*/ 7144 h 857250"/>
                <a:gd name="connsiteX6" fmla="*/ 1281589 w 1314450"/>
                <a:gd name="connsiteY6" fmla="*/ 7144 h 857250"/>
                <a:gd name="connsiteX7" fmla="*/ 1311116 w 1314450"/>
                <a:gd name="connsiteY7" fmla="*/ 46196 h 857250"/>
                <a:gd name="connsiteX8" fmla="*/ 1311116 w 1314450"/>
                <a:gd name="connsiteY8" fmla="*/ 813911 h 857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14450" h="857250">
                  <a:moveTo>
                    <a:pt x="1311116" y="813911"/>
                  </a:moveTo>
                  <a:cubicBezTo>
                    <a:pt x="1311116" y="834866"/>
                    <a:pt x="1297781" y="852964"/>
                    <a:pt x="1281589" y="852964"/>
                  </a:cubicBezTo>
                  <a:lnTo>
                    <a:pt x="36671" y="852964"/>
                  </a:lnTo>
                  <a:cubicBezTo>
                    <a:pt x="20479" y="852964"/>
                    <a:pt x="7144" y="835819"/>
                    <a:pt x="7144" y="813911"/>
                  </a:cubicBezTo>
                  <a:lnTo>
                    <a:pt x="7144" y="46196"/>
                  </a:lnTo>
                  <a:cubicBezTo>
                    <a:pt x="7144" y="25241"/>
                    <a:pt x="20479" y="7144"/>
                    <a:pt x="36671" y="7144"/>
                  </a:cubicBezTo>
                  <a:lnTo>
                    <a:pt x="1281589" y="7144"/>
                  </a:lnTo>
                  <a:cubicBezTo>
                    <a:pt x="1297781" y="7144"/>
                    <a:pt x="1311116" y="24289"/>
                    <a:pt x="1311116" y="46196"/>
                  </a:cubicBezTo>
                  <a:lnTo>
                    <a:pt x="1311116" y="813911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258F9D2D-AA30-47E4-A55D-0A18CF5CC9DD}"/>
                </a:ext>
              </a:extLst>
            </p:cNvPr>
            <p:cNvSpPr/>
            <p:nvPr/>
          </p:nvSpPr>
          <p:spPr>
            <a:xfrm>
              <a:off x="1088451" y="839448"/>
              <a:ext cx="8283390" cy="5062073"/>
            </a:xfrm>
            <a:custGeom>
              <a:avLst/>
              <a:gdLst>
                <a:gd name="connsiteX0" fmla="*/ 7144 w 1200150"/>
                <a:gd name="connsiteY0" fmla="*/ 7144 h 733425"/>
                <a:gd name="connsiteX1" fmla="*/ 1196816 w 1200150"/>
                <a:gd name="connsiteY1" fmla="*/ 7144 h 733425"/>
                <a:gd name="connsiteX2" fmla="*/ 1196816 w 1200150"/>
                <a:gd name="connsiteY2" fmla="*/ 730091 h 733425"/>
                <a:gd name="connsiteX3" fmla="*/ 7144 w 1200150"/>
                <a:gd name="connsiteY3" fmla="*/ 730091 h 733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00150" h="733425">
                  <a:moveTo>
                    <a:pt x="7144" y="7144"/>
                  </a:moveTo>
                  <a:lnTo>
                    <a:pt x="1196816" y="7144"/>
                  </a:lnTo>
                  <a:lnTo>
                    <a:pt x="1196816" y="730091"/>
                  </a:lnTo>
                  <a:lnTo>
                    <a:pt x="7144" y="730091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7E2F31AA-791B-4F0B-86BC-D4EAE38D5453}"/>
                </a:ext>
              </a:extLst>
            </p:cNvPr>
            <p:cNvSpPr/>
            <p:nvPr/>
          </p:nvSpPr>
          <p:spPr>
            <a:xfrm>
              <a:off x="-548507" y="6164484"/>
              <a:ext cx="11570449" cy="460187"/>
            </a:xfrm>
            <a:custGeom>
              <a:avLst/>
              <a:gdLst>
                <a:gd name="connsiteX0" fmla="*/ 50006 w 1676400"/>
                <a:gd name="connsiteY0" fmla="*/ 7144 h 66675"/>
                <a:gd name="connsiteX1" fmla="*/ 1630204 w 1676400"/>
                <a:gd name="connsiteY1" fmla="*/ 7144 h 66675"/>
                <a:gd name="connsiteX2" fmla="*/ 1672114 w 1676400"/>
                <a:gd name="connsiteY2" fmla="*/ 49054 h 66675"/>
                <a:gd name="connsiteX3" fmla="*/ 1672114 w 1676400"/>
                <a:gd name="connsiteY3" fmla="*/ 57626 h 66675"/>
                <a:gd name="connsiteX4" fmla="*/ 1656874 w 1676400"/>
                <a:gd name="connsiteY4" fmla="*/ 62389 h 66675"/>
                <a:gd name="connsiteX5" fmla="*/ 1654016 w 1676400"/>
                <a:gd name="connsiteY5" fmla="*/ 62389 h 66675"/>
                <a:gd name="connsiteX6" fmla="*/ 29051 w 1676400"/>
                <a:gd name="connsiteY6" fmla="*/ 62389 h 66675"/>
                <a:gd name="connsiteX7" fmla="*/ 21431 w 1676400"/>
                <a:gd name="connsiteY7" fmla="*/ 63341 h 66675"/>
                <a:gd name="connsiteX8" fmla="*/ 7144 w 1676400"/>
                <a:gd name="connsiteY8" fmla="*/ 55721 h 66675"/>
                <a:gd name="connsiteX9" fmla="*/ 7144 w 1676400"/>
                <a:gd name="connsiteY9" fmla="*/ 48101 h 66675"/>
                <a:gd name="connsiteX10" fmla="*/ 50006 w 1676400"/>
                <a:gd name="connsiteY10" fmla="*/ 7144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6400" h="66675">
                  <a:moveTo>
                    <a:pt x="50006" y="7144"/>
                  </a:moveTo>
                  <a:lnTo>
                    <a:pt x="1630204" y="7144"/>
                  </a:lnTo>
                  <a:cubicBezTo>
                    <a:pt x="1653064" y="7144"/>
                    <a:pt x="1672114" y="26194"/>
                    <a:pt x="1672114" y="49054"/>
                  </a:cubicBezTo>
                  <a:lnTo>
                    <a:pt x="1672114" y="57626"/>
                  </a:lnTo>
                  <a:cubicBezTo>
                    <a:pt x="1672114" y="57626"/>
                    <a:pt x="1674019" y="64294"/>
                    <a:pt x="1656874" y="62389"/>
                  </a:cubicBezTo>
                  <a:cubicBezTo>
                    <a:pt x="1655921" y="62389"/>
                    <a:pt x="1654969" y="62389"/>
                    <a:pt x="1654016" y="62389"/>
                  </a:cubicBezTo>
                  <a:lnTo>
                    <a:pt x="29051" y="62389"/>
                  </a:lnTo>
                  <a:cubicBezTo>
                    <a:pt x="26194" y="62389"/>
                    <a:pt x="24289" y="62389"/>
                    <a:pt x="21431" y="63341"/>
                  </a:cubicBezTo>
                  <a:cubicBezTo>
                    <a:pt x="16669" y="64294"/>
                    <a:pt x="8096" y="64294"/>
                    <a:pt x="7144" y="55721"/>
                  </a:cubicBezTo>
                  <a:lnTo>
                    <a:pt x="7144" y="48101"/>
                  </a:lnTo>
                  <a:cubicBezTo>
                    <a:pt x="8096" y="25241"/>
                    <a:pt x="26194" y="7144"/>
                    <a:pt x="50006" y="7144"/>
                  </a:cubicBezTo>
                  <a:close/>
                </a:path>
              </a:pathLst>
            </a:custGeom>
            <a:solidFill>
              <a:srgbClr val="CCCCC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086015F6-FB8B-410F-A063-1343C3E1E8FB}"/>
                </a:ext>
              </a:extLst>
            </p:cNvPr>
            <p:cNvSpPr/>
            <p:nvPr/>
          </p:nvSpPr>
          <p:spPr>
            <a:xfrm>
              <a:off x="4438629" y="6215033"/>
              <a:ext cx="1618413" cy="184076"/>
            </a:xfrm>
            <a:custGeom>
              <a:avLst/>
              <a:gdLst>
                <a:gd name="connsiteX0" fmla="*/ 1478513 w 1618413"/>
                <a:gd name="connsiteY0" fmla="*/ 177499 h 184076"/>
                <a:gd name="connsiteX1" fmla="*/ 1485084 w 1618413"/>
                <a:gd name="connsiteY1" fmla="*/ 177499 h 184076"/>
                <a:gd name="connsiteX2" fmla="*/ 1502686 w 1618413"/>
                <a:gd name="connsiteY2" fmla="*/ 178122 h 184076"/>
                <a:gd name="connsiteX3" fmla="*/ 1499879 w 1618413"/>
                <a:gd name="connsiteY3" fmla="*/ 178526 h 184076"/>
                <a:gd name="connsiteX4" fmla="*/ 1478513 w 1618413"/>
                <a:gd name="connsiteY4" fmla="*/ 177499 h 184076"/>
                <a:gd name="connsiteX5" fmla="*/ 84799 w 1618413"/>
                <a:gd name="connsiteY5" fmla="*/ 170928 h 184076"/>
                <a:gd name="connsiteX6" fmla="*/ 117666 w 1618413"/>
                <a:gd name="connsiteY6" fmla="*/ 177499 h 184076"/>
                <a:gd name="connsiteX7" fmla="*/ 104518 w 1618413"/>
                <a:gd name="connsiteY7" fmla="*/ 177499 h 184076"/>
                <a:gd name="connsiteX8" fmla="*/ 84799 w 1618413"/>
                <a:gd name="connsiteY8" fmla="*/ 170928 h 184076"/>
                <a:gd name="connsiteX9" fmla="*/ 1603418 w 1618413"/>
                <a:gd name="connsiteY9" fmla="*/ 0 h 184076"/>
                <a:gd name="connsiteX10" fmla="*/ 1616567 w 1618413"/>
                <a:gd name="connsiteY10" fmla="*/ 0 h 184076"/>
                <a:gd name="connsiteX11" fmla="*/ 1511177 w 1618413"/>
                <a:gd name="connsiteY11" fmla="*/ 178423 h 184076"/>
                <a:gd name="connsiteX12" fmla="*/ 1502686 w 1618413"/>
                <a:gd name="connsiteY12" fmla="*/ 178122 h 184076"/>
                <a:gd name="connsiteX13" fmla="*/ 1521501 w 1618413"/>
                <a:gd name="connsiteY13" fmla="*/ 175419 h 184076"/>
                <a:gd name="connsiteX14" fmla="*/ 1603418 w 1618413"/>
                <a:gd name="connsiteY14" fmla="*/ 6571 h 184076"/>
                <a:gd name="connsiteX15" fmla="*/ 5911 w 1618413"/>
                <a:gd name="connsiteY15" fmla="*/ 0 h 184076"/>
                <a:gd name="connsiteX16" fmla="*/ 19060 w 1618413"/>
                <a:gd name="connsiteY16" fmla="*/ 6571 h 184076"/>
                <a:gd name="connsiteX17" fmla="*/ 91379 w 1618413"/>
                <a:gd name="connsiteY17" fmla="*/ 184076 h 184076"/>
                <a:gd name="connsiteX18" fmla="*/ 5911 w 1618413"/>
                <a:gd name="connsiteY18" fmla="*/ 0 h 184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618413" h="184076">
                  <a:moveTo>
                    <a:pt x="1478513" y="177499"/>
                  </a:moveTo>
                  <a:lnTo>
                    <a:pt x="1485084" y="177499"/>
                  </a:lnTo>
                  <a:lnTo>
                    <a:pt x="1502686" y="178122"/>
                  </a:lnTo>
                  <a:lnTo>
                    <a:pt x="1499879" y="178526"/>
                  </a:lnTo>
                  <a:cubicBezTo>
                    <a:pt x="1487142" y="179142"/>
                    <a:pt x="1478513" y="177499"/>
                    <a:pt x="1478513" y="177499"/>
                  </a:cubicBezTo>
                  <a:close/>
                  <a:moveTo>
                    <a:pt x="84799" y="170928"/>
                  </a:moveTo>
                  <a:cubicBezTo>
                    <a:pt x="97947" y="177499"/>
                    <a:pt x="104518" y="177499"/>
                    <a:pt x="117666" y="177499"/>
                  </a:cubicBezTo>
                  <a:lnTo>
                    <a:pt x="104518" y="177499"/>
                  </a:lnTo>
                  <a:cubicBezTo>
                    <a:pt x="97947" y="177499"/>
                    <a:pt x="91370" y="177499"/>
                    <a:pt x="84799" y="170928"/>
                  </a:cubicBezTo>
                  <a:close/>
                  <a:moveTo>
                    <a:pt x="1603418" y="0"/>
                  </a:moveTo>
                  <a:lnTo>
                    <a:pt x="1616567" y="0"/>
                  </a:lnTo>
                  <a:cubicBezTo>
                    <a:pt x="1631361" y="152847"/>
                    <a:pt x="1553705" y="176266"/>
                    <a:pt x="1511177" y="178423"/>
                  </a:cubicBezTo>
                  <a:lnTo>
                    <a:pt x="1502686" y="178122"/>
                  </a:lnTo>
                  <a:lnTo>
                    <a:pt x="1521501" y="175419"/>
                  </a:lnTo>
                  <a:cubicBezTo>
                    <a:pt x="1560791" y="165788"/>
                    <a:pt x="1611636" y="129836"/>
                    <a:pt x="1603418" y="6571"/>
                  </a:cubicBezTo>
                  <a:close/>
                  <a:moveTo>
                    <a:pt x="5911" y="0"/>
                  </a:moveTo>
                  <a:lnTo>
                    <a:pt x="19060" y="6571"/>
                  </a:lnTo>
                  <a:cubicBezTo>
                    <a:pt x="19060" y="6571"/>
                    <a:pt x="-20385" y="144631"/>
                    <a:pt x="91379" y="184076"/>
                  </a:cubicBezTo>
                  <a:cubicBezTo>
                    <a:pt x="-33534" y="151202"/>
                    <a:pt x="5911" y="0"/>
                    <a:pt x="5911" y="0"/>
                  </a:cubicBezTo>
                  <a:close/>
                </a:path>
              </a:pathLst>
            </a:custGeom>
            <a:solidFill>
              <a:srgbClr val="4D4D4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8B9F375D-1BB9-4CFD-8F43-D038622D93C5}"/>
                </a:ext>
              </a:extLst>
            </p:cNvPr>
            <p:cNvGrpSpPr/>
            <p:nvPr/>
          </p:nvGrpSpPr>
          <p:grpSpPr>
            <a:xfrm>
              <a:off x="1606" y="6382978"/>
              <a:ext cx="413937" cy="115242"/>
              <a:chOff x="5955" y="6353672"/>
              <a:chExt cx="413937" cy="115242"/>
            </a:xfrm>
          </p:grpSpPr>
          <p:sp>
            <p:nvSpPr>
              <p:cNvPr id="45" name="Rectangle: Rounded Corners 44">
                <a:extLst>
                  <a:ext uri="{FF2B5EF4-FFF2-40B4-BE49-F238E27FC236}">
                    <a16:creationId xmlns:a16="http://schemas.microsoft.com/office/drawing/2014/main" id="{88F0C6E3-914F-40ED-8425-FECE4FCEE6CB}"/>
                  </a:ext>
                </a:extLst>
              </p:cNvPr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46" name="Rectangle: Rounded Corners 45">
                <a:extLst>
                  <a:ext uri="{FF2B5EF4-FFF2-40B4-BE49-F238E27FC236}">
                    <a16:creationId xmlns:a16="http://schemas.microsoft.com/office/drawing/2014/main" id="{27BB132A-5E89-48AB-B865-B31B44CC0CCA}"/>
                  </a:ext>
                </a:extLst>
              </p:cNvPr>
              <p:cNvSpPr/>
              <p:nvPr/>
            </p:nvSpPr>
            <p:spPr>
              <a:xfrm>
                <a:off x="99417" y="6382279"/>
                <a:ext cx="227012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B8522911-06F2-41A0-B4CE-7F3F85A3997A}"/>
                </a:ext>
              </a:extLst>
            </p:cNvPr>
            <p:cNvGrpSpPr/>
            <p:nvPr/>
          </p:nvGrpSpPr>
          <p:grpSpPr>
            <a:xfrm>
              <a:off x="9855291" y="6381600"/>
              <a:ext cx="885989" cy="115242"/>
              <a:chOff x="5955" y="6353672"/>
              <a:chExt cx="413937" cy="115242"/>
            </a:xfrm>
          </p:grpSpPr>
          <p:sp>
            <p:nvSpPr>
              <p:cNvPr id="43" name="Rectangle: Rounded Corners 42">
                <a:extLst>
                  <a:ext uri="{FF2B5EF4-FFF2-40B4-BE49-F238E27FC236}">
                    <a16:creationId xmlns:a16="http://schemas.microsoft.com/office/drawing/2014/main" id="{372ED02B-A4A2-421A-ABB8-EA8B2CE36BD8}"/>
                  </a:ext>
                </a:extLst>
              </p:cNvPr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44" name="Rectangle: Rounded Corners 43">
                <a:extLst>
                  <a:ext uri="{FF2B5EF4-FFF2-40B4-BE49-F238E27FC236}">
                    <a16:creationId xmlns:a16="http://schemas.microsoft.com/office/drawing/2014/main" id="{15CC34C0-717F-48CA-A332-0972887DC802}"/>
                  </a:ext>
                </a:extLst>
              </p:cNvPr>
              <p:cNvSpPr/>
              <p:nvPr/>
            </p:nvSpPr>
            <p:spPr>
              <a:xfrm>
                <a:off x="84761" y="6382279"/>
                <a:ext cx="256326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/>
              </a:p>
            </p:txBody>
          </p:sp>
        </p:grp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70C9EF50-70FB-4000-A786-6CD9912883D9}"/>
                </a:ext>
              </a:extLst>
            </p:cNvPr>
            <p:cNvSpPr/>
            <p:nvPr/>
          </p:nvSpPr>
          <p:spPr>
            <a:xfrm>
              <a:off x="3892805" y="496953"/>
              <a:ext cx="5479036" cy="5431217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4158A695-BCF0-4F34-97F6-2822761E919E}"/>
              </a:ext>
            </a:extLst>
          </p:cNvPr>
          <p:cNvGrpSpPr/>
          <p:nvPr userDrawn="1"/>
        </p:nvGrpSpPr>
        <p:grpSpPr>
          <a:xfrm>
            <a:off x="5079805" y="2089863"/>
            <a:ext cx="2860703" cy="2095683"/>
            <a:chOff x="-548507" y="477868"/>
            <a:chExt cx="11570449" cy="6357177"/>
          </a:xfrm>
        </p:grpSpPr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CF013190-8AC3-4278-BAFC-CC000323CFD1}"/>
                </a:ext>
              </a:extLst>
            </p:cNvPr>
            <p:cNvSpPr/>
            <p:nvPr/>
          </p:nvSpPr>
          <p:spPr>
            <a:xfrm>
              <a:off x="-482765" y="6440599"/>
              <a:ext cx="11438966" cy="394446"/>
            </a:xfrm>
            <a:custGeom>
              <a:avLst/>
              <a:gdLst>
                <a:gd name="connsiteX0" fmla="*/ 1605439 w 1657350"/>
                <a:gd name="connsiteY0" fmla="*/ 54769 h 57150"/>
                <a:gd name="connsiteX1" fmla="*/ 1652111 w 1657350"/>
                <a:gd name="connsiteY1" fmla="*/ 22384 h 57150"/>
                <a:gd name="connsiteX2" fmla="*/ 1652111 w 1657350"/>
                <a:gd name="connsiteY2" fmla="*/ 22384 h 57150"/>
                <a:gd name="connsiteX3" fmla="*/ 1636871 w 1657350"/>
                <a:gd name="connsiteY3" fmla="*/ 7144 h 57150"/>
                <a:gd name="connsiteX4" fmla="*/ 44291 w 1657350"/>
                <a:gd name="connsiteY4" fmla="*/ 12859 h 57150"/>
                <a:gd name="connsiteX5" fmla="*/ 23336 w 1657350"/>
                <a:gd name="connsiteY5" fmla="*/ 12859 h 57150"/>
                <a:gd name="connsiteX6" fmla="*/ 7144 w 1657350"/>
                <a:gd name="connsiteY6" fmla="*/ 26194 h 57150"/>
                <a:gd name="connsiteX7" fmla="*/ 7144 w 1657350"/>
                <a:gd name="connsiteY7" fmla="*/ 26194 h 57150"/>
                <a:gd name="connsiteX8" fmla="*/ 50959 w 1657350"/>
                <a:gd name="connsiteY8" fmla="*/ 53816 h 57150"/>
                <a:gd name="connsiteX9" fmla="*/ 51911 w 1657350"/>
                <a:gd name="connsiteY9" fmla="*/ 54769 h 57150"/>
                <a:gd name="connsiteX10" fmla="*/ 51911 w 1657350"/>
                <a:gd name="connsiteY10" fmla="*/ 54769 h 57150"/>
                <a:gd name="connsiteX11" fmla="*/ 56674 w 1657350"/>
                <a:gd name="connsiteY11" fmla="*/ 54769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57350" h="57150">
                  <a:moveTo>
                    <a:pt x="1605439" y="54769"/>
                  </a:moveTo>
                  <a:cubicBezTo>
                    <a:pt x="1605439" y="54769"/>
                    <a:pt x="1638776" y="50959"/>
                    <a:pt x="1652111" y="22384"/>
                  </a:cubicBezTo>
                  <a:lnTo>
                    <a:pt x="1652111" y="22384"/>
                  </a:lnTo>
                  <a:cubicBezTo>
                    <a:pt x="1652111" y="13811"/>
                    <a:pt x="1645444" y="7144"/>
                    <a:pt x="1636871" y="7144"/>
                  </a:cubicBezTo>
                  <a:lnTo>
                    <a:pt x="44291" y="12859"/>
                  </a:lnTo>
                  <a:lnTo>
                    <a:pt x="23336" y="12859"/>
                  </a:lnTo>
                  <a:cubicBezTo>
                    <a:pt x="14764" y="12859"/>
                    <a:pt x="7144" y="18574"/>
                    <a:pt x="7144" y="26194"/>
                  </a:cubicBezTo>
                  <a:lnTo>
                    <a:pt x="7144" y="26194"/>
                  </a:lnTo>
                  <a:cubicBezTo>
                    <a:pt x="17621" y="45244"/>
                    <a:pt x="40481" y="51911"/>
                    <a:pt x="50959" y="53816"/>
                  </a:cubicBezTo>
                  <a:lnTo>
                    <a:pt x="51911" y="54769"/>
                  </a:lnTo>
                  <a:cubicBezTo>
                    <a:pt x="51911" y="54769"/>
                    <a:pt x="51911" y="54769"/>
                    <a:pt x="51911" y="54769"/>
                  </a:cubicBezTo>
                  <a:lnTo>
                    <a:pt x="56674" y="54769"/>
                  </a:lnTo>
                </a:path>
              </a:pathLst>
            </a:custGeom>
            <a:solidFill>
              <a:srgbClr val="5F676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D9C7A7CC-4DD9-491A-A8BA-25758345D9DC}"/>
                </a:ext>
              </a:extLst>
            </p:cNvPr>
            <p:cNvSpPr/>
            <p:nvPr/>
          </p:nvSpPr>
          <p:spPr>
            <a:xfrm>
              <a:off x="700575" y="477868"/>
              <a:ext cx="9072285" cy="5916709"/>
            </a:xfrm>
            <a:custGeom>
              <a:avLst/>
              <a:gdLst>
                <a:gd name="connsiteX0" fmla="*/ 1311116 w 1314450"/>
                <a:gd name="connsiteY0" fmla="*/ 813911 h 857250"/>
                <a:gd name="connsiteX1" fmla="*/ 1281589 w 1314450"/>
                <a:gd name="connsiteY1" fmla="*/ 852964 h 857250"/>
                <a:gd name="connsiteX2" fmla="*/ 36671 w 1314450"/>
                <a:gd name="connsiteY2" fmla="*/ 852964 h 857250"/>
                <a:gd name="connsiteX3" fmla="*/ 7144 w 1314450"/>
                <a:gd name="connsiteY3" fmla="*/ 813911 h 857250"/>
                <a:gd name="connsiteX4" fmla="*/ 7144 w 1314450"/>
                <a:gd name="connsiteY4" fmla="*/ 46196 h 857250"/>
                <a:gd name="connsiteX5" fmla="*/ 36671 w 1314450"/>
                <a:gd name="connsiteY5" fmla="*/ 7144 h 857250"/>
                <a:gd name="connsiteX6" fmla="*/ 1281589 w 1314450"/>
                <a:gd name="connsiteY6" fmla="*/ 7144 h 857250"/>
                <a:gd name="connsiteX7" fmla="*/ 1311116 w 1314450"/>
                <a:gd name="connsiteY7" fmla="*/ 46196 h 857250"/>
                <a:gd name="connsiteX8" fmla="*/ 1311116 w 1314450"/>
                <a:gd name="connsiteY8" fmla="*/ 813911 h 857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14450" h="857250">
                  <a:moveTo>
                    <a:pt x="1311116" y="813911"/>
                  </a:moveTo>
                  <a:cubicBezTo>
                    <a:pt x="1311116" y="834866"/>
                    <a:pt x="1297781" y="852964"/>
                    <a:pt x="1281589" y="852964"/>
                  </a:cubicBezTo>
                  <a:lnTo>
                    <a:pt x="36671" y="852964"/>
                  </a:lnTo>
                  <a:cubicBezTo>
                    <a:pt x="20479" y="852964"/>
                    <a:pt x="7144" y="835819"/>
                    <a:pt x="7144" y="813911"/>
                  </a:cubicBezTo>
                  <a:lnTo>
                    <a:pt x="7144" y="46196"/>
                  </a:lnTo>
                  <a:cubicBezTo>
                    <a:pt x="7144" y="25241"/>
                    <a:pt x="20479" y="7144"/>
                    <a:pt x="36671" y="7144"/>
                  </a:cubicBezTo>
                  <a:lnTo>
                    <a:pt x="1281589" y="7144"/>
                  </a:lnTo>
                  <a:cubicBezTo>
                    <a:pt x="1297781" y="7144"/>
                    <a:pt x="1311116" y="24289"/>
                    <a:pt x="1311116" y="46196"/>
                  </a:cubicBezTo>
                  <a:lnTo>
                    <a:pt x="1311116" y="813911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829A491E-FA1E-4F86-9248-2B0B8F2F975B}"/>
                </a:ext>
              </a:extLst>
            </p:cNvPr>
            <p:cNvSpPr/>
            <p:nvPr/>
          </p:nvSpPr>
          <p:spPr>
            <a:xfrm>
              <a:off x="1088451" y="839448"/>
              <a:ext cx="8283390" cy="5062073"/>
            </a:xfrm>
            <a:custGeom>
              <a:avLst/>
              <a:gdLst>
                <a:gd name="connsiteX0" fmla="*/ 7144 w 1200150"/>
                <a:gd name="connsiteY0" fmla="*/ 7144 h 733425"/>
                <a:gd name="connsiteX1" fmla="*/ 1196816 w 1200150"/>
                <a:gd name="connsiteY1" fmla="*/ 7144 h 733425"/>
                <a:gd name="connsiteX2" fmla="*/ 1196816 w 1200150"/>
                <a:gd name="connsiteY2" fmla="*/ 730091 h 733425"/>
                <a:gd name="connsiteX3" fmla="*/ 7144 w 1200150"/>
                <a:gd name="connsiteY3" fmla="*/ 730091 h 733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00150" h="733425">
                  <a:moveTo>
                    <a:pt x="7144" y="7144"/>
                  </a:moveTo>
                  <a:lnTo>
                    <a:pt x="1196816" y="7144"/>
                  </a:lnTo>
                  <a:lnTo>
                    <a:pt x="1196816" y="730091"/>
                  </a:lnTo>
                  <a:lnTo>
                    <a:pt x="7144" y="730091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360322D6-4805-4EF4-AD3F-249632814D64}"/>
                </a:ext>
              </a:extLst>
            </p:cNvPr>
            <p:cNvSpPr/>
            <p:nvPr/>
          </p:nvSpPr>
          <p:spPr>
            <a:xfrm>
              <a:off x="-548507" y="6164484"/>
              <a:ext cx="11570449" cy="460187"/>
            </a:xfrm>
            <a:custGeom>
              <a:avLst/>
              <a:gdLst>
                <a:gd name="connsiteX0" fmla="*/ 50006 w 1676400"/>
                <a:gd name="connsiteY0" fmla="*/ 7144 h 66675"/>
                <a:gd name="connsiteX1" fmla="*/ 1630204 w 1676400"/>
                <a:gd name="connsiteY1" fmla="*/ 7144 h 66675"/>
                <a:gd name="connsiteX2" fmla="*/ 1672114 w 1676400"/>
                <a:gd name="connsiteY2" fmla="*/ 49054 h 66675"/>
                <a:gd name="connsiteX3" fmla="*/ 1672114 w 1676400"/>
                <a:gd name="connsiteY3" fmla="*/ 57626 h 66675"/>
                <a:gd name="connsiteX4" fmla="*/ 1656874 w 1676400"/>
                <a:gd name="connsiteY4" fmla="*/ 62389 h 66675"/>
                <a:gd name="connsiteX5" fmla="*/ 1654016 w 1676400"/>
                <a:gd name="connsiteY5" fmla="*/ 62389 h 66675"/>
                <a:gd name="connsiteX6" fmla="*/ 29051 w 1676400"/>
                <a:gd name="connsiteY6" fmla="*/ 62389 h 66675"/>
                <a:gd name="connsiteX7" fmla="*/ 21431 w 1676400"/>
                <a:gd name="connsiteY7" fmla="*/ 63341 h 66675"/>
                <a:gd name="connsiteX8" fmla="*/ 7144 w 1676400"/>
                <a:gd name="connsiteY8" fmla="*/ 55721 h 66675"/>
                <a:gd name="connsiteX9" fmla="*/ 7144 w 1676400"/>
                <a:gd name="connsiteY9" fmla="*/ 48101 h 66675"/>
                <a:gd name="connsiteX10" fmla="*/ 50006 w 1676400"/>
                <a:gd name="connsiteY10" fmla="*/ 7144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6400" h="66675">
                  <a:moveTo>
                    <a:pt x="50006" y="7144"/>
                  </a:moveTo>
                  <a:lnTo>
                    <a:pt x="1630204" y="7144"/>
                  </a:lnTo>
                  <a:cubicBezTo>
                    <a:pt x="1653064" y="7144"/>
                    <a:pt x="1672114" y="26194"/>
                    <a:pt x="1672114" y="49054"/>
                  </a:cubicBezTo>
                  <a:lnTo>
                    <a:pt x="1672114" y="57626"/>
                  </a:lnTo>
                  <a:cubicBezTo>
                    <a:pt x="1672114" y="57626"/>
                    <a:pt x="1674019" y="64294"/>
                    <a:pt x="1656874" y="62389"/>
                  </a:cubicBezTo>
                  <a:cubicBezTo>
                    <a:pt x="1655921" y="62389"/>
                    <a:pt x="1654969" y="62389"/>
                    <a:pt x="1654016" y="62389"/>
                  </a:cubicBezTo>
                  <a:lnTo>
                    <a:pt x="29051" y="62389"/>
                  </a:lnTo>
                  <a:cubicBezTo>
                    <a:pt x="26194" y="62389"/>
                    <a:pt x="24289" y="62389"/>
                    <a:pt x="21431" y="63341"/>
                  </a:cubicBezTo>
                  <a:cubicBezTo>
                    <a:pt x="16669" y="64294"/>
                    <a:pt x="8096" y="64294"/>
                    <a:pt x="7144" y="55721"/>
                  </a:cubicBezTo>
                  <a:lnTo>
                    <a:pt x="7144" y="48101"/>
                  </a:lnTo>
                  <a:cubicBezTo>
                    <a:pt x="8096" y="25241"/>
                    <a:pt x="26194" y="7144"/>
                    <a:pt x="50006" y="7144"/>
                  </a:cubicBezTo>
                  <a:close/>
                </a:path>
              </a:pathLst>
            </a:custGeom>
            <a:solidFill>
              <a:srgbClr val="CCCCC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BCB2E90C-3D86-4380-A7FC-BD1D540AC6F4}"/>
                </a:ext>
              </a:extLst>
            </p:cNvPr>
            <p:cNvSpPr/>
            <p:nvPr/>
          </p:nvSpPr>
          <p:spPr>
            <a:xfrm>
              <a:off x="4438629" y="6215033"/>
              <a:ext cx="1618413" cy="184076"/>
            </a:xfrm>
            <a:custGeom>
              <a:avLst/>
              <a:gdLst>
                <a:gd name="connsiteX0" fmla="*/ 1478513 w 1618413"/>
                <a:gd name="connsiteY0" fmla="*/ 177499 h 184076"/>
                <a:gd name="connsiteX1" fmla="*/ 1485084 w 1618413"/>
                <a:gd name="connsiteY1" fmla="*/ 177499 h 184076"/>
                <a:gd name="connsiteX2" fmla="*/ 1502686 w 1618413"/>
                <a:gd name="connsiteY2" fmla="*/ 178122 h 184076"/>
                <a:gd name="connsiteX3" fmla="*/ 1499879 w 1618413"/>
                <a:gd name="connsiteY3" fmla="*/ 178526 h 184076"/>
                <a:gd name="connsiteX4" fmla="*/ 1478513 w 1618413"/>
                <a:gd name="connsiteY4" fmla="*/ 177499 h 184076"/>
                <a:gd name="connsiteX5" fmla="*/ 84799 w 1618413"/>
                <a:gd name="connsiteY5" fmla="*/ 170928 h 184076"/>
                <a:gd name="connsiteX6" fmla="*/ 117666 w 1618413"/>
                <a:gd name="connsiteY6" fmla="*/ 177499 h 184076"/>
                <a:gd name="connsiteX7" fmla="*/ 104518 w 1618413"/>
                <a:gd name="connsiteY7" fmla="*/ 177499 h 184076"/>
                <a:gd name="connsiteX8" fmla="*/ 84799 w 1618413"/>
                <a:gd name="connsiteY8" fmla="*/ 170928 h 184076"/>
                <a:gd name="connsiteX9" fmla="*/ 1603418 w 1618413"/>
                <a:gd name="connsiteY9" fmla="*/ 0 h 184076"/>
                <a:gd name="connsiteX10" fmla="*/ 1616567 w 1618413"/>
                <a:gd name="connsiteY10" fmla="*/ 0 h 184076"/>
                <a:gd name="connsiteX11" fmla="*/ 1511177 w 1618413"/>
                <a:gd name="connsiteY11" fmla="*/ 178423 h 184076"/>
                <a:gd name="connsiteX12" fmla="*/ 1502686 w 1618413"/>
                <a:gd name="connsiteY12" fmla="*/ 178122 h 184076"/>
                <a:gd name="connsiteX13" fmla="*/ 1521501 w 1618413"/>
                <a:gd name="connsiteY13" fmla="*/ 175419 h 184076"/>
                <a:gd name="connsiteX14" fmla="*/ 1603418 w 1618413"/>
                <a:gd name="connsiteY14" fmla="*/ 6571 h 184076"/>
                <a:gd name="connsiteX15" fmla="*/ 5911 w 1618413"/>
                <a:gd name="connsiteY15" fmla="*/ 0 h 184076"/>
                <a:gd name="connsiteX16" fmla="*/ 19060 w 1618413"/>
                <a:gd name="connsiteY16" fmla="*/ 6571 h 184076"/>
                <a:gd name="connsiteX17" fmla="*/ 91379 w 1618413"/>
                <a:gd name="connsiteY17" fmla="*/ 184076 h 184076"/>
                <a:gd name="connsiteX18" fmla="*/ 5911 w 1618413"/>
                <a:gd name="connsiteY18" fmla="*/ 0 h 184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618413" h="184076">
                  <a:moveTo>
                    <a:pt x="1478513" y="177499"/>
                  </a:moveTo>
                  <a:lnTo>
                    <a:pt x="1485084" y="177499"/>
                  </a:lnTo>
                  <a:lnTo>
                    <a:pt x="1502686" y="178122"/>
                  </a:lnTo>
                  <a:lnTo>
                    <a:pt x="1499879" y="178526"/>
                  </a:lnTo>
                  <a:cubicBezTo>
                    <a:pt x="1487142" y="179142"/>
                    <a:pt x="1478513" y="177499"/>
                    <a:pt x="1478513" y="177499"/>
                  </a:cubicBezTo>
                  <a:close/>
                  <a:moveTo>
                    <a:pt x="84799" y="170928"/>
                  </a:moveTo>
                  <a:cubicBezTo>
                    <a:pt x="97947" y="177499"/>
                    <a:pt x="104518" y="177499"/>
                    <a:pt x="117666" y="177499"/>
                  </a:cubicBezTo>
                  <a:lnTo>
                    <a:pt x="104518" y="177499"/>
                  </a:lnTo>
                  <a:cubicBezTo>
                    <a:pt x="97947" y="177499"/>
                    <a:pt x="91370" y="177499"/>
                    <a:pt x="84799" y="170928"/>
                  </a:cubicBezTo>
                  <a:close/>
                  <a:moveTo>
                    <a:pt x="1603418" y="0"/>
                  </a:moveTo>
                  <a:lnTo>
                    <a:pt x="1616567" y="0"/>
                  </a:lnTo>
                  <a:cubicBezTo>
                    <a:pt x="1631361" y="152847"/>
                    <a:pt x="1553705" y="176266"/>
                    <a:pt x="1511177" y="178423"/>
                  </a:cubicBezTo>
                  <a:lnTo>
                    <a:pt x="1502686" y="178122"/>
                  </a:lnTo>
                  <a:lnTo>
                    <a:pt x="1521501" y="175419"/>
                  </a:lnTo>
                  <a:cubicBezTo>
                    <a:pt x="1560791" y="165788"/>
                    <a:pt x="1611636" y="129836"/>
                    <a:pt x="1603418" y="6571"/>
                  </a:cubicBezTo>
                  <a:close/>
                  <a:moveTo>
                    <a:pt x="5911" y="0"/>
                  </a:moveTo>
                  <a:lnTo>
                    <a:pt x="19060" y="6571"/>
                  </a:lnTo>
                  <a:cubicBezTo>
                    <a:pt x="19060" y="6571"/>
                    <a:pt x="-20385" y="144631"/>
                    <a:pt x="91379" y="184076"/>
                  </a:cubicBezTo>
                  <a:cubicBezTo>
                    <a:pt x="-33534" y="151202"/>
                    <a:pt x="5911" y="0"/>
                    <a:pt x="5911" y="0"/>
                  </a:cubicBezTo>
                  <a:close/>
                </a:path>
              </a:pathLst>
            </a:custGeom>
            <a:solidFill>
              <a:srgbClr val="4D4D4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8DEA1BF6-7277-471C-B4AC-747D0FD5D0A9}"/>
                </a:ext>
              </a:extLst>
            </p:cNvPr>
            <p:cNvGrpSpPr/>
            <p:nvPr/>
          </p:nvGrpSpPr>
          <p:grpSpPr>
            <a:xfrm>
              <a:off x="1606" y="6382978"/>
              <a:ext cx="413937" cy="115242"/>
              <a:chOff x="5955" y="6353672"/>
              <a:chExt cx="413937" cy="115242"/>
            </a:xfrm>
          </p:grpSpPr>
          <p:sp>
            <p:nvSpPr>
              <p:cNvPr id="58" name="Rectangle: Rounded Corners 57">
                <a:extLst>
                  <a:ext uri="{FF2B5EF4-FFF2-40B4-BE49-F238E27FC236}">
                    <a16:creationId xmlns:a16="http://schemas.microsoft.com/office/drawing/2014/main" id="{BE2B16D9-86D3-4BD3-9C2A-27B5284D96E6}"/>
                  </a:ext>
                </a:extLst>
              </p:cNvPr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59" name="Rectangle: Rounded Corners 58">
                <a:extLst>
                  <a:ext uri="{FF2B5EF4-FFF2-40B4-BE49-F238E27FC236}">
                    <a16:creationId xmlns:a16="http://schemas.microsoft.com/office/drawing/2014/main" id="{F314C945-CB1C-446E-8347-6D1ACAF75683}"/>
                  </a:ext>
                </a:extLst>
              </p:cNvPr>
              <p:cNvSpPr/>
              <p:nvPr/>
            </p:nvSpPr>
            <p:spPr>
              <a:xfrm>
                <a:off x="99417" y="6382279"/>
                <a:ext cx="227012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BA88BDD8-D597-4B37-B0DD-6F1A47B58236}"/>
                </a:ext>
              </a:extLst>
            </p:cNvPr>
            <p:cNvGrpSpPr/>
            <p:nvPr/>
          </p:nvGrpSpPr>
          <p:grpSpPr>
            <a:xfrm>
              <a:off x="9855291" y="6381600"/>
              <a:ext cx="885989" cy="115242"/>
              <a:chOff x="5955" y="6353672"/>
              <a:chExt cx="413937" cy="115242"/>
            </a:xfrm>
          </p:grpSpPr>
          <p:sp>
            <p:nvSpPr>
              <p:cNvPr id="56" name="Rectangle: Rounded Corners 55">
                <a:extLst>
                  <a:ext uri="{FF2B5EF4-FFF2-40B4-BE49-F238E27FC236}">
                    <a16:creationId xmlns:a16="http://schemas.microsoft.com/office/drawing/2014/main" id="{C3BBF54C-B2E1-4A99-8D16-187BA4D517A3}"/>
                  </a:ext>
                </a:extLst>
              </p:cNvPr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57" name="Rectangle: Rounded Corners 56">
                <a:extLst>
                  <a:ext uri="{FF2B5EF4-FFF2-40B4-BE49-F238E27FC236}">
                    <a16:creationId xmlns:a16="http://schemas.microsoft.com/office/drawing/2014/main" id="{B30FA645-9355-4322-8415-7724A8581FF0}"/>
                  </a:ext>
                </a:extLst>
              </p:cNvPr>
              <p:cNvSpPr/>
              <p:nvPr/>
            </p:nvSpPr>
            <p:spPr>
              <a:xfrm>
                <a:off x="84761" y="6382279"/>
                <a:ext cx="256326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/>
              </a:p>
            </p:txBody>
          </p:sp>
        </p:grp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91AF8D72-65C5-4177-8D47-A4679E9EBC25}"/>
                </a:ext>
              </a:extLst>
            </p:cNvPr>
            <p:cNvSpPr/>
            <p:nvPr/>
          </p:nvSpPr>
          <p:spPr>
            <a:xfrm>
              <a:off x="3892805" y="496953"/>
              <a:ext cx="5479036" cy="5431217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</p:grpSp>
      <p:sp>
        <p:nvSpPr>
          <p:cNvPr id="17" name="Oval 20">
            <a:extLst>
              <a:ext uri="{FF2B5EF4-FFF2-40B4-BE49-F238E27FC236}">
                <a16:creationId xmlns:a16="http://schemas.microsoft.com/office/drawing/2014/main" id="{3D355D5A-608F-4392-8874-10EA0BBB127C}"/>
              </a:ext>
            </a:extLst>
          </p:cNvPr>
          <p:cNvSpPr/>
          <p:nvPr userDrawn="1"/>
        </p:nvSpPr>
        <p:spPr>
          <a:xfrm>
            <a:off x="4301495" y="3923866"/>
            <a:ext cx="4429852" cy="52335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>
            <a:softEdge rad="203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25"/>
          </a:p>
        </p:txBody>
      </p:sp>
      <p:sp>
        <p:nvSpPr>
          <p:cNvPr id="18" name="Oval 21">
            <a:extLst>
              <a:ext uri="{FF2B5EF4-FFF2-40B4-BE49-F238E27FC236}">
                <a16:creationId xmlns:a16="http://schemas.microsoft.com/office/drawing/2014/main" id="{BFFE63E3-6EF2-4D85-A7E9-D6CA3DA1D889}"/>
              </a:ext>
            </a:extLst>
          </p:cNvPr>
          <p:cNvSpPr/>
          <p:nvPr userDrawn="1"/>
        </p:nvSpPr>
        <p:spPr>
          <a:xfrm>
            <a:off x="389662" y="3923866"/>
            <a:ext cx="4429852" cy="52335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>
            <a:softEdge rad="203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25"/>
          </a:p>
        </p:txBody>
      </p:sp>
      <p:sp>
        <p:nvSpPr>
          <p:cNvPr id="20" name="그림 개체 틀 2">
            <a:extLst>
              <a:ext uri="{FF2B5EF4-FFF2-40B4-BE49-F238E27FC236}">
                <a16:creationId xmlns:a16="http://schemas.microsoft.com/office/drawing/2014/main" id="{AEDD54C4-EF65-4579-B4B8-D952EC7C8B1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578961" y="2195566"/>
            <a:ext cx="2058862" cy="1694195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anchor="ctr"/>
          <a:lstStyle>
            <a:lvl1pPr marL="0" indent="0" algn="ctr">
              <a:buFontTx/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5" name="Text Placeholder 9">
            <a:extLst>
              <a:ext uri="{FF2B5EF4-FFF2-40B4-BE49-F238E27FC236}">
                <a16:creationId xmlns:a16="http://schemas.microsoft.com/office/drawing/2014/main" id="{851354DF-4A21-4109-B8B8-35468B94284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42647" y="339510"/>
            <a:ext cx="8679898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5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7F84ECC0-BB23-4691-9D09-8BA326B2A239}"/>
              </a:ext>
            </a:extLst>
          </p:cNvPr>
          <p:cNvGrpSpPr/>
          <p:nvPr userDrawn="1"/>
        </p:nvGrpSpPr>
        <p:grpSpPr>
          <a:xfrm>
            <a:off x="0" y="6597854"/>
            <a:ext cx="9144000" cy="260147"/>
            <a:chOff x="4379494" y="697832"/>
            <a:chExt cx="2586787" cy="168442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B5EE4B0-CA60-4B79-8A49-1626BE063A69}"/>
                </a:ext>
              </a:extLst>
            </p:cNvPr>
            <p:cNvSpPr/>
            <p:nvPr/>
          </p:nvSpPr>
          <p:spPr>
            <a:xfrm>
              <a:off x="4379494" y="697832"/>
              <a:ext cx="517358" cy="16844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DB44BE42-8CBB-4D57-AE1A-E464856A69F4}"/>
                </a:ext>
              </a:extLst>
            </p:cNvPr>
            <p:cNvSpPr/>
            <p:nvPr/>
          </p:nvSpPr>
          <p:spPr>
            <a:xfrm>
              <a:off x="4896852" y="697832"/>
              <a:ext cx="517358" cy="16844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68D028DD-CFAF-41FA-9BB7-8039B5D1D31E}"/>
                </a:ext>
              </a:extLst>
            </p:cNvPr>
            <p:cNvSpPr/>
            <p:nvPr/>
          </p:nvSpPr>
          <p:spPr>
            <a:xfrm>
              <a:off x="5414209" y="697832"/>
              <a:ext cx="517358" cy="16844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88696E49-A068-4A6A-B766-678FC46008C7}"/>
                </a:ext>
              </a:extLst>
            </p:cNvPr>
            <p:cNvSpPr/>
            <p:nvPr/>
          </p:nvSpPr>
          <p:spPr>
            <a:xfrm>
              <a:off x="5931566" y="697832"/>
              <a:ext cx="517358" cy="16844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5BB08119-5E83-4E7A-8BA5-254549447909}"/>
                </a:ext>
              </a:extLst>
            </p:cNvPr>
            <p:cNvSpPr/>
            <p:nvPr/>
          </p:nvSpPr>
          <p:spPr>
            <a:xfrm>
              <a:off x="6448923" y="697832"/>
              <a:ext cx="517358" cy="1684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</p:grpSp>
      <p:sp>
        <p:nvSpPr>
          <p:cNvPr id="60" name="그림 개체 틀 2">
            <a:extLst>
              <a:ext uri="{FF2B5EF4-FFF2-40B4-BE49-F238E27FC236}">
                <a16:creationId xmlns:a16="http://schemas.microsoft.com/office/drawing/2014/main" id="{4CF79D6D-C02C-4F69-A1BE-2E0575ED8E43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5479100" y="2195566"/>
            <a:ext cx="2058862" cy="1694195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anchor="ctr"/>
          <a:lstStyle>
            <a:lvl1pPr marL="0" indent="0" algn="ctr">
              <a:buFontTx/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75306593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1" y="5949280"/>
            <a:ext cx="8594923" cy="7920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/>
          </a:p>
        </p:txBody>
      </p:sp>
      <p:sp>
        <p:nvSpPr>
          <p:cNvPr id="10" name="제목 1"/>
          <p:cNvSpPr>
            <a:spLocks noGrp="1"/>
          </p:cNvSpPr>
          <p:nvPr>
            <p:ph type="title" hasCustomPrompt="1"/>
          </p:nvPr>
        </p:nvSpPr>
        <p:spPr>
          <a:xfrm>
            <a:off x="611561" y="6021289"/>
            <a:ext cx="7920880" cy="648072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>
              <a:defRPr sz="36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en-US" altLang="ko-KR" dirty="0"/>
              <a:t>IMAGES AND CONTENTS</a:t>
            </a:r>
            <a:endParaRPr lang="ko-KR" altLang="en-US" dirty="0"/>
          </a:p>
        </p:txBody>
      </p:sp>
      <p:sp>
        <p:nvSpPr>
          <p:cNvPr id="2" name="Rectangle 1"/>
          <p:cNvSpPr/>
          <p:nvPr userDrawn="1"/>
        </p:nvSpPr>
        <p:spPr>
          <a:xfrm>
            <a:off x="177949" y="188640"/>
            <a:ext cx="4350618" cy="237626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>
              <a:latin typeface="+mn-lt"/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4618882" y="188640"/>
            <a:ext cx="4374182" cy="237626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>
              <a:latin typeface="+mn-lt"/>
            </a:endParaRPr>
          </a:p>
        </p:txBody>
      </p:sp>
      <p:sp>
        <p:nvSpPr>
          <p:cNvPr id="7" name="Picture Placeholder 2"/>
          <p:cNvSpPr>
            <a:spLocks noGrp="1"/>
          </p:cNvSpPr>
          <p:nvPr>
            <p:ph type="pic" idx="15" hasCustomPrompt="1"/>
          </p:nvPr>
        </p:nvSpPr>
        <p:spPr>
          <a:xfrm>
            <a:off x="177950" y="302186"/>
            <a:ext cx="2449835" cy="21491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6" hasCustomPrompt="1"/>
          </p:nvPr>
        </p:nvSpPr>
        <p:spPr>
          <a:xfrm>
            <a:off x="4618882" y="302186"/>
            <a:ext cx="2449835" cy="21491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7" hasCustomPrompt="1"/>
          </p:nvPr>
        </p:nvSpPr>
        <p:spPr>
          <a:xfrm>
            <a:off x="3946998" y="2708920"/>
            <a:ext cx="5197003" cy="316835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9471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NG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42647" y="245393"/>
            <a:ext cx="8679898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5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PNG &amp; Shapes Layout</a:t>
            </a:r>
          </a:p>
        </p:txBody>
      </p:sp>
    </p:spTree>
    <p:extLst>
      <p:ext uri="{BB962C8B-B14F-4D97-AF65-F5344CB8AC3E}">
        <p14:creationId xmlns:p14="http://schemas.microsoft.com/office/powerpoint/2010/main" val="372212986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42647" y="123478"/>
            <a:ext cx="8679898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5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3" name="Rounded Rectangle 2"/>
          <p:cNvSpPr/>
          <p:nvPr userDrawn="1"/>
        </p:nvSpPr>
        <p:spPr>
          <a:xfrm>
            <a:off x="265508" y="1131592"/>
            <a:ext cx="2670575" cy="5402561"/>
          </a:xfrm>
          <a:prstGeom prst="roundRect">
            <a:avLst>
              <a:gd name="adj" fmla="val 39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13"/>
          </a:p>
        </p:txBody>
      </p:sp>
      <p:sp>
        <p:nvSpPr>
          <p:cNvPr id="4" name="Rounded Rectangle 3"/>
          <p:cNvSpPr/>
          <p:nvPr userDrawn="1"/>
        </p:nvSpPr>
        <p:spPr>
          <a:xfrm>
            <a:off x="398950" y="1347500"/>
            <a:ext cx="115401" cy="5015200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13">
              <a:solidFill>
                <a:schemeClr val="bg1"/>
              </a:solidFill>
            </a:endParaRPr>
          </a:p>
        </p:txBody>
      </p:sp>
      <p:sp>
        <p:nvSpPr>
          <p:cNvPr id="5" name="Half Frame 4"/>
          <p:cNvSpPr/>
          <p:nvPr userDrawn="1"/>
        </p:nvSpPr>
        <p:spPr>
          <a:xfrm rot="5400000">
            <a:off x="2207152" y="1362297"/>
            <a:ext cx="685849" cy="513861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13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644E8BB-F13A-4AE0-889E-633DE4143787}"/>
              </a:ext>
            </a:extLst>
          </p:cNvPr>
          <p:cNvSpPr txBox="1"/>
          <p:nvPr userDrawn="1"/>
        </p:nvSpPr>
        <p:spPr>
          <a:xfrm>
            <a:off x="533778" y="1691075"/>
            <a:ext cx="1674186" cy="4154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05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Resize without losing quality</a:t>
            </a:r>
            <a:endParaRPr lang="ko-KR" altLang="en-US" sz="105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2CE2B8B-ED32-491A-95B2-D28904BC432C}"/>
              </a:ext>
            </a:extLst>
          </p:cNvPr>
          <p:cNvSpPr txBox="1"/>
          <p:nvPr userDrawn="1"/>
        </p:nvSpPr>
        <p:spPr>
          <a:xfrm>
            <a:off x="533778" y="2208255"/>
            <a:ext cx="1674186" cy="57708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05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Change Fill Color &amp;</a:t>
            </a:r>
          </a:p>
          <a:p>
            <a:r>
              <a:rPr lang="en-US" altLang="ko-KR" sz="105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Line Color</a:t>
            </a:r>
            <a:endParaRPr lang="ko-KR" altLang="en-US" sz="105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962A52DF-2523-4479-BFA3-B5ACE9887E1C}"/>
              </a:ext>
            </a:extLst>
          </p:cNvPr>
          <p:cNvSpPr txBox="1"/>
          <p:nvPr userDrawn="1"/>
        </p:nvSpPr>
        <p:spPr>
          <a:xfrm>
            <a:off x="540922" y="5835368"/>
            <a:ext cx="1674000" cy="25391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05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www.allppt.com</a:t>
            </a:r>
            <a:endParaRPr lang="ko-KR" altLang="en-US" sz="105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BAAC314F-E96A-4408-95DE-A70E9ED054AF}"/>
              </a:ext>
            </a:extLst>
          </p:cNvPr>
          <p:cNvSpPr txBox="1"/>
          <p:nvPr userDrawn="1"/>
        </p:nvSpPr>
        <p:spPr>
          <a:xfrm>
            <a:off x="540922" y="4611907"/>
            <a:ext cx="2037972" cy="106182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1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FREE </a:t>
            </a:r>
          </a:p>
          <a:p>
            <a:r>
              <a:rPr lang="en-US" altLang="ko-KR" sz="21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PPT TEMPLATES</a:t>
            </a:r>
          </a:p>
        </p:txBody>
      </p:sp>
    </p:spTree>
    <p:extLst>
      <p:ext uri="{BB962C8B-B14F-4D97-AF65-F5344CB8AC3E}">
        <p14:creationId xmlns:p14="http://schemas.microsoft.com/office/powerpoint/2010/main" val="392883317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2 text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 b="0">
                <a:solidFill>
                  <a:schemeClr val="tx1"/>
                </a:solidFill>
              </a:defRPr>
            </a:lvl1pPr>
          </a:lstStyle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26000" y="1620000"/>
            <a:ext cx="7722463" cy="584864"/>
          </a:xfrm>
        </p:spPr>
        <p:txBody>
          <a:bodyPr/>
          <a:lstStyle>
            <a:lvl1pPr marL="108000" indent="-108000">
              <a:spcBef>
                <a:spcPts val="225"/>
              </a:spcBef>
              <a:spcAft>
                <a:spcPts val="900"/>
              </a:spcAft>
              <a:buClr>
                <a:schemeClr val="accent1"/>
              </a:buClr>
              <a:buFont typeface="Britannic Bold" panose="020B0903060703020204" pitchFamily="34" charset="0"/>
              <a:buChar char="&gt;"/>
              <a:defRPr sz="9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7"/>
          </p:nvPr>
        </p:nvSpPr>
        <p:spPr>
          <a:xfrm>
            <a:off x="1026001" y="2060848"/>
            <a:ext cx="7722463" cy="4032448"/>
          </a:xfrm>
        </p:spPr>
        <p:txBody>
          <a:bodyPr/>
          <a:lstStyle>
            <a:lvl1pPr marL="108000">
              <a:lnSpc>
                <a:spcPts val="1200"/>
              </a:lnSpc>
              <a:spcAft>
                <a:spcPts val="0"/>
              </a:spcAft>
              <a:defRPr sz="9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026000" y="306002"/>
            <a:ext cx="3816424" cy="76944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cxnSp>
        <p:nvCxnSpPr>
          <p:cNvPr id="10" name="Connecteur droit 9"/>
          <p:cNvCxnSpPr/>
          <p:nvPr userDrawn="1"/>
        </p:nvCxnSpPr>
        <p:spPr>
          <a:xfrm>
            <a:off x="1123200" y="1116000"/>
            <a:ext cx="3564000" cy="0"/>
          </a:xfrm>
          <a:prstGeom prst="line">
            <a:avLst/>
          </a:prstGeom>
          <a:ln w="508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Espace réservé pour une image  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6480" y="6251820"/>
            <a:ext cx="1796000" cy="402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45104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8.xml"/><Relationship Id="rId18" Type="http://schemas.openxmlformats.org/officeDocument/2006/relationships/slideLayout" Target="../slideLayouts/slideLayout33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17" Type="http://schemas.openxmlformats.org/officeDocument/2006/relationships/slideLayout" Target="../slideLayouts/slideLayout32.xml"/><Relationship Id="rId2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31.xml"/><Relationship Id="rId20" Type="http://schemas.openxmlformats.org/officeDocument/2006/relationships/theme" Target="../theme/theme2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25.xml"/><Relationship Id="rId19" Type="http://schemas.openxmlformats.org/officeDocument/2006/relationships/slideLayout" Target="../slideLayouts/slideLayout34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slideLayout" Target="../slideLayouts/slideLayout2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026000" y="306000"/>
            <a:ext cx="3816424" cy="76944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spAutoFit/>
          </a:bodyPr>
          <a:lstStyle/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040861" y="1600200"/>
            <a:ext cx="5691380" cy="47811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</a:p>
          <a:p>
            <a:pPr lvl="5"/>
            <a:r>
              <a:rPr lang="fr-FR" dirty="0" smtClean="0"/>
              <a:t>Sixième niveau</a:t>
            </a:r>
          </a:p>
          <a:p>
            <a:pPr lvl="6"/>
            <a:r>
              <a:rPr lang="fr-FR" dirty="0" smtClean="0"/>
              <a:t>Septième niveau</a:t>
            </a:r>
          </a:p>
          <a:p>
            <a:pPr lvl="7"/>
            <a:r>
              <a:rPr lang="fr-FR" dirty="0" smtClean="0"/>
              <a:t>Huitième</a:t>
            </a:r>
          </a:p>
          <a:p>
            <a:pPr lvl="8"/>
            <a:r>
              <a:rPr lang="fr-FR" dirty="0" smtClean="0"/>
              <a:t>Neuvième niveau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106000" y="6376243"/>
            <a:ext cx="493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 cap="all" baseline="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-504000" y="6453336"/>
            <a:ext cx="90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11" name="Connecteur droit 10"/>
          <p:cNvCxnSpPr/>
          <p:nvPr/>
        </p:nvCxnSpPr>
        <p:spPr>
          <a:xfrm>
            <a:off x="1123200" y="260648"/>
            <a:ext cx="3564000" cy="0"/>
          </a:xfrm>
          <a:prstGeom prst="line">
            <a:avLst/>
          </a:prstGeom>
          <a:ln w="508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/>
          <p:cNvCxnSpPr/>
          <p:nvPr/>
        </p:nvCxnSpPr>
        <p:spPr>
          <a:xfrm>
            <a:off x="1123200" y="1116000"/>
            <a:ext cx="3564000" cy="0"/>
          </a:xfrm>
          <a:prstGeom prst="line">
            <a:avLst/>
          </a:prstGeom>
          <a:ln w="508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5587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7" r:id="rId2"/>
    <p:sldLayoutId id="2147483679" r:id="rId3"/>
    <p:sldLayoutId id="2147483680" r:id="rId4"/>
    <p:sldLayoutId id="2147483683" r:id="rId5"/>
    <p:sldLayoutId id="2147483682" r:id="rId6"/>
    <p:sldLayoutId id="2147483655" r:id="rId7"/>
    <p:sldLayoutId id="2147483671" r:id="rId8"/>
    <p:sldLayoutId id="2147483672" r:id="rId9"/>
    <p:sldLayoutId id="2147483676" r:id="rId10"/>
    <p:sldLayoutId id="2147483673" r:id="rId11"/>
    <p:sldLayoutId id="2147483674" r:id="rId12"/>
    <p:sldLayoutId id="2147483659" r:id="rId13"/>
    <p:sldLayoutId id="2147483685" r:id="rId14"/>
    <p:sldLayoutId id="2147483708" r:id="rId15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spcBef>
          <a:spcPct val="0"/>
        </a:spcBef>
        <a:buNone/>
        <a:defRPr sz="2200" b="1" kern="1200" cap="all" baseline="0">
          <a:solidFill>
            <a:schemeClr val="tx1">
              <a:lumMod val="50000"/>
              <a:lumOff val="50000"/>
            </a:schemeClr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ts val="0"/>
        </a:spcBef>
        <a:spcAft>
          <a:spcPts val="300"/>
        </a:spcAft>
        <a:buFontTx/>
        <a:buNone/>
        <a:defRPr sz="2200" b="1" kern="1200" cap="all" baseline="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spcBef>
          <a:spcPts val="0"/>
        </a:spcBef>
        <a:buFontTx/>
        <a:buNone/>
        <a:defRPr sz="1800" b="1" kern="1200" cap="all" baseline="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spcBef>
          <a:spcPts val="0"/>
        </a:spcBef>
        <a:buClr>
          <a:schemeClr val="accent1"/>
        </a:buClr>
        <a:buFontTx/>
        <a:buNone/>
        <a:defRPr sz="1600" b="0" kern="1200" cap="all" baseline="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3pPr>
      <a:lvl4pPr marL="144000" indent="0" algn="l" defTabSz="914400" rtl="0" eaLnBrk="1" latinLnBrk="0" hangingPunct="1">
        <a:lnSpc>
          <a:spcPts val="1600"/>
        </a:lnSpc>
        <a:spcBef>
          <a:spcPts val="0"/>
        </a:spcBef>
        <a:buFontTx/>
        <a:buNone/>
        <a:defRPr sz="1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44000" indent="-144000" algn="l" defTabSz="914400" rtl="0" eaLnBrk="1" latinLnBrk="0" hangingPunct="1">
        <a:spcBef>
          <a:spcPts val="300"/>
        </a:spcBef>
        <a:spcAft>
          <a:spcPts val="1200"/>
        </a:spcAft>
        <a:buClr>
          <a:schemeClr val="accent1"/>
        </a:buClr>
        <a:buFont typeface="Britannic Bold" panose="020B0903060703020204" pitchFamily="34" charset="0"/>
        <a:buChar char="&gt;"/>
        <a:defRPr sz="1200" b="1" kern="1200" cap="all" baseline="0">
          <a:solidFill>
            <a:schemeClr val="tx1"/>
          </a:solidFill>
          <a:latin typeface="+mn-lt"/>
          <a:ea typeface="+mn-ea"/>
          <a:cs typeface="+mn-cs"/>
        </a:defRPr>
      </a:lvl5pPr>
      <a:lvl6pPr marL="324000" indent="-144000" algn="l" defTabSz="914400" rtl="0" eaLnBrk="1" latinLnBrk="0" hangingPunct="1">
        <a:lnSpc>
          <a:spcPts val="1600"/>
        </a:lnSpc>
        <a:spcBef>
          <a:spcPts val="400"/>
        </a:spcBef>
        <a:buClr>
          <a:schemeClr val="accent1"/>
        </a:buClr>
        <a:buFont typeface="Wingdings 2" panose="05020102010507070707" pitchFamily="18" charset="2"/>
        <a:buChar char=""/>
        <a:defRPr sz="120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6pPr>
      <a:lvl7pPr marL="0" indent="0" algn="just" defTabSz="914400" rtl="0" eaLnBrk="1" latinLnBrk="0" hangingPunct="1">
        <a:lnSpc>
          <a:spcPts val="1500"/>
        </a:lnSpc>
        <a:spcBef>
          <a:spcPts val="0"/>
        </a:spcBef>
        <a:buClr>
          <a:schemeClr val="accent1"/>
        </a:buClr>
        <a:buFontTx/>
        <a:buNone/>
        <a:defRPr sz="1400" b="0" i="0" kern="1200" cap="all" baseline="0">
          <a:solidFill>
            <a:schemeClr val="accent1"/>
          </a:solidFill>
          <a:latin typeface="+mn-lt"/>
          <a:ea typeface="+mn-ea"/>
          <a:cs typeface="+mn-cs"/>
        </a:defRPr>
      </a:lvl7pPr>
      <a:lvl8pPr marL="0" indent="0" algn="l" defTabSz="914400" rtl="0" eaLnBrk="1" latinLnBrk="0" hangingPunct="1">
        <a:spcBef>
          <a:spcPts val="0"/>
        </a:spcBef>
        <a:buClr>
          <a:schemeClr val="accent1"/>
        </a:buClr>
        <a:buFontTx/>
        <a:buNone/>
        <a:defRPr sz="1400" b="0" i="0" kern="1200" cap="all" baseline="0">
          <a:solidFill>
            <a:schemeClr val="bg1"/>
          </a:solidFill>
          <a:latin typeface="+mn-lt"/>
          <a:ea typeface="+mn-ea"/>
          <a:cs typeface="+mn-cs"/>
        </a:defRPr>
      </a:lvl8pPr>
      <a:lvl9pPr marL="216000" indent="0" algn="l" defTabSz="914400" rtl="0" eaLnBrk="1" latinLnBrk="0" hangingPunct="1">
        <a:spcBef>
          <a:spcPts val="0"/>
        </a:spcBef>
        <a:buClr>
          <a:schemeClr val="accent1"/>
        </a:buClr>
        <a:buFontTx/>
        <a:buNone/>
        <a:defRPr sz="1100" b="0" i="0" kern="1200" cap="all" baseline="0">
          <a:solidFill>
            <a:schemeClr val="bg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447361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  <p:sldLayoutId id="2147483700" r:id="rId12"/>
    <p:sldLayoutId id="2147483701" r:id="rId13"/>
    <p:sldLayoutId id="2147483702" r:id="rId14"/>
    <p:sldLayoutId id="2147483703" r:id="rId15"/>
    <p:sldLayoutId id="2147483704" r:id="rId16"/>
    <p:sldLayoutId id="2147483705" r:id="rId17"/>
    <p:sldLayoutId id="2147483706" r:id="rId18"/>
    <p:sldLayoutId id="2147483707" r:id="rId19"/>
  </p:sldLayoutIdLst>
  <p:txStyles>
    <p:titleStyle>
      <a:lvl1pPr algn="l" defTabSz="685817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4" indent="-171454" algn="l" defTabSz="685817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64" indent="-171454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71" indent="-171454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80" indent="-171454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89" indent="-171454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97" indent="-171454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906" indent="-171454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814" indent="-171454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724" indent="-171454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1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9" algn="l" defTabSz="68581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17" algn="l" defTabSz="68581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26" algn="l" defTabSz="68581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34" algn="l" defTabSz="68581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44" algn="l" defTabSz="68581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51" algn="l" defTabSz="68581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60" algn="l" defTabSz="68581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69" algn="l" defTabSz="68581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0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0.xml"/><Relationship Id="rId4" Type="http://schemas.openxmlformats.org/officeDocument/2006/relationships/hyperlink" Target="https://youtu.be/WeZOoWw49lY" TargetMode="Externa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/>
          <p:cNvSpPr>
            <a:spLocks noGrp="1"/>
          </p:cNvSpPr>
          <p:nvPr>
            <p:ph type="body" sz="quarter" idx="10"/>
          </p:nvPr>
        </p:nvSpPr>
        <p:spPr>
          <a:xfrm>
            <a:off x="197672" y="3068960"/>
            <a:ext cx="2844000" cy="1969770"/>
          </a:xfrm>
        </p:spPr>
        <p:txBody>
          <a:bodyPr/>
          <a:lstStyle/>
          <a:p>
            <a:pPr algn="ctr"/>
            <a:r>
              <a:rPr lang="fr-FR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LA FONCTIONNALITE WORKFLOW DANS PLATINE</a:t>
            </a:r>
          </a:p>
          <a:p>
            <a:pPr algn="ctr"/>
            <a:endParaRPr lang="fr-FR" sz="14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/>
            <a:r>
              <a:rPr lang="fr-FR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TRANSFERT D’ACTIVITES DU Back Office TITRES CEGEE VERS EUROTITRES</a:t>
            </a:r>
          </a:p>
          <a:p>
            <a:pPr algn="ctr"/>
            <a:endParaRPr lang="fr-FR" sz="1400" dirty="0" smtClean="0"/>
          </a:p>
          <a:p>
            <a:endParaRPr lang="fr-FR" sz="1400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115082" y="2564904"/>
            <a:ext cx="2844000" cy="769441"/>
          </a:xfrm>
        </p:spPr>
        <p:txBody>
          <a:bodyPr/>
          <a:lstStyle/>
          <a:p>
            <a:r>
              <a:rPr lang="fr-FR" sz="2800" dirty="0" smtClean="0">
                <a:solidFill>
                  <a:srgbClr val="09B2AF"/>
                </a:solidFill>
              </a:rPr>
              <a:t>topaze</a:t>
            </a:r>
            <a:r>
              <a:rPr lang="fr-FR" sz="2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/>
            </a:r>
            <a:br>
              <a:rPr lang="fr-FR" sz="2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endParaRPr lang="fr-FR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" name="Espace réservé du texte 139"/>
          <p:cNvSpPr>
            <a:spLocks noGrp="1"/>
          </p:cNvSpPr>
          <p:nvPr/>
        </p:nvSpPr>
        <p:spPr>
          <a:xfrm>
            <a:off x="-612576" y="4581127"/>
            <a:ext cx="4464496" cy="346075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1800" b="1" kern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None/>
              <a:defRPr sz="12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12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None/>
              <a:defRPr sz="12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12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b="0" dirty="0" smtClean="0">
                <a:solidFill>
                  <a:schemeClr val="accent5">
                    <a:lumMod val="75000"/>
                  </a:schemeClr>
                </a:solidFill>
                <a:effectLst/>
              </a:rPr>
              <a:t>Heure du Jeudi du 28 novembre 2019</a:t>
            </a:r>
            <a:endParaRPr lang="fr-FR" sz="1600" b="0" dirty="0">
              <a:solidFill>
                <a:schemeClr val="accent5">
                  <a:lumMod val="75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818161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043608" y="404664"/>
            <a:ext cx="3816424" cy="523220"/>
          </a:xfrm>
        </p:spPr>
        <p:txBody>
          <a:bodyPr/>
          <a:lstStyle/>
          <a:p>
            <a:r>
              <a:rPr lang="fr-FR" sz="2800" b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Sommaire</a:t>
            </a:r>
            <a:endParaRPr lang="fr-FR" sz="2800" b="0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4294967295"/>
          </p:nvPr>
        </p:nvSpPr>
        <p:spPr>
          <a:xfrm>
            <a:off x="467544" y="1585145"/>
            <a:ext cx="7362825" cy="4968552"/>
          </a:xfrm>
        </p:spPr>
        <p:txBody>
          <a:bodyPr>
            <a:normAutofit/>
          </a:bodyPr>
          <a:lstStyle/>
          <a:p>
            <a:endParaRPr lang="fr-FR" sz="1400" b="0" cap="none" dirty="0" smtClean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1800" b="0" dirty="0" smtClean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1800" b="0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sz="18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</a:p>
          <a:p>
            <a:r>
              <a:rPr lang="fr-FR" sz="1400" b="0" cap="non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La prestation TOPAZE</a:t>
            </a:r>
          </a:p>
          <a:p>
            <a:r>
              <a:rPr lang="fr-FR" sz="1400" b="0" cap="non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Le périmètre</a:t>
            </a:r>
          </a:p>
          <a:p>
            <a:r>
              <a:rPr lang="fr-FR" sz="1400" b="0" cap="non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Les activités hors périmètre</a:t>
            </a:r>
            <a:endParaRPr lang="fr-FR" sz="1400" b="0" cap="none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1800" b="0" cap="none" dirty="0" smtClean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1800" b="0" cap="none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sz="1400" b="0" cap="non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Un nouvel outil</a:t>
            </a:r>
          </a:p>
          <a:p>
            <a:r>
              <a:rPr lang="fr-FR" sz="1400" b="0" cap="non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Les processus qui changent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sz="1400" b="0" cap="none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sz="400" b="0" cap="none" dirty="0" smtClean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1400" b="0" cap="none" dirty="0" smtClean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1050" b="0" dirty="0" smtClean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/>
            <a:r>
              <a:rPr lang="fr-FR" sz="1400" b="0" cap="non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Synthèse des impacts agence</a:t>
            </a:r>
          </a:p>
          <a:p>
            <a:pPr lvl="0"/>
            <a:r>
              <a:rPr lang="fr-FR" sz="1400" b="0" cap="non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Prise en main du workflow</a:t>
            </a:r>
          </a:p>
          <a:p>
            <a:pPr lvl="0"/>
            <a:r>
              <a:rPr lang="fr-FR" sz="1400" b="0" cap="none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fr-FR" sz="1400" b="0" cap="non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Vidéo</a:t>
            </a:r>
          </a:p>
          <a:p>
            <a:pPr lvl="0"/>
            <a:r>
              <a:rPr lang="fr-FR" sz="1400" b="0" cap="none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fr-FR" sz="1400" b="0" cap="non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Annexe</a:t>
            </a:r>
            <a:endParaRPr lang="fr-FR" sz="1400" b="0" cap="none" dirty="0">
              <a:solidFill>
                <a:schemeClr val="accent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latin typeface="Calibri" panose="020F0502020204030204" pitchFamily="34" charset="0"/>
                <a:cs typeface="Calibri" panose="020F0502020204030204" pitchFamily="34" charset="0"/>
              </a:rPr>
              <a:pPr/>
              <a:t>2</a:t>
            </a:fld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198" r="1"/>
          <a:stretch/>
        </p:blipFill>
        <p:spPr>
          <a:xfrm>
            <a:off x="6876256" y="0"/>
            <a:ext cx="2267744" cy="68580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A12197A-CB42-4BB3-8CF8-03B7668CD41E}"/>
              </a:ext>
            </a:extLst>
          </p:cNvPr>
          <p:cNvSpPr/>
          <p:nvPr/>
        </p:nvSpPr>
        <p:spPr>
          <a:xfrm>
            <a:off x="580609" y="4756147"/>
            <a:ext cx="3847376" cy="545061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 w="12700" cap="flat" cmpd="sng" algn="ctr">
            <a:noFill/>
            <a:prstDash val="solid"/>
            <a:miter lim="800000"/>
          </a:ln>
          <a:effectLst>
            <a:outerShdw blurRad="50800" dist="50800" dir="5400000" algn="ctr" rotWithShape="0">
              <a:srgbClr val="000000">
                <a:alpha val="30000"/>
              </a:srgbClr>
            </a:outerShdw>
            <a:softEdge rad="63500"/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4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Arial Unicode MS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3A990C3-2BB1-454F-A5A5-9C08B635FC21}"/>
              </a:ext>
            </a:extLst>
          </p:cNvPr>
          <p:cNvSpPr/>
          <p:nvPr/>
        </p:nvSpPr>
        <p:spPr>
          <a:xfrm>
            <a:off x="631016" y="4828147"/>
            <a:ext cx="3724960" cy="401053"/>
          </a:xfrm>
          <a:prstGeom prst="rect">
            <a:avLst/>
          </a:prstGeom>
          <a:solidFill>
            <a:srgbClr val="09B2A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r>
              <a:rPr lang="fr-FR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LES IMPACTS AGENCE</a:t>
            </a:r>
            <a:endParaRPr lang="fr-FR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A12197A-CB42-4BB3-8CF8-03B7668CD41E}"/>
              </a:ext>
            </a:extLst>
          </p:cNvPr>
          <p:cNvSpPr/>
          <p:nvPr/>
        </p:nvSpPr>
        <p:spPr>
          <a:xfrm>
            <a:off x="569808" y="3614826"/>
            <a:ext cx="3847375" cy="473958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 w="12700" cap="flat" cmpd="sng" algn="ctr">
            <a:noFill/>
            <a:prstDash val="solid"/>
            <a:miter lim="800000"/>
          </a:ln>
          <a:effectLst>
            <a:outerShdw blurRad="50800" dist="50800" dir="5400000" algn="ctr" rotWithShape="0">
              <a:srgbClr val="000000">
                <a:alpha val="30000"/>
              </a:srgbClr>
            </a:outerShdw>
            <a:softEdge rad="63500"/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Arial Unicode MS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3A990C3-2BB1-454F-A5A5-9C08B635FC21}"/>
              </a:ext>
            </a:extLst>
          </p:cNvPr>
          <p:cNvSpPr/>
          <p:nvPr/>
        </p:nvSpPr>
        <p:spPr>
          <a:xfrm>
            <a:off x="636922" y="3687371"/>
            <a:ext cx="3672408" cy="348204"/>
          </a:xfrm>
          <a:prstGeom prst="rect">
            <a:avLst/>
          </a:prstGeom>
          <a:solidFill>
            <a:srgbClr val="09B2A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r>
              <a:rPr lang="fr-FR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WORKFLOW PLATINE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A12197A-CB42-4BB3-8CF8-03B7668CD41E}"/>
              </a:ext>
            </a:extLst>
          </p:cNvPr>
          <p:cNvSpPr/>
          <p:nvPr/>
        </p:nvSpPr>
        <p:spPr>
          <a:xfrm>
            <a:off x="569809" y="2140992"/>
            <a:ext cx="3847374" cy="486538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 w="12700" cap="flat" cmpd="sng" algn="ctr">
            <a:noFill/>
            <a:prstDash val="solid"/>
            <a:miter lim="800000"/>
          </a:ln>
          <a:effectLst>
            <a:outerShdw blurRad="50800" dist="50800" dir="5400000" algn="ctr" rotWithShape="0">
              <a:srgbClr val="000000">
                <a:alpha val="30000"/>
              </a:srgbClr>
            </a:outerShdw>
            <a:softEdge rad="63500"/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Arial Unicode MS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3A990C3-2BB1-454F-A5A5-9C08B635FC21}"/>
              </a:ext>
            </a:extLst>
          </p:cNvPr>
          <p:cNvSpPr/>
          <p:nvPr/>
        </p:nvSpPr>
        <p:spPr>
          <a:xfrm>
            <a:off x="631016" y="2201537"/>
            <a:ext cx="3678002" cy="361523"/>
          </a:xfrm>
          <a:prstGeom prst="rect">
            <a:avLst/>
          </a:prstGeom>
          <a:solidFill>
            <a:srgbClr val="09B2A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lvl="0"/>
            <a:r>
              <a:rPr lang="fr-FR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TOPAZE C’EST QUOI?</a:t>
            </a:r>
            <a:endParaRPr lang="ko-KR" altLang="en-US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A12197A-CB42-4BB3-8CF8-03B7668CD41E}"/>
              </a:ext>
            </a:extLst>
          </p:cNvPr>
          <p:cNvSpPr/>
          <p:nvPr/>
        </p:nvSpPr>
        <p:spPr>
          <a:xfrm>
            <a:off x="587080" y="1387707"/>
            <a:ext cx="3834433" cy="487713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 w="12700" cap="flat" cmpd="sng" algn="ctr">
            <a:noFill/>
            <a:prstDash val="solid"/>
            <a:miter lim="800000"/>
          </a:ln>
          <a:effectLst>
            <a:outerShdw blurRad="50800" dist="50800" dir="5400000" algn="ctr" rotWithShape="0">
              <a:srgbClr val="000000">
                <a:alpha val="30000"/>
              </a:srgbClr>
            </a:outerShdw>
            <a:softEdge rad="63500"/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Arial Unicode MS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3A990C3-2BB1-454F-A5A5-9C08B635FC21}"/>
              </a:ext>
            </a:extLst>
          </p:cNvPr>
          <p:cNvSpPr/>
          <p:nvPr/>
        </p:nvSpPr>
        <p:spPr>
          <a:xfrm>
            <a:off x="665347" y="1456581"/>
            <a:ext cx="3677898" cy="341005"/>
          </a:xfrm>
          <a:prstGeom prst="rect">
            <a:avLst/>
          </a:prstGeom>
          <a:solidFill>
            <a:srgbClr val="09B2A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r>
              <a:rPr lang="fr-FR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CONTEXTE</a:t>
            </a:r>
            <a:endParaRPr lang="fr-FR" sz="1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7181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/>
          <p:cNvSpPr/>
          <p:nvPr/>
        </p:nvSpPr>
        <p:spPr>
          <a:xfrm>
            <a:off x="25691" y="1700808"/>
            <a:ext cx="4139952" cy="360040"/>
          </a:xfrm>
          <a:prstGeom prst="chevron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043608" y="404664"/>
            <a:ext cx="3816424" cy="523220"/>
          </a:xfrm>
        </p:spPr>
        <p:txBody>
          <a:bodyPr/>
          <a:lstStyle/>
          <a:p>
            <a:r>
              <a:rPr lang="fr-FR" sz="2800" b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SOMMAIRE</a:t>
            </a:r>
            <a:endParaRPr lang="fr-FR" sz="2800" b="0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4294967295"/>
          </p:nvPr>
        </p:nvSpPr>
        <p:spPr>
          <a:xfrm>
            <a:off x="953591" y="1700808"/>
            <a:ext cx="6138689" cy="4680520"/>
          </a:xfrm>
        </p:spPr>
        <p:txBody>
          <a:bodyPr>
            <a:normAutofit/>
          </a:bodyPr>
          <a:lstStyle/>
          <a:p>
            <a:r>
              <a:rPr lang="fr-FR" sz="1800" b="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Contexte</a:t>
            </a:r>
          </a:p>
          <a:p>
            <a:endParaRPr lang="fr-FR" sz="1800" b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sz="1800" b="0" dirty="0">
                <a:latin typeface="Calibri" panose="020F0502020204030204" pitchFamily="34" charset="0"/>
                <a:cs typeface="Calibri" panose="020F0502020204030204" pitchFamily="34" charset="0"/>
              </a:rPr>
              <a:t>TOPAZE C’EST QUOI? 	</a:t>
            </a:r>
            <a:r>
              <a:rPr lang="fr-FR" sz="1800" b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endParaRPr lang="fr-FR" sz="1400" b="0" dirty="0" smtClean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1800" b="0" dirty="0" smtClean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sz="1800" b="0" dirty="0" smtClean="0">
                <a:latin typeface="Calibri" panose="020F0502020204030204" pitchFamily="34" charset="0"/>
                <a:cs typeface="Calibri" panose="020F0502020204030204" pitchFamily="34" charset="0"/>
              </a:rPr>
              <a:t>LE WORKFLOW </a:t>
            </a:r>
            <a:r>
              <a:rPr lang="fr-FR" sz="1800" b="0" dirty="0">
                <a:latin typeface="Calibri" panose="020F0502020204030204" pitchFamily="34" charset="0"/>
                <a:cs typeface="Calibri" panose="020F0502020204030204" pitchFamily="34" charset="0"/>
              </a:rPr>
              <a:t>PLATINE</a:t>
            </a:r>
            <a:endParaRPr lang="fr-FR" sz="1400" b="0" cap="none" dirty="0">
              <a:solidFill>
                <a:schemeClr val="accent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1800" b="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sz="1800" b="0" dirty="0" smtClean="0">
                <a:latin typeface="Calibri" panose="020F0502020204030204" pitchFamily="34" charset="0"/>
                <a:cs typeface="Calibri" panose="020F0502020204030204" pitchFamily="34" charset="0"/>
              </a:rPr>
              <a:t>Les </a:t>
            </a:r>
            <a:r>
              <a:rPr lang="fr-FR" sz="1800" b="0" dirty="0">
                <a:latin typeface="Calibri" panose="020F0502020204030204" pitchFamily="34" charset="0"/>
                <a:cs typeface="Calibri" panose="020F0502020204030204" pitchFamily="34" charset="0"/>
              </a:rPr>
              <a:t>changements en agence</a:t>
            </a:r>
            <a:endParaRPr lang="fr-FR" sz="1400" b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sz="1800" b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endParaRPr lang="fr-FR" sz="1400" b="0" dirty="0" smtClean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 smtClean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3</a:t>
            </a:fld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90" t="29063" r="390" b="36061"/>
          <a:stretch/>
        </p:blipFill>
        <p:spPr>
          <a:xfrm>
            <a:off x="-146124" y="4651368"/>
            <a:ext cx="9290124" cy="2204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4428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115899" y="332656"/>
            <a:ext cx="7650456" cy="646331"/>
          </a:xfrm>
        </p:spPr>
        <p:txBody>
          <a:bodyPr/>
          <a:lstStyle/>
          <a:p>
            <a:r>
              <a:rPr lang="fr-FR" sz="2000" b="0" dirty="0">
                <a:latin typeface="Calibri" panose="020F0502020204030204" pitchFamily="34" charset="0"/>
                <a:cs typeface="Calibri" panose="020F0502020204030204" pitchFamily="34" charset="0"/>
              </a:rPr>
              <a:t>Contexte </a:t>
            </a:r>
            <a:r>
              <a:rPr lang="fr-FR" sz="2400" cap="none" dirty="0" smtClean="0"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fr-FR" sz="2400" cap="none" dirty="0" smtClean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1600" b="0" cap="none" dirty="0" smtClean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 ACTIVITÉ TITRES EN CEGEE</a:t>
            </a:r>
            <a:endParaRPr lang="fr-FR" sz="1600" b="0" cap="none" dirty="0">
              <a:solidFill>
                <a:schemeClr val="accent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latin typeface="Calibri" panose="020F0502020204030204" pitchFamily="34" charset="0"/>
                <a:cs typeface="Calibri" panose="020F0502020204030204" pitchFamily="34" charset="0"/>
              </a:rPr>
              <a:pPr/>
              <a:t>4</a:t>
            </a:fld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23529" y="1628800"/>
            <a:ext cx="8424936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fr-FR" sz="1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1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1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85130" y="1209920"/>
            <a:ext cx="710173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fr-FR" sz="14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Cette 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activité a vu sur ces dernières années </a:t>
            </a:r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ses 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volumes chuter en moyenne de plus de 60% </a:t>
            </a:r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tant 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sur les flux que sur les </a:t>
            </a:r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stocks.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Les 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causes sont multiples : </a:t>
            </a:r>
            <a:endParaRPr lang="fr-FR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7" name="Group 19">
            <a:extLst>
              <a:ext uri="{FF2B5EF4-FFF2-40B4-BE49-F238E27FC236}">
                <a16:creationId xmlns:a16="http://schemas.microsoft.com/office/drawing/2014/main" id="{449E89CD-6677-432B-A67F-E03EC581AE48}"/>
              </a:ext>
            </a:extLst>
          </p:cNvPr>
          <p:cNvGrpSpPr/>
          <p:nvPr/>
        </p:nvGrpSpPr>
        <p:grpSpPr>
          <a:xfrm>
            <a:off x="8538" y="2780331"/>
            <a:ext cx="1971174" cy="835489"/>
            <a:chOff x="0" y="1814684"/>
            <a:chExt cx="3642855" cy="1026403"/>
          </a:xfrm>
        </p:grpSpPr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3984C9B7-5340-46B4-91F8-11A77060EEF6}"/>
                </a:ext>
              </a:extLst>
            </p:cNvPr>
            <p:cNvSpPr/>
            <p:nvPr userDrawn="1"/>
          </p:nvSpPr>
          <p:spPr>
            <a:xfrm>
              <a:off x="0" y="1814684"/>
              <a:ext cx="2823587" cy="504881"/>
            </a:xfrm>
            <a:prstGeom prst="rect">
              <a:avLst/>
            </a:prstGeom>
            <a:solidFill>
              <a:srgbClr val="62C1C5">
                <a:lumMod val="40000"/>
                <a:lumOff val="60000"/>
              </a:srgbClr>
            </a:solidFill>
            <a:ln w="12700" cap="flat" cmpd="sng" algn="ctr">
              <a:solidFill>
                <a:srgbClr val="C0E6E8"/>
              </a:solidFill>
              <a:prstDash val="solid"/>
              <a:miter lim="800000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 Unicode MS"/>
                <a:cs typeface="+mn-cs"/>
              </a:endParaRP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1AFBE67E-7D8B-468E-99F2-B9DAC01B3288}"/>
                </a:ext>
              </a:extLst>
            </p:cNvPr>
            <p:cNvSpPr/>
            <p:nvPr userDrawn="1"/>
          </p:nvSpPr>
          <p:spPr>
            <a:xfrm>
              <a:off x="0" y="2319566"/>
              <a:ext cx="2823587" cy="504881"/>
            </a:xfrm>
            <a:prstGeom prst="rect">
              <a:avLst/>
            </a:prstGeom>
            <a:solidFill>
              <a:srgbClr val="62C1C5">
                <a:lumMod val="60000"/>
                <a:lumOff val="40000"/>
              </a:srgbClr>
            </a:solidFill>
            <a:ln w="12700" cap="flat" cmpd="sng" algn="ctr">
              <a:solidFill>
                <a:srgbClr val="C0E6E8"/>
              </a:solidFill>
              <a:prstDash val="solid"/>
              <a:miter lim="800000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 Unicode MS"/>
                <a:cs typeface="+mn-cs"/>
              </a:endParaRPr>
            </a:p>
          </p:txBody>
        </p:sp>
        <p:sp>
          <p:nvSpPr>
            <p:cNvPr id="40" name="Oval 22">
              <a:extLst>
                <a:ext uri="{FF2B5EF4-FFF2-40B4-BE49-F238E27FC236}">
                  <a16:creationId xmlns:a16="http://schemas.microsoft.com/office/drawing/2014/main" id="{65696233-0B84-45A5-BE0B-EDE3235D13B0}"/>
                </a:ext>
              </a:extLst>
            </p:cNvPr>
            <p:cNvSpPr/>
            <p:nvPr/>
          </p:nvSpPr>
          <p:spPr>
            <a:xfrm>
              <a:off x="2138581" y="1835247"/>
              <a:ext cx="1504274" cy="1005840"/>
            </a:xfrm>
            <a:prstGeom prst="ellipse">
              <a:avLst/>
            </a:prstGeom>
            <a:solidFill>
              <a:srgbClr val="62C1C5">
                <a:lumMod val="60000"/>
                <a:lumOff val="40000"/>
              </a:srgbClr>
            </a:solidFill>
            <a:ln w="12700" cap="flat" cmpd="sng" algn="ctr">
              <a:solidFill>
                <a:srgbClr val="C0E6E8"/>
              </a:solidFill>
              <a:prstDash val="solid"/>
              <a:miter lim="800000"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 Unicode MS"/>
                <a:cs typeface="+mn-cs"/>
              </a:endParaRPr>
            </a:p>
          </p:txBody>
        </p:sp>
        <p:sp>
          <p:nvSpPr>
            <p:cNvPr id="41" name="Oval 23">
              <a:extLst>
                <a:ext uri="{FF2B5EF4-FFF2-40B4-BE49-F238E27FC236}">
                  <a16:creationId xmlns:a16="http://schemas.microsoft.com/office/drawing/2014/main" id="{F5F22C36-29A0-4E9C-A4D2-1AA5D978BD7A}"/>
                </a:ext>
              </a:extLst>
            </p:cNvPr>
            <p:cNvSpPr/>
            <p:nvPr/>
          </p:nvSpPr>
          <p:spPr>
            <a:xfrm>
              <a:off x="2312798" y="1914125"/>
              <a:ext cx="1241574" cy="871436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solidFill>
                <a:srgbClr val="C0E6E8"/>
              </a:solidFill>
              <a:prstDash val="solid"/>
              <a:miter lim="800000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 Unicode MS"/>
                <a:cs typeface="+mn-cs"/>
              </a:endParaRPr>
            </a:p>
          </p:txBody>
        </p:sp>
      </p:grpSp>
      <p:grpSp>
        <p:nvGrpSpPr>
          <p:cNvPr id="47" name="Group 29">
            <a:extLst>
              <a:ext uri="{FF2B5EF4-FFF2-40B4-BE49-F238E27FC236}">
                <a16:creationId xmlns:a16="http://schemas.microsoft.com/office/drawing/2014/main" id="{AE327EFE-1F80-4E48-96E5-F3F05B8ED214}"/>
              </a:ext>
            </a:extLst>
          </p:cNvPr>
          <p:cNvGrpSpPr/>
          <p:nvPr/>
        </p:nvGrpSpPr>
        <p:grpSpPr>
          <a:xfrm flipH="1">
            <a:off x="7224590" y="2418296"/>
            <a:ext cx="1898865" cy="823035"/>
            <a:chOff x="0" y="1814684"/>
            <a:chExt cx="3326509" cy="1023837"/>
          </a:xfrm>
        </p:grpSpPr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070C7EBC-C00D-4B69-A4AF-47733C5DD318}"/>
                </a:ext>
              </a:extLst>
            </p:cNvPr>
            <p:cNvSpPr/>
            <p:nvPr userDrawn="1"/>
          </p:nvSpPr>
          <p:spPr>
            <a:xfrm>
              <a:off x="0" y="1814684"/>
              <a:ext cx="2823587" cy="504881"/>
            </a:xfrm>
            <a:prstGeom prst="rect">
              <a:avLst/>
            </a:prstGeom>
            <a:solidFill>
              <a:srgbClr val="FDD247">
                <a:lumMod val="60000"/>
                <a:lumOff val="40000"/>
              </a:srgbClr>
            </a:solidFill>
            <a:ln w="12700" cap="flat" cmpd="sng" algn="ctr">
              <a:noFill/>
              <a:prstDash val="solid"/>
              <a:miter lim="800000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 Unicode MS"/>
                <a:cs typeface="+mn-cs"/>
              </a:endParaRPr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51717D79-2DBA-42E6-A6D5-241E040F38E9}"/>
                </a:ext>
              </a:extLst>
            </p:cNvPr>
            <p:cNvSpPr/>
            <p:nvPr userDrawn="1"/>
          </p:nvSpPr>
          <p:spPr>
            <a:xfrm>
              <a:off x="0" y="2319566"/>
              <a:ext cx="2823587" cy="504881"/>
            </a:xfrm>
            <a:prstGeom prst="rect">
              <a:avLst/>
            </a:prstGeom>
            <a:solidFill>
              <a:srgbClr val="FDD247"/>
            </a:solidFill>
            <a:ln w="12700" cap="flat" cmpd="sng" algn="ctr">
              <a:noFill/>
              <a:prstDash val="solid"/>
              <a:miter lim="800000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 Unicode MS"/>
                <a:cs typeface="+mn-cs"/>
              </a:endParaRPr>
            </a:p>
          </p:txBody>
        </p:sp>
        <p:sp>
          <p:nvSpPr>
            <p:cNvPr id="50" name="Oval 32">
              <a:extLst>
                <a:ext uri="{FF2B5EF4-FFF2-40B4-BE49-F238E27FC236}">
                  <a16:creationId xmlns:a16="http://schemas.microsoft.com/office/drawing/2014/main" id="{B124DC08-8317-40E1-B582-A27D24EDA56D}"/>
                </a:ext>
              </a:extLst>
            </p:cNvPr>
            <p:cNvSpPr/>
            <p:nvPr/>
          </p:nvSpPr>
          <p:spPr>
            <a:xfrm>
              <a:off x="1815944" y="1832681"/>
              <a:ext cx="1510565" cy="1005840"/>
            </a:xfrm>
            <a:prstGeom prst="ellipse">
              <a:avLst/>
            </a:prstGeom>
            <a:solidFill>
              <a:srgbClr val="FDD247"/>
            </a:solidFill>
            <a:ln w="12700" cap="flat" cmpd="sng" algn="ctr">
              <a:noFill/>
              <a:prstDash val="solid"/>
              <a:miter lim="800000"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 Unicode MS"/>
                <a:cs typeface="+mn-cs"/>
              </a:endParaRPr>
            </a:p>
          </p:txBody>
        </p:sp>
        <p:sp>
          <p:nvSpPr>
            <p:cNvPr id="51" name="Oval 33">
              <a:extLst>
                <a:ext uri="{FF2B5EF4-FFF2-40B4-BE49-F238E27FC236}">
                  <a16:creationId xmlns:a16="http://schemas.microsoft.com/office/drawing/2014/main" id="{521C5B56-CC91-4F25-9C21-CC712E82B380}"/>
                </a:ext>
              </a:extLst>
            </p:cNvPr>
            <p:cNvSpPr/>
            <p:nvPr/>
          </p:nvSpPr>
          <p:spPr>
            <a:xfrm>
              <a:off x="1961983" y="1909830"/>
              <a:ext cx="1218489" cy="871437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 Unicode MS"/>
                <a:cs typeface="+mn-cs"/>
              </a:endParaRPr>
            </a:p>
          </p:txBody>
        </p:sp>
      </p:grpSp>
      <p:grpSp>
        <p:nvGrpSpPr>
          <p:cNvPr id="77" name="Group 19">
            <a:extLst>
              <a:ext uri="{FF2B5EF4-FFF2-40B4-BE49-F238E27FC236}">
                <a16:creationId xmlns:a16="http://schemas.microsoft.com/office/drawing/2014/main" id="{449E89CD-6677-432B-A67F-E03EC581AE48}"/>
              </a:ext>
            </a:extLst>
          </p:cNvPr>
          <p:cNvGrpSpPr/>
          <p:nvPr/>
        </p:nvGrpSpPr>
        <p:grpSpPr>
          <a:xfrm>
            <a:off x="8538" y="4386264"/>
            <a:ext cx="1971174" cy="835489"/>
            <a:chOff x="0" y="1814684"/>
            <a:chExt cx="3642855" cy="1026403"/>
          </a:xfrm>
        </p:grpSpPr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3984C9B7-5340-46B4-91F8-11A77060EEF6}"/>
                </a:ext>
              </a:extLst>
            </p:cNvPr>
            <p:cNvSpPr/>
            <p:nvPr userDrawn="1"/>
          </p:nvSpPr>
          <p:spPr>
            <a:xfrm>
              <a:off x="0" y="1814684"/>
              <a:ext cx="2823587" cy="504881"/>
            </a:xfrm>
            <a:prstGeom prst="rect">
              <a:avLst/>
            </a:prstGeom>
            <a:solidFill>
              <a:srgbClr val="62C1C5">
                <a:lumMod val="40000"/>
                <a:lumOff val="60000"/>
              </a:srgbClr>
            </a:solidFill>
            <a:ln w="12700" cap="flat" cmpd="sng" algn="ctr">
              <a:noFill/>
              <a:prstDash val="solid"/>
              <a:miter lim="800000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 Unicode MS"/>
                <a:cs typeface="+mn-cs"/>
              </a:endParaRPr>
            </a:p>
          </p:txBody>
        </p:sp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1AFBE67E-7D8B-468E-99F2-B9DAC01B3288}"/>
                </a:ext>
              </a:extLst>
            </p:cNvPr>
            <p:cNvSpPr/>
            <p:nvPr userDrawn="1"/>
          </p:nvSpPr>
          <p:spPr>
            <a:xfrm>
              <a:off x="0" y="2319566"/>
              <a:ext cx="2823587" cy="504881"/>
            </a:xfrm>
            <a:prstGeom prst="rect">
              <a:avLst/>
            </a:prstGeom>
            <a:solidFill>
              <a:srgbClr val="62C1C5">
                <a:lumMod val="60000"/>
                <a:lumOff val="40000"/>
              </a:srgbClr>
            </a:solidFill>
            <a:ln w="12700" cap="flat" cmpd="sng" algn="ctr">
              <a:noFill/>
              <a:prstDash val="solid"/>
              <a:miter lim="800000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 Unicode MS"/>
                <a:cs typeface="+mn-cs"/>
              </a:endParaRPr>
            </a:p>
          </p:txBody>
        </p:sp>
        <p:sp>
          <p:nvSpPr>
            <p:cNvPr id="80" name="Oval 22">
              <a:extLst>
                <a:ext uri="{FF2B5EF4-FFF2-40B4-BE49-F238E27FC236}">
                  <a16:creationId xmlns:a16="http://schemas.microsoft.com/office/drawing/2014/main" id="{65696233-0B84-45A5-BE0B-EDE3235D13B0}"/>
                </a:ext>
              </a:extLst>
            </p:cNvPr>
            <p:cNvSpPr/>
            <p:nvPr/>
          </p:nvSpPr>
          <p:spPr>
            <a:xfrm>
              <a:off x="2138581" y="1835247"/>
              <a:ext cx="1504274" cy="1005840"/>
            </a:xfrm>
            <a:prstGeom prst="ellipse">
              <a:avLst/>
            </a:prstGeom>
            <a:solidFill>
              <a:srgbClr val="62C1C5">
                <a:lumMod val="60000"/>
                <a:lumOff val="40000"/>
              </a:srgbClr>
            </a:solidFill>
            <a:ln w="12700" cap="flat" cmpd="sng" algn="ctr">
              <a:noFill/>
              <a:prstDash val="solid"/>
              <a:miter lim="800000"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 Unicode MS"/>
                <a:cs typeface="+mn-cs"/>
              </a:endParaRPr>
            </a:p>
          </p:txBody>
        </p:sp>
        <p:sp>
          <p:nvSpPr>
            <p:cNvPr id="81" name="Oval 23">
              <a:extLst>
                <a:ext uri="{FF2B5EF4-FFF2-40B4-BE49-F238E27FC236}">
                  <a16:creationId xmlns:a16="http://schemas.microsoft.com/office/drawing/2014/main" id="{F5F22C36-29A0-4E9C-A4D2-1AA5D978BD7A}"/>
                </a:ext>
              </a:extLst>
            </p:cNvPr>
            <p:cNvSpPr/>
            <p:nvPr/>
          </p:nvSpPr>
          <p:spPr>
            <a:xfrm>
              <a:off x="2312798" y="1914125"/>
              <a:ext cx="1241574" cy="871436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 Unicode MS"/>
                <a:cs typeface="+mn-cs"/>
              </a:endParaRPr>
            </a:p>
          </p:txBody>
        </p:sp>
      </p:grpSp>
      <p:grpSp>
        <p:nvGrpSpPr>
          <p:cNvPr id="82" name="Group 29">
            <a:extLst>
              <a:ext uri="{FF2B5EF4-FFF2-40B4-BE49-F238E27FC236}">
                <a16:creationId xmlns:a16="http://schemas.microsoft.com/office/drawing/2014/main" id="{AE327EFE-1F80-4E48-96E5-F3F05B8ED214}"/>
              </a:ext>
            </a:extLst>
          </p:cNvPr>
          <p:cNvGrpSpPr/>
          <p:nvPr/>
        </p:nvGrpSpPr>
        <p:grpSpPr>
          <a:xfrm flipH="1">
            <a:off x="7224591" y="3835233"/>
            <a:ext cx="1898864" cy="823035"/>
            <a:chOff x="0" y="1814684"/>
            <a:chExt cx="3326507" cy="1023837"/>
          </a:xfrm>
        </p:grpSpPr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id="{070C7EBC-C00D-4B69-A4AF-47733C5DD318}"/>
                </a:ext>
              </a:extLst>
            </p:cNvPr>
            <p:cNvSpPr/>
            <p:nvPr userDrawn="1"/>
          </p:nvSpPr>
          <p:spPr>
            <a:xfrm>
              <a:off x="0" y="1814684"/>
              <a:ext cx="2823587" cy="504881"/>
            </a:xfrm>
            <a:prstGeom prst="rect">
              <a:avLst/>
            </a:prstGeom>
            <a:solidFill>
              <a:srgbClr val="FDD247">
                <a:lumMod val="60000"/>
                <a:lumOff val="40000"/>
              </a:srgbClr>
            </a:solidFill>
            <a:ln w="12700" cap="flat" cmpd="sng" algn="ctr">
              <a:noFill/>
              <a:prstDash val="solid"/>
              <a:miter lim="800000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 Unicode MS"/>
                <a:cs typeface="+mn-cs"/>
              </a:endParaRPr>
            </a:p>
          </p:txBody>
        </p:sp>
        <p:sp>
          <p:nvSpPr>
            <p:cNvPr id="84" name="Rectangle 83">
              <a:extLst>
                <a:ext uri="{FF2B5EF4-FFF2-40B4-BE49-F238E27FC236}">
                  <a16:creationId xmlns:a16="http://schemas.microsoft.com/office/drawing/2014/main" id="{51717D79-2DBA-42E6-A6D5-241E040F38E9}"/>
                </a:ext>
              </a:extLst>
            </p:cNvPr>
            <p:cNvSpPr/>
            <p:nvPr userDrawn="1"/>
          </p:nvSpPr>
          <p:spPr>
            <a:xfrm>
              <a:off x="0" y="2319566"/>
              <a:ext cx="2823587" cy="504881"/>
            </a:xfrm>
            <a:prstGeom prst="rect">
              <a:avLst/>
            </a:prstGeom>
            <a:solidFill>
              <a:srgbClr val="FDD247"/>
            </a:solidFill>
            <a:ln w="12700" cap="flat" cmpd="sng" algn="ctr">
              <a:noFill/>
              <a:prstDash val="solid"/>
              <a:miter lim="800000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 Unicode MS"/>
                <a:cs typeface="+mn-cs"/>
              </a:endParaRPr>
            </a:p>
          </p:txBody>
        </p:sp>
        <p:sp>
          <p:nvSpPr>
            <p:cNvPr id="85" name="Oval 32">
              <a:extLst>
                <a:ext uri="{FF2B5EF4-FFF2-40B4-BE49-F238E27FC236}">
                  <a16:creationId xmlns:a16="http://schemas.microsoft.com/office/drawing/2014/main" id="{B124DC08-8317-40E1-B582-A27D24EDA56D}"/>
                </a:ext>
              </a:extLst>
            </p:cNvPr>
            <p:cNvSpPr/>
            <p:nvPr/>
          </p:nvSpPr>
          <p:spPr>
            <a:xfrm>
              <a:off x="1815944" y="1832681"/>
              <a:ext cx="1510563" cy="1005840"/>
            </a:xfrm>
            <a:prstGeom prst="ellipse">
              <a:avLst/>
            </a:prstGeom>
            <a:solidFill>
              <a:srgbClr val="FDD247"/>
            </a:solidFill>
            <a:ln w="12700" cap="flat" cmpd="sng" algn="ctr">
              <a:noFill/>
              <a:prstDash val="solid"/>
              <a:miter lim="800000"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 Unicode MS"/>
                <a:cs typeface="+mn-cs"/>
              </a:endParaRPr>
            </a:p>
          </p:txBody>
        </p:sp>
        <p:sp>
          <p:nvSpPr>
            <p:cNvPr id="86" name="Oval 33">
              <a:extLst>
                <a:ext uri="{FF2B5EF4-FFF2-40B4-BE49-F238E27FC236}">
                  <a16:creationId xmlns:a16="http://schemas.microsoft.com/office/drawing/2014/main" id="{521C5B56-CC91-4F25-9C21-CC712E82B380}"/>
                </a:ext>
              </a:extLst>
            </p:cNvPr>
            <p:cNvSpPr/>
            <p:nvPr/>
          </p:nvSpPr>
          <p:spPr>
            <a:xfrm>
              <a:off x="1976584" y="1884337"/>
              <a:ext cx="1173138" cy="871437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 Unicode MS"/>
                <a:cs typeface="+mn-cs"/>
              </a:endParaRPr>
            </a:p>
          </p:txBody>
        </p:sp>
      </p:grpSp>
      <p:grpSp>
        <p:nvGrpSpPr>
          <p:cNvPr id="87" name="Group 29">
            <a:extLst>
              <a:ext uri="{FF2B5EF4-FFF2-40B4-BE49-F238E27FC236}">
                <a16:creationId xmlns:a16="http://schemas.microsoft.com/office/drawing/2014/main" id="{AE327EFE-1F80-4E48-96E5-F3F05B8ED214}"/>
              </a:ext>
            </a:extLst>
          </p:cNvPr>
          <p:cNvGrpSpPr/>
          <p:nvPr/>
        </p:nvGrpSpPr>
        <p:grpSpPr>
          <a:xfrm flipH="1">
            <a:off x="7224591" y="5061762"/>
            <a:ext cx="1898864" cy="823035"/>
            <a:chOff x="0" y="1814684"/>
            <a:chExt cx="3326507" cy="1023837"/>
          </a:xfrm>
        </p:grpSpPr>
        <p:sp>
          <p:nvSpPr>
            <p:cNvPr id="88" name="Rectangle 87">
              <a:extLst>
                <a:ext uri="{FF2B5EF4-FFF2-40B4-BE49-F238E27FC236}">
                  <a16:creationId xmlns:a16="http://schemas.microsoft.com/office/drawing/2014/main" id="{070C7EBC-C00D-4B69-A4AF-47733C5DD318}"/>
                </a:ext>
              </a:extLst>
            </p:cNvPr>
            <p:cNvSpPr/>
            <p:nvPr userDrawn="1"/>
          </p:nvSpPr>
          <p:spPr>
            <a:xfrm>
              <a:off x="0" y="1814684"/>
              <a:ext cx="2823587" cy="504881"/>
            </a:xfrm>
            <a:prstGeom prst="rect">
              <a:avLst/>
            </a:prstGeom>
            <a:solidFill>
              <a:srgbClr val="FDD247">
                <a:lumMod val="60000"/>
                <a:lumOff val="40000"/>
              </a:srgbClr>
            </a:solidFill>
            <a:ln w="12700" cap="flat" cmpd="sng" algn="ctr">
              <a:noFill/>
              <a:prstDash val="solid"/>
              <a:miter lim="800000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 Unicode MS"/>
                <a:cs typeface="+mn-cs"/>
              </a:endParaRPr>
            </a:p>
          </p:txBody>
        </p:sp>
        <p:sp>
          <p:nvSpPr>
            <p:cNvPr id="89" name="Rectangle 88">
              <a:extLst>
                <a:ext uri="{FF2B5EF4-FFF2-40B4-BE49-F238E27FC236}">
                  <a16:creationId xmlns:a16="http://schemas.microsoft.com/office/drawing/2014/main" id="{51717D79-2DBA-42E6-A6D5-241E040F38E9}"/>
                </a:ext>
              </a:extLst>
            </p:cNvPr>
            <p:cNvSpPr/>
            <p:nvPr userDrawn="1"/>
          </p:nvSpPr>
          <p:spPr>
            <a:xfrm>
              <a:off x="0" y="2319566"/>
              <a:ext cx="2823587" cy="504881"/>
            </a:xfrm>
            <a:prstGeom prst="rect">
              <a:avLst/>
            </a:prstGeom>
            <a:solidFill>
              <a:srgbClr val="FDD247"/>
            </a:solidFill>
            <a:ln w="12700" cap="flat" cmpd="sng" algn="ctr">
              <a:noFill/>
              <a:prstDash val="solid"/>
              <a:miter lim="800000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 Unicode MS"/>
                <a:cs typeface="+mn-cs"/>
              </a:endParaRPr>
            </a:p>
          </p:txBody>
        </p:sp>
        <p:sp>
          <p:nvSpPr>
            <p:cNvPr id="90" name="Oval 32">
              <a:extLst>
                <a:ext uri="{FF2B5EF4-FFF2-40B4-BE49-F238E27FC236}">
                  <a16:creationId xmlns:a16="http://schemas.microsoft.com/office/drawing/2014/main" id="{B124DC08-8317-40E1-B582-A27D24EDA56D}"/>
                </a:ext>
              </a:extLst>
            </p:cNvPr>
            <p:cNvSpPr/>
            <p:nvPr/>
          </p:nvSpPr>
          <p:spPr>
            <a:xfrm>
              <a:off x="1815944" y="1832681"/>
              <a:ext cx="1510563" cy="1005840"/>
            </a:xfrm>
            <a:prstGeom prst="ellipse">
              <a:avLst/>
            </a:prstGeom>
            <a:solidFill>
              <a:srgbClr val="FDD247"/>
            </a:solidFill>
            <a:ln w="12700" cap="flat" cmpd="sng" algn="ctr">
              <a:noFill/>
              <a:prstDash val="solid"/>
              <a:miter lim="800000"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 Unicode MS"/>
                <a:cs typeface="+mn-cs"/>
              </a:endParaRPr>
            </a:p>
          </p:txBody>
        </p:sp>
        <p:sp>
          <p:nvSpPr>
            <p:cNvPr id="91" name="Oval 33">
              <a:extLst>
                <a:ext uri="{FF2B5EF4-FFF2-40B4-BE49-F238E27FC236}">
                  <a16:creationId xmlns:a16="http://schemas.microsoft.com/office/drawing/2014/main" id="{521C5B56-CC91-4F25-9C21-CC712E82B380}"/>
                </a:ext>
              </a:extLst>
            </p:cNvPr>
            <p:cNvSpPr/>
            <p:nvPr/>
          </p:nvSpPr>
          <p:spPr>
            <a:xfrm>
              <a:off x="1959859" y="1899882"/>
              <a:ext cx="1173138" cy="871437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 Unicode MS"/>
                <a:cs typeface="+mn-cs"/>
              </a:endParaRPr>
            </a:p>
          </p:txBody>
        </p:sp>
      </p:grpSp>
      <p:sp>
        <p:nvSpPr>
          <p:cNvPr id="93" name="Rectangle 15">
            <a:extLst>
              <a:ext uri="{FF2B5EF4-FFF2-40B4-BE49-F238E27FC236}">
                <a16:creationId xmlns:a16="http://schemas.microsoft.com/office/drawing/2014/main" id="{ECBB7944-2021-44C3-960E-8480CFC6DEF9}"/>
              </a:ext>
            </a:extLst>
          </p:cNvPr>
          <p:cNvSpPr/>
          <p:nvPr/>
        </p:nvSpPr>
        <p:spPr>
          <a:xfrm rot="5400000">
            <a:off x="1379246" y="4551794"/>
            <a:ext cx="472195" cy="471568"/>
          </a:xfrm>
          <a:custGeom>
            <a:avLst/>
            <a:gdLst/>
            <a:ahLst/>
            <a:cxnLst/>
            <a:rect l="l" t="t" r="r" b="b"/>
            <a:pathLst>
              <a:path w="3244313" h="3240000">
                <a:moveTo>
                  <a:pt x="2055482" y="677891"/>
                </a:moveTo>
                <a:lnTo>
                  <a:pt x="2055482" y="209891"/>
                </a:lnTo>
                <a:lnTo>
                  <a:pt x="2919482" y="209891"/>
                </a:lnTo>
                <a:lnTo>
                  <a:pt x="2919482" y="677891"/>
                </a:lnTo>
                <a:close/>
                <a:moveTo>
                  <a:pt x="1695482" y="1397971"/>
                </a:moveTo>
                <a:lnTo>
                  <a:pt x="1695482" y="929971"/>
                </a:lnTo>
                <a:lnTo>
                  <a:pt x="2919482" y="929971"/>
                </a:lnTo>
                <a:lnTo>
                  <a:pt x="2919482" y="1397971"/>
                </a:lnTo>
                <a:close/>
                <a:moveTo>
                  <a:pt x="1335482" y="2118051"/>
                </a:moveTo>
                <a:lnTo>
                  <a:pt x="1335482" y="1650051"/>
                </a:lnTo>
                <a:lnTo>
                  <a:pt x="2919482" y="1650051"/>
                </a:lnTo>
                <a:lnTo>
                  <a:pt x="2919482" y="2118051"/>
                </a:lnTo>
                <a:close/>
                <a:moveTo>
                  <a:pt x="975482" y="2838131"/>
                </a:moveTo>
                <a:lnTo>
                  <a:pt x="975482" y="2370131"/>
                </a:lnTo>
                <a:lnTo>
                  <a:pt x="2919482" y="2370131"/>
                </a:lnTo>
                <a:lnTo>
                  <a:pt x="2919482" y="2838131"/>
                </a:lnTo>
                <a:close/>
                <a:moveTo>
                  <a:pt x="10788" y="2651034"/>
                </a:moveTo>
                <a:lnTo>
                  <a:pt x="1168116" y="646484"/>
                </a:lnTo>
                <a:lnTo>
                  <a:pt x="1038664" y="571745"/>
                </a:lnTo>
                <a:lnTo>
                  <a:pt x="1533856" y="311959"/>
                </a:lnTo>
                <a:lnTo>
                  <a:pt x="1556471" y="870701"/>
                </a:lnTo>
                <a:lnTo>
                  <a:pt x="1427019" y="795962"/>
                </a:lnTo>
                <a:lnTo>
                  <a:pt x="269691" y="2800512"/>
                </a:lnTo>
                <a:close/>
                <a:moveTo>
                  <a:pt x="0" y="3240000"/>
                </a:moveTo>
                <a:lnTo>
                  <a:pt x="0" y="3060000"/>
                </a:lnTo>
                <a:lnTo>
                  <a:pt x="3064313" y="3060000"/>
                </a:lnTo>
                <a:lnTo>
                  <a:pt x="3064313" y="0"/>
                </a:lnTo>
                <a:lnTo>
                  <a:pt x="3244313" y="0"/>
                </a:lnTo>
                <a:lnTo>
                  <a:pt x="3244313" y="3240000"/>
                </a:lnTo>
                <a:lnTo>
                  <a:pt x="3240000" y="3240000"/>
                </a:lnTo>
                <a:lnTo>
                  <a:pt x="3064313" y="3240000"/>
                </a:lnTo>
                <a:close/>
              </a:path>
            </a:pathLst>
          </a:custGeom>
          <a:solidFill>
            <a:srgbClr val="09B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94" name="Pie 24">
            <a:extLst>
              <a:ext uri="{FF2B5EF4-FFF2-40B4-BE49-F238E27FC236}">
                <a16:creationId xmlns:a16="http://schemas.microsoft.com/office/drawing/2014/main" id="{DB38F196-AF37-4B00-AA3E-183F9372FBAD}"/>
              </a:ext>
            </a:extLst>
          </p:cNvPr>
          <p:cNvSpPr/>
          <p:nvPr/>
        </p:nvSpPr>
        <p:spPr>
          <a:xfrm>
            <a:off x="7380953" y="2589396"/>
            <a:ext cx="491492" cy="510343"/>
          </a:xfrm>
          <a:custGeom>
            <a:avLst/>
            <a:gdLst/>
            <a:ahLst/>
            <a:cxnLst/>
            <a:rect l="l" t="t" r="r" b="b"/>
            <a:pathLst>
              <a:path w="3228711" h="3210836">
                <a:moveTo>
                  <a:pt x="351626" y="695968"/>
                </a:moveTo>
                <a:lnTo>
                  <a:pt x="1548007" y="1678300"/>
                </a:lnTo>
                <a:lnTo>
                  <a:pt x="236194" y="2500159"/>
                </a:lnTo>
                <a:cubicBezTo>
                  <a:pt x="-116985" y="1936431"/>
                  <a:pt x="-70514" y="1210092"/>
                  <a:pt x="351626" y="695968"/>
                </a:cubicBezTo>
                <a:close/>
                <a:moveTo>
                  <a:pt x="1957429" y="262366"/>
                </a:moveTo>
                <a:cubicBezTo>
                  <a:pt x="2634256" y="359480"/>
                  <a:pt x="3156733" y="907132"/>
                  <a:pt x="3221913" y="1587776"/>
                </a:cubicBezTo>
                <a:cubicBezTo>
                  <a:pt x="3287093" y="2268421"/>
                  <a:pt x="2878048" y="2905277"/>
                  <a:pt x="2231953" y="3129078"/>
                </a:cubicBezTo>
                <a:cubicBezTo>
                  <a:pt x="1585858" y="3352879"/>
                  <a:pt x="870522" y="3105497"/>
                  <a:pt x="500715" y="2530372"/>
                </a:cubicBezTo>
                <a:lnTo>
                  <a:pt x="1746987" y="1729019"/>
                </a:lnTo>
                <a:close/>
                <a:moveTo>
                  <a:pt x="1604447" y="200"/>
                </a:moveTo>
                <a:cubicBezTo>
                  <a:pt x="1665125" y="-778"/>
                  <a:pt x="1726175" y="1809"/>
                  <a:pt x="1787307" y="8072"/>
                </a:cubicBezTo>
                <a:lnTo>
                  <a:pt x="1629532" y="1548011"/>
                </a:lnTo>
                <a:lnTo>
                  <a:pt x="483856" y="506987"/>
                </a:lnTo>
                <a:cubicBezTo>
                  <a:pt x="773141" y="188622"/>
                  <a:pt x="1179697" y="7051"/>
                  <a:pt x="1604447" y="200"/>
                </a:cubicBez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5" name="Parallelogram 30">
            <a:extLst>
              <a:ext uri="{FF2B5EF4-FFF2-40B4-BE49-F238E27FC236}">
                <a16:creationId xmlns:a16="http://schemas.microsoft.com/office/drawing/2014/main" id="{07A9DF64-EAEC-4F98-A0C9-E2239CA0F425}"/>
              </a:ext>
            </a:extLst>
          </p:cNvPr>
          <p:cNvSpPr/>
          <p:nvPr/>
        </p:nvSpPr>
        <p:spPr>
          <a:xfrm flipH="1">
            <a:off x="1338536" y="2948611"/>
            <a:ext cx="514976" cy="516251"/>
          </a:xfrm>
          <a:custGeom>
            <a:avLst/>
            <a:gdLst/>
            <a:ahLst/>
            <a:cxnLst/>
            <a:rect l="l" t="t" r="r" b="b"/>
            <a:pathLst>
              <a:path w="3240000" h="3248012">
                <a:moveTo>
                  <a:pt x="712553" y="858820"/>
                </a:moveTo>
                <a:cubicBezTo>
                  <a:pt x="727950" y="858820"/>
                  <a:pt x="743348" y="864694"/>
                  <a:pt x="755096" y="876443"/>
                </a:cubicBezTo>
                <a:lnTo>
                  <a:pt x="1193671" y="1315016"/>
                </a:lnTo>
                <a:lnTo>
                  <a:pt x="1509169" y="999517"/>
                </a:lnTo>
                <a:cubicBezTo>
                  <a:pt x="1509517" y="999169"/>
                  <a:pt x="1509868" y="998827"/>
                  <a:pt x="1510414" y="998691"/>
                </a:cubicBezTo>
                <a:lnTo>
                  <a:pt x="1518932" y="988592"/>
                </a:lnTo>
                <a:cubicBezTo>
                  <a:pt x="1531945" y="978263"/>
                  <a:pt x="1547912" y="974188"/>
                  <a:pt x="1563209" y="975946"/>
                </a:cubicBezTo>
                <a:cubicBezTo>
                  <a:pt x="1578505" y="977705"/>
                  <a:pt x="1593131" y="985299"/>
                  <a:pt x="1603459" y="998313"/>
                </a:cubicBezTo>
                <a:lnTo>
                  <a:pt x="1892346" y="1362277"/>
                </a:lnTo>
                <a:lnTo>
                  <a:pt x="2149759" y="1177067"/>
                </a:lnTo>
                <a:lnTo>
                  <a:pt x="2151621" y="1174867"/>
                </a:lnTo>
                <a:cubicBezTo>
                  <a:pt x="2159033" y="1169006"/>
                  <a:pt x="2167397" y="1165168"/>
                  <a:pt x="2176160" y="1163802"/>
                </a:cubicBezTo>
                <a:cubicBezTo>
                  <a:pt x="2177188" y="1163485"/>
                  <a:pt x="2178237" y="1163269"/>
                  <a:pt x="2179375" y="1163558"/>
                </a:cubicBezTo>
                <a:cubicBezTo>
                  <a:pt x="2184768" y="1161771"/>
                  <a:pt x="2190389" y="1161654"/>
                  <a:pt x="2195921" y="1162300"/>
                </a:cubicBezTo>
                <a:cubicBezTo>
                  <a:pt x="2196662" y="1162386"/>
                  <a:pt x="2197402" y="1162487"/>
                  <a:pt x="2198081" y="1162987"/>
                </a:cubicBezTo>
                <a:cubicBezTo>
                  <a:pt x="2202197" y="1163290"/>
                  <a:pt x="2206218" y="1164270"/>
                  <a:pt x="2209739" y="1166702"/>
                </a:cubicBezTo>
                <a:cubicBezTo>
                  <a:pt x="2213116" y="1166857"/>
                  <a:pt x="2216051" y="1168231"/>
                  <a:pt x="2218766" y="1170038"/>
                </a:cubicBezTo>
                <a:cubicBezTo>
                  <a:pt x="2225342" y="1173160"/>
                  <a:pt x="2231151" y="1177875"/>
                  <a:pt x="2235489" y="1184194"/>
                </a:cubicBezTo>
                <a:lnTo>
                  <a:pt x="2236132" y="1184737"/>
                </a:lnTo>
                <a:lnTo>
                  <a:pt x="2236287" y="1184934"/>
                </a:lnTo>
                <a:lnTo>
                  <a:pt x="2238712" y="1187183"/>
                </a:lnTo>
                <a:cubicBezTo>
                  <a:pt x="2239115" y="1187744"/>
                  <a:pt x="2239507" y="1188310"/>
                  <a:pt x="2239574" y="1189090"/>
                </a:cubicBezTo>
                <a:lnTo>
                  <a:pt x="2540580" y="1569705"/>
                </a:lnTo>
                <a:cubicBezTo>
                  <a:pt x="2561191" y="1595768"/>
                  <a:pt x="2556772" y="1633604"/>
                  <a:pt x="2530710" y="1654215"/>
                </a:cubicBezTo>
                <a:cubicBezTo>
                  <a:pt x="2504647" y="1674827"/>
                  <a:pt x="2466811" y="1670408"/>
                  <a:pt x="2446199" y="1644345"/>
                </a:cubicBezTo>
                <a:lnTo>
                  <a:pt x="2177884" y="1305067"/>
                </a:lnTo>
                <a:lnTo>
                  <a:pt x="1934804" y="1479967"/>
                </a:lnTo>
                <a:cubicBezTo>
                  <a:pt x="1927367" y="1485317"/>
                  <a:pt x="1919123" y="1488726"/>
                  <a:pt x="1910598" y="1489881"/>
                </a:cubicBezTo>
                <a:cubicBezTo>
                  <a:pt x="1885257" y="1507791"/>
                  <a:pt x="1850121" y="1502627"/>
                  <a:pt x="1830495" y="1477903"/>
                </a:cubicBezTo>
                <a:lnTo>
                  <a:pt x="1551924" y="1126933"/>
                </a:lnTo>
                <a:lnTo>
                  <a:pt x="1239041" y="1439816"/>
                </a:lnTo>
                <a:cubicBezTo>
                  <a:pt x="1226569" y="1452288"/>
                  <a:pt x="1209983" y="1458139"/>
                  <a:pt x="1193674" y="1456888"/>
                </a:cubicBezTo>
                <a:cubicBezTo>
                  <a:pt x="1177363" y="1458142"/>
                  <a:pt x="1160774" y="1452290"/>
                  <a:pt x="1148301" y="1439816"/>
                </a:cubicBezTo>
                <a:lnTo>
                  <a:pt x="670011" y="961527"/>
                </a:lnTo>
                <a:cubicBezTo>
                  <a:pt x="646515" y="938031"/>
                  <a:pt x="646515" y="899938"/>
                  <a:pt x="670011" y="876442"/>
                </a:cubicBezTo>
                <a:cubicBezTo>
                  <a:pt x="681760" y="864694"/>
                  <a:pt x="697157" y="858820"/>
                  <a:pt x="712553" y="858820"/>
                </a:cubicBezTo>
                <a:close/>
                <a:moveTo>
                  <a:pt x="2790000" y="699581"/>
                </a:moveTo>
                <a:lnTo>
                  <a:pt x="450000" y="699581"/>
                </a:lnTo>
                <a:lnTo>
                  <a:pt x="450000" y="1851581"/>
                </a:lnTo>
                <a:lnTo>
                  <a:pt x="2790000" y="1851581"/>
                </a:lnTo>
                <a:close/>
                <a:moveTo>
                  <a:pt x="2987972" y="519497"/>
                </a:moveTo>
                <a:lnTo>
                  <a:pt x="2987972" y="2031665"/>
                </a:lnTo>
                <a:lnTo>
                  <a:pt x="252028" y="2031665"/>
                </a:lnTo>
                <a:lnTo>
                  <a:pt x="252028" y="519497"/>
                </a:lnTo>
                <a:close/>
                <a:moveTo>
                  <a:pt x="1620000" y="0"/>
                </a:moveTo>
                <a:cubicBezTo>
                  <a:pt x="1540462" y="0"/>
                  <a:pt x="1475984" y="64478"/>
                  <a:pt x="1475984" y="144016"/>
                </a:cubicBezTo>
                <a:lnTo>
                  <a:pt x="1475984" y="267469"/>
                </a:lnTo>
                <a:lnTo>
                  <a:pt x="0" y="267469"/>
                </a:lnTo>
                <a:lnTo>
                  <a:pt x="0" y="2283693"/>
                </a:lnTo>
                <a:lnTo>
                  <a:pt x="852101" y="2283693"/>
                </a:lnTo>
                <a:lnTo>
                  <a:pt x="323771" y="3248012"/>
                </a:lnTo>
                <a:lnTo>
                  <a:pt x="621526" y="3248012"/>
                </a:lnTo>
                <a:lnTo>
                  <a:pt x="1149856" y="2283693"/>
                </a:lnTo>
                <a:lnTo>
                  <a:pt x="2090146" y="2283693"/>
                </a:lnTo>
                <a:lnTo>
                  <a:pt x="2618476" y="3248012"/>
                </a:lnTo>
                <a:lnTo>
                  <a:pt x="2916231" y="3248012"/>
                </a:lnTo>
                <a:lnTo>
                  <a:pt x="2387901" y="2283693"/>
                </a:lnTo>
                <a:lnTo>
                  <a:pt x="3240000" y="2283693"/>
                </a:lnTo>
                <a:lnTo>
                  <a:pt x="3240000" y="267469"/>
                </a:lnTo>
                <a:lnTo>
                  <a:pt x="1764016" y="267469"/>
                </a:lnTo>
                <a:lnTo>
                  <a:pt x="1764016" y="144016"/>
                </a:lnTo>
                <a:cubicBezTo>
                  <a:pt x="1764016" y="64478"/>
                  <a:pt x="1699538" y="0"/>
                  <a:pt x="1620000" y="0"/>
                </a:cubicBezTo>
                <a:close/>
              </a:path>
            </a:pathLst>
          </a:custGeom>
          <a:solidFill>
            <a:srgbClr val="09B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96" name="Rounded Rectangle 32">
            <a:extLst>
              <a:ext uri="{FF2B5EF4-FFF2-40B4-BE49-F238E27FC236}">
                <a16:creationId xmlns:a16="http://schemas.microsoft.com/office/drawing/2014/main" id="{A7C45BCB-0B8E-4E0E-842A-DD554B68B1C0}"/>
              </a:ext>
            </a:extLst>
          </p:cNvPr>
          <p:cNvSpPr/>
          <p:nvPr/>
        </p:nvSpPr>
        <p:spPr>
          <a:xfrm>
            <a:off x="7401209" y="5234766"/>
            <a:ext cx="491492" cy="491492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2019696" y="2510955"/>
                </a:moveTo>
                <a:lnTo>
                  <a:pt x="2019696" y="2797359"/>
                </a:lnTo>
                <a:lnTo>
                  <a:pt x="2914589" y="2797359"/>
                </a:lnTo>
                <a:lnTo>
                  <a:pt x="2914589" y="2510955"/>
                </a:lnTo>
                <a:close/>
                <a:moveTo>
                  <a:pt x="2019696" y="2081348"/>
                </a:moveTo>
                <a:lnTo>
                  <a:pt x="2019696" y="2367752"/>
                </a:lnTo>
                <a:lnTo>
                  <a:pt x="2914589" y="2367752"/>
                </a:lnTo>
                <a:lnTo>
                  <a:pt x="2914589" y="2081348"/>
                </a:lnTo>
                <a:close/>
                <a:moveTo>
                  <a:pt x="580710" y="2021703"/>
                </a:moveTo>
                <a:lnTo>
                  <a:pt x="378191" y="2224222"/>
                </a:lnTo>
                <a:lnTo>
                  <a:pt x="593323" y="2439354"/>
                </a:lnTo>
                <a:lnTo>
                  <a:pt x="378191" y="2654485"/>
                </a:lnTo>
                <a:lnTo>
                  <a:pt x="580710" y="2857004"/>
                </a:lnTo>
                <a:lnTo>
                  <a:pt x="795842" y="2641872"/>
                </a:lnTo>
                <a:lnTo>
                  <a:pt x="1010973" y="2857004"/>
                </a:lnTo>
                <a:lnTo>
                  <a:pt x="1213492" y="2654485"/>
                </a:lnTo>
                <a:lnTo>
                  <a:pt x="998360" y="2439354"/>
                </a:lnTo>
                <a:lnTo>
                  <a:pt x="1213492" y="2224222"/>
                </a:lnTo>
                <a:lnTo>
                  <a:pt x="1010973" y="2021703"/>
                </a:lnTo>
                <a:lnTo>
                  <a:pt x="795842" y="2236835"/>
                </a:lnTo>
                <a:close/>
                <a:moveTo>
                  <a:pt x="1656000" y="1656001"/>
                </a:moveTo>
                <a:lnTo>
                  <a:pt x="3240000" y="1656001"/>
                </a:lnTo>
                <a:lnTo>
                  <a:pt x="3240000" y="2699989"/>
                </a:lnTo>
                <a:cubicBezTo>
                  <a:pt x="3240000" y="2998229"/>
                  <a:pt x="2998229" y="3240000"/>
                  <a:pt x="2699989" y="3240000"/>
                </a:cubicBezTo>
                <a:lnTo>
                  <a:pt x="1656000" y="3240000"/>
                </a:lnTo>
                <a:close/>
                <a:moveTo>
                  <a:pt x="0" y="1656001"/>
                </a:moveTo>
                <a:lnTo>
                  <a:pt x="1584000" y="1656001"/>
                </a:lnTo>
                <a:lnTo>
                  <a:pt x="1584000" y="3240000"/>
                </a:lnTo>
                <a:lnTo>
                  <a:pt x="540011" y="3240000"/>
                </a:lnTo>
                <a:cubicBezTo>
                  <a:pt x="241771" y="3240000"/>
                  <a:pt x="0" y="2998229"/>
                  <a:pt x="0" y="2699989"/>
                </a:cubicBezTo>
                <a:close/>
                <a:moveTo>
                  <a:pt x="2467143" y="957859"/>
                </a:moveTo>
                <a:cubicBezTo>
                  <a:pt x="2388055" y="957859"/>
                  <a:pt x="2323941" y="1021973"/>
                  <a:pt x="2323941" y="1101061"/>
                </a:cubicBezTo>
                <a:cubicBezTo>
                  <a:pt x="2323941" y="1180149"/>
                  <a:pt x="2388055" y="1244263"/>
                  <a:pt x="2467143" y="1244263"/>
                </a:cubicBezTo>
                <a:cubicBezTo>
                  <a:pt x="2546231" y="1244263"/>
                  <a:pt x="2610345" y="1180149"/>
                  <a:pt x="2610345" y="1101061"/>
                </a:cubicBezTo>
                <a:cubicBezTo>
                  <a:pt x="2610345" y="1021973"/>
                  <a:pt x="2546231" y="957859"/>
                  <a:pt x="2467143" y="957859"/>
                </a:cubicBezTo>
                <a:close/>
                <a:moveTo>
                  <a:pt x="2019696" y="635775"/>
                </a:moveTo>
                <a:lnTo>
                  <a:pt x="2019696" y="922180"/>
                </a:lnTo>
                <a:lnTo>
                  <a:pt x="2914589" y="922180"/>
                </a:lnTo>
                <a:lnTo>
                  <a:pt x="2914589" y="635775"/>
                </a:lnTo>
                <a:close/>
                <a:moveTo>
                  <a:pt x="652639" y="331531"/>
                </a:moveTo>
                <a:lnTo>
                  <a:pt x="652639" y="635775"/>
                </a:lnTo>
                <a:lnTo>
                  <a:pt x="348395" y="635775"/>
                </a:lnTo>
                <a:lnTo>
                  <a:pt x="348395" y="922180"/>
                </a:lnTo>
                <a:lnTo>
                  <a:pt x="652639" y="922180"/>
                </a:lnTo>
                <a:lnTo>
                  <a:pt x="652639" y="1226424"/>
                </a:lnTo>
                <a:lnTo>
                  <a:pt x="939044" y="1226424"/>
                </a:lnTo>
                <a:lnTo>
                  <a:pt x="939044" y="922180"/>
                </a:lnTo>
                <a:lnTo>
                  <a:pt x="1243288" y="922180"/>
                </a:lnTo>
                <a:lnTo>
                  <a:pt x="1243288" y="635775"/>
                </a:lnTo>
                <a:lnTo>
                  <a:pt x="939044" y="635775"/>
                </a:lnTo>
                <a:lnTo>
                  <a:pt x="939044" y="331531"/>
                </a:lnTo>
                <a:close/>
                <a:moveTo>
                  <a:pt x="2467143" y="313692"/>
                </a:moveTo>
                <a:cubicBezTo>
                  <a:pt x="2388055" y="313692"/>
                  <a:pt x="2323941" y="377806"/>
                  <a:pt x="2323941" y="456894"/>
                </a:cubicBezTo>
                <a:cubicBezTo>
                  <a:pt x="2323941" y="535982"/>
                  <a:pt x="2388055" y="600096"/>
                  <a:pt x="2467143" y="600096"/>
                </a:cubicBezTo>
                <a:cubicBezTo>
                  <a:pt x="2546231" y="600096"/>
                  <a:pt x="2610345" y="535982"/>
                  <a:pt x="2610345" y="456894"/>
                </a:cubicBezTo>
                <a:cubicBezTo>
                  <a:pt x="2610345" y="377806"/>
                  <a:pt x="2546231" y="313692"/>
                  <a:pt x="2467143" y="313692"/>
                </a:cubicBezTo>
                <a:close/>
                <a:moveTo>
                  <a:pt x="540011" y="0"/>
                </a:moveTo>
                <a:lnTo>
                  <a:pt x="2699989" y="0"/>
                </a:lnTo>
                <a:cubicBezTo>
                  <a:pt x="2998229" y="0"/>
                  <a:pt x="3240000" y="241771"/>
                  <a:pt x="3240000" y="540011"/>
                </a:cubicBezTo>
                <a:lnTo>
                  <a:pt x="3240000" y="1584001"/>
                </a:lnTo>
                <a:lnTo>
                  <a:pt x="1656000" y="1584001"/>
                </a:lnTo>
                <a:lnTo>
                  <a:pt x="1656000" y="1"/>
                </a:lnTo>
                <a:lnTo>
                  <a:pt x="1584000" y="1"/>
                </a:lnTo>
                <a:lnTo>
                  <a:pt x="1584000" y="1584001"/>
                </a:lnTo>
                <a:lnTo>
                  <a:pt x="0" y="1584001"/>
                </a:lnTo>
                <a:lnTo>
                  <a:pt x="0" y="540011"/>
                </a:lnTo>
                <a:cubicBezTo>
                  <a:pt x="0" y="241771"/>
                  <a:pt x="241771" y="0"/>
                  <a:pt x="540011" y="0"/>
                </a:cubicBez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100" name="Block Arc 25">
            <a:extLst>
              <a:ext uri="{FF2B5EF4-FFF2-40B4-BE49-F238E27FC236}">
                <a16:creationId xmlns:a16="http://schemas.microsoft.com/office/drawing/2014/main" id="{5F7FD4D6-1C06-4ABB-98F4-AC79D3C6A6D8}"/>
              </a:ext>
            </a:extLst>
          </p:cNvPr>
          <p:cNvSpPr/>
          <p:nvPr/>
        </p:nvSpPr>
        <p:spPr>
          <a:xfrm>
            <a:off x="7472219" y="3962325"/>
            <a:ext cx="349473" cy="504884"/>
          </a:xfrm>
          <a:custGeom>
            <a:avLst/>
            <a:gdLst/>
            <a:ahLst/>
            <a:cxnLst/>
            <a:rect l="l" t="t" r="r" b="b"/>
            <a:pathLst>
              <a:path w="2215656" h="3200962">
                <a:moveTo>
                  <a:pt x="1107829" y="2097026"/>
                </a:moveTo>
                <a:cubicBezTo>
                  <a:pt x="1025315" y="2097026"/>
                  <a:pt x="958423" y="2163918"/>
                  <a:pt x="958423" y="2246432"/>
                </a:cubicBezTo>
                <a:cubicBezTo>
                  <a:pt x="958423" y="2302715"/>
                  <a:pt x="989546" y="2351730"/>
                  <a:pt x="1036590" y="2375275"/>
                </a:cubicBezTo>
                <a:lnTo>
                  <a:pt x="985422" y="2684898"/>
                </a:lnTo>
                <a:lnTo>
                  <a:pt x="1230236" y="2684898"/>
                </a:lnTo>
                <a:lnTo>
                  <a:pt x="1179068" y="2375275"/>
                </a:lnTo>
                <a:cubicBezTo>
                  <a:pt x="1226112" y="2351730"/>
                  <a:pt x="1257234" y="2302715"/>
                  <a:pt x="1257234" y="2246432"/>
                </a:cubicBezTo>
                <a:cubicBezTo>
                  <a:pt x="1257234" y="2163918"/>
                  <a:pt x="1190343" y="2097026"/>
                  <a:pt x="1107829" y="2097026"/>
                </a:cubicBezTo>
                <a:close/>
                <a:moveTo>
                  <a:pt x="1102513" y="266871"/>
                </a:moveTo>
                <a:cubicBezTo>
                  <a:pt x="874876" y="269781"/>
                  <a:pt x="691868" y="455143"/>
                  <a:pt x="691868" y="682798"/>
                </a:cubicBezTo>
                <a:lnTo>
                  <a:pt x="690469" y="682798"/>
                </a:lnTo>
                <a:lnTo>
                  <a:pt x="690469" y="1580962"/>
                </a:lnTo>
                <a:lnTo>
                  <a:pt x="1525188" y="1580962"/>
                </a:lnTo>
                <a:lnTo>
                  <a:pt x="1525188" y="672127"/>
                </a:lnTo>
                <a:lnTo>
                  <a:pt x="1523654" y="672166"/>
                </a:lnTo>
                <a:cubicBezTo>
                  <a:pt x="1517835" y="444585"/>
                  <a:pt x="1330149" y="263961"/>
                  <a:pt x="1102513" y="266871"/>
                </a:cubicBezTo>
                <a:close/>
                <a:moveTo>
                  <a:pt x="1099102" y="56"/>
                </a:moveTo>
                <a:cubicBezTo>
                  <a:pt x="1472767" y="-4720"/>
                  <a:pt x="1780852" y="291773"/>
                  <a:pt x="1790404" y="665346"/>
                </a:cubicBezTo>
                <a:lnTo>
                  <a:pt x="1742843" y="666562"/>
                </a:lnTo>
                <a:lnTo>
                  <a:pt x="1790627" y="666562"/>
                </a:lnTo>
                <a:lnTo>
                  <a:pt x="1790627" y="1580962"/>
                </a:lnTo>
                <a:lnTo>
                  <a:pt x="2041344" y="1580962"/>
                </a:lnTo>
                <a:cubicBezTo>
                  <a:pt x="2137614" y="1580962"/>
                  <a:pt x="2215656" y="1659004"/>
                  <a:pt x="2215656" y="1755274"/>
                </a:cubicBezTo>
                <a:lnTo>
                  <a:pt x="2215656" y="3026650"/>
                </a:lnTo>
                <a:cubicBezTo>
                  <a:pt x="2215656" y="3122920"/>
                  <a:pt x="2137614" y="3200962"/>
                  <a:pt x="2041344" y="3200962"/>
                </a:cubicBezTo>
                <a:lnTo>
                  <a:pt x="174312" y="3200962"/>
                </a:lnTo>
                <a:cubicBezTo>
                  <a:pt x="78042" y="3200962"/>
                  <a:pt x="0" y="3122920"/>
                  <a:pt x="0" y="3026650"/>
                </a:cubicBezTo>
                <a:lnTo>
                  <a:pt x="0" y="1755274"/>
                </a:lnTo>
                <a:cubicBezTo>
                  <a:pt x="0" y="1659004"/>
                  <a:pt x="78042" y="1580962"/>
                  <a:pt x="174312" y="1580962"/>
                </a:cubicBezTo>
                <a:lnTo>
                  <a:pt x="425030" y="1580962"/>
                </a:lnTo>
                <a:lnTo>
                  <a:pt x="425030" y="676764"/>
                </a:lnTo>
                <a:lnTo>
                  <a:pt x="425634" y="676764"/>
                </a:lnTo>
                <a:cubicBezTo>
                  <a:pt x="428273" y="305830"/>
                  <a:pt x="727452" y="4806"/>
                  <a:pt x="1099102" y="56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53A49734-9D3B-4310-8DB5-3F24D2707D09}"/>
              </a:ext>
            </a:extLst>
          </p:cNvPr>
          <p:cNvSpPr/>
          <p:nvPr/>
        </p:nvSpPr>
        <p:spPr>
          <a:xfrm>
            <a:off x="2186522" y="2621886"/>
            <a:ext cx="1909882" cy="1170852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7000"/>
                </a:schemeClr>
              </a:gs>
              <a:gs pos="100000">
                <a:schemeClr val="bg1"/>
              </a:gs>
            </a:gsLst>
            <a:lin ang="10800000" scaled="0"/>
            <a:tileRect/>
          </a:gradFill>
          <a:ln w="15875"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>
              <a:buClr>
                <a:srgbClr val="08BCB8"/>
              </a:buClr>
            </a:pPr>
            <a:endParaRPr lang="fr-FR" sz="1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2" name="ZoneTexte 101"/>
          <p:cNvSpPr txBox="1"/>
          <p:nvPr/>
        </p:nvSpPr>
        <p:spPr>
          <a:xfrm>
            <a:off x="1797646" y="2711188"/>
            <a:ext cx="251774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>
              <a:buClr>
                <a:srgbClr val="08BCB8"/>
              </a:buClr>
            </a:pPr>
            <a:r>
              <a:rPr lang="fr-FR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Une aversion des clients particuliers au risque et à la volatilité des marchés </a:t>
            </a: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C9128917-6D44-4873-88C2-F9B2B8D1197D}"/>
              </a:ext>
            </a:extLst>
          </p:cNvPr>
          <p:cNvSpPr/>
          <p:nvPr/>
        </p:nvSpPr>
        <p:spPr>
          <a:xfrm>
            <a:off x="2157254" y="4318990"/>
            <a:ext cx="2199542" cy="1618965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7000"/>
                </a:schemeClr>
              </a:gs>
              <a:gs pos="100000">
                <a:schemeClr val="bg1"/>
              </a:gs>
            </a:gsLst>
            <a:lin ang="10800000" scaled="0"/>
            <a:tileRect/>
          </a:gradFill>
          <a:ln w="15875"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C9128917-6D44-4873-88C2-F9B2B8D1197D}"/>
              </a:ext>
            </a:extLst>
          </p:cNvPr>
          <p:cNvSpPr/>
          <p:nvPr/>
        </p:nvSpPr>
        <p:spPr>
          <a:xfrm>
            <a:off x="5006505" y="5264399"/>
            <a:ext cx="2201262" cy="673556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7000"/>
                </a:schemeClr>
              </a:gs>
              <a:gs pos="100000">
                <a:schemeClr val="bg1"/>
              </a:gs>
            </a:gsLst>
            <a:lin ang="10800000" scaled="0"/>
            <a:tileRect/>
          </a:gradFill>
          <a:ln w="15875"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C9128917-6D44-4873-88C2-F9B2B8D1197D}"/>
              </a:ext>
            </a:extLst>
          </p:cNvPr>
          <p:cNvSpPr/>
          <p:nvPr/>
        </p:nvSpPr>
        <p:spPr>
          <a:xfrm>
            <a:off x="5006505" y="3891225"/>
            <a:ext cx="2181476" cy="980367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7000"/>
                </a:schemeClr>
              </a:gs>
              <a:gs pos="100000">
                <a:schemeClr val="bg1"/>
              </a:gs>
            </a:gsLst>
            <a:lin ang="10800000" scaled="0"/>
            <a:tileRect/>
          </a:gradFill>
          <a:ln w="15875"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C9128917-6D44-4873-88C2-F9B2B8D1197D}"/>
              </a:ext>
            </a:extLst>
          </p:cNvPr>
          <p:cNvSpPr/>
          <p:nvPr/>
        </p:nvSpPr>
        <p:spPr>
          <a:xfrm>
            <a:off x="4356796" y="2377030"/>
            <a:ext cx="2841367" cy="1319164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7000"/>
                </a:schemeClr>
              </a:gs>
              <a:gs pos="100000">
                <a:schemeClr val="bg1"/>
              </a:gs>
            </a:gsLst>
            <a:lin ang="10800000" scaled="0"/>
            <a:tileRect/>
          </a:gradFill>
          <a:ln w="15875"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26" name="TextBox 73">
            <a:extLst>
              <a:ext uri="{FF2B5EF4-FFF2-40B4-BE49-F238E27FC236}">
                <a16:creationId xmlns:a16="http://schemas.microsoft.com/office/drawing/2014/main" id="{64FF2537-1810-408B-9E44-371D1819F549}"/>
              </a:ext>
            </a:extLst>
          </p:cNvPr>
          <p:cNvSpPr txBox="1"/>
          <p:nvPr/>
        </p:nvSpPr>
        <p:spPr>
          <a:xfrm>
            <a:off x="1730700" y="4337517"/>
            <a:ext cx="2594204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>
              <a:buClr>
                <a:srgbClr val="08BCB8"/>
              </a:buClr>
            </a:pP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De faibles performances des produits sécurisés en raison de la persistance de taux d’intérêt très bas (SICAV monétaires, fonds garantis) </a:t>
            </a:r>
          </a:p>
        </p:txBody>
      </p:sp>
      <p:sp>
        <p:nvSpPr>
          <p:cNvPr id="17" name="TextBox 64">
            <a:extLst>
              <a:ext uri="{FF2B5EF4-FFF2-40B4-BE49-F238E27FC236}">
                <a16:creationId xmlns:a16="http://schemas.microsoft.com/office/drawing/2014/main" id="{50E20DEC-F533-411F-B7F9-0CC622453E3E}"/>
              </a:ext>
            </a:extLst>
          </p:cNvPr>
          <p:cNvSpPr txBox="1"/>
          <p:nvPr/>
        </p:nvSpPr>
        <p:spPr>
          <a:xfrm>
            <a:off x="3913876" y="2377030"/>
            <a:ext cx="3289961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r">
              <a:buClr>
                <a:srgbClr val="08BCB8"/>
              </a:buClr>
            </a:pP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Une réorientation de la collecte des réseaux vers l’Assurance Vie et produits d’épargne bilancielle au détriment des OPC </a:t>
            </a:r>
            <a:endParaRPr lang="fr-FR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algn="r">
              <a:buClr>
                <a:srgbClr val="08BCB8"/>
              </a:buClr>
            </a:pPr>
            <a:r>
              <a:rPr lang="fr-FR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fr-FR" sz="1000" dirty="0">
                <a:latin typeface="Arial" panose="020B0604020202020204" pitchFamily="34" charset="0"/>
                <a:cs typeface="Arial" panose="020B0604020202020204" pitchFamily="34" charset="0"/>
              </a:rPr>
              <a:t>Organisme de Placements Collectifs sur Valeur Mobilière) </a:t>
            </a:r>
          </a:p>
        </p:txBody>
      </p:sp>
      <p:sp>
        <p:nvSpPr>
          <p:cNvPr id="23" name="TextBox 70">
            <a:extLst>
              <a:ext uri="{FF2B5EF4-FFF2-40B4-BE49-F238E27FC236}">
                <a16:creationId xmlns:a16="http://schemas.microsoft.com/office/drawing/2014/main" id="{45986156-0770-477C-B110-5CE574F3E0BF}"/>
              </a:ext>
            </a:extLst>
          </p:cNvPr>
          <p:cNvSpPr txBox="1"/>
          <p:nvPr/>
        </p:nvSpPr>
        <p:spPr>
          <a:xfrm>
            <a:off x="4467079" y="3925948"/>
            <a:ext cx="259420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r">
              <a:buClr>
                <a:srgbClr val="08BCB8"/>
              </a:buClr>
            </a:pP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La complexification croissante et alourdissement de la réglementation </a:t>
            </a:r>
          </a:p>
        </p:txBody>
      </p:sp>
      <p:sp>
        <p:nvSpPr>
          <p:cNvPr id="29" name="TextBox 76">
            <a:extLst>
              <a:ext uri="{FF2B5EF4-FFF2-40B4-BE49-F238E27FC236}">
                <a16:creationId xmlns:a16="http://schemas.microsoft.com/office/drawing/2014/main" id="{4193E0FC-5360-4E90-9427-64AAE25404C3}"/>
              </a:ext>
            </a:extLst>
          </p:cNvPr>
          <p:cNvSpPr txBox="1"/>
          <p:nvPr/>
        </p:nvSpPr>
        <p:spPr>
          <a:xfrm>
            <a:off x="4548236" y="5231085"/>
            <a:ext cx="259420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r">
              <a:buClr>
                <a:srgbClr val="08BCB8"/>
              </a:buClr>
            </a:pP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Un environnement fiscal peu favorable ces dernières années </a:t>
            </a:r>
          </a:p>
        </p:txBody>
      </p:sp>
    </p:spTree>
    <p:extLst>
      <p:ext uri="{BB962C8B-B14F-4D97-AF65-F5344CB8AC3E}">
        <p14:creationId xmlns:p14="http://schemas.microsoft.com/office/powerpoint/2010/main" val="2336083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4" grpId="0"/>
      <p:bldP spid="93" grpId="0" animBg="1"/>
      <p:bldP spid="94" grpId="0" animBg="1"/>
      <p:bldP spid="95" grpId="0" animBg="1"/>
      <p:bldP spid="96" grpId="0" animBg="1"/>
      <p:bldP spid="100" grpId="0" animBg="1"/>
      <p:bldP spid="101" grpId="0" animBg="1"/>
      <p:bldP spid="102" grpId="0"/>
      <p:bldP spid="103" grpId="0" animBg="1"/>
      <p:bldP spid="104" grpId="0" animBg="1"/>
      <p:bldP spid="105" grpId="0" animBg="1"/>
      <p:bldP spid="106" grpId="0" animBg="1"/>
      <p:bldP spid="26" grpId="0"/>
      <p:bldP spid="17" grpId="0"/>
      <p:bldP spid="23" grpId="0"/>
      <p:bldP spid="2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/>
          <p:cNvSpPr/>
          <p:nvPr/>
        </p:nvSpPr>
        <p:spPr>
          <a:xfrm>
            <a:off x="107504" y="2348880"/>
            <a:ext cx="4139952" cy="360040"/>
          </a:xfrm>
          <a:prstGeom prst="chevron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043608" y="404664"/>
            <a:ext cx="3816424" cy="523220"/>
          </a:xfrm>
        </p:spPr>
        <p:txBody>
          <a:bodyPr/>
          <a:lstStyle/>
          <a:p>
            <a:r>
              <a:rPr lang="fr-FR" sz="2800" b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SOMMAIRE</a:t>
            </a:r>
            <a:endParaRPr lang="fr-FR" sz="2800" b="0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4294967295"/>
          </p:nvPr>
        </p:nvSpPr>
        <p:spPr>
          <a:xfrm>
            <a:off x="953591" y="1700808"/>
            <a:ext cx="6138689" cy="4680520"/>
          </a:xfrm>
        </p:spPr>
        <p:txBody>
          <a:bodyPr>
            <a:normAutofit/>
          </a:bodyPr>
          <a:lstStyle/>
          <a:p>
            <a:r>
              <a:rPr lang="fr-FR" sz="1800" b="0" dirty="0">
                <a:latin typeface="Calibri" panose="020F0502020204030204" pitchFamily="34" charset="0"/>
                <a:cs typeface="Calibri" panose="020F0502020204030204" pitchFamily="34" charset="0"/>
              </a:rPr>
              <a:t>Contexte</a:t>
            </a:r>
          </a:p>
          <a:p>
            <a:endParaRPr lang="fr-FR" sz="1800" b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sz="1800" b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TOPAZE C’EST QUOI? </a:t>
            </a:r>
            <a:r>
              <a:rPr lang="fr-FR" sz="1800" b="0" dirty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fr-FR" sz="1800" b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endParaRPr lang="fr-FR" sz="1400" b="0" dirty="0" smtClean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1800" b="0" dirty="0" smtClean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sz="1800" b="0" dirty="0" smtClean="0">
                <a:latin typeface="Calibri" panose="020F0502020204030204" pitchFamily="34" charset="0"/>
                <a:cs typeface="Calibri" panose="020F0502020204030204" pitchFamily="34" charset="0"/>
              </a:rPr>
              <a:t>LE WORKFLOW </a:t>
            </a:r>
            <a:r>
              <a:rPr lang="fr-FR" sz="1800" b="0" dirty="0">
                <a:latin typeface="Calibri" panose="020F0502020204030204" pitchFamily="34" charset="0"/>
                <a:cs typeface="Calibri" panose="020F0502020204030204" pitchFamily="34" charset="0"/>
              </a:rPr>
              <a:t>PLATINE</a:t>
            </a:r>
            <a:endParaRPr lang="fr-FR" sz="1400" b="0" cap="none" dirty="0">
              <a:solidFill>
                <a:schemeClr val="accent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1800" b="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sz="1800" b="0" dirty="0" smtClean="0">
                <a:latin typeface="Calibri" panose="020F0502020204030204" pitchFamily="34" charset="0"/>
                <a:cs typeface="Calibri" panose="020F0502020204030204" pitchFamily="34" charset="0"/>
              </a:rPr>
              <a:t>Les </a:t>
            </a:r>
            <a:r>
              <a:rPr lang="fr-FR" sz="1800" b="0" dirty="0">
                <a:latin typeface="Calibri" panose="020F0502020204030204" pitchFamily="34" charset="0"/>
                <a:cs typeface="Calibri" panose="020F0502020204030204" pitchFamily="34" charset="0"/>
              </a:rPr>
              <a:t>changements en agence</a:t>
            </a:r>
            <a:endParaRPr lang="fr-FR" sz="1400" b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sz="1800" b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endParaRPr lang="fr-FR" sz="1400" b="0" dirty="0" smtClean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 smtClean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5</a:t>
            </a:fld>
            <a:endParaRPr lang="fr-FR" dirty="0"/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90" t="29063" r="390" b="36061"/>
          <a:stretch/>
        </p:blipFill>
        <p:spPr>
          <a:xfrm>
            <a:off x="-36512" y="4699126"/>
            <a:ext cx="9144000" cy="2170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2104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115616" y="334397"/>
            <a:ext cx="7650456" cy="892552"/>
          </a:xfrm>
        </p:spPr>
        <p:txBody>
          <a:bodyPr/>
          <a:lstStyle/>
          <a:p>
            <a:r>
              <a:rPr lang="fr-FR" sz="2000" b="0" dirty="0" smtClean="0">
                <a:latin typeface="Calibri" panose="020F0502020204030204" pitchFamily="34" charset="0"/>
                <a:cs typeface="Calibri" panose="020F0502020204030204" pitchFamily="34" charset="0"/>
              </a:rPr>
              <a:t>Topaze C’ET QUOI? </a:t>
            </a:r>
            <a:r>
              <a:rPr lang="fr-FR" sz="2400" cap="none" dirty="0" smtClean="0"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fr-FR" sz="2400" cap="none" dirty="0" smtClean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1600" b="0" cap="none" dirty="0" smtClean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PRESTATION TOPAZE</a:t>
            </a:r>
            <a:r>
              <a:rPr lang="fr-FR" sz="1600" b="0" cap="none" dirty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fr-FR" sz="1600" b="0" cap="none" dirty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fr-FR" sz="1600" b="0" dirty="0">
              <a:solidFill>
                <a:schemeClr val="accent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5"/>
          </p:nvPr>
        </p:nvSpPr>
        <p:spPr>
          <a:xfrm>
            <a:off x="-3379" y="6491834"/>
            <a:ext cx="900000" cy="365125"/>
          </a:xfrm>
        </p:spPr>
        <p:txBody>
          <a:bodyPr/>
          <a:lstStyle/>
          <a:p>
            <a:fld id="{0536D7D7-E68B-4848-A580-3E20DDE126DB}" type="slidenum">
              <a:rPr lang="fr-FR" smtClean="0">
                <a:latin typeface="Calibri" panose="020F0502020204030204" pitchFamily="34" charset="0"/>
                <a:cs typeface="Calibri" panose="020F0502020204030204" pitchFamily="34" charset="0"/>
              </a:rPr>
              <a:pPr/>
              <a:t>6</a:t>
            </a:fld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AutoShape 4" descr="Résultat de recherche d'images pour &quot;boursorama banque&quot;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dirty="0"/>
          </a:p>
        </p:txBody>
      </p:sp>
      <p:sp>
        <p:nvSpPr>
          <p:cNvPr id="28" name="AutoShape 6" descr="Résultat de recherche d'images pour &quot;boursorama banque&quot;"/>
          <p:cNvSpPr>
            <a:spLocks noChangeAspect="1" noChangeArrowheads="1"/>
          </p:cNvSpPr>
          <p:nvPr/>
        </p:nvSpPr>
        <p:spPr bwMode="auto">
          <a:xfrm>
            <a:off x="215900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dirty="0"/>
          </a:p>
        </p:txBody>
      </p:sp>
      <p:sp>
        <p:nvSpPr>
          <p:cNvPr id="3" name="Rectangle 2"/>
          <p:cNvSpPr/>
          <p:nvPr/>
        </p:nvSpPr>
        <p:spPr>
          <a:xfrm>
            <a:off x="1115616" y="1679049"/>
            <a:ext cx="504056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Topaze </a:t>
            </a: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est une offre de middle office et d’assistance aux agences sur le métier des </a:t>
            </a:r>
            <a:r>
              <a:rPr 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instruments </a:t>
            </a: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financiers . </a:t>
            </a:r>
            <a:endParaRPr lang="fr-FR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Elle </a:t>
            </a: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vise, en élargissant l’offre historique d’</a:t>
            </a:r>
            <a:r>
              <a:rPr lang="fr-FR" sz="1200" dirty="0" err="1">
                <a:latin typeface="Arial" panose="020B0604020202020204" pitchFamily="34" charset="0"/>
                <a:cs typeface="Arial" panose="020B0604020202020204" pitchFamily="34" charset="0"/>
              </a:rPr>
              <a:t>EuroTitres</a:t>
            </a: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 à : </a:t>
            </a:r>
            <a:endParaRPr lang="fr-FR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Clr>
                <a:srgbClr val="08BCB8"/>
              </a:buClr>
              <a:buFont typeface="Wingdings" panose="05000000000000000000" pitchFamily="2" charset="2"/>
              <a:buChar char="v"/>
            </a:pP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Assurer la prise en charge, par les équipes EuroTitres,</a:t>
            </a:r>
            <a:b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des travaux actuellement réalisés par le back-office Titres </a:t>
            </a:r>
          </a:p>
          <a:p>
            <a:pPr lvl="1"/>
            <a:endParaRPr lang="fr-FR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Clr>
                <a:srgbClr val="08BCB8"/>
              </a:buClr>
              <a:buFont typeface="Wingdings" panose="05000000000000000000" pitchFamily="2" charset="2"/>
              <a:buChar char="v"/>
            </a:pP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Apporter au réseau l’assistance nécessaire concernant les opérations sur instruments financiers</a:t>
            </a:r>
          </a:p>
          <a:p>
            <a:pPr marL="742950" lvl="1" indent="-285750">
              <a:buClr>
                <a:srgbClr val="08BCB8"/>
              </a:buClr>
              <a:buFont typeface="Wingdings" panose="05000000000000000000" pitchFamily="2" charset="2"/>
              <a:buChar char="v"/>
            </a:pPr>
            <a:endParaRPr lang="fr-FR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Clr>
                <a:srgbClr val="08BCB8"/>
              </a:buClr>
              <a:buFont typeface="Wingdings" panose="05000000000000000000" pitchFamily="2" charset="2"/>
              <a:buChar char="v"/>
            </a:pP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Réduire l’exposition des établissements aux Risques Opérationnels, liée notamment au manque de pratique de l'activité titres et au renforcement de la règlementation</a:t>
            </a:r>
          </a:p>
          <a:p>
            <a:pPr marL="742950" lvl="1" indent="-285750">
              <a:buClr>
                <a:srgbClr val="08BCB8"/>
              </a:buClr>
              <a:buFont typeface="Wingdings" panose="05000000000000000000" pitchFamily="2" charset="2"/>
              <a:buChar char="v"/>
            </a:pPr>
            <a:endParaRPr lang="fr-FR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Clr>
                <a:srgbClr val="08BCB8"/>
              </a:buClr>
              <a:buFont typeface="Wingdings" panose="05000000000000000000" pitchFamily="2" charset="2"/>
              <a:buChar char="v"/>
            </a:pP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Maintenir une expertise à même de répondre aux attentes des </a:t>
            </a:r>
            <a:r>
              <a:rPr 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établissements, de </a:t>
            </a: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leurs clients et des régulateurs</a:t>
            </a:r>
          </a:p>
          <a:p>
            <a:pPr marL="742950" lvl="1" indent="-285750">
              <a:buClr>
                <a:srgbClr val="08BCB8"/>
              </a:buClr>
              <a:buFont typeface="Wingdings" panose="05000000000000000000" pitchFamily="2" charset="2"/>
              <a:buChar char="v"/>
            </a:pPr>
            <a:endParaRPr lang="fr-FR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Clr>
                <a:srgbClr val="08BCB8"/>
              </a:buClr>
              <a:buFont typeface="Wingdings" panose="05000000000000000000" pitchFamily="2" charset="2"/>
              <a:buChar char="v"/>
            </a:pP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Optimiser les coûts par une mutualisation des charges</a:t>
            </a:r>
          </a:p>
          <a:p>
            <a:endParaRPr lang="fr-FR" sz="1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6" name="Picture 11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73677" y="1052736"/>
            <a:ext cx="1001475" cy="13763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7" name="Connecteur droit 16"/>
          <p:cNvCxnSpPr/>
          <p:nvPr/>
        </p:nvCxnSpPr>
        <p:spPr>
          <a:xfrm>
            <a:off x="6920922" y="1593850"/>
            <a:ext cx="0" cy="395605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ZoneTexte 3"/>
          <p:cNvSpPr txBox="1"/>
          <p:nvPr/>
        </p:nvSpPr>
        <p:spPr>
          <a:xfrm>
            <a:off x="7140557" y="2636912"/>
            <a:ext cx="1625515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solidFill>
                  <a:schemeClr val="accent5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Topaze Agence </a:t>
            </a:r>
            <a:endParaRPr lang="fr-FR" sz="1600" dirty="0" smtClean="0">
              <a:solidFill>
                <a:schemeClr val="accent5"/>
              </a:solidFill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  <a:p>
            <a:r>
              <a:rPr 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couvre </a:t>
            </a: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les principales opérations traitées par les services Titres des </a:t>
            </a:r>
          </a:p>
          <a:p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établissements ainsi que l’assistance aux réseaux et aux services centraux sur tout sujet </a:t>
            </a:r>
          </a:p>
          <a:p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lié aux opérations sur instruments financiers. </a:t>
            </a:r>
          </a:p>
        </p:txBody>
      </p:sp>
    </p:spTree>
    <p:extLst>
      <p:ext uri="{BB962C8B-B14F-4D97-AF65-F5344CB8AC3E}">
        <p14:creationId xmlns:p14="http://schemas.microsoft.com/office/powerpoint/2010/main" val="2422263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3" grpId="0" build="p" bldLvl="2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4138459" y="6400800"/>
            <a:ext cx="1577618" cy="91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15"/>
          <p:cNvSpPr/>
          <p:nvPr/>
        </p:nvSpPr>
        <p:spPr>
          <a:xfrm>
            <a:off x="755576" y="6400800"/>
            <a:ext cx="914400" cy="91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Titre 5"/>
          <p:cNvSpPr>
            <a:spLocks noGrp="1"/>
          </p:cNvSpPr>
          <p:nvPr>
            <p:ph type="title"/>
          </p:nvPr>
        </p:nvSpPr>
        <p:spPr>
          <a:xfrm>
            <a:off x="1115616" y="334397"/>
            <a:ext cx="7650456" cy="892552"/>
          </a:xfrm>
        </p:spPr>
        <p:txBody>
          <a:bodyPr/>
          <a:lstStyle/>
          <a:p>
            <a:r>
              <a:rPr lang="fr-FR" sz="2000" b="0" dirty="0" smtClean="0">
                <a:latin typeface="Calibri" panose="020F0502020204030204" pitchFamily="34" charset="0"/>
                <a:cs typeface="Calibri" panose="020F0502020204030204" pitchFamily="34" charset="0"/>
              </a:rPr>
              <a:t>Topaze C’EST QUOI? </a:t>
            </a:r>
            <a:r>
              <a:rPr lang="fr-FR" sz="2400" cap="none" dirty="0" smtClean="0"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fr-FR" sz="2400" cap="none" dirty="0" smtClean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1600" b="0" cap="none" dirty="0" smtClean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PRESTATION TOPAZE ET SES AVANTAGES</a:t>
            </a:r>
            <a:r>
              <a:rPr lang="fr-FR" sz="1600" b="0" cap="none" dirty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fr-FR" sz="1600" b="0" cap="none" dirty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fr-FR" sz="1600" b="0" dirty="0">
              <a:solidFill>
                <a:schemeClr val="accent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8" name="Diagramme 7"/>
          <p:cNvGraphicFramePr/>
          <p:nvPr>
            <p:extLst>
              <p:ext uri="{D42A27DB-BD31-4B8C-83A1-F6EECF244321}">
                <p14:modId xmlns:p14="http://schemas.microsoft.com/office/powerpoint/2010/main" val="3517147618"/>
              </p:ext>
            </p:extLst>
          </p:nvPr>
        </p:nvGraphicFramePr>
        <p:xfrm>
          <a:off x="1331640" y="1556792"/>
          <a:ext cx="6408712" cy="43924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Rectangle 9"/>
          <p:cNvSpPr/>
          <p:nvPr/>
        </p:nvSpPr>
        <p:spPr>
          <a:xfrm>
            <a:off x="3275856" y="3429000"/>
            <a:ext cx="2520279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540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TOPAZE</a:t>
            </a:r>
            <a:endParaRPr lang="fr-FR" sz="5400" b="0" cap="none" spc="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11" name="Moins 10"/>
          <p:cNvSpPr/>
          <p:nvPr/>
        </p:nvSpPr>
        <p:spPr>
          <a:xfrm rot="5400000">
            <a:off x="4932040" y="1703846"/>
            <a:ext cx="864096" cy="144016"/>
          </a:xfrm>
          <a:prstGeom prst="mathMinus">
            <a:avLst/>
          </a:prstGeom>
          <a:solidFill>
            <a:srgbClr val="08BCB8"/>
          </a:solidFill>
          <a:ln>
            <a:solidFill>
              <a:srgbClr val="08BCB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" name="Moins 31"/>
          <p:cNvSpPr/>
          <p:nvPr/>
        </p:nvSpPr>
        <p:spPr>
          <a:xfrm rot="5400000">
            <a:off x="198341" y="4941168"/>
            <a:ext cx="864096" cy="144016"/>
          </a:xfrm>
          <a:prstGeom prst="mathMinus">
            <a:avLst/>
          </a:prstGeom>
          <a:solidFill>
            <a:srgbClr val="08BCB8"/>
          </a:solidFill>
          <a:ln>
            <a:solidFill>
              <a:srgbClr val="08BCB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3" name="Moins 32"/>
          <p:cNvSpPr/>
          <p:nvPr/>
        </p:nvSpPr>
        <p:spPr>
          <a:xfrm rot="5400000">
            <a:off x="6588224" y="3263339"/>
            <a:ext cx="864096" cy="144016"/>
          </a:xfrm>
          <a:prstGeom prst="mathMinus">
            <a:avLst/>
          </a:prstGeom>
          <a:solidFill>
            <a:srgbClr val="08BCB8"/>
          </a:solidFill>
          <a:ln>
            <a:solidFill>
              <a:srgbClr val="08BCB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" name="Moins 33"/>
          <p:cNvSpPr/>
          <p:nvPr/>
        </p:nvSpPr>
        <p:spPr>
          <a:xfrm rot="5400000">
            <a:off x="5957253" y="5301208"/>
            <a:ext cx="864096" cy="144016"/>
          </a:xfrm>
          <a:prstGeom prst="mathMinus">
            <a:avLst/>
          </a:prstGeom>
          <a:solidFill>
            <a:srgbClr val="08BCB8"/>
          </a:solidFill>
          <a:ln>
            <a:solidFill>
              <a:srgbClr val="08BCB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ZoneTexte 11"/>
          <p:cNvSpPr txBox="1"/>
          <p:nvPr/>
        </p:nvSpPr>
        <p:spPr>
          <a:xfrm>
            <a:off x="5868144" y="1343806"/>
            <a:ext cx="2808312" cy="9330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700" dirty="0" smtClean="0"/>
          </a:p>
        </p:txBody>
      </p:sp>
      <p:sp>
        <p:nvSpPr>
          <p:cNvPr id="36" name="ZoneTexte 35"/>
          <p:cNvSpPr txBox="1"/>
          <p:nvPr/>
        </p:nvSpPr>
        <p:spPr>
          <a:xfrm>
            <a:off x="5436095" y="1464166"/>
            <a:ext cx="29826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fr-FR" sz="1200" dirty="0"/>
              <a:t>A</a:t>
            </a:r>
            <a:r>
              <a:rPr lang="fr-FR" sz="1200" dirty="0" smtClean="0"/>
              <a:t>ccès </a:t>
            </a:r>
            <a:r>
              <a:rPr lang="fr-FR" sz="1200" dirty="0"/>
              <a:t>direct au prestataire EuroTitres, via le workflow Platine, pour la gestion des actes complexes ou non disponibles en agence</a:t>
            </a:r>
          </a:p>
        </p:txBody>
      </p:sp>
      <p:sp>
        <p:nvSpPr>
          <p:cNvPr id="37" name="ZoneTexte 36"/>
          <p:cNvSpPr txBox="1"/>
          <p:nvPr/>
        </p:nvSpPr>
        <p:spPr>
          <a:xfrm>
            <a:off x="342083" y="1658997"/>
            <a:ext cx="2808312" cy="9330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700" dirty="0" smtClean="0"/>
          </a:p>
        </p:txBody>
      </p:sp>
      <p:sp>
        <p:nvSpPr>
          <p:cNvPr id="39" name="ZoneTexte 38"/>
          <p:cNvSpPr txBox="1"/>
          <p:nvPr/>
        </p:nvSpPr>
        <p:spPr>
          <a:xfrm>
            <a:off x="6461308" y="5005334"/>
            <a:ext cx="23047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fr-FR" sz="1200" dirty="0" smtClean="0"/>
              <a:t>Certaines </a:t>
            </a:r>
            <a:r>
              <a:rPr lang="fr-FR" sz="1200" dirty="0"/>
              <a:t>tâches, comme la saisie des retours sur OST sont prises en charge directement par EuroTitres</a:t>
            </a:r>
          </a:p>
        </p:txBody>
      </p:sp>
      <p:sp>
        <p:nvSpPr>
          <p:cNvPr id="40" name="ZoneTexte 39"/>
          <p:cNvSpPr txBox="1"/>
          <p:nvPr/>
        </p:nvSpPr>
        <p:spPr>
          <a:xfrm>
            <a:off x="342083" y="2052505"/>
            <a:ext cx="30589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fr-FR" sz="1200" dirty="0"/>
              <a:t>P</a:t>
            </a:r>
            <a:r>
              <a:rPr lang="fr-FR" sz="1200" dirty="0" smtClean="0"/>
              <a:t>restation </a:t>
            </a:r>
            <a:r>
              <a:rPr lang="fr-FR" sz="1200" dirty="0"/>
              <a:t>proposée en réponse au ralentissement de l'activité titres et à la diminution de la qualité de service / augmentation du risque opérationnel dans les établissements</a:t>
            </a:r>
          </a:p>
        </p:txBody>
      </p:sp>
      <p:sp>
        <p:nvSpPr>
          <p:cNvPr id="42" name="Moins 41"/>
          <p:cNvSpPr/>
          <p:nvPr/>
        </p:nvSpPr>
        <p:spPr>
          <a:xfrm rot="5400000">
            <a:off x="-108520" y="2420888"/>
            <a:ext cx="864096" cy="144016"/>
          </a:xfrm>
          <a:prstGeom prst="mathMinus">
            <a:avLst/>
          </a:prstGeom>
          <a:solidFill>
            <a:srgbClr val="08BCB8"/>
          </a:solidFill>
          <a:ln>
            <a:solidFill>
              <a:srgbClr val="08BCB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7</a:t>
            </a:fld>
            <a:endParaRPr lang="fr-FR" dirty="0"/>
          </a:p>
        </p:txBody>
      </p:sp>
      <p:sp>
        <p:nvSpPr>
          <p:cNvPr id="20" name="ZoneTexte 19"/>
          <p:cNvSpPr txBox="1"/>
          <p:nvPr/>
        </p:nvSpPr>
        <p:spPr>
          <a:xfrm>
            <a:off x="7113575" y="2958043"/>
            <a:ext cx="16559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fr-FR" sz="1200" dirty="0" smtClean="0"/>
              <a:t>Assistance </a:t>
            </a:r>
            <a:r>
              <a:rPr lang="fr-FR" sz="1200" dirty="0"/>
              <a:t>titres assurée en direct par des spécialistes de la gestion des titres côté EuroTitres</a:t>
            </a:r>
          </a:p>
        </p:txBody>
      </p:sp>
      <p:sp>
        <p:nvSpPr>
          <p:cNvPr id="22" name="ZoneTexte 21"/>
          <p:cNvSpPr txBox="1"/>
          <p:nvPr/>
        </p:nvSpPr>
        <p:spPr>
          <a:xfrm>
            <a:off x="723693" y="4706414"/>
            <a:ext cx="20745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fr-FR" sz="1200" dirty="0" smtClean="0"/>
              <a:t>Prestation </a:t>
            </a:r>
            <a:r>
              <a:rPr lang="fr-FR" sz="1200" dirty="0"/>
              <a:t>nationale utilisée depuis 2013 par plusieurs CE et BP (10 CE et 8 BP à fin 2017)</a:t>
            </a:r>
          </a:p>
        </p:txBody>
      </p:sp>
    </p:spTree>
    <p:extLst>
      <p:ext uri="{BB962C8B-B14F-4D97-AF65-F5344CB8AC3E}">
        <p14:creationId xmlns:p14="http://schemas.microsoft.com/office/powerpoint/2010/main" val="723155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065DE32C-40C9-4CE6-A061-50B9D8523C9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8">
                                            <p:graphicEl>
                                              <a:dgm id="{065DE32C-40C9-4CE6-A061-50B9D8523C9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C7A14C5D-C418-436B-91D0-53C5A096431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8">
                                            <p:graphicEl>
                                              <a:dgm id="{C7A14C5D-C418-436B-91D0-53C5A096431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174F77EB-5D6A-45E7-A832-5E6CDD76916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8">
                                            <p:graphicEl>
                                              <a:dgm id="{174F77EB-5D6A-45E7-A832-5E6CDD76916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A9D7FC78-C086-4573-A9A8-25A6E3F393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8">
                                            <p:graphicEl>
                                              <a:dgm id="{A9D7FC78-C086-4573-A9A8-25A6E3F393C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4559DB87-CD6B-4B14-A4C3-4A13113408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8">
                                            <p:graphicEl>
                                              <a:dgm id="{4559DB87-CD6B-4B14-A4C3-4A131134081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B89E15E5-6C85-4A47-8DE5-24EFB4ED1CF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8">
                                            <p:graphicEl>
                                              <a:dgm id="{B89E15E5-6C85-4A47-8DE5-24EFB4ED1CF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89737EED-2B03-4099-B2D0-7A67B89AB2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8">
                                            <p:graphicEl>
                                              <a:dgm id="{89737EED-2B03-4099-B2D0-7A67B89AB2A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8BCE9D94-3515-4A0D-92B7-AAE8B1CE6F3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8">
                                            <p:graphicEl>
                                              <a:dgm id="{8BCE9D94-3515-4A0D-92B7-AAE8B1CE6F3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9249F2A1-5D86-4D86-A23D-F62C1BC6AF2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8">
                                            <p:graphicEl>
                                              <a:dgm id="{9249F2A1-5D86-4D86-A23D-F62C1BC6AF2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"/>
                            </p:stCondLst>
                            <p:childTnLst>
                              <p:par>
                                <p:cTn id="7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2B21F0BF-CFB8-4559-9C2E-2D60650626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8">
                                            <p:graphicEl>
                                              <a:dgm id="{2B21F0BF-CFB8-4559-9C2E-2D60650626A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Graphic spid="8" grpId="0" uiExpand="1">
        <p:bldSub>
          <a:bldDgm bld="one"/>
        </p:bldSub>
      </p:bldGraphic>
      <p:bldP spid="10" grpId="0"/>
      <p:bldP spid="11" grpId="0" animBg="1"/>
      <p:bldP spid="32" grpId="0" animBg="1"/>
      <p:bldP spid="33" grpId="0" animBg="1"/>
      <p:bldP spid="34" grpId="0" animBg="1"/>
      <p:bldP spid="36" grpId="0"/>
      <p:bldP spid="39" grpId="0"/>
      <p:bldP spid="40" grpId="0"/>
      <p:bldP spid="42" grpId="0" animBg="1"/>
      <p:bldP spid="20" grpId="0"/>
      <p:bldP spid="2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re 5"/>
          <p:cNvSpPr>
            <a:spLocks noGrp="1"/>
          </p:cNvSpPr>
          <p:nvPr>
            <p:ph type="title"/>
          </p:nvPr>
        </p:nvSpPr>
        <p:spPr>
          <a:xfrm>
            <a:off x="1115616" y="334397"/>
            <a:ext cx="7650456" cy="892552"/>
          </a:xfrm>
        </p:spPr>
        <p:txBody>
          <a:bodyPr/>
          <a:lstStyle/>
          <a:p>
            <a:r>
              <a:rPr lang="fr-FR" sz="2000" b="0" dirty="0" smtClean="0">
                <a:latin typeface="Calibri" panose="020F0502020204030204" pitchFamily="34" charset="0"/>
                <a:cs typeface="Calibri" panose="020F0502020204030204" pitchFamily="34" charset="0"/>
              </a:rPr>
              <a:t>Topaze C’EST QUOI? </a:t>
            </a:r>
            <a:r>
              <a:rPr lang="fr-FR" sz="2400" cap="none" dirty="0" smtClean="0"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fr-FR" sz="2400" cap="none" dirty="0" smtClean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1600" b="0" cap="none" dirty="0" smtClean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 PÉRIMÈTRE </a:t>
            </a:r>
            <a:r>
              <a:rPr lang="fr-FR" sz="1600" b="0" cap="none" dirty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fr-FR" sz="1600" b="0" cap="none" dirty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fr-FR" sz="1600" b="0" dirty="0">
              <a:solidFill>
                <a:schemeClr val="accent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Rectangle 8">
            <a:extLst>
              <a:ext uri="{FF2B5EF4-FFF2-40B4-BE49-F238E27FC236}">
                <a16:creationId xmlns:a16="http://schemas.microsoft.com/office/drawing/2014/main" id="{0B816A24-6A14-400A-AC64-833B32229D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8747" y="2701711"/>
            <a:ext cx="1239837" cy="900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9525">
            <a:solidFill>
              <a:schemeClr val="bg2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 contourW="12700">
            <a:bevelT w="139700" h="139700" prst="divot"/>
            <a:contourClr>
              <a:schemeClr val="tx1">
                <a:lumMod val="60000"/>
                <a:lumOff val="40000"/>
              </a:schemeClr>
            </a:contourClr>
          </a:sp3d>
        </p:spPr>
        <p:txBody>
          <a:bodyPr anchor="ctr"/>
          <a:lstStyle/>
          <a:p>
            <a:pPr algn="ctr">
              <a:defRPr/>
            </a:pPr>
            <a:r>
              <a:rPr lang="fr-FR" sz="1400" b="1" dirty="0">
                <a:latin typeface="Calibri" panose="020F0502020204030204" pitchFamily="34" charset="0"/>
                <a:cs typeface="Calibri" panose="020F0502020204030204" pitchFamily="34" charset="0"/>
              </a:rPr>
              <a:t>Opérations</a:t>
            </a:r>
          </a:p>
        </p:txBody>
      </p:sp>
      <p:sp>
        <p:nvSpPr>
          <p:cNvPr id="32" name="Rectangle 12">
            <a:extLst>
              <a:ext uri="{FF2B5EF4-FFF2-40B4-BE49-F238E27FC236}">
                <a16:creationId xmlns:a16="http://schemas.microsoft.com/office/drawing/2014/main" id="{AF6174D8-9B7B-441E-9928-91DCED2849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3568" y="5076473"/>
            <a:ext cx="1239837" cy="900000"/>
          </a:xfrm>
          <a:prstGeom prst="rect">
            <a:avLst/>
          </a:prstGeom>
          <a:solidFill>
            <a:srgbClr val="F38BD0"/>
          </a:solidFill>
          <a:ln w="9525">
            <a:solidFill>
              <a:schemeClr val="bg2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 contourW="12700">
            <a:bevelT w="139700" h="139700" prst="divot"/>
            <a:contourClr>
              <a:schemeClr val="tx1">
                <a:lumMod val="60000"/>
                <a:lumOff val="40000"/>
              </a:schemeClr>
            </a:contourClr>
          </a:sp3d>
        </p:spPr>
        <p:txBody>
          <a:bodyPr anchor="ctr"/>
          <a:lstStyle/>
          <a:p>
            <a:pPr algn="ctr">
              <a:defRPr/>
            </a:pPr>
            <a:r>
              <a: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Contrôles</a:t>
            </a:r>
          </a:p>
        </p:txBody>
      </p:sp>
      <p:sp>
        <p:nvSpPr>
          <p:cNvPr id="33" name="Rectangle 13">
            <a:extLst>
              <a:ext uri="{FF2B5EF4-FFF2-40B4-BE49-F238E27FC236}">
                <a16:creationId xmlns:a16="http://schemas.microsoft.com/office/drawing/2014/main" id="{B30141F5-2D6C-442E-8580-C38806A131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8747" y="1514330"/>
            <a:ext cx="1239837" cy="900000"/>
          </a:xfrm>
          <a:prstGeom prst="rect">
            <a:avLst/>
          </a:prstGeom>
          <a:solidFill>
            <a:srgbClr val="08BCB8"/>
          </a:solidFill>
          <a:ln w="9525">
            <a:solidFill>
              <a:schemeClr val="bg2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 contourW="12700">
            <a:bevelT w="139700" h="139700" prst="divot"/>
            <a:contourClr>
              <a:schemeClr val="tx1">
                <a:lumMod val="60000"/>
                <a:lumOff val="40000"/>
              </a:schemeClr>
            </a:contourClr>
          </a:sp3d>
        </p:spPr>
        <p:txBody>
          <a:bodyPr anchor="ctr"/>
          <a:lstStyle/>
          <a:p>
            <a:pPr algn="ctr">
              <a:defRPr/>
            </a:pPr>
            <a:r>
              <a:rPr lang="fr-FR" sz="14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Assistance Réseau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Rectangle 10">
            <a:extLst>
              <a:ext uri="{FF2B5EF4-FFF2-40B4-BE49-F238E27FC236}">
                <a16:creationId xmlns:a16="http://schemas.microsoft.com/office/drawing/2014/main" id="{DC3E210F-354B-47A4-AD92-CDE06698CA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3569" y="3889092"/>
            <a:ext cx="1239837" cy="900000"/>
          </a:xfrm>
          <a:prstGeom prst="rect">
            <a:avLst/>
          </a:prstGeom>
          <a:solidFill>
            <a:schemeClr val="accent4">
              <a:lumMod val="75000"/>
            </a:schemeClr>
          </a:solidFill>
          <a:ln w="9525">
            <a:solidFill>
              <a:schemeClr val="bg2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 contourW="12700">
            <a:bevelT w="139700" h="139700" prst="divot"/>
            <a:contourClr>
              <a:schemeClr val="tx1">
                <a:lumMod val="60000"/>
                <a:lumOff val="40000"/>
              </a:schemeClr>
            </a:contourClr>
          </a:sp3d>
        </p:spPr>
        <p:txBody>
          <a:bodyPr anchor="ctr"/>
          <a:lstStyle/>
          <a:p>
            <a:pPr algn="ctr">
              <a:defRPr/>
            </a:pPr>
            <a:r>
              <a: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Services Experts</a:t>
            </a:r>
          </a:p>
        </p:txBody>
      </p:sp>
      <p:sp>
        <p:nvSpPr>
          <p:cNvPr id="35" name="Rectangle 17">
            <a:extLst>
              <a:ext uri="{FF2B5EF4-FFF2-40B4-BE49-F238E27FC236}">
                <a16:creationId xmlns:a16="http://schemas.microsoft.com/office/drawing/2014/main" id="{E4909D82-1BE0-4169-A05B-FBC1873182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8352" y="5395668"/>
            <a:ext cx="494794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71450" indent="-171450"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285750" indent="-285750">
              <a:spcBef>
                <a:spcPts val="300"/>
              </a:spcBef>
              <a:buFont typeface="Wingdings" panose="05000000000000000000" pitchFamily="2" charset="2"/>
              <a:buChar char="q"/>
            </a:pPr>
            <a:r>
              <a:rPr lang="fr-FR" altLang="fr-FR" sz="1400" dirty="0">
                <a:latin typeface="Arial" panose="020B0604020202020204" pitchFamily="34" charset="0"/>
                <a:cs typeface="Arial" panose="020B0604020202020204" pitchFamily="34" charset="0"/>
              </a:rPr>
              <a:t>Contrôle des souscriptions sur le marché primaire </a:t>
            </a:r>
            <a:endParaRPr lang="fr-FR" altLang="fr-FR" sz="1400" dirty="0">
              <a:solidFill>
                <a:srgbClr val="B0006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Rectangle 15">
            <a:extLst>
              <a:ext uri="{FF2B5EF4-FFF2-40B4-BE49-F238E27FC236}">
                <a16:creationId xmlns:a16="http://schemas.microsoft.com/office/drawing/2014/main" id="{FBFAB4C4-0C7D-426F-98A1-60061F1596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13486" y="3819930"/>
            <a:ext cx="2762970" cy="5616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71450" indent="-171450"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285750" indent="-285750">
              <a:spcBef>
                <a:spcPts val="300"/>
              </a:spcBef>
              <a:buFont typeface="Wingdings" panose="05000000000000000000" pitchFamily="2" charset="2"/>
              <a:buChar char="q"/>
            </a:pPr>
            <a:r>
              <a:rPr lang="fr-FR" alt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Recherches </a:t>
            </a:r>
            <a:r>
              <a:rPr lang="fr-FR" altLang="fr-FR" sz="1400" dirty="0">
                <a:latin typeface="Arial" panose="020B0604020202020204" pitchFamily="34" charset="0"/>
                <a:cs typeface="Arial" panose="020B0604020202020204" pitchFamily="34" charset="0"/>
              </a:rPr>
              <a:t>Titres</a:t>
            </a:r>
          </a:p>
          <a:p>
            <a:pPr marL="285750" indent="-285750">
              <a:spcBef>
                <a:spcPts val="300"/>
              </a:spcBef>
              <a:buFont typeface="Wingdings" panose="05000000000000000000" pitchFamily="2" charset="2"/>
              <a:buChar char="q"/>
            </a:pPr>
            <a:r>
              <a:rPr lang="fr-FR" alt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Rachats </a:t>
            </a:r>
            <a:r>
              <a:rPr lang="fr-FR" altLang="fr-FR" sz="1400" dirty="0">
                <a:latin typeface="Arial" panose="020B0604020202020204" pitchFamily="34" charset="0"/>
                <a:cs typeface="Arial" panose="020B0604020202020204" pitchFamily="34" charset="0"/>
              </a:rPr>
              <a:t>dérogatoires </a:t>
            </a:r>
            <a:r>
              <a:rPr lang="fr-FR" alt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de PS</a:t>
            </a:r>
            <a:endParaRPr lang="fr-FR" altLang="fr-FR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Rectangle 16">
            <a:extLst>
              <a:ext uri="{FF2B5EF4-FFF2-40B4-BE49-F238E27FC236}">
                <a16:creationId xmlns:a16="http://schemas.microsoft.com/office/drawing/2014/main" id="{7F28EDB8-6F56-4332-A294-AA19607056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67744" y="3835531"/>
            <a:ext cx="3744416" cy="10695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71450" indent="-171450"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285750" indent="-285750">
              <a:spcBef>
                <a:spcPts val="300"/>
              </a:spcBef>
              <a:buFont typeface="Wingdings" panose="05000000000000000000" pitchFamily="2" charset="2"/>
              <a:buChar char="q"/>
            </a:pPr>
            <a:r>
              <a:rPr lang="fr-FR" alt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Gestion </a:t>
            </a:r>
            <a:r>
              <a:rPr lang="fr-FR" altLang="fr-FR" sz="1400" dirty="0">
                <a:latin typeface="Arial" panose="020B0604020202020204" pitchFamily="34" charset="0"/>
                <a:cs typeface="Arial" panose="020B0604020202020204" pitchFamily="34" charset="0"/>
              </a:rPr>
              <a:t>de la documentation fiscale</a:t>
            </a:r>
          </a:p>
          <a:p>
            <a:pPr marL="285750" indent="-285750">
              <a:spcBef>
                <a:spcPts val="300"/>
              </a:spcBef>
              <a:buFont typeface="Wingdings" panose="05000000000000000000" pitchFamily="2" charset="2"/>
              <a:buChar char="q"/>
            </a:pPr>
            <a:r>
              <a:rPr lang="fr-FR" alt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Titres </a:t>
            </a:r>
            <a:r>
              <a:rPr lang="fr-FR" altLang="fr-FR" sz="1400" dirty="0">
                <a:latin typeface="Arial" panose="020B0604020202020204" pitchFamily="34" charset="0"/>
                <a:cs typeface="Arial" panose="020B0604020202020204" pitchFamily="34" charset="0"/>
              </a:rPr>
              <a:t>non cotés</a:t>
            </a:r>
          </a:p>
          <a:p>
            <a:pPr marL="285750" indent="-285750">
              <a:spcBef>
                <a:spcPts val="300"/>
              </a:spcBef>
              <a:buFont typeface="Wingdings" panose="05000000000000000000" pitchFamily="2" charset="2"/>
              <a:buChar char="q"/>
            </a:pPr>
            <a:r>
              <a:rPr lang="fr-FR" alt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OST </a:t>
            </a:r>
            <a:r>
              <a:rPr lang="fr-FR" altLang="fr-FR" sz="1400" dirty="0">
                <a:latin typeface="Arial" panose="020B0604020202020204" pitchFamily="34" charset="0"/>
                <a:cs typeface="Arial" panose="020B0604020202020204" pitchFamily="34" charset="0"/>
              </a:rPr>
              <a:t>à délai court </a:t>
            </a:r>
            <a:endParaRPr lang="fr-FR" altLang="fr-FR" sz="14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spcBef>
                <a:spcPts val="300"/>
              </a:spcBef>
              <a:buFont typeface="Wingdings" panose="05000000000000000000" pitchFamily="2" charset="2"/>
              <a:buChar char="q"/>
            </a:pPr>
            <a:r>
              <a:rPr lang="fr-FR" alt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Relance </a:t>
            </a:r>
            <a:r>
              <a:rPr lang="fr-FR" altLang="fr-FR" sz="1400" dirty="0">
                <a:latin typeface="Arial" panose="020B0604020202020204" pitchFamily="34" charset="0"/>
                <a:cs typeface="Arial" panose="020B0604020202020204" pitchFamily="34" charset="0"/>
              </a:rPr>
              <a:t>OST pour les clients importants </a:t>
            </a:r>
          </a:p>
        </p:txBody>
      </p:sp>
      <p:sp>
        <p:nvSpPr>
          <p:cNvPr id="38" name="Rectangle 18">
            <a:extLst>
              <a:ext uri="{FF2B5EF4-FFF2-40B4-BE49-F238E27FC236}">
                <a16:creationId xmlns:a16="http://schemas.microsoft.com/office/drawing/2014/main" id="{B5557551-7260-4E80-9563-5939752FFF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13486" y="2478434"/>
            <a:ext cx="2762970" cy="8156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71450" indent="-171450"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285750" indent="-285750">
              <a:spcBef>
                <a:spcPts val="300"/>
              </a:spcBef>
              <a:buFont typeface="Wingdings" panose="05000000000000000000" pitchFamily="2" charset="2"/>
              <a:buChar char="q"/>
            </a:pPr>
            <a:r>
              <a:rPr lang="fr-FR" alt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Régularisations</a:t>
            </a:r>
            <a:endParaRPr lang="fr-FR" altLang="fr-FR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spcBef>
                <a:spcPts val="300"/>
              </a:spcBef>
              <a:buFont typeface="Wingdings" panose="05000000000000000000" pitchFamily="2" charset="2"/>
              <a:buChar char="q"/>
            </a:pPr>
            <a:r>
              <a:rPr lang="fr-FR" alt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Clôtures </a:t>
            </a:r>
            <a:r>
              <a:rPr lang="fr-FR" altLang="fr-FR" sz="1400" dirty="0">
                <a:latin typeface="Arial" panose="020B0604020202020204" pitchFamily="34" charset="0"/>
                <a:cs typeface="Arial" panose="020B0604020202020204" pitchFamily="34" charset="0"/>
              </a:rPr>
              <a:t>de PEA</a:t>
            </a:r>
          </a:p>
          <a:p>
            <a:pPr marL="285750" indent="-285750">
              <a:spcBef>
                <a:spcPts val="300"/>
              </a:spcBef>
              <a:buFont typeface="Wingdings" panose="05000000000000000000" pitchFamily="2" charset="2"/>
              <a:buChar char="q"/>
            </a:pPr>
            <a:r>
              <a:rPr lang="fr-FR" alt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Conversions de titres </a:t>
            </a:r>
            <a:endParaRPr lang="fr-FR" altLang="fr-FR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Rectangle 15">
            <a:extLst>
              <a:ext uri="{FF2B5EF4-FFF2-40B4-BE49-F238E27FC236}">
                <a16:creationId xmlns:a16="http://schemas.microsoft.com/office/drawing/2014/main" id="{BA13BC65-2C3A-4588-BF64-EDD49E2F75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67744" y="2478434"/>
            <a:ext cx="3304678" cy="11926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71450" indent="-171450"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285750" indent="-285750">
              <a:spcBef>
                <a:spcPts val="300"/>
              </a:spcBef>
              <a:buFont typeface="Wingdings" panose="05000000000000000000" pitchFamily="2" charset="2"/>
              <a:buChar char="q"/>
            </a:pPr>
            <a:r>
              <a:rPr lang="fr-FR" alt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Ordres </a:t>
            </a:r>
            <a:r>
              <a:rPr lang="fr-FR" altLang="fr-FR" sz="1400" dirty="0">
                <a:latin typeface="Arial" panose="020B0604020202020204" pitchFamily="34" charset="0"/>
                <a:cs typeface="Arial" panose="020B0604020202020204" pitchFamily="34" charset="0"/>
              </a:rPr>
              <a:t>(bourse, OPC, OST)</a:t>
            </a:r>
          </a:p>
          <a:p>
            <a:pPr marL="285750" indent="-285750">
              <a:spcBef>
                <a:spcPts val="300"/>
              </a:spcBef>
              <a:buFont typeface="Wingdings" panose="05000000000000000000" pitchFamily="2" charset="2"/>
              <a:buChar char="q"/>
            </a:pPr>
            <a:r>
              <a:rPr lang="fr-FR" alt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Transferts </a:t>
            </a:r>
            <a:endParaRPr lang="fr-FR" altLang="fr-FR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spcBef>
                <a:spcPts val="300"/>
              </a:spcBef>
              <a:buFont typeface="Wingdings" panose="05000000000000000000" pitchFamily="2" charset="2"/>
              <a:buChar char="q"/>
            </a:pPr>
            <a:r>
              <a:rPr lang="fr-FR" alt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Mise </a:t>
            </a:r>
            <a:r>
              <a:rPr lang="fr-FR" altLang="fr-FR" sz="1400" dirty="0">
                <a:latin typeface="Arial" panose="020B0604020202020204" pitchFamily="34" charset="0"/>
                <a:cs typeface="Arial" panose="020B0604020202020204" pitchFamily="34" charset="0"/>
              </a:rPr>
              <a:t>à jour </a:t>
            </a:r>
            <a:r>
              <a:rPr lang="fr-FR" alt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du PAMP </a:t>
            </a:r>
            <a:r>
              <a:rPr lang="fr-FR" altLang="fr-FR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(Prix d’acquisition moyen pondéré)</a:t>
            </a:r>
            <a:endParaRPr lang="fr-FR" altLang="fr-FR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spcBef>
                <a:spcPts val="300"/>
              </a:spcBef>
              <a:buFont typeface="Wingdings" panose="05000000000000000000" pitchFamily="2" charset="2"/>
              <a:buChar char="q"/>
            </a:pPr>
            <a:r>
              <a:rPr lang="fr-FR" alt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Nantissements </a:t>
            </a:r>
            <a:r>
              <a:rPr lang="fr-FR" altLang="fr-FR" sz="1400" dirty="0">
                <a:latin typeface="Arial" panose="020B0604020202020204" pitchFamily="34" charset="0"/>
                <a:cs typeface="Arial" panose="020B0604020202020204" pitchFamily="34" charset="0"/>
              </a:rPr>
              <a:t>/ Mainlevées </a:t>
            </a:r>
          </a:p>
        </p:txBody>
      </p:sp>
      <p:sp>
        <p:nvSpPr>
          <p:cNvPr id="40" name="Rectangle 19">
            <a:extLst>
              <a:ext uri="{FF2B5EF4-FFF2-40B4-BE49-F238E27FC236}">
                <a16:creationId xmlns:a16="http://schemas.microsoft.com/office/drawing/2014/main" id="{729E9DFA-0C6E-4D33-ADE8-0410D73E7D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67744" y="1607458"/>
            <a:ext cx="3162522" cy="6694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71450" indent="-171450"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fr-FR" alt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Outils </a:t>
            </a:r>
            <a:endParaRPr lang="fr-FR" altLang="fr-FR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spcBef>
                <a:spcPts val="300"/>
              </a:spcBef>
              <a:buFont typeface="Wingdings" panose="05000000000000000000" pitchFamily="2" charset="2"/>
              <a:buChar char="q"/>
            </a:pPr>
            <a:r>
              <a:rPr lang="fr-FR" alt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Métier</a:t>
            </a:r>
            <a:endParaRPr lang="fr-FR" altLang="fr-FR" sz="1400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8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14986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31" grpId="0" animBg="1"/>
      <p:bldP spid="32" grpId="0" animBg="1"/>
      <p:bldP spid="33" grpId="0" animBg="1"/>
      <p:bldP spid="34" grpId="0" animBg="1"/>
      <p:bldP spid="35" grpId="0"/>
      <p:bldP spid="36" grpId="0"/>
      <p:bldP spid="37" grpId="0"/>
      <p:bldP spid="38" grpId="0"/>
      <p:bldP spid="39" grpId="0"/>
      <p:bldP spid="4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5"/>
          <p:cNvSpPr>
            <a:spLocks noGrp="1"/>
          </p:cNvSpPr>
          <p:nvPr>
            <p:ph type="title"/>
          </p:nvPr>
        </p:nvSpPr>
        <p:spPr>
          <a:solidFill>
            <a:schemeClr val="bg1">
              <a:alpha val="20000"/>
            </a:schemeClr>
          </a:solidFill>
        </p:spPr>
        <p:txBody>
          <a:bodyPr/>
          <a:lstStyle/>
          <a:p>
            <a:pPr algn="l"/>
            <a:r>
              <a:rPr lang="fr-FR" sz="2000" b="0" kern="1200" cap="all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Topaze C’EST QUOI? </a:t>
            </a:r>
            <a:r>
              <a:rPr lang="fr-FR" sz="2400" dirty="0"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fr-FR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1600" b="0" dirty="0" smtClean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Les activités hors périmètre</a:t>
            </a:r>
            <a:r>
              <a:rPr lang="fr-FR" sz="1600" b="0" cap="none" dirty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fr-FR" sz="1600" b="0" cap="none" dirty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fr-FR" sz="1600" b="0" dirty="0">
              <a:solidFill>
                <a:schemeClr val="accent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9</a:t>
            </a:fld>
            <a:endParaRPr lang="fr-FR" dirty="0"/>
          </a:p>
        </p:txBody>
      </p:sp>
      <p:sp>
        <p:nvSpPr>
          <p:cNvPr id="12" name="Rectangle: Rounded Corners 12">
            <a:extLst>
              <a:ext uri="{FF2B5EF4-FFF2-40B4-BE49-F238E27FC236}">
                <a16:creationId xmlns:a16="http://schemas.microsoft.com/office/drawing/2014/main" id="{47CE4B43-38CA-40DC-906D-30151900078E}"/>
              </a:ext>
            </a:extLst>
          </p:cNvPr>
          <p:cNvSpPr/>
          <p:nvPr/>
        </p:nvSpPr>
        <p:spPr>
          <a:xfrm>
            <a:off x="933468" y="2200846"/>
            <a:ext cx="3714279" cy="3986447"/>
          </a:xfrm>
          <a:prstGeom prst="roundRect">
            <a:avLst>
              <a:gd name="adj" fmla="val 10633"/>
            </a:avLst>
          </a:prstGeom>
          <a:solidFill>
            <a:srgbClr val="B1D9C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180000" lvl="1" indent="-171450">
              <a:buClr>
                <a:srgbClr val="08BCB8"/>
              </a:buClr>
              <a:buFont typeface="Wingdings" panose="05000000000000000000" pitchFamily="2" charset="2"/>
              <a:buChar char="v"/>
            </a:pPr>
            <a:endParaRPr lang="fr-FR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0000" lvl="1" indent="-171450">
              <a:buClr>
                <a:srgbClr val="08BCB8"/>
              </a:buClr>
              <a:buFont typeface="Wingdings" panose="05000000000000000000" pitchFamily="2" charset="2"/>
              <a:buChar char="v"/>
            </a:pPr>
            <a:endParaRPr lang="fr-FR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0000" lvl="1" indent="-171450">
              <a:buClr>
                <a:srgbClr val="08BCB8"/>
              </a:buClr>
              <a:buFont typeface="Wingdings" panose="05000000000000000000" pitchFamily="2" charset="2"/>
              <a:buChar char="v"/>
            </a:pPr>
            <a:endParaRPr lang="fr-FR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0000" lvl="1" indent="-171450">
              <a:buClr>
                <a:srgbClr val="08BCB8"/>
              </a:buClr>
              <a:buFont typeface="Wingdings" panose="05000000000000000000" pitchFamily="2" charset="2"/>
              <a:buChar char="v"/>
            </a:pPr>
            <a:r>
              <a:rPr 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saisie des Ordres de Bourse et OPC dans la délégation du point de vente (y compris les produits de campagne comme les EMTN souscrits par Banque Privée)</a:t>
            </a:r>
          </a:p>
          <a:p>
            <a:pPr marL="180000" lvl="1" indent="-171450">
              <a:buClr>
                <a:srgbClr val="08BCB8"/>
              </a:buClr>
              <a:buFont typeface="Wingdings" panose="05000000000000000000" pitchFamily="2" charset="2"/>
              <a:buChar char="v"/>
            </a:pPr>
            <a:endParaRPr lang="fr-FR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0000" lvl="1" indent="-171450">
              <a:buClr>
                <a:srgbClr val="08BCB8"/>
              </a:buClr>
              <a:buFont typeface="Wingdings" panose="05000000000000000000" pitchFamily="2" charset="2"/>
              <a:buChar char="v"/>
            </a:pP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Les ouvertures de CTO et de PEA</a:t>
            </a:r>
          </a:p>
          <a:p>
            <a:pPr marL="180000" lvl="1" indent="-171450">
              <a:buClr>
                <a:srgbClr val="08BCB8"/>
              </a:buClr>
              <a:buFont typeface="Wingdings" panose="05000000000000000000" pitchFamily="2" charset="2"/>
              <a:buChar char="v"/>
            </a:pPr>
            <a:endParaRPr lang="fr-FR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0000" lvl="1" indent="-171450">
              <a:buClr>
                <a:srgbClr val="08BCB8"/>
              </a:buClr>
              <a:buFont typeface="Wingdings" panose="05000000000000000000" pitchFamily="2" charset="2"/>
              <a:buChar char="v"/>
            </a:pP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L’activité Parts Sociales (souscription, ouverture de compte 37/34…) sauf les rachats dérogatoires</a:t>
            </a:r>
          </a:p>
          <a:p>
            <a:pPr marL="180000" lvl="1" indent="-171450">
              <a:buClr>
                <a:srgbClr val="08BCB8"/>
              </a:buClr>
              <a:buFont typeface="Wingdings" panose="05000000000000000000" pitchFamily="2" charset="2"/>
              <a:buChar char="v"/>
            </a:pPr>
            <a:endParaRPr lang="fr-FR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0000" lvl="1" indent="-171450">
              <a:buClr>
                <a:srgbClr val="08BCB8"/>
              </a:buClr>
              <a:buFont typeface="Wingdings" panose="05000000000000000000" pitchFamily="2" charset="2"/>
              <a:buChar char="v"/>
            </a:pP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Les clôtures de PEA et CTO hors virements de titres</a:t>
            </a:r>
          </a:p>
          <a:p>
            <a:pPr marL="180000" lvl="1" indent="-171450">
              <a:buClr>
                <a:srgbClr val="08BCB8"/>
              </a:buClr>
              <a:buFont typeface="Wingdings" panose="05000000000000000000" pitchFamily="2" charset="2"/>
              <a:buChar char="v"/>
            </a:pPr>
            <a:endParaRPr lang="fr-FR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0000" lvl="1" indent="-171450">
              <a:buClr>
                <a:srgbClr val="08BCB8"/>
              </a:buClr>
              <a:buFont typeface="Wingdings" panose="05000000000000000000" pitchFamily="2" charset="2"/>
              <a:buChar char="v"/>
            </a:pP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Les retraits partiels espèces sur </a:t>
            </a:r>
            <a:r>
              <a:rPr 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PEA</a:t>
            </a:r>
          </a:p>
          <a:p>
            <a:pPr marL="180000" lvl="1" indent="-171450">
              <a:buClr>
                <a:srgbClr val="08BCB8"/>
              </a:buClr>
              <a:buFont typeface="Wingdings" panose="05000000000000000000" pitchFamily="2" charset="2"/>
              <a:buChar char="v"/>
            </a:pPr>
            <a:endParaRPr lang="fr-FR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0000" lvl="1" indent="-171450">
              <a:buClr>
                <a:srgbClr val="08BCB8"/>
              </a:buClr>
              <a:buFont typeface="Wingdings" panose="05000000000000000000" pitchFamily="2" charset="2"/>
              <a:buChar char="v"/>
            </a:pPr>
            <a:r>
              <a:rPr 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Souscriptions produits de défiscalisation</a:t>
            </a:r>
          </a:p>
          <a:p>
            <a:pPr marL="180000" lvl="1" indent="-171450">
              <a:buClr>
                <a:srgbClr val="08BCB8"/>
              </a:buClr>
              <a:buFont typeface="Wingdings" panose="05000000000000000000" pitchFamily="2" charset="2"/>
              <a:buChar char="v"/>
            </a:pPr>
            <a:endParaRPr lang="fr-FR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0000" lvl="1" indent="-171450">
              <a:buClr>
                <a:srgbClr val="08BCB8"/>
              </a:buClr>
              <a:buFont typeface="Wingdings" panose="05000000000000000000" pitchFamily="2" charset="2"/>
              <a:buChar char="v"/>
            </a:pPr>
            <a:r>
              <a:rPr 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Historique titres et gestion or </a:t>
            </a: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maintien </a:t>
            </a: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du circuit </a:t>
            </a:r>
            <a:r>
              <a:rPr lang="fr-FR" sz="1200" dirty="0" err="1">
                <a:latin typeface="Arial" panose="020B0604020202020204" pitchFamily="34" charset="0"/>
                <a:cs typeface="Arial" panose="020B0604020202020204" pitchFamily="34" charset="0"/>
              </a:rPr>
              <a:t>MyFlow</a:t>
            </a:r>
            <a:endParaRPr lang="fr-FR" sz="1200" cap="all" dirty="0">
              <a:solidFill>
                <a:schemeClr val="accent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0000" lvl="1" indent="-171450">
              <a:buClr>
                <a:srgbClr val="08BCB8"/>
              </a:buClr>
              <a:buFont typeface="Wingdings" panose="05000000000000000000" pitchFamily="2" charset="2"/>
              <a:buChar char="v"/>
            </a:pPr>
            <a:endParaRPr lang="fr-FR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0000" lvl="1">
              <a:buClr>
                <a:srgbClr val="08BCB8"/>
              </a:buClr>
            </a:pPr>
            <a:endParaRPr lang="fr-FR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Freeform: Shape 7">
            <a:extLst>
              <a:ext uri="{FF2B5EF4-FFF2-40B4-BE49-F238E27FC236}">
                <a16:creationId xmlns:a16="http://schemas.microsoft.com/office/drawing/2014/main" id="{B44B4AF4-0185-4405-9352-931120440DFF}"/>
              </a:ext>
            </a:extLst>
          </p:cNvPr>
          <p:cNvSpPr/>
          <p:nvPr/>
        </p:nvSpPr>
        <p:spPr>
          <a:xfrm>
            <a:off x="1327843" y="1196752"/>
            <a:ext cx="2956125" cy="1152128"/>
          </a:xfrm>
          <a:custGeom>
            <a:avLst/>
            <a:gdLst>
              <a:gd name="connsiteX0" fmla="*/ 0 w 1895475"/>
              <a:gd name="connsiteY0" fmla="*/ 450533 h 2790825"/>
              <a:gd name="connsiteX1" fmla="*/ 317183 w 1895475"/>
              <a:gd name="connsiteY1" fmla="*/ 133350 h 2790825"/>
              <a:gd name="connsiteX2" fmla="*/ 317183 w 1895475"/>
              <a:gd name="connsiteY2" fmla="*/ 133350 h 2790825"/>
              <a:gd name="connsiteX3" fmla="*/ 317183 w 1895475"/>
              <a:gd name="connsiteY3" fmla="*/ 133350 h 2790825"/>
              <a:gd name="connsiteX4" fmla="*/ 1586865 w 1895475"/>
              <a:gd name="connsiteY4" fmla="*/ 0 h 2790825"/>
              <a:gd name="connsiteX5" fmla="*/ 1904048 w 1895475"/>
              <a:gd name="connsiteY5" fmla="*/ 317183 h 2790825"/>
              <a:gd name="connsiteX6" fmla="*/ 1827848 w 1895475"/>
              <a:gd name="connsiteY6" fmla="*/ 2110740 h 2790825"/>
              <a:gd name="connsiteX7" fmla="*/ 1510665 w 1895475"/>
              <a:gd name="connsiteY7" fmla="*/ 2427923 h 2790825"/>
              <a:gd name="connsiteX8" fmla="*/ 745808 w 1895475"/>
              <a:gd name="connsiteY8" fmla="*/ 2427923 h 2790825"/>
              <a:gd name="connsiteX9" fmla="*/ 650558 w 1895475"/>
              <a:gd name="connsiteY9" fmla="*/ 2792730 h 2790825"/>
              <a:gd name="connsiteX10" fmla="*/ 413385 w 1895475"/>
              <a:gd name="connsiteY10" fmla="*/ 2427923 h 2790825"/>
              <a:gd name="connsiteX11" fmla="*/ 413385 w 1895475"/>
              <a:gd name="connsiteY11" fmla="*/ 2427923 h 2790825"/>
              <a:gd name="connsiteX12" fmla="*/ 96203 w 1895475"/>
              <a:gd name="connsiteY12" fmla="*/ 2110740 h 2790825"/>
              <a:gd name="connsiteX13" fmla="*/ 0 w 1895475"/>
              <a:gd name="connsiteY13" fmla="*/ 450533 h 2790825"/>
              <a:gd name="connsiteX14" fmla="*/ 0 w 1895475"/>
              <a:gd name="connsiteY14" fmla="*/ 450533 h 2790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895475" h="2790825">
                <a:moveTo>
                  <a:pt x="0" y="450533"/>
                </a:moveTo>
                <a:cubicBezTo>
                  <a:pt x="0" y="275273"/>
                  <a:pt x="141923" y="133350"/>
                  <a:pt x="317183" y="133350"/>
                </a:cubicBezTo>
                <a:lnTo>
                  <a:pt x="317183" y="133350"/>
                </a:lnTo>
                <a:lnTo>
                  <a:pt x="317183" y="133350"/>
                </a:lnTo>
                <a:lnTo>
                  <a:pt x="1586865" y="0"/>
                </a:lnTo>
                <a:cubicBezTo>
                  <a:pt x="1762125" y="0"/>
                  <a:pt x="1904048" y="141923"/>
                  <a:pt x="1904048" y="317183"/>
                </a:cubicBezTo>
                <a:lnTo>
                  <a:pt x="1827848" y="2110740"/>
                </a:lnTo>
                <a:cubicBezTo>
                  <a:pt x="1827848" y="2286000"/>
                  <a:pt x="1685925" y="2427923"/>
                  <a:pt x="1510665" y="2427923"/>
                </a:cubicBezTo>
                <a:lnTo>
                  <a:pt x="745808" y="2427923"/>
                </a:lnTo>
                <a:lnTo>
                  <a:pt x="650558" y="2792730"/>
                </a:lnTo>
                <a:lnTo>
                  <a:pt x="413385" y="2427923"/>
                </a:lnTo>
                <a:lnTo>
                  <a:pt x="413385" y="2427923"/>
                </a:lnTo>
                <a:cubicBezTo>
                  <a:pt x="238125" y="2427923"/>
                  <a:pt x="96203" y="2286000"/>
                  <a:pt x="96203" y="2110740"/>
                </a:cubicBezTo>
                <a:lnTo>
                  <a:pt x="0" y="450533"/>
                </a:lnTo>
                <a:lnTo>
                  <a:pt x="0" y="450533"/>
                </a:lnTo>
                <a:close/>
              </a:path>
            </a:pathLst>
          </a:custGeom>
          <a:gradFill flip="none" rotWithShape="1">
            <a:gsLst>
              <a:gs pos="0">
                <a:sysClr val="window" lastClr="FFFFFF">
                  <a:lumMod val="85000"/>
                </a:sysClr>
              </a:gs>
              <a:gs pos="100000">
                <a:sysClr val="window" lastClr="FFFFFF"/>
              </a:gs>
            </a:gsLst>
            <a:lin ang="13500000" scaled="1"/>
            <a:tileRect/>
          </a:gradFill>
          <a:ln>
            <a:gradFill flip="none" rotWithShape="1">
              <a:gsLst>
                <a:gs pos="0">
                  <a:sysClr val="window" lastClr="FFFFFF"/>
                </a:gs>
                <a:gs pos="100000">
                  <a:sysClr val="window" lastClr="FFFFFF">
                    <a:lumMod val="75000"/>
                  </a:sysClr>
                </a:gs>
              </a:gsLst>
              <a:lin ang="8100000" scaled="1"/>
              <a:tileRect/>
            </a:gradFill>
          </a:ln>
          <a:effectLst>
            <a:outerShdw blurRad="127000" dist="38100" dir="8100000" algn="tr" rotWithShape="0">
              <a:prstClr val="black">
                <a:alpha val="33000"/>
              </a:prst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Utilisation 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PLATINE AGENCE</a:t>
            </a:r>
          </a:p>
        </p:txBody>
      </p:sp>
      <p:sp>
        <p:nvSpPr>
          <p:cNvPr id="20" name="Rectangle: Rounded Corners 23">
            <a:extLst>
              <a:ext uri="{FF2B5EF4-FFF2-40B4-BE49-F238E27FC236}">
                <a16:creationId xmlns:a16="http://schemas.microsoft.com/office/drawing/2014/main" id="{C5894097-1844-42B1-9031-72DA71253E56}"/>
              </a:ext>
            </a:extLst>
          </p:cNvPr>
          <p:cNvSpPr/>
          <p:nvPr/>
        </p:nvSpPr>
        <p:spPr>
          <a:xfrm>
            <a:off x="4838522" y="2200846"/>
            <a:ext cx="4125966" cy="3986447"/>
          </a:xfrm>
          <a:prstGeom prst="roundRect">
            <a:avLst>
              <a:gd name="adj" fmla="val 10633"/>
            </a:avLst>
          </a:prstGeom>
          <a:solidFill>
            <a:srgbClr val="62C1C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180000" lvl="1" indent="-171450">
              <a:spcBef>
                <a:spcPts val="600"/>
              </a:spcBef>
              <a:buClr>
                <a:srgbClr val="08BCB8"/>
              </a:buClr>
              <a:buFont typeface="Wingdings" panose="05000000000000000000" pitchFamily="2" charset="2"/>
              <a:buChar char="v"/>
            </a:pPr>
            <a:r>
              <a:rPr lang="fr-FR" sz="1150" dirty="0">
                <a:latin typeface="Arial" panose="020B0604020202020204" pitchFamily="34" charset="0"/>
                <a:cs typeface="Arial" panose="020B0604020202020204" pitchFamily="34" charset="0"/>
              </a:rPr>
              <a:t>TFA / IFU / Gestion sous mandat (GSM) </a:t>
            </a:r>
          </a:p>
          <a:p>
            <a:pPr marL="180000" lvl="1" indent="-171450">
              <a:spcBef>
                <a:spcPts val="600"/>
              </a:spcBef>
              <a:buClr>
                <a:srgbClr val="08BCB8"/>
              </a:buClr>
              <a:buFont typeface="Wingdings" panose="05000000000000000000" pitchFamily="2" charset="2"/>
              <a:buChar char="v"/>
            </a:pPr>
            <a:r>
              <a:rPr lang="fr-FR" sz="1150" dirty="0">
                <a:latin typeface="Arial" panose="020B0604020202020204" pitchFamily="34" charset="0"/>
                <a:cs typeface="Arial" panose="020B0604020202020204" pitchFamily="34" charset="0"/>
              </a:rPr>
              <a:t>Contrôles défiscalisation  (FIP/FCPI/</a:t>
            </a:r>
            <a:r>
              <a:rPr lang="fr-FR" sz="1150" dirty="0" err="1">
                <a:latin typeface="Arial" panose="020B0604020202020204" pitchFamily="34" charset="0"/>
                <a:cs typeface="Arial" panose="020B0604020202020204" pitchFamily="34" charset="0"/>
              </a:rPr>
              <a:t>Sofica</a:t>
            </a:r>
            <a:r>
              <a:rPr lang="fr-FR" sz="115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180000" lvl="1" indent="-171450">
              <a:spcBef>
                <a:spcPts val="600"/>
              </a:spcBef>
              <a:buClr>
                <a:srgbClr val="08BCB8"/>
              </a:buClr>
              <a:buFont typeface="Wingdings" panose="05000000000000000000" pitchFamily="2" charset="2"/>
              <a:buChar char="v"/>
            </a:pPr>
            <a:r>
              <a:rPr lang="fr-FR" sz="1150" dirty="0">
                <a:latin typeface="Arial" panose="020B0604020202020204" pitchFamily="34" charset="0"/>
                <a:cs typeface="Arial" panose="020B0604020202020204" pitchFamily="34" charset="0"/>
              </a:rPr>
              <a:t>Récupération fiscale (Suisse, Allemagne etc.)</a:t>
            </a:r>
          </a:p>
          <a:p>
            <a:pPr marL="180000" lvl="1" indent="-171450">
              <a:spcBef>
                <a:spcPts val="600"/>
              </a:spcBef>
              <a:buClr>
                <a:srgbClr val="08BCB8"/>
              </a:buClr>
              <a:buFont typeface="Wingdings" panose="05000000000000000000" pitchFamily="2" charset="2"/>
              <a:buChar char="v"/>
            </a:pPr>
            <a:r>
              <a:rPr lang="fr-FR" sz="1150" dirty="0">
                <a:latin typeface="Arial" panose="020B0604020202020204" pitchFamily="34" charset="0"/>
                <a:cs typeface="Arial" panose="020B0604020202020204" pitchFamily="34" charset="0"/>
              </a:rPr>
              <a:t>Déclarations IRS et EAI</a:t>
            </a:r>
          </a:p>
          <a:p>
            <a:pPr marL="180000" lvl="1" indent="-171450">
              <a:spcBef>
                <a:spcPts val="600"/>
              </a:spcBef>
              <a:buClr>
                <a:srgbClr val="08BCB8"/>
              </a:buClr>
              <a:buFont typeface="Wingdings" panose="05000000000000000000" pitchFamily="2" charset="2"/>
              <a:buChar char="v"/>
            </a:pPr>
            <a:r>
              <a:rPr lang="fr-FR" sz="1150" dirty="0">
                <a:latin typeface="Arial" panose="020B0604020202020204" pitchFamily="34" charset="0"/>
                <a:cs typeface="Arial" panose="020B0604020202020204" pitchFamily="34" charset="0"/>
              </a:rPr>
              <a:t>Documentation fiscale pour les clients entreprises</a:t>
            </a:r>
          </a:p>
          <a:p>
            <a:pPr marL="180000" lvl="1" indent="-171450">
              <a:spcBef>
                <a:spcPts val="600"/>
              </a:spcBef>
              <a:buClr>
                <a:srgbClr val="08BCB8"/>
              </a:buClr>
              <a:buFont typeface="Wingdings" panose="05000000000000000000" pitchFamily="2" charset="2"/>
              <a:buChar char="v"/>
            </a:pPr>
            <a:r>
              <a:rPr lang="fr-FR" sz="1150" dirty="0">
                <a:latin typeface="Arial" panose="020B0604020202020204" pitchFamily="34" charset="0"/>
                <a:cs typeface="Arial" panose="020B0604020202020204" pitchFamily="34" charset="0"/>
              </a:rPr>
              <a:t>Suivi des états de contrôle de l’activité (FSKA etc…), une partie des états </a:t>
            </a:r>
            <a:r>
              <a:rPr lang="fr-FR" sz="1150" dirty="0" err="1">
                <a:latin typeface="Arial" panose="020B0604020202020204" pitchFamily="34" charset="0"/>
                <a:cs typeface="Arial" panose="020B0604020202020204" pitchFamily="34" charset="0"/>
              </a:rPr>
              <a:t>Geide</a:t>
            </a:r>
            <a:r>
              <a:rPr lang="fr-FR" sz="1150" dirty="0">
                <a:latin typeface="Arial" panose="020B0604020202020204" pitchFamily="34" charset="0"/>
                <a:cs typeface="Arial" panose="020B0604020202020204" pitchFamily="34" charset="0"/>
              </a:rPr>
              <a:t> reste (notamment rejet des paiements coupon)</a:t>
            </a:r>
          </a:p>
          <a:p>
            <a:pPr marL="180000" lvl="1" indent="-171450">
              <a:spcBef>
                <a:spcPts val="600"/>
              </a:spcBef>
              <a:buClr>
                <a:srgbClr val="08BCB8"/>
              </a:buClr>
              <a:buFont typeface="Wingdings" panose="05000000000000000000" pitchFamily="2" charset="2"/>
              <a:buChar char="v"/>
            </a:pPr>
            <a:r>
              <a:rPr lang="fr-FR" sz="1150" dirty="0" err="1">
                <a:latin typeface="Arial" panose="020B0604020202020204" pitchFamily="34" charset="0"/>
                <a:cs typeface="Arial" panose="020B0604020202020204" pitchFamily="34" charset="0"/>
              </a:rPr>
              <a:t>Recettage</a:t>
            </a:r>
            <a:r>
              <a:rPr lang="fr-FR" sz="1150" dirty="0">
                <a:latin typeface="Arial" panose="020B0604020202020204" pitchFamily="34" charset="0"/>
                <a:cs typeface="Arial" panose="020B0604020202020204" pitchFamily="34" charset="0"/>
              </a:rPr>
              <a:t> et validation des flux pour les DDG (Droits de garde), les RMT (Relevés Mouvement titres) les RP (Relevés Portefeuille) les Relevés BEE et les frais ex-post</a:t>
            </a:r>
          </a:p>
          <a:p>
            <a:pPr marL="180000" lvl="1" indent="-171450">
              <a:spcBef>
                <a:spcPts val="600"/>
              </a:spcBef>
              <a:buClr>
                <a:srgbClr val="08BCB8"/>
              </a:buClr>
              <a:buFont typeface="Wingdings" panose="05000000000000000000" pitchFamily="2" charset="2"/>
              <a:buChar char="v"/>
            </a:pPr>
            <a:r>
              <a:rPr lang="fr-FR" sz="1150" dirty="0">
                <a:latin typeface="Arial" panose="020B0604020202020204" pitchFamily="34" charset="0"/>
                <a:cs typeface="Arial" panose="020B0604020202020204" pitchFamily="34" charset="0"/>
              </a:rPr>
              <a:t>SCPI</a:t>
            </a:r>
          </a:p>
          <a:p>
            <a:pPr marL="180000" lvl="1" indent="-171450">
              <a:spcBef>
                <a:spcPts val="600"/>
              </a:spcBef>
              <a:buClr>
                <a:srgbClr val="08BCB8"/>
              </a:buClr>
              <a:buFont typeface="Wingdings" panose="05000000000000000000" pitchFamily="2" charset="2"/>
              <a:buChar char="v"/>
            </a:pPr>
            <a:r>
              <a:rPr lang="fr-FR" sz="1150" dirty="0">
                <a:latin typeface="Arial" panose="020B0604020202020204" pitchFamily="34" charset="0"/>
                <a:cs typeface="Arial" panose="020B0604020202020204" pitchFamily="34" charset="0"/>
              </a:rPr>
              <a:t>Gestion du MAD (siège) </a:t>
            </a:r>
          </a:p>
          <a:p>
            <a:pPr marL="180000" lvl="1" indent="-171450">
              <a:spcBef>
                <a:spcPts val="600"/>
              </a:spcBef>
              <a:buClr>
                <a:srgbClr val="08BCB8"/>
              </a:buClr>
              <a:buFont typeface="Wingdings" panose="05000000000000000000" pitchFamily="2" charset="2"/>
              <a:buChar char="v"/>
            </a:pPr>
            <a:r>
              <a:rPr lang="fr-FR" sz="1150" dirty="0">
                <a:latin typeface="Arial" panose="020B0604020202020204" pitchFamily="34" charset="0"/>
                <a:cs typeface="Arial" panose="020B0604020202020204" pitchFamily="34" charset="0"/>
              </a:rPr>
              <a:t>Les Parts Sociales (arrêtés des comptes + réinvestissement des intérêts + paiement des intérêts aux collectivités + souscriptions &gt;50K€ via </a:t>
            </a:r>
            <a:r>
              <a:rPr lang="fr-FR" sz="1150" dirty="0" err="1">
                <a:latin typeface="Arial" panose="020B0604020202020204" pitchFamily="34" charset="0"/>
                <a:cs typeface="Arial" panose="020B0604020202020204" pitchFamily="34" charset="0"/>
              </a:rPr>
              <a:t>Myflow</a:t>
            </a:r>
            <a:r>
              <a:rPr lang="fr-FR" sz="1150" dirty="0">
                <a:latin typeface="Arial" panose="020B0604020202020204" pitchFamily="34" charset="0"/>
                <a:cs typeface="Arial" panose="020B0604020202020204" pitchFamily="34" charset="0"/>
              </a:rPr>
              <a:t> agences) </a:t>
            </a:r>
          </a:p>
        </p:txBody>
      </p:sp>
      <p:sp>
        <p:nvSpPr>
          <p:cNvPr id="17" name="Freeform: Shape 7">
            <a:extLst>
              <a:ext uri="{FF2B5EF4-FFF2-40B4-BE49-F238E27FC236}">
                <a16:creationId xmlns:a16="http://schemas.microsoft.com/office/drawing/2014/main" id="{B44B4AF4-0185-4405-9352-931120440DFF}"/>
              </a:ext>
            </a:extLst>
          </p:cNvPr>
          <p:cNvSpPr/>
          <p:nvPr/>
        </p:nvSpPr>
        <p:spPr>
          <a:xfrm>
            <a:off x="5220072" y="842617"/>
            <a:ext cx="2925527" cy="1401800"/>
          </a:xfrm>
          <a:custGeom>
            <a:avLst/>
            <a:gdLst>
              <a:gd name="connsiteX0" fmla="*/ 0 w 1895475"/>
              <a:gd name="connsiteY0" fmla="*/ 450533 h 2790825"/>
              <a:gd name="connsiteX1" fmla="*/ 317183 w 1895475"/>
              <a:gd name="connsiteY1" fmla="*/ 133350 h 2790825"/>
              <a:gd name="connsiteX2" fmla="*/ 317183 w 1895475"/>
              <a:gd name="connsiteY2" fmla="*/ 133350 h 2790825"/>
              <a:gd name="connsiteX3" fmla="*/ 317183 w 1895475"/>
              <a:gd name="connsiteY3" fmla="*/ 133350 h 2790825"/>
              <a:gd name="connsiteX4" fmla="*/ 1586865 w 1895475"/>
              <a:gd name="connsiteY4" fmla="*/ 0 h 2790825"/>
              <a:gd name="connsiteX5" fmla="*/ 1904048 w 1895475"/>
              <a:gd name="connsiteY5" fmla="*/ 317183 h 2790825"/>
              <a:gd name="connsiteX6" fmla="*/ 1827848 w 1895475"/>
              <a:gd name="connsiteY6" fmla="*/ 2110740 h 2790825"/>
              <a:gd name="connsiteX7" fmla="*/ 1510665 w 1895475"/>
              <a:gd name="connsiteY7" fmla="*/ 2427923 h 2790825"/>
              <a:gd name="connsiteX8" fmla="*/ 745808 w 1895475"/>
              <a:gd name="connsiteY8" fmla="*/ 2427923 h 2790825"/>
              <a:gd name="connsiteX9" fmla="*/ 650558 w 1895475"/>
              <a:gd name="connsiteY9" fmla="*/ 2792730 h 2790825"/>
              <a:gd name="connsiteX10" fmla="*/ 413385 w 1895475"/>
              <a:gd name="connsiteY10" fmla="*/ 2427923 h 2790825"/>
              <a:gd name="connsiteX11" fmla="*/ 413385 w 1895475"/>
              <a:gd name="connsiteY11" fmla="*/ 2427923 h 2790825"/>
              <a:gd name="connsiteX12" fmla="*/ 96203 w 1895475"/>
              <a:gd name="connsiteY12" fmla="*/ 2110740 h 2790825"/>
              <a:gd name="connsiteX13" fmla="*/ 0 w 1895475"/>
              <a:gd name="connsiteY13" fmla="*/ 450533 h 2790825"/>
              <a:gd name="connsiteX14" fmla="*/ 0 w 1895475"/>
              <a:gd name="connsiteY14" fmla="*/ 450533 h 2790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895475" h="2790825">
                <a:moveTo>
                  <a:pt x="0" y="450533"/>
                </a:moveTo>
                <a:cubicBezTo>
                  <a:pt x="0" y="275273"/>
                  <a:pt x="141923" y="133350"/>
                  <a:pt x="317183" y="133350"/>
                </a:cubicBezTo>
                <a:lnTo>
                  <a:pt x="317183" y="133350"/>
                </a:lnTo>
                <a:lnTo>
                  <a:pt x="317183" y="133350"/>
                </a:lnTo>
                <a:lnTo>
                  <a:pt x="1586865" y="0"/>
                </a:lnTo>
                <a:cubicBezTo>
                  <a:pt x="1762125" y="0"/>
                  <a:pt x="1904048" y="141923"/>
                  <a:pt x="1904048" y="317183"/>
                </a:cubicBezTo>
                <a:lnTo>
                  <a:pt x="1827848" y="2110740"/>
                </a:lnTo>
                <a:cubicBezTo>
                  <a:pt x="1827848" y="2286000"/>
                  <a:pt x="1685925" y="2427923"/>
                  <a:pt x="1510665" y="2427923"/>
                </a:cubicBezTo>
                <a:lnTo>
                  <a:pt x="745808" y="2427923"/>
                </a:lnTo>
                <a:lnTo>
                  <a:pt x="650558" y="2792730"/>
                </a:lnTo>
                <a:lnTo>
                  <a:pt x="413385" y="2427923"/>
                </a:lnTo>
                <a:lnTo>
                  <a:pt x="413385" y="2427923"/>
                </a:lnTo>
                <a:cubicBezTo>
                  <a:pt x="238125" y="2427923"/>
                  <a:pt x="96203" y="2286000"/>
                  <a:pt x="96203" y="2110740"/>
                </a:cubicBezTo>
                <a:lnTo>
                  <a:pt x="0" y="450533"/>
                </a:lnTo>
                <a:lnTo>
                  <a:pt x="0" y="450533"/>
                </a:lnTo>
                <a:close/>
              </a:path>
            </a:pathLst>
          </a:custGeom>
          <a:gradFill flip="none" rotWithShape="1">
            <a:gsLst>
              <a:gs pos="0">
                <a:sysClr val="window" lastClr="FFFFFF">
                  <a:lumMod val="85000"/>
                </a:sysClr>
              </a:gs>
              <a:gs pos="100000">
                <a:sysClr val="window" lastClr="FFFFFF"/>
              </a:gs>
            </a:gsLst>
            <a:lin ang="13500000" scaled="1"/>
            <a:tileRect/>
          </a:gradFill>
          <a:ln>
            <a:gradFill flip="none" rotWithShape="1">
              <a:gsLst>
                <a:gs pos="0">
                  <a:sysClr val="window" lastClr="FFFFFF"/>
                </a:gs>
                <a:gs pos="100000">
                  <a:sysClr val="window" lastClr="FFFFFF">
                    <a:lumMod val="75000"/>
                  </a:sysClr>
                </a:gs>
              </a:gsLst>
              <a:lin ang="8100000" scaled="1"/>
              <a:tileRect/>
            </a:gradFill>
          </a:ln>
          <a:effectLst>
            <a:outerShdw blurRad="127000" dist="38100" dir="8100000" algn="tr" rotWithShape="0">
              <a:prstClr val="black">
                <a:alpha val="33000"/>
              </a:prst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Les activités conservées au sein du département collecte et placement</a:t>
            </a:r>
          </a:p>
        </p:txBody>
      </p:sp>
    </p:spTree>
    <p:extLst>
      <p:ext uri="{BB962C8B-B14F-4D97-AF65-F5344CB8AC3E}">
        <p14:creationId xmlns:p14="http://schemas.microsoft.com/office/powerpoint/2010/main" val="66685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500"/>
                                        <p:tgtEl>
                                          <p:spTgt spid="2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0" dur="500"/>
                                        <p:tgtEl>
                                          <p:spTgt spid="2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2" grpId="0" uiExpand="1" build="p" bldLvl="2" animBg="1"/>
      <p:bldP spid="13" grpId="0" animBg="1"/>
      <p:bldP spid="20" grpId="0" uiExpand="1" build="p" bldLvl="2" animBg="1"/>
      <p:bldP spid="1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/>
          <p:cNvSpPr/>
          <p:nvPr/>
        </p:nvSpPr>
        <p:spPr>
          <a:xfrm>
            <a:off x="107504" y="2954834"/>
            <a:ext cx="4139952" cy="360040"/>
          </a:xfrm>
          <a:prstGeom prst="chevron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043608" y="404664"/>
            <a:ext cx="3816424" cy="523220"/>
          </a:xfrm>
        </p:spPr>
        <p:txBody>
          <a:bodyPr/>
          <a:lstStyle/>
          <a:p>
            <a:r>
              <a:rPr lang="fr-FR" sz="2800" b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SOMMAIRE</a:t>
            </a:r>
            <a:endParaRPr lang="fr-FR" sz="2800" b="0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4294967295"/>
          </p:nvPr>
        </p:nvSpPr>
        <p:spPr>
          <a:xfrm>
            <a:off x="953591" y="1700808"/>
            <a:ext cx="6138689" cy="4680520"/>
          </a:xfrm>
        </p:spPr>
        <p:txBody>
          <a:bodyPr>
            <a:normAutofit/>
          </a:bodyPr>
          <a:lstStyle/>
          <a:p>
            <a:r>
              <a:rPr lang="fr-FR" sz="1800" b="0" dirty="0">
                <a:latin typeface="Calibri" panose="020F0502020204030204" pitchFamily="34" charset="0"/>
                <a:cs typeface="Calibri" panose="020F0502020204030204" pitchFamily="34" charset="0"/>
              </a:rPr>
              <a:t>Contexte</a:t>
            </a:r>
          </a:p>
          <a:p>
            <a:endParaRPr lang="fr-FR" sz="1800" b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sz="1800" b="0" dirty="0">
                <a:latin typeface="Calibri" panose="020F0502020204030204" pitchFamily="34" charset="0"/>
                <a:cs typeface="Calibri" panose="020F0502020204030204" pitchFamily="34" charset="0"/>
              </a:rPr>
              <a:t>TOPAZE C’EST </a:t>
            </a:r>
            <a:r>
              <a:rPr lang="fr-FR" sz="1800" b="0" dirty="0" smtClean="0">
                <a:latin typeface="Calibri" panose="020F0502020204030204" pitchFamily="34" charset="0"/>
                <a:cs typeface="Calibri" panose="020F0502020204030204" pitchFamily="34" charset="0"/>
              </a:rPr>
              <a:t>QUOI</a:t>
            </a:r>
            <a:r>
              <a:rPr lang="fr-FR" sz="1800" b="0" dirty="0">
                <a:latin typeface="Calibri" panose="020F0502020204030204" pitchFamily="34" charset="0"/>
                <a:cs typeface="Calibri" panose="020F0502020204030204" pitchFamily="34" charset="0"/>
              </a:rPr>
              <a:t>?	</a:t>
            </a:r>
            <a:r>
              <a:rPr lang="fr-FR" sz="1800" b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endParaRPr lang="fr-FR" sz="1400" b="0" dirty="0" smtClean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1800" b="0" dirty="0" smtClean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sz="1800" b="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 WORKFLOW </a:t>
            </a:r>
            <a:r>
              <a:rPr lang="fr-FR" sz="1800" b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PLATINE</a:t>
            </a:r>
            <a:endParaRPr lang="fr-FR" sz="1400" b="0" cap="none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1800" b="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sz="1800" b="0" dirty="0" smtClean="0">
                <a:latin typeface="Calibri" panose="020F0502020204030204" pitchFamily="34" charset="0"/>
                <a:cs typeface="Calibri" panose="020F0502020204030204" pitchFamily="34" charset="0"/>
              </a:rPr>
              <a:t>Les </a:t>
            </a:r>
            <a:r>
              <a:rPr lang="fr-FR" sz="1800" b="0" dirty="0">
                <a:latin typeface="Calibri" panose="020F0502020204030204" pitchFamily="34" charset="0"/>
                <a:cs typeface="Calibri" panose="020F0502020204030204" pitchFamily="34" charset="0"/>
              </a:rPr>
              <a:t>changements en agence</a:t>
            </a:r>
            <a:endParaRPr lang="fr-FR" sz="1400" b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sz="1800" b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endParaRPr lang="fr-FR" sz="1400" b="0" dirty="0" smtClean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 smtClean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10</a:t>
            </a:fld>
            <a:endParaRPr lang="fr-FR" dirty="0"/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90" t="29063" r="390" b="36061"/>
          <a:stretch/>
        </p:blipFill>
        <p:spPr>
          <a:xfrm>
            <a:off x="-36512" y="4679150"/>
            <a:ext cx="9180512" cy="2178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385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5"/>
          <p:cNvSpPr>
            <a:spLocks noGrp="1"/>
          </p:cNvSpPr>
          <p:nvPr>
            <p:ph type="title"/>
          </p:nvPr>
        </p:nvSpPr>
        <p:spPr>
          <a:xfrm>
            <a:off x="1026000" y="306000"/>
            <a:ext cx="3816424" cy="892552"/>
          </a:xfrm>
          <a:solidFill>
            <a:schemeClr val="bg1">
              <a:alpha val="20000"/>
            </a:schemeClr>
          </a:solidFill>
        </p:spPr>
        <p:txBody>
          <a:bodyPr/>
          <a:lstStyle/>
          <a:p>
            <a:pPr algn="l"/>
            <a:r>
              <a:rPr lang="fr-FR" sz="2000" b="0" kern="1200" cap="all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LE WORKFLOW PLATINE</a:t>
            </a:r>
            <a:r>
              <a:rPr lang="fr-FR" sz="2400" dirty="0"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fr-FR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1600" b="0" dirty="0" smtClean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 NOUVEL OUTIL</a:t>
            </a:r>
            <a:r>
              <a:rPr lang="fr-FR" sz="1600" b="0" cap="none" dirty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fr-FR" sz="1600" b="0" cap="none" dirty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fr-FR" sz="1600" b="0" dirty="0">
              <a:solidFill>
                <a:schemeClr val="accent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026000" y="1496964"/>
            <a:ext cx="716530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08BCB8"/>
              </a:buClr>
            </a:pP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Utilisation du </a:t>
            </a:r>
            <a:r>
              <a:rPr lang="fr-FR" sz="1400" b="1" dirty="0">
                <a:latin typeface="Arial" panose="020B0604020202020204" pitchFamily="34" charset="0"/>
                <a:cs typeface="Arial" panose="020B0604020202020204" pitchFamily="34" charset="0"/>
              </a:rPr>
              <a:t>workflow Platine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au lieu de </a:t>
            </a:r>
            <a:r>
              <a:rPr lang="fr-FR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MyFlow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pour: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11</a:t>
            </a:fld>
            <a:endParaRPr lang="fr-FR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44EFD06-DEFD-4CB3-BED0-E2DFD8A7FC8A}"/>
              </a:ext>
            </a:extLst>
          </p:cNvPr>
          <p:cNvSpPr/>
          <p:nvPr/>
        </p:nvSpPr>
        <p:spPr>
          <a:xfrm>
            <a:off x="1232076" y="2406029"/>
            <a:ext cx="45719" cy="3101862"/>
          </a:xfrm>
          <a:prstGeom prst="rect">
            <a:avLst/>
          </a:prstGeom>
          <a:solidFill>
            <a:srgbClr val="CBCBC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7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Arial Unicode MS"/>
              <a:cs typeface="+mn-cs"/>
            </a:endParaRPr>
          </a:p>
        </p:txBody>
      </p:sp>
      <p:sp>
        <p:nvSpPr>
          <p:cNvPr id="10" name="Oval 6">
            <a:extLst>
              <a:ext uri="{FF2B5EF4-FFF2-40B4-BE49-F238E27FC236}">
                <a16:creationId xmlns:a16="http://schemas.microsoft.com/office/drawing/2014/main" id="{74340448-840C-4012-B3E1-1AFDE2754008}"/>
              </a:ext>
            </a:extLst>
          </p:cNvPr>
          <p:cNvSpPr/>
          <p:nvPr/>
        </p:nvSpPr>
        <p:spPr>
          <a:xfrm>
            <a:off x="1124107" y="2179987"/>
            <a:ext cx="266799" cy="266799"/>
          </a:xfrm>
          <a:prstGeom prst="ellipse">
            <a:avLst/>
          </a:prstGeom>
          <a:solidFill>
            <a:srgbClr val="09B2AF"/>
          </a:solidFill>
          <a:ln w="508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7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Arial Unicode MS"/>
              <a:cs typeface="+mn-cs"/>
            </a:endParaRPr>
          </a:p>
        </p:txBody>
      </p:sp>
      <p:sp>
        <p:nvSpPr>
          <p:cNvPr id="11" name="Oval 7">
            <a:extLst>
              <a:ext uri="{FF2B5EF4-FFF2-40B4-BE49-F238E27FC236}">
                <a16:creationId xmlns:a16="http://schemas.microsoft.com/office/drawing/2014/main" id="{E5F0BA4C-7621-4F8C-80CE-EACA8751A6F8}"/>
              </a:ext>
            </a:extLst>
          </p:cNvPr>
          <p:cNvSpPr/>
          <p:nvPr/>
        </p:nvSpPr>
        <p:spPr>
          <a:xfrm>
            <a:off x="1130539" y="3330494"/>
            <a:ext cx="266799" cy="266799"/>
          </a:xfrm>
          <a:prstGeom prst="ellipse">
            <a:avLst/>
          </a:prstGeom>
          <a:solidFill>
            <a:srgbClr val="09B2AF"/>
          </a:solidFill>
          <a:ln w="508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7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Arial Unicode MS"/>
              <a:cs typeface="+mn-cs"/>
            </a:endParaRPr>
          </a:p>
        </p:txBody>
      </p:sp>
      <p:sp>
        <p:nvSpPr>
          <p:cNvPr id="12" name="Oval 8">
            <a:extLst>
              <a:ext uri="{FF2B5EF4-FFF2-40B4-BE49-F238E27FC236}">
                <a16:creationId xmlns:a16="http://schemas.microsoft.com/office/drawing/2014/main" id="{40C44707-CFEA-49BA-83EE-87C14029CF7E}"/>
              </a:ext>
            </a:extLst>
          </p:cNvPr>
          <p:cNvSpPr/>
          <p:nvPr/>
        </p:nvSpPr>
        <p:spPr>
          <a:xfrm>
            <a:off x="1121897" y="4486369"/>
            <a:ext cx="266799" cy="266799"/>
          </a:xfrm>
          <a:prstGeom prst="ellipse">
            <a:avLst/>
          </a:prstGeom>
          <a:solidFill>
            <a:srgbClr val="09B2AF"/>
          </a:solidFill>
          <a:ln w="508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7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Arial Unicode MS"/>
              <a:cs typeface="+mn-cs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616" y="2552854"/>
            <a:ext cx="267539" cy="273760"/>
          </a:xfrm>
          <a:prstGeom prst="rect">
            <a:avLst/>
          </a:prstGeom>
        </p:spPr>
      </p:pic>
      <p:sp>
        <p:nvSpPr>
          <p:cNvPr id="23" name="Oval 7">
            <a:extLst>
              <a:ext uri="{FF2B5EF4-FFF2-40B4-BE49-F238E27FC236}">
                <a16:creationId xmlns:a16="http://schemas.microsoft.com/office/drawing/2014/main" id="{E5F0BA4C-7621-4F8C-80CE-EACA8751A6F8}"/>
              </a:ext>
            </a:extLst>
          </p:cNvPr>
          <p:cNvSpPr/>
          <p:nvPr/>
        </p:nvSpPr>
        <p:spPr>
          <a:xfrm>
            <a:off x="1124108" y="2946542"/>
            <a:ext cx="266799" cy="266799"/>
          </a:xfrm>
          <a:prstGeom prst="ellipse">
            <a:avLst/>
          </a:prstGeom>
          <a:solidFill>
            <a:schemeClr val="accent4">
              <a:lumMod val="75000"/>
            </a:schemeClr>
          </a:solidFill>
          <a:ln w="508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7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Arial Unicode MS"/>
              <a:cs typeface="+mn-cs"/>
            </a:endParaRPr>
          </a:p>
        </p:txBody>
      </p:sp>
      <p:sp>
        <p:nvSpPr>
          <p:cNvPr id="24" name="Oval 7">
            <a:extLst>
              <a:ext uri="{FF2B5EF4-FFF2-40B4-BE49-F238E27FC236}">
                <a16:creationId xmlns:a16="http://schemas.microsoft.com/office/drawing/2014/main" id="{E5F0BA4C-7621-4F8C-80CE-EACA8751A6F8}"/>
              </a:ext>
            </a:extLst>
          </p:cNvPr>
          <p:cNvSpPr/>
          <p:nvPr/>
        </p:nvSpPr>
        <p:spPr>
          <a:xfrm>
            <a:off x="1122900" y="3729551"/>
            <a:ext cx="266799" cy="266799"/>
          </a:xfrm>
          <a:prstGeom prst="ellipse">
            <a:avLst/>
          </a:prstGeom>
          <a:solidFill>
            <a:srgbClr val="FDD247"/>
          </a:solidFill>
          <a:ln w="508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7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Arial Unicode MS"/>
              <a:cs typeface="+mn-cs"/>
            </a:endParaRPr>
          </a:p>
        </p:txBody>
      </p:sp>
      <p:sp>
        <p:nvSpPr>
          <p:cNvPr id="25" name="Oval 7">
            <a:extLst>
              <a:ext uri="{FF2B5EF4-FFF2-40B4-BE49-F238E27FC236}">
                <a16:creationId xmlns:a16="http://schemas.microsoft.com/office/drawing/2014/main" id="{E5F0BA4C-7621-4F8C-80CE-EACA8751A6F8}"/>
              </a:ext>
            </a:extLst>
          </p:cNvPr>
          <p:cNvSpPr/>
          <p:nvPr/>
        </p:nvSpPr>
        <p:spPr>
          <a:xfrm>
            <a:off x="1122899" y="4112705"/>
            <a:ext cx="266799" cy="266799"/>
          </a:xfrm>
          <a:prstGeom prst="ellipse">
            <a:avLst/>
          </a:prstGeom>
          <a:solidFill>
            <a:schemeClr val="accent4">
              <a:lumMod val="75000"/>
            </a:schemeClr>
          </a:solidFill>
          <a:ln w="508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7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Arial Unicode MS"/>
              <a:cs typeface="+mn-cs"/>
            </a:endParaRPr>
          </a:p>
        </p:txBody>
      </p:sp>
      <p:sp>
        <p:nvSpPr>
          <p:cNvPr id="26" name="Oval 7">
            <a:extLst>
              <a:ext uri="{FF2B5EF4-FFF2-40B4-BE49-F238E27FC236}">
                <a16:creationId xmlns:a16="http://schemas.microsoft.com/office/drawing/2014/main" id="{E5F0BA4C-7621-4F8C-80CE-EACA8751A6F8}"/>
              </a:ext>
            </a:extLst>
          </p:cNvPr>
          <p:cNvSpPr/>
          <p:nvPr/>
        </p:nvSpPr>
        <p:spPr>
          <a:xfrm>
            <a:off x="1115653" y="4910907"/>
            <a:ext cx="266799" cy="266799"/>
          </a:xfrm>
          <a:prstGeom prst="ellipse">
            <a:avLst/>
          </a:prstGeom>
          <a:solidFill>
            <a:srgbClr val="FDD247"/>
          </a:solidFill>
          <a:ln w="508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7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Arial Unicode MS"/>
              <a:cs typeface="+mn-cs"/>
            </a:endParaRPr>
          </a:p>
        </p:txBody>
      </p:sp>
      <p:sp>
        <p:nvSpPr>
          <p:cNvPr id="30" name="Oval 7">
            <a:extLst>
              <a:ext uri="{FF2B5EF4-FFF2-40B4-BE49-F238E27FC236}">
                <a16:creationId xmlns:a16="http://schemas.microsoft.com/office/drawing/2014/main" id="{E5F0BA4C-7621-4F8C-80CE-EACA8751A6F8}"/>
              </a:ext>
            </a:extLst>
          </p:cNvPr>
          <p:cNvSpPr/>
          <p:nvPr/>
        </p:nvSpPr>
        <p:spPr>
          <a:xfrm>
            <a:off x="1121535" y="5322441"/>
            <a:ext cx="266799" cy="266799"/>
          </a:xfrm>
          <a:prstGeom prst="ellipse">
            <a:avLst/>
          </a:prstGeom>
          <a:solidFill>
            <a:schemeClr val="accent4">
              <a:lumMod val="75000"/>
            </a:schemeClr>
          </a:solidFill>
          <a:ln w="508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7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Arial Unicode MS"/>
              <a:cs typeface="+mn-cs"/>
            </a:endParaRPr>
          </a:p>
        </p:txBody>
      </p:sp>
      <p:sp>
        <p:nvSpPr>
          <p:cNvPr id="44" name="TextBox 12">
            <a:extLst>
              <a:ext uri="{FF2B5EF4-FFF2-40B4-BE49-F238E27FC236}">
                <a16:creationId xmlns:a16="http://schemas.microsoft.com/office/drawing/2014/main" id="{7BD88684-F9D5-4A17-8D64-E7CCC57B596D}"/>
              </a:ext>
            </a:extLst>
          </p:cNvPr>
          <p:cNvSpPr txBox="1"/>
          <p:nvPr/>
        </p:nvSpPr>
        <p:spPr>
          <a:xfrm>
            <a:off x="1592613" y="2172597"/>
            <a:ext cx="5966640" cy="35625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Bef>
                <a:spcPts val="800"/>
              </a:spcBef>
            </a:pP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Ordres étrangers, Ordres non saisissables par le Réseau (après essai dans Platine</a:t>
            </a:r>
            <a:r>
              <a:rPr 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0" lvl="1">
              <a:lnSpc>
                <a:spcPct val="150000"/>
              </a:lnSpc>
              <a:spcBef>
                <a:spcPts val="800"/>
              </a:spcBef>
            </a:pPr>
            <a:r>
              <a:rPr lang="fr-FR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Instructions sur OST</a:t>
            </a:r>
          </a:p>
          <a:p>
            <a:pPr marL="0" lvl="1">
              <a:lnSpc>
                <a:spcPct val="150000"/>
              </a:lnSpc>
              <a:spcBef>
                <a:spcPts val="800"/>
              </a:spcBef>
            </a:pP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Titres non cotés : acquisitions, cessions, dividendes, valorisations</a:t>
            </a:r>
            <a:r>
              <a:rPr 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</a:p>
          <a:p>
            <a:pPr marL="0" lvl="1">
              <a:lnSpc>
                <a:spcPct val="150000"/>
              </a:lnSpc>
              <a:spcBef>
                <a:spcPts val="800"/>
              </a:spcBef>
            </a:pP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Conversion de titres (nominatifs, administrés ou purs</a:t>
            </a:r>
            <a:r>
              <a:rPr 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0" lvl="1">
              <a:lnSpc>
                <a:spcPct val="150000"/>
              </a:lnSpc>
              <a:spcBef>
                <a:spcPts val="800"/>
              </a:spcBef>
            </a:pP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Mises à jour des Prix d’Acquisition Moyens Pondérés hors successions</a:t>
            </a:r>
          </a:p>
          <a:p>
            <a:pPr marL="0" lvl="1">
              <a:lnSpc>
                <a:spcPct val="150000"/>
              </a:lnSpc>
              <a:spcBef>
                <a:spcPts val="800"/>
              </a:spcBef>
            </a:pP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Rachats dérogatoires de parts sociales</a:t>
            </a:r>
          </a:p>
          <a:p>
            <a:pPr marL="0" lvl="1">
              <a:spcBef>
                <a:spcPts val="800"/>
              </a:spcBef>
            </a:pP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Transferts/virements CTO/PEA, Compte à compte PEA vers compte support PS, </a:t>
            </a:r>
            <a:r>
              <a:rPr 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nantissements </a:t>
            </a: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/ mainlevées</a:t>
            </a:r>
          </a:p>
          <a:p>
            <a:pPr marL="0" lvl="1">
              <a:lnSpc>
                <a:spcPct val="150000"/>
              </a:lnSpc>
              <a:spcBef>
                <a:spcPts val="800"/>
              </a:spcBef>
            </a:pP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Régularisations (erreurs agence)</a:t>
            </a:r>
          </a:p>
          <a:p>
            <a:pPr marL="0" lvl="1">
              <a:lnSpc>
                <a:spcPct val="150000"/>
              </a:lnSpc>
              <a:spcBef>
                <a:spcPts val="800"/>
              </a:spcBef>
            </a:pP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Demandes d’information hors </a:t>
            </a:r>
            <a:r>
              <a:rPr 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réclamations</a:t>
            </a:r>
            <a:endParaRPr lang="fr-FR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0929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4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4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"/>
                            </p:stCondLst>
                            <p:childTnLst>
                              <p:par>
                                <p:cTn id="7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4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0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4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500"/>
                            </p:stCondLst>
                            <p:childTnLst>
                              <p:par>
                                <p:cTn id="9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4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2" grpId="0"/>
      <p:bldP spid="9" grpId="0" animBg="1"/>
      <p:bldP spid="10" grpId="0" animBg="1"/>
      <p:bldP spid="11" grpId="0" animBg="1"/>
      <p:bldP spid="12" grpId="0" animBg="1"/>
      <p:bldP spid="23" grpId="0" animBg="1"/>
      <p:bldP spid="24" grpId="0" animBg="1"/>
      <p:bldP spid="25" grpId="0" animBg="1"/>
      <p:bldP spid="26" grpId="0" animBg="1"/>
      <p:bldP spid="30" grpId="0" animBg="1"/>
      <p:bldP spid="44" grpId="0" uiExpand="1" build="p" bldLvl="2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12</a:t>
            </a:fld>
            <a:endParaRPr lang="fr-FR" dirty="0"/>
          </a:p>
        </p:txBody>
      </p:sp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026000" y="306000"/>
            <a:ext cx="3816424" cy="892552"/>
          </a:xfrm>
          <a:solidFill>
            <a:schemeClr val="bg1">
              <a:alpha val="20000"/>
            </a:schemeClr>
          </a:solidFill>
        </p:spPr>
        <p:txBody>
          <a:bodyPr/>
          <a:lstStyle/>
          <a:p>
            <a:pPr algn="l"/>
            <a:r>
              <a:rPr lang="fr-FR" sz="2000" b="0" kern="1200" cap="all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LE WORKFLOW PLATINE</a:t>
            </a:r>
            <a:r>
              <a:rPr lang="fr-FR" sz="2400" dirty="0"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fr-FR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1600" b="0" dirty="0" smtClean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les processus qui changent</a:t>
            </a:r>
            <a:r>
              <a:rPr lang="fr-FR" sz="1600" b="0" cap="none" dirty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fr-FR" sz="1600" b="0" cap="none" dirty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fr-FR" sz="1600" b="0" dirty="0">
              <a:solidFill>
                <a:schemeClr val="accent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47" t="75361" r="50000"/>
          <a:stretch/>
        </p:blipFill>
        <p:spPr>
          <a:xfrm>
            <a:off x="7703839" y="522142"/>
            <a:ext cx="1440161" cy="1469157"/>
          </a:xfrm>
          <a:prstGeom prst="rect">
            <a:avLst/>
          </a:prstGeom>
        </p:spPr>
      </p:pic>
      <p:sp>
        <p:nvSpPr>
          <p:cNvPr id="9" name="ZoneTexte 8"/>
          <p:cNvSpPr txBox="1"/>
          <p:nvPr/>
        </p:nvSpPr>
        <p:spPr>
          <a:xfrm>
            <a:off x="5409749" y="206616"/>
            <a:ext cx="2376264" cy="954107"/>
          </a:xfrm>
          <a:prstGeom prst="rect">
            <a:avLst/>
          </a:prstGeom>
          <a:noFill/>
          <a:effectLst>
            <a:outerShdw blurRad="190500" rotWithShape="0">
              <a:schemeClr val="accent5">
                <a:lumMod val="60000"/>
                <a:lumOff val="40000"/>
                <a:alpha val="40000"/>
              </a:schemeClr>
            </a:outerShdw>
          </a:effectLst>
        </p:spPr>
        <p:txBody>
          <a:bodyPr wrap="square" rtlCol="0">
            <a:spAutoFit/>
          </a:bodyPr>
          <a:lstStyle/>
          <a:p>
            <a:r>
              <a:rPr lang="fr-FR" sz="2800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1270000" dist="38100" dir="2700000" algn="tl">
                    <a:srgbClr val="000000">
                      <a:alpha val="43137"/>
                    </a:srgbClr>
                  </a:outerShdw>
                </a:effectLst>
              </a:rPr>
              <a:t>Les transferts de compte </a:t>
            </a:r>
          </a:p>
        </p:txBody>
      </p:sp>
      <p:sp>
        <p:nvSpPr>
          <p:cNvPr id="8" name="Oval 3">
            <a:extLst>
              <a:ext uri="{FF2B5EF4-FFF2-40B4-BE49-F238E27FC236}">
                <a16:creationId xmlns:a16="http://schemas.microsoft.com/office/drawing/2014/main" id="{8570F898-B332-4977-B236-E55F8A0285C7}"/>
              </a:ext>
            </a:extLst>
          </p:cNvPr>
          <p:cNvSpPr/>
          <p:nvPr/>
        </p:nvSpPr>
        <p:spPr>
          <a:xfrm>
            <a:off x="925423" y="1628800"/>
            <a:ext cx="468000" cy="468000"/>
          </a:xfrm>
          <a:prstGeom prst="ellipse">
            <a:avLst/>
          </a:prstGeom>
          <a:solidFill>
            <a:srgbClr val="3F3F3F">
              <a:lumMod val="60000"/>
              <a:lumOff val="40000"/>
            </a:srgbClr>
          </a:solidFill>
          <a:ln w="317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28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700" b="1" i="0" u="none" strike="noStrike" kern="0" cap="none" spc="0" normalizeH="0" baseline="0" noProof="0" dirty="0" smtClean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 panose="020B0604020202020204" pitchFamily="34" charset="0"/>
              <a:ea typeface="Arial Unicode MS"/>
              <a:cs typeface="Arial" panose="020B0604020202020204" pitchFamily="34" charset="0"/>
            </a:endParaRPr>
          </a:p>
        </p:txBody>
      </p:sp>
      <p:sp>
        <p:nvSpPr>
          <p:cNvPr id="10" name="TextBox 4">
            <a:extLst>
              <a:ext uri="{FF2B5EF4-FFF2-40B4-BE49-F238E27FC236}">
                <a16:creationId xmlns:a16="http://schemas.microsoft.com/office/drawing/2014/main" id="{C56D1370-AD67-4477-B37B-199499D37146}"/>
              </a:ext>
            </a:extLst>
          </p:cNvPr>
          <p:cNvSpPr txBox="1"/>
          <p:nvPr/>
        </p:nvSpPr>
        <p:spPr>
          <a:xfrm>
            <a:off x="1404555" y="1563084"/>
            <a:ext cx="25573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286"/>
            <a:r>
              <a:rPr lang="fr-FR" sz="1400" cap="all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 transferts ENTRANTS ET sortants</a:t>
            </a:r>
            <a:endParaRPr lang="ko-KR" altLang="en-US" sz="1400" b="1" dirty="0">
              <a:solidFill>
                <a:prstClr val="black">
                  <a:lumMod val="75000"/>
                  <a:lumOff val="25000"/>
                </a:prstClr>
              </a:solidFill>
              <a:latin typeface="Arial" panose="020B0604020202020204" pitchFamily="34" charset="0"/>
              <a:ea typeface="Arial Unicode MS"/>
              <a:cs typeface="Arial" panose="020B0604020202020204" pitchFamily="34" charset="0"/>
            </a:endParaRPr>
          </a:p>
        </p:txBody>
      </p:sp>
      <p:sp>
        <p:nvSpPr>
          <p:cNvPr id="11" name="TextBox 5">
            <a:extLst>
              <a:ext uri="{FF2B5EF4-FFF2-40B4-BE49-F238E27FC236}">
                <a16:creationId xmlns:a16="http://schemas.microsoft.com/office/drawing/2014/main" id="{B160F3C2-E6B8-4203-8E6C-35A4D0A57C3A}"/>
              </a:ext>
            </a:extLst>
          </p:cNvPr>
          <p:cNvSpPr txBox="1"/>
          <p:nvPr/>
        </p:nvSpPr>
        <p:spPr>
          <a:xfrm>
            <a:off x="924159" y="2077000"/>
            <a:ext cx="3143785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2">
              <a:buClr>
                <a:srgbClr val="08BCB8"/>
              </a:buClr>
              <a:buSzPct val="70000"/>
            </a:pPr>
            <a:r>
              <a:rPr lang="fr-FR" sz="1300" dirty="0">
                <a:latin typeface="Arial" panose="020B0604020202020204" pitchFamily="34" charset="0"/>
                <a:cs typeface="Arial" panose="020B0604020202020204" pitchFamily="34" charset="0"/>
              </a:rPr>
              <a:t>Les demandes de transferts entrants et sortants seront désormais à initier via le workflow Platine au niveau de l’agence : plus aucun dossier ne doit remonter au siège.</a:t>
            </a:r>
          </a:p>
        </p:txBody>
      </p:sp>
      <p:sp>
        <p:nvSpPr>
          <p:cNvPr id="12" name="Oval 6">
            <a:extLst>
              <a:ext uri="{FF2B5EF4-FFF2-40B4-BE49-F238E27FC236}">
                <a16:creationId xmlns:a16="http://schemas.microsoft.com/office/drawing/2014/main" id="{6438BC89-0CDB-4460-9439-C9376F27612C}"/>
              </a:ext>
            </a:extLst>
          </p:cNvPr>
          <p:cNvSpPr/>
          <p:nvPr/>
        </p:nvSpPr>
        <p:spPr>
          <a:xfrm>
            <a:off x="2521659" y="3636023"/>
            <a:ext cx="468000" cy="468000"/>
          </a:xfrm>
          <a:prstGeom prst="ellipse">
            <a:avLst/>
          </a:prstGeom>
          <a:solidFill>
            <a:srgbClr val="5CBE7A"/>
          </a:solidFill>
          <a:ln w="317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28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700" b="1" i="0" u="none" strike="noStrike" kern="0" cap="none" spc="0" normalizeH="0" baseline="0" noProof="0" dirty="0" smtClean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 panose="020B0604020202020204" pitchFamily="34" charset="0"/>
              <a:ea typeface="Arial Unicode MS"/>
              <a:cs typeface="Arial" panose="020B0604020202020204" pitchFamily="34" charset="0"/>
            </a:endParaRPr>
          </a:p>
        </p:txBody>
      </p:sp>
      <p:sp>
        <p:nvSpPr>
          <p:cNvPr id="13" name="TextBox 7">
            <a:extLst>
              <a:ext uri="{FF2B5EF4-FFF2-40B4-BE49-F238E27FC236}">
                <a16:creationId xmlns:a16="http://schemas.microsoft.com/office/drawing/2014/main" id="{BE05C24D-5AE1-4F77-8BA4-5AF6BCE2B17D}"/>
              </a:ext>
            </a:extLst>
          </p:cNvPr>
          <p:cNvSpPr txBox="1"/>
          <p:nvPr/>
        </p:nvSpPr>
        <p:spPr>
          <a:xfrm>
            <a:off x="3226969" y="3434891"/>
            <a:ext cx="25573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286"/>
            <a:r>
              <a:rPr lang="fr-FR" sz="1400" cap="all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Prise de frais pour transferts sortants</a:t>
            </a:r>
            <a:endParaRPr lang="ko-KR" altLang="en-US" sz="1400" b="1" dirty="0">
              <a:solidFill>
                <a:prstClr val="black">
                  <a:lumMod val="75000"/>
                  <a:lumOff val="25000"/>
                </a:prstClr>
              </a:solidFill>
              <a:latin typeface="Arial" panose="020B0604020202020204" pitchFamily="34" charset="0"/>
              <a:ea typeface="Arial Unicode MS"/>
              <a:cs typeface="Arial" panose="020B0604020202020204" pitchFamily="34" charset="0"/>
            </a:endParaRPr>
          </a:p>
        </p:txBody>
      </p:sp>
      <p:sp>
        <p:nvSpPr>
          <p:cNvPr id="14" name="TextBox 8">
            <a:extLst>
              <a:ext uri="{FF2B5EF4-FFF2-40B4-BE49-F238E27FC236}">
                <a16:creationId xmlns:a16="http://schemas.microsoft.com/office/drawing/2014/main" id="{EF702129-ADC9-473E-A856-E92D4BAA5E3A}"/>
              </a:ext>
            </a:extLst>
          </p:cNvPr>
          <p:cNvSpPr txBox="1"/>
          <p:nvPr/>
        </p:nvSpPr>
        <p:spPr>
          <a:xfrm>
            <a:off x="3226969" y="3890947"/>
            <a:ext cx="30106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8BCB8"/>
              </a:buClr>
            </a:pP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par EuroTitres, si le solde du compte le permet.</a:t>
            </a:r>
            <a:endParaRPr lang="fr-FR" sz="1200" strike="sngStrike" dirty="0">
              <a:solidFill>
                <a:srgbClr val="33CC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Oval 9">
            <a:extLst>
              <a:ext uri="{FF2B5EF4-FFF2-40B4-BE49-F238E27FC236}">
                <a16:creationId xmlns:a16="http://schemas.microsoft.com/office/drawing/2014/main" id="{D8DAAC3A-86A6-4524-BD8B-28C916D2615A}"/>
              </a:ext>
            </a:extLst>
          </p:cNvPr>
          <p:cNvSpPr/>
          <p:nvPr/>
        </p:nvSpPr>
        <p:spPr>
          <a:xfrm>
            <a:off x="812378" y="4575120"/>
            <a:ext cx="468000" cy="468000"/>
          </a:xfrm>
          <a:prstGeom prst="ellipse">
            <a:avLst/>
          </a:prstGeom>
          <a:solidFill>
            <a:srgbClr val="2CB8AE"/>
          </a:solidFill>
          <a:ln w="317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28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700" b="1" i="0" u="none" strike="noStrike" kern="0" cap="none" spc="0" normalizeH="0" baseline="0" noProof="0" dirty="0" smtClean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 panose="020B0604020202020204" pitchFamily="34" charset="0"/>
              <a:ea typeface="Arial Unicode MS"/>
              <a:cs typeface="Arial" panose="020B0604020202020204" pitchFamily="34" charset="0"/>
            </a:endParaRPr>
          </a:p>
        </p:txBody>
      </p:sp>
      <p:sp>
        <p:nvSpPr>
          <p:cNvPr id="16" name="TextBox 10">
            <a:extLst>
              <a:ext uri="{FF2B5EF4-FFF2-40B4-BE49-F238E27FC236}">
                <a16:creationId xmlns:a16="http://schemas.microsoft.com/office/drawing/2014/main" id="{F4C92541-B197-4F5B-B72E-7DDF5EE520F8}"/>
              </a:ext>
            </a:extLst>
          </p:cNvPr>
          <p:cNvSpPr txBox="1"/>
          <p:nvPr/>
        </p:nvSpPr>
        <p:spPr>
          <a:xfrm>
            <a:off x="1236150" y="4591768"/>
            <a:ext cx="25573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286"/>
            <a:r>
              <a:rPr lang="fr-FR" sz="1600" cap="all" dirty="0">
                <a:solidFill>
                  <a:srgbClr val="09B2A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Transferts sortant et contentieux</a:t>
            </a:r>
            <a:endParaRPr lang="ko-KR" altLang="en-US" sz="1400" b="1" dirty="0">
              <a:solidFill>
                <a:prstClr val="black">
                  <a:lumMod val="75000"/>
                  <a:lumOff val="25000"/>
                </a:prstClr>
              </a:solidFill>
              <a:latin typeface="Arial" panose="020B0604020202020204" pitchFamily="34" charset="0"/>
              <a:ea typeface="Arial Unicode MS"/>
              <a:cs typeface="Arial" panose="020B0604020202020204" pitchFamily="34" charset="0"/>
            </a:endParaRPr>
          </a:p>
        </p:txBody>
      </p:sp>
      <p:sp>
        <p:nvSpPr>
          <p:cNvPr id="17" name="TextBox 11">
            <a:extLst>
              <a:ext uri="{FF2B5EF4-FFF2-40B4-BE49-F238E27FC236}">
                <a16:creationId xmlns:a16="http://schemas.microsoft.com/office/drawing/2014/main" id="{9E2A6645-241E-4EB7-ABA8-C3E9BE820282}"/>
              </a:ext>
            </a:extLst>
          </p:cNvPr>
          <p:cNvSpPr txBox="1"/>
          <p:nvPr/>
        </p:nvSpPr>
        <p:spPr>
          <a:xfrm>
            <a:off x="1206977" y="5193191"/>
            <a:ext cx="301063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8BCB8"/>
              </a:buClr>
            </a:pP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EuroTitres ne contrôle pas que le client est en contentieux avant de traiter le transfert sortant (à ce jour le contrôle est fait par le service titre</a:t>
            </a:r>
            <a:r>
              <a:rPr 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), </a:t>
            </a: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le service contentieux devra être contacté avant de demander le transfert.</a:t>
            </a:r>
          </a:p>
          <a:p>
            <a:pPr>
              <a:buClr>
                <a:srgbClr val="08BCB8"/>
              </a:buClr>
            </a:pPr>
            <a:endParaRPr lang="fr-FR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1" name="Straight Connector 15">
            <a:extLst>
              <a:ext uri="{FF2B5EF4-FFF2-40B4-BE49-F238E27FC236}">
                <a16:creationId xmlns:a16="http://schemas.microsoft.com/office/drawing/2014/main" id="{CDC8D0BC-AA50-4050-9815-C72785F87627}"/>
              </a:ext>
            </a:extLst>
          </p:cNvPr>
          <p:cNvCxnSpPr/>
          <p:nvPr/>
        </p:nvCxnSpPr>
        <p:spPr>
          <a:xfrm flipH="1">
            <a:off x="4286183" y="1850784"/>
            <a:ext cx="3416" cy="1134419"/>
          </a:xfrm>
          <a:prstGeom prst="line">
            <a:avLst/>
          </a:prstGeom>
          <a:noFill/>
          <a:ln w="19050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sysDash"/>
            <a:miter lim="800000"/>
          </a:ln>
          <a:effectLst/>
        </p:spPr>
      </p:cxnSp>
      <p:cxnSp>
        <p:nvCxnSpPr>
          <p:cNvPr id="22" name="Straight Connector 16">
            <a:extLst>
              <a:ext uri="{FF2B5EF4-FFF2-40B4-BE49-F238E27FC236}">
                <a16:creationId xmlns:a16="http://schemas.microsoft.com/office/drawing/2014/main" id="{5747D4F9-C511-4C42-9593-A056B87EBFA2}"/>
              </a:ext>
            </a:extLst>
          </p:cNvPr>
          <p:cNvCxnSpPr/>
          <p:nvPr/>
        </p:nvCxnSpPr>
        <p:spPr>
          <a:xfrm flipH="1">
            <a:off x="4300092" y="4748824"/>
            <a:ext cx="1708" cy="1153769"/>
          </a:xfrm>
          <a:prstGeom prst="line">
            <a:avLst/>
          </a:prstGeom>
          <a:noFill/>
          <a:ln w="19050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sysDash"/>
            <a:miter lim="800000"/>
          </a:ln>
          <a:effectLst/>
        </p:spPr>
      </p:cxnSp>
      <p:cxnSp>
        <p:nvCxnSpPr>
          <p:cNvPr id="24" name="Straight Connector 20">
            <a:extLst>
              <a:ext uri="{FF2B5EF4-FFF2-40B4-BE49-F238E27FC236}">
                <a16:creationId xmlns:a16="http://schemas.microsoft.com/office/drawing/2014/main" id="{4729E1C1-39A1-4DAC-BD99-EBA488992C9C}"/>
              </a:ext>
            </a:extLst>
          </p:cNvPr>
          <p:cNvCxnSpPr/>
          <p:nvPr/>
        </p:nvCxnSpPr>
        <p:spPr>
          <a:xfrm flipH="1">
            <a:off x="8572747" y="4731919"/>
            <a:ext cx="1708" cy="1153769"/>
          </a:xfrm>
          <a:prstGeom prst="line">
            <a:avLst/>
          </a:prstGeom>
          <a:noFill/>
          <a:ln w="19050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sysDash"/>
            <a:miter lim="800000"/>
          </a:ln>
          <a:effectLst/>
        </p:spPr>
      </p:cxnSp>
      <p:cxnSp>
        <p:nvCxnSpPr>
          <p:cNvPr id="25" name="Straight Connector 21">
            <a:extLst>
              <a:ext uri="{FF2B5EF4-FFF2-40B4-BE49-F238E27FC236}">
                <a16:creationId xmlns:a16="http://schemas.microsoft.com/office/drawing/2014/main" id="{CAB07C17-7A4B-442E-828B-9CCD503B6307}"/>
              </a:ext>
            </a:extLst>
          </p:cNvPr>
          <p:cNvCxnSpPr/>
          <p:nvPr/>
        </p:nvCxnSpPr>
        <p:spPr>
          <a:xfrm flipH="1">
            <a:off x="8003026" y="1838232"/>
            <a:ext cx="3406" cy="1134419"/>
          </a:xfrm>
          <a:prstGeom prst="line">
            <a:avLst/>
          </a:prstGeom>
          <a:noFill/>
          <a:ln w="19050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sysDash"/>
            <a:miter lim="800000"/>
          </a:ln>
          <a:effectLst/>
        </p:spPr>
      </p:cxnSp>
      <p:sp>
        <p:nvSpPr>
          <p:cNvPr id="26" name="Oval 22">
            <a:extLst>
              <a:ext uri="{FF2B5EF4-FFF2-40B4-BE49-F238E27FC236}">
                <a16:creationId xmlns:a16="http://schemas.microsoft.com/office/drawing/2014/main" id="{FFBD8F8C-F8ED-4018-8D92-5D8FC8DFC2EB}"/>
              </a:ext>
            </a:extLst>
          </p:cNvPr>
          <p:cNvSpPr/>
          <p:nvPr/>
        </p:nvSpPr>
        <p:spPr>
          <a:xfrm>
            <a:off x="4534983" y="4414898"/>
            <a:ext cx="468000" cy="468000"/>
          </a:xfrm>
          <a:prstGeom prst="ellipse">
            <a:avLst/>
          </a:prstGeom>
          <a:solidFill>
            <a:srgbClr val="24A8C2"/>
          </a:solidFill>
          <a:ln w="317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28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700" b="1" i="0" u="none" strike="noStrike" kern="0" cap="none" spc="0" normalizeH="0" baseline="0" noProof="0" dirty="0" smtClean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 panose="020B0604020202020204" pitchFamily="34" charset="0"/>
              <a:ea typeface="Arial Unicode MS"/>
              <a:cs typeface="Arial" panose="020B0604020202020204" pitchFamily="34" charset="0"/>
            </a:endParaRPr>
          </a:p>
        </p:txBody>
      </p:sp>
      <p:sp>
        <p:nvSpPr>
          <p:cNvPr id="27" name="TextBox 23">
            <a:extLst>
              <a:ext uri="{FF2B5EF4-FFF2-40B4-BE49-F238E27FC236}">
                <a16:creationId xmlns:a16="http://schemas.microsoft.com/office/drawing/2014/main" id="{5F73412F-945F-48D9-9297-33736A39C79D}"/>
              </a:ext>
            </a:extLst>
          </p:cNvPr>
          <p:cNvSpPr txBox="1"/>
          <p:nvPr/>
        </p:nvSpPr>
        <p:spPr>
          <a:xfrm>
            <a:off x="5073138" y="4387288"/>
            <a:ext cx="25573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286"/>
            <a:r>
              <a:rPr lang="fr-FR" sz="1400" cap="all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 Transferts inter Caisses</a:t>
            </a:r>
            <a:endParaRPr lang="ko-KR" altLang="en-US" sz="1400" b="1" dirty="0">
              <a:solidFill>
                <a:prstClr val="black">
                  <a:lumMod val="75000"/>
                  <a:lumOff val="25000"/>
                </a:prstClr>
              </a:solidFill>
              <a:latin typeface="Arial" panose="020B0604020202020204" pitchFamily="34" charset="0"/>
              <a:ea typeface="Arial Unicode MS"/>
              <a:cs typeface="Arial" panose="020B0604020202020204" pitchFamily="34" charset="0"/>
            </a:endParaRPr>
          </a:p>
        </p:txBody>
      </p:sp>
      <p:sp>
        <p:nvSpPr>
          <p:cNvPr id="28" name="TextBox 24">
            <a:extLst>
              <a:ext uri="{FF2B5EF4-FFF2-40B4-BE49-F238E27FC236}">
                <a16:creationId xmlns:a16="http://schemas.microsoft.com/office/drawing/2014/main" id="{E428E67A-7B8B-4030-A0F4-A86B697A0987}"/>
              </a:ext>
            </a:extLst>
          </p:cNvPr>
          <p:cNvSpPr txBox="1"/>
          <p:nvPr/>
        </p:nvSpPr>
        <p:spPr>
          <a:xfrm>
            <a:off x="4598574" y="4909068"/>
            <a:ext cx="390429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8BCB8"/>
              </a:buClr>
            </a:pP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Ils sont tirés par la caisse « gagnante ». L’agence « perdante » sera informée par </a:t>
            </a:r>
            <a:r>
              <a:rPr lang="fr-FR" sz="1200" dirty="0" err="1">
                <a:latin typeface="Arial" panose="020B0604020202020204" pitchFamily="34" charset="0"/>
                <a:cs typeface="Arial" panose="020B0604020202020204" pitchFamily="34" charset="0"/>
              </a:rPr>
              <a:t>EuroTitres</a:t>
            </a: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 mais sans lui demander son accord (à ce jour, pour les transferts sortants, le caisse « gagnante » envoi par mail la demande de transfert qui est saisie par la caisse « perdante ». Pas de demande d’accord entre CE).</a:t>
            </a:r>
          </a:p>
        </p:txBody>
      </p:sp>
      <p:sp>
        <p:nvSpPr>
          <p:cNvPr id="29" name="Oval 25">
            <a:extLst>
              <a:ext uri="{FF2B5EF4-FFF2-40B4-BE49-F238E27FC236}">
                <a16:creationId xmlns:a16="http://schemas.microsoft.com/office/drawing/2014/main" id="{993759B0-B055-4F3B-B91C-0F8ECA0FE36A}"/>
              </a:ext>
            </a:extLst>
          </p:cNvPr>
          <p:cNvSpPr/>
          <p:nvPr/>
        </p:nvSpPr>
        <p:spPr>
          <a:xfrm>
            <a:off x="4641002" y="1628800"/>
            <a:ext cx="468000" cy="468000"/>
          </a:xfrm>
          <a:prstGeom prst="ellipse">
            <a:avLst/>
          </a:prstGeom>
          <a:solidFill>
            <a:srgbClr val="82C650"/>
          </a:solidFill>
          <a:ln w="317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28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700" b="1" i="0" u="none" strike="noStrike" kern="0" cap="none" spc="0" normalizeH="0" baseline="0" noProof="0" dirty="0" smtClean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 panose="020B0604020202020204" pitchFamily="34" charset="0"/>
              <a:ea typeface="Arial Unicode MS"/>
              <a:cs typeface="Arial" panose="020B0604020202020204" pitchFamily="34" charset="0"/>
            </a:endParaRPr>
          </a:p>
        </p:txBody>
      </p:sp>
      <p:sp>
        <p:nvSpPr>
          <p:cNvPr id="30" name="TextBox 26">
            <a:extLst>
              <a:ext uri="{FF2B5EF4-FFF2-40B4-BE49-F238E27FC236}">
                <a16:creationId xmlns:a16="http://schemas.microsoft.com/office/drawing/2014/main" id="{FDCCDB9C-30B4-4FED-8672-B06EEC23F89F}"/>
              </a:ext>
            </a:extLst>
          </p:cNvPr>
          <p:cNvSpPr txBox="1"/>
          <p:nvPr/>
        </p:nvSpPr>
        <p:spPr>
          <a:xfrm>
            <a:off x="5149462" y="1613742"/>
            <a:ext cx="25573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286"/>
            <a:r>
              <a:rPr lang="fr-FR" sz="1400" cap="all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 transferts sortants PEA</a:t>
            </a:r>
            <a:endParaRPr lang="ko-KR" altLang="en-US" sz="1400" b="1" dirty="0">
              <a:solidFill>
                <a:prstClr val="black">
                  <a:lumMod val="75000"/>
                  <a:lumOff val="25000"/>
                </a:prstClr>
              </a:solidFill>
              <a:latin typeface="Arial" panose="020B0604020202020204" pitchFamily="34" charset="0"/>
              <a:ea typeface="Arial Unicode MS"/>
              <a:cs typeface="Arial" panose="020B0604020202020204" pitchFamily="34" charset="0"/>
            </a:endParaRPr>
          </a:p>
        </p:txBody>
      </p:sp>
      <p:sp>
        <p:nvSpPr>
          <p:cNvPr id="31" name="TextBox 27">
            <a:extLst>
              <a:ext uri="{FF2B5EF4-FFF2-40B4-BE49-F238E27FC236}">
                <a16:creationId xmlns:a16="http://schemas.microsoft.com/office/drawing/2014/main" id="{D6442A37-0269-468A-B7A4-5F06ECA057E9}"/>
              </a:ext>
            </a:extLst>
          </p:cNvPr>
          <p:cNvSpPr txBox="1"/>
          <p:nvPr/>
        </p:nvSpPr>
        <p:spPr>
          <a:xfrm>
            <a:off x="4786698" y="2208072"/>
            <a:ext cx="30106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8BCB8"/>
              </a:buClr>
            </a:pP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Si présence de parts sociales, saisir également un rachat dérogatoire de parts sociales</a:t>
            </a:r>
          </a:p>
        </p:txBody>
      </p:sp>
      <p:sp>
        <p:nvSpPr>
          <p:cNvPr id="37" name="Rectangle 23">
            <a:extLst>
              <a:ext uri="{FF2B5EF4-FFF2-40B4-BE49-F238E27FC236}">
                <a16:creationId xmlns:a16="http://schemas.microsoft.com/office/drawing/2014/main" id="{0C6FD9C8-794C-40FC-81D1-62A19A3ED030}"/>
              </a:ext>
            </a:extLst>
          </p:cNvPr>
          <p:cNvSpPr/>
          <p:nvPr/>
        </p:nvSpPr>
        <p:spPr>
          <a:xfrm>
            <a:off x="8468468" y="4009090"/>
            <a:ext cx="260198" cy="261738"/>
          </a:xfrm>
          <a:custGeom>
            <a:avLst/>
            <a:gdLst/>
            <a:ahLst/>
            <a:cxnLst/>
            <a:rect l="l" t="t" r="r" b="b"/>
            <a:pathLst>
              <a:path w="3220951" h="3240001">
                <a:moveTo>
                  <a:pt x="1308278" y="1367793"/>
                </a:moveTo>
                <a:cubicBezTo>
                  <a:pt x="1529714" y="1367793"/>
                  <a:pt x="1725574" y="1477302"/>
                  <a:pt x="1834882" y="1652053"/>
                </a:cubicBezTo>
                <a:cubicBezTo>
                  <a:pt x="1903747" y="1589160"/>
                  <a:pt x="1995954" y="1554818"/>
                  <a:pt x="2096186" y="1554818"/>
                </a:cubicBezTo>
                <a:cubicBezTo>
                  <a:pt x="2313867" y="1554818"/>
                  <a:pt x="2493715" y="1716803"/>
                  <a:pt x="2514185" y="1927821"/>
                </a:cubicBezTo>
                <a:cubicBezTo>
                  <a:pt x="2517944" y="1925558"/>
                  <a:pt x="2521751" y="1925524"/>
                  <a:pt x="2525567" y="1925524"/>
                </a:cubicBezTo>
                <a:cubicBezTo>
                  <a:pt x="2888547" y="1925524"/>
                  <a:pt x="3182805" y="2219782"/>
                  <a:pt x="3182805" y="2582762"/>
                </a:cubicBezTo>
                <a:cubicBezTo>
                  <a:pt x="3182805" y="2925484"/>
                  <a:pt x="2920478" y="3206940"/>
                  <a:pt x="2585635" y="3236968"/>
                </a:cubicBezTo>
                <a:lnTo>
                  <a:pt x="2585635" y="3240001"/>
                </a:lnTo>
                <a:lnTo>
                  <a:pt x="2525567" y="3240001"/>
                </a:lnTo>
                <a:lnTo>
                  <a:pt x="733485" y="3240001"/>
                </a:lnTo>
                <a:lnTo>
                  <a:pt x="733485" y="3235099"/>
                </a:lnTo>
                <a:cubicBezTo>
                  <a:pt x="708515" y="3238513"/>
                  <a:pt x="683051" y="3240001"/>
                  <a:pt x="657239" y="3240001"/>
                </a:cubicBezTo>
                <a:cubicBezTo>
                  <a:pt x="294258" y="3240001"/>
                  <a:pt x="0" y="2945743"/>
                  <a:pt x="0" y="2582762"/>
                </a:cubicBezTo>
                <a:cubicBezTo>
                  <a:pt x="0" y="2219782"/>
                  <a:pt x="294258" y="1925524"/>
                  <a:pt x="657239" y="1925524"/>
                </a:cubicBezTo>
                <a:lnTo>
                  <a:pt x="670588" y="1928221"/>
                </a:lnTo>
                <a:cubicBezTo>
                  <a:pt x="705989" y="1610200"/>
                  <a:pt x="978825" y="1367793"/>
                  <a:pt x="1308278" y="1367793"/>
                </a:cubicBezTo>
                <a:close/>
                <a:moveTo>
                  <a:pt x="1589786" y="0"/>
                </a:moveTo>
                <a:cubicBezTo>
                  <a:pt x="1520182" y="453314"/>
                  <a:pt x="1668069" y="912942"/>
                  <a:pt x="1988957" y="1240613"/>
                </a:cubicBezTo>
                <a:cubicBezTo>
                  <a:pt x="2309845" y="1568285"/>
                  <a:pt x="2766281" y="1725754"/>
                  <a:pt x="3220951" y="1665645"/>
                </a:cubicBezTo>
                <a:cubicBezTo>
                  <a:pt x="3108976" y="1775302"/>
                  <a:pt x="2980523" y="1857805"/>
                  <a:pt x="2843553" y="1912752"/>
                </a:cubicBezTo>
                <a:cubicBezTo>
                  <a:pt x="2756367" y="1866073"/>
                  <a:pt x="2656598" y="1841175"/>
                  <a:pt x="2551012" y="1841175"/>
                </a:cubicBezTo>
                <a:cubicBezTo>
                  <a:pt x="2547197" y="1841176"/>
                  <a:pt x="2543390" y="1841210"/>
                  <a:pt x="2539631" y="1843473"/>
                </a:cubicBezTo>
                <a:cubicBezTo>
                  <a:pt x="2519161" y="1632454"/>
                  <a:pt x="2339312" y="1470470"/>
                  <a:pt x="2121631" y="1470470"/>
                </a:cubicBezTo>
                <a:cubicBezTo>
                  <a:pt x="2021400" y="1470470"/>
                  <a:pt x="1929192" y="1504812"/>
                  <a:pt x="1860327" y="1567705"/>
                </a:cubicBezTo>
                <a:cubicBezTo>
                  <a:pt x="1751020" y="1392954"/>
                  <a:pt x="1555160" y="1283445"/>
                  <a:pt x="1333723" y="1283445"/>
                </a:cubicBezTo>
                <a:lnTo>
                  <a:pt x="1331160" y="1283679"/>
                </a:lnTo>
                <a:cubicBezTo>
                  <a:pt x="1150898" y="856385"/>
                  <a:pt x="1238290" y="344219"/>
                  <a:pt x="1589786" y="0"/>
                </a:cubicBezTo>
                <a:close/>
              </a:path>
            </a:pathLst>
          </a:cu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Arial Unicode MS"/>
              <a:cs typeface="+mn-cs"/>
            </a:endParaRPr>
          </a:p>
        </p:txBody>
      </p:sp>
      <p:sp>
        <p:nvSpPr>
          <p:cNvPr id="39" name="Block Arc 41">
            <a:extLst>
              <a:ext uri="{FF2B5EF4-FFF2-40B4-BE49-F238E27FC236}">
                <a16:creationId xmlns:a16="http://schemas.microsoft.com/office/drawing/2014/main" id="{36DCD789-FED8-401C-8C81-CF9F331DAB6D}"/>
              </a:ext>
            </a:extLst>
          </p:cNvPr>
          <p:cNvSpPr/>
          <p:nvPr/>
        </p:nvSpPr>
        <p:spPr>
          <a:xfrm>
            <a:off x="4578496" y="4470205"/>
            <a:ext cx="380973" cy="357385"/>
          </a:xfrm>
          <a:custGeom>
            <a:avLst/>
            <a:gdLst/>
            <a:ahLst/>
            <a:cxnLst/>
            <a:rect l="l" t="t" r="r" b="b"/>
            <a:pathLst>
              <a:path w="2844151" h="2880180">
                <a:moveTo>
                  <a:pt x="2390187" y="1502145"/>
                </a:moveTo>
                <a:lnTo>
                  <a:pt x="2844151" y="1530794"/>
                </a:lnTo>
                <a:cubicBezTo>
                  <a:pt x="2804784" y="2154619"/>
                  <a:pt x="2367464" y="2681809"/>
                  <a:pt x="1761650" y="2835749"/>
                </a:cubicBezTo>
                <a:cubicBezTo>
                  <a:pt x="1191486" y="2980631"/>
                  <a:pt x="594633" y="2763755"/>
                  <a:pt x="252983" y="2293680"/>
                </a:cubicBezTo>
                <a:lnTo>
                  <a:pt x="102982" y="2380283"/>
                </a:lnTo>
                <a:lnTo>
                  <a:pt x="104524" y="1603708"/>
                </a:lnTo>
                <a:lnTo>
                  <a:pt x="777828" y="1990661"/>
                </a:lnTo>
                <a:lnTo>
                  <a:pt x="648358" y="2065410"/>
                </a:lnTo>
                <a:cubicBezTo>
                  <a:pt x="886760" y="2358087"/>
                  <a:pt x="1276546" y="2489694"/>
                  <a:pt x="1649627" y="2394891"/>
                </a:cubicBezTo>
                <a:cubicBezTo>
                  <a:pt x="2064076" y="2289577"/>
                  <a:pt x="2363256" y="1928916"/>
                  <a:pt x="2390187" y="1502145"/>
                </a:cubicBezTo>
                <a:close/>
                <a:moveTo>
                  <a:pt x="1424249" y="58"/>
                </a:moveTo>
                <a:cubicBezTo>
                  <a:pt x="1880498" y="-4073"/>
                  <a:pt x="2318325" y="209551"/>
                  <a:pt x="2591169" y="586524"/>
                </a:cubicBezTo>
                <a:lnTo>
                  <a:pt x="2741170" y="499921"/>
                </a:lnTo>
                <a:lnTo>
                  <a:pt x="2739628" y="1276497"/>
                </a:lnTo>
                <a:lnTo>
                  <a:pt x="2066324" y="889544"/>
                </a:lnTo>
                <a:lnTo>
                  <a:pt x="2195793" y="814795"/>
                </a:lnTo>
                <a:cubicBezTo>
                  <a:pt x="1957391" y="522118"/>
                  <a:pt x="1567606" y="390511"/>
                  <a:pt x="1194524" y="485313"/>
                </a:cubicBezTo>
                <a:cubicBezTo>
                  <a:pt x="780075" y="590627"/>
                  <a:pt x="480895" y="951288"/>
                  <a:pt x="453964" y="1378059"/>
                </a:cubicBezTo>
                <a:lnTo>
                  <a:pt x="0" y="1349410"/>
                </a:lnTo>
                <a:cubicBezTo>
                  <a:pt x="39367" y="725585"/>
                  <a:pt x="476687" y="198395"/>
                  <a:pt x="1082501" y="44455"/>
                </a:cubicBezTo>
                <a:cubicBezTo>
                  <a:pt x="1196091" y="15591"/>
                  <a:pt x="1310740" y="1086"/>
                  <a:pt x="1424249" y="5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Rectangle 7">
            <a:extLst>
              <a:ext uri="{FF2B5EF4-FFF2-40B4-BE49-F238E27FC236}">
                <a16:creationId xmlns:a16="http://schemas.microsoft.com/office/drawing/2014/main" id="{84693C49-05C6-4CD0-A900-4B843CF3016D}"/>
              </a:ext>
            </a:extLst>
          </p:cNvPr>
          <p:cNvSpPr/>
          <p:nvPr/>
        </p:nvSpPr>
        <p:spPr>
          <a:xfrm rot="18900000">
            <a:off x="1023064" y="4631532"/>
            <a:ext cx="225664" cy="502732"/>
          </a:xfrm>
          <a:custGeom>
            <a:avLst/>
            <a:gdLst/>
            <a:ahLst/>
            <a:cxnLst/>
            <a:rect l="l" t="t" r="r" b="b"/>
            <a:pathLst>
              <a:path w="154109" h="343323">
                <a:moveTo>
                  <a:pt x="102909" y="313772"/>
                </a:moveTo>
                <a:lnTo>
                  <a:pt x="102909" y="328547"/>
                </a:lnTo>
                <a:cubicBezTo>
                  <a:pt x="102909" y="336708"/>
                  <a:pt x="96294" y="343322"/>
                  <a:pt x="88133" y="343323"/>
                </a:cubicBezTo>
                <a:lnTo>
                  <a:pt x="65975" y="343322"/>
                </a:lnTo>
                <a:cubicBezTo>
                  <a:pt x="57814" y="343322"/>
                  <a:pt x="51199" y="336708"/>
                  <a:pt x="51199" y="328547"/>
                </a:cubicBezTo>
                <a:cubicBezTo>
                  <a:pt x="51199" y="323622"/>
                  <a:pt x="51200" y="318696"/>
                  <a:pt x="51200" y="313771"/>
                </a:cubicBezTo>
                <a:close/>
                <a:moveTo>
                  <a:pt x="123327" y="15459"/>
                </a:moveTo>
                <a:cubicBezTo>
                  <a:pt x="141678" y="29245"/>
                  <a:pt x="152926" y="50497"/>
                  <a:pt x="154008" y="73425"/>
                </a:cubicBezTo>
                <a:cubicBezTo>
                  <a:pt x="155089" y="96353"/>
                  <a:pt x="145890" y="118568"/>
                  <a:pt x="128916" y="134021"/>
                </a:cubicBezTo>
                <a:lnTo>
                  <a:pt x="119294" y="123450"/>
                </a:lnTo>
                <a:cubicBezTo>
                  <a:pt x="133118" y="110865"/>
                  <a:pt x="140611" y="92772"/>
                  <a:pt x="139730" y="74098"/>
                </a:cubicBezTo>
                <a:cubicBezTo>
                  <a:pt x="138850" y="55424"/>
                  <a:pt x="129689" y="38115"/>
                  <a:pt x="114743" y="26887"/>
                </a:cubicBezTo>
                <a:close/>
                <a:moveTo>
                  <a:pt x="136698" y="17411"/>
                </a:moveTo>
                <a:cubicBezTo>
                  <a:pt x="103758" y="-15529"/>
                  <a:pt x="50351" y="-15529"/>
                  <a:pt x="17412" y="17411"/>
                </a:cubicBezTo>
                <a:cubicBezTo>
                  <a:pt x="-15528" y="50351"/>
                  <a:pt x="-15528" y="103757"/>
                  <a:pt x="17412" y="136697"/>
                </a:cubicBezTo>
                <a:cubicBezTo>
                  <a:pt x="50351" y="169637"/>
                  <a:pt x="103758" y="169637"/>
                  <a:pt x="136698" y="136697"/>
                </a:cubicBezTo>
                <a:cubicBezTo>
                  <a:pt x="169637" y="103757"/>
                  <a:pt x="169637" y="50351"/>
                  <a:pt x="136698" y="17411"/>
                </a:cubicBezTo>
                <a:close/>
                <a:moveTo>
                  <a:pt x="154109" y="0"/>
                </a:moveTo>
                <a:cubicBezTo>
                  <a:pt x="196665" y="42556"/>
                  <a:pt x="196665" y="111552"/>
                  <a:pt x="154109" y="154108"/>
                </a:cubicBezTo>
                <a:cubicBezTo>
                  <a:pt x="139576" y="168641"/>
                  <a:pt x="121959" y="178211"/>
                  <a:pt x="102912" y="180994"/>
                </a:cubicBezTo>
                <a:lnTo>
                  <a:pt x="102912" y="308310"/>
                </a:lnTo>
                <a:lnTo>
                  <a:pt x="51197" y="308310"/>
                </a:lnTo>
                <a:lnTo>
                  <a:pt x="51197" y="180994"/>
                </a:lnTo>
                <a:cubicBezTo>
                  <a:pt x="32150" y="178211"/>
                  <a:pt x="14534" y="168641"/>
                  <a:pt x="0" y="154108"/>
                </a:cubicBezTo>
                <a:cubicBezTo>
                  <a:pt x="-42555" y="111552"/>
                  <a:pt x="-42555" y="42556"/>
                  <a:pt x="0" y="0"/>
                </a:cubicBezTo>
                <a:cubicBezTo>
                  <a:pt x="42556" y="-42556"/>
                  <a:pt x="111553" y="-42556"/>
                  <a:pt x="15410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Oval 21">
            <a:extLst>
              <a:ext uri="{FF2B5EF4-FFF2-40B4-BE49-F238E27FC236}">
                <a16:creationId xmlns:a16="http://schemas.microsoft.com/office/drawing/2014/main" id="{B92F2676-D90E-40BF-8AC5-C623D6EC5932}"/>
              </a:ext>
            </a:extLst>
          </p:cNvPr>
          <p:cNvSpPr>
            <a:spLocks noChangeAspect="1"/>
          </p:cNvSpPr>
          <p:nvPr/>
        </p:nvSpPr>
        <p:spPr>
          <a:xfrm>
            <a:off x="995947" y="1686297"/>
            <a:ext cx="326952" cy="329683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Rectangle 7">
            <a:extLst>
              <a:ext uri="{FF2B5EF4-FFF2-40B4-BE49-F238E27FC236}">
                <a16:creationId xmlns:a16="http://schemas.microsoft.com/office/drawing/2014/main" id="{A2454068-D6A0-42C7-BCE1-D03833DCF2E4}"/>
              </a:ext>
            </a:extLst>
          </p:cNvPr>
          <p:cNvSpPr/>
          <p:nvPr/>
        </p:nvSpPr>
        <p:spPr>
          <a:xfrm>
            <a:off x="4679644" y="1720392"/>
            <a:ext cx="357478" cy="319514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401869" y="2055482"/>
                </a:moveTo>
                <a:lnTo>
                  <a:pt x="869869" y="2055482"/>
                </a:lnTo>
                <a:lnTo>
                  <a:pt x="869869" y="2919482"/>
                </a:lnTo>
                <a:lnTo>
                  <a:pt x="401869" y="2919482"/>
                </a:lnTo>
                <a:close/>
                <a:moveTo>
                  <a:pt x="1121949" y="1695482"/>
                </a:moveTo>
                <a:lnTo>
                  <a:pt x="1589949" y="1695482"/>
                </a:lnTo>
                <a:lnTo>
                  <a:pt x="1589949" y="2919482"/>
                </a:lnTo>
                <a:lnTo>
                  <a:pt x="1121949" y="2919482"/>
                </a:lnTo>
                <a:close/>
                <a:moveTo>
                  <a:pt x="1842029" y="1335482"/>
                </a:moveTo>
                <a:lnTo>
                  <a:pt x="2310029" y="1335482"/>
                </a:lnTo>
                <a:lnTo>
                  <a:pt x="2310029" y="2919482"/>
                </a:lnTo>
                <a:lnTo>
                  <a:pt x="1842029" y="2919482"/>
                </a:lnTo>
                <a:close/>
                <a:moveTo>
                  <a:pt x="2562109" y="975482"/>
                </a:moveTo>
                <a:lnTo>
                  <a:pt x="3030109" y="975482"/>
                </a:lnTo>
                <a:lnTo>
                  <a:pt x="3030109" y="2919482"/>
                </a:lnTo>
                <a:lnTo>
                  <a:pt x="2562109" y="2919482"/>
                </a:lnTo>
                <a:close/>
                <a:moveTo>
                  <a:pt x="2321888" y="224805"/>
                </a:moveTo>
                <a:lnTo>
                  <a:pt x="2880631" y="247420"/>
                </a:lnTo>
                <a:lnTo>
                  <a:pt x="2620844" y="742612"/>
                </a:lnTo>
                <a:lnTo>
                  <a:pt x="2546105" y="613161"/>
                </a:lnTo>
                <a:lnTo>
                  <a:pt x="541555" y="1770488"/>
                </a:lnTo>
                <a:lnTo>
                  <a:pt x="392077" y="1511585"/>
                </a:lnTo>
                <a:lnTo>
                  <a:pt x="2396627" y="354257"/>
                </a:lnTo>
                <a:close/>
                <a:moveTo>
                  <a:pt x="0" y="0"/>
                </a:moveTo>
                <a:lnTo>
                  <a:pt x="180000" y="0"/>
                </a:lnTo>
                <a:lnTo>
                  <a:pt x="180000" y="3059999"/>
                </a:lnTo>
                <a:lnTo>
                  <a:pt x="3240000" y="3059999"/>
                </a:lnTo>
                <a:lnTo>
                  <a:pt x="3240000" y="3239999"/>
                </a:lnTo>
                <a:lnTo>
                  <a:pt x="180000" y="3239999"/>
                </a:lnTo>
                <a:lnTo>
                  <a:pt x="180000" y="3240000"/>
                </a:lnTo>
                <a:lnTo>
                  <a:pt x="0" y="3240000"/>
                </a:lnTo>
                <a:lnTo>
                  <a:pt x="0" y="3239999"/>
                </a:lnTo>
                <a:lnTo>
                  <a:pt x="0" y="305999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9733" y="3707463"/>
            <a:ext cx="325120" cy="325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9408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/>
      <p:bldP spid="8" grpId="0" animBg="1"/>
      <p:bldP spid="10" grpId="0"/>
      <p:bldP spid="11" grpId="0"/>
      <p:bldP spid="12" grpId="0" animBg="1"/>
      <p:bldP spid="13" grpId="0"/>
      <p:bldP spid="14" grpId="0"/>
      <p:bldP spid="15" grpId="0" animBg="1"/>
      <p:bldP spid="16" grpId="0"/>
      <p:bldP spid="17" grpId="0"/>
      <p:bldP spid="26" grpId="0" animBg="1"/>
      <p:bldP spid="27" grpId="0"/>
      <p:bldP spid="28" grpId="0"/>
      <p:bldP spid="29" grpId="0" animBg="1"/>
      <p:bldP spid="30" grpId="0"/>
      <p:bldP spid="31" grpId="0"/>
      <p:bldP spid="43" grpId="0" animBg="1"/>
      <p:bldP spid="4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13</a:t>
            </a:fld>
            <a:endParaRPr lang="fr-FR" dirty="0"/>
          </a:p>
        </p:txBody>
      </p:sp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026000" y="306000"/>
            <a:ext cx="3816424" cy="892552"/>
          </a:xfrm>
          <a:solidFill>
            <a:schemeClr val="bg1">
              <a:alpha val="20000"/>
            </a:schemeClr>
          </a:solidFill>
        </p:spPr>
        <p:txBody>
          <a:bodyPr/>
          <a:lstStyle/>
          <a:p>
            <a:pPr algn="l"/>
            <a:r>
              <a:rPr lang="fr-FR" sz="2000" b="0" kern="1200" cap="all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LE WORKFLOW PLATINE</a:t>
            </a:r>
            <a:r>
              <a:rPr lang="fr-FR" sz="2400" dirty="0"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fr-FR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1600" b="0" dirty="0" smtClean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les processus qui changent</a:t>
            </a:r>
            <a:r>
              <a:rPr lang="fr-FR" sz="1600" b="0" cap="none" dirty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fr-FR" sz="1600" b="0" cap="none" dirty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fr-FR" sz="1600" b="0" dirty="0">
              <a:solidFill>
                <a:schemeClr val="accent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112472" y="1166249"/>
            <a:ext cx="5635992" cy="57246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08BCB8"/>
              </a:buClr>
            </a:pPr>
            <a:endParaRPr lang="fr-FR" sz="1600" cap="all" dirty="0" smtClean="0">
              <a:solidFill>
                <a:schemeClr val="accent5"/>
              </a:solidFill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  <a:p>
            <a:pPr marL="457200" lvl="2">
              <a:buClr>
                <a:srgbClr val="08BCB8"/>
              </a:buClr>
            </a:pPr>
            <a:r>
              <a:rPr 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Ils seront saisis dans le workflow et soumis à validation en fonction du schéma délégataire proposé:</a:t>
            </a:r>
          </a:p>
          <a:p>
            <a:pPr marL="742950" lvl="2" indent="-285750">
              <a:buClr>
                <a:srgbClr val="08BCB8"/>
              </a:buClr>
              <a:buFont typeface="Arial" panose="020B0604020202020204" pitchFamily="34" charset="0"/>
              <a:buChar char="•"/>
            </a:pP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Rachat dérogatoire statutaire → validation DA </a:t>
            </a:r>
            <a:r>
              <a:rPr 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(RM </a:t>
            </a: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pour la BDR)</a:t>
            </a:r>
          </a:p>
          <a:p>
            <a:pPr marL="742950" lvl="2" indent="-285750">
              <a:buClr>
                <a:srgbClr val="08BCB8"/>
              </a:buClr>
              <a:buFont typeface="Arial" panose="020B0604020202020204" pitchFamily="34" charset="0"/>
              <a:buChar char="•"/>
            </a:pP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Rachat dérogatoire exceptionnel → validation DR </a:t>
            </a:r>
            <a:r>
              <a:rPr 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irecteur CAF et directeur de marché pour </a:t>
            </a: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la BDR) </a:t>
            </a:r>
            <a:r>
              <a:rPr 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(cf. tableau en annexe)</a:t>
            </a:r>
            <a:endParaRPr lang="fr-FR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2">
              <a:buClr>
                <a:srgbClr val="08BCB8"/>
              </a:buClr>
            </a:pPr>
            <a:endParaRPr lang="fr-FR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2">
              <a:buClr>
                <a:srgbClr val="08BCB8"/>
              </a:buClr>
            </a:pPr>
            <a:endParaRPr lang="fr-FR" sz="12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2">
              <a:buClr>
                <a:srgbClr val="08BCB8"/>
              </a:buClr>
            </a:pPr>
            <a:r>
              <a:rPr lang="fr-FR" sz="12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Déroulement </a:t>
            </a:r>
            <a:r>
              <a:rPr lang="fr-FR" sz="1200" u="sng" dirty="0">
                <a:latin typeface="Arial" panose="020B0604020202020204" pitchFamily="34" charset="0"/>
                <a:cs typeface="Arial" panose="020B0604020202020204" pitchFamily="34" charset="0"/>
              </a:rPr>
              <a:t>de la </a:t>
            </a:r>
            <a:r>
              <a:rPr lang="fr-FR" sz="12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saisie: </a:t>
            </a:r>
          </a:p>
          <a:p>
            <a:pPr marL="628650" lvl="2" indent="-171450">
              <a:buClr>
                <a:srgbClr val="08BCB8"/>
              </a:buClr>
              <a:buFont typeface="Arial" panose="020B0604020202020204" pitchFamily="34" charset="0"/>
              <a:buChar char="•"/>
            </a:pPr>
            <a:r>
              <a:rPr 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Ouvrir l’un </a:t>
            </a: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ou l’autre des actes de </a:t>
            </a:r>
            <a:r>
              <a:rPr 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gestion </a:t>
            </a:r>
          </a:p>
          <a:p>
            <a:pPr marL="1714500" lvl="3" indent="-342900">
              <a:buClr>
                <a:srgbClr val="08BCB8"/>
              </a:buClr>
              <a:buFont typeface="Wingdings" panose="05000000000000000000" pitchFamily="2" charset="2"/>
              <a:buChar char="v"/>
            </a:pPr>
            <a:r>
              <a:rPr 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Motifs statutaires:</a:t>
            </a:r>
          </a:p>
          <a:p>
            <a:pPr lvl="3">
              <a:buClr>
                <a:srgbClr val="08BCB8"/>
              </a:buClr>
            </a:pPr>
            <a:r>
              <a:rPr 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- Licenciement</a:t>
            </a:r>
          </a:p>
          <a:p>
            <a:pPr lvl="3">
              <a:buClr>
                <a:srgbClr val="08BCB8"/>
              </a:buClr>
            </a:pPr>
            <a:r>
              <a:rPr 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- Départs en retraite ou pré-retraite</a:t>
            </a:r>
          </a:p>
          <a:p>
            <a:pPr lvl="3">
              <a:buClr>
                <a:srgbClr val="08BCB8"/>
              </a:buClr>
            </a:pPr>
            <a:r>
              <a:rPr 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- Invalidité</a:t>
            </a:r>
          </a:p>
          <a:p>
            <a:pPr lvl="3">
              <a:buClr>
                <a:srgbClr val="08BCB8"/>
              </a:buClr>
            </a:pPr>
            <a:r>
              <a:rPr 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- Divorce du sociétaire</a:t>
            </a:r>
          </a:p>
          <a:p>
            <a:pPr lvl="3">
              <a:buClr>
                <a:srgbClr val="08BCB8"/>
              </a:buClr>
            </a:pPr>
            <a:r>
              <a:rPr 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- Redressement judiciaire</a:t>
            </a:r>
          </a:p>
          <a:p>
            <a:pPr lvl="3">
              <a:buClr>
                <a:srgbClr val="08BCB8"/>
              </a:buClr>
            </a:pPr>
            <a:r>
              <a:rPr 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- Liquidation/dissolution</a:t>
            </a:r>
          </a:p>
          <a:p>
            <a:pPr lvl="3">
              <a:buClr>
                <a:srgbClr val="08BCB8"/>
              </a:buClr>
            </a:pPr>
            <a:r>
              <a:rPr 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- Rattachement du sociétaire à un autre foyer fiscal</a:t>
            </a:r>
          </a:p>
          <a:p>
            <a:pPr lvl="3">
              <a:buClr>
                <a:srgbClr val="08BCB8"/>
              </a:buClr>
            </a:pPr>
            <a:r>
              <a:rPr 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- Transfert à l’étranger du domicile du sociétaire</a:t>
            </a:r>
          </a:p>
          <a:p>
            <a:pPr lvl="3">
              <a:buClr>
                <a:srgbClr val="08BCB8"/>
              </a:buClr>
            </a:pPr>
            <a:r>
              <a:rPr 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- Transfert ou clôture du PEA</a:t>
            </a:r>
          </a:p>
          <a:p>
            <a:pPr lvl="3">
              <a:buClr>
                <a:srgbClr val="08BCB8"/>
              </a:buClr>
            </a:pPr>
            <a:r>
              <a:rPr 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- Déménagement en dehors de la zone d’influence</a:t>
            </a:r>
          </a:p>
          <a:p>
            <a:pPr marL="1714500" lvl="3" indent="-342900">
              <a:buClr>
                <a:srgbClr val="08BCB8"/>
              </a:buClr>
              <a:buFont typeface="Wingdings" panose="05000000000000000000" pitchFamily="2" charset="2"/>
              <a:buChar char="v"/>
            </a:pPr>
            <a:r>
              <a:rPr lang="fr-FR" sz="12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Tous les </a:t>
            </a:r>
            <a:r>
              <a:rPr lang="fr-FR" sz="12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autres motifs </a:t>
            </a:r>
            <a:r>
              <a:rPr lang="fr-FR" sz="12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sont qualifiés d’exceptionnels</a:t>
            </a:r>
            <a:endParaRPr lang="fr-FR" sz="12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28650" lvl="2" indent="-171450">
              <a:buClr>
                <a:srgbClr val="08BCB8"/>
              </a:buClr>
              <a:buFont typeface="Arial" panose="020B0604020202020204" pitchFamily="34" charset="0"/>
              <a:buChar char="•"/>
            </a:pP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Sélectionner ensuite le motif dérogatoire parmi l’ensemble des motifs (statutaires et </a:t>
            </a:r>
            <a:r>
              <a:rPr 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autres motifs)</a:t>
            </a:r>
            <a:endParaRPr lang="fr-FR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28650" lvl="2" indent="-171450">
              <a:buClr>
                <a:srgbClr val="08BCB8"/>
              </a:buClr>
              <a:buFont typeface="Arial" panose="020B0604020202020204" pitchFamily="34" charset="0"/>
              <a:buChar char="•"/>
            </a:pP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Enfin, choisir dans la liste nominative des décideurs réseaux le nom de la personne qui doit valider selon le schéma délégataire</a:t>
            </a:r>
          </a:p>
          <a:p>
            <a:pPr marL="457200" lvl="2">
              <a:buClr>
                <a:srgbClr val="08BCB8"/>
              </a:buClr>
            </a:pPr>
            <a:endParaRPr lang="fr-FR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2">
              <a:buClr>
                <a:srgbClr val="08BCB8"/>
              </a:buClr>
            </a:pPr>
            <a:endParaRPr lang="fr-FR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300" dirty="0"/>
          </a:p>
          <a:p>
            <a:endParaRPr lang="fr-FR" sz="1300" dirty="0" smtClean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9BAF379-659C-49EB-AD85-6FBAF547295D}"/>
              </a:ext>
            </a:extLst>
          </p:cNvPr>
          <p:cNvSpPr/>
          <p:nvPr/>
        </p:nvSpPr>
        <p:spPr>
          <a:xfrm>
            <a:off x="611561" y="1601823"/>
            <a:ext cx="2332303" cy="4184043"/>
          </a:xfrm>
          <a:prstGeom prst="rect">
            <a:avLst/>
          </a:prstGeom>
          <a:solidFill>
            <a:srgbClr val="B1D9C7"/>
          </a:solidFill>
          <a:ln w="12700" cap="flat" cmpd="sng" algn="ctr">
            <a:noFill/>
            <a:prstDash val="solid"/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Arial Unicode MS"/>
              <a:cs typeface="+mn-cs"/>
            </a:endParaRPr>
          </a:p>
        </p:txBody>
      </p:sp>
      <p:graphicFrame>
        <p:nvGraphicFramePr>
          <p:cNvPr id="9" name="Table 2">
            <a:extLst>
              <a:ext uri="{FF2B5EF4-FFF2-40B4-BE49-F238E27FC236}">
                <a16:creationId xmlns:a16="http://schemas.microsoft.com/office/drawing/2014/main" id="{240CBDBC-8748-499D-966D-BDD56693B1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5347873"/>
              </p:ext>
            </p:extLst>
          </p:nvPr>
        </p:nvGraphicFramePr>
        <p:xfrm>
          <a:off x="611560" y="1601825"/>
          <a:ext cx="2332304" cy="4242442"/>
        </p:xfrm>
        <a:graphic>
          <a:graphicData uri="http://schemas.openxmlformats.org/drawingml/2006/table">
            <a:tbl>
              <a:tblPr firstRow="1" bandRow="1"/>
              <a:tblGrid>
                <a:gridCol w="2160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0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760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9pPr>
                    </a:lstStyle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1" dirty="0">
                        <a:solidFill>
                          <a:srgbClr val="76B1D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2C1C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9pPr>
                    </a:lstStyle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2C1C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9pPr>
                    </a:lstStyle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1" dirty="0">
                        <a:solidFill>
                          <a:srgbClr val="76B1D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2C1C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10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9pPr>
                    </a:lstStyle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4000" b="1" dirty="0">
                        <a:solidFill>
                          <a:srgbClr val="76B1D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2C1C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9pPr>
                    </a:lstStyle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36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2C1C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9pPr>
                    </a:lstStyle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4000" b="1" dirty="0">
                        <a:solidFill>
                          <a:srgbClr val="76B1D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2C1C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072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9pPr>
                    </a:lstStyle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1" dirty="0">
                        <a:solidFill>
                          <a:srgbClr val="76B1D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2C1C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9pPr>
                    </a:lstStyle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LES</a:t>
                      </a:r>
                      <a:r>
                        <a:rPr lang="en-US" altLang="ko-KR" sz="1600" b="1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PARTS SOCIALES</a:t>
                      </a:r>
                      <a:endParaRPr lang="ko-KR" altLang="en-US" sz="16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2C1C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9pPr>
                    </a:lstStyle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1" dirty="0">
                        <a:solidFill>
                          <a:srgbClr val="76B1D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2C1C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607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9pPr>
                    </a:lstStyle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2C1C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9pPr>
                    </a:lstStyle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2C1C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9pPr>
                    </a:lstStyle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2C1C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2322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9pPr>
                    </a:lstStyle>
                    <a:p>
                      <a:pPr algn="l"/>
                      <a:endParaRPr lang="ko-KR" altLang="en-US" sz="12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2C1C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9pPr>
                    </a:lstStyle>
                    <a:p>
                      <a:pPr algn="ctr"/>
                      <a:r>
                        <a:rPr lang="fr-FR" altLang="ko-KR" sz="24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RACHATS</a:t>
                      </a:r>
                      <a:endParaRPr lang="ko-KR" altLang="en-US" sz="24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2C1C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9pPr>
                    </a:lstStyle>
                    <a:p>
                      <a:pPr algn="l"/>
                      <a:endParaRPr lang="ko-KR" altLang="en-US" sz="12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2C1C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3893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9pPr>
                    </a:lstStyle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2C1C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9pPr>
                    </a:lstStyle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2C1C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9pPr>
                    </a:lstStyle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2C1C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3643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9pPr>
                    </a:lstStyle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2C1C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9pPr>
                    </a:lstStyle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smtClean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.</a:t>
                      </a:r>
                      <a:endParaRPr lang="en-US" altLang="ko-KR" sz="12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2C1C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9pPr>
                    </a:lstStyle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2C1C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0" name="Block Arc 14">
            <a:extLst>
              <a:ext uri="{FF2B5EF4-FFF2-40B4-BE49-F238E27FC236}">
                <a16:creationId xmlns:a16="http://schemas.microsoft.com/office/drawing/2014/main" id="{2FE841E0-BFA1-414A-BB2A-7C988FA879A3}"/>
              </a:ext>
            </a:extLst>
          </p:cNvPr>
          <p:cNvSpPr>
            <a:spLocks noChangeAspect="1"/>
          </p:cNvSpPr>
          <p:nvPr/>
        </p:nvSpPr>
        <p:spPr>
          <a:xfrm rot="2700000">
            <a:off x="1633726" y="1284497"/>
            <a:ext cx="287972" cy="836332"/>
          </a:xfrm>
          <a:custGeom>
            <a:avLst/>
            <a:gdLst/>
            <a:ahLst/>
            <a:cxnLst/>
            <a:rect l="l" t="t" r="r" b="b"/>
            <a:pathLst>
              <a:path w="287972" h="836332">
                <a:moveTo>
                  <a:pt x="30729" y="55075"/>
                </a:moveTo>
                <a:cubicBezTo>
                  <a:pt x="42478" y="40106"/>
                  <a:pt x="57261" y="27376"/>
                  <a:pt x="74493" y="17880"/>
                </a:cubicBezTo>
                <a:cubicBezTo>
                  <a:pt x="97470" y="5219"/>
                  <a:pt x="122980" y="-693"/>
                  <a:pt x="148292" y="64"/>
                </a:cubicBezTo>
                <a:cubicBezTo>
                  <a:pt x="173603" y="822"/>
                  <a:pt x="198714" y="8247"/>
                  <a:pt x="220893" y="22259"/>
                </a:cubicBezTo>
                <a:cubicBezTo>
                  <a:pt x="261840" y="48130"/>
                  <a:pt x="286805" y="92672"/>
                  <a:pt x="287621" y="140576"/>
                </a:cubicBezTo>
                <a:lnTo>
                  <a:pt x="287972" y="140576"/>
                </a:lnTo>
                <a:lnTo>
                  <a:pt x="287972" y="752171"/>
                </a:lnTo>
                <a:lnTo>
                  <a:pt x="287091" y="752171"/>
                </a:lnTo>
                <a:cubicBezTo>
                  <a:pt x="287327" y="779980"/>
                  <a:pt x="272899" y="806109"/>
                  <a:pt x="248733" y="821844"/>
                </a:cubicBezTo>
                <a:cubicBezTo>
                  <a:pt x="221789" y="839389"/>
                  <a:pt x="187151" y="841125"/>
                  <a:pt x="158504" y="826368"/>
                </a:cubicBezTo>
                <a:cubicBezTo>
                  <a:pt x="134819" y="814168"/>
                  <a:pt x="118430" y="792350"/>
                  <a:pt x="116163" y="766892"/>
                </a:cubicBezTo>
                <a:lnTo>
                  <a:pt x="111480" y="734732"/>
                </a:lnTo>
                <a:lnTo>
                  <a:pt x="111480" y="300602"/>
                </a:lnTo>
                <a:cubicBezTo>
                  <a:pt x="111480" y="292074"/>
                  <a:pt x="114937" y="284352"/>
                  <a:pt x="120526" y="278763"/>
                </a:cubicBezTo>
                <a:cubicBezTo>
                  <a:pt x="126115" y="273174"/>
                  <a:pt x="133837" y="269717"/>
                  <a:pt x="142365" y="269717"/>
                </a:cubicBezTo>
                <a:cubicBezTo>
                  <a:pt x="159423" y="269717"/>
                  <a:pt x="173251" y="283545"/>
                  <a:pt x="173251" y="300602"/>
                </a:cubicBezTo>
                <a:lnTo>
                  <a:pt x="173251" y="751930"/>
                </a:lnTo>
                <a:cubicBezTo>
                  <a:pt x="173648" y="760601"/>
                  <a:pt x="179233" y="768379"/>
                  <a:pt x="187804" y="772291"/>
                </a:cubicBezTo>
                <a:cubicBezTo>
                  <a:pt x="196159" y="776105"/>
                  <a:pt x="206075" y="775650"/>
                  <a:pt x="213975" y="771093"/>
                </a:cubicBezTo>
                <a:cubicBezTo>
                  <a:pt x="221241" y="766901"/>
                  <a:pt x="225775" y="759840"/>
                  <a:pt x="226208" y="752171"/>
                </a:cubicBezTo>
                <a:lnTo>
                  <a:pt x="226201" y="752171"/>
                </a:lnTo>
                <a:lnTo>
                  <a:pt x="226201" y="148909"/>
                </a:lnTo>
                <a:lnTo>
                  <a:pt x="225816" y="148886"/>
                </a:lnTo>
                <a:cubicBezTo>
                  <a:pt x="227602" y="119067"/>
                  <a:pt x="213026" y="90638"/>
                  <a:pt x="187772" y="74682"/>
                </a:cubicBezTo>
                <a:cubicBezTo>
                  <a:pt x="162518" y="58727"/>
                  <a:pt x="130584" y="57771"/>
                  <a:pt x="104421" y="72189"/>
                </a:cubicBezTo>
                <a:cubicBezTo>
                  <a:pt x="78258" y="86606"/>
                  <a:pt x="62009" y="114114"/>
                  <a:pt x="62009" y="143986"/>
                </a:cubicBezTo>
                <a:lnTo>
                  <a:pt x="61771" y="143986"/>
                </a:lnTo>
                <a:lnTo>
                  <a:pt x="61771" y="393381"/>
                </a:lnTo>
                <a:lnTo>
                  <a:pt x="58623" y="371761"/>
                </a:lnTo>
                <a:lnTo>
                  <a:pt x="0" y="450367"/>
                </a:lnTo>
                <a:lnTo>
                  <a:pt x="0" y="132171"/>
                </a:lnTo>
                <a:lnTo>
                  <a:pt x="999" y="132171"/>
                </a:lnTo>
                <a:cubicBezTo>
                  <a:pt x="2830" y="103721"/>
                  <a:pt x="13525" y="76996"/>
                  <a:pt x="30729" y="55075"/>
                </a:cubicBezTo>
                <a:close/>
              </a:path>
            </a:pathLst>
          </a:custGeom>
          <a:solidFill>
            <a:srgbClr val="576868"/>
          </a:solidFill>
          <a:ln w="12700" cap="flat" cmpd="sng" algn="ctr">
            <a:noFill/>
            <a:prstDash val="solid"/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7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Arial Unicode MS"/>
              <a:cs typeface="+mn-cs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899592" y="6145407"/>
            <a:ext cx="59766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2">
              <a:buClr>
                <a:srgbClr val="08BCB8"/>
              </a:buClr>
            </a:pP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Pour les rachats dérogatoires en cas de décès: toujours s’adresser au service succession.</a:t>
            </a:r>
          </a:p>
        </p:txBody>
      </p:sp>
    </p:spTree>
    <p:extLst>
      <p:ext uri="{BB962C8B-B14F-4D97-AF65-F5344CB8AC3E}">
        <p14:creationId xmlns:p14="http://schemas.microsoft.com/office/powerpoint/2010/main" val="3988361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3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3" grpId="0" build="p" bldLvl="3"/>
      <p:bldP spid="10" grpId="0" animBg="1"/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14</a:t>
            </a:fld>
            <a:endParaRPr lang="fr-FR" dirty="0"/>
          </a:p>
        </p:txBody>
      </p:sp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026000" y="306000"/>
            <a:ext cx="3816424" cy="892552"/>
          </a:xfrm>
          <a:solidFill>
            <a:schemeClr val="bg1">
              <a:alpha val="20000"/>
            </a:schemeClr>
          </a:solidFill>
        </p:spPr>
        <p:txBody>
          <a:bodyPr/>
          <a:lstStyle/>
          <a:p>
            <a:pPr algn="l"/>
            <a:r>
              <a:rPr lang="fr-FR" sz="2000" b="0" kern="1200" cap="all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LE WORKFLOW PLATINE</a:t>
            </a:r>
            <a:r>
              <a:rPr lang="fr-FR" sz="2400" dirty="0"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fr-FR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1600" b="0" dirty="0" smtClean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les processus qui changent</a:t>
            </a:r>
            <a:r>
              <a:rPr lang="fr-FR" sz="1600" b="0" cap="none" dirty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fr-FR" sz="1600" b="0" cap="none" dirty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fr-FR" sz="1600" b="0" dirty="0">
              <a:solidFill>
                <a:schemeClr val="accent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131840" y="1661688"/>
            <a:ext cx="5635992" cy="33855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08BCB8"/>
              </a:buClr>
            </a:pPr>
            <a:r>
              <a:rPr lang="fr-FR" sz="1600" cap="all" dirty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Demande régularisation :</a:t>
            </a:r>
          </a:p>
          <a:p>
            <a:pPr marL="742950" lvl="2" indent="-285750">
              <a:buClr>
                <a:srgbClr val="08BCB8"/>
              </a:buClr>
              <a:buFont typeface="Arial" panose="020B0604020202020204" pitchFamily="34" charset="0"/>
              <a:buChar char="•"/>
            </a:pP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A ce jour en caisse une demande </a:t>
            </a:r>
            <a:r>
              <a:rPr lang="fr-FR" sz="1200" dirty="0" err="1">
                <a:latin typeface="Arial" panose="020B0604020202020204" pitchFamily="34" charset="0"/>
                <a:cs typeface="Arial" panose="020B0604020202020204" pitchFamily="34" charset="0"/>
              </a:rPr>
              <a:t>Myflow</a:t>
            </a: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 validée par DR et traitée par le Service Epargne (PS et bourse).</a:t>
            </a:r>
          </a:p>
          <a:p>
            <a:pPr marL="742950" lvl="2" indent="-285750">
              <a:buClr>
                <a:srgbClr val="08BCB8"/>
              </a:buClr>
              <a:buFont typeface="Arial" panose="020B0604020202020204" pitchFamily="34" charset="0"/>
              <a:buChar char="•"/>
            </a:pP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Désormais, Il faudra créer 2 actes de gestion dans le workflow :</a:t>
            </a:r>
          </a:p>
          <a:p>
            <a:pPr marL="1657350" lvl="5" indent="-285750">
              <a:buClr>
                <a:srgbClr val="08BCB8"/>
              </a:buClr>
              <a:buFont typeface="Courier New" panose="02070309020205020404" pitchFamily="49" charset="0"/>
              <a:buChar char="o"/>
            </a:pP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pour les régularisations PS avec validation DA</a:t>
            </a:r>
          </a:p>
          <a:p>
            <a:pPr marL="1657350" lvl="5" indent="-285750">
              <a:buClr>
                <a:srgbClr val="08BCB8"/>
              </a:buClr>
              <a:buFont typeface="Courier New" panose="02070309020205020404" pitchFamily="49" charset="0"/>
              <a:buChar char="o"/>
            </a:pP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pour les régularisations bourse avec validation correspondant titre (accord par mail du DR à joindre à la prestation en fichier </a:t>
            </a:r>
            <a:r>
              <a:rPr lang="fr-FR" sz="1200" dirty="0" err="1">
                <a:latin typeface="Arial" panose="020B0604020202020204" pitchFamily="34" charset="0"/>
                <a:cs typeface="Arial" panose="020B0604020202020204" pitchFamily="34" charset="0"/>
              </a:rPr>
              <a:t>pdf</a:t>
            </a: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endParaRPr lang="fr-FR" sz="1300" dirty="0"/>
          </a:p>
          <a:p>
            <a:pPr>
              <a:buClr>
                <a:srgbClr val="08BCB8"/>
              </a:buClr>
            </a:pPr>
            <a:r>
              <a:rPr lang="fr-FR" sz="1600" cap="all" dirty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les transferts sort</a:t>
            </a:r>
            <a:r>
              <a:rPr lang="fr-FR" sz="1600" cap="all" dirty="0">
                <a:solidFill>
                  <a:srgbClr val="09B2A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ants</a:t>
            </a:r>
            <a:r>
              <a:rPr lang="fr-FR" sz="1600" cap="all" dirty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inter caisse pour parts sociales:</a:t>
            </a: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1200" dirty="0" err="1">
                <a:latin typeface="Arial" panose="020B0604020202020204" pitchFamily="34" charset="0"/>
                <a:cs typeface="Arial" panose="020B0604020202020204" pitchFamily="34" charset="0"/>
              </a:rPr>
              <a:t>EuroTitres</a:t>
            </a: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 propose de réaliser un rachat dérogatoire d’office s’il reste moins de 50 PS sur le compte lors d’un transfert sortant.</a:t>
            </a:r>
          </a:p>
          <a:p>
            <a:pPr>
              <a:buClr>
                <a:srgbClr val="08BCB8"/>
              </a:buClr>
            </a:pPr>
            <a:endParaRPr lang="fr-FR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Clr>
                <a:srgbClr val="08BCB8"/>
              </a:buClr>
            </a:pPr>
            <a:r>
              <a:rPr lang="fr-FR" sz="1600" cap="all" dirty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TRANSFERTS </a:t>
            </a:r>
            <a:r>
              <a:rPr lang="fr-FR" sz="1600" cap="all" dirty="0" smtClean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SORTANTS</a:t>
            </a:r>
            <a:r>
              <a:rPr lang="fr-FR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1400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 Faire signer un rachat dérogatoire pour un transfert autre CE et plus de 50 parts</a:t>
            </a:r>
          </a:p>
          <a:p>
            <a:endParaRPr lang="fr-FR" sz="1300" dirty="0" smtClean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9BAF379-659C-49EB-AD85-6FBAF547295D}"/>
              </a:ext>
            </a:extLst>
          </p:cNvPr>
          <p:cNvSpPr/>
          <p:nvPr/>
        </p:nvSpPr>
        <p:spPr>
          <a:xfrm>
            <a:off x="611561" y="1601823"/>
            <a:ext cx="2332303" cy="4184043"/>
          </a:xfrm>
          <a:prstGeom prst="rect">
            <a:avLst/>
          </a:prstGeom>
          <a:solidFill>
            <a:srgbClr val="B1D9C7"/>
          </a:solidFill>
          <a:ln w="12700" cap="flat" cmpd="sng" algn="ctr">
            <a:noFill/>
            <a:prstDash val="solid"/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Arial Unicode MS"/>
              <a:cs typeface="+mn-cs"/>
            </a:endParaRPr>
          </a:p>
        </p:txBody>
      </p:sp>
      <p:graphicFrame>
        <p:nvGraphicFramePr>
          <p:cNvPr id="9" name="Table 2">
            <a:extLst>
              <a:ext uri="{FF2B5EF4-FFF2-40B4-BE49-F238E27FC236}">
                <a16:creationId xmlns:a16="http://schemas.microsoft.com/office/drawing/2014/main" id="{240CBDBC-8748-499D-966D-BDD56693B1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8610964"/>
              </p:ext>
            </p:extLst>
          </p:nvPr>
        </p:nvGraphicFramePr>
        <p:xfrm>
          <a:off x="611560" y="1601825"/>
          <a:ext cx="2332304" cy="4242442"/>
        </p:xfrm>
        <a:graphic>
          <a:graphicData uri="http://schemas.openxmlformats.org/drawingml/2006/table">
            <a:tbl>
              <a:tblPr firstRow="1" bandRow="1"/>
              <a:tblGrid>
                <a:gridCol w="2160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0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760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9pPr>
                    </a:lstStyle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1" dirty="0">
                        <a:solidFill>
                          <a:srgbClr val="76B1D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2C1C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9pPr>
                    </a:lstStyle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2C1C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9pPr>
                    </a:lstStyle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1" dirty="0">
                        <a:solidFill>
                          <a:srgbClr val="76B1D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2C1C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10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9pPr>
                    </a:lstStyle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4000" b="1" dirty="0">
                        <a:solidFill>
                          <a:srgbClr val="76B1D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2C1C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9pPr>
                    </a:lstStyle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36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2C1C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9pPr>
                    </a:lstStyle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4000" b="1" dirty="0">
                        <a:solidFill>
                          <a:srgbClr val="76B1D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2C1C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072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9pPr>
                    </a:lstStyle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1" dirty="0">
                        <a:solidFill>
                          <a:srgbClr val="76B1D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2C1C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9pPr>
                    </a:lstStyle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LES</a:t>
                      </a:r>
                      <a:r>
                        <a:rPr lang="en-US" altLang="ko-KR" sz="1600" b="1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PARTS SOCIALES</a:t>
                      </a:r>
                      <a:endParaRPr lang="ko-KR" altLang="en-US" sz="16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2C1C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9pPr>
                    </a:lstStyle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1" dirty="0">
                        <a:solidFill>
                          <a:srgbClr val="76B1D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2C1C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607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9pPr>
                    </a:lstStyle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2C1C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9pPr>
                    </a:lstStyle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2C1C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9pPr>
                    </a:lstStyle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2C1C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2322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9pPr>
                    </a:lstStyle>
                    <a:p>
                      <a:pPr algn="l"/>
                      <a:endParaRPr lang="ko-KR" altLang="en-US" sz="12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2C1C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9pPr>
                    </a:lstStyle>
                    <a:p>
                      <a:pPr algn="ctr"/>
                      <a:r>
                        <a:rPr lang="fr-FR" altLang="ko-KR" sz="14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REGULARISATIONS</a:t>
                      </a:r>
                      <a:r>
                        <a:rPr lang="fr-FR" altLang="ko-KR" sz="1400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&amp; TRANSFERTS</a:t>
                      </a:r>
                      <a:endParaRPr lang="ko-KR" altLang="en-US" sz="14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2C1C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9pPr>
                    </a:lstStyle>
                    <a:p>
                      <a:pPr algn="l"/>
                      <a:endParaRPr lang="ko-KR" altLang="en-US" sz="12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2C1C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3893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9pPr>
                    </a:lstStyle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2C1C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9pPr>
                    </a:lstStyle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2C1C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9pPr>
                    </a:lstStyle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2C1C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3643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9pPr>
                    </a:lstStyle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2C1C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9pPr>
                    </a:lstStyle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smtClean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.</a:t>
                      </a:r>
                      <a:endParaRPr lang="en-US" altLang="ko-KR" sz="12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2C1C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9pPr>
                    </a:lstStyle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2C1C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0" name="Block Arc 14">
            <a:extLst>
              <a:ext uri="{FF2B5EF4-FFF2-40B4-BE49-F238E27FC236}">
                <a16:creationId xmlns:a16="http://schemas.microsoft.com/office/drawing/2014/main" id="{2FE841E0-BFA1-414A-BB2A-7C988FA879A3}"/>
              </a:ext>
            </a:extLst>
          </p:cNvPr>
          <p:cNvSpPr>
            <a:spLocks noChangeAspect="1"/>
          </p:cNvSpPr>
          <p:nvPr/>
        </p:nvSpPr>
        <p:spPr>
          <a:xfrm rot="2700000">
            <a:off x="1633726" y="1284497"/>
            <a:ext cx="287972" cy="836332"/>
          </a:xfrm>
          <a:custGeom>
            <a:avLst/>
            <a:gdLst/>
            <a:ahLst/>
            <a:cxnLst/>
            <a:rect l="l" t="t" r="r" b="b"/>
            <a:pathLst>
              <a:path w="287972" h="836332">
                <a:moveTo>
                  <a:pt x="30729" y="55075"/>
                </a:moveTo>
                <a:cubicBezTo>
                  <a:pt x="42478" y="40106"/>
                  <a:pt x="57261" y="27376"/>
                  <a:pt x="74493" y="17880"/>
                </a:cubicBezTo>
                <a:cubicBezTo>
                  <a:pt x="97470" y="5219"/>
                  <a:pt x="122980" y="-693"/>
                  <a:pt x="148292" y="64"/>
                </a:cubicBezTo>
                <a:cubicBezTo>
                  <a:pt x="173603" y="822"/>
                  <a:pt x="198714" y="8247"/>
                  <a:pt x="220893" y="22259"/>
                </a:cubicBezTo>
                <a:cubicBezTo>
                  <a:pt x="261840" y="48130"/>
                  <a:pt x="286805" y="92672"/>
                  <a:pt x="287621" y="140576"/>
                </a:cubicBezTo>
                <a:lnTo>
                  <a:pt x="287972" y="140576"/>
                </a:lnTo>
                <a:lnTo>
                  <a:pt x="287972" y="752171"/>
                </a:lnTo>
                <a:lnTo>
                  <a:pt x="287091" y="752171"/>
                </a:lnTo>
                <a:cubicBezTo>
                  <a:pt x="287327" y="779980"/>
                  <a:pt x="272899" y="806109"/>
                  <a:pt x="248733" y="821844"/>
                </a:cubicBezTo>
                <a:cubicBezTo>
                  <a:pt x="221789" y="839389"/>
                  <a:pt x="187151" y="841125"/>
                  <a:pt x="158504" y="826368"/>
                </a:cubicBezTo>
                <a:cubicBezTo>
                  <a:pt x="134819" y="814168"/>
                  <a:pt x="118430" y="792350"/>
                  <a:pt x="116163" y="766892"/>
                </a:cubicBezTo>
                <a:lnTo>
                  <a:pt x="111480" y="734732"/>
                </a:lnTo>
                <a:lnTo>
                  <a:pt x="111480" y="300602"/>
                </a:lnTo>
                <a:cubicBezTo>
                  <a:pt x="111480" y="292074"/>
                  <a:pt x="114937" y="284352"/>
                  <a:pt x="120526" y="278763"/>
                </a:cubicBezTo>
                <a:cubicBezTo>
                  <a:pt x="126115" y="273174"/>
                  <a:pt x="133837" y="269717"/>
                  <a:pt x="142365" y="269717"/>
                </a:cubicBezTo>
                <a:cubicBezTo>
                  <a:pt x="159423" y="269717"/>
                  <a:pt x="173251" y="283545"/>
                  <a:pt x="173251" y="300602"/>
                </a:cubicBezTo>
                <a:lnTo>
                  <a:pt x="173251" y="751930"/>
                </a:lnTo>
                <a:cubicBezTo>
                  <a:pt x="173648" y="760601"/>
                  <a:pt x="179233" y="768379"/>
                  <a:pt x="187804" y="772291"/>
                </a:cubicBezTo>
                <a:cubicBezTo>
                  <a:pt x="196159" y="776105"/>
                  <a:pt x="206075" y="775650"/>
                  <a:pt x="213975" y="771093"/>
                </a:cubicBezTo>
                <a:cubicBezTo>
                  <a:pt x="221241" y="766901"/>
                  <a:pt x="225775" y="759840"/>
                  <a:pt x="226208" y="752171"/>
                </a:cubicBezTo>
                <a:lnTo>
                  <a:pt x="226201" y="752171"/>
                </a:lnTo>
                <a:lnTo>
                  <a:pt x="226201" y="148909"/>
                </a:lnTo>
                <a:lnTo>
                  <a:pt x="225816" y="148886"/>
                </a:lnTo>
                <a:cubicBezTo>
                  <a:pt x="227602" y="119067"/>
                  <a:pt x="213026" y="90638"/>
                  <a:pt x="187772" y="74682"/>
                </a:cubicBezTo>
                <a:cubicBezTo>
                  <a:pt x="162518" y="58727"/>
                  <a:pt x="130584" y="57771"/>
                  <a:pt x="104421" y="72189"/>
                </a:cubicBezTo>
                <a:cubicBezTo>
                  <a:pt x="78258" y="86606"/>
                  <a:pt x="62009" y="114114"/>
                  <a:pt x="62009" y="143986"/>
                </a:cubicBezTo>
                <a:lnTo>
                  <a:pt x="61771" y="143986"/>
                </a:lnTo>
                <a:lnTo>
                  <a:pt x="61771" y="393381"/>
                </a:lnTo>
                <a:lnTo>
                  <a:pt x="58623" y="371761"/>
                </a:lnTo>
                <a:lnTo>
                  <a:pt x="0" y="450367"/>
                </a:lnTo>
                <a:lnTo>
                  <a:pt x="0" y="132171"/>
                </a:lnTo>
                <a:lnTo>
                  <a:pt x="999" y="132171"/>
                </a:lnTo>
                <a:cubicBezTo>
                  <a:pt x="2830" y="103721"/>
                  <a:pt x="13525" y="76996"/>
                  <a:pt x="30729" y="55075"/>
                </a:cubicBezTo>
                <a:close/>
              </a:path>
            </a:pathLst>
          </a:custGeom>
          <a:solidFill>
            <a:srgbClr val="576868"/>
          </a:solidFill>
          <a:ln w="12700" cap="flat" cmpd="sng" algn="ctr">
            <a:noFill/>
            <a:prstDash val="solid"/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7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Arial Unicode MS"/>
              <a:cs typeface="+mn-cs"/>
            </a:endParaRPr>
          </a:p>
        </p:txBody>
      </p:sp>
      <p:sp>
        <p:nvSpPr>
          <p:cNvPr id="12" name="Rounded Rectangle 15">
            <a:extLst>
              <a:ext uri="{FF2B5EF4-FFF2-40B4-BE49-F238E27FC236}">
                <a16:creationId xmlns:a16="http://schemas.microsoft.com/office/drawing/2014/main" id="{641E5C8A-EDD8-4ACA-A819-2DDFBC1B8D53}"/>
              </a:ext>
            </a:extLst>
          </p:cNvPr>
          <p:cNvSpPr/>
          <p:nvPr/>
        </p:nvSpPr>
        <p:spPr>
          <a:xfrm>
            <a:off x="5307322" y="4993660"/>
            <a:ext cx="1670791" cy="1118220"/>
          </a:xfrm>
          <a:prstGeom prst="roundRect">
            <a:avLst>
              <a:gd name="adj" fmla="val 8069"/>
            </a:avLst>
          </a:prstGeom>
          <a:solidFill>
            <a:srgbClr val="B1D9C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7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Arial Unicode MS"/>
              <a:cs typeface="+mn-cs"/>
            </a:endParaRPr>
          </a:p>
        </p:txBody>
      </p:sp>
      <p:sp>
        <p:nvSpPr>
          <p:cNvPr id="13" name="Rounded Rectangle 5">
            <a:extLst>
              <a:ext uri="{FF2B5EF4-FFF2-40B4-BE49-F238E27FC236}">
                <a16:creationId xmlns:a16="http://schemas.microsoft.com/office/drawing/2014/main" id="{B115312B-BC6D-464A-B6FF-11FB1488343F}"/>
              </a:ext>
            </a:extLst>
          </p:cNvPr>
          <p:cNvSpPr/>
          <p:nvPr/>
        </p:nvSpPr>
        <p:spPr>
          <a:xfrm>
            <a:off x="3755513" y="5045826"/>
            <a:ext cx="4774411" cy="1210047"/>
          </a:xfrm>
          <a:custGeom>
            <a:avLst/>
            <a:gdLst/>
            <a:ahLst/>
            <a:cxnLst/>
            <a:rect l="l" t="t" r="r" b="b"/>
            <a:pathLst>
              <a:path w="1728192" h="1648171">
                <a:moveTo>
                  <a:pt x="85738" y="0"/>
                </a:moveTo>
                <a:lnTo>
                  <a:pt x="432048" y="0"/>
                </a:lnTo>
                <a:cubicBezTo>
                  <a:pt x="432048" y="238614"/>
                  <a:pt x="625482" y="432048"/>
                  <a:pt x="864096" y="432048"/>
                </a:cubicBezTo>
                <a:cubicBezTo>
                  <a:pt x="1102710" y="432048"/>
                  <a:pt x="1296144" y="238614"/>
                  <a:pt x="1296144" y="0"/>
                </a:cubicBezTo>
                <a:lnTo>
                  <a:pt x="1642454" y="0"/>
                </a:lnTo>
                <a:cubicBezTo>
                  <a:pt x="1689806" y="0"/>
                  <a:pt x="1728192" y="38386"/>
                  <a:pt x="1728192" y="85738"/>
                </a:cubicBezTo>
                <a:lnTo>
                  <a:pt x="1728192" y="1562433"/>
                </a:lnTo>
                <a:cubicBezTo>
                  <a:pt x="1728192" y="1609785"/>
                  <a:pt x="1689806" y="1648171"/>
                  <a:pt x="1642454" y="1648171"/>
                </a:cubicBezTo>
                <a:lnTo>
                  <a:pt x="85738" y="1648171"/>
                </a:lnTo>
                <a:cubicBezTo>
                  <a:pt x="38386" y="1648171"/>
                  <a:pt x="0" y="1609785"/>
                  <a:pt x="0" y="1562433"/>
                </a:cubicBezTo>
                <a:lnTo>
                  <a:pt x="0" y="85738"/>
                </a:lnTo>
                <a:cubicBezTo>
                  <a:pt x="0" y="38386"/>
                  <a:pt x="38386" y="0"/>
                  <a:pt x="85738" y="0"/>
                </a:cubicBezTo>
                <a:close/>
              </a:path>
            </a:pathLst>
          </a:cu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7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Arial Unicode MS"/>
              <a:cs typeface="+mn-cs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3755513" y="5373216"/>
            <a:ext cx="471937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 souscriptions de PSO de + de 50k€ ainsi que les demandes de recherches </a:t>
            </a:r>
            <a:r>
              <a:rPr lang="fr-FR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&gt;</a:t>
            </a:r>
            <a:r>
              <a:rPr lang="fr-FR" sz="14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 ans resteront en prestations </a:t>
            </a:r>
            <a:r>
              <a:rPr lang="fr-FR" sz="1400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Myflow</a:t>
            </a:r>
            <a:r>
              <a:rPr lang="fr-FR" sz="14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pour traitement par le back office titres</a:t>
            </a:r>
          </a:p>
        </p:txBody>
      </p:sp>
      <p:sp>
        <p:nvSpPr>
          <p:cNvPr id="18" name="Rounded Rectangle 51">
            <a:extLst>
              <a:ext uri="{FF2B5EF4-FFF2-40B4-BE49-F238E27FC236}">
                <a16:creationId xmlns:a16="http://schemas.microsoft.com/office/drawing/2014/main" id="{B83253D3-E181-4488-9CD9-39D21527F719}"/>
              </a:ext>
            </a:extLst>
          </p:cNvPr>
          <p:cNvSpPr/>
          <p:nvPr/>
        </p:nvSpPr>
        <p:spPr>
          <a:xfrm rot="16200000" flipH="1">
            <a:off x="5975196" y="4968142"/>
            <a:ext cx="361768" cy="412488"/>
          </a:xfrm>
          <a:custGeom>
            <a:avLst/>
            <a:gdLst/>
            <a:ahLst/>
            <a:cxnLst/>
            <a:rect l="l" t="t" r="r" b="b"/>
            <a:pathLst>
              <a:path w="2928608" h="2758049">
                <a:moveTo>
                  <a:pt x="2797052" y="1199936"/>
                </a:moveTo>
                <a:lnTo>
                  <a:pt x="2797052" y="1541978"/>
                </a:lnTo>
                <a:cubicBezTo>
                  <a:pt x="2797052" y="1578306"/>
                  <a:pt x="2826502" y="1607756"/>
                  <a:pt x="2862830" y="1607756"/>
                </a:cubicBezTo>
                <a:lnTo>
                  <a:pt x="2862830" y="1607755"/>
                </a:lnTo>
                <a:cubicBezTo>
                  <a:pt x="2899158" y="1607755"/>
                  <a:pt x="2928608" y="1578305"/>
                  <a:pt x="2928608" y="1541977"/>
                </a:cubicBezTo>
                <a:lnTo>
                  <a:pt x="2928607" y="1199936"/>
                </a:lnTo>
                <a:cubicBezTo>
                  <a:pt x="2928607" y="1163608"/>
                  <a:pt x="2899158" y="1134159"/>
                  <a:pt x="2862830" y="1134158"/>
                </a:cubicBezTo>
                <a:cubicBezTo>
                  <a:pt x="2826502" y="1134159"/>
                  <a:pt x="2797052" y="1163608"/>
                  <a:pt x="2797052" y="1199936"/>
                </a:cubicBezTo>
                <a:close/>
                <a:moveTo>
                  <a:pt x="2593193" y="1147315"/>
                </a:moveTo>
                <a:lnTo>
                  <a:pt x="2593193" y="1594601"/>
                </a:lnTo>
                <a:cubicBezTo>
                  <a:pt x="2593193" y="1630929"/>
                  <a:pt x="2622643" y="1660379"/>
                  <a:pt x="2658971" y="1660379"/>
                </a:cubicBezTo>
                <a:lnTo>
                  <a:pt x="2658971" y="1660378"/>
                </a:lnTo>
                <a:cubicBezTo>
                  <a:pt x="2695299" y="1660378"/>
                  <a:pt x="2724749" y="1630928"/>
                  <a:pt x="2724749" y="1594600"/>
                </a:cubicBezTo>
                <a:lnTo>
                  <a:pt x="2724748" y="1147315"/>
                </a:lnTo>
                <a:cubicBezTo>
                  <a:pt x="2724748" y="1110987"/>
                  <a:pt x="2695299" y="1081538"/>
                  <a:pt x="2658971" y="1081537"/>
                </a:cubicBezTo>
                <a:cubicBezTo>
                  <a:pt x="2622643" y="1081538"/>
                  <a:pt x="2593193" y="1110987"/>
                  <a:pt x="2593193" y="1147315"/>
                </a:cubicBezTo>
                <a:close/>
                <a:moveTo>
                  <a:pt x="2389334" y="1121004"/>
                </a:moveTo>
                <a:lnTo>
                  <a:pt x="2389334" y="1620912"/>
                </a:lnTo>
                <a:cubicBezTo>
                  <a:pt x="2389334" y="1657240"/>
                  <a:pt x="2418784" y="1686690"/>
                  <a:pt x="2455112" y="1686690"/>
                </a:cubicBezTo>
                <a:lnTo>
                  <a:pt x="2455112" y="1686689"/>
                </a:lnTo>
                <a:cubicBezTo>
                  <a:pt x="2491440" y="1686689"/>
                  <a:pt x="2520890" y="1657239"/>
                  <a:pt x="2520890" y="1620911"/>
                </a:cubicBezTo>
                <a:lnTo>
                  <a:pt x="2520889" y="1121004"/>
                </a:lnTo>
                <a:cubicBezTo>
                  <a:pt x="2520889" y="1084676"/>
                  <a:pt x="2491440" y="1055227"/>
                  <a:pt x="2455112" y="1055226"/>
                </a:cubicBezTo>
                <a:cubicBezTo>
                  <a:pt x="2418784" y="1055227"/>
                  <a:pt x="2389334" y="1084676"/>
                  <a:pt x="2389334" y="1121004"/>
                </a:cubicBezTo>
                <a:close/>
                <a:moveTo>
                  <a:pt x="1314382" y="1247024"/>
                </a:moveTo>
                <a:cubicBezTo>
                  <a:pt x="1314381" y="1225915"/>
                  <a:pt x="1331494" y="1208803"/>
                  <a:pt x="1352603" y="1208803"/>
                </a:cubicBezTo>
                <a:lnTo>
                  <a:pt x="1410313" y="1208803"/>
                </a:lnTo>
                <a:lnTo>
                  <a:pt x="1410313" y="1146778"/>
                </a:lnTo>
                <a:cubicBezTo>
                  <a:pt x="1410313" y="1145599"/>
                  <a:pt x="1410393" y="1144438"/>
                  <a:pt x="1411688" y="1143457"/>
                </a:cubicBezTo>
                <a:lnTo>
                  <a:pt x="1408531" y="1133444"/>
                </a:lnTo>
                <a:cubicBezTo>
                  <a:pt x="1410371" y="1112415"/>
                  <a:pt x="1428909" y="1096860"/>
                  <a:pt x="1449938" y="1098699"/>
                </a:cubicBezTo>
                <a:lnTo>
                  <a:pt x="2236821" y="1167543"/>
                </a:lnTo>
                <a:cubicBezTo>
                  <a:pt x="2257849" y="1169383"/>
                  <a:pt x="2273405" y="1187920"/>
                  <a:pt x="2271565" y="1208950"/>
                </a:cubicBezTo>
                <a:cubicBezTo>
                  <a:pt x="2269725" y="1229978"/>
                  <a:pt x="2251187" y="1245533"/>
                  <a:pt x="2230159" y="1243693"/>
                </a:cubicBezTo>
                <a:cubicBezTo>
                  <a:pt x="1973864" y="1221271"/>
                  <a:pt x="1717570" y="1198849"/>
                  <a:pt x="1461275" y="1176426"/>
                </a:cubicBezTo>
                <a:lnTo>
                  <a:pt x="1461274" y="1208803"/>
                </a:lnTo>
                <a:lnTo>
                  <a:pt x="1518985" y="1208803"/>
                </a:lnTo>
                <a:cubicBezTo>
                  <a:pt x="1540095" y="1208802"/>
                  <a:pt x="1557205" y="1225915"/>
                  <a:pt x="1557206" y="1247025"/>
                </a:cubicBezTo>
                <a:lnTo>
                  <a:pt x="1557207" y="1247023"/>
                </a:lnTo>
                <a:cubicBezTo>
                  <a:pt x="1557207" y="1268132"/>
                  <a:pt x="1540095" y="1285244"/>
                  <a:pt x="1518986" y="1285244"/>
                </a:cubicBezTo>
                <a:cubicBezTo>
                  <a:pt x="1499749" y="1285244"/>
                  <a:pt x="1480511" y="1285243"/>
                  <a:pt x="1461275" y="1285244"/>
                </a:cubicBezTo>
                <a:lnTo>
                  <a:pt x="1461275" y="1337600"/>
                </a:lnTo>
                <a:lnTo>
                  <a:pt x="1518985" y="1337600"/>
                </a:lnTo>
                <a:cubicBezTo>
                  <a:pt x="1540095" y="1337600"/>
                  <a:pt x="1557206" y="1354713"/>
                  <a:pt x="1557206" y="1375821"/>
                </a:cubicBezTo>
                <a:lnTo>
                  <a:pt x="1557207" y="1375820"/>
                </a:lnTo>
                <a:cubicBezTo>
                  <a:pt x="1557206" y="1396928"/>
                  <a:pt x="1540095" y="1414041"/>
                  <a:pt x="1518986" y="1414041"/>
                </a:cubicBezTo>
                <a:cubicBezTo>
                  <a:pt x="1499750" y="1414041"/>
                  <a:pt x="1480511" y="1414041"/>
                  <a:pt x="1461275" y="1414042"/>
                </a:cubicBezTo>
                <a:lnTo>
                  <a:pt x="1461275" y="1466398"/>
                </a:lnTo>
                <a:lnTo>
                  <a:pt x="1518985" y="1466398"/>
                </a:lnTo>
                <a:cubicBezTo>
                  <a:pt x="1540095" y="1466398"/>
                  <a:pt x="1557206" y="1483509"/>
                  <a:pt x="1557206" y="1504618"/>
                </a:cubicBezTo>
                <a:lnTo>
                  <a:pt x="1557207" y="1504619"/>
                </a:lnTo>
                <a:cubicBezTo>
                  <a:pt x="1557207" y="1525727"/>
                  <a:pt x="1540094" y="1542838"/>
                  <a:pt x="1518986" y="1542839"/>
                </a:cubicBezTo>
                <a:cubicBezTo>
                  <a:pt x="1499749" y="1542839"/>
                  <a:pt x="1480511" y="1542838"/>
                  <a:pt x="1461275" y="1542839"/>
                </a:cubicBezTo>
                <a:lnTo>
                  <a:pt x="1461274" y="1575412"/>
                </a:lnTo>
                <a:lnTo>
                  <a:pt x="2226550" y="1494978"/>
                </a:lnTo>
                <a:cubicBezTo>
                  <a:pt x="2247542" y="1492772"/>
                  <a:pt x="2266350" y="1508001"/>
                  <a:pt x="2268556" y="1528995"/>
                </a:cubicBezTo>
                <a:cubicBezTo>
                  <a:pt x="2270763" y="1549988"/>
                  <a:pt x="2255534" y="1568794"/>
                  <a:pt x="2234542" y="1571000"/>
                </a:cubicBezTo>
                <a:cubicBezTo>
                  <a:pt x="1972686" y="1598522"/>
                  <a:pt x="1710833" y="1626046"/>
                  <a:pt x="1448978" y="1653567"/>
                </a:cubicBezTo>
                <a:cubicBezTo>
                  <a:pt x="1427984" y="1655774"/>
                  <a:pt x="1409178" y="1640544"/>
                  <a:pt x="1406971" y="1619551"/>
                </a:cubicBezTo>
                <a:cubicBezTo>
                  <a:pt x="1406474" y="1614827"/>
                  <a:pt x="1406862" y="1610214"/>
                  <a:pt x="1410805" y="1606610"/>
                </a:cubicBezTo>
                <a:lnTo>
                  <a:pt x="1410312" y="1605422"/>
                </a:lnTo>
                <a:lnTo>
                  <a:pt x="1410312" y="1542839"/>
                </a:lnTo>
                <a:lnTo>
                  <a:pt x="1352603" y="1542841"/>
                </a:lnTo>
                <a:cubicBezTo>
                  <a:pt x="1331494" y="1542841"/>
                  <a:pt x="1314382" y="1525729"/>
                  <a:pt x="1314382" y="1504619"/>
                </a:cubicBezTo>
                <a:cubicBezTo>
                  <a:pt x="1314382" y="1483510"/>
                  <a:pt x="1331493" y="1466397"/>
                  <a:pt x="1352603" y="1466398"/>
                </a:cubicBezTo>
                <a:lnTo>
                  <a:pt x="1410312" y="1466398"/>
                </a:lnTo>
                <a:lnTo>
                  <a:pt x="1410313" y="1414042"/>
                </a:lnTo>
                <a:lnTo>
                  <a:pt x="1352603" y="1414042"/>
                </a:lnTo>
                <a:cubicBezTo>
                  <a:pt x="1331494" y="1414041"/>
                  <a:pt x="1314383" y="1396930"/>
                  <a:pt x="1314382" y="1375820"/>
                </a:cubicBezTo>
                <a:cubicBezTo>
                  <a:pt x="1314383" y="1354713"/>
                  <a:pt x="1331494" y="1337600"/>
                  <a:pt x="1352603" y="1337601"/>
                </a:cubicBezTo>
                <a:lnTo>
                  <a:pt x="1410312" y="1337600"/>
                </a:lnTo>
                <a:lnTo>
                  <a:pt x="1410312" y="1285244"/>
                </a:lnTo>
                <a:lnTo>
                  <a:pt x="1352603" y="1285244"/>
                </a:lnTo>
                <a:cubicBezTo>
                  <a:pt x="1331494" y="1285244"/>
                  <a:pt x="1314381" y="1268133"/>
                  <a:pt x="1314382" y="1247024"/>
                </a:cubicBezTo>
                <a:close/>
                <a:moveTo>
                  <a:pt x="1171967" y="72000"/>
                </a:moveTo>
                <a:lnTo>
                  <a:pt x="1171967" y="288000"/>
                </a:lnTo>
                <a:cubicBezTo>
                  <a:pt x="1171967" y="327765"/>
                  <a:pt x="1204202" y="360000"/>
                  <a:pt x="1243967" y="360000"/>
                </a:cubicBezTo>
                <a:cubicBezTo>
                  <a:pt x="1283732" y="360000"/>
                  <a:pt x="1315967" y="327765"/>
                  <a:pt x="1315967" y="288000"/>
                </a:cubicBezTo>
                <a:lnTo>
                  <a:pt x="1315967" y="72000"/>
                </a:lnTo>
                <a:cubicBezTo>
                  <a:pt x="1315967" y="32235"/>
                  <a:pt x="1283732" y="0"/>
                  <a:pt x="1243967" y="0"/>
                </a:cubicBezTo>
                <a:cubicBezTo>
                  <a:pt x="1204202" y="0"/>
                  <a:pt x="1171967" y="32235"/>
                  <a:pt x="1171967" y="72000"/>
                </a:cubicBezTo>
                <a:close/>
                <a:moveTo>
                  <a:pt x="1171966" y="2470049"/>
                </a:moveTo>
                <a:lnTo>
                  <a:pt x="1171966" y="2686049"/>
                </a:lnTo>
                <a:cubicBezTo>
                  <a:pt x="1171966" y="2725814"/>
                  <a:pt x="1204201" y="2758049"/>
                  <a:pt x="1243966" y="2758049"/>
                </a:cubicBezTo>
                <a:cubicBezTo>
                  <a:pt x="1283731" y="2758049"/>
                  <a:pt x="1315966" y="2725814"/>
                  <a:pt x="1315966" y="2686049"/>
                </a:cubicBezTo>
                <a:lnTo>
                  <a:pt x="1315966" y="2470049"/>
                </a:lnTo>
                <a:cubicBezTo>
                  <a:pt x="1315966" y="2430284"/>
                  <a:pt x="1283731" y="2398049"/>
                  <a:pt x="1243966" y="2398049"/>
                </a:cubicBezTo>
                <a:cubicBezTo>
                  <a:pt x="1204201" y="2398049"/>
                  <a:pt x="1171966" y="2430284"/>
                  <a:pt x="1171966" y="2470049"/>
                </a:cubicBezTo>
                <a:close/>
                <a:moveTo>
                  <a:pt x="515345" y="1370958"/>
                </a:moveTo>
                <a:cubicBezTo>
                  <a:pt x="515344" y="1558300"/>
                  <a:pt x="586814" y="1745642"/>
                  <a:pt x="729750" y="1888579"/>
                </a:cubicBezTo>
                <a:cubicBezTo>
                  <a:pt x="1015625" y="2174454"/>
                  <a:pt x="1479119" y="2174454"/>
                  <a:pt x="1764994" y="1888580"/>
                </a:cubicBezTo>
                <a:lnTo>
                  <a:pt x="1940572" y="1713001"/>
                </a:lnTo>
                <a:lnTo>
                  <a:pt x="2136413" y="1713002"/>
                </a:lnTo>
                <a:cubicBezTo>
                  <a:pt x="2215124" y="1713001"/>
                  <a:pt x="2278929" y="1649195"/>
                  <a:pt x="2278929" y="1570486"/>
                </a:cubicBezTo>
                <a:lnTo>
                  <a:pt x="2278929" y="1374645"/>
                </a:lnTo>
                <a:lnTo>
                  <a:pt x="2282614" y="1370959"/>
                </a:lnTo>
                <a:lnTo>
                  <a:pt x="2278929" y="1367272"/>
                </a:lnTo>
                <a:lnTo>
                  <a:pt x="2278929" y="1171432"/>
                </a:lnTo>
                <a:cubicBezTo>
                  <a:pt x="2278929" y="1092722"/>
                  <a:pt x="2215123" y="1028916"/>
                  <a:pt x="2136413" y="1028916"/>
                </a:cubicBezTo>
                <a:lnTo>
                  <a:pt x="1940571" y="1028916"/>
                </a:lnTo>
                <a:cubicBezTo>
                  <a:pt x="1882045" y="970390"/>
                  <a:pt x="1823519" y="911862"/>
                  <a:pt x="1764993" y="853336"/>
                </a:cubicBezTo>
                <a:cubicBezTo>
                  <a:pt x="1479118" y="567461"/>
                  <a:pt x="1015625" y="567462"/>
                  <a:pt x="729750" y="853336"/>
                </a:cubicBezTo>
                <a:cubicBezTo>
                  <a:pt x="586813" y="996273"/>
                  <a:pt x="515344" y="1183616"/>
                  <a:pt x="515345" y="1370958"/>
                </a:cubicBezTo>
                <a:close/>
                <a:moveTo>
                  <a:pt x="388776" y="2386770"/>
                </a:moveTo>
                <a:cubicBezTo>
                  <a:pt x="388776" y="2405196"/>
                  <a:pt x="395805" y="2423622"/>
                  <a:pt x="409865" y="2437681"/>
                </a:cubicBezTo>
                <a:cubicBezTo>
                  <a:pt x="437983" y="2465800"/>
                  <a:pt x="483570" y="2465800"/>
                  <a:pt x="511688" y="2437681"/>
                </a:cubicBezTo>
                <a:lnTo>
                  <a:pt x="664423" y="2284946"/>
                </a:lnTo>
                <a:cubicBezTo>
                  <a:pt x="692541" y="2256828"/>
                  <a:pt x="692541" y="2211241"/>
                  <a:pt x="664423" y="2183123"/>
                </a:cubicBezTo>
                <a:cubicBezTo>
                  <a:pt x="636305" y="2155005"/>
                  <a:pt x="590718" y="2155005"/>
                  <a:pt x="562599" y="2183123"/>
                </a:cubicBezTo>
                <a:lnTo>
                  <a:pt x="409865" y="2335858"/>
                </a:lnTo>
                <a:cubicBezTo>
                  <a:pt x="395805" y="2349917"/>
                  <a:pt x="388776" y="2368343"/>
                  <a:pt x="388776" y="2386770"/>
                </a:cubicBezTo>
                <a:close/>
                <a:moveTo>
                  <a:pt x="388776" y="365689"/>
                </a:moveTo>
                <a:cubicBezTo>
                  <a:pt x="388776" y="384115"/>
                  <a:pt x="395805" y="402541"/>
                  <a:pt x="409865" y="416600"/>
                </a:cubicBezTo>
                <a:lnTo>
                  <a:pt x="562599" y="569335"/>
                </a:lnTo>
                <a:cubicBezTo>
                  <a:pt x="590718" y="597454"/>
                  <a:pt x="636305" y="597454"/>
                  <a:pt x="664423" y="569335"/>
                </a:cubicBezTo>
                <a:cubicBezTo>
                  <a:pt x="692541" y="541217"/>
                  <a:pt x="692541" y="495630"/>
                  <a:pt x="664423" y="467512"/>
                </a:cubicBezTo>
                <a:lnTo>
                  <a:pt x="511688" y="314777"/>
                </a:lnTo>
                <a:cubicBezTo>
                  <a:pt x="483570" y="286659"/>
                  <a:pt x="437983" y="286659"/>
                  <a:pt x="409865" y="314777"/>
                </a:cubicBezTo>
                <a:cubicBezTo>
                  <a:pt x="395805" y="328836"/>
                  <a:pt x="388776" y="347262"/>
                  <a:pt x="388776" y="365689"/>
                </a:cubicBezTo>
                <a:close/>
                <a:moveTo>
                  <a:pt x="0" y="1379024"/>
                </a:moveTo>
                <a:cubicBezTo>
                  <a:pt x="0" y="1418789"/>
                  <a:pt x="32235" y="1451024"/>
                  <a:pt x="72000" y="1451024"/>
                </a:cubicBezTo>
                <a:lnTo>
                  <a:pt x="288000" y="1451024"/>
                </a:lnTo>
                <a:cubicBezTo>
                  <a:pt x="327765" y="1451024"/>
                  <a:pt x="360000" y="1418789"/>
                  <a:pt x="360000" y="1379024"/>
                </a:cubicBezTo>
                <a:cubicBezTo>
                  <a:pt x="360000" y="1339259"/>
                  <a:pt x="327765" y="1307024"/>
                  <a:pt x="288000" y="1307024"/>
                </a:cubicBezTo>
                <a:lnTo>
                  <a:pt x="72000" y="1307024"/>
                </a:lnTo>
                <a:cubicBezTo>
                  <a:pt x="32235" y="1307024"/>
                  <a:pt x="0" y="1339259"/>
                  <a:pt x="0" y="1379024"/>
                </a:cubicBezTo>
                <a:close/>
              </a:path>
            </a:pathLst>
          </a:custGeom>
          <a:solidFill>
            <a:srgbClr val="FF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7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Arial Unicode MS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22422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3" grpId="0" build="p" bldLvl="2"/>
      <p:bldP spid="10" grpId="0" animBg="1"/>
      <p:bldP spid="12" grpId="0" animBg="1"/>
      <p:bldP spid="13" grpId="0" animBg="1"/>
      <p:bldP spid="5" grpId="0"/>
      <p:bldP spid="1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15</a:t>
            </a:fld>
            <a:endParaRPr lang="fr-FR" dirty="0"/>
          </a:p>
        </p:txBody>
      </p:sp>
      <p:sp>
        <p:nvSpPr>
          <p:cNvPr id="6" name="Rectangle 5"/>
          <p:cNvSpPr/>
          <p:nvPr/>
        </p:nvSpPr>
        <p:spPr>
          <a:xfrm>
            <a:off x="2771800" y="2307438"/>
            <a:ext cx="5628297" cy="26007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defRPr/>
            </a:pPr>
            <a:endParaRPr lang="fr-FR" altLang="fr-FR" sz="1050" dirty="0"/>
          </a:p>
          <a:p>
            <a:pPr>
              <a:defRPr/>
            </a:pPr>
            <a:r>
              <a:rPr lang="fr-FR" altLang="fr-FR" sz="1600" cap="all" dirty="0" smtClean="0">
                <a:solidFill>
                  <a:schemeClr val="accent5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Forçages des ordres</a:t>
            </a:r>
          </a:p>
          <a:p>
            <a:pPr>
              <a:defRPr/>
            </a:pPr>
            <a:r>
              <a:rPr lang="fr-FR" altLang="fr-FR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Les </a:t>
            </a:r>
            <a:r>
              <a:rPr lang="fr-FR" altLang="fr-FR" sz="1050" dirty="0">
                <a:latin typeface="Arial" panose="020B0604020202020204" pitchFamily="34" charset="0"/>
                <a:cs typeface="Arial" panose="020B0604020202020204" pitchFamily="34" charset="0"/>
              </a:rPr>
              <a:t>règles de forçage </a:t>
            </a:r>
            <a:r>
              <a:rPr lang="fr-FR" altLang="fr-FR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d’</a:t>
            </a:r>
            <a:r>
              <a:rPr lang="fr-FR" altLang="fr-FR" sz="105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Eurotitres</a:t>
            </a:r>
            <a:r>
              <a:rPr lang="fr-FR" altLang="fr-FR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altLang="fr-FR" sz="1050" dirty="0">
                <a:latin typeface="Arial" panose="020B0604020202020204" pitchFamily="34" charset="0"/>
                <a:cs typeface="Arial" panose="020B0604020202020204" pitchFamily="34" charset="0"/>
              </a:rPr>
              <a:t>sont celles appliquées aujourd’hui par le service titres de la caisse</a:t>
            </a:r>
          </a:p>
          <a:p>
            <a:pPr lvl="1">
              <a:defRPr/>
            </a:pPr>
            <a:r>
              <a:rPr lang="fr-FR" altLang="fr-FR" sz="105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Vente </a:t>
            </a:r>
            <a:r>
              <a:rPr lang="fr-FR" altLang="fr-FR" sz="105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fr-FR" altLang="fr-FR" sz="105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fr-FR" altLang="fr-FR" sz="1050" dirty="0">
                <a:latin typeface="Arial" panose="020B0604020202020204" pitchFamily="34" charset="0"/>
                <a:cs typeface="Arial" panose="020B0604020202020204" pitchFamily="34" charset="0"/>
              </a:rPr>
              <a:t>Aucun forçage n’est accepté si la position en titres est insuffisante </a:t>
            </a:r>
          </a:p>
          <a:p>
            <a:pPr lvl="1">
              <a:defRPr/>
            </a:pPr>
            <a:r>
              <a:rPr lang="fr-FR" altLang="fr-FR" sz="105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Achat</a:t>
            </a:r>
            <a:r>
              <a:rPr lang="fr-FR" altLang="fr-FR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altLang="fr-FR" sz="1050" dirty="0">
                <a:latin typeface="Arial" panose="020B0604020202020204" pitchFamily="34" charset="0"/>
                <a:cs typeface="Arial" panose="020B0604020202020204" pitchFamily="34" charset="0"/>
              </a:rPr>
              <a:t>: Provision espèces insuffisante lors d’un achat </a:t>
            </a:r>
          </a:p>
          <a:p>
            <a:pPr marL="1085850" lvl="2" indent="-171450">
              <a:buFont typeface="Arial" panose="020B0604020202020204" pitchFamily="34" charset="0"/>
              <a:buChar char="•"/>
              <a:defRPr/>
            </a:pPr>
            <a:r>
              <a:rPr lang="fr-FR" altLang="fr-FR" sz="1050" dirty="0">
                <a:latin typeface="Arial" panose="020B0604020202020204" pitchFamily="34" charset="0"/>
                <a:cs typeface="Arial" panose="020B0604020202020204" pitchFamily="34" charset="0"/>
              </a:rPr>
              <a:t>Aucun forçage n’est directement réalisé, l’ordre est rejeté auprès du demandeur et du Correspondant Titres</a:t>
            </a:r>
          </a:p>
          <a:p>
            <a:pPr marL="1085850" lvl="2" indent="-171450">
              <a:buFont typeface="Arial" panose="020B0604020202020204" pitchFamily="34" charset="0"/>
              <a:buChar char="•"/>
              <a:defRPr/>
            </a:pPr>
            <a:r>
              <a:rPr lang="fr-FR" altLang="fr-FR" sz="1050" dirty="0">
                <a:latin typeface="Arial" panose="020B0604020202020204" pitchFamily="34" charset="0"/>
                <a:cs typeface="Arial" panose="020B0604020202020204" pitchFamily="34" charset="0"/>
              </a:rPr>
              <a:t>Le forçage est exceptionnellement accepté lorsque la demande initialement rejetée auprès du Correspondant Titres est validée par ce dernier</a:t>
            </a:r>
          </a:p>
          <a:p>
            <a:pPr marL="1085850" lvl="2" indent="-171450">
              <a:buFont typeface="Arial" panose="020B0604020202020204" pitchFamily="34" charset="0"/>
              <a:buChar char="•"/>
              <a:defRPr/>
            </a:pPr>
            <a:r>
              <a:rPr lang="fr-FR" altLang="fr-FR" sz="1050" dirty="0">
                <a:latin typeface="Arial" panose="020B0604020202020204" pitchFamily="34" charset="0"/>
                <a:cs typeface="Arial" panose="020B0604020202020204" pitchFamily="34" charset="0"/>
              </a:rPr>
              <a:t>Cas particulier, EuroTitres sollicite une autorisation de forçage permanente pour la saisie des réponses d’OST dont le règlement livraison est réalisé au terme du délai prévu pour </a:t>
            </a:r>
            <a:r>
              <a:rPr lang="fr-FR" altLang="fr-FR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l’OST</a:t>
            </a:r>
          </a:p>
          <a:p>
            <a:pPr lvl="1">
              <a:defRPr/>
            </a:pPr>
            <a:endParaRPr lang="fr-FR" altLang="fr-FR" sz="1050" dirty="0"/>
          </a:p>
        </p:txBody>
      </p:sp>
      <p:sp>
        <p:nvSpPr>
          <p:cNvPr id="8" name="Titre 5"/>
          <p:cNvSpPr>
            <a:spLocks noGrp="1"/>
          </p:cNvSpPr>
          <p:nvPr>
            <p:ph type="title"/>
          </p:nvPr>
        </p:nvSpPr>
        <p:spPr>
          <a:xfrm>
            <a:off x="1026000" y="306000"/>
            <a:ext cx="3816424" cy="892552"/>
          </a:xfrm>
          <a:solidFill>
            <a:schemeClr val="bg1">
              <a:alpha val="20000"/>
            </a:schemeClr>
          </a:solidFill>
        </p:spPr>
        <p:txBody>
          <a:bodyPr/>
          <a:lstStyle/>
          <a:p>
            <a:pPr algn="l"/>
            <a:r>
              <a:rPr lang="fr-FR" sz="2000" b="0" kern="1200" cap="all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LE WORKFLOW PLATINE</a:t>
            </a:r>
            <a:r>
              <a:rPr lang="fr-FR" sz="2400" dirty="0"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fr-FR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1600" b="0" dirty="0" smtClean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les processus qui changent</a:t>
            </a:r>
            <a:r>
              <a:rPr lang="fr-FR" sz="1600" b="0" cap="none" dirty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fr-FR" sz="1600" b="0" cap="none" dirty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fr-FR" sz="1600" b="0" dirty="0">
              <a:solidFill>
                <a:schemeClr val="accent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1" name="Group 37">
            <a:extLst>
              <a:ext uri="{FF2B5EF4-FFF2-40B4-BE49-F238E27FC236}">
                <a16:creationId xmlns:a16="http://schemas.microsoft.com/office/drawing/2014/main" id="{3A827E0F-5713-43CD-9DB5-8DFAF882BCD9}"/>
              </a:ext>
            </a:extLst>
          </p:cNvPr>
          <p:cNvGrpSpPr/>
          <p:nvPr/>
        </p:nvGrpSpPr>
        <p:grpSpPr>
          <a:xfrm>
            <a:off x="323528" y="2578881"/>
            <a:ext cx="1872208" cy="1872208"/>
            <a:chOff x="912323" y="3042501"/>
            <a:chExt cx="1872208" cy="1872208"/>
          </a:xfrm>
          <a:solidFill>
            <a:srgbClr val="09B2AF"/>
          </a:solidFill>
        </p:grpSpPr>
        <p:sp>
          <p:nvSpPr>
            <p:cNvPr id="22" name="Oval 3">
              <a:extLst>
                <a:ext uri="{FF2B5EF4-FFF2-40B4-BE49-F238E27FC236}">
                  <a16:creationId xmlns:a16="http://schemas.microsoft.com/office/drawing/2014/main" id="{CBB84BAF-7C8E-4008-990C-78C49DF68D75}"/>
                </a:ext>
              </a:extLst>
            </p:cNvPr>
            <p:cNvSpPr/>
            <p:nvPr/>
          </p:nvSpPr>
          <p:spPr>
            <a:xfrm>
              <a:off x="912323" y="3042501"/>
              <a:ext cx="1872208" cy="1872208"/>
            </a:xfrm>
            <a:prstGeom prst="ellipse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286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7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 Unicode MS"/>
                <a:cs typeface="+mn-cs"/>
              </a:endParaRPr>
            </a:p>
          </p:txBody>
        </p:sp>
        <p:sp>
          <p:nvSpPr>
            <p:cNvPr id="23" name="Oval 24">
              <a:extLst>
                <a:ext uri="{FF2B5EF4-FFF2-40B4-BE49-F238E27FC236}">
                  <a16:creationId xmlns:a16="http://schemas.microsoft.com/office/drawing/2014/main" id="{CBFB477D-221B-4C08-A2D3-E8CC0A34B491}"/>
                </a:ext>
              </a:extLst>
            </p:cNvPr>
            <p:cNvSpPr/>
            <p:nvPr/>
          </p:nvSpPr>
          <p:spPr>
            <a:xfrm>
              <a:off x="1036053" y="3166231"/>
              <a:ext cx="1624749" cy="1624749"/>
            </a:xfrm>
            <a:prstGeom prst="ellipse">
              <a:avLst/>
            </a:prstGeom>
            <a:solidFill>
              <a:srgbClr val="B7E3D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286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7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 Unicode MS"/>
                <a:cs typeface="+mn-cs"/>
              </a:endParaRPr>
            </a:p>
          </p:txBody>
        </p:sp>
      </p:grpSp>
      <p:sp>
        <p:nvSpPr>
          <p:cNvPr id="24" name="Rectangle 23">
            <a:extLst>
              <a:ext uri="{FF2B5EF4-FFF2-40B4-BE49-F238E27FC236}">
                <a16:creationId xmlns:a16="http://schemas.microsoft.com/office/drawing/2014/main" id="{3B8EB6D7-89FF-48B2-B860-BE7F7603E786}"/>
              </a:ext>
            </a:extLst>
          </p:cNvPr>
          <p:cNvSpPr/>
          <p:nvPr/>
        </p:nvSpPr>
        <p:spPr>
          <a:xfrm>
            <a:off x="532033" y="2994774"/>
            <a:ext cx="145519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286"/>
            <a:r>
              <a:rPr lang="en-US" altLang="ko-KR" sz="2000" b="1" dirty="0" smtClean="0">
                <a:solidFill>
                  <a:prstClr val="white"/>
                </a:solidFill>
                <a:latin typeface="Arial"/>
                <a:ea typeface="Arial Unicode MS"/>
              </a:rPr>
              <a:t>Les </a:t>
            </a:r>
            <a:r>
              <a:rPr lang="en-US" altLang="ko-KR" sz="2000" b="1" dirty="0" err="1" smtClean="0">
                <a:solidFill>
                  <a:prstClr val="white"/>
                </a:solidFill>
                <a:latin typeface="Arial"/>
                <a:ea typeface="Arial Unicode MS"/>
              </a:rPr>
              <a:t>ordres</a:t>
            </a:r>
            <a:r>
              <a:rPr lang="en-US" altLang="ko-KR" sz="2000" b="1" dirty="0" smtClean="0">
                <a:solidFill>
                  <a:prstClr val="white"/>
                </a:solidFill>
                <a:latin typeface="Arial"/>
                <a:ea typeface="Arial Unicode MS"/>
              </a:rPr>
              <a:t> de bourse</a:t>
            </a:r>
            <a:endParaRPr lang="ko-KR" altLang="en-US" sz="2000" b="1" dirty="0">
              <a:solidFill>
                <a:prstClr val="white"/>
              </a:solidFill>
              <a:latin typeface="Arial"/>
              <a:ea typeface="Arial Unicode MS"/>
            </a:endParaRPr>
          </a:p>
        </p:txBody>
      </p:sp>
      <p:sp>
        <p:nvSpPr>
          <p:cNvPr id="26" name="Round Same Side Corner Rectangle 11">
            <a:extLst>
              <a:ext uri="{FF2B5EF4-FFF2-40B4-BE49-F238E27FC236}">
                <a16:creationId xmlns:a16="http://schemas.microsoft.com/office/drawing/2014/main" id="{E9B13F2E-3A8E-41C7-A5C3-17004FB0A076}"/>
              </a:ext>
            </a:extLst>
          </p:cNvPr>
          <p:cNvSpPr>
            <a:spLocks noChangeAspect="1"/>
          </p:cNvSpPr>
          <p:nvPr/>
        </p:nvSpPr>
        <p:spPr>
          <a:xfrm rot="9900000">
            <a:off x="2963892" y="1697859"/>
            <a:ext cx="396000" cy="336326"/>
          </a:xfrm>
          <a:custGeom>
            <a:avLst/>
            <a:gdLst/>
            <a:ahLst/>
            <a:cxnLst/>
            <a:rect l="l" t="t" r="r" b="b"/>
            <a:pathLst>
              <a:path w="2911009" h="2472345">
                <a:moveTo>
                  <a:pt x="2219598" y="1335309"/>
                </a:moveTo>
                <a:lnTo>
                  <a:pt x="2219598" y="1222573"/>
                </a:lnTo>
                <a:cubicBezTo>
                  <a:pt x="2219598" y="1176944"/>
                  <a:pt x="2241926" y="1136530"/>
                  <a:pt x="2277694" y="1113650"/>
                </a:cubicBezTo>
                <a:lnTo>
                  <a:pt x="2277694" y="137786"/>
                </a:lnTo>
                <a:cubicBezTo>
                  <a:pt x="2277694" y="61689"/>
                  <a:pt x="2339383" y="0"/>
                  <a:pt x="2415480" y="0"/>
                </a:cubicBezTo>
                <a:lnTo>
                  <a:pt x="2545196" y="0"/>
                </a:lnTo>
                <a:cubicBezTo>
                  <a:pt x="2621293" y="0"/>
                  <a:pt x="2682982" y="61689"/>
                  <a:pt x="2682982" y="137786"/>
                </a:cubicBezTo>
                <a:lnTo>
                  <a:pt x="2682982" y="1099067"/>
                </a:lnTo>
                <a:cubicBezTo>
                  <a:pt x="2730197" y="1120049"/>
                  <a:pt x="2762708" y="1167515"/>
                  <a:pt x="2762708" y="1222573"/>
                </a:cubicBezTo>
                <a:lnTo>
                  <a:pt x="2762708" y="1480834"/>
                </a:lnTo>
                <a:close/>
                <a:moveTo>
                  <a:pt x="241900" y="1676361"/>
                </a:moveTo>
                <a:cubicBezTo>
                  <a:pt x="69371" y="1631107"/>
                  <a:pt x="-34146" y="1454930"/>
                  <a:pt x="10296" y="1282189"/>
                </a:cubicBezTo>
                <a:cubicBezTo>
                  <a:pt x="54739" y="1109449"/>
                  <a:pt x="230428" y="1005105"/>
                  <a:pt x="403375" y="1048736"/>
                </a:cubicBezTo>
                <a:cubicBezTo>
                  <a:pt x="349550" y="1257945"/>
                  <a:pt x="295726" y="1467153"/>
                  <a:pt x="241900" y="1676361"/>
                </a:cubicBezTo>
                <a:close/>
                <a:moveTo>
                  <a:pt x="2578947" y="2467929"/>
                </a:moveTo>
                <a:lnTo>
                  <a:pt x="1957545" y="2301425"/>
                </a:lnTo>
                <a:lnTo>
                  <a:pt x="2194209" y="1418183"/>
                </a:lnTo>
                <a:lnTo>
                  <a:pt x="2815611" y="1584687"/>
                </a:lnTo>
                <a:cubicBezTo>
                  <a:pt x="2884250" y="1603079"/>
                  <a:pt x="2924985" y="1673632"/>
                  <a:pt x="2906593" y="1742272"/>
                </a:cubicBezTo>
                <a:lnTo>
                  <a:pt x="2736532" y="2376947"/>
                </a:lnTo>
                <a:cubicBezTo>
                  <a:pt x="2718140" y="2445587"/>
                  <a:pt x="2647586" y="2486321"/>
                  <a:pt x="2578947" y="2467929"/>
                </a:cubicBezTo>
                <a:close/>
                <a:moveTo>
                  <a:pt x="610249" y="2287120"/>
                </a:moveTo>
                <a:lnTo>
                  <a:pt x="1020264" y="756923"/>
                </a:lnTo>
                <a:lnTo>
                  <a:pt x="2107356" y="1398691"/>
                </a:lnTo>
                <a:lnTo>
                  <a:pt x="1872582" y="2274879"/>
                </a:lnTo>
                <a:close/>
                <a:moveTo>
                  <a:pt x="426016" y="2349577"/>
                </a:moveTo>
                <a:lnTo>
                  <a:pt x="243978" y="2300800"/>
                </a:lnTo>
                <a:cubicBezTo>
                  <a:pt x="205115" y="2290387"/>
                  <a:pt x="182051" y="2250439"/>
                  <a:pt x="192464" y="2211576"/>
                </a:cubicBezTo>
                <a:lnTo>
                  <a:pt x="620679" y="613455"/>
                </a:lnTo>
                <a:cubicBezTo>
                  <a:pt x="631093" y="574592"/>
                  <a:pt x="671040" y="551528"/>
                  <a:pt x="709903" y="561941"/>
                </a:cubicBezTo>
                <a:lnTo>
                  <a:pt x="891942" y="610718"/>
                </a:lnTo>
                <a:cubicBezTo>
                  <a:pt x="930805" y="621132"/>
                  <a:pt x="953869" y="661079"/>
                  <a:pt x="943455" y="699942"/>
                </a:cubicBezTo>
                <a:lnTo>
                  <a:pt x="515240" y="2298064"/>
                </a:lnTo>
                <a:cubicBezTo>
                  <a:pt x="504827" y="2336927"/>
                  <a:pt x="464879" y="2359990"/>
                  <a:pt x="426016" y="2349577"/>
                </a:cubicBezTo>
                <a:close/>
              </a:path>
            </a:pathLst>
          </a:cu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Arial Unicode MS"/>
              <a:cs typeface="+mn-cs"/>
            </a:endParaRPr>
          </a:p>
        </p:txBody>
      </p:sp>
      <p:sp>
        <p:nvSpPr>
          <p:cNvPr id="27" name="Rectangle 16">
            <a:extLst>
              <a:ext uri="{FF2B5EF4-FFF2-40B4-BE49-F238E27FC236}">
                <a16:creationId xmlns:a16="http://schemas.microsoft.com/office/drawing/2014/main" id="{DF07D6BC-6DC2-40D6-AFB4-2F22F18D1F39}"/>
              </a:ext>
            </a:extLst>
          </p:cNvPr>
          <p:cNvSpPr/>
          <p:nvPr/>
        </p:nvSpPr>
        <p:spPr>
          <a:xfrm>
            <a:off x="2927115" y="5075337"/>
            <a:ext cx="394118" cy="259020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Arial Unicode MS"/>
              <a:cs typeface="+mn-cs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2927114" y="1225431"/>
            <a:ext cx="5173278" cy="11464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Clr>
                <a:srgbClr val="08BCB8"/>
              </a:buClr>
              <a:defRPr/>
            </a:pPr>
            <a:r>
              <a:rPr lang="fr-FR" sz="1600" cap="all" dirty="0">
                <a:solidFill>
                  <a:srgbClr val="09B2A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Transmission des </a:t>
            </a:r>
            <a:r>
              <a:rPr lang="fr-FR" sz="1600" cap="all" dirty="0" smtClean="0">
                <a:solidFill>
                  <a:srgbClr val="09B2A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ordres</a:t>
            </a:r>
            <a:endParaRPr lang="fr-FR" sz="1300" cap="all" dirty="0" smtClean="0">
              <a:solidFill>
                <a:srgbClr val="09B2A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buClr>
                <a:srgbClr val="08BCB8"/>
              </a:buClr>
              <a:defRPr/>
            </a:pPr>
            <a:r>
              <a:rPr lang="fr-FR" sz="105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fr-FR" altLang="fr-FR" sz="105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’agence </a:t>
            </a:r>
            <a:r>
              <a:rPr lang="fr-FR" altLang="fr-FR" sz="105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devra transmettre à EuroTitres :</a:t>
            </a:r>
          </a:p>
          <a:p>
            <a:pPr marL="742950" lvl="2" indent="-285750">
              <a:buClr>
                <a:srgbClr val="08BCB8"/>
              </a:buClr>
              <a:buSzPct val="70000"/>
              <a:buFont typeface="Wingdings" panose="05000000000000000000" pitchFamily="2" charset="2"/>
              <a:buChar char="ü"/>
              <a:defRPr/>
            </a:pPr>
            <a:r>
              <a:rPr lang="fr-FR" altLang="fr-FR" sz="105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 ordres sur bourse étrangère non saisissable sous platine bourse : faire un essai de saisie avant toute demande</a:t>
            </a:r>
          </a:p>
          <a:p>
            <a:pPr marL="742950" lvl="2" indent="-285750">
              <a:buClr>
                <a:srgbClr val="08BCB8"/>
              </a:buClr>
              <a:buSzPct val="70000"/>
              <a:buFont typeface="Wingdings" panose="05000000000000000000" pitchFamily="2" charset="2"/>
              <a:buChar char="ü"/>
              <a:defRPr/>
            </a:pPr>
            <a:r>
              <a:rPr lang="fr-FR" altLang="fr-FR" sz="105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 ordres dont le montant est supérieur au plafond autorisé (en agence) soit 50 000 € pour la bourse et </a:t>
            </a:r>
            <a:r>
              <a:rPr lang="fr-FR" altLang="fr-FR" sz="105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760 </a:t>
            </a:r>
            <a:r>
              <a:rPr lang="fr-FR" altLang="fr-FR" sz="105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000 € pour OPC . 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827584" y="4911704"/>
            <a:ext cx="4320480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2">
              <a:defRPr/>
            </a:pPr>
            <a:endParaRPr lang="fr-FR" altLang="fr-FR" sz="1200" strike="sngStrike" dirty="0">
              <a:solidFill>
                <a:srgbClr val="33CC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/>
            </a:pPr>
            <a:r>
              <a:rPr lang="fr-FR" altLang="fr-FR" sz="1600" cap="all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arbitrage sur des COMPTES </a:t>
            </a:r>
            <a:r>
              <a:rPr lang="fr-FR" altLang="fr-FR" sz="1600" cap="all" dirty="0" err="1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nantiS</a:t>
            </a:r>
            <a:r>
              <a:rPr lang="fr-FR" altLang="fr-FR" sz="1600" cap="all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defRPr/>
            </a:pPr>
            <a:r>
              <a:rPr lang="fr-FR" altLang="fr-FR" sz="1050" dirty="0">
                <a:latin typeface="Arial" panose="020B0604020202020204" pitchFamily="34" charset="0"/>
                <a:cs typeface="Arial" panose="020B0604020202020204" pitchFamily="34" charset="0"/>
              </a:rPr>
              <a:t>Actuellement, c’est un virement du compte nanti sur le compte libre et la vente est effectuée par l’agence : désormais, </a:t>
            </a:r>
          </a:p>
          <a:p>
            <a:pPr>
              <a:defRPr/>
            </a:pPr>
            <a:r>
              <a:rPr lang="fr-FR" altLang="fr-FR" sz="1050" dirty="0">
                <a:latin typeface="Arial" panose="020B0604020202020204" pitchFamily="34" charset="0"/>
                <a:cs typeface="Arial" panose="020B0604020202020204" pitchFamily="34" charset="0"/>
              </a:rPr>
              <a:t>il s’agira d’une vente et d’un achat sur le compte nanti effectué par </a:t>
            </a:r>
            <a:r>
              <a:rPr lang="fr-FR" altLang="fr-FR" sz="1050" dirty="0" err="1">
                <a:latin typeface="Arial" panose="020B0604020202020204" pitchFamily="34" charset="0"/>
                <a:cs typeface="Arial" panose="020B0604020202020204" pitchFamily="34" charset="0"/>
              </a:rPr>
              <a:t>Eurotitres</a:t>
            </a:r>
            <a:r>
              <a:rPr lang="fr-FR" altLang="fr-FR" sz="1050" dirty="0">
                <a:latin typeface="Arial" panose="020B0604020202020204" pitchFamily="34" charset="0"/>
                <a:cs typeface="Arial" panose="020B0604020202020204" pitchFamily="34" charset="0"/>
              </a:rPr>
              <a:t> (bordereau à compléter)</a:t>
            </a:r>
          </a:p>
          <a:p>
            <a:endParaRPr lang="fr-FR" sz="700" dirty="0" smtClean="0"/>
          </a:p>
        </p:txBody>
      </p:sp>
      <p:sp>
        <p:nvSpPr>
          <p:cNvPr id="5" name="Flèche droite 4"/>
          <p:cNvSpPr/>
          <p:nvPr/>
        </p:nvSpPr>
        <p:spPr>
          <a:xfrm rot="19706788">
            <a:off x="2026813" y="2066685"/>
            <a:ext cx="483769" cy="552522"/>
          </a:xfrm>
          <a:prstGeom prst="rightArrow">
            <a:avLst/>
          </a:prstGeom>
          <a:solidFill>
            <a:srgbClr val="09B2AF"/>
          </a:solidFill>
          <a:ln>
            <a:solidFill>
              <a:srgbClr val="09B2A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1903796" y="4254959"/>
            <a:ext cx="518205" cy="530398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960114">
            <a:off x="2306747" y="3131017"/>
            <a:ext cx="518205" cy="530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663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 animBg="1"/>
      <p:bldP spid="24" grpId="0"/>
      <p:bldP spid="3" grpId="0"/>
      <p:bldP spid="4" grpId="0"/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Image 4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9510" y="2460592"/>
            <a:ext cx="2052172" cy="3704712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B8D044C-FDC6-47B8-AAFD-3186561A1FBC}"/>
              </a:ext>
            </a:extLst>
          </p:cNvPr>
          <p:cNvSpPr/>
          <p:nvPr/>
        </p:nvSpPr>
        <p:spPr>
          <a:xfrm>
            <a:off x="1041261" y="1891556"/>
            <a:ext cx="6737638" cy="567407"/>
          </a:xfrm>
          <a:prstGeom prst="rect">
            <a:avLst/>
          </a:prstGeom>
          <a:gradFill flip="none" rotWithShape="1">
            <a:gsLst>
              <a:gs pos="44253">
                <a:srgbClr val="09B2AF"/>
              </a:gs>
              <a:gs pos="0">
                <a:srgbClr val="09B2AF"/>
              </a:gs>
              <a:gs pos="100000">
                <a:srgbClr val="09B2AF"/>
              </a:gs>
            </a:gsLst>
            <a:lin ang="0" scaled="1"/>
            <a:tileRect/>
          </a:gra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15"/>
            <a:endParaRPr lang="ko-KR" altLang="en-US" sz="2100">
              <a:solidFill>
                <a:prstClr val="black">
                  <a:lumMod val="65000"/>
                  <a:lumOff val="35000"/>
                </a:prstClr>
              </a:solidFill>
              <a:latin typeface="Arial" panose="020B0604020202020204" pitchFamily="34" charset="0"/>
              <a:ea typeface="Arial Unicode MS"/>
              <a:cs typeface="Arial" panose="020B0604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3E5FA97-A0CD-4D4F-9C65-DA27E7DCCCD6}"/>
              </a:ext>
            </a:extLst>
          </p:cNvPr>
          <p:cNvSpPr txBox="1"/>
          <p:nvPr/>
        </p:nvSpPr>
        <p:spPr>
          <a:xfrm>
            <a:off x="1129243" y="2838634"/>
            <a:ext cx="1652705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En 2019, les souscriptions avec frais minorés sont saisies par l’équipe Titres sur demande </a:t>
            </a:r>
            <a:r>
              <a:rPr lang="fr-FR" sz="1200" dirty="0" err="1">
                <a:latin typeface="Arial" panose="020B0604020202020204" pitchFamily="34" charset="0"/>
                <a:cs typeface="Arial" panose="020B0604020202020204" pitchFamily="34" charset="0"/>
              </a:rPr>
              <a:t>Myflow</a:t>
            </a: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 du réseau. A compter de 2020, un nouveau processus en cours de validation sera mis en œuvre.</a:t>
            </a:r>
          </a:p>
        </p:txBody>
      </p:sp>
      <p:sp>
        <p:nvSpPr>
          <p:cNvPr id="39" name="Titre 5"/>
          <p:cNvSpPr>
            <a:spLocks noGrp="1"/>
          </p:cNvSpPr>
          <p:nvPr>
            <p:ph type="title"/>
          </p:nvPr>
        </p:nvSpPr>
        <p:spPr>
          <a:xfrm>
            <a:off x="1026000" y="306000"/>
            <a:ext cx="3816424" cy="892552"/>
          </a:xfrm>
          <a:solidFill>
            <a:schemeClr val="bg1">
              <a:alpha val="20000"/>
            </a:schemeClr>
          </a:solidFill>
        </p:spPr>
        <p:txBody>
          <a:bodyPr/>
          <a:lstStyle/>
          <a:p>
            <a:pPr algn="l"/>
            <a:r>
              <a:rPr lang="fr-FR" sz="2000" b="0" kern="1200" cap="all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LE WORKFLOW PLATINE</a:t>
            </a:r>
            <a:r>
              <a:rPr lang="fr-FR" sz="2400" dirty="0"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fr-FR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1600" b="0" dirty="0" smtClean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les processus qui changent</a:t>
            </a:r>
            <a:r>
              <a:rPr lang="fr-FR" sz="1600" b="0" cap="none" dirty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fr-FR" sz="1600" b="0" cap="none" dirty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fr-FR" sz="1600" b="0" dirty="0">
              <a:solidFill>
                <a:schemeClr val="accent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1" name="Image 4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7444" y="2448884"/>
            <a:ext cx="2664296" cy="3716420"/>
          </a:xfrm>
          <a:prstGeom prst="rect">
            <a:avLst/>
          </a:prstGeom>
        </p:spPr>
      </p:pic>
      <p:pic>
        <p:nvPicPr>
          <p:cNvPr id="43" name="Image 4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54787" y="2458963"/>
            <a:ext cx="2054530" cy="3706341"/>
          </a:xfrm>
          <a:prstGeom prst="rect">
            <a:avLst/>
          </a:prstGeom>
        </p:spPr>
      </p:pic>
      <p:sp>
        <p:nvSpPr>
          <p:cNvPr id="44" name="Rectangle à coins arrondis 43"/>
          <p:cNvSpPr/>
          <p:nvPr/>
        </p:nvSpPr>
        <p:spPr>
          <a:xfrm>
            <a:off x="3544997" y="1845205"/>
            <a:ext cx="1589190" cy="674422"/>
          </a:xfrm>
          <a:prstGeom prst="roundRect">
            <a:avLst/>
          </a:prstGeom>
          <a:solidFill>
            <a:srgbClr val="09B2AF"/>
          </a:solidFill>
          <a:ln>
            <a:solidFill>
              <a:srgbClr val="09B2AF"/>
            </a:solidFill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/>
          <p:cNvSpPr/>
          <p:nvPr/>
        </p:nvSpPr>
        <p:spPr>
          <a:xfrm>
            <a:off x="3571037" y="1908611"/>
            <a:ext cx="167808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cap="all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MAINLEVEE DE </a:t>
            </a:r>
            <a:r>
              <a:rPr lang="fr-FR" sz="1400" cap="all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NANTISSEMENT</a:t>
            </a:r>
            <a:endParaRPr lang="fr-FR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5" name="Image 4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6327" y="1821457"/>
            <a:ext cx="1950699" cy="701101"/>
          </a:xfrm>
          <a:prstGeom prst="rect">
            <a:avLst/>
          </a:prstGeom>
        </p:spPr>
      </p:pic>
      <p:pic>
        <p:nvPicPr>
          <p:cNvPr id="46" name="Image 4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76916" y="1831865"/>
            <a:ext cx="1609483" cy="701101"/>
          </a:xfrm>
          <a:prstGeom prst="rect">
            <a:avLst/>
          </a:prstGeom>
        </p:spPr>
      </p:pic>
      <p:sp>
        <p:nvSpPr>
          <p:cNvPr id="38" name="Rectangle 37"/>
          <p:cNvSpPr/>
          <p:nvPr/>
        </p:nvSpPr>
        <p:spPr>
          <a:xfrm>
            <a:off x="6052022" y="2005983"/>
            <a:ext cx="145927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600" cap="all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OST</a:t>
            </a:r>
            <a:endParaRPr lang="fr-FR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025811" y="1890616"/>
            <a:ext cx="198163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cap="all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OPC COMPLEXE ET Défiscalisation</a:t>
            </a:r>
            <a:endParaRPr lang="fr-FR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22">
            <a:extLst>
              <a:ext uri="{FF2B5EF4-FFF2-40B4-BE49-F238E27FC236}">
                <a16:creationId xmlns:a16="http://schemas.microsoft.com/office/drawing/2014/main" id="{73F62BC6-2BE9-4AA8-8AFD-40E4377A7506}"/>
              </a:ext>
            </a:extLst>
          </p:cNvPr>
          <p:cNvSpPr txBox="1"/>
          <p:nvPr/>
        </p:nvSpPr>
        <p:spPr>
          <a:xfrm>
            <a:off x="3211806" y="2726638"/>
            <a:ext cx="2425617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fr-FR" sz="12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Aujourd’hui </a:t>
            </a:r>
            <a:r>
              <a:rPr lang="fr-FR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 schéma de validation est similaire via </a:t>
            </a:r>
            <a:r>
              <a:rPr lang="fr-FR" sz="12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 workflow platine</a:t>
            </a:r>
            <a:endParaRPr lang="fr-FR" sz="12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endParaRPr lang="fr-FR" sz="1200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fr-FR" sz="12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</a:t>
            </a:r>
            <a:r>
              <a:rPr lang="fr-FR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circuits de validation </a:t>
            </a:r>
            <a:endParaRPr lang="fr-FR" sz="1200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lvl="0" indent="-171450">
              <a:buClr>
                <a:srgbClr val="09B2AF"/>
              </a:buClr>
              <a:buFont typeface="Arial" panose="020B0604020202020204" pitchFamily="34" charset="0"/>
              <a:buChar char="•"/>
            </a:pPr>
            <a:r>
              <a:rPr lang="fr-FR" sz="12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Validation </a:t>
            </a:r>
            <a:r>
              <a:rPr lang="fr-FR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 service crédit lorsqu’il y a maintien de l’encours actuel de </a:t>
            </a:r>
            <a:r>
              <a:rPr lang="fr-FR" sz="12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crédit</a:t>
            </a:r>
          </a:p>
          <a:p>
            <a:pPr marL="171450" lvl="0" indent="-171450">
              <a:buClr>
                <a:srgbClr val="09B2AF"/>
              </a:buClr>
              <a:buFont typeface="Arial" panose="020B0604020202020204" pitchFamily="34" charset="0"/>
              <a:buChar char="•"/>
            </a:pPr>
            <a:endParaRPr lang="fr-FR" sz="1200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lvl="0" indent="-171450">
              <a:buClr>
                <a:srgbClr val="09B2AF"/>
              </a:buClr>
              <a:buFont typeface="Arial" panose="020B0604020202020204" pitchFamily="34" charset="0"/>
              <a:buChar char="•"/>
            </a:pPr>
            <a:r>
              <a:rPr lang="fr-FR" sz="12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Validation </a:t>
            </a:r>
            <a:r>
              <a:rPr lang="fr-FR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 directeur </a:t>
            </a:r>
            <a:r>
              <a:rPr lang="fr-FR" sz="12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d’Agence (ou de CAF, ou autre marché) </a:t>
            </a:r>
            <a:r>
              <a:rPr lang="fr-FR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pour les autres cas (encours à 0 ou contre le remboursement à concurrence de la valeur nette libérée) </a:t>
            </a:r>
            <a:r>
              <a:rPr lang="fr-FR" sz="12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fonction du schéma délégataire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371288" y="2758276"/>
            <a:ext cx="2377105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buClr>
                <a:srgbClr val="08BCB8"/>
              </a:buClr>
            </a:pP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Informations sur la boite aux lettres générique de l’agence sur les OST à délai court et sur les clients sensibles n’ayant pas répondu 7 jours avant la fin de l’OST. </a:t>
            </a:r>
            <a:endParaRPr lang="fr-FR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Clr>
                <a:srgbClr val="08BCB8"/>
              </a:buClr>
            </a:pPr>
            <a:endParaRPr lang="fr-FR" sz="12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Clr>
                <a:srgbClr val="08BCB8"/>
              </a:buClr>
            </a:pPr>
            <a:endParaRPr lang="fr-FR" sz="1200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Clr>
                <a:srgbClr val="08BCB8"/>
              </a:buClr>
            </a:pPr>
            <a:r>
              <a:rPr lang="fr-FR" sz="12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Réponses </a:t>
            </a:r>
            <a:r>
              <a:rPr lang="fr-FR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d’OST </a:t>
            </a:r>
            <a:r>
              <a:rPr lang="fr-FR" sz="12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 </a:t>
            </a:r>
            <a:r>
              <a:rPr lang="fr-FR" sz="1200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Eurotitres</a:t>
            </a:r>
            <a:r>
              <a:rPr lang="fr-FR" sz="12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(enveloppe T) Si le client se déplace en agence son OST sera </a:t>
            </a:r>
            <a:r>
              <a:rPr lang="fr-FR" sz="1200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sera</a:t>
            </a:r>
            <a:r>
              <a:rPr lang="fr-FR" sz="12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à traiter </a:t>
            </a:r>
            <a:r>
              <a:rPr lang="fr-FR" sz="12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direct par l’agence</a:t>
            </a:r>
            <a:r>
              <a:rPr lang="fr-FR" sz="1200" dirty="0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sz="12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382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/>
          <p:cNvSpPr/>
          <p:nvPr/>
        </p:nvSpPr>
        <p:spPr>
          <a:xfrm>
            <a:off x="179512" y="3573016"/>
            <a:ext cx="4139952" cy="360040"/>
          </a:xfrm>
          <a:prstGeom prst="chevron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043608" y="404664"/>
            <a:ext cx="3816424" cy="523220"/>
          </a:xfrm>
        </p:spPr>
        <p:txBody>
          <a:bodyPr/>
          <a:lstStyle/>
          <a:p>
            <a:r>
              <a:rPr lang="fr-FR" sz="2800" b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SOMMAIRE</a:t>
            </a:r>
            <a:endParaRPr lang="fr-FR" sz="2800" b="0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4294967295"/>
          </p:nvPr>
        </p:nvSpPr>
        <p:spPr>
          <a:xfrm>
            <a:off x="953591" y="1700808"/>
            <a:ext cx="6138689" cy="4680520"/>
          </a:xfrm>
        </p:spPr>
        <p:txBody>
          <a:bodyPr>
            <a:normAutofit/>
          </a:bodyPr>
          <a:lstStyle/>
          <a:p>
            <a:r>
              <a:rPr lang="fr-FR" sz="1800" b="0" dirty="0">
                <a:latin typeface="Calibri" panose="020F0502020204030204" pitchFamily="34" charset="0"/>
                <a:cs typeface="Calibri" panose="020F0502020204030204" pitchFamily="34" charset="0"/>
              </a:rPr>
              <a:t>Contexte</a:t>
            </a:r>
          </a:p>
          <a:p>
            <a:endParaRPr lang="fr-FR" sz="1800" b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sz="1800" b="0" dirty="0">
                <a:latin typeface="Calibri" panose="020F0502020204030204" pitchFamily="34" charset="0"/>
                <a:cs typeface="Calibri" panose="020F0502020204030204" pitchFamily="34" charset="0"/>
              </a:rPr>
              <a:t>TOPAZE C’EST </a:t>
            </a:r>
            <a:r>
              <a:rPr lang="fr-FR" sz="1800" b="0" dirty="0" smtClean="0">
                <a:latin typeface="Calibri" panose="020F0502020204030204" pitchFamily="34" charset="0"/>
                <a:cs typeface="Calibri" panose="020F0502020204030204" pitchFamily="34" charset="0"/>
              </a:rPr>
              <a:t>QUOI</a:t>
            </a:r>
            <a:r>
              <a:rPr lang="fr-FR" sz="1800" b="0" dirty="0">
                <a:latin typeface="Calibri" panose="020F0502020204030204" pitchFamily="34" charset="0"/>
                <a:cs typeface="Calibri" panose="020F0502020204030204" pitchFamily="34" charset="0"/>
              </a:rPr>
              <a:t>?	</a:t>
            </a:r>
            <a:r>
              <a:rPr lang="fr-FR" sz="1800" b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endParaRPr lang="fr-FR" sz="1400" b="0" dirty="0" smtClean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1800" b="0" dirty="0" smtClean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sz="1800" b="0" dirty="0">
                <a:latin typeface="Calibri" panose="020F0502020204030204" pitchFamily="34" charset="0"/>
                <a:cs typeface="Calibri" panose="020F0502020204030204" pitchFamily="34" charset="0"/>
              </a:rPr>
              <a:t>LE WORKFLOW PLATINE</a:t>
            </a:r>
          </a:p>
          <a:p>
            <a:endParaRPr lang="fr-FR" sz="1800" b="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sz="1800" b="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Les </a:t>
            </a:r>
            <a:r>
              <a:rPr lang="fr-FR" sz="1800" b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changements en agence</a:t>
            </a:r>
            <a:endParaRPr lang="fr-FR" sz="1400" b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sz="1800" b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endParaRPr lang="fr-FR" sz="1400" b="0" dirty="0" smtClean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 smtClean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17</a:t>
            </a:fld>
            <a:endParaRPr lang="fr-FR" dirty="0"/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90" t="29063" r="390" b="36061"/>
          <a:stretch/>
        </p:blipFill>
        <p:spPr>
          <a:xfrm>
            <a:off x="-36512" y="4679150"/>
            <a:ext cx="9180512" cy="2178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3360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18</a:t>
            </a:fld>
            <a:endParaRPr lang="fr-FR" dirty="0"/>
          </a:p>
        </p:txBody>
      </p:sp>
      <p:sp>
        <p:nvSpPr>
          <p:cNvPr id="28" name="Titre 5"/>
          <p:cNvSpPr>
            <a:spLocks noGrp="1"/>
          </p:cNvSpPr>
          <p:nvPr>
            <p:ph type="title"/>
          </p:nvPr>
        </p:nvSpPr>
        <p:spPr>
          <a:xfrm>
            <a:off x="1026000" y="306000"/>
            <a:ext cx="3816424" cy="892552"/>
          </a:xfrm>
          <a:solidFill>
            <a:schemeClr val="bg1">
              <a:alpha val="20000"/>
            </a:schemeClr>
          </a:solidFill>
        </p:spPr>
        <p:txBody>
          <a:bodyPr/>
          <a:lstStyle/>
          <a:p>
            <a:pPr algn="l"/>
            <a:r>
              <a:rPr lang="fr-FR" sz="2000" b="0" kern="1200" cap="all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LE WORKFLOW PLATINE</a:t>
            </a:r>
            <a:r>
              <a:rPr lang="fr-FR" sz="2400" dirty="0"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fr-FR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1600" b="0" dirty="0" smtClean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SYNTHESE Des changements en agence</a:t>
            </a:r>
            <a:r>
              <a:rPr lang="fr-FR" sz="1600" b="0" cap="none" dirty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fr-FR" sz="1600" b="0" cap="none" dirty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fr-FR" sz="1600" b="0" dirty="0">
              <a:solidFill>
                <a:schemeClr val="accent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Espace réservé du contenu 10"/>
          <p:cNvSpPr txBox="1">
            <a:spLocks/>
          </p:cNvSpPr>
          <p:nvPr/>
        </p:nvSpPr>
        <p:spPr>
          <a:xfrm>
            <a:off x="431541" y="2377870"/>
            <a:ext cx="5688632" cy="3178314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300"/>
              </a:spcAft>
              <a:buFontTx/>
              <a:buNone/>
              <a:defRPr sz="2200" b="1" kern="1200" cap="all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ts val="0"/>
              </a:spcBef>
              <a:buFontTx/>
              <a:buNone/>
              <a:defRPr sz="1800" b="1" kern="1200" cap="all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600" b="0" kern="1200" cap="all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44000" indent="0" algn="l" defTabSz="914400" rtl="0" eaLnBrk="1" latinLnBrk="0" hangingPunct="1">
              <a:lnSpc>
                <a:spcPts val="1600"/>
              </a:lnSpc>
              <a:spcBef>
                <a:spcPts val="0"/>
              </a:spcBef>
              <a:buFontTx/>
              <a:buNone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44000" indent="-144000" algn="l" defTabSz="914400" rtl="0" eaLnBrk="1" latinLnBrk="0" hangingPunct="1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 typeface="Britannic Bold" panose="020B0903060703020204" pitchFamily="34" charset="0"/>
              <a:buChar char="&gt;"/>
              <a:defRPr sz="12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4000" indent="-144000" algn="l" defTabSz="914400" rtl="0" eaLnBrk="1" latinLnBrk="0" hangingPunct="1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20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0" indent="0" algn="just" defTabSz="914400" rtl="0" eaLnBrk="1" latinLnBrk="0" hangingPunct="1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21600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1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42950" lvl="1" indent="-285750">
              <a:spcBef>
                <a:spcPts val="1200"/>
              </a:spcBef>
              <a:buClr>
                <a:srgbClr val="08BCB8"/>
              </a:buClr>
              <a:buFont typeface="+mj-lt"/>
              <a:buAutoNum type="arabicPeriod"/>
            </a:pPr>
            <a:r>
              <a:rPr lang="fr-FR" sz="1400" b="0" cap="none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L’utilisation du workflow platine </a:t>
            </a:r>
          </a:p>
          <a:p>
            <a:pPr marL="685800" lvl="1" indent="-228600">
              <a:spcBef>
                <a:spcPts val="1200"/>
              </a:spcBef>
              <a:buClr>
                <a:srgbClr val="08BCB8"/>
              </a:buClr>
              <a:buFont typeface="+mj-lt"/>
              <a:buAutoNum type="arabicPeriod"/>
            </a:pPr>
            <a:endParaRPr lang="fr-FR" sz="1400" b="0" cap="none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spcBef>
                <a:spcPts val="1200"/>
              </a:spcBef>
              <a:buClr>
                <a:srgbClr val="08BCB8"/>
              </a:buClr>
              <a:buFont typeface="+mj-lt"/>
              <a:buAutoNum type="arabicPeriod"/>
            </a:pPr>
            <a:r>
              <a:rPr lang="fr-FR" sz="1400" b="0" cap="none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Transferts: traités en direct via le workflow</a:t>
            </a:r>
          </a:p>
          <a:p>
            <a:pPr marL="742950" lvl="1" indent="-285750">
              <a:spcBef>
                <a:spcPts val="1200"/>
              </a:spcBef>
              <a:buClr>
                <a:srgbClr val="08BCB8"/>
              </a:buClr>
              <a:buFont typeface="+mj-lt"/>
              <a:buAutoNum type="arabicPeriod"/>
            </a:pPr>
            <a:endParaRPr lang="fr-FR" sz="1400" b="0" cap="none" dirty="0" smtClean="0">
              <a:solidFill>
                <a:schemeClr val="tx1"/>
              </a:solidFill>
            </a:endParaRPr>
          </a:p>
          <a:p>
            <a:pPr marL="742950" lvl="1" indent="-285750">
              <a:spcBef>
                <a:spcPts val="1200"/>
              </a:spcBef>
              <a:buClr>
                <a:srgbClr val="08BCB8"/>
              </a:buClr>
              <a:buFont typeface="+mj-lt"/>
              <a:buAutoNum type="arabicPeriod"/>
            </a:pPr>
            <a:r>
              <a:rPr lang="fr-FR" sz="1400" b="0" cap="none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Nouveaux circuits pour les rachats dérogatoires de parts sociales, (avec validation DA ou DR selon le cas métier)</a:t>
            </a:r>
          </a:p>
          <a:p>
            <a:pPr marL="685800" lvl="1" indent="-228600">
              <a:spcBef>
                <a:spcPts val="1200"/>
              </a:spcBef>
              <a:buClr>
                <a:srgbClr val="08BCB8"/>
              </a:buClr>
              <a:buFont typeface="+mj-lt"/>
              <a:buAutoNum type="arabicPeriod"/>
            </a:pPr>
            <a:endParaRPr lang="fr-FR" sz="1400" b="0" cap="none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85800" lvl="1" indent="-228600">
              <a:spcBef>
                <a:spcPts val="1200"/>
              </a:spcBef>
              <a:buClr>
                <a:srgbClr val="08BCB8"/>
              </a:buClr>
              <a:buFont typeface="+mj-lt"/>
              <a:buAutoNum type="arabicPeriod"/>
            </a:pPr>
            <a:r>
              <a:rPr lang="fr-FR" sz="1400" b="0" cap="none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L’assistance</a:t>
            </a:r>
          </a:p>
          <a:p>
            <a:pPr marL="742950" lvl="1" indent="-285750">
              <a:spcBef>
                <a:spcPts val="1200"/>
              </a:spcBef>
              <a:buClr>
                <a:srgbClr val="08BCB8"/>
              </a:buClr>
              <a:buFont typeface="+mj-lt"/>
              <a:buAutoNum type="arabicPeriod"/>
            </a:pPr>
            <a:endParaRPr lang="fr-FR" sz="1400" b="0" cap="none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400" dirty="0" smtClean="0"/>
          </a:p>
          <a:p>
            <a:endParaRPr lang="fr-FR" sz="1400" dirty="0" smtClean="0"/>
          </a:p>
          <a:p>
            <a:endParaRPr lang="fr-FR" sz="1400" dirty="0">
              <a:sym typeface="Wingdings" panose="05000000000000000000" pitchFamily="2" charset="2"/>
            </a:endParaRPr>
          </a:p>
        </p:txBody>
      </p:sp>
      <p:cxnSp>
        <p:nvCxnSpPr>
          <p:cNvPr id="5" name="Connecteur droit 4"/>
          <p:cNvCxnSpPr/>
          <p:nvPr/>
        </p:nvCxnSpPr>
        <p:spPr>
          <a:xfrm>
            <a:off x="6300192" y="1832089"/>
            <a:ext cx="0" cy="395605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ZoneTexte 2"/>
          <p:cNvSpPr txBox="1"/>
          <p:nvPr/>
        </p:nvSpPr>
        <p:spPr>
          <a:xfrm>
            <a:off x="6515753" y="1988840"/>
            <a:ext cx="2304719" cy="754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700" dirty="0" smtClean="0"/>
          </a:p>
        </p:txBody>
      </p:sp>
      <p:sp>
        <p:nvSpPr>
          <p:cNvPr id="10" name="Freeform 25">
            <a:extLst>
              <a:ext uri="{FF2B5EF4-FFF2-40B4-BE49-F238E27FC236}">
                <a16:creationId xmlns:a16="http://schemas.microsoft.com/office/drawing/2014/main" id="{115A3EAB-6A86-45ED-8F48-A7797A2D6676}"/>
              </a:ext>
            </a:extLst>
          </p:cNvPr>
          <p:cNvSpPr/>
          <p:nvPr/>
        </p:nvSpPr>
        <p:spPr>
          <a:xfrm>
            <a:off x="7540146" y="1172831"/>
            <a:ext cx="417857" cy="517071"/>
          </a:xfrm>
          <a:custGeom>
            <a:avLst/>
            <a:gdLst>
              <a:gd name="connsiteX0" fmla="*/ 371475 w 1600200"/>
              <a:gd name="connsiteY0" fmla="*/ 0 h 1857375"/>
              <a:gd name="connsiteX1" fmla="*/ 628650 w 1600200"/>
              <a:gd name="connsiteY1" fmla="*/ 523875 h 1857375"/>
              <a:gd name="connsiteX2" fmla="*/ 400050 w 1600200"/>
              <a:gd name="connsiteY2" fmla="*/ 561975 h 1857375"/>
              <a:gd name="connsiteX3" fmla="*/ 1019175 w 1600200"/>
              <a:gd name="connsiteY3" fmla="*/ 1438275 h 1857375"/>
              <a:gd name="connsiteX4" fmla="*/ 1219200 w 1600200"/>
              <a:gd name="connsiteY4" fmla="*/ 1238250 h 1857375"/>
              <a:gd name="connsiteX5" fmla="*/ 1600200 w 1600200"/>
              <a:gd name="connsiteY5" fmla="*/ 1666875 h 1857375"/>
              <a:gd name="connsiteX6" fmla="*/ 1038225 w 1600200"/>
              <a:gd name="connsiteY6" fmla="*/ 1857375 h 1857375"/>
              <a:gd name="connsiteX7" fmla="*/ 0 w 1600200"/>
              <a:gd name="connsiteY7" fmla="*/ 314325 h 1857375"/>
              <a:gd name="connsiteX8" fmla="*/ 371475 w 1600200"/>
              <a:gd name="connsiteY8" fmla="*/ 0 h 1857375"/>
              <a:gd name="connsiteX0" fmla="*/ 371475 w 1600200"/>
              <a:gd name="connsiteY0" fmla="*/ 0 h 1917951"/>
              <a:gd name="connsiteX1" fmla="*/ 628650 w 1600200"/>
              <a:gd name="connsiteY1" fmla="*/ 584451 h 1917951"/>
              <a:gd name="connsiteX2" fmla="*/ 400050 w 1600200"/>
              <a:gd name="connsiteY2" fmla="*/ 622551 h 1917951"/>
              <a:gd name="connsiteX3" fmla="*/ 1019175 w 1600200"/>
              <a:gd name="connsiteY3" fmla="*/ 1498851 h 1917951"/>
              <a:gd name="connsiteX4" fmla="*/ 1219200 w 1600200"/>
              <a:gd name="connsiteY4" fmla="*/ 1298826 h 1917951"/>
              <a:gd name="connsiteX5" fmla="*/ 1600200 w 1600200"/>
              <a:gd name="connsiteY5" fmla="*/ 1727451 h 1917951"/>
              <a:gd name="connsiteX6" fmla="*/ 1038225 w 1600200"/>
              <a:gd name="connsiteY6" fmla="*/ 1917951 h 1917951"/>
              <a:gd name="connsiteX7" fmla="*/ 0 w 1600200"/>
              <a:gd name="connsiteY7" fmla="*/ 374901 h 1917951"/>
              <a:gd name="connsiteX8" fmla="*/ 371475 w 1600200"/>
              <a:gd name="connsiteY8" fmla="*/ 0 h 1917951"/>
              <a:gd name="connsiteX0" fmla="*/ 371475 w 1600200"/>
              <a:gd name="connsiteY0" fmla="*/ 1277 h 1919228"/>
              <a:gd name="connsiteX1" fmla="*/ 628650 w 1600200"/>
              <a:gd name="connsiteY1" fmla="*/ 585728 h 1919228"/>
              <a:gd name="connsiteX2" fmla="*/ 400050 w 1600200"/>
              <a:gd name="connsiteY2" fmla="*/ 623828 h 1919228"/>
              <a:gd name="connsiteX3" fmla="*/ 1019175 w 1600200"/>
              <a:gd name="connsiteY3" fmla="*/ 1500128 h 1919228"/>
              <a:gd name="connsiteX4" fmla="*/ 1219200 w 1600200"/>
              <a:gd name="connsiteY4" fmla="*/ 1300103 h 1919228"/>
              <a:gd name="connsiteX5" fmla="*/ 1600200 w 1600200"/>
              <a:gd name="connsiteY5" fmla="*/ 1728728 h 1919228"/>
              <a:gd name="connsiteX6" fmla="*/ 1038225 w 1600200"/>
              <a:gd name="connsiteY6" fmla="*/ 1919228 h 1919228"/>
              <a:gd name="connsiteX7" fmla="*/ 0 w 1600200"/>
              <a:gd name="connsiteY7" fmla="*/ 376178 h 1919228"/>
              <a:gd name="connsiteX8" fmla="*/ 371475 w 1600200"/>
              <a:gd name="connsiteY8" fmla="*/ 1277 h 1919228"/>
              <a:gd name="connsiteX0" fmla="*/ 371475 w 1600200"/>
              <a:gd name="connsiteY0" fmla="*/ 1277 h 1919228"/>
              <a:gd name="connsiteX1" fmla="*/ 628650 w 1600200"/>
              <a:gd name="connsiteY1" fmla="*/ 585728 h 1919228"/>
              <a:gd name="connsiteX2" fmla="*/ 400050 w 1600200"/>
              <a:gd name="connsiteY2" fmla="*/ 623828 h 1919228"/>
              <a:gd name="connsiteX3" fmla="*/ 1019175 w 1600200"/>
              <a:gd name="connsiteY3" fmla="*/ 1500128 h 1919228"/>
              <a:gd name="connsiteX4" fmla="*/ 1219200 w 1600200"/>
              <a:gd name="connsiteY4" fmla="*/ 1300103 h 1919228"/>
              <a:gd name="connsiteX5" fmla="*/ 1600200 w 1600200"/>
              <a:gd name="connsiteY5" fmla="*/ 1728728 h 1919228"/>
              <a:gd name="connsiteX6" fmla="*/ 1038225 w 1600200"/>
              <a:gd name="connsiteY6" fmla="*/ 1919228 h 1919228"/>
              <a:gd name="connsiteX7" fmla="*/ 0 w 1600200"/>
              <a:gd name="connsiteY7" fmla="*/ 376178 h 1919228"/>
              <a:gd name="connsiteX8" fmla="*/ 371475 w 1600200"/>
              <a:gd name="connsiteY8" fmla="*/ 1277 h 1919228"/>
              <a:gd name="connsiteX0" fmla="*/ 371475 w 1600200"/>
              <a:gd name="connsiteY0" fmla="*/ 1544 h 1919495"/>
              <a:gd name="connsiteX1" fmla="*/ 628650 w 1600200"/>
              <a:gd name="connsiteY1" fmla="*/ 585995 h 1919495"/>
              <a:gd name="connsiteX2" fmla="*/ 400050 w 1600200"/>
              <a:gd name="connsiteY2" fmla="*/ 624095 h 1919495"/>
              <a:gd name="connsiteX3" fmla="*/ 1019175 w 1600200"/>
              <a:gd name="connsiteY3" fmla="*/ 1500395 h 1919495"/>
              <a:gd name="connsiteX4" fmla="*/ 1219200 w 1600200"/>
              <a:gd name="connsiteY4" fmla="*/ 1300370 h 1919495"/>
              <a:gd name="connsiteX5" fmla="*/ 1600200 w 1600200"/>
              <a:gd name="connsiteY5" fmla="*/ 1728995 h 1919495"/>
              <a:gd name="connsiteX6" fmla="*/ 1038225 w 1600200"/>
              <a:gd name="connsiteY6" fmla="*/ 1919495 h 1919495"/>
              <a:gd name="connsiteX7" fmla="*/ 0 w 1600200"/>
              <a:gd name="connsiteY7" fmla="*/ 376445 h 1919495"/>
              <a:gd name="connsiteX8" fmla="*/ 371475 w 1600200"/>
              <a:gd name="connsiteY8" fmla="*/ 1544 h 1919495"/>
              <a:gd name="connsiteX0" fmla="*/ 371475 w 1600200"/>
              <a:gd name="connsiteY0" fmla="*/ 1487 h 1919438"/>
              <a:gd name="connsiteX1" fmla="*/ 568075 w 1600200"/>
              <a:gd name="connsiteY1" fmla="*/ 603245 h 1919438"/>
              <a:gd name="connsiteX2" fmla="*/ 400050 w 1600200"/>
              <a:gd name="connsiteY2" fmla="*/ 624038 h 1919438"/>
              <a:gd name="connsiteX3" fmla="*/ 1019175 w 1600200"/>
              <a:gd name="connsiteY3" fmla="*/ 1500338 h 1919438"/>
              <a:gd name="connsiteX4" fmla="*/ 1219200 w 1600200"/>
              <a:gd name="connsiteY4" fmla="*/ 1300313 h 1919438"/>
              <a:gd name="connsiteX5" fmla="*/ 1600200 w 1600200"/>
              <a:gd name="connsiteY5" fmla="*/ 1728938 h 1919438"/>
              <a:gd name="connsiteX6" fmla="*/ 1038225 w 1600200"/>
              <a:gd name="connsiteY6" fmla="*/ 1919438 h 1919438"/>
              <a:gd name="connsiteX7" fmla="*/ 0 w 1600200"/>
              <a:gd name="connsiteY7" fmla="*/ 376388 h 1919438"/>
              <a:gd name="connsiteX8" fmla="*/ 371475 w 1600200"/>
              <a:gd name="connsiteY8" fmla="*/ 1487 h 1919438"/>
              <a:gd name="connsiteX0" fmla="*/ 371475 w 1600200"/>
              <a:gd name="connsiteY0" fmla="*/ 1032 h 1918983"/>
              <a:gd name="connsiteX1" fmla="*/ 568075 w 1600200"/>
              <a:gd name="connsiteY1" fmla="*/ 602790 h 1918983"/>
              <a:gd name="connsiteX2" fmla="*/ 400050 w 1600200"/>
              <a:gd name="connsiteY2" fmla="*/ 623583 h 1918983"/>
              <a:gd name="connsiteX3" fmla="*/ 1019175 w 1600200"/>
              <a:gd name="connsiteY3" fmla="*/ 1499883 h 1918983"/>
              <a:gd name="connsiteX4" fmla="*/ 1219200 w 1600200"/>
              <a:gd name="connsiteY4" fmla="*/ 1299858 h 1918983"/>
              <a:gd name="connsiteX5" fmla="*/ 1600200 w 1600200"/>
              <a:gd name="connsiteY5" fmla="*/ 1728483 h 1918983"/>
              <a:gd name="connsiteX6" fmla="*/ 1038225 w 1600200"/>
              <a:gd name="connsiteY6" fmla="*/ 1918983 h 1918983"/>
              <a:gd name="connsiteX7" fmla="*/ 0 w 1600200"/>
              <a:gd name="connsiteY7" fmla="*/ 375933 h 1918983"/>
              <a:gd name="connsiteX8" fmla="*/ 371475 w 1600200"/>
              <a:gd name="connsiteY8" fmla="*/ 1032 h 1918983"/>
              <a:gd name="connsiteX0" fmla="*/ 371475 w 1600200"/>
              <a:gd name="connsiteY0" fmla="*/ 1088 h 1919039"/>
              <a:gd name="connsiteX1" fmla="*/ 568075 w 1600200"/>
              <a:gd name="connsiteY1" fmla="*/ 602846 h 1919039"/>
              <a:gd name="connsiteX2" fmla="*/ 400050 w 1600200"/>
              <a:gd name="connsiteY2" fmla="*/ 623639 h 1919039"/>
              <a:gd name="connsiteX3" fmla="*/ 1019175 w 1600200"/>
              <a:gd name="connsiteY3" fmla="*/ 1499939 h 1919039"/>
              <a:gd name="connsiteX4" fmla="*/ 1219200 w 1600200"/>
              <a:gd name="connsiteY4" fmla="*/ 1299914 h 1919039"/>
              <a:gd name="connsiteX5" fmla="*/ 1600200 w 1600200"/>
              <a:gd name="connsiteY5" fmla="*/ 1728539 h 1919039"/>
              <a:gd name="connsiteX6" fmla="*/ 1038225 w 1600200"/>
              <a:gd name="connsiteY6" fmla="*/ 1919039 h 1919039"/>
              <a:gd name="connsiteX7" fmla="*/ 0 w 1600200"/>
              <a:gd name="connsiteY7" fmla="*/ 375989 h 1919039"/>
              <a:gd name="connsiteX8" fmla="*/ 371475 w 1600200"/>
              <a:gd name="connsiteY8" fmla="*/ 1088 h 1919039"/>
              <a:gd name="connsiteX0" fmla="*/ 371475 w 1600200"/>
              <a:gd name="connsiteY0" fmla="*/ 1088 h 1919039"/>
              <a:gd name="connsiteX1" fmla="*/ 568075 w 1600200"/>
              <a:gd name="connsiteY1" fmla="*/ 602846 h 1919039"/>
              <a:gd name="connsiteX2" fmla="*/ 400050 w 1600200"/>
              <a:gd name="connsiteY2" fmla="*/ 623639 h 1919039"/>
              <a:gd name="connsiteX3" fmla="*/ 1019175 w 1600200"/>
              <a:gd name="connsiteY3" fmla="*/ 1499939 h 1919039"/>
              <a:gd name="connsiteX4" fmla="*/ 1219200 w 1600200"/>
              <a:gd name="connsiteY4" fmla="*/ 1299914 h 1919039"/>
              <a:gd name="connsiteX5" fmla="*/ 1600200 w 1600200"/>
              <a:gd name="connsiteY5" fmla="*/ 1728539 h 1919039"/>
              <a:gd name="connsiteX6" fmla="*/ 1038225 w 1600200"/>
              <a:gd name="connsiteY6" fmla="*/ 1919039 h 1919039"/>
              <a:gd name="connsiteX7" fmla="*/ 0 w 1600200"/>
              <a:gd name="connsiteY7" fmla="*/ 375989 h 1919039"/>
              <a:gd name="connsiteX8" fmla="*/ 371475 w 1600200"/>
              <a:gd name="connsiteY8" fmla="*/ 1088 h 191903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400050 w 1600200"/>
              <a:gd name="connsiteY2" fmla="*/ 623669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408703 w 1600200"/>
              <a:gd name="connsiteY2" fmla="*/ 643860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59666 w 1600200"/>
              <a:gd name="connsiteY2" fmla="*/ 643860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70138 w 1600200"/>
              <a:gd name="connsiteY3" fmla="*/ 1517276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0522 w 1600200"/>
              <a:gd name="connsiteY3" fmla="*/ 1534584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96099 w 1600200"/>
              <a:gd name="connsiteY3" fmla="*/ 1546122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173048 w 1600200"/>
              <a:gd name="connsiteY4" fmla="*/ 1311482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173048 w 1600200"/>
              <a:gd name="connsiteY4" fmla="*/ 1311482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173048 w 1600200"/>
              <a:gd name="connsiteY4" fmla="*/ 1311482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173048 w 1600200"/>
              <a:gd name="connsiteY4" fmla="*/ 1311482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588662"/>
              <a:gd name="connsiteY0" fmla="*/ 1118 h 1919069"/>
              <a:gd name="connsiteX1" fmla="*/ 568075 w 1588662"/>
              <a:gd name="connsiteY1" fmla="*/ 602876 h 1919069"/>
              <a:gd name="connsiteX2" fmla="*/ 374089 w 1588662"/>
              <a:gd name="connsiteY2" fmla="*/ 646744 h 1919069"/>
              <a:gd name="connsiteX3" fmla="*/ 987445 w 1588662"/>
              <a:gd name="connsiteY3" fmla="*/ 1528815 h 1919069"/>
              <a:gd name="connsiteX4" fmla="*/ 1173048 w 1588662"/>
              <a:gd name="connsiteY4" fmla="*/ 1311482 h 1919069"/>
              <a:gd name="connsiteX5" fmla="*/ 1588662 w 1588662"/>
              <a:gd name="connsiteY5" fmla="*/ 1699723 h 1919069"/>
              <a:gd name="connsiteX6" fmla="*/ 1038225 w 1588662"/>
              <a:gd name="connsiteY6" fmla="*/ 1919069 h 1919069"/>
              <a:gd name="connsiteX7" fmla="*/ 0 w 1588662"/>
              <a:gd name="connsiteY7" fmla="*/ 376019 h 1919069"/>
              <a:gd name="connsiteX8" fmla="*/ 371475 w 1588662"/>
              <a:gd name="connsiteY8" fmla="*/ 1118 h 1919069"/>
              <a:gd name="connsiteX0" fmla="*/ 371475 w 1600166"/>
              <a:gd name="connsiteY0" fmla="*/ 1118 h 1919069"/>
              <a:gd name="connsiteX1" fmla="*/ 568075 w 1600166"/>
              <a:gd name="connsiteY1" fmla="*/ 602876 h 1919069"/>
              <a:gd name="connsiteX2" fmla="*/ 374089 w 1600166"/>
              <a:gd name="connsiteY2" fmla="*/ 646744 h 1919069"/>
              <a:gd name="connsiteX3" fmla="*/ 987445 w 1600166"/>
              <a:gd name="connsiteY3" fmla="*/ 1528815 h 1919069"/>
              <a:gd name="connsiteX4" fmla="*/ 1173048 w 1600166"/>
              <a:gd name="connsiteY4" fmla="*/ 1311482 h 1919069"/>
              <a:gd name="connsiteX5" fmla="*/ 1588662 w 1600166"/>
              <a:gd name="connsiteY5" fmla="*/ 1699723 h 1919069"/>
              <a:gd name="connsiteX6" fmla="*/ 1038225 w 1600166"/>
              <a:gd name="connsiteY6" fmla="*/ 1919069 h 1919069"/>
              <a:gd name="connsiteX7" fmla="*/ 0 w 1600166"/>
              <a:gd name="connsiteY7" fmla="*/ 376019 h 1919069"/>
              <a:gd name="connsiteX8" fmla="*/ 371475 w 1600166"/>
              <a:gd name="connsiteY8" fmla="*/ 1118 h 1919069"/>
              <a:gd name="connsiteX0" fmla="*/ 371475 w 1600166"/>
              <a:gd name="connsiteY0" fmla="*/ 1118 h 1919069"/>
              <a:gd name="connsiteX1" fmla="*/ 568075 w 1600166"/>
              <a:gd name="connsiteY1" fmla="*/ 602876 h 1919069"/>
              <a:gd name="connsiteX2" fmla="*/ 374089 w 1600166"/>
              <a:gd name="connsiteY2" fmla="*/ 646744 h 1919069"/>
              <a:gd name="connsiteX3" fmla="*/ 987445 w 1600166"/>
              <a:gd name="connsiteY3" fmla="*/ 1528815 h 1919069"/>
              <a:gd name="connsiteX4" fmla="*/ 1173048 w 1600166"/>
              <a:gd name="connsiteY4" fmla="*/ 1311482 h 1919069"/>
              <a:gd name="connsiteX5" fmla="*/ 1588662 w 1600166"/>
              <a:gd name="connsiteY5" fmla="*/ 1699723 h 1919069"/>
              <a:gd name="connsiteX6" fmla="*/ 1038225 w 1600166"/>
              <a:gd name="connsiteY6" fmla="*/ 1919069 h 1919069"/>
              <a:gd name="connsiteX7" fmla="*/ 0 w 1600166"/>
              <a:gd name="connsiteY7" fmla="*/ 376019 h 1919069"/>
              <a:gd name="connsiteX8" fmla="*/ 371475 w 1600166"/>
              <a:gd name="connsiteY8" fmla="*/ 1118 h 1919069"/>
              <a:gd name="connsiteX0" fmla="*/ 371475 w 1596260"/>
              <a:gd name="connsiteY0" fmla="*/ 1118 h 1919069"/>
              <a:gd name="connsiteX1" fmla="*/ 568075 w 1596260"/>
              <a:gd name="connsiteY1" fmla="*/ 602876 h 1919069"/>
              <a:gd name="connsiteX2" fmla="*/ 374089 w 1596260"/>
              <a:gd name="connsiteY2" fmla="*/ 646744 h 1919069"/>
              <a:gd name="connsiteX3" fmla="*/ 987445 w 1596260"/>
              <a:gd name="connsiteY3" fmla="*/ 1528815 h 1919069"/>
              <a:gd name="connsiteX4" fmla="*/ 1173048 w 1596260"/>
              <a:gd name="connsiteY4" fmla="*/ 1311482 h 1919069"/>
              <a:gd name="connsiteX5" fmla="*/ 1588662 w 1596260"/>
              <a:gd name="connsiteY5" fmla="*/ 1699723 h 1919069"/>
              <a:gd name="connsiteX6" fmla="*/ 1038225 w 1596260"/>
              <a:gd name="connsiteY6" fmla="*/ 1919069 h 1919069"/>
              <a:gd name="connsiteX7" fmla="*/ 0 w 1596260"/>
              <a:gd name="connsiteY7" fmla="*/ 376019 h 1919069"/>
              <a:gd name="connsiteX8" fmla="*/ 371475 w 1596260"/>
              <a:gd name="connsiteY8" fmla="*/ 1118 h 1919069"/>
              <a:gd name="connsiteX0" fmla="*/ 371475 w 1596260"/>
              <a:gd name="connsiteY0" fmla="*/ 1118 h 1919069"/>
              <a:gd name="connsiteX1" fmla="*/ 568075 w 1596260"/>
              <a:gd name="connsiteY1" fmla="*/ 602876 h 1919069"/>
              <a:gd name="connsiteX2" fmla="*/ 374089 w 1596260"/>
              <a:gd name="connsiteY2" fmla="*/ 646744 h 1919069"/>
              <a:gd name="connsiteX3" fmla="*/ 987445 w 1596260"/>
              <a:gd name="connsiteY3" fmla="*/ 1528815 h 1919069"/>
              <a:gd name="connsiteX4" fmla="*/ 1173048 w 1596260"/>
              <a:gd name="connsiteY4" fmla="*/ 1311482 h 1919069"/>
              <a:gd name="connsiteX5" fmla="*/ 1588662 w 1596260"/>
              <a:gd name="connsiteY5" fmla="*/ 1699723 h 1919069"/>
              <a:gd name="connsiteX6" fmla="*/ 1038225 w 1596260"/>
              <a:gd name="connsiteY6" fmla="*/ 1919069 h 1919069"/>
              <a:gd name="connsiteX7" fmla="*/ 0 w 1596260"/>
              <a:gd name="connsiteY7" fmla="*/ 376019 h 1919069"/>
              <a:gd name="connsiteX8" fmla="*/ 371475 w 1596260"/>
              <a:gd name="connsiteY8" fmla="*/ 1118 h 1919069"/>
              <a:gd name="connsiteX0" fmla="*/ 371475 w 1596260"/>
              <a:gd name="connsiteY0" fmla="*/ 1118 h 1946976"/>
              <a:gd name="connsiteX1" fmla="*/ 568075 w 1596260"/>
              <a:gd name="connsiteY1" fmla="*/ 602876 h 1946976"/>
              <a:gd name="connsiteX2" fmla="*/ 374089 w 1596260"/>
              <a:gd name="connsiteY2" fmla="*/ 646744 h 1946976"/>
              <a:gd name="connsiteX3" fmla="*/ 987445 w 1596260"/>
              <a:gd name="connsiteY3" fmla="*/ 1528815 h 1946976"/>
              <a:gd name="connsiteX4" fmla="*/ 1173048 w 1596260"/>
              <a:gd name="connsiteY4" fmla="*/ 1311482 h 1946976"/>
              <a:gd name="connsiteX5" fmla="*/ 1588662 w 1596260"/>
              <a:gd name="connsiteY5" fmla="*/ 1699723 h 1946976"/>
              <a:gd name="connsiteX6" fmla="*/ 1038225 w 1596260"/>
              <a:gd name="connsiteY6" fmla="*/ 1919069 h 1946976"/>
              <a:gd name="connsiteX7" fmla="*/ 0 w 1596260"/>
              <a:gd name="connsiteY7" fmla="*/ 376019 h 1946976"/>
              <a:gd name="connsiteX8" fmla="*/ 371475 w 1596260"/>
              <a:gd name="connsiteY8" fmla="*/ 1118 h 1946976"/>
              <a:gd name="connsiteX0" fmla="*/ 357053 w 1581838"/>
              <a:gd name="connsiteY0" fmla="*/ 1118 h 1946976"/>
              <a:gd name="connsiteX1" fmla="*/ 553653 w 1581838"/>
              <a:gd name="connsiteY1" fmla="*/ 602876 h 1946976"/>
              <a:gd name="connsiteX2" fmla="*/ 359667 w 1581838"/>
              <a:gd name="connsiteY2" fmla="*/ 646744 h 1946976"/>
              <a:gd name="connsiteX3" fmla="*/ 973023 w 1581838"/>
              <a:gd name="connsiteY3" fmla="*/ 1528815 h 1946976"/>
              <a:gd name="connsiteX4" fmla="*/ 1158626 w 1581838"/>
              <a:gd name="connsiteY4" fmla="*/ 1311482 h 1946976"/>
              <a:gd name="connsiteX5" fmla="*/ 1574240 w 1581838"/>
              <a:gd name="connsiteY5" fmla="*/ 1699723 h 1946976"/>
              <a:gd name="connsiteX6" fmla="*/ 1023803 w 1581838"/>
              <a:gd name="connsiteY6" fmla="*/ 1919069 h 1946976"/>
              <a:gd name="connsiteX7" fmla="*/ 0 w 1581838"/>
              <a:gd name="connsiteY7" fmla="*/ 378903 h 1946976"/>
              <a:gd name="connsiteX8" fmla="*/ 357053 w 1581838"/>
              <a:gd name="connsiteY8" fmla="*/ 1118 h 1946976"/>
              <a:gd name="connsiteX0" fmla="*/ 357053 w 1581838"/>
              <a:gd name="connsiteY0" fmla="*/ 1118 h 1946976"/>
              <a:gd name="connsiteX1" fmla="*/ 553653 w 1581838"/>
              <a:gd name="connsiteY1" fmla="*/ 602876 h 1946976"/>
              <a:gd name="connsiteX2" fmla="*/ 359667 w 1581838"/>
              <a:gd name="connsiteY2" fmla="*/ 646744 h 1946976"/>
              <a:gd name="connsiteX3" fmla="*/ 973023 w 1581838"/>
              <a:gd name="connsiteY3" fmla="*/ 1528815 h 1946976"/>
              <a:gd name="connsiteX4" fmla="*/ 1158626 w 1581838"/>
              <a:gd name="connsiteY4" fmla="*/ 1311482 h 1946976"/>
              <a:gd name="connsiteX5" fmla="*/ 1574240 w 1581838"/>
              <a:gd name="connsiteY5" fmla="*/ 1699723 h 1946976"/>
              <a:gd name="connsiteX6" fmla="*/ 1023803 w 1581838"/>
              <a:gd name="connsiteY6" fmla="*/ 1919069 h 1946976"/>
              <a:gd name="connsiteX7" fmla="*/ 0 w 1581838"/>
              <a:gd name="connsiteY7" fmla="*/ 378903 h 1946976"/>
              <a:gd name="connsiteX8" fmla="*/ 357053 w 1581838"/>
              <a:gd name="connsiteY8" fmla="*/ 1118 h 1946976"/>
              <a:gd name="connsiteX0" fmla="*/ 357053 w 1581838"/>
              <a:gd name="connsiteY0" fmla="*/ 1118 h 1946976"/>
              <a:gd name="connsiteX1" fmla="*/ 553653 w 1581838"/>
              <a:gd name="connsiteY1" fmla="*/ 602876 h 1946976"/>
              <a:gd name="connsiteX2" fmla="*/ 359667 w 1581838"/>
              <a:gd name="connsiteY2" fmla="*/ 646744 h 1946976"/>
              <a:gd name="connsiteX3" fmla="*/ 973023 w 1581838"/>
              <a:gd name="connsiteY3" fmla="*/ 1528815 h 1946976"/>
              <a:gd name="connsiteX4" fmla="*/ 1158626 w 1581838"/>
              <a:gd name="connsiteY4" fmla="*/ 1311482 h 1946976"/>
              <a:gd name="connsiteX5" fmla="*/ 1574240 w 1581838"/>
              <a:gd name="connsiteY5" fmla="*/ 1699723 h 1946976"/>
              <a:gd name="connsiteX6" fmla="*/ 1023803 w 1581838"/>
              <a:gd name="connsiteY6" fmla="*/ 1919069 h 1946976"/>
              <a:gd name="connsiteX7" fmla="*/ 0 w 1581838"/>
              <a:gd name="connsiteY7" fmla="*/ 378903 h 1946976"/>
              <a:gd name="connsiteX8" fmla="*/ 357053 w 1581838"/>
              <a:gd name="connsiteY8" fmla="*/ 1118 h 1946976"/>
              <a:gd name="connsiteX0" fmla="*/ 333976 w 1558761"/>
              <a:gd name="connsiteY0" fmla="*/ 1118 h 1946976"/>
              <a:gd name="connsiteX1" fmla="*/ 530576 w 1558761"/>
              <a:gd name="connsiteY1" fmla="*/ 602876 h 1946976"/>
              <a:gd name="connsiteX2" fmla="*/ 336590 w 1558761"/>
              <a:gd name="connsiteY2" fmla="*/ 646744 h 1946976"/>
              <a:gd name="connsiteX3" fmla="*/ 949946 w 1558761"/>
              <a:gd name="connsiteY3" fmla="*/ 1528815 h 1946976"/>
              <a:gd name="connsiteX4" fmla="*/ 1135549 w 1558761"/>
              <a:gd name="connsiteY4" fmla="*/ 1311482 h 1946976"/>
              <a:gd name="connsiteX5" fmla="*/ 1551163 w 1558761"/>
              <a:gd name="connsiteY5" fmla="*/ 1699723 h 1946976"/>
              <a:gd name="connsiteX6" fmla="*/ 1000726 w 1558761"/>
              <a:gd name="connsiteY6" fmla="*/ 1919069 h 1946976"/>
              <a:gd name="connsiteX7" fmla="*/ 0 w 1558761"/>
              <a:gd name="connsiteY7" fmla="*/ 390441 h 1946976"/>
              <a:gd name="connsiteX8" fmla="*/ 333976 w 1558761"/>
              <a:gd name="connsiteY8" fmla="*/ 1118 h 1946976"/>
              <a:gd name="connsiteX0" fmla="*/ 335877 w 1560662"/>
              <a:gd name="connsiteY0" fmla="*/ 1118 h 1946976"/>
              <a:gd name="connsiteX1" fmla="*/ 532477 w 1560662"/>
              <a:gd name="connsiteY1" fmla="*/ 602876 h 1946976"/>
              <a:gd name="connsiteX2" fmla="*/ 338491 w 1560662"/>
              <a:gd name="connsiteY2" fmla="*/ 646744 h 1946976"/>
              <a:gd name="connsiteX3" fmla="*/ 951847 w 1560662"/>
              <a:gd name="connsiteY3" fmla="*/ 1528815 h 1946976"/>
              <a:gd name="connsiteX4" fmla="*/ 1137450 w 1560662"/>
              <a:gd name="connsiteY4" fmla="*/ 1311482 h 1946976"/>
              <a:gd name="connsiteX5" fmla="*/ 1553064 w 1560662"/>
              <a:gd name="connsiteY5" fmla="*/ 1699723 h 1946976"/>
              <a:gd name="connsiteX6" fmla="*/ 1002627 w 1560662"/>
              <a:gd name="connsiteY6" fmla="*/ 1919069 h 1946976"/>
              <a:gd name="connsiteX7" fmla="*/ 1901 w 1560662"/>
              <a:gd name="connsiteY7" fmla="*/ 390441 h 1946976"/>
              <a:gd name="connsiteX8" fmla="*/ 335877 w 1560662"/>
              <a:gd name="connsiteY8" fmla="*/ 1118 h 1946976"/>
              <a:gd name="connsiteX0" fmla="*/ 335877 w 1560662"/>
              <a:gd name="connsiteY0" fmla="*/ 1118 h 1946976"/>
              <a:gd name="connsiteX1" fmla="*/ 532477 w 1560662"/>
              <a:gd name="connsiteY1" fmla="*/ 602876 h 1946976"/>
              <a:gd name="connsiteX2" fmla="*/ 338491 w 1560662"/>
              <a:gd name="connsiteY2" fmla="*/ 646744 h 1946976"/>
              <a:gd name="connsiteX3" fmla="*/ 951847 w 1560662"/>
              <a:gd name="connsiteY3" fmla="*/ 1528815 h 1946976"/>
              <a:gd name="connsiteX4" fmla="*/ 1137450 w 1560662"/>
              <a:gd name="connsiteY4" fmla="*/ 1311482 h 1946976"/>
              <a:gd name="connsiteX5" fmla="*/ 1553064 w 1560662"/>
              <a:gd name="connsiteY5" fmla="*/ 1699723 h 1946976"/>
              <a:gd name="connsiteX6" fmla="*/ 1002627 w 1560662"/>
              <a:gd name="connsiteY6" fmla="*/ 1919069 h 1946976"/>
              <a:gd name="connsiteX7" fmla="*/ 1901 w 1560662"/>
              <a:gd name="connsiteY7" fmla="*/ 390441 h 1946976"/>
              <a:gd name="connsiteX8" fmla="*/ 335877 w 1560662"/>
              <a:gd name="connsiteY8" fmla="*/ 1118 h 1946976"/>
              <a:gd name="connsiteX0" fmla="*/ 335877 w 1560662"/>
              <a:gd name="connsiteY0" fmla="*/ 1118 h 1946976"/>
              <a:gd name="connsiteX1" fmla="*/ 532477 w 1560662"/>
              <a:gd name="connsiteY1" fmla="*/ 602876 h 1946976"/>
              <a:gd name="connsiteX2" fmla="*/ 338491 w 1560662"/>
              <a:gd name="connsiteY2" fmla="*/ 646744 h 1946976"/>
              <a:gd name="connsiteX3" fmla="*/ 951847 w 1560662"/>
              <a:gd name="connsiteY3" fmla="*/ 1528815 h 1946976"/>
              <a:gd name="connsiteX4" fmla="*/ 1137450 w 1560662"/>
              <a:gd name="connsiteY4" fmla="*/ 1311482 h 1946976"/>
              <a:gd name="connsiteX5" fmla="*/ 1553064 w 1560662"/>
              <a:gd name="connsiteY5" fmla="*/ 1699723 h 1946976"/>
              <a:gd name="connsiteX6" fmla="*/ 1002627 w 1560662"/>
              <a:gd name="connsiteY6" fmla="*/ 1919069 h 1946976"/>
              <a:gd name="connsiteX7" fmla="*/ 1901 w 1560662"/>
              <a:gd name="connsiteY7" fmla="*/ 390441 h 1946976"/>
              <a:gd name="connsiteX8" fmla="*/ 335877 w 1560662"/>
              <a:gd name="connsiteY8" fmla="*/ 1118 h 1946976"/>
              <a:gd name="connsiteX0" fmla="*/ 335877 w 1560662"/>
              <a:gd name="connsiteY0" fmla="*/ 1118 h 1946976"/>
              <a:gd name="connsiteX1" fmla="*/ 532477 w 1560662"/>
              <a:gd name="connsiteY1" fmla="*/ 602876 h 1946976"/>
              <a:gd name="connsiteX2" fmla="*/ 344260 w 1560662"/>
              <a:gd name="connsiteY2" fmla="*/ 655398 h 1946976"/>
              <a:gd name="connsiteX3" fmla="*/ 951847 w 1560662"/>
              <a:gd name="connsiteY3" fmla="*/ 1528815 h 1946976"/>
              <a:gd name="connsiteX4" fmla="*/ 1137450 w 1560662"/>
              <a:gd name="connsiteY4" fmla="*/ 1311482 h 1946976"/>
              <a:gd name="connsiteX5" fmla="*/ 1553064 w 1560662"/>
              <a:gd name="connsiteY5" fmla="*/ 1699723 h 1946976"/>
              <a:gd name="connsiteX6" fmla="*/ 1002627 w 1560662"/>
              <a:gd name="connsiteY6" fmla="*/ 1919069 h 1946976"/>
              <a:gd name="connsiteX7" fmla="*/ 1901 w 1560662"/>
              <a:gd name="connsiteY7" fmla="*/ 390441 h 1946976"/>
              <a:gd name="connsiteX8" fmla="*/ 335877 w 1560662"/>
              <a:gd name="connsiteY8" fmla="*/ 1118 h 1946976"/>
              <a:gd name="connsiteX0" fmla="*/ 335877 w 1560662"/>
              <a:gd name="connsiteY0" fmla="*/ 196 h 1946054"/>
              <a:gd name="connsiteX1" fmla="*/ 532477 w 1560662"/>
              <a:gd name="connsiteY1" fmla="*/ 601954 h 1946054"/>
              <a:gd name="connsiteX2" fmla="*/ 344260 w 1560662"/>
              <a:gd name="connsiteY2" fmla="*/ 654476 h 1946054"/>
              <a:gd name="connsiteX3" fmla="*/ 951847 w 1560662"/>
              <a:gd name="connsiteY3" fmla="*/ 1527893 h 1946054"/>
              <a:gd name="connsiteX4" fmla="*/ 1137450 w 1560662"/>
              <a:gd name="connsiteY4" fmla="*/ 1310560 h 1946054"/>
              <a:gd name="connsiteX5" fmla="*/ 1553064 w 1560662"/>
              <a:gd name="connsiteY5" fmla="*/ 1698801 h 1946054"/>
              <a:gd name="connsiteX6" fmla="*/ 1002627 w 1560662"/>
              <a:gd name="connsiteY6" fmla="*/ 1918147 h 1946054"/>
              <a:gd name="connsiteX7" fmla="*/ 1901 w 1560662"/>
              <a:gd name="connsiteY7" fmla="*/ 389519 h 1946054"/>
              <a:gd name="connsiteX8" fmla="*/ 335877 w 1560662"/>
              <a:gd name="connsiteY8" fmla="*/ 196 h 1946054"/>
              <a:gd name="connsiteX0" fmla="*/ 332898 w 1560662"/>
              <a:gd name="connsiteY0" fmla="*/ 199 h 1937121"/>
              <a:gd name="connsiteX1" fmla="*/ 532477 w 1560662"/>
              <a:gd name="connsiteY1" fmla="*/ 593021 h 1937121"/>
              <a:gd name="connsiteX2" fmla="*/ 344260 w 1560662"/>
              <a:gd name="connsiteY2" fmla="*/ 645543 h 1937121"/>
              <a:gd name="connsiteX3" fmla="*/ 951847 w 1560662"/>
              <a:gd name="connsiteY3" fmla="*/ 1518960 h 1937121"/>
              <a:gd name="connsiteX4" fmla="*/ 1137450 w 1560662"/>
              <a:gd name="connsiteY4" fmla="*/ 1301627 h 1937121"/>
              <a:gd name="connsiteX5" fmla="*/ 1553064 w 1560662"/>
              <a:gd name="connsiteY5" fmla="*/ 1689868 h 1937121"/>
              <a:gd name="connsiteX6" fmla="*/ 1002627 w 1560662"/>
              <a:gd name="connsiteY6" fmla="*/ 1909214 h 1937121"/>
              <a:gd name="connsiteX7" fmla="*/ 1901 w 1560662"/>
              <a:gd name="connsiteY7" fmla="*/ 380586 h 1937121"/>
              <a:gd name="connsiteX8" fmla="*/ 332898 w 1560662"/>
              <a:gd name="connsiteY8" fmla="*/ 199 h 1937121"/>
              <a:gd name="connsiteX0" fmla="*/ 332898 w 1560662"/>
              <a:gd name="connsiteY0" fmla="*/ 199 h 1937121"/>
              <a:gd name="connsiteX1" fmla="*/ 532477 w 1560662"/>
              <a:gd name="connsiteY1" fmla="*/ 593021 h 1937121"/>
              <a:gd name="connsiteX2" fmla="*/ 344260 w 1560662"/>
              <a:gd name="connsiteY2" fmla="*/ 645543 h 1937121"/>
              <a:gd name="connsiteX3" fmla="*/ 951847 w 1560662"/>
              <a:gd name="connsiteY3" fmla="*/ 1518960 h 1937121"/>
              <a:gd name="connsiteX4" fmla="*/ 1137450 w 1560662"/>
              <a:gd name="connsiteY4" fmla="*/ 1301627 h 1937121"/>
              <a:gd name="connsiteX5" fmla="*/ 1553064 w 1560662"/>
              <a:gd name="connsiteY5" fmla="*/ 1689868 h 1937121"/>
              <a:gd name="connsiteX6" fmla="*/ 1002627 w 1560662"/>
              <a:gd name="connsiteY6" fmla="*/ 1909214 h 1937121"/>
              <a:gd name="connsiteX7" fmla="*/ 1901 w 1560662"/>
              <a:gd name="connsiteY7" fmla="*/ 380586 h 1937121"/>
              <a:gd name="connsiteX8" fmla="*/ 332898 w 1560662"/>
              <a:gd name="connsiteY8" fmla="*/ 199 h 1937121"/>
              <a:gd name="connsiteX0" fmla="*/ 332898 w 1560662"/>
              <a:gd name="connsiteY0" fmla="*/ 199 h 1937121"/>
              <a:gd name="connsiteX1" fmla="*/ 532477 w 1560662"/>
              <a:gd name="connsiteY1" fmla="*/ 593021 h 1937121"/>
              <a:gd name="connsiteX2" fmla="*/ 344260 w 1560662"/>
              <a:gd name="connsiteY2" fmla="*/ 645543 h 1937121"/>
              <a:gd name="connsiteX3" fmla="*/ 951847 w 1560662"/>
              <a:gd name="connsiteY3" fmla="*/ 1518960 h 1937121"/>
              <a:gd name="connsiteX4" fmla="*/ 1137450 w 1560662"/>
              <a:gd name="connsiteY4" fmla="*/ 1301627 h 1937121"/>
              <a:gd name="connsiteX5" fmla="*/ 1553064 w 1560662"/>
              <a:gd name="connsiteY5" fmla="*/ 1689868 h 1937121"/>
              <a:gd name="connsiteX6" fmla="*/ 1002627 w 1560662"/>
              <a:gd name="connsiteY6" fmla="*/ 1909214 h 1937121"/>
              <a:gd name="connsiteX7" fmla="*/ 1901 w 1560662"/>
              <a:gd name="connsiteY7" fmla="*/ 380586 h 1937121"/>
              <a:gd name="connsiteX8" fmla="*/ 332898 w 1560662"/>
              <a:gd name="connsiteY8" fmla="*/ 199 h 1937121"/>
              <a:gd name="connsiteX0" fmla="*/ 332898 w 1565431"/>
              <a:gd name="connsiteY0" fmla="*/ 199 h 1937121"/>
              <a:gd name="connsiteX1" fmla="*/ 532477 w 1565431"/>
              <a:gd name="connsiteY1" fmla="*/ 593021 h 1937121"/>
              <a:gd name="connsiteX2" fmla="*/ 344260 w 1565431"/>
              <a:gd name="connsiteY2" fmla="*/ 645543 h 1937121"/>
              <a:gd name="connsiteX3" fmla="*/ 951847 w 1565431"/>
              <a:gd name="connsiteY3" fmla="*/ 1518960 h 1937121"/>
              <a:gd name="connsiteX4" fmla="*/ 1137450 w 1565431"/>
              <a:gd name="connsiteY4" fmla="*/ 1301627 h 1937121"/>
              <a:gd name="connsiteX5" fmla="*/ 1553064 w 1565431"/>
              <a:gd name="connsiteY5" fmla="*/ 1689868 h 1937121"/>
              <a:gd name="connsiteX6" fmla="*/ 1002627 w 1565431"/>
              <a:gd name="connsiteY6" fmla="*/ 1909214 h 1937121"/>
              <a:gd name="connsiteX7" fmla="*/ 1901 w 1565431"/>
              <a:gd name="connsiteY7" fmla="*/ 380586 h 1937121"/>
              <a:gd name="connsiteX8" fmla="*/ 332898 w 1565431"/>
              <a:gd name="connsiteY8" fmla="*/ 199 h 1937121"/>
              <a:gd name="connsiteX0" fmla="*/ 332898 w 1565431"/>
              <a:gd name="connsiteY0" fmla="*/ 199 h 1937121"/>
              <a:gd name="connsiteX1" fmla="*/ 532477 w 1565431"/>
              <a:gd name="connsiteY1" fmla="*/ 593021 h 1937121"/>
              <a:gd name="connsiteX2" fmla="*/ 344260 w 1565431"/>
              <a:gd name="connsiteY2" fmla="*/ 645543 h 1937121"/>
              <a:gd name="connsiteX3" fmla="*/ 951847 w 1565431"/>
              <a:gd name="connsiteY3" fmla="*/ 1518960 h 1937121"/>
              <a:gd name="connsiteX4" fmla="*/ 1137450 w 1565431"/>
              <a:gd name="connsiteY4" fmla="*/ 1301627 h 1937121"/>
              <a:gd name="connsiteX5" fmla="*/ 1553064 w 1565431"/>
              <a:gd name="connsiteY5" fmla="*/ 1689868 h 1937121"/>
              <a:gd name="connsiteX6" fmla="*/ 1002627 w 1565431"/>
              <a:gd name="connsiteY6" fmla="*/ 1909214 h 1937121"/>
              <a:gd name="connsiteX7" fmla="*/ 1901 w 1565431"/>
              <a:gd name="connsiteY7" fmla="*/ 380586 h 1937121"/>
              <a:gd name="connsiteX8" fmla="*/ 332898 w 1565431"/>
              <a:gd name="connsiteY8" fmla="*/ 199 h 1937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65431" h="1937121">
                <a:moveTo>
                  <a:pt x="332898" y="199"/>
                </a:moveTo>
                <a:cubicBezTo>
                  <a:pt x="480797" y="-12106"/>
                  <a:pt x="712130" y="551085"/>
                  <a:pt x="532477" y="593021"/>
                </a:cubicBezTo>
                <a:lnTo>
                  <a:pt x="344260" y="645543"/>
                </a:lnTo>
                <a:cubicBezTo>
                  <a:pt x="475639" y="1163599"/>
                  <a:pt x="690666" y="1300897"/>
                  <a:pt x="951847" y="1518960"/>
                </a:cubicBezTo>
                <a:cubicBezTo>
                  <a:pt x="1003138" y="1396518"/>
                  <a:pt x="1042046" y="1291100"/>
                  <a:pt x="1137450" y="1301627"/>
                </a:cubicBezTo>
                <a:cubicBezTo>
                  <a:pt x="1276950" y="1299313"/>
                  <a:pt x="1636332" y="1564228"/>
                  <a:pt x="1553064" y="1689868"/>
                </a:cubicBezTo>
                <a:cubicBezTo>
                  <a:pt x="1389777" y="1941825"/>
                  <a:pt x="1145722" y="1971673"/>
                  <a:pt x="1002627" y="1909214"/>
                </a:cubicBezTo>
                <a:cubicBezTo>
                  <a:pt x="545977" y="1690048"/>
                  <a:pt x="-37590" y="1110316"/>
                  <a:pt x="1901" y="380586"/>
                </a:cubicBezTo>
                <a:cubicBezTo>
                  <a:pt x="36305" y="148891"/>
                  <a:pt x="133416" y="23363"/>
                  <a:pt x="332898" y="199"/>
                </a:cubicBezTo>
                <a:close/>
              </a:path>
            </a:pathLst>
          </a:custGeom>
          <a:solidFill>
            <a:srgbClr val="09B2AF"/>
          </a:solidFill>
          <a:ln w="12700" cap="flat" cmpd="sng" algn="ctr">
            <a:solidFill>
              <a:srgbClr val="09B2AF"/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7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Arial Unicode MS"/>
              <a:cs typeface="+mn-cs"/>
            </a:endParaRPr>
          </a:p>
        </p:txBody>
      </p:sp>
      <p:sp>
        <p:nvSpPr>
          <p:cNvPr id="6" name="Rectangle à coins arrondis 5"/>
          <p:cNvSpPr/>
          <p:nvPr/>
        </p:nvSpPr>
        <p:spPr>
          <a:xfrm>
            <a:off x="7459183" y="1124278"/>
            <a:ext cx="579785" cy="614179"/>
          </a:xfrm>
          <a:prstGeom prst="roundRect">
            <a:avLst/>
          </a:prstGeom>
          <a:noFill/>
          <a:ln>
            <a:solidFill>
              <a:srgbClr val="09B2A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/>
          <p:cNvSpPr txBox="1"/>
          <p:nvPr/>
        </p:nvSpPr>
        <p:spPr>
          <a:xfrm>
            <a:off x="6660232" y="1832088"/>
            <a:ext cx="2160240" cy="3724096"/>
          </a:xfrm>
          <a:prstGeom prst="rect">
            <a:avLst/>
          </a:prstGeom>
          <a:solidFill>
            <a:srgbClr val="96DEDD"/>
          </a:solidFill>
          <a:ln>
            <a:solidFill>
              <a:srgbClr val="96DEDD"/>
            </a:solidFill>
          </a:ln>
          <a:effectLst>
            <a:glow rad="63500">
              <a:schemeClr val="accent5">
                <a:satMod val="175000"/>
                <a:alpha val="34000"/>
              </a:schemeClr>
            </a:glow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lvl="0" algn="ctr" latinLnBrk="1">
              <a:defRPr/>
            </a:pPr>
            <a:endParaRPr lang="fr-FR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 latinLnBrk="1">
              <a:defRPr/>
            </a:pPr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En 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remplacement de</a:t>
            </a:r>
          </a:p>
          <a:p>
            <a:pPr lvl="0" algn="ctr" latinLnBrk="1">
              <a:defRPr/>
            </a:pP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MyAssistance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et du </a:t>
            </a:r>
          </a:p>
          <a:p>
            <a:pPr lvl="0" algn="ctr" latinLnBrk="1">
              <a:defRPr/>
            </a:pP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service </a:t>
            </a:r>
          </a:p>
          <a:p>
            <a:pPr lvl="0" algn="ctr" latinLnBrk="1">
              <a:defRPr/>
            </a:pP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épargne, vous aurez </a:t>
            </a:r>
            <a:endParaRPr lang="fr-FR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 latinLnBrk="1">
              <a:defRPr/>
            </a:pPr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accès 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à</a:t>
            </a:r>
          </a:p>
          <a:p>
            <a:pPr lvl="0" algn="ctr" latinLnBrk="1">
              <a:defRPr/>
            </a:pPr>
            <a:r>
              <a:rPr lang="fr-FR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l’assistance</a:t>
            </a:r>
          </a:p>
          <a:p>
            <a:pPr lvl="0" algn="ctr" latinLnBrk="1">
              <a:defRPr/>
            </a:pPr>
            <a:r>
              <a:rPr lang="fr-FR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téléphonique du </a:t>
            </a:r>
          </a:p>
          <a:p>
            <a:pPr lvl="0" algn="ctr" latinLnBrk="1">
              <a:defRPr/>
            </a:pPr>
            <a:r>
              <a:rPr lang="fr-FR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lundi au vendredi de</a:t>
            </a:r>
          </a:p>
          <a:p>
            <a:pPr lvl="0" algn="ctr" latinLnBrk="1">
              <a:defRPr/>
            </a:pPr>
            <a:r>
              <a:rPr lang="fr-FR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8h30 à 18h au </a:t>
            </a:r>
          </a:p>
          <a:p>
            <a:pPr lvl="0" algn="ctr" latinLnBrk="1">
              <a:defRPr/>
            </a:pPr>
            <a:r>
              <a:rPr lang="fr-FR" sz="1400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09.69.36.10.41 </a:t>
            </a:r>
          </a:p>
          <a:p>
            <a:pPr lvl="0" algn="ctr" latinLnBrk="1">
              <a:defRPr/>
            </a:pPr>
            <a:r>
              <a:rPr lang="fr-FR" sz="1400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 par</a:t>
            </a:r>
          </a:p>
          <a:p>
            <a:pPr lvl="0" algn="ctr" latinLnBrk="1">
              <a:defRPr/>
            </a:pPr>
            <a:r>
              <a:rPr lang="fr-FR" sz="1400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prestation Platine </a:t>
            </a:r>
          </a:p>
          <a:p>
            <a:pPr lvl="0" algn="ctr" latinLnBrk="1">
              <a:defRPr/>
            </a:pPr>
            <a:r>
              <a:rPr lang="fr-FR" sz="1400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 demandes </a:t>
            </a:r>
          </a:p>
          <a:p>
            <a:pPr lvl="0" algn="ctr" latinLnBrk="1">
              <a:defRPr/>
            </a:pPr>
            <a:r>
              <a:rPr lang="fr-FR" sz="1400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d’informations </a:t>
            </a:r>
          </a:p>
          <a:p>
            <a:pPr lvl="0" algn="ctr" latinLnBrk="1">
              <a:defRPr/>
            </a:pPr>
            <a:r>
              <a:rPr lang="fr-FR" sz="1400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assistance </a:t>
            </a:r>
            <a:r>
              <a:rPr lang="fr-FR" sz="1400" u="sng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  <a:p>
            <a:pPr lvl="0" algn="ctr" latinLnBrk="1">
              <a:defRPr/>
            </a:pPr>
            <a:endParaRPr lang="fr-FR" sz="1200" dirty="0" smtClean="0"/>
          </a:p>
        </p:txBody>
      </p:sp>
    </p:spTree>
    <p:extLst>
      <p:ext uri="{BB962C8B-B14F-4D97-AF65-F5344CB8AC3E}">
        <p14:creationId xmlns:p14="http://schemas.microsoft.com/office/powerpoint/2010/main" val="1664149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31" grpId="0" build="p" bldLvl="3"/>
      <p:bldP spid="10" grpId="0" animBg="1"/>
      <p:bldP spid="6" grpId="0" animBg="1"/>
      <p:bldP spid="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 smtClean="0"/>
              <a:t>Direction de l'Organisation et de la Qualité</a:t>
            </a:r>
            <a:endParaRPr lang="fr-FR" dirty="0"/>
          </a:p>
        </p:txBody>
      </p:sp>
      <p:pic>
        <p:nvPicPr>
          <p:cNvPr id="1026" name="Picture 2" descr="Abonnement_OPCVM01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7899" y="1354159"/>
            <a:ext cx="7245815" cy="451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780928"/>
            <a:ext cx="1428750" cy="2047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7" name="Titre 5"/>
          <p:cNvSpPr>
            <a:spLocks noGrp="1"/>
          </p:cNvSpPr>
          <p:nvPr>
            <p:ph type="title"/>
          </p:nvPr>
        </p:nvSpPr>
        <p:spPr>
          <a:xfrm>
            <a:off x="1026000" y="306000"/>
            <a:ext cx="3816424" cy="892552"/>
          </a:xfrm>
          <a:solidFill>
            <a:schemeClr val="bg1">
              <a:alpha val="20000"/>
            </a:schemeClr>
          </a:solidFill>
        </p:spPr>
        <p:txBody>
          <a:bodyPr/>
          <a:lstStyle/>
          <a:p>
            <a:pPr algn="l"/>
            <a:r>
              <a:rPr lang="fr-FR" sz="2000" b="0" kern="1200" cap="all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LE WORKFLOW PLATINE</a:t>
            </a:r>
            <a:r>
              <a:rPr lang="fr-FR" sz="2400" dirty="0"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fr-FR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1600" b="0" dirty="0" smtClean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ACCES PRINCIPAL</a:t>
            </a:r>
            <a:r>
              <a:rPr lang="fr-FR" sz="1600" b="0" cap="none" dirty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fr-FR" sz="1600" b="0" cap="none" dirty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fr-FR" sz="1600" b="0" dirty="0">
              <a:solidFill>
                <a:schemeClr val="accent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ectangle à coins arrondis 4"/>
          <p:cNvSpPr/>
          <p:nvPr/>
        </p:nvSpPr>
        <p:spPr>
          <a:xfrm>
            <a:off x="467544" y="4437112"/>
            <a:ext cx="1512168" cy="432048"/>
          </a:xfrm>
          <a:prstGeom prst="roundRect">
            <a:avLst/>
          </a:prstGeom>
          <a:noFill/>
          <a:ln w="57150">
            <a:solidFill>
              <a:srgbClr val="09B2A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à coins arrondis 7"/>
          <p:cNvSpPr/>
          <p:nvPr/>
        </p:nvSpPr>
        <p:spPr>
          <a:xfrm>
            <a:off x="2885442" y="2852936"/>
            <a:ext cx="1470534" cy="144016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3821546" y="1541877"/>
            <a:ext cx="1020878" cy="144016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à coins arrondis 11"/>
          <p:cNvSpPr/>
          <p:nvPr/>
        </p:nvSpPr>
        <p:spPr>
          <a:xfrm>
            <a:off x="1469273" y="1554460"/>
            <a:ext cx="1020878" cy="144016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ounded Rectangle 15">
            <a:extLst>
              <a:ext uri="{FF2B5EF4-FFF2-40B4-BE49-F238E27FC236}">
                <a16:creationId xmlns:a16="http://schemas.microsoft.com/office/drawing/2014/main" id="{641E5C8A-EDD8-4ACA-A819-2DDFBC1B8D53}"/>
              </a:ext>
            </a:extLst>
          </p:cNvPr>
          <p:cNvSpPr/>
          <p:nvPr/>
        </p:nvSpPr>
        <p:spPr>
          <a:xfrm>
            <a:off x="6384003" y="44624"/>
            <a:ext cx="1347968" cy="1009766"/>
          </a:xfrm>
          <a:prstGeom prst="roundRect">
            <a:avLst>
              <a:gd name="adj" fmla="val 8069"/>
            </a:avLst>
          </a:prstGeom>
          <a:solidFill>
            <a:srgbClr val="B1D9C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7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Arial Unicode MS"/>
              <a:cs typeface="+mn-cs"/>
            </a:endParaRPr>
          </a:p>
        </p:txBody>
      </p:sp>
      <p:sp>
        <p:nvSpPr>
          <p:cNvPr id="13" name="Rounded Rectangle 5">
            <a:extLst>
              <a:ext uri="{FF2B5EF4-FFF2-40B4-BE49-F238E27FC236}">
                <a16:creationId xmlns:a16="http://schemas.microsoft.com/office/drawing/2014/main" id="{B115312B-BC6D-464A-B6FF-11FB1488343F}"/>
              </a:ext>
            </a:extLst>
          </p:cNvPr>
          <p:cNvSpPr/>
          <p:nvPr/>
        </p:nvSpPr>
        <p:spPr>
          <a:xfrm>
            <a:off x="5132027" y="179222"/>
            <a:ext cx="3851920" cy="1092687"/>
          </a:xfrm>
          <a:custGeom>
            <a:avLst/>
            <a:gdLst/>
            <a:ahLst/>
            <a:cxnLst/>
            <a:rect l="l" t="t" r="r" b="b"/>
            <a:pathLst>
              <a:path w="1728192" h="1648171">
                <a:moveTo>
                  <a:pt x="85738" y="0"/>
                </a:moveTo>
                <a:lnTo>
                  <a:pt x="432048" y="0"/>
                </a:lnTo>
                <a:cubicBezTo>
                  <a:pt x="432048" y="238614"/>
                  <a:pt x="625482" y="432048"/>
                  <a:pt x="864096" y="432048"/>
                </a:cubicBezTo>
                <a:cubicBezTo>
                  <a:pt x="1102710" y="432048"/>
                  <a:pt x="1296144" y="238614"/>
                  <a:pt x="1296144" y="0"/>
                </a:cubicBezTo>
                <a:lnTo>
                  <a:pt x="1642454" y="0"/>
                </a:lnTo>
                <a:cubicBezTo>
                  <a:pt x="1689806" y="0"/>
                  <a:pt x="1728192" y="38386"/>
                  <a:pt x="1728192" y="85738"/>
                </a:cubicBezTo>
                <a:lnTo>
                  <a:pt x="1728192" y="1562433"/>
                </a:lnTo>
                <a:cubicBezTo>
                  <a:pt x="1728192" y="1609785"/>
                  <a:pt x="1689806" y="1648171"/>
                  <a:pt x="1642454" y="1648171"/>
                </a:cubicBezTo>
                <a:lnTo>
                  <a:pt x="85738" y="1648171"/>
                </a:lnTo>
                <a:cubicBezTo>
                  <a:pt x="38386" y="1648171"/>
                  <a:pt x="0" y="1609785"/>
                  <a:pt x="0" y="1562433"/>
                </a:cubicBezTo>
                <a:lnTo>
                  <a:pt x="0" y="85738"/>
                </a:lnTo>
                <a:cubicBezTo>
                  <a:pt x="0" y="38386"/>
                  <a:pt x="38386" y="0"/>
                  <a:pt x="85738" y="0"/>
                </a:cubicBezTo>
                <a:close/>
              </a:path>
            </a:pathLst>
          </a:cu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7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Arial Unicode MS"/>
              <a:cs typeface="+mn-cs"/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5121394" y="460894"/>
            <a:ext cx="380752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Accès par la 0234 depuis la synthèse client (ou un écran vide) pour arriver directement sur Platine et le Workflow. </a:t>
            </a:r>
          </a:p>
          <a:p>
            <a:pPr algn="ctr"/>
            <a:r>
              <a:rPr lang="fr-FR" sz="1000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Attention, pas d’accès au workflow si </a:t>
            </a:r>
            <a:r>
              <a:rPr lang="fr-FR" sz="1000" i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double </a:t>
            </a:r>
            <a:r>
              <a:rPr lang="fr-FR" sz="1000" i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 </a:t>
            </a:r>
            <a:r>
              <a:rPr lang="fr-FR" sz="1000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à partir du CTO, PEA ou 37</a:t>
            </a:r>
            <a:r>
              <a:rPr lang="fr-FR" sz="12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5" name="Rounded Rectangle 51">
            <a:extLst>
              <a:ext uri="{FF2B5EF4-FFF2-40B4-BE49-F238E27FC236}">
                <a16:creationId xmlns:a16="http://schemas.microsoft.com/office/drawing/2014/main" id="{B83253D3-E181-4488-9CD9-39D21527F719}"/>
              </a:ext>
            </a:extLst>
          </p:cNvPr>
          <p:cNvSpPr/>
          <p:nvPr/>
        </p:nvSpPr>
        <p:spPr>
          <a:xfrm rot="16200000" flipH="1">
            <a:off x="6861813" y="63246"/>
            <a:ext cx="326681" cy="332789"/>
          </a:xfrm>
          <a:custGeom>
            <a:avLst/>
            <a:gdLst/>
            <a:ahLst/>
            <a:cxnLst/>
            <a:rect l="l" t="t" r="r" b="b"/>
            <a:pathLst>
              <a:path w="2928608" h="2758049">
                <a:moveTo>
                  <a:pt x="2797052" y="1199936"/>
                </a:moveTo>
                <a:lnTo>
                  <a:pt x="2797052" y="1541978"/>
                </a:lnTo>
                <a:cubicBezTo>
                  <a:pt x="2797052" y="1578306"/>
                  <a:pt x="2826502" y="1607756"/>
                  <a:pt x="2862830" y="1607756"/>
                </a:cubicBezTo>
                <a:lnTo>
                  <a:pt x="2862830" y="1607755"/>
                </a:lnTo>
                <a:cubicBezTo>
                  <a:pt x="2899158" y="1607755"/>
                  <a:pt x="2928608" y="1578305"/>
                  <a:pt x="2928608" y="1541977"/>
                </a:cubicBezTo>
                <a:lnTo>
                  <a:pt x="2928607" y="1199936"/>
                </a:lnTo>
                <a:cubicBezTo>
                  <a:pt x="2928607" y="1163608"/>
                  <a:pt x="2899158" y="1134159"/>
                  <a:pt x="2862830" y="1134158"/>
                </a:cubicBezTo>
                <a:cubicBezTo>
                  <a:pt x="2826502" y="1134159"/>
                  <a:pt x="2797052" y="1163608"/>
                  <a:pt x="2797052" y="1199936"/>
                </a:cubicBezTo>
                <a:close/>
                <a:moveTo>
                  <a:pt x="2593193" y="1147315"/>
                </a:moveTo>
                <a:lnTo>
                  <a:pt x="2593193" y="1594601"/>
                </a:lnTo>
                <a:cubicBezTo>
                  <a:pt x="2593193" y="1630929"/>
                  <a:pt x="2622643" y="1660379"/>
                  <a:pt x="2658971" y="1660379"/>
                </a:cubicBezTo>
                <a:lnTo>
                  <a:pt x="2658971" y="1660378"/>
                </a:lnTo>
                <a:cubicBezTo>
                  <a:pt x="2695299" y="1660378"/>
                  <a:pt x="2724749" y="1630928"/>
                  <a:pt x="2724749" y="1594600"/>
                </a:cubicBezTo>
                <a:lnTo>
                  <a:pt x="2724748" y="1147315"/>
                </a:lnTo>
                <a:cubicBezTo>
                  <a:pt x="2724748" y="1110987"/>
                  <a:pt x="2695299" y="1081538"/>
                  <a:pt x="2658971" y="1081537"/>
                </a:cubicBezTo>
                <a:cubicBezTo>
                  <a:pt x="2622643" y="1081538"/>
                  <a:pt x="2593193" y="1110987"/>
                  <a:pt x="2593193" y="1147315"/>
                </a:cubicBezTo>
                <a:close/>
                <a:moveTo>
                  <a:pt x="2389334" y="1121004"/>
                </a:moveTo>
                <a:lnTo>
                  <a:pt x="2389334" y="1620912"/>
                </a:lnTo>
                <a:cubicBezTo>
                  <a:pt x="2389334" y="1657240"/>
                  <a:pt x="2418784" y="1686690"/>
                  <a:pt x="2455112" y="1686690"/>
                </a:cubicBezTo>
                <a:lnTo>
                  <a:pt x="2455112" y="1686689"/>
                </a:lnTo>
                <a:cubicBezTo>
                  <a:pt x="2491440" y="1686689"/>
                  <a:pt x="2520890" y="1657239"/>
                  <a:pt x="2520890" y="1620911"/>
                </a:cubicBezTo>
                <a:lnTo>
                  <a:pt x="2520889" y="1121004"/>
                </a:lnTo>
                <a:cubicBezTo>
                  <a:pt x="2520889" y="1084676"/>
                  <a:pt x="2491440" y="1055227"/>
                  <a:pt x="2455112" y="1055226"/>
                </a:cubicBezTo>
                <a:cubicBezTo>
                  <a:pt x="2418784" y="1055227"/>
                  <a:pt x="2389334" y="1084676"/>
                  <a:pt x="2389334" y="1121004"/>
                </a:cubicBezTo>
                <a:close/>
                <a:moveTo>
                  <a:pt x="1314382" y="1247024"/>
                </a:moveTo>
                <a:cubicBezTo>
                  <a:pt x="1314381" y="1225915"/>
                  <a:pt x="1331494" y="1208803"/>
                  <a:pt x="1352603" y="1208803"/>
                </a:cubicBezTo>
                <a:lnTo>
                  <a:pt x="1410313" y="1208803"/>
                </a:lnTo>
                <a:lnTo>
                  <a:pt x="1410313" y="1146778"/>
                </a:lnTo>
                <a:cubicBezTo>
                  <a:pt x="1410313" y="1145599"/>
                  <a:pt x="1410393" y="1144438"/>
                  <a:pt x="1411688" y="1143457"/>
                </a:cubicBezTo>
                <a:lnTo>
                  <a:pt x="1408531" y="1133444"/>
                </a:lnTo>
                <a:cubicBezTo>
                  <a:pt x="1410371" y="1112415"/>
                  <a:pt x="1428909" y="1096860"/>
                  <a:pt x="1449938" y="1098699"/>
                </a:cubicBezTo>
                <a:lnTo>
                  <a:pt x="2236821" y="1167543"/>
                </a:lnTo>
                <a:cubicBezTo>
                  <a:pt x="2257849" y="1169383"/>
                  <a:pt x="2273405" y="1187920"/>
                  <a:pt x="2271565" y="1208950"/>
                </a:cubicBezTo>
                <a:cubicBezTo>
                  <a:pt x="2269725" y="1229978"/>
                  <a:pt x="2251187" y="1245533"/>
                  <a:pt x="2230159" y="1243693"/>
                </a:cubicBezTo>
                <a:cubicBezTo>
                  <a:pt x="1973864" y="1221271"/>
                  <a:pt x="1717570" y="1198849"/>
                  <a:pt x="1461275" y="1176426"/>
                </a:cubicBezTo>
                <a:lnTo>
                  <a:pt x="1461274" y="1208803"/>
                </a:lnTo>
                <a:lnTo>
                  <a:pt x="1518985" y="1208803"/>
                </a:lnTo>
                <a:cubicBezTo>
                  <a:pt x="1540095" y="1208802"/>
                  <a:pt x="1557205" y="1225915"/>
                  <a:pt x="1557206" y="1247025"/>
                </a:cubicBezTo>
                <a:lnTo>
                  <a:pt x="1557207" y="1247023"/>
                </a:lnTo>
                <a:cubicBezTo>
                  <a:pt x="1557207" y="1268132"/>
                  <a:pt x="1540095" y="1285244"/>
                  <a:pt x="1518986" y="1285244"/>
                </a:cubicBezTo>
                <a:cubicBezTo>
                  <a:pt x="1499749" y="1285244"/>
                  <a:pt x="1480511" y="1285243"/>
                  <a:pt x="1461275" y="1285244"/>
                </a:cubicBezTo>
                <a:lnTo>
                  <a:pt x="1461275" y="1337600"/>
                </a:lnTo>
                <a:lnTo>
                  <a:pt x="1518985" y="1337600"/>
                </a:lnTo>
                <a:cubicBezTo>
                  <a:pt x="1540095" y="1337600"/>
                  <a:pt x="1557206" y="1354713"/>
                  <a:pt x="1557206" y="1375821"/>
                </a:cubicBezTo>
                <a:lnTo>
                  <a:pt x="1557207" y="1375820"/>
                </a:lnTo>
                <a:cubicBezTo>
                  <a:pt x="1557206" y="1396928"/>
                  <a:pt x="1540095" y="1414041"/>
                  <a:pt x="1518986" y="1414041"/>
                </a:cubicBezTo>
                <a:cubicBezTo>
                  <a:pt x="1499750" y="1414041"/>
                  <a:pt x="1480511" y="1414041"/>
                  <a:pt x="1461275" y="1414042"/>
                </a:cubicBezTo>
                <a:lnTo>
                  <a:pt x="1461275" y="1466398"/>
                </a:lnTo>
                <a:lnTo>
                  <a:pt x="1518985" y="1466398"/>
                </a:lnTo>
                <a:cubicBezTo>
                  <a:pt x="1540095" y="1466398"/>
                  <a:pt x="1557206" y="1483509"/>
                  <a:pt x="1557206" y="1504618"/>
                </a:cubicBezTo>
                <a:lnTo>
                  <a:pt x="1557207" y="1504619"/>
                </a:lnTo>
                <a:cubicBezTo>
                  <a:pt x="1557207" y="1525727"/>
                  <a:pt x="1540094" y="1542838"/>
                  <a:pt x="1518986" y="1542839"/>
                </a:cubicBezTo>
                <a:cubicBezTo>
                  <a:pt x="1499749" y="1542839"/>
                  <a:pt x="1480511" y="1542838"/>
                  <a:pt x="1461275" y="1542839"/>
                </a:cubicBezTo>
                <a:lnTo>
                  <a:pt x="1461274" y="1575412"/>
                </a:lnTo>
                <a:lnTo>
                  <a:pt x="2226550" y="1494978"/>
                </a:lnTo>
                <a:cubicBezTo>
                  <a:pt x="2247542" y="1492772"/>
                  <a:pt x="2266350" y="1508001"/>
                  <a:pt x="2268556" y="1528995"/>
                </a:cubicBezTo>
                <a:cubicBezTo>
                  <a:pt x="2270763" y="1549988"/>
                  <a:pt x="2255534" y="1568794"/>
                  <a:pt x="2234542" y="1571000"/>
                </a:cubicBezTo>
                <a:cubicBezTo>
                  <a:pt x="1972686" y="1598522"/>
                  <a:pt x="1710833" y="1626046"/>
                  <a:pt x="1448978" y="1653567"/>
                </a:cubicBezTo>
                <a:cubicBezTo>
                  <a:pt x="1427984" y="1655774"/>
                  <a:pt x="1409178" y="1640544"/>
                  <a:pt x="1406971" y="1619551"/>
                </a:cubicBezTo>
                <a:cubicBezTo>
                  <a:pt x="1406474" y="1614827"/>
                  <a:pt x="1406862" y="1610214"/>
                  <a:pt x="1410805" y="1606610"/>
                </a:cubicBezTo>
                <a:lnTo>
                  <a:pt x="1410312" y="1605422"/>
                </a:lnTo>
                <a:lnTo>
                  <a:pt x="1410312" y="1542839"/>
                </a:lnTo>
                <a:lnTo>
                  <a:pt x="1352603" y="1542841"/>
                </a:lnTo>
                <a:cubicBezTo>
                  <a:pt x="1331494" y="1542841"/>
                  <a:pt x="1314382" y="1525729"/>
                  <a:pt x="1314382" y="1504619"/>
                </a:cubicBezTo>
                <a:cubicBezTo>
                  <a:pt x="1314382" y="1483510"/>
                  <a:pt x="1331493" y="1466397"/>
                  <a:pt x="1352603" y="1466398"/>
                </a:cubicBezTo>
                <a:lnTo>
                  <a:pt x="1410312" y="1466398"/>
                </a:lnTo>
                <a:lnTo>
                  <a:pt x="1410313" y="1414042"/>
                </a:lnTo>
                <a:lnTo>
                  <a:pt x="1352603" y="1414042"/>
                </a:lnTo>
                <a:cubicBezTo>
                  <a:pt x="1331494" y="1414041"/>
                  <a:pt x="1314383" y="1396930"/>
                  <a:pt x="1314382" y="1375820"/>
                </a:cubicBezTo>
                <a:cubicBezTo>
                  <a:pt x="1314383" y="1354713"/>
                  <a:pt x="1331494" y="1337600"/>
                  <a:pt x="1352603" y="1337601"/>
                </a:cubicBezTo>
                <a:lnTo>
                  <a:pt x="1410312" y="1337600"/>
                </a:lnTo>
                <a:lnTo>
                  <a:pt x="1410312" y="1285244"/>
                </a:lnTo>
                <a:lnTo>
                  <a:pt x="1352603" y="1285244"/>
                </a:lnTo>
                <a:cubicBezTo>
                  <a:pt x="1331494" y="1285244"/>
                  <a:pt x="1314381" y="1268133"/>
                  <a:pt x="1314382" y="1247024"/>
                </a:cubicBezTo>
                <a:close/>
                <a:moveTo>
                  <a:pt x="1171967" y="72000"/>
                </a:moveTo>
                <a:lnTo>
                  <a:pt x="1171967" y="288000"/>
                </a:lnTo>
                <a:cubicBezTo>
                  <a:pt x="1171967" y="327765"/>
                  <a:pt x="1204202" y="360000"/>
                  <a:pt x="1243967" y="360000"/>
                </a:cubicBezTo>
                <a:cubicBezTo>
                  <a:pt x="1283732" y="360000"/>
                  <a:pt x="1315967" y="327765"/>
                  <a:pt x="1315967" y="288000"/>
                </a:cubicBezTo>
                <a:lnTo>
                  <a:pt x="1315967" y="72000"/>
                </a:lnTo>
                <a:cubicBezTo>
                  <a:pt x="1315967" y="32235"/>
                  <a:pt x="1283732" y="0"/>
                  <a:pt x="1243967" y="0"/>
                </a:cubicBezTo>
                <a:cubicBezTo>
                  <a:pt x="1204202" y="0"/>
                  <a:pt x="1171967" y="32235"/>
                  <a:pt x="1171967" y="72000"/>
                </a:cubicBezTo>
                <a:close/>
                <a:moveTo>
                  <a:pt x="1171966" y="2470049"/>
                </a:moveTo>
                <a:lnTo>
                  <a:pt x="1171966" y="2686049"/>
                </a:lnTo>
                <a:cubicBezTo>
                  <a:pt x="1171966" y="2725814"/>
                  <a:pt x="1204201" y="2758049"/>
                  <a:pt x="1243966" y="2758049"/>
                </a:cubicBezTo>
                <a:cubicBezTo>
                  <a:pt x="1283731" y="2758049"/>
                  <a:pt x="1315966" y="2725814"/>
                  <a:pt x="1315966" y="2686049"/>
                </a:cubicBezTo>
                <a:lnTo>
                  <a:pt x="1315966" y="2470049"/>
                </a:lnTo>
                <a:cubicBezTo>
                  <a:pt x="1315966" y="2430284"/>
                  <a:pt x="1283731" y="2398049"/>
                  <a:pt x="1243966" y="2398049"/>
                </a:cubicBezTo>
                <a:cubicBezTo>
                  <a:pt x="1204201" y="2398049"/>
                  <a:pt x="1171966" y="2430284"/>
                  <a:pt x="1171966" y="2470049"/>
                </a:cubicBezTo>
                <a:close/>
                <a:moveTo>
                  <a:pt x="515345" y="1370958"/>
                </a:moveTo>
                <a:cubicBezTo>
                  <a:pt x="515344" y="1558300"/>
                  <a:pt x="586814" y="1745642"/>
                  <a:pt x="729750" y="1888579"/>
                </a:cubicBezTo>
                <a:cubicBezTo>
                  <a:pt x="1015625" y="2174454"/>
                  <a:pt x="1479119" y="2174454"/>
                  <a:pt x="1764994" y="1888580"/>
                </a:cubicBezTo>
                <a:lnTo>
                  <a:pt x="1940572" y="1713001"/>
                </a:lnTo>
                <a:lnTo>
                  <a:pt x="2136413" y="1713002"/>
                </a:lnTo>
                <a:cubicBezTo>
                  <a:pt x="2215124" y="1713001"/>
                  <a:pt x="2278929" y="1649195"/>
                  <a:pt x="2278929" y="1570486"/>
                </a:cubicBezTo>
                <a:lnTo>
                  <a:pt x="2278929" y="1374645"/>
                </a:lnTo>
                <a:lnTo>
                  <a:pt x="2282614" y="1370959"/>
                </a:lnTo>
                <a:lnTo>
                  <a:pt x="2278929" y="1367272"/>
                </a:lnTo>
                <a:lnTo>
                  <a:pt x="2278929" y="1171432"/>
                </a:lnTo>
                <a:cubicBezTo>
                  <a:pt x="2278929" y="1092722"/>
                  <a:pt x="2215123" y="1028916"/>
                  <a:pt x="2136413" y="1028916"/>
                </a:cubicBezTo>
                <a:lnTo>
                  <a:pt x="1940571" y="1028916"/>
                </a:lnTo>
                <a:cubicBezTo>
                  <a:pt x="1882045" y="970390"/>
                  <a:pt x="1823519" y="911862"/>
                  <a:pt x="1764993" y="853336"/>
                </a:cubicBezTo>
                <a:cubicBezTo>
                  <a:pt x="1479118" y="567461"/>
                  <a:pt x="1015625" y="567462"/>
                  <a:pt x="729750" y="853336"/>
                </a:cubicBezTo>
                <a:cubicBezTo>
                  <a:pt x="586813" y="996273"/>
                  <a:pt x="515344" y="1183616"/>
                  <a:pt x="515345" y="1370958"/>
                </a:cubicBezTo>
                <a:close/>
                <a:moveTo>
                  <a:pt x="388776" y="2386770"/>
                </a:moveTo>
                <a:cubicBezTo>
                  <a:pt x="388776" y="2405196"/>
                  <a:pt x="395805" y="2423622"/>
                  <a:pt x="409865" y="2437681"/>
                </a:cubicBezTo>
                <a:cubicBezTo>
                  <a:pt x="437983" y="2465800"/>
                  <a:pt x="483570" y="2465800"/>
                  <a:pt x="511688" y="2437681"/>
                </a:cubicBezTo>
                <a:lnTo>
                  <a:pt x="664423" y="2284946"/>
                </a:lnTo>
                <a:cubicBezTo>
                  <a:pt x="692541" y="2256828"/>
                  <a:pt x="692541" y="2211241"/>
                  <a:pt x="664423" y="2183123"/>
                </a:cubicBezTo>
                <a:cubicBezTo>
                  <a:pt x="636305" y="2155005"/>
                  <a:pt x="590718" y="2155005"/>
                  <a:pt x="562599" y="2183123"/>
                </a:cubicBezTo>
                <a:lnTo>
                  <a:pt x="409865" y="2335858"/>
                </a:lnTo>
                <a:cubicBezTo>
                  <a:pt x="395805" y="2349917"/>
                  <a:pt x="388776" y="2368343"/>
                  <a:pt x="388776" y="2386770"/>
                </a:cubicBezTo>
                <a:close/>
                <a:moveTo>
                  <a:pt x="388776" y="365689"/>
                </a:moveTo>
                <a:cubicBezTo>
                  <a:pt x="388776" y="384115"/>
                  <a:pt x="395805" y="402541"/>
                  <a:pt x="409865" y="416600"/>
                </a:cubicBezTo>
                <a:lnTo>
                  <a:pt x="562599" y="569335"/>
                </a:lnTo>
                <a:cubicBezTo>
                  <a:pt x="590718" y="597454"/>
                  <a:pt x="636305" y="597454"/>
                  <a:pt x="664423" y="569335"/>
                </a:cubicBezTo>
                <a:cubicBezTo>
                  <a:pt x="692541" y="541217"/>
                  <a:pt x="692541" y="495630"/>
                  <a:pt x="664423" y="467512"/>
                </a:cubicBezTo>
                <a:lnTo>
                  <a:pt x="511688" y="314777"/>
                </a:lnTo>
                <a:cubicBezTo>
                  <a:pt x="483570" y="286659"/>
                  <a:pt x="437983" y="286659"/>
                  <a:pt x="409865" y="314777"/>
                </a:cubicBezTo>
                <a:cubicBezTo>
                  <a:pt x="395805" y="328836"/>
                  <a:pt x="388776" y="347262"/>
                  <a:pt x="388776" y="365689"/>
                </a:cubicBezTo>
                <a:close/>
                <a:moveTo>
                  <a:pt x="0" y="1379024"/>
                </a:moveTo>
                <a:cubicBezTo>
                  <a:pt x="0" y="1418789"/>
                  <a:pt x="32235" y="1451024"/>
                  <a:pt x="72000" y="1451024"/>
                </a:cubicBezTo>
                <a:lnTo>
                  <a:pt x="288000" y="1451024"/>
                </a:lnTo>
                <a:cubicBezTo>
                  <a:pt x="327765" y="1451024"/>
                  <a:pt x="360000" y="1418789"/>
                  <a:pt x="360000" y="1379024"/>
                </a:cubicBezTo>
                <a:cubicBezTo>
                  <a:pt x="360000" y="1339259"/>
                  <a:pt x="327765" y="1307024"/>
                  <a:pt x="288000" y="1307024"/>
                </a:cubicBezTo>
                <a:lnTo>
                  <a:pt x="72000" y="1307024"/>
                </a:lnTo>
                <a:cubicBezTo>
                  <a:pt x="32235" y="1307024"/>
                  <a:pt x="0" y="1339259"/>
                  <a:pt x="0" y="1379024"/>
                </a:cubicBezTo>
                <a:close/>
              </a:path>
            </a:pathLst>
          </a:custGeom>
          <a:solidFill>
            <a:srgbClr val="FF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7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Arial Unicode MS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98106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  <p:bldP spid="13" grpId="0" animBg="1"/>
      <p:bldP spid="14" grpId="0"/>
      <p:bldP spid="1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887" y="1600200"/>
            <a:ext cx="7416226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re 5"/>
          <p:cNvSpPr>
            <a:spLocks noGrp="1"/>
          </p:cNvSpPr>
          <p:nvPr>
            <p:ph type="title"/>
          </p:nvPr>
        </p:nvSpPr>
        <p:spPr>
          <a:xfrm>
            <a:off x="1026000" y="306000"/>
            <a:ext cx="3816424" cy="892552"/>
          </a:xfrm>
          <a:solidFill>
            <a:schemeClr val="bg1">
              <a:alpha val="20000"/>
            </a:schemeClr>
          </a:solidFill>
        </p:spPr>
        <p:txBody>
          <a:bodyPr/>
          <a:lstStyle/>
          <a:p>
            <a:pPr algn="l"/>
            <a:r>
              <a:rPr lang="fr-FR" sz="2000" b="0" kern="1200" cap="all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LE WORKFLOW PLATINE</a:t>
            </a:r>
            <a:r>
              <a:rPr lang="fr-FR" sz="2400" dirty="0"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fr-FR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1600" b="0" dirty="0" smtClean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 TABLEAU DE BORD</a:t>
            </a:r>
            <a:r>
              <a:rPr lang="fr-FR" sz="1600" b="0" cap="none" dirty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fr-FR" sz="1600" b="0" cap="none" dirty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fr-FR" sz="1600" b="0" dirty="0">
              <a:solidFill>
                <a:schemeClr val="accent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0030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21</a:t>
            </a:fld>
            <a:endParaRPr lang="fr-FR" dirty="0"/>
          </a:p>
        </p:txBody>
      </p:sp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026000" y="306000"/>
            <a:ext cx="3816424" cy="892552"/>
          </a:xfrm>
          <a:solidFill>
            <a:schemeClr val="bg1">
              <a:alpha val="20000"/>
            </a:schemeClr>
          </a:solidFill>
        </p:spPr>
        <p:txBody>
          <a:bodyPr/>
          <a:lstStyle/>
          <a:p>
            <a:pPr algn="l"/>
            <a:r>
              <a:rPr lang="fr-FR" sz="2000" b="0" kern="1200" cap="all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LE WORKFLOW PLATINE</a:t>
            </a:r>
            <a:r>
              <a:rPr lang="fr-FR" sz="2400" dirty="0"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fr-FR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1600" b="0" dirty="0" smtClean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 TUTORIEL</a:t>
            </a:r>
            <a:r>
              <a:rPr lang="fr-FR" sz="1600" b="0" cap="none" dirty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fr-FR" sz="1600" b="0" cap="none" dirty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fr-FR" sz="1600" b="0" dirty="0">
              <a:solidFill>
                <a:schemeClr val="accent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 rotWithShape="1">
          <a:blip r:embed="rId2"/>
          <a:srcRect l="1064" r="1064" b="3069"/>
          <a:stretch/>
        </p:blipFill>
        <p:spPr>
          <a:xfrm>
            <a:off x="899592" y="1846048"/>
            <a:ext cx="6624736" cy="3672408"/>
          </a:xfrm>
          <a:prstGeom prst="rect">
            <a:avLst/>
          </a:prstGeom>
        </p:spPr>
      </p:pic>
      <p:pic>
        <p:nvPicPr>
          <p:cNvPr id="8" name="Image 7" descr="File:1 Monet Play logo.png - Wikimedia Commons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8746" y="1772816"/>
            <a:ext cx="1354460" cy="1354460"/>
          </a:xfrm>
          <a:prstGeom prst="rect">
            <a:avLst/>
          </a:prstGeom>
        </p:spPr>
      </p:pic>
      <p:sp>
        <p:nvSpPr>
          <p:cNvPr id="3" name="Rectangle 111"/>
          <p:cNvSpPr>
            <a:spLocks noChangeArrowheads="1"/>
          </p:cNvSpPr>
          <p:nvPr/>
        </p:nvSpPr>
        <p:spPr bwMode="auto">
          <a:xfrm>
            <a:off x="3419872" y="3786897"/>
            <a:ext cx="3719098" cy="22481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99829" tIns="899829" rIns="899829" bIns="899829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clic</a:t>
            </a:r>
            <a:r>
              <a:rPr kumimoji="0" lang="fr-FR" altLang="fr-FR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 </a:t>
            </a:r>
            <a:endParaRPr kumimoji="0" lang="fr-FR" altLang="fr-FR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800" b="0" i="0" u="none" strike="noStrike" cap="none" normalizeH="0" baseline="0" dirty="0" smtClean="0">
                <a:ln>
                  <a:noFill/>
                </a:ln>
                <a:solidFill>
                  <a:srgbClr val="6E6E73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 </a:t>
            </a:r>
            <a:endParaRPr kumimoji="0" lang="fr-FR" altLang="fr-FR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endParaRPr kumimoji="0" lang="fr-FR" alt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0609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22</a:t>
            </a:fld>
            <a:endParaRPr lang="fr-FR" dirty="0"/>
          </a:p>
        </p:txBody>
      </p:sp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115616" y="260648"/>
            <a:ext cx="7704856" cy="892552"/>
          </a:xfrm>
          <a:solidFill>
            <a:schemeClr val="bg1">
              <a:alpha val="20000"/>
            </a:schemeClr>
          </a:solidFill>
        </p:spPr>
        <p:txBody>
          <a:bodyPr/>
          <a:lstStyle/>
          <a:p>
            <a:r>
              <a:rPr lang="fr-FR" sz="2000" b="0" kern="1200" cap="all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LE WORKFLOW PLATINE</a:t>
            </a:r>
            <a:r>
              <a:rPr lang="fr-FR" sz="2400" dirty="0"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fr-FR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1600" b="0" dirty="0" smtClean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ANNEXE : NOUVEAUX schémas </a:t>
            </a:r>
            <a:r>
              <a:rPr lang="fr-FR" sz="1600" b="0" dirty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 délégation </a:t>
            </a:r>
            <a:r>
              <a:rPr lang="fr-FR" sz="1600" b="0" dirty="0" smtClean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POUR RACHATS </a:t>
            </a:r>
            <a:r>
              <a:rPr lang="fr-FR" sz="1600" b="0" dirty="0" err="1" smtClean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DéROGATOIRES</a:t>
            </a:r>
            <a:r>
              <a:rPr lang="fr-FR" sz="1600" b="0" dirty="0" smtClean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PSO</a:t>
            </a:r>
            <a:r>
              <a:rPr lang="fr-FR" sz="1600" b="0" cap="none" dirty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fr-FR" sz="1600" b="0" cap="none" dirty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fr-FR" sz="1600" b="0" dirty="0">
              <a:solidFill>
                <a:schemeClr val="accent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3" name="Tableau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0272536"/>
              </p:ext>
            </p:extLst>
          </p:nvPr>
        </p:nvGraphicFramePr>
        <p:xfrm>
          <a:off x="827583" y="2060849"/>
          <a:ext cx="7560841" cy="3168350"/>
        </p:xfrm>
        <a:graphic>
          <a:graphicData uri="http://schemas.openxmlformats.org/drawingml/2006/table">
            <a:tbl>
              <a:tblPr firstRow="1" firstCol="1" bandRow="1">
                <a:tableStyleId>{35758FB7-9AC5-4552-8A53-C91805E547FA}</a:tableStyleId>
              </a:tblPr>
              <a:tblGrid>
                <a:gridCol w="2133349">
                  <a:extLst>
                    <a:ext uri="{9D8B030D-6E8A-4147-A177-3AD203B41FA5}">
                      <a16:colId xmlns:a16="http://schemas.microsoft.com/office/drawing/2014/main" val="3863922473"/>
                    </a:ext>
                  </a:extLst>
                </a:gridCol>
                <a:gridCol w="2651000">
                  <a:extLst>
                    <a:ext uri="{9D8B030D-6E8A-4147-A177-3AD203B41FA5}">
                      <a16:colId xmlns:a16="http://schemas.microsoft.com/office/drawing/2014/main" val="85228365"/>
                    </a:ext>
                  </a:extLst>
                </a:gridCol>
                <a:gridCol w="2776492">
                  <a:extLst>
                    <a:ext uri="{9D8B030D-6E8A-4147-A177-3AD203B41FA5}">
                      <a16:colId xmlns:a16="http://schemas.microsoft.com/office/drawing/2014/main" val="2361958318"/>
                    </a:ext>
                  </a:extLst>
                </a:gridCol>
              </a:tblGrid>
              <a:tr h="328768">
                <a:tc>
                  <a:txBody>
                    <a:bodyPr/>
                    <a:lstStyle/>
                    <a:p>
                      <a:pPr>
                        <a:lnSpc>
                          <a:spcPts val="148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fr-FR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170" marR="63170" marT="8856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Motifs Statutaires (1)</a:t>
                      </a:r>
                      <a:endParaRPr lang="fr-FR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170" marR="63170" marT="8856" marB="0">
                    <a:solidFill>
                      <a:srgbClr val="09B2A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Motifs Exceptionnels Graves (2)</a:t>
                      </a:r>
                      <a:endParaRPr lang="fr-FR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170" marR="63170" marT="8856" marB="0"/>
                </a:tc>
                <a:extLst>
                  <a:ext uri="{0D108BD9-81ED-4DB2-BD59-A6C34878D82A}">
                    <a16:rowId xmlns:a16="http://schemas.microsoft.com/office/drawing/2014/main" val="3118238895"/>
                  </a:ext>
                </a:extLst>
              </a:tr>
              <a:tr h="28687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fr-FR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170" marR="63170" marT="8856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Délégataire</a:t>
                      </a:r>
                      <a:endParaRPr lang="fr-FR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170" marR="63170" marT="8856" marB="0">
                    <a:solidFill>
                      <a:srgbClr val="09B2A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Délégataire</a:t>
                      </a:r>
                      <a:endParaRPr lang="fr-FR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170" marR="63170" marT="8856" marB="0">
                    <a:solidFill>
                      <a:srgbClr val="09B2A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7174006"/>
                  </a:ext>
                </a:extLst>
              </a:tr>
              <a:tr h="28687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BDD / GP</a:t>
                      </a:r>
                      <a:endParaRPr lang="fr-FR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170" marR="63170" marT="8856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Directeur d’agence</a:t>
                      </a:r>
                      <a:endParaRPr lang="fr-FR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170" marR="63170" marT="8856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Directeur de Région</a:t>
                      </a:r>
                      <a:endParaRPr lang="fr-FR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170" marR="63170" marT="8856" marB="0"/>
                </a:tc>
                <a:extLst>
                  <a:ext uri="{0D108BD9-81ED-4DB2-BD59-A6C34878D82A}">
                    <a16:rowId xmlns:a16="http://schemas.microsoft.com/office/drawing/2014/main" val="4089910656"/>
                  </a:ext>
                </a:extLst>
              </a:tr>
              <a:tr h="28687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BDR CAF</a:t>
                      </a:r>
                      <a:endParaRPr lang="fr-FR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170" marR="63170" marT="8856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Responsable de marché</a:t>
                      </a:r>
                      <a:endParaRPr lang="fr-FR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170" marR="63170" marT="8856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Directeur de CAF</a:t>
                      </a:r>
                      <a:endParaRPr lang="fr-FR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170" marR="63170" marT="8856" marB="0"/>
                </a:tc>
                <a:extLst>
                  <a:ext uri="{0D108BD9-81ED-4DB2-BD59-A6C34878D82A}">
                    <a16:rowId xmlns:a16="http://schemas.microsoft.com/office/drawing/2014/main" val="531290175"/>
                  </a:ext>
                </a:extLst>
              </a:tr>
              <a:tr h="28687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Logement Social</a:t>
                      </a:r>
                      <a:endParaRPr lang="fr-FR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170" marR="63170" marT="8856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Directeur Logement Social</a:t>
                      </a:r>
                      <a:endParaRPr lang="fr-FR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170" marR="63170" marT="8856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Directeur Logement Social</a:t>
                      </a:r>
                      <a:endParaRPr lang="fr-FR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170" marR="63170" marT="8856" marB="0"/>
                </a:tc>
                <a:extLst>
                  <a:ext uri="{0D108BD9-81ED-4DB2-BD59-A6C34878D82A}">
                    <a16:rowId xmlns:a16="http://schemas.microsoft.com/office/drawing/2014/main" val="2418826974"/>
                  </a:ext>
                </a:extLst>
              </a:tr>
              <a:tr h="559154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Professionnels de l’Immobilier</a:t>
                      </a:r>
                      <a:endParaRPr lang="fr-FR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170" marR="63170" marT="8856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Directeur Professionnel de l’immobilier </a:t>
                      </a:r>
                      <a:endParaRPr lang="fr-FR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170" marR="63170" marT="8856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Directeur Professionnel de l’immobilier</a:t>
                      </a:r>
                      <a:endParaRPr lang="fr-FR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170" marR="63170" marT="8856" marB="0"/>
                </a:tc>
                <a:extLst>
                  <a:ext uri="{0D108BD9-81ED-4DB2-BD59-A6C34878D82A}">
                    <a16:rowId xmlns:a16="http://schemas.microsoft.com/office/drawing/2014/main" val="3692409931"/>
                  </a:ext>
                </a:extLst>
              </a:tr>
              <a:tr h="559154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Personnes protégés</a:t>
                      </a:r>
                      <a:endParaRPr lang="fr-FR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170" marR="63170" marT="8856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Responsable marché Personnes protégés</a:t>
                      </a:r>
                      <a:endParaRPr lang="fr-FR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170" marR="63170" marT="8856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Directeur du développement</a:t>
                      </a:r>
                      <a:endParaRPr lang="fr-FR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170" marR="63170" marT="8856" marB="0"/>
                </a:tc>
                <a:extLst>
                  <a:ext uri="{0D108BD9-81ED-4DB2-BD59-A6C34878D82A}">
                    <a16:rowId xmlns:a16="http://schemas.microsoft.com/office/drawing/2014/main" val="1453378084"/>
                  </a:ext>
                </a:extLst>
              </a:tr>
              <a:tr h="28687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Banque digitale</a:t>
                      </a:r>
                      <a:endParaRPr lang="fr-FR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170" marR="63170" marT="8856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Directeur d’agence</a:t>
                      </a:r>
                      <a:endParaRPr lang="fr-FR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170" marR="63170" marT="8856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Directeur Groupe Multimédia</a:t>
                      </a:r>
                      <a:endParaRPr lang="fr-FR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170" marR="63170" marT="8856" marB="0"/>
                </a:tc>
                <a:extLst>
                  <a:ext uri="{0D108BD9-81ED-4DB2-BD59-A6C34878D82A}">
                    <a16:rowId xmlns:a16="http://schemas.microsoft.com/office/drawing/2014/main" val="35527212"/>
                  </a:ext>
                </a:extLst>
              </a:tr>
              <a:tr h="28687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Banque du Dirigeant</a:t>
                      </a:r>
                      <a:endParaRPr lang="fr-FR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170" marR="63170" marT="8856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Middle Office </a:t>
                      </a:r>
                      <a:endParaRPr lang="fr-FR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170" marR="63170" marT="8856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Directeur Banque du dirigeant</a:t>
                      </a:r>
                      <a:endParaRPr lang="fr-FR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170" marR="63170" marT="8856" marB="0"/>
                </a:tc>
                <a:extLst>
                  <a:ext uri="{0D108BD9-81ED-4DB2-BD59-A6C34878D82A}">
                    <a16:rowId xmlns:a16="http://schemas.microsoft.com/office/drawing/2014/main" val="17067599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01625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theme/theme1.xml><?xml version="1.0" encoding="utf-8"?>
<a:theme xmlns:a="http://schemas.openxmlformats.org/drawingml/2006/main" name="Thème Office">
  <a:themeElements>
    <a:clrScheme name="CAISSE D'EPARGN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A89C86"/>
      </a:accent2>
      <a:accent3>
        <a:srgbClr val="EA4E55"/>
      </a:accent3>
      <a:accent4>
        <a:srgbClr val="F49D63"/>
      </a:accent4>
      <a:accent5>
        <a:srgbClr val="09B2AF"/>
      </a:accent5>
      <a:accent6>
        <a:srgbClr val="A5CC74"/>
      </a:accent6>
      <a:hlink>
        <a:srgbClr val="0000FF"/>
      </a:hlink>
      <a:folHlink>
        <a:srgbClr val="800080"/>
      </a:folHlink>
    </a:clrScheme>
    <a:fontScheme name="Caisse d'Epargne V1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700"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Contents Slide Master">
  <a:themeElements>
    <a:clrScheme name="Leader for Succes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82C650"/>
      </a:accent1>
      <a:accent2>
        <a:srgbClr val="5CBE7A"/>
      </a:accent2>
      <a:accent3>
        <a:srgbClr val="2CB8AE"/>
      </a:accent3>
      <a:accent4>
        <a:srgbClr val="24A8C2"/>
      </a:accent4>
      <a:accent5>
        <a:srgbClr val="249ED2"/>
      </a:accent5>
      <a:accent6>
        <a:srgbClr val="3F3F3F"/>
      </a:accent6>
      <a:hlink>
        <a:srgbClr val="FFFFFF"/>
      </a:hlink>
      <a:folHlink>
        <a:srgbClr val="FFFFFF"/>
      </a:folHlink>
    </a:clrScheme>
    <a:fontScheme name="MAX-THEME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22258</TotalTime>
  <Words>1837</Words>
  <Application>Microsoft Office PowerPoint</Application>
  <PresentationFormat>Affichage à l'écran (4:3)</PresentationFormat>
  <Paragraphs>346</Paragraphs>
  <Slides>22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22</vt:i4>
      </vt:variant>
    </vt:vector>
  </HeadingPairs>
  <TitlesOfParts>
    <vt:vector size="35" baseType="lpstr">
      <vt:lpstr>Arial Unicode MS</vt:lpstr>
      <vt:lpstr>Arial</vt:lpstr>
      <vt:lpstr>Arial Narrow</vt:lpstr>
      <vt:lpstr>Britannic Bold</vt:lpstr>
      <vt:lpstr>Calibri</vt:lpstr>
      <vt:lpstr>Courier New</vt:lpstr>
      <vt:lpstr>Helvetica Neue Medium</vt:lpstr>
      <vt:lpstr>Segoe UI</vt:lpstr>
      <vt:lpstr>Verdana</vt:lpstr>
      <vt:lpstr>Wingdings</vt:lpstr>
      <vt:lpstr>Wingdings 2</vt:lpstr>
      <vt:lpstr>Thème Office</vt:lpstr>
      <vt:lpstr>Contents Slide Master</vt:lpstr>
      <vt:lpstr>topaze </vt:lpstr>
      <vt:lpstr>Sommaire</vt:lpstr>
      <vt:lpstr>SOMMAIRE</vt:lpstr>
      <vt:lpstr>Contexte  L’ ACTIVITÉ TITRES EN CEGEE</vt:lpstr>
      <vt:lpstr>SOMMAIRE</vt:lpstr>
      <vt:lpstr>Topaze C’ET QUOI?  LA PRESTATION TOPAZE </vt:lpstr>
      <vt:lpstr>Topaze C’EST QUOI?  LA PRESTATION TOPAZE ET SES AVANTAGES </vt:lpstr>
      <vt:lpstr>Topaze C’EST QUOI?  LE PÉRIMÈTRE  </vt:lpstr>
      <vt:lpstr>Topaze C’EST QUOI?  Les activités hors périmètre </vt:lpstr>
      <vt:lpstr>SOMMAIRE</vt:lpstr>
      <vt:lpstr>LE WORKFLOW PLATINE UN NOUVEL OUTIL </vt:lpstr>
      <vt:lpstr>LE WORKFLOW PLATINE les processus qui changent </vt:lpstr>
      <vt:lpstr>LE WORKFLOW PLATINE les processus qui changent </vt:lpstr>
      <vt:lpstr>LE WORKFLOW PLATINE les processus qui changent </vt:lpstr>
      <vt:lpstr>LE WORKFLOW PLATINE les processus qui changent </vt:lpstr>
      <vt:lpstr>LE WORKFLOW PLATINE les processus qui changent </vt:lpstr>
      <vt:lpstr>SOMMAIRE</vt:lpstr>
      <vt:lpstr>LE WORKFLOW PLATINE SYNTHESE Des changements en agence </vt:lpstr>
      <vt:lpstr>LE WORKFLOW PLATINE ACCES PRINCIPAL </vt:lpstr>
      <vt:lpstr>LE WORKFLOW PLATINE LE TABLEAU DE BORD </vt:lpstr>
      <vt:lpstr>LE WORKFLOW PLATINE LE TUTORIEL </vt:lpstr>
      <vt:lpstr>LE WORKFLOW PLATINE ANNEXE : NOUVEAUX schémas de délégation POUR RACHATS DéROGATOIRES PSO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jjklj</dc:title>
  <dc:creator>IP</dc:creator>
  <cp:lastModifiedBy>ESTANG Ludivine [CEGEE]</cp:lastModifiedBy>
  <cp:revision>942</cp:revision>
  <cp:lastPrinted>2019-11-21T10:34:00Z</cp:lastPrinted>
  <dcterms:created xsi:type="dcterms:W3CDTF">2017-05-30T18:41:27Z</dcterms:created>
  <dcterms:modified xsi:type="dcterms:W3CDTF">2019-11-28T11:07:01Z</dcterms:modified>
</cp:coreProperties>
</file>