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37" r:id="rId5"/>
    <p:sldId id="324" r:id="rId6"/>
    <p:sldId id="330" r:id="rId7"/>
    <p:sldId id="354" r:id="rId8"/>
    <p:sldId id="357" r:id="rId9"/>
    <p:sldId id="333" r:id="rId10"/>
    <p:sldId id="318" r:id="rId11"/>
    <p:sldId id="334" r:id="rId12"/>
    <p:sldId id="339" r:id="rId13"/>
    <p:sldId id="358" r:id="rId14"/>
    <p:sldId id="338" r:id="rId15"/>
    <p:sldId id="355" r:id="rId16"/>
    <p:sldId id="347" r:id="rId17"/>
    <p:sldId id="348" r:id="rId18"/>
    <p:sldId id="356" r:id="rId19"/>
    <p:sldId id="340" r:id="rId20"/>
    <p:sldId id="349" r:id="rId21"/>
    <p:sldId id="350" r:id="rId22"/>
    <p:sldId id="351" r:id="rId23"/>
    <p:sldId id="352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23A5A"/>
    <a:srgbClr val="00FF00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5" autoAdjust="0"/>
    <p:restoredTop sz="98083" autoAdjust="0"/>
  </p:normalViewPr>
  <p:slideViewPr>
    <p:cSldViewPr showGuides="1">
      <p:cViewPr varScale="1">
        <p:scale>
          <a:sx n="111" d="100"/>
          <a:sy n="111" d="100"/>
        </p:scale>
        <p:origin x="-1518" y="-8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1" d="100"/>
          <a:sy n="61" d="100"/>
        </p:scale>
        <p:origin x="3254" y="67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C98639-FD5B-4FD0-8360-0F5CE82C4EB3}" type="doc">
      <dgm:prSet loTypeId="urn:microsoft.com/office/officeart/2005/8/layout/vProcess5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E8D128E9-134C-45B3-B4DB-D032172C0E08}">
      <dgm:prSet phldrT="[Texte]" custT="1"/>
      <dgm:spPr/>
      <dgm:t>
        <a:bodyPr/>
        <a:lstStyle/>
        <a:p>
          <a:r>
            <a:rPr lang="fr-FR" sz="1600" b="1" dirty="0" smtClean="0"/>
            <a:t>Réorganisation en début 2020</a:t>
          </a:r>
        </a:p>
        <a:p>
          <a:r>
            <a:rPr lang="fr-FR" sz="1600" b="1" dirty="0" smtClean="0"/>
            <a:t>Refonte et harmonisation des </a:t>
          </a:r>
          <a:r>
            <a:rPr lang="fr-FR" sz="1600" b="1" dirty="0" err="1" smtClean="0"/>
            <a:t>process</a:t>
          </a:r>
          <a:r>
            <a:rPr lang="fr-FR" sz="1600" b="1" dirty="0" smtClean="0"/>
            <a:t> sur CEGEE</a:t>
          </a:r>
        </a:p>
      </dgm:t>
    </dgm:pt>
    <dgm:pt modelId="{F9238474-0D5C-44E3-85AF-A559D040D21B}" type="parTrans" cxnId="{ADF780B6-9DB1-46CA-9CBC-E7E1D499B1AF}">
      <dgm:prSet/>
      <dgm:spPr/>
      <dgm:t>
        <a:bodyPr/>
        <a:lstStyle/>
        <a:p>
          <a:endParaRPr lang="fr-FR"/>
        </a:p>
      </dgm:t>
    </dgm:pt>
    <dgm:pt modelId="{698BAF51-F1D2-4358-A0E9-EE99F6EA49DC}" type="sibTrans" cxnId="{ADF780B6-9DB1-46CA-9CBC-E7E1D499B1AF}">
      <dgm:prSet/>
      <dgm:spPr/>
      <dgm:t>
        <a:bodyPr/>
        <a:lstStyle/>
        <a:p>
          <a:endParaRPr lang="fr-FR"/>
        </a:p>
      </dgm:t>
    </dgm:pt>
    <dgm:pt modelId="{AAF0F645-1C30-4251-9951-4C07CEC81C20}">
      <dgm:prSet custT="1"/>
      <dgm:spPr/>
      <dgm:t>
        <a:bodyPr/>
        <a:lstStyle/>
        <a:p>
          <a:r>
            <a:rPr lang="fr-FR" sz="1600" b="1" dirty="0" smtClean="0"/>
            <a:t>Développement commercial du marché des personnes protégées axé principalement sur les </a:t>
          </a:r>
          <a:r>
            <a:rPr lang="fr-FR" sz="1600" b="1" u="sng" dirty="0" smtClean="0"/>
            <a:t>mesures professionnelles</a:t>
          </a:r>
        </a:p>
        <a:p>
          <a:r>
            <a:rPr lang="fr-FR" sz="400" b="1" dirty="0" smtClean="0"/>
            <a:t/>
          </a:r>
          <a:br>
            <a:rPr lang="fr-FR" sz="400" b="1" dirty="0" smtClean="0"/>
          </a:br>
          <a:r>
            <a:rPr lang="fr-FR" sz="1600" b="1" dirty="0" smtClean="0"/>
            <a:t>(&gt; 21.000 clients, potentiel de développement de PNB fort)</a:t>
          </a:r>
          <a:endParaRPr lang="fr-FR" sz="1600" b="1" dirty="0"/>
        </a:p>
      </dgm:t>
    </dgm:pt>
    <dgm:pt modelId="{7BA2247B-B966-45DA-B557-22AB9B2842C5}" type="parTrans" cxnId="{541D7269-0EA6-40C1-B5E7-47AD148860E1}">
      <dgm:prSet/>
      <dgm:spPr/>
      <dgm:t>
        <a:bodyPr/>
        <a:lstStyle/>
        <a:p>
          <a:endParaRPr lang="fr-FR"/>
        </a:p>
      </dgm:t>
    </dgm:pt>
    <dgm:pt modelId="{A83BCC29-BB91-4E3A-BD7C-086A53E5E664}" type="sibTrans" cxnId="{541D7269-0EA6-40C1-B5E7-47AD148860E1}">
      <dgm:prSet/>
      <dgm:spPr/>
      <dgm:t>
        <a:bodyPr/>
        <a:lstStyle/>
        <a:p>
          <a:endParaRPr lang="fr-FR"/>
        </a:p>
      </dgm:t>
    </dgm:pt>
    <dgm:pt modelId="{CBBE2BC0-105E-4458-B93D-B03FA0671BFD}">
      <dgm:prSet custT="1"/>
      <dgm:spPr/>
      <dgm:t>
        <a:bodyPr/>
        <a:lstStyle/>
        <a:p>
          <a:endParaRPr lang="fr-FR" sz="2400" b="1" dirty="0" smtClean="0"/>
        </a:p>
        <a:p>
          <a:endParaRPr lang="fr-FR" sz="2400" b="1" dirty="0" smtClean="0"/>
        </a:p>
        <a:p>
          <a:r>
            <a:rPr lang="fr-FR" sz="2400" b="1" u="none" dirty="0" smtClean="0"/>
            <a:t>Prise en charge des </a:t>
          </a:r>
          <a:r>
            <a:rPr lang="fr-FR" sz="2400" b="1" u="sng" dirty="0" smtClean="0"/>
            <a:t>mesures familiales</a:t>
          </a:r>
          <a:br>
            <a:rPr lang="fr-FR" sz="2400" b="1" u="sng" dirty="0" smtClean="0"/>
          </a:br>
          <a:r>
            <a:rPr lang="fr-FR" sz="2400" b="1" u="none" dirty="0" smtClean="0"/>
            <a:t>(env. 5.000 clients) </a:t>
          </a:r>
          <a:r>
            <a:rPr lang="fr-FR" sz="2400" b="1" u="sng" dirty="0" smtClean="0"/>
            <a:t>par le marché des personnes protégées ET par les agences</a:t>
          </a:r>
          <a:endParaRPr lang="fr-FR" sz="2400" b="1" u="none" dirty="0" smtClean="0"/>
        </a:p>
        <a:p>
          <a:endParaRPr lang="fr-FR" sz="2400" b="1" dirty="0" smtClean="0"/>
        </a:p>
        <a:p>
          <a:endParaRPr lang="fr-FR" sz="2400" b="1" dirty="0" smtClean="0"/>
        </a:p>
      </dgm:t>
    </dgm:pt>
    <dgm:pt modelId="{18ED848C-9EA5-4FB3-A0C6-4A938806C644}" type="parTrans" cxnId="{CA412CC1-A150-4D77-907E-50A1EA380851}">
      <dgm:prSet/>
      <dgm:spPr/>
      <dgm:t>
        <a:bodyPr/>
        <a:lstStyle/>
        <a:p>
          <a:endParaRPr lang="fr-FR"/>
        </a:p>
      </dgm:t>
    </dgm:pt>
    <dgm:pt modelId="{CAA307AB-E9BF-4E34-A1BC-06CC86E7E3BF}" type="sibTrans" cxnId="{CA412CC1-A150-4D77-907E-50A1EA380851}">
      <dgm:prSet/>
      <dgm:spPr/>
      <dgm:t>
        <a:bodyPr/>
        <a:lstStyle/>
        <a:p>
          <a:endParaRPr lang="fr-FR"/>
        </a:p>
      </dgm:t>
    </dgm:pt>
    <dgm:pt modelId="{BA205235-68CC-4104-9533-C11931F7D5B0}" type="pres">
      <dgm:prSet presAssocID="{9AC98639-FD5B-4FD0-8360-0F5CE82C4EB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F87F095-2CD6-4987-B8F9-D720771AD631}" type="pres">
      <dgm:prSet presAssocID="{9AC98639-FD5B-4FD0-8360-0F5CE82C4EB3}" presName="dummyMaxCanvas" presStyleCnt="0">
        <dgm:presLayoutVars/>
      </dgm:prSet>
      <dgm:spPr/>
      <dgm:t>
        <a:bodyPr/>
        <a:lstStyle/>
        <a:p>
          <a:endParaRPr lang="fr-FR"/>
        </a:p>
      </dgm:t>
    </dgm:pt>
    <dgm:pt modelId="{926C18C0-6B5D-481F-B918-0650935FBE70}" type="pres">
      <dgm:prSet presAssocID="{9AC98639-FD5B-4FD0-8360-0F5CE82C4EB3}" presName="ThreeNodes_1" presStyleLbl="node1" presStyleIdx="0" presStyleCnt="3" custScaleX="10830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4C1F43-F96C-4021-B936-C9B015AE2497}" type="pres">
      <dgm:prSet presAssocID="{9AC98639-FD5B-4FD0-8360-0F5CE82C4EB3}" presName="ThreeNodes_2" presStyleLbl="node1" presStyleIdx="1" presStyleCnt="3" custScaleX="111304" custLinFactNeighborY="-33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8206C9C-EB1F-4299-AE7C-6C5C5C5FF82B}" type="pres">
      <dgm:prSet presAssocID="{9AC98639-FD5B-4FD0-8360-0F5CE82C4EB3}" presName="ThreeNodes_3" presStyleLbl="node1" presStyleIdx="2" presStyleCnt="3" custScaleX="97924" custScaleY="12217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2D3966B-8B03-4B37-89A6-3A27C18FD4C8}" type="pres">
      <dgm:prSet presAssocID="{9AC98639-FD5B-4FD0-8360-0F5CE82C4EB3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EF16E8-13A0-418E-852D-96AA26F0B94B}" type="pres">
      <dgm:prSet presAssocID="{9AC98639-FD5B-4FD0-8360-0F5CE82C4EB3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2D6F9B-DDBC-4978-B349-6BDF1CF73081}" type="pres">
      <dgm:prSet presAssocID="{9AC98639-FD5B-4FD0-8360-0F5CE82C4EB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369F9A-7F36-405F-998D-A405C6285AC9}" type="pres">
      <dgm:prSet presAssocID="{9AC98639-FD5B-4FD0-8360-0F5CE82C4EB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762E38-D357-4001-AA88-084C1BF439DB}" type="pres">
      <dgm:prSet presAssocID="{9AC98639-FD5B-4FD0-8360-0F5CE82C4EB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DF780B6-9DB1-46CA-9CBC-E7E1D499B1AF}" srcId="{9AC98639-FD5B-4FD0-8360-0F5CE82C4EB3}" destId="{E8D128E9-134C-45B3-B4DB-D032172C0E08}" srcOrd="0" destOrd="0" parTransId="{F9238474-0D5C-44E3-85AF-A559D040D21B}" sibTransId="{698BAF51-F1D2-4358-A0E9-EE99F6EA49DC}"/>
    <dgm:cxn modelId="{61546E94-7DC7-4440-868D-0E7A196BF68F}" type="presOf" srcId="{698BAF51-F1D2-4358-A0E9-EE99F6EA49DC}" destId="{D2D3966B-8B03-4B37-89A6-3A27C18FD4C8}" srcOrd="0" destOrd="0" presId="urn:microsoft.com/office/officeart/2005/8/layout/vProcess5"/>
    <dgm:cxn modelId="{0E11EDE0-BE20-4516-BB71-8C88F1D8CBB7}" type="presOf" srcId="{CBBE2BC0-105E-4458-B93D-B03FA0671BFD}" destId="{F8206C9C-EB1F-4299-AE7C-6C5C5C5FF82B}" srcOrd="0" destOrd="0" presId="urn:microsoft.com/office/officeart/2005/8/layout/vProcess5"/>
    <dgm:cxn modelId="{03AFE356-12A2-45D8-A098-FA89DDA6D44B}" type="presOf" srcId="{E8D128E9-134C-45B3-B4DB-D032172C0E08}" destId="{3F2D6F9B-DDBC-4978-B349-6BDF1CF73081}" srcOrd="1" destOrd="0" presId="urn:microsoft.com/office/officeart/2005/8/layout/vProcess5"/>
    <dgm:cxn modelId="{6256655B-8C7D-4506-BF57-D4B22EFD95E3}" type="presOf" srcId="{9AC98639-FD5B-4FD0-8360-0F5CE82C4EB3}" destId="{BA205235-68CC-4104-9533-C11931F7D5B0}" srcOrd="0" destOrd="0" presId="urn:microsoft.com/office/officeart/2005/8/layout/vProcess5"/>
    <dgm:cxn modelId="{9E80ADCC-365F-452B-AF98-508DB755ACF9}" type="presOf" srcId="{A83BCC29-BB91-4E3A-BD7C-086A53E5E664}" destId="{68EF16E8-13A0-418E-852D-96AA26F0B94B}" srcOrd="0" destOrd="0" presId="urn:microsoft.com/office/officeart/2005/8/layout/vProcess5"/>
    <dgm:cxn modelId="{541D7269-0EA6-40C1-B5E7-47AD148860E1}" srcId="{9AC98639-FD5B-4FD0-8360-0F5CE82C4EB3}" destId="{AAF0F645-1C30-4251-9951-4C07CEC81C20}" srcOrd="1" destOrd="0" parTransId="{7BA2247B-B966-45DA-B557-22AB9B2842C5}" sibTransId="{A83BCC29-BB91-4E3A-BD7C-086A53E5E664}"/>
    <dgm:cxn modelId="{8EC309A9-D45C-4185-A98E-1F7E12323320}" type="presOf" srcId="{AAF0F645-1C30-4251-9951-4C07CEC81C20}" destId="{E5369F9A-7F36-405F-998D-A405C6285AC9}" srcOrd="1" destOrd="0" presId="urn:microsoft.com/office/officeart/2005/8/layout/vProcess5"/>
    <dgm:cxn modelId="{8D076378-86C7-4D2D-811E-D417A03829A4}" type="presOf" srcId="{E8D128E9-134C-45B3-B4DB-D032172C0E08}" destId="{926C18C0-6B5D-481F-B918-0650935FBE70}" srcOrd="0" destOrd="0" presId="urn:microsoft.com/office/officeart/2005/8/layout/vProcess5"/>
    <dgm:cxn modelId="{CA412CC1-A150-4D77-907E-50A1EA380851}" srcId="{9AC98639-FD5B-4FD0-8360-0F5CE82C4EB3}" destId="{CBBE2BC0-105E-4458-B93D-B03FA0671BFD}" srcOrd="2" destOrd="0" parTransId="{18ED848C-9EA5-4FB3-A0C6-4A938806C644}" sibTransId="{CAA307AB-E9BF-4E34-A1BC-06CC86E7E3BF}"/>
    <dgm:cxn modelId="{A503331F-F8B6-4D7A-9FA6-D0C21B1EDE8F}" type="presOf" srcId="{AAF0F645-1C30-4251-9951-4C07CEC81C20}" destId="{094C1F43-F96C-4021-B936-C9B015AE2497}" srcOrd="0" destOrd="0" presId="urn:microsoft.com/office/officeart/2005/8/layout/vProcess5"/>
    <dgm:cxn modelId="{067B1748-DE6E-4F89-B17A-00F35B01D491}" type="presOf" srcId="{CBBE2BC0-105E-4458-B93D-B03FA0671BFD}" destId="{B4762E38-D357-4001-AA88-084C1BF439DB}" srcOrd="1" destOrd="0" presId="urn:microsoft.com/office/officeart/2005/8/layout/vProcess5"/>
    <dgm:cxn modelId="{A8C6AA8D-67FD-46EC-BF7A-7421789D99FC}" type="presParOf" srcId="{BA205235-68CC-4104-9533-C11931F7D5B0}" destId="{4F87F095-2CD6-4987-B8F9-D720771AD631}" srcOrd="0" destOrd="0" presId="urn:microsoft.com/office/officeart/2005/8/layout/vProcess5"/>
    <dgm:cxn modelId="{C6EAAD4D-DA16-4489-84DE-A8B66CF84FB1}" type="presParOf" srcId="{BA205235-68CC-4104-9533-C11931F7D5B0}" destId="{926C18C0-6B5D-481F-B918-0650935FBE70}" srcOrd="1" destOrd="0" presId="urn:microsoft.com/office/officeart/2005/8/layout/vProcess5"/>
    <dgm:cxn modelId="{D44BBFBE-CBEA-42A7-ABFA-09EFC8A2615E}" type="presParOf" srcId="{BA205235-68CC-4104-9533-C11931F7D5B0}" destId="{094C1F43-F96C-4021-B936-C9B015AE2497}" srcOrd="2" destOrd="0" presId="urn:microsoft.com/office/officeart/2005/8/layout/vProcess5"/>
    <dgm:cxn modelId="{4DBE91C5-61B0-4360-960A-41A3E5F22D5C}" type="presParOf" srcId="{BA205235-68CC-4104-9533-C11931F7D5B0}" destId="{F8206C9C-EB1F-4299-AE7C-6C5C5C5FF82B}" srcOrd="3" destOrd="0" presId="urn:microsoft.com/office/officeart/2005/8/layout/vProcess5"/>
    <dgm:cxn modelId="{4FCE9656-F92A-4385-B57A-8E029CC534D3}" type="presParOf" srcId="{BA205235-68CC-4104-9533-C11931F7D5B0}" destId="{D2D3966B-8B03-4B37-89A6-3A27C18FD4C8}" srcOrd="4" destOrd="0" presId="urn:microsoft.com/office/officeart/2005/8/layout/vProcess5"/>
    <dgm:cxn modelId="{C872C7E5-C918-465B-BEF7-30B009D7DE39}" type="presParOf" srcId="{BA205235-68CC-4104-9533-C11931F7D5B0}" destId="{68EF16E8-13A0-418E-852D-96AA26F0B94B}" srcOrd="5" destOrd="0" presId="urn:microsoft.com/office/officeart/2005/8/layout/vProcess5"/>
    <dgm:cxn modelId="{DF11A92C-624C-4B70-B5E7-B1B84BB70BE7}" type="presParOf" srcId="{BA205235-68CC-4104-9533-C11931F7D5B0}" destId="{3F2D6F9B-DDBC-4978-B349-6BDF1CF73081}" srcOrd="6" destOrd="0" presId="urn:microsoft.com/office/officeart/2005/8/layout/vProcess5"/>
    <dgm:cxn modelId="{2F8A9C42-0EAD-41F8-BEBA-55A0BBBA23B9}" type="presParOf" srcId="{BA205235-68CC-4104-9533-C11931F7D5B0}" destId="{E5369F9A-7F36-405F-998D-A405C6285AC9}" srcOrd="7" destOrd="0" presId="urn:microsoft.com/office/officeart/2005/8/layout/vProcess5"/>
    <dgm:cxn modelId="{BF0DDE62-CD0C-459A-8B58-00ECFAD00176}" type="presParOf" srcId="{BA205235-68CC-4104-9533-C11931F7D5B0}" destId="{B4762E38-D357-4001-AA88-084C1BF439D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8BD38F-743A-491F-AE7D-85454D48C1E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3774B3A-D1EF-4AF2-B5A1-05C0E586FB20}">
      <dgm:prSet phldrT="[Texte]"/>
      <dgm:spPr/>
      <dgm:t>
        <a:bodyPr/>
        <a:lstStyle/>
        <a:p>
          <a:r>
            <a:rPr lang="fr-FR" dirty="0" smtClean="0"/>
            <a:t>Création de la mesure</a:t>
          </a:r>
          <a:endParaRPr lang="fr-FR" dirty="0"/>
        </a:p>
      </dgm:t>
    </dgm:pt>
    <dgm:pt modelId="{60F2FE0A-EB10-4395-A885-74195FAFF8D7}" type="parTrans" cxnId="{E1D7C157-63FC-411D-8D1A-A88F2DA0A212}">
      <dgm:prSet/>
      <dgm:spPr/>
      <dgm:t>
        <a:bodyPr/>
        <a:lstStyle/>
        <a:p>
          <a:endParaRPr lang="fr-FR"/>
        </a:p>
      </dgm:t>
    </dgm:pt>
    <dgm:pt modelId="{5B473390-25A2-439C-8D90-C27B0FB4C1E5}" type="sibTrans" cxnId="{E1D7C157-63FC-411D-8D1A-A88F2DA0A212}">
      <dgm:prSet/>
      <dgm:spPr/>
      <dgm:t>
        <a:bodyPr/>
        <a:lstStyle/>
        <a:p>
          <a:endParaRPr lang="fr-FR"/>
        </a:p>
      </dgm:t>
    </dgm:pt>
    <dgm:pt modelId="{AAD0FB0F-A715-4F5B-9037-CDBD06855215}">
      <dgm:prSet phldrT="[Texte]"/>
      <dgm:spPr/>
      <dgm:t>
        <a:bodyPr/>
        <a:lstStyle/>
        <a:p>
          <a:r>
            <a:rPr lang="fr-FR" dirty="0" smtClean="0">
              <a:solidFill>
                <a:srgbClr val="C00000"/>
              </a:solidFill>
            </a:rPr>
            <a:t>Arrivée du jugement : </a:t>
          </a:r>
          <a:r>
            <a:rPr lang="fr-FR" dirty="0" smtClean="0"/>
            <a:t>transmettre les documents à l’Assistance Commerciale, par mail (CEGEE-B-PP)</a:t>
          </a:r>
          <a:endParaRPr lang="fr-FR" dirty="0"/>
        </a:p>
      </dgm:t>
    </dgm:pt>
    <dgm:pt modelId="{195FA871-1BCD-438F-868E-760ABD2CB29E}" type="parTrans" cxnId="{EBBDBB04-3F13-4D24-81CD-70BBFBD47528}">
      <dgm:prSet/>
      <dgm:spPr/>
      <dgm:t>
        <a:bodyPr/>
        <a:lstStyle/>
        <a:p>
          <a:endParaRPr lang="fr-FR"/>
        </a:p>
      </dgm:t>
    </dgm:pt>
    <dgm:pt modelId="{8C980AA9-7C13-4637-B97A-B1318A7134E9}" type="sibTrans" cxnId="{EBBDBB04-3F13-4D24-81CD-70BBFBD47528}">
      <dgm:prSet/>
      <dgm:spPr/>
      <dgm:t>
        <a:bodyPr/>
        <a:lstStyle/>
        <a:p>
          <a:endParaRPr lang="fr-FR"/>
        </a:p>
      </dgm:t>
    </dgm:pt>
    <dgm:pt modelId="{FD6844CD-046E-4091-BC99-8946B28A9F50}">
      <dgm:prSet phldrT="[Texte]"/>
      <dgm:spPr/>
      <dgm:t>
        <a:bodyPr/>
        <a:lstStyle/>
        <a:p>
          <a:r>
            <a:rPr lang="fr-FR" dirty="0" smtClean="0">
              <a:solidFill>
                <a:srgbClr val="C00000"/>
              </a:solidFill>
            </a:rPr>
            <a:t>1</a:t>
          </a:r>
          <a:r>
            <a:rPr lang="fr-FR" baseline="30000" dirty="0" smtClean="0">
              <a:solidFill>
                <a:srgbClr val="C00000"/>
              </a:solidFill>
            </a:rPr>
            <a:t>er</a:t>
          </a:r>
          <a:r>
            <a:rPr lang="fr-FR" dirty="0" smtClean="0">
              <a:solidFill>
                <a:srgbClr val="C00000"/>
              </a:solidFill>
            </a:rPr>
            <a:t> entretien : </a:t>
          </a:r>
          <a:r>
            <a:rPr lang="fr-FR" dirty="0" smtClean="0"/>
            <a:t>solliciter le Chargé d’Affaires PP si besoin</a:t>
          </a:r>
          <a:endParaRPr lang="fr-FR" dirty="0"/>
        </a:p>
      </dgm:t>
    </dgm:pt>
    <dgm:pt modelId="{287F1091-F4B0-4E5E-8F9B-5AB060A469A1}" type="parTrans" cxnId="{F8DCCD42-A1D8-4515-A0F9-9712605F8974}">
      <dgm:prSet/>
      <dgm:spPr/>
      <dgm:t>
        <a:bodyPr/>
        <a:lstStyle/>
        <a:p>
          <a:endParaRPr lang="fr-FR"/>
        </a:p>
      </dgm:t>
    </dgm:pt>
    <dgm:pt modelId="{DDD0E5E5-CD86-4FCC-B524-F975F2C90652}" type="sibTrans" cxnId="{F8DCCD42-A1D8-4515-A0F9-9712605F8974}">
      <dgm:prSet/>
      <dgm:spPr/>
      <dgm:t>
        <a:bodyPr/>
        <a:lstStyle/>
        <a:p>
          <a:endParaRPr lang="fr-FR"/>
        </a:p>
      </dgm:t>
    </dgm:pt>
    <dgm:pt modelId="{795DD351-3C2B-4892-B525-6D4BC702C85B}">
      <dgm:prSet phldrT="[Texte]"/>
      <dgm:spPr/>
      <dgm:t>
        <a:bodyPr/>
        <a:lstStyle/>
        <a:p>
          <a:r>
            <a:rPr lang="fr-FR" dirty="0" smtClean="0"/>
            <a:t>« Vie de la mesure »</a:t>
          </a:r>
          <a:endParaRPr lang="fr-FR" dirty="0"/>
        </a:p>
      </dgm:t>
    </dgm:pt>
    <dgm:pt modelId="{06D19474-8149-43F0-AE54-810C5AFB3762}" type="parTrans" cxnId="{A511337F-41D7-43A3-A1C2-AC7A7275838A}">
      <dgm:prSet/>
      <dgm:spPr/>
      <dgm:t>
        <a:bodyPr/>
        <a:lstStyle/>
        <a:p>
          <a:endParaRPr lang="fr-FR"/>
        </a:p>
      </dgm:t>
    </dgm:pt>
    <dgm:pt modelId="{116DB4BB-4B68-4B11-B138-BB789CD0628D}" type="sibTrans" cxnId="{A511337F-41D7-43A3-A1C2-AC7A7275838A}">
      <dgm:prSet/>
      <dgm:spPr/>
      <dgm:t>
        <a:bodyPr/>
        <a:lstStyle/>
        <a:p>
          <a:endParaRPr lang="fr-FR"/>
        </a:p>
      </dgm:t>
    </dgm:pt>
    <dgm:pt modelId="{2972D2C7-C2D8-4885-91A4-811D27C1C09A}">
      <dgm:prSet phldrT="[Texte]"/>
      <dgm:spPr/>
      <dgm:t>
        <a:bodyPr/>
        <a:lstStyle/>
        <a:p>
          <a:r>
            <a:rPr lang="fr-FR" dirty="0" smtClean="0">
              <a:solidFill>
                <a:srgbClr val="C00000"/>
              </a:solidFill>
            </a:rPr>
            <a:t>Proactivité (GERC…) : </a:t>
          </a:r>
          <a:r>
            <a:rPr lang="fr-FR" i="1" dirty="0" smtClean="0"/>
            <a:t>comme pour la clientèle classique</a:t>
          </a:r>
          <a:endParaRPr lang="fr-FR" i="1" dirty="0"/>
        </a:p>
      </dgm:t>
    </dgm:pt>
    <dgm:pt modelId="{779EEB80-BB0C-4958-898B-68784C08CF95}" type="parTrans" cxnId="{1CAC4BC1-6EEC-47E3-823E-DBED90014215}">
      <dgm:prSet/>
      <dgm:spPr/>
      <dgm:t>
        <a:bodyPr/>
        <a:lstStyle/>
        <a:p>
          <a:endParaRPr lang="fr-FR"/>
        </a:p>
      </dgm:t>
    </dgm:pt>
    <dgm:pt modelId="{5C4A618A-2C62-4705-B013-71E4D17E27A1}" type="sibTrans" cxnId="{1CAC4BC1-6EEC-47E3-823E-DBED90014215}">
      <dgm:prSet/>
      <dgm:spPr/>
      <dgm:t>
        <a:bodyPr/>
        <a:lstStyle/>
        <a:p>
          <a:endParaRPr lang="fr-FR"/>
        </a:p>
      </dgm:t>
    </dgm:pt>
    <dgm:pt modelId="{58F99A5A-685E-457A-9415-8809A395C37F}">
      <dgm:prSet phldrT="[Texte]"/>
      <dgm:spPr/>
      <dgm:t>
        <a:bodyPr/>
        <a:lstStyle/>
        <a:p>
          <a:r>
            <a:rPr lang="fr-FR" dirty="0" smtClean="0">
              <a:solidFill>
                <a:srgbClr val="C00000"/>
              </a:solidFill>
            </a:rPr>
            <a:t>Proposition, rdv…: </a:t>
          </a:r>
          <a:r>
            <a:rPr lang="fr-FR" b="0" i="1" dirty="0" smtClean="0"/>
            <a:t>comme pour la clientèle classique</a:t>
          </a:r>
          <a:r>
            <a:rPr lang="fr-FR" dirty="0" smtClean="0"/>
            <a:t>, mais certaines opérations d’épargne doivent être validées préalablement par le juge des Tutelles</a:t>
          </a:r>
          <a:br>
            <a:rPr lang="fr-FR" dirty="0" smtClean="0"/>
          </a:br>
          <a:r>
            <a:rPr lang="fr-FR" dirty="0" smtClean="0"/>
            <a:t>(voir ci-après ; en cas de doute, solliciter l’Assistance Commerciale ou le Chargé d’Affaires PP)</a:t>
          </a:r>
          <a:endParaRPr lang="fr-FR" dirty="0"/>
        </a:p>
      </dgm:t>
    </dgm:pt>
    <dgm:pt modelId="{5C430C28-F56E-4EA1-AFD6-015DBE7262AA}" type="parTrans" cxnId="{2BB52889-05E7-4972-A714-A69F631C82C0}">
      <dgm:prSet/>
      <dgm:spPr/>
      <dgm:t>
        <a:bodyPr/>
        <a:lstStyle/>
        <a:p>
          <a:endParaRPr lang="fr-FR"/>
        </a:p>
      </dgm:t>
    </dgm:pt>
    <dgm:pt modelId="{5A904EEA-1B7C-4878-9DB8-1D5E66B78165}" type="sibTrans" cxnId="{2BB52889-05E7-4972-A714-A69F631C82C0}">
      <dgm:prSet/>
      <dgm:spPr/>
      <dgm:t>
        <a:bodyPr/>
        <a:lstStyle/>
        <a:p>
          <a:endParaRPr lang="fr-FR"/>
        </a:p>
      </dgm:t>
    </dgm:pt>
    <dgm:pt modelId="{95DC4334-8794-48E0-89B4-7363AC0D0FFD}">
      <dgm:prSet phldrT="[Texte]"/>
      <dgm:spPr/>
      <dgm:t>
        <a:bodyPr/>
        <a:lstStyle/>
        <a:p>
          <a:r>
            <a:rPr lang="fr-FR" dirty="0" smtClean="0"/>
            <a:t>Fin de la mesure</a:t>
          </a:r>
          <a:endParaRPr lang="fr-FR" dirty="0"/>
        </a:p>
      </dgm:t>
    </dgm:pt>
    <dgm:pt modelId="{5C125956-70CC-4477-AED5-6DE2AEECF811}" type="parTrans" cxnId="{13DDEA51-FC49-43A2-8C24-727FD0120EA3}">
      <dgm:prSet/>
      <dgm:spPr/>
      <dgm:t>
        <a:bodyPr/>
        <a:lstStyle/>
        <a:p>
          <a:endParaRPr lang="fr-FR"/>
        </a:p>
      </dgm:t>
    </dgm:pt>
    <dgm:pt modelId="{96BEB05C-32A0-4E4E-BCB2-DE665D2E5319}" type="sibTrans" cxnId="{13DDEA51-FC49-43A2-8C24-727FD0120EA3}">
      <dgm:prSet/>
      <dgm:spPr/>
      <dgm:t>
        <a:bodyPr/>
        <a:lstStyle/>
        <a:p>
          <a:endParaRPr lang="fr-FR"/>
        </a:p>
      </dgm:t>
    </dgm:pt>
    <dgm:pt modelId="{670410F0-261C-4427-92A4-532FC8233981}">
      <dgm:prSet phldrT="[Texte]"/>
      <dgm:spPr/>
      <dgm:t>
        <a:bodyPr/>
        <a:lstStyle/>
        <a:p>
          <a:r>
            <a:rPr lang="fr-FR" dirty="0" smtClean="0">
              <a:solidFill>
                <a:srgbClr val="C00000"/>
              </a:solidFill>
            </a:rPr>
            <a:t>Levée de la mesure, ou décès: </a:t>
          </a:r>
          <a:r>
            <a:rPr lang="fr-FR" dirty="0" smtClean="0"/>
            <a:t>transmettre les documents à l’Assistance Commerciale, par mail (CEGEE-B-PP)</a:t>
          </a:r>
          <a:endParaRPr lang="fr-FR" dirty="0"/>
        </a:p>
      </dgm:t>
    </dgm:pt>
    <dgm:pt modelId="{C57BB193-92D5-4DCB-B812-995AE29A3BC4}" type="parTrans" cxnId="{6CB2C1E8-AEAF-4F16-8B03-D423846F474A}">
      <dgm:prSet/>
      <dgm:spPr/>
      <dgm:t>
        <a:bodyPr/>
        <a:lstStyle/>
        <a:p>
          <a:endParaRPr lang="fr-FR"/>
        </a:p>
      </dgm:t>
    </dgm:pt>
    <dgm:pt modelId="{6E98017B-88DB-4E1A-9BB0-4F72F21DABCF}" type="sibTrans" cxnId="{6CB2C1E8-AEAF-4F16-8B03-D423846F474A}">
      <dgm:prSet/>
      <dgm:spPr/>
      <dgm:t>
        <a:bodyPr/>
        <a:lstStyle/>
        <a:p>
          <a:endParaRPr lang="fr-FR"/>
        </a:p>
      </dgm:t>
    </dgm:pt>
    <dgm:pt modelId="{72D95CBF-56D1-4751-8D4D-3B3FCA90F0AB}" type="pres">
      <dgm:prSet presAssocID="{8F8BD38F-743A-491F-AE7D-85454D48C1E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102A776-A811-4A9F-8AD1-6BC5CAB7FF7B}" type="pres">
      <dgm:prSet presAssocID="{D3774B3A-D1EF-4AF2-B5A1-05C0E586FB20}" presName="composite" presStyleCnt="0"/>
      <dgm:spPr/>
    </dgm:pt>
    <dgm:pt modelId="{FB4F811C-4CB5-4239-AAB0-8664876D5C0F}" type="pres">
      <dgm:prSet presAssocID="{D3774B3A-D1EF-4AF2-B5A1-05C0E586FB2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3835CE4-1263-4D98-9E4D-8FC5CC6259B5}" type="pres">
      <dgm:prSet presAssocID="{D3774B3A-D1EF-4AF2-B5A1-05C0E586FB2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3F3937-3233-4348-BE11-EE22D8E79C5F}" type="pres">
      <dgm:prSet presAssocID="{5B473390-25A2-439C-8D90-C27B0FB4C1E5}" presName="sp" presStyleCnt="0"/>
      <dgm:spPr/>
    </dgm:pt>
    <dgm:pt modelId="{C0616E8C-DBD7-4689-9A93-6608333BBC9E}" type="pres">
      <dgm:prSet presAssocID="{795DD351-3C2B-4892-B525-6D4BC702C85B}" presName="composite" presStyleCnt="0"/>
      <dgm:spPr/>
    </dgm:pt>
    <dgm:pt modelId="{9158FFD4-DA3D-4CCF-B735-FC520BBF64C3}" type="pres">
      <dgm:prSet presAssocID="{795DD351-3C2B-4892-B525-6D4BC702C85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CCAB474-68C5-47D0-A4D6-5BDB1C974745}" type="pres">
      <dgm:prSet presAssocID="{795DD351-3C2B-4892-B525-6D4BC702C8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BF306D7-D4D3-4F71-8799-B88718516B4B}" type="pres">
      <dgm:prSet presAssocID="{116DB4BB-4B68-4B11-B138-BB789CD0628D}" presName="sp" presStyleCnt="0"/>
      <dgm:spPr/>
    </dgm:pt>
    <dgm:pt modelId="{E169F2B9-A6BC-486B-BAE0-7D24767D1099}" type="pres">
      <dgm:prSet presAssocID="{95DC4334-8794-48E0-89B4-7363AC0D0FFD}" presName="composite" presStyleCnt="0"/>
      <dgm:spPr/>
    </dgm:pt>
    <dgm:pt modelId="{1AD71FCD-01ED-4D27-BF16-84BFAF882EE7}" type="pres">
      <dgm:prSet presAssocID="{95DC4334-8794-48E0-89B4-7363AC0D0FF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3E8CA63-61A2-4C32-90BC-9499856028FD}" type="pres">
      <dgm:prSet presAssocID="{95DC4334-8794-48E0-89B4-7363AC0D0FF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DDEA51-FC49-43A2-8C24-727FD0120EA3}" srcId="{8F8BD38F-743A-491F-AE7D-85454D48C1E3}" destId="{95DC4334-8794-48E0-89B4-7363AC0D0FFD}" srcOrd="2" destOrd="0" parTransId="{5C125956-70CC-4477-AED5-6DE2AEECF811}" sibTransId="{96BEB05C-32A0-4E4E-BCB2-DE665D2E5319}"/>
    <dgm:cxn modelId="{CF26FDFC-B166-41C7-9BF3-0CE2D1EEE00A}" type="presOf" srcId="{670410F0-261C-4427-92A4-532FC8233981}" destId="{E3E8CA63-61A2-4C32-90BC-9499856028FD}" srcOrd="0" destOrd="0" presId="urn:microsoft.com/office/officeart/2005/8/layout/chevron2"/>
    <dgm:cxn modelId="{04159F3A-88A8-4205-BE8D-5278A6DCD92E}" type="presOf" srcId="{58F99A5A-685E-457A-9415-8809A395C37F}" destId="{CCCAB474-68C5-47D0-A4D6-5BDB1C974745}" srcOrd="0" destOrd="1" presId="urn:microsoft.com/office/officeart/2005/8/layout/chevron2"/>
    <dgm:cxn modelId="{2BB52889-05E7-4972-A714-A69F631C82C0}" srcId="{795DD351-3C2B-4892-B525-6D4BC702C85B}" destId="{58F99A5A-685E-457A-9415-8809A395C37F}" srcOrd="1" destOrd="0" parTransId="{5C430C28-F56E-4EA1-AFD6-015DBE7262AA}" sibTransId="{5A904EEA-1B7C-4878-9DB8-1D5E66B78165}"/>
    <dgm:cxn modelId="{E1D7C157-63FC-411D-8D1A-A88F2DA0A212}" srcId="{8F8BD38F-743A-491F-AE7D-85454D48C1E3}" destId="{D3774B3A-D1EF-4AF2-B5A1-05C0E586FB20}" srcOrd="0" destOrd="0" parTransId="{60F2FE0A-EB10-4395-A885-74195FAFF8D7}" sibTransId="{5B473390-25A2-439C-8D90-C27B0FB4C1E5}"/>
    <dgm:cxn modelId="{8ADA0856-DCBF-4458-8286-27A24048EC46}" type="presOf" srcId="{8F8BD38F-743A-491F-AE7D-85454D48C1E3}" destId="{72D95CBF-56D1-4751-8D4D-3B3FCA90F0AB}" srcOrd="0" destOrd="0" presId="urn:microsoft.com/office/officeart/2005/8/layout/chevron2"/>
    <dgm:cxn modelId="{EBBDBB04-3F13-4D24-81CD-70BBFBD47528}" srcId="{D3774B3A-D1EF-4AF2-B5A1-05C0E586FB20}" destId="{AAD0FB0F-A715-4F5B-9037-CDBD06855215}" srcOrd="0" destOrd="0" parTransId="{195FA871-1BCD-438F-868E-760ABD2CB29E}" sibTransId="{8C980AA9-7C13-4637-B97A-B1318A7134E9}"/>
    <dgm:cxn modelId="{F8DCCD42-A1D8-4515-A0F9-9712605F8974}" srcId="{D3774B3A-D1EF-4AF2-B5A1-05C0E586FB20}" destId="{FD6844CD-046E-4091-BC99-8946B28A9F50}" srcOrd="1" destOrd="0" parTransId="{287F1091-F4B0-4E5E-8F9B-5AB060A469A1}" sibTransId="{DDD0E5E5-CD86-4FCC-B524-F975F2C90652}"/>
    <dgm:cxn modelId="{216A66E8-9FE2-4414-A751-AED2148CBFC4}" type="presOf" srcId="{95DC4334-8794-48E0-89B4-7363AC0D0FFD}" destId="{1AD71FCD-01ED-4D27-BF16-84BFAF882EE7}" srcOrd="0" destOrd="0" presId="urn:microsoft.com/office/officeart/2005/8/layout/chevron2"/>
    <dgm:cxn modelId="{51BB21C6-D296-4B79-BD20-3528A55B8FE8}" type="presOf" srcId="{2972D2C7-C2D8-4885-91A4-811D27C1C09A}" destId="{CCCAB474-68C5-47D0-A4D6-5BDB1C974745}" srcOrd="0" destOrd="0" presId="urn:microsoft.com/office/officeart/2005/8/layout/chevron2"/>
    <dgm:cxn modelId="{A511337F-41D7-43A3-A1C2-AC7A7275838A}" srcId="{8F8BD38F-743A-491F-AE7D-85454D48C1E3}" destId="{795DD351-3C2B-4892-B525-6D4BC702C85B}" srcOrd="1" destOrd="0" parTransId="{06D19474-8149-43F0-AE54-810C5AFB3762}" sibTransId="{116DB4BB-4B68-4B11-B138-BB789CD0628D}"/>
    <dgm:cxn modelId="{5942ED03-2CF9-48A0-A80A-85DB957BA791}" type="presOf" srcId="{795DD351-3C2B-4892-B525-6D4BC702C85B}" destId="{9158FFD4-DA3D-4CCF-B735-FC520BBF64C3}" srcOrd="0" destOrd="0" presId="urn:microsoft.com/office/officeart/2005/8/layout/chevron2"/>
    <dgm:cxn modelId="{D7987228-52AE-435E-A027-73B76C507182}" type="presOf" srcId="{D3774B3A-D1EF-4AF2-B5A1-05C0E586FB20}" destId="{FB4F811C-4CB5-4239-AAB0-8664876D5C0F}" srcOrd="0" destOrd="0" presId="urn:microsoft.com/office/officeart/2005/8/layout/chevron2"/>
    <dgm:cxn modelId="{2F473A9B-E190-4693-88B1-FC0D8E03AA46}" type="presOf" srcId="{AAD0FB0F-A715-4F5B-9037-CDBD06855215}" destId="{F3835CE4-1263-4D98-9E4D-8FC5CC6259B5}" srcOrd="0" destOrd="0" presId="urn:microsoft.com/office/officeart/2005/8/layout/chevron2"/>
    <dgm:cxn modelId="{1CAC4BC1-6EEC-47E3-823E-DBED90014215}" srcId="{795DD351-3C2B-4892-B525-6D4BC702C85B}" destId="{2972D2C7-C2D8-4885-91A4-811D27C1C09A}" srcOrd="0" destOrd="0" parTransId="{779EEB80-BB0C-4958-898B-68784C08CF95}" sibTransId="{5C4A618A-2C62-4705-B013-71E4D17E27A1}"/>
    <dgm:cxn modelId="{41B29F22-EF8F-4A17-B761-0E6A494A04A0}" type="presOf" srcId="{FD6844CD-046E-4091-BC99-8946B28A9F50}" destId="{F3835CE4-1263-4D98-9E4D-8FC5CC6259B5}" srcOrd="0" destOrd="1" presId="urn:microsoft.com/office/officeart/2005/8/layout/chevron2"/>
    <dgm:cxn modelId="{6CB2C1E8-AEAF-4F16-8B03-D423846F474A}" srcId="{95DC4334-8794-48E0-89B4-7363AC0D0FFD}" destId="{670410F0-261C-4427-92A4-532FC8233981}" srcOrd="0" destOrd="0" parTransId="{C57BB193-92D5-4DCB-B812-995AE29A3BC4}" sibTransId="{6E98017B-88DB-4E1A-9BB0-4F72F21DABCF}"/>
    <dgm:cxn modelId="{AD629298-38A4-420C-9A49-4598C71CB6DF}" type="presParOf" srcId="{72D95CBF-56D1-4751-8D4D-3B3FCA90F0AB}" destId="{4102A776-A811-4A9F-8AD1-6BC5CAB7FF7B}" srcOrd="0" destOrd="0" presId="urn:microsoft.com/office/officeart/2005/8/layout/chevron2"/>
    <dgm:cxn modelId="{090468B1-BBBF-4CE6-9F75-12D4BC4BF8FE}" type="presParOf" srcId="{4102A776-A811-4A9F-8AD1-6BC5CAB7FF7B}" destId="{FB4F811C-4CB5-4239-AAB0-8664876D5C0F}" srcOrd="0" destOrd="0" presId="urn:microsoft.com/office/officeart/2005/8/layout/chevron2"/>
    <dgm:cxn modelId="{E8987124-F99D-43BB-BF42-5A8C008EDB07}" type="presParOf" srcId="{4102A776-A811-4A9F-8AD1-6BC5CAB7FF7B}" destId="{F3835CE4-1263-4D98-9E4D-8FC5CC6259B5}" srcOrd="1" destOrd="0" presId="urn:microsoft.com/office/officeart/2005/8/layout/chevron2"/>
    <dgm:cxn modelId="{ED233AD3-6DCB-482D-AB70-1C5137B3AAE5}" type="presParOf" srcId="{72D95CBF-56D1-4751-8D4D-3B3FCA90F0AB}" destId="{553F3937-3233-4348-BE11-EE22D8E79C5F}" srcOrd="1" destOrd="0" presId="urn:microsoft.com/office/officeart/2005/8/layout/chevron2"/>
    <dgm:cxn modelId="{9D145CF3-DE75-46F2-BE63-B0309A71B7B5}" type="presParOf" srcId="{72D95CBF-56D1-4751-8D4D-3B3FCA90F0AB}" destId="{C0616E8C-DBD7-4689-9A93-6608333BBC9E}" srcOrd="2" destOrd="0" presId="urn:microsoft.com/office/officeart/2005/8/layout/chevron2"/>
    <dgm:cxn modelId="{684A4D39-8EF2-4C6B-BDB9-DEACEB60686A}" type="presParOf" srcId="{C0616E8C-DBD7-4689-9A93-6608333BBC9E}" destId="{9158FFD4-DA3D-4CCF-B735-FC520BBF64C3}" srcOrd="0" destOrd="0" presId="urn:microsoft.com/office/officeart/2005/8/layout/chevron2"/>
    <dgm:cxn modelId="{B9B8286C-C3A8-485E-9CE8-7BC3ADFA44F9}" type="presParOf" srcId="{C0616E8C-DBD7-4689-9A93-6608333BBC9E}" destId="{CCCAB474-68C5-47D0-A4D6-5BDB1C974745}" srcOrd="1" destOrd="0" presId="urn:microsoft.com/office/officeart/2005/8/layout/chevron2"/>
    <dgm:cxn modelId="{60EDF709-73B7-40D4-A5BF-68264D79B4A6}" type="presParOf" srcId="{72D95CBF-56D1-4751-8D4D-3B3FCA90F0AB}" destId="{DBF306D7-D4D3-4F71-8799-B88718516B4B}" srcOrd="3" destOrd="0" presId="urn:microsoft.com/office/officeart/2005/8/layout/chevron2"/>
    <dgm:cxn modelId="{0DB203BE-9863-4A18-A4E9-DE201A533627}" type="presParOf" srcId="{72D95CBF-56D1-4751-8D4D-3B3FCA90F0AB}" destId="{E169F2B9-A6BC-486B-BAE0-7D24767D1099}" srcOrd="4" destOrd="0" presId="urn:microsoft.com/office/officeart/2005/8/layout/chevron2"/>
    <dgm:cxn modelId="{A9BE43E6-1756-4D20-81D2-3C14C296FDBA}" type="presParOf" srcId="{E169F2B9-A6BC-486B-BAE0-7D24767D1099}" destId="{1AD71FCD-01ED-4D27-BF16-84BFAF882EE7}" srcOrd="0" destOrd="0" presId="urn:microsoft.com/office/officeart/2005/8/layout/chevron2"/>
    <dgm:cxn modelId="{297327C2-60E3-4CA0-B07B-C689B1D6EA70}" type="presParOf" srcId="{E169F2B9-A6BC-486B-BAE0-7D24767D1099}" destId="{E3E8CA63-61A2-4C32-90BC-9499856028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4BDD7D-DCA8-4360-A740-AB754314B61C}" type="doc">
      <dgm:prSet loTypeId="urn:microsoft.com/office/officeart/2005/8/layout/hierarchy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BECBBA5E-B383-417B-8189-2C07BF7A7231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b="1" dirty="0" smtClean="0"/>
            <a:t>La </a:t>
          </a:r>
          <a:r>
            <a:rPr lang="fr-FR" sz="1800" b="1" u="sng" dirty="0" smtClean="0"/>
            <a:t>relation commerciale</a:t>
          </a:r>
          <a:r>
            <a:rPr lang="fr-FR" sz="1800" b="1" u="none" dirty="0" smtClean="0"/>
            <a:t> </a:t>
          </a:r>
          <a:r>
            <a:rPr lang="fr-FR" sz="1800" b="1" dirty="0" smtClean="0"/>
            <a:t>avec le représentant légal est assurée par le GC,</a:t>
          </a:r>
          <a:br>
            <a:rPr lang="fr-FR" sz="1800" b="1" dirty="0" smtClean="0"/>
          </a:br>
          <a:r>
            <a:rPr lang="fr-FR" sz="1800" b="1" dirty="0" smtClean="0"/>
            <a:t>mais le marché des personnes protégées reste bien présent,</a:t>
          </a:r>
          <a:br>
            <a:rPr lang="fr-FR" sz="1800" b="1" dirty="0" smtClean="0"/>
          </a:br>
          <a:r>
            <a:rPr lang="fr-FR" sz="1800" b="1" dirty="0" smtClean="0"/>
            <a:t>notamment pour l’aspect administratif propre à ce marché !</a:t>
          </a:r>
          <a:endParaRPr lang="fr-FR" sz="1800" dirty="0"/>
        </a:p>
      </dgm:t>
    </dgm:pt>
    <dgm:pt modelId="{E3655EF9-C206-44C1-B61B-27DCC8AEA252}" type="parTrans" cxnId="{F7CEE1DC-52C3-491C-8084-E8EEA1ED1CDF}">
      <dgm:prSet/>
      <dgm:spPr/>
      <dgm:t>
        <a:bodyPr/>
        <a:lstStyle/>
        <a:p>
          <a:endParaRPr lang="fr-FR"/>
        </a:p>
      </dgm:t>
    </dgm:pt>
    <dgm:pt modelId="{6BD808D5-68CB-4259-B58F-EB4FD2EB90D0}" type="sibTrans" cxnId="{F7CEE1DC-52C3-491C-8084-E8EEA1ED1CDF}">
      <dgm:prSet/>
      <dgm:spPr/>
      <dgm:t>
        <a:bodyPr/>
        <a:lstStyle/>
        <a:p>
          <a:endParaRPr lang="fr-FR"/>
        </a:p>
      </dgm:t>
    </dgm:pt>
    <dgm:pt modelId="{F2EF1E42-7CDF-4A3F-9309-D58AF6F9C56B}">
      <dgm:prSet phldrT="[Texte]" custT="1"/>
      <dgm:spPr>
        <a:gradFill rotWithShape="0">
          <a:gsLst>
            <a:gs pos="0">
              <a:schemeClr val="accent5">
                <a:lumMod val="61000"/>
              </a:schemeClr>
            </a:gs>
            <a:gs pos="80000">
              <a:schemeClr val="accent5">
                <a:lumMod val="50000"/>
              </a:schemeClr>
            </a:gs>
            <a:gs pos="100000">
              <a:schemeClr val="accent5">
                <a:lumMod val="75000"/>
              </a:schemeClr>
            </a:gs>
          </a:gsLst>
        </a:gradFill>
      </dgm:spPr>
      <dgm:t>
        <a:bodyPr/>
        <a:lstStyle/>
        <a:p>
          <a:pPr algn="ctr"/>
          <a:r>
            <a:rPr lang="fr-FR" sz="1800" b="1" u="sng" dirty="0" smtClean="0"/>
            <a:t>Appui fort de l’Assistance Commerciale (Nancy)</a:t>
          </a:r>
        </a:p>
        <a:p>
          <a:pPr algn="l"/>
          <a:r>
            <a:rPr lang="fr-FR" sz="1400" b="1" dirty="0" smtClean="0"/>
            <a:t>Les actes administratifs liés à toute  la « vie de la mesure » sont assurés par l’Assistance Commerciale (Nancy):</a:t>
          </a:r>
        </a:p>
        <a:p>
          <a:pPr algn="l"/>
          <a:r>
            <a:rPr lang="fr-FR" sz="1400" b="1" dirty="0" smtClean="0"/>
            <a:t> - Ouverture, reconduction, fin de la mesure…</a:t>
          </a:r>
        </a:p>
        <a:p>
          <a:pPr algn="l"/>
          <a:r>
            <a:rPr lang="fr-FR" sz="1400" b="1" dirty="0" smtClean="0"/>
            <a:t> - Ouverture/transformation du 04 (forfait) lors de l’ouverture de la mesure</a:t>
          </a:r>
        </a:p>
        <a:p>
          <a:pPr algn="l"/>
          <a:r>
            <a:rPr lang="fr-FR" sz="1400" b="1" dirty="0" smtClean="0"/>
            <a:t> - Inventaires</a:t>
          </a:r>
        </a:p>
        <a:p>
          <a:pPr algn="l"/>
          <a:r>
            <a:rPr lang="fr-FR" sz="1400" b="1" dirty="0" smtClean="0"/>
            <a:t> - Inscription de message « 1010 » avec les règles à suivre</a:t>
          </a:r>
        </a:p>
        <a:p>
          <a:pPr algn="l"/>
          <a:r>
            <a:rPr lang="fr-FR" sz="1400" b="1" dirty="0" smtClean="0"/>
            <a:t> - Modifications diverses, changement de représentant légal,…</a:t>
          </a:r>
          <a:endParaRPr lang="fr-FR" sz="1400" b="1" dirty="0"/>
        </a:p>
      </dgm:t>
    </dgm:pt>
    <dgm:pt modelId="{B8870E00-744D-498A-91CA-DEAB8D1A968D}" type="parTrans" cxnId="{8CFB2E7D-1EBD-4B39-97BC-331C4D3F378F}">
      <dgm:prSet/>
      <dgm:spPr/>
      <dgm:t>
        <a:bodyPr/>
        <a:lstStyle/>
        <a:p>
          <a:endParaRPr lang="fr-FR"/>
        </a:p>
      </dgm:t>
    </dgm:pt>
    <dgm:pt modelId="{3CB5EF49-21FF-49C5-B9DA-48FEB4AFA4BD}" type="sibTrans" cxnId="{8CFB2E7D-1EBD-4B39-97BC-331C4D3F378F}">
      <dgm:prSet/>
      <dgm:spPr/>
      <dgm:t>
        <a:bodyPr/>
        <a:lstStyle/>
        <a:p>
          <a:endParaRPr lang="fr-FR"/>
        </a:p>
      </dgm:t>
    </dgm:pt>
    <dgm:pt modelId="{98E73C1A-1255-40AF-9695-A0DCCC917820}">
      <dgm:prSet phldrT="[Texte]" custT="1"/>
      <dgm:spPr>
        <a:gradFill rotWithShape="0">
          <a:gsLst>
            <a:gs pos="0">
              <a:srgbClr val="7030A0"/>
            </a:gs>
            <a:gs pos="90000">
              <a:srgbClr val="7030A0"/>
            </a:gs>
            <a:gs pos="100000">
              <a:srgbClr val="7030A0"/>
            </a:gs>
          </a:gsLst>
        </a:gradFill>
      </dgm:spPr>
      <dgm:t>
        <a:bodyPr/>
        <a:lstStyle/>
        <a:p>
          <a:pPr algn="ctr"/>
          <a:r>
            <a:rPr lang="fr-FR" sz="1600" b="1" u="sng" dirty="0" smtClean="0"/>
            <a:t>Les acteurs du marché restent à votre disposition :</a:t>
          </a:r>
        </a:p>
        <a:p>
          <a:pPr algn="l"/>
          <a:r>
            <a:rPr lang="fr-FR" sz="1600" b="1" dirty="0" smtClean="0"/>
            <a:t>- l’Assistance Commerciale (Nancy) :</a:t>
          </a:r>
        </a:p>
        <a:p>
          <a:pPr algn="l"/>
          <a:r>
            <a:rPr lang="fr-FR" sz="1600" b="1" dirty="0" smtClean="0"/>
            <a:t>	Tél : 03.83.17.80.28  </a:t>
          </a:r>
          <a:r>
            <a:rPr lang="fr-FR" sz="1400" b="1" i="1" dirty="0" smtClean="0"/>
            <a:t>(ne pas transmettre aux personnes protégées)</a:t>
          </a:r>
          <a:endParaRPr lang="fr-FR" sz="1600" b="1" i="1" dirty="0" smtClean="0"/>
        </a:p>
        <a:p>
          <a:pPr algn="l"/>
          <a:r>
            <a:rPr lang="fr-FR" sz="1600" b="1" dirty="0" smtClean="0"/>
            <a:t>	@ : CEGEE-B-PP</a:t>
          </a:r>
        </a:p>
        <a:p>
          <a:pPr algn="l"/>
          <a:r>
            <a:rPr lang="fr-FR" sz="1600" b="1" dirty="0" smtClean="0"/>
            <a:t>- les Chargés d’Affaires Personnes Protégées (CAPP) de la Région</a:t>
          </a:r>
          <a:endParaRPr lang="fr-FR" sz="1600" b="1" dirty="0"/>
        </a:p>
      </dgm:t>
    </dgm:pt>
    <dgm:pt modelId="{95B65057-E164-4B6A-8AF0-694E2DF1466B}" type="parTrans" cxnId="{7184503C-1E26-4FC5-A943-A622ADCD0C3E}">
      <dgm:prSet/>
      <dgm:spPr/>
      <dgm:t>
        <a:bodyPr/>
        <a:lstStyle/>
        <a:p>
          <a:endParaRPr lang="fr-FR"/>
        </a:p>
      </dgm:t>
    </dgm:pt>
    <dgm:pt modelId="{DBA087F0-CCE3-44C3-A1A7-52B0EB36D0C8}" type="sibTrans" cxnId="{7184503C-1E26-4FC5-A943-A622ADCD0C3E}">
      <dgm:prSet/>
      <dgm:spPr/>
      <dgm:t>
        <a:bodyPr/>
        <a:lstStyle/>
        <a:p>
          <a:endParaRPr lang="fr-FR"/>
        </a:p>
      </dgm:t>
    </dgm:pt>
    <dgm:pt modelId="{886219AA-5A1A-4839-B011-9E407B41C8B6}">
      <dgm:prSet phldrT="[Texte]"/>
      <dgm:spPr/>
      <dgm:t>
        <a:bodyPr/>
        <a:lstStyle/>
        <a:p>
          <a:r>
            <a:rPr lang="fr-FR" b="1" dirty="0" smtClean="0"/>
            <a:t>Le samedi matin,</a:t>
          </a:r>
          <a:br>
            <a:rPr lang="fr-FR" b="1" dirty="0" smtClean="0"/>
          </a:br>
          <a:r>
            <a:rPr lang="fr-FR" b="1" i="1" dirty="0" smtClean="0"/>
            <a:t>en cas d’urgence </a:t>
          </a:r>
          <a:r>
            <a:rPr lang="fr-FR" b="1" dirty="0" smtClean="0"/>
            <a:t>:</a:t>
          </a:r>
        </a:p>
        <a:p>
          <a:r>
            <a:rPr lang="fr-FR" b="1" dirty="0" smtClean="0"/>
            <a:t>contacter </a:t>
          </a:r>
          <a:r>
            <a:rPr lang="fr-FR" b="1" dirty="0" err="1" smtClean="0"/>
            <a:t>MyAssistance</a:t>
          </a:r>
          <a:endParaRPr lang="fr-FR" b="1" dirty="0"/>
        </a:p>
      </dgm:t>
    </dgm:pt>
    <dgm:pt modelId="{D3C8B09A-B64A-41C9-93C5-DDAA7EE05D10}" type="parTrans" cxnId="{AC931A26-2EF9-4EF4-95FE-49609570508B}">
      <dgm:prSet/>
      <dgm:spPr/>
      <dgm:t>
        <a:bodyPr/>
        <a:lstStyle/>
        <a:p>
          <a:endParaRPr lang="fr-FR"/>
        </a:p>
      </dgm:t>
    </dgm:pt>
    <dgm:pt modelId="{6E1DC76B-3CB0-42EE-840A-96254D90768B}" type="sibTrans" cxnId="{AC931A26-2EF9-4EF4-95FE-49609570508B}">
      <dgm:prSet/>
      <dgm:spPr/>
      <dgm:t>
        <a:bodyPr/>
        <a:lstStyle/>
        <a:p>
          <a:endParaRPr lang="fr-FR"/>
        </a:p>
      </dgm:t>
    </dgm:pt>
    <dgm:pt modelId="{B6C9BDB5-A23F-4BC9-93A4-A6598282B02C}" type="pres">
      <dgm:prSet presAssocID="{834BDD7D-DCA8-4360-A740-AB754314B61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E3DDBD61-958B-4A6D-9845-C0CB94957ABF}" type="pres">
      <dgm:prSet presAssocID="{BECBBA5E-B383-417B-8189-2C07BF7A7231}" presName="vertOne" presStyleCnt="0"/>
      <dgm:spPr/>
    </dgm:pt>
    <dgm:pt modelId="{BB3AF35A-25E3-4CB0-A8E1-E03FC4350424}" type="pres">
      <dgm:prSet presAssocID="{BECBBA5E-B383-417B-8189-2C07BF7A7231}" presName="txOne" presStyleLbl="node0" presStyleIdx="0" presStyleCnt="1" custScaleY="6621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93DFB11-0C27-4545-BBFA-027EE74F126E}" type="pres">
      <dgm:prSet presAssocID="{BECBBA5E-B383-417B-8189-2C07BF7A7231}" presName="parTransOne" presStyleCnt="0"/>
      <dgm:spPr/>
    </dgm:pt>
    <dgm:pt modelId="{4E67C125-D124-453F-82BF-1577D63AE2B4}" type="pres">
      <dgm:prSet presAssocID="{BECBBA5E-B383-417B-8189-2C07BF7A7231}" presName="horzOne" presStyleCnt="0"/>
      <dgm:spPr/>
    </dgm:pt>
    <dgm:pt modelId="{93612B53-26C9-4E1A-93F6-BB1B0B596149}" type="pres">
      <dgm:prSet presAssocID="{F2EF1E42-7CDF-4A3F-9309-D58AF6F9C56B}" presName="vertTwo" presStyleCnt="0"/>
      <dgm:spPr/>
    </dgm:pt>
    <dgm:pt modelId="{ABABF010-4C37-4CD5-8490-390946118AB1}" type="pres">
      <dgm:prSet presAssocID="{F2EF1E42-7CDF-4A3F-9309-D58AF6F9C56B}" presName="txTwo" presStyleLbl="node2" presStyleIdx="0" presStyleCnt="1" custScaleY="12816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E76C21C-5843-4910-ADFD-22D6C7ECE7A1}" type="pres">
      <dgm:prSet presAssocID="{F2EF1E42-7CDF-4A3F-9309-D58AF6F9C56B}" presName="parTransTwo" presStyleCnt="0"/>
      <dgm:spPr/>
    </dgm:pt>
    <dgm:pt modelId="{7AAD52C8-18F1-45F2-A8FB-D3A2B055C28E}" type="pres">
      <dgm:prSet presAssocID="{F2EF1E42-7CDF-4A3F-9309-D58AF6F9C56B}" presName="horzTwo" presStyleCnt="0"/>
      <dgm:spPr/>
    </dgm:pt>
    <dgm:pt modelId="{0B458600-B6AA-40B4-8DD0-2BDB7D6CC9D5}" type="pres">
      <dgm:prSet presAssocID="{98E73C1A-1255-40AF-9695-A0DCCC917820}" presName="vertThree" presStyleCnt="0"/>
      <dgm:spPr/>
    </dgm:pt>
    <dgm:pt modelId="{1A9F3E5A-B9BA-47A4-B821-52E80FBE3A26}" type="pres">
      <dgm:prSet presAssocID="{98E73C1A-1255-40AF-9695-A0DCCC917820}" presName="txThree" presStyleLbl="node3" presStyleIdx="0" presStyleCnt="2" custScaleX="18145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23BA3E9-67A0-474C-94E6-F94D782D576A}" type="pres">
      <dgm:prSet presAssocID="{98E73C1A-1255-40AF-9695-A0DCCC917820}" presName="horzThree" presStyleCnt="0"/>
      <dgm:spPr/>
    </dgm:pt>
    <dgm:pt modelId="{A1B6C5E9-B71D-4657-A3CF-BF0B2000350D}" type="pres">
      <dgm:prSet presAssocID="{DBA087F0-CCE3-44C3-A1A7-52B0EB36D0C8}" presName="sibSpaceThree" presStyleCnt="0"/>
      <dgm:spPr/>
    </dgm:pt>
    <dgm:pt modelId="{B8805602-BD5C-450A-9B41-D5DCA350DCC6}" type="pres">
      <dgm:prSet presAssocID="{886219AA-5A1A-4839-B011-9E407B41C8B6}" presName="vertThree" presStyleCnt="0"/>
      <dgm:spPr/>
    </dgm:pt>
    <dgm:pt modelId="{A4CFA415-6E0C-42C0-A493-DDC42B5679D3}" type="pres">
      <dgm:prSet presAssocID="{886219AA-5A1A-4839-B011-9E407B41C8B6}" presName="txThree" presStyleLbl="node3" presStyleIdx="1" presStyleCnt="2" custScaleX="6606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2AB76E3-ACA6-4265-B470-DABA9CA884FB}" type="pres">
      <dgm:prSet presAssocID="{886219AA-5A1A-4839-B011-9E407B41C8B6}" presName="horzThree" presStyleCnt="0"/>
      <dgm:spPr/>
    </dgm:pt>
  </dgm:ptLst>
  <dgm:cxnLst>
    <dgm:cxn modelId="{DCA44986-2A1B-4338-9BF0-4F2B6AC8D086}" type="presOf" srcId="{BECBBA5E-B383-417B-8189-2C07BF7A7231}" destId="{BB3AF35A-25E3-4CB0-A8E1-E03FC4350424}" srcOrd="0" destOrd="0" presId="urn:microsoft.com/office/officeart/2005/8/layout/hierarchy4"/>
    <dgm:cxn modelId="{8CFB2E7D-1EBD-4B39-97BC-331C4D3F378F}" srcId="{BECBBA5E-B383-417B-8189-2C07BF7A7231}" destId="{F2EF1E42-7CDF-4A3F-9309-D58AF6F9C56B}" srcOrd="0" destOrd="0" parTransId="{B8870E00-744D-498A-91CA-DEAB8D1A968D}" sibTransId="{3CB5EF49-21FF-49C5-B9DA-48FEB4AFA4BD}"/>
    <dgm:cxn modelId="{AC931A26-2EF9-4EF4-95FE-49609570508B}" srcId="{F2EF1E42-7CDF-4A3F-9309-D58AF6F9C56B}" destId="{886219AA-5A1A-4839-B011-9E407B41C8B6}" srcOrd="1" destOrd="0" parTransId="{D3C8B09A-B64A-41C9-93C5-DDAA7EE05D10}" sibTransId="{6E1DC76B-3CB0-42EE-840A-96254D90768B}"/>
    <dgm:cxn modelId="{E60FF73A-7C49-4117-A9C7-489D20FC42DD}" type="presOf" srcId="{886219AA-5A1A-4839-B011-9E407B41C8B6}" destId="{A4CFA415-6E0C-42C0-A493-DDC42B5679D3}" srcOrd="0" destOrd="0" presId="urn:microsoft.com/office/officeart/2005/8/layout/hierarchy4"/>
    <dgm:cxn modelId="{2EC69D04-2F21-4F39-B3B3-32F99AABB2C9}" type="presOf" srcId="{F2EF1E42-7CDF-4A3F-9309-D58AF6F9C56B}" destId="{ABABF010-4C37-4CD5-8490-390946118AB1}" srcOrd="0" destOrd="0" presId="urn:microsoft.com/office/officeart/2005/8/layout/hierarchy4"/>
    <dgm:cxn modelId="{51D2B54E-159B-4174-A818-5C8A63F634DC}" type="presOf" srcId="{834BDD7D-DCA8-4360-A740-AB754314B61C}" destId="{B6C9BDB5-A23F-4BC9-93A4-A6598282B02C}" srcOrd="0" destOrd="0" presId="urn:microsoft.com/office/officeart/2005/8/layout/hierarchy4"/>
    <dgm:cxn modelId="{F7CEE1DC-52C3-491C-8084-E8EEA1ED1CDF}" srcId="{834BDD7D-DCA8-4360-A740-AB754314B61C}" destId="{BECBBA5E-B383-417B-8189-2C07BF7A7231}" srcOrd="0" destOrd="0" parTransId="{E3655EF9-C206-44C1-B61B-27DCC8AEA252}" sibTransId="{6BD808D5-68CB-4259-B58F-EB4FD2EB90D0}"/>
    <dgm:cxn modelId="{5A8B08DB-3D1D-4B5F-9559-DD763E304598}" type="presOf" srcId="{98E73C1A-1255-40AF-9695-A0DCCC917820}" destId="{1A9F3E5A-B9BA-47A4-B821-52E80FBE3A26}" srcOrd="0" destOrd="0" presId="urn:microsoft.com/office/officeart/2005/8/layout/hierarchy4"/>
    <dgm:cxn modelId="{7184503C-1E26-4FC5-A943-A622ADCD0C3E}" srcId="{F2EF1E42-7CDF-4A3F-9309-D58AF6F9C56B}" destId="{98E73C1A-1255-40AF-9695-A0DCCC917820}" srcOrd="0" destOrd="0" parTransId="{95B65057-E164-4B6A-8AF0-694E2DF1466B}" sibTransId="{DBA087F0-CCE3-44C3-A1A7-52B0EB36D0C8}"/>
    <dgm:cxn modelId="{087F1AFE-FF36-4836-A3E5-77C25C74BB37}" type="presParOf" srcId="{B6C9BDB5-A23F-4BC9-93A4-A6598282B02C}" destId="{E3DDBD61-958B-4A6D-9845-C0CB94957ABF}" srcOrd="0" destOrd="0" presId="urn:microsoft.com/office/officeart/2005/8/layout/hierarchy4"/>
    <dgm:cxn modelId="{7C96F4CB-0C39-474B-909B-A5C7B66D4F99}" type="presParOf" srcId="{E3DDBD61-958B-4A6D-9845-C0CB94957ABF}" destId="{BB3AF35A-25E3-4CB0-A8E1-E03FC4350424}" srcOrd="0" destOrd="0" presId="urn:microsoft.com/office/officeart/2005/8/layout/hierarchy4"/>
    <dgm:cxn modelId="{D85D1C03-B868-48B8-AB74-5EB4F5AE6439}" type="presParOf" srcId="{E3DDBD61-958B-4A6D-9845-C0CB94957ABF}" destId="{593DFB11-0C27-4545-BBFA-027EE74F126E}" srcOrd="1" destOrd="0" presId="urn:microsoft.com/office/officeart/2005/8/layout/hierarchy4"/>
    <dgm:cxn modelId="{DB6A11F4-ACA8-4A8E-B476-C297F2BB7E42}" type="presParOf" srcId="{E3DDBD61-958B-4A6D-9845-C0CB94957ABF}" destId="{4E67C125-D124-453F-82BF-1577D63AE2B4}" srcOrd="2" destOrd="0" presId="urn:microsoft.com/office/officeart/2005/8/layout/hierarchy4"/>
    <dgm:cxn modelId="{0A78F8E4-8E00-4DBD-A8DF-8D2E936C10C5}" type="presParOf" srcId="{4E67C125-D124-453F-82BF-1577D63AE2B4}" destId="{93612B53-26C9-4E1A-93F6-BB1B0B596149}" srcOrd="0" destOrd="0" presId="urn:microsoft.com/office/officeart/2005/8/layout/hierarchy4"/>
    <dgm:cxn modelId="{A36107E4-F53D-43BA-8CC4-2504FB9F123C}" type="presParOf" srcId="{93612B53-26C9-4E1A-93F6-BB1B0B596149}" destId="{ABABF010-4C37-4CD5-8490-390946118AB1}" srcOrd="0" destOrd="0" presId="urn:microsoft.com/office/officeart/2005/8/layout/hierarchy4"/>
    <dgm:cxn modelId="{B293D77D-6AE3-4344-B971-2DA11B6E313D}" type="presParOf" srcId="{93612B53-26C9-4E1A-93F6-BB1B0B596149}" destId="{6E76C21C-5843-4910-ADFD-22D6C7ECE7A1}" srcOrd="1" destOrd="0" presId="urn:microsoft.com/office/officeart/2005/8/layout/hierarchy4"/>
    <dgm:cxn modelId="{B93F5DB5-3916-4560-B268-FF7F8F9EB427}" type="presParOf" srcId="{93612B53-26C9-4E1A-93F6-BB1B0B596149}" destId="{7AAD52C8-18F1-45F2-A8FB-D3A2B055C28E}" srcOrd="2" destOrd="0" presId="urn:microsoft.com/office/officeart/2005/8/layout/hierarchy4"/>
    <dgm:cxn modelId="{0C1E6299-60C1-4B57-9228-F038A0382FA2}" type="presParOf" srcId="{7AAD52C8-18F1-45F2-A8FB-D3A2B055C28E}" destId="{0B458600-B6AA-40B4-8DD0-2BDB7D6CC9D5}" srcOrd="0" destOrd="0" presId="urn:microsoft.com/office/officeart/2005/8/layout/hierarchy4"/>
    <dgm:cxn modelId="{699FAD9A-F336-4846-813F-751BEB4F0E4A}" type="presParOf" srcId="{0B458600-B6AA-40B4-8DD0-2BDB7D6CC9D5}" destId="{1A9F3E5A-B9BA-47A4-B821-52E80FBE3A26}" srcOrd="0" destOrd="0" presId="urn:microsoft.com/office/officeart/2005/8/layout/hierarchy4"/>
    <dgm:cxn modelId="{7DD7F6A7-AB16-4D5D-A4DF-D031BA35EE47}" type="presParOf" srcId="{0B458600-B6AA-40B4-8DD0-2BDB7D6CC9D5}" destId="{623BA3E9-67A0-474C-94E6-F94D782D576A}" srcOrd="1" destOrd="0" presId="urn:microsoft.com/office/officeart/2005/8/layout/hierarchy4"/>
    <dgm:cxn modelId="{7B926AC9-B510-4772-A3D2-B1B7AD775B1F}" type="presParOf" srcId="{7AAD52C8-18F1-45F2-A8FB-D3A2B055C28E}" destId="{A1B6C5E9-B71D-4657-A3CF-BF0B2000350D}" srcOrd="1" destOrd="0" presId="urn:microsoft.com/office/officeart/2005/8/layout/hierarchy4"/>
    <dgm:cxn modelId="{CBB64BDF-21E2-4F15-AB58-B1027AF415CA}" type="presParOf" srcId="{7AAD52C8-18F1-45F2-A8FB-D3A2B055C28E}" destId="{B8805602-BD5C-450A-9B41-D5DCA350DCC6}" srcOrd="2" destOrd="0" presId="urn:microsoft.com/office/officeart/2005/8/layout/hierarchy4"/>
    <dgm:cxn modelId="{CB7BC5C8-623F-46F8-A1D0-6F8ACCC55826}" type="presParOf" srcId="{B8805602-BD5C-450A-9B41-D5DCA350DCC6}" destId="{A4CFA415-6E0C-42C0-A493-DDC42B5679D3}" srcOrd="0" destOrd="0" presId="urn:microsoft.com/office/officeart/2005/8/layout/hierarchy4"/>
    <dgm:cxn modelId="{CAF2131F-D580-477C-AC44-A8C721BA34D4}" type="presParOf" srcId="{B8805602-BD5C-450A-9B41-D5DCA350DCC6}" destId="{22AB76E3-ACA6-4265-B470-DABA9CA884F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825392-2A3A-403C-BA51-BFB7663F5F4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D1C7A7E-F12F-4B38-9DBD-6897BE2AC4D6}">
      <dgm:prSet phldrT="[Texte]" custT="1"/>
      <dgm:spPr/>
      <dgm:t>
        <a:bodyPr/>
        <a:lstStyle/>
        <a:p>
          <a:r>
            <a:rPr lang="fr-FR" sz="1600" b="1" dirty="0" smtClean="0">
              <a:latin typeface="Calibri" panose="020F0502020204030204" pitchFamily="34" charset="0"/>
            </a:rPr>
            <a:t>Rester</a:t>
          </a:r>
          <a:br>
            <a:rPr lang="fr-FR" sz="1600" b="1" dirty="0" smtClean="0">
              <a:latin typeface="Calibri" panose="020F0502020204030204" pitchFamily="34" charset="0"/>
            </a:rPr>
          </a:br>
          <a:r>
            <a:rPr lang="fr-FR" sz="1600" b="1" dirty="0" err="1" smtClean="0">
              <a:latin typeface="Calibri" panose="020F0502020204030204" pitchFamily="34" charset="0"/>
            </a:rPr>
            <a:t>pro-actif</a:t>
          </a:r>
          <a:r>
            <a:rPr lang="fr-FR" sz="1600" b="1" dirty="0" smtClean="0">
              <a:latin typeface="Calibri" panose="020F0502020204030204" pitchFamily="34" charset="0"/>
            </a:rPr>
            <a:t> !</a:t>
          </a:r>
          <a:endParaRPr lang="fr-FR" sz="1600" dirty="0"/>
        </a:p>
      </dgm:t>
    </dgm:pt>
    <dgm:pt modelId="{BC874173-F02C-4D4C-8418-8B27DB216AE2}" type="parTrans" cxnId="{A4F57A25-4443-4AFB-ABFB-8B3A761822BC}">
      <dgm:prSet/>
      <dgm:spPr/>
      <dgm:t>
        <a:bodyPr/>
        <a:lstStyle/>
        <a:p>
          <a:endParaRPr lang="fr-FR"/>
        </a:p>
      </dgm:t>
    </dgm:pt>
    <dgm:pt modelId="{1FC90A15-0D22-4F0A-B58A-2D50A26E901A}" type="sibTrans" cxnId="{A4F57A25-4443-4AFB-ABFB-8B3A761822BC}">
      <dgm:prSet/>
      <dgm:spPr/>
      <dgm:t>
        <a:bodyPr/>
        <a:lstStyle/>
        <a:p>
          <a:endParaRPr lang="fr-FR"/>
        </a:p>
      </dgm:t>
    </dgm:pt>
    <dgm:pt modelId="{57AA3E6C-F0E7-4229-98C0-63B69EAC943D}">
      <dgm:prSet phldrT="[Texte]" custT="1"/>
      <dgm:spPr/>
      <dgm:t>
        <a:bodyPr/>
        <a:lstStyle/>
        <a:p>
          <a:r>
            <a:rPr lang="fr-FR" sz="1000" b="1" dirty="0" smtClean="0">
              <a:latin typeface="Calibri" panose="020F0502020204030204" pitchFamily="34" charset="0"/>
            </a:rPr>
            <a:t>Rester à l’affut des opportunités commerciales (GERC, etc.) !</a:t>
          </a:r>
          <a:endParaRPr lang="fr-FR" sz="1000" dirty="0"/>
        </a:p>
      </dgm:t>
    </dgm:pt>
    <dgm:pt modelId="{EA08D8E2-0D2C-458E-B089-0BC7CD330790}" type="parTrans" cxnId="{FE5E43AE-4828-4DA7-9D18-6609054B2C55}">
      <dgm:prSet/>
      <dgm:spPr/>
      <dgm:t>
        <a:bodyPr/>
        <a:lstStyle/>
        <a:p>
          <a:endParaRPr lang="fr-FR"/>
        </a:p>
      </dgm:t>
    </dgm:pt>
    <dgm:pt modelId="{AE005432-2862-43C8-836A-36367A9DDB63}" type="sibTrans" cxnId="{FE5E43AE-4828-4DA7-9D18-6609054B2C55}">
      <dgm:prSet/>
      <dgm:spPr/>
      <dgm:t>
        <a:bodyPr/>
        <a:lstStyle/>
        <a:p>
          <a:endParaRPr lang="fr-FR"/>
        </a:p>
      </dgm:t>
    </dgm:pt>
    <dgm:pt modelId="{0E084479-DCBB-45DD-A947-AB2F41500050}">
      <dgm:prSet phldrT="[Texte]" custT="1"/>
      <dgm:spPr/>
      <dgm:t>
        <a:bodyPr/>
        <a:lstStyle/>
        <a:p>
          <a:r>
            <a:rPr lang="fr-FR" sz="1600" b="1" dirty="0" smtClean="0">
              <a:latin typeface="Calibri" panose="020F0502020204030204" pitchFamily="34" charset="0"/>
            </a:rPr>
            <a:t>Identifier le régime de protection</a:t>
          </a:r>
          <a:endParaRPr lang="fr-FR" sz="1600" dirty="0"/>
        </a:p>
      </dgm:t>
    </dgm:pt>
    <dgm:pt modelId="{5507B03D-5B28-4A03-8F86-D722CF41F782}" type="parTrans" cxnId="{EB8768FC-995C-4E6B-905D-F2C69487C24D}">
      <dgm:prSet/>
      <dgm:spPr/>
      <dgm:t>
        <a:bodyPr/>
        <a:lstStyle/>
        <a:p>
          <a:endParaRPr lang="fr-FR"/>
        </a:p>
      </dgm:t>
    </dgm:pt>
    <dgm:pt modelId="{B0962296-97A7-47BE-AC47-4170658E9753}" type="sibTrans" cxnId="{EB8768FC-995C-4E6B-905D-F2C69487C24D}">
      <dgm:prSet/>
      <dgm:spPr/>
      <dgm:t>
        <a:bodyPr/>
        <a:lstStyle/>
        <a:p>
          <a:endParaRPr lang="fr-FR"/>
        </a:p>
      </dgm:t>
    </dgm:pt>
    <dgm:pt modelId="{F8D03713-2136-415A-AA75-A18B072CE45F}">
      <dgm:prSet phldrT="[Texte]"/>
      <dgm:spPr/>
      <dgm:t>
        <a:bodyPr/>
        <a:lstStyle/>
        <a:p>
          <a:r>
            <a:rPr lang="fr-FR" b="1" dirty="0" smtClean="0">
              <a:latin typeface="Calibri" panose="020F0502020204030204" pitchFamily="34" charset="0"/>
            </a:rPr>
            <a:t>Déterminer le régime de protection de la mesure (familiale), via la synthèse :</a:t>
          </a:r>
          <a:endParaRPr lang="fr-FR" dirty="0"/>
        </a:p>
      </dgm:t>
    </dgm:pt>
    <dgm:pt modelId="{2F89C42F-F142-4794-BB11-0DC8E5D3038D}" type="parTrans" cxnId="{E2F15579-2F78-4135-9CE7-21B9CFD46FBC}">
      <dgm:prSet/>
      <dgm:spPr/>
      <dgm:t>
        <a:bodyPr/>
        <a:lstStyle/>
        <a:p>
          <a:endParaRPr lang="fr-FR"/>
        </a:p>
      </dgm:t>
    </dgm:pt>
    <dgm:pt modelId="{A7A94777-EDBF-48DF-BAB3-C1D1DE393EE0}" type="sibTrans" cxnId="{E2F15579-2F78-4135-9CE7-21B9CFD46FBC}">
      <dgm:prSet/>
      <dgm:spPr/>
      <dgm:t>
        <a:bodyPr/>
        <a:lstStyle/>
        <a:p>
          <a:endParaRPr lang="fr-FR"/>
        </a:p>
      </dgm:t>
    </dgm:pt>
    <dgm:pt modelId="{A5127158-8A37-4E33-8E03-6F1A870F4C03}">
      <dgm:prSet phldrT="[Texte]" custT="1"/>
      <dgm:spPr/>
      <dgm:t>
        <a:bodyPr/>
        <a:lstStyle/>
        <a:p>
          <a:r>
            <a:rPr lang="fr-FR" sz="1600" b="1" dirty="0" smtClean="0">
              <a:latin typeface="Calibri" panose="020F0502020204030204" pitchFamily="34" charset="0"/>
            </a:rPr>
            <a:t>Déterminer qui doit valider l’opération</a:t>
          </a:r>
          <a:endParaRPr lang="fr-FR" sz="1600" dirty="0"/>
        </a:p>
      </dgm:t>
    </dgm:pt>
    <dgm:pt modelId="{B05E3715-2EE8-402F-BC01-583BA716965B}" type="parTrans" cxnId="{004CBF91-90B6-4F89-AAF5-9838B79E6406}">
      <dgm:prSet/>
      <dgm:spPr/>
      <dgm:t>
        <a:bodyPr/>
        <a:lstStyle/>
        <a:p>
          <a:endParaRPr lang="fr-FR"/>
        </a:p>
      </dgm:t>
    </dgm:pt>
    <dgm:pt modelId="{ADA46618-4EB0-4A01-9E08-D05A7EDF5256}" type="sibTrans" cxnId="{004CBF91-90B6-4F89-AAF5-9838B79E6406}">
      <dgm:prSet/>
      <dgm:spPr/>
      <dgm:t>
        <a:bodyPr/>
        <a:lstStyle/>
        <a:p>
          <a:endParaRPr lang="fr-FR"/>
        </a:p>
      </dgm:t>
    </dgm:pt>
    <dgm:pt modelId="{594EE72F-12C8-4C65-BDF6-C223CB91FC27}">
      <dgm:prSet phldrT="[Texte]"/>
      <dgm:spPr/>
      <dgm:t>
        <a:bodyPr/>
        <a:lstStyle/>
        <a:p>
          <a:r>
            <a:rPr lang="fr-FR" b="1" dirty="0" smtClean="0">
              <a:latin typeface="Calibri" panose="020F0502020204030204" pitchFamily="34" charset="0"/>
            </a:rPr>
            <a:t>En fonction de l’opération visée et du type de régime de protection :</a:t>
          </a:r>
          <a:br>
            <a:rPr lang="fr-FR" b="1" dirty="0" smtClean="0">
              <a:latin typeface="Calibri" panose="020F0502020204030204" pitchFamily="34" charset="0"/>
            </a:rPr>
          </a:br>
          <a:r>
            <a:rPr lang="fr-FR" b="1" dirty="0" smtClean="0">
              <a:latin typeface="Calibri" panose="020F0502020204030204" pitchFamily="34" charset="0"/>
            </a:rPr>
            <a:t>(</a:t>
          </a:r>
          <a:r>
            <a:rPr lang="fr-FR" b="1" dirty="0" smtClean="0">
              <a:solidFill>
                <a:srgbClr val="FF0000"/>
              </a:solidFill>
              <a:latin typeface="Calibri" panose="020F0502020204030204" pitchFamily="34" charset="0"/>
            </a:rPr>
            <a:t>voir le fichier </a:t>
          </a:r>
          <a:r>
            <a:rPr lang="fr-FR" b="1" dirty="0" err="1" smtClean="0">
              <a:solidFill>
                <a:srgbClr val="FF0000"/>
              </a:solidFill>
              <a:latin typeface="Calibri" panose="020F0502020204030204" pitchFamily="34" charset="0"/>
            </a:rPr>
            <a:t>excel</a:t>
          </a:r>
          <a:r>
            <a:rPr lang="fr-FR" b="1" dirty="0" smtClean="0">
              <a:solidFill>
                <a:srgbClr val="FF0000"/>
              </a:solidFill>
              <a:latin typeface="Calibri" panose="020F0502020204030204" pitchFamily="34" charset="0"/>
            </a:rPr>
            <a:t> ci-joint </a:t>
          </a:r>
          <a:r>
            <a:rPr lang="fr-FR" b="1" dirty="0" smtClean="0">
              <a:latin typeface="Calibri" panose="020F0502020204030204" pitchFamily="34" charset="0"/>
            </a:rPr>
            <a:t>ou consulter l’Assistance Commerciale ou le CAPP)</a:t>
          </a:r>
          <a:endParaRPr lang="fr-FR" dirty="0"/>
        </a:p>
      </dgm:t>
    </dgm:pt>
    <dgm:pt modelId="{F16159B8-18C1-4413-9AA5-E0DD753C2D5A}" type="parTrans" cxnId="{DDB20AB4-4A5B-45F4-87F8-D20AF1884BC1}">
      <dgm:prSet/>
      <dgm:spPr/>
      <dgm:t>
        <a:bodyPr/>
        <a:lstStyle/>
        <a:p>
          <a:endParaRPr lang="fr-FR"/>
        </a:p>
      </dgm:t>
    </dgm:pt>
    <dgm:pt modelId="{C162B2EF-5B65-4C7D-9A9A-BBC914006704}" type="sibTrans" cxnId="{DDB20AB4-4A5B-45F4-87F8-D20AF1884BC1}">
      <dgm:prSet/>
      <dgm:spPr/>
      <dgm:t>
        <a:bodyPr/>
        <a:lstStyle/>
        <a:p>
          <a:endParaRPr lang="fr-FR"/>
        </a:p>
      </dgm:t>
    </dgm:pt>
    <dgm:pt modelId="{F1CDFFCE-E53D-4FFF-938C-8D6E991F459C}">
      <dgm:prSet custT="1"/>
      <dgm:spPr/>
      <dgm:t>
        <a:bodyPr/>
        <a:lstStyle/>
        <a:p>
          <a:endParaRPr lang="fr-FR" sz="1000" dirty="0">
            <a:latin typeface="Calibri" panose="020F0502020204030204" pitchFamily="34" charset="0"/>
          </a:endParaRPr>
        </a:p>
      </dgm:t>
    </dgm:pt>
    <dgm:pt modelId="{D72AC8D3-54C9-4146-BAC1-99E932080C36}" type="parTrans" cxnId="{79765E10-3116-496E-9CBD-D5EE6EEEDF72}">
      <dgm:prSet/>
      <dgm:spPr/>
      <dgm:t>
        <a:bodyPr/>
        <a:lstStyle/>
        <a:p>
          <a:endParaRPr lang="fr-FR"/>
        </a:p>
      </dgm:t>
    </dgm:pt>
    <dgm:pt modelId="{1274D26A-D2A9-4F46-83F8-A8DB9DE58EF0}" type="sibTrans" cxnId="{79765E10-3116-496E-9CBD-D5EE6EEEDF72}">
      <dgm:prSet/>
      <dgm:spPr/>
      <dgm:t>
        <a:bodyPr/>
        <a:lstStyle/>
        <a:p>
          <a:endParaRPr lang="fr-FR"/>
        </a:p>
      </dgm:t>
    </dgm:pt>
    <dgm:pt modelId="{724D8EA3-4E1D-44E0-A262-235341FB977B}">
      <dgm:prSet custT="1"/>
      <dgm:spPr/>
      <dgm:t>
        <a:bodyPr/>
        <a:lstStyle/>
        <a:p>
          <a:r>
            <a:rPr lang="fr-FR" sz="1000" dirty="0" smtClean="0">
              <a:latin typeface="Calibri" panose="020F0502020204030204" pitchFamily="34" charset="0"/>
            </a:rPr>
            <a:t>Epargne : versement, souscription, avenant</a:t>
          </a:r>
          <a:br>
            <a:rPr lang="fr-FR" sz="1000" dirty="0" smtClean="0">
              <a:latin typeface="Calibri" panose="020F0502020204030204" pitchFamily="34" charset="0"/>
            </a:rPr>
          </a:br>
          <a:r>
            <a:rPr lang="fr-FR" sz="1000" dirty="0" smtClean="0">
              <a:latin typeface="Calibri" panose="020F0502020204030204" pitchFamily="34" charset="0"/>
            </a:rPr>
            <a:t>Assurance-vie – rappel : possibilité de dérogation tarifaire existante (% UC)</a:t>
          </a:r>
        </a:p>
      </dgm:t>
    </dgm:pt>
    <dgm:pt modelId="{0288F811-7DB9-4C57-8D8D-29AD651960F7}" type="parTrans" cxnId="{641C5F78-7CE0-482C-A350-5AB448553510}">
      <dgm:prSet/>
      <dgm:spPr/>
      <dgm:t>
        <a:bodyPr/>
        <a:lstStyle/>
        <a:p>
          <a:endParaRPr lang="fr-FR"/>
        </a:p>
      </dgm:t>
    </dgm:pt>
    <dgm:pt modelId="{D77D9C3F-10EA-4946-8352-3F48BA0A03FD}" type="sibTrans" cxnId="{641C5F78-7CE0-482C-A350-5AB448553510}">
      <dgm:prSet/>
      <dgm:spPr/>
      <dgm:t>
        <a:bodyPr/>
        <a:lstStyle/>
        <a:p>
          <a:endParaRPr lang="fr-FR"/>
        </a:p>
      </dgm:t>
    </dgm:pt>
    <dgm:pt modelId="{285C68F5-1900-4694-A9F4-41804CDE66E6}">
      <dgm:prSet custT="1"/>
      <dgm:spPr/>
      <dgm:t>
        <a:bodyPr/>
        <a:lstStyle/>
        <a:p>
          <a:endParaRPr lang="fr-FR" sz="1000" dirty="0" smtClean="0">
            <a:latin typeface="Calibri" panose="020F0502020204030204" pitchFamily="34" charset="0"/>
          </a:endParaRPr>
        </a:p>
      </dgm:t>
    </dgm:pt>
    <dgm:pt modelId="{00B72001-889C-4BB7-A574-0176284CEF83}" type="parTrans" cxnId="{BFD0D194-C8FB-451F-865B-DAF93EA1C0C9}">
      <dgm:prSet/>
      <dgm:spPr/>
      <dgm:t>
        <a:bodyPr/>
        <a:lstStyle/>
        <a:p>
          <a:endParaRPr lang="fr-FR"/>
        </a:p>
      </dgm:t>
    </dgm:pt>
    <dgm:pt modelId="{0DB0861D-4D68-4058-9BE4-EA7238D030BD}" type="sibTrans" cxnId="{BFD0D194-C8FB-451F-865B-DAF93EA1C0C9}">
      <dgm:prSet/>
      <dgm:spPr/>
      <dgm:t>
        <a:bodyPr/>
        <a:lstStyle/>
        <a:p>
          <a:endParaRPr lang="fr-FR"/>
        </a:p>
      </dgm:t>
    </dgm:pt>
    <dgm:pt modelId="{68AAFA20-4F21-4ED0-9788-B03A11162A4E}">
      <dgm:prSet custT="1"/>
      <dgm:spPr/>
      <dgm:t>
        <a:bodyPr/>
        <a:lstStyle/>
        <a:p>
          <a:r>
            <a:rPr lang="fr-FR" sz="1000" dirty="0" smtClean="0">
              <a:latin typeface="Calibri" panose="020F0502020204030204" pitchFamily="34" charset="0"/>
            </a:rPr>
            <a:t>IARD (MRH, Responsabilité Civile,…) </a:t>
          </a:r>
          <a:endParaRPr lang="fr-FR" sz="1000" dirty="0">
            <a:latin typeface="Calibri" panose="020F0502020204030204" pitchFamily="34" charset="0"/>
          </a:endParaRPr>
        </a:p>
      </dgm:t>
    </dgm:pt>
    <dgm:pt modelId="{8C404C3A-1CA1-4E71-962E-D849A54FAC39}" type="parTrans" cxnId="{55892E90-D1F3-4B0E-9BE7-551E6E04ECF2}">
      <dgm:prSet/>
      <dgm:spPr/>
      <dgm:t>
        <a:bodyPr/>
        <a:lstStyle/>
        <a:p>
          <a:endParaRPr lang="fr-FR"/>
        </a:p>
      </dgm:t>
    </dgm:pt>
    <dgm:pt modelId="{3E50A006-F839-45B4-9F2F-8A34A4A7F83F}" type="sibTrans" cxnId="{55892E90-D1F3-4B0E-9BE7-551E6E04ECF2}">
      <dgm:prSet/>
      <dgm:spPr/>
      <dgm:t>
        <a:bodyPr/>
        <a:lstStyle/>
        <a:p>
          <a:endParaRPr lang="fr-FR"/>
        </a:p>
      </dgm:t>
    </dgm:pt>
    <dgm:pt modelId="{42520A08-EB4A-4856-BB34-CDA2724A18DE}">
      <dgm:prSet/>
      <dgm:spPr/>
      <dgm:t>
        <a:bodyPr/>
        <a:lstStyle/>
        <a:p>
          <a:r>
            <a:rPr lang="fr-FR" smtClean="0">
              <a:latin typeface="Calibri" panose="020F0502020204030204" pitchFamily="34" charset="0"/>
            </a:rPr>
            <a:t>Tutelle</a:t>
          </a:r>
          <a:endParaRPr lang="fr-FR" dirty="0">
            <a:latin typeface="Calibri" panose="020F0502020204030204" pitchFamily="34" charset="0"/>
          </a:endParaRPr>
        </a:p>
      </dgm:t>
    </dgm:pt>
    <dgm:pt modelId="{4CB8F347-27F6-4FD4-913D-AC20EC589CE4}" type="parTrans" cxnId="{CEFA3423-9D95-4744-87AA-FCA9B599ECAD}">
      <dgm:prSet/>
      <dgm:spPr/>
      <dgm:t>
        <a:bodyPr/>
        <a:lstStyle/>
        <a:p>
          <a:endParaRPr lang="fr-FR"/>
        </a:p>
      </dgm:t>
    </dgm:pt>
    <dgm:pt modelId="{5033271D-F920-4E2C-B145-6C3822351587}" type="sibTrans" cxnId="{CEFA3423-9D95-4744-87AA-FCA9B599ECAD}">
      <dgm:prSet/>
      <dgm:spPr/>
      <dgm:t>
        <a:bodyPr/>
        <a:lstStyle/>
        <a:p>
          <a:endParaRPr lang="fr-FR"/>
        </a:p>
      </dgm:t>
    </dgm:pt>
    <dgm:pt modelId="{3FAD580D-0578-47FD-B152-DDA63DFAB758}">
      <dgm:prSet/>
      <dgm:spPr/>
      <dgm:t>
        <a:bodyPr/>
        <a:lstStyle/>
        <a:p>
          <a:r>
            <a:rPr lang="fr-FR" smtClean="0">
              <a:latin typeface="Calibri" panose="020F0502020204030204" pitchFamily="34" charset="0"/>
            </a:rPr>
            <a:t>Curatelle</a:t>
          </a:r>
          <a:endParaRPr lang="fr-FR" dirty="0">
            <a:latin typeface="Calibri" panose="020F0502020204030204" pitchFamily="34" charset="0"/>
          </a:endParaRPr>
        </a:p>
      </dgm:t>
    </dgm:pt>
    <dgm:pt modelId="{6049DD02-FF70-4968-BE05-1598C0BCC329}" type="parTrans" cxnId="{99207A74-9E07-4B1A-9FBA-F69A2F51B13D}">
      <dgm:prSet/>
      <dgm:spPr/>
      <dgm:t>
        <a:bodyPr/>
        <a:lstStyle/>
        <a:p>
          <a:endParaRPr lang="fr-FR"/>
        </a:p>
      </dgm:t>
    </dgm:pt>
    <dgm:pt modelId="{FADCD2A1-9251-423E-90BE-569E21344539}" type="sibTrans" cxnId="{99207A74-9E07-4B1A-9FBA-F69A2F51B13D}">
      <dgm:prSet/>
      <dgm:spPr/>
      <dgm:t>
        <a:bodyPr/>
        <a:lstStyle/>
        <a:p>
          <a:endParaRPr lang="fr-FR"/>
        </a:p>
      </dgm:t>
    </dgm:pt>
    <dgm:pt modelId="{89103C67-C115-4464-AF7A-1853C0597016}">
      <dgm:prSet/>
      <dgm:spPr/>
      <dgm:t>
        <a:bodyPr/>
        <a:lstStyle/>
        <a:p>
          <a:r>
            <a:rPr lang="fr-FR" smtClean="0">
              <a:latin typeface="Calibri" panose="020F0502020204030204" pitchFamily="34" charset="0"/>
            </a:rPr>
            <a:t>Sauvegarde de justice</a:t>
          </a:r>
          <a:endParaRPr lang="fr-FR" dirty="0">
            <a:latin typeface="Calibri" panose="020F0502020204030204" pitchFamily="34" charset="0"/>
          </a:endParaRPr>
        </a:p>
      </dgm:t>
    </dgm:pt>
    <dgm:pt modelId="{0D648C50-910A-435F-92C1-7B5F54B97CF3}" type="parTrans" cxnId="{13C49C07-7960-4D74-9C89-09D62B12A7EA}">
      <dgm:prSet/>
      <dgm:spPr/>
      <dgm:t>
        <a:bodyPr/>
        <a:lstStyle/>
        <a:p>
          <a:endParaRPr lang="fr-FR"/>
        </a:p>
      </dgm:t>
    </dgm:pt>
    <dgm:pt modelId="{A8FF6E70-D651-49B6-9A57-C1A528689AC1}" type="sibTrans" cxnId="{13C49C07-7960-4D74-9C89-09D62B12A7EA}">
      <dgm:prSet/>
      <dgm:spPr/>
      <dgm:t>
        <a:bodyPr/>
        <a:lstStyle/>
        <a:p>
          <a:endParaRPr lang="fr-FR"/>
        </a:p>
      </dgm:t>
    </dgm:pt>
    <dgm:pt modelId="{BBFD9823-8F3E-4B79-9A76-66850E35D278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</a:rPr>
            <a:t>Habilitation familiale</a:t>
          </a:r>
          <a:endParaRPr lang="fr-FR" dirty="0">
            <a:latin typeface="Calibri" panose="020F0502020204030204" pitchFamily="34" charset="0"/>
          </a:endParaRPr>
        </a:p>
      </dgm:t>
    </dgm:pt>
    <dgm:pt modelId="{3F36818B-9A97-4063-A969-81C0C4907A28}" type="parTrans" cxnId="{BD4DDC92-5965-4A03-A1C5-57063303D3EA}">
      <dgm:prSet/>
      <dgm:spPr/>
      <dgm:t>
        <a:bodyPr/>
        <a:lstStyle/>
        <a:p>
          <a:endParaRPr lang="fr-FR"/>
        </a:p>
      </dgm:t>
    </dgm:pt>
    <dgm:pt modelId="{A335F216-6AE9-4CE2-B387-40992B3AEAF7}" type="sibTrans" cxnId="{BD4DDC92-5965-4A03-A1C5-57063303D3EA}">
      <dgm:prSet/>
      <dgm:spPr/>
      <dgm:t>
        <a:bodyPr/>
        <a:lstStyle/>
        <a:p>
          <a:endParaRPr lang="fr-FR"/>
        </a:p>
      </dgm:t>
    </dgm:pt>
    <dgm:pt modelId="{4ACE2B21-709F-47F0-B1D5-ADD87531D071}">
      <dgm:prSet/>
      <dgm:spPr/>
      <dgm:t>
        <a:bodyPr/>
        <a:lstStyle/>
        <a:p>
          <a:endParaRPr lang="fr-FR" dirty="0" smtClean="0">
            <a:latin typeface="Calibri" panose="020F0502020204030204" pitchFamily="34" charset="0"/>
          </a:endParaRPr>
        </a:p>
      </dgm:t>
    </dgm:pt>
    <dgm:pt modelId="{392D4F67-37AB-408F-9EA1-77205055F33D}" type="parTrans" cxnId="{A0F78B51-53ED-4930-B1F8-7B5C814118D8}">
      <dgm:prSet/>
      <dgm:spPr/>
      <dgm:t>
        <a:bodyPr/>
        <a:lstStyle/>
        <a:p>
          <a:endParaRPr lang="fr-FR"/>
        </a:p>
      </dgm:t>
    </dgm:pt>
    <dgm:pt modelId="{1322447F-D0EC-4409-AA76-9B119DA90C42}" type="sibTrans" cxnId="{A0F78B51-53ED-4930-B1F8-7B5C814118D8}">
      <dgm:prSet/>
      <dgm:spPr/>
      <dgm:t>
        <a:bodyPr/>
        <a:lstStyle/>
        <a:p>
          <a:endParaRPr lang="fr-FR"/>
        </a:p>
      </dgm:t>
    </dgm:pt>
    <dgm:pt modelId="{257BE101-48D5-4DE0-8418-7C3E2A9F1A33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</a:rPr>
            <a:t>l’acte souhaité peut être réalisé par le représentant légal sans accord du juge : réaliser l’opération (+ signatures appropriées)</a:t>
          </a:r>
        </a:p>
      </dgm:t>
    </dgm:pt>
    <dgm:pt modelId="{A737F6D1-BC8B-448A-ABDA-109A2DF02FB4}" type="parTrans" cxnId="{01909833-CE9B-4C40-A098-0D8300769C4A}">
      <dgm:prSet/>
      <dgm:spPr/>
      <dgm:t>
        <a:bodyPr/>
        <a:lstStyle/>
        <a:p>
          <a:endParaRPr lang="fr-FR"/>
        </a:p>
      </dgm:t>
    </dgm:pt>
    <dgm:pt modelId="{82332233-9784-4591-AD0E-04999A5BEEBB}" type="sibTrans" cxnId="{01909833-CE9B-4C40-A098-0D8300769C4A}">
      <dgm:prSet/>
      <dgm:spPr/>
      <dgm:t>
        <a:bodyPr/>
        <a:lstStyle/>
        <a:p>
          <a:endParaRPr lang="fr-FR"/>
        </a:p>
      </dgm:t>
    </dgm:pt>
    <dgm:pt modelId="{D17F5ECD-0C42-48C3-BE86-4068E69F5F41}">
      <dgm:prSet/>
      <dgm:spPr/>
      <dgm:t>
        <a:bodyPr/>
        <a:lstStyle/>
        <a:p>
          <a:endParaRPr lang="fr-FR" dirty="0">
            <a:latin typeface="Calibri" panose="020F0502020204030204" pitchFamily="34" charset="0"/>
          </a:endParaRPr>
        </a:p>
      </dgm:t>
    </dgm:pt>
    <dgm:pt modelId="{E3F76FCF-F071-4EB2-923E-A1C63C078103}" type="parTrans" cxnId="{8FCE3B46-0C81-4F0C-9211-3EDD5BCE00A3}">
      <dgm:prSet/>
      <dgm:spPr/>
      <dgm:t>
        <a:bodyPr/>
        <a:lstStyle/>
        <a:p>
          <a:endParaRPr lang="fr-FR"/>
        </a:p>
      </dgm:t>
    </dgm:pt>
    <dgm:pt modelId="{1F3AB21C-5599-41D3-A898-C27A3F09488A}" type="sibTrans" cxnId="{8FCE3B46-0C81-4F0C-9211-3EDD5BCE00A3}">
      <dgm:prSet/>
      <dgm:spPr/>
      <dgm:t>
        <a:bodyPr/>
        <a:lstStyle/>
        <a:p>
          <a:endParaRPr lang="fr-FR"/>
        </a:p>
      </dgm:t>
    </dgm:pt>
    <dgm:pt modelId="{15F85DB8-8ABC-46A2-9D78-210DB9DB3562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</a:rPr>
            <a:t>l’acte souhaité doit être validé par le juge des tutelles :</a:t>
          </a:r>
          <a:endParaRPr lang="fr-FR" dirty="0">
            <a:latin typeface="Calibri" panose="020F0502020204030204" pitchFamily="34" charset="0"/>
          </a:endParaRPr>
        </a:p>
      </dgm:t>
    </dgm:pt>
    <dgm:pt modelId="{DB74D5F2-C535-4589-BCF4-385239425C37}" type="parTrans" cxnId="{7920660D-25A9-4273-90EE-1B79CCEA2025}">
      <dgm:prSet/>
      <dgm:spPr/>
      <dgm:t>
        <a:bodyPr/>
        <a:lstStyle/>
        <a:p>
          <a:endParaRPr lang="fr-FR"/>
        </a:p>
      </dgm:t>
    </dgm:pt>
    <dgm:pt modelId="{8F7BF5F0-3A28-44C3-9C7F-B00F2F55E8FE}" type="sibTrans" cxnId="{7920660D-25A9-4273-90EE-1B79CCEA2025}">
      <dgm:prSet/>
      <dgm:spPr/>
      <dgm:t>
        <a:bodyPr/>
        <a:lstStyle/>
        <a:p>
          <a:endParaRPr lang="fr-FR"/>
        </a:p>
      </dgm:t>
    </dgm:pt>
    <dgm:pt modelId="{3DC93DDF-8852-472A-8046-5A8F29C548EF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</a:rPr>
            <a:t>établir une « proposition » que le représentant légal transmettra au juge (avec l’aide, si nécessaire, du CAPP)</a:t>
          </a:r>
          <a:endParaRPr lang="fr-FR" dirty="0">
            <a:latin typeface="Calibri" panose="020F0502020204030204" pitchFamily="34" charset="0"/>
          </a:endParaRPr>
        </a:p>
      </dgm:t>
    </dgm:pt>
    <dgm:pt modelId="{96E8B959-324A-4214-9EC7-B38C625E93A6}" type="parTrans" cxnId="{256FFDED-C1B2-45FD-9920-7A0C1FBBFC0F}">
      <dgm:prSet/>
      <dgm:spPr/>
      <dgm:t>
        <a:bodyPr/>
        <a:lstStyle/>
        <a:p>
          <a:endParaRPr lang="fr-FR"/>
        </a:p>
      </dgm:t>
    </dgm:pt>
    <dgm:pt modelId="{BC7B3B77-6BC9-4990-BFB4-1C27E8E9A8FB}" type="sibTrans" cxnId="{256FFDED-C1B2-45FD-9920-7A0C1FBBFC0F}">
      <dgm:prSet/>
      <dgm:spPr/>
      <dgm:t>
        <a:bodyPr/>
        <a:lstStyle/>
        <a:p>
          <a:endParaRPr lang="fr-FR"/>
        </a:p>
      </dgm:t>
    </dgm:pt>
    <dgm:pt modelId="{614E8F22-2AD8-480D-9165-DA13EC3FC3C2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</a:rPr>
            <a:t>attendre la validation du juge (« ordonnance ») pour réaliser l’opération</a:t>
          </a:r>
          <a:endParaRPr lang="fr-FR" dirty="0">
            <a:latin typeface="Calibri" panose="020F0502020204030204" pitchFamily="34" charset="0"/>
          </a:endParaRPr>
        </a:p>
      </dgm:t>
    </dgm:pt>
    <dgm:pt modelId="{450F1EED-A43C-48DF-9183-C27484416465}" type="parTrans" cxnId="{B38AFABF-40D7-4597-AA57-83E8D9F3C694}">
      <dgm:prSet/>
      <dgm:spPr/>
      <dgm:t>
        <a:bodyPr/>
        <a:lstStyle/>
        <a:p>
          <a:endParaRPr lang="fr-FR"/>
        </a:p>
      </dgm:t>
    </dgm:pt>
    <dgm:pt modelId="{D839DE63-74D8-4CC9-B991-628FEE88757E}" type="sibTrans" cxnId="{B38AFABF-40D7-4597-AA57-83E8D9F3C694}">
      <dgm:prSet/>
      <dgm:spPr/>
      <dgm:t>
        <a:bodyPr/>
        <a:lstStyle/>
        <a:p>
          <a:endParaRPr lang="fr-FR"/>
        </a:p>
      </dgm:t>
    </dgm:pt>
    <dgm:pt modelId="{01C7AB95-49FD-462A-95BD-63C230913A3A}">
      <dgm:prSet/>
      <dgm:spPr/>
      <dgm:t>
        <a:bodyPr/>
        <a:lstStyle/>
        <a:p>
          <a:r>
            <a:rPr lang="fr-FR" dirty="0" smtClean="0">
              <a:latin typeface="Calibri" panose="020F0502020204030204" pitchFamily="34" charset="0"/>
            </a:rPr>
            <a:t>Mandat de protection future</a:t>
          </a:r>
          <a:endParaRPr lang="fr-FR" dirty="0">
            <a:latin typeface="Calibri" panose="020F0502020204030204" pitchFamily="34" charset="0"/>
          </a:endParaRPr>
        </a:p>
      </dgm:t>
    </dgm:pt>
    <dgm:pt modelId="{96744B45-79B5-42C9-A20B-8B4BC8E0E6CF}" type="parTrans" cxnId="{2995ECCD-8205-4383-849E-8A3BDAB689E3}">
      <dgm:prSet/>
      <dgm:spPr/>
      <dgm:t>
        <a:bodyPr/>
        <a:lstStyle/>
        <a:p>
          <a:endParaRPr lang="fr-FR"/>
        </a:p>
      </dgm:t>
    </dgm:pt>
    <dgm:pt modelId="{939A8975-3C91-4FD4-BD1B-1799FEC449D6}" type="sibTrans" cxnId="{2995ECCD-8205-4383-849E-8A3BDAB689E3}">
      <dgm:prSet/>
      <dgm:spPr/>
      <dgm:t>
        <a:bodyPr/>
        <a:lstStyle/>
        <a:p>
          <a:endParaRPr lang="fr-FR"/>
        </a:p>
      </dgm:t>
    </dgm:pt>
    <dgm:pt modelId="{7F4AC4E6-FB39-45B9-8B9E-7D7A0C23BCAF}" type="pres">
      <dgm:prSet presAssocID="{45825392-2A3A-403C-BA51-BFB7663F5F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A782FC4-D040-45B1-BCCA-B4F35A33A5FF}" type="pres">
      <dgm:prSet presAssocID="{3D1C7A7E-F12F-4B38-9DBD-6897BE2AC4D6}" presName="linNode" presStyleCnt="0"/>
      <dgm:spPr/>
    </dgm:pt>
    <dgm:pt modelId="{303EA044-8970-44EE-84BD-9226558580CD}" type="pres">
      <dgm:prSet presAssocID="{3D1C7A7E-F12F-4B38-9DBD-6897BE2AC4D6}" presName="parentText" presStyleLbl="node1" presStyleIdx="0" presStyleCnt="3" custScaleX="99146" custScaleY="4688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23CD24-6770-4C9B-9E09-344BBE97E43E}" type="pres">
      <dgm:prSet presAssocID="{3D1C7A7E-F12F-4B38-9DBD-6897BE2AC4D6}" presName="descendantText" presStyleLbl="alignAccFollowNode1" presStyleIdx="0" presStyleCnt="3" custScaleX="262314" custScaleY="5372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778DF7-77F7-4AA4-8AAD-C84A5A72348D}" type="pres">
      <dgm:prSet presAssocID="{1FC90A15-0D22-4F0A-B58A-2D50A26E901A}" presName="sp" presStyleCnt="0"/>
      <dgm:spPr/>
    </dgm:pt>
    <dgm:pt modelId="{28F67EF1-7F9B-4400-A652-EC13901E13FF}" type="pres">
      <dgm:prSet presAssocID="{0E084479-DCBB-45DD-A947-AB2F41500050}" presName="linNode" presStyleCnt="0"/>
      <dgm:spPr/>
    </dgm:pt>
    <dgm:pt modelId="{E2EB155E-8360-4E12-B697-20C1C92247B1}" type="pres">
      <dgm:prSet presAssocID="{0E084479-DCBB-45DD-A947-AB2F41500050}" presName="parentText" presStyleLbl="node1" presStyleIdx="1" presStyleCnt="3" custScaleX="58100" custScaleY="53888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42D6971-ADA4-49E0-B6D3-82436BC78BF0}" type="pres">
      <dgm:prSet presAssocID="{0E084479-DCBB-45DD-A947-AB2F41500050}" presName="descendantText" presStyleLbl="alignAccFollowNode1" presStyleIdx="1" presStyleCnt="3" custScaleX="156844" custScaleY="68984" custLinFactNeighborX="3" custLinFactNeighborY="-244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A3E8E9-EAF6-402B-8C29-C66EB6756BC6}" type="pres">
      <dgm:prSet presAssocID="{B0962296-97A7-47BE-AC47-4170658E9753}" presName="sp" presStyleCnt="0"/>
      <dgm:spPr/>
    </dgm:pt>
    <dgm:pt modelId="{86277013-1795-4B39-A024-D8177306BD22}" type="pres">
      <dgm:prSet presAssocID="{A5127158-8A37-4E33-8E03-6F1A870F4C03}" presName="linNode" presStyleCnt="0"/>
      <dgm:spPr/>
    </dgm:pt>
    <dgm:pt modelId="{0F9CB898-74DF-46D3-8F55-C9CD8ACD55B0}" type="pres">
      <dgm:prSet presAssocID="{A5127158-8A37-4E33-8E03-6F1A870F4C03}" presName="parentText" presStyleLbl="node1" presStyleIdx="2" presStyleCnt="3" custScaleX="117031" custScaleY="7302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2AA7E7-B295-454C-BBA9-50FCE432265F}" type="pres">
      <dgm:prSet presAssocID="{A5127158-8A37-4E33-8E03-6F1A870F4C03}" presName="descendantText" presStyleLbl="alignAccFollowNode1" presStyleIdx="2" presStyleCnt="3" custScaleX="312056" custScaleY="85959" custLinFactNeighborX="-282" custLinFactNeighborY="-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C2664F3-6D24-49AB-A3D3-3A31A7C3ABB9}" type="presOf" srcId="{F8D03713-2136-415A-AA75-A18B072CE45F}" destId="{042D6971-ADA4-49E0-B6D3-82436BC78BF0}" srcOrd="0" destOrd="0" presId="urn:microsoft.com/office/officeart/2005/8/layout/vList5"/>
    <dgm:cxn modelId="{0F6765E8-E308-4AD4-9E28-37F93A86A8D5}" type="presOf" srcId="{42520A08-EB4A-4856-BB34-CDA2724A18DE}" destId="{042D6971-ADA4-49E0-B6D3-82436BC78BF0}" srcOrd="0" destOrd="1" presId="urn:microsoft.com/office/officeart/2005/8/layout/vList5"/>
    <dgm:cxn modelId="{E5929954-D53B-40B7-BA8B-691FE914CE07}" type="presOf" srcId="{285C68F5-1900-4694-A9F4-41804CDE66E6}" destId="{EA23CD24-6770-4C9B-9E09-344BBE97E43E}" srcOrd="0" destOrd="3" presId="urn:microsoft.com/office/officeart/2005/8/layout/vList5"/>
    <dgm:cxn modelId="{641C5F78-7CE0-482C-A350-5AB448553510}" srcId="{F1CDFFCE-E53D-4FFF-938C-8D6E991F459C}" destId="{724D8EA3-4E1D-44E0-A262-235341FB977B}" srcOrd="0" destOrd="0" parTransId="{0288F811-7DB9-4C57-8D8D-29AD651960F7}" sibTransId="{D77D9C3F-10EA-4946-8352-3F48BA0A03FD}"/>
    <dgm:cxn modelId="{55892E90-D1F3-4B0E-9BE7-551E6E04ECF2}" srcId="{F1CDFFCE-E53D-4FFF-938C-8D6E991F459C}" destId="{68AAFA20-4F21-4ED0-9788-B03A11162A4E}" srcOrd="2" destOrd="0" parTransId="{8C404C3A-1CA1-4E71-962E-D849A54FAC39}" sibTransId="{3E50A006-F839-45B4-9F2F-8A34A4A7F83F}"/>
    <dgm:cxn modelId="{7920660D-25A9-4273-90EE-1B79CCEA2025}" srcId="{594EE72F-12C8-4C65-BDF6-C223CB91FC27}" destId="{15F85DB8-8ABC-46A2-9D78-210DB9DB3562}" srcOrd="3" destOrd="0" parTransId="{DB74D5F2-C535-4589-BCF4-385239425C37}" sibTransId="{8F7BF5F0-3A28-44C3-9C7F-B00F2F55E8FE}"/>
    <dgm:cxn modelId="{9C900E52-DCA9-409B-97CA-205B8D007E3C}" type="presOf" srcId="{257BE101-48D5-4DE0-8418-7C3E2A9F1A33}" destId="{992AA7E7-B295-454C-BBA9-50FCE432265F}" srcOrd="0" destOrd="2" presId="urn:microsoft.com/office/officeart/2005/8/layout/vList5"/>
    <dgm:cxn modelId="{B38AFABF-40D7-4597-AA57-83E8D9F3C694}" srcId="{15F85DB8-8ABC-46A2-9D78-210DB9DB3562}" destId="{614E8F22-2AD8-480D-9165-DA13EC3FC3C2}" srcOrd="1" destOrd="0" parTransId="{450F1EED-A43C-48DF-9183-C27484416465}" sibTransId="{D839DE63-74D8-4CC9-B991-628FEE88757E}"/>
    <dgm:cxn modelId="{EB8768FC-995C-4E6B-905D-F2C69487C24D}" srcId="{45825392-2A3A-403C-BA51-BFB7663F5F49}" destId="{0E084479-DCBB-45DD-A947-AB2F41500050}" srcOrd="1" destOrd="0" parTransId="{5507B03D-5B28-4A03-8F86-D722CF41F782}" sibTransId="{B0962296-97A7-47BE-AC47-4170658E9753}"/>
    <dgm:cxn modelId="{40EA7A53-E852-4085-A157-EA293D82F1FA}" type="presOf" srcId="{594EE72F-12C8-4C65-BDF6-C223CB91FC27}" destId="{992AA7E7-B295-454C-BBA9-50FCE432265F}" srcOrd="0" destOrd="0" presId="urn:microsoft.com/office/officeart/2005/8/layout/vList5"/>
    <dgm:cxn modelId="{8FCE3B46-0C81-4F0C-9211-3EDD5BCE00A3}" srcId="{594EE72F-12C8-4C65-BDF6-C223CB91FC27}" destId="{D17F5ECD-0C42-48C3-BE86-4068E69F5F41}" srcOrd="2" destOrd="0" parTransId="{E3F76FCF-F071-4EB2-923E-A1C63C078103}" sibTransId="{1F3AB21C-5599-41D3-A898-C27A3F09488A}"/>
    <dgm:cxn modelId="{4F3B1CE8-667B-4AED-9109-861FA5822ACD}" type="presOf" srcId="{45825392-2A3A-403C-BA51-BFB7663F5F49}" destId="{7F4AC4E6-FB39-45B9-8B9E-7D7A0C23BCAF}" srcOrd="0" destOrd="0" presId="urn:microsoft.com/office/officeart/2005/8/layout/vList5"/>
    <dgm:cxn modelId="{E4373AB8-ED01-48C8-AF81-23CDF330E2D7}" type="presOf" srcId="{89103C67-C115-4464-AF7A-1853C0597016}" destId="{042D6971-ADA4-49E0-B6D3-82436BC78BF0}" srcOrd="0" destOrd="3" presId="urn:microsoft.com/office/officeart/2005/8/layout/vList5"/>
    <dgm:cxn modelId="{E6E5FC51-C60C-47E8-9D26-5D557662A4BD}" type="presOf" srcId="{BBFD9823-8F3E-4B79-9A76-66850E35D278}" destId="{042D6971-ADA4-49E0-B6D3-82436BC78BF0}" srcOrd="0" destOrd="4" presId="urn:microsoft.com/office/officeart/2005/8/layout/vList5"/>
    <dgm:cxn modelId="{B8936766-D92A-4C71-88E4-08F2B9268370}" type="presOf" srcId="{724D8EA3-4E1D-44E0-A262-235341FB977B}" destId="{EA23CD24-6770-4C9B-9E09-344BBE97E43E}" srcOrd="0" destOrd="2" presId="urn:microsoft.com/office/officeart/2005/8/layout/vList5"/>
    <dgm:cxn modelId="{22E0BD76-9F21-4E20-84C7-CAE326419CCF}" type="presOf" srcId="{3D1C7A7E-F12F-4B38-9DBD-6897BE2AC4D6}" destId="{303EA044-8970-44EE-84BD-9226558580CD}" srcOrd="0" destOrd="0" presId="urn:microsoft.com/office/officeart/2005/8/layout/vList5"/>
    <dgm:cxn modelId="{13C49C07-7960-4D74-9C89-09D62B12A7EA}" srcId="{F8D03713-2136-415A-AA75-A18B072CE45F}" destId="{89103C67-C115-4464-AF7A-1853C0597016}" srcOrd="2" destOrd="0" parTransId="{0D648C50-910A-435F-92C1-7B5F54B97CF3}" sibTransId="{A8FF6E70-D651-49B6-9A57-C1A528689AC1}"/>
    <dgm:cxn modelId="{06BC51B5-2C1F-4682-B4FA-32B87989EDB8}" type="presOf" srcId="{D17F5ECD-0C42-48C3-BE86-4068E69F5F41}" destId="{992AA7E7-B295-454C-BBA9-50FCE432265F}" srcOrd="0" destOrd="3" presId="urn:microsoft.com/office/officeart/2005/8/layout/vList5"/>
    <dgm:cxn modelId="{DA0B05CD-7294-4B75-A11D-A6838E679A07}" type="presOf" srcId="{15F85DB8-8ABC-46A2-9D78-210DB9DB3562}" destId="{992AA7E7-B295-454C-BBA9-50FCE432265F}" srcOrd="0" destOrd="4" presId="urn:microsoft.com/office/officeart/2005/8/layout/vList5"/>
    <dgm:cxn modelId="{A0F78B51-53ED-4930-B1F8-7B5C814118D8}" srcId="{594EE72F-12C8-4C65-BDF6-C223CB91FC27}" destId="{4ACE2B21-709F-47F0-B1D5-ADD87531D071}" srcOrd="0" destOrd="0" parTransId="{392D4F67-37AB-408F-9EA1-77205055F33D}" sibTransId="{1322447F-D0EC-4409-AA76-9B119DA90C42}"/>
    <dgm:cxn modelId="{256FFDED-C1B2-45FD-9920-7A0C1FBBFC0F}" srcId="{15F85DB8-8ABC-46A2-9D78-210DB9DB3562}" destId="{3DC93DDF-8852-472A-8046-5A8F29C548EF}" srcOrd="0" destOrd="0" parTransId="{96E8B959-324A-4214-9EC7-B38C625E93A6}" sibTransId="{BC7B3B77-6BC9-4990-BFB4-1C27E8E9A8FB}"/>
    <dgm:cxn modelId="{BFD0D194-C8FB-451F-865B-DAF93EA1C0C9}" srcId="{F1CDFFCE-E53D-4FFF-938C-8D6E991F459C}" destId="{285C68F5-1900-4694-A9F4-41804CDE66E6}" srcOrd="1" destOrd="0" parTransId="{00B72001-889C-4BB7-A574-0176284CEF83}" sibTransId="{0DB0861D-4D68-4058-9BE4-EA7238D030BD}"/>
    <dgm:cxn modelId="{FE5E43AE-4828-4DA7-9D18-6609054B2C55}" srcId="{3D1C7A7E-F12F-4B38-9DBD-6897BE2AC4D6}" destId="{57AA3E6C-F0E7-4229-98C0-63B69EAC943D}" srcOrd="0" destOrd="0" parTransId="{EA08D8E2-0D2C-458E-B089-0BC7CD330790}" sibTransId="{AE005432-2862-43C8-836A-36367A9DDB63}"/>
    <dgm:cxn modelId="{2995ECCD-8205-4383-849E-8A3BDAB689E3}" srcId="{F8D03713-2136-415A-AA75-A18B072CE45F}" destId="{01C7AB95-49FD-462A-95BD-63C230913A3A}" srcOrd="4" destOrd="0" parTransId="{96744B45-79B5-42C9-A20B-8B4BC8E0E6CF}" sibTransId="{939A8975-3C91-4FD4-BD1B-1799FEC449D6}"/>
    <dgm:cxn modelId="{DDB20AB4-4A5B-45F4-87F8-D20AF1884BC1}" srcId="{A5127158-8A37-4E33-8E03-6F1A870F4C03}" destId="{594EE72F-12C8-4C65-BDF6-C223CB91FC27}" srcOrd="0" destOrd="0" parTransId="{F16159B8-18C1-4413-9AA5-E0DD753C2D5A}" sibTransId="{C162B2EF-5B65-4C7D-9A9A-BBC914006704}"/>
    <dgm:cxn modelId="{26E5AEB5-8BF3-44CC-99F3-3FFD5DEC6137}" type="presOf" srcId="{57AA3E6C-F0E7-4229-98C0-63B69EAC943D}" destId="{EA23CD24-6770-4C9B-9E09-344BBE97E43E}" srcOrd="0" destOrd="0" presId="urn:microsoft.com/office/officeart/2005/8/layout/vList5"/>
    <dgm:cxn modelId="{FC383D22-5B1B-49AB-93B7-69BE0C8DFBBF}" type="presOf" srcId="{01C7AB95-49FD-462A-95BD-63C230913A3A}" destId="{042D6971-ADA4-49E0-B6D3-82436BC78BF0}" srcOrd="0" destOrd="5" presId="urn:microsoft.com/office/officeart/2005/8/layout/vList5"/>
    <dgm:cxn modelId="{F5C33F50-CE8E-4F8F-ADBF-FA15A1BD4D17}" type="presOf" srcId="{614E8F22-2AD8-480D-9165-DA13EC3FC3C2}" destId="{992AA7E7-B295-454C-BBA9-50FCE432265F}" srcOrd="0" destOrd="6" presId="urn:microsoft.com/office/officeart/2005/8/layout/vList5"/>
    <dgm:cxn modelId="{2AC36BEB-485E-4A31-9364-86D4046C0A33}" type="presOf" srcId="{3DC93DDF-8852-472A-8046-5A8F29C548EF}" destId="{992AA7E7-B295-454C-BBA9-50FCE432265F}" srcOrd="0" destOrd="5" presId="urn:microsoft.com/office/officeart/2005/8/layout/vList5"/>
    <dgm:cxn modelId="{01909833-CE9B-4C40-A098-0D8300769C4A}" srcId="{594EE72F-12C8-4C65-BDF6-C223CB91FC27}" destId="{257BE101-48D5-4DE0-8418-7C3E2A9F1A33}" srcOrd="1" destOrd="0" parTransId="{A737F6D1-BC8B-448A-ABDA-109A2DF02FB4}" sibTransId="{82332233-9784-4591-AD0E-04999A5BEEBB}"/>
    <dgm:cxn modelId="{F7DE5240-EFE7-47FC-9BF1-848F60AEA662}" type="presOf" srcId="{3FAD580D-0578-47FD-B152-DDA63DFAB758}" destId="{042D6971-ADA4-49E0-B6D3-82436BC78BF0}" srcOrd="0" destOrd="2" presId="urn:microsoft.com/office/officeart/2005/8/layout/vList5"/>
    <dgm:cxn modelId="{A4F57A25-4443-4AFB-ABFB-8B3A761822BC}" srcId="{45825392-2A3A-403C-BA51-BFB7663F5F49}" destId="{3D1C7A7E-F12F-4B38-9DBD-6897BE2AC4D6}" srcOrd="0" destOrd="0" parTransId="{BC874173-F02C-4D4C-8418-8B27DB216AE2}" sibTransId="{1FC90A15-0D22-4F0A-B58A-2D50A26E901A}"/>
    <dgm:cxn modelId="{4BB7AC2F-18C7-4CC7-B2E2-A0D3E6F69759}" type="presOf" srcId="{F1CDFFCE-E53D-4FFF-938C-8D6E991F459C}" destId="{EA23CD24-6770-4C9B-9E09-344BBE97E43E}" srcOrd="0" destOrd="1" presId="urn:microsoft.com/office/officeart/2005/8/layout/vList5"/>
    <dgm:cxn modelId="{CEFA3423-9D95-4744-87AA-FCA9B599ECAD}" srcId="{F8D03713-2136-415A-AA75-A18B072CE45F}" destId="{42520A08-EB4A-4856-BB34-CDA2724A18DE}" srcOrd="0" destOrd="0" parTransId="{4CB8F347-27F6-4FD4-913D-AC20EC589CE4}" sibTransId="{5033271D-F920-4E2C-B145-6C3822351587}"/>
    <dgm:cxn modelId="{583CE0C3-F105-4FF9-8B19-536BE2703B5B}" type="presOf" srcId="{68AAFA20-4F21-4ED0-9788-B03A11162A4E}" destId="{EA23CD24-6770-4C9B-9E09-344BBE97E43E}" srcOrd="0" destOrd="4" presId="urn:microsoft.com/office/officeart/2005/8/layout/vList5"/>
    <dgm:cxn modelId="{99207A74-9E07-4B1A-9FBA-F69A2F51B13D}" srcId="{F8D03713-2136-415A-AA75-A18B072CE45F}" destId="{3FAD580D-0578-47FD-B152-DDA63DFAB758}" srcOrd="1" destOrd="0" parTransId="{6049DD02-FF70-4968-BE05-1598C0BCC329}" sibTransId="{FADCD2A1-9251-423E-90BE-569E21344539}"/>
    <dgm:cxn modelId="{B6722E25-2F90-4F83-AF88-5A5D7D5EFA9B}" type="presOf" srcId="{4ACE2B21-709F-47F0-B1D5-ADD87531D071}" destId="{992AA7E7-B295-454C-BBA9-50FCE432265F}" srcOrd="0" destOrd="1" presId="urn:microsoft.com/office/officeart/2005/8/layout/vList5"/>
    <dgm:cxn modelId="{EE856FBD-3D3B-456B-9D82-F21360144DCC}" type="presOf" srcId="{A5127158-8A37-4E33-8E03-6F1A870F4C03}" destId="{0F9CB898-74DF-46D3-8F55-C9CD8ACD55B0}" srcOrd="0" destOrd="0" presId="urn:microsoft.com/office/officeart/2005/8/layout/vList5"/>
    <dgm:cxn modelId="{465B9031-94CE-40A8-B0EE-9DF5A42B0A1D}" type="presOf" srcId="{0E084479-DCBB-45DD-A947-AB2F41500050}" destId="{E2EB155E-8360-4E12-B697-20C1C92247B1}" srcOrd="0" destOrd="0" presId="urn:microsoft.com/office/officeart/2005/8/layout/vList5"/>
    <dgm:cxn modelId="{004CBF91-90B6-4F89-AAF5-9838B79E6406}" srcId="{45825392-2A3A-403C-BA51-BFB7663F5F49}" destId="{A5127158-8A37-4E33-8E03-6F1A870F4C03}" srcOrd="2" destOrd="0" parTransId="{B05E3715-2EE8-402F-BC01-583BA716965B}" sibTransId="{ADA46618-4EB0-4A01-9E08-D05A7EDF5256}"/>
    <dgm:cxn modelId="{BD4DDC92-5965-4A03-A1C5-57063303D3EA}" srcId="{F8D03713-2136-415A-AA75-A18B072CE45F}" destId="{BBFD9823-8F3E-4B79-9A76-66850E35D278}" srcOrd="3" destOrd="0" parTransId="{3F36818B-9A97-4063-A969-81C0C4907A28}" sibTransId="{A335F216-6AE9-4CE2-B387-40992B3AEAF7}"/>
    <dgm:cxn modelId="{E2F15579-2F78-4135-9CE7-21B9CFD46FBC}" srcId="{0E084479-DCBB-45DD-A947-AB2F41500050}" destId="{F8D03713-2136-415A-AA75-A18B072CE45F}" srcOrd="0" destOrd="0" parTransId="{2F89C42F-F142-4794-BB11-0DC8E5D3038D}" sibTransId="{A7A94777-EDBF-48DF-BAB3-C1D1DE393EE0}"/>
    <dgm:cxn modelId="{79765E10-3116-496E-9CBD-D5EE6EEEDF72}" srcId="{3D1C7A7E-F12F-4B38-9DBD-6897BE2AC4D6}" destId="{F1CDFFCE-E53D-4FFF-938C-8D6E991F459C}" srcOrd="1" destOrd="0" parTransId="{D72AC8D3-54C9-4146-BAC1-99E932080C36}" sibTransId="{1274D26A-D2A9-4F46-83F8-A8DB9DE58EF0}"/>
    <dgm:cxn modelId="{261C2F81-3080-4936-8C04-61E60823F758}" type="presParOf" srcId="{7F4AC4E6-FB39-45B9-8B9E-7D7A0C23BCAF}" destId="{0A782FC4-D040-45B1-BCCA-B4F35A33A5FF}" srcOrd="0" destOrd="0" presId="urn:microsoft.com/office/officeart/2005/8/layout/vList5"/>
    <dgm:cxn modelId="{BD8C8EF0-2921-4959-9751-8A14B3E6C957}" type="presParOf" srcId="{0A782FC4-D040-45B1-BCCA-B4F35A33A5FF}" destId="{303EA044-8970-44EE-84BD-9226558580CD}" srcOrd="0" destOrd="0" presId="urn:microsoft.com/office/officeart/2005/8/layout/vList5"/>
    <dgm:cxn modelId="{356729D3-35AA-4672-ACA6-34B1BE72D18C}" type="presParOf" srcId="{0A782FC4-D040-45B1-BCCA-B4F35A33A5FF}" destId="{EA23CD24-6770-4C9B-9E09-344BBE97E43E}" srcOrd="1" destOrd="0" presId="urn:microsoft.com/office/officeart/2005/8/layout/vList5"/>
    <dgm:cxn modelId="{4E43DD63-E08E-4C32-ADAF-537AE7E7B7AC}" type="presParOf" srcId="{7F4AC4E6-FB39-45B9-8B9E-7D7A0C23BCAF}" destId="{AF778DF7-77F7-4AA4-8AAD-C84A5A72348D}" srcOrd="1" destOrd="0" presId="urn:microsoft.com/office/officeart/2005/8/layout/vList5"/>
    <dgm:cxn modelId="{2ABE6645-7050-4C4C-9D59-729224C9A927}" type="presParOf" srcId="{7F4AC4E6-FB39-45B9-8B9E-7D7A0C23BCAF}" destId="{28F67EF1-7F9B-4400-A652-EC13901E13FF}" srcOrd="2" destOrd="0" presId="urn:microsoft.com/office/officeart/2005/8/layout/vList5"/>
    <dgm:cxn modelId="{DC0714A3-918B-46BA-9DBE-17D7FE4E64FA}" type="presParOf" srcId="{28F67EF1-7F9B-4400-A652-EC13901E13FF}" destId="{E2EB155E-8360-4E12-B697-20C1C92247B1}" srcOrd="0" destOrd="0" presId="urn:microsoft.com/office/officeart/2005/8/layout/vList5"/>
    <dgm:cxn modelId="{D65E412D-BAE0-4EE8-A6E3-A9165B34585C}" type="presParOf" srcId="{28F67EF1-7F9B-4400-A652-EC13901E13FF}" destId="{042D6971-ADA4-49E0-B6D3-82436BC78BF0}" srcOrd="1" destOrd="0" presId="urn:microsoft.com/office/officeart/2005/8/layout/vList5"/>
    <dgm:cxn modelId="{16C41DB6-7EF4-4492-817C-493C71334283}" type="presParOf" srcId="{7F4AC4E6-FB39-45B9-8B9E-7D7A0C23BCAF}" destId="{C4A3E8E9-EAF6-402B-8C29-C66EB6756BC6}" srcOrd="3" destOrd="0" presId="urn:microsoft.com/office/officeart/2005/8/layout/vList5"/>
    <dgm:cxn modelId="{04385C05-45BC-440C-AEAE-31AF2E1C4D2B}" type="presParOf" srcId="{7F4AC4E6-FB39-45B9-8B9E-7D7A0C23BCAF}" destId="{86277013-1795-4B39-A024-D8177306BD22}" srcOrd="4" destOrd="0" presId="urn:microsoft.com/office/officeart/2005/8/layout/vList5"/>
    <dgm:cxn modelId="{D7CBB027-2DAB-474F-9670-0B2BF55F6D26}" type="presParOf" srcId="{86277013-1795-4B39-A024-D8177306BD22}" destId="{0F9CB898-74DF-46D3-8F55-C9CD8ACD55B0}" srcOrd="0" destOrd="0" presId="urn:microsoft.com/office/officeart/2005/8/layout/vList5"/>
    <dgm:cxn modelId="{B91CD92E-D07E-4B94-B0C2-05ACB5289154}" type="presParOf" srcId="{86277013-1795-4B39-A024-D8177306BD22}" destId="{992AA7E7-B295-454C-BBA9-50FCE432265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C18C0-6B5D-481F-B918-0650935FBE70}">
      <dsp:nvSpPr>
        <dsp:cNvPr id="0" name=""/>
        <dsp:cNvSpPr/>
      </dsp:nvSpPr>
      <dsp:spPr>
        <a:xfrm>
          <a:off x="-151244" y="-77828"/>
          <a:ext cx="7888585" cy="1404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Réorganisation en début 2020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Refonte et harmonisation des </a:t>
          </a:r>
          <a:r>
            <a:rPr lang="fr-FR" sz="1600" b="1" kern="1200" dirty="0" err="1" smtClean="0"/>
            <a:t>process</a:t>
          </a:r>
          <a:r>
            <a:rPr lang="fr-FR" sz="1600" b="1" kern="1200" dirty="0" smtClean="0"/>
            <a:t> sur CEGEE</a:t>
          </a:r>
        </a:p>
      </dsp:txBody>
      <dsp:txXfrm>
        <a:off x="-110118" y="-36702"/>
        <a:ext cx="6254372" cy="1321904"/>
      </dsp:txXfrm>
    </dsp:sp>
    <dsp:sp modelId="{094C1F43-F96C-4021-B936-C9B015AE2497}">
      <dsp:nvSpPr>
        <dsp:cNvPr id="0" name=""/>
        <dsp:cNvSpPr/>
      </dsp:nvSpPr>
      <dsp:spPr>
        <a:xfrm>
          <a:off x="382245" y="1513510"/>
          <a:ext cx="8106948" cy="1404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Développement commercial du marché des personnes protégées axé principalement sur les </a:t>
          </a:r>
          <a:r>
            <a:rPr lang="fr-FR" sz="1600" b="1" u="sng" kern="1200" dirty="0" smtClean="0"/>
            <a:t>mesures professionnelles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" b="1" kern="1200" dirty="0" smtClean="0"/>
            <a:t/>
          </a:r>
          <a:br>
            <a:rPr lang="fr-FR" sz="400" b="1" kern="1200" dirty="0" smtClean="0"/>
          </a:br>
          <a:r>
            <a:rPr lang="fr-FR" sz="1600" b="1" kern="1200" dirty="0" smtClean="0"/>
            <a:t>(&gt; 21.000 clients, potentiel de développement de PNB fort)</a:t>
          </a:r>
          <a:endParaRPr lang="fr-FR" sz="1600" b="1" kern="1200" dirty="0"/>
        </a:p>
      </dsp:txBody>
      <dsp:txXfrm>
        <a:off x="423371" y="1554636"/>
        <a:ext cx="6293504" cy="1321904"/>
      </dsp:txXfrm>
    </dsp:sp>
    <dsp:sp modelId="{F8206C9C-EB1F-4299-AE7C-6C5C5C5FF82B}">
      <dsp:nvSpPr>
        <dsp:cNvPr id="0" name=""/>
        <dsp:cNvSpPr/>
      </dsp:nvSpPr>
      <dsp:spPr>
        <a:xfrm>
          <a:off x="1512190" y="3042877"/>
          <a:ext cx="7132401" cy="17154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u="none" kern="1200" dirty="0" smtClean="0"/>
            <a:t>Prise en charge des </a:t>
          </a:r>
          <a:r>
            <a:rPr lang="fr-FR" sz="2400" b="1" u="sng" kern="1200" dirty="0" smtClean="0"/>
            <a:t>mesures familiales</a:t>
          </a:r>
          <a:br>
            <a:rPr lang="fr-FR" sz="2400" b="1" u="sng" kern="1200" dirty="0" smtClean="0"/>
          </a:br>
          <a:r>
            <a:rPr lang="fr-FR" sz="2400" b="1" u="none" kern="1200" dirty="0" smtClean="0"/>
            <a:t>(env. 5.000 clients) </a:t>
          </a:r>
          <a:r>
            <a:rPr lang="fr-FR" sz="2400" b="1" u="sng" kern="1200" dirty="0" smtClean="0"/>
            <a:t>par le marché des personnes protégées ET par les agences</a:t>
          </a:r>
          <a:endParaRPr lang="fr-FR" sz="2400" b="1" u="none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 smtClean="0"/>
        </a:p>
      </dsp:txBody>
      <dsp:txXfrm>
        <a:off x="1562434" y="3093121"/>
        <a:ext cx="5508830" cy="1614983"/>
      </dsp:txXfrm>
    </dsp:sp>
    <dsp:sp modelId="{D2D3966B-8B03-4B37-89A6-3A27C18FD4C8}">
      <dsp:nvSpPr>
        <dsp:cNvPr id="0" name=""/>
        <dsp:cNvSpPr/>
      </dsp:nvSpPr>
      <dsp:spPr>
        <a:xfrm>
          <a:off x="6522151" y="986989"/>
          <a:ext cx="912701" cy="91270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>
        <a:off x="6727509" y="986989"/>
        <a:ext cx="501985" cy="686808"/>
      </dsp:txXfrm>
    </dsp:sp>
    <dsp:sp modelId="{68EF16E8-13A0-418E-852D-96AA26F0B94B}">
      <dsp:nvSpPr>
        <dsp:cNvPr id="0" name=""/>
        <dsp:cNvSpPr/>
      </dsp:nvSpPr>
      <dsp:spPr>
        <a:xfrm>
          <a:off x="7164823" y="2615810"/>
          <a:ext cx="912701" cy="91270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>
        <a:off x="7370181" y="2615810"/>
        <a:ext cx="501985" cy="686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F811C-4CB5-4239-AAB0-8664876D5C0F}">
      <dsp:nvSpPr>
        <dsp:cNvPr id="0" name=""/>
        <dsp:cNvSpPr/>
      </dsp:nvSpPr>
      <dsp:spPr>
        <a:xfrm rot="5400000">
          <a:off x="-278341" y="278936"/>
          <a:ext cx="1855612" cy="12989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Création de la mesure</a:t>
          </a:r>
          <a:endParaRPr lang="fr-FR" sz="2000" kern="1200" dirty="0"/>
        </a:p>
      </dsp:txBody>
      <dsp:txXfrm rot="-5400000">
        <a:off x="1" y="650058"/>
        <a:ext cx="1298928" cy="556684"/>
      </dsp:txXfrm>
    </dsp:sp>
    <dsp:sp modelId="{F3835CE4-1263-4D98-9E4D-8FC5CC6259B5}">
      <dsp:nvSpPr>
        <dsp:cNvPr id="0" name=""/>
        <dsp:cNvSpPr/>
      </dsp:nvSpPr>
      <dsp:spPr>
        <a:xfrm rot="5400000">
          <a:off x="4294862" y="-2995338"/>
          <a:ext cx="1206148" cy="7198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 smtClean="0">
              <a:solidFill>
                <a:srgbClr val="C00000"/>
              </a:solidFill>
            </a:rPr>
            <a:t>Arrivée du jugement : </a:t>
          </a:r>
          <a:r>
            <a:rPr lang="fr-FR" sz="1500" kern="1200" dirty="0" smtClean="0"/>
            <a:t>transmettre les documents à l’Assistance Commerciale, par mail (CEGEE-B-PP)</a:t>
          </a:r>
          <a:endParaRPr lang="fr-F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 smtClean="0">
              <a:solidFill>
                <a:srgbClr val="C00000"/>
              </a:solidFill>
            </a:rPr>
            <a:t>1</a:t>
          </a:r>
          <a:r>
            <a:rPr lang="fr-FR" sz="1500" kern="1200" baseline="30000" dirty="0" smtClean="0">
              <a:solidFill>
                <a:srgbClr val="C00000"/>
              </a:solidFill>
            </a:rPr>
            <a:t>er</a:t>
          </a:r>
          <a:r>
            <a:rPr lang="fr-FR" sz="1500" kern="1200" dirty="0" smtClean="0">
              <a:solidFill>
                <a:srgbClr val="C00000"/>
              </a:solidFill>
            </a:rPr>
            <a:t> entretien : </a:t>
          </a:r>
          <a:r>
            <a:rPr lang="fr-FR" sz="1500" kern="1200" dirty="0" smtClean="0"/>
            <a:t>solliciter le Chargé d’Affaires PP si besoin</a:t>
          </a:r>
          <a:endParaRPr lang="fr-FR" sz="1500" kern="1200" dirty="0"/>
        </a:p>
      </dsp:txBody>
      <dsp:txXfrm rot="-5400000">
        <a:off x="1298929" y="59474"/>
        <a:ext cx="7139136" cy="1088390"/>
      </dsp:txXfrm>
    </dsp:sp>
    <dsp:sp modelId="{9158FFD4-DA3D-4CCF-B735-FC520BBF64C3}">
      <dsp:nvSpPr>
        <dsp:cNvPr id="0" name=""/>
        <dsp:cNvSpPr/>
      </dsp:nvSpPr>
      <dsp:spPr>
        <a:xfrm rot="5400000">
          <a:off x="-278341" y="1942823"/>
          <a:ext cx="1855612" cy="12989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« Vie de la mesure »</a:t>
          </a:r>
          <a:endParaRPr lang="fr-FR" sz="2000" kern="1200" dirty="0"/>
        </a:p>
      </dsp:txBody>
      <dsp:txXfrm rot="-5400000">
        <a:off x="1" y="2313945"/>
        <a:ext cx="1298928" cy="556684"/>
      </dsp:txXfrm>
    </dsp:sp>
    <dsp:sp modelId="{CCCAB474-68C5-47D0-A4D6-5BDB1C974745}">
      <dsp:nvSpPr>
        <dsp:cNvPr id="0" name=""/>
        <dsp:cNvSpPr/>
      </dsp:nvSpPr>
      <dsp:spPr>
        <a:xfrm rot="5400000">
          <a:off x="4294862" y="-1331451"/>
          <a:ext cx="1206148" cy="7198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 smtClean="0">
              <a:solidFill>
                <a:srgbClr val="C00000"/>
              </a:solidFill>
            </a:rPr>
            <a:t>Proactivité (GERC…) : </a:t>
          </a:r>
          <a:r>
            <a:rPr lang="fr-FR" sz="1500" i="1" kern="1200" dirty="0" smtClean="0"/>
            <a:t>comme pour la clientèle classique</a:t>
          </a:r>
          <a:endParaRPr lang="fr-FR" sz="1500" i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 smtClean="0">
              <a:solidFill>
                <a:srgbClr val="C00000"/>
              </a:solidFill>
            </a:rPr>
            <a:t>Proposition, rdv…: </a:t>
          </a:r>
          <a:r>
            <a:rPr lang="fr-FR" sz="1500" b="0" i="1" kern="1200" dirty="0" smtClean="0"/>
            <a:t>comme pour la clientèle classique</a:t>
          </a:r>
          <a:r>
            <a:rPr lang="fr-FR" sz="1500" kern="1200" dirty="0" smtClean="0"/>
            <a:t>, mais certaines opérations d’épargne doivent être validées préalablement par le juge des Tutelles</a:t>
          </a:r>
          <a:br>
            <a:rPr lang="fr-FR" sz="1500" kern="1200" dirty="0" smtClean="0"/>
          </a:br>
          <a:r>
            <a:rPr lang="fr-FR" sz="1500" kern="1200" dirty="0" smtClean="0"/>
            <a:t>(voir ci-après ; en cas de doute, solliciter l’Assistance Commerciale ou le Chargé d’Affaires PP)</a:t>
          </a:r>
          <a:endParaRPr lang="fr-FR" sz="1500" kern="1200" dirty="0"/>
        </a:p>
      </dsp:txBody>
      <dsp:txXfrm rot="-5400000">
        <a:off x="1298929" y="1723361"/>
        <a:ext cx="7139136" cy="1088390"/>
      </dsp:txXfrm>
    </dsp:sp>
    <dsp:sp modelId="{1AD71FCD-01ED-4D27-BF16-84BFAF882EE7}">
      <dsp:nvSpPr>
        <dsp:cNvPr id="0" name=""/>
        <dsp:cNvSpPr/>
      </dsp:nvSpPr>
      <dsp:spPr>
        <a:xfrm rot="5400000">
          <a:off x="-278341" y="3606710"/>
          <a:ext cx="1855612" cy="12989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Fin de la mesure</a:t>
          </a:r>
          <a:endParaRPr lang="fr-FR" sz="2000" kern="1200" dirty="0"/>
        </a:p>
      </dsp:txBody>
      <dsp:txXfrm rot="-5400000">
        <a:off x="1" y="3977832"/>
        <a:ext cx="1298928" cy="556684"/>
      </dsp:txXfrm>
    </dsp:sp>
    <dsp:sp modelId="{E3E8CA63-61A2-4C32-90BC-9499856028FD}">
      <dsp:nvSpPr>
        <dsp:cNvPr id="0" name=""/>
        <dsp:cNvSpPr/>
      </dsp:nvSpPr>
      <dsp:spPr>
        <a:xfrm rot="5400000">
          <a:off x="4294862" y="332435"/>
          <a:ext cx="1206148" cy="7198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 smtClean="0">
              <a:solidFill>
                <a:srgbClr val="C00000"/>
              </a:solidFill>
            </a:rPr>
            <a:t>Levée de la mesure, ou décès: </a:t>
          </a:r>
          <a:r>
            <a:rPr lang="fr-FR" sz="1500" kern="1200" dirty="0" smtClean="0"/>
            <a:t>transmettre les documents à l’Assistance Commerciale, par mail (CEGEE-B-PP)</a:t>
          </a:r>
          <a:endParaRPr lang="fr-FR" sz="1500" kern="1200" dirty="0"/>
        </a:p>
      </dsp:txBody>
      <dsp:txXfrm rot="-5400000">
        <a:off x="1298929" y="3387248"/>
        <a:ext cx="7139136" cy="1088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AF35A-25E3-4CB0-A8E1-E03FC4350424}">
      <dsp:nvSpPr>
        <dsp:cNvPr id="0" name=""/>
        <dsp:cNvSpPr/>
      </dsp:nvSpPr>
      <dsp:spPr>
        <a:xfrm>
          <a:off x="3012" y="1722"/>
          <a:ext cx="8130879" cy="10673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La </a:t>
          </a:r>
          <a:r>
            <a:rPr lang="fr-FR" sz="1800" b="1" u="sng" kern="1200" dirty="0" smtClean="0"/>
            <a:t>relation commerciale</a:t>
          </a:r>
          <a:r>
            <a:rPr lang="fr-FR" sz="1800" b="1" u="none" kern="1200" dirty="0" smtClean="0"/>
            <a:t> </a:t>
          </a:r>
          <a:r>
            <a:rPr lang="fr-FR" sz="1800" b="1" kern="1200" dirty="0" smtClean="0"/>
            <a:t>avec le représentant légal est assurée par le GC,</a:t>
          </a:r>
          <a:br>
            <a:rPr lang="fr-FR" sz="1800" b="1" kern="1200" dirty="0" smtClean="0"/>
          </a:br>
          <a:r>
            <a:rPr lang="fr-FR" sz="1800" b="1" kern="1200" dirty="0" smtClean="0"/>
            <a:t>mais le marché des personnes protégées reste bien présent,</a:t>
          </a:r>
          <a:br>
            <a:rPr lang="fr-FR" sz="1800" b="1" kern="1200" dirty="0" smtClean="0"/>
          </a:br>
          <a:r>
            <a:rPr lang="fr-FR" sz="1800" b="1" kern="1200" dirty="0" smtClean="0"/>
            <a:t>notamment pour l’aspect administratif propre à ce marché !</a:t>
          </a:r>
          <a:endParaRPr lang="fr-FR" sz="1800" kern="1200" dirty="0"/>
        </a:p>
      </dsp:txBody>
      <dsp:txXfrm>
        <a:off x="34275" y="32985"/>
        <a:ext cx="8068353" cy="1004857"/>
      </dsp:txXfrm>
    </dsp:sp>
    <dsp:sp modelId="{ABABF010-4C37-4CD5-8490-390946118AB1}">
      <dsp:nvSpPr>
        <dsp:cNvPr id="0" name=""/>
        <dsp:cNvSpPr/>
      </dsp:nvSpPr>
      <dsp:spPr>
        <a:xfrm>
          <a:off x="10948" y="1214839"/>
          <a:ext cx="8115006" cy="20661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61000"/>
              </a:schemeClr>
            </a:gs>
            <a:gs pos="80000">
              <a:schemeClr val="accent5">
                <a:lumMod val="50000"/>
              </a:schemeClr>
            </a:gs>
            <a:gs pos="100000">
              <a:schemeClr val="accent5">
                <a:lumMod val="7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u="sng" kern="1200" dirty="0" smtClean="0"/>
            <a:t>Appui fort de l’Assistance Commerciale (Nancy)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Les actes administratifs liés à toute  la « vie de la mesure » sont assurés par l’Assistance Commerciale (Nancy):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 - Ouverture, reconduction, fin de la mesure…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 - Ouverture/transformation du 04 (forfait) lors de l’ouverture de la mesure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 - Inventaires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 - Inscription de message « 1010 » avec les règles à suivre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 - Modifications diverses, changement de représentant légal,…</a:t>
          </a:r>
          <a:endParaRPr lang="fr-FR" sz="1400" b="1" kern="1200" dirty="0"/>
        </a:p>
      </dsp:txBody>
      <dsp:txXfrm>
        <a:off x="71464" y="1275355"/>
        <a:ext cx="7993974" cy="1945139"/>
      </dsp:txXfrm>
    </dsp:sp>
    <dsp:sp modelId="{1A9F3E5A-B9BA-47A4-B821-52E80FBE3A26}">
      <dsp:nvSpPr>
        <dsp:cNvPr id="0" name=""/>
        <dsp:cNvSpPr/>
      </dsp:nvSpPr>
      <dsp:spPr>
        <a:xfrm>
          <a:off x="10948" y="3426743"/>
          <a:ext cx="5849916" cy="161209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7030A0"/>
            </a:gs>
            <a:gs pos="90000">
              <a:srgbClr val="7030A0"/>
            </a:gs>
            <a:gs pos="100000">
              <a:srgbClr val="7030A0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u="sng" kern="1200" dirty="0" smtClean="0"/>
            <a:t>Les acteurs du marché restent à votre disposition 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- l’Assistance Commerciale (Nancy) 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	Tél : 03.83.17.80.28  </a:t>
          </a:r>
          <a:r>
            <a:rPr lang="fr-FR" sz="1400" b="1" i="1" kern="1200" dirty="0" smtClean="0"/>
            <a:t>(ne pas transmettre aux personnes protégées)</a:t>
          </a:r>
          <a:endParaRPr lang="fr-FR" sz="1600" b="1" i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	@ : CEGEE-B-PP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- les Chargés d’Affaires Personnes Protégées (CAPP) de la Région</a:t>
          </a:r>
          <a:endParaRPr lang="fr-FR" sz="1600" b="1" kern="1200" dirty="0"/>
        </a:p>
      </dsp:txBody>
      <dsp:txXfrm>
        <a:off x="58165" y="3473960"/>
        <a:ext cx="5755482" cy="1517659"/>
      </dsp:txXfrm>
    </dsp:sp>
    <dsp:sp modelId="{A4CFA415-6E0C-42C0-A493-DDC42B5679D3}">
      <dsp:nvSpPr>
        <dsp:cNvPr id="0" name=""/>
        <dsp:cNvSpPr/>
      </dsp:nvSpPr>
      <dsp:spPr>
        <a:xfrm>
          <a:off x="5996265" y="3426743"/>
          <a:ext cx="2129689" cy="16120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Le samedi matin,</a:t>
          </a:r>
          <a:br>
            <a:rPr lang="fr-FR" sz="2000" b="1" kern="1200" dirty="0" smtClean="0"/>
          </a:br>
          <a:r>
            <a:rPr lang="fr-FR" sz="2000" b="1" i="1" kern="1200" dirty="0" smtClean="0"/>
            <a:t>en cas d’urgence </a:t>
          </a:r>
          <a:r>
            <a:rPr lang="fr-FR" sz="2000" b="1" kern="1200" dirty="0" smtClean="0"/>
            <a:t>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contacter </a:t>
          </a:r>
          <a:r>
            <a:rPr lang="fr-FR" sz="2000" b="1" kern="1200" dirty="0" err="1" smtClean="0"/>
            <a:t>MyAssistance</a:t>
          </a:r>
          <a:endParaRPr lang="fr-FR" sz="2000" b="1" kern="1200" dirty="0"/>
        </a:p>
      </dsp:txBody>
      <dsp:txXfrm>
        <a:off x="6043482" y="3473960"/>
        <a:ext cx="2035255" cy="15176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3CD24-6770-4C9B-9E09-344BBE97E43E}">
      <dsp:nvSpPr>
        <dsp:cNvPr id="0" name=""/>
        <dsp:cNvSpPr/>
      </dsp:nvSpPr>
      <dsp:spPr>
        <a:xfrm rot="5400000">
          <a:off x="4382263" y="-2868890"/>
          <a:ext cx="1052884" cy="68882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 smtClean="0">
              <a:latin typeface="Calibri" panose="020F0502020204030204" pitchFamily="34" charset="0"/>
            </a:rPr>
            <a:t>Rester à l’affut des opportunités commerciales (GERC, etc.) !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Epargne : versement, souscription, avenant</a:t>
          </a:r>
          <a:br>
            <a:rPr lang="fr-FR" sz="1000" kern="1200" dirty="0" smtClean="0">
              <a:latin typeface="Calibri" panose="020F0502020204030204" pitchFamily="34" charset="0"/>
            </a:rPr>
          </a:br>
          <a:r>
            <a:rPr lang="fr-FR" sz="1000" kern="1200" dirty="0" smtClean="0">
              <a:latin typeface="Calibri" panose="020F0502020204030204" pitchFamily="34" charset="0"/>
            </a:rPr>
            <a:t>Assurance-vie – rappel : possibilité de dérogation tarifaire existante (% UC)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 smtClean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IARD (MRH, Responsabilité Civile,…) </a:t>
          </a:r>
          <a:endParaRPr lang="fr-FR" sz="1000" kern="1200" dirty="0">
            <a:latin typeface="Calibri" panose="020F0502020204030204" pitchFamily="34" charset="0"/>
          </a:endParaRPr>
        </a:p>
      </dsp:txBody>
      <dsp:txXfrm rot="-5400000">
        <a:off x="1464586" y="100185"/>
        <a:ext cx="6836841" cy="950088"/>
      </dsp:txXfrm>
    </dsp:sp>
    <dsp:sp modelId="{303EA044-8970-44EE-84BD-9226558580CD}">
      <dsp:nvSpPr>
        <dsp:cNvPr id="0" name=""/>
        <dsp:cNvSpPr/>
      </dsp:nvSpPr>
      <dsp:spPr>
        <a:xfrm>
          <a:off x="102" y="962"/>
          <a:ext cx="1464483" cy="11485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latin typeface="Calibri" panose="020F0502020204030204" pitchFamily="34" charset="0"/>
            </a:rPr>
            <a:t>Rester</a:t>
          </a:r>
          <a:br>
            <a:rPr lang="fr-FR" sz="1600" b="1" kern="1200" dirty="0" smtClean="0">
              <a:latin typeface="Calibri" panose="020F0502020204030204" pitchFamily="34" charset="0"/>
            </a:rPr>
          </a:br>
          <a:r>
            <a:rPr lang="fr-FR" sz="1600" b="1" kern="1200" dirty="0" err="1" smtClean="0">
              <a:latin typeface="Calibri" panose="020F0502020204030204" pitchFamily="34" charset="0"/>
            </a:rPr>
            <a:t>pro-actif</a:t>
          </a:r>
          <a:r>
            <a:rPr lang="fr-FR" sz="1600" b="1" kern="1200" dirty="0" smtClean="0">
              <a:latin typeface="Calibri" panose="020F0502020204030204" pitchFamily="34" charset="0"/>
            </a:rPr>
            <a:t> !</a:t>
          </a:r>
          <a:endParaRPr lang="fr-FR" sz="1600" kern="1200" dirty="0"/>
        </a:p>
      </dsp:txBody>
      <dsp:txXfrm>
        <a:off x="56169" y="57029"/>
        <a:ext cx="1352349" cy="1036398"/>
      </dsp:txXfrm>
    </dsp:sp>
    <dsp:sp modelId="{042D6971-ADA4-49E0-B6D3-82436BC78BF0}">
      <dsp:nvSpPr>
        <dsp:cNvPr id="0" name=""/>
        <dsp:cNvSpPr/>
      </dsp:nvSpPr>
      <dsp:spPr>
        <a:xfrm rot="5400000">
          <a:off x="4219561" y="-1555264"/>
          <a:ext cx="1352025" cy="69108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 smtClean="0">
              <a:latin typeface="Calibri" panose="020F0502020204030204" pitchFamily="34" charset="0"/>
            </a:rPr>
            <a:t>Déterminer le régime de protection de la mesure (familiale), via la synthèse :</a:t>
          </a:r>
          <a:endParaRPr lang="fr-FR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smtClean="0">
              <a:latin typeface="Calibri" panose="020F0502020204030204" pitchFamily="34" charset="0"/>
            </a:rPr>
            <a:t>Tutelle</a:t>
          </a:r>
          <a:endParaRPr lang="fr-FR" sz="1000" kern="1200" dirty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smtClean="0">
              <a:latin typeface="Calibri" panose="020F0502020204030204" pitchFamily="34" charset="0"/>
            </a:rPr>
            <a:t>Curatelle</a:t>
          </a:r>
          <a:endParaRPr lang="fr-FR" sz="1000" kern="1200" dirty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smtClean="0">
              <a:latin typeface="Calibri" panose="020F0502020204030204" pitchFamily="34" charset="0"/>
            </a:rPr>
            <a:t>Sauvegarde de justice</a:t>
          </a:r>
          <a:endParaRPr lang="fr-FR" sz="1000" kern="1200" dirty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Habilitation familiale</a:t>
          </a:r>
          <a:endParaRPr lang="fr-FR" sz="1000" kern="1200" dirty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Mandat de protection future</a:t>
          </a:r>
          <a:endParaRPr lang="fr-FR" sz="1000" kern="1200" dirty="0">
            <a:latin typeface="Calibri" panose="020F0502020204030204" pitchFamily="34" charset="0"/>
          </a:endParaRPr>
        </a:p>
      </dsp:txBody>
      <dsp:txXfrm rot="-5400000">
        <a:off x="1440168" y="1290129"/>
        <a:ext cx="6844812" cy="1220025"/>
      </dsp:txXfrm>
    </dsp:sp>
    <dsp:sp modelId="{E2EB155E-8360-4E12-B697-20C1C92247B1}">
      <dsp:nvSpPr>
        <dsp:cNvPr id="0" name=""/>
        <dsp:cNvSpPr/>
      </dsp:nvSpPr>
      <dsp:spPr>
        <a:xfrm>
          <a:off x="102" y="1287904"/>
          <a:ext cx="1439991" cy="13201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latin typeface="Calibri" panose="020F0502020204030204" pitchFamily="34" charset="0"/>
            </a:rPr>
            <a:t>Identifier le régime de protection</a:t>
          </a:r>
          <a:endParaRPr lang="fr-FR" sz="1600" kern="1200" dirty="0"/>
        </a:p>
      </dsp:txBody>
      <dsp:txXfrm>
        <a:off x="64549" y="1352351"/>
        <a:ext cx="1311097" cy="1191302"/>
      </dsp:txXfrm>
    </dsp:sp>
    <dsp:sp modelId="{992AA7E7-B295-454C-BBA9-50FCE432265F}">
      <dsp:nvSpPr>
        <dsp:cNvPr id="0" name=""/>
        <dsp:cNvSpPr/>
      </dsp:nvSpPr>
      <dsp:spPr>
        <a:xfrm rot="5400000">
          <a:off x="4053540" y="195392"/>
          <a:ext cx="1684720" cy="68911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 smtClean="0">
              <a:latin typeface="Calibri" panose="020F0502020204030204" pitchFamily="34" charset="0"/>
            </a:rPr>
            <a:t>En fonction de l’opération visée et du type de régime de protection :</a:t>
          </a:r>
          <a:br>
            <a:rPr lang="fr-FR" sz="1000" b="1" kern="1200" dirty="0" smtClean="0">
              <a:latin typeface="Calibri" panose="020F0502020204030204" pitchFamily="34" charset="0"/>
            </a:rPr>
          </a:br>
          <a:r>
            <a:rPr lang="fr-FR" sz="1000" b="1" kern="1200" dirty="0" smtClean="0">
              <a:latin typeface="Calibri" panose="020F0502020204030204" pitchFamily="34" charset="0"/>
            </a:rPr>
            <a:t>(</a:t>
          </a:r>
          <a:r>
            <a:rPr lang="fr-FR" sz="1000" b="1" kern="1200" dirty="0" smtClean="0">
              <a:solidFill>
                <a:srgbClr val="FF0000"/>
              </a:solidFill>
              <a:latin typeface="Calibri" panose="020F0502020204030204" pitchFamily="34" charset="0"/>
            </a:rPr>
            <a:t>voir le fichier </a:t>
          </a:r>
          <a:r>
            <a:rPr lang="fr-FR" sz="1000" b="1" kern="1200" dirty="0" err="1" smtClean="0">
              <a:solidFill>
                <a:srgbClr val="FF0000"/>
              </a:solidFill>
              <a:latin typeface="Calibri" panose="020F0502020204030204" pitchFamily="34" charset="0"/>
            </a:rPr>
            <a:t>excel</a:t>
          </a:r>
          <a:r>
            <a:rPr lang="fr-FR" sz="1000" b="1" kern="1200" dirty="0" smtClean="0">
              <a:solidFill>
                <a:srgbClr val="FF0000"/>
              </a:solidFill>
              <a:latin typeface="Calibri" panose="020F0502020204030204" pitchFamily="34" charset="0"/>
            </a:rPr>
            <a:t> ci-joint </a:t>
          </a:r>
          <a:r>
            <a:rPr lang="fr-FR" sz="1000" b="1" kern="1200" dirty="0" smtClean="0">
              <a:latin typeface="Calibri" panose="020F0502020204030204" pitchFamily="34" charset="0"/>
            </a:rPr>
            <a:t>ou consulter l’Assistance Commerciale ou le CAPP)</a:t>
          </a:r>
          <a:endParaRPr lang="fr-FR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 smtClean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l’acte souhaité peut être réalisé par le représentant légal sans accord du juge : réaliser l’opération (+ signatures appropriées)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>
            <a:latin typeface="Calibri" panose="020F0502020204030204" pitchFamily="34" charset="0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l’acte souhaité doit être validé par le juge des tutelles :</a:t>
          </a:r>
          <a:endParaRPr lang="fr-FR" sz="1000" kern="1200" dirty="0">
            <a:latin typeface="Calibri" panose="020F0502020204030204" pitchFamily="34" charset="0"/>
          </a:endParaRPr>
        </a:p>
        <a:p>
          <a:pPr marL="171450" lvl="3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établir une « proposition » que le représentant légal transmettra au juge (avec l’aide, si nécessaire, du CAPP)</a:t>
          </a:r>
          <a:endParaRPr lang="fr-FR" sz="1000" kern="1200" dirty="0">
            <a:latin typeface="Calibri" panose="020F0502020204030204" pitchFamily="34" charset="0"/>
          </a:endParaRPr>
        </a:p>
        <a:p>
          <a:pPr marL="171450" lvl="3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>
              <a:latin typeface="Calibri" panose="020F0502020204030204" pitchFamily="34" charset="0"/>
            </a:rPr>
            <a:t>attendre la validation du juge (« ordonnance ») pour réaliser l’opération</a:t>
          </a:r>
          <a:endParaRPr lang="fr-FR" sz="1000" kern="1200" dirty="0">
            <a:latin typeface="Calibri" panose="020F0502020204030204" pitchFamily="34" charset="0"/>
          </a:endParaRPr>
        </a:p>
      </dsp:txBody>
      <dsp:txXfrm rot="-5400000">
        <a:off x="1450326" y="2880848"/>
        <a:ext cx="6808908" cy="1520238"/>
      </dsp:txXfrm>
    </dsp:sp>
    <dsp:sp modelId="{0F9CB898-74DF-46D3-8F55-C9CD8ACD55B0}">
      <dsp:nvSpPr>
        <dsp:cNvPr id="0" name=""/>
        <dsp:cNvSpPr/>
      </dsp:nvSpPr>
      <dsp:spPr>
        <a:xfrm>
          <a:off x="102" y="2746509"/>
          <a:ext cx="1453726" cy="17890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latin typeface="Calibri" panose="020F0502020204030204" pitchFamily="34" charset="0"/>
            </a:rPr>
            <a:t>Déterminer qui doit valider l’opération</a:t>
          </a:r>
          <a:endParaRPr lang="fr-FR" sz="1600" kern="1200" dirty="0"/>
        </a:p>
      </dsp:txBody>
      <dsp:txXfrm>
        <a:off x="71067" y="2817474"/>
        <a:ext cx="1311796" cy="1647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0E37A-2C7D-44DD-8F86-79C09250270B}" type="slidenum">
              <a:rPr lang="fr-FR" sz="1400" b="1" smtClean="0"/>
              <a:t>‹N°›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2948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theme" Target="../theme/them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Echanges Directeurs de la Promotion de l’excellence – Départements de l’excellence • septembre 2019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65304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6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1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hyperlink" Target="http://www.caisse-epargne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3"/>
          <p:cNvSpPr txBox="1">
            <a:spLocks/>
          </p:cNvSpPr>
          <p:nvPr/>
        </p:nvSpPr>
        <p:spPr>
          <a:xfrm>
            <a:off x="85376" y="2852936"/>
            <a:ext cx="4342608" cy="11521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cap="none" dirty="0">
                <a:solidFill>
                  <a:srgbClr val="223A5A"/>
                </a:solidFill>
                <a:latin typeface="Calibri" panose="020F0502020204030204" pitchFamily="34" charset="0"/>
              </a:rPr>
              <a:t>M</a:t>
            </a:r>
            <a:r>
              <a:rPr lang="fr-FR" sz="3200" cap="none" dirty="0" smtClean="0">
                <a:solidFill>
                  <a:srgbClr val="223A5A"/>
                </a:solidFill>
                <a:latin typeface="Calibri" panose="020F0502020204030204" pitchFamily="34" charset="0"/>
              </a:rPr>
              <a:t>arché des personnes protégées</a:t>
            </a:r>
          </a:p>
          <a:p>
            <a:pPr algn="ctr"/>
            <a:endParaRPr lang="fr-FR" sz="2000" cap="none" dirty="0" smtClean="0">
              <a:solidFill>
                <a:srgbClr val="223A5A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3200" cap="none" dirty="0" smtClean="0">
                <a:solidFill>
                  <a:srgbClr val="223A5A"/>
                </a:solidFill>
                <a:latin typeface="Calibri" panose="020F0502020204030204" pitchFamily="34" charset="0"/>
              </a:rPr>
              <a:t>Février 2020</a:t>
            </a:r>
            <a:endParaRPr lang="fr-FR" sz="3200" cap="none" dirty="0">
              <a:solidFill>
                <a:srgbClr val="223A5A"/>
              </a:solidFill>
              <a:latin typeface="Calibri" panose="020F0502020204030204" pitchFamily="34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 flipV="1">
            <a:off x="145388" y="2461373"/>
            <a:ext cx="1580" cy="269581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812506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itre 20"/>
          <p:cNvSpPr>
            <a:spLocks noGrp="1"/>
          </p:cNvSpPr>
          <p:nvPr>
            <p:ph type="title"/>
          </p:nvPr>
        </p:nvSpPr>
        <p:spPr>
          <a:xfrm>
            <a:off x="1691680" y="260648"/>
            <a:ext cx="1512000" cy="43204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rm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fr-FR" dirty="0" smtClean="0"/>
              <a:t>La réorganisation du marché, en quelques mots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 smtClean="0"/>
              <a:t>Les mesures familiales dans les portefeuilles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 smtClean="0"/>
              <a:t>La gestion des mesures familiales 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>
          <a:xfrm>
            <a:off x="1043608" y="6237312"/>
            <a:ext cx="251928" cy="365125"/>
          </a:xfrm>
        </p:spPr>
        <p:txBody>
          <a:bodyPr/>
          <a:lstStyle/>
          <a:p>
            <a:fld id="{0536D7D7-E68B-4848-A580-3E20DDE126DB}" type="slidenum">
              <a:rPr lang="fr-FR" sz="1400" smtClean="0"/>
              <a:pPr/>
              <a:t>2</a:t>
            </a:fld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83437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408712" cy="430887"/>
          </a:xfrm>
        </p:spPr>
        <p:txBody>
          <a:bodyPr/>
          <a:lstStyle/>
          <a:p>
            <a:r>
              <a:rPr lang="fr-FR" dirty="0" smtClean="0"/>
              <a:t>LA réorganisation en quelques mots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54088" y="616620"/>
            <a:ext cx="81343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/>
          </a:p>
          <a:p>
            <a:r>
              <a:rPr lang="fr-FR" sz="1600" dirty="0" smtClean="0"/>
              <a:t>Le marché des personnes protégées n’a pas été réorganisé de suite après la fusion.</a:t>
            </a:r>
          </a:p>
          <a:p>
            <a:r>
              <a:rPr lang="fr-FR" sz="1600" dirty="0" smtClean="0"/>
              <a:t>Jusqu’en fin 2019, ce marché fonctionnait de façon différente en ex-CEA et ex-CELCA.</a:t>
            </a:r>
          </a:p>
          <a:p>
            <a:r>
              <a:rPr lang="fr-FR" sz="1600" dirty="0" smtClean="0"/>
              <a:t>Une nouvelle organisation est mise en place à partir de janvier 2020.</a:t>
            </a:r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</p:txBody>
      </p:sp>
      <p:sp>
        <p:nvSpPr>
          <p:cNvPr id="5" name="Arrondir un rectangle avec un coin diagonal 4"/>
          <p:cNvSpPr/>
          <p:nvPr/>
        </p:nvSpPr>
        <p:spPr>
          <a:xfrm>
            <a:off x="323528" y="1772816"/>
            <a:ext cx="8352928" cy="4157593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>
                <a:solidFill>
                  <a:schemeClr val="tx1"/>
                </a:solidFill>
              </a:rPr>
              <a:t>Remarque préalable : « mesure professionnelle » et « mesure familiale »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Les représentants légaux (RL) sont au centre de la relation commerciale sur ce marché.</a:t>
            </a:r>
          </a:p>
          <a:p>
            <a:r>
              <a:rPr lang="fr-FR" dirty="0">
                <a:solidFill>
                  <a:schemeClr val="tx1"/>
                </a:solidFill>
              </a:rPr>
              <a:t>On distingue 2 types de RL, pour 2 types de mesure :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les </a:t>
            </a:r>
            <a:r>
              <a:rPr lang="fr-FR" b="1" dirty="0">
                <a:solidFill>
                  <a:schemeClr val="tx1"/>
                </a:solidFill>
              </a:rPr>
              <a:t>mesures « professionnelles »</a:t>
            </a:r>
            <a:r>
              <a:rPr lang="fr-FR" dirty="0">
                <a:solidFill>
                  <a:schemeClr val="tx1"/>
                </a:solidFill>
              </a:rPr>
              <a:t> sont celles gérées par les </a:t>
            </a:r>
            <a:r>
              <a:rPr lang="fr-FR" b="1" dirty="0">
                <a:solidFill>
                  <a:schemeClr val="tx1"/>
                </a:solidFill>
              </a:rPr>
              <a:t>RL professionnels </a:t>
            </a:r>
            <a:r>
              <a:rPr lang="fr-FR" dirty="0">
                <a:solidFill>
                  <a:schemeClr val="tx1"/>
                </a:solidFill>
              </a:rPr>
              <a:t>(exemples : personne protégée suivie par un centre hospitalier, ou par un mandataire professionnel, etc…)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les </a:t>
            </a:r>
            <a:r>
              <a:rPr lang="fr-FR" b="1" dirty="0">
                <a:solidFill>
                  <a:schemeClr val="tx1"/>
                </a:solidFill>
              </a:rPr>
              <a:t>mesures « familiales »</a:t>
            </a:r>
            <a:r>
              <a:rPr lang="fr-FR" dirty="0">
                <a:solidFill>
                  <a:schemeClr val="tx1"/>
                </a:solidFill>
              </a:rPr>
              <a:t>, gérées par les </a:t>
            </a:r>
            <a:r>
              <a:rPr lang="fr-FR" b="1" dirty="0">
                <a:solidFill>
                  <a:schemeClr val="tx1"/>
                </a:solidFill>
              </a:rPr>
              <a:t>RL familiaux </a:t>
            </a:r>
            <a:r>
              <a:rPr lang="fr-FR" dirty="0">
                <a:solidFill>
                  <a:schemeClr val="tx1"/>
                </a:solidFill>
              </a:rPr>
              <a:t>(proches parents, généralement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endParaRPr lang="fr-FR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fr-FR" dirty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En CEGEE, nous avons approximativement :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21.000 clients personnes protégées en « mesure professionnelle »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5.000 </a:t>
            </a:r>
            <a:r>
              <a:rPr lang="fr-FR" dirty="0">
                <a:solidFill>
                  <a:schemeClr val="tx1"/>
                </a:solidFill>
              </a:rPr>
              <a:t>clients personnes protégées en « mesure </a:t>
            </a:r>
            <a:r>
              <a:rPr lang="fr-FR" dirty="0" smtClean="0">
                <a:solidFill>
                  <a:schemeClr val="tx1"/>
                </a:solidFill>
              </a:rPr>
              <a:t>familiale</a:t>
            </a:r>
            <a:r>
              <a:rPr lang="fr-FR" dirty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chemeClr val="tx1"/>
                </a:solidFill>
              </a:rPr>
              <a:t>»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3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991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408712" cy="430887"/>
          </a:xfrm>
        </p:spPr>
        <p:txBody>
          <a:bodyPr/>
          <a:lstStyle/>
          <a:p>
            <a:r>
              <a:rPr lang="fr-FR" dirty="0" smtClean="0"/>
              <a:t>LA réorganisation en quelques mots</a:t>
            </a:r>
            <a:endParaRPr lang="fr-FR" dirty="0"/>
          </a:p>
        </p:txBody>
      </p:sp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739360730"/>
              </p:ext>
            </p:extLst>
          </p:nvPr>
        </p:nvGraphicFramePr>
        <p:xfrm>
          <a:off x="251520" y="908720"/>
          <a:ext cx="856895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4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0298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54088" y="908720"/>
            <a:ext cx="8134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b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fr-FR" sz="1600" b="1" u="sng" dirty="0">
              <a:solidFill>
                <a:schemeClr val="accent3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 smtClean="0"/>
          </a:p>
        </p:txBody>
      </p:sp>
      <p:sp>
        <p:nvSpPr>
          <p:cNvPr id="7" name="Titre 3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272808" cy="769441"/>
          </a:xfrm>
        </p:spPr>
        <p:txBody>
          <a:bodyPr/>
          <a:lstStyle/>
          <a:p>
            <a:r>
              <a:rPr lang="fr-FR" dirty="0" smtClean="0"/>
              <a:t>Composition du marché des personnes protégées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85788"/>
            <a:ext cx="7701056" cy="627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à coins arrondis 2"/>
          <p:cNvSpPr/>
          <p:nvPr/>
        </p:nvSpPr>
        <p:spPr>
          <a:xfrm>
            <a:off x="3707904" y="585788"/>
            <a:ext cx="3672408" cy="84533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Assistance Commerciale (Nancy)</a:t>
            </a:r>
            <a:endParaRPr lang="fr-FR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79512" y="908720"/>
            <a:ext cx="244827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Marne-Ardennes :</a:t>
            </a:r>
          </a:p>
          <a:p>
            <a:pPr algn="ctr"/>
            <a:r>
              <a:rPr lang="fr-FR" b="1" dirty="0" smtClean="0"/>
              <a:t>Sylvain </a:t>
            </a:r>
            <a:r>
              <a:rPr lang="fr-FR" b="1" dirty="0"/>
              <a:t>BANTEAU</a:t>
            </a:r>
          </a:p>
          <a:p>
            <a:pPr algn="ctr"/>
            <a:r>
              <a:rPr lang="fr-FR" b="1" dirty="0"/>
              <a:t>Laurence HUET</a:t>
            </a:r>
          </a:p>
          <a:p>
            <a:pPr algn="ctr"/>
            <a:r>
              <a:rPr lang="fr-FR" sz="1400" b="1" dirty="0"/>
              <a:t>(+ 1 recrutement en cours)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331912" y="5060776"/>
            <a:ext cx="2448272" cy="960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Aube-Haute Marne :</a:t>
            </a:r>
          </a:p>
          <a:p>
            <a:pPr algn="ctr"/>
            <a:r>
              <a:rPr lang="fr-FR" b="1" dirty="0" smtClean="0"/>
              <a:t>Caroline HOUDET</a:t>
            </a:r>
          </a:p>
          <a:p>
            <a:pPr algn="ctr"/>
            <a:r>
              <a:rPr lang="fr-FR" b="1" dirty="0" smtClean="0"/>
              <a:t>Pascale GUNEPIN</a:t>
            </a:r>
            <a:endParaRPr lang="fr-FR" sz="1400" b="1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3851920" y="5301208"/>
            <a:ext cx="1944215" cy="960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Vosges :</a:t>
            </a:r>
          </a:p>
          <a:p>
            <a:pPr algn="ctr"/>
            <a:r>
              <a:rPr lang="fr-FR" b="1" dirty="0" smtClean="0"/>
              <a:t>Laurence OUGER</a:t>
            </a:r>
          </a:p>
          <a:p>
            <a:pPr algn="ctr"/>
            <a:r>
              <a:rPr lang="fr-FR" b="1" dirty="0" smtClean="0"/>
              <a:t>Agnès REMY</a:t>
            </a:r>
            <a:endParaRPr lang="fr-FR" sz="1400" b="1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6678285" y="5721660"/>
            <a:ext cx="244827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Haut-Rhin :</a:t>
            </a:r>
          </a:p>
          <a:p>
            <a:pPr algn="ctr"/>
            <a:r>
              <a:rPr lang="fr-FR" b="1" dirty="0" smtClean="0"/>
              <a:t>Claudine JAMM</a:t>
            </a:r>
            <a:endParaRPr lang="fr-FR" b="1" dirty="0"/>
          </a:p>
          <a:p>
            <a:pPr algn="ctr"/>
            <a:r>
              <a:rPr lang="fr-FR" sz="1400" b="1" dirty="0"/>
              <a:t>(+ 1 recrutement en cours)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7020272" y="2492896"/>
            <a:ext cx="216024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Bas-Rhin :</a:t>
            </a:r>
          </a:p>
          <a:p>
            <a:pPr algn="ctr"/>
            <a:r>
              <a:rPr lang="fr-FR" b="1" dirty="0" smtClean="0"/>
              <a:t>Nadia SABAPATHEE</a:t>
            </a:r>
          </a:p>
          <a:p>
            <a:pPr algn="ctr"/>
            <a:r>
              <a:rPr lang="fr-FR" sz="1400" b="1" dirty="0" smtClean="0"/>
              <a:t>(+ 1 recrutement en cours)</a:t>
            </a:r>
            <a:endParaRPr lang="fr-FR" sz="1400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5076056" y="1628800"/>
            <a:ext cx="1872207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Moselle :</a:t>
            </a:r>
          </a:p>
          <a:p>
            <a:pPr algn="ctr"/>
            <a:r>
              <a:rPr lang="fr-FR" b="1" dirty="0" smtClean="0"/>
              <a:t>Bruno HUMBERT</a:t>
            </a:r>
          </a:p>
          <a:p>
            <a:pPr algn="ctr"/>
            <a:r>
              <a:rPr lang="fr-FR" b="1" dirty="0" smtClean="0"/>
              <a:t>Nathalie BLAISE</a:t>
            </a:r>
            <a:endParaRPr lang="fr-FR" sz="1400" b="1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2267744" y="3356992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Meurthe et Moselle -Meuse :</a:t>
            </a:r>
          </a:p>
          <a:p>
            <a:pPr algn="ctr"/>
            <a:r>
              <a:rPr lang="fr-FR" b="1" dirty="0" smtClean="0"/>
              <a:t>Laurence BOUVET</a:t>
            </a:r>
          </a:p>
          <a:p>
            <a:pPr algn="ctr"/>
            <a:r>
              <a:rPr lang="fr-FR" b="1" dirty="0" smtClean="0"/>
              <a:t>Sylvie DEGEORGE</a:t>
            </a:r>
            <a:endParaRPr lang="fr-FR" sz="1400" b="1" dirty="0"/>
          </a:p>
        </p:txBody>
      </p:sp>
      <p:sp>
        <p:nvSpPr>
          <p:cNvPr id="17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5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59628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7212" y="1328893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itre 20"/>
          <p:cNvSpPr>
            <a:spLocks noGrp="1"/>
          </p:cNvSpPr>
          <p:nvPr>
            <p:ph type="title"/>
          </p:nvPr>
        </p:nvSpPr>
        <p:spPr>
          <a:xfrm>
            <a:off x="1691680" y="260648"/>
            <a:ext cx="1512000" cy="43204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rm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fr-FR" dirty="0"/>
              <a:t>La réorganisation du marché, en quelques mots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/>
              <a:t>Les mesures familiales dans les portefeuilles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/>
              <a:t>La gestion des mesures familiales </a:t>
            </a:r>
            <a:r>
              <a:rPr lang="fr-FR" dirty="0" smtClean="0"/>
              <a:t>			</a:t>
            </a:r>
            <a:endParaRPr lang="fr-FR" dirty="0"/>
          </a:p>
          <a:p>
            <a:endParaRPr lang="fr-FR" dirty="0"/>
          </a:p>
        </p:txBody>
      </p:sp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smtClean="0"/>
              <a:pPr/>
              <a:t>6</a:t>
            </a:fld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57958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4294967295"/>
          </p:nvPr>
        </p:nvSpPr>
        <p:spPr>
          <a:xfrm>
            <a:off x="329730" y="764704"/>
            <a:ext cx="7722463" cy="720080"/>
          </a:xfrm>
        </p:spPr>
        <p:txBody>
          <a:bodyPr>
            <a:noAutofit/>
          </a:bodyPr>
          <a:lstStyle/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4766" y="218995"/>
            <a:ext cx="8243657" cy="769441"/>
          </a:xfrm>
        </p:spPr>
        <p:txBody>
          <a:bodyPr/>
          <a:lstStyle/>
          <a:p>
            <a:r>
              <a:rPr lang="fr-FR" dirty="0" smtClean="0"/>
              <a:t>Les mesures familiales dans les portefeuilles en agence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07504" y="1916832"/>
            <a:ext cx="3960440" cy="28803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dirty="0"/>
              <a:t>Env. 5.000 clients « personnes protégées » </a:t>
            </a:r>
            <a:r>
              <a:rPr lang="fr-FR" sz="1400" dirty="0" smtClean="0"/>
              <a:t>(mesures familiales) réparties </a:t>
            </a:r>
            <a:r>
              <a:rPr lang="fr-FR" sz="1400" dirty="0"/>
              <a:t>sur 300 agences</a:t>
            </a:r>
          </a:p>
          <a:p>
            <a:endParaRPr lang="fr-FR" sz="1400" dirty="0"/>
          </a:p>
          <a:p>
            <a:r>
              <a:rPr lang="fr-FR" sz="1400" dirty="0"/>
              <a:t>Env. 2.500 affectés en portefeuilles</a:t>
            </a:r>
          </a:p>
          <a:p>
            <a:r>
              <a:rPr lang="fr-FR" sz="1400" b="1" i="1" dirty="0"/>
              <a:t>Un courrier </a:t>
            </a:r>
            <a:r>
              <a:rPr lang="fr-FR" sz="1400" b="1" i="1" dirty="0" smtClean="0"/>
              <a:t>sera </a:t>
            </a:r>
            <a:r>
              <a:rPr lang="fr-FR" sz="1400" b="1" i="1" dirty="0"/>
              <a:t>adressé aux représentants </a:t>
            </a:r>
            <a:r>
              <a:rPr lang="fr-FR" sz="1400" b="1" i="1" dirty="0" smtClean="0"/>
              <a:t>légaux de cette catégorie.</a:t>
            </a:r>
            <a:endParaRPr lang="fr-FR" sz="1400" b="1" i="1" dirty="0"/>
          </a:p>
          <a:p>
            <a:endParaRPr lang="fr-FR" sz="1400" dirty="0" smtClean="0"/>
          </a:p>
          <a:p>
            <a:r>
              <a:rPr lang="fr-FR" sz="1400" dirty="0" smtClean="0"/>
              <a:t>Env</a:t>
            </a:r>
            <a:r>
              <a:rPr lang="fr-FR" sz="1400" dirty="0"/>
              <a:t>. 2.500 affectés en « global agence »</a:t>
            </a:r>
          </a:p>
          <a:p>
            <a:endParaRPr lang="fr-FR" sz="1400" dirty="0"/>
          </a:p>
          <a:p>
            <a:r>
              <a:rPr lang="fr-FR" sz="1400" dirty="0"/>
              <a:t>En moyenne, moins de 10 clients de chacune de ces 2 catégories, par agence</a:t>
            </a:r>
          </a:p>
          <a:p>
            <a:r>
              <a:rPr lang="fr-FR" sz="1400" dirty="0"/>
              <a:t>(parfois moins, parfois plus, parfois </a:t>
            </a:r>
            <a:r>
              <a:rPr lang="fr-FR" sz="1400" dirty="0" smtClean="0"/>
              <a:t>aucun…)</a:t>
            </a:r>
            <a:endParaRPr lang="fr-FR" sz="14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5054673" y="891528"/>
            <a:ext cx="3960440" cy="239345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>
                <a:solidFill>
                  <a:schemeClr val="tx1"/>
                </a:solidFill>
              </a:rPr>
              <a:t>Affectation en portefeuille de GC en agence</a:t>
            </a:r>
          </a:p>
          <a:p>
            <a:pPr algn="ctr"/>
            <a:endParaRPr lang="fr-FR" sz="1400" u="sng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</a:rPr>
              <a:t>Si le représentant légal est géré dans la même agence, affectation </a:t>
            </a:r>
            <a:r>
              <a:rPr lang="fr-FR" sz="1400" b="1" i="1" dirty="0" smtClean="0">
                <a:solidFill>
                  <a:schemeClr val="tx1"/>
                </a:solidFill>
              </a:rPr>
              <a:t>automatique</a:t>
            </a:r>
            <a:r>
              <a:rPr lang="fr-FR" sz="1400" dirty="0" smtClean="0">
                <a:solidFill>
                  <a:schemeClr val="tx1"/>
                </a:solidFill>
              </a:rPr>
              <a:t> au </a:t>
            </a:r>
            <a:r>
              <a:rPr lang="fr-FR" sz="1400" dirty="0">
                <a:solidFill>
                  <a:schemeClr val="tx1"/>
                </a:solidFill>
              </a:rPr>
              <a:t>GC du représentant légal</a:t>
            </a:r>
            <a:br>
              <a:rPr lang="fr-FR" sz="1400" dirty="0">
                <a:solidFill>
                  <a:schemeClr val="tx1"/>
                </a:solidFill>
              </a:rPr>
            </a:br>
            <a:r>
              <a:rPr lang="fr-FR" sz="1400" dirty="0">
                <a:solidFill>
                  <a:schemeClr val="tx1"/>
                </a:solidFill>
              </a:rPr>
              <a:t>Le représentant légal a ainsi un interlocuteur unique, pour ses propres avoirs et pour les avoirs de son proche qu’il représente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</a:rPr>
              <a:t>En fonction de la surface financière : </a:t>
            </a:r>
            <a:r>
              <a:rPr lang="fr-FR" sz="1400" dirty="0" smtClean="0">
                <a:solidFill>
                  <a:schemeClr val="tx1"/>
                </a:solidFill>
              </a:rPr>
              <a:t>affectation </a:t>
            </a:r>
            <a:r>
              <a:rPr lang="fr-FR" sz="1400" b="1" i="1" dirty="0" smtClean="0">
                <a:solidFill>
                  <a:schemeClr val="tx1"/>
                </a:solidFill>
              </a:rPr>
              <a:t>par le DA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dans le portefeuille le </a:t>
            </a:r>
            <a:r>
              <a:rPr lang="fr-FR" sz="1400" smtClean="0">
                <a:solidFill>
                  <a:schemeClr val="tx1"/>
                </a:solidFill>
              </a:rPr>
              <a:t>plus adapté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5076056" y="3573016"/>
            <a:ext cx="3960440" cy="2304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 u="sng" dirty="0">
                <a:solidFill>
                  <a:schemeClr val="tx1"/>
                </a:solidFill>
              </a:rPr>
              <a:t>Affectation dans le portefeuille « global agence »</a:t>
            </a:r>
          </a:p>
          <a:p>
            <a:endParaRPr lang="fr-FR" sz="1400" u="sng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tx1"/>
                </a:solidFill>
              </a:rPr>
              <a:t>Affectation </a:t>
            </a:r>
            <a:r>
              <a:rPr lang="fr-FR" sz="1400" b="1" i="1" dirty="0" smtClean="0">
                <a:solidFill>
                  <a:schemeClr val="tx1"/>
                </a:solidFill>
              </a:rPr>
              <a:t>par défaut </a:t>
            </a:r>
            <a:r>
              <a:rPr lang="fr-FR" sz="1400" b="1" i="1" dirty="0">
                <a:solidFill>
                  <a:schemeClr val="tx1"/>
                </a:solidFill>
              </a:rPr>
              <a:t>en « global agence » </a:t>
            </a:r>
            <a:r>
              <a:rPr lang="fr-FR" sz="1400" dirty="0">
                <a:solidFill>
                  <a:schemeClr val="tx1"/>
                </a:solidFill>
              </a:rPr>
              <a:t>si le représentant légal n’est pas géré dans la même </a:t>
            </a:r>
            <a:r>
              <a:rPr lang="fr-FR" sz="1400" dirty="0" smtClean="0">
                <a:solidFill>
                  <a:schemeClr val="tx1"/>
                </a:solidFill>
              </a:rPr>
              <a:t>agence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</a:rPr>
              <a:t>Le DA peut affecter ces clients à des GC en fonction de multiples critères : surface financière, connaissance du contexte familial, etc.</a:t>
            </a:r>
          </a:p>
        </p:txBody>
      </p:sp>
      <p:cxnSp>
        <p:nvCxnSpPr>
          <p:cNvPr id="10" name="Connecteur droit avec flèche 9"/>
          <p:cNvCxnSpPr>
            <a:stCxn id="7" idx="3"/>
            <a:endCxn id="11" idx="1"/>
          </p:cNvCxnSpPr>
          <p:nvPr/>
        </p:nvCxnSpPr>
        <p:spPr>
          <a:xfrm flipV="1">
            <a:off x="4067944" y="2088256"/>
            <a:ext cx="986729" cy="1268736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7" idx="3"/>
            <a:endCxn id="12" idx="1"/>
          </p:cNvCxnSpPr>
          <p:nvPr/>
        </p:nvCxnSpPr>
        <p:spPr>
          <a:xfrm>
            <a:off x="4067944" y="3356992"/>
            <a:ext cx="1008112" cy="1368152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xplosion 1 7"/>
          <p:cNvSpPr/>
          <p:nvPr/>
        </p:nvSpPr>
        <p:spPr>
          <a:xfrm>
            <a:off x="611560" y="4522824"/>
            <a:ext cx="4104456" cy="207452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Les listes des clients concernées seront transmises à chaque DA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7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947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8706" y="1844824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itre 20"/>
          <p:cNvSpPr>
            <a:spLocks noGrp="1"/>
          </p:cNvSpPr>
          <p:nvPr>
            <p:ph type="title"/>
          </p:nvPr>
        </p:nvSpPr>
        <p:spPr>
          <a:xfrm>
            <a:off x="1691680" y="260648"/>
            <a:ext cx="1512000" cy="43204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rm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fr-FR" dirty="0"/>
              <a:t>La réorganisation du marché, en quelques mots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/>
              <a:t>Les mesures familiales dans les portefeuilles</a:t>
            </a:r>
          </a:p>
          <a:p>
            <a:pPr marL="400050" indent="-400050">
              <a:buFont typeface="+mj-lt"/>
              <a:buAutoNum type="romanUcPeriod"/>
            </a:pPr>
            <a:r>
              <a:rPr lang="fr-FR" dirty="0"/>
              <a:t>La gestion des mesures familiales 	</a:t>
            </a:r>
            <a:r>
              <a:rPr lang="fr-FR" dirty="0" smtClean="0"/>
              <a:t>			</a:t>
            </a:r>
            <a:endParaRPr lang="fr-FR" dirty="0"/>
          </a:p>
          <a:p>
            <a:endParaRPr lang="fr-FR" dirty="0"/>
          </a:p>
        </p:txBody>
      </p:sp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smtClean="0"/>
              <a:pPr/>
              <a:t>8</a:t>
            </a:fld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57958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00976"/>
            <a:ext cx="6432203" cy="112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408712" cy="430887"/>
          </a:xfrm>
        </p:spPr>
        <p:txBody>
          <a:bodyPr/>
          <a:lstStyle/>
          <a:p>
            <a:r>
              <a:rPr lang="fr-FR" dirty="0" smtClean="0"/>
              <a:t>La gestion des mesures familiales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690" y="3140968"/>
            <a:ext cx="3240360" cy="107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475656" y="3861048"/>
            <a:ext cx="2592288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Pop-up à l’ouverture de la synthèse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60734" y="5373216"/>
            <a:ext cx="1775941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Inscription sur la synthèse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699792" y="5013176"/>
            <a:ext cx="432048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633" y="908720"/>
            <a:ext cx="1869034" cy="177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ulle ronde 8"/>
          <p:cNvSpPr/>
          <p:nvPr/>
        </p:nvSpPr>
        <p:spPr>
          <a:xfrm>
            <a:off x="3851920" y="620688"/>
            <a:ext cx="4032448" cy="2088232"/>
          </a:xfrm>
          <a:prstGeom prst="wedgeEllipseCallout">
            <a:avLst>
              <a:gd name="adj1" fmla="val -79292"/>
              <a:gd name="adj2" fmla="val -2282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J’ai une personne protégée dans mon portefeuille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/>
              <a:t>Concrètement, comment faire ? Que faire ?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25192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9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21107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430887"/>
          </a:xfrm>
        </p:spPr>
        <p:txBody>
          <a:bodyPr/>
          <a:lstStyle/>
          <a:p>
            <a:r>
              <a:rPr lang="fr-FR" dirty="0" smtClean="0"/>
              <a:t>La gestion des mesures familiales – que faire a chaque étape ?</a:t>
            </a:r>
            <a:endParaRPr lang="fr-FR" dirty="0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348199152"/>
              </p:ext>
            </p:extLst>
          </p:nvPr>
        </p:nvGraphicFramePr>
        <p:xfrm>
          <a:off x="323528" y="764704"/>
          <a:ext cx="849694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10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7856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00800" cy="430887"/>
          </a:xfrm>
        </p:spPr>
        <p:txBody>
          <a:bodyPr/>
          <a:lstStyle/>
          <a:p>
            <a:r>
              <a:rPr lang="fr-FR" dirty="0" smtClean="0"/>
              <a:t>La gestion des mesures familiales – qui fait quoi ?</a:t>
            </a:r>
            <a:endParaRPr lang="fr-FR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528619894"/>
              </p:ext>
            </p:extLst>
          </p:nvPr>
        </p:nvGraphicFramePr>
        <p:xfrm>
          <a:off x="467544" y="908720"/>
          <a:ext cx="813690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11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13303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611560" y="116632"/>
            <a:ext cx="7632848" cy="769441"/>
          </a:xfrm>
        </p:spPr>
        <p:txBody>
          <a:bodyPr/>
          <a:lstStyle/>
          <a:p>
            <a:r>
              <a:rPr lang="fr-FR" dirty="0" smtClean="0"/>
              <a:t>La gestion des mesures familiales : les bons Reflexes !</a:t>
            </a:r>
            <a:endParaRPr lang="fr-FR" dirty="0"/>
          </a:p>
        </p:txBody>
      </p:sp>
      <p:graphicFrame>
        <p:nvGraphicFramePr>
          <p:cNvPr id="14" name="Diagramme 13"/>
          <p:cNvGraphicFramePr/>
          <p:nvPr>
            <p:extLst>
              <p:ext uri="{D42A27DB-BD31-4B8C-83A1-F6EECF244321}">
                <p14:modId xmlns:p14="http://schemas.microsoft.com/office/powerpoint/2010/main" val="3868802484"/>
              </p:ext>
            </p:extLst>
          </p:nvPr>
        </p:nvGraphicFramePr>
        <p:xfrm>
          <a:off x="467544" y="764704"/>
          <a:ext cx="835292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xplosion 1 2"/>
          <p:cNvSpPr/>
          <p:nvPr/>
        </p:nvSpPr>
        <p:spPr>
          <a:xfrm>
            <a:off x="4139952" y="4941168"/>
            <a:ext cx="5328592" cy="208823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Proposition à soumettre au juge : document AGIL en préparation</a:t>
            </a:r>
            <a:endParaRPr lang="fr-FR" b="1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735745"/>
              </p:ext>
            </p:extLst>
          </p:nvPr>
        </p:nvGraphicFramePr>
        <p:xfrm>
          <a:off x="7380312" y="2981200"/>
          <a:ext cx="1440160" cy="121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Feuille de calcul" showAsIcon="1" r:id="rId8" imgW="914400" imgH="771480" progId="Excel.Sheet.12">
                  <p:embed/>
                </p:oleObj>
              </mc:Choice>
              <mc:Fallback>
                <p:oleObj name="Feuille de calcul" showAsIcon="1" r:id="rId8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80312" y="2981200"/>
                        <a:ext cx="1440160" cy="1215135"/>
                      </a:xfrm>
                      <a:prstGeom prst="rect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7452320" y="3573016"/>
            <a:ext cx="1296144" cy="5078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(accès au fichier : mettre fin au diaporama et cliquer 2 fois)</a:t>
            </a:r>
          </a:p>
        </p:txBody>
      </p:sp>
      <p:sp>
        <p:nvSpPr>
          <p:cNvPr id="8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12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53241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32848" cy="1107996"/>
          </a:xfrm>
        </p:spPr>
        <p:txBody>
          <a:bodyPr/>
          <a:lstStyle/>
          <a:p>
            <a:r>
              <a:rPr lang="fr-FR" dirty="0" smtClean="0"/>
              <a:t>La gestion des mesures familiales</a:t>
            </a:r>
            <a:br>
              <a:rPr lang="fr-FR" dirty="0" smtClean="0"/>
            </a:br>
            <a:r>
              <a:rPr lang="fr-FR" dirty="0" smtClean="0"/>
              <a:t>L’équipement de base : le CDD et les services associés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54088" y="1057954"/>
            <a:ext cx="81343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  <a:p>
            <a:r>
              <a:rPr lang="fr-FR" sz="1600" b="1" u="sng" dirty="0" smtClean="0">
                <a:solidFill>
                  <a:schemeClr val="accent3">
                    <a:lumMod val="75000"/>
                  </a:schemeClr>
                </a:solidFill>
              </a:rPr>
              <a:t>Le compte de dépôt</a:t>
            </a:r>
          </a:p>
          <a:p>
            <a:r>
              <a:rPr lang="fr-FR" sz="1600" dirty="0"/>
              <a:t>Le forfait « </a:t>
            </a:r>
            <a:r>
              <a:rPr lang="fr-FR" sz="1600" dirty="0" err="1"/>
              <a:t>Satellis</a:t>
            </a:r>
            <a:r>
              <a:rPr lang="fr-FR" sz="1600" dirty="0"/>
              <a:t> Autonomie » est généralement ouvert.</a:t>
            </a:r>
          </a:p>
          <a:p>
            <a:r>
              <a:rPr lang="fr-FR" sz="1600" dirty="0"/>
              <a:t>Si le représentant légal familial le souhaite, un 2</a:t>
            </a:r>
            <a:r>
              <a:rPr lang="fr-FR" sz="1600" baseline="30000" dirty="0"/>
              <a:t>ème</a:t>
            </a:r>
            <a:r>
              <a:rPr lang="fr-FR" sz="1600" dirty="0"/>
              <a:t> forfait peut être souscrit ; nous aurons alors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1 CDD « de gestion », réservé au représentant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et 1 CDD « de vie », réservé au protégé</a:t>
            </a:r>
          </a:p>
          <a:p>
            <a:endParaRPr lang="fr-FR" sz="1600" dirty="0" smtClean="0"/>
          </a:p>
          <a:p>
            <a:r>
              <a:rPr lang="fr-FR" sz="1600" dirty="0"/>
              <a:t>MAD : règles habituelles ; solliciter le représentant légal si </a:t>
            </a:r>
            <a:r>
              <a:rPr lang="fr-FR" sz="1600" dirty="0" smtClean="0"/>
              <a:t>nécessaire</a:t>
            </a:r>
          </a:p>
          <a:p>
            <a:endParaRPr lang="fr-FR" sz="1600" dirty="0"/>
          </a:p>
          <a:p>
            <a:r>
              <a:rPr lang="fr-FR" sz="1600" dirty="0" smtClean="0"/>
              <a:t>CDD : sans autorisation de découvert</a:t>
            </a:r>
            <a:endParaRPr lang="fr-FR" sz="1600" dirty="0"/>
          </a:p>
          <a:p>
            <a:endParaRPr lang="fr-FR" sz="1600" dirty="0"/>
          </a:p>
          <a:p>
            <a:r>
              <a:rPr lang="fr-FR" sz="1600" b="1" u="sng" dirty="0" smtClean="0">
                <a:solidFill>
                  <a:schemeClr val="accent3">
                    <a:lumMod val="75000"/>
                  </a:schemeClr>
                </a:solidFill>
              </a:rPr>
              <a:t>Banque à distance</a:t>
            </a:r>
          </a:p>
          <a:p>
            <a:r>
              <a:rPr lang="fr-FR" sz="1600" dirty="0" smtClean="0"/>
              <a:t>Le service de banque à distance permet une gestion optimale des avoirs par le représentant légal.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pPr algn="ctr"/>
            <a:r>
              <a:rPr lang="fr-FR" sz="1600" b="1" i="1" dirty="0" smtClean="0">
                <a:solidFill>
                  <a:schemeClr val="accent3">
                    <a:lumMod val="75000"/>
                  </a:schemeClr>
                </a:solidFill>
              </a:rPr>
              <a:t>Si nécessaire, solliciter l’Assistance Commerciale </a:t>
            </a:r>
            <a:r>
              <a:rPr lang="fr-FR" sz="1600" b="1" i="1" dirty="0">
                <a:solidFill>
                  <a:schemeClr val="accent3">
                    <a:lumMod val="75000"/>
                  </a:schemeClr>
                </a:solidFill>
              </a:rPr>
              <a:t>ou le </a:t>
            </a:r>
            <a:r>
              <a:rPr lang="fr-FR" sz="1600" b="1" i="1" dirty="0" smtClean="0">
                <a:solidFill>
                  <a:schemeClr val="accent3">
                    <a:lumMod val="75000"/>
                  </a:schemeClr>
                </a:solidFill>
              </a:rPr>
              <a:t>CAPP</a:t>
            </a:r>
            <a:endParaRPr lang="fr-FR" sz="1600" dirty="0"/>
          </a:p>
          <a:p>
            <a:endParaRPr lang="fr-FR" sz="1600" dirty="0"/>
          </a:p>
        </p:txBody>
      </p:sp>
      <p:sp>
        <p:nvSpPr>
          <p:cNvPr id="6" name="Ellipse 5"/>
          <p:cNvSpPr/>
          <p:nvPr/>
        </p:nvSpPr>
        <p:spPr>
          <a:xfrm>
            <a:off x="683568" y="980728"/>
            <a:ext cx="6912768" cy="93088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i="1" dirty="0">
                <a:solidFill>
                  <a:schemeClr val="tx1"/>
                </a:solidFill>
              </a:rPr>
              <a:t>Ces produits sont </a:t>
            </a:r>
            <a:r>
              <a:rPr lang="fr-FR" sz="1600" b="1" i="1" dirty="0" smtClean="0">
                <a:solidFill>
                  <a:schemeClr val="tx1"/>
                </a:solidFill>
              </a:rPr>
              <a:t>mis </a:t>
            </a:r>
            <a:r>
              <a:rPr lang="fr-FR" sz="1600" b="1" i="1" dirty="0">
                <a:solidFill>
                  <a:schemeClr val="tx1"/>
                </a:solidFill>
              </a:rPr>
              <a:t>en </a:t>
            </a:r>
            <a:r>
              <a:rPr lang="fr-FR" sz="1600" b="1" i="1" dirty="0" smtClean="0">
                <a:solidFill>
                  <a:schemeClr val="tx1"/>
                </a:solidFill>
              </a:rPr>
              <a:t>place lors </a:t>
            </a:r>
            <a:r>
              <a:rPr lang="fr-FR" sz="1600" b="1" i="1" dirty="0">
                <a:solidFill>
                  <a:schemeClr val="tx1"/>
                </a:solidFill>
              </a:rPr>
              <a:t>de l’ouverture de la </a:t>
            </a:r>
            <a:r>
              <a:rPr lang="fr-FR" sz="1600" b="1" i="1" dirty="0" smtClean="0">
                <a:solidFill>
                  <a:schemeClr val="tx1"/>
                </a:solidFill>
              </a:rPr>
              <a:t>mesure, avec si nécessaire l’aide du CAPP</a:t>
            </a:r>
            <a:endParaRPr lang="fr-FR" sz="1600" b="1" i="1" dirty="0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13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31917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72239" y="116632"/>
            <a:ext cx="7484137" cy="769441"/>
          </a:xfrm>
        </p:spPr>
        <p:txBody>
          <a:bodyPr/>
          <a:lstStyle/>
          <a:p>
            <a:r>
              <a:rPr lang="fr-FR" dirty="0" smtClean="0"/>
              <a:t>La gestion des mesures familiales – quels produits ?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64369" y="1068517"/>
            <a:ext cx="53317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</a:rPr>
              <a:t>L’offre du Particulier  </a:t>
            </a:r>
            <a:r>
              <a:rPr lang="fr-FR" dirty="0" smtClean="0">
                <a:solidFill>
                  <a:prstClr val="black"/>
                </a:solidFill>
              </a:rPr>
              <a:t>est accessible à la clientèle des personnes protégées :</a:t>
            </a:r>
            <a:endParaRPr lang="fr-FR" u="sng" dirty="0" smtClean="0">
              <a:solidFill>
                <a:prstClr val="black"/>
              </a:solidFill>
            </a:endParaRPr>
          </a:p>
          <a:p>
            <a:endParaRPr lang="fr-FR" dirty="0">
              <a:solidFill>
                <a:prstClr val="black"/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prstClr val="black"/>
                </a:solidFill>
              </a:rPr>
              <a:t>Les </a:t>
            </a:r>
            <a:r>
              <a:rPr lang="fr-FR" b="1" dirty="0" smtClean="0">
                <a:solidFill>
                  <a:prstClr val="black"/>
                </a:solidFill>
              </a:rPr>
              <a:t>produits réglementés LA, LEP, LDD, LJ, PEL,</a:t>
            </a:r>
          </a:p>
          <a:p>
            <a:endParaRPr lang="fr-FR" b="1" dirty="0" smtClean="0">
              <a:solidFill>
                <a:prstClr val="black"/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prstClr val="black"/>
                </a:solidFill>
              </a:rPr>
              <a:t>L</a:t>
            </a:r>
            <a:r>
              <a:rPr lang="fr-FR" dirty="0" smtClean="0">
                <a:solidFill>
                  <a:prstClr val="black"/>
                </a:solidFill>
              </a:rPr>
              <a:t>’</a:t>
            </a:r>
            <a:r>
              <a:rPr lang="fr-FR" b="1" dirty="0" smtClean="0">
                <a:solidFill>
                  <a:prstClr val="black"/>
                </a:solidFill>
              </a:rPr>
              <a:t>Assurance-vie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</a:rPr>
              <a:t>Proposer </a:t>
            </a:r>
            <a:r>
              <a:rPr lang="fr-FR" dirty="0" smtClean="0">
                <a:solidFill>
                  <a:prstClr val="black"/>
                </a:solidFill>
              </a:rPr>
              <a:t>des supports en </a:t>
            </a:r>
            <a:r>
              <a:rPr lang="fr-FR" dirty="0">
                <a:solidFill>
                  <a:prstClr val="black"/>
                </a:solidFill>
              </a:rPr>
              <a:t>fonds </a:t>
            </a:r>
            <a:r>
              <a:rPr lang="fr-FR" dirty="0" smtClean="0">
                <a:solidFill>
                  <a:prstClr val="black"/>
                </a:solidFill>
              </a:rPr>
              <a:t>euros ou UC</a:t>
            </a:r>
            <a:br>
              <a:rPr lang="fr-FR" dirty="0" smtClean="0">
                <a:solidFill>
                  <a:prstClr val="black"/>
                </a:solidFill>
              </a:rPr>
            </a:br>
            <a:r>
              <a:rPr lang="fr-FR" b="1" dirty="0" smtClean="0">
                <a:solidFill>
                  <a:prstClr val="black"/>
                </a:solidFill>
              </a:rPr>
              <a:t>Frais, % UC : possibilité de dérogation</a:t>
            </a:r>
            <a:endParaRPr lang="fr-FR" b="1" dirty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prstClr val="black"/>
                </a:solidFill>
              </a:rPr>
              <a:t>Proposer </a:t>
            </a:r>
            <a:r>
              <a:rPr lang="fr-FR" dirty="0">
                <a:solidFill>
                  <a:prstClr val="black"/>
                </a:solidFill>
              </a:rPr>
              <a:t>l’option </a:t>
            </a:r>
            <a:r>
              <a:rPr lang="fr-FR" b="1" dirty="0">
                <a:solidFill>
                  <a:prstClr val="black"/>
                </a:solidFill>
              </a:rPr>
              <a:t>Epargne Handicap </a:t>
            </a:r>
            <a:r>
              <a:rPr lang="fr-FR" dirty="0">
                <a:solidFill>
                  <a:prstClr val="black"/>
                </a:solidFill>
              </a:rPr>
              <a:t>(si éligibilité) </a:t>
            </a:r>
            <a:r>
              <a:rPr lang="fr-FR" dirty="0" smtClean="0">
                <a:solidFill>
                  <a:prstClr val="black"/>
                </a:solidFill>
              </a:rPr>
              <a:t>notamment pour </a:t>
            </a:r>
            <a:r>
              <a:rPr lang="fr-FR" dirty="0">
                <a:solidFill>
                  <a:prstClr val="black"/>
                </a:solidFill>
              </a:rPr>
              <a:t>l</a:t>
            </a:r>
            <a:r>
              <a:rPr lang="fr-FR" dirty="0" smtClean="0">
                <a:solidFill>
                  <a:prstClr val="black"/>
                </a:solidFill>
              </a:rPr>
              <a:t>es </a:t>
            </a:r>
            <a:r>
              <a:rPr lang="fr-FR" dirty="0">
                <a:solidFill>
                  <a:prstClr val="black"/>
                </a:solidFill>
              </a:rPr>
              <a:t>avantages fiscaux (réduction d’impôts) et l’exonération des prélèvements sociaux</a:t>
            </a:r>
          </a:p>
          <a:p>
            <a:endParaRPr lang="fr-FR" dirty="0" smtClean="0">
              <a:solidFill>
                <a:prstClr val="black"/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prstClr val="black"/>
                </a:solidFill>
              </a:rPr>
              <a:t>La gamme </a:t>
            </a:r>
            <a:r>
              <a:rPr lang="fr-FR" b="1" dirty="0" smtClean="0">
                <a:solidFill>
                  <a:prstClr val="black"/>
                </a:solidFill>
              </a:rPr>
              <a:t>IARD, </a:t>
            </a:r>
            <a:r>
              <a:rPr lang="fr-FR" b="1" dirty="0">
                <a:solidFill>
                  <a:prstClr val="black"/>
                </a:solidFill>
              </a:rPr>
              <a:t>SECUR' </a:t>
            </a:r>
            <a:r>
              <a:rPr lang="fr-FR" b="1" dirty="0" smtClean="0">
                <a:solidFill>
                  <a:prstClr val="black"/>
                </a:solidFill>
              </a:rPr>
              <a:t>Obsèques,…</a:t>
            </a:r>
          </a:p>
          <a:p>
            <a:endParaRPr lang="fr-FR" dirty="0" smtClean="0">
              <a:solidFill>
                <a:prstClr val="black"/>
              </a:solidFill>
            </a:endParaRPr>
          </a:p>
          <a:p>
            <a:pPr marL="285750" indent="-285750">
              <a:buFontTx/>
              <a:buChar char="-"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59006" y="966919"/>
            <a:ext cx="5853154" cy="3902241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9831" y="5014917"/>
            <a:ext cx="8346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prstClr val="black"/>
                </a:solidFill>
              </a:rPr>
              <a:t>En dehors de l’accord éventuel du  juge des tutelles : documents obligatoires habituels !</a:t>
            </a:r>
          </a:p>
          <a:p>
            <a:r>
              <a:rPr lang="fr-FR" b="1" dirty="0" smtClean="0">
                <a:solidFill>
                  <a:prstClr val="black"/>
                </a:solidFill>
              </a:rPr>
              <a:t>Pour l’assurance-vie : se rapprocher des CAPP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30" y="5085184"/>
            <a:ext cx="356419" cy="35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573" y="1068517"/>
            <a:ext cx="2274549" cy="222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438345" y="3452092"/>
            <a:ext cx="2293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Fiches produit dédiées </a:t>
            </a:r>
            <a:r>
              <a:rPr lang="fr-FR" dirty="0" smtClean="0"/>
              <a:t>disponibles sur la </a:t>
            </a:r>
            <a:r>
              <a:rPr lang="fr-FR" b="1" dirty="0" smtClean="0"/>
              <a:t>rosace</a:t>
            </a:r>
            <a:r>
              <a:rPr lang="fr-FR" dirty="0" smtClean="0"/>
              <a:t> Personnes Protégées</a:t>
            </a:r>
            <a:endParaRPr lang="fr-FR" dirty="0"/>
          </a:p>
        </p:txBody>
      </p:sp>
      <p:sp>
        <p:nvSpPr>
          <p:cNvPr id="10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14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27877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4088" y="980728"/>
            <a:ext cx="813433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è"/>
            </a:pPr>
            <a:r>
              <a:rPr lang="fr-FR" sz="1600" b="1" dirty="0" smtClean="0">
                <a:solidFill>
                  <a:srgbClr val="C31632"/>
                </a:solidFill>
              </a:rPr>
              <a:t>Gestion des mesures familiales : quels avantages ?</a:t>
            </a:r>
          </a:p>
          <a:p>
            <a:pPr marL="285750" indent="-285750">
              <a:buFont typeface="Wingdings"/>
              <a:buChar char="è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Collecte et Assurance-Vie (excédent : x4 par rapport à la clientèle classique !)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NPS record ! (+24)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Des actions ciblées peuvent être accompagnées des CAPP (épargne, forfaits,…)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algn="ctr"/>
            <a:r>
              <a:rPr lang="fr-FR" b="1" dirty="0" smtClean="0">
                <a:solidFill>
                  <a:srgbClr val="C31632"/>
                </a:solidFill>
              </a:rPr>
              <a:t>Avec l’appui commercial des CAPP !</a:t>
            </a:r>
          </a:p>
        </p:txBody>
      </p:sp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472239" y="116632"/>
            <a:ext cx="7484137" cy="430887"/>
          </a:xfrm>
        </p:spPr>
        <p:txBody>
          <a:bodyPr/>
          <a:lstStyle/>
          <a:p>
            <a:r>
              <a:rPr lang="fr-FR" dirty="0" smtClean="0"/>
              <a:t>La gestion des mesures familiales – avantages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899592" y="3861048"/>
            <a:ext cx="6912768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marché des personnes protégées est un marché à forte rentabilité (PNB : env. 6 M€/an)</a:t>
            </a:r>
          </a:p>
          <a:p>
            <a:pPr algn="ctr"/>
            <a:endParaRPr lang="fr-FR" dirty="0"/>
          </a:p>
          <a:p>
            <a:pPr algn="ctr"/>
            <a:r>
              <a:rPr lang="fr-FR" b="1" dirty="0" smtClean="0"/>
              <a:t>Il constitue un véritable levier pour les objectifs annuels et la part variable !</a:t>
            </a:r>
          </a:p>
        </p:txBody>
      </p:sp>
      <p:sp>
        <p:nvSpPr>
          <p:cNvPr id="6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15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94685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4088" y="908720"/>
            <a:ext cx="813433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accent3">
                    <a:lumMod val="75000"/>
                  </a:schemeClr>
                </a:solidFill>
              </a:rPr>
              <a:t>Relation avec la personne protégée </a:t>
            </a:r>
            <a:r>
              <a:rPr lang="fr-FR" sz="1600" b="1" u="sng" dirty="0" smtClean="0">
                <a:solidFill>
                  <a:schemeClr val="accent3">
                    <a:lumMod val="75000"/>
                  </a:schemeClr>
                </a:solidFill>
              </a:rPr>
              <a:t>(en l’absence du représentant légal) en </a:t>
            </a:r>
            <a:r>
              <a:rPr lang="fr-FR" sz="1600" b="1" u="sng" dirty="0">
                <a:solidFill>
                  <a:schemeClr val="accent3">
                    <a:lumMod val="75000"/>
                  </a:schemeClr>
                </a:solidFill>
              </a:rPr>
              <a:t>agence (guichet</a:t>
            </a:r>
            <a:r>
              <a:rPr lang="fr-FR" sz="1600" b="1" u="sng" dirty="0" smtClean="0">
                <a:solidFill>
                  <a:schemeClr val="accent3">
                    <a:lumMod val="75000"/>
                  </a:schemeClr>
                </a:solidFill>
              </a:rPr>
              <a:t>) :</a:t>
            </a:r>
            <a:r>
              <a:rPr lang="fr-FR" sz="1600" dirty="0" smtClean="0"/>
              <a:t/>
            </a:r>
            <a:br>
              <a:rPr lang="fr-FR" sz="1600" dirty="0" smtClean="0"/>
            </a:br>
            <a:endParaRPr lang="fr-FR" sz="1600" dirty="0"/>
          </a:p>
          <a:p>
            <a:r>
              <a:rPr lang="fr-FR" sz="1600" dirty="0" smtClean="0">
                <a:sym typeface="Wingdings"/>
              </a:rPr>
              <a:t></a:t>
            </a:r>
            <a:r>
              <a:rPr lang="fr-FR" sz="1600" dirty="0" smtClean="0"/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Pas de changement</a:t>
            </a:r>
            <a:r>
              <a:rPr lang="fr-FR" sz="1600" dirty="0" smtClean="0"/>
              <a:t>, ne réaliser que les opérations expressément autorisées (pour tous les types de mesure)</a:t>
            </a:r>
          </a:p>
          <a:p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Attention aux retraits non autorisés 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Suivre les instructions notées en 1010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Si nécessaire, pour lever </a:t>
            </a:r>
            <a:r>
              <a:rPr lang="fr-FR" sz="1600" b="1" dirty="0" smtClean="0">
                <a:solidFill>
                  <a:srgbClr val="FF0000"/>
                </a:solidFill>
              </a:rPr>
              <a:t>puis remettre </a:t>
            </a:r>
            <a:r>
              <a:rPr lang="fr-FR" sz="1600" b="1" dirty="0" smtClean="0"/>
              <a:t>une opposition: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FF0000"/>
                </a:solidFill>
              </a:rPr>
              <a:t>le DA a les habilitions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ou contacter par mail ou par téléphone l’Assistance Commerciale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ou, le samedi matin, en cas d’urgence : contacter </a:t>
            </a:r>
            <a:r>
              <a:rPr lang="fr-FR" sz="1600" b="1" dirty="0" err="1" smtClean="0"/>
              <a:t>MyAssistance</a:t>
            </a: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Ne pas délivrer de RIB à la personne protégée </a:t>
            </a:r>
            <a:r>
              <a:rPr lang="fr-FR" sz="1600" dirty="0"/>
              <a:t>(hors </a:t>
            </a:r>
            <a:r>
              <a:rPr lang="fr-FR" sz="1600" dirty="0" smtClean="0"/>
              <a:t>curatelle simple)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Pas d’accès banque à distance délivré à la personne protégée</a:t>
            </a:r>
            <a:br>
              <a:rPr lang="fr-FR" sz="1600" dirty="0" smtClean="0"/>
            </a:br>
            <a:r>
              <a:rPr lang="fr-FR" sz="1600" dirty="0" smtClean="0"/>
              <a:t>(exception : banque à distance possible en curatelle simple, mais sans accès aux produits d’épargne)</a:t>
            </a:r>
          </a:p>
          <a:p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Rappel: la personne protégée sous curatelle (simple ou renforcée) ne peut agir seule sur ses livrets</a:t>
            </a:r>
          </a:p>
          <a:p>
            <a:pPr marL="285750" indent="-285750">
              <a:buFontTx/>
              <a:buChar char="-"/>
            </a:pPr>
            <a:endParaRPr lang="fr-FR" sz="1600" dirty="0" smtClean="0"/>
          </a:p>
        </p:txBody>
      </p:sp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472239" y="116632"/>
            <a:ext cx="7484137" cy="430887"/>
          </a:xfrm>
        </p:spPr>
        <p:txBody>
          <a:bodyPr/>
          <a:lstStyle/>
          <a:p>
            <a:r>
              <a:rPr lang="fr-FR" dirty="0" smtClean="0"/>
              <a:t>AU GUICHET… – quelques Rappels</a:t>
            </a:r>
            <a:endParaRPr lang="fr-FR" dirty="0"/>
          </a:p>
        </p:txBody>
      </p:sp>
      <p:sp>
        <p:nvSpPr>
          <p:cNvPr id="5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16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9409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20934930">
            <a:off x="1043608" y="2780928"/>
            <a:ext cx="6408712" cy="584775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ANNEXES</a:t>
            </a:r>
          </a:p>
        </p:txBody>
      </p:sp>
      <p:sp>
        <p:nvSpPr>
          <p:cNvPr id="5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17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17758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9831" y="116632"/>
            <a:ext cx="6978513" cy="430887"/>
          </a:xfrm>
        </p:spPr>
        <p:txBody>
          <a:bodyPr/>
          <a:lstStyle/>
          <a:p>
            <a:r>
              <a:rPr lang="fr-FR" dirty="0" smtClean="0"/>
              <a:t>Les régimes de protection</a:t>
            </a:r>
            <a:endParaRPr lang="fr-FR" dirty="0"/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608975" y="379648"/>
            <a:ext cx="8059406" cy="709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 smtClean="0"/>
              <a:t>       Degrés de protection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 rot="16200000" flipH="1">
            <a:off x="-1224626" y="2364204"/>
            <a:ext cx="3397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Gravité de la mesure</a:t>
            </a:r>
          </a:p>
        </p:txBody>
      </p:sp>
      <p:sp>
        <p:nvSpPr>
          <p:cNvPr id="7" name="Larme 6"/>
          <p:cNvSpPr/>
          <p:nvPr/>
        </p:nvSpPr>
        <p:spPr>
          <a:xfrm>
            <a:off x="1617270" y="3835780"/>
            <a:ext cx="1318297" cy="1255860"/>
          </a:xfrm>
          <a:prstGeom prst="teardrop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Mesures sociales: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MASP, MAJ,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MJAGBF</a:t>
            </a: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4927283" y="2376339"/>
            <a:ext cx="1672838" cy="1190911"/>
          </a:xfrm>
          <a:prstGeom prst="line">
            <a:avLst/>
          </a:prstGeom>
          <a:noFill/>
          <a:ln w="9525" cap="flat" cmpd="sng" algn="ctr">
            <a:solidFill>
              <a:srgbClr val="CF3D60"/>
            </a:solidFill>
            <a:prstDash val="solid"/>
          </a:ln>
          <a:effectLst/>
        </p:spPr>
      </p:cxnSp>
      <p:sp>
        <p:nvSpPr>
          <p:cNvPr id="9" name="ZoneTexte 8"/>
          <p:cNvSpPr txBox="1"/>
          <p:nvPr/>
        </p:nvSpPr>
        <p:spPr>
          <a:xfrm rot="19494023">
            <a:off x="5222380" y="2914093"/>
            <a:ext cx="16850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A42846"/>
                </a:solidFill>
                <a:effectLst/>
                <a:uLnTx/>
                <a:uFillTx/>
              </a:rPr>
              <a:t>Régime d’assistance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 smtClean="0">
                <a:solidFill>
                  <a:srgbClr val="A42846"/>
                </a:solidFill>
              </a:rPr>
              <a:t>Durée 5 ans,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 smtClean="0">
                <a:solidFill>
                  <a:srgbClr val="A42846"/>
                </a:solidFill>
              </a:rPr>
              <a:t>renouvelable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rgbClr val="A42846"/>
              </a:solidFill>
              <a:effectLst/>
              <a:uLnTx/>
              <a:uFillTx/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7190105" y="1224339"/>
            <a:ext cx="1109767" cy="821457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11" name="Larme 10"/>
          <p:cNvSpPr/>
          <p:nvPr/>
        </p:nvSpPr>
        <p:spPr>
          <a:xfrm>
            <a:off x="2906539" y="2775524"/>
            <a:ext cx="1227175" cy="1255860"/>
          </a:xfrm>
          <a:prstGeom prst="teardrop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Larme 11"/>
          <p:cNvSpPr/>
          <p:nvPr/>
        </p:nvSpPr>
        <p:spPr>
          <a:xfrm>
            <a:off x="4137687" y="1768482"/>
            <a:ext cx="1289418" cy="1275606"/>
          </a:xfrm>
          <a:prstGeom prst="teardrop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Curatelle simple</a:t>
            </a:r>
          </a:p>
        </p:txBody>
      </p:sp>
      <p:sp>
        <p:nvSpPr>
          <p:cNvPr id="13" name="Larme 12"/>
          <p:cNvSpPr/>
          <p:nvPr/>
        </p:nvSpPr>
        <p:spPr>
          <a:xfrm>
            <a:off x="5058347" y="1224339"/>
            <a:ext cx="1415472" cy="1339920"/>
          </a:xfrm>
          <a:prstGeom prst="teardrop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Curatelle renforcée</a:t>
            </a:r>
          </a:p>
        </p:txBody>
      </p:sp>
      <p:sp>
        <p:nvSpPr>
          <p:cNvPr id="15" name="ZoneTexte 14"/>
          <p:cNvSpPr txBox="1"/>
          <p:nvPr/>
        </p:nvSpPr>
        <p:spPr>
          <a:xfrm rot="19389442">
            <a:off x="2117166" y="4975127"/>
            <a:ext cx="18967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rPr>
              <a:t>  Personne capable,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rPr>
              <a:t>   Protection des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rPr>
              <a:t>  prestations </a:t>
            </a:r>
            <a:r>
              <a:rPr kumimoji="0" lang="fr-FR" sz="1400" b="1" i="0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rPr>
              <a:t>s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rPr>
              <a:t>ociales </a:t>
            </a:r>
          </a:p>
        </p:txBody>
      </p:sp>
      <p:sp>
        <p:nvSpPr>
          <p:cNvPr id="16" name="Larme 15"/>
          <p:cNvSpPr/>
          <p:nvPr/>
        </p:nvSpPr>
        <p:spPr>
          <a:xfrm>
            <a:off x="314315" y="4804872"/>
            <a:ext cx="1288800" cy="1270800"/>
          </a:xfrm>
          <a:prstGeom prst="teardrop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 flipV="1">
            <a:off x="3703203" y="3734909"/>
            <a:ext cx="935475" cy="698170"/>
          </a:xfrm>
          <a:prstGeom prst="line">
            <a:avLst/>
          </a:prstGeom>
          <a:noFill/>
          <a:ln w="9525" cap="flat" cmpd="sng" algn="ctr">
            <a:solidFill>
              <a:srgbClr val="FDA1BB"/>
            </a:solidFill>
            <a:prstDash val="solid"/>
          </a:ln>
          <a:effectLst/>
        </p:spPr>
      </p:cxnSp>
      <p:sp>
        <p:nvSpPr>
          <p:cNvPr id="18" name="ZoneTexte 17"/>
          <p:cNvSpPr txBox="1"/>
          <p:nvPr/>
        </p:nvSpPr>
        <p:spPr>
          <a:xfrm rot="19408851">
            <a:off x="3572299" y="4038362"/>
            <a:ext cx="18694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DA1BB"/>
                </a:solidFill>
                <a:effectLst/>
                <a:uLnTx/>
                <a:uFillTx/>
              </a:rPr>
              <a:t>Régime provisoire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 smtClean="0">
                <a:solidFill>
                  <a:srgbClr val="FDA1BB"/>
                </a:solidFill>
              </a:rPr>
              <a:t>Durée 1 an maximum,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 smtClean="0">
                <a:solidFill>
                  <a:srgbClr val="FDA1BB"/>
                </a:solidFill>
              </a:rPr>
              <a:t>renouvelable une fois 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rgbClr val="FDA1BB"/>
              </a:solidFill>
              <a:effectLst/>
              <a:uLnTx/>
              <a:uFillTx/>
            </a:endParaRPr>
          </a:p>
        </p:txBody>
      </p:sp>
      <p:cxnSp>
        <p:nvCxnSpPr>
          <p:cNvPr id="19" name="Connecteur droit 18"/>
          <p:cNvCxnSpPr/>
          <p:nvPr/>
        </p:nvCxnSpPr>
        <p:spPr>
          <a:xfrm flipV="1">
            <a:off x="2214950" y="4725706"/>
            <a:ext cx="935450" cy="72008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20" name="ZoneTexte 19"/>
          <p:cNvSpPr txBox="1"/>
          <p:nvPr/>
        </p:nvSpPr>
        <p:spPr>
          <a:xfrm>
            <a:off x="398259" y="5181956"/>
            <a:ext cx="1097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Personne capable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251520" y="6126147"/>
            <a:ext cx="8774317" cy="0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22" name="Connecteur droit avec flèche 21"/>
          <p:cNvCxnSpPr/>
          <p:nvPr/>
        </p:nvCxnSpPr>
        <p:spPr>
          <a:xfrm flipV="1">
            <a:off x="263812" y="1161149"/>
            <a:ext cx="10102" cy="4965000"/>
          </a:xfrm>
          <a:prstGeom prst="straightConnector1">
            <a:avLst/>
          </a:prstGeom>
          <a:noFill/>
          <a:ln w="38100" cap="flat" cmpd="sng" algn="ctr">
            <a:solidFill>
              <a:srgbClr val="C0504D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3" name="ZoneTexte 22"/>
          <p:cNvSpPr txBox="1"/>
          <p:nvPr/>
        </p:nvSpPr>
        <p:spPr>
          <a:xfrm>
            <a:off x="2938356" y="3029574"/>
            <a:ext cx="1195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Sauvegarde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justice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5" name="ZoneTexte 24"/>
          <p:cNvSpPr txBox="1"/>
          <p:nvPr/>
        </p:nvSpPr>
        <p:spPr>
          <a:xfrm rot="19401841">
            <a:off x="7149097" y="1412349"/>
            <a:ext cx="2474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Régime de représentation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 smtClean="0">
                <a:solidFill>
                  <a:srgbClr val="C00000"/>
                </a:solidFill>
              </a:rPr>
              <a:t>Durée 5 à 10 ans,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 smtClean="0">
                <a:solidFill>
                  <a:srgbClr val="C00000"/>
                </a:solidFill>
              </a:rPr>
              <a:t>renouvelable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26" name="Larme 25"/>
          <p:cNvSpPr/>
          <p:nvPr/>
        </p:nvSpPr>
        <p:spPr>
          <a:xfrm>
            <a:off x="6516216" y="500645"/>
            <a:ext cx="1539489" cy="1224000"/>
          </a:xfrm>
          <a:prstGeom prst="teardrop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Habilitation familiale</a:t>
            </a:r>
          </a:p>
        </p:txBody>
      </p:sp>
      <p:sp>
        <p:nvSpPr>
          <p:cNvPr id="27" name="Larme 26"/>
          <p:cNvSpPr/>
          <p:nvPr/>
        </p:nvSpPr>
        <p:spPr>
          <a:xfrm>
            <a:off x="7564354" y="44624"/>
            <a:ext cx="1304112" cy="1125613"/>
          </a:xfrm>
          <a:prstGeom prst="teardrop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Tutelle *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724128" y="5641503"/>
            <a:ext cx="3144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* ou mandat de protection future validé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18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79701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9831" y="116632"/>
            <a:ext cx="6978513" cy="430887"/>
          </a:xfrm>
        </p:spPr>
        <p:txBody>
          <a:bodyPr/>
          <a:lstStyle/>
          <a:p>
            <a:r>
              <a:rPr lang="fr-FR" dirty="0" smtClean="0"/>
              <a:t>Offre - Les cartes bancaires</a:t>
            </a:r>
            <a:endParaRPr lang="fr-FR" dirty="0"/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t="48326" r="56240" b="24264"/>
          <a:stretch/>
        </p:blipFill>
        <p:spPr bwMode="auto">
          <a:xfrm>
            <a:off x="2498652" y="932821"/>
            <a:ext cx="3987209" cy="1070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211341" y="5332046"/>
            <a:ext cx="2693324" cy="7694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r-FR" sz="1100" b="1" spc="300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fr-FR" sz="11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Carte </a:t>
            </a:r>
            <a:r>
              <a:rPr lang="fr-FR" sz="11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Equilibra interbancaire</a:t>
            </a:r>
            <a:endParaRPr lang="fr-FR" sz="11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Espace réservé du contenu 1"/>
          <p:cNvSpPr txBox="1">
            <a:spLocks/>
          </p:cNvSpPr>
          <p:nvPr/>
        </p:nvSpPr>
        <p:spPr>
          <a:xfrm>
            <a:off x="2904666" y="2683408"/>
            <a:ext cx="5841691" cy="7694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 smtClean="0">
                <a:cs typeface="Arial" panose="020B0604020202020204" pitchFamily="34" charset="0"/>
              </a:rPr>
              <a:t>Carte Visa de paiement/retrait à autorisation systématique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 smtClean="0">
                <a:cs typeface="Arial" panose="020B0604020202020204" pitchFamily="34" charset="0"/>
              </a:rPr>
              <a:t>Cible : majeurs protégés (principalement sous sauvegarde de justice sans mandat spécial et curatelle simple) + mineurs protégés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211342" y="2683407"/>
            <a:ext cx="2693324" cy="7694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r-FR" sz="1100" b="1" spc="300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fr-FR" sz="11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Carte </a:t>
            </a:r>
            <a:r>
              <a:rPr lang="fr-FR" sz="1100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Sensea</a:t>
            </a:r>
            <a:endParaRPr lang="fr-FR" sz="1100" b="1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Espace réservé du contenu 1"/>
          <p:cNvSpPr txBox="1">
            <a:spLocks/>
          </p:cNvSpPr>
          <p:nvPr/>
        </p:nvSpPr>
        <p:spPr>
          <a:xfrm>
            <a:off x="2904666" y="3461786"/>
            <a:ext cx="5841691" cy="769440"/>
          </a:xfrm>
          <a:prstGeom prst="rect">
            <a:avLst/>
          </a:prstGeom>
          <a:ln>
            <a:solidFill>
              <a:srgbClr val="DE6225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Carte Visa Plus de retrait interbancaire et international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Carte à puce avec code confidentiel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Cible : majeurs et mineurs protégés (+</a:t>
            </a:r>
            <a:r>
              <a:rPr lang="fr-FR" sz="1100" b="1" dirty="0" smtClean="0">
                <a:cs typeface="Arial" panose="020B0604020202020204" pitchFamily="34" charset="0"/>
              </a:rPr>
              <a:t>12 ans</a:t>
            </a:r>
            <a:r>
              <a:rPr lang="fr-FR" sz="1100" b="1" dirty="0">
                <a:cs typeface="Arial" panose="020B0604020202020204" pitchFamily="34" charset="0"/>
              </a:rPr>
              <a:t>) quelle que soit la mesure de protection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211342" y="3461785"/>
            <a:ext cx="2693324" cy="7694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r-FR" sz="1100" b="1" spc="300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fr-FR" sz="11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  Carte Nomea</a:t>
            </a:r>
            <a:endParaRPr lang="fr-FR" sz="11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Espace réservé du contenu 1"/>
          <p:cNvSpPr txBox="1">
            <a:spLocks/>
          </p:cNvSpPr>
          <p:nvPr/>
        </p:nvSpPr>
        <p:spPr>
          <a:xfrm>
            <a:off x="2904667" y="4244776"/>
            <a:ext cx="5841690" cy="7694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Carte de retrait privative du réseau Caisse d’Epargne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Carte à piste fonctionnant sans code confidentiel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Cible : majeurs protégés ayant des difficultés à mémoriser un code confidentiel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11341" y="4244775"/>
            <a:ext cx="2693325" cy="7694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r-FR" sz="1100" b="1" spc="300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fr-FR" sz="11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Carte Equilibra sans code</a:t>
            </a: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fr-FR" sz="1100" b="1" spc="3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82" y="5401636"/>
            <a:ext cx="796685" cy="52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582" y="2796626"/>
            <a:ext cx="805853" cy="55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582" y="4360745"/>
            <a:ext cx="790934" cy="512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Espace réservé du contenu 1"/>
          <p:cNvSpPr txBox="1">
            <a:spLocks/>
          </p:cNvSpPr>
          <p:nvPr/>
        </p:nvSpPr>
        <p:spPr>
          <a:xfrm>
            <a:off x="2904665" y="5322574"/>
            <a:ext cx="5841691" cy="7694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Arrêt de commercialisation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fr-FR" sz="1100" b="1" dirty="0">
                <a:cs typeface="Arial" panose="020B0604020202020204" pitchFamily="34" charset="0"/>
              </a:rPr>
              <a:t>Extinction de stock au fil des arrivées à échéance ou </a:t>
            </a:r>
            <a:r>
              <a:rPr lang="fr-FR" sz="1100" b="1" dirty="0" smtClean="0">
                <a:cs typeface="Arial" panose="020B0604020202020204" pitchFamily="34" charset="0"/>
              </a:rPr>
              <a:t>demandes </a:t>
            </a:r>
            <a:r>
              <a:rPr lang="fr-FR" sz="1100" b="1" dirty="0">
                <a:cs typeface="Arial" panose="020B0604020202020204" pitchFamily="34" charset="0"/>
              </a:rPr>
              <a:t>de </a:t>
            </a:r>
            <a:r>
              <a:rPr lang="fr-FR" sz="1100" b="1" dirty="0" err="1">
                <a:cs typeface="Arial" panose="020B0604020202020204" pitchFamily="34" charset="0"/>
              </a:rPr>
              <a:t>refabrications</a:t>
            </a:r>
            <a:r>
              <a:rPr lang="fr-FR" sz="1100" b="1" dirty="0">
                <a:cs typeface="Arial" panose="020B0604020202020204" pitchFamily="34" charset="0"/>
              </a:rPr>
              <a:t> anticipées</a:t>
            </a: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582" y="3580619"/>
            <a:ext cx="805853" cy="4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211342" y="2003506"/>
            <a:ext cx="85350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gamme de cartes pour les Personnes Protégées  est :</a:t>
            </a:r>
            <a:endParaRPr lang="fr-FR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6528">
            <a:off x="-20559" y="5156919"/>
            <a:ext cx="463802" cy="45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19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20829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9831" y="116632"/>
            <a:ext cx="6978513" cy="430887"/>
          </a:xfrm>
        </p:spPr>
        <p:txBody>
          <a:bodyPr/>
          <a:lstStyle/>
          <a:p>
            <a:r>
              <a:rPr lang="fr-FR" dirty="0"/>
              <a:t>Un accompagnement sur-mesure</a:t>
            </a:r>
          </a:p>
        </p:txBody>
      </p:sp>
      <p:sp>
        <p:nvSpPr>
          <p:cNvPr id="5" name="ZoneTexte 12"/>
          <p:cNvSpPr txBox="1">
            <a:spLocks noChangeArrowheads="1"/>
          </p:cNvSpPr>
          <p:nvPr/>
        </p:nvSpPr>
        <p:spPr bwMode="auto">
          <a:xfrm>
            <a:off x="2311400" y="5384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6" name="ZoneTexte 13"/>
          <p:cNvSpPr txBox="1">
            <a:spLocks noChangeArrowheads="1"/>
          </p:cNvSpPr>
          <p:nvPr/>
        </p:nvSpPr>
        <p:spPr bwMode="auto">
          <a:xfrm>
            <a:off x="4767263" y="19145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95638" y="1149710"/>
            <a:ext cx="8667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prstClr val="black"/>
                </a:solidFill>
              </a:rPr>
              <a:t>	</a:t>
            </a:r>
            <a:endParaRPr lang="fr-FR" sz="1600" dirty="0" smtClean="0">
              <a:solidFill>
                <a:prstClr val="black"/>
              </a:solidFill>
            </a:endParaRPr>
          </a:p>
          <a:p>
            <a:r>
              <a:rPr lang="fr-FR" sz="1600" dirty="0">
                <a:solidFill>
                  <a:prstClr val="black"/>
                </a:solidFill>
              </a:rPr>
              <a:t>	</a:t>
            </a:r>
            <a:endParaRPr lang="fr-FR" sz="1600" dirty="0" smtClean="0">
              <a:solidFill>
                <a:prstClr val="black"/>
              </a:solidFill>
            </a:endParaRPr>
          </a:p>
          <a:p>
            <a:r>
              <a:rPr lang="fr-FR" dirty="0" smtClean="0">
                <a:solidFill>
                  <a:prstClr val="black"/>
                </a:solidFill>
              </a:rPr>
              <a:t>             </a:t>
            </a:r>
            <a:endParaRPr lang="fr-FR" sz="1600" dirty="0" smtClean="0">
              <a:solidFill>
                <a:prstClr val="black"/>
              </a:solidFill>
            </a:endParaRPr>
          </a:p>
          <a:p>
            <a:r>
              <a:rPr lang="fr-FR" sz="1600" dirty="0" smtClean="0">
                <a:solidFill>
                  <a:prstClr val="black"/>
                </a:solidFill>
              </a:rPr>
              <a:t>	</a:t>
            </a:r>
          </a:p>
          <a:p>
            <a:endParaRPr lang="fr-FR" sz="1600" dirty="0">
              <a:solidFill>
                <a:prstClr val="black"/>
              </a:solidFill>
            </a:endParaRPr>
          </a:p>
          <a:p>
            <a:endParaRPr lang="fr-FR" sz="1600" dirty="0">
              <a:solidFill>
                <a:prstClr val="black"/>
              </a:solidFill>
            </a:endParaRPr>
          </a:p>
          <a:p>
            <a:endParaRPr lang="fr-FR" sz="1600" dirty="0" smtClean="0">
              <a:solidFill>
                <a:prstClr val="black"/>
              </a:solidFill>
            </a:endParaRPr>
          </a:p>
          <a:p>
            <a:pPr marL="800100" lvl="2"/>
            <a:endParaRPr lang="fr-FR" sz="1600" dirty="0" smtClean="0">
              <a:solidFill>
                <a:prstClr val="black"/>
              </a:solidFill>
            </a:endParaRPr>
          </a:p>
          <a:p>
            <a:pPr marL="800100" lvl="2"/>
            <a:endParaRPr lang="fr-FR" sz="1600" dirty="0" smtClean="0">
              <a:solidFill>
                <a:prstClr val="black"/>
              </a:solidFill>
            </a:endParaRPr>
          </a:p>
          <a:p>
            <a:pPr marL="800100" lvl="2"/>
            <a:endParaRPr lang="fr-FR" sz="1100" dirty="0">
              <a:solidFill>
                <a:prstClr val="black"/>
              </a:solidFill>
            </a:endParaRPr>
          </a:p>
          <a:p>
            <a:pPr marL="971550" lvl="2" indent="-171450">
              <a:buFont typeface="Courier New" panose="02070309020205020404" pitchFamily="49" charset="0"/>
              <a:buChar char="o"/>
            </a:pPr>
            <a:endParaRPr lang="fr-FR" sz="1100" dirty="0">
              <a:solidFill>
                <a:prstClr val="black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247" y="1265630"/>
            <a:ext cx="1067766" cy="14826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8" y="1265630"/>
            <a:ext cx="1269049" cy="16676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4479705" y="5046246"/>
            <a:ext cx="4400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Eléments disponibles sur le site </a:t>
            </a:r>
            <a:r>
              <a:rPr lang="fr-FR" sz="1600" dirty="0" smtClean="0">
                <a:solidFill>
                  <a:prstClr val="black"/>
                </a:solidFill>
                <a:hlinkClick r:id="rId4"/>
              </a:rPr>
              <a:t>www.caisse-epargne.fr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03475" y="1344670"/>
            <a:ext cx="21685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Guide </a:t>
            </a:r>
            <a:r>
              <a:rPr lang="fr-FR" sz="1200" b="1" dirty="0"/>
              <a:t>pratique </a:t>
            </a:r>
            <a:r>
              <a:rPr lang="fr-FR" sz="1200" dirty="0"/>
              <a:t>pour accompagner les </a:t>
            </a:r>
            <a:r>
              <a:rPr lang="fr-FR" sz="1200" b="1" dirty="0"/>
              <a:t>curateurs ou tuteurs familiaux </a:t>
            </a:r>
            <a:r>
              <a:rPr lang="fr-FR" sz="1200" dirty="0"/>
              <a:t>dans leurs missions </a:t>
            </a:r>
            <a:r>
              <a:rPr lang="fr-FR" sz="1200" dirty="0" smtClean="0"/>
              <a:t>avec des </a:t>
            </a:r>
            <a:r>
              <a:rPr lang="fr-FR" sz="1200" dirty="0"/>
              <a:t>contenus pratiques et des conseils sur les démarches bancaires et administratives, ainsi que des modèles de </a:t>
            </a:r>
            <a:r>
              <a:rPr lang="fr-FR" sz="1200" dirty="0" smtClean="0"/>
              <a:t>lettres.</a:t>
            </a:r>
            <a:endParaRPr lang="fr-FR" sz="1200" dirty="0"/>
          </a:p>
        </p:txBody>
      </p:sp>
      <p:sp>
        <p:nvSpPr>
          <p:cNvPr id="14" name="Rectangle 13"/>
          <p:cNvSpPr/>
          <p:nvPr/>
        </p:nvSpPr>
        <p:spPr>
          <a:xfrm>
            <a:off x="6466114" y="1268194"/>
            <a:ext cx="16183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Guide conseil  </a:t>
            </a:r>
            <a:r>
              <a:rPr lang="fr-FR" sz="1200" dirty="0" smtClean="0"/>
              <a:t>pour </a:t>
            </a:r>
            <a:r>
              <a:rPr lang="fr-FR" sz="1200" dirty="0"/>
              <a:t>connaître </a:t>
            </a:r>
            <a:r>
              <a:rPr lang="fr-FR" sz="1200" b="1" dirty="0"/>
              <a:t>les droits et devoirs </a:t>
            </a:r>
            <a:r>
              <a:rPr lang="fr-FR" sz="1200" dirty="0"/>
              <a:t>en tant que curateur ou tuteur </a:t>
            </a:r>
            <a:r>
              <a:rPr lang="fr-FR" sz="1200" dirty="0" smtClean="0"/>
              <a:t>familial</a:t>
            </a:r>
            <a:endParaRPr lang="fr-FR" sz="12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" r="5068" b="3340"/>
          <a:stretch/>
        </p:blipFill>
        <p:spPr bwMode="auto">
          <a:xfrm>
            <a:off x="2085899" y="3501008"/>
            <a:ext cx="1215006" cy="161792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3502760" y="3738116"/>
            <a:ext cx="1636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Spot Tv et affiche </a:t>
            </a:r>
            <a:endParaRPr lang="fr-FR" sz="1200" b="1" dirty="0"/>
          </a:p>
        </p:txBody>
      </p:sp>
      <p:sp>
        <p:nvSpPr>
          <p:cNvPr id="17" name="Espace réservé du numéro de diapositive 1"/>
          <p:cNvSpPr txBox="1">
            <a:spLocks/>
          </p:cNvSpPr>
          <p:nvPr/>
        </p:nvSpPr>
        <p:spPr>
          <a:xfrm>
            <a:off x="1043608" y="6237312"/>
            <a:ext cx="43204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z="1400" b="1" smtClean="0"/>
              <a:pPr/>
              <a:t>20</a:t>
            </a:fld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64723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8778</TotalTime>
  <Words>1121</Words>
  <Application>Microsoft Office PowerPoint</Application>
  <PresentationFormat>Affichage à l'écran (4:3)</PresentationFormat>
  <Paragraphs>283</Paragraphs>
  <Slides>20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2" baseType="lpstr">
      <vt:lpstr>Thème Office</vt:lpstr>
      <vt:lpstr>Feuille de calcul</vt:lpstr>
      <vt:lpstr>Présentation PowerPoint</vt:lpstr>
      <vt:lpstr>Présentation PowerPoint</vt:lpstr>
      <vt:lpstr>LA réorganisation en quelques mots</vt:lpstr>
      <vt:lpstr>LA réorganisation en quelques mots</vt:lpstr>
      <vt:lpstr>Composition du marché des personnes protégées</vt:lpstr>
      <vt:lpstr>Présentation PowerPoint</vt:lpstr>
      <vt:lpstr>Les mesures familiales dans les portefeuilles en agence</vt:lpstr>
      <vt:lpstr>Présentation PowerPoint</vt:lpstr>
      <vt:lpstr>La gestion des mesures familiales</vt:lpstr>
      <vt:lpstr>La gestion des mesures familiales – que faire a chaque étape ?</vt:lpstr>
      <vt:lpstr>La gestion des mesures familiales – qui fait quoi ?</vt:lpstr>
      <vt:lpstr>La gestion des mesures familiales : les bons Reflexes !</vt:lpstr>
      <vt:lpstr>La gestion des mesures familiales L’équipement de base : le CDD et les services associés</vt:lpstr>
      <vt:lpstr>La gestion des mesures familiales – quels produits ?</vt:lpstr>
      <vt:lpstr>La gestion des mesures familiales – avantages</vt:lpstr>
      <vt:lpstr>AU GUICHET… – quelques Rappels</vt:lpstr>
      <vt:lpstr>Présentation PowerPoint</vt:lpstr>
      <vt:lpstr>Les régimes de protection</vt:lpstr>
      <vt:lpstr>Offre - Les cartes bancaires</vt:lpstr>
      <vt:lpstr>Un accompagnement sur-mesure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A5701248</cp:lastModifiedBy>
  <cp:revision>410</cp:revision>
  <cp:lastPrinted>2019-08-27T09:57:26Z</cp:lastPrinted>
  <dcterms:created xsi:type="dcterms:W3CDTF">2017-05-30T18:41:27Z</dcterms:created>
  <dcterms:modified xsi:type="dcterms:W3CDTF">2020-02-12T10:59:31Z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