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9"/>
  </p:notesMasterIdLst>
  <p:handoutMasterIdLst>
    <p:handoutMasterId r:id="rId20"/>
  </p:handoutMasterIdLst>
  <p:sldIdLst>
    <p:sldId id="1048" r:id="rId2"/>
    <p:sldId id="1050" r:id="rId3"/>
    <p:sldId id="1041" r:id="rId4"/>
    <p:sldId id="1043" r:id="rId5"/>
    <p:sldId id="1051" r:id="rId6"/>
    <p:sldId id="1045" r:id="rId7"/>
    <p:sldId id="1047" r:id="rId8"/>
    <p:sldId id="1049" r:id="rId9"/>
    <p:sldId id="1052" r:id="rId10"/>
    <p:sldId id="1053" r:id="rId11"/>
    <p:sldId id="1061" r:id="rId12"/>
    <p:sldId id="1062" r:id="rId13"/>
    <p:sldId id="1063" r:id="rId14"/>
    <p:sldId id="1067" r:id="rId15"/>
    <p:sldId id="1064" r:id="rId16"/>
    <p:sldId id="1065" r:id="rId17"/>
    <p:sldId id="1066" r:id="rId1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LET Carine [CEGEE]" initials="B[" lastIdx="1" clrIdx="0">
    <p:extLst>
      <p:ext uri="{19B8F6BF-5375-455C-9EA6-DF929625EA0E}">
        <p15:presenceInfo xmlns:p15="http://schemas.microsoft.com/office/powerpoint/2012/main" userId="S::carine.bulet@cegee.caisse-epargne.fr::0de751ad-3bf7-49ae-ad30-f8fe6600c0d1" providerId="AD"/>
      </p:ext>
    </p:extLst>
  </p:cmAuthor>
  <p:cmAuthor id="2" name="DOLT Helene [CEGEE]" initials="D[" lastIdx="2" clrIdx="1">
    <p:extLst>
      <p:ext uri="{19B8F6BF-5375-455C-9EA6-DF929625EA0E}">
        <p15:presenceInfo xmlns:p15="http://schemas.microsoft.com/office/powerpoint/2012/main" userId="S::helene.dolt@cegee.caisse-epargne.fr::8c6da804-ff85-40aa-b6d9-ee759fd1ca5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B5F6"/>
    <a:srgbClr val="D9D9D9"/>
    <a:srgbClr val="C31632"/>
    <a:srgbClr val="FFFFFF"/>
    <a:srgbClr val="000000"/>
    <a:srgbClr val="0066FF"/>
    <a:srgbClr val="F7F7F7"/>
    <a:srgbClr val="E4E4E4"/>
    <a:srgbClr val="F2F2F2"/>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210194-1FA3-56FD-C74A-85794961F625}" v="10" dt="2020-03-18T09:11:25.232"/>
    <p1510:client id="{6A20E92E-79E8-4A2B-A4D1-A09F47A31C94}" v="7" dt="2020-03-18T09:10:59.161"/>
    <p1510:client id="{9938895E-4442-050A-A916-3FF8B609AD37}" v="339" dt="2020-03-18T10:50:11.834"/>
    <p1510:client id="{B09F8D45-1490-4C4A-A471-C9F88EDDA59C}" v="4" dt="2020-03-18T09:02:19.735"/>
    <p1510:client id="{C8A07258-AE16-F7FF-67E7-5221B1CFAEB7}" v="1877" dt="2020-03-18T10:49:46.432"/>
    <p1510:client id="{EA674C5C-5660-26C1-2485-87B4CBB87F2F}" v="49" dt="2020-03-18T09:21:53.00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94660"/>
  </p:normalViewPr>
  <p:slideViewPr>
    <p:cSldViewPr snapToGrid="0">
      <p:cViewPr varScale="1">
        <p:scale>
          <a:sx n="65" d="100"/>
          <a:sy n="65" d="100"/>
        </p:scale>
        <p:origin x="1512" y="6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LET Carine [CEGEE]" userId="S::carine.bulet@cegee.caisse-epargne.fr::0de751ad-3bf7-49ae-ad30-f8fe6600c0d1" providerId="AD" clId="Web-{9938895E-4442-050A-A916-3FF8B609AD37}"/>
    <pc:docChg chg="modSld">
      <pc:chgData name="BULET Carine [CEGEE]" userId="S::carine.bulet@cegee.caisse-epargne.fr::0de751ad-3bf7-49ae-ad30-f8fe6600c0d1" providerId="AD" clId="Web-{9938895E-4442-050A-A916-3FF8B609AD37}" dt="2020-03-18T10:50:11.834" v="330"/>
      <pc:docMkLst>
        <pc:docMk/>
      </pc:docMkLst>
      <pc:sldChg chg="addSp delSp modSp addCm">
        <pc:chgData name="BULET Carine [CEGEE]" userId="S::carine.bulet@cegee.caisse-epargne.fr::0de751ad-3bf7-49ae-ad30-f8fe6600c0d1" providerId="AD" clId="Web-{9938895E-4442-050A-A916-3FF8B609AD37}" dt="2020-03-18T10:50:11.834" v="330"/>
        <pc:sldMkLst>
          <pc:docMk/>
          <pc:sldMk cId="998968760" sldId="1047"/>
        </pc:sldMkLst>
        <pc:spChg chg="add del mod">
          <ac:chgData name="BULET Carine [CEGEE]" userId="S::carine.bulet@cegee.caisse-epargne.fr::0de751ad-3bf7-49ae-ad30-f8fe6600c0d1" providerId="AD" clId="Web-{9938895E-4442-050A-A916-3FF8B609AD37}" dt="2020-03-18T10:50:11.834" v="330"/>
          <ac:spMkLst>
            <pc:docMk/>
            <pc:sldMk cId="998968760" sldId="1047"/>
            <ac:spMk id="8" creationId="{00000000-0000-0000-0000-000000000000}"/>
          </ac:spMkLst>
        </pc:spChg>
        <pc:spChg chg="del mod">
          <ac:chgData name="BULET Carine [CEGEE]" userId="S::carine.bulet@cegee.caisse-epargne.fr::0de751ad-3bf7-49ae-ad30-f8fe6600c0d1" providerId="AD" clId="Web-{9938895E-4442-050A-A916-3FF8B609AD37}" dt="2020-03-18T10:32:21.454" v="321"/>
          <ac:spMkLst>
            <pc:docMk/>
            <pc:sldMk cId="998968760" sldId="1047"/>
            <ac:spMk id="9" creationId="{00000000-0000-0000-0000-000000000000}"/>
          </ac:spMkLst>
        </pc:spChg>
        <pc:spChg chg="mod">
          <ac:chgData name="BULET Carine [CEGEE]" userId="S::carine.bulet@cegee.caisse-epargne.fr::0de751ad-3bf7-49ae-ad30-f8fe6600c0d1" providerId="AD" clId="Web-{9938895E-4442-050A-A916-3FF8B609AD37}" dt="2020-03-18T10:20:26.388" v="54" actId="20577"/>
          <ac:spMkLst>
            <pc:docMk/>
            <pc:sldMk cId="998968760" sldId="1047"/>
            <ac:spMk id="23" creationId="{00000000-0000-0000-0000-000000000000}"/>
          </ac:spMkLst>
        </pc:spChg>
        <pc:spChg chg="del">
          <ac:chgData name="BULET Carine [CEGEE]" userId="S::carine.bulet@cegee.caisse-epargne.fr::0de751ad-3bf7-49ae-ad30-f8fe6600c0d1" providerId="AD" clId="Web-{9938895E-4442-050A-A916-3FF8B609AD37}" dt="2020-03-18T10:32:27.001" v="324"/>
          <ac:spMkLst>
            <pc:docMk/>
            <pc:sldMk cId="998968760" sldId="1047"/>
            <ac:spMk id="29" creationId="{00000000-0000-0000-0000-000000000000}"/>
          </ac:spMkLst>
        </pc:spChg>
        <pc:picChg chg="add mod">
          <ac:chgData name="BULET Carine [CEGEE]" userId="S::carine.bulet@cegee.caisse-epargne.fr::0de751ad-3bf7-49ae-ad30-f8fe6600c0d1" providerId="AD" clId="Web-{9938895E-4442-050A-A916-3FF8B609AD37}" dt="2020-03-18T10:32:29.876" v="325" actId="1076"/>
          <ac:picMkLst>
            <pc:docMk/>
            <pc:sldMk cId="998968760" sldId="1047"/>
            <ac:picMk id="2" creationId="{52E9CE1E-9079-417C-8386-C8761DC6C907}"/>
          </ac:picMkLst>
        </pc:picChg>
        <pc:picChg chg="del mod">
          <ac:chgData name="BULET Carine [CEGEE]" userId="S::carine.bulet@cegee.caisse-epargne.fr::0de751ad-3bf7-49ae-ad30-f8fe6600c0d1" providerId="AD" clId="Web-{9938895E-4442-050A-A916-3FF8B609AD37}" dt="2020-03-18T10:32:23.594" v="322"/>
          <ac:picMkLst>
            <pc:docMk/>
            <pc:sldMk cId="998968760" sldId="1047"/>
            <ac:picMk id="17" creationId="{00000000-0000-0000-0000-000000000000}"/>
          </ac:picMkLst>
        </pc:picChg>
        <pc:picChg chg="del mod">
          <ac:chgData name="BULET Carine [CEGEE]" userId="S::carine.bulet@cegee.caisse-epargne.fr::0de751ad-3bf7-49ae-ad30-f8fe6600c0d1" providerId="AD" clId="Web-{9938895E-4442-050A-A916-3FF8B609AD37}" dt="2020-03-18T10:32:24.610" v="323"/>
          <ac:picMkLst>
            <pc:docMk/>
            <pc:sldMk cId="998968760" sldId="1047"/>
            <ac:picMk id="18" creationId="{00000000-0000-0000-0000-000000000000}"/>
          </ac:picMkLst>
        </pc:picChg>
      </pc:sldChg>
    </pc:docChg>
  </pc:docChgLst>
  <pc:docChgLst>
    <pc:chgData name="DOLT Helene [CEGEE]" userId="S::helene.dolt@cegee.caisse-epargne.fr::8c6da804-ff85-40aa-b6d9-ee759fd1ca5c" providerId="AD" clId="Web-{42210194-1FA3-56FD-C74A-85794961F625}"/>
    <pc:docChg chg="addSld modSld sldOrd">
      <pc:chgData name="DOLT Helene [CEGEE]" userId="S::helene.dolt@cegee.caisse-epargne.fr::8c6da804-ff85-40aa-b6d9-ee759fd1ca5c" providerId="AD" clId="Web-{42210194-1FA3-56FD-C74A-85794961F625}" dt="2020-03-18T09:11:25.232" v="9"/>
      <pc:docMkLst>
        <pc:docMk/>
      </pc:docMkLst>
      <pc:sldChg chg="addSp delSp modSp new ord">
        <pc:chgData name="DOLT Helene [CEGEE]" userId="S::helene.dolt@cegee.caisse-epargne.fr::8c6da804-ff85-40aa-b6d9-ee759fd1ca5c" providerId="AD" clId="Web-{42210194-1FA3-56FD-C74A-85794961F625}" dt="2020-03-18T09:11:25.232" v="9"/>
        <pc:sldMkLst>
          <pc:docMk/>
          <pc:sldMk cId="2593955106" sldId="1046"/>
        </pc:sldMkLst>
        <pc:spChg chg="del">
          <ac:chgData name="DOLT Helene [CEGEE]" userId="S::helene.dolt@cegee.caisse-epargne.fr::8c6da804-ff85-40aa-b6d9-ee759fd1ca5c" providerId="AD" clId="Web-{42210194-1FA3-56FD-C74A-85794961F625}" dt="2020-03-18T09:09:45.499" v="3"/>
          <ac:spMkLst>
            <pc:docMk/>
            <pc:sldMk cId="2593955106" sldId="1046"/>
            <ac:spMk id="2" creationId="{211E0CF9-F176-486A-BA0F-987176F0D796}"/>
          </ac:spMkLst>
        </pc:spChg>
        <pc:spChg chg="del">
          <ac:chgData name="DOLT Helene [CEGEE]" userId="S::helene.dolt@cegee.caisse-epargne.fr::8c6da804-ff85-40aa-b6d9-ee759fd1ca5c" providerId="AD" clId="Web-{42210194-1FA3-56FD-C74A-85794961F625}" dt="2020-03-18T09:09:44.436" v="2"/>
          <ac:spMkLst>
            <pc:docMk/>
            <pc:sldMk cId="2593955106" sldId="1046"/>
            <ac:spMk id="3" creationId="{2182879D-101B-48E3-95A5-BAA19FEBC4D3}"/>
          </ac:spMkLst>
        </pc:spChg>
        <pc:picChg chg="add del mod">
          <ac:chgData name="DOLT Helene [CEGEE]" userId="S::helene.dolt@cegee.caisse-epargne.fr::8c6da804-ff85-40aa-b6d9-ee759fd1ca5c" providerId="AD" clId="Web-{42210194-1FA3-56FD-C74A-85794961F625}" dt="2020-03-18T09:10:42.077" v="5"/>
          <ac:picMkLst>
            <pc:docMk/>
            <pc:sldMk cId="2593955106" sldId="1046"/>
            <ac:picMk id="4" creationId="{7082B370-6BCE-426D-9A5A-648BD7281CD3}"/>
          </ac:picMkLst>
        </pc:picChg>
        <pc:picChg chg="add del mod">
          <ac:chgData name="DOLT Helene [CEGEE]" userId="S::helene.dolt@cegee.caisse-epargne.fr::8c6da804-ff85-40aa-b6d9-ee759fd1ca5c" providerId="AD" clId="Web-{42210194-1FA3-56FD-C74A-85794961F625}" dt="2020-03-18T09:10:54.186" v="8"/>
          <ac:picMkLst>
            <pc:docMk/>
            <pc:sldMk cId="2593955106" sldId="1046"/>
            <ac:picMk id="6" creationId="{27A06E59-75BB-43DE-B27A-E85742A846BC}"/>
          </ac:picMkLst>
        </pc:picChg>
        <pc:picChg chg="add mod">
          <ac:chgData name="DOLT Helene [CEGEE]" userId="S::helene.dolt@cegee.caisse-epargne.fr::8c6da804-ff85-40aa-b6d9-ee759fd1ca5c" providerId="AD" clId="Web-{42210194-1FA3-56FD-C74A-85794961F625}" dt="2020-03-18T09:11:25.232" v="9"/>
          <ac:picMkLst>
            <pc:docMk/>
            <pc:sldMk cId="2593955106" sldId="1046"/>
            <ac:picMk id="8" creationId="{FADB9E8A-5399-4111-B5FC-ABB1C86B2BD2}"/>
          </ac:picMkLst>
        </pc:picChg>
      </pc:sldChg>
    </pc:docChg>
  </pc:docChgLst>
  <pc:docChgLst>
    <pc:chgData name="DOLT Helene [CEGEE]" userId="S::helene.dolt@cegee.caisse-epargne.fr::8c6da804-ff85-40aa-b6d9-ee759fd1ca5c" providerId="AD" clId="Web-{B09F8D45-1490-4C4A-A471-C9F88EDDA59C}"/>
    <pc:docChg chg="addSld delSld modSld">
      <pc:chgData name="DOLT Helene [CEGEE]" userId="S::helene.dolt@cegee.caisse-epargne.fr::8c6da804-ff85-40aa-b6d9-ee759fd1ca5c" providerId="AD" clId="Web-{B09F8D45-1490-4C4A-A471-C9F88EDDA59C}" dt="2020-03-18T09:02:19.735" v="3"/>
      <pc:docMkLst>
        <pc:docMk/>
      </pc:docMkLst>
      <pc:sldChg chg="addSp delSp modSp new del">
        <pc:chgData name="DOLT Helene [CEGEE]" userId="S::helene.dolt@cegee.caisse-epargne.fr::8c6da804-ff85-40aa-b6d9-ee759fd1ca5c" providerId="AD" clId="Web-{B09F8D45-1490-4C4A-A471-C9F88EDDA59C}" dt="2020-03-18T09:02:19.735" v="3"/>
        <pc:sldMkLst>
          <pc:docMk/>
          <pc:sldMk cId="2446834069" sldId="1046"/>
        </pc:sldMkLst>
        <pc:spChg chg="del">
          <ac:chgData name="DOLT Helene [CEGEE]" userId="S::helene.dolt@cegee.caisse-epargne.fr::8c6da804-ff85-40aa-b6d9-ee759fd1ca5c" providerId="AD" clId="Web-{B09F8D45-1490-4C4A-A471-C9F88EDDA59C}" dt="2020-03-18T09:02:14.657" v="1"/>
          <ac:spMkLst>
            <pc:docMk/>
            <pc:sldMk cId="2446834069" sldId="1046"/>
            <ac:spMk id="4" creationId="{C56D2955-16BB-488F-8109-B8C1DC0F4917}"/>
          </ac:spMkLst>
        </pc:spChg>
        <pc:spChg chg="add mod">
          <ac:chgData name="DOLT Helene [CEGEE]" userId="S::helene.dolt@cegee.caisse-epargne.fr::8c6da804-ff85-40aa-b6d9-ee759fd1ca5c" providerId="AD" clId="Web-{B09F8D45-1490-4C4A-A471-C9F88EDDA59C}" dt="2020-03-18T09:02:15.266" v="2"/>
          <ac:spMkLst>
            <pc:docMk/>
            <pc:sldMk cId="2446834069" sldId="1046"/>
            <ac:spMk id="8" creationId="{4F12C424-1DF5-451B-8E8E-F12B12510400}"/>
          </ac:spMkLst>
        </pc:spChg>
        <pc:picChg chg="add del mod ord">
          <ac:chgData name="DOLT Helene [CEGEE]" userId="S::helene.dolt@cegee.caisse-epargne.fr::8c6da804-ff85-40aa-b6d9-ee759fd1ca5c" providerId="AD" clId="Web-{B09F8D45-1490-4C4A-A471-C9F88EDDA59C}" dt="2020-03-18T09:02:15.266" v="2"/>
          <ac:picMkLst>
            <pc:docMk/>
            <pc:sldMk cId="2446834069" sldId="1046"/>
            <ac:picMk id="5" creationId="{4CF5F068-0527-4A6D-B9D3-BBCE9F1AB53D}"/>
          </ac:picMkLst>
        </pc:picChg>
      </pc:sldChg>
    </pc:docChg>
  </pc:docChgLst>
  <pc:docChgLst>
    <pc:chgData name="BASTIEN Olivier [CEGEE]" userId="S::olivier.bastien@cegee.caisse-epargne.fr::e9c091fa-5d48-4820-b162-d4c73d1a697b" providerId="AD" clId="Web-{EA674C5C-5660-26C1-2485-87B4CBB87F2F}"/>
    <pc:docChg chg="addSld delSld modSld">
      <pc:chgData name="BASTIEN Olivier [CEGEE]" userId="S::olivier.bastien@cegee.caisse-epargne.fr::e9c091fa-5d48-4820-b162-d4c73d1a697b" providerId="AD" clId="Web-{EA674C5C-5660-26C1-2485-87B4CBB87F2F}" dt="2020-03-18T09:21:53.003" v="45"/>
      <pc:docMkLst>
        <pc:docMk/>
      </pc:docMkLst>
      <pc:sldChg chg="modSp">
        <pc:chgData name="BASTIEN Olivier [CEGEE]" userId="S::olivier.bastien@cegee.caisse-epargne.fr::e9c091fa-5d48-4820-b162-d4c73d1a697b" providerId="AD" clId="Web-{EA674C5C-5660-26C1-2485-87B4CBB87F2F}" dt="2020-03-18T09:20:31.924" v="41" actId="20577"/>
        <pc:sldMkLst>
          <pc:docMk/>
          <pc:sldMk cId="4135572787" sldId="1048"/>
        </pc:sldMkLst>
        <pc:spChg chg="mod">
          <ac:chgData name="BASTIEN Olivier [CEGEE]" userId="S::olivier.bastien@cegee.caisse-epargne.fr::e9c091fa-5d48-4820-b162-d4c73d1a697b" providerId="AD" clId="Web-{EA674C5C-5660-26C1-2485-87B4CBB87F2F}" dt="2020-03-18T09:18:46.049" v="30" actId="20577"/>
          <ac:spMkLst>
            <pc:docMk/>
            <pc:sldMk cId="4135572787" sldId="1048"/>
            <ac:spMk id="11" creationId="{00000000-0000-0000-0000-000000000000}"/>
          </ac:spMkLst>
        </pc:spChg>
        <pc:spChg chg="mod">
          <ac:chgData name="BASTIEN Olivier [CEGEE]" userId="S::olivier.bastien@cegee.caisse-epargne.fr::e9c091fa-5d48-4820-b162-d4c73d1a697b" providerId="AD" clId="Web-{EA674C5C-5660-26C1-2485-87B4CBB87F2F}" dt="2020-03-18T09:20:31.924" v="41" actId="20577"/>
          <ac:spMkLst>
            <pc:docMk/>
            <pc:sldMk cId="4135572787" sldId="1048"/>
            <ac:spMk id="12" creationId="{00000000-0000-0000-0000-000000000000}"/>
          </ac:spMkLst>
        </pc:spChg>
      </pc:sldChg>
      <pc:sldChg chg="new del">
        <pc:chgData name="BASTIEN Olivier [CEGEE]" userId="S::olivier.bastien@cegee.caisse-epargne.fr::e9c091fa-5d48-4820-b162-d4c73d1a697b" providerId="AD" clId="Web-{EA674C5C-5660-26C1-2485-87B4CBB87F2F}" dt="2020-03-18T09:21:53.003" v="45"/>
        <pc:sldMkLst>
          <pc:docMk/>
          <pc:sldMk cId="3914606625" sldId="1050"/>
        </pc:sldMkLst>
      </pc:sldChg>
    </pc:docChg>
  </pc:docChgLst>
  <pc:docChgLst>
    <pc:chgData name="BULET Carine [CEGEE]" userId="S::carine.bulet@cegee.caisse-epargne.fr::0de751ad-3bf7-49ae-ad30-f8fe6600c0d1" providerId="AD" clId="Web-{6A20E92E-79E8-4A2B-A4D1-A09F47A31C94}"/>
    <pc:docChg chg="addSld modSld">
      <pc:chgData name="BULET Carine [CEGEE]" userId="S::carine.bulet@cegee.caisse-epargne.fr::0de751ad-3bf7-49ae-ad30-f8fe6600c0d1" providerId="AD" clId="Web-{6A20E92E-79E8-4A2B-A4D1-A09F47A31C94}" dt="2020-03-18T09:10:59.161" v="5"/>
      <pc:docMkLst>
        <pc:docMk/>
      </pc:docMkLst>
      <pc:sldChg chg="delSp modSp add replId">
        <pc:chgData name="BULET Carine [CEGEE]" userId="S::carine.bulet@cegee.caisse-epargne.fr::0de751ad-3bf7-49ae-ad30-f8fe6600c0d1" providerId="AD" clId="Web-{6A20E92E-79E8-4A2B-A4D1-A09F47A31C94}" dt="2020-03-18T09:10:59.161" v="5"/>
        <pc:sldMkLst>
          <pc:docMk/>
          <pc:sldMk cId="998968760" sldId="1047"/>
        </pc:sldMkLst>
        <pc:spChg chg="mod">
          <ac:chgData name="BULET Carine [CEGEE]" userId="S::carine.bulet@cegee.caisse-epargne.fr::0de751ad-3bf7-49ae-ad30-f8fe6600c0d1" providerId="AD" clId="Web-{6A20E92E-79E8-4A2B-A4D1-A09F47A31C94}" dt="2020-03-18T09:10:58.958" v="1" actId="20577"/>
          <ac:spMkLst>
            <pc:docMk/>
            <pc:sldMk cId="998968760" sldId="1047"/>
            <ac:spMk id="23" creationId="{00000000-0000-0000-0000-000000000000}"/>
          </ac:spMkLst>
        </pc:spChg>
        <pc:picChg chg="del">
          <ac:chgData name="BULET Carine [CEGEE]" userId="S::carine.bulet@cegee.caisse-epargne.fr::0de751ad-3bf7-49ae-ad30-f8fe6600c0d1" providerId="AD" clId="Web-{6A20E92E-79E8-4A2B-A4D1-A09F47A31C94}" dt="2020-03-18T09:10:59.099" v="3"/>
          <ac:picMkLst>
            <pc:docMk/>
            <pc:sldMk cId="998968760" sldId="1047"/>
            <ac:picMk id="14338" creationId="{00000000-0000-0000-0000-000000000000}"/>
          </ac:picMkLst>
        </pc:picChg>
        <pc:picChg chg="del">
          <ac:chgData name="BULET Carine [CEGEE]" userId="S::carine.bulet@cegee.caisse-epargne.fr::0de751ad-3bf7-49ae-ad30-f8fe6600c0d1" providerId="AD" clId="Web-{6A20E92E-79E8-4A2B-A4D1-A09F47A31C94}" dt="2020-03-18T09:10:59.068" v="2"/>
          <ac:picMkLst>
            <pc:docMk/>
            <pc:sldMk cId="998968760" sldId="1047"/>
            <ac:picMk id="14339" creationId="{00000000-0000-0000-0000-000000000000}"/>
          </ac:picMkLst>
        </pc:picChg>
        <pc:picChg chg="del">
          <ac:chgData name="BULET Carine [CEGEE]" userId="S::carine.bulet@cegee.caisse-epargne.fr::0de751ad-3bf7-49ae-ad30-f8fe6600c0d1" providerId="AD" clId="Web-{6A20E92E-79E8-4A2B-A4D1-A09F47A31C94}" dt="2020-03-18T09:10:59.130" v="4"/>
          <ac:picMkLst>
            <pc:docMk/>
            <pc:sldMk cId="998968760" sldId="1047"/>
            <ac:picMk id="14340" creationId="{00000000-0000-0000-0000-000000000000}"/>
          </ac:picMkLst>
        </pc:picChg>
        <pc:picChg chg="del">
          <ac:chgData name="BULET Carine [CEGEE]" userId="S::carine.bulet@cegee.caisse-epargne.fr::0de751ad-3bf7-49ae-ad30-f8fe6600c0d1" providerId="AD" clId="Web-{6A20E92E-79E8-4A2B-A4D1-A09F47A31C94}" dt="2020-03-18T09:10:59.161" v="5"/>
          <ac:picMkLst>
            <pc:docMk/>
            <pc:sldMk cId="998968760" sldId="1047"/>
            <ac:picMk id="14341" creationId="{00000000-0000-0000-0000-000000000000}"/>
          </ac:picMkLst>
        </pc:picChg>
      </pc:sldChg>
    </pc:docChg>
  </pc:docChgLst>
  <pc:docChgLst>
    <pc:chgData name="DOLT Helene [CEGEE]" userId="S::helene.dolt@cegee.caisse-epargne.fr::8c6da804-ff85-40aa-b6d9-ee759fd1ca5c" providerId="AD" clId="Web-{C8A07258-AE16-F7FF-67E7-5221B1CFAEB7}"/>
    <pc:docChg chg="addSld delSld modSld sldOrd">
      <pc:chgData name="DOLT Helene [CEGEE]" userId="S::helene.dolt@cegee.caisse-epargne.fr::8c6da804-ff85-40aa-b6d9-ee759fd1ca5c" providerId="AD" clId="Web-{C8A07258-AE16-F7FF-67E7-5221B1CFAEB7}" dt="2020-03-18T10:49:46.432" v="1829"/>
      <pc:docMkLst>
        <pc:docMk/>
      </pc:docMkLst>
      <pc:sldChg chg="addSp delSp modSp">
        <pc:chgData name="DOLT Helene [CEGEE]" userId="S::helene.dolt@cegee.caisse-epargne.fr::8c6da804-ff85-40aa-b6d9-ee759fd1ca5c" providerId="AD" clId="Web-{C8A07258-AE16-F7FF-67E7-5221B1CFAEB7}" dt="2020-03-18T10:48:00.870" v="1827"/>
        <pc:sldMkLst>
          <pc:docMk/>
          <pc:sldMk cId="872559620" sldId="1041"/>
        </pc:sldMkLst>
        <pc:spChg chg="mod">
          <ac:chgData name="DOLT Helene [CEGEE]" userId="S::helene.dolt@cegee.caisse-epargne.fr::8c6da804-ff85-40aa-b6d9-ee759fd1ca5c" providerId="AD" clId="Web-{C8A07258-AE16-F7FF-67E7-5221B1CFAEB7}" dt="2020-03-18T10:36:45.714" v="1562"/>
          <ac:spMkLst>
            <pc:docMk/>
            <pc:sldMk cId="872559620" sldId="1041"/>
            <ac:spMk id="2" creationId="{00000000-0000-0000-0000-000000000000}"/>
          </ac:spMkLst>
        </pc:spChg>
        <pc:spChg chg="mod">
          <ac:chgData name="DOLT Helene [CEGEE]" userId="S::helene.dolt@cegee.caisse-epargne.fr::8c6da804-ff85-40aa-b6d9-ee759fd1ca5c" providerId="AD" clId="Web-{C8A07258-AE16-F7FF-67E7-5221B1CFAEB7}" dt="2020-03-18T09:52:35.808" v="794" actId="20577"/>
          <ac:spMkLst>
            <pc:docMk/>
            <pc:sldMk cId="872559620" sldId="1041"/>
            <ac:spMk id="4" creationId="{00000000-0000-0000-0000-000000000000}"/>
          </ac:spMkLst>
        </pc:spChg>
        <pc:spChg chg="mod">
          <ac:chgData name="DOLT Helene [CEGEE]" userId="S::helene.dolt@cegee.caisse-epargne.fr::8c6da804-ff85-40aa-b6d9-ee759fd1ca5c" providerId="AD" clId="Web-{C8A07258-AE16-F7FF-67E7-5221B1CFAEB7}" dt="2020-03-18T10:18:50.886" v="1384" actId="20577"/>
          <ac:spMkLst>
            <pc:docMk/>
            <pc:sldMk cId="872559620" sldId="1041"/>
            <ac:spMk id="9" creationId="{00000000-0000-0000-0000-000000000000}"/>
          </ac:spMkLst>
        </pc:spChg>
        <pc:spChg chg="mod">
          <ac:chgData name="DOLT Helene [CEGEE]" userId="S::helene.dolt@cegee.caisse-epargne.fr::8c6da804-ff85-40aa-b6d9-ee759fd1ca5c" providerId="AD" clId="Web-{C8A07258-AE16-F7FF-67E7-5221B1CFAEB7}" dt="2020-03-18T10:18:58.011" v="1387" actId="20577"/>
          <ac:spMkLst>
            <pc:docMk/>
            <pc:sldMk cId="872559620" sldId="1041"/>
            <ac:spMk id="10" creationId="{00000000-0000-0000-0000-000000000000}"/>
          </ac:spMkLst>
        </pc:spChg>
        <pc:spChg chg="mod">
          <ac:chgData name="DOLT Helene [CEGEE]" userId="S::helene.dolt@cegee.caisse-epargne.fr::8c6da804-ff85-40aa-b6d9-ee759fd1ca5c" providerId="AD" clId="Web-{C8A07258-AE16-F7FF-67E7-5221B1CFAEB7}" dt="2020-03-18T10:29:41.792" v="1549" actId="1076"/>
          <ac:spMkLst>
            <pc:docMk/>
            <pc:sldMk cId="872559620" sldId="1041"/>
            <ac:spMk id="13" creationId="{00000000-0000-0000-0000-000000000000}"/>
          </ac:spMkLst>
        </pc:spChg>
        <pc:spChg chg="mod">
          <ac:chgData name="DOLT Helene [CEGEE]" userId="S::helene.dolt@cegee.caisse-epargne.fr::8c6da804-ff85-40aa-b6d9-ee759fd1ca5c" providerId="AD" clId="Web-{C8A07258-AE16-F7FF-67E7-5221B1CFAEB7}" dt="2020-03-18T10:29:44.370" v="1552" actId="1076"/>
          <ac:spMkLst>
            <pc:docMk/>
            <pc:sldMk cId="872559620" sldId="1041"/>
            <ac:spMk id="18" creationId="{00000000-0000-0000-0000-000000000000}"/>
          </ac:spMkLst>
        </pc:spChg>
        <pc:spChg chg="add del">
          <ac:chgData name="DOLT Helene [CEGEE]" userId="S::helene.dolt@cegee.caisse-epargne.fr::8c6da804-ff85-40aa-b6d9-ee759fd1ca5c" providerId="AD" clId="Web-{C8A07258-AE16-F7FF-67E7-5221B1CFAEB7}" dt="2020-03-18T10:40:03.557" v="1644"/>
          <ac:spMkLst>
            <pc:docMk/>
            <pc:sldMk cId="872559620" sldId="1041"/>
            <ac:spMk id="38" creationId="{CA75133C-6CC3-4C8B-96AA-73C9E9604855}"/>
          </ac:spMkLst>
        </pc:spChg>
        <pc:spChg chg="add mod">
          <ac:chgData name="DOLT Helene [CEGEE]" userId="S::helene.dolt@cegee.caisse-epargne.fr::8c6da804-ff85-40aa-b6d9-ee759fd1ca5c" providerId="AD" clId="Web-{C8A07258-AE16-F7FF-67E7-5221B1CFAEB7}" dt="2020-03-18T10:40:12.948" v="1647" actId="1076"/>
          <ac:spMkLst>
            <pc:docMk/>
            <pc:sldMk cId="872559620" sldId="1041"/>
            <ac:spMk id="39" creationId="{09C0DFCD-FE85-4ABD-B231-8E144F418CDE}"/>
          </ac:spMkLst>
        </pc:spChg>
        <pc:spChg chg="add mod">
          <ac:chgData name="DOLT Helene [CEGEE]" userId="S::helene.dolt@cegee.caisse-epargne.fr::8c6da804-ff85-40aa-b6d9-ee759fd1ca5c" providerId="AD" clId="Web-{C8A07258-AE16-F7FF-67E7-5221B1CFAEB7}" dt="2020-03-18T10:40:28.011" v="1667"/>
          <ac:spMkLst>
            <pc:docMk/>
            <pc:sldMk cId="872559620" sldId="1041"/>
            <ac:spMk id="40" creationId="{5E60E647-AD86-43F1-8ABA-2A3AB80D296F}"/>
          </ac:spMkLst>
        </pc:spChg>
        <pc:grpChg chg="add del">
          <ac:chgData name="DOLT Helene [CEGEE]" userId="S::helene.dolt@cegee.caisse-epargne.fr::8c6da804-ff85-40aa-b6d9-ee759fd1ca5c" providerId="AD" clId="Web-{C8A07258-AE16-F7FF-67E7-5221B1CFAEB7}" dt="2020-03-18T10:39:50.245" v="1642"/>
          <ac:grpSpMkLst>
            <pc:docMk/>
            <pc:sldMk cId="872559620" sldId="1041"/>
            <ac:grpSpMk id="6" creationId="{0D925080-7C46-41A1-B8E5-DA8D65EC2141}"/>
          </ac:grpSpMkLst>
        </pc:grpChg>
        <pc:picChg chg="add del mod ord">
          <ac:chgData name="DOLT Helene [CEGEE]" userId="S::helene.dolt@cegee.caisse-epargne.fr::8c6da804-ff85-40aa-b6d9-ee759fd1ca5c" providerId="AD" clId="Web-{C8A07258-AE16-F7FF-67E7-5221B1CFAEB7}" dt="2020-03-18T10:29:27.901" v="1547"/>
          <ac:picMkLst>
            <pc:docMk/>
            <pc:sldMk cId="872559620" sldId="1041"/>
            <ac:picMk id="3" creationId="{F13FCF36-596B-497C-BF7A-0978EDD3F277}"/>
          </ac:picMkLst>
        </pc:picChg>
        <pc:picChg chg="add del mod ord">
          <ac:chgData name="DOLT Helene [CEGEE]" userId="S::helene.dolt@cegee.caisse-epargne.fr::8c6da804-ff85-40aa-b6d9-ee759fd1ca5c" providerId="AD" clId="Web-{C8A07258-AE16-F7FF-67E7-5221B1CFAEB7}" dt="2020-03-18T10:29:42.183" v="1551"/>
          <ac:picMkLst>
            <pc:docMk/>
            <pc:sldMk cId="872559620" sldId="1041"/>
            <ac:picMk id="33" creationId="{2E80F733-0E95-49AF-B971-9E90FDE969C2}"/>
          </ac:picMkLst>
        </pc:picChg>
        <pc:cxnChg chg="mod">
          <ac:chgData name="DOLT Helene [CEGEE]" userId="S::helene.dolt@cegee.caisse-epargne.fr::8c6da804-ff85-40aa-b6d9-ee759fd1ca5c" providerId="AD" clId="Web-{C8A07258-AE16-F7FF-67E7-5221B1CFAEB7}" dt="2020-03-18T10:48:00.870" v="1827"/>
          <ac:cxnSpMkLst>
            <pc:docMk/>
            <pc:sldMk cId="872559620" sldId="1041"/>
            <ac:cxnSpMk id="28" creationId="{00000000-0000-0000-0000-000000000000}"/>
          </ac:cxnSpMkLst>
        </pc:cxnChg>
      </pc:sldChg>
      <pc:sldChg chg="addSp delSp modSp">
        <pc:chgData name="DOLT Helene [CEGEE]" userId="S::helene.dolt@cegee.caisse-epargne.fr::8c6da804-ff85-40aa-b6d9-ee759fd1ca5c" providerId="AD" clId="Web-{C8A07258-AE16-F7FF-67E7-5221B1CFAEB7}" dt="2020-03-18T10:36:39.807" v="1561"/>
        <pc:sldMkLst>
          <pc:docMk/>
          <pc:sldMk cId="2819081672" sldId="1043"/>
        </pc:sldMkLst>
        <pc:spChg chg="mod">
          <ac:chgData name="DOLT Helene [CEGEE]" userId="S::helene.dolt@cegee.caisse-epargne.fr::8c6da804-ff85-40aa-b6d9-ee759fd1ca5c" providerId="AD" clId="Web-{C8A07258-AE16-F7FF-67E7-5221B1CFAEB7}" dt="2020-03-18T09:56:45.433" v="904"/>
          <ac:spMkLst>
            <pc:docMk/>
            <pc:sldMk cId="2819081672" sldId="1043"/>
            <ac:spMk id="2" creationId="{00000000-0000-0000-0000-000000000000}"/>
          </ac:spMkLst>
        </pc:spChg>
        <pc:spChg chg="mod">
          <ac:chgData name="DOLT Helene [CEGEE]" userId="S::helene.dolt@cegee.caisse-epargne.fr::8c6da804-ff85-40aa-b6d9-ee759fd1ca5c" providerId="AD" clId="Web-{C8A07258-AE16-F7FF-67E7-5221B1CFAEB7}" dt="2020-03-18T10:36:39.807" v="1561"/>
          <ac:spMkLst>
            <pc:docMk/>
            <pc:sldMk cId="2819081672" sldId="1043"/>
            <ac:spMk id="3" creationId="{00000000-0000-0000-0000-000000000000}"/>
          </ac:spMkLst>
        </pc:spChg>
        <pc:spChg chg="add mod">
          <ac:chgData name="DOLT Helene [CEGEE]" userId="S::helene.dolt@cegee.caisse-epargne.fr::8c6da804-ff85-40aa-b6d9-ee759fd1ca5c" providerId="AD" clId="Web-{C8A07258-AE16-F7FF-67E7-5221B1CFAEB7}" dt="2020-03-18T10:15:20.308" v="1359" actId="1076"/>
          <ac:spMkLst>
            <pc:docMk/>
            <pc:sldMk cId="2819081672" sldId="1043"/>
            <ac:spMk id="4" creationId="{F7E80BB8-990F-4C63-8030-533176BA3ECF}"/>
          </ac:spMkLst>
        </pc:spChg>
        <pc:spChg chg="mod">
          <ac:chgData name="DOLT Helene [CEGEE]" userId="S::helene.dolt@cegee.caisse-epargne.fr::8c6da804-ff85-40aa-b6d9-ee759fd1ca5c" providerId="AD" clId="Web-{C8A07258-AE16-F7FF-67E7-5221B1CFAEB7}" dt="2020-03-18T10:15:00.089" v="1346" actId="1076"/>
          <ac:spMkLst>
            <pc:docMk/>
            <pc:sldMk cId="2819081672" sldId="1043"/>
            <ac:spMk id="5" creationId="{00000000-0000-0000-0000-000000000000}"/>
          </ac:spMkLst>
        </pc:spChg>
        <pc:spChg chg="mod">
          <ac:chgData name="DOLT Helene [CEGEE]" userId="S::helene.dolt@cegee.caisse-epargne.fr::8c6da804-ff85-40aa-b6d9-ee759fd1ca5c" providerId="AD" clId="Web-{C8A07258-AE16-F7FF-67E7-5221B1CFAEB7}" dt="2020-03-18T10:15:00.105" v="1347" actId="1076"/>
          <ac:spMkLst>
            <pc:docMk/>
            <pc:sldMk cId="2819081672" sldId="1043"/>
            <ac:spMk id="6" creationId="{00000000-0000-0000-0000-000000000000}"/>
          </ac:spMkLst>
        </pc:spChg>
        <pc:spChg chg="mod">
          <ac:chgData name="DOLT Helene [CEGEE]" userId="S::helene.dolt@cegee.caisse-epargne.fr::8c6da804-ff85-40aa-b6d9-ee759fd1ca5c" providerId="AD" clId="Web-{C8A07258-AE16-F7FF-67E7-5221B1CFAEB7}" dt="2020-03-18T10:15:18.167" v="1358" actId="1076"/>
          <ac:spMkLst>
            <pc:docMk/>
            <pc:sldMk cId="2819081672" sldId="1043"/>
            <ac:spMk id="7" creationId="{00000000-0000-0000-0000-000000000000}"/>
          </ac:spMkLst>
        </pc:spChg>
        <pc:spChg chg="mod">
          <ac:chgData name="DOLT Helene [CEGEE]" userId="S::helene.dolt@cegee.caisse-epargne.fr::8c6da804-ff85-40aa-b6d9-ee759fd1ca5c" providerId="AD" clId="Web-{C8A07258-AE16-F7FF-67E7-5221B1CFAEB7}" dt="2020-03-18T10:15:00.214" v="1352" actId="1076"/>
          <ac:spMkLst>
            <pc:docMk/>
            <pc:sldMk cId="2819081672" sldId="1043"/>
            <ac:spMk id="13" creationId="{00000000-0000-0000-0000-000000000000}"/>
          </ac:spMkLst>
        </pc:spChg>
        <pc:spChg chg="mod">
          <ac:chgData name="DOLT Helene [CEGEE]" userId="S::helene.dolt@cegee.caisse-epargne.fr::8c6da804-ff85-40aa-b6d9-ee759fd1ca5c" providerId="AD" clId="Web-{C8A07258-AE16-F7FF-67E7-5221B1CFAEB7}" dt="2020-03-18T10:15:00.230" v="1353" actId="1076"/>
          <ac:spMkLst>
            <pc:docMk/>
            <pc:sldMk cId="2819081672" sldId="1043"/>
            <ac:spMk id="14" creationId="{00000000-0000-0000-0000-000000000000}"/>
          </ac:spMkLst>
        </pc:spChg>
        <pc:spChg chg="del">
          <ac:chgData name="DOLT Helene [CEGEE]" userId="S::helene.dolt@cegee.caisse-epargne.fr::8c6da804-ff85-40aa-b6d9-ee759fd1ca5c" providerId="AD" clId="Web-{C8A07258-AE16-F7FF-67E7-5221B1CFAEB7}" dt="2020-03-18T10:14:07.167" v="1342"/>
          <ac:spMkLst>
            <pc:docMk/>
            <pc:sldMk cId="2819081672" sldId="1043"/>
            <ac:spMk id="21" creationId="{00000000-0000-0000-0000-000000000000}"/>
          </ac:spMkLst>
        </pc:spChg>
        <pc:spChg chg="del">
          <ac:chgData name="DOLT Helene [CEGEE]" userId="S::helene.dolt@cegee.caisse-epargne.fr::8c6da804-ff85-40aa-b6d9-ee759fd1ca5c" providerId="AD" clId="Web-{C8A07258-AE16-F7FF-67E7-5221B1CFAEB7}" dt="2020-03-18T10:14:03.417" v="1341"/>
          <ac:spMkLst>
            <pc:docMk/>
            <pc:sldMk cId="2819081672" sldId="1043"/>
            <ac:spMk id="22" creationId="{00000000-0000-0000-0000-000000000000}"/>
          </ac:spMkLst>
        </pc:spChg>
        <pc:spChg chg="mod topLvl">
          <ac:chgData name="DOLT Helene [CEGEE]" userId="S::helene.dolt@cegee.caisse-epargne.fr::8c6da804-ff85-40aa-b6d9-ee759fd1ca5c" providerId="AD" clId="Web-{C8A07258-AE16-F7FF-67E7-5221B1CFAEB7}" dt="2020-03-18T09:36:56.074" v="534"/>
          <ac:spMkLst>
            <pc:docMk/>
            <pc:sldMk cId="2819081672" sldId="1043"/>
            <ac:spMk id="23" creationId="{00000000-0000-0000-0000-000000000000}"/>
          </ac:spMkLst>
        </pc:spChg>
        <pc:spChg chg="add del mod topLvl">
          <ac:chgData name="DOLT Helene [CEGEE]" userId="S::helene.dolt@cegee.caisse-epargne.fr::8c6da804-ff85-40aa-b6d9-ee759fd1ca5c" providerId="AD" clId="Web-{C8A07258-AE16-F7FF-67E7-5221B1CFAEB7}" dt="2020-03-18T09:36:59.356" v="537" actId="20577"/>
          <ac:spMkLst>
            <pc:docMk/>
            <pc:sldMk cId="2819081672" sldId="1043"/>
            <ac:spMk id="24" creationId="{00000000-0000-0000-0000-000000000000}"/>
          </ac:spMkLst>
        </pc:spChg>
        <pc:grpChg chg="mod">
          <ac:chgData name="DOLT Helene [CEGEE]" userId="S::helene.dolt@cegee.caisse-epargne.fr::8c6da804-ff85-40aa-b6d9-ee759fd1ca5c" providerId="AD" clId="Web-{C8A07258-AE16-F7FF-67E7-5221B1CFAEB7}" dt="2020-03-18T10:15:00.152" v="1349" actId="1076"/>
          <ac:grpSpMkLst>
            <pc:docMk/>
            <pc:sldMk cId="2819081672" sldId="1043"/>
            <ac:grpSpMk id="8" creationId="{00000000-0000-0000-0000-000000000000}"/>
          </ac:grpSpMkLst>
        </pc:grpChg>
        <pc:grpChg chg="add del mod">
          <ac:chgData name="DOLT Helene [CEGEE]" userId="S::helene.dolt@cegee.caisse-epargne.fr::8c6da804-ff85-40aa-b6d9-ee759fd1ca5c" providerId="AD" clId="Web-{C8A07258-AE16-F7FF-67E7-5221B1CFAEB7}" dt="2020-03-18T10:15:00.245" v="1354" actId="1076"/>
          <ac:grpSpMkLst>
            <pc:docMk/>
            <pc:sldMk cId="2819081672" sldId="1043"/>
            <ac:grpSpMk id="25" creationId="{00000000-0000-0000-0000-000000000000}"/>
          </ac:grpSpMkLst>
        </pc:grpChg>
        <pc:picChg chg="mod">
          <ac:chgData name="DOLT Helene [CEGEE]" userId="S::helene.dolt@cegee.caisse-epargne.fr::8c6da804-ff85-40aa-b6d9-ee759fd1ca5c" providerId="AD" clId="Web-{C8A07258-AE16-F7FF-67E7-5221B1CFAEB7}" dt="2020-03-18T10:15:00.183" v="1350" actId="1076"/>
          <ac:picMkLst>
            <pc:docMk/>
            <pc:sldMk cId="2819081672" sldId="1043"/>
            <ac:picMk id="11" creationId="{00000000-0000-0000-0000-000000000000}"/>
          </ac:picMkLst>
        </pc:picChg>
        <pc:picChg chg="mod">
          <ac:chgData name="DOLT Helene [CEGEE]" userId="S::helene.dolt@cegee.caisse-epargne.fr::8c6da804-ff85-40aa-b6d9-ee759fd1ca5c" providerId="AD" clId="Web-{C8A07258-AE16-F7FF-67E7-5221B1CFAEB7}" dt="2020-03-18T10:15:00.199" v="1351" actId="1076"/>
          <ac:picMkLst>
            <pc:docMk/>
            <pc:sldMk cId="2819081672" sldId="1043"/>
            <ac:picMk id="12" creationId="{00000000-0000-0000-0000-000000000000}"/>
          </ac:picMkLst>
        </pc:picChg>
      </pc:sldChg>
      <pc:sldChg chg="addSp delSp modSp">
        <pc:chgData name="DOLT Helene [CEGEE]" userId="S::helene.dolt@cegee.caisse-epargne.fr::8c6da804-ff85-40aa-b6d9-ee759fd1ca5c" providerId="AD" clId="Web-{C8A07258-AE16-F7FF-67E7-5221B1CFAEB7}" dt="2020-03-18T10:36:56.354" v="1563"/>
        <pc:sldMkLst>
          <pc:docMk/>
          <pc:sldMk cId="2237281594" sldId="1045"/>
        </pc:sldMkLst>
        <pc:spChg chg="add mod">
          <ac:chgData name="DOLT Helene [CEGEE]" userId="S::helene.dolt@cegee.caisse-epargne.fr::8c6da804-ff85-40aa-b6d9-ee759fd1ca5c" providerId="AD" clId="Web-{C8A07258-AE16-F7FF-67E7-5221B1CFAEB7}" dt="2020-03-18T10:16:08.761" v="1378" actId="20577"/>
          <ac:spMkLst>
            <pc:docMk/>
            <pc:sldMk cId="2237281594" sldId="1045"/>
            <ac:spMk id="2" creationId="{41794FED-554A-485F-8566-48FE2CB2A4BF}"/>
          </ac:spMkLst>
        </pc:spChg>
        <pc:spChg chg="mod">
          <ac:chgData name="DOLT Helene [CEGEE]" userId="S::helene.dolt@cegee.caisse-epargne.fr::8c6da804-ff85-40aa-b6d9-ee759fd1ca5c" providerId="AD" clId="Web-{C8A07258-AE16-F7FF-67E7-5221B1CFAEB7}" dt="2020-03-18T09:38:35.699" v="589" actId="20577"/>
          <ac:spMkLst>
            <pc:docMk/>
            <pc:sldMk cId="2237281594" sldId="1045"/>
            <ac:spMk id="19" creationId="{00000000-0000-0000-0000-000000000000}"/>
          </ac:spMkLst>
        </pc:spChg>
        <pc:spChg chg="mod">
          <ac:chgData name="DOLT Helene [CEGEE]" userId="S::helene.dolt@cegee.caisse-epargne.fr::8c6da804-ff85-40aa-b6d9-ee759fd1ca5c" providerId="AD" clId="Web-{C8A07258-AE16-F7FF-67E7-5221B1CFAEB7}" dt="2020-03-18T09:56:49.730" v="905"/>
          <ac:spMkLst>
            <pc:docMk/>
            <pc:sldMk cId="2237281594" sldId="1045"/>
            <ac:spMk id="20" creationId="{00000000-0000-0000-0000-000000000000}"/>
          </ac:spMkLst>
        </pc:spChg>
        <pc:spChg chg="mod">
          <ac:chgData name="DOLT Helene [CEGEE]" userId="S::helene.dolt@cegee.caisse-epargne.fr::8c6da804-ff85-40aa-b6d9-ee759fd1ca5c" providerId="AD" clId="Web-{C8A07258-AE16-F7FF-67E7-5221B1CFAEB7}" dt="2020-03-18T10:36:56.354" v="1563"/>
          <ac:spMkLst>
            <pc:docMk/>
            <pc:sldMk cId="2237281594" sldId="1045"/>
            <ac:spMk id="23" creationId="{00000000-0000-0000-0000-000000000000}"/>
          </ac:spMkLst>
        </pc:spChg>
        <pc:spChg chg="del mod">
          <ac:chgData name="DOLT Helene [CEGEE]" userId="S::helene.dolt@cegee.caisse-epargne.fr::8c6da804-ff85-40aa-b6d9-ee759fd1ca5c" providerId="AD" clId="Web-{C8A07258-AE16-F7FF-67E7-5221B1CFAEB7}" dt="2020-03-18T10:16:07.027" v="1376"/>
          <ac:spMkLst>
            <pc:docMk/>
            <pc:sldMk cId="2237281594" sldId="1045"/>
            <ac:spMk id="29" creationId="{00000000-0000-0000-0000-000000000000}"/>
          </ac:spMkLst>
        </pc:spChg>
        <pc:picChg chg="mod">
          <ac:chgData name="DOLT Helene [CEGEE]" userId="S::helene.dolt@cegee.caisse-epargne.fr::8c6da804-ff85-40aa-b6d9-ee759fd1ca5c" providerId="AD" clId="Web-{C8A07258-AE16-F7FF-67E7-5221B1CFAEB7}" dt="2020-03-18T10:16:14.808" v="1380" actId="1076"/>
          <ac:picMkLst>
            <pc:docMk/>
            <pc:sldMk cId="2237281594" sldId="1045"/>
            <ac:picMk id="14338" creationId="{00000000-0000-0000-0000-000000000000}"/>
          </ac:picMkLst>
        </pc:picChg>
        <pc:picChg chg="mod">
          <ac:chgData name="DOLT Helene [CEGEE]" userId="S::helene.dolt@cegee.caisse-epargne.fr::8c6da804-ff85-40aa-b6d9-ee759fd1ca5c" providerId="AD" clId="Web-{C8A07258-AE16-F7FF-67E7-5221B1CFAEB7}" dt="2020-03-18T10:16:14.823" v="1381" actId="1076"/>
          <ac:picMkLst>
            <pc:docMk/>
            <pc:sldMk cId="2237281594" sldId="1045"/>
            <ac:picMk id="14339" creationId="{00000000-0000-0000-0000-000000000000}"/>
          </ac:picMkLst>
        </pc:picChg>
        <pc:picChg chg="mod">
          <ac:chgData name="DOLT Helene [CEGEE]" userId="S::helene.dolt@cegee.caisse-epargne.fr::8c6da804-ff85-40aa-b6d9-ee759fd1ca5c" providerId="AD" clId="Web-{C8A07258-AE16-F7FF-67E7-5221B1CFAEB7}" dt="2020-03-18T10:16:14.839" v="1382" actId="1076"/>
          <ac:picMkLst>
            <pc:docMk/>
            <pc:sldMk cId="2237281594" sldId="1045"/>
            <ac:picMk id="14340" creationId="{00000000-0000-0000-0000-000000000000}"/>
          </ac:picMkLst>
        </pc:picChg>
        <pc:picChg chg="mod">
          <ac:chgData name="DOLT Helene [CEGEE]" userId="S::helene.dolt@cegee.caisse-epargne.fr::8c6da804-ff85-40aa-b6d9-ee759fd1ca5c" providerId="AD" clId="Web-{C8A07258-AE16-F7FF-67E7-5221B1CFAEB7}" dt="2020-03-18T10:16:14.855" v="1383" actId="1076"/>
          <ac:picMkLst>
            <pc:docMk/>
            <pc:sldMk cId="2237281594" sldId="1045"/>
            <ac:picMk id="14341" creationId="{00000000-0000-0000-0000-000000000000}"/>
          </ac:picMkLst>
        </pc:picChg>
      </pc:sldChg>
      <pc:sldChg chg="addSp delSp modSp del">
        <pc:chgData name="DOLT Helene [CEGEE]" userId="S::helene.dolt@cegee.caisse-epargne.fr::8c6da804-ff85-40aa-b6d9-ee759fd1ca5c" providerId="AD" clId="Web-{C8A07258-AE16-F7FF-67E7-5221B1CFAEB7}" dt="2020-03-18T09:17:55.715" v="3"/>
        <pc:sldMkLst>
          <pc:docMk/>
          <pc:sldMk cId="2593955106" sldId="1046"/>
        </pc:sldMkLst>
        <pc:picChg chg="add del mod">
          <ac:chgData name="DOLT Helene [CEGEE]" userId="S::helene.dolt@cegee.caisse-epargne.fr::8c6da804-ff85-40aa-b6d9-ee759fd1ca5c" providerId="AD" clId="Web-{C8A07258-AE16-F7FF-67E7-5221B1CFAEB7}" dt="2020-03-18T09:17:27.153" v="2"/>
          <ac:picMkLst>
            <pc:docMk/>
            <pc:sldMk cId="2593955106" sldId="1046"/>
            <ac:picMk id="2" creationId="{BCDCD0A2-4630-42DB-B1B5-824B99DC255B}"/>
          </ac:picMkLst>
        </pc:picChg>
        <pc:picChg chg="del">
          <ac:chgData name="DOLT Helene [CEGEE]" userId="S::helene.dolt@cegee.caisse-epargne.fr::8c6da804-ff85-40aa-b6d9-ee759fd1ca5c" providerId="AD" clId="Web-{C8A07258-AE16-F7FF-67E7-5221B1CFAEB7}" dt="2020-03-18T09:16:35.497" v="0"/>
          <ac:picMkLst>
            <pc:docMk/>
            <pc:sldMk cId="2593955106" sldId="1046"/>
            <ac:picMk id="8" creationId="{FADB9E8A-5399-4111-B5FC-ABB1C86B2BD2}"/>
          </ac:picMkLst>
        </pc:picChg>
      </pc:sldChg>
      <pc:sldChg chg="addCm">
        <pc:chgData name="DOLT Helene [CEGEE]" userId="S::helene.dolt@cegee.caisse-epargne.fr::8c6da804-ff85-40aa-b6d9-ee759fd1ca5c" providerId="AD" clId="Web-{C8A07258-AE16-F7FF-67E7-5221B1CFAEB7}" dt="2020-03-18T10:49:46.432" v="1829"/>
        <pc:sldMkLst>
          <pc:docMk/>
          <pc:sldMk cId="998968760" sldId="1047"/>
        </pc:sldMkLst>
      </pc:sldChg>
      <pc:sldChg chg="addSp delSp modSp">
        <pc:chgData name="DOLT Helene [CEGEE]" userId="S::helene.dolt@cegee.caisse-epargne.fr::8c6da804-ff85-40aa-b6d9-ee759fd1ca5c" providerId="AD" clId="Web-{C8A07258-AE16-F7FF-67E7-5221B1CFAEB7}" dt="2020-03-18T10:05:01.621" v="963" actId="1076"/>
        <pc:sldMkLst>
          <pc:docMk/>
          <pc:sldMk cId="4135572787" sldId="1048"/>
        </pc:sldMkLst>
        <pc:spChg chg="add del mod">
          <ac:chgData name="DOLT Helene [CEGEE]" userId="S::helene.dolt@cegee.caisse-epargne.fr::8c6da804-ff85-40aa-b6d9-ee759fd1ca5c" providerId="AD" clId="Web-{C8A07258-AE16-F7FF-67E7-5221B1CFAEB7}" dt="2020-03-18T09:53:28.183" v="810"/>
          <ac:spMkLst>
            <pc:docMk/>
            <pc:sldMk cId="4135572787" sldId="1048"/>
            <ac:spMk id="2" creationId="{F4D107CF-7FCB-4493-91C5-91DA032A0376}"/>
          </ac:spMkLst>
        </pc:spChg>
        <pc:spChg chg="del">
          <ac:chgData name="DOLT Helene [CEGEE]" userId="S::helene.dolt@cegee.caisse-epargne.fr::8c6da804-ff85-40aa-b6d9-ee759fd1ca5c" providerId="AD" clId="Web-{C8A07258-AE16-F7FF-67E7-5221B1CFAEB7}" dt="2020-03-18T09:18:19.184" v="4"/>
          <ac:spMkLst>
            <pc:docMk/>
            <pc:sldMk cId="4135572787" sldId="1048"/>
            <ac:spMk id="7" creationId="{00000000-0000-0000-0000-000000000000}"/>
          </ac:spMkLst>
        </pc:spChg>
        <pc:spChg chg="add mod">
          <ac:chgData name="DOLT Helene [CEGEE]" userId="S::helene.dolt@cegee.caisse-epargne.fr::8c6da804-ff85-40aa-b6d9-ee759fd1ca5c" providerId="AD" clId="Web-{C8A07258-AE16-F7FF-67E7-5221B1CFAEB7}" dt="2020-03-18T10:05:01.621" v="963" actId="1076"/>
          <ac:spMkLst>
            <pc:docMk/>
            <pc:sldMk cId="4135572787" sldId="1048"/>
            <ac:spMk id="9" creationId="{3F469543-5B8E-4D51-9E63-AFA7A37629AA}"/>
          </ac:spMkLst>
        </pc:spChg>
        <pc:spChg chg="mod">
          <ac:chgData name="DOLT Helene [CEGEE]" userId="S::helene.dolt@cegee.caisse-epargne.fr::8c6da804-ff85-40aa-b6d9-ee759fd1ca5c" providerId="AD" clId="Web-{C8A07258-AE16-F7FF-67E7-5221B1CFAEB7}" dt="2020-03-18T10:03:55.105" v="937"/>
          <ac:spMkLst>
            <pc:docMk/>
            <pc:sldMk cId="4135572787" sldId="1048"/>
            <ac:spMk id="10" creationId="{00000000-0000-0000-0000-000000000000}"/>
          </ac:spMkLst>
        </pc:spChg>
        <pc:spChg chg="mod">
          <ac:chgData name="DOLT Helene [CEGEE]" userId="S::helene.dolt@cegee.caisse-epargne.fr::8c6da804-ff85-40aa-b6d9-ee759fd1ca5c" providerId="AD" clId="Web-{C8A07258-AE16-F7FF-67E7-5221B1CFAEB7}" dt="2020-03-18T09:54:32.949" v="845" actId="1076"/>
          <ac:spMkLst>
            <pc:docMk/>
            <pc:sldMk cId="4135572787" sldId="1048"/>
            <ac:spMk id="11" creationId="{00000000-0000-0000-0000-000000000000}"/>
          </ac:spMkLst>
        </pc:spChg>
        <pc:spChg chg="mod">
          <ac:chgData name="DOLT Helene [CEGEE]" userId="S::helene.dolt@cegee.caisse-epargne.fr::8c6da804-ff85-40aa-b6d9-ee759fd1ca5c" providerId="AD" clId="Web-{C8A07258-AE16-F7FF-67E7-5221B1CFAEB7}" dt="2020-03-18T09:54:00.777" v="832" actId="14100"/>
          <ac:spMkLst>
            <pc:docMk/>
            <pc:sldMk cId="4135572787" sldId="1048"/>
            <ac:spMk id="12" creationId="{00000000-0000-0000-0000-000000000000}"/>
          </ac:spMkLst>
        </pc:spChg>
        <pc:picChg chg="del">
          <ac:chgData name="DOLT Helene [CEGEE]" userId="S::helene.dolt@cegee.caisse-epargne.fr::8c6da804-ff85-40aa-b6d9-ee759fd1ca5c" providerId="AD" clId="Web-{C8A07258-AE16-F7FF-67E7-5221B1CFAEB7}" dt="2020-03-18T09:54:36.449" v="846"/>
          <ac:picMkLst>
            <pc:docMk/>
            <pc:sldMk cId="4135572787" sldId="1048"/>
            <ac:picMk id="72" creationId="{00000000-0000-0000-0000-000000000000}"/>
          </ac:picMkLst>
        </pc:picChg>
      </pc:sldChg>
      <pc:sldChg chg="modSp new ord">
        <pc:chgData name="DOLT Helene [CEGEE]" userId="S::helene.dolt@cegee.caisse-epargne.fr::8c6da804-ff85-40aa-b6d9-ee759fd1ca5c" providerId="AD" clId="Web-{C8A07258-AE16-F7FF-67E7-5221B1CFAEB7}" dt="2020-03-18T10:36:27.308" v="1560"/>
        <pc:sldMkLst>
          <pc:docMk/>
          <pc:sldMk cId="891783379" sldId="1050"/>
        </pc:sldMkLst>
        <pc:spChg chg="mod">
          <ac:chgData name="DOLT Helene [CEGEE]" userId="S::helene.dolt@cegee.caisse-epargne.fr::8c6da804-ff85-40aa-b6d9-ee759fd1ca5c" providerId="AD" clId="Web-{C8A07258-AE16-F7FF-67E7-5221B1CFAEB7}" dt="2020-03-18T09:29:03.793" v="261" actId="20577"/>
          <ac:spMkLst>
            <pc:docMk/>
            <pc:sldMk cId="891783379" sldId="1050"/>
            <ac:spMk id="2" creationId="{8E891046-7097-4D0C-AF13-5FB8EC963B37}"/>
          </ac:spMkLst>
        </pc:spChg>
        <pc:spChg chg="mod">
          <ac:chgData name="DOLT Helene [CEGEE]" userId="S::helene.dolt@cegee.caisse-epargne.fr::8c6da804-ff85-40aa-b6d9-ee759fd1ca5c" providerId="AD" clId="Web-{C8A07258-AE16-F7FF-67E7-5221B1CFAEB7}" dt="2020-03-18T10:11:48.386" v="1315"/>
          <ac:spMkLst>
            <pc:docMk/>
            <pc:sldMk cId="891783379" sldId="1050"/>
            <ac:spMk id="3" creationId="{F5861B34-9D1B-4FFA-BA7C-1F86076269EA}"/>
          </ac:spMkLst>
        </pc:spChg>
        <pc:spChg chg="mod">
          <ac:chgData name="DOLT Helene [CEGEE]" userId="S::helene.dolt@cegee.caisse-epargne.fr::8c6da804-ff85-40aa-b6d9-ee759fd1ca5c" providerId="AD" clId="Web-{C8A07258-AE16-F7FF-67E7-5221B1CFAEB7}" dt="2020-03-18T10:36:27.308" v="1560"/>
          <ac:spMkLst>
            <pc:docMk/>
            <pc:sldMk cId="891783379" sldId="1050"/>
            <ac:spMk id="4" creationId="{C02919D0-2A94-48FE-B3EA-A2609A9F5C9F}"/>
          </ac:spMkLst>
        </pc:spChg>
      </pc:sldChg>
      <pc:sldChg chg="new del">
        <pc:chgData name="DOLT Helene [CEGEE]" userId="S::helene.dolt@cegee.caisse-epargne.fr::8c6da804-ff85-40aa-b6d9-ee759fd1ca5c" providerId="AD" clId="Web-{C8A07258-AE16-F7FF-67E7-5221B1CFAEB7}" dt="2020-03-18T09:22:30.668" v="49"/>
        <pc:sldMkLst>
          <pc:docMk/>
          <pc:sldMk cId="1344520800" sldId="1050"/>
        </pc:sldMkLst>
      </pc:sldChg>
      <pc:sldChg chg="addSp delSp modSp new ord">
        <pc:chgData name="DOLT Helene [CEGEE]" userId="S::helene.dolt@cegee.caisse-epargne.fr::8c6da804-ff85-40aa-b6d9-ee759fd1ca5c" providerId="AD" clId="Web-{C8A07258-AE16-F7FF-67E7-5221B1CFAEB7}" dt="2020-03-18T10:47:12.479" v="1823" actId="20577"/>
        <pc:sldMkLst>
          <pc:docMk/>
          <pc:sldMk cId="1609295595" sldId="1051"/>
        </pc:sldMkLst>
        <pc:spChg chg="mod">
          <ac:chgData name="DOLT Helene [CEGEE]" userId="S::helene.dolt@cegee.caisse-epargne.fr::8c6da804-ff85-40aa-b6d9-ee759fd1ca5c" providerId="AD" clId="Web-{C8A07258-AE16-F7FF-67E7-5221B1CFAEB7}" dt="2020-03-18T10:30:28.026" v="1555" actId="20577"/>
          <ac:spMkLst>
            <pc:docMk/>
            <pc:sldMk cId="1609295595" sldId="1051"/>
            <ac:spMk id="2" creationId="{43A7F682-BB64-49BB-9DBD-73486ECB2080}"/>
          </ac:spMkLst>
        </pc:spChg>
        <pc:spChg chg="mod">
          <ac:chgData name="DOLT Helene [CEGEE]" userId="S::helene.dolt@cegee.caisse-epargne.fr::8c6da804-ff85-40aa-b6d9-ee759fd1ca5c" providerId="AD" clId="Web-{C8A07258-AE16-F7FF-67E7-5221B1CFAEB7}" dt="2020-03-18T10:44:50.839" v="1763" actId="20577"/>
          <ac:spMkLst>
            <pc:docMk/>
            <pc:sldMk cId="1609295595" sldId="1051"/>
            <ac:spMk id="3" creationId="{CAF80988-9F67-4EF9-A81C-7453FFA723A5}"/>
          </ac:spMkLst>
        </pc:spChg>
        <pc:spChg chg="del">
          <ac:chgData name="DOLT Helene [CEGEE]" userId="S::helene.dolt@cegee.caisse-epargne.fr::8c6da804-ff85-40aa-b6d9-ee759fd1ca5c" providerId="AD" clId="Web-{C8A07258-AE16-F7FF-67E7-5221B1CFAEB7}" dt="2020-03-18T10:42:06.573" v="1723"/>
          <ac:spMkLst>
            <pc:docMk/>
            <pc:sldMk cId="1609295595" sldId="1051"/>
            <ac:spMk id="4" creationId="{CFD43C3A-C8FB-4B62-A98D-C651E077D341}"/>
          </ac:spMkLst>
        </pc:spChg>
        <pc:spChg chg="mod">
          <ac:chgData name="DOLT Helene [CEGEE]" userId="S::helene.dolt@cegee.caisse-epargne.fr::8c6da804-ff85-40aa-b6d9-ee759fd1ca5c" providerId="AD" clId="Web-{C8A07258-AE16-F7FF-67E7-5221B1CFAEB7}" dt="2020-03-18T10:40:46.167" v="1692"/>
          <ac:spMkLst>
            <pc:docMk/>
            <pc:sldMk cId="1609295595" sldId="1051"/>
            <ac:spMk id="7" creationId="{FB1FA36E-9F14-4F76-8325-4159B508B829}"/>
          </ac:spMkLst>
        </pc:spChg>
        <pc:spChg chg="add mod">
          <ac:chgData name="DOLT Helene [CEGEE]" userId="S::helene.dolt@cegee.caisse-epargne.fr::8c6da804-ff85-40aa-b6d9-ee759fd1ca5c" providerId="AD" clId="Web-{C8A07258-AE16-F7FF-67E7-5221B1CFAEB7}" dt="2020-03-18T10:42:01.823" v="1720" actId="20577"/>
          <ac:spMkLst>
            <pc:docMk/>
            <pc:sldMk cId="1609295595" sldId="1051"/>
            <ac:spMk id="10" creationId="{63E9B711-4B83-4B09-A46E-887F288C138C}"/>
          </ac:spMkLst>
        </pc:spChg>
        <pc:spChg chg="add mod">
          <ac:chgData name="DOLT Helene [CEGEE]" userId="S::helene.dolt@cegee.caisse-epargne.fr::8c6da804-ff85-40aa-b6d9-ee759fd1ca5c" providerId="AD" clId="Web-{C8A07258-AE16-F7FF-67E7-5221B1CFAEB7}" dt="2020-03-18T10:47:12.479" v="1823" actId="20577"/>
          <ac:spMkLst>
            <pc:docMk/>
            <pc:sldMk cId="1609295595" sldId="1051"/>
            <ac:spMk id="18" creationId="{40799609-B262-4FF4-A0EC-6CDFA18D4174}"/>
          </ac:spMkLst>
        </pc:spChg>
        <pc:grpChg chg="add">
          <ac:chgData name="DOLT Helene [CEGEE]" userId="S::helene.dolt@cegee.caisse-epargne.fr::8c6da804-ff85-40aa-b6d9-ee759fd1ca5c" providerId="AD" clId="Web-{C8A07258-AE16-F7FF-67E7-5221B1CFAEB7}" dt="2020-03-18T10:39:45.214" v="1640"/>
          <ac:grpSpMkLst>
            <pc:docMk/>
            <pc:sldMk cId="1609295595" sldId="1051"/>
            <ac:grpSpMk id="8" creationId="{70A6386C-8164-4B51-A733-BCB04041568B}"/>
          </ac:grpSpMkLst>
        </pc:grpChg>
        <pc:picChg chg="add del mod ord">
          <ac:chgData name="DOLT Helene [CEGEE]" userId="S::helene.dolt@cegee.caisse-epargne.fr::8c6da804-ff85-40aa-b6d9-ee759fd1ca5c" providerId="AD" clId="Web-{C8A07258-AE16-F7FF-67E7-5221B1CFAEB7}" dt="2020-03-18T10:43:28.714" v="1733"/>
          <ac:picMkLst>
            <pc:docMk/>
            <pc:sldMk cId="1609295595" sldId="1051"/>
            <ac:picMk id="12" creationId="{7A467CC6-5C49-4B72-B789-7279FEC01FAD}"/>
          </ac:picMkLst>
        </pc:picChg>
        <pc:picChg chg="add mod ord">
          <ac:chgData name="DOLT Helene [CEGEE]" userId="S::helene.dolt@cegee.caisse-epargne.fr::8c6da804-ff85-40aa-b6d9-ee759fd1ca5c" providerId="AD" clId="Web-{C8A07258-AE16-F7FF-67E7-5221B1CFAEB7}" dt="2020-03-18T10:43:41.151" v="1736"/>
          <ac:picMkLst>
            <pc:docMk/>
            <pc:sldMk cId="1609295595" sldId="1051"/>
            <ac:picMk id="13" creationId="{48CECAF6-D680-4652-8C47-3A49BC92354B}"/>
          </ac:picMkLst>
        </pc:picChg>
        <pc:picChg chg="add mod">
          <ac:chgData name="DOLT Helene [CEGEE]" userId="S::helene.dolt@cegee.caisse-epargne.fr::8c6da804-ff85-40aa-b6d9-ee759fd1ca5c" providerId="AD" clId="Web-{C8A07258-AE16-F7FF-67E7-5221B1CFAEB7}" dt="2020-03-18T10:44:29.792" v="1743"/>
          <ac:picMkLst>
            <pc:docMk/>
            <pc:sldMk cId="1609295595" sldId="1051"/>
            <ac:picMk id="15" creationId="{99D077F0-3852-4666-A94E-F0D46F295521}"/>
          </ac:picMkLst>
        </pc:picChg>
        <pc:cxnChg chg="add mod">
          <ac:chgData name="DOLT Helene [CEGEE]" userId="S::helene.dolt@cegee.caisse-epargne.fr::8c6da804-ff85-40aa-b6d9-ee759fd1ca5c" providerId="AD" clId="Web-{C8A07258-AE16-F7FF-67E7-5221B1CFAEB7}" dt="2020-03-18T10:46:56.339" v="1799" actId="14100"/>
          <ac:cxnSpMkLst>
            <pc:docMk/>
            <pc:sldMk cId="1609295595" sldId="1051"/>
            <ac:cxnSpMk id="19" creationId="{5F2E2D9E-E2F9-42E3-A5E4-8E0A2326C10D}"/>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8" y="0"/>
            <a:ext cx="2945659" cy="496332"/>
          </a:xfrm>
          <a:prstGeom prst="rect">
            <a:avLst/>
          </a:prstGeom>
        </p:spPr>
        <p:txBody>
          <a:bodyPr vert="horz" lIns="91440" tIns="45720" rIns="91440" bIns="45720" rtlCol="0"/>
          <a:lstStyle>
            <a:lvl1pPr algn="r">
              <a:defRPr sz="1200"/>
            </a:lvl1pPr>
          </a:lstStyle>
          <a:p>
            <a:fld id="{DE7261BB-B50E-417B-AD89-04368ED5D2B0}" type="datetimeFigureOut">
              <a:rPr lang="fr-FR" smtClean="0"/>
              <a:pPr/>
              <a:t>18/03/2020</a:t>
            </a:fld>
            <a:endParaRPr lang="fr-FR"/>
          </a:p>
        </p:txBody>
      </p:sp>
      <p:sp>
        <p:nvSpPr>
          <p:cNvPr id="5" name="Espace réservé du numéro de diapositive 4"/>
          <p:cNvSpPr>
            <a:spLocks noGrp="1"/>
          </p:cNvSpPr>
          <p:nvPr>
            <p:ph type="sldNum" sz="quarter" idx="3"/>
          </p:nvPr>
        </p:nvSpPr>
        <p:spPr>
          <a:xfrm>
            <a:off x="3850448" y="9428583"/>
            <a:ext cx="2945659" cy="496332"/>
          </a:xfrm>
          <a:prstGeom prst="rect">
            <a:avLst/>
          </a:prstGeom>
        </p:spPr>
        <p:txBody>
          <a:bodyPr vert="horz" lIns="91440" tIns="45720" rIns="91440" bIns="45720" rtlCol="0" anchor="b"/>
          <a:lstStyle>
            <a:lvl1pPr algn="r">
              <a:defRPr sz="1200"/>
            </a:lvl1pPr>
          </a:lstStyle>
          <a:p>
            <a:fld id="{9C42687D-150E-4300-9B3D-8A1F0F10CB53}" type="slidenum">
              <a:rPr lang="fr-FR" smtClean="0"/>
              <a:pPr/>
              <a:t>‹N°›</a:t>
            </a:fld>
            <a:endParaRPr lang="fr-FR"/>
          </a:p>
        </p:txBody>
      </p:sp>
      <p:sp>
        <p:nvSpPr>
          <p:cNvPr id="6" name="Espace réservé du pied de page 5"/>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Tree>
    <p:extLst>
      <p:ext uri="{BB962C8B-B14F-4D97-AF65-F5344CB8AC3E}">
        <p14:creationId xmlns:p14="http://schemas.microsoft.com/office/powerpoint/2010/main" val="3096777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8" y="0"/>
            <a:ext cx="2945659" cy="496332"/>
          </a:xfrm>
          <a:prstGeom prst="rect">
            <a:avLst/>
          </a:prstGeom>
        </p:spPr>
        <p:txBody>
          <a:bodyPr vert="horz" lIns="91440" tIns="45720" rIns="91440" bIns="45720" rtlCol="0"/>
          <a:lstStyle>
            <a:lvl1pPr algn="r">
              <a:defRPr sz="1200"/>
            </a:lvl1pPr>
          </a:lstStyle>
          <a:p>
            <a:fld id="{958494E7-FB64-4F3E-ADD4-8C32FB0F854A}" type="datetimeFigureOut">
              <a:rPr lang="fr-FR" smtClean="0"/>
              <a:pPr/>
              <a:t>18/03/2020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4"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8" y="9428583"/>
            <a:ext cx="2945659" cy="496332"/>
          </a:xfrm>
          <a:prstGeom prst="rect">
            <a:avLst/>
          </a:prstGeom>
        </p:spPr>
        <p:txBody>
          <a:bodyPr vert="horz" lIns="91440" tIns="45720" rIns="91440" bIns="45720" rtlCol="0" anchor="b"/>
          <a:lstStyle>
            <a:lvl1pPr algn="r">
              <a:defRPr sz="1200"/>
            </a:lvl1pPr>
          </a:lstStyle>
          <a:p>
            <a:fld id="{4B376E12-FE50-42E2-B4F0-58703DF1D800}" type="slidenum">
              <a:rPr lang="fr-FR" smtClean="0"/>
              <a:pPr/>
              <a:t>‹N°›</a:t>
            </a:fld>
            <a:endParaRPr lang="fr-FR"/>
          </a:p>
        </p:txBody>
      </p:sp>
    </p:spTree>
    <p:extLst>
      <p:ext uri="{BB962C8B-B14F-4D97-AF65-F5344CB8AC3E}">
        <p14:creationId xmlns:p14="http://schemas.microsoft.com/office/powerpoint/2010/main" val="593890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B376E12-FE50-42E2-B4F0-58703DF1D800}" type="slidenum">
              <a:rPr lang="fr-FR" smtClean="0"/>
              <a:pPr/>
              <a:t>7</a:t>
            </a:fld>
            <a:endParaRPr lang="fr-FR"/>
          </a:p>
        </p:txBody>
      </p:sp>
    </p:spTree>
    <p:extLst>
      <p:ext uri="{BB962C8B-B14F-4D97-AF65-F5344CB8AC3E}">
        <p14:creationId xmlns:p14="http://schemas.microsoft.com/office/powerpoint/2010/main" val="3982733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4.jpeg"/><Relationship Id="rId4" Type="http://schemas.openxmlformats.org/officeDocument/2006/relationships/image" Target="../media/image11.jpeg"/><Relationship Id="rId9"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visuel 1">
    <p:spTree>
      <p:nvGrpSpPr>
        <p:cNvPr id="1" name=""/>
        <p:cNvGrpSpPr/>
        <p:nvPr/>
      </p:nvGrpSpPr>
      <p:grpSpPr>
        <a:xfrm>
          <a:off x="0" y="0"/>
          <a:ext cx="0" cy="0"/>
          <a:chOff x="0" y="0"/>
          <a:chExt cx="0" cy="0"/>
        </a:xfrm>
      </p:grpSpPr>
      <p:pic>
        <p:nvPicPr>
          <p:cNvPr id="7" name="Image 6" descr="fond.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72000" y="3140968"/>
            <a:ext cx="4572000" cy="3717032"/>
          </a:xfrm>
          <a:prstGeom prst="rect">
            <a:avLst/>
          </a:prstGeom>
        </p:spPr>
      </p:pic>
      <p:pic>
        <p:nvPicPr>
          <p:cNvPr id="1026" name="Picture 2" descr="\\Fsgeedrt\directions\GEE MKTG_XPC DRT\Département Distribution\2. Automates\Automates- Visuels\Entourage_GAB proposition NDF\_Reims.pn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216000" y="1335298"/>
            <a:ext cx="8668442" cy="2455649"/>
          </a:xfrm>
          <a:prstGeom prst="rect">
            <a:avLst/>
          </a:prstGeom>
          <a:noFill/>
          <a:extLst>
            <a:ext uri="{909E8E84-426E-40DD-AFC4-6F175D3DCCD1}">
              <a14:hiddenFill xmlns:a14="http://schemas.microsoft.com/office/drawing/2010/main">
                <a:solidFill>
                  <a:srgbClr val="FFFFFF"/>
                </a:solidFill>
              </a14:hiddenFill>
            </a:ext>
          </a:extLst>
        </p:spPr>
      </p:pic>
      <p:sp>
        <p:nvSpPr>
          <p:cNvPr id="26" name="Espace réservé du texte 7"/>
          <p:cNvSpPr>
            <a:spLocks noGrp="1"/>
          </p:cNvSpPr>
          <p:nvPr userDrawn="1">
            <p:ph type="body" sz="quarter" idx="14" hasCustomPrompt="1"/>
          </p:nvPr>
        </p:nvSpPr>
        <p:spPr>
          <a:xfrm>
            <a:off x="2322000" y="3956943"/>
            <a:ext cx="4500000" cy="742228"/>
          </a:xfrm>
        </p:spPr>
        <p:txBody>
          <a:bodyPr anchor="ctr">
            <a:noAutofit/>
          </a:bodyPr>
          <a:lstStyle>
            <a:lvl1pPr marL="0" marR="0" indent="0" algn="ctr" defTabSz="914400" rtl="0" eaLnBrk="1" fontAlgn="auto" latinLnBrk="0" hangingPunct="1">
              <a:lnSpc>
                <a:spcPct val="100000"/>
              </a:lnSpc>
              <a:spcBef>
                <a:spcPct val="0"/>
              </a:spcBef>
              <a:spcAft>
                <a:spcPts val="0"/>
              </a:spcAft>
              <a:buClrTx/>
              <a:buSzTx/>
              <a:buFontTx/>
              <a:buNone/>
              <a:tabLst/>
              <a:defRPr kumimoji="0" lang="fr-FR" sz="3600" b="1" i="0" u="none" strike="noStrike" kern="1200" cap="all" spc="0" normalizeH="0" baseline="0" noProof="0">
                <a:solidFill>
                  <a:srgbClr val="C31632"/>
                </a:solidFill>
                <a:latin typeface="Arial Narrow"/>
                <a:cs typeface="Arial Narrow"/>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800" b="1" i="0" u="none" strike="noStrike" kern="1200" cap="all" spc="0" normalizeH="0" baseline="0" noProof="0">
                <a:ln>
                  <a:noFill/>
                </a:ln>
                <a:solidFill>
                  <a:schemeClr val="accent1"/>
                </a:solidFill>
                <a:effectLst/>
                <a:uLnTx/>
                <a:uFillTx/>
                <a:latin typeface="Arial Narrow"/>
                <a:ea typeface="+mj-ea"/>
                <a:cs typeface="+mj-cs"/>
              </a:rPr>
              <a:t>En-tête de section</a:t>
            </a:r>
          </a:p>
        </p:txBody>
      </p:sp>
      <p:pic>
        <p:nvPicPr>
          <p:cNvPr id="16" name="Espace réservé pour une imag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66799" y="6251818"/>
            <a:ext cx="1796000" cy="402987"/>
          </a:xfrm>
          <a:prstGeom prst="rect">
            <a:avLst/>
          </a:prstGeom>
        </p:spPr>
      </p:pic>
      <p:pic>
        <p:nvPicPr>
          <p:cNvPr id="17" name="Espace réservé pour une image  11"/>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216000" y="188640"/>
            <a:ext cx="932400" cy="932400"/>
          </a:xfrm>
          <a:prstGeom prst="rect">
            <a:avLst/>
          </a:prstGeom>
        </p:spPr>
      </p:pic>
      <p:sp>
        <p:nvSpPr>
          <p:cNvPr id="20" name="Sous-titre 2"/>
          <p:cNvSpPr>
            <a:spLocks noGrp="1"/>
          </p:cNvSpPr>
          <p:nvPr>
            <p:ph type="subTitle" idx="1" hasCustomPrompt="1"/>
          </p:nvPr>
        </p:nvSpPr>
        <p:spPr>
          <a:xfrm>
            <a:off x="2330805" y="4772357"/>
            <a:ext cx="4482391" cy="1233671"/>
          </a:xfrm>
        </p:spPr>
        <p:txBody>
          <a:bodyPr wrap="square">
            <a:spAutoFit/>
          </a:bodyPr>
          <a:lstStyle>
            <a:lvl1pPr marL="0" marR="0" indent="0" algn="ctr" defTabSz="914400" rtl="0" eaLnBrk="1" fontAlgn="auto" latinLnBrk="0" hangingPunct="1">
              <a:lnSpc>
                <a:spcPts val="2000"/>
              </a:lnSpc>
              <a:spcBef>
                <a:spcPts val="0"/>
              </a:spcBef>
              <a:spcAft>
                <a:spcPts val="300"/>
              </a:spcAft>
              <a:buClr>
                <a:schemeClr val="bg1"/>
              </a:buClr>
              <a:buSzPct val="100000"/>
              <a:buFont typeface="Arial" panose="020B0604020202020204" pitchFamily="34" charset="0"/>
              <a:buNone/>
              <a:tabLst/>
              <a:defRPr sz="18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Titre partie 1</a:t>
            </a:r>
          </a:p>
          <a:p>
            <a:r>
              <a:rPr lang="fr-FR"/>
              <a:t>Titre partie 2</a:t>
            </a:r>
          </a:p>
          <a:p>
            <a:r>
              <a:rPr lang="fr-FR"/>
              <a:t>Titre partie 3</a:t>
            </a:r>
          </a:p>
          <a:p>
            <a:r>
              <a:rPr lang="fr-FR"/>
              <a:t>Titre partie 4</a:t>
            </a:r>
          </a:p>
        </p:txBody>
      </p:sp>
    </p:spTree>
    <p:extLst>
      <p:ext uri="{BB962C8B-B14F-4D97-AF65-F5344CB8AC3E}">
        <p14:creationId xmlns:p14="http://schemas.microsoft.com/office/powerpoint/2010/main" val="157672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pic>
        <p:nvPicPr>
          <p:cNvPr id="10" name="Espace réservé pour une imag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66799" y="6251818"/>
            <a:ext cx="1796000" cy="402987"/>
          </a:xfrm>
          <a:prstGeom prst="rect">
            <a:avLst/>
          </a:prstGeom>
        </p:spPr>
      </p:pic>
      <p:sp>
        <p:nvSpPr>
          <p:cNvPr id="12" name="Espace réservé du texte 15"/>
          <p:cNvSpPr>
            <a:spLocks noGrp="1"/>
          </p:cNvSpPr>
          <p:nvPr>
            <p:ph type="body" sz="quarter" idx="14" hasCustomPrompt="1"/>
          </p:nvPr>
        </p:nvSpPr>
        <p:spPr>
          <a:xfrm rot="16200000">
            <a:off x="-3249000" y="3249000"/>
            <a:ext cx="6858000" cy="360000"/>
          </a:xfrm>
          <a:solidFill>
            <a:srgbClr val="F2F2F2"/>
          </a:solidFill>
        </p:spPr>
        <p:txBody>
          <a:bodyPr anchor="ctr">
            <a:noAutofit/>
          </a:bodyPr>
          <a:lstStyle>
            <a:lvl1pPr marL="0" indent="0" algn="ctr">
              <a:buNone/>
              <a:defRPr sz="1400" b="0" cap="all" baseline="0">
                <a:solidFill>
                  <a:schemeClr val="tx1">
                    <a:lumMod val="50000"/>
                    <a:lumOff val="50000"/>
                  </a:schemeClr>
                </a:solidFill>
              </a:defRPr>
            </a:lvl1pPr>
          </a:lstStyle>
          <a:p>
            <a:pPr lvl="0"/>
            <a:r>
              <a:rPr lang="fr-FR"/>
              <a:t>CLIQUEZ ICI POUR AJOUTER UN TITRE</a:t>
            </a:r>
          </a:p>
        </p:txBody>
      </p:sp>
      <p:cxnSp>
        <p:nvCxnSpPr>
          <p:cNvPr id="13" name="Connecteur droit 12"/>
          <p:cNvCxnSpPr/>
          <p:nvPr userDrawn="1"/>
        </p:nvCxnSpPr>
        <p:spPr>
          <a:xfrm>
            <a:off x="358140" y="-1"/>
            <a:ext cx="0" cy="6858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Espace réservé du texte 16"/>
          <p:cNvSpPr>
            <a:spLocks noGrp="1"/>
          </p:cNvSpPr>
          <p:nvPr>
            <p:ph type="body" sz="quarter" idx="11" hasCustomPrompt="1"/>
          </p:nvPr>
        </p:nvSpPr>
        <p:spPr>
          <a:xfrm>
            <a:off x="723106" y="359453"/>
            <a:ext cx="8060531"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noFill/>
          <a:ln w="6350">
            <a:solidFill>
              <a:schemeClr val="accent1"/>
            </a:solidFill>
          </a:ln>
        </p:spPr>
        <p:txBody>
          <a:bodyPr anchor="ctr">
            <a:noAutofit/>
          </a:bodyPr>
          <a:lstStyle>
            <a:lvl1pPr marL="180000" indent="0" algn="l">
              <a:spcBef>
                <a:spcPts val="0"/>
              </a:spcBef>
              <a:buNone/>
              <a:defRPr sz="1600" b="1">
                <a:solidFill>
                  <a:schemeClr val="accent1"/>
                </a:solidFill>
                <a:latin typeface="+mj-lt"/>
              </a:defRPr>
            </a:lvl1pPr>
            <a:lvl2pPr algn="l">
              <a:buNone/>
              <a:defRPr b="0"/>
            </a:lvl2pPr>
            <a:lvl3pPr algn="l">
              <a:buNone/>
              <a:defRPr b="0"/>
            </a:lvl3pPr>
            <a:lvl4pPr algn="l">
              <a:buNone/>
              <a:defRPr b="0"/>
            </a:lvl4pPr>
            <a:lvl5pPr algn="l">
              <a:buNone/>
              <a:defRPr b="0"/>
            </a:lvl5pPr>
          </a:lstStyle>
          <a:p>
            <a:pPr lvl="0"/>
            <a:r>
              <a:rPr lang="fr-FR"/>
              <a:t>Cliquez pour modifier les styles du texte du masque</a:t>
            </a:r>
          </a:p>
        </p:txBody>
      </p:sp>
    </p:spTree>
    <p:extLst>
      <p:ext uri="{BB962C8B-B14F-4D97-AF65-F5344CB8AC3E}">
        <p14:creationId xmlns:p14="http://schemas.microsoft.com/office/powerpoint/2010/main" val="2182759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8" name="Espace réservé du texte 15"/>
          <p:cNvSpPr>
            <a:spLocks noGrp="1"/>
          </p:cNvSpPr>
          <p:nvPr>
            <p:ph type="body" sz="quarter" idx="13" hasCustomPrompt="1"/>
          </p:nvPr>
        </p:nvSpPr>
        <p:spPr>
          <a:xfrm rot="16200000">
            <a:off x="-3249000" y="3249000"/>
            <a:ext cx="6858000" cy="360000"/>
          </a:xfrm>
          <a:solidFill>
            <a:srgbClr val="F2F2F2"/>
          </a:solidFill>
        </p:spPr>
        <p:txBody>
          <a:bodyPr anchor="ctr">
            <a:noAutofit/>
          </a:bodyPr>
          <a:lstStyle>
            <a:lvl1pPr marL="0" indent="0" algn="ctr">
              <a:buNone/>
              <a:defRPr sz="1400" b="0" cap="all" baseline="0">
                <a:solidFill>
                  <a:schemeClr val="tx1">
                    <a:lumMod val="50000"/>
                    <a:lumOff val="50000"/>
                  </a:schemeClr>
                </a:solidFill>
              </a:defRPr>
            </a:lvl1pPr>
          </a:lstStyle>
          <a:p>
            <a:pPr lvl="0"/>
            <a:r>
              <a:rPr lang="fr-FR"/>
              <a:t>CLIQUEZ ICI POUR AJOUTER UN TITRE</a:t>
            </a:r>
          </a:p>
        </p:txBody>
      </p:sp>
      <p:cxnSp>
        <p:nvCxnSpPr>
          <p:cNvPr id="9" name="Connecteur droit 8"/>
          <p:cNvCxnSpPr/>
          <p:nvPr userDrawn="1"/>
        </p:nvCxnSpPr>
        <p:spPr>
          <a:xfrm>
            <a:off x="358140" y="-1"/>
            <a:ext cx="0" cy="6858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5" name="Image 14" descr="fond.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72000" y="3140968"/>
            <a:ext cx="4572000" cy="2794006"/>
          </a:xfrm>
          <a:prstGeom prst="rect">
            <a:avLst/>
          </a:prstGeom>
        </p:spPr>
      </p:pic>
      <p:sp>
        <p:nvSpPr>
          <p:cNvPr id="37" name="Espace réservé du texte 16"/>
          <p:cNvSpPr>
            <a:spLocks noGrp="1"/>
          </p:cNvSpPr>
          <p:nvPr>
            <p:ph type="body" sz="quarter" idx="11" hasCustomPrompt="1"/>
          </p:nvPr>
        </p:nvSpPr>
        <p:spPr>
          <a:xfrm>
            <a:off x="723106" y="359453"/>
            <a:ext cx="8060531"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noFill/>
          <a:ln w="6350">
            <a:solidFill>
              <a:schemeClr val="accent1"/>
            </a:solidFill>
          </a:ln>
        </p:spPr>
        <p:txBody>
          <a:bodyPr anchor="ctr">
            <a:noAutofit/>
          </a:bodyPr>
          <a:lstStyle>
            <a:lvl1pPr marL="180000" indent="0" algn="l">
              <a:spcBef>
                <a:spcPts val="0"/>
              </a:spcBef>
              <a:buNone/>
              <a:defRPr sz="1600" b="1">
                <a:solidFill>
                  <a:schemeClr val="accent1"/>
                </a:solidFill>
                <a:latin typeface="+mj-lt"/>
              </a:defRPr>
            </a:lvl1pPr>
            <a:lvl2pPr algn="l">
              <a:buNone/>
              <a:defRPr b="0"/>
            </a:lvl2pPr>
            <a:lvl3pPr algn="l">
              <a:buNone/>
              <a:defRPr b="0"/>
            </a:lvl3pPr>
            <a:lvl4pPr algn="l">
              <a:buNone/>
              <a:defRPr b="0"/>
            </a:lvl4pPr>
            <a:lvl5pPr algn="l">
              <a:buNone/>
              <a:defRPr b="0"/>
            </a:lvl5pPr>
          </a:lstStyle>
          <a:p>
            <a:pPr lvl="0"/>
            <a:r>
              <a:rPr lang="fr-FR"/>
              <a:t>Cliquez pour modifier les styles du texte du masque</a:t>
            </a:r>
          </a:p>
        </p:txBody>
      </p:sp>
      <p:pic>
        <p:nvPicPr>
          <p:cNvPr id="12" name="Espace réservé pour une 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60857" y="6329888"/>
            <a:ext cx="1321192" cy="296450"/>
          </a:xfrm>
          <a:prstGeom prst="rect">
            <a:avLst/>
          </a:prstGeom>
        </p:spPr>
      </p:pic>
      <p:sp>
        <p:nvSpPr>
          <p:cNvPr id="16" name="Espace réservé du numéro de diapositive 1"/>
          <p:cNvSpPr txBox="1">
            <a:spLocks/>
          </p:cNvSpPr>
          <p:nvPr userDrawn="1"/>
        </p:nvSpPr>
        <p:spPr>
          <a:xfrm>
            <a:off x="920073" y="6341550"/>
            <a:ext cx="255457" cy="273127"/>
          </a:xfrm>
          <a:prstGeom prst="rect">
            <a:avLst/>
          </a:prstGeom>
          <a:solidFill>
            <a:srgbClr val="D9D9D9"/>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schemeClr val="tx1">
                    <a:lumMod val="50000"/>
                    <a:lumOff val="50000"/>
                  </a:schemeClr>
                </a:solidFill>
                <a:latin typeface="+mj-lt"/>
                <a:cs typeface="Helvetica Neue Medium"/>
              </a:rPr>
              <a:pPr/>
              <a:t>‹N°›</a:t>
            </a:fld>
            <a:endParaRPr lang="fr-FR" sz="800" b="1">
              <a:solidFill>
                <a:schemeClr val="tx1">
                  <a:lumMod val="50000"/>
                  <a:lumOff val="50000"/>
                </a:schemeClr>
              </a:solidFill>
              <a:latin typeface="+mj-lt"/>
              <a:cs typeface="Helvetica Neue Medium"/>
            </a:endParaRPr>
          </a:p>
        </p:txBody>
      </p:sp>
      <p:pic>
        <p:nvPicPr>
          <p:cNvPr id="17" name="Image 16" descr="logoterritoiredavenir2.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3529" y="6194237"/>
            <a:ext cx="669054" cy="599266"/>
          </a:xfrm>
          <a:prstGeom prst="rect">
            <a:avLst/>
          </a:prstGeom>
        </p:spPr>
      </p:pic>
      <p:sp>
        <p:nvSpPr>
          <p:cNvPr id="6" name="Espace réservé du contenu 5"/>
          <p:cNvSpPr>
            <a:spLocks noGrp="1"/>
          </p:cNvSpPr>
          <p:nvPr>
            <p:ph sz="quarter" idx="12"/>
          </p:nvPr>
        </p:nvSpPr>
        <p:spPr>
          <a:xfrm>
            <a:off x="718050" y="1447800"/>
            <a:ext cx="8064000" cy="4500000"/>
          </a:xfrm>
          <a:prstGeom prst="rect">
            <a:avLst/>
          </a:prstGeom>
        </p:spPr>
        <p:txBody>
          <a:bodyPr/>
          <a:lstStyle>
            <a:lvl1pPr>
              <a:buClr>
                <a:schemeClr val="accent1"/>
              </a:buClr>
              <a:defRPr b="0">
                <a:solidFill>
                  <a:schemeClr val="tx1">
                    <a:lumMod val="75000"/>
                    <a:lumOff val="25000"/>
                  </a:schemeClr>
                </a:solidFill>
              </a:defRPr>
            </a:lvl1pPr>
            <a:lvl2pPr>
              <a:buClr>
                <a:schemeClr val="accent1"/>
              </a:buClr>
              <a:defRPr b="0">
                <a:solidFill>
                  <a:schemeClr val="tx1">
                    <a:lumMod val="75000"/>
                    <a:lumOff val="25000"/>
                  </a:schemeClr>
                </a:solidFill>
              </a:defRPr>
            </a:lvl2pPr>
            <a:lvl3pPr marL="1080000" indent="-180000">
              <a:buClr>
                <a:schemeClr val="accent1"/>
              </a:buClr>
              <a:buFont typeface="Arial" panose="020B0604020202020204" pitchFamily="34" charset="0"/>
              <a:buChar char="-"/>
              <a:defRPr b="0">
                <a:solidFill>
                  <a:schemeClr val="tx1">
                    <a:lumMod val="75000"/>
                    <a:lumOff val="25000"/>
                  </a:schemeClr>
                </a:solidFill>
              </a:defRPr>
            </a:lvl3pPr>
            <a:lvl4pPr marL="1440000" indent="-180000">
              <a:buClr>
                <a:schemeClr val="accent1"/>
              </a:buClr>
              <a:buFontTx/>
              <a:buBlip>
                <a:blip r:embed="rId5"/>
              </a:buBlip>
              <a:defRPr b="0">
                <a:solidFill>
                  <a:schemeClr val="tx1">
                    <a:lumMod val="75000"/>
                    <a:lumOff val="25000"/>
                  </a:schemeClr>
                </a:solidFill>
              </a:defRPr>
            </a:lvl4pPr>
            <a:lvl5pPr>
              <a:buClr>
                <a:schemeClr val="accent4"/>
              </a:buClr>
              <a:defRPr b="0">
                <a:solidFill>
                  <a:schemeClr val="tx1">
                    <a:lumMod val="75000"/>
                    <a:lumOff val="25000"/>
                  </a:schemeClr>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58477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11" name="Espace réservé du numéro de diapositive 1"/>
          <p:cNvSpPr txBox="1">
            <a:spLocks/>
          </p:cNvSpPr>
          <p:nvPr userDrawn="1"/>
        </p:nvSpPr>
        <p:spPr>
          <a:xfrm>
            <a:off x="920073" y="6341550"/>
            <a:ext cx="255457" cy="273127"/>
          </a:xfrm>
          <a:prstGeom prst="rect">
            <a:avLst/>
          </a:prstGeom>
          <a:solidFill>
            <a:srgbClr val="D9D9D9"/>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schemeClr val="tx1">
                    <a:lumMod val="50000"/>
                    <a:lumOff val="50000"/>
                  </a:schemeClr>
                </a:solidFill>
                <a:latin typeface="+mj-lt"/>
                <a:cs typeface="Helvetica Neue Medium"/>
              </a:rPr>
              <a:pPr/>
              <a:t>‹N°›</a:t>
            </a:fld>
            <a:endParaRPr lang="fr-FR" sz="800" b="1">
              <a:solidFill>
                <a:schemeClr val="tx1">
                  <a:lumMod val="50000"/>
                  <a:lumOff val="50000"/>
                </a:schemeClr>
              </a:solidFill>
              <a:latin typeface="+mj-lt"/>
              <a:cs typeface="Helvetica Neue Medium"/>
            </a:endParaRPr>
          </a:p>
        </p:txBody>
      </p:sp>
      <p:pic>
        <p:nvPicPr>
          <p:cNvPr id="9" name="Image 8" descr="fond.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72000" y="3140968"/>
            <a:ext cx="4572000" cy="3717032"/>
          </a:xfrm>
          <a:prstGeom prst="rect">
            <a:avLst/>
          </a:prstGeom>
        </p:spPr>
      </p:pic>
      <p:sp>
        <p:nvSpPr>
          <p:cNvPr id="3" name="Espace réservé du contenu 2"/>
          <p:cNvSpPr>
            <a:spLocks noGrp="1"/>
          </p:cNvSpPr>
          <p:nvPr>
            <p:ph sz="half" idx="1"/>
          </p:nvPr>
        </p:nvSpPr>
        <p:spPr>
          <a:xfrm>
            <a:off x="718050" y="1447800"/>
            <a:ext cx="3848097" cy="4338306"/>
          </a:xfrm>
          <a:prstGeom prst="rect">
            <a:avLst/>
          </a:prstGeom>
        </p:spPr>
        <p:txBody>
          <a:bodyPr>
            <a:normAutofit/>
          </a:bodyPr>
          <a:lstStyle>
            <a:lvl1pPr>
              <a:buClr>
                <a:schemeClr val="accent1"/>
              </a:buClr>
              <a:defRPr sz="1400" b="0">
                <a:solidFill>
                  <a:schemeClr val="tx1">
                    <a:lumMod val="75000"/>
                    <a:lumOff val="25000"/>
                  </a:schemeClr>
                </a:solidFill>
              </a:defRPr>
            </a:lvl1pPr>
            <a:lvl2pPr>
              <a:buClr>
                <a:schemeClr val="accent1"/>
              </a:buClr>
              <a:defRPr sz="1400" b="0">
                <a:solidFill>
                  <a:schemeClr val="tx1">
                    <a:lumMod val="75000"/>
                    <a:lumOff val="25000"/>
                  </a:schemeClr>
                </a:solidFill>
              </a:defRPr>
            </a:lvl2pPr>
            <a:lvl3pPr>
              <a:buClr>
                <a:schemeClr val="accent1"/>
              </a:buClr>
              <a:defRPr sz="1200" b="0">
                <a:solidFill>
                  <a:schemeClr val="tx1">
                    <a:lumMod val="75000"/>
                    <a:lumOff val="25000"/>
                  </a:schemeClr>
                </a:solidFill>
              </a:defRPr>
            </a:lvl3pPr>
            <a:lvl4pPr>
              <a:buClr>
                <a:schemeClr val="accent1"/>
              </a:buClr>
              <a:defRPr sz="1100" b="0">
                <a:solidFill>
                  <a:schemeClr val="tx1">
                    <a:lumMod val="75000"/>
                    <a:lumOff val="25000"/>
                  </a:schemeClr>
                </a:solidFill>
              </a:defRPr>
            </a:lvl4pPr>
            <a:lvl5pPr>
              <a:buClr>
                <a:schemeClr val="accent1"/>
              </a:buClr>
              <a:defRPr sz="1100" b="0">
                <a:solidFill>
                  <a:schemeClr val="tx1">
                    <a:lumMod val="75000"/>
                    <a:lumOff val="25000"/>
                  </a:schemeClr>
                </a:solidFill>
              </a:defRPr>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939008" y="1447800"/>
            <a:ext cx="3848097" cy="4338306"/>
          </a:xfrm>
          <a:prstGeom prst="rect">
            <a:avLst/>
          </a:prstGeom>
        </p:spPr>
        <p:txBody>
          <a:bodyPr>
            <a:normAutofit/>
          </a:bodyPr>
          <a:lstStyle>
            <a:lvl1pPr>
              <a:buClr>
                <a:schemeClr val="accent1"/>
              </a:buClr>
              <a:defRPr sz="1400" b="0">
                <a:solidFill>
                  <a:schemeClr val="tx1">
                    <a:lumMod val="75000"/>
                    <a:lumOff val="25000"/>
                  </a:schemeClr>
                </a:solidFill>
              </a:defRPr>
            </a:lvl1pPr>
            <a:lvl2pPr>
              <a:buClr>
                <a:schemeClr val="accent1"/>
              </a:buClr>
              <a:defRPr sz="1400" b="0">
                <a:solidFill>
                  <a:schemeClr val="tx1">
                    <a:lumMod val="75000"/>
                    <a:lumOff val="25000"/>
                  </a:schemeClr>
                </a:solidFill>
              </a:defRPr>
            </a:lvl2pPr>
            <a:lvl3pPr>
              <a:buClr>
                <a:schemeClr val="accent1"/>
              </a:buClr>
              <a:defRPr sz="1200" b="0">
                <a:solidFill>
                  <a:schemeClr val="tx1">
                    <a:lumMod val="75000"/>
                    <a:lumOff val="25000"/>
                  </a:schemeClr>
                </a:solidFill>
              </a:defRPr>
            </a:lvl3pPr>
            <a:lvl4pPr>
              <a:buClr>
                <a:schemeClr val="accent1"/>
              </a:buClr>
              <a:defRPr sz="1100" b="0">
                <a:solidFill>
                  <a:schemeClr val="tx1">
                    <a:lumMod val="75000"/>
                    <a:lumOff val="25000"/>
                  </a:schemeClr>
                </a:solidFill>
              </a:defRPr>
            </a:lvl4pPr>
            <a:lvl5pPr>
              <a:buClr>
                <a:schemeClr val="accent1"/>
              </a:buClr>
              <a:defRPr sz="1100" b="0">
                <a:solidFill>
                  <a:schemeClr val="tx1">
                    <a:lumMod val="75000"/>
                    <a:lumOff val="25000"/>
                  </a:schemeClr>
                </a:solidFill>
              </a:defRPr>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6"/>
          <p:cNvSpPr>
            <a:spLocks noGrp="1"/>
          </p:cNvSpPr>
          <p:nvPr>
            <p:ph type="body" sz="quarter" idx="11" hasCustomPrompt="1"/>
          </p:nvPr>
        </p:nvSpPr>
        <p:spPr>
          <a:xfrm>
            <a:off x="723106" y="359453"/>
            <a:ext cx="8060531"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noFill/>
          <a:ln w="6350">
            <a:solidFill>
              <a:schemeClr val="accent1"/>
            </a:solidFill>
          </a:ln>
        </p:spPr>
        <p:txBody>
          <a:bodyPr anchor="ctr">
            <a:noAutofit/>
          </a:bodyPr>
          <a:lstStyle>
            <a:lvl1pPr marL="180000" indent="0" algn="l">
              <a:spcBef>
                <a:spcPts val="0"/>
              </a:spcBef>
              <a:buNone/>
              <a:defRPr sz="1600" b="1">
                <a:solidFill>
                  <a:schemeClr val="accent1"/>
                </a:solidFill>
                <a:latin typeface="+mj-lt"/>
              </a:defRPr>
            </a:lvl1pPr>
            <a:lvl2pPr algn="l">
              <a:buNone/>
              <a:defRPr b="0"/>
            </a:lvl2pPr>
            <a:lvl3pPr algn="l">
              <a:buNone/>
              <a:defRPr b="0"/>
            </a:lvl3pPr>
            <a:lvl4pPr algn="l">
              <a:buNone/>
              <a:defRPr b="0"/>
            </a:lvl4pPr>
            <a:lvl5pPr algn="l">
              <a:buNone/>
              <a:defRPr b="0"/>
            </a:lvl5pPr>
          </a:lstStyle>
          <a:p>
            <a:pPr lvl="0"/>
            <a:r>
              <a:rPr lang="fr-FR"/>
              <a:t>Cliquez pour modifier les styles du texte du masque</a:t>
            </a:r>
          </a:p>
        </p:txBody>
      </p:sp>
      <p:sp>
        <p:nvSpPr>
          <p:cNvPr id="12" name="Espace réservé du texte 15"/>
          <p:cNvSpPr>
            <a:spLocks noGrp="1"/>
          </p:cNvSpPr>
          <p:nvPr>
            <p:ph type="body" sz="quarter" idx="13" hasCustomPrompt="1"/>
          </p:nvPr>
        </p:nvSpPr>
        <p:spPr>
          <a:xfrm rot="16200000">
            <a:off x="-3249000" y="3249000"/>
            <a:ext cx="6858000" cy="360000"/>
          </a:xfrm>
          <a:solidFill>
            <a:srgbClr val="F2F2F2"/>
          </a:solidFill>
        </p:spPr>
        <p:txBody>
          <a:bodyPr anchor="ctr">
            <a:noAutofit/>
          </a:bodyPr>
          <a:lstStyle>
            <a:lvl1pPr marL="0" indent="0" algn="ctr">
              <a:buNone/>
              <a:defRPr sz="1400" b="0" cap="all" baseline="0">
                <a:solidFill>
                  <a:schemeClr val="tx1">
                    <a:lumMod val="50000"/>
                    <a:lumOff val="50000"/>
                  </a:schemeClr>
                </a:solidFill>
              </a:defRPr>
            </a:lvl1pPr>
          </a:lstStyle>
          <a:p>
            <a:pPr lvl="0"/>
            <a:r>
              <a:rPr lang="fr-FR"/>
              <a:t>CLIQUEZ ICI POUR AJOUTER UN TITRE</a:t>
            </a:r>
          </a:p>
        </p:txBody>
      </p:sp>
      <p:cxnSp>
        <p:nvCxnSpPr>
          <p:cNvPr id="14" name="Connecteur droit 13"/>
          <p:cNvCxnSpPr/>
          <p:nvPr userDrawn="1"/>
        </p:nvCxnSpPr>
        <p:spPr>
          <a:xfrm>
            <a:off x="358140" y="-1"/>
            <a:ext cx="0" cy="6858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 name="Image 9" descr="logoterritoiredavenir2.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3529" y="6194237"/>
            <a:ext cx="669054" cy="599266"/>
          </a:xfrm>
          <a:prstGeom prst="rect">
            <a:avLst/>
          </a:prstGeom>
        </p:spPr>
      </p:pic>
      <p:pic>
        <p:nvPicPr>
          <p:cNvPr id="15" name="Espace réservé pour une imag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460857" y="6329888"/>
            <a:ext cx="1321192" cy="296450"/>
          </a:xfrm>
          <a:prstGeom prst="rect">
            <a:avLst/>
          </a:prstGeom>
        </p:spPr>
      </p:pic>
    </p:spTree>
    <p:extLst>
      <p:ext uri="{BB962C8B-B14F-4D97-AF65-F5344CB8AC3E}">
        <p14:creationId xmlns:p14="http://schemas.microsoft.com/office/powerpoint/2010/main" val="2030965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Page de garde">
    <p:spTree>
      <p:nvGrpSpPr>
        <p:cNvPr id="1" name=""/>
        <p:cNvGrpSpPr/>
        <p:nvPr/>
      </p:nvGrpSpPr>
      <p:grpSpPr>
        <a:xfrm>
          <a:off x="0" y="0"/>
          <a:ext cx="0" cy="0"/>
          <a:chOff x="0" y="0"/>
          <a:chExt cx="0" cy="0"/>
        </a:xfrm>
      </p:grpSpPr>
      <p:pic>
        <p:nvPicPr>
          <p:cNvPr id="25" name="Image 2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3" name="Image 2" descr="1 - copie.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36492" y="188640"/>
            <a:ext cx="4464000" cy="1318908"/>
          </a:xfrm>
          <a:prstGeom prst="rect">
            <a:avLst/>
          </a:prstGeom>
        </p:spPr>
      </p:pic>
      <p:pic>
        <p:nvPicPr>
          <p:cNvPr id="5" name="Image 4" descr="2 - copie.jp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436492" y="1554935"/>
            <a:ext cx="4464496" cy="1321471"/>
          </a:xfrm>
          <a:prstGeom prst="rect">
            <a:avLst/>
          </a:prstGeom>
        </p:spPr>
      </p:pic>
      <p:pic>
        <p:nvPicPr>
          <p:cNvPr id="11" name="Image 10" descr="3 - copie.jp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436492" y="2923793"/>
            <a:ext cx="4464496" cy="1321917"/>
          </a:xfrm>
          <a:prstGeom prst="rect">
            <a:avLst/>
          </a:prstGeom>
        </p:spPr>
      </p:pic>
      <p:pic>
        <p:nvPicPr>
          <p:cNvPr id="12" name="Image 11" descr="4 - copie.jp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436492" y="4293096"/>
            <a:ext cx="4464496" cy="1319056"/>
          </a:xfrm>
          <a:prstGeom prst="rect">
            <a:avLst/>
          </a:prstGeom>
        </p:spPr>
      </p:pic>
      <p:pic>
        <p:nvPicPr>
          <p:cNvPr id="1026" name="Picture 2" descr="\\Fsgeedpr\departements\GEE DCOM_INTERNE_MULTIMEDIAS DPR\IMAGE CEGEE\Nouvelle identité graphique\Hashtag\logoterritoiredavenir.jpg"/>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364088" y="5733256"/>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23529" y="6194237"/>
            <a:ext cx="669054" cy="599266"/>
          </a:xfrm>
          <a:prstGeom prst="rect">
            <a:avLst/>
          </a:prstGeom>
        </p:spPr>
      </p:pic>
      <p:pic>
        <p:nvPicPr>
          <p:cNvPr id="24" name="Espace réservé pour une image  11"/>
          <p:cNvPicPr>
            <a:picLocks noChangeAspect="1"/>
          </p:cNvPicPr>
          <p:nvPr userDrawn="1"/>
        </p:nvPicPr>
        <p:blipFill>
          <a:blip r:embed="rId9" cstate="screen">
            <a:extLst>
              <a:ext uri="{28A0092B-C50C-407E-A947-70E740481C1C}">
                <a14:useLocalDpi xmlns:a14="http://schemas.microsoft.com/office/drawing/2010/main"/>
              </a:ext>
            </a:extLst>
          </a:blip>
          <a:srcRect/>
          <a:stretch>
            <a:fillRect/>
          </a:stretch>
        </p:blipFill>
        <p:spPr>
          <a:xfrm>
            <a:off x="216000" y="188640"/>
            <a:ext cx="932400" cy="932400"/>
          </a:xfrm>
          <a:prstGeom prst="rect">
            <a:avLst/>
          </a:prstGeom>
        </p:spPr>
      </p:pic>
      <p:pic>
        <p:nvPicPr>
          <p:cNvPr id="32" name="Espace réservé pour une image  8"/>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6986050" y="6251818"/>
            <a:ext cx="1796000" cy="402987"/>
          </a:xfrm>
          <a:prstGeom prst="rect">
            <a:avLst/>
          </a:prstGeom>
        </p:spPr>
      </p:pic>
    </p:spTree>
    <p:extLst>
      <p:ext uri="{BB962C8B-B14F-4D97-AF65-F5344CB8AC3E}">
        <p14:creationId xmlns:p14="http://schemas.microsoft.com/office/powerpoint/2010/main" val="29286072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723104" y="359453"/>
            <a:ext cx="8064000" cy="644958"/>
          </a:xfrm>
          <a:prstGeom prst="rect">
            <a:avLst/>
          </a:prstGeom>
        </p:spPr>
        <p:txBody>
          <a:bodyPr vert="horz" lIns="91440" tIns="45720" rIns="91440" bIns="45720" rtlCol="0" anchor="ctr">
            <a:normAutofit/>
          </a:bodyPr>
          <a:lstStyle/>
          <a:p>
            <a:r>
              <a:rPr lang="fr-FR"/>
              <a:t>Modifiez le style du titre</a:t>
            </a:r>
          </a:p>
        </p:txBody>
      </p:sp>
      <p:sp>
        <p:nvSpPr>
          <p:cNvPr id="4" name="Espace réservé du texte 3"/>
          <p:cNvSpPr>
            <a:spLocks noGrp="1"/>
          </p:cNvSpPr>
          <p:nvPr>
            <p:ph type="body" idx="1"/>
          </p:nvPr>
        </p:nvSpPr>
        <p:spPr>
          <a:xfrm>
            <a:off x="723104" y="1447800"/>
            <a:ext cx="8064000" cy="4500000"/>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4199890522"/>
      </p:ext>
    </p:extLst>
  </p:cSld>
  <p:clrMap bg1="lt1" tx1="dk1" bg2="lt2" tx2="dk2" accent1="accent1" accent2="accent2" accent3="accent3" accent4="accent4" accent5="accent5" accent6="accent6" hlink="hlink" folHlink="folHlink"/>
  <p:sldLayoutIdLst>
    <p:sldLayoutId id="2147483668" r:id="rId1"/>
    <p:sldLayoutId id="2147483684" r:id="rId2"/>
    <p:sldLayoutId id="2147483677" r:id="rId3"/>
    <p:sldLayoutId id="2147483678" r:id="rId4"/>
    <p:sldLayoutId id="2147483685" r:id="rId5"/>
  </p:sldLayoutIdLst>
  <p:hf hdr="0"/>
  <p:txStyles>
    <p:titleStyle>
      <a:lvl1pPr marL="180000" algn="l" defTabSz="914400" rtl="0" eaLnBrk="1" latinLnBrk="0" hangingPunct="1">
        <a:spcBef>
          <a:spcPct val="0"/>
        </a:spcBef>
        <a:buNone/>
        <a:defRPr sz="1600" b="1" kern="1200">
          <a:solidFill>
            <a:srgbClr val="C31632"/>
          </a:solidFill>
          <a:latin typeface="Arial Narrow"/>
          <a:ea typeface="+mj-ea"/>
          <a:cs typeface="Arial Narrow"/>
        </a:defRPr>
      </a:lvl1pPr>
    </p:titleStyle>
    <p:bodyStyle>
      <a:lvl1pPr marL="194400" marR="0" indent="-194400" algn="l" defTabSz="914400" rtl="0" eaLnBrk="1" fontAlgn="auto" latinLnBrk="0" hangingPunct="1">
        <a:lnSpc>
          <a:spcPct val="100000"/>
        </a:lnSpc>
        <a:spcBef>
          <a:spcPts val="600"/>
        </a:spcBef>
        <a:spcAft>
          <a:spcPts val="0"/>
        </a:spcAft>
        <a:buClr>
          <a:schemeClr val="accent1"/>
        </a:buClr>
        <a:buSzPct val="70000"/>
        <a:buFont typeface="Wingdings 2" pitchFamily="18" charset="2"/>
        <a:buChar char=""/>
        <a:tabLst/>
        <a:defRPr sz="1400" b="0" kern="1200" baseline="0">
          <a:solidFill>
            <a:schemeClr val="tx1">
              <a:lumMod val="75000"/>
              <a:lumOff val="25000"/>
            </a:schemeClr>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Char char=""/>
        <a:tabLst/>
        <a:defRPr sz="1400" b="0" kern="1200">
          <a:solidFill>
            <a:schemeClr val="tx1">
              <a:lumMod val="75000"/>
              <a:lumOff val="25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Tx/>
        <a:buBlip>
          <a:blip r:embed="rId7"/>
        </a:buBlip>
        <a:tabLst/>
        <a:defRPr sz="1200" b="0" kern="1200">
          <a:solidFill>
            <a:schemeClr val="tx1">
              <a:lumMod val="75000"/>
              <a:lumOff val="25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Char char="-"/>
        <a:tabLst/>
        <a:defRPr sz="1100" b="0" kern="1200">
          <a:solidFill>
            <a:schemeClr val="tx1">
              <a:lumMod val="75000"/>
              <a:lumOff val="25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4"/>
        </a:buClr>
        <a:buSzPct val="60000"/>
        <a:buFont typeface="Arial Narrow" panose="020B0606020202030204" pitchFamily="34" charset="0"/>
        <a:buChar char="›"/>
        <a:tabLst/>
        <a:defRPr sz="1100" b="0" kern="1200">
          <a:solidFill>
            <a:schemeClr val="tx1">
              <a:lumMod val="75000"/>
              <a:lumOff val="25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http://commerciaux.celca.caisse-epargne.fr/global-bdd/experience-client/la-diginews/" TargetMode="External"/><Relationship Id="rId13" Type="http://schemas.openxmlformats.org/officeDocument/2006/relationships/image" Target="../media/image20.png"/><Relationship Id="rId18" Type="http://schemas.openxmlformats.org/officeDocument/2006/relationships/hyperlink" Target="http://commerciaux.celca.caisse-epargne.fr/download/187/digiboard/14702/digiboard-au-31072019.xlsm" TargetMode="External"/><Relationship Id="rId3" Type="http://schemas.openxmlformats.org/officeDocument/2006/relationships/image" Target="../media/image15.png"/><Relationship Id="rId21" Type="http://schemas.openxmlformats.org/officeDocument/2006/relationships/image" Target="../media/image25.png"/><Relationship Id="rId7" Type="http://schemas.openxmlformats.org/officeDocument/2006/relationships/image" Target="../media/image17.png"/><Relationship Id="rId12" Type="http://schemas.openxmlformats.org/officeDocument/2006/relationships/hyperlink" Target="http://commerciaux.celca.caisse-epargne.fr/download/1669/le-site-demo-de-lappli-mobile/14454/le-site-demo-de-lappli-mobile.pdf" TargetMode="External"/><Relationship Id="rId17" Type="http://schemas.openxmlformats.org/officeDocument/2006/relationships/image" Target="../media/image22.png"/><Relationship Id="rId2" Type="http://schemas.openxmlformats.org/officeDocument/2006/relationships/hyperlink" Target="https://www.caisse-epargne.fr/grand-est-europe/particuliers/au-quotidien/services-banque-a-distance" TargetMode="External"/><Relationship Id="rId16" Type="http://schemas.openxmlformats.org/officeDocument/2006/relationships/hyperlink" Target="http://commerciaux.celca.caisse-epargne.fr/global-bdd/experience-client/internet/mobile-particuliers/tutoriels-appli-mobile-caisse-depagne/" TargetMode="External"/><Relationship Id="rId20"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hyperlink" Target="http://commerciaux.celca.caisse-epargne.fr/download/1577/2019/12891/s15-et-s16-selfcare.pptx" TargetMode="External"/><Relationship Id="rId11" Type="http://schemas.openxmlformats.org/officeDocument/2006/relationships/image" Target="../media/image19.png"/><Relationship Id="rId5" Type="http://schemas.openxmlformats.org/officeDocument/2006/relationships/image" Target="../media/image16.png"/><Relationship Id="rId15" Type="http://schemas.openxmlformats.org/officeDocument/2006/relationships/image" Target="../media/image21.png"/><Relationship Id="rId10" Type="http://schemas.openxmlformats.org/officeDocument/2006/relationships/hyperlink" Target="http://commerciaux.celca.caisse-epargne.fr/global-bdd/experience-client/multicanal/" TargetMode="External"/><Relationship Id="rId19" Type="http://schemas.openxmlformats.org/officeDocument/2006/relationships/image" Target="../media/image23.gif"/><Relationship Id="rId4" Type="http://schemas.openxmlformats.org/officeDocument/2006/relationships/hyperlink" Target="http://commerciaux.celca.caisse-epargne.fr/download/1660/les-fonctionalites-selfcare-par-canal/14482/les-fonctionnalites-selfcare-par-canal-recapitulatif.pdf" TargetMode="External"/><Relationship Id="rId9" Type="http://schemas.openxmlformats.org/officeDocument/2006/relationships/image" Target="../media/image18.png"/><Relationship Id="rId14" Type="http://schemas.openxmlformats.org/officeDocument/2006/relationships/hyperlink" Target="http://commerciaux.celca.caisse-epargne.fr/download/1660/les-fonctionalites-selfcare-par-canal/14565/depliant-selfcare-pour-nos-clients.pdf" TargetMode="External"/><Relationship Id="rId22"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7.png"/><Relationship Id="rId7" Type="http://schemas.openxmlformats.org/officeDocument/2006/relationships/image" Target="../media/image25.png"/><Relationship Id="rId2" Type="http://schemas.openxmlformats.org/officeDocument/2006/relationships/hyperlink" Target="https://www.caisse-epargne.fr/grand-est-europe/particuliers/au-quotidien/services-banque-a-distance" TargetMode="Externa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commerciaux.celca.caisse-epargne.fr/download/1660/les-fonctionalites-selfcare-par-canal/14482/les-fonctionnalites-selfcare-par-canal-recapitulatif.pdf" TargetMode="Externa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4.png"/><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3.png"/><Relationship Id="rId7" Type="http://schemas.openxmlformats.org/officeDocument/2006/relationships/image" Target="../media/image24.png"/><Relationship Id="rId2" Type="http://schemas.openxmlformats.org/officeDocument/2006/relationships/hyperlink" Target="https://89c3.com/app-caisse-epargne/" TargetMode="Externa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hyperlink" Target="http://commerciaux.celca.caisse-epargne.fr/global-bdd/multicanal/ovmc/fiches-memo-ovmc/fiches-memo-ovmc/"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hyperlink" Target="http://commerciaux.celca.caisse-epargne.fr/download/121/produits-eligibles/15673/agences-liste-des-produits-eligibles-vad-2019-11-25.xlsx" TargetMode="External"/><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5.png"/><Relationship Id="rId2" Type="http://schemas.openxmlformats.org/officeDocument/2006/relationships/hyperlink" Target="http://commerciaux.celca.caisse-epargne.fr/download/111/fiches-memo-ventes-a-distance/10562/ovmc-signature-electronique-a-distance-cote-client_2018_10-2.ppt" TargetMode="Externa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40.png"/><Relationship Id="rId4" Type="http://schemas.openxmlformats.org/officeDocument/2006/relationships/hyperlink" Target="http://commerciaux.celca.caisse-epargne.fr/global-bdd/experience-client/ovmc/fiches-memo-ovmc/fiches-memo-ovmc/"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commerciaux.celca.caisse-epargne.fr/global-bdd/experience-client/telephonie/skype/"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www.visa-assurances.fr/" TargetMode="Externa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hyperlink" Target="http://commerciaux.celca.caisse-epargne.fr/download/210/assurances-et-assistance/16916/fiche-pratique-garanties-voyages-visa.pdf" TargetMode="External"/><Relationship Id="rId7" Type="http://schemas.openxmlformats.org/officeDocument/2006/relationships/image" Target="../media/image46.png"/><Relationship Id="rId2" Type="http://schemas.openxmlformats.org/officeDocument/2006/relationships/hyperlink" Target="http://www.caisse-epargne.fr/grand-est-europe/transverses/pages-cegee/notices-cartes-visa-pour-les-particuliers"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download/210/assurances-et-assistance/16917/brochure-client-assurances-assistance-visa-2020.pdf" TargetMode="External"/><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assurances.caisse-epargne.fr/static/admin/moxiemanager/data/files/Pages%20de%20Book%20CE%20Natixis_PJ.pdf" TargetMode="External"/><Relationship Id="rId7" Type="http://schemas.openxmlformats.org/officeDocument/2006/relationships/hyperlink" Target="http://assurances.caisse-epargne.fr/static/admin/moxiemanager/data/files/7005_EdEp_CG_PJ_CG_RGPD_32132_CE.pdf" TargetMode="External"/><Relationship Id="rId2" Type="http://schemas.openxmlformats.org/officeDocument/2006/relationships/image" Target="../media/image48.jpg"/><Relationship Id="rId1" Type="http://schemas.openxmlformats.org/officeDocument/2006/relationships/slideLayout" Target="../slideLayouts/slideLayout3.xml"/><Relationship Id="rId6" Type="http://schemas.openxmlformats.org/officeDocument/2006/relationships/hyperlink" Target="http://assurances.caisse-epargne.fr/static/admin/moxiemanager/data/files/PJLI800%20-%20IPID%20PJ%20CE%20-%20desktop.pdf" TargetMode="External"/><Relationship Id="rId5" Type="http://schemas.openxmlformats.org/officeDocument/2006/relationships/hyperlink" Target="https://bookassurance-nonvie.com/produits/?item=9&amp;slug=juridique" TargetMode="External"/><Relationship Id="rId4" Type="http://schemas.openxmlformats.org/officeDocument/2006/relationships/hyperlink" Target="http://assurances.caisse-epargne.fr/static/admin/moxiemanager/data/files/6230_EdEp_FichePJ.pdf" TargetMode="External"/><Relationship Id="rId9"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hyperlink" Target="http://assurances.caisse-epargne.fr/static/admin/moxiemanager/data/files/10.%20Selfcare_DEA_D%C3%A9clarer%20un%20sinistre%20automobile%20ou%202%20roues.pdf" TargetMode="External"/><Relationship Id="rId13" Type="http://schemas.openxmlformats.org/officeDocument/2006/relationships/hyperlink" Target="http://assurancesnonvie-videos.natixis.com/widget/declaration-sinistre-parabancaire-1" TargetMode="External"/><Relationship Id="rId3" Type="http://schemas.microsoft.com/office/2007/relationships/hdphoto" Target="../media/hdphoto2.wdp"/><Relationship Id="rId7" Type="http://schemas.openxmlformats.org/officeDocument/2006/relationships/hyperlink" Target="http://assurancesnonvie-videos.natixis.com/widget/dea-consultation-sinistre-habitation-1" TargetMode="External"/><Relationship Id="rId12" Type="http://schemas.openxmlformats.org/officeDocument/2006/relationships/hyperlink" Target="http://assurances.caisse-epargne.fr/static/admin/moxiemanager/data/files/03.%20Selfcare_DEA_D%C3%A9clarer%20un%20sinistre%20Parabancaire.pdf" TargetMode="External"/><Relationship Id="rId17" Type="http://schemas.openxmlformats.org/officeDocument/2006/relationships/image" Target="../media/image53.jpeg"/><Relationship Id="rId2" Type="http://schemas.openxmlformats.org/officeDocument/2006/relationships/image" Target="../media/image50.png"/><Relationship Id="rId16" Type="http://schemas.openxmlformats.org/officeDocument/2006/relationships/hyperlink" Target="http://assurances.caisse-epargne.fr/static/admin/moxiemanager/data/files/Panorama%20selfcare%20CE%20-%2020200124.pdf" TargetMode="External"/><Relationship Id="rId1" Type="http://schemas.openxmlformats.org/officeDocument/2006/relationships/slideLayout" Target="../slideLayouts/slideLayout3.xml"/><Relationship Id="rId6" Type="http://schemas.openxmlformats.org/officeDocument/2006/relationships/hyperlink" Target="http://assurances.caisse-epargne.fr/static/admin/moxiemanager/data/files/06.%20Selfcare_DEA_Consulter%20un%20sinistre%20habitation.pdf" TargetMode="External"/><Relationship Id="rId11" Type="http://schemas.openxmlformats.org/officeDocument/2006/relationships/hyperlink" Target="https://assurancesnonvie-videos.natixis.com/caisse-d-039-epargne-1/consultation-sinistre-automobile-ou-2-roues-1" TargetMode="External"/><Relationship Id="rId5" Type="http://schemas.openxmlformats.org/officeDocument/2006/relationships/hyperlink" Target="https://assurancesnonvie-videos.natixis.com/caisse-d-039-epargne-1/declaration-sinistre-habitation" TargetMode="External"/><Relationship Id="rId15" Type="http://schemas.openxmlformats.org/officeDocument/2006/relationships/image" Target="../media/image52.png"/><Relationship Id="rId10" Type="http://schemas.openxmlformats.org/officeDocument/2006/relationships/hyperlink" Target="http://assurances.caisse-epargne.fr/static/admin/moxiemanager/data/files/11.%20Selfcare_DEA_Consulter%20un%20sinistre%20automobile%20ou%202%20roues.pdf" TargetMode="External"/><Relationship Id="rId4" Type="http://schemas.openxmlformats.org/officeDocument/2006/relationships/hyperlink" Target="http://assurances.caisse-epargne.fr/static/admin/moxiemanager/data/files/09.%20Selfcare_DEA_D%C3%A9clarer%20un%20sinistre%20habitation%202020.pdf" TargetMode="External"/><Relationship Id="rId9" Type="http://schemas.openxmlformats.org/officeDocument/2006/relationships/hyperlink" Target="https://assurancesnonvie-videos.natixis.com/caisse-d-039-epargne-1/declaration-sinistre-auto-ou-2-roues" TargetMode="External"/><Relationship Id="rId14" Type="http://schemas.openxmlformats.org/officeDocument/2006/relationships/image" Target="../media/image51.jpeg"/></Relationships>
</file>

<file path=ppt/slides/_rels/slide16.xml.rels><?xml version="1.0" encoding="UTF-8" standalone="yes"?>
<Relationships xmlns="http://schemas.openxmlformats.org/package/2006/relationships"><Relationship Id="rId8" Type="http://schemas.openxmlformats.org/officeDocument/2006/relationships/hyperlink" Target="http://commerciaux.celca.caisse-epargne.fr/download/1715/2020/16942/hdj-du-12-mars-2020-best-protection.ppt" TargetMode="External"/><Relationship Id="rId3" Type="http://schemas.openxmlformats.org/officeDocument/2006/relationships/hyperlink" Target="http://commerciaux.celca.caisse-epargne.fr/download/1028/documents-hors-arbo-1/16860/bat-fiche-com-secur-famille2.pdf" TargetMode="External"/><Relationship Id="rId7"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 Id="rId6" Type="http://schemas.openxmlformats.org/officeDocument/2006/relationships/hyperlink" Target="http://eav.ecuvie.caisse-epargne.fr/static/emailing/202001/BAT%20Fiche%20technique%20Indisp%20SECUR%20FAMILLE%202.pdf" TargetMode="External"/><Relationship Id="rId5" Type="http://schemas.openxmlformats.org/officeDocument/2006/relationships/hyperlink" Target="http://eav.ecuvie.caisse-epargne.fr/static/emailing/202001/BAT%20JASSURE_N62_SECUR%20FAMILLE%202.pdf" TargetMode="External"/><Relationship Id="rId10" Type="http://schemas.openxmlformats.org/officeDocument/2006/relationships/image" Target="../media/image57.png"/><Relationship Id="rId4" Type="http://schemas.openxmlformats.org/officeDocument/2006/relationships/hyperlink" Target="http://commerciaux.celca.caisse-epargne.fr/download/1028/documents-hors-arbo-1/16861/bat-guide-client-secur-famille-2.pdf" TargetMode="External"/><Relationship Id="rId9" Type="http://schemas.openxmlformats.org/officeDocument/2006/relationships/image" Target="../media/image56.png"/></Relationships>
</file>

<file path=ppt/slides/_rels/slide1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ous-titre 2"/>
          <p:cNvSpPr txBox="1">
            <a:spLocks/>
          </p:cNvSpPr>
          <p:nvPr/>
        </p:nvSpPr>
        <p:spPr>
          <a:xfrm>
            <a:off x="337905" y="2988858"/>
            <a:ext cx="3936680" cy="1768685"/>
          </a:xfrm>
          <a:prstGeom prst="rect">
            <a:avLst/>
          </a:prstGeom>
        </p:spPr>
        <p:txBody>
          <a:bodyPr vert="horz" wrap="square" lIns="91440" tIns="82800" rIns="91440" bIns="45720" rtlCol="0" anchor="t">
            <a:spAutoFit/>
          </a:bodyPr>
          <a:lstStyle>
            <a:lvl1pPr marL="0" indent="0" algn="ctr" defTabSz="914400" rtl="0" eaLnBrk="1" latinLnBrk="0" hangingPunct="1">
              <a:spcBef>
                <a:spcPts val="0"/>
              </a:spcBef>
              <a:spcAft>
                <a:spcPts val="300"/>
              </a:spcAft>
              <a:buFontTx/>
              <a:buNone/>
              <a:defRPr sz="2600" b="1" kern="1200" cap="all" baseline="0">
                <a:solidFill>
                  <a:schemeClr val="accent1"/>
                </a:solidFill>
                <a:latin typeface="+mn-lt"/>
                <a:ea typeface="+mn-ea"/>
                <a:cs typeface="+mn-cs"/>
              </a:defRPr>
            </a:lvl1pPr>
            <a:lvl2pPr marL="457200" indent="0" algn="ctr" defTabSz="914400" rtl="0" eaLnBrk="1" latinLnBrk="0" hangingPunct="1">
              <a:spcBef>
                <a:spcPts val="0"/>
              </a:spcBef>
              <a:buFontTx/>
              <a:buNone/>
              <a:defRPr sz="1800" b="1" kern="1200" cap="all" baseline="0">
                <a:solidFill>
                  <a:schemeClr val="tx1">
                    <a:tint val="75000"/>
                  </a:schemeClr>
                </a:solidFill>
                <a:latin typeface="+mn-lt"/>
                <a:ea typeface="+mn-ea"/>
                <a:cs typeface="+mn-cs"/>
              </a:defRPr>
            </a:lvl2pPr>
            <a:lvl3pPr marL="914400" indent="0" algn="ctr" defTabSz="914400" rtl="0" eaLnBrk="1" latinLnBrk="0" hangingPunct="1">
              <a:spcBef>
                <a:spcPts val="0"/>
              </a:spcBef>
              <a:buClr>
                <a:schemeClr val="accent1"/>
              </a:buClr>
              <a:buFontTx/>
              <a:buNone/>
              <a:defRPr sz="1600" b="0" kern="1200" cap="all" baseline="0">
                <a:solidFill>
                  <a:schemeClr val="tx1">
                    <a:tint val="75000"/>
                  </a:schemeClr>
                </a:solidFill>
                <a:latin typeface="+mn-lt"/>
                <a:ea typeface="+mn-ea"/>
                <a:cs typeface="+mn-cs"/>
              </a:defRPr>
            </a:lvl3pPr>
            <a:lvl4pPr marL="1371600" indent="0" algn="ctr" defTabSz="914400" rtl="0" eaLnBrk="1" latinLnBrk="0" hangingPunct="1">
              <a:lnSpc>
                <a:spcPts val="1600"/>
              </a:lnSpc>
              <a:spcBef>
                <a:spcPts val="0"/>
              </a:spcBef>
              <a:buFontTx/>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ts val="300"/>
              </a:spcBef>
              <a:spcAft>
                <a:spcPts val="1200"/>
              </a:spcAft>
              <a:buClr>
                <a:schemeClr val="accent1"/>
              </a:buClr>
              <a:buFont typeface="Britannic Bold" panose="020B0903060703020204" pitchFamily="34" charset="0"/>
              <a:buNone/>
              <a:defRPr sz="1200" b="1" kern="1200" cap="all" baseline="0">
                <a:solidFill>
                  <a:schemeClr val="tx1">
                    <a:tint val="75000"/>
                  </a:schemeClr>
                </a:solidFill>
                <a:latin typeface="+mn-lt"/>
                <a:ea typeface="+mn-ea"/>
                <a:cs typeface="+mn-cs"/>
              </a:defRPr>
            </a:lvl5pPr>
            <a:lvl6pPr marL="2286000" indent="0" algn="ctr" defTabSz="914400" rtl="0" eaLnBrk="1" latinLnBrk="0" hangingPunct="1">
              <a:lnSpc>
                <a:spcPts val="1600"/>
              </a:lnSpc>
              <a:spcBef>
                <a:spcPts val="400"/>
              </a:spcBef>
              <a:buClr>
                <a:schemeClr val="accent1"/>
              </a:buClr>
              <a:buFont typeface="Wingdings 2" panose="05020102010507070707" pitchFamily="18" charset="2"/>
              <a:buNone/>
              <a:defRPr sz="1200" i="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ctr" defTabSz="914400" rtl="0" eaLnBrk="1" latinLnBrk="0" hangingPunct="1">
              <a:lnSpc>
                <a:spcPts val="1500"/>
              </a:lnSpc>
              <a:spcBef>
                <a:spcPts val="0"/>
              </a:spcBef>
              <a:buClr>
                <a:schemeClr val="accent1"/>
              </a:buClr>
              <a:buFontTx/>
              <a:buNone/>
              <a:defRPr sz="1400" b="0" i="0" kern="1200" cap="all" baseline="0">
                <a:solidFill>
                  <a:schemeClr val="tx1">
                    <a:tint val="75000"/>
                  </a:schemeClr>
                </a:solidFill>
                <a:latin typeface="+mn-lt"/>
                <a:ea typeface="+mn-ea"/>
                <a:cs typeface="+mn-cs"/>
              </a:defRPr>
            </a:lvl7pPr>
            <a:lvl8pPr marL="3200400" indent="0" algn="ctr" defTabSz="914400" rtl="0" eaLnBrk="1" latinLnBrk="0" hangingPunct="1">
              <a:spcBef>
                <a:spcPts val="0"/>
              </a:spcBef>
              <a:buClr>
                <a:schemeClr val="accent1"/>
              </a:buClr>
              <a:buFontTx/>
              <a:buNone/>
              <a:defRPr sz="1400" b="0" i="0" kern="1200" cap="all" baseline="0">
                <a:solidFill>
                  <a:schemeClr val="tx1">
                    <a:tint val="75000"/>
                  </a:schemeClr>
                </a:solidFill>
                <a:latin typeface="+mn-lt"/>
                <a:ea typeface="+mn-ea"/>
                <a:cs typeface="+mn-cs"/>
              </a:defRPr>
            </a:lvl8pPr>
            <a:lvl9pPr marL="3657600" indent="0" algn="ctr" defTabSz="914400" rtl="0" eaLnBrk="1" latinLnBrk="0" hangingPunct="1">
              <a:spcBef>
                <a:spcPts val="0"/>
              </a:spcBef>
              <a:buClr>
                <a:schemeClr val="accent1"/>
              </a:buClr>
              <a:buFontTx/>
              <a:buNone/>
              <a:defRPr sz="1100" b="0" i="0" kern="1200" cap="all" baseline="0">
                <a:solidFill>
                  <a:schemeClr val="tx1">
                    <a:tint val="75000"/>
                  </a:schemeClr>
                </a:solidFill>
                <a:latin typeface="+mn-lt"/>
                <a:ea typeface="+mn-ea"/>
                <a:cs typeface="+mn-cs"/>
              </a:defRPr>
            </a:lvl9pPr>
          </a:lstStyle>
          <a:p>
            <a:pPr algn="l"/>
            <a:r>
              <a:rPr lang="fr-FR" b="0" dirty="0" smtClean="0">
                <a:solidFill>
                  <a:schemeClr val="tx1">
                    <a:lumMod val="50000"/>
                    <a:lumOff val="50000"/>
                  </a:schemeClr>
                </a:solidFill>
              </a:rPr>
              <a:t>Informations et outils clés dans cette période de crise</a:t>
            </a:r>
          </a:p>
          <a:p>
            <a:pPr algn="l"/>
            <a:endParaRPr lang="fr-FR" b="0" dirty="0">
              <a:solidFill>
                <a:schemeClr val="tx1">
                  <a:lumMod val="50000"/>
                  <a:lumOff val="50000"/>
                </a:schemeClr>
              </a:solidFill>
            </a:endParaRPr>
          </a:p>
        </p:txBody>
      </p:sp>
      <p:sp>
        <p:nvSpPr>
          <p:cNvPr id="11" name="Espace réservé du texte 4"/>
          <p:cNvSpPr txBox="1">
            <a:spLocks/>
          </p:cNvSpPr>
          <p:nvPr/>
        </p:nvSpPr>
        <p:spPr>
          <a:xfrm>
            <a:off x="5830055" y="6289604"/>
            <a:ext cx="1089963" cy="338554"/>
          </a:xfrm>
          <a:prstGeom prst="rect">
            <a:avLst/>
          </a:prstGeom>
        </p:spPr>
        <p:txBody>
          <a:bodyPr vert="horz" wrap="square" lIns="91440" tIns="45720" rIns="91440" bIns="45720" rtlCol="0" anchor="t">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pPr lvl="2"/>
            <a:r>
              <a:rPr lang="fr-FR">
                <a:solidFill>
                  <a:srgbClr val="3F3F3F"/>
                </a:solidFill>
              </a:rPr>
              <a:t>19.03.2020</a:t>
            </a:r>
            <a:endParaRPr lang="fr-FR" sz="1200">
              <a:solidFill>
                <a:srgbClr val="3F3F3F"/>
              </a:solidFill>
            </a:endParaRPr>
          </a:p>
        </p:txBody>
      </p:sp>
      <p:sp>
        <p:nvSpPr>
          <p:cNvPr id="12" name="Titre 12"/>
          <p:cNvSpPr txBox="1">
            <a:spLocks/>
          </p:cNvSpPr>
          <p:nvPr/>
        </p:nvSpPr>
        <p:spPr>
          <a:xfrm>
            <a:off x="337905" y="2357916"/>
            <a:ext cx="3936679" cy="630942"/>
          </a:xfrm>
          <a:prstGeom prst="rect">
            <a:avLst/>
          </a:prstGeom>
        </p:spPr>
        <p:txBody>
          <a:bodyPr vert="horz" wrap="square" lIns="91440" tIns="45720" rIns="91440" bIns="45720" rtlCol="0" anchor="t" anchorCtr="0">
            <a:spAutoFit/>
          </a:bodyPr>
          <a:lstStyle>
            <a:lvl1pPr algn="ctr" defTabSz="914400" rtl="0" eaLnBrk="1" latinLnBrk="0" hangingPunct="1">
              <a:spcBef>
                <a:spcPct val="0"/>
              </a:spcBef>
              <a:buNone/>
              <a:defRPr sz="3500" b="1" kern="1200" cap="all" baseline="0">
                <a:solidFill>
                  <a:schemeClr val="accent1"/>
                </a:solidFill>
                <a:latin typeface="+mj-lt"/>
                <a:ea typeface="+mj-ea"/>
                <a:cs typeface="+mj-cs"/>
              </a:defRPr>
            </a:lvl1pPr>
          </a:lstStyle>
          <a:p>
            <a:pPr algn="l"/>
            <a:r>
              <a:rPr lang="fr-FR"/>
              <a:t>HEURE DU JEUDI </a:t>
            </a:r>
          </a:p>
        </p:txBody>
      </p:sp>
      <p:cxnSp>
        <p:nvCxnSpPr>
          <p:cNvPr id="13" name="Connecteur droit 12"/>
          <p:cNvCxnSpPr/>
          <p:nvPr/>
        </p:nvCxnSpPr>
        <p:spPr>
          <a:xfrm flipH="1" flipV="1">
            <a:off x="251520" y="2420888"/>
            <a:ext cx="296" cy="180020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5572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E891046-7097-4D0C-AF13-5FB8EC963B37}"/>
              </a:ext>
            </a:extLst>
          </p:cNvPr>
          <p:cNvSpPr>
            <a:spLocks noGrp="1"/>
          </p:cNvSpPr>
          <p:nvPr>
            <p:ph type="body" sz="quarter" idx="13"/>
          </p:nvPr>
        </p:nvSpPr>
        <p:spPr/>
        <p:txBody>
          <a:bodyPr/>
          <a:lstStyle/>
          <a:p>
            <a:r>
              <a:rPr lang="fr-FR">
                <a:cs typeface="Arial"/>
              </a:rPr>
              <a:t>SOMMAIRE</a:t>
            </a:r>
            <a:endParaRPr lang="fr-FR"/>
          </a:p>
        </p:txBody>
      </p:sp>
      <p:sp>
        <p:nvSpPr>
          <p:cNvPr id="3" name="Espace réservé du texte 2">
            <a:extLst>
              <a:ext uri="{FF2B5EF4-FFF2-40B4-BE49-F238E27FC236}">
                <a16:creationId xmlns:a16="http://schemas.microsoft.com/office/drawing/2014/main" id="{F5861B34-9D1B-4FFA-BA7C-1F86076269EA}"/>
              </a:ext>
            </a:extLst>
          </p:cNvPr>
          <p:cNvSpPr>
            <a:spLocks noGrp="1"/>
          </p:cNvSpPr>
          <p:nvPr>
            <p:ph type="body" sz="quarter" idx="11"/>
          </p:nvPr>
        </p:nvSpPr>
        <p:spPr/>
        <p:txBody>
          <a:bodyPr/>
          <a:lstStyle/>
          <a:p>
            <a:pPr marL="179705"/>
            <a:r>
              <a:rPr lang="fr-FR" sz="1800">
                <a:cs typeface="Arial"/>
              </a:rPr>
              <a:t>Pendant quelques semaines, être proches, c’est se tenir à distance</a:t>
            </a:r>
          </a:p>
        </p:txBody>
      </p:sp>
      <p:sp>
        <p:nvSpPr>
          <p:cNvPr id="4" name="Espace réservé du contenu 3">
            <a:extLst>
              <a:ext uri="{FF2B5EF4-FFF2-40B4-BE49-F238E27FC236}">
                <a16:creationId xmlns:a16="http://schemas.microsoft.com/office/drawing/2014/main" id="{C02919D0-2A94-48FE-B3EA-A2609A9F5C9F}"/>
              </a:ext>
            </a:extLst>
          </p:cNvPr>
          <p:cNvSpPr>
            <a:spLocks noGrp="1"/>
          </p:cNvSpPr>
          <p:nvPr>
            <p:ph sz="quarter" idx="12"/>
          </p:nvPr>
        </p:nvSpPr>
        <p:spPr/>
        <p:txBody>
          <a:bodyPr vert="horz" lIns="91440" tIns="45720" rIns="91440" bIns="45720" rtlCol="0" anchor="t">
            <a:normAutofit/>
          </a:bodyPr>
          <a:lstStyle/>
          <a:p>
            <a:pPr marL="194310" indent="-194310" algn="just"/>
            <a:r>
              <a:rPr lang="fr-FR" dirty="0">
                <a:ea typeface="+mj-lt"/>
                <a:cs typeface="+mj-lt"/>
              </a:rPr>
              <a:t>Face à la situation inédite que nous rencontrons, </a:t>
            </a:r>
            <a:r>
              <a:rPr lang="fr-FR" b="1" dirty="0">
                <a:ea typeface="+mj-lt"/>
                <a:cs typeface="+mj-lt"/>
              </a:rPr>
              <a:t>nous nous devons de tout mettre en œuvre pour assurer auprès de nos clients une continuité et une qualité de services</a:t>
            </a:r>
            <a:r>
              <a:rPr lang="fr-FR" dirty="0">
                <a:ea typeface="+mj-lt"/>
                <a:cs typeface="+mj-lt"/>
              </a:rPr>
              <a:t>. </a:t>
            </a:r>
            <a:endParaRPr lang="fr-FR" dirty="0"/>
          </a:p>
          <a:p>
            <a:pPr marL="194310" indent="-194310" algn="just"/>
            <a:r>
              <a:rPr lang="fr-FR" dirty="0">
                <a:ea typeface="+mj-lt"/>
                <a:cs typeface="+mj-lt"/>
              </a:rPr>
              <a:t>Dans ce cadre, </a:t>
            </a:r>
            <a:r>
              <a:rPr lang="fr-FR" b="1" dirty="0">
                <a:ea typeface="+mj-lt"/>
                <a:cs typeface="+mj-lt"/>
              </a:rPr>
              <a:t>nous continuons à conseiller nos clients et à les accompagner aux horaires habituels</a:t>
            </a:r>
            <a:r>
              <a:rPr lang="fr-FR" dirty="0">
                <a:ea typeface="+mj-lt"/>
                <a:cs typeface="+mj-lt"/>
              </a:rPr>
              <a:t>. Cependant, pour la santé de tous, nous vous invitons à privilégier ensemble la </a:t>
            </a:r>
            <a:r>
              <a:rPr lang="fr-FR" b="1" dirty="0">
                <a:ea typeface="+mj-lt"/>
                <a:cs typeface="+mj-lt"/>
              </a:rPr>
              <a:t>Banque A Distance</a:t>
            </a:r>
            <a:r>
              <a:rPr lang="fr-FR" dirty="0">
                <a:ea typeface="+mj-lt"/>
                <a:cs typeface="+mj-lt"/>
              </a:rPr>
              <a:t> et la </a:t>
            </a:r>
            <a:r>
              <a:rPr lang="fr-FR" b="1" dirty="0">
                <a:ea typeface="+mj-lt"/>
                <a:cs typeface="+mj-lt"/>
              </a:rPr>
              <a:t>Vente A Distance.</a:t>
            </a:r>
            <a:endParaRPr lang="fr-FR" b="1" dirty="0"/>
          </a:p>
          <a:p>
            <a:pPr marL="194310" indent="-194310" algn="just"/>
            <a:endParaRPr lang="fr-FR" dirty="0">
              <a:cs typeface="Arial"/>
            </a:endParaRPr>
          </a:p>
          <a:p>
            <a:pPr marL="194310" indent="-194310" algn="just"/>
            <a:r>
              <a:rPr lang="fr-FR" dirty="0">
                <a:ea typeface="+mj-lt"/>
                <a:cs typeface="Arial"/>
              </a:rPr>
              <a:t>Vous trouverez dans cette Heure du Jeudi des informations, liens, astuces et bonnes pratiques ... </a:t>
            </a:r>
            <a:r>
              <a:rPr lang="fr-FR" dirty="0" smtClean="0">
                <a:ea typeface="+mj-lt"/>
                <a:cs typeface="Arial"/>
              </a:rPr>
              <a:t>déclinés </a:t>
            </a:r>
            <a:r>
              <a:rPr lang="fr-FR" dirty="0">
                <a:ea typeface="+mj-lt"/>
                <a:cs typeface="Arial"/>
              </a:rPr>
              <a:t>selon 4 thèmes :</a:t>
            </a:r>
            <a:endParaRPr lang="fr-FR" dirty="0">
              <a:ea typeface="+mj-lt"/>
            </a:endParaRPr>
          </a:p>
          <a:p>
            <a:pPr marL="611505" lvl="1" indent="-179705" algn="just"/>
            <a:r>
              <a:rPr lang="fr-FR" dirty="0" smtClean="0">
                <a:cs typeface="Arial"/>
              </a:rPr>
              <a:t>Accompagner les </a:t>
            </a:r>
            <a:r>
              <a:rPr lang="fr-FR" dirty="0">
                <a:cs typeface="Arial"/>
              </a:rPr>
              <a:t>clients dans la </a:t>
            </a:r>
            <a:r>
              <a:rPr lang="fr-FR" b="1" dirty="0">
                <a:cs typeface="Arial"/>
              </a:rPr>
              <a:t>gestion des comptes à distance</a:t>
            </a:r>
            <a:endParaRPr lang="fr-FR" b="1" dirty="0"/>
          </a:p>
          <a:p>
            <a:pPr marL="611505" lvl="1" indent="-179705" algn="just"/>
            <a:r>
              <a:rPr lang="fr-FR" dirty="0" smtClean="0">
                <a:ea typeface="+mj-lt"/>
                <a:cs typeface="Arial"/>
              </a:rPr>
              <a:t>Répondre aux besoins des clients avec la </a:t>
            </a:r>
            <a:r>
              <a:rPr lang="fr-FR" b="1" dirty="0" smtClean="0">
                <a:ea typeface="+mj-lt"/>
                <a:cs typeface="Arial"/>
              </a:rPr>
              <a:t>vente à distance</a:t>
            </a:r>
            <a:endParaRPr lang="fr-FR" b="1" dirty="0">
              <a:ea typeface="+mj-lt"/>
              <a:cs typeface="Arial"/>
            </a:endParaRPr>
          </a:p>
          <a:p>
            <a:pPr marL="611505" lvl="1" indent="-179705" algn="just"/>
            <a:r>
              <a:rPr lang="fr-FR" dirty="0" smtClean="0">
                <a:ea typeface="+mj-lt"/>
                <a:cs typeface="+mj-lt"/>
              </a:rPr>
              <a:t>Échanger </a:t>
            </a:r>
            <a:r>
              <a:rPr lang="fr-FR" dirty="0">
                <a:ea typeface="+mj-lt"/>
                <a:cs typeface="+mj-lt"/>
              </a:rPr>
              <a:t>avec </a:t>
            </a:r>
            <a:r>
              <a:rPr lang="fr-FR" dirty="0" smtClean="0">
                <a:ea typeface="+mj-lt"/>
                <a:cs typeface="+mj-lt"/>
              </a:rPr>
              <a:t>ses collègues grâce </a:t>
            </a:r>
            <a:r>
              <a:rPr lang="fr-FR" dirty="0">
                <a:ea typeface="+mj-lt"/>
                <a:cs typeface="+mj-lt"/>
              </a:rPr>
              <a:t>à </a:t>
            </a:r>
            <a:r>
              <a:rPr lang="fr-FR" b="1" dirty="0" smtClean="0">
                <a:ea typeface="+mj-lt"/>
                <a:cs typeface="+mj-lt"/>
              </a:rPr>
              <a:t>Skype</a:t>
            </a:r>
          </a:p>
          <a:p>
            <a:pPr marL="611505" lvl="1" indent="-179705" algn="just"/>
            <a:r>
              <a:rPr lang="fr-FR" b="1" dirty="0" smtClean="0"/>
              <a:t>Ainsi que des informations sur l’Offre en lien avec l’actualité</a:t>
            </a:r>
            <a:endParaRPr lang="fr-FR" b="1" dirty="0"/>
          </a:p>
        </p:txBody>
      </p:sp>
    </p:spTree>
    <p:extLst>
      <p:ext uri="{BB962C8B-B14F-4D97-AF65-F5344CB8AC3E}">
        <p14:creationId xmlns:p14="http://schemas.microsoft.com/office/powerpoint/2010/main" val="891783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1280" y="1759623"/>
            <a:ext cx="1560099" cy="146092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ce réservé du texte 3"/>
          <p:cNvSpPr>
            <a:spLocks noGrp="1"/>
          </p:cNvSpPr>
          <p:nvPr>
            <p:ph type="body" sz="quarter" idx="13"/>
          </p:nvPr>
        </p:nvSpPr>
        <p:spPr>
          <a:xfrm rot="16200000">
            <a:off x="-3249000" y="3239475"/>
            <a:ext cx="6858000" cy="360000"/>
          </a:xfrm>
        </p:spPr>
        <p:txBody>
          <a:bodyPr/>
          <a:lstStyle/>
          <a:p>
            <a:r>
              <a:rPr lang="fr-FR" dirty="0" smtClean="0">
                <a:cs typeface="Arial"/>
              </a:rPr>
              <a:t>Accompagner </a:t>
            </a:r>
            <a:r>
              <a:rPr lang="fr-FR" dirty="0">
                <a:cs typeface="Arial"/>
              </a:rPr>
              <a:t>les clients dans la gestion des comptes à distance</a:t>
            </a:r>
            <a:r>
              <a:rPr lang="fr-FR" dirty="0">
                <a:latin typeface="Arial Narrow"/>
                <a:ea typeface="Arial Narrow"/>
                <a:cs typeface="Arial Narrow"/>
              </a:rPr>
              <a:t>​</a:t>
            </a:r>
            <a:endParaRPr lang="fr-FR" dirty="0"/>
          </a:p>
        </p:txBody>
      </p:sp>
      <p:sp>
        <p:nvSpPr>
          <p:cNvPr id="2" name="Espace réservé du texte 1"/>
          <p:cNvSpPr>
            <a:spLocks noGrp="1"/>
          </p:cNvSpPr>
          <p:nvPr>
            <p:ph type="body" sz="quarter" idx="11"/>
          </p:nvPr>
        </p:nvSpPr>
        <p:spPr/>
        <p:txBody>
          <a:bodyPr/>
          <a:lstStyle/>
          <a:p>
            <a:pPr marL="179705"/>
            <a:r>
              <a:rPr lang="fr-FR">
                <a:cs typeface="Arial"/>
              </a:rPr>
              <a:t>De nombreux documents sont à votre disposition pour coller au plus près des attentes clients et des besoins collaborateurs</a:t>
            </a:r>
            <a:endParaRPr lang="fr-FR" sz="1400">
              <a:cs typeface="Arial"/>
            </a:endParaRPr>
          </a:p>
        </p:txBody>
      </p:sp>
      <p:sp>
        <p:nvSpPr>
          <p:cNvPr id="10" name="Espace réservé du contenu 14"/>
          <p:cNvSpPr>
            <a:spLocks noGrp="1"/>
          </p:cNvSpPr>
          <p:nvPr>
            <p:ph sz="half" idx="4294967295"/>
          </p:nvPr>
        </p:nvSpPr>
        <p:spPr>
          <a:xfrm>
            <a:off x="4218041" y="1239295"/>
            <a:ext cx="3848097" cy="383429"/>
          </a:xfrm>
          <a:prstGeom prst="rect">
            <a:avLst/>
          </a:prstGeom>
        </p:spPr>
        <p:txBody>
          <a:bodyPr vert="horz" lIns="91440" tIns="45720" rIns="91440" bIns="45720" rtlCol="0" anchor="t">
            <a:normAutofit/>
          </a:bodyPr>
          <a:lstStyle/>
          <a:p>
            <a:pPr marL="0" indent="0">
              <a:buNone/>
            </a:pPr>
            <a:r>
              <a:rPr lang="fr-FR" b="1" dirty="0">
                <a:solidFill>
                  <a:schemeClr val="accent1"/>
                </a:solidFill>
                <a:cs typeface="Arial"/>
              </a:rPr>
              <a:t>CÔTÉ COLLABORATEURS</a:t>
            </a:r>
            <a:endParaRPr lang="fr-FR" dirty="0">
              <a:solidFill>
                <a:schemeClr val="accent1"/>
              </a:solidFill>
              <a:cs typeface="Arial"/>
            </a:endParaRPr>
          </a:p>
        </p:txBody>
      </p:sp>
      <p:sp>
        <p:nvSpPr>
          <p:cNvPr id="11" name="ZoneTexte 10"/>
          <p:cNvSpPr txBox="1"/>
          <p:nvPr/>
        </p:nvSpPr>
        <p:spPr>
          <a:xfrm>
            <a:off x="686691" y="3214329"/>
            <a:ext cx="1389759" cy="892552"/>
          </a:xfrm>
          <a:prstGeom prst="rect">
            <a:avLst/>
          </a:prstGeom>
          <a:noFill/>
        </p:spPr>
        <p:txBody>
          <a:bodyPr wrap="square" rtlCol="0">
            <a:spAutoFit/>
          </a:bodyPr>
          <a:lstStyle/>
          <a:p>
            <a:r>
              <a:rPr lang="fr-FR" sz="1200" b="1">
                <a:solidFill>
                  <a:schemeClr val="tx1">
                    <a:lumMod val="75000"/>
                    <a:lumOff val="25000"/>
                  </a:schemeClr>
                </a:solidFill>
              </a:rPr>
              <a:t>DEPLIANT</a:t>
            </a:r>
          </a:p>
          <a:p>
            <a:r>
              <a:rPr lang="fr-FR" sz="1000">
                <a:solidFill>
                  <a:schemeClr val="tx1">
                    <a:lumMod val="75000"/>
                    <a:lumOff val="25000"/>
                  </a:schemeClr>
                </a:solidFill>
              </a:rPr>
              <a:t>Les principales opérations disponibles sur nos appli mobiles, DEI et automates</a:t>
            </a:r>
            <a:endParaRPr lang="fr-FR" sz="1200" b="1">
              <a:solidFill>
                <a:schemeClr val="tx1">
                  <a:lumMod val="75000"/>
                  <a:lumOff val="25000"/>
                </a:schemeClr>
              </a:solidFill>
            </a:endParaRPr>
          </a:p>
        </p:txBody>
      </p:sp>
      <p:sp>
        <p:nvSpPr>
          <p:cNvPr id="12" name="ZoneTexte 11"/>
          <p:cNvSpPr txBox="1"/>
          <p:nvPr/>
        </p:nvSpPr>
        <p:spPr>
          <a:xfrm>
            <a:off x="686690" y="5136464"/>
            <a:ext cx="3370960" cy="584775"/>
          </a:xfrm>
          <a:prstGeom prst="rect">
            <a:avLst/>
          </a:prstGeom>
          <a:noFill/>
        </p:spPr>
        <p:txBody>
          <a:bodyPr wrap="square" rtlCol="0">
            <a:spAutoFit/>
          </a:bodyPr>
          <a:lstStyle/>
          <a:p>
            <a:r>
              <a:rPr lang="fr-FR" sz="1200" b="1">
                <a:solidFill>
                  <a:schemeClr val="tx1">
                    <a:lumMod val="75000"/>
                    <a:lumOff val="25000"/>
                  </a:schemeClr>
                </a:solidFill>
              </a:rPr>
              <a:t>TUTORIELS</a:t>
            </a:r>
          </a:p>
          <a:p>
            <a:r>
              <a:rPr lang="fr-FR" sz="1000">
                <a:solidFill>
                  <a:schemeClr val="tx1">
                    <a:lumMod val="75000"/>
                    <a:lumOff val="25000"/>
                  </a:schemeClr>
                </a:solidFill>
              </a:rPr>
              <a:t>La mise à disposition de tutos PDF via un email dans la bibliothèque de mail (également dispos dans la Rubrique des Commerciaux)</a:t>
            </a:r>
            <a:endParaRPr lang="fr-FR" sz="1000" b="1">
              <a:solidFill>
                <a:srgbClr val="C00000"/>
              </a:solidFill>
            </a:endParaRPr>
          </a:p>
        </p:txBody>
      </p:sp>
      <p:sp>
        <p:nvSpPr>
          <p:cNvPr id="13" name="ZoneTexte 12"/>
          <p:cNvSpPr txBox="1"/>
          <p:nvPr/>
        </p:nvSpPr>
        <p:spPr>
          <a:xfrm>
            <a:off x="2259976" y="3246831"/>
            <a:ext cx="1676408" cy="584775"/>
          </a:xfrm>
          <a:prstGeom prst="rect">
            <a:avLst/>
          </a:prstGeom>
          <a:noFill/>
        </p:spPr>
        <p:txBody>
          <a:bodyPr wrap="square" rtlCol="0">
            <a:spAutoFit/>
          </a:bodyPr>
          <a:lstStyle/>
          <a:p>
            <a:r>
              <a:rPr lang="fr-FR" sz="1200" b="1">
                <a:solidFill>
                  <a:schemeClr val="tx1">
                    <a:lumMod val="75000"/>
                    <a:lumOff val="25000"/>
                  </a:schemeClr>
                </a:solidFill>
              </a:rPr>
              <a:t>PAGE WEB</a:t>
            </a:r>
          </a:p>
          <a:p>
            <a:pPr algn="just"/>
            <a:r>
              <a:rPr lang="fr-FR" sz="1000">
                <a:solidFill>
                  <a:schemeClr val="tx1">
                    <a:lumMod val="75000"/>
                    <a:lumOff val="25000"/>
                  </a:schemeClr>
                </a:solidFill>
              </a:rPr>
              <a:t>Un espace numérique reprenant des tutoriels vidéos et PDF </a:t>
            </a:r>
          </a:p>
        </p:txBody>
      </p:sp>
      <p:sp>
        <p:nvSpPr>
          <p:cNvPr id="14" name="ZoneTexte 13"/>
          <p:cNvSpPr txBox="1"/>
          <p:nvPr/>
        </p:nvSpPr>
        <p:spPr>
          <a:xfrm>
            <a:off x="5638983" y="5139874"/>
            <a:ext cx="1342842" cy="892552"/>
          </a:xfrm>
          <a:prstGeom prst="rect">
            <a:avLst/>
          </a:prstGeom>
          <a:noFill/>
        </p:spPr>
        <p:txBody>
          <a:bodyPr wrap="square" rtlCol="0">
            <a:spAutoFit/>
          </a:bodyPr>
          <a:lstStyle/>
          <a:p>
            <a:r>
              <a:rPr lang="fr-FR" sz="1200" b="1">
                <a:solidFill>
                  <a:schemeClr val="tx1">
                    <a:lumMod val="75000"/>
                    <a:lumOff val="25000"/>
                  </a:schemeClr>
                </a:solidFill>
              </a:rPr>
              <a:t>HDJ</a:t>
            </a:r>
          </a:p>
          <a:p>
            <a:r>
              <a:rPr lang="fr-FR" sz="1000">
                <a:solidFill>
                  <a:schemeClr val="tx1">
                    <a:lumMod val="75000"/>
                    <a:lumOff val="25000"/>
                  </a:schemeClr>
                </a:solidFill>
              </a:rPr>
              <a:t>Un support animé avec les principales fonctionnalités de nos applis et DEI </a:t>
            </a:r>
          </a:p>
        </p:txBody>
      </p:sp>
      <p:sp>
        <p:nvSpPr>
          <p:cNvPr id="15" name="ZoneTexte 14"/>
          <p:cNvSpPr txBox="1"/>
          <p:nvPr/>
        </p:nvSpPr>
        <p:spPr>
          <a:xfrm>
            <a:off x="7182879" y="5555049"/>
            <a:ext cx="1842368" cy="584775"/>
          </a:xfrm>
          <a:prstGeom prst="rect">
            <a:avLst/>
          </a:prstGeom>
          <a:noFill/>
        </p:spPr>
        <p:txBody>
          <a:bodyPr wrap="square" rtlCol="0">
            <a:spAutoFit/>
          </a:bodyPr>
          <a:lstStyle/>
          <a:p>
            <a:r>
              <a:rPr lang="fr-FR" sz="1200" b="1">
                <a:solidFill>
                  <a:schemeClr val="tx1">
                    <a:lumMod val="75000"/>
                    <a:lumOff val="25000"/>
                  </a:schemeClr>
                </a:solidFill>
              </a:rPr>
              <a:t>DIGI’NEWS</a:t>
            </a:r>
          </a:p>
          <a:p>
            <a:r>
              <a:rPr lang="fr-FR" sz="1000">
                <a:solidFill>
                  <a:schemeClr val="tx1">
                    <a:lumMod val="75000"/>
                    <a:lumOff val="25000"/>
                  </a:schemeClr>
                </a:solidFill>
              </a:rPr>
              <a:t>Les actus du Digital et </a:t>
            </a:r>
            <a:br>
              <a:rPr lang="fr-FR" sz="1000">
                <a:solidFill>
                  <a:schemeClr val="tx1">
                    <a:lumMod val="75000"/>
                    <a:lumOff val="25000"/>
                  </a:schemeClr>
                </a:solidFill>
              </a:rPr>
            </a:br>
            <a:r>
              <a:rPr lang="fr-FR" sz="1000">
                <a:solidFill>
                  <a:schemeClr val="tx1">
                    <a:lumMod val="75000"/>
                    <a:lumOff val="25000"/>
                  </a:schemeClr>
                </a:solidFill>
              </a:rPr>
              <a:t>de la BAD</a:t>
            </a:r>
            <a:endParaRPr lang="fr-FR" sz="1000" b="1">
              <a:solidFill>
                <a:srgbClr val="C00000"/>
              </a:solidFill>
            </a:endParaRPr>
          </a:p>
        </p:txBody>
      </p:sp>
      <p:sp>
        <p:nvSpPr>
          <p:cNvPr id="16" name="ZoneTexte 15"/>
          <p:cNvSpPr txBox="1"/>
          <p:nvPr/>
        </p:nvSpPr>
        <p:spPr>
          <a:xfrm>
            <a:off x="4360087" y="3215951"/>
            <a:ext cx="1768601" cy="584775"/>
          </a:xfrm>
          <a:prstGeom prst="rect">
            <a:avLst/>
          </a:prstGeom>
          <a:noFill/>
        </p:spPr>
        <p:txBody>
          <a:bodyPr wrap="square" rtlCol="0">
            <a:spAutoFit/>
          </a:bodyPr>
          <a:lstStyle/>
          <a:p>
            <a:r>
              <a:rPr lang="fr-FR" sz="1200" b="1">
                <a:solidFill>
                  <a:schemeClr val="tx1">
                    <a:lumMod val="75000"/>
                    <a:lumOff val="25000"/>
                  </a:schemeClr>
                </a:solidFill>
              </a:rPr>
              <a:t>L’INCONTOURNABLE</a:t>
            </a:r>
          </a:p>
          <a:p>
            <a:r>
              <a:rPr lang="fr-FR" sz="1000">
                <a:solidFill>
                  <a:schemeClr val="tx1">
                    <a:lumMod val="75000"/>
                    <a:lumOff val="25000"/>
                  </a:schemeClr>
                </a:solidFill>
              </a:rPr>
              <a:t>Le récapitulatif des fonctionnalités </a:t>
            </a:r>
            <a:r>
              <a:rPr lang="fr-FR" sz="1000" err="1">
                <a:solidFill>
                  <a:schemeClr val="tx1">
                    <a:lumMod val="75000"/>
                    <a:lumOff val="25000"/>
                  </a:schemeClr>
                </a:solidFill>
              </a:rPr>
              <a:t>Selfcare</a:t>
            </a:r>
            <a:r>
              <a:rPr lang="fr-FR" sz="1000">
                <a:solidFill>
                  <a:schemeClr val="tx1">
                    <a:lumMod val="75000"/>
                    <a:lumOff val="25000"/>
                  </a:schemeClr>
                </a:solidFill>
              </a:rPr>
              <a:t> par canal</a:t>
            </a:r>
            <a:endParaRPr lang="fr-FR" sz="1000" b="1">
              <a:solidFill>
                <a:srgbClr val="C00000"/>
              </a:solidFill>
            </a:endParaRPr>
          </a:p>
        </p:txBody>
      </p:sp>
      <p:sp>
        <p:nvSpPr>
          <p:cNvPr id="17" name="ZoneTexte 16"/>
          <p:cNvSpPr txBox="1"/>
          <p:nvPr/>
        </p:nvSpPr>
        <p:spPr>
          <a:xfrm>
            <a:off x="6332157" y="3215951"/>
            <a:ext cx="2471108" cy="584775"/>
          </a:xfrm>
          <a:prstGeom prst="rect">
            <a:avLst/>
          </a:prstGeom>
          <a:noFill/>
        </p:spPr>
        <p:txBody>
          <a:bodyPr wrap="square" rtlCol="0">
            <a:spAutoFit/>
          </a:bodyPr>
          <a:lstStyle/>
          <a:p>
            <a:r>
              <a:rPr lang="fr-FR" sz="1200" b="1">
                <a:solidFill>
                  <a:schemeClr val="tx1">
                    <a:lumMod val="75000"/>
                    <a:lumOff val="25000"/>
                  </a:schemeClr>
                </a:solidFill>
              </a:rPr>
              <a:t>RUBRIQUE DES COMMERCIAUX</a:t>
            </a:r>
          </a:p>
          <a:p>
            <a:r>
              <a:rPr lang="fr-FR" sz="1000">
                <a:solidFill>
                  <a:schemeClr val="tx1">
                    <a:lumMod val="75000"/>
                    <a:lumOff val="25000"/>
                  </a:schemeClr>
                </a:solidFill>
              </a:rPr>
              <a:t>Un espace regroupant l’ensemble des fiches pratiques et liens utiles</a:t>
            </a:r>
            <a:endParaRPr lang="fr-FR" sz="1000" b="1">
              <a:solidFill>
                <a:srgbClr val="C00000"/>
              </a:solidFill>
            </a:endParaRPr>
          </a:p>
        </p:txBody>
      </p:sp>
      <p:sp>
        <p:nvSpPr>
          <p:cNvPr id="18" name="ZoneTexte 17"/>
          <p:cNvSpPr txBox="1"/>
          <p:nvPr/>
        </p:nvSpPr>
        <p:spPr>
          <a:xfrm>
            <a:off x="4360087" y="5139874"/>
            <a:ext cx="1259845" cy="738664"/>
          </a:xfrm>
          <a:prstGeom prst="rect">
            <a:avLst/>
          </a:prstGeom>
          <a:noFill/>
        </p:spPr>
        <p:txBody>
          <a:bodyPr wrap="square" rtlCol="0">
            <a:spAutoFit/>
          </a:bodyPr>
          <a:lstStyle/>
          <a:p>
            <a:r>
              <a:rPr lang="fr-FR" sz="1200" b="1">
                <a:solidFill>
                  <a:schemeClr val="tx1">
                    <a:lumMod val="75000"/>
                    <a:lumOff val="25000"/>
                  </a:schemeClr>
                </a:solidFill>
              </a:rPr>
              <a:t>SITES DEMO</a:t>
            </a:r>
          </a:p>
          <a:p>
            <a:r>
              <a:rPr lang="fr-FR" sz="1000">
                <a:solidFill>
                  <a:schemeClr val="tx1">
                    <a:lumMod val="75000"/>
                    <a:lumOff val="25000"/>
                  </a:schemeClr>
                </a:solidFill>
              </a:rPr>
              <a:t>Une reproduction de : </a:t>
            </a:r>
            <a:br>
              <a:rPr lang="fr-FR" sz="1000">
                <a:solidFill>
                  <a:schemeClr val="tx1">
                    <a:lumMod val="75000"/>
                    <a:lumOff val="25000"/>
                  </a:schemeClr>
                </a:solidFill>
              </a:rPr>
            </a:br>
            <a:r>
              <a:rPr lang="fr-FR" sz="1000">
                <a:solidFill>
                  <a:schemeClr val="tx1">
                    <a:lumMod val="75000"/>
                    <a:lumOff val="25000"/>
                  </a:schemeClr>
                </a:solidFill>
              </a:rPr>
              <a:t>- l’appli mobile</a:t>
            </a:r>
          </a:p>
          <a:p>
            <a:r>
              <a:rPr lang="fr-FR" sz="1000">
                <a:solidFill>
                  <a:schemeClr val="tx1">
                    <a:lumMod val="75000"/>
                    <a:lumOff val="25000"/>
                  </a:schemeClr>
                </a:solidFill>
              </a:rPr>
              <a:t>- DEI</a:t>
            </a:r>
          </a:p>
        </p:txBody>
      </p:sp>
      <p:sp>
        <p:nvSpPr>
          <p:cNvPr id="19" name="ZoneTexte 18"/>
          <p:cNvSpPr txBox="1"/>
          <p:nvPr/>
        </p:nvSpPr>
        <p:spPr>
          <a:xfrm>
            <a:off x="7182879" y="4550360"/>
            <a:ext cx="1629911" cy="584775"/>
          </a:xfrm>
          <a:prstGeom prst="rect">
            <a:avLst/>
          </a:prstGeom>
          <a:noFill/>
        </p:spPr>
        <p:txBody>
          <a:bodyPr wrap="square" rtlCol="0">
            <a:spAutoFit/>
          </a:bodyPr>
          <a:lstStyle/>
          <a:p>
            <a:r>
              <a:rPr lang="fr-FR" sz="1200" b="1">
                <a:solidFill>
                  <a:schemeClr val="tx1">
                    <a:lumMod val="75000"/>
                    <a:lumOff val="25000"/>
                  </a:schemeClr>
                </a:solidFill>
              </a:rPr>
              <a:t>PILOTAGE</a:t>
            </a:r>
          </a:p>
          <a:p>
            <a:r>
              <a:rPr lang="fr-FR" sz="1000">
                <a:solidFill>
                  <a:schemeClr val="tx1">
                    <a:lumMod val="75000"/>
                    <a:lumOff val="25000"/>
                  </a:schemeClr>
                </a:solidFill>
              </a:rPr>
              <a:t>Le suivi de l’activité Digitale des clients de la CEGEE</a:t>
            </a:r>
            <a:endParaRPr lang="fr-FR" sz="1000" b="1">
              <a:solidFill>
                <a:srgbClr val="C00000"/>
              </a:solidFill>
            </a:endParaRPr>
          </a:p>
        </p:txBody>
      </p:sp>
      <p:pic>
        <p:nvPicPr>
          <p:cNvPr id="20" name="Picture 2">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9326" y="1743295"/>
            <a:ext cx="996317" cy="1440000"/>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05658" y="4198905"/>
            <a:ext cx="1070407" cy="802805"/>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descr="C:\Users\A5704738\Downloads\1.png">
            <a:hlinkClick r:id="rId8"/>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15405"/>
          <a:stretch/>
        </p:blipFill>
        <p:spPr bwMode="auto">
          <a:xfrm>
            <a:off x="7275499" y="5135135"/>
            <a:ext cx="1527767" cy="430800"/>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a:hlinkClick r:id="rId10"/>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5785"/>
          <a:stretch/>
        </p:blipFill>
        <p:spPr bwMode="auto">
          <a:xfrm>
            <a:off x="6332157" y="1759206"/>
            <a:ext cx="2447225" cy="1424089"/>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7">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459326" y="4198905"/>
            <a:ext cx="410913" cy="827054"/>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Image 7" descr="image009">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0723" y="1743295"/>
            <a:ext cx="1026281" cy="1440000"/>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a:hlinkClick r:id="rId16"/>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30723" y="4307073"/>
            <a:ext cx="1440000" cy="809712"/>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8" name="Connecteur droit 27"/>
          <p:cNvCxnSpPr/>
          <p:nvPr/>
        </p:nvCxnSpPr>
        <p:spPr>
          <a:xfrm>
            <a:off x="4160892" y="1774447"/>
            <a:ext cx="0" cy="3838503"/>
          </a:xfrm>
          <a:prstGeom prst="lin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9" name="ZoneTexte 28"/>
          <p:cNvSpPr txBox="1"/>
          <p:nvPr/>
        </p:nvSpPr>
        <p:spPr>
          <a:xfrm>
            <a:off x="2774958" y="6332650"/>
            <a:ext cx="3196644" cy="276999"/>
          </a:xfrm>
          <a:prstGeom prst="rect">
            <a:avLst/>
          </a:prstGeom>
          <a:solidFill>
            <a:schemeClr val="bg1">
              <a:lumMod val="85000"/>
            </a:schemeClr>
          </a:solidFill>
        </p:spPr>
        <p:txBody>
          <a:bodyPr wrap="square" rtlCol="0">
            <a:spAutoFit/>
          </a:bodyPr>
          <a:lstStyle/>
          <a:p>
            <a:pPr algn="ctr"/>
            <a:r>
              <a:rPr lang="fr-FR" sz="1200" b="1" dirty="0">
                <a:solidFill>
                  <a:schemeClr val="tx1">
                    <a:lumMod val="75000"/>
                    <a:lumOff val="25000"/>
                  </a:schemeClr>
                </a:solidFill>
              </a:rPr>
              <a:t>Cliquez sur les visuels pour accéder aux solutions</a:t>
            </a:r>
          </a:p>
        </p:txBody>
      </p:sp>
      <p:sp>
        <p:nvSpPr>
          <p:cNvPr id="30" name="Bande diagonale 29"/>
          <p:cNvSpPr/>
          <p:nvPr/>
        </p:nvSpPr>
        <p:spPr>
          <a:xfrm rot="5400000">
            <a:off x="2932044" y="1751310"/>
            <a:ext cx="939334" cy="939334"/>
          </a:xfrm>
          <a:prstGeom prst="diagStripe">
            <a:avLst>
              <a:gd name="adj" fmla="val 6723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1" name="Rectangle 30"/>
          <p:cNvSpPr/>
          <p:nvPr/>
        </p:nvSpPr>
        <p:spPr>
          <a:xfrm rot="2752393">
            <a:off x="2914863" y="1972071"/>
            <a:ext cx="1130438" cy="369332"/>
          </a:xfrm>
          <a:prstGeom prst="rect">
            <a:avLst/>
          </a:prstGeom>
        </p:spPr>
        <p:txBody>
          <a:bodyPr wrap="none">
            <a:spAutoFit/>
          </a:bodyPr>
          <a:lstStyle/>
          <a:p>
            <a:r>
              <a:rPr lang="fr-FR" b="1" dirty="0" smtClean="0">
                <a:solidFill>
                  <a:schemeClr val="bg1"/>
                </a:solidFill>
              </a:rPr>
              <a:t>NOUVEAU</a:t>
            </a:r>
            <a:endParaRPr lang="fr-FR" b="1" dirty="0">
              <a:solidFill>
                <a:schemeClr val="bg1"/>
              </a:solidFill>
            </a:endParaRPr>
          </a:p>
        </p:txBody>
      </p:sp>
      <p:pic>
        <p:nvPicPr>
          <p:cNvPr id="32" name="Image 31">
            <a:hlinkClick r:id="rId18"/>
          </p:cNvPr>
          <p:cNvPicPr>
            <a:picLocks noChangeAspect="1"/>
          </p:cNvPicPr>
          <p:nvPr/>
        </p:nvPicPr>
        <p:blipFill rotWithShape="1">
          <a:blip r:embed="rId19"/>
          <a:srcRect r="6140"/>
          <a:stretch/>
        </p:blipFill>
        <p:spPr>
          <a:xfrm>
            <a:off x="7240028" y="4198905"/>
            <a:ext cx="1563237" cy="360000"/>
          </a:xfrm>
          <a:prstGeom prst="rect">
            <a:avLst/>
          </a:prstGeom>
          <a:ln>
            <a:noFill/>
          </a:ln>
          <a:effectLst>
            <a:outerShdw blurRad="50800" dist="38100" dir="2700000" algn="tl" rotWithShape="0">
              <a:prstClr val="black">
                <a:alpha val="40000"/>
              </a:prstClr>
            </a:outerShdw>
          </a:effectLst>
        </p:spPr>
      </p:pic>
      <p:sp>
        <p:nvSpPr>
          <p:cNvPr id="39" name="Bande diagonale 38">
            <a:extLst>
              <a:ext uri="{FF2B5EF4-FFF2-40B4-BE49-F238E27FC236}">
                <a16:creationId xmlns:a16="http://schemas.microsoft.com/office/drawing/2014/main" id="{09C0DFCD-FE85-4ABD-B231-8E144F418CDE}"/>
              </a:ext>
            </a:extLst>
          </p:cNvPr>
          <p:cNvSpPr/>
          <p:nvPr/>
        </p:nvSpPr>
        <p:spPr>
          <a:xfrm rot="5400000">
            <a:off x="4932293" y="1751310"/>
            <a:ext cx="939334" cy="939334"/>
          </a:xfrm>
          <a:prstGeom prst="diagStripe">
            <a:avLst>
              <a:gd name="adj" fmla="val 6723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0" name="Rectangle 39">
            <a:extLst>
              <a:ext uri="{FF2B5EF4-FFF2-40B4-BE49-F238E27FC236}">
                <a16:creationId xmlns:a16="http://schemas.microsoft.com/office/drawing/2014/main" id="{5E60E647-AD86-43F1-8ABA-2A3AB80D296F}"/>
              </a:ext>
            </a:extLst>
          </p:cNvPr>
          <p:cNvSpPr/>
          <p:nvPr/>
        </p:nvSpPr>
        <p:spPr>
          <a:xfrm rot="2752393">
            <a:off x="4914822" y="2002848"/>
            <a:ext cx="1131015" cy="307777"/>
          </a:xfrm>
          <a:prstGeom prst="rect">
            <a:avLst/>
          </a:prstGeom>
        </p:spPr>
        <p:txBody>
          <a:bodyPr wrap="none" anchor="t">
            <a:spAutoFit/>
          </a:bodyPr>
          <a:lstStyle/>
          <a:p>
            <a:r>
              <a:rPr lang="fr-FR" sz="1400" b="1">
                <a:solidFill>
                  <a:schemeClr val="bg1"/>
                </a:solidFill>
              </a:rPr>
              <a:t>MISE A JOUR</a:t>
            </a:r>
            <a:endParaRPr lang="fr-FR" sz="1400">
              <a:solidFill>
                <a:schemeClr val="bg1"/>
              </a:solidFill>
            </a:endParaRPr>
          </a:p>
        </p:txBody>
      </p:sp>
      <p:pic>
        <p:nvPicPr>
          <p:cNvPr id="35" name="Image 34" descr="manager-256.png"/>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6239235" y="1009416"/>
            <a:ext cx="504000" cy="504000"/>
          </a:xfrm>
          <a:prstGeom prst="rect">
            <a:avLst/>
          </a:prstGeom>
        </p:spPr>
      </p:pic>
      <p:sp>
        <p:nvSpPr>
          <p:cNvPr id="38" name="Espace réservé du contenu 13"/>
          <p:cNvSpPr>
            <a:spLocks noGrp="1"/>
          </p:cNvSpPr>
          <p:nvPr>
            <p:ph sz="half" idx="4294967295"/>
          </p:nvPr>
        </p:nvSpPr>
        <p:spPr>
          <a:xfrm>
            <a:off x="718050" y="1239295"/>
            <a:ext cx="3848097" cy="383429"/>
          </a:xfrm>
          <a:prstGeom prst="rect">
            <a:avLst/>
          </a:prstGeom>
        </p:spPr>
        <p:txBody>
          <a:bodyPr vert="horz" lIns="91440" tIns="45720" rIns="91440" bIns="45720" rtlCol="0" anchor="t">
            <a:normAutofit/>
          </a:bodyPr>
          <a:lstStyle/>
          <a:p>
            <a:pPr marL="0" indent="0">
              <a:buNone/>
            </a:pPr>
            <a:r>
              <a:rPr lang="fr-FR" b="1" dirty="0">
                <a:solidFill>
                  <a:schemeClr val="accent1"/>
                </a:solidFill>
                <a:cs typeface="Arial"/>
              </a:rPr>
              <a:t>CÔTÉ CLIENTS</a:t>
            </a:r>
            <a:endParaRPr lang="fr-FR" dirty="0">
              <a:solidFill>
                <a:schemeClr val="accent1"/>
              </a:solidFill>
              <a:cs typeface="Arial"/>
            </a:endParaRPr>
          </a:p>
        </p:txBody>
      </p:sp>
      <p:grpSp>
        <p:nvGrpSpPr>
          <p:cNvPr id="41" name="Groupe 40"/>
          <p:cNvGrpSpPr/>
          <p:nvPr/>
        </p:nvGrpSpPr>
        <p:grpSpPr>
          <a:xfrm>
            <a:off x="1944006" y="1025736"/>
            <a:ext cx="487680" cy="487680"/>
            <a:chOff x="2116536" y="1234241"/>
            <a:chExt cx="487680" cy="487680"/>
          </a:xfrm>
        </p:grpSpPr>
        <p:pic>
          <p:nvPicPr>
            <p:cNvPr id="42" name="Image 41" descr="portrait_mode-256.png"/>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2116536" y="1234241"/>
              <a:ext cx="487680" cy="487680"/>
            </a:xfrm>
            <a:prstGeom prst="rect">
              <a:avLst/>
            </a:prstGeom>
          </p:spPr>
        </p:pic>
        <p:sp>
          <p:nvSpPr>
            <p:cNvPr id="43" name="Rectangle 42"/>
            <p:cNvSpPr/>
            <p:nvPr/>
          </p:nvSpPr>
          <p:spPr>
            <a:xfrm>
              <a:off x="2467278" y="1234241"/>
              <a:ext cx="136938" cy="1793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4" name="Image 43" descr="search-256.png"/>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2489735" y="3783402"/>
            <a:ext cx="304725" cy="304725"/>
          </a:xfrm>
          <a:prstGeom prst="rect">
            <a:avLst/>
          </a:prstGeom>
        </p:spPr>
      </p:pic>
      <p:sp>
        <p:nvSpPr>
          <p:cNvPr id="7" name="Rectangle 6"/>
          <p:cNvSpPr/>
          <p:nvPr/>
        </p:nvSpPr>
        <p:spPr>
          <a:xfrm>
            <a:off x="2819271" y="3830879"/>
            <a:ext cx="685622" cy="206171"/>
          </a:xfrm>
          <a:prstGeom prst="rect">
            <a:avLst/>
          </a:prstGeom>
          <a:solidFill>
            <a:srgbClr val="64B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ZOOM 1</a:t>
            </a:r>
            <a:endParaRPr lang="fr-FR" sz="1200" b="1" dirty="0"/>
          </a:p>
        </p:txBody>
      </p:sp>
      <p:pic>
        <p:nvPicPr>
          <p:cNvPr id="45" name="Image 44" descr="search-256.png"/>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4423998" y="3783402"/>
            <a:ext cx="304725" cy="304725"/>
          </a:xfrm>
          <a:prstGeom prst="rect">
            <a:avLst/>
          </a:prstGeom>
        </p:spPr>
      </p:pic>
      <p:sp>
        <p:nvSpPr>
          <p:cNvPr id="46" name="Rectangle 45"/>
          <p:cNvSpPr/>
          <p:nvPr/>
        </p:nvSpPr>
        <p:spPr>
          <a:xfrm>
            <a:off x="4753534" y="3830879"/>
            <a:ext cx="685622" cy="206171"/>
          </a:xfrm>
          <a:prstGeom prst="rect">
            <a:avLst/>
          </a:prstGeom>
          <a:solidFill>
            <a:srgbClr val="64B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ZOOM 2</a:t>
            </a:r>
            <a:endParaRPr lang="fr-FR" sz="1200" b="1" dirty="0"/>
          </a:p>
        </p:txBody>
      </p:sp>
      <p:pic>
        <p:nvPicPr>
          <p:cNvPr id="47" name="Image 46" descr="search-256.png"/>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4429320" y="5802668"/>
            <a:ext cx="304725" cy="304725"/>
          </a:xfrm>
          <a:prstGeom prst="rect">
            <a:avLst/>
          </a:prstGeom>
        </p:spPr>
      </p:pic>
      <p:sp>
        <p:nvSpPr>
          <p:cNvPr id="48" name="Rectangle 47"/>
          <p:cNvSpPr/>
          <p:nvPr/>
        </p:nvSpPr>
        <p:spPr>
          <a:xfrm>
            <a:off x="4758856" y="5850145"/>
            <a:ext cx="685622" cy="206171"/>
          </a:xfrm>
          <a:prstGeom prst="rect">
            <a:avLst/>
          </a:prstGeom>
          <a:solidFill>
            <a:srgbClr val="64B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ZOOM 3</a:t>
            </a:r>
            <a:endParaRPr lang="fr-FR" sz="1200" b="1" dirty="0"/>
          </a:p>
        </p:txBody>
      </p:sp>
    </p:spTree>
    <p:extLst>
      <p:ext uri="{BB962C8B-B14F-4D97-AF65-F5344CB8AC3E}">
        <p14:creationId xmlns:p14="http://schemas.microsoft.com/office/powerpoint/2010/main" val="872559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a:cs typeface="Arial"/>
              </a:rPr>
              <a:t>Accompagner les clients dans la gestion des comptes à distance</a:t>
            </a:r>
            <a:r>
              <a:rPr lang="fr-FR" dirty="0">
                <a:ea typeface="Arial Narrow"/>
                <a:cs typeface="Arial Narrow"/>
              </a:rPr>
              <a:t>​</a:t>
            </a:r>
            <a:endParaRPr lang="fr-FR" dirty="0"/>
          </a:p>
        </p:txBody>
      </p:sp>
      <p:sp>
        <p:nvSpPr>
          <p:cNvPr id="3" name="Espace réservé du texte 2"/>
          <p:cNvSpPr>
            <a:spLocks noGrp="1"/>
          </p:cNvSpPr>
          <p:nvPr>
            <p:ph type="body" sz="quarter" idx="11"/>
          </p:nvPr>
        </p:nvSpPr>
        <p:spPr/>
        <p:txBody>
          <a:bodyPr/>
          <a:lstStyle/>
          <a:p>
            <a:pPr marL="179705"/>
            <a:r>
              <a:rPr lang="fr-FR">
                <a:cs typeface="Arial"/>
              </a:rPr>
              <a:t>Afin d’accompagner nos clients dans l'utilisation de la banque à distance (DEI et application mobile) un nouvel espace est disponible sur notre site internet. </a:t>
            </a:r>
            <a:endParaRPr lang="fr-FR" sz="1400"/>
          </a:p>
        </p:txBody>
      </p:sp>
      <p:sp>
        <p:nvSpPr>
          <p:cNvPr id="5" name="Rectangle 4"/>
          <p:cNvSpPr/>
          <p:nvPr/>
        </p:nvSpPr>
        <p:spPr>
          <a:xfrm>
            <a:off x="715861" y="5472655"/>
            <a:ext cx="2376487" cy="276999"/>
          </a:xfrm>
          <a:prstGeom prst="rect">
            <a:avLst/>
          </a:prstGeom>
        </p:spPr>
        <p:txBody>
          <a:bodyPr>
            <a:spAutoFit/>
          </a:bodyPr>
          <a:lstStyle/>
          <a:p>
            <a:pPr>
              <a:spcBef>
                <a:spcPts val="400"/>
              </a:spcBef>
              <a:defRPr/>
            </a:pPr>
            <a:r>
              <a:rPr lang="fr-FR" sz="1200">
                <a:solidFill>
                  <a:schemeClr val="tx1">
                    <a:lumMod val="75000"/>
                    <a:lumOff val="25000"/>
                  </a:schemeClr>
                </a:solidFill>
              </a:rPr>
              <a:t>7 grandes familles de rubriques</a:t>
            </a:r>
          </a:p>
        </p:txBody>
      </p:sp>
      <p:sp>
        <p:nvSpPr>
          <p:cNvPr id="6" name="Rectangle 5"/>
          <p:cNvSpPr/>
          <p:nvPr/>
        </p:nvSpPr>
        <p:spPr>
          <a:xfrm>
            <a:off x="3494548" y="5472655"/>
            <a:ext cx="2715808" cy="276999"/>
          </a:xfrm>
          <a:prstGeom prst="rect">
            <a:avLst/>
          </a:prstGeom>
        </p:spPr>
        <p:txBody>
          <a:bodyPr wrap="none">
            <a:spAutoFit/>
          </a:bodyPr>
          <a:lstStyle/>
          <a:p>
            <a:pPr>
              <a:spcBef>
                <a:spcPts val="400"/>
              </a:spcBef>
              <a:defRPr/>
            </a:pPr>
            <a:r>
              <a:rPr lang="fr-FR" altLang="fr-FR" sz="1200">
                <a:solidFill>
                  <a:schemeClr val="tx1">
                    <a:lumMod val="75000"/>
                    <a:lumOff val="25000"/>
                  </a:schemeClr>
                </a:solidFill>
              </a:rPr>
              <a:t>Chaque rubrique est déclinée par thématique</a:t>
            </a:r>
          </a:p>
        </p:txBody>
      </p:sp>
      <p:sp>
        <p:nvSpPr>
          <p:cNvPr id="7" name="Rectangle 6"/>
          <p:cNvSpPr/>
          <p:nvPr/>
        </p:nvSpPr>
        <p:spPr>
          <a:xfrm>
            <a:off x="6523495" y="5462203"/>
            <a:ext cx="2721148" cy="830997"/>
          </a:xfrm>
          <a:prstGeom prst="rect">
            <a:avLst/>
          </a:prstGeom>
        </p:spPr>
        <p:txBody>
          <a:bodyPr wrap="square">
            <a:spAutoFit/>
          </a:bodyPr>
          <a:lstStyle/>
          <a:p>
            <a:pPr>
              <a:spcBef>
                <a:spcPts val="400"/>
              </a:spcBef>
              <a:defRPr/>
            </a:pPr>
            <a:r>
              <a:rPr lang="fr-FR" sz="1200">
                <a:solidFill>
                  <a:schemeClr val="tx1">
                    <a:lumMod val="75000"/>
                    <a:lumOff val="25000"/>
                  </a:schemeClr>
                </a:solidFill>
              </a:rPr>
              <a:t>Détail des thématiques avec :</a:t>
            </a:r>
          </a:p>
          <a:p>
            <a:pPr marL="171450" indent="-171450">
              <a:spcBef>
                <a:spcPts val="0"/>
              </a:spcBef>
              <a:buFont typeface="Arial" panose="020B0604020202020204" pitchFamily="34" charset="0"/>
              <a:buChar char="•"/>
              <a:defRPr/>
            </a:pPr>
            <a:r>
              <a:rPr lang="fr-FR" sz="1200">
                <a:solidFill>
                  <a:schemeClr val="tx1">
                    <a:lumMod val="75000"/>
                    <a:lumOff val="25000"/>
                  </a:schemeClr>
                </a:solidFill>
              </a:rPr>
              <a:t>une phrase de </a:t>
            </a:r>
            <a:r>
              <a:rPr lang="fr-FR" sz="1200" b="1">
                <a:solidFill>
                  <a:schemeClr val="tx1">
                    <a:lumMod val="75000"/>
                    <a:lumOff val="25000"/>
                  </a:schemeClr>
                </a:solidFill>
              </a:rPr>
              <a:t>présentation </a:t>
            </a:r>
          </a:p>
          <a:p>
            <a:pPr marL="171450" indent="-171450">
              <a:spcBef>
                <a:spcPts val="0"/>
              </a:spcBef>
              <a:buFont typeface="Arial" panose="020B0604020202020204" pitchFamily="34" charset="0"/>
              <a:buChar char="•"/>
              <a:defRPr/>
            </a:pPr>
            <a:r>
              <a:rPr lang="fr-FR" sz="1200">
                <a:solidFill>
                  <a:schemeClr val="tx1">
                    <a:lumMod val="75000"/>
                    <a:lumOff val="25000"/>
                  </a:schemeClr>
                </a:solidFill>
              </a:rPr>
              <a:t>un </a:t>
            </a:r>
            <a:r>
              <a:rPr lang="fr-FR" sz="1200" b="1">
                <a:solidFill>
                  <a:schemeClr val="tx1">
                    <a:lumMod val="75000"/>
                    <a:lumOff val="25000"/>
                  </a:schemeClr>
                </a:solidFill>
              </a:rPr>
              <a:t>mode opératoire </a:t>
            </a:r>
          </a:p>
          <a:p>
            <a:pPr marL="171450" indent="-171450">
              <a:spcBef>
                <a:spcPts val="0"/>
              </a:spcBef>
              <a:buFont typeface="Arial" panose="020B0604020202020204" pitchFamily="34" charset="0"/>
              <a:buChar char="•"/>
              <a:defRPr/>
            </a:pPr>
            <a:r>
              <a:rPr lang="fr-FR" sz="1200">
                <a:solidFill>
                  <a:schemeClr val="tx1">
                    <a:lumMod val="75000"/>
                    <a:lumOff val="25000"/>
                  </a:schemeClr>
                </a:solidFill>
              </a:rPr>
              <a:t>si disponible le </a:t>
            </a:r>
            <a:r>
              <a:rPr lang="fr-FR" sz="1200" b="1">
                <a:solidFill>
                  <a:schemeClr val="tx1">
                    <a:lumMod val="75000"/>
                    <a:lumOff val="25000"/>
                  </a:schemeClr>
                </a:solidFill>
              </a:rPr>
              <a:t>tutoriel de présentation  </a:t>
            </a:r>
          </a:p>
        </p:txBody>
      </p:sp>
      <p:grpSp>
        <p:nvGrpSpPr>
          <p:cNvPr id="8" name="Groupe 7"/>
          <p:cNvGrpSpPr/>
          <p:nvPr/>
        </p:nvGrpSpPr>
        <p:grpSpPr>
          <a:xfrm>
            <a:off x="735327" y="1642935"/>
            <a:ext cx="2398383" cy="3819268"/>
            <a:chOff x="4283968" y="1268413"/>
            <a:chExt cx="3608942" cy="5747002"/>
          </a:xfrm>
          <a:effectLst>
            <a:outerShdw blurRad="50800" dist="38100" dir="2700000" algn="tl" rotWithShape="0">
              <a:prstClr val="black">
                <a:alpha val="40000"/>
              </a:prstClr>
            </a:outerShdw>
          </a:effectLst>
        </p:grpSpPr>
        <p:pic>
          <p:nvPicPr>
            <p:cNvPr id="9" name="Picture 2">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1268413"/>
              <a:ext cx="3600000" cy="3371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a:hlinkClick r:id="rId2"/>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4451" y="3511723"/>
              <a:ext cx="3588459" cy="3503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1" name="Picture 2"/>
          <p:cNvPicPr>
            <a:picLocks noChangeAspect="1" noChangeArrowheads="1"/>
          </p:cNvPicPr>
          <p:nvPr/>
        </p:nvPicPr>
        <p:blipFill rotWithShape="1">
          <a:blip r:embed="rId5"/>
          <a:srcRect t="27065"/>
          <a:stretch/>
        </p:blipFill>
        <p:spPr bwMode="auto">
          <a:xfrm>
            <a:off x="3494548" y="3661978"/>
            <a:ext cx="2835275" cy="180022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6"/>
          <a:srcRect b="5541"/>
          <a:stretch/>
        </p:blipFill>
        <p:spPr bwMode="auto">
          <a:xfrm>
            <a:off x="6681645" y="1856991"/>
            <a:ext cx="2162175" cy="360521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Flèche droite 12"/>
          <p:cNvSpPr/>
          <p:nvPr/>
        </p:nvSpPr>
        <p:spPr>
          <a:xfrm>
            <a:off x="3178636" y="4067717"/>
            <a:ext cx="315912" cy="5048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Flèche droite 13"/>
          <p:cNvSpPr/>
          <p:nvPr/>
        </p:nvSpPr>
        <p:spPr>
          <a:xfrm>
            <a:off x="6365732" y="4734467"/>
            <a:ext cx="315913" cy="5048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25" name="Groupe 24"/>
          <p:cNvGrpSpPr/>
          <p:nvPr/>
        </p:nvGrpSpPr>
        <p:grpSpPr>
          <a:xfrm rot="16200000">
            <a:off x="652509" y="1510778"/>
            <a:ext cx="939334" cy="1130438"/>
            <a:chOff x="2155671" y="1193074"/>
            <a:chExt cx="939334" cy="1130438"/>
          </a:xfrm>
        </p:grpSpPr>
        <p:sp>
          <p:nvSpPr>
            <p:cNvPr id="23" name="Bande diagonale 22"/>
            <p:cNvSpPr/>
            <p:nvPr/>
          </p:nvSpPr>
          <p:spPr>
            <a:xfrm rot="5400000">
              <a:off x="2155671" y="1352867"/>
              <a:ext cx="939334" cy="939334"/>
            </a:xfrm>
            <a:prstGeom prst="diagStripe">
              <a:avLst>
                <a:gd name="adj" fmla="val 6723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4" name="Rectangle 23"/>
            <p:cNvSpPr/>
            <p:nvPr/>
          </p:nvSpPr>
          <p:spPr>
            <a:xfrm rot="2752393">
              <a:off x="2138490" y="1573627"/>
              <a:ext cx="1130438" cy="369332"/>
            </a:xfrm>
            <a:prstGeom prst="rect">
              <a:avLst/>
            </a:prstGeom>
          </p:spPr>
          <p:txBody>
            <a:bodyPr wrap="none">
              <a:spAutoFit/>
            </a:bodyPr>
            <a:lstStyle/>
            <a:p>
              <a:r>
                <a:rPr lang="fr-FR" b="1">
                  <a:solidFill>
                    <a:schemeClr val="bg1"/>
                  </a:solidFill>
                </a:rPr>
                <a:t>NOUVEAU</a:t>
              </a:r>
            </a:p>
          </p:txBody>
        </p:sp>
      </p:grpSp>
      <p:sp>
        <p:nvSpPr>
          <p:cNvPr id="4" name="ZoneTexte 3">
            <a:extLst>
              <a:ext uri="{FF2B5EF4-FFF2-40B4-BE49-F238E27FC236}">
                <a16:creationId xmlns:a16="http://schemas.microsoft.com/office/drawing/2014/main" id="{F7E80BB8-990F-4C63-8030-533176BA3ECF}"/>
              </a:ext>
            </a:extLst>
          </p:cNvPr>
          <p:cNvSpPr txBox="1"/>
          <p:nvPr/>
        </p:nvSpPr>
        <p:spPr>
          <a:xfrm>
            <a:off x="1453849" y="6332650"/>
            <a:ext cx="5735442" cy="259763"/>
          </a:xfrm>
          <a:prstGeom prst="rect">
            <a:avLst/>
          </a:prstGeom>
          <a:solidFill>
            <a:schemeClr val="bg1">
              <a:lumMod val="85000"/>
            </a:schemeClr>
          </a:solidFill>
        </p:spPr>
        <p:txBody>
          <a:bodyPr wrap="square" rtlCol="0">
            <a:spAutoFit/>
          </a:bodyPr>
          <a:lstStyle/>
          <a:p>
            <a:pPr algn="ctr"/>
            <a:r>
              <a:rPr lang="en-US" sz="1100" b="1" dirty="0">
                <a:solidFill>
                  <a:schemeClr val="bg1"/>
                </a:solidFill>
                <a:hlinkClick r:id="rId2"/>
              </a:rPr>
              <a:t>https://www.caisse-epargne.fr/grand-est-europe/particuliers/au-quotidien/services-banque-a-distance</a:t>
            </a:r>
            <a:r>
              <a:rPr lang="en-US" sz="1100" b="1" dirty="0">
                <a:solidFill>
                  <a:schemeClr val="bg1"/>
                </a:solidFill>
              </a:rPr>
              <a:t> </a:t>
            </a:r>
            <a:endParaRPr lang="fr-FR" sz="1100" dirty="0">
              <a:solidFill>
                <a:schemeClr val="bg1"/>
              </a:solidFill>
            </a:endParaRPr>
          </a:p>
        </p:txBody>
      </p:sp>
      <p:sp>
        <p:nvSpPr>
          <p:cNvPr id="26" name="Espace réservé du contenu 13"/>
          <p:cNvSpPr>
            <a:spLocks noGrp="1"/>
          </p:cNvSpPr>
          <p:nvPr>
            <p:ph sz="half" idx="4294967295"/>
          </p:nvPr>
        </p:nvSpPr>
        <p:spPr>
          <a:xfrm>
            <a:off x="718050" y="1239295"/>
            <a:ext cx="3848097" cy="383429"/>
          </a:xfrm>
          <a:prstGeom prst="rect">
            <a:avLst/>
          </a:prstGeom>
        </p:spPr>
        <p:txBody>
          <a:bodyPr vert="horz" lIns="91440" tIns="45720" rIns="91440" bIns="45720" rtlCol="0" anchor="t">
            <a:normAutofit/>
          </a:bodyPr>
          <a:lstStyle/>
          <a:p>
            <a:pPr marL="0" indent="0">
              <a:buNone/>
            </a:pPr>
            <a:r>
              <a:rPr lang="fr-FR" b="1" dirty="0">
                <a:solidFill>
                  <a:schemeClr val="accent1"/>
                </a:solidFill>
                <a:cs typeface="Arial"/>
              </a:rPr>
              <a:t>CÔTÉ CLIENTS</a:t>
            </a:r>
            <a:endParaRPr lang="fr-FR" dirty="0">
              <a:solidFill>
                <a:schemeClr val="accent1"/>
              </a:solidFill>
              <a:cs typeface="Arial"/>
            </a:endParaRPr>
          </a:p>
        </p:txBody>
      </p:sp>
      <p:grpSp>
        <p:nvGrpSpPr>
          <p:cNvPr id="27" name="Groupe 26"/>
          <p:cNvGrpSpPr/>
          <p:nvPr/>
        </p:nvGrpSpPr>
        <p:grpSpPr>
          <a:xfrm>
            <a:off x="1944006" y="1025736"/>
            <a:ext cx="487680" cy="487680"/>
            <a:chOff x="2116536" y="1234241"/>
            <a:chExt cx="487680" cy="487680"/>
          </a:xfrm>
        </p:grpSpPr>
        <p:pic>
          <p:nvPicPr>
            <p:cNvPr id="28" name="Image 27" descr="portrait_mode-256.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16536" y="1234241"/>
              <a:ext cx="487680" cy="487680"/>
            </a:xfrm>
            <a:prstGeom prst="rect">
              <a:avLst/>
            </a:prstGeom>
          </p:spPr>
        </p:pic>
        <p:sp>
          <p:nvSpPr>
            <p:cNvPr id="29" name="Rectangle 28"/>
            <p:cNvSpPr/>
            <p:nvPr/>
          </p:nvSpPr>
          <p:spPr>
            <a:xfrm>
              <a:off x="2467278" y="1234241"/>
              <a:ext cx="136938" cy="1793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2" name="Image 31" descr="search-256.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8848" y="52834"/>
            <a:ext cx="304725" cy="304725"/>
          </a:xfrm>
          <a:prstGeom prst="rect">
            <a:avLst/>
          </a:prstGeom>
        </p:spPr>
      </p:pic>
      <p:sp>
        <p:nvSpPr>
          <p:cNvPr id="33" name="Rectangle 32"/>
          <p:cNvSpPr/>
          <p:nvPr/>
        </p:nvSpPr>
        <p:spPr>
          <a:xfrm>
            <a:off x="1258384" y="100311"/>
            <a:ext cx="685622" cy="206171"/>
          </a:xfrm>
          <a:prstGeom prst="rect">
            <a:avLst/>
          </a:prstGeom>
          <a:solidFill>
            <a:srgbClr val="64B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ZOOM 1</a:t>
            </a:r>
            <a:endParaRPr lang="fr-FR" sz="1200" b="1" dirty="0"/>
          </a:p>
        </p:txBody>
      </p:sp>
    </p:spTree>
    <p:extLst>
      <p:ext uri="{BB962C8B-B14F-4D97-AF65-F5344CB8AC3E}">
        <p14:creationId xmlns:p14="http://schemas.microsoft.com/office/powerpoint/2010/main" val="28190816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3" descr="Une image contenant capture d’écran&#10;&#10;Description générée avec un niveau de confiance très élevé">
            <a:hlinkClick r:id="rId2"/>
            <a:extLst>
              <a:ext uri="{FF2B5EF4-FFF2-40B4-BE49-F238E27FC236}">
                <a16:creationId xmlns:a16="http://schemas.microsoft.com/office/drawing/2014/main" id="{48CECAF6-D680-4652-8C47-3A49BC92354B}"/>
              </a:ext>
            </a:extLst>
          </p:cNvPr>
          <p:cNvPicPr>
            <a:picLocks noChangeAspect="1"/>
          </p:cNvPicPr>
          <p:nvPr/>
        </p:nvPicPr>
        <p:blipFill>
          <a:blip r:embed="rId3"/>
          <a:stretch>
            <a:fillRect/>
          </a:stretch>
        </p:blipFill>
        <p:spPr>
          <a:xfrm>
            <a:off x="676275" y="1561548"/>
            <a:ext cx="3171824" cy="4579331"/>
          </a:xfrm>
          <a:prstGeom prst="rect">
            <a:avLst/>
          </a:prstGeom>
          <a:ln>
            <a:noFill/>
          </a:ln>
          <a:effectLst>
            <a:outerShdw blurRad="50800" dist="38100" dir="2700000" algn="tl" rotWithShape="0">
              <a:prstClr val="black">
                <a:alpha val="40000"/>
              </a:prstClr>
            </a:outerShdw>
          </a:effectLst>
        </p:spPr>
      </p:pic>
      <p:sp>
        <p:nvSpPr>
          <p:cNvPr id="2" name="Espace réservé du texte 1">
            <a:extLst>
              <a:ext uri="{FF2B5EF4-FFF2-40B4-BE49-F238E27FC236}">
                <a16:creationId xmlns:a16="http://schemas.microsoft.com/office/drawing/2014/main" id="{43A7F682-BB64-49BB-9DBD-73486ECB2080}"/>
              </a:ext>
            </a:extLst>
          </p:cNvPr>
          <p:cNvSpPr>
            <a:spLocks noGrp="1"/>
          </p:cNvSpPr>
          <p:nvPr>
            <p:ph type="body" sz="quarter" idx="13"/>
          </p:nvPr>
        </p:nvSpPr>
        <p:spPr/>
        <p:txBody>
          <a:bodyPr/>
          <a:lstStyle/>
          <a:p>
            <a:r>
              <a:rPr lang="fr-FR" dirty="0">
                <a:cs typeface="Arial"/>
              </a:rPr>
              <a:t>Accompagner les clients dans la gestion des comptes à distance</a:t>
            </a:r>
            <a:r>
              <a:rPr lang="fr-FR" dirty="0">
                <a:ea typeface="Arial Narrow"/>
                <a:cs typeface="Arial Narrow"/>
              </a:rPr>
              <a:t>​</a:t>
            </a:r>
            <a:endParaRPr lang="fr-FR" dirty="0"/>
          </a:p>
        </p:txBody>
      </p:sp>
      <p:sp>
        <p:nvSpPr>
          <p:cNvPr id="3" name="Espace réservé du texte 2">
            <a:extLst>
              <a:ext uri="{FF2B5EF4-FFF2-40B4-BE49-F238E27FC236}">
                <a16:creationId xmlns:a16="http://schemas.microsoft.com/office/drawing/2014/main" id="{CAF80988-9F67-4EF9-A81C-7453FFA723A5}"/>
              </a:ext>
            </a:extLst>
          </p:cNvPr>
          <p:cNvSpPr>
            <a:spLocks noGrp="1"/>
          </p:cNvSpPr>
          <p:nvPr>
            <p:ph type="body" sz="quarter" idx="11"/>
          </p:nvPr>
        </p:nvSpPr>
        <p:spPr/>
        <p:txBody>
          <a:bodyPr/>
          <a:lstStyle/>
          <a:p>
            <a:pPr marL="179705"/>
            <a:r>
              <a:rPr lang="fr-FR" dirty="0">
                <a:cs typeface="Arial"/>
              </a:rPr>
              <a:t>Un document recto-verso vous permettant de </a:t>
            </a:r>
            <a:r>
              <a:rPr lang="fr-FR" dirty="0" smtClean="0">
                <a:cs typeface="Arial"/>
              </a:rPr>
              <a:t>visualiser </a:t>
            </a:r>
            <a:r>
              <a:rPr lang="fr-FR" dirty="0">
                <a:cs typeface="Arial"/>
              </a:rPr>
              <a:t>en un coup d'œil l'ensemble des fonctionnalités </a:t>
            </a:r>
            <a:r>
              <a:rPr lang="fr-FR" dirty="0" err="1">
                <a:cs typeface="Arial"/>
              </a:rPr>
              <a:t>Selfcare</a:t>
            </a:r>
            <a:r>
              <a:rPr lang="fr-FR" dirty="0">
                <a:cs typeface="Arial"/>
              </a:rPr>
              <a:t> par canal (Mobile, DEI et GAB) </a:t>
            </a:r>
            <a:endParaRPr lang="fr-FR" dirty="0"/>
          </a:p>
        </p:txBody>
      </p:sp>
      <p:grpSp>
        <p:nvGrpSpPr>
          <p:cNvPr id="8" name="Groupe 7">
            <a:extLst>
              <a:ext uri="{FF2B5EF4-FFF2-40B4-BE49-F238E27FC236}">
                <a16:creationId xmlns:a16="http://schemas.microsoft.com/office/drawing/2014/main" id="{70A6386C-8164-4B51-A733-BCB04041568B}"/>
              </a:ext>
            </a:extLst>
          </p:cNvPr>
          <p:cNvGrpSpPr/>
          <p:nvPr/>
        </p:nvGrpSpPr>
        <p:grpSpPr>
          <a:xfrm rot="16200000">
            <a:off x="652516" y="1464266"/>
            <a:ext cx="939334" cy="1131015"/>
            <a:chOff x="2155671" y="1192790"/>
            <a:chExt cx="939334" cy="1131015"/>
          </a:xfrm>
        </p:grpSpPr>
        <p:sp>
          <p:nvSpPr>
            <p:cNvPr id="6" name="Bande diagonale 5">
              <a:extLst>
                <a:ext uri="{FF2B5EF4-FFF2-40B4-BE49-F238E27FC236}">
                  <a16:creationId xmlns:a16="http://schemas.microsoft.com/office/drawing/2014/main" id="{D7D4CF65-0F62-4CFE-907E-F9C29B204D11}"/>
                </a:ext>
              </a:extLst>
            </p:cNvPr>
            <p:cNvSpPr/>
            <p:nvPr/>
          </p:nvSpPr>
          <p:spPr>
            <a:xfrm rot="5400000">
              <a:off x="2155671" y="1352867"/>
              <a:ext cx="939334" cy="939334"/>
            </a:xfrm>
            <a:prstGeom prst="diagStripe">
              <a:avLst>
                <a:gd name="adj" fmla="val 6723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Rectangle 6">
              <a:extLst>
                <a:ext uri="{FF2B5EF4-FFF2-40B4-BE49-F238E27FC236}">
                  <a16:creationId xmlns:a16="http://schemas.microsoft.com/office/drawing/2014/main" id="{FB1FA36E-9F14-4F76-8325-4159B508B829}"/>
                </a:ext>
              </a:extLst>
            </p:cNvPr>
            <p:cNvSpPr/>
            <p:nvPr/>
          </p:nvSpPr>
          <p:spPr>
            <a:xfrm rot="2752393">
              <a:off x="2138206" y="1604409"/>
              <a:ext cx="1131015" cy="307777"/>
            </a:xfrm>
            <a:prstGeom prst="rect">
              <a:avLst/>
            </a:prstGeom>
          </p:spPr>
          <p:txBody>
            <a:bodyPr wrap="none" anchor="t">
              <a:spAutoFit/>
            </a:bodyPr>
            <a:lstStyle/>
            <a:p>
              <a:r>
                <a:rPr lang="fr-FR" sz="1400" b="1">
                  <a:solidFill>
                    <a:schemeClr val="bg1"/>
                  </a:solidFill>
                </a:rPr>
                <a:t>MISE A JOUR</a:t>
              </a:r>
              <a:endParaRPr lang="fr-FR" sz="1400">
                <a:solidFill>
                  <a:schemeClr val="bg1"/>
                </a:solidFill>
              </a:endParaRPr>
            </a:p>
          </p:txBody>
        </p:sp>
      </p:grpSp>
      <p:pic>
        <p:nvPicPr>
          <p:cNvPr id="15" name="Image 15" descr="Une image contenant capture d’écran&#10;&#10;Description générée avec un niveau de confiance très élevé">
            <a:hlinkClick r:id="rId2"/>
            <a:extLst>
              <a:ext uri="{FF2B5EF4-FFF2-40B4-BE49-F238E27FC236}">
                <a16:creationId xmlns:a16="http://schemas.microsoft.com/office/drawing/2014/main" id="{99D077F0-3852-4666-A94E-F0D46F295521}"/>
              </a:ext>
            </a:extLst>
          </p:cNvPr>
          <p:cNvPicPr>
            <a:picLocks noChangeAspect="1"/>
          </p:cNvPicPr>
          <p:nvPr/>
        </p:nvPicPr>
        <p:blipFill>
          <a:blip r:embed="rId4"/>
          <a:stretch>
            <a:fillRect/>
          </a:stretch>
        </p:blipFill>
        <p:spPr>
          <a:xfrm>
            <a:off x="4010025" y="1561548"/>
            <a:ext cx="3171824" cy="4575662"/>
          </a:xfrm>
          <a:prstGeom prst="rect">
            <a:avLst/>
          </a:prstGeom>
          <a:ln>
            <a:noFill/>
          </a:ln>
          <a:effectLst>
            <a:outerShdw blurRad="50800" dist="38100" dir="2700000" algn="tl" rotWithShape="0">
              <a:prstClr val="black">
                <a:alpha val="40000"/>
              </a:prstClr>
            </a:outerShdw>
          </a:effectLst>
        </p:spPr>
      </p:pic>
      <p:sp>
        <p:nvSpPr>
          <p:cNvPr id="18" name="ZoneTexte 17">
            <a:extLst>
              <a:ext uri="{FF2B5EF4-FFF2-40B4-BE49-F238E27FC236}">
                <a16:creationId xmlns:a16="http://schemas.microsoft.com/office/drawing/2014/main" id="{40799609-B262-4FF4-A0EC-6CDFA18D4174}"/>
              </a:ext>
            </a:extLst>
          </p:cNvPr>
          <p:cNvSpPr txBox="1"/>
          <p:nvPr/>
        </p:nvSpPr>
        <p:spPr>
          <a:xfrm>
            <a:off x="7336649" y="2455593"/>
            <a:ext cx="1685256" cy="954107"/>
          </a:xfrm>
          <a:prstGeom prst="rect">
            <a:avLst/>
          </a:prstGeom>
          <a:noFill/>
        </p:spPr>
        <p:txBody>
          <a:bodyPr wrap="square" rtlCol="0" anchor="t">
            <a:spAutoFit/>
          </a:bodyPr>
          <a:lstStyle/>
          <a:p>
            <a:r>
              <a:rPr lang="fr-FR" sz="1400" b="1" dirty="0">
                <a:solidFill>
                  <a:srgbClr val="C31632"/>
                </a:solidFill>
              </a:rPr>
              <a:t>Nouveau</a:t>
            </a:r>
            <a:r>
              <a:rPr lang="fr-FR" sz="1400" dirty="0">
                <a:solidFill>
                  <a:srgbClr val="C31632"/>
                </a:solidFill>
              </a:rPr>
              <a:t> : cliquez sur les croix pour accéder aux fiches pratiques correspondantes</a:t>
            </a:r>
          </a:p>
        </p:txBody>
      </p:sp>
      <p:cxnSp>
        <p:nvCxnSpPr>
          <p:cNvPr id="19" name="Connecteur droit avec flèche 18">
            <a:extLst>
              <a:ext uri="{FF2B5EF4-FFF2-40B4-BE49-F238E27FC236}">
                <a16:creationId xmlns:a16="http://schemas.microsoft.com/office/drawing/2014/main" id="{5F2E2D9E-E2F9-42E3-A5E4-8E0A2326C10D}"/>
              </a:ext>
            </a:extLst>
          </p:cNvPr>
          <p:cNvCxnSpPr/>
          <p:nvPr/>
        </p:nvCxnSpPr>
        <p:spPr>
          <a:xfrm flipH="1" flipV="1">
            <a:off x="6246562" y="2247932"/>
            <a:ext cx="1109662" cy="3357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Espace réservé du contenu 13"/>
          <p:cNvSpPr>
            <a:spLocks noGrp="1"/>
          </p:cNvSpPr>
          <p:nvPr>
            <p:ph sz="half" idx="4294967295"/>
          </p:nvPr>
        </p:nvSpPr>
        <p:spPr>
          <a:xfrm>
            <a:off x="718050" y="1239295"/>
            <a:ext cx="3848097" cy="383429"/>
          </a:xfrm>
          <a:prstGeom prst="rect">
            <a:avLst/>
          </a:prstGeom>
        </p:spPr>
        <p:txBody>
          <a:bodyPr vert="horz" lIns="91440" tIns="45720" rIns="91440" bIns="45720" rtlCol="0" anchor="t">
            <a:normAutofit/>
          </a:bodyPr>
          <a:lstStyle/>
          <a:p>
            <a:pPr marL="0" indent="0">
              <a:buNone/>
            </a:pPr>
            <a:r>
              <a:rPr lang="fr-FR" b="1" dirty="0">
                <a:solidFill>
                  <a:schemeClr val="accent1"/>
                </a:solidFill>
                <a:cs typeface="Arial"/>
              </a:rPr>
              <a:t>CÔTÉ COLLABORATEURS</a:t>
            </a:r>
            <a:endParaRPr lang="fr-FR" dirty="0">
              <a:solidFill>
                <a:schemeClr val="accent1"/>
              </a:solidFill>
              <a:cs typeface="Arial"/>
            </a:endParaRPr>
          </a:p>
        </p:txBody>
      </p:sp>
      <p:pic>
        <p:nvPicPr>
          <p:cNvPr id="22" name="Image 21" descr="manager-256.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36911" y="1009416"/>
            <a:ext cx="504000" cy="504000"/>
          </a:xfrm>
          <a:prstGeom prst="rect">
            <a:avLst/>
          </a:prstGeom>
        </p:spPr>
      </p:pic>
      <p:pic>
        <p:nvPicPr>
          <p:cNvPr id="24" name="Image 23" descr="search-256.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848" y="52834"/>
            <a:ext cx="304725" cy="304725"/>
          </a:xfrm>
          <a:prstGeom prst="rect">
            <a:avLst/>
          </a:prstGeom>
        </p:spPr>
      </p:pic>
      <p:sp>
        <p:nvSpPr>
          <p:cNvPr id="25" name="Rectangle 24"/>
          <p:cNvSpPr/>
          <p:nvPr/>
        </p:nvSpPr>
        <p:spPr>
          <a:xfrm>
            <a:off x="1258384" y="100311"/>
            <a:ext cx="685622" cy="206171"/>
          </a:xfrm>
          <a:prstGeom prst="rect">
            <a:avLst/>
          </a:prstGeom>
          <a:solidFill>
            <a:srgbClr val="64B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ZOOM 2</a:t>
            </a:r>
            <a:endParaRPr lang="fr-FR" sz="1200" b="1" dirty="0"/>
          </a:p>
        </p:txBody>
      </p:sp>
      <p:sp>
        <p:nvSpPr>
          <p:cNvPr id="20" name="ZoneTexte 19"/>
          <p:cNvSpPr txBox="1"/>
          <p:nvPr/>
        </p:nvSpPr>
        <p:spPr>
          <a:xfrm>
            <a:off x="2774958" y="6332650"/>
            <a:ext cx="3196644" cy="276999"/>
          </a:xfrm>
          <a:prstGeom prst="rect">
            <a:avLst/>
          </a:prstGeom>
          <a:solidFill>
            <a:schemeClr val="bg1">
              <a:lumMod val="85000"/>
            </a:schemeClr>
          </a:solidFill>
        </p:spPr>
        <p:txBody>
          <a:bodyPr wrap="square" rtlCol="0">
            <a:spAutoFit/>
          </a:bodyPr>
          <a:lstStyle/>
          <a:p>
            <a:pPr algn="ctr"/>
            <a:r>
              <a:rPr lang="fr-FR" sz="1200" b="1" dirty="0">
                <a:solidFill>
                  <a:schemeClr val="tx1">
                    <a:lumMod val="75000"/>
                    <a:lumOff val="25000"/>
                  </a:schemeClr>
                </a:solidFill>
              </a:rPr>
              <a:t>Cliquez sur les visuels pour accéder </a:t>
            </a:r>
            <a:r>
              <a:rPr lang="fr-FR" sz="1200" b="1" dirty="0" smtClean="0">
                <a:solidFill>
                  <a:schemeClr val="tx1">
                    <a:lumMod val="75000"/>
                    <a:lumOff val="25000"/>
                  </a:schemeClr>
                </a:solidFill>
              </a:rPr>
              <a:t>au document</a:t>
            </a:r>
            <a:endParaRPr lang="fr-FR" sz="1200" b="1" dirty="0">
              <a:solidFill>
                <a:schemeClr val="tx1">
                  <a:lumMod val="75000"/>
                  <a:lumOff val="25000"/>
                </a:schemeClr>
              </a:solidFill>
            </a:endParaRPr>
          </a:p>
        </p:txBody>
      </p:sp>
    </p:spTree>
    <p:extLst>
      <p:ext uri="{BB962C8B-B14F-4D97-AF65-F5344CB8AC3E}">
        <p14:creationId xmlns:p14="http://schemas.microsoft.com/office/powerpoint/2010/main" val="16092955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cs typeface="Arial"/>
              </a:rPr>
              <a:t>Accompagner les clients dans la gestion des comptes à distance</a:t>
            </a:r>
            <a:r>
              <a:rPr lang="fr-FR" dirty="0">
                <a:ea typeface="Arial Narrow"/>
                <a:cs typeface="Arial Narrow"/>
              </a:rPr>
              <a:t>​</a:t>
            </a:r>
            <a:endParaRPr lang="fr-FR" dirty="0"/>
          </a:p>
        </p:txBody>
      </p:sp>
      <p:sp>
        <p:nvSpPr>
          <p:cNvPr id="23" name="Espace réservé du texte 22"/>
          <p:cNvSpPr>
            <a:spLocks noGrp="1"/>
          </p:cNvSpPr>
          <p:nvPr>
            <p:ph type="body" sz="quarter" idx="11"/>
          </p:nvPr>
        </p:nvSpPr>
        <p:spPr/>
        <p:txBody>
          <a:bodyPr/>
          <a:lstStyle/>
          <a:p>
            <a:pPr marL="179705"/>
            <a:r>
              <a:rPr lang="fr-FR">
                <a:cs typeface="Arial"/>
              </a:rPr>
              <a:t>Une application « démo » </a:t>
            </a:r>
            <a:r>
              <a:rPr lang="fr-FR" err="1">
                <a:cs typeface="Arial"/>
              </a:rPr>
              <a:t>Banxo</a:t>
            </a:r>
            <a:r>
              <a:rPr lang="fr-FR">
                <a:cs typeface="Arial"/>
              </a:rPr>
              <a:t> Caisse d’Epargne est à votre disposition afin de vous acculturer au </a:t>
            </a:r>
            <a:r>
              <a:rPr lang="fr-FR" err="1">
                <a:cs typeface="Arial"/>
              </a:rPr>
              <a:t>Selfcare</a:t>
            </a:r>
            <a:endParaRPr lang="fr-FR">
              <a:cs typeface="Arial"/>
            </a:endParaRPr>
          </a:p>
        </p:txBody>
      </p:sp>
      <p:sp>
        <p:nvSpPr>
          <p:cNvPr id="19" name="Espace réservé du contenu 18"/>
          <p:cNvSpPr>
            <a:spLocks noGrp="1"/>
          </p:cNvSpPr>
          <p:nvPr>
            <p:ph sz="quarter" idx="12"/>
          </p:nvPr>
        </p:nvSpPr>
        <p:spPr>
          <a:xfrm>
            <a:off x="718050" y="1622724"/>
            <a:ext cx="8064000" cy="4325076"/>
          </a:xfrm>
        </p:spPr>
        <p:txBody>
          <a:bodyPr vert="horz" lIns="91440" tIns="45720" rIns="91440" bIns="45720" rtlCol="0" anchor="t">
            <a:normAutofit/>
          </a:bodyPr>
          <a:lstStyle/>
          <a:p>
            <a:pPr marL="194310" indent="-194310"/>
            <a:r>
              <a:rPr lang="fr-FR" b="1" dirty="0">
                <a:cs typeface="Arial"/>
              </a:rPr>
              <a:t>Cet outil de démo propose une expérience utilisateur semblable à celle de l’application.</a:t>
            </a:r>
            <a:endParaRPr lang="fr-FR" dirty="0">
              <a:cs typeface="Arial"/>
            </a:endParaRPr>
          </a:p>
          <a:p>
            <a:pPr marL="194310" indent="-194310"/>
            <a:r>
              <a:rPr lang="fr-FR" dirty="0">
                <a:cs typeface="Arial"/>
              </a:rPr>
              <a:t>Vous n'avez plus besoin d’utiliser vos comptes personnels pour naviguer dans l’application. </a:t>
            </a:r>
            <a:endParaRPr lang="fr-FR" dirty="0"/>
          </a:p>
          <a:p>
            <a:pPr marL="194310" indent="-194310"/>
            <a:r>
              <a:rPr lang="fr-FR" dirty="0">
                <a:cs typeface="Arial"/>
              </a:rPr>
              <a:t>Cet outil de démo vous permet de découvrir et prendre en mains les nouvelles fonctionnalités, produits ou services,</a:t>
            </a:r>
          </a:p>
          <a:p>
            <a:pPr marL="194310" indent="-194310"/>
            <a:r>
              <a:rPr lang="fr-FR" dirty="0">
                <a:cs typeface="Arial"/>
              </a:rPr>
              <a:t>De </a:t>
            </a:r>
            <a:r>
              <a:rPr lang="fr-FR" b="1" dirty="0">
                <a:cs typeface="Arial"/>
              </a:rPr>
              <a:t>nouvelles fonctionnalités /</a:t>
            </a:r>
            <a:r>
              <a:rPr lang="fr-FR" dirty="0">
                <a:cs typeface="Arial"/>
              </a:rPr>
              <a:t> </a:t>
            </a:r>
            <a:r>
              <a:rPr lang="fr-FR" b="1" dirty="0">
                <a:cs typeface="Arial"/>
              </a:rPr>
              <a:t>mises à jour sont effectuées régulièrement </a:t>
            </a:r>
            <a:r>
              <a:rPr lang="fr-FR" dirty="0">
                <a:cs typeface="Arial"/>
              </a:rPr>
              <a:t>(virements, modification du parcours d’enrôlement de Sécur’Pass, ajout de nouvelles fonctionnalités : Retrait SMS et Prélèvements …)</a:t>
            </a:r>
          </a:p>
          <a:p>
            <a:pPr marL="194310" indent="-194310"/>
            <a:endParaRPr lang="fr-FR" dirty="0"/>
          </a:p>
        </p:txBody>
      </p:sp>
      <p:pic>
        <p:nvPicPr>
          <p:cNvPr id="14338"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768" y="3341109"/>
            <a:ext cx="1260000" cy="25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7657" y="3341109"/>
            <a:ext cx="1245518" cy="25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a:hlinkClick r:id="rId2"/>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1442" y="3341109"/>
            <a:ext cx="1250308" cy="25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a:hlinkClick r:id="rId2"/>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9658" y="3341109"/>
            <a:ext cx="1252827" cy="25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Rectangle 27"/>
          <p:cNvSpPr/>
          <p:nvPr/>
        </p:nvSpPr>
        <p:spPr>
          <a:xfrm>
            <a:off x="2617872" y="6353291"/>
            <a:ext cx="3510817" cy="2357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descr="manager-256.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36911" y="1009416"/>
            <a:ext cx="504000" cy="504000"/>
          </a:xfrm>
          <a:prstGeom prst="rect">
            <a:avLst/>
          </a:prstGeom>
        </p:spPr>
      </p:pic>
      <p:sp>
        <p:nvSpPr>
          <p:cNvPr id="12" name="Espace réservé du contenu 13"/>
          <p:cNvSpPr txBox="1">
            <a:spLocks/>
          </p:cNvSpPr>
          <p:nvPr/>
        </p:nvSpPr>
        <p:spPr>
          <a:xfrm>
            <a:off x="718050" y="1239295"/>
            <a:ext cx="3848097" cy="383429"/>
          </a:xfrm>
          <a:prstGeom prst="rect">
            <a:avLst/>
          </a:prstGeom>
        </p:spPr>
        <p:txBody>
          <a:bodyPr vert="horz" lIns="91440" tIns="45720" rIns="91440" bIns="45720" rtlCol="0" anchor="t">
            <a:normAutofit/>
          </a:bodyPr>
          <a:lstStyle>
            <a:lvl1pPr marL="194400" marR="0" indent="-194400" algn="l" defTabSz="914400" rtl="0" eaLnBrk="1" fontAlgn="auto" latinLnBrk="0" hangingPunct="1">
              <a:lnSpc>
                <a:spcPct val="100000"/>
              </a:lnSpc>
              <a:spcBef>
                <a:spcPts val="600"/>
              </a:spcBef>
              <a:spcAft>
                <a:spcPts val="0"/>
              </a:spcAft>
              <a:buClr>
                <a:schemeClr val="accent1"/>
              </a:buClr>
              <a:buSzPct val="70000"/>
              <a:buFont typeface="Wingdings 2" pitchFamily="18" charset="2"/>
              <a:buChar char=""/>
              <a:tabLst/>
              <a:defRPr sz="1400" b="0" kern="1200" baseline="0">
                <a:solidFill>
                  <a:schemeClr val="tx1">
                    <a:lumMod val="75000"/>
                    <a:lumOff val="25000"/>
                  </a:schemeClr>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Char char=""/>
              <a:tabLst/>
              <a:defRPr sz="1400" b="0" kern="1200">
                <a:solidFill>
                  <a:schemeClr val="tx1">
                    <a:lumMod val="75000"/>
                    <a:lumOff val="25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Tx/>
              <a:buBlip>
                <a:blip r:embed="rId8"/>
              </a:buBlip>
              <a:tabLst/>
              <a:defRPr sz="1200" b="0" kern="1200">
                <a:solidFill>
                  <a:schemeClr val="tx1">
                    <a:lumMod val="75000"/>
                    <a:lumOff val="25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Char char="-"/>
              <a:tabLst/>
              <a:defRPr sz="1100" b="0" kern="1200">
                <a:solidFill>
                  <a:schemeClr val="tx1">
                    <a:lumMod val="75000"/>
                    <a:lumOff val="25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4"/>
              </a:buClr>
              <a:buSzPct val="60000"/>
              <a:buFont typeface="Arial Narrow" panose="020B0606020202030204" pitchFamily="34" charset="0"/>
              <a:buChar char="›"/>
              <a:tabLst/>
              <a:defRPr sz="1100" b="0" kern="1200">
                <a:solidFill>
                  <a:schemeClr val="tx1">
                    <a:lumMod val="75000"/>
                    <a:lumOff val="25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b="1" dirty="0" smtClean="0">
                <a:solidFill>
                  <a:schemeClr val="accent1"/>
                </a:solidFill>
                <a:cs typeface="Arial"/>
              </a:rPr>
              <a:t>CÔTÉ COLLABORATEURS</a:t>
            </a:r>
            <a:endParaRPr lang="fr-FR" dirty="0">
              <a:solidFill>
                <a:schemeClr val="accent1"/>
              </a:solidFill>
              <a:cs typeface="Arial"/>
            </a:endParaRPr>
          </a:p>
        </p:txBody>
      </p:sp>
      <p:pic>
        <p:nvPicPr>
          <p:cNvPr id="15" name="Image 14" descr="search-256.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8848" y="52834"/>
            <a:ext cx="304725" cy="304725"/>
          </a:xfrm>
          <a:prstGeom prst="rect">
            <a:avLst/>
          </a:prstGeom>
        </p:spPr>
      </p:pic>
      <p:sp>
        <p:nvSpPr>
          <p:cNvPr id="16" name="Rectangle 15"/>
          <p:cNvSpPr/>
          <p:nvPr/>
        </p:nvSpPr>
        <p:spPr>
          <a:xfrm>
            <a:off x="1258384" y="100311"/>
            <a:ext cx="685622" cy="206171"/>
          </a:xfrm>
          <a:prstGeom prst="rect">
            <a:avLst/>
          </a:prstGeom>
          <a:solidFill>
            <a:srgbClr val="64B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t>ZOOM 3</a:t>
            </a:r>
            <a:endParaRPr lang="fr-FR" sz="1200" b="1" dirty="0"/>
          </a:p>
        </p:txBody>
      </p:sp>
      <p:sp>
        <p:nvSpPr>
          <p:cNvPr id="17" name="ZoneTexte 16"/>
          <p:cNvSpPr txBox="1"/>
          <p:nvPr/>
        </p:nvSpPr>
        <p:spPr>
          <a:xfrm>
            <a:off x="2774958" y="6332650"/>
            <a:ext cx="3196644" cy="276999"/>
          </a:xfrm>
          <a:prstGeom prst="rect">
            <a:avLst/>
          </a:prstGeom>
          <a:solidFill>
            <a:schemeClr val="bg1">
              <a:lumMod val="85000"/>
            </a:schemeClr>
          </a:solidFill>
        </p:spPr>
        <p:txBody>
          <a:bodyPr wrap="square" rtlCol="0">
            <a:spAutoFit/>
          </a:bodyPr>
          <a:lstStyle/>
          <a:p>
            <a:pPr algn="ctr"/>
            <a:r>
              <a:rPr lang="fr-FR" sz="1200" b="1" dirty="0">
                <a:solidFill>
                  <a:schemeClr val="tx1">
                    <a:lumMod val="75000"/>
                    <a:lumOff val="25000"/>
                  </a:schemeClr>
                </a:solidFill>
              </a:rPr>
              <a:t>Cliquez sur les visuels pour accéder </a:t>
            </a:r>
            <a:r>
              <a:rPr lang="fr-FR" sz="1200" b="1" dirty="0" smtClean="0">
                <a:solidFill>
                  <a:schemeClr val="tx1">
                    <a:lumMod val="75000"/>
                    <a:lumOff val="25000"/>
                  </a:schemeClr>
                </a:solidFill>
              </a:rPr>
              <a:t>à l’outil démo</a:t>
            </a:r>
            <a:endParaRPr lang="fr-FR" sz="1200" b="1" dirty="0">
              <a:solidFill>
                <a:schemeClr val="tx1">
                  <a:lumMod val="75000"/>
                  <a:lumOff val="25000"/>
                </a:schemeClr>
              </a:solidFill>
            </a:endParaRPr>
          </a:p>
        </p:txBody>
      </p:sp>
    </p:spTree>
    <p:extLst>
      <p:ext uri="{BB962C8B-B14F-4D97-AF65-F5344CB8AC3E}">
        <p14:creationId xmlns:p14="http://schemas.microsoft.com/office/powerpoint/2010/main" val="22372815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smtClean="0"/>
              <a:t>Répondre aux besoins des CLIENTS AVEC LA VENTE à distance</a:t>
            </a:r>
            <a:endParaRPr lang="fr-FR" dirty="0"/>
          </a:p>
        </p:txBody>
      </p:sp>
      <p:sp>
        <p:nvSpPr>
          <p:cNvPr id="23" name="Espace réservé du texte 22"/>
          <p:cNvSpPr>
            <a:spLocks noGrp="1"/>
          </p:cNvSpPr>
          <p:nvPr>
            <p:ph type="body" sz="quarter" idx="11"/>
          </p:nvPr>
        </p:nvSpPr>
        <p:spPr/>
        <p:txBody>
          <a:bodyPr/>
          <a:lstStyle/>
          <a:p>
            <a:pPr marL="179705"/>
            <a:r>
              <a:rPr lang="fr-FR">
                <a:cs typeface="Arial"/>
              </a:rPr>
              <a:t>La vente à distance pour répondre aux besoins de nos clients</a:t>
            </a:r>
            <a:endParaRPr lang="fr-FR"/>
          </a:p>
        </p:txBody>
      </p:sp>
      <p:sp>
        <p:nvSpPr>
          <p:cNvPr id="8" name="Espace réservé du texte 2"/>
          <p:cNvSpPr txBox="1">
            <a:spLocks/>
          </p:cNvSpPr>
          <p:nvPr/>
        </p:nvSpPr>
        <p:spPr>
          <a:xfrm>
            <a:off x="718050" y="1159871"/>
            <a:ext cx="8065587" cy="3216166"/>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noFill/>
          <a:ln w="6350">
            <a:noFill/>
          </a:ln>
        </p:spPr>
        <p:txBody>
          <a:bodyPr vert="horz" lIns="91440" tIns="45720" rIns="91440" bIns="45720" rtlCol="0" anchor="t">
            <a:noAutofit/>
          </a:bodyPr>
          <a:lstStyle>
            <a:lvl1pPr marL="180000" marR="0" indent="0" algn="l" defTabSz="914400" rtl="0" eaLnBrk="1" fontAlgn="auto" latinLnBrk="0" hangingPunct="1">
              <a:lnSpc>
                <a:spcPct val="100000"/>
              </a:lnSpc>
              <a:spcBef>
                <a:spcPts val="0"/>
              </a:spcBef>
              <a:spcAft>
                <a:spcPts val="0"/>
              </a:spcAft>
              <a:buClr>
                <a:schemeClr val="accent1"/>
              </a:buClr>
              <a:buSzPct val="70000"/>
              <a:buFont typeface="Wingdings 2" pitchFamily="18" charset="2"/>
              <a:buNone/>
              <a:tabLst/>
              <a:defRPr sz="1600" b="1" kern="1200" baseline="0">
                <a:solidFill>
                  <a:schemeClr val="accent1"/>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None/>
              <a:tabLst/>
              <a:defRPr sz="1400" b="0" kern="1200">
                <a:solidFill>
                  <a:schemeClr val="tx1">
                    <a:lumMod val="75000"/>
                    <a:lumOff val="25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Tx/>
              <a:buNone/>
              <a:tabLst/>
              <a:defRPr sz="1200" b="0" kern="1200">
                <a:solidFill>
                  <a:schemeClr val="tx1">
                    <a:lumMod val="75000"/>
                    <a:lumOff val="25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None/>
              <a:tabLst/>
              <a:defRPr sz="1100" b="0" kern="1200">
                <a:solidFill>
                  <a:schemeClr val="tx1">
                    <a:lumMod val="75000"/>
                    <a:lumOff val="25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4"/>
              </a:buClr>
              <a:buSzPct val="60000"/>
              <a:buFont typeface="Arial Narrow" panose="020B0606020202030204" pitchFamily="34" charset="0"/>
              <a:buNone/>
              <a:tabLst/>
              <a:defRPr sz="1100" b="0" kern="1200">
                <a:solidFill>
                  <a:schemeClr val="tx1">
                    <a:lumMod val="75000"/>
                    <a:lumOff val="25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spcBef>
                <a:spcPts val="600"/>
              </a:spcBef>
              <a:defRPr/>
            </a:pPr>
            <a:r>
              <a:rPr lang="fr-FR" sz="1400" dirty="0" smtClean="0">
                <a:solidFill>
                  <a:schemeClr val="tx1">
                    <a:lumMod val="75000"/>
                    <a:lumOff val="25000"/>
                  </a:schemeClr>
                </a:solidFill>
                <a:cs typeface="Arial"/>
              </a:rPr>
              <a:t>Pour accompagner nos clients, de </a:t>
            </a:r>
            <a:r>
              <a:rPr lang="fr-FR" sz="1400" dirty="0">
                <a:solidFill>
                  <a:schemeClr val="tx1">
                    <a:lumMod val="75000"/>
                    <a:lumOff val="25000"/>
                  </a:schemeClr>
                </a:solidFill>
                <a:cs typeface="Arial"/>
              </a:rPr>
              <a:t>nombreux actes peuvent être réalisés à </a:t>
            </a:r>
            <a:r>
              <a:rPr lang="fr-FR" sz="1400" dirty="0" smtClean="0">
                <a:solidFill>
                  <a:schemeClr val="tx1">
                    <a:lumMod val="75000"/>
                    <a:lumOff val="25000"/>
                  </a:schemeClr>
                </a:solidFill>
                <a:cs typeface="Arial"/>
              </a:rPr>
              <a:t>distance. Ces opérations peuvent être conçues avec </a:t>
            </a:r>
            <a:r>
              <a:rPr lang="fr-FR" sz="1400" dirty="0">
                <a:solidFill>
                  <a:schemeClr val="tx1">
                    <a:lumMod val="75000"/>
                    <a:lumOff val="25000"/>
                  </a:schemeClr>
                </a:solidFill>
                <a:cs typeface="Arial"/>
              </a:rPr>
              <a:t>une contractualisation par signature </a:t>
            </a:r>
            <a:r>
              <a:rPr lang="fr-FR" sz="1400" dirty="0" smtClean="0">
                <a:solidFill>
                  <a:schemeClr val="tx1">
                    <a:lumMod val="75000"/>
                    <a:lumOff val="25000"/>
                  </a:schemeClr>
                </a:solidFill>
                <a:cs typeface="Arial"/>
              </a:rPr>
              <a:t>électronique, </a:t>
            </a:r>
            <a:r>
              <a:rPr lang="fr-FR" sz="1400" dirty="0">
                <a:solidFill>
                  <a:schemeClr val="tx1">
                    <a:lumMod val="75000"/>
                    <a:lumOff val="25000"/>
                  </a:schemeClr>
                </a:solidFill>
                <a:cs typeface="Arial"/>
              </a:rPr>
              <a:t>mais aussi en mode papier</a:t>
            </a:r>
            <a:r>
              <a:rPr lang="fr-FR" sz="1400" dirty="0" smtClean="0">
                <a:solidFill>
                  <a:schemeClr val="tx1">
                    <a:lumMod val="75000"/>
                    <a:lumOff val="25000"/>
                  </a:schemeClr>
                </a:solidFill>
                <a:cs typeface="Arial"/>
              </a:rPr>
              <a:t>.</a:t>
            </a:r>
          </a:p>
          <a:p>
            <a:pPr marL="0">
              <a:spcBef>
                <a:spcPts val="600"/>
              </a:spcBef>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r>
              <a:rPr lang="fr-FR" sz="1400" b="0" dirty="0">
                <a:solidFill>
                  <a:schemeClr val="tx1">
                    <a:lumMod val="75000"/>
                    <a:lumOff val="25000"/>
                  </a:schemeClr>
                </a:solidFill>
                <a:cs typeface="Arial"/>
              </a:rPr>
              <a:t>La liste des produits et services éligibles </a:t>
            </a:r>
            <a:r>
              <a:rPr lang="fr-FR" sz="1400" b="0" dirty="0" smtClean="0">
                <a:solidFill>
                  <a:schemeClr val="tx1">
                    <a:lumMod val="75000"/>
                    <a:lumOff val="25000"/>
                  </a:schemeClr>
                </a:solidFill>
                <a:cs typeface="Arial"/>
              </a:rPr>
              <a:t> vous permet de retrouver l’ensemble des ces informations. Pour y accéder cliquer </a:t>
            </a:r>
            <a:r>
              <a:rPr lang="fr-FR" sz="1400" b="0" dirty="0">
                <a:solidFill>
                  <a:schemeClr val="tx1">
                    <a:lumMod val="75000"/>
                    <a:lumOff val="25000"/>
                  </a:schemeClr>
                </a:solidFill>
                <a:cs typeface="Arial"/>
              </a:rPr>
              <a:t>sur la liste </a:t>
            </a:r>
            <a:r>
              <a:rPr lang="fr-FR" sz="1400" b="0" dirty="0" smtClean="0">
                <a:solidFill>
                  <a:schemeClr val="tx1">
                    <a:lumMod val="75000"/>
                    <a:lumOff val="25000"/>
                  </a:schemeClr>
                </a:solidFill>
                <a:cs typeface="Arial"/>
              </a:rPr>
              <a:t>ci-dessous</a:t>
            </a:r>
          </a:p>
          <a:p>
            <a:pPr marL="0">
              <a:spcBef>
                <a:spcPts val="600"/>
              </a:spcBef>
              <a:defRPr/>
            </a:pPr>
            <a:endParaRPr lang="fr-FR" sz="1400" b="0" dirty="0">
              <a:solidFill>
                <a:schemeClr val="tx1">
                  <a:lumMod val="75000"/>
                  <a:lumOff val="25000"/>
                </a:schemeClr>
              </a:solidFill>
              <a:cs typeface="Arial"/>
            </a:endParaRPr>
          </a:p>
          <a:p>
            <a:pPr marL="0">
              <a:spcBef>
                <a:spcPts val="600"/>
              </a:spcBef>
              <a:defRPr/>
            </a:pPr>
            <a:endParaRPr lang="fr-FR" sz="1000" b="0" dirty="0" smtClean="0">
              <a:solidFill>
                <a:schemeClr val="tx1">
                  <a:lumMod val="75000"/>
                  <a:lumOff val="25000"/>
                </a:schemeClr>
              </a:solidFill>
              <a:cs typeface="Arial"/>
            </a:endParaRPr>
          </a:p>
          <a:p>
            <a:pPr marL="0">
              <a:spcBef>
                <a:spcPts val="600"/>
              </a:spcBef>
              <a:defRPr/>
            </a:pPr>
            <a:endParaRPr lang="fr-FR" sz="1400" b="0" dirty="0" smtClean="0">
              <a:solidFill>
                <a:schemeClr val="tx1">
                  <a:lumMod val="75000"/>
                  <a:lumOff val="25000"/>
                </a:schemeClr>
              </a:solidFill>
              <a:cs typeface="Arial"/>
            </a:endParaRPr>
          </a:p>
          <a:p>
            <a:pPr marL="0">
              <a:spcBef>
                <a:spcPts val="600"/>
              </a:spcBef>
              <a:defRPr/>
            </a:pPr>
            <a:endParaRPr lang="fr-FR" sz="1400" b="0" dirty="0" smtClean="0">
              <a:solidFill>
                <a:schemeClr val="tx1">
                  <a:lumMod val="75000"/>
                  <a:lumOff val="25000"/>
                </a:schemeClr>
              </a:solidFill>
              <a:cs typeface="Arial"/>
            </a:endParaRPr>
          </a:p>
          <a:p>
            <a:pPr marL="0">
              <a:spcBef>
                <a:spcPts val="600"/>
              </a:spcBef>
              <a:defRPr/>
            </a:pPr>
            <a:endParaRPr lang="fr-FR" sz="600" b="0" dirty="0" smtClean="0">
              <a:solidFill>
                <a:schemeClr val="tx1">
                  <a:lumMod val="75000"/>
                  <a:lumOff val="25000"/>
                </a:schemeClr>
              </a:solidFill>
              <a:cs typeface="Arial"/>
            </a:endParaRPr>
          </a:p>
          <a:p>
            <a:pPr marL="0">
              <a:spcBef>
                <a:spcPts val="600"/>
              </a:spcBef>
              <a:defRPr/>
            </a:pPr>
            <a:endParaRPr lang="fr-FR" sz="600" b="0" dirty="0" smtClean="0">
              <a:solidFill>
                <a:schemeClr val="tx1">
                  <a:lumMod val="75000"/>
                  <a:lumOff val="25000"/>
                </a:schemeClr>
              </a:solidFill>
              <a:cs typeface="Arial"/>
            </a:endParaRPr>
          </a:p>
          <a:p>
            <a:pPr marL="194310" indent="-194310">
              <a:spcBef>
                <a:spcPts val="600"/>
              </a:spcBef>
              <a:buFont typeface="Wingdings 2" pitchFamily="18" charset="2"/>
              <a:buChar char=""/>
              <a:defRPr/>
            </a:pPr>
            <a:r>
              <a:rPr lang="fr-FR" sz="1400" b="0" dirty="0" smtClean="0">
                <a:solidFill>
                  <a:schemeClr val="tx1">
                    <a:lumMod val="75000"/>
                    <a:lumOff val="25000"/>
                  </a:schemeClr>
                </a:solidFill>
                <a:cs typeface="Arial"/>
              </a:rPr>
              <a:t>Et pour saisir une vente à distance, les fiches mémos vous accompagnent à chaque étape. Cliquer ci-dessous pour être redirigé vers les fiches mémos disponibles.</a:t>
            </a:r>
            <a:endParaRPr lang="fr-FR" sz="1400" b="0" dirty="0">
              <a:solidFill>
                <a:schemeClr val="tx1">
                  <a:lumMod val="75000"/>
                  <a:lumOff val="25000"/>
                </a:schemeClr>
              </a:solidFill>
              <a:cs typeface="Arial"/>
            </a:endParaRPr>
          </a:p>
          <a:p>
            <a:pPr marL="0">
              <a:spcBef>
                <a:spcPts val="600"/>
              </a:spcBef>
              <a:defRPr/>
            </a:pPr>
            <a:endParaRPr lang="fr-FR" sz="1400" dirty="0" smtClean="0">
              <a:solidFill>
                <a:schemeClr val="tx1">
                  <a:lumMod val="75000"/>
                  <a:lumOff val="25000"/>
                </a:schemeClr>
              </a:solidFill>
              <a:cs typeface="Arial"/>
            </a:endParaRPr>
          </a:p>
          <a:p>
            <a:pPr marL="0">
              <a:spcBef>
                <a:spcPts val="600"/>
              </a:spcBef>
              <a:defRPr/>
            </a:pPr>
            <a:endParaRPr lang="fr-FR" sz="1400" dirty="0">
              <a:solidFill>
                <a:schemeClr val="tx1">
                  <a:lumMod val="75000"/>
                  <a:lumOff val="25000"/>
                </a:schemeClr>
              </a:solidFill>
              <a:cs typeface="Arial"/>
            </a:endParaRPr>
          </a:p>
          <a:p>
            <a:pPr marL="0">
              <a:spcBef>
                <a:spcPts val="600"/>
              </a:spcBef>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0">
              <a:spcBef>
                <a:spcPts val="600"/>
              </a:spcBef>
              <a:defRPr/>
            </a:pPr>
            <a:endParaRPr lang="fr-FR" sz="1400" dirty="0">
              <a:solidFill>
                <a:schemeClr val="tx1">
                  <a:lumMod val="75000"/>
                  <a:lumOff val="25000"/>
                </a:schemeClr>
              </a:solidFill>
              <a:cs typeface="Arial"/>
            </a:endParaRPr>
          </a:p>
          <a:p>
            <a:pPr marL="0">
              <a:buFont typeface="Arial" panose="020B0604020202020204" pitchFamily="34" charset="0"/>
              <a:buNone/>
              <a:defRPr/>
            </a:pPr>
            <a:endParaRPr lang="fr-FR" sz="3000" dirty="0">
              <a:solidFill>
                <a:srgbClr val="C31632"/>
              </a:solidFill>
            </a:endParaRPr>
          </a:p>
        </p:txBody>
      </p:sp>
      <p:pic>
        <p:nvPicPr>
          <p:cNvPr id="3" name="Image 2">
            <a:hlinkClick r:id="rId3"/>
          </p:cNvPr>
          <p:cNvPicPr>
            <a:picLocks noChangeAspect="1"/>
          </p:cNvPicPr>
          <p:nvPr/>
        </p:nvPicPr>
        <p:blipFill>
          <a:blip r:embed="rId4"/>
          <a:stretch>
            <a:fillRect/>
          </a:stretch>
        </p:blipFill>
        <p:spPr>
          <a:xfrm>
            <a:off x="2904489" y="4376037"/>
            <a:ext cx="3005055" cy="1814092"/>
          </a:xfrm>
          <a:prstGeom prst="rect">
            <a:avLst/>
          </a:prstGeom>
          <a:ln>
            <a:noFill/>
          </a:ln>
          <a:effectLst>
            <a:outerShdw blurRad="50800" dist="38100" dir="2700000" algn="tl" rotWithShape="0">
              <a:prstClr val="black">
                <a:alpha val="40000"/>
              </a:prstClr>
            </a:outerShdw>
          </a:effectLst>
        </p:spPr>
      </p:pic>
      <p:sp>
        <p:nvSpPr>
          <p:cNvPr id="11" name="ZoneTexte 10"/>
          <p:cNvSpPr txBox="1"/>
          <p:nvPr/>
        </p:nvSpPr>
        <p:spPr>
          <a:xfrm>
            <a:off x="2774958" y="6332650"/>
            <a:ext cx="3196644" cy="276999"/>
          </a:xfrm>
          <a:prstGeom prst="rect">
            <a:avLst/>
          </a:prstGeom>
          <a:solidFill>
            <a:schemeClr val="bg1">
              <a:lumMod val="85000"/>
            </a:schemeClr>
          </a:solidFill>
        </p:spPr>
        <p:txBody>
          <a:bodyPr wrap="square" rtlCol="0">
            <a:spAutoFit/>
          </a:bodyPr>
          <a:lstStyle/>
          <a:p>
            <a:pPr algn="ctr"/>
            <a:r>
              <a:rPr lang="fr-FR" sz="1200" b="1" dirty="0">
                <a:solidFill>
                  <a:schemeClr val="tx1">
                    <a:lumMod val="75000"/>
                    <a:lumOff val="25000"/>
                  </a:schemeClr>
                </a:solidFill>
              </a:rPr>
              <a:t>Cliquez sur les visuels pour accéder aux solutions</a:t>
            </a:r>
          </a:p>
        </p:txBody>
      </p:sp>
      <p:pic>
        <p:nvPicPr>
          <p:cNvPr id="2" name="Image 2" descr="Une image contenant capture d’écran&#10;&#10;Description générée avec un niveau de confiance très élevé">
            <a:hlinkClick r:id="rId5"/>
            <a:extLst>
              <a:ext uri="{FF2B5EF4-FFF2-40B4-BE49-F238E27FC236}">
                <a16:creationId xmlns:a16="http://schemas.microsoft.com/office/drawing/2014/main" id="{52E9CE1E-9079-417C-8386-C8761DC6C907}"/>
              </a:ext>
            </a:extLst>
          </p:cNvPr>
          <p:cNvPicPr>
            <a:picLocks noChangeAspect="1"/>
          </p:cNvPicPr>
          <p:nvPr/>
        </p:nvPicPr>
        <p:blipFill rotWithShape="1">
          <a:blip r:embed="rId6"/>
          <a:srcRect l="2021" t="7817" r="1461" b="70"/>
          <a:stretch/>
        </p:blipFill>
        <p:spPr>
          <a:xfrm>
            <a:off x="2904489" y="2376580"/>
            <a:ext cx="3037617" cy="1424276"/>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989687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a:t>Répondre aux besoins des CLIENTS AVEC LA VENTE à distance</a:t>
            </a:r>
            <a:endParaRPr lang="fr-FR" dirty="0"/>
          </a:p>
        </p:txBody>
      </p:sp>
      <p:sp>
        <p:nvSpPr>
          <p:cNvPr id="23" name="Espace réservé du texte 22"/>
          <p:cNvSpPr>
            <a:spLocks noGrp="1"/>
          </p:cNvSpPr>
          <p:nvPr>
            <p:ph type="body" sz="quarter" idx="11"/>
          </p:nvPr>
        </p:nvSpPr>
        <p:spPr>
          <a:xfrm>
            <a:off x="723106" y="359453"/>
            <a:ext cx="8060531" cy="644958"/>
          </a:xfrm>
        </p:spPr>
        <p:txBody>
          <a:bodyPr/>
          <a:lstStyle/>
          <a:p>
            <a:pPr marL="179705"/>
            <a:r>
              <a:rPr lang="fr-FR" dirty="0" smtClean="0">
                <a:cs typeface="Arial"/>
              </a:rPr>
              <a:t>En vente distance, la contractualisation électronique offre une solution rapide et qui permet d’accompagner le client dans sa démarche</a:t>
            </a:r>
            <a:endParaRPr lang="fr-FR" dirty="0"/>
          </a:p>
        </p:txBody>
      </p:sp>
      <p:sp>
        <p:nvSpPr>
          <p:cNvPr id="6" name="Espace réservé du texte 2"/>
          <p:cNvSpPr txBox="1">
            <a:spLocks/>
          </p:cNvSpPr>
          <p:nvPr/>
        </p:nvSpPr>
        <p:spPr>
          <a:xfrm>
            <a:off x="723106" y="1159871"/>
            <a:ext cx="8056295" cy="624341"/>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noFill/>
          <a:ln w="6350">
            <a:noFill/>
          </a:ln>
        </p:spPr>
        <p:txBody>
          <a:bodyPr vert="horz" lIns="91440" tIns="45720" rIns="91440" bIns="45720" rtlCol="0" anchor="t">
            <a:noAutofit/>
          </a:bodyPr>
          <a:lstStyle>
            <a:lvl1pPr marL="180000" marR="0" indent="0" algn="l" defTabSz="914400" rtl="0" eaLnBrk="1" fontAlgn="auto" latinLnBrk="0" hangingPunct="1">
              <a:lnSpc>
                <a:spcPct val="100000"/>
              </a:lnSpc>
              <a:spcBef>
                <a:spcPts val="0"/>
              </a:spcBef>
              <a:spcAft>
                <a:spcPts val="0"/>
              </a:spcAft>
              <a:buClr>
                <a:schemeClr val="accent1"/>
              </a:buClr>
              <a:buSzPct val="70000"/>
              <a:buFont typeface="Wingdings 2" pitchFamily="18" charset="2"/>
              <a:buNone/>
              <a:tabLst/>
              <a:defRPr sz="1600" b="1" kern="1200" baseline="0">
                <a:solidFill>
                  <a:schemeClr val="accent1"/>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None/>
              <a:tabLst/>
              <a:defRPr sz="1400" b="0" kern="1200">
                <a:solidFill>
                  <a:schemeClr val="tx1">
                    <a:lumMod val="75000"/>
                    <a:lumOff val="25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Tx/>
              <a:buNone/>
              <a:tabLst/>
              <a:defRPr sz="1200" b="0" kern="1200">
                <a:solidFill>
                  <a:schemeClr val="tx1">
                    <a:lumMod val="75000"/>
                    <a:lumOff val="25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None/>
              <a:tabLst/>
              <a:defRPr sz="1100" b="0" kern="1200">
                <a:solidFill>
                  <a:schemeClr val="tx1">
                    <a:lumMod val="75000"/>
                    <a:lumOff val="25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4"/>
              </a:buClr>
              <a:buSzPct val="60000"/>
              <a:buFont typeface="Arial Narrow" panose="020B0606020202030204" pitchFamily="34" charset="0"/>
              <a:buNone/>
              <a:tabLst/>
              <a:defRPr sz="1100" b="0" kern="1200">
                <a:solidFill>
                  <a:schemeClr val="tx1">
                    <a:lumMod val="75000"/>
                    <a:lumOff val="25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spcBef>
                <a:spcPts val="600"/>
              </a:spcBef>
              <a:defRPr/>
            </a:pPr>
            <a:r>
              <a:rPr lang="fr-FR" sz="1400" dirty="0" smtClean="0">
                <a:solidFill>
                  <a:schemeClr val="tx1">
                    <a:lumMod val="75000"/>
                    <a:lumOff val="25000"/>
                  </a:schemeClr>
                </a:solidFill>
                <a:cs typeface="Arial"/>
              </a:rPr>
              <a:t>Après avoir sélectionné un produit ou service éligible à la vente à distance avec SED, les fiches mémos permettent de retrouver chaque étape pour finaliser la vente.</a:t>
            </a:r>
          </a:p>
          <a:p>
            <a:pPr marL="0">
              <a:spcBef>
                <a:spcPts val="600"/>
              </a:spcBef>
              <a:defRPr/>
            </a:pPr>
            <a:endParaRPr lang="fr-FR" sz="1400" b="0" dirty="0">
              <a:solidFill>
                <a:schemeClr val="tx1">
                  <a:lumMod val="75000"/>
                  <a:lumOff val="25000"/>
                </a:schemeClr>
              </a:solidFill>
              <a:cs typeface="Arial"/>
            </a:endParaRPr>
          </a:p>
          <a:p>
            <a:pPr marL="0">
              <a:spcBef>
                <a:spcPts val="600"/>
              </a:spcBef>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0">
              <a:spcBef>
                <a:spcPts val="600"/>
              </a:spcBef>
              <a:defRPr/>
            </a:pPr>
            <a:endParaRPr lang="fr-FR" sz="1400" dirty="0">
              <a:solidFill>
                <a:schemeClr val="tx1">
                  <a:lumMod val="75000"/>
                  <a:lumOff val="25000"/>
                </a:schemeClr>
              </a:solidFill>
              <a:cs typeface="Arial"/>
            </a:endParaRPr>
          </a:p>
          <a:p>
            <a:pPr marL="0">
              <a:buFont typeface="Arial" panose="020B0604020202020204" pitchFamily="34" charset="0"/>
              <a:buNone/>
              <a:defRPr/>
            </a:pPr>
            <a:endParaRPr lang="fr-FR" sz="3000" dirty="0">
              <a:solidFill>
                <a:srgbClr val="C31632"/>
              </a:solidFill>
            </a:endParaRPr>
          </a:p>
        </p:txBody>
      </p:sp>
      <p:sp>
        <p:nvSpPr>
          <p:cNvPr id="10" name="Espace réservé du texte 2"/>
          <p:cNvSpPr txBox="1">
            <a:spLocks/>
          </p:cNvSpPr>
          <p:nvPr/>
        </p:nvSpPr>
        <p:spPr>
          <a:xfrm>
            <a:off x="647636" y="1890560"/>
            <a:ext cx="4068000" cy="3771739"/>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noFill/>
          <a:ln w="6350">
            <a:noFill/>
          </a:ln>
        </p:spPr>
        <p:txBody>
          <a:bodyPr vert="horz" lIns="91440" tIns="45720" rIns="91440" bIns="45720" rtlCol="0" anchor="t">
            <a:noAutofit/>
          </a:bodyPr>
          <a:lstStyle>
            <a:lvl1pPr marL="180000" marR="0" indent="0" algn="l" defTabSz="914400" rtl="0" eaLnBrk="1" fontAlgn="auto" latinLnBrk="0" hangingPunct="1">
              <a:lnSpc>
                <a:spcPct val="100000"/>
              </a:lnSpc>
              <a:spcBef>
                <a:spcPts val="0"/>
              </a:spcBef>
              <a:spcAft>
                <a:spcPts val="0"/>
              </a:spcAft>
              <a:buClr>
                <a:schemeClr val="accent1"/>
              </a:buClr>
              <a:buSzPct val="70000"/>
              <a:buFont typeface="Wingdings 2" pitchFamily="18" charset="2"/>
              <a:buNone/>
              <a:tabLst/>
              <a:defRPr sz="1600" b="1" kern="1200" baseline="0">
                <a:solidFill>
                  <a:schemeClr val="accent1"/>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None/>
              <a:tabLst/>
              <a:defRPr sz="1400" b="0" kern="1200">
                <a:solidFill>
                  <a:schemeClr val="tx1">
                    <a:lumMod val="75000"/>
                    <a:lumOff val="25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Tx/>
              <a:buNone/>
              <a:tabLst/>
              <a:defRPr sz="1200" b="0" kern="1200">
                <a:solidFill>
                  <a:schemeClr val="tx1">
                    <a:lumMod val="75000"/>
                    <a:lumOff val="25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None/>
              <a:tabLst/>
              <a:defRPr sz="1100" b="0" kern="1200">
                <a:solidFill>
                  <a:schemeClr val="tx1">
                    <a:lumMod val="75000"/>
                    <a:lumOff val="25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4"/>
              </a:buClr>
              <a:buSzPct val="60000"/>
              <a:buFont typeface="Arial Narrow" panose="020B0606020202030204" pitchFamily="34" charset="0"/>
              <a:buNone/>
              <a:tabLst/>
              <a:defRPr sz="1100" b="0" kern="1200">
                <a:solidFill>
                  <a:schemeClr val="tx1">
                    <a:lumMod val="75000"/>
                    <a:lumOff val="25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spcBef>
                <a:spcPts val="600"/>
              </a:spcBef>
              <a:defRPr/>
            </a:pPr>
            <a:endParaRPr lang="fr-FR" sz="1400" b="0" dirty="0" smtClean="0">
              <a:solidFill>
                <a:schemeClr val="tx1">
                  <a:lumMod val="75000"/>
                  <a:lumOff val="25000"/>
                </a:schemeClr>
              </a:solidFill>
              <a:cs typeface="Arial"/>
            </a:endParaRPr>
          </a:p>
          <a:p>
            <a:pPr marL="0">
              <a:spcBef>
                <a:spcPts val="600"/>
              </a:spcBef>
              <a:defRPr/>
            </a:pPr>
            <a:endParaRPr lang="fr-FR" sz="1400" b="0" dirty="0">
              <a:solidFill>
                <a:schemeClr val="tx1">
                  <a:lumMod val="75000"/>
                  <a:lumOff val="25000"/>
                </a:schemeClr>
              </a:solidFill>
              <a:cs typeface="Arial"/>
            </a:endParaRPr>
          </a:p>
          <a:p>
            <a:pPr marL="0">
              <a:spcBef>
                <a:spcPts val="600"/>
              </a:spcBef>
              <a:defRPr/>
            </a:pPr>
            <a:endParaRPr lang="fr-FR" sz="1400" b="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b="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b="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b="0" dirty="0">
              <a:solidFill>
                <a:schemeClr val="tx1">
                  <a:lumMod val="75000"/>
                  <a:lumOff val="25000"/>
                </a:schemeClr>
              </a:solidFill>
              <a:cs typeface="Arial"/>
            </a:endParaRPr>
          </a:p>
          <a:p>
            <a:pPr marL="0">
              <a:spcBef>
                <a:spcPts val="600"/>
              </a:spcBef>
              <a:defRPr/>
            </a:pPr>
            <a:endParaRPr lang="fr-FR" sz="1400" b="0" dirty="0">
              <a:solidFill>
                <a:schemeClr val="tx1">
                  <a:lumMod val="75000"/>
                  <a:lumOff val="25000"/>
                </a:schemeClr>
              </a:solidFill>
              <a:cs typeface="Arial"/>
            </a:endParaRPr>
          </a:p>
          <a:p>
            <a:pPr marL="0">
              <a:spcBef>
                <a:spcPts val="600"/>
              </a:spcBef>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0">
              <a:spcBef>
                <a:spcPts val="600"/>
              </a:spcBef>
              <a:defRPr/>
            </a:pPr>
            <a:endParaRPr lang="fr-FR" sz="1400" dirty="0">
              <a:solidFill>
                <a:schemeClr val="tx1">
                  <a:lumMod val="75000"/>
                  <a:lumOff val="25000"/>
                </a:schemeClr>
              </a:solidFill>
              <a:cs typeface="Arial"/>
            </a:endParaRPr>
          </a:p>
          <a:p>
            <a:pPr marL="0">
              <a:buFont typeface="Arial" panose="020B0604020202020204" pitchFamily="34" charset="0"/>
              <a:buNone/>
              <a:defRPr/>
            </a:pPr>
            <a:endParaRPr lang="fr-FR" sz="3000" dirty="0">
              <a:solidFill>
                <a:srgbClr val="C31632"/>
              </a:solidFill>
            </a:endParaRPr>
          </a:p>
        </p:txBody>
      </p:sp>
      <p:sp>
        <p:nvSpPr>
          <p:cNvPr id="11" name="Espace réservé du texte 2"/>
          <p:cNvSpPr txBox="1">
            <a:spLocks/>
          </p:cNvSpPr>
          <p:nvPr/>
        </p:nvSpPr>
        <p:spPr>
          <a:xfrm>
            <a:off x="4819621" y="1749536"/>
            <a:ext cx="4068000" cy="4392000"/>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noFill/>
          <a:ln w="6350">
            <a:noFill/>
          </a:ln>
        </p:spPr>
        <p:txBody>
          <a:bodyPr vert="horz" lIns="91440" tIns="45720" rIns="91440" bIns="45720" rtlCol="0" anchor="t">
            <a:noAutofit/>
          </a:bodyPr>
          <a:lstStyle>
            <a:lvl1pPr marL="180000" marR="0" indent="0" algn="l" defTabSz="914400" rtl="0" eaLnBrk="1" fontAlgn="auto" latinLnBrk="0" hangingPunct="1">
              <a:lnSpc>
                <a:spcPct val="100000"/>
              </a:lnSpc>
              <a:spcBef>
                <a:spcPts val="0"/>
              </a:spcBef>
              <a:spcAft>
                <a:spcPts val="0"/>
              </a:spcAft>
              <a:buClr>
                <a:schemeClr val="accent1"/>
              </a:buClr>
              <a:buSzPct val="70000"/>
              <a:buFont typeface="Wingdings 2" pitchFamily="18" charset="2"/>
              <a:buNone/>
              <a:tabLst/>
              <a:defRPr sz="1600" b="1" kern="1200" baseline="0">
                <a:solidFill>
                  <a:schemeClr val="accent1"/>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None/>
              <a:tabLst/>
              <a:defRPr sz="1400" b="0" kern="1200">
                <a:solidFill>
                  <a:schemeClr val="tx1">
                    <a:lumMod val="75000"/>
                    <a:lumOff val="25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Tx/>
              <a:buNone/>
              <a:tabLst/>
              <a:defRPr sz="1200" b="0" kern="1200">
                <a:solidFill>
                  <a:schemeClr val="tx1">
                    <a:lumMod val="75000"/>
                    <a:lumOff val="25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None/>
              <a:tabLst/>
              <a:defRPr sz="1100" b="0" kern="1200">
                <a:solidFill>
                  <a:schemeClr val="tx1">
                    <a:lumMod val="75000"/>
                    <a:lumOff val="25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4"/>
              </a:buClr>
              <a:buSzPct val="60000"/>
              <a:buFont typeface="Arial Narrow" panose="020B0606020202030204" pitchFamily="34" charset="0"/>
              <a:buNone/>
              <a:tabLst/>
              <a:defRPr sz="1100" b="0" kern="1200">
                <a:solidFill>
                  <a:schemeClr val="tx1">
                    <a:lumMod val="75000"/>
                    <a:lumOff val="25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a:spcBef>
                <a:spcPts val="600"/>
              </a:spcBef>
              <a:defRPr/>
            </a:pPr>
            <a:endParaRPr lang="fr-FR" sz="1400" b="0" dirty="0">
              <a:solidFill>
                <a:schemeClr val="tx1">
                  <a:lumMod val="75000"/>
                  <a:lumOff val="25000"/>
                </a:schemeClr>
              </a:solidFill>
              <a:cs typeface="Arial"/>
            </a:endParaRPr>
          </a:p>
          <a:p>
            <a:pPr marL="0">
              <a:spcBef>
                <a:spcPts val="600"/>
              </a:spcBef>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a:solidFill>
                <a:schemeClr val="tx1">
                  <a:lumMod val="75000"/>
                  <a:lumOff val="25000"/>
                </a:schemeClr>
              </a:solidFill>
              <a:cs typeface="Arial"/>
            </a:endParaRPr>
          </a:p>
          <a:p>
            <a:pPr marL="194310" indent="-194310">
              <a:spcBef>
                <a:spcPts val="600"/>
              </a:spcBef>
              <a:buFont typeface="Wingdings 2" pitchFamily="18" charset="2"/>
              <a:buChar char=""/>
              <a:defRPr/>
            </a:pPr>
            <a:endParaRPr lang="fr-FR" sz="1400" dirty="0" smtClean="0">
              <a:solidFill>
                <a:schemeClr val="tx1">
                  <a:lumMod val="75000"/>
                  <a:lumOff val="25000"/>
                </a:schemeClr>
              </a:solidFill>
              <a:cs typeface="Arial"/>
            </a:endParaRPr>
          </a:p>
          <a:p>
            <a:pPr marL="0">
              <a:spcBef>
                <a:spcPts val="600"/>
              </a:spcBef>
              <a:defRPr/>
            </a:pPr>
            <a:endParaRPr lang="fr-FR" sz="1400" dirty="0">
              <a:solidFill>
                <a:schemeClr val="tx1">
                  <a:lumMod val="75000"/>
                  <a:lumOff val="25000"/>
                </a:schemeClr>
              </a:solidFill>
              <a:cs typeface="Arial"/>
            </a:endParaRPr>
          </a:p>
          <a:p>
            <a:pPr marL="0">
              <a:buFont typeface="Arial" panose="020B0604020202020204" pitchFamily="34" charset="0"/>
              <a:buNone/>
              <a:defRPr/>
            </a:pPr>
            <a:endParaRPr lang="fr-FR" sz="3000" dirty="0">
              <a:solidFill>
                <a:srgbClr val="C31632"/>
              </a:solidFill>
            </a:endParaRPr>
          </a:p>
        </p:txBody>
      </p:sp>
      <p:pic>
        <p:nvPicPr>
          <p:cNvPr id="2" name="Image 1">
            <a:hlinkClick r:id="rId2"/>
          </p:cNvPr>
          <p:cNvPicPr>
            <a:picLocks noChangeAspect="1"/>
          </p:cNvPicPr>
          <p:nvPr/>
        </p:nvPicPr>
        <p:blipFill rotWithShape="1">
          <a:blip r:embed="rId3"/>
          <a:srcRect l="3405" t="-77" r="2311" b="12059"/>
          <a:stretch/>
        </p:blipFill>
        <p:spPr>
          <a:xfrm>
            <a:off x="5276826" y="2490267"/>
            <a:ext cx="3346826" cy="3060000"/>
          </a:xfrm>
          <a:prstGeom prst="rect">
            <a:avLst/>
          </a:prstGeom>
          <a:ln>
            <a:noFill/>
          </a:ln>
          <a:effectLst>
            <a:outerShdw blurRad="50800" dist="38100" dir="2700000" algn="tl" rotWithShape="0">
              <a:prstClr val="black">
                <a:alpha val="40000"/>
              </a:prstClr>
            </a:outerShdw>
          </a:effectLst>
        </p:spPr>
      </p:pic>
      <p:pic>
        <p:nvPicPr>
          <p:cNvPr id="3" name="Image 2">
            <a:hlinkClick r:id="rId4"/>
          </p:cNvPr>
          <p:cNvPicPr>
            <a:picLocks noChangeAspect="1"/>
          </p:cNvPicPr>
          <p:nvPr/>
        </p:nvPicPr>
        <p:blipFill>
          <a:blip r:embed="rId5"/>
          <a:stretch>
            <a:fillRect/>
          </a:stretch>
        </p:blipFill>
        <p:spPr>
          <a:xfrm>
            <a:off x="891336" y="2490267"/>
            <a:ext cx="3346826" cy="3060000"/>
          </a:xfrm>
          <a:prstGeom prst="rect">
            <a:avLst/>
          </a:prstGeom>
          <a:ln>
            <a:noFill/>
          </a:ln>
          <a:effectLst>
            <a:outerShdw blurRad="50800" dist="38100" dir="2700000" algn="tl" rotWithShape="0">
              <a:prstClr val="black">
                <a:alpha val="40000"/>
              </a:prstClr>
            </a:outerShdw>
          </a:effectLst>
        </p:spPr>
      </p:pic>
      <p:cxnSp>
        <p:nvCxnSpPr>
          <p:cNvPr id="12" name="Connecteur droit 11"/>
          <p:cNvCxnSpPr/>
          <p:nvPr/>
        </p:nvCxnSpPr>
        <p:spPr>
          <a:xfrm>
            <a:off x="4759988" y="2530299"/>
            <a:ext cx="0" cy="3132000"/>
          </a:xfrm>
          <a:prstGeom prst="lin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3" name="Espace réservé du contenu 14"/>
          <p:cNvSpPr>
            <a:spLocks noGrp="1"/>
          </p:cNvSpPr>
          <p:nvPr>
            <p:ph sz="half" idx="4294967295"/>
          </p:nvPr>
        </p:nvSpPr>
        <p:spPr>
          <a:xfrm>
            <a:off x="5242801" y="1979415"/>
            <a:ext cx="3848097" cy="383429"/>
          </a:xfrm>
          <a:prstGeom prst="rect">
            <a:avLst/>
          </a:prstGeom>
        </p:spPr>
        <p:txBody>
          <a:bodyPr vert="horz" lIns="91440" tIns="45720" rIns="91440" bIns="45720" rtlCol="0" anchor="t">
            <a:normAutofit/>
          </a:bodyPr>
          <a:lstStyle/>
          <a:p>
            <a:pPr marL="0" indent="0">
              <a:buNone/>
            </a:pPr>
            <a:r>
              <a:rPr lang="fr-FR" b="1" dirty="0">
                <a:solidFill>
                  <a:schemeClr val="accent1"/>
                </a:solidFill>
                <a:cs typeface="Arial"/>
              </a:rPr>
              <a:t>CÔTÉ COLLABORATEURS</a:t>
            </a:r>
            <a:endParaRPr lang="fr-FR" dirty="0">
              <a:solidFill>
                <a:schemeClr val="accent1"/>
              </a:solidFill>
              <a:cs typeface="Arial"/>
            </a:endParaRPr>
          </a:p>
        </p:txBody>
      </p:sp>
      <p:pic>
        <p:nvPicPr>
          <p:cNvPr id="14" name="Image 13" descr="manager-256.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63995" y="1749536"/>
            <a:ext cx="504000" cy="504000"/>
          </a:xfrm>
          <a:prstGeom prst="rect">
            <a:avLst/>
          </a:prstGeom>
        </p:spPr>
      </p:pic>
      <p:sp>
        <p:nvSpPr>
          <p:cNvPr id="15" name="Espace réservé du contenu 13"/>
          <p:cNvSpPr>
            <a:spLocks noGrp="1"/>
          </p:cNvSpPr>
          <p:nvPr>
            <p:ph sz="half" idx="4294967295"/>
          </p:nvPr>
        </p:nvSpPr>
        <p:spPr>
          <a:xfrm>
            <a:off x="969177" y="1979415"/>
            <a:ext cx="3848097" cy="383429"/>
          </a:xfrm>
          <a:prstGeom prst="rect">
            <a:avLst/>
          </a:prstGeom>
        </p:spPr>
        <p:txBody>
          <a:bodyPr vert="horz" lIns="91440" tIns="45720" rIns="91440" bIns="45720" rtlCol="0" anchor="t">
            <a:normAutofit/>
          </a:bodyPr>
          <a:lstStyle/>
          <a:p>
            <a:pPr marL="0" indent="0">
              <a:buNone/>
            </a:pPr>
            <a:r>
              <a:rPr lang="fr-FR" b="1" dirty="0">
                <a:solidFill>
                  <a:schemeClr val="accent1"/>
                </a:solidFill>
                <a:cs typeface="Arial"/>
              </a:rPr>
              <a:t>CÔTÉ CLIENTS</a:t>
            </a:r>
            <a:endParaRPr lang="fr-FR" dirty="0">
              <a:solidFill>
                <a:schemeClr val="accent1"/>
              </a:solidFill>
              <a:cs typeface="Arial"/>
            </a:endParaRPr>
          </a:p>
        </p:txBody>
      </p:sp>
      <p:grpSp>
        <p:nvGrpSpPr>
          <p:cNvPr id="16" name="Groupe 15"/>
          <p:cNvGrpSpPr/>
          <p:nvPr/>
        </p:nvGrpSpPr>
        <p:grpSpPr>
          <a:xfrm>
            <a:off x="2195133" y="1765856"/>
            <a:ext cx="487680" cy="487680"/>
            <a:chOff x="2116536" y="1234241"/>
            <a:chExt cx="487680" cy="487680"/>
          </a:xfrm>
        </p:grpSpPr>
        <p:pic>
          <p:nvPicPr>
            <p:cNvPr id="17" name="Image 16" descr="portrait_mode-256.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16536" y="1234241"/>
              <a:ext cx="487680" cy="487680"/>
            </a:xfrm>
            <a:prstGeom prst="rect">
              <a:avLst/>
            </a:prstGeom>
          </p:spPr>
        </p:pic>
        <p:sp>
          <p:nvSpPr>
            <p:cNvPr id="18" name="Rectangle 17"/>
            <p:cNvSpPr/>
            <p:nvPr/>
          </p:nvSpPr>
          <p:spPr>
            <a:xfrm>
              <a:off x="2467278" y="1234241"/>
              <a:ext cx="136938" cy="1793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ZoneTexte 18"/>
          <p:cNvSpPr txBox="1"/>
          <p:nvPr/>
        </p:nvSpPr>
        <p:spPr>
          <a:xfrm>
            <a:off x="2774958" y="6332650"/>
            <a:ext cx="3196644" cy="276999"/>
          </a:xfrm>
          <a:prstGeom prst="rect">
            <a:avLst/>
          </a:prstGeom>
          <a:solidFill>
            <a:schemeClr val="bg1">
              <a:lumMod val="85000"/>
            </a:schemeClr>
          </a:solidFill>
        </p:spPr>
        <p:txBody>
          <a:bodyPr wrap="square" rtlCol="0">
            <a:spAutoFit/>
          </a:bodyPr>
          <a:lstStyle/>
          <a:p>
            <a:pPr algn="ctr"/>
            <a:r>
              <a:rPr lang="fr-FR" sz="1200" b="1" dirty="0">
                <a:solidFill>
                  <a:schemeClr val="tx1">
                    <a:lumMod val="75000"/>
                    <a:lumOff val="25000"/>
                  </a:schemeClr>
                </a:solidFill>
              </a:rPr>
              <a:t>Cliquez sur les visuels pour accéder aux solutions</a:t>
            </a:r>
          </a:p>
        </p:txBody>
      </p:sp>
    </p:spTree>
    <p:extLst>
      <p:ext uri="{BB962C8B-B14F-4D97-AF65-F5344CB8AC3E}">
        <p14:creationId xmlns:p14="http://schemas.microsoft.com/office/powerpoint/2010/main" val="2445138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t>Échanger avec ses collègues grâce à Skype</a:t>
            </a:r>
          </a:p>
        </p:txBody>
      </p:sp>
      <p:sp>
        <p:nvSpPr>
          <p:cNvPr id="23" name="Espace réservé du texte 22"/>
          <p:cNvSpPr>
            <a:spLocks noGrp="1"/>
          </p:cNvSpPr>
          <p:nvPr>
            <p:ph type="body" sz="quarter" idx="11"/>
          </p:nvPr>
        </p:nvSpPr>
        <p:spPr/>
        <p:txBody>
          <a:bodyPr/>
          <a:lstStyle/>
          <a:p>
            <a:pPr marL="179705"/>
            <a:r>
              <a:rPr lang="fr-FR" dirty="0" smtClean="0">
                <a:cs typeface="Arial"/>
              </a:rPr>
              <a:t>Pour rester en contact avec ses collègues, Skype favorise les échanges </a:t>
            </a:r>
            <a:endParaRPr lang="fr-FR" dirty="0"/>
          </a:p>
        </p:txBody>
      </p:sp>
      <p:sp>
        <p:nvSpPr>
          <p:cNvPr id="28" name="Rectangle 27"/>
          <p:cNvSpPr/>
          <p:nvPr/>
        </p:nvSpPr>
        <p:spPr>
          <a:xfrm>
            <a:off x="2617872" y="6353291"/>
            <a:ext cx="3510817" cy="2357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2"/>
          <p:cNvSpPr txBox="1">
            <a:spLocks/>
          </p:cNvSpPr>
          <p:nvPr/>
        </p:nvSpPr>
        <p:spPr>
          <a:xfrm>
            <a:off x="708576" y="1159871"/>
            <a:ext cx="8075061" cy="935037"/>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noFill/>
          <a:ln w="6350">
            <a:noFill/>
          </a:ln>
        </p:spPr>
        <p:txBody>
          <a:bodyPr vert="horz" lIns="91440" tIns="45720" rIns="91440" bIns="45720" rtlCol="0" anchor="t">
            <a:noAutofit/>
          </a:bodyPr>
          <a:lstStyle>
            <a:defPPr>
              <a:defRPr lang="fr-FR"/>
            </a:defPPr>
            <a:lvl1pPr marR="0" indent="0" fontAlgn="auto">
              <a:lnSpc>
                <a:spcPct val="100000"/>
              </a:lnSpc>
              <a:spcBef>
                <a:spcPts val="600"/>
              </a:spcBef>
              <a:spcAft>
                <a:spcPts val="0"/>
              </a:spcAft>
              <a:buClr>
                <a:schemeClr val="accent1"/>
              </a:buClr>
              <a:buSzPct val="70000"/>
              <a:buFont typeface="Wingdings 2" pitchFamily="18" charset="2"/>
              <a:buNone/>
              <a:tabLst/>
              <a:defRPr sz="1400" b="1" baseline="0">
                <a:solidFill>
                  <a:schemeClr val="tx1">
                    <a:lumMod val="75000"/>
                    <a:lumOff val="25000"/>
                  </a:schemeClr>
                </a:solidFill>
                <a:latin typeface="+mj-lt"/>
                <a:cs typeface="Arial"/>
              </a:defRPr>
            </a:lvl1pPr>
            <a:lvl2pPr marL="612000" marR="0" indent="-180000" fontAlgn="auto">
              <a:lnSpc>
                <a:spcPct val="100000"/>
              </a:lnSpc>
              <a:spcBef>
                <a:spcPts val="300"/>
              </a:spcBef>
              <a:spcAft>
                <a:spcPts val="0"/>
              </a:spcAft>
              <a:buClr>
                <a:schemeClr val="accent1"/>
              </a:buClr>
              <a:buSzPct val="70000"/>
              <a:buFont typeface="Wingdings 2" pitchFamily="18" charset="2"/>
              <a:buNone/>
              <a:tabLst/>
              <a:defRPr sz="1400" b="0">
                <a:solidFill>
                  <a:schemeClr val="tx1">
                    <a:lumMod val="75000"/>
                    <a:lumOff val="25000"/>
                  </a:schemeClr>
                </a:solidFill>
                <a:latin typeface="+mj-lt"/>
                <a:cs typeface="Arial" pitchFamily="34" charset="0"/>
              </a:defRPr>
            </a:lvl2pPr>
            <a:lvl3pPr marL="1080000" marR="0" indent="-180000" fontAlgn="auto">
              <a:lnSpc>
                <a:spcPct val="100000"/>
              </a:lnSpc>
              <a:spcBef>
                <a:spcPts val="300"/>
              </a:spcBef>
              <a:spcAft>
                <a:spcPts val="0"/>
              </a:spcAft>
              <a:buClr>
                <a:schemeClr val="accent1"/>
              </a:buClr>
              <a:buSzPct val="70000"/>
              <a:buFontTx/>
              <a:buNone/>
              <a:tabLst/>
              <a:defRPr sz="1200" b="0">
                <a:solidFill>
                  <a:schemeClr val="tx1">
                    <a:lumMod val="75000"/>
                    <a:lumOff val="25000"/>
                  </a:schemeClr>
                </a:solidFill>
                <a:latin typeface="+mj-lt"/>
                <a:cs typeface="Arial" pitchFamily="34" charset="0"/>
              </a:defRPr>
            </a:lvl3pPr>
            <a:lvl4pPr marL="1440000" marR="0" indent="-180000" fontAlgn="auto">
              <a:lnSpc>
                <a:spcPct val="100000"/>
              </a:lnSpc>
              <a:spcBef>
                <a:spcPts val="300"/>
              </a:spcBef>
              <a:spcAft>
                <a:spcPts val="0"/>
              </a:spcAft>
              <a:buClr>
                <a:schemeClr val="accent1"/>
              </a:buClr>
              <a:buSzPct val="70000"/>
              <a:buFont typeface="Arial" panose="020B0604020202020204" pitchFamily="34" charset="0"/>
              <a:buNone/>
              <a:tabLst/>
              <a:defRPr sz="1100" b="0">
                <a:solidFill>
                  <a:schemeClr val="tx1">
                    <a:lumMod val="75000"/>
                    <a:lumOff val="25000"/>
                  </a:schemeClr>
                </a:solidFill>
                <a:latin typeface="+mj-lt"/>
                <a:cs typeface="Arial" pitchFamily="34" charset="0"/>
              </a:defRPr>
            </a:lvl4pPr>
            <a:lvl5pPr marL="1800000" marR="0" indent="-180000" fontAlgn="auto">
              <a:lnSpc>
                <a:spcPct val="100000"/>
              </a:lnSpc>
              <a:spcBef>
                <a:spcPts val="300"/>
              </a:spcBef>
              <a:spcAft>
                <a:spcPts val="0"/>
              </a:spcAft>
              <a:buClr>
                <a:schemeClr val="accent4"/>
              </a:buClr>
              <a:buSzPct val="60000"/>
              <a:buFont typeface="Arial Narrow" panose="020B0606020202030204" pitchFamily="34" charset="0"/>
              <a:buNone/>
              <a:tabLst/>
              <a:defRPr sz="1100" b="0">
                <a:solidFill>
                  <a:schemeClr val="tx1">
                    <a:lumMod val="75000"/>
                    <a:lumOff val="25000"/>
                  </a:schemeClr>
                </a:solidFill>
                <a:latin typeface="+mj-lt"/>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fr-FR" dirty="0" smtClean="0"/>
              <a:t>Skype permet d’optimiser les échanges et de partager des documents en toute fluidité.</a:t>
            </a:r>
          </a:p>
          <a:p>
            <a:r>
              <a:rPr lang="fr-FR" b="0" dirty="0" smtClean="0"/>
              <a:t>Pour vous assurer du bon fonctionnement de cet outil, cinq modes opératoires actualisés sont à votre disposition dans la rubrique des commerciaux :</a:t>
            </a:r>
          </a:p>
          <a:p>
            <a:endParaRPr lang="fr-FR" dirty="0"/>
          </a:p>
          <a:p>
            <a:r>
              <a:rPr lang="fr-FR" dirty="0" smtClean="0"/>
              <a:t> </a:t>
            </a:r>
            <a:endParaRPr lang="fr-FR" dirty="0"/>
          </a:p>
          <a:p>
            <a:endParaRPr lang="fr-FR" dirty="0"/>
          </a:p>
          <a:p>
            <a:endParaRPr lang="fr-FR" dirty="0"/>
          </a:p>
          <a:p>
            <a:endParaRPr lang="fr-FR" dirty="0"/>
          </a:p>
        </p:txBody>
      </p:sp>
      <p:pic>
        <p:nvPicPr>
          <p:cNvPr id="2" name="Image 1">
            <a:hlinkClick r:id="rId2"/>
          </p:cNvPr>
          <p:cNvPicPr>
            <a:picLocks noChangeAspect="1"/>
          </p:cNvPicPr>
          <p:nvPr/>
        </p:nvPicPr>
        <p:blipFill rotWithShape="1">
          <a:blip r:embed="rId3"/>
          <a:srcRect t="1889" r="325"/>
          <a:stretch/>
        </p:blipFill>
        <p:spPr>
          <a:xfrm>
            <a:off x="1205883" y="2094908"/>
            <a:ext cx="6782547" cy="3859475"/>
          </a:xfrm>
          <a:prstGeom prst="rect">
            <a:avLst/>
          </a:prstGeom>
          <a:ln>
            <a:solidFill>
              <a:srgbClr val="D9D9D9"/>
            </a:solidFill>
          </a:ln>
        </p:spPr>
      </p:pic>
      <p:sp>
        <p:nvSpPr>
          <p:cNvPr id="10" name="ZoneTexte 9"/>
          <p:cNvSpPr txBox="1"/>
          <p:nvPr/>
        </p:nvSpPr>
        <p:spPr>
          <a:xfrm>
            <a:off x="2774958" y="6332650"/>
            <a:ext cx="3196644" cy="276999"/>
          </a:xfrm>
          <a:prstGeom prst="rect">
            <a:avLst/>
          </a:prstGeom>
          <a:solidFill>
            <a:schemeClr val="bg1">
              <a:lumMod val="85000"/>
            </a:schemeClr>
          </a:solidFill>
        </p:spPr>
        <p:txBody>
          <a:bodyPr wrap="square" rtlCol="0">
            <a:spAutoFit/>
          </a:bodyPr>
          <a:lstStyle/>
          <a:p>
            <a:pPr algn="ctr"/>
            <a:r>
              <a:rPr lang="fr-FR" sz="1200" b="1" dirty="0">
                <a:solidFill>
                  <a:schemeClr val="tx1">
                    <a:lumMod val="75000"/>
                    <a:lumOff val="25000"/>
                  </a:schemeClr>
                </a:solidFill>
              </a:rPr>
              <a:t>Cliquez sur </a:t>
            </a:r>
            <a:r>
              <a:rPr lang="fr-FR" sz="1200" b="1" dirty="0" smtClean="0">
                <a:solidFill>
                  <a:schemeClr val="tx1">
                    <a:lumMod val="75000"/>
                    <a:lumOff val="25000"/>
                  </a:schemeClr>
                </a:solidFill>
              </a:rPr>
              <a:t>le visuel </a:t>
            </a:r>
            <a:r>
              <a:rPr lang="fr-FR" sz="1200" b="1" dirty="0">
                <a:solidFill>
                  <a:schemeClr val="tx1">
                    <a:lumMod val="75000"/>
                    <a:lumOff val="25000"/>
                  </a:schemeClr>
                </a:solidFill>
              </a:rPr>
              <a:t>pour accéder aux solutions</a:t>
            </a:r>
          </a:p>
        </p:txBody>
      </p:sp>
    </p:spTree>
    <p:extLst>
      <p:ext uri="{BB962C8B-B14F-4D97-AF65-F5344CB8AC3E}">
        <p14:creationId xmlns:p14="http://schemas.microsoft.com/office/powerpoint/2010/main" val="3292979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t>informations sur l’Offre en lien avec l’actualité</a:t>
            </a:r>
          </a:p>
        </p:txBody>
      </p:sp>
      <p:sp>
        <p:nvSpPr>
          <p:cNvPr id="23" name="Espace réservé du texte 22"/>
          <p:cNvSpPr>
            <a:spLocks noGrp="1"/>
          </p:cNvSpPr>
          <p:nvPr>
            <p:ph type="body" sz="quarter" idx="11"/>
          </p:nvPr>
        </p:nvSpPr>
        <p:spPr/>
        <p:txBody>
          <a:bodyPr/>
          <a:lstStyle/>
          <a:p>
            <a:pPr marL="179705"/>
            <a:r>
              <a:rPr lang="fr-FR" dirty="0" smtClean="0">
                <a:cs typeface="Arial"/>
              </a:rPr>
              <a:t>Dans ce contexte de crise, nos clients peuvent avoir besoin d’utiliser des garanties ou services compris dans les offres détenues – Certains services ont été adaptés</a:t>
            </a:r>
            <a:endParaRPr lang="fr-FR" dirty="0"/>
          </a:p>
        </p:txBody>
      </p:sp>
      <p:sp>
        <p:nvSpPr>
          <p:cNvPr id="28" name="Rectangle 27"/>
          <p:cNvSpPr/>
          <p:nvPr/>
        </p:nvSpPr>
        <p:spPr>
          <a:xfrm>
            <a:off x="2617872" y="6353291"/>
            <a:ext cx="3510817" cy="2357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723106" y="1674673"/>
            <a:ext cx="6467155" cy="3508653"/>
          </a:xfrm>
          <a:prstGeom prst="rect">
            <a:avLst/>
          </a:prstGeom>
          <a:noFill/>
        </p:spPr>
        <p:txBody>
          <a:bodyPr wrap="none" rtlCol="0">
            <a:spAutoFit/>
          </a:bodyPr>
          <a:lstStyle/>
          <a:p>
            <a:pPr marL="285750" indent="-285750">
              <a:buFont typeface="Wingdings" panose="05000000000000000000" pitchFamily="2" charset="2"/>
              <a:buChar char="q"/>
            </a:pPr>
            <a:r>
              <a:rPr lang="fr-FR" b="1" dirty="0" smtClean="0">
                <a:solidFill>
                  <a:srgbClr val="C00000"/>
                </a:solidFill>
              </a:rPr>
              <a:t>BANCARISATION :</a:t>
            </a:r>
          </a:p>
          <a:p>
            <a:pPr marL="285750" indent="-285750">
              <a:buFont typeface="Wingdings" panose="05000000000000000000" pitchFamily="2" charset="2"/>
              <a:buChar char="q"/>
            </a:pPr>
            <a:endParaRPr lang="fr-FR" dirty="0" smtClean="0"/>
          </a:p>
          <a:p>
            <a:pPr marL="742950" lvl="1" indent="-285750">
              <a:buFont typeface="Wingdings" panose="05000000000000000000" pitchFamily="2" charset="2"/>
              <a:buChar char="§"/>
            </a:pPr>
            <a:r>
              <a:rPr lang="fr-FR" sz="1600" dirty="0">
                <a:solidFill>
                  <a:schemeClr val="tx1">
                    <a:lumMod val="50000"/>
                    <a:lumOff val="50000"/>
                  </a:schemeClr>
                </a:solidFill>
              </a:rPr>
              <a:t>Les services </a:t>
            </a:r>
            <a:r>
              <a:rPr lang="fr-FR" sz="1600" dirty="0" smtClean="0">
                <a:solidFill>
                  <a:schemeClr val="tx1">
                    <a:lumMod val="50000"/>
                    <a:lumOff val="50000"/>
                  </a:schemeClr>
                </a:solidFill>
              </a:rPr>
              <a:t>d’Assurances </a:t>
            </a:r>
            <a:r>
              <a:rPr lang="fr-FR" sz="1600" dirty="0">
                <a:solidFill>
                  <a:schemeClr val="tx1">
                    <a:lumMod val="50000"/>
                    <a:lumOff val="50000"/>
                  </a:schemeClr>
                </a:solidFill>
              </a:rPr>
              <a:t>et d’Assistance liés aux cartes </a:t>
            </a:r>
            <a:r>
              <a:rPr lang="fr-FR" sz="1600" dirty="0" smtClean="0">
                <a:solidFill>
                  <a:schemeClr val="tx1">
                    <a:lumMod val="50000"/>
                    <a:lumOff val="50000"/>
                  </a:schemeClr>
                </a:solidFill>
              </a:rPr>
              <a:t>bancaires</a:t>
            </a:r>
          </a:p>
          <a:p>
            <a:pPr marL="742950" lvl="1" indent="-285750">
              <a:buFont typeface="Wingdings" panose="05000000000000000000" pitchFamily="2" charset="2"/>
              <a:buChar char="§"/>
            </a:pPr>
            <a:r>
              <a:rPr lang="fr-FR" sz="1600" dirty="0" smtClean="0">
                <a:solidFill>
                  <a:schemeClr val="tx1">
                    <a:lumMod val="50000"/>
                    <a:lumOff val="50000"/>
                  </a:schemeClr>
                </a:solidFill>
              </a:rPr>
              <a:t>L’envoi </a:t>
            </a:r>
            <a:r>
              <a:rPr lang="fr-FR" sz="1600" dirty="0">
                <a:solidFill>
                  <a:schemeClr val="tx1">
                    <a:lumMod val="50000"/>
                    <a:lumOff val="50000"/>
                  </a:schemeClr>
                </a:solidFill>
              </a:rPr>
              <a:t>de toutes les cartes bancaires à domicile dès à </a:t>
            </a:r>
            <a:r>
              <a:rPr lang="fr-FR" sz="1600" dirty="0" smtClean="0">
                <a:solidFill>
                  <a:schemeClr val="tx1">
                    <a:lumMod val="50000"/>
                    <a:lumOff val="50000"/>
                  </a:schemeClr>
                </a:solidFill>
              </a:rPr>
              <a:t>présent</a:t>
            </a:r>
          </a:p>
          <a:p>
            <a:pPr marL="742950" lvl="1" indent="-285750">
              <a:buFont typeface="Wingdings" panose="05000000000000000000" pitchFamily="2" charset="2"/>
              <a:buChar char="§"/>
            </a:pPr>
            <a:endParaRPr lang="fr-FR" dirty="0"/>
          </a:p>
          <a:p>
            <a:pPr marL="285750" indent="-285750">
              <a:buFont typeface="Wingdings" panose="05000000000000000000" pitchFamily="2" charset="2"/>
              <a:buChar char="q"/>
            </a:pPr>
            <a:r>
              <a:rPr lang="fr-FR" b="1" dirty="0" smtClean="0">
                <a:solidFill>
                  <a:srgbClr val="C00000"/>
                </a:solidFill>
              </a:rPr>
              <a:t>IARD PREVOYANCE :</a:t>
            </a:r>
          </a:p>
          <a:p>
            <a:pPr marL="285750" indent="-285750">
              <a:buFont typeface="Wingdings" panose="05000000000000000000" pitchFamily="2" charset="2"/>
              <a:buChar char="q"/>
            </a:pPr>
            <a:endParaRPr lang="fr-FR" dirty="0"/>
          </a:p>
          <a:p>
            <a:pPr marL="742950" lvl="1" indent="-285750">
              <a:buFont typeface="Wingdings" panose="05000000000000000000" pitchFamily="2" charset="2"/>
              <a:buChar char="§"/>
            </a:pPr>
            <a:r>
              <a:rPr lang="fr-FR" sz="1600" dirty="0" smtClean="0">
                <a:solidFill>
                  <a:schemeClr val="tx1">
                    <a:lumMod val="50000"/>
                    <a:lumOff val="50000"/>
                  </a:schemeClr>
                </a:solidFill>
              </a:rPr>
              <a:t>Protection juridique : Informations </a:t>
            </a:r>
            <a:r>
              <a:rPr lang="fr-FR" sz="1600" dirty="0">
                <a:solidFill>
                  <a:schemeClr val="tx1">
                    <a:lumMod val="50000"/>
                    <a:lumOff val="50000"/>
                  </a:schemeClr>
                </a:solidFill>
              </a:rPr>
              <a:t>sur les actualités liées au </a:t>
            </a:r>
            <a:r>
              <a:rPr lang="fr-FR" sz="1600" dirty="0" smtClean="0">
                <a:solidFill>
                  <a:schemeClr val="tx1">
                    <a:lumMod val="50000"/>
                    <a:lumOff val="50000"/>
                  </a:schemeClr>
                </a:solidFill>
              </a:rPr>
              <a:t>coronavirus</a:t>
            </a:r>
          </a:p>
          <a:p>
            <a:pPr marL="742950" lvl="1" indent="-285750">
              <a:buFont typeface="Wingdings" panose="05000000000000000000" pitchFamily="2" charset="2"/>
              <a:buChar char="§"/>
            </a:pPr>
            <a:r>
              <a:rPr lang="fr-FR" sz="1600" dirty="0">
                <a:solidFill>
                  <a:schemeClr val="tx1">
                    <a:lumMod val="50000"/>
                    <a:lumOff val="50000"/>
                  </a:schemeClr>
                </a:solidFill>
                <a:cs typeface="Calibri" panose="020F0502020204030204" pitchFamily="34" charset="0"/>
              </a:rPr>
              <a:t>En cas de déclaration des sinistres par un client</a:t>
            </a:r>
            <a:endParaRPr lang="fr-FR" sz="1600" dirty="0">
              <a:solidFill>
                <a:schemeClr val="tx1">
                  <a:lumMod val="50000"/>
                  <a:lumOff val="50000"/>
                </a:schemeClr>
              </a:solidFill>
            </a:endParaRPr>
          </a:p>
          <a:p>
            <a:pPr marL="742950" lvl="1" indent="-285750">
              <a:buFont typeface="Wingdings" panose="05000000000000000000" pitchFamily="2" charset="2"/>
              <a:buChar char="§"/>
            </a:pPr>
            <a:r>
              <a:rPr lang="fr-FR" sz="1600" dirty="0" err="1" smtClean="0">
                <a:solidFill>
                  <a:schemeClr val="tx1">
                    <a:lumMod val="50000"/>
                    <a:lumOff val="50000"/>
                  </a:schemeClr>
                </a:solidFill>
                <a:cs typeface="Calibri" panose="020F0502020204030204" pitchFamily="34" charset="0"/>
              </a:rPr>
              <a:t>SECUR’Famille</a:t>
            </a:r>
            <a:r>
              <a:rPr lang="fr-FR" sz="1600" dirty="0" smtClean="0">
                <a:solidFill>
                  <a:schemeClr val="tx1">
                    <a:lumMod val="50000"/>
                    <a:lumOff val="50000"/>
                  </a:schemeClr>
                </a:solidFill>
                <a:cs typeface="Calibri" panose="020F0502020204030204" pitchFamily="34" charset="0"/>
              </a:rPr>
              <a:t> </a:t>
            </a:r>
            <a:r>
              <a:rPr lang="fr-FR" sz="1600" dirty="0">
                <a:solidFill>
                  <a:schemeClr val="tx1">
                    <a:lumMod val="50000"/>
                    <a:lumOff val="50000"/>
                  </a:schemeClr>
                </a:solidFill>
                <a:cs typeface="Calibri" panose="020F0502020204030204" pitchFamily="34" charset="0"/>
              </a:rPr>
              <a:t>2 : Mise </a:t>
            </a:r>
            <a:r>
              <a:rPr lang="fr-FR" sz="1600" dirty="0" smtClean="0">
                <a:solidFill>
                  <a:schemeClr val="tx1">
                    <a:lumMod val="50000"/>
                    <a:lumOff val="50000"/>
                  </a:schemeClr>
                </a:solidFill>
                <a:cs typeface="Calibri" panose="020F0502020204030204" pitchFamily="34" charset="0"/>
              </a:rPr>
              <a:t>en </a:t>
            </a:r>
            <a:r>
              <a:rPr lang="fr-FR" sz="1600" dirty="0">
                <a:solidFill>
                  <a:schemeClr val="tx1">
                    <a:lumMod val="50000"/>
                    <a:lumOff val="50000"/>
                  </a:schemeClr>
                </a:solidFill>
                <a:cs typeface="Calibri" panose="020F0502020204030204" pitchFamily="34" charset="0"/>
              </a:rPr>
              <a:t>marché le 23 mars </a:t>
            </a:r>
            <a:r>
              <a:rPr lang="fr-FR" sz="1600" dirty="0" smtClean="0">
                <a:solidFill>
                  <a:schemeClr val="tx1">
                    <a:lumMod val="50000"/>
                    <a:lumOff val="50000"/>
                  </a:schemeClr>
                </a:solidFill>
                <a:cs typeface="Calibri" panose="020F0502020204030204" pitchFamily="34" charset="0"/>
              </a:rPr>
              <a:t>2020</a:t>
            </a:r>
          </a:p>
          <a:p>
            <a:pPr marL="742950" lvl="1" indent="-285750">
              <a:buFont typeface="Wingdings" panose="05000000000000000000" pitchFamily="2" charset="2"/>
              <a:buChar char="§"/>
            </a:pPr>
            <a:r>
              <a:rPr lang="fr-FR" sz="1600" dirty="0" smtClean="0">
                <a:solidFill>
                  <a:schemeClr val="tx1">
                    <a:lumMod val="50000"/>
                    <a:lumOff val="50000"/>
                  </a:schemeClr>
                </a:solidFill>
                <a:cs typeface="Calibri" panose="020F0502020204030204" pitchFamily="34" charset="0"/>
              </a:rPr>
              <a:t>Best Protection : Report </a:t>
            </a:r>
            <a:r>
              <a:rPr lang="fr-FR" sz="1600" dirty="0">
                <a:solidFill>
                  <a:schemeClr val="tx1">
                    <a:lumMod val="50000"/>
                    <a:lumOff val="50000"/>
                  </a:schemeClr>
                </a:solidFill>
                <a:cs typeface="Calibri" panose="020F0502020204030204" pitchFamily="34" charset="0"/>
              </a:rPr>
              <a:t>du Temps Fort AUTO &amp; 2 ROUES – 3 mois </a:t>
            </a:r>
            <a:r>
              <a:rPr lang="fr-FR" sz="1600" dirty="0" smtClean="0">
                <a:solidFill>
                  <a:schemeClr val="tx1">
                    <a:lumMod val="50000"/>
                    <a:lumOff val="50000"/>
                  </a:schemeClr>
                </a:solidFill>
                <a:cs typeface="Calibri" panose="020F0502020204030204" pitchFamily="34" charset="0"/>
              </a:rPr>
              <a:t>offerts</a:t>
            </a:r>
          </a:p>
          <a:p>
            <a:pPr marL="742950" lvl="1" indent="-285750">
              <a:buFont typeface="Wingdings" panose="05000000000000000000" pitchFamily="2" charset="2"/>
              <a:buChar char="§"/>
            </a:pPr>
            <a:endParaRPr lang="fr-FR" dirty="0" smtClean="0"/>
          </a:p>
          <a:p>
            <a:endParaRPr lang="fr-FR" dirty="0"/>
          </a:p>
        </p:txBody>
      </p:sp>
    </p:spTree>
    <p:extLst>
      <p:ext uri="{BB962C8B-B14F-4D97-AF65-F5344CB8AC3E}">
        <p14:creationId xmlns:p14="http://schemas.microsoft.com/office/powerpoint/2010/main" val="2649601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t>informations sur l’Offre en lien avec l’actualité</a:t>
            </a:r>
          </a:p>
        </p:txBody>
      </p:sp>
      <p:sp>
        <p:nvSpPr>
          <p:cNvPr id="23" name="Espace réservé du texte 22"/>
          <p:cNvSpPr>
            <a:spLocks noGrp="1"/>
          </p:cNvSpPr>
          <p:nvPr>
            <p:ph type="body" sz="quarter" idx="11"/>
          </p:nvPr>
        </p:nvSpPr>
        <p:spPr/>
        <p:txBody>
          <a:bodyPr/>
          <a:lstStyle/>
          <a:p>
            <a:pPr marL="179705"/>
            <a:r>
              <a:rPr lang="fr-FR" dirty="0" smtClean="0">
                <a:cs typeface="Arial"/>
              </a:rPr>
              <a:t>Dans le contexte de crise sanitaire, l’accès aux plateformes d’appels visa est limité. </a:t>
            </a:r>
          </a:p>
          <a:p>
            <a:pPr marL="179705"/>
            <a:r>
              <a:rPr lang="fr-FR" dirty="0" smtClean="0">
                <a:cs typeface="Arial"/>
              </a:rPr>
              <a:t>Certains services d’Assurances </a:t>
            </a:r>
            <a:r>
              <a:rPr lang="fr-FR" dirty="0">
                <a:cs typeface="Arial"/>
              </a:rPr>
              <a:t>et d’Assistance </a:t>
            </a:r>
            <a:r>
              <a:rPr lang="fr-FR" dirty="0" smtClean="0">
                <a:cs typeface="Arial"/>
              </a:rPr>
              <a:t>VISA peuvent être actionnés par nos clients.</a:t>
            </a:r>
            <a:endParaRPr lang="fr-FR" dirty="0">
              <a:cs typeface="Arial"/>
            </a:endParaRPr>
          </a:p>
        </p:txBody>
      </p:sp>
      <p:sp>
        <p:nvSpPr>
          <p:cNvPr id="28" name="Rectangle 27"/>
          <p:cNvSpPr/>
          <p:nvPr/>
        </p:nvSpPr>
        <p:spPr>
          <a:xfrm>
            <a:off x="2617872" y="6353291"/>
            <a:ext cx="3510817" cy="2357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789267" y="1316946"/>
            <a:ext cx="4592924" cy="338554"/>
          </a:xfrm>
          <a:prstGeom prst="rect">
            <a:avLst/>
          </a:prstGeom>
          <a:noFill/>
        </p:spPr>
        <p:txBody>
          <a:bodyPr wrap="none" rtlCol="0">
            <a:spAutoFit/>
          </a:bodyPr>
          <a:lstStyle/>
          <a:p>
            <a:pPr marL="285750" indent="-285750">
              <a:buFont typeface="Wingdings" panose="05000000000000000000" pitchFamily="2" charset="2"/>
              <a:buChar char="q"/>
            </a:pPr>
            <a:r>
              <a:rPr lang="fr-FR" sz="1600" dirty="0" smtClean="0">
                <a:solidFill>
                  <a:srgbClr val="C00000"/>
                </a:solidFill>
              </a:rPr>
              <a:t>ACCÈS LIMITÉS AUX PLATEFORMES D’APPELS VISA</a:t>
            </a:r>
            <a:endParaRPr lang="fr-FR" sz="1600" dirty="0">
              <a:solidFill>
                <a:srgbClr val="C00000"/>
              </a:solidFill>
            </a:endParaRPr>
          </a:p>
        </p:txBody>
      </p:sp>
      <p:sp>
        <p:nvSpPr>
          <p:cNvPr id="7" name="Rectangle 6"/>
          <p:cNvSpPr/>
          <p:nvPr/>
        </p:nvSpPr>
        <p:spPr>
          <a:xfrm>
            <a:off x="1458321" y="1729860"/>
            <a:ext cx="7317822" cy="1077218"/>
          </a:xfrm>
          <a:prstGeom prst="rect">
            <a:avLst/>
          </a:prstGeom>
        </p:spPr>
        <p:txBody>
          <a:bodyPr wrap="square">
            <a:spAutoFit/>
          </a:bodyPr>
          <a:lstStyle/>
          <a:p>
            <a:pPr algn="just"/>
            <a:r>
              <a:rPr lang="fr-FR" sz="1600" dirty="0" smtClean="0"/>
              <a:t>Les clients </a:t>
            </a:r>
            <a:r>
              <a:rPr lang="fr-FR" sz="1600" b="1" dirty="0" smtClean="0">
                <a:solidFill>
                  <a:srgbClr val="C00000"/>
                </a:solidFill>
              </a:rPr>
              <a:t>n’ont </a:t>
            </a:r>
            <a:r>
              <a:rPr lang="fr-FR" sz="1600" b="1" dirty="0">
                <a:solidFill>
                  <a:srgbClr val="C00000"/>
                </a:solidFill>
              </a:rPr>
              <a:t>plus accès au service Assurances via les lignes </a:t>
            </a:r>
            <a:r>
              <a:rPr lang="fr-FR" sz="1600" b="1" dirty="0" smtClean="0">
                <a:solidFill>
                  <a:srgbClr val="C00000"/>
                </a:solidFill>
              </a:rPr>
              <a:t>téléphoniques</a:t>
            </a:r>
            <a:r>
              <a:rPr lang="fr-FR" sz="1600" dirty="0" smtClean="0"/>
              <a:t>.</a:t>
            </a:r>
          </a:p>
          <a:p>
            <a:pPr algn="just"/>
            <a:r>
              <a:rPr lang="fr-FR" sz="1600" dirty="0" smtClean="0"/>
              <a:t>Ils doivent se rendre sur </a:t>
            </a:r>
            <a:r>
              <a:rPr lang="fr-FR" sz="1600" b="1" u="sng" dirty="0" smtClean="0">
                <a:hlinkClick r:id="rId2"/>
              </a:rPr>
              <a:t>www.visa-assurances.fr</a:t>
            </a:r>
            <a:r>
              <a:rPr lang="fr-FR" sz="1600" dirty="0" smtClean="0"/>
              <a:t> </a:t>
            </a:r>
            <a:r>
              <a:rPr lang="fr-FR" sz="1600" dirty="0"/>
              <a:t>pour l’ensemble de leurs démarches (déclaration de sinistre / téléchargement des pièces nécessaires / suivi du dossier / FAQ / consultation notices / …). </a:t>
            </a: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143" y="1729860"/>
            <a:ext cx="1087445" cy="1087445"/>
          </a:xfrm>
          <a:prstGeom prst="rect">
            <a:avLst/>
          </a:prstGeom>
        </p:spPr>
      </p:pic>
      <p:pic>
        <p:nvPicPr>
          <p:cNvPr id="10" name="Image 9"/>
          <p:cNvPicPr>
            <a:picLocks noChangeAspect="1"/>
          </p:cNvPicPr>
          <p:nvPr/>
        </p:nvPicPr>
        <p:blipFill>
          <a:blip r:embed="rId4" cstate="print">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8213895" y="2807767"/>
            <a:ext cx="743358" cy="707806"/>
          </a:xfrm>
          <a:prstGeom prst="rect">
            <a:avLst/>
          </a:prstGeom>
        </p:spPr>
      </p:pic>
      <p:sp>
        <p:nvSpPr>
          <p:cNvPr id="11" name="Rectangle 10"/>
          <p:cNvSpPr/>
          <p:nvPr/>
        </p:nvSpPr>
        <p:spPr>
          <a:xfrm>
            <a:off x="672748" y="2930798"/>
            <a:ext cx="7355249" cy="584775"/>
          </a:xfrm>
          <a:prstGeom prst="rect">
            <a:avLst/>
          </a:prstGeom>
        </p:spPr>
        <p:txBody>
          <a:bodyPr wrap="square">
            <a:spAutoFit/>
          </a:bodyPr>
          <a:lstStyle/>
          <a:p>
            <a:r>
              <a:rPr lang="fr-FR" sz="1600" dirty="0"/>
              <a:t>Dans le cadre de plans de continuité de service adaptés, la conciergerie et l’assistance médicale continuent d’opérer au mieux sans changement majeurs de dispositif à date.</a:t>
            </a:r>
          </a:p>
        </p:txBody>
      </p:sp>
      <p:sp>
        <p:nvSpPr>
          <p:cNvPr id="12" name="ZoneTexte 11"/>
          <p:cNvSpPr txBox="1"/>
          <p:nvPr/>
        </p:nvSpPr>
        <p:spPr>
          <a:xfrm>
            <a:off x="937865" y="3783041"/>
            <a:ext cx="3284745" cy="338554"/>
          </a:xfrm>
          <a:prstGeom prst="rect">
            <a:avLst/>
          </a:prstGeom>
          <a:noFill/>
        </p:spPr>
        <p:txBody>
          <a:bodyPr wrap="none" rtlCol="0">
            <a:spAutoFit/>
          </a:bodyPr>
          <a:lstStyle/>
          <a:p>
            <a:pPr marL="285750" indent="-285750">
              <a:buFont typeface="Wingdings" panose="05000000000000000000" pitchFamily="2" charset="2"/>
              <a:buChar char="q"/>
            </a:pPr>
            <a:r>
              <a:rPr lang="fr-FR" sz="1600" dirty="0" smtClean="0">
                <a:solidFill>
                  <a:srgbClr val="C00000"/>
                </a:solidFill>
              </a:rPr>
              <a:t>ZOOM SUR LA GARANTIE VOYAGE</a:t>
            </a:r>
            <a:endParaRPr lang="fr-FR" sz="1600" dirty="0">
              <a:solidFill>
                <a:srgbClr val="C00000"/>
              </a:solidFill>
            </a:endParaRPr>
          </a:p>
        </p:txBody>
      </p:sp>
      <p:sp>
        <p:nvSpPr>
          <p:cNvPr id="13" name="Rectangle 12"/>
          <p:cNvSpPr/>
          <p:nvPr/>
        </p:nvSpPr>
        <p:spPr>
          <a:xfrm>
            <a:off x="789267" y="4139831"/>
            <a:ext cx="8167986" cy="2308324"/>
          </a:xfrm>
          <a:prstGeom prst="rect">
            <a:avLst/>
          </a:prstGeom>
        </p:spPr>
        <p:txBody>
          <a:bodyPr wrap="square">
            <a:spAutoFit/>
          </a:bodyPr>
          <a:lstStyle/>
          <a:p>
            <a:pPr algn="just"/>
            <a:r>
              <a:rPr lang="fr-FR" sz="1600" dirty="0" smtClean="0"/>
              <a:t>Les assurances VISA </a:t>
            </a:r>
            <a:r>
              <a:rPr lang="fr-FR" sz="1600" b="1" dirty="0" smtClean="0"/>
              <a:t>ne couvrent pas les annulations de voyage pour pandémie, confinement ou risques préventifs</a:t>
            </a:r>
            <a:r>
              <a:rPr lang="fr-FR" sz="1600" dirty="0" smtClean="0"/>
              <a:t>. Seuls 3 cas sont pris en compte dans la garantie Voyage :</a:t>
            </a:r>
          </a:p>
          <a:p>
            <a:pPr marL="285750" indent="-285750" algn="just">
              <a:buFont typeface="Wingdings" panose="05000000000000000000" pitchFamily="2" charset="2"/>
              <a:buChar char="§"/>
            </a:pPr>
            <a:r>
              <a:rPr lang="fr-FR" sz="1600" dirty="0" smtClean="0"/>
              <a:t>Altération </a:t>
            </a:r>
            <a:r>
              <a:rPr lang="fr-FR" sz="1600" dirty="0"/>
              <a:t>de santé </a:t>
            </a:r>
            <a:endParaRPr lang="fr-FR" sz="1600" dirty="0" smtClean="0"/>
          </a:p>
          <a:p>
            <a:pPr marL="285750" indent="-285750" algn="just">
              <a:buFont typeface="Wingdings" panose="05000000000000000000" pitchFamily="2" charset="2"/>
              <a:buChar char="§"/>
            </a:pPr>
            <a:r>
              <a:rPr lang="fr-FR" sz="1600" dirty="0" smtClean="0"/>
              <a:t>Préjudice </a:t>
            </a:r>
            <a:r>
              <a:rPr lang="fr-FR" sz="1600" dirty="0"/>
              <a:t>matériel important	</a:t>
            </a:r>
            <a:endParaRPr lang="fr-FR" sz="1600" dirty="0" smtClean="0"/>
          </a:p>
          <a:p>
            <a:pPr marL="285750" indent="-285750" algn="just">
              <a:buFont typeface="Wingdings" panose="05000000000000000000" pitchFamily="2" charset="2"/>
              <a:buChar char="§"/>
            </a:pPr>
            <a:r>
              <a:rPr lang="fr-FR" sz="1600" dirty="0" smtClean="0"/>
              <a:t>Raisons professionnelles</a:t>
            </a:r>
          </a:p>
          <a:p>
            <a:pPr algn="just"/>
            <a:r>
              <a:rPr lang="fr-FR" sz="1600" dirty="0" smtClean="0"/>
              <a:t>Certaines compagnies aériennes ont mis en place des mesures spéciales (remboursement en avoir, gratuité des frais d’annulation ou modification de voyage) liées au Coronavirus. Il </a:t>
            </a:r>
            <a:r>
              <a:rPr lang="fr-FR" sz="1600" smtClean="0"/>
              <a:t>est conseillé </a:t>
            </a:r>
            <a:r>
              <a:rPr lang="fr-FR" sz="1600" dirty="0" smtClean="0"/>
              <a:t>aux clients de prendre contact directement avec leur voyagiste, compagnie de transport ou hôtelier pour gérer leur réservation.</a:t>
            </a:r>
          </a:p>
        </p:txBody>
      </p:sp>
    </p:spTree>
    <p:extLst>
      <p:ext uri="{BB962C8B-B14F-4D97-AF65-F5344CB8AC3E}">
        <p14:creationId xmlns:p14="http://schemas.microsoft.com/office/powerpoint/2010/main" val="3775219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t>informations sur l’Offre en lien avec l’actualité</a:t>
            </a:r>
          </a:p>
        </p:txBody>
      </p:sp>
      <p:sp>
        <p:nvSpPr>
          <p:cNvPr id="23" name="Espace réservé du texte 22"/>
          <p:cNvSpPr>
            <a:spLocks noGrp="1"/>
          </p:cNvSpPr>
          <p:nvPr>
            <p:ph type="body" sz="quarter" idx="11"/>
          </p:nvPr>
        </p:nvSpPr>
        <p:spPr/>
        <p:txBody>
          <a:bodyPr/>
          <a:lstStyle/>
          <a:p>
            <a:pPr marL="179705"/>
            <a:r>
              <a:rPr lang="fr-FR" dirty="0">
                <a:cs typeface="Arial"/>
              </a:rPr>
              <a:t>Dans le contexte de crise sanitaire, l’accès aux plateformes d’appels visa est limité. </a:t>
            </a:r>
          </a:p>
          <a:p>
            <a:pPr marL="179705"/>
            <a:r>
              <a:rPr lang="fr-FR" dirty="0">
                <a:cs typeface="Arial"/>
              </a:rPr>
              <a:t>Certains services d’Assurances et d’Assistance VISA peuvent être actionnés par nos clients.</a:t>
            </a:r>
          </a:p>
        </p:txBody>
      </p:sp>
      <p:sp>
        <p:nvSpPr>
          <p:cNvPr id="14" name="Rectangle 13"/>
          <p:cNvSpPr/>
          <p:nvPr/>
        </p:nvSpPr>
        <p:spPr>
          <a:xfrm>
            <a:off x="615651" y="1253316"/>
            <a:ext cx="8167986" cy="2554545"/>
          </a:xfrm>
          <a:prstGeom prst="rect">
            <a:avLst/>
          </a:prstGeom>
        </p:spPr>
        <p:txBody>
          <a:bodyPr wrap="square">
            <a:spAutoFit/>
          </a:bodyPr>
          <a:lstStyle/>
          <a:p>
            <a:pPr algn="just"/>
            <a:r>
              <a:rPr lang="fr-FR" sz="1600" dirty="0" smtClean="0"/>
              <a:t>Le cas </a:t>
            </a:r>
            <a:r>
              <a:rPr lang="fr-FR" sz="1600" i="1" dirty="0" smtClean="0">
                <a:solidFill>
                  <a:srgbClr val="C00000"/>
                </a:solidFill>
              </a:rPr>
              <a:t>Altération de santé </a:t>
            </a:r>
            <a:r>
              <a:rPr lang="fr-FR" sz="1600" dirty="0" smtClean="0"/>
              <a:t>pourra, dans certains cas notamment lié au Covid-19, couvrir l’annulation d’un voyage d’un client tombé malade avant son départ, ne pouvant plus voyager.</a:t>
            </a:r>
          </a:p>
          <a:p>
            <a:pPr algn="just"/>
            <a:endParaRPr lang="fr-FR" sz="1600" dirty="0" smtClean="0"/>
          </a:p>
          <a:p>
            <a:pPr algn="just"/>
            <a:r>
              <a:rPr lang="fr-FR" sz="1600" b="1" dirty="0"/>
              <a:t>Une pensée particulière à nos clients professionnels de santé </a:t>
            </a:r>
            <a:r>
              <a:rPr lang="fr-FR" sz="1600" b="1" dirty="0" smtClean="0">
                <a:solidFill>
                  <a:srgbClr val="7030A0"/>
                </a:solidFill>
                <a:latin typeface="Arial" panose="020B0604020202020204" pitchFamily="34" charset="0"/>
                <a:cs typeface="Arial" panose="020B0604020202020204" pitchFamily="34" charset="0"/>
              </a:rPr>
              <a:t>♥</a:t>
            </a:r>
            <a:endParaRPr lang="fr-FR" sz="1600" b="1" dirty="0">
              <a:solidFill>
                <a:srgbClr val="7030A0"/>
              </a:solidFill>
            </a:endParaRPr>
          </a:p>
          <a:p>
            <a:pPr algn="just"/>
            <a:r>
              <a:rPr lang="fr-FR" sz="1600" dirty="0" smtClean="0"/>
              <a:t>Le cas </a:t>
            </a:r>
            <a:r>
              <a:rPr lang="fr-FR" sz="1600" i="1" dirty="0" smtClean="0">
                <a:solidFill>
                  <a:srgbClr val="C00000"/>
                </a:solidFill>
              </a:rPr>
              <a:t>Raison professionnelle</a:t>
            </a:r>
            <a:r>
              <a:rPr lang="fr-FR" sz="1600" dirty="0"/>
              <a:t>, pourra dans certains cas, couvrir l’annulation d’un client qui voit la </a:t>
            </a:r>
            <a:r>
              <a:rPr lang="fr-FR" sz="1600" dirty="0" smtClean="0"/>
              <a:t>suppression ou </a:t>
            </a:r>
            <a:r>
              <a:rPr lang="fr-FR" sz="1600" dirty="0"/>
              <a:t>la modification, par </a:t>
            </a:r>
            <a:r>
              <a:rPr lang="fr-FR" sz="1600" dirty="0" smtClean="0"/>
              <a:t>son employeur, </a:t>
            </a:r>
            <a:r>
              <a:rPr lang="fr-FR" sz="1600" dirty="0"/>
              <a:t>de la période de congés </a:t>
            </a:r>
            <a:r>
              <a:rPr lang="fr-FR" sz="1600" dirty="0" smtClean="0"/>
              <a:t>payés qu’il </a:t>
            </a:r>
            <a:r>
              <a:rPr lang="fr-FR" sz="1600" dirty="0"/>
              <a:t>avait validée préalablement à la réservation du </a:t>
            </a:r>
            <a:r>
              <a:rPr lang="fr-FR" sz="1600" dirty="0" smtClean="0"/>
              <a:t>Voyage. </a:t>
            </a:r>
          </a:p>
          <a:p>
            <a:pPr algn="just"/>
            <a:endParaRPr lang="fr-FR" sz="1600" dirty="0"/>
          </a:p>
          <a:p>
            <a:r>
              <a:rPr lang="fr-FR" sz="1600" dirty="0" smtClean="0"/>
              <a:t>Une bannière est en place sur notre site internet afin de donner un premier niveau d’information à nos clients et les renvoyer sur les notices d’assurances VISA.</a:t>
            </a:r>
            <a:endParaRPr lang="fr-FR" sz="1600" dirty="0"/>
          </a:p>
        </p:txBody>
      </p:sp>
      <p:sp>
        <p:nvSpPr>
          <p:cNvPr id="15" name="Rectangle 14"/>
          <p:cNvSpPr/>
          <p:nvPr/>
        </p:nvSpPr>
        <p:spPr>
          <a:xfrm>
            <a:off x="5531472" y="3946210"/>
            <a:ext cx="3121819" cy="523220"/>
          </a:xfrm>
          <a:prstGeom prst="rect">
            <a:avLst/>
          </a:prstGeom>
        </p:spPr>
        <p:txBody>
          <a:bodyPr wrap="square">
            <a:spAutoFit/>
          </a:bodyPr>
          <a:lstStyle/>
          <a:p>
            <a:pPr>
              <a:spcAft>
                <a:spcPts val="0"/>
              </a:spcAft>
              <a:defRPr/>
            </a:pPr>
            <a:r>
              <a:rPr lang="fr-FR" sz="1400" b="1" dirty="0" smtClean="0">
                <a:solidFill>
                  <a:srgbClr val="39383A"/>
                </a:solidFill>
                <a:latin typeface="Calibri" panose="020F0502020204030204" pitchFamily="34" charset="0"/>
                <a:ea typeface="Calibri" panose="020F0502020204030204" pitchFamily="34" charset="0"/>
                <a:cs typeface="Calibri" panose="020F0502020204030204" pitchFamily="34" charset="0"/>
              </a:rPr>
              <a:t>Les garanties VISA détaillées par type de carte sur notre site internet </a:t>
            </a:r>
            <a:r>
              <a:rPr lang="fr-FR" sz="1400" b="1" dirty="0" smtClean="0">
                <a:solidFill>
                  <a:srgbClr val="39383A"/>
                </a:solidFill>
                <a:latin typeface="Calibri" panose="020F0502020204030204" pitchFamily="34" charset="0"/>
                <a:ea typeface="Calibri" panose="020F0502020204030204" pitchFamily="34" charset="0"/>
                <a:cs typeface="Calibri" panose="020F0502020204030204" pitchFamily="34" charset="0"/>
                <a:hlinkClick r:id="rId2"/>
              </a:rPr>
              <a:t>ici</a:t>
            </a:r>
            <a:endParaRPr lang="fr-FR" sz="1400" b="1" dirty="0">
              <a:latin typeface="Calibri" panose="020F0502020204030204" pitchFamily="34" charset="0"/>
              <a:ea typeface="Calibri" panose="020F0502020204030204" pitchFamily="34" charset="0"/>
              <a:cs typeface="Calibri" panose="020F0502020204030204" pitchFamily="34" charset="0"/>
            </a:endParaRPr>
          </a:p>
        </p:txBody>
      </p:sp>
      <p:pic>
        <p:nvPicPr>
          <p:cNvPr id="16" name="Image 15">
            <a:hlinkClick r:id="rId3"/>
          </p:cNvPr>
          <p:cNvPicPr>
            <a:picLocks noChangeAspect="1"/>
          </p:cNvPicPr>
          <p:nvPr/>
        </p:nvPicPr>
        <p:blipFill>
          <a:blip r:embed="rId4"/>
          <a:stretch>
            <a:fillRect/>
          </a:stretch>
        </p:blipFill>
        <p:spPr>
          <a:xfrm>
            <a:off x="737120" y="4420885"/>
            <a:ext cx="1446778" cy="2046745"/>
          </a:xfrm>
          <a:prstGeom prst="rect">
            <a:avLst/>
          </a:prstGeom>
          <a:ln>
            <a:noFill/>
          </a:ln>
          <a:effectLst>
            <a:outerShdw blurRad="292100" dist="139700" dir="2700000" algn="tl" rotWithShape="0">
              <a:srgbClr val="333333">
                <a:alpha val="65000"/>
              </a:srgbClr>
            </a:outerShdw>
          </a:effectLst>
        </p:spPr>
      </p:pic>
      <p:sp>
        <p:nvSpPr>
          <p:cNvPr id="17" name="Rectangle 16"/>
          <p:cNvSpPr/>
          <p:nvPr/>
        </p:nvSpPr>
        <p:spPr>
          <a:xfrm>
            <a:off x="372927" y="3903642"/>
            <a:ext cx="2175164" cy="523220"/>
          </a:xfrm>
          <a:prstGeom prst="rect">
            <a:avLst/>
          </a:prstGeom>
        </p:spPr>
        <p:txBody>
          <a:bodyPr wrap="square">
            <a:spAutoFit/>
          </a:bodyPr>
          <a:lstStyle/>
          <a:p>
            <a:pPr algn="ctr">
              <a:spcAft>
                <a:spcPts val="0"/>
              </a:spcAft>
              <a:buClr>
                <a:srgbClr val="C00000"/>
              </a:buClr>
              <a:defRPr/>
            </a:pPr>
            <a:r>
              <a:rPr lang="fr-FR" sz="1400" b="1" dirty="0">
                <a:solidFill>
                  <a:srgbClr val="39383A"/>
                </a:solidFill>
                <a:latin typeface="Calibri" panose="020F0502020204030204" pitchFamily="34" charset="0"/>
                <a:ea typeface="Calibri" panose="020F0502020204030204" pitchFamily="34" charset="0"/>
                <a:cs typeface="Calibri" panose="020F0502020204030204" pitchFamily="34" charset="0"/>
              </a:rPr>
              <a:t>Fiche Pratique – Garanties Voyages VISA </a:t>
            </a:r>
            <a:r>
              <a:rPr lang="fr-FR" sz="1400" b="1" u="sng" dirty="0">
                <a:solidFill>
                  <a:srgbClr val="39383A"/>
                </a:solidFill>
                <a:latin typeface="Calibri" panose="020F0502020204030204" pitchFamily="34" charset="0"/>
                <a:ea typeface="Calibri" panose="020F0502020204030204" pitchFamily="34" charset="0"/>
                <a:cs typeface="Calibri" panose="020F0502020204030204" pitchFamily="34" charset="0"/>
                <a:hlinkClick r:id="rId3"/>
              </a:rPr>
              <a:t>ici</a:t>
            </a:r>
            <a:endParaRPr lang="fr-FR" sz="1400" b="1" dirty="0">
              <a:solidFill>
                <a:srgbClr val="39383A"/>
              </a:solidFill>
              <a:latin typeface="Calibri" panose="020F0502020204030204" pitchFamily="34" charset="0"/>
              <a:ea typeface="Calibri" panose="020F0502020204030204" pitchFamily="34" charset="0"/>
              <a:cs typeface="Calibri" panose="020F0502020204030204" pitchFamily="34" charset="0"/>
            </a:endParaRPr>
          </a:p>
        </p:txBody>
      </p:sp>
      <p:pic>
        <p:nvPicPr>
          <p:cNvPr id="18" name="Image 17"/>
          <p:cNvPicPr>
            <a:picLocks noChangeAspect="1"/>
          </p:cNvPicPr>
          <p:nvPr/>
        </p:nvPicPr>
        <p:blipFill>
          <a:blip r:embed="rId5"/>
          <a:stretch>
            <a:fillRect/>
          </a:stretch>
        </p:blipFill>
        <p:spPr>
          <a:xfrm>
            <a:off x="3443559" y="4560861"/>
            <a:ext cx="1417811" cy="1779679"/>
          </a:xfrm>
          <a:prstGeom prst="rect">
            <a:avLst/>
          </a:prstGeom>
          <a:ln>
            <a:noFill/>
          </a:ln>
          <a:effectLst>
            <a:outerShdw blurRad="292100" dist="139700" dir="2700000" algn="tl" rotWithShape="0">
              <a:srgbClr val="333333">
                <a:alpha val="65000"/>
              </a:srgbClr>
            </a:outerShdw>
          </a:effectLst>
        </p:spPr>
      </p:pic>
      <p:sp>
        <p:nvSpPr>
          <p:cNvPr id="19" name="Rectangle 18"/>
          <p:cNvSpPr/>
          <p:nvPr/>
        </p:nvSpPr>
        <p:spPr>
          <a:xfrm>
            <a:off x="2991007" y="3932852"/>
            <a:ext cx="2369127" cy="523220"/>
          </a:xfrm>
          <a:prstGeom prst="rect">
            <a:avLst/>
          </a:prstGeom>
        </p:spPr>
        <p:txBody>
          <a:bodyPr wrap="square">
            <a:spAutoFit/>
          </a:bodyPr>
          <a:lstStyle/>
          <a:p>
            <a:pPr algn="ctr">
              <a:spcAft>
                <a:spcPts val="0"/>
              </a:spcAft>
              <a:buClr>
                <a:srgbClr val="C00000"/>
              </a:buClr>
              <a:defRPr/>
            </a:pPr>
            <a:r>
              <a:rPr lang="fr-FR" sz="1400" b="1" dirty="0">
                <a:solidFill>
                  <a:srgbClr val="39383A"/>
                </a:solidFill>
                <a:latin typeface="Calibri" panose="020F0502020204030204" pitchFamily="34" charset="0"/>
                <a:ea typeface="Calibri" panose="020F0502020204030204" pitchFamily="34" charset="0"/>
                <a:cs typeface="Calibri" panose="020F0502020204030204" pitchFamily="34" charset="0"/>
              </a:rPr>
              <a:t>Brochure client Assurances et Assistance VISA 2020 </a:t>
            </a:r>
            <a:r>
              <a:rPr lang="fr-FR" sz="1400" b="1" u="sng" dirty="0">
                <a:solidFill>
                  <a:srgbClr val="39383A"/>
                </a:solidFill>
                <a:latin typeface="Calibri" panose="020F0502020204030204" pitchFamily="34" charset="0"/>
                <a:ea typeface="Calibri" panose="020F0502020204030204" pitchFamily="34" charset="0"/>
                <a:cs typeface="Calibri" panose="020F0502020204030204" pitchFamily="34" charset="0"/>
                <a:hlinkClick r:id="rId6"/>
              </a:rPr>
              <a:t>ici</a:t>
            </a:r>
            <a:r>
              <a:rPr lang="fr-FR" sz="1400" b="1" dirty="0">
                <a:solidFill>
                  <a:srgbClr val="39383A"/>
                </a:solidFill>
                <a:latin typeface="Calibri" panose="020F0502020204030204" pitchFamily="34" charset="0"/>
                <a:ea typeface="Calibri" panose="020F0502020204030204" pitchFamily="34" charset="0"/>
                <a:cs typeface="Calibri" panose="020F0502020204030204" pitchFamily="34" charset="0"/>
              </a:rPr>
              <a:t> </a:t>
            </a:r>
            <a:endParaRPr lang="fr-FR" sz="1400" b="1" dirty="0">
              <a:latin typeface="Calibri" panose="020F0502020204030204" pitchFamily="34" charset="0"/>
              <a:ea typeface="Calibri" panose="020F0502020204030204" pitchFamily="34" charset="0"/>
              <a:cs typeface="Calibri" panose="020F0502020204030204" pitchFamily="34" charset="0"/>
            </a:endParaRPr>
          </a:p>
        </p:txBody>
      </p:sp>
      <p:pic>
        <p:nvPicPr>
          <p:cNvPr id="21" name="Image 20">
            <a:hlinkClick r:id="rId2"/>
          </p:cNvPr>
          <p:cNvPicPr>
            <a:picLocks noChangeAspect="1"/>
          </p:cNvPicPr>
          <p:nvPr/>
        </p:nvPicPr>
        <p:blipFill>
          <a:blip r:embed="rId7"/>
          <a:stretch>
            <a:fillRect/>
          </a:stretch>
        </p:blipFill>
        <p:spPr>
          <a:xfrm>
            <a:off x="6092912" y="4560861"/>
            <a:ext cx="1639398" cy="18809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39833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t>informations sur l’Offre en lien avec l’actualité</a:t>
            </a:r>
          </a:p>
        </p:txBody>
      </p:sp>
      <p:sp>
        <p:nvSpPr>
          <p:cNvPr id="23" name="Espace réservé du texte 22"/>
          <p:cNvSpPr>
            <a:spLocks noGrp="1"/>
          </p:cNvSpPr>
          <p:nvPr>
            <p:ph type="body" sz="quarter" idx="11"/>
          </p:nvPr>
        </p:nvSpPr>
        <p:spPr/>
        <p:txBody>
          <a:bodyPr/>
          <a:lstStyle/>
          <a:p>
            <a:pPr marL="179705"/>
            <a:r>
              <a:rPr lang="fr-FR" dirty="0" smtClean="0">
                <a:cs typeface="Arial"/>
              </a:rPr>
              <a:t>A </a:t>
            </a:r>
            <a:r>
              <a:rPr lang="fr-FR" dirty="0">
                <a:cs typeface="Arial"/>
              </a:rPr>
              <a:t>partir d’aujourd’hui , les cartes bancaires commandées </a:t>
            </a:r>
            <a:r>
              <a:rPr lang="fr-FR" dirty="0" smtClean="0">
                <a:cs typeface="Arial"/>
              </a:rPr>
              <a:t>en </a:t>
            </a:r>
            <a:r>
              <a:rPr lang="fr-FR" dirty="0">
                <a:cs typeface="Arial"/>
              </a:rPr>
              <a:t>création, montée en gamme ou </a:t>
            </a:r>
            <a:r>
              <a:rPr lang="fr-FR" dirty="0" err="1">
                <a:cs typeface="Arial"/>
              </a:rPr>
              <a:t>refabrication</a:t>
            </a:r>
            <a:r>
              <a:rPr lang="fr-FR" dirty="0">
                <a:cs typeface="Arial"/>
              </a:rPr>
              <a:t> anticipées seront envoyées au domicile du client </a:t>
            </a:r>
          </a:p>
        </p:txBody>
      </p:sp>
      <p:sp>
        <p:nvSpPr>
          <p:cNvPr id="11" name="Rectangle 10"/>
          <p:cNvSpPr/>
          <p:nvPr/>
        </p:nvSpPr>
        <p:spPr>
          <a:xfrm>
            <a:off x="723106" y="1316378"/>
            <a:ext cx="8167986" cy="4770537"/>
          </a:xfrm>
          <a:prstGeom prst="rect">
            <a:avLst/>
          </a:prstGeom>
        </p:spPr>
        <p:txBody>
          <a:bodyPr wrap="square">
            <a:spAutoFit/>
          </a:bodyPr>
          <a:lstStyle/>
          <a:p>
            <a:pPr algn="just"/>
            <a:r>
              <a:rPr lang="fr-FR" sz="1600" dirty="0" smtClean="0"/>
              <a:t>Un projet </a:t>
            </a:r>
            <a:r>
              <a:rPr lang="fr-FR" sz="1600" i="1" dirty="0">
                <a:solidFill>
                  <a:srgbClr val="C00000"/>
                </a:solidFill>
              </a:rPr>
              <a:t>Envoi de la carte et du chéquier à domicile</a:t>
            </a:r>
            <a:r>
              <a:rPr lang="fr-FR" sz="1600" i="1" dirty="0" smtClean="0">
                <a:solidFill>
                  <a:srgbClr val="C00000"/>
                </a:solidFill>
              </a:rPr>
              <a:t> </a:t>
            </a:r>
            <a:r>
              <a:rPr lang="fr-FR" sz="1600" dirty="0" smtClean="0"/>
              <a:t>était en cours chez BPCE pour une mise en production courant juin. Le contexte exceptionnel que nous vivons aujourd’hui avec la crise sanitaire du Coronavirus fait accélérer ce projet afin de </a:t>
            </a:r>
            <a:r>
              <a:rPr lang="fr-FR" sz="1600" b="1" dirty="0" smtClean="0"/>
              <a:t>proposer toujours à nos clients, une qualité de service en toutes circonstances</a:t>
            </a:r>
            <a:r>
              <a:rPr lang="fr-FR" sz="1600" dirty="0" smtClean="0"/>
              <a:t>.</a:t>
            </a:r>
          </a:p>
          <a:p>
            <a:pPr algn="just"/>
            <a:endParaRPr lang="fr-FR" sz="1600" dirty="0" smtClean="0"/>
          </a:p>
          <a:p>
            <a:pPr algn="just"/>
            <a:r>
              <a:rPr lang="fr-FR" sz="1600" dirty="0" smtClean="0"/>
              <a:t>	Hier, </a:t>
            </a:r>
            <a:r>
              <a:rPr lang="fr-FR" sz="1600" dirty="0"/>
              <a:t>toutes les </a:t>
            </a:r>
            <a:r>
              <a:rPr lang="fr-FR" sz="1600" b="1" dirty="0"/>
              <a:t>nouvelles cartes </a:t>
            </a:r>
            <a:r>
              <a:rPr lang="fr-FR" sz="1600" dirty="0"/>
              <a:t>et les </a:t>
            </a:r>
            <a:r>
              <a:rPr lang="fr-FR" sz="1600" b="1" dirty="0"/>
              <a:t>refabrications</a:t>
            </a:r>
            <a:r>
              <a:rPr lang="fr-FR" sz="1600" dirty="0"/>
              <a:t> (</a:t>
            </a:r>
            <a:r>
              <a:rPr lang="fr-FR" sz="1600" dirty="0" smtClean="0"/>
              <a:t>oppositions, nouveaux 		clients…) étaient</a:t>
            </a:r>
            <a:r>
              <a:rPr lang="fr-FR" sz="1600" b="1" dirty="0" smtClean="0"/>
              <a:t> </a:t>
            </a:r>
            <a:r>
              <a:rPr lang="fr-FR" sz="1600" b="1" dirty="0"/>
              <a:t>adressées </a:t>
            </a:r>
            <a:r>
              <a:rPr lang="fr-FR" sz="1600" b="1" dirty="0" smtClean="0"/>
              <a:t>aux </a:t>
            </a:r>
            <a:r>
              <a:rPr lang="fr-FR" sz="1600" b="1" dirty="0"/>
              <a:t>agences </a:t>
            </a:r>
            <a:r>
              <a:rPr lang="fr-FR" sz="1600" dirty="0" smtClean="0"/>
              <a:t>pour </a:t>
            </a:r>
            <a:r>
              <a:rPr lang="fr-FR" sz="1600" dirty="0"/>
              <a:t>permettre la complétude du </a:t>
            </a:r>
            <a:r>
              <a:rPr lang="fr-FR" sz="1600" dirty="0" smtClean="0"/>
              <a:t>DRC si celui-	ci n’est pas conforme. </a:t>
            </a:r>
          </a:p>
          <a:p>
            <a:pPr algn="just"/>
            <a:r>
              <a:rPr lang="fr-FR" sz="1600" dirty="0" smtClean="0"/>
              <a:t>Les cartes </a:t>
            </a:r>
            <a:r>
              <a:rPr lang="fr-FR" sz="1600" dirty="0"/>
              <a:t>en </a:t>
            </a:r>
            <a:r>
              <a:rPr lang="fr-FR" sz="1600" b="1" dirty="0"/>
              <a:t>renouvellement </a:t>
            </a:r>
            <a:r>
              <a:rPr lang="fr-FR" sz="1600" dirty="0" smtClean="0"/>
              <a:t>étaient </a:t>
            </a:r>
            <a:r>
              <a:rPr lang="fr-FR" sz="1600" dirty="0"/>
              <a:t>quant à elles déjà </a:t>
            </a:r>
            <a:r>
              <a:rPr lang="fr-FR" sz="1600" b="1" dirty="0"/>
              <a:t>envoyées au domicile des </a:t>
            </a:r>
            <a:r>
              <a:rPr lang="fr-FR" sz="1600" b="1" dirty="0" smtClean="0"/>
              <a:t>clients </a:t>
            </a:r>
            <a:r>
              <a:rPr lang="fr-FR" sz="1600" dirty="0" smtClean="0"/>
              <a:t>(hors demande expresse du client ou majeurs protégés). </a:t>
            </a:r>
            <a:r>
              <a:rPr lang="fr-FR" sz="1600" dirty="0"/>
              <a:t>Les codes confidentiels </a:t>
            </a:r>
            <a:r>
              <a:rPr lang="fr-FR" sz="1600" dirty="0" smtClean="0"/>
              <a:t>étaient </a:t>
            </a:r>
            <a:r>
              <a:rPr lang="fr-FR" sz="1600" dirty="0"/>
              <a:t>envoyés </a:t>
            </a:r>
            <a:r>
              <a:rPr lang="fr-FR" sz="1600" dirty="0" smtClean="0"/>
              <a:t>48h </a:t>
            </a:r>
            <a:r>
              <a:rPr lang="fr-FR" sz="1600" dirty="0"/>
              <a:t>après l’envoi ou remise de la </a:t>
            </a:r>
            <a:r>
              <a:rPr lang="fr-FR" sz="1600" dirty="0" smtClean="0"/>
              <a:t>carte directement </a:t>
            </a:r>
            <a:r>
              <a:rPr lang="fr-FR" sz="1600" dirty="0"/>
              <a:t>au domicile client</a:t>
            </a:r>
            <a:r>
              <a:rPr lang="fr-FR" sz="1600" dirty="0" smtClean="0"/>
              <a:t>. </a:t>
            </a:r>
          </a:p>
          <a:p>
            <a:pPr algn="just"/>
            <a:endParaRPr lang="fr-FR" sz="1600" dirty="0"/>
          </a:p>
          <a:p>
            <a:pPr algn="just"/>
            <a:r>
              <a:rPr lang="fr-FR" sz="1600" dirty="0" smtClean="0"/>
              <a:t>A partir d’aujourd’hui , </a:t>
            </a:r>
            <a:r>
              <a:rPr lang="fr-FR" sz="1600" b="1" dirty="0" smtClean="0">
                <a:solidFill>
                  <a:srgbClr val="C00000"/>
                </a:solidFill>
              </a:rPr>
              <a:t>les cartes bancaires commandées en création, montée en gamme ou </a:t>
            </a:r>
            <a:r>
              <a:rPr lang="fr-FR" sz="1600" b="1" dirty="0" err="1" smtClean="0">
                <a:solidFill>
                  <a:srgbClr val="C00000"/>
                </a:solidFill>
              </a:rPr>
              <a:t>refabrication</a:t>
            </a:r>
            <a:r>
              <a:rPr lang="fr-FR" sz="1600" b="1" dirty="0" smtClean="0">
                <a:solidFill>
                  <a:srgbClr val="C00000"/>
                </a:solidFill>
              </a:rPr>
              <a:t> anticipées seront envoyées au domicile du client </a:t>
            </a:r>
            <a:r>
              <a:rPr lang="fr-FR" sz="1600" dirty="0" smtClean="0"/>
              <a:t>(PART/PRO/Majeurs protégés). Un message MSI et un SMS (si portable renseigné) leur seront envoyés quelques jours avant la réception de leur carte afin de les avertir de l’arrivée immédiate de celle-ci en boîte aux lettres.</a:t>
            </a:r>
          </a:p>
          <a:p>
            <a:pPr algn="just"/>
            <a:endParaRPr lang="fr-FR" sz="1600" dirty="0"/>
          </a:p>
          <a:p>
            <a:pPr algn="just"/>
            <a:r>
              <a:rPr lang="fr-FR" sz="1600" b="1" dirty="0" smtClean="0">
                <a:solidFill>
                  <a:srgbClr val="C00000"/>
                </a:solidFill>
              </a:rPr>
              <a:t>/!\</a:t>
            </a:r>
            <a:r>
              <a:rPr lang="fr-FR" sz="1600" dirty="0" smtClean="0"/>
              <a:t> </a:t>
            </a:r>
            <a:r>
              <a:rPr lang="fr-FR" sz="1600" b="1" dirty="0"/>
              <a:t>L</a:t>
            </a:r>
            <a:r>
              <a:rPr lang="fr-FR" sz="1600" b="1" dirty="0" smtClean="0"/>
              <a:t>e </a:t>
            </a:r>
            <a:r>
              <a:rPr lang="fr-FR" sz="1600" b="1" dirty="0" err="1" smtClean="0"/>
              <a:t>process</a:t>
            </a:r>
            <a:r>
              <a:rPr lang="fr-FR" sz="1600" b="1" dirty="0" smtClean="0"/>
              <a:t> de renouvellement des cartes bancaires pour les particuliers y compris personnes protégées reste inchangé</a:t>
            </a:r>
            <a:endParaRPr lang="fr-FR" sz="1600" b="1" dirty="0"/>
          </a:p>
        </p:txBody>
      </p:sp>
      <p:pic>
        <p:nvPicPr>
          <p:cNvPr id="12" name="Image 11"/>
          <p:cNvPicPr>
            <a:picLocks noChangeAspect="1"/>
          </p:cNvPicPr>
          <p:nvPr/>
        </p:nvPicPr>
        <p:blipFill>
          <a:blip r:embed="rId2"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880761" y="2435686"/>
            <a:ext cx="689108" cy="783078"/>
          </a:xfrm>
          <a:prstGeom prst="rect">
            <a:avLst/>
          </a:prstGeom>
        </p:spPr>
      </p:pic>
    </p:spTree>
    <p:extLst>
      <p:ext uri="{BB962C8B-B14F-4D97-AF65-F5344CB8AC3E}">
        <p14:creationId xmlns:p14="http://schemas.microsoft.com/office/powerpoint/2010/main" val="1571920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t>informations sur l’Offre en lien avec l’actualité</a:t>
            </a:r>
          </a:p>
        </p:txBody>
      </p:sp>
      <p:sp>
        <p:nvSpPr>
          <p:cNvPr id="23" name="Espace réservé du texte 22"/>
          <p:cNvSpPr>
            <a:spLocks noGrp="1"/>
          </p:cNvSpPr>
          <p:nvPr>
            <p:ph type="body" sz="quarter" idx="11"/>
          </p:nvPr>
        </p:nvSpPr>
        <p:spPr/>
        <p:txBody>
          <a:bodyPr/>
          <a:lstStyle/>
          <a:p>
            <a:pPr marL="179705"/>
            <a:r>
              <a:rPr lang="fr-FR" dirty="0">
                <a:cs typeface="Arial"/>
              </a:rPr>
              <a:t>L’assurance Protection Juridique peut aider et informer les assurés dans le cadre de la crise sanitaire</a:t>
            </a:r>
          </a:p>
        </p:txBody>
      </p:sp>
      <p:sp>
        <p:nvSpPr>
          <p:cNvPr id="7" name="ZoneTexte 6"/>
          <p:cNvSpPr txBox="1"/>
          <p:nvPr/>
        </p:nvSpPr>
        <p:spPr>
          <a:xfrm>
            <a:off x="2360959" y="1158146"/>
            <a:ext cx="6228521" cy="584775"/>
          </a:xfrm>
          <a:prstGeom prst="rect">
            <a:avLst/>
          </a:prstGeom>
          <a:noFill/>
        </p:spPr>
        <p:txBody>
          <a:bodyPr wrap="square" rtlCol="0">
            <a:spAutoFit/>
          </a:bodyPr>
          <a:lstStyle/>
          <a:p>
            <a:pPr marL="285750" indent="-285750">
              <a:buFont typeface="Wingdings" panose="05000000000000000000" pitchFamily="2" charset="2"/>
              <a:buChar char="q"/>
            </a:pPr>
            <a:r>
              <a:rPr lang="fr-FR" sz="1600" dirty="0">
                <a:solidFill>
                  <a:srgbClr val="C00000"/>
                </a:solidFill>
              </a:rPr>
              <a:t>L’assurance Protection Juridique </a:t>
            </a:r>
            <a:r>
              <a:rPr lang="fr-FR" sz="1600" dirty="0" smtClean="0">
                <a:solidFill>
                  <a:srgbClr val="C00000"/>
                </a:solidFill>
              </a:rPr>
              <a:t>peut aider et informer </a:t>
            </a:r>
            <a:r>
              <a:rPr lang="fr-FR" sz="1600" dirty="0">
                <a:solidFill>
                  <a:srgbClr val="C00000"/>
                </a:solidFill>
              </a:rPr>
              <a:t>les assurés </a:t>
            </a:r>
            <a:r>
              <a:rPr lang="fr-FR" sz="1600" dirty="0" smtClean="0">
                <a:solidFill>
                  <a:srgbClr val="C00000"/>
                </a:solidFill>
              </a:rPr>
              <a:t>dans </a:t>
            </a:r>
            <a:r>
              <a:rPr lang="fr-FR" sz="1600" dirty="0">
                <a:solidFill>
                  <a:srgbClr val="C00000"/>
                </a:solidFill>
              </a:rPr>
              <a:t>le cadre de </a:t>
            </a:r>
            <a:r>
              <a:rPr lang="fr-FR" sz="1600" dirty="0" smtClean="0">
                <a:solidFill>
                  <a:srgbClr val="C00000"/>
                </a:solidFill>
              </a:rPr>
              <a:t>la crise sanitaire</a:t>
            </a:r>
            <a:endParaRPr lang="fr-FR" sz="1600" dirty="0">
              <a:solidFill>
                <a:srgbClr val="C00000"/>
              </a:solidFill>
            </a:endParaRPr>
          </a:p>
        </p:txBody>
      </p:sp>
      <p:sp>
        <p:nvSpPr>
          <p:cNvPr id="8" name="Rectangle 7"/>
          <p:cNvSpPr/>
          <p:nvPr/>
        </p:nvSpPr>
        <p:spPr>
          <a:xfrm>
            <a:off x="723106" y="3121334"/>
            <a:ext cx="8514960" cy="1384995"/>
          </a:xfrm>
          <a:prstGeom prst="rect">
            <a:avLst/>
          </a:prstGeom>
        </p:spPr>
        <p:txBody>
          <a:bodyPr wrap="square">
            <a:spAutoFit/>
          </a:bodyPr>
          <a:lstStyle/>
          <a:p>
            <a:pPr marL="285750" indent="-285750">
              <a:buFont typeface="Arial" panose="020B0604020202020204" pitchFamily="34" charset="0"/>
              <a:buChar char="•"/>
            </a:pPr>
            <a:r>
              <a:rPr lang="fr-FR" sz="1400" dirty="0" smtClean="0"/>
              <a:t>La </a:t>
            </a:r>
            <a:r>
              <a:rPr lang="fr-FR" sz="1400" dirty="0"/>
              <a:t>plateforme </a:t>
            </a:r>
            <a:r>
              <a:rPr lang="fr-FR" sz="1400" dirty="0" smtClean="0"/>
              <a:t>d’information juridique </a:t>
            </a:r>
            <a:r>
              <a:rPr lang="fr-FR" sz="1400" dirty="0"/>
              <a:t>qui informe l’assuré sur les dernières actualités liées au coronavirus (trêve hivernale, mesures de sécurité, fermetures des écoles…) mais également sur de nombreux domaines de droits.</a:t>
            </a:r>
          </a:p>
          <a:p>
            <a:pPr marL="285750" indent="-285750">
              <a:buFont typeface="Arial" panose="020B0604020202020204" pitchFamily="34" charset="0"/>
              <a:buChar char="•"/>
            </a:pPr>
            <a:r>
              <a:rPr lang="fr-FR" sz="1400" dirty="0" smtClean="0"/>
              <a:t>Un </a:t>
            </a:r>
            <a:r>
              <a:rPr lang="fr-FR" sz="1400" dirty="0"/>
              <a:t>service </a:t>
            </a:r>
            <a:r>
              <a:rPr lang="fr-FR" sz="1400" dirty="0" smtClean="0"/>
              <a:t>d’information juridique </a:t>
            </a:r>
            <a:r>
              <a:rPr lang="fr-FR" sz="1400" dirty="0"/>
              <a:t>pour toute question relative à une situation qui pourrait être ou devenir litigieuse. Des juristes spécialisés sont à l’écoute de l’assuré et répondent à ses interrogation en cherchant les textes de lois correspondants, pouvant appuyer son discours. </a:t>
            </a:r>
          </a:p>
        </p:txBody>
      </p:sp>
      <p:sp>
        <p:nvSpPr>
          <p:cNvPr id="9" name="Rectangle 8"/>
          <p:cNvSpPr/>
          <p:nvPr/>
        </p:nvSpPr>
        <p:spPr>
          <a:xfrm>
            <a:off x="2653124" y="1701221"/>
            <a:ext cx="5964624" cy="954107"/>
          </a:xfrm>
          <a:prstGeom prst="rect">
            <a:avLst/>
          </a:prstGeom>
        </p:spPr>
        <p:txBody>
          <a:bodyPr wrap="square">
            <a:spAutoFit/>
          </a:bodyPr>
          <a:lstStyle/>
          <a:p>
            <a:r>
              <a:rPr lang="fr-FR" sz="1400" dirty="0"/>
              <a:t>Dans </a:t>
            </a:r>
            <a:r>
              <a:rPr lang="fr-FR" sz="1400" dirty="0" smtClean="0"/>
              <a:t>le contexte actuel, certains de nos assurés ont pu être </a:t>
            </a:r>
            <a:r>
              <a:rPr lang="fr-FR" sz="1400" dirty="0"/>
              <a:t>confrontés à des situations telles que </a:t>
            </a:r>
            <a:r>
              <a:rPr lang="fr-FR" sz="1400" dirty="0" smtClean="0"/>
              <a:t>l’annulation </a:t>
            </a:r>
            <a:r>
              <a:rPr lang="fr-FR" sz="1400" dirty="0"/>
              <a:t>de vacances, </a:t>
            </a:r>
            <a:r>
              <a:rPr lang="fr-FR" sz="1400" dirty="0" smtClean="0"/>
              <a:t>évènements, déplacements, </a:t>
            </a:r>
            <a:r>
              <a:rPr lang="fr-FR" sz="1400" dirty="0"/>
              <a:t>etc</a:t>
            </a:r>
            <a:r>
              <a:rPr lang="fr-FR" sz="1400" dirty="0" smtClean="0"/>
              <a:t>… et peuvent se trouver face à un </a:t>
            </a:r>
            <a:r>
              <a:rPr lang="fr-FR" sz="1400" dirty="0"/>
              <a:t>prestataire qui </a:t>
            </a:r>
            <a:r>
              <a:rPr lang="fr-FR" sz="1400" dirty="0" smtClean="0"/>
              <a:t>refuse </a:t>
            </a:r>
            <a:r>
              <a:rPr lang="fr-FR" sz="1400" dirty="0"/>
              <a:t>de rembourser </a:t>
            </a:r>
            <a:r>
              <a:rPr lang="fr-FR" sz="1400" dirty="0" smtClean="0"/>
              <a:t>les sommes avancées pour la prestation.</a:t>
            </a:r>
            <a:endParaRPr lang="fr-FR" sz="1400" dirty="0"/>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106" y="1143262"/>
            <a:ext cx="1532109" cy="1819188"/>
          </a:xfrm>
          <a:prstGeom prst="rect">
            <a:avLst/>
          </a:prstGeom>
        </p:spPr>
      </p:pic>
      <p:sp>
        <p:nvSpPr>
          <p:cNvPr id="13" name="ZoneTexte 12"/>
          <p:cNvSpPr txBox="1"/>
          <p:nvPr/>
        </p:nvSpPr>
        <p:spPr>
          <a:xfrm>
            <a:off x="2360959" y="2719054"/>
            <a:ext cx="6228521" cy="338554"/>
          </a:xfrm>
          <a:prstGeom prst="rect">
            <a:avLst/>
          </a:prstGeom>
          <a:noFill/>
        </p:spPr>
        <p:txBody>
          <a:bodyPr wrap="square" rtlCol="0">
            <a:spAutoFit/>
          </a:bodyPr>
          <a:lstStyle/>
          <a:p>
            <a:pPr marL="285750" indent="-285750">
              <a:buFont typeface="Wingdings" panose="05000000000000000000" pitchFamily="2" charset="2"/>
              <a:buChar char="q"/>
            </a:pPr>
            <a:r>
              <a:rPr lang="fr-FR" sz="1600" dirty="0" smtClean="0">
                <a:solidFill>
                  <a:srgbClr val="C00000"/>
                </a:solidFill>
              </a:rPr>
              <a:t>A la disposition de nos assurés :</a:t>
            </a:r>
            <a:endParaRPr lang="fr-FR" sz="1600" dirty="0">
              <a:solidFill>
                <a:srgbClr val="C00000"/>
              </a:solidFill>
            </a:endParaRPr>
          </a:p>
        </p:txBody>
      </p:sp>
      <p:grpSp>
        <p:nvGrpSpPr>
          <p:cNvPr id="14" name="Groupe 13"/>
          <p:cNvGrpSpPr/>
          <p:nvPr/>
        </p:nvGrpSpPr>
        <p:grpSpPr>
          <a:xfrm>
            <a:off x="5475219" y="4745777"/>
            <a:ext cx="3568393" cy="1311180"/>
            <a:chOff x="1375082" y="5013420"/>
            <a:chExt cx="3568393" cy="1311180"/>
          </a:xfrm>
        </p:grpSpPr>
        <p:sp>
          <p:nvSpPr>
            <p:cNvPr id="15" name="Rectangle à coins arrondis 14"/>
            <p:cNvSpPr/>
            <p:nvPr/>
          </p:nvSpPr>
          <p:spPr>
            <a:xfrm>
              <a:off x="1375082" y="5013420"/>
              <a:ext cx="3358843" cy="1311180"/>
            </a:xfrm>
            <a:prstGeom prst="roundRect">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535299" y="5145238"/>
              <a:ext cx="3408176" cy="1015663"/>
            </a:xfrm>
            <a:prstGeom prst="rect">
              <a:avLst/>
            </a:prstGeom>
          </p:spPr>
          <p:txBody>
            <a:bodyPr wrap="square">
              <a:spAutoFit/>
            </a:bodyPr>
            <a:lstStyle/>
            <a:p>
              <a:pPr marL="285750" indent="-285750">
                <a:buFont typeface="Arial" panose="020B0604020202020204" pitchFamily="34" charset="0"/>
                <a:buChar char="•"/>
              </a:pPr>
              <a:r>
                <a:rPr lang="fr-FR" sz="1200" dirty="0" smtClean="0"/>
                <a:t>La fiche du book de l’assureur : </a:t>
              </a:r>
              <a:r>
                <a:rPr lang="fr-FR" sz="1200" dirty="0" smtClean="0">
                  <a:hlinkClick r:id="rId3"/>
                </a:rPr>
                <a:t>Clic ici</a:t>
              </a:r>
              <a:endParaRPr lang="fr-FR" sz="1200" dirty="0" smtClean="0"/>
            </a:p>
            <a:p>
              <a:pPr marL="285750" indent="-285750">
                <a:buFont typeface="Arial" panose="020B0604020202020204" pitchFamily="34" charset="0"/>
                <a:buChar char="•"/>
              </a:pPr>
              <a:r>
                <a:rPr lang="fr-FR" sz="1200" dirty="0" smtClean="0"/>
                <a:t>La fiche produit client : </a:t>
              </a:r>
              <a:r>
                <a:rPr lang="fr-FR" sz="1200" dirty="0" smtClean="0">
                  <a:hlinkClick r:id="rId4"/>
                </a:rPr>
                <a:t>Clic ici</a:t>
              </a:r>
              <a:endParaRPr lang="fr-FR" sz="1200" dirty="0" smtClean="0"/>
            </a:p>
            <a:p>
              <a:pPr marL="285750" indent="-285750">
                <a:buFont typeface="Arial" panose="020B0604020202020204" pitchFamily="34" charset="0"/>
                <a:buChar char="•"/>
              </a:pPr>
              <a:r>
                <a:rPr lang="fr-FR" sz="1200" dirty="0" smtClean="0"/>
                <a:t>La PJ sur le book digital IARD  : </a:t>
              </a:r>
              <a:r>
                <a:rPr lang="fr-FR" sz="1200" dirty="0" smtClean="0">
                  <a:hlinkClick r:id="rId5"/>
                </a:rPr>
                <a:t>Clic ici</a:t>
              </a:r>
              <a:endParaRPr lang="fr-FR" sz="1200" dirty="0" smtClean="0"/>
            </a:p>
            <a:p>
              <a:pPr marL="285750" indent="-285750">
                <a:buFont typeface="Arial" panose="020B0604020202020204" pitchFamily="34" charset="0"/>
                <a:buChar char="•"/>
              </a:pPr>
              <a:r>
                <a:rPr lang="fr-FR" sz="1200" dirty="0" smtClean="0"/>
                <a:t>Le document d’information : </a:t>
              </a:r>
              <a:r>
                <a:rPr lang="fr-FR" sz="1200" dirty="0" smtClean="0">
                  <a:hlinkClick r:id="rId6"/>
                </a:rPr>
                <a:t>Clic ici</a:t>
              </a:r>
              <a:endParaRPr lang="fr-FR" sz="1200" dirty="0" smtClean="0"/>
            </a:p>
            <a:p>
              <a:pPr marL="285750" indent="-285750">
                <a:buFont typeface="Arial" panose="020B0604020202020204" pitchFamily="34" charset="0"/>
                <a:buChar char="•"/>
              </a:pPr>
              <a:r>
                <a:rPr lang="fr-FR" sz="1200" dirty="0" smtClean="0"/>
                <a:t>Les conditions générales : </a:t>
              </a:r>
              <a:r>
                <a:rPr lang="fr-FR" sz="1200" dirty="0" smtClean="0">
                  <a:hlinkClick r:id="rId7"/>
                </a:rPr>
                <a:t>Clic ici</a:t>
              </a:r>
              <a:endParaRPr lang="fr-FR" sz="1200" dirty="0"/>
            </a:p>
          </p:txBody>
        </p:sp>
      </p:grpSp>
      <p:pic>
        <p:nvPicPr>
          <p:cNvPr id="17" name="Image 16"/>
          <p:cNvPicPr>
            <a:picLocks noChangeAspect="1"/>
          </p:cNvPicPr>
          <p:nvPr/>
        </p:nvPicPr>
        <p:blipFill>
          <a:blip r:embed="rId8">
            <a:extLst>
              <a:ext uri="{BEBA8EAE-BF5A-486C-A8C5-ECC9F3942E4B}">
                <a14:imgProps xmlns:a14="http://schemas.microsoft.com/office/drawing/2010/main">
                  <a14:imgLayer r:embed="rId9">
                    <a14:imgEffect>
                      <a14:colorTemperature colorTemp="11200"/>
                    </a14:imgEffect>
                    <a14:imgEffect>
                      <a14:saturation sat="200000"/>
                    </a14:imgEffect>
                  </a14:imgLayer>
                </a14:imgProps>
              </a:ext>
            </a:extLst>
          </a:blip>
          <a:stretch>
            <a:fillRect/>
          </a:stretch>
        </p:blipFill>
        <p:spPr>
          <a:xfrm>
            <a:off x="1995088" y="4745777"/>
            <a:ext cx="2610005" cy="1665755"/>
          </a:xfrm>
          <a:prstGeom prst="rect">
            <a:avLst/>
          </a:prstGeom>
          <a:ln>
            <a:noFill/>
          </a:ln>
          <a:effectLst>
            <a:outerShdw blurRad="292100" dist="139700" dir="2700000" algn="tl" rotWithShape="0">
              <a:srgbClr val="333333">
                <a:alpha val="65000"/>
              </a:srgbClr>
            </a:outerShdw>
          </a:effectLst>
        </p:spPr>
      </p:pic>
      <p:sp>
        <p:nvSpPr>
          <p:cNvPr id="18" name="ZoneTexte 17"/>
          <p:cNvSpPr txBox="1"/>
          <p:nvPr/>
        </p:nvSpPr>
        <p:spPr>
          <a:xfrm>
            <a:off x="985330" y="4826341"/>
            <a:ext cx="929649" cy="523220"/>
          </a:xfrm>
          <a:prstGeom prst="rect">
            <a:avLst/>
          </a:prstGeom>
          <a:noFill/>
        </p:spPr>
        <p:txBody>
          <a:bodyPr wrap="square" rtlCol="0">
            <a:spAutoFit/>
          </a:bodyPr>
          <a:lstStyle/>
          <a:p>
            <a:r>
              <a:rPr lang="fr-FR" sz="1400" b="1" dirty="0" smtClean="0">
                <a:solidFill>
                  <a:srgbClr val="C00000"/>
                </a:solidFill>
              </a:rPr>
              <a:t>Pour nos clients :</a:t>
            </a:r>
            <a:endParaRPr lang="fr-FR" sz="1400" b="1" dirty="0">
              <a:solidFill>
                <a:srgbClr val="C00000"/>
              </a:solidFill>
            </a:endParaRPr>
          </a:p>
        </p:txBody>
      </p:sp>
    </p:spTree>
    <p:extLst>
      <p:ext uri="{BB962C8B-B14F-4D97-AF65-F5344CB8AC3E}">
        <p14:creationId xmlns:p14="http://schemas.microsoft.com/office/powerpoint/2010/main" val="1383058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t>informations sur l’Offre en lien avec l’actualité</a:t>
            </a:r>
          </a:p>
        </p:txBody>
      </p:sp>
      <p:sp>
        <p:nvSpPr>
          <p:cNvPr id="23" name="Espace réservé du texte 22"/>
          <p:cNvSpPr>
            <a:spLocks noGrp="1"/>
          </p:cNvSpPr>
          <p:nvPr>
            <p:ph type="body" sz="quarter" idx="11"/>
          </p:nvPr>
        </p:nvSpPr>
        <p:spPr/>
        <p:txBody>
          <a:bodyPr/>
          <a:lstStyle/>
          <a:p>
            <a:pPr marL="179705"/>
            <a:r>
              <a:rPr lang="fr-FR" dirty="0">
                <a:cs typeface="Arial"/>
              </a:rPr>
              <a:t>IARD : le centre de gestion des sinistres est mobilisé</a:t>
            </a:r>
          </a:p>
        </p:txBody>
      </p:sp>
      <p:sp>
        <p:nvSpPr>
          <p:cNvPr id="21" name="ZoneTexte 20"/>
          <p:cNvSpPr txBox="1"/>
          <p:nvPr/>
        </p:nvSpPr>
        <p:spPr>
          <a:xfrm>
            <a:off x="1498490" y="1067475"/>
            <a:ext cx="4777333" cy="338554"/>
          </a:xfrm>
          <a:prstGeom prst="rect">
            <a:avLst/>
          </a:prstGeom>
          <a:noFill/>
        </p:spPr>
        <p:txBody>
          <a:bodyPr wrap="none" rtlCol="0">
            <a:spAutoFit/>
          </a:bodyPr>
          <a:lstStyle/>
          <a:p>
            <a:pPr marL="285750" indent="-285750">
              <a:buFont typeface="Wingdings" panose="05000000000000000000" pitchFamily="2" charset="2"/>
              <a:buChar char="q"/>
            </a:pPr>
            <a:r>
              <a:rPr lang="fr-FR" sz="1600" dirty="0">
                <a:solidFill>
                  <a:srgbClr val="C00000"/>
                </a:solidFill>
              </a:rPr>
              <a:t>IARD : </a:t>
            </a:r>
            <a:r>
              <a:rPr lang="fr-FR" sz="1600" dirty="0" smtClean="0">
                <a:solidFill>
                  <a:srgbClr val="C00000"/>
                </a:solidFill>
              </a:rPr>
              <a:t>le centre de gestion des sinistres est mobilisé</a:t>
            </a:r>
            <a:endParaRPr lang="fr-FR" sz="1600" dirty="0">
              <a:solidFill>
                <a:srgbClr val="C00000"/>
              </a:solidFill>
            </a:endParaRPr>
          </a:p>
        </p:txBody>
      </p:sp>
      <p:sp>
        <p:nvSpPr>
          <p:cNvPr id="22" name="Rectangle 21"/>
          <p:cNvSpPr/>
          <p:nvPr/>
        </p:nvSpPr>
        <p:spPr>
          <a:xfrm>
            <a:off x="3498177" y="1564340"/>
            <a:ext cx="5873128" cy="1600438"/>
          </a:xfrm>
          <a:prstGeom prst="rect">
            <a:avLst/>
          </a:prstGeom>
        </p:spPr>
        <p:txBody>
          <a:bodyPr wrap="square">
            <a:spAutoFit/>
          </a:bodyPr>
          <a:lstStyle/>
          <a:p>
            <a:r>
              <a:rPr lang="fr-FR" sz="1400" dirty="0" smtClean="0"/>
              <a:t>La priorité de notre centre de gestion est </a:t>
            </a:r>
            <a:r>
              <a:rPr lang="fr-FR" sz="1400" dirty="0"/>
              <a:t>d’assurer la prise d’appel de déclaration de sinistres pour </a:t>
            </a:r>
            <a:r>
              <a:rPr lang="fr-FR" sz="1400" dirty="0" smtClean="0"/>
              <a:t>nos </a:t>
            </a:r>
            <a:r>
              <a:rPr lang="fr-FR" sz="1400" dirty="0"/>
              <a:t>clients et d’y consacrer en priorité nos capacités humaines et techniques de Travail à Distance. </a:t>
            </a:r>
          </a:p>
          <a:p>
            <a:r>
              <a:rPr lang="fr-FR" sz="1400" b="1" dirty="0">
                <a:solidFill>
                  <a:srgbClr val="C00000"/>
                </a:solidFill>
              </a:rPr>
              <a:t>Des messages vocaux sont actifs pour demander aux clients de s’orienter de manière privilégiée vers le portail DEI pour déclarer leur sinistre. </a:t>
            </a:r>
          </a:p>
          <a:p>
            <a:r>
              <a:rPr lang="fr-FR" sz="1400" dirty="0"/>
              <a:t>Notre partenaire IMA, pour l’assistance, nous a confirmé qu’il met tout en œuvre pour être en capacité de prendre les appels d’urgence. </a:t>
            </a:r>
          </a:p>
        </p:txBody>
      </p:sp>
      <p:pic>
        <p:nvPicPr>
          <p:cNvPr id="24" name="Image 23"/>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690668" y="1504210"/>
            <a:ext cx="2667000" cy="1714500"/>
          </a:xfrm>
          <a:prstGeom prst="rect">
            <a:avLst/>
          </a:prstGeom>
        </p:spPr>
      </p:pic>
      <p:sp>
        <p:nvSpPr>
          <p:cNvPr id="25" name="ZoneTexte 24"/>
          <p:cNvSpPr txBox="1"/>
          <p:nvPr/>
        </p:nvSpPr>
        <p:spPr>
          <a:xfrm>
            <a:off x="1537143" y="3313615"/>
            <a:ext cx="7709611" cy="338554"/>
          </a:xfrm>
          <a:prstGeom prst="rect">
            <a:avLst/>
          </a:prstGeom>
          <a:noFill/>
        </p:spPr>
        <p:txBody>
          <a:bodyPr wrap="none" rtlCol="0">
            <a:spAutoFit/>
          </a:bodyPr>
          <a:lstStyle/>
          <a:p>
            <a:pPr marL="285750" indent="-285750">
              <a:buFont typeface="Wingdings" panose="05000000000000000000" pitchFamily="2" charset="2"/>
              <a:buChar char="q"/>
            </a:pPr>
            <a:r>
              <a:rPr lang="fr-FR" sz="1600" b="1" dirty="0" smtClean="0">
                <a:solidFill>
                  <a:srgbClr val="C00000"/>
                </a:solidFill>
              </a:rPr>
              <a:t>Retrouvez ici les fonctionnalités « sinistre » disponibles en </a:t>
            </a:r>
            <a:r>
              <a:rPr lang="fr-FR" sz="1600" b="1" dirty="0" err="1" smtClean="0">
                <a:solidFill>
                  <a:srgbClr val="C00000"/>
                </a:solidFill>
              </a:rPr>
              <a:t>selfcare</a:t>
            </a:r>
            <a:r>
              <a:rPr lang="fr-FR" sz="1600" b="1" dirty="0" smtClean="0">
                <a:solidFill>
                  <a:srgbClr val="C00000"/>
                </a:solidFill>
              </a:rPr>
              <a:t> pour nos clients :  </a:t>
            </a:r>
            <a:endParaRPr lang="fr-FR" sz="1600" b="1" dirty="0">
              <a:solidFill>
                <a:srgbClr val="C00000"/>
              </a:solidFill>
            </a:endParaRPr>
          </a:p>
        </p:txBody>
      </p:sp>
      <p:sp>
        <p:nvSpPr>
          <p:cNvPr id="26" name="ZoneTexte 25"/>
          <p:cNvSpPr txBox="1"/>
          <p:nvPr/>
        </p:nvSpPr>
        <p:spPr>
          <a:xfrm>
            <a:off x="2218474" y="4142523"/>
            <a:ext cx="6097182" cy="1169551"/>
          </a:xfrm>
          <a:prstGeom prst="rect">
            <a:avLst/>
          </a:prstGeom>
          <a:solidFill>
            <a:srgbClr val="C0C0C0"/>
          </a:solidFill>
        </p:spPr>
        <p:txBody>
          <a:bodyPr wrap="none" rtlCol="0">
            <a:spAutoFit/>
          </a:bodyPr>
          <a:lstStyle/>
          <a:p>
            <a:pPr marL="285750" indent="-285750">
              <a:buFont typeface="Arial" panose="020B0604020202020204" pitchFamily="34" charset="0"/>
              <a:buChar char="•"/>
            </a:pPr>
            <a:r>
              <a:rPr lang="fr-FR" sz="1400" dirty="0" smtClean="0"/>
              <a:t>Déclarer un sinistre habitation		</a:t>
            </a:r>
            <a:r>
              <a:rPr lang="fr-FR" sz="1400" dirty="0" smtClean="0">
                <a:hlinkClick r:id="rId4"/>
              </a:rPr>
              <a:t>Fiche info</a:t>
            </a:r>
            <a:r>
              <a:rPr lang="fr-FR" sz="1400" dirty="0" smtClean="0"/>
              <a:t>		</a:t>
            </a:r>
            <a:r>
              <a:rPr lang="fr-FR" sz="1400" dirty="0" smtClean="0">
                <a:hlinkClick r:id="rId5"/>
              </a:rPr>
              <a:t>Vidéo</a:t>
            </a:r>
            <a:endParaRPr lang="fr-FR" sz="1400" dirty="0" smtClean="0"/>
          </a:p>
          <a:p>
            <a:pPr marL="285750" indent="-285750">
              <a:buFont typeface="Arial" panose="020B0604020202020204" pitchFamily="34" charset="0"/>
              <a:buChar char="•"/>
            </a:pPr>
            <a:r>
              <a:rPr lang="fr-FR" sz="1400" dirty="0" smtClean="0"/>
              <a:t>Consulter un sinistre habitation		</a:t>
            </a:r>
            <a:r>
              <a:rPr lang="fr-FR" sz="1400" dirty="0" smtClean="0">
                <a:hlinkClick r:id="rId6"/>
              </a:rPr>
              <a:t>Fiche info</a:t>
            </a:r>
            <a:r>
              <a:rPr lang="fr-FR" sz="1400" dirty="0" smtClean="0"/>
              <a:t>		</a:t>
            </a:r>
            <a:r>
              <a:rPr lang="fr-FR" sz="1400" dirty="0" smtClean="0">
                <a:hlinkClick r:id="rId7"/>
              </a:rPr>
              <a:t>Vidéo</a:t>
            </a:r>
            <a:endParaRPr lang="fr-FR" sz="1400" dirty="0" smtClean="0"/>
          </a:p>
          <a:p>
            <a:pPr marL="285750" indent="-285750">
              <a:buFont typeface="Arial" panose="020B0604020202020204" pitchFamily="34" charset="0"/>
              <a:buChar char="•"/>
            </a:pPr>
            <a:r>
              <a:rPr lang="fr-FR" sz="1400" dirty="0" smtClean="0"/>
              <a:t>Déclarer un sinistre auto ou 2 Roues		</a:t>
            </a:r>
            <a:r>
              <a:rPr lang="fr-FR" sz="1400" dirty="0" smtClean="0">
                <a:hlinkClick r:id="rId8"/>
              </a:rPr>
              <a:t>Fiche info</a:t>
            </a:r>
            <a:r>
              <a:rPr lang="fr-FR" sz="1400" dirty="0" smtClean="0"/>
              <a:t>		</a:t>
            </a:r>
            <a:r>
              <a:rPr lang="fr-FR" sz="1400" dirty="0" smtClean="0">
                <a:hlinkClick r:id="rId9"/>
              </a:rPr>
              <a:t>Vidéo</a:t>
            </a:r>
            <a:endParaRPr lang="fr-FR" sz="1400" dirty="0" smtClean="0"/>
          </a:p>
          <a:p>
            <a:pPr marL="285750" indent="-285750">
              <a:buFont typeface="Arial" panose="020B0604020202020204" pitchFamily="34" charset="0"/>
              <a:buChar char="•"/>
            </a:pPr>
            <a:r>
              <a:rPr lang="fr-FR" sz="1400" dirty="0" smtClean="0"/>
              <a:t>Consulter un sinistre auto ou 2 Roues		</a:t>
            </a:r>
            <a:r>
              <a:rPr lang="fr-FR" sz="1400" dirty="0" smtClean="0">
                <a:hlinkClick r:id="rId10"/>
              </a:rPr>
              <a:t>Fiche info</a:t>
            </a:r>
            <a:r>
              <a:rPr lang="fr-FR" sz="1400" dirty="0" smtClean="0"/>
              <a:t>		</a:t>
            </a:r>
            <a:r>
              <a:rPr lang="fr-FR" sz="1400" dirty="0" smtClean="0">
                <a:hlinkClick r:id="rId11"/>
              </a:rPr>
              <a:t>Vidéo</a:t>
            </a:r>
            <a:endParaRPr lang="fr-FR" sz="1400" dirty="0" smtClean="0"/>
          </a:p>
          <a:p>
            <a:pPr marL="285750" indent="-285750">
              <a:buFont typeface="Arial" panose="020B0604020202020204" pitchFamily="34" charset="0"/>
              <a:buChar char="•"/>
            </a:pPr>
            <a:r>
              <a:rPr lang="fr-FR" sz="1400" dirty="0" smtClean="0"/>
              <a:t>Déclarer un sinistre </a:t>
            </a:r>
            <a:r>
              <a:rPr lang="fr-FR" sz="1400" dirty="0" err="1" smtClean="0"/>
              <a:t>parabancaire</a:t>
            </a:r>
            <a:r>
              <a:rPr lang="fr-FR" sz="1400" dirty="0" smtClean="0"/>
              <a:t>		</a:t>
            </a:r>
            <a:r>
              <a:rPr lang="fr-FR" sz="1400" dirty="0" smtClean="0">
                <a:hlinkClick r:id="rId12"/>
              </a:rPr>
              <a:t>Fiche info</a:t>
            </a:r>
            <a:r>
              <a:rPr lang="fr-FR" sz="1400" dirty="0" smtClean="0"/>
              <a:t>		</a:t>
            </a:r>
            <a:r>
              <a:rPr lang="fr-FR" sz="1400" dirty="0" smtClean="0">
                <a:hlinkClick r:id="rId13"/>
              </a:rPr>
              <a:t>Vidéo</a:t>
            </a:r>
            <a:endParaRPr lang="fr-FR" sz="1400" dirty="0"/>
          </a:p>
        </p:txBody>
      </p:sp>
      <p:pic>
        <p:nvPicPr>
          <p:cNvPr id="27" name="Image 26"/>
          <p:cNvPicPr>
            <a:picLocks noChangeAspect="1"/>
          </p:cNvPicPr>
          <p:nvPr/>
        </p:nvPicPr>
        <p:blipFill rotWithShape="1">
          <a:blip r:embed="rId14" cstate="print">
            <a:extLst>
              <a:ext uri="{28A0092B-C50C-407E-A947-70E740481C1C}">
                <a14:useLocalDpi xmlns:a14="http://schemas.microsoft.com/office/drawing/2010/main" val="0"/>
              </a:ext>
            </a:extLst>
          </a:blip>
          <a:srcRect l="17643" t="19719" r="19829" b="24310"/>
          <a:stretch/>
        </p:blipFill>
        <p:spPr>
          <a:xfrm>
            <a:off x="6977938" y="4512406"/>
            <a:ext cx="625578" cy="559958"/>
          </a:xfrm>
          <a:prstGeom prst="rect">
            <a:avLst/>
          </a:prstGeom>
        </p:spPr>
      </p:pic>
      <p:sp>
        <p:nvSpPr>
          <p:cNvPr id="28" name="ZoneTexte 27"/>
          <p:cNvSpPr txBox="1"/>
          <p:nvPr/>
        </p:nvSpPr>
        <p:spPr>
          <a:xfrm>
            <a:off x="2218474" y="3865524"/>
            <a:ext cx="1549783" cy="276999"/>
          </a:xfrm>
          <a:prstGeom prst="rect">
            <a:avLst/>
          </a:prstGeom>
          <a:noFill/>
        </p:spPr>
        <p:txBody>
          <a:bodyPr wrap="none" rtlCol="0">
            <a:spAutoFit/>
          </a:bodyPr>
          <a:lstStyle/>
          <a:p>
            <a:r>
              <a:rPr lang="fr-FR" sz="1200" dirty="0" smtClean="0">
                <a:solidFill>
                  <a:srgbClr val="C00000"/>
                </a:solidFill>
              </a:rPr>
              <a:t>Fiches et vidéos Tutos</a:t>
            </a:r>
            <a:endParaRPr lang="fr-FR" sz="1200" dirty="0">
              <a:solidFill>
                <a:srgbClr val="C00000"/>
              </a:solidFill>
            </a:endParaRPr>
          </a:p>
        </p:txBody>
      </p:sp>
      <p:pic>
        <p:nvPicPr>
          <p:cNvPr id="29" name="Image 28"/>
          <p:cNvPicPr>
            <a:picLocks noChangeAspect="1"/>
          </p:cNvPicPr>
          <p:nvPr/>
        </p:nvPicPr>
        <p:blipFill>
          <a:blip r:embed="rId15"/>
          <a:stretch>
            <a:fillRect/>
          </a:stretch>
        </p:blipFill>
        <p:spPr>
          <a:xfrm>
            <a:off x="962130" y="3880664"/>
            <a:ext cx="1062038" cy="1577054"/>
          </a:xfrm>
          <a:prstGeom prst="rect">
            <a:avLst/>
          </a:prstGeom>
        </p:spPr>
      </p:pic>
      <p:sp>
        <p:nvSpPr>
          <p:cNvPr id="30" name="ZoneTexte 29"/>
          <p:cNvSpPr txBox="1"/>
          <p:nvPr/>
        </p:nvSpPr>
        <p:spPr>
          <a:xfrm>
            <a:off x="1537143" y="5778795"/>
            <a:ext cx="5595929" cy="584775"/>
          </a:xfrm>
          <a:prstGeom prst="rect">
            <a:avLst/>
          </a:prstGeom>
          <a:noFill/>
        </p:spPr>
        <p:txBody>
          <a:bodyPr wrap="square" rtlCol="0">
            <a:spAutoFit/>
          </a:bodyPr>
          <a:lstStyle/>
          <a:p>
            <a:pPr marL="285750" indent="-285750">
              <a:buFont typeface="Wingdings" panose="05000000000000000000" pitchFamily="2" charset="2"/>
              <a:buChar char="q"/>
            </a:pPr>
            <a:r>
              <a:rPr lang="fr-FR" sz="1600" b="1" dirty="0" smtClean="0">
                <a:solidFill>
                  <a:srgbClr val="C00000"/>
                </a:solidFill>
              </a:rPr>
              <a:t>Retrouvez ici la totalité des fonctionnalités disponibles en </a:t>
            </a:r>
            <a:r>
              <a:rPr lang="fr-FR" sz="1600" b="1" dirty="0" err="1" smtClean="0">
                <a:solidFill>
                  <a:srgbClr val="C00000"/>
                </a:solidFill>
              </a:rPr>
              <a:t>selfcare</a:t>
            </a:r>
            <a:r>
              <a:rPr lang="fr-FR" sz="1600" b="1" dirty="0" smtClean="0">
                <a:solidFill>
                  <a:srgbClr val="C00000"/>
                </a:solidFill>
              </a:rPr>
              <a:t> pour nos clients – Le Panorama : </a:t>
            </a:r>
            <a:r>
              <a:rPr lang="fr-FR" sz="1600" b="1" dirty="0" smtClean="0">
                <a:solidFill>
                  <a:srgbClr val="C00000"/>
                </a:solidFill>
                <a:hlinkClick r:id="rId16"/>
              </a:rPr>
              <a:t>Clic ici</a:t>
            </a:r>
            <a:endParaRPr lang="fr-FR" sz="1600" b="1" dirty="0">
              <a:solidFill>
                <a:srgbClr val="C00000"/>
              </a:solidFill>
            </a:endParaRPr>
          </a:p>
        </p:txBody>
      </p:sp>
      <p:pic>
        <p:nvPicPr>
          <p:cNvPr id="31" name="Image 30"/>
          <p:cNvPicPr>
            <a:picLocks noChangeAspect="1"/>
          </p:cNvPicPr>
          <p:nvPr/>
        </p:nvPicPr>
        <p:blipFill rotWithShape="1">
          <a:blip r:embed="rId17" cstate="print">
            <a:extLst>
              <a:ext uri="{28A0092B-C50C-407E-A947-70E740481C1C}">
                <a14:useLocalDpi xmlns:a14="http://schemas.microsoft.com/office/drawing/2010/main" val="0"/>
              </a:ext>
            </a:extLst>
          </a:blip>
          <a:srcRect l="17643" t="19719" r="19829" b="24310"/>
          <a:stretch/>
        </p:blipFill>
        <p:spPr>
          <a:xfrm>
            <a:off x="5993334" y="6120451"/>
            <a:ext cx="441407" cy="395105"/>
          </a:xfrm>
          <a:prstGeom prst="rect">
            <a:avLst/>
          </a:prstGeom>
        </p:spPr>
      </p:pic>
    </p:spTree>
    <p:extLst>
      <p:ext uri="{BB962C8B-B14F-4D97-AF65-F5344CB8AC3E}">
        <p14:creationId xmlns:p14="http://schemas.microsoft.com/office/powerpoint/2010/main" val="1002859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t>informations sur l’Offre en lien avec l’actualité</a:t>
            </a:r>
          </a:p>
        </p:txBody>
      </p:sp>
      <p:sp>
        <p:nvSpPr>
          <p:cNvPr id="23" name="Espace réservé du texte 22"/>
          <p:cNvSpPr>
            <a:spLocks noGrp="1"/>
          </p:cNvSpPr>
          <p:nvPr>
            <p:ph type="body" sz="quarter" idx="11"/>
          </p:nvPr>
        </p:nvSpPr>
        <p:spPr/>
        <p:txBody>
          <a:bodyPr/>
          <a:lstStyle/>
          <a:p>
            <a:pPr marL="179705"/>
            <a:r>
              <a:rPr lang="fr-FR" dirty="0">
                <a:cs typeface="Arial"/>
              </a:rPr>
              <a:t>La nouvelle version </a:t>
            </a:r>
            <a:r>
              <a:rPr lang="fr-FR" dirty="0" err="1">
                <a:cs typeface="Arial"/>
              </a:rPr>
              <a:t>Sécur’famille</a:t>
            </a:r>
            <a:r>
              <a:rPr lang="fr-FR" dirty="0">
                <a:cs typeface="Arial"/>
              </a:rPr>
              <a:t> 2 sera bien disponible.</a:t>
            </a:r>
          </a:p>
        </p:txBody>
      </p:sp>
      <p:sp>
        <p:nvSpPr>
          <p:cNvPr id="21" name="ZoneTexte 20"/>
          <p:cNvSpPr txBox="1"/>
          <p:nvPr/>
        </p:nvSpPr>
        <p:spPr>
          <a:xfrm>
            <a:off x="2025354" y="1354507"/>
            <a:ext cx="6978315" cy="1323439"/>
          </a:xfrm>
          <a:prstGeom prst="rect">
            <a:avLst/>
          </a:prstGeom>
          <a:solidFill>
            <a:schemeClr val="bg1">
              <a:lumMod val="95000"/>
            </a:schemeClr>
          </a:solidFill>
        </p:spPr>
        <p:txBody>
          <a:bodyPr wrap="square" rtlCol="0">
            <a:spAutoFit/>
          </a:bodyPr>
          <a:lstStyle/>
          <a:p>
            <a:pPr marL="285750" indent="-285750">
              <a:buFont typeface="Wingdings" panose="05000000000000000000" pitchFamily="2" charset="2"/>
              <a:buChar char="q"/>
            </a:pPr>
            <a:r>
              <a:rPr lang="fr-FR" sz="1600" b="1" dirty="0" smtClean="0">
                <a:solidFill>
                  <a:srgbClr val="C00000"/>
                </a:solidFill>
              </a:rPr>
              <a:t>Pour des raisons techniques, BPCE n’a pas décalé le </a:t>
            </a:r>
            <a:r>
              <a:rPr lang="fr-FR" sz="1600" b="1" dirty="0">
                <a:solidFill>
                  <a:srgbClr val="C00000"/>
                </a:solidFill>
              </a:rPr>
              <a:t>lancement de </a:t>
            </a:r>
            <a:r>
              <a:rPr lang="fr-FR" sz="1600" b="1" dirty="0" err="1" smtClean="0">
                <a:solidFill>
                  <a:srgbClr val="C00000"/>
                </a:solidFill>
              </a:rPr>
              <a:t>Sécur’Famille</a:t>
            </a:r>
            <a:r>
              <a:rPr lang="fr-FR" sz="1600" b="1" dirty="0">
                <a:solidFill>
                  <a:srgbClr val="C00000"/>
                </a:solidFill>
              </a:rPr>
              <a:t>.</a:t>
            </a:r>
            <a:endParaRPr lang="fr-FR" sz="1600" b="1" dirty="0" smtClean="0">
              <a:solidFill>
                <a:srgbClr val="C00000"/>
              </a:solidFill>
            </a:endParaRPr>
          </a:p>
          <a:p>
            <a:pPr marL="285750" indent="-285750">
              <a:buFont typeface="Wingdings" panose="05000000000000000000" pitchFamily="2" charset="2"/>
              <a:buChar char="q"/>
            </a:pPr>
            <a:r>
              <a:rPr lang="fr-FR" sz="1600" b="1" dirty="0" smtClean="0">
                <a:solidFill>
                  <a:schemeClr val="tx1">
                    <a:lumMod val="50000"/>
                    <a:lumOff val="50000"/>
                  </a:schemeClr>
                </a:solidFill>
              </a:rPr>
              <a:t>La </a:t>
            </a:r>
            <a:r>
              <a:rPr lang="fr-FR" sz="1600" b="1" dirty="0">
                <a:solidFill>
                  <a:schemeClr val="tx1">
                    <a:lumMod val="50000"/>
                    <a:lumOff val="50000"/>
                  </a:schemeClr>
                </a:solidFill>
              </a:rPr>
              <a:t>nouvelle offre sera donc bien disponible le 23 mars</a:t>
            </a:r>
            <a:r>
              <a:rPr lang="fr-FR" sz="1600" b="1" dirty="0" smtClean="0">
                <a:solidFill>
                  <a:schemeClr val="tx1">
                    <a:lumMod val="50000"/>
                    <a:lumOff val="50000"/>
                  </a:schemeClr>
                </a:solidFill>
              </a:rPr>
              <a:t>.</a:t>
            </a:r>
          </a:p>
          <a:p>
            <a:pPr marL="285750" indent="-285750">
              <a:buFont typeface="Wingdings" panose="05000000000000000000" pitchFamily="2" charset="2"/>
              <a:buChar char="q"/>
            </a:pPr>
            <a:r>
              <a:rPr lang="fr-FR" sz="1600" dirty="0" smtClean="0">
                <a:solidFill>
                  <a:schemeClr val="tx1">
                    <a:lumMod val="50000"/>
                    <a:lumOff val="50000"/>
                  </a:schemeClr>
                </a:solidFill>
              </a:rPr>
              <a:t>La </a:t>
            </a:r>
            <a:r>
              <a:rPr lang="fr-FR" sz="1600" dirty="0">
                <a:solidFill>
                  <a:schemeClr val="tx1">
                    <a:lumMod val="50000"/>
                    <a:lumOff val="50000"/>
                  </a:schemeClr>
                </a:solidFill>
              </a:rPr>
              <a:t>campagne Prévoyance ainsi que l’action de marketing direct conquête </a:t>
            </a:r>
            <a:r>
              <a:rPr lang="fr-FR" sz="1600" dirty="0" err="1" smtClean="0">
                <a:solidFill>
                  <a:schemeClr val="tx1">
                    <a:lumMod val="50000"/>
                    <a:lumOff val="50000"/>
                  </a:schemeClr>
                </a:solidFill>
              </a:rPr>
              <a:t>Sécur’Famille</a:t>
            </a:r>
            <a:r>
              <a:rPr lang="fr-FR" sz="1600" dirty="0" smtClean="0">
                <a:solidFill>
                  <a:schemeClr val="tx1">
                    <a:lumMod val="50000"/>
                    <a:lumOff val="50000"/>
                  </a:schemeClr>
                </a:solidFill>
              </a:rPr>
              <a:t> </a:t>
            </a:r>
            <a:r>
              <a:rPr lang="fr-FR" sz="1600" dirty="0">
                <a:solidFill>
                  <a:schemeClr val="tx1">
                    <a:lumMod val="50000"/>
                    <a:lumOff val="50000"/>
                  </a:schemeClr>
                </a:solidFill>
              </a:rPr>
              <a:t>2 prévue ( mailing + Emailing </a:t>
            </a:r>
            <a:r>
              <a:rPr lang="fr-FR" sz="1600" dirty="0" smtClean="0">
                <a:solidFill>
                  <a:schemeClr val="tx1">
                    <a:lumMod val="50000"/>
                    <a:lumOff val="50000"/>
                  </a:schemeClr>
                </a:solidFill>
              </a:rPr>
              <a:t>) sont reportées.</a:t>
            </a:r>
            <a:endParaRPr lang="fr-FR" sz="1600" dirty="0">
              <a:solidFill>
                <a:schemeClr val="tx1">
                  <a:lumMod val="50000"/>
                  <a:lumOff val="50000"/>
                </a:schemeClr>
              </a:solidFill>
            </a:endParaRPr>
          </a:p>
        </p:txBody>
      </p:sp>
      <p:pic>
        <p:nvPicPr>
          <p:cNvPr id="22" name="Image 21"/>
          <p:cNvPicPr>
            <a:picLocks noChangeAspect="1"/>
          </p:cNvPicPr>
          <p:nvPr/>
        </p:nvPicPr>
        <p:blipFill>
          <a:blip r:embed="rId2"/>
          <a:stretch>
            <a:fillRect/>
          </a:stretch>
        </p:blipFill>
        <p:spPr>
          <a:xfrm>
            <a:off x="723105" y="1354508"/>
            <a:ext cx="1145552" cy="1323439"/>
          </a:xfrm>
          <a:prstGeom prst="rect">
            <a:avLst/>
          </a:prstGeom>
        </p:spPr>
      </p:pic>
      <p:sp>
        <p:nvSpPr>
          <p:cNvPr id="24" name="ZoneTexte 23"/>
          <p:cNvSpPr txBox="1"/>
          <p:nvPr/>
        </p:nvSpPr>
        <p:spPr>
          <a:xfrm>
            <a:off x="723106" y="3101831"/>
            <a:ext cx="8280564" cy="307777"/>
          </a:xfrm>
          <a:prstGeom prst="rect">
            <a:avLst/>
          </a:prstGeom>
          <a:solidFill>
            <a:srgbClr val="C0C0C0"/>
          </a:solidFill>
          <a:ln>
            <a:noFill/>
          </a:ln>
        </p:spPr>
        <p:txBody>
          <a:bodyPr wrap="square" rtlCol="0">
            <a:spAutoFit/>
          </a:bodyPr>
          <a:lstStyle/>
          <a:p>
            <a:pPr marL="171450" indent="-171450">
              <a:buFont typeface="Wingdings" panose="05000000000000000000" pitchFamily="2" charset="2"/>
              <a:buChar char="q"/>
            </a:pPr>
            <a:r>
              <a:rPr lang="fr-FR" sz="1400" b="1" dirty="0" smtClean="0">
                <a:solidFill>
                  <a:schemeClr val="tx1">
                    <a:lumMod val="50000"/>
                    <a:lumOff val="50000"/>
                  </a:schemeClr>
                </a:solidFill>
                <a:latin typeface="Calibri" panose="020F0502020204030204" pitchFamily="34" charset="0"/>
              </a:rPr>
              <a:t> Rappel : Le </a:t>
            </a:r>
            <a:r>
              <a:rPr lang="fr-FR" sz="1400" b="1" dirty="0" smtClean="0">
                <a:solidFill>
                  <a:srgbClr val="C00000"/>
                </a:solidFill>
                <a:latin typeface="Calibri" panose="020F0502020204030204" pitchFamily="34" charset="0"/>
              </a:rPr>
              <a:t>Kit de mise en marché </a:t>
            </a:r>
            <a:r>
              <a:rPr lang="fr-FR" sz="1400" b="1" dirty="0" smtClean="0">
                <a:solidFill>
                  <a:schemeClr val="tx1">
                    <a:lumMod val="50000"/>
                    <a:lumOff val="50000"/>
                  </a:schemeClr>
                </a:solidFill>
                <a:latin typeface="Calibri" panose="020F0502020204030204" pitchFamily="34" charset="0"/>
              </a:rPr>
              <a:t>pour chaque conseiller (livré en agence)</a:t>
            </a:r>
          </a:p>
        </p:txBody>
      </p:sp>
      <p:sp>
        <p:nvSpPr>
          <p:cNvPr id="25" name="Rectangle 24">
            <a:extLst>
              <a:ext uri="{FF2B5EF4-FFF2-40B4-BE49-F238E27FC236}">
                <a16:creationId xmlns:a16="http://schemas.microsoft.com/office/drawing/2014/main" id="{21BB5488-7420-4AC6-945E-563FF9801CF5}"/>
              </a:ext>
            </a:extLst>
          </p:cNvPr>
          <p:cNvSpPr/>
          <p:nvPr/>
        </p:nvSpPr>
        <p:spPr>
          <a:xfrm>
            <a:off x="707760" y="3555031"/>
            <a:ext cx="6100784" cy="307777"/>
          </a:xfrm>
          <a:prstGeom prst="rect">
            <a:avLst/>
          </a:prstGeom>
        </p:spPr>
        <p:txBody>
          <a:bodyPr wrap="square">
            <a:spAutoFit/>
          </a:bodyPr>
          <a:lstStyle/>
          <a:p>
            <a:pPr marL="285750" indent="-285750">
              <a:buFont typeface="Wingdings" panose="05000000000000000000" pitchFamily="2" charset="2"/>
              <a:buChar char="v"/>
            </a:pPr>
            <a:r>
              <a:rPr lang="fr-FR" sz="1400" b="1" dirty="0" smtClean="0">
                <a:solidFill>
                  <a:srgbClr val="C00000"/>
                </a:solidFill>
              </a:rPr>
              <a:t>Un exemplaire de la fiche commerciale client : </a:t>
            </a:r>
            <a:r>
              <a:rPr lang="fr-FR" sz="1400" dirty="0" smtClean="0">
                <a:solidFill>
                  <a:srgbClr val="C00000"/>
                </a:solidFill>
                <a:hlinkClick r:id="rId3"/>
              </a:rPr>
              <a:t>Clic ici</a:t>
            </a:r>
            <a:endParaRPr lang="fr-FR" sz="1400" dirty="0" smtClean="0">
              <a:solidFill>
                <a:srgbClr val="C00000"/>
              </a:solidFill>
            </a:endParaRPr>
          </a:p>
        </p:txBody>
      </p:sp>
      <p:sp>
        <p:nvSpPr>
          <p:cNvPr id="26" name="Rectangle 25">
            <a:extLst>
              <a:ext uri="{FF2B5EF4-FFF2-40B4-BE49-F238E27FC236}">
                <a16:creationId xmlns:a16="http://schemas.microsoft.com/office/drawing/2014/main" id="{21BB5488-7420-4AC6-945E-563FF9801CF5}"/>
              </a:ext>
            </a:extLst>
          </p:cNvPr>
          <p:cNvSpPr/>
          <p:nvPr/>
        </p:nvSpPr>
        <p:spPr>
          <a:xfrm>
            <a:off x="707760" y="3953308"/>
            <a:ext cx="6100784" cy="307777"/>
          </a:xfrm>
          <a:prstGeom prst="rect">
            <a:avLst/>
          </a:prstGeom>
        </p:spPr>
        <p:txBody>
          <a:bodyPr wrap="square">
            <a:spAutoFit/>
          </a:bodyPr>
          <a:lstStyle/>
          <a:p>
            <a:pPr marL="285750" indent="-285750">
              <a:buFont typeface="Wingdings" panose="05000000000000000000" pitchFamily="2" charset="2"/>
              <a:buChar char="v"/>
            </a:pPr>
            <a:r>
              <a:rPr lang="fr-FR" sz="1400" b="1" dirty="0">
                <a:solidFill>
                  <a:srgbClr val="C00000"/>
                </a:solidFill>
              </a:rPr>
              <a:t>Un exemplaire </a:t>
            </a:r>
            <a:r>
              <a:rPr lang="fr-FR" sz="1400" b="1" dirty="0" smtClean="0">
                <a:solidFill>
                  <a:srgbClr val="C00000"/>
                </a:solidFill>
              </a:rPr>
              <a:t>du guide client </a:t>
            </a:r>
            <a:r>
              <a:rPr lang="fr-FR" sz="1400" b="1" dirty="0">
                <a:solidFill>
                  <a:srgbClr val="C00000"/>
                </a:solidFill>
              </a:rPr>
              <a:t>: </a:t>
            </a:r>
            <a:r>
              <a:rPr lang="fr-FR" sz="1400" dirty="0">
                <a:solidFill>
                  <a:srgbClr val="C00000"/>
                </a:solidFill>
                <a:hlinkClick r:id="rId4"/>
              </a:rPr>
              <a:t>Clic </a:t>
            </a:r>
            <a:r>
              <a:rPr lang="fr-FR" sz="1400" dirty="0" smtClean="0">
                <a:solidFill>
                  <a:srgbClr val="C00000"/>
                </a:solidFill>
                <a:hlinkClick r:id="rId4"/>
              </a:rPr>
              <a:t>ici</a:t>
            </a:r>
            <a:endParaRPr lang="fr-FR" sz="1400" dirty="0">
              <a:solidFill>
                <a:srgbClr val="C00000"/>
              </a:solidFill>
            </a:endParaRPr>
          </a:p>
        </p:txBody>
      </p:sp>
      <p:sp>
        <p:nvSpPr>
          <p:cNvPr id="27" name="Rectangle 26">
            <a:extLst>
              <a:ext uri="{FF2B5EF4-FFF2-40B4-BE49-F238E27FC236}">
                <a16:creationId xmlns:a16="http://schemas.microsoft.com/office/drawing/2014/main" id="{21BB5488-7420-4AC6-945E-563FF9801CF5}"/>
              </a:ext>
            </a:extLst>
          </p:cNvPr>
          <p:cNvSpPr/>
          <p:nvPr/>
        </p:nvSpPr>
        <p:spPr>
          <a:xfrm>
            <a:off x="707760" y="4351585"/>
            <a:ext cx="6100784" cy="307777"/>
          </a:xfrm>
          <a:prstGeom prst="rect">
            <a:avLst/>
          </a:prstGeom>
        </p:spPr>
        <p:txBody>
          <a:bodyPr wrap="square">
            <a:spAutoFit/>
          </a:bodyPr>
          <a:lstStyle/>
          <a:p>
            <a:pPr marL="285750" indent="-285750">
              <a:buFont typeface="Wingdings" panose="05000000000000000000" pitchFamily="2" charset="2"/>
              <a:buChar char="v"/>
            </a:pPr>
            <a:r>
              <a:rPr lang="fr-FR" sz="1400" b="1" dirty="0" smtClean="0">
                <a:solidFill>
                  <a:srgbClr val="C00000"/>
                </a:solidFill>
              </a:rPr>
              <a:t>Le magazine dédié « J’assure » n°62 : </a:t>
            </a:r>
            <a:r>
              <a:rPr lang="fr-FR" sz="1400" dirty="0">
                <a:solidFill>
                  <a:srgbClr val="C00000"/>
                </a:solidFill>
                <a:hlinkClick r:id="rId5"/>
              </a:rPr>
              <a:t>Clic </a:t>
            </a:r>
            <a:r>
              <a:rPr lang="fr-FR" sz="1400" dirty="0" smtClean="0">
                <a:solidFill>
                  <a:srgbClr val="C00000"/>
                </a:solidFill>
                <a:hlinkClick r:id="rId5"/>
              </a:rPr>
              <a:t>ici</a:t>
            </a:r>
            <a:endParaRPr lang="fr-FR" sz="1400" dirty="0">
              <a:solidFill>
                <a:srgbClr val="C00000"/>
              </a:solidFill>
            </a:endParaRPr>
          </a:p>
        </p:txBody>
      </p:sp>
      <p:sp>
        <p:nvSpPr>
          <p:cNvPr id="28" name="Rectangle 27">
            <a:extLst>
              <a:ext uri="{FF2B5EF4-FFF2-40B4-BE49-F238E27FC236}">
                <a16:creationId xmlns:a16="http://schemas.microsoft.com/office/drawing/2014/main" id="{21BB5488-7420-4AC6-945E-563FF9801CF5}"/>
              </a:ext>
            </a:extLst>
          </p:cNvPr>
          <p:cNvSpPr/>
          <p:nvPr/>
        </p:nvSpPr>
        <p:spPr>
          <a:xfrm>
            <a:off x="726400" y="4749862"/>
            <a:ext cx="6100784" cy="307777"/>
          </a:xfrm>
          <a:prstGeom prst="rect">
            <a:avLst/>
          </a:prstGeom>
        </p:spPr>
        <p:txBody>
          <a:bodyPr wrap="square">
            <a:spAutoFit/>
          </a:bodyPr>
          <a:lstStyle/>
          <a:p>
            <a:pPr marL="285750" indent="-285750">
              <a:buFont typeface="Wingdings" panose="05000000000000000000" pitchFamily="2" charset="2"/>
              <a:buChar char="v"/>
            </a:pPr>
            <a:r>
              <a:rPr lang="fr-FR" sz="1400" b="1" dirty="0" smtClean="0">
                <a:solidFill>
                  <a:srgbClr val="C00000"/>
                </a:solidFill>
              </a:rPr>
              <a:t>La fiche technique produit : </a:t>
            </a:r>
            <a:r>
              <a:rPr lang="fr-FR" sz="1400" dirty="0">
                <a:solidFill>
                  <a:srgbClr val="C00000"/>
                </a:solidFill>
                <a:hlinkClick r:id="rId6"/>
              </a:rPr>
              <a:t>Clic </a:t>
            </a:r>
            <a:r>
              <a:rPr lang="fr-FR" sz="1400" dirty="0" smtClean="0">
                <a:solidFill>
                  <a:srgbClr val="C00000"/>
                </a:solidFill>
                <a:hlinkClick r:id="rId6"/>
              </a:rPr>
              <a:t>ici</a:t>
            </a:r>
            <a:endParaRPr lang="fr-FR" sz="1400" dirty="0">
              <a:solidFill>
                <a:srgbClr val="C00000"/>
              </a:solidFill>
            </a:endParaRPr>
          </a:p>
        </p:txBody>
      </p:sp>
      <p:sp>
        <p:nvSpPr>
          <p:cNvPr id="29" name="Rectangle 28">
            <a:extLst>
              <a:ext uri="{FF2B5EF4-FFF2-40B4-BE49-F238E27FC236}">
                <a16:creationId xmlns:a16="http://schemas.microsoft.com/office/drawing/2014/main" id="{21BB5488-7420-4AC6-945E-563FF9801CF5}"/>
              </a:ext>
            </a:extLst>
          </p:cNvPr>
          <p:cNvSpPr/>
          <p:nvPr/>
        </p:nvSpPr>
        <p:spPr>
          <a:xfrm>
            <a:off x="707760" y="5148139"/>
            <a:ext cx="6100784" cy="307777"/>
          </a:xfrm>
          <a:prstGeom prst="rect">
            <a:avLst/>
          </a:prstGeom>
        </p:spPr>
        <p:txBody>
          <a:bodyPr wrap="square">
            <a:spAutoFit/>
          </a:bodyPr>
          <a:lstStyle/>
          <a:p>
            <a:pPr marL="285750" indent="-285750">
              <a:buFont typeface="Wingdings" panose="05000000000000000000" pitchFamily="2" charset="2"/>
              <a:buChar char="v"/>
            </a:pPr>
            <a:r>
              <a:rPr lang="fr-FR" sz="1400" b="1" dirty="0" smtClean="0">
                <a:solidFill>
                  <a:srgbClr val="C00000"/>
                </a:solidFill>
              </a:rPr>
              <a:t>Un goodies </a:t>
            </a:r>
            <a:r>
              <a:rPr lang="fr-FR" sz="1400" b="1" dirty="0" smtClean="0">
                <a:solidFill>
                  <a:srgbClr val="C00000"/>
                </a:solidFill>
                <a:sym typeface="Wingdings" panose="05000000000000000000" pitchFamily="2" charset="2"/>
              </a:rPr>
              <a:t></a:t>
            </a:r>
            <a:endParaRPr lang="fr-FR" sz="1400" dirty="0">
              <a:solidFill>
                <a:srgbClr val="C00000"/>
              </a:solidFill>
            </a:endParaRPr>
          </a:p>
        </p:txBody>
      </p:sp>
      <p:pic>
        <p:nvPicPr>
          <p:cNvPr id="30" name="Image 29"/>
          <p:cNvPicPr>
            <a:picLocks noChangeAspect="1"/>
          </p:cNvPicPr>
          <p:nvPr/>
        </p:nvPicPr>
        <p:blipFill>
          <a:blip r:embed="rId7"/>
          <a:stretch>
            <a:fillRect/>
          </a:stretch>
        </p:blipFill>
        <p:spPr>
          <a:xfrm rot="20474047">
            <a:off x="4566757" y="4069202"/>
            <a:ext cx="745384" cy="895967"/>
          </a:xfrm>
          <a:prstGeom prst="rect">
            <a:avLst/>
          </a:prstGeom>
        </p:spPr>
      </p:pic>
      <p:sp>
        <p:nvSpPr>
          <p:cNvPr id="31" name="ZoneTexte 30"/>
          <p:cNvSpPr txBox="1"/>
          <p:nvPr/>
        </p:nvSpPr>
        <p:spPr>
          <a:xfrm>
            <a:off x="1599580" y="5995899"/>
            <a:ext cx="4317144" cy="307777"/>
          </a:xfrm>
          <a:prstGeom prst="rect">
            <a:avLst/>
          </a:prstGeom>
          <a:noFill/>
        </p:spPr>
        <p:txBody>
          <a:bodyPr wrap="none" rtlCol="0">
            <a:spAutoFit/>
          </a:bodyPr>
          <a:lstStyle/>
          <a:p>
            <a:r>
              <a:rPr lang="fr-FR" sz="1400" dirty="0" smtClean="0"/>
              <a:t>Retrouvez toutes les informations dans l’HDJ S11 : </a:t>
            </a:r>
            <a:r>
              <a:rPr lang="fr-FR" sz="1400" dirty="0" smtClean="0">
                <a:hlinkClick r:id="rId8"/>
              </a:rPr>
              <a:t>Clic ici</a:t>
            </a:r>
            <a:endParaRPr lang="fr-FR" sz="1400" dirty="0"/>
          </a:p>
        </p:txBody>
      </p:sp>
      <p:pic>
        <p:nvPicPr>
          <p:cNvPr id="32" name="Image 31"/>
          <p:cNvPicPr>
            <a:picLocks noChangeAspect="1"/>
          </p:cNvPicPr>
          <p:nvPr/>
        </p:nvPicPr>
        <p:blipFill>
          <a:blip r:embed="rId9"/>
          <a:stretch>
            <a:fillRect/>
          </a:stretch>
        </p:blipFill>
        <p:spPr>
          <a:xfrm rot="1098988">
            <a:off x="4248543" y="4748774"/>
            <a:ext cx="778089" cy="1092491"/>
          </a:xfrm>
          <a:prstGeom prst="rect">
            <a:avLst/>
          </a:prstGeom>
          <a:ln>
            <a:solidFill>
              <a:schemeClr val="bg1">
                <a:lumMod val="75000"/>
              </a:schemeClr>
            </a:solidFill>
          </a:ln>
        </p:spPr>
      </p:pic>
      <p:sp>
        <p:nvSpPr>
          <p:cNvPr id="33" name="Rectangle 32"/>
          <p:cNvSpPr/>
          <p:nvPr/>
        </p:nvSpPr>
        <p:spPr>
          <a:xfrm>
            <a:off x="5724320" y="3816604"/>
            <a:ext cx="3279349" cy="2123658"/>
          </a:xfrm>
          <a:prstGeom prst="rect">
            <a:avLst/>
          </a:prstGeom>
          <a:ln w="12700">
            <a:solidFill>
              <a:srgbClr val="C00000"/>
            </a:solidFill>
          </a:ln>
        </p:spPr>
        <p:txBody>
          <a:bodyPr wrap="square">
            <a:spAutoFit/>
          </a:bodyPr>
          <a:lstStyle/>
          <a:p>
            <a:endParaRPr lang="fr-FR" sz="1100" dirty="0" smtClean="0"/>
          </a:p>
          <a:p>
            <a:r>
              <a:rPr lang="fr-FR" sz="1100" b="1" dirty="0" smtClean="0"/>
              <a:t>Info </a:t>
            </a:r>
            <a:r>
              <a:rPr lang="fr-FR" sz="1100" b="1" dirty="0" err="1" smtClean="0"/>
              <a:t>Sécur’Famille</a:t>
            </a:r>
            <a:r>
              <a:rPr lang="fr-FR" sz="1100" b="1" dirty="0" smtClean="0"/>
              <a:t> 1 et 2 :</a:t>
            </a:r>
          </a:p>
          <a:p>
            <a:endParaRPr lang="fr-FR" sz="1100" b="1" dirty="0"/>
          </a:p>
          <a:p>
            <a:r>
              <a:rPr lang="fr-FR" sz="1100" dirty="0" smtClean="0"/>
              <a:t>Le Covid-19, s’il </a:t>
            </a:r>
            <a:r>
              <a:rPr lang="fr-FR" sz="1100" dirty="0"/>
              <a:t>génère un décès peut engendrer une mise en jeu des garanties assurance et assistance. </a:t>
            </a:r>
            <a:endParaRPr lang="fr-FR" sz="1100" dirty="0" smtClean="0"/>
          </a:p>
          <a:p>
            <a:r>
              <a:rPr lang="fr-FR" sz="1100" dirty="0" smtClean="0"/>
              <a:t>Mais le </a:t>
            </a:r>
            <a:r>
              <a:rPr lang="fr-FR" sz="1100" dirty="0"/>
              <a:t>virus ne fait </a:t>
            </a:r>
            <a:r>
              <a:rPr lang="fr-FR" sz="1100" dirty="0" smtClean="0"/>
              <a:t>pas </a:t>
            </a:r>
            <a:r>
              <a:rPr lang="fr-FR" sz="1100" dirty="0"/>
              <a:t>partie des maladies redoutées couvertes. </a:t>
            </a:r>
          </a:p>
          <a:p>
            <a:r>
              <a:rPr lang="fr-FR" sz="1100" dirty="0" smtClean="0"/>
              <a:t>D’autre </a:t>
            </a:r>
            <a:r>
              <a:rPr lang="fr-FR" sz="1100" dirty="0"/>
              <a:t>part, le confinement ne donne pas lieu à mise en jeu des garanties d’assistance. L’hospitalisation liée à cette pandémie est couverte dans les limites indiquées au contrat ainsi que l’immobilisation au domicile uniquement si l’état de santé le </a:t>
            </a:r>
            <a:r>
              <a:rPr lang="fr-FR" sz="1100" dirty="0" smtClean="0"/>
              <a:t>motive.</a:t>
            </a:r>
            <a:endParaRPr lang="fr-FR" sz="1100" dirty="0"/>
          </a:p>
        </p:txBody>
      </p:sp>
      <p:pic>
        <p:nvPicPr>
          <p:cNvPr id="34" name="Image 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54556" y="3517998"/>
            <a:ext cx="628553" cy="699197"/>
          </a:xfrm>
          <a:prstGeom prst="rect">
            <a:avLst/>
          </a:prstGeom>
        </p:spPr>
      </p:pic>
    </p:spTree>
    <p:extLst>
      <p:ext uri="{BB962C8B-B14F-4D97-AF65-F5344CB8AC3E}">
        <p14:creationId xmlns:p14="http://schemas.microsoft.com/office/powerpoint/2010/main" val="4178897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19"/>
          <p:cNvSpPr>
            <a:spLocks noGrp="1"/>
          </p:cNvSpPr>
          <p:nvPr>
            <p:ph type="body" sz="quarter" idx="13"/>
          </p:nvPr>
        </p:nvSpPr>
        <p:spPr/>
        <p:txBody>
          <a:bodyPr/>
          <a:lstStyle/>
          <a:p>
            <a:r>
              <a:rPr lang="fr-FR" dirty="0"/>
              <a:t>informations sur l’Offre en lien avec l’actualité</a:t>
            </a:r>
          </a:p>
        </p:txBody>
      </p:sp>
      <p:sp>
        <p:nvSpPr>
          <p:cNvPr id="23" name="Espace réservé du texte 22"/>
          <p:cNvSpPr>
            <a:spLocks noGrp="1"/>
          </p:cNvSpPr>
          <p:nvPr>
            <p:ph type="body" sz="quarter" idx="11"/>
          </p:nvPr>
        </p:nvSpPr>
        <p:spPr/>
        <p:txBody>
          <a:bodyPr/>
          <a:lstStyle/>
          <a:p>
            <a:pPr marL="179705"/>
            <a:r>
              <a:rPr lang="fr-FR" dirty="0">
                <a:cs typeface="Calibri" panose="020F0502020204030204" pitchFamily="34" charset="0"/>
              </a:rPr>
              <a:t>IARD : </a:t>
            </a:r>
            <a:r>
              <a:rPr lang="fr-FR" dirty="0" smtClean="0">
                <a:cs typeface="Calibri" panose="020F0502020204030204" pitchFamily="34" charset="0"/>
              </a:rPr>
              <a:t>L’opération « Best Protection »  est reportée</a:t>
            </a:r>
            <a:endParaRPr lang="fr-FR" dirty="0">
              <a:cs typeface="Arial"/>
            </a:endParaRPr>
          </a:p>
        </p:txBody>
      </p:sp>
      <p:sp>
        <p:nvSpPr>
          <p:cNvPr id="35" name="ZoneTexte 34"/>
          <p:cNvSpPr txBox="1"/>
          <p:nvPr/>
        </p:nvSpPr>
        <p:spPr>
          <a:xfrm>
            <a:off x="3797855" y="1669485"/>
            <a:ext cx="4985782" cy="1200329"/>
          </a:xfrm>
          <a:prstGeom prst="rect">
            <a:avLst/>
          </a:prstGeom>
          <a:noFill/>
        </p:spPr>
        <p:txBody>
          <a:bodyPr wrap="square" rtlCol="0">
            <a:spAutoFit/>
          </a:bodyPr>
          <a:lstStyle/>
          <a:p>
            <a:pPr algn="ctr"/>
            <a:r>
              <a:rPr lang="fr-FR" sz="2400" b="1" dirty="0" smtClean="0">
                <a:solidFill>
                  <a:srgbClr val="C00000"/>
                </a:solidFill>
              </a:rPr>
              <a:t>L’ensemble du dispositif « BEST Protection » est reportée à une date ultérieure</a:t>
            </a:r>
            <a:endParaRPr lang="fr-FR" sz="2400" b="1" dirty="0">
              <a:solidFill>
                <a:srgbClr val="C00000"/>
              </a:solidFill>
            </a:endParaRPr>
          </a:p>
        </p:txBody>
      </p:sp>
      <p:sp>
        <p:nvSpPr>
          <p:cNvPr id="36" name="Rectangle 35"/>
          <p:cNvSpPr/>
          <p:nvPr/>
        </p:nvSpPr>
        <p:spPr>
          <a:xfrm>
            <a:off x="725350" y="4977078"/>
            <a:ext cx="8058287" cy="830997"/>
          </a:xfrm>
          <a:prstGeom prst="rect">
            <a:avLst/>
          </a:prstGeom>
          <a:solidFill>
            <a:schemeClr val="bg1">
              <a:lumMod val="95000"/>
            </a:schemeClr>
          </a:solidFill>
        </p:spPr>
        <p:txBody>
          <a:bodyPr wrap="square">
            <a:spAutoFit/>
          </a:bodyPr>
          <a:lstStyle/>
          <a:p>
            <a:pPr algn="ctr"/>
            <a:r>
              <a:rPr lang="fr-FR" sz="1600" dirty="0">
                <a:solidFill>
                  <a:schemeClr val="tx1">
                    <a:lumMod val="50000"/>
                    <a:lumOff val="50000"/>
                  </a:schemeClr>
                </a:solidFill>
              </a:rPr>
              <a:t> </a:t>
            </a:r>
          </a:p>
          <a:p>
            <a:pPr algn="ctr"/>
            <a:r>
              <a:rPr lang="fr-FR" sz="1600" b="1" dirty="0" smtClean="0">
                <a:solidFill>
                  <a:schemeClr val="tx1">
                    <a:lumMod val="50000"/>
                    <a:lumOff val="50000"/>
                  </a:schemeClr>
                </a:solidFill>
              </a:rPr>
              <a:t>Toutes les communications, emails, SMS, concours, offre promotionnelle de 3 mois offerts sont supprimées et reportées à une date ultérieure. </a:t>
            </a:r>
            <a:endParaRPr lang="fr-FR" b="1" dirty="0">
              <a:solidFill>
                <a:schemeClr val="tx1">
                  <a:lumMod val="50000"/>
                  <a:lumOff val="50000"/>
                </a:schemeClr>
              </a:solidFill>
            </a:endParaRPr>
          </a:p>
        </p:txBody>
      </p:sp>
      <p:pic>
        <p:nvPicPr>
          <p:cNvPr id="37" name="Image 36"/>
          <p:cNvPicPr>
            <a:picLocks noChangeAspect="1"/>
          </p:cNvPicPr>
          <p:nvPr/>
        </p:nvPicPr>
        <p:blipFill>
          <a:blip r:embed="rId2"/>
          <a:stretch>
            <a:fillRect/>
          </a:stretch>
        </p:blipFill>
        <p:spPr>
          <a:xfrm>
            <a:off x="723106" y="1308126"/>
            <a:ext cx="3074750" cy="2396014"/>
          </a:xfrm>
          <a:prstGeom prst="rect">
            <a:avLst/>
          </a:prstGeom>
          <a:ln>
            <a:solidFill>
              <a:schemeClr val="bg1">
                <a:lumMod val="75000"/>
              </a:schemeClr>
            </a:solidFill>
          </a:ln>
        </p:spPr>
      </p:pic>
    </p:spTree>
    <p:extLst>
      <p:ext uri="{BB962C8B-B14F-4D97-AF65-F5344CB8AC3E}">
        <p14:creationId xmlns:p14="http://schemas.microsoft.com/office/powerpoint/2010/main" val="2307848654"/>
      </p:ext>
    </p:extLst>
  </p:cSld>
  <p:clrMapOvr>
    <a:masterClrMapping/>
  </p:clrMapOvr>
</p:sld>
</file>

<file path=ppt/theme/theme1.xml><?xml version="1.0" encoding="utf-8"?>
<a:theme xmlns:a="http://schemas.openxmlformats.org/drawingml/2006/main" name="1_Thème Office">
  <a:themeElements>
    <a:clrScheme name="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EGEE">
      <a:majorFont>
        <a:latin typeface="Arial Narrow"/>
        <a:ea typeface=""/>
        <a:cs typeface=""/>
      </a:majorFont>
      <a:minorFont>
        <a:latin typeface="Arial Narrow"/>
        <a:ea typeface=""/>
        <a:cs typeface=""/>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165</TotalTime>
  <Words>1739</Words>
  <Application>Microsoft Office PowerPoint</Application>
  <PresentationFormat>Affichage à l'écran (4:3)</PresentationFormat>
  <Paragraphs>233</Paragraphs>
  <Slides>17</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vt:i4>
      </vt:variant>
    </vt:vector>
  </HeadingPairs>
  <TitlesOfParts>
    <vt:vector size="24" baseType="lpstr">
      <vt:lpstr>Arial</vt:lpstr>
      <vt:lpstr>Arial Narrow</vt:lpstr>
      <vt:lpstr>Calibri</vt:lpstr>
      <vt:lpstr>Helvetica Neue Medium</vt:lpstr>
      <vt:lpstr>Wingdings</vt:lpstr>
      <vt:lpstr>Wingdings 2</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sconte</dc:creator>
  <cp:lastModifiedBy>BASTIEN Olivier [CEGEE]</cp:lastModifiedBy>
  <cp:revision>26</cp:revision>
  <cp:lastPrinted>2019-09-13T12:12:34Z</cp:lastPrinted>
  <dcterms:created xsi:type="dcterms:W3CDTF">2013-02-04T10:32:20Z</dcterms:created>
  <dcterms:modified xsi:type="dcterms:W3CDTF">2020-03-18T17:54:49Z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helene.dolt@cegee.caisse-epargne.fr</vt:lpwstr>
  </property>
  <property fmtid="{D5CDD505-2E9C-101B-9397-08002B2CF9AE}" pid="5" name="MSIP_Label_48a19f0c-bea1-442e-a475-ed109d9ec508_SetDate">
    <vt:lpwstr>2020-03-18T08:37:31.3845219Z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