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13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dirty="0"/>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r>
              <a:rPr lang="fr-FR" sz="1100" dirty="0">
                <a:solidFill>
                  <a:srgbClr val="000000"/>
                </a:solidFill>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r>
              <a:rPr lang="fr-FR" sz="1100" dirty="0">
                <a:solidFill>
                  <a:srgbClr val="000000"/>
                </a:solidFill>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2050" name="Picture 2" descr="CHENE-Logo-horizontal-centré-302-x-68"/>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660232" y="6317633"/>
            <a:ext cx="22479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112594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lvl1pPr>
              <a:defRPr sz="2400"/>
            </a:lvl1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dirty="0" smtClean="0"/>
              <a:t>Modifiez le style du titre</a:t>
            </a:r>
            <a:endParaRPr lang="fr-FR" dirty="0"/>
          </a:p>
        </p:txBody>
      </p:sp>
    </p:spTree>
    <p:extLst>
      <p:ext uri="{BB962C8B-B14F-4D97-AF65-F5344CB8AC3E}">
        <p14:creationId xmlns:p14="http://schemas.microsoft.com/office/powerpoint/2010/main" val="125408214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Modifiez le style du titre</a:t>
            </a:r>
            <a:endParaRPr lang="fr-FR" dirty="0"/>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2817082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7056032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84117520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dirty="0"/>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dirty="0"/>
          </a:p>
        </p:txBody>
      </p:sp>
    </p:spTree>
    <p:extLst>
      <p:ext uri="{BB962C8B-B14F-4D97-AF65-F5344CB8AC3E}">
        <p14:creationId xmlns:p14="http://schemas.microsoft.com/office/powerpoint/2010/main" val="353607861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dirty="0">
                <a:solidFill>
                  <a:srgbClr val="000000"/>
                </a:solidFill>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solidFill>
                  <a:srgbClr val="000000"/>
                </a:solidFill>
              </a:endParaRP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a:solidFill>
                  <a:prstClr val="white"/>
                </a:solidFill>
              </a:rPr>
              <a:pPr>
                <a:defRPr/>
              </a:pPr>
              <a:t>‹N°›</a:t>
            </a:fld>
            <a:endParaRPr lang="fr-FR" sz="700" dirty="0">
              <a:solidFill>
                <a:prstClr val="white"/>
              </a:solidFill>
            </a:endParaRPr>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Document</a:t>
            </a:r>
            <a:r>
              <a:rPr lang="fr-FR" sz="1400" baseline="0" dirty="0" smtClean="0">
                <a:solidFill>
                  <a:prstClr val="white">
                    <a:lumMod val="50000"/>
                  </a:prstClr>
                </a:solidFill>
                <a:latin typeface="Arial Narrow" panose="020B0606020202030204" pitchFamily="34" charset="0"/>
              </a:rPr>
              <a:t> à usage strictement interne – Ne pas diffuser aux clients</a:t>
            </a:r>
            <a:endParaRPr lang="fr-FR" sz="1400" dirty="0" smtClean="0">
              <a:solidFill>
                <a:prstClr val="white">
                  <a:lumMod val="50000"/>
                </a:prstClr>
              </a:solidFill>
              <a:latin typeface="Arial Narrow" panose="020B0606020202030204" pitchFamily="34" charset="0"/>
            </a:endParaRPr>
          </a:p>
        </p:txBody>
      </p:sp>
      <p:pic>
        <p:nvPicPr>
          <p:cNvPr id="1027" name="Picture 3" descr="CHENE-Logo-horizontal-centré-302-x-68"/>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6732240" y="6278711"/>
            <a:ext cx="22479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07101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24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24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www.espacedefi.fr/" TargetMode="Externa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tretch>
            <a:fillRect/>
          </a:stretch>
        </p:blipFill>
        <p:spPr>
          <a:xfrm>
            <a:off x="298468" y="265113"/>
            <a:ext cx="8575162" cy="5554800"/>
          </a:xfrm>
        </p:spPr>
      </p:pic>
      <p:sp>
        <p:nvSpPr>
          <p:cNvPr id="141" name="Espace réservé du texte 140"/>
          <p:cNvSpPr>
            <a:spLocks noGrp="1"/>
          </p:cNvSpPr>
          <p:nvPr>
            <p:ph type="body" sz="quarter" idx="19"/>
          </p:nvPr>
        </p:nvSpPr>
        <p:spPr/>
        <p:txBody>
          <a:bodyPr/>
          <a:lstStyle/>
          <a:p>
            <a:endParaRPr lang="fr-FR" dirty="0"/>
          </a:p>
        </p:txBody>
      </p:sp>
      <p:sp>
        <p:nvSpPr>
          <p:cNvPr id="112" name="Titre 111"/>
          <p:cNvSpPr>
            <a:spLocks noGrp="1"/>
          </p:cNvSpPr>
          <p:nvPr>
            <p:ph type="ctrTitle"/>
          </p:nvPr>
        </p:nvSpPr>
        <p:spPr/>
        <p:txBody>
          <a:bodyPr/>
          <a:lstStyle/>
          <a:p>
            <a:r>
              <a:rPr lang="fr-FR" dirty="0" smtClean="0"/>
              <a:t>HDJ du 26 mars 2020</a:t>
            </a:r>
            <a:endParaRPr lang="fr-FR" dirty="0"/>
          </a:p>
        </p:txBody>
      </p:sp>
      <p:sp>
        <p:nvSpPr>
          <p:cNvPr id="113" name="Sous-titre 112"/>
          <p:cNvSpPr>
            <a:spLocks noGrp="1"/>
          </p:cNvSpPr>
          <p:nvPr>
            <p:ph type="subTitle" idx="1"/>
          </p:nvPr>
        </p:nvSpPr>
        <p:spPr/>
        <p:txBody>
          <a:bodyPr>
            <a:noAutofit/>
          </a:bodyPr>
          <a:lstStyle/>
          <a:p>
            <a:r>
              <a:rPr lang="fr-FR" sz="3600" dirty="0" smtClean="0"/>
              <a:t>Eléments de langage</a:t>
            </a:r>
            <a:endParaRPr lang="fr-FR" sz="3600" dirty="0"/>
          </a:p>
          <a:p>
            <a:r>
              <a:rPr lang="fr-FR" sz="3600" dirty="0" smtClean="0"/>
              <a:t>« KRACH »</a:t>
            </a:r>
            <a:endParaRPr lang="fr-FR" sz="3600" dirty="0"/>
          </a:p>
        </p:txBody>
      </p:sp>
      <p:sp>
        <p:nvSpPr>
          <p:cNvPr id="142" name="Espace réservé du texte 141"/>
          <p:cNvSpPr>
            <a:spLocks noGrp="1"/>
          </p:cNvSpPr>
          <p:nvPr>
            <p:ph type="body" sz="quarter" idx="20"/>
          </p:nvPr>
        </p:nvSpPr>
        <p:spPr/>
        <p:txBody>
          <a:bodyPr/>
          <a:lstStyle/>
          <a:p>
            <a:endParaRPr lang="fr-FR" dirty="0"/>
          </a:p>
        </p:txBody>
      </p:sp>
      <p:pic>
        <p:nvPicPr>
          <p:cNvPr id="6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4" name="ZoneTexte 3"/>
          <p:cNvSpPr txBox="1"/>
          <p:nvPr/>
        </p:nvSpPr>
        <p:spPr>
          <a:xfrm>
            <a:off x="298449" y="5851879"/>
            <a:ext cx="8575181" cy="276999"/>
          </a:xfrm>
          <a:prstGeom prst="rect">
            <a:avLst/>
          </a:prstGeom>
          <a:noFill/>
        </p:spPr>
        <p:txBody>
          <a:bodyPr wrap="square" rtlCol="0">
            <a:spAutoFit/>
          </a:bodyPr>
          <a:lstStyle/>
          <a:p>
            <a:pPr algn="ctr"/>
            <a:r>
              <a:rPr lang="fr-FR" sz="1200" dirty="0" smtClean="0"/>
              <a:t>Document à usage strictement interne - A ne pas diffuser aux clients</a:t>
            </a:r>
            <a:endParaRPr lang="fr-FR" sz="1200" dirty="0"/>
          </a:p>
        </p:txBody>
      </p:sp>
      <p:sp>
        <p:nvSpPr>
          <p:cNvPr id="5" name="Rectangle 4"/>
          <p:cNvSpPr/>
          <p:nvPr/>
        </p:nvSpPr>
        <p:spPr>
          <a:xfrm>
            <a:off x="156754" y="5943600"/>
            <a:ext cx="169817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79390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C00000"/>
                </a:solidFill>
              </a:rPr>
              <a:t>SOMMAIRE</a:t>
            </a:r>
            <a:endParaRPr lang="fr-FR" dirty="0">
              <a:solidFill>
                <a:srgbClr val="C00000"/>
              </a:solidFill>
            </a:endParaRPr>
          </a:p>
        </p:txBody>
      </p:sp>
      <p:sp>
        <p:nvSpPr>
          <p:cNvPr id="3" name="Espace réservé du contenu 2"/>
          <p:cNvSpPr>
            <a:spLocks noGrp="1"/>
          </p:cNvSpPr>
          <p:nvPr>
            <p:ph sz="half" idx="2"/>
          </p:nvPr>
        </p:nvSpPr>
        <p:spPr>
          <a:xfrm>
            <a:off x="107504" y="1052736"/>
            <a:ext cx="9036496" cy="5184576"/>
          </a:xfrm>
        </p:spPr>
        <p:txBody>
          <a:bodyPr>
            <a:normAutofit/>
          </a:bodyPr>
          <a:lstStyle/>
          <a:p>
            <a:pPr>
              <a:buFont typeface="Wingdings"/>
              <a:buChar char="Ø"/>
            </a:pPr>
            <a:r>
              <a:rPr lang="fr-FR" sz="3200" dirty="0" smtClean="0"/>
              <a:t>Les Marchés Financiers</a:t>
            </a:r>
          </a:p>
          <a:p>
            <a:pPr marL="457200" lvl="1" indent="0">
              <a:buNone/>
            </a:pPr>
            <a:endParaRPr lang="fr-FR" sz="2800" dirty="0" smtClean="0"/>
          </a:p>
          <a:p>
            <a:pPr lvl="1">
              <a:buFont typeface="Wingdings"/>
              <a:buChar char="Ø"/>
            </a:pPr>
            <a:r>
              <a:rPr lang="fr-FR" sz="2800" dirty="0" smtClean="0"/>
              <a:t>Les fondamentaux</a:t>
            </a:r>
          </a:p>
          <a:p>
            <a:pPr lvl="1">
              <a:buFont typeface="Wingdings"/>
              <a:buChar char="Ø"/>
            </a:pPr>
            <a:r>
              <a:rPr lang="fr-FR" sz="2800" dirty="0" smtClean="0"/>
              <a:t>Comment rassurer nos clients</a:t>
            </a:r>
          </a:p>
          <a:p>
            <a:pPr lvl="1">
              <a:buFont typeface="Wingdings"/>
              <a:buChar char="Ø"/>
            </a:pPr>
            <a:r>
              <a:rPr lang="fr-FR" sz="2800" dirty="0" smtClean="0"/>
              <a:t>Rappels sur les précédents Krach</a:t>
            </a:r>
          </a:p>
          <a:p>
            <a:pPr lvl="1">
              <a:buFont typeface="Wingdings"/>
              <a:buChar char="Ø"/>
            </a:pPr>
            <a:r>
              <a:rPr lang="fr-FR" sz="2800" dirty="0" smtClean="0"/>
              <a:t>Comment les marchés ont finalement réagi?...</a:t>
            </a:r>
          </a:p>
          <a:p>
            <a:pPr lvl="1">
              <a:buFont typeface="Wingdings"/>
              <a:buChar char="Ø"/>
            </a:pPr>
            <a:r>
              <a:rPr lang="fr-FR" sz="2800" dirty="0" smtClean="0"/>
              <a:t>Le rebond attendu</a:t>
            </a:r>
          </a:p>
          <a:p>
            <a:pPr>
              <a:buFont typeface="Wingdings"/>
              <a:buChar char="Ø"/>
            </a:pPr>
            <a:endParaRPr lang="fr-FR" sz="2400" i="1" u="sng" dirty="0"/>
          </a:p>
        </p:txBody>
      </p:sp>
    </p:spTree>
    <p:extLst>
      <p:ext uri="{BB962C8B-B14F-4D97-AF65-F5344CB8AC3E}">
        <p14:creationId xmlns:p14="http://schemas.microsoft.com/office/powerpoint/2010/main" val="34382710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a:t>INTRODUCTION</a:t>
            </a:r>
          </a:p>
        </p:txBody>
      </p:sp>
      <p:sp>
        <p:nvSpPr>
          <p:cNvPr id="3" name="Espace réservé du contenu 2"/>
          <p:cNvSpPr>
            <a:spLocks noGrp="1"/>
          </p:cNvSpPr>
          <p:nvPr>
            <p:ph sz="half" idx="2"/>
          </p:nvPr>
        </p:nvSpPr>
        <p:spPr>
          <a:xfrm>
            <a:off x="107504" y="1052736"/>
            <a:ext cx="9036496" cy="5184576"/>
          </a:xfrm>
        </p:spPr>
        <p:txBody>
          <a:bodyPr>
            <a:normAutofit/>
          </a:bodyPr>
          <a:lstStyle/>
          <a:p>
            <a:pPr marL="0" indent="0" algn="ctr">
              <a:buNone/>
            </a:pPr>
            <a:endParaRPr lang="fr-FR" dirty="0" smtClean="0"/>
          </a:p>
          <a:p>
            <a:pPr marL="0" indent="0" algn="ctr">
              <a:buNone/>
            </a:pPr>
            <a:endParaRPr lang="fr-FR" dirty="0"/>
          </a:p>
          <a:p>
            <a:pPr marL="0" indent="0" algn="ctr">
              <a:buNone/>
            </a:pPr>
            <a:endParaRPr lang="fr-FR" dirty="0" smtClean="0"/>
          </a:p>
          <a:p>
            <a:pPr marL="0" indent="0">
              <a:buNone/>
            </a:pPr>
            <a:endParaRPr lang="fr-FR" sz="2400" dirty="0" smtClean="0"/>
          </a:p>
          <a:p>
            <a:pPr marL="0" indent="0">
              <a:buNone/>
            </a:pPr>
            <a:endParaRPr lang="fr-FR" dirty="0"/>
          </a:p>
          <a:p>
            <a:pPr marL="0" indent="0">
              <a:buNone/>
            </a:pPr>
            <a:endParaRPr lang="fr-FR" sz="2400" i="1" u="sng"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083" t="42302" r="49438" b="30382"/>
          <a:stretch/>
        </p:blipFill>
        <p:spPr bwMode="auto">
          <a:xfrm>
            <a:off x="2320776" y="3573016"/>
            <a:ext cx="3835400" cy="1998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Parchemin horizontal 5"/>
          <p:cNvSpPr/>
          <p:nvPr/>
        </p:nvSpPr>
        <p:spPr>
          <a:xfrm>
            <a:off x="848544" y="1124744"/>
            <a:ext cx="7416824" cy="2448272"/>
          </a:xfrm>
          <a:prstGeom prst="horizontalScroll">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000000"/>
                </a:solidFill>
                <a:effectLst/>
                <a:uLnTx/>
                <a:uFillTx/>
                <a:latin typeface="Arial Narrow"/>
                <a:ea typeface="+mn-ea"/>
                <a:cs typeface="+mn-cs"/>
              </a:rPr>
              <a:t>Quand on évoque les Marchés Financiers, on pense aussi aux belles hausses, et aux formidables gains obtenus…</a:t>
            </a:r>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4890" t="31771" r="55100" b="32118"/>
          <a:stretch/>
        </p:blipFill>
        <p:spPr bwMode="auto">
          <a:xfrm>
            <a:off x="6660232" y="4424958"/>
            <a:ext cx="1605136" cy="1628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18556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26"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wipe(down)">
                                      <p:cBhvr>
                                        <p:cTn id="13" dur="580">
                                          <p:stCondLst>
                                            <p:cond delay="0"/>
                                          </p:stCondLst>
                                        </p:cTn>
                                        <p:tgtEl>
                                          <p:spTgt spid="1026"/>
                                        </p:tgtEl>
                                      </p:cBhvr>
                                    </p:animEffect>
                                    <p:anim calcmode="lin" valueType="num">
                                      <p:cBhvr>
                                        <p:cTn id="14"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9" dur="26">
                                          <p:stCondLst>
                                            <p:cond delay="650"/>
                                          </p:stCondLst>
                                        </p:cTn>
                                        <p:tgtEl>
                                          <p:spTgt spid="1026"/>
                                        </p:tgtEl>
                                      </p:cBhvr>
                                      <p:to x="100000" y="60000"/>
                                    </p:animScale>
                                    <p:animScale>
                                      <p:cBhvr>
                                        <p:cTn id="20" dur="166" decel="50000">
                                          <p:stCondLst>
                                            <p:cond delay="676"/>
                                          </p:stCondLst>
                                        </p:cTn>
                                        <p:tgtEl>
                                          <p:spTgt spid="1026"/>
                                        </p:tgtEl>
                                      </p:cBhvr>
                                      <p:to x="100000" y="100000"/>
                                    </p:animScale>
                                    <p:animScale>
                                      <p:cBhvr>
                                        <p:cTn id="21" dur="26">
                                          <p:stCondLst>
                                            <p:cond delay="1312"/>
                                          </p:stCondLst>
                                        </p:cTn>
                                        <p:tgtEl>
                                          <p:spTgt spid="1026"/>
                                        </p:tgtEl>
                                      </p:cBhvr>
                                      <p:to x="100000" y="80000"/>
                                    </p:animScale>
                                    <p:animScale>
                                      <p:cBhvr>
                                        <p:cTn id="22" dur="166" decel="50000">
                                          <p:stCondLst>
                                            <p:cond delay="1338"/>
                                          </p:stCondLst>
                                        </p:cTn>
                                        <p:tgtEl>
                                          <p:spTgt spid="1026"/>
                                        </p:tgtEl>
                                      </p:cBhvr>
                                      <p:to x="100000" y="100000"/>
                                    </p:animScale>
                                    <p:animScale>
                                      <p:cBhvr>
                                        <p:cTn id="23" dur="26">
                                          <p:stCondLst>
                                            <p:cond delay="1642"/>
                                          </p:stCondLst>
                                        </p:cTn>
                                        <p:tgtEl>
                                          <p:spTgt spid="1026"/>
                                        </p:tgtEl>
                                      </p:cBhvr>
                                      <p:to x="100000" y="90000"/>
                                    </p:animScale>
                                    <p:animScale>
                                      <p:cBhvr>
                                        <p:cTn id="24" dur="166" decel="50000">
                                          <p:stCondLst>
                                            <p:cond delay="1668"/>
                                          </p:stCondLst>
                                        </p:cTn>
                                        <p:tgtEl>
                                          <p:spTgt spid="1026"/>
                                        </p:tgtEl>
                                      </p:cBhvr>
                                      <p:to x="100000" y="100000"/>
                                    </p:animScale>
                                    <p:animScale>
                                      <p:cBhvr>
                                        <p:cTn id="25" dur="26">
                                          <p:stCondLst>
                                            <p:cond delay="1808"/>
                                          </p:stCondLst>
                                        </p:cTn>
                                        <p:tgtEl>
                                          <p:spTgt spid="1026"/>
                                        </p:tgtEl>
                                      </p:cBhvr>
                                      <p:to x="100000" y="95000"/>
                                    </p:animScale>
                                    <p:animScale>
                                      <p:cBhvr>
                                        <p:cTn id="26" dur="166" decel="50000">
                                          <p:stCondLst>
                                            <p:cond delay="1834"/>
                                          </p:stCondLst>
                                        </p:cTn>
                                        <p:tgtEl>
                                          <p:spTgt spid="1026"/>
                                        </p:tgtEl>
                                      </p:cBhvr>
                                      <p:to x="100000" y="100000"/>
                                    </p:animScale>
                                  </p:childTnLst>
                                </p:cTn>
                              </p:par>
                              <p:par>
                                <p:cTn id="27" presetID="26" presetClass="entr" presetSubtype="0" fill="hold" nodeType="withEffect">
                                  <p:stCondLst>
                                    <p:cond delay="0"/>
                                  </p:stCondLst>
                                  <p:childTnLst>
                                    <p:set>
                                      <p:cBhvr>
                                        <p:cTn id="28" dur="1" fill="hold">
                                          <p:stCondLst>
                                            <p:cond delay="0"/>
                                          </p:stCondLst>
                                        </p:cTn>
                                        <p:tgtEl>
                                          <p:spTgt spid="1027"/>
                                        </p:tgtEl>
                                        <p:attrNameLst>
                                          <p:attrName>style.visibility</p:attrName>
                                        </p:attrNameLst>
                                      </p:cBhvr>
                                      <p:to>
                                        <p:strVal val="visible"/>
                                      </p:to>
                                    </p:set>
                                    <p:animEffect transition="in" filter="wipe(down)">
                                      <p:cBhvr>
                                        <p:cTn id="29" dur="580">
                                          <p:stCondLst>
                                            <p:cond delay="0"/>
                                          </p:stCondLst>
                                        </p:cTn>
                                        <p:tgtEl>
                                          <p:spTgt spid="1027"/>
                                        </p:tgtEl>
                                      </p:cBhvr>
                                    </p:animEffect>
                                    <p:anim calcmode="lin" valueType="num">
                                      <p:cBhvr>
                                        <p:cTn id="30"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35" dur="26">
                                          <p:stCondLst>
                                            <p:cond delay="650"/>
                                          </p:stCondLst>
                                        </p:cTn>
                                        <p:tgtEl>
                                          <p:spTgt spid="1027"/>
                                        </p:tgtEl>
                                      </p:cBhvr>
                                      <p:to x="100000" y="60000"/>
                                    </p:animScale>
                                    <p:animScale>
                                      <p:cBhvr>
                                        <p:cTn id="36" dur="166" decel="50000">
                                          <p:stCondLst>
                                            <p:cond delay="676"/>
                                          </p:stCondLst>
                                        </p:cTn>
                                        <p:tgtEl>
                                          <p:spTgt spid="1027"/>
                                        </p:tgtEl>
                                      </p:cBhvr>
                                      <p:to x="100000" y="100000"/>
                                    </p:animScale>
                                    <p:animScale>
                                      <p:cBhvr>
                                        <p:cTn id="37" dur="26">
                                          <p:stCondLst>
                                            <p:cond delay="1312"/>
                                          </p:stCondLst>
                                        </p:cTn>
                                        <p:tgtEl>
                                          <p:spTgt spid="1027"/>
                                        </p:tgtEl>
                                      </p:cBhvr>
                                      <p:to x="100000" y="80000"/>
                                    </p:animScale>
                                    <p:animScale>
                                      <p:cBhvr>
                                        <p:cTn id="38" dur="166" decel="50000">
                                          <p:stCondLst>
                                            <p:cond delay="1338"/>
                                          </p:stCondLst>
                                        </p:cTn>
                                        <p:tgtEl>
                                          <p:spTgt spid="1027"/>
                                        </p:tgtEl>
                                      </p:cBhvr>
                                      <p:to x="100000" y="100000"/>
                                    </p:animScale>
                                    <p:animScale>
                                      <p:cBhvr>
                                        <p:cTn id="39" dur="26">
                                          <p:stCondLst>
                                            <p:cond delay="1642"/>
                                          </p:stCondLst>
                                        </p:cTn>
                                        <p:tgtEl>
                                          <p:spTgt spid="1027"/>
                                        </p:tgtEl>
                                      </p:cBhvr>
                                      <p:to x="100000" y="90000"/>
                                    </p:animScale>
                                    <p:animScale>
                                      <p:cBhvr>
                                        <p:cTn id="40" dur="166" decel="50000">
                                          <p:stCondLst>
                                            <p:cond delay="1668"/>
                                          </p:stCondLst>
                                        </p:cTn>
                                        <p:tgtEl>
                                          <p:spTgt spid="1027"/>
                                        </p:tgtEl>
                                      </p:cBhvr>
                                      <p:to x="100000" y="100000"/>
                                    </p:animScale>
                                    <p:animScale>
                                      <p:cBhvr>
                                        <p:cTn id="41" dur="26">
                                          <p:stCondLst>
                                            <p:cond delay="1808"/>
                                          </p:stCondLst>
                                        </p:cTn>
                                        <p:tgtEl>
                                          <p:spTgt spid="1027"/>
                                        </p:tgtEl>
                                      </p:cBhvr>
                                      <p:to x="100000" y="95000"/>
                                    </p:animScale>
                                    <p:animScale>
                                      <p:cBhvr>
                                        <p:cTn id="42" dur="166" decel="50000">
                                          <p:stCondLst>
                                            <p:cond delay="1834"/>
                                          </p:stCondLst>
                                        </p:cTn>
                                        <p:tgtEl>
                                          <p:spTgt spid="102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a:t>INTRODUCTION</a:t>
            </a:r>
          </a:p>
        </p:txBody>
      </p:sp>
      <p:sp>
        <p:nvSpPr>
          <p:cNvPr id="3" name="Espace réservé du contenu 2"/>
          <p:cNvSpPr>
            <a:spLocks noGrp="1"/>
          </p:cNvSpPr>
          <p:nvPr>
            <p:ph sz="half" idx="2"/>
          </p:nvPr>
        </p:nvSpPr>
        <p:spPr>
          <a:xfrm>
            <a:off x="107504" y="1052736"/>
            <a:ext cx="9036496" cy="5184576"/>
          </a:xfrm>
        </p:spPr>
        <p:txBody>
          <a:bodyPr>
            <a:normAutofit/>
          </a:bodyPr>
          <a:lstStyle/>
          <a:p>
            <a:pPr marL="0" indent="0" algn="ctr">
              <a:buNone/>
            </a:pPr>
            <a:endParaRPr lang="fr-FR" dirty="0" smtClean="0"/>
          </a:p>
          <a:p>
            <a:pPr marL="0" indent="0" algn="ctr">
              <a:buNone/>
            </a:pPr>
            <a:endParaRPr lang="fr-FR" dirty="0"/>
          </a:p>
          <a:p>
            <a:pPr marL="0" indent="0" algn="ctr">
              <a:buNone/>
            </a:pPr>
            <a:endParaRPr lang="fr-FR" dirty="0" smtClean="0"/>
          </a:p>
          <a:p>
            <a:pPr marL="0" indent="0">
              <a:buNone/>
            </a:pPr>
            <a:endParaRPr lang="fr-FR" sz="2400" dirty="0" smtClean="0"/>
          </a:p>
          <a:p>
            <a:pPr marL="0" indent="0">
              <a:buNone/>
            </a:pPr>
            <a:endParaRPr lang="fr-FR" dirty="0"/>
          </a:p>
          <a:p>
            <a:pPr marL="0" indent="0">
              <a:buNone/>
            </a:pPr>
            <a:endParaRPr lang="fr-FR" sz="2400" i="1" u="sng" dirty="0"/>
          </a:p>
        </p:txBody>
      </p:sp>
      <p:sp>
        <p:nvSpPr>
          <p:cNvPr id="6" name="Parchemin horizontal 5"/>
          <p:cNvSpPr/>
          <p:nvPr/>
        </p:nvSpPr>
        <p:spPr>
          <a:xfrm>
            <a:off x="848544" y="1124744"/>
            <a:ext cx="7416824" cy="2448272"/>
          </a:xfrm>
          <a:prstGeom prst="horizontalScroll">
            <a:avLst/>
          </a:prstGeom>
          <a:solidFill>
            <a:schemeClr val="tx1">
              <a:lumMod val="75000"/>
              <a:lumOff val="25000"/>
            </a:schemeClr>
          </a:solidFill>
        </p:spPr>
        <p:style>
          <a:lnRef idx="3">
            <a:schemeClr val="lt1"/>
          </a:lnRef>
          <a:fillRef idx="1">
            <a:schemeClr val="dk1"/>
          </a:fillRef>
          <a:effectRef idx="1">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prstClr val="white"/>
                </a:solidFill>
                <a:effectLst/>
                <a:uLnTx/>
                <a:uFillTx/>
                <a:latin typeface="Arial Narrow"/>
                <a:ea typeface="+mn-ea"/>
                <a:cs typeface="+mn-cs"/>
              </a:rPr>
              <a:t>…mais on tremble aussi face aux terribles pertes qu’on a pu vivre ces dernières années avec quelques rares </a:t>
            </a:r>
            <a:r>
              <a:rPr kumimoji="0" lang="fr-FR" sz="3200" b="0" i="0" u="none" strike="noStrike" kern="1200" cap="none" spc="0" normalizeH="0" baseline="0" noProof="0" dirty="0" smtClean="0">
                <a:ln>
                  <a:noFill/>
                </a:ln>
                <a:solidFill>
                  <a:prstClr val="white"/>
                </a:solidFill>
                <a:effectLst/>
                <a:uLnTx/>
                <a:uFillTx/>
                <a:latin typeface="Arial Narrow"/>
                <a:ea typeface="+mn-ea"/>
                <a:cs typeface="+mn-cs"/>
              </a:rPr>
              <a:t>Krach</a:t>
            </a:r>
            <a:endParaRPr kumimoji="0" lang="fr-FR" sz="3200" b="0" i="0" u="none" strike="noStrike" kern="1200" cap="none" spc="0" normalizeH="0" baseline="0" noProof="0" dirty="0">
              <a:ln>
                <a:noFill/>
              </a:ln>
              <a:solidFill>
                <a:prstClr val="white"/>
              </a:solidFill>
              <a:effectLst/>
              <a:uLnTx/>
              <a:uFillTx/>
              <a:latin typeface="Arial Narrow"/>
              <a:ea typeface="+mn-ea"/>
              <a:cs typeface="+mn-cs"/>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940" t="38368" r="55881" b="38194"/>
          <a:stretch/>
        </p:blipFill>
        <p:spPr bwMode="auto">
          <a:xfrm>
            <a:off x="2843808" y="3573016"/>
            <a:ext cx="3058690" cy="2346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2363" t="34598" r="53130" b="32701"/>
          <a:stretch/>
        </p:blipFill>
        <p:spPr bwMode="auto">
          <a:xfrm>
            <a:off x="6732240" y="4703412"/>
            <a:ext cx="1820539" cy="13657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65930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500"/>
                                        <p:tgtEl>
                                          <p:spTgt spid="2050"/>
                                        </p:tgtEl>
                                      </p:cBhvr>
                                    </p:animEffect>
                                  </p:childTnLst>
                                </p:cTn>
                              </p:par>
                              <p:par>
                                <p:cTn id="11" presetID="10" presetClass="entr" presetSubtype="0" fill="hold" nodeType="withEffect">
                                  <p:stCondLst>
                                    <p:cond delay="0"/>
                                  </p:stCondLst>
                                  <p:childTnLst>
                                    <p:set>
                                      <p:cBhvr>
                                        <p:cTn id="12" dur="1" fill="hold">
                                          <p:stCondLst>
                                            <p:cond delay="0"/>
                                          </p:stCondLst>
                                        </p:cTn>
                                        <p:tgtEl>
                                          <p:spTgt spid="2051"/>
                                        </p:tgtEl>
                                        <p:attrNameLst>
                                          <p:attrName>style.visibility</p:attrName>
                                        </p:attrNameLst>
                                      </p:cBhvr>
                                      <p:to>
                                        <p:strVal val="visible"/>
                                      </p:to>
                                    </p:set>
                                    <p:animEffect transition="in" filter="fade">
                                      <p:cBhvr>
                                        <p:cTn id="13"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a:t>INTRODUCTION</a:t>
            </a:r>
          </a:p>
        </p:txBody>
      </p:sp>
      <p:sp>
        <p:nvSpPr>
          <p:cNvPr id="3" name="Espace réservé du contenu 2"/>
          <p:cNvSpPr>
            <a:spLocks noGrp="1"/>
          </p:cNvSpPr>
          <p:nvPr>
            <p:ph sz="half" idx="2"/>
          </p:nvPr>
        </p:nvSpPr>
        <p:spPr>
          <a:xfrm>
            <a:off x="107504" y="1052736"/>
            <a:ext cx="9036496" cy="5184576"/>
          </a:xfrm>
        </p:spPr>
        <p:txBody>
          <a:bodyPr>
            <a:normAutofit/>
          </a:bodyPr>
          <a:lstStyle/>
          <a:p>
            <a:pPr marL="0" indent="0">
              <a:buNone/>
            </a:pPr>
            <a:endParaRPr lang="fr-FR" dirty="0" smtClean="0"/>
          </a:p>
          <a:p>
            <a:pPr marL="0" indent="0">
              <a:buNone/>
            </a:pPr>
            <a:endParaRPr lang="fr-FR" dirty="0"/>
          </a:p>
          <a:p>
            <a:pPr marL="0" indent="0">
              <a:buNone/>
            </a:pPr>
            <a:endParaRPr lang="fr-FR" dirty="0" smtClean="0"/>
          </a:p>
          <a:p>
            <a:pPr marL="0" indent="0">
              <a:buNone/>
            </a:pPr>
            <a:endParaRPr lang="fr-FR" dirty="0"/>
          </a:p>
          <a:p>
            <a:pPr marL="0" indent="0">
              <a:buNone/>
            </a:pPr>
            <a:endParaRPr lang="fr-FR" dirty="0" smtClean="0"/>
          </a:p>
          <a:p>
            <a:pPr marL="0" indent="0">
              <a:buNone/>
            </a:pPr>
            <a:endParaRPr lang="fr-FR" dirty="0"/>
          </a:p>
          <a:p>
            <a:pPr marL="0" indent="0">
              <a:buNone/>
            </a:pPr>
            <a:endParaRPr lang="fr-FR" dirty="0" smtClean="0"/>
          </a:p>
          <a:p>
            <a:pPr marL="0" indent="0">
              <a:buNone/>
            </a:pPr>
            <a:endParaRPr lang="fr-FR" dirty="0"/>
          </a:p>
          <a:p>
            <a:pPr marL="0" indent="0">
              <a:buNone/>
            </a:pPr>
            <a:endParaRPr lang="fr-FR" dirty="0" smtClean="0"/>
          </a:p>
          <a:p>
            <a:pPr marL="0" indent="0">
              <a:buNone/>
            </a:pPr>
            <a:endParaRPr lang="fr-FR" sz="2400" i="1" u="sng" dirty="0"/>
          </a:p>
        </p:txBody>
      </p:sp>
      <p:sp>
        <p:nvSpPr>
          <p:cNvPr id="5" name="Nuage 4"/>
          <p:cNvSpPr/>
          <p:nvPr/>
        </p:nvSpPr>
        <p:spPr>
          <a:xfrm>
            <a:off x="251520" y="1124744"/>
            <a:ext cx="8640960" cy="4896544"/>
          </a:xfrm>
          <a:prstGeom prst="cloud">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000000"/>
                </a:solidFill>
                <a:effectLst/>
                <a:uLnTx/>
                <a:uFillTx/>
                <a:latin typeface="Arial Narrow"/>
                <a:ea typeface="+mn-ea"/>
                <a:cs typeface="+mn-cs"/>
              </a:rPr>
              <a:t>Pour évoquer les UC avec nos clients il faut connaitre les bourses mondiales, leurs historiques, leurs performances passées.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000000"/>
                </a:solidFill>
                <a:effectLst/>
                <a:uLnTx/>
                <a:uFillTx/>
                <a:latin typeface="Arial Narrow"/>
                <a:ea typeface="+mn-ea"/>
                <a:cs typeface="+mn-cs"/>
              </a:rPr>
              <a:t>Il faut pouvoir expliquer comment on construit une </a:t>
            </a:r>
            <a:r>
              <a:rPr kumimoji="0" lang="fr-FR" sz="3200" b="0" i="0" u="none" strike="noStrike" kern="1200" cap="none" spc="0" normalizeH="0" baseline="0" noProof="0" dirty="0" smtClean="0">
                <a:ln>
                  <a:noFill/>
                </a:ln>
                <a:solidFill>
                  <a:srgbClr val="000000"/>
                </a:solidFill>
                <a:effectLst/>
                <a:uLnTx/>
                <a:uFillTx/>
                <a:latin typeface="Arial Narrow"/>
                <a:ea typeface="+mn-ea"/>
                <a:cs typeface="+mn-cs"/>
              </a:rPr>
              <a:t>UC</a:t>
            </a:r>
            <a:endParaRPr kumimoji="0" lang="fr-FR" sz="3200" b="0" i="0" u="none" strike="noStrike" kern="1200" cap="none" spc="0" normalizeH="0" baseline="0" noProof="0" dirty="0">
              <a:ln>
                <a:noFill/>
              </a:ln>
              <a:solidFill>
                <a:srgbClr val="000000"/>
              </a:solidFill>
              <a:effectLst/>
              <a:uLnTx/>
              <a:uFillTx/>
              <a:latin typeface="Arial Narrow"/>
              <a:ea typeface="+mn-ea"/>
              <a:cs typeface="+mn-cs"/>
            </a:endParaRPr>
          </a:p>
        </p:txBody>
      </p:sp>
    </p:spTree>
    <p:extLst>
      <p:ext uri="{BB962C8B-B14F-4D97-AF65-F5344CB8AC3E}">
        <p14:creationId xmlns:p14="http://schemas.microsoft.com/office/powerpoint/2010/main" val="2790923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a:t>INTRODUCTION</a:t>
            </a:r>
          </a:p>
        </p:txBody>
      </p:sp>
      <p:sp>
        <p:nvSpPr>
          <p:cNvPr id="3" name="Espace réservé du contenu 2"/>
          <p:cNvSpPr>
            <a:spLocks noGrp="1"/>
          </p:cNvSpPr>
          <p:nvPr>
            <p:ph sz="half" idx="2"/>
          </p:nvPr>
        </p:nvSpPr>
        <p:spPr>
          <a:xfrm>
            <a:off x="107504" y="1052736"/>
            <a:ext cx="9036496" cy="5184576"/>
          </a:xfrm>
        </p:spPr>
        <p:txBody>
          <a:bodyPr>
            <a:normAutofit/>
          </a:bodyPr>
          <a:lstStyle/>
          <a:p>
            <a:pPr marL="0" indent="0">
              <a:buNone/>
            </a:pPr>
            <a:endParaRPr lang="fr-FR" dirty="0" smtClean="0"/>
          </a:p>
          <a:p>
            <a:pPr marL="0" indent="0">
              <a:buNone/>
            </a:pPr>
            <a:endParaRPr lang="fr-FR" dirty="0"/>
          </a:p>
          <a:p>
            <a:pPr marL="0" indent="0">
              <a:buNone/>
            </a:pPr>
            <a:endParaRPr lang="fr-FR" dirty="0" smtClean="0"/>
          </a:p>
          <a:p>
            <a:pPr marL="0" indent="0">
              <a:buNone/>
            </a:pPr>
            <a:endParaRPr lang="fr-FR" dirty="0"/>
          </a:p>
          <a:p>
            <a:pPr marL="0" indent="0">
              <a:buNone/>
            </a:pPr>
            <a:endParaRPr lang="fr-FR" dirty="0" smtClean="0"/>
          </a:p>
          <a:p>
            <a:pPr marL="0" indent="0">
              <a:buNone/>
            </a:pPr>
            <a:endParaRPr lang="fr-FR" dirty="0"/>
          </a:p>
          <a:p>
            <a:pPr marL="0" indent="0">
              <a:buNone/>
            </a:pPr>
            <a:endParaRPr lang="fr-FR" dirty="0" smtClean="0"/>
          </a:p>
          <a:p>
            <a:pPr marL="0" indent="0">
              <a:buNone/>
            </a:pPr>
            <a:endParaRPr lang="fr-FR" dirty="0"/>
          </a:p>
          <a:p>
            <a:pPr marL="0" indent="0">
              <a:buNone/>
            </a:pPr>
            <a:endParaRPr lang="fr-FR" dirty="0" smtClean="0"/>
          </a:p>
          <a:p>
            <a:pPr marL="0" indent="0">
              <a:buNone/>
            </a:pPr>
            <a:endParaRPr lang="fr-FR" sz="2400" i="1" u="sng" dirty="0"/>
          </a:p>
        </p:txBody>
      </p:sp>
      <p:sp>
        <p:nvSpPr>
          <p:cNvPr id="4" name="Cadre 3"/>
          <p:cNvSpPr/>
          <p:nvPr/>
        </p:nvSpPr>
        <p:spPr>
          <a:xfrm>
            <a:off x="1691680" y="2204864"/>
            <a:ext cx="5832648" cy="2952328"/>
          </a:xfrm>
          <a:prstGeom prst="fram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smtClean="0">
                <a:ln>
                  <a:noFill/>
                </a:ln>
                <a:solidFill>
                  <a:srgbClr val="000000"/>
                </a:solidFill>
                <a:effectLst/>
                <a:uLnTx/>
                <a:uFillTx/>
                <a:latin typeface="Arial Narrow"/>
                <a:ea typeface="+mn-ea"/>
                <a:cs typeface="+mn-cs"/>
              </a:rPr>
              <a:t>Mais avant tout quels sont les deux premiers points à aborder?...</a:t>
            </a:r>
            <a:endParaRPr kumimoji="0" lang="fr-FR" sz="3200" b="0" i="0" u="none" strike="noStrike" kern="1200" cap="none" spc="0" normalizeH="0" baseline="0" noProof="0" dirty="0">
              <a:ln>
                <a:noFill/>
              </a:ln>
              <a:solidFill>
                <a:srgbClr val="000000"/>
              </a:solidFill>
              <a:effectLst/>
              <a:uLnTx/>
              <a:uFillTx/>
              <a:latin typeface="Arial Narrow"/>
              <a:ea typeface="+mn-ea"/>
              <a:cs typeface="+mn-cs"/>
            </a:endParaRPr>
          </a:p>
        </p:txBody>
      </p:sp>
    </p:spTree>
    <p:extLst>
      <p:ext uri="{BB962C8B-B14F-4D97-AF65-F5344CB8AC3E}">
        <p14:creationId xmlns:p14="http://schemas.microsoft.com/office/powerpoint/2010/main" val="15871012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introduction</a:t>
            </a:r>
            <a:endParaRPr lang="fr-FR" dirty="0"/>
          </a:p>
        </p:txBody>
      </p:sp>
      <p:sp>
        <p:nvSpPr>
          <p:cNvPr id="3" name="Espace réservé du contenu 2"/>
          <p:cNvSpPr>
            <a:spLocks noGrp="1"/>
          </p:cNvSpPr>
          <p:nvPr>
            <p:ph sz="half" idx="2"/>
          </p:nvPr>
        </p:nvSpPr>
        <p:spPr>
          <a:xfrm>
            <a:off x="107504" y="1052736"/>
            <a:ext cx="9036496" cy="5184576"/>
          </a:xfrm>
        </p:spPr>
        <p:txBody>
          <a:bodyPr>
            <a:normAutofit/>
          </a:bodyPr>
          <a:lstStyle/>
          <a:p>
            <a:pPr marL="0" indent="0">
              <a:buNone/>
            </a:pPr>
            <a:r>
              <a:rPr lang="fr-FR" sz="2400" i="1" u="sng" dirty="0" smtClean="0"/>
              <a:t>  </a:t>
            </a:r>
            <a:endParaRPr lang="fr-FR" sz="2400" i="1" u="sng" dirty="0"/>
          </a:p>
        </p:txBody>
      </p:sp>
      <p:sp>
        <p:nvSpPr>
          <p:cNvPr id="7" name="Étoile à 7 branches 6"/>
          <p:cNvSpPr/>
          <p:nvPr/>
        </p:nvSpPr>
        <p:spPr>
          <a:xfrm>
            <a:off x="395536" y="908720"/>
            <a:ext cx="8208912" cy="2448272"/>
          </a:xfrm>
          <a:prstGeom prst="star7">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sng" strike="noStrike" kern="1200" cap="none" spc="0" normalizeH="0" baseline="0" noProof="0" dirty="0">
                <a:ln>
                  <a:noFill/>
                </a:ln>
                <a:solidFill>
                  <a:srgbClr val="FF0000"/>
                </a:solidFill>
                <a:effectLst/>
                <a:uLnTx/>
                <a:uFillTx/>
                <a:latin typeface="Arial Narrow"/>
                <a:ea typeface="+mn-ea"/>
                <a:cs typeface="+mn-cs"/>
              </a:rPr>
              <a:t>Évoquer le risque</a:t>
            </a:r>
            <a:r>
              <a:rPr kumimoji="0" lang="fr-FR" sz="2800" b="1" i="0" u="none" strike="noStrike" kern="1200" cap="none" spc="0" normalizeH="0" baseline="0" noProof="0" dirty="0">
                <a:ln>
                  <a:noFill/>
                </a:ln>
                <a:solidFill>
                  <a:srgbClr val="FF0000"/>
                </a:solidFill>
                <a:effectLst/>
                <a:uLnTx/>
                <a:uFillTx/>
                <a:latin typeface="Arial Narrow"/>
                <a:ea typeface="+mn-ea"/>
                <a:cs typeface="+mn-cs"/>
              </a:rPr>
              <a:t> </a:t>
            </a:r>
            <a:endParaRPr kumimoji="0" lang="fr-FR" sz="2800" b="1" i="0" u="none" strike="noStrike" kern="1200" cap="none" spc="0" normalizeH="0" baseline="0" noProof="0" dirty="0" smtClean="0">
              <a:ln>
                <a:noFill/>
              </a:ln>
              <a:solidFill>
                <a:srgbClr val="FF0000"/>
              </a:solidFill>
              <a:effectLst/>
              <a:uLnTx/>
              <a:uFillTx/>
              <a:latin typeface="Arial Narrow"/>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0" i="0" u="none" strike="noStrike" kern="1200" cap="none" spc="0" normalizeH="0" baseline="0" noProof="0" dirty="0" smtClean="0">
                <a:ln>
                  <a:noFill/>
                </a:ln>
                <a:solidFill>
                  <a:srgbClr val="000000"/>
                </a:solidFill>
                <a:effectLst/>
                <a:uLnTx/>
                <a:uFillTx/>
                <a:latin typeface="Arial Narrow"/>
                <a:ea typeface="+mn-ea"/>
                <a:cs typeface="+mn-cs"/>
              </a:rPr>
              <a:t>est </a:t>
            </a:r>
            <a:r>
              <a:rPr kumimoji="0" lang="fr-FR" sz="2200" b="0" i="0" u="none" strike="noStrike" kern="1200" cap="none" spc="0" normalizeH="0" baseline="0" noProof="0" dirty="0">
                <a:ln>
                  <a:noFill/>
                </a:ln>
                <a:solidFill>
                  <a:srgbClr val="000000"/>
                </a:solidFill>
                <a:effectLst/>
                <a:uLnTx/>
                <a:uFillTx/>
                <a:latin typeface="Arial Narrow"/>
                <a:ea typeface="+mn-ea"/>
                <a:cs typeface="+mn-cs"/>
              </a:rPr>
              <a:t>un des premiers points à aborder</a:t>
            </a:r>
          </a:p>
        </p:txBody>
      </p:sp>
      <p:sp>
        <p:nvSpPr>
          <p:cNvPr id="8" name="Étoile à 7 branches 7"/>
          <p:cNvSpPr/>
          <p:nvPr/>
        </p:nvSpPr>
        <p:spPr>
          <a:xfrm>
            <a:off x="395536" y="3212976"/>
            <a:ext cx="8208912" cy="3024336"/>
          </a:xfrm>
          <a:prstGeom prst="star7">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0" i="0" u="none" strike="noStrike" kern="1200" cap="none" spc="0" normalizeH="0" baseline="0" noProof="0" dirty="0">
                <a:ln>
                  <a:noFill/>
                </a:ln>
                <a:solidFill>
                  <a:srgbClr val="000000"/>
                </a:solidFill>
                <a:effectLst/>
                <a:uLnTx/>
                <a:uFillTx/>
                <a:latin typeface="Arial Narrow"/>
                <a:ea typeface="+mn-ea"/>
                <a:cs typeface="+mn-cs"/>
              </a:rPr>
              <a:t>Mais il faut aussitôt insister sur </a:t>
            </a:r>
            <a:r>
              <a:rPr kumimoji="0" lang="fr-FR" sz="2200" b="0" i="0" u="none" strike="noStrike" kern="1200" cap="none" spc="0" normalizeH="0" baseline="0" noProof="0" dirty="0" smtClean="0">
                <a:ln>
                  <a:noFill/>
                </a:ln>
                <a:solidFill>
                  <a:srgbClr val="000000"/>
                </a:solidFill>
                <a:effectLst/>
                <a:uLnTx/>
                <a:uFillTx/>
                <a:latin typeface="Arial Narrow"/>
                <a:ea typeface="+mn-ea"/>
                <a:cs typeface="+mn-cs"/>
              </a:rPr>
              <a:t>une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0" i="0" u="none" strike="noStrike" kern="1200" cap="none" spc="0" normalizeH="0" baseline="0" noProof="0" dirty="0" smtClean="0">
                <a:ln>
                  <a:noFill/>
                </a:ln>
                <a:solidFill>
                  <a:srgbClr val="000000"/>
                </a:solidFill>
                <a:effectLst/>
                <a:uLnTx/>
                <a:uFillTx/>
                <a:latin typeface="Arial Narrow"/>
                <a:ea typeface="+mn-ea"/>
                <a:cs typeface="+mn-cs"/>
              </a:rPr>
              <a:t> </a:t>
            </a:r>
            <a:r>
              <a:rPr kumimoji="0" lang="fr-FR" sz="2400" b="1" i="0" u="sng" strike="noStrike" kern="1200" cap="none" spc="0" normalizeH="0" baseline="0" noProof="0" dirty="0">
                <a:ln>
                  <a:noFill/>
                </a:ln>
                <a:solidFill>
                  <a:srgbClr val="FF0000"/>
                </a:solidFill>
                <a:effectLst/>
                <a:uLnTx/>
                <a:uFillTx/>
                <a:latin typeface="Arial Narrow"/>
                <a:ea typeface="+mn-ea"/>
                <a:cs typeface="+mn-cs"/>
              </a:rPr>
              <a:t>durée de placement recommandée</a:t>
            </a:r>
            <a:r>
              <a:rPr kumimoji="0" lang="fr-FR" sz="2400" b="1" i="0" u="none" strike="noStrike" kern="1200" cap="none" spc="0" normalizeH="0" baseline="0" noProof="0" dirty="0">
                <a:ln>
                  <a:noFill/>
                </a:ln>
                <a:solidFill>
                  <a:srgbClr val="FF0000"/>
                </a:solidFill>
                <a:effectLst/>
                <a:uLnTx/>
                <a:uFillTx/>
                <a:latin typeface="Arial Narrow"/>
                <a:ea typeface="+mn-ea"/>
                <a:cs typeface="+mn-cs"/>
              </a:rPr>
              <a:t> </a:t>
            </a:r>
            <a:r>
              <a:rPr kumimoji="0" lang="fr-FR" sz="2200" b="0" i="0" u="none" strike="noStrike" kern="1200" cap="none" spc="0" normalizeH="0" baseline="0" noProof="0" dirty="0">
                <a:ln>
                  <a:noFill/>
                </a:ln>
                <a:solidFill>
                  <a:srgbClr val="000000"/>
                </a:solidFill>
                <a:effectLst/>
                <a:uLnTx/>
                <a:uFillTx/>
                <a:latin typeface="Arial Narrow"/>
                <a:ea typeface="+mn-ea"/>
                <a:cs typeface="+mn-cs"/>
              </a:rPr>
              <a:t>de 5 à 8 ans minimum pour la partie qui sera exposée aux marchés </a:t>
            </a:r>
            <a:r>
              <a:rPr kumimoji="0" lang="fr-FR" sz="2200" b="0" i="0" u="none" strike="noStrike" kern="1200" cap="none" spc="0" normalizeH="0" baseline="0" noProof="0" dirty="0" smtClean="0">
                <a:ln>
                  <a:noFill/>
                </a:ln>
                <a:solidFill>
                  <a:srgbClr val="000000"/>
                </a:solidFill>
                <a:effectLst/>
                <a:uLnTx/>
                <a:uFillTx/>
                <a:latin typeface="Arial Narrow"/>
                <a:ea typeface="+mn-ea"/>
                <a:cs typeface="+mn-cs"/>
              </a:rPr>
              <a:t>financiers</a:t>
            </a:r>
            <a:endParaRPr kumimoji="0" lang="fr-FR" sz="2200" b="0" i="0" u="none" strike="noStrike" kern="1200" cap="none" spc="0" normalizeH="0" baseline="0" noProof="0" dirty="0">
              <a:ln>
                <a:noFill/>
              </a:ln>
              <a:solidFill>
                <a:srgbClr val="000000"/>
              </a:solidFill>
              <a:effectLst/>
              <a:uLnTx/>
              <a:uFillTx/>
              <a:latin typeface="Arial Narrow"/>
              <a:ea typeface="+mn-ea"/>
              <a:cs typeface="+mn-cs"/>
            </a:endParaRPr>
          </a:p>
        </p:txBody>
      </p:sp>
    </p:spTree>
    <p:extLst>
      <p:ext uri="{BB962C8B-B14F-4D97-AF65-F5344CB8AC3E}">
        <p14:creationId xmlns:p14="http://schemas.microsoft.com/office/powerpoint/2010/main" val="15971299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introduction</a:t>
            </a:r>
            <a:endParaRPr lang="fr-FR" dirty="0"/>
          </a:p>
        </p:txBody>
      </p:sp>
      <p:sp>
        <p:nvSpPr>
          <p:cNvPr id="3" name="Espace réservé du contenu 2"/>
          <p:cNvSpPr>
            <a:spLocks noGrp="1"/>
          </p:cNvSpPr>
          <p:nvPr>
            <p:ph sz="half" idx="2"/>
          </p:nvPr>
        </p:nvSpPr>
        <p:spPr>
          <a:xfrm>
            <a:off x="107504" y="1052736"/>
            <a:ext cx="9036496" cy="5184576"/>
          </a:xfrm>
        </p:spPr>
        <p:txBody>
          <a:bodyPr>
            <a:normAutofit/>
          </a:bodyPr>
          <a:lstStyle/>
          <a:p>
            <a:pPr marL="0" indent="0">
              <a:buNone/>
            </a:pPr>
            <a:r>
              <a:rPr lang="fr-FR" sz="1900" i="1" u="sng" dirty="0" smtClean="0"/>
              <a:t>Que vous évoque ce tableau?</a:t>
            </a:r>
          </a:p>
          <a:p>
            <a:pPr marL="0" indent="0">
              <a:buNone/>
            </a:pPr>
            <a:endParaRPr lang="fr-FR" sz="1900" i="1" u="sng" dirty="0"/>
          </a:p>
          <a:p>
            <a:pPr marL="0" indent="0">
              <a:buNone/>
            </a:pPr>
            <a:endParaRPr lang="fr-FR" sz="1900" i="1" u="sng" dirty="0" smtClean="0"/>
          </a:p>
          <a:p>
            <a:pPr marL="0" indent="0">
              <a:buNone/>
            </a:pPr>
            <a:endParaRPr lang="fr-FR" sz="1900" i="1" u="sng" dirty="0"/>
          </a:p>
          <a:p>
            <a:pPr marL="0" indent="0">
              <a:buNone/>
            </a:pPr>
            <a:endParaRPr lang="fr-FR" sz="1900" i="1" u="sng" dirty="0" smtClean="0"/>
          </a:p>
          <a:p>
            <a:pPr marL="0" indent="0">
              <a:buNone/>
            </a:pPr>
            <a:endParaRPr lang="fr-FR" sz="1900" i="1" u="sng" dirty="0"/>
          </a:p>
          <a:p>
            <a:pPr marL="0" indent="0">
              <a:buNone/>
            </a:pPr>
            <a:endParaRPr lang="fr-FR" sz="1900" i="1" u="sng" dirty="0" smtClean="0"/>
          </a:p>
          <a:p>
            <a:pPr marL="0" indent="0">
              <a:buNone/>
            </a:pPr>
            <a:r>
              <a:rPr lang="fr-FR" sz="3600" dirty="0" smtClean="0">
                <a:solidFill>
                  <a:srgbClr val="FF0000"/>
                </a:solidFill>
              </a:rPr>
              <a:t>Attention</a:t>
            </a:r>
            <a:r>
              <a:rPr lang="fr-FR" sz="2000" dirty="0" smtClean="0"/>
              <a:t> </a:t>
            </a:r>
            <a:r>
              <a:rPr lang="fr-FR" sz="1900" dirty="0" smtClean="0"/>
              <a:t>: ce n’est pas seulement « l’échelle de </a:t>
            </a:r>
            <a:r>
              <a:rPr lang="fr-FR" sz="2800" b="1" dirty="0" smtClean="0"/>
              <a:t>Risque</a:t>
            </a:r>
            <a:r>
              <a:rPr lang="fr-FR" sz="1900" dirty="0" smtClean="0"/>
              <a:t> » ou « l’indice </a:t>
            </a:r>
            <a:r>
              <a:rPr lang="fr-FR" sz="2800" b="1" dirty="0" smtClean="0"/>
              <a:t>Risque</a:t>
            </a:r>
            <a:r>
              <a:rPr lang="fr-FR" sz="1900" dirty="0" smtClean="0"/>
              <a:t> »…..</a:t>
            </a:r>
            <a:endParaRPr lang="fr-FR" sz="1900" dirty="0"/>
          </a:p>
          <a:p>
            <a:pPr marL="0" indent="0" algn="ctr">
              <a:buNone/>
            </a:pPr>
            <a:r>
              <a:rPr lang="fr-FR" sz="1900" dirty="0" smtClean="0"/>
              <a:t>C’est surtout, l‘</a:t>
            </a:r>
            <a:r>
              <a:rPr lang="fr-FR" sz="7200" b="1" dirty="0" smtClean="0">
                <a:solidFill>
                  <a:srgbClr val="FF0000"/>
                </a:solidFill>
              </a:rPr>
              <a:t>I</a:t>
            </a:r>
            <a:r>
              <a:rPr lang="fr-FR" sz="1900" dirty="0" smtClean="0"/>
              <a:t>ndice…</a:t>
            </a:r>
            <a:r>
              <a:rPr lang="fr-FR" sz="7200" b="1" dirty="0" smtClean="0">
                <a:solidFill>
                  <a:srgbClr val="FF0000"/>
                </a:solidFill>
              </a:rPr>
              <a:t>R</a:t>
            </a:r>
            <a:r>
              <a:rPr lang="fr-FR" sz="1900" dirty="0" smtClean="0"/>
              <a:t>isque - </a:t>
            </a:r>
            <a:r>
              <a:rPr lang="fr-FR" sz="7200" b="1" dirty="0" smtClean="0">
                <a:solidFill>
                  <a:srgbClr val="FF0000"/>
                </a:solidFill>
              </a:rPr>
              <a:t>R</a:t>
            </a:r>
            <a:r>
              <a:rPr lang="fr-FR" sz="1900" dirty="0" smtClean="0"/>
              <a:t>endement</a:t>
            </a:r>
          </a:p>
          <a:p>
            <a:pPr marL="0" indent="0">
              <a:buNone/>
            </a:pPr>
            <a:endParaRPr lang="fr-FR" sz="1900" i="1" u="sng" dirty="0"/>
          </a:p>
          <a:p>
            <a:pPr marL="0" indent="0">
              <a:buNone/>
            </a:pPr>
            <a:endParaRPr lang="fr-FR" sz="1900" i="1" u="sng"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6178" t="46875" r="10981" b="43576"/>
          <a:stretch/>
        </p:blipFill>
        <p:spPr bwMode="auto">
          <a:xfrm>
            <a:off x="2627784" y="1844824"/>
            <a:ext cx="3676336" cy="1008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618785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fade">
                                      <p:cBhvr>
                                        <p:cTn id="15" dur="1000"/>
                                        <p:tgtEl>
                                          <p:spTgt spid="3">
                                            <p:txEl>
                                              <p:pRg st="7" end="7"/>
                                            </p:txEl>
                                          </p:spTgt>
                                        </p:tgtEl>
                                      </p:cBhvr>
                                    </p:animEffect>
                                    <p:anim calcmode="lin" valueType="num">
                                      <p:cBhvr>
                                        <p:cTn id="1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barn(inVertical)">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introduction</a:t>
            </a:r>
            <a:endParaRPr lang="fr-FR" dirty="0"/>
          </a:p>
        </p:txBody>
      </p:sp>
      <p:sp>
        <p:nvSpPr>
          <p:cNvPr id="3" name="Espace réservé du contenu 2"/>
          <p:cNvSpPr>
            <a:spLocks noGrp="1"/>
          </p:cNvSpPr>
          <p:nvPr>
            <p:ph sz="half" idx="2"/>
          </p:nvPr>
        </p:nvSpPr>
        <p:spPr>
          <a:xfrm>
            <a:off x="107504" y="1052736"/>
            <a:ext cx="9036496" cy="5184576"/>
          </a:xfrm>
        </p:spPr>
        <p:txBody>
          <a:bodyPr>
            <a:normAutofit fontScale="92500" lnSpcReduction="10000"/>
          </a:bodyPr>
          <a:lstStyle/>
          <a:p>
            <a:pPr marL="0" indent="0">
              <a:buNone/>
            </a:pPr>
            <a:r>
              <a:rPr lang="fr-FR" dirty="0" smtClean="0"/>
              <a:t>L’</a:t>
            </a:r>
            <a:r>
              <a:rPr lang="fr-FR" sz="3600" b="1" dirty="0" smtClean="0"/>
              <a:t>I</a:t>
            </a:r>
            <a:r>
              <a:rPr lang="fr-FR" dirty="0" smtClean="0"/>
              <a:t>ndice </a:t>
            </a:r>
            <a:r>
              <a:rPr lang="fr-FR" sz="3600" b="1" dirty="0" smtClean="0"/>
              <a:t>R</a:t>
            </a:r>
            <a:r>
              <a:rPr lang="fr-FR" dirty="0" smtClean="0"/>
              <a:t>isque </a:t>
            </a:r>
            <a:r>
              <a:rPr lang="fr-FR" sz="3600" b="1" dirty="0" smtClean="0"/>
              <a:t>R</a:t>
            </a:r>
            <a:r>
              <a:rPr lang="fr-FR" dirty="0" smtClean="0"/>
              <a:t>endement…ou:</a:t>
            </a:r>
            <a:endParaRPr lang="fr-FR" sz="2400" dirty="0" smtClean="0"/>
          </a:p>
          <a:p>
            <a:pPr marL="0" indent="0">
              <a:buNone/>
            </a:pPr>
            <a:endParaRPr lang="fr-FR" i="1" u="sng" dirty="0"/>
          </a:p>
          <a:p>
            <a:pPr marL="0" indent="0">
              <a:buNone/>
            </a:pPr>
            <a:endParaRPr lang="fr-FR" sz="2400" i="1" u="sng" dirty="0" smtClean="0"/>
          </a:p>
          <a:p>
            <a:pPr marL="0" indent="0">
              <a:buNone/>
            </a:pPr>
            <a:endParaRPr lang="fr-FR" i="1" u="sng" dirty="0"/>
          </a:p>
          <a:p>
            <a:pPr marL="0" indent="0">
              <a:buNone/>
            </a:pPr>
            <a:endParaRPr lang="fr-FR" sz="2400" i="1" u="sng" dirty="0" smtClean="0"/>
          </a:p>
          <a:p>
            <a:pPr marL="0" indent="0">
              <a:buNone/>
            </a:pPr>
            <a:endParaRPr lang="fr-FR" i="1" u="sng" dirty="0"/>
          </a:p>
          <a:p>
            <a:pPr marL="0" indent="0">
              <a:buNone/>
            </a:pPr>
            <a:endParaRPr lang="fr-FR" sz="2400" i="1" u="sng" dirty="0" smtClean="0"/>
          </a:p>
          <a:p>
            <a:pPr marL="0" indent="0">
              <a:buNone/>
            </a:pPr>
            <a:r>
              <a:rPr lang="fr-FR" sz="1900" dirty="0"/>
              <a:t>(1) </a:t>
            </a:r>
            <a:r>
              <a:rPr lang="fr-FR" sz="1900" b="1" dirty="0"/>
              <a:t>A risque plus faible, rendement </a:t>
            </a:r>
            <a:r>
              <a:rPr lang="fr-FR" sz="1900" b="1" dirty="0" smtClean="0"/>
              <a:t>potentiellement plus </a:t>
            </a:r>
            <a:r>
              <a:rPr lang="fr-FR" sz="1900" b="1" dirty="0"/>
              <a:t>faible. A risque plus élevé, rendement potentiellement plus </a:t>
            </a:r>
            <a:r>
              <a:rPr lang="fr-FR" sz="1900" b="1" dirty="0" smtClean="0"/>
              <a:t>élevé.</a:t>
            </a:r>
            <a:r>
              <a:rPr lang="fr-FR" sz="1900" dirty="0" smtClean="0"/>
              <a:t> </a:t>
            </a:r>
            <a:r>
              <a:rPr lang="fr-FR" sz="1900" dirty="0"/>
              <a:t/>
            </a:r>
            <a:br>
              <a:rPr lang="fr-FR" sz="1900" dirty="0"/>
            </a:br>
            <a:r>
              <a:rPr lang="fr-FR" sz="1900" dirty="0"/>
              <a:t>L'indicateur de risque et de rendement, présentée sous la forme d'une échelle allant de 1 à 7 correspondant à des niveaux de risques et de rendements croissants vous permet d’appréhender le potentiel de performance par rapport aux risques qu'il présente. La méthodologie générale du calcul de cet indicateur réglementaire s'appuie sur la volatilité historique annualisée du fonds calculée à partir des rendements hebdomadaires sur une période de 5 ans. </a:t>
            </a:r>
            <a:r>
              <a:rPr lang="fr-FR" sz="1900" dirty="0" smtClean="0"/>
              <a:t>Contrôlé </a:t>
            </a:r>
            <a:r>
              <a:rPr lang="fr-FR" sz="1900" dirty="0"/>
              <a:t>périodiquement, cet indicateur peut évoluer.</a:t>
            </a:r>
            <a:endParaRPr lang="fr-FR" sz="1900" i="1" u="sng"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0980" t="41274" r="21079" b="34896"/>
          <a:stretch/>
        </p:blipFill>
        <p:spPr bwMode="auto">
          <a:xfrm>
            <a:off x="2550592" y="1700808"/>
            <a:ext cx="3619500" cy="1743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162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1000"/>
                                        <p:tgtEl>
                                          <p:spTgt spid="1026"/>
                                        </p:tgtEl>
                                      </p:cBhvr>
                                    </p:animEffect>
                                    <p:anim calcmode="lin" valueType="num">
                                      <p:cBhvr>
                                        <p:cTn id="13" dur="1000" fill="hold"/>
                                        <p:tgtEl>
                                          <p:spTgt spid="1026"/>
                                        </p:tgtEl>
                                        <p:attrNameLst>
                                          <p:attrName>ppt_x</p:attrName>
                                        </p:attrNameLst>
                                      </p:cBhvr>
                                      <p:tavLst>
                                        <p:tav tm="0">
                                          <p:val>
                                            <p:strVal val="#ppt_x"/>
                                          </p:val>
                                        </p:tav>
                                        <p:tav tm="100000">
                                          <p:val>
                                            <p:strVal val="#ppt_x"/>
                                          </p:val>
                                        </p:tav>
                                      </p:tavLst>
                                    </p:anim>
                                    <p:anim calcmode="lin" valueType="num">
                                      <p:cBhvr>
                                        <p:cTn id="14"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err="1" smtClean="0"/>
              <a:t>LeS</a:t>
            </a:r>
            <a:r>
              <a:rPr lang="fr-FR" dirty="0" smtClean="0"/>
              <a:t> FONDAMENTAUX</a:t>
            </a:r>
            <a:endParaRPr lang="fr-FR" dirty="0"/>
          </a:p>
        </p:txBody>
      </p:sp>
      <p:sp>
        <p:nvSpPr>
          <p:cNvPr id="3" name="Espace réservé du contenu 2"/>
          <p:cNvSpPr>
            <a:spLocks noGrp="1"/>
          </p:cNvSpPr>
          <p:nvPr>
            <p:ph sz="half" idx="2"/>
          </p:nvPr>
        </p:nvSpPr>
        <p:spPr>
          <a:xfrm>
            <a:off x="107504" y="1052736"/>
            <a:ext cx="9036496" cy="5184576"/>
          </a:xfrm>
        </p:spPr>
        <p:txBody>
          <a:bodyPr>
            <a:noAutofit/>
          </a:bodyPr>
          <a:lstStyle/>
          <a:p>
            <a:pPr marL="0" indent="0">
              <a:buNone/>
            </a:pPr>
            <a:r>
              <a:rPr lang="fr-FR" sz="2200" dirty="0" smtClean="0"/>
              <a:t>A savoir: le CAC40 est affiché, dividendes non réinvestis…Ce qui fausse quelque peu sa performance réelle. En effet avec un CAC DNR (CAC Dividendes Nets Réinvestis), l’indice serait aujourd’hui entre 9000 et 10000 points:</a:t>
            </a:r>
          </a:p>
          <a:p>
            <a:pPr marL="0" indent="0">
              <a:buNone/>
            </a:pPr>
            <a:endParaRPr lang="fr-FR" sz="2200" dirty="0" smtClean="0"/>
          </a:p>
          <a:p>
            <a:pPr marL="0" indent="0">
              <a:buNone/>
            </a:pPr>
            <a:endParaRPr lang="fr-FR" sz="2200" dirty="0"/>
          </a:p>
          <a:p>
            <a:pPr marL="0" indent="0">
              <a:buNone/>
            </a:pPr>
            <a:endParaRPr lang="fr-FR" sz="2200"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063" t="28768" r="19865" b="24010"/>
          <a:stretch/>
        </p:blipFill>
        <p:spPr bwMode="auto">
          <a:xfrm>
            <a:off x="587280" y="2067249"/>
            <a:ext cx="7801143" cy="4136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9542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err="1"/>
              <a:t>LeS</a:t>
            </a:r>
            <a:r>
              <a:rPr lang="fr-FR" dirty="0"/>
              <a:t> FONDAMENTAUX</a:t>
            </a:r>
          </a:p>
        </p:txBody>
      </p:sp>
      <p:sp>
        <p:nvSpPr>
          <p:cNvPr id="3" name="Espace réservé du contenu 2"/>
          <p:cNvSpPr>
            <a:spLocks noGrp="1"/>
          </p:cNvSpPr>
          <p:nvPr>
            <p:ph sz="half" idx="2"/>
          </p:nvPr>
        </p:nvSpPr>
        <p:spPr>
          <a:xfrm>
            <a:off x="107504" y="1052736"/>
            <a:ext cx="9036496" cy="5184576"/>
          </a:xfrm>
        </p:spPr>
        <p:txBody>
          <a:bodyPr>
            <a:normAutofit/>
          </a:bodyPr>
          <a:lstStyle/>
          <a:p>
            <a:pPr marL="0" indent="0">
              <a:buNone/>
            </a:pPr>
            <a:r>
              <a:rPr lang="fr-FR" dirty="0"/>
              <a:t>	</a:t>
            </a:r>
            <a:endParaRPr lang="fr-FR" dirty="0" smtClean="0"/>
          </a:p>
        </p:txBody>
      </p:sp>
      <p:sp>
        <p:nvSpPr>
          <p:cNvPr id="5" name="Cube 4"/>
          <p:cNvSpPr/>
          <p:nvPr/>
        </p:nvSpPr>
        <p:spPr>
          <a:xfrm>
            <a:off x="1187624" y="1700808"/>
            <a:ext cx="6768752" cy="3456384"/>
          </a:xfrm>
          <a:prstGeom prst="cube">
            <a:avLst>
              <a:gd name="adj" fmla="val 12402"/>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rgbClr val="C00000"/>
                </a:solidFill>
                <a:effectLst/>
                <a:uLnTx/>
                <a:uFillTx/>
                <a:latin typeface="Arial Narrow"/>
                <a:ea typeface="+mn-ea"/>
                <a:cs typeface="+mn-cs"/>
              </a:rPr>
              <a:t>Comment rassurer nos clients lors des périodes de baisse….?</a:t>
            </a:r>
          </a:p>
        </p:txBody>
      </p:sp>
    </p:spTree>
    <p:extLst>
      <p:ext uri="{BB962C8B-B14F-4D97-AF65-F5344CB8AC3E}">
        <p14:creationId xmlns:p14="http://schemas.microsoft.com/office/powerpoint/2010/main" val="36101400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err="1"/>
              <a:t>LeS</a:t>
            </a:r>
            <a:r>
              <a:rPr lang="fr-FR" dirty="0"/>
              <a:t> FONDAMENTAUX</a:t>
            </a:r>
          </a:p>
        </p:txBody>
      </p:sp>
      <p:sp>
        <p:nvSpPr>
          <p:cNvPr id="3" name="Espace réservé du contenu 2"/>
          <p:cNvSpPr>
            <a:spLocks noGrp="1"/>
          </p:cNvSpPr>
          <p:nvPr>
            <p:ph sz="half" idx="2"/>
          </p:nvPr>
        </p:nvSpPr>
        <p:spPr>
          <a:xfrm>
            <a:off x="107504" y="1052736"/>
            <a:ext cx="9036496" cy="5184576"/>
          </a:xfrm>
        </p:spPr>
        <p:txBody>
          <a:bodyPr>
            <a:normAutofit/>
          </a:bodyPr>
          <a:lstStyle/>
          <a:p>
            <a:pPr marL="0" indent="0">
              <a:buNone/>
            </a:pPr>
            <a:r>
              <a:rPr lang="fr-FR" dirty="0"/>
              <a:t>	</a:t>
            </a:r>
            <a:endParaRPr lang="fr-FR" dirty="0" smtClean="0"/>
          </a:p>
        </p:txBody>
      </p:sp>
      <p:sp>
        <p:nvSpPr>
          <p:cNvPr id="5" name="Cube 4"/>
          <p:cNvSpPr/>
          <p:nvPr/>
        </p:nvSpPr>
        <p:spPr>
          <a:xfrm>
            <a:off x="1187624" y="1196752"/>
            <a:ext cx="6768752" cy="1440160"/>
          </a:xfrm>
          <a:prstGeom prst="cube">
            <a:avLst>
              <a:gd name="adj" fmla="val 12402"/>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000000"/>
                </a:solidFill>
                <a:effectLst/>
                <a:uLnTx/>
                <a:uFillTx/>
                <a:latin typeface="Arial Narrow"/>
                <a:ea typeface="+mn-ea"/>
                <a:cs typeface="+mn-cs"/>
              </a:rPr>
              <a:t>Dans un premier temps, </a:t>
            </a:r>
            <a:r>
              <a:rPr kumimoji="0" lang="fr-FR" sz="2400" b="0" i="0" u="none" strike="noStrike" kern="1200" cap="none" spc="0" normalizeH="0" baseline="0" noProof="0" dirty="0" smtClean="0">
                <a:ln>
                  <a:noFill/>
                </a:ln>
                <a:solidFill>
                  <a:srgbClr val="000000"/>
                </a:solidFill>
                <a:effectLst/>
                <a:uLnTx/>
                <a:uFillTx/>
                <a:latin typeface="Arial Narrow"/>
                <a:ea typeface="+mn-ea"/>
                <a:cs typeface="+mn-cs"/>
              </a:rPr>
              <a:t>on pourrait aborder </a:t>
            </a:r>
            <a:r>
              <a:rPr kumimoji="0" lang="fr-FR" sz="2400" b="0" i="0" u="none" strike="noStrike" kern="1200" cap="none" spc="0" normalizeH="0" baseline="0" noProof="0" dirty="0">
                <a:ln>
                  <a:noFill/>
                </a:ln>
                <a:solidFill>
                  <a:srgbClr val="000000"/>
                </a:solidFill>
                <a:effectLst/>
                <a:uLnTx/>
                <a:uFillTx/>
                <a:latin typeface="Arial Narrow"/>
                <a:ea typeface="+mn-ea"/>
                <a:cs typeface="+mn-cs"/>
              </a:rPr>
              <a:t>la </a:t>
            </a:r>
            <a:r>
              <a:rPr kumimoji="0" lang="fr-FR" sz="2400" b="0" i="1" u="sng" strike="noStrike" kern="1200" cap="none" spc="0" normalizeH="0" baseline="0" noProof="0" dirty="0">
                <a:ln>
                  <a:noFill/>
                </a:ln>
                <a:solidFill>
                  <a:srgbClr val="000000"/>
                </a:solidFill>
                <a:effectLst/>
                <a:uLnTx/>
                <a:uFillTx/>
                <a:latin typeface="Arial Narrow"/>
                <a:ea typeface="+mn-ea"/>
                <a:cs typeface="+mn-cs"/>
              </a:rPr>
              <a:t>conjoncture économique </a:t>
            </a:r>
            <a:r>
              <a:rPr kumimoji="0" lang="fr-FR" sz="2400" b="0" i="0" u="none" strike="noStrike" kern="1200" cap="none" spc="0" normalizeH="0" baseline="0" noProof="0" dirty="0">
                <a:ln>
                  <a:noFill/>
                </a:ln>
                <a:solidFill>
                  <a:srgbClr val="000000"/>
                </a:solidFill>
                <a:effectLst/>
                <a:uLnTx/>
                <a:uFillTx/>
                <a:latin typeface="Arial Narrow"/>
                <a:ea typeface="+mn-ea"/>
                <a:cs typeface="+mn-cs"/>
              </a:rPr>
              <a:t>française, européenne, mondiale </a:t>
            </a:r>
            <a:r>
              <a:rPr kumimoji="0" lang="fr-FR" sz="2400" b="0" i="0" u="none" strike="noStrike" kern="1200" cap="none" spc="0" normalizeH="0" baseline="0" noProof="0" dirty="0" smtClean="0">
                <a:ln>
                  <a:noFill/>
                </a:ln>
                <a:solidFill>
                  <a:srgbClr val="000000"/>
                </a:solidFill>
                <a:effectLst/>
                <a:uLnTx/>
                <a:uFillTx/>
                <a:latin typeface="Arial Narrow"/>
                <a:ea typeface="+mn-ea"/>
                <a:cs typeface="+mn-cs"/>
              </a:rPr>
              <a:t>actuelle</a:t>
            </a:r>
            <a:endParaRPr kumimoji="0" lang="fr-FR" sz="2400" b="0" i="0" u="none" strike="noStrike" kern="1200" cap="none" spc="0" normalizeH="0" baseline="0" noProof="0" dirty="0">
              <a:ln>
                <a:noFill/>
              </a:ln>
              <a:solidFill>
                <a:srgbClr val="000000"/>
              </a:solidFill>
              <a:effectLst/>
              <a:uLnTx/>
              <a:uFillTx/>
              <a:latin typeface="Arial Narrow"/>
              <a:ea typeface="+mn-ea"/>
              <a:cs typeface="+mn-cs"/>
            </a:endParaRPr>
          </a:p>
        </p:txBody>
      </p:sp>
      <p:sp>
        <p:nvSpPr>
          <p:cNvPr id="6" name="Cube 5"/>
          <p:cNvSpPr/>
          <p:nvPr/>
        </p:nvSpPr>
        <p:spPr>
          <a:xfrm>
            <a:off x="1187624" y="4725144"/>
            <a:ext cx="6768752" cy="1440160"/>
          </a:xfrm>
          <a:prstGeom prst="cube">
            <a:avLst>
              <a:gd name="adj" fmla="val 12402"/>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000000"/>
                </a:solidFill>
                <a:effectLst/>
                <a:uLnTx/>
                <a:uFillTx/>
                <a:latin typeface="Arial Narrow"/>
                <a:ea typeface="+mn-ea"/>
                <a:cs typeface="+mn-cs"/>
              </a:rPr>
              <a:t>Et on peut aussi s’appuyer sur les expériences passées. Et </a:t>
            </a:r>
            <a:r>
              <a:rPr kumimoji="0" lang="fr-FR" sz="2400" b="0" i="0" u="none" strike="noStrike" kern="1200" cap="none" spc="0" normalizeH="0" baseline="0" noProof="0" dirty="0" smtClean="0">
                <a:ln>
                  <a:noFill/>
                </a:ln>
                <a:solidFill>
                  <a:srgbClr val="000000"/>
                </a:solidFill>
                <a:effectLst/>
                <a:uLnTx/>
                <a:uFillTx/>
                <a:latin typeface="Arial Narrow"/>
                <a:ea typeface="+mn-ea"/>
                <a:cs typeface="+mn-cs"/>
              </a:rPr>
              <a:t>leur </a:t>
            </a:r>
            <a:r>
              <a:rPr kumimoji="0" lang="fr-FR" sz="2400" b="0" i="0" u="none" strike="noStrike" kern="1200" cap="none" spc="0" normalizeH="0" baseline="0" noProof="0" dirty="0">
                <a:ln>
                  <a:noFill/>
                </a:ln>
                <a:solidFill>
                  <a:srgbClr val="000000"/>
                </a:solidFill>
                <a:effectLst/>
                <a:uLnTx/>
                <a:uFillTx/>
                <a:latin typeface="Arial Narrow"/>
                <a:ea typeface="+mn-ea"/>
                <a:cs typeface="+mn-cs"/>
              </a:rPr>
              <a:t>exposer comment, dans des situations passées semblables, les marchés ont pu </a:t>
            </a:r>
            <a:r>
              <a:rPr kumimoji="0" lang="fr-FR" sz="2400" b="1" i="0" u="none" strike="noStrike" kern="1200" cap="none" spc="0" normalizeH="0" baseline="0" noProof="0" dirty="0" smtClean="0">
                <a:ln>
                  <a:noFill/>
                </a:ln>
                <a:solidFill>
                  <a:srgbClr val="C00000"/>
                </a:solidFill>
                <a:effectLst/>
                <a:uLnTx/>
                <a:uFillTx/>
                <a:latin typeface="Arial Narrow"/>
                <a:ea typeface="+mn-ea"/>
                <a:cs typeface="+mn-cs"/>
              </a:rPr>
              <a:t>rebondir</a:t>
            </a:r>
            <a:endParaRPr kumimoji="0" lang="fr-FR" sz="2400" b="0" i="0" u="none" strike="noStrike" kern="1200" cap="none" spc="0" normalizeH="0" baseline="0" noProof="0" dirty="0">
              <a:ln>
                <a:noFill/>
              </a:ln>
              <a:solidFill>
                <a:srgbClr val="000000"/>
              </a:solidFill>
              <a:effectLst/>
              <a:uLnTx/>
              <a:uFillTx/>
              <a:latin typeface="Arial Narrow"/>
              <a:ea typeface="+mn-ea"/>
              <a:cs typeface="+mn-cs"/>
            </a:endParaRPr>
          </a:p>
        </p:txBody>
      </p:sp>
      <p:sp>
        <p:nvSpPr>
          <p:cNvPr id="7" name="Cube 6"/>
          <p:cNvSpPr/>
          <p:nvPr/>
        </p:nvSpPr>
        <p:spPr>
          <a:xfrm>
            <a:off x="1187624" y="2941712"/>
            <a:ext cx="6768752" cy="1440160"/>
          </a:xfrm>
          <a:prstGeom prst="cube">
            <a:avLst>
              <a:gd name="adj" fmla="val 12402"/>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000000"/>
                </a:solidFill>
                <a:effectLst/>
                <a:uLnTx/>
                <a:uFillTx/>
                <a:latin typeface="Arial Narrow"/>
                <a:ea typeface="+mn-ea"/>
                <a:cs typeface="+mn-cs"/>
              </a:rPr>
              <a:t>Les marchés financiers ne sont pas fébriles sans raison. </a:t>
            </a:r>
            <a:r>
              <a:rPr kumimoji="0" lang="fr-FR" sz="2400" b="0" i="1" u="sng" strike="noStrike" kern="1200" cap="none" spc="0" normalizeH="0" baseline="0" noProof="0" dirty="0">
                <a:ln>
                  <a:noFill/>
                </a:ln>
                <a:solidFill>
                  <a:srgbClr val="000000"/>
                </a:solidFill>
                <a:effectLst/>
                <a:uLnTx/>
                <a:uFillTx/>
                <a:latin typeface="Arial Narrow"/>
                <a:ea typeface="+mn-ea"/>
                <a:cs typeface="+mn-cs"/>
              </a:rPr>
              <a:t>Comprendre</a:t>
            </a:r>
            <a:r>
              <a:rPr kumimoji="0" lang="fr-FR" sz="2400" b="0" i="0" u="none" strike="noStrike" kern="1200" cap="none" spc="0" normalizeH="0" baseline="0" noProof="0" dirty="0">
                <a:ln>
                  <a:noFill/>
                </a:ln>
                <a:solidFill>
                  <a:srgbClr val="000000"/>
                </a:solidFill>
                <a:effectLst/>
                <a:uLnTx/>
                <a:uFillTx/>
                <a:latin typeface="Arial Narrow"/>
                <a:ea typeface="+mn-ea"/>
                <a:cs typeface="+mn-cs"/>
              </a:rPr>
              <a:t> c’est déjà commencer à </a:t>
            </a:r>
            <a:r>
              <a:rPr kumimoji="0" lang="fr-FR" sz="2400" b="0" i="1" u="sng" strike="noStrike" kern="1200" cap="none" spc="0" normalizeH="0" baseline="0" noProof="0" dirty="0">
                <a:ln>
                  <a:noFill/>
                </a:ln>
                <a:solidFill>
                  <a:srgbClr val="000000"/>
                </a:solidFill>
                <a:effectLst/>
                <a:uLnTx/>
                <a:uFillTx/>
                <a:latin typeface="Arial Narrow"/>
                <a:ea typeface="+mn-ea"/>
                <a:cs typeface="+mn-cs"/>
              </a:rPr>
              <a:t>accepter</a:t>
            </a:r>
            <a:r>
              <a:rPr kumimoji="0" lang="fr-FR" sz="2400" b="0" i="0" u="none" strike="noStrike" kern="1200" cap="none" spc="0" normalizeH="0" baseline="0" noProof="0" dirty="0">
                <a:ln>
                  <a:noFill/>
                </a:ln>
                <a:solidFill>
                  <a:srgbClr val="000000"/>
                </a:solidFill>
                <a:effectLst/>
                <a:uLnTx/>
                <a:uFillTx/>
                <a:latin typeface="Arial Narrow"/>
                <a:ea typeface="+mn-ea"/>
                <a:cs typeface="+mn-cs"/>
              </a:rPr>
              <a:t> une situation </a:t>
            </a:r>
            <a:r>
              <a:rPr kumimoji="0" lang="fr-FR" sz="2400" b="0" i="1" u="sng" strike="noStrike" kern="1200" cap="none" spc="0" normalizeH="0" baseline="0" noProof="0" dirty="0">
                <a:ln>
                  <a:noFill/>
                </a:ln>
                <a:solidFill>
                  <a:srgbClr val="000000"/>
                </a:solidFill>
                <a:effectLst/>
                <a:uLnTx/>
                <a:uFillTx/>
                <a:latin typeface="Arial Narrow"/>
                <a:ea typeface="+mn-ea"/>
                <a:cs typeface="+mn-cs"/>
              </a:rPr>
              <a:t>momentanément</a:t>
            </a:r>
            <a:r>
              <a:rPr kumimoji="0" lang="fr-FR" sz="2400" b="0" i="0" u="none" strike="noStrike" kern="1200" cap="none" spc="0" normalizeH="0" baseline="0" noProof="0" dirty="0">
                <a:ln>
                  <a:noFill/>
                </a:ln>
                <a:solidFill>
                  <a:srgbClr val="000000"/>
                </a:solidFill>
                <a:effectLst/>
                <a:uLnTx/>
                <a:uFillTx/>
                <a:latin typeface="Arial Narrow"/>
                <a:ea typeface="+mn-ea"/>
                <a:cs typeface="+mn-cs"/>
              </a:rPr>
              <a:t> </a:t>
            </a:r>
            <a:r>
              <a:rPr kumimoji="0" lang="fr-FR" sz="2400" b="0" i="0" u="none" strike="noStrike" kern="1200" cap="none" spc="0" normalizeH="0" baseline="0" noProof="0" dirty="0" smtClean="0">
                <a:ln>
                  <a:noFill/>
                </a:ln>
                <a:solidFill>
                  <a:srgbClr val="000000"/>
                </a:solidFill>
                <a:effectLst/>
                <a:uLnTx/>
                <a:uFillTx/>
                <a:latin typeface="Arial Narrow"/>
                <a:ea typeface="+mn-ea"/>
                <a:cs typeface="+mn-cs"/>
              </a:rPr>
              <a:t>défavorable…</a:t>
            </a:r>
            <a:endParaRPr kumimoji="0" lang="fr-FR" sz="2400" b="0" i="0" u="none" strike="noStrike" kern="1200" cap="none" spc="0" normalizeH="0" baseline="0" noProof="0" dirty="0">
              <a:ln>
                <a:noFill/>
              </a:ln>
              <a:solidFill>
                <a:srgbClr val="000000"/>
              </a:solidFill>
              <a:effectLst/>
              <a:uLnTx/>
              <a:uFillTx/>
              <a:latin typeface="Arial Narrow"/>
              <a:ea typeface="+mn-ea"/>
              <a:cs typeface="+mn-cs"/>
            </a:endParaRPr>
          </a:p>
        </p:txBody>
      </p:sp>
    </p:spTree>
    <p:extLst>
      <p:ext uri="{BB962C8B-B14F-4D97-AF65-F5344CB8AC3E}">
        <p14:creationId xmlns:p14="http://schemas.microsoft.com/office/powerpoint/2010/main" val="3714504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err="1"/>
              <a:t>LeS</a:t>
            </a:r>
            <a:r>
              <a:rPr lang="fr-FR" dirty="0"/>
              <a:t> FONDAMENTAUX</a:t>
            </a:r>
          </a:p>
        </p:txBody>
      </p:sp>
      <p:sp>
        <p:nvSpPr>
          <p:cNvPr id="3" name="Espace réservé du contenu 2"/>
          <p:cNvSpPr>
            <a:spLocks noGrp="1"/>
          </p:cNvSpPr>
          <p:nvPr>
            <p:ph sz="half" idx="2"/>
          </p:nvPr>
        </p:nvSpPr>
        <p:spPr>
          <a:xfrm>
            <a:off x="107504" y="1052736"/>
            <a:ext cx="9036496" cy="5184576"/>
          </a:xfrm>
        </p:spPr>
        <p:txBody>
          <a:bodyPr>
            <a:normAutofit/>
          </a:bodyPr>
          <a:lstStyle/>
          <a:p>
            <a:pPr marL="0" indent="0">
              <a:buNone/>
            </a:pPr>
            <a:endParaRPr lang="fr-FR" dirty="0" smtClean="0"/>
          </a:p>
          <a:p>
            <a:pPr marL="0" indent="0">
              <a:buNone/>
            </a:pPr>
            <a:endParaRPr lang="fr-FR" dirty="0"/>
          </a:p>
        </p:txBody>
      </p:sp>
      <p:sp>
        <p:nvSpPr>
          <p:cNvPr id="4" name="Plaque 3"/>
          <p:cNvSpPr/>
          <p:nvPr/>
        </p:nvSpPr>
        <p:spPr>
          <a:xfrm>
            <a:off x="302940" y="2492896"/>
            <a:ext cx="8424936" cy="2232248"/>
          </a:xfrm>
          <a:prstGeom prst="bevel">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smtClean="0">
                <a:ln>
                  <a:noFill/>
                </a:ln>
                <a:solidFill>
                  <a:srgbClr val="C00000"/>
                </a:solidFill>
                <a:effectLst/>
                <a:uLnTx/>
                <a:uFillTx/>
                <a:latin typeface="Arial Narrow"/>
                <a:ea typeface="+mn-ea"/>
                <a:cs typeface="+mn-cs"/>
              </a:rPr>
              <a:t>Alors d’après vous…après la bulle spéculative des technologiques, le CAC40 a chuté de quel pourcentage?</a:t>
            </a:r>
            <a:endParaRPr kumimoji="0" lang="fr-FR" sz="3200" b="1" i="0" u="none" strike="noStrike" kern="1200" cap="none" spc="0" normalizeH="0" baseline="0" noProof="0" dirty="0">
              <a:ln>
                <a:noFill/>
              </a:ln>
              <a:solidFill>
                <a:srgbClr val="C00000"/>
              </a:solidFill>
              <a:effectLst/>
              <a:uLnTx/>
              <a:uFillTx/>
              <a:latin typeface="Arial Narrow"/>
              <a:ea typeface="+mn-ea"/>
              <a:cs typeface="+mn-cs"/>
            </a:endParaRPr>
          </a:p>
        </p:txBody>
      </p:sp>
    </p:spTree>
    <p:extLst>
      <p:ext uri="{BB962C8B-B14F-4D97-AF65-F5344CB8AC3E}">
        <p14:creationId xmlns:p14="http://schemas.microsoft.com/office/powerpoint/2010/main" val="26660932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err="1"/>
              <a:t>LeS</a:t>
            </a:r>
            <a:r>
              <a:rPr lang="fr-FR" dirty="0"/>
              <a:t> FONDAMENTAUX</a:t>
            </a:r>
          </a:p>
        </p:txBody>
      </p:sp>
      <p:sp>
        <p:nvSpPr>
          <p:cNvPr id="3" name="Espace réservé du contenu 2"/>
          <p:cNvSpPr>
            <a:spLocks noGrp="1"/>
          </p:cNvSpPr>
          <p:nvPr>
            <p:ph sz="half" idx="2"/>
          </p:nvPr>
        </p:nvSpPr>
        <p:spPr>
          <a:xfrm>
            <a:off x="107504" y="1052736"/>
            <a:ext cx="9036496" cy="5184576"/>
          </a:xfrm>
        </p:spPr>
        <p:txBody>
          <a:bodyPr>
            <a:normAutofit/>
          </a:bodyPr>
          <a:lstStyle/>
          <a:p>
            <a:pPr marL="0" indent="0">
              <a:buNone/>
            </a:pPr>
            <a:endParaRPr lang="fr-FR" dirty="0" smtClean="0"/>
          </a:p>
          <a:p>
            <a:pPr marL="0" indent="0">
              <a:buNone/>
            </a:pPr>
            <a:endParaRPr lang="fr-FR" dirty="0"/>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8348" t="32381" r="41703" b="40850"/>
          <a:stretch/>
        </p:blipFill>
        <p:spPr bwMode="auto">
          <a:xfrm>
            <a:off x="3491880" y="3068960"/>
            <a:ext cx="1294457" cy="1958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8348" t="32381" r="41703" b="40850"/>
          <a:stretch/>
        </p:blipFill>
        <p:spPr bwMode="auto">
          <a:xfrm>
            <a:off x="3851920" y="1412776"/>
            <a:ext cx="1294457" cy="1958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8348" t="32381" r="41703" b="40850"/>
          <a:stretch/>
        </p:blipFill>
        <p:spPr bwMode="auto">
          <a:xfrm>
            <a:off x="3709814" y="1791826"/>
            <a:ext cx="1294457" cy="335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26574" t="34027" r="52537" b="18229"/>
          <a:stretch/>
        </p:blipFill>
        <p:spPr bwMode="auto">
          <a:xfrm>
            <a:off x="1382579" y="1320809"/>
            <a:ext cx="3763797" cy="483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Connecteur en arc 5"/>
          <p:cNvCxnSpPr/>
          <p:nvPr/>
        </p:nvCxnSpPr>
        <p:spPr>
          <a:xfrm rot="16200000" flipH="1">
            <a:off x="4380110" y="1718575"/>
            <a:ext cx="936104" cy="792932"/>
          </a:xfrm>
          <a:prstGeom prst="curvedConnector3">
            <a:avLst>
              <a:gd name="adj1" fmla="val 50000"/>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pic>
        <p:nvPicPr>
          <p:cNvPr id="1031" name="Picture 7" descr="Afficher l’image source"/>
          <p:cNvPicPr>
            <a:picLocks noChangeAspect="1" noChangeArrowheads="1"/>
          </p:cNvPicPr>
          <p:nvPr/>
        </p:nvPicPr>
        <p:blipFill rotWithShape="1">
          <a:blip r:embed="rId4">
            <a:extLst>
              <a:ext uri="{28A0092B-C50C-407E-A947-70E740481C1C}">
                <a14:useLocalDpi xmlns:a14="http://schemas.microsoft.com/office/drawing/2010/main" val="0"/>
              </a:ext>
            </a:extLst>
          </a:blip>
          <a:srcRect l="21741" t="7593" r="16285" b="7459"/>
          <a:stretch/>
        </p:blipFill>
        <p:spPr bwMode="auto">
          <a:xfrm>
            <a:off x="5314404" y="2583092"/>
            <a:ext cx="1905000" cy="2611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30685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err="1"/>
              <a:t>LeS</a:t>
            </a:r>
            <a:r>
              <a:rPr lang="fr-FR" dirty="0"/>
              <a:t> FONDAMENTAUX</a:t>
            </a:r>
          </a:p>
        </p:txBody>
      </p:sp>
      <p:sp>
        <p:nvSpPr>
          <p:cNvPr id="3" name="Espace réservé du contenu 2"/>
          <p:cNvSpPr>
            <a:spLocks noGrp="1"/>
          </p:cNvSpPr>
          <p:nvPr>
            <p:ph sz="half" idx="2"/>
          </p:nvPr>
        </p:nvSpPr>
        <p:spPr>
          <a:xfrm>
            <a:off x="107504" y="1052736"/>
            <a:ext cx="9036496" cy="5184576"/>
          </a:xfrm>
        </p:spPr>
        <p:txBody>
          <a:bodyPr>
            <a:normAutofit/>
          </a:bodyPr>
          <a:lstStyle/>
          <a:p>
            <a:pPr marL="0" indent="0">
              <a:buNone/>
            </a:pPr>
            <a:endParaRPr lang="fr-FR" dirty="0" smtClean="0"/>
          </a:p>
          <a:p>
            <a:pPr marL="0" indent="0">
              <a:buNone/>
            </a:pPr>
            <a:endParaRPr lang="fr-FR" dirty="0"/>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8348" t="32381" r="41703" b="40850"/>
          <a:stretch/>
        </p:blipFill>
        <p:spPr bwMode="auto">
          <a:xfrm>
            <a:off x="3491880" y="3068960"/>
            <a:ext cx="1294457" cy="1958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8348" t="32381" r="41703" b="40850"/>
          <a:stretch/>
        </p:blipFill>
        <p:spPr bwMode="auto">
          <a:xfrm>
            <a:off x="3851920" y="1412776"/>
            <a:ext cx="1294457" cy="1958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8348" t="32381" r="41703" b="40850"/>
          <a:stretch/>
        </p:blipFill>
        <p:spPr bwMode="auto">
          <a:xfrm>
            <a:off x="3709814" y="1791826"/>
            <a:ext cx="1294457" cy="335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26574" t="34027" r="52537" b="18229"/>
          <a:stretch/>
        </p:blipFill>
        <p:spPr bwMode="auto">
          <a:xfrm>
            <a:off x="1382579" y="1320809"/>
            <a:ext cx="3763797" cy="483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Connecteur en arc 5"/>
          <p:cNvCxnSpPr/>
          <p:nvPr/>
        </p:nvCxnSpPr>
        <p:spPr>
          <a:xfrm rot="16200000" flipH="1">
            <a:off x="4380110" y="1718575"/>
            <a:ext cx="936104" cy="792932"/>
          </a:xfrm>
          <a:prstGeom prst="curvedConnector3">
            <a:avLst>
              <a:gd name="adj1" fmla="val 50000"/>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1812" t="35311" r="48560" b="46875"/>
          <a:stretch/>
        </p:blipFill>
        <p:spPr bwMode="auto">
          <a:xfrm>
            <a:off x="5004271" y="2888449"/>
            <a:ext cx="2449116" cy="17100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35347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err="1"/>
              <a:t>LeS</a:t>
            </a:r>
            <a:r>
              <a:rPr lang="fr-FR" dirty="0"/>
              <a:t> FONDAMENTAUX</a:t>
            </a:r>
          </a:p>
        </p:txBody>
      </p:sp>
      <p:sp>
        <p:nvSpPr>
          <p:cNvPr id="3" name="Espace réservé du contenu 2"/>
          <p:cNvSpPr>
            <a:spLocks noGrp="1"/>
          </p:cNvSpPr>
          <p:nvPr>
            <p:ph sz="half" idx="2"/>
          </p:nvPr>
        </p:nvSpPr>
        <p:spPr>
          <a:xfrm>
            <a:off x="107504" y="1052736"/>
            <a:ext cx="9036496" cy="5184576"/>
          </a:xfrm>
        </p:spPr>
        <p:txBody>
          <a:bodyPr>
            <a:normAutofit/>
          </a:bodyPr>
          <a:lstStyle/>
          <a:p>
            <a:pPr marL="0" indent="0" algn="r">
              <a:buNone/>
            </a:pPr>
            <a:endParaRPr lang="fr-FR" dirty="0"/>
          </a:p>
        </p:txBody>
      </p:sp>
      <p:sp>
        <p:nvSpPr>
          <p:cNvPr id="4" name="Plaque 3"/>
          <p:cNvSpPr/>
          <p:nvPr/>
        </p:nvSpPr>
        <p:spPr>
          <a:xfrm>
            <a:off x="2771800" y="1340768"/>
            <a:ext cx="3312368" cy="648072"/>
          </a:xfrm>
          <a:prstGeom prst="bevel">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smtClean="0">
                <a:ln>
                  <a:noFill/>
                </a:ln>
                <a:solidFill>
                  <a:srgbClr val="00B0F0"/>
                </a:solidFill>
                <a:effectLst/>
                <a:uLnTx/>
                <a:uFillTx/>
                <a:latin typeface="Arial Narrow"/>
                <a:ea typeface="+mn-ea"/>
                <a:cs typeface="+mn-cs"/>
              </a:rPr>
              <a:t>Mais…alors….</a:t>
            </a:r>
            <a:endParaRPr kumimoji="0" lang="fr-FR" sz="3200" b="1" i="0" u="none" strike="noStrike" kern="1200" cap="none" spc="0" normalizeH="0" baseline="0" noProof="0" dirty="0">
              <a:ln>
                <a:noFill/>
              </a:ln>
              <a:solidFill>
                <a:srgbClr val="00B0F0"/>
              </a:solidFill>
              <a:effectLst/>
              <a:uLnTx/>
              <a:uFillTx/>
              <a:latin typeface="Arial Narrow"/>
              <a:ea typeface="+mn-ea"/>
              <a:cs typeface="+mn-cs"/>
            </a:endParaRPr>
          </a:p>
        </p:txBody>
      </p:sp>
      <p:cxnSp>
        <p:nvCxnSpPr>
          <p:cNvPr id="6" name="Connecteur droit avec flèche 5"/>
          <p:cNvCxnSpPr>
            <a:stCxn id="4" idx="2"/>
          </p:cNvCxnSpPr>
          <p:nvPr/>
        </p:nvCxnSpPr>
        <p:spPr>
          <a:xfrm>
            <a:off x="4427984" y="1988840"/>
            <a:ext cx="0" cy="792088"/>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
        <p:nvSpPr>
          <p:cNvPr id="8" name="Organigramme : Procédé prédéfini 7"/>
          <p:cNvSpPr/>
          <p:nvPr/>
        </p:nvSpPr>
        <p:spPr>
          <a:xfrm>
            <a:off x="323528" y="2780928"/>
            <a:ext cx="8352928" cy="1008112"/>
          </a:xfrm>
          <a:prstGeom prst="flowChartPredefinedProcess">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Arial Narrow"/>
                <a:ea typeface="+mn-ea"/>
                <a:cs typeface="+mn-cs"/>
              </a:rPr>
              <a:t>Quand le CAC 40 a baissé de </a:t>
            </a:r>
            <a:r>
              <a:rPr kumimoji="0" lang="fr-FR" sz="2400" b="1" i="0" u="none" strike="noStrike" kern="1200" cap="none" spc="0" normalizeH="0" baseline="0" noProof="0" dirty="0">
                <a:ln>
                  <a:noFill/>
                </a:ln>
                <a:solidFill>
                  <a:srgbClr val="7030A0"/>
                </a:solidFill>
                <a:effectLst/>
                <a:uLnTx/>
                <a:uFillTx/>
                <a:latin typeface="Arial Narrow"/>
                <a:ea typeface="+mn-ea"/>
                <a:cs typeface="+mn-cs"/>
              </a:rPr>
              <a:t>65% </a:t>
            </a:r>
            <a:r>
              <a:rPr kumimoji="0" lang="fr-FR" sz="2400" b="1" i="0" u="none" strike="noStrike" kern="1200" cap="none" spc="0" normalizeH="0" baseline="0" noProof="0" dirty="0">
                <a:ln>
                  <a:noFill/>
                </a:ln>
                <a:solidFill>
                  <a:srgbClr val="C00000"/>
                </a:solidFill>
                <a:effectLst/>
                <a:uLnTx/>
                <a:uFillTx/>
                <a:latin typeface="Arial Narrow"/>
                <a:ea typeface="+mn-ea"/>
                <a:cs typeface="+mn-cs"/>
              </a:rPr>
              <a:t>lors du Krach de Septembre 2000 jusqu’à </a:t>
            </a:r>
            <a:r>
              <a:rPr kumimoji="0" lang="fr-FR" sz="2400" b="1" i="0" u="none" strike="noStrike" kern="1200" cap="none" spc="0" normalizeH="0" baseline="0" noProof="0" dirty="0" smtClean="0">
                <a:ln>
                  <a:noFill/>
                </a:ln>
                <a:solidFill>
                  <a:srgbClr val="C00000"/>
                </a:solidFill>
                <a:effectLst/>
                <a:uLnTx/>
                <a:uFillTx/>
                <a:latin typeface="Arial Narrow"/>
                <a:ea typeface="+mn-ea"/>
                <a:cs typeface="+mn-cs"/>
              </a:rPr>
              <a:t>mars 2003…</a:t>
            </a:r>
            <a:endParaRPr kumimoji="0" lang="fr-FR" sz="2400" b="1" i="0" u="none" strike="noStrike" kern="1200" cap="none" spc="0" normalizeH="0" baseline="0" noProof="0" dirty="0">
              <a:ln>
                <a:noFill/>
              </a:ln>
              <a:solidFill>
                <a:srgbClr val="C00000"/>
              </a:solidFill>
              <a:effectLst/>
              <a:uLnTx/>
              <a:uFillTx/>
              <a:latin typeface="Arial Narrow"/>
              <a:ea typeface="+mn-ea"/>
              <a:cs typeface="+mn-cs"/>
            </a:endParaRPr>
          </a:p>
        </p:txBody>
      </p:sp>
      <p:sp>
        <p:nvSpPr>
          <p:cNvPr id="9" name="Organigramme : Procédé prédéfini 8"/>
          <p:cNvSpPr/>
          <p:nvPr/>
        </p:nvSpPr>
        <p:spPr>
          <a:xfrm>
            <a:off x="327720" y="4581128"/>
            <a:ext cx="8352928" cy="1152128"/>
          </a:xfrm>
          <a:prstGeom prst="flowChartPredefinedProcess">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smtClean="0">
                <a:ln>
                  <a:noFill/>
                </a:ln>
                <a:solidFill>
                  <a:srgbClr val="C00000"/>
                </a:solidFill>
                <a:effectLst/>
                <a:uLnTx/>
                <a:uFillTx/>
                <a:latin typeface="Arial Narrow"/>
                <a:ea typeface="+mn-ea"/>
                <a:cs typeface="+mn-cs"/>
              </a:rPr>
              <a:t>….N’oublions pas </a:t>
            </a:r>
            <a:r>
              <a:rPr kumimoji="0" lang="fr-FR" sz="2400" b="1" i="0" u="none" strike="noStrike" kern="1200" cap="none" spc="0" normalizeH="0" baseline="0" noProof="0" dirty="0">
                <a:ln>
                  <a:noFill/>
                </a:ln>
                <a:solidFill>
                  <a:srgbClr val="C00000"/>
                </a:solidFill>
                <a:effectLst/>
                <a:uLnTx/>
                <a:uFillTx/>
                <a:latin typeface="Arial Narrow"/>
                <a:ea typeface="+mn-ea"/>
                <a:cs typeface="+mn-cs"/>
              </a:rPr>
              <a:t>que de mars 2003 à juin 2007</a:t>
            </a:r>
            <a:r>
              <a:rPr kumimoji="0" lang="fr-FR" sz="2400" b="1" i="0" u="none" strike="noStrike" kern="1200" cap="none" spc="0" normalizeH="0" baseline="0" noProof="0" dirty="0" smtClean="0">
                <a:ln>
                  <a:noFill/>
                </a:ln>
                <a:solidFill>
                  <a:srgbClr val="C00000"/>
                </a:solidFill>
                <a:effectLst/>
                <a:uLnTx/>
                <a:uFillTx/>
                <a:latin typeface="Arial Narrow"/>
                <a:ea typeface="+mn-ea"/>
                <a:cs typeface="+mn-cs"/>
              </a:rPr>
              <a:t>:</a:t>
            </a:r>
            <a:endParaRPr kumimoji="0" lang="fr-FR" sz="2400" b="1" i="0" u="none" strike="noStrike" kern="1200" cap="none" spc="0" normalizeH="0" baseline="0" noProof="0" dirty="0">
              <a:ln>
                <a:noFill/>
              </a:ln>
              <a:solidFill>
                <a:srgbClr val="C00000"/>
              </a:solidFill>
              <a:effectLst/>
              <a:uLnTx/>
              <a:uFillTx/>
              <a:latin typeface="Arial Narrow"/>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Arial Narrow"/>
                <a:ea typeface="+mn-ea"/>
                <a:cs typeface="+mn-cs"/>
              </a:rPr>
              <a:t>le CAC40 a progressé de </a:t>
            </a:r>
            <a:r>
              <a:rPr kumimoji="0" lang="fr-FR" sz="3200" b="1" i="0" u="none" strike="noStrike" kern="1200" cap="none" spc="0" normalizeH="0" baseline="0" noProof="0" dirty="0">
                <a:ln>
                  <a:noFill/>
                </a:ln>
                <a:solidFill>
                  <a:srgbClr val="00B0F0"/>
                </a:solidFill>
                <a:effectLst/>
                <a:uLnTx/>
                <a:uFillTx/>
                <a:latin typeface="Arial Narrow"/>
                <a:ea typeface="+mn-ea"/>
                <a:cs typeface="+mn-cs"/>
              </a:rPr>
              <a:t>156%</a:t>
            </a:r>
            <a:r>
              <a:rPr kumimoji="0" lang="fr-FR" sz="2400" b="1" i="0" u="none" strike="noStrike" kern="1200" cap="none" spc="0" normalizeH="0" baseline="0" noProof="0" dirty="0">
                <a:ln>
                  <a:noFill/>
                </a:ln>
                <a:solidFill>
                  <a:srgbClr val="C00000"/>
                </a:solidFill>
                <a:effectLst/>
                <a:uLnTx/>
                <a:uFillTx/>
                <a:latin typeface="Arial Narrow"/>
                <a:ea typeface="+mn-ea"/>
                <a:cs typeface="+mn-cs"/>
              </a:rPr>
              <a:t>...!</a:t>
            </a:r>
          </a:p>
        </p:txBody>
      </p:sp>
      <p:cxnSp>
        <p:nvCxnSpPr>
          <p:cNvPr id="10" name="Connecteur droit avec flèche 9"/>
          <p:cNvCxnSpPr/>
          <p:nvPr/>
        </p:nvCxnSpPr>
        <p:spPr>
          <a:xfrm>
            <a:off x="4427984" y="3789040"/>
            <a:ext cx="0" cy="792088"/>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27190415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Les </a:t>
            </a:r>
            <a:r>
              <a:rPr lang="fr-FR" dirty="0"/>
              <a:t>FONDAMENTAUX</a:t>
            </a:r>
          </a:p>
        </p:txBody>
      </p:sp>
      <p:pic>
        <p:nvPicPr>
          <p:cNvPr id="1027" name="Picture 3"/>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68768" t="87386" r="22403" b="6043"/>
          <a:stretch/>
        </p:blipFill>
        <p:spPr bwMode="auto">
          <a:xfrm>
            <a:off x="5004048" y="5445224"/>
            <a:ext cx="1872208" cy="617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68768" t="87386" r="22403" b="6043"/>
          <a:stretch/>
        </p:blipFill>
        <p:spPr bwMode="auto">
          <a:xfrm>
            <a:off x="5796136" y="2132856"/>
            <a:ext cx="1872208" cy="617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68768" t="87386" r="22403" b="6043"/>
          <a:stretch/>
        </p:blipFill>
        <p:spPr bwMode="auto">
          <a:xfrm>
            <a:off x="1520796" y="1412776"/>
            <a:ext cx="2403132"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039" t="30383" r="58322" b="41145"/>
          <a:stretch/>
        </p:blipFill>
        <p:spPr bwMode="auto">
          <a:xfrm>
            <a:off x="4211960" y="3421617"/>
            <a:ext cx="1512168" cy="2275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039" t="30383" r="58322" b="41145"/>
          <a:stretch/>
        </p:blipFill>
        <p:spPr bwMode="auto">
          <a:xfrm>
            <a:off x="5508104" y="3764331"/>
            <a:ext cx="1512168" cy="2275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039" t="30383" r="58322" b="41145"/>
          <a:stretch/>
        </p:blipFill>
        <p:spPr bwMode="auto">
          <a:xfrm>
            <a:off x="5120444" y="1772816"/>
            <a:ext cx="1512168" cy="2275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039" t="30383" r="58322" b="41145"/>
          <a:stretch/>
        </p:blipFill>
        <p:spPr bwMode="auto">
          <a:xfrm>
            <a:off x="4211960" y="4023101"/>
            <a:ext cx="1512168" cy="2275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0799" t="31249" r="29601" b="17440"/>
          <a:stretch/>
        </p:blipFill>
        <p:spPr bwMode="auto">
          <a:xfrm>
            <a:off x="2339751" y="1180048"/>
            <a:ext cx="5040561" cy="49126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31625" t="37847" r="43277" b="50290"/>
          <a:stretch/>
        </p:blipFill>
        <p:spPr bwMode="auto">
          <a:xfrm>
            <a:off x="5266393" y="3501008"/>
            <a:ext cx="3115991" cy="1224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33149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err="1"/>
              <a:t>LeS</a:t>
            </a:r>
            <a:r>
              <a:rPr lang="fr-FR" dirty="0"/>
              <a:t> FONDAMENTAUX</a:t>
            </a:r>
          </a:p>
        </p:txBody>
      </p:sp>
      <p:sp>
        <p:nvSpPr>
          <p:cNvPr id="3" name="Espace réservé du contenu 2"/>
          <p:cNvSpPr>
            <a:spLocks noGrp="1"/>
          </p:cNvSpPr>
          <p:nvPr>
            <p:ph sz="half" idx="2"/>
          </p:nvPr>
        </p:nvSpPr>
        <p:spPr>
          <a:xfrm>
            <a:off x="107504" y="1052736"/>
            <a:ext cx="9036496" cy="5184576"/>
          </a:xfrm>
        </p:spPr>
        <p:txBody>
          <a:bodyPr>
            <a:normAutofit/>
          </a:bodyPr>
          <a:lstStyle/>
          <a:p>
            <a:pPr marL="0" indent="0">
              <a:buNone/>
            </a:pPr>
            <a:endParaRPr lang="fr-FR" dirty="0" smtClean="0"/>
          </a:p>
          <a:p>
            <a:pPr marL="0" indent="0">
              <a:buNone/>
            </a:pPr>
            <a:endParaRPr lang="fr-FR" dirty="0"/>
          </a:p>
        </p:txBody>
      </p:sp>
      <p:sp>
        <p:nvSpPr>
          <p:cNvPr id="4" name="Plaque 3"/>
          <p:cNvSpPr/>
          <p:nvPr/>
        </p:nvSpPr>
        <p:spPr>
          <a:xfrm>
            <a:off x="302940" y="2492896"/>
            <a:ext cx="8424936" cy="2232248"/>
          </a:xfrm>
          <a:prstGeom prst="bevel">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smtClean="0">
                <a:ln>
                  <a:noFill/>
                </a:ln>
                <a:solidFill>
                  <a:srgbClr val="C00000"/>
                </a:solidFill>
                <a:effectLst/>
                <a:uLnTx/>
                <a:uFillTx/>
                <a:latin typeface="Arial Narrow"/>
                <a:ea typeface="+mn-ea"/>
                <a:cs typeface="+mn-cs"/>
              </a:rPr>
              <a:t>Alors d’après vous… quand la crise de </a:t>
            </a:r>
            <a:r>
              <a:rPr kumimoji="0" lang="fr-FR" sz="3200" b="1" i="0" u="none" strike="noStrike" kern="1200" cap="none" spc="0" normalizeH="0" baseline="0" noProof="0" dirty="0" err="1" smtClean="0">
                <a:ln>
                  <a:noFill/>
                </a:ln>
                <a:solidFill>
                  <a:srgbClr val="C00000"/>
                </a:solidFill>
                <a:effectLst/>
                <a:uLnTx/>
                <a:uFillTx/>
                <a:latin typeface="Arial Narrow"/>
                <a:ea typeface="+mn-ea"/>
                <a:cs typeface="+mn-cs"/>
              </a:rPr>
              <a:t>Lehman</a:t>
            </a:r>
            <a:r>
              <a:rPr kumimoji="0" lang="fr-FR" sz="3200" b="1" i="0" u="none" strike="noStrike" kern="1200" cap="none" spc="0" normalizeH="0" baseline="0" noProof="0" dirty="0" smtClean="0">
                <a:ln>
                  <a:noFill/>
                </a:ln>
                <a:solidFill>
                  <a:srgbClr val="C00000"/>
                </a:solidFill>
                <a:effectLst/>
                <a:uLnTx/>
                <a:uFillTx/>
                <a:latin typeface="Arial Narrow"/>
                <a:ea typeface="+mn-ea"/>
                <a:cs typeface="+mn-cs"/>
              </a:rPr>
              <a:t> Brother est arrivée en 2007, le CAC40 a chuté de quel pourcentage?</a:t>
            </a:r>
            <a:endParaRPr kumimoji="0" lang="fr-FR" sz="3200" b="1" i="0" u="none" strike="noStrike" kern="1200" cap="none" spc="0" normalizeH="0" baseline="0" noProof="0" dirty="0">
              <a:ln>
                <a:noFill/>
              </a:ln>
              <a:solidFill>
                <a:srgbClr val="C00000"/>
              </a:solidFill>
              <a:effectLst/>
              <a:uLnTx/>
              <a:uFillTx/>
              <a:latin typeface="Arial Narrow"/>
              <a:ea typeface="+mn-ea"/>
              <a:cs typeface="+mn-cs"/>
            </a:endParaRPr>
          </a:p>
        </p:txBody>
      </p:sp>
    </p:spTree>
    <p:extLst>
      <p:ext uri="{BB962C8B-B14F-4D97-AF65-F5344CB8AC3E}">
        <p14:creationId xmlns:p14="http://schemas.microsoft.com/office/powerpoint/2010/main" val="16780371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err="1"/>
              <a:t>LeS</a:t>
            </a:r>
            <a:r>
              <a:rPr lang="fr-FR" dirty="0"/>
              <a:t> FONDAMENTAUX</a:t>
            </a:r>
          </a:p>
        </p:txBody>
      </p:sp>
      <p:sp>
        <p:nvSpPr>
          <p:cNvPr id="3" name="Espace réservé du contenu 2"/>
          <p:cNvSpPr>
            <a:spLocks noGrp="1"/>
          </p:cNvSpPr>
          <p:nvPr>
            <p:ph sz="half" idx="2"/>
          </p:nvPr>
        </p:nvSpPr>
        <p:spPr>
          <a:xfrm>
            <a:off x="107504" y="1052736"/>
            <a:ext cx="9036496" cy="5184576"/>
          </a:xfrm>
        </p:spPr>
        <p:txBody>
          <a:bodyPr>
            <a:normAutofit/>
          </a:bodyPr>
          <a:lstStyle/>
          <a:p>
            <a:pPr marL="0" indent="0" algn="r">
              <a:buNone/>
            </a:pPr>
            <a:endParaRPr lang="fr-FR" dirty="0"/>
          </a:p>
        </p:txBody>
      </p:sp>
      <p:sp>
        <p:nvSpPr>
          <p:cNvPr id="4" name="Plaque 3"/>
          <p:cNvSpPr/>
          <p:nvPr/>
        </p:nvSpPr>
        <p:spPr>
          <a:xfrm>
            <a:off x="2771800" y="1340768"/>
            <a:ext cx="3312368" cy="648072"/>
          </a:xfrm>
          <a:prstGeom prst="bevel">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smtClean="0">
                <a:ln>
                  <a:noFill/>
                </a:ln>
                <a:solidFill>
                  <a:srgbClr val="C00000"/>
                </a:solidFill>
                <a:effectLst/>
                <a:uLnTx/>
                <a:uFillTx/>
                <a:latin typeface="Arial Narrow"/>
                <a:ea typeface="+mn-ea"/>
                <a:cs typeface="+mn-cs"/>
              </a:rPr>
              <a:t>La réponse…</a:t>
            </a:r>
            <a:endParaRPr kumimoji="0" lang="fr-FR" sz="3200" b="1" i="0" u="none" strike="noStrike" kern="1200" cap="none" spc="0" normalizeH="0" baseline="0" noProof="0" dirty="0">
              <a:ln>
                <a:noFill/>
              </a:ln>
              <a:solidFill>
                <a:srgbClr val="C00000"/>
              </a:solidFill>
              <a:effectLst/>
              <a:uLnTx/>
              <a:uFillTx/>
              <a:latin typeface="Arial Narrow"/>
              <a:ea typeface="+mn-ea"/>
              <a:cs typeface="+mn-cs"/>
            </a:endParaRPr>
          </a:p>
        </p:txBody>
      </p:sp>
      <p:cxnSp>
        <p:nvCxnSpPr>
          <p:cNvPr id="6" name="Connecteur droit avec flèche 5"/>
          <p:cNvCxnSpPr>
            <a:stCxn id="4" idx="2"/>
          </p:cNvCxnSpPr>
          <p:nvPr/>
        </p:nvCxnSpPr>
        <p:spPr>
          <a:xfrm>
            <a:off x="4427984" y="1988840"/>
            <a:ext cx="0" cy="792088"/>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
        <p:nvSpPr>
          <p:cNvPr id="8" name="Organigramme : Procédé prédéfini 7"/>
          <p:cNvSpPr/>
          <p:nvPr/>
        </p:nvSpPr>
        <p:spPr>
          <a:xfrm>
            <a:off x="323528" y="2780928"/>
            <a:ext cx="8352928" cy="1008112"/>
          </a:xfrm>
          <a:prstGeom prst="flowChartPredefinedProcess">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smtClean="0">
                <a:ln>
                  <a:noFill/>
                </a:ln>
                <a:solidFill>
                  <a:srgbClr val="C00000"/>
                </a:solidFill>
                <a:effectLst/>
                <a:uLnTx/>
                <a:uFillTx/>
                <a:latin typeface="Arial Narrow"/>
                <a:ea typeface="+mn-ea"/>
                <a:cs typeface="+mn-cs"/>
              </a:rPr>
              <a:t>Le </a:t>
            </a:r>
            <a:r>
              <a:rPr kumimoji="0" lang="fr-FR" sz="2400" b="1" i="0" u="none" strike="noStrike" kern="1200" cap="none" spc="0" normalizeH="0" baseline="0" noProof="0" dirty="0">
                <a:ln>
                  <a:noFill/>
                </a:ln>
                <a:solidFill>
                  <a:srgbClr val="C00000"/>
                </a:solidFill>
                <a:effectLst/>
                <a:uLnTx/>
                <a:uFillTx/>
                <a:latin typeface="Arial Narrow"/>
                <a:ea typeface="+mn-ea"/>
                <a:cs typeface="+mn-cs"/>
              </a:rPr>
              <a:t>CAC 40 a baissé de </a:t>
            </a:r>
            <a:r>
              <a:rPr kumimoji="0" lang="fr-FR" sz="2400" b="1" i="0" u="none" strike="noStrike" kern="1200" cap="none" spc="0" normalizeH="0" baseline="0" noProof="0" dirty="0" smtClean="0">
                <a:ln>
                  <a:noFill/>
                </a:ln>
                <a:solidFill>
                  <a:srgbClr val="7030A0"/>
                </a:solidFill>
                <a:effectLst/>
                <a:uLnTx/>
                <a:uFillTx/>
                <a:latin typeface="Arial Narrow"/>
                <a:ea typeface="+mn-ea"/>
                <a:cs typeface="+mn-cs"/>
              </a:rPr>
              <a:t>59% </a:t>
            </a:r>
            <a:r>
              <a:rPr kumimoji="0" lang="fr-FR" sz="2400" b="1" i="0" u="none" strike="noStrike" kern="1200" cap="none" spc="0" normalizeH="0" baseline="0" noProof="0" dirty="0">
                <a:ln>
                  <a:noFill/>
                </a:ln>
                <a:solidFill>
                  <a:srgbClr val="C00000"/>
                </a:solidFill>
                <a:effectLst/>
                <a:uLnTx/>
                <a:uFillTx/>
                <a:latin typeface="Arial Narrow"/>
                <a:ea typeface="+mn-ea"/>
                <a:cs typeface="+mn-cs"/>
              </a:rPr>
              <a:t>lors du Krach de </a:t>
            </a:r>
            <a:r>
              <a:rPr kumimoji="0" lang="fr-FR" sz="2400" b="1" i="0" u="none" strike="noStrike" kern="1200" cap="none" spc="0" normalizeH="0" baseline="0" noProof="0" dirty="0" smtClean="0">
                <a:ln>
                  <a:noFill/>
                </a:ln>
                <a:solidFill>
                  <a:srgbClr val="C00000"/>
                </a:solidFill>
                <a:effectLst/>
                <a:uLnTx/>
                <a:uFillTx/>
                <a:latin typeface="Arial Narrow"/>
                <a:ea typeface="+mn-ea"/>
                <a:cs typeface="+mn-cs"/>
              </a:rPr>
              <a:t>Lehman Brother en 2007 </a:t>
            </a:r>
            <a:r>
              <a:rPr kumimoji="0" lang="fr-FR" sz="2400" b="1" i="0" u="none" strike="noStrike" kern="1200" cap="none" spc="0" normalizeH="0" baseline="0" noProof="0" dirty="0">
                <a:ln>
                  <a:noFill/>
                </a:ln>
                <a:solidFill>
                  <a:srgbClr val="C00000"/>
                </a:solidFill>
                <a:effectLst/>
                <a:uLnTx/>
                <a:uFillTx/>
                <a:latin typeface="Arial Narrow"/>
                <a:ea typeface="+mn-ea"/>
                <a:cs typeface="+mn-cs"/>
              </a:rPr>
              <a:t>jusqu’à </a:t>
            </a:r>
            <a:r>
              <a:rPr kumimoji="0" lang="fr-FR" sz="2400" b="1" i="0" u="none" strike="noStrike" kern="1200" cap="none" spc="0" normalizeH="0" baseline="0" noProof="0" dirty="0" smtClean="0">
                <a:ln>
                  <a:noFill/>
                </a:ln>
                <a:solidFill>
                  <a:srgbClr val="C00000"/>
                </a:solidFill>
                <a:effectLst/>
                <a:uLnTx/>
                <a:uFillTx/>
                <a:latin typeface="Arial Narrow"/>
                <a:ea typeface="+mn-ea"/>
                <a:cs typeface="+mn-cs"/>
              </a:rPr>
              <a:t>mars 2009…</a:t>
            </a:r>
            <a:endParaRPr kumimoji="0" lang="fr-FR" sz="2400" b="1" i="0" u="none" strike="noStrike" kern="1200" cap="none" spc="0" normalizeH="0" baseline="0" noProof="0" dirty="0">
              <a:ln>
                <a:noFill/>
              </a:ln>
              <a:solidFill>
                <a:srgbClr val="C00000"/>
              </a:solidFill>
              <a:effectLst/>
              <a:uLnTx/>
              <a:uFillTx/>
              <a:latin typeface="Arial Narrow"/>
              <a:ea typeface="+mn-ea"/>
              <a:cs typeface="+mn-cs"/>
            </a:endParaRPr>
          </a:p>
        </p:txBody>
      </p:sp>
      <p:sp>
        <p:nvSpPr>
          <p:cNvPr id="9" name="Organigramme : Procédé prédéfini 8"/>
          <p:cNvSpPr/>
          <p:nvPr/>
        </p:nvSpPr>
        <p:spPr>
          <a:xfrm>
            <a:off x="327720" y="4581128"/>
            <a:ext cx="8352928" cy="1368152"/>
          </a:xfrm>
          <a:prstGeom prst="flowChartPredefinedProcess">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smtClean="0">
                <a:ln>
                  <a:noFill/>
                </a:ln>
                <a:solidFill>
                  <a:srgbClr val="C00000"/>
                </a:solidFill>
                <a:effectLst/>
                <a:uLnTx/>
                <a:uFillTx/>
                <a:latin typeface="Arial Narrow"/>
                <a:ea typeface="+mn-ea"/>
                <a:cs typeface="+mn-cs"/>
              </a:rPr>
              <a:t>Mais….N’oublions pas que: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smtClean="0">
                <a:ln>
                  <a:noFill/>
                </a:ln>
                <a:solidFill>
                  <a:srgbClr val="C00000"/>
                </a:solidFill>
                <a:effectLst/>
                <a:uLnTx/>
                <a:uFillTx/>
                <a:latin typeface="Arial Narrow"/>
                <a:ea typeface="+mn-ea"/>
                <a:cs typeface="+mn-cs"/>
              </a:rPr>
              <a:t>de </a:t>
            </a:r>
            <a:r>
              <a:rPr kumimoji="0" lang="fr-FR" sz="2400" b="1" i="0" u="none" strike="noStrike" kern="1200" cap="none" spc="0" normalizeH="0" baseline="0" noProof="0" dirty="0">
                <a:ln>
                  <a:noFill/>
                </a:ln>
                <a:solidFill>
                  <a:srgbClr val="C00000"/>
                </a:solidFill>
                <a:effectLst/>
                <a:uLnTx/>
                <a:uFillTx/>
                <a:latin typeface="Arial Narrow"/>
                <a:ea typeface="+mn-ea"/>
                <a:cs typeface="+mn-cs"/>
              </a:rPr>
              <a:t>mars </a:t>
            </a:r>
            <a:r>
              <a:rPr kumimoji="0" lang="fr-FR" sz="2400" b="1" i="0" u="none" strike="noStrike" kern="1200" cap="none" spc="0" normalizeH="0" baseline="0" noProof="0" dirty="0" smtClean="0">
                <a:ln>
                  <a:noFill/>
                </a:ln>
                <a:solidFill>
                  <a:srgbClr val="C00000"/>
                </a:solidFill>
                <a:effectLst/>
                <a:uLnTx/>
                <a:uFillTx/>
                <a:latin typeface="Arial Narrow"/>
                <a:ea typeface="+mn-ea"/>
                <a:cs typeface="+mn-cs"/>
              </a:rPr>
              <a:t>2009 </a:t>
            </a:r>
            <a:r>
              <a:rPr kumimoji="0" lang="fr-FR" sz="2400" b="1" i="0" u="none" strike="noStrike" kern="1200" cap="none" spc="0" normalizeH="0" baseline="0" noProof="0" dirty="0">
                <a:ln>
                  <a:noFill/>
                </a:ln>
                <a:solidFill>
                  <a:srgbClr val="C00000"/>
                </a:solidFill>
                <a:effectLst/>
                <a:uLnTx/>
                <a:uFillTx/>
                <a:latin typeface="Arial Narrow"/>
                <a:ea typeface="+mn-ea"/>
                <a:cs typeface="+mn-cs"/>
              </a:rPr>
              <a:t>à </a:t>
            </a:r>
            <a:r>
              <a:rPr kumimoji="0" lang="fr-FR" sz="2400" b="1" i="0" u="none" strike="noStrike" kern="1200" cap="none" spc="0" normalizeH="0" baseline="0" noProof="0" dirty="0" smtClean="0">
                <a:ln>
                  <a:noFill/>
                </a:ln>
                <a:solidFill>
                  <a:srgbClr val="C00000"/>
                </a:solidFill>
                <a:effectLst/>
                <a:uLnTx/>
                <a:uFillTx/>
                <a:latin typeface="Arial Narrow"/>
                <a:ea typeface="+mn-ea"/>
                <a:cs typeface="+mn-cs"/>
              </a:rPr>
              <a:t>avril 2015:</a:t>
            </a:r>
            <a:endParaRPr kumimoji="0" lang="fr-FR" sz="2400" b="1" i="0" u="none" strike="noStrike" kern="1200" cap="none" spc="0" normalizeH="0" baseline="0" noProof="0" dirty="0">
              <a:ln>
                <a:noFill/>
              </a:ln>
              <a:solidFill>
                <a:srgbClr val="C00000"/>
              </a:solidFill>
              <a:effectLst/>
              <a:uLnTx/>
              <a:uFillTx/>
              <a:latin typeface="Arial Narrow"/>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Arial Narrow"/>
                <a:ea typeface="+mn-ea"/>
                <a:cs typeface="+mn-cs"/>
              </a:rPr>
              <a:t>le CAC40 a progressé de </a:t>
            </a:r>
            <a:r>
              <a:rPr kumimoji="0" lang="fr-FR" sz="3200" b="1" i="0" u="none" strike="noStrike" kern="1200" cap="none" spc="0" normalizeH="0" baseline="0" noProof="0" dirty="0" smtClean="0">
                <a:ln>
                  <a:noFill/>
                </a:ln>
                <a:solidFill>
                  <a:srgbClr val="00B0F0"/>
                </a:solidFill>
                <a:effectLst/>
                <a:uLnTx/>
                <a:uFillTx/>
                <a:latin typeface="Arial Narrow"/>
                <a:ea typeface="+mn-ea"/>
                <a:cs typeface="+mn-cs"/>
              </a:rPr>
              <a:t>107%</a:t>
            </a:r>
            <a:r>
              <a:rPr kumimoji="0" lang="fr-FR" sz="2400" b="1" i="0" u="none" strike="noStrike" kern="1200" cap="none" spc="0" normalizeH="0" baseline="0" noProof="0" dirty="0" smtClean="0">
                <a:ln>
                  <a:noFill/>
                </a:ln>
                <a:solidFill>
                  <a:srgbClr val="C00000"/>
                </a:solidFill>
                <a:effectLst/>
                <a:uLnTx/>
                <a:uFillTx/>
                <a:latin typeface="Arial Narrow"/>
                <a:ea typeface="+mn-ea"/>
                <a:cs typeface="+mn-cs"/>
              </a:rPr>
              <a:t>...!</a:t>
            </a:r>
            <a:endParaRPr kumimoji="0" lang="fr-FR" sz="2400" b="1" i="0" u="none" strike="noStrike" kern="1200" cap="none" spc="0" normalizeH="0" baseline="0" noProof="0" dirty="0">
              <a:ln>
                <a:noFill/>
              </a:ln>
              <a:solidFill>
                <a:srgbClr val="C00000"/>
              </a:solidFill>
              <a:effectLst/>
              <a:uLnTx/>
              <a:uFillTx/>
              <a:latin typeface="Arial Narrow"/>
              <a:ea typeface="+mn-ea"/>
              <a:cs typeface="+mn-cs"/>
            </a:endParaRPr>
          </a:p>
        </p:txBody>
      </p:sp>
      <p:cxnSp>
        <p:nvCxnSpPr>
          <p:cNvPr id="10" name="Connecteur droit avec flèche 9"/>
          <p:cNvCxnSpPr/>
          <p:nvPr/>
        </p:nvCxnSpPr>
        <p:spPr>
          <a:xfrm>
            <a:off x="4427984" y="3789040"/>
            <a:ext cx="0" cy="792088"/>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14450426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err="1"/>
              <a:t>LeS</a:t>
            </a:r>
            <a:r>
              <a:rPr lang="fr-FR" dirty="0"/>
              <a:t> FONDAMENTAUX</a:t>
            </a:r>
          </a:p>
        </p:txBody>
      </p:sp>
      <p:pic>
        <p:nvPicPr>
          <p:cNvPr id="205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2040" t="31944" r="58199" b="49653"/>
          <a:stretch/>
        </p:blipFill>
        <p:spPr bwMode="auto">
          <a:xfrm>
            <a:off x="1259632" y="1107362"/>
            <a:ext cx="1760736" cy="3938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2040" t="31944" r="58199" b="49653"/>
          <a:stretch/>
        </p:blipFill>
        <p:spPr bwMode="auto">
          <a:xfrm>
            <a:off x="2774765" y="1461293"/>
            <a:ext cx="1584176" cy="673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2040" t="31944" r="58199" b="49653"/>
          <a:stretch/>
        </p:blipFill>
        <p:spPr bwMode="auto">
          <a:xfrm>
            <a:off x="3232956" y="1107362"/>
            <a:ext cx="333897" cy="3539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32040" t="31944" r="58199" b="49653"/>
          <a:stretch/>
        </p:blipFill>
        <p:spPr bwMode="auto">
          <a:xfrm>
            <a:off x="7020272" y="1284327"/>
            <a:ext cx="1270018" cy="1346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2040" t="31944" r="58199" b="49653"/>
          <a:stretch/>
        </p:blipFill>
        <p:spPr bwMode="auto">
          <a:xfrm>
            <a:off x="5940152" y="1107362"/>
            <a:ext cx="1582192" cy="673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2040" t="31944" r="58199" b="49653"/>
          <a:stretch/>
        </p:blipFill>
        <p:spPr bwMode="auto">
          <a:xfrm>
            <a:off x="4139952" y="1238023"/>
            <a:ext cx="1800200" cy="673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38074" t="38961" r="25745" b="18750"/>
          <a:stretch/>
        </p:blipFill>
        <p:spPr bwMode="auto">
          <a:xfrm>
            <a:off x="755576" y="1107362"/>
            <a:ext cx="7477743" cy="491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31819" t="31423" r="43094" b="54688"/>
          <a:stretch/>
        </p:blipFill>
        <p:spPr bwMode="auto">
          <a:xfrm>
            <a:off x="5796136" y="5045850"/>
            <a:ext cx="2811773" cy="1240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29917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Le </a:t>
            </a:r>
            <a:r>
              <a:rPr lang="fr-FR" dirty="0" err="1" smtClean="0"/>
              <a:t>cac</a:t>
            </a:r>
            <a:r>
              <a:rPr lang="fr-FR" dirty="0" smtClean="0"/>
              <a:t> 40</a:t>
            </a:r>
            <a:endParaRPr lang="fr-FR" dirty="0"/>
          </a:p>
        </p:txBody>
      </p:sp>
      <p:sp>
        <p:nvSpPr>
          <p:cNvPr id="3" name="Espace réservé du contenu 2"/>
          <p:cNvSpPr>
            <a:spLocks noGrp="1"/>
          </p:cNvSpPr>
          <p:nvPr>
            <p:ph sz="half" idx="2"/>
          </p:nvPr>
        </p:nvSpPr>
        <p:spPr>
          <a:xfrm>
            <a:off x="107504" y="1052736"/>
            <a:ext cx="9036496" cy="5184576"/>
          </a:xfrm>
        </p:spPr>
        <p:txBody>
          <a:bodyPr>
            <a:normAutofit/>
          </a:bodyPr>
          <a:lstStyle/>
          <a:p>
            <a:pPr marL="0" indent="0">
              <a:buNone/>
            </a:pPr>
            <a:endParaRPr lang="fr-FR" b="1" dirty="0" smtClean="0"/>
          </a:p>
          <a:p>
            <a:pPr marL="0" indent="0">
              <a:buNone/>
            </a:pPr>
            <a:endParaRPr lang="fr-FR" b="1" dirty="0"/>
          </a:p>
          <a:p>
            <a:pPr marL="0" indent="0">
              <a:buNone/>
            </a:pPr>
            <a:endParaRPr lang="fr-FR" b="1" dirty="0" smtClean="0"/>
          </a:p>
          <a:p>
            <a:pPr marL="0" indent="0">
              <a:buNone/>
            </a:pPr>
            <a:endParaRPr lang="fr-FR" b="1" dirty="0" smtClean="0"/>
          </a:p>
          <a:p>
            <a:pPr marL="0" indent="0">
              <a:buNone/>
            </a:pPr>
            <a:endParaRPr lang="fr-FR" b="1" dirty="0"/>
          </a:p>
          <a:p>
            <a:pPr marL="0" indent="0">
              <a:buNone/>
            </a:pPr>
            <a:endParaRPr lang="fr-FR" b="1" dirty="0" smtClean="0"/>
          </a:p>
          <a:p>
            <a:pPr marL="0" indent="0">
              <a:buNone/>
            </a:pPr>
            <a:endParaRPr lang="fr-FR" b="1" dirty="0"/>
          </a:p>
          <a:p>
            <a:pPr marL="0" indent="0">
              <a:buNone/>
            </a:pPr>
            <a:endParaRPr lang="fr-FR" b="1" dirty="0" smtClean="0"/>
          </a:p>
          <a:p>
            <a:pPr marL="0" indent="0">
              <a:buNone/>
            </a:pPr>
            <a:endParaRPr lang="fr-FR" b="1" dirty="0"/>
          </a:p>
          <a:p>
            <a:pPr marL="0" indent="0">
              <a:buNone/>
            </a:pPr>
            <a:endParaRPr lang="fr-FR" b="1" dirty="0"/>
          </a:p>
        </p:txBody>
      </p:sp>
      <p:sp>
        <p:nvSpPr>
          <p:cNvPr id="4" name="Rectangle à coins arrondis 3"/>
          <p:cNvSpPr/>
          <p:nvPr/>
        </p:nvSpPr>
        <p:spPr>
          <a:xfrm>
            <a:off x="2123728" y="2420888"/>
            <a:ext cx="4608512" cy="237626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sng" strike="noStrike" kern="1200" cap="none" spc="0" normalizeH="0" baseline="0" noProof="0" dirty="0" smtClean="0">
                <a:ln>
                  <a:noFill/>
                </a:ln>
                <a:solidFill>
                  <a:srgbClr val="0070C0"/>
                </a:solidFill>
                <a:effectLst/>
                <a:uLnTx/>
                <a:uFillTx/>
                <a:latin typeface="Arial Narrow"/>
                <a:ea typeface="+mn-ea"/>
                <a:cs typeface="+mn-cs"/>
              </a:rPr>
              <a:t>Conclusion: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smtClean="0">
                <a:ln>
                  <a:noFill/>
                </a:ln>
                <a:solidFill>
                  <a:srgbClr val="0070C0"/>
                </a:solidFill>
                <a:effectLst/>
                <a:uLnTx/>
                <a:uFillTx/>
                <a:latin typeface="Arial Narrow"/>
                <a:ea typeface="+mn-ea"/>
                <a:cs typeface="+mn-cs"/>
              </a:rPr>
              <a:t>Après </a:t>
            </a:r>
            <a:r>
              <a:rPr kumimoji="0" lang="fr-FR" sz="2800" b="1" i="0" u="none" strike="noStrike" kern="1200" cap="none" spc="0" normalizeH="0" baseline="0" noProof="0" dirty="0">
                <a:ln>
                  <a:noFill/>
                </a:ln>
                <a:solidFill>
                  <a:srgbClr val="0070C0"/>
                </a:solidFill>
                <a:effectLst/>
                <a:uLnTx/>
                <a:uFillTx/>
                <a:latin typeface="Arial Narrow"/>
                <a:ea typeface="+mn-ea"/>
                <a:cs typeface="+mn-cs"/>
              </a:rPr>
              <a:t>un Krach boursier</a:t>
            </a:r>
            <a:r>
              <a:rPr kumimoji="0" lang="fr-FR" sz="2800" b="1" i="0" u="none" strike="noStrike" kern="1200" cap="none" spc="0" normalizeH="0" baseline="0" noProof="0" dirty="0" smtClean="0">
                <a:ln>
                  <a:noFill/>
                </a:ln>
                <a:solidFill>
                  <a:srgbClr val="0070C0"/>
                </a:solidFill>
                <a:effectLst/>
                <a:uLnTx/>
                <a:uFillTx/>
                <a:latin typeface="Arial Narrow"/>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smtClean="0">
                <a:ln>
                  <a:noFill/>
                </a:ln>
                <a:solidFill>
                  <a:srgbClr val="0070C0"/>
                </a:solidFill>
                <a:effectLst/>
                <a:uLnTx/>
                <a:uFillTx/>
                <a:latin typeface="Arial Narrow"/>
                <a:ea typeface="+mn-ea"/>
                <a:cs typeface="+mn-cs"/>
              </a:rPr>
              <a:t> </a:t>
            </a:r>
            <a:r>
              <a:rPr kumimoji="0" lang="fr-FR" sz="2800" b="1" i="0" u="none" strike="noStrike" kern="1200" cap="none" spc="0" normalizeH="0" baseline="0" noProof="0" dirty="0">
                <a:ln>
                  <a:noFill/>
                </a:ln>
                <a:solidFill>
                  <a:srgbClr val="0070C0"/>
                </a:solidFill>
                <a:effectLst/>
                <a:uLnTx/>
                <a:uFillTx/>
                <a:latin typeface="Arial Narrow"/>
                <a:ea typeface="+mn-ea"/>
                <a:cs typeface="+mn-cs"/>
              </a:rPr>
              <a:t>les marchés peuvent </a:t>
            </a:r>
            <a:r>
              <a:rPr kumimoji="0" lang="fr-FR" sz="2800" b="1" i="0" u="none" strike="noStrike" kern="1200" cap="none" spc="0" normalizeH="0" baseline="0" noProof="0" dirty="0" smtClean="0">
                <a:ln>
                  <a:noFill/>
                </a:ln>
                <a:solidFill>
                  <a:srgbClr val="0070C0"/>
                </a:solidFill>
                <a:effectLst/>
                <a:uLnTx/>
                <a:uFillTx/>
                <a:latin typeface="Arial Narrow"/>
                <a:ea typeface="+mn-ea"/>
                <a:cs typeface="+mn-cs"/>
              </a:rPr>
              <a:t>rebondir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smtClean="0">
                <a:ln>
                  <a:noFill/>
                </a:ln>
                <a:solidFill>
                  <a:srgbClr val="0070C0"/>
                </a:solidFill>
                <a:effectLst/>
                <a:uLnTx/>
                <a:uFillTx/>
                <a:latin typeface="Arial Narrow"/>
                <a:ea typeface="+mn-ea"/>
                <a:cs typeface="+mn-cs"/>
              </a:rPr>
              <a:t> </a:t>
            </a:r>
            <a:r>
              <a:rPr kumimoji="0" lang="fr-FR" sz="2800" b="1" i="0" u="none" strike="noStrike" kern="1200" cap="none" spc="0" normalizeH="0" baseline="0" noProof="0" dirty="0">
                <a:ln>
                  <a:noFill/>
                </a:ln>
                <a:solidFill>
                  <a:srgbClr val="0070C0"/>
                </a:solidFill>
                <a:effectLst/>
                <a:uLnTx/>
                <a:uFillTx/>
                <a:latin typeface="Arial Narrow"/>
                <a:ea typeface="+mn-ea"/>
                <a:cs typeface="+mn-cs"/>
              </a:rPr>
              <a:t>fortement…</a:t>
            </a:r>
          </a:p>
        </p:txBody>
      </p:sp>
    </p:spTree>
    <p:extLst>
      <p:ext uri="{BB962C8B-B14F-4D97-AF65-F5344CB8AC3E}">
        <p14:creationId xmlns:p14="http://schemas.microsoft.com/office/powerpoint/2010/main" val="6896792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Les marches financiers</a:t>
            </a:r>
            <a:endParaRPr lang="fr-FR" dirty="0"/>
          </a:p>
        </p:txBody>
      </p:sp>
      <p:sp>
        <p:nvSpPr>
          <p:cNvPr id="3" name="Espace réservé du contenu 2"/>
          <p:cNvSpPr>
            <a:spLocks noGrp="1"/>
          </p:cNvSpPr>
          <p:nvPr>
            <p:ph sz="half" idx="2"/>
          </p:nvPr>
        </p:nvSpPr>
        <p:spPr>
          <a:xfrm>
            <a:off x="107504" y="1052736"/>
            <a:ext cx="9036496" cy="5184576"/>
          </a:xfrm>
        </p:spPr>
        <p:txBody>
          <a:bodyPr>
            <a:normAutofit/>
          </a:bodyPr>
          <a:lstStyle/>
          <a:p>
            <a:pPr marL="0" indent="0">
              <a:buNone/>
            </a:pPr>
            <a:r>
              <a:rPr lang="fr-FR" dirty="0" smtClean="0"/>
              <a:t>Enfin, un document est indispensable! </a:t>
            </a:r>
          </a:p>
          <a:p>
            <a:pPr marL="0" indent="0">
              <a:buNone/>
            </a:pPr>
            <a:endParaRPr lang="fr-FR" dirty="0"/>
          </a:p>
          <a:p>
            <a:pPr marL="0" indent="0">
              <a:buNone/>
            </a:pPr>
            <a:r>
              <a:rPr lang="fr-FR" dirty="0" smtClean="0"/>
              <a:t>Le INVESTIR Hors- Série de Novembre-Décembre 2017</a:t>
            </a:r>
          </a:p>
          <a:p>
            <a:pPr marL="0" indent="0">
              <a:buNone/>
            </a:pPr>
            <a:r>
              <a:rPr lang="fr-FR" dirty="0" smtClean="0"/>
              <a:t>Toujours disponible en ligne sur l’espace OPCVM (dans </a:t>
            </a:r>
            <a:r>
              <a:rPr lang="fr-FR" dirty="0" smtClean="0">
                <a:hlinkClick r:id="rId2"/>
              </a:rPr>
              <a:t>www.espacedefi.fr</a:t>
            </a:r>
            <a:r>
              <a:rPr lang="fr-FR" dirty="0" smtClean="0"/>
              <a:t>)</a:t>
            </a:r>
          </a:p>
          <a:p>
            <a:pPr marL="0" indent="0">
              <a:buNone/>
            </a:pPr>
            <a:r>
              <a:rPr lang="fr-FR" dirty="0" smtClean="0"/>
              <a:t>Il est très détaillé sur tous les événements politiques, économiques et financiers depuis 30 ans qui ont influé sur l’indice phare de la bourse de Paris! </a:t>
            </a:r>
            <a:endParaRPr lang="fr-FR" dirty="0"/>
          </a:p>
          <a:p>
            <a:pPr marL="0" indent="0">
              <a:buNone/>
            </a:pPr>
            <a:endParaRPr lang="fr-FR" b="1" dirty="0" smtClean="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0552" t="22222" r="51293" b="35764"/>
          <a:stretch/>
        </p:blipFill>
        <p:spPr bwMode="auto">
          <a:xfrm>
            <a:off x="3635896" y="3717032"/>
            <a:ext cx="1786136" cy="2323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28558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1000"/>
                                        <p:tgtEl>
                                          <p:spTgt spid="3">
                                            <p:txEl>
                                              <p:pRg st="3" end="3"/>
                                            </p:txEl>
                                          </p:spTgt>
                                        </p:tgtEl>
                                      </p:cBhvr>
                                    </p:animEffect>
                                    <p:anim calcmode="lin" valueType="num">
                                      <p:cBhvr>
                                        <p:cTn id="1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1000"/>
                                        <p:tgtEl>
                                          <p:spTgt spid="3">
                                            <p:txEl>
                                              <p:pRg st="4" end="4"/>
                                            </p:txEl>
                                          </p:spTgt>
                                        </p:tgtEl>
                                      </p:cBhvr>
                                    </p:animEffect>
                                    <p:anim calcmode="lin" valueType="num">
                                      <p:cBhvr>
                                        <p:cTn id="2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026"/>
                                        </p:tgtEl>
                                        <p:attrNameLst>
                                          <p:attrName>style.visibility</p:attrName>
                                        </p:attrNameLst>
                                      </p:cBhvr>
                                      <p:to>
                                        <p:strVal val="visible"/>
                                      </p:to>
                                    </p:set>
                                    <p:anim calcmode="lin" valueType="num">
                                      <p:cBhvr additive="base">
                                        <p:cTn id="32" dur="500" fill="hold"/>
                                        <p:tgtEl>
                                          <p:spTgt spid="1026"/>
                                        </p:tgtEl>
                                        <p:attrNameLst>
                                          <p:attrName>ppt_x</p:attrName>
                                        </p:attrNameLst>
                                      </p:cBhvr>
                                      <p:tavLst>
                                        <p:tav tm="0">
                                          <p:val>
                                            <p:strVal val="#ppt_x"/>
                                          </p:val>
                                        </p:tav>
                                        <p:tav tm="100000">
                                          <p:val>
                                            <p:strVal val="#ppt_x"/>
                                          </p:val>
                                        </p:tav>
                                      </p:tavLst>
                                    </p:anim>
                                    <p:anim calcmode="lin" valueType="num">
                                      <p:cBhvr additive="base">
                                        <p:cTn id="33"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Les marches financiers</a:t>
            </a:r>
            <a:endParaRPr lang="fr-FR" dirty="0"/>
          </a:p>
        </p:txBody>
      </p:sp>
      <p:sp>
        <p:nvSpPr>
          <p:cNvPr id="3" name="Espace réservé du contenu 2"/>
          <p:cNvSpPr>
            <a:spLocks noGrp="1"/>
          </p:cNvSpPr>
          <p:nvPr>
            <p:ph sz="half" idx="2"/>
          </p:nvPr>
        </p:nvSpPr>
        <p:spPr>
          <a:xfrm>
            <a:off x="107504" y="1052736"/>
            <a:ext cx="9036496" cy="5184576"/>
          </a:xfrm>
        </p:spPr>
        <p:txBody>
          <a:bodyPr>
            <a:normAutofit/>
          </a:bodyPr>
          <a:lstStyle/>
          <a:p>
            <a:pPr marL="0" indent="0">
              <a:buNone/>
            </a:pPr>
            <a:r>
              <a:rPr lang="fr-FR" b="1" u="sng" dirty="0" smtClean="0">
                <a:solidFill>
                  <a:srgbClr val="FF0000"/>
                </a:solidFill>
              </a:rPr>
              <a:t>Et voici la courbe du CAC 40 depuis l’origine: </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910" t="22951" r="15959" b="10763"/>
          <a:stretch/>
        </p:blipFill>
        <p:spPr bwMode="auto">
          <a:xfrm>
            <a:off x="107504" y="1484784"/>
            <a:ext cx="8864600" cy="5373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63795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wheel(1)">
                                      <p:cBhvr>
                                        <p:cTn id="11"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tretch>
            <a:fillRect/>
          </a:stretch>
        </p:blipFill>
        <p:spPr>
          <a:xfrm>
            <a:off x="304907" y="201817"/>
            <a:ext cx="8575162" cy="5554800"/>
          </a:xfrm>
        </p:spPr>
      </p:pic>
      <p:sp>
        <p:nvSpPr>
          <p:cNvPr id="141" name="Espace réservé du texte 140"/>
          <p:cNvSpPr>
            <a:spLocks noGrp="1"/>
          </p:cNvSpPr>
          <p:nvPr>
            <p:ph type="body" sz="quarter" idx="19"/>
          </p:nvPr>
        </p:nvSpPr>
        <p:spPr/>
        <p:txBody>
          <a:bodyPr/>
          <a:lstStyle/>
          <a:p>
            <a:endParaRPr lang="fr-FR" dirty="0"/>
          </a:p>
        </p:txBody>
      </p:sp>
      <p:sp>
        <p:nvSpPr>
          <p:cNvPr id="112" name="Titre 111"/>
          <p:cNvSpPr>
            <a:spLocks noGrp="1"/>
          </p:cNvSpPr>
          <p:nvPr>
            <p:ph type="ctrTitle"/>
          </p:nvPr>
        </p:nvSpPr>
        <p:spPr/>
        <p:txBody>
          <a:bodyPr/>
          <a:lstStyle/>
          <a:p>
            <a:r>
              <a:rPr lang="fr-FR" dirty="0" smtClean="0"/>
              <a:t>Merci pour votre attention</a:t>
            </a:r>
            <a:endParaRPr lang="fr-FR" dirty="0"/>
          </a:p>
        </p:txBody>
      </p:sp>
      <p:sp>
        <p:nvSpPr>
          <p:cNvPr id="113" name="Sous-titre 112"/>
          <p:cNvSpPr>
            <a:spLocks noGrp="1"/>
          </p:cNvSpPr>
          <p:nvPr>
            <p:ph type="subTitle" idx="1"/>
          </p:nvPr>
        </p:nvSpPr>
        <p:spPr/>
        <p:txBody>
          <a:bodyPr/>
          <a:lstStyle/>
          <a:p>
            <a:endParaRPr lang="fr-FR" dirty="0"/>
          </a:p>
        </p:txBody>
      </p:sp>
      <p:sp>
        <p:nvSpPr>
          <p:cNvPr id="140" name="Espace réservé du texte 139"/>
          <p:cNvSpPr>
            <a:spLocks noGrp="1"/>
          </p:cNvSpPr>
          <p:nvPr>
            <p:ph type="body" sz="quarter" idx="10"/>
          </p:nvPr>
        </p:nvSpPr>
        <p:spPr/>
        <p:txBody>
          <a:bodyPr/>
          <a:lstStyle/>
          <a:p>
            <a:endParaRPr lang="fr-FR" dirty="0"/>
          </a:p>
        </p:txBody>
      </p:sp>
      <p:sp>
        <p:nvSpPr>
          <p:cNvPr id="142" name="Espace réservé du texte 141"/>
          <p:cNvSpPr>
            <a:spLocks noGrp="1"/>
          </p:cNvSpPr>
          <p:nvPr>
            <p:ph type="body" sz="quarter" idx="20"/>
          </p:nvPr>
        </p:nvSpPr>
        <p:spPr/>
        <p:txBody>
          <a:bodyPr/>
          <a:lstStyle/>
          <a:p>
            <a:endParaRPr lang="fr-FR"/>
          </a:p>
        </p:txBody>
      </p:sp>
      <p:pic>
        <p:nvPicPr>
          <p:cNvPr id="6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1377710681"/>
      </p:ext>
    </p:extLst>
  </p:cSld>
  <p:clrMapOvr>
    <a:masterClrMapping/>
  </p:clrMapOvr>
  <p:timing>
    <p:tnLst>
      <p:par>
        <p:cTn id="1" dur="indefinite" restart="never" nodeType="tmRoot"/>
      </p:par>
    </p:tnLst>
  </p:timing>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44</TotalTime>
  <Words>562</Words>
  <Application>Microsoft Office PowerPoint</Application>
  <PresentationFormat>Affichage à l'écran (4:3)</PresentationFormat>
  <Paragraphs>122</Paragraphs>
  <Slides>24</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24</vt:i4>
      </vt:variant>
    </vt:vector>
  </HeadingPairs>
  <TitlesOfParts>
    <vt:vector size="28" baseType="lpstr">
      <vt:lpstr>Arial</vt:lpstr>
      <vt:lpstr>Arial Narrow</vt:lpstr>
      <vt:lpstr>Wingdings</vt:lpstr>
      <vt:lpstr>1-MODELE PART</vt:lpstr>
      <vt:lpstr>HDJ du 26 mars 2020</vt:lpstr>
      <vt:lpstr>SOMMAIRE</vt:lpstr>
      <vt:lpstr>INTRODUCTION</vt:lpstr>
      <vt:lpstr>INTRODUCTION</vt:lpstr>
      <vt:lpstr>INTRODUCTION</vt:lpstr>
      <vt:lpstr>INTRODUCTION</vt:lpstr>
      <vt:lpstr>introduction</vt:lpstr>
      <vt:lpstr>introduction</vt:lpstr>
      <vt:lpstr>introduction</vt:lpstr>
      <vt:lpstr>LeS FONDAMENTAUX</vt:lpstr>
      <vt:lpstr>LeS FONDAMENTAUX</vt:lpstr>
      <vt:lpstr>LeS FONDAMENTAUX</vt:lpstr>
      <vt:lpstr>LeS FONDAMENTAUX</vt:lpstr>
      <vt:lpstr>LeS FONDAMENTAUX</vt:lpstr>
      <vt:lpstr>LeS FONDAMENTAUX</vt:lpstr>
      <vt:lpstr>LeS FONDAMENTAUX</vt:lpstr>
      <vt:lpstr>Les FONDAMENTAUX</vt:lpstr>
      <vt:lpstr>LeS FONDAMENTAUX</vt:lpstr>
      <vt:lpstr>LeS FONDAMENTAUX</vt:lpstr>
      <vt:lpstr>LeS FONDAMENTAUX</vt:lpstr>
      <vt:lpstr>Le cac 40</vt:lpstr>
      <vt:lpstr>Les marches financiers</vt:lpstr>
      <vt:lpstr>Les marches financiers</vt:lpstr>
      <vt:lpstr>Merci pour votre attention</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ELEMENTS DE LANGAGE</dc:title>
  <dc:creator>BOUR Philippe [CEGEE]</dc:creator>
  <cp:lastModifiedBy>VALENTIN Valerie [CEGEE]</cp:lastModifiedBy>
  <cp:revision>2</cp:revision>
  <dcterms:created xsi:type="dcterms:W3CDTF">2020-03-20T13:45:08Z</dcterms:created>
  <dcterms:modified xsi:type="dcterms:W3CDTF">2020-03-20T14:50:09Z</dcterms:modified>
</cp:coreProperties>
</file>