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70" r:id="rId5"/>
    <p:sldId id="366" r:id="rId6"/>
    <p:sldId id="367" r:id="rId7"/>
    <p:sldId id="368" r:id="rId8"/>
    <p:sldId id="369" r:id="rId9"/>
    <p:sldId id="370" r:id="rId10"/>
    <p:sldId id="371" r:id="rId11"/>
    <p:sldId id="372" r:id="rId12"/>
    <p:sldId id="373" r:id="rId13"/>
    <p:sldId id="374" r:id="rId14"/>
    <p:sldId id="375" r:id="rId15"/>
    <p:sldId id="376" r:id="rId16"/>
    <p:sldId id="377" r:id="rId17"/>
    <p:sldId id="378" r:id="rId18"/>
    <p:sldId id="379" r:id="rId1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A5A"/>
    <a:srgbClr val="00FF00"/>
    <a:srgbClr val="FFFFFF"/>
    <a:srgbClr val="C316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3" autoAdjust="0"/>
    <p:restoredTop sz="98083" autoAdjust="0"/>
  </p:normalViewPr>
  <p:slideViewPr>
    <p:cSldViewPr showGuides="1">
      <p:cViewPr varScale="1">
        <p:scale>
          <a:sx n="69" d="100"/>
          <a:sy n="69" d="100"/>
        </p:scale>
        <p:origin x="1290" y="72"/>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1" d="100"/>
          <a:sy n="51" d="100"/>
        </p:scale>
        <p:origin x="-3006" y="-108"/>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25/03/2020</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25/03/2020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8</a:t>
            </a:fld>
            <a:endParaRPr lang="fr-FR" dirty="0"/>
          </a:p>
        </p:txBody>
      </p:sp>
    </p:spTree>
    <p:extLst>
      <p:ext uri="{BB962C8B-B14F-4D97-AF65-F5344CB8AC3E}">
        <p14:creationId xmlns:p14="http://schemas.microsoft.com/office/powerpoint/2010/main" val="3706188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9</a:t>
            </a:fld>
            <a:endParaRPr lang="fr-FR" dirty="0"/>
          </a:p>
        </p:txBody>
      </p:sp>
    </p:spTree>
    <p:extLst>
      <p:ext uri="{BB962C8B-B14F-4D97-AF65-F5344CB8AC3E}">
        <p14:creationId xmlns:p14="http://schemas.microsoft.com/office/powerpoint/2010/main" val="409877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dirty="0"/>
          </a:p>
        </p:txBody>
      </p:sp>
    </p:spTree>
    <p:extLst>
      <p:ext uri="{BB962C8B-B14F-4D97-AF65-F5344CB8AC3E}">
        <p14:creationId xmlns:p14="http://schemas.microsoft.com/office/powerpoint/2010/main" val="574792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11</a:t>
            </a:fld>
            <a:endParaRPr lang="fr-FR" dirty="0"/>
          </a:p>
        </p:txBody>
      </p:sp>
    </p:spTree>
    <p:extLst>
      <p:ext uri="{BB962C8B-B14F-4D97-AF65-F5344CB8AC3E}">
        <p14:creationId xmlns:p14="http://schemas.microsoft.com/office/powerpoint/2010/main" val="3119873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12</a:t>
            </a:fld>
            <a:endParaRPr lang="fr-FR" dirty="0"/>
          </a:p>
        </p:txBody>
      </p:sp>
    </p:spTree>
    <p:extLst>
      <p:ext uri="{BB962C8B-B14F-4D97-AF65-F5344CB8AC3E}">
        <p14:creationId xmlns:p14="http://schemas.microsoft.com/office/powerpoint/2010/main" val="3089648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13</a:t>
            </a:fld>
            <a:endParaRPr lang="fr-FR" dirty="0"/>
          </a:p>
        </p:txBody>
      </p:sp>
    </p:spTree>
    <p:extLst>
      <p:ext uri="{BB962C8B-B14F-4D97-AF65-F5344CB8AC3E}">
        <p14:creationId xmlns:p14="http://schemas.microsoft.com/office/powerpoint/2010/main" val="1181321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14</a:t>
            </a:fld>
            <a:endParaRPr lang="fr-FR" dirty="0"/>
          </a:p>
        </p:txBody>
      </p:sp>
    </p:spTree>
    <p:extLst>
      <p:ext uri="{BB962C8B-B14F-4D97-AF65-F5344CB8AC3E}">
        <p14:creationId xmlns:p14="http://schemas.microsoft.com/office/powerpoint/2010/main" val="3725967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sng" dirty="0" smtClean="0"/>
              <a:t>Tablette</a:t>
            </a:r>
            <a:r>
              <a:rPr lang="fr-FR" dirty="0" smtClean="0"/>
              <a:t> : </a:t>
            </a:r>
          </a:p>
          <a:p>
            <a:pPr marL="171450" indent="-171450">
              <a:buFont typeface="Arial" panose="020B0604020202020204" pitchFamily="34" charset="0"/>
              <a:buChar char="•"/>
            </a:pPr>
            <a:r>
              <a:rPr lang="fr-FR" dirty="0" smtClean="0"/>
              <a:t>pour les IPAD </a:t>
            </a:r>
            <a:r>
              <a:rPr lang="fr-FR" dirty="0" smtClean="0">
                <a:sym typeface="Wingdings" panose="05000000000000000000" pitchFamily="2" charset="2"/>
              </a:rPr>
              <a:t> installer l’appli</a:t>
            </a:r>
            <a:r>
              <a:rPr lang="fr-FR" baseline="0" dirty="0" smtClean="0">
                <a:sym typeface="Wingdings" panose="05000000000000000000" pitchFamily="2" charset="2"/>
              </a:rPr>
              <a:t> de </a:t>
            </a:r>
            <a:r>
              <a:rPr lang="fr-FR" baseline="0" dirty="0" err="1" smtClean="0">
                <a:sym typeface="Wingdings" panose="05000000000000000000" pitchFamily="2" charset="2"/>
              </a:rPr>
              <a:t>l’Iphone</a:t>
            </a:r>
            <a:endParaRPr lang="fr-FR" baseline="0" dirty="0" smtClean="0">
              <a:sym typeface="Wingdings" panose="05000000000000000000" pitchFamily="2" charset="2"/>
            </a:endParaRPr>
          </a:p>
          <a:p>
            <a:pPr marL="171450" indent="-171450">
              <a:buFont typeface="Arial" panose="020B0604020202020204" pitchFamily="34" charset="0"/>
              <a:buChar char="•"/>
            </a:pPr>
            <a:r>
              <a:rPr lang="fr-FR" baseline="0" dirty="0" smtClean="0">
                <a:sym typeface="Wingdings" panose="05000000000000000000" pitchFamily="2" charset="2"/>
              </a:rPr>
              <a:t>Pour les tablettes Android  Aller sur le site Web CE</a:t>
            </a:r>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15</a:t>
            </a:fld>
            <a:endParaRPr lang="fr-FR" dirty="0"/>
          </a:p>
        </p:txBody>
      </p:sp>
    </p:spTree>
    <p:extLst>
      <p:ext uri="{BB962C8B-B14F-4D97-AF65-F5344CB8AC3E}">
        <p14:creationId xmlns:p14="http://schemas.microsoft.com/office/powerpoint/2010/main" val="214649391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2.jpeg"/><Relationship Id="rId4" Type="http://schemas.openxmlformats.org/officeDocument/2006/relationships/image" Target="../media/image8.jpeg"/><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18" name="Espace réservé pour une 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3" name="Image 2" descr="1 - copie.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99992" y="188640"/>
            <a:ext cx="4464000" cy="1318908"/>
          </a:xfrm>
          <a:prstGeom prst="rect">
            <a:avLst/>
          </a:prstGeom>
        </p:spPr>
      </p:pic>
      <p:pic>
        <p:nvPicPr>
          <p:cNvPr id="5" name="Image 4" descr="2 - copie.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99992" y="1556792"/>
            <a:ext cx="4464496" cy="1321471"/>
          </a:xfrm>
          <a:prstGeom prst="rect">
            <a:avLst/>
          </a:prstGeom>
        </p:spPr>
      </p:pic>
      <p:pic>
        <p:nvPicPr>
          <p:cNvPr id="11" name="Image 10" descr="3 - copie.jp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99992" y="2924944"/>
            <a:ext cx="4464496" cy="1321917"/>
          </a:xfrm>
          <a:prstGeom prst="rect">
            <a:avLst/>
          </a:prstGeom>
        </p:spPr>
      </p:pic>
      <p:pic>
        <p:nvPicPr>
          <p:cNvPr id="12" name="Image 11" descr="4 - copie.jp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499992" y="4293096"/>
            <a:ext cx="4464496" cy="1319056"/>
          </a:xfrm>
          <a:prstGeom prst="rect">
            <a:avLst/>
          </a:prstGeom>
        </p:spPr>
      </p:pic>
      <p:pic>
        <p:nvPicPr>
          <p:cNvPr id="1026" name="Picture 2" descr="\\Fsgeedpr\departements\GEE DCOM_INTERNE_MULTIMEDIAS DPR\IMAGE CEGEE\Nouvelle identité graphique\Hashtag\logoterritoiredaveni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64088" y="5733256"/>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Image 13" descr="LOGO_VousetreUtile - copie.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6" y="-1107504"/>
            <a:ext cx="8712968" cy="7597708"/>
          </a:xfrm>
          <a:prstGeom prst="rect">
            <a:avLst/>
          </a:prstGeom>
        </p:spPr>
      </p:pic>
      <p:pic>
        <p:nvPicPr>
          <p:cNvPr id="3" name="Image 2" descr="#.png"/>
          <p:cNvPicPr>
            <a:picLocks noChangeAspect="1"/>
          </p:cNvPicPr>
          <p:nvPr userDrawn="1"/>
        </p:nvPicPr>
        <p:blipFill>
          <a:blip r:embed="rId3" cstate="print">
            <a:alphaModFix amt="56000"/>
            <a:extLst>
              <a:ext uri="{28A0092B-C50C-407E-A947-70E740481C1C}">
                <a14:useLocalDpi xmlns:a14="http://schemas.microsoft.com/office/drawing/2010/main" val="0"/>
              </a:ext>
            </a:extLst>
          </a:blip>
          <a:stretch>
            <a:fillRect/>
          </a:stretch>
        </p:blipFill>
        <p:spPr>
          <a:xfrm>
            <a:off x="3347864" y="-603448"/>
            <a:ext cx="5194941" cy="8136904"/>
          </a:xfrm>
          <a:prstGeom prst="rect">
            <a:avLst/>
          </a:prstGeom>
        </p:spPr>
      </p:pic>
      <p:pic>
        <p:nvPicPr>
          <p:cNvPr id="2" name="Image 1" descr="LOGO_VousetreUtile - copie.jpg"/>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79512" y="188640"/>
            <a:ext cx="977367" cy="1152128"/>
          </a:xfrm>
          <a:prstGeom prst="rect">
            <a:avLst/>
          </a:prstGeom>
        </p:spPr>
      </p:pic>
      <p:pic>
        <p:nvPicPr>
          <p:cNvPr id="9" name="Espace réservé pour une imag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pic>
        <p:nvPicPr>
          <p:cNvPr id="7" name="Image 6" descr="logoterritoiredavenir2.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6487765" y="5857081"/>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pic>
        <p:nvPicPr>
          <p:cNvPr id="8" name="Image 7"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2564904"/>
            <a:ext cx="8328248" cy="5656268"/>
          </a:xfrm>
          <a:prstGeom prst="rect">
            <a:avLst/>
          </a:prstGeom>
        </p:spPr>
      </p:pic>
      <p:sp>
        <p:nvSpPr>
          <p:cNvPr id="5" name="Titre 1"/>
          <p:cNvSpPr>
            <a:spLocks noGrp="1"/>
          </p:cNvSpPr>
          <p:nvPr>
            <p:ph type="title" hasCustomPrompt="1"/>
          </p:nvPr>
        </p:nvSpPr>
        <p:spPr>
          <a:xfrm>
            <a:off x="1619672"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4" name="Espace réservé du texte 3"/>
          <p:cNvSpPr>
            <a:spLocks noGrp="1"/>
          </p:cNvSpPr>
          <p:nvPr>
            <p:ph type="body" sz="quarter" idx="15"/>
          </p:nvPr>
        </p:nvSpPr>
        <p:spPr>
          <a:xfrm>
            <a:off x="1619672"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lvl1pPr>
              <a:defRPr>
                <a:solidFill>
                  <a:schemeClr val="tx1"/>
                </a:solidFill>
              </a:defRPr>
            </a:lvl1pPr>
          </a:lstStyle>
          <a:p>
            <a:fld id="{0536D7D7-E68B-4848-A580-3E20DDE126DB}" type="slidenum">
              <a:rPr lang="fr-FR" smtClean="0"/>
              <a:pPr/>
              <a:t>‹N°›</a:t>
            </a:fld>
            <a:endParaRPr lang="fr-FR" dirty="0"/>
          </a:p>
        </p:txBody>
      </p:sp>
      <p:pic>
        <p:nvPicPr>
          <p:cNvPr id="9" name="Image 8"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2736" y="722454"/>
            <a:ext cx="3946251" cy="6135546"/>
          </a:xfrm>
          <a:prstGeom prst="rect">
            <a:avLst/>
          </a:prstGeom>
        </p:spPr>
      </p:pic>
      <p:cxnSp>
        <p:nvCxnSpPr>
          <p:cNvPr id="15" name="Connecteur droit 14"/>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1"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3" name="Image 12"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pied de page 2"/>
          <p:cNvSpPr>
            <a:spLocks noGrp="1"/>
          </p:cNvSpPr>
          <p:nvPr>
            <p:ph type="ftr" sz="quarter" idx="14"/>
          </p:nvPr>
        </p:nvSpPr>
        <p:spPr>
          <a:xfrm>
            <a:off x="1043608" y="6453336"/>
            <a:ext cx="5904656" cy="288032"/>
          </a:xfrm>
        </p:spPr>
        <p:txBody>
          <a:bodyPr/>
          <a:lstStyle/>
          <a:p>
            <a:r>
              <a:rPr lang="fr-FR" b="1" i="1" dirty="0"/>
              <a:t>Echanges Directeurs de la Promotion de l’excellence – </a:t>
            </a:r>
            <a:r>
              <a:rPr lang="fr-FR" b="1" i="1" dirty="0" smtClean="0"/>
              <a:t>Départements </a:t>
            </a:r>
            <a:r>
              <a:rPr lang="fr-FR" b="1" i="1" dirty="0"/>
              <a:t>de </a:t>
            </a:r>
            <a:r>
              <a:rPr lang="fr-FR" b="1" i="1" dirty="0" smtClean="0"/>
              <a:t>l’excellence • septembre 2019</a:t>
            </a:r>
            <a:endParaRPr lang="fr-FR" b="1" i="1" dirty="0"/>
          </a:p>
        </p:txBody>
      </p:sp>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pic>
        <p:nvPicPr>
          <p:cNvPr id="10" name="Image 9" descr="fond.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7984" y="1916832"/>
            <a:ext cx="6096000" cy="4140200"/>
          </a:xfrm>
          <a:prstGeom prst="rect">
            <a:avLst/>
          </a:prstGeom>
        </p:spPr>
      </p:pic>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cxnSp>
        <p:nvCxnSpPr>
          <p:cNvPr id="16" name="Connecteur droit 15"/>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8" name="Image 7" descr="# copi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6256" y="1412776"/>
            <a:ext cx="1307592" cy="2033016"/>
          </a:xfrm>
          <a:prstGeom prst="rect">
            <a:avLst/>
          </a:prstGeom>
        </p:spPr>
      </p:pic>
      <p:pic>
        <p:nvPicPr>
          <p:cNvPr id="13" name="Espace réservé pour une imag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4" name="Image 13" descr="logoterritoiredavenir2.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5" name="Picture 2" descr="\\Fsgeedpr\departements\GEE DCOM_INTERNE_MULTIMEDIAS DPR\IMAGE CEGEE\Nouvelle identité graphique\Hashtag\logoterritoiredavenir.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71450" indent="-17145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cxnSp>
        <p:nvCxnSpPr>
          <p:cNvPr id="16" name="Connecteur droit 15"/>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8" name="Espace réservé du texte 7"/>
          <p:cNvSpPr>
            <a:spLocks noGrp="1"/>
          </p:cNvSpPr>
          <p:nvPr>
            <p:ph type="body" sz="quarter" idx="17"/>
          </p:nvPr>
        </p:nvSpPr>
        <p:spPr>
          <a:xfrm>
            <a:off x="1043608" y="1628800"/>
            <a:ext cx="7722463" cy="432048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87624" y="271971"/>
            <a:ext cx="6408712"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10" name="Espace réservé du pied de page 2"/>
          <p:cNvSpPr>
            <a:spLocks noGrp="1"/>
          </p:cNvSpPr>
          <p:nvPr>
            <p:ph type="ftr" sz="quarter" idx="14"/>
          </p:nvPr>
        </p:nvSpPr>
        <p:spPr>
          <a:xfrm>
            <a:off x="1043608" y="6453336"/>
            <a:ext cx="5904656" cy="288032"/>
          </a:xfrm>
        </p:spPr>
        <p:txBody>
          <a:bodyPr/>
          <a:lstStyle/>
          <a:p>
            <a:r>
              <a:rPr lang="fr-FR" b="1" i="1" dirty="0"/>
              <a:t>Echanges Directeurs de la Promotion de l’excellence – </a:t>
            </a:r>
            <a:r>
              <a:rPr lang="fr-FR" b="1" i="1" dirty="0" smtClean="0"/>
              <a:t>Départements </a:t>
            </a:r>
            <a:r>
              <a:rPr lang="fr-FR" b="1" i="1" dirty="0"/>
              <a:t>de </a:t>
            </a:r>
            <a:r>
              <a:rPr lang="fr-FR" b="1" i="1" dirty="0" smtClean="0"/>
              <a:t>l’excellence • septembre 2019</a:t>
            </a:r>
            <a:endParaRPr lang="fr-FR" b="1" i="1" dirty="0"/>
          </a:p>
        </p:txBody>
      </p:sp>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sp>
        <p:nvSpPr>
          <p:cNvPr id="6" name="Rectangle 5"/>
          <p:cNvSpPr/>
          <p:nvPr userDrawn="1"/>
        </p:nvSpPr>
        <p:spPr>
          <a:xfrm>
            <a:off x="1043608" y="2348880"/>
            <a:ext cx="6926936" cy="35283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3"/>
          <p:cNvSpPr>
            <a:spLocks noGrp="1"/>
          </p:cNvSpPr>
          <p:nvPr>
            <p:ph type="body" sz="quarter" idx="16"/>
          </p:nvPr>
        </p:nvSpPr>
        <p:spPr>
          <a:xfrm>
            <a:off x="1043608" y="1196752"/>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1" name="Espace réservé du tableau 4"/>
          <p:cNvSpPr>
            <a:spLocks noGrp="1"/>
          </p:cNvSpPr>
          <p:nvPr>
            <p:ph type="tbl" sz="quarter" idx="17"/>
          </p:nvPr>
        </p:nvSpPr>
        <p:spPr>
          <a:xfrm>
            <a:off x="1116013" y="2852738"/>
            <a:ext cx="6985000" cy="2879725"/>
          </a:xfrm>
        </p:spPr>
        <p:txBody>
          <a:bodyPr/>
          <a:lstStyle/>
          <a:p>
            <a:endParaRPr lang="fr-FR"/>
          </a:p>
        </p:txBody>
      </p:sp>
      <p:sp>
        <p:nvSpPr>
          <p:cNvPr id="12" name="Titre 8"/>
          <p:cNvSpPr>
            <a:spLocks noGrp="1"/>
          </p:cNvSpPr>
          <p:nvPr>
            <p:ph type="title" hasCustomPrompt="1"/>
          </p:nvPr>
        </p:nvSpPr>
        <p:spPr>
          <a:xfrm>
            <a:off x="1043608" y="260648"/>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3" name="Connecteur droit 12"/>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r>
              <a:rPr lang="fr-FR" smtClean="0"/>
              <a:t>INTITULÉ DU DOCUMENT • 04 AVRIL 2017</a:t>
            </a:r>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cxnSp>
        <p:nvCxnSpPr>
          <p:cNvPr id="5" name="Connecteur droit 4"/>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5252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r>
              <a:rPr lang="fr-FR" dirty="0" smtClean="0"/>
              <a:t>INTITULÉ DU DOCUMENT • 04 mai 2019</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pic>
        <p:nvPicPr>
          <p:cNvPr id="11" name="Picture 2" descr="\\Fsgeedpr\departements\GEE DCOM_INTERNE_MULTIMEDIAS DPR\IMAGE CEGEE\Nouvelle identité graphique\Hashtag\logoterritoiredaveni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9501" y="6164868"/>
            <a:ext cx="2414587"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dirty="0" smtClean="0"/>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Tx/>
              <a:buBlip>
                <a:blip r:embed="rId2"/>
              </a:buBlip>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115616" y="260648"/>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flipV="1">
            <a:off x="1043608" y="332656"/>
            <a:ext cx="0" cy="6480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983151"/>
      </p:ext>
    </p:extLst>
  </p:cSld>
  <p:clrMapOvr>
    <a:masterClrMapping/>
  </p:clrMapOvr>
  <mc:AlternateContent xmlns:mc="http://schemas.openxmlformats.org/markup-compatibility/2006" xmlns:p14="http://schemas.microsoft.com/office/powerpoint/2010/main">
    <mc:Choice Requires="p14">
      <p:transition spd="slow" p14:dur="1500">
        <p:cover dir="ld"/>
      </p:transition>
    </mc:Choice>
    <mc:Fallback xmlns="">
      <p:transition spd="slow">
        <p:cover dir="ld"/>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fond.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0" y="3140968"/>
            <a:ext cx="4953000" cy="4319016"/>
          </a:xfrm>
          <a:prstGeom prst="rect">
            <a:avLst/>
          </a:prstGeom>
        </p:spPr>
      </p:pic>
      <p:sp>
        <p:nvSpPr>
          <p:cNvPr id="2" name="Espace réservé du titre 1"/>
          <p:cNvSpPr>
            <a:spLocks noGrp="1"/>
          </p:cNvSpPr>
          <p:nvPr>
            <p:ph type="title"/>
          </p:nvPr>
        </p:nvSpPr>
        <p:spPr>
          <a:xfrm>
            <a:off x="1115616" y="260648"/>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r>
              <a:rPr lang="fr-FR" smtClean="0"/>
              <a:t>INTITULÉ DU DOCUMENT • 04 AVRIL 2017</a:t>
            </a:r>
            <a:endParaRPr lang="fr-FR" dirty="0"/>
          </a:p>
        </p:txBody>
      </p:sp>
      <p:sp>
        <p:nvSpPr>
          <p:cNvPr id="6" name="Espace réservé du numéro de diapositive 5"/>
          <p:cNvSpPr>
            <a:spLocks noGrp="1"/>
          </p:cNvSpPr>
          <p:nvPr>
            <p:ph type="sldNum" sz="quarter" idx="4"/>
          </p:nvPr>
        </p:nvSpPr>
        <p:spPr>
          <a:xfrm>
            <a:off x="8172400" y="188640"/>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pic>
        <p:nvPicPr>
          <p:cNvPr id="4" name="Image 3" descr="#1.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36408" y="-243408"/>
            <a:ext cx="1307592" cy="2033016"/>
          </a:xfrm>
          <a:prstGeom prst="rect">
            <a:avLst/>
          </a:prstGeom>
        </p:spPr>
      </p:pic>
      <p:cxnSp>
        <p:nvCxnSpPr>
          <p:cNvPr id="22" name="Connecteur droit 21"/>
          <p:cNvCxnSpPr/>
          <p:nvPr userDrawn="1"/>
        </p:nvCxnSpPr>
        <p:spPr>
          <a:xfrm>
            <a:off x="323528" y="6093296"/>
            <a:ext cx="8460952" cy="0"/>
          </a:xfrm>
          <a:prstGeom prst="line">
            <a:avLst/>
          </a:prstGeom>
          <a:ln/>
        </p:spPr>
        <p:style>
          <a:lnRef idx="1">
            <a:schemeClr val="dk1"/>
          </a:lnRef>
          <a:fillRef idx="0">
            <a:schemeClr val="dk1"/>
          </a:fillRef>
          <a:effectRef idx="0">
            <a:schemeClr val="dk1"/>
          </a:effectRef>
          <a:fontRef idx="minor">
            <a:schemeClr val="tx1"/>
          </a:fontRef>
        </p:style>
      </p:cxnSp>
      <p:pic>
        <p:nvPicPr>
          <p:cNvPr id="13" name="Espace réservé pour une imag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020272" y="6309320"/>
            <a:ext cx="1796000" cy="402987"/>
          </a:xfrm>
          <a:prstGeom prst="rect">
            <a:avLst/>
          </a:prstGeom>
        </p:spPr>
      </p:pic>
      <p:pic>
        <p:nvPicPr>
          <p:cNvPr id="12" name="Image 11" descr="logoterritoiredavenir2.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3529" y="6194237"/>
            <a:ext cx="669054" cy="599266"/>
          </a:xfrm>
          <a:prstGeom prst="rect">
            <a:avLst/>
          </a:prstGeom>
        </p:spPr>
      </p:pic>
      <p:pic>
        <p:nvPicPr>
          <p:cNvPr id="14" name="Picture 2" descr="\\Fsgeedpr\departements\GEE DCOM_INTERNE_MULTIMEDIAS DPR\IMAGE CEGEE\Nouvelle identité graphique\Hashtag\logoterritoiredavenir.jpg"/>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2987824" y="6111552"/>
            <a:ext cx="2414587"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77" r:id="rId1"/>
    <p:sldLayoutId id="2147483682" r:id="rId2"/>
    <p:sldLayoutId id="2147483655" r:id="rId3"/>
    <p:sldLayoutId id="2147483671" r:id="rId4"/>
    <p:sldLayoutId id="2147483672" r:id="rId5"/>
    <p:sldLayoutId id="2147483676" r:id="rId6"/>
    <p:sldLayoutId id="2147483673" r:id="rId7"/>
    <p:sldLayoutId id="2147483659" r:id="rId8"/>
    <p:sldLayoutId id="2147483684" r:id="rId9"/>
    <p:sldLayoutId id="2147483674" r:id="rId10"/>
    <p:sldLayoutId id="2147483685" r:id="rId11"/>
  </p:sldLayoutIdLst>
  <p:timing>
    <p:tnLst>
      <p:par>
        <p:cTn id="1" dur="indefinite" restart="never" nodeType="tmRoot"/>
      </p:par>
    </p:tnLst>
  </p:timing>
  <p:hf hdr="0" dt="0"/>
  <p:txStyles>
    <p:titleStyle>
      <a:lvl1pPr algn="l" defTabSz="914400" rtl="0" eaLnBrk="1" latinLnBrk="0" hangingPunct="1">
        <a:spcBef>
          <a:spcPct val="0"/>
        </a:spcBef>
        <a:buNone/>
        <a:defRPr sz="22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accent1"/>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accent1"/>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Tx/>
        <a:buBlip>
          <a:blip r:embed="rId18"/>
        </a:buBlip>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5.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hyperlink" Target="https://www.caisse-epargne.fr/particuliers/au-quotidien/services-banque-a-distance/me-connecter-espace-personnel/me-connecter-autrement" TargetMode="External"/><Relationship Id="rId13" Type="http://schemas.openxmlformats.org/officeDocument/2006/relationships/hyperlink" Target="https://www.caisse-epargne.fr/da/file/fre-AL/489144" TargetMode="External"/><Relationship Id="rId3" Type="http://schemas.openxmlformats.org/officeDocument/2006/relationships/image" Target="../media/image26.png"/><Relationship Id="rId7" Type="http://schemas.openxmlformats.org/officeDocument/2006/relationships/hyperlink" Target="https://youtu.be/lZ_w9D4z_UQ" TargetMode="External"/><Relationship Id="rId12" Type="http://schemas.openxmlformats.org/officeDocument/2006/relationships/hyperlink" Target="https://youtu.be/2mnGP4bs9BI"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hyperlink" Target="https://www.caisse-epargne.fr/particuliers/au-quotidien/services-banque-a-distance/me-connecter-espace-personnel/recuperer-codes-acces" TargetMode="External"/><Relationship Id="rId11" Type="http://schemas.openxmlformats.org/officeDocument/2006/relationships/hyperlink" Target="https://www.caisse-epargne.fr/particuliers/au-quotidien/virement-sepa-instantane" TargetMode="External"/><Relationship Id="rId5" Type="http://schemas.openxmlformats.org/officeDocument/2006/relationships/hyperlink" Target="https://www.caisse-epargne.fr/particuliers/au-quotidien/services-banque-a-distance/me-connecter-espace-personnel/telecharger-appli-mobile" TargetMode="External"/><Relationship Id="rId10" Type="http://schemas.openxmlformats.org/officeDocument/2006/relationships/hyperlink" Target="https://youtu.be/gBTMbOiONlY" TargetMode="External"/><Relationship Id="rId4" Type="http://schemas.openxmlformats.org/officeDocument/2006/relationships/image" Target="../media/image32.png"/><Relationship Id="rId9" Type="http://schemas.openxmlformats.org/officeDocument/2006/relationships/hyperlink" Target="https://www.caisse-epargne.fr/particuliers/au-quotidien/produit-securpass"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youtu.be/gBTMbOiONlY" TargetMode="External"/><Relationship Id="rId13" Type="http://schemas.openxmlformats.org/officeDocument/2006/relationships/hyperlink" Target="https://www.caisse-epargne.fr/particuliers/au-quotidien/services-banque-a-distance/me-connecter-espace-personnel/changer-mot-de-passe" TargetMode="External"/><Relationship Id="rId3" Type="http://schemas.openxmlformats.org/officeDocument/2006/relationships/image" Target="../media/image26.png"/><Relationship Id="rId7" Type="http://schemas.openxmlformats.org/officeDocument/2006/relationships/hyperlink" Target="https://www.caisse-epargne.fr/particuliers/au-quotidien/produit-securpass" TargetMode="External"/><Relationship Id="rId12" Type="http://schemas.openxmlformats.org/officeDocument/2006/relationships/hyperlink" Target="https://www.caisse-epargne.fr/particuliers/au-quotidien/services-banque-a-distance/me-connecter-espace-personnel/recuperer-codes-acces"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https://www.caisse-epargne.fr/particuliers/au-quotidien/services-banque-a-distance/me-connecter-espace-personnel/me-connecter-autrement" TargetMode="External"/><Relationship Id="rId11" Type="http://schemas.openxmlformats.org/officeDocument/2006/relationships/hyperlink" Target="https://www.caisse-epargne.fr/da/file/fre-AL/489144" TargetMode="External"/><Relationship Id="rId5" Type="http://schemas.openxmlformats.org/officeDocument/2006/relationships/hyperlink" Target="https://www.caisse-epargne.fr/particuliers/au-quotidien/services-banque-a-distance/me-connecter-espace-personnel/telecharger-appli-mobile" TargetMode="External"/><Relationship Id="rId10" Type="http://schemas.openxmlformats.org/officeDocument/2006/relationships/hyperlink" Target="https://youtu.be/2mnGP4bs9BI" TargetMode="External"/><Relationship Id="rId4" Type="http://schemas.openxmlformats.org/officeDocument/2006/relationships/image" Target="../media/image32.png"/><Relationship Id="rId9" Type="http://schemas.openxmlformats.org/officeDocument/2006/relationships/hyperlink" Target="https://www.caisse-epargne.fr/particuliers/au-quotidien/virement-sepa-instantane" TargetMode="External"/><Relationship Id="rId14" Type="http://schemas.openxmlformats.org/officeDocument/2006/relationships/hyperlink" Target="https://youtu.be/lZ_w9D4z_UQ"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youtu.be/gBTMbOiONlY" TargetMode="External"/><Relationship Id="rId3" Type="http://schemas.openxmlformats.org/officeDocument/2006/relationships/image" Target="../media/image26.png"/><Relationship Id="rId7" Type="http://schemas.openxmlformats.org/officeDocument/2006/relationships/hyperlink" Target="https://www.caisse-epargne.fr/particuliers/au-quotidien/produit-securpas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hyperlink" Target="https://www.caisse-epargne.fr/particuliers/au-quotidien/services-banque-a-distance/me-connecter-espace-personnel/me-connecter-autrement" TargetMode="External"/><Relationship Id="rId11" Type="http://schemas.openxmlformats.org/officeDocument/2006/relationships/hyperlink" Target="https://www.caisse-epargne.fr/da/file/fre-AL/489144" TargetMode="External"/><Relationship Id="rId5" Type="http://schemas.openxmlformats.org/officeDocument/2006/relationships/hyperlink" Target="https://www.caisse-epargne.fr/particuliers/au-quotidien/services-banque-a-distance/me-connecter-espace-personnel/telecharger-appli-mobile" TargetMode="External"/><Relationship Id="rId10" Type="http://schemas.openxmlformats.org/officeDocument/2006/relationships/hyperlink" Target="https://youtu.be/2mnGP4bs9BI" TargetMode="External"/><Relationship Id="rId4" Type="http://schemas.openxmlformats.org/officeDocument/2006/relationships/image" Target="../media/image32.png"/><Relationship Id="rId9" Type="http://schemas.openxmlformats.org/officeDocument/2006/relationships/hyperlink" Target="https://www.caisse-epargne.fr/particuliers/au-quotidien/virement-sepa-instantan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hyperlink" Target="mailto:aaaaa.bbbb@cegee.caisse-epargne.fr"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3707904" y="6237312"/>
            <a:ext cx="3240072" cy="438582"/>
          </a:xfrm>
          <a:prstGeom prst="rect">
            <a:avLst/>
          </a:prstGeom>
          <a:noFill/>
        </p:spPr>
        <p:txBody>
          <a:bodyPr wrap="square" rtlCol="0">
            <a:spAutoFit/>
          </a:bodyPr>
          <a:lstStyle/>
          <a:p>
            <a:pPr algn="ctr">
              <a:spcAft>
                <a:spcPts val="300"/>
              </a:spcAft>
            </a:pPr>
            <a:r>
              <a:rPr lang="fr-FR" sz="1000" b="1" i="1" cap="all" dirty="0" smtClean="0"/>
              <a:t>Mercredi </a:t>
            </a:r>
            <a:r>
              <a:rPr lang="fr-FR" sz="1000" b="1" i="1" cap="all" baseline="0" dirty="0" smtClean="0">
                <a:solidFill>
                  <a:schemeClr val="tx1"/>
                </a:solidFill>
              </a:rPr>
              <a:t>12 JUIN 2019</a:t>
            </a:r>
          </a:p>
          <a:p>
            <a:pPr algn="ctr">
              <a:spcAft>
                <a:spcPts val="300"/>
              </a:spcAft>
            </a:pPr>
            <a:r>
              <a:rPr lang="fr-FR" sz="1000" b="1" i="1" dirty="0" smtClean="0"/>
              <a:t>DIRECTION MARCHES GRAND PUBLIC ET JEUNES</a:t>
            </a:r>
            <a:endParaRPr lang="fr-FR" sz="1000" b="1" i="1" dirty="0" smtClean="0">
              <a:solidFill>
                <a:schemeClr val="tx1"/>
              </a:solidFill>
            </a:endParaRPr>
          </a:p>
        </p:txBody>
      </p:sp>
      <p:cxnSp>
        <p:nvCxnSpPr>
          <p:cNvPr id="71" name="Connecteur droit 70"/>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480" y="6251818"/>
            <a:ext cx="1796000" cy="402987"/>
          </a:xfrm>
          <a:prstGeom prst="rect">
            <a:avLst/>
          </a:prstGeom>
        </p:spPr>
      </p:pic>
      <p:sp>
        <p:nvSpPr>
          <p:cNvPr id="8" name="Rectangle 7"/>
          <p:cNvSpPr/>
          <p:nvPr/>
        </p:nvSpPr>
        <p:spPr>
          <a:xfrm>
            <a:off x="0" y="5589240"/>
            <a:ext cx="9144000" cy="1268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251816" y="2312875"/>
            <a:ext cx="4104456" cy="2000548"/>
          </a:xfrm>
          <a:prstGeom prst="rect">
            <a:avLst/>
          </a:prstGeom>
          <a:noFill/>
        </p:spPr>
        <p:txBody>
          <a:bodyPr wrap="square" rtlCol="0" anchor="ctr">
            <a:spAutoFit/>
          </a:bodyPr>
          <a:lstStyle/>
          <a:p>
            <a:pPr algn="ctr"/>
            <a:r>
              <a:rPr lang="fr-FR" sz="2800" b="1" dirty="0" smtClean="0">
                <a:solidFill>
                  <a:srgbClr val="C00000"/>
                </a:solidFill>
                <a:latin typeface="+mj-lt"/>
                <a:cs typeface="AngsanaUPC" panose="02020603050405020304" pitchFamily="18" charset="-34"/>
              </a:rPr>
              <a:t>« Vous être utile » </a:t>
            </a:r>
          </a:p>
          <a:p>
            <a:pPr algn="ctr"/>
            <a:r>
              <a:rPr lang="fr-FR" sz="2800" b="1" dirty="0" smtClean="0">
                <a:solidFill>
                  <a:srgbClr val="C00000"/>
                </a:solidFill>
                <a:latin typeface="+mj-lt"/>
                <a:cs typeface="AngsanaUPC" panose="02020603050405020304" pitchFamily="18" charset="-34"/>
              </a:rPr>
              <a:t>pendant cette période</a:t>
            </a:r>
          </a:p>
          <a:p>
            <a:pPr algn="ctr"/>
            <a:endParaRPr lang="fr-FR" sz="2800" b="1" dirty="0" smtClean="0">
              <a:solidFill>
                <a:srgbClr val="C00000"/>
              </a:solidFill>
              <a:latin typeface="+mj-lt"/>
              <a:cs typeface="AngsanaUPC" panose="02020603050405020304" pitchFamily="18" charset="-34"/>
            </a:endParaRPr>
          </a:p>
          <a:p>
            <a:pPr algn="ctr"/>
            <a:r>
              <a:rPr lang="fr-FR" sz="2000" b="1" dirty="0" smtClean="0">
                <a:solidFill>
                  <a:srgbClr val="C00000"/>
                </a:solidFill>
                <a:latin typeface="+mj-lt"/>
                <a:cs typeface="AngsanaUPC" panose="02020603050405020304" pitchFamily="18" charset="-34"/>
              </a:rPr>
              <a:t>Démarche relationnelle, bienveillante, d’accompagnement envers nos clients</a:t>
            </a:r>
          </a:p>
        </p:txBody>
      </p:sp>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4405" y="5999223"/>
            <a:ext cx="1584176" cy="3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737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5656" y="792414"/>
            <a:ext cx="7056784"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5"/>
          </p:nvPr>
        </p:nvSpPr>
        <p:spPr>
          <a:xfrm>
            <a:off x="1619672" y="836712"/>
            <a:ext cx="7524328" cy="5256585"/>
          </a:xfrm>
        </p:spPr>
        <p:txBody>
          <a:bodyPr>
            <a:normAutofit/>
          </a:bodyPr>
          <a:lstStyle/>
          <a:p>
            <a:pPr marL="400050" indent="-400050">
              <a:buFont typeface="+mj-lt"/>
              <a:buAutoNum type="romanUcPeriod"/>
            </a:pPr>
            <a:r>
              <a:rPr lang="fr-FR" dirty="0" smtClean="0"/>
              <a:t>Contexte et orientations</a:t>
            </a:r>
          </a:p>
          <a:p>
            <a:pPr marL="400050" indent="-400050">
              <a:buFont typeface="+mj-lt"/>
              <a:buAutoNum type="romanUcPeriod" startAt="2"/>
            </a:pPr>
            <a:r>
              <a:rPr lang="fr-FR" dirty="0" smtClean="0"/>
              <a:t>La démarche relationnelle « vous être utile »</a:t>
            </a:r>
          </a:p>
          <a:p>
            <a:pPr marL="400050" indent="-400050">
              <a:buFont typeface="+mj-lt"/>
              <a:buAutoNum type="romanUcPeriod" startAt="2"/>
            </a:pPr>
            <a:r>
              <a:rPr lang="fr-FR" dirty="0" smtClean="0"/>
              <a:t>Le parcours de la visite téléphone</a:t>
            </a:r>
          </a:p>
          <a:p>
            <a:r>
              <a:rPr lang="fr-FR" dirty="0" smtClean="0"/>
              <a:t>			</a:t>
            </a:r>
            <a:endParaRPr lang="fr-FR" dirty="0"/>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2</a:t>
            </a:fld>
            <a:endParaRPr lang="fr-FR" dirty="0"/>
          </a:p>
        </p:txBody>
      </p:sp>
    </p:spTree>
    <p:extLst>
      <p:ext uri="{BB962C8B-B14F-4D97-AF65-F5344CB8AC3E}">
        <p14:creationId xmlns:p14="http://schemas.microsoft.com/office/powerpoint/2010/main" val="281573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5616" y="260648"/>
            <a:ext cx="3816424" cy="430887"/>
          </a:xfrm>
        </p:spPr>
        <p:txBody>
          <a:bodyPr/>
          <a:lstStyle/>
          <a:p>
            <a:r>
              <a:rPr lang="fr-FR" dirty="0" smtClean="0"/>
              <a:t>Contexte et orientations</a:t>
            </a:r>
            <a:endParaRPr lang="fr-FR" dirty="0"/>
          </a:p>
        </p:txBody>
      </p:sp>
      <p:sp>
        <p:nvSpPr>
          <p:cNvPr id="4" name="Espace réservé du numéro de diapositive 3"/>
          <p:cNvSpPr>
            <a:spLocks noGrp="1"/>
          </p:cNvSpPr>
          <p:nvPr>
            <p:ph type="sldNum" sz="quarter" idx="11"/>
          </p:nvPr>
        </p:nvSpPr>
        <p:spPr/>
        <p:txBody>
          <a:bodyPr/>
          <a:lstStyle/>
          <a:p>
            <a:fld id="{0536D7D7-E68B-4848-A580-3E20DDE126DB}" type="slidenum">
              <a:rPr lang="fr-FR" smtClean="0"/>
              <a:pPr/>
              <a:t>3</a:t>
            </a:fld>
            <a:endParaRPr lang="fr-FR" dirty="0"/>
          </a:p>
        </p:txBody>
      </p:sp>
      <p:pic>
        <p:nvPicPr>
          <p:cNvPr id="5" name="Image 4"/>
          <p:cNvPicPr>
            <a:picLocks noChangeAspect="1"/>
          </p:cNvPicPr>
          <p:nvPr/>
        </p:nvPicPr>
        <p:blipFill>
          <a:blip r:embed="rId2"/>
          <a:stretch>
            <a:fillRect/>
          </a:stretch>
        </p:blipFill>
        <p:spPr>
          <a:xfrm>
            <a:off x="251520" y="2732788"/>
            <a:ext cx="2664296" cy="1992356"/>
          </a:xfrm>
          <a:prstGeom prst="rect">
            <a:avLst/>
          </a:prstGeom>
        </p:spPr>
      </p:pic>
      <p:sp>
        <p:nvSpPr>
          <p:cNvPr id="6" name="ZoneTexte 5"/>
          <p:cNvSpPr txBox="1"/>
          <p:nvPr/>
        </p:nvSpPr>
        <p:spPr>
          <a:xfrm>
            <a:off x="179512" y="1340768"/>
            <a:ext cx="2880320" cy="1323439"/>
          </a:xfrm>
          <a:prstGeom prst="rect">
            <a:avLst/>
          </a:prstGeom>
          <a:noFill/>
        </p:spPr>
        <p:txBody>
          <a:bodyPr wrap="square" rtlCol="0">
            <a:spAutoFit/>
          </a:bodyPr>
          <a:lstStyle/>
          <a:p>
            <a:r>
              <a:rPr lang="fr-FR" sz="1600" dirty="0" smtClean="0"/>
              <a:t>Le président de la république s’est exprimé lundi 16 mars pour annoncer des mesures drastiques afin d’enrayer le virus, nous vivons un moment inédit.</a:t>
            </a:r>
          </a:p>
        </p:txBody>
      </p:sp>
      <p:pic>
        <p:nvPicPr>
          <p:cNvPr id="7" name="Image 6"/>
          <p:cNvPicPr>
            <a:picLocks noChangeAspect="1"/>
          </p:cNvPicPr>
          <p:nvPr/>
        </p:nvPicPr>
        <p:blipFill>
          <a:blip r:embed="rId3"/>
          <a:stretch>
            <a:fillRect/>
          </a:stretch>
        </p:blipFill>
        <p:spPr>
          <a:xfrm>
            <a:off x="3203848" y="2732788"/>
            <a:ext cx="2520281" cy="1992356"/>
          </a:xfrm>
          <a:prstGeom prst="rect">
            <a:avLst/>
          </a:prstGeom>
        </p:spPr>
      </p:pic>
      <p:sp>
        <p:nvSpPr>
          <p:cNvPr id="8" name="ZoneTexte 7"/>
          <p:cNvSpPr txBox="1"/>
          <p:nvPr/>
        </p:nvSpPr>
        <p:spPr>
          <a:xfrm>
            <a:off x="3347864" y="1340768"/>
            <a:ext cx="2232248" cy="1077218"/>
          </a:xfrm>
          <a:prstGeom prst="rect">
            <a:avLst/>
          </a:prstGeom>
          <a:noFill/>
        </p:spPr>
        <p:txBody>
          <a:bodyPr wrap="square" rtlCol="0">
            <a:spAutoFit/>
          </a:bodyPr>
          <a:lstStyle/>
          <a:p>
            <a:r>
              <a:rPr lang="fr-FR" sz="1600" dirty="0" smtClean="0"/>
              <a:t>L’économie du pays sera au ralenti pendant plusieurs semaines du fait de ces mesures exceptionnelles.</a:t>
            </a:r>
          </a:p>
        </p:txBody>
      </p:sp>
      <p:pic>
        <p:nvPicPr>
          <p:cNvPr id="9" name="Image 8"/>
          <p:cNvPicPr>
            <a:picLocks noChangeAspect="1"/>
          </p:cNvPicPr>
          <p:nvPr/>
        </p:nvPicPr>
        <p:blipFill>
          <a:blip r:embed="rId4"/>
          <a:stretch>
            <a:fillRect/>
          </a:stretch>
        </p:blipFill>
        <p:spPr>
          <a:xfrm>
            <a:off x="5868144" y="2732788"/>
            <a:ext cx="2750786" cy="1992356"/>
          </a:xfrm>
          <a:prstGeom prst="rect">
            <a:avLst/>
          </a:prstGeom>
        </p:spPr>
      </p:pic>
      <p:sp>
        <p:nvSpPr>
          <p:cNvPr id="10" name="ZoneTexte 9"/>
          <p:cNvSpPr txBox="1"/>
          <p:nvPr/>
        </p:nvSpPr>
        <p:spPr>
          <a:xfrm>
            <a:off x="6044806" y="1340768"/>
            <a:ext cx="2415626" cy="1323439"/>
          </a:xfrm>
          <a:prstGeom prst="rect">
            <a:avLst/>
          </a:prstGeom>
          <a:noFill/>
        </p:spPr>
        <p:txBody>
          <a:bodyPr wrap="square" rtlCol="0">
            <a:spAutoFit/>
          </a:bodyPr>
          <a:lstStyle/>
          <a:p>
            <a:r>
              <a:rPr lang="fr-FR" sz="1600" dirty="0" smtClean="0"/>
              <a:t>Femmes, hommes, enfants, familles, concernés par ses mesures s’adaptent à ces nouveautés pour retrouver au plus tôt une vie normale.</a:t>
            </a:r>
          </a:p>
        </p:txBody>
      </p:sp>
      <p:sp>
        <p:nvSpPr>
          <p:cNvPr id="11" name="ZoneTexte 10"/>
          <p:cNvSpPr txBox="1"/>
          <p:nvPr/>
        </p:nvSpPr>
        <p:spPr>
          <a:xfrm>
            <a:off x="995505" y="5039946"/>
            <a:ext cx="7200800" cy="830997"/>
          </a:xfrm>
          <a:prstGeom prst="rect">
            <a:avLst/>
          </a:prstGeom>
          <a:noFill/>
        </p:spPr>
        <p:txBody>
          <a:bodyPr wrap="square" rtlCol="0">
            <a:spAutoFit/>
          </a:bodyPr>
          <a:lstStyle/>
          <a:p>
            <a:r>
              <a:rPr lang="fr-FR" sz="1600" dirty="0" smtClean="0"/>
              <a:t>Dans ce contexte bousculé, les équipes de la CEGEE se tiennent prêtes à assurer un service permettant la continuité de certaines activités, dans les agences, la fréquentation et les équipes sont présentes, mais en moindre nombre.</a:t>
            </a:r>
          </a:p>
        </p:txBody>
      </p:sp>
    </p:spTree>
    <p:extLst>
      <p:ext uri="{BB962C8B-B14F-4D97-AF65-F5344CB8AC3E}">
        <p14:creationId xmlns:p14="http://schemas.microsoft.com/office/powerpoint/2010/main" val="18531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5656" y="1268760"/>
            <a:ext cx="7056784"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5"/>
          </p:nvPr>
        </p:nvSpPr>
        <p:spPr>
          <a:xfrm>
            <a:off x="1619672" y="836712"/>
            <a:ext cx="7524328" cy="5256585"/>
          </a:xfrm>
        </p:spPr>
        <p:txBody>
          <a:bodyPr>
            <a:normAutofit/>
          </a:bodyPr>
          <a:lstStyle/>
          <a:p>
            <a:pPr marL="400050" indent="-400050">
              <a:buFont typeface="+mj-lt"/>
              <a:buAutoNum type="romanUcPeriod"/>
            </a:pPr>
            <a:r>
              <a:rPr lang="fr-FR" dirty="0" smtClean="0"/>
              <a:t>Contexte et orientations</a:t>
            </a:r>
          </a:p>
          <a:p>
            <a:pPr marL="400050" indent="-400050">
              <a:buFont typeface="+mj-lt"/>
              <a:buAutoNum type="romanUcPeriod" startAt="2"/>
            </a:pPr>
            <a:r>
              <a:rPr lang="fr-FR" dirty="0" smtClean="0"/>
              <a:t>La démarche relationnelle « vous être utile »</a:t>
            </a:r>
          </a:p>
          <a:p>
            <a:pPr marL="400050" indent="-400050">
              <a:buFont typeface="+mj-lt"/>
              <a:buAutoNum type="romanUcPeriod" startAt="2"/>
            </a:pPr>
            <a:r>
              <a:rPr lang="fr-FR" dirty="0" smtClean="0"/>
              <a:t>Le parcours de la visite téléphone</a:t>
            </a:r>
          </a:p>
          <a:p>
            <a:r>
              <a:rPr lang="fr-FR" dirty="0" smtClean="0"/>
              <a:t>			</a:t>
            </a:r>
            <a:endParaRPr lang="fr-FR" dirty="0"/>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4</a:t>
            </a:fld>
            <a:endParaRPr lang="fr-FR" dirty="0"/>
          </a:p>
        </p:txBody>
      </p:sp>
    </p:spTree>
    <p:extLst>
      <p:ext uri="{BB962C8B-B14F-4D97-AF65-F5344CB8AC3E}">
        <p14:creationId xmlns:p14="http://schemas.microsoft.com/office/powerpoint/2010/main" val="285744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5616" y="260648"/>
            <a:ext cx="6840760" cy="1107996"/>
          </a:xfrm>
        </p:spPr>
        <p:txBody>
          <a:bodyPr/>
          <a:lstStyle/>
          <a:p>
            <a:r>
              <a:rPr lang="fr-FR" dirty="0" smtClean="0"/>
              <a:t>La démarche relationnelle « vous être utile »</a:t>
            </a:r>
            <a:endParaRPr lang="fr-FR" dirty="0"/>
          </a:p>
        </p:txBody>
      </p:sp>
      <p:sp>
        <p:nvSpPr>
          <p:cNvPr id="4" name="Espace réservé du numéro de diapositive 3"/>
          <p:cNvSpPr>
            <a:spLocks noGrp="1"/>
          </p:cNvSpPr>
          <p:nvPr>
            <p:ph type="sldNum" sz="quarter" idx="11"/>
          </p:nvPr>
        </p:nvSpPr>
        <p:spPr/>
        <p:txBody>
          <a:bodyPr/>
          <a:lstStyle/>
          <a:p>
            <a:fld id="{0536D7D7-E68B-4848-A580-3E20DDE126DB}" type="slidenum">
              <a:rPr lang="fr-FR" smtClean="0"/>
              <a:pPr/>
              <a:t>5</a:t>
            </a:fld>
            <a:endParaRPr lang="fr-FR" dirty="0"/>
          </a:p>
        </p:txBody>
      </p:sp>
      <p:pic>
        <p:nvPicPr>
          <p:cNvPr id="5" name="Image 4"/>
          <p:cNvPicPr>
            <a:picLocks noChangeAspect="1"/>
          </p:cNvPicPr>
          <p:nvPr/>
        </p:nvPicPr>
        <p:blipFill>
          <a:blip r:embed="rId2"/>
          <a:stretch>
            <a:fillRect/>
          </a:stretch>
        </p:blipFill>
        <p:spPr>
          <a:xfrm>
            <a:off x="179512" y="1020126"/>
            <a:ext cx="2232248" cy="1616786"/>
          </a:xfrm>
          <a:prstGeom prst="rect">
            <a:avLst/>
          </a:prstGeom>
        </p:spPr>
      </p:pic>
      <p:sp>
        <p:nvSpPr>
          <p:cNvPr id="6" name="ZoneTexte 5"/>
          <p:cNvSpPr txBox="1"/>
          <p:nvPr/>
        </p:nvSpPr>
        <p:spPr>
          <a:xfrm>
            <a:off x="2483768" y="908720"/>
            <a:ext cx="5472608" cy="523220"/>
          </a:xfrm>
          <a:prstGeom prst="rect">
            <a:avLst/>
          </a:prstGeom>
          <a:noFill/>
        </p:spPr>
        <p:txBody>
          <a:bodyPr wrap="square" rtlCol="0">
            <a:spAutoFit/>
          </a:bodyPr>
          <a:lstStyle/>
          <a:p>
            <a:r>
              <a:rPr lang="fr-FR" sz="1400" dirty="0" smtClean="0"/>
              <a:t>Dans ce contexte bousculé, nombreux de nos clients sont à domicile, auprès de leur proche, l’ambiance et le contexte général favorise le soutien.</a:t>
            </a:r>
          </a:p>
        </p:txBody>
      </p:sp>
      <p:sp>
        <p:nvSpPr>
          <p:cNvPr id="7" name="ZoneTexte 6"/>
          <p:cNvSpPr txBox="1"/>
          <p:nvPr/>
        </p:nvSpPr>
        <p:spPr>
          <a:xfrm>
            <a:off x="2627784" y="1542577"/>
            <a:ext cx="6264696" cy="1384995"/>
          </a:xfrm>
          <a:prstGeom prst="rect">
            <a:avLst/>
          </a:prstGeom>
          <a:noFill/>
        </p:spPr>
        <p:txBody>
          <a:bodyPr wrap="square" rtlCol="0">
            <a:spAutoFit/>
          </a:bodyPr>
          <a:lstStyle/>
          <a:p>
            <a:r>
              <a:rPr lang="fr-FR" sz="1400" dirty="0" smtClean="0"/>
              <a:t>Afin de profiter de ce moment exceptionnel pour faire la différence, visiter nos clients par téléphone afin de se rendre « utile » est la démarche que la CEGEE souhaite adopter.</a:t>
            </a:r>
          </a:p>
          <a:p>
            <a:pPr marL="285750" indent="-285750">
              <a:buFont typeface="Wingdings" panose="05000000000000000000" pitchFamily="2" charset="2"/>
              <a:buChar char="ü"/>
            </a:pPr>
            <a:r>
              <a:rPr lang="fr-FR" sz="1400" dirty="0" smtClean="0"/>
              <a:t>Bienveillance</a:t>
            </a:r>
          </a:p>
          <a:p>
            <a:pPr marL="285750" indent="-285750">
              <a:buFont typeface="Wingdings" panose="05000000000000000000" pitchFamily="2" charset="2"/>
              <a:buChar char="ü"/>
            </a:pPr>
            <a:r>
              <a:rPr lang="fr-FR" sz="1400" dirty="0" smtClean="0"/>
              <a:t>Empathie</a:t>
            </a:r>
          </a:p>
          <a:p>
            <a:pPr marL="285750" indent="-285750">
              <a:buFont typeface="Wingdings" panose="05000000000000000000" pitchFamily="2" charset="2"/>
              <a:buChar char="ü"/>
            </a:pPr>
            <a:r>
              <a:rPr lang="fr-FR" sz="1400" dirty="0" smtClean="0"/>
              <a:t>Sérénité</a:t>
            </a:r>
          </a:p>
          <a:p>
            <a:r>
              <a:rPr lang="fr-FR" sz="1400" dirty="0" smtClean="0"/>
              <a:t>Sont les attitudes que nous souhaitons véhiculer</a:t>
            </a:r>
            <a:endParaRPr lang="fr-FR" sz="1400" dirty="0"/>
          </a:p>
        </p:txBody>
      </p:sp>
      <p:sp>
        <p:nvSpPr>
          <p:cNvPr id="8" name="Rectangle 7"/>
          <p:cNvSpPr/>
          <p:nvPr/>
        </p:nvSpPr>
        <p:spPr>
          <a:xfrm>
            <a:off x="321620" y="2996952"/>
            <a:ext cx="8300780" cy="30166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tx1"/>
                </a:solidFill>
                <a:effectLst>
                  <a:outerShdw blurRad="38100" dist="38100" dir="2700000" algn="tl">
                    <a:srgbClr val="000000">
                      <a:alpha val="43137"/>
                    </a:srgbClr>
                  </a:outerShdw>
                </a:effectLst>
              </a:rPr>
              <a:t>Visiter: </a:t>
            </a:r>
            <a:r>
              <a:rPr lang="fr-FR" sz="1400" dirty="0" smtClean="0">
                <a:solidFill>
                  <a:schemeClr val="tx1"/>
                </a:solidFill>
              </a:rPr>
              <a:t>Monsieur, Madame, je suis Stéphane, votre conseiller, je vous appelle pour prendre de vos nouvelles et m’assurer que vous avez tout ce qu’il faut afin de faire face à cette étape que nous traversons ensemble.</a:t>
            </a:r>
          </a:p>
          <a:p>
            <a:endParaRPr lang="fr-FR" sz="1400" dirty="0">
              <a:solidFill>
                <a:schemeClr val="tx1"/>
              </a:solidFill>
            </a:endParaRPr>
          </a:p>
          <a:p>
            <a:r>
              <a:rPr lang="fr-FR" sz="1600" dirty="0" smtClean="0">
                <a:solidFill>
                  <a:schemeClr val="tx1"/>
                </a:solidFill>
                <a:effectLst>
                  <a:outerShdw blurRad="38100" dist="38100" dir="2700000" algn="tl">
                    <a:srgbClr val="000000">
                      <a:alpha val="43137"/>
                    </a:srgbClr>
                  </a:outerShdw>
                </a:effectLst>
              </a:rPr>
              <a:t>Rassurer: </a:t>
            </a:r>
            <a:r>
              <a:rPr lang="fr-FR" sz="1400" dirty="0" smtClean="0">
                <a:solidFill>
                  <a:schemeClr val="tx1"/>
                </a:solidFill>
              </a:rPr>
              <a:t>Je me permets de vous contacter afin de vous rassurer sur les services que nous mettons à votre disposition et m’assurer que vous maîtrisez bien tous les éléments de la gestion de comptes « à distance »</a:t>
            </a:r>
          </a:p>
          <a:p>
            <a:endParaRPr lang="fr-FR" sz="1400" dirty="0">
              <a:solidFill>
                <a:schemeClr val="tx1"/>
              </a:solidFill>
            </a:endParaRPr>
          </a:p>
          <a:p>
            <a:r>
              <a:rPr lang="fr-FR" sz="1600" dirty="0" smtClean="0">
                <a:solidFill>
                  <a:schemeClr val="tx1"/>
                </a:solidFill>
                <a:effectLst>
                  <a:outerShdw blurRad="38100" dist="38100" dir="2700000" algn="tl">
                    <a:srgbClr val="000000">
                      <a:alpha val="43137"/>
                    </a:srgbClr>
                  </a:outerShdw>
                </a:effectLst>
              </a:rPr>
              <a:t>Accompagner</a:t>
            </a:r>
            <a:r>
              <a:rPr lang="fr-FR" sz="1400" dirty="0" smtClean="0">
                <a:solidFill>
                  <a:schemeClr val="tx1"/>
                </a:solidFill>
                <a:effectLst>
                  <a:outerShdw blurRad="38100" dist="38100" dir="2700000" algn="tl">
                    <a:srgbClr val="000000">
                      <a:alpha val="43137"/>
                    </a:srgbClr>
                  </a:outerShdw>
                </a:effectLst>
              </a:rPr>
              <a:t>: </a:t>
            </a:r>
            <a:r>
              <a:rPr lang="fr-FR" sz="1400" dirty="0" smtClean="0">
                <a:solidFill>
                  <a:schemeClr val="tx1"/>
                </a:solidFill>
              </a:rPr>
              <a:t>Dans cette optique je souhaite vérifier que vous ayez tout ce qui vous permettra d’être serein pendant cette période, aussi, je souhaite vérifier que les éléments que vous possédez sont au goût du jour.</a:t>
            </a:r>
          </a:p>
          <a:p>
            <a:endParaRPr lang="fr-FR" sz="1400" dirty="0">
              <a:solidFill>
                <a:schemeClr val="tx1"/>
              </a:solidFill>
            </a:endParaRPr>
          </a:p>
          <a:p>
            <a:r>
              <a:rPr lang="fr-FR" sz="1600" dirty="0" smtClean="0">
                <a:solidFill>
                  <a:schemeClr val="tx1"/>
                </a:solidFill>
                <a:effectLst>
                  <a:outerShdw blurRad="38100" dist="38100" dir="2700000" algn="tl">
                    <a:srgbClr val="000000">
                      <a:alpha val="43137"/>
                    </a:srgbClr>
                  </a:outerShdw>
                </a:effectLst>
              </a:rPr>
              <a:t>Rebondir</a:t>
            </a:r>
            <a:r>
              <a:rPr lang="fr-FR" sz="1400" dirty="0">
                <a:solidFill>
                  <a:schemeClr val="tx1"/>
                </a:solidFill>
                <a:effectLst>
                  <a:outerShdw blurRad="38100" dist="38100" dir="2700000" algn="tl">
                    <a:srgbClr val="000000">
                      <a:alpha val="43137"/>
                    </a:srgbClr>
                  </a:outerShdw>
                </a:effectLst>
              </a:rPr>
              <a:t>:</a:t>
            </a:r>
            <a:r>
              <a:rPr lang="fr-FR" sz="1400" dirty="0" smtClean="0">
                <a:solidFill>
                  <a:schemeClr val="tx1"/>
                </a:solidFill>
                <a:effectLst>
                  <a:outerShdw blurRad="38100" dist="38100" dir="2700000" algn="tl">
                    <a:srgbClr val="000000">
                      <a:alpha val="43137"/>
                    </a:srgbClr>
                  </a:outerShdw>
                </a:effectLst>
              </a:rPr>
              <a:t> </a:t>
            </a:r>
            <a:r>
              <a:rPr lang="fr-FR" sz="1400" dirty="0" smtClean="0">
                <a:solidFill>
                  <a:schemeClr val="tx1"/>
                </a:solidFill>
              </a:rPr>
              <a:t>Nous avons vérifié que tout est bien en ordre, j’espère vous avoir été utile.</a:t>
            </a:r>
          </a:p>
          <a:p>
            <a:r>
              <a:rPr lang="fr-FR" sz="1400" dirty="0" smtClean="0">
                <a:solidFill>
                  <a:schemeClr val="tx1"/>
                </a:solidFill>
              </a:rPr>
              <a:t>Si pendant cette période vous souhaitez que l’on revienne à l’un de nos sujets évoqués lors de nos entretiens, le temps nous le permettra peut-être</a:t>
            </a:r>
          </a:p>
          <a:p>
            <a:r>
              <a:rPr lang="fr-FR" sz="1400" dirty="0" smtClean="0">
                <a:solidFill>
                  <a:schemeClr val="tx1"/>
                </a:solidFill>
              </a:rPr>
              <a:t> Aussi, je me tiens à votre disposition par téléphone ou mail afin de répondre à vos besoins dans les meilleurs délais. </a:t>
            </a:r>
            <a:endParaRPr lang="fr-FR" sz="1400" dirty="0">
              <a:solidFill>
                <a:schemeClr val="tx1"/>
              </a:solidFill>
            </a:endParaRPr>
          </a:p>
        </p:txBody>
      </p:sp>
    </p:spTree>
    <p:extLst>
      <p:ext uri="{BB962C8B-B14F-4D97-AF65-F5344CB8AC3E}">
        <p14:creationId xmlns:p14="http://schemas.microsoft.com/office/powerpoint/2010/main" val="301912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5656" y="1772816"/>
            <a:ext cx="7056784" cy="4320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5"/>
          </p:nvPr>
        </p:nvSpPr>
        <p:spPr>
          <a:xfrm>
            <a:off x="1619672" y="836712"/>
            <a:ext cx="7524328" cy="5256585"/>
          </a:xfrm>
        </p:spPr>
        <p:txBody>
          <a:bodyPr>
            <a:normAutofit/>
          </a:bodyPr>
          <a:lstStyle/>
          <a:p>
            <a:pPr marL="400050" indent="-400050">
              <a:buFont typeface="+mj-lt"/>
              <a:buAutoNum type="romanUcPeriod"/>
            </a:pPr>
            <a:r>
              <a:rPr lang="fr-FR" dirty="0" smtClean="0"/>
              <a:t>Contexte et orientations</a:t>
            </a:r>
          </a:p>
          <a:p>
            <a:pPr marL="400050" indent="-400050">
              <a:buFont typeface="+mj-lt"/>
              <a:buAutoNum type="romanUcPeriod" startAt="2"/>
            </a:pPr>
            <a:r>
              <a:rPr lang="fr-FR" dirty="0" smtClean="0"/>
              <a:t>La démarche relationnelle « vous être utile »</a:t>
            </a:r>
          </a:p>
          <a:p>
            <a:pPr marL="400050" indent="-400050">
              <a:buFont typeface="+mj-lt"/>
              <a:buAutoNum type="romanUcPeriod" startAt="2"/>
            </a:pPr>
            <a:r>
              <a:rPr lang="fr-FR" dirty="0" smtClean="0"/>
              <a:t>Le parcours de la visite téléphone</a:t>
            </a:r>
          </a:p>
          <a:p>
            <a:r>
              <a:rPr lang="fr-FR" dirty="0" smtClean="0"/>
              <a:t>			</a:t>
            </a:r>
            <a:endParaRPr lang="fr-FR" dirty="0"/>
          </a:p>
          <a:p>
            <a:endParaRPr lang="fr-FR" dirty="0"/>
          </a:p>
        </p:txBody>
      </p:sp>
      <p:sp>
        <p:nvSpPr>
          <p:cNvPr id="2" name="Espace réservé du numéro de diapositive 1"/>
          <p:cNvSpPr>
            <a:spLocks noGrp="1"/>
          </p:cNvSpPr>
          <p:nvPr>
            <p:ph type="sldNum" sz="quarter" idx="16"/>
          </p:nvPr>
        </p:nvSpPr>
        <p:spPr/>
        <p:txBody>
          <a:bodyPr/>
          <a:lstStyle/>
          <a:p>
            <a:fld id="{0536D7D7-E68B-4848-A580-3E20DDE126DB}" type="slidenum">
              <a:rPr lang="fr-FR" smtClean="0"/>
              <a:pPr/>
              <a:t>6</a:t>
            </a:fld>
            <a:endParaRPr lang="fr-FR" dirty="0"/>
          </a:p>
        </p:txBody>
      </p:sp>
    </p:spTree>
    <p:extLst>
      <p:ext uri="{BB962C8B-B14F-4D97-AF65-F5344CB8AC3E}">
        <p14:creationId xmlns:p14="http://schemas.microsoft.com/office/powerpoint/2010/main" val="13832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cxnSp>
        <p:nvCxnSpPr>
          <p:cNvPr id="71" name="Connecteur droit 70"/>
          <p:cNvCxnSpPr/>
          <p:nvPr/>
        </p:nvCxnSpPr>
        <p:spPr>
          <a:xfrm flipH="1" flipV="1">
            <a:off x="251520" y="2420888"/>
            <a:ext cx="296" cy="18002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2" name="Image 7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74" name="Espace réservé pour une image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4" name="Sous-titre 2"/>
          <p:cNvSpPr txBox="1">
            <a:spLocks/>
          </p:cNvSpPr>
          <p:nvPr/>
        </p:nvSpPr>
        <p:spPr>
          <a:xfrm>
            <a:off x="197413" y="2939283"/>
            <a:ext cx="4245737" cy="406774"/>
          </a:xfrm>
          <a:prstGeom prst="rect">
            <a:avLst/>
          </a:prstGeom>
        </p:spPr>
        <p:txBody>
          <a:bodyPr vert="horz" wrap="square" lIns="91440" tIns="82800" rIns="91440" bIns="45720" rtlCol="0">
            <a:spAutoFit/>
          </a:bodyPr>
          <a:lstStyle>
            <a:lvl1pPr marL="0" indent="0" algn="ctr" defTabSz="914400" rtl="0" eaLnBrk="1" latinLnBrk="0" hangingPunct="1">
              <a:spcBef>
                <a:spcPts val="0"/>
              </a:spcBef>
              <a:spcAft>
                <a:spcPts val="300"/>
              </a:spcAft>
              <a:buFontTx/>
              <a:buNone/>
              <a:defRPr sz="2600" b="1" kern="1200" cap="all" baseline="0">
                <a:solidFill>
                  <a:schemeClr val="accent1"/>
                </a:solidFill>
                <a:latin typeface="+mn-lt"/>
                <a:ea typeface="+mn-ea"/>
                <a:cs typeface="+mn-cs"/>
              </a:defRPr>
            </a:lvl1pPr>
            <a:lvl2pPr marL="457200" indent="0" algn="ctr" defTabSz="914400" rtl="0" eaLnBrk="1" latinLnBrk="0" hangingPunct="1">
              <a:spcBef>
                <a:spcPts val="0"/>
              </a:spcBef>
              <a:buFontTx/>
              <a:buNone/>
              <a:defRPr sz="1800" b="1" kern="1200" cap="all" baseline="0">
                <a:solidFill>
                  <a:schemeClr val="tx1">
                    <a:tint val="75000"/>
                  </a:schemeClr>
                </a:solidFill>
                <a:latin typeface="+mn-lt"/>
                <a:ea typeface="+mn-ea"/>
                <a:cs typeface="+mn-cs"/>
              </a:defRPr>
            </a:lvl2pPr>
            <a:lvl3pPr marL="914400" indent="0" algn="ctr" defTabSz="914400" rtl="0" eaLnBrk="1" latinLnBrk="0" hangingPunct="1">
              <a:spcBef>
                <a:spcPts val="0"/>
              </a:spcBef>
              <a:buClr>
                <a:schemeClr val="accent1"/>
              </a:buClr>
              <a:buFontTx/>
              <a:buNone/>
              <a:defRPr sz="1600" b="0" kern="1200" cap="all" baseline="0">
                <a:solidFill>
                  <a:schemeClr val="tx1">
                    <a:tint val="75000"/>
                  </a:schemeClr>
                </a:solidFill>
                <a:latin typeface="+mn-lt"/>
                <a:ea typeface="+mn-ea"/>
                <a:cs typeface="+mn-cs"/>
              </a:defRPr>
            </a:lvl3pPr>
            <a:lvl4pPr marL="1371600" indent="0" algn="ctr" defTabSz="914400" rtl="0" eaLnBrk="1" latinLnBrk="0" hangingPunct="1">
              <a:lnSpc>
                <a:spcPts val="1600"/>
              </a:lnSpc>
              <a:spcBef>
                <a:spcPts val="0"/>
              </a:spcBef>
              <a:buFontTx/>
              <a:buNone/>
              <a:defRPr sz="12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ts val="300"/>
              </a:spcBef>
              <a:spcAft>
                <a:spcPts val="1200"/>
              </a:spcAft>
              <a:buClr>
                <a:schemeClr val="accent1"/>
              </a:buClr>
              <a:buFont typeface="Britannic Bold" panose="020B0903060703020204" pitchFamily="34" charset="0"/>
              <a:buNone/>
              <a:defRPr sz="1200" b="1" kern="1200" cap="all" baseline="0">
                <a:solidFill>
                  <a:schemeClr val="tx1">
                    <a:tint val="75000"/>
                  </a:schemeClr>
                </a:solidFill>
                <a:latin typeface="+mn-lt"/>
                <a:ea typeface="+mn-ea"/>
                <a:cs typeface="+mn-cs"/>
              </a:defRPr>
            </a:lvl5pPr>
            <a:lvl6pPr marL="2286000" indent="0" algn="ctr" defTabSz="914400" rtl="0" eaLnBrk="1" latinLnBrk="0" hangingPunct="1">
              <a:lnSpc>
                <a:spcPts val="1600"/>
              </a:lnSpc>
              <a:spcBef>
                <a:spcPts val="400"/>
              </a:spcBef>
              <a:buClr>
                <a:schemeClr val="accent1"/>
              </a:buClr>
              <a:buFont typeface="Wingdings 2" panose="05020102010507070707" pitchFamily="18" charset="2"/>
              <a:buNone/>
              <a:defRPr sz="1200" i="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ctr" defTabSz="914400" rtl="0" eaLnBrk="1" latinLnBrk="0" hangingPunct="1">
              <a:lnSpc>
                <a:spcPts val="1500"/>
              </a:lnSpc>
              <a:spcBef>
                <a:spcPts val="0"/>
              </a:spcBef>
              <a:buClr>
                <a:schemeClr val="accent1"/>
              </a:buClr>
              <a:buFontTx/>
              <a:buNone/>
              <a:defRPr sz="1400" b="0" i="0" kern="1200" cap="all" baseline="0">
                <a:solidFill>
                  <a:schemeClr val="tx1">
                    <a:tint val="75000"/>
                  </a:schemeClr>
                </a:solidFill>
                <a:latin typeface="+mn-lt"/>
                <a:ea typeface="+mn-ea"/>
                <a:cs typeface="+mn-cs"/>
              </a:defRPr>
            </a:lvl7pPr>
            <a:lvl8pPr marL="3200400" indent="0" algn="ctr" defTabSz="914400" rtl="0" eaLnBrk="1" latinLnBrk="0" hangingPunct="1">
              <a:spcBef>
                <a:spcPts val="0"/>
              </a:spcBef>
              <a:buClr>
                <a:schemeClr val="accent1"/>
              </a:buClr>
              <a:buFontTx/>
              <a:buNone/>
              <a:defRPr sz="1400" b="0" i="0" kern="1200" cap="all" baseline="0">
                <a:solidFill>
                  <a:schemeClr val="tx1">
                    <a:tint val="75000"/>
                  </a:schemeClr>
                </a:solidFill>
                <a:latin typeface="+mn-lt"/>
                <a:ea typeface="+mn-ea"/>
                <a:cs typeface="+mn-cs"/>
              </a:defRPr>
            </a:lvl8pPr>
            <a:lvl9pPr marL="3657600" indent="0" algn="ctr" defTabSz="914400" rtl="0" eaLnBrk="1" latinLnBrk="0" hangingPunct="1">
              <a:spcBef>
                <a:spcPts val="0"/>
              </a:spcBef>
              <a:buClr>
                <a:schemeClr val="accent1"/>
              </a:buClr>
              <a:buFontTx/>
              <a:buNone/>
              <a:defRPr sz="1100" b="0" i="0" kern="1200" cap="all" baseline="0">
                <a:solidFill>
                  <a:schemeClr val="tx1">
                    <a:tint val="75000"/>
                  </a:schemeClr>
                </a:solidFill>
                <a:latin typeface="+mn-lt"/>
                <a:ea typeface="+mn-ea"/>
                <a:cs typeface="+mn-cs"/>
              </a:defRPr>
            </a:lvl9pPr>
          </a:lstStyle>
          <a:p>
            <a:pPr lvl="0">
              <a:defRPr/>
            </a:pPr>
            <a:r>
              <a:rPr lang="fr-FR" sz="1800" dirty="0" smtClean="0"/>
              <a:t>Le parcours de la visite téléphone</a:t>
            </a:r>
            <a:endParaRPr kumimoji="0" lang="fr-FR" sz="1800" b="1" i="0" u="none" strike="noStrike" kern="1200" cap="all" spc="0" normalizeH="0" noProof="0" dirty="0" smtClean="0">
              <a:ln>
                <a:noFill/>
              </a:ln>
              <a:solidFill>
                <a:srgbClr val="C31632"/>
              </a:solidFill>
              <a:effectLst/>
              <a:uLnTx/>
              <a:uFillTx/>
              <a:latin typeface="Arial Narrow"/>
            </a:endParaRPr>
          </a:p>
        </p:txBody>
      </p:sp>
    </p:spTree>
    <p:extLst>
      <p:ext uri="{BB962C8B-B14F-4D97-AF65-F5344CB8AC3E}">
        <p14:creationId xmlns:p14="http://schemas.microsoft.com/office/powerpoint/2010/main" val="369237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8</a:t>
            </a:fld>
            <a:endParaRPr lang="fr-FR" dirty="0">
              <a:solidFill>
                <a:schemeClr val="tx1"/>
              </a:solidFill>
            </a:endParaRPr>
          </a:p>
        </p:txBody>
      </p:sp>
      <p:sp>
        <p:nvSpPr>
          <p:cNvPr id="9" name="Titre 8"/>
          <p:cNvSpPr>
            <a:spLocks noGrp="1"/>
          </p:cNvSpPr>
          <p:nvPr>
            <p:ph type="title"/>
          </p:nvPr>
        </p:nvSpPr>
        <p:spPr>
          <a:xfrm>
            <a:off x="1125212" y="336719"/>
            <a:ext cx="7128792" cy="707886"/>
          </a:xfrm>
        </p:spPr>
        <p:txBody>
          <a:bodyPr/>
          <a:lstStyle/>
          <a:p>
            <a:r>
              <a:rPr lang="fr-FR" sz="2000" dirty="0" smtClean="0"/>
              <a:t>la situation et la connaissance du client influent sur le parcours de la visite téléphone construit en 3 étapes</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Visite téléphone : le parcours client</a:t>
            </a:r>
            <a:endParaRPr lang="fr-FR" sz="1600" dirty="0"/>
          </a:p>
        </p:txBody>
      </p:sp>
      <p:sp>
        <p:nvSpPr>
          <p:cNvPr id="3" name="ZoneTexte 2"/>
          <p:cNvSpPr txBox="1"/>
          <p:nvPr/>
        </p:nvSpPr>
        <p:spPr>
          <a:xfrm>
            <a:off x="2771744" y="1266726"/>
            <a:ext cx="5688689" cy="1184940"/>
          </a:xfrm>
          <a:prstGeom prst="rect">
            <a:avLst/>
          </a:prstGeom>
          <a:solidFill>
            <a:schemeClr val="accent4">
              <a:lumMod val="20000"/>
              <a:lumOff val="80000"/>
            </a:schemeClr>
          </a:solidFill>
        </p:spPr>
        <p:txBody>
          <a:bodyPr wrap="square" rtlCol="0">
            <a:spAutoFit/>
          </a:bodyPr>
          <a:lstStyle/>
          <a:p>
            <a:pPr>
              <a:spcBef>
                <a:spcPts val="600"/>
              </a:spcBef>
              <a:spcAft>
                <a:spcPts val="600"/>
              </a:spcAft>
            </a:pPr>
            <a:r>
              <a:rPr lang="fr-FR" sz="2000" b="1" cap="small"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 préparation</a:t>
            </a:r>
          </a:p>
          <a:p>
            <a:pPr marL="742950" lvl="1" indent="-285750">
              <a:spcBef>
                <a:spcPts val="600"/>
              </a:spcBef>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Les cibles prioritaires</a:t>
            </a:r>
          </a:p>
          <a:p>
            <a:pPr marL="742950" lvl="1" indent="-285750">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La connaissance client </a:t>
            </a:r>
          </a:p>
        </p:txBody>
      </p:sp>
      <p:pic>
        <p:nvPicPr>
          <p:cNvPr id="7" name="Image 6"/>
          <p:cNvPicPr>
            <a:picLocks noChangeAspect="1"/>
          </p:cNvPicPr>
          <p:nvPr/>
        </p:nvPicPr>
        <p:blipFill>
          <a:blip r:embed="rId3"/>
          <a:stretch>
            <a:fillRect/>
          </a:stretch>
        </p:blipFill>
        <p:spPr>
          <a:xfrm>
            <a:off x="665636" y="1608595"/>
            <a:ext cx="1764000" cy="504000"/>
          </a:xfrm>
          <a:prstGeom prst="rect">
            <a:avLst/>
          </a:prstGeom>
        </p:spPr>
      </p:pic>
      <p:pic>
        <p:nvPicPr>
          <p:cNvPr id="2" name="Image 1"/>
          <p:cNvPicPr>
            <a:picLocks noChangeAspect="1"/>
          </p:cNvPicPr>
          <p:nvPr/>
        </p:nvPicPr>
        <p:blipFill>
          <a:blip r:embed="rId4"/>
          <a:stretch>
            <a:fillRect/>
          </a:stretch>
        </p:blipFill>
        <p:spPr>
          <a:xfrm>
            <a:off x="662681" y="3268172"/>
            <a:ext cx="1764000" cy="504000"/>
          </a:xfrm>
          <a:prstGeom prst="rect">
            <a:avLst/>
          </a:prstGeom>
        </p:spPr>
      </p:pic>
      <p:pic>
        <p:nvPicPr>
          <p:cNvPr id="4" name="Image 3"/>
          <p:cNvPicPr>
            <a:picLocks noChangeAspect="1"/>
          </p:cNvPicPr>
          <p:nvPr/>
        </p:nvPicPr>
        <p:blipFill>
          <a:blip r:embed="rId5"/>
          <a:stretch>
            <a:fillRect/>
          </a:stretch>
        </p:blipFill>
        <p:spPr>
          <a:xfrm>
            <a:off x="662681" y="4797327"/>
            <a:ext cx="1756798" cy="504000"/>
          </a:xfrm>
          <a:prstGeom prst="rect">
            <a:avLst/>
          </a:prstGeom>
        </p:spPr>
      </p:pic>
      <p:sp>
        <p:nvSpPr>
          <p:cNvPr id="10" name="ZoneTexte 9"/>
          <p:cNvSpPr txBox="1"/>
          <p:nvPr/>
        </p:nvSpPr>
        <p:spPr>
          <a:xfrm>
            <a:off x="2771743" y="2750731"/>
            <a:ext cx="5688689" cy="1538883"/>
          </a:xfrm>
          <a:prstGeom prst="rect">
            <a:avLst/>
          </a:prstGeom>
          <a:solidFill>
            <a:schemeClr val="accent4">
              <a:lumMod val="20000"/>
              <a:lumOff val="80000"/>
            </a:schemeClr>
          </a:solidFill>
        </p:spPr>
        <p:txBody>
          <a:bodyPr wrap="square" rtlCol="0">
            <a:spAutoFit/>
          </a:bodyPr>
          <a:lstStyle/>
          <a:p>
            <a:pPr>
              <a:spcBef>
                <a:spcPts val="600"/>
              </a:spcBef>
              <a:spcAft>
                <a:spcPts val="600"/>
              </a:spcAft>
            </a:pPr>
            <a:r>
              <a:rPr lang="fr-FR" sz="2000" b="1" cap="small"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 visite téléphone</a:t>
            </a:r>
          </a:p>
          <a:p>
            <a:pPr marL="742950" lvl="1" indent="-285750">
              <a:spcBef>
                <a:spcPts val="600"/>
              </a:spcBef>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L’accueil</a:t>
            </a:r>
          </a:p>
          <a:p>
            <a:pPr marL="742950" lvl="1" indent="-285750">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La gestion au quotidien de vos comptes</a:t>
            </a:r>
          </a:p>
          <a:p>
            <a:pPr marL="742950" lvl="1" indent="-285750">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La prise de congés</a:t>
            </a:r>
          </a:p>
        </p:txBody>
      </p:sp>
      <p:sp>
        <p:nvSpPr>
          <p:cNvPr id="11" name="ZoneTexte 10"/>
          <p:cNvSpPr txBox="1"/>
          <p:nvPr/>
        </p:nvSpPr>
        <p:spPr>
          <a:xfrm>
            <a:off x="2765834" y="4456857"/>
            <a:ext cx="5688689" cy="1184940"/>
          </a:xfrm>
          <a:prstGeom prst="rect">
            <a:avLst/>
          </a:prstGeom>
          <a:solidFill>
            <a:schemeClr val="accent4">
              <a:lumMod val="20000"/>
              <a:lumOff val="80000"/>
            </a:schemeClr>
          </a:solidFill>
        </p:spPr>
        <p:txBody>
          <a:bodyPr wrap="square" rtlCol="0">
            <a:spAutoFit/>
          </a:bodyPr>
          <a:lstStyle/>
          <a:p>
            <a:pPr>
              <a:spcBef>
                <a:spcPts val="600"/>
              </a:spcBef>
              <a:spcAft>
                <a:spcPts val="600"/>
              </a:spcAft>
            </a:pPr>
            <a:r>
              <a:rPr lang="fr-FR" sz="2000" b="1" cap="small"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 suivi</a:t>
            </a:r>
          </a:p>
          <a:p>
            <a:pPr marL="742950" lvl="1" indent="-285750">
              <a:spcBef>
                <a:spcPts val="600"/>
              </a:spcBef>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Le compte-rendu d’entretien</a:t>
            </a:r>
          </a:p>
          <a:p>
            <a:pPr marL="742950" lvl="1" indent="-285750">
              <a:spcAft>
                <a:spcPts val="600"/>
              </a:spcAft>
              <a:buFont typeface="Arial" panose="020B0604020202020204" pitchFamily="34" charset="0"/>
              <a:buChar char="•"/>
            </a:pPr>
            <a:r>
              <a:rPr lang="fr-FR" b="1" dirty="0" smtClean="0">
                <a:latin typeface="Calibri" panose="020F0502020204030204" pitchFamily="34" charset="0"/>
                <a:cs typeface="Calibri" panose="020F0502020204030204" pitchFamily="34" charset="0"/>
              </a:rPr>
              <a:t>Le projet relance</a:t>
            </a:r>
          </a:p>
        </p:txBody>
      </p:sp>
    </p:spTree>
    <p:extLst>
      <p:ext uri="{BB962C8B-B14F-4D97-AF65-F5344CB8AC3E}">
        <p14:creationId xmlns:p14="http://schemas.microsoft.com/office/powerpoint/2010/main" val="30474603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9</a:t>
            </a:fld>
            <a:endParaRPr lang="fr-FR" dirty="0">
              <a:solidFill>
                <a:schemeClr val="tx1"/>
              </a:solidFill>
            </a:endParaRPr>
          </a:p>
        </p:txBody>
      </p:sp>
      <p:sp>
        <p:nvSpPr>
          <p:cNvPr id="9" name="Titre 8"/>
          <p:cNvSpPr>
            <a:spLocks noGrp="1"/>
          </p:cNvSpPr>
          <p:nvPr>
            <p:ph type="title"/>
          </p:nvPr>
        </p:nvSpPr>
        <p:spPr>
          <a:xfrm>
            <a:off x="1125212" y="336719"/>
            <a:ext cx="6671794" cy="707886"/>
          </a:xfrm>
        </p:spPr>
        <p:txBody>
          <a:bodyPr/>
          <a:lstStyle/>
          <a:p>
            <a:r>
              <a:rPr lang="fr-FR" sz="2000" dirty="0" smtClean="0"/>
              <a:t>La bonne préparation de l’appel influe sur le parcours de la visite téléphone </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Visite téléphone  : La préparation</a:t>
            </a:r>
            <a:endParaRPr lang="fr-FR" sz="1600" dirty="0"/>
          </a:p>
        </p:txBody>
      </p:sp>
      <p:sp>
        <p:nvSpPr>
          <p:cNvPr id="3" name="ZoneTexte 2"/>
          <p:cNvSpPr txBox="1"/>
          <p:nvPr/>
        </p:nvSpPr>
        <p:spPr>
          <a:xfrm>
            <a:off x="1691680" y="1266726"/>
            <a:ext cx="6768753" cy="1708160"/>
          </a:xfrm>
          <a:prstGeom prst="rect">
            <a:avLst/>
          </a:prstGeom>
          <a:noFill/>
        </p:spPr>
        <p:txBody>
          <a:bodyPr wrap="square" rtlCol="0">
            <a:spAutoFit/>
          </a:bodyPr>
          <a:lstStyle/>
          <a:p>
            <a:pPr marL="400050" indent="-400050">
              <a:spcAft>
                <a:spcPts val="600"/>
              </a:spcAft>
              <a:buFont typeface="+mj-lt"/>
              <a:buAutoNum type="romanUcPeriod"/>
            </a:pPr>
            <a:r>
              <a:rPr lang="fr-FR" b="1" dirty="0" smtClean="0">
                <a:latin typeface="Calibri" panose="020F0502020204030204" pitchFamily="34" charset="0"/>
                <a:cs typeface="Calibri" panose="020F0502020204030204" pitchFamily="34" charset="0"/>
              </a:rPr>
              <a:t>Déterminer les clients prioritaires </a:t>
            </a:r>
            <a:r>
              <a:rPr lang="fr-FR" i="1" dirty="0" smtClean="0">
                <a:latin typeface="Calibri" panose="020F0502020204030204" pitchFamily="34" charset="0"/>
                <a:cs typeface="Calibri" panose="020F0502020204030204" pitchFamily="34" charset="0"/>
              </a:rPr>
              <a:t>(transaction 0925 sur PCM) </a:t>
            </a:r>
            <a:r>
              <a:rPr lang="fr-FR" b="1" dirty="0" smtClean="0">
                <a:latin typeface="Calibri" panose="020F0502020204030204" pitchFamily="34" charset="0"/>
                <a:cs typeface="Calibri" panose="020F0502020204030204" pitchFamily="34" charset="0"/>
              </a:rPr>
              <a:t>:</a:t>
            </a:r>
          </a:p>
          <a:p>
            <a:pPr marL="800100" lvl="1" indent="-342900">
              <a:spcAft>
                <a:spcPts val="600"/>
              </a:spcAft>
              <a:buFont typeface="+mj-lt"/>
              <a:buAutoNum type="arabicPeriod"/>
            </a:pPr>
            <a:r>
              <a:rPr lang="fr-FR" b="1" dirty="0" smtClean="0">
                <a:latin typeface="Calibri" panose="020F0502020204030204" pitchFamily="34" charset="0"/>
                <a:cs typeface="Calibri" panose="020F0502020204030204" pitchFamily="34" charset="0"/>
              </a:rPr>
              <a:t>Les clients ayant un rendez-vous programmé</a:t>
            </a:r>
          </a:p>
          <a:p>
            <a:pPr marL="800100" lvl="1" indent="-342900">
              <a:spcAft>
                <a:spcPts val="600"/>
              </a:spcAft>
              <a:buFont typeface="+mj-lt"/>
              <a:buAutoNum type="arabicPeriod"/>
            </a:pPr>
            <a:r>
              <a:rPr lang="fr-FR" b="1" dirty="0" smtClean="0">
                <a:latin typeface="Calibri" panose="020F0502020204030204" pitchFamily="34" charset="0"/>
                <a:cs typeface="Calibri" panose="020F0502020204030204" pitchFamily="34" charset="0"/>
              </a:rPr>
              <a:t>PRO – GP – Haut de Gamme – avec un dossier de crédit immobilier en cours, …</a:t>
            </a:r>
          </a:p>
          <a:p>
            <a:pPr marL="800100" lvl="1" indent="-342900">
              <a:spcAft>
                <a:spcPts val="600"/>
              </a:spcAft>
              <a:buFont typeface="+mj-lt"/>
              <a:buAutoNum type="arabicPeriod"/>
            </a:pPr>
            <a:r>
              <a:rPr lang="fr-FR" b="1" dirty="0" smtClean="0">
                <a:latin typeface="Calibri" panose="020F0502020204030204" pitchFamily="34" charset="0"/>
                <a:cs typeface="Calibri" panose="020F0502020204030204" pitchFamily="34" charset="0"/>
              </a:rPr>
              <a:t>Les potentiels Prémium</a:t>
            </a:r>
          </a:p>
        </p:txBody>
      </p:sp>
      <p:pic>
        <p:nvPicPr>
          <p:cNvPr id="10" name="Image 9"/>
          <p:cNvPicPr>
            <a:picLocks noChangeAspect="1"/>
          </p:cNvPicPr>
          <p:nvPr/>
        </p:nvPicPr>
        <p:blipFill rotWithShape="1">
          <a:blip r:embed="rId3"/>
          <a:srcRect l="18454" t="58228" r="57103" b="22438"/>
          <a:stretch/>
        </p:blipFill>
        <p:spPr>
          <a:xfrm>
            <a:off x="791580" y="4266656"/>
            <a:ext cx="3816424" cy="1697192"/>
          </a:xfrm>
          <a:prstGeom prst="rect">
            <a:avLst/>
          </a:prstGeom>
        </p:spPr>
      </p:pic>
      <p:pic>
        <p:nvPicPr>
          <p:cNvPr id="11" name="Image 10"/>
          <p:cNvPicPr>
            <a:picLocks noChangeAspect="1"/>
          </p:cNvPicPr>
          <p:nvPr/>
        </p:nvPicPr>
        <p:blipFill rotWithShape="1">
          <a:blip r:embed="rId4"/>
          <a:srcRect l="56641" t="30114" r="17888" b="48307"/>
          <a:stretch/>
        </p:blipFill>
        <p:spPr>
          <a:xfrm>
            <a:off x="4752020" y="4156660"/>
            <a:ext cx="4212468" cy="1792620"/>
          </a:xfrm>
          <a:prstGeom prst="rect">
            <a:avLst/>
          </a:prstGeom>
        </p:spPr>
      </p:pic>
      <p:pic>
        <p:nvPicPr>
          <p:cNvPr id="13" name="Image 12"/>
          <p:cNvPicPr>
            <a:picLocks noChangeAspect="1"/>
          </p:cNvPicPr>
          <p:nvPr/>
        </p:nvPicPr>
        <p:blipFill>
          <a:blip r:embed="rId5"/>
          <a:stretch>
            <a:fillRect/>
          </a:stretch>
        </p:blipFill>
        <p:spPr>
          <a:xfrm rot="2158003">
            <a:off x="7380000" y="411917"/>
            <a:ext cx="1764000" cy="504000"/>
          </a:xfrm>
          <a:prstGeom prst="rect">
            <a:avLst/>
          </a:prstGeom>
        </p:spPr>
      </p:pic>
      <p:sp>
        <p:nvSpPr>
          <p:cNvPr id="15" name="ZoneTexte 14"/>
          <p:cNvSpPr txBox="1"/>
          <p:nvPr/>
        </p:nvSpPr>
        <p:spPr>
          <a:xfrm>
            <a:off x="1702625" y="3064802"/>
            <a:ext cx="6757808" cy="461665"/>
          </a:xfrm>
          <a:prstGeom prst="rect">
            <a:avLst/>
          </a:prstGeom>
          <a:noFill/>
        </p:spPr>
        <p:txBody>
          <a:bodyPr wrap="square" rtlCol="0">
            <a:spAutoFit/>
          </a:bodyPr>
          <a:lstStyle/>
          <a:p>
            <a:pPr marL="400050" indent="-400050">
              <a:spcBef>
                <a:spcPts val="600"/>
              </a:spcBef>
              <a:spcAft>
                <a:spcPts val="1200"/>
              </a:spcAft>
              <a:buFont typeface="+mj-lt"/>
              <a:buAutoNum type="romanUcPeriod" startAt="2"/>
            </a:pPr>
            <a:r>
              <a:rPr lang="fr-FR" b="1" dirty="0" smtClean="0">
                <a:latin typeface="Calibri" panose="020F0502020204030204" pitchFamily="34" charset="0"/>
                <a:cs typeface="Calibri" panose="020F0502020204030204" pitchFamily="34" charset="0"/>
              </a:rPr>
              <a:t>Consulter l’</a:t>
            </a:r>
            <a:r>
              <a:rPr lang="fr-FR" sz="2400" b="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a:t>
            </a:r>
            <a:r>
              <a:rPr lang="fr-FR" b="1" dirty="0" smtClean="0">
                <a:latin typeface="Calibri" panose="020F0502020204030204" pitchFamily="34" charset="0"/>
                <a:cs typeface="Calibri" panose="020F0502020204030204" pitchFamily="34" charset="0"/>
              </a:rPr>
              <a:t>ide à la </a:t>
            </a:r>
            <a:r>
              <a:rPr lang="fr-FR" sz="2400" b="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b="1" dirty="0" smtClean="0">
                <a:latin typeface="Calibri" panose="020F0502020204030204" pitchFamily="34" charset="0"/>
                <a:cs typeface="Calibri" panose="020F0502020204030204" pitchFamily="34" charset="0"/>
              </a:rPr>
              <a:t>réparation de l’</a:t>
            </a:r>
            <a:r>
              <a:rPr lang="fr-FR" sz="2400" b="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a:t>
            </a:r>
            <a:r>
              <a:rPr lang="fr-FR" b="1" dirty="0" smtClean="0">
                <a:latin typeface="Calibri" panose="020F0502020204030204" pitchFamily="34" charset="0"/>
                <a:cs typeface="Calibri" panose="020F0502020204030204" pitchFamily="34" charset="0"/>
              </a:rPr>
              <a:t>ntretien : </a:t>
            </a:r>
          </a:p>
        </p:txBody>
      </p:sp>
      <p:sp>
        <p:nvSpPr>
          <p:cNvPr id="16" name="ZoneTexte 15"/>
          <p:cNvSpPr txBox="1"/>
          <p:nvPr/>
        </p:nvSpPr>
        <p:spPr>
          <a:xfrm>
            <a:off x="962342" y="3709749"/>
            <a:ext cx="3499856" cy="338554"/>
          </a:xfrm>
          <a:prstGeom prst="rect">
            <a:avLst/>
          </a:prstGeom>
          <a:solidFill>
            <a:schemeClr val="bg1">
              <a:lumMod val="95000"/>
            </a:schemeClr>
          </a:solidFill>
        </p:spPr>
        <p:txBody>
          <a:bodyPr wrap="square" rtlCol="0">
            <a:spAutoFit/>
          </a:bodyPr>
          <a:lstStyle/>
          <a:p>
            <a:pPr algn="ctr">
              <a:spcBef>
                <a:spcPts val="600"/>
              </a:spcBef>
              <a:spcAft>
                <a:spcPts val="1200"/>
              </a:spcAft>
            </a:pPr>
            <a:r>
              <a:rPr lang="fr-FR" sz="1600" b="1" dirty="0" smtClean="0">
                <a:latin typeface="Calibri" panose="020F0502020204030204" pitchFamily="34" charset="0"/>
                <a:cs typeface="Calibri" panose="020F0502020204030204" pitchFamily="34" charset="0"/>
              </a:rPr>
              <a:t>L’équipement et l’utilisation de la BAD </a:t>
            </a:r>
          </a:p>
        </p:txBody>
      </p:sp>
      <p:sp>
        <p:nvSpPr>
          <p:cNvPr id="17" name="ZoneTexte 16"/>
          <p:cNvSpPr txBox="1"/>
          <p:nvPr/>
        </p:nvSpPr>
        <p:spPr>
          <a:xfrm>
            <a:off x="5198336" y="3687847"/>
            <a:ext cx="3499856" cy="338554"/>
          </a:xfrm>
          <a:prstGeom prst="rect">
            <a:avLst/>
          </a:prstGeom>
          <a:solidFill>
            <a:schemeClr val="bg1">
              <a:lumMod val="95000"/>
            </a:schemeClr>
          </a:solidFill>
        </p:spPr>
        <p:txBody>
          <a:bodyPr wrap="square" rtlCol="0">
            <a:spAutoFit/>
          </a:bodyPr>
          <a:lstStyle/>
          <a:p>
            <a:pPr algn="ctr">
              <a:spcBef>
                <a:spcPts val="600"/>
              </a:spcBef>
              <a:spcAft>
                <a:spcPts val="1200"/>
              </a:spcAft>
            </a:pPr>
            <a:r>
              <a:rPr lang="fr-FR" sz="1600" b="1" dirty="0" smtClean="0">
                <a:latin typeface="Calibri" panose="020F0502020204030204" pitchFamily="34" charset="0"/>
                <a:cs typeface="Calibri" panose="020F0502020204030204" pitchFamily="34" charset="0"/>
              </a:rPr>
              <a:t>Les moyens de contacts</a:t>
            </a:r>
          </a:p>
        </p:txBody>
      </p:sp>
      <p:pic>
        <p:nvPicPr>
          <p:cNvPr id="4" name="Image 3"/>
          <p:cNvPicPr>
            <a:picLocks noChangeAspect="1"/>
          </p:cNvPicPr>
          <p:nvPr/>
        </p:nvPicPr>
        <p:blipFill>
          <a:blip r:embed="rId6"/>
          <a:stretch>
            <a:fillRect/>
          </a:stretch>
        </p:blipFill>
        <p:spPr>
          <a:xfrm>
            <a:off x="577283" y="1696395"/>
            <a:ext cx="1157209" cy="769917"/>
          </a:xfrm>
          <a:prstGeom prst="rect">
            <a:avLst/>
          </a:prstGeom>
        </p:spPr>
      </p:pic>
      <p:pic>
        <p:nvPicPr>
          <p:cNvPr id="6" name="Image 5"/>
          <p:cNvPicPr>
            <a:picLocks noChangeAspect="1"/>
          </p:cNvPicPr>
          <p:nvPr/>
        </p:nvPicPr>
        <p:blipFill>
          <a:blip r:embed="rId7"/>
          <a:stretch>
            <a:fillRect/>
          </a:stretch>
        </p:blipFill>
        <p:spPr>
          <a:xfrm>
            <a:off x="899592" y="3068960"/>
            <a:ext cx="729431" cy="546369"/>
          </a:xfrm>
          <a:prstGeom prst="rect">
            <a:avLst/>
          </a:prstGeom>
        </p:spPr>
      </p:pic>
    </p:spTree>
    <p:extLst>
      <p:ext uri="{BB962C8B-B14F-4D97-AF65-F5344CB8AC3E}">
        <p14:creationId xmlns:p14="http://schemas.microsoft.com/office/powerpoint/2010/main" val="26527307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left)">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left)">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wipe(left)">
                                      <p:cBhvr>
                                        <p:cTn id="44" dur="500"/>
                                        <p:tgtEl>
                                          <p:spTgt spid="1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childTnLst>
                          </p:cTn>
                        </p:par>
                        <p:par>
                          <p:cTn id="59" fill="hold">
                            <p:stCondLst>
                              <p:cond delay="500"/>
                            </p:stCondLst>
                            <p:childTnLst>
                              <p:par>
                                <p:cTn id="60" presetID="22" presetClass="entr" presetSubtype="8"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bldLvl="2"/>
      <p:bldP spid="15" grpId="0" uiExpand="1" build="p" bldLvl="2"/>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10</a:t>
            </a:fld>
            <a:endParaRPr lang="fr-FR" dirty="0">
              <a:solidFill>
                <a:schemeClr val="tx1"/>
              </a:solidFill>
            </a:endParaRPr>
          </a:p>
        </p:txBody>
      </p:sp>
      <p:sp>
        <p:nvSpPr>
          <p:cNvPr id="9" name="Titre 8"/>
          <p:cNvSpPr>
            <a:spLocks noGrp="1"/>
          </p:cNvSpPr>
          <p:nvPr>
            <p:ph type="title"/>
          </p:nvPr>
        </p:nvSpPr>
        <p:spPr>
          <a:xfrm>
            <a:off x="1068558" y="344850"/>
            <a:ext cx="6815810" cy="707886"/>
          </a:xfrm>
        </p:spPr>
        <p:txBody>
          <a:bodyPr/>
          <a:lstStyle/>
          <a:p>
            <a:r>
              <a:rPr lang="fr-FR" sz="2000" dirty="0" smtClean="0"/>
              <a:t>la visite téléphone </a:t>
            </a:r>
            <a:r>
              <a:rPr lang="fr-FR" sz="2000" dirty="0"/>
              <a:t>est </a:t>
            </a:r>
            <a:r>
              <a:rPr lang="fr-FR" sz="2000" dirty="0" smtClean="0"/>
              <a:t>une Démarche </a:t>
            </a:r>
            <a:r>
              <a:rPr lang="fr-FR" sz="2000" dirty="0"/>
              <a:t>relationnelle, bienveillante, d’accompagnement envers nos </a:t>
            </a:r>
            <a:r>
              <a:rPr lang="fr-FR" sz="2000" dirty="0" smtClean="0"/>
              <a:t>clients</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La Visite téléphone : l’accueil</a:t>
            </a:r>
            <a:endParaRPr lang="fr-FR" sz="1600" dirty="0"/>
          </a:p>
        </p:txBody>
      </p:sp>
      <p:sp>
        <p:nvSpPr>
          <p:cNvPr id="3" name="ZoneTexte 2"/>
          <p:cNvSpPr txBox="1"/>
          <p:nvPr/>
        </p:nvSpPr>
        <p:spPr>
          <a:xfrm>
            <a:off x="1979711" y="1266726"/>
            <a:ext cx="1296145" cy="369332"/>
          </a:xfrm>
          <a:prstGeom prst="rect">
            <a:avLst/>
          </a:prstGeom>
          <a:solidFill>
            <a:srgbClr val="C00000"/>
          </a:solidFill>
        </p:spPr>
        <p:txBody>
          <a:bodyPr wrap="square" rtlCol="0">
            <a:spAutoFit/>
          </a:bodyPr>
          <a:lstStyle/>
          <a:p>
            <a:pPr algn="ctr">
              <a:spcBef>
                <a:spcPts val="600"/>
              </a:spcBef>
              <a:spcAft>
                <a:spcPts val="1200"/>
              </a:spcAft>
            </a:pPr>
            <a:r>
              <a:rPr lang="fr-FR"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L’Accueil : </a:t>
            </a:r>
          </a:p>
        </p:txBody>
      </p:sp>
      <p:pic>
        <p:nvPicPr>
          <p:cNvPr id="15" name="Image 14"/>
          <p:cNvPicPr>
            <a:picLocks noChangeAspect="1"/>
          </p:cNvPicPr>
          <p:nvPr/>
        </p:nvPicPr>
        <p:blipFill>
          <a:blip r:embed="rId3"/>
          <a:stretch>
            <a:fillRect/>
          </a:stretch>
        </p:blipFill>
        <p:spPr>
          <a:xfrm rot="2730243">
            <a:off x="7500602" y="571052"/>
            <a:ext cx="1764000" cy="504000"/>
          </a:xfrm>
          <a:prstGeom prst="rect">
            <a:avLst/>
          </a:prstGeom>
        </p:spPr>
      </p:pic>
      <p:pic>
        <p:nvPicPr>
          <p:cNvPr id="4" name="Image 3"/>
          <p:cNvPicPr>
            <a:picLocks noChangeAspect="1"/>
          </p:cNvPicPr>
          <p:nvPr/>
        </p:nvPicPr>
        <p:blipFill rotWithShape="1">
          <a:blip r:embed="rId4"/>
          <a:srcRect r="37400"/>
          <a:stretch/>
        </p:blipFill>
        <p:spPr>
          <a:xfrm>
            <a:off x="838994" y="2905714"/>
            <a:ext cx="1788790" cy="1590675"/>
          </a:xfrm>
          <a:prstGeom prst="rect">
            <a:avLst/>
          </a:prstGeom>
        </p:spPr>
      </p:pic>
      <p:sp>
        <p:nvSpPr>
          <p:cNvPr id="6" name="Bulle ronde 5"/>
          <p:cNvSpPr/>
          <p:nvPr/>
        </p:nvSpPr>
        <p:spPr>
          <a:xfrm>
            <a:off x="2843808" y="1340768"/>
            <a:ext cx="6228592" cy="2615387"/>
          </a:xfrm>
          <a:prstGeom prst="wedgeEllipseCallout">
            <a:avLst>
              <a:gd name="adj1" fmla="val -61078"/>
              <a:gd name="adj2" fmla="val 52264"/>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smtClean="0">
                <a:solidFill>
                  <a:srgbClr val="C00000"/>
                </a:solidFill>
              </a:rPr>
              <a:t>Bonjour Mme/Mr ……</a:t>
            </a:r>
          </a:p>
          <a:p>
            <a:pPr algn="ctr"/>
            <a:r>
              <a:rPr lang="fr-FR" b="1" i="1" dirty="0" smtClean="0">
                <a:solidFill>
                  <a:srgbClr val="C00000"/>
                </a:solidFill>
              </a:rPr>
              <a:t>Je suis …. votre conseiller Caisse d’Epargne.</a:t>
            </a:r>
          </a:p>
          <a:p>
            <a:pPr algn="ctr"/>
            <a:r>
              <a:rPr lang="fr-FR" b="1" i="1" dirty="0" smtClean="0">
                <a:solidFill>
                  <a:srgbClr val="C00000"/>
                </a:solidFill>
              </a:rPr>
              <a:t>En cette période particulière, je souhaite échanger avec vous, pour m’assurer que vous disposez de tous les moyens pour la gestion au quotidien de vos comptes.</a:t>
            </a:r>
          </a:p>
          <a:p>
            <a:pPr algn="ctr"/>
            <a:r>
              <a:rPr lang="fr-FR" b="1" i="1" dirty="0" smtClean="0">
                <a:solidFill>
                  <a:srgbClr val="C00000"/>
                </a:solidFill>
              </a:rPr>
              <a:t>Avez-vous ¼ d’heure à m’accorder  ?</a:t>
            </a:r>
            <a:endParaRPr lang="fr-FR" b="1" i="1" dirty="0">
              <a:solidFill>
                <a:srgbClr val="C00000"/>
              </a:solidFill>
            </a:endParaRPr>
          </a:p>
        </p:txBody>
      </p:sp>
      <p:sp>
        <p:nvSpPr>
          <p:cNvPr id="16" name="Bulle ronde 15"/>
          <p:cNvSpPr/>
          <p:nvPr/>
        </p:nvSpPr>
        <p:spPr>
          <a:xfrm>
            <a:off x="3143250" y="4448504"/>
            <a:ext cx="5929150" cy="1519286"/>
          </a:xfrm>
          <a:prstGeom prst="wedgeEllipseCallout">
            <a:avLst>
              <a:gd name="adj1" fmla="val -67732"/>
              <a:gd name="adj2" fmla="val -68123"/>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rgbClr val="C00000"/>
                </a:solidFill>
              </a:rPr>
              <a:t>Mme/Mr ……</a:t>
            </a:r>
          </a:p>
          <a:p>
            <a:pPr algn="ctr"/>
            <a:r>
              <a:rPr lang="fr-FR" b="1" i="1" dirty="0" smtClean="0">
                <a:solidFill>
                  <a:srgbClr val="C00000"/>
                </a:solidFill>
              </a:rPr>
              <a:t>Pouvez-vous me confirmer vos coordonnées téléphoniques, portable, fixe, ainsi que vos adresses mails, svp ?</a:t>
            </a:r>
            <a:endParaRPr lang="fr-FR" b="1" i="1" dirty="0">
              <a:solidFill>
                <a:srgbClr val="C00000"/>
              </a:solidFill>
            </a:endParaRPr>
          </a:p>
        </p:txBody>
      </p:sp>
    </p:spTree>
    <p:extLst>
      <p:ext uri="{BB962C8B-B14F-4D97-AF65-F5344CB8AC3E}">
        <p14:creationId xmlns:p14="http://schemas.microsoft.com/office/powerpoint/2010/main" val="196521857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6"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11</a:t>
            </a:fld>
            <a:endParaRPr lang="fr-FR" dirty="0">
              <a:solidFill>
                <a:schemeClr val="tx1"/>
              </a:solidFill>
            </a:endParaRPr>
          </a:p>
        </p:txBody>
      </p:sp>
      <p:sp>
        <p:nvSpPr>
          <p:cNvPr id="9" name="Titre 8"/>
          <p:cNvSpPr>
            <a:spLocks noGrp="1"/>
          </p:cNvSpPr>
          <p:nvPr>
            <p:ph type="title"/>
          </p:nvPr>
        </p:nvSpPr>
        <p:spPr>
          <a:xfrm>
            <a:off x="1068558" y="344850"/>
            <a:ext cx="6815810" cy="707886"/>
          </a:xfrm>
        </p:spPr>
        <p:txBody>
          <a:bodyPr/>
          <a:lstStyle/>
          <a:p>
            <a:r>
              <a:rPr lang="fr-FR" sz="2000" dirty="0" smtClean="0"/>
              <a:t>En s’appuyant sur la préparation de l’entretien, le parcours de la visite téléphonique est adapté</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La Visite téléphone : la gestion de votre épargne au quotidien</a:t>
            </a:r>
            <a:endParaRPr lang="fr-FR" sz="1600" dirty="0"/>
          </a:p>
        </p:txBody>
      </p:sp>
      <p:sp>
        <p:nvSpPr>
          <p:cNvPr id="3" name="ZoneTexte 2"/>
          <p:cNvSpPr txBox="1"/>
          <p:nvPr/>
        </p:nvSpPr>
        <p:spPr>
          <a:xfrm>
            <a:off x="1691680" y="1124744"/>
            <a:ext cx="6480721" cy="369332"/>
          </a:xfrm>
          <a:prstGeom prst="rect">
            <a:avLst/>
          </a:prstGeom>
          <a:solidFill>
            <a:srgbClr val="C00000"/>
          </a:solidFill>
        </p:spPr>
        <p:txBody>
          <a:bodyPr wrap="square" rtlCol="0">
            <a:spAutoFit/>
          </a:bodyPr>
          <a:lstStyle/>
          <a:p>
            <a:pPr>
              <a:spcBef>
                <a:spcPts val="600"/>
              </a:spcBef>
              <a:spcAft>
                <a:spcPts val="1200"/>
              </a:spcAft>
            </a:pPr>
            <a:r>
              <a:rPr lang="fr-FR"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Situation 1 : Le client ne détient pas d’accès à la Banque à Distance</a:t>
            </a:r>
          </a:p>
        </p:txBody>
      </p:sp>
      <p:pic>
        <p:nvPicPr>
          <p:cNvPr id="15" name="Image 14"/>
          <p:cNvPicPr>
            <a:picLocks noChangeAspect="1"/>
          </p:cNvPicPr>
          <p:nvPr/>
        </p:nvPicPr>
        <p:blipFill>
          <a:blip r:embed="rId3"/>
          <a:stretch>
            <a:fillRect/>
          </a:stretch>
        </p:blipFill>
        <p:spPr>
          <a:xfrm rot="2730243">
            <a:off x="7500602" y="571052"/>
            <a:ext cx="1764000" cy="504000"/>
          </a:xfrm>
          <a:prstGeom prst="rect">
            <a:avLst/>
          </a:prstGeom>
        </p:spPr>
      </p:pic>
      <p:pic>
        <p:nvPicPr>
          <p:cNvPr id="4" name="Image 3"/>
          <p:cNvPicPr>
            <a:picLocks noChangeAspect="1"/>
          </p:cNvPicPr>
          <p:nvPr/>
        </p:nvPicPr>
        <p:blipFill rotWithShape="1">
          <a:blip r:embed="rId4"/>
          <a:srcRect r="37400"/>
          <a:stretch/>
        </p:blipFill>
        <p:spPr>
          <a:xfrm>
            <a:off x="797285" y="2090142"/>
            <a:ext cx="1788790" cy="1590675"/>
          </a:xfrm>
          <a:prstGeom prst="rect">
            <a:avLst/>
          </a:prstGeom>
        </p:spPr>
      </p:pic>
      <p:sp>
        <p:nvSpPr>
          <p:cNvPr id="6" name="Bulle ronde 5"/>
          <p:cNvSpPr/>
          <p:nvPr/>
        </p:nvSpPr>
        <p:spPr>
          <a:xfrm>
            <a:off x="2915816" y="1605701"/>
            <a:ext cx="6156584" cy="2289838"/>
          </a:xfrm>
          <a:prstGeom prst="wedgeEllipseCallout">
            <a:avLst>
              <a:gd name="adj1" fmla="val -61949"/>
              <a:gd name="adj2" fmla="val 19281"/>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smtClean="0">
                <a:solidFill>
                  <a:srgbClr val="C00000"/>
                </a:solidFill>
              </a:rPr>
              <a:t>Mme/Mr ……</a:t>
            </a:r>
          </a:p>
          <a:p>
            <a:pPr algn="ctr"/>
            <a:r>
              <a:rPr lang="fr-FR" b="1" i="1" dirty="0" smtClean="0">
                <a:solidFill>
                  <a:srgbClr val="C00000"/>
                </a:solidFill>
              </a:rPr>
              <a:t>Je constate que vous ne disposez pas de vos accès pour gérer vos compte à distance. </a:t>
            </a:r>
          </a:p>
          <a:p>
            <a:pPr algn="ctr"/>
            <a:r>
              <a:rPr lang="fr-FR" b="1" i="1" dirty="0" smtClean="0">
                <a:solidFill>
                  <a:srgbClr val="C00000"/>
                </a:solidFill>
              </a:rPr>
              <a:t>Je vous propose de vous accompagner pour activer vos accès et vous présenter tous les fonctionnalités afin de vous faciliter la vie.</a:t>
            </a:r>
            <a:endParaRPr lang="fr-FR" b="1" i="1" dirty="0">
              <a:solidFill>
                <a:srgbClr val="C00000"/>
              </a:solidFill>
            </a:endParaRPr>
          </a:p>
        </p:txBody>
      </p:sp>
      <p:sp>
        <p:nvSpPr>
          <p:cNvPr id="2" name="Rectangle à coins arrondis 1"/>
          <p:cNvSpPr/>
          <p:nvPr/>
        </p:nvSpPr>
        <p:spPr>
          <a:xfrm>
            <a:off x="467544" y="4475996"/>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5"/>
              </a:rPr>
              <a:t>Télécharger </a:t>
            </a:r>
            <a:r>
              <a:rPr lang="fr-FR" sz="1400" b="1" i="1" dirty="0">
                <a:latin typeface="Calibri" panose="020F0502020204030204" pitchFamily="34" charset="0"/>
                <a:cs typeface="Calibri" panose="020F0502020204030204" pitchFamily="34" charset="0"/>
                <a:hlinkClick r:id="rId5"/>
              </a:rPr>
              <a:t>l’application </a:t>
            </a:r>
            <a:r>
              <a:rPr lang="fr-FR" sz="1400" b="1" i="1" dirty="0" smtClean="0">
                <a:latin typeface="Calibri" panose="020F0502020204030204" pitchFamily="34" charset="0"/>
                <a:cs typeface="Calibri" panose="020F0502020204030204" pitchFamily="34" charset="0"/>
                <a:hlinkClick r:id="rId5"/>
              </a:rPr>
              <a:t>mobile</a:t>
            </a:r>
            <a:endParaRPr lang="fr-FR" sz="1400" b="1" i="1" dirty="0">
              <a:latin typeface="Calibri" panose="020F0502020204030204" pitchFamily="34" charset="0"/>
              <a:cs typeface="Calibri" panose="020F0502020204030204" pitchFamily="34" charset="0"/>
            </a:endParaRPr>
          </a:p>
        </p:txBody>
      </p:sp>
      <p:sp>
        <p:nvSpPr>
          <p:cNvPr id="13" name="Rectangle à coins arrondis 12"/>
          <p:cNvSpPr/>
          <p:nvPr/>
        </p:nvSpPr>
        <p:spPr>
          <a:xfrm>
            <a:off x="1763688" y="4475996"/>
            <a:ext cx="1512168"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6"/>
              </a:rPr>
              <a:t> </a:t>
            </a:r>
            <a:r>
              <a:rPr lang="fr-FR" sz="1400" b="1" i="1" dirty="0">
                <a:latin typeface="Calibri" panose="020F0502020204030204" pitchFamily="34" charset="0"/>
                <a:cs typeface="Calibri" panose="020F0502020204030204" pitchFamily="34" charset="0"/>
                <a:hlinkClick r:id="rId6"/>
              </a:rPr>
              <a:t>Récupérer mes codes </a:t>
            </a:r>
            <a:r>
              <a:rPr lang="fr-FR" sz="1400" b="1" i="1" dirty="0" smtClean="0">
                <a:latin typeface="Calibri" panose="020F0502020204030204" pitchFamily="34" charset="0"/>
                <a:cs typeface="Calibri" panose="020F0502020204030204" pitchFamily="34" charset="0"/>
                <a:hlinkClick r:id="rId6"/>
              </a:rPr>
              <a:t>d’accès</a:t>
            </a:r>
            <a:endParaRPr lang="fr-FR" sz="1400" b="1" i="1" dirty="0" smtClean="0">
              <a:latin typeface="Calibri" panose="020F0502020204030204" pitchFamily="34" charset="0"/>
              <a:cs typeface="Calibri" panose="020F0502020204030204" pitchFamily="34" charset="0"/>
            </a:endParaRPr>
          </a:p>
          <a:p>
            <a:pPr algn="ctr"/>
            <a:r>
              <a:rPr lang="fr-FR" sz="1400" b="1" i="1" dirty="0" smtClean="0">
                <a:latin typeface="Calibri" panose="020F0502020204030204" pitchFamily="34" charset="0"/>
                <a:cs typeface="Calibri" panose="020F0502020204030204" pitchFamily="34" charset="0"/>
              </a:rPr>
              <a:t> </a:t>
            </a:r>
          </a:p>
          <a:p>
            <a:pPr algn="ctr"/>
            <a:r>
              <a:rPr lang="fr-FR" sz="1400" b="1" i="1" dirty="0">
                <a:latin typeface="Calibri" panose="020F0502020204030204" pitchFamily="34" charset="0"/>
                <a:cs typeface="Calibri" panose="020F0502020204030204" pitchFamily="34" charset="0"/>
                <a:hlinkClick r:id="rId7"/>
              </a:rPr>
              <a:t>En savoir plus</a:t>
            </a:r>
            <a:endParaRPr lang="fr-FR" sz="1400" b="1" i="1" dirty="0">
              <a:latin typeface="Calibri" panose="020F0502020204030204" pitchFamily="34" charset="0"/>
              <a:cs typeface="Calibri" panose="020F0502020204030204" pitchFamily="34" charset="0"/>
            </a:endParaRPr>
          </a:p>
        </p:txBody>
      </p:sp>
      <p:sp>
        <p:nvSpPr>
          <p:cNvPr id="17" name="Rectangle à coins arrondis 16"/>
          <p:cNvSpPr/>
          <p:nvPr/>
        </p:nvSpPr>
        <p:spPr>
          <a:xfrm>
            <a:off x="3403976" y="4475996"/>
            <a:ext cx="1456056"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8"/>
              </a:rPr>
              <a:t>Reconnaissance </a:t>
            </a:r>
            <a:r>
              <a:rPr lang="fr-FR" sz="1400" b="1" i="1" dirty="0" smtClean="0">
                <a:latin typeface="Calibri" panose="020F0502020204030204" pitchFamily="34" charset="0"/>
                <a:cs typeface="Calibri" panose="020F0502020204030204" pitchFamily="34" charset="0"/>
                <a:hlinkClick r:id="rId8"/>
              </a:rPr>
              <a:t>biométrique</a:t>
            </a:r>
            <a:endParaRPr lang="fr-FR" sz="1400" b="1" i="1" dirty="0">
              <a:latin typeface="Calibri" panose="020F0502020204030204" pitchFamily="34" charset="0"/>
              <a:cs typeface="Calibri" panose="020F0502020204030204" pitchFamily="34" charset="0"/>
            </a:endParaRPr>
          </a:p>
        </p:txBody>
      </p:sp>
      <p:sp>
        <p:nvSpPr>
          <p:cNvPr id="18" name="Rectangle à coins arrondis 17"/>
          <p:cNvSpPr/>
          <p:nvPr/>
        </p:nvSpPr>
        <p:spPr>
          <a:xfrm>
            <a:off x="5006764" y="4475996"/>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9"/>
              </a:rPr>
              <a:t>Sécur </a:t>
            </a:r>
            <a:r>
              <a:rPr lang="fr-FR" sz="1400" b="1" i="1" dirty="0" err="1" smtClean="0">
                <a:latin typeface="Calibri" panose="020F0502020204030204" pitchFamily="34" charset="0"/>
                <a:cs typeface="Calibri" panose="020F0502020204030204" pitchFamily="34" charset="0"/>
                <a:hlinkClick r:id="rId9"/>
              </a:rPr>
              <a:t>Pass</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a:latin typeface="Calibri" panose="020F0502020204030204" pitchFamily="34" charset="0"/>
                <a:cs typeface="Calibri" panose="020F0502020204030204" pitchFamily="34" charset="0"/>
                <a:hlinkClick r:id="rId10"/>
              </a:rPr>
              <a:t>En savoir plus</a:t>
            </a:r>
            <a:endParaRPr lang="fr-FR" sz="1400" b="1" i="1" dirty="0">
              <a:latin typeface="Calibri" panose="020F0502020204030204" pitchFamily="34" charset="0"/>
              <a:cs typeface="Calibri" panose="020F0502020204030204" pitchFamily="34" charset="0"/>
            </a:endParaRPr>
          </a:p>
        </p:txBody>
      </p:sp>
      <p:sp>
        <p:nvSpPr>
          <p:cNvPr id="19" name="Rectangle à coins arrondis 18"/>
          <p:cNvSpPr/>
          <p:nvPr/>
        </p:nvSpPr>
        <p:spPr>
          <a:xfrm>
            <a:off x="6372200" y="4475996"/>
            <a:ext cx="1352257"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11"/>
              </a:rPr>
              <a:t>Virement instantané </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smtClean="0">
                <a:latin typeface="Calibri" panose="020F0502020204030204" pitchFamily="34" charset="0"/>
                <a:cs typeface="Calibri" panose="020F0502020204030204" pitchFamily="34" charset="0"/>
              </a:rPr>
              <a:t> </a:t>
            </a:r>
            <a:r>
              <a:rPr lang="fr-FR" sz="1400" b="1" i="1" dirty="0">
                <a:latin typeface="Calibri" panose="020F0502020204030204" pitchFamily="34" charset="0"/>
                <a:cs typeface="Calibri" panose="020F0502020204030204" pitchFamily="34" charset="0"/>
                <a:hlinkClick r:id="rId12"/>
              </a:rPr>
              <a:t>En savoir </a:t>
            </a:r>
            <a:r>
              <a:rPr lang="fr-FR" sz="1400" b="1" i="1" dirty="0" smtClean="0">
                <a:latin typeface="Calibri" panose="020F0502020204030204" pitchFamily="34" charset="0"/>
                <a:cs typeface="Calibri" panose="020F0502020204030204" pitchFamily="34" charset="0"/>
                <a:hlinkClick r:id="rId12"/>
              </a:rPr>
              <a:t>Plus</a:t>
            </a:r>
            <a:endParaRPr lang="fr-FR" sz="1400" b="1" i="1" dirty="0">
              <a:latin typeface="Calibri" panose="020F0502020204030204" pitchFamily="34" charset="0"/>
              <a:cs typeface="Calibri" panose="020F0502020204030204" pitchFamily="34" charset="0"/>
            </a:endParaRPr>
          </a:p>
        </p:txBody>
      </p:sp>
      <p:sp>
        <p:nvSpPr>
          <p:cNvPr id="20" name="Rectangle à coins arrondis 19"/>
          <p:cNvSpPr/>
          <p:nvPr/>
        </p:nvSpPr>
        <p:spPr>
          <a:xfrm>
            <a:off x="7884368" y="4437112"/>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err="1">
                <a:latin typeface="Calibri" panose="020F0502020204030204" pitchFamily="34" charset="0"/>
                <a:cs typeface="Calibri" panose="020F0502020204030204" pitchFamily="34" charset="0"/>
                <a:hlinkClick r:id="rId13"/>
              </a:rPr>
              <a:t>Paylib</a:t>
            </a:r>
            <a:r>
              <a:rPr lang="fr-FR" sz="1400" b="1" i="1" dirty="0">
                <a:latin typeface="Calibri" panose="020F0502020204030204" pitchFamily="34" charset="0"/>
                <a:cs typeface="Calibri" panose="020F0502020204030204" pitchFamily="34" charset="0"/>
                <a:hlinkClick r:id="rId13"/>
              </a:rPr>
              <a:t> entre </a:t>
            </a:r>
            <a:r>
              <a:rPr lang="fr-FR" sz="1400" b="1" i="1" dirty="0" smtClean="0">
                <a:latin typeface="Calibri" panose="020F0502020204030204" pitchFamily="34" charset="0"/>
                <a:cs typeface="Calibri" panose="020F0502020204030204" pitchFamily="34" charset="0"/>
                <a:hlinkClick r:id="rId13"/>
              </a:rPr>
              <a:t>amis</a:t>
            </a:r>
            <a:endParaRPr lang="fr-FR" sz="1400" b="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480707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6" grpId="0" animBg="1"/>
      <p:bldP spid="2" grpId="0" animBg="1"/>
      <p:bldP spid="13" grpId="0" animBg="1"/>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12</a:t>
            </a:fld>
            <a:endParaRPr lang="fr-FR" dirty="0">
              <a:solidFill>
                <a:schemeClr val="tx1"/>
              </a:solidFill>
            </a:endParaRPr>
          </a:p>
        </p:txBody>
      </p:sp>
      <p:sp>
        <p:nvSpPr>
          <p:cNvPr id="9" name="Titre 8"/>
          <p:cNvSpPr>
            <a:spLocks noGrp="1"/>
          </p:cNvSpPr>
          <p:nvPr>
            <p:ph type="title"/>
          </p:nvPr>
        </p:nvSpPr>
        <p:spPr>
          <a:xfrm>
            <a:off x="1068558" y="344850"/>
            <a:ext cx="6815810" cy="707886"/>
          </a:xfrm>
        </p:spPr>
        <p:txBody>
          <a:bodyPr/>
          <a:lstStyle/>
          <a:p>
            <a:r>
              <a:rPr lang="fr-FR" sz="2000" dirty="0" smtClean="0"/>
              <a:t>En s’appuyant sur la préparation de l’entretien, le parcours de la visite téléphonique est adapté</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La Visite téléphone : la gestion de votre épargne au quotidien</a:t>
            </a:r>
            <a:endParaRPr lang="fr-FR" sz="1600" dirty="0"/>
          </a:p>
        </p:txBody>
      </p:sp>
      <p:sp>
        <p:nvSpPr>
          <p:cNvPr id="3" name="ZoneTexte 2"/>
          <p:cNvSpPr txBox="1"/>
          <p:nvPr/>
        </p:nvSpPr>
        <p:spPr>
          <a:xfrm>
            <a:off x="1475656" y="1124744"/>
            <a:ext cx="6840760" cy="369332"/>
          </a:xfrm>
          <a:prstGeom prst="rect">
            <a:avLst/>
          </a:prstGeom>
          <a:solidFill>
            <a:srgbClr val="C00000"/>
          </a:solidFill>
        </p:spPr>
        <p:txBody>
          <a:bodyPr wrap="square" rtlCol="0">
            <a:spAutoFit/>
          </a:bodyPr>
          <a:lstStyle/>
          <a:p>
            <a:pPr>
              <a:spcBef>
                <a:spcPts val="600"/>
              </a:spcBef>
              <a:spcAft>
                <a:spcPts val="1200"/>
              </a:spcAft>
            </a:pPr>
            <a:r>
              <a:rPr lang="fr-FR"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Situation 2 : Le client détient un accès à la Banque à Distance non actif</a:t>
            </a:r>
          </a:p>
        </p:txBody>
      </p:sp>
      <p:pic>
        <p:nvPicPr>
          <p:cNvPr id="15" name="Image 14"/>
          <p:cNvPicPr>
            <a:picLocks noChangeAspect="1"/>
          </p:cNvPicPr>
          <p:nvPr/>
        </p:nvPicPr>
        <p:blipFill>
          <a:blip r:embed="rId3"/>
          <a:stretch>
            <a:fillRect/>
          </a:stretch>
        </p:blipFill>
        <p:spPr>
          <a:xfrm rot="2730243">
            <a:off x="7500602" y="571052"/>
            <a:ext cx="1764000" cy="504000"/>
          </a:xfrm>
          <a:prstGeom prst="rect">
            <a:avLst/>
          </a:prstGeom>
        </p:spPr>
      </p:pic>
      <p:pic>
        <p:nvPicPr>
          <p:cNvPr id="4" name="Image 3"/>
          <p:cNvPicPr>
            <a:picLocks noChangeAspect="1"/>
          </p:cNvPicPr>
          <p:nvPr/>
        </p:nvPicPr>
        <p:blipFill rotWithShape="1">
          <a:blip r:embed="rId4"/>
          <a:srcRect r="37400"/>
          <a:stretch/>
        </p:blipFill>
        <p:spPr>
          <a:xfrm>
            <a:off x="797285" y="2090142"/>
            <a:ext cx="1788790" cy="1590675"/>
          </a:xfrm>
          <a:prstGeom prst="rect">
            <a:avLst/>
          </a:prstGeom>
        </p:spPr>
      </p:pic>
      <p:sp>
        <p:nvSpPr>
          <p:cNvPr id="6" name="Bulle ronde 5"/>
          <p:cNvSpPr/>
          <p:nvPr/>
        </p:nvSpPr>
        <p:spPr>
          <a:xfrm>
            <a:off x="2915816" y="1605701"/>
            <a:ext cx="6156584" cy="2289838"/>
          </a:xfrm>
          <a:prstGeom prst="wedgeEllipseCallout">
            <a:avLst>
              <a:gd name="adj1" fmla="val -61949"/>
              <a:gd name="adj2" fmla="val 19281"/>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smtClean="0">
                <a:solidFill>
                  <a:srgbClr val="C00000"/>
                </a:solidFill>
              </a:rPr>
              <a:t>Mme/Mr ……</a:t>
            </a:r>
          </a:p>
          <a:p>
            <a:pPr algn="ctr"/>
            <a:r>
              <a:rPr lang="fr-FR" b="1" i="1" dirty="0" smtClean="0">
                <a:solidFill>
                  <a:srgbClr val="C00000"/>
                </a:solidFill>
              </a:rPr>
              <a:t>Je constate que votre accès </a:t>
            </a:r>
          </a:p>
          <a:p>
            <a:pPr algn="ctr"/>
            <a:r>
              <a:rPr lang="fr-FR" b="1" i="1" dirty="0" smtClean="0">
                <a:solidFill>
                  <a:srgbClr val="C00000"/>
                </a:solidFill>
              </a:rPr>
              <a:t>à votre banque distance n’est pas activé.</a:t>
            </a:r>
          </a:p>
          <a:p>
            <a:pPr algn="ctr"/>
            <a:r>
              <a:rPr lang="fr-FR" b="1" i="1" dirty="0" smtClean="0">
                <a:solidFill>
                  <a:srgbClr val="C00000"/>
                </a:solidFill>
              </a:rPr>
              <a:t>Je vous propose de vous accompagner pour activer vos accès et vous présenter tous les fonctionnalités afin de vous faciliter la vie.</a:t>
            </a:r>
            <a:endParaRPr lang="fr-FR" b="1" i="1" dirty="0">
              <a:solidFill>
                <a:srgbClr val="C00000"/>
              </a:solidFill>
            </a:endParaRPr>
          </a:p>
        </p:txBody>
      </p:sp>
      <p:sp>
        <p:nvSpPr>
          <p:cNvPr id="2" name="Rectangle à coins arrondis 1"/>
          <p:cNvSpPr/>
          <p:nvPr/>
        </p:nvSpPr>
        <p:spPr>
          <a:xfrm>
            <a:off x="467544" y="4475996"/>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5"/>
              </a:rPr>
              <a:t>Télécharger </a:t>
            </a:r>
            <a:r>
              <a:rPr lang="fr-FR" sz="1400" b="1" i="1" dirty="0">
                <a:latin typeface="Calibri" panose="020F0502020204030204" pitchFamily="34" charset="0"/>
                <a:cs typeface="Calibri" panose="020F0502020204030204" pitchFamily="34" charset="0"/>
                <a:hlinkClick r:id="rId5"/>
              </a:rPr>
              <a:t>l’application </a:t>
            </a:r>
            <a:r>
              <a:rPr lang="fr-FR" sz="1400" b="1" i="1" dirty="0" smtClean="0">
                <a:latin typeface="Calibri" panose="020F0502020204030204" pitchFamily="34" charset="0"/>
                <a:cs typeface="Calibri" panose="020F0502020204030204" pitchFamily="34" charset="0"/>
                <a:hlinkClick r:id="rId5"/>
              </a:rPr>
              <a:t>mobile</a:t>
            </a:r>
            <a:endParaRPr lang="fr-FR" sz="1400" b="1" i="1" dirty="0">
              <a:latin typeface="Calibri" panose="020F0502020204030204" pitchFamily="34" charset="0"/>
              <a:cs typeface="Calibri" panose="020F0502020204030204" pitchFamily="34" charset="0"/>
            </a:endParaRPr>
          </a:p>
        </p:txBody>
      </p:sp>
      <p:sp>
        <p:nvSpPr>
          <p:cNvPr id="17" name="Rectangle à coins arrondis 16"/>
          <p:cNvSpPr/>
          <p:nvPr/>
        </p:nvSpPr>
        <p:spPr>
          <a:xfrm>
            <a:off x="3403976" y="4475996"/>
            <a:ext cx="1456056"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6"/>
              </a:rPr>
              <a:t>Reconnaissance </a:t>
            </a:r>
            <a:r>
              <a:rPr lang="fr-FR" sz="1400" b="1" i="1" dirty="0" smtClean="0">
                <a:latin typeface="Calibri" panose="020F0502020204030204" pitchFamily="34" charset="0"/>
                <a:cs typeface="Calibri" panose="020F0502020204030204" pitchFamily="34" charset="0"/>
                <a:hlinkClick r:id="rId6"/>
              </a:rPr>
              <a:t>biométrique</a:t>
            </a:r>
            <a:endParaRPr lang="fr-FR" sz="1400" b="1" i="1" dirty="0">
              <a:latin typeface="Calibri" panose="020F0502020204030204" pitchFamily="34" charset="0"/>
              <a:cs typeface="Calibri" panose="020F0502020204030204" pitchFamily="34" charset="0"/>
            </a:endParaRPr>
          </a:p>
        </p:txBody>
      </p:sp>
      <p:sp>
        <p:nvSpPr>
          <p:cNvPr id="18" name="Rectangle à coins arrondis 17"/>
          <p:cNvSpPr/>
          <p:nvPr/>
        </p:nvSpPr>
        <p:spPr>
          <a:xfrm>
            <a:off x="5006764" y="4475996"/>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7"/>
              </a:rPr>
              <a:t>Sécur </a:t>
            </a:r>
            <a:r>
              <a:rPr lang="fr-FR" sz="1400" b="1" i="1" dirty="0" err="1" smtClean="0">
                <a:latin typeface="Calibri" panose="020F0502020204030204" pitchFamily="34" charset="0"/>
                <a:cs typeface="Calibri" panose="020F0502020204030204" pitchFamily="34" charset="0"/>
                <a:hlinkClick r:id="rId7"/>
              </a:rPr>
              <a:t>Pass</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a:latin typeface="Calibri" panose="020F0502020204030204" pitchFamily="34" charset="0"/>
                <a:cs typeface="Calibri" panose="020F0502020204030204" pitchFamily="34" charset="0"/>
                <a:hlinkClick r:id="rId8"/>
              </a:rPr>
              <a:t>En savoir plus</a:t>
            </a:r>
            <a:endParaRPr lang="fr-FR" sz="1400" b="1" i="1" dirty="0">
              <a:latin typeface="Calibri" panose="020F0502020204030204" pitchFamily="34" charset="0"/>
              <a:cs typeface="Calibri" panose="020F0502020204030204" pitchFamily="34" charset="0"/>
            </a:endParaRPr>
          </a:p>
        </p:txBody>
      </p:sp>
      <p:sp>
        <p:nvSpPr>
          <p:cNvPr id="19" name="Rectangle à coins arrondis 18"/>
          <p:cNvSpPr/>
          <p:nvPr/>
        </p:nvSpPr>
        <p:spPr>
          <a:xfrm>
            <a:off x="6372200" y="4475996"/>
            <a:ext cx="1352257"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9"/>
              </a:rPr>
              <a:t>Virement instantané </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smtClean="0">
                <a:latin typeface="Calibri" panose="020F0502020204030204" pitchFamily="34" charset="0"/>
                <a:cs typeface="Calibri" panose="020F0502020204030204" pitchFamily="34" charset="0"/>
              </a:rPr>
              <a:t> </a:t>
            </a:r>
            <a:r>
              <a:rPr lang="fr-FR" sz="1400" b="1" i="1" dirty="0">
                <a:latin typeface="Calibri" panose="020F0502020204030204" pitchFamily="34" charset="0"/>
                <a:cs typeface="Calibri" panose="020F0502020204030204" pitchFamily="34" charset="0"/>
                <a:hlinkClick r:id="rId10"/>
              </a:rPr>
              <a:t>En savoir </a:t>
            </a:r>
            <a:r>
              <a:rPr lang="fr-FR" sz="1400" b="1" i="1" dirty="0" smtClean="0">
                <a:latin typeface="Calibri" panose="020F0502020204030204" pitchFamily="34" charset="0"/>
                <a:cs typeface="Calibri" panose="020F0502020204030204" pitchFamily="34" charset="0"/>
                <a:hlinkClick r:id="rId10"/>
              </a:rPr>
              <a:t>Plus</a:t>
            </a:r>
            <a:endParaRPr lang="fr-FR" sz="1400" b="1" i="1" dirty="0">
              <a:latin typeface="Calibri" panose="020F0502020204030204" pitchFamily="34" charset="0"/>
              <a:cs typeface="Calibri" panose="020F0502020204030204" pitchFamily="34" charset="0"/>
            </a:endParaRPr>
          </a:p>
        </p:txBody>
      </p:sp>
      <p:sp>
        <p:nvSpPr>
          <p:cNvPr id="20" name="Rectangle à coins arrondis 19"/>
          <p:cNvSpPr/>
          <p:nvPr/>
        </p:nvSpPr>
        <p:spPr>
          <a:xfrm>
            <a:off x="7884368" y="4437112"/>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err="1">
                <a:latin typeface="Calibri" panose="020F0502020204030204" pitchFamily="34" charset="0"/>
                <a:cs typeface="Calibri" panose="020F0502020204030204" pitchFamily="34" charset="0"/>
                <a:hlinkClick r:id="rId11"/>
              </a:rPr>
              <a:t>Paylib</a:t>
            </a:r>
            <a:r>
              <a:rPr lang="fr-FR" sz="1400" b="1" i="1" dirty="0">
                <a:latin typeface="Calibri" panose="020F0502020204030204" pitchFamily="34" charset="0"/>
                <a:cs typeface="Calibri" panose="020F0502020204030204" pitchFamily="34" charset="0"/>
                <a:hlinkClick r:id="rId11"/>
              </a:rPr>
              <a:t> entre </a:t>
            </a:r>
            <a:r>
              <a:rPr lang="fr-FR" sz="1400" b="1" i="1" dirty="0" smtClean="0">
                <a:latin typeface="Calibri" panose="020F0502020204030204" pitchFamily="34" charset="0"/>
                <a:cs typeface="Calibri" panose="020F0502020204030204" pitchFamily="34" charset="0"/>
                <a:hlinkClick r:id="rId11"/>
              </a:rPr>
              <a:t>amis</a:t>
            </a:r>
            <a:endParaRPr lang="fr-FR" sz="1400" b="1" i="1" dirty="0">
              <a:latin typeface="Calibri" panose="020F0502020204030204" pitchFamily="34" charset="0"/>
              <a:cs typeface="Calibri" panose="020F0502020204030204" pitchFamily="34" charset="0"/>
            </a:endParaRPr>
          </a:p>
        </p:txBody>
      </p:sp>
      <p:sp>
        <p:nvSpPr>
          <p:cNvPr id="16" name="Rectangle à coins arrondis 15"/>
          <p:cNvSpPr/>
          <p:nvPr/>
        </p:nvSpPr>
        <p:spPr>
          <a:xfrm>
            <a:off x="1763688" y="5088017"/>
            <a:ext cx="1512168"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12"/>
              </a:rPr>
              <a:t> </a:t>
            </a:r>
            <a:r>
              <a:rPr lang="fr-FR" sz="1400" b="1" i="1" dirty="0">
                <a:latin typeface="Calibri" panose="020F0502020204030204" pitchFamily="34" charset="0"/>
                <a:cs typeface="Calibri" panose="020F0502020204030204" pitchFamily="34" charset="0"/>
                <a:hlinkClick r:id="rId13"/>
              </a:rPr>
              <a:t>Changer mon mot de </a:t>
            </a:r>
            <a:r>
              <a:rPr lang="fr-FR" sz="1400" b="1" i="1" dirty="0" smtClean="0">
                <a:latin typeface="Calibri" panose="020F0502020204030204" pitchFamily="34" charset="0"/>
                <a:cs typeface="Calibri" panose="020F0502020204030204" pitchFamily="34" charset="0"/>
                <a:hlinkClick r:id="rId13"/>
              </a:rPr>
              <a:t>passe</a:t>
            </a:r>
            <a:endParaRPr lang="fr-FR" sz="1400" b="1" i="1" dirty="0">
              <a:latin typeface="Calibri" panose="020F0502020204030204" pitchFamily="34" charset="0"/>
              <a:cs typeface="Calibri" panose="020F0502020204030204" pitchFamily="34" charset="0"/>
            </a:endParaRPr>
          </a:p>
        </p:txBody>
      </p:sp>
      <p:sp>
        <p:nvSpPr>
          <p:cNvPr id="21" name="Rectangle à coins arrondis 20"/>
          <p:cNvSpPr/>
          <p:nvPr/>
        </p:nvSpPr>
        <p:spPr>
          <a:xfrm>
            <a:off x="1763688" y="4005064"/>
            <a:ext cx="1512168"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12"/>
              </a:rPr>
              <a:t> </a:t>
            </a:r>
            <a:r>
              <a:rPr lang="fr-FR" sz="1400" b="1" i="1" dirty="0">
                <a:latin typeface="Calibri" panose="020F0502020204030204" pitchFamily="34" charset="0"/>
                <a:cs typeface="Calibri" panose="020F0502020204030204" pitchFamily="34" charset="0"/>
                <a:hlinkClick r:id="rId12"/>
              </a:rPr>
              <a:t>Récupérer mes codes d’accès</a:t>
            </a:r>
            <a:r>
              <a:rPr lang="fr-FR" sz="1400" b="1" i="1" dirty="0">
                <a:latin typeface="Calibri" panose="020F0502020204030204" pitchFamily="34" charset="0"/>
                <a:cs typeface="Calibri" panose="020F0502020204030204" pitchFamily="34" charset="0"/>
              </a:rPr>
              <a:t> </a:t>
            </a:r>
            <a:endParaRPr lang="fr-FR" sz="1400" b="1" i="1" dirty="0" smtClean="0">
              <a:latin typeface="Calibri" panose="020F0502020204030204" pitchFamily="34" charset="0"/>
              <a:cs typeface="Calibri" panose="020F0502020204030204" pitchFamily="34" charset="0"/>
            </a:endParaRPr>
          </a:p>
          <a:p>
            <a:pPr algn="ctr"/>
            <a:endParaRPr lang="fr-FR" sz="1400" b="1" i="1" dirty="0" smtClean="0">
              <a:latin typeface="Calibri" panose="020F0502020204030204" pitchFamily="34" charset="0"/>
              <a:cs typeface="Calibri" panose="020F0502020204030204" pitchFamily="34" charset="0"/>
              <a:hlinkClick r:id="rId14"/>
            </a:endParaRPr>
          </a:p>
          <a:p>
            <a:pPr algn="ctr"/>
            <a:r>
              <a:rPr lang="fr-FR" sz="1400" b="1" i="1" dirty="0" smtClean="0">
                <a:latin typeface="Calibri" panose="020F0502020204030204" pitchFamily="34" charset="0"/>
                <a:cs typeface="Calibri" panose="020F0502020204030204" pitchFamily="34" charset="0"/>
                <a:hlinkClick r:id="rId14"/>
              </a:rPr>
              <a:t>En </a:t>
            </a:r>
            <a:r>
              <a:rPr lang="fr-FR" sz="1400" b="1" i="1" dirty="0">
                <a:latin typeface="Calibri" panose="020F0502020204030204" pitchFamily="34" charset="0"/>
                <a:cs typeface="Calibri" panose="020F0502020204030204" pitchFamily="34" charset="0"/>
                <a:hlinkClick r:id="rId14"/>
              </a:rPr>
              <a:t>savoir plus</a:t>
            </a:r>
            <a:endParaRPr lang="fr-FR" sz="1400" b="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60680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wipe(left)">
                                      <p:cBhvr>
                                        <p:cTn id="16" dur="500"/>
                                        <p:tgtEl>
                                          <p:spTgt spid="3">
                                            <p:bg/>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bldLvl="2" animBg="1"/>
      <p:bldP spid="6" grpId="0" animBg="1"/>
      <p:bldP spid="2" grpId="0" animBg="1"/>
      <p:bldP spid="17" grpId="0" animBg="1"/>
      <p:bldP spid="18" grpId="0" animBg="1"/>
      <p:bldP spid="19" grpId="0" animBg="1"/>
      <p:bldP spid="20" grpId="0" animBg="1"/>
      <p:bldP spid="16"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13</a:t>
            </a:fld>
            <a:endParaRPr lang="fr-FR" dirty="0">
              <a:solidFill>
                <a:schemeClr val="tx1"/>
              </a:solidFill>
            </a:endParaRPr>
          </a:p>
        </p:txBody>
      </p:sp>
      <p:sp>
        <p:nvSpPr>
          <p:cNvPr id="9" name="Titre 8"/>
          <p:cNvSpPr>
            <a:spLocks noGrp="1"/>
          </p:cNvSpPr>
          <p:nvPr>
            <p:ph type="title"/>
          </p:nvPr>
        </p:nvSpPr>
        <p:spPr>
          <a:xfrm>
            <a:off x="1068558" y="344850"/>
            <a:ext cx="6815810" cy="707886"/>
          </a:xfrm>
        </p:spPr>
        <p:txBody>
          <a:bodyPr/>
          <a:lstStyle/>
          <a:p>
            <a:r>
              <a:rPr lang="fr-FR" sz="2000" dirty="0" smtClean="0"/>
              <a:t>En s’appuyant sur la préparation de l’entretien, le parcours de la visite téléphonique est adapté</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La Visite téléphone : la gestion de votre épargne au quotidien</a:t>
            </a:r>
            <a:endParaRPr lang="fr-FR" sz="1600" dirty="0"/>
          </a:p>
        </p:txBody>
      </p:sp>
      <p:sp>
        <p:nvSpPr>
          <p:cNvPr id="3" name="ZoneTexte 2"/>
          <p:cNvSpPr txBox="1"/>
          <p:nvPr/>
        </p:nvSpPr>
        <p:spPr>
          <a:xfrm>
            <a:off x="1475656" y="1124744"/>
            <a:ext cx="6840760" cy="369332"/>
          </a:xfrm>
          <a:prstGeom prst="rect">
            <a:avLst/>
          </a:prstGeom>
          <a:solidFill>
            <a:srgbClr val="C00000"/>
          </a:solidFill>
        </p:spPr>
        <p:txBody>
          <a:bodyPr wrap="square" rtlCol="0">
            <a:spAutoFit/>
          </a:bodyPr>
          <a:lstStyle/>
          <a:p>
            <a:pPr>
              <a:spcBef>
                <a:spcPts val="600"/>
              </a:spcBef>
              <a:spcAft>
                <a:spcPts val="1200"/>
              </a:spcAft>
            </a:pPr>
            <a:r>
              <a:rPr lang="fr-FR"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Situation 3 : Le client détient un accès à la Banque à Distance actif</a:t>
            </a:r>
          </a:p>
        </p:txBody>
      </p:sp>
      <p:pic>
        <p:nvPicPr>
          <p:cNvPr id="15" name="Image 14"/>
          <p:cNvPicPr>
            <a:picLocks noChangeAspect="1"/>
          </p:cNvPicPr>
          <p:nvPr/>
        </p:nvPicPr>
        <p:blipFill>
          <a:blip r:embed="rId3"/>
          <a:stretch>
            <a:fillRect/>
          </a:stretch>
        </p:blipFill>
        <p:spPr>
          <a:xfrm rot="2730243">
            <a:off x="7500602" y="571052"/>
            <a:ext cx="1764000" cy="504000"/>
          </a:xfrm>
          <a:prstGeom prst="rect">
            <a:avLst/>
          </a:prstGeom>
        </p:spPr>
      </p:pic>
      <p:pic>
        <p:nvPicPr>
          <p:cNvPr id="4" name="Image 3"/>
          <p:cNvPicPr>
            <a:picLocks noChangeAspect="1"/>
          </p:cNvPicPr>
          <p:nvPr/>
        </p:nvPicPr>
        <p:blipFill rotWithShape="1">
          <a:blip r:embed="rId4"/>
          <a:srcRect r="37400"/>
          <a:stretch/>
        </p:blipFill>
        <p:spPr>
          <a:xfrm>
            <a:off x="797285" y="2090142"/>
            <a:ext cx="1788790" cy="1590675"/>
          </a:xfrm>
          <a:prstGeom prst="rect">
            <a:avLst/>
          </a:prstGeom>
        </p:spPr>
      </p:pic>
      <p:sp>
        <p:nvSpPr>
          <p:cNvPr id="6" name="Bulle ronde 5"/>
          <p:cNvSpPr/>
          <p:nvPr/>
        </p:nvSpPr>
        <p:spPr>
          <a:xfrm>
            <a:off x="2915816" y="1605701"/>
            <a:ext cx="6156584" cy="2289838"/>
          </a:xfrm>
          <a:prstGeom prst="wedgeEllipseCallout">
            <a:avLst>
              <a:gd name="adj1" fmla="val -61949"/>
              <a:gd name="adj2" fmla="val 19281"/>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smtClean="0">
                <a:solidFill>
                  <a:srgbClr val="C00000"/>
                </a:solidFill>
              </a:rPr>
              <a:t>Mme/Mr ……</a:t>
            </a:r>
          </a:p>
          <a:p>
            <a:pPr algn="ctr"/>
            <a:r>
              <a:rPr lang="fr-FR" b="1" i="1" dirty="0" smtClean="0">
                <a:solidFill>
                  <a:srgbClr val="C00000"/>
                </a:solidFill>
              </a:rPr>
              <a:t>Je constate que vous utiliser régulièrement votre banque à distance.</a:t>
            </a:r>
          </a:p>
          <a:p>
            <a:pPr algn="ctr"/>
            <a:r>
              <a:rPr lang="fr-FR" b="1" i="1" dirty="0" smtClean="0">
                <a:solidFill>
                  <a:srgbClr val="C00000"/>
                </a:solidFill>
              </a:rPr>
              <a:t>Je vous propose de vous présenter </a:t>
            </a:r>
            <a:r>
              <a:rPr lang="fr-FR" b="1" i="1" dirty="0" smtClean="0">
                <a:solidFill>
                  <a:srgbClr val="C00000"/>
                </a:solidFill>
                <a:effectLst>
                  <a:outerShdw blurRad="38100" dist="38100" dir="2700000" algn="tl">
                    <a:srgbClr val="000000">
                      <a:alpha val="43137"/>
                    </a:srgbClr>
                  </a:outerShdw>
                </a:effectLst>
              </a:rPr>
              <a:t>toutes</a:t>
            </a:r>
            <a:r>
              <a:rPr lang="fr-FR" b="1" i="1" dirty="0" smtClean="0">
                <a:solidFill>
                  <a:srgbClr val="C00000"/>
                </a:solidFill>
              </a:rPr>
              <a:t> les fonctionnalités, afin de vous faciliter la vie.</a:t>
            </a:r>
          </a:p>
          <a:p>
            <a:pPr algn="ctr"/>
            <a:r>
              <a:rPr lang="fr-FR" b="1" i="1" dirty="0" smtClean="0">
                <a:solidFill>
                  <a:srgbClr val="C00000"/>
                </a:solidFill>
              </a:rPr>
              <a:t>Quels sont les fonctionnalités que vous utilisez aujourd’hui ?</a:t>
            </a:r>
            <a:endParaRPr lang="fr-FR" b="1" i="1" dirty="0">
              <a:solidFill>
                <a:srgbClr val="C00000"/>
              </a:solidFill>
            </a:endParaRPr>
          </a:p>
        </p:txBody>
      </p:sp>
      <p:sp>
        <p:nvSpPr>
          <p:cNvPr id="2" name="Rectangle à coins arrondis 1"/>
          <p:cNvSpPr/>
          <p:nvPr/>
        </p:nvSpPr>
        <p:spPr>
          <a:xfrm>
            <a:off x="1253042" y="4437112"/>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smtClean="0">
                <a:latin typeface="Calibri" panose="020F0502020204030204" pitchFamily="34" charset="0"/>
                <a:cs typeface="Calibri" panose="020F0502020204030204" pitchFamily="34" charset="0"/>
                <a:hlinkClick r:id="rId5"/>
              </a:rPr>
              <a:t>Télécharger </a:t>
            </a:r>
            <a:r>
              <a:rPr lang="fr-FR" sz="1400" b="1" i="1" dirty="0">
                <a:latin typeface="Calibri" panose="020F0502020204030204" pitchFamily="34" charset="0"/>
                <a:cs typeface="Calibri" panose="020F0502020204030204" pitchFamily="34" charset="0"/>
                <a:hlinkClick r:id="rId5"/>
              </a:rPr>
              <a:t>l’application </a:t>
            </a:r>
            <a:r>
              <a:rPr lang="fr-FR" sz="1400" b="1" i="1" dirty="0" smtClean="0">
                <a:latin typeface="Calibri" panose="020F0502020204030204" pitchFamily="34" charset="0"/>
                <a:cs typeface="Calibri" panose="020F0502020204030204" pitchFamily="34" charset="0"/>
                <a:hlinkClick r:id="rId5"/>
              </a:rPr>
              <a:t>mobile</a:t>
            </a:r>
            <a:endParaRPr lang="fr-FR" sz="1400" b="1" i="1" dirty="0">
              <a:latin typeface="Calibri" panose="020F0502020204030204" pitchFamily="34" charset="0"/>
              <a:cs typeface="Calibri" panose="020F0502020204030204" pitchFamily="34" charset="0"/>
            </a:endParaRPr>
          </a:p>
        </p:txBody>
      </p:sp>
      <p:sp>
        <p:nvSpPr>
          <p:cNvPr id="17" name="Rectangle à coins arrondis 16"/>
          <p:cNvSpPr/>
          <p:nvPr/>
        </p:nvSpPr>
        <p:spPr>
          <a:xfrm>
            <a:off x="2780026" y="4462861"/>
            <a:ext cx="1456056"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6"/>
              </a:rPr>
              <a:t>Reconnaissance </a:t>
            </a:r>
            <a:r>
              <a:rPr lang="fr-FR" sz="1400" b="1" i="1" dirty="0" smtClean="0">
                <a:latin typeface="Calibri" panose="020F0502020204030204" pitchFamily="34" charset="0"/>
                <a:cs typeface="Calibri" panose="020F0502020204030204" pitchFamily="34" charset="0"/>
                <a:hlinkClick r:id="rId6"/>
              </a:rPr>
              <a:t>biométrique</a:t>
            </a:r>
            <a:endParaRPr lang="fr-FR" sz="1400" b="1" i="1" dirty="0">
              <a:latin typeface="Calibri" panose="020F0502020204030204" pitchFamily="34" charset="0"/>
              <a:cs typeface="Calibri" panose="020F0502020204030204" pitchFamily="34" charset="0"/>
            </a:endParaRPr>
          </a:p>
        </p:txBody>
      </p:sp>
      <p:sp>
        <p:nvSpPr>
          <p:cNvPr id="18" name="Rectangle à coins arrondis 17"/>
          <p:cNvSpPr/>
          <p:nvPr/>
        </p:nvSpPr>
        <p:spPr>
          <a:xfrm>
            <a:off x="4563713" y="4475996"/>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7"/>
              </a:rPr>
              <a:t>Sécur </a:t>
            </a:r>
            <a:r>
              <a:rPr lang="fr-FR" sz="1400" b="1" i="1" dirty="0" err="1" smtClean="0">
                <a:latin typeface="Calibri" panose="020F0502020204030204" pitchFamily="34" charset="0"/>
                <a:cs typeface="Calibri" panose="020F0502020204030204" pitchFamily="34" charset="0"/>
                <a:hlinkClick r:id="rId7"/>
              </a:rPr>
              <a:t>Pass</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a:latin typeface="Calibri" panose="020F0502020204030204" pitchFamily="34" charset="0"/>
                <a:cs typeface="Calibri" panose="020F0502020204030204" pitchFamily="34" charset="0"/>
                <a:hlinkClick r:id="rId8"/>
              </a:rPr>
              <a:t>En savoir plus</a:t>
            </a:r>
            <a:endParaRPr lang="fr-FR" sz="1400" b="1" i="1" dirty="0">
              <a:latin typeface="Calibri" panose="020F0502020204030204" pitchFamily="34" charset="0"/>
              <a:cs typeface="Calibri" panose="020F0502020204030204" pitchFamily="34" charset="0"/>
            </a:endParaRPr>
          </a:p>
        </p:txBody>
      </p:sp>
      <p:sp>
        <p:nvSpPr>
          <p:cNvPr id="19" name="Rectangle à coins arrondis 18"/>
          <p:cNvSpPr/>
          <p:nvPr/>
        </p:nvSpPr>
        <p:spPr>
          <a:xfrm>
            <a:off x="6129187" y="4475996"/>
            <a:ext cx="1352257"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a:latin typeface="Calibri" panose="020F0502020204030204" pitchFamily="34" charset="0"/>
                <a:cs typeface="Calibri" panose="020F0502020204030204" pitchFamily="34" charset="0"/>
                <a:hlinkClick r:id="rId9"/>
              </a:rPr>
              <a:t>Virement instantané </a:t>
            </a:r>
            <a:endParaRPr lang="fr-FR" sz="1400" b="1" i="1" dirty="0" smtClean="0">
              <a:latin typeface="Calibri" panose="020F0502020204030204" pitchFamily="34" charset="0"/>
              <a:cs typeface="Calibri" panose="020F0502020204030204" pitchFamily="34" charset="0"/>
            </a:endParaRPr>
          </a:p>
          <a:p>
            <a:pPr algn="ctr"/>
            <a:endParaRPr lang="fr-FR" sz="1400" b="1" i="1" dirty="0">
              <a:latin typeface="Calibri" panose="020F0502020204030204" pitchFamily="34" charset="0"/>
              <a:cs typeface="Calibri" panose="020F0502020204030204" pitchFamily="34" charset="0"/>
            </a:endParaRPr>
          </a:p>
          <a:p>
            <a:pPr algn="ctr"/>
            <a:r>
              <a:rPr lang="fr-FR" sz="1400" b="1" i="1" dirty="0" smtClean="0">
                <a:latin typeface="Calibri" panose="020F0502020204030204" pitchFamily="34" charset="0"/>
                <a:cs typeface="Calibri" panose="020F0502020204030204" pitchFamily="34" charset="0"/>
              </a:rPr>
              <a:t> </a:t>
            </a:r>
            <a:r>
              <a:rPr lang="fr-FR" sz="1400" b="1" i="1" dirty="0">
                <a:latin typeface="Calibri" panose="020F0502020204030204" pitchFamily="34" charset="0"/>
                <a:cs typeface="Calibri" panose="020F0502020204030204" pitchFamily="34" charset="0"/>
                <a:hlinkClick r:id="rId10"/>
              </a:rPr>
              <a:t>En savoir </a:t>
            </a:r>
            <a:r>
              <a:rPr lang="fr-FR" sz="1400" b="1" i="1" dirty="0" smtClean="0">
                <a:latin typeface="Calibri" panose="020F0502020204030204" pitchFamily="34" charset="0"/>
                <a:cs typeface="Calibri" panose="020F0502020204030204" pitchFamily="34" charset="0"/>
                <a:hlinkClick r:id="rId10"/>
              </a:rPr>
              <a:t>Plus</a:t>
            </a:r>
            <a:endParaRPr lang="fr-FR" sz="1400" b="1" i="1" dirty="0">
              <a:latin typeface="Calibri" panose="020F0502020204030204" pitchFamily="34" charset="0"/>
              <a:cs typeface="Calibri" panose="020F0502020204030204" pitchFamily="34" charset="0"/>
            </a:endParaRPr>
          </a:p>
        </p:txBody>
      </p:sp>
      <p:sp>
        <p:nvSpPr>
          <p:cNvPr id="20" name="Rectangle à coins arrondis 19"/>
          <p:cNvSpPr/>
          <p:nvPr/>
        </p:nvSpPr>
        <p:spPr>
          <a:xfrm>
            <a:off x="7884368" y="4437112"/>
            <a:ext cx="1221420" cy="969228"/>
          </a:xfrm>
          <a:prstGeom prst="roundRect">
            <a:avLst/>
          </a:prstGeom>
          <a:solidFill>
            <a:srgbClr val="99CC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i="1" dirty="0" err="1">
                <a:latin typeface="Calibri" panose="020F0502020204030204" pitchFamily="34" charset="0"/>
                <a:cs typeface="Calibri" panose="020F0502020204030204" pitchFamily="34" charset="0"/>
                <a:hlinkClick r:id="rId11"/>
              </a:rPr>
              <a:t>Paylib</a:t>
            </a:r>
            <a:r>
              <a:rPr lang="fr-FR" sz="1400" b="1" i="1" dirty="0">
                <a:latin typeface="Calibri" panose="020F0502020204030204" pitchFamily="34" charset="0"/>
                <a:cs typeface="Calibri" panose="020F0502020204030204" pitchFamily="34" charset="0"/>
                <a:hlinkClick r:id="rId11"/>
              </a:rPr>
              <a:t> entre </a:t>
            </a:r>
            <a:r>
              <a:rPr lang="fr-FR" sz="1400" b="1" i="1" dirty="0" smtClean="0">
                <a:latin typeface="Calibri" panose="020F0502020204030204" pitchFamily="34" charset="0"/>
                <a:cs typeface="Calibri" panose="020F0502020204030204" pitchFamily="34" charset="0"/>
                <a:hlinkClick r:id="rId11"/>
              </a:rPr>
              <a:t>amis</a:t>
            </a:r>
            <a:endParaRPr lang="fr-FR" sz="1400" b="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29229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wipe(left)">
                                      <p:cBhvr>
                                        <p:cTn id="16" dur="500"/>
                                        <p:tgtEl>
                                          <p:spTgt spid="3">
                                            <p:bg/>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bldLvl="2" animBg="1"/>
      <p:bldP spid="6" grpId="0" animBg="1"/>
      <p:bldP spid="2" grpId="0" animBg="1"/>
      <p:bldP spid="17" grpId="0" animBg="1"/>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14</a:t>
            </a:fld>
            <a:endParaRPr lang="fr-FR" dirty="0">
              <a:solidFill>
                <a:schemeClr val="tx1"/>
              </a:solidFill>
            </a:endParaRPr>
          </a:p>
        </p:txBody>
      </p:sp>
      <p:sp>
        <p:nvSpPr>
          <p:cNvPr id="9" name="Titre 8"/>
          <p:cNvSpPr>
            <a:spLocks noGrp="1"/>
          </p:cNvSpPr>
          <p:nvPr>
            <p:ph type="title"/>
          </p:nvPr>
        </p:nvSpPr>
        <p:spPr>
          <a:xfrm>
            <a:off x="1068558" y="344850"/>
            <a:ext cx="6815810" cy="707886"/>
          </a:xfrm>
        </p:spPr>
        <p:txBody>
          <a:bodyPr/>
          <a:lstStyle/>
          <a:p>
            <a:r>
              <a:rPr lang="fr-FR" sz="2000" dirty="0"/>
              <a:t>la visite téléphone est une Démarche relationnelle, bienveillante, d’accompagnement envers nos clients</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La Visite téléphone : La prise de congés</a:t>
            </a:r>
            <a:endParaRPr lang="fr-FR" sz="1600" dirty="0"/>
          </a:p>
        </p:txBody>
      </p:sp>
      <p:sp>
        <p:nvSpPr>
          <p:cNvPr id="3" name="ZoneTexte 2"/>
          <p:cNvSpPr txBox="1"/>
          <p:nvPr/>
        </p:nvSpPr>
        <p:spPr>
          <a:xfrm>
            <a:off x="1475656" y="1124743"/>
            <a:ext cx="2016224" cy="369332"/>
          </a:xfrm>
          <a:prstGeom prst="rect">
            <a:avLst/>
          </a:prstGeom>
          <a:solidFill>
            <a:srgbClr val="C00000"/>
          </a:solidFill>
        </p:spPr>
        <p:txBody>
          <a:bodyPr wrap="square" rtlCol="0">
            <a:spAutoFit/>
          </a:bodyPr>
          <a:lstStyle/>
          <a:p>
            <a:pPr algn="ctr">
              <a:spcBef>
                <a:spcPts val="600"/>
              </a:spcBef>
              <a:spcAft>
                <a:spcPts val="1200"/>
              </a:spcAft>
            </a:pPr>
            <a:r>
              <a:rPr lang="fr-FR"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 prise de congés</a:t>
            </a:r>
          </a:p>
        </p:txBody>
      </p:sp>
      <p:pic>
        <p:nvPicPr>
          <p:cNvPr id="4" name="Image 3"/>
          <p:cNvPicPr>
            <a:picLocks noChangeAspect="1"/>
          </p:cNvPicPr>
          <p:nvPr/>
        </p:nvPicPr>
        <p:blipFill rotWithShape="1">
          <a:blip r:embed="rId3"/>
          <a:srcRect r="37400"/>
          <a:stretch/>
        </p:blipFill>
        <p:spPr>
          <a:xfrm>
            <a:off x="758566" y="2854181"/>
            <a:ext cx="1788790" cy="1590675"/>
          </a:xfrm>
          <a:prstGeom prst="rect">
            <a:avLst/>
          </a:prstGeom>
        </p:spPr>
      </p:pic>
      <p:sp>
        <p:nvSpPr>
          <p:cNvPr id="6" name="Bulle ronde 5"/>
          <p:cNvSpPr/>
          <p:nvPr/>
        </p:nvSpPr>
        <p:spPr>
          <a:xfrm>
            <a:off x="2915816" y="1605701"/>
            <a:ext cx="6156584" cy="1756376"/>
          </a:xfrm>
          <a:prstGeom prst="wedgeEllipseCallout">
            <a:avLst>
              <a:gd name="adj1" fmla="val -65076"/>
              <a:gd name="adj2" fmla="val 81649"/>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smtClean="0">
                <a:solidFill>
                  <a:srgbClr val="C00000"/>
                </a:solidFill>
              </a:rPr>
              <a:t>Mme/Mr ……</a:t>
            </a:r>
          </a:p>
          <a:p>
            <a:pPr algn="ctr"/>
            <a:r>
              <a:rPr lang="fr-FR" b="1" i="1" dirty="0" smtClean="0">
                <a:solidFill>
                  <a:srgbClr val="C00000"/>
                </a:solidFill>
              </a:rPr>
              <a:t>J’espère que mes explications vont vous permettre de vous faciliter la vie pour la gestion de vos comptes.</a:t>
            </a:r>
          </a:p>
          <a:p>
            <a:pPr algn="ctr"/>
            <a:r>
              <a:rPr lang="fr-FR" b="1" i="1" dirty="0" smtClean="0">
                <a:solidFill>
                  <a:srgbClr val="C00000"/>
                </a:solidFill>
              </a:rPr>
              <a:t>Souhaitez-vous aborder d’autres sujets?</a:t>
            </a:r>
            <a:endParaRPr lang="fr-FR" b="1" i="1" dirty="0">
              <a:solidFill>
                <a:srgbClr val="C00000"/>
              </a:solidFill>
            </a:endParaRPr>
          </a:p>
        </p:txBody>
      </p:sp>
      <p:sp>
        <p:nvSpPr>
          <p:cNvPr id="21" name="Bulle ronde 20"/>
          <p:cNvSpPr/>
          <p:nvPr/>
        </p:nvSpPr>
        <p:spPr>
          <a:xfrm>
            <a:off x="2547356" y="3569975"/>
            <a:ext cx="6525044" cy="2397815"/>
          </a:xfrm>
          <a:prstGeom prst="wedgeEllipseCallout">
            <a:avLst>
              <a:gd name="adj1" fmla="val -56695"/>
              <a:gd name="adj2" fmla="val -26156"/>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rgbClr val="C00000"/>
                </a:solidFill>
              </a:rPr>
              <a:t>Mme/Mr ……</a:t>
            </a:r>
          </a:p>
          <a:p>
            <a:pPr algn="ctr"/>
            <a:r>
              <a:rPr lang="fr-FR" b="1" i="1" dirty="0" smtClean="0">
                <a:solidFill>
                  <a:srgbClr val="C00000"/>
                </a:solidFill>
              </a:rPr>
              <a:t>J’espère vous avoir été utile et suis à votre disposition pour toute question complémentaire. Vous pouvez me contacter au 03.xx.xx.xx.xx ou par mail à l’adresse suivante </a:t>
            </a:r>
            <a:r>
              <a:rPr lang="fr-FR" b="1" i="1" dirty="0" smtClean="0">
                <a:solidFill>
                  <a:srgbClr val="C00000"/>
                </a:solidFill>
                <a:hlinkClick r:id="rId4"/>
              </a:rPr>
              <a:t>aaaaa.bbbb@cegee.caisse-epargne.fr</a:t>
            </a:r>
            <a:r>
              <a:rPr lang="fr-FR" b="1" i="1" dirty="0" smtClean="0">
                <a:solidFill>
                  <a:srgbClr val="C00000"/>
                </a:solidFill>
              </a:rPr>
              <a:t>.</a:t>
            </a:r>
          </a:p>
          <a:p>
            <a:pPr algn="ctr"/>
            <a:r>
              <a:rPr lang="fr-FR" b="1" i="1" dirty="0" smtClean="0">
                <a:solidFill>
                  <a:srgbClr val="C00000"/>
                </a:solidFill>
              </a:rPr>
              <a:t>Très belle journée à vous Mme/</a:t>
            </a:r>
            <a:r>
              <a:rPr lang="fr-FR" b="1" i="1" dirty="0">
                <a:solidFill>
                  <a:srgbClr val="C00000"/>
                </a:solidFill>
              </a:rPr>
              <a:t>M</a:t>
            </a:r>
            <a:r>
              <a:rPr lang="fr-FR" b="1" i="1" dirty="0" smtClean="0">
                <a:solidFill>
                  <a:srgbClr val="C00000"/>
                </a:solidFill>
              </a:rPr>
              <a:t>r…. Et à bientôt</a:t>
            </a:r>
            <a:endParaRPr lang="fr-FR" b="1" i="1" dirty="0">
              <a:solidFill>
                <a:srgbClr val="C00000"/>
              </a:solidFill>
            </a:endParaRPr>
          </a:p>
        </p:txBody>
      </p:sp>
      <p:pic>
        <p:nvPicPr>
          <p:cNvPr id="22" name="Image 21"/>
          <p:cNvPicPr>
            <a:picLocks noChangeAspect="1"/>
          </p:cNvPicPr>
          <p:nvPr/>
        </p:nvPicPr>
        <p:blipFill>
          <a:blip r:embed="rId5"/>
          <a:stretch>
            <a:fillRect/>
          </a:stretch>
        </p:blipFill>
        <p:spPr>
          <a:xfrm rot="2730243">
            <a:off x="7500602" y="571052"/>
            <a:ext cx="1764000" cy="504000"/>
          </a:xfrm>
          <a:prstGeom prst="rect">
            <a:avLst/>
          </a:prstGeom>
        </p:spPr>
      </p:pic>
    </p:spTree>
    <p:extLst>
      <p:ext uri="{BB962C8B-B14F-4D97-AF65-F5344CB8AC3E}">
        <p14:creationId xmlns:p14="http://schemas.microsoft.com/office/powerpoint/2010/main" val="26344072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left)">
                                      <p:cBhvr>
                                        <p:cTn id="12" dur="500"/>
                                        <p:tgtEl>
                                          <p:spTgt spid="3">
                                            <p:bg/>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bldLvl="2" animBg="1"/>
      <p:bldP spid="6"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5"/>
          </p:nvPr>
        </p:nvSpPr>
        <p:spPr/>
        <p:txBody>
          <a:bodyPr/>
          <a:lstStyle/>
          <a:p>
            <a:fld id="{0536D7D7-E68B-4848-A580-3E20DDE126DB}" type="slidenum">
              <a:rPr lang="fr-FR" smtClean="0">
                <a:solidFill>
                  <a:schemeClr val="tx1"/>
                </a:solidFill>
              </a:rPr>
              <a:pPr/>
              <a:t>15</a:t>
            </a:fld>
            <a:endParaRPr lang="fr-FR" dirty="0">
              <a:solidFill>
                <a:schemeClr val="tx1"/>
              </a:solidFill>
            </a:endParaRPr>
          </a:p>
        </p:txBody>
      </p:sp>
      <p:sp>
        <p:nvSpPr>
          <p:cNvPr id="9" name="Titre 8"/>
          <p:cNvSpPr>
            <a:spLocks noGrp="1"/>
          </p:cNvSpPr>
          <p:nvPr>
            <p:ph type="title"/>
          </p:nvPr>
        </p:nvSpPr>
        <p:spPr>
          <a:xfrm>
            <a:off x="1125212" y="336719"/>
            <a:ext cx="6671794" cy="707886"/>
          </a:xfrm>
        </p:spPr>
        <p:txBody>
          <a:bodyPr/>
          <a:lstStyle/>
          <a:p>
            <a:r>
              <a:rPr lang="fr-FR" sz="2000" dirty="0" smtClean="0"/>
              <a:t>Les échanges doivent enrichir notre connaissance client, pour ancrer une relation qualitative</a:t>
            </a:r>
            <a:endParaRPr lang="fr-FR" sz="1800" b="0" cap="none" dirty="0"/>
          </a:p>
        </p:txBody>
      </p:sp>
      <p:sp>
        <p:nvSpPr>
          <p:cNvPr id="14" name="ZoneTexte 13"/>
          <p:cNvSpPr txBox="1"/>
          <p:nvPr/>
        </p:nvSpPr>
        <p:spPr>
          <a:xfrm>
            <a:off x="2267744" y="6520755"/>
            <a:ext cx="4680520" cy="230832"/>
          </a:xfrm>
          <a:prstGeom prst="rect">
            <a:avLst/>
          </a:prstGeom>
          <a:noFill/>
        </p:spPr>
        <p:txBody>
          <a:bodyPr wrap="square" rtlCol="0">
            <a:spAutoFit/>
          </a:bodyPr>
          <a:lstStyle/>
          <a:p>
            <a:pPr algn="ctr">
              <a:spcAft>
                <a:spcPts val="300"/>
              </a:spcAft>
            </a:pPr>
            <a:r>
              <a:rPr lang="fr-FR" sz="900" b="1" dirty="0" smtClean="0"/>
              <a:t>DIRECTION MARCHES GRAND PUBLIC ET JEUNES – Département de l’Excellence Relationnelle</a:t>
            </a:r>
            <a:endParaRPr lang="fr-FR" sz="900" b="1" dirty="0" smtClean="0">
              <a:solidFill>
                <a:schemeClr val="tx1"/>
              </a:solidFill>
            </a:endParaRPr>
          </a:p>
        </p:txBody>
      </p:sp>
      <p:sp>
        <p:nvSpPr>
          <p:cNvPr id="12" name="Titre 1"/>
          <p:cNvSpPr txBox="1">
            <a:spLocks/>
          </p:cNvSpPr>
          <p:nvPr/>
        </p:nvSpPr>
        <p:spPr>
          <a:xfrm rot="16200000">
            <a:off x="-3279512" y="3264486"/>
            <a:ext cx="6867525" cy="338554"/>
          </a:xfrm>
          <a:prstGeom prst="rect">
            <a:avLst/>
          </a:prstGeom>
          <a:solidFill>
            <a:schemeClr val="bg1">
              <a:lumMod val="85000"/>
            </a:schemeClr>
          </a:solidFill>
        </p:spPr>
        <p:txBody>
          <a:bodyPr vert="horz" lIns="91440" tIns="45720" rIns="91440" bIns="45720" rtlCol="0" anchor="t" anchorCtr="0">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algn="ctr"/>
            <a:r>
              <a:rPr lang="fr-FR" sz="1600" dirty="0" smtClean="0"/>
              <a:t>Visite téléphone : le suivi</a:t>
            </a:r>
            <a:endParaRPr lang="fr-FR" sz="1600" dirty="0"/>
          </a:p>
        </p:txBody>
      </p:sp>
      <p:sp>
        <p:nvSpPr>
          <p:cNvPr id="3" name="ZoneTexte 2"/>
          <p:cNvSpPr txBox="1"/>
          <p:nvPr/>
        </p:nvSpPr>
        <p:spPr>
          <a:xfrm>
            <a:off x="2411759" y="1459185"/>
            <a:ext cx="6195478" cy="1077218"/>
          </a:xfrm>
          <a:prstGeom prst="rect">
            <a:avLst/>
          </a:prstGeom>
          <a:noFill/>
        </p:spPr>
        <p:txBody>
          <a:bodyPr wrap="square" rtlCol="0">
            <a:spAutoFit/>
          </a:bodyPr>
          <a:lstStyle/>
          <a:p>
            <a:pPr marL="400050" indent="-400050">
              <a:spcAft>
                <a:spcPts val="600"/>
              </a:spcAft>
              <a:buFont typeface="+mj-lt"/>
              <a:buAutoNum type="romanUcPeriod"/>
            </a:pPr>
            <a:r>
              <a:rPr lang="fr-FR" b="1" dirty="0" smtClean="0">
                <a:latin typeface="Calibri" panose="020F0502020204030204" pitchFamily="34" charset="0"/>
                <a:cs typeface="Calibri" panose="020F0502020204030204" pitchFamily="34" charset="0"/>
              </a:rPr>
              <a:t>Réaliser systématiquement le compte rendu d’entretien</a:t>
            </a:r>
          </a:p>
          <a:p>
            <a:pPr marL="800100" lvl="1" indent="-342900">
              <a:spcAft>
                <a:spcPts val="600"/>
              </a:spcAft>
              <a:buFont typeface="Wingdings" panose="05000000000000000000" pitchFamily="2" charset="2"/>
              <a:buChar char="ü"/>
            </a:pPr>
            <a:r>
              <a:rPr lang="fr-FR" b="1" dirty="0" smtClean="0">
                <a:latin typeface="Calibri" panose="020F0502020204030204" pitchFamily="34" charset="0"/>
                <a:cs typeface="Calibri" panose="020F0502020204030204" pitchFamily="34" charset="0"/>
              </a:rPr>
              <a:t>Pour acter le rendez-vous téléphonique</a:t>
            </a:r>
          </a:p>
          <a:p>
            <a:pPr marL="800100" lvl="1" indent="-342900">
              <a:spcAft>
                <a:spcPts val="600"/>
              </a:spcAft>
              <a:buFont typeface="Wingdings" panose="05000000000000000000" pitchFamily="2" charset="2"/>
              <a:buChar char="ü"/>
            </a:pPr>
            <a:r>
              <a:rPr lang="fr-FR" b="1" dirty="0" smtClean="0">
                <a:latin typeface="Calibri" panose="020F0502020204030204" pitchFamily="34" charset="0"/>
                <a:cs typeface="Calibri" panose="020F0502020204030204" pitchFamily="34" charset="0"/>
              </a:rPr>
              <a:t>Pour préparer notre prochain contact avec le client</a:t>
            </a:r>
          </a:p>
        </p:txBody>
      </p:sp>
      <p:sp>
        <p:nvSpPr>
          <p:cNvPr id="15" name="ZoneTexte 14"/>
          <p:cNvSpPr txBox="1"/>
          <p:nvPr/>
        </p:nvSpPr>
        <p:spPr>
          <a:xfrm>
            <a:off x="2411760" y="3504981"/>
            <a:ext cx="6757808" cy="1154162"/>
          </a:xfrm>
          <a:prstGeom prst="rect">
            <a:avLst/>
          </a:prstGeom>
          <a:noFill/>
        </p:spPr>
        <p:txBody>
          <a:bodyPr wrap="square" rtlCol="0">
            <a:spAutoFit/>
          </a:bodyPr>
          <a:lstStyle/>
          <a:p>
            <a:pPr marL="400050" indent="-400050">
              <a:spcBef>
                <a:spcPts val="600"/>
              </a:spcBef>
              <a:spcAft>
                <a:spcPts val="1200"/>
              </a:spcAft>
              <a:buFont typeface="+mj-lt"/>
              <a:buAutoNum type="romanUcPeriod" startAt="2"/>
            </a:pPr>
            <a:r>
              <a:rPr lang="fr-FR" b="1" dirty="0" smtClean="0">
                <a:latin typeface="Calibri" panose="020F0502020204030204" pitchFamily="34" charset="0"/>
                <a:cs typeface="Calibri" panose="020F0502020204030204" pitchFamily="34" charset="0"/>
              </a:rPr>
              <a:t>Réaliser un projet relance, pour les besoins détectés</a:t>
            </a:r>
          </a:p>
          <a:p>
            <a:pPr marL="800100" lvl="1" indent="-342900">
              <a:spcAft>
                <a:spcPts val="600"/>
              </a:spcAft>
              <a:buFont typeface="Wingdings" panose="05000000000000000000" pitchFamily="2" charset="2"/>
              <a:buChar char="ü"/>
            </a:pPr>
            <a:r>
              <a:rPr lang="fr-FR" b="1" dirty="0">
                <a:latin typeface="Calibri" panose="020F0502020204030204" pitchFamily="34" charset="0"/>
                <a:cs typeface="Calibri" panose="020F0502020204030204" pitchFamily="34" charset="0"/>
              </a:rPr>
              <a:t>Pour </a:t>
            </a:r>
            <a:r>
              <a:rPr lang="fr-FR" b="1" dirty="0" smtClean="0">
                <a:latin typeface="Calibri" panose="020F0502020204030204" pitchFamily="34" charset="0"/>
                <a:cs typeface="Calibri" panose="020F0502020204030204" pitchFamily="34" charset="0"/>
              </a:rPr>
              <a:t>accompagner notre client dans ses projets</a:t>
            </a:r>
          </a:p>
          <a:p>
            <a:pPr marL="800100" lvl="1" indent="-342900">
              <a:spcAft>
                <a:spcPts val="600"/>
              </a:spcAft>
              <a:buFont typeface="Wingdings" panose="05000000000000000000" pitchFamily="2" charset="2"/>
              <a:buChar char="ü"/>
            </a:pPr>
            <a:r>
              <a:rPr lang="fr-FR" b="1" dirty="0" smtClean="0">
                <a:latin typeface="Calibri" panose="020F0502020204030204" pitchFamily="34" charset="0"/>
                <a:cs typeface="Calibri" panose="020F0502020204030204" pitchFamily="34" charset="0"/>
              </a:rPr>
              <a:t>Pour disposer de contacts qualitatifs de relance</a:t>
            </a:r>
            <a:endParaRPr lang="fr-FR" b="1" dirty="0">
              <a:latin typeface="Calibri" panose="020F0502020204030204" pitchFamily="34" charset="0"/>
              <a:cs typeface="Calibri" panose="020F0502020204030204" pitchFamily="34" charset="0"/>
            </a:endParaRPr>
          </a:p>
        </p:txBody>
      </p:sp>
      <p:pic>
        <p:nvPicPr>
          <p:cNvPr id="18" name="Image 17"/>
          <p:cNvPicPr>
            <a:picLocks noChangeAspect="1"/>
          </p:cNvPicPr>
          <p:nvPr/>
        </p:nvPicPr>
        <p:blipFill>
          <a:blip r:embed="rId3"/>
          <a:stretch>
            <a:fillRect/>
          </a:stretch>
        </p:blipFill>
        <p:spPr>
          <a:xfrm rot="2388684">
            <a:off x="7466019" y="476802"/>
            <a:ext cx="1756798" cy="504000"/>
          </a:xfrm>
          <a:prstGeom prst="rect">
            <a:avLst/>
          </a:prstGeom>
        </p:spPr>
      </p:pic>
      <p:pic>
        <p:nvPicPr>
          <p:cNvPr id="2" name="Image 1"/>
          <p:cNvPicPr>
            <a:picLocks noChangeAspect="1"/>
          </p:cNvPicPr>
          <p:nvPr/>
        </p:nvPicPr>
        <p:blipFill>
          <a:blip r:embed="rId4"/>
          <a:stretch>
            <a:fillRect/>
          </a:stretch>
        </p:blipFill>
        <p:spPr>
          <a:xfrm>
            <a:off x="544256" y="1475705"/>
            <a:ext cx="1856979" cy="1235735"/>
          </a:xfrm>
          <a:prstGeom prst="rect">
            <a:avLst/>
          </a:prstGeom>
        </p:spPr>
      </p:pic>
      <p:pic>
        <p:nvPicPr>
          <p:cNvPr id="7" name="Image 6"/>
          <p:cNvPicPr>
            <a:picLocks noChangeAspect="1"/>
          </p:cNvPicPr>
          <p:nvPr/>
        </p:nvPicPr>
        <p:blipFill>
          <a:blip r:embed="rId5"/>
          <a:stretch>
            <a:fillRect/>
          </a:stretch>
        </p:blipFill>
        <p:spPr>
          <a:xfrm>
            <a:off x="544256" y="3489663"/>
            <a:ext cx="1869536" cy="1246357"/>
          </a:xfrm>
          <a:prstGeom prst="rect">
            <a:avLst/>
          </a:prstGeom>
        </p:spPr>
      </p:pic>
    </p:spTree>
    <p:extLst>
      <p:ext uri="{BB962C8B-B14F-4D97-AF65-F5344CB8AC3E}">
        <p14:creationId xmlns:p14="http://schemas.microsoft.com/office/powerpoint/2010/main" val="22069164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left)">
                                      <p:cBhvr>
                                        <p:cTn id="24" dur="500"/>
                                        <p:tgtEl>
                                          <p:spTgt spid="3">
                                            <p:txEl>
                                              <p:pRg st="1" end="1"/>
                                            </p:txEl>
                                          </p:spTgt>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left)">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wipe(left)">
                                      <p:cBhvr>
                                        <p:cTn id="37" dur="500"/>
                                        <p:tgtEl>
                                          <p:spTgt spid="15">
                                            <p:txEl>
                                              <p:pRg st="0" end="0"/>
                                            </p:txEl>
                                          </p:spTgt>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5">
                                            <p:txEl>
                                              <p:pRg st="1" end="1"/>
                                            </p:txEl>
                                          </p:spTgt>
                                        </p:tgtEl>
                                        <p:attrNameLst>
                                          <p:attrName>style.visibility</p:attrName>
                                        </p:attrNameLst>
                                      </p:cBhvr>
                                      <p:to>
                                        <p:strVal val="visible"/>
                                      </p:to>
                                    </p:set>
                                    <p:animEffect transition="in" filter="wipe(left)">
                                      <p:cBhvr>
                                        <p:cTn id="41" dur="500"/>
                                        <p:tgtEl>
                                          <p:spTgt spid="15">
                                            <p:txEl>
                                              <p:pRg st="1" end="1"/>
                                            </p:txEl>
                                          </p:spTgt>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15">
                                            <p:txEl>
                                              <p:pRg st="2" end="2"/>
                                            </p:txEl>
                                          </p:spTgt>
                                        </p:tgtEl>
                                        <p:attrNameLst>
                                          <p:attrName>style.visibility</p:attrName>
                                        </p:attrNameLst>
                                      </p:cBhvr>
                                      <p:to>
                                        <p:strVal val="visible"/>
                                      </p:to>
                                    </p:set>
                                    <p:animEffect transition="in" filter="wipe(left)">
                                      <p:cBhvr>
                                        <p:cTn id="45"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bldLvl="2"/>
      <p:bldP spid="15" grpId="0" uiExpand="1" build="p" bldLvl="2"/>
    </p:bld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46254CA35F3549ADF74867599DC135" ma:contentTypeVersion="0" ma:contentTypeDescription="Crée un document." ma:contentTypeScope="" ma:versionID="84436ba9591efecbaf12e6644fb6df48">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41085-8EEC-47D3-9566-2A45068B4531}">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106F41D-9071-4BEB-9462-E6FAF6C636F9}">
  <ds:schemaRefs>
    <ds:schemaRef ds:uri="http://schemas.microsoft.com/sharepoint/v3/contenttype/forms"/>
  </ds:schemaRefs>
</ds:datastoreItem>
</file>

<file path=customXml/itemProps3.xml><?xml version="1.0" encoding="utf-8"?>
<ds:datastoreItem xmlns:ds="http://schemas.openxmlformats.org/officeDocument/2006/customXml" ds:itemID="{68066E39-804A-4997-A54A-35BB5E8F0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9360</TotalTime>
  <Words>1262</Words>
  <Application>Microsoft Office PowerPoint</Application>
  <PresentationFormat>Affichage à l'écran (4:3)</PresentationFormat>
  <Paragraphs>195</Paragraphs>
  <Slides>15</Slides>
  <Notes>8</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15</vt:i4>
      </vt:variant>
    </vt:vector>
  </HeadingPairs>
  <TitlesOfParts>
    <vt:vector size="23" baseType="lpstr">
      <vt:lpstr>AngsanaUPC</vt:lpstr>
      <vt:lpstr>Arial</vt:lpstr>
      <vt:lpstr>Arial Narrow</vt:lpstr>
      <vt:lpstr>Calibri</vt:lpstr>
      <vt:lpstr>Verdana</vt:lpstr>
      <vt:lpstr>Wingdings</vt:lpstr>
      <vt:lpstr>Wingdings 2</vt:lpstr>
      <vt:lpstr>Thème Office</vt:lpstr>
      <vt:lpstr>Présentation PowerPoint</vt:lpstr>
      <vt:lpstr>Présentation PowerPoint</vt:lpstr>
      <vt:lpstr>Contexte et orientations</vt:lpstr>
      <vt:lpstr>Présentation PowerPoint</vt:lpstr>
      <vt:lpstr>La démarche relationnelle « vous être utile »</vt:lpstr>
      <vt:lpstr>Présentation PowerPoint</vt:lpstr>
      <vt:lpstr>Présentation PowerPoint</vt:lpstr>
      <vt:lpstr>la situation et la connaissance du client influent sur le parcours de la visite téléphone construit en 3 étapes</vt:lpstr>
      <vt:lpstr>La bonne préparation de l’appel influe sur le parcours de la visite téléphone </vt:lpstr>
      <vt:lpstr>la visite téléphone est une Démarche relationnelle, bienveillante, d’accompagnement envers nos clients</vt:lpstr>
      <vt:lpstr>En s’appuyant sur la préparation de l’entretien, le parcours de la visite téléphonique est adapté</vt:lpstr>
      <vt:lpstr>En s’appuyant sur la préparation de l’entretien, le parcours de la visite téléphonique est adapté</vt:lpstr>
      <vt:lpstr>En s’appuyant sur la préparation de l’entretien, le parcours de la visite téléphonique est adapté</vt:lpstr>
      <vt:lpstr>la visite téléphone est une Démarche relationnelle, bienveillante, d’accompagnement envers nos clients</vt:lpstr>
      <vt:lpstr>Les échanges doivent enrichir notre connaissance client, pour ancrer une relation qualitative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BASTIEN Olivier [CEGEE]</cp:lastModifiedBy>
  <cp:revision>515</cp:revision>
  <cp:lastPrinted>2020-02-26T15:56:39Z</cp:lastPrinted>
  <dcterms:created xsi:type="dcterms:W3CDTF">2017-05-30T18:41:27Z</dcterms:created>
  <dcterms:modified xsi:type="dcterms:W3CDTF">2020-03-25T14:20:00Z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0x010100C146254CA35F3549ADF74867599DC135</vt:lpwstr>
  </property>
  <property fmtid="{D5CDD505-2E9C-101B-9397-08002B2CF9AE}" pid="3" name="MSIP_Label_48a19f0c-bea1-442e-a475-ed109d9ec508_Enabled">
    <vt:lpwstr>True</vt:lpwstr>
  </property>
  <property fmtid="{D5CDD505-2E9C-101B-9397-08002B2CF9AE}" pid="4" name="MSIP_Label_48a19f0c-bea1-442e-a475-ed109d9ec508_SiteId">
    <vt:lpwstr>d5bb6d35-8a82-4329-b49a-5030bd6497ab</vt:lpwstr>
  </property>
  <property fmtid="{D5CDD505-2E9C-101B-9397-08002B2CF9AE}" pid="5" name="MSIP_Label_48a19f0c-bea1-442e-a475-ed109d9ec508_Owner">
    <vt:lpwstr>bernard.kuntzmann@cegee.caisse-epargne.fr</vt:lpwstr>
  </property>
  <property fmtid="{D5CDD505-2E9C-101B-9397-08002B2CF9AE}" pid="6" name="MSIP_Label_48a19f0c-bea1-442e-a475-ed109d9ec508_SetDate">
    <vt:lpwstr>2020-03-18T13:22:15.4735445Z</vt:lpwstr>
  </property>
  <property fmtid="{D5CDD505-2E9C-101B-9397-08002B2CF9AE}" pid="7" name="MSIP_Label_48a19f0c-bea1-442e-a475-ed109d9ec508_Name">
    <vt:lpwstr>C2 - Interne BPCE</vt:lpwstr>
  </property>
  <property fmtid="{D5CDD505-2E9C-101B-9397-08002B2CF9AE}" pid="8" name="MSIP_Label_48a19f0c-bea1-442e-a475-ed109d9ec508_Application">
    <vt:lpwstr>Microsoft Azure Information Protection</vt:lpwstr>
  </property>
  <property fmtid="{D5CDD505-2E9C-101B-9397-08002B2CF9AE}" pid="9" name="MSIP_Label_48a19f0c-bea1-442e-a475-ed109d9ec508_Extended_MSFT_Method">
    <vt:lpwstr>Automatic</vt:lpwstr>
  </property>
  <property fmtid="{D5CDD505-2E9C-101B-9397-08002B2CF9AE}" pid="10" name="Sensitivity">
    <vt:lpwstr>C2 - Interne BPCE</vt:lpwstr>
  </property>
</Properties>
</file>