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24"/>
  </p:notesMasterIdLst>
  <p:handoutMasterIdLst>
    <p:handoutMasterId r:id="rId25"/>
  </p:handoutMasterIdLst>
  <p:sldIdLst>
    <p:sldId id="270" r:id="rId5"/>
    <p:sldId id="408" r:id="rId6"/>
    <p:sldId id="407" r:id="rId7"/>
    <p:sldId id="409" r:id="rId8"/>
    <p:sldId id="345" r:id="rId9"/>
    <p:sldId id="395" r:id="rId10"/>
    <p:sldId id="391" r:id="rId11"/>
    <p:sldId id="369" r:id="rId12"/>
    <p:sldId id="415" r:id="rId13"/>
    <p:sldId id="410" r:id="rId14"/>
    <p:sldId id="404" r:id="rId15"/>
    <p:sldId id="405" r:id="rId16"/>
    <p:sldId id="411" r:id="rId17"/>
    <p:sldId id="403" r:id="rId18"/>
    <p:sldId id="412" r:id="rId19"/>
    <p:sldId id="402" r:id="rId20"/>
    <p:sldId id="414" r:id="rId21"/>
    <p:sldId id="413" r:id="rId22"/>
    <p:sldId id="371" r:id="rId23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27">
          <p15:clr>
            <a:srgbClr val="A4A3A4"/>
          </p15:clr>
        </p15:guide>
        <p15:guide id="4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na Dauzet" initials="DD" lastIdx="8" clrIdx="0">
    <p:extLst/>
  </p:cmAuthor>
  <p:cmAuthor id="2" name="Davina Dauzet" initials="DD [2]" lastIdx="1" clrIdx="1">
    <p:extLst/>
  </p:cmAuthor>
  <p:cmAuthor id="3" name="Davina Dauzet" initials="DD [3]" lastIdx="1" clrIdx="2">
    <p:extLst/>
  </p:cmAuthor>
  <p:cmAuthor id="4" name="Davina Dauzet" initials="DD [4]" lastIdx="1" clrIdx="3">
    <p:extLst/>
  </p:cmAuthor>
  <p:cmAuthor id="5" name="Davina Dauzet" initials="DD [5]" lastIdx="1" clrIdx="4">
    <p:extLst/>
  </p:cmAuthor>
  <p:cmAuthor id="6" name="Davina Dauzet" initials="DD [6]" lastIdx="1" clrIdx="5">
    <p:extLst/>
  </p:cmAuthor>
  <p:cmAuthor id="7" name="Davina Dauzet" initials="DD [7]" lastIdx="1" clrIdx="6">
    <p:extLst/>
  </p:cmAuthor>
  <p:cmAuthor id="8" name="Davina Dauzet" initials="DD [8]" lastIdx="1" clrIdx="7">
    <p:extLst/>
  </p:cmAuthor>
  <p:cmAuthor id="9" name="Davina Dauzet" initials="DD [9]" lastIdx="1" clrIdx="8">
    <p:extLst/>
  </p:cmAuthor>
  <p:cmAuthor id="10" name="Davina Dauzet" initials="DD [10]" lastIdx="1" clrIdx="9">
    <p:extLst/>
  </p:cmAuthor>
  <p:cmAuthor id="11" name="Davina Dauzet" initials="DD [11]" lastIdx="1" clrIdx="10">
    <p:extLst/>
  </p:cmAuthor>
  <p:cmAuthor id="12" name="Davina Dauzet" initials="DD [12]" lastIdx="1" clrIdx="11">
    <p:extLst/>
  </p:cmAuthor>
  <p:cmAuthor id="13" name="Davina Dauzet" initials="DD [13]" lastIdx="1" clrIdx="12">
    <p:extLst/>
  </p:cmAuthor>
  <p:cmAuthor id="14" name="Davina Dauzet" initials="DD [14]" lastIdx="1" clrIdx="13">
    <p:extLst/>
  </p:cmAuthor>
  <p:cmAuthor id="15" name="Davina Dauzet" initials="DD [15]" lastIdx="1" clrIdx="14">
    <p:extLst/>
  </p:cmAuthor>
  <p:cmAuthor id="16" name="Davina Dauzet" initials="DD [16]" lastIdx="1" clrIdx="15">
    <p:extLst/>
  </p:cmAuthor>
  <p:cmAuthor id="17" name="Davina Dauzet" initials="DD [17]" lastIdx="1" clrIdx="16">
    <p:extLst/>
  </p:cmAuthor>
  <p:cmAuthor id="18" name="Davina Dauzet" initials="DD [18]" lastIdx="1" clrIdx="17">
    <p:extLst/>
  </p:cmAuthor>
  <p:cmAuthor id="19" name="Davina Dauzet" initials="DD [19]" lastIdx="2" clrIdx="18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3A5A"/>
    <a:srgbClr val="C31632"/>
    <a:srgbClr val="FFFFFF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88" autoAdjust="0"/>
    <p:restoredTop sz="98083" autoAdjust="0"/>
  </p:normalViewPr>
  <p:slideViewPr>
    <p:cSldViewPr showGuides="1">
      <p:cViewPr varScale="1">
        <p:scale>
          <a:sx n="69" d="100"/>
          <a:sy n="69" d="100"/>
        </p:scale>
        <p:origin x="1314" y="72"/>
      </p:cViewPr>
      <p:guideLst>
        <p:guide orient="horz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51" d="100"/>
          <a:sy n="51" d="100"/>
        </p:scale>
        <p:origin x="-3006" y="-108"/>
      </p:cViewPr>
      <p:guideLst>
        <p:guide orient="horz" pos="2880"/>
        <p:guide pos="2160"/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Dossiers Immobiliers en montant 2 Mds € en 2019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5A9-4169-9D0F-E600BED4CE54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5A9-4169-9D0F-E600BED4CE54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5A9-4169-9D0F-E600BED4CE54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5A9-4169-9D0F-E600BED4CE54}"/>
              </c:ext>
            </c:extLst>
          </c:dPt>
          <c:cat>
            <c:strRef>
              <c:f>Feuil1!$A$2:$A$5</c:f>
              <c:strCache>
                <c:ptCount val="2"/>
                <c:pt idx="0">
                  <c:v>dossiers &lt;à 33%</c:v>
                </c:pt>
                <c:pt idx="1">
                  <c:v>Dossiers &gt; à 33%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59</c:v>
                </c:pt>
                <c:pt idx="1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02-4FEE-9FA1-7C53FD4FD1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legendEntry>
        <c:idx val="3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Dossiers Immobiliers en montant 2 Mds € en 2019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5E3-42E8-B149-E0EC62861B9F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5E3-42E8-B149-E0EC62861B9F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5E3-42E8-B149-E0EC62861B9F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5E3-42E8-B149-E0EC62861B9F}"/>
              </c:ext>
            </c:extLst>
          </c:dPt>
          <c:cat>
            <c:strRef>
              <c:f>Feuil1!$A$2:$A$5</c:f>
              <c:strCache>
                <c:ptCount val="2"/>
                <c:pt idx="0">
                  <c:v>dossiers &lt;à 33%</c:v>
                </c:pt>
                <c:pt idx="1">
                  <c:v>Dossiers &gt; à 33% (Tolérance HCSF)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85</c:v>
                </c:pt>
                <c:pt idx="1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5E3-42E8-B149-E0EC62861B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2"/>
        <c:delete val="1"/>
      </c:legendEntry>
      <c:legendEntry>
        <c:idx val="3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0.13697</cdr:x>
      <cdr:y>0.07639</cdr:y>
    </cdr:from>
    <cdr:to>
      <cdr:x>0.52954</cdr:x>
      <cdr:y>0.7695</cdr:y>
    </cdr:to>
    <cdr:grpSp>
      <cdr:nvGrpSpPr>
        <cdr:cNvPr id="4" name="Groupe 3"/>
        <cdr:cNvGrpSpPr/>
      </cdr:nvGrpSpPr>
      <cdr:grpSpPr>
        <a:xfrm xmlns:a="http://schemas.openxmlformats.org/drawingml/2006/main">
          <a:off x="917482" y="317730"/>
          <a:ext cx="2629532" cy="2882947"/>
          <a:chOff x="906759" y="310443"/>
          <a:chExt cx="2598963" cy="2816809"/>
        </a:xfrm>
      </cdr:grpSpPr>
      <cdr:sp macro="" textlink="">
        <cdr:nvSpPr>
          <cdr:cNvPr id="2" name="ZoneTexte 1"/>
          <cdr:cNvSpPr txBox="1"/>
        </cdr:nvSpPr>
        <cdr:spPr>
          <a:xfrm xmlns:a="http://schemas.openxmlformats.org/drawingml/2006/main">
            <a:off x="1142694" y="310443"/>
            <a:ext cx="1080120" cy="1353222"/>
          </a:xfrm>
          <a:prstGeom xmlns:a="http://schemas.openxmlformats.org/drawingml/2006/main" prst="rect">
            <a:avLst/>
          </a:prstGeom>
          <a:noFill xmlns:a="http://schemas.openxmlformats.org/drawingml/2006/main"/>
        </cdr:spPr>
        <cdr:txBody>
          <a:bodyPr xmlns:a="http://schemas.openxmlformats.org/drawingml/2006/main" vertOverflow="clip" wrap="square" rtlCol="0">
            <a:spAutoFit/>
          </a:bodyPr>
          <a:lstStyle xmlns:a="http://schemas.openxmlformats.org/drawingml/2006/main"/>
          <a:p xmlns:a="http://schemas.openxmlformats.org/drawingml/2006/main">
            <a:pPr algn="ctr"/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</a:t>
            </a: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 </a:t>
            </a:r>
            <a:r>
              <a:rPr lang="fr-F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 à 33%</a:t>
            </a:r>
          </a:p>
          <a:p xmlns:a="http://schemas.openxmlformats.org/drawingml/2006/main">
            <a:pPr algn="ctr"/>
            <a:r>
              <a:rPr lang="fr-F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Tolérance HCSF</a:t>
            </a:r>
            <a:endParaRPr lang="fr-FR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cdr:txBody>
      </cdr:sp>
      <cdr:sp macro="" textlink="">
        <cdr:nvSpPr>
          <cdr:cNvPr id="3" name="ZoneTexte 2"/>
          <cdr:cNvSpPr txBox="1"/>
        </cdr:nvSpPr>
        <cdr:spPr>
          <a:xfrm xmlns:a="http://schemas.openxmlformats.org/drawingml/2006/main">
            <a:off x="906759" y="2173141"/>
            <a:ext cx="2598963" cy="954111"/>
          </a:xfrm>
          <a:prstGeom xmlns:a="http://schemas.openxmlformats.org/drawingml/2006/main" prst="rect">
            <a:avLst/>
          </a:prstGeom>
          <a:noFill xmlns:a="http://schemas.openxmlformats.org/drawingml/2006/main"/>
        </cdr:spPr>
        <cdr:txBody>
          <a:bodyPr xmlns:a="http://schemas.openxmlformats.org/drawingml/2006/main" vertOverflow="clip" wrap="square" rtlCol="0">
            <a:spAutoFit/>
          </a:bodyPr>
          <a:lstStyle xmlns:a="http://schemas.openxmlformats.org/drawingml/2006/main"/>
          <a:p xmlns:a="http://schemas.openxmlformats.org/drawingml/2006/main">
            <a:pPr algn="ctr"/>
            <a:r>
              <a:rPr lang="fr-F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Cible:</a:t>
            </a: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85 </a:t>
            </a:r>
            <a:r>
              <a:rPr lang="fr-F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 de dossiers &lt; à 33</a:t>
            </a:r>
            <a:r>
              <a:rPr lang="fr-F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</a:t>
            </a:r>
            <a:endParaRPr lang="fr-FR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cdr:txBody>
      </cdr:sp>
    </cdr:grp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E0349-EDD4-49F9-AF80-3B443319975B}" type="datetimeFigureOut">
              <a:rPr lang="fr-FR" smtClean="0"/>
              <a:t>25/05/2020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96377-EC5A-470E-8B46-F875CBA32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062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98B5C-2BD5-47C8-8BFF-FF284A350E8C}" type="datetimeFigureOut">
              <a:rPr lang="fr-FR" smtClean="0"/>
              <a:t>25/05/2020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3B20C-9EC3-456B-8DFC-4A38DA7612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947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3.jpeg"/><Relationship Id="rId7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10" Type="http://schemas.openxmlformats.org/officeDocument/2006/relationships/image" Target="../media/image12.jpeg"/><Relationship Id="rId4" Type="http://schemas.openxmlformats.org/officeDocument/2006/relationships/image" Target="../media/image8.jpeg"/><Relationship Id="rId9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12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pic>
        <p:nvPicPr>
          <p:cNvPr id="3" name="Image 2" descr="1 - copie.jp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88640"/>
            <a:ext cx="4464000" cy="1318908"/>
          </a:xfrm>
          <a:prstGeom prst="rect">
            <a:avLst/>
          </a:prstGeom>
        </p:spPr>
      </p:pic>
      <p:pic>
        <p:nvPicPr>
          <p:cNvPr id="5" name="Image 4" descr="2 - copie.jp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556792"/>
            <a:ext cx="4464496" cy="1321471"/>
          </a:xfrm>
          <a:prstGeom prst="rect">
            <a:avLst/>
          </a:prstGeom>
        </p:spPr>
      </p:pic>
      <p:pic>
        <p:nvPicPr>
          <p:cNvPr id="11" name="Image 10" descr="3 - copie.jp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2924944"/>
            <a:ext cx="4464496" cy="1321917"/>
          </a:xfrm>
          <a:prstGeom prst="rect">
            <a:avLst/>
          </a:prstGeom>
        </p:spPr>
      </p:pic>
      <p:pic>
        <p:nvPicPr>
          <p:cNvPr id="12" name="Image 11" descr="4 - copie.jpg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4293096"/>
            <a:ext cx="4464496" cy="1319056"/>
          </a:xfrm>
          <a:prstGeom prst="rect">
            <a:avLst/>
          </a:prstGeom>
        </p:spPr>
      </p:pic>
      <p:pic>
        <p:nvPicPr>
          <p:cNvPr id="1026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5733256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Image 13" descr="LOGO_VousetreUtile - copie.jpg"/>
          <p:cNvPicPr>
            <a:picLocks noChangeAspect="1"/>
          </p:cNvPicPr>
          <p:nvPr userDrawn="1"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88640"/>
            <a:ext cx="977367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2056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à insér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-1107504"/>
            <a:ext cx="8712968" cy="7597708"/>
          </a:xfrm>
          <a:prstGeom prst="rect">
            <a:avLst/>
          </a:prstGeom>
        </p:spPr>
      </p:pic>
      <p:pic>
        <p:nvPicPr>
          <p:cNvPr id="3" name="Image 2" descr="#.png"/>
          <p:cNvPicPr>
            <a:picLocks noChangeAspect="1"/>
          </p:cNvPicPr>
          <p:nvPr userDrawn="1"/>
        </p:nvPicPr>
        <p:blipFill>
          <a:blip r:embed="rId3" cstate="print">
            <a:alphaModFix amt="5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-603448"/>
            <a:ext cx="5194941" cy="8136904"/>
          </a:xfrm>
          <a:prstGeom prst="rect">
            <a:avLst/>
          </a:prstGeom>
        </p:spPr>
      </p:pic>
      <p:pic>
        <p:nvPicPr>
          <p:cNvPr id="2" name="Image 1" descr="LOGO_VousetreUtile - copie.jpg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88640"/>
            <a:ext cx="977367" cy="1152128"/>
          </a:xfrm>
          <a:prstGeom prst="rect">
            <a:avLst/>
          </a:prstGeom>
        </p:spPr>
      </p:pic>
      <p:pic>
        <p:nvPicPr>
          <p:cNvPr id="9" name="Espace réservé pour une image 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pic>
        <p:nvPicPr>
          <p:cNvPr id="7" name="Image 6" descr="logoterritoiredavenir2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1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7765" y="5857081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37533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2564904"/>
            <a:ext cx="8328248" cy="5656268"/>
          </a:xfrm>
          <a:prstGeom prst="rect">
            <a:avLst/>
          </a:prstGeom>
        </p:spPr>
      </p:pic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1619672" y="692696"/>
            <a:ext cx="1512000" cy="432048"/>
          </a:xfrm>
        </p:spPr>
        <p:txBody>
          <a:bodyPr anchor="t">
            <a:noAutofit/>
          </a:bodyPr>
          <a:lstStyle>
            <a:lvl1pPr algn="ctr">
              <a:defRPr sz="2200" b="1" cap="all">
                <a:solidFill>
                  <a:schemeClr val="accent1"/>
                </a:solidFill>
              </a:defRPr>
            </a:lvl1pPr>
          </a:lstStyle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>
          <a:xfrm>
            <a:off x="1619672" y="1340768"/>
            <a:ext cx="6553398" cy="4968453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tabLst>
                <a:tab pos="5472000" algn="l"/>
              </a:tabLst>
              <a:defRPr sz="1800" cap="none" baseline="0">
                <a:solidFill>
                  <a:schemeClr val="tx1"/>
                </a:solidFill>
              </a:defRPr>
            </a:lvl1pPr>
            <a:lvl2pPr marL="540000">
              <a:lnSpc>
                <a:spcPts val="1800"/>
              </a:lnSpc>
              <a:tabLst>
                <a:tab pos="5472000" algn="l"/>
              </a:tabLst>
              <a:defRPr sz="1400" b="0" cap="none" baseline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 descr="#1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52736" y="722454"/>
            <a:ext cx="3946251" cy="6135546"/>
          </a:xfrm>
          <a:prstGeom prst="rect">
            <a:avLst/>
          </a:prstGeom>
        </p:spPr>
      </p:pic>
      <p:cxnSp>
        <p:nvCxnSpPr>
          <p:cNvPr id="15" name="Connecteur droit 14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Espace réservé pour une image 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Espace réservé du pied de page 2"/>
          <p:cNvSpPr>
            <a:spLocks noGrp="1"/>
          </p:cNvSpPr>
          <p:nvPr>
            <p:ph type="ftr" sz="quarter" idx="14"/>
          </p:nvPr>
        </p:nvSpPr>
        <p:spPr>
          <a:xfrm>
            <a:off x="1043608" y="6453336"/>
            <a:ext cx="5904656" cy="288032"/>
          </a:xfrm>
        </p:spPr>
        <p:txBody>
          <a:bodyPr/>
          <a:lstStyle/>
          <a:p>
            <a:r>
              <a:rPr lang="fr-FR" b="1" i="1" dirty="0"/>
              <a:t>Echanges Directeurs de la Promotion de l’excellence – </a:t>
            </a:r>
            <a:r>
              <a:rPr lang="fr-FR" b="1" i="1" dirty="0" smtClean="0"/>
              <a:t>Départements </a:t>
            </a:r>
            <a:r>
              <a:rPr lang="fr-FR" b="1" i="1" dirty="0"/>
              <a:t>de </a:t>
            </a:r>
            <a:r>
              <a:rPr lang="fr-FR" b="1" i="1" dirty="0" smtClean="0"/>
              <a:t>l’excellence • septembre 2019</a:t>
            </a:r>
            <a:endParaRPr lang="fr-FR" b="1" i="1" dirty="0"/>
          </a:p>
        </p:txBody>
      </p:sp>
    </p:spTree>
    <p:extLst>
      <p:ext uri="{BB962C8B-B14F-4D97-AF65-F5344CB8AC3E}">
        <p14:creationId xmlns:p14="http://schemas.microsoft.com/office/powerpoint/2010/main" val="26412053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916832"/>
            <a:ext cx="6096000" cy="41402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339752" y="2160032"/>
            <a:ext cx="4464496" cy="476880"/>
          </a:xfrm>
        </p:spPr>
        <p:txBody>
          <a:bodyPr>
            <a:noAutofit/>
          </a:bodyPr>
          <a:lstStyle>
            <a:lvl1pPr algn="ctr"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 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339752" y="2473200"/>
            <a:ext cx="4464496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2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2483768" y="4292600"/>
            <a:ext cx="4176713" cy="2016720"/>
          </a:xfrm>
        </p:spPr>
        <p:txBody>
          <a:bodyPr/>
          <a:lstStyle>
            <a:lvl1pPr marL="342900" indent="-216000">
              <a:lnSpc>
                <a:spcPts val="3000"/>
              </a:lnSpc>
              <a:spcAft>
                <a:spcPts val="0"/>
              </a:spcAft>
              <a:buFont typeface="+mj-lt"/>
              <a:buAutoNum type="arabicPeriod"/>
              <a:defRPr sz="14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4284080" y="1845171"/>
            <a:ext cx="575841" cy="575717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fr-FR" dirty="0" smtClean="0"/>
              <a:t>I-</a:t>
            </a:r>
            <a:endParaRPr lang="fr-FR" dirty="0"/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Image 7" descr="# copi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256" y="1412776"/>
            <a:ext cx="1307592" cy="2033016"/>
          </a:xfrm>
          <a:prstGeom prst="rect">
            <a:avLst/>
          </a:prstGeom>
        </p:spPr>
      </p:pic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4" name="Image 13" descr="logoterritoiredavenir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5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1426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3618008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1" y="2060848"/>
            <a:ext cx="3618008" cy="1440160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115616" y="260648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1" name="Connecteur droit 10"/>
          <p:cNvCxnSpPr/>
          <p:nvPr userDrawn="1"/>
        </p:nvCxnSpPr>
        <p:spPr>
          <a:xfrm>
            <a:off x="4680000" y="1700213"/>
            <a:ext cx="0" cy="1582987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8"/>
          </p:nvPr>
        </p:nvSpPr>
        <p:spPr>
          <a:xfrm>
            <a:off x="4932363" y="1628775"/>
            <a:ext cx="3816350" cy="1871663"/>
          </a:xfrm>
        </p:spPr>
        <p:txBody>
          <a:bodyPr/>
          <a:lstStyle>
            <a:lvl1pPr>
              <a:defRPr sz="1800" cap="none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9"/>
          </p:nvPr>
        </p:nvSpPr>
        <p:spPr>
          <a:xfrm>
            <a:off x="1674072" y="4176000"/>
            <a:ext cx="7218408" cy="1989304"/>
          </a:xfrm>
        </p:spPr>
        <p:txBody>
          <a:bodyPr/>
          <a:lstStyle>
            <a:lvl1pPr marL="324000" indent="-14400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3" name="Espace réservé du texte 3"/>
          <p:cNvSpPr>
            <a:spLocks noGrp="1"/>
          </p:cNvSpPr>
          <p:nvPr>
            <p:ph type="body" sz="quarter" idx="20"/>
          </p:nvPr>
        </p:nvSpPr>
        <p:spPr>
          <a:xfrm>
            <a:off x="1674072" y="3816000"/>
            <a:ext cx="7218408" cy="584864"/>
          </a:xfrm>
        </p:spPr>
        <p:txBody>
          <a:bodyPr/>
          <a:lstStyle>
            <a:lvl1pPr marL="171450" indent="-17145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cxnSp>
        <p:nvCxnSpPr>
          <p:cNvPr id="16" name="Connecteur droit 15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69104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43608" y="1628800"/>
            <a:ext cx="7722463" cy="4320480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187624" y="271971"/>
            <a:ext cx="6408712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10" name="Espace réservé du pied de page 2"/>
          <p:cNvSpPr>
            <a:spLocks noGrp="1"/>
          </p:cNvSpPr>
          <p:nvPr>
            <p:ph type="ftr" sz="quarter" idx="14"/>
          </p:nvPr>
        </p:nvSpPr>
        <p:spPr>
          <a:xfrm>
            <a:off x="1043608" y="6453336"/>
            <a:ext cx="5904656" cy="288032"/>
          </a:xfrm>
        </p:spPr>
        <p:txBody>
          <a:bodyPr/>
          <a:lstStyle/>
          <a:p>
            <a:r>
              <a:rPr lang="fr-FR" b="1" i="1" dirty="0"/>
              <a:t>Echanges Directeurs de la Promotion de l’excellence – </a:t>
            </a:r>
            <a:r>
              <a:rPr lang="fr-FR" b="1" i="1" dirty="0" smtClean="0"/>
              <a:t>Départements </a:t>
            </a:r>
            <a:r>
              <a:rPr lang="fr-FR" b="1" i="1" dirty="0"/>
              <a:t>de </a:t>
            </a:r>
            <a:r>
              <a:rPr lang="fr-FR" b="1" i="1" dirty="0" smtClean="0"/>
              <a:t>l’excellence • septembre 2019</a:t>
            </a:r>
            <a:endParaRPr lang="fr-FR" b="1" i="1" dirty="0"/>
          </a:p>
        </p:txBody>
      </p:sp>
    </p:spTree>
    <p:extLst>
      <p:ext uri="{BB962C8B-B14F-4D97-AF65-F5344CB8AC3E}">
        <p14:creationId xmlns:p14="http://schemas.microsoft.com/office/powerpoint/2010/main" val="41447318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texte et tablea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7633394" cy="187325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8" name="Espace réservé du tableau 4"/>
          <p:cNvSpPr>
            <a:spLocks noGrp="1"/>
          </p:cNvSpPr>
          <p:nvPr>
            <p:ph type="tbl" sz="quarter" idx="17" hasCustomPrompt="1"/>
          </p:nvPr>
        </p:nvSpPr>
        <p:spPr>
          <a:xfrm>
            <a:off x="1116013" y="2709515"/>
            <a:ext cx="6985000" cy="2879725"/>
          </a:xfrm>
        </p:spPr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97073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6" name="Rectangle 5"/>
          <p:cNvSpPr/>
          <p:nvPr userDrawn="1"/>
        </p:nvSpPr>
        <p:spPr>
          <a:xfrm>
            <a:off x="1043608" y="2348880"/>
            <a:ext cx="6926936" cy="35283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43608" y="1196752"/>
            <a:ext cx="7362424" cy="936104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1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852738"/>
            <a:ext cx="6985000" cy="2879725"/>
          </a:xfrm>
        </p:spPr>
        <p:txBody>
          <a:bodyPr/>
          <a:lstStyle/>
          <a:p>
            <a:endParaRPr lang="fr-FR"/>
          </a:p>
        </p:txBody>
      </p:sp>
      <p:sp>
        <p:nvSpPr>
          <p:cNvPr id="12" name="Titre 8"/>
          <p:cNvSpPr>
            <a:spLocks noGrp="1"/>
          </p:cNvSpPr>
          <p:nvPr>
            <p:ph type="title" hasCustomPrompt="1"/>
          </p:nvPr>
        </p:nvSpPr>
        <p:spPr>
          <a:xfrm>
            <a:off x="1043608" y="260648"/>
            <a:ext cx="3816424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3" name="Connecteur droit 12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9675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5" name="Connecteur droit 4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45252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texte et tableau avec fo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741408" y="711000"/>
            <a:ext cx="7668000" cy="543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dirty="0" smtClean="0"/>
              <a:t>INTITULÉ DU DOCUMENT • 04 mai 2019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772816"/>
            <a:ext cx="7362424" cy="936104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908720"/>
            <a:ext cx="3816424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22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852738"/>
            <a:ext cx="6985000" cy="2879725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8289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1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png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140968"/>
            <a:ext cx="4953000" cy="4319016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3816424" cy="7694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spAutoFit/>
          </a:bodyPr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40861" y="1600200"/>
            <a:ext cx="5691380" cy="4781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</a:p>
          <a:p>
            <a:pPr lvl="5"/>
            <a:r>
              <a:rPr lang="fr-FR" dirty="0" smtClean="0"/>
              <a:t>Sixième niveau</a:t>
            </a:r>
          </a:p>
          <a:p>
            <a:pPr lvl="6"/>
            <a:r>
              <a:rPr lang="fr-FR" dirty="0" smtClean="0"/>
              <a:t>Septième niveau</a:t>
            </a:r>
          </a:p>
          <a:p>
            <a:pPr lvl="7"/>
            <a:r>
              <a:rPr lang="fr-FR" dirty="0" smtClean="0"/>
              <a:t>Huitième</a:t>
            </a:r>
          </a:p>
          <a:p>
            <a:pPr lvl="8"/>
            <a:r>
              <a:rPr lang="fr-FR" dirty="0" smtClean="0"/>
              <a:t>Neuvième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172400" y="188640"/>
            <a:ext cx="90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4" name="Image 3" descr="#1.png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6408" y="-243408"/>
            <a:ext cx="1307592" cy="2033016"/>
          </a:xfrm>
          <a:prstGeom prst="rect">
            <a:avLst/>
          </a:prstGeom>
        </p:spPr>
      </p:pic>
      <p:cxnSp>
        <p:nvCxnSpPr>
          <p:cNvPr id="22" name="Connecteur droit 21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2" name="Image 11" descr="logoterritoiredavenir2.png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6111552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82" r:id="rId2"/>
    <p:sldLayoutId id="2147483655" r:id="rId3"/>
    <p:sldLayoutId id="2147483671" r:id="rId4"/>
    <p:sldLayoutId id="2147483672" r:id="rId5"/>
    <p:sldLayoutId id="2147483676" r:id="rId6"/>
    <p:sldLayoutId id="2147483673" r:id="rId7"/>
    <p:sldLayoutId id="2147483659" r:id="rId8"/>
    <p:sldLayoutId id="2147483684" r:id="rId9"/>
    <p:sldLayoutId id="2147483674" r:id="rId10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spcBef>
          <a:spcPct val="0"/>
        </a:spcBef>
        <a:buNone/>
        <a:defRPr sz="22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22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8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600" b="0" kern="1200" cap="all" baseline="0">
          <a:solidFill>
            <a:schemeClr val="accent1"/>
          </a:solidFill>
          <a:latin typeface="+mn-lt"/>
          <a:ea typeface="+mn-ea"/>
          <a:cs typeface="+mn-cs"/>
        </a:defRPr>
      </a:lvl3pPr>
      <a:lvl4pPr marL="144000" indent="0" algn="l" defTabSz="914400" rtl="0" eaLnBrk="1" latinLnBrk="0" hangingPunct="1">
        <a:lnSpc>
          <a:spcPts val="1600"/>
        </a:lnSpc>
        <a:spcBef>
          <a:spcPts val="0"/>
        </a:spcBef>
        <a:buFontTx/>
        <a:buNone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4000" indent="-144000" algn="l" defTabSz="914400" rtl="0" eaLnBrk="1" latinLnBrk="0" hangingPunct="1">
        <a:spcBef>
          <a:spcPts val="300"/>
        </a:spcBef>
        <a:spcAft>
          <a:spcPts val="1200"/>
        </a:spcAft>
        <a:buClr>
          <a:schemeClr val="accent1"/>
        </a:buClr>
        <a:buFontTx/>
        <a:buBlip>
          <a:blip r:embed="rId17"/>
        </a:buBlip>
        <a:defRPr sz="1200" b="1" kern="1200" cap="all" baseline="0">
          <a:solidFill>
            <a:schemeClr val="tx1"/>
          </a:solidFill>
          <a:latin typeface="+mn-lt"/>
          <a:ea typeface="+mn-ea"/>
          <a:cs typeface="+mn-cs"/>
        </a:defRPr>
      </a:lvl5pPr>
      <a:lvl6pPr marL="324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20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9.xml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hyperlink" Target="https://cc3.bol-d-air.net/particuliers/connaissance-clients-drc-devoir-de-conseil-lab-laf/politiques-risques-cegee/x" TargetMode="Externa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cc3.bol-d-air.net/particuliers/connaissance-clients-drc-devoir-de-conseil-lab-laf/politiques-risques-cegee/x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ZoneTexte 68"/>
          <p:cNvSpPr txBox="1"/>
          <p:nvPr/>
        </p:nvSpPr>
        <p:spPr>
          <a:xfrm>
            <a:off x="3707904" y="6237312"/>
            <a:ext cx="3240072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300"/>
              </a:spcAft>
            </a:pPr>
            <a:r>
              <a:rPr lang="fr-FR" sz="1000" b="1" i="1" cap="all" dirty="0" smtClean="0"/>
              <a:t>Mercredi </a:t>
            </a:r>
            <a:r>
              <a:rPr lang="fr-FR" sz="1000" b="1" i="1" cap="all" baseline="0" dirty="0" smtClean="0">
                <a:solidFill>
                  <a:schemeClr val="tx1"/>
                </a:solidFill>
              </a:rPr>
              <a:t>12 JUIN 2019</a:t>
            </a:r>
          </a:p>
          <a:p>
            <a:pPr algn="ctr">
              <a:spcAft>
                <a:spcPts val="300"/>
              </a:spcAft>
            </a:pPr>
            <a:r>
              <a:rPr lang="fr-FR" sz="1000" b="1" i="1" dirty="0" smtClean="0"/>
              <a:t>DIRECTION MARCHES GRAND PUBLIC ET JEUNES</a:t>
            </a:r>
            <a:endParaRPr lang="fr-FR" sz="1000" b="1" i="1" dirty="0" smtClean="0">
              <a:solidFill>
                <a:schemeClr val="tx1"/>
              </a:solidFill>
            </a:endParaRPr>
          </a:p>
        </p:txBody>
      </p:sp>
      <p:cxnSp>
        <p:nvCxnSpPr>
          <p:cNvPr id="71" name="Connecteur droit 70"/>
          <p:cNvCxnSpPr/>
          <p:nvPr/>
        </p:nvCxnSpPr>
        <p:spPr>
          <a:xfrm flipH="1" flipV="1">
            <a:off x="251520" y="2420888"/>
            <a:ext cx="296" cy="180020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2" name="Image 7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5589240"/>
            <a:ext cx="9144000" cy="1268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389935" y="1951382"/>
            <a:ext cx="3744120" cy="273921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2800" b="1" dirty="0" smtClean="0">
                <a:solidFill>
                  <a:schemeClr val="accent1"/>
                </a:solidFill>
                <a:latin typeface="+mj-lt"/>
                <a:cs typeface="AngsanaUPC" panose="02020603050405020304" pitchFamily="18" charset="-34"/>
              </a:rPr>
              <a:t>Mise en application des nouvelles directives sur le crédit immobilier</a:t>
            </a:r>
          </a:p>
          <a:p>
            <a:pPr algn="ctr"/>
            <a:endParaRPr lang="fr-FR" sz="2800" b="1" dirty="0" smtClean="0">
              <a:solidFill>
                <a:schemeClr val="accent1"/>
              </a:solidFill>
              <a:latin typeface="+mj-lt"/>
              <a:cs typeface="AngsanaUPC" panose="02020603050405020304" pitchFamily="18" charset="-34"/>
            </a:endParaRPr>
          </a:p>
          <a:p>
            <a:pPr algn="ctr"/>
            <a:r>
              <a:rPr lang="fr-FR" sz="2000" b="1" dirty="0" smtClean="0">
                <a:solidFill>
                  <a:schemeClr val="accent1"/>
                </a:solidFill>
                <a:latin typeface="+mj-lt"/>
                <a:cs typeface="AngsanaUPC" panose="02020603050405020304" pitchFamily="18" charset="-34"/>
              </a:rPr>
              <a:t>Conserver nos réussites sur le crédit, en tenant compte du nouvel environnement règlementaire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4405" y="5999223"/>
            <a:ext cx="1584176" cy="355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Espace réservé du pied de page 2"/>
          <p:cNvSpPr txBox="1">
            <a:spLocks/>
          </p:cNvSpPr>
          <p:nvPr/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100" dirty="0" smtClean="0"/>
              <a:t>HDJ du 28 mai 2020 – </a:t>
            </a:r>
            <a:r>
              <a:rPr lang="fr-FR" sz="1100" dirty="0" smtClean="0">
                <a:solidFill>
                  <a:schemeClr val="accent3">
                    <a:lumMod val="50000"/>
                  </a:schemeClr>
                </a:solidFill>
              </a:rPr>
              <a:t>Les </a:t>
            </a:r>
            <a:r>
              <a:rPr lang="fr-FR" sz="1100" b="1" dirty="0" smtClean="0">
                <a:solidFill>
                  <a:schemeClr val="accent3">
                    <a:lumMod val="50000"/>
                  </a:schemeClr>
                </a:solidFill>
                <a:cs typeface="AngsanaUPC" panose="02020603050405020304" pitchFamily="18" charset="-34"/>
              </a:rPr>
              <a:t>nouvelles </a:t>
            </a:r>
            <a:r>
              <a:rPr lang="fr-FR" sz="1100" b="1" dirty="0">
                <a:solidFill>
                  <a:schemeClr val="accent3">
                    <a:lumMod val="50000"/>
                  </a:schemeClr>
                </a:solidFill>
                <a:cs typeface="AngsanaUPC" panose="02020603050405020304" pitchFamily="18" charset="-34"/>
              </a:rPr>
              <a:t>directives sur le crédit immobilie</a:t>
            </a:r>
            <a:r>
              <a:rPr lang="fr-FR" sz="1100" b="1" dirty="0">
                <a:solidFill>
                  <a:srgbClr val="C00000"/>
                </a:solidFill>
                <a:cs typeface="AngsanaUPC" panose="02020603050405020304" pitchFamily="18" charset="-34"/>
              </a:rPr>
              <a:t>r</a:t>
            </a:r>
          </a:p>
          <a:p>
            <a:r>
              <a:rPr lang="fr-FR" sz="1100" dirty="0" smtClean="0"/>
              <a:t> </a:t>
            </a: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3517376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75656" y="778559"/>
            <a:ext cx="7056784" cy="4320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1619672" y="836712"/>
            <a:ext cx="7524328" cy="5256585"/>
          </a:xfrm>
        </p:spPr>
        <p:txBody>
          <a:bodyPr>
            <a:noAutofit/>
          </a:bodyPr>
          <a:lstStyle/>
          <a:p>
            <a:pPr marL="400050" indent="-400050">
              <a:buFont typeface="+mj-lt"/>
              <a:buAutoNum type="romanUcPeriod" startAt="2"/>
            </a:pPr>
            <a:r>
              <a:rPr lang="fr-FR" sz="1400" dirty="0" smtClean="0"/>
              <a:t>Introduction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Le crédit immobilier, pilier stratégique de notre </a:t>
            </a:r>
            <a:r>
              <a:rPr lang="fr-FR" sz="1400" dirty="0" smtClean="0"/>
              <a:t>activité</a:t>
            </a:r>
            <a:endParaRPr lang="fr-FR" sz="1400" dirty="0"/>
          </a:p>
          <a:p>
            <a:pPr marL="400050" indent="-400050">
              <a:buFont typeface="+mj-lt"/>
              <a:buAutoNum type="romanUcPeriod" startAt="2"/>
            </a:pPr>
            <a:r>
              <a:rPr lang="fr-FR" sz="1400" dirty="0" smtClean="0"/>
              <a:t>Encadrer davantage le taux d’endettement des clients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/>
              <a:t>La règlementation évolue:</a:t>
            </a:r>
          </a:p>
          <a:p>
            <a:pPr marL="825750" lvl="1" indent="-285750">
              <a:buFont typeface="Arial" panose="020B0604020202020204" pitchFamily="34" charset="0"/>
              <a:buChar char="•"/>
            </a:pPr>
            <a:r>
              <a:rPr lang="fr-FR" sz="1100" dirty="0"/>
              <a:t>41% de nos dossiers sont &gt; à 33% d’endettement en montant</a:t>
            </a:r>
          </a:p>
          <a:p>
            <a:pPr marL="825750" lvl="1" indent="-285750">
              <a:buFont typeface="Arial" panose="020B0604020202020204" pitchFamily="34" charset="0"/>
              <a:buChar char="•"/>
            </a:pPr>
            <a:r>
              <a:rPr lang="fr-FR" sz="1100" dirty="0" smtClean="0"/>
              <a:t>Notre cible est de revenir à 15%</a:t>
            </a:r>
          </a:p>
          <a:p>
            <a:pPr marL="400050" indent="-400050">
              <a:buFont typeface="+mj-lt"/>
              <a:buAutoNum type="romanUcPeriod" startAt="3"/>
            </a:pPr>
            <a:r>
              <a:rPr lang="fr-FR" sz="1400" dirty="0" smtClean="0"/>
              <a:t>S’y conformer avec le Schéma délégataire qui évolue et en s’appuyant sur l’analyse risque</a:t>
            </a:r>
          </a:p>
          <a:p>
            <a:pPr marL="400050" indent="-400050">
              <a:buFont typeface="Arial" panose="020B0604020202020204" pitchFamily="34" charset="0"/>
              <a:buChar char="•"/>
            </a:pPr>
            <a:r>
              <a:rPr lang="fr-FR" sz="1400" dirty="0"/>
              <a:t>Optimiser les dossiers sains en réduisant l’endettement de nos clients</a:t>
            </a:r>
          </a:p>
          <a:p>
            <a:pPr marL="400050" indent="-400050">
              <a:buFont typeface="Arial" panose="020B0604020202020204" pitchFamily="34" charset="0"/>
              <a:buChar char="•"/>
            </a:pPr>
            <a:r>
              <a:rPr lang="fr-FR" sz="1400" dirty="0" smtClean="0"/>
              <a:t>Déroger aux 33% avec un regard acéré</a:t>
            </a:r>
          </a:p>
          <a:p>
            <a:pPr marL="400050" indent="-400050">
              <a:buFont typeface="Arial" panose="020B0604020202020204" pitchFamily="34" charset="0"/>
              <a:buChar char="•"/>
            </a:pPr>
            <a:r>
              <a:rPr lang="fr-FR" sz="1400" dirty="0" smtClean="0"/>
              <a:t>Accepter d’abandonner certains dossiers</a:t>
            </a:r>
          </a:p>
          <a:p>
            <a:pPr marL="400050" indent="-400050">
              <a:buFont typeface="+mj-lt"/>
              <a:buAutoNum type="romanUcPeriod" startAt="4"/>
            </a:pPr>
            <a:r>
              <a:rPr lang="fr-FR" sz="1400" dirty="0" smtClean="0"/>
              <a:t>En conclusion</a:t>
            </a:r>
            <a:endParaRPr lang="fr-FR" sz="1400" dirty="0"/>
          </a:p>
          <a:p>
            <a:r>
              <a:rPr lang="fr-FR" sz="1400" dirty="0" smtClean="0"/>
              <a:t>			</a:t>
            </a:r>
            <a:endParaRPr lang="fr-FR" sz="1400" dirty="0"/>
          </a:p>
          <a:p>
            <a:endParaRPr lang="fr-FR" sz="1400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7" name="Espace réservé du pied de page 2"/>
          <p:cNvSpPr txBox="1">
            <a:spLocks/>
          </p:cNvSpPr>
          <p:nvPr/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100" dirty="0" smtClean="0"/>
              <a:t>HDJ du 28 mai 2020 – </a:t>
            </a:r>
            <a:r>
              <a:rPr lang="fr-FR" sz="1100" dirty="0" smtClean="0">
                <a:solidFill>
                  <a:schemeClr val="accent3">
                    <a:lumMod val="50000"/>
                  </a:schemeClr>
                </a:solidFill>
              </a:rPr>
              <a:t>Les </a:t>
            </a:r>
            <a:r>
              <a:rPr lang="fr-FR" sz="1100" b="1" dirty="0" smtClean="0">
                <a:solidFill>
                  <a:schemeClr val="accent3">
                    <a:lumMod val="50000"/>
                  </a:schemeClr>
                </a:solidFill>
                <a:cs typeface="AngsanaUPC" panose="02020603050405020304" pitchFamily="18" charset="-34"/>
              </a:rPr>
              <a:t>nouvelles </a:t>
            </a:r>
            <a:r>
              <a:rPr lang="fr-FR" sz="1100" b="1" dirty="0">
                <a:solidFill>
                  <a:schemeClr val="accent3">
                    <a:lumMod val="50000"/>
                  </a:schemeClr>
                </a:solidFill>
                <a:cs typeface="AngsanaUPC" panose="02020603050405020304" pitchFamily="18" charset="-34"/>
              </a:rPr>
              <a:t>directives sur le crédit immobilie</a:t>
            </a:r>
            <a:r>
              <a:rPr lang="fr-FR" sz="1100" b="1" dirty="0">
                <a:solidFill>
                  <a:srgbClr val="C00000"/>
                </a:solidFill>
                <a:cs typeface="AngsanaUPC" panose="02020603050405020304" pitchFamily="18" charset="-34"/>
              </a:rPr>
              <a:t>r</a:t>
            </a:r>
          </a:p>
          <a:p>
            <a:r>
              <a:rPr lang="fr-FR" sz="1100" dirty="0" smtClean="0"/>
              <a:t> </a:t>
            </a: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951562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15616" y="230599"/>
            <a:ext cx="10441160" cy="369332"/>
          </a:xfrm>
        </p:spPr>
        <p:txBody>
          <a:bodyPr/>
          <a:lstStyle/>
          <a:p>
            <a:r>
              <a:rPr lang="fr-FR" sz="1800" dirty="0"/>
              <a:t>Le crédit immobilier, pilier stratégique </a:t>
            </a:r>
            <a:r>
              <a:rPr lang="fr-FR" sz="1800" dirty="0" smtClean="0"/>
              <a:t>de </a:t>
            </a:r>
            <a:r>
              <a:rPr lang="fr-FR" sz="1800" dirty="0"/>
              <a:t>notre activité …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3</a:t>
            </a:fld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27" t="7936" b="10064"/>
          <a:stretch/>
        </p:blipFill>
        <p:spPr>
          <a:xfrm>
            <a:off x="347820" y="1244717"/>
            <a:ext cx="1758180" cy="158696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ZoneTexte 5"/>
          <p:cNvSpPr txBox="1"/>
          <p:nvPr/>
        </p:nvSpPr>
        <p:spPr>
          <a:xfrm>
            <a:off x="2084296" y="1244717"/>
            <a:ext cx="623212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Le crédit est </a:t>
            </a:r>
            <a:r>
              <a:rPr lang="fr-F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stratégique </a:t>
            </a:r>
            <a:r>
              <a:rPr lang="fr-FR" sz="1600" dirty="0" smtClean="0"/>
              <a:t>pour la CEGEE:</a:t>
            </a:r>
          </a:p>
          <a:p>
            <a:endParaRPr lang="fr-FR" sz="1600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 smtClean="0"/>
              <a:t>C’est une activité rentable et qui nous offre une vraie dynamique commerciale.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fr-FR" sz="1400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 dirty="0" smtClean="0"/>
              <a:t>C’est </a:t>
            </a:r>
            <a:r>
              <a:rPr lang="fr-F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Milliards d’euros </a:t>
            </a:r>
            <a:r>
              <a:rPr lang="fr-FR" sz="1400" dirty="0" smtClean="0"/>
              <a:t>d’engagés en 2019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 dirty="0" smtClean="0"/>
              <a:t>Cela représente une marge nette de </a:t>
            </a:r>
            <a:r>
              <a:rPr lang="fr-F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0,31% avec accessoires</a:t>
            </a:r>
          </a:p>
          <a:p>
            <a:pPr lvl="1"/>
            <a:r>
              <a:rPr lang="fr-FR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fr-FR" sz="1400" dirty="0" smtClean="0"/>
              <a:t> (CEGEE est </a:t>
            </a:r>
            <a:r>
              <a:rPr lang="fr-FR" sz="1400" dirty="0"/>
              <a:t>2</a:t>
            </a:r>
            <a:r>
              <a:rPr lang="fr-FR" sz="1400" baseline="30000" dirty="0" smtClean="0"/>
              <a:t>e</a:t>
            </a:r>
            <a:r>
              <a:rPr lang="fr-FR" sz="1400" dirty="0" smtClean="0"/>
              <a:t> des réseaux CE)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fr-FR" sz="1400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400" dirty="0" smtClean="0"/>
          </a:p>
        </p:txBody>
      </p:sp>
      <p:sp>
        <p:nvSpPr>
          <p:cNvPr id="7" name="ZoneTexte 6"/>
          <p:cNvSpPr txBox="1"/>
          <p:nvPr/>
        </p:nvSpPr>
        <p:spPr>
          <a:xfrm>
            <a:off x="611560" y="3083034"/>
            <a:ext cx="623212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Financer les projets de nos clients permet:</a:t>
            </a:r>
          </a:p>
          <a:p>
            <a:endParaRPr lang="fr-FR" sz="1600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 smtClean="0"/>
              <a:t>D’équiper nos clients et de développer notre fonds de commerce.</a:t>
            </a:r>
          </a:p>
          <a:p>
            <a:endParaRPr lang="fr-FR" sz="1400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19650 souscripteurs </a:t>
            </a:r>
            <a:r>
              <a:rPr lang="fr-FR" sz="1400" dirty="0" smtClean="0"/>
              <a:t>de crédits (février 2020)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r>
              <a:rPr lang="fr-FR" sz="1400" dirty="0" smtClean="0"/>
              <a:t> clients </a:t>
            </a:r>
            <a:r>
              <a:rPr lang="fr-F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sur 10 </a:t>
            </a:r>
            <a:r>
              <a:rPr lang="fr-FR" sz="1400" dirty="0" smtClean="0"/>
              <a:t>ont leurs revenus domiciliés.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 dirty="0" smtClean="0"/>
              <a:t>Nous travaillons </a:t>
            </a:r>
            <a:r>
              <a:rPr lang="fr-F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tous les univers des besoins rentables</a:t>
            </a:r>
            <a:r>
              <a:rPr lang="fr-FR" sz="1400" dirty="0" smtClean="0"/>
              <a:t> et contribuant à la satisfaction.</a:t>
            </a:r>
          </a:p>
          <a:p>
            <a:endParaRPr lang="fr-FR" sz="1400" dirty="0" smtClean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588224" y="3322617"/>
            <a:ext cx="1296144" cy="106280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108520" y="5160934"/>
            <a:ext cx="900100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fr-FR" sz="1400" dirty="0"/>
              <a:t>«</a:t>
            </a:r>
            <a:r>
              <a:rPr lang="fr-FR" sz="1500" dirty="0"/>
              <a:t> Le crédit immobilier est </a:t>
            </a:r>
            <a:r>
              <a:rPr lang="fr-FR" sz="1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 des meilleurs moyens </a:t>
            </a:r>
            <a:r>
              <a:rPr lang="fr-FR" sz="1500" dirty="0" smtClean="0"/>
              <a:t>de créer de l’émotion auprès du client, </a:t>
            </a:r>
            <a:r>
              <a:rPr lang="fr-FR" sz="1500" dirty="0" smtClean="0"/>
              <a:t>il s’agit</a:t>
            </a:r>
            <a:r>
              <a:rPr lang="fr-FR" sz="1500" dirty="0" smtClean="0"/>
              <a:t> du </a:t>
            </a:r>
            <a:r>
              <a:rPr lang="fr-FR" sz="1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projet </a:t>
            </a:r>
            <a:r>
              <a:rPr lang="fr-FR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sa vie </a:t>
            </a:r>
            <a:r>
              <a:rPr lang="fr-FR" sz="1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».</a:t>
            </a:r>
            <a:endParaRPr lang="fr-FR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Espace réservé du pied de page 2"/>
          <p:cNvSpPr txBox="1">
            <a:spLocks/>
          </p:cNvSpPr>
          <p:nvPr/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100" dirty="0" smtClean="0"/>
              <a:t>HDJ du 28 mai 2020 – </a:t>
            </a:r>
            <a:r>
              <a:rPr lang="fr-FR" sz="1100" dirty="0" smtClean="0">
                <a:solidFill>
                  <a:schemeClr val="accent3">
                    <a:lumMod val="50000"/>
                  </a:schemeClr>
                </a:solidFill>
              </a:rPr>
              <a:t>Les </a:t>
            </a:r>
            <a:r>
              <a:rPr lang="fr-FR" sz="1100" b="1" dirty="0" smtClean="0">
                <a:solidFill>
                  <a:schemeClr val="accent3">
                    <a:lumMod val="50000"/>
                  </a:schemeClr>
                </a:solidFill>
                <a:cs typeface="AngsanaUPC" panose="02020603050405020304" pitchFamily="18" charset="-34"/>
              </a:rPr>
              <a:t>nouvelles </a:t>
            </a:r>
            <a:r>
              <a:rPr lang="fr-FR" sz="1100" b="1" dirty="0">
                <a:solidFill>
                  <a:schemeClr val="accent3">
                    <a:lumMod val="50000"/>
                  </a:schemeClr>
                </a:solidFill>
                <a:cs typeface="AngsanaUPC" panose="02020603050405020304" pitchFamily="18" charset="-34"/>
              </a:rPr>
              <a:t>directives sur le crédit immobilie</a:t>
            </a:r>
            <a:r>
              <a:rPr lang="fr-FR" sz="1100" b="1" dirty="0">
                <a:solidFill>
                  <a:srgbClr val="C00000"/>
                </a:solidFill>
                <a:cs typeface="AngsanaUPC" panose="02020603050405020304" pitchFamily="18" charset="-34"/>
              </a:rPr>
              <a:t>r</a:t>
            </a:r>
          </a:p>
          <a:p>
            <a:r>
              <a:rPr lang="fr-FR" sz="1100" dirty="0" smtClean="0"/>
              <a:t> </a:t>
            </a: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3390826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75656" y="1673098"/>
            <a:ext cx="7056784" cy="4320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1619672" y="836712"/>
            <a:ext cx="7524328" cy="5256585"/>
          </a:xfrm>
        </p:spPr>
        <p:txBody>
          <a:bodyPr>
            <a:noAutofit/>
          </a:bodyPr>
          <a:lstStyle/>
          <a:p>
            <a:pPr marL="400050" indent="-400050">
              <a:buFont typeface="+mj-lt"/>
              <a:buAutoNum type="romanUcPeriod" startAt="2"/>
            </a:pPr>
            <a:r>
              <a:rPr lang="fr-FR" sz="1400" dirty="0" smtClean="0"/>
              <a:t>Introduction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Le crédit immobilier, pilier stratégique de notre </a:t>
            </a:r>
            <a:r>
              <a:rPr lang="fr-FR" sz="1400" dirty="0" smtClean="0"/>
              <a:t>activité</a:t>
            </a:r>
            <a:endParaRPr lang="fr-FR" sz="1400" dirty="0"/>
          </a:p>
          <a:p>
            <a:pPr marL="400050" indent="-400050">
              <a:buFont typeface="+mj-lt"/>
              <a:buAutoNum type="romanUcPeriod" startAt="2"/>
            </a:pPr>
            <a:r>
              <a:rPr lang="fr-FR" sz="1400" dirty="0" smtClean="0"/>
              <a:t>Encadrer davantage le taux d’endettement des clients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/>
              <a:t>La règlementation évolue:</a:t>
            </a:r>
          </a:p>
          <a:p>
            <a:pPr marL="825750" lvl="1" indent="-285750">
              <a:buFont typeface="Arial" panose="020B0604020202020204" pitchFamily="34" charset="0"/>
              <a:buChar char="•"/>
            </a:pPr>
            <a:r>
              <a:rPr lang="fr-FR" sz="1100" dirty="0"/>
              <a:t>41% de nos dossiers sont &gt; à 33% d’endettement en montant</a:t>
            </a:r>
          </a:p>
          <a:p>
            <a:pPr marL="825750" lvl="1" indent="-285750">
              <a:buFont typeface="Arial" panose="020B0604020202020204" pitchFamily="34" charset="0"/>
              <a:buChar char="•"/>
            </a:pPr>
            <a:r>
              <a:rPr lang="fr-FR" sz="1100" dirty="0" smtClean="0"/>
              <a:t>Notre cible est de revenir à 15%</a:t>
            </a:r>
          </a:p>
          <a:p>
            <a:pPr marL="400050" indent="-400050">
              <a:buFont typeface="+mj-lt"/>
              <a:buAutoNum type="romanUcPeriod" startAt="3"/>
            </a:pPr>
            <a:r>
              <a:rPr lang="fr-FR" sz="1400" dirty="0" smtClean="0"/>
              <a:t>S’y conformer avec le Schéma délégataire qui évolue et en s’appuyant sur l’analyse risque</a:t>
            </a:r>
          </a:p>
          <a:p>
            <a:pPr marL="400050" indent="-400050">
              <a:buFont typeface="Arial" panose="020B0604020202020204" pitchFamily="34" charset="0"/>
              <a:buChar char="•"/>
            </a:pPr>
            <a:r>
              <a:rPr lang="fr-FR" sz="1400" dirty="0"/>
              <a:t>Optimiser les dossiers sains en réduisant l’endettement de nos clients</a:t>
            </a:r>
          </a:p>
          <a:p>
            <a:pPr marL="400050" indent="-400050">
              <a:buFont typeface="Arial" panose="020B0604020202020204" pitchFamily="34" charset="0"/>
              <a:buChar char="•"/>
            </a:pPr>
            <a:r>
              <a:rPr lang="fr-FR" sz="1400" dirty="0" smtClean="0"/>
              <a:t>Déroger aux 33% avec un regard acéré</a:t>
            </a:r>
          </a:p>
          <a:p>
            <a:pPr marL="400050" indent="-400050">
              <a:buFont typeface="Arial" panose="020B0604020202020204" pitchFamily="34" charset="0"/>
              <a:buChar char="•"/>
            </a:pPr>
            <a:r>
              <a:rPr lang="fr-FR" sz="1400" dirty="0" smtClean="0"/>
              <a:t>Accepter d’abandonner certains dossiers</a:t>
            </a:r>
          </a:p>
          <a:p>
            <a:pPr marL="400050" indent="-400050">
              <a:buFont typeface="+mj-lt"/>
              <a:buAutoNum type="romanUcPeriod" startAt="4"/>
            </a:pPr>
            <a:r>
              <a:rPr lang="fr-FR" sz="1400" dirty="0" smtClean="0"/>
              <a:t>En conclusion</a:t>
            </a:r>
            <a:endParaRPr lang="fr-FR" sz="1400" dirty="0"/>
          </a:p>
          <a:p>
            <a:r>
              <a:rPr lang="fr-FR" sz="1400" dirty="0" smtClean="0"/>
              <a:t>			</a:t>
            </a:r>
            <a:endParaRPr lang="fr-FR" sz="1400" dirty="0"/>
          </a:p>
          <a:p>
            <a:endParaRPr lang="fr-FR" sz="1400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7" name="Espace réservé du pied de page 2"/>
          <p:cNvSpPr txBox="1">
            <a:spLocks/>
          </p:cNvSpPr>
          <p:nvPr/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100" dirty="0" smtClean="0"/>
              <a:t>HDJ du 28 mai 2020 – </a:t>
            </a:r>
            <a:r>
              <a:rPr lang="fr-FR" sz="1100" dirty="0" smtClean="0">
                <a:solidFill>
                  <a:schemeClr val="accent3">
                    <a:lumMod val="50000"/>
                  </a:schemeClr>
                </a:solidFill>
              </a:rPr>
              <a:t>Les </a:t>
            </a:r>
            <a:r>
              <a:rPr lang="fr-FR" sz="1100" b="1" dirty="0" smtClean="0">
                <a:solidFill>
                  <a:schemeClr val="accent3">
                    <a:lumMod val="50000"/>
                  </a:schemeClr>
                </a:solidFill>
                <a:cs typeface="AngsanaUPC" panose="02020603050405020304" pitchFamily="18" charset="-34"/>
              </a:rPr>
              <a:t>nouvelles </a:t>
            </a:r>
            <a:r>
              <a:rPr lang="fr-FR" sz="1100" b="1" dirty="0">
                <a:solidFill>
                  <a:schemeClr val="accent3">
                    <a:lumMod val="50000"/>
                  </a:schemeClr>
                </a:solidFill>
                <a:cs typeface="AngsanaUPC" panose="02020603050405020304" pitchFamily="18" charset="-34"/>
              </a:rPr>
              <a:t>directives sur le crédit immobilie</a:t>
            </a:r>
            <a:r>
              <a:rPr lang="fr-FR" sz="1100" b="1" dirty="0">
                <a:solidFill>
                  <a:srgbClr val="C00000"/>
                </a:solidFill>
                <a:cs typeface="AngsanaUPC" panose="02020603050405020304" pitchFamily="18" charset="-34"/>
              </a:rPr>
              <a:t>r</a:t>
            </a:r>
          </a:p>
          <a:p>
            <a:r>
              <a:rPr lang="fr-FR" sz="1100" dirty="0" smtClean="0"/>
              <a:t> </a:t>
            </a: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4140939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5667283" y="1129534"/>
            <a:ext cx="2793149" cy="2893100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endParaRPr lang="fr-FR" sz="1400" dirty="0" smtClean="0"/>
          </a:p>
          <a:p>
            <a:endParaRPr lang="fr-FR" sz="1400" dirty="0"/>
          </a:p>
          <a:p>
            <a:endParaRPr lang="fr-FR" sz="1400" dirty="0" smtClean="0"/>
          </a:p>
          <a:p>
            <a:endParaRPr lang="fr-FR" sz="1400" dirty="0"/>
          </a:p>
          <a:p>
            <a:endParaRPr lang="fr-FR" sz="1400" dirty="0" smtClean="0"/>
          </a:p>
          <a:p>
            <a:endParaRPr lang="fr-FR" sz="1400" dirty="0"/>
          </a:p>
          <a:p>
            <a:endParaRPr lang="fr-FR" sz="1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fr-F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autorités de contrôle demandent aux banques d’être plus vigilantes, quant aux conditions d’octroi des crédits.</a:t>
            </a:r>
            <a:endParaRPr lang="fr-FR" sz="1400" dirty="0" smtClean="0"/>
          </a:p>
          <a:p>
            <a:endParaRPr lang="fr-FR" sz="1400" dirty="0"/>
          </a:p>
          <a:p>
            <a:endParaRPr lang="fr-FR" sz="1400" dirty="0" smtClean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7056784" cy="369332"/>
          </a:xfrm>
        </p:spPr>
        <p:txBody>
          <a:bodyPr/>
          <a:lstStyle/>
          <a:p>
            <a:r>
              <a:rPr lang="fr-FR" sz="1800" dirty="0"/>
              <a:t>Encadrer davantage le taux d’endettement des clients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5</a:t>
            </a:fld>
            <a:endParaRPr lang="fr-FR" dirty="0"/>
          </a:p>
        </p:txBody>
      </p:sp>
      <p:grpSp>
        <p:nvGrpSpPr>
          <p:cNvPr id="8" name="Groupe 7"/>
          <p:cNvGrpSpPr/>
          <p:nvPr/>
        </p:nvGrpSpPr>
        <p:grpSpPr>
          <a:xfrm>
            <a:off x="5887135" y="1366972"/>
            <a:ext cx="2065410" cy="835808"/>
            <a:chOff x="395536" y="1369056"/>
            <a:chExt cx="2065410" cy="835808"/>
          </a:xfrm>
        </p:grpSpPr>
        <p:pic>
          <p:nvPicPr>
            <p:cNvPr id="6" name="Image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536" y="1369056"/>
              <a:ext cx="936104" cy="835808"/>
            </a:xfrm>
            <a:prstGeom prst="rect">
              <a:avLst/>
            </a:prstGeom>
          </p:spPr>
        </p:pic>
        <p:pic>
          <p:nvPicPr>
            <p:cNvPr id="7" name="Imag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61759" y="1449727"/>
              <a:ext cx="1099187" cy="472408"/>
            </a:xfrm>
            <a:prstGeom prst="rect">
              <a:avLst/>
            </a:prstGeom>
          </p:spPr>
        </p:pic>
      </p:grp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7" t="13771" r="5317" b="8940"/>
          <a:stretch/>
        </p:blipFill>
        <p:spPr>
          <a:xfrm>
            <a:off x="1763688" y="1070563"/>
            <a:ext cx="1277741" cy="110507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Rectangle 11"/>
          <p:cNvSpPr/>
          <p:nvPr/>
        </p:nvSpPr>
        <p:spPr>
          <a:xfrm>
            <a:off x="251520" y="2339221"/>
            <a:ext cx="4752528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coût du crédit étant peu cher, les clients </a:t>
            </a:r>
            <a:r>
              <a:rPr lang="fr-F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peuvent </a:t>
            </a:r>
            <a:r>
              <a:rPr lang="fr-F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accéder plus facilement au crédit.</a:t>
            </a:r>
          </a:p>
          <a:p>
            <a:endParaRPr lang="fr-FR" sz="1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fr-FR" sz="1400" dirty="0" smtClean="0"/>
              <a:t>Avec l</a:t>
            </a:r>
            <a:r>
              <a:rPr lang="fr-F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 </a:t>
            </a:r>
            <a:r>
              <a:rPr lang="fr-FR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taux </a:t>
            </a:r>
            <a:r>
              <a:rPr lang="fr-F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</a:t>
            </a:r>
            <a:r>
              <a:rPr lang="fr-FR" sz="1400" dirty="0" smtClean="0"/>
              <a:t> un plus grand nombre </a:t>
            </a:r>
            <a:r>
              <a:rPr lang="fr-F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ont accès à </a:t>
            </a:r>
            <a:r>
              <a:rPr lang="fr-FR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</a:t>
            </a:r>
            <a:r>
              <a:rPr lang="fr-F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propriété.</a:t>
            </a:r>
          </a:p>
          <a:p>
            <a:endParaRPr lang="fr-FR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fr-F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Cependant, quand les taux sont </a:t>
            </a:r>
            <a:r>
              <a:rPr lang="fr-F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bas, </a:t>
            </a:r>
            <a:r>
              <a:rPr lang="fr-F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l’immobilier étant plus cher, le niveau d’endettement </a:t>
            </a:r>
            <a:r>
              <a:rPr lang="fr-F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global</a:t>
            </a:r>
            <a:r>
              <a:rPr lang="fr-F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augmente</a:t>
            </a:r>
            <a:r>
              <a:rPr lang="fr-F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fr-FR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51520" y="4253961"/>
            <a:ext cx="5415763" cy="1378591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 smtClean="0">
              <a:solidFill>
                <a:schemeClr val="tx1"/>
              </a:solidFill>
            </a:endParaRPr>
          </a:p>
          <a:p>
            <a:pPr algn="ctr"/>
            <a:endParaRPr lang="fr-FR" dirty="0">
              <a:solidFill>
                <a:schemeClr val="tx1"/>
              </a:solidFill>
            </a:endParaRPr>
          </a:p>
          <a:p>
            <a:pPr algn="ctr"/>
            <a:endParaRPr lang="fr-FR" dirty="0" smtClean="0">
              <a:solidFill>
                <a:schemeClr val="tx1"/>
              </a:solidFill>
            </a:endParaRPr>
          </a:p>
          <a:p>
            <a:pPr algn="ctr"/>
            <a:endParaRPr lang="fr-FR" dirty="0" smtClean="0">
              <a:solidFill>
                <a:schemeClr val="tx1"/>
              </a:solidFill>
            </a:endParaRPr>
          </a:p>
          <a:p>
            <a:pPr algn="ctr"/>
            <a:r>
              <a:rPr lang="fr-FR" sz="1600" dirty="0" smtClean="0">
                <a:solidFill>
                  <a:schemeClr val="tx1"/>
                </a:solidFill>
              </a:rPr>
              <a:t>Les banques doivent désormais:</a:t>
            </a:r>
          </a:p>
          <a:p>
            <a:pPr algn="ctr"/>
            <a:endParaRPr lang="fr-FR" sz="1600" dirty="0" smtClean="0">
              <a:solidFill>
                <a:schemeClr val="tx1"/>
              </a:solidFill>
            </a:endParaRP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fr-FR" dirty="0" smtClean="0">
                <a:solidFill>
                  <a:schemeClr val="tx1"/>
                </a:solidFill>
              </a:rPr>
              <a:t>Limiter les dépassements </a:t>
            </a:r>
            <a:r>
              <a:rPr lang="fr-FR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taux d’endettement &gt; à 33%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fr-FR" dirty="0" smtClean="0">
                <a:solidFill>
                  <a:schemeClr val="tx1"/>
                </a:solidFill>
              </a:rPr>
              <a:t>Limiter les durées &gt; à </a:t>
            </a:r>
            <a:r>
              <a:rPr lang="fr-FR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 ans</a:t>
            </a:r>
          </a:p>
          <a:p>
            <a:pPr algn="ctr"/>
            <a:endParaRPr lang="fr-FR" dirty="0" smtClean="0">
              <a:solidFill>
                <a:schemeClr val="tx1"/>
              </a:solidFill>
            </a:endParaRPr>
          </a:p>
          <a:p>
            <a:pPr algn="ctr"/>
            <a:endParaRPr lang="fr-FR" dirty="0" smtClean="0">
              <a:solidFill>
                <a:schemeClr val="tx1"/>
              </a:solidFill>
            </a:endParaRPr>
          </a:p>
          <a:p>
            <a:pPr algn="ctr"/>
            <a:endParaRPr lang="fr-FR" dirty="0">
              <a:solidFill>
                <a:schemeClr val="tx1"/>
              </a:solidFill>
            </a:endParaRPr>
          </a:p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4" name="Flèche droite 13"/>
          <p:cNvSpPr/>
          <p:nvPr/>
        </p:nvSpPr>
        <p:spPr>
          <a:xfrm rot="10800000">
            <a:off x="6138375" y="4437294"/>
            <a:ext cx="1814169" cy="762143"/>
          </a:xfrm>
          <a:prstGeom prst="rightArrow">
            <a:avLst>
              <a:gd name="adj1" fmla="val 50000"/>
              <a:gd name="adj2" fmla="val 90819"/>
            </a:avLst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pied de page 2"/>
          <p:cNvSpPr txBox="1">
            <a:spLocks/>
          </p:cNvSpPr>
          <p:nvPr/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100" dirty="0" smtClean="0"/>
              <a:t>HDJ du 28 mai 2020 – </a:t>
            </a:r>
            <a:r>
              <a:rPr lang="fr-FR" sz="1100" dirty="0" smtClean="0">
                <a:solidFill>
                  <a:schemeClr val="accent3">
                    <a:lumMod val="50000"/>
                  </a:schemeClr>
                </a:solidFill>
              </a:rPr>
              <a:t>Les </a:t>
            </a:r>
            <a:r>
              <a:rPr lang="fr-FR" sz="1100" b="1" dirty="0" smtClean="0">
                <a:solidFill>
                  <a:schemeClr val="accent3">
                    <a:lumMod val="50000"/>
                  </a:schemeClr>
                </a:solidFill>
                <a:cs typeface="AngsanaUPC" panose="02020603050405020304" pitchFamily="18" charset="-34"/>
              </a:rPr>
              <a:t>nouvelles </a:t>
            </a:r>
            <a:r>
              <a:rPr lang="fr-FR" sz="1100" b="1" dirty="0">
                <a:solidFill>
                  <a:schemeClr val="accent3">
                    <a:lumMod val="50000"/>
                  </a:schemeClr>
                </a:solidFill>
                <a:cs typeface="AngsanaUPC" panose="02020603050405020304" pitchFamily="18" charset="-34"/>
              </a:rPr>
              <a:t>directives sur le crédit immobilie</a:t>
            </a:r>
            <a:r>
              <a:rPr lang="fr-FR" sz="1100" b="1" dirty="0">
                <a:solidFill>
                  <a:srgbClr val="C00000"/>
                </a:solidFill>
                <a:cs typeface="AngsanaUPC" panose="02020603050405020304" pitchFamily="18" charset="-34"/>
              </a:rPr>
              <a:t>r</a:t>
            </a:r>
          </a:p>
          <a:p>
            <a:r>
              <a:rPr lang="fr-FR" sz="1100" dirty="0" smtClean="0"/>
              <a:t> </a:t>
            </a: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318458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/>
      <p:bldP spid="13" grpId="0" uiExpand="1" build="p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7560840" cy="369332"/>
          </a:xfrm>
        </p:spPr>
        <p:txBody>
          <a:bodyPr/>
          <a:lstStyle/>
          <a:p>
            <a:r>
              <a:rPr lang="fr-FR" sz="1800" dirty="0" smtClean="0"/>
              <a:t>41% de nos dossiers sont &gt; à 33% d’endettement en montant</a:t>
            </a:r>
            <a:endParaRPr lang="fr-FR" sz="18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6</a:t>
            </a:fld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27" t="7936" b="10064"/>
          <a:stretch/>
        </p:blipFill>
        <p:spPr>
          <a:xfrm>
            <a:off x="140943" y="2191765"/>
            <a:ext cx="1758180" cy="158696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4" name="Groupe 23"/>
          <p:cNvGrpSpPr/>
          <p:nvPr/>
        </p:nvGrpSpPr>
        <p:grpSpPr>
          <a:xfrm>
            <a:off x="1115616" y="1044069"/>
            <a:ext cx="6785698" cy="4497914"/>
            <a:chOff x="1115616" y="1044069"/>
            <a:chExt cx="6785698" cy="4497914"/>
          </a:xfrm>
        </p:grpSpPr>
        <p:graphicFrame>
          <p:nvGraphicFramePr>
            <p:cNvPr id="6" name="Graphique 5"/>
            <p:cNvGraphicFramePr/>
            <p:nvPr>
              <p:extLst>
                <p:ext uri="{D42A27DB-BD31-4B8C-83A1-F6EECF244321}">
                  <p14:modId xmlns:p14="http://schemas.microsoft.com/office/powerpoint/2010/main" val="2614112953"/>
                </p:ext>
              </p:extLst>
            </p:nvPr>
          </p:nvGraphicFramePr>
          <p:xfrm>
            <a:off x="1115616" y="1044069"/>
            <a:ext cx="6785698" cy="449791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3" name="ZoneTexte 12"/>
            <p:cNvSpPr txBox="1"/>
            <p:nvPr/>
          </p:nvSpPr>
          <p:spPr>
            <a:xfrm>
              <a:off x="3164534" y="2564904"/>
              <a:ext cx="122413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 smtClean="0">
                  <a:solidFill>
                    <a:srgbClr val="FF0000"/>
                  </a:solidFill>
                </a:rPr>
                <a:t>41%</a:t>
              </a:r>
            </a:p>
          </p:txBody>
        </p:sp>
        <p:sp>
          <p:nvSpPr>
            <p:cNvPr id="15" name="ZoneTexte 14"/>
            <p:cNvSpPr txBox="1"/>
            <p:nvPr/>
          </p:nvSpPr>
          <p:spPr>
            <a:xfrm>
              <a:off x="4957904" y="3101784"/>
              <a:ext cx="153981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59%</a:t>
              </a:r>
            </a:p>
          </p:txBody>
        </p:sp>
      </p:grpSp>
      <p:graphicFrame>
        <p:nvGraphicFramePr>
          <p:cNvPr id="23" name="Graphique 22"/>
          <p:cNvGraphicFramePr/>
          <p:nvPr>
            <p:extLst>
              <p:ext uri="{D42A27DB-BD31-4B8C-83A1-F6EECF244321}">
                <p14:modId xmlns:p14="http://schemas.microsoft.com/office/powerpoint/2010/main" val="4076171130"/>
              </p:ext>
            </p:extLst>
          </p:nvPr>
        </p:nvGraphicFramePr>
        <p:xfrm>
          <a:off x="2339752" y="1069784"/>
          <a:ext cx="6698249" cy="4159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5" name="Titre 1"/>
          <p:cNvSpPr txBox="1">
            <a:spLocks/>
          </p:cNvSpPr>
          <p:nvPr/>
        </p:nvSpPr>
        <p:spPr>
          <a:xfrm>
            <a:off x="1263373" y="5568971"/>
            <a:ext cx="7344816" cy="36933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800" dirty="0" smtClean="0"/>
              <a:t>Notre cible est de revenir à 15% de dossiers au-delà de 33%</a:t>
            </a:r>
            <a:endParaRPr lang="fr-FR" sz="1800" dirty="0"/>
          </a:p>
        </p:txBody>
      </p:sp>
      <p:sp>
        <p:nvSpPr>
          <p:cNvPr id="27" name="ZoneTexte 26"/>
          <p:cNvSpPr txBox="1"/>
          <p:nvPr/>
        </p:nvSpPr>
        <p:spPr>
          <a:xfrm>
            <a:off x="296388" y="1556792"/>
            <a:ext cx="1638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Dossiers Immobiliers 2 Mds d’€ en 2019.</a:t>
            </a:r>
          </a:p>
        </p:txBody>
      </p:sp>
      <p:sp>
        <p:nvSpPr>
          <p:cNvPr id="14" name="Espace réservé du pied de page 2"/>
          <p:cNvSpPr txBox="1">
            <a:spLocks/>
          </p:cNvSpPr>
          <p:nvPr/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100" dirty="0" smtClean="0"/>
              <a:t>HDJ du 28 mai 2020 – </a:t>
            </a:r>
            <a:r>
              <a:rPr lang="fr-FR" sz="1100" dirty="0" smtClean="0">
                <a:solidFill>
                  <a:schemeClr val="accent3">
                    <a:lumMod val="50000"/>
                  </a:schemeClr>
                </a:solidFill>
              </a:rPr>
              <a:t>Les </a:t>
            </a:r>
            <a:r>
              <a:rPr lang="fr-FR" sz="1100" b="1" dirty="0" smtClean="0">
                <a:solidFill>
                  <a:schemeClr val="accent3">
                    <a:lumMod val="50000"/>
                  </a:schemeClr>
                </a:solidFill>
                <a:cs typeface="AngsanaUPC" panose="02020603050405020304" pitchFamily="18" charset="-34"/>
              </a:rPr>
              <a:t>nouvelles </a:t>
            </a:r>
            <a:r>
              <a:rPr lang="fr-FR" sz="1100" b="1" dirty="0">
                <a:solidFill>
                  <a:schemeClr val="accent3">
                    <a:lumMod val="50000"/>
                  </a:schemeClr>
                </a:solidFill>
                <a:cs typeface="AngsanaUPC" panose="02020603050405020304" pitchFamily="18" charset="-34"/>
              </a:rPr>
              <a:t>directives sur le crédit immobilie</a:t>
            </a:r>
            <a:r>
              <a:rPr lang="fr-FR" sz="1100" b="1" dirty="0">
                <a:solidFill>
                  <a:srgbClr val="C00000"/>
                </a:solidFill>
                <a:cs typeface="AngsanaUPC" panose="02020603050405020304" pitchFamily="18" charset="-34"/>
              </a:rPr>
              <a:t>r</a:t>
            </a:r>
          </a:p>
          <a:p>
            <a:r>
              <a:rPr lang="fr-FR" sz="1100" dirty="0" smtClean="0"/>
              <a:t> </a:t>
            </a: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3921441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3" grpId="0">
        <p:bldAsOne/>
      </p:bldGraphic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75656" y="2996952"/>
            <a:ext cx="7056784" cy="4320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1619672" y="836712"/>
            <a:ext cx="7524328" cy="5256585"/>
          </a:xfrm>
        </p:spPr>
        <p:txBody>
          <a:bodyPr>
            <a:noAutofit/>
          </a:bodyPr>
          <a:lstStyle/>
          <a:p>
            <a:pPr marL="400050" indent="-400050">
              <a:buFont typeface="+mj-lt"/>
              <a:buAutoNum type="romanUcPeriod" startAt="2"/>
            </a:pPr>
            <a:r>
              <a:rPr lang="fr-FR" sz="1400" dirty="0" smtClean="0"/>
              <a:t>Introduction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Le crédit immobilier, pilier stratégique de notre </a:t>
            </a:r>
            <a:r>
              <a:rPr lang="fr-FR" sz="1400" dirty="0" smtClean="0"/>
              <a:t>activité</a:t>
            </a:r>
            <a:endParaRPr lang="fr-FR" sz="1400" dirty="0"/>
          </a:p>
          <a:p>
            <a:pPr marL="400050" indent="-400050">
              <a:buFont typeface="+mj-lt"/>
              <a:buAutoNum type="romanUcPeriod" startAt="2"/>
            </a:pPr>
            <a:r>
              <a:rPr lang="fr-FR" sz="1400" dirty="0" smtClean="0"/>
              <a:t>Encadrer davantage le taux d’endettement des clients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/>
              <a:t>La règlementation évolue:</a:t>
            </a:r>
          </a:p>
          <a:p>
            <a:pPr marL="825750" lvl="1" indent="-285750">
              <a:buFont typeface="Arial" panose="020B0604020202020204" pitchFamily="34" charset="0"/>
              <a:buChar char="•"/>
            </a:pPr>
            <a:r>
              <a:rPr lang="fr-FR" sz="1100" dirty="0"/>
              <a:t>41% de nos dossiers sont &gt; à 33% d’endettement en montant</a:t>
            </a:r>
          </a:p>
          <a:p>
            <a:pPr marL="825750" lvl="1" indent="-285750">
              <a:buFont typeface="Arial" panose="020B0604020202020204" pitchFamily="34" charset="0"/>
              <a:buChar char="•"/>
            </a:pPr>
            <a:r>
              <a:rPr lang="fr-FR" sz="1100" dirty="0" smtClean="0"/>
              <a:t>Notre cible est de revenir à 15%</a:t>
            </a:r>
          </a:p>
          <a:p>
            <a:pPr marL="400050" indent="-400050">
              <a:buFont typeface="+mj-lt"/>
              <a:buAutoNum type="romanUcPeriod" startAt="3"/>
            </a:pPr>
            <a:r>
              <a:rPr lang="fr-FR" sz="1400" dirty="0" smtClean="0"/>
              <a:t>S’y conformer avec le Schéma délégataire qui évolue et en s’appuyant sur l’analyse risque</a:t>
            </a:r>
          </a:p>
          <a:p>
            <a:pPr marL="400050" indent="-400050">
              <a:buFont typeface="Arial" panose="020B0604020202020204" pitchFamily="34" charset="0"/>
              <a:buChar char="•"/>
            </a:pPr>
            <a:r>
              <a:rPr lang="fr-FR" sz="1400" dirty="0"/>
              <a:t>Optimiser les dossiers sains en réduisant l’endettement de nos clients</a:t>
            </a:r>
          </a:p>
          <a:p>
            <a:pPr marL="400050" indent="-400050">
              <a:buFont typeface="Arial" panose="020B0604020202020204" pitchFamily="34" charset="0"/>
              <a:buChar char="•"/>
            </a:pPr>
            <a:r>
              <a:rPr lang="fr-FR" sz="1400" dirty="0" smtClean="0"/>
              <a:t>Déroger aux 33% avec un regard acéré</a:t>
            </a:r>
          </a:p>
          <a:p>
            <a:pPr marL="400050" indent="-400050">
              <a:buFont typeface="Arial" panose="020B0604020202020204" pitchFamily="34" charset="0"/>
              <a:buChar char="•"/>
            </a:pPr>
            <a:r>
              <a:rPr lang="fr-FR" sz="1400" dirty="0" smtClean="0"/>
              <a:t>Accepter d’abandonner certains dossiers</a:t>
            </a:r>
          </a:p>
          <a:p>
            <a:pPr marL="400050" indent="-400050">
              <a:buFont typeface="+mj-lt"/>
              <a:buAutoNum type="romanUcPeriod" startAt="4"/>
            </a:pPr>
            <a:r>
              <a:rPr lang="fr-FR" sz="1400" dirty="0" smtClean="0"/>
              <a:t>En conclusion</a:t>
            </a:r>
            <a:endParaRPr lang="fr-FR" sz="1400" dirty="0"/>
          </a:p>
          <a:p>
            <a:r>
              <a:rPr lang="fr-FR" sz="1400" dirty="0" smtClean="0"/>
              <a:t>			</a:t>
            </a:r>
            <a:endParaRPr lang="fr-FR" sz="1400" dirty="0"/>
          </a:p>
          <a:p>
            <a:endParaRPr lang="fr-FR" sz="1400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7" name="Espace réservé du pied de page 2"/>
          <p:cNvSpPr txBox="1">
            <a:spLocks/>
          </p:cNvSpPr>
          <p:nvPr/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100" dirty="0" smtClean="0"/>
              <a:t>HDJ du 28 mai 2020 – </a:t>
            </a:r>
            <a:r>
              <a:rPr lang="fr-FR" sz="1100" dirty="0" smtClean="0">
                <a:solidFill>
                  <a:schemeClr val="accent3">
                    <a:lumMod val="50000"/>
                  </a:schemeClr>
                </a:solidFill>
              </a:rPr>
              <a:t>Les </a:t>
            </a:r>
            <a:r>
              <a:rPr lang="fr-FR" sz="1100" b="1" dirty="0" smtClean="0">
                <a:solidFill>
                  <a:schemeClr val="accent3">
                    <a:lumMod val="50000"/>
                  </a:schemeClr>
                </a:solidFill>
                <a:cs typeface="AngsanaUPC" panose="02020603050405020304" pitchFamily="18" charset="-34"/>
              </a:rPr>
              <a:t>nouvelles </a:t>
            </a:r>
            <a:r>
              <a:rPr lang="fr-FR" sz="1100" b="1" dirty="0">
                <a:solidFill>
                  <a:schemeClr val="accent3">
                    <a:lumMod val="50000"/>
                  </a:schemeClr>
                </a:solidFill>
                <a:cs typeface="AngsanaUPC" panose="02020603050405020304" pitchFamily="18" charset="-34"/>
              </a:rPr>
              <a:t>directives sur le crédit immobilie</a:t>
            </a:r>
            <a:r>
              <a:rPr lang="fr-FR" sz="1100" b="1" dirty="0">
                <a:solidFill>
                  <a:srgbClr val="C00000"/>
                </a:solidFill>
                <a:cs typeface="AngsanaUPC" panose="02020603050405020304" pitchFamily="18" charset="-34"/>
              </a:rPr>
              <a:t>r</a:t>
            </a:r>
          </a:p>
          <a:p>
            <a:r>
              <a:rPr lang="fr-FR" sz="1100" dirty="0" smtClean="0"/>
              <a:t> </a:t>
            </a: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1538486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6264696" cy="646331"/>
          </a:xfrm>
        </p:spPr>
        <p:txBody>
          <a:bodyPr/>
          <a:lstStyle/>
          <a:p>
            <a:r>
              <a:rPr lang="fr-FR" sz="1800" dirty="0"/>
              <a:t>S’y conformer avec le Schéma délégataire qui évolue et en s’appuyant sur l’analyse risque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8</a:t>
            </a:fld>
            <a:endParaRPr lang="fr-FR" dirty="0"/>
          </a:p>
        </p:txBody>
      </p:sp>
      <p:pic>
        <p:nvPicPr>
          <p:cNvPr id="21" name="Image 20"/>
          <p:cNvPicPr>
            <a:picLocks noChangeAspect="1"/>
          </p:cNvPicPr>
          <p:nvPr/>
        </p:nvPicPr>
        <p:blipFill rotWithShape="1">
          <a:blip r:embed="rId2"/>
          <a:srcRect l="1851" t="38701" r="23435" b="41782"/>
          <a:stretch/>
        </p:blipFill>
        <p:spPr>
          <a:xfrm>
            <a:off x="35496" y="1128993"/>
            <a:ext cx="9034447" cy="1368152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3"/>
          <a:srcRect l="1851" t="30484" r="23435" b="31511"/>
          <a:stretch/>
        </p:blipFill>
        <p:spPr>
          <a:xfrm>
            <a:off x="74057" y="3425587"/>
            <a:ext cx="8995886" cy="2664296"/>
          </a:xfrm>
          <a:prstGeom prst="rect">
            <a:avLst/>
          </a:prstGeom>
          <a:ln>
            <a:solidFill>
              <a:srgbClr val="00B050"/>
            </a:solidFill>
          </a:ln>
        </p:spPr>
      </p:pic>
      <p:grpSp>
        <p:nvGrpSpPr>
          <p:cNvPr id="9" name="Groupe 8"/>
          <p:cNvGrpSpPr/>
          <p:nvPr/>
        </p:nvGrpSpPr>
        <p:grpSpPr>
          <a:xfrm>
            <a:off x="2275764" y="2599791"/>
            <a:ext cx="6805030" cy="829070"/>
            <a:chOff x="2080313" y="5113281"/>
            <a:chExt cx="6804656" cy="829070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 rotWithShape="1">
            <a:blip r:embed="rId4"/>
            <a:srcRect l="24334" b="-1253"/>
            <a:stretch/>
          </p:blipFill>
          <p:spPr>
            <a:xfrm>
              <a:off x="2080313" y="5113281"/>
              <a:ext cx="6804656" cy="829070"/>
            </a:xfrm>
            <a:prstGeom prst="rect">
              <a:avLst/>
            </a:prstGeom>
          </p:spPr>
        </p:pic>
        <p:cxnSp>
          <p:nvCxnSpPr>
            <p:cNvPr id="6" name="Connecteur droit 5"/>
            <p:cNvCxnSpPr/>
            <p:nvPr/>
          </p:nvCxnSpPr>
          <p:spPr>
            <a:xfrm flipV="1">
              <a:off x="4247964" y="5229200"/>
              <a:ext cx="324036" cy="21602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11"/>
            <p:cNvCxnSpPr/>
            <p:nvPr/>
          </p:nvCxnSpPr>
          <p:spPr>
            <a:xfrm flipV="1">
              <a:off x="3766057" y="5630805"/>
              <a:ext cx="324036" cy="21602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eur droit 12"/>
            <p:cNvCxnSpPr/>
            <p:nvPr/>
          </p:nvCxnSpPr>
          <p:spPr>
            <a:xfrm flipV="1">
              <a:off x="5320623" y="5229200"/>
              <a:ext cx="324036" cy="21602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eur droit 13"/>
            <p:cNvCxnSpPr/>
            <p:nvPr/>
          </p:nvCxnSpPr>
          <p:spPr>
            <a:xfrm flipV="1">
              <a:off x="5316864" y="5619535"/>
              <a:ext cx="324036" cy="21602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droit 14"/>
            <p:cNvCxnSpPr/>
            <p:nvPr/>
          </p:nvCxnSpPr>
          <p:spPr>
            <a:xfrm flipV="1">
              <a:off x="5904148" y="5589240"/>
              <a:ext cx="324036" cy="21602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15"/>
            <p:cNvCxnSpPr/>
            <p:nvPr/>
          </p:nvCxnSpPr>
          <p:spPr>
            <a:xfrm flipV="1">
              <a:off x="6329414" y="5625244"/>
              <a:ext cx="324036" cy="21602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cteur droit 16"/>
            <p:cNvCxnSpPr/>
            <p:nvPr/>
          </p:nvCxnSpPr>
          <p:spPr>
            <a:xfrm flipV="1">
              <a:off x="5868119" y="5201075"/>
              <a:ext cx="324036" cy="21602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17"/>
            <p:cNvCxnSpPr/>
            <p:nvPr/>
          </p:nvCxnSpPr>
          <p:spPr>
            <a:xfrm flipV="1">
              <a:off x="6332485" y="5217738"/>
              <a:ext cx="324036" cy="21602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18"/>
            <p:cNvCxnSpPr/>
            <p:nvPr/>
          </p:nvCxnSpPr>
          <p:spPr>
            <a:xfrm flipV="1">
              <a:off x="6910232" y="5589240"/>
              <a:ext cx="324036" cy="21602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/>
            <p:cNvCxnSpPr/>
            <p:nvPr/>
          </p:nvCxnSpPr>
          <p:spPr>
            <a:xfrm flipV="1">
              <a:off x="7380312" y="5628041"/>
              <a:ext cx="324036" cy="21602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23"/>
            <p:cNvCxnSpPr/>
            <p:nvPr/>
          </p:nvCxnSpPr>
          <p:spPr>
            <a:xfrm flipV="1">
              <a:off x="7916316" y="5592037"/>
              <a:ext cx="324036" cy="21602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ZoneTexte 9"/>
          <p:cNvSpPr txBox="1"/>
          <p:nvPr/>
        </p:nvSpPr>
        <p:spPr>
          <a:xfrm>
            <a:off x="74057" y="2521494"/>
            <a:ext cx="1905655" cy="461665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Rappel des critères de l’ancien Schéma délégataire</a:t>
            </a:r>
          </a:p>
        </p:txBody>
      </p:sp>
      <p:cxnSp>
        <p:nvCxnSpPr>
          <p:cNvPr id="25" name="Connecteur droit avec flèche 24"/>
          <p:cNvCxnSpPr/>
          <p:nvPr/>
        </p:nvCxnSpPr>
        <p:spPr>
          <a:xfrm>
            <a:off x="1643456" y="2903609"/>
            <a:ext cx="632308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4465700" y="4077072"/>
            <a:ext cx="2405486" cy="24753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/>
          <p:cNvSpPr/>
          <p:nvPr/>
        </p:nvSpPr>
        <p:spPr>
          <a:xfrm>
            <a:off x="3905768" y="4468636"/>
            <a:ext cx="4530374" cy="30825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Espace réservé du pied de page 2"/>
          <p:cNvSpPr txBox="1">
            <a:spLocks/>
          </p:cNvSpPr>
          <p:nvPr/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100" dirty="0" smtClean="0"/>
              <a:t>HDJ du 28 mai 2020 – </a:t>
            </a:r>
            <a:r>
              <a:rPr lang="fr-FR" sz="1100" dirty="0" smtClean="0">
                <a:solidFill>
                  <a:schemeClr val="accent3">
                    <a:lumMod val="50000"/>
                  </a:schemeClr>
                </a:solidFill>
              </a:rPr>
              <a:t>Les </a:t>
            </a:r>
            <a:r>
              <a:rPr lang="fr-FR" sz="1100" b="1" dirty="0" smtClean="0">
                <a:solidFill>
                  <a:schemeClr val="accent3">
                    <a:lumMod val="50000"/>
                  </a:schemeClr>
                </a:solidFill>
                <a:cs typeface="AngsanaUPC" panose="02020603050405020304" pitchFamily="18" charset="-34"/>
              </a:rPr>
              <a:t>nouvelles </a:t>
            </a:r>
            <a:r>
              <a:rPr lang="fr-FR" sz="1100" b="1" dirty="0">
                <a:solidFill>
                  <a:schemeClr val="accent3">
                    <a:lumMod val="50000"/>
                  </a:schemeClr>
                </a:solidFill>
                <a:cs typeface="AngsanaUPC" panose="02020603050405020304" pitchFamily="18" charset="-34"/>
              </a:rPr>
              <a:t>directives sur le crédit immobilie</a:t>
            </a:r>
            <a:r>
              <a:rPr lang="fr-FR" sz="1100" b="1" dirty="0">
                <a:solidFill>
                  <a:srgbClr val="C00000"/>
                </a:solidFill>
                <a:cs typeface="AngsanaUPC" panose="02020603050405020304" pitchFamily="18" charset="-34"/>
              </a:rPr>
              <a:t>r</a:t>
            </a:r>
          </a:p>
          <a:p>
            <a:r>
              <a:rPr lang="fr-FR" sz="1100" dirty="0" smtClean="0"/>
              <a:t> </a:t>
            </a:r>
            <a:endParaRPr lang="fr-FR" sz="1100" dirty="0"/>
          </a:p>
        </p:txBody>
      </p:sp>
      <p:cxnSp>
        <p:nvCxnSpPr>
          <p:cNvPr id="27" name="Connecteur droit 26"/>
          <p:cNvCxnSpPr/>
          <p:nvPr/>
        </p:nvCxnSpPr>
        <p:spPr>
          <a:xfrm flipV="1">
            <a:off x="5012324" y="3099403"/>
            <a:ext cx="324054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ZoneTexte 27"/>
          <p:cNvSpPr txBox="1"/>
          <p:nvPr/>
        </p:nvSpPr>
        <p:spPr>
          <a:xfrm>
            <a:off x="107504" y="3079993"/>
            <a:ext cx="1905655" cy="276999"/>
          </a:xfrm>
          <a:prstGeom prst="rect">
            <a:avLst/>
          </a:prstGeom>
          <a:noFill/>
          <a:ln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Nouvelle grille</a:t>
            </a:r>
            <a:endParaRPr lang="fr-FR" sz="1200" dirty="0" smtClean="0"/>
          </a:p>
        </p:txBody>
      </p:sp>
      <p:cxnSp>
        <p:nvCxnSpPr>
          <p:cNvPr id="29" name="Connecteur droit avec flèche 28"/>
          <p:cNvCxnSpPr/>
          <p:nvPr/>
        </p:nvCxnSpPr>
        <p:spPr>
          <a:xfrm>
            <a:off x="1298107" y="3315427"/>
            <a:ext cx="364238" cy="252104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5" grpId="0" animBg="1"/>
      <p:bldP spid="23" grpId="0" animBg="1"/>
      <p:bldP spid="2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7560840" cy="369332"/>
          </a:xfrm>
        </p:spPr>
        <p:txBody>
          <a:bodyPr/>
          <a:lstStyle/>
          <a:p>
            <a:r>
              <a:rPr lang="fr-FR" sz="1800" dirty="0" smtClean="0"/>
              <a:t>Focus sur le taux d’endettement et le reste à vivre</a:t>
            </a:r>
            <a:endParaRPr lang="fr-FR" sz="18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9</a:t>
            </a:fld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382394" y="2420888"/>
            <a:ext cx="7776864" cy="830997"/>
          </a:xfrm>
          <a:prstGeom prst="rect">
            <a:avLst/>
          </a:prstGeom>
          <a:ln>
            <a:solidFill>
              <a:schemeClr val="tx1"/>
            </a:solidFill>
            <a:prstDash val="lgDash"/>
          </a:ln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fr-FR" sz="1600" dirty="0">
                <a:latin typeface="Calibri" panose="020F0502020204030204" pitchFamily="34" charset="0"/>
                <a:ea typeface="Calibri" panose="020F0502020204030204" pitchFamily="34" charset="0"/>
              </a:rPr>
              <a:t>Tout dossier avec </a:t>
            </a:r>
            <a:r>
              <a:rPr lang="fr-FR" sz="1600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un taux d’endettement &gt; à 33% </a:t>
            </a:r>
            <a:r>
              <a:rPr lang="fr-FR" sz="1600" dirty="0">
                <a:latin typeface="Calibri" panose="020F0502020204030204" pitchFamily="34" charset="0"/>
                <a:ea typeface="Calibri" panose="020F0502020204030204" pitchFamily="34" charset="0"/>
              </a:rPr>
              <a:t>et avec </a:t>
            </a:r>
            <a:r>
              <a:rPr lang="fr-FR" sz="1600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un Reste à vivre non </a:t>
            </a:r>
            <a:r>
              <a:rPr lang="fr-FR" sz="1600" b="1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respecté, est obligatoirement du ressort délégataire </a:t>
            </a:r>
            <a:r>
              <a:rPr lang="fr-FR" sz="1600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de la DR</a:t>
            </a:r>
            <a:r>
              <a:rPr lang="fr-FR" sz="1600" dirty="0" smtClean="0">
                <a:latin typeface="Calibri" panose="020F0502020204030204" pitchFamily="34" charset="0"/>
                <a:ea typeface="Calibri" panose="020F0502020204030204" pitchFamily="34" charset="0"/>
              </a:rPr>
              <a:t>, quelque soit le niveau de délégation de l’instructeur du dossier.</a:t>
            </a:r>
            <a:endParaRPr lang="fr-FR" sz="160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63688" y="3599725"/>
            <a:ext cx="5053702" cy="2277547"/>
          </a:xfrm>
          <a:prstGeom prst="rect">
            <a:avLst/>
          </a:prstGeom>
          <a:ln>
            <a:solidFill>
              <a:schemeClr val="tx1"/>
            </a:solidFill>
            <a:prstDash val="lgDash"/>
          </a:ln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fr-FR" sz="1600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Comment se calcule le Reste à vivre </a:t>
            </a:r>
            <a:r>
              <a:rPr lang="fr-FR" sz="1600" b="1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?</a:t>
            </a:r>
          </a:p>
          <a:p>
            <a:pPr>
              <a:spcAft>
                <a:spcPts val="0"/>
              </a:spcAft>
            </a:pPr>
            <a:endParaRPr lang="fr-FR" sz="1400" dirty="0" smtClean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fr-FR" sz="1600" dirty="0" smtClean="0">
                <a:latin typeface="Calibri" panose="020F0502020204030204" pitchFamily="34" charset="0"/>
                <a:ea typeface="Calibri" panose="020F0502020204030204" pitchFamily="34" charset="0"/>
              </a:rPr>
              <a:t>Le reste à vivre se traduit par le différentiel entre les </a:t>
            </a:r>
            <a:r>
              <a:rPr lang="fr-FR" sz="16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revenus stables et permanents </a:t>
            </a:r>
            <a:r>
              <a:rPr lang="fr-FR" sz="1600" dirty="0" smtClean="0">
                <a:latin typeface="Calibri" panose="020F0502020204030204" pitchFamily="34" charset="0"/>
                <a:ea typeface="Calibri" panose="020F0502020204030204" pitchFamily="34" charset="0"/>
              </a:rPr>
              <a:t>et </a:t>
            </a:r>
            <a:r>
              <a:rPr lang="fr-FR" sz="16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les charges régulières</a:t>
            </a:r>
            <a:r>
              <a:rPr lang="fr-FR" sz="1600" dirty="0" smtClean="0">
                <a:latin typeface="Calibri" panose="020F0502020204030204" pitchFamily="34" charset="0"/>
                <a:ea typeface="Calibri" panose="020F0502020204030204" pitchFamily="34" charset="0"/>
              </a:rPr>
              <a:t>. (Détail page 20 &amp; 21 de la politique risque via ce </a:t>
            </a:r>
            <a:r>
              <a:rPr lang="fr-FR" sz="1600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hlinkClick r:id="rId2"/>
              </a:rPr>
              <a:t>Lien</a:t>
            </a:r>
            <a:r>
              <a:rPr lang="fr-FR" sz="1600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.</a:t>
            </a:r>
          </a:p>
          <a:p>
            <a:pPr>
              <a:spcAft>
                <a:spcPts val="0"/>
              </a:spcAft>
            </a:pPr>
            <a:endParaRPr lang="fr-FR" sz="1600" dirty="0" smtClean="0">
              <a:solidFill>
                <a:schemeClr val="accent3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fr-FR" sz="1600" dirty="0" smtClean="0">
                <a:latin typeface="Calibri" panose="020F0502020204030204" pitchFamily="34" charset="0"/>
                <a:ea typeface="Calibri" panose="020F0502020204030204" pitchFamily="34" charset="0"/>
              </a:rPr>
              <a:t>Le RAV devra être </a:t>
            </a:r>
            <a:r>
              <a:rPr lang="fr-FR" sz="16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de 700€</a:t>
            </a:r>
            <a:r>
              <a:rPr lang="fr-FR" sz="1600" dirty="0" smtClean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16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pour une personne seule </a:t>
            </a:r>
            <a:r>
              <a:rPr lang="fr-FR" sz="1600" dirty="0" smtClean="0">
                <a:latin typeface="Calibri" panose="020F0502020204030204" pitchFamily="34" charset="0"/>
                <a:ea typeface="Calibri" panose="020F0502020204030204" pitchFamily="34" charset="0"/>
              </a:rPr>
              <a:t>et de </a:t>
            </a:r>
            <a:r>
              <a:rPr lang="fr-FR" sz="16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950€ pour un couple</a:t>
            </a:r>
            <a:r>
              <a:rPr lang="fr-FR" sz="1600" dirty="0" smtClean="0">
                <a:latin typeface="Calibri" panose="020F0502020204030204" pitchFamily="34" charset="0"/>
                <a:ea typeface="Calibri" panose="020F0502020204030204" pitchFamily="34" charset="0"/>
              </a:rPr>
              <a:t>, </a:t>
            </a:r>
            <a:r>
              <a:rPr lang="fr-FR" sz="16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augmenté de 250€ </a:t>
            </a:r>
            <a:r>
              <a:rPr lang="fr-FR" sz="1600" dirty="0" smtClean="0">
                <a:latin typeface="Calibri" panose="020F0502020204030204" pitchFamily="34" charset="0"/>
                <a:ea typeface="Calibri" panose="020F0502020204030204" pitchFamily="34" charset="0"/>
              </a:rPr>
              <a:t>par personne supplémentaire à charge.</a:t>
            </a:r>
            <a:endParaRPr lang="fr-FR" sz="160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7864" y="567054"/>
            <a:ext cx="1458116" cy="1756521"/>
          </a:xfrm>
          <a:prstGeom prst="rect">
            <a:avLst/>
          </a:prstGeom>
        </p:spPr>
      </p:pic>
      <p:sp>
        <p:nvSpPr>
          <p:cNvPr id="8" name="Espace réservé du pied de page 2"/>
          <p:cNvSpPr txBox="1">
            <a:spLocks/>
          </p:cNvSpPr>
          <p:nvPr/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100" dirty="0" smtClean="0"/>
              <a:t>HDJ du 28 mai 2020 – </a:t>
            </a:r>
            <a:r>
              <a:rPr lang="fr-FR" sz="1100" dirty="0" smtClean="0">
                <a:solidFill>
                  <a:schemeClr val="accent3">
                    <a:lumMod val="50000"/>
                  </a:schemeClr>
                </a:solidFill>
              </a:rPr>
              <a:t>Les </a:t>
            </a:r>
            <a:r>
              <a:rPr lang="fr-FR" sz="1100" b="1" dirty="0" smtClean="0">
                <a:solidFill>
                  <a:schemeClr val="accent3">
                    <a:lumMod val="50000"/>
                  </a:schemeClr>
                </a:solidFill>
                <a:cs typeface="AngsanaUPC" panose="02020603050405020304" pitchFamily="18" charset="-34"/>
              </a:rPr>
              <a:t>nouvelles </a:t>
            </a:r>
            <a:r>
              <a:rPr lang="fr-FR" sz="1100" b="1" dirty="0">
                <a:solidFill>
                  <a:schemeClr val="accent3">
                    <a:lumMod val="50000"/>
                  </a:schemeClr>
                </a:solidFill>
                <a:cs typeface="AngsanaUPC" panose="02020603050405020304" pitchFamily="18" charset="-34"/>
              </a:rPr>
              <a:t>directives sur le crédit immobilie</a:t>
            </a:r>
            <a:r>
              <a:rPr lang="fr-FR" sz="1100" b="1" dirty="0">
                <a:solidFill>
                  <a:srgbClr val="C00000"/>
                </a:solidFill>
                <a:cs typeface="AngsanaUPC" panose="02020603050405020304" pitchFamily="18" charset="-34"/>
              </a:rPr>
              <a:t>r</a:t>
            </a:r>
          </a:p>
          <a:p>
            <a:r>
              <a:rPr lang="fr-FR" sz="1100" dirty="0" smtClean="0"/>
              <a:t> </a:t>
            </a:r>
            <a:endParaRPr lang="fr-FR" sz="1100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394" y="3802325"/>
            <a:ext cx="1152499" cy="1674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355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75656" y="3429000"/>
            <a:ext cx="7056784" cy="4320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1619672" y="836712"/>
            <a:ext cx="7524328" cy="5256585"/>
          </a:xfrm>
        </p:spPr>
        <p:txBody>
          <a:bodyPr>
            <a:noAutofit/>
          </a:bodyPr>
          <a:lstStyle/>
          <a:p>
            <a:pPr marL="400050" indent="-400050">
              <a:buFont typeface="+mj-lt"/>
              <a:buAutoNum type="romanUcPeriod" startAt="2"/>
            </a:pPr>
            <a:r>
              <a:rPr lang="fr-FR" sz="1400" dirty="0" smtClean="0"/>
              <a:t>Introduction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Le crédit immobilier, pilier stratégique de notre </a:t>
            </a:r>
            <a:r>
              <a:rPr lang="fr-FR" sz="1400" dirty="0" smtClean="0"/>
              <a:t>activité</a:t>
            </a:r>
            <a:endParaRPr lang="fr-FR" sz="1400" dirty="0"/>
          </a:p>
          <a:p>
            <a:pPr marL="400050" indent="-400050">
              <a:buFont typeface="+mj-lt"/>
              <a:buAutoNum type="romanUcPeriod" startAt="2"/>
            </a:pPr>
            <a:r>
              <a:rPr lang="fr-FR" sz="1400" dirty="0" smtClean="0"/>
              <a:t>Encadrer davantage le taux d’endettement des clients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/>
              <a:t>La règlementation évolue:</a:t>
            </a:r>
          </a:p>
          <a:p>
            <a:pPr marL="825750" lvl="1" indent="-285750">
              <a:buFont typeface="Arial" panose="020B0604020202020204" pitchFamily="34" charset="0"/>
              <a:buChar char="•"/>
            </a:pPr>
            <a:r>
              <a:rPr lang="fr-FR" sz="1100" dirty="0"/>
              <a:t>41% de nos dossiers sont &gt; à 33% d’endettement en montant</a:t>
            </a:r>
          </a:p>
          <a:p>
            <a:pPr marL="825750" lvl="1" indent="-285750">
              <a:buFont typeface="Arial" panose="020B0604020202020204" pitchFamily="34" charset="0"/>
              <a:buChar char="•"/>
            </a:pPr>
            <a:r>
              <a:rPr lang="fr-FR" sz="1100" dirty="0" smtClean="0"/>
              <a:t>Notre cible est de revenir à 15%</a:t>
            </a:r>
          </a:p>
          <a:p>
            <a:pPr marL="400050" indent="-400050">
              <a:buFont typeface="+mj-lt"/>
              <a:buAutoNum type="romanUcPeriod" startAt="3"/>
            </a:pPr>
            <a:r>
              <a:rPr lang="fr-FR" sz="1400" dirty="0" smtClean="0"/>
              <a:t>S’y conformer avec le Schéma délégataire qui évolue et en s’appuyant sur l’analyse risque</a:t>
            </a:r>
          </a:p>
          <a:p>
            <a:pPr marL="400050" indent="-400050">
              <a:buFont typeface="Arial" panose="020B0604020202020204" pitchFamily="34" charset="0"/>
              <a:buChar char="•"/>
            </a:pPr>
            <a:r>
              <a:rPr lang="fr-FR" sz="1400" dirty="0"/>
              <a:t>Optimiser les dossiers sains en réduisant l’endettement de nos clients</a:t>
            </a:r>
          </a:p>
          <a:p>
            <a:pPr marL="400050" indent="-400050">
              <a:buFont typeface="Arial" panose="020B0604020202020204" pitchFamily="34" charset="0"/>
              <a:buChar char="•"/>
            </a:pPr>
            <a:r>
              <a:rPr lang="fr-FR" sz="1400" dirty="0" smtClean="0"/>
              <a:t>Déroger aux 33% avec un regard acéré</a:t>
            </a:r>
          </a:p>
          <a:p>
            <a:pPr marL="400050" indent="-400050">
              <a:buFont typeface="Arial" panose="020B0604020202020204" pitchFamily="34" charset="0"/>
              <a:buChar char="•"/>
            </a:pPr>
            <a:r>
              <a:rPr lang="fr-FR" sz="1400" dirty="0" smtClean="0"/>
              <a:t>Accepter d’abandonner certains dossiers</a:t>
            </a:r>
          </a:p>
          <a:p>
            <a:pPr marL="400050" indent="-400050">
              <a:buFont typeface="+mj-lt"/>
              <a:buAutoNum type="romanUcPeriod" startAt="4"/>
            </a:pPr>
            <a:r>
              <a:rPr lang="fr-FR" sz="1400" dirty="0" smtClean="0"/>
              <a:t>En conclusion</a:t>
            </a:r>
            <a:endParaRPr lang="fr-FR" sz="1400" dirty="0"/>
          </a:p>
          <a:p>
            <a:r>
              <a:rPr lang="fr-FR" sz="1400" dirty="0" smtClean="0"/>
              <a:t>			</a:t>
            </a:r>
            <a:endParaRPr lang="fr-FR" sz="1400" dirty="0"/>
          </a:p>
          <a:p>
            <a:endParaRPr lang="fr-FR" sz="1400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10</a:t>
            </a:fld>
            <a:endParaRPr lang="fr-FR" dirty="0"/>
          </a:p>
        </p:txBody>
      </p:sp>
      <p:sp>
        <p:nvSpPr>
          <p:cNvPr id="7" name="Espace réservé du pied de page 2"/>
          <p:cNvSpPr txBox="1">
            <a:spLocks/>
          </p:cNvSpPr>
          <p:nvPr/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100" dirty="0" smtClean="0"/>
              <a:t>HDJ du 28 mai 2020 – </a:t>
            </a:r>
            <a:r>
              <a:rPr lang="fr-FR" sz="1100" dirty="0" smtClean="0">
                <a:solidFill>
                  <a:schemeClr val="accent3">
                    <a:lumMod val="50000"/>
                  </a:schemeClr>
                </a:solidFill>
              </a:rPr>
              <a:t>Les </a:t>
            </a:r>
            <a:r>
              <a:rPr lang="fr-FR" sz="1100" b="1" dirty="0" smtClean="0">
                <a:solidFill>
                  <a:schemeClr val="accent3">
                    <a:lumMod val="50000"/>
                  </a:schemeClr>
                </a:solidFill>
                <a:cs typeface="AngsanaUPC" panose="02020603050405020304" pitchFamily="18" charset="-34"/>
              </a:rPr>
              <a:t>nouvelles </a:t>
            </a:r>
            <a:r>
              <a:rPr lang="fr-FR" sz="1100" b="1" dirty="0">
                <a:solidFill>
                  <a:schemeClr val="accent3">
                    <a:lumMod val="50000"/>
                  </a:schemeClr>
                </a:solidFill>
                <a:cs typeface="AngsanaUPC" panose="02020603050405020304" pitchFamily="18" charset="-34"/>
              </a:rPr>
              <a:t>directives sur le crédit immobilie</a:t>
            </a:r>
            <a:r>
              <a:rPr lang="fr-FR" sz="1100" b="1" dirty="0">
                <a:solidFill>
                  <a:srgbClr val="C00000"/>
                </a:solidFill>
                <a:cs typeface="AngsanaUPC" panose="02020603050405020304" pitchFamily="18" charset="-34"/>
              </a:rPr>
              <a:t>r</a:t>
            </a:r>
          </a:p>
          <a:p>
            <a:r>
              <a:rPr lang="fr-FR" sz="1100" dirty="0" smtClean="0"/>
              <a:t> </a:t>
            </a: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928094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5544616" cy="646331"/>
          </a:xfrm>
        </p:spPr>
        <p:txBody>
          <a:bodyPr/>
          <a:lstStyle/>
          <a:p>
            <a:r>
              <a:rPr lang="fr-FR" sz="1800" dirty="0" smtClean="0"/>
              <a:t>Optimiser les dossiers sains en réduisant l’endettement de nos clients</a:t>
            </a:r>
            <a:endParaRPr lang="fr-FR" sz="18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11</a:t>
            </a:fld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1933" y="3499510"/>
            <a:ext cx="674762" cy="591512"/>
          </a:xfrm>
          <a:prstGeom prst="rect">
            <a:avLst/>
          </a:prstGeom>
        </p:spPr>
      </p:pic>
      <p:sp>
        <p:nvSpPr>
          <p:cNvPr id="6" name="Rectangle à coins arrondis 5"/>
          <p:cNvSpPr/>
          <p:nvPr/>
        </p:nvSpPr>
        <p:spPr>
          <a:xfrm>
            <a:off x="6086057" y="1889403"/>
            <a:ext cx="1646515" cy="1193793"/>
          </a:xfrm>
          <a:prstGeom prst="roundRect">
            <a:avLst>
              <a:gd name="adj" fmla="val 10000"/>
            </a:avLst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54000" b="-54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ZoneTexte 10"/>
          <p:cNvSpPr txBox="1"/>
          <p:nvPr/>
        </p:nvSpPr>
        <p:spPr>
          <a:xfrm>
            <a:off x="129012" y="1228486"/>
            <a:ext cx="5958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Le dossier entre dans les critères des </a:t>
            </a:r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projets que nous souhaitons financer, </a:t>
            </a:r>
            <a:r>
              <a:rPr lang="fr-FR" dirty="0" smtClean="0"/>
              <a:t>cependant </a:t>
            </a:r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taux d’endettement est &gt; à 33%.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378483" y="2187096"/>
            <a:ext cx="570757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u="sng" dirty="0" smtClean="0"/>
              <a:t>Ce qui est préconisé:</a:t>
            </a:r>
          </a:p>
          <a:p>
            <a:endParaRPr lang="fr-FR" sz="1400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 smtClean="0"/>
              <a:t>Proposer de baisser l’endettement du crédit en allongeant la durée.</a:t>
            </a:r>
          </a:p>
          <a:p>
            <a:endParaRPr lang="fr-FR" sz="14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 smtClean="0"/>
              <a:t>Augmenter l’apport en sollicitant une partie de l’épargne non prévue au </a:t>
            </a:r>
            <a:r>
              <a:rPr lang="fr-FR" sz="1400" dirty="0" smtClean="0"/>
              <a:t>projet.</a:t>
            </a:r>
            <a:endParaRPr lang="fr-FR" sz="1400" dirty="0" smtClean="0"/>
          </a:p>
          <a:p>
            <a:r>
              <a:rPr lang="fr-FR" sz="1400" dirty="0" smtClean="0"/>
              <a:t>       (Epargne logement, livrets … Essayer de protéger l’épargne sur l’assurance  vie)</a:t>
            </a:r>
          </a:p>
          <a:p>
            <a:endParaRPr lang="fr-FR" sz="14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 smtClean="0"/>
              <a:t>Rembourser les crédits </a:t>
            </a:r>
            <a:r>
              <a:rPr lang="fr-FR" sz="1400" dirty="0" smtClean="0"/>
              <a:t>ayant pour impact une</a:t>
            </a:r>
            <a:r>
              <a:rPr lang="fr-FR" sz="1400" dirty="0" smtClean="0"/>
              <a:t> augmentation de l’endettement</a:t>
            </a:r>
            <a:r>
              <a:rPr lang="fr-FR" sz="1400" dirty="0" smtClean="0"/>
              <a:t>.</a:t>
            </a:r>
          </a:p>
          <a:p>
            <a:r>
              <a:rPr lang="fr-FR" sz="1400" dirty="0"/>
              <a:t> </a:t>
            </a:r>
            <a:r>
              <a:rPr lang="fr-FR" sz="1400" dirty="0" smtClean="0"/>
              <a:t>      (Conso, revolving …)</a:t>
            </a:r>
          </a:p>
          <a:p>
            <a:endParaRPr lang="fr-FR" sz="14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 smtClean="0"/>
              <a:t>Aider le client à revoir ses ambitions en:</a:t>
            </a:r>
          </a:p>
          <a:p>
            <a:endParaRPr lang="fr-FR" sz="1400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sz="1400" dirty="0" smtClean="0"/>
              <a:t>Décalant les travaux </a:t>
            </a:r>
            <a:r>
              <a:rPr lang="fr-FR" sz="1400" dirty="0" smtClean="0"/>
              <a:t>complémentaires. </a:t>
            </a:r>
            <a:r>
              <a:rPr lang="fr-FR" sz="1400" dirty="0" smtClean="0"/>
              <a:t>(travaux n’étant pas indispensables, pouvant compromettre le projet, </a:t>
            </a:r>
            <a:r>
              <a:rPr lang="fr-FR" sz="1400" dirty="0" smtClean="0"/>
              <a:t>faisant état </a:t>
            </a:r>
            <a:r>
              <a:rPr lang="fr-FR" sz="1400" dirty="0" smtClean="0"/>
              <a:t>d’un budget total incohérent ou </a:t>
            </a:r>
            <a:r>
              <a:rPr lang="fr-FR" sz="1400" dirty="0" smtClean="0"/>
              <a:t>trop élevé)</a:t>
            </a:r>
            <a:endParaRPr lang="fr-FR" sz="1400" dirty="0" smtClean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sz="1400" dirty="0" smtClean="0"/>
              <a:t>Orientant le client vers des biens qui entreront dans son </a:t>
            </a:r>
            <a:r>
              <a:rPr lang="fr-FR" sz="1400" dirty="0" smtClean="0"/>
              <a:t>budget.</a:t>
            </a:r>
          </a:p>
          <a:p>
            <a:pPr lvl="1"/>
            <a:r>
              <a:rPr lang="fr-FR" sz="1400" dirty="0" smtClean="0"/>
              <a:t>       (</a:t>
            </a:r>
            <a:r>
              <a:rPr lang="fr-FR" sz="1400" dirty="0" smtClean="0"/>
              <a:t>Calcul d’enveloppe</a:t>
            </a:r>
            <a:r>
              <a:rPr lang="fr-FR" sz="1400" dirty="0" smtClean="0"/>
              <a:t>)</a:t>
            </a:r>
            <a:endParaRPr lang="fr-FR" sz="1400" dirty="0"/>
          </a:p>
          <a:p>
            <a:endParaRPr lang="fr-FR" sz="1400" dirty="0" smtClean="0"/>
          </a:p>
        </p:txBody>
      </p:sp>
      <p:sp>
        <p:nvSpPr>
          <p:cNvPr id="9" name="Espace réservé du pied de page 2"/>
          <p:cNvSpPr txBox="1">
            <a:spLocks/>
          </p:cNvSpPr>
          <p:nvPr/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100" dirty="0" smtClean="0"/>
              <a:t>HDJ du 28 mai 2020 – </a:t>
            </a:r>
            <a:r>
              <a:rPr lang="fr-FR" sz="1100" dirty="0" smtClean="0">
                <a:solidFill>
                  <a:schemeClr val="accent3">
                    <a:lumMod val="50000"/>
                  </a:schemeClr>
                </a:solidFill>
              </a:rPr>
              <a:t>Les </a:t>
            </a:r>
            <a:r>
              <a:rPr lang="fr-FR" sz="1100" b="1" dirty="0" smtClean="0">
                <a:solidFill>
                  <a:schemeClr val="accent3">
                    <a:lumMod val="50000"/>
                  </a:schemeClr>
                </a:solidFill>
                <a:cs typeface="AngsanaUPC" panose="02020603050405020304" pitchFamily="18" charset="-34"/>
              </a:rPr>
              <a:t>nouvelles </a:t>
            </a:r>
            <a:r>
              <a:rPr lang="fr-FR" sz="1100" b="1" dirty="0">
                <a:solidFill>
                  <a:schemeClr val="accent3">
                    <a:lumMod val="50000"/>
                  </a:schemeClr>
                </a:solidFill>
                <a:cs typeface="AngsanaUPC" panose="02020603050405020304" pitchFamily="18" charset="-34"/>
              </a:rPr>
              <a:t>directives sur le crédit immobilie</a:t>
            </a:r>
            <a:r>
              <a:rPr lang="fr-FR" sz="1100" b="1" dirty="0">
                <a:solidFill>
                  <a:srgbClr val="C00000"/>
                </a:solidFill>
                <a:cs typeface="AngsanaUPC" panose="02020603050405020304" pitchFamily="18" charset="-34"/>
              </a:rPr>
              <a:t>r</a:t>
            </a:r>
          </a:p>
          <a:p>
            <a:r>
              <a:rPr lang="fr-FR" sz="1100" dirty="0" smtClean="0"/>
              <a:t> </a:t>
            </a: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568393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5616624" cy="646331"/>
          </a:xfrm>
        </p:spPr>
        <p:txBody>
          <a:bodyPr/>
          <a:lstStyle/>
          <a:p>
            <a:r>
              <a:rPr lang="fr-FR" sz="1800" dirty="0" smtClean="0"/>
              <a:t>Rappel du calcul de l’endettement et de la </a:t>
            </a:r>
            <a:r>
              <a:rPr lang="fr-FR" sz="1800" dirty="0" err="1" smtClean="0"/>
              <a:t>ltv</a:t>
            </a:r>
            <a:r>
              <a:rPr lang="fr-FR" sz="1800" dirty="0" smtClean="0"/>
              <a:t> </a:t>
            </a:r>
            <a:r>
              <a:rPr lang="fr-FR" sz="1800" dirty="0" smtClean="0"/>
              <a:t>(quotité de financement)</a:t>
            </a:r>
            <a:endParaRPr lang="fr-FR" sz="18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12</a:t>
            </a:fld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3" y="2045997"/>
            <a:ext cx="5666773" cy="1166979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406524" y="4181669"/>
            <a:ext cx="4025374" cy="1600438"/>
          </a:xfrm>
          <a:prstGeom prst="rect">
            <a:avLst/>
          </a:prstGeom>
          <a:noFill/>
          <a:ln w="19050">
            <a:solidFill>
              <a:srgbClr val="00B050"/>
            </a:solidFill>
            <a:prstDash val="lgDash"/>
          </a:ln>
        </p:spPr>
        <p:txBody>
          <a:bodyPr wrap="square" rtlCol="0">
            <a:spAutoFit/>
          </a:bodyPr>
          <a:lstStyle/>
          <a:p>
            <a:pPr marL="360000"/>
            <a:r>
              <a:rPr lang="fr-FR" sz="1400" dirty="0" smtClean="0"/>
              <a:t>Prendre en compte:</a:t>
            </a:r>
          </a:p>
          <a:p>
            <a:pPr marL="648000" indent="-288000">
              <a:buFont typeface="Wingdings" panose="05000000000000000000" pitchFamily="2" charset="2"/>
              <a:buChar char="Ø"/>
            </a:pPr>
            <a:endParaRPr lang="fr-FR" sz="1400" dirty="0"/>
          </a:p>
          <a:p>
            <a:pPr marL="648000" indent="-288000">
              <a:buFont typeface="Wingdings" panose="05000000000000000000" pitchFamily="2" charset="2"/>
              <a:buChar char="Ø"/>
            </a:pPr>
            <a:r>
              <a:rPr lang="fr-FR" sz="1400" dirty="0" smtClean="0"/>
              <a:t>Le 13</a:t>
            </a:r>
            <a:r>
              <a:rPr lang="fr-FR" sz="1400" baseline="30000" dirty="0" smtClean="0"/>
              <a:t>ème</a:t>
            </a:r>
            <a:r>
              <a:rPr lang="fr-FR" sz="1400" dirty="0" smtClean="0"/>
              <a:t> mois</a:t>
            </a:r>
          </a:p>
          <a:p>
            <a:pPr marL="648000" indent="-288000">
              <a:buFont typeface="Wingdings" panose="05000000000000000000" pitchFamily="2" charset="2"/>
              <a:buChar char="Ø"/>
            </a:pPr>
            <a:r>
              <a:rPr lang="fr-FR" sz="1400" dirty="0" smtClean="0"/>
              <a:t>Les primes récurrentes (Vérification via l’avis d’imposition des 2 dernières années)</a:t>
            </a:r>
          </a:p>
          <a:p>
            <a:pPr marL="648000" indent="-288000">
              <a:buFont typeface="Wingdings" panose="05000000000000000000" pitchFamily="2" charset="2"/>
              <a:buChar char="Ø"/>
            </a:pPr>
            <a:r>
              <a:rPr lang="fr-FR" sz="1400" b="1" dirty="0" smtClean="0"/>
              <a:t>Le salaire avant PAS </a:t>
            </a:r>
            <a:r>
              <a:rPr lang="fr-FR" sz="1400" dirty="0" smtClean="0"/>
              <a:t>(Prélèvement à la source)</a:t>
            </a:r>
          </a:p>
          <a:p>
            <a:endParaRPr lang="fr-FR" sz="1400" dirty="0" smtClean="0"/>
          </a:p>
        </p:txBody>
      </p:sp>
      <p:cxnSp>
        <p:nvCxnSpPr>
          <p:cNvPr id="15" name="Connecteur droit 14"/>
          <p:cNvCxnSpPr/>
          <p:nvPr/>
        </p:nvCxnSpPr>
        <p:spPr>
          <a:xfrm>
            <a:off x="4499992" y="5157192"/>
            <a:ext cx="89304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/>
        </p:nvSpPr>
        <p:spPr>
          <a:xfrm>
            <a:off x="5461132" y="4751056"/>
            <a:ext cx="27432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Retrouvez le détail de la politique risque CEGEE via ce </a:t>
            </a:r>
            <a:r>
              <a:rPr lang="fr-FR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/>
              </a:rPr>
              <a:t>lien</a:t>
            </a:r>
            <a:r>
              <a:rPr lang="fr-FR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3" name="Rectangle 2"/>
          <p:cNvSpPr/>
          <p:nvPr/>
        </p:nvSpPr>
        <p:spPr>
          <a:xfrm>
            <a:off x="323528" y="1038774"/>
            <a:ext cx="78488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/>
              <a:t>L’approche endettement </a:t>
            </a:r>
            <a:r>
              <a:rPr lang="fr-F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n’évince pas </a:t>
            </a:r>
            <a:r>
              <a:rPr lang="fr-FR" sz="1600" dirty="0"/>
              <a:t>l’analyse par </a:t>
            </a:r>
            <a:r>
              <a:rPr lang="fr-F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reste à vivre</a:t>
            </a:r>
            <a:r>
              <a:rPr lang="fr-FR" sz="1600" dirty="0"/>
              <a:t> </a:t>
            </a:r>
            <a:r>
              <a:rPr lang="fr-FR" sz="1600" dirty="0" smtClean="0"/>
              <a:t>ni par </a:t>
            </a:r>
            <a:r>
              <a:rPr lang="fr-FR" sz="1600" dirty="0"/>
              <a:t>la </a:t>
            </a:r>
            <a:r>
              <a:rPr lang="fr-F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LTV</a:t>
            </a:r>
            <a:r>
              <a:rPr lang="fr-FR" sz="1600" dirty="0" smtClean="0"/>
              <a:t> </a:t>
            </a:r>
          </a:p>
          <a:p>
            <a:r>
              <a:rPr lang="fr-FR" sz="1600" dirty="0" smtClean="0"/>
              <a:t>(« </a:t>
            </a:r>
            <a:r>
              <a:rPr lang="fr-FR" sz="1600" dirty="0" err="1" smtClean="0"/>
              <a:t>Loan</a:t>
            </a:r>
            <a:r>
              <a:rPr lang="fr-FR" sz="1600" dirty="0" smtClean="0"/>
              <a:t> To Value », % </a:t>
            </a:r>
            <a:r>
              <a:rPr lang="fr-FR" sz="1600" dirty="0" smtClean="0"/>
              <a:t>du montant financé ou quotité de financement) </a:t>
            </a:r>
            <a:r>
              <a:rPr lang="fr-FR" sz="1600" dirty="0"/>
              <a:t>cependant si le </a:t>
            </a:r>
            <a:r>
              <a:rPr lang="fr-F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taux d’endettement </a:t>
            </a:r>
            <a:r>
              <a:rPr lang="fr-F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n’est pas respecté</a:t>
            </a:r>
            <a:r>
              <a:rPr lang="fr-FR" sz="1600" dirty="0"/>
              <a:t>, le délégataire </a:t>
            </a:r>
            <a:r>
              <a:rPr lang="fr-F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pourra </a:t>
            </a:r>
            <a:r>
              <a:rPr lang="fr-FR" sz="1600" dirty="0" smtClean="0"/>
              <a:t>tout de même </a:t>
            </a:r>
            <a:r>
              <a:rPr lang="fr-F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valider </a:t>
            </a:r>
            <a:r>
              <a:rPr lang="fr-F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dossier grâce aux autres points forts</a:t>
            </a:r>
            <a:r>
              <a:rPr lang="fr-FR" sz="1600" dirty="0"/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226221" y="3207999"/>
            <a:ext cx="7488832" cy="8356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0350" marR="93345" algn="just">
              <a:lnSpc>
                <a:spcPct val="115000"/>
              </a:lnSpc>
              <a:spcAft>
                <a:spcPts val="0"/>
              </a:spcAft>
            </a:pPr>
            <a:r>
              <a:rPr lang="fr-F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La LTV </a:t>
            </a:r>
            <a:r>
              <a:rPr lang="fr-FR" sz="14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s’exprime</a:t>
            </a:r>
            <a:r>
              <a:rPr lang="fr-FR" sz="1400" spc="9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fr-FR" sz="1400" spc="-5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en</a:t>
            </a:r>
            <a:r>
              <a:rPr lang="fr-FR" sz="1400" spc="105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fr-FR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pourcentage</a:t>
            </a:r>
            <a:r>
              <a:rPr lang="fr-FR" sz="1400" spc="9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fr-FR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du</a:t>
            </a:r>
            <a:r>
              <a:rPr lang="fr-FR" sz="1400" spc="105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fr-FR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prix</a:t>
            </a:r>
            <a:r>
              <a:rPr lang="fr-FR" sz="1400" spc="95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fr-FR" sz="1400" spc="-5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d’achat</a:t>
            </a:r>
            <a:r>
              <a:rPr lang="fr-FR" sz="1400" spc="105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fr-FR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du</a:t>
            </a:r>
            <a:r>
              <a:rPr lang="fr-FR" sz="1400" spc="1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fr-FR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bien.</a:t>
            </a:r>
            <a:r>
              <a:rPr lang="fr-FR" sz="1400" spc="95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endParaRPr lang="fr-FR" sz="1400" spc="95" dirty="0" smtClean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260350" marR="93345" algn="just">
              <a:lnSpc>
                <a:spcPct val="115000"/>
              </a:lnSpc>
              <a:spcAft>
                <a:spcPts val="0"/>
              </a:spcAft>
            </a:pPr>
            <a:r>
              <a:rPr lang="fr-FR" sz="1400" spc="-5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Si le montant du crédit est supérieur à la valeur du bien hors frais, la LTV sera au-delà de 100%.</a:t>
            </a:r>
            <a:endParaRPr lang="fr-FR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2" name="Espace réservé du pied de page 2"/>
          <p:cNvSpPr txBox="1">
            <a:spLocks/>
          </p:cNvSpPr>
          <p:nvPr/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100" dirty="0" smtClean="0"/>
              <a:t>HDJ du 28 mai 2020 – </a:t>
            </a:r>
            <a:r>
              <a:rPr lang="fr-FR" sz="1100" dirty="0" smtClean="0">
                <a:solidFill>
                  <a:schemeClr val="accent3">
                    <a:lumMod val="50000"/>
                  </a:schemeClr>
                </a:solidFill>
              </a:rPr>
              <a:t>Les </a:t>
            </a:r>
            <a:r>
              <a:rPr lang="fr-FR" sz="1100" b="1" dirty="0" smtClean="0">
                <a:solidFill>
                  <a:schemeClr val="accent3">
                    <a:lumMod val="50000"/>
                  </a:schemeClr>
                </a:solidFill>
                <a:cs typeface="AngsanaUPC" panose="02020603050405020304" pitchFamily="18" charset="-34"/>
              </a:rPr>
              <a:t>nouvelles </a:t>
            </a:r>
            <a:r>
              <a:rPr lang="fr-FR" sz="1100" b="1" dirty="0">
                <a:solidFill>
                  <a:schemeClr val="accent3">
                    <a:lumMod val="50000"/>
                  </a:schemeClr>
                </a:solidFill>
                <a:cs typeface="AngsanaUPC" panose="02020603050405020304" pitchFamily="18" charset="-34"/>
              </a:rPr>
              <a:t>directives sur le crédit immobilie</a:t>
            </a:r>
            <a:r>
              <a:rPr lang="fr-FR" sz="1100" b="1" dirty="0">
                <a:solidFill>
                  <a:srgbClr val="C00000"/>
                </a:solidFill>
                <a:cs typeface="AngsanaUPC" panose="02020603050405020304" pitchFamily="18" charset="-34"/>
              </a:rPr>
              <a:t>r</a:t>
            </a:r>
          </a:p>
          <a:p>
            <a:r>
              <a:rPr lang="fr-FR" sz="1100" dirty="0" smtClean="0"/>
              <a:t> </a:t>
            </a: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2465689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allAtOnce" animBg="1"/>
      <p:bldP spid="16" grpId="0"/>
      <p:bldP spid="3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75656" y="3861048"/>
            <a:ext cx="7056784" cy="4320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1619672" y="836712"/>
            <a:ext cx="7524328" cy="5256585"/>
          </a:xfrm>
        </p:spPr>
        <p:txBody>
          <a:bodyPr>
            <a:noAutofit/>
          </a:bodyPr>
          <a:lstStyle/>
          <a:p>
            <a:pPr marL="400050" indent="-400050">
              <a:buFont typeface="+mj-lt"/>
              <a:buAutoNum type="romanUcPeriod" startAt="2"/>
            </a:pPr>
            <a:r>
              <a:rPr lang="fr-FR" sz="1400" dirty="0" smtClean="0"/>
              <a:t>Introduction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Le crédit immobilier, pilier stratégique de notre </a:t>
            </a:r>
            <a:r>
              <a:rPr lang="fr-FR" sz="1400" dirty="0" smtClean="0"/>
              <a:t>activité</a:t>
            </a:r>
            <a:endParaRPr lang="fr-FR" sz="1400" dirty="0"/>
          </a:p>
          <a:p>
            <a:pPr marL="400050" indent="-400050">
              <a:buFont typeface="+mj-lt"/>
              <a:buAutoNum type="romanUcPeriod" startAt="2"/>
            </a:pPr>
            <a:r>
              <a:rPr lang="fr-FR" sz="1400" dirty="0" smtClean="0"/>
              <a:t>Encadrer davantage le taux d’endettement des clients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/>
              <a:t>La règlementation évolue:</a:t>
            </a:r>
          </a:p>
          <a:p>
            <a:pPr marL="825750" lvl="1" indent="-285750">
              <a:buFont typeface="Arial" panose="020B0604020202020204" pitchFamily="34" charset="0"/>
              <a:buChar char="•"/>
            </a:pPr>
            <a:r>
              <a:rPr lang="fr-FR" sz="1100" dirty="0"/>
              <a:t>41% de nos dossiers sont &gt; à 33% d’endettement en montant</a:t>
            </a:r>
          </a:p>
          <a:p>
            <a:pPr marL="825750" lvl="1" indent="-285750">
              <a:buFont typeface="Arial" panose="020B0604020202020204" pitchFamily="34" charset="0"/>
              <a:buChar char="•"/>
            </a:pPr>
            <a:r>
              <a:rPr lang="fr-FR" sz="1100" dirty="0" smtClean="0"/>
              <a:t>Notre cible est de revenir à 15%</a:t>
            </a:r>
          </a:p>
          <a:p>
            <a:pPr marL="400050" indent="-400050">
              <a:buFont typeface="+mj-lt"/>
              <a:buAutoNum type="romanUcPeriod" startAt="3"/>
            </a:pPr>
            <a:r>
              <a:rPr lang="fr-FR" sz="1400" dirty="0" smtClean="0"/>
              <a:t>S’y conformer avec le Schéma délégataire qui évolue et en s’appuyant sur l’analyse risque</a:t>
            </a:r>
          </a:p>
          <a:p>
            <a:pPr marL="400050" indent="-400050">
              <a:buFont typeface="Arial" panose="020B0604020202020204" pitchFamily="34" charset="0"/>
              <a:buChar char="•"/>
            </a:pPr>
            <a:r>
              <a:rPr lang="fr-FR" sz="1400" dirty="0"/>
              <a:t>Optimiser les dossiers sains en réduisant l’endettement de nos clients</a:t>
            </a:r>
          </a:p>
          <a:p>
            <a:pPr marL="400050" indent="-400050">
              <a:buFont typeface="Arial" panose="020B0604020202020204" pitchFamily="34" charset="0"/>
              <a:buChar char="•"/>
            </a:pPr>
            <a:r>
              <a:rPr lang="fr-FR" sz="1400" dirty="0" smtClean="0"/>
              <a:t>Déroger aux 33% avec un regard acéré</a:t>
            </a:r>
          </a:p>
          <a:p>
            <a:pPr marL="400050" indent="-400050">
              <a:buFont typeface="Arial" panose="020B0604020202020204" pitchFamily="34" charset="0"/>
              <a:buChar char="•"/>
            </a:pPr>
            <a:r>
              <a:rPr lang="fr-FR" sz="1400" dirty="0" smtClean="0"/>
              <a:t>Accepter d’abandonner certains dossiers</a:t>
            </a:r>
          </a:p>
          <a:p>
            <a:pPr marL="400050" indent="-400050">
              <a:buFont typeface="+mj-lt"/>
              <a:buAutoNum type="romanUcPeriod" startAt="4"/>
            </a:pPr>
            <a:r>
              <a:rPr lang="fr-FR" sz="1400" dirty="0" smtClean="0"/>
              <a:t>En conclusion</a:t>
            </a:r>
            <a:endParaRPr lang="fr-FR" sz="1400" dirty="0"/>
          </a:p>
          <a:p>
            <a:r>
              <a:rPr lang="fr-FR" sz="1400" dirty="0" smtClean="0"/>
              <a:t>			</a:t>
            </a:r>
            <a:endParaRPr lang="fr-FR" sz="1400" dirty="0"/>
          </a:p>
          <a:p>
            <a:endParaRPr lang="fr-FR" sz="1400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13</a:t>
            </a:fld>
            <a:endParaRPr lang="fr-FR" dirty="0"/>
          </a:p>
        </p:txBody>
      </p:sp>
      <p:sp>
        <p:nvSpPr>
          <p:cNvPr id="7" name="Espace réservé du pied de page 2"/>
          <p:cNvSpPr txBox="1">
            <a:spLocks/>
          </p:cNvSpPr>
          <p:nvPr/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100" dirty="0" smtClean="0"/>
              <a:t>HDJ du 28 mai 2020 – </a:t>
            </a:r>
            <a:r>
              <a:rPr lang="fr-FR" sz="1100" dirty="0" smtClean="0">
                <a:solidFill>
                  <a:schemeClr val="accent3">
                    <a:lumMod val="50000"/>
                  </a:schemeClr>
                </a:solidFill>
              </a:rPr>
              <a:t>Les </a:t>
            </a:r>
            <a:r>
              <a:rPr lang="fr-FR" sz="1100" b="1" dirty="0" smtClean="0">
                <a:solidFill>
                  <a:schemeClr val="accent3">
                    <a:lumMod val="50000"/>
                  </a:schemeClr>
                </a:solidFill>
                <a:cs typeface="AngsanaUPC" panose="02020603050405020304" pitchFamily="18" charset="-34"/>
              </a:rPr>
              <a:t>nouvelles </a:t>
            </a:r>
            <a:r>
              <a:rPr lang="fr-FR" sz="1100" b="1" dirty="0">
                <a:solidFill>
                  <a:schemeClr val="accent3">
                    <a:lumMod val="50000"/>
                  </a:schemeClr>
                </a:solidFill>
                <a:cs typeface="AngsanaUPC" panose="02020603050405020304" pitchFamily="18" charset="-34"/>
              </a:rPr>
              <a:t>directives sur le crédit immobilie</a:t>
            </a:r>
            <a:r>
              <a:rPr lang="fr-FR" sz="1100" b="1" dirty="0">
                <a:solidFill>
                  <a:srgbClr val="C00000"/>
                </a:solidFill>
                <a:cs typeface="AngsanaUPC" panose="02020603050405020304" pitchFamily="18" charset="-34"/>
              </a:rPr>
              <a:t>r</a:t>
            </a:r>
          </a:p>
          <a:p>
            <a:r>
              <a:rPr lang="fr-FR" sz="1100" dirty="0" smtClean="0"/>
              <a:t> </a:t>
            </a: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3648615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6336704" cy="369332"/>
          </a:xfrm>
        </p:spPr>
        <p:txBody>
          <a:bodyPr/>
          <a:lstStyle/>
          <a:p>
            <a:r>
              <a:rPr lang="fr-FR" sz="1800" dirty="0" smtClean="0"/>
              <a:t>Déroger aux 33% avec un regard acéré</a:t>
            </a:r>
            <a:endParaRPr lang="fr-FR" sz="18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14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2492896"/>
            <a:ext cx="1897016" cy="12606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7" name="ZoneTexte 6"/>
          <p:cNvSpPr txBox="1"/>
          <p:nvPr/>
        </p:nvSpPr>
        <p:spPr>
          <a:xfrm>
            <a:off x="179512" y="908720"/>
            <a:ext cx="3528392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 smtClean="0"/>
              <a:t>Le dossier n’entre pas dans les critères d’endettement souhaités (33%), une dérogation est envisageable si:</a:t>
            </a:r>
          </a:p>
          <a:p>
            <a:endParaRPr lang="fr-FR" sz="14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 smtClean="0"/>
              <a:t>L’épargne de côté permet de s’assurer de la qualité des emprunteurs.</a:t>
            </a:r>
          </a:p>
          <a:p>
            <a:endParaRPr lang="fr-FR" sz="14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 smtClean="0"/>
              <a:t>Les revenus ne sont pas dans des critères « standards » .</a:t>
            </a:r>
          </a:p>
          <a:p>
            <a:r>
              <a:rPr lang="fr-FR" sz="1400" dirty="0" smtClean="0"/>
              <a:t>       (Fort reste à vivre mais</a:t>
            </a:r>
          </a:p>
          <a:p>
            <a:r>
              <a:rPr lang="fr-FR" sz="1400" dirty="0"/>
              <a:t> </a:t>
            </a:r>
            <a:r>
              <a:rPr lang="fr-FR" sz="1400" dirty="0" smtClean="0"/>
              <a:t>       taux d’endettement  dégradé)</a:t>
            </a:r>
          </a:p>
          <a:p>
            <a:endParaRPr lang="fr-FR" sz="14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 smtClean="0"/>
              <a:t>La « </a:t>
            </a:r>
            <a:r>
              <a:rPr lang="fr-FR" sz="1400" dirty="0" err="1" smtClean="0"/>
              <a:t>Loan</a:t>
            </a:r>
            <a:r>
              <a:rPr lang="fr-FR" sz="1400" dirty="0" smtClean="0"/>
              <a:t> To Value » est élevée, du fait de la typologie de dossier financé</a:t>
            </a:r>
          </a:p>
          <a:p>
            <a:r>
              <a:rPr lang="fr-FR" sz="1400" dirty="0" smtClean="0"/>
              <a:t>       (Immobilier locatif, SCI, SCPI, In fine …)</a:t>
            </a:r>
          </a:p>
          <a:p>
            <a:endParaRPr lang="fr-FR" sz="14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 smtClean="0"/>
              <a:t>Dossier Atypique. (Nature patrimoniale ou conseil de notre part)</a:t>
            </a:r>
          </a:p>
          <a:p>
            <a:endParaRPr lang="fr-FR" sz="14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 smtClean="0"/>
              <a:t>Le potentiel de développement commercial laisse à penser que la future relation est prometteuse.</a:t>
            </a:r>
          </a:p>
          <a:p>
            <a:r>
              <a:rPr lang="fr-FR" sz="1400" dirty="0" smtClean="0"/>
              <a:t>       (Bonne négociation entreprise avec le client,</a:t>
            </a:r>
          </a:p>
          <a:p>
            <a:r>
              <a:rPr lang="fr-FR" sz="1400" dirty="0"/>
              <a:t> </a:t>
            </a:r>
            <a:r>
              <a:rPr lang="fr-FR" sz="1400" dirty="0" smtClean="0"/>
              <a:t>       avec des impacts immédiats ou futurs)</a:t>
            </a:r>
          </a:p>
          <a:p>
            <a:endParaRPr lang="fr-FR" sz="1400" dirty="0"/>
          </a:p>
          <a:p>
            <a:endParaRPr lang="fr-FR" sz="1400" dirty="0" smtClean="0"/>
          </a:p>
          <a:p>
            <a:endParaRPr lang="fr-FR" sz="1400" dirty="0"/>
          </a:p>
          <a:p>
            <a:endParaRPr lang="fr-FR" sz="1400" dirty="0" smtClean="0"/>
          </a:p>
        </p:txBody>
      </p:sp>
      <p:sp>
        <p:nvSpPr>
          <p:cNvPr id="8" name="ZoneTexte 7"/>
          <p:cNvSpPr txBox="1"/>
          <p:nvPr/>
        </p:nvSpPr>
        <p:spPr>
          <a:xfrm>
            <a:off x="5741853" y="1001876"/>
            <a:ext cx="2694744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/>
              <a:t>S’assurer de:</a:t>
            </a:r>
          </a:p>
          <a:p>
            <a:endParaRPr lang="fr-FR" sz="14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L’absence</a:t>
            </a:r>
            <a:r>
              <a:rPr lang="fr-FR" sz="1400" dirty="0" smtClean="0"/>
              <a:t> d’engagement ou de cautions prises sur les futurs clients.</a:t>
            </a:r>
          </a:p>
          <a:p>
            <a:endParaRPr lang="fr-FR" sz="14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400" dirty="0" smtClean="0"/>
              <a:t>Du </a:t>
            </a:r>
            <a:r>
              <a:rPr lang="fr-F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bon fonctionnement </a:t>
            </a:r>
            <a:r>
              <a:rPr lang="fr-FR" sz="1400" dirty="0" smtClean="0"/>
              <a:t>des comptes en CE et Hors CE.</a:t>
            </a:r>
          </a:p>
          <a:p>
            <a:endParaRPr lang="fr-FR" sz="1400" dirty="0" smtClean="0"/>
          </a:p>
          <a:p>
            <a:r>
              <a:rPr lang="fr-FR" sz="1400" dirty="0" smtClean="0"/>
              <a:t>(Absence d’impayés et de rejets de prélèvements, pas de commissions d’interventions)</a:t>
            </a:r>
          </a:p>
          <a:p>
            <a:endParaRPr lang="fr-FR" sz="1400" dirty="0" smtClean="0"/>
          </a:p>
          <a:p>
            <a:endParaRPr lang="fr-FR" sz="1400" dirty="0"/>
          </a:p>
          <a:p>
            <a:endParaRPr lang="fr-FR" sz="1400" dirty="0" smtClean="0"/>
          </a:p>
          <a:p>
            <a:endParaRPr lang="fr-FR" sz="1400" dirty="0"/>
          </a:p>
          <a:p>
            <a:endParaRPr lang="fr-FR" sz="1400" dirty="0" smtClean="0"/>
          </a:p>
        </p:txBody>
      </p:sp>
      <p:sp>
        <p:nvSpPr>
          <p:cNvPr id="9" name="Flèche droite 8"/>
          <p:cNvSpPr/>
          <p:nvPr/>
        </p:nvSpPr>
        <p:spPr>
          <a:xfrm>
            <a:off x="3563888" y="4775030"/>
            <a:ext cx="1296144" cy="5981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5110302" y="4541306"/>
            <a:ext cx="3512097" cy="123675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 smtClean="0">
                <a:solidFill>
                  <a:schemeClr val="tx1"/>
                </a:solidFill>
              </a:rPr>
              <a:t>Le dossier remonte au </a:t>
            </a:r>
            <a:r>
              <a:rPr lang="fr-FR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délégataire: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dirty="0" smtClean="0">
                <a:solidFill>
                  <a:schemeClr val="tx1"/>
                </a:solidFill>
              </a:rPr>
              <a:t>Le</a:t>
            </a:r>
            <a:r>
              <a:rPr lang="fr-FR" dirty="0" smtClean="0">
                <a:solidFill>
                  <a:schemeClr val="tx1"/>
                </a:solidFill>
              </a:rPr>
              <a:t> </a:t>
            </a:r>
            <a:r>
              <a:rPr lang="fr-FR" dirty="0" smtClean="0">
                <a:solidFill>
                  <a:schemeClr val="tx1"/>
                </a:solidFill>
              </a:rPr>
              <a:t>DA/DT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dirty="0" smtClean="0">
                <a:solidFill>
                  <a:schemeClr val="tx1"/>
                </a:solidFill>
              </a:rPr>
              <a:t>La Région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dirty="0" smtClean="0">
                <a:solidFill>
                  <a:schemeClr val="tx1"/>
                </a:solidFill>
              </a:rPr>
              <a:t>La DCE</a:t>
            </a:r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7584" y="5022271"/>
            <a:ext cx="563283" cy="493787"/>
          </a:xfrm>
          <a:prstGeom prst="rect">
            <a:avLst/>
          </a:prstGeom>
        </p:spPr>
      </p:pic>
      <p:sp>
        <p:nvSpPr>
          <p:cNvPr id="13" name="Espace réservé du pied de page 2"/>
          <p:cNvSpPr txBox="1">
            <a:spLocks/>
          </p:cNvSpPr>
          <p:nvPr/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100" dirty="0" smtClean="0"/>
              <a:t>HDJ du 28 mai 2020 – </a:t>
            </a:r>
            <a:r>
              <a:rPr lang="fr-FR" sz="1100" dirty="0" smtClean="0">
                <a:solidFill>
                  <a:schemeClr val="accent3">
                    <a:lumMod val="50000"/>
                  </a:schemeClr>
                </a:solidFill>
              </a:rPr>
              <a:t>Les </a:t>
            </a:r>
            <a:r>
              <a:rPr lang="fr-FR" sz="1100" b="1" dirty="0" smtClean="0">
                <a:solidFill>
                  <a:schemeClr val="accent3">
                    <a:lumMod val="50000"/>
                  </a:schemeClr>
                </a:solidFill>
                <a:cs typeface="AngsanaUPC" panose="02020603050405020304" pitchFamily="18" charset="-34"/>
              </a:rPr>
              <a:t>nouvelles </a:t>
            </a:r>
            <a:r>
              <a:rPr lang="fr-FR" sz="1100" b="1" dirty="0">
                <a:solidFill>
                  <a:schemeClr val="accent3">
                    <a:lumMod val="50000"/>
                  </a:schemeClr>
                </a:solidFill>
                <a:cs typeface="AngsanaUPC" panose="02020603050405020304" pitchFamily="18" charset="-34"/>
              </a:rPr>
              <a:t>directives sur le crédit immobilie</a:t>
            </a:r>
            <a:r>
              <a:rPr lang="fr-FR" sz="1100" b="1" dirty="0">
                <a:solidFill>
                  <a:srgbClr val="C00000"/>
                </a:solidFill>
                <a:cs typeface="AngsanaUPC" panose="02020603050405020304" pitchFamily="18" charset="-34"/>
              </a:rPr>
              <a:t>r</a:t>
            </a:r>
          </a:p>
          <a:p>
            <a:r>
              <a:rPr lang="fr-FR" sz="1100" dirty="0" smtClean="0"/>
              <a:t> </a:t>
            </a: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28387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/>
      <p:bldP spid="9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75656" y="4320806"/>
            <a:ext cx="7056784" cy="4320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1619672" y="836712"/>
            <a:ext cx="7524328" cy="5256585"/>
          </a:xfrm>
        </p:spPr>
        <p:txBody>
          <a:bodyPr>
            <a:noAutofit/>
          </a:bodyPr>
          <a:lstStyle/>
          <a:p>
            <a:pPr marL="400050" indent="-400050">
              <a:buFont typeface="+mj-lt"/>
              <a:buAutoNum type="romanUcPeriod" startAt="2"/>
            </a:pPr>
            <a:r>
              <a:rPr lang="fr-FR" sz="1400" dirty="0" smtClean="0"/>
              <a:t>Introduction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Le crédit immobilier, pilier stratégique de notre </a:t>
            </a:r>
            <a:r>
              <a:rPr lang="fr-FR" sz="1400" dirty="0" smtClean="0"/>
              <a:t>activité</a:t>
            </a:r>
            <a:endParaRPr lang="fr-FR" sz="1400" dirty="0"/>
          </a:p>
          <a:p>
            <a:pPr marL="400050" indent="-400050">
              <a:buFont typeface="+mj-lt"/>
              <a:buAutoNum type="romanUcPeriod" startAt="2"/>
            </a:pPr>
            <a:r>
              <a:rPr lang="fr-FR" sz="1400" dirty="0" smtClean="0"/>
              <a:t>Encadrer davantage le taux d’endettement des clients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/>
              <a:t>La règlementation évolue:</a:t>
            </a:r>
          </a:p>
          <a:p>
            <a:pPr marL="825750" lvl="1" indent="-285750">
              <a:buFont typeface="Arial" panose="020B0604020202020204" pitchFamily="34" charset="0"/>
              <a:buChar char="•"/>
            </a:pPr>
            <a:r>
              <a:rPr lang="fr-FR" sz="1100" dirty="0"/>
              <a:t>41% de nos dossiers sont &gt; à 33% d’endettement en montant</a:t>
            </a:r>
          </a:p>
          <a:p>
            <a:pPr marL="825750" lvl="1" indent="-285750">
              <a:buFont typeface="Arial" panose="020B0604020202020204" pitchFamily="34" charset="0"/>
              <a:buChar char="•"/>
            </a:pPr>
            <a:r>
              <a:rPr lang="fr-FR" sz="1100" dirty="0" smtClean="0"/>
              <a:t>Notre cible est de revenir à 15%</a:t>
            </a:r>
          </a:p>
          <a:p>
            <a:pPr marL="400050" indent="-400050">
              <a:buFont typeface="+mj-lt"/>
              <a:buAutoNum type="romanUcPeriod" startAt="3"/>
            </a:pPr>
            <a:r>
              <a:rPr lang="fr-FR" sz="1400" dirty="0" smtClean="0"/>
              <a:t>S’y conformer avec le Schéma délégataire qui évolue et en s’appuyant sur l’analyse risque</a:t>
            </a:r>
          </a:p>
          <a:p>
            <a:pPr marL="400050" indent="-400050">
              <a:buFont typeface="Arial" panose="020B0604020202020204" pitchFamily="34" charset="0"/>
              <a:buChar char="•"/>
            </a:pPr>
            <a:r>
              <a:rPr lang="fr-FR" sz="1400" dirty="0"/>
              <a:t>Optimiser les dossiers sains en réduisant l’endettement de nos clients</a:t>
            </a:r>
          </a:p>
          <a:p>
            <a:pPr marL="400050" indent="-400050">
              <a:buFont typeface="Arial" panose="020B0604020202020204" pitchFamily="34" charset="0"/>
              <a:buChar char="•"/>
            </a:pPr>
            <a:r>
              <a:rPr lang="fr-FR" sz="1400" dirty="0" smtClean="0"/>
              <a:t>Déroger aux 33% avec un regard acéré</a:t>
            </a:r>
          </a:p>
          <a:p>
            <a:pPr marL="400050" indent="-400050">
              <a:buFont typeface="Arial" panose="020B0604020202020204" pitchFamily="34" charset="0"/>
              <a:buChar char="•"/>
            </a:pPr>
            <a:r>
              <a:rPr lang="fr-FR" sz="1400" dirty="0" smtClean="0"/>
              <a:t>Accepter d’abandonner certains dossiers</a:t>
            </a:r>
          </a:p>
          <a:p>
            <a:pPr marL="400050" indent="-400050">
              <a:buFont typeface="+mj-lt"/>
              <a:buAutoNum type="romanUcPeriod" startAt="4"/>
            </a:pPr>
            <a:r>
              <a:rPr lang="fr-FR" sz="1400" dirty="0" smtClean="0"/>
              <a:t>En conclusion</a:t>
            </a:r>
            <a:endParaRPr lang="fr-FR" sz="1400" dirty="0"/>
          </a:p>
          <a:p>
            <a:r>
              <a:rPr lang="fr-FR" sz="1400" dirty="0" smtClean="0"/>
              <a:t>			</a:t>
            </a:r>
            <a:endParaRPr lang="fr-FR" sz="1400" dirty="0"/>
          </a:p>
          <a:p>
            <a:endParaRPr lang="fr-FR" sz="1400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15</a:t>
            </a:fld>
            <a:endParaRPr lang="fr-FR" dirty="0"/>
          </a:p>
        </p:txBody>
      </p:sp>
      <p:sp>
        <p:nvSpPr>
          <p:cNvPr id="7" name="Espace réservé du pied de page 2"/>
          <p:cNvSpPr txBox="1">
            <a:spLocks/>
          </p:cNvSpPr>
          <p:nvPr/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100" dirty="0" smtClean="0"/>
              <a:t>HDJ du 28 mai 2020 – </a:t>
            </a:r>
            <a:r>
              <a:rPr lang="fr-FR" sz="1100" dirty="0" smtClean="0">
                <a:solidFill>
                  <a:schemeClr val="accent3">
                    <a:lumMod val="50000"/>
                  </a:schemeClr>
                </a:solidFill>
              </a:rPr>
              <a:t>Les </a:t>
            </a:r>
            <a:r>
              <a:rPr lang="fr-FR" sz="1100" b="1" dirty="0" smtClean="0">
                <a:solidFill>
                  <a:schemeClr val="accent3">
                    <a:lumMod val="50000"/>
                  </a:schemeClr>
                </a:solidFill>
                <a:cs typeface="AngsanaUPC" panose="02020603050405020304" pitchFamily="18" charset="-34"/>
              </a:rPr>
              <a:t>nouvelles </a:t>
            </a:r>
            <a:r>
              <a:rPr lang="fr-FR" sz="1100" b="1" dirty="0">
                <a:solidFill>
                  <a:schemeClr val="accent3">
                    <a:lumMod val="50000"/>
                  </a:schemeClr>
                </a:solidFill>
                <a:cs typeface="AngsanaUPC" panose="02020603050405020304" pitchFamily="18" charset="-34"/>
              </a:rPr>
              <a:t>directives sur le crédit immobilie</a:t>
            </a:r>
            <a:r>
              <a:rPr lang="fr-FR" sz="1100" b="1" dirty="0">
                <a:solidFill>
                  <a:srgbClr val="C00000"/>
                </a:solidFill>
                <a:cs typeface="AngsanaUPC" panose="02020603050405020304" pitchFamily="18" charset="-34"/>
              </a:rPr>
              <a:t>r</a:t>
            </a:r>
          </a:p>
          <a:p>
            <a:r>
              <a:rPr lang="fr-FR" sz="1100" dirty="0" smtClean="0"/>
              <a:t> </a:t>
            </a: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2563574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7056784" cy="369332"/>
          </a:xfrm>
        </p:spPr>
        <p:txBody>
          <a:bodyPr/>
          <a:lstStyle/>
          <a:p>
            <a:r>
              <a:rPr lang="fr-FR" sz="1800" dirty="0" smtClean="0"/>
              <a:t>Accepter d’Abandonner certains dossiers</a:t>
            </a:r>
            <a:endParaRPr lang="fr-FR" sz="18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16</a:t>
            </a:fld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2581756" y="707534"/>
            <a:ext cx="631072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fr-FR" sz="16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Dans </a:t>
            </a:r>
            <a:r>
              <a:rPr lang="fr-FR" sz="16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cas où le </a:t>
            </a:r>
            <a:r>
              <a:rPr lang="fr-FR" sz="16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dossier:</a:t>
            </a:r>
          </a:p>
          <a:p>
            <a:pPr lvl="1"/>
            <a:endParaRPr lang="fr-FR" sz="1600" dirty="0" smtClean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fr-FR" sz="1600" dirty="0" smtClean="0"/>
              <a:t>Ne </a:t>
            </a:r>
            <a:r>
              <a:rPr lang="fr-FR" sz="1600" dirty="0"/>
              <a:t>comporte pas </a:t>
            </a:r>
            <a:r>
              <a:rPr lang="fr-FR" sz="1600" dirty="0" smtClean="0"/>
              <a:t>d’apport.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fr-FR" sz="1600" dirty="0" smtClean="0"/>
              <a:t>Fait état d’une LTV trop forte. (Notion de sur-financement)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fr-FR" sz="1600" dirty="0" smtClean="0"/>
              <a:t>N’a pas ou peu d’épargne.</a:t>
            </a:r>
            <a:endParaRPr lang="fr-FR" sz="1600" dirty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fr-FR" sz="1600" dirty="0" smtClean="0"/>
              <a:t>Fait remonter un taux d’Endettement </a:t>
            </a:r>
            <a:r>
              <a:rPr lang="fr-FR" sz="1600" dirty="0"/>
              <a:t>est </a:t>
            </a:r>
            <a:r>
              <a:rPr lang="fr-FR" sz="1600" dirty="0" smtClean="0"/>
              <a:t>élevé.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fr-FR" sz="1600" dirty="0" smtClean="0"/>
              <a:t>Recense un Reste A Vivre trop faible. (lien avec le quotient familial)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fr-FR" sz="1600" dirty="0" smtClean="0"/>
              <a:t>Relate une durée trop longue. (Analyse au cas par cas</a:t>
            </a:r>
            <a:r>
              <a:rPr lang="fr-FR" sz="1600" dirty="0" smtClean="0"/>
              <a:t>)</a:t>
            </a:r>
            <a:endParaRPr lang="fr-FR" sz="1600" dirty="0" smtClean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233" y="996161"/>
            <a:ext cx="2478895" cy="1872208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3189" y="2968781"/>
            <a:ext cx="1312102" cy="890848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-324544" y="3056434"/>
            <a:ext cx="9505056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endParaRPr lang="fr-FR" sz="1400" u="sng" dirty="0"/>
          </a:p>
          <a:p>
            <a:pPr lvl="1"/>
            <a:r>
              <a:rPr lang="fr-FR" sz="1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Refuser un dossier n’est pas toujours chose aisée</a:t>
            </a:r>
          </a:p>
          <a:p>
            <a:pPr lvl="1"/>
            <a:endParaRPr lang="fr-FR" sz="14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sz="1400" dirty="0" smtClean="0"/>
              <a:t>Ni pour le conseiller qui a défendu le dossier.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sz="1400" dirty="0" smtClean="0"/>
              <a:t>Ni pour le client qui ne verra son projet réalisé à l’issue de ce rdv.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fr-FR" sz="1400" dirty="0"/>
          </a:p>
          <a:p>
            <a:pPr lvl="1"/>
            <a:r>
              <a:rPr lang="fr-F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Accompagner notre client </a:t>
            </a:r>
            <a:r>
              <a:rPr lang="fr-FR" sz="1400" dirty="0" smtClean="0"/>
              <a:t>semble pour autant </a:t>
            </a:r>
            <a:r>
              <a:rPr lang="fr-F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une véritable démarche relationnelle: (Idée de scripts à adapter et à personnaliser)</a:t>
            </a:r>
          </a:p>
          <a:p>
            <a:pPr lvl="1"/>
            <a:endParaRPr lang="fr-FR" sz="1400" dirty="0"/>
          </a:p>
          <a:p>
            <a:pPr lvl="1"/>
            <a:r>
              <a:rPr lang="fr-FR" sz="1400" dirty="0" smtClean="0"/>
              <a:t>« Monsieur </a:t>
            </a:r>
            <a:r>
              <a:rPr lang="fr-FR" sz="1400" dirty="0" smtClean="0"/>
              <a:t>Lagardère, </a:t>
            </a:r>
            <a:r>
              <a:rPr lang="fr-FR" sz="1400" dirty="0" smtClean="0"/>
              <a:t>nous n’avons pas eu la possibilité de réaliser votre projet d’acquisition car il a manqué (préciser les éléments bloquants du dossier), nous allons lors de notre prochain rdv, préparer une stratégie pour parvenir à réaliser votre prochain achat ensemble.</a:t>
            </a:r>
          </a:p>
          <a:p>
            <a:pPr lvl="1"/>
            <a:endParaRPr lang="fr-FR" sz="1400" dirty="0" smtClean="0"/>
          </a:p>
          <a:p>
            <a:pPr lvl="1"/>
            <a:r>
              <a:rPr lang="fr-FR" sz="1400" dirty="0" smtClean="0"/>
              <a:t>Vous annoncer ce type de nouvelle n’est pas facile, je me rends néanmoins disponible pour réfléchir avec vous à la manière dont nous allons procéder, pour répondre favorablement à un projet qui correspondra à vos possibilités, </a:t>
            </a:r>
            <a:r>
              <a:rPr lang="fr-F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sans vous mettre en difficulté</a:t>
            </a:r>
            <a:r>
              <a:rPr lang="fr-FR" sz="1400" dirty="0" smtClean="0"/>
              <a:t>.</a:t>
            </a:r>
          </a:p>
          <a:p>
            <a:pPr lvl="1"/>
            <a:endParaRPr lang="fr-FR" sz="1400" dirty="0" smtClean="0"/>
          </a:p>
          <a:p>
            <a:pPr lvl="1"/>
            <a:endParaRPr lang="fr-FR" sz="1400" dirty="0" smtClean="0"/>
          </a:p>
          <a:p>
            <a:pPr lvl="1"/>
            <a:endParaRPr lang="fr-FR" sz="1400" dirty="0" smtClean="0"/>
          </a:p>
        </p:txBody>
      </p:sp>
      <p:sp>
        <p:nvSpPr>
          <p:cNvPr id="11" name="Espace réservé du pied de page 2"/>
          <p:cNvSpPr txBox="1">
            <a:spLocks/>
          </p:cNvSpPr>
          <p:nvPr/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100" dirty="0" smtClean="0"/>
              <a:t>HDJ du 28 mai 2020 – </a:t>
            </a:r>
            <a:r>
              <a:rPr lang="fr-FR" sz="1100" dirty="0" smtClean="0">
                <a:solidFill>
                  <a:schemeClr val="accent3">
                    <a:lumMod val="50000"/>
                  </a:schemeClr>
                </a:solidFill>
              </a:rPr>
              <a:t>Les </a:t>
            </a:r>
            <a:r>
              <a:rPr lang="fr-FR" sz="1100" b="1" dirty="0" smtClean="0">
                <a:solidFill>
                  <a:schemeClr val="accent3">
                    <a:lumMod val="50000"/>
                  </a:schemeClr>
                </a:solidFill>
                <a:cs typeface="AngsanaUPC" panose="02020603050405020304" pitchFamily="18" charset="-34"/>
              </a:rPr>
              <a:t>nouvelles </a:t>
            </a:r>
            <a:r>
              <a:rPr lang="fr-FR" sz="1100" b="1" dirty="0">
                <a:solidFill>
                  <a:schemeClr val="accent3">
                    <a:lumMod val="50000"/>
                  </a:schemeClr>
                </a:solidFill>
                <a:cs typeface="AngsanaUPC" panose="02020603050405020304" pitchFamily="18" charset="-34"/>
              </a:rPr>
              <a:t>directives sur le crédit immobilie</a:t>
            </a:r>
            <a:r>
              <a:rPr lang="fr-FR" sz="1100" b="1" dirty="0">
                <a:solidFill>
                  <a:srgbClr val="C00000"/>
                </a:solidFill>
                <a:cs typeface="AngsanaUPC" panose="02020603050405020304" pitchFamily="18" charset="-34"/>
              </a:rPr>
              <a:t>r</a:t>
            </a:r>
          </a:p>
          <a:p>
            <a:r>
              <a:rPr lang="fr-FR" sz="1100" dirty="0" smtClean="0"/>
              <a:t> </a:t>
            </a:r>
            <a:endParaRPr lang="fr-FR" sz="1100" dirty="0"/>
          </a:p>
        </p:txBody>
      </p:sp>
      <p:sp>
        <p:nvSpPr>
          <p:cNvPr id="3" name="Rectangle 2"/>
          <p:cNvSpPr/>
          <p:nvPr/>
        </p:nvSpPr>
        <p:spPr>
          <a:xfrm>
            <a:off x="6245291" y="2868369"/>
            <a:ext cx="250202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 smtClean="0"/>
              <a:t>En informer </a:t>
            </a:r>
            <a:r>
              <a:rPr lang="fr-FR" sz="1600" dirty="0"/>
              <a:t>le </a:t>
            </a:r>
            <a:r>
              <a:rPr lang="fr-FR" sz="1600" dirty="0" smtClean="0"/>
              <a:t>client.</a:t>
            </a:r>
          </a:p>
          <a:p>
            <a:endParaRPr lang="fr-FR" sz="1600" dirty="0" smtClean="0"/>
          </a:p>
          <a:p>
            <a:r>
              <a:rPr lang="fr-FR" sz="1600" dirty="0" smtClean="0">
                <a:solidFill>
                  <a:schemeClr val="accent3">
                    <a:lumMod val="50000"/>
                  </a:schemeClr>
                </a:solidFill>
              </a:rPr>
              <a:t>Les </a:t>
            </a:r>
            <a:r>
              <a:rPr lang="fr-FR" sz="1600" dirty="0">
                <a:solidFill>
                  <a:schemeClr val="accent3">
                    <a:lumMod val="50000"/>
                  </a:schemeClr>
                </a:solidFill>
              </a:rPr>
              <a:t>cas d’exception </a:t>
            </a:r>
            <a:r>
              <a:rPr lang="fr-FR" sz="1600" dirty="0"/>
              <a:t>feront l’objet d’une </a:t>
            </a:r>
            <a:r>
              <a:rPr lang="fr-FR" sz="1600" dirty="0">
                <a:solidFill>
                  <a:schemeClr val="accent3">
                    <a:lumMod val="50000"/>
                  </a:schemeClr>
                </a:solidFill>
              </a:rPr>
              <a:t>étude au niveau délégataire supérieur</a:t>
            </a:r>
          </a:p>
        </p:txBody>
      </p:sp>
      <p:sp>
        <p:nvSpPr>
          <p:cNvPr id="5" name="Rectangle à coins arrondis 4"/>
          <p:cNvSpPr/>
          <p:nvPr/>
        </p:nvSpPr>
        <p:spPr>
          <a:xfrm>
            <a:off x="4829589" y="2826804"/>
            <a:ext cx="3959291" cy="136500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" name="Connecteur droit 6"/>
          <p:cNvCxnSpPr/>
          <p:nvPr/>
        </p:nvCxnSpPr>
        <p:spPr>
          <a:xfrm>
            <a:off x="2987824" y="1268760"/>
            <a:ext cx="0" cy="15008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 flipH="1">
            <a:off x="2915816" y="2047782"/>
            <a:ext cx="720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/>
        </p:nvCxnSpPr>
        <p:spPr>
          <a:xfrm>
            <a:off x="2915816" y="2047782"/>
            <a:ext cx="0" cy="10086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/>
          <p:cNvCxnSpPr/>
          <p:nvPr/>
        </p:nvCxnSpPr>
        <p:spPr>
          <a:xfrm>
            <a:off x="2915816" y="3056434"/>
            <a:ext cx="1728192" cy="3725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/>
        </p:nvCxnSpPr>
        <p:spPr>
          <a:xfrm>
            <a:off x="2987824" y="1268760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/>
          <p:cNvCxnSpPr/>
          <p:nvPr/>
        </p:nvCxnSpPr>
        <p:spPr>
          <a:xfrm>
            <a:off x="2987824" y="2783661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4793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7128792" cy="646331"/>
          </a:xfrm>
        </p:spPr>
        <p:txBody>
          <a:bodyPr/>
          <a:lstStyle/>
          <a:p>
            <a:r>
              <a:rPr lang="fr-FR" sz="1800" dirty="0" smtClean="0"/>
              <a:t>Faire reporter les projets en </a:t>
            </a:r>
            <a:r>
              <a:rPr lang="fr-FR" sz="1800" dirty="0"/>
              <a:t>accompagnant </a:t>
            </a:r>
            <a:r>
              <a:rPr lang="fr-FR" sz="1800" dirty="0" smtClean="0"/>
              <a:t>nos </a:t>
            </a:r>
            <a:r>
              <a:rPr lang="fr-FR" sz="1800" dirty="0"/>
              <a:t>clients dans l’excellence relationnelle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17</a:t>
            </a:fld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1397874" y="1516119"/>
            <a:ext cx="63424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fr-FR" sz="1600" dirty="0"/>
              <a:t>L’amélioration des </a:t>
            </a:r>
            <a:r>
              <a:rPr lang="fr-FR" sz="1600" dirty="0" smtClean="0"/>
              <a:t>critères du dossier peut permettre une ré-étude. </a:t>
            </a:r>
          </a:p>
          <a:p>
            <a:pPr lvl="1"/>
            <a:r>
              <a:rPr lang="fr-FR" sz="1600" dirty="0" smtClean="0"/>
              <a:t>Amélioration du Reste A Vivre, LTV. (Quotité de financement, </a:t>
            </a:r>
            <a:r>
              <a:rPr lang="fr-FR" sz="1600" dirty="0"/>
              <a:t>endettement</a:t>
            </a:r>
            <a:r>
              <a:rPr lang="fr-FR" sz="1600" dirty="0" smtClean="0"/>
              <a:t>)</a:t>
            </a:r>
            <a:endParaRPr lang="fr-FR" sz="1600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1641922"/>
            <a:ext cx="922055" cy="37987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3782501"/>
            <a:ext cx="792088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endParaRPr lang="fr-FR" sz="1600" dirty="0"/>
          </a:p>
          <a:p>
            <a:pPr lvl="1"/>
            <a:r>
              <a:rPr lang="fr-FR" sz="16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Orientation souhaitée:</a:t>
            </a:r>
          </a:p>
          <a:p>
            <a:pPr lvl="1"/>
            <a:endParaRPr lang="fr-FR" sz="1600" dirty="0" smtClean="0"/>
          </a:p>
          <a:p>
            <a:pPr lvl="1"/>
            <a:r>
              <a:rPr lang="fr-FR" sz="1600" dirty="0" smtClean="0"/>
              <a:t>Appliquer une hausse de la grille tarifaire </a:t>
            </a:r>
            <a:r>
              <a:rPr lang="fr-FR" sz="1600" dirty="0"/>
              <a:t>pour être au plus juste du </a:t>
            </a:r>
            <a:r>
              <a:rPr lang="fr-FR" sz="1600" dirty="0" smtClean="0"/>
              <a:t>profil de l’emprunteur.</a:t>
            </a:r>
            <a:endParaRPr lang="fr-FR" sz="1600" dirty="0"/>
          </a:p>
          <a:p>
            <a:pPr lvl="1"/>
            <a:endParaRPr lang="fr-FR" sz="1600" dirty="0" smtClean="0"/>
          </a:p>
          <a:p>
            <a:pPr lvl="1"/>
            <a:r>
              <a:rPr lang="fr-FR" sz="1600" dirty="0" smtClean="0"/>
              <a:t>Le </a:t>
            </a:r>
            <a:r>
              <a:rPr lang="fr-FR" sz="1600" dirty="0"/>
              <a:t>taux </a:t>
            </a:r>
            <a:r>
              <a:rPr lang="fr-FR" sz="1600" dirty="0" smtClean="0"/>
              <a:t>d’intérêt proposé </a:t>
            </a:r>
            <a:r>
              <a:rPr lang="fr-FR" sz="1600" dirty="0"/>
              <a:t>doit être un outil de prise de marge, là où un risque plus grand peut être subi par la banque</a:t>
            </a:r>
            <a:r>
              <a:rPr lang="fr-FR" sz="1600" dirty="0" smtClean="0"/>
              <a:t>. (Selon les profils et les critères de développement possibles)</a:t>
            </a:r>
            <a:endParaRPr lang="fr-FR" sz="1600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9752" y="4005064"/>
            <a:ext cx="430049" cy="376991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5856" y="2184550"/>
            <a:ext cx="3324399" cy="1982578"/>
          </a:xfrm>
          <a:prstGeom prst="rect">
            <a:avLst/>
          </a:prstGeom>
        </p:spPr>
      </p:pic>
      <p:sp>
        <p:nvSpPr>
          <p:cNvPr id="10" name="Espace réservé du pied de page 2"/>
          <p:cNvSpPr txBox="1">
            <a:spLocks/>
          </p:cNvSpPr>
          <p:nvPr/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100" dirty="0" smtClean="0"/>
              <a:t>HDJ du 28 mai 2020 – </a:t>
            </a:r>
            <a:r>
              <a:rPr lang="fr-FR" sz="1100" dirty="0" smtClean="0">
                <a:solidFill>
                  <a:schemeClr val="accent3">
                    <a:lumMod val="50000"/>
                  </a:schemeClr>
                </a:solidFill>
              </a:rPr>
              <a:t>Les </a:t>
            </a:r>
            <a:r>
              <a:rPr lang="fr-FR" sz="1100" b="1" dirty="0" smtClean="0">
                <a:solidFill>
                  <a:schemeClr val="accent3">
                    <a:lumMod val="50000"/>
                  </a:schemeClr>
                </a:solidFill>
                <a:cs typeface="AngsanaUPC" panose="02020603050405020304" pitchFamily="18" charset="-34"/>
              </a:rPr>
              <a:t>nouvelles </a:t>
            </a:r>
            <a:r>
              <a:rPr lang="fr-FR" sz="1100" b="1" dirty="0">
                <a:solidFill>
                  <a:schemeClr val="accent3">
                    <a:lumMod val="50000"/>
                  </a:schemeClr>
                </a:solidFill>
                <a:cs typeface="AngsanaUPC" panose="02020603050405020304" pitchFamily="18" charset="-34"/>
              </a:rPr>
              <a:t>directives sur le crédit immobilie</a:t>
            </a:r>
            <a:r>
              <a:rPr lang="fr-FR" sz="1100" b="1" dirty="0">
                <a:solidFill>
                  <a:srgbClr val="C00000"/>
                </a:solidFill>
                <a:cs typeface="AngsanaUPC" panose="02020603050405020304" pitchFamily="18" charset="-34"/>
              </a:rPr>
              <a:t>r</a:t>
            </a:r>
          </a:p>
          <a:p>
            <a:r>
              <a:rPr lang="fr-FR" sz="1100" dirty="0" smtClean="0"/>
              <a:t> </a:t>
            </a: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2427317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75656" y="4797152"/>
            <a:ext cx="7056784" cy="4320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1619672" y="836712"/>
            <a:ext cx="7524328" cy="5256585"/>
          </a:xfrm>
        </p:spPr>
        <p:txBody>
          <a:bodyPr>
            <a:noAutofit/>
          </a:bodyPr>
          <a:lstStyle/>
          <a:p>
            <a:pPr marL="400050" indent="-400050">
              <a:buFont typeface="+mj-lt"/>
              <a:buAutoNum type="romanUcPeriod" startAt="2"/>
            </a:pPr>
            <a:r>
              <a:rPr lang="fr-FR" sz="1400" dirty="0" smtClean="0"/>
              <a:t>Introduction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Le crédit immobilier, pilier stratégique de notre </a:t>
            </a:r>
            <a:r>
              <a:rPr lang="fr-FR" sz="1400" dirty="0" smtClean="0"/>
              <a:t>activité</a:t>
            </a:r>
            <a:endParaRPr lang="fr-FR" sz="1400" dirty="0"/>
          </a:p>
          <a:p>
            <a:pPr marL="400050" indent="-400050">
              <a:buFont typeface="+mj-lt"/>
              <a:buAutoNum type="romanUcPeriod" startAt="2"/>
            </a:pPr>
            <a:r>
              <a:rPr lang="fr-FR" sz="1400" dirty="0" smtClean="0"/>
              <a:t>Encadrer davantage le taux d’endettement des clients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/>
              <a:t>La règlementation évolue:</a:t>
            </a:r>
          </a:p>
          <a:p>
            <a:pPr marL="825750" lvl="1" indent="-285750">
              <a:buFont typeface="Arial" panose="020B0604020202020204" pitchFamily="34" charset="0"/>
              <a:buChar char="•"/>
            </a:pPr>
            <a:r>
              <a:rPr lang="fr-FR" sz="1100" dirty="0"/>
              <a:t>41% de nos dossiers sont &gt; à 33% d’endettement en montant</a:t>
            </a:r>
          </a:p>
          <a:p>
            <a:pPr marL="825750" lvl="1" indent="-285750">
              <a:buFont typeface="Arial" panose="020B0604020202020204" pitchFamily="34" charset="0"/>
              <a:buChar char="•"/>
            </a:pPr>
            <a:r>
              <a:rPr lang="fr-FR" sz="1100" dirty="0" smtClean="0"/>
              <a:t>Notre cible est de revenir à 15%</a:t>
            </a:r>
          </a:p>
          <a:p>
            <a:pPr marL="400050" indent="-400050">
              <a:buFont typeface="+mj-lt"/>
              <a:buAutoNum type="romanUcPeriod" startAt="3"/>
            </a:pPr>
            <a:r>
              <a:rPr lang="fr-FR" sz="1400" dirty="0" smtClean="0"/>
              <a:t>S’y conformer avec le Schéma délégataire qui évolue et en s’appuyant sur l’analyse risque</a:t>
            </a:r>
          </a:p>
          <a:p>
            <a:pPr marL="400050" indent="-400050">
              <a:buFont typeface="Arial" panose="020B0604020202020204" pitchFamily="34" charset="0"/>
              <a:buChar char="•"/>
            </a:pPr>
            <a:r>
              <a:rPr lang="fr-FR" sz="1400" dirty="0"/>
              <a:t>Optimiser les dossiers sains en réduisant l’endettement de nos clients</a:t>
            </a:r>
          </a:p>
          <a:p>
            <a:pPr marL="400050" indent="-400050">
              <a:buFont typeface="Arial" panose="020B0604020202020204" pitchFamily="34" charset="0"/>
              <a:buChar char="•"/>
            </a:pPr>
            <a:r>
              <a:rPr lang="fr-FR" sz="1400" dirty="0" smtClean="0"/>
              <a:t>Déroger aux 33% avec un regard acéré</a:t>
            </a:r>
          </a:p>
          <a:p>
            <a:pPr marL="400050" indent="-400050">
              <a:buFont typeface="Arial" panose="020B0604020202020204" pitchFamily="34" charset="0"/>
              <a:buChar char="•"/>
            </a:pPr>
            <a:r>
              <a:rPr lang="fr-FR" sz="1400" dirty="0" smtClean="0"/>
              <a:t>Accepter d’abandonner certains dossiers</a:t>
            </a:r>
          </a:p>
          <a:p>
            <a:pPr marL="400050" indent="-400050">
              <a:buFont typeface="+mj-lt"/>
              <a:buAutoNum type="romanUcPeriod" startAt="4"/>
            </a:pPr>
            <a:r>
              <a:rPr lang="fr-FR" sz="1400" dirty="0" smtClean="0"/>
              <a:t>En conclusion</a:t>
            </a:r>
            <a:endParaRPr lang="fr-FR" sz="1400" dirty="0"/>
          </a:p>
          <a:p>
            <a:r>
              <a:rPr lang="fr-FR" sz="1400" dirty="0" smtClean="0"/>
              <a:t>			</a:t>
            </a:r>
            <a:endParaRPr lang="fr-FR" sz="1400" dirty="0"/>
          </a:p>
          <a:p>
            <a:endParaRPr lang="fr-FR" sz="1400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18</a:t>
            </a:fld>
            <a:endParaRPr lang="fr-FR" dirty="0"/>
          </a:p>
        </p:txBody>
      </p:sp>
      <p:sp>
        <p:nvSpPr>
          <p:cNvPr id="7" name="Espace réservé du pied de page 2"/>
          <p:cNvSpPr txBox="1">
            <a:spLocks/>
          </p:cNvSpPr>
          <p:nvPr/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100" dirty="0" smtClean="0"/>
              <a:t>HDJ du 28 mai 2020 – </a:t>
            </a:r>
            <a:r>
              <a:rPr lang="fr-FR" sz="1100" dirty="0" smtClean="0">
                <a:solidFill>
                  <a:schemeClr val="accent3">
                    <a:lumMod val="50000"/>
                  </a:schemeClr>
                </a:solidFill>
              </a:rPr>
              <a:t>Les </a:t>
            </a:r>
            <a:r>
              <a:rPr lang="fr-FR" sz="1100" b="1" dirty="0" smtClean="0">
                <a:solidFill>
                  <a:schemeClr val="accent3">
                    <a:lumMod val="50000"/>
                  </a:schemeClr>
                </a:solidFill>
                <a:cs typeface="AngsanaUPC" panose="02020603050405020304" pitchFamily="18" charset="-34"/>
              </a:rPr>
              <a:t>nouvelles </a:t>
            </a:r>
            <a:r>
              <a:rPr lang="fr-FR" sz="1100" b="1" dirty="0">
                <a:solidFill>
                  <a:schemeClr val="accent3">
                    <a:lumMod val="50000"/>
                  </a:schemeClr>
                </a:solidFill>
                <a:cs typeface="AngsanaUPC" panose="02020603050405020304" pitchFamily="18" charset="-34"/>
              </a:rPr>
              <a:t>directives sur le crédit immobilie</a:t>
            </a:r>
            <a:r>
              <a:rPr lang="fr-FR" sz="1100" b="1" dirty="0">
                <a:solidFill>
                  <a:srgbClr val="C00000"/>
                </a:solidFill>
                <a:cs typeface="AngsanaUPC" panose="02020603050405020304" pitchFamily="18" charset="-34"/>
              </a:rPr>
              <a:t>r</a:t>
            </a:r>
          </a:p>
          <a:p>
            <a:r>
              <a:rPr lang="fr-FR" sz="1100" dirty="0" smtClean="0"/>
              <a:t> </a:t>
            </a: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628082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3816424" cy="430887"/>
          </a:xfrm>
        </p:spPr>
        <p:txBody>
          <a:bodyPr/>
          <a:lstStyle/>
          <a:p>
            <a:r>
              <a:rPr lang="fr-FR" dirty="0" smtClean="0"/>
              <a:t>En Conclusion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19</a:t>
            </a:fld>
            <a:endParaRPr lang="fr-FR" dirty="0"/>
          </a:p>
        </p:txBody>
      </p:sp>
      <p:sp>
        <p:nvSpPr>
          <p:cNvPr id="5" name="Rectangle à coins arrondis 4"/>
          <p:cNvSpPr/>
          <p:nvPr/>
        </p:nvSpPr>
        <p:spPr>
          <a:xfrm>
            <a:off x="683568" y="1248838"/>
            <a:ext cx="7056784" cy="3960440"/>
          </a:xfrm>
          <a:prstGeom prst="roundRect">
            <a:avLst/>
          </a:prstGeom>
          <a:gradFill flip="none" rotWithShape="1">
            <a:gsLst>
              <a:gs pos="0">
                <a:schemeClr val="accent5">
                  <a:tint val="66000"/>
                  <a:satMod val="160000"/>
                </a:schemeClr>
              </a:gs>
              <a:gs pos="50000">
                <a:schemeClr val="accent5">
                  <a:tint val="44500"/>
                  <a:satMod val="160000"/>
                </a:schemeClr>
              </a:gs>
              <a:gs pos="100000">
                <a:schemeClr val="accent5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b="1" dirty="0" smtClean="0">
              <a:solidFill>
                <a:schemeClr val="tx1"/>
              </a:solidFill>
            </a:endParaRPr>
          </a:p>
          <a:p>
            <a:pPr algn="ctr"/>
            <a:endParaRPr lang="fr-FR" sz="1600" b="1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dirty="0" smtClean="0">
                <a:solidFill>
                  <a:schemeClr val="tx1"/>
                </a:solidFill>
              </a:rPr>
              <a:t>La CEGEE </a:t>
            </a:r>
            <a:r>
              <a:rPr lang="fr-F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fait évoluer son schéma délégataire dès aujourd’hui </a:t>
            </a:r>
            <a:r>
              <a:rPr lang="fr-FR" sz="1600" dirty="0" smtClean="0">
                <a:solidFill>
                  <a:schemeClr val="tx1"/>
                </a:solidFill>
              </a:rPr>
              <a:t>pour que notre production </a:t>
            </a:r>
            <a:r>
              <a:rPr lang="fr-F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respecte les recommandations du HCSF</a:t>
            </a:r>
            <a:r>
              <a:rPr lang="fr-FR" sz="1600" dirty="0" smtClean="0">
                <a:solidFill>
                  <a:schemeClr val="tx1"/>
                </a:solidFill>
              </a:rPr>
              <a:t>, tout particulièrement sur le </a:t>
            </a:r>
            <a:r>
              <a:rPr lang="fr-F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taux d’endettement des 33%.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1600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L’accompagnement de </a:t>
            </a:r>
            <a:r>
              <a:rPr lang="fr-FR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nos </a:t>
            </a:r>
            <a:r>
              <a:rPr lang="fr-F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clients est </a:t>
            </a:r>
            <a:r>
              <a:rPr lang="fr-FR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essentiel  </a:t>
            </a:r>
            <a:r>
              <a:rPr lang="fr-FR" sz="1600" dirty="0" smtClean="0">
                <a:solidFill>
                  <a:schemeClr val="tx1"/>
                </a:solidFill>
              </a:rPr>
              <a:t>dans cette transition règlementaire, pour </a:t>
            </a:r>
            <a:r>
              <a:rPr lang="fr-F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maintenir notre dynamique sur le crédit.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1600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dirty="0" smtClean="0">
                <a:solidFill>
                  <a:schemeClr val="tx1"/>
                </a:solidFill>
              </a:rPr>
              <a:t>Certains dossiers </a:t>
            </a:r>
            <a:r>
              <a:rPr lang="fr-F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 pourront plus être financés</a:t>
            </a:r>
            <a:r>
              <a:rPr lang="fr-FR" sz="1600" dirty="0" smtClean="0">
                <a:solidFill>
                  <a:schemeClr val="tx1"/>
                </a:solidFill>
              </a:rPr>
              <a:t>, </a:t>
            </a:r>
            <a:r>
              <a:rPr lang="fr-F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pédagogie </a:t>
            </a:r>
            <a:r>
              <a:rPr lang="fr-FR" sz="1600" dirty="0" smtClean="0">
                <a:solidFill>
                  <a:schemeClr val="tx1"/>
                </a:solidFill>
              </a:rPr>
              <a:t>dont nous ferons part </a:t>
            </a:r>
            <a:r>
              <a:rPr lang="fr-F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sera utile</a:t>
            </a:r>
            <a:r>
              <a:rPr lang="fr-FR" sz="1600" dirty="0" smtClean="0">
                <a:solidFill>
                  <a:schemeClr val="tx1"/>
                </a:solidFill>
              </a:rPr>
              <a:t>, pour faire </a:t>
            </a:r>
            <a:r>
              <a:rPr lang="fr-F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comprendre les motifs de refus </a:t>
            </a:r>
            <a:r>
              <a:rPr lang="fr-FR" sz="1600" dirty="0" smtClean="0">
                <a:solidFill>
                  <a:schemeClr val="tx1"/>
                </a:solidFill>
              </a:rPr>
              <a:t>ou de </a:t>
            </a:r>
            <a:r>
              <a:rPr lang="fr-F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report des projets.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1600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dynamique sur le crédit est pérenne</a:t>
            </a:r>
            <a:r>
              <a:rPr lang="fr-FR" sz="1600" dirty="0" smtClean="0">
                <a:solidFill>
                  <a:schemeClr val="tx1"/>
                </a:solidFill>
              </a:rPr>
              <a:t>, </a:t>
            </a:r>
            <a:r>
              <a:rPr lang="fr-F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majorité de nos dossiers </a:t>
            </a:r>
            <a:r>
              <a:rPr lang="fr-FR" sz="1600" dirty="0" smtClean="0">
                <a:solidFill>
                  <a:schemeClr val="tx1"/>
                </a:solidFill>
              </a:rPr>
              <a:t>s’inscrivent dans des </a:t>
            </a:r>
            <a:r>
              <a:rPr lang="fr-F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critères d’endettement inférieurs à 33%.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1600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dirty="0" smtClean="0">
                <a:solidFill>
                  <a:schemeClr val="tx1"/>
                </a:solidFill>
              </a:rPr>
              <a:t>Les dossiers </a:t>
            </a:r>
            <a:r>
              <a:rPr lang="fr-F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moins qualitatifs </a:t>
            </a:r>
            <a:r>
              <a:rPr lang="fr-FR" sz="1600" dirty="0" smtClean="0">
                <a:solidFill>
                  <a:schemeClr val="tx1"/>
                </a:solidFill>
              </a:rPr>
              <a:t>devront faire l’objet </a:t>
            </a:r>
            <a:r>
              <a:rPr lang="fr-F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d’une analyse approfondie </a:t>
            </a:r>
            <a:r>
              <a:rPr lang="fr-FR" sz="1600" dirty="0" smtClean="0">
                <a:solidFill>
                  <a:schemeClr val="tx1"/>
                </a:solidFill>
              </a:rPr>
              <a:t>et d’un </a:t>
            </a:r>
            <a:r>
              <a:rPr lang="fr-F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avis motivé bien argumenté.</a:t>
            </a:r>
          </a:p>
          <a:p>
            <a:endParaRPr lang="fr-FR" sz="1600" b="1" dirty="0">
              <a:solidFill>
                <a:schemeClr val="tx1"/>
              </a:solidFill>
            </a:endParaRPr>
          </a:p>
          <a:p>
            <a:pPr algn="ctr"/>
            <a:endParaRPr lang="fr-FR" sz="1600" b="1" dirty="0">
              <a:solidFill>
                <a:schemeClr val="tx1"/>
              </a:solidFill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2992" y="5013176"/>
            <a:ext cx="2610016" cy="8851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Espace réservé du pied de page 2"/>
          <p:cNvSpPr txBox="1">
            <a:spLocks/>
          </p:cNvSpPr>
          <p:nvPr/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100" dirty="0" smtClean="0"/>
              <a:t>HDJ du 28 mai 2020 – </a:t>
            </a:r>
            <a:r>
              <a:rPr lang="fr-FR" sz="1100" dirty="0" smtClean="0">
                <a:solidFill>
                  <a:schemeClr val="accent3">
                    <a:lumMod val="50000"/>
                  </a:schemeClr>
                </a:solidFill>
              </a:rPr>
              <a:t>Les </a:t>
            </a:r>
            <a:r>
              <a:rPr lang="fr-FR" sz="1100" b="1" dirty="0" smtClean="0">
                <a:solidFill>
                  <a:schemeClr val="accent3">
                    <a:lumMod val="50000"/>
                  </a:schemeClr>
                </a:solidFill>
                <a:cs typeface="AngsanaUPC" panose="02020603050405020304" pitchFamily="18" charset="-34"/>
              </a:rPr>
              <a:t>nouvelles </a:t>
            </a:r>
            <a:r>
              <a:rPr lang="fr-FR" sz="1100" b="1" dirty="0">
                <a:solidFill>
                  <a:schemeClr val="accent3">
                    <a:lumMod val="50000"/>
                  </a:schemeClr>
                </a:solidFill>
                <a:cs typeface="AngsanaUPC" panose="02020603050405020304" pitchFamily="18" charset="-34"/>
              </a:rPr>
              <a:t>directives sur le crédit immobilie</a:t>
            </a:r>
            <a:r>
              <a:rPr lang="fr-FR" sz="1100" b="1" dirty="0">
                <a:solidFill>
                  <a:srgbClr val="C00000"/>
                </a:solidFill>
                <a:cs typeface="AngsanaUPC" panose="02020603050405020304" pitchFamily="18" charset="-34"/>
              </a:rPr>
              <a:t>r</a:t>
            </a:r>
          </a:p>
          <a:p>
            <a:r>
              <a:rPr lang="fr-FR" sz="1100" dirty="0" smtClean="0"/>
              <a:t> </a:t>
            </a: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161546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animBg="1"/>
    </p:bldLst>
  </p:timing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A89C86"/>
      </a:accent2>
      <a:accent3>
        <a:srgbClr val="EA4E55"/>
      </a:accent3>
      <a:accent4>
        <a:srgbClr val="F49D63"/>
      </a:accent4>
      <a:accent5>
        <a:srgbClr val="09B2AF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46254CA35F3549ADF74867599DC135" ma:contentTypeVersion="0" ma:contentTypeDescription="Crée un document." ma:contentTypeScope="" ma:versionID="84436ba9591efecbaf12e6644fb6df4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0341085-8EEC-47D3-9566-2A45068B4531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0106F41D-9071-4BEB-9462-E6FAF6C636F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8066E39-804A-4997-A54A-35BB5E8F030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12772</TotalTime>
  <Words>1921</Words>
  <Application>Microsoft Office PowerPoint</Application>
  <PresentationFormat>Affichage à l'écran (4:3)</PresentationFormat>
  <Paragraphs>309</Paragraphs>
  <Slides>19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9" baseType="lpstr">
      <vt:lpstr>AngsanaUPC</vt:lpstr>
      <vt:lpstr>Arial</vt:lpstr>
      <vt:lpstr>Arial Narrow</vt:lpstr>
      <vt:lpstr>Calibri</vt:lpstr>
      <vt:lpstr>Courier New</vt:lpstr>
      <vt:lpstr>Times New Roman</vt:lpstr>
      <vt:lpstr>Verdana</vt:lpstr>
      <vt:lpstr>Wingdings</vt:lpstr>
      <vt:lpstr>Wingdings 2</vt:lpstr>
      <vt:lpstr>Thème Office</vt:lpstr>
      <vt:lpstr>Présentation PowerPoint</vt:lpstr>
      <vt:lpstr>Présentation PowerPoint</vt:lpstr>
      <vt:lpstr>Le crédit immobilier, pilier stratégique de notre activité …</vt:lpstr>
      <vt:lpstr>Présentation PowerPoint</vt:lpstr>
      <vt:lpstr>Encadrer davantage le taux d’endettement des clients</vt:lpstr>
      <vt:lpstr>41% de nos dossiers sont &gt; à 33% d’endettement en montant</vt:lpstr>
      <vt:lpstr>Présentation PowerPoint</vt:lpstr>
      <vt:lpstr>S’y conformer avec le Schéma délégataire qui évolue et en s’appuyant sur l’analyse risque</vt:lpstr>
      <vt:lpstr>Focus sur le taux d’endettement et le reste à vivre</vt:lpstr>
      <vt:lpstr>Présentation PowerPoint</vt:lpstr>
      <vt:lpstr>Optimiser les dossiers sains en réduisant l’endettement de nos clients</vt:lpstr>
      <vt:lpstr>Rappel du calcul de l’endettement et de la ltv (quotité de financement)</vt:lpstr>
      <vt:lpstr>Présentation PowerPoint</vt:lpstr>
      <vt:lpstr>Déroger aux 33% avec un regard acéré</vt:lpstr>
      <vt:lpstr>Présentation PowerPoint</vt:lpstr>
      <vt:lpstr>Accepter d’Abandonner certains dossiers</vt:lpstr>
      <vt:lpstr>Faire reporter les projets en accompagnant nos clients dans l’excellence relationnelle</vt:lpstr>
      <vt:lpstr>Présentation PowerPoint</vt:lpstr>
      <vt:lpstr>En 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jjklj</dc:title>
  <dc:creator>IP</dc:creator>
  <cp:lastModifiedBy>BUCHER Sebastien [CEGEE]</cp:lastModifiedBy>
  <cp:revision>650</cp:revision>
  <cp:lastPrinted>2020-05-25T09:41:18Z</cp:lastPrinted>
  <dcterms:created xsi:type="dcterms:W3CDTF">2017-05-30T18:41:27Z</dcterms:created>
  <dcterms:modified xsi:type="dcterms:W3CDTF">2020-05-26T12:01:48Z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0x010100C146254CA35F3549ADF74867599DC135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iteId">
    <vt:lpwstr>d5bb6d35-8a82-4329-b49a-5030bd6497ab</vt:lpwstr>
  </property>
  <property fmtid="{D5CDD505-2E9C-101B-9397-08002B2CF9AE}" pid="5" name="MSIP_Label_48a19f0c-bea1-442e-a475-ed109d9ec508_Owner">
    <vt:lpwstr>bernard.kuntzmann@cegee.caisse-epargne.fr</vt:lpwstr>
  </property>
  <property fmtid="{D5CDD505-2E9C-101B-9397-08002B2CF9AE}" pid="6" name="MSIP_Label_48a19f0c-bea1-442e-a475-ed109d9ec508_SetDate">
    <vt:lpwstr>2020-03-13T11:02:13.7048504Z</vt:lpwstr>
  </property>
  <property fmtid="{D5CDD505-2E9C-101B-9397-08002B2CF9AE}" pid="7" name="MSIP_Label_48a19f0c-bea1-442e-a475-ed109d9ec508_Name">
    <vt:lpwstr>C2 - Interne BPCE</vt:lpwstr>
  </property>
  <property fmtid="{D5CDD505-2E9C-101B-9397-08002B2CF9AE}" pid="8" name="MSIP_Label_48a19f0c-bea1-442e-a475-ed109d9ec508_Application">
    <vt:lpwstr>Microsoft Azure Information Protection</vt:lpwstr>
  </property>
  <property fmtid="{D5CDD505-2E9C-101B-9397-08002B2CF9AE}" pid="9" name="MSIP_Label_48a19f0c-bea1-442e-a475-ed109d9ec508_Extended_MSFT_Method">
    <vt:lpwstr>Automatic</vt:lpwstr>
  </property>
  <property fmtid="{D5CDD505-2E9C-101B-9397-08002B2CF9AE}" pid="10" name="Sensitivity">
    <vt:lpwstr>C2 - Interne BPCE</vt:lpwstr>
  </property>
</Properties>
</file>