
<file path=[Content_Types].xml><?xml version="1.0" encoding="utf-8"?>
<Types xmlns="http://schemas.openxmlformats.org/package/2006/content-types">
  <Default Extension="png" ContentType="image/png"/>
  <Default Extension="mp3" ContentType="audio/mpe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5" r:id="rId3"/>
    <p:sldId id="261" r:id="rId4"/>
    <p:sldId id="268" r:id="rId5"/>
    <p:sldId id="262" r:id="rId6"/>
    <p:sldId id="269" r:id="rId7"/>
    <p:sldId id="266" r:id="rId8"/>
    <p:sldId id="273" r:id="rId9"/>
    <p:sldId id="263" r:id="rId10"/>
    <p:sldId id="264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FFF3F3"/>
    <a:srgbClr val="FFEBEB"/>
    <a:srgbClr val="FFD1D1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46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31/05/2020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1664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31/05/2020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7058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31/05/2020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075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31/05/2020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3463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31/05/2020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689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31/05/2020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6411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31/05/2020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8205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31/05/2020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092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31/05/2020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1402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31/05/2020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0194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F1D4-CE2B-4B8C-87F1-6EB52C713F57}" type="datetimeFigureOut">
              <a:rPr lang="fr-FR" smtClean="0"/>
              <a:t>31/05/2020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1813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5F1D4-CE2B-4B8C-87F1-6EB52C713F57}" type="datetimeFigureOut">
              <a:rPr lang="fr-FR" smtClean="0"/>
              <a:t>31/05/2020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AA3995-7968-4783-AB91-3BEC32A757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123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particuliers/zoom-jeunes/campagne-jeunes-2020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12" Type="http://schemas.openxmlformats.org/officeDocument/2006/relationships/image" Target="../media/image1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openxmlformats.org/officeDocument/2006/relationships/image" Target="../media/image12.png"/><Relationship Id="rId5" Type="http://schemas.openxmlformats.org/officeDocument/2006/relationships/image" Target="../media/image2.png"/><Relationship Id="rId10" Type="http://schemas.openxmlformats.org/officeDocument/2006/relationships/image" Target="../media/image11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14.pn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12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6.png"/><Relationship Id="rId11" Type="http://schemas.openxmlformats.org/officeDocument/2006/relationships/image" Target="../media/image28.png"/><Relationship Id="rId5" Type="http://schemas.openxmlformats.org/officeDocument/2006/relationships/image" Target="../media/image24.png"/><Relationship Id="rId15" Type="http://schemas.openxmlformats.org/officeDocument/2006/relationships/image" Target="../media/image14.png"/><Relationship Id="rId10" Type="http://schemas.openxmlformats.org/officeDocument/2006/relationships/image" Target="../media/image27.png"/><Relationship Id="rId4" Type="http://schemas.openxmlformats.org/officeDocument/2006/relationships/image" Target="../media/image1.png"/><Relationship Id="rId9" Type="http://schemas.microsoft.com/office/2007/relationships/hdphoto" Target="../media/hdphoto1.wdp"/><Relationship Id="rId1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35.png"/><Relationship Id="rId18" Type="http://schemas.openxmlformats.org/officeDocument/2006/relationships/image" Target="../media/image39.png"/><Relationship Id="rId3" Type="http://schemas.microsoft.com/office/2007/relationships/media" Target="../media/media4.m4a"/><Relationship Id="rId21" Type="http://schemas.openxmlformats.org/officeDocument/2006/relationships/image" Target="../media/image42.png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4.png"/><Relationship Id="rId17" Type="http://schemas.openxmlformats.org/officeDocument/2006/relationships/image" Target="../media/image38.png"/><Relationship Id="rId25" Type="http://schemas.openxmlformats.org/officeDocument/2006/relationships/image" Target="../media/image44.png"/><Relationship Id="rId2" Type="http://schemas.openxmlformats.org/officeDocument/2006/relationships/audio" Target="../media/media3.m4a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1" Type="http://schemas.microsoft.com/office/2007/relationships/media" Target="../media/media3.m4a"/><Relationship Id="rId6" Type="http://schemas.openxmlformats.org/officeDocument/2006/relationships/audio" Target="../media/media5.m4a"/><Relationship Id="rId11" Type="http://schemas.openxmlformats.org/officeDocument/2006/relationships/image" Target="../media/image33.png"/><Relationship Id="rId24" Type="http://schemas.openxmlformats.org/officeDocument/2006/relationships/image" Target="../media/image14.png"/><Relationship Id="rId5" Type="http://schemas.microsoft.com/office/2007/relationships/media" Target="../media/media5.m4a"/><Relationship Id="rId15" Type="http://schemas.openxmlformats.org/officeDocument/2006/relationships/image" Target="../media/image13.png"/><Relationship Id="rId23" Type="http://schemas.microsoft.com/office/2007/relationships/hdphoto" Target="../media/hdphoto2.wdp"/><Relationship Id="rId10" Type="http://schemas.openxmlformats.org/officeDocument/2006/relationships/image" Target="../media/image32.png"/><Relationship Id="rId19" Type="http://schemas.openxmlformats.org/officeDocument/2006/relationships/image" Target="../media/image40.png"/><Relationship Id="rId4" Type="http://schemas.openxmlformats.org/officeDocument/2006/relationships/audio" Target="../media/media4.m4a"/><Relationship Id="rId9" Type="http://schemas.openxmlformats.org/officeDocument/2006/relationships/image" Target="../media/image16.png"/><Relationship Id="rId14" Type="http://schemas.openxmlformats.org/officeDocument/2006/relationships/image" Target="../media/image36.png"/><Relationship Id="rId22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hyperlink" Target="file:///\\Fsgeedrt\directions\GEE%20MKTG_XPC%20DRT\D&#233;partement%20March&#233;s%20et%20Offres\Brief%20HeBDDo\Brief%20HeBDDo%20March&#233;s%20et%20Offres\2020\S21\2020%2005%2007%20-%20BDD%20-%20Pr&#234;t%20Etudiant%205.000&#8364;%200%25%20avec%20Diff&#233;r&#233;%20-%20note%20d'information%20DMO%20INF%2020%20009.pdf" TargetMode="External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3.png"/><Relationship Id="rId17" Type="http://schemas.openxmlformats.org/officeDocument/2006/relationships/image" Target="../media/image44.pn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16.png"/><Relationship Id="rId5" Type="http://schemas.openxmlformats.org/officeDocument/2006/relationships/image" Target="../media/image47.png"/><Relationship Id="rId15" Type="http://schemas.microsoft.com/office/2007/relationships/hdphoto" Target="../media/hdphoto3.wdp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bi4-prod.sigce.caisse-epargne.fr/BOE/OpenDocument/opendoc/openDocument.jsp?sIDType=CUID&amp;iDocID=M144LC4ADH8rACkD1gAAYGT.An71mMoAAAA" TargetMode="External"/><Relationship Id="rId13" Type="http://schemas.openxmlformats.org/officeDocument/2006/relationships/image" Target="../media/image62.png"/><Relationship Id="rId3" Type="http://schemas.openxmlformats.org/officeDocument/2006/relationships/image" Target="../media/image55.png"/><Relationship Id="rId7" Type="http://schemas.openxmlformats.org/officeDocument/2006/relationships/image" Target="../media/image58.png"/><Relationship Id="rId12" Type="http://schemas.microsoft.com/office/2007/relationships/hdphoto" Target="../media/hdphoto4.wdp"/><Relationship Id="rId17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image" Target="../media/image61.png"/><Relationship Id="rId5" Type="http://schemas.openxmlformats.org/officeDocument/2006/relationships/image" Target="../media/image56.png"/><Relationship Id="rId15" Type="http://schemas.openxmlformats.org/officeDocument/2006/relationships/image" Target="../media/image64.png"/><Relationship Id="rId10" Type="http://schemas.openxmlformats.org/officeDocument/2006/relationships/image" Target="../media/image60.png"/><Relationship Id="rId4" Type="http://schemas.openxmlformats.org/officeDocument/2006/relationships/image" Target="../media/image16.png"/><Relationship Id="rId9" Type="http://schemas.openxmlformats.org/officeDocument/2006/relationships/image" Target="../media/image59.png"/><Relationship Id="rId14" Type="http://schemas.openxmlformats.org/officeDocument/2006/relationships/image" Target="../media/image6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70.png"/><Relationship Id="rId3" Type="http://schemas.openxmlformats.org/officeDocument/2006/relationships/hyperlink" Target="http://commerciaux.celca.caisse-epargne.fr/download/1773/campagne-jeunes-2020/17684/hdj-du-7-mai-2020-campagne-jeunes-2.ppt" TargetMode="External"/><Relationship Id="rId7" Type="http://schemas.openxmlformats.org/officeDocument/2006/relationships/hyperlink" Target="http://commerciaux.celca.caisse-epargne.fr/download/1773/campagne-jeunes-2020/17650/book-des-offres-promos-campagne-jeunes-2020.pdf" TargetMode="External"/><Relationship Id="rId12" Type="http://schemas.openxmlformats.org/officeDocument/2006/relationships/image" Target="../media/image6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commerciaux.celca.caisse-epargne.fr/particuliers/zoom-jeunes/campagne-jeunes-2020/" TargetMode="External"/><Relationship Id="rId11" Type="http://schemas.openxmlformats.org/officeDocument/2006/relationships/hyperlink" Target="mailto:valerie.valentin@cegee.caisse-epargne.fr" TargetMode="External"/><Relationship Id="rId5" Type="http://schemas.openxmlformats.org/officeDocument/2006/relationships/image" Target="../media/image67.png"/><Relationship Id="rId10" Type="http://schemas.openxmlformats.org/officeDocument/2006/relationships/image" Target="../media/image68.png"/><Relationship Id="rId4" Type="http://schemas.openxmlformats.org/officeDocument/2006/relationships/image" Target="../media/image66.png"/><Relationship Id="rId9" Type="http://schemas.openxmlformats.org/officeDocument/2006/relationships/image" Target="../media/image14.png"/><Relationship Id="rId14" Type="http://schemas.openxmlformats.org/officeDocument/2006/relationships/image" Target="../media/image7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-1311275"/>
            <a:ext cx="12339638" cy="816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-75803" y="-982288"/>
            <a:ext cx="12331700" cy="864870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1356707" y="749279"/>
            <a:ext cx="9184273" cy="5322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C0276-9FFB-4C1D-9EE0-3633C98B3C32}" type="slidenum">
              <a:rPr lang="fr-FR"/>
              <a:pPr>
                <a:defRPr/>
              </a:pPr>
              <a:t>1</a:t>
            </a:fld>
            <a:endParaRPr lang="fr-FR"/>
          </a:p>
        </p:txBody>
      </p:sp>
      <p:grpSp>
        <p:nvGrpSpPr>
          <p:cNvPr id="9" name="Groupe 8"/>
          <p:cNvGrpSpPr/>
          <p:nvPr/>
        </p:nvGrpSpPr>
        <p:grpSpPr>
          <a:xfrm>
            <a:off x="4570845" y="934013"/>
            <a:ext cx="3026498" cy="992280"/>
            <a:chOff x="2159865" y="547615"/>
            <a:chExt cx="7767638" cy="2546729"/>
          </a:xfrm>
        </p:grpSpPr>
        <p:sp>
          <p:nvSpPr>
            <p:cNvPr id="69" name="ZoneTexte 68"/>
            <p:cNvSpPr txBox="1"/>
            <p:nvPr/>
          </p:nvSpPr>
          <p:spPr>
            <a:xfrm>
              <a:off x="2159865" y="2383414"/>
              <a:ext cx="7759700" cy="7109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du 7 mai au 31 octobre</a:t>
              </a:r>
            </a:p>
          </p:txBody>
        </p:sp>
        <p:pic>
          <p:nvPicPr>
            <p:cNvPr id="14344" name="Imag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4653" y="800677"/>
              <a:ext cx="835025" cy="1135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5" name="Image 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41" r="14246"/>
            <a:stretch>
              <a:fillRect/>
            </a:stretch>
          </p:blipFill>
          <p:spPr bwMode="auto">
            <a:xfrm>
              <a:off x="3072678" y="554615"/>
              <a:ext cx="3657600" cy="1152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Image 31"/>
            <p:cNvPicPr>
              <a:picLocks noChangeAspect="1"/>
            </p:cNvPicPr>
            <p:nvPr/>
          </p:nvPicPr>
          <p:blipFill>
            <a:blip r:embed="rId5">
              <a:duotone>
                <a:schemeClr val="accent5">
                  <a:shade val="45000"/>
                  <a:satMod val="135000"/>
                </a:schemeClr>
                <a:prstClr val="white"/>
              </a:duotone>
              <a:extLst/>
            </a:blip>
            <a:stretch>
              <a:fillRect/>
            </a:stretch>
          </p:blipFill>
          <p:spPr>
            <a:xfrm>
              <a:off x="3031657" y="1347222"/>
              <a:ext cx="3679899" cy="1182028"/>
            </a:xfrm>
            <a:prstGeom prst="rect">
              <a:avLst/>
            </a:prstGeom>
          </p:spPr>
        </p:pic>
        <p:cxnSp>
          <p:nvCxnSpPr>
            <p:cNvPr id="33" name="Connecteur droit 32"/>
            <p:cNvCxnSpPr/>
            <p:nvPr/>
          </p:nvCxnSpPr>
          <p:spPr>
            <a:xfrm flipV="1">
              <a:off x="2167803" y="648277"/>
              <a:ext cx="7751762" cy="3175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34" name="Image 33"/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rgbClr val="D9C3A5">
                  <a:tint val="50000"/>
                  <a:satMod val="180000"/>
                </a:srgbClr>
              </a:duotone>
              <a:extLst/>
            </a:blip>
            <a:stretch>
              <a:fillRect/>
            </a:stretch>
          </p:blipFill>
          <p:spPr>
            <a:xfrm>
              <a:off x="7528791" y="606173"/>
              <a:ext cx="2282655" cy="1779384"/>
            </a:xfrm>
            <a:prstGeom prst="rect">
              <a:avLst/>
            </a:prstGeom>
          </p:spPr>
        </p:pic>
        <p:pic>
          <p:nvPicPr>
            <p:cNvPr id="35" name="Image 34"/>
            <p:cNvPicPr>
              <a:picLocks noChangeAspect="1"/>
            </p:cNvPicPr>
            <p:nvPr/>
          </p:nvPicPr>
          <p:blipFill>
            <a:blip r:embed="rId6">
              <a:duotone>
                <a:schemeClr val="accent5">
                  <a:shade val="45000"/>
                  <a:satMod val="135000"/>
                </a:schemeClr>
                <a:prstClr val="white"/>
              </a:duotone>
              <a:extLst/>
            </a:blip>
            <a:stretch>
              <a:fillRect/>
            </a:stretch>
          </p:blipFill>
          <p:spPr>
            <a:xfrm>
              <a:off x="7640172" y="547615"/>
              <a:ext cx="2282655" cy="1779384"/>
            </a:xfrm>
            <a:prstGeom prst="rect">
              <a:avLst/>
            </a:prstGeom>
          </p:spPr>
        </p:pic>
        <p:pic>
          <p:nvPicPr>
            <p:cNvPr id="14350" name="Image 3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9953" y="726065"/>
              <a:ext cx="688975" cy="1265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7" name="Connecteur droit 36"/>
            <p:cNvCxnSpPr/>
            <p:nvPr/>
          </p:nvCxnSpPr>
          <p:spPr>
            <a:xfrm flipV="1">
              <a:off x="2167803" y="2227840"/>
              <a:ext cx="8636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Connecteur droit 37"/>
            <p:cNvCxnSpPr/>
            <p:nvPr/>
          </p:nvCxnSpPr>
          <p:spPr>
            <a:xfrm flipV="1">
              <a:off x="6674715" y="2227840"/>
              <a:ext cx="3252788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" name="Rectangle 4"/>
          <p:cNvSpPr/>
          <p:nvPr/>
        </p:nvSpPr>
        <p:spPr>
          <a:xfrm>
            <a:off x="1204580" y="575413"/>
            <a:ext cx="9496758" cy="5644412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354722" y="5700340"/>
            <a:ext cx="91862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Marketing – département Marché &amp; Offre</a:t>
            </a:r>
            <a:endParaRPr lang="fr-FR" sz="110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1710133" y="2180375"/>
            <a:ext cx="8475434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Début mai, vous avez découvert la </a:t>
            </a:r>
            <a:r>
              <a:rPr lang="fr-FR" altLang="fr-FR" sz="14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 Campagne Jeunes 2020 </a:t>
            </a:r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», sous forme de série.</a:t>
            </a:r>
            <a:r>
              <a:rPr lang="fr-FR" altLang="fr-FR" sz="14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 eaLnBrk="1" hangingPunct="1"/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Elle vous promet de l’action, du suspens et des rebondissements ! </a:t>
            </a:r>
          </a:p>
          <a:p>
            <a:pPr algn="ctr" eaLnBrk="1" hangingPunct="1"/>
            <a:endParaRPr lang="fr-FR" altLang="fr-FR" sz="14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Retrouvez toutes les 2 semaines des</a:t>
            </a:r>
            <a:r>
              <a:rPr lang="fr-FR" altLang="fr-FR" sz="14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épisodes </a:t>
            </a:r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inédits de votre </a:t>
            </a:r>
            <a:r>
              <a:rPr lang="fr-FR" altLang="fr-FR" sz="14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Campagne Jeunes : </a:t>
            </a:r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vision</a:t>
            </a:r>
          </a:p>
          <a:p>
            <a:pPr algn="ctr" eaLnBrk="1" hangingPunct="1"/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commerciale, trucs &amp; astuces, zoom sur les offres… chaque épisode traite d’un thème en</a:t>
            </a:r>
          </a:p>
          <a:p>
            <a:pPr algn="ctr" eaLnBrk="1" hangingPunct="1"/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particulier afin de vous apporter toutes les informations dont vous avez besoin </a:t>
            </a:r>
          </a:p>
          <a:p>
            <a:pPr algn="ctr" eaLnBrk="1" hangingPunct="1"/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réussir votre Campagne Jeunes.</a:t>
            </a:r>
            <a:endParaRPr lang="fr-FR" altLang="fr-FR" sz="1400" b="1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hangingPunct="1"/>
            <a:endParaRPr lang="fr-FR" altLang="fr-FR" sz="1400" b="1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Ces épisodes sont diffusés </a:t>
            </a:r>
            <a:r>
              <a:rPr lang="fr-FR" altLang="fr-FR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même temps que votre Heure du jeudi. </a:t>
            </a:r>
          </a:p>
          <a:p>
            <a:pPr algn="ctr" eaLnBrk="1" hangingPunct="1"/>
            <a:endParaRPr lang="fr-FR" altLang="fr-FR" sz="14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fr-FR" altLang="fr-FR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Vous pouvez également </a:t>
            </a:r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</a:t>
            </a:r>
            <a:r>
              <a:rPr lang="fr-FR" altLang="fr-FR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télécharger légalement </a:t>
            </a:r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via</a:t>
            </a:r>
          </a:p>
          <a:p>
            <a:pPr algn="ctr" eaLnBrk="1" hangingPunct="1"/>
            <a:r>
              <a:rPr lang="fr-FR" alt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Rubrique des commerciaux &gt; </a:t>
            </a:r>
            <a:r>
              <a:rPr lang="fr-FR" altLang="fr-FR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Particuliers &gt; Zoom Jeunes &gt; </a:t>
            </a:r>
            <a:r>
              <a:rPr lang="fr-FR" altLang="fr-FR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Campagne Jeunes 2020</a:t>
            </a:r>
            <a:endParaRPr lang="fr-FR" altLang="fr-FR" sz="14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8" name="Imag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58857" y="2533715"/>
            <a:ext cx="703359" cy="305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Imag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854" y="5195160"/>
            <a:ext cx="804863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Image 9">
            <a:hlinkClick r:id="rId8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494" y="4722256"/>
            <a:ext cx="417512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1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686004" y="5141356"/>
            <a:ext cx="2523692" cy="25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7439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0"/>
                                        <p:tgtEl>
                                          <p:spTgt spid="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0"/>
                                        <p:tgtEl>
                                          <p:spTgt spid="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0"/>
                                        <p:tgtEl>
                                          <p:spTgt spid="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-1311275"/>
            <a:ext cx="12339638" cy="816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-75803" y="-982288"/>
            <a:ext cx="12331700" cy="864870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1356707" y="749279"/>
            <a:ext cx="9184273" cy="5322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C0276-9FFB-4C1D-9EE0-3633C98B3C32}" type="slidenum">
              <a:rPr lang="fr-FR"/>
              <a:pPr>
                <a:defRPr/>
              </a:pPr>
              <a:t>2</a:t>
            </a:fld>
            <a:endParaRPr lang="fr-FR"/>
          </a:p>
        </p:txBody>
      </p:sp>
      <p:grpSp>
        <p:nvGrpSpPr>
          <p:cNvPr id="9" name="Groupe 8"/>
          <p:cNvGrpSpPr/>
          <p:nvPr/>
        </p:nvGrpSpPr>
        <p:grpSpPr>
          <a:xfrm>
            <a:off x="4570845" y="934013"/>
            <a:ext cx="3026498" cy="992280"/>
            <a:chOff x="2159865" y="547615"/>
            <a:chExt cx="7767638" cy="2546729"/>
          </a:xfrm>
        </p:grpSpPr>
        <p:sp>
          <p:nvSpPr>
            <p:cNvPr id="69" name="ZoneTexte 68"/>
            <p:cNvSpPr txBox="1"/>
            <p:nvPr/>
          </p:nvSpPr>
          <p:spPr>
            <a:xfrm>
              <a:off x="2159865" y="2383414"/>
              <a:ext cx="7759700" cy="7109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du 7 mai au 31 octobre</a:t>
              </a:r>
            </a:p>
          </p:txBody>
        </p:sp>
        <p:pic>
          <p:nvPicPr>
            <p:cNvPr id="14344" name="Image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4653" y="800677"/>
              <a:ext cx="835025" cy="1135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5" name="Image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41" r="14246"/>
            <a:stretch>
              <a:fillRect/>
            </a:stretch>
          </p:blipFill>
          <p:spPr bwMode="auto">
            <a:xfrm>
              <a:off x="3072678" y="554615"/>
              <a:ext cx="3657600" cy="1152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Image 31"/>
            <p:cNvPicPr>
              <a:picLocks noChangeAspect="1"/>
            </p:cNvPicPr>
            <p:nvPr/>
          </p:nvPicPr>
          <p:blipFill>
            <a:blip r:embed="rId7">
              <a:duotone>
                <a:schemeClr val="accent5">
                  <a:shade val="45000"/>
                  <a:satMod val="135000"/>
                </a:schemeClr>
                <a:prstClr val="white"/>
              </a:duotone>
              <a:extLst/>
            </a:blip>
            <a:stretch>
              <a:fillRect/>
            </a:stretch>
          </p:blipFill>
          <p:spPr>
            <a:xfrm>
              <a:off x="3031657" y="1347222"/>
              <a:ext cx="3679899" cy="1182028"/>
            </a:xfrm>
            <a:prstGeom prst="rect">
              <a:avLst/>
            </a:prstGeom>
          </p:spPr>
        </p:pic>
        <p:cxnSp>
          <p:nvCxnSpPr>
            <p:cNvPr id="33" name="Connecteur droit 32"/>
            <p:cNvCxnSpPr/>
            <p:nvPr/>
          </p:nvCxnSpPr>
          <p:spPr>
            <a:xfrm flipV="1">
              <a:off x="2167803" y="648277"/>
              <a:ext cx="7751762" cy="3175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34" name="Image 33"/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D9C3A5">
                  <a:tint val="50000"/>
                  <a:satMod val="180000"/>
                </a:srgbClr>
              </a:duotone>
              <a:extLst/>
            </a:blip>
            <a:stretch>
              <a:fillRect/>
            </a:stretch>
          </p:blipFill>
          <p:spPr>
            <a:xfrm>
              <a:off x="7528791" y="606173"/>
              <a:ext cx="2282655" cy="1779384"/>
            </a:xfrm>
            <a:prstGeom prst="rect">
              <a:avLst/>
            </a:prstGeom>
          </p:spPr>
        </p:pic>
        <p:pic>
          <p:nvPicPr>
            <p:cNvPr id="35" name="Image 34"/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  <a:extLst/>
            </a:blip>
            <a:stretch>
              <a:fillRect/>
            </a:stretch>
          </p:blipFill>
          <p:spPr>
            <a:xfrm>
              <a:off x="7640172" y="547615"/>
              <a:ext cx="2282655" cy="1779384"/>
            </a:xfrm>
            <a:prstGeom prst="rect">
              <a:avLst/>
            </a:prstGeom>
          </p:spPr>
        </p:pic>
        <p:pic>
          <p:nvPicPr>
            <p:cNvPr id="14350" name="Image 3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9953" y="726065"/>
              <a:ext cx="688975" cy="1265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7" name="Connecteur droit 36"/>
            <p:cNvCxnSpPr/>
            <p:nvPr/>
          </p:nvCxnSpPr>
          <p:spPr>
            <a:xfrm flipV="1">
              <a:off x="2167803" y="2227840"/>
              <a:ext cx="8636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Connecteur droit 37"/>
            <p:cNvCxnSpPr/>
            <p:nvPr/>
          </p:nvCxnSpPr>
          <p:spPr>
            <a:xfrm flipV="1">
              <a:off x="6674715" y="2227840"/>
              <a:ext cx="3252788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" name="Rectangle 4"/>
          <p:cNvSpPr/>
          <p:nvPr/>
        </p:nvSpPr>
        <p:spPr>
          <a:xfrm>
            <a:off x="1204580" y="575413"/>
            <a:ext cx="9496758" cy="5644412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354722" y="3589911"/>
            <a:ext cx="91862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Century Gothic" panose="020B0502020202020204" pitchFamily="34" charset="0"/>
              </a:rPr>
              <a:t>Pour profiter pleinement de cet épisode, </a:t>
            </a:r>
          </a:p>
          <a:p>
            <a:pPr algn="ctr"/>
            <a:r>
              <a:rPr lang="fr-FR" sz="2000" b="1" dirty="0" smtClean="0">
                <a:latin typeface="Century Gothic" panose="020B0502020202020204" pitchFamily="34" charset="0"/>
              </a:rPr>
              <a:t>activez le son </a:t>
            </a:r>
            <a:r>
              <a:rPr lang="fr-FR" sz="2000" dirty="0" smtClean="0">
                <a:latin typeface="Century Gothic" panose="020B0502020202020204" pitchFamily="34" charset="0"/>
              </a:rPr>
              <a:t>de votre ordinateur</a:t>
            </a:r>
            <a:endParaRPr lang="fr-FR" sz="2000" dirty="0">
              <a:latin typeface="Century Gothic" panose="020B050202020202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3743" y="2875712"/>
            <a:ext cx="520665" cy="520665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92053" y="2840909"/>
            <a:ext cx="6980987" cy="1498003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354722" y="5700340"/>
            <a:ext cx="91862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Marketing – département Marché &amp; Offre</a:t>
            </a:r>
            <a:endParaRPr lang="fr-FR" sz="110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Ope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1130069" y="1161268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1455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61" numSld="999" showWhenStopped="0">
                <p:cTn id="1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-1311275"/>
            <a:ext cx="12339638" cy="816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-75803" y="-982288"/>
            <a:ext cx="12331700" cy="864870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00025" y="328612"/>
            <a:ext cx="11772900" cy="6257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C0276-9FFB-4C1D-9EE0-3633C98B3C32}" type="slidenum">
              <a:rPr lang="fr-FR"/>
              <a:pPr>
                <a:defRPr/>
              </a:pPr>
              <a:t>3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4025" y="6140387"/>
            <a:ext cx="1100137" cy="323570"/>
          </a:xfrm>
          <a:prstGeom prst="rect">
            <a:avLst/>
          </a:prstGeom>
        </p:spPr>
      </p:pic>
      <p:sp>
        <p:nvSpPr>
          <p:cNvPr id="37" name="ZoneTexte 36"/>
          <p:cNvSpPr txBox="1"/>
          <p:nvPr/>
        </p:nvSpPr>
        <p:spPr>
          <a:xfrm>
            <a:off x="4514368" y="1164561"/>
            <a:ext cx="2833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latin typeface="Century Gothic" panose="020B0502020202020204" pitchFamily="34" charset="0"/>
              </a:rPr>
              <a:t>Tout est réalisable</a:t>
            </a:r>
            <a:endParaRPr lang="fr-FR" sz="2400" dirty="0">
              <a:latin typeface="Century Gothic" panose="020B05020202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3637" y="671526"/>
            <a:ext cx="2823905" cy="508653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969818" y="1929242"/>
            <a:ext cx="9982250" cy="50167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200000"/>
              </a:lnSpc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sz="2000" b="1" dirty="0" smtClean="0">
                <a:latin typeface="Century Gothic" panose="020B0502020202020204" pitchFamily="34" charset="0"/>
              </a:rPr>
              <a:t>Intrigue</a:t>
            </a:r>
            <a:r>
              <a:rPr lang="fr-FR" sz="2000" dirty="0" smtClean="0">
                <a:latin typeface="Century Gothic" panose="020B0502020202020204" pitchFamily="34" charset="0"/>
              </a:rPr>
              <a:t> : Le besoin de financement </a:t>
            </a:r>
          </a:p>
          <a:p>
            <a:pPr marL="285750" indent="-285750" algn="just">
              <a:lnSpc>
                <a:spcPct val="200000"/>
              </a:lnSpc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sz="2000" b="1" dirty="0" smtClean="0">
                <a:latin typeface="Century Gothic" panose="020B0502020202020204" pitchFamily="34" charset="0"/>
              </a:rPr>
              <a:t>Interview </a:t>
            </a:r>
            <a:r>
              <a:rPr lang="fr-FR" sz="2000" dirty="0" smtClean="0">
                <a:latin typeface="Century Gothic" panose="020B0502020202020204" pitchFamily="34" charset="0"/>
              </a:rPr>
              <a:t>: Charlotte, 19 ans, cliente CEGEE</a:t>
            </a:r>
          </a:p>
          <a:p>
            <a:pPr marL="285750" indent="-285750" algn="just">
              <a:lnSpc>
                <a:spcPct val="200000"/>
              </a:lnSpc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sz="2000" b="1" dirty="0" smtClean="0">
                <a:latin typeface="Century Gothic" panose="020B0502020202020204" pitchFamily="34" charset="0"/>
              </a:rPr>
              <a:t>Scénario </a:t>
            </a:r>
            <a:r>
              <a:rPr lang="fr-FR" sz="2000" dirty="0" smtClean="0">
                <a:latin typeface="Century Gothic" panose="020B0502020202020204" pitchFamily="34" charset="0"/>
              </a:rPr>
              <a:t>: Nos solutions</a:t>
            </a:r>
          </a:p>
          <a:p>
            <a:pPr marL="285750" indent="-285750" algn="just">
              <a:lnSpc>
                <a:spcPct val="200000"/>
              </a:lnSpc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sz="2000" b="1" dirty="0" smtClean="0">
                <a:latin typeface="Century Gothic" panose="020B0502020202020204" pitchFamily="34" charset="0"/>
              </a:rPr>
              <a:t>Synopsis</a:t>
            </a:r>
            <a:r>
              <a:rPr lang="fr-FR" sz="2000" dirty="0" smtClean="0">
                <a:latin typeface="Century Gothic" panose="020B0502020202020204" pitchFamily="34" charset="0"/>
              </a:rPr>
              <a:t> </a:t>
            </a:r>
            <a:r>
              <a:rPr lang="fr-FR" sz="2000" dirty="0">
                <a:latin typeface="Century Gothic" panose="020B0502020202020204" pitchFamily="34" charset="0"/>
              </a:rPr>
              <a:t>: Vision </a:t>
            </a:r>
            <a:r>
              <a:rPr lang="fr-FR" sz="2000" dirty="0" smtClean="0">
                <a:latin typeface="Century Gothic" panose="020B0502020202020204" pitchFamily="34" charset="0"/>
              </a:rPr>
              <a:t>commerciale</a:t>
            </a:r>
          </a:p>
          <a:p>
            <a:pPr marL="285750" indent="-285750" algn="just">
              <a:lnSpc>
                <a:spcPct val="200000"/>
              </a:lnSpc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sz="2000" b="1" dirty="0">
                <a:latin typeface="Century Gothic" panose="020B0502020202020204" pitchFamily="34" charset="0"/>
              </a:rPr>
              <a:t>Les </a:t>
            </a:r>
            <a:r>
              <a:rPr lang="fr-FR" sz="2000" b="1" dirty="0" err="1">
                <a:latin typeface="Century Gothic" panose="020B0502020202020204" pitchFamily="34" charset="0"/>
              </a:rPr>
              <a:t>Replay</a:t>
            </a:r>
            <a:r>
              <a:rPr lang="fr-FR" sz="2000" b="1" dirty="0">
                <a:latin typeface="Century Gothic" panose="020B0502020202020204" pitchFamily="34" charset="0"/>
              </a:rPr>
              <a:t> </a:t>
            </a:r>
            <a:r>
              <a:rPr lang="fr-FR" sz="2000" dirty="0">
                <a:latin typeface="Century Gothic" panose="020B0502020202020204" pitchFamily="34" charset="0"/>
              </a:rPr>
              <a:t>: HDJ du 7 mai + liens utiles</a:t>
            </a:r>
          </a:p>
          <a:p>
            <a:pPr algn="just">
              <a:lnSpc>
                <a:spcPct val="200000"/>
              </a:lnSpc>
              <a:buClr>
                <a:srgbClr val="C00000"/>
              </a:buClr>
            </a:pPr>
            <a:endParaRPr lang="fr-FR" sz="2000" dirty="0">
              <a:latin typeface="Century Gothic" panose="020B0502020202020204" pitchFamily="34" charset="0"/>
            </a:endParaRPr>
          </a:p>
          <a:p>
            <a:pPr algn="just">
              <a:lnSpc>
                <a:spcPct val="200000"/>
              </a:lnSpc>
              <a:buClr>
                <a:srgbClr val="C00000"/>
              </a:buClr>
            </a:pPr>
            <a:endParaRPr lang="fr-FR" sz="2000" dirty="0" smtClean="0">
              <a:latin typeface="Century Gothic" panose="020B0502020202020204" pitchFamily="34" charset="0"/>
            </a:endParaRPr>
          </a:p>
          <a:p>
            <a:pPr marL="285750" indent="-285750" algn="just">
              <a:lnSpc>
                <a:spcPct val="200000"/>
              </a:lnSpc>
              <a:buClr>
                <a:srgbClr val="C00000"/>
              </a:buClr>
              <a:buFont typeface="Wingdings 2" panose="05020102010507070707" pitchFamily="18" charset="2"/>
              <a:buChar char="¢"/>
            </a:pPr>
            <a:endParaRPr lang="fr-FR" sz="2000" dirty="0">
              <a:latin typeface="Century Gothic" panose="020B05020202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459" y="409633"/>
            <a:ext cx="2005927" cy="289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4049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-1311275"/>
            <a:ext cx="12339638" cy="816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-75803" y="-982288"/>
            <a:ext cx="12331700" cy="864870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00025" y="328612"/>
            <a:ext cx="11772900" cy="6257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C0276-9FFB-4C1D-9EE0-3633C98B3C32}" type="slidenum">
              <a:rPr lang="fr-FR"/>
              <a:pPr>
                <a:defRPr/>
              </a:pPr>
              <a:t>4</a:t>
            </a:fld>
            <a:endParaRPr lang="fr-FR"/>
          </a:p>
        </p:txBody>
      </p:sp>
      <p:sp>
        <p:nvSpPr>
          <p:cNvPr id="37" name="ZoneTexte 36"/>
          <p:cNvSpPr txBox="1"/>
          <p:nvPr/>
        </p:nvSpPr>
        <p:spPr>
          <a:xfrm>
            <a:off x="4375818" y="1164561"/>
            <a:ext cx="3188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Century Gothic" panose="020B0502020202020204" pitchFamily="34" charset="0"/>
              </a:rPr>
              <a:t>Le besoin de financement </a:t>
            </a:r>
            <a:endParaRPr lang="fr-FR" dirty="0">
              <a:latin typeface="Century Gothic" panose="020B0502020202020204" pitchFamily="34" charset="0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3626135" y="2137614"/>
            <a:ext cx="7689349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fr-FR" sz="1600" dirty="0" smtClean="0">
                <a:latin typeface="Century Gothic" panose="020B0502020202020204" pitchFamily="34" charset="0"/>
              </a:rPr>
              <a:t>Dans le contexte actuel, les jeunes peuvent être exposés à de </a:t>
            </a:r>
            <a:r>
              <a:rPr lang="fr-FR" sz="1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fortes difficultés </a:t>
            </a:r>
            <a:r>
              <a:rPr lang="fr-FR" sz="1600" dirty="0" smtClean="0">
                <a:latin typeface="Century Gothic" panose="020B0502020202020204" pitchFamily="34" charset="0"/>
              </a:rPr>
              <a:t>: ils dépendent souvent d’emplois précaires et/ou saisonniers pour financer leur quotidien et leurs études. </a:t>
            </a:r>
            <a:endParaRPr lang="fr-FR" sz="1600" dirty="0">
              <a:latin typeface="Century Gothic" panose="020B0502020202020204" pitchFamily="34" charset="0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4368" y="594559"/>
            <a:ext cx="2842446" cy="623779"/>
          </a:xfrm>
          <a:prstGeom prst="rect">
            <a:avLst/>
          </a:prstGeom>
        </p:spPr>
      </p:pic>
      <p:pic>
        <p:nvPicPr>
          <p:cNvPr id="41" name="Image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797" y="2081639"/>
            <a:ext cx="2070566" cy="143632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Image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9" b="1700"/>
          <a:stretch>
            <a:fillRect/>
          </a:stretch>
        </p:blipFill>
        <p:spPr bwMode="auto">
          <a:xfrm>
            <a:off x="877797" y="3724790"/>
            <a:ext cx="2070566" cy="20506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459" y="409633"/>
            <a:ext cx="2005927" cy="289603"/>
          </a:xfrm>
          <a:prstGeom prst="rect">
            <a:avLst/>
          </a:prstGeom>
        </p:spPr>
      </p:pic>
      <p:grpSp>
        <p:nvGrpSpPr>
          <p:cNvPr id="17" name="Groupe 16"/>
          <p:cNvGrpSpPr/>
          <p:nvPr/>
        </p:nvGrpSpPr>
        <p:grpSpPr>
          <a:xfrm>
            <a:off x="3626135" y="4054187"/>
            <a:ext cx="2516401" cy="1843001"/>
            <a:chOff x="3626135" y="4054187"/>
            <a:chExt cx="2516401" cy="1843001"/>
          </a:xfrm>
        </p:grpSpPr>
        <p:pic>
          <p:nvPicPr>
            <p:cNvPr id="2050" name="Picture 2" descr="Telephone premium icon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9873" y="4054187"/>
              <a:ext cx="782754" cy="7827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Rectangle 28"/>
            <p:cNvSpPr/>
            <p:nvPr/>
          </p:nvSpPr>
          <p:spPr>
            <a:xfrm>
              <a:off x="3626135" y="4943081"/>
              <a:ext cx="251640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fr-FR" sz="1400" dirty="0">
                  <a:latin typeface="Century Gothic" panose="020B0502020202020204" pitchFamily="34" charset="0"/>
                </a:rPr>
                <a:t>I</a:t>
              </a:r>
              <a:r>
                <a:rPr lang="fr-FR" sz="1400" dirty="0" smtClean="0">
                  <a:latin typeface="Century Gothic" panose="020B0502020202020204" pitchFamily="34" charset="0"/>
                </a:rPr>
                <a:t>l </a:t>
              </a:r>
              <a:r>
                <a:rPr lang="fr-FR" sz="1400" dirty="0">
                  <a:latin typeface="Century Gothic" panose="020B0502020202020204" pitchFamily="34" charset="0"/>
                </a:rPr>
                <a:t>est important d’avoir des </a:t>
              </a:r>
              <a:r>
                <a:rPr lang="fr-FR" sz="1400" b="1" dirty="0">
                  <a:solidFill>
                    <a:srgbClr val="C00000"/>
                  </a:solidFill>
                  <a:latin typeface="Century Gothic" panose="020B0502020202020204" pitchFamily="34" charset="0"/>
                </a:rPr>
                <a:t>contacts réguliers </a:t>
              </a:r>
              <a:r>
                <a:rPr lang="fr-FR" sz="1400" dirty="0">
                  <a:latin typeface="Century Gothic" panose="020B0502020202020204" pitchFamily="34" charset="0"/>
                </a:rPr>
                <a:t>avec nos clients pour pouvoir les suivre dans leurs projets. </a:t>
              </a:r>
            </a:p>
          </p:txBody>
        </p:sp>
      </p:grpSp>
      <p:sp>
        <p:nvSpPr>
          <p:cNvPr id="30" name="Rectangle 29"/>
          <p:cNvSpPr/>
          <p:nvPr/>
        </p:nvSpPr>
        <p:spPr>
          <a:xfrm>
            <a:off x="3723242" y="3261860"/>
            <a:ext cx="75942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600" b="1" dirty="0" smtClean="0">
                <a:latin typeface="Century Gothic" panose="020B0502020202020204" pitchFamily="34" charset="0"/>
              </a:rPr>
              <a:t>Afin de répondre au mieux à leurs attentes </a:t>
            </a:r>
            <a:r>
              <a:rPr lang="fr-FR" sz="1600" dirty="0" smtClean="0">
                <a:latin typeface="Century Gothic" panose="020B0502020202020204" pitchFamily="34" charset="0"/>
              </a:rPr>
              <a:t>: </a:t>
            </a:r>
            <a:endParaRPr lang="fr-FR" sz="1600" dirty="0">
              <a:latin typeface="Century Gothic" panose="020B0502020202020204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5907506" y="3931916"/>
            <a:ext cx="5229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 smtClean="0">
                <a:latin typeface="Kristen ITC" panose="03050502040202030202" pitchFamily="66" charset="0"/>
              </a:rPr>
              <a:t>+</a:t>
            </a:r>
            <a:endParaRPr lang="fr-FR" sz="4800" dirty="0">
              <a:latin typeface="Kristen ITC" panose="03050502040202030202" pitchFamily="66" charset="0"/>
            </a:endParaRPr>
          </a:p>
        </p:txBody>
      </p:sp>
      <p:grpSp>
        <p:nvGrpSpPr>
          <p:cNvPr id="18" name="Groupe 17"/>
          <p:cNvGrpSpPr/>
          <p:nvPr/>
        </p:nvGrpSpPr>
        <p:grpSpPr>
          <a:xfrm>
            <a:off x="6913389" y="3874887"/>
            <a:ext cx="4456839" cy="1870636"/>
            <a:chOff x="6913389" y="3874887"/>
            <a:chExt cx="4456839" cy="1870636"/>
          </a:xfrm>
        </p:grpSpPr>
        <p:pic>
          <p:nvPicPr>
            <p:cNvPr id="2054" name="Picture 6" descr="Browser premium icon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4197" y="3995232"/>
              <a:ext cx="691649" cy="6916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Sprint premium icon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0968" y="3896507"/>
              <a:ext cx="846512" cy="846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 descr="Happy premium icon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94533" y="3874887"/>
              <a:ext cx="775695" cy="775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Rectangle 27"/>
            <p:cNvSpPr/>
            <p:nvPr/>
          </p:nvSpPr>
          <p:spPr>
            <a:xfrm>
              <a:off x="6913389" y="5006859"/>
              <a:ext cx="4456839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fr-FR" sz="1400" b="1" dirty="0" smtClean="0">
                  <a:solidFill>
                    <a:srgbClr val="C00000"/>
                  </a:solidFill>
                  <a:latin typeface="Century Gothic" panose="020B0502020202020204" pitchFamily="34" charset="0"/>
                </a:rPr>
                <a:t>Faire </a:t>
              </a:r>
              <a:r>
                <a:rPr lang="fr-FR" sz="1400" b="1" dirty="0">
                  <a:solidFill>
                    <a:srgbClr val="C00000"/>
                  </a:solidFill>
                  <a:latin typeface="Century Gothic" panose="020B0502020202020204" pitchFamily="34" charset="0"/>
                </a:rPr>
                <a:t>systématiquement un CRE </a:t>
              </a:r>
              <a:r>
                <a:rPr lang="fr-FR" sz="1400" dirty="0">
                  <a:latin typeface="Century Gothic" panose="020B0502020202020204" pitchFamily="34" charset="0"/>
                </a:rPr>
                <a:t>et  mettre en place des </a:t>
              </a:r>
              <a:r>
                <a:rPr lang="fr-FR" sz="1400" b="1" dirty="0">
                  <a:solidFill>
                    <a:srgbClr val="C00000"/>
                  </a:solidFill>
                  <a:latin typeface="Century Gothic" panose="020B0502020202020204" pitchFamily="34" charset="0"/>
                </a:rPr>
                <a:t>projets relance</a:t>
              </a:r>
              <a:r>
                <a:rPr lang="fr-FR" sz="1400" dirty="0">
                  <a:latin typeface="Century Gothic" panose="020B0502020202020204" pitchFamily="34" charset="0"/>
                </a:rPr>
                <a:t>, après chaque contact permet un meilleur suivi des projets de nos clients. </a:t>
              </a:r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9605740" y="3874887"/>
              <a:ext cx="52290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4800" dirty="0">
                  <a:latin typeface="Kristen ITC" panose="03050502040202030202" pitchFamily="66" charset="0"/>
                </a:rPr>
                <a:t>=</a:t>
              </a:r>
            </a:p>
          </p:txBody>
        </p:sp>
      </p:grpSp>
      <p:pic>
        <p:nvPicPr>
          <p:cNvPr id="24" name="Image 2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34025" y="6140387"/>
            <a:ext cx="1100137" cy="32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57339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-1311275"/>
            <a:ext cx="12339638" cy="816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-75803" y="-982288"/>
            <a:ext cx="12331700" cy="864870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00025" y="328612"/>
            <a:ext cx="11772900" cy="6257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C0276-9FFB-4C1D-9EE0-3633C98B3C32}" type="slidenum">
              <a:rPr lang="fr-FR"/>
              <a:pPr>
                <a:defRPr/>
              </a:pPr>
              <a:t>5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6313" y="577669"/>
            <a:ext cx="2847721" cy="592409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459" y="409633"/>
            <a:ext cx="2005927" cy="289603"/>
          </a:xfrm>
          <a:prstGeom prst="rect">
            <a:avLst/>
          </a:prstGeom>
        </p:spPr>
      </p:pic>
      <p:sp>
        <p:nvSpPr>
          <p:cNvPr id="17" name="ZoneTexte 16"/>
          <p:cNvSpPr txBox="1"/>
          <p:nvPr/>
        </p:nvSpPr>
        <p:spPr>
          <a:xfrm>
            <a:off x="7644201" y="-1187863"/>
            <a:ext cx="7592242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>
                <a:latin typeface="Century Gothic" panose="020B0502020202020204" pitchFamily="34" charset="0"/>
              </a:rPr>
              <a:t>Les Jeunes dépendent souvent d’emplois précaires et/ou saisonniers pour financer leur quotidien et leurs études. Ils peuvent être exposés à de </a:t>
            </a:r>
            <a:r>
              <a:rPr lang="fr-FR" b="1" dirty="0" smtClean="0">
                <a:latin typeface="Century Gothic" panose="020B0502020202020204" pitchFamily="34" charset="0"/>
              </a:rPr>
              <a:t>fortes difficultés </a:t>
            </a:r>
            <a:r>
              <a:rPr lang="fr-FR" dirty="0" smtClean="0">
                <a:latin typeface="Century Gothic" panose="020B0502020202020204" pitchFamily="34" charset="0"/>
              </a:rPr>
              <a:t>dans le contexte actuel. </a:t>
            </a:r>
          </a:p>
          <a:p>
            <a:pPr algn="just"/>
            <a:endParaRPr lang="fr-FR" dirty="0">
              <a:latin typeface="Century Gothic" panose="020B0502020202020204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4389673" y="1164561"/>
            <a:ext cx="279435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300" dirty="0" smtClean="0">
                <a:latin typeface="Century Gothic" panose="020B0502020202020204" pitchFamily="34" charset="0"/>
              </a:rPr>
              <a:t>Charlotte, 19 ans, cliente CEGEE</a:t>
            </a:r>
            <a:endParaRPr lang="fr-FR" sz="1300" dirty="0">
              <a:latin typeface="Century Gothic" panose="020B0502020202020204" pitchFamily="34" charset="0"/>
            </a:endParaRPr>
          </a:p>
        </p:txBody>
      </p:sp>
      <p:pic>
        <p:nvPicPr>
          <p:cNvPr id="5" name="Campagne Jeunes - S01E0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059617" y="1587477"/>
            <a:ext cx="7813045" cy="439483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54573">
            <a:off x="-273387" y="3786016"/>
            <a:ext cx="3503897" cy="35038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98041" y="1419135"/>
            <a:ext cx="10046097" cy="5166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8" name="Groupe 27"/>
          <p:cNvGrpSpPr/>
          <p:nvPr/>
        </p:nvGrpSpPr>
        <p:grpSpPr>
          <a:xfrm>
            <a:off x="2174235" y="2438575"/>
            <a:ext cx="8069903" cy="2743969"/>
            <a:chOff x="4539420" y="3497063"/>
            <a:chExt cx="6394331" cy="1968586"/>
          </a:xfrm>
        </p:grpSpPr>
        <p:pic>
          <p:nvPicPr>
            <p:cNvPr id="25" name="Image 24"/>
            <p:cNvPicPr>
              <a:picLocks noChangeAspect="1"/>
            </p:cNvPicPr>
            <p:nvPr/>
          </p:nvPicPr>
          <p:blipFill>
            <a:blip r:embed="rId10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652136" y="3497063"/>
              <a:ext cx="6281615" cy="364800"/>
            </a:xfrm>
            <a:prstGeom prst="rect">
              <a:avLst/>
            </a:prstGeom>
          </p:spPr>
        </p:pic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11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539420" y="3975268"/>
              <a:ext cx="6394331" cy="414996"/>
            </a:xfrm>
            <a:prstGeom prst="rect">
              <a:avLst/>
            </a:prstGeom>
          </p:spPr>
        </p:pic>
        <p:pic>
          <p:nvPicPr>
            <p:cNvPr id="26" name="Image 25"/>
            <p:cNvPicPr>
              <a:picLocks noChangeAspect="1"/>
            </p:cNvPicPr>
            <p:nvPr/>
          </p:nvPicPr>
          <p:blipFill rotWithShape="1">
            <a:blip r:embed="rId12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 l="49895" t="-2262" r="33841" b="-3918"/>
            <a:stretch/>
          </p:blipFill>
          <p:spPr>
            <a:xfrm>
              <a:off x="4882882" y="4447802"/>
              <a:ext cx="1396442" cy="525811"/>
            </a:xfrm>
            <a:prstGeom prst="rect">
              <a:avLst/>
            </a:prstGeom>
          </p:spPr>
        </p:pic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13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356461" y="4452248"/>
              <a:ext cx="1832714" cy="511455"/>
            </a:xfrm>
            <a:prstGeom prst="rect">
              <a:avLst/>
            </a:prstGeom>
          </p:spPr>
        </p:pic>
        <p:pic>
          <p:nvPicPr>
            <p:cNvPr id="27" name="Image 26"/>
            <p:cNvPicPr>
              <a:picLocks noChangeAspect="1"/>
            </p:cNvPicPr>
            <p:nvPr/>
          </p:nvPicPr>
          <p:blipFill rotWithShape="1">
            <a:blip r:embed="rId14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 r="61031" b="-20869"/>
            <a:stretch/>
          </p:blipFill>
          <p:spPr>
            <a:xfrm>
              <a:off x="8279023" y="4501252"/>
              <a:ext cx="2434960" cy="533315"/>
            </a:xfrm>
            <a:prstGeom prst="rect">
              <a:avLst/>
            </a:prstGeom>
          </p:spPr>
        </p:pic>
        <p:pic>
          <p:nvPicPr>
            <p:cNvPr id="29" name="Image 28"/>
            <p:cNvPicPr>
              <a:picLocks noChangeAspect="1"/>
            </p:cNvPicPr>
            <p:nvPr/>
          </p:nvPicPr>
          <p:blipFill rotWithShape="1">
            <a:blip r:embed="rId14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 l="38151" t="-10927" b="-1"/>
            <a:stretch/>
          </p:blipFill>
          <p:spPr>
            <a:xfrm>
              <a:off x="5757708" y="4976202"/>
              <a:ext cx="3864561" cy="489447"/>
            </a:xfrm>
            <a:prstGeom prst="rect">
              <a:avLst/>
            </a:prstGeom>
          </p:spPr>
        </p:pic>
      </p:grpSp>
      <p:pic>
        <p:nvPicPr>
          <p:cNvPr id="22" name="Image 2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34025" y="6140387"/>
            <a:ext cx="1100137" cy="32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2817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6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3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8"/>
          <a:stretch/>
        </p:blipFill>
        <p:spPr bwMode="auto">
          <a:xfrm>
            <a:off x="-85725" y="-221673"/>
            <a:ext cx="12339638" cy="7079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-75803" y="-180109"/>
            <a:ext cx="12331700" cy="7846522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00025" y="328612"/>
            <a:ext cx="11772900" cy="6257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C0276-9FFB-4C1D-9EE0-3633C98B3C32}" type="slidenum">
              <a:rPr lang="fr-FR"/>
              <a:pPr>
                <a:defRPr/>
              </a:pPr>
              <a:t>6</a:t>
            </a:fld>
            <a:endParaRPr lang="fr-FR"/>
          </a:p>
        </p:txBody>
      </p:sp>
      <p:sp>
        <p:nvSpPr>
          <p:cNvPr id="37" name="ZoneTexte 36"/>
          <p:cNvSpPr txBox="1"/>
          <p:nvPr/>
        </p:nvSpPr>
        <p:spPr>
          <a:xfrm>
            <a:off x="4514368" y="1164561"/>
            <a:ext cx="2638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Century Gothic" panose="020B0502020202020204" pitchFamily="34" charset="0"/>
              </a:rPr>
              <a:t>Nos solutions</a:t>
            </a:r>
            <a:endParaRPr lang="fr-FR" dirty="0">
              <a:latin typeface="Century Gothic" panose="020B0502020202020204" pitchFamily="34" charset="0"/>
            </a:endParaRP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459" y="409633"/>
            <a:ext cx="2005927" cy="28960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24899" y="1888416"/>
            <a:ext cx="2047875" cy="191245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6200000">
            <a:off x="-104856" y="2564686"/>
            <a:ext cx="2155660" cy="20262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04861" y="1694283"/>
            <a:ext cx="2047626" cy="141315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53929" y="1684764"/>
            <a:ext cx="1886727" cy="179838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526957" y="1683844"/>
            <a:ext cx="2243137" cy="160674"/>
          </a:xfrm>
          <a:prstGeom prst="rect">
            <a:avLst/>
          </a:prstGeom>
        </p:spPr>
      </p:pic>
      <p:pic>
        <p:nvPicPr>
          <p:cNvPr id="15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022842" y="394436"/>
            <a:ext cx="609600" cy="609600"/>
          </a:xfrm>
          <a:prstGeom prst="rect">
            <a:avLst/>
          </a:prstGeom>
        </p:spPr>
      </p:pic>
      <p:pic>
        <p:nvPicPr>
          <p:cNvPr id="16" name="Son enregistré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087445" y="1234918"/>
            <a:ext cx="609600" cy="609600"/>
          </a:xfrm>
          <a:prstGeom prst="rect">
            <a:avLst/>
          </a:prstGeom>
        </p:spPr>
      </p:pic>
      <p:pic>
        <p:nvPicPr>
          <p:cNvPr id="17" name="Son enregistré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002806" y="2197448"/>
            <a:ext cx="609600" cy="609600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1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6200000">
            <a:off x="21454" y="5198019"/>
            <a:ext cx="1946649" cy="275669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529970" y="1886245"/>
            <a:ext cx="2240124" cy="1929029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18"/>
          <a:srcRect l="7366"/>
          <a:stretch/>
        </p:blipFill>
        <p:spPr>
          <a:xfrm>
            <a:off x="5041947" y="1888416"/>
            <a:ext cx="2101405" cy="1935083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806845" y="1646481"/>
            <a:ext cx="2065930" cy="2154386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/>
          <p:cNvSpPr/>
          <p:nvPr/>
        </p:nvSpPr>
        <p:spPr>
          <a:xfrm>
            <a:off x="5035817" y="1660194"/>
            <a:ext cx="2117457" cy="2154386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/>
          <p:cNvSpPr/>
          <p:nvPr/>
        </p:nvSpPr>
        <p:spPr>
          <a:xfrm>
            <a:off x="8502779" y="1642522"/>
            <a:ext cx="2267315" cy="2154386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339" name="Groupe 14338"/>
          <p:cNvGrpSpPr/>
          <p:nvPr/>
        </p:nvGrpSpPr>
        <p:grpSpPr>
          <a:xfrm>
            <a:off x="1418667" y="4284956"/>
            <a:ext cx="2919500" cy="1969770"/>
            <a:chOff x="4706040" y="8564082"/>
            <a:chExt cx="2919500" cy="1969770"/>
          </a:xfrm>
        </p:grpSpPr>
        <p:pic>
          <p:nvPicPr>
            <p:cNvPr id="1026" name="Picture 2" descr="Credit card premium icon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6416" y="9244405"/>
              <a:ext cx="609124" cy="609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ectangle 23"/>
            <p:cNvSpPr/>
            <p:nvPr/>
          </p:nvSpPr>
          <p:spPr>
            <a:xfrm>
              <a:off x="4706040" y="8564082"/>
              <a:ext cx="2532817" cy="19697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lvl="0" indent="-171450">
                <a:buFont typeface="Arial" panose="020B0604020202020204" pitchFamily="34" charset="0"/>
                <a:buChar char="•"/>
                <a:defRPr/>
              </a:pPr>
              <a:r>
                <a:rPr lang="fr-FR" sz="1200" b="1" dirty="0">
                  <a:latin typeface="Century Gothic" panose="020B0502020202020204" pitchFamily="34" charset="0"/>
                </a:rPr>
                <a:t>Carte à débit différé </a:t>
              </a:r>
              <a:r>
                <a:rPr lang="fr-FR" sz="1200" dirty="0">
                  <a:latin typeface="Century Gothic" panose="020B0502020202020204" pitchFamily="34" charset="0"/>
                </a:rPr>
                <a:t>(avance santé, permet d’avoir un mois d’avance sur son budget</a:t>
              </a:r>
              <a:r>
                <a:rPr lang="fr-FR" sz="1200" dirty="0" smtClean="0">
                  <a:latin typeface="Century Gothic" panose="020B0502020202020204" pitchFamily="34" charset="0"/>
                </a:rPr>
                <a:t>). </a:t>
              </a:r>
              <a:r>
                <a:rPr lang="fr-FR" sz="1200" dirty="0">
                  <a:latin typeface="Century Gothic" panose="020B0502020202020204" pitchFamily="34" charset="0"/>
                </a:rPr>
                <a:t>Idéal pour les étudiants et jeunes actifs. </a:t>
              </a:r>
              <a:endParaRPr lang="fr-FR" sz="1200" dirty="0" smtClean="0">
                <a:latin typeface="Century Gothic" panose="020B0502020202020204" pitchFamily="34" charset="0"/>
              </a:endParaRPr>
            </a:p>
            <a:p>
              <a:pPr marL="171450" lvl="0" indent="-171450">
                <a:buFont typeface="Arial" panose="020B0604020202020204" pitchFamily="34" charset="0"/>
                <a:buChar char="•"/>
                <a:defRPr/>
              </a:pPr>
              <a:endParaRPr lang="fr-FR" sz="700" dirty="0">
                <a:latin typeface="Century Gothic" panose="020B0502020202020204" pitchFamily="34" charset="0"/>
              </a:endParaRPr>
            </a:p>
            <a:p>
              <a:pPr marL="171450" lvl="0" indent="-171450">
                <a:buFont typeface="Arial" panose="020B0604020202020204" pitchFamily="34" charset="0"/>
                <a:buChar char="•"/>
                <a:defRPr/>
              </a:pPr>
              <a:r>
                <a:rPr lang="fr-FR" sz="1200" b="1" dirty="0">
                  <a:latin typeface="Century Gothic" panose="020B0502020202020204" pitchFamily="34" charset="0"/>
                </a:rPr>
                <a:t>Découvert </a:t>
              </a:r>
              <a:r>
                <a:rPr lang="fr-FR" sz="1200" b="1" dirty="0" smtClean="0">
                  <a:latin typeface="Century Gothic" panose="020B0502020202020204" pitchFamily="34" charset="0"/>
                </a:rPr>
                <a:t>autorisé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  <a:defRPr/>
              </a:pPr>
              <a:endParaRPr lang="fr-FR" sz="700" b="1" dirty="0">
                <a:latin typeface="Century Gothic" panose="020B0502020202020204" pitchFamily="34" charset="0"/>
              </a:endParaRPr>
            </a:p>
            <a:p>
              <a:pPr marL="171450" lvl="0" indent="-171450">
                <a:buFont typeface="Arial" panose="020B0604020202020204" pitchFamily="34" charset="0"/>
                <a:buChar char="•"/>
                <a:defRPr/>
              </a:pPr>
              <a:r>
                <a:rPr lang="fr-FR" sz="1200" b="1" dirty="0" err="1" smtClean="0">
                  <a:latin typeface="Century Gothic" panose="020B0502020202020204" pitchFamily="34" charset="0"/>
                </a:rPr>
                <a:t>Izicarte</a:t>
              </a:r>
              <a:r>
                <a:rPr lang="fr-FR" sz="1200" b="1" dirty="0" smtClean="0">
                  <a:latin typeface="Century Gothic" panose="020B0502020202020204" pitchFamily="34" charset="0"/>
                </a:rPr>
                <a:t> </a:t>
              </a:r>
              <a:r>
                <a:rPr lang="fr-FR" sz="1200" dirty="0" smtClean="0">
                  <a:latin typeface="Century Gothic" panose="020B0502020202020204" pitchFamily="34" charset="0"/>
                </a:rPr>
                <a:t>(attention, cette solution ne convient pas aux étudiants)</a:t>
              </a:r>
              <a:endParaRPr lang="fr-FR" sz="12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4341" name="Groupe 14340"/>
          <p:cNvGrpSpPr/>
          <p:nvPr/>
        </p:nvGrpSpPr>
        <p:grpSpPr>
          <a:xfrm>
            <a:off x="8127239" y="4384426"/>
            <a:ext cx="3636172" cy="2123658"/>
            <a:chOff x="8077051" y="4361731"/>
            <a:chExt cx="3636172" cy="2123658"/>
          </a:xfrm>
        </p:grpSpPr>
        <p:pic>
          <p:nvPicPr>
            <p:cNvPr id="1030" name="Picture 6" descr="Debt premium icon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85524" y="5503621"/>
              <a:ext cx="527699" cy="527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336" name="Rectangle 14335"/>
            <p:cNvSpPr/>
            <p:nvPr/>
          </p:nvSpPr>
          <p:spPr>
            <a:xfrm>
              <a:off x="8077051" y="4361731"/>
              <a:ext cx="3261326" cy="21236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sz="1200" b="1" dirty="0" smtClean="0">
                  <a:latin typeface="Century Gothic" panose="020B0502020202020204" pitchFamily="34" charset="0"/>
                </a:rPr>
                <a:t>Prêt </a:t>
              </a:r>
              <a:r>
                <a:rPr lang="fr-FR" sz="1200" b="1" dirty="0">
                  <a:latin typeface="Century Gothic" panose="020B0502020202020204" pitchFamily="34" charset="0"/>
                </a:rPr>
                <a:t>étudiant 5000 € à 0 % avec différé   </a:t>
              </a:r>
              <a:endParaRPr lang="fr-FR" sz="1200" b="1" dirty="0" smtClean="0">
                <a:latin typeface="Century Gothic" panose="020B0502020202020204" pitchFamily="34" charset="0"/>
              </a:endParaRPr>
            </a:p>
            <a:p>
              <a:endParaRPr lang="fr-FR" sz="1200" b="1" dirty="0">
                <a:latin typeface="Century Gothic" panose="020B050202020202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sz="1200" b="1" dirty="0" smtClean="0">
                  <a:latin typeface="Century Gothic" panose="020B0502020202020204" pitchFamily="34" charset="0"/>
                </a:rPr>
                <a:t>Crédit </a:t>
              </a:r>
              <a:r>
                <a:rPr lang="fr-FR" sz="1200" b="1" dirty="0">
                  <a:latin typeface="Century Gothic" panose="020B0502020202020204" pitchFamily="34" charset="0"/>
                </a:rPr>
                <a:t>étudiant / </a:t>
              </a:r>
              <a:r>
                <a:rPr lang="fr-FR" sz="1200" b="1" dirty="0" smtClean="0">
                  <a:latin typeface="Century Gothic" panose="020B0502020202020204" pitchFamily="34" charset="0"/>
                </a:rPr>
                <a:t>apprenti</a:t>
              </a:r>
              <a:r>
                <a:rPr lang="fr-FR" sz="1200" dirty="0" smtClean="0">
                  <a:latin typeface="Century Gothic" panose="020B0502020202020204" pitchFamily="34" charset="0"/>
                </a:rPr>
                <a:t> </a:t>
              </a:r>
              <a:r>
                <a:rPr lang="fr-FR" sz="1200" b="1" dirty="0">
                  <a:latin typeface="Century Gothic" panose="020B0502020202020204" pitchFamily="34" charset="0"/>
                </a:rPr>
                <a:t>: </a:t>
              </a:r>
              <a:r>
                <a:rPr lang="fr-FR" sz="1200" b="1" dirty="0" smtClean="0">
                  <a:latin typeface="Century Gothic" panose="020B0502020202020204" pitchFamily="34" charset="0"/>
                </a:rPr>
                <a:t>0,90 %, </a:t>
              </a:r>
              <a:r>
                <a:rPr lang="fr-FR" sz="1200" dirty="0">
                  <a:latin typeface="Century Gothic" panose="020B0502020202020204" pitchFamily="34" charset="0"/>
                </a:rPr>
                <a:t>f</a:t>
              </a:r>
              <a:r>
                <a:rPr lang="fr-FR" sz="1200" dirty="0" smtClean="0">
                  <a:latin typeface="Century Gothic" panose="020B0502020202020204" pitchFamily="34" charset="0"/>
                </a:rPr>
                <a:t>rais </a:t>
              </a:r>
              <a:r>
                <a:rPr lang="fr-FR" sz="1200" dirty="0">
                  <a:latin typeface="Century Gothic" panose="020B0502020202020204" pitchFamily="34" charset="0"/>
                </a:rPr>
                <a:t>de dossier offerts, différé d’amortissement possible, déblocage échelonné, cette solution s’adapte à la situation de chaque étudiant</a:t>
              </a:r>
              <a:r>
                <a:rPr lang="fr-FR" sz="1200" dirty="0" smtClean="0">
                  <a:latin typeface="Century Gothic" panose="020B0502020202020204" pitchFamily="34" charset="0"/>
                </a:rPr>
                <a:t>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fr-FR" sz="1200" dirty="0">
                <a:latin typeface="Century Gothic" panose="020B050202020202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sz="1200" b="1" dirty="0" smtClean="0">
                  <a:latin typeface="Century Gothic" panose="020B0502020202020204" pitchFamily="34" charset="0"/>
                </a:rPr>
                <a:t>Les offres sont cumulables </a:t>
              </a:r>
              <a:r>
                <a:rPr lang="fr-FR" sz="1200" dirty="0" smtClean="0">
                  <a:latin typeface="Century Gothic" panose="020B0502020202020204" pitchFamily="34" charset="0"/>
                </a:rPr>
                <a:t>: le client peut bénéficier des 1ers 5000 € à taux 0 %, puis le reste à 0,90 %</a:t>
              </a:r>
            </a:p>
          </p:txBody>
        </p:sp>
      </p:grpSp>
      <p:grpSp>
        <p:nvGrpSpPr>
          <p:cNvPr id="14340" name="Groupe 14339"/>
          <p:cNvGrpSpPr/>
          <p:nvPr/>
        </p:nvGrpSpPr>
        <p:grpSpPr>
          <a:xfrm>
            <a:off x="4853057" y="4634629"/>
            <a:ext cx="2636828" cy="1099357"/>
            <a:chOff x="4853057" y="4634629"/>
            <a:chExt cx="2636828" cy="1099357"/>
          </a:xfrm>
        </p:grpSpPr>
        <p:sp>
          <p:nvSpPr>
            <p:cNvPr id="27" name="Rectangle 26"/>
            <p:cNvSpPr/>
            <p:nvPr/>
          </p:nvSpPr>
          <p:spPr>
            <a:xfrm>
              <a:off x="4853057" y="4641379"/>
              <a:ext cx="2636828" cy="10926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sz="1200" b="1" dirty="0">
                  <a:latin typeface="Century Gothic" panose="020B0502020202020204" pitchFamily="34" charset="0"/>
                </a:rPr>
                <a:t>Crédit 1 000 € </a:t>
              </a:r>
              <a:r>
                <a:rPr lang="fr-FR" sz="1200" dirty="0">
                  <a:latin typeface="Century Gothic" panose="020B0502020202020204" pitchFamily="34" charset="0"/>
                </a:rPr>
                <a:t>: 0 %, </a:t>
              </a:r>
              <a:r>
                <a:rPr lang="fr-FR" sz="1200" dirty="0" smtClean="0">
                  <a:latin typeface="Century Gothic" panose="020B0502020202020204" pitchFamily="34" charset="0"/>
                </a:rPr>
                <a:t>             Frais </a:t>
              </a:r>
              <a:r>
                <a:rPr lang="fr-FR" sz="1200" dirty="0">
                  <a:latin typeface="Century Gothic" panose="020B0502020202020204" pitchFamily="34" charset="0"/>
                </a:rPr>
                <a:t>de dossier </a:t>
              </a:r>
              <a:r>
                <a:rPr lang="fr-FR" sz="1200" dirty="0" smtClean="0">
                  <a:latin typeface="Century Gothic" panose="020B0502020202020204" pitchFamily="34" charset="0"/>
                </a:rPr>
                <a:t>offerts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fr-FR" sz="1200" dirty="0" smtClean="0">
                <a:latin typeface="Century Gothic" panose="020B050202020202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fr-FR" sz="500" dirty="0" smtClean="0">
                <a:latin typeface="Century Gothic" panose="020B050202020202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sz="1200" b="1" dirty="0" smtClean="0">
                  <a:latin typeface="Century Gothic" panose="020B0502020202020204" pitchFamily="34" charset="0"/>
                </a:rPr>
                <a:t>Prêt pour avancer </a:t>
              </a:r>
              <a:r>
                <a:rPr lang="fr-FR" sz="1200" dirty="0" smtClean="0">
                  <a:latin typeface="Century Gothic" panose="020B0502020202020204" pitchFamily="34" charset="0"/>
                </a:rPr>
                <a:t>: 1,90 %, Frais de dossier offerts</a:t>
              </a:r>
              <a:endParaRPr lang="fr-FR" sz="1200" dirty="0">
                <a:latin typeface="Century Gothic" panose="020B0502020202020204" pitchFamily="34" charset="0"/>
              </a:endParaRPr>
            </a:p>
          </p:txBody>
        </p:sp>
        <p:pic>
          <p:nvPicPr>
            <p:cNvPr id="1032" name="Picture 8" descr="Give money premium icon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1435" y="4634629"/>
              <a:ext cx="593359" cy="5933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Image 5"/>
          <p:cNvPicPr>
            <a:picLocks noChangeAspect="1"/>
          </p:cNvPicPr>
          <p:nvPr/>
        </p:nvPicPr>
        <p:blipFill>
          <a:blip r:embed="rId2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4082" b="100000" l="0" r="100000"/>
                    </a14:imgEffect>
                    <a14:imgEffect>
                      <a14:artisticLineDraw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2286" y="3793837"/>
            <a:ext cx="11166607" cy="650735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2691033" y="3903123"/>
            <a:ext cx="6804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latin typeface="Century Gothic" panose="020B0502020202020204" pitchFamily="34" charset="0"/>
              </a:rPr>
              <a:t>Nos solutions de trésorerie en fonction des besoins du client  </a:t>
            </a:r>
            <a:endParaRPr lang="fr-FR" sz="1600" b="1" dirty="0">
              <a:latin typeface="Century Gothic" panose="020B0502020202020204" pitchFamily="34" charset="0"/>
            </a:endParaRPr>
          </a:p>
        </p:txBody>
      </p:sp>
      <p:pic>
        <p:nvPicPr>
          <p:cNvPr id="35" name="Image 34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534025" y="6140387"/>
            <a:ext cx="1100137" cy="32357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535500" y="658563"/>
            <a:ext cx="2800178" cy="54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73038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269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181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1620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10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10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21" grpId="0" animBg="1"/>
      <p:bldP spid="38" grpId="0" animBg="1"/>
      <p:bldP spid="3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-1311275"/>
            <a:ext cx="12339638" cy="816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-75803" y="-982287"/>
            <a:ext cx="12331700" cy="7840288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00025" y="328612"/>
            <a:ext cx="11772900" cy="6257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C0276-9FFB-4C1D-9EE0-3633C98B3C32}" type="slidenum">
              <a:rPr lang="fr-FR"/>
              <a:pPr>
                <a:defRPr/>
              </a:pPr>
              <a:t>7</a:t>
            </a:fld>
            <a:endParaRPr lang="fr-FR"/>
          </a:p>
        </p:txBody>
      </p:sp>
      <p:sp>
        <p:nvSpPr>
          <p:cNvPr id="36" name="Espace réservé du contenu 2"/>
          <p:cNvSpPr txBox="1">
            <a:spLocks/>
          </p:cNvSpPr>
          <p:nvPr/>
        </p:nvSpPr>
        <p:spPr>
          <a:xfrm>
            <a:off x="6014790" y="2624710"/>
            <a:ext cx="5806890" cy="380463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lvl="1" indent="-180000">
              <a:spcBef>
                <a:spcPts val="300"/>
              </a:spcBef>
            </a:pPr>
            <a:r>
              <a:rPr lang="fr-FR" sz="1200" b="1" dirty="0" smtClean="0">
                <a:latin typeface="Century Gothic" panose="020B0502020202020204" pitchFamily="34" charset="0"/>
              </a:rPr>
              <a:t>Montant du prêt </a:t>
            </a:r>
            <a:r>
              <a:rPr lang="fr-FR" sz="1200" dirty="0" smtClean="0">
                <a:latin typeface="Century Gothic" panose="020B0502020202020204" pitchFamily="34" charset="0"/>
              </a:rPr>
              <a:t>: de 500€ à 5.000€</a:t>
            </a:r>
          </a:p>
          <a:p>
            <a:pPr marL="360000" lvl="1" indent="-180000">
              <a:spcBef>
                <a:spcPts val="300"/>
              </a:spcBef>
            </a:pPr>
            <a:r>
              <a:rPr lang="fr-FR" sz="1200" dirty="0" smtClean="0">
                <a:latin typeface="Century Gothic" panose="020B0502020202020204" pitchFamily="34" charset="0"/>
              </a:rPr>
              <a:t>Avec période de </a:t>
            </a:r>
            <a:r>
              <a:rPr lang="fr-FR" sz="1200" b="1" u="sng" dirty="0" smtClean="0">
                <a:latin typeface="Century Gothic" panose="020B0502020202020204" pitchFamily="34" charset="0"/>
              </a:rPr>
              <a:t>différé obligatoire</a:t>
            </a:r>
          </a:p>
          <a:p>
            <a:pPr marL="720000" lvl="2" indent="-180000">
              <a:spcBef>
                <a:spcPts val="300"/>
              </a:spcBef>
            </a:pPr>
            <a:r>
              <a:rPr lang="fr-FR" dirty="0" smtClean="0">
                <a:latin typeface="Century Gothic" panose="020B0502020202020204" pitchFamily="34" charset="0"/>
              </a:rPr>
              <a:t>Durée de la période de différé : 12 à 60 mois maximum</a:t>
            </a:r>
          </a:p>
          <a:p>
            <a:pPr marL="720000" lvl="2" indent="-180000">
              <a:spcBef>
                <a:spcPts val="300"/>
              </a:spcBef>
            </a:pPr>
            <a:r>
              <a:rPr lang="fr-FR" dirty="0" smtClean="0">
                <a:latin typeface="Century Gothic" panose="020B0502020202020204" pitchFamily="34" charset="0"/>
              </a:rPr>
              <a:t>Durée de la période d’amortissement : 4 à 60 mois maximum</a:t>
            </a:r>
          </a:p>
          <a:p>
            <a:pPr marL="360000" lvl="1" indent="-180000">
              <a:spcBef>
                <a:spcPts val="300"/>
              </a:spcBef>
            </a:pPr>
            <a:r>
              <a:rPr lang="fr-FR" sz="1200" b="1" dirty="0" smtClean="0">
                <a:latin typeface="Century Gothic" panose="020B0502020202020204" pitchFamily="34" charset="0"/>
              </a:rPr>
              <a:t>Déblocage </a:t>
            </a:r>
            <a:r>
              <a:rPr lang="fr-FR" sz="1200" dirty="0" smtClean="0">
                <a:latin typeface="Century Gothic" panose="020B0502020202020204" pitchFamily="34" charset="0"/>
              </a:rPr>
              <a:t>: versement unique ou déblocages échelonnés jusqu’à un maximum de 11</a:t>
            </a:r>
          </a:p>
          <a:p>
            <a:pPr marL="360000" lvl="1" indent="-180000">
              <a:spcBef>
                <a:spcPts val="300"/>
              </a:spcBef>
            </a:pPr>
            <a:r>
              <a:rPr lang="fr-FR" sz="1200" dirty="0" smtClean="0">
                <a:latin typeface="Century Gothic" panose="020B0502020202020204" pitchFamily="34" charset="0"/>
              </a:rPr>
              <a:t>Taux Débiteur Annuel : </a:t>
            </a:r>
            <a:r>
              <a:rPr lang="fr-FR" sz="1200" b="1" dirty="0" smtClean="0">
                <a:latin typeface="Century Gothic" panose="020B0502020202020204" pitchFamily="34" charset="0"/>
              </a:rPr>
              <a:t>0,00 %</a:t>
            </a:r>
          </a:p>
          <a:p>
            <a:pPr marL="360000" lvl="1" indent="-180000">
              <a:spcBef>
                <a:spcPts val="300"/>
              </a:spcBef>
            </a:pPr>
            <a:r>
              <a:rPr lang="fr-FR" sz="1200" dirty="0" smtClean="0">
                <a:latin typeface="Century Gothic" panose="020B0502020202020204" pitchFamily="34" charset="0"/>
              </a:rPr>
              <a:t>Frais de dossier : </a:t>
            </a:r>
            <a:r>
              <a:rPr lang="fr-FR" sz="1200" b="1" dirty="0" smtClean="0">
                <a:latin typeface="Century Gothic" panose="020B0502020202020204" pitchFamily="34" charset="0"/>
              </a:rPr>
              <a:t>0 €</a:t>
            </a:r>
          </a:p>
          <a:p>
            <a:pPr marL="360000" lvl="1" indent="-180000">
              <a:spcBef>
                <a:spcPts val="300"/>
              </a:spcBef>
            </a:pPr>
            <a:r>
              <a:rPr lang="fr-FR" sz="1200" dirty="0" smtClean="0">
                <a:latin typeface="Century Gothic" panose="020B0502020202020204" pitchFamily="34" charset="0"/>
              </a:rPr>
              <a:t>Assurance emprunteur facultative</a:t>
            </a:r>
          </a:p>
          <a:p>
            <a:pPr marL="360000" lvl="1" indent="-180000">
              <a:spcBef>
                <a:spcPts val="300"/>
              </a:spcBef>
            </a:pPr>
            <a:r>
              <a:rPr lang="fr-FR" sz="1200" dirty="0" smtClean="0">
                <a:latin typeface="Century Gothic" panose="020B0502020202020204" pitchFamily="34" charset="0"/>
              </a:rPr>
              <a:t>Conditions d’octroi spécifiques et prise de garantie</a:t>
            </a:r>
          </a:p>
          <a:p>
            <a:pPr marL="720000" lvl="2" indent="-180000">
              <a:spcBef>
                <a:spcPts val="300"/>
              </a:spcBef>
            </a:pPr>
            <a:r>
              <a:rPr lang="fr-FR" dirty="0" smtClean="0">
                <a:latin typeface="Century Gothic" panose="020B0502020202020204" pitchFamily="34" charset="0"/>
              </a:rPr>
              <a:t>L’ajout d’un </a:t>
            </a:r>
            <a:r>
              <a:rPr lang="fr-FR" dirty="0" err="1" smtClean="0">
                <a:latin typeface="Century Gothic" panose="020B0502020202020204" pitchFamily="34" charset="0"/>
              </a:rPr>
              <a:t>co</a:t>
            </a:r>
            <a:r>
              <a:rPr lang="fr-FR" dirty="0" smtClean="0">
                <a:latin typeface="Century Gothic" panose="020B0502020202020204" pitchFamily="34" charset="0"/>
              </a:rPr>
              <a:t>-emprunteur ou d’une garantie caution personne physique est obligatoire pour les dossiers suivants :</a:t>
            </a:r>
          </a:p>
          <a:p>
            <a:pPr marL="1080000" lvl="3" indent="-180000">
              <a:spcBef>
                <a:spcPts val="300"/>
              </a:spcBef>
            </a:pPr>
            <a:r>
              <a:rPr lang="fr-FR" sz="1200" dirty="0" smtClean="0">
                <a:latin typeface="Century Gothic" panose="020B0502020202020204" pitchFamily="34" charset="0"/>
              </a:rPr>
              <a:t>Pour les prospects</a:t>
            </a:r>
          </a:p>
          <a:p>
            <a:pPr marL="1080000" lvl="3" indent="-180000">
              <a:spcBef>
                <a:spcPts val="300"/>
              </a:spcBef>
            </a:pPr>
            <a:r>
              <a:rPr lang="fr-FR" sz="1200" dirty="0" smtClean="0">
                <a:latin typeface="Century Gothic" panose="020B0502020202020204" pitchFamily="34" charset="0"/>
              </a:rPr>
              <a:t>Pour les clients, en cas d’absence de revenus ou de revenus inférieurs à 200 euros par mois</a:t>
            </a:r>
          </a:p>
          <a:p>
            <a:pPr marL="720000" lvl="2" indent="-180000">
              <a:spcBef>
                <a:spcPts val="300"/>
              </a:spcBef>
            </a:pPr>
            <a:r>
              <a:rPr lang="fr-FR" dirty="0" smtClean="0">
                <a:latin typeface="Century Gothic" panose="020B0502020202020204" pitchFamily="34" charset="0"/>
              </a:rPr>
              <a:t>Toute note d’octroi finale de 8 ou 9 nécessite un accord de niveau délégataire 4, c’est-à-dire Directeur de Région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498078" y="2219421"/>
            <a:ext cx="4998717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fr-FR" sz="1200" dirty="0" smtClean="0">
                <a:latin typeface="Century Gothic" panose="020B0502020202020204" pitchFamily="34" charset="0"/>
              </a:rPr>
              <a:t>Cette année, la gamme des crédits étudiants s’étoffe avec le </a:t>
            </a:r>
            <a:r>
              <a:rPr lang="fr-FR" sz="1200" b="1" dirty="0" smtClean="0">
                <a:latin typeface="Century Gothic" panose="020B0502020202020204" pitchFamily="34" charset="0"/>
              </a:rPr>
              <a:t>Prêt étudiant 5000 € 0 % avec différé</a:t>
            </a:r>
            <a:r>
              <a:rPr lang="fr-FR" sz="1200" dirty="0" smtClean="0">
                <a:latin typeface="Century Gothic" panose="020B0502020202020204" pitchFamily="34" charset="0"/>
              </a:rPr>
              <a:t>. Cette offre vient en complément des offres actuelles et permet de faciliter le financement des études et de la mobilité des étudiants/apprentis. Elle est éligible à la SED si le prêt n’est pas assorti d’une caution. </a:t>
            </a:r>
            <a:endParaRPr lang="fr-FR" sz="1200" dirty="0">
              <a:latin typeface="Century Gothic" panose="020B0502020202020204" pitchFamily="34" charset="0"/>
            </a:endParaRPr>
          </a:p>
        </p:txBody>
      </p:sp>
      <p:pic>
        <p:nvPicPr>
          <p:cNvPr id="38" name="Imag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51306">
            <a:off x="1119190" y="1623912"/>
            <a:ext cx="663575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4"/>
          <a:srcRect t="1" r="53903" b="-62089"/>
          <a:stretch/>
        </p:blipFill>
        <p:spPr>
          <a:xfrm>
            <a:off x="1402157" y="3748737"/>
            <a:ext cx="931916" cy="332379"/>
          </a:xfrm>
          <a:prstGeom prst="rect">
            <a:avLst/>
          </a:prstGeom>
        </p:spPr>
      </p:pic>
      <p:sp>
        <p:nvSpPr>
          <p:cNvPr id="39" name="ZoneTexte 38"/>
          <p:cNvSpPr txBox="1"/>
          <p:nvPr/>
        </p:nvSpPr>
        <p:spPr>
          <a:xfrm>
            <a:off x="500063" y="4345599"/>
            <a:ext cx="2242338" cy="183127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200" b="1" dirty="0" smtClean="0">
                <a:latin typeface="Century Gothic" panose="020B0502020202020204" pitchFamily="34" charset="0"/>
              </a:rPr>
              <a:t>Étudiants</a:t>
            </a:r>
            <a:r>
              <a:rPr lang="fr-FR" sz="1200" dirty="0" smtClean="0">
                <a:latin typeface="Century Gothic" panose="020B0502020202020204" pitchFamily="34" charset="0"/>
              </a:rPr>
              <a:t> inscrits en études supérieures, âgés de 18 à 28 ans inclus</a:t>
            </a:r>
          </a:p>
          <a:p>
            <a:pPr marL="285750" indent="-285750">
              <a:buFontTx/>
              <a:buChar char="-"/>
            </a:pPr>
            <a:endParaRPr lang="fr-FR" sz="500" dirty="0" smtClean="0"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sz="1200" b="1" dirty="0" smtClean="0">
                <a:latin typeface="Century Gothic" panose="020B0502020202020204" pitchFamily="34" charset="0"/>
              </a:rPr>
              <a:t>Apprentis </a:t>
            </a:r>
            <a:r>
              <a:rPr lang="fr-FR" sz="1200" dirty="0" smtClean="0">
                <a:latin typeface="Century Gothic" panose="020B0502020202020204" pitchFamily="34" charset="0"/>
              </a:rPr>
              <a:t>inscrits en contrat d’apprentissage, âgés de 18 à 28 ans inclus</a:t>
            </a:r>
          </a:p>
          <a:p>
            <a:endParaRPr lang="fr-FR" sz="1200" dirty="0">
              <a:latin typeface="Century Gothic" panose="020B0502020202020204" pitchFamily="34" charset="0"/>
            </a:endParaRPr>
          </a:p>
        </p:txBody>
      </p:sp>
      <p:pic>
        <p:nvPicPr>
          <p:cNvPr id="40" name="Picture 2" descr="Generation y premium ic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02" y="3736075"/>
            <a:ext cx="403494" cy="403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6"/>
          <a:srcRect l="53699" t="-11021" b="-1"/>
          <a:stretch/>
        </p:blipFill>
        <p:spPr>
          <a:xfrm>
            <a:off x="3229355" y="4008402"/>
            <a:ext cx="1232275" cy="225686"/>
          </a:xfrm>
          <a:prstGeom prst="rect">
            <a:avLst/>
          </a:prstGeom>
        </p:spPr>
      </p:pic>
      <p:sp>
        <p:nvSpPr>
          <p:cNvPr id="41" name="ZoneTexte 40"/>
          <p:cNvSpPr txBox="1"/>
          <p:nvPr/>
        </p:nvSpPr>
        <p:spPr>
          <a:xfrm>
            <a:off x="2885676" y="4505550"/>
            <a:ext cx="2611119" cy="14619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200" b="1" dirty="0" smtClean="0">
                <a:latin typeface="Century Gothic" panose="020B0502020202020204" pitchFamily="34" charset="0"/>
              </a:rPr>
              <a:t>Pour les étudiants </a:t>
            </a:r>
            <a:r>
              <a:rPr lang="fr-FR" sz="1200" dirty="0" smtClean="0">
                <a:latin typeface="Century Gothic" panose="020B0502020202020204" pitchFamily="34" charset="0"/>
              </a:rPr>
              <a:t>: la carte d’étudiant ou un certificat de scolarité</a:t>
            </a:r>
          </a:p>
          <a:p>
            <a:pPr marL="285750" indent="-285750">
              <a:buFontTx/>
              <a:buChar char="-"/>
            </a:pPr>
            <a:endParaRPr lang="fr-FR" sz="500" dirty="0" smtClean="0"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sz="1200" b="1" dirty="0" smtClean="0">
                <a:latin typeface="Century Gothic" panose="020B0502020202020204" pitchFamily="34" charset="0"/>
              </a:rPr>
              <a:t>Pour les apprentis </a:t>
            </a:r>
            <a:r>
              <a:rPr lang="fr-FR" sz="1200" dirty="0" smtClean="0">
                <a:latin typeface="Century Gothic" panose="020B0502020202020204" pitchFamily="34" charset="0"/>
              </a:rPr>
              <a:t>: le contrat d’apprentissage avec un bulletin de salaire</a:t>
            </a:r>
          </a:p>
          <a:p>
            <a:endParaRPr lang="fr-FR" sz="1200" dirty="0">
              <a:latin typeface="Century Gothic" panose="020B0502020202020204" pitchFamily="34" charset="0"/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83134" y="2286204"/>
            <a:ext cx="3581181" cy="210143"/>
          </a:xfrm>
          <a:prstGeom prst="rect">
            <a:avLst/>
          </a:prstGeom>
        </p:spPr>
      </p:pic>
      <p:grpSp>
        <p:nvGrpSpPr>
          <p:cNvPr id="20" name="Groupe 19"/>
          <p:cNvGrpSpPr/>
          <p:nvPr/>
        </p:nvGrpSpPr>
        <p:grpSpPr>
          <a:xfrm>
            <a:off x="1883424" y="1666978"/>
            <a:ext cx="8569068" cy="389030"/>
            <a:chOff x="800100" y="2844649"/>
            <a:chExt cx="12286716" cy="565881"/>
          </a:xfrm>
        </p:grpSpPr>
        <p:pic>
          <p:nvPicPr>
            <p:cNvPr id="18" name="Image 17"/>
            <p:cNvPicPr>
              <a:picLocks noChangeAspect="1"/>
            </p:cNvPicPr>
            <p:nvPr/>
          </p:nvPicPr>
          <p:blipFill rotWithShape="1"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 l="10607" t="-3888"/>
            <a:stretch/>
          </p:blipFill>
          <p:spPr>
            <a:xfrm>
              <a:off x="800100" y="2886075"/>
              <a:ext cx="7365206" cy="524455"/>
            </a:xfrm>
            <a:prstGeom prst="rect">
              <a:avLst/>
            </a:prstGeom>
          </p:spPr>
        </p:pic>
        <p:pic>
          <p:nvPicPr>
            <p:cNvPr id="19" name="Image 18"/>
            <p:cNvPicPr>
              <a:picLocks noChangeAspect="1"/>
            </p:cNvPicPr>
            <p:nvPr/>
          </p:nvPicPr>
          <p:blipFill>
            <a:blip r:embed="rId9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419566" y="2844649"/>
              <a:ext cx="4667250" cy="561975"/>
            </a:xfrm>
            <a:prstGeom prst="rect">
              <a:avLst/>
            </a:prstGeom>
          </p:spPr>
        </p:pic>
      </p:grpSp>
      <p:pic>
        <p:nvPicPr>
          <p:cNvPr id="21" name="Image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99532" y="2508874"/>
            <a:ext cx="676275" cy="676275"/>
          </a:xfrm>
          <a:prstGeom prst="rect">
            <a:avLst/>
          </a:prstGeom>
        </p:spPr>
      </p:pic>
      <p:pic>
        <p:nvPicPr>
          <p:cNvPr id="44" name="Image 43"/>
          <p:cNvPicPr>
            <a:picLocks noChangeAspect="1"/>
          </p:cNvPicPr>
          <p:nvPr/>
        </p:nvPicPr>
        <p:blipFill rotWithShape="1">
          <a:blip r:embed="rId6"/>
          <a:srcRect r="44871" b="-25612"/>
          <a:stretch/>
        </p:blipFill>
        <p:spPr>
          <a:xfrm>
            <a:off x="3188783" y="3779798"/>
            <a:ext cx="1355468" cy="235893"/>
          </a:xfrm>
          <a:prstGeom prst="rect">
            <a:avLst/>
          </a:prstGeom>
        </p:spPr>
      </p:pic>
      <p:pic>
        <p:nvPicPr>
          <p:cNvPr id="45" name="Image 44"/>
          <p:cNvPicPr>
            <a:picLocks noChangeAspect="1"/>
          </p:cNvPicPr>
          <p:nvPr/>
        </p:nvPicPr>
        <p:blipFill rotWithShape="1">
          <a:blip r:embed="rId4"/>
          <a:srcRect l="45083" t="-15764" b="-1"/>
          <a:stretch/>
        </p:blipFill>
        <p:spPr>
          <a:xfrm>
            <a:off x="1352575" y="3966398"/>
            <a:ext cx="923039" cy="197362"/>
          </a:xfrm>
          <a:prstGeom prst="rect">
            <a:avLst/>
          </a:prstGeom>
        </p:spPr>
      </p:pic>
      <p:cxnSp>
        <p:nvCxnSpPr>
          <p:cNvPr id="26" name="Connecteur droit 25"/>
          <p:cNvCxnSpPr/>
          <p:nvPr/>
        </p:nvCxnSpPr>
        <p:spPr>
          <a:xfrm>
            <a:off x="5870902" y="2282529"/>
            <a:ext cx="18899" cy="3751184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337" name="Rectangle 14336"/>
          <p:cNvSpPr/>
          <p:nvPr/>
        </p:nvSpPr>
        <p:spPr>
          <a:xfrm>
            <a:off x="498078" y="3543298"/>
            <a:ext cx="2279519" cy="2562132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 51"/>
          <p:cNvSpPr/>
          <p:nvPr/>
        </p:nvSpPr>
        <p:spPr>
          <a:xfrm>
            <a:off x="2885676" y="3538690"/>
            <a:ext cx="2611119" cy="2562132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9" name="Image 2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3459" y="409633"/>
            <a:ext cx="2005927" cy="289603"/>
          </a:xfrm>
          <a:prstGeom prst="rect">
            <a:avLst/>
          </a:prstGeom>
        </p:spPr>
      </p:pic>
      <p:pic>
        <p:nvPicPr>
          <p:cNvPr id="1026" name="Picture 2" descr="Checklist premium icon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84341">
            <a:off x="4776485" y="3807861"/>
            <a:ext cx="562264" cy="562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e 7"/>
          <p:cNvGrpSpPr/>
          <p:nvPr/>
        </p:nvGrpSpPr>
        <p:grpSpPr>
          <a:xfrm>
            <a:off x="10019820" y="699236"/>
            <a:ext cx="1829442" cy="1046719"/>
            <a:chOff x="10019820" y="699236"/>
            <a:chExt cx="1829442" cy="1046719"/>
          </a:xfrm>
        </p:grpSpPr>
        <p:sp>
          <p:nvSpPr>
            <p:cNvPr id="6" name="Rectangle à coins arrondis 5">
              <a:hlinkClick r:id="rId13" action="ppaction://hlinkfile"/>
            </p:cNvPr>
            <p:cNvSpPr/>
            <p:nvPr/>
          </p:nvSpPr>
          <p:spPr>
            <a:xfrm>
              <a:off x="10019820" y="699236"/>
              <a:ext cx="1567057" cy="696279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latin typeface="Century Gothic" panose="020B0502020202020204" pitchFamily="34" charset="0"/>
                </a:rPr>
                <a:t>Note d’information</a:t>
              </a:r>
              <a:endParaRPr lang="fr-FR" sz="1400" dirty="0">
                <a:latin typeface="Century Gothic" panose="020B0502020202020204" pitchFamily="34" charset="0"/>
              </a:endParaRPr>
            </a:p>
          </p:txBody>
        </p:sp>
        <p:pic>
          <p:nvPicPr>
            <p:cNvPr id="7" name="Image 6">
              <a:hlinkClick r:id="rId13" action="ppaction://hlinkfile"/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0" b="99554" l="0" r="100000">
                          <a14:foregroundMark x1="21875" y1="52232" x2="16071" y2="60714"/>
                          <a14:foregroundMark x1="16964" y1="39732" x2="446" y2="39286"/>
                          <a14:foregroundMark x1="12946" y1="13393" x2="24107" y2="25446"/>
                          <a14:foregroundMark x1="15625" y1="13393" x2="24107" y2="23661"/>
                          <a14:foregroundMark x1="39732" y1="3125" x2="37500" y2="19643"/>
                          <a14:foregroundMark x1="62946" y1="12500" x2="51339" y2="2232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320947" y="1217640"/>
              <a:ext cx="528315" cy="528315"/>
            </a:xfrm>
            <a:prstGeom prst="rect">
              <a:avLst/>
            </a:prstGeom>
          </p:spPr>
        </p:pic>
      </p:grpSp>
      <p:pic>
        <p:nvPicPr>
          <p:cNvPr id="32" name="Image 3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34025" y="6140387"/>
            <a:ext cx="1100137" cy="323570"/>
          </a:xfrm>
          <a:prstGeom prst="rect">
            <a:avLst/>
          </a:prstGeom>
        </p:spPr>
      </p:pic>
      <p:sp>
        <p:nvSpPr>
          <p:cNvPr id="33" name="ZoneTexte 32"/>
          <p:cNvSpPr txBox="1"/>
          <p:nvPr/>
        </p:nvSpPr>
        <p:spPr>
          <a:xfrm>
            <a:off x="4514368" y="1164561"/>
            <a:ext cx="2638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Century Gothic" panose="020B0502020202020204" pitchFamily="34" charset="0"/>
              </a:rPr>
              <a:t>Nos solutions</a:t>
            </a:r>
            <a:endParaRPr lang="fr-FR" dirty="0">
              <a:latin typeface="Century Gothic" panose="020B0502020202020204" pitchFamily="34" charset="0"/>
            </a:endParaRPr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535500" y="658563"/>
            <a:ext cx="2800178" cy="54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37417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-1311275"/>
            <a:ext cx="12339638" cy="816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-75803" y="-207817"/>
            <a:ext cx="12331700" cy="7065818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00025" y="328612"/>
            <a:ext cx="11772900" cy="6257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C0276-9FFB-4C1D-9EE0-3633C98B3C32}" type="slidenum">
              <a:rPr lang="fr-FR"/>
              <a:pPr>
                <a:defRPr/>
              </a:pPr>
              <a:t>8</a:t>
            </a:fld>
            <a:endParaRPr lang="fr-FR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1834" y="664419"/>
            <a:ext cx="2781300" cy="609600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4514122" y="1173888"/>
            <a:ext cx="2779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Century Gothic" panose="020B0502020202020204" pitchFamily="34" charset="0"/>
              </a:rPr>
              <a:t>Vision commerciale</a:t>
            </a:r>
            <a:endParaRPr lang="fr-FR" dirty="0">
              <a:latin typeface="Century Gothic" panose="020B0502020202020204" pitchFamily="34" charset="0"/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459" y="409633"/>
            <a:ext cx="2005927" cy="289603"/>
          </a:xfrm>
          <a:prstGeom prst="rect">
            <a:avLst/>
          </a:prstGeom>
        </p:spPr>
      </p:pic>
      <p:grpSp>
        <p:nvGrpSpPr>
          <p:cNvPr id="14350" name="Groupe 14349"/>
          <p:cNvGrpSpPr/>
          <p:nvPr/>
        </p:nvGrpSpPr>
        <p:grpSpPr>
          <a:xfrm>
            <a:off x="192150" y="1825890"/>
            <a:ext cx="2610971" cy="4591778"/>
            <a:chOff x="253459" y="1764572"/>
            <a:chExt cx="2610971" cy="4591778"/>
          </a:xfrm>
        </p:grpSpPr>
        <p:sp>
          <p:nvSpPr>
            <p:cNvPr id="18" name="ZoneTexte 17"/>
            <p:cNvSpPr txBox="1"/>
            <p:nvPr/>
          </p:nvSpPr>
          <p:spPr>
            <a:xfrm>
              <a:off x="253459" y="2130099"/>
              <a:ext cx="2426255" cy="116955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 smtClean="0">
                  <a:latin typeface="Century Gothic" panose="020B0502020202020204" pitchFamily="34" charset="0"/>
                </a:rPr>
                <a:t>Les crédits jeunes </a:t>
              </a:r>
            </a:p>
            <a:p>
              <a:pPr algn="ctr"/>
              <a:r>
                <a:rPr lang="fr-FR" sz="1400" dirty="0" smtClean="0">
                  <a:latin typeface="Century Gothic" panose="020B0502020202020204" pitchFamily="34" charset="0"/>
                </a:rPr>
                <a:t>représentaient près de </a:t>
              </a:r>
            </a:p>
            <a:p>
              <a:pPr algn="ctr"/>
              <a:r>
                <a:rPr lang="fr-FR" sz="1400" b="1" dirty="0" smtClean="0">
                  <a:latin typeface="Century Gothic" panose="020B0502020202020204" pitchFamily="34" charset="0"/>
                </a:rPr>
                <a:t>50 millions €, soit </a:t>
              </a:r>
              <a:r>
                <a:rPr lang="fr-FR" sz="1400" b="1" dirty="0" smtClean="0">
                  <a:solidFill>
                    <a:srgbClr val="C00000"/>
                  </a:solidFill>
                  <a:latin typeface="Century Gothic" panose="020B0502020202020204" pitchFamily="34" charset="0"/>
                </a:rPr>
                <a:t>18,5 % </a:t>
              </a:r>
              <a:r>
                <a:rPr lang="fr-FR" sz="1400" b="1" dirty="0" smtClean="0">
                  <a:latin typeface="Century Gothic" panose="020B0502020202020204" pitchFamily="34" charset="0"/>
                </a:rPr>
                <a:t>de notre production </a:t>
              </a:r>
              <a:r>
                <a:rPr lang="fr-FR" sz="1400" dirty="0" smtClean="0">
                  <a:latin typeface="Century Gothic" panose="020B0502020202020204" pitchFamily="34" charset="0"/>
                </a:rPr>
                <a:t>de crédits conso sur l’année</a:t>
              </a:r>
              <a:r>
                <a:rPr lang="fr-FR" sz="1400" b="1" dirty="0" smtClean="0">
                  <a:latin typeface="Century Gothic" panose="020B0502020202020204" pitchFamily="34" charset="0"/>
                </a:rPr>
                <a:t> </a:t>
              </a:r>
              <a:r>
                <a:rPr lang="fr-FR" sz="1400" dirty="0" smtClean="0">
                  <a:latin typeface="Century Gothic" panose="020B0502020202020204" pitchFamily="34" charset="0"/>
                </a:rPr>
                <a:t>! </a:t>
              </a:r>
              <a:endParaRPr lang="fr-FR" sz="1400" dirty="0">
                <a:latin typeface="Century Gothic" panose="020B0502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69815" y="4541835"/>
              <a:ext cx="2071941" cy="181451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Century Gothic" panose="020B0502020202020204" pitchFamily="34" charset="0"/>
                </a:rPr>
                <a:t>En 2019, </a:t>
              </a:r>
              <a:r>
                <a:rPr lang="fr-FR" sz="1400" b="1" dirty="0" smtClean="0">
                  <a:solidFill>
                    <a:schemeClr val="tx1"/>
                  </a:solidFill>
                  <a:latin typeface="Century Gothic" panose="020B0502020202020204" pitchFamily="34" charset="0"/>
                </a:rPr>
                <a:t>72 </a:t>
              </a:r>
              <a:r>
                <a:rPr lang="fr-FR" sz="1400" b="1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% </a:t>
              </a:r>
              <a:r>
                <a:rPr lang="fr-FR" sz="140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de la production des crédits spécifiques jeunes </a:t>
              </a:r>
              <a:r>
                <a:rPr lang="fr-FR" sz="1400" dirty="0" smtClean="0">
                  <a:solidFill>
                    <a:schemeClr val="tx1"/>
                  </a:solidFill>
                  <a:latin typeface="Century Gothic" panose="020B0502020202020204" pitchFamily="34" charset="0"/>
                </a:rPr>
                <a:t>s’est fait </a:t>
              </a:r>
              <a:r>
                <a:rPr lang="fr-FR" sz="140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lors de la </a:t>
              </a:r>
              <a:r>
                <a:rPr lang="fr-FR" sz="1400" b="1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Campagne </a:t>
              </a:r>
              <a:r>
                <a:rPr lang="fr-FR" sz="1400" b="1" dirty="0" smtClean="0">
                  <a:solidFill>
                    <a:schemeClr val="tx1"/>
                  </a:solidFill>
                  <a:latin typeface="Century Gothic" panose="020B0502020202020204" pitchFamily="34" charset="0"/>
                </a:rPr>
                <a:t>Jeunes</a:t>
              </a:r>
            </a:p>
            <a:p>
              <a:pPr algn="ctr"/>
              <a:r>
                <a:rPr lang="fr-FR" sz="1200" dirty="0" smtClean="0">
                  <a:solidFill>
                    <a:schemeClr val="tx1"/>
                  </a:solidFill>
                  <a:latin typeface="Century Gothic" panose="020B0502020202020204" pitchFamily="34" charset="0"/>
                </a:rPr>
                <a:t>(de mai à octobre)</a:t>
              </a:r>
              <a:endParaRPr lang="fr-FR" sz="1200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</p:txBody>
        </p:sp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5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02377" y="1882140"/>
              <a:ext cx="2372005" cy="228244"/>
            </a:xfrm>
            <a:prstGeom prst="rect">
              <a:avLst/>
            </a:prstGeom>
          </p:spPr>
        </p:pic>
        <p:pic>
          <p:nvPicPr>
            <p:cNvPr id="1026" name="Picture 2" descr="Money bag premium icon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2550" y="3453919"/>
              <a:ext cx="933647" cy="9336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2" name="Connecteur droit 51"/>
            <p:cNvCxnSpPr/>
            <p:nvPr/>
          </p:nvCxnSpPr>
          <p:spPr>
            <a:xfrm>
              <a:off x="2821623" y="1764572"/>
              <a:ext cx="42807" cy="4591778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351" name="Groupe 14350"/>
          <p:cNvGrpSpPr/>
          <p:nvPr/>
        </p:nvGrpSpPr>
        <p:grpSpPr>
          <a:xfrm>
            <a:off x="2911803" y="1825890"/>
            <a:ext cx="3744888" cy="4204032"/>
            <a:chOff x="2911803" y="1825890"/>
            <a:chExt cx="3744888" cy="4204032"/>
          </a:xfrm>
        </p:grpSpPr>
        <p:sp>
          <p:nvSpPr>
            <p:cNvPr id="37" name="ZoneTexte 36"/>
            <p:cNvSpPr txBox="1"/>
            <p:nvPr/>
          </p:nvSpPr>
          <p:spPr>
            <a:xfrm>
              <a:off x="3245048" y="2182754"/>
              <a:ext cx="2560003" cy="3093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 smtClean="0">
                  <a:latin typeface="Century Gothic" panose="020B0502020202020204" pitchFamily="34" charset="0"/>
                </a:rPr>
                <a:t>(arrêté au 20 mai)</a:t>
              </a:r>
              <a:endParaRPr lang="fr-FR" sz="14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7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345281" y="1913553"/>
              <a:ext cx="2556755" cy="249366"/>
            </a:xfrm>
            <a:prstGeom prst="rect">
              <a:avLst/>
            </a:prstGeom>
          </p:spPr>
        </p:pic>
        <p:sp>
          <p:nvSpPr>
            <p:cNvPr id="44" name="ZoneTexte 43"/>
            <p:cNvSpPr txBox="1"/>
            <p:nvPr/>
          </p:nvSpPr>
          <p:spPr>
            <a:xfrm>
              <a:off x="2911803" y="3431715"/>
              <a:ext cx="3744888" cy="23698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rgbClr val="C00000"/>
                </a:buClr>
                <a:buFont typeface="Wingdings" panose="05000000000000000000" pitchFamily="2" charset="2"/>
                <a:buChar char="§"/>
              </a:pPr>
              <a:r>
                <a:rPr lang="fr-FR" sz="1200" b="1" dirty="0" smtClean="0">
                  <a:latin typeface="Century Gothic" panose="020B0502020202020204" pitchFamily="34" charset="0"/>
                </a:rPr>
                <a:t>Crédits Etudiants/Apprentis : </a:t>
              </a:r>
            </a:p>
            <a:p>
              <a:pPr marL="742950" lvl="1" indent="-285750">
                <a:buClr>
                  <a:srgbClr val="C00000"/>
                </a:buClr>
                <a:buFont typeface="Wingdings" panose="05000000000000000000" pitchFamily="2" charset="2"/>
                <a:buChar char="ü"/>
              </a:pPr>
              <a:r>
                <a:rPr lang="fr-FR" sz="1200" dirty="0" smtClean="0">
                  <a:latin typeface="Century Gothic" panose="020B0502020202020204" pitchFamily="34" charset="0"/>
                </a:rPr>
                <a:t>380 dossiers </a:t>
              </a:r>
            </a:p>
            <a:p>
              <a:pPr marL="742950" lvl="1" indent="-285750">
                <a:buClr>
                  <a:srgbClr val="C00000"/>
                </a:buClr>
                <a:buFont typeface="Wingdings" panose="05000000000000000000" pitchFamily="2" charset="2"/>
                <a:buChar char="ü"/>
              </a:pPr>
              <a:r>
                <a:rPr lang="fr-FR" sz="1200" dirty="0" smtClean="0">
                  <a:latin typeface="Century Gothic" panose="020B0502020202020204" pitchFamily="34" charset="0"/>
                </a:rPr>
                <a:t>production totale 5,4 millions d’€, </a:t>
              </a:r>
            </a:p>
            <a:p>
              <a:pPr marL="742950" lvl="1" indent="-285750">
                <a:buClr>
                  <a:srgbClr val="C00000"/>
                </a:buClr>
                <a:buFont typeface="Wingdings" panose="05000000000000000000" pitchFamily="2" charset="2"/>
                <a:buChar char="ü"/>
              </a:pPr>
              <a:r>
                <a:rPr lang="fr-FR" sz="1200" dirty="0" smtClean="0">
                  <a:latin typeface="Century Gothic" panose="020B0502020202020204" pitchFamily="34" charset="0"/>
                </a:rPr>
                <a:t>montant moyen / dossier : 14 246 €</a:t>
              </a:r>
            </a:p>
            <a:p>
              <a:pPr marL="742950" lvl="1" indent="-285750">
                <a:buClr>
                  <a:srgbClr val="C00000"/>
                </a:buClr>
                <a:buFont typeface="Wingdings" panose="05000000000000000000" pitchFamily="2" charset="2"/>
                <a:buChar char="ü"/>
              </a:pPr>
              <a:endParaRPr lang="fr-FR" sz="400" dirty="0" smtClean="0">
                <a:latin typeface="Century Gothic" panose="020B0502020202020204" pitchFamily="34" charset="0"/>
              </a:endParaRPr>
            </a:p>
            <a:p>
              <a:pPr marL="742950" lvl="1" indent="-285750">
                <a:buClr>
                  <a:srgbClr val="C00000"/>
                </a:buClr>
                <a:buFont typeface="Wingdings" panose="05000000000000000000" pitchFamily="2" charset="2"/>
                <a:buChar char="ü"/>
              </a:pPr>
              <a:endParaRPr lang="fr-FR" sz="400" dirty="0" smtClean="0">
                <a:latin typeface="Century Gothic" panose="020B0502020202020204" pitchFamily="34" charset="0"/>
              </a:endParaRPr>
            </a:p>
            <a:p>
              <a:pPr marL="285750" indent="-285750">
                <a:buClr>
                  <a:srgbClr val="C00000"/>
                </a:buClr>
                <a:buFont typeface="Wingdings" panose="05000000000000000000" pitchFamily="2" charset="2"/>
                <a:buChar char="§"/>
              </a:pPr>
              <a:r>
                <a:rPr lang="fr-FR" sz="1200" b="1" dirty="0" smtClean="0">
                  <a:latin typeface="Century Gothic" panose="020B0502020202020204" pitchFamily="34" charset="0"/>
                </a:rPr>
                <a:t>Prêt pour avancer </a:t>
              </a:r>
              <a:r>
                <a:rPr lang="fr-FR" sz="1200" dirty="0" smtClean="0">
                  <a:latin typeface="Century Gothic" panose="020B0502020202020204" pitchFamily="34" charset="0"/>
                </a:rPr>
                <a:t>: </a:t>
              </a:r>
            </a:p>
            <a:p>
              <a:pPr marL="742950" lvl="1" indent="-285750">
                <a:buClr>
                  <a:srgbClr val="C00000"/>
                </a:buClr>
                <a:buFont typeface="Wingdings" panose="05000000000000000000" pitchFamily="2" charset="2"/>
                <a:buChar char="ü"/>
              </a:pPr>
              <a:r>
                <a:rPr lang="fr-FR" sz="1200" dirty="0" smtClean="0">
                  <a:latin typeface="Century Gothic" panose="020B0502020202020204" pitchFamily="34" charset="0"/>
                </a:rPr>
                <a:t>877 dossiers </a:t>
              </a:r>
            </a:p>
            <a:p>
              <a:pPr marL="742950" lvl="1" indent="-285750">
                <a:buClr>
                  <a:srgbClr val="C00000"/>
                </a:buClr>
                <a:buFont typeface="Wingdings" panose="05000000000000000000" pitchFamily="2" charset="2"/>
                <a:buChar char="ü"/>
              </a:pPr>
              <a:r>
                <a:rPr lang="fr-FR" sz="1200" dirty="0" smtClean="0">
                  <a:latin typeface="Century Gothic" panose="020B0502020202020204" pitchFamily="34" charset="0"/>
                </a:rPr>
                <a:t>Production totale 3,8 millions d’€, </a:t>
              </a:r>
            </a:p>
            <a:p>
              <a:pPr marL="742950" lvl="1" indent="-285750">
                <a:buClr>
                  <a:srgbClr val="C00000"/>
                </a:buClr>
                <a:buFont typeface="Wingdings" panose="05000000000000000000" pitchFamily="2" charset="2"/>
                <a:buChar char="ü"/>
              </a:pPr>
              <a:r>
                <a:rPr lang="fr-FR" sz="1200" dirty="0" smtClean="0">
                  <a:latin typeface="Century Gothic" panose="020B0502020202020204" pitchFamily="34" charset="0"/>
                </a:rPr>
                <a:t>montant moyen / dossier :  4 435 €</a:t>
              </a:r>
            </a:p>
            <a:p>
              <a:pPr marL="742950" lvl="1" indent="-285750">
                <a:buClr>
                  <a:srgbClr val="C00000"/>
                </a:buClr>
                <a:buFont typeface="Wingdings" panose="05000000000000000000" pitchFamily="2" charset="2"/>
                <a:buChar char="ü"/>
              </a:pPr>
              <a:endParaRPr lang="fr-FR" sz="400" dirty="0" smtClean="0">
                <a:latin typeface="Century Gothic" panose="020B0502020202020204" pitchFamily="34" charset="0"/>
              </a:endParaRPr>
            </a:p>
            <a:p>
              <a:pPr marL="742950" lvl="1" indent="-285750">
                <a:buClr>
                  <a:srgbClr val="C00000"/>
                </a:buClr>
                <a:buFont typeface="Wingdings" panose="05000000000000000000" pitchFamily="2" charset="2"/>
                <a:buChar char="ü"/>
              </a:pPr>
              <a:endParaRPr lang="fr-FR" sz="400" dirty="0" smtClean="0">
                <a:latin typeface="Century Gothic" panose="020B0502020202020204" pitchFamily="34" charset="0"/>
              </a:endParaRPr>
            </a:p>
            <a:p>
              <a:pPr marL="285750" indent="-285750">
                <a:buClr>
                  <a:srgbClr val="C00000"/>
                </a:buClr>
                <a:buFont typeface="Wingdings" panose="05000000000000000000" pitchFamily="2" charset="2"/>
                <a:buChar char="§"/>
              </a:pPr>
              <a:r>
                <a:rPr lang="fr-FR" sz="1200" b="1" dirty="0" smtClean="0">
                  <a:latin typeface="Century Gothic" panose="020B0502020202020204" pitchFamily="34" charset="0"/>
                </a:rPr>
                <a:t>Crédit 1000 € </a:t>
              </a:r>
              <a:r>
                <a:rPr lang="fr-FR" sz="1200" dirty="0" smtClean="0">
                  <a:latin typeface="Century Gothic" panose="020B0502020202020204" pitchFamily="34" charset="0"/>
                </a:rPr>
                <a:t>: </a:t>
              </a:r>
            </a:p>
            <a:p>
              <a:pPr marL="742950" lvl="1" indent="-285750">
                <a:buClr>
                  <a:srgbClr val="C00000"/>
                </a:buClr>
                <a:buFont typeface="Wingdings" panose="05000000000000000000" pitchFamily="2" charset="2"/>
                <a:buChar char="ü"/>
              </a:pPr>
              <a:r>
                <a:rPr lang="fr-FR" sz="1200" dirty="0" smtClean="0">
                  <a:latin typeface="Century Gothic" panose="020B0502020202020204" pitchFamily="34" charset="0"/>
                </a:rPr>
                <a:t>469 dossiers </a:t>
              </a:r>
            </a:p>
            <a:p>
              <a:pPr marL="742950" lvl="1" indent="-285750">
                <a:buClr>
                  <a:srgbClr val="C00000"/>
                </a:buClr>
                <a:buFont typeface="Wingdings" panose="05000000000000000000" pitchFamily="2" charset="2"/>
                <a:buChar char="ü"/>
              </a:pPr>
              <a:r>
                <a:rPr lang="fr-FR" sz="1200" dirty="0" smtClean="0">
                  <a:latin typeface="Century Gothic" panose="020B0502020202020204" pitchFamily="34" charset="0"/>
                </a:rPr>
                <a:t>Production totale 469 000 €</a:t>
              </a:r>
              <a:endParaRPr lang="fr-FR" sz="1100" dirty="0">
                <a:latin typeface="Century Gothic" panose="020B0502020202020204" pitchFamily="34" charset="0"/>
              </a:endParaRPr>
            </a:p>
          </p:txBody>
        </p:sp>
        <p:pic>
          <p:nvPicPr>
            <p:cNvPr id="48" name="Image 47">
              <a:hlinkClick r:id="rId8"/>
            </p:cNvPr>
            <p:cNvPicPr>
              <a:picLocks noChangeAspect="1"/>
            </p:cNvPicPr>
            <p:nvPr/>
          </p:nvPicPr>
          <p:blipFill rotWithShape="1">
            <a:blip r:embed="rId9"/>
            <a:srcRect t="18473"/>
            <a:stretch/>
          </p:blipFill>
          <p:spPr>
            <a:xfrm>
              <a:off x="3459190" y="2625467"/>
              <a:ext cx="2095500" cy="551351"/>
            </a:xfrm>
            <a:prstGeom prst="rect">
              <a:avLst/>
            </a:prstGeom>
          </p:spPr>
        </p:pic>
        <p:pic>
          <p:nvPicPr>
            <p:cNvPr id="22" name="Image 21">
              <a:hlinkClick r:id="rId8"/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0502578">
              <a:off x="5425873" y="2593569"/>
              <a:ext cx="706582" cy="706582"/>
            </a:xfrm>
            <a:prstGeom prst="rect">
              <a:avLst/>
            </a:prstGeom>
          </p:spPr>
        </p:pic>
        <p:sp>
          <p:nvSpPr>
            <p:cNvPr id="47" name="Rectangle 46"/>
            <p:cNvSpPr/>
            <p:nvPr/>
          </p:nvSpPr>
          <p:spPr>
            <a:xfrm>
              <a:off x="3158498" y="2773571"/>
              <a:ext cx="2664164" cy="53656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dirty="0" smtClean="0">
                  <a:solidFill>
                    <a:schemeClr val="bg1"/>
                  </a:solidFill>
                </a:rPr>
                <a:t>Tableau de suivi des jeunes </a:t>
              </a:r>
              <a:endParaRPr lang="fr-FR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51" name="Connecteur droit 50"/>
            <p:cNvCxnSpPr/>
            <p:nvPr/>
          </p:nvCxnSpPr>
          <p:spPr>
            <a:xfrm>
              <a:off x="6497353" y="1825890"/>
              <a:ext cx="24049" cy="4204032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" name="Groupe 4"/>
          <p:cNvGrpSpPr/>
          <p:nvPr/>
        </p:nvGrpSpPr>
        <p:grpSpPr>
          <a:xfrm>
            <a:off x="6634162" y="1480529"/>
            <a:ext cx="5334000" cy="5118894"/>
            <a:chOff x="6634162" y="1480529"/>
            <a:chExt cx="5334000" cy="5118894"/>
          </a:xfrm>
        </p:grpSpPr>
        <p:pic>
          <p:nvPicPr>
            <p:cNvPr id="29" name="Image 28"/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0" b="100000" l="0" r="99625">
                          <a14:foregroundMark x1="37079" y1="3725" x2="46816" y2="51862"/>
                          <a14:foregroundMark x1="42697" y1="46705" x2="51311" y2="75931"/>
                          <a14:foregroundMark x1="55056" y1="37822" x2="57303" y2="67335"/>
                          <a14:foregroundMark x1="18727" y1="82808" x2="82022" y2="89685"/>
                          <a14:foregroundMark x1="1873" y1="86246" x2="98502" y2="86819"/>
                          <a14:foregroundMark x1="91760" y1="90258" x2="4494" y2="94842"/>
                          <a14:foregroundMark x1="2996" y1="94556" x2="1873" y2="97135"/>
                          <a14:foregroundMark x1="55056" y1="26648" x2="42697" y2="47564"/>
                          <a14:foregroundMark x1="5243" y1="97421" x2="95506" y2="97421"/>
                        </a14:backgroundRemoval>
                      </a14:imgEffect>
                      <a14:imgEffect>
                        <a14:artisticCrisscrossEtching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394019" y="4541835"/>
              <a:ext cx="1574143" cy="2057588"/>
            </a:xfrm>
            <a:prstGeom prst="rect">
              <a:avLst/>
            </a:prstGeom>
          </p:spPr>
        </p:pic>
        <p:pic>
          <p:nvPicPr>
            <p:cNvPr id="30" name="Image 29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634162" y="2564600"/>
              <a:ext cx="302599" cy="302599"/>
            </a:xfrm>
            <a:prstGeom prst="rect">
              <a:avLst/>
            </a:prstGeom>
          </p:spPr>
        </p:pic>
        <p:sp>
          <p:nvSpPr>
            <p:cNvPr id="61" name="ZoneTexte 60"/>
            <p:cNvSpPr txBox="1"/>
            <p:nvPr/>
          </p:nvSpPr>
          <p:spPr>
            <a:xfrm>
              <a:off x="7008409" y="2452450"/>
              <a:ext cx="4734724" cy="116955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1400" dirty="0" smtClean="0">
                  <a:latin typeface="Century Gothic" panose="020B0502020202020204" pitchFamily="34" charset="0"/>
                </a:rPr>
                <a:t>Développement de la </a:t>
              </a:r>
              <a:r>
                <a:rPr lang="fr-FR" sz="1400" b="1" dirty="0" smtClean="0">
                  <a:latin typeface="Century Gothic" panose="020B0502020202020204" pitchFamily="34" charset="0"/>
                </a:rPr>
                <a:t>PV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sz="1400" b="1" dirty="0" smtClean="0">
                  <a:latin typeface="Century Gothic" panose="020B0502020202020204" pitchFamily="34" charset="0"/>
                </a:rPr>
                <a:t>sur objectifs </a:t>
              </a:r>
              <a:r>
                <a:rPr lang="fr-FR" sz="1400" dirty="0" smtClean="0">
                  <a:latin typeface="Century Gothic" panose="020B0502020202020204" pitchFamily="34" charset="0"/>
                </a:rPr>
                <a:t>: Engagements nets crédit conso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sz="1400" dirty="0" smtClean="0">
                  <a:latin typeface="Century Gothic" panose="020B0502020202020204" pitchFamily="34" charset="0"/>
                </a:rPr>
                <a:t>Via le </a:t>
              </a:r>
              <a:r>
                <a:rPr lang="fr-FR" sz="1400" b="1" dirty="0" smtClean="0">
                  <a:latin typeface="Century Gothic" panose="020B0502020202020204" pitchFamily="34" charset="0"/>
                </a:rPr>
                <a:t>baromètre PNB </a:t>
              </a:r>
              <a:r>
                <a:rPr lang="fr-FR" sz="1400" dirty="0" smtClean="0">
                  <a:latin typeface="Century Gothic" panose="020B0502020202020204" pitchFamily="34" charset="0"/>
                </a:rPr>
                <a:t>: évolution nette clients BP, clients Jeunes Equipés, ventes brutes SED, E-documents, </a:t>
              </a:r>
              <a:r>
                <a:rPr lang="fr-FR" sz="1400" dirty="0" err="1" smtClean="0">
                  <a:latin typeface="Century Gothic" panose="020B0502020202020204" pitchFamily="34" charset="0"/>
                </a:rPr>
                <a:t>Opt’in</a:t>
              </a:r>
              <a:endParaRPr lang="fr-FR" sz="1400" dirty="0">
                <a:latin typeface="Century Gothic" panose="020B0502020202020204" pitchFamily="34" charset="0"/>
              </a:endParaRPr>
            </a:p>
          </p:txBody>
        </p:sp>
        <p:sp>
          <p:nvSpPr>
            <p:cNvPr id="63" name="ZoneTexte 62"/>
            <p:cNvSpPr txBox="1"/>
            <p:nvPr/>
          </p:nvSpPr>
          <p:spPr>
            <a:xfrm>
              <a:off x="6982957" y="3300592"/>
              <a:ext cx="486267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fr-FR" sz="1400" dirty="0">
                <a:latin typeface="Century Gothic" panose="020B0502020202020204" pitchFamily="34" charset="0"/>
              </a:endParaRPr>
            </a:p>
          </p:txBody>
        </p:sp>
        <p:pic>
          <p:nvPicPr>
            <p:cNvPr id="62" name="Image 61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654043" y="3920882"/>
              <a:ext cx="302599" cy="302599"/>
            </a:xfrm>
            <a:prstGeom prst="rect">
              <a:avLst/>
            </a:prstGeom>
          </p:spPr>
        </p:pic>
        <p:pic>
          <p:nvPicPr>
            <p:cNvPr id="64" name="Image 63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639730" y="4899983"/>
              <a:ext cx="302599" cy="302599"/>
            </a:xfrm>
            <a:prstGeom prst="rect">
              <a:avLst/>
            </a:prstGeom>
          </p:spPr>
        </p:pic>
        <p:sp>
          <p:nvSpPr>
            <p:cNvPr id="65" name="ZoneTexte 64"/>
            <p:cNvSpPr txBox="1"/>
            <p:nvPr/>
          </p:nvSpPr>
          <p:spPr>
            <a:xfrm>
              <a:off x="7036763" y="4881102"/>
              <a:ext cx="3252851" cy="13849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1400" dirty="0" smtClean="0">
                  <a:latin typeface="Century Gothic" panose="020B0502020202020204" pitchFamily="34" charset="0"/>
                </a:rPr>
                <a:t>Equiper un client de crédit :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sz="1400" dirty="0" smtClean="0">
                  <a:latin typeface="Century Gothic" panose="020B0502020202020204" pitchFamily="34" charset="0"/>
                </a:rPr>
                <a:t>Le rend </a:t>
              </a:r>
              <a:r>
                <a:rPr lang="fr-FR" sz="1400" b="1" dirty="0" smtClean="0">
                  <a:latin typeface="Century Gothic" panose="020B0502020202020204" pitchFamily="34" charset="0"/>
                </a:rPr>
                <a:t>plus fidèle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sz="1400" dirty="0" smtClean="0">
                  <a:latin typeface="Century Gothic" panose="020B0502020202020204" pitchFamily="34" charset="0"/>
                </a:rPr>
                <a:t>Augmente sa </a:t>
              </a:r>
              <a:r>
                <a:rPr lang="fr-FR" sz="1400" b="1" dirty="0" smtClean="0">
                  <a:latin typeface="Century Gothic" panose="020B0502020202020204" pitchFamily="34" charset="0"/>
                </a:rPr>
                <a:t>satisfaction</a:t>
              </a:r>
              <a:r>
                <a:rPr lang="fr-FR" sz="1400" dirty="0" smtClean="0">
                  <a:latin typeface="Century Gothic" panose="020B0502020202020204" pitchFamily="34" charset="0"/>
                </a:rPr>
                <a:t> (réponse à son besoin)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sz="1400" dirty="0" smtClean="0">
                  <a:latin typeface="Century Gothic" panose="020B0502020202020204" pitchFamily="34" charset="0"/>
                </a:rPr>
                <a:t>Est un levier pour </a:t>
              </a:r>
              <a:r>
                <a:rPr lang="fr-FR" sz="1400" b="1" dirty="0" smtClean="0">
                  <a:latin typeface="Century Gothic" panose="020B0502020202020204" pitchFamily="34" charset="0"/>
                </a:rPr>
                <a:t>développer les autres univers </a:t>
              </a:r>
              <a:r>
                <a:rPr lang="fr-FR" sz="1400" dirty="0" smtClean="0">
                  <a:latin typeface="Century Gothic" panose="020B0502020202020204" pitchFamily="34" charset="0"/>
                </a:rPr>
                <a:t>(</a:t>
              </a:r>
              <a:r>
                <a:rPr lang="fr-FR" sz="1400" dirty="0" err="1" smtClean="0">
                  <a:latin typeface="Century Gothic" panose="020B0502020202020204" pitchFamily="34" charset="0"/>
                </a:rPr>
                <a:t>banca</a:t>
              </a:r>
              <a:r>
                <a:rPr lang="fr-FR" sz="1400" dirty="0" smtClean="0">
                  <a:latin typeface="Century Gothic" panose="020B0502020202020204" pitchFamily="34" charset="0"/>
                </a:rPr>
                <a:t>, IARD…) </a:t>
              </a:r>
              <a:endParaRPr lang="fr-FR" sz="1400" dirty="0">
                <a:latin typeface="Century Gothic" panose="020B0502020202020204" pitchFamily="34" charset="0"/>
              </a:endParaRPr>
            </a:p>
          </p:txBody>
        </p:sp>
        <p:pic>
          <p:nvPicPr>
            <p:cNvPr id="14346" name="Image 14345"/>
            <p:cNvPicPr>
              <a:picLocks noChangeAspect="1"/>
            </p:cNvPicPr>
            <p:nvPr/>
          </p:nvPicPr>
          <p:blipFill>
            <a:blip r:embed="rId14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536470" y="1734368"/>
              <a:ext cx="2944135" cy="230491"/>
            </a:xfrm>
            <a:prstGeom prst="rect">
              <a:avLst/>
            </a:prstGeom>
          </p:spPr>
        </p:pic>
        <p:pic>
          <p:nvPicPr>
            <p:cNvPr id="14347" name="Image 14346"/>
            <p:cNvPicPr>
              <a:picLocks noChangeAspect="1"/>
            </p:cNvPicPr>
            <p:nvPr/>
          </p:nvPicPr>
          <p:blipFill>
            <a:blip r:embed="rId15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602760" y="2039796"/>
              <a:ext cx="2811553" cy="215583"/>
            </a:xfrm>
            <a:prstGeom prst="rect">
              <a:avLst/>
            </a:prstGeom>
          </p:spPr>
        </p:pic>
        <p:pic>
          <p:nvPicPr>
            <p:cNvPr id="14348" name="Image 14347"/>
            <p:cNvPicPr>
              <a:picLocks noChangeAspect="1"/>
            </p:cNvPicPr>
            <p:nvPr/>
          </p:nvPicPr>
          <p:blipFill rotWithShape="1">
            <a:blip r:embed="rId16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 l="29944" t="-12702" b="-1"/>
            <a:stretch/>
          </p:blipFill>
          <p:spPr>
            <a:xfrm rot="1256222">
              <a:off x="10146954" y="1480529"/>
              <a:ext cx="853083" cy="263573"/>
            </a:xfrm>
            <a:prstGeom prst="rect">
              <a:avLst/>
            </a:prstGeom>
          </p:spPr>
        </p:pic>
      </p:grpSp>
      <p:pic>
        <p:nvPicPr>
          <p:cNvPr id="72" name="Image 7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534025" y="6140387"/>
            <a:ext cx="1100137" cy="323570"/>
          </a:xfrm>
          <a:prstGeom prst="rect">
            <a:avLst/>
          </a:prstGeom>
        </p:spPr>
      </p:pic>
      <p:sp>
        <p:nvSpPr>
          <p:cNvPr id="35" name="ZoneTexte 34"/>
          <p:cNvSpPr txBox="1"/>
          <p:nvPr/>
        </p:nvSpPr>
        <p:spPr>
          <a:xfrm>
            <a:off x="7116719" y="3820531"/>
            <a:ext cx="473472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entury Gothic" panose="020B0502020202020204" pitchFamily="34" charset="0"/>
              </a:rPr>
              <a:t>Levier important pour l’atteinte des objectifs du </a:t>
            </a:r>
            <a:r>
              <a:rPr lang="fr-FR" sz="1400" b="1" dirty="0" smtClean="0">
                <a:latin typeface="Century Gothic" panose="020B0502020202020204" pitchFamily="34" charset="0"/>
              </a:rPr>
              <a:t>Temps Fort « Réussir Ensemble » </a:t>
            </a:r>
            <a:endParaRPr lang="fr-FR" sz="14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66975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-1311275"/>
            <a:ext cx="12339638" cy="816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-75803" y="-982288"/>
            <a:ext cx="12331700" cy="864870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00025" y="328612"/>
            <a:ext cx="11772900" cy="6257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C0276-9FFB-4C1D-9EE0-3633C98B3C32}" type="slidenum">
              <a:rPr lang="fr-FR"/>
              <a:pPr>
                <a:defRPr/>
              </a:pPr>
              <a:t>9</a:t>
            </a:fld>
            <a:endParaRPr lang="fr-FR"/>
          </a:p>
        </p:txBody>
      </p:sp>
      <p:sp>
        <p:nvSpPr>
          <p:cNvPr id="27" name="Rectangle 26"/>
          <p:cNvSpPr/>
          <p:nvPr/>
        </p:nvSpPr>
        <p:spPr>
          <a:xfrm>
            <a:off x="1939218" y="2499526"/>
            <a:ext cx="52511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fr-FR" sz="2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SPOILER « </a:t>
            </a:r>
            <a:r>
              <a:rPr lang="fr-FR" sz="2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HDJ du 7 mai</a:t>
            </a:r>
            <a:r>
              <a:rPr lang="fr-FR" sz="2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»</a:t>
            </a:r>
            <a:endParaRPr lang="fr-FR" sz="24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8354" y="698990"/>
            <a:ext cx="3002030" cy="785578"/>
          </a:xfrm>
          <a:prstGeom prst="rect">
            <a:avLst/>
          </a:prstGeom>
        </p:spPr>
      </p:pic>
      <p:pic>
        <p:nvPicPr>
          <p:cNvPr id="7" name="Image 6">
            <a:hlinkClick r:id="rId3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887" y="2287015"/>
            <a:ext cx="942109" cy="942109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939218" y="3542493"/>
            <a:ext cx="52511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fr-FR" sz="2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Infos « </a:t>
            </a:r>
            <a:r>
              <a:rPr lang="fr-FR" sz="2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Campagne Jeunes</a:t>
            </a:r>
            <a:r>
              <a:rPr lang="fr-FR" sz="2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»</a:t>
            </a:r>
            <a:endParaRPr lang="fr-FR" sz="24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Image 16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887" y="3329982"/>
            <a:ext cx="942109" cy="942109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939218" y="4585460"/>
            <a:ext cx="52511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fr-FR" sz="2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Offres commerciales </a:t>
            </a:r>
            <a:endParaRPr lang="fr-FR" sz="24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Image 18">
            <a:hlinkClick r:id="rId7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887" y="4372949"/>
            <a:ext cx="942109" cy="942109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3459" y="409633"/>
            <a:ext cx="2005927" cy="289603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4025" y="6140387"/>
            <a:ext cx="1100137" cy="323570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38743" y="3566226"/>
            <a:ext cx="2419350" cy="447675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7853212" y="4238237"/>
            <a:ext cx="31805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hlinkClick r:id="rId11"/>
              </a:rPr>
              <a:t>valerie.valentin@cegee.caisse-epargne.fr</a:t>
            </a:r>
            <a:endParaRPr lang="fr-FR" sz="1400" dirty="0" smtClean="0"/>
          </a:p>
          <a:p>
            <a:endParaRPr lang="fr-FR" sz="1400" dirty="0"/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12"/>
          <a:srcRect r="53315" b="-2268"/>
          <a:stretch/>
        </p:blipFill>
        <p:spPr>
          <a:xfrm>
            <a:off x="7420728" y="2891639"/>
            <a:ext cx="3068286" cy="438343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55756" y="4238237"/>
            <a:ext cx="287534" cy="287534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 rotWithShape="1">
          <a:blip r:embed="rId14"/>
          <a:srcRect l="6156" t="-787" b="-1"/>
          <a:stretch/>
        </p:blipFill>
        <p:spPr>
          <a:xfrm>
            <a:off x="7441886" y="3910256"/>
            <a:ext cx="2996352" cy="299469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12"/>
          <a:srcRect l="46264" t="-7631"/>
          <a:stretch/>
        </p:blipFill>
        <p:spPr>
          <a:xfrm>
            <a:off x="7420728" y="3156638"/>
            <a:ext cx="3531673" cy="461336"/>
          </a:xfrm>
          <a:prstGeom prst="rect">
            <a:avLst/>
          </a:prstGeom>
        </p:spPr>
      </p:pic>
      <p:cxnSp>
        <p:nvCxnSpPr>
          <p:cNvPr id="6" name="Connecteur droit 5"/>
          <p:cNvCxnSpPr/>
          <p:nvPr/>
        </p:nvCxnSpPr>
        <p:spPr>
          <a:xfrm flipH="1">
            <a:off x="6942673" y="2407563"/>
            <a:ext cx="1984" cy="274632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02702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HDJ Campagne Jeunes 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51756E-EC91-43BE-9043-030E1BE0B54B}" type="slidenum">
              <a:rPr lang="fr-FR"/>
              <a:pPr>
                <a:defRPr/>
              </a:pPr>
              <a:t>10</a:t>
            </a:fld>
            <a:endParaRPr lang="fr-FR"/>
          </a:p>
        </p:txBody>
      </p:sp>
      <p:pic>
        <p:nvPicPr>
          <p:cNvPr id="44036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638" y="1216025"/>
            <a:ext cx="7548562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538" y="1854200"/>
            <a:ext cx="9110662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Imag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488" y="2382838"/>
            <a:ext cx="3805237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Imag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988" y="2959100"/>
            <a:ext cx="5811837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0" name="Imag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638" y="3479800"/>
            <a:ext cx="675005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1" name="Imag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650" y="4037013"/>
            <a:ext cx="8002588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4042" name="Groupe 25"/>
          <p:cNvGrpSpPr>
            <a:grpSpLocks/>
          </p:cNvGrpSpPr>
          <p:nvPr/>
        </p:nvGrpSpPr>
        <p:grpSpPr bwMode="auto">
          <a:xfrm>
            <a:off x="4565650" y="5113338"/>
            <a:ext cx="2749550" cy="681037"/>
            <a:chOff x="4702402" y="670944"/>
            <a:chExt cx="4886034" cy="1209676"/>
          </a:xfrm>
        </p:grpSpPr>
        <p:pic>
          <p:nvPicPr>
            <p:cNvPr id="44043" name="Image 2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225"/>
            <a:stretch>
              <a:fillRect/>
            </a:stretch>
          </p:blipFill>
          <p:spPr bwMode="auto">
            <a:xfrm>
              <a:off x="4702402" y="670945"/>
              <a:ext cx="3382820" cy="1209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4" name="Image 27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947"/>
            <a:stretch>
              <a:fillRect/>
            </a:stretch>
          </p:blipFill>
          <p:spPr bwMode="auto">
            <a:xfrm>
              <a:off x="8082926" y="670944"/>
              <a:ext cx="1505510" cy="1209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651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Personnalisé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FF0000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2044</TotalTime>
  <Words>679</Words>
  <Application>Microsoft Office PowerPoint</Application>
  <PresentationFormat>Grand écran</PresentationFormat>
  <Paragraphs>118</Paragraphs>
  <Slides>10</Slides>
  <Notes>0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9" baseType="lpstr">
      <vt:lpstr>Arial</vt:lpstr>
      <vt:lpstr>Calibri</vt:lpstr>
      <vt:lpstr>Calibri Light</vt:lpstr>
      <vt:lpstr>Century Gothic</vt:lpstr>
      <vt:lpstr>Kristen ITC</vt:lpstr>
      <vt:lpstr>Times New Roman</vt:lpstr>
      <vt:lpstr>Wingdings</vt:lpstr>
      <vt:lpstr>Wingdings 2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VALENTIN Valerie [CEGEE]</dc:creator>
  <cp:lastModifiedBy>VALENTIN Valerie [CEGEE]</cp:lastModifiedBy>
  <cp:revision>126</cp:revision>
  <dcterms:created xsi:type="dcterms:W3CDTF">2020-05-08T11:34:31Z</dcterms:created>
  <dcterms:modified xsi:type="dcterms:W3CDTF">2020-05-31T09:00:11Z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valerie.valentin@cegee.caisse-epargne.fr</vt:lpwstr>
  </property>
  <property fmtid="{D5CDD505-2E9C-101B-9397-08002B2CF9AE}" pid="5" name="MSIP_Label_48a19f0c-bea1-442e-a475-ed109d9ec508_SetDate">
    <vt:lpwstr>2020-05-08T12:08:19.7122255Z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