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1" r:id="rId2"/>
    <p:sldId id="258" r:id="rId3"/>
    <p:sldId id="275" r:id="rId4"/>
    <p:sldId id="356" r:id="rId5"/>
    <p:sldId id="339" r:id="rId6"/>
    <p:sldId id="357" r:id="rId7"/>
    <p:sldId id="358" r:id="rId8"/>
    <p:sldId id="360" r:id="rId9"/>
    <p:sldId id="355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59" r:id="rId18"/>
    <p:sldId id="273" r:id="rId19"/>
    <p:sldId id="368" r:id="rId2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FF"/>
    <a:srgbClr val="421C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5F16E-C368-4506-9F85-1D10CE1F8C17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5B832-646F-4058-BAF8-F6793B0B09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519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545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81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41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79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8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01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34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043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65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36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6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evron 23"/>
          <p:cNvSpPr/>
          <p:nvPr userDrawn="1"/>
        </p:nvSpPr>
        <p:spPr>
          <a:xfrm>
            <a:off x="9467875" y="-14043"/>
            <a:ext cx="5664629" cy="687204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chemeClr val="tx1"/>
              </a:solidFill>
            </a:endParaRPr>
          </a:p>
        </p:txBody>
      </p:sp>
      <p:sp>
        <p:nvSpPr>
          <p:cNvPr id="25" name="Chevron 24"/>
          <p:cNvSpPr/>
          <p:nvPr userDrawn="1"/>
        </p:nvSpPr>
        <p:spPr>
          <a:xfrm>
            <a:off x="-107355" y="-7022"/>
            <a:ext cx="5339259" cy="687204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-1777160" y="-14043"/>
            <a:ext cx="4355415" cy="6872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3455448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368000" y="1620000"/>
            <a:ext cx="10296617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368001" y="2060848"/>
            <a:ext cx="10296617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368000" y="306001"/>
            <a:ext cx="5088565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497600" y="1116000"/>
            <a:ext cx="4752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592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17D6E-6586-4586-9D4F-A96B967B3775}" type="datetimeFigureOut">
              <a:rPr lang="fr-FR" smtClean="0"/>
              <a:t>16/06/2020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47493-E058-48F1-8A9E-1011107000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66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e-solutionsuccession.caisse-epargne.fr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e-solutionsuccession.caisse-epargne.fr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e-solutionsuccession.caisse-epargne.fr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gif"/><Relationship Id="rId4" Type="http://schemas.openxmlformats.org/officeDocument/2006/relationships/hyperlink" Target="https://www.google.com/url?sa=i&amp;url=http://www.hotton.be/shared/images_site/fleche.gif/image_view_fullscreen&amp;psig=AOvVaw3CAG3N_c6Xxu61J1g4ik4q&amp;ust=1592033914180000&amp;source=images&amp;cd=vfe&amp;ved=0CAIQjRxqFwoTCIjq-dLi--kCFQAAAAAdAAAAABAD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hyperlink" Target="e-solutionsuccession.caisse-epargne.fr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32.svg"/><Relationship Id="rId12" Type="http://schemas.openxmlformats.org/officeDocument/2006/relationships/image" Target="../media/image28.png"/><Relationship Id="rId2" Type="http://schemas.openxmlformats.org/officeDocument/2006/relationships/hyperlink" Target="e-solutionsuccession.caisse-epargne.fr" TargetMode="External"/><Relationship Id="rId1" Type="http://schemas.openxmlformats.org/officeDocument/2006/relationships/slideLayout" Target="../slideLayouts/slideLayout13.xml"/><Relationship Id="rId11" Type="http://schemas.openxmlformats.org/officeDocument/2006/relationships/image" Target="../media/image27.png"/><Relationship Id="rId5" Type="http://schemas.openxmlformats.org/officeDocument/2006/relationships/image" Target="../media/image30.svg"/><Relationship Id="rId15" Type="http://schemas.openxmlformats.org/officeDocument/2006/relationships/image" Target="../media/image4.jpeg"/><Relationship Id="rId10" Type="http://schemas.openxmlformats.org/officeDocument/2006/relationships/image" Target="../media/image26.png"/><Relationship Id="rId9" Type="http://schemas.openxmlformats.org/officeDocument/2006/relationships/image" Target="../media/image28.svg"/><Relationship Id="rId1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13.png"/><Relationship Id="rId10" Type="http://schemas.openxmlformats.org/officeDocument/2006/relationships/image" Target="../media/image4.jpeg"/><Relationship Id="rId4" Type="http://schemas.openxmlformats.org/officeDocument/2006/relationships/image" Target="../media/image32.png"/><Relationship Id="rId9" Type="http://schemas.openxmlformats.org/officeDocument/2006/relationships/image" Target="../media/image3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gif"/><Relationship Id="rId4" Type="http://schemas.openxmlformats.org/officeDocument/2006/relationships/hyperlink" Target="https://www.google.com/url?sa=i&amp;url=http://www.hotton.be/shared/images_site/fleche.gif/image_view_fullscreen&amp;psig=AOvVaw3CAG3N_c6Xxu61J1g4ik4q&amp;ust=1592033914180000&amp;source=images&amp;cd=vfe&amp;ved=0CAIQjRxqFwoTCIjq-dLi--kCFQAAAAAdAAAAABA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e-solutionsuccession.caisse-epargne.fr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egee-b-succession.ouest@cegee.caisse-epargne.fr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emf"/><Relationship Id="rId5" Type="http://schemas.openxmlformats.org/officeDocument/2006/relationships/hyperlink" Target="mailto:assure@cnp.fr" TargetMode="External"/><Relationship Id="rId4" Type="http://schemas.openxmlformats.org/officeDocument/2006/relationships/hyperlink" Target="mailto:cegee-b-succession.est@cegee.caisse-epargne.fr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66" y="-34656"/>
            <a:ext cx="10868343" cy="689967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0749516" y="-35597"/>
            <a:ext cx="1551004" cy="6947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 idx="4294967295"/>
          </p:nvPr>
        </p:nvSpPr>
        <p:spPr>
          <a:xfrm>
            <a:off x="1524000" y="2780928"/>
            <a:ext cx="3672408" cy="2185214"/>
          </a:xfrm>
        </p:spPr>
        <p:txBody>
          <a:bodyPr/>
          <a:lstStyle/>
          <a:p>
            <a:r>
              <a:rPr lang="fr-FR" sz="3200" dirty="0">
                <a:solidFill>
                  <a:srgbClr val="C00000"/>
                </a:solidFill>
              </a:rPr>
              <a:t>IARD</a:t>
            </a:r>
            <a:r>
              <a:rPr lang="fr-FR" sz="2800" dirty="0">
                <a:solidFill>
                  <a:srgbClr val="C00000"/>
                </a:solidFill>
              </a:rPr>
              <a:t/>
            </a:r>
            <a:br>
              <a:rPr lang="fr-FR" sz="2800" dirty="0">
                <a:solidFill>
                  <a:srgbClr val="C00000"/>
                </a:solidFill>
              </a:rPr>
            </a:br>
            <a:r>
              <a:rPr lang="fr-FR" sz="2000" dirty="0"/>
              <a:t>Auto</a:t>
            </a:r>
            <a:br>
              <a:rPr lang="fr-FR" sz="2000" dirty="0"/>
            </a:br>
            <a:r>
              <a:rPr lang="fr-FR" sz="2000" dirty="0"/>
              <a:t>GAV</a:t>
            </a:r>
            <a:br>
              <a:rPr lang="fr-FR" sz="2000" dirty="0"/>
            </a:br>
            <a:r>
              <a:rPr lang="fr-FR" sz="2000" dirty="0"/>
              <a:t>Santé</a:t>
            </a:r>
            <a:br>
              <a:rPr lang="fr-FR" sz="2000" dirty="0"/>
            </a:br>
            <a:r>
              <a:rPr lang="fr-FR" sz="2800" dirty="0"/>
              <a:t/>
            </a:r>
            <a:br>
              <a:rPr lang="fr-FR" sz="2800" dirty="0"/>
            </a:b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3" name="AutoShape 4" descr="Résultat de recherche d'images pour &quot;passer le ,relais&quot;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6" descr="Résultat de recherche d'images pour &quot;passer le ,relais&quot;"/>
          <p:cNvSpPr>
            <a:spLocks noChangeAspect="1" noChangeArrowheads="1"/>
          </p:cNvSpPr>
          <p:nvPr/>
        </p:nvSpPr>
        <p:spPr bwMode="auto">
          <a:xfrm>
            <a:off x="1739900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751653" y="-7022"/>
            <a:ext cx="4004444" cy="687204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510084" y="-27383"/>
            <a:ext cx="3266561" cy="6907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498381" y="2531177"/>
            <a:ext cx="28803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80221" y="4563405"/>
            <a:ext cx="28803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8"/>
          <p:cNvSpPr txBox="1">
            <a:spLocks/>
          </p:cNvSpPr>
          <p:nvPr/>
        </p:nvSpPr>
        <p:spPr>
          <a:xfrm>
            <a:off x="480221" y="2812110"/>
            <a:ext cx="2898480" cy="149271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LE PARCOURS D’ACCOMPAGNEMENT DES AYANTS DROIT/</a:t>
            </a:r>
            <a:r>
              <a:rPr lang="fr-F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BéNéFICIAIRES</a:t>
            </a: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</a:rPr>
              <a:t>  </a:t>
            </a: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kumimoji="0" lang="fr-FR" sz="1100" b="1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9" name="Espace réservé du texte 139"/>
          <p:cNvSpPr>
            <a:spLocks noGrp="1"/>
          </p:cNvSpPr>
          <p:nvPr/>
        </p:nvSpPr>
        <p:spPr>
          <a:xfrm>
            <a:off x="-644775" y="4581607"/>
            <a:ext cx="5328673" cy="44619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Heure du Jeudi du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 juin 2020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8381" y="1884218"/>
            <a:ext cx="2880320" cy="4870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cap="all" dirty="0">
                <a:solidFill>
                  <a:srgbClr val="C00000"/>
                </a:solidFill>
                <a:latin typeface="Calibri Light" panose="020F0302020204030204"/>
              </a:rPr>
              <a:t>LA Filière SUCCESSIONS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8506624" y="-40605"/>
            <a:ext cx="4539791" cy="6933546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9516" y="312739"/>
            <a:ext cx="1015251" cy="98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2300520" y="-27385"/>
            <a:ext cx="2096858" cy="6936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Image 23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22" name="Image 5" descr="CHENE-Logo-horizontal-centré-302-x-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81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3" t="1196" r="13175"/>
          <a:stretch/>
        </p:blipFill>
        <p:spPr>
          <a:xfrm>
            <a:off x="7239754" y="0"/>
            <a:ext cx="4952246" cy="6858000"/>
          </a:xfrm>
          <a:prstGeom prst="rect">
            <a:avLst/>
          </a:prstGeom>
        </p:spPr>
      </p:pic>
      <p:sp>
        <p:nvSpPr>
          <p:cNvPr id="4" name="Pentagone 3"/>
          <p:cNvSpPr/>
          <p:nvPr/>
        </p:nvSpPr>
        <p:spPr>
          <a:xfrm>
            <a:off x="-1" y="1752197"/>
            <a:ext cx="7731659" cy="484632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729651" y="451009"/>
            <a:ext cx="3816424" cy="523220"/>
          </a:xfrm>
        </p:spPr>
        <p:txBody>
          <a:bodyPr/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2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314" y="1817513"/>
            <a:ext cx="66559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Le contexte et les enjeux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L’organisation de la Filière Successions CEGEE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Les nouveautés</a:t>
            </a: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 site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hlinkClick r:id="rId3" action="ppaction://hlinkfile"/>
              </a:rPr>
              <a:t>e-solutionsuccession.caisse-epargne.fr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L’ Espace Successions </a:t>
            </a:r>
          </a:p>
          <a:p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Infos utiles</a:t>
            </a:r>
          </a:p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 -     </a:t>
            </a: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Myflow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-     Rubrique des commerciaux – Successions</a:t>
            </a: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729651" y="974229"/>
            <a:ext cx="28803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4" y="5939646"/>
            <a:ext cx="669054" cy="599266"/>
          </a:xfrm>
          <a:prstGeom prst="rect">
            <a:avLst/>
          </a:prstGeom>
        </p:spPr>
      </p:pic>
      <p:pic>
        <p:nvPicPr>
          <p:cNvPr id="9" name="Image 5" descr="CHENE-Logo-horizontal-centré-302-x-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99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484768" y="507803"/>
            <a:ext cx="11951643" cy="895261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CONTEXTE ET LES ENJEUX</a:t>
            </a:r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1" t="1196" r="25923"/>
          <a:stretch/>
        </p:blipFill>
        <p:spPr>
          <a:xfrm>
            <a:off x="7967050" y="0"/>
            <a:ext cx="280657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67050" y="0"/>
            <a:ext cx="2806574" cy="6858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417254" y="1280149"/>
            <a:ext cx="11095324" cy="78483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Enjeux: </a:t>
            </a:r>
            <a:r>
              <a:rPr lang="fr-FR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CEGEE, nous traitons 16000 dossiers </a:t>
            </a:r>
            <a:r>
              <a:rPr lang="fr-FR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successions/an, enjeux: 650 M€ </a:t>
            </a:r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(source </a:t>
            </a:r>
            <a:r>
              <a:rPr lang="fr-FR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Hérémus</a:t>
            </a:r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 31/12/2019</a:t>
            </a:r>
            <a:r>
              <a:rPr lang="fr-FR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fr-FR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L’organisation de la Filière Successions,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repose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sur 2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Directions, la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BDD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(Banque De Détail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et la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DSC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(Direction Solutions Clients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), elle est</a:t>
            </a:r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basée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sur une répartition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géographique des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dossiers par portefeuilles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par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métiers selon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le montant des avoirs successoraux calculés à la date du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décès :</a:t>
            </a:r>
          </a:p>
          <a:p>
            <a:pPr algn="just"/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&lt;10K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€ : faible enjeu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 Marché Grand public - 6484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dossiers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affectés au Gestionnaire successions DSC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&gt;10K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€&lt;75K€ : enjeu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médian – Marché Grand public - 6543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dossiers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affectés au Technico-commercial successions DSC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75K€ : enjeu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GP – Marché Premium - 2441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dossiers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affectés au Chargé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d’affaires successions BDD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1350" lvl="3" indent="-285750" algn="just">
              <a:buFont typeface="Arial" panose="020B0604020202020204" pitchFamily="34" charset="0"/>
              <a:buChar char="•"/>
            </a:pP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000" lvl="0" algn="just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 traitement différencié selon le montant du dossier succession :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endParaRPr lang="fr-FR" sz="1600" b="1" dirty="0"/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600" b="1" dirty="0" smtClean="0"/>
              <a:t>Montant </a:t>
            </a:r>
            <a:r>
              <a:rPr lang="fr-FR" sz="1600" b="1" dirty="0"/>
              <a:t>du dossier de succession &lt;10K€ </a:t>
            </a:r>
            <a:r>
              <a:rPr lang="fr-FR" sz="1600" dirty="0"/>
              <a:t>: un traitement en </a:t>
            </a:r>
            <a:r>
              <a:rPr lang="fr-FR" dirty="0"/>
              <a:t>«</a:t>
            </a:r>
            <a:r>
              <a:rPr lang="fr-FR" sz="1400" dirty="0"/>
              <a:t> </a:t>
            </a:r>
            <a:r>
              <a:rPr lang="fr-FR" sz="1600" dirty="0"/>
              <a:t>mode industriel » par le Gestionnaire </a:t>
            </a:r>
            <a:r>
              <a:rPr lang="fr-FR" sz="1600" dirty="0" smtClean="0"/>
              <a:t>Successions (DSC), </a:t>
            </a:r>
            <a:r>
              <a:rPr lang="fr-FR" sz="1600" b="1" dirty="0"/>
              <a:t>en direct avec les ayants droit</a:t>
            </a:r>
            <a:r>
              <a:rPr lang="fr-FR" sz="1600" b="1" dirty="0" smtClean="0"/>
              <a:t>.</a:t>
            </a:r>
          </a:p>
          <a:p>
            <a:pPr lvl="1">
              <a:defRPr/>
            </a:pPr>
            <a:endParaRPr lang="fr-FR" b="1" dirty="0"/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600" b="1" dirty="0"/>
              <a:t>Montant du dossier de succession </a:t>
            </a:r>
            <a:r>
              <a:rPr lang="fr-FR" sz="1600" b="1" dirty="0" smtClean="0"/>
              <a:t>&gt;10K€ et &lt;75K</a:t>
            </a:r>
            <a:r>
              <a:rPr lang="fr-FR" sz="1600" b="1" dirty="0"/>
              <a:t>€ :</a:t>
            </a:r>
            <a:r>
              <a:rPr lang="fr-FR" sz="1600" dirty="0"/>
              <a:t> un traitement administratif et commercial, en synergie avec </a:t>
            </a:r>
            <a:r>
              <a:rPr lang="fr-FR" sz="1600" dirty="0" smtClean="0"/>
              <a:t>le réseau,        par le Technico commercial successions (DSC), interlocuteur privilégié et connu par le client et son gestionnaire.</a:t>
            </a:r>
            <a:endParaRPr lang="fr-FR" sz="1600" dirty="0"/>
          </a:p>
          <a:p>
            <a:pPr lvl="2">
              <a:defRPr/>
            </a:pPr>
            <a:endParaRPr lang="fr-FR" sz="1600" b="1" dirty="0" smtClean="0"/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600" b="1" dirty="0"/>
              <a:t>Montant du dossier de succession &gt;75K€ : </a:t>
            </a:r>
            <a:r>
              <a:rPr lang="fr-FR" sz="1600" dirty="0"/>
              <a:t>un traitement </a:t>
            </a:r>
            <a:r>
              <a:rPr lang="fr-FR" sz="1600" dirty="0" smtClean="0"/>
              <a:t>commercial</a:t>
            </a:r>
            <a:r>
              <a:rPr lang="fr-FR" sz="1600" dirty="0"/>
              <a:t>, en soutien du réseau, par les Chargés d'Affaires </a:t>
            </a:r>
            <a:r>
              <a:rPr lang="fr-FR" sz="1600" dirty="0" smtClean="0"/>
              <a:t>Successions (BDD).</a:t>
            </a: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endParaRPr lang="fr-FR" sz="1600" dirty="0"/>
          </a:p>
          <a:p>
            <a:pPr>
              <a:buFont typeface="Wingdings" panose="05000000000000000000" pitchFamily="2" charset="2"/>
              <a:buChar char="q"/>
              <a:defRPr/>
            </a:pPr>
            <a:endParaRPr lang="fr-FR" sz="1600" dirty="0"/>
          </a:p>
          <a:p>
            <a:pPr algn="just"/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fr-FR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Image 5" descr="CHENE-Logo-horizontal-centré-302-x-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22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3" t="1196" r="13175"/>
          <a:stretch/>
        </p:blipFill>
        <p:spPr>
          <a:xfrm>
            <a:off x="7239754" y="0"/>
            <a:ext cx="4952246" cy="6858000"/>
          </a:xfrm>
          <a:prstGeom prst="rect">
            <a:avLst/>
          </a:prstGeom>
        </p:spPr>
      </p:pic>
      <p:sp>
        <p:nvSpPr>
          <p:cNvPr id="4" name="Pentagone 3"/>
          <p:cNvSpPr/>
          <p:nvPr/>
        </p:nvSpPr>
        <p:spPr>
          <a:xfrm>
            <a:off x="0" y="2204870"/>
            <a:ext cx="7731659" cy="484632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729651" y="451009"/>
            <a:ext cx="3816424" cy="523220"/>
          </a:xfrm>
        </p:spPr>
        <p:txBody>
          <a:bodyPr/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4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314" y="1817513"/>
            <a:ext cx="66559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Le contexte et les enjeux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chemeClr val="bg1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L’organisation de la Filière Successions CEGEE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Les nouveautés</a:t>
            </a: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 site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hlinkClick r:id="rId3" action="ppaction://hlinkfile"/>
              </a:rPr>
              <a:t>e-solutionsuccession.caisse-epargne.fr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L’ Espace Successions </a:t>
            </a:r>
          </a:p>
          <a:p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Infos utiles</a:t>
            </a:r>
          </a:p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 -     </a:t>
            </a: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Myflow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-     Rubrique des commerciaux – Successions </a:t>
            </a: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729651" y="974229"/>
            <a:ext cx="28803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4" y="5939646"/>
            <a:ext cx="669054" cy="599266"/>
          </a:xfrm>
          <a:prstGeom prst="rect">
            <a:avLst/>
          </a:prstGeom>
        </p:spPr>
      </p:pic>
      <p:pic>
        <p:nvPicPr>
          <p:cNvPr id="9" name="Image 5" descr="CHENE-Logo-horizontal-centré-302-x-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13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48846" y="371916"/>
            <a:ext cx="9949857" cy="769441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L’ORGANISATION DE LA FILIÈRE SUCCESSIONS :				</a:t>
            </a:r>
            <a:endParaRPr lang="fr-FR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"/>
          <a:stretch/>
        </p:blipFill>
        <p:spPr bwMode="auto">
          <a:xfrm>
            <a:off x="368174" y="1739136"/>
            <a:ext cx="7345377" cy="463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030424" y="4177870"/>
            <a:ext cx="3785034" cy="103105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charset="0"/>
              </a:rPr>
              <a:t>Les Chargés d’affaires successions par </a:t>
            </a:r>
            <a:r>
              <a:rPr lang="fr-FR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charset="0"/>
              </a:rPr>
              <a:t>région commerciale – dossiers de successions &gt;75K€  </a:t>
            </a:r>
          </a:p>
          <a:p>
            <a:pPr algn="ctr">
              <a:defRPr/>
            </a:pPr>
            <a:endParaRPr lang="fr-FR" sz="7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030424" y="2231724"/>
            <a:ext cx="40197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 dirty="0" smtClean="0"/>
              <a:t>1-BDD : Une </a:t>
            </a:r>
            <a:r>
              <a:rPr lang="fr-FR" b="1" dirty="0"/>
              <a:t>agence Successions</a:t>
            </a:r>
            <a:r>
              <a:rPr lang="fr-FR" dirty="0"/>
              <a:t>, </a:t>
            </a:r>
            <a:endParaRPr lang="fr-FR" dirty="0" smtClean="0"/>
          </a:p>
          <a:p>
            <a:pPr>
              <a:defRPr/>
            </a:pPr>
            <a:r>
              <a:rPr lang="fr-FR" dirty="0" smtClean="0"/>
              <a:t>multi </a:t>
            </a:r>
            <a:r>
              <a:rPr lang="fr-FR" dirty="0"/>
              <a:t>sites (Colmar, Reims et Strasbourg), rattachée à  Brigitte SASSARD, </a:t>
            </a:r>
            <a:endParaRPr lang="fr-FR" dirty="0" smtClean="0"/>
          </a:p>
          <a:p>
            <a:pPr>
              <a:defRPr/>
            </a:pPr>
            <a:r>
              <a:rPr lang="fr-FR" dirty="0" smtClean="0"/>
              <a:t>pour </a:t>
            </a:r>
            <a:r>
              <a:rPr lang="fr-FR" dirty="0"/>
              <a:t>gérer et traiter commercialement les dossiers de successions  &gt; 75 K</a:t>
            </a:r>
            <a:r>
              <a:rPr lang="fr-FR" dirty="0" smtClean="0"/>
              <a:t>€ .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0683811" y="2584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1/3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68174" y="1326023"/>
            <a:ext cx="114194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Deux équipes successions sur le territoire de la CEGEE, en synergie du Réseau Commercial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347638" y="5391998"/>
            <a:ext cx="3150606" cy="7876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Volume : 2 500 dossiers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Enjeux : 428 M€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1" name="Image 5" descr="CHENE-Logo-horizontal-centré-302-x-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09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48846" y="371916"/>
            <a:ext cx="9949857" cy="769441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L’ORGANISATION DE LA FILIÈRE SUCCESSIONS :				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8030423" y="4177870"/>
            <a:ext cx="4094807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charset="0"/>
              </a:rPr>
              <a:t>Les Technico-commerciaux successions par région commerciale – dossiers de successions &gt; 10 K€ et &lt; 75K€  </a:t>
            </a:r>
          </a:p>
          <a:p>
            <a:pPr algn="ctr">
              <a:defRPr/>
            </a:pPr>
            <a:endParaRPr lang="fr-FR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030424" y="2231724"/>
            <a:ext cx="40197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 dirty="0"/>
              <a:t>2-DSC : Un Middle Office Successions</a:t>
            </a:r>
            <a:r>
              <a:rPr lang="fr-FR" dirty="0"/>
              <a:t>, multi sites (Reims et Strasbourg),  rattaché à Lysiane LEJEUNE, </a:t>
            </a:r>
          </a:p>
          <a:p>
            <a:pPr>
              <a:defRPr/>
            </a:pPr>
            <a:r>
              <a:rPr lang="fr-FR" dirty="0"/>
              <a:t>qui gère l’entrée de tous les dossiers de la CEGEE, et la prise en charge globale des dossiers de successions  </a:t>
            </a:r>
            <a:r>
              <a:rPr lang="fr-FR" sz="1600" dirty="0"/>
              <a:t>&lt; 75 K€.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0683811" y="2584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68174" y="1326023"/>
            <a:ext cx="114194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Deux équipes successions sur le territoire de la CEGEE, en synergie du Réseau Commercial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347638" y="5391998"/>
            <a:ext cx="3150606" cy="7876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Volume : 6 500 dossiers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Enjeux : 205 M€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3" name="Image 5" descr="CHENE-Logo-horizontal-centré-302-x-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573" t="1683" r="719" b="766"/>
          <a:stretch/>
        </p:blipFill>
        <p:spPr>
          <a:xfrm>
            <a:off x="202762" y="1766255"/>
            <a:ext cx="7827660" cy="482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7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48846" y="371916"/>
            <a:ext cx="9949857" cy="769441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L’ORGANISATION DE LA FILIÈRE SUCCESSIONS :				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8030424" y="2231724"/>
            <a:ext cx="40197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 dirty="0"/>
              <a:t>2-DSC : Une équipe dédiée</a:t>
            </a:r>
            <a:r>
              <a:rPr lang="fr-FR" dirty="0"/>
              <a:t>, </a:t>
            </a:r>
            <a:endParaRPr lang="fr-FR" dirty="0" smtClean="0"/>
          </a:p>
          <a:p>
            <a:pPr>
              <a:defRPr/>
            </a:pPr>
            <a:r>
              <a:rPr lang="fr-FR" dirty="0" smtClean="0"/>
              <a:t>composée </a:t>
            </a:r>
            <a:r>
              <a:rPr lang="fr-FR" dirty="0"/>
              <a:t>de Gestionnaires successions, en </a:t>
            </a:r>
            <a:r>
              <a:rPr lang="fr-FR" dirty="0" smtClean="0"/>
              <a:t>charge</a:t>
            </a:r>
            <a:r>
              <a:rPr lang="fr-FR" b="1" dirty="0" smtClean="0"/>
              <a:t> </a:t>
            </a:r>
            <a:r>
              <a:rPr lang="fr-FR" b="1" dirty="0"/>
              <a:t>du traitement des dossiers de successions &lt;10K€, </a:t>
            </a:r>
            <a:r>
              <a:rPr lang="fr-FR" dirty="0"/>
              <a:t>multi sites, rattachés à Lysiane LEJEUNE. 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10683811" y="2584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3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68174" y="1326023"/>
            <a:ext cx="114194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Deux équipes successions sur le territoire de la CEGEE, en synergie du Réseau Commercial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347638" y="5391998"/>
            <a:ext cx="3150606" cy="7876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Volume : 6 500 dossiers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Enjeux : 16 M€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" t="12581" r="32144" b="1637"/>
          <a:stretch/>
        </p:blipFill>
        <p:spPr bwMode="auto">
          <a:xfrm>
            <a:off x="428593" y="2027976"/>
            <a:ext cx="5142368" cy="405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66" b="46321"/>
          <a:stretch/>
        </p:blipFill>
        <p:spPr bwMode="auto">
          <a:xfrm>
            <a:off x="5570961" y="1897418"/>
            <a:ext cx="1904308" cy="224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6" y="4348550"/>
            <a:ext cx="1423209" cy="72790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931" y="5103873"/>
            <a:ext cx="841435" cy="117801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8030423" y="4031676"/>
            <a:ext cx="4161578" cy="103105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charset="0"/>
              </a:rPr>
              <a:t>Les Gestionnaires successions sur le Territoire de la CEGEE </a:t>
            </a:r>
            <a:r>
              <a:rPr lang="fr-FR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charset="0"/>
              </a:rPr>
              <a:t>– dossiers de successions </a:t>
            </a:r>
            <a:r>
              <a:rPr lang="fr-FR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charset="0"/>
              </a:rPr>
              <a:t>&lt;10K€  </a:t>
            </a:r>
            <a:endParaRPr lang="fr-FR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charset="0"/>
            </a:endParaRPr>
          </a:p>
          <a:p>
            <a:pPr>
              <a:defRPr/>
            </a:pPr>
            <a:endParaRPr lang="fr-FR" sz="7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cs typeface="Arial" charset="0"/>
            </a:endParaRPr>
          </a:p>
        </p:txBody>
      </p:sp>
      <p:pic>
        <p:nvPicPr>
          <p:cNvPr id="18" name="Image 5" descr="CHENE-Logo-horizontal-centré-302-x-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14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3" t="1196" r="13175"/>
          <a:stretch/>
        </p:blipFill>
        <p:spPr>
          <a:xfrm>
            <a:off x="7239754" y="0"/>
            <a:ext cx="4952246" cy="6858000"/>
          </a:xfrm>
          <a:prstGeom prst="rect">
            <a:avLst/>
          </a:prstGeom>
        </p:spPr>
      </p:pic>
      <p:sp>
        <p:nvSpPr>
          <p:cNvPr id="4" name="Pentagone 3"/>
          <p:cNvSpPr/>
          <p:nvPr/>
        </p:nvSpPr>
        <p:spPr>
          <a:xfrm>
            <a:off x="0" y="2810888"/>
            <a:ext cx="7731659" cy="299176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729651" y="451009"/>
            <a:ext cx="3816424" cy="523220"/>
          </a:xfrm>
        </p:spPr>
        <p:txBody>
          <a:bodyPr/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8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314" y="1817513"/>
            <a:ext cx="66559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Le contexte et les enjeux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L’organisation de la Filière Successions CEGEE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chemeClr val="bg1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Les nouveautés</a:t>
            </a: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 site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hlinkClick r:id="rId3" action="ppaction://hlinkfile"/>
              </a:rPr>
              <a:t>e-solutionsuccession.caisse-epargne.fr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L’ Espace Successions </a:t>
            </a:r>
          </a:p>
          <a:p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Infos utiles</a:t>
            </a:r>
          </a:p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 -     </a:t>
            </a: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Myflow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-     Rubrique des commerciaux – Successions </a:t>
            </a: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729651" y="974229"/>
            <a:ext cx="28803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4" y="5939646"/>
            <a:ext cx="669054" cy="599266"/>
          </a:xfrm>
          <a:prstGeom prst="rect">
            <a:avLst/>
          </a:prstGeom>
        </p:spPr>
      </p:pic>
      <p:pic>
        <p:nvPicPr>
          <p:cNvPr id="9" name="Image 5" descr="CHENE-Logo-horizontal-centré-302-x-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8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>
          <a:xfrm>
            <a:off x="1368000" y="1708540"/>
            <a:ext cx="10296617" cy="58486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 2" panose="05020102010507070707" pitchFamily="18" charset="2"/>
              <a:buChar char="¢"/>
              <a:defRPr/>
            </a:pPr>
            <a:r>
              <a:rPr lang="fr-FR" sz="1800" dirty="0"/>
              <a:t>L’Espace Successions : </a:t>
            </a:r>
            <a:r>
              <a:rPr lang="fr-FR" sz="1800" b="1" dirty="0" smtClean="0"/>
              <a:t>la </a:t>
            </a:r>
            <a:r>
              <a:rPr lang="fr-FR" sz="1800" b="1" dirty="0"/>
              <a:t>réponse digitale </a:t>
            </a:r>
            <a:r>
              <a:rPr lang="fr-FR" sz="1800" b="1" dirty="0" err="1"/>
              <a:t>Selfcare</a:t>
            </a:r>
            <a:endParaRPr lang="fr-FR" sz="1800" b="1" dirty="0"/>
          </a:p>
          <a:p>
            <a:endParaRPr lang="fr-FR" dirty="0"/>
          </a:p>
        </p:txBody>
      </p:sp>
      <p:sp>
        <p:nvSpPr>
          <p:cNvPr id="5" name="Titre 1"/>
          <p:cNvSpPr txBox="1">
            <a:spLocks noGrp="1"/>
          </p:cNvSpPr>
          <p:nvPr>
            <p:ph type="body" sz="quarter" idx="17"/>
          </p:nvPr>
        </p:nvSpPr>
        <p:spPr>
          <a:xfrm>
            <a:off x="1965529" y="2827363"/>
            <a:ext cx="7870890" cy="2802219"/>
          </a:xfrm>
          <a:prstGeom prst="rect">
            <a:avLst/>
          </a:prstGeom>
          <a:solidFill>
            <a:srgbClr val="E51248"/>
          </a:solidFill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3600" b="1" i="0" u="none" strike="noStrike" cap="all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algn="ctr" defTabSz="914354">
              <a:defRPr/>
            </a:pPr>
            <a:r>
              <a:rPr lang="fr-FR" sz="3200" dirty="0" smtClean="0"/>
              <a:t>E-solution </a:t>
            </a:r>
            <a:r>
              <a:rPr lang="fr-FR" sz="3200" dirty="0"/>
              <a:t>succession </a:t>
            </a:r>
            <a:br>
              <a:rPr lang="fr-FR" sz="3200" dirty="0"/>
            </a:br>
            <a:r>
              <a:rPr lang="fr-FR" sz="3200" dirty="0" smtClean="0"/>
              <a:t>&amp;</a:t>
            </a:r>
          </a:p>
          <a:p>
            <a:pPr algn="ctr" defTabSz="914354">
              <a:defRPr/>
            </a:pPr>
            <a:r>
              <a:rPr lang="fr-FR" sz="3200" dirty="0" smtClean="0"/>
              <a:t>MON </a:t>
            </a:r>
            <a:r>
              <a:rPr lang="fr-FR" sz="3200" dirty="0"/>
              <a:t>DOSSIER DE </a:t>
            </a:r>
            <a:endParaRPr lang="fr-FR" sz="3200" dirty="0" smtClean="0"/>
          </a:p>
          <a:p>
            <a:pPr algn="ctr" defTabSz="914354">
              <a:defRPr/>
            </a:pPr>
            <a:r>
              <a:rPr lang="fr-FR" sz="3200" dirty="0" smtClean="0"/>
              <a:t>Succession </a:t>
            </a:r>
            <a:r>
              <a:rPr lang="fr-FR" sz="3200" dirty="0" err="1" smtClean="0"/>
              <a:t>AssuranceS</a:t>
            </a:r>
            <a:endParaRPr lang="fr-FR" sz="48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27933">
            <a:off x="7121066" y="1216547"/>
            <a:ext cx="4550069" cy="1881301"/>
          </a:xfrm>
          <a:prstGeom prst="rect">
            <a:avLst/>
          </a:prstGeom>
        </p:spPr>
      </p:pic>
      <p:sp>
        <p:nvSpPr>
          <p:cNvPr id="8" name="Titre 3"/>
          <p:cNvSpPr txBox="1">
            <a:spLocks/>
          </p:cNvSpPr>
          <p:nvPr/>
        </p:nvSpPr>
        <p:spPr>
          <a:xfrm>
            <a:off x="1466044" y="405140"/>
            <a:ext cx="9949857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FILIERE SUCCESSIONS GECEE				</a:t>
            </a:r>
            <a:endParaRPr lang="fr-FR" sz="2400" b="1" dirty="0"/>
          </a:p>
        </p:txBody>
      </p:sp>
      <p:pic>
        <p:nvPicPr>
          <p:cNvPr id="9" name="Image 5" descr="CHENE-Logo-horizontal-centré-302-x-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4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48846" y="371916"/>
            <a:ext cx="9949857" cy="769441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MACRO-PARCOURS DE L’AYANT-DROIT/ BÉNÉFICIAIRE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	</a:t>
            </a:r>
            <a:endParaRPr lang="fr-FR" sz="2400" b="1" dirty="0">
              <a:latin typeface="+mn-lt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C0C9085-2CF1-4AB3-B906-DF62A8A88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883938"/>
              </p:ext>
            </p:extLst>
          </p:nvPr>
        </p:nvGraphicFramePr>
        <p:xfrm>
          <a:off x="1517299" y="3918458"/>
          <a:ext cx="8593667" cy="1264920"/>
        </p:xfrm>
        <a:graphic>
          <a:graphicData uri="http://schemas.openxmlformats.org/drawingml/2006/table">
            <a:tbl>
              <a:tblPr firstRow="1" bandRow="1">
                <a:solidFill>
                  <a:srgbClr val="B0006C">
                    <a:alpha val="9020"/>
                  </a:srgbClr>
                </a:solidFill>
              </a:tblPr>
              <a:tblGrid>
                <a:gridCol w="3421408">
                  <a:extLst>
                    <a:ext uri="{9D8B030D-6E8A-4147-A177-3AD203B41FA5}">
                      <a16:colId xmlns:a16="http://schemas.microsoft.com/office/drawing/2014/main" val="2068116674"/>
                    </a:ext>
                  </a:extLst>
                </a:gridCol>
                <a:gridCol w="475961">
                  <a:extLst>
                    <a:ext uri="{9D8B030D-6E8A-4147-A177-3AD203B41FA5}">
                      <a16:colId xmlns:a16="http://schemas.microsoft.com/office/drawing/2014/main" val="2760325068"/>
                    </a:ext>
                  </a:extLst>
                </a:gridCol>
                <a:gridCol w="4696298">
                  <a:extLst>
                    <a:ext uri="{9D8B030D-6E8A-4147-A177-3AD203B41FA5}">
                      <a16:colId xmlns:a16="http://schemas.microsoft.com/office/drawing/2014/main" val="3916652693"/>
                    </a:ext>
                  </a:extLst>
                </a:gridCol>
              </a:tblGrid>
              <a:tr h="1239520">
                <a:tc>
                  <a:txBody>
                    <a:bodyPr/>
                    <a:lstStyle/>
                    <a:p>
                      <a:pPr algn="l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fr-FR" sz="15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«</a:t>
                      </a:r>
                      <a:r>
                        <a:rPr lang="fr-FR" sz="1400" b="1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 E-solution </a:t>
                      </a:r>
                      <a:r>
                        <a:rPr lang="fr-FR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succession.caisse-epargne.fr</a:t>
                      </a:r>
                      <a:r>
                        <a:rPr lang="fr-FR" sz="1400" b="1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fr-FR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»</a:t>
                      </a:r>
                    </a:p>
                    <a:p>
                      <a:pPr algn="l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fr-FR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  <a:p>
                      <a:pPr algn="ctr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fr-FR" sz="15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Un </a:t>
                      </a:r>
                      <a:r>
                        <a:rPr lang="fr-FR" sz="1500" b="1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portail succession</a:t>
                      </a:r>
                      <a:r>
                        <a:rPr lang="fr-FR" sz="15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, accessible sans identifiant ni mot de passe</a:t>
                      </a:r>
                    </a:p>
                    <a:p>
                      <a:pPr algn="ctr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fr-FR" sz="15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 depuis </a:t>
                      </a:r>
                      <a:r>
                        <a:rPr lang="fr-FR" sz="1500" b="0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notre portail régional ou internet</a:t>
                      </a:r>
                      <a:endParaRPr lang="fr-FR" sz="1500" b="0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b="0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« Mon dossier de succession » </a:t>
                      </a:r>
                      <a:endParaRPr lang="fr-FR" sz="1500" b="1" kern="120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  <a:p>
                      <a:pPr algn="ctr"/>
                      <a:endParaRPr lang="fr-FR" sz="15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  <a:p>
                      <a:pPr algn="ctr"/>
                      <a:r>
                        <a:rPr lang="fr-FR" sz="15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charset="0"/>
                        </a:rPr>
                        <a:t>Un </a:t>
                      </a:r>
                      <a:r>
                        <a:rPr lang="fr-FR" sz="1500" b="1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charset="0"/>
                        </a:rPr>
                        <a:t>accès sécurisé </a:t>
                      </a:r>
                      <a:r>
                        <a:rPr lang="fr-FR" sz="15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charset="0"/>
                        </a:rPr>
                        <a:t>avec identifiant et mot de passe</a:t>
                      </a:r>
                    </a:p>
                    <a:p>
                      <a:pPr algn="ctr"/>
                      <a:r>
                        <a:rPr lang="fr-FR" sz="1500" b="0" kern="12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Accessible en cible depuis le portail « E-solution succession », dès l’ouverture du dossier de succession</a:t>
                      </a:r>
                    </a:p>
                  </a:txBody>
                  <a:tcPr marL="121920" marR="121920" marT="60960" marB="60960">
                    <a:lnL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6916085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A2E38D6F-765A-4500-B359-6A2DA76F95C8}"/>
              </a:ext>
            </a:extLst>
          </p:cNvPr>
          <p:cNvSpPr/>
          <p:nvPr/>
        </p:nvSpPr>
        <p:spPr>
          <a:xfrm flipH="1">
            <a:off x="1517300" y="1783916"/>
            <a:ext cx="8593667" cy="1586410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67" dirty="0">
              <a:solidFill>
                <a:srgbClr val="FFFFFF"/>
              </a:solidFill>
              <a:latin typeface="Arial"/>
              <a:sym typeface="Arial" panose="020B0604020202020204" pitchFamily="34" charset="0"/>
            </a:endParaRPr>
          </a:p>
        </p:txBody>
      </p:sp>
      <p:grpSp>
        <p:nvGrpSpPr>
          <p:cNvPr id="19" name="Group 828">
            <a:extLst>
              <a:ext uri="{FF2B5EF4-FFF2-40B4-BE49-F238E27FC236}">
                <a16:creationId xmlns:a16="http://schemas.microsoft.com/office/drawing/2014/main" id="{25FF10B5-C79B-4C33-8237-B08E6A53E89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75487" y="2305228"/>
            <a:ext cx="494356" cy="493075"/>
            <a:chOff x="5042" y="3019"/>
            <a:chExt cx="341" cy="340"/>
          </a:xfrm>
          <a:solidFill>
            <a:schemeClr val="tx1"/>
          </a:solidFill>
        </p:grpSpPr>
        <p:sp>
          <p:nvSpPr>
            <p:cNvPr id="23" name="Freeform 829">
              <a:extLst>
                <a:ext uri="{FF2B5EF4-FFF2-40B4-BE49-F238E27FC236}">
                  <a16:creationId xmlns:a16="http://schemas.microsoft.com/office/drawing/2014/main" id="{EEB9F88E-B84F-4845-A399-2AA634318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6" y="3139"/>
              <a:ext cx="72" cy="156"/>
            </a:xfrm>
            <a:custGeom>
              <a:avLst/>
              <a:gdLst>
                <a:gd name="T0" fmla="*/ 74 w 107"/>
                <a:gd name="T1" fmla="*/ 8 h 235"/>
                <a:gd name="T2" fmla="*/ 64 w 107"/>
                <a:gd name="T3" fmla="*/ 0 h 235"/>
                <a:gd name="T4" fmla="*/ 43 w 107"/>
                <a:gd name="T5" fmla="*/ 0 h 235"/>
                <a:gd name="T6" fmla="*/ 32 w 107"/>
                <a:gd name="T7" fmla="*/ 8 h 235"/>
                <a:gd name="T8" fmla="*/ 0 w 107"/>
                <a:gd name="T9" fmla="*/ 136 h 235"/>
                <a:gd name="T10" fmla="*/ 2 w 107"/>
                <a:gd name="T11" fmla="*/ 145 h 235"/>
                <a:gd name="T12" fmla="*/ 11 w 107"/>
                <a:gd name="T13" fmla="*/ 149 h 235"/>
                <a:gd name="T14" fmla="*/ 21 w 107"/>
                <a:gd name="T15" fmla="*/ 149 h 235"/>
                <a:gd name="T16" fmla="*/ 21 w 107"/>
                <a:gd name="T17" fmla="*/ 224 h 235"/>
                <a:gd name="T18" fmla="*/ 32 w 107"/>
                <a:gd name="T19" fmla="*/ 235 h 235"/>
                <a:gd name="T20" fmla="*/ 43 w 107"/>
                <a:gd name="T21" fmla="*/ 224 h 235"/>
                <a:gd name="T22" fmla="*/ 43 w 107"/>
                <a:gd name="T23" fmla="*/ 149 h 235"/>
                <a:gd name="T24" fmla="*/ 64 w 107"/>
                <a:gd name="T25" fmla="*/ 149 h 235"/>
                <a:gd name="T26" fmla="*/ 64 w 107"/>
                <a:gd name="T27" fmla="*/ 224 h 235"/>
                <a:gd name="T28" fmla="*/ 75 w 107"/>
                <a:gd name="T29" fmla="*/ 235 h 235"/>
                <a:gd name="T30" fmla="*/ 85 w 107"/>
                <a:gd name="T31" fmla="*/ 224 h 235"/>
                <a:gd name="T32" fmla="*/ 85 w 107"/>
                <a:gd name="T33" fmla="*/ 149 h 235"/>
                <a:gd name="T34" fmla="*/ 96 w 107"/>
                <a:gd name="T35" fmla="*/ 149 h 235"/>
                <a:gd name="T36" fmla="*/ 104 w 107"/>
                <a:gd name="T37" fmla="*/ 145 h 235"/>
                <a:gd name="T38" fmla="*/ 106 w 107"/>
                <a:gd name="T39" fmla="*/ 136 h 235"/>
                <a:gd name="T40" fmla="*/ 74 w 107"/>
                <a:gd name="T41" fmla="*/ 8 h 235"/>
                <a:gd name="T42" fmla="*/ 51 w 107"/>
                <a:gd name="T43" fmla="*/ 21 h 235"/>
                <a:gd name="T44" fmla="*/ 56 w 107"/>
                <a:gd name="T45" fmla="*/ 21 h 235"/>
                <a:gd name="T46" fmla="*/ 82 w 107"/>
                <a:gd name="T47" fmla="*/ 128 h 235"/>
                <a:gd name="T48" fmla="*/ 24 w 107"/>
                <a:gd name="T49" fmla="*/ 128 h 235"/>
                <a:gd name="T50" fmla="*/ 51 w 107"/>
                <a:gd name="T51" fmla="*/ 2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7" h="235">
                  <a:moveTo>
                    <a:pt x="74" y="8"/>
                  </a:moveTo>
                  <a:cubicBezTo>
                    <a:pt x="73" y="3"/>
                    <a:pt x="69" y="0"/>
                    <a:pt x="6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34" y="3"/>
                    <a:pt x="32" y="8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0" y="143"/>
                    <a:pt x="2" y="145"/>
                  </a:cubicBezTo>
                  <a:cubicBezTo>
                    <a:pt x="4" y="148"/>
                    <a:pt x="7" y="149"/>
                    <a:pt x="11" y="149"/>
                  </a:cubicBezTo>
                  <a:cubicBezTo>
                    <a:pt x="21" y="149"/>
                    <a:pt x="21" y="149"/>
                    <a:pt x="21" y="149"/>
                  </a:cubicBezTo>
                  <a:cubicBezTo>
                    <a:pt x="21" y="224"/>
                    <a:pt x="21" y="224"/>
                    <a:pt x="21" y="224"/>
                  </a:cubicBezTo>
                  <a:cubicBezTo>
                    <a:pt x="21" y="230"/>
                    <a:pt x="26" y="235"/>
                    <a:pt x="32" y="235"/>
                  </a:cubicBezTo>
                  <a:cubicBezTo>
                    <a:pt x="38" y="235"/>
                    <a:pt x="43" y="230"/>
                    <a:pt x="43" y="224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64" y="149"/>
                    <a:pt x="64" y="149"/>
                    <a:pt x="64" y="149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64" y="230"/>
                    <a:pt x="69" y="235"/>
                    <a:pt x="75" y="235"/>
                  </a:cubicBezTo>
                  <a:cubicBezTo>
                    <a:pt x="81" y="235"/>
                    <a:pt x="85" y="230"/>
                    <a:pt x="85" y="224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9" y="149"/>
                    <a:pt x="102" y="148"/>
                    <a:pt x="104" y="145"/>
                  </a:cubicBezTo>
                  <a:cubicBezTo>
                    <a:pt x="106" y="143"/>
                    <a:pt x="107" y="139"/>
                    <a:pt x="106" y="136"/>
                  </a:cubicBezTo>
                  <a:lnTo>
                    <a:pt x="74" y="8"/>
                  </a:lnTo>
                  <a:close/>
                  <a:moveTo>
                    <a:pt x="51" y="21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24" y="128"/>
                    <a:pt x="24" y="128"/>
                    <a:pt x="24" y="128"/>
                  </a:cubicBezTo>
                  <a:lnTo>
                    <a:pt x="51" y="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Freeform 830">
              <a:extLst>
                <a:ext uri="{FF2B5EF4-FFF2-40B4-BE49-F238E27FC236}">
                  <a16:creationId xmlns:a16="http://schemas.microsoft.com/office/drawing/2014/main" id="{4BD73C0D-3B2A-4474-BE70-E16567336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0" y="3083"/>
              <a:ext cx="43" cy="42"/>
            </a:xfrm>
            <a:custGeom>
              <a:avLst/>
              <a:gdLst>
                <a:gd name="T0" fmla="*/ 32 w 64"/>
                <a:gd name="T1" fmla="*/ 64 h 64"/>
                <a:gd name="T2" fmla="*/ 64 w 64"/>
                <a:gd name="T3" fmla="*/ 32 h 64"/>
                <a:gd name="T4" fmla="*/ 32 w 64"/>
                <a:gd name="T5" fmla="*/ 0 h 64"/>
                <a:gd name="T6" fmla="*/ 0 w 64"/>
                <a:gd name="T7" fmla="*/ 32 h 64"/>
                <a:gd name="T8" fmla="*/ 32 w 64"/>
                <a:gd name="T9" fmla="*/ 64 h 64"/>
                <a:gd name="T10" fmla="*/ 32 w 64"/>
                <a:gd name="T11" fmla="*/ 21 h 64"/>
                <a:gd name="T12" fmla="*/ 43 w 64"/>
                <a:gd name="T13" fmla="*/ 32 h 64"/>
                <a:gd name="T14" fmla="*/ 32 w 64"/>
                <a:gd name="T15" fmla="*/ 42 h 64"/>
                <a:gd name="T16" fmla="*/ 22 w 64"/>
                <a:gd name="T17" fmla="*/ 32 h 64"/>
                <a:gd name="T18" fmla="*/ 32 w 64"/>
                <a:gd name="T1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50" y="64"/>
                    <a:pt x="64" y="49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4"/>
                    <a:pt x="32" y="64"/>
                  </a:cubicBezTo>
                  <a:close/>
                  <a:moveTo>
                    <a:pt x="32" y="21"/>
                  </a:moveTo>
                  <a:cubicBezTo>
                    <a:pt x="38" y="21"/>
                    <a:pt x="43" y="26"/>
                    <a:pt x="43" y="32"/>
                  </a:cubicBezTo>
                  <a:cubicBezTo>
                    <a:pt x="43" y="38"/>
                    <a:pt x="38" y="42"/>
                    <a:pt x="32" y="42"/>
                  </a:cubicBezTo>
                  <a:cubicBezTo>
                    <a:pt x="26" y="42"/>
                    <a:pt x="22" y="38"/>
                    <a:pt x="22" y="32"/>
                  </a:cubicBezTo>
                  <a:cubicBezTo>
                    <a:pt x="22" y="26"/>
                    <a:pt x="26" y="21"/>
                    <a:pt x="32" y="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Freeform 831">
              <a:extLst>
                <a:ext uri="{FF2B5EF4-FFF2-40B4-BE49-F238E27FC236}">
                  <a16:creationId xmlns:a16="http://schemas.microsoft.com/office/drawing/2014/main" id="{A31332A3-CA88-4E6A-BB95-5F4FCE55F4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7" y="3139"/>
              <a:ext cx="71" cy="156"/>
            </a:xfrm>
            <a:custGeom>
              <a:avLst/>
              <a:gdLst>
                <a:gd name="T0" fmla="*/ 96 w 106"/>
                <a:gd name="T1" fmla="*/ 0 h 235"/>
                <a:gd name="T2" fmla="*/ 10 w 106"/>
                <a:gd name="T3" fmla="*/ 0 h 235"/>
                <a:gd name="T4" fmla="*/ 0 w 106"/>
                <a:gd name="T5" fmla="*/ 11 h 235"/>
                <a:gd name="T6" fmla="*/ 0 w 106"/>
                <a:gd name="T7" fmla="*/ 117 h 235"/>
                <a:gd name="T8" fmla="*/ 10 w 106"/>
                <a:gd name="T9" fmla="*/ 128 h 235"/>
                <a:gd name="T10" fmla="*/ 21 w 106"/>
                <a:gd name="T11" fmla="*/ 128 h 235"/>
                <a:gd name="T12" fmla="*/ 21 w 106"/>
                <a:gd name="T13" fmla="*/ 224 h 235"/>
                <a:gd name="T14" fmla="*/ 32 w 106"/>
                <a:gd name="T15" fmla="*/ 235 h 235"/>
                <a:gd name="T16" fmla="*/ 42 w 106"/>
                <a:gd name="T17" fmla="*/ 224 h 235"/>
                <a:gd name="T18" fmla="*/ 42 w 106"/>
                <a:gd name="T19" fmla="*/ 128 h 235"/>
                <a:gd name="T20" fmla="*/ 64 w 106"/>
                <a:gd name="T21" fmla="*/ 128 h 235"/>
                <a:gd name="T22" fmla="*/ 64 w 106"/>
                <a:gd name="T23" fmla="*/ 224 h 235"/>
                <a:gd name="T24" fmla="*/ 74 w 106"/>
                <a:gd name="T25" fmla="*/ 235 h 235"/>
                <a:gd name="T26" fmla="*/ 85 w 106"/>
                <a:gd name="T27" fmla="*/ 224 h 235"/>
                <a:gd name="T28" fmla="*/ 85 w 106"/>
                <a:gd name="T29" fmla="*/ 128 h 235"/>
                <a:gd name="T30" fmla="*/ 96 w 106"/>
                <a:gd name="T31" fmla="*/ 128 h 235"/>
                <a:gd name="T32" fmla="*/ 106 w 106"/>
                <a:gd name="T33" fmla="*/ 117 h 235"/>
                <a:gd name="T34" fmla="*/ 106 w 106"/>
                <a:gd name="T35" fmla="*/ 11 h 235"/>
                <a:gd name="T36" fmla="*/ 96 w 106"/>
                <a:gd name="T37" fmla="*/ 0 h 235"/>
                <a:gd name="T38" fmla="*/ 85 w 106"/>
                <a:gd name="T39" fmla="*/ 107 h 235"/>
                <a:gd name="T40" fmla="*/ 21 w 106"/>
                <a:gd name="T41" fmla="*/ 107 h 235"/>
                <a:gd name="T42" fmla="*/ 21 w 106"/>
                <a:gd name="T43" fmla="*/ 21 h 235"/>
                <a:gd name="T44" fmla="*/ 85 w 106"/>
                <a:gd name="T45" fmla="*/ 21 h 235"/>
                <a:gd name="T46" fmla="*/ 85 w 106"/>
                <a:gd name="T47" fmla="*/ 10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6" h="235">
                  <a:moveTo>
                    <a:pt x="96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3"/>
                    <a:pt x="4" y="128"/>
                    <a:pt x="10" y="128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1" y="224"/>
                    <a:pt x="21" y="224"/>
                    <a:pt x="21" y="224"/>
                  </a:cubicBezTo>
                  <a:cubicBezTo>
                    <a:pt x="21" y="230"/>
                    <a:pt x="26" y="235"/>
                    <a:pt x="32" y="235"/>
                  </a:cubicBezTo>
                  <a:cubicBezTo>
                    <a:pt x="38" y="235"/>
                    <a:pt x="42" y="230"/>
                    <a:pt x="42" y="224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64" y="230"/>
                    <a:pt x="68" y="235"/>
                    <a:pt x="74" y="235"/>
                  </a:cubicBezTo>
                  <a:cubicBezTo>
                    <a:pt x="80" y="235"/>
                    <a:pt x="85" y="230"/>
                    <a:pt x="85" y="224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02" y="128"/>
                    <a:pt x="106" y="123"/>
                    <a:pt x="106" y="117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6" y="5"/>
                    <a:pt x="102" y="0"/>
                    <a:pt x="96" y="0"/>
                  </a:cubicBezTo>
                  <a:close/>
                  <a:moveTo>
                    <a:pt x="85" y="107"/>
                  </a:moveTo>
                  <a:cubicBezTo>
                    <a:pt x="21" y="107"/>
                    <a:pt x="21" y="107"/>
                    <a:pt x="21" y="107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85" y="21"/>
                    <a:pt x="85" y="21"/>
                    <a:pt x="85" y="21"/>
                  </a:cubicBezTo>
                  <a:lnTo>
                    <a:pt x="85" y="1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Freeform 832">
              <a:extLst>
                <a:ext uri="{FF2B5EF4-FFF2-40B4-BE49-F238E27FC236}">
                  <a16:creationId xmlns:a16="http://schemas.microsoft.com/office/drawing/2014/main" id="{DF9AA17E-55A7-4C62-8724-769C4561A5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1" y="3083"/>
              <a:ext cx="43" cy="42"/>
            </a:xfrm>
            <a:custGeom>
              <a:avLst/>
              <a:gdLst>
                <a:gd name="T0" fmla="*/ 32 w 64"/>
                <a:gd name="T1" fmla="*/ 64 h 64"/>
                <a:gd name="T2" fmla="*/ 64 w 64"/>
                <a:gd name="T3" fmla="*/ 32 h 64"/>
                <a:gd name="T4" fmla="*/ 32 w 64"/>
                <a:gd name="T5" fmla="*/ 0 h 64"/>
                <a:gd name="T6" fmla="*/ 0 w 64"/>
                <a:gd name="T7" fmla="*/ 32 h 64"/>
                <a:gd name="T8" fmla="*/ 32 w 64"/>
                <a:gd name="T9" fmla="*/ 64 h 64"/>
                <a:gd name="T10" fmla="*/ 32 w 64"/>
                <a:gd name="T11" fmla="*/ 21 h 64"/>
                <a:gd name="T12" fmla="*/ 43 w 64"/>
                <a:gd name="T13" fmla="*/ 32 h 64"/>
                <a:gd name="T14" fmla="*/ 32 w 64"/>
                <a:gd name="T15" fmla="*/ 42 h 64"/>
                <a:gd name="T16" fmla="*/ 21 w 64"/>
                <a:gd name="T17" fmla="*/ 32 h 64"/>
                <a:gd name="T18" fmla="*/ 32 w 64"/>
                <a:gd name="T1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50" y="64"/>
                    <a:pt x="64" y="49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49"/>
                    <a:pt x="14" y="64"/>
                    <a:pt x="32" y="64"/>
                  </a:cubicBezTo>
                  <a:close/>
                  <a:moveTo>
                    <a:pt x="32" y="21"/>
                  </a:moveTo>
                  <a:cubicBezTo>
                    <a:pt x="38" y="21"/>
                    <a:pt x="43" y="26"/>
                    <a:pt x="43" y="32"/>
                  </a:cubicBezTo>
                  <a:cubicBezTo>
                    <a:pt x="43" y="38"/>
                    <a:pt x="38" y="42"/>
                    <a:pt x="32" y="42"/>
                  </a:cubicBezTo>
                  <a:cubicBezTo>
                    <a:pt x="26" y="42"/>
                    <a:pt x="21" y="38"/>
                    <a:pt x="21" y="32"/>
                  </a:cubicBezTo>
                  <a:cubicBezTo>
                    <a:pt x="21" y="26"/>
                    <a:pt x="26" y="21"/>
                    <a:pt x="32" y="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Freeform 833">
              <a:extLst>
                <a:ext uri="{FF2B5EF4-FFF2-40B4-BE49-F238E27FC236}">
                  <a16:creationId xmlns:a16="http://schemas.microsoft.com/office/drawing/2014/main" id="{F68526F3-2E51-4B8C-B0A0-5C4E9167BA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2" y="3019"/>
              <a:ext cx="341" cy="340"/>
            </a:xfrm>
            <a:custGeom>
              <a:avLst/>
              <a:gdLst>
                <a:gd name="T0" fmla="*/ 256 w 512"/>
                <a:gd name="T1" fmla="*/ 0 h 512"/>
                <a:gd name="T2" fmla="*/ 0 w 512"/>
                <a:gd name="T3" fmla="*/ 256 h 512"/>
                <a:gd name="T4" fmla="*/ 256 w 512"/>
                <a:gd name="T5" fmla="*/ 512 h 512"/>
                <a:gd name="T6" fmla="*/ 512 w 512"/>
                <a:gd name="T7" fmla="*/ 256 h 512"/>
                <a:gd name="T8" fmla="*/ 256 w 512"/>
                <a:gd name="T9" fmla="*/ 0 h 512"/>
                <a:gd name="T10" fmla="*/ 256 w 512"/>
                <a:gd name="T11" fmla="*/ 490 h 512"/>
                <a:gd name="T12" fmla="*/ 21 w 512"/>
                <a:gd name="T13" fmla="*/ 256 h 512"/>
                <a:gd name="T14" fmla="*/ 256 w 512"/>
                <a:gd name="T15" fmla="*/ 21 h 512"/>
                <a:gd name="T16" fmla="*/ 490 w 512"/>
                <a:gd name="T17" fmla="*/ 256 h 512"/>
                <a:gd name="T18" fmla="*/ 256 w 512"/>
                <a:gd name="T19" fmla="*/ 49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  <a:moveTo>
                    <a:pt x="256" y="490"/>
                  </a:move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D752A7F-2964-4ECE-8707-6F1A60B3FAB5}"/>
              </a:ext>
            </a:extLst>
          </p:cNvPr>
          <p:cNvSpPr txBox="1"/>
          <p:nvPr/>
        </p:nvSpPr>
        <p:spPr bwMode="auto">
          <a:xfrm>
            <a:off x="2884531" y="1935786"/>
            <a:ext cx="148801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Prise de contact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F2A79AF-27EC-473C-9957-FB1C8085192C}"/>
              </a:ext>
            </a:extLst>
          </p:cNvPr>
          <p:cNvCxnSpPr>
            <a:cxnSpLocks/>
          </p:cNvCxnSpPr>
          <p:nvPr/>
        </p:nvCxnSpPr>
        <p:spPr bwMode="auto">
          <a:xfrm>
            <a:off x="2907815" y="2902109"/>
            <a:ext cx="1441448" cy="0"/>
          </a:xfrm>
          <a:prstGeom prst="straightConnector1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46"/>
          <p:cNvSpPr txBox="1">
            <a:spLocks noChangeArrowheads="1"/>
          </p:cNvSpPr>
          <p:nvPr/>
        </p:nvSpPr>
        <p:spPr bwMode="auto">
          <a:xfrm>
            <a:off x="2937387" y="2936251"/>
            <a:ext cx="1440016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3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 1</a:t>
            </a:r>
          </a:p>
        </p:txBody>
      </p:sp>
      <p:grpSp>
        <p:nvGrpSpPr>
          <p:cNvPr id="29" name="Group 690">
            <a:extLst>
              <a:ext uri="{FF2B5EF4-FFF2-40B4-BE49-F238E27FC236}">
                <a16:creationId xmlns:a16="http://schemas.microsoft.com/office/drawing/2014/main" id="{0325ADAB-E67D-4216-AFD3-D01E90F2376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71133" y="2294047"/>
            <a:ext cx="491136" cy="490816"/>
            <a:chOff x="3494" y="2985"/>
            <a:chExt cx="340" cy="340"/>
          </a:xfrm>
          <a:solidFill>
            <a:schemeClr val="tx1"/>
          </a:solidFill>
        </p:grpSpPr>
        <p:sp>
          <p:nvSpPr>
            <p:cNvPr id="33" name="Freeform 691">
              <a:extLst>
                <a:ext uri="{FF2B5EF4-FFF2-40B4-BE49-F238E27FC236}">
                  <a16:creationId xmlns:a16="http://schemas.microsoft.com/office/drawing/2014/main" id="{54B404B1-BDBC-40EC-8853-A8FDF1196B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4" y="2985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4" name="Freeform 692">
              <a:extLst>
                <a:ext uri="{FF2B5EF4-FFF2-40B4-BE49-F238E27FC236}">
                  <a16:creationId xmlns:a16="http://schemas.microsoft.com/office/drawing/2014/main" id="{CCA9045E-C571-4007-9FE8-DB7575601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1" y="3067"/>
              <a:ext cx="225" cy="194"/>
            </a:xfrm>
            <a:custGeom>
              <a:avLst/>
              <a:gdLst>
                <a:gd name="T0" fmla="*/ 170 w 338"/>
                <a:gd name="T1" fmla="*/ 292 h 292"/>
                <a:gd name="T2" fmla="*/ 168 w 338"/>
                <a:gd name="T3" fmla="*/ 292 h 292"/>
                <a:gd name="T4" fmla="*/ 160 w 338"/>
                <a:gd name="T5" fmla="*/ 288 h 292"/>
                <a:gd name="T6" fmla="*/ 32 w 338"/>
                <a:gd name="T7" fmla="*/ 153 h 292"/>
                <a:gd name="T8" fmla="*/ 32 w 338"/>
                <a:gd name="T9" fmla="*/ 33 h 292"/>
                <a:gd name="T10" fmla="*/ 90 w 338"/>
                <a:gd name="T11" fmla="*/ 8 h 292"/>
                <a:gd name="T12" fmla="*/ 148 w 338"/>
                <a:gd name="T13" fmla="*/ 33 h 292"/>
                <a:gd name="T14" fmla="*/ 149 w 338"/>
                <a:gd name="T15" fmla="*/ 35 h 292"/>
                <a:gd name="T16" fmla="*/ 149 w 338"/>
                <a:gd name="T17" fmla="*/ 50 h 292"/>
                <a:gd name="T18" fmla="*/ 121 w 338"/>
                <a:gd name="T19" fmla="*/ 78 h 292"/>
                <a:gd name="T20" fmla="*/ 161 w 338"/>
                <a:gd name="T21" fmla="*/ 119 h 292"/>
                <a:gd name="T22" fmla="*/ 161 w 338"/>
                <a:gd name="T23" fmla="*/ 134 h 292"/>
                <a:gd name="T24" fmla="*/ 147 w 338"/>
                <a:gd name="T25" fmla="*/ 148 h 292"/>
                <a:gd name="T26" fmla="*/ 161 w 338"/>
                <a:gd name="T27" fmla="*/ 161 h 292"/>
                <a:gd name="T28" fmla="*/ 159 w 338"/>
                <a:gd name="T29" fmla="*/ 156 h 292"/>
                <a:gd name="T30" fmla="*/ 162 w 338"/>
                <a:gd name="T31" fmla="*/ 145 h 292"/>
                <a:gd name="T32" fmla="*/ 187 w 338"/>
                <a:gd name="T33" fmla="*/ 121 h 292"/>
                <a:gd name="T34" fmla="*/ 162 w 338"/>
                <a:gd name="T35" fmla="*/ 97 h 292"/>
                <a:gd name="T36" fmla="*/ 162 w 338"/>
                <a:gd name="T37" fmla="*/ 81 h 292"/>
                <a:gd name="T38" fmla="*/ 197 w 338"/>
                <a:gd name="T39" fmla="*/ 46 h 292"/>
                <a:gd name="T40" fmla="*/ 195 w 338"/>
                <a:gd name="T41" fmla="*/ 44 h 292"/>
                <a:gd name="T42" fmla="*/ 192 w 338"/>
                <a:gd name="T43" fmla="*/ 36 h 292"/>
                <a:gd name="T44" fmla="*/ 195 w 338"/>
                <a:gd name="T45" fmla="*/ 28 h 292"/>
                <a:gd name="T46" fmla="*/ 306 w 338"/>
                <a:gd name="T47" fmla="*/ 33 h 292"/>
                <a:gd name="T48" fmla="*/ 306 w 338"/>
                <a:gd name="T49" fmla="*/ 33 h 292"/>
                <a:gd name="T50" fmla="*/ 306 w 338"/>
                <a:gd name="T51" fmla="*/ 153 h 292"/>
                <a:gd name="T52" fmla="*/ 177 w 338"/>
                <a:gd name="T53" fmla="*/ 288 h 292"/>
                <a:gd name="T54" fmla="*/ 170 w 338"/>
                <a:gd name="T55" fmla="*/ 292 h 292"/>
                <a:gd name="T56" fmla="*/ 90 w 338"/>
                <a:gd name="T57" fmla="*/ 30 h 292"/>
                <a:gd name="T58" fmla="*/ 47 w 338"/>
                <a:gd name="T59" fmla="*/ 48 h 292"/>
                <a:gd name="T60" fmla="*/ 47 w 338"/>
                <a:gd name="T61" fmla="*/ 138 h 292"/>
                <a:gd name="T62" fmla="*/ 169 w 338"/>
                <a:gd name="T63" fmla="*/ 266 h 292"/>
                <a:gd name="T64" fmla="*/ 291 w 338"/>
                <a:gd name="T65" fmla="*/ 138 h 292"/>
                <a:gd name="T66" fmla="*/ 291 w 338"/>
                <a:gd name="T67" fmla="*/ 48 h 292"/>
                <a:gd name="T68" fmla="*/ 291 w 338"/>
                <a:gd name="T69" fmla="*/ 48 h 292"/>
                <a:gd name="T70" fmla="*/ 219 w 338"/>
                <a:gd name="T71" fmla="*/ 38 h 292"/>
                <a:gd name="T72" fmla="*/ 220 w 338"/>
                <a:gd name="T73" fmla="*/ 39 h 292"/>
                <a:gd name="T74" fmla="*/ 220 w 338"/>
                <a:gd name="T75" fmla="*/ 54 h 292"/>
                <a:gd name="T76" fmla="*/ 185 w 338"/>
                <a:gd name="T77" fmla="*/ 89 h 292"/>
                <a:gd name="T78" fmla="*/ 209 w 338"/>
                <a:gd name="T79" fmla="*/ 113 h 292"/>
                <a:gd name="T80" fmla="*/ 209 w 338"/>
                <a:gd name="T81" fmla="*/ 129 h 292"/>
                <a:gd name="T82" fmla="*/ 181 w 338"/>
                <a:gd name="T83" fmla="*/ 156 h 292"/>
                <a:gd name="T84" fmla="*/ 191 w 338"/>
                <a:gd name="T85" fmla="*/ 193 h 292"/>
                <a:gd name="T86" fmla="*/ 186 w 338"/>
                <a:gd name="T87" fmla="*/ 205 h 292"/>
                <a:gd name="T88" fmla="*/ 173 w 338"/>
                <a:gd name="T89" fmla="*/ 203 h 292"/>
                <a:gd name="T90" fmla="*/ 125 w 338"/>
                <a:gd name="T91" fmla="*/ 155 h 292"/>
                <a:gd name="T92" fmla="*/ 125 w 338"/>
                <a:gd name="T93" fmla="*/ 140 h 292"/>
                <a:gd name="T94" fmla="*/ 139 w 338"/>
                <a:gd name="T95" fmla="*/ 126 h 292"/>
                <a:gd name="T96" fmla="*/ 98 w 338"/>
                <a:gd name="T97" fmla="*/ 86 h 292"/>
                <a:gd name="T98" fmla="*/ 95 w 338"/>
                <a:gd name="T99" fmla="*/ 78 h 292"/>
                <a:gd name="T100" fmla="*/ 98 w 338"/>
                <a:gd name="T101" fmla="*/ 71 h 292"/>
                <a:gd name="T102" fmla="*/ 126 w 338"/>
                <a:gd name="T103" fmla="*/ 43 h 292"/>
                <a:gd name="T104" fmla="*/ 90 w 338"/>
                <a:gd name="T105" fmla="*/ 3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8" h="292">
                  <a:moveTo>
                    <a:pt x="170" y="292"/>
                  </a:moveTo>
                  <a:cubicBezTo>
                    <a:pt x="168" y="292"/>
                    <a:pt x="168" y="292"/>
                    <a:pt x="168" y="292"/>
                  </a:cubicBezTo>
                  <a:cubicBezTo>
                    <a:pt x="165" y="292"/>
                    <a:pt x="162" y="290"/>
                    <a:pt x="160" y="288"/>
                  </a:cubicBezTo>
                  <a:cubicBezTo>
                    <a:pt x="32" y="153"/>
                    <a:pt x="32" y="153"/>
                    <a:pt x="32" y="153"/>
                  </a:cubicBezTo>
                  <a:cubicBezTo>
                    <a:pt x="0" y="120"/>
                    <a:pt x="0" y="66"/>
                    <a:pt x="32" y="33"/>
                  </a:cubicBezTo>
                  <a:cubicBezTo>
                    <a:pt x="47" y="17"/>
                    <a:pt x="68" y="8"/>
                    <a:pt x="90" y="8"/>
                  </a:cubicBezTo>
                  <a:cubicBezTo>
                    <a:pt x="112" y="8"/>
                    <a:pt x="132" y="17"/>
                    <a:pt x="148" y="33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53" y="39"/>
                    <a:pt x="153" y="46"/>
                    <a:pt x="149" y="50"/>
                  </a:cubicBezTo>
                  <a:cubicBezTo>
                    <a:pt x="121" y="78"/>
                    <a:pt x="121" y="78"/>
                    <a:pt x="121" y="78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5" y="123"/>
                    <a:pt x="165" y="130"/>
                    <a:pt x="161" y="134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61" y="161"/>
                    <a:pt x="161" y="161"/>
                    <a:pt x="161" y="161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8" y="152"/>
                    <a:pt x="159" y="148"/>
                    <a:pt x="162" y="145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62" y="97"/>
                    <a:pt x="162" y="97"/>
                    <a:pt x="162" y="97"/>
                  </a:cubicBezTo>
                  <a:cubicBezTo>
                    <a:pt x="158" y="92"/>
                    <a:pt x="158" y="86"/>
                    <a:pt x="162" y="81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3" y="42"/>
                    <a:pt x="192" y="39"/>
                    <a:pt x="192" y="36"/>
                  </a:cubicBezTo>
                  <a:cubicBezTo>
                    <a:pt x="192" y="33"/>
                    <a:pt x="193" y="30"/>
                    <a:pt x="195" y="28"/>
                  </a:cubicBezTo>
                  <a:cubicBezTo>
                    <a:pt x="228" y="0"/>
                    <a:pt x="276" y="2"/>
                    <a:pt x="306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38" y="66"/>
                    <a:pt x="338" y="120"/>
                    <a:pt x="306" y="153"/>
                  </a:cubicBezTo>
                  <a:cubicBezTo>
                    <a:pt x="177" y="288"/>
                    <a:pt x="177" y="288"/>
                    <a:pt x="177" y="288"/>
                  </a:cubicBezTo>
                  <a:cubicBezTo>
                    <a:pt x="175" y="290"/>
                    <a:pt x="173" y="292"/>
                    <a:pt x="170" y="292"/>
                  </a:cubicBezTo>
                  <a:close/>
                  <a:moveTo>
                    <a:pt x="90" y="30"/>
                  </a:moveTo>
                  <a:cubicBezTo>
                    <a:pt x="74" y="30"/>
                    <a:pt x="59" y="36"/>
                    <a:pt x="47" y="48"/>
                  </a:cubicBezTo>
                  <a:cubicBezTo>
                    <a:pt x="23" y="73"/>
                    <a:pt x="23" y="113"/>
                    <a:pt x="47" y="138"/>
                  </a:cubicBezTo>
                  <a:cubicBezTo>
                    <a:pt x="169" y="266"/>
                    <a:pt x="169" y="266"/>
                    <a:pt x="169" y="266"/>
                  </a:cubicBezTo>
                  <a:cubicBezTo>
                    <a:pt x="291" y="138"/>
                    <a:pt x="291" y="138"/>
                    <a:pt x="291" y="138"/>
                  </a:cubicBezTo>
                  <a:cubicBezTo>
                    <a:pt x="314" y="113"/>
                    <a:pt x="314" y="73"/>
                    <a:pt x="291" y="48"/>
                  </a:cubicBezTo>
                  <a:cubicBezTo>
                    <a:pt x="291" y="48"/>
                    <a:pt x="291" y="48"/>
                    <a:pt x="291" y="48"/>
                  </a:cubicBezTo>
                  <a:cubicBezTo>
                    <a:pt x="271" y="28"/>
                    <a:pt x="242" y="24"/>
                    <a:pt x="219" y="38"/>
                  </a:cubicBezTo>
                  <a:cubicBezTo>
                    <a:pt x="220" y="39"/>
                    <a:pt x="220" y="39"/>
                    <a:pt x="220" y="39"/>
                  </a:cubicBezTo>
                  <a:cubicBezTo>
                    <a:pt x="224" y="43"/>
                    <a:pt x="224" y="50"/>
                    <a:pt x="220" y="54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209" y="113"/>
                    <a:pt x="209" y="113"/>
                    <a:pt x="209" y="113"/>
                  </a:cubicBezTo>
                  <a:cubicBezTo>
                    <a:pt x="213" y="118"/>
                    <a:pt x="213" y="124"/>
                    <a:pt x="209" y="129"/>
                  </a:cubicBezTo>
                  <a:cubicBezTo>
                    <a:pt x="181" y="156"/>
                    <a:pt x="181" y="156"/>
                    <a:pt x="181" y="156"/>
                  </a:cubicBezTo>
                  <a:cubicBezTo>
                    <a:pt x="191" y="193"/>
                    <a:pt x="191" y="193"/>
                    <a:pt x="191" y="193"/>
                  </a:cubicBezTo>
                  <a:cubicBezTo>
                    <a:pt x="192" y="198"/>
                    <a:pt x="190" y="203"/>
                    <a:pt x="186" y="205"/>
                  </a:cubicBezTo>
                  <a:cubicBezTo>
                    <a:pt x="181" y="207"/>
                    <a:pt x="176" y="207"/>
                    <a:pt x="173" y="203"/>
                  </a:cubicBezTo>
                  <a:cubicBezTo>
                    <a:pt x="125" y="155"/>
                    <a:pt x="125" y="155"/>
                    <a:pt x="125" y="155"/>
                  </a:cubicBezTo>
                  <a:cubicBezTo>
                    <a:pt x="121" y="151"/>
                    <a:pt x="121" y="144"/>
                    <a:pt x="125" y="140"/>
                  </a:cubicBezTo>
                  <a:cubicBezTo>
                    <a:pt x="139" y="126"/>
                    <a:pt x="139" y="126"/>
                    <a:pt x="139" y="126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6" y="84"/>
                    <a:pt x="95" y="81"/>
                    <a:pt x="95" y="78"/>
                  </a:cubicBezTo>
                  <a:cubicBezTo>
                    <a:pt x="95" y="75"/>
                    <a:pt x="96" y="73"/>
                    <a:pt x="98" y="71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16" y="34"/>
                    <a:pt x="103" y="30"/>
                    <a:pt x="90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BC31BFF3-2705-47E7-8026-9D9E8DD552C6}"/>
              </a:ext>
            </a:extLst>
          </p:cNvPr>
          <p:cNvSpPr txBox="1"/>
          <p:nvPr/>
        </p:nvSpPr>
        <p:spPr bwMode="auto">
          <a:xfrm>
            <a:off x="1488446" y="1825447"/>
            <a:ext cx="1441449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Déclaration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du Décès</a:t>
            </a:r>
          </a:p>
        </p:txBody>
      </p:sp>
      <p:sp>
        <p:nvSpPr>
          <p:cNvPr id="31" name="Rectangle : coins arrondis 44">
            <a:extLst>
              <a:ext uri="{FF2B5EF4-FFF2-40B4-BE49-F238E27FC236}">
                <a16:creationId xmlns:a16="http://schemas.microsoft.com/office/drawing/2014/main" id="{7ECE595A-C384-4A0C-B817-A0C04AD58964}"/>
              </a:ext>
            </a:extLst>
          </p:cNvPr>
          <p:cNvSpPr/>
          <p:nvPr/>
        </p:nvSpPr>
        <p:spPr bwMode="auto">
          <a:xfrm>
            <a:off x="1517302" y="2897905"/>
            <a:ext cx="1441449" cy="3365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T0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1A3DB7B8-D2E5-449A-A060-202B981A24D9}"/>
              </a:ext>
            </a:extLst>
          </p:cNvPr>
          <p:cNvCxnSpPr>
            <a:cxnSpLocks/>
          </p:cNvCxnSpPr>
          <p:nvPr/>
        </p:nvCxnSpPr>
        <p:spPr bwMode="auto">
          <a:xfrm>
            <a:off x="2210229" y="2864194"/>
            <a:ext cx="0" cy="0"/>
          </a:xfrm>
          <a:prstGeom prst="straightConnector1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64">
            <a:extLst>
              <a:ext uri="{FF2B5EF4-FFF2-40B4-BE49-F238E27FC236}">
                <a16:creationId xmlns:a16="http://schemas.microsoft.com/office/drawing/2014/main" id="{09A990AB-CB9C-4546-AC15-2BDF83E918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53160" y="2315016"/>
            <a:ext cx="492524" cy="492201"/>
            <a:chOff x="5009" y="6"/>
            <a:chExt cx="340" cy="340"/>
          </a:xfrm>
          <a:solidFill>
            <a:schemeClr val="bg1">
              <a:lumMod val="50000"/>
            </a:schemeClr>
          </a:solidFill>
        </p:grpSpPr>
        <p:sp>
          <p:nvSpPr>
            <p:cNvPr id="40" name="Freeform 65">
              <a:extLst>
                <a:ext uri="{FF2B5EF4-FFF2-40B4-BE49-F238E27FC236}">
                  <a16:creationId xmlns:a16="http://schemas.microsoft.com/office/drawing/2014/main" id="{92A4FE3F-1491-46FF-9EA5-EC74783BD1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9" y="6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1" name="Freeform 66">
              <a:extLst>
                <a:ext uri="{FF2B5EF4-FFF2-40B4-BE49-F238E27FC236}">
                  <a16:creationId xmlns:a16="http://schemas.microsoft.com/office/drawing/2014/main" id="{D79A298A-BFAF-4D6E-837A-866B91A89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73" y="98"/>
              <a:ext cx="212" cy="156"/>
            </a:xfrm>
            <a:custGeom>
              <a:avLst/>
              <a:gdLst>
                <a:gd name="T0" fmla="*/ 10 w 320"/>
                <a:gd name="T1" fmla="*/ 235 h 235"/>
                <a:gd name="T2" fmla="*/ 10 w 320"/>
                <a:gd name="T3" fmla="*/ 235 h 235"/>
                <a:gd name="T4" fmla="*/ 4 w 320"/>
                <a:gd name="T5" fmla="*/ 233 h 235"/>
                <a:gd name="T6" fmla="*/ 2 w 320"/>
                <a:gd name="T7" fmla="*/ 231 h 235"/>
                <a:gd name="T8" fmla="*/ 2 w 320"/>
                <a:gd name="T9" fmla="*/ 231 h 235"/>
                <a:gd name="T10" fmla="*/ 2 w 320"/>
                <a:gd name="T11" fmla="*/ 231 h 235"/>
                <a:gd name="T12" fmla="*/ 0 w 320"/>
                <a:gd name="T13" fmla="*/ 224 h 235"/>
                <a:gd name="T14" fmla="*/ 0 w 320"/>
                <a:gd name="T15" fmla="*/ 224 h 235"/>
                <a:gd name="T16" fmla="*/ 0 w 320"/>
                <a:gd name="T17" fmla="*/ 224 h 235"/>
                <a:gd name="T18" fmla="*/ 0 w 320"/>
                <a:gd name="T19" fmla="*/ 224 h 235"/>
                <a:gd name="T20" fmla="*/ 0 w 320"/>
                <a:gd name="T21" fmla="*/ 224 h 235"/>
                <a:gd name="T22" fmla="*/ 0 w 320"/>
                <a:gd name="T23" fmla="*/ 11 h 235"/>
                <a:gd name="T24" fmla="*/ 10 w 320"/>
                <a:gd name="T25" fmla="*/ 0 h 235"/>
                <a:gd name="T26" fmla="*/ 74 w 320"/>
                <a:gd name="T27" fmla="*/ 0 h 235"/>
                <a:gd name="T28" fmla="*/ 82 w 320"/>
                <a:gd name="T29" fmla="*/ 3 h 235"/>
                <a:gd name="T30" fmla="*/ 100 w 320"/>
                <a:gd name="T31" fmla="*/ 22 h 235"/>
                <a:gd name="T32" fmla="*/ 266 w 320"/>
                <a:gd name="T33" fmla="*/ 22 h 235"/>
                <a:gd name="T34" fmla="*/ 277 w 320"/>
                <a:gd name="T35" fmla="*/ 32 h 235"/>
                <a:gd name="T36" fmla="*/ 277 w 320"/>
                <a:gd name="T37" fmla="*/ 64 h 235"/>
                <a:gd name="T38" fmla="*/ 309 w 320"/>
                <a:gd name="T39" fmla="*/ 64 h 235"/>
                <a:gd name="T40" fmla="*/ 318 w 320"/>
                <a:gd name="T41" fmla="*/ 69 h 235"/>
                <a:gd name="T42" fmla="*/ 319 w 320"/>
                <a:gd name="T43" fmla="*/ 78 h 235"/>
                <a:gd name="T44" fmla="*/ 277 w 320"/>
                <a:gd name="T45" fmla="*/ 227 h 235"/>
                <a:gd name="T46" fmla="*/ 266 w 320"/>
                <a:gd name="T47" fmla="*/ 235 h 235"/>
                <a:gd name="T48" fmla="*/ 10 w 320"/>
                <a:gd name="T49" fmla="*/ 235 h 235"/>
                <a:gd name="T50" fmla="*/ 10 w 320"/>
                <a:gd name="T51" fmla="*/ 235 h 235"/>
                <a:gd name="T52" fmla="*/ 25 w 320"/>
                <a:gd name="T53" fmla="*/ 214 h 235"/>
                <a:gd name="T54" fmla="*/ 258 w 320"/>
                <a:gd name="T55" fmla="*/ 214 h 235"/>
                <a:gd name="T56" fmla="*/ 295 w 320"/>
                <a:gd name="T57" fmla="*/ 86 h 235"/>
                <a:gd name="T58" fmla="*/ 71 w 320"/>
                <a:gd name="T59" fmla="*/ 86 h 235"/>
                <a:gd name="T60" fmla="*/ 25 w 320"/>
                <a:gd name="T61" fmla="*/ 214 h 235"/>
                <a:gd name="T62" fmla="*/ 21 w 320"/>
                <a:gd name="T63" fmla="*/ 22 h 235"/>
                <a:gd name="T64" fmla="*/ 21 w 320"/>
                <a:gd name="T65" fmla="*/ 163 h 235"/>
                <a:gd name="T66" fmla="*/ 54 w 320"/>
                <a:gd name="T67" fmla="*/ 71 h 235"/>
                <a:gd name="T68" fmla="*/ 64 w 320"/>
                <a:gd name="T69" fmla="*/ 64 h 235"/>
                <a:gd name="T70" fmla="*/ 256 w 320"/>
                <a:gd name="T71" fmla="*/ 64 h 235"/>
                <a:gd name="T72" fmla="*/ 256 w 320"/>
                <a:gd name="T73" fmla="*/ 43 h 235"/>
                <a:gd name="T74" fmla="*/ 96 w 320"/>
                <a:gd name="T75" fmla="*/ 43 h 235"/>
                <a:gd name="T76" fmla="*/ 88 w 320"/>
                <a:gd name="T77" fmla="*/ 40 h 235"/>
                <a:gd name="T78" fmla="*/ 70 w 320"/>
                <a:gd name="T79" fmla="*/ 22 h 235"/>
                <a:gd name="T80" fmla="*/ 21 w 320"/>
                <a:gd name="T81" fmla="*/ 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0" h="235">
                  <a:moveTo>
                    <a:pt x="10" y="235"/>
                  </a:moveTo>
                  <a:cubicBezTo>
                    <a:pt x="10" y="235"/>
                    <a:pt x="10" y="235"/>
                    <a:pt x="10" y="235"/>
                  </a:cubicBezTo>
                  <a:cubicBezTo>
                    <a:pt x="8" y="235"/>
                    <a:pt x="6" y="234"/>
                    <a:pt x="4" y="233"/>
                  </a:cubicBezTo>
                  <a:cubicBezTo>
                    <a:pt x="4" y="232"/>
                    <a:pt x="3" y="232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1" y="229"/>
                    <a:pt x="0" y="227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7" y="0"/>
                    <a:pt x="80" y="1"/>
                    <a:pt x="82" y="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266" y="22"/>
                    <a:pt x="266" y="22"/>
                    <a:pt x="266" y="22"/>
                  </a:cubicBezTo>
                  <a:cubicBezTo>
                    <a:pt x="272" y="22"/>
                    <a:pt x="277" y="26"/>
                    <a:pt x="277" y="32"/>
                  </a:cubicBezTo>
                  <a:cubicBezTo>
                    <a:pt x="277" y="64"/>
                    <a:pt x="277" y="64"/>
                    <a:pt x="277" y="64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12" y="64"/>
                    <a:pt x="316" y="66"/>
                    <a:pt x="318" y="69"/>
                  </a:cubicBezTo>
                  <a:cubicBezTo>
                    <a:pt x="320" y="71"/>
                    <a:pt x="320" y="75"/>
                    <a:pt x="319" y="7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5" y="232"/>
                    <a:pt x="271" y="235"/>
                    <a:pt x="266" y="235"/>
                  </a:cubicBezTo>
                  <a:cubicBezTo>
                    <a:pt x="10" y="235"/>
                    <a:pt x="10" y="235"/>
                    <a:pt x="10" y="235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5" y="214"/>
                  </a:moveTo>
                  <a:cubicBezTo>
                    <a:pt x="258" y="214"/>
                    <a:pt x="258" y="214"/>
                    <a:pt x="258" y="214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71" y="86"/>
                    <a:pt x="71" y="86"/>
                    <a:pt x="71" y="86"/>
                  </a:cubicBezTo>
                  <a:lnTo>
                    <a:pt x="25" y="214"/>
                  </a:lnTo>
                  <a:close/>
                  <a:moveTo>
                    <a:pt x="21" y="22"/>
                  </a:moveTo>
                  <a:cubicBezTo>
                    <a:pt x="21" y="163"/>
                    <a:pt x="21" y="163"/>
                    <a:pt x="21" y="163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5" y="67"/>
                    <a:pt x="59" y="64"/>
                    <a:pt x="64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3" y="43"/>
                    <a:pt x="90" y="42"/>
                    <a:pt x="88" y="40"/>
                  </a:cubicBezTo>
                  <a:cubicBezTo>
                    <a:pt x="70" y="22"/>
                    <a:pt x="70" y="22"/>
                    <a:pt x="70" y="22"/>
                  </a:cubicBezTo>
                  <a:lnTo>
                    <a:pt x="21" y="2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EA5408CE-CA88-47F9-B586-8F588EC61FA5}"/>
              </a:ext>
            </a:extLst>
          </p:cNvPr>
          <p:cNvCxnSpPr/>
          <p:nvPr/>
        </p:nvCxnSpPr>
        <p:spPr bwMode="auto">
          <a:xfrm>
            <a:off x="6676225" y="2887687"/>
            <a:ext cx="1441451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EA482E7D-427C-44DF-A995-74A18551A8F0}"/>
              </a:ext>
            </a:extLst>
          </p:cNvPr>
          <p:cNvSpPr txBox="1"/>
          <p:nvPr/>
        </p:nvSpPr>
        <p:spPr bwMode="auto">
          <a:xfrm>
            <a:off x="6676225" y="1948523"/>
            <a:ext cx="1441451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Collecte des pièces</a:t>
            </a:r>
          </a:p>
        </p:txBody>
      </p:sp>
      <p:sp>
        <p:nvSpPr>
          <p:cNvPr id="39" name="ZoneTexte 75"/>
          <p:cNvSpPr txBox="1">
            <a:spLocks noChangeArrowheads="1"/>
          </p:cNvSpPr>
          <p:nvPr/>
        </p:nvSpPr>
        <p:spPr bwMode="auto">
          <a:xfrm>
            <a:off x="6705081" y="2921829"/>
            <a:ext cx="1441451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3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 3</a:t>
            </a:r>
          </a:p>
        </p:txBody>
      </p:sp>
      <p:grpSp>
        <p:nvGrpSpPr>
          <p:cNvPr id="43" name="Group 345">
            <a:extLst>
              <a:ext uri="{FF2B5EF4-FFF2-40B4-BE49-F238E27FC236}">
                <a16:creationId xmlns:a16="http://schemas.microsoft.com/office/drawing/2014/main" id="{75603D7D-AF26-474B-8F0F-831807E16C4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922653" y="2311923"/>
            <a:ext cx="492523" cy="492202"/>
            <a:chOff x="3451" y="1171"/>
            <a:chExt cx="340" cy="340"/>
          </a:xfrm>
          <a:solidFill>
            <a:schemeClr val="bg1">
              <a:lumMod val="50000"/>
            </a:schemeClr>
          </a:solidFill>
        </p:grpSpPr>
        <p:sp>
          <p:nvSpPr>
            <p:cNvPr id="47" name="Freeform 346">
              <a:extLst>
                <a:ext uri="{FF2B5EF4-FFF2-40B4-BE49-F238E27FC236}">
                  <a16:creationId xmlns:a16="http://schemas.microsoft.com/office/drawing/2014/main" id="{AE6C3E9C-5868-492F-AD03-AFB9E990C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5" y="1241"/>
              <a:ext cx="212" cy="192"/>
            </a:xfrm>
            <a:custGeom>
              <a:avLst/>
              <a:gdLst>
                <a:gd name="T0" fmla="*/ 224 w 320"/>
                <a:gd name="T1" fmla="*/ 288 h 288"/>
                <a:gd name="T2" fmla="*/ 170 w 320"/>
                <a:gd name="T3" fmla="*/ 288 h 288"/>
                <a:gd name="T4" fmla="*/ 160 w 320"/>
                <a:gd name="T5" fmla="*/ 278 h 288"/>
                <a:gd name="T6" fmla="*/ 160 w 320"/>
                <a:gd name="T7" fmla="*/ 267 h 288"/>
                <a:gd name="T8" fmla="*/ 138 w 320"/>
                <a:gd name="T9" fmla="*/ 267 h 288"/>
                <a:gd name="T10" fmla="*/ 138 w 320"/>
                <a:gd name="T11" fmla="*/ 278 h 288"/>
                <a:gd name="T12" fmla="*/ 128 w 320"/>
                <a:gd name="T13" fmla="*/ 288 h 288"/>
                <a:gd name="T14" fmla="*/ 74 w 320"/>
                <a:gd name="T15" fmla="*/ 288 h 288"/>
                <a:gd name="T16" fmla="*/ 64 w 320"/>
                <a:gd name="T17" fmla="*/ 278 h 288"/>
                <a:gd name="T18" fmla="*/ 27 w 320"/>
                <a:gd name="T19" fmla="*/ 235 h 288"/>
                <a:gd name="T20" fmla="*/ 18 w 320"/>
                <a:gd name="T21" fmla="*/ 230 h 288"/>
                <a:gd name="T22" fmla="*/ 0 w 320"/>
                <a:gd name="T23" fmla="*/ 160 h 288"/>
                <a:gd name="T24" fmla="*/ 138 w 320"/>
                <a:gd name="T25" fmla="*/ 22 h 288"/>
                <a:gd name="T26" fmla="*/ 198 w 320"/>
                <a:gd name="T27" fmla="*/ 30 h 288"/>
                <a:gd name="T28" fmla="*/ 255 w 320"/>
                <a:gd name="T29" fmla="*/ 0 h 288"/>
                <a:gd name="T30" fmla="*/ 264 w 320"/>
                <a:gd name="T31" fmla="*/ 4 h 288"/>
                <a:gd name="T32" fmla="*/ 266 w 320"/>
                <a:gd name="T33" fmla="*/ 14 h 288"/>
                <a:gd name="T34" fmla="*/ 257 w 320"/>
                <a:gd name="T35" fmla="*/ 49 h 288"/>
                <a:gd name="T36" fmla="*/ 294 w 320"/>
                <a:gd name="T37" fmla="*/ 96 h 288"/>
                <a:gd name="T38" fmla="*/ 309 w 320"/>
                <a:gd name="T39" fmla="*/ 96 h 288"/>
                <a:gd name="T40" fmla="*/ 320 w 320"/>
                <a:gd name="T41" fmla="*/ 107 h 288"/>
                <a:gd name="T42" fmla="*/ 320 w 320"/>
                <a:gd name="T43" fmla="*/ 171 h 288"/>
                <a:gd name="T44" fmla="*/ 309 w 320"/>
                <a:gd name="T45" fmla="*/ 182 h 288"/>
                <a:gd name="T46" fmla="*/ 275 w 320"/>
                <a:gd name="T47" fmla="*/ 182 h 288"/>
                <a:gd name="T48" fmla="*/ 234 w 320"/>
                <a:gd name="T49" fmla="*/ 259 h 288"/>
                <a:gd name="T50" fmla="*/ 234 w 320"/>
                <a:gd name="T51" fmla="*/ 278 h 288"/>
                <a:gd name="T52" fmla="*/ 224 w 320"/>
                <a:gd name="T53" fmla="*/ 288 h 288"/>
                <a:gd name="T54" fmla="*/ 181 w 320"/>
                <a:gd name="T55" fmla="*/ 267 h 288"/>
                <a:gd name="T56" fmla="*/ 213 w 320"/>
                <a:gd name="T57" fmla="*/ 267 h 288"/>
                <a:gd name="T58" fmla="*/ 213 w 320"/>
                <a:gd name="T59" fmla="*/ 255 h 288"/>
                <a:gd name="T60" fmla="*/ 216 w 320"/>
                <a:gd name="T61" fmla="*/ 248 h 288"/>
                <a:gd name="T62" fmla="*/ 255 w 320"/>
                <a:gd name="T63" fmla="*/ 170 h 288"/>
                <a:gd name="T64" fmla="*/ 266 w 320"/>
                <a:gd name="T65" fmla="*/ 160 h 288"/>
                <a:gd name="T66" fmla="*/ 298 w 320"/>
                <a:gd name="T67" fmla="*/ 160 h 288"/>
                <a:gd name="T68" fmla="*/ 298 w 320"/>
                <a:gd name="T69" fmla="*/ 118 h 288"/>
                <a:gd name="T70" fmla="*/ 288 w 320"/>
                <a:gd name="T71" fmla="*/ 118 h 288"/>
                <a:gd name="T72" fmla="*/ 278 w 320"/>
                <a:gd name="T73" fmla="*/ 112 h 288"/>
                <a:gd name="T74" fmla="*/ 240 w 320"/>
                <a:gd name="T75" fmla="*/ 63 h 288"/>
                <a:gd name="T76" fmla="*/ 235 w 320"/>
                <a:gd name="T77" fmla="*/ 51 h 288"/>
                <a:gd name="T78" fmla="*/ 241 w 320"/>
                <a:gd name="T79" fmla="*/ 25 h 288"/>
                <a:gd name="T80" fmla="*/ 212 w 320"/>
                <a:gd name="T81" fmla="*/ 48 h 288"/>
                <a:gd name="T82" fmla="*/ 199 w 320"/>
                <a:gd name="T83" fmla="*/ 53 h 288"/>
                <a:gd name="T84" fmla="*/ 138 w 320"/>
                <a:gd name="T85" fmla="*/ 43 h 288"/>
                <a:gd name="T86" fmla="*/ 21 w 320"/>
                <a:gd name="T87" fmla="*/ 160 h 288"/>
                <a:gd name="T88" fmla="*/ 34 w 320"/>
                <a:gd name="T89" fmla="*/ 214 h 288"/>
                <a:gd name="T90" fmla="*/ 84 w 320"/>
                <a:gd name="T91" fmla="*/ 267 h 288"/>
                <a:gd name="T92" fmla="*/ 117 w 320"/>
                <a:gd name="T93" fmla="*/ 267 h 288"/>
                <a:gd name="T94" fmla="*/ 117 w 320"/>
                <a:gd name="T95" fmla="*/ 256 h 288"/>
                <a:gd name="T96" fmla="*/ 128 w 320"/>
                <a:gd name="T97" fmla="*/ 246 h 288"/>
                <a:gd name="T98" fmla="*/ 170 w 320"/>
                <a:gd name="T99" fmla="*/ 246 h 288"/>
                <a:gd name="T100" fmla="*/ 181 w 320"/>
                <a:gd name="T101" fmla="*/ 256 h 288"/>
                <a:gd name="T102" fmla="*/ 181 w 320"/>
                <a:gd name="T103" fmla="*/ 267 h 288"/>
                <a:gd name="T104" fmla="*/ 82 w 320"/>
                <a:gd name="T105" fmla="*/ 104 h 288"/>
                <a:gd name="T106" fmla="*/ 130 w 320"/>
                <a:gd name="T107" fmla="*/ 79 h 288"/>
                <a:gd name="T108" fmla="*/ 138 w 320"/>
                <a:gd name="T109" fmla="*/ 66 h 288"/>
                <a:gd name="T110" fmla="*/ 125 w 320"/>
                <a:gd name="T111" fmla="*/ 58 h 288"/>
                <a:gd name="T112" fmla="*/ 68 w 320"/>
                <a:gd name="T113" fmla="*/ 88 h 288"/>
                <a:gd name="T114" fmla="*/ 67 w 320"/>
                <a:gd name="T115" fmla="*/ 103 h 288"/>
                <a:gd name="T116" fmla="*/ 75 w 320"/>
                <a:gd name="T117" fmla="*/ 107 h 288"/>
                <a:gd name="T118" fmla="*/ 82 w 320"/>
                <a:gd name="T119" fmla="*/ 10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288">
                  <a:moveTo>
                    <a:pt x="224" y="288"/>
                  </a:moveTo>
                  <a:cubicBezTo>
                    <a:pt x="170" y="288"/>
                    <a:pt x="170" y="288"/>
                    <a:pt x="170" y="288"/>
                  </a:cubicBezTo>
                  <a:cubicBezTo>
                    <a:pt x="164" y="288"/>
                    <a:pt x="160" y="284"/>
                    <a:pt x="160" y="278"/>
                  </a:cubicBezTo>
                  <a:cubicBezTo>
                    <a:pt x="160" y="267"/>
                    <a:pt x="160" y="267"/>
                    <a:pt x="160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8" y="278"/>
                    <a:pt x="138" y="278"/>
                    <a:pt x="138" y="278"/>
                  </a:cubicBezTo>
                  <a:cubicBezTo>
                    <a:pt x="138" y="284"/>
                    <a:pt x="134" y="288"/>
                    <a:pt x="128" y="288"/>
                  </a:cubicBezTo>
                  <a:cubicBezTo>
                    <a:pt x="74" y="288"/>
                    <a:pt x="74" y="288"/>
                    <a:pt x="74" y="288"/>
                  </a:cubicBezTo>
                  <a:cubicBezTo>
                    <a:pt x="68" y="288"/>
                    <a:pt x="64" y="284"/>
                    <a:pt x="64" y="278"/>
                  </a:cubicBezTo>
                  <a:cubicBezTo>
                    <a:pt x="64" y="237"/>
                    <a:pt x="29" y="235"/>
                    <a:pt x="27" y="235"/>
                  </a:cubicBezTo>
                  <a:cubicBezTo>
                    <a:pt x="23" y="235"/>
                    <a:pt x="20" y="233"/>
                    <a:pt x="18" y="230"/>
                  </a:cubicBezTo>
                  <a:cubicBezTo>
                    <a:pt x="6" y="209"/>
                    <a:pt x="0" y="185"/>
                    <a:pt x="0" y="160"/>
                  </a:cubicBezTo>
                  <a:cubicBezTo>
                    <a:pt x="0" y="84"/>
                    <a:pt x="62" y="22"/>
                    <a:pt x="138" y="22"/>
                  </a:cubicBezTo>
                  <a:cubicBezTo>
                    <a:pt x="160" y="22"/>
                    <a:pt x="179" y="24"/>
                    <a:pt x="198" y="30"/>
                  </a:cubicBezTo>
                  <a:cubicBezTo>
                    <a:pt x="217" y="3"/>
                    <a:pt x="253" y="0"/>
                    <a:pt x="255" y="0"/>
                  </a:cubicBezTo>
                  <a:cubicBezTo>
                    <a:pt x="259" y="0"/>
                    <a:pt x="262" y="2"/>
                    <a:pt x="264" y="4"/>
                  </a:cubicBezTo>
                  <a:cubicBezTo>
                    <a:pt x="266" y="7"/>
                    <a:pt x="267" y="10"/>
                    <a:pt x="266" y="14"/>
                  </a:cubicBezTo>
                  <a:cubicBezTo>
                    <a:pt x="257" y="49"/>
                    <a:pt x="257" y="49"/>
                    <a:pt x="257" y="49"/>
                  </a:cubicBezTo>
                  <a:cubicBezTo>
                    <a:pt x="275" y="63"/>
                    <a:pt x="288" y="85"/>
                    <a:pt x="294" y="96"/>
                  </a:cubicBezTo>
                  <a:cubicBezTo>
                    <a:pt x="309" y="96"/>
                    <a:pt x="309" y="96"/>
                    <a:pt x="309" y="96"/>
                  </a:cubicBezTo>
                  <a:cubicBezTo>
                    <a:pt x="315" y="96"/>
                    <a:pt x="320" y="101"/>
                    <a:pt x="320" y="107"/>
                  </a:cubicBezTo>
                  <a:cubicBezTo>
                    <a:pt x="320" y="171"/>
                    <a:pt x="320" y="171"/>
                    <a:pt x="320" y="171"/>
                  </a:cubicBezTo>
                  <a:cubicBezTo>
                    <a:pt x="320" y="177"/>
                    <a:pt x="315" y="182"/>
                    <a:pt x="309" y="182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69" y="217"/>
                    <a:pt x="249" y="244"/>
                    <a:pt x="234" y="259"/>
                  </a:cubicBezTo>
                  <a:cubicBezTo>
                    <a:pt x="234" y="278"/>
                    <a:pt x="234" y="278"/>
                    <a:pt x="234" y="278"/>
                  </a:cubicBezTo>
                  <a:cubicBezTo>
                    <a:pt x="234" y="284"/>
                    <a:pt x="230" y="288"/>
                    <a:pt x="224" y="288"/>
                  </a:cubicBezTo>
                  <a:close/>
                  <a:moveTo>
                    <a:pt x="181" y="267"/>
                  </a:moveTo>
                  <a:cubicBezTo>
                    <a:pt x="213" y="267"/>
                    <a:pt x="213" y="267"/>
                    <a:pt x="213" y="267"/>
                  </a:cubicBezTo>
                  <a:cubicBezTo>
                    <a:pt x="213" y="255"/>
                    <a:pt x="213" y="255"/>
                    <a:pt x="213" y="255"/>
                  </a:cubicBezTo>
                  <a:cubicBezTo>
                    <a:pt x="213" y="252"/>
                    <a:pt x="214" y="250"/>
                    <a:pt x="216" y="248"/>
                  </a:cubicBezTo>
                  <a:cubicBezTo>
                    <a:pt x="239" y="225"/>
                    <a:pt x="253" y="197"/>
                    <a:pt x="255" y="170"/>
                  </a:cubicBezTo>
                  <a:cubicBezTo>
                    <a:pt x="256" y="165"/>
                    <a:pt x="260" y="160"/>
                    <a:pt x="266" y="160"/>
                  </a:cubicBezTo>
                  <a:cubicBezTo>
                    <a:pt x="298" y="160"/>
                    <a:pt x="298" y="160"/>
                    <a:pt x="298" y="160"/>
                  </a:cubicBezTo>
                  <a:cubicBezTo>
                    <a:pt x="298" y="118"/>
                    <a:pt x="298" y="118"/>
                    <a:pt x="298" y="118"/>
                  </a:cubicBezTo>
                  <a:cubicBezTo>
                    <a:pt x="288" y="118"/>
                    <a:pt x="288" y="118"/>
                    <a:pt x="288" y="118"/>
                  </a:cubicBezTo>
                  <a:cubicBezTo>
                    <a:pt x="284" y="118"/>
                    <a:pt x="280" y="115"/>
                    <a:pt x="278" y="112"/>
                  </a:cubicBezTo>
                  <a:cubicBezTo>
                    <a:pt x="278" y="111"/>
                    <a:pt x="261" y="76"/>
                    <a:pt x="240" y="63"/>
                  </a:cubicBezTo>
                  <a:cubicBezTo>
                    <a:pt x="236" y="60"/>
                    <a:pt x="234" y="56"/>
                    <a:pt x="235" y="51"/>
                  </a:cubicBezTo>
                  <a:cubicBezTo>
                    <a:pt x="241" y="25"/>
                    <a:pt x="241" y="25"/>
                    <a:pt x="241" y="25"/>
                  </a:cubicBezTo>
                  <a:cubicBezTo>
                    <a:pt x="231" y="28"/>
                    <a:pt x="218" y="35"/>
                    <a:pt x="212" y="48"/>
                  </a:cubicBezTo>
                  <a:cubicBezTo>
                    <a:pt x="210" y="53"/>
                    <a:pt x="204" y="55"/>
                    <a:pt x="199" y="53"/>
                  </a:cubicBezTo>
                  <a:cubicBezTo>
                    <a:pt x="180" y="46"/>
                    <a:pt x="161" y="43"/>
                    <a:pt x="138" y="43"/>
                  </a:cubicBezTo>
                  <a:cubicBezTo>
                    <a:pt x="74" y="43"/>
                    <a:pt x="21" y="96"/>
                    <a:pt x="21" y="160"/>
                  </a:cubicBezTo>
                  <a:cubicBezTo>
                    <a:pt x="21" y="179"/>
                    <a:pt x="26" y="198"/>
                    <a:pt x="34" y="214"/>
                  </a:cubicBezTo>
                  <a:cubicBezTo>
                    <a:pt x="53" y="217"/>
                    <a:pt x="80" y="231"/>
                    <a:pt x="84" y="267"/>
                  </a:cubicBezTo>
                  <a:cubicBezTo>
                    <a:pt x="117" y="267"/>
                    <a:pt x="117" y="267"/>
                    <a:pt x="117" y="267"/>
                  </a:cubicBezTo>
                  <a:cubicBezTo>
                    <a:pt x="117" y="256"/>
                    <a:pt x="117" y="256"/>
                    <a:pt x="117" y="256"/>
                  </a:cubicBezTo>
                  <a:cubicBezTo>
                    <a:pt x="117" y="250"/>
                    <a:pt x="122" y="246"/>
                    <a:pt x="128" y="246"/>
                  </a:cubicBezTo>
                  <a:cubicBezTo>
                    <a:pt x="170" y="246"/>
                    <a:pt x="170" y="246"/>
                    <a:pt x="170" y="246"/>
                  </a:cubicBezTo>
                  <a:cubicBezTo>
                    <a:pt x="176" y="246"/>
                    <a:pt x="181" y="250"/>
                    <a:pt x="181" y="256"/>
                  </a:cubicBezTo>
                  <a:lnTo>
                    <a:pt x="181" y="267"/>
                  </a:lnTo>
                  <a:close/>
                  <a:moveTo>
                    <a:pt x="82" y="104"/>
                  </a:moveTo>
                  <a:cubicBezTo>
                    <a:pt x="96" y="92"/>
                    <a:pt x="113" y="83"/>
                    <a:pt x="130" y="79"/>
                  </a:cubicBezTo>
                  <a:cubicBezTo>
                    <a:pt x="136" y="77"/>
                    <a:pt x="139" y="71"/>
                    <a:pt x="138" y="66"/>
                  </a:cubicBezTo>
                  <a:cubicBezTo>
                    <a:pt x="137" y="60"/>
                    <a:pt x="131" y="57"/>
                    <a:pt x="125" y="58"/>
                  </a:cubicBezTo>
                  <a:cubicBezTo>
                    <a:pt x="104" y="63"/>
                    <a:pt x="84" y="74"/>
                    <a:pt x="68" y="88"/>
                  </a:cubicBezTo>
                  <a:cubicBezTo>
                    <a:pt x="64" y="92"/>
                    <a:pt x="63" y="99"/>
                    <a:pt x="67" y="103"/>
                  </a:cubicBezTo>
                  <a:cubicBezTo>
                    <a:pt x="69" y="106"/>
                    <a:pt x="72" y="107"/>
                    <a:pt x="75" y="107"/>
                  </a:cubicBezTo>
                  <a:cubicBezTo>
                    <a:pt x="78" y="107"/>
                    <a:pt x="80" y="106"/>
                    <a:pt x="82" y="10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" name="Freeform 347">
              <a:extLst>
                <a:ext uri="{FF2B5EF4-FFF2-40B4-BE49-F238E27FC236}">
                  <a16:creationId xmlns:a16="http://schemas.microsoft.com/office/drawing/2014/main" id="{77152EE7-5DB7-4F16-B202-DD091CA142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1" y="1171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391B2C06-1F34-486D-8DE9-EF4E01F90B45}"/>
              </a:ext>
            </a:extLst>
          </p:cNvPr>
          <p:cNvCxnSpPr/>
          <p:nvPr/>
        </p:nvCxnSpPr>
        <p:spPr bwMode="auto">
          <a:xfrm>
            <a:off x="8476385" y="2899050"/>
            <a:ext cx="144144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F503D6AF-D960-4C78-99F3-B7123CDE0278}"/>
              </a:ext>
            </a:extLst>
          </p:cNvPr>
          <p:cNvSpPr txBox="1"/>
          <p:nvPr/>
        </p:nvSpPr>
        <p:spPr bwMode="auto">
          <a:xfrm>
            <a:off x="8476385" y="1860303"/>
            <a:ext cx="1441449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C00000"/>
                </a:solidFill>
                <a:latin typeface="Calibri "/>
                <a:cs typeface="Arial" panose="020B0604020202020204" pitchFamily="34" charset="0"/>
                <a:sym typeface="Arial" panose="020B0604020202020204" pitchFamily="34" charset="0"/>
              </a:rPr>
              <a:t>Contrats et règlements</a:t>
            </a:r>
          </a:p>
        </p:txBody>
      </p:sp>
      <p:sp>
        <p:nvSpPr>
          <p:cNvPr id="46" name="ZoneTexte 76"/>
          <p:cNvSpPr txBox="1">
            <a:spLocks noChangeArrowheads="1"/>
          </p:cNvSpPr>
          <p:nvPr/>
        </p:nvSpPr>
        <p:spPr bwMode="auto">
          <a:xfrm>
            <a:off x="8505241" y="2933192"/>
            <a:ext cx="1441449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3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 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C869F43-2E46-48B0-B1CF-CFA08084E1CE}"/>
              </a:ext>
            </a:extLst>
          </p:cNvPr>
          <p:cNvSpPr/>
          <p:nvPr/>
        </p:nvSpPr>
        <p:spPr>
          <a:xfrm>
            <a:off x="1415701" y="1412362"/>
            <a:ext cx="7440083" cy="317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 2" panose="05020102010507070707" pitchFamily="18" charset="2"/>
              <a:buChar char="¢"/>
              <a:defRPr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Moments de l’ayant-droit / bénéficiaire…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4442058-1E5A-4A52-AE4E-A1E11605D62B}"/>
              </a:ext>
            </a:extLst>
          </p:cNvPr>
          <p:cNvSpPr/>
          <p:nvPr/>
        </p:nvSpPr>
        <p:spPr bwMode="auto">
          <a:xfrm>
            <a:off x="1517299" y="5562695"/>
            <a:ext cx="6707717" cy="31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 2" panose="05020102010507070707" pitchFamily="18" charset="2"/>
              <a:buChar char="¢"/>
              <a:defRPr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…avec pour objectifs de :</a:t>
            </a:r>
          </a:p>
        </p:txBody>
      </p:sp>
      <p:grpSp>
        <p:nvGrpSpPr>
          <p:cNvPr id="52" name="Groupe 15"/>
          <p:cNvGrpSpPr>
            <a:grpSpLocks/>
          </p:cNvGrpSpPr>
          <p:nvPr/>
        </p:nvGrpSpPr>
        <p:grpSpPr bwMode="auto">
          <a:xfrm>
            <a:off x="1488446" y="5943338"/>
            <a:ext cx="8640542" cy="761296"/>
            <a:chOff x="2555776" y="2332094"/>
            <a:chExt cx="6480000" cy="57092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8C263EE-0342-4EBD-AA15-246953F5E676}"/>
                </a:ext>
              </a:extLst>
            </p:cNvPr>
            <p:cNvSpPr/>
            <p:nvPr/>
          </p:nvSpPr>
          <p:spPr>
            <a:xfrm>
              <a:off x="2556008" y="2476017"/>
              <a:ext cx="3743090" cy="1444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067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rPr>
                <a:t>L’Accueillir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2FF3B15-2052-4BAF-BDA9-16259F90704D}"/>
                </a:ext>
              </a:extLst>
            </p:cNvPr>
            <p:cNvSpPr/>
            <p:nvPr/>
          </p:nvSpPr>
          <p:spPr>
            <a:xfrm>
              <a:off x="3321135" y="2620466"/>
              <a:ext cx="4319317" cy="14286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067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rPr>
                <a:t>L’aider à constituer son dossier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E6948DE-54E7-4E19-8C44-5747CC33F231}"/>
                </a:ext>
              </a:extLst>
            </p:cNvPr>
            <p:cNvSpPr/>
            <p:nvPr/>
          </p:nvSpPr>
          <p:spPr>
            <a:xfrm>
              <a:off x="6503873" y="2758567"/>
              <a:ext cx="2525553" cy="14445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067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rPr>
                <a:t>L’informer sur l’avancement du dossier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C607C56-8C24-44F6-8B1F-A66695C139C1}"/>
                </a:ext>
              </a:extLst>
            </p:cNvPr>
            <p:cNvSpPr/>
            <p:nvPr/>
          </p:nvSpPr>
          <p:spPr>
            <a:xfrm>
              <a:off x="2556008" y="2331566"/>
              <a:ext cx="6479768" cy="144451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067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rPr>
                <a:t>L’accompagner</a:t>
              </a:r>
            </a:p>
          </p:txBody>
        </p:sp>
      </p:grpSp>
      <p:sp>
        <p:nvSpPr>
          <p:cNvPr id="57" name="Flèche : droite 20">
            <a:extLst>
              <a:ext uri="{FF2B5EF4-FFF2-40B4-BE49-F238E27FC236}">
                <a16:creationId xmlns:a16="http://schemas.microsoft.com/office/drawing/2014/main" id="{E1400AB9-FD77-4928-ADE1-FBCE9FCE5C18}"/>
              </a:ext>
            </a:extLst>
          </p:cNvPr>
          <p:cNvSpPr/>
          <p:nvPr/>
        </p:nvSpPr>
        <p:spPr>
          <a:xfrm>
            <a:off x="5135742" y="3979933"/>
            <a:ext cx="190500" cy="1098551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67">
              <a:solidFill>
                <a:srgbClr val="FFFFFF"/>
              </a:solidFill>
              <a:latin typeface="Arial"/>
              <a:sym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C263196-98E3-4E0C-B5D2-B331AAE02591}"/>
              </a:ext>
            </a:extLst>
          </p:cNvPr>
          <p:cNvSpPr/>
          <p:nvPr/>
        </p:nvSpPr>
        <p:spPr>
          <a:xfrm>
            <a:off x="1443442" y="3551974"/>
            <a:ext cx="7440084" cy="319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 2" panose="05020102010507070707" pitchFamily="18" charset="2"/>
              <a:buChar char="¢"/>
              <a:defRPr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…Des espaces digitaux pour accompagner ces moments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043BAC70-7CC9-4A8A-B020-9E55D7141E2A}"/>
              </a:ext>
            </a:extLst>
          </p:cNvPr>
          <p:cNvCxnSpPr>
            <a:cxnSpLocks/>
          </p:cNvCxnSpPr>
          <p:nvPr/>
        </p:nvCxnSpPr>
        <p:spPr bwMode="auto">
          <a:xfrm>
            <a:off x="4781789" y="2887687"/>
            <a:ext cx="1441449" cy="0"/>
          </a:xfrm>
          <a:prstGeom prst="straightConnector1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C0825C9F-ACC0-4F1E-868B-9AF795859359}"/>
              </a:ext>
            </a:extLst>
          </p:cNvPr>
          <p:cNvSpPr txBox="1"/>
          <p:nvPr/>
        </p:nvSpPr>
        <p:spPr bwMode="auto">
          <a:xfrm>
            <a:off x="4781789" y="1939470"/>
            <a:ext cx="1441449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Connexion sécurisée</a:t>
            </a:r>
          </a:p>
        </p:txBody>
      </p:sp>
      <p:sp>
        <p:nvSpPr>
          <p:cNvPr id="62" name="ZoneTexte 74"/>
          <p:cNvSpPr txBox="1">
            <a:spLocks noChangeArrowheads="1"/>
          </p:cNvSpPr>
          <p:nvPr/>
        </p:nvSpPr>
        <p:spPr bwMode="auto">
          <a:xfrm>
            <a:off x="4810645" y="2921829"/>
            <a:ext cx="1441449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33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 2</a:t>
            </a:r>
          </a:p>
        </p:txBody>
      </p:sp>
      <p:grpSp>
        <p:nvGrpSpPr>
          <p:cNvPr id="63" name="Groupe 24"/>
          <p:cNvGrpSpPr>
            <a:grpSpLocks/>
          </p:cNvGrpSpPr>
          <p:nvPr/>
        </p:nvGrpSpPr>
        <p:grpSpPr bwMode="auto">
          <a:xfrm>
            <a:off x="5274197" y="2321031"/>
            <a:ext cx="480483" cy="480170"/>
            <a:chOff x="950937" y="2529720"/>
            <a:chExt cx="360000" cy="360000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9DCC83F8-2E28-41ED-9801-01F0356E6CB7}"/>
                </a:ext>
              </a:extLst>
            </p:cNvPr>
            <p:cNvSpPr/>
            <p:nvPr/>
          </p:nvSpPr>
          <p:spPr>
            <a:xfrm>
              <a:off x="950937" y="2529265"/>
              <a:ext cx="360001" cy="360235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867">
                <a:solidFill>
                  <a:srgbClr val="FFFFFF"/>
                </a:solidFill>
                <a:latin typeface="Arial"/>
                <a:sym typeface="Arial" panose="020B0604020202020204" pitchFamily="34" charset="0"/>
              </a:endParaRPr>
            </a:p>
          </p:txBody>
        </p: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FF2B2760-B2FF-4869-A62C-6D1C87F94555}"/>
                </a:ext>
              </a:extLst>
            </p:cNvPr>
            <p:cNvGrpSpPr/>
            <p:nvPr/>
          </p:nvGrpSpPr>
          <p:grpSpPr>
            <a:xfrm>
              <a:off x="1060380" y="2611270"/>
              <a:ext cx="141115" cy="196901"/>
              <a:chOff x="6018230" y="3422207"/>
              <a:chExt cx="257472" cy="358170"/>
            </a:xfrm>
            <a:solidFill>
              <a:schemeClr val="accent3"/>
            </a:solidFill>
          </p:grpSpPr>
          <p:sp>
            <p:nvSpPr>
              <p:cNvPr id="66" name="Freeform 6">
                <a:extLst>
                  <a:ext uri="{FF2B5EF4-FFF2-40B4-BE49-F238E27FC236}">
                    <a16:creationId xmlns:a16="http://schemas.microsoft.com/office/drawing/2014/main" id="{8D21BDDB-32D0-4C9F-811E-2D421DC605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8230" y="3560420"/>
                <a:ext cx="257472" cy="219957"/>
              </a:xfrm>
              <a:custGeom>
                <a:avLst/>
                <a:gdLst>
                  <a:gd name="T0" fmla="*/ 236 w 276"/>
                  <a:gd name="T1" fmla="*/ 0 h 236"/>
                  <a:gd name="T2" fmla="*/ 40 w 276"/>
                  <a:gd name="T3" fmla="*/ 0 h 236"/>
                  <a:gd name="T4" fmla="*/ 0 w 276"/>
                  <a:gd name="T5" fmla="*/ 39 h 236"/>
                  <a:gd name="T6" fmla="*/ 0 w 276"/>
                  <a:gd name="T7" fmla="*/ 192 h 236"/>
                  <a:gd name="T8" fmla="*/ 18 w 276"/>
                  <a:gd name="T9" fmla="*/ 217 h 236"/>
                  <a:gd name="T10" fmla="*/ 138 w 276"/>
                  <a:gd name="T11" fmla="*/ 236 h 236"/>
                  <a:gd name="T12" fmla="*/ 258 w 276"/>
                  <a:gd name="T13" fmla="*/ 217 h 236"/>
                  <a:gd name="T14" fmla="*/ 276 w 276"/>
                  <a:gd name="T15" fmla="*/ 192 h 236"/>
                  <a:gd name="T16" fmla="*/ 276 w 276"/>
                  <a:gd name="T17" fmla="*/ 39 h 236"/>
                  <a:gd name="T18" fmla="*/ 236 w 276"/>
                  <a:gd name="T19" fmla="*/ 0 h 236"/>
                  <a:gd name="T20" fmla="*/ 157 w 276"/>
                  <a:gd name="T21" fmla="*/ 116 h 236"/>
                  <a:gd name="T22" fmla="*/ 157 w 276"/>
                  <a:gd name="T23" fmla="*/ 156 h 236"/>
                  <a:gd name="T24" fmla="*/ 138 w 276"/>
                  <a:gd name="T25" fmla="*/ 175 h 236"/>
                  <a:gd name="T26" fmla="*/ 119 w 276"/>
                  <a:gd name="T27" fmla="*/ 156 h 236"/>
                  <a:gd name="T28" fmla="*/ 119 w 276"/>
                  <a:gd name="T29" fmla="*/ 116 h 236"/>
                  <a:gd name="T30" fmla="*/ 102 w 276"/>
                  <a:gd name="T31" fmla="*/ 85 h 236"/>
                  <a:gd name="T32" fmla="*/ 138 w 276"/>
                  <a:gd name="T33" fmla="*/ 49 h 236"/>
                  <a:gd name="T34" fmla="*/ 174 w 276"/>
                  <a:gd name="T35" fmla="*/ 85 h 236"/>
                  <a:gd name="T36" fmla="*/ 157 w 276"/>
                  <a:gd name="T37" fmla="*/ 11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6" h="236">
                    <a:moveTo>
                      <a:pt x="236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39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203"/>
                      <a:pt x="8" y="214"/>
                      <a:pt x="18" y="217"/>
                    </a:cubicBezTo>
                    <a:cubicBezTo>
                      <a:pt x="57" y="230"/>
                      <a:pt x="98" y="236"/>
                      <a:pt x="138" y="236"/>
                    </a:cubicBezTo>
                    <a:cubicBezTo>
                      <a:pt x="178" y="236"/>
                      <a:pt x="219" y="230"/>
                      <a:pt x="258" y="217"/>
                    </a:cubicBezTo>
                    <a:cubicBezTo>
                      <a:pt x="268" y="214"/>
                      <a:pt x="276" y="204"/>
                      <a:pt x="276" y="192"/>
                    </a:cubicBezTo>
                    <a:cubicBezTo>
                      <a:pt x="276" y="39"/>
                      <a:pt x="276" y="39"/>
                      <a:pt x="276" y="39"/>
                    </a:cubicBezTo>
                    <a:cubicBezTo>
                      <a:pt x="276" y="18"/>
                      <a:pt x="258" y="0"/>
                      <a:pt x="236" y="0"/>
                    </a:cubicBezTo>
                    <a:close/>
                    <a:moveTo>
                      <a:pt x="157" y="116"/>
                    </a:moveTo>
                    <a:cubicBezTo>
                      <a:pt x="157" y="156"/>
                      <a:pt x="157" y="156"/>
                      <a:pt x="157" y="156"/>
                    </a:cubicBezTo>
                    <a:cubicBezTo>
                      <a:pt x="157" y="166"/>
                      <a:pt x="148" y="175"/>
                      <a:pt x="138" y="175"/>
                    </a:cubicBezTo>
                    <a:cubicBezTo>
                      <a:pt x="128" y="175"/>
                      <a:pt x="119" y="166"/>
                      <a:pt x="119" y="156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08" y="110"/>
                      <a:pt x="102" y="98"/>
                      <a:pt x="102" y="85"/>
                    </a:cubicBezTo>
                    <a:cubicBezTo>
                      <a:pt x="102" y="65"/>
                      <a:pt x="118" y="49"/>
                      <a:pt x="138" y="49"/>
                    </a:cubicBezTo>
                    <a:cubicBezTo>
                      <a:pt x="158" y="49"/>
                      <a:pt x="174" y="65"/>
                      <a:pt x="174" y="85"/>
                    </a:cubicBezTo>
                    <a:cubicBezTo>
                      <a:pt x="174" y="98"/>
                      <a:pt x="168" y="110"/>
                      <a:pt x="157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sz="1867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>
                <a:extLst>
                  <a:ext uri="{FF2B5EF4-FFF2-40B4-BE49-F238E27FC236}">
                    <a16:creationId xmlns:a16="http://schemas.microsoft.com/office/drawing/2014/main" id="{7CDF822F-5720-45AD-9B4B-18C83D9EA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3771" y="3422207"/>
                <a:ext cx="186786" cy="130710"/>
              </a:xfrm>
              <a:custGeom>
                <a:avLst/>
                <a:gdLst>
                  <a:gd name="T0" fmla="*/ 41 w 200"/>
                  <a:gd name="T1" fmla="*/ 100 h 140"/>
                  <a:gd name="T2" fmla="*/ 100 w 200"/>
                  <a:gd name="T3" fmla="*/ 42 h 140"/>
                  <a:gd name="T4" fmla="*/ 159 w 200"/>
                  <a:gd name="T5" fmla="*/ 100 h 140"/>
                  <a:gd name="T6" fmla="*/ 159 w 200"/>
                  <a:gd name="T7" fmla="*/ 140 h 140"/>
                  <a:gd name="T8" fmla="*/ 200 w 200"/>
                  <a:gd name="T9" fmla="*/ 140 h 140"/>
                  <a:gd name="T10" fmla="*/ 200 w 200"/>
                  <a:gd name="T11" fmla="*/ 100 h 140"/>
                  <a:gd name="T12" fmla="*/ 100 w 200"/>
                  <a:gd name="T13" fmla="*/ 0 h 140"/>
                  <a:gd name="T14" fmla="*/ 0 w 200"/>
                  <a:gd name="T15" fmla="*/ 100 h 140"/>
                  <a:gd name="T16" fmla="*/ 0 w 200"/>
                  <a:gd name="T17" fmla="*/ 140 h 140"/>
                  <a:gd name="T18" fmla="*/ 41 w 200"/>
                  <a:gd name="T19" fmla="*/ 140 h 140"/>
                  <a:gd name="T20" fmla="*/ 41 w 200"/>
                  <a:gd name="T21" fmla="*/ 10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0" h="140">
                    <a:moveTo>
                      <a:pt x="41" y="100"/>
                    </a:moveTo>
                    <a:cubicBezTo>
                      <a:pt x="41" y="68"/>
                      <a:pt x="68" y="42"/>
                      <a:pt x="100" y="42"/>
                    </a:cubicBezTo>
                    <a:cubicBezTo>
                      <a:pt x="132" y="42"/>
                      <a:pt x="159" y="68"/>
                      <a:pt x="159" y="100"/>
                    </a:cubicBezTo>
                    <a:cubicBezTo>
                      <a:pt x="159" y="140"/>
                      <a:pt x="159" y="140"/>
                      <a:pt x="159" y="14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00"/>
                      <a:pt x="200" y="100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00"/>
                      <a:pt x="41" y="100"/>
                      <a:pt x="41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sz="1867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8" name="Pentagone 67"/>
          <p:cNvSpPr/>
          <p:nvPr/>
        </p:nvSpPr>
        <p:spPr>
          <a:xfrm>
            <a:off x="0" y="1443830"/>
            <a:ext cx="1339913" cy="299176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Pentagone 68"/>
          <p:cNvSpPr/>
          <p:nvPr/>
        </p:nvSpPr>
        <p:spPr>
          <a:xfrm>
            <a:off x="-1" y="3579771"/>
            <a:ext cx="1339913" cy="299176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Pentagone 69"/>
          <p:cNvSpPr/>
          <p:nvPr/>
        </p:nvSpPr>
        <p:spPr>
          <a:xfrm>
            <a:off x="0" y="5595822"/>
            <a:ext cx="1339913" cy="299176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2" name="Image 5" descr="CHENE-Logo-horizontal-centré-302-x-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1051457">
            <a:off x="8836033" y="597609"/>
            <a:ext cx="2958347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L’espace Successions : 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La réponse digitale </a:t>
            </a:r>
            <a:r>
              <a:rPr lang="fr-FR" dirty="0" err="1" smtClean="0">
                <a:solidFill>
                  <a:schemeClr val="bg1"/>
                </a:solidFill>
              </a:rPr>
              <a:t>Selfcare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2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48846" y="371916"/>
            <a:ext cx="9949857" cy="769441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L’ESPACE SUCCESSIONS… REPOSE SUR 2 PILIERS COMPLEMENTAIRES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latin typeface="+mn-lt"/>
            </a:endParaRPr>
          </a:p>
        </p:txBody>
      </p:sp>
      <p:pic>
        <p:nvPicPr>
          <p:cNvPr id="72" name="Image 5" descr="CHENE-Logo-horizontal-centré-302-x-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1051457">
            <a:off x="8958904" y="1397152"/>
            <a:ext cx="2958347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L’espace Successions : 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La réponse digitale </a:t>
            </a:r>
            <a:r>
              <a:rPr lang="fr-FR" dirty="0" err="1" smtClean="0">
                <a:solidFill>
                  <a:schemeClr val="bg1"/>
                </a:solidFill>
              </a:rPr>
              <a:t>Selfcare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 rot="10800000" flipV="1">
            <a:off x="835774" y="2024190"/>
            <a:ext cx="883298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i="1" dirty="0" smtClea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 </a:t>
            </a:r>
            <a:r>
              <a:rPr lang="fr-FR" altLang="fr-FR" sz="1600" b="1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site internet CEGEE dédié aux proches du défunt ou ayants droit ou/et bénéficiaires</a:t>
            </a:r>
          </a:p>
          <a:p>
            <a:pPr marL="237061"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1600" b="1" i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37061"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« e-solutionsuccession.caisse-epargne.fr » : </a:t>
            </a: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 portail facilement accessible via INTERNET ET/OU via DEI, </a:t>
            </a:r>
          </a:p>
          <a:p>
            <a:pPr marL="237061"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16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65655" lvl="4" indent="-228594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 un accueil en temps réel</a:t>
            </a:r>
          </a:p>
          <a:p>
            <a:pPr marL="465655" lvl="1" indent="-228594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 adresser des documents nécessaires  à la constitution du dossier et à son dénouement, directement à la Filière successions </a:t>
            </a:r>
          </a:p>
          <a:p>
            <a:pPr indent="-22013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1600" b="1" i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indent="-22013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1600" b="1" i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indent="-22013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i="1" dirty="0" smtClea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l’espace succession du Groupe BPCE </a:t>
            </a:r>
          </a:p>
          <a:p>
            <a:pPr marL="237061"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1600" b="1" i="1" dirty="0" smtClea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37061"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i="1" dirty="0" smtClea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« Mon dossier de succession » : </a:t>
            </a:r>
            <a:r>
              <a:rPr lang="fr-FR" altLang="fr-FR" sz="1600" dirty="0" smtClea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 espace personnel dédié et sécurisé</a:t>
            </a:r>
          </a:p>
          <a:p>
            <a:pPr marL="237061"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1600" b="1" i="1" dirty="0" smtClea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65655" lvl="1" indent="-228594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 accès au dossier succession du bénéficiaire du/des contrat(s) assurance vie </a:t>
            </a:r>
          </a:p>
          <a:p>
            <a:pPr marL="465655" lvl="1" indent="-228594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 adresser les documents attendus pour le règlement du/des contrat(s) d’assurance vie</a:t>
            </a:r>
          </a:p>
          <a:p>
            <a:pPr marL="465655" lvl="1" indent="-228594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fr-FR" altLang="fr-FR" sz="14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 suivre en direct le paiement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du/des contrat(s)</a:t>
            </a:r>
            <a:endParaRPr lang="fr-FR" altLang="fr-FR" sz="14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C21E2D3C-56D8-4600-8806-94F02D0F986E}"/>
              </a:ext>
            </a:extLst>
          </p:cNvPr>
          <p:cNvSpPr/>
          <p:nvPr/>
        </p:nvSpPr>
        <p:spPr>
          <a:xfrm>
            <a:off x="450541" y="4369606"/>
            <a:ext cx="385233" cy="3831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C21E2D3C-56D8-4600-8806-94F02D0F986E}"/>
              </a:ext>
            </a:extLst>
          </p:cNvPr>
          <p:cNvSpPr/>
          <p:nvPr/>
        </p:nvSpPr>
        <p:spPr>
          <a:xfrm>
            <a:off x="450541" y="2028552"/>
            <a:ext cx="385233" cy="3831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1</a:t>
            </a:r>
          </a:p>
        </p:txBody>
      </p:sp>
      <p:pic>
        <p:nvPicPr>
          <p:cNvPr id="75" name="Imag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885" y="4194750"/>
            <a:ext cx="2698992" cy="11159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889885" y="5374064"/>
            <a:ext cx="269899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Réservé à un bénéficiaire qui a justifié de sa qualité</a:t>
            </a:r>
          </a:p>
        </p:txBody>
      </p:sp>
      <p:pic>
        <p:nvPicPr>
          <p:cNvPr id="1026" name="Picture 2" descr="Fleche.gif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82"/>
          <a:stretch/>
        </p:blipFill>
        <p:spPr bwMode="auto">
          <a:xfrm rot="19441968" flipH="1">
            <a:off x="8467482" y="5772301"/>
            <a:ext cx="617219" cy="46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01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48846" y="371916"/>
            <a:ext cx="9949857" cy="769441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L’ESPACE SUCCESSIONS… C’EST QUOI ? 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latin typeface="+mn-lt"/>
            </a:endParaRPr>
          </a:p>
        </p:txBody>
      </p:sp>
      <p:pic>
        <p:nvPicPr>
          <p:cNvPr id="72" name="Image 5" descr="CHENE-Logo-horizontal-centré-302-x-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Bulle narrative : rectangle à coins arrondis 6"/>
          <p:cNvSpPr/>
          <p:nvPr/>
        </p:nvSpPr>
        <p:spPr>
          <a:xfrm>
            <a:off x="316869" y="1340786"/>
            <a:ext cx="4633384" cy="863137"/>
          </a:xfrm>
          <a:prstGeom prst="wedgeRoundRectCallout">
            <a:avLst>
              <a:gd name="adj1" fmla="val 57283"/>
              <a:gd name="adj2" fmla="val 23408"/>
              <a:gd name="adj3" fmla="val 16667"/>
            </a:avLst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41294"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3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A tout moment, depuis le portail CEGEE </a:t>
            </a:r>
            <a:r>
              <a:rPr lang="fr-FR" sz="1300" dirty="0" smtClean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régional, </a:t>
            </a:r>
            <a:r>
              <a:rPr lang="fr-FR" sz="13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l’ayant droit peut </a:t>
            </a:r>
            <a:r>
              <a:rPr lang="fr-FR" sz="1300" dirty="0" smtClean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accéder </a:t>
            </a:r>
            <a:r>
              <a:rPr lang="fr-FR" sz="13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sans identifiant ni mot de passe à « </a:t>
            </a:r>
            <a:r>
              <a:rPr lang="fr-FR" sz="1300" dirty="0" smtClean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e-solution </a:t>
            </a:r>
            <a:r>
              <a:rPr lang="fr-FR" sz="13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succession » via DEI et/ou internet</a:t>
            </a:r>
          </a:p>
        </p:txBody>
      </p:sp>
      <p:sp>
        <p:nvSpPr>
          <p:cNvPr id="13" name="Bulle narrative : rectangle à coins arrondis 16"/>
          <p:cNvSpPr/>
          <p:nvPr/>
        </p:nvSpPr>
        <p:spPr>
          <a:xfrm>
            <a:off x="6277621" y="1340786"/>
            <a:ext cx="5709611" cy="863137"/>
          </a:xfrm>
          <a:prstGeom prst="wedgeRoundRectCallout">
            <a:avLst>
              <a:gd name="adj1" fmla="val -55164"/>
              <a:gd name="adj2" fmla="val 27090"/>
              <a:gd name="adj3" fmla="val 16667"/>
            </a:avLst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41294"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300" dirty="0">
                <a:solidFill>
                  <a:srgbClr val="FFFFFF"/>
                </a:solidFill>
                <a:latin typeface="Arial"/>
                <a:cs typeface="Arial" pitchFamily="34" charset="0"/>
                <a:sym typeface="Arial" panose="020B0604020202020204" pitchFamily="34" charset="0"/>
              </a:rPr>
              <a:t>Après l’ouverture du dossier de succession par la Filière successions, le </a:t>
            </a:r>
            <a:r>
              <a:rPr lang="fr-FR" altLang="fr-FR" sz="1300" dirty="0" smtClean="0">
                <a:solidFill>
                  <a:srgbClr val="FFFFFF"/>
                </a:solidFill>
                <a:latin typeface="Arial"/>
                <a:cs typeface="Arial" pitchFamily="34" charset="0"/>
                <a:sym typeface="Arial" panose="020B0604020202020204" pitchFamily="34" charset="0"/>
              </a:rPr>
              <a:t>bénéficiaire </a:t>
            </a:r>
            <a:r>
              <a:rPr lang="fr-FR" altLang="fr-FR" sz="1300" dirty="0">
                <a:solidFill>
                  <a:srgbClr val="FFFFFF"/>
                </a:solidFill>
                <a:latin typeface="Arial"/>
                <a:cs typeface="Arial" pitchFamily="34" charset="0"/>
                <a:sym typeface="Arial" panose="020B0604020202020204" pitchFamily="34" charset="0"/>
              </a:rPr>
              <a:t>accède avec identifiant et mot de passe, transmis par les assureurs,  à « Mon dossier de succession » </a:t>
            </a:r>
          </a:p>
        </p:txBody>
      </p:sp>
      <p:pic>
        <p:nvPicPr>
          <p:cNvPr id="14" name="Imag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107" y="2343990"/>
            <a:ext cx="3907367" cy="1780116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e 3"/>
          <p:cNvGrpSpPr>
            <a:grpSpLocks/>
          </p:cNvGrpSpPr>
          <p:nvPr/>
        </p:nvGrpSpPr>
        <p:grpSpPr bwMode="auto">
          <a:xfrm>
            <a:off x="8763882" y="2568002"/>
            <a:ext cx="1534583" cy="160867"/>
            <a:chOff x="7216177" y="1659059"/>
            <a:chExt cx="720080" cy="120574"/>
          </a:xfrm>
        </p:grpSpPr>
        <p:sp>
          <p:nvSpPr>
            <p:cNvPr id="16" name="Rectangle 15"/>
            <p:cNvSpPr/>
            <p:nvPr/>
          </p:nvSpPr>
          <p:spPr>
            <a:xfrm>
              <a:off x="7216177" y="1659059"/>
              <a:ext cx="720080" cy="120574"/>
            </a:xfrm>
            <a:prstGeom prst="rect">
              <a:avLst/>
            </a:prstGeom>
            <a:solidFill>
              <a:srgbClr val="E512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dirty="0">
                  <a:solidFill>
                    <a:srgbClr val="FFFFFF"/>
                  </a:solidFill>
                  <a:latin typeface="Arial"/>
                  <a:sym typeface="Arial" panose="020B0604020202020204" pitchFamily="34" charset="0"/>
                </a:rPr>
                <a:t>Accès dossier succession</a:t>
              </a: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7234020" y="1671630"/>
              <a:ext cx="67232" cy="108002"/>
              <a:chOff x="6009515" y="3415269"/>
              <a:chExt cx="257472" cy="358176"/>
            </a:xfrm>
            <a:solidFill>
              <a:schemeClr val="bg1"/>
            </a:solidFill>
          </p:grpSpPr>
          <p:sp>
            <p:nvSpPr>
              <p:cNvPr id="18" name="Freeform 6"/>
              <p:cNvSpPr>
                <a:spLocks noEditPoints="1"/>
              </p:cNvSpPr>
              <p:nvPr/>
            </p:nvSpPr>
            <p:spPr bwMode="auto">
              <a:xfrm>
                <a:off x="6009515" y="3553489"/>
                <a:ext cx="257472" cy="219956"/>
              </a:xfrm>
              <a:custGeom>
                <a:avLst/>
                <a:gdLst>
                  <a:gd name="T0" fmla="*/ 236 w 276"/>
                  <a:gd name="T1" fmla="*/ 0 h 236"/>
                  <a:gd name="T2" fmla="*/ 40 w 276"/>
                  <a:gd name="T3" fmla="*/ 0 h 236"/>
                  <a:gd name="T4" fmla="*/ 0 w 276"/>
                  <a:gd name="T5" fmla="*/ 39 h 236"/>
                  <a:gd name="T6" fmla="*/ 0 w 276"/>
                  <a:gd name="T7" fmla="*/ 192 h 236"/>
                  <a:gd name="T8" fmla="*/ 18 w 276"/>
                  <a:gd name="T9" fmla="*/ 217 h 236"/>
                  <a:gd name="T10" fmla="*/ 138 w 276"/>
                  <a:gd name="T11" fmla="*/ 236 h 236"/>
                  <a:gd name="T12" fmla="*/ 258 w 276"/>
                  <a:gd name="T13" fmla="*/ 217 h 236"/>
                  <a:gd name="T14" fmla="*/ 276 w 276"/>
                  <a:gd name="T15" fmla="*/ 192 h 236"/>
                  <a:gd name="T16" fmla="*/ 276 w 276"/>
                  <a:gd name="T17" fmla="*/ 39 h 236"/>
                  <a:gd name="T18" fmla="*/ 236 w 276"/>
                  <a:gd name="T19" fmla="*/ 0 h 236"/>
                  <a:gd name="T20" fmla="*/ 157 w 276"/>
                  <a:gd name="T21" fmla="*/ 116 h 236"/>
                  <a:gd name="T22" fmla="*/ 157 w 276"/>
                  <a:gd name="T23" fmla="*/ 156 h 236"/>
                  <a:gd name="T24" fmla="*/ 138 w 276"/>
                  <a:gd name="T25" fmla="*/ 175 h 236"/>
                  <a:gd name="T26" fmla="*/ 119 w 276"/>
                  <a:gd name="T27" fmla="*/ 156 h 236"/>
                  <a:gd name="T28" fmla="*/ 119 w 276"/>
                  <a:gd name="T29" fmla="*/ 116 h 236"/>
                  <a:gd name="T30" fmla="*/ 102 w 276"/>
                  <a:gd name="T31" fmla="*/ 85 h 236"/>
                  <a:gd name="T32" fmla="*/ 138 w 276"/>
                  <a:gd name="T33" fmla="*/ 49 h 236"/>
                  <a:gd name="T34" fmla="*/ 174 w 276"/>
                  <a:gd name="T35" fmla="*/ 85 h 236"/>
                  <a:gd name="T36" fmla="*/ 157 w 276"/>
                  <a:gd name="T37" fmla="*/ 11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6" h="236">
                    <a:moveTo>
                      <a:pt x="236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39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203"/>
                      <a:pt x="8" y="214"/>
                      <a:pt x="18" y="217"/>
                    </a:cubicBezTo>
                    <a:cubicBezTo>
                      <a:pt x="57" y="230"/>
                      <a:pt x="98" y="236"/>
                      <a:pt x="138" y="236"/>
                    </a:cubicBezTo>
                    <a:cubicBezTo>
                      <a:pt x="178" y="236"/>
                      <a:pt x="219" y="230"/>
                      <a:pt x="258" y="217"/>
                    </a:cubicBezTo>
                    <a:cubicBezTo>
                      <a:pt x="268" y="214"/>
                      <a:pt x="276" y="204"/>
                      <a:pt x="276" y="192"/>
                    </a:cubicBezTo>
                    <a:cubicBezTo>
                      <a:pt x="276" y="39"/>
                      <a:pt x="276" y="39"/>
                      <a:pt x="276" y="39"/>
                    </a:cubicBezTo>
                    <a:cubicBezTo>
                      <a:pt x="276" y="18"/>
                      <a:pt x="258" y="0"/>
                      <a:pt x="236" y="0"/>
                    </a:cubicBezTo>
                    <a:close/>
                    <a:moveTo>
                      <a:pt x="157" y="116"/>
                    </a:moveTo>
                    <a:cubicBezTo>
                      <a:pt x="157" y="156"/>
                      <a:pt x="157" y="156"/>
                      <a:pt x="157" y="156"/>
                    </a:cubicBezTo>
                    <a:cubicBezTo>
                      <a:pt x="157" y="166"/>
                      <a:pt x="148" y="175"/>
                      <a:pt x="138" y="175"/>
                    </a:cubicBezTo>
                    <a:cubicBezTo>
                      <a:pt x="128" y="175"/>
                      <a:pt x="119" y="166"/>
                      <a:pt x="119" y="156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08" y="110"/>
                      <a:pt x="102" y="98"/>
                      <a:pt x="102" y="85"/>
                    </a:cubicBezTo>
                    <a:cubicBezTo>
                      <a:pt x="102" y="65"/>
                      <a:pt x="118" y="49"/>
                      <a:pt x="138" y="49"/>
                    </a:cubicBezTo>
                    <a:cubicBezTo>
                      <a:pt x="158" y="49"/>
                      <a:pt x="174" y="65"/>
                      <a:pt x="174" y="85"/>
                    </a:cubicBezTo>
                    <a:cubicBezTo>
                      <a:pt x="174" y="98"/>
                      <a:pt x="168" y="110"/>
                      <a:pt x="157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sz="1867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6045056" y="3415269"/>
                <a:ext cx="186787" cy="130709"/>
              </a:xfrm>
              <a:custGeom>
                <a:avLst/>
                <a:gdLst>
                  <a:gd name="T0" fmla="*/ 41 w 200"/>
                  <a:gd name="T1" fmla="*/ 100 h 140"/>
                  <a:gd name="T2" fmla="*/ 100 w 200"/>
                  <a:gd name="T3" fmla="*/ 42 h 140"/>
                  <a:gd name="T4" fmla="*/ 159 w 200"/>
                  <a:gd name="T5" fmla="*/ 100 h 140"/>
                  <a:gd name="T6" fmla="*/ 159 w 200"/>
                  <a:gd name="T7" fmla="*/ 140 h 140"/>
                  <a:gd name="T8" fmla="*/ 200 w 200"/>
                  <a:gd name="T9" fmla="*/ 140 h 140"/>
                  <a:gd name="T10" fmla="*/ 200 w 200"/>
                  <a:gd name="T11" fmla="*/ 100 h 140"/>
                  <a:gd name="T12" fmla="*/ 100 w 200"/>
                  <a:gd name="T13" fmla="*/ 0 h 140"/>
                  <a:gd name="T14" fmla="*/ 0 w 200"/>
                  <a:gd name="T15" fmla="*/ 100 h 140"/>
                  <a:gd name="T16" fmla="*/ 0 w 200"/>
                  <a:gd name="T17" fmla="*/ 140 h 140"/>
                  <a:gd name="T18" fmla="*/ 41 w 200"/>
                  <a:gd name="T19" fmla="*/ 140 h 140"/>
                  <a:gd name="T20" fmla="*/ 41 w 200"/>
                  <a:gd name="T21" fmla="*/ 10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0" h="140">
                    <a:moveTo>
                      <a:pt x="41" y="100"/>
                    </a:moveTo>
                    <a:cubicBezTo>
                      <a:pt x="41" y="68"/>
                      <a:pt x="68" y="42"/>
                      <a:pt x="100" y="42"/>
                    </a:cubicBezTo>
                    <a:cubicBezTo>
                      <a:pt x="132" y="42"/>
                      <a:pt x="159" y="68"/>
                      <a:pt x="159" y="100"/>
                    </a:cubicBezTo>
                    <a:cubicBezTo>
                      <a:pt x="159" y="140"/>
                      <a:pt x="159" y="140"/>
                      <a:pt x="159" y="14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00"/>
                      <a:pt x="200" y="100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00"/>
                      <a:pt x="41" y="100"/>
                      <a:pt x="41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sz="1867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B81D398A-265E-4368-8367-E55A0B2FBA53}"/>
              </a:ext>
            </a:extLst>
          </p:cNvPr>
          <p:cNvSpPr/>
          <p:nvPr/>
        </p:nvSpPr>
        <p:spPr>
          <a:xfrm>
            <a:off x="213667" y="1265603"/>
            <a:ext cx="425201" cy="3831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21E2D3C-56D8-4600-8806-94F02D0F986E}"/>
              </a:ext>
            </a:extLst>
          </p:cNvPr>
          <p:cNvSpPr/>
          <p:nvPr/>
        </p:nvSpPr>
        <p:spPr>
          <a:xfrm>
            <a:off x="6077987" y="1215543"/>
            <a:ext cx="385233" cy="3831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2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57E1D2F-0EA6-46B5-A478-B91563D905F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963360" y="3064725"/>
            <a:ext cx="2044668" cy="1286933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" name="Virage 5"/>
          <p:cNvSpPr/>
          <p:nvPr/>
        </p:nvSpPr>
        <p:spPr>
          <a:xfrm flipV="1">
            <a:off x="10325981" y="2639970"/>
            <a:ext cx="1286933" cy="436033"/>
          </a:xfrm>
          <a:prstGeom prst="bentUpArrow">
            <a:avLst>
              <a:gd name="adj1" fmla="val 8809"/>
              <a:gd name="adj2" fmla="val 9135"/>
              <a:gd name="adj3" fmla="val 1461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67">
              <a:solidFill>
                <a:srgbClr val="000000"/>
              </a:solidFill>
              <a:latin typeface="Arial"/>
              <a:sym typeface="Arial" panose="020B0604020202020204" pitchFamily="34" charset="0"/>
            </a:endParaRP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C8062AA5-DFA9-4C48-8DE6-E16843B84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674909"/>
              </p:ext>
            </p:extLst>
          </p:nvPr>
        </p:nvGraphicFramePr>
        <p:xfrm>
          <a:off x="173748" y="4661795"/>
          <a:ext cx="5227466" cy="1524220"/>
        </p:xfrm>
        <a:graphic>
          <a:graphicData uri="http://schemas.openxmlformats.org/drawingml/2006/table">
            <a:tbl>
              <a:tblPr firstRow="1" bandRow="1"/>
              <a:tblGrid>
                <a:gridCol w="5227466">
                  <a:extLst>
                    <a:ext uri="{9D8B030D-6E8A-4147-A177-3AD203B41FA5}">
                      <a16:colId xmlns:a16="http://schemas.microsoft.com/office/drawing/2014/main" val="3032409919"/>
                    </a:ext>
                  </a:extLst>
                </a:gridCol>
              </a:tblGrid>
              <a:tr h="894527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 E-solution succession » </a:t>
                      </a:r>
                    </a:p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Calibri "/>
                          <a:sym typeface="Arial" charset="0"/>
                        </a:rPr>
                        <a:t>Informations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Calibri "/>
                          <a:sym typeface="Wingdings" panose="05000000000000000000" pitchFamily="2" charset="2"/>
                        </a:rPr>
                        <a:t>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Calibri "/>
                          <a:sym typeface="Arial" charset="0"/>
                        </a:rPr>
                        <a:t> Déclaration du décès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Calibri "/>
                          <a:sym typeface="Wingdings" panose="05000000000000000000" pitchFamily="2" charset="2"/>
                        </a:rPr>
                        <a:t></a:t>
                      </a:r>
                      <a:endParaRPr lang="fr-FR" sz="1200" dirty="0">
                        <a:solidFill>
                          <a:schemeClr val="bg1"/>
                        </a:solidFill>
                        <a:latin typeface="Calibri "/>
                        <a:sym typeface="Arial" charset="0"/>
                      </a:endParaRPr>
                    </a:p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  <a:latin typeface="Calibri "/>
                          <a:sym typeface="Arial" charset="0"/>
                        </a:rPr>
                        <a:t>Téléchargement des premières pièces 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Calibri "/>
                          <a:sym typeface="Wingdings" panose="05000000000000000000" pitchFamily="2" charset="2"/>
                        </a:rPr>
                        <a:t>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latin typeface="Calibri "/>
                          <a:sym typeface="Arial" charset="0"/>
                        </a:rPr>
                        <a:t> Transmission </a:t>
                      </a:r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Calibri "/>
                          <a:sym typeface="Arial" charset="0"/>
                        </a:rPr>
                        <a:t>d’informations pour le règlement du dossier   </a:t>
                      </a:r>
                      <a:endParaRPr lang="fr-FR" sz="1200" dirty="0">
                        <a:solidFill>
                          <a:schemeClr val="bg1"/>
                        </a:solidFill>
                        <a:latin typeface="Calibri "/>
                        <a:sym typeface="Arial" charset="0"/>
                      </a:endParaRPr>
                    </a:p>
                  </a:txBody>
                  <a:tcPr marL="121907" marR="121907" marT="61015" marB="6101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751167"/>
                  </a:ext>
                </a:extLst>
              </a:tr>
              <a:tr h="609709">
                <a:tc>
                  <a:txBody>
                    <a:bodyPr/>
                    <a:lstStyle/>
                    <a:p>
                      <a:pPr marL="0" lvl="1" indent="0">
                        <a:buFont typeface="Wingdings" panose="05000000000000000000" pitchFamily="2" charset="2"/>
                        <a:buNone/>
                      </a:pPr>
                      <a:r>
                        <a:rPr kumimoji="0" lang="fr-F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Un service simple, rapide, en mode </a:t>
                      </a:r>
                      <a:r>
                        <a:rPr kumimoji="0" lang="fr-FR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selfcare</a:t>
                      </a:r>
                      <a:r>
                        <a:rPr kumimoji="0" lang="fr-F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, au profit  des proches du défunt, des ayants-droit/bénéficiaires, </a:t>
                      </a:r>
                      <a:r>
                        <a:rPr kumimoji="0" lang="fr-FR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en contact direct et en temps réel avec la Filière successions</a:t>
                      </a:r>
                      <a:endParaRPr kumimoji="0" lang="fr-F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Arial"/>
                        <a:sym typeface="Arial"/>
                      </a:endParaRPr>
                    </a:p>
                  </a:txBody>
                  <a:tcPr marL="121907" marR="121907" marT="61015" marB="6101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198879"/>
                  </a:ext>
                </a:extLst>
              </a:tr>
            </a:tbl>
          </a:graphicData>
        </a:graphic>
      </p:graphicFrame>
      <p:sp>
        <p:nvSpPr>
          <p:cNvPr id="25" name="Freeform 752">
            <a:extLst>
              <a:ext uri="{FF2B5EF4-FFF2-40B4-BE49-F238E27FC236}">
                <a16:creationId xmlns:a16="http://schemas.microsoft.com/office/drawing/2014/main" id="{EA96EDD9-4502-4A61-84C9-D454D2B2E2FF}"/>
              </a:ext>
            </a:extLst>
          </p:cNvPr>
          <p:cNvSpPr>
            <a:spLocks noEditPoints="1"/>
          </p:cNvSpPr>
          <p:nvPr/>
        </p:nvSpPr>
        <p:spPr bwMode="auto">
          <a:xfrm>
            <a:off x="5371578" y="1712856"/>
            <a:ext cx="484717" cy="491067"/>
          </a:xfrm>
          <a:custGeom>
            <a:avLst/>
            <a:gdLst>
              <a:gd name="T0" fmla="*/ 274 w 281"/>
              <a:gd name="T1" fmla="*/ 257 h 279"/>
              <a:gd name="T2" fmla="*/ 228 w 281"/>
              <a:gd name="T3" fmla="*/ 246 h 279"/>
              <a:gd name="T4" fmla="*/ 204 w 281"/>
              <a:gd name="T5" fmla="*/ 242 h 279"/>
              <a:gd name="T6" fmla="*/ 187 w 281"/>
              <a:gd name="T7" fmla="*/ 194 h 279"/>
              <a:gd name="T8" fmla="*/ 217 w 281"/>
              <a:gd name="T9" fmla="*/ 126 h 279"/>
              <a:gd name="T10" fmla="*/ 209 w 281"/>
              <a:gd name="T11" fmla="*/ 28 h 279"/>
              <a:gd name="T12" fmla="*/ 141 w 281"/>
              <a:gd name="T13" fmla="*/ 0 h 279"/>
              <a:gd name="T14" fmla="*/ 72 w 281"/>
              <a:gd name="T15" fmla="*/ 28 h 279"/>
              <a:gd name="T16" fmla="*/ 65 w 281"/>
              <a:gd name="T17" fmla="*/ 126 h 279"/>
              <a:gd name="T18" fmla="*/ 94 w 281"/>
              <a:gd name="T19" fmla="*/ 193 h 279"/>
              <a:gd name="T20" fmla="*/ 77 w 281"/>
              <a:gd name="T21" fmla="*/ 242 h 279"/>
              <a:gd name="T22" fmla="*/ 53 w 281"/>
              <a:gd name="T23" fmla="*/ 246 h 279"/>
              <a:gd name="T24" fmla="*/ 7 w 281"/>
              <a:gd name="T25" fmla="*/ 257 h 279"/>
              <a:gd name="T26" fmla="*/ 3 w 281"/>
              <a:gd name="T27" fmla="*/ 272 h 279"/>
              <a:gd name="T28" fmla="*/ 18 w 281"/>
              <a:gd name="T29" fmla="*/ 276 h 279"/>
              <a:gd name="T30" fmla="*/ 56 w 281"/>
              <a:gd name="T31" fmla="*/ 267 h 279"/>
              <a:gd name="T32" fmla="*/ 87 w 281"/>
              <a:gd name="T33" fmla="*/ 261 h 279"/>
              <a:gd name="T34" fmla="*/ 113 w 281"/>
              <a:gd name="T35" fmla="*/ 219 h 279"/>
              <a:gd name="T36" fmla="*/ 112 w 281"/>
              <a:gd name="T37" fmla="*/ 182 h 279"/>
              <a:gd name="T38" fmla="*/ 85 w 281"/>
              <a:gd name="T39" fmla="*/ 120 h 279"/>
              <a:gd name="T40" fmla="*/ 80 w 281"/>
              <a:gd name="T41" fmla="*/ 63 h 279"/>
              <a:gd name="T42" fmla="*/ 125 w 281"/>
              <a:gd name="T43" fmla="*/ 79 h 279"/>
              <a:gd name="T44" fmla="*/ 155 w 281"/>
              <a:gd name="T45" fmla="*/ 74 h 279"/>
              <a:gd name="T46" fmla="*/ 159 w 281"/>
              <a:gd name="T47" fmla="*/ 71 h 279"/>
              <a:gd name="T48" fmla="*/ 162 w 281"/>
              <a:gd name="T49" fmla="*/ 68 h 279"/>
              <a:gd name="T50" fmla="*/ 165 w 281"/>
              <a:gd name="T51" fmla="*/ 71 h 279"/>
              <a:gd name="T52" fmla="*/ 172 w 281"/>
              <a:gd name="T53" fmla="*/ 74 h 279"/>
              <a:gd name="T54" fmla="*/ 201 w 281"/>
              <a:gd name="T55" fmla="*/ 63 h 279"/>
              <a:gd name="T56" fmla="*/ 196 w 281"/>
              <a:gd name="T57" fmla="*/ 120 h 279"/>
              <a:gd name="T58" fmla="*/ 170 w 281"/>
              <a:gd name="T59" fmla="*/ 182 h 279"/>
              <a:gd name="T60" fmla="*/ 169 w 281"/>
              <a:gd name="T61" fmla="*/ 219 h 279"/>
              <a:gd name="T62" fmla="*/ 194 w 281"/>
              <a:gd name="T63" fmla="*/ 261 h 279"/>
              <a:gd name="T64" fmla="*/ 226 w 281"/>
              <a:gd name="T65" fmla="*/ 267 h 279"/>
              <a:gd name="T66" fmla="*/ 263 w 281"/>
              <a:gd name="T67" fmla="*/ 276 h 279"/>
              <a:gd name="T68" fmla="*/ 269 w 281"/>
              <a:gd name="T69" fmla="*/ 277 h 279"/>
              <a:gd name="T70" fmla="*/ 278 w 281"/>
              <a:gd name="T71" fmla="*/ 272 h 279"/>
              <a:gd name="T72" fmla="*/ 274 w 281"/>
              <a:gd name="T73" fmla="*/ 257 h 279"/>
              <a:gd name="T74" fmla="*/ 177 w 281"/>
              <a:gd name="T75" fmla="*/ 53 h 279"/>
              <a:gd name="T76" fmla="*/ 170 w 281"/>
              <a:gd name="T77" fmla="*/ 45 h 279"/>
              <a:gd name="T78" fmla="*/ 154 w 281"/>
              <a:gd name="T79" fmla="*/ 45 h 279"/>
              <a:gd name="T80" fmla="*/ 146 w 281"/>
              <a:gd name="T81" fmla="*/ 54 h 279"/>
              <a:gd name="T82" fmla="*/ 89 w 281"/>
              <a:gd name="T83" fmla="*/ 41 h 279"/>
              <a:gd name="T84" fmla="*/ 89 w 281"/>
              <a:gd name="T85" fmla="*/ 41 h 279"/>
              <a:gd name="T86" fmla="*/ 141 w 281"/>
              <a:gd name="T87" fmla="*/ 21 h 279"/>
              <a:gd name="T88" fmla="*/ 192 w 281"/>
              <a:gd name="T89" fmla="*/ 41 h 279"/>
              <a:gd name="T90" fmla="*/ 193 w 281"/>
              <a:gd name="T91" fmla="*/ 41 h 279"/>
              <a:gd name="T92" fmla="*/ 177 w 281"/>
              <a:gd name="T93" fmla="*/ 5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1" h="279">
                <a:moveTo>
                  <a:pt x="274" y="257"/>
                </a:moveTo>
                <a:cubicBezTo>
                  <a:pt x="260" y="249"/>
                  <a:pt x="243" y="248"/>
                  <a:pt x="228" y="246"/>
                </a:cubicBezTo>
                <a:cubicBezTo>
                  <a:pt x="218" y="245"/>
                  <a:pt x="208" y="244"/>
                  <a:pt x="204" y="242"/>
                </a:cubicBezTo>
                <a:cubicBezTo>
                  <a:pt x="193" y="236"/>
                  <a:pt x="184" y="201"/>
                  <a:pt x="187" y="194"/>
                </a:cubicBezTo>
                <a:cubicBezTo>
                  <a:pt x="200" y="176"/>
                  <a:pt x="212" y="144"/>
                  <a:pt x="217" y="126"/>
                </a:cubicBezTo>
                <a:cubicBezTo>
                  <a:pt x="223" y="102"/>
                  <a:pt x="232" y="58"/>
                  <a:pt x="209" y="28"/>
                </a:cubicBezTo>
                <a:cubicBezTo>
                  <a:pt x="195" y="9"/>
                  <a:pt x="172" y="0"/>
                  <a:pt x="141" y="0"/>
                </a:cubicBezTo>
                <a:cubicBezTo>
                  <a:pt x="109" y="0"/>
                  <a:pt x="86" y="9"/>
                  <a:pt x="72" y="28"/>
                </a:cubicBezTo>
                <a:cubicBezTo>
                  <a:pt x="50" y="58"/>
                  <a:pt x="58" y="102"/>
                  <a:pt x="65" y="126"/>
                </a:cubicBezTo>
                <a:cubicBezTo>
                  <a:pt x="70" y="144"/>
                  <a:pt x="82" y="176"/>
                  <a:pt x="94" y="193"/>
                </a:cubicBezTo>
                <a:cubicBezTo>
                  <a:pt x="97" y="201"/>
                  <a:pt x="88" y="236"/>
                  <a:pt x="77" y="242"/>
                </a:cubicBezTo>
                <a:cubicBezTo>
                  <a:pt x="73" y="244"/>
                  <a:pt x="63" y="245"/>
                  <a:pt x="53" y="246"/>
                </a:cubicBezTo>
                <a:cubicBezTo>
                  <a:pt x="38" y="248"/>
                  <a:pt x="21" y="249"/>
                  <a:pt x="7" y="257"/>
                </a:cubicBezTo>
                <a:cubicBezTo>
                  <a:pt x="2" y="260"/>
                  <a:pt x="0" y="266"/>
                  <a:pt x="3" y="272"/>
                </a:cubicBezTo>
                <a:cubicBezTo>
                  <a:pt x="6" y="277"/>
                  <a:pt x="13" y="279"/>
                  <a:pt x="18" y="276"/>
                </a:cubicBezTo>
                <a:cubicBezTo>
                  <a:pt x="28" y="270"/>
                  <a:pt x="43" y="269"/>
                  <a:pt x="56" y="267"/>
                </a:cubicBezTo>
                <a:cubicBezTo>
                  <a:pt x="68" y="266"/>
                  <a:pt x="79" y="265"/>
                  <a:pt x="87" y="261"/>
                </a:cubicBezTo>
                <a:cubicBezTo>
                  <a:pt x="103" y="252"/>
                  <a:pt x="110" y="229"/>
                  <a:pt x="113" y="219"/>
                </a:cubicBezTo>
                <a:cubicBezTo>
                  <a:pt x="115" y="210"/>
                  <a:pt x="118" y="192"/>
                  <a:pt x="112" y="182"/>
                </a:cubicBezTo>
                <a:cubicBezTo>
                  <a:pt x="101" y="167"/>
                  <a:pt x="90" y="137"/>
                  <a:pt x="85" y="120"/>
                </a:cubicBezTo>
                <a:cubicBezTo>
                  <a:pt x="82" y="109"/>
                  <a:pt x="76" y="84"/>
                  <a:pt x="80" y="63"/>
                </a:cubicBezTo>
                <a:cubicBezTo>
                  <a:pt x="94" y="75"/>
                  <a:pt x="110" y="79"/>
                  <a:pt x="125" y="79"/>
                </a:cubicBezTo>
                <a:cubicBezTo>
                  <a:pt x="137" y="79"/>
                  <a:pt x="148" y="76"/>
                  <a:pt x="155" y="74"/>
                </a:cubicBezTo>
                <a:cubicBezTo>
                  <a:pt x="156" y="73"/>
                  <a:pt x="158" y="72"/>
                  <a:pt x="159" y="71"/>
                </a:cubicBezTo>
                <a:cubicBezTo>
                  <a:pt x="162" y="68"/>
                  <a:pt x="162" y="68"/>
                  <a:pt x="162" y="68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7" y="73"/>
                  <a:pt x="169" y="74"/>
                  <a:pt x="172" y="74"/>
                </a:cubicBezTo>
                <a:cubicBezTo>
                  <a:pt x="173" y="74"/>
                  <a:pt x="187" y="75"/>
                  <a:pt x="201" y="63"/>
                </a:cubicBezTo>
                <a:cubicBezTo>
                  <a:pt x="205" y="84"/>
                  <a:pt x="199" y="109"/>
                  <a:pt x="196" y="120"/>
                </a:cubicBezTo>
                <a:cubicBezTo>
                  <a:pt x="191" y="137"/>
                  <a:pt x="180" y="167"/>
                  <a:pt x="170" y="182"/>
                </a:cubicBezTo>
                <a:cubicBezTo>
                  <a:pt x="163" y="192"/>
                  <a:pt x="166" y="210"/>
                  <a:pt x="169" y="219"/>
                </a:cubicBezTo>
                <a:cubicBezTo>
                  <a:pt x="171" y="229"/>
                  <a:pt x="178" y="252"/>
                  <a:pt x="194" y="261"/>
                </a:cubicBezTo>
                <a:cubicBezTo>
                  <a:pt x="202" y="265"/>
                  <a:pt x="213" y="266"/>
                  <a:pt x="226" y="267"/>
                </a:cubicBezTo>
                <a:cubicBezTo>
                  <a:pt x="239" y="269"/>
                  <a:pt x="254" y="270"/>
                  <a:pt x="263" y="276"/>
                </a:cubicBezTo>
                <a:cubicBezTo>
                  <a:pt x="265" y="277"/>
                  <a:pt x="267" y="277"/>
                  <a:pt x="269" y="277"/>
                </a:cubicBezTo>
                <a:cubicBezTo>
                  <a:pt x="272" y="277"/>
                  <a:pt x="276" y="275"/>
                  <a:pt x="278" y="272"/>
                </a:cubicBezTo>
                <a:cubicBezTo>
                  <a:pt x="281" y="266"/>
                  <a:pt x="279" y="260"/>
                  <a:pt x="274" y="257"/>
                </a:cubicBezTo>
                <a:close/>
                <a:moveTo>
                  <a:pt x="177" y="53"/>
                </a:moveTo>
                <a:cubicBezTo>
                  <a:pt x="170" y="45"/>
                  <a:pt x="170" y="45"/>
                  <a:pt x="170" y="45"/>
                </a:cubicBezTo>
                <a:cubicBezTo>
                  <a:pt x="165" y="41"/>
                  <a:pt x="159" y="41"/>
                  <a:pt x="154" y="45"/>
                </a:cubicBezTo>
                <a:cubicBezTo>
                  <a:pt x="146" y="54"/>
                  <a:pt x="146" y="54"/>
                  <a:pt x="146" y="54"/>
                </a:cubicBezTo>
                <a:cubicBezTo>
                  <a:pt x="137" y="57"/>
                  <a:pt x="106" y="64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99" y="28"/>
                  <a:pt x="116" y="21"/>
                  <a:pt x="141" y="21"/>
                </a:cubicBezTo>
                <a:cubicBezTo>
                  <a:pt x="165" y="21"/>
                  <a:pt x="182" y="28"/>
                  <a:pt x="192" y="41"/>
                </a:cubicBezTo>
                <a:cubicBezTo>
                  <a:pt x="192" y="41"/>
                  <a:pt x="192" y="41"/>
                  <a:pt x="193" y="41"/>
                </a:cubicBezTo>
                <a:cubicBezTo>
                  <a:pt x="187" y="49"/>
                  <a:pt x="180" y="52"/>
                  <a:pt x="177" y="5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867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B53A6D7A-5D31-4438-9260-A5A284FDD766}"/>
              </a:ext>
            </a:extLst>
          </p:cNvPr>
          <p:cNvSpPr>
            <a:spLocks/>
          </p:cNvSpPr>
          <p:nvPr/>
        </p:nvSpPr>
        <p:spPr bwMode="auto">
          <a:xfrm>
            <a:off x="1451651" y="3396678"/>
            <a:ext cx="33867" cy="16933"/>
          </a:xfrm>
          <a:custGeom>
            <a:avLst/>
            <a:gdLst>
              <a:gd name="T0" fmla="*/ 41 w 200"/>
              <a:gd name="T1" fmla="*/ 100 h 140"/>
              <a:gd name="T2" fmla="*/ 100 w 200"/>
              <a:gd name="T3" fmla="*/ 42 h 140"/>
              <a:gd name="T4" fmla="*/ 159 w 200"/>
              <a:gd name="T5" fmla="*/ 100 h 140"/>
              <a:gd name="T6" fmla="*/ 159 w 200"/>
              <a:gd name="T7" fmla="*/ 140 h 140"/>
              <a:gd name="T8" fmla="*/ 200 w 200"/>
              <a:gd name="T9" fmla="*/ 140 h 140"/>
              <a:gd name="T10" fmla="*/ 200 w 200"/>
              <a:gd name="T11" fmla="*/ 100 h 140"/>
              <a:gd name="T12" fmla="*/ 100 w 200"/>
              <a:gd name="T13" fmla="*/ 0 h 140"/>
              <a:gd name="T14" fmla="*/ 0 w 200"/>
              <a:gd name="T15" fmla="*/ 100 h 140"/>
              <a:gd name="T16" fmla="*/ 0 w 200"/>
              <a:gd name="T17" fmla="*/ 140 h 140"/>
              <a:gd name="T18" fmla="*/ 41 w 200"/>
              <a:gd name="T19" fmla="*/ 140 h 140"/>
              <a:gd name="T20" fmla="*/ 41 w 200"/>
              <a:gd name="T21" fmla="*/ 10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140">
                <a:moveTo>
                  <a:pt x="41" y="100"/>
                </a:moveTo>
                <a:cubicBezTo>
                  <a:pt x="41" y="68"/>
                  <a:pt x="68" y="42"/>
                  <a:pt x="100" y="42"/>
                </a:cubicBezTo>
                <a:cubicBezTo>
                  <a:pt x="132" y="42"/>
                  <a:pt x="159" y="68"/>
                  <a:pt x="159" y="100"/>
                </a:cubicBezTo>
                <a:cubicBezTo>
                  <a:pt x="159" y="140"/>
                  <a:pt x="159" y="140"/>
                  <a:pt x="159" y="14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00"/>
                  <a:pt x="200" y="100"/>
                  <a:pt x="200" y="100"/>
                </a:cubicBezTo>
                <a:cubicBezTo>
                  <a:pt x="200" y="45"/>
                  <a:pt x="155" y="0"/>
                  <a:pt x="100" y="0"/>
                </a:cubicBezTo>
                <a:cubicBezTo>
                  <a:pt x="45" y="0"/>
                  <a:pt x="0" y="45"/>
                  <a:pt x="0" y="100"/>
                </a:cubicBezTo>
                <a:cubicBezTo>
                  <a:pt x="0" y="140"/>
                  <a:pt x="0" y="140"/>
                  <a:pt x="0" y="140"/>
                </a:cubicBezTo>
                <a:cubicBezTo>
                  <a:pt x="41" y="140"/>
                  <a:pt x="41" y="140"/>
                  <a:pt x="41" y="140"/>
                </a:cubicBezTo>
                <a:cubicBezTo>
                  <a:pt x="41" y="100"/>
                  <a:pt x="41" y="100"/>
                  <a:pt x="41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7" name="Groupe 58"/>
          <p:cNvGrpSpPr>
            <a:grpSpLocks/>
          </p:cNvGrpSpPr>
          <p:nvPr/>
        </p:nvGrpSpPr>
        <p:grpSpPr bwMode="auto">
          <a:xfrm>
            <a:off x="190118" y="2334112"/>
            <a:ext cx="3750733" cy="1780116"/>
            <a:chOff x="535357" y="1482049"/>
            <a:chExt cx="2812507" cy="133427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28" name="Imag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482049"/>
              <a:ext cx="2808312" cy="1334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Image 5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4" r="70291" b="90533"/>
            <a:stretch>
              <a:fillRect/>
            </a:stretch>
          </p:blipFill>
          <p:spPr bwMode="auto">
            <a:xfrm>
              <a:off x="535357" y="1486381"/>
              <a:ext cx="902056" cy="198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e 60"/>
          <p:cNvGrpSpPr>
            <a:grpSpLocks/>
          </p:cNvGrpSpPr>
          <p:nvPr/>
        </p:nvGrpSpPr>
        <p:grpSpPr bwMode="auto">
          <a:xfrm>
            <a:off x="1909499" y="2688548"/>
            <a:ext cx="2402416" cy="1604433"/>
            <a:chOff x="1871286" y="1624862"/>
            <a:chExt cx="1801283" cy="120335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31" name="Image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956" y="1635646"/>
              <a:ext cx="1799613" cy="1192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Image 5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4" r="70291" b="90533"/>
            <a:stretch>
              <a:fillRect/>
            </a:stretch>
          </p:blipFill>
          <p:spPr bwMode="auto">
            <a:xfrm>
              <a:off x="1871286" y="1624862"/>
              <a:ext cx="503904" cy="11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Espace réservé du numéro de diapositive 3">
            <a:extLst>
              <a:ext uri="{FF2B5EF4-FFF2-40B4-BE49-F238E27FC236}">
                <a16:creationId xmlns:a16="http://schemas.microsoft.com/office/drawing/2014/main" id="{8088C37D-5A80-43AF-9B78-18ADF464B552}"/>
              </a:ext>
            </a:extLst>
          </p:cNvPr>
          <p:cNvSpPr txBox="1">
            <a:spLocks/>
          </p:cNvSpPr>
          <p:nvPr/>
        </p:nvSpPr>
        <p:spPr>
          <a:xfrm>
            <a:off x="85609" y="6784818"/>
            <a:ext cx="256117" cy="165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fr-FR" sz="1067" b="1" cap="all" dirty="0">
              <a:solidFill>
                <a:srgbClr val="581D74"/>
              </a:solidFill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797" y="2917438"/>
            <a:ext cx="2698992" cy="111594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 34"/>
          <p:cNvSpPr/>
          <p:nvPr/>
        </p:nvSpPr>
        <p:spPr>
          <a:xfrm>
            <a:off x="6525209" y="3969236"/>
            <a:ext cx="2976331" cy="91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8192" y="3863374"/>
            <a:ext cx="3175368" cy="233907"/>
          </a:xfrm>
          <a:prstGeom prst="rect">
            <a:avLst/>
          </a:prstGeom>
        </p:spPr>
      </p:pic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C8062AA5-DFA9-4C48-8DE6-E16843B84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962338"/>
              </p:ext>
            </p:extLst>
          </p:nvPr>
        </p:nvGraphicFramePr>
        <p:xfrm>
          <a:off x="5886125" y="4655957"/>
          <a:ext cx="6118125" cy="1666235"/>
        </p:xfrm>
        <a:graphic>
          <a:graphicData uri="http://schemas.openxmlformats.org/drawingml/2006/table">
            <a:tbl>
              <a:tblPr firstRow="1" bandRow="1"/>
              <a:tblGrid>
                <a:gridCol w="6118125">
                  <a:extLst>
                    <a:ext uri="{9D8B030D-6E8A-4147-A177-3AD203B41FA5}">
                      <a16:colId xmlns:a16="http://schemas.microsoft.com/office/drawing/2014/main" val="3032409919"/>
                    </a:ext>
                  </a:extLst>
                </a:gridCol>
              </a:tblGrid>
              <a:tr h="784468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«Mon dossier de succession » 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Calibri "/>
                          <a:sym typeface="Arial" charset="0"/>
                        </a:rPr>
                        <a:t>Données personnelles contextualisées du dossier de succession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Calibri "/>
                          <a:sym typeface="Wingdings" panose="05000000000000000000" pitchFamily="2" charset="2"/>
                        </a:rPr>
                        <a:t>Téléchargement des pièces assurance vie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Calibri "/>
                          <a:sym typeface="Wingdings" panose="05000000000000000000" pitchFamily="2" charset="2"/>
                        </a:rPr>
                        <a:t> Suivi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  <a:latin typeface="Calibri "/>
                          <a:sym typeface="Wingdings" panose="05000000000000000000" pitchFamily="2" charset="2"/>
                        </a:rPr>
                        <a:t> de l’avancement du dossier assurance vie suite décès</a:t>
                      </a:r>
                      <a:r>
                        <a:rPr lang="fr-FR" sz="1200" dirty="0" smtClean="0">
                          <a:solidFill>
                            <a:schemeClr val="bg1"/>
                          </a:solidFill>
                          <a:latin typeface="Calibri "/>
                          <a:sym typeface="Wingdings" panose="05000000000000000000" pitchFamily="2" charset="2"/>
                        </a:rPr>
                        <a:t></a:t>
                      </a:r>
                      <a:endParaRPr lang="fr-FR" sz="1200" dirty="0">
                        <a:solidFill>
                          <a:schemeClr val="bg1"/>
                        </a:solidFill>
                        <a:latin typeface="Calibri "/>
                        <a:sym typeface="Arial" charset="0"/>
                      </a:endParaRPr>
                    </a:p>
                  </a:txBody>
                  <a:tcPr marL="121907" marR="121907" marT="61015" marB="6101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751167"/>
                  </a:ext>
                </a:extLst>
              </a:tr>
              <a:tr h="766965">
                <a:tc>
                  <a:txBody>
                    <a:bodyPr/>
                    <a:lstStyle/>
                    <a:p>
                      <a:pPr marL="0" lvl="1" indent="0">
                        <a:buFont typeface="Wingdings" panose="05000000000000000000" pitchFamily="2" charset="2"/>
                        <a:buNone/>
                      </a:pPr>
                      <a:r>
                        <a:rPr kumimoji="0" lang="fr-F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Un service rapide réservé aux bénéficiaires d’un contrat assurance vie suite au décès de l’assuré, pour constituer à distance, mon dossier, pour télécharger les pièces nécessaires et pour le paiement du contrat à mon profit, avec </a:t>
                      </a:r>
                      <a:r>
                        <a:rPr kumimoji="0" lang="fr-FR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l’avantage de pouvoir suivre, en temps réel, l’avancement de mon dossier.</a:t>
                      </a:r>
                      <a:endParaRPr kumimoji="0" lang="fr-F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Arial"/>
                        <a:sym typeface="Arial"/>
                      </a:endParaRPr>
                    </a:p>
                  </a:txBody>
                  <a:tcPr marL="121907" marR="121907" marT="61015" marB="6101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198879"/>
                  </a:ext>
                </a:extLst>
              </a:tr>
            </a:tbl>
          </a:graphicData>
        </a:graphic>
      </p:graphicFrame>
      <p:cxnSp>
        <p:nvCxnSpPr>
          <p:cNvPr id="7" name="Connecteur droit 6"/>
          <p:cNvCxnSpPr/>
          <p:nvPr/>
        </p:nvCxnSpPr>
        <p:spPr>
          <a:xfrm>
            <a:off x="5654638" y="2339892"/>
            <a:ext cx="0" cy="4305352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1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89812" y="1285861"/>
            <a:ext cx="10610661" cy="769441"/>
          </a:xfrm>
        </p:spPr>
        <p:txBody>
          <a:bodyPr>
            <a:normAutofit fontScale="90000"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+mn-lt"/>
                <a:hlinkClick r:id="rId2" action="ppaction://hlinkfile"/>
              </a:rPr>
              <a:t>E-SOLUTIONSUCCESSION.CAISSE-EPARGNE.FR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 : LE SITE DÉDIÉ AUX PROCHES DU DÉFUNT</a:t>
            </a:r>
            <a:r>
              <a:rPr lang="fr-FR" sz="240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fr-FR" sz="2400" dirty="0" smtClean="0">
                <a:solidFill>
                  <a:srgbClr val="C00000"/>
                </a:solidFill>
                <a:latin typeface="+mn-lt"/>
              </a:rPr>
            </a:b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3" name="Espace réservé du numéro de diapositive 3">
            <a:extLst>
              <a:ext uri="{FF2B5EF4-FFF2-40B4-BE49-F238E27FC236}">
                <a16:creationId xmlns:a16="http://schemas.microsoft.com/office/drawing/2014/main" id="{8088C37D-5A80-43AF-9B78-18ADF464B552}"/>
              </a:ext>
            </a:extLst>
          </p:cNvPr>
          <p:cNvSpPr txBox="1">
            <a:spLocks/>
          </p:cNvSpPr>
          <p:nvPr/>
        </p:nvSpPr>
        <p:spPr>
          <a:xfrm>
            <a:off x="-222209" y="6341206"/>
            <a:ext cx="256117" cy="165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fr-FR" sz="1067" b="1" cap="all" dirty="0">
              <a:solidFill>
                <a:srgbClr val="581D74"/>
              </a:solidFill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Titre 3"/>
          <p:cNvSpPr txBox="1">
            <a:spLocks/>
          </p:cNvSpPr>
          <p:nvPr/>
        </p:nvSpPr>
        <p:spPr>
          <a:xfrm>
            <a:off x="1448846" y="371916"/>
            <a:ext cx="9949857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L’ESPACE SUCCESSIONS… C’EST QUOI ? 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latin typeface="+mn-lt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21E2D3C-56D8-4600-8806-94F02D0F986E}"/>
              </a:ext>
            </a:extLst>
          </p:cNvPr>
          <p:cNvSpPr/>
          <p:nvPr/>
        </p:nvSpPr>
        <p:spPr>
          <a:xfrm>
            <a:off x="213667" y="1322286"/>
            <a:ext cx="383117" cy="3852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1</a:t>
            </a:r>
          </a:p>
        </p:txBody>
      </p:sp>
      <p:pic>
        <p:nvPicPr>
          <p:cNvPr id="40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116" y="2812912"/>
            <a:ext cx="3399367" cy="176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468" y="4516830"/>
            <a:ext cx="4099983" cy="182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778031" y="2597011"/>
            <a:ext cx="287867" cy="6138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1219170">
              <a:defRPr/>
            </a:pPr>
            <a:endParaRPr lang="fr-FR" sz="2400" kern="0">
              <a:solidFill>
                <a:prstClr val="white"/>
              </a:solidFill>
              <a:latin typeface="Arial Narrow"/>
              <a:cs typeface="Arial" panose="020B0604020202020204" pitchFamily="34" charset="0"/>
              <a:sym typeface="Arial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7800717" y="6133964"/>
            <a:ext cx="2502127" cy="5539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fr-FR" sz="1000" kern="0" dirty="0">
                <a:solidFill>
                  <a:schemeClr val="bg1"/>
                </a:solidFill>
                <a:latin typeface="+mj-lt"/>
                <a:cs typeface="Arial"/>
                <a:sym typeface="Arial"/>
              </a:rPr>
              <a:t>Une réponse instantanée  de prise en charge à l’ayant droit/bénéficiaire ou proche du défunt</a:t>
            </a:r>
          </a:p>
        </p:txBody>
      </p:sp>
      <p:cxnSp>
        <p:nvCxnSpPr>
          <p:cNvPr id="44" name="Connecteur droit avec flèche 34"/>
          <p:cNvCxnSpPr>
            <a:cxnSpLocks noChangeShapeType="1"/>
          </p:cNvCxnSpPr>
          <p:nvPr/>
        </p:nvCxnSpPr>
        <p:spPr bwMode="auto">
          <a:xfrm flipH="1" flipV="1">
            <a:off x="8511917" y="5884197"/>
            <a:ext cx="143933" cy="24976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Connecteur en angle 44"/>
          <p:cNvCxnSpPr/>
          <p:nvPr/>
        </p:nvCxnSpPr>
        <p:spPr>
          <a:xfrm rot="16200000" flipH="1">
            <a:off x="3197252" y="2681250"/>
            <a:ext cx="670984" cy="1543049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en angle 45"/>
          <p:cNvCxnSpPr/>
          <p:nvPr/>
        </p:nvCxnSpPr>
        <p:spPr>
          <a:xfrm rot="10800000" flipV="1">
            <a:off x="2761220" y="4027447"/>
            <a:ext cx="1610783" cy="254000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 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64" y="4344947"/>
            <a:ext cx="3016251" cy="179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60" y="5001450"/>
            <a:ext cx="3077633" cy="180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ZoneTexte 48"/>
          <p:cNvSpPr txBox="1"/>
          <p:nvPr/>
        </p:nvSpPr>
        <p:spPr>
          <a:xfrm>
            <a:off x="3349327" y="6051790"/>
            <a:ext cx="1901683" cy="5539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fr-FR" sz="1000" kern="0" dirty="0">
                <a:solidFill>
                  <a:schemeClr val="bg1"/>
                </a:solidFill>
                <a:cs typeface="Arial"/>
                <a:sym typeface="Arial"/>
              </a:rPr>
              <a:t>Les coordonnées du défunt et de l’ayant droit/bénéficiaire pour une entrée en relation rapide</a:t>
            </a:r>
          </a:p>
        </p:txBody>
      </p:sp>
      <p:cxnSp>
        <p:nvCxnSpPr>
          <p:cNvPr id="50" name="Connecteur droit avec flèche 54"/>
          <p:cNvCxnSpPr>
            <a:cxnSpLocks noChangeShapeType="1"/>
            <a:stCxn id="49" idx="1"/>
          </p:cNvCxnSpPr>
          <p:nvPr/>
        </p:nvCxnSpPr>
        <p:spPr bwMode="auto">
          <a:xfrm flipH="1">
            <a:off x="2565931" y="6328789"/>
            <a:ext cx="783396" cy="22801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Rectangle à coins arrondis 50"/>
          <p:cNvSpPr/>
          <p:nvPr/>
        </p:nvSpPr>
        <p:spPr>
          <a:xfrm>
            <a:off x="4041932" y="5147163"/>
            <a:ext cx="960967" cy="38311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67">
              <a:solidFill>
                <a:srgbClr val="FFFFFF"/>
              </a:solidFill>
              <a:latin typeface="Arial"/>
              <a:sym typeface="Arial" panose="020B0604020202020204" pitchFamily="34" charset="0"/>
            </a:endParaRPr>
          </a:p>
        </p:txBody>
      </p:sp>
      <p:sp>
        <p:nvSpPr>
          <p:cNvPr id="52" name="Rectangle à coins arrondis 51"/>
          <p:cNvSpPr/>
          <p:nvPr/>
        </p:nvSpPr>
        <p:spPr>
          <a:xfrm>
            <a:off x="10692083" y="5596330"/>
            <a:ext cx="958851" cy="60325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67">
              <a:solidFill>
                <a:srgbClr val="FFFFFF"/>
              </a:solidFill>
              <a:latin typeface="Arial"/>
              <a:sym typeface="Arial" panose="020B0604020202020204" pitchFamily="34" charset="0"/>
            </a:endParaRPr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2274" y="1829291"/>
            <a:ext cx="2856197" cy="1485607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641" y="1814098"/>
            <a:ext cx="3737108" cy="1545169"/>
          </a:xfrm>
          <a:prstGeom prst="rect">
            <a:avLst/>
          </a:prstGeom>
        </p:spPr>
      </p:pic>
      <p:sp>
        <p:nvSpPr>
          <p:cNvPr id="55" name="ZoneTexte 54"/>
          <p:cNvSpPr txBox="1"/>
          <p:nvPr/>
        </p:nvSpPr>
        <p:spPr>
          <a:xfrm>
            <a:off x="4366012" y="4398295"/>
            <a:ext cx="3175524" cy="24622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solidFill>
                  <a:schemeClr val="bg1"/>
                </a:solidFill>
              </a:rPr>
              <a:t>3 formulaires à disposition de nos clients</a:t>
            </a:r>
            <a:endParaRPr lang="fr-FR" sz="1000" dirty="0">
              <a:solidFill>
                <a:schemeClr val="bg1"/>
              </a:solidFill>
            </a:endParaRPr>
          </a:p>
        </p:txBody>
      </p:sp>
      <p:pic>
        <p:nvPicPr>
          <p:cNvPr id="56" name="Image 5" descr="CHENE-Logo-horizontal-centré-302-x-6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92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89812" y="1285861"/>
            <a:ext cx="10610661" cy="769441"/>
          </a:xfrm>
        </p:spPr>
        <p:txBody>
          <a:bodyPr>
            <a:normAutofit fontScale="90000"/>
          </a:bodyPr>
          <a:lstStyle/>
          <a:p>
            <a:r>
              <a:rPr lang="fr-FR" sz="2400" b="1" dirty="0" smtClean="0">
                <a:solidFill>
                  <a:srgbClr val="C00000"/>
                </a:solidFill>
                <a:latin typeface="+mn-lt"/>
                <a:hlinkClick r:id="rId2" action="ppaction://hlinkfile"/>
              </a:rPr>
              <a:t>E-SOLUTIONSUCCESSION.CAISSE-EPARGNE.FR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 : LE SITE DÉDIÉ AUX PROCHES DU DÉFUNT</a:t>
            </a:r>
            <a:r>
              <a:rPr lang="fr-FR" sz="240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fr-FR" sz="2400" dirty="0" smtClean="0">
                <a:solidFill>
                  <a:srgbClr val="C00000"/>
                </a:solidFill>
                <a:latin typeface="+mn-lt"/>
              </a:rPr>
            </a:b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8" name="Titre 3"/>
          <p:cNvSpPr txBox="1">
            <a:spLocks/>
          </p:cNvSpPr>
          <p:nvPr/>
        </p:nvSpPr>
        <p:spPr>
          <a:xfrm>
            <a:off x="1448846" y="371916"/>
            <a:ext cx="9949857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L’ESPACE SUCCESSIONS… C’EST QUOI ? 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latin typeface="+mn-lt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21E2D3C-56D8-4600-8806-94F02D0F986E}"/>
              </a:ext>
            </a:extLst>
          </p:cNvPr>
          <p:cNvSpPr/>
          <p:nvPr/>
        </p:nvSpPr>
        <p:spPr>
          <a:xfrm>
            <a:off x="213667" y="1322286"/>
            <a:ext cx="383117" cy="3852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4" name="ZoneTexte 23"/>
          <p:cNvSpPr txBox="1"/>
          <p:nvPr/>
        </p:nvSpPr>
        <p:spPr>
          <a:xfrm rot="10800000" flipV="1">
            <a:off x="596784" y="1985930"/>
            <a:ext cx="88329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dirty="0" smtClea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Macro-parcours du bénéficiaire – contrat CNP &amp; BPCE VIE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kern="0" dirty="0" smtClea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Création du dossier bénéficiaire &amp; transmission des éléments de connexion</a:t>
            </a:r>
            <a:endParaRPr lang="fr-FR" altLang="fr-FR" sz="14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6BC6796-7E95-4716-BDE7-B7249CEF050C}"/>
              </a:ext>
            </a:extLst>
          </p:cNvPr>
          <p:cNvGrpSpPr/>
          <p:nvPr/>
        </p:nvGrpSpPr>
        <p:grpSpPr>
          <a:xfrm>
            <a:off x="9670430" y="1985930"/>
            <a:ext cx="1866287" cy="694389"/>
            <a:chOff x="6958205" y="87801"/>
            <a:chExt cx="1399715" cy="520792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9C937A53-96EE-4246-99A3-0B22D654284D}"/>
                </a:ext>
              </a:extLst>
            </p:cNvPr>
            <p:cNvCxnSpPr>
              <a:stCxn id="74" idx="6"/>
              <a:endCxn id="36" idx="8"/>
            </p:cNvCxnSpPr>
            <p:nvPr/>
          </p:nvCxnSpPr>
          <p:spPr>
            <a:xfrm>
              <a:off x="6958205" y="195801"/>
              <a:ext cx="1390434" cy="5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2D5DFB31-2A39-4A3C-A6D9-8D3207E3CD0A}"/>
                </a:ext>
              </a:extLst>
            </p:cNvPr>
            <p:cNvGrpSpPr/>
            <p:nvPr/>
          </p:nvGrpSpPr>
          <p:grpSpPr>
            <a:xfrm>
              <a:off x="6958205" y="87801"/>
              <a:ext cx="216000" cy="216000"/>
              <a:chOff x="6958205" y="87801"/>
              <a:chExt cx="216000" cy="216000"/>
            </a:xfrm>
          </p:grpSpPr>
          <p:sp>
            <p:nvSpPr>
              <p:cNvPr id="72" name="Ellipse 71">
                <a:extLst>
                  <a:ext uri="{FF2B5EF4-FFF2-40B4-BE49-F238E27FC236}">
                    <a16:creationId xmlns:a16="http://schemas.microsoft.com/office/drawing/2014/main" id="{BDD4C798-EF74-44D8-8F51-04C3C10B4E23}"/>
                  </a:ext>
                </a:extLst>
              </p:cNvPr>
              <p:cNvSpPr/>
              <p:nvPr/>
            </p:nvSpPr>
            <p:spPr>
              <a:xfrm>
                <a:off x="6958205" y="8780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grpSp>
            <p:nvGrpSpPr>
              <p:cNvPr id="73" name="Group 690">
                <a:extLst>
                  <a:ext uri="{FF2B5EF4-FFF2-40B4-BE49-F238E27FC236}">
                    <a16:creationId xmlns:a16="http://schemas.microsoft.com/office/drawing/2014/main" id="{9A1A5B9B-1A82-4810-9D60-D5B7174393C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958205" y="87801"/>
                <a:ext cx="216000" cy="216000"/>
                <a:chOff x="3494" y="2985"/>
                <a:chExt cx="340" cy="340"/>
              </a:xfrm>
              <a:solidFill>
                <a:schemeClr val="tx1"/>
              </a:solidFill>
            </p:grpSpPr>
            <p:sp>
              <p:nvSpPr>
                <p:cNvPr id="74" name="Freeform 691">
                  <a:extLst>
                    <a:ext uri="{FF2B5EF4-FFF2-40B4-BE49-F238E27FC236}">
                      <a16:creationId xmlns:a16="http://schemas.microsoft.com/office/drawing/2014/main" id="{0998F0B3-0EB4-43E3-91E5-921AAC24C00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94" y="2985"/>
                  <a:ext cx="340" cy="340"/>
                </a:xfrm>
                <a:custGeom>
                  <a:avLst/>
                  <a:gdLst>
                    <a:gd name="T0" fmla="*/ 256 w 512"/>
                    <a:gd name="T1" fmla="*/ 21 h 512"/>
                    <a:gd name="T2" fmla="*/ 490 w 512"/>
                    <a:gd name="T3" fmla="*/ 256 h 512"/>
                    <a:gd name="T4" fmla="*/ 256 w 512"/>
                    <a:gd name="T5" fmla="*/ 490 h 512"/>
                    <a:gd name="T6" fmla="*/ 21 w 512"/>
                    <a:gd name="T7" fmla="*/ 256 h 512"/>
                    <a:gd name="T8" fmla="*/ 256 w 512"/>
                    <a:gd name="T9" fmla="*/ 21 h 512"/>
                    <a:gd name="T10" fmla="*/ 256 w 512"/>
                    <a:gd name="T11" fmla="*/ 0 h 512"/>
                    <a:gd name="T12" fmla="*/ 0 w 512"/>
                    <a:gd name="T13" fmla="*/ 256 h 512"/>
                    <a:gd name="T14" fmla="*/ 256 w 512"/>
                    <a:gd name="T15" fmla="*/ 512 h 512"/>
                    <a:gd name="T16" fmla="*/ 512 w 512"/>
                    <a:gd name="T17" fmla="*/ 256 h 512"/>
                    <a:gd name="T18" fmla="*/ 256 w 512"/>
                    <a:gd name="T19" fmla="*/ 0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12" h="512">
                      <a:moveTo>
                        <a:pt x="256" y="21"/>
                      </a:moveTo>
                      <a:cubicBezTo>
                        <a:pt x="385" y="21"/>
                        <a:pt x="490" y="126"/>
                        <a:pt x="490" y="256"/>
                      </a:cubicBezTo>
                      <a:cubicBezTo>
                        <a:pt x="490" y="385"/>
                        <a:pt x="385" y="490"/>
                        <a:pt x="256" y="490"/>
                      </a:cubicBezTo>
                      <a:cubicBezTo>
                        <a:pt x="126" y="490"/>
                        <a:pt x="21" y="385"/>
                        <a:pt x="21" y="256"/>
                      </a:cubicBezTo>
                      <a:cubicBezTo>
                        <a:pt x="21" y="126"/>
                        <a:pt x="126" y="21"/>
                        <a:pt x="256" y="21"/>
                      </a:cubicBezTo>
                      <a:moveTo>
                        <a:pt x="256" y="0"/>
                      </a:moveTo>
                      <a:cubicBezTo>
                        <a:pt x="114" y="0"/>
                        <a:pt x="0" y="114"/>
                        <a:pt x="0" y="256"/>
                      </a:cubicBezTo>
                      <a:cubicBezTo>
                        <a:pt x="0" y="397"/>
                        <a:pt x="114" y="512"/>
                        <a:pt x="256" y="512"/>
                      </a:cubicBezTo>
                      <a:cubicBezTo>
                        <a:pt x="397" y="512"/>
                        <a:pt x="512" y="397"/>
                        <a:pt x="512" y="256"/>
                      </a:cubicBezTo>
                      <a:cubicBezTo>
                        <a:pt x="512" y="114"/>
                        <a:pt x="397" y="0"/>
                        <a:pt x="25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sp>
              <p:nvSpPr>
                <p:cNvPr id="75" name="Freeform 692">
                  <a:extLst>
                    <a:ext uri="{FF2B5EF4-FFF2-40B4-BE49-F238E27FC236}">
                      <a16:creationId xmlns:a16="http://schemas.microsoft.com/office/drawing/2014/main" id="{1EA4FF3C-6F6D-4B01-BF1A-15997E3889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551" y="3067"/>
                  <a:ext cx="225" cy="194"/>
                </a:xfrm>
                <a:custGeom>
                  <a:avLst/>
                  <a:gdLst>
                    <a:gd name="T0" fmla="*/ 170 w 338"/>
                    <a:gd name="T1" fmla="*/ 292 h 292"/>
                    <a:gd name="T2" fmla="*/ 168 w 338"/>
                    <a:gd name="T3" fmla="*/ 292 h 292"/>
                    <a:gd name="T4" fmla="*/ 160 w 338"/>
                    <a:gd name="T5" fmla="*/ 288 h 292"/>
                    <a:gd name="T6" fmla="*/ 32 w 338"/>
                    <a:gd name="T7" fmla="*/ 153 h 292"/>
                    <a:gd name="T8" fmla="*/ 32 w 338"/>
                    <a:gd name="T9" fmla="*/ 33 h 292"/>
                    <a:gd name="T10" fmla="*/ 90 w 338"/>
                    <a:gd name="T11" fmla="*/ 8 h 292"/>
                    <a:gd name="T12" fmla="*/ 148 w 338"/>
                    <a:gd name="T13" fmla="*/ 33 h 292"/>
                    <a:gd name="T14" fmla="*/ 149 w 338"/>
                    <a:gd name="T15" fmla="*/ 35 h 292"/>
                    <a:gd name="T16" fmla="*/ 149 w 338"/>
                    <a:gd name="T17" fmla="*/ 50 h 292"/>
                    <a:gd name="T18" fmla="*/ 121 w 338"/>
                    <a:gd name="T19" fmla="*/ 78 h 292"/>
                    <a:gd name="T20" fmla="*/ 161 w 338"/>
                    <a:gd name="T21" fmla="*/ 119 h 292"/>
                    <a:gd name="T22" fmla="*/ 161 w 338"/>
                    <a:gd name="T23" fmla="*/ 134 h 292"/>
                    <a:gd name="T24" fmla="*/ 147 w 338"/>
                    <a:gd name="T25" fmla="*/ 148 h 292"/>
                    <a:gd name="T26" fmla="*/ 161 w 338"/>
                    <a:gd name="T27" fmla="*/ 161 h 292"/>
                    <a:gd name="T28" fmla="*/ 159 w 338"/>
                    <a:gd name="T29" fmla="*/ 156 h 292"/>
                    <a:gd name="T30" fmla="*/ 162 w 338"/>
                    <a:gd name="T31" fmla="*/ 145 h 292"/>
                    <a:gd name="T32" fmla="*/ 187 w 338"/>
                    <a:gd name="T33" fmla="*/ 121 h 292"/>
                    <a:gd name="T34" fmla="*/ 162 w 338"/>
                    <a:gd name="T35" fmla="*/ 97 h 292"/>
                    <a:gd name="T36" fmla="*/ 162 w 338"/>
                    <a:gd name="T37" fmla="*/ 81 h 292"/>
                    <a:gd name="T38" fmla="*/ 197 w 338"/>
                    <a:gd name="T39" fmla="*/ 46 h 292"/>
                    <a:gd name="T40" fmla="*/ 195 w 338"/>
                    <a:gd name="T41" fmla="*/ 44 h 292"/>
                    <a:gd name="T42" fmla="*/ 192 w 338"/>
                    <a:gd name="T43" fmla="*/ 36 h 292"/>
                    <a:gd name="T44" fmla="*/ 195 w 338"/>
                    <a:gd name="T45" fmla="*/ 28 h 292"/>
                    <a:gd name="T46" fmla="*/ 306 w 338"/>
                    <a:gd name="T47" fmla="*/ 33 h 292"/>
                    <a:gd name="T48" fmla="*/ 306 w 338"/>
                    <a:gd name="T49" fmla="*/ 33 h 292"/>
                    <a:gd name="T50" fmla="*/ 306 w 338"/>
                    <a:gd name="T51" fmla="*/ 153 h 292"/>
                    <a:gd name="T52" fmla="*/ 177 w 338"/>
                    <a:gd name="T53" fmla="*/ 288 h 292"/>
                    <a:gd name="T54" fmla="*/ 170 w 338"/>
                    <a:gd name="T55" fmla="*/ 292 h 292"/>
                    <a:gd name="T56" fmla="*/ 90 w 338"/>
                    <a:gd name="T57" fmla="*/ 30 h 292"/>
                    <a:gd name="T58" fmla="*/ 47 w 338"/>
                    <a:gd name="T59" fmla="*/ 48 h 292"/>
                    <a:gd name="T60" fmla="*/ 47 w 338"/>
                    <a:gd name="T61" fmla="*/ 138 h 292"/>
                    <a:gd name="T62" fmla="*/ 169 w 338"/>
                    <a:gd name="T63" fmla="*/ 266 h 292"/>
                    <a:gd name="T64" fmla="*/ 291 w 338"/>
                    <a:gd name="T65" fmla="*/ 138 h 292"/>
                    <a:gd name="T66" fmla="*/ 291 w 338"/>
                    <a:gd name="T67" fmla="*/ 48 h 292"/>
                    <a:gd name="T68" fmla="*/ 291 w 338"/>
                    <a:gd name="T69" fmla="*/ 48 h 292"/>
                    <a:gd name="T70" fmla="*/ 219 w 338"/>
                    <a:gd name="T71" fmla="*/ 38 h 292"/>
                    <a:gd name="T72" fmla="*/ 220 w 338"/>
                    <a:gd name="T73" fmla="*/ 39 h 292"/>
                    <a:gd name="T74" fmla="*/ 220 w 338"/>
                    <a:gd name="T75" fmla="*/ 54 h 292"/>
                    <a:gd name="T76" fmla="*/ 185 w 338"/>
                    <a:gd name="T77" fmla="*/ 89 h 292"/>
                    <a:gd name="T78" fmla="*/ 209 w 338"/>
                    <a:gd name="T79" fmla="*/ 113 h 292"/>
                    <a:gd name="T80" fmla="*/ 209 w 338"/>
                    <a:gd name="T81" fmla="*/ 129 h 292"/>
                    <a:gd name="T82" fmla="*/ 181 w 338"/>
                    <a:gd name="T83" fmla="*/ 156 h 292"/>
                    <a:gd name="T84" fmla="*/ 191 w 338"/>
                    <a:gd name="T85" fmla="*/ 193 h 292"/>
                    <a:gd name="T86" fmla="*/ 186 w 338"/>
                    <a:gd name="T87" fmla="*/ 205 h 292"/>
                    <a:gd name="T88" fmla="*/ 173 w 338"/>
                    <a:gd name="T89" fmla="*/ 203 h 292"/>
                    <a:gd name="T90" fmla="*/ 125 w 338"/>
                    <a:gd name="T91" fmla="*/ 155 h 292"/>
                    <a:gd name="T92" fmla="*/ 125 w 338"/>
                    <a:gd name="T93" fmla="*/ 140 h 292"/>
                    <a:gd name="T94" fmla="*/ 139 w 338"/>
                    <a:gd name="T95" fmla="*/ 126 h 292"/>
                    <a:gd name="T96" fmla="*/ 98 w 338"/>
                    <a:gd name="T97" fmla="*/ 86 h 292"/>
                    <a:gd name="T98" fmla="*/ 95 w 338"/>
                    <a:gd name="T99" fmla="*/ 78 h 292"/>
                    <a:gd name="T100" fmla="*/ 98 w 338"/>
                    <a:gd name="T101" fmla="*/ 71 h 292"/>
                    <a:gd name="T102" fmla="*/ 126 w 338"/>
                    <a:gd name="T103" fmla="*/ 43 h 292"/>
                    <a:gd name="T104" fmla="*/ 90 w 338"/>
                    <a:gd name="T105" fmla="*/ 30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38" h="292">
                      <a:moveTo>
                        <a:pt x="170" y="292"/>
                      </a:moveTo>
                      <a:cubicBezTo>
                        <a:pt x="168" y="292"/>
                        <a:pt x="168" y="292"/>
                        <a:pt x="168" y="292"/>
                      </a:cubicBezTo>
                      <a:cubicBezTo>
                        <a:pt x="165" y="292"/>
                        <a:pt x="162" y="290"/>
                        <a:pt x="160" y="288"/>
                      </a:cubicBezTo>
                      <a:cubicBezTo>
                        <a:pt x="32" y="153"/>
                        <a:pt x="32" y="153"/>
                        <a:pt x="32" y="153"/>
                      </a:cubicBezTo>
                      <a:cubicBezTo>
                        <a:pt x="0" y="120"/>
                        <a:pt x="0" y="66"/>
                        <a:pt x="32" y="33"/>
                      </a:cubicBezTo>
                      <a:cubicBezTo>
                        <a:pt x="47" y="17"/>
                        <a:pt x="68" y="8"/>
                        <a:pt x="90" y="8"/>
                      </a:cubicBezTo>
                      <a:cubicBezTo>
                        <a:pt x="112" y="8"/>
                        <a:pt x="132" y="17"/>
                        <a:pt x="148" y="33"/>
                      </a:cubicBezTo>
                      <a:cubicBezTo>
                        <a:pt x="149" y="35"/>
                        <a:pt x="149" y="35"/>
                        <a:pt x="149" y="35"/>
                      </a:cubicBezTo>
                      <a:cubicBezTo>
                        <a:pt x="153" y="39"/>
                        <a:pt x="153" y="46"/>
                        <a:pt x="149" y="50"/>
                      </a:cubicBezTo>
                      <a:cubicBezTo>
                        <a:pt x="121" y="78"/>
                        <a:pt x="121" y="78"/>
                        <a:pt x="121" y="78"/>
                      </a:cubicBezTo>
                      <a:cubicBezTo>
                        <a:pt x="161" y="119"/>
                        <a:pt x="161" y="119"/>
                        <a:pt x="161" y="119"/>
                      </a:cubicBezTo>
                      <a:cubicBezTo>
                        <a:pt x="165" y="123"/>
                        <a:pt x="165" y="130"/>
                        <a:pt x="161" y="134"/>
                      </a:cubicBezTo>
                      <a:cubicBezTo>
                        <a:pt x="147" y="148"/>
                        <a:pt x="147" y="148"/>
                        <a:pt x="147" y="148"/>
                      </a:cubicBezTo>
                      <a:cubicBezTo>
                        <a:pt x="161" y="161"/>
                        <a:pt x="161" y="161"/>
                        <a:pt x="161" y="161"/>
                      </a:cubicBezTo>
                      <a:cubicBezTo>
                        <a:pt x="159" y="156"/>
                        <a:pt x="159" y="156"/>
                        <a:pt x="159" y="156"/>
                      </a:cubicBezTo>
                      <a:cubicBezTo>
                        <a:pt x="158" y="152"/>
                        <a:pt x="159" y="148"/>
                        <a:pt x="162" y="145"/>
                      </a:cubicBezTo>
                      <a:cubicBezTo>
                        <a:pt x="187" y="121"/>
                        <a:pt x="187" y="121"/>
                        <a:pt x="187" y="121"/>
                      </a:cubicBezTo>
                      <a:cubicBezTo>
                        <a:pt x="162" y="97"/>
                        <a:pt x="162" y="97"/>
                        <a:pt x="162" y="97"/>
                      </a:cubicBezTo>
                      <a:cubicBezTo>
                        <a:pt x="158" y="92"/>
                        <a:pt x="158" y="86"/>
                        <a:pt x="162" y="81"/>
                      </a:cubicBezTo>
                      <a:cubicBezTo>
                        <a:pt x="197" y="46"/>
                        <a:pt x="197" y="46"/>
                        <a:pt x="197" y="46"/>
                      </a:cubicBezTo>
                      <a:cubicBezTo>
                        <a:pt x="195" y="44"/>
                        <a:pt x="195" y="44"/>
                        <a:pt x="195" y="44"/>
                      </a:cubicBezTo>
                      <a:cubicBezTo>
                        <a:pt x="193" y="42"/>
                        <a:pt x="192" y="39"/>
                        <a:pt x="192" y="36"/>
                      </a:cubicBezTo>
                      <a:cubicBezTo>
                        <a:pt x="192" y="33"/>
                        <a:pt x="193" y="30"/>
                        <a:pt x="195" y="28"/>
                      </a:cubicBezTo>
                      <a:cubicBezTo>
                        <a:pt x="228" y="0"/>
                        <a:pt x="276" y="2"/>
                        <a:pt x="306" y="33"/>
                      </a:cubicBezTo>
                      <a:cubicBezTo>
                        <a:pt x="306" y="33"/>
                        <a:pt x="306" y="33"/>
                        <a:pt x="306" y="33"/>
                      </a:cubicBezTo>
                      <a:cubicBezTo>
                        <a:pt x="338" y="66"/>
                        <a:pt x="338" y="120"/>
                        <a:pt x="306" y="153"/>
                      </a:cubicBezTo>
                      <a:cubicBezTo>
                        <a:pt x="177" y="288"/>
                        <a:pt x="177" y="288"/>
                        <a:pt x="177" y="288"/>
                      </a:cubicBezTo>
                      <a:cubicBezTo>
                        <a:pt x="175" y="290"/>
                        <a:pt x="173" y="292"/>
                        <a:pt x="170" y="292"/>
                      </a:cubicBezTo>
                      <a:close/>
                      <a:moveTo>
                        <a:pt x="90" y="30"/>
                      </a:moveTo>
                      <a:cubicBezTo>
                        <a:pt x="74" y="30"/>
                        <a:pt x="59" y="36"/>
                        <a:pt x="47" y="48"/>
                      </a:cubicBezTo>
                      <a:cubicBezTo>
                        <a:pt x="23" y="73"/>
                        <a:pt x="23" y="113"/>
                        <a:pt x="47" y="138"/>
                      </a:cubicBezTo>
                      <a:cubicBezTo>
                        <a:pt x="169" y="266"/>
                        <a:pt x="169" y="266"/>
                        <a:pt x="169" y="266"/>
                      </a:cubicBezTo>
                      <a:cubicBezTo>
                        <a:pt x="291" y="138"/>
                        <a:pt x="291" y="138"/>
                        <a:pt x="291" y="138"/>
                      </a:cubicBezTo>
                      <a:cubicBezTo>
                        <a:pt x="314" y="113"/>
                        <a:pt x="314" y="73"/>
                        <a:pt x="291" y="48"/>
                      </a:cubicBezTo>
                      <a:cubicBezTo>
                        <a:pt x="291" y="48"/>
                        <a:pt x="291" y="48"/>
                        <a:pt x="291" y="48"/>
                      </a:cubicBezTo>
                      <a:cubicBezTo>
                        <a:pt x="271" y="28"/>
                        <a:pt x="242" y="24"/>
                        <a:pt x="219" y="38"/>
                      </a:cubicBezTo>
                      <a:cubicBezTo>
                        <a:pt x="220" y="39"/>
                        <a:pt x="220" y="39"/>
                        <a:pt x="220" y="39"/>
                      </a:cubicBezTo>
                      <a:cubicBezTo>
                        <a:pt x="224" y="43"/>
                        <a:pt x="224" y="50"/>
                        <a:pt x="220" y="54"/>
                      </a:cubicBezTo>
                      <a:cubicBezTo>
                        <a:pt x="185" y="89"/>
                        <a:pt x="185" y="89"/>
                        <a:pt x="185" y="89"/>
                      </a:cubicBezTo>
                      <a:cubicBezTo>
                        <a:pt x="209" y="113"/>
                        <a:pt x="209" y="113"/>
                        <a:pt x="209" y="113"/>
                      </a:cubicBezTo>
                      <a:cubicBezTo>
                        <a:pt x="213" y="118"/>
                        <a:pt x="213" y="124"/>
                        <a:pt x="209" y="129"/>
                      </a:cubicBezTo>
                      <a:cubicBezTo>
                        <a:pt x="181" y="156"/>
                        <a:pt x="181" y="156"/>
                        <a:pt x="181" y="156"/>
                      </a:cubicBezTo>
                      <a:cubicBezTo>
                        <a:pt x="191" y="193"/>
                        <a:pt x="191" y="193"/>
                        <a:pt x="191" y="193"/>
                      </a:cubicBezTo>
                      <a:cubicBezTo>
                        <a:pt x="192" y="198"/>
                        <a:pt x="190" y="203"/>
                        <a:pt x="186" y="205"/>
                      </a:cubicBezTo>
                      <a:cubicBezTo>
                        <a:pt x="181" y="207"/>
                        <a:pt x="176" y="207"/>
                        <a:pt x="173" y="203"/>
                      </a:cubicBezTo>
                      <a:cubicBezTo>
                        <a:pt x="125" y="155"/>
                        <a:pt x="125" y="155"/>
                        <a:pt x="125" y="155"/>
                      </a:cubicBezTo>
                      <a:cubicBezTo>
                        <a:pt x="121" y="151"/>
                        <a:pt x="121" y="144"/>
                        <a:pt x="125" y="140"/>
                      </a:cubicBezTo>
                      <a:cubicBezTo>
                        <a:pt x="139" y="126"/>
                        <a:pt x="139" y="126"/>
                        <a:pt x="139" y="126"/>
                      </a:cubicBezTo>
                      <a:cubicBezTo>
                        <a:pt x="98" y="86"/>
                        <a:pt x="98" y="86"/>
                        <a:pt x="98" y="86"/>
                      </a:cubicBezTo>
                      <a:cubicBezTo>
                        <a:pt x="96" y="84"/>
                        <a:pt x="95" y="81"/>
                        <a:pt x="95" y="78"/>
                      </a:cubicBezTo>
                      <a:cubicBezTo>
                        <a:pt x="95" y="75"/>
                        <a:pt x="96" y="73"/>
                        <a:pt x="98" y="71"/>
                      </a:cubicBezTo>
                      <a:cubicBezTo>
                        <a:pt x="126" y="43"/>
                        <a:pt x="126" y="43"/>
                        <a:pt x="126" y="43"/>
                      </a:cubicBezTo>
                      <a:cubicBezTo>
                        <a:pt x="116" y="34"/>
                        <a:pt x="103" y="30"/>
                        <a:pt x="90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</p:grp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08D8741-C5BA-40F1-BD92-2FC3B84E17CB}"/>
                </a:ext>
              </a:extLst>
            </p:cNvPr>
            <p:cNvGrpSpPr/>
            <p:nvPr/>
          </p:nvGrpSpPr>
          <p:grpSpPr>
            <a:xfrm>
              <a:off x="7247152" y="88073"/>
              <a:ext cx="216000" cy="216000"/>
              <a:chOff x="7247152" y="88073"/>
              <a:chExt cx="216000" cy="216000"/>
            </a:xfrm>
          </p:grpSpPr>
          <p:sp>
            <p:nvSpPr>
              <p:cNvPr id="65" name="Ellipse 64">
                <a:extLst>
                  <a:ext uri="{FF2B5EF4-FFF2-40B4-BE49-F238E27FC236}">
                    <a16:creationId xmlns:a16="http://schemas.microsoft.com/office/drawing/2014/main" id="{32733022-686C-4FC5-8FB2-467D8D367C7E}"/>
                  </a:ext>
                </a:extLst>
              </p:cNvPr>
              <p:cNvSpPr/>
              <p:nvPr/>
            </p:nvSpPr>
            <p:spPr>
              <a:xfrm>
                <a:off x="7247152" y="88073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grpSp>
            <p:nvGrpSpPr>
              <p:cNvPr id="66" name="Group 828">
                <a:extLst>
                  <a:ext uri="{FF2B5EF4-FFF2-40B4-BE49-F238E27FC236}">
                    <a16:creationId xmlns:a16="http://schemas.microsoft.com/office/drawing/2014/main" id="{47330E8E-35C3-42FE-95F1-CE1673BE821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247152" y="88391"/>
                <a:ext cx="216000" cy="215364"/>
                <a:chOff x="5042" y="3019"/>
                <a:chExt cx="341" cy="340"/>
              </a:xfrm>
              <a:solidFill>
                <a:schemeClr val="tx1"/>
              </a:solidFill>
            </p:grpSpPr>
            <p:sp>
              <p:nvSpPr>
                <p:cNvPr id="67" name="Freeform 829">
                  <a:extLst>
                    <a:ext uri="{FF2B5EF4-FFF2-40B4-BE49-F238E27FC236}">
                      <a16:creationId xmlns:a16="http://schemas.microsoft.com/office/drawing/2014/main" id="{97027439-4A75-405D-B60C-C8A0DEB245D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226" y="3139"/>
                  <a:ext cx="72" cy="156"/>
                </a:xfrm>
                <a:custGeom>
                  <a:avLst/>
                  <a:gdLst>
                    <a:gd name="T0" fmla="*/ 74 w 107"/>
                    <a:gd name="T1" fmla="*/ 8 h 235"/>
                    <a:gd name="T2" fmla="*/ 64 w 107"/>
                    <a:gd name="T3" fmla="*/ 0 h 235"/>
                    <a:gd name="T4" fmla="*/ 43 w 107"/>
                    <a:gd name="T5" fmla="*/ 0 h 235"/>
                    <a:gd name="T6" fmla="*/ 32 w 107"/>
                    <a:gd name="T7" fmla="*/ 8 h 235"/>
                    <a:gd name="T8" fmla="*/ 0 w 107"/>
                    <a:gd name="T9" fmla="*/ 136 h 235"/>
                    <a:gd name="T10" fmla="*/ 2 w 107"/>
                    <a:gd name="T11" fmla="*/ 145 h 235"/>
                    <a:gd name="T12" fmla="*/ 11 w 107"/>
                    <a:gd name="T13" fmla="*/ 149 h 235"/>
                    <a:gd name="T14" fmla="*/ 21 w 107"/>
                    <a:gd name="T15" fmla="*/ 149 h 235"/>
                    <a:gd name="T16" fmla="*/ 21 w 107"/>
                    <a:gd name="T17" fmla="*/ 224 h 235"/>
                    <a:gd name="T18" fmla="*/ 32 w 107"/>
                    <a:gd name="T19" fmla="*/ 235 h 235"/>
                    <a:gd name="T20" fmla="*/ 43 w 107"/>
                    <a:gd name="T21" fmla="*/ 224 h 235"/>
                    <a:gd name="T22" fmla="*/ 43 w 107"/>
                    <a:gd name="T23" fmla="*/ 149 h 235"/>
                    <a:gd name="T24" fmla="*/ 64 w 107"/>
                    <a:gd name="T25" fmla="*/ 149 h 235"/>
                    <a:gd name="T26" fmla="*/ 64 w 107"/>
                    <a:gd name="T27" fmla="*/ 224 h 235"/>
                    <a:gd name="T28" fmla="*/ 75 w 107"/>
                    <a:gd name="T29" fmla="*/ 235 h 235"/>
                    <a:gd name="T30" fmla="*/ 85 w 107"/>
                    <a:gd name="T31" fmla="*/ 224 h 235"/>
                    <a:gd name="T32" fmla="*/ 85 w 107"/>
                    <a:gd name="T33" fmla="*/ 149 h 235"/>
                    <a:gd name="T34" fmla="*/ 96 w 107"/>
                    <a:gd name="T35" fmla="*/ 149 h 235"/>
                    <a:gd name="T36" fmla="*/ 104 w 107"/>
                    <a:gd name="T37" fmla="*/ 145 h 235"/>
                    <a:gd name="T38" fmla="*/ 106 w 107"/>
                    <a:gd name="T39" fmla="*/ 136 h 235"/>
                    <a:gd name="T40" fmla="*/ 74 w 107"/>
                    <a:gd name="T41" fmla="*/ 8 h 235"/>
                    <a:gd name="T42" fmla="*/ 51 w 107"/>
                    <a:gd name="T43" fmla="*/ 21 h 235"/>
                    <a:gd name="T44" fmla="*/ 56 w 107"/>
                    <a:gd name="T45" fmla="*/ 21 h 235"/>
                    <a:gd name="T46" fmla="*/ 82 w 107"/>
                    <a:gd name="T47" fmla="*/ 128 h 235"/>
                    <a:gd name="T48" fmla="*/ 24 w 107"/>
                    <a:gd name="T49" fmla="*/ 128 h 235"/>
                    <a:gd name="T50" fmla="*/ 51 w 107"/>
                    <a:gd name="T51" fmla="*/ 21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07" h="235">
                      <a:moveTo>
                        <a:pt x="74" y="8"/>
                      </a:moveTo>
                      <a:cubicBezTo>
                        <a:pt x="73" y="3"/>
                        <a:pt x="69" y="0"/>
                        <a:pt x="6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8" y="0"/>
                        <a:pt x="34" y="3"/>
                        <a:pt x="32" y="8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0" y="139"/>
                        <a:pt x="0" y="143"/>
                        <a:pt x="2" y="145"/>
                      </a:cubicBezTo>
                      <a:cubicBezTo>
                        <a:pt x="4" y="148"/>
                        <a:pt x="7" y="149"/>
                        <a:pt x="11" y="149"/>
                      </a:cubicBezTo>
                      <a:cubicBezTo>
                        <a:pt x="21" y="149"/>
                        <a:pt x="21" y="149"/>
                        <a:pt x="21" y="149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30"/>
                        <a:pt x="26" y="235"/>
                        <a:pt x="32" y="235"/>
                      </a:cubicBezTo>
                      <a:cubicBezTo>
                        <a:pt x="38" y="235"/>
                        <a:pt x="43" y="230"/>
                        <a:pt x="43" y="224"/>
                      </a:cubicBezTo>
                      <a:cubicBezTo>
                        <a:pt x="43" y="149"/>
                        <a:pt x="43" y="149"/>
                        <a:pt x="43" y="149"/>
                      </a:cubicBezTo>
                      <a:cubicBezTo>
                        <a:pt x="64" y="149"/>
                        <a:pt x="64" y="149"/>
                        <a:pt x="64" y="149"/>
                      </a:cubicBezTo>
                      <a:cubicBezTo>
                        <a:pt x="64" y="224"/>
                        <a:pt x="64" y="224"/>
                        <a:pt x="64" y="224"/>
                      </a:cubicBezTo>
                      <a:cubicBezTo>
                        <a:pt x="64" y="230"/>
                        <a:pt x="69" y="235"/>
                        <a:pt x="75" y="235"/>
                      </a:cubicBezTo>
                      <a:cubicBezTo>
                        <a:pt x="81" y="235"/>
                        <a:pt x="85" y="230"/>
                        <a:pt x="85" y="224"/>
                      </a:cubicBezTo>
                      <a:cubicBezTo>
                        <a:pt x="85" y="149"/>
                        <a:pt x="85" y="149"/>
                        <a:pt x="85" y="149"/>
                      </a:cubicBezTo>
                      <a:cubicBezTo>
                        <a:pt x="96" y="149"/>
                        <a:pt x="96" y="149"/>
                        <a:pt x="96" y="149"/>
                      </a:cubicBezTo>
                      <a:cubicBezTo>
                        <a:pt x="99" y="149"/>
                        <a:pt x="102" y="148"/>
                        <a:pt x="104" y="145"/>
                      </a:cubicBezTo>
                      <a:cubicBezTo>
                        <a:pt x="106" y="143"/>
                        <a:pt x="107" y="139"/>
                        <a:pt x="106" y="136"/>
                      </a:cubicBezTo>
                      <a:lnTo>
                        <a:pt x="74" y="8"/>
                      </a:lnTo>
                      <a:close/>
                      <a:moveTo>
                        <a:pt x="51" y="21"/>
                      </a:moveTo>
                      <a:cubicBezTo>
                        <a:pt x="56" y="21"/>
                        <a:pt x="56" y="21"/>
                        <a:pt x="56" y="21"/>
                      </a:cubicBezTo>
                      <a:cubicBezTo>
                        <a:pt x="82" y="128"/>
                        <a:pt x="82" y="128"/>
                        <a:pt x="8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lnTo>
                        <a:pt x="51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sp>
              <p:nvSpPr>
                <p:cNvPr id="68" name="Freeform 830">
                  <a:extLst>
                    <a:ext uri="{FF2B5EF4-FFF2-40B4-BE49-F238E27FC236}">
                      <a16:creationId xmlns:a16="http://schemas.microsoft.com/office/drawing/2014/main" id="{1A5BA8EF-879C-40F4-B6B4-36C916E50E6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240" y="3083"/>
                  <a:ext cx="43" cy="42"/>
                </a:xfrm>
                <a:custGeom>
                  <a:avLst/>
                  <a:gdLst>
                    <a:gd name="T0" fmla="*/ 32 w 64"/>
                    <a:gd name="T1" fmla="*/ 64 h 64"/>
                    <a:gd name="T2" fmla="*/ 64 w 64"/>
                    <a:gd name="T3" fmla="*/ 32 h 64"/>
                    <a:gd name="T4" fmla="*/ 32 w 64"/>
                    <a:gd name="T5" fmla="*/ 0 h 64"/>
                    <a:gd name="T6" fmla="*/ 0 w 64"/>
                    <a:gd name="T7" fmla="*/ 32 h 64"/>
                    <a:gd name="T8" fmla="*/ 32 w 64"/>
                    <a:gd name="T9" fmla="*/ 64 h 64"/>
                    <a:gd name="T10" fmla="*/ 32 w 64"/>
                    <a:gd name="T11" fmla="*/ 21 h 64"/>
                    <a:gd name="T12" fmla="*/ 43 w 64"/>
                    <a:gd name="T13" fmla="*/ 32 h 64"/>
                    <a:gd name="T14" fmla="*/ 32 w 64"/>
                    <a:gd name="T15" fmla="*/ 42 h 64"/>
                    <a:gd name="T16" fmla="*/ 22 w 64"/>
                    <a:gd name="T17" fmla="*/ 32 h 64"/>
                    <a:gd name="T18" fmla="*/ 32 w 64"/>
                    <a:gd name="T19" fmla="*/ 2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64">
                      <a:moveTo>
                        <a:pt x="32" y="64"/>
                      </a:moveTo>
                      <a:cubicBezTo>
                        <a:pt x="50" y="64"/>
                        <a:pt x="64" y="49"/>
                        <a:pt x="64" y="32"/>
                      </a:cubicBezTo>
                      <a:cubicBezTo>
                        <a:pt x="64" y="14"/>
                        <a:pt x="50" y="0"/>
                        <a:pt x="32" y="0"/>
                      </a:cubicBezTo>
                      <a:cubicBezTo>
                        <a:pt x="15" y="0"/>
                        <a:pt x="0" y="14"/>
                        <a:pt x="0" y="32"/>
                      </a:cubicBezTo>
                      <a:cubicBezTo>
                        <a:pt x="0" y="49"/>
                        <a:pt x="15" y="64"/>
                        <a:pt x="32" y="64"/>
                      </a:cubicBezTo>
                      <a:close/>
                      <a:moveTo>
                        <a:pt x="32" y="21"/>
                      </a:moveTo>
                      <a:cubicBezTo>
                        <a:pt x="38" y="21"/>
                        <a:pt x="43" y="26"/>
                        <a:pt x="43" y="32"/>
                      </a:cubicBezTo>
                      <a:cubicBezTo>
                        <a:pt x="43" y="38"/>
                        <a:pt x="38" y="42"/>
                        <a:pt x="32" y="42"/>
                      </a:cubicBezTo>
                      <a:cubicBezTo>
                        <a:pt x="26" y="42"/>
                        <a:pt x="22" y="38"/>
                        <a:pt x="22" y="32"/>
                      </a:cubicBezTo>
                      <a:cubicBezTo>
                        <a:pt x="22" y="26"/>
                        <a:pt x="26" y="21"/>
                        <a:pt x="3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sp>
              <p:nvSpPr>
                <p:cNvPr id="69" name="Freeform 831">
                  <a:extLst>
                    <a:ext uri="{FF2B5EF4-FFF2-40B4-BE49-F238E27FC236}">
                      <a16:creationId xmlns:a16="http://schemas.microsoft.com/office/drawing/2014/main" id="{D7CF593C-D1C7-454B-9FA5-0DC3196B37B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27" y="3139"/>
                  <a:ext cx="71" cy="156"/>
                </a:xfrm>
                <a:custGeom>
                  <a:avLst/>
                  <a:gdLst>
                    <a:gd name="T0" fmla="*/ 96 w 106"/>
                    <a:gd name="T1" fmla="*/ 0 h 235"/>
                    <a:gd name="T2" fmla="*/ 10 w 106"/>
                    <a:gd name="T3" fmla="*/ 0 h 235"/>
                    <a:gd name="T4" fmla="*/ 0 w 106"/>
                    <a:gd name="T5" fmla="*/ 11 h 235"/>
                    <a:gd name="T6" fmla="*/ 0 w 106"/>
                    <a:gd name="T7" fmla="*/ 117 h 235"/>
                    <a:gd name="T8" fmla="*/ 10 w 106"/>
                    <a:gd name="T9" fmla="*/ 128 h 235"/>
                    <a:gd name="T10" fmla="*/ 21 w 106"/>
                    <a:gd name="T11" fmla="*/ 128 h 235"/>
                    <a:gd name="T12" fmla="*/ 21 w 106"/>
                    <a:gd name="T13" fmla="*/ 224 h 235"/>
                    <a:gd name="T14" fmla="*/ 32 w 106"/>
                    <a:gd name="T15" fmla="*/ 235 h 235"/>
                    <a:gd name="T16" fmla="*/ 42 w 106"/>
                    <a:gd name="T17" fmla="*/ 224 h 235"/>
                    <a:gd name="T18" fmla="*/ 42 w 106"/>
                    <a:gd name="T19" fmla="*/ 128 h 235"/>
                    <a:gd name="T20" fmla="*/ 64 w 106"/>
                    <a:gd name="T21" fmla="*/ 128 h 235"/>
                    <a:gd name="T22" fmla="*/ 64 w 106"/>
                    <a:gd name="T23" fmla="*/ 224 h 235"/>
                    <a:gd name="T24" fmla="*/ 74 w 106"/>
                    <a:gd name="T25" fmla="*/ 235 h 235"/>
                    <a:gd name="T26" fmla="*/ 85 w 106"/>
                    <a:gd name="T27" fmla="*/ 224 h 235"/>
                    <a:gd name="T28" fmla="*/ 85 w 106"/>
                    <a:gd name="T29" fmla="*/ 128 h 235"/>
                    <a:gd name="T30" fmla="*/ 96 w 106"/>
                    <a:gd name="T31" fmla="*/ 128 h 235"/>
                    <a:gd name="T32" fmla="*/ 106 w 106"/>
                    <a:gd name="T33" fmla="*/ 117 h 235"/>
                    <a:gd name="T34" fmla="*/ 106 w 106"/>
                    <a:gd name="T35" fmla="*/ 11 h 235"/>
                    <a:gd name="T36" fmla="*/ 96 w 106"/>
                    <a:gd name="T37" fmla="*/ 0 h 235"/>
                    <a:gd name="T38" fmla="*/ 85 w 106"/>
                    <a:gd name="T39" fmla="*/ 107 h 235"/>
                    <a:gd name="T40" fmla="*/ 21 w 106"/>
                    <a:gd name="T41" fmla="*/ 107 h 235"/>
                    <a:gd name="T42" fmla="*/ 21 w 106"/>
                    <a:gd name="T43" fmla="*/ 21 h 235"/>
                    <a:gd name="T44" fmla="*/ 85 w 106"/>
                    <a:gd name="T45" fmla="*/ 21 h 235"/>
                    <a:gd name="T46" fmla="*/ 85 w 106"/>
                    <a:gd name="T47" fmla="*/ 107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06" h="235">
                      <a:moveTo>
                        <a:pt x="96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23"/>
                        <a:pt x="4" y="128"/>
                        <a:pt x="10" y="128"/>
                      </a:cubicBezTo>
                      <a:cubicBezTo>
                        <a:pt x="21" y="128"/>
                        <a:pt x="21" y="128"/>
                        <a:pt x="21" y="128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30"/>
                        <a:pt x="26" y="235"/>
                        <a:pt x="32" y="235"/>
                      </a:cubicBezTo>
                      <a:cubicBezTo>
                        <a:pt x="38" y="235"/>
                        <a:pt x="42" y="230"/>
                        <a:pt x="42" y="224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64" y="128"/>
                        <a:pt x="64" y="128"/>
                        <a:pt x="64" y="128"/>
                      </a:cubicBezTo>
                      <a:cubicBezTo>
                        <a:pt x="64" y="224"/>
                        <a:pt x="64" y="224"/>
                        <a:pt x="64" y="224"/>
                      </a:cubicBezTo>
                      <a:cubicBezTo>
                        <a:pt x="64" y="230"/>
                        <a:pt x="68" y="235"/>
                        <a:pt x="74" y="235"/>
                      </a:cubicBezTo>
                      <a:cubicBezTo>
                        <a:pt x="80" y="235"/>
                        <a:pt x="85" y="230"/>
                        <a:pt x="85" y="224"/>
                      </a:cubicBezTo>
                      <a:cubicBezTo>
                        <a:pt x="85" y="128"/>
                        <a:pt x="85" y="128"/>
                        <a:pt x="85" y="128"/>
                      </a:cubicBezTo>
                      <a:cubicBezTo>
                        <a:pt x="96" y="128"/>
                        <a:pt x="96" y="128"/>
                        <a:pt x="96" y="128"/>
                      </a:cubicBezTo>
                      <a:cubicBezTo>
                        <a:pt x="102" y="128"/>
                        <a:pt x="106" y="123"/>
                        <a:pt x="106" y="117"/>
                      </a:cubicBezTo>
                      <a:cubicBezTo>
                        <a:pt x="106" y="11"/>
                        <a:pt x="106" y="11"/>
                        <a:pt x="106" y="11"/>
                      </a:cubicBezTo>
                      <a:cubicBezTo>
                        <a:pt x="106" y="5"/>
                        <a:pt x="102" y="0"/>
                        <a:pt x="96" y="0"/>
                      </a:cubicBezTo>
                      <a:close/>
                      <a:moveTo>
                        <a:pt x="85" y="107"/>
                      </a:moveTo>
                      <a:cubicBezTo>
                        <a:pt x="21" y="107"/>
                        <a:pt x="21" y="107"/>
                        <a:pt x="21" y="107"/>
                      </a:cubicBezTo>
                      <a:cubicBezTo>
                        <a:pt x="21" y="21"/>
                        <a:pt x="21" y="21"/>
                        <a:pt x="21" y="21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lnTo>
                        <a:pt x="85" y="1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sp>
              <p:nvSpPr>
                <p:cNvPr id="70" name="Freeform 832">
                  <a:extLst>
                    <a:ext uri="{FF2B5EF4-FFF2-40B4-BE49-F238E27FC236}">
                      <a16:creationId xmlns:a16="http://schemas.microsoft.com/office/drawing/2014/main" id="{8004F2E4-5208-4739-A9CF-534FA4FEF15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41" y="3083"/>
                  <a:ext cx="43" cy="42"/>
                </a:xfrm>
                <a:custGeom>
                  <a:avLst/>
                  <a:gdLst>
                    <a:gd name="T0" fmla="*/ 32 w 64"/>
                    <a:gd name="T1" fmla="*/ 64 h 64"/>
                    <a:gd name="T2" fmla="*/ 64 w 64"/>
                    <a:gd name="T3" fmla="*/ 32 h 64"/>
                    <a:gd name="T4" fmla="*/ 32 w 64"/>
                    <a:gd name="T5" fmla="*/ 0 h 64"/>
                    <a:gd name="T6" fmla="*/ 0 w 64"/>
                    <a:gd name="T7" fmla="*/ 32 h 64"/>
                    <a:gd name="T8" fmla="*/ 32 w 64"/>
                    <a:gd name="T9" fmla="*/ 64 h 64"/>
                    <a:gd name="T10" fmla="*/ 32 w 64"/>
                    <a:gd name="T11" fmla="*/ 21 h 64"/>
                    <a:gd name="T12" fmla="*/ 43 w 64"/>
                    <a:gd name="T13" fmla="*/ 32 h 64"/>
                    <a:gd name="T14" fmla="*/ 32 w 64"/>
                    <a:gd name="T15" fmla="*/ 42 h 64"/>
                    <a:gd name="T16" fmla="*/ 21 w 64"/>
                    <a:gd name="T17" fmla="*/ 32 h 64"/>
                    <a:gd name="T18" fmla="*/ 32 w 64"/>
                    <a:gd name="T19" fmla="*/ 2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64">
                      <a:moveTo>
                        <a:pt x="32" y="64"/>
                      </a:moveTo>
                      <a:cubicBezTo>
                        <a:pt x="50" y="64"/>
                        <a:pt x="64" y="49"/>
                        <a:pt x="64" y="32"/>
                      </a:cubicBezTo>
                      <a:cubicBezTo>
                        <a:pt x="64" y="14"/>
                        <a:pt x="50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49"/>
                        <a:pt x="14" y="64"/>
                        <a:pt x="32" y="64"/>
                      </a:cubicBezTo>
                      <a:close/>
                      <a:moveTo>
                        <a:pt x="32" y="21"/>
                      </a:moveTo>
                      <a:cubicBezTo>
                        <a:pt x="38" y="21"/>
                        <a:pt x="43" y="26"/>
                        <a:pt x="43" y="32"/>
                      </a:cubicBezTo>
                      <a:cubicBezTo>
                        <a:pt x="43" y="38"/>
                        <a:pt x="38" y="42"/>
                        <a:pt x="32" y="42"/>
                      </a:cubicBezTo>
                      <a:cubicBezTo>
                        <a:pt x="26" y="42"/>
                        <a:pt x="21" y="38"/>
                        <a:pt x="21" y="32"/>
                      </a:cubicBezTo>
                      <a:cubicBezTo>
                        <a:pt x="21" y="26"/>
                        <a:pt x="26" y="21"/>
                        <a:pt x="3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sp>
              <p:nvSpPr>
                <p:cNvPr id="71" name="Freeform 833">
                  <a:extLst>
                    <a:ext uri="{FF2B5EF4-FFF2-40B4-BE49-F238E27FC236}">
                      <a16:creationId xmlns:a16="http://schemas.microsoft.com/office/drawing/2014/main" id="{4F880BA5-A7EF-4C88-A8E2-01AF15DE6E6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042" y="3019"/>
                  <a:ext cx="341" cy="340"/>
                </a:xfrm>
                <a:custGeom>
                  <a:avLst/>
                  <a:gdLst>
                    <a:gd name="T0" fmla="*/ 256 w 512"/>
                    <a:gd name="T1" fmla="*/ 0 h 512"/>
                    <a:gd name="T2" fmla="*/ 0 w 512"/>
                    <a:gd name="T3" fmla="*/ 256 h 512"/>
                    <a:gd name="T4" fmla="*/ 256 w 512"/>
                    <a:gd name="T5" fmla="*/ 512 h 512"/>
                    <a:gd name="T6" fmla="*/ 512 w 512"/>
                    <a:gd name="T7" fmla="*/ 256 h 512"/>
                    <a:gd name="T8" fmla="*/ 256 w 512"/>
                    <a:gd name="T9" fmla="*/ 0 h 512"/>
                    <a:gd name="T10" fmla="*/ 256 w 512"/>
                    <a:gd name="T11" fmla="*/ 490 h 512"/>
                    <a:gd name="T12" fmla="*/ 21 w 512"/>
                    <a:gd name="T13" fmla="*/ 256 h 512"/>
                    <a:gd name="T14" fmla="*/ 256 w 512"/>
                    <a:gd name="T15" fmla="*/ 21 h 512"/>
                    <a:gd name="T16" fmla="*/ 490 w 512"/>
                    <a:gd name="T17" fmla="*/ 256 h 512"/>
                    <a:gd name="T18" fmla="*/ 256 w 512"/>
                    <a:gd name="T19" fmla="*/ 490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12" h="512">
                      <a:moveTo>
                        <a:pt x="256" y="0"/>
                      </a:moveTo>
                      <a:cubicBezTo>
                        <a:pt x="114" y="0"/>
                        <a:pt x="0" y="114"/>
                        <a:pt x="0" y="256"/>
                      </a:cubicBezTo>
                      <a:cubicBezTo>
                        <a:pt x="0" y="397"/>
                        <a:pt x="114" y="512"/>
                        <a:pt x="256" y="512"/>
                      </a:cubicBezTo>
                      <a:cubicBezTo>
                        <a:pt x="397" y="512"/>
                        <a:pt x="512" y="397"/>
                        <a:pt x="512" y="256"/>
                      </a:cubicBezTo>
                      <a:cubicBezTo>
                        <a:pt x="512" y="114"/>
                        <a:pt x="397" y="0"/>
                        <a:pt x="256" y="0"/>
                      </a:cubicBezTo>
                      <a:close/>
                      <a:moveTo>
                        <a:pt x="256" y="490"/>
                      </a:moveTo>
                      <a:cubicBezTo>
                        <a:pt x="126" y="490"/>
                        <a:pt x="21" y="385"/>
                        <a:pt x="21" y="256"/>
                      </a:cubicBezTo>
                      <a:cubicBezTo>
                        <a:pt x="21" y="126"/>
                        <a:pt x="126" y="21"/>
                        <a:pt x="256" y="21"/>
                      </a:cubicBezTo>
                      <a:cubicBezTo>
                        <a:pt x="385" y="21"/>
                        <a:pt x="490" y="126"/>
                        <a:pt x="490" y="256"/>
                      </a:cubicBezTo>
                      <a:cubicBezTo>
                        <a:pt x="490" y="385"/>
                        <a:pt x="385" y="490"/>
                        <a:pt x="256" y="4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</p:grp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F8DF732-CF20-47AE-AD69-3F43C11942E8}"/>
                </a:ext>
              </a:extLst>
            </p:cNvPr>
            <p:cNvSpPr/>
            <p:nvPr/>
          </p:nvSpPr>
          <p:spPr>
            <a:xfrm>
              <a:off x="7068123" y="323386"/>
              <a:ext cx="597532" cy="2852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67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Prise de contact</a:t>
              </a: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FE6AB56-3A51-4A54-A88E-C16A0C0788A9}"/>
                </a:ext>
              </a:extLst>
            </p:cNvPr>
            <p:cNvGrpSpPr/>
            <p:nvPr/>
          </p:nvGrpSpPr>
          <p:grpSpPr>
            <a:xfrm>
              <a:off x="7551914" y="88391"/>
              <a:ext cx="216000" cy="216000"/>
              <a:chOff x="7551914" y="88391"/>
              <a:chExt cx="216000" cy="216000"/>
            </a:xfrm>
          </p:grpSpPr>
          <p:sp>
            <p:nvSpPr>
              <p:cNvPr id="61" name="Ellipse 60">
                <a:extLst>
                  <a:ext uri="{FF2B5EF4-FFF2-40B4-BE49-F238E27FC236}">
                    <a16:creationId xmlns:a16="http://schemas.microsoft.com/office/drawing/2014/main" id="{5B23D33D-CF6C-44C4-B107-CBB57A7CA109}"/>
                  </a:ext>
                </a:extLst>
              </p:cNvPr>
              <p:cNvSpPr/>
              <p:nvPr/>
            </p:nvSpPr>
            <p:spPr>
              <a:xfrm>
                <a:off x="7551914" y="8839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grpSp>
            <p:nvGrpSpPr>
              <p:cNvPr id="62" name="Groupe 61">
                <a:extLst>
                  <a:ext uri="{FF2B5EF4-FFF2-40B4-BE49-F238E27FC236}">
                    <a16:creationId xmlns:a16="http://schemas.microsoft.com/office/drawing/2014/main" id="{E4E08772-AD84-45C6-BEAE-5977D45947C7}"/>
                  </a:ext>
                </a:extLst>
              </p:cNvPr>
              <p:cNvGrpSpPr/>
              <p:nvPr/>
            </p:nvGrpSpPr>
            <p:grpSpPr>
              <a:xfrm>
                <a:off x="7551914" y="88391"/>
                <a:ext cx="216000" cy="216000"/>
                <a:chOff x="7514815" y="79315"/>
                <a:chExt cx="361059" cy="360000"/>
              </a:xfrm>
            </p:grpSpPr>
            <p:sp>
              <p:nvSpPr>
                <p:cNvPr id="63" name="Freeform 833">
                  <a:extLst>
                    <a:ext uri="{FF2B5EF4-FFF2-40B4-BE49-F238E27FC236}">
                      <a16:creationId xmlns:a16="http://schemas.microsoft.com/office/drawing/2014/main" id="{D6294ECD-2A28-4437-90D5-AAE850B6E33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514815" y="79315"/>
                  <a:ext cx="361059" cy="360000"/>
                </a:xfrm>
                <a:custGeom>
                  <a:avLst/>
                  <a:gdLst>
                    <a:gd name="T0" fmla="*/ 256 w 512"/>
                    <a:gd name="T1" fmla="*/ 0 h 512"/>
                    <a:gd name="T2" fmla="*/ 0 w 512"/>
                    <a:gd name="T3" fmla="*/ 256 h 512"/>
                    <a:gd name="T4" fmla="*/ 256 w 512"/>
                    <a:gd name="T5" fmla="*/ 512 h 512"/>
                    <a:gd name="T6" fmla="*/ 512 w 512"/>
                    <a:gd name="T7" fmla="*/ 256 h 512"/>
                    <a:gd name="T8" fmla="*/ 256 w 512"/>
                    <a:gd name="T9" fmla="*/ 0 h 512"/>
                    <a:gd name="T10" fmla="*/ 256 w 512"/>
                    <a:gd name="T11" fmla="*/ 490 h 512"/>
                    <a:gd name="T12" fmla="*/ 21 w 512"/>
                    <a:gd name="T13" fmla="*/ 256 h 512"/>
                    <a:gd name="T14" fmla="*/ 256 w 512"/>
                    <a:gd name="T15" fmla="*/ 21 h 512"/>
                    <a:gd name="T16" fmla="*/ 490 w 512"/>
                    <a:gd name="T17" fmla="*/ 256 h 512"/>
                    <a:gd name="T18" fmla="*/ 256 w 512"/>
                    <a:gd name="T19" fmla="*/ 490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12" h="512">
                      <a:moveTo>
                        <a:pt x="256" y="0"/>
                      </a:moveTo>
                      <a:cubicBezTo>
                        <a:pt x="114" y="0"/>
                        <a:pt x="0" y="114"/>
                        <a:pt x="0" y="256"/>
                      </a:cubicBezTo>
                      <a:cubicBezTo>
                        <a:pt x="0" y="397"/>
                        <a:pt x="114" y="512"/>
                        <a:pt x="256" y="512"/>
                      </a:cubicBezTo>
                      <a:cubicBezTo>
                        <a:pt x="397" y="512"/>
                        <a:pt x="512" y="397"/>
                        <a:pt x="512" y="256"/>
                      </a:cubicBezTo>
                      <a:cubicBezTo>
                        <a:pt x="512" y="114"/>
                        <a:pt x="397" y="0"/>
                        <a:pt x="256" y="0"/>
                      </a:cubicBezTo>
                      <a:close/>
                      <a:moveTo>
                        <a:pt x="256" y="490"/>
                      </a:moveTo>
                      <a:cubicBezTo>
                        <a:pt x="126" y="490"/>
                        <a:pt x="21" y="385"/>
                        <a:pt x="21" y="256"/>
                      </a:cubicBezTo>
                      <a:cubicBezTo>
                        <a:pt x="21" y="126"/>
                        <a:pt x="126" y="21"/>
                        <a:pt x="256" y="21"/>
                      </a:cubicBezTo>
                      <a:cubicBezTo>
                        <a:pt x="385" y="21"/>
                        <a:pt x="490" y="126"/>
                        <a:pt x="490" y="256"/>
                      </a:cubicBezTo>
                      <a:cubicBezTo>
                        <a:pt x="490" y="385"/>
                        <a:pt x="385" y="490"/>
                        <a:pt x="256" y="49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pic>
              <p:nvPicPr>
                <p:cNvPr id="64" name="Graphique 74" descr="Poignée de main">
                  <a:extLst>
                    <a:ext uri="{FF2B5EF4-FFF2-40B4-BE49-F238E27FC236}">
                      <a16:creationId xmlns:a16="http://schemas.microsoft.com/office/drawing/2014/main" id="{96A657D9-30B3-45D6-9BAB-7CBA9D1B5F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xmlns="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69344" y="133315"/>
                  <a:ext cx="252000" cy="252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18A157F0-3743-4154-9D80-ABA3AB4E6CAE}"/>
                </a:ext>
              </a:extLst>
            </p:cNvPr>
            <p:cNvGrpSpPr/>
            <p:nvPr/>
          </p:nvGrpSpPr>
          <p:grpSpPr>
            <a:xfrm>
              <a:off x="7850501" y="88391"/>
              <a:ext cx="216000" cy="216000"/>
              <a:chOff x="7850501" y="88391"/>
              <a:chExt cx="216000" cy="216000"/>
            </a:xfrm>
          </p:grpSpPr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A49D3E95-6AD5-419B-B849-383AC08C941D}"/>
                  </a:ext>
                </a:extLst>
              </p:cNvPr>
              <p:cNvSpPr/>
              <p:nvPr/>
            </p:nvSpPr>
            <p:spPr>
              <a:xfrm>
                <a:off x="7850501" y="8839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4A4EF59D-E8B1-45DE-BEC9-64D4BF41E914}"/>
                  </a:ext>
                </a:extLst>
              </p:cNvPr>
              <p:cNvGrpSpPr/>
              <p:nvPr/>
            </p:nvGrpSpPr>
            <p:grpSpPr>
              <a:xfrm>
                <a:off x="7850501" y="88391"/>
                <a:ext cx="216000" cy="216000"/>
                <a:chOff x="7923857" y="82098"/>
                <a:chExt cx="361059" cy="360000"/>
              </a:xfrm>
            </p:grpSpPr>
            <p:sp>
              <p:nvSpPr>
                <p:cNvPr id="59" name="Freeform 833">
                  <a:extLst>
                    <a:ext uri="{FF2B5EF4-FFF2-40B4-BE49-F238E27FC236}">
                      <a16:creationId xmlns:a16="http://schemas.microsoft.com/office/drawing/2014/main" id="{73649FAF-EBE9-4038-A818-F0CC775AC7C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23857" y="82098"/>
                  <a:ext cx="361059" cy="360000"/>
                </a:xfrm>
                <a:custGeom>
                  <a:avLst/>
                  <a:gdLst>
                    <a:gd name="T0" fmla="*/ 256 w 512"/>
                    <a:gd name="T1" fmla="*/ 0 h 512"/>
                    <a:gd name="T2" fmla="*/ 0 w 512"/>
                    <a:gd name="T3" fmla="*/ 256 h 512"/>
                    <a:gd name="T4" fmla="*/ 256 w 512"/>
                    <a:gd name="T5" fmla="*/ 512 h 512"/>
                    <a:gd name="T6" fmla="*/ 512 w 512"/>
                    <a:gd name="T7" fmla="*/ 256 h 512"/>
                    <a:gd name="T8" fmla="*/ 256 w 512"/>
                    <a:gd name="T9" fmla="*/ 0 h 512"/>
                    <a:gd name="T10" fmla="*/ 256 w 512"/>
                    <a:gd name="T11" fmla="*/ 490 h 512"/>
                    <a:gd name="T12" fmla="*/ 21 w 512"/>
                    <a:gd name="T13" fmla="*/ 256 h 512"/>
                    <a:gd name="T14" fmla="*/ 256 w 512"/>
                    <a:gd name="T15" fmla="*/ 21 h 512"/>
                    <a:gd name="T16" fmla="*/ 490 w 512"/>
                    <a:gd name="T17" fmla="*/ 256 h 512"/>
                    <a:gd name="T18" fmla="*/ 256 w 512"/>
                    <a:gd name="T19" fmla="*/ 490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12" h="512">
                      <a:moveTo>
                        <a:pt x="256" y="0"/>
                      </a:moveTo>
                      <a:cubicBezTo>
                        <a:pt x="114" y="0"/>
                        <a:pt x="0" y="114"/>
                        <a:pt x="0" y="256"/>
                      </a:cubicBezTo>
                      <a:cubicBezTo>
                        <a:pt x="0" y="397"/>
                        <a:pt x="114" y="512"/>
                        <a:pt x="256" y="512"/>
                      </a:cubicBezTo>
                      <a:cubicBezTo>
                        <a:pt x="397" y="512"/>
                        <a:pt x="512" y="397"/>
                        <a:pt x="512" y="256"/>
                      </a:cubicBezTo>
                      <a:cubicBezTo>
                        <a:pt x="512" y="114"/>
                        <a:pt x="397" y="0"/>
                        <a:pt x="256" y="0"/>
                      </a:cubicBezTo>
                      <a:close/>
                      <a:moveTo>
                        <a:pt x="256" y="490"/>
                      </a:moveTo>
                      <a:cubicBezTo>
                        <a:pt x="126" y="490"/>
                        <a:pt x="21" y="385"/>
                        <a:pt x="21" y="256"/>
                      </a:cubicBezTo>
                      <a:cubicBezTo>
                        <a:pt x="21" y="126"/>
                        <a:pt x="126" y="21"/>
                        <a:pt x="256" y="21"/>
                      </a:cubicBezTo>
                      <a:cubicBezTo>
                        <a:pt x="385" y="21"/>
                        <a:pt x="490" y="126"/>
                        <a:pt x="490" y="256"/>
                      </a:cubicBezTo>
                      <a:cubicBezTo>
                        <a:pt x="490" y="385"/>
                        <a:pt x="385" y="490"/>
                        <a:pt x="256" y="49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sp>
              <p:nvSpPr>
                <p:cNvPr id="60" name="Freeform 66">
                  <a:extLst>
                    <a:ext uri="{FF2B5EF4-FFF2-40B4-BE49-F238E27FC236}">
                      <a16:creationId xmlns:a16="http://schemas.microsoft.com/office/drawing/2014/main" id="{AFAB2CC9-33B5-412E-B3AD-2AEBC8C37E0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96386" y="190098"/>
                  <a:ext cx="216000" cy="144000"/>
                </a:xfrm>
                <a:custGeom>
                  <a:avLst/>
                  <a:gdLst>
                    <a:gd name="T0" fmla="*/ 10 w 320"/>
                    <a:gd name="T1" fmla="*/ 235 h 235"/>
                    <a:gd name="T2" fmla="*/ 10 w 320"/>
                    <a:gd name="T3" fmla="*/ 235 h 235"/>
                    <a:gd name="T4" fmla="*/ 4 w 320"/>
                    <a:gd name="T5" fmla="*/ 233 h 235"/>
                    <a:gd name="T6" fmla="*/ 2 w 320"/>
                    <a:gd name="T7" fmla="*/ 231 h 235"/>
                    <a:gd name="T8" fmla="*/ 2 w 320"/>
                    <a:gd name="T9" fmla="*/ 231 h 235"/>
                    <a:gd name="T10" fmla="*/ 2 w 320"/>
                    <a:gd name="T11" fmla="*/ 231 h 235"/>
                    <a:gd name="T12" fmla="*/ 0 w 320"/>
                    <a:gd name="T13" fmla="*/ 224 h 235"/>
                    <a:gd name="T14" fmla="*/ 0 w 320"/>
                    <a:gd name="T15" fmla="*/ 224 h 235"/>
                    <a:gd name="T16" fmla="*/ 0 w 320"/>
                    <a:gd name="T17" fmla="*/ 224 h 235"/>
                    <a:gd name="T18" fmla="*/ 0 w 320"/>
                    <a:gd name="T19" fmla="*/ 224 h 235"/>
                    <a:gd name="T20" fmla="*/ 0 w 320"/>
                    <a:gd name="T21" fmla="*/ 224 h 235"/>
                    <a:gd name="T22" fmla="*/ 0 w 320"/>
                    <a:gd name="T23" fmla="*/ 11 h 235"/>
                    <a:gd name="T24" fmla="*/ 10 w 320"/>
                    <a:gd name="T25" fmla="*/ 0 h 235"/>
                    <a:gd name="T26" fmla="*/ 74 w 320"/>
                    <a:gd name="T27" fmla="*/ 0 h 235"/>
                    <a:gd name="T28" fmla="*/ 82 w 320"/>
                    <a:gd name="T29" fmla="*/ 3 h 235"/>
                    <a:gd name="T30" fmla="*/ 100 w 320"/>
                    <a:gd name="T31" fmla="*/ 22 h 235"/>
                    <a:gd name="T32" fmla="*/ 266 w 320"/>
                    <a:gd name="T33" fmla="*/ 22 h 235"/>
                    <a:gd name="T34" fmla="*/ 277 w 320"/>
                    <a:gd name="T35" fmla="*/ 32 h 235"/>
                    <a:gd name="T36" fmla="*/ 277 w 320"/>
                    <a:gd name="T37" fmla="*/ 64 h 235"/>
                    <a:gd name="T38" fmla="*/ 309 w 320"/>
                    <a:gd name="T39" fmla="*/ 64 h 235"/>
                    <a:gd name="T40" fmla="*/ 318 w 320"/>
                    <a:gd name="T41" fmla="*/ 69 h 235"/>
                    <a:gd name="T42" fmla="*/ 319 w 320"/>
                    <a:gd name="T43" fmla="*/ 78 h 235"/>
                    <a:gd name="T44" fmla="*/ 277 w 320"/>
                    <a:gd name="T45" fmla="*/ 227 h 235"/>
                    <a:gd name="T46" fmla="*/ 266 w 320"/>
                    <a:gd name="T47" fmla="*/ 235 h 235"/>
                    <a:gd name="T48" fmla="*/ 10 w 320"/>
                    <a:gd name="T49" fmla="*/ 235 h 235"/>
                    <a:gd name="T50" fmla="*/ 10 w 320"/>
                    <a:gd name="T51" fmla="*/ 235 h 235"/>
                    <a:gd name="T52" fmla="*/ 25 w 320"/>
                    <a:gd name="T53" fmla="*/ 214 h 235"/>
                    <a:gd name="T54" fmla="*/ 258 w 320"/>
                    <a:gd name="T55" fmla="*/ 214 h 235"/>
                    <a:gd name="T56" fmla="*/ 295 w 320"/>
                    <a:gd name="T57" fmla="*/ 86 h 235"/>
                    <a:gd name="T58" fmla="*/ 71 w 320"/>
                    <a:gd name="T59" fmla="*/ 86 h 235"/>
                    <a:gd name="T60" fmla="*/ 25 w 320"/>
                    <a:gd name="T61" fmla="*/ 214 h 235"/>
                    <a:gd name="T62" fmla="*/ 21 w 320"/>
                    <a:gd name="T63" fmla="*/ 22 h 235"/>
                    <a:gd name="T64" fmla="*/ 21 w 320"/>
                    <a:gd name="T65" fmla="*/ 163 h 235"/>
                    <a:gd name="T66" fmla="*/ 54 w 320"/>
                    <a:gd name="T67" fmla="*/ 71 h 235"/>
                    <a:gd name="T68" fmla="*/ 64 w 320"/>
                    <a:gd name="T69" fmla="*/ 64 h 235"/>
                    <a:gd name="T70" fmla="*/ 256 w 320"/>
                    <a:gd name="T71" fmla="*/ 64 h 235"/>
                    <a:gd name="T72" fmla="*/ 256 w 320"/>
                    <a:gd name="T73" fmla="*/ 43 h 235"/>
                    <a:gd name="T74" fmla="*/ 96 w 320"/>
                    <a:gd name="T75" fmla="*/ 43 h 235"/>
                    <a:gd name="T76" fmla="*/ 88 w 320"/>
                    <a:gd name="T77" fmla="*/ 40 h 235"/>
                    <a:gd name="T78" fmla="*/ 70 w 320"/>
                    <a:gd name="T79" fmla="*/ 22 h 235"/>
                    <a:gd name="T80" fmla="*/ 21 w 320"/>
                    <a:gd name="T81" fmla="*/ 2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20" h="235">
                      <a:moveTo>
                        <a:pt x="10" y="235"/>
                      </a:moveTo>
                      <a:cubicBezTo>
                        <a:pt x="10" y="235"/>
                        <a:pt x="10" y="235"/>
                        <a:pt x="10" y="235"/>
                      </a:cubicBezTo>
                      <a:cubicBezTo>
                        <a:pt x="8" y="235"/>
                        <a:pt x="6" y="234"/>
                        <a:pt x="4" y="233"/>
                      </a:cubicBezTo>
                      <a:cubicBezTo>
                        <a:pt x="4" y="232"/>
                        <a:pt x="3" y="232"/>
                        <a:pt x="2" y="231"/>
                      </a:cubicBezTo>
                      <a:cubicBezTo>
                        <a:pt x="2" y="231"/>
                        <a:pt x="2" y="231"/>
                        <a:pt x="2" y="231"/>
                      </a:cubicBezTo>
                      <a:cubicBezTo>
                        <a:pt x="2" y="231"/>
                        <a:pt x="2" y="231"/>
                        <a:pt x="2" y="231"/>
                      </a:cubicBezTo>
                      <a:cubicBezTo>
                        <a:pt x="1" y="229"/>
                        <a:pt x="0" y="227"/>
                        <a:pt x="0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7" y="0"/>
                        <a:pt x="80" y="1"/>
                        <a:pt x="82" y="3"/>
                      </a:cubicBezTo>
                      <a:cubicBezTo>
                        <a:pt x="100" y="22"/>
                        <a:pt x="100" y="22"/>
                        <a:pt x="100" y="22"/>
                      </a:cubicBezTo>
                      <a:cubicBezTo>
                        <a:pt x="266" y="22"/>
                        <a:pt x="266" y="22"/>
                        <a:pt x="266" y="22"/>
                      </a:cubicBezTo>
                      <a:cubicBezTo>
                        <a:pt x="272" y="22"/>
                        <a:pt x="277" y="26"/>
                        <a:pt x="277" y="32"/>
                      </a:cubicBezTo>
                      <a:cubicBezTo>
                        <a:pt x="277" y="64"/>
                        <a:pt x="277" y="64"/>
                        <a:pt x="277" y="64"/>
                      </a:cubicBezTo>
                      <a:cubicBezTo>
                        <a:pt x="309" y="64"/>
                        <a:pt x="309" y="64"/>
                        <a:pt x="309" y="64"/>
                      </a:cubicBezTo>
                      <a:cubicBezTo>
                        <a:pt x="312" y="64"/>
                        <a:pt x="316" y="66"/>
                        <a:pt x="318" y="69"/>
                      </a:cubicBezTo>
                      <a:cubicBezTo>
                        <a:pt x="320" y="71"/>
                        <a:pt x="320" y="75"/>
                        <a:pt x="319" y="78"/>
                      </a:cubicBezTo>
                      <a:cubicBezTo>
                        <a:pt x="277" y="227"/>
                        <a:pt x="277" y="227"/>
                        <a:pt x="277" y="227"/>
                      </a:cubicBezTo>
                      <a:cubicBezTo>
                        <a:pt x="275" y="232"/>
                        <a:pt x="271" y="235"/>
                        <a:pt x="266" y="235"/>
                      </a:cubicBezTo>
                      <a:cubicBezTo>
                        <a:pt x="10" y="235"/>
                        <a:pt x="10" y="235"/>
                        <a:pt x="10" y="235"/>
                      </a:cubicBezTo>
                      <a:cubicBezTo>
                        <a:pt x="10" y="235"/>
                        <a:pt x="10" y="235"/>
                        <a:pt x="10" y="235"/>
                      </a:cubicBezTo>
                      <a:close/>
                      <a:moveTo>
                        <a:pt x="25" y="214"/>
                      </a:moveTo>
                      <a:cubicBezTo>
                        <a:pt x="258" y="214"/>
                        <a:pt x="258" y="214"/>
                        <a:pt x="258" y="214"/>
                      </a:cubicBezTo>
                      <a:cubicBezTo>
                        <a:pt x="295" y="86"/>
                        <a:pt x="295" y="86"/>
                        <a:pt x="295" y="86"/>
                      </a:cubicBezTo>
                      <a:cubicBezTo>
                        <a:pt x="71" y="86"/>
                        <a:pt x="71" y="86"/>
                        <a:pt x="71" y="86"/>
                      </a:cubicBezTo>
                      <a:lnTo>
                        <a:pt x="25" y="214"/>
                      </a:lnTo>
                      <a:close/>
                      <a:moveTo>
                        <a:pt x="21" y="22"/>
                      </a:moveTo>
                      <a:cubicBezTo>
                        <a:pt x="21" y="163"/>
                        <a:pt x="21" y="163"/>
                        <a:pt x="21" y="163"/>
                      </a:cubicBezTo>
                      <a:cubicBezTo>
                        <a:pt x="54" y="71"/>
                        <a:pt x="54" y="71"/>
                        <a:pt x="54" y="71"/>
                      </a:cubicBezTo>
                      <a:cubicBezTo>
                        <a:pt x="55" y="67"/>
                        <a:pt x="59" y="64"/>
                        <a:pt x="64" y="64"/>
                      </a:cubicBezTo>
                      <a:cubicBezTo>
                        <a:pt x="256" y="64"/>
                        <a:pt x="256" y="64"/>
                        <a:pt x="256" y="64"/>
                      </a:cubicBezTo>
                      <a:cubicBezTo>
                        <a:pt x="256" y="43"/>
                        <a:pt x="256" y="43"/>
                        <a:pt x="256" y="43"/>
                      </a:cubicBezTo>
                      <a:cubicBezTo>
                        <a:pt x="96" y="43"/>
                        <a:pt x="96" y="43"/>
                        <a:pt x="96" y="43"/>
                      </a:cubicBezTo>
                      <a:cubicBezTo>
                        <a:pt x="93" y="43"/>
                        <a:pt x="90" y="42"/>
                        <a:pt x="88" y="40"/>
                      </a:cubicBezTo>
                      <a:cubicBezTo>
                        <a:pt x="70" y="22"/>
                        <a:pt x="70" y="22"/>
                        <a:pt x="70" y="22"/>
                      </a:cubicBezTo>
                      <a:lnTo>
                        <a:pt x="21" y="2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</p:grp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1C32AE3-B455-4881-B97A-1B051A8BCF2F}"/>
                </a:ext>
              </a:extLst>
            </p:cNvPr>
            <p:cNvGrpSpPr/>
            <p:nvPr/>
          </p:nvGrpSpPr>
          <p:grpSpPr>
            <a:xfrm>
              <a:off x="8141920" y="88391"/>
              <a:ext cx="216000" cy="216000"/>
              <a:chOff x="8141920" y="88391"/>
              <a:chExt cx="216000" cy="216000"/>
            </a:xfrm>
          </p:grpSpPr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AAFDAD9B-55D3-40F6-A200-95F9244C52FC}"/>
                  </a:ext>
                </a:extLst>
              </p:cNvPr>
              <p:cNvSpPr/>
              <p:nvPr/>
            </p:nvSpPr>
            <p:spPr>
              <a:xfrm>
                <a:off x="8141920" y="8839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F854F8D5-728E-490D-BED4-F5186A9CE94B}"/>
                  </a:ext>
                </a:extLst>
              </p:cNvPr>
              <p:cNvGrpSpPr/>
              <p:nvPr/>
            </p:nvGrpSpPr>
            <p:grpSpPr>
              <a:xfrm>
                <a:off x="8141920" y="88391"/>
                <a:ext cx="216000" cy="216000"/>
                <a:chOff x="8384774" y="82098"/>
                <a:chExt cx="361059" cy="360000"/>
              </a:xfrm>
            </p:grpSpPr>
            <p:sp>
              <p:nvSpPr>
                <p:cNvPr id="36" name="Freeform 833">
                  <a:extLst>
                    <a:ext uri="{FF2B5EF4-FFF2-40B4-BE49-F238E27FC236}">
                      <a16:creationId xmlns:a16="http://schemas.microsoft.com/office/drawing/2014/main" id="{2568280A-EC94-4CE7-8368-D1756138AA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384774" y="82098"/>
                  <a:ext cx="361059" cy="360000"/>
                </a:xfrm>
                <a:custGeom>
                  <a:avLst/>
                  <a:gdLst>
                    <a:gd name="T0" fmla="*/ 256 w 512"/>
                    <a:gd name="T1" fmla="*/ 0 h 512"/>
                    <a:gd name="T2" fmla="*/ 0 w 512"/>
                    <a:gd name="T3" fmla="*/ 256 h 512"/>
                    <a:gd name="T4" fmla="*/ 256 w 512"/>
                    <a:gd name="T5" fmla="*/ 512 h 512"/>
                    <a:gd name="T6" fmla="*/ 512 w 512"/>
                    <a:gd name="T7" fmla="*/ 256 h 512"/>
                    <a:gd name="T8" fmla="*/ 256 w 512"/>
                    <a:gd name="T9" fmla="*/ 0 h 512"/>
                    <a:gd name="T10" fmla="*/ 256 w 512"/>
                    <a:gd name="T11" fmla="*/ 490 h 512"/>
                    <a:gd name="T12" fmla="*/ 21 w 512"/>
                    <a:gd name="T13" fmla="*/ 256 h 512"/>
                    <a:gd name="T14" fmla="*/ 256 w 512"/>
                    <a:gd name="T15" fmla="*/ 21 h 512"/>
                    <a:gd name="T16" fmla="*/ 490 w 512"/>
                    <a:gd name="T17" fmla="*/ 256 h 512"/>
                    <a:gd name="T18" fmla="*/ 256 w 512"/>
                    <a:gd name="T19" fmla="*/ 490 h 5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12" h="512">
                      <a:moveTo>
                        <a:pt x="256" y="0"/>
                      </a:moveTo>
                      <a:cubicBezTo>
                        <a:pt x="114" y="0"/>
                        <a:pt x="0" y="114"/>
                        <a:pt x="0" y="256"/>
                      </a:cubicBezTo>
                      <a:cubicBezTo>
                        <a:pt x="0" y="397"/>
                        <a:pt x="114" y="512"/>
                        <a:pt x="256" y="512"/>
                      </a:cubicBezTo>
                      <a:cubicBezTo>
                        <a:pt x="397" y="512"/>
                        <a:pt x="512" y="397"/>
                        <a:pt x="512" y="256"/>
                      </a:cubicBezTo>
                      <a:cubicBezTo>
                        <a:pt x="512" y="114"/>
                        <a:pt x="397" y="0"/>
                        <a:pt x="256" y="0"/>
                      </a:cubicBezTo>
                      <a:close/>
                      <a:moveTo>
                        <a:pt x="256" y="490"/>
                      </a:moveTo>
                      <a:cubicBezTo>
                        <a:pt x="126" y="490"/>
                        <a:pt x="21" y="385"/>
                        <a:pt x="21" y="256"/>
                      </a:cubicBezTo>
                      <a:cubicBezTo>
                        <a:pt x="21" y="126"/>
                        <a:pt x="126" y="21"/>
                        <a:pt x="256" y="21"/>
                      </a:cubicBezTo>
                      <a:cubicBezTo>
                        <a:pt x="385" y="21"/>
                        <a:pt x="490" y="126"/>
                        <a:pt x="490" y="256"/>
                      </a:cubicBezTo>
                      <a:cubicBezTo>
                        <a:pt x="490" y="385"/>
                        <a:pt x="385" y="490"/>
                        <a:pt x="256" y="49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  <p:sp>
              <p:nvSpPr>
                <p:cNvPr id="37" name="Freeform 346">
                  <a:extLst>
                    <a:ext uri="{FF2B5EF4-FFF2-40B4-BE49-F238E27FC236}">
                      <a16:creationId xmlns:a16="http://schemas.microsoft.com/office/drawing/2014/main" id="{1FFD3C74-45EC-49CF-BEC8-45BC14995C1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57303" y="172098"/>
                  <a:ext cx="216000" cy="180000"/>
                </a:xfrm>
                <a:custGeom>
                  <a:avLst/>
                  <a:gdLst>
                    <a:gd name="T0" fmla="*/ 224 w 320"/>
                    <a:gd name="T1" fmla="*/ 288 h 288"/>
                    <a:gd name="T2" fmla="*/ 170 w 320"/>
                    <a:gd name="T3" fmla="*/ 288 h 288"/>
                    <a:gd name="T4" fmla="*/ 160 w 320"/>
                    <a:gd name="T5" fmla="*/ 278 h 288"/>
                    <a:gd name="T6" fmla="*/ 160 w 320"/>
                    <a:gd name="T7" fmla="*/ 267 h 288"/>
                    <a:gd name="T8" fmla="*/ 138 w 320"/>
                    <a:gd name="T9" fmla="*/ 267 h 288"/>
                    <a:gd name="T10" fmla="*/ 138 w 320"/>
                    <a:gd name="T11" fmla="*/ 278 h 288"/>
                    <a:gd name="T12" fmla="*/ 128 w 320"/>
                    <a:gd name="T13" fmla="*/ 288 h 288"/>
                    <a:gd name="T14" fmla="*/ 74 w 320"/>
                    <a:gd name="T15" fmla="*/ 288 h 288"/>
                    <a:gd name="T16" fmla="*/ 64 w 320"/>
                    <a:gd name="T17" fmla="*/ 278 h 288"/>
                    <a:gd name="T18" fmla="*/ 27 w 320"/>
                    <a:gd name="T19" fmla="*/ 235 h 288"/>
                    <a:gd name="T20" fmla="*/ 18 w 320"/>
                    <a:gd name="T21" fmla="*/ 230 h 288"/>
                    <a:gd name="T22" fmla="*/ 0 w 320"/>
                    <a:gd name="T23" fmla="*/ 160 h 288"/>
                    <a:gd name="T24" fmla="*/ 138 w 320"/>
                    <a:gd name="T25" fmla="*/ 22 h 288"/>
                    <a:gd name="T26" fmla="*/ 198 w 320"/>
                    <a:gd name="T27" fmla="*/ 30 h 288"/>
                    <a:gd name="T28" fmla="*/ 255 w 320"/>
                    <a:gd name="T29" fmla="*/ 0 h 288"/>
                    <a:gd name="T30" fmla="*/ 264 w 320"/>
                    <a:gd name="T31" fmla="*/ 4 h 288"/>
                    <a:gd name="T32" fmla="*/ 266 w 320"/>
                    <a:gd name="T33" fmla="*/ 14 h 288"/>
                    <a:gd name="T34" fmla="*/ 257 w 320"/>
                    <a:gd name="T35" fmla="*/ 49 h 288"/>
                    <a:gd name="T36" fmla="*/ 294 w 320"/>
                    <a:gd name="T37" fmla="*/ 96 h 288"/>
                    <a:gd name="T38" fmla="*/ 309 w 320"/>
                    <a:gd name="T39" fmla="*/ 96 h 288"/>
                    <a:gd name="T40" fmla="*/ 320 w 320"/>
                    <a:gd name="T41" fmla="*/ 107 h 288"/>
                    <a:gd name="T42" fmla="*/ 320 w 320"/>
                    <a:gd name="T43" fmla="*/ 171 h 288"/>
                    <a:gd name="T44" fmla="*/ 309 w 320"/>
                    <a:gd name="T45" fmla="*/ 182 h 288"/>
                    <a:gd name="T46" fmla="*/ 275 w 320"/>
                    <a:gd name="T47" fmla="*/ 182 h 288"/>
                    <a:gd name="T48" fmla="*/ 234 w 320"/>
                    <a:gd name="T49" fmla="*/ 259 h 288"/>
                    <a:gd name="T50" fmla="*/ 234 w 320"/>
                    <a:gd name="T51" fmla="*/ 278 h 288"/>
                    <a:gd name="T52" fmla="*/ 224 w 320"/>
                    <a:gd name="T53" fmla="*/ 288 h 288"/>
                    <a:gd name="T54" fmla="*/ 181 w 320"/>
                    <a:gd name="T55" fmla="*/ 267 h 288"/>
                    <a:gd name="T56" fmla="*/ 213 w 320"/>
                    <a:gd name="T57" fmla="*/ 267 h 288"/>
                    <a:gd name="T58" fmla="*/ 213 w 320"/>
                    <a:gd name="T59" fmla="*/ 255 h 288"/>
                    <a:gd name="T60" fmla="*/ 216 w 320"/>
                    <a:gd name="T61" fmla="*/ 248 h 288"/>
                    <a:gd name="T62" fmla="*/ 255 w 320"/>
                    <a:gd name="T63" fmla="*/ 170 h 288"/>
                    <a:gd name="T64" fmla="*/ 266 w 320"/>
                    <a:gd name="T65" fmla="*/ 160 h 288"/>
                    <a:gd name="T66" fmla="*/ 298 w 320"/>
                    <a:gd name="T67" fmla="*/ 160 h 288"/>
                    <a:gd name="T68" fmla="*/ 298 w 320"/>
                    <a:gd name="T69" fmla="*/ 118 h 288"/>
                    <a:gd name="T70" fmla="*/ 288 w 320"/>
                    <a:gd name="T71" fmla="*/ 118 h 288"/>
                    <a:gd name="T72" fmla="*/ 278 w 320"/>
                    <a:gd name="T73" fmla="*/ 112 h 288"/>
                    <a:gd name="T74" fmla="*/ 240 w 320"/>
                    <a:gd name="T75" fmla="*/ 63 h 288"/>
                    <a:gd name="T76" fmla="*/ 235 w 320"/>
                    <a:gd name="T77" fmla="*/ 51 h 288"/>
                    <a:gd name="T78" fmla="*/ 241 w 320"/>
                    <a:gd name="T79" fmla="*/ 25 h 288"/>
                    <a:gd name="T80" fmla="*/ 212 w 320"/>
                    <a:gd name="T81" fmla="*/ 48 h 288"/>
                    <a:gd name="T82" fmla="*/ 199 w 320"/>
                    <a:gd name="T83" fmla="*/ 53 h 288"/>
                    <a:gd name="T84" fmla="*/ 138 w 320"/>
                    <a:gd name="T85" fmla="*/ 43 h 288"/>
                    <a:gd name="T86" fmla="*/ 21 w 320"/>
                    <a:gd name="T87" fmla="*/ 160 h 288"/>
                    <a:gd name="T88" fmla="*/ 34 w 320"/>
                    <a:gd name="T89" fmla="*/ 214 h 288"/>
                    <a:gd name="T90" fmla="*/ 84 w 320"/>
                    <a:gd name="T91" fmla="*/ 267 h 288"/>
                    <a:gd name="T92" fmla="*/ 117 w 320"/>
                    <a:gd name="T93" fmla="*/ 267 h 288"/>
                    <a:gd name="T94" fmla="*/ 117 w 320"/>
                    <a:gd name="T95" fmla="*/ 256 h 288"/>
                    <a:gd name="T96" fmla="*/ 128 w 320"/>
                    <a:gd name="T97" fmla="*/ 246 h 288"/>
                    <a:gd name="T98" fmla="*/ 170 w 320"/>
                    <a:gd name="T99" fmla="*/ 246 h 288"/>
                    <a:gd name="T100" fmla="*/ 181 w 320"/>
                    <a:gd name="T101" fmla="*/ 256 h 288"/>
                    <a:gd name="T102" fmla="*/ 181 w 320"/>
                    <a:gd name="T103" fmla="*/ 267 h 288"/>
                    <a:gd name="T104" fmla="*/ 82 w 320"/>
                    <a:gd name="T105" fmla="*/ 104 h 288"/>
                    <a:gd name="T106" fmla="*/ 130 w 320"/>
                    <a:gd name="T107" fmla="*/ 79 h 288"/>
                    <a:gd name="T108" fmla="*/ 138 w 320"/>
                    <a:gd name="T109" fmla="*/ 66 h 288"/>
                    <a:gd name="T110" fmla="*/ 125 w 320"/>
                    <a:gd name="T111" fmla="*/ 58 h 288"/>
                    <a:gd name="T112" fmla="*/ 68 w 320"/>
                    <a:gd name="T113" fmla="*/ 88 h 288"/>
                    <a:gd name="T114" fmla="*/ 67 w 320"/>
                    <a:gd name="T115" fmla="*/ 103 h 288"/>
                    <a:gd name="T116" fmla="*/ 75 w 320"/>
                    <a:gd name="T117" fmla="*/ 107 h 288"/>
                    <a:gd name="T118" fmla="*/ 82 w 320"/>
                    <a:gd name="T119" fmla="*/ 104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0" h="288">
                      <a:moveTo>
                        <a:pt x="224" y="288"/>
                      </a:moveTo>
                      <a:cubicBezTo>
                        <a:pt x="170" y="288"/>
                        <a:pt x="170" y="288"/>
                        <a:pt x="170" y="288"/>
                      </a:cubicBezTo>
                      <a:cubicBezTo>
                        <a:pt x="164" y="288"/>
                        <a:pt x="160" y="284"/>
                        <a:pt x="160" y="278"/>
                      </a:cubicBezTo>
                      <a:cubicBezTo>
                        <a:pt x="160" y="267"/>
                        <a:pt x="160" y="267"/>
                        <a:pt x="160" y="267"/>
                      </a:cubicBezTo>
                      <a:cubicBezTo>
                        <a:pt x="138" y="267"/>
                        <a:pt x="138" y="267"/>
                        <a:pt x="138" y="267"/>
                      </a:cubicBezTo>
                      <a:cubicBezTo>
                        <a:pt x="138" y="278"/>
                        <a:pt x="138" y="278"/>
                        <a:pt x="138" y="278"/>
                      </a:cubicBezTo>
                      <a:cubicBezTo>
                        <a:pt x="138" y="284"/>
                        <a:pt x="134" y="288"/>
                        <a:pt x="128" y="288"/>
                      </a:cubicBezTo>
                      <a:cubicBezTo>
                        <a:pt x="74" y="288"/>
                        <a:pt x="74" y="288"/>
                        <a:pt x="74" y="288"/>
                      </a:cubicBezTo>
                      <a:cubicBezTo>
                        <a:pt x="68" y="288"/>
                        <a:pt x="64" y="284"/>
                        <a:pt x="64" y="278"/>
                      </a:cubicBezTo>
                      <a:cubicBezTo>
                        <a:pt x="64" y="237"/>
                        <a:pt x="29" y="235"/>
                        <a:pt x="27" y="235"/>
                      </a:cubicBezTo>
                      <a:cubicBezTo>
                        <a:pt x="23" y="235"/>
                        <a:pt x="20" y="233"/>
                        <a:pt x="18" y="230"/>
                      </a:cubicBezTo>
                      <a:cubicBezTo>
                        <a:pt x="6" y="209"/>
                        <a:pt x="0" y="185"/>
                        <a:pt x="0" y="160"/>
                      </a:cubicBezTo>
                      <a:cubicBezTo>
                        <a:pt x="0" y="84"/>
                        <a:pt x="62" y="22"/>
                        <a:pt x="138" y="22"/>
                      </a:cubicBezTo>
                      <a:cubicBezTo>
                        <a:pt x="160" y="22"/>
                        <a:pt x="179" y="24"/>
                        <a:pt x="198" y="30"/>
                      </a:cubicBezTo>
                      <a:cubicBezTo>
                        <a:pt x="217" y="3"/>
                        <a:pt x="253" y="0"/>
                        <a:pt x="255" y="0"/>
                      </a:cubicBezTo>
                      <a:cubicBezTo>
                        <a:pt x="259" y="0"/>
                        <a:pt x="262" y="2"/>
                        <a:pt x="264" y="4"/>
                      </a:cubicBezTo>
                      <a:cubicBezTo>
                        <a:pt x="266" y="7"/>
                        <a:pt x="267" y="10"/>
                        <a:pt x="266" y="14"/>
                      </a:cubicBezTo>
                      <a:cubicBezTo>
                        <a:pt x="257" y="49"/>
                        <a:pt x="257" y="49"/>
                        <a:pt x="257" y="49"/>
                      </a:cubicBezTo>
                      <a:cubicBezTo>
                        <a:pt x="275" y="63"/>
                        <a:pt x="288" y="85"/>
                        <a:pt x="294" y="96"/>
                      </a:cubicBezTo>
                      <a:cubicBezTo>
                        <a:pt x="309" y="96"/>
                        <a:pt x="309" y="96"/>
                        <a:pt x="309" y="96"/>
                      </a:cubicBezTo>
                      <a:cubicBezTo>
                        <a:pt x="315" y="96"/>
                        <a:pt x="320" y="101"/>
                        <a:pt x="320" y="107"/>
                      </a:cubicBezTo>
                      <a:cubicBezTo>
                        <a:pt x="320" y="171"/>
                        <a:pt x="320" y="171"/>
                        <a:pt x="320" y="171"/>
                      </a:cubicBezTo>
                      <a:cubicBezTo>
                        <a:pt x="320" y="177"/>
                        <a:pt x="315" y="182"/>
                        <a:pt x="309" y="182"/>
                      </a:cubicBezTo>
                      <a:cubicBezTo>
                        <a:pt x="275" y="182"/>
                        <a:pt x="275" y="182"/>
                        <a:pt x="275" y="182"/>
                      </a:cubicBezTo>
                      <a:cubicBezTo>
                        <a:pt x="269" y="217"/>
                        <a:pt x="249" y="244"/>
                        <a:pt x="234" y="259"/>
                      </a:cubicBezTo>
                      <a:cubicBezTo>
                        <a:pt x="234" y="278"/>
                        <a:pt x="234" y="278"/>
                        <a:pt x="234" y="278"/>
                      </a:cubicBezTo>
                      <a:cubicBezTo>
                        <a:pt x="234" y="284"/>
                        <a:pt x="230" y="288"/>
                        <a:pt x="224" y="288"/>
                      </a:cubicBezTo>
                      <a:close/>
                      <a:moveTo>
                        <a:pt x="181" y="267"/>
                      </a:moveTo>
                      <a:cubicBezTo>
                        <a:pt x="213" y="267"/>
                        <a:pt x="213" y="267"/>
                        <a:pt x="213" y="267"/>
                      </a:cubicBezTo>
                      <a:cubicBezTo>
                        <a:pt x="213" y="255"/>
                        <a:pt x="213" y="255"/>
                        <a:pt x="213" y="255"/>
                      </a:cubicBezTo>
                      <a:cubicBezTo>
                        <a:pt x="213" y="252"/>
                        <a:pt x="214" y="250"/>
                        <a:pt x="216" y="248"/>
                      </a:cubicBezTo>
                      <a:cubicBezTo>
                        <a:pt x="239" y="225"/>
                        <a:pt x="253" y="197"/>
                        <a:pt x="255" y="170"/>
                      </a:cubicBezTo>
                      <a:cubicBezTo>
                        <a:pt x="256" y="165"/>
                        <a:pt x="260" y="160"/>
                        <a:pt x="266" y="160"/>
                      </a:cubicBezTo>
                      <a:cubicBezTo>
                        <a:pt x="298" y="160"/>
                        <a:pt x="298" y="160"/>
                        <a:pt x="298" y="160"/>
                      </a:cubicBezTo>
                      <a:cubicBezTo>
                        <a:pt x="298" y="118"/>
                        <a:pt x="298" y="118"/>
                        <a:pt x="298" y="118"/>
                      </a:cubicBezTo>
                      <a:cubicBezTo>
                        <a:pt x="288" y="118"/>
                        <a:pt x="288" y="118"/>
                        <a:pt x="288" y="118"/>
                      </a:cubicBezTo>
                      <a:cubicBezTo>
                        <a:pt x="284" y="118"/>
                        <a:pt x="280" y="115"/>
                        <a:pt x="278" y="112"/>
                      </a:cubicBezTo>
                      <a:cubicBezTo>
                        <a:pt x="278" y="111"/>
                        <a:pt x="261" y="76"/>
                        <a:pt x="240" y="63"/>
                      </a:cubicBezTo>
                      <a:cubicBezTo>
                        <a:pt x="236" y="60"/>
                        <a:pt x="234" y="56"/>
                        <a:pt x="235" y="51"/>
                      </a:cubicBezTo>
                      <a:cubicBezTo>
                        <a:pt x="241" y="25"/>
                        <a:pt x="241" y="25"/>
                        <a:pt x="241" y="25"/>
                      </a:cubicBezTo>
                      <a:cubicBezTo>
                        <a:pt x="231" y="28"/>
                        <a:pt x="218" y="35"/>
                        <a:pt x="212" y="48"/>
                      </a:cubicBezTo>
                      <a:cubicBezTo>
                        <a:pt x="210" y="53"/>
                        <a:pt x="204" y="55"/>
                        <a:pt x="199" y="53"/>
                      </a:cubicBezTo>
                      <a:cubicBezTo>
                        <a:pt x="180" y="46"/>
                        <a:pt x="161" y="43"/>
                        <a:pt x="138" y="43"/>
                      </a:cubicBezTo>
                      <a:cubicBezTo>
                        <a:pt x="74" y="43"/>
                        <a:pt x="21" y="96"/>
                        <a:pt x="21" y="160"/>
                      </a:cubicBezTo>
                      <a:cubicBezTo>
                        <a:pt x="21" y="179"/>
                        <a:pt x="26" y="198"/>
                        <a:pt x="34" y="214"/>
                      </a:cubicBezTo>
                      <a:cubicBezTo>
                        <a:pt x="53" y="217"/>
                        <a:pt x="80" y="231"/>
                        <a:pt x="84" y="267"/>
                      </a:cubicBezTo>
                      <a:cubicBezTo>
                        <a:pt x="117" y="267"/>
                        <a:pt x="117" y="267"/>
                        <a:pt x="117" y="267"/>
                      </a:cubicBezTo>
                      <a:cubicBezTo>
                        <a:pt x="117" y="256"/>
                        <a:pt x="117" y="256"/>
                        <a:pt x="117" y="256"/>
                      </a:cubicBezTo>
                      <a:cubicBezTo>
                        <a:pt x="117" y="250"/>
                        <a:pt x="122" y="246"/>
                        <a:pt x="128" y="246"/>
                      </a:cubicBezTo>
                      <a:cubicBezTo>
                        <a:pt x="170" y="246"/>
                        <a:pt x="170" y="246"/>
                        <a:pt x="170" y="246"/>
                      </a:cubicBezTo>
                      <a:cubicBezTo>
                        <a:pt x="176" y="246"/>
                        <a:pt x="181" y="250"/>
                        <a:pt x="181" y="256"/>
                      </a:cubicBezTo>
                      <a:lnTo>
                        <a:pt x="181" y="267"/>
                      </a:lnTo>
                      <a:close/>
                      <a:moveTo>
                        <a:pt x="82" y="104"/>
                      </a:moveTo>
                      <a:cubicBezTo>
                        <a:pt x="96" y="92"/>
                        <a:pt x="113" y="83"/>
                        <a:pt x="130" y="79"/>
                      </a:cubicBezTo>
                      <a:cubicBezTo>
                        <a:pt x="136" y="77"/>
                        <a:pt x="139" y="71"/>
                        <a:pt x="138" y="66"/>
                      </a:cubicBezTo>
                      <a:cubicBezTo>
                        <a:pt x="137" y="60"/>
                        <a:pt x="131" y="57"/>
                        <a:pt x="125" y="58"/>
                      </a:cubicBezTo>
                      <a:cubicBezTo>
                        <a:pt x="104" y="63"/>
                        <a:pt x="84" y="74"/>
                        <a:pt x="68" y="88"/>
                      </a:cubicBezTo>
                      <a:cubicBezTo>
                        <a:pt x="64" y="92"/>
                        <a:pt x="63" y="99"/>
                        <a:pt x="67" y="103"/>
                      </a:cubicBezTo>
                      <a:cubicBezTo>
                        <a:pt x="69" y="106"/>
                        <a:pt x="72" y="107"/>
                        <a:pt x="75" y="107"/>
                      </a:cubicBezTo>
                      <a:cubicBezTo>
                        <a:pt x="78" y="107"/>
                        <a:pt x="80" y="106"/>
                        <a:pt x="82" y="104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2400"/>
                </a:p>
              </p:txBody>
            </p:sp>
          </p:grpSp>
        </p:grp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EB9BE4D8-11AB-4016-BF78-C478C8F59C7A}"/>
              </a:ext>
            </a:extLst>
          </p:cNvPr>
          <p:cNvSpPr/>
          <p:nvPr/>
        </p:nvSpPr>
        <p:spPr>
          <a:xfrm>
            <a:off x="466855" y="5045755"/>
            <a:ext cx="2472823" cy="96530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Identification du bénéficiaire et demande de pièces par la Filière Successions</a:t>
            </a:r>
          </a:p>
        </p:txBody>
      </p:sp>
      <p:sp>
        <p:nvSpPr>
          <p:cNvPr id="77" name="Freeform 752">
            <a:extLst>
              <a:ext uri="{FF2B5EF4-FFF2-40B4-BE49-F238E27FC236}">
                <a16:creationId xmlns:a16="http://schemas.microsoft.com/office/drawing/2014/main" id="{01BB8281-B970-4453-A8D9-F87EA54743E7}"/>
              </a:ext>
            </a:extLst>
          </p:cNvPr>
          <p:cNvSpPr>
            <a:spLocks noEditPoints="1"/>
          </p:cNvSpPr>
          <p:nvPr/>
        </p:nvSpPr>
        <p:spPr bwMode="auto">
          <a:xfrm>
            <a:off x="869163" y="2973999"/>
            <a:ext cx="1668205" cy="1692956"/>
          </a:xfrm>
          <a:custGeom>
            <a:avLst/>
            <a:gdLst>
              <a:gd name="T0" fmla="*/ 274 w 281"/>
              <a:gd name="T1" fmla="*/ 257 h 279"/>
              <a:gd name="T2" fmla="*/ 228 w 281"/>
              <a:gd name="T3" fmla="*/ 246 h 279"/>
              <a:gd name="T4" fmla="*/ 204 w 281"/>
              <a:gd name="T5" fmla="*/ 242 h 279"/>
              <a:gd name="T6" fmla="*/ 187 w 281"/>
              <a:gd name="T7" fmla="*/ 194 h 279"/>
              <a:gd name="T8" fmla="*/ 217 w 281"/>
              <a:gd name="T9" fmla="*/ 126 h 279"/>
              <a:gd name="T10" fmla="*/ 209 w 281"/>
              <a:gd name="T11" fmla="*/ 28 h 279"/>
              <a:gd name="T12" fmla="*/ 141 w 281"/>
              <a:gd name="T13" fmla="*/ 0 h 279"/>
              <a:gd name="T14" fmla="*/ 72 w 281"/>
              <a:gd name="T15" fmla="*/ 28 h 279"/>
              <a:gd name="T16" fmla="*/ 65 w 281"/>
              <a:gd name="T17" fmla="*/ 126 h 279"/>
              <a:gd name="T18" fmla="*/ 94 w 281"/>
              <a:gd name="T19" fmla="*/ 193 h 279"/>
              <a:gd name="T20" fmla="*/ 77 w 281"/>
              <a:gd name="T21" fmla="*/ 242 h 279"/>
              <a:gd name="T22" fmla="*/ 53 w 281"/>
              <a:gd name="T23" fmla="*/ 246 h 279"/>
              <a:gd name="T24" fmla="*/ 7 w 281"/>
              <a:gd name="T25" fmla="*/ 257 h 279"/>
              <a:gd name="T26" fmla="*/ 3 w 281"/>
              <a:gd name="T27" fmla="*/ 272 h 279"/>
              <a:gd name="T28" fmla="*/ 18 w 281"/>
              <a:gd name="T29" fmla="*/ 276 h 279"/>
              <a:gd name="T30" fmla="*/ 56 w 281"/>
              <a:gd name="T31" fmla="*/ 267 h 279"/>
              <a:gd name="T32" fmla="*/ 87 w 281"/>
              <a:gd name="T33" fmla="*/ 261 h 279"/>
              <a:gd name="T34" fmla="*/ 113 w 281"/>
              <a:gd name="T35" fmla="*/ 219 h 279"/>
              <a:gd name="T36" fmla="*/ 112 w 281"/>
              <a:gd name="T37" fmla="*/ 182 h 279"/>
              <a:gd name="T38" fmla="*/ 85 w 281"/>
              <a:gd name="T39" fmla="*/ 120 h 279"/>
              <a:gd name="T40" fmla="*/ 80 w 281"/>
              <a:gd name="T41" fmla="*/ 63 h 279"/>
              <a:gd name="T42" fmla="*/ 125 w 281"/>
              <a:gd name="T43" fmla="*/ 79 h 279"/>
              <a:gd name="T44" fmla="*/ 155 w 281"/>
              <a:gd name="T45" fmla="*/ 74 h 279"/>
              <a:gd name="T46" fmla="*/ 159 w 281"/>
              <a:gd name="T47" fmla="*/ 71 h 279"/>
              <a:gd name="T48" fmla="*/ 162 w 281"/>
              <a:gd name="T49" fmla="*/ 68 h 279"/>
              <a:gd name="T50" fmla="*/ 165 w 281"/>
              <a:gd name="T51" fmla="*/ 71 h 279"/>
              <a:gd name="T52" fmla="*/ 172 w 281"/>
              <a:gd name="T53" fmla="*/ 74 h 279"/>
              <a:gd name="T54" fmla="*/ 201 w 281"/>
              <a:gd name="T55" fmla="*/ 63 h 279"/>
              <a:gd name="T56" fmla="*/ 196 w 281"/>
              <a:gd name="T57" fmla="*/ 120 h 279"/>
              <a:gd name="T58" fmla="*/ 170 w 281"/>
              <a:gd name="T59" fmla="*/ 182 h 279"/>
              <a:gd name="T60" fmla="*/ 169 w 281"/>
              <a:gd name="T61" fmla="*/ 219 h 279"/>
              <a:gd name="T62" fmla="*/ 194 w 281"/>
              <a:gd name="T63" fmla="*/ 261 h 279"/>
              <a:gd name="T64" fmla="*/ 226 w 281"/>
              <a:gd name="T65" fmla="*/ 267 h 279"/>
              <a:gd name="T66" fmla="*/ 263 w 281"/>
              <a:gd name="T67" fmla="*/ 276 h 279"/>
              <a:gd name="T68" fmla="*/ 269 w 281"/>
              <a:gd name="T69" fmla="*/ 277 h 279"/>
              <a:gd name="T70" fmla="*/ 278 w 281"/>
              <a:gd name="T71" fmla="*/ 272 h 279"/>
              <a:gd name="T72" fmla="*/ 274 w 281"/>
              <a:gd name="T73" fmla="*/ 257 h 279"/>
              <a:gd name="T74" fmla="*/ 177 w 281"/>
              <a:gd name="T75" fmla="*/ 53 h 279"/>
              <a:gd name="T76" fmla="*/ 170 w 281"/>
              <a:gd name="T77" fmla="*/ 45 h 279"/>
              <a:gd name="T78" fmla="*/ 154 w 281"/>
              <a:gd name="T79" fmla="*/ 45 h 279"/>
              <a:gd name="T80" fmla="*/ 146 w 281"/>
              <a:gd name="T81" fmla="*/ 54 h 279"/>
              <a:gd name="T82" fmla="*/ 89 w 281"/>
              <a:gd name="T83" fmla="*/ 41 h 279"/>
              <a:gd name="T84" fmla="*/ 89 w 281"/>
              <a:gd name="T85" fmla="*/ 41 h 279"/>
              <a:gd name="T86" fmla="*/ 141 w 281"/>
              <a:gd name="T87" fmla="*/ 21 h 279"/>
              <a:gd name="T88" fmla="*/ 192 w 281"/>
              <a:gd name="T89" fmla="*/ 41 h 279"/>
              <a:gd name="T90" fmla="*/ 193 w 281"/>
              <a:gd name="T91" fmla="*/ 41 h 279"/>
              <a:gd name="T92" fmla="*/ 177 w 281"/>
              <a:gd name="T93" fmla="*/ 5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1" h="279">
                <a:moveTo>
                  <a:pt x="274" y="257"/>
                </a:moveTo>
                <a:cubicBezTo>
                  <a:pt x="260" y="249"/>
                  <a:pt x="243" y="248"/>
                  <a:pt x="228" y="246"/>
                </a:cubicBezTo>
                <a:cubicBezTo>
                  <a:pt x="218" y="245"/>
                  <a:pt x="208" y="244"/>
                  <a:pt x="204" y="242"/>
                </a:cubicBezTo>
                <a:cubicBezTo>
                  <a:pt x="193" y="236"/>
                  <a:pt x="184" y="201"/>
                  <a:pt x="187" y="194"/>
                </a:cubicBezTo>
                <a:cubicBezTo>
                  <a:pt x="200" y="176"/>
                  <a:pt x="212" y="144"/>
                  <a:pt x="217" y="126"/>
                </a:cubicBezTo>
                <a:cubicBezTo>
                  <a:pt x="223" y="102"/>
                  <a:pt x="232" y="58"/>
                  <a:pt x="209" y="28"/>
                </a:cubicBezTo>
                <a:cubicBezTo>
                  <a:pt x="195" y="9"/>
                  <a:pt x="172" y="0"/>
                  <a:pt x="141" y="0"/>
                </a:cubicBezTo>
                <a:cubicBezTo>
                  <a:pt x="109" y="0"/>
                  <a:pt x="86" y="9"/>
                  <a:pt x="72" y="28"/>
                </a:cubicBezTo>
                <a:cubicBezTo>
                  <a:pt x="50" y="58"/>
                  <a:pt x="58" y="102"/>
                  <a:pt x="65" y="126"/>
                </a:cubicBezTo>
                <a:cubicBezTo>
                  <a:pt x="70" y="144"/>
                  <a:pt x="82" y="176"/>
                  <a:pt x="94" y="193"/>
                </a:cubicBezTo>
                <a:cubicBezTo>
                  <a:pt x="97" y="201"/>
                  <a:pt x="88" y="236"/>
                  <a:pt x="77" y="242"/>
                </a:cubicBezTo>
                <a:cubicBezTo>
                  <a:pt x="73" y="244"/>
                  <a:pt x="63" y="245"/>
                  <a:pt x="53" y="246"/>
                </a:cubicBezTo>
                <a:cubicBezTo>
                  <a:pt x="38" y="248"/>
                  <a:pt x="21" y="249"/>
                  <a:pt x="7" y="257"/>
                </a:cubicBezTo>
                <a:cubicBezTo>
                  <a:pt x="2" y="260"/>
                  <a:pt x="0" y="266"/>
                  <a:pt x="3" y="272"/>
                </a:cubicBezTo>
                <a:cubicBezTo>
                  <a:pt x="6" y="277"/>
                  <a:pt x="13" y="279"/>
                  <a:pt x="18" y="276"/>
                </a:cubicBezTo>
                <a:cubicBezTo>
                  <a:pt x="28" y="270"/>
                  <a:pt x="43" y="269"/>
                  <a:pt x="56" y="267"/>
                </a:cubicBezTo>
                <a:cubicBezTo>
                  <a:pt x="68" y="266"/>
                  <a:pt x="79" y="265"/>
                  <a:pt x="87" y="261"/>
                </a:cubicBezTo>
                <a:cubicBezTo>
                  <a:pt x="103" y="252"/>
                  <a:pt x="110" y="229"/>
                  <a:pt x="113" y="219"/>
                </a:cubicBezTo>
                <a:cubicBezTo>
                  <a:pt x="115" y="210"/>
                  <a:pt x="118" y="192"/>
                  <a:pt x="112" y="182"/>
                </a:cubicBezTo>
                <a:cubicBezTo>
                  <a:pt x="101" y="167"/>
                  <a:pt x="90" y="137"/>
                  <a:pt x="85" y="120"/>
                </a:cubicBezTo>
                <a:cubicBezTo>
                  <a:pt x="82" y="109"/>
                  <a:pt x="76" y="84"/>
                  <a:pt x="80" y="63"/>
                </a:cubicBezTo>
                <a:cubicBezTo>
                  <a:pt x="94" y="75"/>
                  <a:pt x="110" y="79"/>
                  <a:pt x="125" y="79"/>
                </a:cubicBezTo>
                <a:cubicBezTo>
                  <a:pt x="137" y="79"/>
                  <a:pt x="148" y="76"/>
                  <a:pt x="155" y="74"/>
                </a:cubicBezTo>
                <a:cubicBezTo>
                  <a:pt x="156" y="73"/>
                  <a:pt x="158" y="72"/>
                  <a:pt x="159" y="71"/>
                </a:cubicBezTo>
                <a:cubicBezTo>
                  <a:pt x="162" y="68"/>
                  <a:pt x="162" y="68"/>
                  <a:pt x="162" y="68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7" y="73"/>
                  <a:pt x="169" y="74"/>
                  <a:pt x="172" y="74"/>
                </a:cubicBezTo>
                <a:cubicBezTo>
                  <a:pt x="173" y="74"/>
                  <a:pt x="187" y="75"/>
                  <a:pt x="201" y="63"/>
                </a:cubicBezTo>
                <a:cubicBezTo>
                  <a:pt x="205" y="84"/>
                  <a:pt x="199" y="109"/>
                  <a:pt x="196" y="120"/>
                </a:cubicBezTo>
                <a:cubicBezTo>
                  <a:pt x="191" y="137"/>
                  <a:pt x="180" y="167"/>
                  <a:pt x="170" y="182"/>
                </a:cubicBezTo>
                <a:cubicBezTo>
                  <a:pt x="163" y="192"/>
                  <a:pt x="166" y="210"/>
                  <a:pt x="169" y="219"/>
                </a:cubicBezTo>
                <a:cubicBezTo>
                  <a:pt x="171" y="229"/>
                  <a:pt x="178" y="252"/>
                  <a:pt x="194" y="261"/>
                </a:cubicBezTo>
                <a:cubicBezTo>
                  <a:pt x="202" y="265"/>
                  <a:pt x="213" y="266"/>
                  <a:pt x="226" y="267"/>
                </a:cubicBezTo>
                <a:cubicBezTo>
                  <a:pt x="239" y="269"/>
                  <a:pt x="254" y="270"/>
                  <a:pt x="263" y="276"/>
                </a:cubicBezTo>
                <a:cubicBezTo>
                  <a:pt x="265" y="277"/>
                  <a:pt x="267" y="277"/>
                  <a:pt x="269" y="277"/>
                </a:cubicBezTo>
                <a:cubicBezTo>
                  <a:pt x="272" y="277"/>
                  <a:pt x="276" y="275"/>
                  <a:pt x="278" y="272"/>
                </a:cubicBezTo>
                <a:cubicBezTo>
                  <a:pt x="281" y="266"/>
                  <a:pt x="279" y="260"/>
                  <a:pt x="274" y="257"/>
                </a:cubicBezTo>
                <a:close/>
                <a:moveTo>
                  <a:pt x="177" y="53"/>
                </a:moveTo>
                <a:cubicBezTo>
                  <a:pt x="170" y="45"/>
                  <a:pt x="170" y="45"/>
                  <a:pt x="170" y="45"/>
                </a:cubicBezTo>
                <a:cubicBezTo>
                  <a:pt x="165" y="41"/>
                  <a:pt x="159" y="41"/>
                  <a:pt x="154" y="45"/>
                </a:cubicBezTo>
                <a:cubicBezTo>
                  <a:pt x="146" y="54"/>
                  <a:pt x="146" y="54"/>
                  <a:pt x="146" y="54"/>
                </a:cubicBezTo>
                <a:cubicBezTo>
                  <a:pt x="137" y="57"/>
                  <a:pt x="106" y="64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99" y="28"/>
                  <a:pt x="116" y="21"/>
                  <a:pt x="141" y="21"/>
                </a:cubicBezTo>
                <a:cubicBezTo>
                  <a:pt x="165" y="21"/>
                  <a:pt x="182" y="28"/>
                  <a:pt x="192" y="41"/>
                </a:cubicBezTo>
                <a:cubicBezTo>
                  <a:pt x="192" y="41"/>
                  <a:pt x="192" y="41"/>
                  <a:pt x="193" y="41"/>
                </a:cubicBezTo>
                <a:cubicBezTo>
                  <a:pt x="187" y="49"/>
                  <a:pt x="180" y="52"/>
                  <a:pt x="177" y="5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pic>
        <p:nvPicPr>
          <p:cNvPr id="78" name="Graphique 62" descr="Enveloppe ouverte">
            <a:extLst>
              <a:ext uri="{FF2B5EF4-FFF2-40B4-BE49-F238E27FC236}">
                <a16:creationId xmlns:a16="http://schemas.microsoft.com/office/drawing/2014/main" id="{4AA35E7C-08B6-418B-A0CB-E91E1F9D713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844685" y="3055039"/>
            <a:ext cx="1017179" cy="1017179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75401A17-B56F-4CD1-AF71-EFA414AFD4B0}"/>
              </a:ext>
            </a:extLst>
          </p:cNvPr>
          <p:cNvSpPr/>
          <p:nvPr/>
        </p:nvSpPr>
        <p:spPr>
          <a:xfrm>
            <a:off x="8002678" y="5003554"/>
            <a:ext cx="3521664" cy="9613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Envoi de la liste des pièces intégrant l’identifiant puis envoi mot de passe par courrier séparé au bénéficiaire qui a justifié de sa qualité </a:t>
            </a:r>
          </a:p>
        </p:txBody>
      </p:sp>
      <p:pic>
        <p:nvPicPr>
          <p:cNvPr id="80" name="Graphique 11" descr="Dossier ouvert">
            <a:extLst>
              <a:ext uri="{FF2B5EF4-FFF2-40B4-BE49-F238E27FC236}">
                <a16:creationId xmlns:a16="http://schemas.microsoft.com/office/drawing/2014/main" id="{BE777AFB-A796-4D52-9F55-CEF20A5D60A9}"/>
              </a:ext>
            </a:extLst>
          </p:cNvPr>
          <p:cNvPicPr>
            <a:picLocks noChangeAspect="1"/>
          </p:cNvPicPr>
          <p:nvPr/>
        </p:nvPicPr>
        <p:blipFill>
          <a:blip r:embed="rId10">
            <a:grayscl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32676" y="3625492"/>
            <a:ext cx="1062664" cy="1062664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D7384C28-5A0D-4951-881E-C6B0ED9ADBA2}"/>
              </a:ext>
            </a:extLst>
          </p:cNvPr>
          <p:cNvSpPr/>
          <p:nvPr/>
        </p:nvSpPr>
        <p:spPr>
          <a:xfrm>
            <a:off x="4542529" y="5003554"/>
            <a:ext cx="2514859" cy="96265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Création du dossier bénéficiaire dans l’Espace Successions</a:t>
            </a:r>
          </a:p>
        </p:txBody>
      </p:sp>
      <p:sp>
        <p:nvSpPr>
          <p:cNvPr id="82" name="Flèche : pentagone 56">
            <a:extLst>
              <a:ext uri="{FF2B5EF4-FFF2-40B4-BE49-F238E27FC236}">
                <a16:creationId xmlns:a16="http://schemas.microsoft.com/office/drawing/2014/main" id="{C3CC11BD-7534-4F67-985A-3516954A241A}"/>
              </a:ext>
            </a:extLst>
          </p:cNvPr>
          <p:cNvSpPr/>
          <p:nvPr/>
        </p:nvSpPr>
        <p:spPr>
          <a:xfrm>
            <a:off x="7295860" y="3725427"/>
            <a:ext cx="249813" cy="378459"/>
          </a:xfrm>
          <a:prstGeom prst="homePlate">
            <a:avLst>
              <a:gd name="adj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3" name="Flèche : pentagone 59">
            <a:extLst>
              <a:ext uri="{FF2B5EF4-FFF2-40B4-BE49-F238E27FC236}">
                <a16:creationId xmlns:a16="http://schemas.microsoft.com/office/drawing/2014/main" id="{877C6F68-A4CB-4154-914D-9C6E93490157}"/>
              </a:ext>
            </a:extLst>
          </p:cNvPr>
          <p:cNvSpPr/>
          <p:nvPr/>
        </p:nvSpPr>
        <p:spPr>
          <a:xfrm>
            <a:off x="4292716" y="3716374"/>
            <a:ext cx="249813" cy="378459"/>
          </a:xfrm>
          <a:prstGeom prst="homePlate">
            <a:avLst>
              <a:gd name="adj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89DF3EE8-019D-4B10-84F5-E6771988818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2968" t="9586" r="32502" b="5512"/>
          <a:stretch/>
        </p:blipFill>
        <p:spPr>
          <a:xfrm>
            <a:off x="8478551" y="3103697"/>
            <a:ext cx="1145616" cy="1584459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708FF45F-2B43-4882-B355-62CFA48C9E7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2324" t="8957" r="32723" b="5865"/>
          <a:stretch/>
        </p:blipFill>
        <p:spPr>
          <a:xfrm>
            <a:off x="9852415" y="3088840"/>
            <a:ext cx="1155875" cy="1584459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8877693" y="223555"/>
            <a:ext cx="3053888" cy="73866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A partir du 02/06/2020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Tous les bénéficiaires reçoivent un Identifiant et un mot de passe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3">
            <a:grayscl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375" r="89286">
                        <a14:foregroundMark x1="41964" y1="3125" x2="55357" y2="241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6991" y="200815"/>
            <a:ext cx="761404" cy="761404"/>
          </a:xfrm>
          <a:prstGeom prst="rect">
            <a:avLst/>
          </a:prstGeom>
        </p:spPr>
      </p:pic>
      <p:pic>
        <p:nvPicPr>
          <p:cNvPr id="87" name="Image 5" descr="CHENE-Logo-horizontal-centré-302-x-6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69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re 3"/>
          <p:cNvSpPr txBox="1">
            <a:spLocks/>
          </p:cNvSpPr>
          <p:nvPr/>
        </p:nvSpPr>
        <p:spPr>
          <a:xfrm>
            <a:off x="1448846" y="371916"/>
            <a:ext cx="9949857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L’ESPACE SUCCESSIONS… C’EST QUOI ? 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latin typeface="+mn-lt"/>
            </a:endParaRP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5A502C21-2AE9-4431-A73D-51CD22B6AD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1437" y="1258561"/>
            <a:ext cx="9985109" cy="4953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2200" dirty="0" smtClean="0">
                <a:solidFill>
                  <a:srgbClr val="C00000"/>
                </a:solidFill>
                <a:latin typeface="+mn-lt"/>
              </a:rPr>
              <a:t>« </a:t>
            </a:r>
            <a:r>
              <a:rPr lang="fr-FR" sz="2200" b="1" dirty="0" smtClean="0">
                <a:solidFill>
                  <a:srgbClr val="C00000"/>
                </a:solidFill>
                <a:latin typeface="+mn-lt"/>
              </a:rPr>
              <a:t>MON DOSSIER DE SUCCESSION » SUCCESSIONS ASSURANCES CNP ET BPCE VIE</a:t>
            </a:r>
            <a:endParaRPr lang="fr-FR" sz="2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C21E2D3C-56D8-4600-8806-94F02D0F986E}"/>
              </a:ext>
            </a:extLst>
          </p:cNvPr>
          <p:cNvSpPr/>
          <p:nvPr/>
        </p:nvSpPr>
        <p:spPr>
          <a:xfrm>
            <a:off x="275296" y="1260322"/>
            <a:ext cx="383117" cy="3852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52" name="Flèche : pentagone 11">
            <a:extLst>
              <a:ext uri="{FF2B5EF4-FFF2-40B4-BE49-F238E27FC236}">
                <a16:creationId xmlns:a16="http://schemas.microsoft.com/office/drawing/2014/main" id="{391945C2-A385-4594-BA30-F4FDC48DEB4A}"/>
              </a:ext>
            </a:extLst>
          </p:cNvPr>
          <p:cNvSpPr/>
          <p:nvPr/>
        </p:nvSpPr>
        <p:spPr>
          <a:xfrm>
            <a:off x="277414" y="1753861"/>
            <a:ext cx="3695700" cy="43180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Réception des courriers de demande de pièces et de connexion à l’Espace Successions</a:t>
            </a:r>
            <a:endParaRPr lang="fr-FR" sz="933" dirty="0">
              <a:solidFill>
                <a:srgbClr val="FFFFFF"/>
              </a:solidFill>
              <a:latin typeface="Arial"/>
              <a:sym typeface="Arial" panose="020B0604020202020204" pitchFamily="34" charset="0"/>
            </a:endParaRPr>
          </a:p>
        </p:txBody>
      </p:sp>
      <p:sp>
        <p:nvSpPr>
          <p:cNvPr id="53" name="Flèche : pentagone 12">
            <a:extLst>
              <a:ext uri="{FF2B5EF4-FFF2-40B4-BE49-F238E27FC236}">
                <a16:creationId xmlns:a16="http://schemas.microsoft.com/office/drawing/2014/main" id="{39DBEA07-A41C-47AC-BA48-738D73ED25A9}"/>
              </a:ext>
            </a:extLst>
          </p:cNvPr>
          <p:cNvSpPr/>
          <p:nvPr/>
        </p:nvSpPr>
        <p:spPr>
          <a:xfrm>
            <a:off x="4241930" y="1753861"/>
            <a:ext cx="3695700" cy="43180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Connexion à l’Espace Successions</a:t>
            </a:r>
            <a:endParaRPr lang="fr-FR" sz="933" dirty="0">
              <a:solidFill>
                <a:srgbClr val="FFFFFF"/>
              </a:solidFill>
              <a:latin typeface="Arial"/>
              <a:sym typeface="Arial" panose="020B0604020202020204" pitchFamily="34" charset="0"/>
            </a:endParaRPr>
          </a:p>
        </p:txBody>
      </p:sp>
      <p:sp>
        <p:nvSpPr>
          <p:cNvPr id="54" name="Flèche : pentagone 13">
            <a:extLst>
              <a:ext uri="{FF2B5EF4-FFF2-40B4-BE49-F238E27FC236}">
                <a16:creationId xmlns:a16="http://schemas.microsoft.com/office/drawing/2014/main" id="{E4AA7280-DEC5-478C-A30B-5A7E05AE39D0}"/>
              </a:ext>
            </a:extLst>
          </p:cNvPr>
          <p:cNvSpPr/>
          <p:nvPr/>
        </p:nvSpPr>
        <p:spPr>
          <a:xfrm>
            <a:off x="8206448" y="1753861"/>
            <a:ext cx="3695700" cy="43180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Téléchargement des pièces demandées. Aide aux démarches et attestation fiscales.</a:t>
            </a:r>
            <a:endParaRPr lang="fr-FR" sz="933" dirty="0">
              <a:solidFill>
                <a:srgbClr val="FFFFFF"/>
              </a:solidFill>
              <a:latin typeface="Arial"/>
              <a:sym typeface="Arial" panose="020B0604020202020204" pitchFamily="34" charset="0"/>
            </a:endParaRP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1D7BB58A-48BE-4185-8D45-59A210A36D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22" t="10890" r="31379"/>
          <a:stretch/>
        </p:blipFill>
        <p:spPr>
          <a:xfrm>
            <a:off x="289638" y="2347583"/>
            <a:ext cx="1959240" cy="2542797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ECB742C4-4222-4263-AA2E-7BF2B5091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995" y="2854794"/>
            <a:ext cx="2038115" cy="2641667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A8215CB7-3F13-4934-BE7A-DE0C62FF2E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851"/>
          <a:stretch/>
        </p:blipFill>
        <p:spPr>
          <a:xfrm>
            <a:off x="621457" y="4197063"/>
            <a:ext cx="1870283" cy="229413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FEB02C3E-E547-4097-8BC9-1586F0E128E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239814" y="2388861"/>
            <a:ext cx="3697816" cy="1862667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5B6DDDC2-A4CA-46EE-AD46-153C9DE40BB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891027" y="3283440"/>
            <a:ext cx="3301999" cy="1703917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3BC59334-EE1A-42FB-8A59-EB3AE4F6C5CB}"/>
              </a:ext>
            </a:extLst>
          </p:cNvPr>
          <p:cNvPicPr/>
          <p:nvPr/>
        </p:nvPicPr>
        <p:blipFill rotWithShape="1">
          <a:blip r:embed="rId7"/>
          <a:srcRect b="34480"/>
          <a:stretch/>
        </p:blipFill>
        <p:spPr>
          <a:xfrm>
            <a:off x="5461798" y="4199864"/>
            <a:ext cx="2559051" cy="185420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A1CA845C-1AB9-4DBA-8E61-856D1B24E36C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8571241" y="2294736"/>
            <a:ext cx="3115007" cy="2653176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0F8FF71E-B023-444C-AEEC-A3D167C3470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129" t="3390" r="7438" b="7167"/>
          <a:stretch/>
        </p:blipFill>
        <p:spPr>
          <a:xfrm>
            <a:off x="9327670" y="3912119"/>
            <a:ext cx="1663237" cy="2429691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Image 5" descr="CHENE-Logo-horizontal-centré-302-x-6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Rectangle 93"/>
          <p:cNvSpPr/>
          <p:nvPr/>
        </p:nvSpPr>
        <p:spPr>
          <a:xfrm>
            <a:off x="8632360" y="5689237"/>
            <a:ext cx="3053888" cy="30777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 smtClean="0"/>
              <a:t>Privilégier le RIB CEGEE ! </a:t>
            </a:r>
            <a:endParaRPr lang="fr-FR" sz="1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2672" y1="80184" x2="44397" y2="91244"/>
                        <a14:foregroundMark x1="90086" y1="24885" x2="90086" y2="24885"/>
                        <a14:foregroundMark x1="37931" y1="10599" x2="37931" y2="10599"/>
                        <a14:foregroundMark x1="53017" y1="19816" x2="53017" y2="19816"/>
                        <a14:foregroundMark x1="6034" y1="33641" x2="6034" y2="33641"/>
                        <a14:foregroundMark x1="4741" y1="31336" x2="14224" y2="46083"/>
                        <a14:foregroundMark x1="3017" y1="64516" x2="15948" y2="55760"/>
                        <a14:foregroundMark x1="6897" y1="64055" x2="16810" y2="65438"/>
                        <a14:foregroundMark x1="16810" y1="65438" x2="21983" y2="71889"/>
                        <a14:foregroundMark x1="21983" y1="72350" x2="24138" y2="83871"/>
                        <a14:foregroundMark x1="53448" y1="78802" x2="60776" y2="83871"/>
                        <a14:foregroundMark x1="62069" y1="79724" x2="62069" y2="70046"/>
                        <a14:foregroundMark x1="63362" y1="70046" x2="68103" y2="66359"/>
                        <a14:foregroundMark x1="68103" y1="66359" x2="75000" y2="66820"/>
                        <a14:foregroundMark x1="70259" y1="50230" x2="76724" y2="38249"/>
                        <a14:foregroundMark x1="76724" y1="38249" x2="83621" y2="29954"/>
                        <a14:foregroundMark x1="77586" y1="29032" x2="62500" y2="31336"/>
                        <a14:foregroundMark x1="38793" y1="3226" x2="38793" y2="11521"/>
                        <a14:backgroundMark x1="5172" y1="43779" x2="8190" y2="529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37" y="5496461"/>
            <a:ext cx="732033" cy="68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re 3"/>
          <p:cNvSpPr txBox="1">
            <a:spLocks/>
          </p:cNvSpPr>
          <p:nvPr/>
        </p:nvSpPr>
        <p:spPr>
          <a:xfrm>
            <a:off x="1448846" y="371916"/>
            <a:ext cx="9949857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L’ESPACE SUCCESSIONS… C’EST QUOI ? </a:t>
            </a:r>
            <a:r>
              <a:rPr lang="fr-FR" sz="2400" b="1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	</a:t>
            </a:r>
            <a:endParaRPr lang="fr-FR" sz="2400" dirty="0">
              <a:latin typeface="+mn-lt"/>
            </a:endParaRP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5A502C21-2AE9-4431-A73D-51CD22B6AD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1437" y="1258561"/>
            <a:ext cx="9985109" cy="4953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2200" dirty="0" smtClean="0">
                <a:solidFill>
                  <a:srgbClr val="C00000"/>
                </a:solidFill>
                <a:latin typeface="+mn-lt"/>
              </a:rPr>
              <a:t>« </a:t>
            </a:r>
            <a:r>
              <a:rPr lang="fr-FR" sz="2200" b="1" dirty="0" smtClean="0">
                <a:solidFill>
                  <a:srgbClr val="C00000"/>
                </a:solidFill>
                <a:latin typeface="+mn-lt"/>
              </a:rPr>
              <a:t>MON DOSSIER DE SUCCESSION » SUCCESSIONS ASSURANCES CNP ET BPCE VIE</a:t>
            </a:r>
            <a:endParaRPr lang="fr-FR" sz="2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C21E2D3C-56D8-4600-8806-94F02D0F986E}"/>
              </a:ext>
            </a:extLst>
          </p:cNvPr>
          <p:cNvSpPr/>
          <p:nvPr/>
        </p:nvSpPr>
        <p:spPr>
          <a:xfrm>
            <a:off x="275296" y="1260322"/>
            <a:ext cx="383117" cy="3852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rPr>
              <a:t>2</a:t>
            </a:r>
          </a:p>
        </p:txBody>
      </p:sp>
      <p:pic>
        <p:nvPicPr>
          <p:cNvPr id="92" name="Image 5" descr="CHENE-Logo-horizontal-centré-302-x-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07" y="6491199"/>
            <a:ext cx="995362" cy="22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176188" y="1753861"/>
            <a:ext cx="1227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L’assistance métier par la filière successions a la disposition des bénéficiaires :  </a:t>
            </a:r>
            <a:endParaRPr lang="fr-FR" sz="2400" dirty="0"/>
          </a:p>
        </p:txBody>
      </p:sp>
      <p:sp>
        <p:nvSpPr>
          <p:cNvPr id="20" name="ZoneTexte 19"/>
          <p:cNvSpPr txBox="1"/>
          <p:nvPr/>
        </p:nvSpPr>
        <p:spPr>
          <a:xfrm>
            <a:off x="7957996" y="2249161"/>
            <a:ext cx="40282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dirty="0"/>
              <a:t>Un bénéficiaire ne peut se connecter sur l’espace ? </a:t>
            </a:r>
            <a:endParaRPr lang="fr-FR" dirty="0" smtClean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fr-FR" sz="5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dirty="0"/>
              <a:t>Il souhaite être accompagné ? </a:t>
            </a:r>
            <a:endParaRPr lang="fr-FR" dirty="0" smtClean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fr-FR" sz="5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dirty="0"/>
              <a:t>Il s’interroge sur le suivi de son dossier ?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37" y="2415890"/>
            <a:ext cx="7008779" cy="3874945"/>
          </a:xfrm>
          <a:prstGeom prst="rect">
            <a:avLst/>
          </a:prstGeom>
        </p:spPr>
      </p:pic>
      <p:pic>
        <p:nvPicPr>
          <p:cNvPr id="22" name="Picture 2" descr="Fleche.gif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82"/>
          <a:stretch/>
        </p:blipFill>
        <p:spPr bwMode="auto">
          <a:xfrm rot="1444493">
            <a:off x="7388848" y="4951003"/>
            <a:ext cx="1138295" cy="103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5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3" t="1196" r="13175"/>
          <a:stretch/>
        </p:blipFill>
        <p:spPr>
          <a:xfrm>
            <a:off x="7239754" y="0"/>
            <a:ext cx="4952246" cy="6858000"/>
          </a:xfrm>
          <a:prstGeom prst="rect">
            <a:avLst/>
          </a:prstGeom>
        </p:spPr>
      </p:pic>
      <p:sp>
        <p:nvSpPr>
          <p:cNvPr id="4" name="Pentagone 3"/>
          <p:cNvSpPr/>
          <p:nvPr/>
        </p:nvSpPr>
        <p:spPr>
          <a:xfrm>
            <a:off x="0" y="3784348"/>
            <a:ext cx="7731659" cy="299176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729651" y="451009"/>
            <a:ext cx="3816424" cy="523220"/>
          </a:xfrm>
        </p:spPr>
        <p:txBody>
          <a:bodyPr/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</a:rPr>
              <a:pPr/>
              <a:t>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314" y="1817513"/>
            <a:ext cx="66559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Le contexte et les enjeux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L’organisation de la Filière Successions CEGEE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Les nouveautés</a:t>
            </a: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Le site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hlinkClick r:id="rId3" action="ppaction://hlinkfile"/>
              </a:rPr>
              <a:t>e-solutionsuccession.caisse-epargne.fr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L’ Espace Successions </a:t>
            </a:r>
          </a:p>
          <a:p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Clr>
                <a:schemeClr val="bg1"/>
              </a:buClr>
              <a:buFont typeface="Wingdings 2" panose="05020102010507070707" pitchFamily="18" charset="2"/>
              <a:buChar char="¢"/>
            </a:pP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Infos utiles</a:t>
            </a:r>
          </a:p>
          <a:p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 -     </a:t>
            </a: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Myflow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         -     Rubrique des commerciaux – Successions</a:t>
            </a: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	</a:t>
            </a: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729651" y="974229"/>
            <a:ext cx="28803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4" y="5939646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6"/>
          <p:cNvSpPr txBox="1">
            <a:spLocks/>
          </p:cNvSpPr>
          <p:nvPr/>
        </p:nvSpPr>
        <p:spPr>
          <a:xfrm>
            <a:off x="1148082" y="840500"/>
            <a:ext cx="5544616" cy="5488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8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472425" y="499235"/>
            <a:ext cx="7650456" cy="901614"/>
          </a:xfrm>
        </p:spPr>
        <p:txBody>
          <a:bodyPr>
            <a:normAutofit/>
          </a:bodyPr>
          <a:lstStyle/>
          <a:p>
            <a:r>
              <a:rPr lang="fr-FR" sz="2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UTILES</a:t>
            </a:r>
            <a: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040" y="6301375"/>
            <a:ext cx="1352968" cy="42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056204"/>
              </p:ext>
            </p:extLst>
          </p:nvPr>
        </p:nvGraphicFramePr>
        <p:xfrm>
          <a:off x="380245" y="1269578"/>
          <a:ext cx="11009014" cy="50520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305860">
                  <a:extLst>
                    <a:ext uri="{9D8B030D-6E8A-4147-A177-3AD203B41FA5}">
                      <a16:colId xmlns:a16="http://schemas.microsoft.com/office/drawing/2014/main" val="325803418"/>
                    </a:ext>
                  </a:extLst>
                </a:gridCol>
                <a:gridCol w="5033483">
                  <a:extLst>
                    <a:ext uri="{9D8B030D-6E8A-4147-A177-3AD203B41FA5}">
                      <a16:colId xmlns:a16="http://schemas.microsoft.com/office/drawing/2014/main" val="3991030867"/>
                    </a:ext>
                  </a:extLst>
                </a:gridCol>
                <a:gridCol w="3669671">
                  <a:extLst>
                    <a:ext uri="{9D8B030D-6E8A-4147-A177-3AD203B41FA5}">
                      <a16:colId xmlns:a16="http://schemas.microsoft.com/office/drawing/2014/main" val="2720524765"/>
                    </a:ext>
                  </a:extLst>
                </a:gridCol>
              </a:tblGrid>
              <a:tr h="26592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Si le dossier est suivi par CEGEE sur PUMA Décès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250804"/>
                  </a:ext>
                </a:extLst>
              </a:tr>
              <a:tr h="26592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n-lt"/>
                        </a:rPr>
                        <a:t>Coordonnées de l’assistance métier – filière</a:t>
                      </a:r>
                      <a:r>
                        <a:rPr lang="fr-FR" sz="1200" baseline="0" dirty="0" smtClean="0">
                          <a:latin typeface="+mn-lt"/>
                        </a:rPr>
                        <a:t> Successions CEGEE</a:t>
                      </a:r>
                      <a:endParaRPr lang="fr-FR" sz="1200" dirty="0" smtClean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616357"/>
                  </a:ext>
                </a:extLst>
              </a:tr>
              <a:tr h="26592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n-lt"/>
                        </a:rPr>
                        <a:t>Adresses mails :</a:t>
                      </a:r>
                      <a:endParaRPr lang="fr-FR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  <a:hlinkClick r:id="rId3"/>
                        </a:rPr>
                        <a:t>cegee-b-succession.ouest@cegee.caisse-epargne.fr</a:t>
                      </a:r>
                      <a:endParaRPr lang="pt-BR" sz="1200" b="0" i="1" kern="1200" dirty="0" smtClean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  <a:hlinkClick r:id="rId4"/>
                        </a:rPr>
                        <a:t>cegee-b-succession.est@cegee.caisse-epargne.fr</a:t>
                      </a:r>
                      <a:endParaRPr lang="fr-FR" sz="1200" dirty="0" smtClean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7040809"/>
                  </a:ext>
                </a:extLst>
              </a:tr>
              <a:tr h="11510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Hotlines Successions :</a:t>
                      </a:r>
                      <a:endParaRPr lang="pt-BR" sz="1200" b="0" dirty="0" smtClean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 le défunt était domicilié dans les départements : </a:t>
                      </a:r>
                    </a:p>
                    <a:p>
                      <a:pPr marL="0" marR="0" lvl="0" indent="-17145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Marne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ou Ardennes </a:t>
                      </a:r>
                      <a:r>
                        <a:rPr lang="fr-F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(51-08)  :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03 26 79 75 60</a:t>
                      </a:r>
                    </a:p>
                    <a:p>
                      <a:pPr marL="0" marR="0" lvl="0" indent="-17145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Aube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ou Haute Marne</a:t>
                      </a:r>
                      <a:r>
                        <a:rPr lang="fr-F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(10-52) </a:t>
                      </a:r>
                      <a:r>
                        <a:rPr lang="fr-FR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03 26 79 75 64</a:t>
                      </a:r>
                    </a:p>
                    <a:p>
                      <a:pPr marL="0" marR="0" lvl="0" indent="-17145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Meurthe et Moselle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03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26 79 75 63</a:t>
                      </a:r>
                    </a:p>
                    <a:p>
                      <a:pPr marL="360000" marR="0" lvl="0" indent="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ou Meuse</a:t>
                      </a:r>
                      <a:endParaRPr lang="pt-BR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 le défunt était domicilié dans les départements : </a:t>
                      </a:r>
                    </a:p>
                    <a:p>
                      <a:pPr marL="0" marR="0" lvl="0" indent="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 numéro unique :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03 88 31 30 76</a:t>
                      </a:r>
                      <a:endParaRPr lang="fr-FR" sz="1200" b="1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Moselle (57)</a:t>
                      </a:r>
                    </a:p>
                    <a:p>
                      <a:pPr marL="171450" marR="0" lvl="0" indent="-17145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Bas Rhin (67)</a:t>
                      </a:r>
                    </a:p>
                    <a:p>
                      <a:pPr marL="171450" marR="0" lvl="0" indent="-17145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Haut Rhin (68)</a:t>
                      </a:r>
                    </a:p>
                    <a:p>
                      <a:pPr marL="171450" marR="0" lvl="0" indent="-17145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Vosges  (88)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5717689"/>
                  </a:ext>
                </a:extLst>
              </a:tr>
              <a:tr h="26592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Du lundi au vendredi de 8h30-12h00 et de 13h30-17h30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318690"/>
                  </a:ext>
                </a:extLst>
              </a:tr>
              <a:tr h="706318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n-lt"/>
                        </a:rPr>
                        <a:t>Adresse postale : </a:t>
                      </a:r>
                      <a:endParaRPr lang="fr-FR" sz="1200" dirty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Caisse d’Epargne Grand Est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Europe </a:t>
                      </a:r>
                      <a:endParaRPr lang="fr-FR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Département Successions</a:t>
                      </a: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avenue du Rhin </a:t>
                      </a:r>
                    </a:p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67100 STRASBOURG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317130"/>
                  </a:ext>
                </a:extLst>
              </a:tr>
              <a:tr h="265923"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Si le dossier n’est pas suivi par la CEGEE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32681"/>
                  </a:ext>
                </a:extLst>
              </a:tr>
              <a:tr h="1301457">
                <a:tc gridSpan="3">
                  <a:txBody>
                    <a:bodyPr/>
                    <a:lstStyle/>
                    <a:p>
                      <a:pPr marL="0" algn="ctr" defTabSz="457200" rtl="0" eaLnBrk="1" latinLnBrk="0" hangingPunct="1">
                        <a:spcBef>
                          <a:spcPts val="300"/>
                        </a:spcBef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Coordonnées de l’assistance métier CNP </a:t>
                      </a:r>
                    </a:p>
                    <a:p>
                      <a:pPr marL="0" algn="ctr" defTabSz="457200" rtl="0" eaLnBrk="1" latinLnBrk="0" hangingPunct="1">
                        <a:spcBef>
                          <a:spcPts val="300"/>
                        </a:spcBef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Adresse mail :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  <a:hlinkClick r:id="rId5"/>
                        </a:rPr>
                        <a:t>assure@cnp.fr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Hotline Successions : 01.41.98.54.99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                             Du lundi au vendredi de 8h à 19h et le samedi de 8h à 13h</a:t>
                      </a:r>
                    </a:p>
                    <a:p>
                      <a:pPr marL="171450" marR="0" lvl="0" indent="-1714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Adresse postale : </a:t>
                      </a:r>
                      <a:r>
                        <a:rPr lang="fr-FR" sz="11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CNP  Assurances - Service Prestations Bénéficiaire</a:t>
                      </a:r>
                    </a:p>
                    <a:p>
                      <a:pPr marL="108000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TSA 73845 -  92894 NANTERRE CEDEX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45006"/>
                  </a:ext>
                </a:extLst>
              </a:tr>
            </a:tbl>
          </a:graphicData>
        </a:graphic>
      </p:graphicFrame>
      <p:pic>
        <p:nvPicPr>
          <p:cNvPr id="20" name="Picture 95" descr="52.emf">
            <a:extLst>
              <a:ext uri="{FF2B5EF4-FFF2-40B4-BE49-F238E27FC236}">
                <a16:creationId xmlns:a16="http://schemas.microsoft.com/office/drawing/2014/main" id="{AEABC990-303C-4A7E-B1C8-71E1732940B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15579" y="5030719"/>
            <a:ext cx="982921" cy="105611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932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1" t="1196" r="25923"/>
          <a:stretch/>
        </p:blipFill>
        <p:spPr>
          <a:xfrm>
            <a:off x="7967050" y="0"/>
            <a:ext cx="2806574" cy="6858000"/>
          </a:xfrm>
          <a:prstGeom prst="rect">
            <a:avLst/>
          </a:prstGeom>
        </p:spPr>
      </p:pic>
      <p:sp>
        <p:nvSpPr>
          <p:cNvPr id="10" name="Espace réservé du texte 6"/>
          <p:cNvSpPr txBox="1">
            <a:spLocks/>
          </p:cNvSpPr>
          <p:nvPr/>
        </p:nvSpPr>
        <p:spPr>
          <a:xfrm>
            <a:off x="1148082" y="840500"/>
            <a:ext cx="5544616" cy="5488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8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472425" y="499235"/>
            <a:ext cx="7650456" cy="901614"/>
          </a:xfrm>
        </p:spPr>
        <p:txBody>
          <a:bodyPr>
            <a:normAutofit/>
          </a:bodyPr>
          <a:lstStyle/>
          <a:p>
            <a:r>
              <a:rPr lang="fr-FR" sz="2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INFORMATIONS UTILES</a:t>
            </a:r>
            <a: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19</a:t>
            </a:fld>
            <a:endParaRPr lang="fr-F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3"/>
          <p:cNvSpPr txBox="1">
            <a:spLocks noGrp="1"/>
          </p:cNvSpPr>
          <p:nvPr>
            <p:ph type="body" sz="quarter" idx="4294967295"/>
          </p:nvPr>
        </p:nvSpPr>
        <p:spPr>
          <a:xfrm>
            <a:off x="457062" y="1334764"/>
            <a:ext cx="7057314" cy="5020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>
                <a:srgbClr val="C00000"/>
              </a:buClr>
              <a:buFont typeface="Wingdings 2" panose="05020102010507070707" pitchFamily="18" charset="2"/>
              <a:buChar char="¢"/>
              <a:defRPr/>
            </a:pPr>
            <a:r>
              <a:rPr sz="1800" b="1" dirty="0">
                <a:solidFill>
                  <a:schemeClr val="tx1"/>
                </a:solidFill>
              </a:rPr>
              <a:t>Le circuit des documents uniformisé : </a:t>
            </a:r>
          </a:p>
          <a:p>
            <a:pPr marL="0" indent="0" algn="l">
              <a:buFont typeface="Arial" panose="020B0604020202020204" pitchFamily="34" charset="0"/>
              <a:buNone/>
              <a:defRPr/>
            </a:pPr>
            <a:r>
              <a:rPr sz="1400" b="1" dirty="0">
                <a:solidFill>
                  <a:schemeClr val="tx1"/>
                </a:solidFill>
              </a:rPr>
              <a:t>TOUS documents relatifs aux </a:t>
            </a:r>
            <a:r>
              <a:rPr lang="fr-FR" sz="1400" b="1" dirty="0" smtClean="0">
                <a:solidFill>
                  <a:schemeClr val="tx1"/>
                </a:solidFill>
              </a:rPr>
              <a:t>dossiers de </a:t>
            </a:r>
            <a:r>
              <a:rPr sz="1400" b="1" dirty="0" smtClean="0">
                <a:solidFill>
                  <a:schemeClr val="tx1"/>
                </a:solidFill>
              </a:rPr>
              <a:t>successions</a:t>
            </a:r>
            <a:r>
              <a:rPr sz="1400" b="1" dirty="0">
                <a:solidFill>
                  <a:schemeClr val="tx1"/>
                </a:solidFill>
              </a:rPr>
              <a:t>, sont à adresser par les agences via </a:t>
            </a:r>
            <a:r>
              <a:rPr sz="1800" b="1" dirty="0" err="1">
                <a:solidFill>
                  <a:schemeClr val="tx1"/>
                </a:solidFill>
              </a:rPr>
              <a:t>Myflow</a:t>
            </a:r>
            <a:r>
              <a:rPr sz="1400" b="1" dirty="0" smtClean="0">
                <a:solidFill>
                  <a:schemeClr val="tx1"/>
                </a:solidFill>
              </a:rPr>
              <a:t>,</a:t>
            </a:r>
            <a:r>
              <a:rPr lang="fr-FR" sz="1400" b="1" dirty="0" smtClean="0">
                <a:solidFill>
                  <a:schemeClr val="tx1"/>
                </a:solidFill>
              </a:rPr>
              <a:t> à la Filière Successions</a:t>
            </a:r>
            <a:endParaRPr sz="1400" b="1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sz="1400" dirty="0">
                <a:solidFill>
                  <a:schemeClr val="tx1"/>
                </a:solidFill>
              </a:rPr>
              <a:t> hormis les demandes de </a:t>
            </a:r>
            <a:r>
              <a:rPr lang="fr-FR" sz="1400" dirty="0" smtClean="0"/>
              <a:t>paiements </a:t>
            </a:r>
            <a:r>
              <a:rPr lang="fr-FR" sz="1400" dirty="0"/>
              <a:t>assurance vie suite décès et/ou réinvestissements </a:t>
            </a:r>
            <a:r>
              <a:rPr lang="fr-FR" sz="1400" dirty="0" smtClean="0"/>
              <a:t>(Dématérialisation à venir</a:t>
            </a:r>
            <a:r>
              <a:rPr sz="1400" dirty="0" smtClean="0">
                <a:solidFill>
                  <a:schemeClr val="tx1"/>
                </a:solidFill>
              </a:rPr>
              <a:t>)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/>
              <a:t>qui seront envoyées par les agences </a:t>
            </a:r>
            <a:r>
              <a:rPr lang="fr-FR" sz="1400" b="1" dirty="0"/>
              <a:t>via la navette </a:t>
            </a:r>
            <a:r>
              <a:rPr lang="fr-FR" sz="1400" b="1" dirty="0" smtClean="0"/>
              <a:t>interne</a:t>
            </a:r>
            <a:endParaRPr lang="fr-FR" sz="1400" dirty="0"/>
          </a:p>
          <a:p>
            <a:pPr marL="0" indent="0">
              <a:buNone/>
              <a:defRPr/>
            </a:pPr>
            <a:endParaRPr sz="1000" dirty="0">
              <a:solidFill>
                <a:schemeClr val="tx1"/>
              </a:solidFill>
            </a:endParaRPr>
          </a:p>
          <a:p>
            <a:pPr algn="l">
              <a:buClr>
                <a:srgbClr val="C00000"/>
              </a:buClr>
              <a:buFont typeface="Wingdings 2" panose="05020102010507070707" pitchFamily="18" charset="2"/>
              <a:buChar char="¢"/>
              <a:defRPr/>
            </a:pPr>
            <a:r>
              <a:rPr lang="fr-FR" sz="1800" b="1" dirty="0" smtClean="0">
                <a:solidFill>
                  <a:schemeClr val="tx1"/>
                </a:solidFill>
              </a:rPr>
              <a:t>Rappel : L</a:t>
            </a:r>
            <a:r>
              <a:rPr sz="1800" b="1" dirty="0" smtClean="0">
                <a:solidFill>
                  <a:schemeClr val="tx1"/>
                </a:solidFill>
              </a:rPr>
              <a:t>a </a:t>
            </a:r>
            <a:r>
              <a:rPr sz="1800" b="1" dirty="0">
                <a:solidFill>
                  <a:schemeClr val="tx1"/>
                </a:solidFill>
              </a:rPr>
              <a:t>nouvelle tarification succession entrée en vigueur au 01/01/2020 </a:t>
            </a:r>
            <a:r>
              <a:rPr sz="1000" dirty="0">
                <a:solidFill>
                  <a:schemeClr val="tx1"/>
                </a:solidFill>
              </a:rPr>
              <a:t>: </a:t>
            </a:r>
          </a:p>
          <a:p>
            <a:pPr marL="0" indent="0" algn="l">
              <a:buFont typeface="Arial" panose="020B0604020202020204" pitchFamily="34" charset="0"/>
              <a:buNone/>
              <a:defRPr/>
            </a:pPr>
            <a:r>
              <a:rPr sz="1400" dirty="0">
                <a:solidFill>
                  <a:schemeClr val="tx1"/>
                </a:solidFill>
              </a:rPr>
              <a:t>La </a:t>
            </a:r>
            <a:r>
              <a:rPr lang="fr-FR" sz="1400" dirty="0" smtClean="0"/>
              <a:t>tari</a:t>
            </a:r>
            <a:r>
              <a:rPr sz="1400" dirty="0" err="1" smtClean="0">
                <a:solidFill>
                  <a:schemeClr val="tx1"/>
                </a:solidFill>
              </a:rPr>
              <a:t>fication</a:t>
            </a:r>
            <a:r>
              <a:rPr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« ouverture du dossier de succession » </a:t>
            </a:r>
            <a:r>
              <a:rPr sz="1400" dirty="0" smtClean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est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 smtClean="0">
                <a:solidFill>
                  <a:schemeClr val="tx1"/>
                </a:solidFill>
              </a:rPr>
              <a:t>prélevée</a:t>
            </a:r>
            <a:r>
              <a:rPr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sz="1600" b="1" dirty="0" smtClean="0">
                <a:solidFill>
                  <a:schemeClr val="tx1"/>
                </a:solidFill>
              </a:rPr>
              <a:t>à J+30,  </a:t>
            </a:r>
            <a:r>
              <a:rPr sz="1400" dirty="0" smtClean="0">
                <a:solidFill>
                  <a:schemeClr val="tx1"/>
                </a:solidFill>
              </a:rPr>
              <a:t>après </a:t>
            </a:r>
            <a:r>
              <a:rPr sz="1400" dirty="0">
                <a:solidFill>
                  <a:schemeClr val="tx1"/>
                </a:solidFill>
              </a:rPr>
              <a:t>l’ouverture du </a:t>
            </a:r>
            <a:r>
              <a:rPr sz="1400" dirty="0" smtClean="0">
                <a:solidFill>
                  <a:schemeClr val="tx1"/>
                </a:solidFill>
              </a:rPr>
              <a:t>dossier</a:t>
            </a:r>
            <a:r>
              <a:rPr lang="fr-FR" sz="1400" dirty="0" smtClean="0">
                <a:solidFill>
                  <a:schemeClr val="tx1"/>
                </a:solidFill>
              </a:rPr>
              <a:t>.</a:t>
            </a:r>
            <a:endParaRPr sz="1400" dirty="0">
              <a:solidFill>
                <a:schemeClr val="tx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endParaRPr sz="1200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  <a:buFont typeface="Wingdings 2" panose="05020102010507070707" pitchFamily="18" charset="2"/>
              <a:buChar char="¢"/>
              <a:defRPr/>
            </a:pPr>
            <a:r>
              <a:rPr sz="1800" b="1" dirty="0" smtClean="0">
                <a:solidFill>
                  <a:schemeClr val="tx1"/>
                </a:solidFill>
              </a:rPr>
              <a:t>Le </a:t>
            </a:r>
            <a:r>
              <a:rPr sz="1800" b="1" dirty="0">
                <a:solidFill>
                  <a:schemeClr val="tx1"/>
                </a:solidFill>
              </a:rPr>
              <a:t>paiement des </a:t>
            </a:r>
            <a:r>
              <a:rPr sz="1800" b="1" dirty="0" smtClean="0">
                <a:solidFill>
                  <a:schemeClr val="tx1"/>
                </a:solidFill>
              </a:rPr>
              <a:t>fa</a:t>
            </a:r>
            <a:r>
              <a:rPr lang="fr-FR" sz="1800" b="1" dirty="0" err="1" smtClean="0">
                <a:solidFill>
                  <a:schemeClr val="tx1"/>
                </a:solidFill>
              </a:rPr>
              <a:t>ctures</a:t>
            </a:r>
            <a:r>
              <a:rPr lang="fr-FR" sz="1800" b="1" dirty="0" smtClean="0"/>
              <a:t> </a:t>
            </a:r>
            <a:r>
              <a:rPr sz="1800" b="1" dirty="0" err="1" smtClean="0">
                <a:solidFill>
                  <a:schemeClr val="tx1"/>
                </a:solidFill>
              </a:rPr>
              <a:t>liées</a:t>
            </a:r>
            <a:r>
              <a:rPr sz="1800" b="1" dirty="0" smtClean="0">
                <a:solidFill>
                  <a:schemeClr val="tx1"/>
                </a:solidFill>
              </a:rPr>
              <a:t> </a:t>
            </a:r>
            <a:r>
              <a:rPr sz="1800" b="1" dirty="0">
                <a:solidFill>
                  <a:schemeClr val="tx1"/>
                </a:solidFill>
              </a:rPr>
              <a:t>à la succession, </a:t>
            </a:r>
            <a:r>
              <a:rPr lang="fr-FR" sz="1800" b="1" dirty="0" smtClean="0">
                <a:solidFill>
                  <a:schemeClr val="tx1"/>
                </a:solidFill>
              </a:rPr>
              <a:t>est pris en charge</a:t>
            </a:r>
            <a:r>
              <a:rPr sz="1800" b="1" dirty="0" smtClean="0">
                <a:solidFill>
                  <a:schemeClr val="tx1"/>
                </a:solidFill>
              </a:rPr>
              <a:t> </a:t>
            </a:r>
            <a:r>
              <a:rPr lang="fr-FR" sz="1800" b="1" dirty="0"/>
              <a:t>par  le Middle Office Successions, DSC </a:t>
            </a:r>
            <a:endParaRPr sz="18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sz="1000" b="1" u="sng" dirty="0" smtClean="0">
                <a:solidFill>
                  <a:schemeClr val="tx1"/>
                </a:solidFill>
              </a:rPr>
              <a:t>Facture</a:t>
            </a:r>
            <a:r>
              <a:rPr sz="1000" b="1" u="sng" dirty="0">
                <a:solidFill>
                  <a:schemeClr val="tx1"/>
                </a:solidFill>
              </a:rPr>
              <a:t>, autre que facture d’obsèques </a:t>
            </a:r>
            <a:r>
              <a:rPr sz="1000" dirty="0">
                <a:solidFill>
                  <a:schemeClr val="tx1"/>
                </a:solidFill>
              </a:rPr>
              <a:t>: </a:t>
            </a:r>
            <a:r>
              <a:rPr sz="1000" b="1" dirty="0">
                <a:solidFill>
                  <a:schemeClr val="tx1"/>
                </a:solidFill>
              </a:rPr>
              <a:t>tarifée</a:t>
            </a:r>
            <a:r>
              <a:rPr sz="1000" dirty="0">
                <a:solidFill>
                  <a:schemeClr val="tx1"/>
                </a:solidFill>
              </a:rPr>
              <a:t> à hauteur de 9,50€/facture avec accord </a:t>
            </a:r>
            <a:r>
              <a:rPr sz="1000" dirty="0" smtClean="0">
                <a:solidFill>
                  <a:schemeClr val="tx1"/>
                </a:solidFill>
              </a:rPr>
              <a:t>de</a:t>
            </a:r>
            <a:r>
              <a:rPr lang="fr-FR" sz="1000" dirty="0" smtClean="0">
                <a:solidFill>
                  <a:schemeClr val="tx1"/>
                </a:solidFill>
              </a:rPr>
              <a:t> </a:t>
            </a:r>
            <a:r>
              <a:rPr sz="1000" dirty="0" err="1" smtClean="0">
                <a:solidFill>
                  <a:schemeClr val="tx1"/>
                </a:solidFill>
              </a:rPr>
              <a:t>tous</a:t>
            </a:r>
            <a:r>
              <a:rPr sz="1000" dirty="0" smtClean="0">
                <a:solidFill>
                  <a:schemeClr val="tx1"/>
                </a:solidFill>
              </a:rPr>
              <a:t> </a:t>
            </a:r>
            <a:r>
              <a:rPr sz="1000" dirty="0">
                <a:solidFill>
                  <a:schemeClr val="tx1"/>
                </a:solidFill>
              </a:rPr>
              <a:t>les héritiers</a:t>
            </a:r>
          </a:p>
          <a:p>
            <a:pPr algn="l">
              <a:buFont typeface="Wingdings" panose="05000000000000000000" pitchFamily="2" charset="2"/>
              <a:buChar char="ü"/>
              <a:defRPr/>
            </a:pPr>
            <a:r>
              <a:rPr sz="1000" b="1" u="sng" dirty="0">
                <a:solidFill>
                  <a:schemeClr val="tx1"/>
                </a:solidFill>
              </a:rPr>
              <a:t>Facture d'obsèques </a:t>
            </a:r>
            <a:r>
              <a:rPr sz="1000" dirty="0">
                <a:solidFill>
                  <a:schemeClr val="tx1"/>
                </a:solidFill>
              </a:rPr>
              <a:t>: règlement jusqu'à </a:t>
            </a:r>
            <a:r>
              <a:rPr sz="1000" b="1" dirty="0">
                <a:solidFill>
                  <a:schemeClr val="tx1"/>
                </a:solidFill>
              </a:rPr>
              <a:t>5000€, sans accord des héritiers et au-delà, avec l'accord du notaire ou de tous les héritiers avec pièces justificatives.</a:t>
            </a:r>
          </a:p>
          <a:p>
            <a:pPr marL="0" indent="0" algn="l">
              <a:buFont typeface="Arial" panose="020B0604020202020204" pitchFamily="34" charset="0"/>
              <a:buNone/>
              <a:defRPr/>
            </a:pPr>
            <a:r>
              <a:rPr sz="1000" dirty="0">
                <a:solidFill>
                  <a:schemeClr val="tx1"/>
                </a:solidFill>
              </a:rPr>
              <a:t> (</a:t>
            </a:r>
            <a:r>
              <a:rPr sz="900" b="1" i="1" dirty="0">
                <a:solidFill>
                  <a:schemeClr val="tx1"/>
                </a:solidFill>
              </a:rPr>
              <a:t>cf. arrêté ministériel du 07/05/2015 pris en application de l’article L.312-1-4 du code monétaire et financier) </a:t>
            </a:r>
            <a:endParaRPr sz="1200" dirty="0">
              <a:solidFill>
                <a:schemeClr val="tx1"/>
              </a:solidFill>
            </a:endParaRPr>
          </a:p>
          <a:p>
            <a:pPr marL="0" indent="0" algn="l">
              <a:buFont typeface="Arial" panose="020B0604020202020204" pitchFamily="34" charset="0"/>
              <a:buNone/>
              <a:defRPr/>
            </a:pPr>
            <a:r>
              <a:rPr sz="1200" dirty="0">
                <a:solidFill>
                  <a:schemeClr val="tx1"/>
                </a:solidFill>
              </a:rPr>
              <a:t>	 </a:t>
            </a:r>
          </a:p>
        </p:txBody>
      </p:sp>
      <p:sp>
        <p:nvSpPr>
          <p:cNvPr id="3" name="Rectangle 2"/>
          <p:cNvSpPr/>
          <p:nvPr/>
        </p:nvSpPr>
        <p:spPr>
          <a:xfrm>
            <a:off x="7967050" y="0"/>
            <a:ext cx="2806574" cy="6858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103" b="80374" l="9821" r="89732">
                        <a14:foregroundMark x1="51786" y1="52336" x2="51786" y2="52336"/>
                        <a14:foregroundMark x1="55804" y1="50467" x2="55804" y2="50467"/>
                        <a14:foregroundMark x1="60714" y1="51402" x2="60714" y2="51402"/>
                        <a14:foregroundMark x1="65625" y1="49533" x2="65625" y2="49533"/>
                        <a14:foregroundMark x1="70536" y1="49533" x2="70536" y2="49533"/>
                        <a14:foregroundMark x1="77679" y1="52336" x2="77679" y2="52336"/>
                        <a14:foregroundMark x1="84375" y1="50467" x2="84375" y2="50467"/>
                        <a14:foregroundMark x1="35268" y1="59813" x2="35268" y2="59813"/>
                        <a14:foregroundMark x1="24554" y1="34579" x2="24554" y2="34579"/>
                        <a14:foregroundMark x1="31250" y1="34579" x2="31250" y2="34579"/>
                        <a14:foregroundMark x1="46429" y1="53271" x2="46429" y2="53271"/>
                        <a14:foregroundMark x1="41518" y1="53271" x2="41518" y2="53271"/>
                        <a14:foregroundMark x1="41518" y1="62617" x2="41518" y2="62617"/>
                        <a14:backgroundMark x1="22768" y1="42056" x2="35268" y2="44860"/>
                        <a14:backgroundMark x1="23214" y1="65421" x2="30357" y2="66355"/>
                        <a14:backgroundMark x1="25446" y1="56075" x2="25446" y2="56075"/>
                        <a14:backgroundMark x1="40625" y1="58879" x2="40625" y2="58879"/>
                        <a14:backgroundMark x1="66071" y1="56075" x2="66071" y2="56075"/>
                        <a14:backgroundMark x1="45982" y1="57944" x2="45982" y2="57944"/>
                        <a14:backgroundMark x1="27232" y1="29907" x2="27232" y2="29907"/>
                        <a14:backgroundMark x1="50000" y1="53271" x2="50000" y2="53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046" b="20398"/>
          <a:stretch/>
        </p:blipFill>
        <p:spPr bwMode="auto">
          <a:xfrm>
            <a:off x="8549176" y="2739342"/>
            <a:ext cx="1630598" cy="44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122881" y="3165774"/>
            <a:ext cx="2813979" cy="7876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Une question sur la procédure pour une réponse simple &amp; efficace : 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Appelez au 03 26 86 85 85 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040" y="6301375"/>
            <a:ext cx="1352968" cy="42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59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3850</TotalTime>
  <Words>1240</Words>
  <Application>Microsoft Office PowerPoint</Application>
  <PresentationFormat>Grand écran</PresentationFormat>
  <Paragraphs>271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0" baseType="lpstr">
      <vt:lpstr>Arial</vt:lpstr>
      <vt:lpstr>Arial Narrow</vt:lpstr>
      <vt:lpstr>Britannic Bold</vt:lpstr>
      <vt:lpstr>Cabin Condensed</vt:lpstr>
      <vt:lpstr>Calibri</vt:lpstr>
      <vt:lpstr>Calibri </vt:lpstr>
      <vt:lpstr>Calibri Light</vt:lpstr>
      <vt:lpstr>Tahoma</vt:lpstr>
      <vt:lpstr>Wingdings</vt:lpstr>
      <vt:lpstr>Wingdings 2</vt:lpstr>
      <vt:lpstr>Thème Office</vt:lpstr>
      <vt:lpstr>IARD Auto GAV Santé  </vt:lpstr>
      <vt:lpstr>SOMMAIRE</vt:lpstr>
      <vt:lpstr>LE CONTEXTE ET LES ENJEUX </vt:lpstr>
      <vt:lpstr>SOMMAIRE</vt:lpstr>
      <vt:lpstr>L’ORGANISATION DE LA FILIÈRE SUCCESSIONS :    </vt:lpstr>
      <vt:lpstr>L’ORGANISATION DE LA FILIÈRE SUCCESSIONS :    </vt:lpstr>
      <vt:lpstr>L’ORGANISATION DE LA FILIÈRE SUCCESSIONS :    </vt:lpstr>
      <vt:lpstr>SOMMAIRE</vt:lpstr>
      <vt:lpstr>Présentation PowerPoint</vt:lpstr>
      <vt:lpstr>MACRO-PARCOURS DE L’AYANT-DROIT/ BÉNÉFICIAIRE  </vt:lpstr>
      <vt:lpstr>L’ESPACE SUCCESSIONS… REPOSE SUR 2 PILIERS COMPLEMENTAIRES </vt:lpstr>
      <vt:lpstr>L’ESPACE SUCCESSIONS… C’EST QUOI ?  </vt:lpstr>
      <vt:lpstr>E-SOLUTIONSUCCESSION.CAISSE-EPARGNE.FR : LE SITE DÉDIÉ AUX PROCHES DU DÉFUNT  </vt:lpstr>
      <vt:lpstr>E-SOLUTIONSUCCESSION.CAISSE-EPARGNE.FR : LE SITE DÉDIÉ AUX PROCHES DU DÉFUNT  </vt:lpstr>
      <vt:lpstr>« MON DOSSIER DE SUCCESSION » SUCCESSIONS ASSURANCES CNP ET BPCE VIE</vt:lpstr>
      <vt:lpstr>« MON DOSSIER DE SUCCESSION » SUCCESSIONS ASSURANCES CNP ET BPCE VIE</vt:lpstr>
      <vt:lpstr>SOMMAIRE</vt:lpstr>
      <vt:lpstr>LES INFORMATIONS UTILES </vt:lpstr>
      <vt:lpstr>LES INFORMATIONS UTILES 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WEISS Michel [CEGEE]</dc:creator>
  <cp:lastModifiedBy>VALENTIN Valerie [CEGEE]</cp:lastModifiedBy>
  <cp:revision>317</cp:revision>
  <cp:lastPrinted>2020-03-11T16:04:31Z</cp:lastPrinted>
  <dcterms:created xsi:type="dcterms:W3CDTF">2020-02-25T14:01:38Z</dcterms:created>
  <dcterms:modified xsi:type="dcterms:W3CDTF">2020-06-16T06:27:37Z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brigitte.sassard@cegee.caisse-epargne.fr</vt:lpwstr>
  </property>
  <property fmtid="{D5CDD505-2E9C-101B-9397-08002B2CF9AE}" pid="5" name="MSIP_Label_48a19f0c-bea1-442e-a475-ed109d9ec508_SetDate">
    <vt:lpwstr>2020-05-27T15:27:38.3874470Z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