
<file path=[Content_Types].xml><?xml version="1.0" encoding="utf-8"?>
<Types xmlns="http://schemas.openxmlformats.org/package/2006/content-types">
  <Default Extension="png" ContentType="image/png"/>
  <Default Extension="mp3" ContentType="audio/mpe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7" r:id="rId2"/>
    <p:sldId id="278" r:id="rId3"/>
    <p:sldId id="271" r:id="rId4"/>
    <p:sldId id="261" r:id="rId5"/>
    <p:sldId id="262" r:id="rId6"/>
    <p:sldId id="275" r:id="rId7"/>
    <p:sldId id="270" r:id="rId8"/>
    <p:sldId id="279" r:id="rId9"/>
    <p:sldId id="280" r:id="rId10"/>
    <p:sldId id="281" r:id="rId11"/>
    <p:sldId id="282" r:id="rId12"/>
    <p:sldId id="272" r:id="rId13"/>
    <p:sldId id="263" r:id="rId14"/>
    <p:sldId id="264"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FFF3F3"/>
    <a:srgbClr val="5B9BD5"/>
    <a:srgbClr val="FFFF00"/>
    <a:srgbClr val="FF6666"/>
    <a:srgbClr val="FFFFFF"/>
    <a:srgbClr val="FBFBFB"/>
    <a:srgbClr val="FFEBEB"/>
    <a:srgbClr val="FFD1D1"/>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50" autoAdjust="0"/>
    <p:restoredTop sz="94660"/>
  </p:normalViewPr>
  <p:slideViewPr>
    <p:cSldViewPr snapToGrid="0">
      <p:cViewPr varScale="1">
        <p:scale>
          <a:sx n="64" d="100"/>
          <a:sy n="64" d="100"/>
        </p:scale>
        <p:origin x="102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DEE515-AA34-41B1-B051-587EC30BCAD0}" type="datetimeFigureOut">
              <a:rPr lang="fr-FR" smtClean="0"/>
              <a:t>30/06/2020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17949-5277-47A4-9BF5-7333C1507BB1}" type="slidenum">
              <a:rPr lang="fr-FR" smtClean="0"/>
              <a:t>‹N°›</a:t>
            </a:fld>
            <a:endParaRPr lang="fr-FR"/>
          </a:p>
        </p:txBody>
      </p:sp>
    </p:spTree>
    <p:extLst>
      <p:ext uri="{BB962C8B-B14F-4D97-AF65-F5344CB8AC3E}">
        <p14:creationId xmlns:p14="http://schemas.microsoft.com/office/powerpoint/2010/main" val="4179725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8DE5F1D4-CE2B-4B8C-87F1-6EB52C713F57}" type="datetimeFigureOut">
              <a:rPr lang="fr-FR" smtClean="0"/>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3651664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DE5F1D4-CE2B-4B8C-87F1-6EB52C713F57}" type="datetimeFigureOut">
              <a:rPr lang="fr-FR" smtClean="0"/>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3977058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8DE5F1D4-CE2B-4B8C-87F1-6EB52C713F57}" type="datetimeFigureOut">
              <a:rPr lang="fr-FR" smtClean="0"/>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190075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DE5F1D4-CE2B-4B8C-87F1-6EB52C713F57}" type="datetimeFigureOut">
              <a:rPr lang="fr-FR" smtClean="0"/>
              <a:t>30/06/2020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3183463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DE5F1D4-CE2B-4B8C-87F1-6EB52C713F57}" type="datetimeFigureOut">
              <a:rPr lang="fr-FR" smtClean="0"/>
              <a:t>30/06/2020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371568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DE5F1D4-CE2B-4B8C-87F1-6EB52C713F57}" type="datetimeFigureOut">
              <a:rPr lang="fr-FR" smtClean="0"/>
              <a:t>30/06/2020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27364115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DE5F1D4-CE2B-4B8C-87F1-6EB52C713F57}" type="datetimeFigureOut">
              <a:rPr lang="fr-FR" smtClean="0"/>
              <a:t>30/06/2020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361820519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8DE5F1D4-CE2B-4B8C-87F1-6EB52C713F57}" type="datetimeFigureOut">
              <a:rPr lang="fr-FR" smtClean="0"/>
              <a:t>30/06/2020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1734092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8DE5F1D4-CE2B-4B8C-87F1-6EB52C713F57}" type="datetimeFigureOut">
              <a:rPr lang="fr-FR" smtClean="0"/>
              <a:t>30/06/2020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2011402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DE5F1D4-CE2B-4B8C-87F1-6EB52C713F57}" type="datetimeFigureOut">
              <a:rPr lang="fr-FR" smtClean="0"/>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2430194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DE5F1D4-CE2B-4B8C-87F1-6EB52C713F57}" type="datetimeFigureOut">
              <a:rPr lang="fr-FR" smtClean="0"/>
              <a:t>30/06/2020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AA3995-7968-4783-AB91-3BEC32A7571B}" type="slidenum">
              <a:rPr lang="fr-FR" smtClean="0"/>
              <a:t>‹N°›</a:t>
            </a:fld>
            <a:endParaRPr lang="fr-FR"/>
          </a:p>
        </p:txBody>
      </p:sp>
    </p:spTree>
    <p:extLst>
      <p:ext uri="{BB962C8B-B14F-4D97-AF65-F5344CB8AC3E}">
        <p14:creationId xmlns:p14="http://schemas.microsoft.com/office/powerpoint/2010/main" val="3021813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5F1D4-CE2B-4B8C-87F1-6EB52C713F57}" type="datetimeFigureOut">
              <a:rPr lang="fr-FR" smtClean="0"/>
              <a:t>30/06/2020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AA3995-7968-4783-AB91-3BEC32A7571B}" type="slidenum">
              <a:rPr lang="fr-FR" smtClean="0"/>
              <a:t>‹N°›</a:t>
            </a:fld>
            <a:endParaRPr lang="fr-FR"/>
          </a:p>
        </p:txBody>
      </p:sp>
    </p:spTree>
    <p:extLst>
      <p:ext uri="{BB962C8B-B14F-4D97-AF65-F5344CB8AC3E}">
        <p14:creationId xmlns:p14="http://schemas.microsoft.com/office/powerpoint/2010/main" val="3531235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commerciaux.celca.caisse-epargne.fr/particuliers/zoom-jeunes/campagne-jeunes-2020/" TargetMode="Externa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4.png"/><Relationship Id="rId12"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12.png"/><Relationship Id="rId5" Type="http://schemas.openxmlformats.org/officeDocument/2006/relationships/image" Target="../media/image2.png"/><Relationship Id="rId10"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17.png"/><Relationship Id="rId4" Type="http://schemas.openxmlformats.org/officeDocument/2006/relationships/image" Target="../media/image1.png"/><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1.png"/><Relationship Id="rId3" Type="http://schemas.openxmlformats.org/officeDocument/2006/relationships/slideLayout" Target="../slideLayouts/slideLayout7.xml"/><Relationship Id="rId7" Type="http://schemas.openxmlformats.org/officeDocument/2006/relationships/image" Target="../media/image24.png"/><Relationship Id="rId12" Type="http://schemas.microsoft.com/office/2007/relationships/hdphoto" Target="../media/hdphoto3.wdp"/><Relationship Id="rId2" Type="http://schemas.openxmlformats.org/officeDocument/2006/relationships/audio" Target="../media/media3.m4a"/><Relationship Id="rId16" Type="http://schemas.openxmlformats.org/officeDocument/2006/relationships/image" Target="../media/image12.png"/><Relationship Id="rId1" Type="http://schemas.microsoft.com/office/2007/relationships/media" Target="../media/media3.m4a"/><Relationship Id="rId6" Type="http://schemas.openxmlformats.org/officeDocument/2006/relationships/image" Target="../media/image15.png"/><Relationship Id="rId11" Type="http://schemas.openxmlformats.org/officeDocument/2006/relationships/image" Target="../media/image30.png"/><Relationship Id="rId5" Type="http://schemas.openxmlformats.org/officeDocument/2006/relationships/image" Target="../media/image26.png"/><Relationship Id="rId15" Type="http://schemas.openxmlformats.org/officeDocument/2006/relationships/image" Target="../media/image17.png"/><Relationship Id="rId10" Type="http://schemas.openxmlformats.org/officeDocument/2006/relationships/image" Target="../media/image29.png"/><Relationship Id="rId4" Type="http://schemas.openxmlformats.org/officeDocument/2006/relationships/image" Target="../media/image1.png"/><Relationship Id="rId9" Type="http://schemas.openxmlformats.org/officeDocument/2006/relationships/image" Target="../media/image28.png"/><Relationship Id="rId14" Type="http://schemas.microsoft.com/office/2007/relationships/hdphoto" Target="../media/hdphoto4.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7.png"/><Relationship Id="rId3" Type="http://schemas.openxmlformats.org/officeDocument/2006/relationships/slideLayout" Target="../slideLayouts/slideLayout7.xml"/><Relationship Id="rId7" Type="http://schemas.openxmlformats.org/officeDocument/2006/relationships/hyperlink" Target="https://forms.office.com/Pages/ResponsePage.aspx?id=NW271YKKKUO0mlAwvWSXq4Qzym3A8XxPqAOLL4qkJhNUQTZaWVRBUVZEODI1NjREODFWMEtXOE1NMC4u" TargetMode="External"/><Relationship Id="rId12" Type="http://schemas.microsoft.com/office/2007/relationships/hdphoto" Target="../media/hdphoto6.wdp"/><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4.png"/><Relationship Id="rId11" Type="http://schemas.openxmlformats.org/officeDocument/2006/relationships/image" Target="../media/image34.png"/><Relationship Id="rId5" Type="http://schemas.openxmlformats.org/officeDocument/2006/relationships/image" Target="../media/image15.png"/><Relationship Id="rId10" Type="http://schemas.openxmlformats.org/officeDocument/2006/relationships/image" Target="../media/image33.png"/><Relationship Id="rId4" Type="http://schemas.openxmlformats.org/officeDocument/2006/relationships/image" Target="../media/image1.png"/><Relationship Id="rId9" Type="http://schemas.microsoft.com/office/2007/relationships/hdphoto" Target="../media/hdphoto5.wdp"/><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1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hyperlink" Target="http://bi4-prod.sigce.caisse-epargne.fr/BOE/OpenDocument/opendoc/openDocument.jsp?sIDType=CUID&amp;iDocID=M144LC4ADH8rACkD1gAAYGT.An71mMoAAAA" TargetMode="External"/><Relationship Id="rId12" Type="http://schemas.openxmlformats.org/officeDocument/2006/relationships/image" Target="../media/image39.png"/><Relationship Id="rId17" Type="http://schemas.openxmlformats.org/officeDocument/2006/relationships/image" Target="../media/image43.png"/><Relationship Id="rId2" Type="http://schemas.openxmlformats.org/officeDocument/2006/relationships/image" Target="../media/image1.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hyperlink" Target="http://commerciaux.celca.caisse-epargne.fr/wp-admin/admin-ajax.php?juwpfisadmin=false&amp;action=wpfd&amp;task=file.download&amp;wpfd_category_id=1814&amp;wpfd_file_id=18441&amp;token=97791363ec4d502119cc24095b852bf1&amp;preview=1" TargetMode="External"/><Relationship Id="rId11" Type="http://schemas.openxmlformats.org/officeDocument/2006/relationships/image" Target="../media/image38.png"/><Relationship Id="rId5" Type="http://schemas.openxmlformats.org/officeDocument/2006/relationships/image" Target="../media/image35.png"/><Relationship Id="rId15" Type="http://schemas.microsoft.com/office/2007/relationships/hdphoto" Target="../media/hdphoto8.wdp"/><Relationship Id="rId10" Type="http://schemas.microsoft.com/office/2007/relationships/hdphoto" Target="../media/hdphoto7.wdp"/><Relationship Id="rId4" Type="http://schemas.openxmlformats.org/officeDocument/2006/relationships/image" Target="../media/image24.png"/><Relationship Id="rId9" Type="http://schemas.openxmlformats.org/officeDocument/2006/relationships/image" Target="../media/image37.pn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5.png"/><Relationship Id="rId7" Type="http://schemas.openxmlformats.org/officeDocument/2006/relationships/image" Target="../media/image45.png"/><Relationship Id="rId12"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9.wdp"/><Relationship Id="rId11" Type="http://schemas.openxmlformats.org/officeDocument/2006/relationships/image" Target="../media/image47.png"/><Relationship Id="rId5" Type="http://schemas.openxmlformats.org/officeDocument/2006/relationships/image" Target="../media/image44.png"/><Relationship Id="rId10" Type="http://schemas.microsoft.com/office/2007/relationships/hdphoto" Target="../media/hdphoto11.wdp"/><Relationship Id="rId4" Type="http://schemas.openxmlformats.org/officeDocument/2006/relationships/image" Target="../media/image24.png"/><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17.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5.png"/><Relationship Id="rId3" Type="http://schemas.openxmlformats.org/officeDocument/2006/relationships/image" Target="../media/image15.png"/><Relationship Id="rId7" Type="http://schemas.microsoft.com/office/2007/relationships/hdphoto" Target="../media/hdphoto12.wdp"/><Relationship Id="rId12" Type="http://schemas.openxmlformats.org/officeDocument/2006/relationships/image" Target="../media/image54.png"/><Relationship Id="rId17" Type="http://schemas.openxmlformats.org/officeDocument/2006/relationships/image" Target="../media/image17.png"/><Relationship Id="rId2" Type="http://schemas.openxmlformats.org/officeDocument/2006/relationships/image" Target="../media/image1.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36.png"/><Relationship Id="rId5" Type="http://schemas.openxmlformats.org/officeDocument/2006/relationships/image" Target="../media/image50.png"/><Relationship Id="rId15" Type="http://schemas.openxmlformats.org/officeDocument/2006/relationships/image" Target="../media/image57.pn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hyperlink" Target="http://bi4-prod.sigce.caisse-epargne.fr/BOE/OpenDocument/opendoc/openDocument.jsp?sIDType=CUID&amp;iDocID=M144LC4ADH8rACkD1gAAYGT.An71mMoAAAA" TargetMode="External"/><Relationship Id="rId14" Type="http://schemas.openxmlformats.org/officeDocument/2006/relationships/image" Target="../media/image56.png"/></Relationships>
</file>

<file path=ppt/slides/_rels/slide13.xml.rels><?xml version="1.0" encoding="UTF-8" standalone="yes"?>
<Relationships xmlns="http://schemas.openxmlformats.org/package/2006/relationships"><Relationship Id="rId8" Type="http://schemas.openxmlformats.org/officeDocument/2006/relationships/hyperlink" Target="http://commerciaux.celca.caisse-epargne.fr/particuliers/zoom-jeunes/campagne-jeunes-2020/" TargetMode="External"/><Relationship Id="rId13" Type="http://schemas.openxmlformats.org/officeDocument/2006/relationships/image" Target="../media/image63.png"/><Relationship Id="rId3" Type="http://schemas.openxmlformats.org/officeDocument/2006/relationships/image" Target="../media/image15.png"/><Relationship Id="rId7" Type="http://schemas.openxmlformats.org/officeDocument/2006/relationships/image" Target="../media/image60.png"/><Relationship Id="rId12"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commerciaux.celca.caisse-epargne.fr/download/1773/campagne-jeunes-2020/17684/hdj-du-7-mai-2020-campagne-jeunes-2.ppt" TargetMode="External"/><Relationship Id="rId11" Type="http://schemas.openxmlformats.org/officeDocument/2006/relationships/hyperlink" Target="mailto:valerie.valentin@cegee.caisse-epargne.fr" TargetMode="External"/><Relationship Id="rId5" Type="http://schemas.openxmlformats.org/officeDocument/2006/relationships/image" Target="../media/image59.png"/><Relationship Id="rId15" Type="http://schemas.openxmlformats.org/officeDocument/2006/relationships/image" Target="../media/image17.png"/><Relationship Id="rId10" Type="http://schemas.openxmlformats.org/officeDocument/2006/relationships/image" Target="../media/image61.png"/><Relationship Id="rId4" Type="http://schemas.openxmlformats.org/officeDocument/2006/relationships/hyperlink" Target="http://commerciaux.celca.caisse-epargne.fr/download/1773/campagne-jeunes-2020/18105/hdj-du-7-mai-2020-campagne-jeunes-3.pptx" TargetMode="External"/><Relationship Id="rId9" Type="http://schemas.openxmlformats.org/officeDocument/2006/relationships/hyperlink" Target="http://commerciaux.celca.caisse-epargne.fr/download/1777/les-episodes/17992/episode-1-tout-est-realisable-besoin-de-financement-zoom-credit-5000-e-2.pptx" TargetMode="External"/><Relationship Id="rId14" Type="http://schemas.openxmlformats.org/officeDocument/2006/relationships/image" Target="../media/image64.png"/></Relationships>
</file>

<file path=ppt/slides/_rels/slide1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8"/>
            <a:ext cx="12331700" cy="8648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1356707" y="749279"/>
            <a:ext cx="9184273" cy="5322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Century Gothic" panose="020B0502020202020204" pitchFamily="34" charset="0"/>
            </a:endParaRPr>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1</a:t>
            </a:fld>
            <a:endParaRPr lang="fr-FR"/>
          </a:p>
        </p:txBody>
      </p:sp>
      <p:grpSp>
        <p:nvGrpSpPr>
          <p:cNvPr id="9" name="Groupe 8"/>
          <p:cNvGrpSpPr/>
          <p:nvPr/>
        </p:nvGrpSpPr>
        <p:grpSpPr>
          <a:xfrm>
            <a:off x="4570845" y="934013"/>
            <a:ext cx="3026498" cy="992280"/>
            <a:chOff x="2159865" y="547615"/>
            <a:chExt cx="7767638" cy="2546729"/>
          </a:xfrm>
        </p:grpSpPr>
        <p:sp>
          <p:nvSpPr>
            <p:cNvPr id="69" name="ZoneTexte 68"/>
            <p:cNvSpPr txBox="1"/>
            <p:nvPr/>
          </p:nvSpPr>
          <p:spPr>
            <a:xfrm>
              <a:off x="2159865" y="2383414"/>
              <a:ext cx="7759700" cy="710930"/>
            </a:xfrm>
            <a:prstGeom prst="rect">
              <a:avLst/>
            </a:prstGeom>
            <a:noFill/>
          </p:spPr>
          <p:txBody>
            <a:bodyPr>
              <a:spAutoFit/>
            </a:bodyPr>
            <a:lstStyle/>
            <a:p>
              <a:pPr algn="r" eaLnBrk="1" fontAlgn="auto" hangingPunct="1">
                <a:spcBef>
                  <a:spcPts val="0"/>
                </a:spcBef>
                <a:spcAft>
                  <a:spcPts val="0"/>
                </a:spcAft>
                <a:defRPr/>
              </a:pPr>
              <a:r>
                <a:rPr lang="fr-FR" sz="1200" dirty="0">
                  <a:effectLst>
                    <a:outerShdw blurRad="38100" dist="38100" dir="2700000" algn="tl">
                      <a:srgbClr val="000000">
                        <a:alpha val="43137"/>
                      </a:srgbClr>
                    </a:outerShdw>
                  </a:effectLst>
                  <a:latin typeface="+mn-lt"/>
                </a:rPr>
                <a:t>du 7 mai au 31 octobre</a:t>
              </a:r>
            </a:p>
          </p:txBody>
        </p:sp>
        <p:pic>
          <p:nvPicPr>
            <p:cNvPr id="14344" name="Image 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4653" y="800677"/>
              <a:ext cx="835025"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Image 29"/>
            <p:cNvPicPr>
              <a:picLocks noChangeAspect="1"/>
            </p:cNvPicPr>
            <p:nvPr/>
          </p:nvPicPr>
          <p:blipFill>
            <a:blip r:embed="rId4" cstate="print">
              <a:extLst>
                <a:ext uri="{28A0092B-C50C-407E-A947-70E740481C1C}">
                  <a14:useLocalDpi xmlns:a14="http://schemas.microsoft.com/office/drawing/2010/main" val="0"/>
                </a:ext>
              </a:extLst>
            </a:blip>
            <a:srcRect l="13341" r="14246"/>
            <a:stretch>
              <a:fillRect/>
            </a:stretch>
          </p:blipFill>
          <p:spPr bwMode="auto">
            <a:xfrm>
              <a:off x="3072678" y="554615"/>
              <a:ext cx="36576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31"/>
            <p:cNvPicPr>
              <a:picLocks noChangeAspect="1"/>
            </p:cNvPicPr>
            <p:nvPr/>
          </p:nvPicPr>
          <p:blipFill>
            <a:blip r:embed="rId5">
              <a:duotone>
                <a:schemeClr val="accent5">
                  <a:shade val="45000"/>
                  <a:satMod val="135000"/>
                </a:schemeClr>
                <a:prstClr val="white"/>
              </a:duotone>
              <a:extLst/>
            </a:blip>
            <a:stretch>
              <a:fillRect/>
            </a:stretch>
          </p:blipFill>
          <p:spPr>
            <a:xfrm>
              <a:off x="3031657" y="1347222"/>
              <a:ext cx="3679899" cy="1182028"/>
            </a:xfrm>
            <a:prstGeom prst="rect">
              <a:avLst/>
            </a:prstGeom>
          </p:spPr>
        </p:pic>
        <p:cxnSp>
          <p:nvCxnSpPr>
            <p:cNvPr id="33" name="Connecteur droit 32"/>
            <p:cNvCxnSpPr/>
            <p:nvPr/>
          </p:nvCxnSpPr>
          <p:spPr>
            <a:xfrm flipV="1">
              <a:off x="2167803" y="648277"/>
              <a:ext cx="7751762" cy="3175"/>
            </a:xfrm>
            <a:prstGeom prst="line">
              <a:avLst/>
            </a:prstGeom>
            <a:ln w="28575"/>
          </p:spPr>
          <p:style>
            <a:lnRef idx="1">
              <a:schemeClr val="dk1"/>
            </a:lnRef>
            <a:fillRef idx="0">
              <a:schemeClr val="dk1"/>
            </a:fillRef>
            <a:effectRef idx="0">
              <a:schemeClr val="dk1"/>
            </a:effectRef>
            <a:fontRef idx="minor">
              <a:schemeClr val="tx1"/>
            </a:fontRef>
          </p:style>
        </p:cxnSp>
        <p:pic>
          <p:nvPicPr>
            <p:cNvPr id="34" name="Image 33"/>
            <p:cNvPicPr>
              <a:picLocks noChangeAspect="1"/>
            </p:cNvPicPr>
            <p:nvPr/>
          </p:nvPicPr>
          <p:blipFill>
            <a:blip r:embed="rId6">
              <a:duotone>
                <a:prstClr val="black"/>
                <a:srgbClr val="D9C3A5">
                  <a:tint val="50000"/>
                  <a:satMod val="180000"/>
                </a:srgbClr>
              </a:duotone>
              <a:extLst/>
            </a:blip>
            <a:stretch>
              <a:fillRect/>
            </a:stretch>
          </p:blipFill>
          <p:spPr>
            <a:xfrm>
              <a:off x="7528791" y="606173"/>
              <a:ext cx="2282655" cy="1779384"/>
            </a:xfrm>
            <a:prstGeom prst="rect">
              <a:avLst/>
            </a:prstGeom>
          </p:spPr>
        </p:pic>
        <p:pic>
          <p:nvPicPr>
            <p:cNvPr id="35" name="Image 34"/>
            <p:cNvPicPr>
              <a:picLocks noChangeAspect="1"/>
            </p:cNvPicPr>
            <p:nvPr/>
          </p:nvPicPr>
          <p:blipFill>
            <a:blip r:embed="rId6">
              <a:duotone>
                <a:schemeClr val="accent5">
                  <a:shade val="45000"/>
                  <a:satMod val="135000"/>
                </a:schemeClr>
                <a:prstClr val="white"/>
              </a:duotone>
              <a:extLst/>
            </a:blip>
            <a:stretch>
              <a:fillRect/>
            </a:stretch>
          </p:blipFill>
          <p:spPr>
            <a:xfrm>
              <a:off x="7640172" y="547615"/>
              <a:ext cx="2282655" cy="1779384"/>
            </a:xfrm>
            <a:prstGeom prst="rect">
              <a:avLst/>
            </a:prstGeom>
          </p:spPr>
        </p:pic>
        <p:pic>
          <p:nvPicPr>
            <p:cNvPr id="14350" name="Image 3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69953" y="726065"/>
              <a:ext cx="68897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Connecteur droit 36"/>
            <p:cNvCxnSpPr/>
            <p:nvPr/>
          </p:nvCxnSpPr>
          <p:spPr>
            <a:xfrm flipV="1">
              <a:off x="2167803" y="2227840"/>
              <a:ext cx="8636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Connecteur droit 37"/>
            <p:cNvCxnSpPr/>
            <p:nvPr/>
          </p:nvCxnSpPr>
          <p:spPr>
            <a:xfrm flipV="1">
              <a:off x="6674715" y="2227840"/>
              <a:ext cx="3252788"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5" name="Rectangle 4"/>
          <p:cNvSpPr/>
          <p:nvPr/>
        </p:nvSpPr>
        <p:spPr>
          <a:xfrm>
            <a:off x="1204580" y="575413"/>
            <a:ext cx="9496758" cy="5644412"/>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354722" y="5700340"/>
            <a:ext cx="9186257" cy="261610"/>
          </a:xfrm>
          <a:prstGeom prst="rect">
            <a:avLst/>
          </a:prstGeom>
          <a:noFill/>
        </p:spPr>
        <p:txBody>
          <a:bodyPr wrap="square" rtlCol="0">
            <a:spAutoFit/>
          </a:bodyPr>
          <a:lstStyle/>
          <a:p>
            <a:pPr algn="ctr"/>
            <a:r>
              <a:rPr lang="fr-FR" sz="1100" dirty="0" smtClean="0">
                <a:solidFill>
                  <a:schemeClr val="bg2">
                    <a:lumMod val="25000"/>
                  </a:schemeClr>
                </a:solidFill>
                <a:latin typeface="Century Gothic" panose="020B0502020202020204" pitchFamily="34" charset="0"/>
              </a:rPr>
              <a:t>Marketing – département Marché &amp; Offre</a:t>
            </a:r>
            <a:endParaRPr lang="fr-FR" sz="1100" dirty="0">
              <a:solidFill>
                <a:schemeClr val="bg2">
                  <a:lumMod val="25000"/>
                </a:schemeClr>
              </a:solidFill>
              <a:latin typeface="Century Gothic" panose="020B0502020202020204" pitchFamily="34" charset="0"/>
            </a:endParaRPr>
          </a:p>
        </p:txBody>
      </p:sp>
      <p:sp>
        <p:nvSpPr>
          <p:cNvPr id="27" name="Rectangle 5"/>
          <p:cNvSpPr>
            <a:spLocks noChangeArrowheads="1"/>
          </p:cNvSpPr>
          <p:nvPr/>
        </p:nvSpPr>
        <p:spPr bwMode="auto">
          <a:xfrm>
            <a:off x="1710133" y="2180375"/>
            <a:ext cx="847543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Narrow" panose="020B0606020202030204" pitchFamily="34" charset="0"/>
                <a:cs typeface="Arial" panose="020B0604020202020204" pitchFamily="34" charset="0"/>
              </a:defRPr>
            </a:lvl1pPr>
            <a:lvl2pPr marL="742950" indent="-285750">
              <a:defRPr>
                <a:solidFill>
                  <a:schemeClr val="tx1"/>
                </a:solidFill>
                <a:latin typeface="Arial Narrow" panose="020B0606020202030204" pitchFamily="34" charset="0"/>
                <a:cs typeface="Arial" panose="020B0604020202020204" pitchFamily="34" charset="0"/>
              </a:defRPr>
            </a:lvl2pPr>
            <a:lvl3pPr marL="1143000" indent="-228600">
              <a:defRPr>
                <a:solidFill>
                  <a:schemeClr val="tx1"/>
                </a:solidFill>
                <a:latin typeface="Arial Narrow" panose="020B0606020202030204" pitchFamily="34" charset="0"/>
                <a:cs typeface="Arial" panose="020B0604020202020204" pitchFamily="34" charset="0"/>
              </a:defRPr>
            </a:lvl3pPr>
            <a:lvl4pPr marL="1600200" indent="-228600">
              <a:defRPr>
                <a:solidFill>
                  <a:schemeClr val="tx1"/>
                </a:solidFill>
                <a:latin typeface="Arial Narrow" panose="020B0606020202030204" pitchFamily="34" charset="0"/>
                <a:cs typeface="Arial" panose="020B0604020202020204" pitchFamily="34" charset="0"/>
              </a:defRPr>
            </a:lvl4pPr>
            <a:lvl5pPr marL="2057400" indent="-22860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Début mai, vous avez découvert la </a:t>
            </a:r>
            <a:r>
              <a:rPr lang="fr-FR" altLang="fr-FR" sz="1400" b="1" dirty="0" smtClean="0">
                <a:latin typeface="Century Gothic" panose="020B0502020202020204" pitchFamily="34" charset="0"/>
                <a:ea typeface="Calibri" panose="020F0502020204030204" pitchFamily="34" charset="0"/>
                <a:cs typeface="Times New Roman" panose="02020603050405020304" pitchFamily="18" charset="0"/>
              </a:rPr>
              <a:t>« Campagne Jeunes 2020 </a:t>
            </a:r>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 sous forme de série.</a:t>
            </a:r>
            <a:r>
              <a:rPr lang="fr-FR" altLang="fr-FR" sz="1400" b="1" dirty="0" smtClean="0">
                <a:latin typeface="Century Gothic" panose="020B0502020202020204" pitchFamily="34" charset="0"/>
                <a:ea typeface="Calibri" panose="020F0502020204030204" pitchFamily="34" charset="0"/>
                <a:cs typeface="Times New Roman" panose="02020603050405020304" pitchFamily="18" charset="0"/>
              </a:rPr>
              <a:t> </a:t>
            </a: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Elle vous promet de l’action, du suspens et des rebondissements ! </a:t>
            </a:r>
          </a:p>
          <a:p>
            <a:pPr algn="ctr" eaLnBrk="1" hangingPunct="1"/>
            <a:endParaRPr lang="fr-FR" altLang="fr-FR" sz="1400" dirty="0">
              <a:latin typeface="Century Gothic" panose="020B0502020202020204" pitchFamily="34" charset="0"/>
              <a:ea typeface="Calibri" panose="020F0502020204030204" pitchFamily="34" charset="0"/>
              <a:cs typeface="Times New Roman" panose="02020603050405020304" pitchFamily="18" charset="0"/>
            </a:endParaRP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Retrouvez ponctuellement des</a:t>
            </a:r>
            <a:r>
              <a:rPr lang="fr-FR" altLang="fr-FR" sz="1400" b="1" dirty="0" smtClean="0">
                <a:latin typeface="Century Gothic" panose="020B0502020202020204" pitchFamily="34" charset="0"/>
                <a:ea typeface="Calibri" panose="020F0502020204030204" pitchFamily="34" charset="0"/>
                <a:cs typeface="Times New Roman" panose="02020603050405020304" pitchFamily="18" charset="0"/>
              </a:rPr>
              <a:t> épisodes </a:t>
            </a:r>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inédits de votre </a:t>
            </a:r>
            <a:r>
              <a:rPr lang="fr-FR" altLang="fr-FR" sz="1400" b="1" dirty="0" smtClean="0">
                <a:latin typeface="Century Gothic" panose="020B0502020202020204" pitchFamily="34" charset="0"/>
                <a:ea typeface="Calibri" panose="020F0502020204030204" pitchFamily="34" charset="0"/>
                <a:cs typeface="Times New Roman" panose="02020603050405020304" pitchFamily="18" charset="0"/>
              </a:rPr>
              <a:t>Campagne Jeunes : </a:t>
            </a:r>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vision</a:t>
            </a: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 commerciale, trucs &amp; astuces, zoom sur les offres… chaque épisode traite d’un thème en</a:t>
            </a: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 particulier afin de vous apporter toutes les informations dont vous avez besoin </a:t>
            </a: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pour réussir votre Campagne Jeunes.</a:t>
            </a:r>
            <a:endParaRPr lang="fr-FR" altLang="fr-FR" sz="1400" b="1" dirty="0" smtClean="0">
              <a:latin typeface="Century Gothic" panose="020B0502020202020204" pitchFamily="34" charset="0"/>
              <a:ea typeface="Calibri" panose="020F0502020204030204" pitchFamily="34" charset="0"/>
              <a:cs typeface="Times New Roman" panose="02020603050405020304" pitchFamily="18" charset="0"/>
            </a:endParaRPr>
          </a:p>
          <a:p>
            <a:pPr algn="ctr" eaLnBrk="1" hangingPunct="1"/>
            <a:endParaRPr lang="fr-FR" altLang="fr-FR" sz="1400" b="1" dirty="0">
              <a:latin typeface="Century Gothic" panose="020B0502020202020204" pitchFamily="34" charset="0"/>
              <a:ea typeface="Calibri" panose="020F0502020204030204" pitchFamily="34" charset="0"/>
              <a:cs typeface="Times New Roman" panose="02020603050405020304" pitchFamily="18" charset="0"/>
            </a:endParaRP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Ces épisodes sont diffusés </a:t>
            </a:r>
            <a:r>
              <a:rPr lang="fr-FR" altLang="fr-FR" sz="1400" dirty="0">
                <a:latin typeface="Century Gothic" panose="020B0502020202020204" pitchFamily="34" charset="0"/>
                <a:ea typeface="Calibri" panose="020F0502020204030204" pitchFamily="34" charset="0"/>
                <a:cs typeface="Times New Roman" panose="02020603050405020304" pitchFamily="18" charset="0"/>
              </a:rPr>
              <a:t>en même temps que votre Heure du jeudi. </a:t>
            </a:r>
          </a:p>
          <a:p>
            <a:pPr algn="ctr" eaLnBrk="1" hangingPunct="1"/>
            <a:endParaRPr lang="fr-FR" altLang="fr-FR" sz="1400" dirty="0">
              <a:latin typeface="Century Gothic" panose="020B0502020202020204" pitchFamily="34" charset="0"/>
              <a:ea typeface="Calibri" panose="020F0502020204030204" pitchFamily="34" charset="0"/>
              <a:cs typeface="Times New Roman" panose="02020603050405020304" pitchFamily="18" charset="0"/>
            </a:endParaRPr>
          </a:p>
          <a:p>
            <a:pPr algn="ctr" eaLnBrk="1" hangingPunct="1"/>
            <a:r>
              <a:rPr lang="fr-FR" altLang="fr-FR" sz="1400" dirty="0">
                <a:latin typeface="Century Gothic" panose="020B0502020202020204" pitchFamily="34" charset="0"/>
                <a:ea typeface="Calibri" panose="020F0502020204030204" pitchFamily="34" charset="0"/>
                <a:cs typeface="Times New Roman" panose="02020603050405020304" pitchFamily="18" charset="0"/>
              </a:rPr>
              <a:t>Vous pouvez également </a:t>
            </a:r>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les </a:t>
            </a:r>
            <a:r>
              <a:rPr lang="fr-FR" altLang="fr-FR" sz="1400" dirty="0">
                <a:latin typeface="Century Gothic" panose="020B0502020202020204" pitchFamily="34" charset="0"/>
                <a:ea typeface="Calibri" panose="020F0502020204030204" pitchFamily="34" charset="0"/>
                <a:cs typeface="Times New Roman" panose="02020603050405020304" pitchFamily="18" charset="0"/>
              </a:rPr>
              <a:t>télécharger légalement </a:t>
            </a:r>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via</a:t>
            </a:r>
          </a:p>
          <a:p>
            <a:pPr algn="ctr" eaLnBrk="1" hangingPunct="1"/>
            <a:r>
              <a:rPr lang="fr-FR" altLang="fr-FR" sz="1400" dirty="0" smtClean="0">
                <a:latin typeface="Century Gothic" panose="020B0502020202020204" pitchFamily="34" charset="0"/>
                <a:ea typeface="Calibri" panose="020F0502020204030204" pitchFamily="34" charset="0"/>
                <a:cs typeface="Times New Roman" panose="02020603050405020304" pitchFamily="18" charset="0"/>
              </a:rPr>
              <a:t>la Rubrique des commerciaux &gt; </a:t>
            </a:r>
            <a:r>
              <a:rPr lang="fr-FR" altLang="fr-FR" sz="1400" dirty="0">
                <a:latin typeface="Century Gothic" panose="020B0502020202020204" pitchFamily="34" charset="0"/>
                <a:ea typeface="Calibri" panose="020F0502020204030204" pitchFamily="34" charset="0"/>
                <a:cs typeface="Times New Roman" panose="02020603050405020304" pitchFamily="18" charset="0"/>
              </a:rPr>
              <a:t>Particuliers &gt; Zoom Jeunes &gt; </a:t>
            </a:r>
            <a:r>
              <a:rPr lang="fr-FR" altLang="fr-FR" sz="1400" dirty="0">
                <a:latin typeface="Century Gothic" panose="020B0502020202020204" pitchFamily="34" charset="0"/>
                <a:ea typeface="Calibri" panose="020F0502020204030204" pitchFamily="34" charset="0"/>
                <a:cs typeface="Times New Roman" panose="02020603050405020304" pitchFamily="18" charset="0"/>
                <a:hlinkClick r:id="rId8"/>
              </a:rPr>
              <a:t>Campagne Jeunes 2020</a:t>
            </a:r>
            <a:endParaRPr lang="fr-FR" altLang="fr-FR" sz="140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8" name="Image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58857" y="2533715"/>
            <a:ext cx="703359" cy="305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Image 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04854" y="5195160"/>
            <a:ext cx="804863"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Image 9">
            <a:hlinkClick r:id="rId8"/>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429494" y="4722256"/>
            <a:ext cx="4175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p:cNvPicPr>
            <a:picLocks noChangeAspect="1"/>
          </p:cNvPicPr>
          <p:nvPr/>
        </p:nvPicPr>
        <p:blipFill>
          <a:blip r:embed="rId12">
            <a:duotone>
              <a:schemeClr val="accent5">
                <a:shade val="45000"/>
                <a:satMod val="135000"/>
              </a:schemeClr>
              <a:prstClr val="white"/>
            </a:duotone>
          </a:blip>
          <a:stretch>
            <a:fillRect/>
          </a:stretch>
        </p:blipFill>
        <p:spPr>
          <a:xfrm>
            <a:off x="4686004" y="5141356"/>
            <a:ext cx="2523692" cy="258754"/>
          </a:xfrm>
          <a:prstGeom prst="rect">
            <a:avLst/>
          </a:prstGeom>
        </p:spPr>
      </p:pic>
    </p:spTree>
    <p:extLst>
      <p:ext uri="{BB962C8B-B14F-4D97-AF65-F5344CB8AC3E}">
        <p14:creationId xmlns:p14="http://schemas.microsoft.com/office/powerpoint/2010/main" val="287165582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wipe(left)">
                                      <p:cBhvr>
                                        <p:cTn id="7" dur="3000"/>
                                        <p:tgtEl>
                                          <p:spTgt spid="27">
                                            <p:txEl>
                                              <p:pRg st="0" end="0"/>
                                            </p:txEl>
                                          </p:spTgt>
                                        </p:tgtEl>
                                      </p:cBhvr>
                                    </p:animEffect>
                                  </p:childTnLst>
                                </p:cTn>
                              </p:par>
                            </p:childTnLst>
                          </p:cTn>
                        </p:par>
                        <p:par>
                          <p:cTn id="8" fill="hold">
                            <p:stCondLst>
                              <p:cond delay="3000"/>
                            </p:stCondLst>
                            <p:childTnLst>
                              <p:par>
                                <p:cTn id="9" presetID="22" presetClass="entr" presetSubtype="8" fill="hold" nodeType="after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animEffect transition="in" filter="wipe(left)">
                                      <p:cBhvr>
                                        <p:cTn id="11" dur="3000"/>
                                        <p:tgtEl>
                                          <p:spTgt spid="27">
                                            <p:txEl>
                                              <p:pRg st="1" end="1"/>
                                            </p:txEl>
                                          </p:spTgt>
                                        </p:tgtEl>
                                      </p:cBhvr>
                                    </p:animEffect>
                                  </p:childTnLst>
                                </p:cTn>
                              </p:par>
                            </p:childTnLst>
                          </p:cTn>
                        </p:par>
                        <p:par>
                          <p:cTn id="12" fill="hold">
                            <p:stCondLst>
                              <p:cond delay="6000"/>
                            </p:stCondLst>
                            <p:childTnLst>
                              <p:par>
                                <p:cTn id="13" presetID="22" presetClass="entr" presetSubtype="8" fill="hold" nodeType="afterEffect">
                                  <p:stCondLst>
                                    <p:cond delay="0"/>
                                  </p:stCondLst>
                                  <p:childTnLst>
                                    <p:set>
                                      <p:cBhvr>
                                        <p:cTn id="14" dur="1" fill="hold">
                                          <p:stCondLst>
                                            <p:cond delay="0"/>
                                          </p:stCondLst>
                                        </p:cTn>
                                        <p:tgtEl>
                                          <p:spTgt spid="27">
                                            <p:txEl>
                                              <p:pRg st="3" end="3"/>
                                            </p:txEl>
                                          </p:spTgt>
                                        </p:tgtEl>
                                        <p:attrNameLst>
                                          <p:attrName>style.visibility</p:attrName>
                                        </p:attrNameLst>
                                      </p:cBhvr>
                                      <p:to>
                                        <p:strVal val="visible"/>
                                      </p:to>
                                    </p:set>
                                    <p:animEffect transition="in" filter="wipe(left)">
                                      <p:cBhvr>
                                        <p:cTn id="15" dur="3000"/>
                                        <p:tgtEl>
                                          <p:spTgt spid="27">
                                            <p:txEl>
                                              <p:pRg st="3" end="3"/>
                                            </p:txEl>
                                          </p:spTgt>
                                        </p:tgtEl>
                                      </p:cBhvr>
                                    </p:animEffect>
                                  </p:childTnLst>
                                </p:cTn>
                              </p:par>
                            </p:childTnLst>
                          </p:cTn>
                        </p:par>
                        <p:par>
                          <p:cTn id="16" fill="hold">
                            <p:stCondLst>
                              <p:cond delay="9000"/>
                            </p:stCondLst>
                            <p:childTnLst>
                              <p:par>
                                <p:cTn id="17" presetID="22" presetClass="entr" presetSubtype="8" fill="hold" nodeType="afterEffect">
                                  <p:stCondLst>
                                    <p:cond delay="0"/>
                                  </p:stCondLst>
                                  <p:childTnLst>
                                    <p:set>
                                      <p:cBhvr>
                                        <p:cTn id="18" dur="1" fill="hold">
                                          <p:stCondLst>
                                            <p:cond delay="0"/>
                                          </p:stCondLst>
                                        </p:cTn>
                                        <p:tgtEl>
                                          <p:spTgt spid="27">
                                            <p:txEl>
                                              <p:pRg st="4" end="4"/>
                                            </p:txEl>
                                          </p:spTgt>
                                        </p:tgtEl>
                                        <p:attrNameLst>
                                          <p:attrName>style.visibility</p:attrName>
                                        </p:attrNameLst>
                                      </p:cBhvr>
                                      <p:to>
                                        <p:strVal val="visible"/>
                                      </p:to>
                                    </p:set>
                                    <p:animEffect transition="in" filter="wipe(left)">
                                      <p:cBhvr>
                                        <p:cTn id="19" dur="3000"/>
                                        <p:tgtEl>
                                          <p:spTgt spid="27">
                                            <p:txEl>
                                              <p:pRg st="4" end="4"/>
                                            </p:txEl>
                                          </p:spTgt>
                                        </p:tgtEl>
                                      </p:cBhvr>
                                    </p:animEffect>
                                  </p:childTnLst>
                                </p:cTn>
                              </p:par>
                            </p:childTnLst>
                          </p:cTn>
                        </p:par>
                        <p:par>
                          <p:cTn id="20" fill="hold">
                            <p:stCondLst>
                              <p:cond delay="12000"/>
                            </p:stCondLst>
                            <p:childTnLst>
                              <p:par>
                                <p:cTn id="21" presetID="22" presetClass="entr" presetSubtype="8" fill="hold" nodeType="afterEffect">
                                  <p:stCondLst>
                                    <p:cond delay="0"/>
                                  </p:stCondLst>
                                  <p:childTnLst>
                                    <p:set>
                                      <p:cBhvr>
                                        <p:cTn id="22" dur="1" fill="hold">
                                          <p:stCondLst>
                                            <p:cond delay="0"/>
                                          </p:stCondLst>
                                        </p:cTn>
                                        <p:tgtEl>
                                          <p:spTgt spid="27">
                                            <p:txEl>
                                              <p:pRg st="5" end="5"/>
                                            </p:txEl>
                                          </p:spTgt>
                                        </p:tgtEl>
                                        <p:attrNameLst>
                                          <p:attrName>style.visibility</p:attrName>
                                        </p:attrNameLst>
                                      </p:cBhvr>
                                      <p:to>
                                        <p:strVal val="visible"/>
                                      </p:to>
                                    </p:set>
                                    <p:animEffect transition="in" filter="wipe(left)">
                                      <p:cBhvr>
                                        <p:cTn id="23" dur="3000"/>
                                        <p:tgtEl>
                                          <p:spTgt spid="27">
                                            <p:txEl>
                                              <p:pRg st="5" end="5"/>
                                            </p:txEl>
                                          </p:spTgt>
                                        </p:tgtEl>
                                      </p:cBhvr>
                                    </p:animEffect>
                                  </p:childTnLst>
                                </p:cTn>
                              </p:par>
                            </p:childTnLst>
                          </p:cTn>
                        </p:par>
                        <p:par>
                          <p:cTn id="24" fill="hold">
                            <p:stCondLst>
                              <p:cond delay="15000"/>
                            </p:stCondLst>
                            <p:childTnLst>
                              <p:par>
                                <p:cTn id="25" presetID="22" presetClass="entr" presetSubtype="8" fill="hold" nodeType="afterEffect">
                                  <p:stCondLst>
                                    <p:cond delay="0"/>
                                  </p:stCondLst>
                                  <p:childTnLst>
                                    <p:set>
                                      <p:cBhvr>
                                        <p:cTn id="26" dur="1" fill="hold">
                                          <p:stCondLst>
                                            <p:cond delay="0"/>
                                          </p:stCondLst>
                                        </p:cTn>
                                        <p:tgtEl>
                                          <p:spTgt spid="27">
                                            <p:txEl>
                                              <p:pRg st="6" end="6"/>
                                            </p:txEl>
                                          </p:spTgt>
                                        </p:tgtEl>
                                        <p:attrNameLst>
                                          <p:attrName>style.visibility</p:attrName>
                                        </p:attrNameLst>
                                      </p:cBhvr>
                                      <p:to>
                                        <p:strVal val="visible"/>
                                      </p:to>
                                    </p:set>
                                    <p:animEffect transition="in" filter="wipe(left)">
                                      <p:cBhvr>
                                        <p:cTn id="27" dur="3000"/>
                                        <p:tgtEl>
                                          <p:spTgt spid="27">
                                            <p:txEl>
                                              <p:pRg st="6" end="6"/>
                                            </p:txEl>
                                          </p:spTgt>
                                        </p:tgtEl>
                                      </p:cBhvr>
                                    </p:animEffect>
                                  </p:childTnLst>
                                </p:cTn>
                              </p:par>
                            </p:childTnLst>
                          </p:cTn>
                        </p:par>
                        <p:par>
                          <p:cTn id="28" fill="hold">
                            <p:stCondLst>
                              <p:cond delay="18000"/>
                            </p:stCondLst>
                            <p:childTnLst>
                              <p:par>
                                <p:cTn id="29" presetID="22" presetClass="entr" presetSubtype="8" fill="hold" nodeType="afterEffect">
                                  <p:stCondLst>
                                    <p:cond delay="0"/>
                                  </p:stCondLst>
                                  <p:childTnLst>
                                    <p:set>
                                      <p:cBhvr>
                                        <p:cTn id="30" dur="1" fill="hold">
                                          <p:stCondLst>
                                            <p:cond delay="0"/>
                                          </p:stCondLst>
                                        </p:cTn>
                                        <p:tgtEl>
                                          <p:spTgt spid="27">
                                            <p:txEl>
                                              <p:pRg st="8" end="8"/>
                                            </p:txEl>
                                          </p:spTgt>
                                        </p:tgtEl>
                                        <p:attrNameLst>
                                          <p:attrName>style.visibility</p:attrName>
                                        </p:attrNameLst>
                                      </p:cBhvr>
                                      <p:to>
                                        <p:strVal val="visible"/>
                                      </p:to>
                                    </p:set>
                                    <p:animEffect transition="in" filter="wipe(left)">
                                      <p:cBhvr>
                                        <p:cTn id="31" dur="3000"/>
                                        <p:tgtEl>
                                          <p:spTgt spid="27">
                                            <p:txEl>
                                              <p:pRg st="8" end="8"/>
                                            </p:txEl>
                                          </p:spTgt>
                                        </p:tgtEl>
                                      </p:cBhvr>
                                    </p:animEffect>
                                  </p:childTnLst>
                                </p:cTn>
                              </p:par>
                            </p:childTnLst>
                          </p:cTn>
                        </p:par>
                        <p:par>
                          <p:cTn id="32" fill="hold">
                            <p:stCondLst>
                              <p:cond delay="21000"/>
                            </p:stCondLst>
                            <p:childTnLst>
                              <p:par>
                                <p:cTn id="33" presetID="22" presetClass="entr" presetSubtype="8" fill="hold" nodeType="afterEffect">
                                  <p:stCondLst>
                                    <p:cond delay="0"/>
                                  </p:stCondLst>
                                  <p:childTnLst>
                                    <p:set>
                                      <p:cBhvr>
                                        <p:cTn id="34" dur="1" fill="hold">
                                          <p:stCondLst>
                                            <p:cond delay="0"/>
                                          </p:stCondLst>
                                        </p:cTn>
                                        <p:tgtEl>
                                          <p:spTgt spid="27">
                                            <p:txEl>
                                              <p:pRg st="10" end="10"/>
                                            </p:txEl>
                                          </p:spTgt>
                                        </p:tgtEl>
                                        <p:attrNameLst>
                                          <p:attrName>style.visibility</p:attrName>
                                        </p:attrNameLst>
                                      </p:cBhvr>
                                      <p:to>
                                        <p:strVal val="visible"/>
                                      </p:to>
                                    </p:set>
                                    <p:animEffect transition="in" filter="wipe(left)">
                                      <p:cBhvr>
                                        <p:cTn id="35" dur="3000"/>
                                        <p:tgtEl>
                                          <p:spTgt spid="27">
                                            <p:txEl>
                                              <p:pRg st="10" end="10"/>
                                            </p:txEl>
                                          </p:spTgt>
                                        </p:tgtEl>
                                      </p:cBhvr>
                                    </p:animEffect>
                                  </p:childTnLst>
                                </p:cTn>
                              </p:par>
                            </p:childTnLst>
                          </p:cTn>
                        </p:par>
                        <p:par>
                          <p:cTn id="36" fill="hold">
                            <p:stCondLst>
                              <p:cond delay="24000"/>
                            </p:stCondLst>
                            <p:childTnLst>
                              <p:par>
                                <p:cTn id="37" presetID="22" presetClass="entr" presetSubtype="8" fill="hold" nodeType="afterEffect">
                                  <p:stCondLst>
                                    <p:cond delay="0"/>
                                  </p:stCondLst>
                                  <p:childTnLst>
                                    <p:set>
                                      <p:cBhvr>
                                        <p:cTn id="38" dur="1" fill="hold">
                                          <p:stCondLst>
                                            <p:cond delay="0"/>
                                          </p:stCondLst>
                                        </p:cTn>
                                        <p:tgtEl>
                                          <p:spTgt spid="27">
                                            <p:txEl>
                                              <p:pRg st="11" end="11"/>
                                            </p:txEl>
                                          </p:spTgt>
                                        </p:tgtEl>
                                        <p:attrNameLst>
                                          <p:attrName>style.visibility</p:attrName>
                                        </p:attrNameLst>
                                      </p:cBhvr>
                                      <p:to>
                                        <p:strVal val="visible"/>
                                      </p:to>
                                    </p:set>
                                    <p:animEffect transition="in" filter="wipe(left)">
                                      <p:cBhvr>
                                        <p:cTn id="39" dur="3000"/>
                                        <p:tgtEl>
                                          <p:spTgt spid="27">
                                            <p:txEl>
                                              <p:pRg st="11" end="11"/>
                                            </p:txEl>
                                          </p:spTgt>
                                        </p:tgtEl>
                                      </p:cBhvr>
                                    </p:animEffect>
                                  </p:childTnLst>
                                </p:cTn>
                              </p:par>
                            </p:childTnLst>
                          </p:cTn>
                        </p:par>
                        <p:par>
                          <p:cTn id="40" fill="hold">
                            <p:stCondLst>
                              <p:cond delay="27000"/>
                            </p:stCondLst>
                            <p:childTnLst>
                              <p:par>
                                <p:cTn id="41" presetID="10" presetClass="entr" presetSubtype="0"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27500"/>
                            </p:stCondLst>
                            <p:childTnLst>
                              <p:par>
                                <p:cTn id="45" presetID="10" presetClass="entr" presetSubtype="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8"/>
            <a:ext cx="12331700" cy="8648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1356707" y="749279"/>
            <a:ext cx="9184273" cy="5322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2</a:t>
            </a:fld>
            <a:endParaRPr lang="fr-FR"/>
          </a:p>
        </p:txBody>
      </p:sp>
      <p:grpSp>
        <p:nvGrpSpPr>
          <p:cNvPr id="9" name="Groupe 8"/>
          <p:cNvGrpSpPr/>
          <p:nvPr/>
        </p:nvGrpSpPr>
        <p:grpSpPr>
          <a:xfrm>
            <a:off x="4570845" y="934013"/>
            <a:ext cx="3026498" cy="992280"/>
            <a:chOff x="2159865" y="547615"/>
            <a:chExt cx="7767638" cy="2546729"/>
          </a:xfrm>
        </p:grpSpPr>
        <p:sp>
          <p:nvSpPr>
            <p:cNvPr id="69" name="ZoneTexte 68"/>
            <p:cNvSpPr txBox="1"/>
            <p:nvPr/>
          </p:nvSpPr>
          <p:spPr>
            <a:xfrm>
              <a:off x="2159865" y="2383414"/>
              <a:ext cx="7759700" cy="710930"/>
            </a:xfrm>
            <a:prstGeom prst="rect">
              <a:avLst/>
            </a:prstGeom>
            <a:noFill/>
          </p:spPr>
          <p:txBody>
            <a:bodyPr>
              <a:spAutoFit/>
            </a:bodyPr>
            <a:lstStyle/>
            <a:p>
              <a:pPr algn="r" eaLnBrk="1" fontAlgn="auto" hangingPunct="1">
                <a:spcBef>
                  <a:spcPts val="0"/>
                </a:spcBef>
                <a:spcAft>
                  <a:spcPts val="0"/>
                </a:spcAft>
                <a:defRPr/>
              </a:pPr>
              <a:r>
                <a:rPr lang="fr-FR" sz="1200" dirty="0">
                  <a:effectLst>
                    <a:outerShdw blurRad="38100" dist="38100" dir="2700000" algn="tl">
                      <a:srgbClr val="000000">
                        <a:alpha val="43137"/>
                      </a:srgbClr>
                    </a:outerShdw>
                  </a:effectLst>
                  <a:latin typeface="+mn-lt"/>
                </a:rPr>
                <a:t>du 7 mai au 31 octobre</a:t>
              </a:r>
            </a:p>
          </p:txBody>
        </p:sp>
        <p:pic>
          <p:nvPicPr>
            <p:cNvPr id="14344" name="Image 2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64653" y="800677"/>
              <a:ext cx="835025"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Image 29"/>
            <p:cNvPicPr>
              <a:picLocks noChangeAspect="1"/>
            </p:cNvPicPr>
            <p:nvPr/>
          </p:nvPicPr>
          <p:blipFill>
            <a:blip r:embed="rId6" cstate="print">
              <a:extLst>
                <a:ext uri="{28A0092B-C50C-407E-A947-70E740481C1C}">
                  <a14:useLocalDpi xmlns:a14="http://schemas.microsoft.com/office/drawing/2010/main" val="0"/>
                </a:ext>
              </a:extLst>
            </a:blip>
            <a:srcRect l="13341" r="14246"/>
            <a:stretch>
              <a:fillRect/>
            </a:stretch>
          </p:blipFill>
          <p:spPr bwMode="auto">
            <a:xfrm>
              <a:off x="3072678" y="554615"/>
              <a:ext cx="36576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Image 31"/>
            <p:cNvPicPr>
              <a:picLocks noChangeAspect="1"/>
            </p:cNvPicPr>
            <p:nvPr/>
          </p:nvPicPr>
          <p:blipFill>
            <a:blip r:embed="rId7">
              <a:duotone>
                <a:schemeClr val="accent5">
                  <a:shade val="45000"/>
                  <a:satMod val="135000"/>
                </a:schemeClr>
                <a:prstClr val="white"/>
              </a:duotone>
              <a:extLst/>
            </a:blip>
            <a:stretch>
              <a:fillRect/>
            </a:stretch>
          </p:blipFill>
          <p:spPr>
            <a:xfrm>
              <a:off x="3031657" y="1347222"/>
              <a:ext cx="3679899" cy="1182028"/>
            </a:xfrm>
            <a:prstGeom prst="rect">
              <a:avLst/>
            </a:prstGeom>
          </p:spPr>
        </p:pic>
        <p:cxnSp>
          <p:nvCxnSpPr>
            <p:cNvPr id="33" name="Connecteur droit 32"/>
            <p:cNvCxnSpPr/>
            <p:nvPr/>
          </p:nvCxnSpPr>
          <p:spPr>
            <a:xfrm flipV="1">
              <a:off x="2167803" y="648277"/>
              <a:ext cx="7751762" cy="3175"/>
            </a:xfrm>
            <a:prstGeom prst="line">
              <a:avLst/>
            </a:prstGeom>
            <a:ln w="28575"/>
          </p:spPr>
          <p:style>
            <a:lnRef idx="1">
              <a:schemeClr val="dk1"/>
            </a:lnRef>
            <a:fillRef idx="0">
              <a:schemeClr val="dk1"/>
            </a:fillRef>
            <a:effectRef idx="0">
              <a:schemeClr val="dk1"/>
            </a:effectRef>
            <a:fontRef idx="minor">
              <a:schemeClr val="tx1"/>
            </a:fontRef>
          </p:style>
        </p:cxnSp>
        <p:pic>
          <p:nvPicPr>
            <p:cNvPr id="34" name="Image 33"/>
            <p:cNvPicPr>
              <a:picLocks noChangeAspect="1"/>
            </p:cNvPicPr>
            <p:nvPr/>
          </p:nvPicPr>
          <p:blipFill>
            <a:blip r:embed="rId8">
              <a:duotone>
                <a:prstClr val="black"/>
                <a:srgbClr val="D9C3A5">
                  <a:tint val="50000"/>
                  <a:satMod val="180000"/>
                </a:srgbClr>
              </a:duotone>
              <a:extLst/>
            </a:blip>
            <a:stretch>
              <a:fillRect/>
            </a:stretch>
          </p:blipFill>
          <p:spPr>
            <a:xfrm>
              <a:off x="7528791" y="606173"/>
              <a:ext cx="2282655" cy="1779384"/>
            </a:xfrm>
            <a:prstGeom prst="rect">
              <a:avLst/>
            </a:prstGeom>
          </p:spPr>
        </p:pic>
        <p:pic>
          <p:nvPicPr>
            <p:cNvPr id="35" name="Image 34"/>
            <p:cNvPicPr>
              <a:picLocks noChangeAspect="1"/>
            </p:cNvPicPr>
            <p:nvPr/>
          </p:nvPicPr>
          <p:blipFill>
            <a:blip r:embed="rId8">
              <a:duotone>
                <a:schemeClr val="accent5">
                  <a:shade val="45000"/>
                  <a:satMod val="135000"/>
                </a:schemeClr>
                <a:prstClr val="white"/>
              </a:duotone>
              <a:extLst/>
            </a:blip>
            <a:stretch>
              <a:fillRect/>
            </a:stretch>
          </p:blipFill>
          <p:spPr>
            <a:xfrm>
              <a:off x="7640172" y="547615"/>
              <a:ext cx="2282655" cy="1779384"/>
            </a:xfrm>
            <a:prstGeom prst="rect">
              <a:avLst/>
            </a:prstGeom>
          </p:spPr>
        </p:pic>
        <p:pic>
          <p:nvPicPr>
            <p:cNvPr id="14350" name="Image 35"/>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69953" y="726065"/>
              <a:ext cx="688975"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Connecteur droit 36"/>
            <p:cNvCxnSpPr/>
            <p:nvPr/>
          </p:nvCxnSpPr>
          <p:spPr>
            <a:xfrm flipV="1">
              <a:off x="2167803" y="2227840"/>
              <a:ext cx="8636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Connecteur droit 37"/>
            <p:cNvCxnSpPr/>
            <p:nvPr/>
          </p:nvCxnSpPr>
          <p:spPr>
            <a:xfrm flipV="1">
              <a:off x="6674715" y="2227840"/>
              <a:ext cx="3252788"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5" name="Rectangle 4"/>
          <p:cNvSpPr/>
          <p:nvPr/>
        </p:nvSpPr>
        <p:spPr>
          <a:xfrm>
            <a:off x="1204580" y="575413"/>
            <a:ext cx="9496758" cy="5644412"/>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1354722" y="3589911"/>
            <a:ext cx="9186257" cy="707886"/>
          </a:xfrm>
          <a:prstGeom prst="rect">
            <a:avLst/>
          </a:prstGeom>
          <a:noFill/>
        </p:spPr>
        <p:txBody>
          <a:bodyPr wrap="square" rtlCol="0">
            <a:spAutoFit/>
          </a:bodyPr>
          <a:lstStyle/>
          <a:p>
            <a:pPr algn="ctr"/>
            <a:r>
              <a:rPr lang="fr-FR" sz="2000" dirty="0" smtClean="0">
                <a:latin typeface="Century Gothic" panose="020B0502020202020204" pitchFamily="34" charset="0"/>
              </a:rPr>
              <a:t>Pour profiter pleinement de cet épisode, </a:t>
            </a:r>
          </a:p>
          <a:p>
            <a:pPr algn="ctr"/>
            <a:r>
              <a:rPr lang="fr-FR" sz="2000" b="1" dirty="0" smtClean="0">
                <a:latin typeface="Century Gothic" panose="020B0502020202020204" pitchFamily="34" charset="0"/>
              </a:rPr>
              <a:t>activez le son </a:t>
            </a:r>
            <a:r>
              <a:rPr lang="fr-FR" sz="2000" dirty="0" smtClean="0">
                <a:latin typeface="Century Gothic" panose="020B0502020202020204" pitchFamily="34" charset="0"/>
              </a:rPr>
              <a:t>de votre ordinateur</a:t>
            </a:r>
            <a:endParaRPr lang="fr-FR" sz="2000" dirty="0">
              <a:latin typeface="Century Gothic" panose="020B0502020202020204" pitchFamily="34" charset="0"/>
            </a:endParaRPr>
          </a:p>
        </p:txBody>
      </p:sp>
      <p:pic>
        <p:nvPicPr>
          <p:cNvPr id="7" name="Image 6"/>
          <p:cNvPicPr>
            <a:picLocks noChangeAspect="1"/>
          </p:cNvPicPr>
          <p:nvPr/>
        </p:nvPicPr>
        <p:blipFill>
          <a:blip r:embed="rId10"/>
          <a:stretch>
            <a:fillRect/>
          </a:stretch>
        </p:blipFill>
        <p:spPr>
          <a:xfrm>
            <a:off x="5673743" y="2875712"/>
            <a:ext cx="520665" cy="520665"/>
          </a:xfrm>
          <a:prstGeom prst="rect">
            <a:avLst/>
          </a:prstGeom>
        </p:spPr>
      </p:pic>
      <p:sp>
        <p:nvSpPr>
          <p:cNvPr id="4" name="ZoneTexte 3"/>
          <p:cNvSpPr txBox="1"/>
          <p:nvPr/>
        </p:nvSpPr>
        <p:spPr>
          <a:xfrm>
            <a:off x="1354722" y="5700340"/>
            <a:ext cx="9186257" cy="261610"/>
          </a:xfrm>
          <a:prstGeom prst="rect">
            <a:avLst/>
          </a:prstGeom>
          <a:noFill/>
        </p:spPr>
        <p:txBody>
          <a:bodyPr wrap="square" rtlCol="0">
            <a:spAutoFit/>
          </a:bodyPr>
          <a:lstStyle/>
          <a:p>
            <a:pPr algn="ctr"/>
            <a:r>
              <a:rPr lang="fr-FR" sz="1100" dirty="0" smtClean="0">
                <a:solidFill>
                  <a:schemeClr val="bg2">
                    <a:lumMod val="25000"/>
                  </a:schemeClr>
                </a:solidFill>
                <a:latin typeface="Century Gothic" panose="020B0502020202020204" pitchFamily="34" charset="0"/>
              </a:rPr>
              <a:t>Marketing – département Marché &amp; Offre</a:t>
            </a:r>
            <a:endParaRPr lang="fr-FR" sz="1100" dirty="0">
              <a:solidFill>
                <a:schemeClr val="bg2">
                  <a:lumMod val="25000"/>
                </a:schemeClr>
              </a:solidFill>
              <a:latin typeface="Century Gothic" panose="020B0502020202020204" pitchFamily="34" charset="0"/>
            </a:endParaRPr>
          </a:p>
        </p:txBody>
      </p:sp>
      <p:pic>
        <p:nvPicPr>
          <p:cNvPr id="8" name="Ope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0069" y="1161268"/>
            <a:ext cx="609601" cy="609600"/>
          </a:xfrm>
          <a:prstGeom prst="rect">
            <a:avLst/>
          </a:prstGeom>
        </p:spPr>
      </p:pic>
      <p:pic>
        <p:nvPicPr>
          <p:cNvPr id="10" name="Image 9"/>
          <p:cNvPicPr>
            <a:picLocks noChangeAspect="1"/>
          </p:cNvPicPr>
          <p:nvPr/>
        </p:nvPicPr>
        <p:blipFill>
          <a:blip r:embed="rId12">
            <a:duotone>
              <a:schemeClr val="accent5">
                <a:shade val="45000"/>
                <a:satMod val="135000"/>
              </a:schemeClr>
              <a:prstClr val="white"/>
            </a:duotone>
          </a:blip>
          <a:stretch>
            <a:fillRect/>
          </a:stretch>
        </p:blipFill>
        <p:spPr>
          <a:xfrm>
            <a:off x="1894284" y="2888394"/>
            <a:ext cx="8391525" cy="495300"/>
          </a:xfrm>
          <a:prstGeom prst="rect">
            <a:avLst/>
          </a:prstGeom>
        </p:spPr>
      </p:pic>
      <p:pic>
        <p:nvPicPr>
          <p:cNvPr id="25" name="Image 24"/>
          <p:cNvPicPr>
            <a:picLocks noChangeAspect="1"/>
          </p:cNvPicPr>
          <p:nvPr/>
        </p:nvPicPr>
        <p:blipFill rotWithShape="1">
          <a:blip r:embed="rId13"/>
          <a:srcRect t="44251"/>
          <a:stretch/>
        </p:blipFill>
        <p:spPr>
          <a:xfrm>
            <a:off x="2053431" y="3629891"/>
            <a:ext cx="7707089" cy="1657474"/>
          </a:xfrm>
          <a:prstGeom prst="rect">
            <a:avLst/>
          </a:prstGeom>
        </p:spPr>
      </p:pic>
    </p:spTree>
    <p:extLst>
      <p:ext uri="{BB962C8B-B14F-4D97-AF65-F5344CB8AC3E}">
        <p14:creationId xmlns:p14="http://schemas.microsoft.com/office/powerpoint/2010/main" val="406109728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8"/>
                                        </p:tgtEl>
                                      </p:cBhvr>
                                    </p:cmd>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2250"/>
                                        <p:tgtEl>
                                          <p:spTgt spid="25"/>
                                        </p:tgtEl>
                                      </p:cBhvr>
                                    </p:animEffect>
                                  </p:childTnLst>
                                </p:cTn>
                              </p:par>
                              <p:par>
                                <p:cTn id="15" presetID="22" presetClass="entr" presetSubtype="8"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2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4545" numSld="999" showWhenStopped="0">
                <p:cTn id="18"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8"/>
            <a:ext cx="12331700" cy="8648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3</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sp>
        <p:nvSpPr>
          <p:cNvPr id="37" name="ZoneTexte 36"/>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Après l’effort, le réconfort</a:t>
            </a:r>
            <a:endParaRPr lang="fr-FR" dirty="0">
              <a:latin typeface="Century Gothic" panose="020B0502020202020204" pitchFamily="34" charset="0"/>
            </a:endParaRPr>
          </a:p>
        </p:txBody>
      </p:sp>
      <p:pic>
        <p:nvPicPr>
          <p:cNvPr id="4" name="Image 3"/>
          <p:cNvPicPr>
            <a:picLocks noChangeAspect="1"/>
          </p:cNvPicPr>
          <p:nvPr/>
        </p:nvPicPr>
        <p:blipFill>
          <a:blip r:embed="rId4"/>
          <a:stretch>
            <a:fillRect/>
          </a:stretch>
        </p:blipFill>
        <p:spPr>
          <a:xfrm>
            <a:off x="4523637" y="671526"/>
            <a:ext cx="2823905" cy="508653"/>
          </a:xfrm>
          <a:prstGeom prst="rect">
            <a:avLst/>
          </a:prstGeom>
        </p:spPr>
      </p:pic>
      <p:sp>
        <p:nvSpPr>
          <p:cNvPr id="14" name="ZoneTexte 13"/>
          <p:cNvSpPr txBox="1"/>
          <p:nvPr/>
        </p:nvSpPr>
        <p:spPr>
          <a:xfrm>
            <a:off x="969818" y="1929242"/>
            <a:ext cx="9982250" cy="3785652"/>
          </a:xfrm>
          <a:prstGeom prst="rect">
            <a:avLst/>
          </a:prstGeom>
          <a:noFill/>
          <a:ln>
            <a:noFill/>
          </a:ln>
        </p:spPr>
        <p:txBody>
          <a:bodyPr wrap="square" rtlCol="0">
            <a:spAutoFit/>
          </a:bodyPr>
          <a:lstStyle/>
          <a:p>
            <a:pPr marL="285750" indent="-285750" algn="just">
              <a:lnSpc>
                <a:spcPct val="200000"/>
              </a:lnSpc>
              <a:buClr>
                <a:srgbClr val="C00000"/>
              </a:buClr>
              <a:buFont typeface="Wingdings 2" panose="05020102010507070707" pitchFamily="18" charset="2"/>
              <a:buChar char="¢"/>
            </a:pPr>
            <a:r>
              <a:rPr lang="fr-FR" sz="2000" b="1" dirty="0" smtClean="0">
                <a:latin typeface="Century Gothic" panose="020B0502020202020204" pitchFamily="34" charset="0"/>
              </a:rPr>
              <a:t>Intrigue</a:t>
            </a:r>
            <a:r>
              <a:rPr lang="fr-FR" sz="2000" dirty="0" smtClean="0">
                <a:latin typeface="Century Gothic" panose="020B0502020202020204" pitchFamily="34" charset="0"/>
              </a:rPr>
              <a:t> : L’offre BAC avec mention</a:t>
            </a:r>
          </a:p>
          <a:p>
            <a:pPr marL="285750" indent="-285750" algn="just">
              <a:lnSpc>
                <a:spcPct val="200000"/>
              </a:lnSpc>
              <a:buClr>
                <a:srgbClr val="C00000"/>
              </a:buClr>
              <a:buFont typeface="Wingdings 2" panose="05020102010507070707" pitchFamily="18" charset="2"/>
              <a:buChar char="¢"/>
            </a:pPr>
            <a:r>
              <a:rPr lang="fr-FR" sz="2000" b="1" dirty="0" smtClean="0">
                <a:latin typeface="Century Gothic" panose="020B0502020202020204" pitchFamily="34" charset="0"/>
              </a:rPr>
              <a:t>Interview </a:t>
            </a:r>
            <a:r>
              <a:rPr lang="fr-FR" sz="2000" dirty="0" smtClean="0">
                <a:latin typeface="Century Gothic" panose="020B0502020202020204" pitchFamily="34" charset="0"/>
              </a:rPr>
              <a:t>: Damien, étudiant</a:t>
            </a:r>
          </a:p>
          <a:p>
            <a:pPr marL="285750" indent="-285750" algn="just">
              <a:lnSpc>
                <a:spcPct val="200000"/>
              </a:lnSpc>
              <a:buClr>
                <a:srgbClr val="C00000"/>
              </a:buClr>
              <a:buFont typeface="Wingdings 2" panose="05020102010507070707" pitchFamily="18" charset="2"/>
              <a:buChar char="¢"/>
            </a:pPr>
            <a:r>
              <a:rPr lang="fr-FR" sz="2000" b="1" dirty="0" smtClean="0">
                <a:latin typeface="Century Gothic" panose="020B0502020202020204" pitchFamily="34" charset="0"/>
              </a:rPr>
              <a:t>Scénario </a:t>
            </a:r>
            <a:r>
              <a:rPr lang="fr-FR" sz="2000" dirty="0" smtClean="0">
                <a:latin typeface="Century Gothic" panose="020B0502020202020204" pitchFamily="34" charset="0"/>
              </a:rPr>
              <a:t>: L’offre BAC avec mention</a:t>
            </a:r>
          </a:p>
          <a:p>
            <a:pPr marL="285750" indent="-285750" algn="just">
              <a:lnSpc>
                <a:spcPct val="200000"/>
              </a:lnSpc>
              <a:buClr>
                <a:srgbClr val="C00000"/>
              </a:buClr>
              <a:buFont typeface="Wingdings 2" panose="05020102010507070707" pitchFamily="18" charset="2"/>
              <a:buChar char="¢"/>
            </a:pPr>
            <a:r>
              <a:rPr lang="fr-FR" sz="2000" b="1" dirty="0" smtClean="0">
                <a:latin typeface="Century Gothic" panose="020B0502020202020204" pitchFamily="34" charset="0"/>
              </a:rPr>
              <a:t>Synopsis </a:t>
            </a:r>
            <a:r>
              <a:rPr lang="fr-FR" sz="2000" dirty="0" smtClean="0">
                <a:latin typeface="Century Gothic" panose="020B0502020202020204" pitchFamily="34" charset="0"/>
              </a:rPr>
              <a:t>: Vision commerciale</a:t>
            </a:r>
          </a:p>
          <a:p>
            <a:pPr marL="285750" indent="-285750" algn="just">
              <a:lnSpc>
                <a:spcPct val="200000"/>
              </a:lnSpc>
              <a:buClr>
                <a:srgbClr val="C00000"/>
              </a:buClr>
              <a:buFont typeface="Wingdings 2" panose="05020102010507070707" pitchFamily="18" charset="2"/>
              <a:buChar char="¢"/>
            </a:pPr>
            <a:r>
              <a:rPr lang="fr-FR" sz="2000" b="1" dirty="0" smtClean="0">
                <a:latin typeface="Century Gothic" panose="020B0502020202020204" pitchFamily="34" charset="0"/>
              </a:rPr>
              <a:t>Les </a:t>
            </a:r>
            <a:r>
              <a:rPr lang="fr-FR" sz="2000" b="1" dirty="0" err="1" smtClean="0">
                <a:latin typeface="Century Gothic" panose="020B0502020202020204" pitchFamily="34" charset="0"/>
              </a:rPr>
              <a:t>Replay</a:t>
            </a:r>
            <a:r>
              <a:rPr lang="fr-FR" sz="2000" b="1" dirty="0" smtClean="0">
                <a:latin typeface="Century Gothic" panose="020B0502020202020204" pitchFamily="34" charset="0"/>
              </a:rPr>
              <a:t> </a:t>
            </a:r>
            <a:r>
              <a:rPr lang="fr-FR" sz="2000" dirty="0" smtClean="0">
                <a:latin typeface="Century Gothic" panose="020B0502020202020204" pitchFamily="34" charset="0"/>
              </a:rPr>
              <a:t>: HDJ du 7 mai, anciens épisodes + liens utiles</a:t>
            </a:r>
          </a:p>
          <a:p>
            <a:pPr marL="285750" indent="-285750" algn="just">
              <a:lnSpc>
                <a:spcPct val="200000"/>
              </a:lnSpc>
              <a:buClr>
                <a:srgbClr val="C00000"/>
              </a:buClr>
              <a:buFont typeface="Wingdings 2" panose="05020102010507070707" pitchFamily="18" charset="2"/>
              <a:buChar char="¢"/>
            </a:pPr>
            <a:endParaRPr lang="fr-FR" sz="2000" dirty="0">
              <a:latin typeface="Century Gothic" panose="020B0502020202020204" pitchFamily="34" charset="0"/>
            </a:endParaRPr>
          </a:p>
        </p:txBody>
      </p:sp>
      <p:pic>
        <p:nvPicPr>
          <p:cNvPr id="6" name="Image 5"/>
          <p:cNvPicPr>
            <a:picLocks noChangeAspect="1"/>
          </p:cNvPicPr>
          <p:nvPr/>
        </p:nvPicPr>
        <p:blipFill>
          <a:blip r:embed="rId5"/>
          <a:stretch>
            <a:fillRect/>
          </a:stretch>
        </p:blipFill>
        <p:spPr>
          <a:xfrm>
            <a:off x="243011" y="400532"/>
            <a:ext cx="2394709" cy="403977"/>
          </a:xfrm>
          <a:prstGeom prst="rect">
            <a:avLst/>
          </a:prstGeom>
        </p:spPr>
      </p:pic>
    </p:spTree>
    <p:extLst>
      <p:ext uri="{BB962C8B-B14F-4D97-AF65-F5344CB8AC3E}">
        <p14:creationId xmlns:p14="http://schemas.microsoft.com/office/powerpoint/2010/main" val="2717497290"/>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8"/>
            <a:ext cx="12331700" cy="8648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4</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pic>
        <p:nvPicPr>
          <p:cNvPr id="10" name="Image 9"/>
          <p:cNvPicPr>
            <a:picLocks noChangeAspect="1"/>
          </p:cNvPicPr>
          <p:nvPr/>
        </p:nvPicPr>
        <p:blipFill>
          <a:blip r:embed="rId4"/>
          <a:stretch>
            <a:fillRect/>
          </a:stretch>
        </p:blipFill>
        <p:spPr>
          <a:xfrm>
            <a:off x="4514368" y="594559"/>
            <a:ext cx="2842446" cy="623779"/>
          </a:xfrm>
          <a:prstGeom prst="rect">
            <a:avLst/>
          </a:prstGeom>
        </p:spPr>
      </p:pic>
      <p:sp>
        <p:nvSpPr>
          <p:cNvPr id="13" name="ZoneTexte 12"/>
          <p:cNvSpPr txBox="1"/>
          <p:nvPr/>
        </p:nvSpPr>
        <p:spPr>
          <a:xfrm>
            <a:off x="460966" y="3489152"/>
            <a:ext cx="5169149" cy="830997"/>
          </a:xfrm>
          <a:prstGeom prst="rect">
            <a:avLst/>
          </a:prstGeom>
          <a:noFill/>
          <a:ln>
            <a:noFill/>
          </a:ln>
        </p:spPr>
        <p:txBody>
          <a:bodyPr wrap="square" rtlCol="0">
            <a:spAutoFit/>
          </a:bodyPr>
          <a:lstStyle/>
          <a:p>
            <a:pPr algn="just"/>
            <a:r>
              <a:rPr lang="fr-FR" sz="1600" dirty="0" smtClean="0">
                <a:latin typeface="Century Gothic" panose="020B0502020202020204" pitchFamily="34" charset="0"/>
              </a:rPr>
              <a:t>D’après les statistiques, </a:t>
            </a:r>
            <a:r>
              <a:rPr lang="fr-FR" sz="1600" b="1" dirty="0" smtClean="0">
                <a:latin typeface="Century Gothic" panose="020B0502020202020204" pitchFamily="34" charset="0"/>
              </a:rPr>
              <a:t>plus de 12 000 clients CEGEE sont concernés par l’obtention du BAC, et 58 % d’entre eux devraient obtenir une mention. </a:t>
            </a:r>
          </a:p>
        </p:txBody>
      </p:sp>
      <p:sp>
        <p:nvSpPr>
          <p:cNvPr id="14" name="ZoneTexte 13"/>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sp>
        <p:nvSpPr>
          <p:cNvPr id="27" name="ZoneTexte 26"/>
          <p:cNvSpPr txBox="1"/>
          <p:nvPr/>
        </p:nvSpPr>
        <p:spPr>
          <a:xfrm>
            <a:off x="295026" y="4558219"/>
            <a:ext cx="5442098" cy="830997"/>
          </a:xfrm>
          <a:prstGeom prst="rect">
            <a:avLst/>
          </a:prstGeom>
          <a:noFill/>
          <a:ln>
            <a:noFill/>
          </a:ln>
        </p:spPr>
        <p:txBody>
          <a:bodyPr wrap="square" rtlCol="0">
            <a:spAutoFit/>
          </a:bodyPr>
          <a:lstStyle/>
          <a:p>
            <a:pPr algn="ctr"/>
            <a:r>
              <a:rPr lang="fr-FR" sz="1600" b="1" dirty="0" smtClean="0">
                <a:solidFill>
                  <a:srgbClr val="C00000"/>
                </a:solidFill>
                <a:latin typeface="Century Gothic" panose="020B0502020202020204" pitchFamily="34" charset="0"/>
              </a:rPr>
              <a:t>Comment la Caisse d’Epargne peut-elle jouer son rôle de partenaire auprès de ces clients, et comment pouvons-nous capitaliser sur cette situation ? </a:t>
            </a:r>
          </a:p>
        </p:txBody>
      </p:sp>
      <p:sp>
        <p:nvSpPr>
          <p:cNvPr id="8" name="ZoneTexte 7"/>
          <p:cNvSpPr txBox="1"/>
          <p:nvPr/>
        </p:nvSpPr>
        <p:spPr>
          <a:xfrm>
            <a:off x="198041" y="6324927"/>
            <a:ext cx="1048685" cy="261610"/>
          </a:xfrm>
          <a:prstGeom prst="rect">
            <a:avLst/>
          </a:prstGeom>
          <a:noFill/>
        </p:spPr>
        <p:txBody>
          <a:bodyPr wrap="none" rtlCol="0">
            <a:spAutoFit/>
          </a:bodyPr>
          <a:lstStyle/>
          <a:p>
            <a:r>
              <a:rPr lang="fr-FR" sz="1100" dirty="0" smtClean="0">
                <a:latin typeface="Century Gothic" panose="020B0502020202020204" pitchFamily="34" charset="0"/>
              </a:rPr>
              <a:t>Source Insee</a:t>
            </a:r>
            <a:endParaRPr lang="fr-FR" sz="1100" dirty="0">
              <a:latin typeface="Century Gothic" panose="020B0502020202020204" pitchFamily="34" charset="0"/>
            </a:endParaRPr>
          </a:p>
        </p:txBody>
      </p:sp>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1448" y="3411337"/>
            <a:ext cx="5712859" cy="2005578"/>
          </a:xfrm>
          <a:prstGeom prst="rect">
            <a:avLst/>
          </a:prstGeom>
        </p:spPr>
      </p:pic>
      <p:grpSp>
        <p:nvGrpSpPr>
          <p:cNvPr id="29" name="Groupe 28"/>
          <p:cNvGrpSpPr/>
          <p:nvPr/>
        </p:nvGrpSpPr>
        <p:grpSpPr>
          <a:xfrm>
            <a:off x="530056" y="1919868"/>
            <a:ext cx="10955362" cy="1136073"/>
            <a:chOff x="530056" y="1919868"/>
            <a:chExt cx="10955362" cy="1136073"/>
          </a:xfrm>
        </p:grpSpPr>
        <p:sp>
          <p:nvSpPr>
            <p:cNvPr id="26" name="ZoneTexte 25"/>
            <p:cNvSpPr txBox="1"/>
            <p:nvPr/>
          </p:nvSpPr>
          <p:spPr>
            <a:xfrm>
              <a:off x="1903304" y="2076123"/>
              <a:ext cx="9582114" cy="830997"/>
            </a:xfrm>
            <a:prstGeom prst="rect">
              <a:avLst/>
            </a:prstGeom>
            <a:noFill/>
            <a:ln>
              <a:noFill/>
            </a:ln>
          </p:spPr>
          <p:txBody>
            <a:bodyPr wrap="square" rtlCol="0">
              <a:spAutoFit/>
            </a:bodyPr>
            <a:lstStyle/>
            <a:p>
              <a:pPr algn="just"/>
              <a:r>
                <a:rPr lang="fr-FR" sz="1600" dirty="0" smtClean="0">
                  <a:latin typeface="Century Gothic" panose="020B0502020202020204" pitchFamily="34" charset="0"/>
                </a:rPr>
                <a:t>Les étudiants ont été particulièrement impactés par la crise sanitaire, et ont vu leur parcours d’examens complètement chamboulé : à la place des traditionnelles épreuves écrites et des oraux, c’est un </a:t>
              </a:r>
              <a:r>
                <a:rPr lang="fr-FR" sz="1600" b="1" dirty="0" smtClean="0">
                  <a:latin typeface="Century Gothic" panose="020B0502020202020204" pitchFamily="34" charset="0"/>
                </a:rPr>
                <a:t>contrôle continu qui a permis de valider l’obtention du Baccalauréat</a:t>
              </a:r>
              <a:r>
                <a:rPr lang="fr-FR" sz="1600" dirty="0" smtClean="0">
                  <a:latin typeface="Century Gothic" panose="020B0502020202020204" pitchFamily="34" charset="0"/>
                </a:rPr>
                <a:t>. </a:t>
              </a:r>
            </a:p>
          </p:txBody>
        </p:sp>
        <p:pic>
          <p:nvPicPr>
            <p:cNvPr id="28" name="Image 27"/>
            <p:cNvPicPr>
              <a:picLocks noChangeAspect="1"/>
            </p:cNvPicPr>
            <p:nvPr/>
          </p:nvPicPr>
          <p:blipFill>
            <a:blip r:embed="rId6"/>
            <a:stretch>
              <a:fillRect/>
            </a:stretch>
          </p:blipFill>
          <p:spPr>
            <a:xfrm>
              <a:off x="530056" y="1919868"/>
              <a:ext cx="1136073" cy="1136073"/>
            </a:xfrm>
            <a:prstGeom prst="rect">
              <a:avLst/>
            </a:prstGeom>
          </p:spPr>
        </p:pic>
      </p:grpSp>
      <p:pic>
        <p:nvPicPr>
          <p:cNvPr id="18" name="Image 17"/>
          <p:cNvPicPr>
            <a:picLocks noChangeAspect="1"/>
          </p:cNvPicPr>
          <p:nvPr/>
        </p:nvPicPr>
        <p:blipFill>
          <a:blip r:embed="rId7"/>
          <a:stretch>
            <a:fillRect/>
          </a:stretch>
        </p:blipFill>
        <p:spPr>
          <a:xfrm>
            <a:off x="243011" y="400532"/>
            <a:ext cx="2394709" cy="403977"/>
          </a:xfrm>
          <a:prstGeom prst="rect">
            <a:avLst/>
          </a:prstGeom>
        </p:spPr>
      </p:pic>
    </p:spTree>
    <p:extLst>
      <p:ext uri="{BB962C8B-B14F-4D97-AF65-F5344CB8AC3E}">
        <p14:creationId xmlns:p14="http://schemas.microsoft.com/office/powerpoint/2010/main" val="14834049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20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4500"/>
                            </p:stCondLst>
                            <p:childTnLst>
                              <p:par>
                                <p:cTn id="13" presetID="10" presetClass="entr" presetSubtype="0" fill="hold" grpId="0" nodeType="afterEffect">
                                  <p:stCondLst>
                                    <p:cond delay="200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8"/>
            <a:ext cx="12331700" cy="8648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197644" y="400633"/>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5</a:t>
            </a:fld>
            <a:endParaRPr lang="fr-FR"/>
          </a:p>
        </p:txBody>
      </p:sp>
      <p:pic>
        <p:nvPicPr>
          <p:cNvPr id="11" name="Image 10"/>
          <p:cNvPicPr>
            <a:picLocks noChangeAspect="1"/>
          </p:cNvPicPr>
          <p:nvPr/>
        </p:nvPicPr>
        <p:blipFill>
          <a:blip r:embed="rId5"/>
          <a:stretch>
            <a:fillRect/>
          </a:stretch>
        </p:blipFill>
        <p:spPr>
          <a:xfrm>
            <a:off x="5270106" y="6168651"/>
            <a:ext cx="1100137" cy="323570"/>
          </a:xfrm>
          <a:prstGeom prst="rect">
            <a:avLst/>
          </a:prstGeom>
        </p:spPr>
      </p:pic>
      <p:pic>
        <p:nvPicPr>
          <p:cNvPr id="6" name="Image 5"/>
          <p:cNvPicPr>
            <a:picLocks noChangeAspect="1"/>
          </p:cNvPicPr>
          <p:nvPr/>
        </p:nvPicPr>
        <p:blipFill>
          <a:blip r:embed="rId6"/>
          <a:stretch>
            <a:fillRect/>
          </a:stretch>
        </p:blipFill>
        <p:spPr>
          <a:xfrm>
            <a:off x="4396313" y="577669"/>
            <a:ext cx="2847721" cy="592409"/>
          </a:xfrm>
          <a:prstGeom prst="rect">
            <a:avLst/>
          </a:prstGeom>
        </p:spPr>
      </p:pic>
      <p:pic>
        <p:nvPicPr>
          <p:cNvPr id="5" name="Damien2020061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717993" y="1234949"/>
            <a:ext cx="8475315" cy="4767365"/>
          </a:xfrm>
          <a:prstGeom prst="rect">
            <a:avLst/>
          </a:prstGeom>
        </p:spPr>
      </p:pic>
      <p:pic>
        <p:nvPicPr>
          <p:cNvPr id="12" name="Image 11"/>
          <p:cNvPicPr>
            <a:picLocks noChangeAspect="1"/>
          </p:cNvPicPr>
          <p:nvPr/>
        </p:nvPicPr>
        <p:blipFill>
          <a:blip r:embed="rId8">
            <a:extLst>
              <a:ext uri="{BEBA8EAE-BF5A-486C-A8C5-ECC9F3942E4B}">
                <a14:imgProps xmlns:a14="http://schemas.microsoft.com/office/drawing/2010/main">
                  <a14:imgLayer r:embed="rId9">
                    <a14:imgEffect>
                      <a14:backgroundRemoval t="0" b="100000" l="9778" r="89778"/>
                    </a14:imgEffect>
                  </a14:imgLayer>
                </a14:imgProps>
              </a:ext>
              <a:ext uri="{28A0092B-C50C-407E-A947-70E740481C1C}">
                <a14:useLocalDpi xmlns:a14="http://schemas.microsoft.com/office/drawing/2010/main" val="0"/>
              </a:ext>
            </a:extLst>
          </a:blip>
          <a:stretch>
            <a:fillRect/>
          </a:stretch>
        </p:blipFill>
        <p:spPr>
          <a:xfrm rot="3054573">
            <a:off x="-273387" y="3786016"/>
            <a:ext cx="3503897" cy="3503897"/>
          </a:xfrm>
          <a:prstGeom prst="rect">
            <a:avLst/>
          </a:prstGeom>
        </p:spPr>
      </p:pic>
      <p:pic>
        <p:nvPicPr>
          <p:cNvPr id="14" name="Image 13"/>
          <p:cNvPicPr>
            <a:picLocks noChangeAspect="1"/>
          </p:cNvPicPr>
          <p:nvPr/>
        </p:nvPicPr>
        <p:blipFill>
          <a:blip r:embed="rId10"/>
          <a:stretch>
            <a:fillRect/>
          </a:stretch>
        </p:blipFill>
        <p:spPr>
          <a:xfrm>
            <a:off x="243011" y="400532"/>
            <a:ext cx="2394709" cy="403977"/>
          </a:xfrm>
          <a:prstGeom prst="rect">
            <a:avLst/>
          </a:prstGeom>
        </p:spPr>
      </p:pic>
    </p:spTree>
    <p:extLst>
      <p:ext uri="{BB962C8B-B14F-4D97-AF65-F5344CB8AC3E}">
        <p14:creationId xmlns:p14="http://schemas.microsoft.com/office/powerpoint/2010/main" val="6282817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35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rotWithShape="1">
          <a:blip r:embed="rId2">
            <a:extLst>
              <a:ext uri="{28A0092B-C50C-407E-A947-70E740481C1C}">
                <a14:useLocalDpi xmlns:a14="http://schemas.microsoft.com/office/drawing/2010/main" val="0"/>
              </a:ext>
            </a:extLst>
          </a:blip>
          <a:srcRect t="14932"/>
          <a:stretch/>
        </p:blipFill>
        <p:spPr bwMode="auto">
          <a:xfrm>
            <a:off x="-85725" y="-91440"/>
            <a:ext cx="12339638" cy="694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1440"/>
            <a:ext cx="12331700" cy="694944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6</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pic>
        <p:nvPicPr>
          <p:cNvPr id="67" name="Image 66"/>
          <p:cNvPicPr>
            <a:picLocks noChangeAspect="1"/>
          </p:cNvPicPr>
          <p:nvPr/>
        </p:nvPicPr>
        <p:blipFill>
          <a:blip r:embed="rId4"/>
          <a:stretch>
            <a:fillRect/>
          </a:stretch>
        </p:blipFill>
        <p:spPr>
          <a:xfrm>
            <a:off x="4535500" y="658563"/>
            <a:ext cx="2800178" cy="546526"/>
          </a:xfrm>
          <a:prstGeom prst="rect">
            <a:avLst/>
          </a:prstGeom>
        </p:spPr>
      </p:pic>
      <p:pic>
        <p:nvPicPr>
          <p:cNvPr id="13" name="Image 12"/>
          <p:cNvPicPr>
            <a:picLocks noChangeAspect="1"/>
          </p:cNvPicPr>
          <p:nvPr/>
        </p:nvPicPr>
        <p:blipFill rotWithShape="1">
          <a:blip r:embed="rId5">
            <a:extLst>
              <a:ext uri="{BEBA8EAE-BF5A-486C-A8C5-ECC9F3942E4B}">
                <a14:imgProps xmlns:a14="http://schemas.microsoft.com/office/drawing/2010/main">
                  <a14:imgLayer r:embed="rId6">
                    <a14:imgEffect>
                      <a14:backgroundRemoval t="808" b="100000" l="9931" r="89954"/>
                    </a14:imgEffect>
                    <a14:imgEffect>
                      <a14:artisticPaintBrush/>
                    </a14:imgEffect>
                  </a14:imgLayer>
                </a14:imgProps>
              </a:ext>
              <a:ext uri="{28A0092B-C50C-407E-A947-70E740481C1C}">
                <a14:useLocalDpi xmlns:a14="http://schemas.microsoft.com/office/drawing/2010/main" val="0"/>
              </a:ext>
            </a:extLst>
          </a:blip>
          <a:srcRect l="7820" r="49183"/>
          <a:stretch/>
        </p:blipFill>
        <p:spPr>
          <a:xfrm>
            <a:off x="25377" y="3462731"/>
            <a:ext cx="2341419" cy="3112555"/>
          </a:xfrm>
          <a:prstGeom prst="rect">
            <a:avLst/>
          </a:prstGeom>
        </p:spPr>
      </p:pic>
      <p:sp>
        <p:nvSpPr>
          <p:cNvPr id="68" name="ZoneTexte 67"/>
          <p:cNvSpPr txBox="1"/>
          <p:nvPr/>
        </p:nvSpPr>
        <p:spPr>
          <a:xfrm>
            <a:off x="498908" y="1670252"/>
            <a:ext cx="6994069" cy="400110"/>
          </a:xfrm>
          <a:prstGeom prst="rect">
            <a:avLst/>
          </a:prstGeom>
          <a:noFill/>
          <a:ln>
            <a:noFill/>
          </a:ln>
        </p:spPr>
        <p:txBody>
          <a:bodyPr wrap="square" rtlCol="0">
            <a:spAutoFit/>
          </a:bodyPr>
          <a:lstStyle/>
          <a:p>
            <a:pPr algn="just"/>
            <a:r>
              <a:rPr lang="fr-FR" sz="2000" b="1" dirty="0" smtClean="0">
                <a:solidFill>
                  <a:srgbClr val="C00000"/>
                </a:solidFill>
                <a:latin typeface="Century Gothic" panose="020B0502020202020204" pitchFamily="34" charset="0"/>
              </a:rPr>
              <a:t>Pourquoi valoriser un bachelier avec mention ? </a:t>
            </a:r>
          </a:p>
        </p:txBody>
      </p:sp>
      <p:sp>
        <p:nvSpPr>
          <p:cNvPr id="69" name="Rectangle 68"/>
          <p:cNvSpPr/>
          <p:nvPr/>
        </p:nvSpPr>
        <p:spPr>
          <a:xfrm>
            <a:off x="2175166" y="2305036"/>
            <a:ext cx="9559636" cy="3801041"/>
          </a:xfrm>
          <a:prstGeom prst="rect">
            <a:avLst/>
          </a:prstGeom>
        </p:spPr>
        <p:txBody>
          <a:bodyPr wrap="square">
            <a:spAutoFit/>
          </a:bodyPr>
          <a:lstStyle/>
          <a:p>
            <a:pPr marL="285750" indent="-285750" algn="just">
              <a:buClr>
                <a:srgbClr val="C00000"/>
              </a:buClr>
              <a:buFont typeface="Wingdings 2" panose="05020102010507070707" pitchFamily="18" charset="2"/>
              <a:buChar char="¢"/>
            </a:pPr>
            <a:r>
              <a:rPr lang="fr-FR" sz="1600" b="1" dirty="0" smtClean="0">
                <a:latin typeface="Century Gothic" panose="020B0502020202020204" pitchFamily="34" charset="0"/>
              </a:rPr>
              <a:t>la quasi-totalité des bacheliers avec mention poursuivent leurs études et ont des besoins spécifiques : </a:t>
            </a:r>
          </a:p>
          <a:p>
            <a:pPr marL="742950" lvl="1" indent="-285750" algn="just">
              <a:buClr>
                <a:srgbClr val="C00000"/>
              </a:buClr>
              <a:buFont typeface="Wingdings" panose="05000000000000000000" pitchFamily="2" charset="2"/>
              <a:buChar char="§"/>
            </a:pPr>
            <a:r>
              <a:rPr lang="fr-FR" sz="1400" dirty="0" smtClean="0">
                <a:latin typeface="Century Gothic" panose="020B0502020202020204" pitchFamily="34" charset="0"/>
              </a:rPr>
              <a:t>Besoin de trésorerie &amp; d’assurances en cas de déménagement (pour intégrer une école supérieure) </a:t>
            </a:r>
          </a:p>
          <a:p>
            <a:pPr marL="742950" lvl="1" indent="-285750" algn="just">
              <a:buClr>
                <a:srgbClr val="C00000"/>
              </a:buClr>
              <a:buFont typeface="Wingdings" panose="05000000000000000000" pitchFamily="2" charset="2"/>
              <a:buChar char="§"/>
            </a:pPr>
            <a:r>
              <a:rPr lang="fr-FR" sz="1400" dirty="0" smtClean="0">
                <a:latin typeface="Century Gothic" panose="020B0502020202020204" pitchFamily="34" charset="0"/>
              </a:rPr>
              <a:t>Besoin de financement pour payer les études, acheter un véhicule…</a:t>
            </a:r>
          </a:p>
          <a:p>
            <a:pPr marL="742950" lvl="1" indent="-285750" algn="just">
              <a:buClr>
                <a:srgbClr val="C00000"/>
              </a:buClr>
              <a:buFont typeface="Wingdings" panose="05000000000000000000" pitchFamily="2" charset="2"/>
              <a:buChar char="§"/>
            </a:pPr>
            <a:r>
              <a:rPr lang="fr-FR" sz="1400" dirty="0" smtClean="0">
                <a:latin typeface="Century Gothic" panose="020B0502020202020204" pitchFamily="34" charset="0"/>
              </a:rPr>
              <a:t>Adaptation des services bancaires </a:t>
            </a:r>
            <a:r>
              <a:rPr lang="fr-FR" sz="1400" dirty="0" smtClean="0">
                <a:latin typeface="Century Gothic" panose="020B0502020202020204" pitchFamily="34" charset="0"/>
                <a:sym typeface="Wingdings" panose="05000000000000000000" pitchFamily="2" charset="2"/>
              </a:rPr>
              <a:t></a:t>
            </a:r>
            <a:r>
              <a:rPr lang="fr-FR" sz="1400" dirty="0" smtClean="0">
                <a:latin typeface="Century Gothic" panose="020B0502020202020204" pitchFamily="34" charset="0"/>
              </a:rPr>
              <a:t> ex : montée en gamme de la CB si stage à l’étranger</a:t>
            </a:r>
          </a:p>
          <a:p>
            <a:pPr marL="742950" lvl="1" indent="-285750" algn="just">
              <a:buClr>
                <a:srgbClr val="C00000"/>
              </a:buClr>
              <a:buFont typeface="Wingdings" panose="05000000000000000000" pitchFamily="2" charset="2"/>
              <a:buChar char="§"/>
            </a:pPr>
            <a:endParaRPr lang="fr-FR" sz="1400" dirty="0">
              <a:latin typeface="Century Gothic" panose="020B0502020202020204" pitchFamily="34" charset="0"/>
            </a:endParaRPr>
          </a:p>
          <a:p>
            <a:pPr marL="342900" indent="-342900" algn="just">
              <a:buClr>
                <a:srgbClr val="C00000"/>
              </a:buClr>
              <a:buFont typeface="Wingdings 2" panose="05020102010507070707" pitchFamily="18" charset="2"/>
              <a:buChar char="¢"/>
            </a:pPr>
            <a:r>
              <a:rPr lang="fr-FR" sz="1600" b="1" dirty="0" smtClean="0">
                <a:latin typeface="Century Gothic" panose="020B0502020202020204" pitchFamily="34" charset="0"/>
              </a:rPr>
              <a:t>Conquérir et fidéliser </a:t>
            </a:r>
            <a:r>
              <a:rPr lang="fr-FR" sz="1600" dirty="0" smtClean="0">
                <a:latin typeface="Century Gothic" panose="020B0502020202020204" pitchFamily="34" charset="0"/>
              </a:rPr>
              <a:t>: </a:t>
            </a:r>
            <a:r>
              <a:rPr lang="fr-FR" sz="1400" dirty="0" smtClean="0">
                <a:latin typeface="Century Gothic" panose="020B0502020202020204" pitchFamily="34" charset="0"/>
              </a:rPr>
              <a:t>ces clients sont courtisés par tous les établissements bancaires. Nous avons besoin de mettre en place des actions de différentiation pour préserver et développer notre fonds de commerce.  </a:t>
            </a:r>
          </a:p>
          <a:p>
            <a:pPr marL="742950" lvl="1" indent="-285750" algn="just">
              <a:buClr>
                <a:srgbClr val="C00000"/>
              </a:buClr>
              <a:buFont typeface="Wingdings" panose="05000000000000000000" pitchFamily="2" charset="2"/>
              <a:buChar char="§"/>
            </a:pPr>
            <a:endParaRPr lang="fr-FR" sz="1050" dirty="0" smtClean="0">
              <a:latin typeface="Century Gothic" panose="020B0502020202020204" pitchFamily="34" charset="0"/>
            </a:endParaRPr>
          </a:p>
          <a:p>
            <a:pPr marL="285750" indent="-285750" algn="just">
              <a:buClr>
                <a:srgbClr val="C00000"/>
              </a:buClr>
              <a:buFont typeface="Wingdings 2" panose="05020102010507070707" pitchFamily="18" charset="2"/>
              <a:buChar char="¢"/>
            </a:pPr>
            <a:r>
              <a:rPr lang="fr-FR" sz="1600" b="1" dirty="0" smtClean="0">
                <a:latin typeface="Century Gothic" panose="020B0502020202020204" pitchFamily="34" charset="0"/>
              </a:rPr>
              <a:t>Un potentiel PNB important : </a:t>
            </a:r>
          </a:p>
          <a:p>
            <a:pPr marL="742950" lvl="1" indent="-285750" algn="just">
              <a:buClr>
                <a:srgbClr val="C00000"/>
              </a:buClr>
              <a:buFont typeface="Wingdings" panose="05000000000000000000" pitchFamily="2" charset="2"/>
              <a:buChar char="§"/>
            </a:pPr>
            <a:r>
              <a:rPr lang="fr-FR" sz="1400" dirty="0" smtClean="0">
                <a:latin typeface="Century Gothic" panose="020B0502020202020204" pitchFamily="34" charset="0"/>
              </a:rPr>
              <a:t>Immédiatement : notamment à travers un équipement bancaire et ses solutions de financement</a:t>
            </a:r>
          </a:p>
          <a:p>
            <a:pPr marL="742950" lvl="1" indent="-285750" algn="just">
              <a:buClr>
                <a:srgbClr val="C00000"/>
              </a:buClr>
              <a:buFont typeface="Wingdings" panose="05000000000000000000" pitchFamily="2" charset="2"/>
              <a:buChar char="§"/>
            </a:pPr>
            <a:r>
              <a:rPr lang="fr-FR" sz="1400" dirty="0" smtClean="0">
                <a:latin typeface="Century Gothic" panose="020B0502020202020204" pitchFamily="34" charset="0"/>
              </a:rPr>
              <a:t>Dans le futur : clients à potentiel</a:t>
            </a:r>
          </a:p>
          <a:p>
            <a:pPr marL="742950" lvl="1" indent="-285750" algn="just">
              <a:buClr>
                <a:srgbClr val="C00000"/>
              </a:buClr>
              <a:buFont typeface="Wingdings" panose="05000000000000000000" pitchFamily="2" charset="2"/>
              <a:buChar char="§"/>
            </a:pPr>
            <a:endParaRPr lang="fr-FR" sz="1050" b="1" dirty="0" smtClean="0">
              <a:latin typeface="Century Gothic" panose="020B0502020202020204" pitchFamily="34" charset="0"/>
            </a:endParaRPr>
          </a:p>
          <a:p>
            <a:pPr marL="285750" indent="-285750" algn="just">
              <a:buClr>
                <a:srgbClr val="C00000"/>
              </a:buClr>
              <a:buFont typeface="Wingdings 2" panose="05020102010507070707" pitchFamily="18" charset="2"/>
              <a:buChar char="¢"/>
            </a:pPr>
            <a:r>
              <a:rPr lang="fr-FR" sz="1600" b="1" dirty="0" smtClean="0">
                <a:latin typeface="Century Gothic" panose="020B0502020202020204" pitchFamily="34" charset="0"/>
              </a:rPr>
              <a:t>L’année de la majorité </a:t>
            </a:r>
            <a:r>
              <a:rPr lang="fr-FR" sz="1400" dirty="0" smtClean="0">
                <a:latin typeface="Century Gothic" panose="020B0502020202020204" pitchFamily="34" charset="0"/>
              </a:rPr>
              <a:t>: les clients gèrent leurs comptes de façon autonome, ils ont besoin d’être accompagnés dans leurs 1</a:t>
            </a:r>
            <a:r>
              <a:rPr lang="fr-FR" sz="1400" baseline="30000" dirty="0" smtClean="0">
                <a:latin typeface="Century Gothic" panose="020B0502020202020204" pitchFamily="34" charset="0"/>
              </a:rPr>
              <a:t>ers</a:t>
            </a:r>
            <a:r>
              <a:rPr lang="fr-FR" sz="1400" dirty="0" smtClean="0">
                <a:latin typeface="Century Gothic" panose="020B0502020202020204" pitchFamily="34" charset="0"/>
              </a:rPr>
              <a:t> pas d’indépendance. C’est le moment clé pour poser les bases d’une nouvelle relation commerciale et créer un lien de proximité. </a:t>
            </a:r>
            <a:endParaRPr lang="fr-FR" sz="1400" dirty="0">
              <a:latin typeface="Century Gothic" panose="020B0502020202020204" pitchFamily="34" charset="0"/>
            </a:endParaRPr>
          </a:p>
        </p:txBody>
      </p:sp>
      <p:sp>
        <p:nvSpPr>
          <p:cNvPr id="70" name="ZoneTexte 69"/>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pic>
        <p:nvPicPr>
          <p:cNvPr id="15" name="Image 14"/>
          <p:cNvPicPr>
            <a:picLocks noChangeAspect="1"/>
          </p:cNvPicPr>
          <p:nvPr/>
        </p:nvPicPr>
        <p:blipFill>
          <a:blip r:embed="rId7"/>
          <a:stretch>
            <a:fillRect/>
          </a:stretch>
        </p:blipFill>
        <p:spPr>
          <a:xfrm>
            <a:off x="243011" y="400532"/>
            <a:ext cx="2394709" cy="403977"/>
          </a:xfrm>
          <a:prstGeom prst="rect">
            <a:avLst/>
          </a:prstGeom>
        </p:spPr>
      </p:pic>
    </p:spTree>
    <p:extLst>
      <p:ext uri="{BB962C8B-B14F-4D97-AF65-F5344CB8AC3E}">
        <p14:creationId xmlns:p14="http://schemas.microsoft.com/office/powerpoint/2010/main" val="351257350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animEffect transition="in" filter="fade">
                                      <p:cBhvr>
                                        <p:cTn id="7" dur="500"/>
                                        <p:tgtEl>
                                          <p:spTgt spid="6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9">
                                            <p:txEl>
                                              <p:pRg st="1" end="1"/>
                                            </p:txEl>
                                          </p:spTgt>
                                        </p:tgtEl>
                                        <p:attrNameLst>
                                          <p:attrName>style.visibility</p:attrName>
                                        </p:attrNameLst>
                                      </p:cBhvr>
                                      <p:to>
                                        <p:strVal val="visible"/>
                                      </p:to>
                                    </p:set>
                                    <p:animEffect transition="in" filter="fade">
                                      <p:cBhvr>
                                        <p:cTn id="10" dur="500"/>
                                        <p:tgtEl>
                                          <p:spTgt spid="6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9">
                                            <p:txEl>
                                              <p:pRg st="2" end="2"/>
                                            </p:txEl>
                                          </p:spTgt>
                                        </p:tgtEl>
                                        <p:attrNameLst>
                                          <p:attrName>style.visibility</p:attrName>
                                        </p:attrNameLst>
                                      </p:cBhvr>
                                      <p:to>
                                        <p:strVal val="visible"/>
                                      </p:to>
                                    </p:set>
                                    <p:animEffect transition="in" filter="fade">
                                      <p:cBhvr>
                                        <p:cTn id="13" dur="500"/>
                                        <p:tgtEl>
                                          <p:spTgt spid="6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9">
                                            <p:txEl>
                                              <p:pRg st="3" end="3"/>
                                            </p:txEl>
                                          </p:spTgt>
                                        </p:tgtEl>
                                        <p:attrNameLst>
                                          <p:attrName>style.visibility</p:attrName>
                                        </p:attrNameLst>
                                      </p:cBhvr>
                                      <p:to>
                                        <p:strVal val="visible"/>
                                      </p:to>
                                    </p:set>
                                    <p:animEffect transition="in" filter="fade">
                                      <p:cBhvr>
                                        <p:cTn id="16" dur="500"/>
                                        <p:tgtEl>
                                          <p:spTgt spid="6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9">
                                            <p:txEl>
                                              <p:pRg st="5" end="5"/>
                                            </p:txEl>
                                          </p:spTgt>
                                        </p:tgtEl>
                                        <p:attrNameLst>
                                          <p:attrName>style.visibility</p:attrName>
                                        </p:attrNameLst>
                                      </p:cBhvr>
                                      <p:to>
                                        <p:strVal val="visible"/>
                                      </p:to>
                                    </p:set>
                                    <p:animEffect transition="in" filter="fade">
                                      <p:cBhvr>
                                        <p:cTn id="21" dur="500"/>
                                        <p:tgtEl>
                                          <p:spTgt spid="6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9">
                                            <p:txEl>
                                              <p:pRg st="7" end="7"/>
                                            </p:txEl>
                                          </p:spTgt>
                                        </p:tgtEl>
                                        <p:attrNameLst>
                                          <p:attrName>style.visibility</p:attrName>
                                        </p:attrNameLst>
                                      </p:cBhvr>
                                      <p:to>
                                        <p:strVal val="visible"/>
                                      </p:to>
                                    </p:set>
                                    <p:animEffect transition="in" filter="fade">
                                      <p:cBhvr>
                                        <p:cTn id="26" dur="500"/>
                                        <p:tgtEl>
                                          <p:spTgt spid="69">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69">
                                            <p:txEl>
                                              <p:pRg st="8" end="8"/>
                                            </p:txEl>
                                          </p:spTgt>
                                        </p:tgtEl>
                                        <p:attrNameLst>
                                          <p:attrName>style.visibility</p:attrName>
                                        </p:attrNameLst>
                                      </p:cBhvr>
                                      <p:to>
                                        <p:strVal val="visible"/>
                                      </p:to>
                                    </p:set>
                                    <p:animEffect transition="in" filter="fade">
                                      <p:cBhvr>
                                        <p:cTn id="29" dur="500"/>
                                        <p:tgtEl>
                                          <p:spTgt spid="69">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9">
                                            <p:txEl>
                                              <p:pRg st="9" end="9"/>
                                            </p:txEl>
                                          </p:spTgt>
                                        </p:tgtEl>
                                        <p:attrNameLst>
                                          <p:attrName>style.visibility</p:attrName>
                                        </p:attrNameLst>
                                      </p:cBhvr>
                                      <p:to>
                                        <p:strVal val="visible"/>
                                      </p:to>
                                    </p:set>
                                    <p:animEffect transition="in" filter="fade">
                                      <p:cBhvr>
                                        <p:cTn id="32" dur="500"/>
                                        <p:tgtEl>
                                          <p:spTgt spid="69">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9">
                                            <p:txEl>
                                              <p:pRg st="11" end="11"/>
                                            </p:txEl>
                                          </p:spTgt>
                                        </p:tgtEl>
                                        <p:attrNameLst>
                                          <p:attrName>style.visibility</p:attrName>
                                        </p:attrNameLst>
                                      </p:cBhvr>
                                      <p:to>
                                        <p:strVal val="visible"/>
                                      </p:to>
                                    </p:set>
                                    <p:animEffect transition="in" filter="fade">
                                      <p:cBhvr>
                                        <p:cTn id="37" dur="500"/>
                                        <p:tgtEl>
                                          <p:spTgt spid="6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7"/>
            <a:ext cx="12331700" cy="784028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352" name="Image 14351"/>
          <p:cNvPicPr>
            <a:picLocks noChangeAspect="1"/>
          </p:cNvPicPr>
          <p:nvPr/>
        </p:nvPicPr>
        <p:blipFill>
          <a:blip r:embed="rId5"/>
          <a:stretch>
            <a:fillRect/>
          </a:stretch>
        </p:blipFill>
        <p:spPr>
          <a:xfrm>
            <a:off x="909387" y="2900139"/>
            <a:ext cx="7534275" cy="1562100"/>
          </a:xfrm>
          <a:prstGeom prst="rect">
            <a:avLst/>
          </a:prstGeom>
        </p:spPr>
      </p:pic>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7</a:t>
            </a:fld>
            <a:endParaRPr lang="fr-FR"/>
          </a:p>
        </p:txBody>
      </p:sp>
      <p:pic>
        <p:nvPicPr>
          <p:cNvPr id="11" name="Image 10"/>
          <p:cNvPicPr>
            <a:picLocks noChangeAspect="1"/>
          </p:cNvPicPr>
          <p:nvPr/>
        </p:nvPicPr>
        <p:blipFill>
          <a:blip r:embed="rId6"/>
          <a:stretch>
            <a:fillRect/>
          </a:stretch>
        </p:blipFill>
        <p:spPr>
          <a:xfrm>
            <a:off x="5270106" y="6168651"/>
            <a:ext cx="1100137" cy="323570"/>
          </a:xfrm>
          <a:prstGeom prst="rect">
            <a:avLst/>
          </a:prstGeom>
        </p:spPr>
      </p:pic>
      <p:sp>
        <p:nvSpPr>
          <p:cNvPr id="14344" name="Rectangle 14343"/>
          <p:cNvSpPr/>
          <p:nvPr/>
        </p:nvSpPr>
        <p:spPr>
          <a:xfrm>
            <a:off x="579720" y="1853879"/>
            <a:ext cx="6716161" cy="4224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p:cNvPicPr>
            <a:picLocks noChangeAspect="1"/>
          </p:cNvPicPr>
          <p:nvPr/>
        </p:nvPicPr>
        <p:blipFill>
          <a:blip r:embed="rId7"/>
          <a:stretch>
            <a:fillRect/>
          </a:stretch>
        </p:blipFill>
        <p:spPr>
          <a:xfrm>
            <a:off x="4535500" y="658563"/>
            <a:ext cx="2800178" cy="546526"/>
          </a:xfrm>
          <a:prstGeom prst="rect">
            <a:avLst/>
          </a:prstGeom>
        </p:spPr>
      </p:pic>
      <p:sp>
        <p:nvSpPr>
          <p:cNvPr id="53" name="ZoneTexte 52"/>
          <p:cNvSpPr txBox="1"/>
          <p:nvPr/>
        </p:nvSpPr>
        <p:spPr>
          <a:xfrm>
            <a:off x="396303" y="1992873"/>
            <a:ext cx="8825435" cy="954107"/>
          </a:xfrm>
          <a:prstGeom prst="rect">
            <a:avLst/>
          </a:prstGeom>
          <a:noFill/>
          <a:ln>
            <a:noFill/>
          </a:ln>
        </p:spPr>
        <p:txBody>
          <a:bodyPr wrap="square" rtlCol="0">
            <a:spAutoFit/>
          </a:bodyPr>
          <a:lstStyle/>
          <a:p>
            <a:pPr algn="just"/>
            <a:r>
              <a:rPr lang="fr-FR" sz="1400" dirty="0" smtClean="0">
                <a:latin typeface="Century Gothic" panose="020B0502020202020204" pitchFamily="34" charset="0"/>
              </a:rPr>
              <a:t>Alors que les activités « externes » et sorties sont encore contraintes, nous souhaitons apporter un peu </a:t>
            </a:r>
            <a:r>
              <a:rPr lang="fr-FR" sz="1400" b="1" dirty="0" smtClean="0">
                <a:solidFill>
                  <a:srgbClr val="C00000"/>
                </a:solidFill>
                <a:latin typeface="Century Gothic" panose="020B0502020202020204" pitchFamily="34" charset="0"/>
              </a:rPr>
              <a:t>d’évasion, de détente &amp; un contenu culturel et pédagogique </a:t>
            </a:r>
            <a:r>
              <a:rPr lang="fr-FR" sz="1400" dirty="0" smtClean="0">
                <a:latin typeface="Century Gothic" panose="020B0502020202020204" pitchFamily="34" charset="0"/>
              </a:rPr>
              <a:t>à nos clients, grâce à la </a:t>
            </a:r>
            <a:r>
              <a:rPr lang="fr-FR" sz="1400" b="1" dirty="0" smtClean="0">
                <a:solidFill>
                  <a:srgbClr val="C00000"/>
                </a:solidFill>
                <a:latin typeface="Century Gothic" panose="020B0502020202020204" pitchFamily="34" charset="0"/>
              </a:rPr>
              <a:t>prise en charge de leur abonnement de Streaming</a:t>
            </a:r>
            <a:r>
              <a:rPr lang="fr-FR" sz="1400" dirty="0" smtClean="0">
                <a:latin typeface="Century Gothic" panose="020B0502020202020204" pitchFamily="34" charset="0"/>
              </a:rPr>
              <a:t>. </a:t>
            </a:r>
            <a:r>
              <a:rPr lang="fr-FR" sz="1400" b="1" dirty="0" smtClean="0">
                <a:solidFill>
                  <a:srgbClr val="C00000"/>
                </a:solidFill>
                <a:latin typeface="Century Gothic" panose="020B0502020202020204" pitchFamily="34" charset="0"/>
              </a:rPr>
              <a:t>Audio ou vidéo, le client choisit la plateforme de son choix et nous lui remboursons son abonnement : </a:t>
            </a:r>
          </a:p>
        </p:txBody>
      </p:sp>
      <p:sp>
        <p:nvSpPr>
          <p:cNvPr id="111" name="ZoneTexte 110"/>
          <p:cNvSpPr txBox="1"/>
          <p:nvPr/>
        </p:nvSpPr>
        <p:spPr>
          <a:xfrm>
            <a:off x="396303" y="4999374"/>
            <a:ext cx="8879533" cy="1446550"/>
          </a:xfrm>
          <a:prstGeom prst="rect">
            <a:avLst/>
          </a:prstGeom>
          <a:noFill/>
          <a:ln>
            <a:noFill/>
          </a:ln>
        </p:spPr>
        <p:txBody>
          <a:bodyPr wrap="square" rtlCol="0">
            <a:spAutoFit/>
          </a:bodyPr>
          <a:lstStyle/>
          <a:p>
            <a:pPr algn="just"/>
            <a:r>
              <a:rPr lang="fr-FR" sz="1400" dirty="0" smtClean="0">
                <a:latin typeface="Century Gothic" panose="020B0502020202020204" pitchFamily="34" charset="0"/>
              </a:rPr>
              <a:t>Quelle que soit la plateforme Streaming que choisit le client, nous partons sur une base de </a:t>
            </a:r>
            <a:r>
              <a:rPr lang="fr-FR" sz="1400" b="1" dirty="0" smtClean="0">
                <a:latin typeface="Century Gothic" panose="020B0502020202020204" pitchFamily="34" charset="0"/>
              </a:rPr>
              <a:t>remboursement forfaitaire de 9,99 € pour 1 mois</a:t>
            </a:r>
            <a:r>
              <a:rPr lang="fr-FR" sz="1400" dirty="0" smtClean="0">
                <a:latin typeface="Century Gothic" panose="020B0502020202020204" pitchFamily="34" charset="0"/>
              </a:rPr>
              <a:t>, soit un remboursement sur le compte de dépôt du client de :</a:t>
            </a:r>
          </a:p>
          <a:p>
            <a:pPr algn="just"/>
            <a:endParaRPr lang="fr-FR" sz="400" dirty="0" smtClean="0">
              <a:latin typeface="Century Gothic" panose="020B0502020202020204" pitchFamily="34" charset="0"/>
            </a:endParaRPr>
          </a:p>
          <a:p>
            <a:pPr marL="1200150" lvl="2" indent="-285750" algn="just">
              <a:buClr>
                <a:srgbClr val="C00000"/>
              </a:buClr>
              <a:buFont typeface="Wingdings" panose="05000000000000000000" pitchFamily="2" charset="2"/>
              <a:buChar char="§"/>
            </a:pPr>
            <a:r>
              <a:rPr lang="fr-FR" sz="1400" b="1" dirty="0" smtClean="0">
                <a:solidFill>
                  <a:srgbClr val="C00000"/>
                </a:solidFill>
                <a:latin typeface="Century Gothic" panose="020B0502020202020204" pitchFamily="34" charset="0"/>
              </a:rPr>
              <a:t>9,99 € </a:t>
            </a:r>
            <a:r>
              <a:rPr lang="fr-FR" sz="1400" dirty="0" smtClean="0">
                <a:latin typeface="Century Gothic" panose="020B0502020202020204" pitchFamily="34" charset="0"/>
              </a:rPr>
              <a:t>pour la </a:t>
            </a:r>
            <a:r>
              <a:rPr lang="fr-FR" sz="1400" b="1" dirty="0" smtClean="0">
                <a:latin typeface="Century Gothic" panose="020B0502020202020204" pitchFamily="34" charset="0"/>
              </a:rPr>
              <a:t>mention Assez Bien</a:t>
            </a:r>
          </a:p>
          <a:p>
            <a:pPr marL="1200150" lvl="2" indent="-285750" algn="just">
              <a:buClr>
                <a:srgbClr val="C00000"/>
              </a:buClr>
              <a:buFont typeface="Wingdings" panose="05000000000000000000" pitchFamily="2" charset="2"/>
              <a:buChar char="§"/>
            </a:pPr>
            <a:r>
              <a:rPr lang="fr-FR" sz="1400" b="1" dirty="0" smtClean="0">
                <a:solidFill>
                  <a:srgbClr val="C00000"/>
                </a:solidFill>
                <a:latin typeface="Century Gothic" panose="020B0502020202020204" pitchFamily="34" charset="0"/>
              </a:rPr>
              <a:t>29,97 € </a:t>
            </a:r>
            <a:r>
              <a:rPr lang="fr-FR" sz="1400" dirty="0" smtClean="0">
                <a:latin typeface="Century Gothic" panose="020B0502020202020204" pitchFamily="34" charset="0"/>
              </a:rPr>
              <a:t>pour la </a:t>
            </a:r>
            <a:r>
              <a:rPr lang="fr-FR" sz="1400" b="1" dirty="0" smtClean="0">
                <a:latin typeface="Century Gothic" panose="020B0502020202020204" pitchFamily="34" charset="0"/>
              </a:rPr>
              <a:t>mention Bien</a:t>
            </a:r>
          </a:p>
          <a:p>
            <a:pPr marL="1200150" lvl="2" indent="-285750" algn="just">
              <a:buClr>
                <a:srgbClr val="C00000"/>
              </a:buClr>
              <a:buFont typeface="Wingdings" panose="05000000000000000000" pitchFamily="2" charset="2"/>
              <a:buChar char="§"/>
            </a:pPr>
            <a:r>
              <a:rPr lang="fr-FR" sz="1400" b="1" dirty="0" smtClean="0">
                <a:solidFill>
                  <a:srgbClr val="C00000"/>
                </a:solidFill>
                <a:latin typeface="Century Gothic" panose="020B0502020202020204" pitchFamily="34" charset="0"/>
              </a:rPr>
              <a:t>59,94 € </a:t>
            </a:r>
            <a:r>
              <a:rPr lang="fr-FR" sz="1400" dirty="0" smtClean="0">
                <a:latin typeface="Century Gothic" panose="020B0502020202020204" pitchFamily="34" charset="0"/>
              </a:rPr>
              <a:t>pour la </a:t>
            </a:r>
            <a:r>
              <a:rPr lang="fr-FR" sz="1400" b="1" dirty="0" smtClean="0">
                <a:latin typeface="Century Gothic" panose="020B0502020202020204" pitchFamily="34" charset="0"/>
              </a:rPr>
              <a:t>mention Très Bien</a:t>
            </a:r>
          </a:p>
        </p:txBody>
      </p:sp>
      <p:pic>
        <p:nvPicPr>
          <p:cNvPr id="105" name="Image 104"/>
          <p:cNvPicPr>
            <a:picLocks noChangeAspect="1"/>
          </p:cNvPicPr>
          <p:nvPr/>
        </p:nvPicPr>
        <p:blipFill rotWithShape="1">
          <a:blip r:embed="rId8"/>
          <a:srcRect t="26162" b="24762"/>
          <a:stretch/>
        </p:blipFill>
        <p:spPr>
          <a:xfrm>
            <a:off x="13175388" y="8163586"/>
            <a:ext cx="1147318" cy="261420"/>
          </a:xfrm>
          <a:prstGeom prst="rect">
            <a:avLst/>
          </a:prstGeom>
        </p:spPr>
      </p:pic>
      <p:pic>
        <p:nvPicPr>
          <p:cNvPr id="14351" name="Image 14350"/>
          <p:cNvPicPr>
            <a:picLocks noChangeAspect="1"/>
          </p:cNvPicPr>
          <p:nvPr/>
        </p:nvPicPr>
        <p:blipFill rotWithShape="1">
          <a:blip r:embed="rId9"/>
          <a:srcRect t="27402" b="18425"/>
          <a:stretch/>
        </p:blipFill>
        <p:spPr>
          <a:xfrm>
            <a:off x="13237543" y="8654028"/>
            <a:ext cx="998808" cy="346931"/>
          </a:xfrm>
          <a:prstGeom prst="rect">
            <a:avLst/>
          </a:prstGeom>
        </p:spPr>
      </p:pic>
      <p:grpSp>
        <p:nvGrpSpPr>
          <p:cNvPr id="14366" name="Groupe 14365"/>
          <p:cNvGrpSpPr/>
          <p:nvPr/>
        </p:nvGrpSpPr>
        <p:grpSpPr>
          <a:xfrm>
            <a:off x="9327050" y="1992873"/>
            <a:ext cx="2587150" cy="4234885"/>
            <a:chOff x="9141074" y="1992873"/>
            <a:chExt cx="2587150" cy="4234885"/>
          </a:xfrm>
        </p:grpSpPr>
        <p:cxnSp>
          <p:nvCxnSpPr>
            <p:cNvPr id="14354" name="Connecteur droit 14353"/>
            <p:cNvCxnSpPr/>
            <p:nvPr/>
          </p:nvCxnSpPr>
          <p:spPr>
            <a:xfrm>
              <a:off x="9141074" y="1992873"/>
              <a:ext cx="20664" cy="4234885"/>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4362" name="Rectangle 14361"/>
            <p:cNvSpPr/>
            <p:nvPr/>
          </p:nvSpPr>
          <p:spPr>
            <a:xfrm>
              <a:off x="9270648" y="2080511"/>
              <a:ext cx="2453663" cy="646331"/>
            </a:xfrm>
            <a:prstGeom prst="rect">
              <a:avLst/>
            </a:prstGeom>
          </p:spPr>
          <p:txBody>
            <a:bodyPr wrap="square">
              <a:spAutoFit/>
            </a:bodyPr>
            <a:lstStyle/>
            <a:p>
              <a:pPr algn="ctr"/>
              <a:r>
                <a:rPr lang="fr-FR" sz="1200" b="1" dirty="0" smtClean="0">
                  <a:latin typeface="Century Gothic" panose="020B0502020202020204" pitchFamily="34" charset="0"/>
                </a:rPr>
                <a:t>Exemples </a:t>
              </a:r>
              <a:r>
                <a:rPr lang="fr-FR" sz="1200" b="1" dirty="0">
                  <a:latin typeface="Century Gothic" panose="020B0502020202020204" pitchFamily="34" charset="0"/>
                </a:rPr>
                <a:t>de </a:t>
              </a:r>
              <a:r>
                <a:rPr lang="fr-FR" sz="1200" b="1" dirty="0" smtClean="0">
                  <a:latin typeface="Century Gothic" panose="020B0502020202020204" pitchFamily="34" charset="0"/>
                </a:rPr>
                <a:t>tarifs </a:t>
              </a:r>
              <a:r>
                <a:rPr lang="fr-FR" sz="1200" b="1" dirty="0">
                  <a:latin typeface="Century Gothic" panose="020B0502020202020204" pitchFamily="34" charset="0"/>
                </a:rPr>
                <a:t>pour </a:t>
              </a:r>
            </a:p>
            <a:p>
              <a:pPr algn="ctr"/>
              <a:r>
                <a:rPr lang="fr-FR" sz="1200" b="1" dirty="0">
                  <a:latin typeface="Century Gothic" panose="020B0502020202020204" pitchFamily="34" charset="0"/>
                </a:rPr>
                <a:t>un mois d’abonnement aux plateformes Streaming</a:t>
              </a:r>
            </a:p>
          </p:txBody>
        </p:sp>
        <p:pic>
          <p:nvPicPr>
            <p:cNvPr id="14363" name="Image 14362"/>
            <p:cNvPicPr>
              <a:picLocks noChangeAspect="1"/>
            </p:cNvPicPr>
            <p:nvPr/>
          </p:nvPicPr>
          <p:blipFill>
            <a:blip r:embed="rId10"/>
            <a:stretch>
              <a:fillRect/>
            </a:stretch>
          </p:blipFill>
          <p:spPr>
            <a:xfrm>
              <a:off x="9274561" y="2773626"/>
              <a:ext cx="2453663" cy="2442143"/>
            </a:xfrm>
            <a:prstGeom prst="rect">
              <a:avLst/>
            </a:prstGeom>
          </p:spPr>
        </p:pic>
      </p:grpSp>
      <p:pic>
        <p:nvPicPr>
          <p:cNvPr id="14364" name="Image 14363"/>
          <p:cNvPicPr>
            <a:picLocks noChangeAspect="1"/>
          </p:cNvPicPr>
          <p:nvPr/>
        </p:nvPicPr>
        <p:blipFill>
          <a:blip r:embed="rId11" cstate="print">
            <a:extLst>
              <a:ext uri="{BEBA8EAE-BF5A-486C-A8C5-ECC9F3942E4B}">
                <a14:imgProps xmlns:a14="http://schemas.microsoft.com/office/drawing/2010/main">
                  <a14:imgLayer r:embed="rId12">
                    <a14:imgEffect>
                      <a14:backgroundRemoval t="0" b="89894" l="0" r="100000"/>
                    </a14:imgEffect>
                  </a14:imgLayer>
                </a14:imgProps>
              </a:ext>
              <a:ext uri="{28A0092B-C50C-407E-A947-70E740481C1C}">
                <a14:useLocalDpi xmlns:a14="http://schemas.microsoft.com/office/drawing/2010/main" val="0"/>
              </a:ext>
            </a:extLst>
          </a:blip>
          <a:stretch>
            <a:fillRect/>
          </a:stretch>
        </p:blipFill>
        <p:spPr>
          <a:xfrm rot="8481732">
            <a:off x="8882145" y="5433012"/>
            <a:ext cx="981009" cy="574777"/>
          </a:xfrm>
          <a:prstGeom prst="rect">
            <a:avLst/>
          </a:prstGeom>
        </p:spPr>
      </p:pic>
      <p:sp>
        <p:nvSpPr>
          <p:cNvPr id="117" name="ZoneTexte 116"/>
          <p:cNvSpPr txBox="1"/>
          <p:nvPr/>
        </p:nvSpPr>
        <p:spPr>
          <a:xfrm rot="793358">
            <a:off x="7883928" y="703124"/>
            <a:ext cx="4655575" cy="954107"/>
          </a:xfrm>
          <a:prstGeom prst="rect">
            <a:avLst/>
          </a:prstGeom>
          <a:noFill/>
          <a:ln>
            <a:noFill/>
          </a:ln>
        </p:spPr>
        <p:txBody>
          <a:bodyPr wrap="square" rtlCol="0">
            <a:spAutoFit/>
          </a:bodyPr>
          <a:lstStyle/>
          <a:p>
            <a:pPr algn="ctr"/>
            <a:r>
              <a:rPr lang="fr-FR" sz="2800" b="1" dirty="0" smtClean="0">
                <a:solidFill>
                  <a:srgbClr val="C00000"/>
                </a:solidFill>
                <a:latin typeface="Century Gothic" panose="020B0502020202020204" pitchFamily="34" charset="0"/>
              </a:rPr>
              <a:t>Notre offre </a:t>
            </a:r>
          </a:p>
          <a:p>
            <a:pPr algn="ctr"/>
            <a:r>
              <a:rPr lang="fr-FR" sz="2800" b="1" dirty="0" smtClean="0">
                <a:solidFill>
                  <a:srgbClr val="C00000"/>
                </a:solidFill>
                <a:latin typeface="Century Gothic" panose="020B0502020202020204" pitchFamily="34" charset="0"/>
              </a:rPr>
              <a:t>commerciale</a:t>
            </a:r>
          </a:p>
        </p:txBody>
      </p:sp>
      <p:pic>
        <p:nvPicPr>
          <p:cNvPr id="14365" name="Image 14364"/>
          <p:cNvPicPr>
            <a:picLocks noChangeAspect="1"/>
          </p:cNvPicPr>
          <p:nvPr/>
        </p:nvPicPr>
        <p:blipFill>
          <a:blip r:embed="rId13">
            <a:extLst>
              <a:ext uri="{BEBA8EAE-BF5A-486C-A8C5-ECC9F3942E4B}">
                <a14:imgProps xmlns:a14="http://schemas.microsoft.com/office/drawing/2010/main">
                  <a14:imgLayer r:embed="rId14">
                    <a14:imgEffect>
                      <a14:backgroundRemoval t="1786" b="100000" l="0" r="100000">
                        <a14:foregroundMark x1="54018" y1="14286" x2="40179" y2="41964"/>
                        <a14:foregroundMark x1="74554" y1="20089" x2="34821" y2="20089"/>
                      </a14:backgroundRemoval>
                    </a14:imgEffect>
                  </a14:imgLayer>
                </a14:imgProps>
              </a:ext>
            </a:extLst>
          </a:blip>
          <a:stretch>
            <a:fillRect/>
          </a:stretch>
        </p:blipFill>
        <p:spPr>
          <a:xfrm>
            <a:off x="528506" y="5769322"/>
            <a:ext cx="658326" cy="658326"/>
          </a:xfrm>
          <a:prstGeom prst="rect">
            <a:avLst/>
          </a:prstGeom>
        </p:spPr>
      </p:pic>
      <p:sp>
        <p:nvSpPr>
          <p:cNvPr id="120" name="ZoneTexte 119"/>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sp>
        <p:nvSpPr>
          <p:cNvPr id="4" name="Rectangle 3"/>
          <p:cNvSpPr/>
          <p:nvPr/>
        </p:nvSpPr>
        <p:spPr>
          <a:xfrm>
            <a:off x="1286354" y="4430464"/>
            <a:ext cx="6962415" cy="3051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latin typeface="Century Gothic" panose="020B0502020202020204" pitchFamily="34" charset="0"/>
              </a:rPr>
              <a:t>Offre limitée aux 2000 premières demandes* </a:t>
            </a:r>
          </a:p>
        </p:txBody>
      </p:sp>
      <p:sp>
        <p:nvSpPr>
          <p:cNvPr id="5" name="Rectangle 4"/>
          <p:cNvSpPr/>
          <p:nvPr/>
        </p:nvSpPr>
        <p:spPr>
          <a:xfrm>
            <a:off x="4648457" y="4751109"/>
            <a:ext cx="3443571" cy="253916"/>
          </a:xfrm>
          <a:prstGeom prst="rect">
            <a:avLst/>
          </a:prstGeom>
        </p:spPr>
        <p:txBody>
          <a:bodyPr wrap="none">
            <a:spAutoFit/>
          </a:bodyPr>
          <a:lstStyle/>
          <a:p>
            <a:pPr algn="ctr"/>
            <a:r>
              <a:rPr lang="fr-FR" sz="1050" dirty="0">
                <a:solidFill>
                  <a:srgbClr val="C00000"/>
                </a:solidFill>
                <a:latin typeface="Century Gothic" panose="020B0502020202020204" pitchFamily="34" charset="0"/>
              </a:rPr>
              <a:t>* </a:t>
            </a:r>
            <a:r>
              <a:rPr lang="fr-FR" sz="1050" dirty="0" smtClean="0">
                <a:solidFill>
                  <a:srgbClr val="C00000"/>
                </a:solidFill>
                <a:latin typeface="Century Gothic" panose="020B0502020202020204" pitchFamily="34" charset="0"/>
              </a:rPr>
              <a:t>Budget calculé sur la base des « mention bien »  </a:t>
            </a:r>
            <a:endParaRPr lang="fr-FR" sz="1050" dirty="0">
              <a:solidFill>
                <a:srgbClr val="C00000"/>
              </a:solidFill>
              <a:latin typeface="Century Gothic" panose="020B0502020202020204" pitchFamily="34" charset="0"/>
            </a:endParaRPr>
          </a:p>
        </p:txBody>
      </p:sp>
      <p:pic>
        <p:nvPicPr>
          <p:cNvPr id="47" name="Image 46"/>
          <p:cNvPicPr>
            <a:picLocks noChangeAspect="1"/>
          </p:cNvPicPr>
          <p:nvPr/>
        </p:nvPicPr>
        <p:blipFill>
          <a:blip r:embed="rId15"/>
          <a:stretch>
            <a:fillRect/>
          </a:stretch>
        </p:blipFill>
        <p:spPr>
          <a:xfrm>
            <a:off x="243011" y="400532"/>
            <a:ext cx="2394709" cy="403977"/>
          </a:xfrm>
          <a:prstGeom prst="rect">
            <a:avLst/>
          </a:prstGeom>
        </p:spPr>
      </p:pic>
      <p:pic>
        <p:nvPicPr>
          <p:cNvPr id="7"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794553" y="-280988"/>
            <a:ext cx="609600" cy="609600"/>
          </a:xfrm>
          <a:prstGeom prst="rect">
            <a:avLst/>
          </a:prstGeom>
        </p:spPr>
      </p:pic>
    </p:spTree>
    <p:extLst>
      <p:ext uri="{BB962C8B-B14F-4D97-AF65-F5344CB8AC3E}">
        <p14:creationId xmlns:p14="http://schemas.microsoft.com/office/powerpoint/2010/main" val="13359539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 presetClass="mediacall" presetSubtype="0" fill="hold" nodeType="withEffect">
                                  <p:stCondLst>
                                    <p:cond delay="0"/>
                                  </p:stCondLst>
                                  <p:childTnLst>
                                    <p:cmd type="call" cmd="playFrom(0.0)">
                                      <p:cBhvr>
                                        <p:cTn id="9" dur="46270" fill="hold"/>
                                        <p:tgtEl>
                                          <p:spTgt spid="7"/>
                                        </p:tgtEl>
                                      </p:cBhvr>
                                    </p:cmd>
                                  </p:childTnLst>
                                </p:cTn>
                              </p:par>
                            </p:childTnLst>
                          </p:cTn>
                        </p:par>
                        <p:par>
                          <p:cTn id="10" fill="hold">
                            <p:stCondLst>
                              <p:cond delay="46270"/>
                            </p:stCondLst>
                            <p:childTnLst>
                              <p:par>
                                <p:cTn id="11" presetID="10" presetClass="entr" presetSubtype="0" fill="hold" nodeType="afterEffect">
                                  <p:stCondLst>
                                    <p:cond delay="0"/>
                                  </p:stCondLst>
                                  <p:childTnLst>
                                    <p:set>
                                      <p:cBhvr>
                                        <p:cTn id="12" dur="1" fill="hold">
                                          <p:stCondLst>
                                            <p:cond delay="0"/>
                                          </p:stCondLst>
                                        </p:cTn>
                                        <p:tgtEl>
                                          <p:spTgt spid="14352"/>
                                        </p:tgtEl>
                                        <p:attrNameLst>
                                          <p:attrName>style.visibility</p:attrName>
                                        </p:attrNameLst>
                                      </p:cBhvr>
                                      <p:to>
                                        <p:strVal val="visible"/>
                                      </p:to>
                                    </p:set>
                                    <p:animEffect transition="in" filter="fade">
                                      <p:cBhvr>
                                        <p:cTn id="13" dur="500"/>
                                        <p:tgtEl>
                                          <p:spTgt spid="1435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4366"/>
                                        </p:tgtEl>
                                        <p:attrNameLst>
                                          <p:attrName>style.visibility</p:attrName>
                                        </p:attrNameLst>
                                      </p:cBhvr>
                                      <p:to>
                                        <p:strVal val="visible"/>
                                      </p:to>
                                    </p:set>
                                    <p:animEffect transition="in" filter="fade">
                                      <p:cBhvr>
                                        <p:cTn id="24" dur="500"/>
                                        <p:tgtEl>
                                          <p:spTgt spid="1436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fade">
                                      <p:cBhvr>
                                        <p:cTn id="29" dur="500"/>
                                        <p:tgtEl>
                                          <p:spTgt spid="111"/>
                                        </p:tgtEl>
                                      </p:cBhvr>
                                    </p:animEffect>
                                  </p:childTnLst>
                                </p:cTn>
                              </p:par>
                              <p:par>
                                <p:cTn id="30" presetID="10" presetClass="entr" presetSubtype="0" fill="hold" nodeType="withEffect">
                                  <p:stCondLst>
                                    <p:cond delay="0"/>
                                  </p:stCondLst>
                                  <p:childTnLst>
                                    <p:set>
                                      <p:cBhvr>
                                        <p:cTn id="31" dur="1" fill="hold">
                                          <p:stCondLst>
                                            <p:cond delay="0"/>
                                          </p:stCondLst>
                                        </p:cTn>
                                        <p:tgtEl>
                                          <p:spTgt spid="14364"/>
                                        </p:tgtEl>
                                        <p:attrNameLst>
                                          <p:attrName>style.visibility</p:attrName>
                                        </p:attrNameLst>
                                      </p:cBhvr>
                                      <p:to>
                                        <p:strVal val="visible"/>
                                      </p:to>
                                    </p:set>
                                    <p:animEffect transition="in" filter="fade">
                                      <p:cBhvr>
                                        <p:cTn id="32" dur="500"/>
                                        <p:tgtEl>
                                          <p:spTgt spid="1436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7"/>
                </p:tgtEl>
              </p:cMediaNode>
            </p:audio>
          </p:childTnLst>
        </p:cTn>
      </p:par>
    </p:tnLst>
    <p:bldLst>
      <p:bldP spid="53" grpId="0"/>
      <p:bldP spid="111" grpId="0"/>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7"/>
            <a:ext cx="12331700" cy="784028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8</a:t>
            </a:fld>
            <a:endParaRPr lang="fr-FR"/>
          </a:p>
        </p:txBody>
      </p:sp>
      <p:pic>
        <p:nvPicPr>
          <p:cNvPr id="11" name="Image 10"/>
          <p:cNvPicPr>
            <a:picLocks noChangeAspect="1"/>
          </p:cNvPicPr>
          <p:nvPr/>
        </p:nvPicPr>
        <p:blipFill>
          <a:blip r:embed="rId5"/>
          <a:stretch>
            <a:fillRect/>
          </a:stretch>
        </p:blipFill>
        <p:spPr>
          <a:xfrm>
            <a:off x="5270106" y="6168651"/>
            <a:ext cx="1100137" cy="323570"/>
          </a:xfrm>
          <a:prstGeom prst="rect">
            <a:avLst/>
          </a:prstGeom>
        </p:spPr>
      </p:pic>
      <p:sp>
        <p:nvSpPr>
          <p:cNvPr id="14344" name="Rectangle 14343"/>
          <p:cNvSpPr/>
          <p:nvPr/>
        </p:nvSpPr>
        <p:spPr>
          <a:xfrm>
            <a:off x="579720" y="1853879"/>
            <a:ext cx="6716161" cy="4224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p:cNvPicPr>
            <a:picLocks noChangeAspect="1"/>
          </p:cNvPicPr>
          <p:nvPr/>
        </p:nvPicPr>
        <p:blipFill>
          <a:blip r:embed="rId6"/>
          <a:stretch>
            <a:fillRect/>
          </a:stretch>
        </p:blipFill>
        <p:spPr>
          <a:xfrm>
            <a:off x="4535500" y="658563"/>
            <a:ext cx="2800178" cy="546526"/>
          </a:xfrm>
          <a:prstGeom prst="rect">
            <a:avLst/>
          </a:prstGeom>
        </p:spPr>
      </p:pic>
      <p:sp>
        <p:nvSpPr>
          <p:cNvPr id="48" name="ZoneTexte 47"/>
          <p:cNvSpPr txBox="1"/>
          <p:nvPr/>
        </p:nvSpPr>
        <p:spPr>
          <a:xfrm>
            <a:off x="346596" y="2247115"/>
            <a:ext cx="2224994" cy="2392963"/>
          </a:xfrm>
          <a:prstGeom prst="rect">
            <a:avLst/>
          </a:prstGeom>
          <a:solidFill>
            <a:srgbClr val="FFF3F3"/>
          </a:solidFill>
        </p:spPr>
        <p:txBody>
          <a:bodyPr wrap="square" rtlCol="0">
            <a:spAutoFit/>
          </a:bodyPr>
          <a:lstStyle/>
          <a:p>
            <a:pPr algn="ctr">
              <a:buClr>
                <a:srgbClr val="C00000"/>
              </a:buClr>
            </a:pPr>
            <a:r>
              <a:rPr lang="fr-FR" sz="1400" dirty="0" smtClean="0">
                <a:latin typeface="Century Gothic" panose="020B0502020202020204" pitchFamily="34" charset="0"/>
              </a:rPr>
              <a:t>Pour faire bénéficier votre client de la prise en charge de l’abonnement, complétez le formulaire </a:t>
            </a:r>
          </a:p>
          <a:p>
            <a:pPr algn="ctr">
              <a:buClr>
                <a:srgbClr val="C00000"/>
              </a:buClr>
            </a:pPr>
            <a:endParaRPr lang="fr-FR" sz="1050" dirty="0">
              <a:latin typeface="Century Gothic" panose="020B0502020202020204" pitchFamily="34" charset="0"/>
            </a:endParaRPr>
          </a:p>
          <a:p>
            <a:pPr algn="ctr">
              <a:buClr>
                <a:srgbClr val="C00000"/>
              </a:buClr>
            </a:pPr>
            <a:r>
              <a:rPr lang="fr-FR" sz="1400" dirty="0" smtClean="0">
                <a:latin typeface="Century Gothic" panose="020B0502020202020204" pitchFamily="34" charset="0"/>
              </a:rPr>
              <a:t>« </a:t>
            </a:r>
            <a:r>
              <a:rPr lang="fr-FR" sz="1400" b="1" dirty="0" smtClean="0">
                <a:latin typeface="Century Gothic" panose="020B0502020202020204" pitchFamily="34" charset="0"/>
                <a:hlinkClick r:id="rId7"/>
              </a:rPr>
              <a:t>Opé BAC 2020</a:t>
            </a:r>
            <a:r>
              <a:rPr lang="fr-FR" sz="1400" dirty="0" smtClean="0">
                <a:latin typeface="Century Gothic" panose="020B0502020202020204" pitchFamily="34" charset="0"/>
              </a:rPr>
              <a:t> » </a:t>
            </a:r>
          </a:p>
          <a:p>
            <a:pPr algn="ctr">
              <a:buClr>
                <a:srgbClr val="C00000"/>
              </a:buClr>
            </a:pPr>
            <a:endParaRPr lang="fr-FR" sz="1100" dirty="0">
              <a:latin typeface="Century Gothic" panose="020B0502020202020204" pitchFamily="34" charset="0"/>
            </a:endParaRPr>
          </a:p>
          <a:p>
            <a:pPr algn="ctr">
              <a:buClr>
                <a:srgbClr val="C00000"/>
              </a:buClr>
            </a:pPr>
            <a:r>
              <a:rPr lang="fr-FR" sz="1100" dirty="0" smtClean="0">
                <a:latin typeface="Century Gothic" panose="020B0502020202020204" pitchFamily="34" charset="0"/>
              </a:rPr>
              <a:t>accessible dans la </a:t>
            </a:r>
          </a:p>
          <a:p>
            <a:pPr algn="ctr">
              <a:buClr>
                <a:srgbClr val="C00000"/>
              </a:buClr>
            </a:pPr>
            <a:r>
              <a:rPr lang="fr-FR" sz="1100" dirty="0" smtClean="0">
                <a:latin typeface="Century Gothic" panose="020B0502020202020204" pitchFamily="34" charset="0"/>
              </a:rPr>
              <a:t>RDC &gt; Particuliers &gt; Zoom Jeunes &gt; Campagne Jeunes 2020 &gt; </a:t>
            </a:r>
            <a:r>
              <a:rPr lang="fr-FR" sz="1100" dirty="0" err="1" smtClean="0">
                <a:latin typeface="Century Gothic" panose="020B0502020202020204" pitchFamily="34" charset="0"/>
              </a:rPr>
              <a:t>Opé</a:t>
            </a:r>
            <a:r>
              <a:rPr lang="fr-FR" sz="1100" dirty="0" smtClean="0">
                <a:latin typeface="Century Gothic" panose="020B0502020202020204" pitchFamily="34" charset="0"/>
              </a:rPr>
              <a:t> BAC</a:t>
            </a:r>
          </a:p>
        </p:txBody>
      </p:sp>
      <p:sp>
        <p:nvSpPr>
          <p:cNvPr id="18" name="ZoneTexte 17"/>
          <p:cNvSpPr txBox="1"/>
          <p:nvPr/>
        </p:nvSpPr>
        <p:spPr>
          <a:xfrm>
            <a:off x="513754" y="1543544"/>
            <a:ext cx="6994069" cy="461665"/>
          </a:xfrm>
          <a:prstGeom prst="rect">
            <a:avLst/>
          </a:prstGeom>
          <a:noFill/>
          <a:ln>
            <a:noFill/>
          </a:ln>
        </p:spPr>
        <p:txBody>
          <a:bodyPr wrap="square" rtlCol="0">
            <a:spAutoFit/>
          </a:bodyPr>
          <a:lstStyle/>
          <a:p>
            <a:pPr algn="just"/>
            <a:r>
              <a:rPr lang="fr-FR" sz="2400" b="1" dirty="0" smtClean="0">
                <a:solidFill>
                  <a:srgbClr val="C00000"/>
                </a:solidFill>
                <a:latin typeface="Century Gothic" panose="020B0502020202020204" pitchFamily="34" charset="0"/>
              </a:rPr>
              <a:t>Mode opératoire</a:t>
            </a:r>
          </a:p>
        </p:txBody>
      </p:sp>
      <p:sp>
        <p:nvSpPr>
          <p:cNvPr id="19" name="ZoneTexte 18"/>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cxnSp>
        <p:nvCxnSpPr>
          <p:cNvPr id="20" name="Connecteur droit 19"/>
          <p:cNvCxnSpPr/>
          <p:nvPr/>
        </p:nvCxnSpPr>
        <p:spPr>
          <a:xfrm>
            <a:off x="9398124" y="1453294"/>
            <a:ext cx="13153" cy="4715357"/>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1" name="ZoneTexte 20"/>
          <p:cNvSpPr txBox="1"/>
          <p:nvPr/>
        </p:nvSpPr>
        <p:spPr>
          <a:xfrm>
            <a:off x="9398124" y="1452724"/>
            <a:ext cx="2551726" cy="707886"/>
          </a:xfrm>
          <a:prstGeom prst="rect">
            <a:avLst/>
          </a:prstGeom>
          <a:noFill/>
          <a:ln>
            <a:noFill/>
          </a:ln>
        </p:spPr>
        <p:txBody>
          <a:bodyPr wrap="square" rtlCol="0">
            <a:spAutoFit/>
          </a:bodyPr>
          <a:lstStyle/>
          <a:p>
            <a:pPr algn="ctr"/>
            <a:r>
              <a:rPr lang="fr-FR" sz="2000" b="1" dirty="0" smtClean="0">
                <a:solidFill>
                  <a:srgbClr val="C00000"/>
                </a:solidFill>
                <a:latin typeface="Century Gothic" panose="020B0502020202020204" pitchFamily="34" charset="0"/>
              </a:rPr>
              <a:t>Les coulisses </a:t>
            </a:r>
          </a:p>
          <a:p>
            <a:pPr algn="ctr"/>
            <a:r>
              <a:rPr lang="fr-FR" sz="2000" b="1" dirty="0" smtClean="0">
                <a:solidFill>
                  <a:srgbClr val="C00000"/>
                </a:solidFill>
                <a:latin typeface="Century Gothic" panose="020B0502020202020204" pitchFamily="34" charset="0"/>
              </a:rPr>
              <a:t>de l’offre</a:t>
            </a:r>
          </a:p>
        </p:txBody>
      </p:sp>
      <p:pic>
        <p:nvPicPr>
          <p:cNvPr id="4" name="Image 3"/>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66222" y1="56889" x2="66222" y2="56889"/>
                        <a14:foregroundMark x1="70222" y1="64889" x2="70222" y2="64889"/>
                        <a14:foregroundMark x1="70222" y1="73333" x2="70222" y2="73333"/>
                        <a14:foregroundMark x1="58667" y1="28889" x2="58667" y2="28889"/>
                        <a14:foregroundMark x1="56000" y1="23556" x2="56000" y2="23556"/>
                        <a14:foregroundMark x1="68444" y1="21778" x2="68444" y2="21778"/>
                      </a14:backgroundRemoval>
                    </a14:imgEffect>
                  </a14:imgLayer>
                </a14:imgProps>
              </a:ext>
              <a:ext uri="{28A0092B-C50C-407E-A947-70E740481C1C}">
                <a14:useLocalDpi xmlns:a14="http://schemas.microsoft.com/office/drawing/2010/main" val="0"/>
              </a:ext>
            </a:extLst>
          </a:blip>
          <a:stretch>
            <a:fillRect/>
          </a:stretch>
        </p:blipFill>
        <p:spPr>
          <a:xfrm>
            <a:off x="2036438" y="3369770"/>
            <a:ext cx="1111282" cy="1111282"/>
          </a:xfrm>
          <a:prstGeom prst="rect">
            <a:avLst/>
          </a:prstGeom>
        </p:spPr>
      </p:pic>
      <p:sp>
        <p:nvSpPr>
          <p:cNvPr id="6" name="Rectangle 5"/>
          <p:cNvSpPr/>
          <p:nvPr/>
        </p:nvSpPr>
        <p:spPr>
          <a:xfrm>
            <a:off x="2890083" y="2155109"/>
            <a:ext cx="6395025" cy="2585074"/>
          </a:xfrm>
          <a:prstGeom prst="rect">
            <a:avLst/>
          </a:prstGeom>
          <a:solidFill>
            <a:srgbClr val="F0F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hlinkClick r:id="rId7"/>
          </p:cNvPr>
          <p:cNvPicPr>
            <a:picLocks noChangeAspect="1"/>
          </p:cNvPicPr>
          <p:nvPr/>
        </p:nvPicPr>
        <p:blipFill>
          <a:blip r:embed="rId10"/>
          <a:stretch>
            <a:fillRect/>
          </a:stretch>
        </p:blipFill>
        <p:spPr>
          <a:xfrm>
            <a:off x="2890083" y="2163842"/>
            <a:ext cx="2608773" cy="2556177"/>
          </a:xfrm>
          <a:prstGeom prst="rect">
            <a:avLst/>
          </a:prstGeom>
          <a:effectLst/>
        </p:spPr>
      </p:pic>
      <p:sp>
        <p:nvSpPr>
          <p:cNvPr id="46" name="ZoneTexte 45"/>
          <p:cNvSpPr txBox="1"/>
          <p:nvPr/>
        </p:nvSpPr>
        <p:spPr>
          <a:xfrm>
            <a:off x="5529953" y="2185101"/>
            <a:ext cx="3748100" cy="2554545"/>
          </a:xfrm>
          <a:prstGeom prst="rect">
            <a:avLst/>
          </a:prstGeom>
          <a:noFill/>
          <a:effectLst/>
        </p:spPr>
        <p:txBody>
          <a:bodyPr wrap="square" rtlCol="0">
            <a:spAutoFit/>
          </a:bodyPr>
          <a:lstStyle/>
          <a:p>
            <a:pPr algn="just">
              <a:buClr>
                <a:srgbClr val="C00000"/>
              </a:buClr>
            </a:pPr>
            <a:r>
              <a:rPr lang="fr-FR" sz="1200" b="1" dirty="0" smtClean="0">
                <a:solidFill>
                  <a:srgbClr val="C00000"/>
                </a:solidFill>
                <a:latin typeface="Century Gothic" panose="020B0502020202020204" pitchFamily="34" charset="0"/>
              </a:rPr>
              <a:t>Complétez le formulaire : </a:t>
            </a:r>
          </a:p>
          <a:p>
            <a:pPr algn="just">
              <a:buClr>
                <a:srgbClr val="C00000"/>
              </a:buClr>
            </a:pPr>
            <a:endParaRPr lang="fr-FR" sz="400" b="1" dirty="0" smtClean="0">
              <a:latin typeface="Century Gothic" panose="020B0502020202020204" pitchFamily="34" charset="0"/>
            </a:endParaRPr>
          </a:p>
          <a:p>
            <a:pPr marL="342900" indent="-342900" algn="just">
              <a:buClr>
                <a:srgbClr val="C00000"/>
              </a:buClr>
              <a:buFont typeface="+mj-lt"/>
              <a:buAutoNum type="arabicPeriod"/>
            </a:pPr>
            <a:r>
              <a:rPr lang="fr-FR" sz="1200" dirty="0" smtClean="0">
                <a:latin typeface="Century Gothic" panose="020B0502020202020204" pitchFamily="34" charset="0"/>
              </a:rPr>
              <a:t>Nom, Prénom du client </a:t>
            </a:r>
          </a:p>
          <a:p>
            <a:pPr marL="342900" indent="-342900" algn="just">
              <a:buClr>
                <a:srgbClr val="C00000"/>
              </a:buClr>
              <a:buFont typeface="+mj-lt"/>
              <a:buAutoNum type="arabicPeriod"/>
            </a:pPr>
            <a:r>
              <a:rPr lang="fr-FR" sz="1200" dirty="0" smtClean="0">
                <a:latin typeface="Century Gothic" panose="020B0502020202020204" pitchFamily="34" charset="0"/>
              </a:rPr>
              <a:t>Numéro de personne</a:t>
            </a:r>
          </a:p>
          <a:p>
            <a:pPr marL="342900" indent="-342900" algn="just">
              <a:buClr>
                <a:srgbClr val="C00000"/>
              </a:buClr>
              <a:buFont typeface="+mj-lt"/>
              <a:buAutoNum type="arabicPeriod"/>
            </a:pPr>
            <a:r>
              <a:rPr lang="fr-FR" sz="1200" dirty="0" smtClean="0">
                <a:latin typeface="Century Gothic" panose="020B0502020202020204" pitchFamily="34" charset="0"/>
              </a:rPr>
              <a:t>Choix du BAC, précision sur la filière </a:t>
            </a:r>
          </a:p>
          <a:p>
            <a:pPr marL="342900" indent="-342900" algn="just">
              <a:buClr>
                <a:srgbClr val="C00000"/>
              </a:buClr>
              <a:buFont typeface="+mj-lt"/>
              <a:buAutoNum type="arabicPeriod"/>
            </a:pPr>
            <a:r>
              <a:rPr lang="fr-FR" sz="1200" dirty="0" smtClean="0">
                <a:latin typeface="Century Gothic" panose="020B0502020202020204" pitchFamily="34" charset="0"/>
              </a:rPr>
              <a:t>Mention obtenue </a:t>
            </a:r>
          </a:p>
          <a:p>
            <a:pPr marL="342900" indent="-342900" algn="just">
              <a:buClr>
                <a:srgbClr val="C00000"/>
              </a:buClr>
              <a:buFont typeface="+mj-lt"/>
              <a:buAutoNum type="arabicPeriod"/>
            </a:pPr>
            <a:r>
              <a:rPr lang="fr-FR" sz="1200" dirty="0" smtClean="0">
                <a:latin typeface="Century Gothic" panose="020B0502020202020204" pitchFamily="34" charset="0"/>
              </a:rPr>
              <a:t>Télécharger le justificatif de la mention </a:t>
            </a:r>
          </a:p>
          <a:p>
            <a:pPr marL="342900" indent="-342900" algn="just">
              <a:buClr>
                <a:srgbClr val="C00000"/>
              </a:buClr>
              <a:buFont typeface="+mj-lt"/>
              <a:buAutoNum type="arabicPeriod"/>
            </a:pPr>
            <a:r>
              <a:rPr lang="fr-FR" sz="1200" dirty="0" smtClean="0">
                <a:latin typeface="Century Gothic" panose="020B0502020202020204" pitchFamily="34" charset="0"/>
              </a:rPr>
              <a:t>Indiquer le RIB du client : </a:t>
            </a:r>
          </a:p>
          <a:p>
            <a:pPr marL="800100" lvl="1" indent="-342900" algn="just">
              <a:buClr>
                <a:srgbClr val="C00000"/>
              </a:buClr>
              <a:buFont typeface="Arial" panose="020B0604020202020204" pitchFamily="34" charset="0"/>
              <a:buChar char="•"/>
            </a:pPr>
            <a:r>
              <a:rPr lang="fr-FR" sz="1200" dirty="0" smtClean="0">
                <a:latin typeface="Century Gothic" panose="020B0502020202020204" pitchFamily="34" charset="0"/>
              </a:rPr>
              <a:t>Choix du code banque / Guichet</a:t>
            </a:r>
          </a:p>
          <a:p>
            <a:pPr marL="800100" lvl="1" indent="-342900" algn="just">
              <a:buClr>
                <a:srgbClr val="C00000"/>
              </a:buClr>
              <a:buFont typeface="Arial" panose="020B0604020202020204" pitchFamily="34" charset="0"/>
              <a:buChar char="•"/>
            </a:pPr>
            <a:r>
              <a:rPr lang="fr-FR" sz="1200" dirty="0" smtClean="0">
                <a:latin typeface="Century Gothic" panose="020B0502020202020204" pitchFamily="34" charset="0"/>
              </a:rPr>
              <a:t>Écrire le numéro de compte du client</a:t>
            </a:r>
          </a:p>
          <a:p>
            <a:pPr marL="800100" lvl="1" indent="-342900" algn="just">
              <a:buClr>
                <a:srgbClr val="C00000"/>
              </a:buClr>
              <a:buFont typeface="Arial" panose="020B0604020202020204" pitchFamily="34" charset="0"/>
              <a:buChar char="•"/>
            </a:pPr>
            <a:r>
              <a:rPr lang="fr-FR" sz="1200" dirty="0" smtClean="0">
                <a:solidFill>
                  <a:srgbClr val="C00000"/>
                </a:solidFill>
                <a:latin typeface="Century Gothic" panose="020B0502020202020204" pitchFamily="34" charset="0"/>
              </a:rPr>
              <a:t>Respectez le format de saisie : notez les 11 chiffres du compte de dépôt CEGEE afin d’éviter les anomalies</a:t>
            </a:r>
          </a:p>
          <a:p>
            <a:pPr marL="342900" indent="-342900" algn="just">
              <a:buClr>
                <a:srgbClr val="C00000"/>
              </a:buClr>
              <a:buFont typeface="+mj-lt"/>
              <a:buAutoNum type="arabicPeriod"/>
            </a:pPr>
            <a:r>
              <a:rPr lang="fr-FR" sz="1200" dirty="0" smtClean="0">
                <a:latin typeface="Century Gothic" panose="020B0502020202020204" pitchFamily="34" charset="0"/>
              </a:rPr>
              <a:t>Valider </a:t>
            </a:r>
            <a:endParaRPr lang="fr-FR" sz="1200" dirty="0">
              <a:latin typeface="Century Gothic" panose="020B0502020202020204" pitchFamily="34" charset="0"/>
            </a:endParaRPr>
          </a:p>
        </p:txBody>
      </p:sp>
      <p:sp>
        <p:nvSpPr>
          <p:cNvPr id="24" name="ZoneTexte 23"/>
          <p:cNvSpPr txBox="1"/>
          <p:nvPr/>
        </p:nvSpPr>
        <p:spPr>
          <a:xfrm>
            <a:off x="9480574" y="2230627"/>
            <a:ext cx="2379336" cy="3662541"/>
          </a:xfrm>
          <a:prstGeom prst="rect">
            <a:avLst/>
          </a:prstGeom>
          <a:noFill/>
        </p:spPr>
        <p:txBody>
          <a:bodyPr wrap="square" rtlCol="0">
            <a:spAutoFit/>
          </a:bodyPr>
          <a:lstStyle/>
          <a:p>
            <a:pPr marL="285750" indent="-285750">
              <a:buClr>
                <a:srgbClr val="C00000"/>
              </a:buClr>
              <a:buFont typeface="Wingdings" panose="05000000000000000000" pitchFamily="2" charset="2"/>
              <a:buChar char="§"/>
            </a:pPr>
            <a:r>
              <a:rPr lang="fr-FR" sz="1200" dirty="0" smtClean="0">
                <a:latin typeface="Century Gothic" panose="020B0502020202020204" pitchFamily="34" charset="0"/>
              </a:rPr>
              <a:t>L’offre est soumise à la détention </a:t>
            </a:r>
            <a:r>
              <a:rPr lang="fr-FR" sz="1200" b="1" dirty="0" smtClean="0">
                <a:latin typeface="Century Gothic" panose="020B0502020202020204" pitchFamily="34" charset="0"/>
              </a:rPr>
              <a:t>d’un compte courant. </a:t>
            </a:r>
          </a:p>
          <a:p>
            <a:pPr marL="285750" indent="-285750">
              <a:buClr>
                <a:srgbClr val="C00000"/>
              </a:buClr>
              <a:buFont typeface="Wingdings" panose="05000000000000000000" pitchFamily="2" charset="2"/>
              <a:buChar char="§"/>
            </a:pPr>
            <a:endParaRPr lang="fr-FR" sz="1200" dirty="0">
              <a:latin typeface="Century Gothic" panose="020B0502020202020204" pitchFamily="34" charset="0"/>
            </a:endParaRPr>
          </a:p>
          <a:p>
            <a:pPr marL="285750" indent="-285750">
              <a:buClr>
                <a:srgbClr val="C00000"/>
              </a:buClr>
              <a:buFont typeface="Wingdings" panose="05000000000000000000" pitchFamily="2" charset="2"/>
              <a:buChar char="§"/>
            </a:pPr>
            <a:r>
              <a:rPr lang="fr-FR" sz="1200" b="1" dirty="0" smtClean="0">
                <a:latin typeface="Century Gothic" panose="020B0502020202020204" pitchFamily="34" charset="0"/>
              </a:rPr>
              <a:t>L’offre est limitée </a:t>
            </a:r>
            <a:r>
              <a:rPr lang="fr-FR" sz="1200" dirty="0" smtClean="0">
                <a:latin typeface="Century Gothic" panose="020B0502020202020204" pitchFamily="34" charset="0"/>
              </a:rPr>
              <a:t>: un contingent est alloué à cette opération (environ 2 000 bénéficiaires).</a:t>
            </a:r>
          </a:p>
          <a:p>
            <a:pPr>
              <a:buClr>
                <a:srgbClr val="C00000"/>
              </a:buClr>
            </a:pPr>
            <a:r>
              <a:rPr lang="fr-FR" sz="1200" dirty="0" smtClean="0">
                <a:latin typeface="Century Gothic" panose="020B0502020202020204" pitchFamily="34" charset="0"/>
              </a:rPr>
              <a:t> </a:t>
            </a:r>
          </a:p>
          <a:p>
            <a:pPr marL="285750" indent="-285750">
              <a:buClr>
                <a:srgbClr val="C00000"/>
              </a:buClr>
              <a:buFont typeface="Wingdings" panose="05000000000000000000" pitchFamily="2" charset="2"/>
              <a:buChar char="§"/>
            </a:pPr>
            <a:r>
              <a:rPr lang="fr-FR" sz="1200" b="1" dirty="0" smtClean="0">
                <a:latin typeface="Century Gothic" panose="020B0502020202020204" pitchFamily="34" charset="0"/>
              </a:rPr>
              <a:t>Le versement sur le compte du client</a:t>
            </a:r>
            <a:r>
              <a:rPr lang="fr-FR" sz="1200" dirty="0" smtClean="0">
                <a:latin typeface="Century Gothic" panose="020B0502020202020204" pitchFamily="34" charset="0"/>
              </a:rPr>
              <a:t> s’effectue en une fois</a:t>
            </a:r>
            <a:r>
              <a:rPr lang="fr-FR" sz="1200" dirty="0">
                <a:latin typeface="Century Gothic" panose="020B0502020202020204" pitchFamily="34" charset="0"/>
              </a:rPr>
              <a:t>,</a:t>
            </a:r>
            <a:r>
              <a:rPr lang="fr-FR" sz="1200" b="1" dirty="0" smtClean="0">
                <a:latin typeface="Century Gothic" panose="020B0502020202020204" pitchFamily="34" charset="0"/>
              </a:rPr>
              <a:t> au plus tard le 1</a:t>
            </a:r>
            <a:r>
              <a:rPr lang="fr-FR" sz="1200" b="1" baseline="30000" dirty="0" smtClean="0">
                <a:latin typeface="Century Gothic" panose="020B0502020202020204" pitchFamily="34" charset="0"/>
              </a:rPr>
              <a:t>er</a:t>
            </a:r>
            <a:r>
              <a:rPr lang="fr-FR" sz="1200" b="1" dirty="0" smtClean="0">
                <a:latin typeface="Century Gothic" panose="020B0502020202020204" pitchFamily="34" charset="0"/>
              </a:rPr>
              <a:t> novembre. </a:t>
            </a:r>
          </a:p>
          <a:p>
            <a:pPr marL="285750" indent="-285750">
              <a:buClr>
                <a:srgbClr val="C00000"/>
              </a:buClr>
              <a:buFont typeface="Wingdings" panose="05000000000000000000" pitchFamily="2" charset="2"/>
              <a:buChar char="§"/>
            </a:pPr>
            <a:endParaRPr lang="fr-FR" sz="1200" dirty="0" smtClean="0">
              <a:latin typeface="Century Gothic" panose="020B0502020202020204" pitchFamily="34" charset="0"/>
            </a:endParaRPr>
          </a:p>
          <a:p>
            <a:pPr marL="285750" indent="-285750">
              <a:buClr>
                <a:srgbClr val="C00000"/>
              </a:buClr>
              <a:buFont typeface="Wingdings" panose="05000000000000000000" pitchFamily="2" charset="2"/>
              <a:buChar char="§"/>
            </a:pPr>
            <a:r>
              <a:rPr lang="fr-FR" sz="1200" dirty="0">
                <a:latin typeface="Century Gothic" panose="020B0502020202020204" pitchFamily="34" charset="0"/>
              </a:rPr>
              <a:t>Aucun justificatif de souscription à un abonnement streaming n’est demandé.</a:t>
            </a:r>
          </a:p>
          <a:p>
            <a:pPr>
              <a:buClr>
                <a:srgbClr val="C00000"/>
              </a:buClr>
            </a:pPr>
            <a:endParaRPr lang="fr-FR" sz="1200" dirty="0" smtClean="0">
              <a:latin typeface="Century Gothic" panose="020B0502020202020204" pitchFamily="34" charset="0"/>
            </a:endParaRPr>
          </a:p>
          <a:p>
            <a:pPr>
              <a:buClr>
                <a:srgbClr val="C00000"/>
              </a:buClr>
            </a:pPr>
            <a:endParaRPr lang="fr-FR" sz="400" dirty="0" smtClean="0">
              <a:latin typeface="Century Gothic" panose="020B0502020202020204" pitchFamily="34" charset="0"/>
            </a:endParaRPr>
          </a:p>
        </p:txBody>
      </p:sp>
      <p:sp>
        <p:nvSpPr>
          <p:cNvPr id="22" name="ZoneTexte 21"/>
          <p:cNvSpPr txBox="1"/>
          <p:nvPr/>
        </p:nvSpPr>
        <p:spPr>
          <a:xfrm>
            <a:off x="510423" y="5397148"/>
            <a:ext cx="8818404" cy="723275"/>
          </a:xfrm>
          <a:prstGeom prst="rect">
            <a:avLst/>
          </a:prstGeom>
          <a:noFill/>
        </p:spPr>
        <p:txBody>
          <a:bodyPr wrap="square" rtlCol="0">
            <a:spAutoFit/>
          </a:bodyPr>
          <a:lstStyle/>
          <a:p>
            <a:pPr algn="just">
              <a:buClr>
                <a:srgbClr val="C00000"/>
              </a:buClr>
            </a:pPr>
            <a:r>
              <a:rPr lang="fr-FR" sz="1200" dirty="0" smtClean="0">
                <a:latin typeface="Century Gothic" panose="020B0502020202020204" pitchFamily="34" charset="0"/>
              </a:rPr>
              <a:t>Offre valable jusqu’au 30 septembre 2020, pour toute ouverture ou détention d’un compte de dépôt, réservée aux étudiants diplômés d’un Baccalauréat avec mention, âgés au minimum de 16 ans sur présentation d’un justificatif 2020 valide. Remboursement effectué sur le compte de dépôt du client, au plus tard, le 1</a:t>
            </a:r>
            <a:r>
              <a:rPr lang="fr-FR" sz="1200" baseline="30000" dirty="0" smtClean="0">
                <a:latin typeface="Century Gothic" panose="020B0502020202020204" pitchFamily="34" charset="0"/>
              </a:rPr>
              <a:t>er</a:t>
            </a:r>
            <a:r>
              <a:rPr lang="fr-FR" sz="1200" dirty="0" smtClean="0">
                <a:latin typeface="Century Gothic" panose="020B0502020202020204" pitchFamily="34" charset="0"/>
              </a:rPr>
              <a:t> novembre 2020. </a:t>
            </a:r>
          </a:p>
          <a:p>
            <a:pPr algn="just">
              <a:buClr>
                <a:srgbClr val="C00000"/>
              </a:buClr>
            </a:pPr>
            <a:endParaRPr lang="fr-FR" sz="400" dirty="0" smtClean="0">
              <a:latin typeface="Century Gothic" panose="020B0502020202020204" pitchFamily="34" charset="0"/>
            </a:endParaRPr>
          </a:p>
        </p:txBody>
      </p:sp>
      <p:sp>
        <p:nvSpPr>
          <p:cNvPr id="23" name="ZoneTexte 22"/>
          <p:cNvSpPr txBox="1"/>
          <p:nvPr/>
        </p:nvSpPr>
        <p:spPr>
          <a:xfrm>
            <a:off x="2795778" y="4800600"/>
            <a:ext cx="5468350" cy="276999"/>
          </a:xfrm>
          <a:prstGeom prst="rect">
            <a:avLst/>
          </a:prstGeom>
          <a:noFill/>
        </p:spPr>
        <p:txBody>
          <a:bodyPr wrap="square" rtlCol="0">
            <a:spAutoFit/>
          </a:bodyPr>
          <a:lstStyle/>
          <a:p>
            <a:pPr>
              <a:buClr>
                <a:srgbClr val="C00000"/>
              </a:buClr>
            </a:pPr>
            <a:r>
              <a:rPr lang="fr-FR" sz="1200" b="1" dirty="0" smtClean="0">
                <a:latin typeface="Century Gothic" panose="020B0502020202020204" pitchFamily="34" charset="0"/>
              </a:rPr>
              <a:t>Cliquez sur l’image pour accéder directement au questionnaire</a:t>
            </a:r>
            <a:endParaRPr lang="fr-FR" sz="400" b="1" dirty="0" smtClean="0">
              <a:latin typeface="Century Gothic" panose="020B0502020202020204" pitchFamily="34" charset="0"/>
            </a:endParaRPr>
          </a:p>
        </p:txBody>
      </p:sp>
      <p:pic>
        <p:nvPicPr>
          <p:cNvPr id="7" name="Image 6"/>
          <p:cNvPicPr>
            <a:picLocks noChangeAspect="1"/>
          </p:cNvPicPr>
          <p:nvPr/>
        </p:nvPicPr>
        <p:blipFill>
          <a:blip r:embed="rId11">
            <a:extLst>
              <a:ext uri="{BEBA8EAE-BF5A-486C-A8C5-ECC9F3942E4B}">
                <a14:imgProps xmlns:a14="http://schemas.microsoft.com/office/drawing/2010/main">
                  <a14:imgLayer r:embed="rId12">
                    <a14:imgEffect>
                      <a14:backgroundRemoval t="0" b="97768" l="0" r="100000">
                        <a14:foregroundMark x1="55357" y1="21429" x2="33929" y2="88839"/>
                        <a14:foregroundMark x1="29911" y1="55804" x2="66964" y2="83036"/>
                        <a14:foregroundMark x1="81250" y1="61607" x2="13839" y2="77679"/>
                        <a14:foregroundMark x1="54464" y1="33929" x2="66518" y2="66964"/>
                      </a14:backgroundRemoval>
                    </a14:imgEffect>
                  </a14:imgLayer>
                </a14:imgProps>
              </a:ext>
            </a:extLst>
          </a:blip>
          <a:stretch>
            <a:fillRect/>
          </a:stretch>
        </p:blipFill>
        <p:spPr>
          <a:xfrm>
            <a:off x="5987166" y="3951626"/>
            <a:ext cx="269404" cy="269404"/>
          </a:xfrm>
          <a:prstGeom prst="rect">
            <a:avLst/>
          </a:prstGeom>
        </p:spPr>
      </p:pic>
      <p:pic>
        <p:nvPicPr>
          <p:cNvPr id="26" name="Image 25"/>
          <p:cNvPicPr>
            <a:picLocks noChangeAspect="1"/>
          </p:cNvPicPr>
          <p:nvPr/>
        </p:nvPicPr>
        <p:blipFill>
          <a:blip r:embed="rId13"/>
          <a:stretch>
            <a:fillRect/>
          </a:stretch>
        </p:blipFill>
        <p:spPr>
          <a:xfrm>
            <a:off x="243011" y="400532"/>
            <a:ext cx="2394709" cy="403977"/>
          </a:xfrm>
          <a:prstGeom prst="rect">
            <a:avLst/>
          </a:prstGeom>
        </p:spPr>
      </p:pic>
      <p:pic>
        <p:nvPicPr>
          <p:cNvPr id="10"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898003" y="658563"/>
            <a:ext cx="609600" cy="609600"/>
          </a:xfrm>
          <a:prstGeom prst="rect">
            <a:avLst/>
          </a:prstGeom>
        </p:spPr>
      </p:pic>
    </p:spTree>
    <p:extLst>
      <p:ext uri="{BB962C8B-B14F-4D97-AF65-F5344CB8AC3E}">
        <p14:creationId xmlns:p14="http://schemas.microsoft.com/office/powerpoint/2010/main" val="17026272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39699" fill="hold"/>
                                        <p:tgtEl>
                                          <p:spTgt spid="10"/>
                                        </p:tgtEl>
                                      </p:cBhvr>
                                    </p:cmd>
                                  </p:childTnLst>
                                </p:cTn>
                              </p:par>
                            </p:childTnLst>
                          </p:cTn>
                        </p:par>
                        <p:par>
                          <p:cTn id="11" fill="hold">
                            <p:stCondLst>
                              <p:cond delay="40199"/>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40699"/>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41199"/>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20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500"/>
                            </p:stCondLst>
                            <p:childTnLst>
                              <p:par>
                                <p:cTn id="44" presetID="10" presetClass="entr" presetSubtype="0" fill="hold" nodeType="afterEffect">
                                  <p:stCondLst>
                                    <p:cond delay="250"/>
                                  </p:stCondLst>
                                  <p:childTnLst>
                                    <p:set>
                                      <p:cBhvr>
                                        <p:cTn id="45" dur="1" fill="hold">
                                          <p:stCondLst>
                                            <p:cond delay="0"/>
                                          </p:stCondLst>
                                        </p:cTn>
                                        <p:tgtEl>
                                          <p:spTgt spid="24">
                                            <p:txEl>
                                              <p:pRg st="0" end="0"/>
                                            </p:txEl>
                                          </p:spTgt>
                                        </p:tgtEl>
                                        <p:attrNameLst>
                                          <p:attrName>style.visibility</p:attrName>
                                        </p:attrNameLst>
                                      </p:cBhvr>
                                      <p:to>
                                        <p:strVal val="visible"/>
                                      </p:to>
                                    </p:set>
                                    <p:animEffect transition="in" filter="fade">
                                      <p:cBhvr>
                                        <p:cTn id="46" dur="500"/>
                                        <p:tgtEl>
                                          <p:spTgt spid="24">
                                            <p:txEl>
                                              <p:pRg st="0" end="0"/>
                                            </p:txEl>
                                          </p:spTgt>
                                        </p:tgtEl>
                                      </p:cBhvr>
                                    </p:animEffect>
                                  </p:childTnLst>
                                </p:cTn>
                              </p:par>
                            </p:childTnLst>
                          </p:cTn>
                        </p:par>
                        <p:par>
                          <p:cTn id="47" fill="hold">
                            <p:stCondLst>
                              <p:cond delay="1250"/>
                            </p:stCondLst>
                            <p:childTnLst>
                              <p:par>
                                <p:cTn id="48" presetID="10" presetClass="entr" presetSubtype="0" fill="hold" nodeType="afterEffect">
                                  <p:stCondLst>
                                    <p:cond delay="750"/>
                                  </p:stCondLst>
                                  <p:childTnLst>
                                    <p:set>
                                      <p:cBhvr>
                                        <p:cTn id="49" dur="1" fill="hold">
                                          <p:stCondLst>
                                            <p:cond delay="0"/>
                                          </p:stCondLst>
                                        </p:cTn>
                                        <p:tgtEl>
                                          <p:spTgt spid="24">
                                            <p:txEl>
                                              <p:pRg st="2" end="2"/>
                                            </p:txEl>
                                          </p:spTgt>
                                        </p:tgtEl>
                                        <p:attrNameLst>
                                          <p:attrName>style.visibility</p:attrName>
                                        </p:attrNameLst>
                                      </p:cBhvr>
                                      <p:to>
                                        <p:strVal val="visible"/>
                                      </p:to>
                                    </p:set>
                                    <p:animEffect transition="in" filter="fade">
                                      <p:cBhvr>
                                        <p:cTn id="50" dur="500"/>
                                        <p:tgtEl>
                                          <p:spTgt spid="24">
                                            <p:txEl>
                                              <p:pRg st="2" end="2"/>
                                            </p:txEl>
                                          </p:spTgt>
                                        </p:tgtEl>
                                      </p:cBhvr>
                                    </p:animEffect>
                                  </p:childTnLst>
                                </p:cTn>
                              </p:par>
                            </p:childTnLst>
                          </p:cTn>
                        </p:par>
                        <p:par>
                          <p:cTn id="51" fill="hold">
                            <p:stCondLst>
                              <p:cond delay="2500"/>
                            </p:stCondLst>
                            <p:childTnLst>
                              <p:par>
                                <p:cTn id="52" presetID="10" presetClass="entr" presetSubtype="0" fill="hold" nodeType="afterEffect">
                                  <p:stCondLst>
                                    <p:cond delay="750"/>
                                  </p:stCondLst>
                                  <p:childTnLst>
                                    <p:set>
                                      <p:cBhvr>
                                        <p:cTn id="53" dur="1" fill="hold">
                                          <p:stCondLst>
                                            <p:cond delay="0"/>
                                          </p:stCondLst>
                                        </p:cTn>
                                        <p:tgtEl>
                                          <p:spTgt spid="24">
                                            <p:txEl>
                                              <p:pRg st="4" end="4"/>
                                            </p:txEl>
                                          </p:spTgt>
                                        </p:tgtEl>
                                        <p:attrNameLst>
                                          <p:attrName>style.visibility</p:attrName>
                                        </p:attrNameLst>
                                      </p:cBhvr>
                                      <p:to>
                                        <p:strVal val="visible"/>
                                      </p:to>
                                    </p:set>
                                    <p:animEffect transition="in" filter="fade">
                                      <p:cBhvr>
                                        <p:cTn id="54" dur="500"/>
                                        <p:tgtEl>
                                          <p:spTgt spid="24">
                                            <p:txEl>
                                              <p:pRg st="4" end="4"/>
                                            </p:txEl>
                                          </p:spTgt>
                                        </p:tgtEl>
                                      </p:cBhvr>
                                    </p:animEffect>
                                  </p:childTnLst>
                                </p:cTn>
                              </p:par>
                            </p:childTnLst>
                          </p:cTn>
                        </p:par>
                        <p:par>
                          <p:cTn id="55" fill="hold">
                            <p:stCondLst>
                              <p:cond delay="3750"/>
                            </p:stCondLst>
                            <p:childTnLst>
                              <p:par>
                                <p:cTn id="56" presetID="10" presetClass="entr" presetSubtype="0" fill="hold" nodeType="afterEffect">
                                  <p:stCondLst>
                                    <p:cond delay="750"/>
                                  </p:stCondLst>
                                  <p:childTnLst>
                                    <p:set>
                                      <p:cBhvr>
                                        <p:cTn id="57" dur="1" fill="hold">
                                          <p:stCondLst>
                                            <p:cond delay="0"/>
                                          </p:stCondLst>
                                        </p:cTn>
                                        <p:tgtEl>
                                          <p:spTgt spid="24">
                                            <p:txEl>
                                              <p:pRg st="6" end="6"/>
                                            </p:txEl>
                                          </p:spTgt>
                                        </p:tgtEl>
                                        <p:attrNameLst>
                                          <p:attrName>style.visibility</p:attrName>
                                        </p:attrNameLst>
                                      </p:cBhvr>
                                      <p:to>
                                        <p:strVal val="visible"/>
                                      </p:to>
                                    </p:set>
                                    <p:animEffect transition="in" filter="fade">
                                      <p:cBhvr>
                                        <p:cTn id="58" dur="500"/>
                                        <p:tgtEl>
                                          <p:spTgt spid="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9" fill="hold" display="0">
                  <p:stCondLst>
                    <p:cond delay="indefinite"/>
                  </p:stCondLst>
                  <p:endCondLst>
                    <p:cond evt="onStopAudio" delay="0">
                      <p:tgtEl>
                        <p:sldTgt/>
                      </p:tgtEl>
                    </p:cond>
                  </p:endCondLst>
                </p:cTn>
                <p:tgtEl>
                  <p:spTgt spid="10"/>
                </p:tgtEl>
              </p:cMediaNode>
            </p:audio>
          </p:childTnLst>
        </p:cTn>
      </p:par>
    </p:tnLst>
    <p:bldLst>
      <p:bldP spid="48" grpId="0" animBg="1"/>
      <p:bldP spid="21" grpId="0"/>
      <p:bldP spid="6" grpId="0" animBg="1"/>
      <p:bldP spid="46"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741"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7"/>
            <a:ext cx="12331700" cy="784028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9</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sp>
        <p:nvSpPr>
          <p:cNvPr id="14344" name="Rectangle 14343"/>
          <p:cNvSpPr/>
          <p:nvPr/>
        </p:nvSpPr>
        <p:spPr>
          <a:xfrm>
            <a:off x="579720" y="1853879"/>
            <a:ext cx="6716161" cy="4224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p:cNvPicPr>
            <a:picLocks noChangeAspect="1"/>
          </p:cNvPicPr>
          <p:nvPr/>
        </p:nvPicPr>
        <p:blipFill>
          <a:blip r:embed="rId4"/>
          <a:stretch>
            <a:fillRect/>
          </a:stretch>
        </p:blipFill>
        <p:spPr>
          <a:xfrm>
            <a:off x="4535500" y="658563"/>
            <a:ext cx="2800178" cy="546526"/>
          </a:xfrm>
          <a:prstGeom prst="rect">
            <a:avLst/>
          </a:prstGeom>
        </p:spPr>
      </p:pic>
      <p:sp>
        <p:nvSpPr>
          <p:cNvPr id="53" name="ZoneTexte 52"/>
          <p:cNvSpPr txBox="1"/>
          <p:nvPr/>
        </p:nvSpPr>
        <p:spPr>
          <a:xfrm>
            <a:off x="295027" y="1549511"/>
            <a:ext cx="11400956" cy="400110"/>
          </a:xfrm>
          <a:prstGeom prst="rect">
            <a:avLst/>
          </a:prstGeom>
          <a:noFill/>
          <a:ln>
            <a:noFill/>
          </a:ln>
        </p:spPr>
        <p:txBody>
          <a:bodyPr wrap="square" rtlCol="0">
            <a:spAutoFit/>
          </a:bodyPr>
          <a:lstStyle/>
          <a:p>
            <a:pPr algn="just"/>
            <a:r>
              <a:rPr lang="fr-FR" sz="2000" b="1" dirty="0" smtClean="0">
                <a:solidFill>
                  <a:srgbClr val="C00000"/>
                </a:solidFill>
                <a:latin typeface="Century Gothic" panose="020B0502020202020204" pitchFamily="34" charset="0"/>
              </a:rPr>
              <a:t>Approche commerciale : l’offre BAC un levier supplémentaire pour contacter nos clients.  </a:t>
            </a:r>
          </a:p>
        </p:txBody>
      </p:sp>
      <p:sp>
        <p:nvSpPr>
          <p:cNvPr id="54" name="Rectangle 53"/>
          <p:cNvSpPr/>
          <p:nvPr/>
        </p:nvSpPr>
        <p:spPr>
          <a:xfrm>
            <a:off x="2556513" y="2346234"/>
            <a:ext cx="7269538" cy="1200329"/>
          </a:xfrm>
          <a:prstGeom prst="rect">
            <a:avLst/>
          </a:prstGeom>
        </p:spPr>
        <p:txBody>
          <a:bodyPr wrap="square">
            <a:spAutoFit/>
          </a:bodyPr>
          <a:lstStyle/>
          <a:p>
            <a:pPr marL="285750" indent="-285750" algn="just">
              <a:buClr>
                <a:srgbClr val="C00000"/>
              </a:buClr>
              <a:buFont typeface="Wingdings 2" panose="05020102010507070707" pitchFamily="18" charset="2"/>
              <a:buChar char="¢"/>
            </a:pPr>
            <a:r>
              <a:rPr lang="fr-FR" sz="1600" b="1" dirty="0" smtClean="0">
                <a:latin typeface="Century Gothic" panose="020B0502020202020204" pitchFamily="34" charset="0"/>
              </a:rPr>
              <a:t>Cible GERC à votre disposition pour contacter vos clients : </a:t>
            </a:r>
          </a:p>
          <a:p>
            <a:pPr marL="742950" lvl="1" indent="-285750" algn="just">
              <a:buClr>
                <a:srgbClr val="C00000"/>
              </a:buClr>
              <a:buFont typeface="Wingdings 2" panose="05020102010507070707" pitchFamily="18" charset="2"/>
              <a:buChar char="¢"/>
            </a:pPr>
            <a:r>
              <a:rPr lang="fr-FR" sz="1400" dirty="0" smtClean="0">
                <a:latin typeface="Century Gothic" panose="020B0502020202020204" pitchFamily="34" charset="0"/>
              </a:rPr>
              <a:t>clients </a:t>
            </a:r>
            <a:r>
              <a:rPr lang="fr-FR" sz="1400" dirty="0" smtClean="0">
                <a:latin typeface="Century Gothic" panose="020B0502020202020204" pitchFamily="34" charset="0"/>
              </a:rPr>
              <a:t>ayant</a:t>
            </a:r>
            <a:r>
              <a:rPr lang="fr-FR" sz="1400" dirty="0" smtClean="0">
                <a:latin typeface="Century Gothic" panose="020B0502020202020204" pitchFamily="34" charset="0"/>
              </a:rPr>
              <a:t> </a:t>
            </a:r>
            <a:r>
              <a:rPr lang="fr-FR" sz="1400" dirty="0" smtClean="0">
                <a:latin typeface="Century Gothic" panose="020B0502020202020204" pitchFamily="34" charset="0"/>
              </a:rPr>
              <a:t>18 ans </a:t>
            </a:r>
            <a:r>
              <a:rPr lang="fr-FR" sz="1400" dirty="0" smtClean="0">
                <a:latin typeface="Century Gothic" panose="020B0502020202020204" pitchFamily="34" charset="0"/>
              </a:rPr>
              <a:t>en 2020</a:t>
            </a:r>
            <a:endParaRPr lang="fr-FR" sz="1400" dirty="0" smtClean="0">
              <a:latin typeface="Century Gothic" panose="020B0502020202020204" pitchFamily="34" charset="0"/>
            </a:endParaRPr>
          </a:p>
          <a:p>
            <a:pPr marL="742950" lvl="1" indent="-285750" algn="just">
              <a:buClr>
                <a:srgbClr val="C00000"/>
              </a:buClr>
              <a:buFont typeface="Wingdings 2" panose="05020102010507070707" pitchFamily="18" charset="2"/>
              <a:buChar char="¢"/>
            </a:pPr>
            <a:r>
              <a:rPr lang="fr-FR" sz="1400" dirty="0" smtClean="0">
                <a:latin typeface="Century Gothic" panose="020B0502020202020204" pitchFamily="34" charset="0"/>
              </a:rPr>
              <a:t>Exclusion des clients vus (CRE) les 3 derniers mois et cible OCF</a:t>
            </a:r>
          </a:p>
          <a:p>
            <a:pPr marL="742950" lvl="1" indent="-285750" algn="just">
              <a:buClr>
                <a:srgbClr val="C00000"/>
              </a:buClr>
              <a:buFont typeface="Wingdings 2" panose="05020102010507070707" pitchFamily="18" charset="2"/>
              <a:buChar char="¢"/>
            </a:pPr>
            <a:endParaRPr lang="fr-FR" sz="1400" b="1" dirty="0">
              <a:latin typeface="Century Gothic" panose="020B0502020202020204" pitchFamily="34" charset="0"/>
            </a:endParaRPr>
          </a:p>
          <a:p>
            <a:pPr marL="285750" indent="-285750" algn="just">
              <a:buClr>
                <a:srgbClr val="C00000"/>
              </a:buClr>
              <a:buFont typeface="Wingdings 2" panose="05020102010507070707" pitchFamily="18" charset="2"/>
              <a:buChar char="¢"/>
            </a:pPr>
            <a:endParaRPr lang="fr-FR" sz="1400" dirty="0">
              <a:latin typeface="Century Gothic" panose="020B0502020202020204" pitchFamily="34" charset="0"/>
            </a:endParaRPr>
          </a:p>
        </p:txBody>
      </p:sp>
      <p:pic>
        <p:nvPicPr>
          <p:cNvPr id="1026" name="Picture 2" descr="Customer premium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6680" y="2342448"/>
            <a:ext cx="973306" cy="97330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hlinkClick r:id="rId6"/>
          </p:cNvPr>
          <p:cNvSpPr/>
          <p:nvPr/>
        </p:nvSpPr>
        <p:spPr>
          <a:xfrm>
            <a:off x="9614002" y="2348179"/>
            <a:ext cx="1088794" cy="1080699"/>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tx1"/>
                </a:solidFill>
                <a:latin typeface="Century Gothic" panose="020B0502020202020204" pitchFamily="34" charset="0"/>
              </a:rPr>
              <a:t>Cliquez ici pour accéder à la cible GERC</a:t>
            </a:r>
            <a:endParaRPr lang="fr-FR" sz="1200" dirty="0">
              <a:solidFill>
                <a:schemeClr val="tx1"/>
              </a:solidFill>
              <a:latin typeface="Century Gothic" panose="020B0502020202020204" pitchFamily="34" charset="0"/>
            </a:endParaRPr>
          </a:p>
        </p:txBody>
      </p:sp>
      <p:pic>
        <p:nvPicPr>
          <p:cNvPr id="30" name="Image 29">
            <a:hlinkClick r:id="rId7"/>
          </p:cNvPr>
          <p:cNvPicPr>
            <a:picLocks noChangeAspect="1"/>
          </p:cNvPicPr>
          <p:nvPr/>
        </p:nvPicPr>
        <p:blipFill>
          <a:blip r:embed="rId8"/>
          <a:stretch>
            <a:fillRect/>
          </a:stretch>
        </p:blipFill>
        <p:spPr>
          <a:xfrm rot="5400000">
            <a:off x="9489869" y="3147046"/>
            <a:ext cx="399517" cy="399517"/>
          </a:xfrm>
          <a:prstGeom prst="rect">
            <a:avLst/>
          </a:prstGeom>
        </p:spPr>
      </p:pic>
      <p:grpSp>
        <p:nvGrpSpPr>
          <p:cNvPr id="16" name="Groupe 15"/>
          <p:cNvGrpSpPr/>
          <p:nvPr/>
        </p:nvGrpSpPr>
        <p:grpSpPr>
          <a:xfrm>
            <a:off x="352372" y="3885202"/>
            <a:ext cx="2131421" cy="1938396"/>
            <a:chOff x="352372" y="3885202"/>
            <a:chExt cx="2131421" cy="1938396"/>
          </a:xfrm>
        </p:grpSpPr>
        <p:pic>
          <p:nvPicPr>
            <p:cNvPr id="5" name="Image 4"/>
            <p:cNvPicPr>
              <a:picLocks noChangeAspect="1"/>
            </p:cNvPicPr>
            <p:nvPr/>
          </p:nvPicPr>
          <p:blipFill>
            <a:blip r:embed="rId9">
              <a:extLst>
                <a:ext uri="{BEBA8EAE-BF5A-486C-A8C5-ECC9F3942E4B}">
                  <a14:imgProps xmlns:a14="http://schemas.microsoft.com/office/drawing/2010/main">
                    <a14:imgLayer r:embed="rId10">
                      <a14:imgEffect>
                        <a14:backgroundRemoval t="0" b="100000" l="0" r="93750"/>
                      </a14:imgEffect>
                    </a14:imgLayer>
                  </a14:imgProps>
                </a:ext>
              </a:extLst>
            </a:blip>
            <a:stretch>
              <a:fillRect/>
            </a:stretch>
          </p:blipFill>
          <p:spPr>
            <a:xfrm>
              <a:off x="1312421" y="4247243"/>
              <a:ext cx="1015434" cy="1015434"/>
            </a:xfrm>
            <a:prstGeom prst="rect">
              <a:avLst/>
            </a:prstGeom>
          </p:spPr>
        </p:pic>
        <p:pic>
          <p:nvPicPr>
            <p:cNvPr id="4" name="Image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2050" y="4702299"/>
              <a:ext cx="867533" cy="867533"/>
            </a:xfrm>
            <a:prstGeom prst="rect">
              <a:avLst/>
            </a:prstGeom>
          </p:spPr>
        </p:pic>
        <p:sp>
          <p:nvSpPr>
            <p:cNvPr id="18" name="ZoneTexte 17"/>
            <p:cNvSpPr txBox="1"/>
            <p:nvPr/>
          </p:nvSpPr>
          <p:spPr>
            <a:xfrm>
              <a:off x="590348" y="5450850"/>
              <a:ext cx="1893445" cy="307777"/>
            </a:xfrm>
            <a:prstGeom prst="rect">
              <a:avLst/>
            </a:prstGeom>
            <a:noFill/>
          </p:spPr>
          <p:txBody>
            <a:bodyPr wrap="square" rtlCol="0">
              <a:spAutoFit/>
            </a:bodyPr>
            <a:lstStyle/>
            <a:p>
              <a:pPr algn="ctr">
                <a:buClr>
                  <a:srgbClr val="C00000"/>
                </a:buClr>
              </a:pPr>
              <a:r>
                <a:rPr lang="fr-FR" sz="1400" b="1" dirty="0" smtClean="0">
                  <a:latin typeface="Century Gothic" panose="020B0502020202020204" pitchFamily="34" charset="0"/>
                </a:rPr>
                <a:t>Contacter le client</a:t>
              </a:r>
            </a:p>
          </p:txBody>
        </p:sp>
        <p:sp>
          <p:nvSpPr>
            <p:cNvPr id="35" name="Rectangle 34"/>
            <p:cNvSpPr/>
            <p:nvPr/>
          </p:nvSpPr>
          <p:spPr>
            <a:xfrm>
              <a:off x="621531" y="4116011"/>
              <a:ext cx="1862262" cy="17075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p:nvPicPr>
          <p:blipFill>
            <a:blip r:embed="rId12">
              <a:duotone>
                <a:schemeClr val="accent5">
                  <a:shade val="45000"/>
                  <a:satMod val="135000"/>
                </a:schemeClr>
                <a:prstClr val="white"/>
              </a:duotone>
            </a:blip>
            <a:stretch>
              <a:fillRect/>
            </a:stretch>
          </p:blipFill>
          <p:spPr>
            <a:xfrm>
              <a:off x="352372" y="3885202"/>
              <a:ext cx="608489" cy="608489"/>
            </a:xfrm>
            <a:prstGeom prst="rect">
              <a:avLst/>
            </a:prstGeom>
          </p:spPr>
        </p:pic>
      </p:grpSp>
      <p:grpSp>
        <p:nvGrpSpPr>
          <p:cNvPr id="17" name="Groupe 16"/>
          <p:cNvGrpSpPr/>
          <p:nvPr/>
        </p:nvGrpSpPr>
        <p:grpSpPr>
          <a:xfrm>
            <a:off x="2875732" y="3757407"/>
            <a:ext cx="2509028" cy="2056735"/>
            <a:chOff x="2945799" y="3743951"/>
            <a:chExt cx="2509028" cy="2056735"/>
          </a:xfrm>
        </p:grpSpPr>
        <p:sp>
          <p:nvSpPr>
            <p:cNvPr id="20" name="ZoneTexte 19"/>
            <p:cNvSpPr txBox="1"/>
            <p:nvPr/>
          </p:nvSpPr>
          <p:spPr>
            <a:xfrm>
              <a:off x="3150360" y="4859293"/>
              <a:ext cx="2304467" cy="738664"/>
            </a:xfrm>
            <a:prstGeom prst="rect">
              <a:avLst/>
            </a:prstGeom>
            <a:noFill/>
          </p:spPr>
          <p:txBody>
            <a:bodyPr wrap="square" rtlCol="0">
              <a:spAutoFit/>
            </a:bodyPr>
            <a:lstStyle/>
            <a:p>
              <a:pPr algn="ctr">
                <a:buClr>
                  <a:srgbClr val="C00000"/>
                </a:buClr>
              </a:pPr>
              <a:r>
                <a:rPr lang="fr-FR" sz="1400" b="1" dirty="0" smtClean="0">
                  <a:latin typeface="Century Gothic" panose="020B0502020202020204" pitchFamily="34" charset="0"/>
                </a:rPr>
                <a:t>Le questionner </a:t>
              </a:r>
              <a:r>
                <a:rPr lang="fr-FR" sz="1400" dirty="0" smtClean="0">
                  <a:latin typeface="Century Gothic" panose="020B0502020202020204" pitchFamily="34" charset="0"/>
                </a:rPr>
                <a:t>sur sa situation, ses études, ses projets et… son BAC. </a:t>
              </a:r>
            </a:p>
          </p:txBody>
        </p:sp>
        <p:sp>
          <p:nvSpPr>
            <p:cNvPr id="14" name="Rectangle 13"/>
            <p:cNvSpPr/>
            <p:nvPr/>
          </p:nvSpPr>
          <p:spPr>
            <a:xfrm>
              <a:off x="3152344" y="4100071"/>
              <a:ext cx="2297048" cy="170061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p:nvPicPr>
          <p:blipFill>
            <a:blip r:embed="rId13">
              <a:duotone>
                <a:schemeClr val="accent5">
                  <a:shade val="45000"/>
                  <a:satMod val="135000"/>
                </a:schemeClr>
                <a:prstClr val="white"/>
              </a:duotone>
            </a:blip>
            <a:stretch>
              <a:fillRect/>
            </a:stretch>
          </p:blipFill>
          <p:spPr>
            <a:xfrm>
              <a:off x="2945799" y="3863617"/>
              <a:ext cx="608489" cy="608489"/>
            </a:xfrm>
            <a:prstGeom prst="rect">
              <a:avLst/>
            </a:prstGeom>
          </p:spPr>
        </p:pic>
        <p:pic>
          <p:nvPicPr>
            <p:cNvPr id="6" name="Image 5"/>
            <p:cNvPicPr>
              <a:picLocks noChangeAspect="1"/>
            </p:cNvPicPr>
            <p:nvPr/>
          </p:nvPicPr>
          <p:blipFill>
            <a:blip r:embed="rId14">
              <a:extLst>
                <a:ext uri="{BEBA8EAE-BF5A-486C-A8C5-ECC9F3942E4B}">
                  <a14:imgProps xmlns:a14="http://schemas.microsoft.com/office/drawing/2010/main">
                    <a14:imgLayer r:embed="rId15">
                      <a14:imgEffect>
                        <a14:backgroundRemoval t="1339" b="100000" l="0" r="100000"/>
                      </a14:imgEffect>
                    </a14:imgLayer>
                  </a14:imgProps>
                </a:ext>
              </a:extLst>
            </a:blip>
            <a:stretch>
              <a:fillRect/>
            </a:stretch>
          </p:blipFill>
          <p:spPr>
            <a:xfrm>
              <a:off x="4157844" y="3743951"/>
              <a:ext cx="1072179" cy="1072179"/>
            </a:xfrm>
            <a:prstGeom prst="rect">
              <a:avLst/>
            </a:prstGeom>
          </p:spPr>
        </p:pic>
      </p:grpSp>
      <p:grpSp>
        <p:nvGrpSpPr>
          <p:cNvPr id="19" name="Groupe 18"/>
          <p:cNvGrpSpPr/>
          <p:nvPr/>
        </p:nvGrpSpPr>
        <p:grpSpPr>
          <a:xfrm>
            <a:off x="5776699" y="3885202"/>
            <a:ext cx="6189637" cy="2238135"/>
            <a:chOff x="12945299" y="3984638"/>
            <a:chExt cx="6189637" cy="2238135"/>
          </a:xfrm>
        </p:grpSpPr>
        <p:sp>
          <p:nvSpPr>
            <p:cNvPr id="34" name="Rectangle 33"/>
            <p:cNvSpPr/>
            <p:nvPr/>
          </p:nvSpPr>
          <p:spPr>
            <a:xfrm>
              <a:off x="13224410" y="4247243"/>
              <a:ext cx="5640172" cy="16760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1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8170803" y="5258640"/>
              <a:ext cx="964133" cy="964133"/>
            </a:xfrm>
            <a:prstGeom prst="rect">
              <a:avLst/>
            </a:prstGeom>
          </p:spPr>
        </p:pic>
        <p:pic>
          <p:nvPicPr>
            <p:cNvPr id="9" name="Image 8"/>
            <p:cNvPicPr>
              <a:picLocks noChangeAspect="1"/>
            </p:cNvPicPr>
            <p:nvPr/>
          </p:nvPicPr>
          <p:blipFill>
            <a:blip r:embed="rId17">
              <a:duotone>
                <a:schemeClr val="accent5">
                  <a:shade val="45000"/>
                  <a:satMod val="135000"/>
                </a:schemeClr>
                <a:prstClr val="white"/>
              </a:duotone>
            </a:blip>
            <a:stretch>
              <a:fillRect/>
            </a:stretch>
          </p:blipFill>
          <p:spPr>
            <a:xfrm>
              <a:off x="12945299" y="3984638"/>
              <a:ext cx="608489" cy="608489"/>
            </a:xfrm>
            <a:prstGeom prst="rect">
              <a:avLst/>
            </a:prstGeom>
          </p:spPr>
        </p:pic>
        <p:sp>
          <p:nvSpPr>
            <p:cNvPr id="28" name="ZoneTexte 27"/>
            <p:cNvSpPr txBox="1"/>
            <p:nvPr/>
          </p:nvSpPr>
          <p:spPr>
            <a:xfrm>
              <a:off x="13359882" y="4324221"/>
              <a:ext cx="5283066" cy="1538883"/>
            </a:xfrm>
            <a:prstGeom prst="rect">
              <a:avLst/>
            </a:prstGeom>
            <a:noFill/>
          </p:spPr>
          <p:txBody>
            <a:bodyPr wrap="square" rtlCol="0">
              <a:spAutoFit/>
            </a:bodyPr>
            <a:lstStyle/>
            <a:p>
              <a:pPr algn="just">
                <a:buClr>
                  <a:srgbClr val="C00000"/>
                </a:buClr>
              </a:pPr>
              <a:r>
                <a:rPr lang="fr-FR" sz="1400" b="1" dirty="0" smtClean="0">
                  <a:latin typeface="Century Gothic" panose="020B0502020202020204" pitchFamily="34" charset="0"/>
                </a:rPr>
                <a:t>      </a:t>
              </a:r>
              <a:r>
                <a:rPr lang="fr-FR" sz="1400" b="1" u="sng" dirty="0" smtClean="0">
                  <a:latin typeface="Century Gothic" panose="020B0502020202020204" pitchFamily="34" charset="0"/>
                </a:rPr>
                <a:t>Rebond commercial</a:t>
              </a:r>
              <a:r>
                <a:rPr lang="fr-FR" sz="1400" b="1" dirty="0" smtClean="0">
                  <a:latin typeface="Century Gothic" panose="020B0502020202020204" pitchFamily="34" charset="0"/>
                </a:rPr>
                <a:t> </a:t>
              </a:r>
              <a:r>
                <a:rPr lang="fr-FR" sz="1400" dirty="0" smtClean="0">
                  <a:latin typeface="Century Gothic" panose="020B0502020202020204" pitchFamily="34" charset="0"/>
                </a:rPr>
                <a:t>: </a:t>
              </a:r>
            </a:p>
            <a:p>
              <a:pPr algn="just">
                <a:buClr>
                  <a:srgbClr val="C00000"/>
                </a:buClr>
              </a:pPr>
              <a:endParaRPr lang="fr-FR" sz="500" dirty="0" smtClean="0">
                <a:latin typeface="Century Gothic" panose="020B0502020202020204" pitchFamily="34" charset="0"/>
              </a:endParaRPr>
            </a:p>
            <a:p>
              <a:pPr marL="285750" indent="-285750" algn="just">
                <a:buClr>
                  <a:srgbClr val="C00000"/>
                </a:buClr>
                <a:buFontTx/>
                <a:buChar char="-"/>
              </a:pPr>
              <a:r>
                <a:rPr lang="fr-FR" sz="1400" dirty="0" smtClean="0">
                  <a:latin typeface="Century Gothic" panose="020B0502020202020204" pitchFamily="34" charset="0"/>
                </a:rPr>
                <a:t>Proposer </a:t>
              </a:r>
              <a:r>
                <a:rPr lang="fr-FR" sz="1400" b="1" dirty="0" smtClean="0">
                  <a:latin typeface="Century Gothic" panose="020B0502020202020204" pitchFamily="34" charset="0"/>
                </a:rPr>
                <a:t>l’offre Streaming </a:t>
              </a:r>
              <a:r>
                <a:rPr lang="fr-FR" sz="1400" dirty="0" smtClean="0">
                  <a:latin typeface="Century Gothic" panose="020B0502020202020204" pitchFamily="34" charset="0"/>
                </a:rPr>
                <a:t>&amp; </a:t>
              </a:r>
              <a:r>
                <a:rPr lang="fr-FR" sz="1400" b="1" dirty="0" smtClean="0">
                  <a:latin typeface="Century Gothic" panose="020B0502020202020204" pitchFamily="34" charset="0"/>
                </a:rPr>
                <a:t>l’ouverture d’un compte courant </a:t>
              </a:r>
              <a:r>
                <a:rPr lang="fr-FR" sz="1400" dirty="0" smtClean="0">
                  <a:latin typeface="Century Gothic" panose="020B0502020202020204" pitchFamily="34" charset="0"/>
                </a:rPr>
                <a:t>si le client n’est pas encore bancarisé </a:t>
              </a:r>
            </a:p>
            <a:p>
              <a:pPr marL="285750" indent="-285750" algn="just">
                <a:buClr>
                  <a:srgbClr val="C00000"/>
                </a:buClr>
                <a:buFontTx/>
                <a:buChar char="-"/>
              </a:pPr>
              <a:endParaRPr lang="fr-FR" sz="500" dirty="0" smtClean="0">
                <a:latin typeface="Century Gothic" panose="020B0502020202020204" pitchFamily="34" charset="0"/>
              </a:endParaRPr>
            </a:p>
            <a:p>
              <a:pPr marL="285750" indent="-285750" algn="just">
                <a:buClr>
                  <a:srgbClr val="C00000"/>
                </a:buClr>
                <a:buFontTx/>
                <a:buChar char="-"/>
              </a:pPr>
              <a:r>
                <a:rPr lang="fr-FR" sz="1400" dirty="0" smtClean="0">
                  <a:latin typeface="Century Gothic" panose="020B0502020202020204" pitchFamily="34" charset="0"/>
                </a:rPr>
                <a:t>Apporter les </a:t>
              </a:r>
              <a:r>
                <a:rPr lang="fr-FR" sz="1400" b="1" dirty="0" smtClean="0">
                  <a:latin typeface="Century Gothic" panose="020B0502020202020204" pitchFamily="34" charset="0"/>
                </a:rPr>
                <a:t>solutions commerciales </a:t>
              </a:r>
              <a:r>
                <a:rPr lang="fr-FR" sz="1400" dirty="0" smtClean="0">
                  <a:latin typeface="Century Gothic" panose="020B0502020202020204" pitchFamily="34" charset="0"/>
                </a:rPr>
                <a:t>aux besoins du client, en capitalisant notamment sur </a:t>
              </a:r>
              <a:r>
                <a:rPr lang="fr-FR" sz="1400" b="1" dirty="0" smtClean="0">
                  <a:latin typeface="Century Gothic" panose="020B0502020202020204" pitchFamily="34" charset="0"/>
                </a:rPr>
                <a:t>nos offres Jeunes Crédits &amp; IARD. </a:t>
              </a:r>
            </a:p>
          </p:txBody>
        </p:sp>
      </p:grpSp>
      <p:sp>
        <p:nvSpPr>
          <p:cNvPr id="40" name="ZoneTexte 39"/>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pic>
        <p:nvPicPr>
          <p:cNvPr id="37" name="Image 36"/>
          <p:cNvPicPr>
            <a:picLocks noChangeAspect="1"/>
          </p:cNvPicPr>
          <p:nvPr/>
        </p:nvPicPr>
        <p:blipFill>
          <a:blip r:embed="rId18"/>
          <a:stretch>
            <a:fillRect/>
          </a:stretch>
        </p:blipFill>
        <p:spPr>
          <a:xfrm>
            <a:off x="243011" y="400532"/>
            <a:ext cx="2394709" cy="403977"/>
          </a:xfrm>
          <a:prstGeom prst="rect">
            <a:avLst/>
          </a:prstGeom>
        </p:spPr>
      </p:pic>
    </p:spTree>
    <p:extLst>
      <p:ext uri="{BB962C8B-B14F-4D97-AF65-F5344CB8AC3E}">
        <p14:creationId xmlns:p14="http://schemas.microsoft.com/office/powerpoint/2010/main" val="38476991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741"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7"/>
            <a:ext cx="12331700" cy="784028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10</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sp>
        <p:nvSpPr>
          <p:cNvPr id="14344" name="Rectangle 14343"/>
          <p:cNvSpPr/>
          <p:nvPr/>
        </p:nvSpPr>
        <p:spPr>
          <a:xfrm>
            <a:off x="579720" y="1853879"/>
            <a:ext cx="6716161" cy="4224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p:cNvPicPr>
            <a:picLocks noChangeAspect="1"/>
          </p:cNvPicPr>
          <p:nvPr/>
        </p:nvPicPr>
        <p:blipFill>
          <a:blip r:embed="rId4"/>
          <a:stretch>
            <a:fillRect/>
          </a:stretch>
        </p:blipFill>
        <p:spPr>
          <a:xfrm>
            <a:off x="4535500" y="658563"/>
            <a:ext cx="2800178" cy="546526"/>
          </a:xfrm>
          <a:prstGeom prst="rect">
            <a:avLst/>
          </a:prstGeom>
        </p:spPr>
      </p:pic>
      <p:sp>
        <p:nvSpPr>
          <p:cNvPr id="40" name="ZoneTexte 39"/>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sp>
        <p:nvSpPr>
          <p:cNvPr id="36" name="ZoneTexte 35"/>
          <p:cNvSpPr txBox="1"/>
          <p:nvPr/>
        </p:nvSpPr>
        <p:spPr>
          <a:xfrm>
            <a:off x="7633002" y="2561579"/>
            <a:ext cx="4108988" cy="3139321"/>
          </a:xfrm>
          <a:prstGeom prst="rect">
            <a:avLst/>
          </a:prstGeom>
          <a:noFill/>
        </p:spPr>
        <p:txBody>
          <a:bodyPr wrap="square" rtlCol="0">
            <a:spAutoFit/>
          </a:bodyPr>
          <a:lstStyle/>
          <a:p>
            <a:pPr algn="just">
              <a:buClr>
                <a:srgbClr val="C00000"/>
              </a:buClr>
            </a:pPr>
            <a:r>
              <a:rPr lang="fr-FR" sz="1600" b="1" dirty="0" smtClean="0">
                <a:latin typeface="Century Gothic" panose="020B0502020202020204" pitchFamily="34" charset="0"/>
              </a:rPr>
              <a:t>L’offre BAC vient en complément de toutes nos offres commerciales</a:t>
            </a:r>
            <a:r>
              <a:rPr lang="fr-FR" sz="1600" dirty="0" smtClean="0">
                <a:latin typeface="Century Gothic" panose="020B0502020202020204" pitchFamily="34" charset="0"/>
              </a:rPr>
              <a:t>. Les clients qui ne sont pas concernés par l’offre BAC (n’ont pas passé leur BAC, ou n’ont pas obtenu de mention), peuvent néanmoins </a:t>
            </a:r>
            <a:r>
              <a:rPr lang="fr-FR" sz="1600" b="1" dirty="0" smtClean="0">
                <a:latin typeface="Century Gothic" panose="020B0502020202020204" pitchFamily="34" charset="0"/>
              </a:rPr>
              <a:t>bénéficier de l’ensemble de nos avantages tarifaires</a:t>
            </a:r>
            <a:r>
              <a:rPr lang="fr-FR" sz="1600" dirty="0" smtClean="0">
                <a:latin typeface="Century Gothic" panose="020B0502020202020204" pitchFamily="34" charset="0"/>
              </a:rPr>
              <a:t>. </a:t>
            </a:r>
          </a:p>
          <a:p>
            <a:pPr algn="just">
              <a:buClr>
                <a:srgbClr val="C00000"/>
              </a:buClr>
            </a:pPr>
            <a:endParaRPr lang="fr-FR" sz="1600" dirty="0">
              <a:latin typeface="Century Gothic" panose="020B0502020202020204" pitchFamily="34" charset="0"/>
            </a:endParaRPr>
          </a:p>
          <a:p>
            <a:pPr algn="ctr">
              <a:buClr>
                <a:srgbClr val="C00000"/>
              </a:buClr>
            </a:pPr>
            <a:r>
              <a:rPr lang="fr-FR" sz="1600" dirty="0" smtClean="0">
                <a:latin typeface="Century Gothic" panose="020B0502020202020204" pitchFamily="34" charset="0"/>
              </a:rPr>
              <a:t>Quelles sont les projets de nos clients ?  Quels sont leurs besoins ? Qu’attendent-ils de leur banque ? </a:t>
            </a:r>
          </a:p>
          <a:p>
            <a:pPr algn="just">
              <a:buClr>
                <a:srgbClr val="C00000"/>
              </a:buClr>
            </a:pPr>
            <a:endParaRPr lang="fr-FR" sz="1600" dirty="0">
              <a:latin typeface="Century Gothic" panose="020B0502020202020204" pitchFamily="34" charset="0"/>
            </a:endParaRPr>
          </a:p>
          <a:p>
            <a:pPr algn="just">
              <a:buClr>
                <a:srgbClr val="C00000"/>
              </a:buClr>
            </a:pPr>
            <a:endParaRPr lang="fr-FR" sz="600" dirty="0" smtClean="0">
              <a:latin typeface="Century Gothic" panose="020B0502020202020204" pitchFamily="34" charset="0"/>
            </a:endParaRPr>
          </a:p>
        </p:txBody>
      </p:sp>
      <p:graphicFrame>
        <p:nvGraphicFramePr>
          <p:cNvPr id="22" name="Tableau 21"/>
          <p:cNvGraphicFramePr>
            <a:graphicFrameLocks noGrp="1"/>
          </p:cNvGraphicFramePr>
          <p:nvPr>
            <p:extLst>
              <p:ext uri="{D42A27DB-BD31-4B8C-83A1-F6EECF244321}">
                <p14:modId xmlns:p14="http://schemas.microsoft.com/office/powerpoint/2010/main" val="670862804"/>
              </p:ext>
            </p:extLst>
          </p:nvPr>
        </p:nvGraphicFramePr>
        <p:xfrm>
          <a:off x="330981" y="2278609"/>
          <a:ext cx="7161996" cy="3303923"/>
        </p:xfrm>
        <a:graphic>
          <a:graphicData uri="http://schemas.openxmlformats.org/drawingml/2006/table">
            <a:tbl>
              <a:tblPr>
                <a:tableStyleId>{F5AB1C69-6EDB-4FF4-983F-18BD219EF322}</a:tableStyleId>
              </a:tblPr>
              <a:tblGrid>
                <a:gridCol w="1193666">
                  <a:extLst>
                    <a:ext uri="{9D8B030D-6E8A-4147-A177-3AD203B41FA5}">
                      <a16:colId xmlns:a16="http://schemas.microsoft.com/office/drawing/2014/main" val="353230304"/>
                    </a:ext>
                  </a:extLst>
                </a:gridCol>
                <a:gridCol w="1193666">
                  <a:extLst>
                    <a:ext uri="{9D8B030D-6E8A-4147-A177-3AD203B41FA5}">
                      <a16:colId xmlns:a16="http://schemas.microsoft.com/office/drawing/2014/main" val="3230854854"/>
                    </a:ext>
                  </a:extLst>
                </a:gridCol>
                <a:gridCol w="1193666">
                  <a:extLst>
                    <a:ext uri="{9D8B030D-6E8A-4147-A177-3AD203B41FA5}">
                      <a16:colId xmlns:a16="http://schemas.microsoft.com/office/drawing/2014/main" val="242864405"/>
                    </a:ext>
                  </a:extLst>
                </a:gridCol>
                <a:gridCol w="1193666">
                  <a:extLst>
                    <a:ext uri="{9D8B030D-6E8A-4147-A177-3AD203B41FA5}">
                      <a16:colId xmlns:a16="http://schemas.microsoft.com/office/drawing/2014/main" val="36628649"/>
                    </a:ext>
                  </a:extLst>
                </a:gridCol>
                <a:gridCol w="1193666">
                  <a:extLst>
                    <a:ext uri="{9D8B030D-6E8A-4147-A177-3AD203B41FA5}">
                      <a16:colId xmlns:a16="http://schemas.microsoft.com/office/drawing/2014/main" val="3924913006"/>
                    </a:ext>
                  </a:extLst>
                </a:gridCol>
                <a:gridCol w="1193666">
                  <a:extLst>
                    <a:ext uri="{9D8B030D-6E8A-4147-A177-3AD203B41FA5}">
                      <a16:colId xmlns:a16="http://schemas.microsoft.com/office/drawing/2014/main" val="4177210781"/>
                    </a:ext>
                  </a:extLst>
                </a:gridCol>
              </a:tblGrid>
              <a:tr h="580145">
                <a:tc rowSpan="2">
                  <a:txBody>
                    <a:bodyPr/>
                    <a:lstStyle/>
                    <a:p>
                      <a:pPr algn="ctr"/>
                      <a:endParaRPr lang="fr-FR" sz="1400" dirty="0">
                        <a:latin typeface="Century Gothic" panose="020B0502020202020204" pitchFamily="34" charset="0"/>
                      </a:endParaRPr>
                    </a:p>
                  </a:txBody>
                  <a:tcPr anchor="ctr">
                    <a:noFill/>
                  </a:tcPr>
                </a:tc>
                <a:tc rowSpan="2">
                  <a:txBody>
                    <a:bodyPr/>
                    <a:lstStyle/>
                    <a:p>
                      <a:pPr algn="ctr"/>
                      <a:r>
                        <a:rPr lang="fr-FR" sz="1400" dirty="0" smtClean="0">
                          <a:solidFill>
                            <a:schemeClr val="bg1"/>
                          </a:solidFill>
                          <a:latin typeface="Century Gothic" panose="020B0502020202020204" pitchFamily="34" charset="0"/>
                        </a:rPr>
                        <a:t>BAC</a:t>
                      </a:r>
                      <a:r>
                        <a:rPr lang="fr-FR" sz="1400" baseline="0" dirty="0" smtClean="0">
                          <a:solidFill>
                            <a:schemeClr val="bg1"/>
                          </a:solidFill>
                          <a:latin typeface="Century Gothic" panose="020B0502020202020204" pitchFamily="34" charset="0"/>
                        </a:rPr>
                        <a:t> avec mention</a:t>
                      </a:r>
                      <a:endParaRPr lang="fr-FR" sz="1400" dirty="0">
                        <a:solidFill>
                          <a:schemeClr val="bg1"/>
                        </a:solidFill>
                        <a:latin typeface="Century Gothic" panose="020B0502020202020204" pitchFamily="34" charset="0"/>
                      </a:endParaRPr>
                    </a:p>
                  </a:txBody>
                  <a:tcPr anchor="ctr">
                    <a:solidFill>
                      <a:schemeClr val="bg1">
                        <a:lumMod val="50000"/>
                      </a:schemeClr>
                    </a:solidFill>
                  </a:tcPr>
                </a:tc>
                <a:tc gridSpan="4">
                  <a:txBody>
                    <a:bodyPr/>
                    <a:lstStyle/>
                    <a:p>
                      <a:pPr algn="ctr"/>
                      <a:r>
                        <a:rPr lang="fr-FR" sz="1400" dirty="0" smtClean="0">
                          <a:solidFill>
                            <a:schemeClr val="bg1"/>
                          </a:solidFill>
                          <a:latin typeface="Century Gothic" panose="020B0502020202020204" pitchFamily="34" charset="0"/>
                        </a:rPr>
                        <a:t>Avantages</a:t>
                      </a:r>
                      <a:r>
                        <a:rPr lang="fr-FR" sz="1400" baseline="0" dirty="0" smtClean="0">
                          <a:solidFill>
                            <a:schemeClr val="bg1"/>
                          </a:solidFill>
                          <a:latin typeface="Century Gothic" panose="020B0502020202020204" pitchFamily="34" charset="0"/>
                        </a:rPr>
                        <a:t> commerciaux dont le client peut bénéficier</a:t>
                      </a:r>
                      <a:endParaRPr lang="fr-FR" sz="1400" dirty="0">
                        <a:solidFill>
                          <a:schemeClr val="bg1"/>
                        </a:solidFill>
                        <a:latin typeface="Century Gothic" panose="020B0502020202020204" pitchFamily="34" charset="0"/>
                      </a:endParaRPr>
                    </a:p>
                  </a:txBody>
                  <a:tcPr anchor="ctr">
                    <a:solidFill>
                      <a:schemeClr val="bg1">
                        <a:lumMod val="50000"/>
                      </a:schemeClr>
                    </a:solidFill>
                  </a:tcPr>
                </a:tc>
                <a:tc hMerge="1">
                  <a:txBody>
                    <a:bodyPr/>
                    <a:lstStyle/>
                    <a:p>
                      <a:pPr algn="ctr"/>
                      <a:endParaRPr lang="fr-FR"/>
                    </a:p>
                  </a:txBody>
                  <a:tcPr anchor="ctr">
                    <a:solidFill>
                      <a:schemeClr val="bg1">
                        <a:lumMod val="50000"/>
                      </a:schemeClr>
                    </a:solidFill>
                  </a:tcPr>
                </a:tc>
                <a:tc hMerge="1">
                  <a:txBody>
                    <a:bodyPr/>
                    <a:lstStyle/>
                    <a:p>
                      <a:pPr algn="ctr"/>
                      <a:endParaRPr lang="fr-FR"/>
                    </a:p>
                  </a:txBody>
                  <a:tcPr anchor="ctr">
                    <a:solidFill>
                      <a:schemeClr val="bg1">
                        <a:lumMod val="50000"/>
                      </a:schemeClr>
                    </a:solidFill>
                  </a:tcPr>
                </a:tc>
                <a:tc hMerge="1">
                  <a:txBody>
                    <a:bodyPr/>
                    <a:lstStyle/>
                    <a:p>
                      <a:pPr algn="ctr"/>
                      <a:endParaRPr lang="fr-FR" dirty="0"/>
                    </a:p>
                  </a:txBody>
                  <a:tcPr anchor="ctr">
                    <a:solidFill>
                      <a:schemeClr val="bg1">
                        <a:lumMod val="50000"/>
                      </a:schemeClr>
                    </a:solidFill>
                  </a:tcPr>
                </a:tc>
                <a:extLst>
                  <a:ext uri="{0D108BD9-81ED-4DB2-BD59-A6C34878D82A}">
                    <a16:rowId xmlns:a16="http://schemas.microsoft.com/office/drawing/2014/main" val="3430763413"/>
                  </a:ext>
                </a:extLst>
              </a:tr>
              <a:tr h="986246">
                <a:tc vMerge="1">
                  <a:txBody>
                    <a:bodyPr/>
                    <a:lstStyle/>
                    <a:p>
                      <a:endParaRPr lang="fr-FR"/>
                    </a:p>
                  </a:txBody>
                  <a:tcPr/>
                </a:tc>
                <a:tc vMerge="1">
                  <a:txBody>
                    <a:bodyPr/>
                    <a:lstStyle/>
                    <a:p>
                      <a:endParaRPr lang="fr-FR"/>
                    </a:p>
                  </a:txBody>
                  <a:tcPr/>
                </a:tc>
                <a:tc>
                  <a:txBody>
                    <a:bodyPr/>
                    <a:lstStyle/>
                    <a:p>
                      <a:pPr algn="ctr"/>
                      <a:r>
                        <a:rPr lang="fr-FR" sz="1400" dirty="0" smtClean="0">
                          <a:solidFill>
                            <a:schemeClr val="bg1"/>
                          </a:solidFill>
                          <a:latin typeface="Century Gothic" panose="020B0502020202020204" pitchFamily="34" charset="0"/>
                        </a:rPr>
                        <a:t>Offre </a:t>
                      </a:r>
                      <a:r>
                        <a:rPr lang="fr-FR" sz="1400" dirty="0" err="1" smtClean="0">
                          <a:solidFill>
                            <a:schemeClr val="bg1"/>
                          </a:solidFill>
                          <a:latin typeface="Century Gothic" panose="020B0502020202020204" pitchFamily="34" charset="0"/>
                        </a:rPr>
                        <a:t>Banca</a:t>
                      </a:r>
                      <a:endParaRPr lang="fr-FR" sz="1400" dirty="0">
                        <a:solidFill>
                          <a:schemeClr val="bg1"/>
                        </a:solidFill>
                        <a:latin typeface="Century Gothic" panose="020B0502020202020204" pitchFamily="34" charset="0"/>
                      </a:endParaRPr>
                    </a:p>
                  </a:txBody>
                  <a:tcPr anchor="ctr">
                    <a:solidFill>
                      <a:schemeClr val="bg1">
                        <a:lumMod val="50000"/>
                      </a:schemeClr>
                    </a:solidFill>
                  </a:tcPr>
                </a:tc>
                <a:tc>
                  <a:txBody>
                    <a:bodyPr/>
                    <a:lstStyle/>
                    <a:p>
                      <a:pPr algn="ctr"/>
                      <a:r>
                        <a:rPr lang="fr-FR" sz="1400" dirty="0" smtClean="0">
                          <a:solidFill>
                            <a:schemeClr val="bg1"/>
                          </a:solidFill>
                          <a:latin typeface="Century Gothic" panose="020B0502020202020204" pitchFamily="34" charset="0"/>
                        </a:rPr>
                        <a:t>Offre crédit </a:t>
                      </a:r>
                      <a:endParaRPr lang="fr-FR" sz="1400" dirty="0">
                        <a:solidFill>
                          <a:schemeClr val="bg1"/>
                        </a:solidFill>
                        <a:latin typeface="Century Gothic" panose="020B0502020202020204" pitchFamily="34" charset="0"/>
                      </a:endParaRPr>
                    </a:p>
                  </a:txBody>
                  <a:tcPr anchor="ctr">
                    <a:solidFill>
                      <a:schemeClr val="bg1">
                        <a:lumMod val="50000"/>
                      </a:schemeClr>
                    </a:solidFill>
                  </a:tcPr>
                </a:tc>
                <a:tc>
                  <a:txBody>
                    <a:bodyPr/>
                    <a:lstStyle/>
                    <a:p>
                      <a:pPr algn="ctr"/>
                      <a:r>
                        <a:rPr lang="fr-FR" sz="1400" dirty="0" smtClean="0">
                          <a:solidFill>
                            <a:schemeClr val="bg1"/>
                          </a:solidFill>
                          <a:latin typeface="Century Gothic" panose="020B0502020202020204" pitchFamily="34" charset="0"/>
                        </a:rPr>
                        <a:t>Offre IARD</a:t>
                      </a:r>
                      <a:endParaRPr lang="fr-FR" sz="1400" dirty="0">
                        <a:solidFill>
                          <a:schemeClr val="bg1"/>
                        </a:solidFill>
                        <a:latin typeface="Century Gothic" panose="020B0502020202020204" pitchFamily="34" charset="0"/>
                      </a:endParaRPr>
                    </a:p>
                  </a:txBody>
                  <a:tcPr anchor="ctr">
                    <a:solidFill>
                      <a:schemeClr val="bg1">
                        <a:lumMod val="50000"/>
                      </a:schemeClr>
                    </a:solidFill>
                  </a:tcPr>
                </a:tc>
                <a:tc>
                  <a:txBody>
                    <a:bodyPr/>
                    <a:lstStyle/>
                    <a:p>
                      <a:pPr algn="ctr"/>
                      <a:r>
                        <a:rPr lang="fr-FR" sz="1400" dirty="0" smtClean="0">
                          <a:solidFill>
                            <a:schemeClr val="bg1"/>
                          </a:solidFill>
                          <a:latin typeface="Century Gothic" panose="020B0502020202020204" pitchFamily="34" charset="0"/>
                        </a:rPr>
                        <a:t>Offre Streaming</a:t>
                      </a:r>
                      <a:endParaRPr lang="fr-FR" sz="1400" dirty="0">
                        <a:solidFill>
                          <a:schemeClr val="bg1"/>
                        </a:solidFill>
                        <a:latin typeface="Century Gothic" panose="020B0502020202020204" pitchFamily="34" charset="0"/>
                      </a:endParaRPr>
                    </a:p>
                  </a:txBody>
                  <a:tcPr anchor="ctr">
                    <a:solidFill>
                      <a:schemeClr val="bg1">
                        <a:lumMod val="50000"/>
                      </a:schemeClr>
                    </a:solidFill>
                  </a:tcPr>
                </a:tc>
                <a:extLst>
                  <a:ext uri="{0D108BD9-81ED-4DB2-BD59-A6C34878D82A}">
                    <a16:rowId xmlns:a16="http://schemas.microsoft.com/office/drawing/2014/main" val="3512963156"/>
                  </a:ext>
                </a:extLst>
              </a:tr>
              <a:tr h="868766">
                <a:tc>
                  <a:txBody>
                    <a:bodyPr/>
                    <a:lstStyle/>
                    <a:p>
                      <a:pPr algn="ctr"/>
                      <a:endParaRPr lang="fr-FR" sz="1400">
                        <a:latin typeface="Century Gothic" panose="020B0502020202020204" pitchFamily="34" charset="0"/>
                      </a:endParaRPr>
                    </a:p>
                  </a:txBody>
                  <a:tcPr anchor="ctr"/>
                </a:tc>
                <a:tc>
                  <a:txBody>
                    <a:bodyPr/>
                    <a:lstStyle/>
                    <a:p>
                      <a:pPr algn="ctr"/>
                      <a:endParaRPr lang="fr-FR" sz="1400" dirty="0">
                        <a:latin typeface="Century Gothic" panose="020B0502020202020204" pitchFamily="34" charset="0"/>
                      </a:endParaRPr>
                    </a:p>
                  </a:txBody>
                  <a:tcPr anchor="ctr"/>
                </a:tc>
                <a:tc>
                  <a:txBody>
                    <a:bodyPr/>
                    <a:lstStyle/>
                    <a:p>
                      <a:pPr algn="ctr"/>
                      <a:endParaRPr lang="fr-FR" sz="1400" dirty="0">
                        <a:latin typeface="Century Gothic" panose="020B0502020202020204" pitchFamily="34" charset="0"/>
                      </a:endParaRPr>
                    </a:p>
                  </a:txBody>
                  <a:tcPr anchor="ctr"/>
                </a:tc>
                <a:tc>
                  <a:txBody>
                    <a:bodyPr/>
                    <a:lstStyle/>
                    <a:p>
                      <a:pPr algn="ctr"/>
                      <a:endParaRPr lang="fr-FR" sz="1400">
                        <a:latin typeface="Century Gothic" panose="020B0502020202020204" pitchFamily="34" charset="0"/>
                      </a:endParaRPr>
                    </a:p>
                  </a:txBody>
                  <a:tcPr anchor="ctr"/>
                </a:tc>
                <a:tc>
                  <a:txBody>
                    <a:bodyPr/>
                    <a:lstStyle/>
                    <a:p>
                      <a:pPr algn="ctr"/>
                      <a:endParaRPr lang="fr-FR" sz="1400">
                        <a:latin typeface="Century Gothic" panose="020B0502020202020204" pitchFamily="34" charset="0"/>
                      </a:endParaRPr>
                    </a:p>
                  </a:txBody>
                  <a:tcPr anchor="ctr"/>
                </a:tc>
                <a:tc>
                  <a:txBody>
                    <a:bodyPr/>
                    <a:lstStyle/>
                    <a:p>
                      <a:pPr algn="ctr"/>
                      <a:endParaRPr lang="fr-FR" sz="1400">
                        <a:latin typeface="Century Gothic" panose="020B0502020202020204" pitchFamily="34" charset="0"/>
                      </a:endParaRPr>
                    </a:p>
                  </a:txBody>
                  <a:tcPr anchor="ctr"/>
                </a:tc>
                <a:extLst>
                  <a:ext uri="{0D108BD9-81ED-4DB2-BD59-A6C34878D82A}">
                    <a16:rowId xmlns:a16="http://schemas.microsoft.com/office/drawing/2014/main" val="607199541"/>
                  </a:ext>
                </a:extLst>
              </a:tr>
              <a:tr h="868766">
                <a:tc>
                  <a:txBody>
                    <a:bodyPr/>
                    <a:lstStyle/>
                    <a:p>
                      <a:pPr algn="ctr"/>
                      <a:endParaRPr lang="fr-FR" sz="1400">
                        <a:latin typeface="Century Gothic" panose="020B0502020202020204" pitchFamily="34" charset="0"/>
                      </a:endParaRPr>
                    </a:p>
                  </a:txBody>
                  <a:tcPr anchor="ctr"/>
                </a:tc>
                <a:tc>
                  <a:txBody>
                    <a:bodyPr/>
                    <a:lstStyle/>
                    <a:p>
                      <a:pPr algn="ctr"/>
                      <a:endParaRPr lang="fr-FR" sz="1400">
                        <a:latin typeface="Century Gothic" panose="020B0502020202020204" pitchFamily="34" charset="0"/>
                      </a:endParaRPr>
                    </a:p>
                  </a:txBody>
                  <a:tcPr anchor="ctr"/>
                </a:tc>
                <a:tc>
                  <a:txBody>
                    <a:bodyPr/>
                    <a:lstStyle/>
                    <a:p>
                      <a:pPr algn="ctr"/>
                      <a:endParaRPr lang="fr-FR" sz="1400">
                        <a:latin typeface="Century Gothic" panose="020B0502020202020204" pitchFamily="34" charset="0"/>
                      </a:endParaRPr>
                    </a:p>
                  </a:txBody>
                  <a:tcPr anchor="ctr"/>
                </a:tc>
                <a:tc>
                  <a:txBody>
                    <a:bodyPr/>
                    <a:lstStyle/>
                    <a:p>
                      <a:pPr algn="ctr"/>
                      <a:endParaRPr lang="fr-FR" sz="1400" dirty="0">
                        <a:latin typeface="Century Gothic" panose="020B0502020202020204" pitchFamily="34" charset="0"/>
                      </a:endParaRPr>
                    </a:p>
                  </a:txBody>
                  <a:tcPr anchor="ctr"/>
                </a:tc>
                <a:tc>
                  <a:txBody>
                    <a:bodyPr/>
                    <a:lstStyle/>
                    <a:p>
                      <a:pPr algn="ctr"/>
                      <a:endParaRPr lang="fr-FR" sz="1400">
                        <a:latin typeface="Century Gothic" panose="020B0502020202020204" pitchFamily="34" charset="0"/>
                      </a:endParaRPr>
                    </a:p>
                  </a:txBody>
                  <a:tcPr anchor="ctr"/>
                </a:tc>
                <a:tc>
                  <a:txBody>
                    <a:bodyPr/>
                    <a:lstStyle/>
                    <a:p>
                      <a:pPr algn="ctr"/>
                      <a:endParaRPr lang="fr-FR" sz="1400" dirty="0">
                        <a:latin typeface="Century Gothic" panose="020B0502020202020204" pitchFamily="34" charset="0"/>
                      </a:endParaRPr>
                    </a:p>
                  </a:txBody>
                  <a:tcPr anchor="ctr"/>
                </a:tc>
                <a:extLst>
                  <a:ext uri="{0D108BD9-81ED-4DB2-BD59-A6C34878D82A}">
                    <a16:rowId xmlns:a16="http://schemas.microsoft.com/office/drawing/2014/main" val="2518363281"/>
                  </a:ext>
                </a:extLst>
              </a:tr>
            </a:tbl>
          </a:graphicData>
        </a:graphic>
      </p:graphicFrame>
      <p:pic>
        <p:nvPicPr>
          <p:cNvPr id="21" name="Image 20"/>
          <p:cNvPicPr>
            <a:picLocks noChangeAspect="1"/>
          </p:cNvPicPr>
          <p:nvPr/>
        </p:nvPicPr>
        <p:blipFill>
          <a:blip r:embed="rId5">
            <a:extLst>
              <a:ext uri="{BEBA8EAE-BF5A-486C-A8C5-ECC9F3942E4B}">
                <a14:imgProps xmlns:a14="http://schemas.microsoft.com/office/drawing/2010/main">
                  <a14:imgLayer r:embed="rId6">
                    <a14:imgEffect>
                      <a14:backgroundRemoval t="0" b="100000" l="4018" r="100000">
                        <a14:foregroundMark x1="49107" y1="65625" x2="70089" y2="84821"/>
                        <a14:foregroundMark x1="52232" y1="58929" x2="44196" y2="88393"/>
                      </a14:backgroundRemoval>
                    </a14:imgEffect>
                  </a14:imgLayer>
                </a14:imgProps>
              </a:ext>
            </a:extLst>
          </a:blip>
          <a:stretch>
            <a:fillRect/>
          </a:stretch>
        </p:blipFill>
        <p:spPr>
          <a:xfrm>
            <a:off x="477852" y="3842792"/>
            <a:ext cx="830976" cy="830976"/>
          </a:xfrm>
          <a:prstGeom prst="rect">
            <a:avLst/>
          </a:prstGeom>
        </p:spPr>
      </p:pic>
      <p:pic>
        <p:nvPicPr>
          <p:cNvPr id="13" name="Image 12"/>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foregroundMark x1="40625" y1="39286" x2="66518" y2="39286"/>
                        <a14:foregroundMark x1="22768" y1="83036" x2="8482" y2="94196"/>
                        <a14:foregroundMark x1="48661" y1="70089" x2="48661" y2="84375"/>
                        <a14:foregroundMark x1="76339" y1="86161" x2="89286" y2="89286"/>
                      </a14:backgroundRemoval>
                    </a14:imgEffect>
                  </a14:imgLayer>
                </a14:imgProps>
              </a:ext>
            </a:extLst>
          </a:blip>
          <a:stretch>
            <a:fillRect/>
          </a:stretch>
        </p:blipFill>
        <p:spPr>
          <a:xfrm>
            <a:off x="529392" y="4810278"/>
            <a:ext cx="727895" cy="727895"/>
          </a:xfrm>
          <a:prstGeom prst="rect">
            <a:avLst/>
          </a:prstGeom>
        </p:spPr>
      </p:pic>
      <p:pic>
        <p:nvPicPr>
          <p:cNvPr id="23" name="Image 22"/>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30200" b="69200" l="50800" r="94800">
                        <a14:foregroundMark x1="61600" y1="45600" x2="61600" y2="45600"/>
                        <a14:foregroundMark x1="72800" y1="45200" x2="72800" y2="45200"/>
                        <a14:foregroundMark x1="78400" y1="48000" x2="78400" y2="48000"/>
                      </a14:backgroundRemoval>
                    </a14:imgEffect>
                  </a14:imgLayer>
                </a14:imgProps>
              </a:ext>
              <a:ext uri="{28A0092B-C50C-407E-A947-70E740481C1C}">
                <a14:useLocalDpi xmlns:a14="http://schemas.microsoft.com/office/drawing/2010/main" val="0"/>
              </a:ext>
            </a:extLst>
          </a:blip>
          <a:srcRect l="49850" t="29075" b="29300"/>
          <a:stretch/>
        </p:blipFill>
        <p:spPr>
          <a:xfrm>
            <a:off x="1807263" y="4774352"/>
            <a:ext cx="831294" cy="689982"/>
          </a:xfrm>
          <a:prstGeom prst="rect">
            <a:avLst/>
          </a:prstGeom>
        </p:spPr>
      </p:pic>
      <p:pic>
        <p:nvPicPr>
          <p:cNvPr id="61" name="Image 60"/>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1593342" y="3842792"/>
            <a:ext cx="865421" cy="813363"/>
          </a:xfrm>
          <a:prstGeom prst="rect">
            <a:avLst/>
          </a:prstGeom>
        </p:spPr>
      </p:pic>
      <p:pic>
        <p:nvPicPr>
          <p:cNvPr id="62" name="Image 61"/>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2774239" y="4724810"/>
            <a:ext cx="865421" cy="813363"/>
          </a:xfrm>
          <a:prstGeom prst="rect">
            <a:avLst/>
          </a:prstGeom>
        </p:spPr>
      </p:pic>
      <p:pic>
        <p:nvPicPr>
          <p:cNvPr id="63" name="Image 62"/>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3955381" y="4706673"/>
            <a:ext cx="865421" cy="813363"/>
          </a:xfrm>
          <a:prstGeom prst="rect">
            <a:avLst/>
          </a:prstGeom>
        </p:spPr>
      </p:pic>
      <p:pic>
        <p:nvPicPr>
          <p:cNvPr id="64" name="Image 63"/>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5165897" y="4670300"/>
            <a:ext cx="865421" cy="813363"/>
          </a:xfrm>
          <a:prstGeom prst="rect">
            <a:avLst/>
          </a:prstGeom>
        </p:spPr>
      </p:pic>
      <p:pic>
        <p:nvPicPr>
          <p:cNvPr id="65" name="Image 64"/>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2759080" y="3851598"/>
            <a:ext cx="865421" cy="813363"/>
          </a:xfrm>
          <a:prstGeom prst="rect">
            <a:avLst/>
          </a:prstGeom>
        </p:spPr>
      </p:pic>
      <p:pic>
        <p:nvPicPr>
          <p:cNvPr id="66" name="Image 65"/>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3977290" y="3836435"/>
            <a:ext cx="865421" cy="813363"/>
          </a:xfrm>
          <a:prstGeom prst="rect">
            <a:avLst/>
          </a:prstGeom>
        </p:spPr>
      </p:pic>
      <p:pic>
        <p:nvPicPr>
          <p:cNvPr id="67" name="Image 66"/>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5189597" y="3807641"/>
            <a:ext cx="865421" cy="813363"/>
          </a:xfrm>
          <a:prstGeom prst="rect">
            <a:avLst/>
          </a:prstGeom>
        </p:spPr>
      </p:pic>
      <p:pic>
        <p:nvPicPr>
          <p:cNvPr id="68" name="Image 67"/>
          <p:cNvPicPr>
            <a:picLocks noChangeAspect="1"/>
          </p:cNvPicPr>
          <p:nvPr/>
        </p:nvPicPr>
        <p:blipFill rotWithShape="1">
          <a:blip r:embed="rId11" cstate="print">
            <a:extLst>
              <a:ext uri="{BEBA8EAE-BF5A-486C-A8C5-ECC9F3942E4B}">
                <a14:imgProps xmlns:a14="http://schemas.microsoft.com/office/drawing/2010/main">
                  <a14:imgLayer r:embed="rId10">
                    <a14:imgEffect>
                      <a14:backgroundRemoval t="29600" b="71400" l="5000" r="53600">
                        <a14:foregroundMark x1="19400" y1="46200" x2="19400" y2="46200"/>
                        <a14:foregroundMark x1="30000" y1="48200" x2="30000" y2="48200"/>
                        <a14:foregroundMark x1="40800" y1="43000" x2="40800" y2="43000"/>
                      </a14:backgroundRemoval>
                    </a14:imgEffect>
                  </a14:imgLayer>
                </a14:imgProps>
              </a:ext>
              <a:ext uri="{28A0092B-C50C-407E-A947-70E740481C1C}">
                <a14:useLocalDpi xmlns:a14="http://schemas.microsoft.com/office/drawing/2010/main" val="0"/>
              </a:ext>
            </a:extLst>
          </a:blip>
          <a:srcRect t="24875" r="48050" b="26300"/>
          <a:stretch/>
        </p:blipFill>
        <p:spPr>
          <a:xfrm>
            <a:off x="6361239" y="3851598"/>
            <a:ext cx="865421" cy="813363"/>
          </a:xfrm>
          <a:prstGeom prst="rect">
            <a:avLst/>
          </a:prstGeom>
        </p:spPr>
      </p:pic>
      <p:pic>
        <p:nvPicPr>
          <p:cNvPr id="69" name="Image 68"/>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30200" b="69200" l="50800" r="94800">
                        <a14:foregroundMark x1="61600" y1="45600" x2="61600" y2="45600"/>
                        <a14:foregroundMark x1="72800" y1="45200" x2="72800" y2="45200"/>
                        <a14:foregroundMark x1="78400" y1="48000" x2="78400" y2="48000"/>
                      </a14:backgroundRemoval>
                    </a14:imgEffect>
                  </a14:imgLayer>
                </a14:imgProps>
              </a:ext>
              <a:ext uri="{28A0092B-C50C-407E-A947-70E740481C1C}">
                <a14:useLocalDpi xmlns:a14="http://schemas.microsoft.com/office/drawing/2010/main" val="0"/>
              </a:ext>
            </a:extLst>
          </a:blip>
          <a:srcRect l="49850" t="29075" b="29300"/>
          <a:stretch/>
        </p:blipFill>
        <p:spPr>
          <a:xfrm>
            <a:off x="6544340" y="4768364"/>
            <a:ext cx="831294" cy="689982"/>
          </a:xfrm>
          <a:prstGeom prst="rect">
            <a:avLst/>
          </a:prstGeom>
        </p:spPr>
      </p:pic>
      <p:sp>
        <p:nvSpPr>
          <p:cNvPr id="70" name="ZoneTexte 69"/>
          <p:cNvSpPr txBox="1"/>
          <p:nvPr/>
        </p:nvSpPr>
        <p:spPr>
          <a:xfrm>
            <a:off x="295027" y="1549511"/>
            <a:ext cx="11400956" cy="400110"/>
          </a:xfrm>
          <a:prstGeom prst="rect">
            <a:avLst/>
          </a:prstGeom>
          <a:noFill/>
          <a:ln>
            <a:noFill/>
          </a:ln>
        </p:spPr>
        <p:txBody>
          <a:bodyPr wrap="square" rtlCol="0">
            <a:spAutoFit/>
          </a:bodyPr>
          <a:lstStyle/>
          <a:p>
            <a:pPr algn="just"/>
            <a:r>
              <a:rPr lang="fr-FR" sz="2000" b="1" dirty="0" smtClean="0">
                <a:solidFill>
                  <a:srgbClr val="C00000"/>
                </a:solidFill>
                <a:latin typeface="Century Gothic" panose="020B0502020202020204" pitchFamily="34" charset="0"/>
              </a:rPr>
              <a:t>Approche commerciale : l’offre BAC un levier supplémentaire pour contacter nos clients.  </a:t>
            </a:r>
          </a:p>
        </p:txBody>
      </p:sp>
      <p:pic>
        <p:nvPicPr>
          <p:cNvPr id="27" name="Image 26"/>
          <p:cNvPicPr>
            <a:picLocks noChangeAspect="1"/>
          </p:cNvPicPr>
          <p:nvPr/>
        </p:nvPicPr>
        <p:blipFill>
          <a:blip r:embed="rId12"/>
          <a:stretch>
            <a:fillRect/>
          </a:stretch>
        </p:blipFill>
        <p:spPr>
          <a:xfrm>
            <a:off x="243011" y="400532"/>
            <a:ext cx="2394709" cy="403977"/>
          </a:xfrm>
          <a:prstGeom prst="rect">
            <a:avLst/>
          </a:prstGeom>
        </p:spPr>
      </p:pic>
    </p:spTree>
    <p:extLst>
      <p:ext uri="{BB962C8B-B14F-4D97-AF65-F5344CB8AC3E}">
        <p14:creationId xmlns:p14="http://schemas.microsoft.com/office/powerpoint/2010/main" val="161132572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1000"/>
                                        <p:tgtEl>
                                          <p:spTgt spid="65"/>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1000"/>
                                        <p:tgtEl>
                                          <p:spTgt spid="66"/>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1000"/>
                                        <p:tgtEl>
                                          <p:spTgt spid="6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1000"/>
                                        <p:tgtEl>
                                          <p:spTgt spid="62"/>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1000"/>
                                        <p:tgtEl>
                                          <p:spTgt spid="63"/>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1000"/>
                                        <p:tgtEl>
                                          <p:spTgt spid="64"/>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1000"/>
                                        <p:tgtEl>
                                          <p:spTgt spid="69"/>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741"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7"/>
            <a:ext cx="12331700" cy="7840287"/>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11</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sp>
        <p:nvSpPr>
          <p:cNvPr id="14344" name="Rectangle 14343"/>
          <p:cNvSpPr/>
          <p:nvPr/>
        </p:nvSpPr>
        <p:spPr>
          <a:xfrm>
            <a:off x="579720" y="1853879"/>
            <a:ext cx="6716161" cy="4224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p:cNvPicPr>
            <a:picLocks noChangeAspect="1"/>
          </p:cNvPicPr>
          <p:nvPr/>
        </p:nvPicPr>
        <p:blipFill>
          <a:blip r:embed="rId4"/>
          <a:stretch>
            <a:fillRect/>
          </a:stretch>
        </p:blipFill>
        <p:spPr>
          <a:xfrm>
            <a:off x="4535500" y="658563"/>
            <a:ext cx="2800178" cy="546526"/>
          </a:xfrm>
          <a:prstGeom prst="rect">
            <a:avLst/>
          </a:prstGeom>
        </p:spPr>
      </p:pic>
      <p:sp>
        <p:nvSpPr>
          <p:cNvPr id="40" name="ZoneTexte 39"/>
          <p:cNvSpPr txBox="1"/>
          <p:nvPr/>
        </p:nvSpPr>
        <p:spPr>
          <a:xfrm>
            <a:off x="4428909" y="1180179"/>
            <a:ext cx="3064068" cy="369332"/>
          </a:xfrm>
          <a:prstGeom prst="rect">
            <a:avLst/>
          </a:prstGeom>
          <a:noFill/>
        </p:spPr>
        <p:txBody>
          <a:bodyPr wrap="square" rtlCol="0">
            <a:spAutoFit/>
          </a:bodyPr>
          <a:lstStyle/>
          <a:p>
            <a:pPr algn="ctr"/>
            <a:r>
              <a:rPr lang="fr-FR" dirty="0" smtClean="0">
                <a:latin typeface="Century Gothic" panose="020B0502020202020204" pitchFamily="34" charset="0"/>
              </a:rPr>
              <a:t>L’offre BAC avec mention</a:t>
            </a:r>
            <a:endParaRPr lang="fr-FR" dirty="0">
              <a:latin typeface="Century Gothic" panose="020B0502020202020204" pitchFamily="34" charset="0"/>
            </a:endParaRPr>
          </a:p>
        </p:txBody>
      </p:sp>
      <p:sp>
        <p:nvSpPr>
          <p:cNvPr id="36" name="ZoneTexte 35"/>
          <p:cNvSpPr txBox="1"/>
          <p:nvPr/>
        </p:nvSpPr>
        <p:spPr>
          <a:xfrm>
            <a:off x="845509" y="3460130"/>
            <a:ext cx="5401235" cy="1661993"/>
          </a:xfrm>
          <a:prstGeom prst="rect">
            <a:avLst/>
          </a:prstGeom>
          <a:noFill/>
        </p:spPr>
        <p:txBody>
          <a:bodyPr wrap="square" rtlCol="0">
            <a:spAutoFit/>
          </a:bodyPr>
          <a:lstStyle/>
          <a:p>
            <a:pPr algn="ctr">
              <a:buClr>
                <a:srgbClr val="C00000"/>
              </a:buClr>
            </a:pPr>
            <a:r>
              <a:rPr lang="fr-FR" sz="1600" b="1" dirty="0" smtClean="0">
                <a:latin typeface="Century Gothic" panose="020B0502020202020204" pitchFamily="34" charset="0"/>
              </a:rPr>
              <a:t>Dans la lignée de notre campagne de communication, l’affiche concernant l’opération Bachelier avec mention représente un jeune dans son quotidien, avec une scène, pleine d’humour, qui parlera à beaucoup d’entre vous ! </a:t>
            </a:r>
            <a:endParaRPr lang="fr-FR" sz="1600" dirty="0" smtClean="0">
              <a:latin typeface="Century Gothic" panose="020B0502020202020204" pitchFamily="34" charset="0"/>
            </a:endParaRPr>
          </a:p>
          <a:p>
            <a:pPr algn="ctr">
              <a:buClr>
                <a:srgbClr val="C00000"/>
              </a:buClr>
            </a:pPr>
            <a:endParaRPr lang="fr-FR" sz="1600" dirty="0">
              <a:latin typeface="Century Gothic" panose="020B0502020202020204" pitchFamily="34" charset="0"/>
            </a:endParaRPr>
          </a:p>
          <a:p>
            <a:pPr algn="ctr">
              <a:buClr>
                <a:srgbClr val="C00000"/>
              </a:buClr>
            </a:pPr>
            <a:endParaRPr lang="fr-FR" sz="600" dirty="0" smtClean="0">
              <a:latin typeface="Century Gothic" panose="020B0502020202020204" pitchFamily="34" charset="0"/>
            </a:endParaRPr>
          </a:p>
        </p:txBody>
      </p:sp>
      <p:sp>
        <p:nvSpPr>
          <p:cNvPr id="70" name="ZoneTexte 69"/>
          <p:cNvSpPr txBox="1"/>
          <p:nvPr/>
        </p:nvSpPr>
        <p:spPr>
          <a:xfrm>
            <a:off x="845509" y="2598142"/>
            <a:ext cx="5401235" cy="707886"/>
          </a:xfrm>
          <a:prstGeom prst="rect">
            <a:avLst/>
          </a:prstGeom>
          <a:noFill/>
          <a:ln>
            <a:noFill/>
          </a:ln>
        </p:spPr>
        <p:txBody>
          <a:bodyPr wrap="square" rtlCol="0">
            <a:spAutoFit/>
          </a:bodyPr>
          <a:lstStyle/>
          <a:p>
            <a:pPr algn="ctr"/>
            <a:r>
              <a:rPr lang="fr-FR" sz="2000" b="1" dirty="0" smtClean="0">
                <a:solidFill>
                  <a:srgbClr val="C00000"/>
                </a:solidFill>
                <a:latin typeface="Century Gothic" panose="020B0502020202020204" pitchFamily="34" charset="0"/>
              </a:rPr>
              <a:t>Un affiche qui « parle » aux fans de Plateforme de Streaming vidéo</a:t>
            </a:r>
          </a:p>
        </p:txBody>
      </p:sp>
      <p:pic>
        <p:nvPicPr>
          <p:cNvPr id="27" name="Image 26"/>
          <p:cNvPicPr>
            <a:picLocks noChangeAspect="1"/>
          </p:cNvPicPr>
          <p:nvPr/>
        </p:nvPicPr>
        <p:blipFill>
          <a:blip r:embed="rId5"/>
          <a:stretch>
            <a:fillRect/>
          </a:stretch>
        </p:blipFill>
        <p:spPr>
          <a:xfrm>
            <a:off x="243011" y="400532"/>
            <a:ext cx="2394709" cy="403977"/>
          </a:xfrm>
          <a:prstGeom prst="rect">
            <a:avLst/>
          </a:prstGeom>
        </p:spPr>
      </p:pic>
      <p:pic>
        <p:nvPicPr>
          <p:cNvPr id="4" name="Image 3"/>
          <p:cNvPicPr>
            <a:picLocks noChangeAspect="1"/>
          </p:cNvPicPr>
          <p:nvPr/>
        </p:nvPicPr>
        <p:blipFill rotWithShape="1">
          <a:blip r:embed="rId6"/>
          <a:srcRect l="1629" t="1184" r="1388" b="1635"/>
          <a:stretch/>
        </p:blipFill>
        <p:spPr>
          <a:xfrm rot="534829">
            <a:off x="7709650" y="1097516"/>
            <a:ext cx="3593784" cy="47201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3400735"/>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rotWithShape="1">
          <a:blip r:embed="rId2">
            <a:extLst>
              <a:ext uri="{28A0092B-C50C-407E-A947-70E740481C1C}">
                <a14:useLocalDpi xmlns:a14="http://schemas.microsoft.com/office/drawing/2010/main" val="0"/>
              </a:ext>
            </a:extLst>
          </a:blip>
          <a:srcRect t="15678"/>
          <a:stretch/>
        </p:blipFill>
        <p:spPr bwMode="auto">
          <a:xfrm>
            <a:off x="-85725" y="-30480"/>
            <a:ext cx="12339638" cy="688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80357"/>
            <a:ext cx="12331700" cy="7696893"/>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smtClean="0"/>
              <a:t>O</a:t>
            </a: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12</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pic>
        <p:nvPicPr>
          <p:cNvPr id="13" name="Image 12"/>
          <p:cNvPicPr>
            <a:picLocks noChangeAspect="1"/>
          </p:cNvPicPr>
          <p:nvPr/>
        </p:nvPicPr>
        <p:blipFill>
          <a:blip r:embed="rId4"/>
          <a:stretch>
            <a:fillRect/>
          </a:stretch>
        </p:blipFill>
        <p:spPr>
          <a:xfrm>
            <a:off x="4511834" y="664419"/>
            <a:ext cx="2781300" cy="609600"/>
          </a:xfrm>
          <a:prstGeom prst="rect">
            <a:avLst/>
          </a:prstGeom>
        </p:spPr>
      </p:pic>
      <p:sp>
        <p:nvSpPr>
          <p:cNvPr id="14" name="ZoneTexte 13"/>
          <p:cNvSpPr txBox="1"/>
          <p:nvPr/>
        </p:nvSpPr>
        <p:spPr>
          <a:xfrm>
            <a:off x="4514122" y="1173888"/>
            <a:ext cx="2779011" cy="369332"/>
          </a:xfrm>
          <a:prstGeom prst="rect">
            <a:avLst/>
          </a:prstGeom>
          <a:noFill/>
        </p:spPr>
        <p:txBody>
          <a:bodyPr wrap="square" rtlCol="0">
            <a:spAutoFit/>
          </a:bodyPr>
          <a:lstStyle/>
          <a:p>
            <a:pPr algn="ctr"/>
            <a:r>
              <a:rPr lang="fr-FR" dirty="0" smtClean="0">
                <a:latin typeface="Century Gothic" panose="020B0502020202020204" pitchFamily="34" charset="0"/>
              </a:rPr>
              <a:t>Vision commerciale</a:t>
            </a:r>
            <a:endParaRPr lang="fr-FR" dirty="0">
              <a:latin typeface="Century Gothic" panose="020B0502020202020204" pitchFamily="34" charset="0"/>
            </a:endParaRPr>
          </a:p>
        </p:txBody>
      </p:sp>
      <p:pic>
        <p:nvPicPr>
          <p:cNvPr id="10" name="Image 9"/>
          <p:cNvPicPr>
            <a:picLocks noChangeAspect="1"/>
          </p:cNvPicPr>
          <p:nvPr/>
        </p:nvPicPr>
        <p:blipFill>
          <a:blip r:embed="rId3"/>
          <a:stretch>
            <a:fillRect/>
          </a:stretch>
        </p:blipFill>
        <p:spPr>
          <a:xfrm>
            <a:off x="5270106" y="6168651"/>
            <a:ext cx="1100137" cy="323570"/>
          </a:xfrm>
          <a:prstGeom prst="rect">
            <a:avLst/>
          </a:prstGeom>
        </p:spPr>
      </p:pic>
      <p:pic>
        <p:nvPicPr>
          <p:cNvPr id="12" name="Image 11"/>
          <p:cNvPicPr>
            <a:picLocks noChangeAspect="1"/>
          </p:cNvPicPr>
          <p:nvPr/>
        </p:nvPicPr>
        <p:blipFill>
          <a:blip r:embed="rId5">
            <a:duotone>
              <a:schemeClr val="accent5">
                <a:shade val="45000"/>
                <a:satMod val="135000"/>
              </a:schemeClr>
              <a:prstClr val="white"/>
            </a:duotone>
          </a:blip>
          <a:stretch>
            <a:fillRect/>
          </a:stretch>
        </p:blipFill>
        <p:spPr>
          <a:xfrm>
            <a:off x="241068" y="1943458"/>
            <a:ext cx="2372005" cy="228244"/>
          </a:xfrm>
          <a:prstGeom prst="rect">
            <a:avLst/>
          </a:prstGeom>
        </p:spPr>
      </p:pic>
      <p:cxnSp>
        <p:nvCxnSpPr>
          <p:cNvPr id="15" name="Connecteur droit 14"/>
          <p:cNvCxnSpPr/>
          <p:nvPr/>
        </p:nvCxnSpPr>
        <p:spPr>
          <a:xfrm>
            <a:off x="2760314" y="1825890"/>
            <a:ext cx="42807" cy="4591778"/>
          </a:xfrm>
          <a:prstGeom prst="line">
            <a:avLst/>
          </a:prstGeom>
          <a:ln>
            <a:prstDash val="lgDash"/>
          </a:ln>
        </p:spPr>
        <p:style>
          <a:lnRef idx="1">
            <a:schemeClr val="dk1"/>
          </a:lnRef>
          <a:fillRef idx="0">
            <a:schemeClr val="dk1"/>
          </a:fillRef>
          <a:effectRef idx="0">
            <a:schemeClr val="dk1"/>
          </a:effectRef>
          <a:fontRef idx="minor">
            <a:schemeClr val="tx1"/>
          </a:fontRef>
        </p:style>
      </p:cxnSp>
      <p:pic>
        <p:nvPicPr>
          <p:cNvPr id="23" name="Image 22"/>
          <p:cNvPicPr>
            <a:picLocks noChangeAspect="1"/>
          </p:cNvPicPr>
          <p:nvPr/>
        </p:nvPicPr>
        <p:blipFill>
          <a:blip r:embed="rId6">
            <a:extLst>
              <a:ext uri="{BEBA8EAE-BF5A-486C-A8C5-ECC9F3942E4B}">
                <a14:imgProps xmlns:a14="http://schemas.microsoft.com/office/drawing/2010/main">
                  <a14:imgLayer r:embed="rId7">
                    <a14:imgEffect>
                      <a14:backgroundRemoval t="0" b="100000" l="0" r="99625">
                        <a14:foregroundMark x1="37079" y1="3725" x2="46816" y2="51862"/>
                        <a14:foregroundMark x1="42697" y1="46705" x2="51311" y2="75931"/>
                        <a14:foregroundMark x1="55056" y1="37822" x2="57303" y2="67335"/>
                        <a14:foregroundMark x1="18727" y1="82808" x2="82022" y2="89685"/>
                        <a14:foregroundMark x1="1873" y1="86246" x2="98502" y2="86819"/>
                        <a14:foregroundMark x1="91760" y1="90258" x2="4494" y2="94842"/>
                        <a14:foregroundMark x1="2996" y1="94556" x2="1873" y2="97135"/>
                        <a14:foregroundMark x1="55056" y1="26648" x2="42697" y2="47564"/>
                        <a14:foregroundMark x1="5243" y1="97421" x2="95506" y2="97421"/>
                      </a14:backgroundRemoval>
                    </a14:imgEffect>
                    <a14:imgEffect>
                      <a14:artisticCrisscrossEtching/>
                    </a14:imgEffect>
                  </a14:imgLayer>
                </a14:imgProps>
              </a:ext>
            </a:extLst>
          </a:blip>
          <a:stretch>
            <a:fillRect/>
          </a:stretch>
        </p:blipFill>
        <p:spPr>
          <a:xfrm>
            <a:off x="10394019" y="4541835"/>
            <a:ext cx="1574143" cy="2057588"/>
          </a:xfrm>
          <a:prstGeom prst="rect">
            <a:avLst/>
          </a:prstGeom>
        </p:spPr>
      </p:pic>
      <p:grpSp>
        <p:nvGrpSpPr>
          <p:cNvPr id="14337" name="Groupe 14336"/>
          <p:cNvGrpSpPr/>
          <p:nvPr/>
        </p:nvGrpSpPr>
        <p:grpSpPr>
          <a:xfrm>
            <a:off x="3293726" y="1878141"/>
            <a:ext cx="2928692" cy="4261810"/>
            <a:chOff x="3158498" y="1913553"/>
            <a:chExt cx="2743538" cy="4261810"/>
          </a:xfrm>
        </p:grpSpPr>
        <p:pic>
          <p:nvPicPr>
            <p:cNvPr id="18" name="Image 17"/>
            <p:cNvPicPr>
              <a:picLocks noChangeAspect="1"/>
            </p:cNvPicPr>
            <p:nvPr/>
          </p:nvPicPr>
          <p:blipFill>
            <a:blip r:embed="rId8">
              <a:duotone>
                <a:schemeClr val="accent5">
                  <a:shade val="45000"/>
                  <a:satMod val="135000"/>
                </a:schemeClr>
                <a:prstClr val="white"/>
              </a:duotone>
            </a:blip>
            <a:stretch>
              <a:fillRect/>
            </a:stretch>
          </p:blipFill>
          <p:spPr>
            <a:xfrm>
              <a:off x="3345281" y="1913553"/>
              <a:ext cx="2556755" cy="249366"/>
            </a:xfrm>
            <a:prstGeom prst="rect">
              <a:avLst/>
            </a:prstGeom>
          </p:spPr>
        </p:pic>
        <p:pic>
          <p:nvPicPr>
            <p:cNvPr id="19" name="Image 18">
              <a:hlinkClick r:id="rId9"/>
            </p:cNvPr>
            <p:cNvPicPr>
              <a:picLocks noChangeAspect="1"/>
            </p:cNvPicPr>
            <p:nvPr/>
          </p:nvPicPr>
          <p:blipFill rotWithShape="1">
            <a:blip r:embed="rId10"/>
            <a:srcRect t="18473"/>
            <a:stretch/>
          </p:blipFill>
          <p:spPr>
            <a:xfrm>
              <a:off x="3510936" y="5478386"/>
              <a:ext cx="2095500" cy="551351"/>
            </a:xfrm>
            <a:prstGeom prst="rect">
              <a:avLst/>
            </a:prstGeom>
          </p:spPr>
        </p:pic>
        <p:sp>
          <p:nvSpPr>
            <p:cNvPr id="21" name="Rectangle 20"/>
            <p:cNvSpPr/>
            <p:nvPr/>
          </p:nvSpPr>
          <p:spPr>
            <a:xfrm>
              <a:off x="3158498" y="2773571"/>
              <a:ext cx="2664164" cy="536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bg1"/>
                  </a:solidFill>
                </a:rPr>
                <a:t>Tableau de suivi des jeunes </a:t>
              </a:r>
              <a:endParaRPr lang="fr-FR" sz="1200" dirty="0">
                <a:solidFill>
                  <a:schemeClr val="bg1"/>
                </a:solidFill>
              </a:endParaRPr>
            </a:p>
          </p:txBody>
        </p:sp>
        <p:sp>
          <p:nvSpPr>
            <p:cNvPr id="40" name="Rectangle 39"/>
            <p:cNvSpPr/>
            <p:nvPr/>
          </p:nvSpPr>
          <p:spPr>
            <a:xfrm>
              <a:off x="3201473" y="5638796"/>
              <a:ext cx="2664164" cy="536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smtClean="0">
                  <a:solidFill>
                    <a:schemeClr val="bg1"/>
                  </a:solidFill>
                </a:rPr>
                <a:t>Tableau de suivi des jeunes </a:t>
              </a:r>
              <a:endParaRPr lang="fr-FR" sz="1200" dirty="0">
                <a:solidFill>
                  <a:schemeClr val="bg1"/>
                </a:solidFill>
              </a:endParaRPr>
            </a:p>
          </p:txBody>
        </p:sp>
      </p:grpSp>
      <p:pic>
        <p:nvPicPr>
          <p:cNvPr id="20" name="Image 19">
            <a:hlinkClick r:id="rId9"/>
          </p:cNvPr>
          <p:cNvPicPr>
            <a:picLocks noChangeAspect="1"/>
          </p:cNvPicPr>
          <p:nvPr/>
        </p:nvPicPr>
        <p:blipFill>
          <a:blip r:embed="rId11"/>
          <a:stretch>
            <a:fillRect/>
          </a:stretch>
        </p:blipFill>
        <p:spPr>
          <a:xfrm rot="5400000">
            <a:off x="3152155" y="5758624"/>
            <a:ext cx="706582" cy="706582"/>
          </a:xfrm>
          <a:prstGeom prst="rect">
            <a:avLst/>
          </a:prstGeom>
        </p:spPr>
      </p:pic>
      <p:sp>
        <p:nvSpPr>
          <p:cNvPr id="49" name="Rectangle 48"/>
          <p:cNvSpPr/>
          <p:nvPr/>
        </p:nvSpPr>
        <p:spPr>
          <a:xfrm>
            <a:off x="-185287" y="3611531"/>
            <a:ext cx="2923056" cy="1477328"/>
          </a:xfrm>
          <a:prstGeom prst="rect">
            <a:avLst/>
          </a:prstGeom>
        </p:spPr>
        <p:txBody>
          <a:bodyPr wrap="square">
            <a:spAutoFit/>
          </a:bodyPr>
          <a:lstStyle/>
          <a:p>
            <a:pPr marL="742950" lvl="1" indent="-285750">
              <a:lnSpc>
                <a:spcPct val="150000"/>
              </a:lnSpc>
              <a:buFont typeface="Arial" panose="020B0604020202020204" pitchFamily="34" charset="0"/>
              <a:buChar char="•"/>
            </a:pPr>
            <a:r>
              <a:rPr lang="fr-FR" sz="1200" dirty="0" smtClean="0">
                <a:latin typeface="Century Gothic" panose="020B0502020202020204" pitchFamily="34" charset="0"/>
              </a:rPr>
              <a:t>1001 </a:t>
            </a:r>
            <a:r>
              <a:rPr lang="fr-FR" sz="1200" dirty="0">
                <a:latin typeface="Century Gothic" panose="020B0502020202020204" pitchFamily="34" charset="0"/>
              </a:rPr>
              <a:t>mentions Assez Bien</a:t>
            </a:r>
          </a:p>
          <a:p>
            <a:pPr marL="742950" lvl="1" indent="-285750">
              <a:lnSpc>
                <a:spcPct val="150000"/>
              </a:lnSpc>
              <a:buFont typeface="Arial" panose="020B0604020202020204" pitchFamily="34" charset="0"/>
              <a:buChar char="•"/>
            </a:pPr>
            <a:r>
              <a:rPr lang="fr-FR" sz="1200" dirty="0">
                <a:latin typeface="Century Gothic" panose="020B0502020202020204" pitchFamily="34" charset="0"/>
              </a:rPr>
              <a:t>778 mentions Bien </a:t>
            </a:r>
          </a:p>
          <a:p>
            <a:pPr marL="742950" lvl="1" indent="-285750">
              <a:lnSpc>
                <a:spcPct val="150000"/>
              </a:lnSpc>
              <a:buFont typeface="Arial" panose="020B0604020202020204" pitchFamily="34" charset="0"/>
              <a:buChar char="•"/>
            </a:pPr>
            <a:r>
              <a:rPr lang="fr-FR" sz="1200" dirty="0">
                <a:latin typeface="Century Gothic" panose="020B0502020202020204" pitchFamily="34" charset="0"/>
              </a:rPr>
              <a:t>633 mentions Très Bien</a:t>
            </a:r>
          </a:p>
          <a:p>
            <a:pPr lvl="1"/>
            <a:endParaRPr lang="fr-FR" sz="1200" dirty="0" smtClean="0">
              <a:latin typeface="Century Gothic" panose="020B0502020202020204" pitchFamily="34" charset="0"/>
            </a:endParaRPr>
          </a:p>
          <a:p>
            <a:pPr lvl="1" algn="ctr"/>
            <a:r>
              <a:rPr lang="fr-FR" sz="1200" dirty="0" smtClean="0">
                <a:latin typeface="Century Gothic" panose="020B0502020202020204" pitchFamily="34" charset="0"/>
              </a:rPr>
              <a:t>Soit </a:t>
            </a:r>
            <a:r>
              <a:rPr lang="fr-FR" sz="1200" dirty="0">
                <a:latin typeface="Century Gothic" panose="020B0502020202020204" pitchFamily="34" charset="0"/>
              </a:rPr>
              <a:t>un total </a:t>
            </a:r>
            <a:r>
              <a:rPr lang="fr-FR" sz="1200" dirty="0" smtClean="0">
                <a:latin typeface="Century Gothic" panose="020B0502020202020204" pitchFamily="34" charset="0"/>
              </a:rPr>
              <a:t>de</a:t>
            </a:r>
          </a:p>
          <a:p>
            <a:pPr lvl="1" algn="ctr"/>
            <a:r>
              <a:rPr lang="fr-FR" sz="1200" b="1" dirty="0" smtClean="0">
                <a:latin typeface="Century Gothic" panose="020B0502020202020204" pitchFamily="34" charset="0"/>
              </a:rPr>
              <a:t>2 </a:t>
            </a:r>
            <a:r>
              <a:rPr lang="fr-FR" sz="1200" b="1" dirty="0">
                <a:latin typeface="Century Gothic" panose="020B0502020202020204" pitchFamily="34" charset="0"/>
              </a:rPr>
              <a:t>412 clients </a:t>
            </a:r>
            <a:r>
              <a:rPr lang="fr-FR" sz="1200" dirty="0">
                <a:latin typeface="Century Gothic" panose="020B0502020202020204" pitchFamily="34" charset="0"/>
              </a:rPr>
              <a:t>récompensés. </a:t>
            </a:r>
          </a:p>
        </p:txBody>
      </p:sp>
      <p:pic>
        <p:nvPicPr>
          <p:cNvPr id="50" name="Image 49"/>
          <p:cNvPicPr>
            <a:picLocks noChangeAspect="1"/>
          </p:cNvPicPr>
          <p:nvPr/>
        </p:nvPicPr>
        <p:blipFill rotWithShape="1">
          <a:blip r:embed="rId12"/>
          <a:srcRect t="1" r="62035" b="-607"/>
          <a:stretch/>
        </p:blipFill>
        <p:spPr>
          <a:xfrm>
            <a:off x="1030048" y="2566270"/>
            <a:ext cx="879004" cy="291812"/>
          </a:xfrm>
          <a:prstGeom prst="rect">
            <a:avLst/>
          </a:prstGeom>
        </p:spPr>
      </p:pic>
      <p:pic>
        <p:nvPicPr>
          <p:cNvPr id="51" name="Image 50"/>
          <p:cNvPicPr>
            <a:picLocks noChangeAspect="1"/>
          </p:cNvPicPr>
          <p:nvPr/>
        </p:nvPicPr>
        <p:blipFill rotWithShape="1">
          <a:blip r:embed="rId12"/>
          <a:srcRect l="37223" t="1" r="22742" b="-607"/>
          <a:stretch/>
        </p:blipFill>
        <p:spPr>
          <a:xfrm>
            <a:off x="991712" y="2803743"/>
            <a:ext cx="926931" cy="291812"/>
          </a:xfrm>
          <a:prstGeom prst="rect">
            <a:avLst/>
          </a:prstGeom>
        </p:spPr>
      </p:pic>
      <p:pic>
        <p:nvPicPr>
          <p:cNvPr id="52" name="Image 51"/>
          <p:cNvPicPr>
            <a:picLocks noChangeAspect="1"/>
          </p:cNvPicPr>
          <p:nvPr/>
        </p:nvPicPr>
        <p:blipFill rotWithShape="1">
          <a:blip r:embed="rId12"/>
          <a:srcRect l="76517" t="1" b="-6525"/>
          <a:stretch/>
        </p:blipFill>
        <p:spPr>
          <a:xfrm>
            <a:off x="1183318" y="3089486"/>
            <a:ext cx="543717" cy="308977"/>
          </a:xfrm>
          <a:prstGeom prst="rect">
            <a:avLst/>
          </a:prstGeom>
        </p:spPr>
      </p:pic>
      <p:sp>
        <p:nvSpPr>
          <p:cNvPr id="53" name="ZoneTexte 52"/>
          <p:cNvSpPr txBox="1"/>
          <p:nvPr/>
        </p:nvSpPr>
        <p:spPr>
          <a:xfrm>
            <a:off x="2922284" y="2331586"/>
            <a:ext cx="3901101" cy="1923604"/>
          </a:xfrm>
          <a:prstGeom prst="rect">
            <a:avLst/>
          </a:prstGeom>
          <a:noFill/>
        </p:spPr>
        <p:txBody>
          <a:bodyPr wrap="square" rtlCol="0">
            <a:spAutoFit/>
          </a:bodyPr>
          <a:lstStyle/>
          <a:p>
            <a:r>
              <a:rPr lang="fr-FR" sz="1400" b="1" dirty="0" smtClean="0">
                <a:latin typeface="Century Gothic" panose="020B0502020202020204" pitchFamily="34" charset="0"/>
              </a:rPr>
              <a:t>Potentiel clients 2020 </a:t>
            </a:r>
            <a:r>
              <a:rPr lang="fr-FR" sz="1200" b="1" dirty="0" smtClean="0">
                <a:latin typeface="Century Gothic" panose="020B0502020202020204" pitchFamily="34" charset="0"/>
              </a:rPr>
              <a:t>:</a:t>
            </a:r>
          </a:p>
          <a:p>
            <a:endParaRPr lang="fr-FR" sz="500" dirty="0" smtClean="0">
              <a:latin typeface="Century Gothic" panose="020B0502020202020204" pitchFamily="34" charset="0"/>
            </a:endParaRPr>
          </a:p>
          <a:p>
            <a:pPr marL="285750" indent="-285750">
              <a:buFont typeface="Arial" panose="020B0604020202020204" pitchFamily="34" charset="0"/>
              <a:buChar char="•"/>
            </a:pPr>
            <a:r>
              <a:rPr lang="fr-FR" sz="1200" dirty="0" smtClean="0">
                <a:latin typeface="Century Gothic" panose="020B0502020202020204" pitchFamily="34" charset="0"/>
              </a:rPr>
              <a:t>16 261 clients auront 18 ans en 2020</a:t>
            </a:r>
          </a:p>
          <a:p>
            <a:pPr marL="285750" indent="-285750">
              <a:buFont typeface="Arial" panose="020B0604020202020204" pitchFamily="34" charset="0"/>
              <a:buChar char="•"/>
            </a:pPr>
            <a:endParaRPr lang="fr-FR" sz="400" dirty="0" smtClean="0">
              <a:latin typeface="Century Gothic" panose="020B0502020202020204" pitchFamily="34" charset="0"/>
            </a:endParaRPr>
          </a:p>
          <a:p>
            <a:pPr marL="285750" indent="-285750">
              <a:buFont typeface="Arial" panose="020B0604020202020204" pitchFamily="34" charset="0"/>
              <a:buChar char="•"/>
            </a:pPr>
            <a:endParaRPr lang="fr-FR" sz="200" dirty="0" smtClean="0">
              <a:latin typeface="Century Gothic" panose="020B0502020202020204" pitchFamily="34" charset="0"/>
            </a:endParaRPr>
          </a:p>
          <a:p>
            <a:pPr marL="285750" indent="-285750">
              <a:buFont typeface="Arial" panose="020B0604020202020204" pitchFamily="34" charset="0"/>
              <a:buChar char="•"/>
            </a:pPr>
            <a:r>
              <a:rPr lang="fr-FR" sz="1200" dirty="0" smtClean="0">
                <a:latin typeface="Century Gothic" panose="020B0502020202020204" pitchFamily="34" charset="0"/>
              </a:rPr>
              <a:t>77 % des 18 ans sont scolarisés (source INSEE) soit 12 520 clients</a:t>
            </a:r>
          </a:p>
          <a:p>
            <a:pPr marL="285750" indent="-285750">
              <a:buFont typeface="Arial" panose="020B0604020202020204" pitchFamily="34" charset="0"/>
              <a:buChar char="•"/>
            </a:pPr>
            <a:endParaRPr lang="fr-FR" sz="400" dirty="0" smtClean="0">
              <a:latin typeface="Century Gothic" panose="020B0502020202020204" pitchFamily="34" charset="0"/>
            </a:endParaRPr>
          </a:p>
          <a:p>
            <a:pPr marL="285750" indent="-285750">
              <a:buFont typeface="Arial" panose="020B0604020202020204" pitchFamily="34" charset="0"/>
              <a:buChar char="•"/>
            </a:pPr>
            <a:endParaRPr lang="fr-FR" sz="200" dirty="0" smtClean="0">
              <a:latin typeface="Century Gothic" panose="020B0502020202020204" pitchFamily="34" charset="0"/>
            </a:endParaRPr>
          </a:p>
          <a:p>
            <a:pPr marL="285750" indent="-285750">
              <a:buFont typeface="Arial" panose="020B0604020202020204" pitchFamily="34" charset="0"/>
              <a:buChar char="•"/>
            </a:pPr>
            <a:r>
              <a:rPr lang="fr-FR" sz="1200" dirty="0" smtClean="0">
                <a:latin typeface="Century Gothic" panose="020B0502020202020204" pitchFamily="34" charset="0"/>
              </a:rPr>
              <a:t>58 % d’entre eux auront une mention au bac, soit un total de 7 300 clients</a:t>
            </a:r>
            <a:endParaRPr lang="fr-FR" sz="1200" dirty="0">
              <a:latin typeface="Century Gothic" panose="020B0502020202020204" pitchFamily="34" charset="0"/>
            </a:endParaRPr>
          </a:p>
          <a:p>
            <a:pPr marL="285750" indent="-285750">
              <a:buFont typeface="Arial" panose="020B0604020202020204" pitchFamily="34" charset="0"/>
              <a:buChar char="•"/>
            </a:pPr>
            <a:endParaRPr lang="fr-FR" sz="1200" dirty="0" smtClean="0">
              <a:latin typeface="Century Gothic" panose="020B0502020202020204" pitchFamily="34" charset="0"/>
            </a:endParaRPr>
          </a:p>
          <a:p>
            <a:endParaRPr lang="fr-FR" sz="1200" dirty="0">
              <a:latin typeface="Century Gothic" panose="020B0502020202020204" pitchFamily="34" charset="0"/>
            </a:endParaRPr>
          </a:p>
        </p:txBody>
      </p:sp>
      <p:grpSp>
        <p:nvGrpSpPr>
          <p:cNvPr id="14336" name="Groupe 14335"/>
          <p:cNvGrpSpPr/>
          <p:nvPr/>
        </p:nvGrpSpPr>
        <p:grpSpPr>
          <a:xfrm>
            <a:off x="6926858" y="1344676"/>
            <a:ext cx="5420549" cy="5072992"/>
            <a:chOff x="6926858" y="1344676"/>
            <a:chExt cx="5420549" cy="5072992"/>
          </a:xfrm>
        </p:grpSpPr>
        <p:cxnSp>
          <p:nvCxnSpPr>
            <p:cNvPr id="22" name="Connecteur droit 21"/>
            <p:cNvCxnSpPr/>
            <p:nvPr/>
          </p:nvCxnSpPr>
          <p:spPr>
            <a:xfrm>
              <a:off x="6926858" y="1825890"/>
              <a:ext cx="41988" cy="4591778"/>
            </a:xfrm>
            <a:prstGeom prst="line">
              <a:avLst/>
            </a:prstGeom>
            <a:ln>
              <a:prstDash val="lgDash"/>
            </a:ln>
          </p:spPr>
          <p:style>
            <a:lnRef idx="1">
              <a:schemeClr val="dk1"/>
            </a:lnRef>
            <a:fillRef idx="0">
              <a:schemeClr val="dk1"/>
            </a:fillRef>
            <a:effectRef idx="0">
              <a:schemeClr val="dk1"/>
            </a:effectRef>
            <a:fontRef idx="minor">
              <a:schemeClr val="tx1"/>
            </a:fontRef>
          </p:style>
        </p:cxnSp>
        <p:pic>
          <p:nvPicPr>
            <p:cNvPr id="24" name="Image 23"/>
            <p:cNvPicPr>
              <a:picLocks noChangeAspect="1"/>
            </p:cNvPicPr>
            <p:nvPr/>
          </p:nvPicPr>
          <p:blipFill>
            <a:blip r:embed="rId13"/>
            <a:stretch>
              <a:fillRect/>
            </a:stretch>
          </p:blipFill>
          <p:spPr>
            <a:xfrm>
              <a:off x="7091377" y="3388846"/>
              <a:ext cx="302599" cy="302599"/>
            </a:xfrm>
            <a:prstGeom prst="rect">
              <a:avLst/>
            </a:prstGeom>
          </p:spPr>
        </p:pic>
        <p:sp>
          <p:nvSpPr>
            <p:cNvPr id="25" name="ZoneTexte 24"/>
            <p:cNvSpPr txBox="1"/>
            <p:nvPr/>
          </p:nvSpPr>
          <p:spPr>
            <a:xfrm>
              <a:off x="7428812" y="4248957"/>
              <a:ext cx="4734724" cy="738664"/>
            </a:xfrm>
            <a:prstGeom prst="rect">
              <a:avLst/>
            </a:prstGeom>
            <a:noFill/>
            <a:ln>
              <a:noFill/>
            </a:ln>
          </p:spPr>
          <p:txBody>
            <a:bodyPr wrap="square" rtlCol="0">
              <a:spAutoFit/>
            </a:bodyPr>
            <a:lstStyle/>
            <a:p>
              <a:r>
                <a:rPr lang="fr-FR" sz="1400" dirty="0" smtClean="0">
                  <a:latin typeface="Century Gothic" panose="020B0502020202020204" pitchFamily="34" charset="0"/>
                </a:rPr>
                <a:t>Développement de la </a:t>
              </a:r>
              <a:r>
                <a:rPr lang="fr-FR" sz="1400" b="1" dirty="0" smtClean="0">
                  <a:latin typeface="Century Gothic" panose="020B0502020202020204" pitchFamily="34" charset="0"/>
                </a:rPr>
                <a:t>PV sur objectifs </a:t>
              </a:r>
              <a:r>
                <a:rPr lang="fr-FR" sz="1400" dirty="0" smtClean="0">
                  <a:latin typeface="Century Gothic" panose="020B0502020202020204" pitchFamily="34" charset="0"/>
                </a:rPr>
                <a:t>: </a:t>
              </a:r>
            </a:p>
            <a:p>
              <a:pPr marL="285750" indent="-285750">
                <a:buFont typeface="Arial" panose="020B0604020202020204" pitchFamily="34" charset="0"/>
                <a:buChar char="•"/>
              </a:pPr>
              <a:r>
                <a:rPr lang="fr-FR" sz="1400" b="1" dirty="0" smtClean="0">
                  <a:latin typeface="Century Gothic" panose="020B0502020202020204" pitchFamily="34" charset="0"/>
                </a:rPr>
                <a:t>Ventes brutes forfaits Formules</a:t>
              </a:r>
            </a:p>
            <a:p>
              <a:pPr marL="285750" indent="-285750">
                <a:buFont typeface="Arial" panose="020B0604020202020204" pitchFamily="34" charset="0"/>
                <a:buChar char="•"/>
              </a:pPr>
              <a:r>
                <a:rPr lang="fr-FR" sz="1400" b="1" dirty="0" smtClean="0">
                  <a:latin typeface="Century Gothic" panose="020B0502020202020204" pitchFamily="34" charset="0"/>
                </a:rPr>
                <a:t>Nombre brut de mandats mobilité</a:t>
              </a:r>
            </a:p>
          </p:txBody>
        </p:sp>
        <p:pic>
          <p:nvPicPr>
            <p:cNvPr id="26" name="Image 25"/>
            <p:cNvPicPr>
              <a:picLocks noChangeAspect="1"/>
            </p:cNvPicPr>
            <p:nvPr/>
          </p:nvPicPr>
          <p:blipFill>
            <a:blip r:embed="rId13"/>
            <a:stretch>
              <a:fillRect/>
            </a:stretch>
          </p:blipFill>
          <p:spPr>
            <a:xfrm>
              <a:off x="7087462" y="4337680"/>
              <a:ext cx="302599" cy="302599"/>
            </a:xfrm>
            <a:prstGeom prst="rect">
              <a:avLst/>
            </a:prstGeom>
          </p:spPr>
        </p:pic>
        <p:sp>
          <p:nvSpPr>
            <p:cNvPr id="27" name="ZoneTexte 26"/>
            <p:cNvSpPr txBox="1"/>
            <p:nvPr/>
          </p:nvSpPr>
          <p:spPr>
            <a:xfrm>
              <a:off x="7484728" y="3311295"/>
              <a:ext cx="4862679" cy="738664"/>
            </a:xfrm>
            <a:prstGeom prst="rect">
              <a:avLst/>
            </a:prstGeom>
            <a:noFill/>
            <a:ln>
              <a:noFill/>
            </a:ln>
          </p:spPr>
          <p:txBody>
            <a:bodyPr wrap="square" rtlCol="0">
              <a:spAutoFit/>
            </a:bodyPr>
            <a:lstStyle/>
            <a:p>
              <a:r>
                <a:rPr lang="fr-FR" sz="1400" dirty="0" smtClean="0">
                  <a:latin typeface="Century Gothic" panose="020B0502020202020204" pitchFamily="34" charset="0"/>
                </a:rPr>
                <a:t>Développement de la </a:t>
              </a:r>
              <a:r>
                <a:rPr lang="fr-FR" sz="1400" b="1" dirty="0" smtClean="0">
                  <a:latin typeface="Century Gothic" panose="020B0502020202020204" pitchFamily="34" charset="0"/>
                </a:rPr>
                <a:t>PV, via le baromètre PNB :</a:t>
              </a:r>
            </a:p>
            <a:p>
              <a:pPr marL="285750" indent="-285750">
                <a:buFont typeface="Arial" panose="020B0604020202020204" pitchFamily="34" charset="0"/>
                <a:buChar char="•"/>
              </a:pPr>
              <a:r>
                <a:rPr lang="fr-FR" sz="1400" b="1" dirty="0" smtClean="0">
                  <a:latin typeface="Century Gothic" panose="020B0502020202020204" pitchFamily="34" charset="0"/>
                </a:rPr>
                <a:t>PNB Ventes nettes forfaits</a:t>
              </a:r>
            </a:p>
            <a:p>
              <a:pPr marL="285750" indent="-285750">
                <a:buFont typeface="Arial" panose="020B0604020202020204" pitchFamily="34" charset="0"/>
                <a:buChar char="•"/>
              </a:pPr>
              <a:r>
                <a:rPr lang="fr-FR" sz="1400" b="1" dirty="0" smtClean="0">
                  <a:latin typeface="Century Gothic" panose="020B0502020202020204" pitchFamily="34" charset="0"/>
                </a:rPr>
                <a:t>PNB évolution nette clients BP, JBP et Je</a:t>
              </a:r>
              <a:endParaRPr lang="fr-FR" sz="1400" b="1" dirty="0">
                <a:latin typeface="Century Gothic" panose="020B0502020202020204" pitchFamily="34" charset="0"/>
              </a:endParaRPr>
            </a:p>
          </p:txBody>
        </p:sp>
        <p:pic>
          <p:nvPicPr>
            <p:cNvPr id="28" name="Image 27"/>
            <p:cNvPicPr>
              <a:picLocks noChangeAspect="1"/>
            </p:cNvPicPr>
            <p:nvPr/>
          </p:nvPicPr>
          <p:blipFill>
            <a:blip r:embed="rId13"/>
            <a:stretch>
              <a:fillRect/>
            </a:stretch>
          </p:blipFill>
          <p:spPr>
            <a:xfrm>
              <a:off x="7095956" y="5265260"/>
              <a:ext cx="302599" cy="302599"/>
            </a:xfrm>
            <a:prstGeom prst="rect">
              <a:avLst/>
            </a:prstGeom>
          </p:spPr>
        </p:pic>
        <p:sp>
          <p:nvSpPr>
            <p:cNvPr id="29" name="ZoneTexte 28"/>
            <p:cNvSpPr txBox="1"/>
            <p:nvPr/>
          </p:nvSpPr>
          <p:spPr>
            <a:xfrm>
              <a:off x="7480123" y="5158195"/>
              <a:ext cx="3252851" cy="1169551"/>
            </a:xfrm>
            <a:prstGeom prst="rect">
              <a:avLst/>
            </a:prstGeom>
            <a:noFill/>
            <a:ln>
              <a:noFill/>
            </a:ln>
          </p:spPr>
          <p:txBody>
            <a:bodyPr wrap="square" rtlCol="0">
              <a:spAutoFit/>
            </a:bodyPr>
            <a:lstStyle/>
            <a:p>
              <a:r>
                <a:rPr lang="fr-FR" sz="1400" dirty="0" smtClean="0">
                  <a:latin typeface="Century Gothic" panose="020B0502020202020204" pitchFamily="34" charset="0"/>
                </a:rPr>
                <a:t>Faire bénéficier nos clients de  notre offre BAC permet : </a:t>
              </a:r>
            </a:p>
            <a:p>
              <a:pPr marL="285750" indent="-285750">
                <a:buFont typeface="Arial" panose="020B0604020202020204" pitchFamily="34" charset="0"/>
                <a:buChar char="•"/>
              </a:pPr>
              <a:r>
                <a:rPr lang="fr-FR" sz="1400" dirty="0" smtClean="0">
                  <a:latin typeface="Century Gothic" panose="020B0502020202020204" pitchFamily="34" charset="0"/>
                </a:rPr>
                <a:t>D’augmenter leur </a:t>
              </a:r>
              <a:r>
                <a:rPr lang="fr-FR" sz="1400" b="1" dirty="0" smtClean="0">
                  <a:latin typeface="Century Gothic" panose="020B0502020202020204" pitchFamily="34" charset="0"/>
                </a:rPr>
                <a:t>satisfaction</a:t>
              </a:r>
              <a:r>
                <a:rPr lang="fr-FR" sz="1400" dirty="0" smtClean="0">
                  <a:latin typeface="Century Gothic" panose="020B0502020202020204" pitchFamily="34" charset="0"/>
                </a:rPr>
                <a:t>  </a:t>
              </a:r>
            </a:p>
            <a:p>
              <a:pPr marL="285750" indent="-285750">
                <a:buFont typeface="Arial" panose="020B0604020202020204" pitchFamily="34" charset="0"/>
                <a:buChar char="•"/>
              </a:pPr>
              <a:r>
                <a:rPr lang="fr-FR" sz="1400" dirty="0" smtClean="0">
                  <a:latin typeface="Century Gothic" panose="020B0502020202020204" pitchFamily="34" charset="0"/>
                </a:rPr>
                <a:t>De rebondir sur des  </a:t>
              </a:r>
              <a:r>
                <a:rPr lang="fr-FR" sz="1400" b="1" dirty="0" smtClean="0">
                  <a:latin typeface="Century Gothic" panose="020B0502020202020204" pitchFamily="34" charset="0"/>
                </a:rPr>
                <a:t>propositions commerciales</a:t>
              </a:r>
            </a:p>
          </p:txBody>
        </p:sp>
        <p:pic>
          <p:nvPicPr>
            <p:cNvPr id="30" name="Image 29"/>
            <p:cNvPicPr>
              <a:picLocks noChangeAspect="1"/>
            </p:cNvPicPr>
            <p:nvPr/>
          </p:nvPicPr>
          <p:blipFill>
            <a:blip r:embed="rId14">
              <a:duotone>
                <a:schemeClr val="accent5">
                  <a:shade val="45000"/>
                  <a:satMod val="135000"/>
                </a:schemeClr>
                <a:prstClr val="white"/>
              </a:duotone>
            </a:blip>
            <a:stretch>
              <a:fillRect/>
            </a:stretch>
          </p:blipFill>
          <p:spPr>
            <a:xfrm>
              <a:off x="7896696" y="1734368"/>
              <a:ext cx="2944135" cy="230491"/>
            </a:xfrm>
            <a:prstGeom prst="rect">
              <a:avLst/>
            </a:prstGeom>
          </p:spPr>
        </p:pic>
        <p:pic>
          <p:nvPicPr>
            <p:cNvPr id="32" name="Image 31"/>
            <p:cNvPicPr>
              <a:picLocks noChangeAspect="1"/>
            </p:cNvPicPr>
            <p:nvPr/>
          </p:nvPicPr>
          <p:blipFill>
            <a:blip r:embed="rId15">
              <a:duotone>
                <a:schemeClr val="accent5">
                  <a:shade val="45000"/>
                  <a:satMod val="135000"/>
                </a:schemeClr>
                <a:prstClr val="white"/>
              </a:duotone>
            </a:blip>
            <a:stretch>
              <a:fillRect/>
            </a:stretch>
          </p:blipFill>
          <p:spPr>
            <a:xfrm>
              <a:off x="7962986" y="2039796"/>
              <a:ext cx="2811553" cy="215583"/>
            </a:xfrm>
            <a:prstGeom prst="rect">
              <a:avLst/>
            </a:prstGeom>
          </p:spPr>
        </p:pic>
        <p:pic>
          <p:nvPicPr>
            <p:cNvPr id="5" name="Image 4"/>
            <p:cNvPicPr>
              <a:picLocks noChangeAspect="1"/>
            </p:cNvPicPr>
            <p:nvPr/>
          </p:nvPicPr>
          <p:blipFill>
            <a:blip r:embed="rId16">
              <a:duotone>
                <a:schemeClr val="bg2">
                  <a:shade val="45000"/>
                  <a:satMod val="135000"/>
                </a:schemeClr>
                <a:prstClr val="white"/>
              </a:duotone>
            </a:blip>
            <a:stretch>
              <a:fillRect/>
            </a:stretch>
          </p:blipFill>
          <p:spPr>
            <a:xfrm rot="944806">
              <a:off x="10178270" y="1344676"/>
              <a:ext cx="1524248" cy="345902"/>
            </a:xfrm>
            <a:prstGeom prst="rect">
              <a:avLst/>
            </a:prstGeom>
          </p:spPr>
        </p:pic>
      </p:grpSp>
      <p:sp>
        <p:nvSpPr>
          <p:cNvPr id="46" name="ZoneTexte 45"/>
          <p:cNvSpPr txBox="1"/>
          <p:nvPr/>
        </p:nvSpPr>
        <p:spPr>
          <a:xfrm>
            <a:off x="3029685" y="4000969"/>
            <a:ext cx="3655456" cy="1384995"/>
          </a:xfrm>
          <a:prstGeom prst="rect">
            <a:avLst/>
          </a:prstGeom>
          <a:noFill/>
        </p:spPr>
        <p:txBody>
          <a:bodyPr wrap="square" rtlCol="0">
            <a:spAutoFit/>
          </a:bodyPr>
          <a:lstStyle/>
          <a:p>
            <a:pPr algn="ctr"/>
            <a:r>
              <a:rPr lang="fr-FR" sz="1200" dirty="0" smtClean="0">
                <a:latin typeface="Century Gothic" panose="020B0502020202020204" pitchFamily="34" charset="0"/>
              </a:rPr>
              <a:t>Concernant les contacts Jeunes, depuis le début de l’année, la </a:t>
            </a:r>
            <a:r>
              <a:rPr lang="fr-FR" sz="1200" b="1" dirty="0" smtClean="0">
                <a:latin typeface="Century Gothic" panose="020B0502020202020204" pitchFamily="34" charset="0"/>
              </a:rPr>
              <a:t>CEGEE</a:t>
            </a:r>
            <a:r>
              <a:rPr lang="fr-FR" sz="1200" dirty="0" smtClean="0">
                <a:latin typeface="Century Gothic" panose="020B0502020202020204" pitchFamily="34" charset="0"/>
              </a:rPr>
              <a:t> a une </a:t>
            </a:r>
            <a:r>
              <a:rPr lang="fr-FR" sz="1200" b="1" dirty="0" smtClean="0">
                <a:solidFill>
                  <a:srgbClr val="C00000"/>
                </a:solidFill>
                <a:latin typeface="Century Gothic" panose="020B0502020202020204" pitchFamily="34" charset="0"/>
              </a:rPr>
              <a:t>moyenne de 2,80 contacts </a:t>
            </a:r>
            <a:r>
              <a:rPr lang="fr-FR" sz="1200" b="1" dirty="0">
                <a:solidFill>
                  <a:srgbClr val="C00000"/>
                </a:solidFill>
                <a:latin typeface="Century Gothic" panose="020B0502020202020204" pitchFamily="34" charset="0"/>
              </a:rPr>
              <a:t>(</a:t>
            </a:r>
            <a:r>
              <a:rPr lang="fr-FR" sz="1200" b="1" dirty="0" smtClean="0">
                <a:solidFill>
                  <a:srgbClr val="C00000"/>
                </a:solidFill>
                <a:latin typeface="Century Gothic" panose="020B0502020202020204" pitchFamily="34" charset="0"/>
              </a:rPr>
              <a:t>CRE/ETP)</a:t>
            </a:r>
            <a:r>
              <a:rPr lang="fr-FR" sz="1200" dirty="0" smtClean="0">
                <a:latin typeface="Century Gothic" panose="020B0502020202020204" pitchFamily="34" charset="0"/>
              </a:rPr>
              <a:t>, contre </a:t>
            </a:r>
            <a:r>
              <a:rPr lang="fr-FR" sz="1200" b="1" dirty="0" smtClean="0">
                <a:latin typeface="Century Gothic" panose="020B0502020202020204" pitchFamily="34" charset="0"/>
              </a:rPr>
              <a:t>10,84 pour la meilleure caisse </a:t>
            </a:r>
            <a:r>
              <a:rPr lang="fr-FR" sz="1200" dirty="0" smtClean="0">
                <a:latin typeface="Century Gothic" panose="020B0502020202020204" pitchFamily="34" charset="0"/>
              </a:rPr>
              <a:t>et une </a:t>
            </a:r>
            <a:r>
              <a:rPr lang="fr-FR" sz="1200" b="1" dirty="0" smtClean="0">
                <a:latin typeface="Century Gothic" panose="020B0502020202020204" pitchFamily="34" charset="0"/>
              </a:rPr>
              <a:t>moyenne RCE de 5,05</a:t>
            </a:r>
            <a:r>
              <a:rPr lang="fr-FR" sz="1200" dirty="0" smtClean="0">
                <a:latin typeface="Century Gothic" panose="020B0502020202020204" pitchFamily="34" charset="0"/>
              </a:rPr>
              <a:t>. </a:t>
            </a:r>
            <a:r>
              <a:rPr lang="fr-FR" sz="1200" b="1" dirty="0" smtClean="0">
                <a:latin typeface="Century Gothic" panose="020B0502020202020204" pitchFamily="34" charset="0"/>
              </a:rPr>
              <a:t>Autant de potentiel à développer</a:t>
            </a:r>
            <a:r>
              <a:rPr lang="fr-FR" sz="1200" dirty="0" smtClean="0">
                <a:latin typeface="Century Gothic" panose="020B0502020202020204" pitchFamily="34" charset="0"/>
              </a:rPr>
              <a:t>. </a:t>
            </a:r>
            <a:endParaRPr lang="fr-FR" sz="1200" dirty="0">
              <a:latin typeface="Century Gothic" panose="020B0502020202020204" pitchFamily="34" charset="0"/>
            </a:endParaRPr>
          </a:p>
          <a:p>
            <a:pPr marL="285750" indent="-285750" algn="ctr">
              <a:buFont typeface="Arial" panose="020B0604020202020204" pitchFamily="34" charset="0"/>
              <a:buChar char="•"/>
            </a:pPr>
            <a:endParaRPr lang="fr-FR" sz="1200" dirty="0" smtClean="0">
              <a:latin typeface="Century Gothic" panose="020B0502020202020204" pitchFamily="34" charset="0"/>
            </a:endParaRPr>
          </a:p>
          <a:p>
            <a:pPr algn="ctr"/>
            <a:endParaRPr lang="fr-FR" sz="1200" dirty="0">
              <a:latin typeface="Century Gothic" panose="020B0502020202020204" pitchFamily="34" charset="0"/>
            </a:endParaRPr>
          </a:p>
        </p:txBody>
      </p:sp>
      <p:sp>
        <p:nvSpPr>
          <p:cNvPr id="14339" name="Rectangle 14338"/>
          <p:cNvSpPr/>
          <p:nvPr/>
        </p:nvSpPr>
        <p:spPr>
          <a:xfrm>
            <a:off x="7063770" y="2483980"/>
            <a:ext cx="4870912" cy="954107"/>
          </a:xfrm>
          <a:prstGeom prst="rect">
            <a:avLst/>
          </a:prstGeom>
        </p:spPr>
        <p:txBody>
          <a:bodyPr wrap="square">
            <a:spAutoFit/>
          </a:bodyPr>
          <a:lstStyle/>
          <a:p>
            <a:pPr marL="285750" indent="-285750">
              <a:buFont typeface="Wingdings" panose="05000000000000000000" pitchFamily="2" charset="2"/>
              <a:buChar char="à"/>
            </a:pPr>
            <a:r>
              <a:rPr lang="fr-FR" sz="1400" b="1" dirty="0">
                <a:solidFill>
                  <a:srgbClr val="C00000"/>
                </a:solidFill>
                <a:latin typeface="Century Gothic" panose="020B0502020202020204" pitchFamily="34" charset="0"/>
                <a:sym typeface="Wingdings" panose="05000000000000000000" pitchFamily="2" charset="2"/>
              </a:rPr>
              <a:t>l’offre BAC est soumise à la détention d’un    </a:t>
            </a:r>
          </a:p>
          <a:p>
            <a:r>
              <a:rPr lang="fr-FR" sz="1400" b="1" dirty="0">
                <a:solidFill>
                  <a:srgbClr val="C00000"/>
                </a:solidFill>
                <a:latin typeface="Century Gothic" panose="020B0502020202020204" pitchFamily="34" charset="0"/>
                <a:sym typeface="Wingdings" panose="05000000000000000000" pitchFamily="2" charset="2"/>
              </a:rPr>
              <a:t>     compte de </a:t>
            </a:r>
            <a:r>
              <a:rPr lang="fr-FR" sz="1400" b="1" dirty="0" smtClean="0">
                <a:solidFill>
                  <a:srgbClr val="C00000"/>
                </a:solidFill>
                <a:latin typeface="Century Gothic" panose="020B0502020202020204" pitchFamily="34" charset="0"/>
                <a:sym typeface="Wingdings" panose="05000000000000000000" pitchFamily="2" charset="2"/>
              </a:rPr>
              <a:t>dépôt, un potentiel d’équipement en     </a:t>
            </a:r>
          </a:p>
          <a:p>
            <a:r>
              <a:rPr lang="fr-FR" sz="1400" b="1" dirty="0">
                <a:solidFill>
                  <a:srgbClr val="C00000"/>
                </a:solidFill>
                <a:latin typeface="Century Gothic" panose="020B0502020202020204" pitchFamily="34" charset="0"/>
                <a:sym typeface="Wingdings" panose="05000000000000000000" pitchFamily="2" charset="2"/>
              </a:rPr>
              <a:t> </a:t>
            </a:r>
            <a:r>
              <a:rPr lang="fr-FR" sz="1400" b="1" dirty="0" smtClean="0">
                <a:solidFill>
                  <a:srgbClr val="C00000"/>
                </a:solidFill>
                <a:latin typeface="Century Gothic" panose="020B0502020202020204" pitchFamily="34" charset="0"/>
                <a:sym typeface="Wingdings" panose="05000000000000000000" pitchFamily="2" charset="2"/>
              </a:rPr>
              <a:t>    Formules de nos clients. </a:t>
            </a:r>
          </a:p>
          <a:p>
            <a:endParaRPr lang="fr-FR" sz="1400" b="1" dirty="0">
              <a:solidFill>
                <a:srgbClr val="C00000"/>
              </a:solidFill>
              <a:latin typeface="Century Gothic" panose="020B0502020202020204" pitchFamily="34" charset="0"/>
            </a:endParaRPr>
          </a:p>
        </p:txBody>
      </p:sp>
      <p:pic>
        <p:nvPicPr>
          <p:cNvPr id="39" name="Image 38"/>
          <p:cNvPicPr>
            <a:picLocks noChangeAspect="1"/>
          </p:cNvPicPr>
          <p:nvPr/>
        </p:nvPicPr>
        <p:blipFill>
          <a:blip r:embed="rId17"/>
          <a:stretch>
            <a:fillRect/>
          </a:stretch>
        </p:blipFill>
        <p:spPr>
          <a:xfrm>
            <a:off x="243011" y="400532"/>
            <a:ext cx="2394709" cy="403977"/>
          </a:xfrm>
          <a:prstGeom prst="rect">
            <a:avLst/>
          </a:prstGeom>
        </p:spPr>
      </p:pic>
    </p:spTree>
    <p:extLst>
      <p:ext uri="{BB962C8B-B14F-4D97-AF65-F5344CB8AC3E}">
        <p14:creationId xmlns:p14="http://schemas.microsoft.com/office/powerpoint/2010/main" val="176317285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337"/>
                                        </p:tgtEl>
                                        <p:attrNameLst>
                                          <p:attrName>style.visibility</p:attrName>
                                        </p:attrNameLst>
                                      </p:cBhvr>
                                      <p:to>
                                        <p:strVal val="visible"/>
                                      </p:to>
                                    </p:set>
                                    <p:animEffect transition="in" filter="fade">
                                      <p:cBhvr>
                                        <p:cTn id="10" dur="500"/>
                                        <p:tgtEl>
                                          <p:spTgt spid="143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4336"/>
                                        </p:tgtEl>
                                        <p:attrNameLst>
                                          <p:attrName>style.visibility</p:attrName>
                                        </p:attrNameLst>
                                      </p:cBhvr>
                                      <p:to>
                                        <p:strVal val="visible"/>
                                      </p:to>
                                    </p:set>
                                    <p:animEffect transition="in" filter="fade">
                                      <p:cBhvr>
                                        <p:cTn id="24" dur="500"/>
                                        <p:tgtEl>
                                          <p:spTgt spid="1433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339"/>
                                        </p:tgtEl>
                                        <p:attrNameLst>
                                          <p:attrName>style.visibility</p:attrName>
                                        </p:attrNameLst>
                                      </p:cBhvr>
                                      <p:to>
                                        <p:strVal val="visible"/>
                                      </p:to>
                                    </p:set>
                                    <p:animEffect transition="in" filter="fade">
                                      <p:cBhvr>
                                        <p:cTn id="27"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6" grpId="0"/>
      <p:bldP spid="143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 y="-1311275"/>
            <a:ext cx="12339638" cy="816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p:nvPr/>
        </p:nvSpPr>
        <p:spPr>
          <a:xfrm>
            <a:off x="-75803" y="-982288"/>
            <a:ext cx="12331700" cy="8648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sp>
        <p:nvSpPr>
          <p:cNvPr id="2" name="Rectangle 1"/>
          <p:cNvSpPr/>
          <p:nvPr/>
        </p:nvSpPr>
        <p:spPr>
          <a:xfrm>
            <a:off x="200025" y="328612"/>
            <a:ext cx="11772900" cy="6257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pPr>
              <a:defRPr/>
            </a:pPr>
            <a:fld id="{0E7C0276-9FFB-4C1D-9EE0-3633C98B3C32}" type="slidenum">
              <a:rPr lang="fr-FR"/>
              <a:pPr>
                <a:defRPr/>
              </a:pPr>
              <a:t>13</a:t>
            </a:fld>
            <a:endParaRPr lang="fr-FR"/>
          </a:p>
        </p:txBody>
      </p:sp>
      <p:pic>
        <p:nvPicPr>
          <p:cNvPr id="11" name="Image 10"/>
          <p:cNvPicPr>
            <a:picLocks noChangeAspect="1"/>
          </p:cNvPicPr>
          <p:nvPr/>
        </p:nvPicPr>
        <p:blipFill>
          <a:blip r:embed="rId3"/>
          <a:stretch>
            <a:fillRect/>
          </a:stretch>
        </p:blipFill>
        <p:spPr>
          <a:xfrm>
            <a:off x="5270106" y="6168651"/>
            <a:ext cx="1100137" cy="323570"/>
          </a:xfrm>
          <a:prstGeom prst="rect">
            <a:avLst/>
          </a:prstGeom>
        </p:spPr>
      </p:pic>
      <p:sp>
        <p:nvSpPr>
          <p:cNvPr id="27" name="Rectangle 26"/>
          <p:cNvSpPr/>
          <p:nvPr/>
        </p:nvSpPr>
        <p:spPr>
          <a:xfrm>
            <a:off x="1418065" y="2698956"/>
            <a:ext cx="3598078" cy="369332"/>
          </a:xfrm>
          <a:prstGeom prst="rect">
            <a:avLst/>
          </a:prstGeom>
        </p:spPr>
        <p:txBody>
          <a:bodyPr wrap="square">
            <a:spAutoFit/>
          </a:bodyPr>
          <a:lstStyle/>
          <a:p>
            <a:pPr lvl="0">
              <a:spcAft>
                <a:spcPts val="0"/>
              </a:spcAft>
            </a:pPr>
            <a:r>
              <a:rPr lang="fr-FR" dirty="0" smtClean="0">
                <a:latin typeface="Century Gothic" panose="020B0502020202020204" pitchFamily="34" charset="0"/>
                <a:ea typeface="Calibri" panose="020F0502020204030204" pitchFamily="34" charset="0"/>
                <a:cs typeface="Times New Roman" panose="02020603050405020304" pitchFamily="18" charset="0"/>
              </a:rPr>
              <a:t>SPOILER « </a:t>
            </a:r>
            <a:r>
              <a:rPr lang="fr-FR" dirty="0" smtClean="0">
                <a:latin typeface="Century Gothic" panose="020B0502020202020204" pitchFamily="34" charset="0"/>
                <a:ea typeface="Calibri" panose="020F0502020204030204" pitchFamily="34" charset="0"/>
                <a:cs typeface="Times New Roman" panose="02020603050405020304" pitchFamily="18" charset="0"/>
                <a:hlinkClick r:id="rId4"/>
              </a:rPr>
              <a:t>HDJ du 7 mai</a:t>
            </a:r>
            <a:r>
              <a:rPr lang="fr-FR" dirty="0" smtClean="0">
                <a:latin typeface="Century Gothic" panose="020B0502020202020204" pitchFamily="34" charset="0"/>
                <a:ea typeface="Calibri" panose="020F0502020204030204" pitchFamily="34" charset="0"/>
                <a:cs typeface="Times New Roman" panose="02020603050405020304" pitchFamily="18" charset="0"/>
              </a:rPr>
              <a:t> »</a:t>
            </a:r>
            <a:endParaRPr lang="fr-FR"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5" name="Image 4"/>
          <p:cNvPicPr>
            <a:picLocks noChangeAspect="1"/>
          </p:cNvPicPr>
          <p:nvPr/>
        </p:nvPicPr>
        <p:blipFill>
          <a:blip r:embed="rId5"/>
          <a:stretch>
            <a:fillRect/>
          </a:stretch>
        </p:blipFill>
        <p:spPr>
          <a:xfrm>
            <a:off x="4188354" y="698990"/>
            <a:ext cx="3002030" cy="785578"/>
          </a:xfrm>
          <a:prstGeom prst="rect">
            <a:avLst/>
          </a:prstGeom>
        </p:spPr>
      </p:pic>
      <p:pic>
        <p:nvPicPr>
          <p:cNvPr id="7" name="Image 6">
            <a:hlinkClick r:id="rId6"/>
          </p:cNvPr>
          <p:cNvPicPr>
            <a:picLocks noChangeAspect="1"/>
          </p:cNvPicPr>
          <p:nvPr/>
        </p:nvPicPr>
        <p:blipFill>
          <a:blip r:embed="rId7"/>
          <a:stretch>
            <a:fillRect/>
          </a:stretch>
        </p:blipFill>
        <p:spPr>
          <a:xfrm>
            <a:off x="762614" y="2576081"/>
            <a:ext cx="645529" cy="645529"/>
          </a:xfrm>
          <a:prstGeom prst="rect">
            <a:avLst/>
          </a:prstGeom>
        </p:spPr>
      </p:pic>
      <p:sp>
        <p:nvSpPr>
          <p:cNvPr id="16" name="Rectangle 15"/>
          <p:cNvSpPr/>
          <p:nvPr/>
        </p:nvSpPr>
        <p:spPr>
          <a:xfrm>
            <a:off x="1444585" y="4506500"/>
            <a:ext cx="3598078" cy="369332"/>
          </a:xfrm>
          <a:prstGeom prst="rect">
            <a:avLst/>
          </a:prstGeom>
        </p:spPr>
        <p:txBody>
          <a:bodyPr wrap="square">
            <a:spAutoFit/>
          </a:bodyPr>
          <a:lstStyle/>
          <a:p>
            <a:pPr lvl="0">
              <a:spcAft>
                <a:spcPts val="0"/>
              </a:spcAft>
            </a:pPr>
            <a:r>
              <a:rPr lang="fr-FR" dirty="0" smtClean="0">
                <a:latin typeface="Century Gothic" panose="020B0502020202020204" pitchFamily="34" charset="0"/>
                <a:ea typeface="Calibri" panose="020F0502020204030204" pitchFamily="34" charset="0"/>
                <a:cs typeface="Times New Roman" panose="02020603050405020304" pitchFamily="18" charset="0"/>
              </a:rPr>
              <a:t>Infos « </a:t>
            </a:r>
            <a:r>
              <a:rPr lang="fr-FR" dirty="0" smtClean="0">
                <a:latin typeface="Century Gothic" panose="020B0502020202020204" pitchFamily="34" charset="0"/>
                <a:ea typeface="Calibri" panose="020F0502020204030204" pitchFamily="34" charset="0"/>
                <a:cs typeface="Times New Roman" panose="02020603050405020304" pitchFamily="18" charset="0"/>
                <a:hlinkClick r:id="rId8"/>
              </a:rPr>
              <a:t>Campagne Jeunes</a:t>
            </a:r>
            <a:r>
              <a:rPr lang="fr-FR" dirty="0" smtClean="0">
                <a:latin typeface="Century Gothic" panose="020B0502020202020204" pitchFamily="34" charset="0"/>
                <a:ea typeface="Calibri" panose="020F0502020204030204" pitchFamily="34" charset="0"/>
                <a:cs typeface="Times New Roman" panose="02020603050405020304" pitchFamily="18" charset="0"/>
              </a:rPr>
              <a:t> »</a:t>
            </a:r>
            <a:endParaRPr lang="fr-FR"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7" name="Image 16">
            <a:hlinkClick r:id="rId8"/>
          </p:cNvPr>
          <p:cNvPicPr>
            <a:picLocks noChangeAspect="1"/>
          </p:cNvPicPr>
          <p:nvPr/>
        </p:nvPicPr>
        <p:blipFill>
          <a:blip r:embed="rId7"/>
          <a:stretch>
            <a:fillRect/>
          </a:stretch>
        </p:blipFill>
        <p:spPr>
          <a:xfrm>
            <a:off x="789134" y="4368402"/>
            <a:ext cx="645529" cy="645529"/>
          </a:xfrm>
          <a:prstGeom prst="rect">
            <a:avLst/>
          </a:prstGeom>
        </p:spPr>
      </p:pic>
      <p:sp>
        <p:nvSpPr>
          <p:cNvPr id="24" name="Rectangle 23"/>
          <p:cNvSpPr/>
          <p:nvPr/>
        </p:nvSpPr>
        <p:spPr>
          <a:xfrm>
            <a:off x="1418064" y="3534692"/>
            <a:ext cx="5495986" cy="615553"/>
          </a:xfrm>
          <a:prstGeom prst="rect">
            <a:avLst/>
          </a:prstGeom>
        </p:spPr>
        <p:txBody>
          <a:bodyPr wrap="square">
            <a:spAutoFit/>
          </a:bodyPr>
          <a:lstStyle/>
          <a:p>
            <a:pPr lvl="0">
              <a:spcAft>
                <a:spcPts val="0"/>
              </a:spcAft>
            </a:pPr>
            <a:r>
              <a:rPr lang="fr-FR" dirty="0" smtClean="0">
                <a:latin typeface="Century Gothic" panose="020B0502020202020204" pitchFamily="34" charset="0"/>
                <a:ea typeface="Calibri" panose="020F0502020204030204" pitchFamily="34" charset="0"/>
                <a:cs typeface="Times New Roman" panose="02020603050405020304" pitchFamily="18" charset="0"/>
                <a:hlinkClick r:id="rId9"/>
              </a:rPr>
              <a:t>Episode 1 « Tout est réalisable »</a:t>
            </a:r>
            <a:r>
              <a:rPr lang="fr-FR" dirty="0" smtClean="0">
                <a:latin typeface="Century Gothic" panose="020B0502020202020204" pitchFamily="34" charset="0"/>
                <a:ea typeface="Calibri" panose="020F0502020204030204" pitchFamily="34" charset="0"/>
                <a:cs typeface="Times New Roman" panose="02020603050405020304" pitchFamily="18" charset="0"/>
              </a:rPr>
              <a:t> </a:t>
            </a:r>
          </a:p>
          <a:p>
            <a:pPr lvl="0">
              <a:spcAft>
                <a:spcPts val="0"/>
              </a:spcAft>
            </a:pPr>
            <a:r>
              <a:rPr lang="fr-FR" sz="1600" dirty="0">
                <a:latin typeface="Century Gothic" panose="020B0502020202020204" pitchFamily="34" charset="0"/>
                <a:ea typeface="Calibri" panose="020F0502020204030204" pitchFamily="34" charset="0"/>
                <a:cs typeface="Times New Roman" panose="02020603050405020304" pitchFamily="18" charset="0"/>
              </a:rPr>
              <a:t>L</a:t>
            </a:r>
            <a:r>
              <a:rPr lang="fr-FR" sz="1600" dirty="0" smtClean="0">
                <a:latin typeface="Century Gothic" panose="020B0502020202020204" pitchFamily="34" charset="0"/>
                <a:ea typeface="Calibri" panose="020F0502020204030204" pitchFamily="34" charset="0"/>
                <a:cs typeface="Times New Roman" panose="02020603050405020304" pitchFamily="18" charset="0"/>
              </a:rPr>
              <a:t>e besoin de financement / Zoom Crédit 5000 € </a:t>
            </a:r>
            <a:r>
              <a:rPr lang="fr-FR" sz="1600" dirty="0" err="1" smtClean="0">
                <a:latin typeface="Century Gothic" panose="020B0502020202020204" pitchFamily="34" charset="0"/>
                <a:ea typeface="Calibri" panose="020F0502020204030204" pitchFamily="34" charset="0"/>
                <a:cs typeface="Times New Roman" panose="02020603050405020304" pitchFamily="18" charset="0"/>
              </a:rPr>
              <a:t>Tx</a:t>
            </a:r>
            <a:r>
              <a:rPr lang="fr-FR" sz="1600" dirty="0" smtClean="0">
                <a:latin typeface="Century Gothic" panose="020B0502020202020204" pitchFamily="34" charset="0"/>
                <a:ea typeface="Calibri" panose="020F0502020204030204" pitchFamily="34" charset="0"/>
                <a:cs typeface="Times New Roman" panose="02020603050405020304" pitchFamily="18" charset="0"/>
              </a:rPr>
              <a:t> 0 %</a:t>
            </a:r>
            <a:endParaRPr lang="fr-FR" sz="1600" dirty="0">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5" name="Image 24">
            <a:hlinkClick r:id="rId6"/>
          </p:cNvPr>
          <p:cNvPicPr>
            <a:picLocks noChangeAspect="1"/>
          </p:cNvPicPr>
          <p:nvPr/>
        </p:nvPicPr>
        <p:blipFill>
          <a:blip r:embed="rId7"/>
          <a:stretch>
            <a:fillRect/>
          </a:stretch>
        </p:blipFill>
        <p:spPr>
          <a:xfrm>
            <a:off x="762614" y="3385790"/>
            <a:ext cx="645529" cy="645529"/>
          </a:xfrm>
          <a:prstGeom prst="rect">
            <a:avLst/>
          </a:prstGeom>
        </p:spPr>
      </p:pic>
      <p:pic>
        <p:nvPicPr>
          <p:cNvPr id="23" name="Image 22"/>
          <p:cNvPicPr>
            <a:picLocks noChangeAspect="1"/>
          </p:cNvPicPr>
          <p:nvPr/>
        </p:nvPicPr>
        <p:blipFill>
          <a:blip r:embed="rId10"/>
          <a:stretch>
            <a:fillRect/>
          </a:stretch>
        </p:blipFill>
        <p:spPr>
          <a:xfrm>
            <a:off x="7338743" y="3566226"/>
            <a:ext cx="2419350" cy="447675"/>
          </a:xfrm>
          <a:prstGeom prst="rect">
            <a:avLst/>
          </a:prstGeom>
        </p:spPr>
      </p:pic>
      <p:sp>
        <p:nvSpPr>
          <p:cNvPr id="26" name="ZoneTexte 25"/>
          <p:cNvSpPr txBox="1"/>
          <p:nvPr/>
        </p:nvSpPr>
        <p:spPr>
          <a:xfrm>
            <a:off x="7853212" y="4238237"/>
            <a:ext cx="3180551" cy="523220"/>
          </a:xfrm>
          <a:prstGeom prst="rect">
            <a:avLst/>
          </a:prstGeom>
          <a:noFill/>
        </p:spPr>
        <p:txBody>
          <a:bodyPr wrap="none" rtlCol="0">
            <a:spAutoFit/>
          </a:bodyPr>
          <a:lstStyle/>
          <a:p>
            <a:r>
              <a:rPr lang="fr-FR" sz="1400" dirty="0" smtClean="0">
                <a:hlinkClick r:id="rId11"/>
              </a:rPr>
              <a:t>valerie.valentin@cegee.caisse-epargne.fr</a:t>
            </a:r>
            <a:endParaRPr lang="fr-FR" sz="1400" dirty="0" smtClean="0"/>
          </a:p>
          <a:p>
            <a:endParaRPr lang="fr-FR" sz="1400" dirty="0"/>
          </a:p>
        </p:txBody>
      </p:sp>
      <p:pic>
        <p:nvPicPr>
          <p:cNvPr id="32" name="Image 31"/>
          <p:cNvPicPr>
            <a:picLocks noChangeAspect="1"/>
          </p:cNvPicPr>
          <p:nvPr/>
        </p:nvPicPr>
        <p:blipFill rotWithShape="1">
          <a:blip r:embed="rId12"/>
          <a:srcRect r="53315" b="-2268"/>
          <a:stretch/>
        </p:blipFill>
        <p:spPr>
          <a:xfrm>
            <a:off x="7420728" y="2891639"/>
            <a:ext cx="3068286" cy="438343"/>
          </a:xfrm>
          <a:prstGeom prst="rect">
            <a:avLst/>
          </a:prstGeom>
        </p:spPr>
      </p:pic>
      <p:pic>
        <p:nvPicPr>
          <p:cNvPr id="33" name="Image 32"/>
          <p:cNvPicPr>
            <a:picLocks noChangeAspect="1"/>
          </p:cNvPicPr>
          <p:nvPr/>
        </p:nvPicPr>
        <p:blipFill>
          <a:blip r:embed="rId13"/>
          <a:stretch>
            <a:fillRect/>
          </a:stretch>
        </p:blipFill>
        <p:spPr>
          <a:xfrm>
            <a:off x="7555756" y="4238237"/>
            <a:ext cx="287534" cy="287534"/>
          </a:xfrm>
          <a:prstGeom prst="rect">
            <a:avLst/>
          </a:prstGeom>
        </p:spPr>
      </p:pic>
      <p:pic>
        <p:nvPicPr>
          <p:cNvPr id="34" name="Image 33"/>
          <p:cNvPicPr>
            <a:picLocks noChangeAspect="1"/>
          </p:cNvPicPr>
          <p:nvPr/>
        </p:nvPicPr>
        <p:blipFill rotWithShape="1">
          <a:blip r:embed="rId14"/>
          <a:srcRect l="6156" t="-787" b="-1"/>
          <a:stretch/>
        </p:blipFill>
        <p:spPr>
          <a:xfrm>
            <a:off x="7441886" y="3910256"/>
            <a:ext cx="2996352" cy="299469"/>
          </a:xfrm>
          <a:prstGeom prst="rect">
            <a:avLst/>
          </a:prstGeom>
        </p:spPr>
      </p:pic>
      <p:pic>
        <p:nvPicPr>
          <p:cNvPr id="35" name="Image 34"/>
          <p:cNvPicPr>
            <a:picLocks noChangeAspect="1"/>
          </p:cNvPicPr>
          <p:nvPr/>
        </p:nvPicPr>
        <p:blipFill rotWithShape="1">
          <a:blip r:embed="rId12"/>
          <a:srcRect l="46264" t="-7631"/>
          <a:stretch/>
        </p:blipFill>
        <p:spPr>
          <a:xfrm>
            <a:off x="7420728" y="3156638"/>
            <a:ext cx="3531673" cy="461336"/>
          </a:xfrm>
          <a:prstGeom prst="rect">
            <a:avLst/>
          </a:prstGeom>
        </p:spPr>
      </p:pic>
      <p:cxnSp>
        <p:nvCxnSpPr>
          <p:cNvPr id="36" name="Connecteur droit 35"/>
          <p:cNvCxnSpPr/>
          <p:nvPr/>
        </p:nvCxnSpPr>
        <p:spPr>
          <a:xfrm flipH="1">
            <a:off x="7167736" y="2449466"/>
            <a:ext cx="1984" cy="2746328"/>
          </a:xfrm>
          <a:prstGeom prst="line">
            <a:avLst/>
          </a:prstGeom>
          <a:ln>
            <a:solidFill>
              <a:schemeClr val="bg1">
                <a:lumMod val="65000"/>
              </a:schemeClr>
            </a:solidFill>
            <a:prstDash val="lgDash"/>
          </a:ln>
        </p:spPr>
        <p:style>
          <a:lnRef idx="1">
            <a:schemeClr val="dk1"/>
          </a:lnRef>
          <a:fillRef idx="0">
            <a:schemeClr val="dk1"/>
          </a:fillRef>
          <a:effectRef idx="0">
            <a:schemeClr val="dk1"/>
          </a:effectRef>
          <a:fontRef idx="minor">
            <a:schemeClr val="tx1"/>
          </a:fontRef>
        </p:style>
      </p:cxnSp>
      <p:pic>
        <p:nvPicPr>
          <p:cNvPr id="22" name="Image 21"/>
          <p:cNvPicPr>
            <a:picLocks noChangeAspect="1"/>
          </p:cNvPicPr>
          <p:nvPr/>
        </p:nvPicPr>
        <p:blipFill>
          <a:blip r:embed="rId15"/>
          <a:stretch>
            <a:fillRect/>
          </a:stretch>
        </p:blipFill>
        <p:spPr>
          <a:xfrm>
            <a:off x="243011" y="400532"/>
            <a:ext cx="2394709" cy="403977"/>
          </a:xfrm>
          <a:prstGeom prst="rect">
            <a:avLst/>
          </a:prstGeom>
        </p:spPr>
      </p:pic>
    </p:spTree>
    <p:extLst>
      <p:ext uri="{BB962C8B-B14F-4D97-AF65-F5344CB8AC3E}">
        <p14:creationId xmlns:p14="http://schemas.microsoft.com/office/powerpoint/2010/main" val="26002702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EB51756E-EC91-43BE-9043-030E1BE0B54B}" type="slidenum">
              <a:rPr lang="fr-FR"/>
              <a:pPr>
                <a:defRPr/>
              </a:pPr>
              <a:t>14</a:t>
            </a:fld>
            <a:endParaRPr lang="fr-FR"/>
          </a:p>
        </p:txBody>
      </p:sp>
      <p:pic>
        <p:nvPicPr>
          <p:cNvPr id="44036" name="Imag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3638" y="1216025"/>
            <a:ext cx="7548562"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Imag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6538" y="1854200"/>
            <a:ext cx="9110662"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Imag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27488" y="2382838"/>
            <a:ext cx="380523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Imag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74988" y="2959100"/>
            <a:ext cx="581183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Imag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33638" y="3479800"/>
            <a:ext cx="67500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Imag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71650" y="4037013"/>
            <a:ext cx="800258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42" name="Groupe 25"/>
          <p:cNvGrpSpPr>
            <a:grpSpLocks/>
          </p:cNvGrpSpPr>
          <p:nvPr/>
        </p:nvGrpSpPr>
        <p:grpSpPr bwMode="auto">
          <a:xfrm>
            <a:off x="4565650" y="5113338"/>
            <a:ext cx="2749550" cy="681037"/>
            <a:chOff x="4702402" y="670944"/>
            <a:chExt cx="4886034" cy="1209676"/>
          </a:xfrm>
        </p:grpSpPr>
        <p:pic>
          <p:nvPicPr>
            <p:cNvPr id="44043" name="Image 26"/>
            <p:cNvPicPr>
              <a:picLocks noChangeAspect="1"/>
            </p:cNvPicPr>
            <p:nvPr/>
          </p:nvPicPr>
          <p:blipFill>
            <a:blip r:embed="rId8">
              <a:extLst>
                <a:ext uri="{28A0092B-C50C-407E-A947-70E740481C1C}">
                  <a14:useLocalDpi xmlns:a14="http://schemas.microsoft.com/office/drawing/2010/main" val="0"/>
                </a:ext>
              </a:extLst>
            </a:blip>
            <a:srcRect r="30225"/>
            <a:stretch>
              <a:fillRect/>
            </a:stretch>
          </p:blipFill>
          <p:spPr bwMode="auto">
            <a:xfrm>
              <a:off x="4702402" y="670945"/>
              <a:ext cx="338282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Image 27"/>
            <p:cNvPicPr>
              <a:picLocks noChangeAspect="1"/>
            </p:cNvPicPr>
            <p:nvPr/>
          </p:nvPicPr>
          <p:blipFill>
            <a:blip r:embed="rId9">
              <a:extLst>
                <a:ext uri="{28A0092B-C50C-407E-A947-70E740481C1C}">
                  <a14:useLocalDpi xmlns:a14="http://schemas.microsoft.com/office/drawing/2010/main" val="0"/>
                </a:ext>
              </a:extLst>
            </a:blip>
            <a:srcRect l="68947"/>
            <a:stretch>
              <a:fillRect/>
            </a:stretch>
          </p:blipFill>
          <p:spPr bwMode="auto">
            <a:xfrm>
              <a:off x="8082926" y="670944"/>
              <a:ext cx="150551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5191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Personnalisé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FF0000"/>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4287</TotalTime>
  <Words>1147</Words>
  <Application>Microsoft Office PowerPoint</Application>
  <PresentationFormat>Grand écran</PresentationFormat>
  <Paragraphs>165</Paragraphs>
  <Slides>14</Slides>
  <Notes>0</Notes>
  <HiddenSlides>0</HiddenSlides>
  <MMClips>4</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Calibri</vt:lpstr>
      <vt:lpstr>Calibri Light</vt:lpstr>
      <vt:lpstr>Century Gothic</vt:lpstr>
      <vt:lpstr>Times New Roman</vt:lpstr>
      <vt:lpstr>Wingdings</vt:lpstr>
      <vt:lpstr>Wingdings 2</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VALENTIN Valerie [CEGEE]</dc:creator>
  <cp:lastModifiedBy>VALENTIN Valerie [CEGEE]</cp:lastModifiedBy>
  <cp:revision>211</cp:revision>
  <dcterms:created xsi:type="dcterms:W3CDTF">2020-05-08T11:34:31Z</dcterms:created>
  <dcterms:modified xsi:type="dcterms:W3CDTF">2020-06-30T06:43:33Z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valerie.valentin@cegee.caisse-epargne.fr</vt:lpwstr>
  </property>
  <property fmtid="{D5CDD505-2E9C-101B-9397-08002B2CF9AE}" pid="5" name="MSIP_Label_48a19f0c-bea1-442e-a475-ed109d9ec508_SetDate">
    <vt:lpwstr>2020-05-08T12:08:19.7122255Z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