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2" r:id="rId3"/>
    <p:sldId id="270" r:id="rId4"/>
    <p:sldId id="276" r:id="rId5"/>
    <p:sldId id="262" r:id="rId6"/>
    <p:sldId id="271" r:id="rId7"/>
    <p:sldId id="278" r:id="rId8"/>
    <p:sldId id="266" r:id="rId9"/>
    <p:sldId id="274" r:id="rId10"/>
    <p:sldId id="263" r:id="rId11"/>
    <p:sldId id="26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FF3F3"/>
    <a:srgbClr val="FFEBEB"/>
    <a:srgbClr val="FFD1D1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EE515-AA34-41B1-B051-587EC30BCAD0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17949-5277-47A4-9BF5-7333C1507B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725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166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05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75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46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68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6411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205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09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40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19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81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5F1D4-CE2B-4B8C-87F1-6EB52C713F57}" type="datetimeFigureOut">
              <a:rPr lang="fr-FR" smtClean="0"/>
              <a:t>15/07/2020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23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zoom-jeunes/campagne-jeunes-2020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hyperlink" Target="http://commerciaux.celca.caisse-epargne.fr/global-bdd/experience-client/multicanal/" TargetMode="External"/><Relationship Id="rId1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12" Type="http://schemas.openxmlformats.org/officeDocument/2006/relationships/hyperlink" Target="http://commerciaux.celca.caisse-epargne.fr/wp-admin/admin-ajax.php?juwpfisadmin=false&amp;action=wpfd&amp;task=file.download&amp;wpfd_category_id=1535&amp;wpfd_file_id=18036&amp;token=9c539b123af5d4e772492e4452ea3f64&amp;preview=1" TargetMode="External"/><Relationship Id="rId17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ommerciaux.celca.caisse-epargne.fr/global-bdd/experience-client/vente-a-distance/modes-operatoires-par-produit/" TargetMode="External"/><Relationship Id="rId11" Type="http://schemas.openxmlformats.org/officeDocument/2006/relationships/hyperlink" Target="http://commerciaux.celca.caisse-epargne.fr/global-bdd/experience-client/moyens-de-paiment/" TargetMode="External"/><Relationship Id="rId5" Type="http://schemas.openxmlformats.org/officeDocument/2006/relationships/hyperlink" Target="http://commerciaux.celca.caisse-epargne.fr/download/1654/les-tutos-pour-vos-clients/17392/emailing-tuto-4-prendre-un-rdv-telephonique-avec-votre-conseiller.pdf" TargetMode="External"/><Relationship Id="rId15" Type="http://schemas.openxmlformats.org/officeDocument/2006/relationships/image" Target="../media/image29.png"/><Relationship Id="rId10" Type="http://schemas.openxmlformats.org/officeDocument/2006/relationships/image" Target="../media/image27.png"/><Relationship Id="rId4" Type="http://schemas.openxmlformats.org/officeDocument/2006/relationships/hyperlink" Target="http://commerciaux.celca.caisse-epargne.fr/download/1576/lhebddo-cegee/17060/lhebddo-2020-semaine-13.ppt" TargetMode="External"/><Relationship Id="rId9" Type="http://schemas.openxmlformats.org/officeDocument/2006/relationships/image" Target="../media/image26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microsoft.com/office/2007/relationships/hdphoto" Target="../media/hdphoto6.wdp"/><Relationship Id="rId18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hyperlink" Target="http://commerciaux.celca.caisse-epargne.fr/global-bdd/experience-client/internet/mobile-particuliers/tutoriels-appli-mobile-caisse-depagne/" TargetMode="External"/><Relationship Id="rId12" Type="http://schemas.openxmlformats.org/officeDocument/2006/relationships/image" Target="../media/image35.png"/><Relationship Id="rId17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34.png"/><Relationship Id="rId5" Type="http://schemas.openxmlformats.org/officeDocument/2006/relationships/image" Target="../media/image32.png"/><Relationship Id="rId15" Type="http://schemas.openxmlformats.org/officeDocument/2006/relationships/image" Target="../media/image36.png"/><Relationship Id="rId10" Type="http://schemas.openxmlformats.org/officeDocument/2006/relationships/hyperlink" Target="http://commerciaux.celca.caisse-epargne.fr/download/1660/les-fonctionalites-selfcare-par-canal/14482/les-fonctionnalites-selfcare-par-canal-recapitulatif.pdf" TargetMode="External"/><Relationship Id="rId19" Type="http://schemas.openxmlformats.org/officeDocument/2006/relationships/image" Target="../media/image17.png"/><Relationship Id="rId4" Type="http://schemas.openxmlformats.org/officeDocument/2006/relationships/hyperlink" Target="http://commerciaux.celca.caisse-epargne.fr/download/1657/la-diginews/17492/2020-04-rating-agency-digital-perf-article-8w-20-app-usage-fisu-v2-20.pdf" TargetMode="External"/><Relationship Id="rId9" Type="http://schemas.microsoft.com/office/2007/relationships/hdphoto" Target="../media/hdphoto5.wdp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4a"/><Relationship Id="rId13" Type="http://schemas.microsoft.com/office/2007/relationships/media" Target="../media/media9.m4a"/><Relationship Id="rId18" Type="http://schemas.openxmlformats.org/officeDocument/2006/relationships/image" Target="../media/image1.png"/><Relationship Id="rId26" Type="http://schemas.openxmlformats.org/officeDocument/2006/relationships/image" Target="../media/image17.png"/><Relationship Id="rId3" Type="http://schemas.microsoft.com/office/2007/relationships/media" Target="../media/media4.m4a"/><Relationship Id="rId21" Type="http://schemas.openxmlformats.org/officeDocument/2006/relationships/image" Target="../media/image40.png"/><Relationship Id="rId7" Type="http://schemas.microsoft.com/office/2007/relationships/media" Target="../media/media6.m4a"/><Relationship Id="rId12" Type="http://schemas.openxmlformats.org/officeDocument/2006/relationships/audio" Target="../media/media8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1.png"/><Relationship Id="rId2" Type="http://schemas.openxmlformats.org/officeDocument/2006/relationships/audio" Target="../media/media3.m4a"/><Relationship Id="rId16" Type="http://schemas.openxmlformats.org/officeDocument/2006/relationships/audio" Target="../media/media10.m4a"/><Relationship Id="rId20" Type="http://schemas.openxmlformats.org/officeDocument/2006/relationships/image" Target="../media/image39.png"/><Relationship Id="rId29" Type="http://schemas.openxmlformats.org/officeDocument/2006/relationships/image" Target="../media/image33.png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11" Type="http://schemas.microsoft.com/office/2007/relationships/media" Target="../media/media8.m4a"/><Relationship Id="rId24" Type="http://schemas.openxmlformats.org/officeDocument/2006/relationships/image" Target="../media/image12.png"/><Relationship Id="rId5" Type="http://schemas.microsoft.com/office/2007/relationships/media" Target="../media/media5.m4a"/><Relationship Id="rId15" Type="http://schemas.microsoft.com/office/2007/relationships/media" Target="../media/media10.m4a"/><Relationship Id="rId23" Type="http://schemas.openxmlformats.org/officeDocument/2006/relationships/image" Target="../media/image42.png"/><Relationship Id="rId28" Type="http://schemas.openxmlformats.org/officeDocument/2006/relationships/image" Target="../media/image43.png"/><Relationship Id="rId10" Type="http://schemas.openxmlformats.org/officeDocument/2006/relationships/audio" Target="../media/media7.m4a"/><Relationship Id="rId19" Type="http://schemas.openxmlformats.org/officeDocument/2006/relationships/image" Target="../media/image15.png"/><Relationship Id="rId4" Type="http://schemas.openxmlformats.org/officeDocument/2006/relationships/audio" Target="../media/media4.m4a"/><Relationship Id="rId9" Type="http://schemas.microsoft.com/office/2007/relationships/media" Target="../media/media7.m4a"/><Relationship Id="rId14" Type="http://schemas.openxmlformats.org/officeDocument/2006/relationships/audio" Target="../media/media9.m4a"/><Relationship Id="rId22" Type="http://schemas.openxmlformats.org/officeDocument/2006/relationships/image" Target="../media/image41.png"/><Relationship Id="rId27" Type="http://schemas.openxmlformats.org/officeDocument/2006/relationships/hyperlink" Target="http://commerciaux.celca.caisse-epargne.fr/particuliers/atelier-des-decodeurs-banque-a-distance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50.png"/><Relationship Id="rId18" Type="http://schemas.openxmlformats.org/officeDocument/2006/relationships/image" Target="../media/image53.png"/><Relationship Id="rId3" Type="http://schemas.openxmlformats.org/officeDocument/2006/relationships/image" Target="../media/image15.png"/><Relationship Id="rId7" Type="http://schemas.openxmlformats.org/officeDocument/2006/relationships/image" Target="../media/image46.png"/><Relationship Id="rId12" Type="http://schemas.openxmlformats.org/officeDocument/2006/relationships/image" Target="../media/image49.png"/><Relationship Id="rId17" Type="http://schemas.openxmlformats.org/officeDocument/2006/relationships/image" Target="../media/image52.png"/><Relationship Id="rId2" Type="http://schemas.openxmlformats.org/officeDocument/2006/relationships/image" Target="../media/image1.png"/><Relationship Id="rId16" Type="http://schemas.openxmlformats.org/officeDocument/2006/relationships/hyperlink" Target="http://commerciaux.celca.caisse-epargne.fr/global-bdd/pilotage/le-multicanal/lequipement-banque-a-distance/lequipement-banque-a-distanc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bi4-prod.sigce.caisse-epargne.fr/BOE/OpenDocument/opendoc/openDocument.jsp?sIDType=CUID&amp;iDocID=M144LC4ADH8rACkD1gAAYGT.An71mMoAAAA" TargetMode="External"/><Relationship Id="rId11" Type="http://schemas.openxmlformats.org/officeDocument/2006/relationships/image" Target="../media/image48.png"/><Relationship Id="rId5" Type="http://schemas.openxmlformats.org/officeDocument/2006/relationships/image" Target="../media/image45.png"/><Relationship Id="rId15" Type="http://schemas.openxmlformats.org/officeDocument/2006/relationships/hyperlink" Target="http://commerciaux.celca.caisse-epargne.fr/global-bdd/pilotage/pilotage/" TargetMode="External"/><Relationship Id="rId10" Type="http://schemas.microsoft.com/office/2007/relationships/hdphoto" Target="../media/hdphoto8.wdp"/><Relationship Id="rId19" Type="http://schemas.openxmlformats.org/officeDocument/2006/relationships/image" Target="../media/image17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Relationship Id="rId1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777/les-episodes/17992/episode-1-tout-est-realisable-besoin-de-financement-zoom-credit-5000-e-2.pptx" TargetMode="External"/><Relationship Id="rId13" Type="http://schemas.openxmlformats.org/officeDocument/2006/relationships/image" Target="../media/image59.png"/><Relationship Id="rId3" Type="http://schemas.openxmlformats.org/officeDocument/2006/relationships/image" Target="../media/image15.png"/><Relationship Id="rId7" Type="http://schemas.openxmlformats.org/officeDocument/2006/relationships/hyperlink" Target="http://commerciaux.celca.caisse-epargne.fr/particuliers/zoom-jeunes/campagne-jeunes-2020/" TargetMode="External"/><Relationship Id="rId12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57.png"/><Relationship Id="rId5" Type="http://schemas.openxmlformats.org/officeDocument/2006/relationships/image" Target="../media/image54.png"/><Relationship Id="rId15" Type="http://schemas.openxmlformats.org/officeDocument/2006/relationships/hyperlink" Target="http://commerciaux.celca.caisse-epargne.fr/download/1777/les-episodes/18466/episode-2-apres-leffort-le-reconfort-offre-bac.pptx" TargetMode="External"/><Relationship Id="rId10" Type="http://schemas.openxmlformats.org/officeDocument/2006/relationships/hyperlink" Target="mailto:valerie.valentin@cegee.caisse-epargne.fr" TargetMode="External"/><Relationship Id="rId4" Type="http://schemas.openxmlformats.org/officeDocument/2006/relationships/hyperlink" Target="http://commerciaux.celca.caisse-epargne.fr/download/1773/campagne-jeunes-2020/18105/hdj-du-7-mai-2020-campagne-jeunes-3.pptx" TargetMode="External"/><Relationship Id="rId9" Type="http://schemas.openxmlformats.org/officeDocument/2006/relationships/image" Target="../media/image56.png"/><Relationship Id="rId1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356707" y="749279"/>
            <a:ext cx="9184273" cy="532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1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4570845" y="934013"/>
            <a:ext cx="3026498" cy="992280"/>
            <a:chOff x="2159865" y="547615"/>
            <a:chExt cx="7767638" cy="2546729"/>
          </a:xfrm>
        </p:grpSpPr>
        <p:sp>
          <p:nvSpPr>
            <p:cNvPr id="69" name="ZoneTexte 68"/>
            <p:cNvSpPr txBox="1"/>
            <p:nvPr/>
          </p:nvSpPr>
          <p:spPr>
            <a:xfrm>
              <a:off x="2159865" y="2383414"/>
              <a:ext cx="7759700" cy="710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du 7 mai au 31 octobre</a:t>
              </a:r>
            </a:p>
          </p:txBody>
        </p:sp>
        <p:pic>
          <p:nvPicPr>
            <p:cNvPr id="14344" name="Imag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653" y="800677"/>
              <a:ext cx="835025" cy="1135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Imag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41" r="14246"/>
            <a:stretch>
              <a:fillRect/>
            </a:stretch>
          </p:blipFill>
          <p:spPr bwMode="auto">
            <a:xfrm>
              <a:off x="3072678" y="554615"/>
              <a:ext cx="3657600" cy="115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031657" y="1347222"/>
              <a:ext cx="3679899" cy="1182028"/>
            </a:xfrm>
            <a:prstGeom prst="rect">
              <a:avLst/>
            </a:prstGeom>
          </p:spPr>
        </p:pic>
        <p:cxnSp>
          <p:nvCxnSpPr>
            <p:cNvPr id="33" name="Connecteur droit 32"/>
            <p:cNvCxnSpPr/>
            <p:nvPr/>
          </p:nvCxnSpPr>
          <p:spPr>
            <a:xfrm flipV="1">
              <a:off x="2167803" y="648277"/>
              <a:ext cx="7751762" cy="317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D9C3A5">
                  <a:tint val="50000"/>
                  <a:satMod val="180000"/>
                </a:srgbClr>
              </a:duotone>
              <a:extLst/>
            </a:blip>
            <a:stretch>
              <a:fillRect/>
            </a:stretch>
          </p:blipFill>
          <p:spPr>
            <a:xfrm>
              <a:off x="7528791" y="606173"/>
              <a:ext cx="2282655" cy="1779384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7640172" y="547615"/>
              <a:ext cx="2282655" cy="1779384"/>
            </a:xfrm>
            <a:prstGeom prst="rect">
              <a:avLst/>
            </a:prstGeom>
          </p:spPr>
        </p:pic>
        <p:pic>
          <p:nvPicPr>
            <p:cNvPr id="14350" name="Imag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9953" y="726065"/>
              <a:ext cx="688975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Connecteur droit 36"/>
            <p:cNvCxnSpPr/>
            <p:nvPr/>
          </p:nvCxnSpPr>
          <p:spPr>
            <a:xfrm flipV="1">
              <a:off x="2167803" y="2227840"/>
              <a:ext cx="8636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flipV="1">
              <a:off x="6674715" y="2227840"/>
              <a:ext cx="325278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1204580" y="575413"/>
            <a:ext cx="9496758" cy="564441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354722" y="5700340"/>
            <a:ext cx="9186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Marketing – département Marché &amp; Offre</a:t>
            </a:r>
            <a:endParaRPr lang="fr-FR" sz="11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710133" y="2180375"/>
            <a:ext cx="847543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Début mai, vous avez découvert la 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Campagne Jeunes 2020 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sous forme de série.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 vous promet de l’action, du suspens et des rebondissements ! </a:t>
            </a:r>
          </a:p>
          <a:p>
            <a:pPr algn="ctr" eaLnBrk="1" hangingPunct="1"/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Retrouvez ponctuellement des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épisodes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inédits de votre 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Campagne Jeunes :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commerciale, trucs &amp; astuces, zoom sur les offres… chaque épisode traite d’un thème en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particulier afin de vous apporter toutes les informations dont vous avez besoin 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réussir votre Campagne Jeunes.</a:t>
            </a:r>
            <a:endParaRPr lang="fr-FR" altLang="fr-FR" sz="14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endParaRPr lang="fr-FR" altLang="fr-FR" sz="14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 épisodes sont diffusés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même temps que votre Heure du jeudi. </a:t>
            </a:r>
          </a:p>
          <a:p>
            <a:pPr algn="ctr" eaLnBrk="1" hangingPunct="1"/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pouvez également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télécharger légalement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Rubrique des commerciaux &gt;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Particuliers &gt; Zoom Jeunes &gt;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Campagne Jeunes 2020</a:t>
            </a:r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Imag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857" y="2533715"/>
            <a:ext cx="703359" cy="305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54" y="5195160"/>
            <a:ext cx="80486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age 9">
            <a:hlinkClick r:id="rId8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494" y="4722256"/>
            <a:ext cx="4175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86004" y="5141356"/>
            <a:ext cx="2523692" cy="25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320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356707" y="749279"/>
            <a:ext cx="9184273" cy="532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2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4570845" y="934013"/>
            <a:ext cx="3026498" cy="992280"/>
            <a:chOff x="2159865" y="547615"/>
            <a:chExt cx="7767638" cy="2546729"/>
          </a:xfrm>
        </p:grpSpPr>
        <p:sp>
          <p:nvSpPr>
            <p:cNvPr id="69" name="ZoneTexte 68"/>
            <p:cNvSpPr txBox="1"/>
            <p:nvPr/>
          </p:nvSpPr>
          <p:spPr>
            <a:xfrm>
              <a:off x="2159865" y="2383414"/>
              <a:ext cx="7759700" cy="710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du 7 mai au 31 octobre</a:t>
              </a:r>
            </a:p>
          </p:txBody>
        </p:sp>
        <p:pic>
          <p:nvPicPr>
            <p:cNvPr id="14344" name="Imag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653" y="800677"/>
              <a:ext cx="835025" cy="1135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Imag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41" r="14246"/>
            <a:stretch>
              <a:fillRect/>
            </a:stretch>
          </p:blipFill>
          <p:spPr bwMode="auto">
            <a:xfrm>
              <a:off x="3072678" y="554615"/>
              <a:ext cx="3657600" cy="115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031657" y="1347222"/>
              <a:ext cx="3679899" cy="1182028"/>
            </a:xfrm>
            <a:prstGeom prst="rect">
              <a:avLst/>
            </a:prstGeom>
          </p:spPr>
        </p:pic>
        <p:cxnSp>
          <p:nvCxnSpPr>
            <p:cNvPr id="33" name="Connecteur droit 32"/>
            <p:cNvCxnSpPr/>
            <p:nvPr/>
          </p:nvCxnSpPr>
          <p:spPr>
            <a:xfrm flipV="1">
              <a:off x="2167803" y="648277"/>
              <a:ext cx="7751762" cy="317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D9C3A5">
                  <a:tint val="50000"/>
                  <a:satMod val="180000"/>
                </a:srgbClr>
              </a:duotone>
              <a:extLst/>
            </a:blip>
            <a:stretch>
              <a:fillRect/>
            </a:stretch>
          </p:blipFill>
          <p:spPr>
            <a:xfrm>
              <a:off x="7528791" y="606173"/>
              <a:ext cx="2282655" cy="1779384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7640172" y="547615"/>
              <a:ext cx="2282655" cy="1779384"/>
            </a:xfrm>
            <a:prstGeom prst="rect">
              <a:avLst/>
            </a:prstGeom>
          </p:spPr>
        </p:pic>
        <p:pic>
          <p:nvPicPr>
            <p:cNvPr id="14350" name="Image 3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9953" y="726065"/>
              <a:ext cx="688975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Connecteur droit 36"/>
            <p:cNvCxnSpPr/>
            <p:nvPr/>
          </p:nvCxnSpPr>
          <p:spPr>
            <a:xfrm flipV="1">
              <a:off x="2167803" y="2227840"/>
              <a:ext cx="8636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flipV="1">
              <a:off x="6674715" y="2227840"/>
              <a:ext cx="325278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1204580" y="575413"/>
            <a:ext cx="9496758" cy="564441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354722" y="3589911"/>
            <a:ext cx="9186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Century Gothic" panose="020B0502020202020204" pitchFamily="34" charset="0"/>
              </a:rPr>
              <a:t>Pour profiter pleinement de cet épisode, </a:t>
            </a:r>
          </a:p>
          <a:p>
            <a:pPr algn="ctr"/>
            <a:r>
              <a:rPr lang="fr-FR" sz="2000" b="1" dirty="0" smtClean="0">
                <a:latin typeface="Century Gothic" panose="020B0502020202020204" pitchFamily="34" charset="0"/>
              </a:rPr>
              <a:t>activez le son </a:t>
            </a:r>
            <a:r>
              <a:rPr lang="fr-FR" sz="2000" dirty="0" smtClean="0">
                <a:latin typeface="Century Gothic" panose="020B0502020202020204" pitchFamily="34" charset="0"/>
              </a:rPr>
              <a:t>de votre ordinateur</a:t>
            </a:r>
            <a:endParaRPr lang="fr-FR" sz="2000" dirty="0">
              <a:latin typeface="Century Gothic" panose="020B0502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3743" y="2875712"/>
            <a:ext cx="520665" cy="520665"/>
          </a:xfrm>
          <a:prstGeom prst="rect">
            <a:avLst/>
          </a:prstGeom>
        </p:spPr>
      </p:pic>
      <p:pic>
        <p:nvPicPr>
          <p:cNvPr id="22" name="Op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30069" y="1175123"/>
            <a:ext cx="609601" cy="6096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45668" y="2843449"/>
            <a:ext cx="7204364" cy="581808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13"/>
          <a:srcRect t="38165"/>
          <a:stretch/>
        </p:blipFill>
        <p:spPr>
          <a:xfrm>
            <a:off x="1396444" y="3406347"/>
            <a:ext cx="9102811" cy="17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557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4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030"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3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37" name="ZoneTexte 36"/>
          <p:cNvSpPr txBox="1"/>
          <p:nvPr/>
        </p:nvSpPr>
        <p:spPr>
          <a:xfrm>
            <a:off x="4405748" y="1164561"/>
            <a:ext cx="302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Plus belle la BAD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637" y="671526"/>
            <a:ext cx="2823905" cy="508653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969818" y="1929242"/>
            <a:ext cx="998225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Intrigue</a:t>
            </a:r>
            <a:r>
              <a:rPr lang="fr-FR" sz="2000" dirty="0" smtClean="0">
                <a:latin typeface="Century Gothic" panose="020B0502020202020204" pitchFamily="34" charset="0"/>
              </a:rPr>
              <a:t> : La Banque à Distance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Interview </a:t>
            </a:r>
            <a:r>
              <a:rPr lang="fr-FR" sz="2000" dirty="0" smtClean="0">
                <a:latin typeface="Century Gothic" panose="020B0502020202020204" pitchFamily="34" charset="0"/>
              </a:rPr>
              <a:t>: Hélène DOLT, Chef de projets </a:t>
            </a:r>
            <a:r>
              <a:rPr lang="fr-FR" sz="2000" dirty="0" err="1" smtClean="0">
                <a:latin typeface="Century Gothic" panose="020B0502020202020204" pitchFamily="34" charset="0"/>
              </a:rPr>
              <a:t>Distri</a:t>
            </a:r>
            <a:endParaRPr lang="fr-FR" sz="20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Scénario </a:t>
            </a:r>
            <a:r>
              <a:rPr lang="fr-FR" sz="2000" dirty="0" smtClean="0">
                <a:latin typeface="Century Gothic" panose="020B0502020202020204" pitchFamily="34" charset="0"/>
              </a:rPr>
              <a:t>: Plus belle la BAD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>
                <a:latin typeface="Century Gothic" panose="020B0502020202020204" pitchFamily="34" charset="0"/>
              </a:rPr>
              <a:t>Synopsis</a:t>
            </a:r>
            <a:r>
              <a:rPr lang="fr-FR" sz="2000" dirty="0">
                <a:latin typeface="Century Gothic" panose="020B0502020202020204" pitchFamily="34" charset="0"/>
              </a:rPr>
              <a:t> : Vision commerciale </a:t>
            </a:r>
            <a:endParaRPr lang="fr-FR" sz="20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Les </a:t>
            </a:r>
            <a:r>
              <a:rPr lang="fr-FR" sz="2000" b="1" dirty="0" err="1" smtClean="0">
                <a:latin typeface="Century Gothic" panose="020B0502020202020204" pitchFamily="34" charset="0"/>
              </a:rPr>
              <a:t>Replay</a:t>
            </a:r>
            <a:r>
              <a:rPr lang="fr-FR" sz="2000" b="1" dirty="0" smtClean="0">
                <a:latin typeface="Century Gothic" panose="020B0502020202020204" pitchFamily="34" charset="0"/>
              </a:rPr>
              <a:t> </a:t>
            </a:r>
            <a:r>
              <a:rPr lang="fr-FR" sz="2000" dirty="0" smtClean="0">
                <a:latin typeface="Century Gothic" panose="020B0502020202020204" pitchFamily="34" charset="0"/>
              </a:rPr>
              <a:t>: HDJ, anciens épisodes + liens utiles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endParaRPr lang="fr-FR" sz="2000" dirty="0">
              <a:latin typeface="Century Gothic" panose="020B0502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750" y="393030"/>
            <a:ext cx="2400039" cy="41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324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4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4152773" y="2232348"/>
            <a:ext cx="719051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latin typeface="Century Gothic" panose="020B0502020202020204" pitchFamily="34" charset="0"/>
              </a:rPr>
              <a:t>Nous venons de traverser une « étrange période ». Bien que le confinement soit maintenant derrière nous, nos </a:t>
            </a:r>
            <a:r>
              <a:rPr lang="fr-FR" sz="1600" b="1" dirty="0" smtClean="0">
                <a:latin typeface="Century Gothic" panose="020B0502020202020204" pitchFamily="34" charset="0"/>
              </a:rPr>
              <a:t>habitudes restent fortement chamboulées </a:t>
            </a:r>
            <a:r>
              <a:rPr lang="fr-FR" sz="1600" dirty="0" smtClean="0">
                <a:latin typeface="Century Gothic" panose="020B0502020202020204" pitchFamily="34" charset="0"/>
              </a:rPr>
              <a:t>: les </a:t>
            </a:r>
            <a:r>
              <a:rPr lang="fr-FR" sz="1600" b="1" dirty="0" smtClean="0">
                <a:latin typeface="Century Gothic" panose="020B0502020202020204" pitchFamily="34" charset="0"/>
              </a:rPr>
              <a:t>contacts continuent d’être réduits </a:t>
            </a:r>
            <a:r>
              <a:rPr lang="fr-FR" sz="1600" dirty="0" smtClean="0">
                <a:latin typeface="Century Gothic" panose="020B0502020202020204" pitchFamily="34" charset="0"/>
              </a:rPr>
              <a:t>au strict minimum. Notre façon de consommer et de payer en est fortement impactée : moins de paiements par liquide, développement des paiements sans contact et cette tendance ne devrait pas s’arrêter. </a:t>
            </a:r>
          </a:p>
          <a:p>
            <a:pPr algn="just"/>
            <a:endParaRPr lang="fr-FR" sz="1600" dirty="0">
              <a:latin typeface="Century Gothic" panose="020B0502020202020204" pitchFamily="34" charset="0"/>
            </a:endParaRPr>
          </a:p>
          <a:p>
            <a:pPr algn="just"/>
            <a:r>
              <a:rPr lang="fr-FR" sz="1600" dirty="0">
                <a:latin typeface="Century Gothic" panose="020B0502020202020204" pitchFamily="34" charset="0"/>
              </a:rPr>
              <a:t>E</a:t>
            </a:r>
            <a:r>
              <a:rPr lang="fr-FR" sz="1600" dirty="0" smtClean="0">
                <a:latin typeface="Century Gothic" panose="020B0502020202020204" pitchFamily="34" charset="0"/>
              </a:rPr>
              <a:t>ncore plus que leurs parents, </a:t>
            </a:r>
            <a:r>
              <a:rPr lang="fr-FR" sz="1600" b="1" dirty="0" smtClean="0">
                <a:latin typeface="Century Gothic" panose="020B0502020202020204" pitchFamily="34" charset="0"/>
              </a:rPr>
              <a:t>les jeunes sont particulièrement sensibles à la nouvelle technologie</a:t>
            </a:r>
            <a:r>
              <a:rPr lang="fr-FR" sz="1600" dirty="0" smtClean="0">
                <a:latin typeface="Century Gothic" panose="020B0502020202020204" pitchFamily="34" charset="0"/>
              </a:rPr>
              <a:t>, ils ont de </a:t>
            </a:r>
            <a:r>
              <a:rPr lang="fr-FR" sz="1600" b="1" dirty="0" smtClean="0">
                <a:latin typeface="Century Gothic" panose="020B0502020202020204" pitchFamily="34" charset="0"/>
              </a:rPr>
              <a:t>fortes</a:t>
            </a:r>
            <a:r>
              <a:rPr lang="fr-FR" sz="1600" dirty="0" smtClean="0">
                <a:latin typeface="Century Gothic" panose="020B0502020202020204" pitchFamily="34" charset="0"/>
              </a:rPr>
              <a:t> </a:t>
            </a:r>
            <a:r>
              <a:rPr lang="fr-FR" sz="1600" b="1" dirty="0" smtClean="0">
                <a:latin typeface="Century Gothic" panose="020B0502020202020204" pitchFamily="34" charset="0"/>
              </a:rPr>
              <a:t>attentes </a:t>
            </a:r>
            <a:r>
              <a:rPr lang="fr-FR" sz="1600" dirty="0" smtClean="0">
                <a:latin typeface="Century Gothic" panose="020B0502020202020204" pitchFamily="34" charset="0"/>
              </a:rPr>
              <a:t>sur les </a:t>
            </a:r>
            <a:r>
              <a:rPr lang="fr-FR" sz="1600" b="1" dirty="0" smtClean="0">
                <a:latin typeface="Century Gothic" panose="020B0502020202020204" pitchFamily="34" charset="0"/>
              </a:rPr>
              <a:t>solutions digitales</a:t>
            </a:r>
            <a:r>
              <a:rPr lang="fr-FR" sz="1600" dirty="0" smtClean="0">
                <a:latin typeface="Century Gothic" panose="020B0502020202020204" pitchFamily="34" charset="0"/>
              </a:rPr>
              <a:t>. Instantanéité, simplicité, autonomie… ils attendent des banques traditionnelles autant de technologie que des start-up et autres banques en ligne.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368" y="594559"/>
            <a:ext cx="2842446" cy="62377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91" r="85039"/>
                    </a14:imgEffect>
                    <a14:imgEffect>
                      <a14:artisticPaintBrush/>
                    </a14:imgEffect>
                  </a14:imgLayer>
                </a14:imgProps>
              </a:ext>
            </a:extLst>
          </a:blip>
          <a:srcRect l="12491" r="18790"/>
          <a:stretch/>
        </p:blipFill>
        <p:spPr>
          <a:xfrm>
            <a:off x="198041" y="3584345"/>
            <a:ext cx="3325091" cy="2990850"/>
          </a:xfrm>
          <a:prstGeom prst="rect">
            <a:avLst/>
          </a:prstGeom>
        </p:spPr>
      </p:pic>
      <p:sp>
        <p:nvSpPr>
          <p:cNvPr id="17" name="Rectangle à coins arrondis 16"/>
          <p:cNvSpPr/>
          <p:nvPr/>
        </p:nvSpPr>
        <p:spPr>
          <a:xfrm>
            <a:off x="346365" y="1094505"/>
            <a:ext cx="2061480" cy="433318"/>
          </a:xfrm>
          <a:prstGeom prst="wedgeRoundRectCallout">
            <a:avLst>
              <a:gd name="adj1" fmla="val -48654"/>
              <a:gd name="adj2" fmla="val 73807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Je viens de te faire un virement à l’instant</a:t>
            </a:r>
            <a:endParaRPr lang="fr-FR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Rectangle à coins arrondis 54"/>
          <p:cNvSpPr/>
          <p:nvPr/>
        </p:nvSpPr>
        <p:spPr>
          <a:xfrm>
            <a:off x="1481700" y="1606863"/>
            <a:ext cx="1759527" cy="625485"/>
          </a:xfrm>
          <a:prstGeom prst="wedgeRoundRectCallout">
            <a:avLst>
              <a:gd name="adj1" fmla="val 41897"/>
              <a:gd name="adj2" fmla="val 69284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Cool, j’aurai donc l’argent sur mon compte demain. 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sp>
        <p:nvSpPr>
          <p:cNvPr id="56" name="Rectangle à coins arrondis 55"/>
          <p:cNvSpPr/>
          <p:nvPr/>
        </p:nvSpPr>
        <p:spPr>
          <a:xfrm>
            <a:off x="409173" y="2309844"/>
            <a:ext cx="2061480" cy="433318"/>
          </a:xfrm>
          <a:prstGeom prst="wedgeRoundRectCallout">
            <a:avLst>
              <a:gd name="adj1" fmla="val -48654"/>
              <a:gd name="adj2" fmla="val 73807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Non, tu l’as déjà ! </a:t>
            </a:r>
            <a:endParaRPr lang="fr-FR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1443990" y="2823922"/>
            <a:ext cx="1759527" cy="625485"/>
          </a:xfrm>
          <a:prstGeom prst="wedgeRoundRectCallout">
            <a:avLst>
              <a:gd name="adj1" fmla="val 41897"/>
              <a:gd name="adj2" fmla="val 69284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Mais tu es un magicien !! 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8250">
                        <a14:foregroundMark x1="18125" y1="64782" x2="13125" y2="86101"/>
                        <a14:foregroundMark x1="68750" y1="72792" x2="44375" y2="74323"/>
                        <a14:foregroundMark x1="59125" y1="36867" x2="51125" y2="55595"/>
                        <a14:foregroundMark x1="59125" y1="37456" x2="67625" y2="530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098" y="2995023"/>
            <a:ext cx="317984" cy="337461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4405748" y="1164561"/>
            <a:ext cx="302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La Banque à Distance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750" y="393030"/>
            <a:ext cx="2400039" cy="41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052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5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6313" y="542446"/>
            <a:ext cx="2847721" cy="59240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750" y="393030"/>
            <a:ext cx="2400039" cy="410533"/>
          </a:xfrm>
          <a:prstGeom prst="rect">
            <a:avLst/>
          </a:prstGeom>
        </p:spPr>
      </p:pic>
      <p:pic>
        <p:nvPicPr>
          <p:cNvPr id="4" name="helen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38494" y="1260460"/>
            <a:ext cx="8563358" cy="48244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4573">
            <a:off x="-273387" y="3786016"/>
            <a:ext cx="3503897" cy="350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817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7"/>
            <a:ext cx="12331700" cy="7840288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6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37" name="ZoneTexte 36"/>
          <p:cNvSpPr txBox="1"/>
          <p:nvPr/>
        </p:nvSpPr>
        <p:spPr>
          <a:xfrm>
            <a:off x="400161" y="5549273"/>
            <a:ext cx="11416923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500" b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L’enjeu</a:t>
            </a:r>
            <a:r>
              <a:rPr lang="fr-FR" sz="15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: conserver l’humain au centre de la relation commerciale tout en développant le digital au service du client. 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400162" y="1663389"/>
            <a:ext cx="114169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fr-FR" sz="1600" dirty="0" smtClean="0">
                <a:latin typeface="Century Gothic" panose="020B0502020202020204" pitchFamily="34" charset="0"/>
              </a:rPr>
              <a:t>Nos clients ont besoin de réactivité, « d’instantanéité », le digital fait partie intégrante de leur quotidien et s’intègre parfaitement dans leur mode de vie. Proposer </a:t>
            </a:r>
            <a:r>
              <a:rPr lang="fr-FR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des RDV téléphoniques</a:t>
            </a:r>
            <a:r>
              <a:rPr lang="fr-FR" sz="1600" dirty="0" smtClean="0">
                <a:latin typeface="Century Gothic" panose="020B0502020202020204" pitchFamily="34" charset="0"/>
              </a:rPr>
              <a:t>, réaliser les </a:t>
            </a:r>
            <a:r>
              <a:rPr lang="fr-FR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ventes par SED</a:t>
            </a:r>
            <a:r>
              <a:rPr lang="fr-FR" sz="1600" b="1" dirty="0" smtClean="0">
                <a:latin typeface="Century Gothic" panose="020B0502020202020204" pitchFamily="34" charset="0"/>
              </a:rPr>
              <a:t>, </a:t>
            </a:r>
            <a:r>
              <a:rPr lang="fr-FR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mettre en avant les outils de banque à distance </a:t>
            </a:r>
            <a:r>
              <a:rPr lang="fr-FR" sz="1600" dirty="0" smtClean="0">
                <a:latin typeface="Century Gothic" panose="020B0502020202020204" pitchFamily="34" charset="0"/>
              </a:rPr>
              <a:t>permet de s’adapter aux besoins des clients et de développer leur satisfaction. 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67458" y="2939192"/>
            <a:ext cx="5582897" cy="245142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hlinkClick r:id="rId4"/>
          </p:cNvPr>
          <p:cNvSpPr/>
          <p:nvPr/>
        </p:nvSpPr>
        <p:spPr>
          <a:xfrm>
            <a:off x="559525" y="3414451"/>
            <a:ext cx="1657805" cy="1838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hlinkClick r:id="rId5"/>
          </p:cNvPr>
          <p:cNvSpPr/>
          <p:nvPr/>
        </p:nvSpPr>
        <p:spPr>
          <a:xfrm>
            <a:off x="2423494" y="3427375"/>
            <a:ext cx="1657805" cy="1838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hlinkClick r:id="rId6"/>
          </p:cNvPr>
          <p:cNvSpPr/>
          <p:nvPr/>
        </p:nvSpPr>
        <p:spPr>
          <a:xfrm>
            <a:off x="4336660" y="3427375"/>
            <a:ext cx="1657805" cy="1838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hlinkClick r:id="rId4"/>
          </p:cNvPr>
          <p:cNvSpPr/>
          <p:nvPr/>
        </p:nvSpPr>
        <p:spPr>
          <a:xfrm>
            <a:off x="588316" y="4518086"/>
            <a:ext cx="1629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4"/>
              </a:rPr>
              <a:t>Envoi des Cartes bancaires à domicile </a:t>
            </a:r>
            <a:endParaRPr lang="fr-FR" sz="1200" dirty="0" smtClean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030" name="Picture 6" descr="Telephone premium icon">
            <a:hlinkClick r:id="rId5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25" y="3639493"/>
            <a:ext cx="864755" cy="86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ignature premium icon">
            <a:hlinkClick r:id="rId6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49" y="3734040"/>
            <a:ext cx="667390" cy="66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hlinkClick r:id="rId5"/>
          </p:cNvPr>
          <p:cNvSpPr/>
          <p:nvPr/>
        </p:nvSpPr>
        <p:spPr>
          <a:xfrm>
            <a:off x="2435688" y="4581961"/>
            <a:ext cx="16597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5"/>
              </a:rPr>
              <a:t>RDV </a:t>
            </a:r>
          </a:p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5"/>
              </a:rPr>
              <a:t>téléphonique</a:t>
            </a:r>
            <a:endParaRPr lang="fr-FR" sz="1200" dirty="0" smtClean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5" name="Rectangle 24">
            <a:hlinkClick r:id="rId6"/>
          </p:cNvPr>
          <p:cNvSpPr/>
          <p:nvPr/>
        </p:nvSpPr>
        <p:spPr>
          <a:xfrm>
            <a:off x="4345904" y="4581961"/>
            <a:ext cx="1631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6"/>
              </a:rPr>
              <a:t>Signature des contrats par SED</a:t>
            </a: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028" name="Picture 4" descr="Postman premium icon">
            <a:hlinkClick r:id="rId4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75" y="3627205"/>
            <a:ext cx="684645" cy="68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ntactless premium icon">
            <a:hlinkClick r:id="rId4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56" y="4088666"/>
            <a:ext cx="402658" cy="40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/>
          <p:cNvSpPr/>
          <p:nvPr/>
        </p:nvSpPr>
        <p:spPr>
          <a:xfrm>
            <a:off x="5950356" y="2939192"/>
            <a:ext cx="5834026" cy="245142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hlinkClick r:id="rId11"/>
          </p:cNvPr>
          <p:cNvSpPr/>
          <p:nvPr/>
        </p:nvSpPr>
        <p:spPr>
          <a:xfrm>
            <a:off x="6175297" y="3418308"/>
            <a:ext cx="1657805" cy="1838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hlinkClick r:id="rId12"/>
          </p:cNvPr>
          <p:cNvSpPr/>
          <p:nvPr/>
        </p:nvSpPr>
        <p:spPr>
          <a:xfrm>
            <a:off x="8073295" y="3426452"/>
            <a:ext cx="1657805" cy="1838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hlinkClick r:id="rId13"/>
          </p:cNvPr>
          <p:cNvSpPr/>
          <p:nvPr/>
        </p:nvSpPr>
        <p:spPr>
          <a:xfrm>
            <a:off x="9941327" y="3442600"/>
            <a:ext cx="1657805" cy="183845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hlinkClick r:id="rId12"/>
          </p:cNvPr>
          <p:cNvSpPr/>
          <p:nvPr/>
        </p:nvSpPr>
        <p:spPr>
          <a:xfrm>
            <a:off x="8062064" y="4624927"/>
            <a:ext cx="16690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12"/>
              </a:rPr>
              <a:t>Paylib </a:t>
            </a:r>
          </a:p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12"/>
              </a:rPr>
              <a:t>entre amis</a:t>
            </a:r>
            <a:endParaRPr lang="fr-FR" sz="1200" dirty="0" smtClean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2" name="Rectangle 41">
            <a:hlinkClick r:id="rId11"/>
          </p:cNvPr>
          <p:cNvSpPr/>
          <p:nvPr/>
        </p:nvSpPr>
        <p:spPr>
          <a:xfrm>
            <a:off x="6175296" y="4543096"/>
            <a:ext cx="1657806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11"/>
              </a:rPr>
              <a:t>Paiements </a:t>
            </a:r>
          </a:p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11"/>
              </a:rPr>
              <a:t>sans contact </a:t>
            </a:r>
          </a:p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11"/>
              </a:rPr>
              <a:t>(CB, téléphone…)</a:t>
            </a:r>
            <a:endParaRPr lang="fr-FR" sz="1200" dirty="0" smtClean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3" name="Rectangle 42">
            <a:hlinkClick r:id="rId13"/>
          </p:cNvPr>
          <p:cNvSpPr/>
          <p:nvPr/>
        </p:nvSpPr>
        <p:spPr>
          <a:xfrm>
            <a:off x="9950571" y="4638751"/>
            <a:ext cx="1631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13"/>
              </a:rPr>
              <a:t>Développement de l’autonomie </a:t>
            </a:r>
          </a:p>
          <a:p>
            <a:pPr algn="ctr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hlinkClick r:id="rId13"/>
              </a:rPr>
              <a:t>du client</a:t>
            </a:r>
            <a:endParaRPr lang="fr-FR" sz="1200" dirty="0" smtClean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040" name="Picture 16" descr="Give money premium icon">
            <a:hlinkClick r:id="rId12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041" y="3756542"/>
            <a:ext cx="643082" cy="64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appy premium icon">
            <a:hlinkClick r:id="rId13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9703" y="3701261"/>
            <a:ext cx="833170" cy="8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ntactless premium icon">
            <a:hlinkClick r:id="rId11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291" y="3597580"/>
            <a:ext cx="833170" cy="8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9203" y="2998514"/>
            <a:ext cx="115097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Century Gothic" panose="020B0502020202020204" pitchFamily="34" charset="0"/>
              </a:rPr>
              <a:t>La Caisse d’Epargne a mis en </a:t>
            </a:r>
            <a:r>
              <a:rPr lang="fr-FR" sz="1600" b="1" dirty="0" smtClean="0">
                <a:latin typeface="Century Gothic" panose="020B0502020202020204" pitchFamily="34" charset="0"/>
              </a:rPr>
              <a:t>place et a renforcé </a:t>
            </a:r>
            <a:r>
              <a:rPr lang="fr-FR" sz="1600" b="1" dirty="0">
                <a:latin typeface="Century Gothic" panose="020B0502020202020204" pitchFamily="34" charset="0"/>
              </a:rPr>
              <a:t>tout un ensemble de </a:t>
            </a:r>
            <a:r>
              <a:rPr lang="fr-FR" sz="1600" b="1" dirty="0" err="1">
                <a:latin typeface="Century Gothic" panose="020B0502020202020204" pitchFamily="34" charset="0"/>
              </a:rPr>
              <a:t>process</a:t>
            </a:r>
            <a:r>
              <a:rPr lang="fr-FR" sz="1600" b="1" dirty="0">
                <a:latin typeface="Century Gothic" panose="020B0502020202020204" pitchFamily="34" charset="0"/>
              </a:rPr>
              <a:t> pour répondre à </a:t>
            </a:r>
            <a:r>
              <a:rPr lang="fr-FR" sz="1600" b="1" dirty="0" smtClean="0">
                <a:latin typeface="Century Gothic" panose="020B0502020202020204" pitchFamily="34" charset="0"/>
              </a:rPr>
              <a:t>ces </a:t>
            </a:r>
            <a:r>
              <a:rPr lang="fr-FR" sz="1600" b="1" dirty="0">
                <a:latin typeface="Century Gothic" panose="020B0502020202020204" pitchFamily="34" charset="0"/>
              </a:rPr>
              <a:t>attentes :  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405748" y="1164561"/>
            <a:ext cx="302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Plus belle la BAD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5750" y="393030"/>
            <a:ext cx="2400039" cy="41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214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9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131223" y="-982288"/>
            <a:ext cx="12331700" cy="784664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7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5837191" y="1892588"/>
            <a:ext cx="23284" cy="3901792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ectangle 10"/>
          <p:cNvSpPr>
            <a:spLocks noChangeArrowheads="1"/>
          </p:cNvSpPr>
          <p:nvPr/>
        </p:nvSpPr>
        <p:spPr bwMode="auto">
          <a:xfrm>
            <a:off x="1063125" y="5562120"/>
            <a:ext cx="3791032" cy="600164"/>
          </a:xfrm>
          <a:prstGeom prst="rect">
            <a:avLst/>
          </a:prstGeom>
          <a:solidFill>
            <a:srgbClr val="FBFBFB"/>
          </a:solidFill>
          <a:ln>
            <a:solidFill>
              <a:schemeClr val="bg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6F6F6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L’appli de</a:t>
            </a:r>
            <a:r>
              <a:rPr kumimoji="0" lang="fr-FR" altLang="fr-FR" sz="1100" b="0" i="0" u="none" strike="noStrike" cap="none" normalizeH="0" dirty="0" smtClean="0">
                <a:ln>
                  <a:noFill/>
                </a:ln>
                <a:solidFill>
                  <a:srgbClr val="6F6F6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la 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6F6F6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Caisse d'Epargne s’est à nouveau distinguée dans 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6F6F6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hlinkClick r:id="rId4"/>
              </a:rPr>
              <a:t>une étude D-Rating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6F6F6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, et affiche</a:t>
            </a:r>
            <a:r>
              <a:rPr kumimoji="0" lang="fr-FR" altLang="fr-FR" sz="1100" b="0" i="0" u="none" strike="noStrike" cap="none" normalizeH="0" dirty="0" smtClean="0">
                <a:ln>
                  <a:noFill/>
                </a:ln>
                <a:solidFill>
                  <a:srgbClr val="6F6F6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une excellente note de satisfaction par les utilisateurs</a:t>
            </a:r>
            <a:endParaRPr kumimoji="0" lang="fr-FR" altLang="fr-FR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64444" y1="77358" x2="71111" y2="773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242" y="5667365"/>
            <a:ext cx="751616" cy="442618"/>
          </a:xfrm>
          <a:prstGeom prst="rect">
            <a:avLst/>
          </a:prstGeom>
        </p:spPr>
      </p:pic>
      <p:pic>
        <p:nvPicPr>
          <p:cNvPr id="76" name="Image 75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7411" y1="58036" x2="17411" y2="58036"/>
                        <a14:foregroundMark x1="10714" y1="38839" x2="10714" y2="38839"/>
                        <a14:foregroundMark x1="16964" y1="16071" x2="16964" y2="16071"/>
                        <a14:foregroundMark x1="38839" y1="4018" x2="38839" y2="4018"/>
                        <a14:foregroundMark x1="59821" y1="17411" x2="59821" y2="174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04320" y="2960900"/>
            <a:ext cx="485775" cy="485775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5952623" y="1796222"/>
            <a:ext cx="58360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Century Gothic" panose="020B0502020202020204" pitchFamily="34" charset="0"/>
              </a:rPr>
              <a:t>Retrouvez les </a:t>
            </a:r>
            <a:r>
              <a:rPr lang="fr-FR" sz="1600" dirty="0" smtClean="0">
                <a:latin typeface="Century Gothic" panose="020B0502020202020204" pitchFamily="34" charset="0"/>
                <a:hlinkClick r:id="rId7"/>
              </a:rPr>
              <a:t>Tutos </a:t>
            </a:r>
            <a:r>
              <a:rPr lang="fr-FR" sz="1600" dirty="0" smtClean="0">
                <a:latin typeface="Century Gothic" panose="020B0502020202020204" pitchFamily="34" charset="0"/>
              </a:rPr>
              <a:t>de la BAD dans la RDC &gt; Expérience Client &gt; Internet &gt; Mobile particuliers.</a:t>
            </a:r>
          </a:p>
          <a:p>
            <a:pPr>
              <a:buClr>
                <a:srgbClr val="C00000"/>
              </a:buClr>
            </a:pPr>
            <a:r>
              <a:rPr lang="fr-FR" sz="1600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Century Gothic" panose="020B0502020202020204" pitchFamily="34" charset="0"/>
              </a:rPr>
              <a:t>Si besoin, n’hésitez pas à utiliser le modèle de mail Outlook « application mobile CE : vos tutoriels »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Century Gothic" panose="020B0502020202020204" pitchFamily="34" charset="0"/>
              </a:rPr>
              <a:t>Retrouvez les </a:t>
            </a:r>
            <a:r>
              <a:rPr lang="fr-FR" sz="1600" dirty="0" smtClean="0">
                <a:latin typeface="Century Gothic" panose="020B0502020202020204" pitchFamily="34" charset="0"/>
                <a:hlinkClick r:id="rId10"/>
              </a:rPr>
              <a:t>solutions </a:t>
            </a:r>
            <a:r>
              <a:rPr lang="fr-FR" sz="1600" dirty="0" err="1" smtClean="0">
                <a:latin typeface="Century Gothic" panose="020B0502020202020204" pitchFamily="34" charset="0"/>
                <a:hlinkClick r:id="rId10"/>
              </a:rPr>
              <a:t>selfcare</a:t>
            </a:r>
            <a:r>
              <a:rPr lang="fr-FR" sz="1600" dirty="0" smtClean="0">
                <a:latin typeface="Century Gothic" panose="020B0502020202020204" pitchFamily="34" charset="0"/>
                <a:hlinkClick r:id="rId10"/>
              </a:rPr>
              <a:t> par canal</a:t>
            </a:r>
            <a:endParaRPr lang="fr-FR" sz="1600" dirty="0" smtClean="0">
              <a:latin typeface="Century Gothic" panose="020B050202020202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45253" y="1851198"/>
            <a:ext cx="5498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sz="1600" b="1" dirty="0" smtClean="0">
                <a:latin typeface="Century Gothic" panose="020B0502020202020204" pitchFamily="34" charset="0"/>
              </a:rPr>
              <a:t>Nos clients n’ont pas toujours connaissance de toutes </a:t>
            </a:r>
          </a:p>
          <a:p>
            <a:pPr algn="ctr">
              <a:buClr>
                <a:srgbClr val="C00000"/>
              </a:buClr>
            </a:pPr>
            <a:r>
              <a:rPr lang="fr-FR" sz="1600" b="1" dirty="0" smtClean="0">
                <a:latin typeface="Century Gothic" panose="020B0502020202020204" pitchFamily="34" charset="0"/>
              </a:rPr>
              <a:t>les opérations qu’ils peuvent faire grâce à leur appli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7705" y="2777142"/>
            <a:ext cx="5250438" cy="2311237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1462637" y="2901708"/>
            <a:ext cx="41459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Informez</a:t>
            </a:r>
            <a:r>
              <a:rPr lang="fr-F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 les clients de l’ensemble des opérations qu’ils peuvent faire grâce à leur BAD, </a:t>
            </a: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A</a:t>
            </a:r>
            <a:r>
              <a:rPr lang="fr-FR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ccompagnez</a:t>
            </a:r>
            <a:r>
              <a:rPr lang="fr-F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 les, si besoin, dans la mise en place des services</a:t>
            </a:r>
            <a:r>
              <a:rPr 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fr-F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: </a:t>
            </a:r>
          </a:p>
          <a:p>
            <a:pPr marL="800100" lvl="1" indent="-342900">
              <a:buFontTx/>
              <a:buChar char="-"/>
            </a:pPr>
            <a:r>
              <a:rPr lang="fr-F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Retrait par SMS</a:t>
            </a:r>
          </a:p>
          <a:p>
            <a:pPr marL="800100" lvl="1" indent="-342900">
              <a:buFontTx/>
              <a:buChar char="-"/>
            </a:pPr>
            <a:r>
              <a:rPr lang="fr-F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Apple ou Samsung </a:t>
            </a:r>
            <a:r>
              <a:rPr lang="fr-FR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pay</a:t>
            </a:r>
            <a:endParaRPr lang="fr-F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fr-FR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Sécur’pass</a:t>
            </a:r>
            <a:endParaRPr lang="fr-F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9" y="3119957"/>
            <a:ext cx="1718901" cy="171890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99096">
                        <a14:backgroundMark x1="62749" y1="7877" x2="67269" y2="32363"/>
                        <a14:backgroundMark x1="23508" y1="15582" x2="28571" y2="33048"/>
                        <a14:backgroundMark x1="16094" y1="87842" x2="12297" y2="998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154" y="4517872"/>
            <a:ext cx="1958856" cy="2068665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7925310" y="4269432"/>
            <a:ext cx="399785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b="1" dirty="0" smtClean="0">
                <a:latin typeface="Century Gothic" panose="020B0502020202020204" pitchFamily="34" charset="0"/>
              </a:rPr>
              <a:t>Les plus de la BAD : </a:t>
            </a:r>
          </a:p>
          <a:p>
            <a:pPr algn="ctr">
              <a:buClr>
                <a:srgbClr val="C00000"/>
              </a:buClr>
            </a:pPr>
            <a:endParaRPr lang="fr-FR" sz="400" b="1" dirty="0" smtClean="0"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fr-FR" sz="100" b="1" dirty="0" smtClean="0"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400" dirty="0" smtClean="0"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Century Gothic" panose="020B0502020202020204" pitchFamily="34" charset="0"/>
              </a:rPr>
              <a:t>Développement de la</a:t>
            </a:r>
            <a:r>
              <a:rPr lang="fr-FR" sz="1600" b="1" dirty="0" smtClean="0">
                <a:latin typeface="Century Gothic" panose="020B0502020202020204" pitchFamily="34" charset="0"/>
              </a:rPr>
              <a:t> satisfaction </a:t>
            </a:r>
            <a:r>
              <a:rPr lang="fr-FR" sz="1600" dirty="0" smtClean="0">
                <a:latin typeface="Century Gothic" panose="020B0502020202020204" pitchFamily="34" charset="0"/>
              </a:rPr>
              <a:t>des clients et de </a:t>
            </a:r>
            <a:r>
              <a:rPr lang="fr-FR" sz="1600" b="1" dirty="0" smtClean="0">
                <a:latin typeface="Century Gothic" panose="020B0502020202020204" pitchFamily="34" charset="0"/>
              </a:rPr>
              <a:t>l’image positive </a:t>
            </a:r>
            <a:r>
              <a:rPr lang="fr-FR" sz="1600" dirty="0" smtClean="0">
                <a:latin typeface="Century Gothic" panose="020B0502020202020204" pitchFamily="34" charset="0"/>
              </a:rPr>
              <a:t>de la banque.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400" dirty="0" smtClean="0"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Century Gothic" panose="020B0502020202020204" pitchFamily="34" charset="0"/>
              </a:rPr>
              <a:t>Permet au client d’avoir un </a:t>
            </a:r>
            <a:r>
              <a:rPr lang="fr-FR" sz="1600" b="1" dirty="0" smtClean="0">
                <a:latin typeface="Century Gothic" panose="020B0502020202020204" pitchFamily="34" charset="0"/>
              </a:rPr>
              <a:t>outil utile, pratique et facilitateur </a:t>
            </a:r>
            <a:r>
              <a:rPr lang="fr-FR" sz="1600" dirty="0" smtClean="0">
                <a:latin typeface="Century Gothic" panose="020B0502020202020204" pitchFamily="34" charset="0"/>
              </a:rPr>
              <a:t>pour son quotidien.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b="1" dirty="0" smtClean="0">
              <a:latin typeface="Century Gothic" panose="020B0502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41071" y1="37500" x2="16518" y2="64286"/>
                        <a14:foregroundMark x1="70089" y1="28571" x2="66518" y2="40179"/>
                        <a14:foregroundMark x1="51786" y1="33482" x2="88839" y2="30804"/>
                        <a14:foregroundMark x1="27679" y1="35714" x2="14286" y2="55804"/>
                        <a14:foregroundMark x1="45089" y1="44643" x2="23214" y2="73214"/>
                        <a14:foregroundMark x1="42857" y1="58036" x2="29464" y2="71429"/>
                        <a14:foregroundMark x1="87500" y1="41964" x2="60714" y2="64732"/>
                        <a14:foregroundMark x1="57589" y1="46429" x2="94196" y2="70982"/>
                        <a14:foregroundMark x1="88839" y1="33482" x2="90179" y2="64286"/>
                        <a14:foregroundMark x1="87946" y1="68750" x2="54464" y2="709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7747" y="3075187"/>
            <a:ext cx="482768" cy="48276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62463" y="5556958"/>
            <a:ext cx="676275" cy="685800"/>
          </a:xfrm>
          <a:prstGeom prst="rect">
            <a:avLst/>
          </a:prstGeom>
        </p:spPr>
      </p:pic>
      <p:pic>
        <p:nvPicPr>
          <p:cNvPr id="21" name="Image 20">
            <a:hlinkClick r:id="rId7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57553" y="2474324"/>
            <a:ext cx="2391943" cy="392812"/>
          </a:xfrm>
          <a:prstGeom prst="rect">
            <a:avLst/>
          </a:prstGeom>
        </p:spPr>
      </p:pic>
      <p:pic>
        <p:nvPicPr>
          <p:cNvPr id="29" name="Image 28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7411" y1="58036" x2="17411" y2="58036"/>
                        <a14:foregroundMark x1="10714" y1="38839" x2="10714" y2="38839"/>
                        <a14:foregroundMark x1="16964" y1="16071" x2="16964" y2="16071"/>
                        <a14:foregroundMark x1="38839" y1="4018" x2="38839" y2="4018"/>
                        <a14:foregroundMark x1="59821" y1="17411" x2="59821" y2="174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2488" y="2713471"/>
            <a:ext cx="288695" cy="288695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4405748" y="1164561"/>
            <a:ext cx="302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Plus belle la BAD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5750" y="393030"/>
            <a:ext cx="2400039" cy="41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122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7"/>
            <a:ext cx="12331700" cy="7840288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8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37" name="ZoneTexte 36"/>
          <p:cNvSpPr txBox="1"/>
          <p:nvPr/>
        </p:nvSpPr>
        <p:spPr>
          <a:xfrm>
            <a:off x="200025" y="1648997"/>
            <a:ext cx="1177290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latin typeface="Century Gothic" panose="020B0502020202020204" pitchFamily="34" charset="0"/>
              </a:rPr>
              <a:t>Expliquez les avantages des services de la banque à distance, invitez et accompagnez les clients dans leur mise en place. </a:t>
            </a:r>
            <a:endParaRPr lang="fr-FR" sz="1500" b="1" dirty="0">
              <a:latin typeface="Century Gothic" panose="020B0502020202020204" pitchFamily="34" charset="0"/>
            </a:endParaRPr>
          </a:p>
        </p:txBody>
      </p:sp>
      <p:pic>
        <p:nvPicPr>
          <p:cNvPr id="14345" name="Image 14344"/>
          <p:cNvPicPr>
            <a:picLocks noChangeAspect="1"/>
          </p:cNvPicPr>
          <p:nvPr/>
        </p:nvPicPr>
        <p:blipFill rotWithShape="1">
          <a:blip r:embed="rId20"/>
          <a:srcRect t="12403" b="13677"/>
          <a:stretch/>
        </p:blipFill>
        <p:spPr>
          <a:xfrm>
            <a:off x="471148" y="4333303"/>
            <a:ext cx="1007711" cy="9572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346" name="Image 14345"/>
          <p:cNvPicPr>
            <a:picLocks noChangeAspect="1"/>
          </p:cNvPicPr>
          <p:nvPr/>
        </p:nvPicPr>
        <p:blipFill rotWithShape="1">
          <a:blip r:embed="rId21"/>
          <a:srcRect l="15303" t="8349" r="20863" b="17351"/>
          <a:stretch/>
        </p:blipFill>
        <p:spPr>
          <a:xfrm>
            <a:off x="472132" y="3220208"/>
            <a:ext cx="1013126" cy="972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347" name="Image 14346"/>
          <p:cNvPicPr>
            <a:picLocks noChangeAspect="1"/>
          </p:cNvPicPr>
          <p:nvPr/>
        </p:nvPicPr>
        <p:blipFill rotWithShape="1">
          <a:blip r:embed="rId22"/>
          <a:srcRect l="9423" t="8193" r="11066" b="19242"/>
          <a:stretch/>
        </p:blipFill>
        <p:spPr>
          <a:xfrm>
            <a:off x="485776" y="2243137"/>
            <a:ext cx="985838" cy="8715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6" name="ZoneTexte 65"/>
          <p:cNvSpPr txBox="1"/>
          <p:nvPr/>
        </p:nvSpPr>
        <p:spPr>
          <a:xfrm>
            <a:off x="1605150" y="2207768"/>
            <a:ext cx="293035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« C’est l’anniversaire de mon frère et je souhaite lui envoyer de l’argent, mais je ne connais pas ses coordonnées bancaires. » 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1788568" y="3346468"/>
            <a:ext cx="270565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« Depuis la crise sanitaire, j’évite au maximum de toucher les claviers des TPE… »  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1652434" y="4304102"/>
            <a:ext cx="301553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« C’est dommage que je ne puisse pas payer plus de 50 € en sans contact…en plus, je suis un vrai tête en l’air, j’oublie souvent de prendre avec moi ma carte bleue… »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grpSp>
        <p:nvGrpSpPr>
          <p:cNvPr id="14349" name="Groupe 14348"/>
          <p:cNvGrpSpPr/>
          <p:nvPr/>
        </p:nvGrpSpPr>
        <p:grpSpPr>
          <a:xfrm>
            <a:off x="4553437" y="2234150"/>
            <a:ext cx="7262327" cy="688491"/>
            <a:chOff x="4552314" y="2234150"/>
            <a:chExt cx="6736610" cy="688491"/>
          </a:xfrm>
        </p:grpSpPr>
        <p:sp>
          <p:nvSpPr>
            <p:cNvPr id="14348" name="Rectangle 14347"/>
            <p:cNvSpPr/>
            <p:nvPr/>
          </p:nvSpPr>
          <p:spPr>
            <a:xfrm>
              <a:off x="6880752" y="2234150"/>
              <a:ext cx="44081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fr-FR" sz="1200" dirty="0" err="1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PayLib</a:t>
              </a:r>
              <a:r>
                <a:rPr lang="fr-FR" sz="1200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 entre amis permet de donner de l’argent à ses proches tout en sécurité. Proposez au client d’activer le service et </a:t>
              </a:r>
              <a:r>
                <a:rPr lang="fr-FR" sz="12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l’accompagner dans cette démarche</a:t>
              </a:r>
              <a:r>
                <a:rPr lang="fr-FR" sz="1200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. </a:t>
              </a:r>
              <a:endParaRPr lang="fr-FR" sz="1200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71" name="Groupe 70"/>
            <p:cNvGrpSpPr>
              <a:grpSpLocks/>
            </p:cNvGrpSpPr>
            <p:nvPr/>
          </p:nvGrpSpPr>
          <p:grpSpPr bwMode="auto">
            <a:xfrm>
              <a:off x="4552314" y="2238640"/>
              <a:ext cx="2201749" cy="684001"/>
              <a:chOff x="4867796" y="3170576"/>
              <a:chExt cx="2201951" cy="534165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5545607" y="3170576"/>
                <a:ext cx="1524140" cy="534165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400" dirty="0" smtClean="0">
                    <a:solidFill>
                      <a:schemeClr val="bg1"/>
                    </a:solidFill>
                  </a:rPr>
                  <a:t>Solution :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400" b="1" dirty="0" err="1" smtClean="0">
                    <a:solidFill>
                      <a:schemeClr val="bg1"/>
                    </a:solidFill>
                  </a:rPr>
                  <a:t>PayLib</a:t>
                </a:r>
                <a:r>
                  <a:rPr lang="fr-FR" sz="1400" b="1" dirty="0" smtClean="0">
                    <a:solidFill>
                      <a:schemeClr val="bg1"/>
                    </a:solidFill>
                  </a:rPr>
                  <a:t> entre amis</a:t>
                </a:r>
                <a:endParaRPr lang="fr-FR" sz="14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3" name="Image 72"/>
              <p:cNvPicPr>
                <a:picLocks noChangeAspect="1"/>
              </p:cNvPicPr>
              <p:nvPr/>
            </p:nvPicPr>
            <p:blipFill>
              <a:blip r:embed="rId2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/>
              </a:blip>
              <a:stretch>
                <a:fillRect/>
              </a:stretch>
            </p:blipFill>
            <p:spPr>
              <a:xfrm>
                <a:off x="4867796" y="3185646"/>
                <a:ext cx="861657" cy="439621"/>
              </a:xfrm>
              <a:prstGeom prst="rect">
                <a:avLst/>
              </a:prstGeom>
            </p:spPr>
          </p:pic>
        </p:grpSp>
      </p:grpSp>
      <p:grpSp>
        <p:nvGrpSpPr>
          <p:cNvPr id="14351" name="Groupe 14350"/>
          <p:cNvGrpSpPr/>
          <p:nvPr/>
        </p:nvGrpSpPr>
        <p:grpSpPr>
          <a:xfrm>
            <a:off x="4590201" y="4339247"/>
            <a:ext cx="7155310" cy="830997"/>
            <a:chOff x="4637276" y="4837145"/>
            <a:chExt cx="7155310" cy="830997"/>
          </a:xfrm>
        </p:grpSpPr>
        <p:sp>
          <p:nvSpPr>
            <p:cNvPr id="14343" name="Rectangle 14342"/>
            <p:cNvSpPr/>
            <p:nvPr/>
          </p:nvSpPr>
          <p:spPr>
            <a:xfrm>
              <a:off x="7040406" y="4837145"/>
              <a:ext cx="47521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fr-FR" sz="1200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Lorsque vous payez avec votre mobile, les </a:t>
              </a:r>
              <a:r>
                <a:rPr lang="fr-FR" sz="12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plafonds </a:t>
              </a:r>
              <a:r>
                <a:rPr lang="fr-FR" sz="1200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ne sont pas ceux du « sans contact », mais </a:t>
              </a:r>
              <a:r>
                <a:rPr lang="fr-FR" sz="12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de votre carte bleue. </a:t>
              </a:r>
              <a:r>
                <a:rPr lang="fr-FR" sz="1200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Le paiement est parfaitement sécurisé (code d’identification avant le paiement). </a:t>
              </a:r>
              <a:endParaRPr lang="fr-FR" sz="1200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77" name="Groupe 76"/>
            <p:cNvGrpSpPr>
              <a:grpSpLocks/>
            </p:cNvGrpSpPr>
            <p:nvPr/>
          </p:nvGrpSpPr>
          <p:grpSpPr bwMode="auto">
            <a:xfrm>
              <a:off x="4637276" y="4910644"/>
              <a:ext cx="2289728" cy="684000"/>
              <a:chOff x="4610751" y="5307226"/>
              <a:chExt cx="2289632" cy="508728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5257525" y="5307226"/>
                <a:ext cx="1642858" cy="508728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400" dirty="0" smtClean="0">
                    <a:solidFill>
                      <a:schemeClr val="bg1"/>
                    </a:solidFill>
                  </a:rPr>
                  <a:t>Solution :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400" b="1" dirty="0" smtClean="0">
                    <a:solidFill>
                      <a:schemeClr val="bg1"/>
                    </a:solidFill>
                  </a:rPr>
                  <a:t>Apple </a:t>
                </a:r>
                <a:r>
                  <a:rPr lang="fr-FR" sz="1400" b="1" dirty="0" err="1">
                    <a:solidFill>
                      <a:schemeClr val="bg1"/>
                    </a:solidFill>
                  </a:rPr>
                  <a:t>P</a:t>
                </a:r>
                <a:r>
                  <a:rPr lang="fr-FR" sz="1400" b="1" dirty="0" err="1" smtClean="0">
                    <a:solidFill>
                      <a:schemeClr val="bg1"/>
                    </a:solidFill>
                  </a:rPr>
                  <a:t>ay</a:t>
                </a:r>
                <a:r>
                  <a:rPr lang="fr-FR" sz="1400" b="1" dirty="0" smtClean="0">
                    <a:solidFill>
                      <a:schemeClr val="bg1"/>
                    </a:solidFill>
                  </a:rPr>
                  <a:t> ou Samsung </a:t>
                </a:r>
                <a:r>
                  <a:rPr lang="fr-FR" sz="1400" b="1" dirty="0" err="1" smtClean="0">
                    <a:solidFill>
                      <a:schemeClr val="bg1"/>
                    </a:solidFill>
                  </a:rPr>
                  <a:t>Pay</a:t>
                </a:r>
                <a:endParaRPr lang="fr-FR" sz="14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9" name="Image 78"/>
              <p:cNvPicPr>
                <a:picLocks noChangeAspect="1"/>
              </p:cNvPicPr>
              <p:nvPr/>
            </p:nvPicPr>
            <p:blipFill>
              <a:blip r:embed="rId2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/>
              </a:blip>
              <a:stretch>
                <a:fillRect/>
              </a:stretch>
            </p:blipFill>
            <p:spPr>
              <a:xfrm>
                <a:off x="4610751" y="5369984"/>
                <a:ext cx="861657" cy="439621"/>
              </a:xfrm>
              <a:prstGeom prst="rect">
                <a:avLst/>
              </a:prstGeom>
            </p:spPr>
          </p:pic>
        </p:grpSp>
      </p:grpSp>
      <p:grpSp>
        <p:nvGrpSpPr>
          <p:cNvPr id="7" name="Groupe 6"/>
          <p:cNvGrpSpPr/>
          <p:nvPr/>
        </p:nvGrpSpPr>
        <p:grpSpPr>
          <a:xfrm>
            <a:off x="4584270" y="3362442"/>
            <a:ext cx="7187460" cy="684000"/>
            <a:chOff x="4603241" y="3576903"/>
            <a:chExt cx="7187460" cy="684000"/>
          </a:xfrm>
        </p:grpSpPr>
        <p:grpSp>
          <p:nvGrpSpPr>
            <p:cNvPr id="74" name="Groupe 73"/>
            <p:cNvGrpSpPr>
              <a:grpSpLocks/>
            </p:cNvGrpSpPr>
            <p:nvPr/>
          </p:nvGrpSpPr>
          <p:grpSpPr bwMode="auto">
            <a:xfrm>
              <a:off x="4603241" y="3576903"/>
              <a:ext cx="2323762" cy="684000"/>
              <a:chOff x="4743441" y="4262484"/>
              <a:chExt cx="2323056" cy="526641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5410102" y="4262484"/>
                <a:ext cx="1656395" cy="526641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400" dirty="0" smtClean="0">
                    <a:solidFill>
                      <a:schemeClr val="bg1"/>
                    </a:solidFill>
                  </a:rPr>
                  <a:t>Solution : </a:t>
                </a:r>
                <a:r>
                  <a:rPr lang="fr-FR" sz="1400" b="1" dirty="0" smtClean="0">
                    <a:solidFill>
                      <a:schemeClr val="bg1"/>
                    </a:solidFill>
                  </a:rPr>
                  <a:t>« paiement sans contact »</a:t>
                </a:r>
                <a:endParaRPr lang="fr-FR" sz="12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6" name="Image 75"/>
              <p:cNvPicPr>
                <a:picLocks noChangeAspect="1"/>
              </p:cNvPicPr>
              <p:nvPr/>
            </p:nvPicPr>
            <p:blipFill>
              <a:blip r:embed="rId2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/>
              </a:blip>
              <a:stretch>
                <a:fillRect/>
              </a:stretch>
            </p:blipFill>
            <p:spPr>
              <a:xfrm>
                <a:off x="4743441" y="4314553"/>
                <a:ext cx="861657" cy="439621"/>
              </a:xfrm>
              <a:prstGeom prst="rect">
                <a:avLst/>
              </a:prstGeom>
            </p:spPr>
          </p:pic>
        </p:grpSp>
        <p:sp>
          <p:nvSpPr>
            <p:cNvPr id="6" name="ZoneTexte 5"/>
            <p:cNvSpPr txBox="1"/>
            <p:nvPr/>
          </p:nvSpPr>
          <p:spPr>
            <a:xfrm>
              <a:off x="7082555" y="3592419"/>
              <a:ext cx="47081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Le</a:t>
              </a:r>
              <a:r>
                <a:rPr lang="fr-FR" sz="1200" dirty="0" smtClean="0"/>
                <a:t> </a:t>
              </a:r>
              <a:r>
                <a:rPr lang="fr-FR" sz="12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plafond des paiements sans contact est passé à 50 €</a:t>
              </a:r>
              <a:r>
                <a:rPr lang="fr-FR" sz="1200" dirty="0" smtClean="0">
                  <a:solidFill>
                    <a:srgbClr val="C00000"/>
                  </a:solidFill>
                </a:rPr>
                <a:t>. </a:t>
              </a:r>
            </a:p>
            <a:p>
              <a:r>
                <a:rPr lang="fr-FR" sz="1200" dirty="0" smtClean="0">
                  <a:solidFill>
                    <a:srgbClr val="C00000"/>
                  </a:solidFill>
                </a:rPr>
                <a:t>1/4 </a:t>
              </a:r>
              <a:r>
                <a:rPr lang="fr-FR" sz="1200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des paiements peuvent maintenant se faire dans le respect des gestes barrières.  </a:t>
              </a:r>
              <a:endParaRPr lang="fr-FR" sz="1200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9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01738" y="1150093"/>
            <a:ext cx="609600" cy="609600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  <p:pic>
        <p:nvPicPr>
          <p:cNvPr id="12" name="Son enregistré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64629" y="4605840"/>
            <a:ext cx="609600" cy="609600"/>
          </a:xfrm>
          <a:prstGeom prst="rect">
            <a:avLst/>
          </a:prstGeom>
        </p:spPr>
      </p:pic>
      <p:pic>
        <p:nvPicPr>
          <p:cNvPr id="14" name="Son enregistré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36797" y="3687999"/>
            <a:ext cx="609600" cy="609600"/>
          </a:xfrm>
          <a:prstGeom prst="rect">
            <a:avLst/>
          </a:prstGeom>
        </p:spPr>
      </p:pic>
      <p:pic>
        <p:nvPicPr>
          <p:cNvPr id="16" name="Son enregistré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27234" y="5676960"/>
            <a:ext cx="609600" cy="609600"/>
          </a:xfrm>
          <a:prstGeom prst="rect">
            <a:avLst/>
          </a:prstGeom>
        </p:spPr>
      </p:pic>
      <p:pic>
        <p:nvPicPr>
          <p:cNvPr id="17" name="Son enregistré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38039" y="6416675"/>
            <a:ext cx="609600" cy="609600"/>
          </a:xfrm>
          <a:prstGeom prst="rect">
            <a:avLst/>
          </a:prstGeom>
        </p:spPr>
      </p:pic>
      <p:pic>
        <p:nvPicPr>
          <p:cNvPr id="18" name="Son enregistré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469429" y="6077861"/>
            <a:ext cx="609600" cy="609600"/>
          </a:xfrm>
          <a:prstGeom prst="rect">
            <a:avLst/>
          </a:prstGeom>
        </p:spPr>
      </p:pic>
      <p:pic>
        <p:nvPicPr>
          <p:cNvPr id="21" name="Son enregistré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38039" y="-38744"/>
            <a:ext cx="609600" cy="609600"/>
          </a:xfrm>
          <a:prstGeom prst="rect">
            <a:avLst/>
          </a:prstGeom>
        </p:spPr>
      </p:pic>
      <p:pic>
        <p:nvPicPr>
          <p:cNvPr id="22" name="Son enregistré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38039" y="2176480"/>
            <a:ext cx="609600" cy="609600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4405748" y="1164561"/>
            <a:ext cx="302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Plus belle la BAD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25750" y="393030"/>
            <a:ext cx="2400039" cy="410533"/>
          </a:xfrm>
          <a:prstGeom prst="rect">
            <a:avLst/>
          </a:prstGeom>
        </p:spPr>
      </p:pic>
      <p:sp>
        <p:nvSpPr>
          <p:cNvPr id="5" name="Rectangle 4">
            <a:hlinkClick r:id="rId27"/>
          </p:cNvPr>
          <p:cNvSpPr/>
          <p:nvPr/>
        </p:nvSpPr>
        <p:spPr>
          <a:xfrm>
            <a:off x="471148" y="5428210"/>
            <a:ext cx="11274363" cy="6432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hlinkClick r:id="rId27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828743" y="5428211"/>
            <a:ext cx="3578804" cy="643235"/>
          </a:xfrm>
          <a:prstGeom prst="rect">
            <a:avLst/>
          </a:prstGeom>
        </p:spPr>
      </p:pic>
      <p:sp>
        <p:nvSpPr>
          <p:cNvPr id="43" name="ZoneTexte 42">
            <a:hlinkClick r:id="rId27"/>
          </p:cNvPr>
          <p:cNvSpPr txBox="1"/>
          <p:nvPr/>
        </p:nvSpPr>
        <p:spPr>
          <a:xfrm>
            <a:off x="5407547" y="5397690"/>
            <a:ext cx="603277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Tout savoir sur le Self care : </a:t>
            </a:r>
          </a:p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Découvrez les </a:t>
            </a:r>
            <a:r>
              <a:rPr lang="fr-FR" sz="1200" b="1" dirty="0" smtClean="0">
                <a:latin typeface="Century Gothic" panose="020B0502020202020204" pitchFamily="34" charset="0"/>
              </a:rPr>
              <a:t>Ateliers des décodeurs « Banque à Distance »</a:t>
            </a:r>
          </a:p>
          <a:p>
            <a:pPr algn="ctr"/>
            <a:r>
              <a:rPr lang="fr-FR" sz="1200" dirty="0" smtClean="0">
                <a:latin typeface="Century Gothic" panose="020B0502020202020204" pitchFamily="34" charset="0"/>
              </a:rPr>
              <a:t>RDC &gt; Particuliers &gt; Ateliers des décodeurs 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pic>
        <p:nvPicPr>
          <p:cNvPr id="44" name="Image 43">
            <a:hlinkClick r:id="rId27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4840183">
            <a:off x="1266603" y="5663817"/>
            <a:ext cx="771662" cy="77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741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654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45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12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98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603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70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10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10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10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10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10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10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66" grpId="0"/>
      <p:bldP spid="68" grpId="0"/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9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834" y="664419"/>
            <a:ext cx="2781300" cy="6096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514122" y="1173888"/>
            <a:ext cx="2607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Vision commerciale</a:t>
            </a:r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5" name="Espace réservé du numéro de diapositive 2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E7C0276-9FFB-4C1D-9EE0-3633C98B3C32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13108" y="4593049"/>
            <a:ext cx="2556755" cy="249366"/>
          </a:xfrm>
          <a:prstGeom prst="rect">
            <a:avLst/>
          </a:prstGeom>
        </p:spPr>
      </p:pic>
      <p:pic>
        <p:nvPicPr>
          <p:cNvPr id="28" name="Image 27">
            <a:hlinkClick r:id="rId6"/>
          </p:cNvPr>
          <p:cNvPicPr>
            <a:picLocks noChangeAspect="1"/>
          </p:cNvPicPr>
          <p:nvPr/>
        </p:nvPicPr>
        <p:blipFill rotWithShape="1">
          <a:blip r:embed="rId7"/>
          <a:srcRect t="18473"/>
          <a:stretch/>
        </p:blipFill>
        <p:spPr>
          <a:xfrm>
            <a:off x="645733" y="5359792"/>
            <a:ext cx="2095500" cy="551351"/>
          </a:xfrm>
          <a:prstGeom prst="rect">
            <a:avLst/>
          </a:prstGeom>
        </p:spPr>
      </p:pic>
      <p:pic>
        <p:nvPicPr>
          <p:cNvPr id="29" name="Image 28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502578">
            <a:off x="2612416" y="5327894"/>
            <a:ext cx="706582" cy="706582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45041" y="5507896"/>
            <a:ext cx="2664164" cy="536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/>
                </a:solidFill>
              </a:rPr>
              <a:t>Tableau de suivi des jeunes </a:t>
            </a:r>
            <a:endParaRPr lang="fr-FR" sz="1200" dirty="0">
              <a:solidFill>
                <a:schemeClr val="bg1"/>
              </a:solidFill>
            </a:endParaRPr>
          </a:p>
        </p:txBody>
      </p:sp>
      <p:cxnSp>
        <p:nvCxnSpPr>
          <p:cNvPr id="32" name="Connecteur droit 31"/>
          <p:cNvCxnSpPr/>
          <p:nvPr/>
        </p:nvCxnSpPr>
        <p:spPr>
          <a:xfrm>
            <a:off x="6497353" y="1825890"/>
            <a:ext cx="24049" cy="4204032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625">
                        <a14:foregroundMark x1="37079" y1="3725" x2="46816" y2="51862"/>
                        <a14:foregroundMark x1="42697" y1="46705" x2="51311" y2="75931"/>
                        <a14:foregroundMark x1="55056" y1="37822" x2="57303" y2="67335"/>
                        <a14:foregroundMark x1="18727" y1="82808" x2="82022" y2="89685"/>
                        <a14:foregroundMark x1="1873" y1="86246" x2="98502" y2="86819"/>
                        <a14:foregroundMark x1="91760" y1="90258" x2="4494" y2="94842"/>
                        <a14:foregroundMark x1="2996" y1="94556" x2="1873" y2="97135"/>
                        <a14:foregroundMark x1="55056" y1="26648" x2="42697" y2="47564"/>
                        <a14:foregroundMark x1="5243" y1="97421" x2="95506" y2="97421"/>
                      </a14:backgroundRemoval>
                    </a14:imgEffect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40935" y="4733871"/>
            <a:ext cx="1427227" cy="1865552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1872" y="2564600"/>
            <a:ext cx="302599" cy="302599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7074755" y="3918640"/>
            <a:ext cx="4734724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entury Gothic" panose="020B0502020202020204" pitchFamily="34" charset="0"/>
              </a:rPr>
              <a:t>Rendre le client autonome via la BAD fait gagner un temps considérable au conseiller et </a:t>
            </a:r>
            <a:r>
              <a:rPr lang="fr-FR" sz="1400" b="1" dirty="0" smtClean="0">
                <a:latin typeface="Century Gothic" panose="020B0502020202020204" pitchFamily="34" charset="0"/>
              </a:rPr>
              <a:t>évite les tâches chronophages au profit du temps commercial</a:t>
            </a:r>
            <a:endParaRPr lang="fr-FR" sz="1400" b="1" dirty="0">
              <a:latin typeface="Century Gothic" panose="020B0502020202020204" pitchFamily="34" charset="0"/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0275" y="4022350"/>
            <a:ext cx="302599" cy="302599"/>
          </a:xfrm>
          <a:prstGeom prst="rect">
            <a:avLst/>
          </a:prstGeom>
        </p:spPr>
      </p:pic>
      <p:sp>
        <p:nvSpPr>
          <p:cNvPr id="38" name="ZoneTexte 37"/>
          <p:cNvSpPr txBox="1"/>
          <p:nvPr/>
        </p:nvSpPr>
        <p:spPr>
          <a:xfrm>
            <a:off x="7067943" y="2457078"/>
            <a:ext cx="4862679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entury Gothic" panose="020B0502020202020204" pitchFamily="34" charset="0"/>
              </a:rPr>
              <a:t>Développement de la </a:t>
            </a:r>
            <a:r>
              <a:rPr lang="fr-FR" sz="1400" b="1" dirty="0" smtClean="0">
                <a:latin typeface="Century Gothic" panose="020B0502020202020204" pitchFamily="34" charset="0"/>
              </a:rPr>
              <a:t>PV, via le baromètre PNB : </a:t>
            </a:r>
            <a:r>
              <a:rPr lang="fr-FR" sz="1400" dirty="0" smtClean="0">
                <a:latin typeface="Century Gothic" panose="020B0502020202020204" pitchFamily="34" charset="0"/>
              </a:rPr>
              <a:t>Critère </a:t>
            </a:r>
            <a:r>
              <a:rPr lang="fr-FR" sz="1400" b="1" dirty="0" smtClean="0">
                <a:latin typeface="Century Gothic" panose="020B0502020202020204" pitchFamily="34" charset="0"/>
              </a:rPr>
              <a:t>« accélérateurs de PNB &amp; Economies » </a:t>
            </a:r>
            <a:r>
              <a:rPr lang="fr-FR" sz="1400" dirty="0" smtClean="0">
                <a:latin typeface="Century Gothic" panose="020B0502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PNB ventes brutes SED finalisées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PNB clients équipés E-documents lors de l’entrée en relation,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Economie </a:t>
            </a:r>
            <a:r>
              <a:rPr lang="fr-FR" sz="1400" dirty="0" err="1" smtClean="0">
                <a:latin typeface="Century Gothic" panose="020B0502020202020204" pitchFamily="34" charset="0"/>
              </a:rPr>
              <a:t>Opt’in</a:t>
            </a:r>
            <a:endParaRPr lang="fr-FR" sz="1400" dirty="0">
              <a:latin typeface="Century Gothic" panose="020B0502020202020204" pitchFamily="34" charset="0"/>
            </a:endParaRPr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39730" y="4899983"/>
            <a:ext cx="302599" cy="302599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7036763" y="4825682"/>
            <a:ext cx="3252851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entury Gothic" panose="020B0502020202020204" pitchFamily="34" charset="0"/>
              </a:rPr>
              <a:t>Développer les solutions de BAD auprès de nos clients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Les rend </a:t>
            </a:r>
            <a:r>
              <a:rPr lang="fr-FR" sz="1400" b="1" dirty="0" smtClean="0">
                <a:latin typeface="Century Gothic" panose="020B0502020202020204" pitchFamily="34" charset="0"/>
              </a:rPr>
              <a:t>plus fidèles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Augmente leur </a:t>
            </a:r>
            <a:r>
              <a:rPr lang="fr-FR" sz="1400" b="1" dirty="0" smtClean="0">
                <a:latin typeface="Century Gothic" panose="020B0502020202020204" pitchFamily="34" charset="0"/>
              </a:rPr>
              <a:t>satisfaction</a:t>
            </a:r>
            <a:r>
              <a:rPr lang="fr-FR" sz="1400" dirty="0" smtClean="0">
                <a:latin typeface="Century Gothic" panose="020B0502020202020204" pitchFamily="34" charset="0"/>
              </a:rPr>
              <a:t> (réponse à leurs besoins) </a:t>
            </a: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36470" y="1734368"/>
            <a:ext cx="2944135" cy="230491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02760" y="2039796"/>
            <a:ext cx="2811553" cy="21558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139304">
            <a:off x="9867267" y="1549779"/>
            <a:ext cx="1622714" cy="128673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2371134" y="4824788"/>
            <a:ext cx="48626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entury Gothic" panose="020B0502020202020204" pitchFamily="34" charset="0"/>
              </a:rPr>
              <a:t>(arrêtée au 6 juin)</a:t>
            </a:r>
            <a:endParaRPr lang="fr-FR" sz="1400" dirty="0">
              <a:latin typeface="Century Gothic" panose="020B0502020202020204" pitchFamily="34" charset="0"/>
            </a:endParaRPr>
          </a:p>
        </p:txBody>
      </p:sp>
      <p:pic>
        <p:nvPicPr>
          <p:cNvPr id="47" name="Image 46">
            <a:hlinkClick r:id="rId15"/>
          </p:cNvPr>
          <p:cNvPicPr>
            <a:picLocks noChangeAspect="1"/>
          </p:cNvPicPr>
          <p:nvPr/>
        </p:nvPicPr>
        <p:blipFill rotWithShape="1">
          <a:blip r:embed="rId7"/>
          <a:srcRect t="18473"/>
          <a:stretch/>
        </p:blipFill>
        <p:spPr>
          <a:xfrm>
            <a:off x="3547555" y="5359792"/>
            <a:ext cx="2095500" cy="551351"/>
          </a:xfrm>
          <a:prstGeom prst="rect">
            <a:avLst/>
          </a:prstGeom>
        </p:spPr>
      </p:pic>
      <p:sp>
        <p:nvSpPr>
          <p:cNvPr id="45" name="Rectangle 44">
            <a:hlinkClick r:id="rId16"/>
          </p:cNvPr>
          <p:cNvSpPr/>
          <p:nvPr/>
        </p:nvSpPr>
        <p:spPr>
          <a:xfrm>
            <a:off x="3614722" y="5507895"/>
            <a:ext cx="2092037" cy="536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 smtClean="0">
                <a:solidFill>
                  <a:schemeClr val="bg1"/>
                </a:solidFill>
              </a:rPr>
              <a:t>Digi’board</a:t>
            </a:r>
            <a:endParaRPr lang="fr-FR" sz="1200" dirty="0">
              <a:solidFill>
                <a:schemeClr val="bg1"/>
              </a:solidFill>
            </a:endParaRPr>
          </a:p>
        </p:txBody>
      </p:sp>
      <p:pic>
        <p:nvPicPr>
          <p:cNvPr id="46" name="Image 45">
            <a:hlinkClick r:id="rId1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502578">
            <a:off x="5549192" y="5340779"/>
            <a:ext cx="706582" cy="70658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46422" y="2106950"/>
            <a:ext cx="2814318" cy="315330"/>
          </a:xfrm>
          <a:prstGeom prst="rect">
            <a:avLst/>
          </a:prstGeom>
        </p:spPr>
      </p:pic>
      <p:sp>
        <p:nvSpPr>
          <p:cNvPr id="48" name="ZoneTexte 47"/>
          <p:cNvSpPr txBox="1"/>
          <p:nvPr/>
        </p:nvSpPr>
        <p:spPr>
          <a:xfrm>
            <a:off x="317028" y="2649507"/>
            <a:ext cx="1927104" cy="11695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entury Gothic" panose="020B0502020202020204" pitchFamily="34" charset="0"/>
              </a:rPr>
              <a:t>BAD active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92 %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JBPe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82 %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JBPne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21 %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JDe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 9 %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JDne</a:t>
            </a:r>
            <a:endParaRPr lang="fr-FR" sz="1400" dirty="0">
              <a:latin typeface="Century Gothic" panose="020B0502020202020204" pitchFamily="34" charset="0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2384602" y="2635324"/>
            <a:ext cx="1927104" cy="11695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entury Gothic" panose="020B0502020202020204" pitchFamily="34" charset="0"/>
              </a:rPr>
              <a:t>Portable renseigné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98 %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JBPe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94 %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JBPne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66 %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JDe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52 %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JDne</a:t>
            </a:r>
            <a:endParaRPr lang="fr-FR" sz="1400" dirty="0">
              <a:latin typeface="Century Gothic" panose="020B0502020202020204" pitchFamily="34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4426755" y="2635324"/>
            <a:ext cx="1927104" cy="11695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entury Gothic" panose="020B0502020202020204" pitchFamily="34" charset="0"/>
              </a:rPr>
              <a:t>Mail renseigné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92 %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JBPe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85 %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JBPne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57 %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JDe</a:t>
            </a:r>
            <a:endParaRPr lang="fr-FR" sz="14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entury Gothic" panose="020B0502020202020204" pitchFamily="34" charset="0"/>
              </a:rPr>
              <a:t>36 % des </a:t>
            </a:r>
            <a:r>
              <a:rPr lang="fr-FR" sz="1400" dirty="0" err="1" smtClean="0">
                <a:latin typeface="Century Gothic" panose="020B0502020202020204" pitchFamily="34" charset="0"/>
              </a:rPr>
              <a:t>JDne</a:t>
            </a:r>
            <a:endParaRPr lang="fr-FR" sz="1400" dirty="0">
              <a:latin typeface="Century Gothic" panose="020B0502020202020204" pitchFamily="34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728863" y="3939815"/>
            <a:ext cx="560699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Century Gothic" panose="020B0502020202020204" pitchFamily="34" charset="0"/>
              </a:rPr>
              <a:t>Seuls 15 % des </a:t>
            </a:r>
            <a:r>
              <a:rPr lang="fr-FR" sz="1400" b="1" dirty="0" err="1" smtClean="0">
                <a:latin typeface="Century Gothic" panose="020B0502020202020204" pitchFamily="34" charset="0"/>
              </a:rPr>
              <a:t>JBPe</a:t>
            </a:r>
            <a:r>
              <a:rPr lang="fr-FR" sz="1400" b="1" dirty="0" smtClean="0">
                <a:latin typeface="Century Gothic" panose="020B0502020202020204" pitchFamily="34" charset="0"/>
              </a:rPr>
              <a:t> et 11 % des </a:t>
            </a:r>
            <a:r>
              <a:rPr lang="fr-FR" sz="1400" b="1" dirty="0" err="1" smtClean="0">
                <a:latin typeface="Century Gothic" panose="020B0502020202020204" pitchFamily="34" charset="0"/>
              </a:rPr>
              <a:t>JBPne</a:t>
            </a:r>
            <a:r>
              <a:rPr lang="fr-FR" sz="1400" b="1" dirty="0" smtClean="0">
                <a:latin typeface="Century Gothic" panose="020B0502020202020204" pitchFamily="34" charset="0"/>
              </a:rPr>
              <a:t> ont activé </a:t>
            </a:r>
            <a:r>
              <a:rPr lang="fr-FR" sz="1400" b="1" dirty="0" err="1" smtClean="0">
                <a:latin typeface="Century Gothic" panose="020B0502020202020204" pitchFamily="34" charset="0"/>
              </a:rPr>
              <a:t>Sécur’pass</a:t>
            </a:r>
            <a:r>
              <a:rPr lang="fr-FR" sz="1400" b="1" dirty="0" smtClean="0">
                <a:latin typeface="Century Gothic" panose="020B0502020202020204" pitchFamily="34" charset="0"/>
              </a:rPr>
              <a:t> ! </a:t>
            </a:r>
            <a:endParaRPr lang="fr-FR" sz="1400" b="1" dirty="0">
              <a:latin typeface="Century Gothic" panose="020B0502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0251" y="3869947"/>
            <a:ext cx="396776" cy="396776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5750" y="393030"/>
            <a:ext cx="2400039" cy="41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474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10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106" y="6168651"/>
            <a:ext cx="1100137" cy="32357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952245" y="2801852"/>
            <a:ext cx="3598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SPOILER « 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HDJ du 7 mai 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354" y="698990"/>
            <a:ext cx="3002030" cy="785578"/>
          </a:xfrm>
          <a:prstGeom prst="rect">
            <a:avLst/>
          </a:prstGeom>
        </p:spPr>
      </p:pic>
      <p:pic>
        <p:nvPicPr>
          <p:cNvPr id="7" name="Image 6">
            <a:hlinkClick r:id="rId4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794" y="2678977"/>
            <a:ext cx="645529" cy="64552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52245" y="4822430"/>
            <a:ext cx="3598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Infos « 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Campagne Jeunes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 16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794" y="4684332"/>
            <a:ext cx="645529" cy="64552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952244" y="3506631"/>
            <a:ext cx="7008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Episode 1 « Tout est réalisable 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»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Solutions de financements 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Image 24">
            <a:hlinkClick r:id="rId8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794" y="3383756"/>
            <a:ext cx="645529" cy="64552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4733" y="3566226"/>
            <a:ext cx="2419350" cy="4476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8569202" y="4238237"/>
            <a:ext cx="3180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hlinkClick r:id="rId10"/>
              </a:rPr>
              <a:t>valerie.valentin@cegee.caisse-epargne.fr</a:t>
            </a:r>
            <a:endParaRPr lang="fr-FR" sz="1400" dirty="0" smtClean="0"/>
          </a:p>
          <a:p>
            <a:endParaRPr lang="fr-FR" sz="1400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1"/>
          <a:srcRect r="53315" b="-2268"/>
          <a:stretch/>
        </p:blipFill>
        <p:spPr>
          <a:xfrm>
            <a:off x="8136718" y="2891639"/>
            <a:ext cx="3068286" cy="438343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37242" y="4238237"/>
            <a:ext cx="287534" cy="287534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13"/>
          <a:srcRect l="6156" t="-787" b="-1"/>
          <a:stretch/>
        </p:blipFill>
        <p:spPr>
          <a:xfrm>
            <a:off x="8157876" y="3910256"/>
            <a:ext cx="2996352" cy="299469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11"/>
          <a:srcRect l="46264" t="-7631"/>
          <a:stretch/>
        </p:blipFill>
        <p:spPr>
          <a:xfrm>
            <a:off x="8136718" y="3156638"/>
            <a:ext cx="3531673" cy="461336"/>
          </a:xfrm>
          <a:prstGeom prst="rect">
            <a:avLst/>
          </a:prstGeom>
        </p:spPr>
      </p:pic>
      <p:cxnSp>
        <p:nvCxnSpPr>
          <p:cNvPr id="30" name="Connecteur droit 29"/>
          <p:cNvCxnSpPr/>
          <p:nvPr/>
        </p:nvCxnSpPr>
        <p:spPr>
          <a:xfrm flipH="1">
            <a:off x="7848435" y="2493823"/>
            <a:ext cx="1984" cy="2746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Image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5750" y="393030"/>
            <a:ext cx="2400039" cy="41053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952245" y="4147007"/>
            <a:ext cx="6587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Episode 2 « Après l’effort, le réconfort 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»</a:t>
            </a:r>
            <a:r>
              <a:rPr lang="fr-FR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Offre Bacheliers</a:t>
            </a:r>
            <a:endParaRPr lang="fr-FR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4" name="Image 33">
            <a:hlinkClick r:id="rId1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794" y="4024132"/>
            <a:ext cx="645529" cy="64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70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1756E-EC91-43BE-9043-030E1BE0B54B}" type="slidenum">
              <a:rPr lang="fr-FR"/>
              <a:pPr>
                <a:defRPr/>
              </a:pPr>
              <a:t>11</a:t>
            </a:fld>
            <a:endParaRPr lang="fr-FR"/>
          </a:p>
        </p:txBody>
      </p:sp>
      <p:pic>
        <p:nvPicPr>
          <p:cNvPr id="44036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1216025"/>
            <a:ext cx="7548562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38" y="1854200"/>
            <a:ext cx="911066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2382838"/>
            <a:ext cx="3805237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88" y="2959100"/>
            <a:ext cx="5811837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3479800"/>
            <a:ext cx="67500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Imag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4037013"/>
            <a:ext cx="80025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42" name="Groupe 25"/>
          <p:cNvGrpSpPr>
            <a:grpSpLocks/>
          </p:cNvGrpSpPr>
          <p:nvPr/>
        </p:nvGrpSpPr>
        <p:grpSpPr bwMode="auto">
          <a:xfrm>
            <a:off x="4565650" y="5113338"/>
            <a:ext cx="2749550" cy="681037"/>
            <a:chOff x="4702402" y="670944"/>
            <a:chExt cx="4886034" cy="1209676"/>
          </a:xfrm>
        </p:grpSpPr>
        <p:pic>
          <p:nvPicPr>
            <p:cNvPr id="44043" name="Image 2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225"/>
            <a:stretch>
              <a:fillRect/>
            </a:stretch>
          </p:blipFill>
          <p:spPr bwMode="auto">
            <a:xfrm>
              <a:off x="4702402" y="670945"/>
              <a:ext cx="3382820" cy="120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4" name="Image 2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47"/>
            <a:stretch>
              <a:fillRect/>
            </a:stretch>
          </p:blipFill>
          <p:spPr bwMode="auto">
            <a:xfrm>
              <a:off x="8082926" y="670944"/>
              <a:ext cx="1505510" cy="120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51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FF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1785</TotalTime>
  <Words>643</Words>
  <Application>Microsoft Office PowerPoint</Application>
  <PresentationFormat>Grand écran</PresentationFormat>
  <Paragraphs>131</Paragraphs>
  <Slides>11</Slides>
  <Notes>0</Notes>
  <HiddenSlides>0</HiddenSlides>
  <MMClips>10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Times New Roman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Valerie [CEGEE]</dc:creator>
  <cp:lastModifiedBy>VALENTIN Valerie [CEGEE]</cp:lastModifiedBy>
  <cp:revision>114</cp:revision>
  <dcterms:created xsi:type="dcterms:W3CDTF">2020-05-08T11:34:31Z</dcterms:created>
  <dcterms:modified xsi:type="dcterms:W3CDTF">2020-07-15T07:00:50Z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valerie.valentin@cegee.caisse-epargne.fr</vt:lpwstr>
  </property>
  <property fmtid="{D5CDD505-2E9C-101B-9397-08002B2CF9AE}" pid="5" name="MSIP_Label_48a19f0c-bea1-442e-a475-ed109d9ec508_SetDate">
    <vt:lpwstr>2020-05-08T12:08:19.7122255Z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