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1468" r:id="rId2"/>
    <p:sldId id="1876" r:id="rId3"/>
    <p:sldId id="1877" r:id="rId4"/>
    <p:sldId id="1869" r:id="rId5"/>
    <p:sldId id="1879" r:id="rId6"/>
    <p:sldId id="1874" r:id="rId7"/>
    <p:sldId id="1910" r:id="rId8"/>
    <p:sldId id="1875" r:id="rId9"/>
    <p:sldId id="1887" r:id="rId10"/>
    <p:sldId id="1882" r:id="rId11"/>
    <p:sldId id="1912" r:id="rId12"/>
    <p:sldId id="1918" r:id="rId13"/>
    <p:sldId id="1873" r:id="rId14"/>
    <p:sldId id="1913" r:id="rId15"/>
    <p:sldId id="1921" r:id="rId16"/>
    <p:sldId id="1860" r:id="rId17"/>
    <p:sldId id="1861" r:id="rId18"/>
    <p:sldId id="1907" r:id="rId19"/>
    <p:sldId id="1865" r:id="rId20"/>
    <p:sldId id="1914" r:id="rId21"/>
    <p:sldId id="1917" r:id="rId22"/>
    <p:sldId id="1911" r:id="rId23"/>
    <p:sldId id="1922" r:id="rId24"/>
    <p:sldId id="1906" r:id="rId25"/>
    <p:sldId id="1892" r:id="rId26"/>
    <p:sldId id="1886" r:id="rId27"/>
    <p:sldId id="1883" r:id="rId28"/>
    <p:sldId id="1885" r:id="rId29"/>
    <p:sldId id="1909" r:id="rId30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orient="horz" pos="3105">
          <p15:clr>
            <a:srgbClr val="A4A3A4"/>
          </p15:clr>
        </p15:guide>
        <p15:guide id="4" orient="horz" pos="314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581D74"/>
    <a:srgbClr val="FFDD0F"/>
    <a:srgbClr val="FFCC66"/>
    <a:srgbClr val="FFCC00"/>
    <a:srgbClr val="FFCC99"/>
    <a:srgbClr val="B8B6AE"/>
    <a:srgbClr val="FFFFFF"/>
    <a:srgbClr val="33CC33"/>
    <a:srgbClr val="00EA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Style moye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FECB4D8-DB02-4DC6-A0A2-4F2EBAE1DC90}" styleName="Style moyen 1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79" autoAdjust="0"/>
    <p:restoredTop sz="93073" autoAdjust="0"/>
  </p:normalViewPr>
  <p:slideViewPr>
    <p:cSldViewPr snapToGrid="0">
      <p:cViewPr varScale="1">
        <p:scale>
          <a:sx n="111" d="100"/>
          <a:sy n="111" d="100"/>
        </p:scale>
        <p:origin x="180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-3936" y="-84"/>
      </p:cViewPr>
      <p:guideLst>
        <p:guide orient="horz" pos="3127"/>
        <p:guide pos="2141"/>
        <p:guide orient="horz" pos="3105"/>
        <p:guide orient="horz" pos="314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819874317151316E-2"/>
          <c:y val="0.11301495815612629"/>
          <c:w val="0.79765723291695434"/>
          <c:h val="0.79562037686686349"/>
        </c:manualLayout>
      </c:layout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spPr>
            <a:solidFill>
              <a:schemeClr val="bg1"/>
            </a:solidFill>
          </c:spPr>
          <c:dPt>
            <c:idx val="0"/>
            <c:bubble3D val="0"/>
            <c:spPr>
              <a:solidFill>
                <a:schemeClr val="bg1"/>
              </a:solidFill>
              <a:ln w="25400">
                <a:solidFill>
                  <a:schemeClr val="accent6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4C9-40B2-9880-D727758FBE97}"/>
              </c:ext>
            </c:extLst>
          </c:dPt>
          <c:dPt>
            <c:idx val="1"/>
            <c:bubble3D val="0"/>
            <c:explosion val="5"/>
            <c:spPr>
              <a:solidFill>
                <a:schemeClr val="bg1"/>
              </a:solidFill>
              <a:ln w="25400">
                <a:solidFill>
                  <a:schemeClr val="accent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4C9-40B2-9880-D727758FBE97}"/>
              </c:ext>
            </c:extLst>
          </c:dPt>
          <c:cat>
            <c:strRef>
              <c:f>Feuil1!$A$2:$A$3</c:f>
              <c:strCache>
                <c:ptCount val="2"/>
                <c:pt idx="0">
                  <c:v>Les banques</c:v>
                </c:pt>
                <c:pt idx="1">
                  <c:v>Les captives des constructeurs</c:v>
                </c:pt>
              </c:strCache>
            </c:strRef>
          </c:cat>
          <c:val>
            <c:numRef>
              <c:f>Feuil1!$B$2:$B$3</c:f>
              <c:numCache>
                <c:formatCode>0%</c:formatCode>
                <c:ptCount val="2"/>
                <c:pt idx="0">
                  <c:v>0.22</c:v>
                </c:pt>
                <c:pt idx="1">
                  <c:v>0.78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4C9-40B2-9880-D727758FBE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A65-42FC-9A87-54B97ECD5B67}"/>
              </c:ext>
            </c:extLst>
          </c:dPt>
          <c:dPt>
            <c:idx val="1"/>
            <c:bubble3D val="0"/>
            <c:spPr>
              <a:solidFill>
                <a:srgbClr val="FF99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A65-42FC-9A87-54B97ECD5B67}"/>
              </c:ext>
            </c:extLst>
          </c:dPt>
          <c:dPt>
            <c:idx val="2"/>
            <c:bubble3D val="0"/>
            <c:spPr>
              <a:solidFill>
                <a:schemeClr val="bg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A65-42FC-9A87-54B97ECD5B67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A65-42FC-9A87-54B97ECD5B67}"/>
              </c:ext>
            </c:extLst>
          </c:dPt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FF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3A65-42FC-9A87-54B97ECD5B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Feuil1!$A$2:$A$4</c:f>
              <c:strCache>
                <c:ptCount val="3"/>
                <c:pt idx="0">
                  <c:v>sans crédit</c:v>
                </c:pt>
                <c:pt idx="1">
                  <c:v>crédit conso</c:v>
                </c:pt>
                <c:pt idx="2">
                  <c:v>LOA contructeurs</c:v>
                </c:pt>
              </c:strCache>
            </c:strRef>
          </c:cat>
          <c:val>
            <c:numRef>
              <c:f>Feuil1!$B$2:$B$4</c:f>
              <c:numCache>
                <c:formatCode>0.0%</c:formatCode>
                <c:ptCount val="3"/>
                <c:pt idx="0">
                  <c:v>0.25</c:v>
                </c:pt>
                <c:pt idx="1">
                  <c:v>0.17588005902192244</c:v>
                </c:pt>
                <c:pt idx="2">
                  <c:v>0.57411994097807761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A65-42FC-9A87-54B97ECD5B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108331-A3D4-4009-8BBF-7EC36B2CF58D}" type="doc">
      <dgm:prSet loTypeId="urn:microsoft.com/office/officeart/2005/8/layout/h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fr-FR"/>
        </a:p>
      </dgm:t>
    </dgm:pt>
    <dgm:pt modelId="{17AE65DE-BBEC-4D9D-85E6-9C567458CFEA}">
      <dgm:prSet phldrT="[Texte]" custT="1"/>
      <dgm:spPr>
        <a:solidFill>
          <a:schemeClr val="tx2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r-FR" sz="1400" b="1" dirty="0" smtClean="0">
              <a:latin typeface="Arial" panose="020B0604020202020204" pitchFamily="34" charset="0"/>
              <a:cs typeface="Arial" panose="020B0604020202020204" pitchFamily="34" charset="0"/>
            </a:rPr>
            <a:t>Objet finançable</a:t>
          </a:r>
          <a:endParaRPr lang="fr-FR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8A40DDA-DEBD-45E3-8B94-922F2D1EC7EB}" type="parTrans" cxnId="{28A3E83F-7CE1-406E-B802-E73F90C954DB}">
      <dgm:prSet/>
      <dgm:spPr/>
      <dgm:t>
        <a:bodyPr/>
        <a:lstStyle/>
        <a:p>
          <a:endParaRPr lang="fr-FR"/>
        </a:p>
      </dgm:t>
    </dgm:pt>
    <dgm:pt modelId="{8F2F394A-EF5E-4701-8948-F5BA7BCB9065}" type="sibTrans" cxnId="{28A3E83F-7CE1-406E-B802-E73F90C954DB}">
      <dgm:prSet/>
      <dgm:spPr/>
      <dgm:t>
        <a:bodyPr/>
        <a:lstStyle/>
        <a:p>
          <a:endParaRPr lang="fr-FR"/>
        </a:p>
      </dgm:t>
    </dgm:pt>
    <dgm:pt modelId="{72DBDDB1-2882-45E8-8716-49E8F0D95C7B}">
      <dgm:prSet phldrT="[Texte]" custT="1"/>
      <dgm:spPr>
        <a:solidFill>
          <a:schemeClr val="bg1">
            <a:lumMod val="95000"/>
            <a:alpha val="9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72000" rIns="72000" anchor="ctr" anchorCtr="0"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fr-FR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Crédits conso</a:t>
          </a:r>
          <a:br>
            <a:rPr lang="fr-FR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fr-F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internes/externes</a:t>
          </a:r>
          <a:endParaRPr lang="fr-FR" sz="1100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1B397C1-A0B8-451D-AEBA-1C0830D551FB}" type="parTrans" cxnId="{71D6D638-C1C3-464D-B98F-12503CBECB9D}">
      <dgm:prSet/>
      <dgm:spPr/>
      <dgm:t>
        <a:bodyPr/>
        <a:lstStyle/>
        <a:p>
          <a:endParaRPr lang="fr-FR"/>
        </a:p>
      </dgm:t>
    </dgm:pt>
    <dgm:pt modelId="{05383327-FFDF-4CE9-9DB2-456E19EA838D}" type="sibTrans" cxnId="{71D6D638-C1C3-464D-B98F-12503CBECB9D}">
      <dgm:prSet/>
      <dgm:spPr/>
      <dgm:t>
        <a:bodyPr/>
        <a:lstStyle/>
        <a:p>
          <a:endParaRPr lang="fr-FR"/>
        </a:p>
      </dgm:t>
    </dgm:pt>
    <dgm:pt modelId="{94A5DC92-45AA-47F1-8746-35C077F80102}">
      <dgm:prSet phldrT="[Texte]" custT="1"/>
      <dgm:spPr>
        <a:solidFill>
          <a:schemeClr val="bg1">
            <a:lumMod val="95000"/>
            <a:alpha val="9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72000" rIns="72000" anchor="ctr" anchorCtr="0"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fr-FR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Crédits immo</a:t>
          </a:r>
          <a:br>
            <a:rPr lang="fr-FR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fr-F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internes/externes ≤60% du montant financé</a:t>
          </a:r>
          <a:endParaRPr lang="fr-FR" sz="1100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77B3A9D-A47E-4003-82BE-3B8BD60C77A9}" type="parTrans" cxnId="{0465B0D6-662E-4B9E-B890-6805075A56DE}">
      <dgm:prSet/>
      <dgm:spPr/>
      <dgm:t>
        <a:bodyPr/>
        <a:lstStyle/>
        <a:p>
          <a:endParaRPr lang="fr-FR"/>
        </a:p>
      </dgm:t>
    </dgm:pt>
    <dgm:pt modelId="{6DB4ECCA-76D0-4897-B6FE-7C535B6F2092}" type="sibTrans" cxnId="{0465B0D6-662E-4B9E-B890-6805075A56DE}">
      <dgm:prSet/>
      <dgm:spPr/>
      <dgm:t>
        <a:bodyPr/>
        <a:lstStyle/>
        <a:p>
          <a:endParaRPr lang="fr-FR"/>
        </a:p>
      </dgm:t>
    </dgm:pt>
    <dgm:pt modelId="{353E4484-1AA4-4B5D-8BAE-0C8DDEF35ABF}">
      <dgm:prSet phldrT="[Texte]" custT="1"/>
      <dgm:spPr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r-FR" sz="1400" b="1" dirty="0" smtClean="0">
              <a:latin typeface="Arial" panose="020B0604020202020204" pitchFamily="34" charset="0"/>
              <a:cs typeface="Arial" panose="020B0604020202020204" pitchFamily="34" charset="0"/>
            </a:rPr>
            <a:t>Montant</a:t>
          </a:r>
          <a:endParaRPr lang="fr-FR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B9EC93C-2D67-4E4B-B8E6-56566140613E}" type="parTrans" cxnId="{1391F1E2-517A-4BD4-B60C-67406AA0FD46}">
      <dgm:prSet/>
      <dgm:spPr/>
      <dgm:t>
        <a:bodyPr/>
        <a:lstStyle/>
        <a:p>
          <a:endParaRPr lang="fr-FR"/>
        </a:p>
      </dgm:t>
    </dgm:pt>
    <dgm:pt modelId="{B976BEAC-9FAC-42C9-9348-4E67AA9E23B7}" type="sibTrans" cxnId="{1391F1E2-517A-4BD4-B60C-67406AA0FD46}">
      <dgm:prSet/>
      <dgm:spPr/>
      <dgm:t>
        <a:bodyPr/>
        <a:lstStyle/>
        <a:p>
          <a:endParaRPr lang="fr-FR"/>
        </a:p>
      </dgm:t>
    </dgm:pt>
    <dgm:pt modelId="{B9859330-9510-4789-8231-423775E4DDE9}">
      <dgm:prSet phldrT="[Texte]" custT="1"/>
      <dgm:spPr>
        <a:solidFill>
          <a:schemeClr val="bg1">
            <a:lumMod val="95000"/>
            <a:alpha val="9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72000" rIns="72000" anchor="ctr" anchorCtr="0"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fr-F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Maximum selon profil emprunteurs :</a:t>
          </a:r>
          <a:endParaRPr lang="fr-FR" sz="1100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1648C8-26D7-4F00-8E12-7E1910F88710}" type="parTrans" cxnId="{A4E867E8-C948-4536-A99C-98E253C74F13}">
      <dgm:prSet/>
      <dgm:spPr/>
      <dgm:t>
        <a:bodyPr/>
        <a:lstStyle/>
        <a:p>
          <a:endParaRPr lang="fr-FR"/>
        </a:p>
      </dgm:t>
    </dgm:pt>
    <dgm:pt modelId="{8B1B5272-DC7B-468E-B7DC-156120D48F25}" type="sibTrans" cxnId="{A4E867E8-C948-4536-A99C-98E253C74F13}">
      <dgm:prSet/>
      <dgm:spPr/>
      <dgm:t>
        <a:bodyPr/>
        <a:lstStyle/>
        <a:p>
          <a:endParaRPr lang="fr-FR"/>
        </a:p>
      </dgm:t>
    </dgm:pt>
    <dgm:pt modelId="{D2F2DC5A-A669-4F0A-9064-128D615B27E2}">
      <dgm:prSet phldrT="[Texte]" custT="1"/>
      <dgm:spPr>
        <a:solidFill>
          <a:schemeClr val="bg1">
            <a:lumMod val="95000"/>
            <a:alpha val="9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72000" rIns="72000" anchor="ctr" anchorCtr="0"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fr-F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Propriétaires accédants</a:t>
          </a:r>
          <a:br>
            <a:rPr lang="fr-F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fr-F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/>
            </a:rPr>
            <a:t> </a:t>
          </a:r>
          <a:r>
            <a:rPr lang="fr-F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jusqu’à </a:t>
          </a:r>
          <a:r>
            <a:rPr lang="fr-FR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120.000€</a:t>
          </a:r>
          <a:endParaRPr lang="fr-FR" sz="1100" b="1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48C62BF-7D4A-4DA6-B27D-534FB2FA75F6}" type="parTrans" cxnId="{DDC62BB0-CCF3-4EDD-8AF8-8C05796431F7}">
      <dgm:prSet/>
      <dgm:spPr/>
      <dgm:t>
        <a:bodyPr/>
        <a:lstStyle/>
        <a:p>
          <a:endParaRPr lang="fr-FR"/>
        </a:p>
      </dgm:t>
    </dgm:pt>
    <dgm:pt modelId="{E261754F-15CA-4A52-B89E-12F8EB8CE4DF}" type="sibTrans" cxnId="{DDC62BB0-CCF3-4EDD-8AF8-8C05796431F7}">
      <dgm:prSet/>
      <dgm:spPr/>
      <dgm:t>
        <a:bodyPr/>
        <a:lstStyle/>
        <a:p>
          <a:endParaRPr lang="fr-FR"/>
        </a:p>
      </dgm:t>
    </dgm:pt>
    <dgm:pt modelId="{164F722D-AE80-442B-A5C0-6CC4BF405BDB}">
      <dgm:prSet phldrT="[Texte]" custT="1"/>
      <dgm:spPr>
        <a:solidFill>
          <a:schemeClr val="tx2">
            <a:lumMod val="40000"/>
            <a:lumOff val="6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r-FR" sz="1400" b="1" dirty="0" smtClean="0">
              <a:latin typeface="Arial" panose="020B0604020202020204" pitchFamily="34" charset="0"/>
              <a:cs typeface="Arial" panose="020B0604020202020204" pitchFamily="34" charset="0"/>
            </a:rPr>
            <a:t>Durée</a:t>
          </a:r>
          <a:endParaRPr lang="fr-FR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CE31C07-8B02-4114-BE11-BB0CF1ABB01E}" type="parTrans" cxnId="{0B1C77F3-7C16-448E-9D1A-334DBF336266}">
      <dgm:prSet/>
      <dgm:spPr/>
      <dgm:t>
        <a:bodyPr/>
        <a:lstStyle/>
        <a:p>
          <a:endParaRPr lang="fr-FR"/>
        </a:p>
      </dgm:t>
    </dgm:pt>
    <dgm:pt modelId="{925E2F5E-927D-4E64-929F-8AD7BD553240}" type="sibTrans" cxnId="{0B1C77F3-7C16-448E-9D1A-334DBF336266}">
      <dgm:prSet/>
      <dgm:spPr/>
      <dgm:t>
        <a:bodyPr/>
        <a:lstStyle/>
        <a:p>
          <a:endParaRPr lang="fr-FR"/>
        </a:p>
      </dgm:t>
    </dgm:pt>
    <dgm:pt modelId="{0D695985-52C6-4AF7-9EED-C8C46CB86526}">
      <dgm:prSet phldrT="[Texte]" custT="1"/>
      <dgm:spPr>
        <a:solidFill>
          <a:schemeClr val="bg1">
            <a:lumMod val="95000"/>
            <a:alpha val="9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72000" rIns="72000" anchor="ctr" anchorCtr="0"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fr-F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De </a:t>
          </a:r>
          <a:r>
            <a:rPr lang="fr-FR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84 à 144 mois</a:t>
          </a:r>
          <a:endParaRPr lang="fr-FR" sz="1100" b="1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60F364-AF03-4160-9FCB-47A4C0FBDD9F}" type="parTrans" cxnId="{DC9CCE87-6C2A-4B5F-A13A-8C25792DB515}">
      <dgm:prSet/>
      <dgm:spPr/>
      <dgm:t>
        <a:bodyPr/>
        <a:lstStyle/>
        <a:p>
          <a:endParaRPr lang="fr-FR"/>
        </a:p>
      </dgm:t>
    </dgm:pt>
    <dgm:pt modelId="{9978FF9C-4636-4BFB-8C6F-506C1B648645}" type="sibTrans" cxnId="{DC9CCE87-6C2A-4B5F-A13A-8C25792DB515}">
      <dgm:prSet/>
      <dgm:spPr/>
      <dgm:t>
        <a:bodyPr/>
        <a:lstStyle/>
        <a:p>
          <a:endParaRPr lang="fr-FR"/>
        </a:p>
      </dgm:t>
    </dgm:pt>
    <dgm:pt modelId="{68977332-78EC-4B52-B9E7-E08162E55CBF}">
      <dgm:prSet phldrT="[Texte]" custT="1"/>
      <dgm:spPr>
        <a:solidFill>
          <a:schemeClr val="tx2">
            <a:lumMod val="20000"/>
            <a:lumOff val="8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r-FR" sz="1400" b="1" dirty="0" smtClean="0">
              <a:latin typeface="Arial" panose="020B0604020202020204" pitchFamily="34" charset="0"/>
              <a:cs typeface="Arial" panose="020B0604020202020204" pitchFamily="34" charset="0"/>
            </a:rPr>
            <a:t>Tarification</a:t>
          </a:r>
          <a:endParaRPr lang="fr-FR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9FC0E66-744D-4CEE-B1AC-761AB72CE6BB}" type="parTrans" cxnId="{ACCF98DA-D79F-434E-A0F6-433C80B049CA}">
      <dgm:prSet/>
      <dgm:spPr/>
      <dgm:t>
        <a:bodyPr/>
        <a:lstStyle/>
        <a:p>
          <a:endParaRPr lang="fr-FR"/>
        </a:p>
      </dgm:t>
    </dgm:pt>
    <dgm:pt modelId="{320C4137-A3BF-4ADB-9FFE-73E9DBD4F197}" type="sibTrans" cxnId="{ACCF98DA-D79F-434E-A0F6-433C80B049CA}">
      <dgm:prSet/>
      <dgm:spPr/>
      <dgm:t>
        <a:bodyPr/>
        <a:lstStyle/>
        <a:p>
          <a:endParaRPr lang="fr-FR"/>
        </a:p>
      </dgm:t>
    </dgm:pt>
    <dgm:pt modelId="{6A79295E-5459-46B9-A957-F3353C401191}">
      <dgm:prSet phldrT="[Texte]" custT="1"/>
      <dgm:spPr>
        <a:solidFill>
          <a:schemeClr val="bg1">
            <a:lumMod val="95000"/>
            <a:alpha val="9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72000" rIns="72000" anchor="ctr" anchorCtr="0"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fr-FR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Autres dettes</a:t>
          </a:r>
          <a:br>
            <a:rPr lang="fr-FR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fr-F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(retards de loyers, d’impôts, autres…)</a:t>
          </a:r>
          <a:endParaRPr lang="fr-FR" sz="1100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643AF30-EF18-403A-9DE9-0ABE0E566D83}" type="parTrans" cxnId="{EFA6A021-23CC-452B-9A77-6169CBE72AF3}">
      <dgm:prSet/>
      <dgm:spPr/>
      <dgm:t>
        <a:bodyPr/>
        <a:lstStyle/>
        <a:p>
          <a:endParaRPr lang="fr-FR"/>
        </a:p>
      </dgm:t>
    </dgm:pt>
    <dgm:pt modelId="{D00377A1-1936-48D1-8BB1-72824841FFF0}" type="sibTrans" cxnId="{EFA6A021-23CC-452B-9A77-6169CBE72AF3}">
      <dgm:prSet/>
      <dgm:spPr/>
      <dgm:t>
        <a:bodyPr/>
        <a:lstStyle/>
        <a:p>
          <a:endParaRPr lang="fr-FR"/>
        </a:p>
      </dgm:t>
    </dgm:pt>
    <dgm:pt modelId="{1B8827E0-2966-44F0-B53A-61A67563C4C3}">
      <dgm:prSet phldrT="[Texte]" custT="1"/>
      <dgm:spPr>
        <a:solidFill>
          <a:schemeClr val="bg1">
            <a:lumMod val="95000"/>
            <a:alpha val="9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72000" rIns="72000" anchor="ctr" anchorCtr="0"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fr-FR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Trésorerie complémentaire</a:t>
          </a:r>
          <a:br>
            <a:rPr lang="fr-FR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fr-F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limitée à 20.000€ maxi et 50% du montant financé</a:t>
          </a:r>
          <a:endParaRPr lang="fr-FR" sz="1100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6B6428F-A655-497F-8431-0BC3E50D0E0A}" type="parTrans" cxnId="{ABC47623-818E-4399-AC6D-5E0352FF3F39}">
      <dgm:prSet/>
      <dgm:spPr/>
      <dgm:t>
        <a:bodyPr/>
        <a:lstStyle/>
        <a:p>
          <a:endParaRPr lang="fr-FR"/>
        </a:p>
      </dgm:t>
    </dgm:pt>
    <dgm:pt modelId="{83CB9ADA-BBF4-4857-8B6D-FC2D35B3DD63}" type="sibTrans" cxnId="{ABC47623-818E-4399-AC6D-5E0352FF3F39}">
      <dgm:prSet/>
      <dgm:spPr/>
      <dgm:t>
        <a:bodyPr/>
        <a:lstStyle/>
        <a:p>
          <a:endParaRPr lang="fr-FR"/>
        </a:p>
      </dgm:t>
    </dgm:pt>
    <dgm:pt modelId="{83143840-0E00-4DBC-83B0-5BC9B58BAD68}">
      <dgm:prSet phldrT="[Texte]" custT="1"/>
      <dgm:spPr>
        <a:solidFill>
          <a:schemeClr val="bg1">
            <a:lumMod val="95000"/>
            <a:alpha val="9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72000" rIns="72000" anchor="ctr" anchorCtr="0"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fr-F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Propriétaires acquittés</a:t>
          </a:r>
          <a:br>
            <a:rPr lang="fr-F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fr-F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/>
            </a:rPr>
            <a:t></a:t>
          </a:r>
          <a:r>
            <a:rPr lang="fr-F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jusqu’à </a:t>
          </a:r>
          <a:r>
            <a:rPr lang="fr-FR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150.000€</a:t>
          </a:r>
          <a:endParaRPr lang="fr-FR" sz="1100" b="1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83A4CA-8AEC-44BD-A55F-73CC7AB2AB5C}" type="parTrans" cxnId="{6407B953-E366-4564-97E0-C53660F3F2D6}">
      <dgm:prSet/>
      <dgm:spPr/>
      <dgm:t>
        <a:bodyPr/>
        <a:lstStyle/>
        <a:p>
          <a:endParaRPr lang="fr-FR"/>
        </a:p>
      </dgm:t>
    </dgm:pt>
    <dgm:pt modelId="{7E891A15-2CC2-4E53-A314-6AC5EB0AE5E6}" type="sibTrans" cxnId="{6407B953-E366-4564-97E0-C53660F3F2D6}">
      <dgm:prSet/>
      <dgm:spPr/>
      <dgm:t>
        <a:bodyPr/>
        <a:lstStyle/>
        <a:p>
          <a:endParaRPr lang="fr-FR"/>
        </a:p>
      </dgm:t>
    </dgm:pt>
    <dgm:pt modelId="{66D1B692-1383-4993-8D96-27DF2EC14318}">
      <dgm:prSet phldrT="[Texte]" custT="1"/>
      <dgm:spPr>
        <a:solidFill>
          <a:schemeClr val="bg1">
            <a:lumMod val="95000"/>
            <a:alpha val="9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72000" rIns="72000" anchor="ctr" anchorCtr="0"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fr-F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Minimum </a:t>
          </a:r>
          <a:r>
            <a:rPr lang="fr-FR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7.650€</a:t>
          </a:r>
          <a:endParaRPr lang="fr-FR" sz="1100" b="1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8E700D-BFDF-4E27-862D-0C907C82766F}" type="parTrans" cxnId="{B5D5F532-AD69-4193-A1B1-E369667ECDD2}">
      <dgm:prSet/>
      <dgm:spPr/>
      <dgm:t>
        <a:bodyPr/>
        <a:lstStyle/>
        <a:p>
          <a:endParaRPr lang="fr-FR"/>
        </a:p>
      </dgm:t>
    </dgm:pt>
    <dgm:pt modelId="{4EAA977A-8ED5-4EEF-B2C8-7614F79EFD71}" type="sibTrans" cxnId="{B5D5F532-AD69-4193-A1B1-E369667ECDD2}">
      <dgm:prSet/>
      <dgm:spPr/>
      <dgm:t>
        <a:bodyPr/>
        <a:lstStyle/>
        <a:p>
          <a:endParaRPr lang="fr-FR"/>
        </a:p>
      </dgm:t>
    </dgm:pt>
    <dgm:pt modelId="{4A15561E-404C-4A98-B6DC-C033515E1480}">
      <dgm:prSet phldrT="[Texte]" custT="1"/>
      <dgm:spPr>
        <a:solidFill>
          <a:schemeClr val="bg1">
            <a:lumMod val="95000"/>
            <a:alpha val="9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72000" rIns="72000" anchor="ctr" anchorCtr="0"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fr-F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Locataires</a:t>
          </a:r>
          <a:br>
            <a:rPr lang="fr-F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fr-F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/>
            </a:rPr>
            <a:t></a:t>
          </a:r>
          <a:r>
            <a:rPr lang="fr-F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jusqu’à </a:t>
          </a:r>
          <a:r>
            <a:rPr lang="fr-FR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100.000€</a:t>
          </a:r>
          <a:endParaRPr lang="fr-FR" sz="1100" b="1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9370111-E6AD-40CC-8DB8-8A823D4AF6F3}" type="parTrans" cxnId="{4BFF1E05-8183-4379-A31C-2A55252D19DF}">
      <dgm:prSet/>
      <dgm:spPr/>
      <dgm:t>
        <a:bodyPr/>
        <a:lstStyle/>
        <a:p>
          <a:endParaRPr lang="fr-FR"/>
        </a:p>
      </dgm:t>
    </dgm:pt>
    <dgm:pt modelId="{8D444AC9-7CCA-4020-9D6C-32ACFF626332}" type="sibTrans" cxnId="{4BFF1E05-8183-4379-A31C-2A55252D19DF}">
      <dgm:prSet/>
      <dgm:spPr/>
      <dgm:t>
        <a:bodyPr/>
        <a:lstStyle/>
        <a:p>
          <a:endParaRPr lang="fr-FR"/>
        </a:p>
      </dgm:t>
    </dgm:pt>
    <dgm:pt modelId="{0B1A4A6D-D58B-4F4A-9AE4-7AE4B1DAF39A}">
      <dgm:prSet custT="1"/>
      <dgm:spPr>
        <a:solidFill>
          <a:schemeClr val="bg1">
            <a:lumMod val="95000"/>
            <a:alpha val="9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72000" rIns="72000" anchor="ctr" anchorCtr="0"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fr-FR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Taux fixe</a:t>
          </a:r>
          <a:br>
            <a:rPr lang="fr-FR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fr-F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(grille tarifaire BPCE Financement)</a:t>
          </a:r>
          <a:endParaRPr lang="fr-FR" sz="1100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D666312-7DE3-489F-A443-6E35330B6D80}" type="parTrans" cxnId="{F660A598-13D5-493B-B504-95A4B67B29D4}">
      <dgm:prSet/>
      <dgm:spPr/>
      <dgm:t>
        <a:bodyPr/>
        <a:lstStyle/>
        <a:p>
          <a:endParaRPr lang="fr-FR"/>
        </a:p>
      </dgm:t>
    </dgm:pt>
    <dgm:pt modelId="{C2F10368-6E47-44E3-BA0E-0F89FA4A3691}" type="sibTrans" cxnId="{F660A598-13D5-493B-B504-95A4B67B29D4}">
      <dgm:prSet/>
      <dgm:spPr/>
      <dgm:t>
        <a:bodyPr/>
        <a:lstStyle/>
        <a:p>
          <a:endParaRPr lang="fr-FR"/>
        </a:p>
      </dgm:t>
    </dgm:pt>
    <dgm:pt modelId="{FF5EE009-3B2E-4EEB-89D8-5B572A3A16D0}">
      <dgm:prSet custT="1"/>
      <dgm:spPr>
        <a:solidFill>
          <a:schemeClr val="bg1">
            <a:lumMod val="95000"/>
            <a:alpha val="9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72000" rIns="72000" anchor="ctr" anchorCtr="0"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fr-F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Frais de dossier </a:t>
          </a:r>
          <a:r>
            <a:rPr lang="fr-FR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4%</a:t>
          </a:r>
          <a:r>
            <a:rPr lang="fr-F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*</a:t>
          </a:r>
          <a:br>
            <a:rPr lang="fr-F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fr-F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déduits du montant financé</a:t>
          </a:r>
          <a:endParaRPr lang="fr-FR" sz="1100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246110-A9B6-4D1B-A823-1A30CFEB10FC}" type="parTrans" cxnId="{3F0B3422-67E7-4474-860D-E8D61B87290B}">
      <dgm:prSet/>
      <dgm:spPr/>
      <dgm:t>
        <a:bodyPr/>
        <a:lstStyle/>
        <a:p>
          <a:endParaRPr lang="fr-FR"/>
        </a:p>
      </dgm:t>
    </dgm:pt>
    <dgm:pt modelId="{FE30F6F6-AB7B-4816-A2A0-108908F6BF07}" type="sibTrans" cxnId="{3F0B3422-67E7-4474-860D-E8D61B87290B}">
      <dgm:prSet/>
      <dgm:spPr/>
      <dgm:t>
        <a:bodyPr/>
        <a:lstStyle/>
        <a:p>
          <a:endParaRPr lang="fr-FR"/>
        </a:p>
      </dgm:t>
    </dgm:pt>
    <dgm:pt modelId="{A77EB0E2-9B69-4B29-A4A9-D38163DC62B4}">
      <dgm:prSet custT="1"/>
      <dgm:spPr>
        <a:solidFill>
          <a:schemeClr val="bg1">
            <a:lumMod val="95000"/>
            <a:alpha val="9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72000" rIns="72000" anchor="ctr" anchorCtr="0"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fr-F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Aucun frais de courtage*</a:t>
          </a:r>
          <a:br>
            <a:rPr lang="fr-F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fr-F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/>
          </a:r>
          <a:br>
            <a:rPr lang="fr-F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fr-F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* à comparer à une moyenne de 8% sur le marché intermédié</a:t>
          </a:r>
          <a:endParaRPr lang="fr-FR" sz="1100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D70434-7AC3-414A-AFC7-5E81C38665F4}" type="parTrans" cxnId="{88C8C42F-877C-4573-9DB9-34A5F7CFE41D}">
      <dgm:prSet/>
      <dgm:spPr/>
      <dgm:t>
        <a:bodyPr/>
        <a:lstStyle/>
        <a:p>
          <a:endParaRPr lang="fr-FR"/>
        </a:p>
      </dgm:t>
    </dgm:pt>
    <dgm:pt modelId="{E8D309B9-2E4E-4E4D-98A8-53213F5DB358}" type="sibTrans" cxnId="{88C8C42F-877C-4573-9DB9-34A5F7CFE41D}">
      <dgm:prSet/>
      <dgm:spPr/>
      <dgm:t>
        <a:bodyPr/>
        <a:lstStyle/>
        <a:p>
          <a:endParaRPr lang="fr-FR"/>
        </a:p>
      </dgm:t>
    </dgm:pt>
    <dgm:pt modelId="{29398492-E030-4459-97C0-D1DBA659D5B0}">
      <dgm:prSet phldrT="[Texte]" custT="1"/>
      <dgm:spPr>
        <a:solidFill>
          <a:schemeClr val="bg1">
            <a:lumMod val="95000"/>
            <a:alpha val="9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72000" rIns="72000" anchor="ctr" anchorCtr="0"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fr-FR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Différé de paiement de la 1</a:t>
          </a:r>
          <a:r>
            <a:rPr lang="fr-FR" sz="1100" b="1" baseline="300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ère</a:t>
          </a:r>
          <a:r>
            <a:rPr lang="fr-FR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mensualité</a:t>
          </a:r>
          <a:r>
            <a:rPr lang="fr-F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de 60, 90 ou 120 jours</a:t>
          </a:r>
          <a:endParaRPr lang="fr-FR" sz="1100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52D1664-A55F-49BA-8074-36CAD4BB438B}" type="parTrans" cxnId="{3F0BA7BE-7A25-4A99-AF20-94F8B2A933CE}">
      <dgm:prSet/>
      <dgm:spPr/>
      <dgm:t>
        <a:bodyPr/>
        <a:lstStyle/>
        <a:p>
          <a:endParaRPr lang="fr-FR"/>
        </a:p>
      </dgm:t>
    </dgm:pt>
    <dgm:pt modelId="{3D6924FD-0F9B-40B7-B240-A7074BE1596F}" type="sibTrans" cxnId="{3F0BA7BE-7A25-4A99-AF20-94F8B2A933CE}">
      <dgm:prSet/>
      <dgm:spPr/>
      <dgm:t>
        <a:bodyPr/>
        <a:lstStyle/>
        <a:p>
          <a:endParaRPr lang="fr-FR"/>
        </a:p>
      </dgm:t>
    </dgm:pt>
    <dgm:pt modelId="{24082822-B7B6-45B3-A848-621C03F5FF62}" type="pres">
      <dgm:prSet presAssocID="{25108331-A3D4-4009-8BBF-7EC36B2CF58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4D15D198-E519-4B41-84CD-C58FD75F13CF}" type="pres">
      <dgm:prSet presAssocID="{17AE65DE-BBEC-4D9D-85E6-9C567458CFEA}" presName="composite" presStyleCnt="0"/>
      <dgm:spPr/>
    </dgm:pt>
    <dgm:pt modelId="{1AFE58DB-4C02-4F35-A2B2-85869EF5CFDD}" type="pres">
      <dgm:prSet presAssocID="{17AE65DE-BBEC-4D9D-85E6-9C567458CFEA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E986BED-181E-432E-98AA-F2EF8B988CF9}" type="pres">
      <dgm:prSet presAssocID="{17AE65DE-BBEC-4D9D-85E6-9C567458CFEA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823A981-E290-40CD-8D2C-AB97EE4500F5}" type="pres">
      <dgm:prSet presAssocID="{8F2F394A-EF5E-4701-8948-F5BA7BCB9065}" presName="space" presStyleCnt="0"/>
      <dgm:spPr/>
    </dgm:pt>
    <dgm:pt modelId="{6174147C-EC1B-4FFB-8AFD-DDC39D9334C2}" type="pres">
      <dgm:prSet presAssocID="{353E4484-1AA4-4B5D-8BAE-0C8DDEF35ABF}" presName="composite" presStyleCnt="0"/>
      <dgm:spPr/>
    </dgm:pt>
    <dgm:pt modelId="{79B4E925-472E-4C0A-9B66-FF326126D6DC}" type="pres">
      <dgm:prSet presAssocID="{353E4484-1AA4-4B5D-8BAE-0C8DDEF35ABF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98E7A2A-2A43-4BBF-BC15-89900845BBED}" type="pres">
      <dgm:prSet presAssocID="{353E4484-1AA4-4B5D-8BAE-0C8DDEF35ABF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A652501-E116-4A0C-9820-4BF595CB3C96}" type="pres">
      <dgm:prSet presAssocID="{B976BEAC-9FAC-42C9-9348-4E67AA9E23B7}" presName="space" presStyleCnt="0"/>
      <dgm:spPr/>
    </dgm:pt>
    <dgm:pt modelId="{487BE7B9-C84D-4BA9-89B1-717C5BBF1CD2}" type="pres">
      <dgm:prSet presAssocID="{164F722D-AE80-442B-A5C0-6CC4BF405BDB}" presName="composite" presStyleCnt="0"/>
      <dgm:spPr/>
    </dgm:pt>
    <dgm:pt modelId="{7C0FC93F-A157-4D62-84DF-CB056840F712}" type="pres">
      <dgm:prSet presAssocID="{164F722D-AE80-442B-A5C0-6CC4BF405BDB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6B9EC20-FEE9-4797-95CD-232DF9301E7B}" type="pres">
      <dgm:prSet presAssocID="{164F722D-AE80-442B-A5C0-6CC4BF405BDB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0B5B9DF-32BB-4CA5-AD48-5A8A90D9B5BC}" type="pres">
      <dgm:prSet presAssocID="{925E2F5E-927D-4E64-929F-8AD7BD553240}" presName="space" presStyleCnt="0"/>
      <dgm:spPr/>
    </dgm:pt>
    <dgm:pt modelId="{72036330-423E-4E39-96CF-1FC7B4803A4E}" type="pres">
      <dgm:prSet presAssocID="{68977332-78EC-4B52-B9E7-E08162E55CBF}" presName="composite" presStyleCnt="0"/>
      <dgm:spPr/>
    </dgm:pt>
    <dgm:pt modelId="{EA9C56E1-158B-40C7-88A2-6DC312178D46}" type="pres">
      <dgm:prSet presAssocID="{68977332-78EC-4B52-B9E7-E08162E55CBF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56D49D7-C432-404F-AA73-E1EB635108C6}" type="pres">
      <dgm:prSet presAssocID="{68977332-78EC-4B52-B9E7-E08162E55CBF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FB9CBE6-639D-43E4-B452-A4FAF23EF6D0}" type="presOf" srcId="{B9859330-9510-4789-8231-423775E4DDE9}" destId="{598E7A2A-2A43-4BBF-BC15-89900845BBED}" srcOrd="0" destOrd="1" presId="urn:microsoft.com/office/officeart/2005/8/layout/hList1"/>
    <dgm:cxn modelId="{F660A598-13D5-493B-B504-95A4B67B29D4}" srcId="{68977332-78EC-4B52-B9E7-E08162E55CBF}" destId="{0B1A4A6D-D58B-4F4A-9AE4-7AE4B1DAF39A}" srcOrd="0" destOrd="0" parTransId="{1D666312-7DE3-489F-A443-6E35330B6D80}" sibTransId="{C2F10368-6E47-44E3-BA0E-0F89FA4A3691}"/>
    <dgm:cxn modelId="{B734E532-7A86-4F75-99DE-916BB00DD21E}" type="presOf" srcId="{4A15561E-404C-4A98-B6DC-C033515E1480}" destId="{598E7A2A-2A43-4BBF-BC15-89900845BBED}" srcOrd="0" destOrd="2" presId="urn:microsoft.com/office/officeart/2005/8/layout/hList1"/>
    <dgm:cxn modelId="{0465B0D6-662E-4B9E-B890-6805075A56DE}" srcId="{17AE65DE-BBEC-4D9D-85E6-9C567458CFEA}" destId="{94A5DC92-45AA-47F1-8746-35C077F80102}" srcOrd="1" destOrd="0" parTransId="{977B3A9D-A47E-4003-82BE-3B8BD60C77A9}" sibTransId="{6DB4ECCA-76D0-4897-B6FE-7C535B6F2092}"/>
    <dgm:cxn modelId="{85B86DC1-9F89-4EAA-8016-333AB548EAFB}" type="presOf" srcId="{68977332-78EC-4B52-B9E7-E08162E55CBF}" destId="{EA9C56E1-158B-40C7-88A2-6DC312178D46}" srcOrd="0" destOrd="0" presId="urn:microsoft.com/office/officeart/2005/8/layout/hList1"/>
    <dgm:cxn modelId="{BC1B12B4-404E-4DCD-93D4-B3A399378030}" type="presOf" srcId="{0B1A4A6D-D58B-4F4A-9AE4-7AE4B1DAF39A}" destId="{956D49D7-C432-404F-AA73-E1EB635108C6}" srcOrd="0" destOrd="0" presId="urn:microsoft.com/office/officeart/2005/8/layout/hList1"/>
    <dgm:cxn modelId="{DE3D942B-A511-4615-A7C8-9945B853CC4F}" type="presOf" srcId="{353E4484-1AA4-4B5D-8BAE-0C8DDEF35ABF}" destId="{79B4E925-472E-4C0A-9B66-FF326126D6DC}" srcOrd="0" destOrd="0" presId="urn:microsoft.com/office/officeart/2005/8/layout/hList1"/>
    <dgm:cxn modelId="{6407B953-E366-4564-97E0-C53660F3F2D6}" srcId="{B9859330-9510-4789-8231-423775E4DDE9}" destId="{83143840-0E00-4DBC-83B0-5BC9B58BAD68}" srcOrd="2" destOrd="0" parTransId="{F983A4CA-8AEC-44BD-A55F-73CC7AB2AB5C}" sibTransId="{7E891A15-2CC2-4E53-A314-6AC5EB0AE5E6}"/>
    <dgm:cxn modelId="{D9FC600B-BF90-4BF9-BC12-86F9E0E5B29F}" type="presOf" srcId="{72DBDDB1-2882-45E8-8716-49E8F0D95C7B}" destId="{4E986BED-181E-432E-98AA-F2EF8B988CF9}" srcOrd="0" destOrd="0" presId="urn:microsoft.com/office/officeart/2005/8/layout/hList1"/>
    <dgm:cxn modelId="{AF424ABF-5E3D-4092-A5C6-ECDF5F67A469}" type="presOf" srcId="{D2F2DC5A-A669-4F0A-9064-128D615B27E2}" destId="{598E7A2A-2A43-4BBF-BC15-89900845BBED}" srcOrd="0" destOrd="3" presId="urn:microsoft.com/office/officeart/2005/8/layout/hList1"/>
    <dgm:cxn modelId="{4BFF1E05-8183-4379-A31C-2A55252D19DF}" srcId="{B9859330-9510-4789-8231-423775E4DDE9}" destId="{4A15561E-404C-4A98-B6DC-C033515E1480}" srcOrd="0" destOrd="0" parTransId="{99370111-E6AD-40CC-8DB8-8A823D4AF6F3}" sibTransId="{8D444AC9-7CCA-4020-9D6C-32ACFF626332}"/>
    <dgm:cxn modelId="{ACCF98DA-D79F-434E-A0F6-433C80B049CA}" srcId="{25108331-A3D4-4009-8BBF-7EC36B2CF58D}" destId="{68977332-78EC-4B52-B9E7-E08162E55CBF}" srcOrd="3" destOrd="0" parTransId="{99FC0E66-744D-4CEE-B1AC-761AB72CE6BB}" sibTransId="{320C4137-A3BF-4ADB-9FFE-73E9DBD4F197}"/>
    <dgm:cxn modelId="{873FFFD6-2B9A-4472-B306-8D9F22F7D0FC}" type="presOf" srcId="{FF5EE009-3B2E-4EEB-89D8-5B572A3A16D0}" destId="{956D49D7-C432-404F-AA73-E1EB635108C6}" srcOrd="0" destOrd="1" presId="urn:microsoft.com/office/officeart/2005/8/layout/hList1"/>
    <dgm:cxn modelId="{74755011-8C35-4BCC-96F0-B616A4377B3E}" type="presOf" srcId="{1B8827E0-2966-44F0-B53A-61A67563C4C3}" destId="{4E986BED-181E-432E-98AA-F2EF8B988CF9}" srcOrd="0" destOrd="3" presId="urn:microsoft.com/office/officeart/2005/8/layout/hList1"/>
    <dgm:cxn modelId="{7CAF640B-0891-4002-BA1A-AA78274C2F84}" type="presOf" srcId="{A77EB0E2-9B69-4B29-A4A9-D38163DC62B4}" destId="{956D49D7-C432-404F-AA73-E1EB635108C6}" srcOrd="0" destOrd="2" presId="urn:microsoft.com/office/officeart/2005/8/layout/hList1"/>
    <dgm:cxn modelId="{DDC62BB0-CCF3-4EDD-8AF8-8C05796431F7}" srcId="{B9859330-9510-4789-8231-423775E4DDE9}" destId="{D2F2DC5A-A669-4F0A-9064-128D615B27E2}" srcOrd="1" destOrd="0" parTransId="{648C62BF-7D4A-4DA6-B27D-534FB2FA75F6}" sibTransId="{E261754F-15CA-4A52-B89E-12F8EB8CE4DF}"/>
    <dgm:cxn modelId="{A4E867E8-C948-4536-A99C-98E253C74F13}" srcId="{353E4484-1AA4-4B5D-8BAE-0C8DDEF35ABF}" destId="{B9859330-9510-4789-8231-423775E4DDE9}" srcOrd="1" destOrd="0" parTransId="{B01648C8-26D7-4F00-8E12-7E1910F88710}" sibTransId="{8B1B5272-DC7B-468E-B7DC-156120D48F25}"/>
    <dgm:cxn modelId="{94A481FC-F3B4-4232-8D6E-9DF9DA517B9E}" type="presOf" srcId="{164F722D-AE80-442B-A5C0-6CC4BF405BDB}" destId="{7C0FC93F-A157-4D62-84DF-CB056840F712}" srcOrd="0" destOrd="0" presId="urn:microsoft.com/office/officeart/2005/8/layout/hList1"/>
    <dgm:cxn modelId="{2CFE9D36-0869-467A-9DED-C271FC5F6973}" type="presOf" srcId="{66D1B692-1383-4993-8D96-27DF2EC14318}" destId="{598E7A2A-2A43-4BBF-BC15-89900845BBED}" srcOrd="0" destOrd="0" presId="urn:microsoft.com/office/officeart/2005/8/layout/hList1"/>
    <dgm:cxn modelId="{EFA6A021-23CC-452B-9A77-6169CBE72AF3}" srcId="{17AE65DE-BBEC-4D9D-85E6-9C567458CFEA}" destId="{6A79295E-5459-46B9-A957-F3353C401191}" srcOrd="2" destOrd="0" parTransId="{5643AF30-EF18-403A-9DE9-0ABE0E566D83}" sibTransId="{D00377A1-1936-48D1-8BB1-72824841FFF0}"/>
    <dgm:cxn modelId="{0B1C77F3-7C16-448E-9D1A-334DBF336266}" srcId="{25108331-A3D4-4009-8BBF-7EC36B2CF58D}" destId="{164F722D-AE80-442B-A5C0-6CC4BF405BDB}" srcOrd="2" destOrd="0" parTransId="{4CE31C07-8B02-4114-BE11-BB0CF1ABB01E}" sibTransId="{925E2F5E-927D-4E64-929F-8AD7BD553240}"/>
    <dgm:cxn modelId="{5C18F051-D5A6-42DD-8579-6E2651FBDA96}" type="presOf" srcId="{6A79295E-5459-46B9-A957-F3353C401191}" destId="{4E986BED-181E-432E-98AA-F2EF8B988CF9}" srcOrd="0" destOrd="2" presId="urn:microsoft.com/office/officeart/2005/8/layout/hList1"/>
    <dgm:cxn modelId="{0352B129-64F4-4321-9EE0-51C8AFBC3A2C}" type="presOf" srcId="{29398492-E030-4459-97C0-D1DBA659D5B0}" destId="{66B9EC20-FEE9-4797-95CD-232DF9301E7B}" srcOrd="0" destOrd="1" presId="urn:microsoft.com/office/officeart/2005/8/layout/hList1"/>
    <dgm:cxn modelId="{CF8377D7-5249-43D0-B2E2-170E8F0EA526}" type="presOf" srcId="{94A5DC92-45AA-47F1-8746-35C077F80102}" destId="{4E986BED-181E-432E-98AA-F2EF8B988CF9}" srcOrd="0" destOrd="1" presId="urn:microsoft.com/office/officeart/2005/8/layout/hList1"/>
    <dgm:cxn modelId="{71D6D638-C1C3-464D-B98F-12503CBECB9D}" srcId="{17AE65DE-BBEC-4D9D-85E6-9C567458CFEA}" destId="{72DBDDB1-2882-45E8-8716-49E8F0D95C7B}" srcOrd="0" destOrd="0" parTransId="{31B397C1-A0B8-451D-AEBA-1C0830D551FB}" sibTransId="{05383327-FFDF-4CE9-9DB2-456E19EA838D}"/>
    <dgm:cxn modelId="{3F0BA7BE-7A25-4A99-AF20-94F8B2A933CE}" srcId="{164F722D-AE80-442B-A5C0-6CC4BF405BDB}" destId="{29398492-E030-4459-97C0-D1DBA659D5B0}" srcOrd="1" destOrd="0" parTransId="{F52D1664-A55F-49BA-8074-36CAD4BB438B}" sibTransId="{3D6924FD-0F9B-40B7-B240-A7074BE1596F}"/>
    <dgm:cxn modelId="{1391F1E2-517A-4BD4-B60C-67406AA0FD46}" srcId="{25108331-A3D4-4009-8BBF-7EC36B2CF58D}" destId="{353E4484-1AA4-4B5D-8BAE-0C8DDEF35ABF}" srcOrd="1" destOrd="0" parTransId="{3B9EC93C-2D67-4E4B-B8E6-56566140613E}" sibTransId="{B976BEAC-9FAC-42C9-9348-4E67AA9E23B7}"/>
    <dgm:cxn modelId="{83D9CC93-E1A1-486A-AE05-7A920594CD69}" type="presOf" srcId="{17AE65DE-BBEC-4D9D-85E6-9C567458CFEA}" destId="{1AFE58DB-4C02-4F35-A2B2-85869EF5CFDD}" srcOrd="0" destOrd="0" presId="urn:microsoft.com/office/officeart/2005/8/layout/hList1"/>
    <dgm:cxn modelId="{4AC3B94F-7C5D-440E-8FDF-3D22E681981B}" type="presOf" srcId="{25108331-A3D4-4009-8BBF-7EC36B2CF58D}" destId="{24082822-B7B6-45B3-A848-621C03F5FF62}" srcOrd="0" destOrd="0" presId="urn:microsoft.com/office/officeart/2005/8/layout/hList1"/>
    <dgm:cxn modelId="{FFFCD395-D41A-42D5-A4BB-74560994E199}" type="presOf" srcId="{0D695985-52C6-4AF7-9EED-C8C46CB86526}" destId="{66B9EC20-FEE9-4797-95CD-232DF9301E7B}" srcOrd="0" destOrd="0" presId="urn:microsoft.com/office/officeart/2005/8/layout/hList1"/>
    <dgm:cxn modelId="{3F0B3422-67E7-4474-860D-E8D61B87290B}" srcId="{68977332-78EC-4B52-B9E7-E08162E55CBF}" destId="{FF5EE009-3B2E-4EEB-89D8-5B572A3A16D0}" srcOrd="1" destOrd="0" parTransId="{5D246110-A9B6-4D1B-A823-1A30CFEB10FC}" sibTransId="{FE30F6F6-AB7B-4816-A2A0-108908F6BF07}"/>
    <dgm:cxn modelId="{BAD371BA-F803-4690-8B00-879E6EA4050E}" type="presOf" srcId="{83143840-0E00-4DBC-83B0-5BC9B58BAD68}" destId="{598E7A2A-2A43-4BBF-BC15-89900845BBED}" srcOrd="0" destOrd="4" presId="urn:microsoft.com/office/officeart/2005/8/layout/hList1"/>
    <dgm:cxn modelId="{88C8C42F-877C-4573-9DB9-34A5F7CFE41D}" srcId="{68977332-78EC-4B52-B9E7-E08162E55CBF}" destId="{A77EB0E2-9B69-4B29-A4A9-D38163DC62B4}" srcOrd="2" destOrd="0" parTransId="{E1D70434-7AC3-414A-AFC7-5E81C38665F4}" sibTransId="{E8D309B9-2E4E-4E4D-98A8-53213F5DB358}"/>
    <dgm:cxn modelId="{ABC47623-818E-4399-AC6D-5E0352FF3F39}" srcId="{17AE65DE-BBEC-4D9D-85E6-9C567458CFEA}" destId="{1B8827E0-2966-44F0-B53A-61A67563C4C3}" srcOrd="3" destOrd="0" parTransId="{36B6428F-A655-497F-8431-0BC3E50D0E0A}" sibTransId="{83CB9ADA-BBF4-4857-8B6D-FC2D35B3DD63}"/>
    <dgm:cxn modelId="{B5D5F532-AD69-4193-A1B1-E369667ECDD2}" srcId="{353E4484-1AA4-4B5D-8BAE-0C8DDEF35ABF}" destId="{66D1B692-1383-4993-8D96-27DF2EC14318}" srcOrd="0" destOrd="0" parTransId="{A78E700D-BFDF-4E27-862D-0C907C82766F}" sibTransId="{4EAA977A-8ED5-4EEF-B2C8-7614F79EFD71}"/>
    <dgm:cxn modelId="{28A3E83F-7CE1-406E-B802-E73F90C954DB}" srcId="{25108331-A3D4-4009-8BBF-7EC36B2CF58D}" destId="{17AE65DE-BBEC-4D9D-85E6-9C567458CFEA}" srcOrd="0" destOrd="0" parTransId="{D8A40DDA-DEBD-45E3-8B94-922F2D1EC7EB}" sibTransId="{8F2F394A-EF5E-4701-8948-F5BA7BCB9065}"/>
    <dgm:cxn modelId="{DC9CCE87-6C2A-4B5F-A13A-8C25792DB515}" srcId="{164F722D-AE80-442B-A5C0-6CC4BF405BDB}" destId="{0D695985-52C6-4AF7-9EED-C8C46CB86526}" srcOrd="0" destOrd="0" parTransId="{1C60F364-AF03-4160-9FCB-47A4C0FBDD9F}" sibTransId="{9978FF9C-4636-4BFB-8C6F-506C1B648645}"/>
    <dgm:cxn modelId="{6C503279-BE8F-4E54-9E7D-D5205586863B}" type="presParOf" srcId="{24082822-B7B6-45B3-A848-621C03F5FF62}" destId="{4D15D198-E519-4B41-84CD-C58FD75F13CF}" srcOrd="0" destOrd="0" presId="urn:microsoft.com/office/officeart/2005/8/layout/hList1"/>
    <dgm:cxn modelId="{9916F57E-61AA-4E55-8BFC-A49ACF4F935B}" type="presParOf" srcId="{4D15D198-E519-4B41-84CD-C58FD75F13CF}" destId="{1AFE58DB-4C02-4F35-A2B2-85869EF5CFDD}" srcOrd="0" destOrd="0" presId="urn:microsoft.com/office/officeart/2005/8/layout/hList1"/>
    <dgm:cxn modelId="{63304AC1-F8B9-43C0-AD0D-9D8F34C64C6B}" type="presParOf" srcId="{4D15D198-E519-4B41-84CD-C58FD75F13CF}" destId="{4E986BED-181E-432E-98AA-F2EF8B988CF9}" srcOrd="1" destOrd="0" presId="urn:microsoft.com/office/officeart/2005/8/layout/hList1"/>
    <dgm:cxn modelId="{512E2E5E-043D-4227-BED2-FF3BEC63D29B}" type="presParOf" srcId="{24082822-B7B6-45B3-A848-621C03F5FF62}" destId="{B823A981-E290-40CD-8D2C-AB97EE4500F5}" srcOrd="1" destOrd="0" presId="urn:microsoft.com/office/officeart/2005/8/layout/hList1"/>
    <dgm:cxn modelId="{D2639F86-62A0-4B65-85AE-D86CE5F61020}" type="presParOf" srcId="{24082822-B7B6-45B3-A848-621C03F5FF62}" destId="{6174147C-EC1B-4FFB-8AFD-DDC39D9334C2}" srcOrd="2" destOrd="0" presId="urn:microsoft.com/office/officeart/2005/8/layout/hList1"/>
    <dgm:cxn modelId="{D8279647-4556-4921-BA24-1C28F99C1C51}" type="presParOf" srcId="{6174147C-EC1B-4FFB-8AFD-DDC39D9334C2}" destId="{79B4E925-472E-4C0A-9B66-FF326126D6DC}" srcOrd="0" destOrd="0" presId="urn:microsoft.com/office/officeart/2005/8/layout/hList1"/>
    <dgm:cxn modelId="{F0380C72-045B-407F-B890-AFD76A105631}" type="presParOf" srcId="{6174147C-EC1B-4FFB-8AFD-DDC39D9334C2}" destId="{598E7A2A-2A43-4BBF-BC15-89900845BBED}" srcOrd="1" destOrd="0" presId="urn:microsoft.com/office/officeart/2005/8/layout/hList1"/>
    <dgm:cxn modelId="{9642B772-0979-4057-A765-7B7A7C0EFEFA}" type="presParOf" srcId="{24082822-B7B6-45B3-A848-621C03F5FF62}" destId="{7A652501-E116-4A0C-9820-4BF595CB3C96}" srcOrd="3" destOrd="0" presId="urn:microsoft.com/office/officeart/2005/8/layout/hList1"/>
    <dgm:cxn modelId="{9622CAA4-9628-44C1-AFFF-E9E7EC9ECA80}" type="presParOf" srcId="{24082822-B7B6-45B3-A848-621C03F5FF62}" destId="{487BE7B9-C84D-4BA9-89B1-717C5BBF1CD2}" srcOrd="4" destOrd="0" presId="urn:microsoft.com/office/officeart/2005/8/layout/hList1"/>
    <dgm:cxn modelId="{C8AE1875-75AB-4119-BE5C-89D59C109EFC}" type="presParOf" srcId="{487BE7B9-C84D-4BA9-89B1-717C5BBF1CD2}" destId="{7C0FC93F-A157-4D62-84DF-CB056840F712}" srcOrd="0" destOrd="0" presId="urn:microsoft.com/office/officeart/2005/8/layout/hList1"/>
    <dgm:cxn modelId="{5912EEF8-6CFE-4A20-BD1D-B9CC9E4A8C64}" type="presParOf" srcId="{487BE7B9-C84D-4BA9-89B1-717C5BBF1CD2}" destId="{66B9EC20-FEE9-4797-95CD-232DF9301E7B}" srcOrd="1" destOrd="0" presId="urn:microsoft.com/office/officeart/2005/8/layout/hList1"/>
    <dgm:cxn modelId="{7064CD3B-5813-4934-A91A-CD5C6A8ADC95}" type="presParOf" srcId="{24082822-B7B6-45B3-A848-621C03F5FF62}" destId="{30B5B9DF-32BB-4CA5-AD48-5A8A90D9B5BC}" srcOrd="5" destOrd="0" presId="urn:microsoft.com/office/officeart/2005/8/layout/hList1"/>
    <dgm:cxn modelId="{6C593AAB-F837-48FA-AFC8-BD7D1A62220C}" type="presParOf" srcId="{24082822-B7B6-45B3-A848-621C03F5FF62}" destId="{72036330-423E-4E39-96CF-1FC7B4803A4E}" srcOrd="6" destOrd="0" presId="urn:microsoft.com/office/officeart/2005/8/layout/hList1"/>
    <dgm:cxn modelId="{4BB5B6F0-3859-4591-8F8E-DC83320FB73B}" type="presParOf" srcId="{72036330-423E-4E39-96CF-1FC7B4803A4E}" destId="{EA9C56E1-158B-40C7-88A2-6DC312178D46}" srcOrd="0" destOrd="0" presId="urn:microsoft.com/office/officeart/2005/8/layout/hList1"/>
    <dgm:cxn modelId="{EC2EF3A3-CA57-4DE7-99C6-B67ED6177190}" type="presParOf" srcId="{72036330-423E-4E39-96CF-1FC7B4803A4E}" destId="{956D49D7-C432-404F-AA73-E1EB635108C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FBFEE9-4FED-495A-B9E0-362CAF0A1000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0BFFFDD5-083D-4E35-B770-1546893F52B0}">
      <dgm:prSet phldrT="[Texte]" custT="1"/>
      <dgm:spPr>
        <a:solidFill>
          <a:srgbClr val="FF990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72000" rIns="72000" anchor="ctr" anchorCtr="0"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fr-FR" sz="1600" b="1" dirty="0" smtClean="0">
              <a:latin typeface="Arial" panose="020B0604020202020204" pitchFamily="34" charset="0"/>
              <a:cs typeface="Arial" panose="020B0604020202020204" pitchFamily="34" charset="0"/>
            </a:rPr>
            <a:t>Pour le client</a:t>
          </a:r>
          <a:endParaRPr lang="fr-FR" sz="16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8ED9E0-65B4-40E8-93A9-35F4167F32E5}" type="parTrans" cxnId="{AB7FC0EC-954D-481B-A765-D104449218DC}">
      <dgm:prSet/>
      <dgm:spPr/>
      <dgm:t>
        <a:bodyPr/>
        <a:lstStyle/>
        <a:p>
          <a:endParaRPr lang="fr-FR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3248E94-F99E-4BA2-8703-A6B7A9EB11BF}" type="sibTrans" cxnId="{AB7FC0EC-954D-481B-A765-D104449218DC}">
      <dgm:prSet/>
      <dgm:spPr/>
      <dgm:t>
        <a:bodyPr/>
        <a:lstStyle/>
        <a:p>
          <a:endParaRPr lang="fr-FR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00272E-EF4C-4BD4-B8D2-B6806DF2FE94}">
      <dgm:prSet phldrT="[Texte]" custT="1"/>
      <dgm:spPr>
        <a:solidFill>
          <a:srgbClr val="FF990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72000" rIns="72000" anchor="ctr" anchorCtr="0"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fr-FR" sz="1200" dirty="0" smtClean="0">
              <a:latin typeface="Arial" panose="020B0604020202020204" pitchFamily="34" charset="0"/>
              <a:cs typeface="Arial" panose="020B0604020202020204" pitchFamily="34" charset="0"/>
            </a:rPr>
            <a:t>Bénéficier d’une solution pour sortir d’une période de difficulté financière</a:t>
          </a:r>
          <a:endParaRPr lang="fr-FR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CE0A1EC-9FE4-4304-A096-1FCBFEAA3549}" type="parTrans" cxnId="{D8A8EE71-5885-47A4-99C1-E1C88892AE77}">
      <dgm:prSet/>
      <dgm:spPr/>
      <dgm:t>
        <a:bodyPr/>
        <a:lstStyle/>
        <a:p>
          <a:endParaRPr lang="fr-FR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F1A931-A129-4B97-AB96-62C563C111D4}" type="sibTrans" cxnId="{D8A8EE71-5885-47A4-99C1-E1C88892AE77}">
      <dgm:prSet/>
      <dgm:spPr/>
      <dgm:t>
        <a:bodyPr/>
        <a:lstStyle/>
        <a:p>
          <a:endParaRPr lang="fr-FR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EF2FF18-0B22-4980-A957-A15A3C1EF128}">
      <dgm:prSet phldrT="[Texte]" custT="1"/>
      <dgm:spPr>
        <a:solidFill>
          <a:srgbClr val="FFCC0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72000" rIns="72000" anchor="ctr" anchorCtr="0"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fr-FR" sz="1600" b="1" dirty="0" smtClean="0">
              <a:latin typeface="Arial" panose="020B0604020202020204" pitchFamily="34" charset="0"/>
              <a:cs typeface="Arial" panose="020B0604020202020204" pitchFamily="34" charset="0"/>
            </a:rPr>
            <a:t>Pour le conseiller</a:t>
          </a:r>
          <a:endParaRPr lang="fr-FR" sz="16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03A7A7-082B-4DA9-946C-807DC80E8E34}" type="parTrans" cxnId="{4EDDFF00-5332-4EEB-BA1D-B4EA848E8148}">
      <dgm:prSet/>
      <dgm:spPr/>
      <dgm:t>
        <a:bodyPr/>
        <a:lstStyle/>
        <a:p>
          <a:endParaRPr lang="fr-FR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93A853C-EFBD-45D8-B241-8360E96550FF}" type="sibTrans" cxnId="{4EDDFF00-5332-4EEB-BA1D-B4EA848E8148}">
      <dgm:prSet/>
      <dgm:spPr/>
      <dgm:t>
        <a:bodyPr/>
        <a:lstStyle/>
        <a:p>
          <a:endParaRPr lang="fr-FR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39318B-600F-4E0A-B270-CA868039E66F}">
      <dgm:prSet phldrT="[Texte]" custT="1"/>
      <dgm:spPr>
        <a:solidFill>
          <a:srgbClr val="FFCC0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72000" rIns="72000" anchor="ctr" anchorCtr="0"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fr-FR" sz="1200" dirty="0" smtClean="0">
              <a:latin typeface="Arial" panose="020B0604020202020204" pitchFamily="34" charset="0"/>
              <a:cs typeface="Arial" panose="020B0604020202020204" pitchFamily="34" charset="0"/>
            </a:rPr>
            <a:t>Apporter une solution alternative au regroupement de crédits pour les clients dont le taux d’endettement et/ou le reste à vivre sont dégradés</a:t>
          </a:r>
          <a:endParaRPr lang="fr-FR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A5849C-1B86-4D8E-BA69-40443EC6B408}" type="parTrans" cxnId="{648444FB-5EC6-4F53-8E96-0F045308BC19}">
      <dgm:prSet/>
      <dgm:spPr/>
      <dgm:t>
        <a:bodyPr/>
        <a:lstStyle/>
        <a:p>
          <a:endParaRPr lang="fr-FR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909CD75-7205-4E7C-89B9-B31C46C40A1E}" type="sibTrans" cxnId="{648444FB-5EC6-4F53-8E96-0F045308BC19}">
      <dgm:prSet/>
      <dgm:spPr/>
      <dgm:t>
        <a:bodyPr/>
        <a:lstStyle/>
        <a:p>
          <a:endParaRPr lang="fr-FR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7EDAA5-FD2C-488C-B23A-FDBE68E6C04A}">
      <dgm:prSet phldrT="[Texte]" custT="1"/>
      <dgm:spPr>
        <a:solidFill>
          <a:srgbClr val="FFCC0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72000" rIns="72000" anchor="ctr" anchorCtr="0"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fr-FR" sz="1200" dirty="0" smtClean="0">
              <a:latin typeface="Arial" panose="020B0604020202020204" pitchFamily="34" charset="0"/>
              <a:cs typeface="Arial" panose="020B0604020202020204" pitchFamily="34" charset="0"/>
            </a:rPr>
            <a:t>Valoriser le conseil au client</a:t>
          </a:r>
          <a:endParaRPr lang="fr-FR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F9170CC-9892-406F-B4BC-1400CE8E3F36}" type="parTrans" cxnId="{A5390A6F-DD83-4FBC-8545-A7E40C296EFD}">
      <dgm:prSet/>
      <dgm:spPr/>
      <dgm:t>
        <a:bodyPr/>
        <a:lstStyle/>
        <a:p>
          <a:endParaRPr lang="fr-FR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E17185B-B774-4551-8288-7A8EC74788D9}" type="sibTrans" cxnId="{A5390A6F-DD83-4FBC-8545-A7E40C296EFD}">
      <dgm:prSet/>
      <dgm:spPr/>
      <dgm:t>
        <a:bodyPr/>
        <a:lstStyle/>
        <a:p>
          <a:endParaRPr lang="fr-FR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625BDB1-594C-44F6-9CE2-1446A55CEA63}">
      <dgm:prSet phldrT="[Texte]" custT="1"/>
      <dgm:spPr>
        <a:solidFill>
          <a:srgbClr val="FFCC66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72000" rIns="72000" anchor="ctr" anchorCtr="0"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fr-FR" sz="1600" b="1" dirty="0" smtClean="0">
              <a:latin typeface="Arial" panose="020B0604020202020204" pitchFamily="34" charset="0"/>
              <a:cs typeface="Arial" panose="020B0604020202020204" pitchFamily="34" charset="0"/>
            </a:rPr>
            <a:t>Pour la CEGEE</a:t>
          </a:r>
          <a:endParaRPr lang="fr-FR" sz="16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88F31FA-E7E7-43EB-9A6D-F4BFCFF76E99}" type="parTrans" cxnId="{AB1C501A-54D8-4B70-803A-E1AD3E4B1685}">
      <dgm:prSet/>
      <dgm:spPr/>
      <dgm:t>
        <a:bodyPr/>
        <a:lstStyle/>
        <a:p>
          <a:endParaRPr lang="fr-FR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ED319A-D9F3-4812-86A1-1E4573533B7B}" type="sibTrans" cxnId="{AB1C501A-54D8-4B70-803A-E1AD3E4B1685}">
      <dgm:prSet/>
      <dgm:spPr/>
      <dgm:t>
        <a:bodyPr/>
        <a:lstStyle/>
        <a:p>
          <a:endParaRPr lang="fr-FR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8370A0F-EBB5-4478-850F-DDA99C78CBA1}">
      <dgm:prSet phldrT="[Texte]" custT="1"/>
      <dgm:spPr>
        <a:solidFill>
          <a:srgbClr val="FF990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72000" rIns="72000" anchor="ctr" anchorCtr="0"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fr-FR" sz="1200" dirty="0" smtClean="0">
              <a:latin typeface="Arial" panose="020B0604020202020204" pitchFamily="34" charset="0"/>
              <a:cs typeface="Arial" panose="020B0604020202020204" pitchFamily="34" charset="0"/>
            </a:rPr>
            <a:t>Éviter les incidents et les frais de fonctionnement du compte</a:t>
          </a:r>
          <a:endParaRPr lang="fr-FR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4E7228-A9E3-4402-ACE1-AEB82EC33756}" type="parTrans" cxnId="{247C8EDA-22DC-4689-9AA3-94D372B40D69}">
      <dgm:prSet/>
      <dgm:spPr/>
      <dgm:t>
        <a:bodyPr/>
        <a:lstStyle/>
        <a:p>
          <a:endParaRPr lang="fr-FR"/>
        </a:p>
      </dgm:t>
    </dgm:pt>
    <dgm:pt modelId="{0B818406-6F9C-4EC6-B7FF-BFDBC00B2087}" type="sibTrans" cxnId="{247C8EDA-22DC-4689-9AA3-94D372B40D69}">
      <dgm:prSet/>
      <dgm:spPr/>
      <dgm:t>
        <a:bodyPr/>
        <a:lstStyle/>
        <a:p>
          <a:endParaRPr lang="fr-FR"/>
        </a:p>
      </dgm:t>
    </dgm:pt>
    <dgm:pt modelId="{D6FEB6D7-4EFD-4A8C-A6DD-4B5A656F3473}">
      <dgm:prSet phldrT="[Texte]" custT="1"/>
      <dgm:spPr>
        <a:solidFill>
          <a:srgbClr val="FF990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72000" rIns="72000" anchor="ctr" anchorCtr="0"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fr-FR" sz="1200" dirty="0" smtClean="0">
              <a:latin typeface="Arial" panose="020B0604020202020204" pitchFamily="34" charset="0"/>
              <a:cs typeface="Arial" panose="020B0604020202020204" pitchFamily="34" charset="0"/>
            </a:rPr>
            <a:t>Avoir une seule mensualité, une seule tarification et un seul partenaire bancaire</a:t>
          </a:r>
          <a:endParaRPr lang="fr-FR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C3B05CA-6565-428C-962D-AA23E63BA0A4}" type="parTrans" cxnId="{DC8FD2CA-A858-4758-B81E-2D4964BBA03B}">
      <dgm:prSet/>
      <dgm:spPr/>
      <dgm:t>
        <a:bodyPr/>
        <a:lstStyle/>
        <a:p>
          <a:endParaRPr lang="fr-FR"/>
        </a:p>
      </dgm:t>
    </dgm:pt>
    <dgm:pt modelId="{33ED8CBF-AF93-4695-BEE0-4DA9CB7A36DF}" type="sibTrans" cxnId="{DC8FD2CA-A858-4758-B81E-2D4964BBA03B}">
      <dgm:prSet/>
      <dgm:spPr/>
      <dgm:t>
        <a:bodyPr/>
        <a:lstStyle/>
        <a:p>
          <a:endParaRPr lang="fr-FR"/>
        </a:p>
      </dgm:t>
    </dgm:pt>
    <dgm:pt modelId="{8EC600A7-AB2F-42F0-BBF0-1889F8F53CE8}">
      <dgm:prSet phldrT="[Texte]" custT="1"/>
      <dgm:spPr>
        <a:solidFill>
          <a:srgbClr val="FF990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72000" rIns="72000" anchor="ctr" anchorCtr="0"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fr-FR" sz="1200" dirty="0" smtClean="0">
              <a:latin typeface="Arial" panose="020B0604020202020204" pitchFamily="34" charset="0"/>
              <a:cs typeface="Arial" panose="020B0604020202020204" pitchFamily="34" charset="0"/>
            </a:rPr>
            <a:t>Simplifier la gestion de ses crédits et retrouver une souplesse financière</a:t>
          </a:r>
          <a:endParaRPr lang="fr-FR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6606EA-36FF-4516-B729-8D601EE1FACB}" type="parTrans" cxnId="{85847966-518A-4D3F-921C-715FFF04E63C}">
      <dgm:prSet/>
      <dgm:spPr/>
      <dgm:t>
        <a:bodyPr/>
        <a:lstStyle/>
        <a:p>
          <a:endParaRPr lang="fr-FR"/>
        </a:p>
      </dgm:t>
    </dgm:pt>
    <dgm:pt modelId="{4EA09162-BD03-4D96-B11F-A4E682BB332E}" type="sibTrans" cxnId="{85847966-518A-4D3F-921C-715FFF04E63C}">
      <dgm:prSet/>
      <dgm:spPr/>
      <dgm:t>
        <a:bodyPr/>
        <a:lstStyle/>
        <a:p>
          <a:endParaRPr lang="fr-FR"/>
        </a:p>
      </dgm:t>
    </dgm:pt>
    <dgm:pt modelId="{F3D0E9E0-5E80-4AE6-A20D-9CBA6D71897B}">
      <dgm:prSet phldrT="[Texte]" custT="1"/>
      <dgm:spPr>
        <a:solidFill>
          <a:srgbClr val="FFCC0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72000" rIns="72000" anchor="ctr" anchorCtr="0"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fr-FR" sz="1200" dirty="0" smtClean="0">
              <a:latin typeface="Arial" panose="020B0604020202020204" pitchFamily="34" charset="0"/>
              <a:cs typeface="Arial" panose="020B0604020202020204" pitchFamily="34" charset="0"/>
            </a:rPr>
            <a:t>Vérifier l’éligibilité du client sur IZIVENTE</a:t>
          </a:r>
          <a:endParaRPr lang="fr-FR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B7BBBCB-5790-498A-8CE5-BE6A5C8F92F9}" type="parTrans" cxnId="{B84C8266-782E-440E-A0DF-900A48579182}">
      <dgm:prSet/>
      <dgm:spPr/>
      <dgm:t>
        <a:bodyPr/>
        <a:lstStyle/>
        <a:p>
          <a:endParaRPr lang="fr-FR"/>
        </a:p>
      </dgm:t>
    </dgm:pt>
    <dgm:pt modelId="{A3476689-AA51-4324-AE2B-ED947EB88201}" type="sibTrans" cxnId="{B84C8266-782E-440E-A0DF-900A48579182}">
      <dgm:prSet/>
      <dgm:spPr/>
      <dgm:t>
        <a:bodyPr/>
        <a:lstStyle/>
        <a:p>
          <a:endParaRPr lang="fr-FR"/>
        </a:p>
      </dgm:t>
    </dgm:pt>
    <dgm:pt modelId="{CC83D28A-0C46-4275-8CBB-B7C71767826E}">
      <dgm:prSet phldrT="[Texte]" custT="1"/>
      <dgm:spPr>
        <a:solidFill>
          <a:srgbClr val="FFCC66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72000" rIns="72000" anchor="ctr" anchorCtr="0"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fr-FR" sz="1200" dirty="0" smtClean="0">
              <a:latin typeface="Arial" panose="020B0604020202020204" pitchFamily="34" charset="0"/>
              <a:cs typeface="Arial" panose="020B0604020202020204" pitchFamily="34" charset="0"/>
            </a:rPr>
            <a:t>Accompagner des clients en difficulté financière et les satisfaire</a:t>
          </a:r>
          <a:endParaRPr lang="fr-FR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0701B9-C354-4F4E-9E4E-64E6E803A6FF}" type="parTrans" cxnId="{98BE5D4F-A9E0-4187-9959-E0958C1D7665}">
      <dgm:prSet/>
      <dgm:spPr/>
      <dgm:t>
        <a:bodyPr/>
        <a:lstStyle/>
        <a:p>
          <a:endParaRPr lang="fr-FR"/>
        </a:p>
      </dgm:t>
    </dgm:pt>
    <dgm:pt modelId="{2FACE637-786E-488C-BF93-8EAE4BEF2547}" type="sibTrans" cxnId="{98BE5D4F-A9E0-4187-9959-E0958C1D7665}">
      <dgm:prSet/>
      <dgm:spPr/>
      <dgm:t>
        <a:bodyPr/>
        <a:lstStyle/>
        <a:p>
          <a:endParaRPr lang="fr-FR"/>
        </a:p>
      </dgm:t>
    </dgm:pt>
    <dgm:pt modelId="{460AA1BC-9F80-417B-8BD8-7D71211DD3F5}">
      <dgm:prSet phldrT="[Texte]" custT="1"/>
      <dgm:spPr>
        <a:solidFill>
          <a:srgbClr val="FFCC66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72000" rIns="72000" anchor="ctr" anchorCtr="0"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fr-FR" sz="1200" dirty="0" smtClean="0">
              <a:latin typeface="Arial" panose="020B0604020202020204" pitchFamily="34" charset="0"/>
              <a:cs typeface="Arial" panose="020B0604020202020204" pitchFamily="34" charset="0"/>
            </a:rPr>
            <a:t>Externaliser des encours et faire porter le risque par BPCE Financement</a:t>
          </a:r>
          <a:endParaRPr lang="fr-FR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15A40EC-1C0A-48E1-99C8-BDF1762C6515}" type="parTrans" cxnId="{83642863-80B5-410F-8D6D-073E4F652511}">
      <dgm:prSet/>
      <dgm:spPr/>
      <dgm:t>
        <a:bodyPr/>
        <a:lstStyle/>
        <a:p>
          <a:endParaRPr lang="fr-FR"/>
        </a:p>
      </dgm:t>
    </dgm:pt>
    <dgm:pt modelId="{485C84A9-FB6D-4EE5-81BD-8C20F188F3F9}" type="sibTrans" cxnId="{83642863-80B5-410F-8D6D-073E4F652511}">
      <dgm:prSet/>
      <dgm:spPr/>
      <dgm:t>
        <a:bodyPr/>
        <a:lstStyle/>
        <a:p>
          <a:endParaRPr lang="fr-FR"/>
        </a:p>
      </dgm:t>
    </dgm:pt>
    <dgm:pt modelId="{580F0086-44A7-40AF-9A0E-8D33F734B303}">
      <dgm:prSet phldrT="[Texte]" custT="1"/>
      <dgm:spPr>
        <a:solidFill>
          <a:srgbClr val="FFCC66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72000" rIns="72000" anchor="ctr" anchorCtr="0"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fr-FR" sz="1200" dirty="0" smtClean="0">
              <a:latin typeface="Arial" panose="020B0604020202020204" pitchFamily="34" charset="0"/>
              <a:cs typeface="Arial" panose="020B0604020202020204" pitchFamily="34" charset="0"/>
            </a:rPr>
            <a:t>Générer un PNB supplémentaire</a:t>
          </a:r>
          <a:endParaRPr lang="fr-FR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C30A4F-B69D-4AC8-AD14-50AD57C50826}" type="parTrans" cxnId="{C04C483B-C297-49FF-A24F-448B5B091E3D}">
      <dgm:prSet/>
      <dgm:spPr/>
      <dgm:t>
        <a:bodyPr/>
        <a:lstStyle/>
        <a:p>
          <a:endParaRPr lang="fr-FR"/>
        </a:p>
      </dgm:t>
    </dgm:pt>
    <dgm:pt modelId="{9FEC285A-BD02-4831-AD99-5D82F25817A5}" type="sibTrans" cxnId="{C04C483B-C297-49FF-A24F-448B5B091E3D}">
      <dgm:prSet/>
      <dgm:spPr/>
      <dgm:t>
        <a:bodyPr/>
        <a:lstStyle/>
        <a:p>
          <a:endParaRPr lang="fr-FR"/>
        </a:p>
      </dgm:t>
    </dgm:pt>
    <dgm:pt modelId="{9F7486DD-CBF3-4C09-8C43-7E2554405981}">
      <dgm:prSet phldrT="[Texte]" custT="1"/>
      <dgm:spPr>
        <a:solidFill>
          <a:srgbClr val="FFCC66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72000" rIns="72000" anchor="ctr" anchorCtr="0"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fr-FR" sz="1200" dirty="0" smtClean="0">
              <a:latin typeface="Arial" panose="020B0604020202020204" pitchFamily="34" charset="0"/>
              <a:cs typeface="Arial" panose="020B0604020202020204" pitchFamily="34" charset="0"/>
            </a:rPr>
            <a:t>Pouvoir s’appuyer sur l’expertise de BPCE Financement dans l’analyse de ces dossiers</a:t>
          </a:r>
          <a:endParaRPr lang="fr-FR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2E90E48-5C8D-4E3C-8AD0-C6BB207AC3A7}" type="parTrans" cxnId="{FAA0BDBD-042E-49DF-B129-8815C998477B}">
      <dgm:prSet/>
      <dgm:spPr/>
      <dgm:t>
        <a:bodyPr/>
        <a:lstStyle/>
        <a:p>
          <a:endParaRPr lang="fr-FR"/>
        </a:p>
      </dgm:t>
    </dgm:pt>
    <dgm:pt modelId="{6ED96AF2-7EF0-4F60-A1EC-46A9194D8A5A}" type="sibTrans" cxnId="{FAA0BDBD-042E-49DF-B129-8815C998477B}">
      <dgm:prSet/>
      <dgm:spPr/>
      <dgm:t>
        <a:bodyPr/>
        <a:lstStyle/>
        <a:p>
          <a:endParaRPr lang="fr-FR"/>
        </a:p>
      </dgm:t>
    </dgm:pt>
    <dgm:pt modelId="{1EC46813-824B-4BE9-B169-D508D4B8CCA0}">
      <dgm:prSet phldrT="[Texte]" custT="1"/>
      <dgm:spPr>
        <a:solidFill>
          <a:srgbClr val="FF990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72000" rIns="72000" anchor="ctr" anchorCtr="0"/>
        <a:lstStyle/>
        <a:p>
          <a:pPr>
            <a:lnSpc>
              <a:spcPct val="100000"/>
            </a:lnSpc>
            <a:spcAft>
              <a:spcPts val="600"/>
            </a:spcAft>
          </a:pPr>
          <a:endParaRPr lang="fr-FR" sz="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54D037-2276-4ABD-A6AA-49E6EDBB1B14}" type="parTrans" cxnId="{CD6B3C74-0A01-42FC-B689-3270D44AB866}">
      <dgm:prSet/>
      <dgm:spPr/>
      <dgm:t>
        <a:bodyPr/>
        <a:lstStyle/>
        <a:p>
          <a:endParaRPr lang="fr-FR"/>
        </a:p>
      </dgm:t>
    </dgm:pt>
    <dgm:pt modelId="{E58F9A1A-5F6A-4A12-92AD-8B0518431471}" type="sibTrans" cxnId="{CD6B3C74-0A01-42FC-B689-3270D44AB866}">
      <dgm:prSet/>
      <dgm:spPr/>
      <dgm:t>
        <a:bodyPr/>
        <a:lstStyle/>
        <a:p>
          <a:endParaRPr lang="fr-FR"/>
        </a:p>
      </dgm:t>
    </dgm:pt>
    <dgm:pt modelId="{4B158691-8F57-401A-8CB7-5FD9D9AA04B0}">
      <dgm:prSet phldrT="[Texte]" custT="1"/>
      <dgm:spPr>
        <a:solidFill>
          <a:srgbClr val="FFCC0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72000" rIns="72000" anchor="ctr" anchorCtr="0"/>
        <a:lstStyle/>
        <a:p>
          <a:pPr>
            <a:lnSpc>
              <a:spcPct val="100000"/>
            </a:lnSpc>
            <a:spcAft>
              <a:spcPts val="600"/>
            </a:spcAft>
          </a:pPr>
          <a:endParaRPr lang="fr-FR" sz="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9639CE6-96CD-41FB-986D-31DE2F4CC6FD}" type="parTrans" cxnId="{DF3BE920-5D9F-44E6-BA8D-C4A809326341}">
      <dgm:prSet/>
      <dgm:spPr/>
      <dgm:t>
        <a:bodyPr/>
        <a:lstStyle/>
        <a:p>
          <a:endParaRPr lang="fr-FR"/>
        </a:p>
      </dgm:t>
    </dgm:pt>
    <dgm:pt modelId="{BD57DB68-D62B-40D9-A44E-B3F99BD25EE9}" type="sibTrans" cxnId="{DF3BE920-5D9F-44E6-BA8D-C4A809326341}">
      <dgm:prSet/>
      <dgm:spPr/>
      <dgm:t>
        <a:bodyPr/>
        <a:lstStyle/>
        <a:p>
          <a:endParaRPr lang="fr-FR"/>
        </a:p>
      </dgm:t>
    </dgm:pt>
    <dgm:pt modelId="{67FFCCCF-87D1-436B-94AD-CF0DE1ED3AE7}">
      <dgm:prSet phldrT="[Texte]" custT="1"/>
      <dgm:spPr>
        <a:solidFill>
          <a:srgbClr val="FFCC66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72000" rIns="72000" anchor="ctr" anchorCtr="0"/>
        <a:lstStyle/>
        <a:p>
          <a:pPr>
            <a:lnSpc>
              <a:spcPct val="100000"/>
            </a:lnSpc>
            <a:spcAft>
              <a:spcPts val="600"/>
            </a:spcAft>
          </a:pPr>
          <a:endParaRPr lang="fr-FR" sz="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B4A64AA-F1B9-4D88-BAAA-8D845EA0A727}" type="parTrans" cxnId="{D19A4173-4638-4AA6-8E5F-7519F233F061}">
      <dgm:prSet/>
      <dgm:spPr/>
      <dgm:t>
        <a:bodyPr/>
        <a:lstStyle/>
        <a:p>
          <a:endParaRPr lang="fr-FR"/>
        </a:p>
      </dgm:t>
    </dgm:pt>
    <dgm:pt modelId="{792B1CDB-376E-4B59-9BFD-2C2AF2ED33EF}" type="sibTrans" cxnId="{D19A4173-4638-4AA6-8E5F-7519F233F061}">
      <dgm:prSet/>
      <dgm:spPr/>
      <dgm:t>
        <a:bodyPr/>
        <a:lstStyle/>
        <a:p>
          <a:endParaRPr lang="fr-FR"/>
        </a:p>
      </dgm:t>
    </dgm:pt>
    <dgm:pt modelId="{196B34EA-7F15-4B7F-85FE-A004EDD6305B}">
      <dgm:prSet phldrT="[Texte]" custT="1"/>
      <dgm:spPr>
        <a:solidFill>
          <a:srgbClr val="FF990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fr-FR" sz="1200" dirty="0" smtClean="0">
              <a:latin typeface="Arial" panose="020B0604020202020204" pitchFamily="34" charset="0"/>
              <a:cs typeface="Arial" panose="020B0604020202020204" pitchFamily="34" charset="0"/>
            </a:rPr>
            <a:t>Pouvoir </a:t>
          </a:r>
          <a:r>
            <a:rPr lang="fr-FR" sz="1150" dirty="0" smtClean="0">
              <a:latin typeface="Arial" panose="020B0604020202020204" pitchFamily="34" charset="0"/>
              <a:cs typeface="Arial" panose="020B0604020202020204" pitchFamily="34" charset="0"/>
            </a:rPr>
            <a:t>regrouper/restructurer</a:t>
          </a:r>
          <a:r>
            <a:rPr lang="fr-FR" sz="1200" dirty="0" smtClean="0">
              <a:latin typeface="Arial" panose="020B0604020202020204" pitchFamily="34" charset="0"/>
              <a:cs typeface="Arial" panose="020B0604020202020204" pitchFamily="34" charset="0"/>
            </a:rPr>
            <a:t> des encours au-delà de 75.000€</a:t>
          </a:r>
          <a:endParaRPr lang="fr-FR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815BF77-CC90-48D9-AB16-0199B2795EA3}" type="parTrans" cxnId="{6F91FBF6-243E-4562-9197-0AB0433F2CB9}">
      <dgm:prSet/>
      <dgm:spPr/>
      <dgm:t>
        <a:bodyPr/>
        <a:lstStyle/>
        <a:p>
          <a:endParaRPr lang="fr-FR"/>
        </a:p>
      </dgm:t>
    </dgm:pt>
    <dgm:pt modelId="{21E5E386-C34E-4E76-B054-96E126755173}" type="sibTrans" cxnId="{6F91FBF6-243E-4562-9197-0AB0433F2CB9}">
      <dgm:prSet/>
      <dgm:spPr/>
      <dgm:t>
        <a:bodyPr/>
        <a:lstStyle/>
        <a:p>
          <a:endParaRPr lang="fr-FR"/>
        </a:p>
      </dgm:t>
    </dgm:pt>
    <dgm:pt modelId="{5628455D-7827-4843-8818-4E25C8DAB33D}">
      <dgm:prSet phldrT="[Texte]" custT="1"/>
      <dgm:spPr>
        <a:solidFill>
          <a:srgbClr val="FFCC66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72000" rIns="72000" anchor="ctr" anchorCtr="0"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fr-FR" sz="1200" dirty="0" smtClean="0">
              <a:latin typeface="Arial" panose="020B0604020202020204" pitchFamily="34" charset="0"/>
              <a:cs typeface="Arial" panose="020B0604020202020204" pitchFamily="34" charset="0"/>
            </a:rPr>
            <a:t>Resolvabiliser ces clients et améliorer leur notation</a:t>
          </a:r>
          <a:endParaRPr lang="fr-FR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7C24812-C79E-43A7-95C6-83EC60069C17}" type="parTrans" cxnId="{33E3102B-A395-4062-A6F9-E69C4B42E00D}">
      <dgm:prSet/>
      <dgm:spPr/>
      <dgm:t>
        <a:bodyPr/>
        <a:lstStyle/>
        <a:p>
          <a:endParaRPr lang="fr-FR"/>
        </a:p>
      </dgm:t>
    </dgm:pt>
    <dgm:pt modelId="{952CE971-DBF3-409D-A4A0-9A1E2690D88E}" type="sibTrans" cxnId="{33E3102B-A395-4062-A6F9-E69C4B42E00D}">
      <dgm:prSet/>
      <dgm:spPr/>
      <dgm:t>
        <a:bodyPr/>
        <a:lstStyle/>
        <a:p>
          <a:endParaRPr lang="fr-FR"/>
        </a:p>
      </dgm:t>
    </dgm:pt>
    <dgm:pt modelId="{E9A45272-9AAF-4840-8381-12BE51961798}">
      <dgm:prSet phldrT="[Texte]" custT="1"/>
      <dgm:spPr>
        <a:solidFill>
          <a:srgbClr val="FFCC0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72000" rIns="72000" anchor="ctr" anchorCtr="0"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fr-FR" sz="1200" dirty="0" smtClean="0">
              <a:latin typeface="Arial" panose="020B0604020202020204" pitchFamily="34" charset="0"/>
              <a:cs typeface="Arial" panose="020B0604020202020204" pitchFamily="34" charset="0"/>
            </a:rPr>
            <a:t>Disposer d’une procédure simplifiée avec transmission d’un contact à BPCE Financement</a:t>
          </a:r>
          <a:endParaRPr lang="fr-FR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ECDACEA-BB57-42A1-B995-77F28C4A3C7B}" type="parTrans" cxnId="{4A608770-1BB1-4020-9211-7E36E5394E92}">
      <dgm:prSet/>
      <dgm:spPr/>
      <dgm:t>
        <a:bodyPr/>
        <a:lstStyle/>
        <a:p>
          <a:endParaRPr lang="fr-FR"/>
        </a:p>
      </dgm:t>
    </dgm:pt>
    <dgm:pt modelId="{EFE3CF23-ACE5-432D-9DE9-D14F12340E09}" type="sibTrans" cxnId="{4A608770-1BB1-4020-9211-7E36E5394E92}">
      <dgm:prSet/>
      <dgm:spPr/>
      <dgm:t>
        <a:bodyPr/>
        <a:lstStyle/>
        <a:p>
          <a:endParaRPr lang="fr-FR"/>
        </a:p>
      </dgm:t>
    </dgm:pt>
    <dgm:pt modelId="{5EA2D220-CEDB-4E7A-8221-E8741E6FA8AA}" type="pres">
      <dgm:prSet presAssocID="{96FBFEE9-4FED-495A-B9E0-362CAF0A100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0D9F7A72-6548-40CC-ADC7-69FE5F5328A9}" type="pres">
      <dgm:prSet presAssocID="{0BFFFDD5-083D-4E35-B770-1546893F52B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42EFC5A-8A73-440D-9529-82E24FA6939B}" type="pres">
      <dgm:prSet presAssocID="{93248E94-F99E-4BA2-8703-A6B7A9EB11BF}" presName="sibTrans" presStyleCnt="0"/>
      <dgm:spPr/>
    </dgm:pt>
    <dgm:pt modelId="{7ADBCFC9-9A10-427A-AD16-2A062B565805}" type="pres">
      <dgm:prSet presAssocID="{DEF2FF18-0B22-4980-A957-A15A3C1EF12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E5B461A-DDCB-42C9-A594-F6EA90412492}" type="pres">
      <dgm:prSet presAssocID="{093A853C-EFBD-45D8-B241-8360E96550FF}" presName="sibTrans" presStyleCnt="0"/>
      <dgm:spPr/>
    </dgm:pt>
    <dgm:pt modelId="{8E1388F0-51DD-438A-ADBB-242F1D818758}" type="pres">
      <dgm:prSet presAssocID="{9625BDB1-594C-44F6-9CE2-1446A55CEA6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5A05ABC0-402D-43D3-BB6E-70A7054A08CA}" type="presOf" srcId="{580F0086-44A7-40AF-9A0E-8D33F734B303}" destId="{8E1388F0-51DD-438A-ADBB-242F1D818758}" srcOrd="0" destOrd="6" presId="urn:microsoft.com/office/officeart/2005/8/layout/hList6"/>
    <dgm:cxn modelId="{DD4F9894-637C-4A36-956C-164D4D10CA86}" type="presOf" srcId="{196B34EA-7F15-4B7F-85FE-A004EDD6305B}" destId="{0D9F7A72-6548-40CC-ADC7-69FE5F5328A9}" srcOrd="0" destOrd="6" presId="urn:microsoft.com/office/officeart/2005/8/layout/hList6"/>
    <dgm:cxn modelId="{3971BF06-603B-4270-834C-ED7207D9DA6B}" type="presOf" srcId="{9F7486DD-CBF3-4C09-8C43-7E2554405981}" destId="{8E1388F0-51DD-438A-ADBB-242F1D818758}" srcOrd="0" destOrd="3" presId="urn:microsoft.com/office/officeart/2005/8/layout/hList6"/>
    <dgm:cxn modelId="{FAA0BDBD-042E-49DF-B129-8815C998477B}" srcId="{9625BDB1-594C-44F6-9CE2-1446A55CEA63}" destId="{9F7486DD-CBF3-4C09-8C43-7E2554405981}" srcOrd="2" destOrd="0" parTransId="{52E90E48-5C8D-4E3C-8AD0-C6BB207AC3A7}" sibTransId="{6ED96AF2-7EF0-4F60-A1EC-46A9194D8A5A}"/>
    <dgm:cxn modelId="{640E8FE7-099A-4149-91DD-80F30024174C}" type="presOf" srcId="{8EC600A7-AB2F-42F0-BBF0-1889F8F53CE8}" destId="{0D9F7A72-6548-40CC-ADC7-69FE5F5328A9}" srcOrd="0" destOrd="5" presId="urn:microsoft.com/office/officeart/2005/8/layout/hList6"/>
    <dgm:cxn modelId="{C1B2D6F0-FA51-42CA-85F7-DFF3C4A6FDFB}" type="presOf" srcId="{457EDAA5-FD2C-488C-B23A-FDBE68E6C04A}" destId="{7ADBCFC9-9A10-427A-AD16-2A062B565805}" srcOrd="0" destOrd="3" presId="urn:microsoft.com/office/officeart/2005/8/layout/hList6"/>
    <dgm:cxn modelId="{442F7347-84FF-4332-9154-2174E7C335AD}" type="presOf" srcId="{DEF2FF18-0B22-4980-A957-A15A3C1EF128}" destId="{7ADBCFC9-9A10-427A-AD16-2A062B565805}" srcOrd="0" destOrd="0" presId="urn:microsoft.com/office/officeart/2005/8/layout/hList6"/>
    <dgm:cxn modelId="{D19A4173-4638-4AA6-8E5F-7519F233F061}" srcId="{9625BDB1-594C-44F6-9CE2-1446A55CEA63}" destId="{67FFCCCF-87D1-436B-94AD-CF0DE1ED3AE7}" srcOrd="0" destOrd="0" parTransId="{7B4A64AA-F1B9-4D88-BAAA-8D845EA0A727}" sibTransId="{792B1CDB-376E-4B59-9BFD-2C2AF2ED33EF}"/>
    <dgm:cxn modelId="{DF3BE920-5D9F-44E6-BA8D-C4A809326341}" srcId="{DEF2FF18-0B22-4980-A957-A15A3C1EF128}" destId="{4B158691-8F57-401A-8CB7-5FD9D9AA04B0}" srcOrd="0" destOrd="0" parTransId="{09639CE6-96CD-41FB-986D-31DE2F4CC6FD}" sibTransId="{BD57DB68-D62B-40D9-A44E-B3F99BD25EE9}"/>
    <dgm:cxn modelId="{5006E08B-D3E7-4C2F-9F6C-33317949C1EF}" type="presOf" srcId="{3D39318B-600F-4E0A-B270-CA868039E66F}" destId="{7ADBCFC9-9A10-427A-AD16-2A062B565805}" srcOrd="0" destOrd="2" presId="urn:microsoft.com/office/officeart/2005/8/layout/hList6"/>
    <dgm:cxn modelId="{8DE2ACEC-3D66-42EA-93A8-48145F4B4F96}" type="presOf" srcId="{AA00272E-EF4C-4BD4-B8D2-B6806DF2FE94}" destId="{0D9F7A72-6548-40CC-ADC7-69FE5F5328A9}" srcOrd="0" destOrd="2" presId="urn:microsoft.com/office/officeart/2005/8/layout/hList6"/>
    <dgm:cxn modelId="{823EC3A7-00BB-4431-A0CA-030532328B46}" type="presOf" srcId="{9625BDB1-594C-44F6-9CE2-1446A55CEA63}" destId="{8E1388F0-51DD-438A-ADBB-242F1D818758}" srcOrd="0" destOrd="0" presId="urn:microsoft.com/office/officeart/2005/8/layout/hList6"/>
    <dgm:cxn modelId="{D8A8EE71-5885-47A4-99C1-E1C88892AE77}" srcId="{0BFFFDD5-083D-4E35-B770-1546893F52B0}" destId="{AA00272E-EF4C-4BD4-B8D2-B6806DF2FE94}" srcOrd="1" destOrd="0" parTransId="{ECE0A1EC-9FE4-4304-A096-1FCBFEAA3549}" sibTransId="{65F1A931-A129-4B97-AB96-62C563C111D4}"/>
    <dgm:cxn modelId="{6F91FBF6-243E-4562-9197-0AB0433F2CB9}" srcId="{0BFFFDD5-083D-4E35-B770-1546893F52B0}" destId="{196B34EA-7F15-4B7F-85FE-A004EDD6305B}" srcOrd="5" destOrd="0" parTransId="{3815BF77-CC90-48D9-AB16-0199B2795EA3}" sibTransId="{21E5E386-C34E-4E76-B054-96E126755173}"/>
    <dgm:cxn modelId="{86A00667-0C67-4D14-B6A6-963B5871D9C8}" type="presOf" srcId="{1EC46813-824B-4BE9-B169-D508D4B8CCA0}" destId="{0D9F7A72-6548-40CC-ADC7-69FE5F5328A9}" srcOrd="0" destOrd="1" presId="urn:microsoft.com/office/officeart/2005/8/layout/hList6"/>
    <dgm:cxn modelId="{7D387BED-4B40-46D9-8923-BBE35DB27BCF}" type="presOf" srcId="{4B158691-8F57-401A-8CB7-5FD9D9AA04B0}" destId="{7ADBCFC9-9A10-427A-AD16-2A062B565805}" srcOrd="0" destOrd="1" presId="urn:microsoft.com/office/officeart/2005/8/layout/hList6"/>
    <dgm:cxn modelId="{9FF76897-7B55-4C17-9EF8-CD0B1FE23114}" type="presOf" srcId="{67FFCCCF-87D1-436B-94AD-CF0DE1ED3AE7}" destId="{8E1388F0-51DD-438A-ADBB-242F1D818758}" srcOrd="0" destOrd="1" presId="urn:microsoft.com/office/officeart/2005/8/layout/hList6"/>
    <dgm:cxn modelId="{4EDDFF00-5332-4EEB-BA1D-B4EA848E8148}" srcId="{96FBFEE9-4FED-495A-B9E0-362CAF0A1000}" destId="{DEF2FF18-0B22-4980-A957-A15A3C1EF128}" srcOrd="1" destOrd="0" parTransId="{F403A7A7-082B-4DA9-946C-807DC80E8E34}" sibTransId="{093A853C-EFBD-45D8-B241-8360E96550FF}"/>
    <dgm:cxn modelId="{C04C483B-C297-49FF-A24F-448B5B091E3D}" srcId="{9625BDB1-594C-44F6-9CE2-1446A55CEA63}" destId="{580F0086-44A7-40AF-9A0E-8D33F734B303}" srcOrd="5" destOrd="0" parTransId="{EBC30A4F-B69D-4AC8-AD14-50AD57C50826}" sibTransId="{9FEC285A-BD02-4831-AD99-5D82F25817A5}"/>
    <dgm:cxn modelId="{6B2DCEAE-6747-40E0-90D7-8273E0E35F43}" type="presOf" srcId="{F3D0E9E0-5E80-4AE6-A20D-9CBA6D71897B}" destId="{7ADBCFC9-9A10-427A-AD16-2A062B565805}" srcOrd="0" destOrd="4" presId="urn:microsoft.com/office/officeart/2005/8/layout/hList6"/>
    <dgm:cxn modelId="{828BCEC0-ADF6-4CFF-83C7-558834A44FF6}" type="presOf" srcId="{5628455D-7827-4843-8818-4E25C8DAB33D}" destId="{8E1388F0-51DD-438A-ADBB-242F1D818758}" srcOrd="0" destOrd="5" presId="urn:microsoft.com/office/officeart/2005/8/layout/hList6"/>
    <dgm:cxn modelId="{33E3102B-A395-4062-A6F9-E69C4B42E00D}" srcId="{9625BDB1-594C-44F6-9CE2-1446A55CEA63}" destId="{5628455D-7827-4843-8818-4E25C8DAB33D}" srcOrd="4" destOrd="0" parTransId="{67C24812-C79E-43A7-95C6-83EC60069C17}" sibTransId="{952CE971-DBF3-409D-A4A0-9A1E2690D88E}"/>
    <dgm:cxn modelId="{98BE5D4F-A9E0-4187-9959-E0958C1D7665}" srcId="{9625BDB1-594C-44F6-9CE2-1446A55CEA63}" destId="{CC83D28A-0C46-4275-8CBB-B7C71767826E}" srcOrd="1" destOrd="0" parTransId="{080701B9-C354-4F4E-9E4E-64E6E803A6FF}" sibTransId="{2FACE637-786E-488C-BF93-8EAE4BEF2547}"/>
    <dgm:cxn modelId="{9A32C8BA-2578-4A23-88FD-BDEE8AE3939A}" type="presOf" srcId="{CC83D28A-0C46-4275-8CBB-B7C71767826E}" destId="{8E1388F0-51DD-438A-ADBB-242F1D818758}" srcOrd="0" destOrd="2" presId="urn:microsoft.com/office/officeart/2005/8/layout/hList6"/>
    <dgm:cxn modelId="{AB7FC0EC-954D-481B-A765-D104449218DC}" srcId="{96FBFEE9-4FED-495A-B9E0-362CAF0A1000}" destId="{0BFFFDD5-083D-4E35-B770-1546893F52B0}" srcOrd="0" destOrd="0" parTransId="{E98ED9E0-65B4-40E8-93A9-35F4167F32E5}" sibTransId="{93248E94-F99E-4BA2-8703-A6B7A9EB11BF}"/>
    <dgm:cxn modelId="{7C7E76B7-6623-4269-9ECA-64EF48CB86BE}" type="presOf" srcId="{460AA1BC-9F80-417B-8BD8-7D71211DD3F5}" destId="{8E1388F0-51DD-438A-ADBB-242F1D818758}" srcOrd="0" destOrd="4" presId="urn:microsoft.com/office/officeart/2005/8/layout/hList6"/>
    <dgm:cxn modelId="{7CD77ED4-6649-49A3-AC82-D9D7E69E69DC}" type="presOf" srcId="{D6FEB6D7-4EFD-4A8C-A6DD-4B5A656F3473}" destId="{0D9F7A72-6548-40CC-ADC7-69FE5F5328A9}" srcOrd="0" destOrd="4" presId="urn:microsoft.com/office/officeart/2005/8/layout/hList6"/>
    <dgm:cxn modelId="{B84C8266-782E-440E-A0DF-900A48579182}" srcId="{DEF2FF18-0B22-4980-A957-A15A3C1EF128}" destId="{F3D0E9E0-5E80-4AE6-A20D-9CBA6D71897B}" srcOrd="3" destOrd="0" parTransId="{FB7BBBCB-5790-498A-8CE5-BE6A5C8F92F9}" sibTransId="{A3476689-AA51-4324-AE2B-ED947EB88201}"/>
    <dgm:cxn modelId="{AB1C501A-54D8-4B70-803A-E1AD3E4B1685}" srcId="{96FBFEE9-4FED-495A-B9E0-362CAF0A1000}" destId="{9625BDB1-594C-44F6-9CE2-1446A55CEA63}" srcOrd="2" destOrd="0" parTransId="{488F31FA-E7E7-43EB-9A6D-F4BFCFF76E99}" sibTransId="{9EED319A-D9F3-4812-86A1-1E4573533B7B}"/>
    <dgm:cxn modelId="{DE0B9F29-984B-4128-B613-C7210B88EC33}" type="presOf" srcId="{0BFFFDD5-083D-4E35-B770-1546893F52B0}" destId="{0D9F7A72-6548-40CC-ADC7-69FE5F5328A9}" srcOrd="0" destOrd="0" presId="urn:microsoft.com/office/officeart/2005/8/layout/hList6"/>
    <dgm:cxn modelId="{247C8EDA-22DC-4689-9AA3-94D372B40D69}" srcId="{0BFFFDD5-083D-4E35-B770-1546893F52B0}" destId="{E8370A0F-EBB5-4478-850F-DDA99C78CBA1}" srcOrd="2" destOrd="0" parTransId="{714E7228-A9E3-4402-ACE1-AEB82EC33756}" sibTransId="{0B818406-6F9C-4EC6-B7FF-BFDBC00B2087}"/>
    <dgm:cxn modelId="{DC8FD2CA-A858-4758-B81E-2D4964BBA03B}" srcId="{0BFFFDD5-083D-4E35-B770-1546893F52B0}" destId="{D6FEB6D7-4EFD-4A8C-A6DD-4B5A656F3473}" srcOrd="3" destOrd="0" parTransId="{CC3B05CA-6565-428C-962D-AA23E63BA0A4}" sibTransId="{33ED8CBF-AF93-4695-BEE0-4DA9CB7A36DF}"/>
    <dgm:cxn modelId="{A5390A6F-DD83-4FBC-8545-A7E40C296EFD}" srcId="{DEF2FF18-0B22-4980-A957-A15A3C1EF128}" destId="{457EDAA5-FD2C-488C-B23A-FDBE68E6C04A}" srcOrd="2" destOrd="0" parTransId="{CF9170CC-9892-406F-B4BC-1400CE8E3F36}" sibTransId="{5E17185B-B774-4551-8288-7A8EC74788D9}"/>
    <dgm:cxn modelId="{A7B935B1-AD58-4756-AD89-C06396BDD183}" type="presOf" srcId="{E9A45272-9AAF-4840-8381-12BE51961798}" destId="{7ADBCFC9-9A10-427A-AD16-2A062B565805}" srcOrd="0" destOrd="5" presId="urn:microsoft.com/office/officeart/2005/8/layout/hList6"/>
    <dgm:cxn modelId="{4A608770-1BB1-4020-9211-7E36E5394E92}" srcId="{DEF2FF18-0B22-4980-A957-A15A3C1EF128}" destId="{E9A45272-9AAF-4840-8381-12BE51961798}" srcOrd="4" destOrd="0" parTransId="{5ECDACEA-BB57-42A1-B995-77F28C4A3C7B}" sibTransId="{EFE3CF23-ACE5-432D-9DE9-D14F12340E09}"/>
    <dgm:cxn modelId="{83642863-80B5-410F-8D6D-073E4F652511}" srcId="{9625BDB1-594C-44F6-9CE2-1446A55CEA63}" destId="{460AA1BC-9F80-417B-8BD8-7D71211DD3F5}" srcOrd="3" destOrd="0" parTransId="{815A40EC-1C0A-48E1-99C8-BDF1762C6515}" sibTransId="{485C84A9-FB6D-4EE5-81BD-8C20F188F3F9}"/>
    <dgm:cxn modelId="{290B582D-EF38-40AC-9DE2-35DEE1C6ACF9}" type="presOf" srcId="{96FBFEE9-4FED-495A-B9E0-362CAF0A1000}" destId="{5EA2D220-CEDB-4E7A-8221-E8741E6FA8AA}" srcOrd="0" destOrd="0" presId="urn:microsoft.com/office/officeart/2005/8/layout/hList6"/>
    <dgm:cxn modelId="{85847966-518A-4D3F-921C-715FFF04E63C}" srcId="{0BFFFDD5-083D-4E35-B770-1546893F52B0}" destId="{8EC600A7-AB2F-42F0-BBF0-1889F8F53CE8}" srcOrd="4" destOrd="0" parTransId="{166606EA-36FF-4516-B729-8D601EE1FACB}" sibTransId="{4EA09162-BD03-4D96-B11F-A4E682BB332E}"/>
    <dgm:cxn modelId="{24342E69-ECB9-44E4-ABAE-C2698D23D0D5}" type="presOf" srcId="{E8370A0F-EBB5-4478-850F-DDA99C78CBA1}" destId="{0D9F7A72-6548-40CC-ADC7-69FE5F5328A9}" srcOrd="0" destOrd="3" presId="urn:microsoft.com/office/officeart/2005/8/layout/hList6"/>
    <dgm:cxn modelId="{CD6B3C74-0A01-42FC-B689-3270D44AB866}" srcId="{0BFFFDD5-083D-4E35-B770-1546893F52B0}" destId="{1EC46813-824B-4BE9-B169-D508D4B8CCA0}" srcOrd="0" destOrd="0" parTransId="{0654D037-2276-4ABD-A6AA-49E6EDBB1B14}" sibTransId="{E58F9A1A-5F6A-4A12-92AD-8B0518431471}"/>
    <dgm:cxn modelId="{648444FB-5EC6-4F53-8E96-0F045308BC19}" srcId="{DEF2FF18-0B22-4980-A957-A15A3C1EF128}" destId="{3D39318B-600F-4E0A-B270-CA868039E66F}" srcOrd="1" destOrd="0" parTransId="{21A5849C-1B86-4D8E-BA69-40443EC6B408}" sibTransId="{4909CD75-7205-4E7C-89B9-B31C46C40A1E}"/>
    <dgm:cxn modelId="{BCA5794A-0E18-456A-854D-BFEC88ECCF35}" type="presParOf" srcId="{5EA2D220-CEDB-4E7A-8221-E8741E6FA8AA}" destId="{0D9F7A72-6548-40CC-ADC7-69FE5F5328A9}" srcOrd="0" destOrd="0" presId="urn:microsoft.com/office/officeart/2005/8/layout/hList6"/>
    <dgm:cxn modelId="{3C709133-C9DB-4B79-AEA8-51D42BD4651A}" type="presParOf" srcId="{5EA2D220-CEDB-4E7A-8221-E8741E6FA8AA}" destId="{242EFC5A-8A73-440D-9529-82E24FA6939B}" srcOrd="1" destOrd="0" presId="urn:microsoft.com/office/officeart/2005/8/layout/hList6"/>
    <dgm:cxn modelId="{360FC336-6565-4F08-A097-9EF8C52C2280}" type="presParOf" srcId="{5EA2D220-CEDB-4E7A-8221-E8741E6FA8AA}" destId="{7ADBCFC9-9A10-427A-AD16-2A062B565805}" srcOrd="2" destOrd="0" presId="urn:microsoft.com/office/officeart/2005/8/layout/hList6"/>
    <dgm:cxn modelId="{34F2B47C-6F8B-4CDB-BC10-68315DB28386}" type="presParOf" srcId="{5EA2D220-CEDB-4E7A-8221-E8741E6FA8AA}" destId="{FE5B461A-DDCB-42C9-A594-F6EA90412492}" srcOrd="3" destOrd="0" presId="urn:microsoft.com/office/officeart/2005/8/layout/hList6"/>
    <dgm:cxn modelId="{86D92938-10FE-42A2-B1C0-6BA6224A2DF9}" type="presParOf" srcId="{5EA2D220-CEDB-4E7A-8221-E8741E6FA8AA}" destId="{8E1388F0-51DD-438A-ADBB-242F1D818758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FE58DB-4C02-4F35-A2B2-85869EF5CFDD}">
      <dsp:nvSpPr>
        <dsp:cNvPr id="0" name=""/>
        <dsp:cNvSpPr/>
      </dsp:nvSpPr>
      <dsp:spPr>
        <a:xfrm>
          <a:off x="2977" y="10178"/>
          <a:ext cx="1790507" cy="716203"/>
        </a:xfrm>
        <a:prstGeom prst="rect">
          <a:avLst/>
        </a:prstGeom>
        <a:solidFill>
          <a:schemeClr val="tx2">
            <a:lumMod val="7500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Objet finançable</a:t>
          </a:r>
          <a:endParaRPr lang="fr-FR" sz="1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77" y="10178"/>
        <a:ext cx="1790507" cy="716203"/>
      </dsp:txXfrm>
    </dsp:sp>
    <dsp:sp modelId="{4E986BED-181E-432E-98AA-F2EF8B988CF9}">
      <dsp:nvSpPr>
        <dsp:cNvPr id="0" name=""/>
        <dsp:cNvSpPr/>
      </dsp:nvSpPr>
      <dsp:spPr>
        <a:xfrm>
          <a:off x="2977" y="726381"/>
          <a:ext cx="1790507" cy="2503439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000" tIns="58674" rIns="72000" bIns="88011" numCol="1" spcCol="1270" anchor="ctr" anchorCtr="0">
          <a:noAutofit/>
        </a:bodyPr>
        <a:lstStyle/>
        <a:p>
          <a:pPr marL="57150" lvl="1" indent="-57150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fr-FR" sz="11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Crédits conso</a:t>
          </a:r>
          <a:br>
            <a:rPr lang="fr-FR" sz="11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fr-FR" sz="11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internes/externes</a:t>
          </a:r>
          <a:endParaRPr lang="fr-FR" sz="1100" kern="1200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fr-FR" sz="11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Crédits immo</a:t>
          </a:r>
          <a:br>
            <a:rPr lang="fr-FR" sz="11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fr-FR" sz="11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internes/externes ≤60% du montant financé</a:t>
          </a:r>
          <a:endParaRPr lang="fr-FR" sz="1100" kern="1200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fr-FR" sz="11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Autres dettes</a:t>
          </a:r>
          <a:br>
            <a:rPr lang="fr-FR" sz="11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fr-FR" sz="11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(retards de loyers, d’impôts, autres…)</a:t>
          </a:r>
          <a:endParaRPr lang="fr-FR" sz="1100" kern="1200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fr-FR" sz="11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Trésorerie complémentaire</a:t>
          </a:r>
          <a:br>
            <a:rPr lang="fr-FR" sz="11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fr-FR" sz="11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limitée à 20.000€ maxi et 50% du montant financé</a:t>
          </a:r>
          <a:endParaRPr lang="fr-FR" sz="1100" kern="1200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77" y="726381"/>
        <a:ext cx="1790507" cy="2503439"/>
      </dsp:txXfrm>
    </dsp:sp>
    <dsp:sp modelId="{79B4E925-472E-4C0A-9B66-FF326126D6DC}">
      <dsp:nvSpPr>
        <dsp:cNvPr id="0" name=""/>
        <dsp:cNvSpPr/>
      </dsp:nvSpPr>
      <dsp:spPr>
        <a:xfrm>
          <a:off x="2044156" y="10178"/>
          <a:ext cx="1790507" cy="716203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Montant</a:t>
          </a:r>
          <a:endParaRPr lang="fr-FR" sz="1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044156" y="10178"/>
        <a:ext cx="1790507" cy="716203"/>
      </dsp:txXfrm>
    </dsp:sp>
    <dsp:sp modelId="{598E7A2A-2A43-4BBF-BC15-89900845BBED}">
      <dsp:nvSpPr>
        <dsp:cNvPr id="0" name=""/>
        <dsp:cNvSpPr/>
      </dsp:nvSpPr>
      <dsp:spPr>
        <a:xfrm>
          <a:off x="2044156" y="726381"/>
          <a:ext cx="1790507" cy="2503439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000" tIns="58674" rIns="72000" bIns="88011" numCol="1" spcCol="1270" anchor="ctr" anchorCtr="0">
          <a:noAutofit/>
        </a:bodyPr>
        <a:lstStyle/>
        <a:p>
          <a:pPr marL="57150" lvl="1" indent="-57150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fr-FR" sz="11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Minimum </a:t>
          </a:r>
          <a:r>
            <a:rPr lang="fr-FR" sz="11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7.650€</a:t>
          </a:r>
          <a:endParaRPr lang="fr-FR" sz="1100" b="1" kern="1200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fr-FR" sz="11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Maximum selon profil emprunteurs :</a:t>
          </a:r>
          <a:endParaRPr lang="fr-FR" sz="1100" kern="1200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2" indent="-57150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fr-FR" sz="11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Locataires</a:t>
          </a:r>
          <a:br>
            <a:rPr lang="fr-FR" sz="11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fr-FR" sz="11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/>
            </a:rPr>
            <a:t></a:t>
          </a:r>
          <a:r>
            <a:rPr lang="fr-FR" sz="11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jusqu’à </a:t>
          </a:r>
          <a:r>
            <a:rPr lang="fr-FR" sz="11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100.000€</a:t>
          </a:r>
          <a:endParaRPr lang="fr-FR" sz="1100" b="1" kern="1200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2" indent="-57150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fr-FR" sz="11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Propriétaires accédants</a:t>
          </a:r>
          <a:br>
            <a:rPr lang="fr-FR" sz="11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fr-FR" sz="11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/>
            </a:rPr>
            <a:t> </a:t>
          </a:r>
          <a:r>
            <a:rPr lang="fr-FR" sz="11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jusqu’à </a:t>
          </a:r>
          <a:r>
            <a:rPr lang="fr-FR" sz="11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120.000€</a:t>
          </a:r>
          <a:endParaRPr lang="fr-FR" sz="1100" b="1" kern="1200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2" indent="-57150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fr-FR" sz="11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Propriétaires acquittés</a:t>
          </a:r>
          <a:br>
            <a:rPr lang="fr-FR" sz="11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fr-FR" sz="11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/>
            </a:rPr>
            <a:t></a:t>
          </a:r>
          <a:r>
            <a:rPr lang="fr-FR" sz="11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jusqu’à </a:t>
          </a:r>
          <a:r>
            <a:rPr lang="fr-FR" sz="11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150.000€</a:t>
          </a:r>
          <a:endParaRPr lang="fr-FR" sz="1100" b="1" kern="1200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044156" y="726381"/>
        <a:ext cx="1790507" cy="2503439"/>
      </dsp:txXfrm>
    </dsp:sp>
    <dsp:sp modelId="{7C0FC93F-A157-4D62-84DF-CB056840F712}">
      <dsp:nvSpPr>
        <dsp:cNvPr id="0" name=""/>
        <dsp:cNvSpPr/>
      </dsp:nvSpPr>
      <dsp:spPr>
        <a:xfrm>
          <a:off x="4085335" y="10178"/>
          <a:ext cx="1790507" cy="716203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Durée</a:t>
          </a:r>
          <a:endParaRPr lang="fr-FR" sz="1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085335" y="10178"/>
        <a:ext cx="1790507" cy="716203"/>
      </dsp:txXfrm>
    </dsp:sp>
    <dsp:sp modelId="{66B9EC20-FEE9-4797-95CD-232DF9301E7B}">
      <dsp:nvSpPr>
        <dsp:cNvPr id="0" name=""/>
        <dsp:cNvSpPr/>
      </dsp:nvSpPr>
      <dsp:spPr>
        <a:xfrm>
          <a:off x="4085335" y="726381"/>
          <a:ext cx="1790507" cy="2503439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000" tIns="58674" rIns="72000" bIns="88011" numCol="1" spcCol="1270" anchor="ctr" anchorCtr="0">
          <a:noAutofit/>
        </a:bodyPr>
        <a:lstStyle/>
        <a:p>
          <a:pPr marL="57150" lvl="1" indent="-57150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fr-FR" sz="11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De </a:t>
          </a:r>
          <a:r>
            <a:rPr lang="fr-FR" sz="11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84 à 144 mois</a:t>
          </a:r>
          <a:endParaRPr lang="fr-FR" sz="1100" b="1" kern="1200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fr-FR" sz="11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Différé de paiement de la 1</a:t>
          </a:r>
          <a:r>
            <a:rPr lang="fr-FR" sz="1100" b="1" kern="1200" baseline="300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ère</a:t>
          </a:r>
          <a:r>
            <a:rPr lang="fr-FR" sz="11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mensualité</a:t>
          </a:r>
          <a:r>
            <a:rPr lang="fr-FR" sz="11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de 60, 90 ou 120 jours</a:t>
          </a:r>
          <a:endParaRPr lang="fr-FR" sz="1100" kern="1200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085335" y="726381"/>
        <a:ext cx="1790507" cy="2503439"/>
      </dsp:txXfrm>
    </dsp:sp>
    <dsp:sp modelId="{EA9C56E1-158B-40C7-88A2-6DC312178D46}">
      <dsp:nvSpPr>
        <dsp:cNvPr id="0" name=""/>
        <dsp:cNvSpPr/>
      </dsp:nvSpPr>
      <dsp:spPr>
        <a:xfrm>
          <a:off x="6126514" y="10178"/>
          <a:ext cx="1790507" cy="716203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Tarification</a:t>
          </a:r>
          <a:endParaRPr lang="fr-FR" sz="1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126514" y="10178"/>
        <a:ext cx="1790507" cy="716203"/>
      </dsp:txXfrm>
    </dsp:sp>
    <dsp:sp modelId="{956D49D7-C432-404F-AA73-E1EB635108C6}">
      <dsp:nvSpPr>
        <dsp:cNvPr id="0" name=""/>
        <dsp:cNvSpPr/>
      </dsp:nvSpPr>
      <dsp:spPr>
        <a:xfrm>
          <a:off x="6126514" y="726381"/>
          <a:ext cx="1790507" cy="2503439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000" tIns="58674" rIns="72000" bIns="88011" numCol="1" spcCol="1270" anchor="ctr" anchorCtr="0">
          <a:noAutofit/>
        </a:bodyPr>
        <a:lstStyle/>
        <a:p>
          <a:pPr marL="57150" lvl="1" indent="-57150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fr-FR" sz="11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Taux fixe</a:t>
          </a:r>
          <a:br>
            <a:rPr lang="fr-FR" sz="11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fr-FR" sz="11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(grille tarifaire BPCE Financement)</a:t>
          </a:r>
          <a:endParaRPr lang="fr-FR" sz="1100" kern="1200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fr-FR" sz="11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Frais de dossier </a:t>
          </a:r>
          <a:r>
            <a:rPr lang="fr-FR" sz="11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4%</a:t>
          </a:r>
          <a:r>
            <a:rPr lang="fr-FR" sz="11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*</a:t>
          </a:r>
          <a:br>
            <a:rPr lang="fr-FR" sz="11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fr-FR" sz="11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déduits du montant financé</a:t>
          </a:r>
          <a:endParaRPr lang="fr-FR" sz="1100" kern="1200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fr-FR" sz="11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Aucun frais de courtage*</a:t>
          </a:r>
          <a:br>
            <a:rPr lang="fr-FR" sz="11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fr-FR" sz="11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/>
          </a:r>
          <a:br>
            <a:rPr lang="fr-FR" sz="11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fr-FR" sz="11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* à comparer à une moyenne de 8% sur le marché intermédié</a:t>
          </a:r>
          <a:endParaRPr lang="fr-FR" sz="1100" kern="1200" dirty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126514" y="726381"/>
        <a:ext cx="1790507" cy="25034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9F7A72-6548-40CC-ADC7-69FE5F5328A9}">
      <dsp:nvSpPr>
        <dsp:cNvPr id="0" name=""/>
        <dsp:cNvSpPr/>
      </dsp:nvSpPr>
      <dsp:spPr>
        <a:xfrm rot="16200000">
          <a:off x="-1016542" y="1017421"/>
          <a:ext cx="4320000" cy="2285156"/>
        </a:xfrm>
        <a:prstGeom prst="flowChartManualOperation">
          <a:avLst/>
        </a:prstGeom>
        <a:solidFill>
          <a:srgbClr val="FF9900"/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0" tIns="0" rIns="72000" bIns="0" numCol="1" spcCol="1270" anchor="ctr" anchorCtr="0">
          <a:noAutofit/>
        </a:bodyPr>
        <a:lstStyle/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fr-FR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Pour le client</a:t>
          </a:r>
          <a:endParaRPr lang="fr-FR" sz="16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2222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endParaRPr lang="fr-FR" sz="5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fr-FR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Bénéficier d’une solution pour sortir d’une période de difficulté financière</a:t>
          </a:r>
          <a:endParaRPr lang="fr-FR" sz="1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fr-FR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Éviter les incidents et les frais de fonctionnement du compte</a:t>
          </a:r>
          <a:endParaRPr lang="fr-FR" sz="1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fr-FR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Avoir une seule mensualité, une seule tarification et un seul partenaire bancaire</a:t>
          </a:r>
          <a:endParaRPr lang="fr-FR" sz="1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fr-FR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Simplifier la gestion de ses crédits et retrouver une souplesse financière</a:t>
          </a:r>
          <a:endParaRPr lang="fr-FR" sz="1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fr-FR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Pouvoir </a:t>
          </a:r>
          <a:r>
            <a:rPr lang="fr-FR" sz="1150" kern="1200" dirty="0" smtClean="0">
              <a:latin typeface="Arial" panose="020B0604020202020204" pitchFamily="34" charset="0"/>
              <a:cs typeface="Arial" panose="020B0604020202020204" pitchFamily="34" charset="0"/>
            </a:rPr>
            <a:t>regrouper/restructurer</a:t>
          </a:r>
          <a:r>
            <a:rPr lang="fr-FR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 des encours au-delà de 75.000€</a:t>
          </a:r>
          <a:endParaRPr lang="fr-FR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5400000">
        <a:off x="880" y="863999"/>
        <a:ext cx="2285156" cy="2592000"/>
      </dsp:txXfrm>
    </dsp:sp>
    <dsp:sp modelId="{7ADBCFC9-9A10-427A-AD16-2A062B565805}">
      <dsp:nvSpPr>
        <dsp:cNvPr id="0" name=""/>
        <dsp:cNvSpPr/>
      </dsp:nvSpPr>
      <dsp:spPr>
        <a:xfrm rot="16200000">
          <a:off x="1440000" y="1017421"/>
          <a:ext cx="4320000" cy="2285156"/>
        </a:xfrm>
        <a:prstGeom prst="flowChartManualOperation">
          <a:avLst/>
        </a:prstGeom>
        <a:solidFill>
          <a:srgbClr val="FFCC00"/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0" tIns="0" rIns="72000" bIns="0" numCol="1" spcCol="1270" anchor="ctr" anchorCtr="0">
          <a:noAutofit/>
        </a:bodyPr>
        <a:lstStyle/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fr-FR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Pour le conseiller</a:t>
          </a:r>
          <a:endParaRPr lang="fr-FR" sz="16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2222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endParaRPr lang="fr-FR" sz="5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fr-FR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Apporter une solution alternative au regroupement de crédits pour les clients dont le taux d’endettement et/ou le reste à vivre sont dégradés</a:t>
          </a:r>
          <a:endParaRPr lang="fr-FR" sz="1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fr-FR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Valoriser le conseil au client</a:t>
          </a:r>
          <a:endParaRPr lang="fr-FR" sz="1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fr-FR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Vérifier l’éligibilité du client sur IZIVENTE</a:t>
          </a:r>
          <a:endParaRPr lang="fr-FR" sz="1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fr-FR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Disposer d’une procédure simplifiée avec transmission d’un contact à BPCE Financement</a:t>
          </a:r>
          <a:endParaRPr lang="fr-FR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5400000">
        <a:off x="2457422" y="863999"/>
        <a:ext cx="2285156" cy="2592000"/>
      </dsp:txXfrm>
    </dsp:sp>
    <dsp:sp modelId="{8E1388F0-51DD-438A-ADBB-242F1D818758}">
      <dsp:nvSpPr>
        <dsp:cNvPr id="0" name=""/>
        <dsp:cNvSpPr/>
      </dsp:nvSpPr>
      <dsp:spPr>
        <a:xfrm rot="16200000">
          <a:off x="3896542" y="1017421"/>
          <a:ext cx="4320000" cy="2285156"/>
        </a:xfrm>
        <a:prstGeom prst="flowChartManualOperation">
          <a:avLst/>
        </a:prstGeom>
        <a:solidFill>
          <a:srgbClr val="FFCC66"/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0" tIns="0" rIns="72000" bIns="0" numCol="1" spcCol="1270" anchor="ctr" anchorCtr="0">
          <a:noAutofit/>
        </a:bodyPr>
        <a:lstStyle/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fr-FR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Pour la CEGEE</a:t>
          </a:r>
          <a:endParaRPr lang="fr-FR" sz="16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2222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endParaRPr lang="fr-FR" sz="5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fr-FR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Accompagner des clients en difficulté financière et les satisfaire</a:t>
          </a:r>
          <a:endParaRPr lang="fr-FR" sz="1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fr-FR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Pouvoir s’appuyer sur l’expertise de BPCE Financement dans l’analyse de ces dossiers</a:t>
          </a:r>
          <a:endParaRPr lang="fr-FR" sz="1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fr-FR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Externaliser des encours et faire porter le risque par BPCE Financement</a:t>
          </a:r>
          <a:endParaRPr lang="fr-FR" sz="1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fr-FR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Resolvabiliser ces clients et améliorer leur notation</a:t>
          </a:r>
          <a:endParaRPr lang="fr-FR" sz="1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fr-FR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Générer un PNB supplémentaire</a:t>
          </a:r>
          <a:endParaRPr lang="fr-FR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5400000">
        <a:off x="4913964" y="863999"/>
        <a:ext cx="2285156" cy="2592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53" y="2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DE7261BB-B50E-417B-AD89-04368ED5D2B0}" type="datetimeFigureOut">
              <a:rPr lang="fr-FR" smtClean="0"/>
              <a:pPr/>
              <a:t>01/09/2020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5" y="9428585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53" y="9428585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9C42687D-150E-4300-9B3D-8A1F0F10CB5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6777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53" y="2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958494E7-FB64-4F3E-ADD4-8C32FB0F854A}" type="datetimeFigureOut">
              <a:rPr lang="fr-FR" smtClean="0"/>
              <a:pPr/>
              <a:t>01/09/2020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8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5" y="9428585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53" y="9428585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4B376E12-FE50-42E2-B4F0-58703DF1D800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3890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404220" y="3167643"/>
            <a:ext cx="4654640" cy="1144677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sz="3200">
                <a:solidFill>
                  <a:srgbClr val="C00000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404219" y="4399104"/>
            <a:ext cx="4664279" cy="1171369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B050"/>
              </a:buClr>
              <a:buSzPct val="70000"/>
              <a:buFont typeface="Wingdings 2" pitchFamily="18" charset="2"/>
              <a:buNone/>
              <a:tabLst/>
              <a:defRPr sz="2000" b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1813151" y="4266976"/>
            <a:ext cx="1513933" cy="1614099"/>
          </a:xfrm>
          <a:prstGeom prst="rect">
            <a:avLst/>
          </a:prstGeom>
          <a:solidFill>
            <a:srgbClr val="6C6C6C">
              <a:lumMod val="75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2661913" y="319323"/>
            <a:ext cx="1787146" cy="1787146"/>
          </a:xfrm>
          <a:prstGeom prst="rect">
            <a:avLst/>
          </a:prstGeom>
          <a:solidFill>
            <a:srgbClr val="6C6C6C">
              <a:lumMod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924032" y="0"/>
            <a:ext cx="1787146" cy="728926"/>
          </a:xfrm>
          <a:prstGeom prst="rect">
            <a:avLst/>
          </a:prstGeom>
          <a:solidFill>
            <a:srgbClr val="6C6C6C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584751" y="1168358"/>
            <a:ext cx="1970735" cy="1970735"/>
          </a:xfrm>
          <a:prstGeom prst="rect">
            <a:avLst/>
          </a:prstGeom>
          <a:solidFill>
            <a:srgbClr val="6C6C6C">
              <a:lumMod val="60000"/>
              <a:lumOff val="40000"/>
            </a:srgbClr>
          </a:solidFill>
          <a:ln w="184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448904" y="2870443"/>
            <a:ext cx="1970735" cy="1970735"/>
          </a:xfrm>
          <a:prstGeom prst="rect">
            <a:avLst/>
          </a:prstGeom>
          <a:solidFill>
            <a:srgbClr val="6C6C6C">
              <a:lumMod val="40000"/>
              <a:lumOff val="60000"/>
            </a:srgbClr>
          </a:solidFill>
          <a:ln w="184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Image 16" descr="CE_carre_roug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15" y="345189"/>
            <a:ext cx="1787147" cy="1787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798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/>
          <p:cNvSpPr>
            <a:spLocks noGrp="1"/>
          </p:cNvSpPr>
          <p:nvPr>
            <p:ph type="title"/>
          </p:nvPr>
        </p:nvSpPr>
        <p:spPr>
          <a:xfrm rot="16200000">
            <a:off x="-3216240" y="3216240"/>
            <a:ext cx="6867525" cy="435046"/>
          </a:xfrm>
          <a:solidFill>
            <a:srgbClr val="D9D9D9">
              <a:alpha val="20000"/>
            </a:srgbClr>
          </a:solidFill>
          <a:ln w="3175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kumimoji="0" lang="fr-FR" i="0" u="none" strike="noStrike" kern="0" cap="none" spc="0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 Narrow"/>
                <a:ea typeface="+mn-ea"/>
                <a:cs typeface="+mn-cs"/>
              </a:defRPr>
            </a:lvl1pPr>
          </a:lstStyle>
          <a:p>
            <a:pPr lvl="0" algn="ctr"/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26200" y="1439838"/>
            <a:ext cx="7738280" cy="4675211"/>
          </a:xfrm>
        </p:spPr>
        <p:txBody>
          <a:bodyPr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/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/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/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/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/>
            </a:lvl5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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Modifiez les styles du texte du masque</a:t>
            </a:r>
          </a:p>
          <a:p>
            <a:pPr marL="717550" marR="0" lvl="1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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Deuxième niveau</a:t>
            </a:r>
          </a:p>
          <a:p>
            <a:pPr marL="1168400" marR="0" lvl="2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itchFamily="2" charset="2"/>
              <a:buChar char="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Troisième niveau</a:t>
            </a:r>
          </a:p>
          <a:p>
            <a:pPr marL="1612900" marR="0" lvl="3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Quatrième niveau</a:t>
            </a:r>
          </a:p>
          <a:p>
            <a:pPr marL="2063750" marR="0" lvl="4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6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Cinquième niveau</a:t>
            </a:r>
          </a:p>
        </p:txBody>
      </p:sp>
      <p:sp>
        <p:nvSpPr>
          <p:cNvPr id="9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rgbClr val="C00000"/>
                </a:solidFill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4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rgbClr val="D9D9D9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algn="ctr">
              <a:defRPr sz="800" b="1">
                <a:solidFill>
                  <a:prstClr val="white"/>
                </a:solidFill>
                <a:latin typeface="Helvetica Neue Medium"/>
                <a:cs typeface="Helvetica Neue Medium"/>
              </a:defRPr>
            </a:lvl1pPr>
          </a:lstStyle>
          <a:p>
            <a:pPr lvl="0"/>
            <a:fld id="{673CE273-56D8-4DF5-AF26-13F824466A73}" type="slidenum">
              <a:rPr lang="fr-FR" smtClean="0"/>
              <a:pPr lvl="0"/>
              <a:t>‹N°›</a:t>
            </a:fld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2790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3"/>
          <p:cNvSpPr>
            <a:spLocks noGrp="1"/>
          </p:cNvSpPr>
          <p:nvPr>
            <p:ph type="title"/>
          </p:nvPr>
        </p:nvSpPr>
        <p:spPr>
          <a:xfrm rot="16200000">
            <a:off x="-3211477" y="3211477"/>
            <a:ext cx="6858000" cy="435046"/>
          </a:xfrm>
          <a:solidFill>
            <a:srgbClr val="D9D9D9">
              <a:alpha val="20000"/>
            </a:srgbClr>
          </a:solidFill>
          <a:ln w="3175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>
              <a:defRPr kumimoji="0" lang="fr-FR" i="0" u="none" strike="noStrike" kern="0" cap="none" spc="0" normalizeH="0" baseline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 Narrow"/>
                <a:ea typeface="+mn-ea"/>
                <a:cs typeface="+mn-cs"/>
              </a:defRPr>
            </a:lvl1pPr>
          </a:lstStyle>
          <a:p>
            <a:pPr lvl="0" algn="ctr"/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85824" y="1572619"/>
            <a:ext cx="3859213" cy="468905"/>
          </a:xfrm>
        </p:spPr>
        <p:txBody>
          <a:bodyPr anchor="b">
            <a:noAutofit/>
          </a:bodyPr>
          <a:lstStyle>
            <a:lvl1pPr marL="0" indent="0"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85824" y="2200417"/>
            <a:ext cx="3859213" cy="3792396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1200"/>
            </a:lvl1pPr>
            <a:lvl2pPr>
              <a:buClr>
                <a:srgbClr val="FF0000"/>
              </a:buClr>
              <a:defRPr sz="1100"/>
            </a:lvl2pPr>
            <a:lvl3pPr>
              <a:buClr>
                <a:srgbClr val="FF0000"/>
              </a:buClr>
              <a:defRPr sz="1050"/>
            </a:lvl3pPr>
            <a:lvl4pPr>
              <a:buClr>
                <a:srgbClr val="FF0000"/>
              </a:buClr>
              <a:defRPr sz="1000"/>
            </a:lvl4pPr>
            <a:lvl5pPr>
              <a:buClr>
                <a:srgbClr val="FF0000"/>
              </a:buClr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73721" y="1572619"/>
            <a:ext cx="3860729" cy="468905"/>
          </a:xfrm>
        </p:spPr>
        <p:txBody>
          <a:bodyPr anchor="b">
            <a:noAutofit/>
          </a:bodyPr>
          <a:lstStyle>
            <a:lvl1pPr marL="0" indent="0"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73721" y="2200417"/>
            <a:ext cx="3860729" cy="3792396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1200"/>
            </a:lvl1pPr>
            <a:lvl2pPr>
              <a:buClr>
                <a:srgbClr val="FF0000"/>
              </a:buClr>
              <a:defRPr sz="1100"/>
            </a:lvl2pPr>
            <a:lvl3pPr>
              <a:buClr>
                <a:srgbClr val="FF0000"/>
              </a:buClr>
              <a:defRPr sz="1050"/>
            </a:lvl3pPr>
            <a:lvl4pPr>
              <a:buClr>
                <a:srgbClr val="FF0000"/>
              </a:buClr>
              <a:defRPr sz="1000"/>
            </a:lvl4pPr>
            <a:lvl5pPr>
              <a:buClr>
                <a:srgbClr val="FF0000"/>
              </a:buClr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5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algn="l">
              <a:spcBef>
                <a:spcPts val="0"/>
              </a:spcBef>
              <a:buNone/>
              <a:defRPr sz="1600" b="1"/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0074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3"/>
          <p:cNvSpPr>
            <a:spLocks noGrp="1"/>
          </p:cNvSpPr>
          <p:nvPr>
            <p:ph type="title"/>
          </p:nvPr>
        </p:nvSpPr>
        <p:spPr>
          <a:xfrm rot="16200000">
            <a:off x="-3211477" y="3211477"/>
            <a:ext cx="6858000" cy="435046"/>
          </a:xfrm>
          <a:solidFill>
            <a:srgbClr val="D9D9D9">
              <a:alpha val="20000"/>
            </a:srgbClr>
          </a:solidFill>
          <a:ln w="3175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>
              <a:defRPr kumimoji="0" lang="fr-FR" i="0" u="none" strike="noStrike" kern="0" cap="none" spc="0" normalizeH="0" baseline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 Narrow"/>
                <a:ea typeface="+mn-ea"/>
                <a:cs typeface="+mn-cs"/>
              </a:defRPr>
            </a:lvl1pPr>
          </a:lstStyle>
          <a:p>
            <a:pPr lvl="0" algn="ctr"/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019174" y="1787857"/>
            <a:ext cx="3476625" cy="4338306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1400"/>
            </a:lvl1pPr>
            <a:lvl2pPr>
              <a:buClr>
                <a:srgbClr val="FF0000"/>
              </a:buClr>
              <a:defRPr sz="1200"/>
            </a:lvl2pPr>
            <a:lvl3pPr>
              <a:buClr>
                <a:srgbClr val="FF0000"/>
              </a:buClr>
              <a:defRPr sz="1100"/>
            </a:lvl3pPr>
            <a:lvl4pPr>
              <a:buClr>
                <a:srgbClr val="FF0000"/>
              </a:buClr>
              <a:defRPr sz="1050"/>
            </a:lvl4pPr>
            <a:lvl5pPr>
              <a:buClr>
                <a:srgbClr val="FF0000"/>
              </a:buCl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10174" y="1787857"/>
            <a:ext cx="3476625" cy="4338306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1400"/>
            </a:lvl1pPr>
            <a:lvl2pPr>
              <a:buClr>
                <a:srgbClr val="FF0000"/>
              </a:buClr>
              <a:defRPr sz="1200"/>
            </a:lvl2pPr>
            <a:lvl3pPr>
              <a:buClr>
                <a:srgbClr val="FF0000"/>
              </a:buClr>
              <a:defRPr sz="1100"/>
            </a:lvl3pPr>
            <a:lvl4pPr>
              <a:buClr>
                <a:srgbClr val="FF0000"/>
              </a:buClr>
              <a:defRPr sz="1050"/>
            </a:lvl4pPr>
            <a:lvl5pPr>
              <a:buClr>
                <a:srgbClr val="FF0000"/>
              </a:buCl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0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algn="l">
              <a:spcBef>
                <a:spcPts val="0"/>
              </a:spcBef>
              <a:buNone/>
              <a:defRPr sz="1600" b="1"/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rgbClr val="D9D9D9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800" b="1" smtClean="0">
                <a:solidFill>
                  <a:prstClr val="white"/>
                </a:solidFill>
                <a:latin typeface="Helvetica Neue Medium"/>
                <a:cs typeface="Helvetica Neue Medium"/>
              </a:rPr>
              <a:pPr/>
              <a:t>‹N°›</a:t>
            </a:fld>
            <a:endParaRPr lang="fr-FR" sz="800" b="1" dirty="0">
              <a:solidFill>
                <a:prstClr val="white"/>
              </a:solidFill>
              <a:latin typeface="Helvetica Neue Medium"/>
              <a:cs typeface="Helvetica Neue Medium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0812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4350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6036" y="1815152"/>
            <a:ext cx="7902054" cy="4311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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Modifiez les styles du texte du masque</a:t>
            </a:r>
          </a:p>
          <a:p>
            <a:pPr marL="717550" marR="0" lvl="1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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Deuxième niveau</a:t>
            </a:r>
          </a:p>
          <a:p>
            <a:pPr marL="1168400" marR="0" lvl="2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itchFamily="2" charset="2"/>
              <a:buChar char="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Troisième niveau</a:t>
            </a:r>
          </a:p>
          <a:p>
            <a:pPr marL="1612900" marR="0" lvl="3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Quatrième niveau</a:t>
            </a:r>
          </a:p>
          <a:p>
            <a:pPr marL="2063750" marR="0" lvl="4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6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Cinquième niveau</a:t>
            </a:r>
          </a:p>
        </p:txBody>
      </p:sp>
      <p:sp>
        <p:nvSpPr>
          <p:cNvPr id="9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2982903" y="6558181"/>
            <a:ext cx="3223688" cy="30480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CONFIDENTIEL</a:t>
            </a:r>
          </a:p>
        </p:txBody>
      </p:sp>
      <p:sp>
        <p:nvSpPr>
          <p:cNvPr id="10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124104" y="6618665"/>
            <a:ext cx="2133600" cy="171989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Page </a:t>
            </a:r>
            <a:fld id="{C1AFB0A2-6ECC-4DD6-AB87-0BEBAE1D45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6275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0" r:id="rId2"/>
    <p:sldLayoutId id="2147483653" r:id="rId3"/>
    <p:sldLayoutId id="2147483652" r:id="rId4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1800" b="1" kern="1200">
          <a:solidFill>
            <a:srgbClr val="E9030A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66700" marR="0" indent="-2667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 2" pitchFamily="18" charset="2"/>
        <a:buChar char=""/>
        <a:tabLst/>
        <a:defRPr sz="1400" b="1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17550" marR="0" indent="-26035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 2" pitchFamily="18" charset="2"/>
        <a:buChar char=""/>
        <a:tabLst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68400" marR="0" indent="-2540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" pitchFamily="2" charset="2"/>
        <a:buChar char=""/>
        <a:tabLst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12900" marR="0" indent="-2413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" panose="05000000000000000000" pitchFamily="2" charset="2"/>
        <a:buChar char="¨"/>
        <a:tabLst/>
        <a:defRPr sz="11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63750" marR="0" indent="-23495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60000"/>
        <a:buFont typeface="Wingdings" panose="05000000000000000000" pitchFamily="2" charset="2"/>
        <a:buChar char="¨"/>
        <a:tabLst/>
        <a:defRPr sz="11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fr/url?sa=i&amp;rct=j&amp;q=&amp;esrc=s&amp;source=images&amp;cd=&amp;ved=&amp;url=https://www.stickpng.com/fr/img/icones-logos-emojis/autocollants-et-etiquettes-nouveau/label-en-coin-new&amp;psig=AOvVaw0B4w5cjckRODDkqfwrIzs-&amp;ust=1575380932076113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loa-caisse-epargne.fr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hyperlink" Target="http://commerciaux.celca.caisse-epargne.fr/download/1079/oav-credits-conso/18712/oav-loa-presentation-globale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1079/oav-credits-conso/18709/oav-loa-le-parcours-conseiller.pptx" TargetMode="External"/><Relationship Id="rId5" Type="http://schemas.openxmlformats.org/officeDocument/2006/relationships/image" Target="../media/image29.png"/><Relationship Id="rId10" Type="http://schemas.openxmlformats.org/officeDocument/2006/relationships/image" Target="../media/image32.png"/><Relationship Id="rId4" Type="http://schemas.openxmlformats.org/officeDocument/2006/relationships/hyperlink" Target="http://commerciaux.celca.caisse-epargne.fr/download/1079/oav-credits-conso/18710/oav-loa-argumentaire.pdf" TargetMode="External"/><Relationship Id="rId9" Type="http://schemas.openxmlformats.org/officeDocument/2006/relationships/hyperlink" Target="http://service-cegee-sps/sites/refdoc/mydocs/_layouts/15/WopiFrame.aspx?sourcedoc=/sites/refdoc/mydocs/Documents%20partages/NI-A-0173.pdf&amp;action=default&amp;DefaultItemOpen=1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3.png"/><Relationship Id="rId7" Type="http://schemas.openxmlformats.org/officeDocument/2006/relationships/hyperlink" Target="http://service-cegee-sps/sites/refdoc/mydocs/_layouts/15/WopiFrame.aspx?sourcedoc=/sites/refdoc/mydocs/Documents%20partages/NI-A-0174.pdf&amp;action=default&amp;DefaultItemOpen=1" TargetMode="External"/><Relationship Id="rId2" Type="http://schemas.openxmlformats.org/officeDocument/2006/relationships/hyperlink" Target="http://commerciaux.celca.caisse-epargne.fr/download/1079/oav-credits-conso/18713/oav-regenair-le-parcours-conseiller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4.png"/><Relationship Id="rId4" Type="http://schemas.openxmlformats.org/officeDocument/2006/relationships/hyperlink" Target="http://commerciaux.celca.caisse-epargne.fr/download/1079/oav-credits-conso/18714/oav-regenair-presentation-globale.pdf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loa-caisse-epargne.fr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fr-FR" sz="3000" dirty="0"/>
              <a:t>Location avec Option d’Achat (LOA)</a:t>
            </a:r>
            <a:br>
              <a:rPr lang="fr-FR" sz="3000" dirty="0"/>
            </a:br>
            <a:r>
              <a:rPr lang="fr-FR" sz="3000" dirty="0"/>
              <a:t/>
            </a:r>
            <a:br>
              <a:rPr lang="fr-FR" sz="3000" dirty="0"/>
            </a:br>
            <a:r>
              <a:rPr lang="fr-FR" sz="3000" dirty="0" smtClean="0"/>
              <a:t>Régén’Air</a:t>
            </a:r>
            <a:br>
              <a:rPr lang="fr-FR" sz="3000" dirty="0" smtClean="0"/>
            </a:br>
            <a:r>
              <a:rPr lang="fr-FR" sz="3000" dirty="0"/>
              <a:t/>
            </a:r>
            <a:br>
              <a:rPr lang="fr-FR" sz="3000" dirty="0"/>
            </a:br>
            <a:r>
              <a:rPr lang="fr-FR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</a:t>
            </a:r>
            <a:r>
              <a:rPr lang="fr-FR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eure du jeudi</a:t>
            </a:r>
            <a:br>
              <a:rPr lang="fr-FR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 septembre 2020</a:t>
            </a:r>
            <a:endParaRPr lang="fr-FR" sz="3000" dirty="0"/>
          </a:p>
        </p:txBody>
      </p:sp>
    </p:spTree>
    <p:extLst>
      <p:ext uri="{BB962C8B-B14F-4D97-AF65-F5344CB8AC3E}">
        <p14:creationId xmlns:p14="http://schemas.microsoft.com/office/powerpoint/2010/main" val="3791150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0000" y="900000"/>
            <a:ext cx="7738280" cy="5400000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fr-FR" sz="1600" dirty="0" smtClean="0">
                <a:solidFill>
                  <a:srgbClr val="C00000"/>
                </a:solidFill>
              </a:rPr>
              <a:t>Le contexte</a:t>
            </a:r>
          </a:p>
          <a:p>
            <a:pPr lvl="1">
              <a:spcBef>
                <a:spcPts val="1000"/>
              </a:spcBef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Dans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 marché dynamique, nous souhaitons disposer de toutes les solutions pour répondre aux besoins de financements de nos clients</a:t>
            </a:r>
          </a:p>
          <a:p>
            <a:pPr lvl="1">
              <a:spcBef>
                <a:spcPts val="1000"/>
              </a:spcBef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Une offre complète nous permettra d’accompagner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chaque besoin de chaque client</a:t>
            </a:r>
          </a:p>
          <a:p>
            <a:pPr>
              <a:spcBef>
                <a:spcPts val="1000"/>
              </a:spcBef>
            </a:pPr>
            <a:endParaRPr lang="fr-FR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ts val="1000"/>
              </a:spcBef>
            </a:pP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Location avec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</a:t>
            </a: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ption d’Achat (LOA)</a:t>
            </a: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ts val="1000"/>
              </a:spcBef>
            </a:pPr>
            <a:endParaRPr lang="fr-FR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ts val="1000"/>
              </a:spcBef>
            </a:pP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Régén’Air</a:t>
            </a:r>
          </a:p>
          <a:p>
            <a:pPr>
              <a:spcBef>
                <a:spcPts val="1000"/>
              </a:spcBef>
            </a:pPr>
            <a:endParaRPr lang="fr-FR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ts val="1000"/>
              </a:spcBef>
            </a:pP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Synthèse et outils à votre disposition</a:t>
            </a:r>
          </a:p>
        </p:txBody>
      </p:sp>
    </p:spTree>
    <p:extLst>
      <p:ext uri="{BB962C8B-B14F-4D97-AF65-F5344CB8AC3E}">
        <p14:creationId xmlns:p14="http://schemas.microsoft.com/office/powerpoint/2010/main" val="343691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Contexte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0000" y="1439837"/>
            <a:ext cx="7738280" cy="4860000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rgbClr val="C00000"/>
                </a:solidFill>
              </a:rPr>
              <a:t>Le marché du crédit consommation est stratégique</a:t>
            </a: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Avec 44,4 milliards d’euros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2019 et une croissance régulière de 5% depuis 5 ans, il reste </a:t>
            </a:r>
            <a:r>
              <a:rPr lang="fr-FR" dirty="0" smtClean="0">
                <a:solidFill>
                  <a:srgbClr val="C00000"/>
                </a:solidFill>
              </a:rPr>
              <a:t>dynamique</a:t>
            </a:r>
          </a:p>
          <a:p>
            <a:pPr lvl="1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permet la </a:t>
            </a:r>
            <a:r>
              <a:rPr lang="fr-FR" dirty="0">
                <a:solidFill>
                  <a:srgbClr val="C00000"/>
                </a:solidFill>
              </a:rPr>
              <a:t>proactivité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dans notre relation client</a:t>
            </a: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Il est </a:t>
            </a:r>
            <a:r>
              <a:rPr lang="fr-FR" dirty="0" smtClean="0">
                <a:solidFill>
                  <a:srgbClr val="C00000"/>
                </a:solidFill>
              </a:rPr>
              <a:t>générateur de PNB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avec des marges élevées</a:t>
            </a:r>
          </a:p>
          <a:p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Au sein de ce marché, nous étions </a:t>
            </a:r>
            <a:r>
              <a:rPr lang="fr-FR" dirty="0" smtClean="0">
                <a:solidFill>
                  <a:srgbClr val="C00000"/>
                </a:solidFill>
              </a:rPr>
              <a:t>absents sur 2 segments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parmi les plus dynamiques et les plus rémunérateurs</a:t>
            </a: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 financement des véhicules neufs avec ¾ du marché acquis et financés en Location avec Option d’Achat</a:t>
            </a: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 restructuration de dettes pour accompagner les clients en difficultés financières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fr-FR" dirty="0" smtClean="0">
                <a:solidFill>
                  <a:srgbClr val="C00000"/>
                </a:solidFill>
                <a:sym typeface="Wingdings" panose="05000000000000000000" pitchFamily="2" charset="2"/>
              </a:rPr>
              <a:t> </a:t>
            </a:r>
            <a:r>
              <a:rPr lang="fr-FR" dirty="0" smtClean="0">
                <a:solidFill>
                  <a:srgbClr val="C00000"/>
                </a:solidFill>
              </a:rPr>
              <a:t>2 solutions vont venir compléter notre gamme avec </a:t>
            </a:r>
            <a:r>
              <a:rPr lang="fr-FR" sz="1800" b="1" dirty="0" smtClean="0">
                <a:solidFill>
                  <a:srgbClr val="C00000"/>
                </a:solidFill>
              </a:rPr>
              <a:t>LOA</a:t>
            </a:r>
            <a:r>
              <a:rPr lang="fr-FR" dirty="0" smtClean="0">
                <a:solidFill>
                  <a:srgbClr val="C00000"/>
                </a:solidFill>
              </a:rPr>
              <a:t> et </a:t>
            </a:r>
            <a:r>
              <a:rPr lang="fr-FR" sz="1800" b="1" dirty="0" smtClean="0">
                <a:solidFill>
                  <a:srgbClr val="C00000"/>
                </a:solidFill>
              </a:rPr>
              <a:t>Régén’Air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C00000"/>
                </a:solidFill>
              </a:rPr>
              <a:t>Un </a:t>
            </a:r>
            <a:r>
              <a:rPr lang="fr-FR" dirty="0">
                <a:solidFill>
                  <a:srgbClr val="C00000"/>
                </a:solidFill>
              </a:rPr>
              <a:t>défi </a:t>
            </a:r>
            <a:r>
              <a:rPr lang="fr-FR" dirty="0" smtClean="0">
                <a:solidFill>
                  <a:srgbClr val="C00000"/>
                </a:solidFill>
              </a:rPr>
              <a:t>principal : </a:t>
            </a:r>
            <a:r>
              <a:rPr lang="fr-FR" sz="1800" dirty="0">
                <a:solidFill>
                  <a:srgbClr val="C00000"/>
                </a:solidFill>
              </a:rPr>
              <a:t>créer le réflexe et le garder</a:t>
            </a:r>
          </a:p>
          <a:p>
            <a:pPr marL="0" indent="0">
              <a:buNone/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Notre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rôle est de détecter et transmettre des contacts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qualifiés, vers BPCE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Financement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qui apporte toutes ses expertises, avec l’objectif de générer un </a:t>
            </a:r>
            <a:r>
              <a:rPr lang="fr-FR" dirty="0" smtClean="0">
                <a:solidFill>
                  <a:srgbClr val="C00000"/>
                </a:solidFill>
              </a:rPr>
              <a:t>PNB additionnel élevé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directement comptabilisé dans le baromètre impactant la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part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variable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Dans un marché dynamique, nous souhaitons disposer de toutes les solutions pour répondre aux besoins de financements de nos clients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638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0000" y="1512000"/>
            <a:ext cx="8172000" cy="356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sp>
        <p:nvSpPr>
          <p:cNvPr id="40" name="Flèche droite 39"/>
          <p:cNvSpPr/>
          <p:nvPr/>
        </p:nvSpPr>
        <p:spPr>
          <a:xfrm>
            <a:off x="6480000" y="3888000"/>
            <a:ext cx="2340000" cy="72000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36000" rIns="72000" bIns="36000" rtlCol="0" anchor="ctr"/>
          <a:lstStyle/>
          <a:p>
            <a:r>
              <a:rPr lang="fr-FR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Difficultés financières</a:t>
            </a:r>
            <a:endParaRPr lang="fr-FR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Flèche droite 40"/>
          <p:cNvSpPr/>
          <p:nvPr/>
        </p:nvSpPr>
        <p:spPr>
          <a:xfrm>
            <a:off x="900000" y="4320000"/>
            <a:ext cx="7560000" cy="72000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fr-FR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Court terme                                              Moyen et long terme</a:t>
            </a:r>
            <a:endParaRPr lang="fr-FR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Flèche droite 36"/>
          <p:cNvSpPr/>
          <p:nvPr/>
        </p:nvSpPr>
        <p:spPr>
          <a:xfrm rot="16200000">
            <a:off x="-360000" y="2736000"/>
            <a:ext cx="2880000" cy="72000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Montants faibles    à    élevés</a:t>
            </a:r>
            <a:endParaRPr lang="fr-FR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lIns="72000" tIns="36000" rIns="72000" bIns="36000"/>
          <a:lstStyle/>
          <a:p>
            <a:r>
              <a:rPr lang="fr-FR" dirty="0" smtClean="0"/>
              <a:t>Contexte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Une offre complète nous permettra d’accompagner chaque besoin de chaque client</a:t>
            </a:r>
            <a:endParaRPr lang="fr-FR" dirty="0"/>
          </a:p>
        </p:txBody>
      </p:sp>
      <p:sp>
        <p:nvSpPr>
          <p:cNvPr id="14" name="Rectangle à coins arrondis 13"/>
          <p:cNvSpPr>
            <a:spLocks/>
          </p:cNvSpPr>
          <p:nvPr/>
        </p:nvSpPr>
        <p:spPr>
          <a:xfrm>
            <a:off x="1260000" y="3780000"/>
            <a:ext cx="1260000" cy="720000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Découvert</a:t>
            </a:r>
          </a:p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Débit différé</a:t>
            </a: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à coins arrondis 4"/>
          <p:cNvSpPr>
            <a:spLocks/>
          </p:cNvSpPr>
          <p:nvPr/>
        </p:nvSpPr>
        <p:spPr>
          <a:xfrm>
            <a:off x="2340000" y="3420000"/>
            <a:ext cx="1260000" cy="720000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Izicarte</a:t>
            </a: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à coins arrondis 17"/>
          <p:cNvSpPr>
            <a:spLocks/>
          </p:cNvSpPr>
          <p:nvPr/>
        </p:nvSpPr>
        <p:spPr>
          <a:xfrm>
            <a:off x="3600000" y="5184000"/>
            <a:ext cx="1980000" cy="900000"/>
          </a:xfrm>
          <a:prstGeom prst="roundRect">
            <a:avLst/>
          </a:prstGeom>
          <a:noFill/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t" anchorCtr="0"/>
          <a:lstStyle/>
          <a:p>
            <a:r>
              <a:rPr lang="fr-FR" sz="85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Rachat/Regroupement</a:t>
            </a:r>
          </a:p>
          <a:p>
            <a:pPr marL="171450" indent="-171450">
              <a:buFontTx/>
              <a:buChar char="-"/>
            </a:pPr>
            <a:r>
              <a:rPr lang="fr-FR" sz="8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Rachat uniquement </a:t>
            </a:r>
            <a:r>
              <a:rPr lang="fr-FR" sz="8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crédits conso internes ou </a:t>
            </a:r>
            <a:r>
              <a:rPr lang="fr-FR" sz="8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externes</a:t>
            </a:r>
          </a:p>
          <a:p>
            <a:pPr marL="171450" indent="-171450">
              <a:buFontTx/>
              <a:buChar char="-"/>
            </a:pPr>
            <a:r>
              <a:rPr lang="fr-FR" sz="8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Montant </a:t>
            </a:r>
            <a:r>
              <a:rPr lang="fr-FR" sz="8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maxi 75.000</a:t>
            </a:r>
            <a:r>
              <a:rPr lang="fr-FR" sz="8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€</a:t>
            </a:r>
          </a:p>
          <a:p>
            <a:pPr marL="171450" indent="-171450">
              <a:buFontTx/>
              <a:buChar char="-"/>
            </a:pPr>
            <a:r>
              <a:rPr lang="fr-FR" sz="8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Durée </a:t>
            </a:r>
            <a:r>
              <a:rPr lang="fr-FR" sz="8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maxi 120 </a:t>
            </a:r>
            <a:r>
              <a:rPr lang="fr-FR" sz="8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mois</a:t>
            </a:r>
            <a:endParaRPr lang="fr-FR" sz="8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à coins arrondis 18"/>
          <p:cNvSpPr>
            <a:spLocks/>
          </p:cNvSpPr>
          <p:nvPr/>
        </p:nvSpPr>
        <p:spPr>
          <a:xfrm>
            <a:off x="1440000" y="5184000"/>
            <a:ext cx="1980000" cy="1260000"/>
          </a:xfrm>
          <a:prstGeom prst="roundRect">
            <a:avLst/>
          </a:prstGeom>
          <a:noFill/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t" anchorCtr="0"/>
          <a:lstStyle/>
          <a:p>
            <a:r>
              <a:rPr lang="fr-FR" sz="85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LOA</a:t>
            </a:r>
          </a:p>
          <a:p>
            <a:pPr marL="171450" indent="-171450">
              <a:buFontTx/>
              <a:buChar char="-"/>
            </a:pPr>
            <a:r>
              <a:rPr lang="fr-FR" sz="85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Loyer selon prix du véhicule neuf, durée de location, kilométrage estimé, apport, valeur de rachat</a:t>
            </a:r>
            <a:endParaRPr lang="fr-FR" sz="85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Tx/>
              <a:buChar char="-"/>
            </a:pPr>
            <a:r>
              <a:rPr lang="fr-FR" sz="85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 terme, possibilité de rachat du véhicule ou de restitution</a:t>
            </a:r>
          </a:p>
        </p:txBody>
      </p:sp>
      <p:sp>
        <p:nvSpPr>
          <p:cNvPr id="20" name="Rectangle à coins arrondis 19"/>
          <p:cNvSpPr>
            <a:spLocks/>
          </p:cNvSpPr>
          <p:nvPr/>
        </p:nvSpPr>
        <p:spPr>
          <a:xfrm>
            <a:off x="5760000" y="5184000"/>
            <a:ext cx="2880000" cy="1440000"/>
          </a:xfrm>
          <a:prstGeom prst="roundRect">
            <a:avLst/>
          </a:prstGeom>
          <a:noFill/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t" anchorCtr="0"/>
          <a:lstStyle/>
          <a:p>
            <a:r>
              <a:rPr lang="fr-FR" sz="85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Régén’Air</a:t>
            </a:r>
          </a:p>
          <a:p>
            <a:pPr marL="171450" indent="-171450">
              <a:buFontTx/>
              <a:buChar char="-"/>
            </a:pPr>
            <a:r>
              <a:rPr lang="fr-FR" sz="85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Rachat crédits conso internes ou externes</a:t>
            </a:r>
          </a:p>
          <a:p>
            <a:pPr marL="171450" indent="-171450">
              <a:buFontTx/>
              <a:buChar char="-"/>
            </a:pPr>
            <a:r>
              <a:rPr lang="fr-FR" sz="85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Rachat </a:t>
            </a:r>
            <a:r>
              <a:rPr lang="fr-FR" sz="85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crédits </a:t>
            </a:r>
            <a:r>
              <a:rPr lang="fr-FR" sz="85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immo internes </a:t>
            </a:r>
            <a:r>
              <a:rPr lang="fr-FR" sz="85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</a:t>
            </a:r>
            <a:r>
              <a:rPr lang="fr-FR" sz="85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externes </a:t>
            </a:r>
            <a:r>
              <a:rPr lang="fr-FR" sz="85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≤60% du montant </a:t>
            </a:r>
            <a:r>
              <a:rPr lang="fr-FR" sz="85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financé</a:t>
            </a:r>
          </a:p>
          <a:p>
            <a:pPr marL="171450" indent="-171450">
              <a:buFontTx/>
              <a:buChar char="-"/>
            </a:pPr>
            <a:r>
              <a:rPr lang="fr-FR" sz="85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Reprise autres dettes (retards </a:t>
            </a:r>
            <a:r>
              <a:rPr lang="fr-FR" sz="85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loyers, d’impôts, autres</a:t>
            </a:r>
            <a:r>
              <a:rPr lang="fr-FR" sz="85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…)</a:t>
            </a:r>
          </a:p>
          <a:p>
            <a:pPr marL="171450" indent="-171450">
              <a:buFontTx/>
              <a:buChar char="-"/>
            </a:pPr>
            <a:r>
              <a:rPr lang="fr-FR" sz="85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Trésorerie complémentaire limitée </a:t>
            </a:r>
            <a:r>
              <a:rPr lang="fr-FR" sz="85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20 000 € maxi et 50% du montant </a:t>
            </a:r>
            <a:r>
              <a:rPr lang="fr-FR" sz="85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financé</a:t>
            </a:r>
            <a:endParaRPr lang="fr-FR" sz="85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à coins arrondis 14"/>
          <p:cNvSpPr>
            <a:spLocks/>
          </p:cNvSpPr>
          <p:nvPr/>
        </p:nvSpPr>
        <p:spPr>
          <a:xfrm>
            <a:off x="3420000" y="2700000"/>
            <a:ext cx="2340000" cy="1080000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Crédit projet</a:t>
            </a: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fr-FR" sz="1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Crédit immédiat</a:t>
            </a: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à coins arrondis 30"/>
          <p:cNvSpPr>
            <a:spLocks/>
          </p:cNvSpPr>
          <p:nvPr/>
        </p:nvSpPr>
        <p:spPr>
          <a:xfrm>
            <a:off x="3420000" y="2700000"/>
            <a:ext cx="1170000" cy="1080000"/>
          </a:xfrm>
          <a:prstGeom prst="roundRect">
            <a:avLst/>
          </a:prstGeom>
          <a:solidFill>
            <a:srgbClr val="7030A0"/>
          </a:solidFill>
          <a:ln w="508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LOA</a:t>
            </a:r>
            <a:endParaRPr lang="fr-FR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à coins arrondis 25"/>
          <p:cNvSpPr>
            <a:spLocks/>
          </p:cNvSpPr>
          <p:nvPr/>
        </p:nvSpPr>
        <p:spPr>
          <a:xfrm>
            <a:off x="4590000" y="2700000"/>
            <a:ext cx="1170000" cy="1080000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6000" rIns="0" bIns="36000" rtlCol="0" anchor="ctr"/>
          <a:lstStyle/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Crédit</a:t>
            </a:r>
          </a:p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projet</a:t>
            </a:r>
          </a:p>
          <a:p>
            <a:pPr algn="ctr"/>
            <a:endParaRPr lang="fr-FR" sz="1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Crédit</a:t>
            </a:r>
          </a:p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immédiat</a:t>
            </a: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1265C159-623E-4230-B368-FAB7EB03E6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0" y="3420000"/>
            <a:ext cx="835580" cy="252000"/>
          </a:xfrm>
          <a:prstGeom prst="rect">
            <a:avLst/>
          </a:prstGeom>
        </p:spPr>
      </p:pic>
      <p:pic>
        <p:nvPicPr>
          <p:cNvPr id="44" name="Picture 27" descr="Image associé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000" y="2628000"/>
            <a:ext cx="792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à coins arrondis 15"/>
          <p:cNvSpPr>
            <a:spLocks/>
          </p:cNvSpPr>
          <p:nvPr/>
        </p:nvSpPr>
        <p:spPr>
          <a:xfrm>
            <a:off x="5580000" y="2160000"/>
            <a:ext cx="1620000" cy="900000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Rachat</a:t>
            </a:r>
          </a:p>
          <a:p>
            <a:pPr algn="ctr"/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Regroupement</a:t>
            </a: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à coins arrondis 31"/>
          <p:cNvSpPr>
            <a:spLocks/>
          </p:cNvSpPr>
          <p:nvPr/>
        </p:nvSpPr>
        <p:spPr>
          <a:xfrm>
            <a:off x="7020000" y="1620000"/>
            <a:ext cx="1620000" cy="900000"/>
          </a:xfrm>
          <a:prstGeom prst="roundRect">
            <a:avLst/>
          </a:prstGeom>
          <a:solidFill>
            <a:srgbClr val="7030A0"/>
          </a:solidFill>
          <a:ln w="508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Régén’Air</a:t>
            </a:r>
            <a:endParaRPr lang="fr-FR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1265C159-623E-4230-B368-FAB7EB03E6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000" y="2196000"/>
            <a:ext cx="835580" cy="252000"/>
          </a:xfrm>
          <a:prstGeom prst="rect">
            <a:avLst/>
          </a:prstGeom>
        </p:spPr>
      </p:pic>
      <p:pic>
        <p:nvPicPr>
          <p:cNvPr id="45" name="Picture 27" descr="Image associé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000" y="1548000"/>
            <a:ext cx="792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6717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0" grpId="0" animBg="1"/>
      <p:bldP spid="41" grpId="0" animBg="1"/>
      <p:bldP spid="37" grpId="0" animBg="1"/>
      <p:bldP spid="14" grpId="0" animBg="1"/>
      <p:bldP spid="5" grpId="0" animBg="1"/>
      <p:bldP spid="18" grpId="0"/>
      <p:bldP spid="19" grpId="0"/>
      <p:bldP spid="20" grpId="0"/>
      <p:bldP spid="15" grpId="0" animBg="1"/>
      <p:bldP spid="31" grpId="0" animBg="1"/>
      <p:bldP spid="26" grpId="0" animBg="1"/>
      <p:bldP spid="16" grpId="0" animBg="1"/>
      <p:bldP spid="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0000" y="900000"/>
            <a:ext cx="7738280" cy="5400000"/>
          </a:xfrm>
        </p:spPr>
        <p:txBody>
          <a:bodyPr>
            <a:noAutofit/>
          </a:bodyPr>
          <a:lstStyle/>
          <a:p>
            <a:pPr>
              <a:spcBef>
                <a:spcPts val="1000"/>
              </a:spcBef>
            </a:pP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 contexte</a:t>
            </a:r>
          </a:p>
          <a:p>
            <a:pPr>
              <a:spcBef>
                <a:spcPts val="1000"/>
              </a:spcBef>
            </a:pPr>
            <a:endParaRPr lang="fr-FR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ts val="1000"/>
              </a:spcBef>
            </a:pPr>
            <a:r>
              <a:rPr lang="fr-FR" sz="1600" dirty="0" smtClean="0">
                <a:solidFill>
                  <a:srgbClr val="C00000"/>
                </a:solidFill>
              </a:rPr>
              <a:t>Location </a:t>
            </a:r>
            <a:r>
              <a:rPr lang="fr-FR" sz="1600" dirty="0">
                <a:solidFill>
                  <a:srgbClr val="C00000"/>
                </a:solidFill>
              </a:rPr>
              <a:t>avec Option </a:t>
            </a:r>
            <a:r>
              <a:rPr lang="fr-FR" sz="1600" dirty="0" smtClean="0">
                <a:solidFill>
                  <a:srgbClr val="C00000"/>
                </a:solidFill>
              </a:rPr>
              <a:t>d’Achat (LOA)</a:t>
            </a:r>
            <a:endParaRPr lang="fr-FR" sz="1600" dirty="0">
              <a:solidFill>
                <a:srgbClr val="C00000"/>
              </a:solidFill>
            </a:endParaRPr>
          </a:p>
          <a:p>
            <a:pPr lvl="1">
              <a:spcBef>
                <a:spcPts val="1000"/>
              </a:spcBef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marché de l’acquisition de véhicules neufs s’est rapidement adapté aux tendances de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consommation</a:t>
            </a:r>
          </a:p>
          <a:p>
            <a:pPr lvl="1">
              <a:spcBef>
                <a:spcPts val="1000"/>
              </a:spcBef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clé de la réussite, sur la LOA et plus largement sur le crédit consommation, c’est d’ANTICIPER sur les besoins de nos clients</a:t>
            </a:r>
          </a:p>
          <a:p>
            <a:pPr lvl="1">
              <a:spcBef>
                <a:spcPts val="1000"/>
              </a:spcBef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L’offre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s’adapte parfaitement aux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besoins et choix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des clients</a:t>
            </a:r>
          </a:p>
          <a:p>
            <a:pPr lvl="1">
              <a:spcBef>
                <a:spcPts val="1000"/>
              </a:spcBef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site dédié, à notre disposition et celle des clients, permet de choisir son véhicule et de réaliser une simulation</a:t>
            </a:r>
          </a:p>
          <a:p>
            <a:pPr lvl="1">
              <a:spcBef>
                <a:spcPts val="1000"/>
              </a:spcBef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parcours de souscription est accessible sur tous nos canaux de distribution</a:t>
            </a:r>
          </a:p>
          <a:p>
            <a:pPr lvl="1">
              <a:spcBef>
                <a:spcPts val="1000"/>
              </a:spcBef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Notre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potentiel s’élargit avec un PNB additionnel à notre portée qui sera valorisé dans la part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variable</a:t>
            </a:r>
          </a:p>
          <a:p>
            <a:pPr>
              <a:spcBef>
                <a:spcPts val="1000"/>
              </a:spcBef>
            </a:pPr>
            <a:endParaRPr lang="fr-FR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ts val="1000"/>
              </a:spcBef>
            </a:pP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Régén’Air</a:t>
            </a:r>
          </a:p>
          <a:p>
            <a:pPr>
              <a:spcBef>
                <a:spcPts val="1000"/>
              </a:spcBef>
            </a:pPr>
            <a:endParaRPr lang="fr-FR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ts val="1000"/>
              </a:spcBef>
            </a:pP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Synthèse et outils à votre disposition</a:t>
            </a:r>
          </a:p>
        </p:txBody>
      </p:sp>
    </p:spTree>
    <p:extLst>
      <p:ext uri="{BB962C8B-B14F-4D97-AF65-F5344CB8AC3E}">
        <p14:creationId xmlns:p14="http://schemas.microsoft.com/office/powerpoint/2010/main" val="1051703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LOA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0000" y="1439837"/>
            <a:ext cx="7738280" cy="4860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Les tendances de consommation ont évolué et le besoin de propriété régresse au profit des </a:t>
            </a:r>
            <a:r>
              <a:rPr lang="fr-FR" dirty="0" smtClean="0">
                <a:solidFill>
                  <a:srgbClr val="C00000"/>
                </a:solidFill>
              </a:rPr>
              <a:t>formules d’abonnement</a:t>
            </a:r>
            <a:endParaRPr lang="fr-FR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fr-FR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Sur le marché des </a:t>
            </a:r>
            <a:r>
              <a:rPr lang="fr-FR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véhicules </a:t>
            </a:r>
            <a:r>
              <a:rPr lang="fr-FR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neufs qui pèse 9,5Mrds€, </a:t>
            </a:r>
            <a:r>
              <a:rPr lang="fr-FR" b="0" dirty="0" smtClean="0">
                <a:solidFill>
                  <a:srgbClr val="C00000"/>
                </a:solidFill>
              </a:rPr>
              <a:t>la LOA poursuit sa croissance </a:t>
            </a:r>
            <a:r>
              <a:rPr lang="fr-FR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et représente </a:t>
            </a:r>
            <a:r>
              <a:rPr lang="fr-FR" dirty="0" smtClean="0">
                <a:solidFill>
                  <a:srgbClr val="C00000"/>
                </a:solidFill>
              </a:rPr>
              <a:t>77%</a:t>
            </a:r>
            <a:r>
              <a:rPr lang="fr-FR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des financements </a:t>
            </a:r>
            <a:r>
              <a:rPr lang="fr-FR" b="0" dirty="0" smtClean="0">
                <a:solidFill>
                  <a:srgbClr val="C00000"/>
                </a:solidFill>
              </a:rPr>
              <a:t>au détriment du crédit consommation classique </a:t>
            </a:r>
            <a:r>
              <a:rPr lang="fr-FR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dont le </a:t>
            </a:r>
            <a:r>
              <a:rPr lang="fr-FR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repli </a:t>
            </a:r>
            <a:r>
              <a:rPr lang="fr-FR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 poursuit (-3,8% en 2019)</a:t>
            </a:r>
            <a:endParaRPr lang="fr-FR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 grandes catégories d’acteurs dominent ce marché</a:t>
            </a: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Les groupes bancaires</a:t>
            </a: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Les captives des constructeurs</a:t>
            </a:r>
          </a:p>
          <a:p>
            <a:pPr marL="0" indent="0">
              <a:buNone/>
            </a:pPr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dirty="0" smtClean="0">
                <a:solidFill>
                  <a:srgbClr val="C00000"/>
                </a:solidFill>
              </a:rPr>
              <a:t>Les enjeux</a:t>
            </a: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S’adapter aux nouveaux modes de consommation</a:t>
            </a: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Proposer une offre complémentaire au crédit classique</a:t>
            </a: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 positionner sur un marché en forte croissance</a:t>
            </a:r>
          </a:p>
          <a:p>
            <a:endParaRPr lang="fr-FR" dirty="0" smtClean="0">
              <a:solidFill>
                <a:srgbClr val="C00000"/>
              </a:solidFill>
            </a:endParaRPr>
          </a:p>
          <a:p>
            <a:r>
              <a:rPr lang="fr-FR" dirty="0" smtClean="0">
                <a:solidFill>
                  <a:srgbClr val="C00000"/>
                </a:solidFill>
              </a:rPr>
              <a:t>Nos ambitions</a:t>
            </a: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Éviter la décollecte pour les clients qui ne font pas de crédit </a:t>
            </a:r>
            <a:r>
              <a:rPr lang="fr-FR" dirty="0" smtClean="0">
                <a:solidFill>
                  <a:srgbClr val="0070C0"/>
                </a:solidFill>
                <a:sym typeface="Wingdings" panose="05000000000000000000" pitchFamily="2" charset="2"/>
              </a:rPr>
              <a:t> potentiel crédit conso</a:t>
            </a: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Se positionner et prendre notre part de ce marché majeur </a:t>
            </a: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 potentiel 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LOA</a:t>
            </a:r>
            <a:endParaRPr lang="fr-FR" dirty="0" smtClean="0">
              <a:solidFill>
                <a:srgbClr val="FF0000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Le marché de l’acquisition de véhicules neufs s’est rapidement adapté aux tendances de consommation</a:t>
            </a:r>
            <a:endParaRPr lang="fr-FR" dirty="0"/>
          </a:p>
        </p:txBody>
      </p:sp>
      <p:grpSp>
        <p:nvGrpSpPr>
          <p:cNvPr id="17" name="Groupe 16"/>
          <p:cNvGrpSpPr/>
          <p:nvPr/>
        </p:nvGrpSpPr>
        <p:grpSpPr>
          <a:xfrm>
            <a:off x="5938280" y="2250000"/>
            <a:ext cx="2700000" cy="2700000"/>
            <a:chOff x="5616000" y="2340000"/>
            <a:chExt cx="2700000" cy="2700000"/>
          </a:xfrm>
        </p:grpSpPr>
        <p:graphicFrame>
          <p:nvGraphicFramePr>
            <p:cNvPr id="5" name="Graphique 4">
              <a:extLst>
                <a:ext uri="{FF2B5EF4-FFF2-40B4-BE49-F238E27FC236}">
                  <a16:creationId xmlns:a16="http://schemas.microsoft.com/office/drawing/2014/main" id="{2496D3B6-46A2-4258-95BD-CC4D1A206F7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11194295"/>
                </p:ext>
              </p:extLst>
            </p:nvPr>
          </p:nvGraphicFramePr>
          <p:xfrm>
            <a:off x="5616000" y="2340000"/>
            <a:ext cx="2700000" cy="27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pic>
          <p:nvPicPr>
            <p:cNvPr id="6" name="Picture 20"/>
            <p:cNvPicPr>
              <a:picLocks noChangeAspect="1"/>
            </p:cNvPicPr>
            <p:nvPr/>
          </p:nvPicPr>
          <p:blipFill rotWithShape="1">
            <a:blip r:embed="rId3"/>
            <a:srcRect l="18298" r="18297" b="26810"/>
            <a:stretch/>
          </p:blipFill>
          <p:spPr>
            <a:xfrm>
              <a:off x="6120000" y="4212000"/>
              <a:ext cx="366655" cy="252000"/>
            </a:xfrm>
            <a:prstGeom prst="rect">
              <a:avLst/>
            </a:prstGeom>
          </p:spPr>
        </p:pic>
        <p:pic>
          <p:nvPicPr>
            <p:cNvPr id="7" name="Picture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34000" y="3168000"/>
              <a:ext cx="413970" cy="180000"/>
            </a:xfrm>
            <a:prstGeom prst="rect">
              <a:avLst/>
            </a:prstGeom>
          </p:spPr>
        </p:pic>
        <p:pic>
          <p:nvPicPr>
            <p:cNvPr id="8" name="Picture 4" descr="RÃ©sultat de recherche d'images pour &quot;sociÃ©tÃ© gÃ©nÃ©rale logo&quot;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243" b="34863"/>
            <a:stretch/>
          </p:blipFill>
          <p:spPr bwMode="auto">
            <a:xfrm>
              <a:off x="7020000" y="3204000"/>
              <a:ext cx="406762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64000" y="3060000"/>
              <a:ext cx="183607" cy="144000"/>
            </a:xfrm>
            <a:prstGeom prst="rect">
              <a:avLst/>
            </a:prstGeom>
          </p:spPr>
        </p:pic>
        <p:pic>
          <p:nvPicPr>
            <p:cNvPr id="10" name="Picture 2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20000" y="3132000"/>
              <a:ext cx="764058" cy="468000"/>
            </a:xfrm>
            <a:prstGeom prst="rect">
              <a:avLst/>
            </a:prstGeom>
          </p:spPr>
        </p:pic>
        <p:pic>
          <p:nvPicPr>
            <p:cNvPr id="11" name="Picture 2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020000" y="2772000"/>
              <a:ext cx="397389" cy="252000"/>
            </a:xfrm>
            <a:prstGeom prst="rect">
              <a:avLst/>
            </a:prstGeom>
          </p:spPr>
        </p:pic>
        <p:pic>
          <p:nvPicPr>
            <p:cNvPr id="12" name="Picture 10" descr="RÃ©sultat de recherche d'images pour &quot;cm cic logo&quot;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7574"/>
            <a:stretch/>
          </p:blipFill>
          <p:spPr bwMode="auto">
            <a:xfrm>
              <a:off x="7164000" y="3456000"/>
              <a:ext cx="416988" cy="10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31"/>
            <p:cNvPicPr>
              <a:picLocks noChangeAspect="1"/>
            </p:cNvPicPr>
            <p:nvPr/>
          </p:nvPicPr>
          <p:blipFill rotWithShape="1">
            <a:blip r:embed="rId10"/>
            <a:srcRect t="27185" b="27681"/>
            <a:stretch/>
          </p:blipFill>
          <p:spPr>
            <a:xfrm>
              <a:off x="7236000" y="4176000"/>
              <a:ext cx="493065" cy="252000"/>
            </a:xfrm>
            <a:prstGeom prst="rect">
              <a:avLst/>
            </a:prstGeom>
          </p:spPr>
        </p:pic>
        <p:pic>
          <p:nvPicPr>
            <p:cNvPr id="14" name="Picture 32"/>
            <p:cNvPicPr>
              <a:picLocks noChangeAspect="1"/>
            </p:cNvPicPr>
            <p:nvPr/>
          </p:nvPicPr>
          <p:blipFill rotWithShape="1">
            <a:blip r:embed="rId11"/>
            <a:srcRect t="36560" b="36560"/>
            <a:stretch/>
          </p:blipFill>
          <p:spPr>
            <a:xfrm>
              <a:off x="5940000" y="3744000"/>
              <a:ext cx="709635" cy="216000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284CE2FB-BC3F-4A23-8D40-CFF10DFFD9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588000" y="3672000"/>
              <a:ext cx="854466" cy="612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5928F53C-189E-42CA-8C4C-D964104A8B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624000" y="4392000"/>
              <a:ext cx="571834" cy="360000"/>
            </a:xfrm>
            <a:prstGeom prst="rect">
              <a:avLst/>
            </a:prstGeom>
          </p:spPr>
        </p:pic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4000" y="2916000"/>
              <a:ext cx="472303" cy="21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787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35046" y="0"/>
            <a:ext cx="8708954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LOA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0000" y="1439837"/>
            <a:ext cx="7738280" cy="1440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dirty="0">
                <a:solidFill>
                  <a:schemeClr val="bg1"/>
                </a:solidFill>
              </a:rPr>
              <a:t>Plus nous saurons détecter les besoins de nos clients en anticipation</a:t>
            </a:r>
          </a:p>
          <a:p>
            <a:pPr marL="0" indent="0">
              <a:buNone/>
            </a:pPr>
            <a:r>
              <a:rPr lang="fr-FR" dirty="0">
                <a:solidFill>
                  <a:schemeClr val="bg1"/>
                </a:solidFill>
              </a:rPr>
              <a:t>Plus nous pourrons adapter nos actions pour vendre un </a:t>
            </a:r>
            <a:r>
              <a:rPr lang="fr-FR" sz="1800" dirty="0">
                <a:solidFill>
                  <a:schemeClr val="bg1"/>
                </a:solidFill>
              </a:rPr>
              <a:t>crédit consommation </a:t>
            </a:r>
            <a:r>
              <a:rPr lang="fr-FR" dirty="0">
                <a:solidFill>
                  <a:schemeClr val="bg1"/>
                </a:solidFill>
              </a:rPr>
              <a:t>ou transmettre un lead qualifié </a:t>
            </a:r>
            <a:r>
              <a:rPr lang="fr-FR" sz="1800" dirty="0">
                <a:solidFill>
                  <a:schemeClr val="bg1"/>
                </a:solidFill>
              </a:rPr>
              <a:t>LOA</a:t>
            </a:r>
            <a:r>
              <a:rPr lang="fr-FR" dirty="0">
                <a:solidFill>
                  <a:schemeClr val="bg1"/>
                </a:solidFill>
              </a:rPr>
              <a:t> en fonction de leur façon de ‘consommer’ l’automobile</a:t>
            </a:r>
          </a:p>
          <a:p>
            <a:pPr marL="0" indent="0">
              <a:buNone/>
            </a:pPr>
            <a:r>
              <a:rPr lang="fr-FR" dirty="0" smtClean="0">
                <a:solidFill>
                  <a:schemeClr val="bg1"/>
                </a:solidFill>
                <a:sym typeface="Wingdings" panose="05000000000000000000" pitchFamily="2" charset="2"/>
              </a:rPr>
              <a:t> u</a:t>
            </a:r>
            <a:r>
              <a:rPr lang="fr-FR" dirty="0" smtClean="0">
                <a:solidFill>
                  <a:schemeClr val="bg1"/>
                </a:solidFill>
              </a:rPr>
              <a:t>ne </a:t>
            </a:r>
            <a:r>
              <a:rPr lang="fr-FR" sz="1800" dirty="0" smtClean="0">
                <a:solidFill>
                  <a:schemeClr val="bg1"/>
                </a:solidFill>
              </a:rPr>
              <a:t>complémentarité parfaite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La clé de la réussite, sur la LOA et plus largement sur le crédit consommation, c’est d’ANTICIPER sur les besoins de nos </a:t>
            </a:r>
            <a:r>
              <a:rPr lang="fr-FR" dirty="0">
                <a:solidFill>
                  <a:schemeClr val="bg1"/>
                </a:solidFill>
              </a:rPr>
              <a:t>c</a:t>
            </a:r>
            <a:r>
              <a:rPr lang="fr-FR" dirty="0" smtClean="0">
                <a:solidFill>
                  <a:schemeClr val="bg1"/>
                </a:solidFill>
              </a:rPr>
              <a:t>lients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5" name="Espace réservé du contenu 2"/>
          <p:cNvSpPr txBox="1">
            <a:spLocks/>
          </p:cNvSpPr>
          <p:nvPr/>
        </p:nvSpPr>
        <p:spPr>
          <a:xfrm>
            <a:off x="6228000" y="3060000"/>
            <a:ext cx="2520000" cy="1260000"/>
          </a:xfrm>
          <a:prstGeom prst="rect">
            <a:avLst/>
          </a:prstGeom>
          <a:ln w="444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108000" tIns="36000" rIns="36000" bIns="36000" rtlCol="0" anchor="ctr" anchorCtr="0">
            <a:no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100" b="0" dirty="0">
                <a:solidFill>
                  <a:schemeClr val="bg1"/>
                </a:solidFill>
              </a:rPr>
              <a:t>Les acquisitions réalisées sans recours à un financement</a:t>
            </a:r>
          </a:p>
          <a:p>
            <a:pPr marL="0" indent="0">
              <a:buNone/>
            </a:pPr>
            <a:r>
              <a:rPr lang="fr-FR" sz="1000" dirty="0" smtClean="0">
                <a:solidFill>
                  <a:schemeClr val="bg1"/>
                </a:solidFill>
                <a:sym typeface="Wingdings" panose="05000000000000000000" pitchFamily="2" charset="2"/>
              </a:rPr>
              <a:t> Action </a:t>
            </a:r>
            <a:r>
              <a:rPr lang="fr-FR" sz="1000" b="0" dirty="0" smtClean="0">
                <a:solidFill>
                  <a:schemeClr val="bg1"/>
                </a:solidFill>
                <a:sym typeface="Wingdings" panose="05000000000000000000" pitchFamily="2" charset="2"/>
              </a:rPr>
              <a:t>: convaincre nos clients de ne pas utiliser leur épargne</a:t>
            </a:r>
          </a:p>
          <a:p>
            <a:pPr marL="0" indent="0">
              <a:buNone/>
            </a:pPr>
            <a:r>
              <a:rPr lang="fr-FR" sz="1000" dirty="0" smtClean="0">
                <a:solidFill>
                  <a:schemeClr val="bg1"/>
                </a:solidFill>
                <a:sym typeface="Wingdings" panose="05000000000000000000" pitchFamily="2" charset="2"/>
              </a:rPr>
              <a:t> </a:t>
            </a:r>
            <a:r>
              <a:rPr lang="fr-FR" sz="1000" dirty="0" smtClean="0">
                <a:solidFill>
                  <a:schemeClr val="bg1"/>
                </a:solidFill>
              </a:rPr>
              <a:t>Objectif </a:t>
            </a:r>
            <a:r>
              <a:rPr lang="fr-FR" sz="1000" b="0" dirty="0" smtClean="0">
                <a:solidFill>
                  <a:schemeClr val="bg1"/>
                </a:solidFill>
              </a:rPr>
              <a:t>: vendre un crédit consommation, y compris post-acquisition</a:t>
            </a:r>
          </a:p>
        </p:txBody>
      </p:sp>
      <p:sp>
        <p:nvSpPr>
          <p:cNvPr id="16" name="Espace réservé du contenu 2"/>
          <p:cNvSpPr txBox="1">
            <a:spLocks/>
          </p:cNvSpPr>
          <p:nvPr/>
        </p:nvSpPr>
        <p:spPr>
          <a:xfrm>
            <a:off x="6120000" y="5040000"/>
            <a:ext cx="2520000" cy="1260000"/>
          </a:xfrm>
          <a:prstGeom prst="rect">
            <a:avLst/>
          </a:prstGeom>
          <a:ln w="44450">
            <a:solidFill>
              <a:srgbClr val="FF9900"/>
            </a:solidFill>
          </a:ln>
        </p:spPr>
        <p:txBody>
          <a:bodyPr vert="horz" lIns="108000" tIns="36000" rIns="72000" bIns="36000" rtlCol="0" anchor="ctr" anchorCtr="0">
            <a:no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100" b="0" dirty="0">
                <a:solidFill>
                  <a:schemeClr val="bg1"/>
                </a:solidFill>
              </a:rPr>
              <a:t>Les acquisitions financées en crédit consommation</a:t>
            </a:r>
          </a:p>
          <a:p>
            <a:pPr marL="0" indent="0">
              <a:buNone/>
            </a:pPr>
            <a:r>
              <a:rPr lang="fr-FR" sz="1000" dirty="0" smtClean="0">
                <a:solidFill>
                  <a:schemeClr val="bg1"/>
                </a:solidFill>
                <a:sym typeface="Wingdings" panose="05000000000000000000" pitchFamily="2" charset="2"/>
              </a:rPr>
              <a:t> Action </a:t>
            </a:r>
            <a:r>
              <a:rPr lang="fr-FR" sz="1000" b="0" dirty="0" smtClean="0">
                <a:solidFill>
                  <a:schemeClr val="bg1"/>
                </a:solidFill>
                <a:sym typeface="Wingdings" panose="05000000000000000000" pitchFamily="2" charset="2"/>
              </a:rPr>
              <a:t>: en anticipation, réaliser une découverte complète</a:t>
            </a:r>
          </a:p>
          <a:p>
            <a:pPr marL="0" indent="0">
              <a:buNone/>
            </a:pPr>
            <a:r>
              <a:rPr lang="fr-FR" sz="1000" dirty="0" smtClean="0">
                <a:solidFill>
                  <a:schemeClr val="bg1"/>
                </a:solidFill>
                <a:sym typeface="Wingdings" panose="05000000000000000000" pitchFamily="2" charset="2"/>
              </a:rPr>
              <a:t> </a:t>
            </a:r>
            <a:r>
              <a:rPr lang="fr-FR" sz="1000" dirty="0" smtClean="0">
                <a:solidFill>
                  <a:schemeClr val="bg1"/>
                </a:solidFill>
              </a:rPr>
              <a:t>Objectif </a:t>
            </a:r>
            <a:r>
              <a:rPr lang="fr-FR" sz="1000" b="0" dirty="0" smtClean="0">
                <a:solidFill>
                  <a:schemeClr val="bg1"/>
                </a:solidFill>
              </a:rPr>
              <a:t>: vendre un crédit consommation, projet ou immédiat</a:t>
            </a:r>
          </a:p>
        </p:txBody>
      </p:sp>
      <p:sp>
        <p:nvSpPr>
          <p:cNvPr id="18" name="Espace réservé du contenu 2"/>
          <p:cNvSpPr txBox="1">
            <a:spLocks/>
          </p:cNvSpPr>
          <p:nvPr/>
        </p:nvSpPr>
        <p:spPr>
          <a:xfrm>
            <a:off x="990000" y="3600000"/>
            <a:ext cx="2700000" cy="2160000"/>
          </a:xfrm>
          <a:prstGeom prst="rect">
            <a:avLst/>
          </a:prstGeom>
          <a:ln w="44450">
            <a:solidFill>
              <a:schemeClr val="bg1"/>
            </a:solidFill>
          </a:ln>
        </p:spPr>
        <p:txBody>
          <a:bodyPr vert="horz" lIns="108000" tIns="36000" rIns="72000" bIns="36000" rtlCol="0" anchor="ctr" anchorCtr="0">
            <a:no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100" b="0" dirty="0">
                <a:solidFill>
                  <a:schemeClr val="bg1"/>
                </a:solidFill>
              </a:rPr>
              <a:t>Les acquisitions en LOA</a:t>
            </a:r>
          </a:p>
          <a:p>
            <a:pPr marL="0" indent="0">
              <a:buNone/>
            </a:pPr>
            <a:r>
              <a:rPr lang="fr-FR" sz="1100" b="0" dirty="0">
                <a:solidFill>
                  <a:schemeClr val="bg1"/>
                </a:solidFill>
              </a:rPr>
              <a:t>Les constructeurs automobiles ont une position privilégiée, mais le suivi relationnel avec nos clients est un véritable atout</a:t>
            </a:r>
          </a:p>
          <a:p>
            <a:pPr marL="0" indent="0">
              <a:buNone/>
            </a:pPr>
            <a:r>
              <a:rPr lang="fr-FR" sz="1000" dirty="0" smtClean="0">
                <a:solidFill>
                  <a:schemeClr val="bg1"/>
                </a:solidFill>
                <a:sym typeface="Wingdings" panose="05000000000000000000" pitchFamily="2" charset="2"/>
              </a:rPr>
              <a:t> Action </a:t>
            </a:r>
            <a:r>
              <a:rPr lang="fr-FR" sz="1000" b="0" dirty="0" smtClean="0">
                <a:solidFill>
                  <a:schemeClr val="bg1"/>
                </a:solidFill>
                <a:sym typeface="Wingdings" panose="05000000000000000000" pitchFamily="2" charset="2"/>
              </a:rPr>
              <a:t>: en parler à tous les clients qui projettent d’acheter un véhicule neuf</a:t>
            </a:r>
          </a:p>
          <a:p>
            <a:pPr marL="0" indent="0">
              <a:buNone/>
            </a:pPr>
            <a:r>
              <a:rPr lang="fr-FR" sz="1000" dirty="0" smtClean="0">
                <a:solidFill>
                  <a:schemeClr val="bg1"/>
                </a:solidFill>
                <a:sym typeface="Wingdings" panose="05000000000000000000" pitchFamily="2" charset="2"/>
              </a:rPr>
              <a:t> </a:t>
            </a:r>
            <a:r>
              <a:rPr lang="fr-FR" sz="1000" dirty="0" smtClean="0">
                <a:solidFill>
                  <a:schemeClr val="bg1"/>
                </a:solidFill>
              </a:rPr>
              <a:t>Objectif : </a:t>
            </a:r>
            <a:r>
              <a:rPr lang="fr-FR" sz="1000" b="0" dirty="0" smtClean="0">
                <a:solidFill>
                  <a:schemeClr val="bg1"/>
                </a:solidFill>
              </a:rPr>
              <a:t>anticiper sur une future acquisition, positionner notre offre sur le marché, transmettre des leads qualifiés</a:t>
            </a:r>
          </a:p>
        </p:txBody>
      </p:sp>
      <p:graphicFrame>
        <p:nvGraphicFramePr>
          <p:cNvPr id="11" name="Graphique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0235081"/>
              </p:ext>
            </p:extLst>
          </p:nvPr>
        </p:nvGraphicFramePr>
        <p:xfrm>
          <a:off x="2880000" y="2699999"/>
          <a:ext cx="4086978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2531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1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1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11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5" grpId="0" uiExpand="1" build="p" animBg="1"/>
      <p:bldP spid="16" grpId="0" uiExpand="1" build="p" animBg="1"/>
      <p:bldP spid="18" grpId="0" uiExpand="1" build="p" animBg="1"/>
      <p:bldGraphic spid="11" grpId="0" uiExpand="1">
        <p:bldSub>
          <a:bldChart bld="category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LOA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L’offre s’adapte parfaitement aux besoins et choix des clients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0" y="1620000"/>
            <a:ext cx="8280000" cy="378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87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900000" y="1439837"/>
            <a:ext cx="7738280" cy="5220000"/>
          </a:xfrm>
        </p:spPr>
        <p:txBody>
          <a:bodyPr>
            <a:normAutofit/>
          </a:bodyPr>
          <a:lstStyle/>
          <a:p>
            <a:endParaRPr lang="fr-FR" dirty="0" smtClean="0">
              <a:solidFill>
                <a:srgbClr val="C00000"/>
              </a:solidFill>
            </a:endParaRPr>
          </a:p>
          <a:p>
            <a:endParaRPr lang="fr-FR" dirty="0">
              <a:solidFill>
                <a:srgbClr val="C00000"/>
              </a:solidFill>
            </a:endParaRPr>
          </a:p>
          <a:p>
            <a:endParaRPr lang="fr-FR" dirty="0" smtClean="0">
              <a:solidFill>
                <a:srgbClr val="C00000"/>
              </a:solidFill>
            </a:endParaRPr>
          </a:p>
          <a:p>
            <a:endParaRPr lang="fr-FR" dirty="0">
              <a:solidFill>
                <a:srgbClr val="C00000"/>
              </a:solidFill>
            </a:endParaRPr>
          </a:p>
          <a:p>
            <a:endParaRPr lang="fr-FR" dirty="0" smtClean="0">
              <a:solidFill>
                <a:srgbClr val="C00000"/>
              </a:solidFill>
            </a:endParaRPr>
          </a:p>
          <a:p>
            <a:endParaRPr lang="fr-FR" dirty="0">
              <a:solidFill>
                <a:srgbClr val="C00000"/>
              </a:solidFill>
            </a:endParaRPr>
          </a:p>
          <a:p>
            <a:endParaRPr lang="fr-FR" dirty="0" smtClean="0">
              <a:solidFill>
                <a:srgbClr val="C00000"/>
              </a:solidFill>
            </a:endParaRPr>
          </a:p>
          <a:p>
            <a:endParaRPr lang="fr-FR" dirty="0">
              <a:solidFill>
                <a:srgbClr val="C00000"/>
              </a:solidFill>
            </a:endParaRPr>
          </a:p>
          <a:p>
            <a:endParaRPr lang="fr-FR" dirty="0" smtClean="0">
              <a:solidFill>
                <a:srgbClr val="C00000"/>
              </a:solidFill>
            </a:endParaRPr>
          </a:p>
          <a:p>
            <a:endParaRPr lang="fr-FR" dirty="0">
              <a:solidFill>
                <a:srgbClr val="C00000"/>
              </a:solidFill>
            </a:endParaRPr>
          </a:p>
          <a:p>
            <a:endParaRPr lang="fr-FR" dirty="0" smtClean="0">
              <a:solidFill>
                <a:srgbClr val="C00000"/>
              </a:solidFill>
            </a:endParaRPr>
          </a:p>
          <a:p>
            <a:endParaRPr lang="fr-FR" dirty="0">
              <a:solidFill>
                <a:srgbClr val="C00000"/>
              </a:solidFill>
            </a:endParaRPr>
          </a:p>
          <a:p>
            <a:endParaRPr lang="fr-FR" dirty="0" smtClean="0">
              <a:solidFill>
                <a:srgbClr val="C00000"/>
              </a:solidFill>
            </a:endParaRPr>
          </a:p>
          <a:p>
            <a:endParaRPr lang="fr-FR" dirty="0">
              <a:solidFill>
                <a:srgbClr val="C00000"/>
              </a:solidFill>
            </a:endParaRPr>
          </a:p>
          <a:p>
            <a:endParaRPr lang="fr-FR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fr-FR" dirty="0" smtClean="0">
                <a:solidFill>
                  <a:srgbClr val="C00000"/>
                </a:solidFill>
                <a:sym typeface="Wingdings" panose="05000000000000000000" pitchFamily="2" charset="2"/>
              </a:rPr>
              <a:t> </a:t>
            </a:r>
            <a:r>
              <a:rPr lang="fr-FR" dirty="0" smtClean="0">
                <a:solidFill>
                  <a:srgbClr val="C00000"/>
                </a:solidFill>
              </a:rPr>
              <a:t>Au terme de cette Heure Du Jeudi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nous vous recommandons de prendre quelques instants pour découvrir le site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  <a:hlinkClick r:id="rId2"/>
              </a:rPr>
              <a:t>https://www.loa-caisse-epargne.fr/</a:t>
            </a:r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LOA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Un site dédié, à notre disposition et celle des clients, permet de choisir son véhicule et de réaliser une simulation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1170000"/>
            <a:ext cx="5040000" cy="46187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9064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LOA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Le parcours de souscription est accessible sur tous nos canaux de distribution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0" y="1440000"/>
            <a:ext cx="8280000" cy="3036669"/>
          </a:xfrm>
          <a:prstGeom prst="rect">
            <a:avLst/>
          </a:prstGeom>
        </p:spPr>
      </p:pic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2160000" y="5040000"/>
            <a:ext cx="3600000" cy="900000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rgbClr val="C00000"/>
                </a:solidFill>
              </a:rPr>
              <a:t>En agence, en face à face client, le parcours est directement accessible dans le menu sur IZIVENTE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2995F9E-232B-4DB5-A207-D9E7498CF9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5869" r="68689"/>
          <a:stretch/>
        </p:blipFill>
        <p:spPr>
          <a:xfrm>
            <a:off x="5940000" y="4680000"/>
            <a:ext cx="1708161" cy="1800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012000" y="6228000"/>
            <a:ext cx="1620000" cy="216000"/>
          </a:xfrm>
          <a:prstGeom prst="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kern="12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11" name="Connecteur droit avec flèche 10"/>
          <p:cNvCxnSpPr/>
          <p:nvPr/>
        </p:nvCxnSpPr>
        <p:spPr>
          <a:xfrm>
            <a:off x="5328000" y="5832000"/>
            <a:ext cx="468000" cy="360000"/>
          </a:xfrm>
          <a:prstGeom prst="straightConnector1">
            <a:avLst/>
          </a:prstGeom>
          <a:ln w="730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7733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LOA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0000" y="1439837"/>
            <a:ext cx="7738280" cy="4680000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Une rapide projection* </a:t>
            </a:r>
            <a:r>
              <a:rPr lang="fr-FR" dirty="0" smtClean="0">
                <a:solidFill>
                  <a:srgbClr val="C00000"/>
                </a:solidFill>
              </a:rPr>
              <a:t>par portefeuille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client permet de </a:t>
            </a:r>
            <a:r>
              <a:rPr lang="fr-FR" dirty="0" smtClean="0">
                <a:solidFill>
                  <a:srgbClr val="C00000"/>
                </a:solidFill>
              </a:rPr>
              <a:t>mesurer tout notre potentiel</a:t>
            </a:r>
            <a:endParaRPr lang="fr-FR" dirty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35 clients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vont acquérir un véhicule neuf dans l’année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9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utiliseront leur épargne et nous pouvons </a:t>
            </a:r>
            <a:r>
              <a:rPr lang="fr-FR" dirty="0" smtClean="0">
                <a:solidFill>
                  <a:srgbClr val="C00000"/>
                </a:solidFill>
              </a:rPr>
              <a:t>les convaincre de faire un crédit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6 souscriront un crédit consommation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qui nous apporte en moyenne 1.500€ de PNB</a:t>
            </a:r>
          </a:p>
          <a:p>
            <a:pPr lvl="1"/>
            <a:r>
              <a:rPr lang="fr-FR" dirty="0" smtClean="0">
                <a:solidFill>
                  <a:srgbClr val="C00000"/>
                </a:solidFill>
              </a:rPr>
              <a:t>20 vont acquérir ce véhicule en LOA</a:t>
            </a:r>
          </a:p>
          <a:p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dirty="0" smtClean="0">
                <a:solidFill>
                  <a:srgbClr val="C00000"/>
                </a:solidFill>
              </a:rPr>
              <a:t>Notre objectif est de détecter et t</a:t>
            </a:r>
            <a:r>
              <a:rPr lang="fr-FR" b="1" dirty="0" smtClean="0">
                <a:solidFill>
                  <a:srgbClr val="C00000"/>
                </a:solidFill>
              </a:rPr>
              <a:t>ransmettre des leads qualifiés</a:t>
            </a: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 anticipant sur les projets de nos clients</a:t>
            </a: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 détectant ceux qui achètent neuf et pour lesquels la LOA correspond à leur mode de consommation</a:t>
            </a:r>
            <a:endParaRPr lang="fr-FR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540000" indent="0">
              <a:buNone/>
            </a:pPr>
            <a:r>
              <a:rPr lang="fr-FR" dirty="0" smtClean="0">
                <a:solidFill>
                  <a:srgbClr val="C00000"/>
                </a:solidFill>
              </a:rPr>
              <a:t>L’impact dans les résultats agence</a:t>
            </a:r>
          </a:p>
          <a:p>
            <a:pPr marL="540000" indent="0">
              <a:buNone/>
            </a:pPr>
            <a:r>
              <a:rPr lang="fr-FR" dirty="0" smtClean="0">
                <a:solidFill>
                  <a:srgbClr val="581D74"/>
                </a:solidFill>
              </a:rPr>
              <a:t>Le </a:t>
            </a:r>
            <a:r>
              <a:rPr lang="fr-FR" dirty="0">
                <a:solidFill>
                  <a:srgbClr val="581D74"/>
                </a:solidFill>
              </a:rPr>
              <a:t>PNB </a:t>
            </a:r>
            <a:r>
              <a:rPr lang="fr-FR" dirty="0" smtClean="0">
                <a:solidFill>
                  <a:srgbClr val="581D74"/>
                </a:solidFill>
              </a:rPr>
              <a:t>moyen est de 450€ par vente</a:t>
            </a:r>
          </a:p>
          <a:p>
            <a:pPr marL="540000" indent="0">
              <a:buNone/>
            </a:pPr>
            <a:r>
              <a:rPr lang="fr-FR" b="0" dirty="0" smtClean="0">
                <a:solidFill>
                  <a:srgbClr val="581D74"/>
                </a:solidFill>
              </a:rPr>
              <a:t>Il sera </a:t>
            </a:r>
            <a:r>
              <a:rPr lang="fr-FR" b="0" dirty="0">
                <a:solidFill>
                  <a:srgbClr val="581D74"/>
                </a:solidFill>
              </a:rPr>
              <a:t>intégré dans le baromètre </a:t>
            </a:r>
            <a:r>
              <a:rPr lang="fr-FR" b="0" dirty="0" smtClean="0">
                <a:solidFill>
                  <a:srgbClr val="581D74"/>
                </a:solidFill>
              </a:rPr>
              <a:t>PNB/Qualité sur la ligne PNB crédits conso hors accessoires qui représente </a:t>
            </a:r>
            <a:r>
              <a:rPr lang="fr-FR" dirty="0" smtClean="0">
                <a:solidFill>
                  <a:srgbClr val="581D74"/>
                </a:solidFill>
              </a:rPr>
              <a:t>4% de la part variable relative</a:t>
            </a:r>
          </a:p>
          <a:p>
            <a:pPr marL="540000" indent="0">
              <a:buNone/>
            </a:pPr>
            <a:r>
              <a:rPr lang="fr-FR" sz="1600" b="1" dirty="0" smtClean="0">
                <a:solidFill>
                  <a:srgbClr val="581D74"/>
                </a:solidFill>
                <a:sym typeface="Wingdings" panose="05000000000000000000" pitchFamily="2" charset="2"/>
              </a:rPr>
              <a:t> </a:t>
            </a:r>
            <a:r>
              <a:rPr lang="fr-FR" sz="1600" b="1" dirty="0" smtClean="0">
                <a:solidFill>
                  <a:srgbClr val="581D74"/>
                </a:solidFill>
              </a:rPr>
              <a:t>La LOA </a:t>
            </a:r>
            <a:r>
              <a:rPr lang="fr-FR" sz="1600" b="1" dirty="0">
                <a:solidFill>
                  <a:srgbClr val="581D74"/>
                </a:solidFill>
              </a:rPr>
              <a:t>est un </a:t>
            </a:r>
            <a:r>
              <a:rPr lang="fr-FR" sz="1600" b="1" dirty="0" smtClean="0">
                <a:solidFill>
                  <a:srgbClr val="581D74"/>
                </a:solidFill>
              </a:rPr>
              <a:t>excellent </a:t>
            </a:r>
            <a:r>
              <a:rPr lang="fr-FR" sz="1600" b="1" dirty="0">
                <a:solidFill>
                  <a:srgbClr val="581D74"/>
                </a:solidFill>
              </a:rPr>
              <a:t>levier pour </a:t>
            </a:r>
            <a:r>
              <a:rPr lang="fr-FR" sz="1600" b="1" dirty="0" smtClean="0">
                <a:solidFill>
                  <a:srgbClr val="581D74"/>
                </a:solidFill>
              </a:rPr>
              <a:t>booster vos résultats</a:t>
            </a:r>
            <a:endParaRPr lang="fr-FR" sz="1600" b="1" dirty="0">
              <a:solidFill>
                <a:srgbClr val="581D74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Notre potentiel s’élargit avec un PNB additionnel à notre portée qui sera valorisé dans la part variable</a:t>
            </a:r>
            <a:endParaRPr lang="fr-FR" dirty="0"/>
          </a:p>
        </p:txBody>
      </p:sp>
      <p:grpSp>
        <p:nvGrpSpPr>
          <p:cNvPr id="6" name="Google Shape;400;p37"/>
          <p:cNvGrpSpPr>
            <a:grpSpLocks noChangeAspect="1"/>
          </p:cNvGrpSpPr>
          <p:nvPr/>
        </p:nvGrpSpPr>
        <p:grpSpPr>
          <a:xfrm>
            <a:off x="900000" y="4608000"/>
            <a:ext cx="533862" cy="540000"/>
            <a:chOff x="5297950" y="1632050"/>
            <a:chExt cx="426200" cy="431100"/>
          </a:xfrm>
          <a:solidFill>
            <a:srgbClr val="581D74"/>
          </a:solidFill>
        </p:grpSpPr>
        <p:sp>
          <p:nvSpPr>
            <p:cNvPr id="7" name="Google Shape;401;p37"/>
            <p:cNvSpPr/>
            <p:nvPr/>
          </p:nvSpPr>
          <p:spPr>
            <a:xfrm>
              <a:off x="5404800" y="1936125"/>
              <a:ext cx="212500" cy="127025"/>
            </a:xfrm>
            <a:custGeom>
              <a:avLst/>
              <a:gdLst/>
              <a:ahLst/>
              <a:cxnLst/>
              <a:rect l="l" t="t" r="r" b="b"/>
              <a:pathLst>
                <a:path w="8500" h="5081" extrusionOk="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8" name="Google Shape;402;p37"/>
            <p:cNvSpPr/>
            <p:nvPr/>
          </p:nvSpPr>
          <p:spPr>
            <a:xfrm>
              <a:off x="5297950" y="1632050"/>
              <a:ext cx="426200" cy="294950"/>
            </a:xfrm>
            <a:custGeom>
              <a:avLst/>
              <a:gdLst/>
              <a:ahLst/>
              <a:cxnLst/>
              <a:rect l="l" t="t" r="r" b="b"/>
              <a:pathLst>
                <a:path w="17048" h="11798" extrusionOk="0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  <p:sp>
        <p:nvSpPr>
          <p:cNvPr id="9" name="Rectangle 8"/>
          <p:cNvSpPr/>
          <p:nvPr/>
        </p:nvSpPr>
        <p:spPr>
          <a:xfrm>
            <a:off x="1439999" y="6300000"/>
            <a:ext cx="2520000" cy="360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fr-FR" sz="8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* sources : Comité des Constructeurs Français d’Automobiles, BPCE Financement et analyse CEGEE</a:t>
            </a:r>
            <a:endParaRPr lang="fr-FR" sz="8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760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LOA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60000" y="1260000"/>
            <a:ext cx="6660000" cy="2160000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rgbClr val="C00000"/>
                </a:solidFill>
              </a:rPr>
              <a:t>Nouvelles cible GERC</a:t>
            </a:r>
          </a:p>
          <a:p>
            <a:pPr lvl="1"/>
            <a:r>
              <a:rPr lang="fr-FR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Clients appétents LOA crédit conso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croisement du fichier des immatriculations et des clients appétents crédit conso pour détecter le potentiel d’acquisition d’un véhicule neuf</a:t>
            </a:r>
          </a:p>
          <a:p>
            <a:pPr lvl="1"/>
            <a:r>
              <a:rPr lang="fr-FR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E-rebond web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sur les parcours non finalisés</a:t>
            </a:r>
          </a:p>
          <a:p>
            <a:r>
              <a:rPr lang="fr-FR" dirty="0" smtClean="0">
                <a:solidFill>
                  <a:srgbClr val="C00000"/>
                </a:solidFill>
              </a:rPr>
              <a:t>Notification mail </a:t>
            </a:r>
            <a:r>
              <a:rPr lang="fr-FR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 Capitole Finance dès acceptation de l’offre</a:t>
            </a:r>
          </a:p>
          <a:p>
            <a:pPr marL="457200" lvl="1" indent="0">
              <a:buNone/>
            </a:pPr>
            <a:r>
              <a:rPr lang="fr-FR" b="0" dirty="0" smtClean="0">
                <a:solidFill>
                  <a:srgbClr val="C00000"/>
                </a:solidFill>
                <a:sym typeface="Wingdings" panose="05000000000000000000" pitchFamily="2" charset="2"/>
              </a:rPr>
              <a:t></a:t>
            </a:r>
            <a:r>
              <a:rPr lang="fr-FR" b="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  </a:t>
            </a:r>
            <a:r>
              <a:rPr lang="fr-FR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Action agence pour réaliser un devis IARD auto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Les moyens mis en œuvre pour vous accompagner</a:t>
            </a:r>
            <a:endParaRPr lang="fr-FR" dirty="0"/>
          </a:p>
        </p:txBody>
      </p:sp>
      <p:grpSp>
        <p:nvGrpSpPr>
          <p:cNvPr id="10" name="Google Shape;403;p37"/>
          <p:cNvGrpSpPr>
            <a:grpSpLocks noChangeAspect="1"/>
          </p:cNvGrpSpPr>
          <p:nvPr/>
        </p:nvGrpSpPr>
        <p:grpSpPr>
          <a:xfrm>
            <a:off x="900000" y="1440000"/>
            <a:ext cx="844675" cy="900000"/>
            <a:chOff x="5970800" y="1619250"/>
            <a:chExt cx="428650" cy="456725"/>
          </a:xfrm>
          <a:solidFill>
            <a:srgbClr val="581D74"/>
          </a:solidFill>
        </p:grpSpPr>
        <p:sp>
          <p:nvSpPr>
            <p:cNvPr id="11" name="Google Shape;404;p37"/>
            <p:cNvSpPr/>
            <p:nvPr/>
          </p:nvSpPr>
          <p:spPr>
            <a:xfrm>
              <a:off x="5970800" y="1674200"/>
              <a:ext cx="377975" cy="377950"/>
            </a:xfrm>
            <a:custGeom>
              <a:avLst/>
              <a:gdLst/>
              <a:ahLst/>
              <a:cxnLst/>
              <a:rect l="l" t="t" r="r" b="b"/>
              <a:pathLst>
                <a:path w="15119" h="15118" extrusionOk="0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2" name="Google Shape;405;p37"/>
            <p:cNvSpPr/>
            <p:nvPr/>
          </p:nvSpPr>
          <p:spPr>
            <a:xfrm>
              <a:off x="6068500" y="1771875"/>
              <a:ext cx="182575" cy="182600"/>
            </a:xfrm>
            <a:custGeom>
              <a:avLst/>
              <a:gdLst/>
              <a:ahLst/>
              <a:cxnLst/>
              <a:rect l="l" t="t" r="r" b="b"/>
              <a:pathLst>
                <a:path w="7303" h="7304" extrusionOk="0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3" name="Google Shape;406;p37"/>
            <p:cNvSpPr/>
            <p:nvPr/>
          </p:nvSpPr>
          <p:spPr>
            <a:xfrm>
              <a:off x="5981175" y="2005125"/>
              <a:ext cx="75125" cy="70850"/>
            </a:xfrm>
            <a:custGeom>
              <a:avLst/>
              <a:gdLst/>
              <a:ahLst/>
              <a:cxnLst/>
              <a:rect l="l" t="t" r="r" b="b"/>
              <a:pathLst>
                <a:path w="3005" h="2834" extrusionOk="0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4" name="Google Shape;407;p37"/>
            <p:cNvSpPr/>
            <p:nvPr/>
          </p:nvSpPr>
          <p:spPr>
            <a:xfrm>
              <a:off x="6263875" y="2005125"/>
              <a:ext cx="74525" cy="70850"/>
            </a:xfrm>
            <a:custGeom>
              <a:avLst/>
              <a:gdLst/>
              <a:ahLst/>
              <a:cxnLst/>
              <a:rect l="l" t="t" r="r" b="b"/>
              <a:pathLst>
                <a:path w="2981" h="2834" extrusionOk="0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5" name="Google Shape;408;p37"/>
            <p:cNvSpPr/>
            <p:nvPr/>
          </p:nvSpPr>
          <p:spPr>
            <a:xfrm>
              <a:off x="6147875" y="1619250"/>
              <a:ext cx="251575" cy="255850"/>
            </a:xfrm>
            <a:custGeom>
              <a:avLst/>
              <a:gdLst/>
              <a:ahLst/>
              <a:cxnLst/>
              <a:rect l="l" t="t" r="r" b="b"/>
              <a:pathLst>
                <a:path w="10063" h="10234" extrusionOk="0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  <p:grpSp>
        <p:nvGrpSpPr>
          <p:cNvPr id="16" name="Google Shape;454;p37"/>
          <p:cNvGrpSpPr>
            <a:grpSpLocks noChangeAspect="1"/>
          </p:cNvGrpSpPr>
          <p:nvPr/>
        </p:nvGrpSpPr>
        <p:grpSpPr>
          <a:xfrm>
            <a:off x="900000" y="5040000"/>
            <a:ext cx="1216478" cy="900000"/>
            <a:chOff x="5255200" y="3006475"/>
            <a:chExt cx="511700" cy="378575"/>
          </a:xfrm>
          <a:solidFill>
            <a:srgbClr val="581D74"/>
          </a:solidFill>
        </p:grpSpPr>
        <p:sp>
          <p:nvSpPr>
            <p:cNvPr id="17" name="Google Shape;455;p37"/>
            <p:cNvSpPr/>
            <p:nvPr/>
          </p:nvSpPr>
          <p:spPr>
            <a:xfrm>
              <a:off x="5255200" y="3006475"/>
              <a:ext cx="349900" cy="349875"/>
            </a:xfrm>
            <a:custGeom>
              <a:avLst/>
              <a:gdLst/>
              <a:ahLst/>
              <a:cxnLst/>
              <a:rect l="l" t="t" r="r" b="b"/>
              <a:pathLst>
                <a:path w="13996" h="13995" extrusionOk="0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8" name="Google Shape;456;p37"/>
            <p:cNvSpPr/>
            <p:nvPr/>
          </p:nvSpPr>
          <p:spPr>
            <a:xfrm>
              <a:off x="5567825" y="3185975"/>
              <a:ext cx="199075" cy="199075"/>
            </a:xfrm>
            <a:custGeom>
              <a:avLst/>
              <a:gdLst/>
              <a:ahLst/>
              <a:cxnLst/>
              <a:rect l="l" t="t" r="r" b="b"/>
              <a:pathLst>
                <a:path w="7963" h="7963" extrusionOk="0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000" y="4212000"/>
            <a:ext cx="3759345" cy="1170000"/>
          </a:xfrm>
          <a:prstGeom prst="rect">
            <a:avLst/>
          </a:prstGeom>
        </p:spPr>
      </p:pic>
      <p:sp>
        <p:nvSpPr>
          <p:cNvPr id="21" name="Espace réservé du contenu 2"/>
          <p:cNvSpPr txBox="1">
            <a:spLocks/>
          </p:cNvSpPr>
          <p:nvPr/>
        </p:nvSpPr>
        <p:spPr>
          <a:xfrm>
            <a:off x="900000" y="3420000"/>
            <a:ext cx="6660000" cy="18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rgbClr val="C00000"/>
                </a:solidFill>
              </a:rPr>
              <a:t>Bannières web</a:t>
            </a:r>
          </a:p>
          <a:p>
            <a:pPr lvl="1"/>
            <a:r>
              <a:rPr lang="fr-FR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Générique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ou </a:t>
            </a:r>
            <a:r>
              <a:rPr lang="fr-FR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offre spéciale</a:t>
            </a: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 majeure, pour accompagner la mise en marché</a:t>
            </a: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Puis en alternance majeure/mineure</a:t>
            </a: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 octobre, pour le Mondial de l’Automobile</a:t>
            </a:r>
          </a:p>
        </p:txBody>
      </p:sp>
      <p:sp>
        <p:nvSpPr>
          <p:cNvPr id="20" name="Espace réservé du contenu 2"/>
          <p:cNvSpPr txBox="1">
            <a:spLocks/>
          </p:cNvSpPr>
          <p:nvPr/>
        </p:nvSpPr>
        <p:spPr>
          <a:xfrm>
            <a:off x="2160000" y="5400000"/>
            <a:ext cx="6660000" cy="104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rgbClr val="C00000"/>
                </a:solidFill>
              </a:rPr>
              <a:t>Questionnaire relationnel</a:t>
            </a:r>
            <a:r>
              <a:rPr lang="fr-FR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: création en cours d’un </a:t>
            </a:r>
            <a:r>
              <a:rPr lang="fr-FR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support sur le modèle IARD </a:t>
            </a:r>
            <a:r>
              <a:rPr lang="fr-FR" b="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‘dois-je le quitter ?’ </a:t>
            </a:r>
            <a:r>
              <a:rPr lang="fr-FR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orienté sur la détection des projets d’acquisitions et de financements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000" y="3240000"/>
            <a:ext cx="3238820" cy="10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729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1" grpId="0" uiExpand="1" build="p"/>
      <p:bldP spid="20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0000" y="900000"/>
            <a:ext cx="7738280" cy="5400000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 contexte</a:t>
            </a:r>
          </a:p>
          <a:p>
            <a:pPr>
              <a:spcBef>
                <a:spcPts val="1000"/>
              </a:spcBef>
            </a:pP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ts val="1000"/>
              </a:spcBef>
            </a:pP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Location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avec Option </a:t>
            </a: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d’Achat (LOA)</a:t>
            </a: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ts val="1000"/>
              </a:spcBef>
            </a:pPr>
            <a:endParaRPr lang="fr-FR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ts val="1000"/>
              </a:spcBef>
            </a:pPr>
            <a:r>
              <a:rPr lang="fr-FR" sz="1600" dirty="0" smtClean="0">
                <a:solidFill>
                  <a:srgbClr val="C00000"/>
                </a:solidFill>
              </a:rPr>
              <a:t>Régén’Air</a:t>
            </a:r>
          </a:p>
          <a:p>
            <a:pPr lvl="1">
              <a:spcBef>
                <a:spcPts val="1000"/>
              </a:spcBef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restructuration de dettes nous ouvre un potentiel avec des enjeux très forts</a:t>
            </a:r>
          </a:p>
          <a:p>
            <a:pPr lvl="1">
              <a:spcBef>
                <a:spcPts val="1000"/>
              </a:spcBef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caractéristiques de l’offre, et ses exclusions, permettront de mieux appréhender les clients ciblés</a:t>
            </a:r>
          </a:p>
          <a:p>
            <a:pPr lvl="1">
              <a:spcBef>
                <a:spcPts val="1000"/>
              </a:spcBef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Régén’Air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apporte de nombreux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avantages,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le client comme pour nous</a:t>
            </a:r>
          </a:p>
          <a:p>
            <a:pPr lvl="1">
              <a:spcBef>
                <a:spcPts val="1000"/>
              </a:spcBef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parcours sur IZIVENTE permet de vérifier l’éligibilité avant de transmettre le contact à BPCE Financement</a:t>
            </a:r>
          </a:p>
          <a:p>
            <a:pPr lvl="1">
              <a:spcBef>
                <a:spcPts val="1000"/>
              </a:spcBef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Nous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sommes en capacité de détecter et continuer à accompagner nos clients qui rencontrent des difficultés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financières</a:t>
            </a:r>
          </a:p>
          <a:p>
            <a:pPr>
              <a:spcBef>
                <a:spcPts val="1000"/>
              </a:spcBef>
            </a:pPr>
            <a:endParaRPr lang="fr-FR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ts val="1000"/>
              </a:spcBef>
            </a:pP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Synthèse et outils à votre disposition</a:t>
            </a: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879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Régén’Air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La restructuration de dettes nous ouvre un potentiel avec des enjeux très forts</a:t>
            </a:r>
            <a:endParaRPr lang="fr-FR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000" y="1980000"/>
            <a:ext cx="4505334" cy="3334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900000" y="2790000"/>
            <a:ext cx="3240000" cy="1260000"/>
          </a:xfrm>
          <a:prstGeom prst="rect">
            <a:avLst/>
          </a:prstGeom>
          <a:gradFill>
            <a:gsLst>
              <a:gs pos="1000">
                <a:schemeClr val="bg1">
                  <a:lumMod val="95000"/>
                </a:schemeClr>
              </a:gs>
              <a:gs pos="100000">
                <a:schemeClr val="bg1">
                  <a:lumMod val="95000"/>
                </a:schemeClr>
              </a:gs>
              <a:gs pos="15000">
                <a:schemeClr val="bg1"/>
              </a:gs>
              <a:gs pos="85000">
                <a:schemeClr val="bg1"/>
              </a:gs>
            </a:gsLst>
            <a:lin ang="0" scaled="1"/>
          </a:gradFill>
          <a:ln w="38100">
            <a:gradFill flip="none" rotWithShape="1">
              <a:gsLst>
                <a:gs pos="9588">
                  <a:srgbClr val="C00000"/>
                </a:gs>
                <a:gs pos="90000">
                  <a:srgbClr val="D83F2A"/>
                </a:gs>
                <a:gs pos="0">
                  <a:srgbClr val="C00000"/>
                </a:gs>
                <a:gs pos="100000">
                  <a:srgbClr val="C00000"/>
                </a:gs>
                <a:gs pos="20000">
                  <a:srgbClr val="F07E53"/>
                </a:gs>
                <a:gs pos="70000">
                  <a:schemeClr val="bg1"/>
                </a:gs>
                <a:gs pos="30000">
                  <a:schemeClr val="bg1"/>
                </a:gs>
                <a:gs pos="80000">
                  <a:srgbClr val="F07E53"/>
                </a:gs>
              </a:gsLst>
              <a:lin ang="0" scaled="1"/>
              <a:tileRect/>
            </a:gra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potentiel crédit important</a:t>
            </a:r>
          </a:p>
          <a:p>
            <a:pPr algn="ctr"/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avec un marché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estimé à 3 Mrds€ pour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 sur lequel le groupe BPCE est encore absent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900000" y="1440000"/>
            <a:ext cx="3240000" cy="1080000"/>
          </a:xfrm>
          <a:prstGeom prst="rect">
            <a:avLst/>
          </a:prstGeom>
          <a:gradFill>
            <a:gsLst>
              <a:gs pos="1000">
                <a:schemeClr val="bg1">
                  <a:lumMod val="95000"/>
                </a:schemeClr>
              </a:gs>
              <a:gs pos="100000">
                <a:schemeClr val="bg1">
                  <a:lumMod val="95000"/>
                </a:schemeClr>
              </a:gs>
              <a:gs pos="15000">
                <a:schemeClr val="bg1"/>
              </a:gs>
              <a:gs pos="85000">
                <a:schemeClr val="bg1"/>
              </a:gs>
            </a:gsLst>
            <a:lin ang="0" scaled="1"/>
          </a:gradFill>
          <a:ln w="38100">
            <a:gradFill flip="none" rotWithShape="1">
              <a:gsLst>
                <a:gs pos="10000">
                  <a:srgbClr val="C00000"/>
                </a:gs>
                <a:gs pos="90000">
                  <a:srgbClr val="D83F2A"/>
                </a:gs>
                <a:gs pos="0">
                  <a:srgbClr val="C00000"/>
                </a:gs>
                <a:gs pos="100000">
                  <a:srgbClr val="C00000"/>
                </a:gs>
                <a:gs pos="20000">
                  <a:srgbClr val="F07E53"/>
                </a:gs>
                <a:gs pos="70000">
                  <a:schemeClr val="bg1"/>
                </a:gs>
                <a:gs pos="30000">
                  <a:schemeClr val="bg1"/>
                </a:gs>
                <a:gs pos="80000">
                  <a:srgbClr val="F07E53"/>
                </a:gs>
              </a:gsLst>
              <a:lin ang="0" scaled="1"/>
              <a:tileRect/>
            </a:gra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marché </a:t>
            </a:r>
            <a:r>
              <a:rPr lang="fr-F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niche, </a:t>
            </a:r>
            <a:r>
              <a:rPr lang="fr-FR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dynamique</a:t>
            </a:r>
            <a:r>
              <a:rPr lang="fr-F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qui affiche une </a:t>
            </a:r>
            <a:r>
              <a:rPr lang="fr-FR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croissance annuelle de 4% </a:t>
            </a:r>
            <a:r>
              <a:rPr lang="fr-F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moyenne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900000" y="4320000"/>
            <a:ext cx="3240000" cy="1800000"/>
          </a:xfrm>
          <a:prstGeom prst="rect">
            <a:avLst/>
          </a:prstGeom>
          <a:gradFill>
            <a:gsLst>
              <a:gs pos="1000">
                <a:schemeClr val="bg1">
                  <a:lumMod val="95000"/>
                </a:schemeClr>
              </a:gs>
              <a:gs pos="100000">
                <a:schemeClr val="bg1">
                  <a:lumMod val="95000"/>
                </a:schemeClr>
              </a:gs>
              <a:gs pos="15000">
                <a:schemeClr val="bg1"/>
              </a:gs>
              <a:gs pos="85000">
                <a:schemeClr val="bg1"/>
              </a:gs>
            </a:gsLst>
            <a:lin ang="0" scaled="1"/>
          </a:gradFill>
          <a:ln w="38100">
            <a:gradFill flip="none" rotWithShape="1">
              <a:gsLst>
                <a:gs pos="9588">
                  <a:srgbClr val="C00000"/>
                </a:gs>
                <a:gs pos="89584">
                  <a:srgbClr val="D83F2A"/>
                </a:gs>
                <a:gs pos="1000">
                  <a:srgbClr val="C00000"/>
                </a:gs>
                <a:gs pos="100000">
                  <a:srgbClr val="C00000"/>
                </a:gs>
                <a:gs pos="20000">
                  <a:srgbClr val="F07E53"/>
                </a:gs>
                <a:gs pos="70000">
                  <a:schemeClr val="bg1"/>
                </a:gs>
                <a:gs pos="30000">
                  <a:schemeClr val="bg1"/>
                </a:gs>
                <a:gs pos="80000">
                  <a:srgbClr val="F07E53"/>
                </a:gs>
              </a:gsLst>
              <a:lin ang="0" scaled="1"/>
              <a:tileRect/>
            </a:gra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enjeux très forts</a:t>
            </a:r>
          </a:p>
          <a:p>
            <a:pPr marL="171450" indent="-171450" algn="ctr">
              <a:buFontTx/>
              <a:buChar char="-"/>
            </a:pP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prendre notre part sur ce marché</a:t>
            </a:r>
          </a:p>
          <a:p>
            <a:pPr marL="171450" indent="-171450" algn="ctr">
              <a:buFontTx/>
              <a:buChar char="-"/>
            </a:pP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générer du PNB sur un produit rentable</a:t>
            </a:r>
          </a:p>
          <a:p>
            <a:pPr marL="171450" indent="-171450" algn="ctr">
              <a:buFontTx/>
              <a:buChar char="-"/>
            </a:pP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accompagner nos clients et leur offrir une solution interne plutôt qu’</a:t>
            </a:r>
            <a:r>
              <a:rPr lang="fr-F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intermédiée</a:t>
            </a:r>
            <a:endParaRPr lang="fr-FR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54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900000" y="1439837"/>
            <a:ext cx="7740000" cy="5040000"/>
          </a:xfrm>
        </p:spPr>
        <p:txBody>
          <a:bodyPr>
            <a:normAutofit lnSpcReduction="10000"/>
          </a:bodyPr>
          <a:lstStyle/>
          <a:p>
            <a:r>
              <a:rPr lang="fr-FR" dirty="0" smtClean="0">
                <a:solidFill>
                  <a:srgbClr val="C00000"/>
                </a:solidFill>
              </a:rPr>
              <a:t>Le rachat/regroupement est la 1</a:t>
            </a:r>
            <a:r>
              <a:rPr lang="fr-FR" baseline="30000" dirty="0" smtClean="0">
                <a:solidFill>
                  <a:srgbClr val="C00000"/>
                </a:solidFill>
              </a:rPr>
              <a:t>ère</a:t>
            </a:r>
            <a:r>
              <a:rPr lang="fr-FR" dirty="0" smtClean="0">
                <a:solidFill>
                  <a:srgbClr val="C00000"/>
                </a:solidFill>
              </a:rPr>
              <a:t> solution à proposer lorsque des difficultés financières apparaissent et avant d’orienter le client vers une restructuration</a:t>
            </a:r>
          </a:p>
          <a:p>
            <a:endParaRPr lang="fr-FR" dirty="0">
              <a:solidFill>
                <a:srgbClr val="C00000"/>
              </a:solidFill>
            </a:endParaRPr>
          </a:p>
          <a:p>
            <a:r>
              <a:rPr lang="fr-FR" dirty="0">
                <a:solidFill>
                  <a:srgbClr val="C00000"/>
                </a:solidFill>
              </a:rPr>
              <a:t>R</a:t>
            </a:r>
            <a:r>
              <a:rPr lang="fr-FR" dirty="0" smtClean="0">
                <a:solidFill>
                  <a:srgbClr val="C00000"/>
                </a:solidFill>
              </a:rPr>
              <a:t>appel du référentiel des délégations sur le regroupement</a:t>
            </a:r>
          </a:p>
          <a:p>
            <a:pPr marL="0" indent="0">
              <a:buNone/>
            </a:pPr>
            <a:r>
              <a:rPr lang="fr-FR" sz="10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 </a:t>
            </a:r>
            <a:r>
              <a:rPr lang="fr-FR" sz="1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regroupement de crédits s’applique à la reprise de 4 crédits maximum de clients ou prospects (internes et/ou externes). Au-delà, le nouveau dossier relève à minima de la délégation de la Direction Crédits &amp; Engagements</a:t>
            </a:r>
            <a:r>
              <a:rPr lang="fr-FR" sz="10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FR" sz="100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fr-FR" sz="1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correspond </a:t>
            </a:r>
            <a:r>
              <a:rPr lang="fr-FR" sz="10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  <a:endParaRPr lang="fr-FR" sz="100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08000" indent="0">
              <a:buNone/>
            </a:pPr>
            <a:r>
              <a:rPr lang="fr-FR" sz="10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 Soit </a:t>
            </a:r>
            <a:r>
              <a:rPr lang="fr-FR" sz="1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 financement d’un nouveau projet accompagné d’un rachat d’encours internes et/ou externes déjà détenus par le client ou le </a:t>
            </a:r>
            <a:r>
              <a:rPr lang="fr-FR" sz="10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prospect,</a:t>
            </a:r>
            <a:endParaRPr lang="fr-FR" sz="100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08000" indent="0">
              <a:buNone/>
            </a:pPr>
            <a:r>
              <a:rPr lang="fr-FR" sz="10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 Soit </a:t>
            </a:r>
            <a:r>
              <a:rPr lang="fr-FR" sz="1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 financement d’un rachat d’encours internes et/ou externes déjà détenus par le client ou le prospect, sans nouveau </a:t>
            </a:r>
            <a:r>
              <a:rPr lang="fr-FR" sz="10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projet</a:t>
            </a:r>
            <a:endParaRPr lang="fr-FR" sz="100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fr-FR" sz="10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Les </a:t>
            </a:r>
            <a:r>
              <a:rPr lang="fr-FR" sz="1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regroupements de crédits doivent être limités à 1 par an et par client</a:t>
            </a:r>
            <a:r>
              <a:rPr lang="fr-FR" sz="10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FR" sz="100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fr-FR" sz="1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regroupement de crédits immobiliers et consommation en un seul prêt immobilier est possible dans les conditions suivantes </a:t>
            </a:r>
            <a:r>
              <a:rPr lang="fr-FR" sz="10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  <a:endParaRPr lang="fr-FR" sz="100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08000" indent="0">
              <a:buNone/>
            </a:pPr>
            <a:r>
              <a:rPr lang="fr-FR" sz="10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 Le </a:t>
            </a:r>
            <a:r>
              <a:rPr lang="fr-FR" sz="1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crédit </a:t>
            </a:r>
            <a:r>
              <a:rPr lang="fr-FR" sz="10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consommation </a:t>
            </a:r>
            <a:r>
              <a:rPr lang="fr-FR" sz="1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racheté n’a pas besoin d’être lié au même objet que le prêt </a:t>
            </a:r>
            <a:r>
              <a:rPr lang="fr-FR" sz="10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immobilier racheté</a:t>
            </a:r>
            <a:endParaRPr lang="fr-FR" sz="100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08000" indent="0">
              <a:buNone/>
            </a:pPr>
            <a:r>
              <a:rPr lang="fr-FR" sz="10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 La </a:t>
            </a:r>
            <a:r>
              <a:rPr lang="fr-FR" sz="1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partie immobilier du crédit doit représenter au minimum 60% du total du prêt à </a:t>
            </a:r>
            <a:r>
              <a:rPr lang="fr-FR" sz="10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racheter</a:t>
            </a:r>
            <a:endParaRPr lang="fr-FR" sz="100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08000" indent="0">
              <a:buNone/>
            </a:pPr>
            <a:r>
              <a:rPr lang="fr-FR" sz="10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 La </a:t>
            </a:r>
            <a:r>
              <a:rPr lang="fr-FR" sz="1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durée du nouveau prêt CEGEE, doit être au maximum égale à celle de la durée résiduelle la plus longue des prêts rachetés majorée de 60 </a:t>
            </a:r>
            <a:r>
              <a:rPr lang="fr-FR" sz="10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mois ; si </a:t>
            </a:r>
            <a:r>
              <a:rPr lang="fr-FR" sz="1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durée du nouveau prêt CEGEE, est majorée de plus de 60 mois, le dossier relève de la délégation de la Direction </a:t>
            </a:r>
            <a:r>
              <a:rPr lang="fr-FR" sz="10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Crédits </a:t>
            </a:r>
            <a:r>
              <a:rPr lang="fr-FR" sz="1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&amp; Engagements</a:t>
            </a:r>
            <a:r>
              <a:rPr lang="fr-FR" sz="10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endParaRPr lang="fr-FR" dirty="0" smtClean="0">
              <a:solidFill>
                <a:srgbClr val="C00000"/>
              </a:solidFill>
            </a:endParaRPr>
          </a:p>
          <a:p>
            <a:r>
              <a:rPr lang="fr-FR" dirty="0" smtClean="0">
                <a:solidFill>
                  <a:srgbClr val="C00000"/>
                </a:solidFill>
              </a:rPr>
              <a:t>Rappel des caractéristiques d’un regroupement sur IZIVENTE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fr-FR" sz="10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Client ne présentant aucun impayé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fr-FR" sz="10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Reprise </a:t>
            </a:r>
            <a:r>
              <a:rPr lang="fr-FR" sz="1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uniquement de crédits consommation internes ou externes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fr-FR" sz="1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Montant maxi 75.000€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fr-FR" sz="1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Durée maxi 120 </a:t>
            </a:r>
            <a:r>
              <a:rPr lang="fr-FR" sz="10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mois</a:t>
            </a:r>
            <a:endParaRPr lang="fr-FR" sz="100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Régén’Air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Les caractéristiques de l’offre, et ses exclusions, permettront de mieux appréhender les clients ciblés</a:t>
            </a:r>
          </a:p>
        </p:txBody>
      </p:sp>
    </p:spTree>
    <p:extLst>
      <p:ext uri="{BB962C8B-B14F-4D97-AF65-F5344CB8AC3E}">
        <p14:creationId xmlns:p14="http://schemas.microsoft.com/office/powerpoint/2010/main" val="677557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Régén’Air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Les caractéristiques de l’offre, et ses exclusions, permettront de mieux appréhender les clients ciblés</a:t>
            </a:r>
            <a:endParaRPr lang="fr-FR" dirty="0"/>
          </a:p>
        </p:txBody>
      </p:sp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1576103766"/>
              </p:ext>
            </p:extLst>
          </p:nvPr>
        </p:nvGraphicFramePr>
        <p:xfrm>
          <a:off x="900000" y="2880000"/>
          <a:ext cx="7920000" cy="324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959173"/>
              </p:ext>
            </p:extLst>
          </p:nvPr>
        </p:nvGraphicFramePr>
        <p:xfrm>
          <a:off x="900000" y="1440000"/>
          <a:ext cx="7920000" cy="1080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{073A0DAA-6AF3-43AB-8588-CEC1D06C72B9}</a:tableStyleId>
              </a:tblPr>
              <a:tblGrid>
                <a:gridCol w="79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Conditions</a:t>
                      </a:r>
                      <a:r>
                        <a:rPr lang="fr-FR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d’éligibilité</a:t>
                      </a:r>
                      <a:endParaRPr lang="fr-FR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0B050"/>
                        </a:buClr>
                        <a:buFont typeface="Wingdings"/>
                        <a:buNone/>
                      </a:pPr>
                      <a:r>
                        <a:rPr lang="fr-FR" sz="11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/>
                        </a:rPr>
                        <a:t>Tout client majeur capable, p</a:t>
                      </a:r>
                      <a:r>
                        <a:rPr lang="fr-FR" sz="11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/>
                        </a:rPr>
                        <a:t>ropriétaire ou locataire, âgé </a:t>
                      </a:r>
                      <a:r>
                        <a:rPr lang="fr-FR" sz="11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/>
                        </a:rPr>
                        <a:t>à la souscription de minimum 18 ans, pour aller jusqu’à 80 ans maximum en fin de prêt pour un propriétaire et 75 ans pour un locataire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0B050"/>
                        </a:buClr>
                        <a:buSzTx/>
                        <a:buFont typeface="Wingdings"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/>
                        </a:rPr>
                        <a:t>Client non-éligible au regroupement de crédits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0736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AFE58DB-4C02-4F35-A2B2-85869EF5CF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1AFE58DB-4C02-4F35-A2B2-85869EF5CF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E986BED-181E-432E-98AA-F2EF8B988C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4E986BED-181E-432E-98AA-F2EF8B988C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B4E925-472E-4C0A-9B66-FF326126D6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">
                                            <p:graphicEl>
                                              <a:dgm id="{79B4E925-472E-4C0A-9B66-FF326126D6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98E7A2A-2A43-4BBF-BC15-89900845BB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598E7A2A-2A43-4BBF-BC15-89900845BB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C0FC93F-A157-4D62-84DF-CB056840F7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5">
                                            <p:graphicEl>
                                              <a:dgm id="{7C0FC93F-A157-4D62-84DF-CB056840F7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6B9EC20-FEE9-4797-95CD-232DF9301E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66B9EC20-FEE9-4797-95CD-232DF9301E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A9C56E1-158B-40C7-88A2-6DC312178D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5">
                                            <p:graphicEl>
                                              <a:dgm id="{EA9C56E1-158B-40C7-88A2-6DC312178D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56D49D7-C432-404F-AA73-E1EB63510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dgm id="{956D49D7-C432-404F-AA73-E1EB635108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Régén’Air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Les caractéristiques de l’offre, et ses exclusions, permettront de mieux appréhender les clients ciblés</a:t>
            </a: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1129252"/>
              </p:ext>
            </p:extLst>
          </p:nvPr>
        </p:nvGraphicFramePr>
        <p:xfrm>
          <a:off x="900000" y="1440000"/>
          <a:ext cx="3960000" cy="3420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{073A0DAA-6AF3-43AB-8588-CEC1D06C72B9}</a:tableStyleId>
              </a:tblPr>
              <a:tblGrid>
                <a:gridCol w="39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3805">
                <a:tc>
                  <a:txBody>
                    <a:bodyPr/>
                    <a:lstStyle/>
                    <a:p>
                      <a:pPr marL="0" indent="0" algn="ctr">
                        <a:buFont typeface="Wingdings 2" pitchFamily="18" charset="2"/>
                        <a:buNone/>
                      </a:pPr>
                      <a:r>
                        <a:rPr lang="fr-FR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Exclusions profil client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619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Wingdings"/>
                        <a:buNone/>
                      </a:pPr>
                      <a:r>
                        <a:rPr lang="fr-FR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/>
                        </a:rPr>
                        <a:t>Fichage : FICP, FCC, FIBEN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Wingdings"/>
                        <a:buNone/>
                      </a:pPr>
                      <a:r>
                        <a:rPr lang="fr-FR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/>
                        </a:rPr>
                        <a:t>Notation</a:t>
                      </a:r>
                      <a:r>
                        <a:rPr lang="fr-FR" sz="1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/>
                        </a:rPr>
                        <a:t> </a:t>
                      </a:r>
                      <a:r>
                        <a:rPr lang="fr-FR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/>
                        </a:rPr>
                        <a:t>: CX, DX, RX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Wingdings"/>
                        <a:buNone/>
                        <a:tabLst/>
                        <a:defRPr/>
                      </a:pPr>
                      <a:r>
                        <a:rPr lang="fr-FR" sz="1100" kern="1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Clients bénéficiant de l’Offre Clientèle Fragile (OCF)</a:t>
                      </a:r>
                    </a:p>
                    <a:p>
                      <a:pPr marL="0" algn="l" defTabSz="914400" rtl="0" eaLnBrk="1" latinLnBrk="0" hangingPunct="1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Wingdings"/>
                        <a:buNone/>
                      </a:pPr>
                      <a:r>
                        <a:rPr lang="fr-FR" sz="1100" kern="1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/>
                        </a:rPr>
                        <a:t>Séparation de corps </a:t>
                      </a:r>
                      <a:r>
                        <a:rPr lang="fr-FR" sz="1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/>
                        </a:rPr>
                        <a:t>ou instance de divorce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Wingdings"/>
                        <a:buNone/>
                      </a:pPr>
                      <a:r>
                        <a:rPr lang="fr-FR" sz="1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/>
                        </a:rPr>
                        <a:t>Profession en CDD (hors CDD de droit public)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Wingdings"/>
                        <a:buNone/>
                      </a:pPr>
                      <a:r>
                        <a:rPr lang="fr-FR" sz="1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/>
                        </a:rPr>
                        <a:t>Intérim, période d’essai, vacataire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Wingdings"/>
                        <a:buNone/>
                      </a:pPr>
                      <a:r>
                        <a:rPr lang="fr-FR" sz="1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/>
                        </a:rPr>
                        <a:t>Sans emploi, chômeur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Wingdings"/>
                        <a:buNone/>
                      </a:pPr>
                      <a:r>
                        <a:rPr lang="fr-FR" sz="1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/>
                        </a:rPr>
                        <a:t>Agriculteur, artisan, commerçant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Wingdings"/>
                        <a:buNone/>
                      </a:pPr>
                      <a:r>
                        <a:rPr lang="fr-FR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/>
                        </a:rPr>
                        <a:t>Profession</a:t>
                      </a:r>
                      <a:r>
                        <a:rPr lang="fr-FR" sz="1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/>
                        </a:rPr>
                        <a:t> libérale avec moins de 3 ans d’activité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Wingdings"/>
                        <a:buNone/>
                        <a:tabLst/>
                        <a:defRPr/>
                      </a:pPr>
                      <a:r>
                        <a:rPr lang="fr-FR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/>
                        </a:rPr>
                        <a:t>Profession</a:t>
                      </a:r>
                      <a:r>
                        <a:rPr lang="fr-FR" sz="1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/>
                        </a:rPr>
                        <a:t> libérale médicale avec moins de 2 ans d’activité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Wingdings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/>
                        </a:rPr>
                        <a:t>Non-résident en France métropolitaine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Wingdings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/>
                        </a:rPr>
                        <a:t>Client Groupe BPCE depuis moins de 6 mois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Wingdings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/>
                        </a:rPr>
                        <a:t>Hébergé par un tiers autre que les parents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Wingdings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/>
                        </a:rPr>
                        <a:t>Revenus foyer &lt; 1.300€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084424"/>
              </p:ext>
            </p:extLst>
          </p:nvPr>
        </p:nvGraphicFramePr>
        <p:xfrm>
          <a:off x="5220000" y="1440000"/>
          <a:ext cx="3420000" cy="1620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{073A0DAA-6AF3-43AB-8588-CEC1D06C72B9}</a:tableStyleId>
              </a:tblPr>
              <a:tblGrid>
                <a:gridCol w="34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indent="0" algn="ctr">
                        <a:buFont typeface="Wingdings 2" pitchFamily="18" charset="2"/>
                        <a:buNone/>
                      </a:pPr>
                      <a:r>
                        <a:rPr lang="fr-FR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Exclusions financement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Wingdings"/>
                        <a:buNone/>
                      </a:pPr>
                      <a:r>
                        <a:rPr lang="fr-FR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/>
                        </a:rPr>
                        <a:t>Dettes d’huissiers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Wingdings"/>
                        <a:buNone/>
                      </a:pPr>
                      <a:r>
                        <a:rPr lang="fr-FR" sz="1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/>
                        </a:rPr>
                        <a:t>Dettes de jeux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Wingdings"/>
                        <a:buNone/>
                      </a:pPr>
                      <a:r>
                        <a:rPr lang="fr-FR" sz="1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/>
                        </a:rPr>
                        <a:t>Dettes d’impôts &gt; 2 années de retard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Wingdings"/>
                        <a:buNone/>
                      </a:pPr>
                      <a:r>
                        <a:rPr lang="fr-FR" sz="1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/>
                        </a:rPr>
                        <a:t>Retards loyers &gt; 3 mois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Wingdings"/>
                        <a:buNone/>
                      </a:pPr>
                      <a:r>
                        <a:rPr lang="fr-FR" sz="1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/>
                        </a:rPr>
                        <a:t>Restructuration d’une dette de moins de 12 mois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009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35046" y="0"/>
            <a:ext cx="8708954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Régén’Air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fr-FR" dirty="0">
                <a:solidFill>
                  <a:schemeClr val="bg1"/>
                </a:solidFill>
              </a:rPr>
              <a:t>Régén’Air apporte de nombreux </a:t>
            </a:r>
            <a:r>
              <a:rPr lang="fr-FR" dirty="0" smtClean="0">
                <a:solidFill>
                  <a:schemeClr val="bg1"/>
                </a:solidFill>
              </a:rPr>
              <a:t>avantages, </a:t>
            </a:r>
            <a:r>
              <a:rPr lang="fr-FR" dirty="0">
                <a:solidFill>
                  <a:schemeClr val="bg1"/>
                </a:solidFill>
              </a:rPr>
              <a:t>pour le client comme pour nous</a:t>
            </a:r>
          </a:p>
        </p:txBody>
      </p:sp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958202409"/>
              </p:ext>
            </p:extLst>
          </p:nvPr>
        </p:nvGraphicFramePr>
        <p:xfrm>
          <a:off x="1080000" y="1440000"/>
          <a:ext cx="7200000" cy="432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350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9F7A72-6548-40CC-ADC7-69FE5F5328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0D9F7A72-6548-40CC-ADC7-69FE5F5328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ADBCFC9-9A10-427A-AD16-2A062B5658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7ADBCFC9-9A10-427A-AD16-2A062B5658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E1388F0-51DD-438A-ADBB-242F1D8187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8E1388F0-51DD-438A-ADBB-242F1D8187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D2995F9E-232B-4DB5-A207-D9E7498CF9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0653" r="68689" b="8542"/>
          <a:stretch/>
        </p:blipFill>
        <p:spPr>
          <a:xfrm>
            <a:off x="5040000" y="1980000"/>
            <a:ext cx="3960000" cy="81064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Régén’Air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40000" y="3420000"/>
            <a:ext cx="3420000" cy="2700000"/>
          </a:xfrm>
        </p:spPr>
        <p:txBody>
          <a:bodyPr anchor="ctr">
            <a:noAutofit/>
          </a:bodyPr>
          <a:lstStyle/>
          <a:p>
            <a:pPr>
              <a:buSzPct val="100000"/>
              <a:buFont typeface="Courier New" panose="02070309020205020404" pitchFamily="49" charset="0"/>
              <a:buChar char="o"/>
            </a:pPr>
            <a:r>
              <a:rPr lang="fr-FR" sz="12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Détecter les clients appétents</a:t>
            </a:r>
          </a:p>
          <a:p>
            <a:pPr>
              <a:buSzPct val="100000"/>
              <a:buFont typeface="Courier New" panose="02070309020205020404" pitchFamily="49" charset="0"/>
              <a:buChar char="o"/>
            </a:pPr>
            <a:r>
              <a:rPr lang="fr-FR" sz="12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Actualiser leur DRC</a:t>
            </a:r>
          </a:p>
          <a:p>
            <a:pPr>
              <a:buSzPct val="100000"/>
              <a:buFont typeface="Courier New" panose="02070309020205020404" pitchFamily="49" charset="0"/>
              <a:buChar char="o"/>
            </a:pPr>
            <a:r>
              <a:rPr lang="fr-FR" sz="12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Actualiser leurs données</a:t>
            </a:r>
          </a:p>
          <a:p>
            <a:pPr marL="793750" lvl="1" indent="-342900">
              <a:buSzPct val="100000"/>
              <a:buFont typeface="Wingdings" panose="05000000000000000000" pitchFamily="2" charset="2"/>
              <a:buChar char="§"/>
            </a:pP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Revenus</a:t>
            </a:r>
          </a:p>
          <a:p>
            <a:pPr marL="793750" lvl="1" indent="-342900">
              <a:buSzPct val="100000"/>
              <a:buFont typeface="Wingdings" panose="05000000000000000000" pitchFamily="2" charset="2"/>
              <a:buChar char="§"/>
            </a:pP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Charges</a:t>
            </a:r>
          </a:p>
          <a:p>
            <a:pPr marL="793750" lvl="1" indent="-342900">
              <a:buSzPct val="100000"/>
              <a:buFont typeface="Wingdings" panose="05000000000000000000" pitchFamily="2" charset="2"/>
              <a:buChar char="§"/>
            </a:pP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Crédits (en détails)</a:t>
            </a:r>
          </a:p>
          <a:p>
            <a:pPr>
              <a:buSzPct val="100000"/>
              <a:buFont typeface="Courier New" panose="02070309020205020404" pitchFamily="49" charset="0"/>
              <a:buChar char="o"/>
            </a:pPr>
            <a:r>
              <a:rPr lang="fr-FR" sz="12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Vérifier leur éligibilité sur IZIVENTE</a:t>
            </a:r>
          </a:p>
          <a:p>
            <a:pPr>
              <a:buSzPct val="100000"/>
              <a:buFont typeface="Courier New" panose="02070309020205020404" pitchFamily="49" charset="0"/>
              <a:buChar char="o"/>
            </a:pPr>
            <a:r>
              <a:rPr lang="fr-FR" sz="1200" b="0" dirty="0" smtClean="0">
                <a:solidFill>
                  <a:srgbClr val="C00000"/>
                </a:solidFill>
              </a:rPr>
              <a:t>Obtenir le consentement du client avant de poursuivre le process</a:t>
            </a:r>
          </a:p>
          <a:p>
            <a:pPr>
              <a:buSzPct val="100000"/>
              <a:buFont typeface="Courier New" panose="02070309020205020404" pitchFamily="49" charset="0"/>
              <a:buChar char="o"/>
            </a:pPr>
            <a:r>
              <a:rPr lang="fr-FR" sz="12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Transmettre le contact à BPCE Financement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Le parcours sur IZIVENTE permet de vérifier l’éligibilité avant de transmettre le contact à BPCE Financement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000" y="2880000"/>
            <a:ext cx="3509823" cy="34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Connecteur droit 6"/>
          <p:cNvCxnSpPr/>
          <p:nvPr/>
        </p:nvCxnSpPr>
        <p:spPr>
          <a:xfrm>
            <a:off x="4968000" y="3420000"/>
            <a:ext cx="0" cy="270000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 flipV="1">
            <a:off x="3780000" y="3492850"/>
            <a:ext cx="1080000" cy="0"/>
          </a:xfrm>
          <a:prstGeom prst="straightConnector1">
            <a:avLst/>
          </a:prstGeom>
          <a:ln w="635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contenu 2"/>
          <p:cNvSpPr txBox="1">
            <a:spLocks/>
          </p:cNvSpPr>
          <p:nvPr/>
        </p:nvSpPr>
        <p:spPr>
          <a:xfrm>
            <a:off x="900000" y="1620000"/>
            <a:ext cx="4320000" cy="72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rgbClr val="C00000"/>
                </a:solidFill>
              </a:rPr>
              <a:t>Le parcours et la vérification d’éligibilité sont accessibles dans le menu sur IZIVENTE</a:t>
            </a:r>
          </a:p>
        </p:txBody>
      </p:sp>
      <p:cxnSp>
        <p:nvCxnSpPr>
          <p:cNvPr id="17" name="Connecteur droit avec flèche 16"/>
          <p:cNvCxnSpPr/>
          <p:nvPr/>
        </p:nvCxnSpPr>
        <p:spPr>
          <a:xfrm flipV="1">
            <a:off x="4788000" y="2376000"/>
            <a:ext cx="540000" cy="0"/>
          </a:xfrm>
          <a:prstGeom prst="straightConnector1">
            <a:avLst/>
          </a:prstGeom>
          <a:ln w="635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6170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2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Régén’Air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0000" y="1439837"/>
            <a:ext cx="7738280" cy="5040000"/>
          </a:xfrm>
        </p:spPr>
        <p:txBody>
          <a:bodyPr>
            <a:normAutofit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fr-FR" dirty="0" smtClean="0">
                <a:solidFill>
                  <a:srgbClr val="FF0000"/>
                </a:solidFill>
              </a:rPr>
              <a:t>En matière de restructuration de dettes, </a:t>
            </a:r>
            <a:r>
              <a:rPr lang="fr-FR" u="sng" dirty="0" smtClean="0">
                <a:solidFill>
                  <a:srgbClr val="FF0000"/>
                </a:solidFill>
              </a:rPr>
              <a:t>aucun </a:t>
            </a:r>
            <a:r>
              <a:rPr lang="fr-FR" u="sng" dirty="0">
                <a:solidFill>
                  <a:srgbClr val="FF0000"/>
                </a:solidFill>
              </a:rPr>
              <a:t>accord de </a:t>
            </a:r>
            <a:r>
              <a:rPr lang="fr-FR" u="sng" dirty="0" smtClean="0">
                <a:solidFill>
                  <a:srgbClr val="FF0000"/>
                </a:solidFill>
              </a:rPr>
              <a:t>partenariat</a:t>
            </a:r>
            <a:r>
              <a:rPr lang="fr-FR" dirty="0" smtClean="0">
                <a:solidFill>
                  <a:srgbClr val="FF0000"/>
                </a:solidFill>
              </a:rPr>
              <a:t> n’existe entre </a:t>
            </a:r>
            <a:r>
              <a:rPr lang="fr-FR" dirty="0">
                <a:solidFill>
                  <a:srgbClr val="FF0000"/>
                </a:solidFill>
              </a:rPr>
              <a:t>la CEGEE et des intermédiaires ou </a:t>
            </a:r>
            <a:r>
              <a:rPr lang="fr-FR" dirty="0" smtClean="0">
                <a:solidFill>
                  <a:srgbClr val="FF0000"/>
                </a:solidFill>
              </a:rPr>
              <a:t>courtiers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fr-FR" dirty="0" smtClean="0">
                <a:solidFill>
                  <a:srgbClr val="FF0000"/>
                </a:solidFill>
              </a:rPr>
              <a:t>Il est donc </a:t>
            </a:r>
            <a:r>
              <a:rPr lang="fr-FR" sz="1800" dirty="0" smtClean="0">
                <a:solidFill>
                  <a:srgbClr val="FF0000"/>
                </a:solidFill>
              </a:rPr>
              <a:t>interdit</a:t>
            </a:r>
            <a:r>
              <a:rPr lang="fr-FR" dirty="0" smtClean="0">
                <a:solidFill>
                  <a:srgbClr val="FF0000"/>
                </a:solidFill>
              </a:rPr>
              <a:t> de leur adresser un client ou de leur communiquer </a:t>
            </a:r>
            <a:r>
              <a:rPr lang="fr-FR" dirty="0">
                <a:solidFill>
                  <a:srgbClr val="FF0000"/>
                </a:solidFill>
              </a:rPr>
              <a:t>d</a:t>
            </a:r>
            <a:r>
              <a:rPr lang="fr-FR" dirty="0" smtClean="0">
                <a:solidFill>
                  <a:srgbClr val="FF0000"/>
                </a:solidFill>
              </a:rPr>
              <a:t>es coordonnées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fr-FR" u="sng" dirty="0" smtClean="0">
                <a:solidFill>
                  <a:srgbClr val="FF0000"/>
                </a:solidFill>
              </a:rPr>
              <a:t>Régén’Air </a:t>
            </a:r>
            <a:r>
              <a:rPr lang="fr-FR" u="sng" dirty="0">
                <a:solidFill>
                  <a:srgbClr val="FF0000"/>
                </a:solidFill>
              </a:rPr>
              <a:t>est le seul process </a:t>
            </a:r>
            <a:r>
              <a:rPr lang="fr-FR" u="sng" dirty="0" smtClean="0">
                <a:solidFill>
                  <a:srgbClr val="FF0000"/>
                </a:solidFill>
              </a:rPr>
              <a:t>validé</a:t>
            </a:r>
            <a:r>
              <a:rPr lang="fr-FR" dirty="0" smtClean="0">
                <a:solidFill>
                  <a:srgbClr val="FF0000"/>
                </a:solidFill>
              </a:rPr>
              <a:t>, en partenariat avec BPCE Financement</a:t>
            </a:r>
          </a:p>
          <a:p>
            <a:endParaRPr lang="fr-FR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L’analyse des profils de souscription démontre que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toutes les catégories de clientèles </a:t>
            </a:r>
            <a:r>
              <a:rPr lang="fr-FR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sont représentées y compris sur des revenus élevés</a:t>
            </a:r>
            <a:endParaRPr lang="fr-FR" b="0" dirty="0" smtClean="0">
              <a:solidFill>
                <a:srgbClr val="C00000"/>
              </a:solidFill>
            </a:endParaRPr>
          </a:p>
          <a:p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dirty="0" smtClean="0">
                <a:solidFill>
                  <a:srgbClr val="C00000"/>
                </a:solidFill>
              </a:rPr>
              <a:t>Notre objectif est de détecter et t</a:t>
            </a:r>
            <a:r>
              <a:rPr lang="fr-FR" b="1" dirty="0" smtClean="0">
                <a:solidFill>
                  <a:srgbClr val="C00000"/>
                </a:solidFill>
              </a:rPr>
              <a:t>ransmettre des leads qualifiés</a:t>
            </a: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 détectant les clients qui rencontrent des difficultés financières, que nous souhaitons continuer à accompagner et pour lesquels les solutions de rachat/regroupement ne sont pas possibles</a:t>
            </a:r>
            <a:endParaRPr lang="fr-FR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540000" indent="0">
              <a:buNone/>
            </a:pPr>
            <a:r>
              <a:rPr lang="fr-FR" dirty="0" smtClean="0">
                <a:solidFill>
                  <a:srgbClr val="C00000"/>
                </a:solidFill>
              </a:rPr>
              <a:t>L’impact dans les résultats agence</a:t>
            </a:r>
          </a:p>
          <a:p>
            <a:pPr marL="540000" indent="0">
              <a:buNone/>
            </a:pPr>
            <a:r>
              <a:rPr lang="fr-FR" b="0" dirty="0" smtClean="0">
                <a:solidFill>
                  <a:srgbClr val="581D74"/>
                </a:solidFill>
              </a:rPr>
              <a:t>Le </a:t>
            </a:r>
            <a:r>
              <a:rPr lang="fr-FR" b="0" dirty="0">
                <a:solidFill>
                  <a:srgbClr val="581D74"/>
                </a:solidFill>
              </a:rPr>
              <a:t>montant moyen de souscription est de 47.500€ générant un </a:t>
            </a:r>
            <a:r>
              <a:rPr lang="fr-FR" dirty="0">
                <a:solidFill>
                  <a:srgbClr val="581D74"/>
                </a:solidFill>
              </a:rPr>
              <a:t>PNB moyen de 2.500€</a:t>
            </a:r>
          </a:p>
          <a:p>
            <a:pPr marL="540000" indent="0">
              <a:buNone/>
            </a:pPr>
            <a:r>
              <a:rPr lang="fr-FR" b="0" dirty="0" smtClean="0">
                <a:solidFill>
                  <a:srgbClr val="581D74"/>
                </a:solidFill>
              </a:rPr>
              <a:t>Il sera </a:t>
            </a:r>
            <a:r>
              <a:rPr lang="fr-FR" b="0" dirty="0">
                <a:solidFill>
                  <a:srgbClr val="581D74"/>
                </a:solidFill>
              </a:rPr>
              <a:t>intégré dans le baromètre </a:t>
            </a:r>
            <a:r>
              <a:rPr lang="fr-FR" b="0" dirty="0" smtClean="0">
                <a:solidFill>
                  <a:srgbClr val="581D74"/>
                </a:solidFill>
              </a:rPr>
              <a:t>PNB/Qualité sur la ligne PNB crédits conso hors accessoires qui représente </a:t>
            </a:r>
            <a:r>
              <a:rPr lang="fr-FR" dirty="0" smtClean="0">
                <a:solidFill>
                  <a:srgbClr val="581D74"/>
                </a:solidFill>
              </a:rPr>
              <a:t>4% de la part variable relative</a:t>
            </a:r>
          </a:p>
          <a:p>
            <a:pPr marL="540000" indent="0">
              <a:buNone/>
            </a:pPr>
            <a:r>
              <a:rPr lang="fr-FR" sz="1600" b="1" dirty="0" smtClean="0">
                <a:solidFill>
                  <a:srgbClr val="581D74"/>
                </a:solidFill>
                <a:sym typeface="Wingdings" panose="05000000000000000000" pitchFamily="2" charset="2"/>
              </a:rPr>
              <a:t> R</a:t>
            </a:r>
            <a:r>
              <a:rPr lang="fr-FR" sz="1600" dirty="0" smtClean="0">
                <a:solidFill>
                  <a:srgbClr val="581D74"/>
                </a:solidFill>
                <a:sym typeface="Wingdings" panose="05000000000000000000" pitchFamily="2" charset="2"/>
              </a:rPr>
              <a:t>égén’Air</a:t>
            </a:r>
            <a:r>
              <a:rPr lang="fr-FR" sz="1600" b="1" dirty="0" smtClean="0">
                <a:solidFill>
                  <a:srgbClr val="581D74"/>
                </a:solidFill>
              </a:rPr>
              <a:t> </a:t>
            </a:r>
            <a:r>
              <a:rPr lang="fr-FR" sz="1600" b="1" dirty="0">
                <a:solidFill>
                  <a:srgbClr val="581D74"/>
                </a:solidFill>
              </a:rPr>
              <a:t>est un </a:t>
            </a:r>
            <a:r>
              <a:rPr lang="fr-FR" sz="1600" b="1" dirty="0" smtClean="0">
                <a:solidFill>
                  <a:srgbClr val="581D74"/>
                </a:solidFill>
              </a:rPr>
              <a:t>vecteur fort de PNB</a:t>
            </a:r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Nous sommes en capacité de détecter et continuer à accompagner nos clients qui rencontrent des difficultés financières</a:t>
            </a:r>
            <a:endParaRPr lang="fr-FR" dirty="0"/>
          </a:p>
        </p:txBody>
      </p:sp>
      <p:grpSp>
        <p:nvGrpSpPr>
          <p:cNvPr id="6" name="Google Shape;400;p37"/>
          <p:cNvGrpSpPr>
            <a:grpSpLocks noChangeAspect="1"/>
          </p:cNvGrpSpPr>
          <p:nvPr/>
        </p:nvGrpSpPr>
        <p:grpSpPr>
          <a:xfrm>
            <a:off x="900000" y="4932000"/>
            <a:ext cx="533862" cy="540000"/>
            <a:chOff x="5297950" y="1632050"/>
            <a:chExt cx="426200" cy="431100"/>
          </a:xfrm>
          <a:solidFill>
            <a:srgbClr val="581D74"/>
          </a:solidFill>
        </p:grpSpPr>
        <p:sp>
          <p:nvSpPr>
            <p:cNvPr id="7" name="Google Shape;401;p37"/>
            <p:cNvSpPr/>
            <p:nvPr/>
          </p:nvSpPr>
          <p:spPr>
            <a:xfrm>
              <a:off x="5404800" y="1936125"/>
              <a:ext cx="212500" cy="127025"/>
            </a:xfrm>
            <a:custGeom>
              <a:avLst/>
              <a:gdLst/>
              <a:ahLst/>
              <a:cxnLst/>
              <a:rect l="l" t="t" r="r" b="b"/>
              <a:pathLst>
                <a:path w="8500" h="5081" extrusionOk="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8" name="Google Shape;402;p37"/>
            <p:cNvSpPr/>
            <p:nvPr/>
          </p:nvSpPr>
          <p:spPr>
            <a:xfrm>
              <a:off x="5297950" y="1632050"/>
              <a:ext cx="426200" cy="294950"/>
            </a:xfrm>
            <a:custGeom>
              <a:avLst/>
              <a:gdLst/>
              <a:ahLst/>
              <a:cxnLst/>
              <a:rect l="l" t="t" r="r" b="b"/>
              <a:pathLst>
                <a:path w="17048" h="11798" extrusionOk="0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  <p:pic>
        <p:nvPicPr>
          <p:cNvPr id="9" name="Picture 4" descr="https://christianchakra.files.wordpress.com/2012/07/warning-sign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1440000"/>
            <a:ext cx="631798" cy="502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93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Régén’Air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60000" y="1439837"/>
            <a:ext cx="6660000" cy="5040000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rgbClr val="C00000"/>
                </a:solidFill>
              </a:rPr>
              <a:t>Le rachat/regroupement est notre 1</a:t>
            </a:r>
            <a:r>
              <a:rPr lang="fr-FR" baseline="30000" dirty="0" smtClean="0">
                <a:solidFill>
                  <a:srgbClr val="C00000"/>
                </a:solidFill>
              </a:rPr>
              <a:t>ère</a:t>
            </a:r>
            <a:r>
              <a:rPr lang="fr-FR" dirty="0" smtClean="0">
                <a:solidFill>
                  <a:srgbClr val="C00000"/>
                </a:solidFill>
              </a:rPr>
              <a:t> étape dans les solutions à proposer lorsque des difficultés financières apparaissent et avant d’orienter le client vers une restructuration</a:t>
            </a: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 bascule n’est pas automatique mais la reprise du dossier est facilitée par les éléments déjà saisis</a:t>
            </a:r>
          </a:p>
          <a:p>
            <a:endParaRPr lang="fr-FR" dirty="0" smtClean="0">
              <a:solidFill>
                <a:srgbClr val="C00000"/>
              </a:solidFill>
            </a:endParaRPr>
          </a:p>
          <a:p>
            <a:r>
              <a:rPr lang="fr-FR" dirty="0" smtClean="0">
                <a:solidFill>
                  <a:srgbClr val="C00000"/>
                </a:solidFill>
              </a:rPr>
              <a:t>La gestion et le suivi de vos risques portefeuille</a:t>
            </a: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Gestion du MAD</a:t>
            </a: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Clients qui rencontrent des difficultés financières</a:t>
            </a:r>
          </a:p>
          <a:p>
            <a:endParaRPr lang="fr-FR" dirty="0">
              <a:solidFill>
                <a:srgbClr val="C00000"/>
              </a:solidFill>
            </a:endParaRPr>
          </a:p>
          <a:p>
            <a:r>
              <a:rPr lang="fr-FR" dirty="0" smtClean="0">
                <a:solidFill>
                  <a:srgbClr val="C00000"/>
                </a:solidFill>
              </a:rPr>
              <a:t>Les </a:t>
            </a:r>
            <a:r>
              <a:rPr lang="fr-FR" dirty="0">
                <a:solidFill>
                  <a:srgbClr val="C00000"/>
                </a:solidFill>
              </a:rPr>
              <a:t>promoteurs maîtrise risques et conformité </a:t>
            </a:r>
            <a:r>
              <a:rPr lang="fr-FR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 sein de vos Directions </a:t>
            </a:r>
            <a:r>
              <a:rPr lang="fr-FR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Régionales pour vous apporter leur expertise</a:t>
            </a: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 détection et analyse</a:t>
            </a: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 proposition sur les dossiers refusés</a:t>
            </a:r>
            <a:endParaRPr lang="fr-FR" dirty="0" smtClean="0">
              <a:solidFill>
                <a:srgbClr val="C00000"/>
              </a:solidFill>
            </a:endParaRPr>
          </a:p>
          <a:p>
            <a:endParaRPr lang="fr-FR" dirty="0" smtClean="0">
              <a:solidFill>
                <a:srgbClr val="C00000"/>
              </a:solidFill>
            </a:endParaRPr>
          </a:p>
          <a:p>
            <a:r>
              <a:rPr lang="fr-FR" dirty="0" smtClean="0">
                <a:solidFill>
                  <a:srgbClr val="C00000"/>
                </a:solidFill>
              </a:rPr>
              <a:t>Le fichier des simulations de rachat/regroupement non abouties ou refusées</a:t>
            </a: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Potentiellement éligibles à la restructuration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Les moyens mis en œuvre pour vous accompagner</a:t>
            </a:r>
            <a:endParaRPr lang="fr-FR" dirty="0"/>
          </a:p>
        </p:txBody>
      </p:sp>
      <p:grpSp>
        <p:nvGrpSpPr>
          <p:cNvPr id="10" name="Google Shape;403;p37"/>
          <p:cNvGrpSpPr>
            <a:grpSpLocks noChangeAspect="1"/>
          </p:cNvGrpSpPr>
          <p:nvPr/>
        </p:nvGrpSpPr>
        <p:grpSpPr>
          <a:xfrm>
            <a:off x="900000" y="2880000"/>
            <a:ext cx="844675" cy="900000"/>
            <a:chOff x="5970800" y="1619250"/>
            <a:chExt cx="428650" cy="456725"/>
          </a:xfrm>
          <a:solidFill>
            <a:srgbClr val="581D74"/>
          </a:solidFill>
        </p:grpSpPr>
        <p:sp>
          <p:nvSpPr>
            <p:cNvPr id="11" name="Google Shape;404;p37"/>
            <p:cNvSpPr/>
            <p:nvPr/>
          </p:nvSpPr>
          <p:spPr>
            <a:xfrm>
              <a:off x="5970800" y="1674200"/>
              <a:ext cx="377975" cy="377950"/>
            </a:xfrm>
            <a:custGeom>
              <a:avLst/>
              <a:gdLst/>
              <a:ahLst/>
              <a:cxnLst/>
              <a:rect l="l" t="t" r="r" b="b"/>
              <a:pathLst>
                <a:path w="15119" h="15118" extrusionOk="0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2" name="Google Shape;405;p37"/>
            <p:cNvSpPr/>
            <p:nvPr/>
          </p:nvSpPr>
          <p:spPr>
            <a:xfrm>
              <a:off x="6068500" y="1771875"/>
              <a:ext cx="182575" cy="182600"/>
            </a:xfrm>
            <a:custGeom>
              <a:avLst/>
              <a:gdLst/>
              <a:ahLst/>
              <a:cxnLst/>
              <a:rect l="l" t="t" r="r" b="b"/>
              <a:pathLst>
                <a:path w="7303" h="7304" extrusionOk="0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3" name="Google Shape;406;p37"/>
            <p:cNvSpPr/>
            <p:nvPr/>
          </p:nvSpPr>
          <p:spPr>
            <a:xfrm>
              <a:off x="5981175" y="2005125"/>
              <a:ext cx="75125" cy="70850"/>
            </a:xfrm>
            <a:custGeom>
              <a:avLst/>
              <a:gdLst/>
              <a:ahLst/>
              <a:cxnLst/>
              <a:rect l="l" t="t" r="r" b="b"/>
              <a:pathLst>
                <a:path w="3005" h="2834" extrusionOk="0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4" name="Google Shape;407;p37"/>
            <p:cNvSpPr/>
            <p:nvPr/>
          </p:nvSpPr>
          <p:spPr>
            <a:xfrm>
              <a:off x="6263875" y="2005125"/>
              <a:ext cx="74525" cy="70850"/>
            </a:xfrm>
            <a:custGeom>
              <a:avLst/>
              <a:gdLst/>
              <a:ahLst/>
              <a:cxnLst/>
              <a:rect l="l" t="t" r="r" b="b"/>
              <a:pathLst>
                <a:path w="2981" h="2834" extrusionOk="0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5" name="Google Shape;408;p37"/>
            <p:cNvSpPr/>
            <p:nvPr/>
          </p:nvSpPr>
          <p:spPr>
            <a:xfrm>
              <a:off x="6147875" y="1619250"/>
              <a:ext cx="251575" cy="255850"/>
            </a:xfrm>
            <a:custGeom>
              <a:avLst/>
              <a:gdLst/>
              <a:ahLst/>
              <a:cxnLst/>
              <a:rect l="l" t="t" r="r" b="b"/>
              <a:pathLst>
                <a:path w="10063" h="10234" extrusionOk="0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  <p:grpSp>
        <p:nvGrpSpPr>
          <p:cNvPr id="16" name="Google Shape;454;p37"/>
          <p:cNvGrpSpPr>
            <a:grpSpLocks noChangeAspect="1"/>
          </p:cNvGrpSpPr>
          <p:nvPr/>
        </p:nvGrpSpPr>
        <p:grpSpPr>
          <a:xfrm>
            <a:off x="900000" y="4500000"/>
            <a:ext cx="1216478" cy="900000"/>
            <a:chOff x="5255200" y="3006475"/>
            <a:chExt cx="511700" cy="378575"/>
          </a:xfrm>
          <a:solidFill>
            <a:srgbClr val="581D74"/>
          </a:solidFill>
        </p:grpSpPr>
        <p:sp>
          <p:nvSpPr>
            <p:cNvPr id="17" name="Google Shape;455;p37"/>
            <p:cNvSpPr/>
            <p:nvPr/>
          </p:nvSpPr>
          <p:spPr>
            <a:xfrm>
              <a:off x="5255200" y="3006475"/>
              <a:ext cx="349900" cy="349875"/>
            </a:xfrm>
            <a:custGeom>
              <a:avLst/>
              <a:gdLst/>
              <a:ahLst/>
              <a:cxnLst/>
              <a:rect l="l" t="t" r="r" b="b"/>
              <a:pathLst>
                <a:path w="13996" h="13995" extrusionOk="0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18" name="Google Shape;456;p37"/>
            <p:cNvSpPr/>
            <p:nvPr/>
          </p:nvSpPr>
          <p:spPr>
            <a:xfrm>
              <a:off x="5567825" y="3185975"/>
              <a:ext cx="199075" cy="199075"/>
            </a:xfrm>
            <a:custGeom>
              <a:avLst/>
              <a:gdLst/>
              <a:ahLst/>
              <a:cxnLst/>
              <a:rect l="l" t="t" r="r" b="b"/>
              <a:pathLst>
                <a:path w="7963" h="7963" extrusionOk="0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452455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0000" y="900000"/>
            <a:ext cx="7738280" cy="5400000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 contexte</a:t>
            </a:r>
          </a:p>
          <a:p>
            <a:pPr>
              <a:spcBef>
                <a:spcPts val="1000"/>
              </a:spcBef>
            </a:pP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ts val="1000"/>
              </a:spcBef>
            </a:pP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Location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avec Option </a:t>
            </a: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d’Achat (LOA)</a:t>
            </a: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ts val="1000"/>
              </a:spcBef>
            </a:pPr>
            <a:endParaRPr lang="fr-FR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ts val="1000"/>
              </a:spcBef>
            </a:pP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Régén’Air</a:t>
            </a:r>
          </a:p>
          <a:p>
            <a:pPr>
              <a:spcBef>
                <a:spcPts val="1000"/>
              </a:spcBef>
            </a:pP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ts val="1000"/>
              </a:spcBef>
            </a:pPr>
            <a:r>
              <a:rPr lang="fr-FR" sz="1600" dirty="0" smtClean="0">
                <a:solidFill>
                  <a:srgbClr val="C00000"/>
                </a:solidFill>
              </a:rPr>
              <a:t>Synthèse et outils à votre disposition</a:t>
            </a:r>
          </a:p>
          <a:p>
            <a:pPr lvl="1">
              <a:spcBef>
                <a:spcPts val="1000"/>
              </a:spcBef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Quelques idées reçues … à tordre !</a:t>
            </a:r>
          </a:p>
          <a:p>
            <a:pPr lvl="1">
              <a:spcBef>
                <a:spcPts val="1000"/>
              </a:spcBef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nouvelles offres nous permettent de compléter notre gamme et nous ouvrent un potentiel de PNB additionnel</a:t>
            </a:r>
          </a:p>
          <a:p>
            <a:pPr lvl="1">
              <a:spcBef>
                <a:spcPts val="1000"/>
              </a:spcBef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documents disponibles dans la Rubrique Des Commerciaux</a:t>
            </a:r>
          </a:p>
          <a:p>
            <a:pPr lvl="1">
              <a:spcBef>
                <a:spcPts val="1000"/>
              </a:spcBef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Les nouvelles offres en résumé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17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435046" y="0"/>
            <a:ext cx="8708954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Synthèse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Quelques idées reçues … à tordre !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900000" y="1620000"/>
            <a:ext cx="3060000" cy="10800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je propose une LOA, je perds du potentiel de vente en crédit consommation et j’aurai plus de mal à atteindre mon objectif</a:t>
            </a:r>
            <a:endParaRPr lang="fr-FR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à coins arrondis 27"/>
          <p:cNvSpPr/>
          <p:nvPr/>
        </p:nvSpPr>
        <p:spPr>
          <a:xfrm>
            <a:off x="900000" y="3060000"/>
            <a:ext cx="3060000" cy="10800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J’ai l’habitude de proposer un nouveau crédit sur une durée plus longue pour diminuer l’échéance mensuelle de mon client qui a du mal à payer</a:t>
            </a:r>
            <a:endParaRPr lang="fr-FR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à coins arrondis 28"/>
          <p:cNvSpPr/>
          <p:nvPr/>
        </p:nvSpPr>
        <p:spPr>
          <a:xfrm>
            <a:off x="900000" y="4500000"/>
            <a:ext cx="3060000" cy="10800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LOA et Régén’Air ne rentrent pas dans ma production</a:t>
            </a:r>
            <a:endParaRPr lang="fr-FR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à coins arrondis 30"/>
          <p:cNvSpPr/>
          <p:nvPr/>
        </p:nvSpPr>
        <p:spPr>
          <a:xfrm>
            <a:off x="4140000" y="1620000"/>
            <a:ext cx="1080000" cy="10800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fr-FR" sz="1200" dirty="0" smtClean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FAUX</a:t>
            </a:r>
            <a:endParaRPr lang="fr-FR" sz="1200" dirty="0">
              <a:solidFill>
                <a:srgbClr val="FF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à coins arrondis 31"/>
          <p:cNvSpPr/>
          <p:nvPr/>
        </p:nvSpPr>
        <p:spPr>
          <a:xfrm>
            <a:off x="4140000" y="3060000"/>
            <a:ext cx="1080000" cy="10800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fr-FR" sz="1200" dirty="0" smtClean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Mauvais réflexe</a:t>
            </a:r>
            <a:endParaRPr lang="fr-FR" sz="1200" dirty="0">
              <a:solidFill>
                <a:srgbClr val="FF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 à coins arrondis 32"/>
          <p:cNvSpPr/>
          <p:nvPr/>
        </p:nvSpPr>
        <p:spPr>
          <a:xfrm>
            <a:off x="4140000" y="4500000"/>
            <a:ext cx="1080000" cy="104374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fr-FR" sz="1200" dirty="0" smtClean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 directement</a:t>
            </a:r>
            <a:endParaRPr lang="fr-FR" sz="1200" dirty="0">
              <a:solidFill>
                <a:srgbClr val="FF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à coins arrondis 33"/>
          <p:cNvSpPr/>
          <p:nvPr/>
        </p:nvSpPr>
        <p:spPr>
          <a:xfrm>
            <a:off x="5400000" y="1620000"/>
            <a:ext cx="3060000" cy="10800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fr-FR" sz="1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Vous ne vendrez pas de crédit consommation aux 77% qui ont pris l’habitude d’acheter en LOA</a:t>
            </a:r>
          </a:p>
          <a:p>
            <a:r>
              <a:rPr lang="fr-FR" sz="1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Chaque année, nous perdons du terrain</a:t>
            </a:r>
            <a:endParaRPr lang="fr-FR" sz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angle à coins arrondis 34"/>
          <p:cNvSpPr/>
          <p:nvPr/>
        </p:nvSpPr>
        <p:spPr>
          <a:xfrm>
            <a:off x="5400000" y="3060000"/>
            <a:ext cx="3060000" cy="10800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fr-FR" sz="1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Face à des difficultés avérées, la restructuration est la meilleure solution</a:t>
            </a:r>
          </a:p>
          <a:p>
            <a:r>
              <a:rPr lang="fr-FR" sz="1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BPCE Financement vient en soutien et en expertise pour notre compte</a:t>
            </a:r>
            <a:endParaRPr lang="fr-FR" sz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à coins arrondis 35"/>
          <p:cNvSpPr/>
          <p:nvPr/>
        </p:nvSpPr>
        <p:spPr>
          <a:xfrm>
            <a:off x="5400000" y="4500000"/>
            <a:ext cx="3060000" cy="10800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fr-FR" sz="1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PNB généré est </a:t>
            </a:r>
            <a:r>
              <a:rPr lang="fr-FR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intégré dans le baromètre PNB/Qualité sur la ligne PNB crédits conso hors </a:t>
            </a:r>
            <a:r>
              <a:rPr lang="fr-FR" sz="1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accessoires pour booster votre part variable</a:t>
            </a:r>
            <a:endParaRPr lang="fr-FR" sz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636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8" grpId="0" animBg="1"/>
      <p:bldP spid="29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435046" y="0"/>
            <a:ext cx="8708954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Synthèse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Les nouvelles </a:t>
            </a:r>
            <a:r>
              <a:rPr lang="fr-FR" dirty="0">
                <a:solidFill>
                  <a:schemeClr val="bg1"/>
                </a:solidFill>
              </a:rPr>
              <a:t>offres nous permettent de compléter notre gamme et nous ouvrent un potentiel de PNB additionnel</a:t>
            </a:r>
          </a:p>
        </p:txBody>
      </p:sp>
      <p:sp>
        <p:nvSpPr>
          <p:cNvPr id="5" name="Rectangle à coins arrondis 4"/>
          <p:cNvSpPr/>
          <p:nvPr/>
        </p:nvSpPr>
        <p:spPr>
          <a:xfrm>
            <a:off x="5400000" y="2160000"/>
            <a:ext cx="2160000" cy="12600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Nouvelles offres</a:t>
            </a:r>
            <a:endParaRPr lang="fr-FR" sz="2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2520000" y="1260000"/>
            <a:ext cx="2160000" cy="12600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Marchés à conquérir</a:t>
            </a:r>
            <a:endParaRPr lang="fr-FR" sz="2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5220000" y="3960000"/>
            <a:ext cx="2160000" cy="12600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Vecteurs de PNB</a:t>
            </a:r>
            <a:endParaRPr lang="fr-FR" sz="2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1620000" y="2880000"/>
            <a:ext cx="2160000" cy="12600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Réflexes</a:t>
            </a:r>
          </a:p>
          <a:p>
            <a:pPr algn="ctr"/>
            <a:r>
              <a:rPr lang="fr-FR" sz="25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garder</a:t>
            </a:r>
            <a:endParaRPr lang="fr-FR" sz="25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2700000" y="4680000"/>
            <a:ext cx="2160000" cy="12600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Opportunités pour fidéliser</a:t>
            </a:r>
            <a:endParaRPr lang="fr-FR" sz="2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57750" y="2103120"/>
            <a:ext cx="2520000" cy="2520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36000" rIns="36000" bIns="36000" rtlCol="0" anchor="ctr"/>
          <a:lstStyle/>
          <a:p>
            <a:pPr algn="ctr"/>
            <a:r>
              <a:rPr lang="fr-FR" sz="300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Franklin Gothic Heavy" panose="020B0903020102020204" pitchFamily="34" charset="0"/>
              </a:rPr>
              <a:t>2</a:t>
            </a:r>
            <a:endParaRPr lang="fr-FR" sz="30000" dirty="0">
              <a:solidFill>
                <a:schemeClr val="tx2">
                  <a:lumMod val="40000"/>
                  <a:lumOff val="60000"/>
                </a:schemeClr>
              </a:solidFill>
              <a:latin typeface="Franklin Gothic Heavy" panose="020B0903020102020204" pitchFamily="34" charset="0"/>
            </a:endParaRPr>
          </a:p>
        </p:txBody>
      </p:sp>
      <p:pic>
        <p:nvPicPr>
          <p:cNvPr id="12" name="Graphic 5" descr="Histogramme montrant une tendance à la hausse">
            <a:extLst>
              <a:ext uri="{FF2B5EF4-FFF2-40B4-BE49-F238E27FC236}">
                <a16:creationId xmlns:a16="http://schemas.microsoft.com/office/drawing/2014/main" id="{7A02A8BE-452B-4FE2-B969-C9A552DEAE2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16000" y="1620000"/>
            <a:ext cx="900000" cy="900000"/>
          </a:xfrm>
          <a:prstGeom prst="rect">
            <a:avLst/>
          </a:prstGeom>
        </p:spPr>
      </p:pic>
      <p:grpSp>
        <p:nvGrpSpPr>
          <p:cNvPr id="18" name="Google Shape;403;p37"/>
          <p:cNvGrpSpPr>
            <a:grpSpLocks noChangeAspect="1"/>
          </p:cNvGrpSpPr>
          <p:nvPr/>
        </p:nvGrpSpPr>
        <p:grpSpPr>
          <a:xfrm>
            <a:off x="7344000" y="1908000"/>
            <a:ext cx="675740" cy="720000"/>
            <a:chOff x="5970800" y="1619250"/>
            <a:chExt cx="428650" cy="456725"/>
          </a:xfrm>
          <a:solidFill>
            <a:srgbClr val="B8B6AE"/>
          </a:solidFill>
        </p:grpSpPr>
        <p:sp>
          <p:nvSpPr>
            <p:cNvPr id="19" name="Google Shape;404;p37"/>
            <p:cNvSpPr/>
            <p:nvPr/>
          </p:nvSpPr>
          <p:spPr>
            <a:xfrm>
              <a:off x="5970800" y="1674200"/>
              <a:ext cx="377975" cy="377950"/>
            </a:xfrm>
            <a:custGeom>
              <a:avLst/>
              <a:gdLst/>
              <a:ahLst/>
              <a:cxnLst/>
              <a:rect l="l" t="t" r="r" b="b"/>
              <a:pathLst>
                <a:path w="15119" h="15118" extrusionOk="0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20" name="Google Shape;405;p37"/>
            <p:cNvSpPr/>
            <p:nvPr/>
          </p:nvSpPr>
          <p:spPr>
            <a:xfrm>
              <a:off x="6068500" y="1771875"/>
              <a:ext cx="182575" cy="182600"/>
            </a:xfrm>
            <a:custGeom>
              <a:avLst/>
              <a:gdLst/>
              <a:ahLst/>
              <a:cxnLst/>
              <a:rect l="l" t="t" r="r" b="b"/>
              <a:pathLst>
                <a:path w="7303" h="7304" extrusionOk="0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21" name="Google Shape;406;p37"/>
            <p:cNvSpPr/>
            <p:nvPr/>
          </p:nvSpPr>
          <p:spPr>
            <a:xfrm>
              <a:off x="5981175" y="2005125"/>
              <a:ext cx="75125" cy="70850"/>
            </a:xfrm>
            <a:custGeom>
              <a:avLst/>
              <a:gdLst/>
              <a:ahLst/>
              <a:cxnLst/>
              <a:rect l="l" t="t" r="r" b="b"/>
              <a:pathLst>
                <a:path w="3005" h="2834" extrusionOk="0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22" name="Google Shape;407;p37"/>
            <p:cNvSpPr/>
            <p:nvPr/>
          </p:nvSpPr>
          <p:spPr>
            <a:xfrm>
              <a:off x="6263875" y="2005125"/>
              <a:ext cx="74525" cy="70850"/>
            </a:xfrm>
            <a:custGeom>
              <a:avLst/>
              <a:gdLst/>
              <a:ahLst/>
              <a:cxnLst/>
              <a:rect l="l" t="t" r="r" b="b"/>
              <a:pathLst>
                <a:path w="2981" h="2834" extrusionOk="0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23" name="Google Shape;408;p37"/>
            <p:cNvSpPr/>
            <p:nvPr/>
          </p:nvSpPr>
          <p:spPr>
            <a:xfrm>
              <a:off x="6147875" y="1619250"/>
              <a:ext cx="251575" cy="255850"/>
            </a:xfrm>
            <a:custGeom>
              <a:avLst/>
              <a:gdLst/>
              <a:ahLst/>
              <a:cxnLst/>
              <a:rect l="l" t="t" r="r" b="b"/>
              <a:pathLst>
                <a:path w="10063" h="10234" extrusionOk="0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  <p:pic>
        <p:nvPicPr>
          <p:cNvPr id="13" name="Graphic 4" descr="Ampoule">
            <a:extLst>
              <a:ext uri="{FF2B5EF4-FFF2-40B4-BE49-F238E27FC236}">
                <a16:creationId xmlns:a16="http://schemas.microsoft.com/office/drawing/2014/main" id="{DDA9A9FD-BD42-4236-AFF6-DA21B8FEC9C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6000" y="3168000"/>
            <a:ext cx="900000" cy="900000"/>
          </a:xfrm>
          <a:prstGeom prst="rect">
            <a:avLst/>
          </a:prstGeom>
        </p:spPr>
      </p:pic>
      <p:sp>
        <p:nvSpPr>
          <p:cNvPr id="30" name="Google Shape;420;p37"/>
          <p:cNvSpPr>
            <a:spLocks noChangeAspect="1"/>
          </p:cNvSpPr>
          <p:nvPr/>
        </p:nvSpPr>
        <p:spPr>
          <a:xfrm>
            <a:off x="4716000" y="5328000"/>
            <a:ext cx="723581" cy="720000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B8B6AE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grpSp>
        <p:nvGrpSpPr>
          <p:cNvPr id="24" name="Google Shape;400;p37"/>
          <p:cNvGrpSpPr>
            <a:grpSpLocks noChangeAspect="1"/>
          </p:cNvGrpSpPr>
          <p:nvPr/>
        </p:nvGrpSpPr>
        <p:grpSpPr>
          <a:xfrm>
            <a:off x="7128000" y="4680000"/>
            <a:ext cx="711817" cy="720000"/>
            <a:chOff x="5297950" y="1632050"/>
            <a:chExt cx="426200" cy="431100"/>
          </a:xfrm>
          <a:solidFill>
            <a:srgbClr val="B8B6AE"/>
          </a:solidFill>
        </p:grpSpPr>
        <p:sp>
          <p:nvSpPr>
            <p:cNvPr id="25" name="Google Shape;401;p37"/>
            <p:cNvSpPr/>
            <p:nvPr/>
          </p:nvSpPr>
          <p:spPr>
            <a:xfrm>
              <a:off x="5404800" y="1936125"/>
              <a:ext cx="212500" cy="127025"/>
            </a:xfrm>
            <a:custGeom>
              <a:avLst/>
              <a:gdLst/>
              <a:ahLst/>
              <a:cxnLst/>
              <a:rect l="l" t="t" r="r" b="b"/>
              <a:pathLst>
                <a:path w="8500" h="5081" extrusionOk="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sp>
          <p:nvSpPr>
            <p:cNvPr id="26" name="Google Shape;402;p37"/>
            <p:cNvSpPr/>
            <p:nvPr/>
          </p:nvSpPr>
          <p:spPr>
            <a:xfrm>
              <a:off x="5297950" y="1632050"/>
              <a:ext cx="426200" cy="294950"/>
            </a:xfrm>
            <a:custGeom>
              <a:avLst/>
              <a:gdLst/>
              <a:ahLst/>
              <a:cxnLst/>
              <a:rect l="l" t="t" r="r" b="b"/>
              <a:pathLst>
                <a:path w="17048" h="11798" extrusionOk="0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28209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  <p:bldP spid="8" grpId="0"/>
      <p:bldP spid="3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LOA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Les documents disponibles dans</a:t>
            </a:r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900000" y="1439837"/>
            <a:ext cx="3780000" cy="4680000"/>
          </a:xfrm>
        </p:spPr>
        <p:txBody>
          <a:bodyPr/>
          <a:lstStyle/>
          <a:p>
            <a:r>
              <a:rPr lang="fr-FR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L’Outil </a:t>
            </a:r>
            <a:r>
              <a:rPr lang="fr-FR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d’Aide à la </a:t>
            </a:r>
            <a:r>
              <a:rPr lang="fr-FR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Vente</a:t>
            </a:r>
          </a:p>
          <a:p>
            <a:endParaRPr lang="fr-FR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b="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b="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b="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b="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 </a:t>
            </a:r>
            <a:r>
              <a:rPr lang="fr-FR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parcours conseiller détaillé</a:t>
            </a:r>
          </a:p>
          <a:p>
            <a:pPr lvl="1"/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1980000"/>
            <a:ext cx="2700000" cy="19031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 4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0000" y="1980000"/>
            <a:ext cx="2700000" cy="19094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 7">
            <a:hlinkClick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0000" y="4499997"/>
            <a:ext cx="2520000" cy="18923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0" y="540000"/>
            <a:ext cx="1900801" cy="360000"/>
          </a:xfrm>
          <a:prstGeom prst="rect">
            <a:avLst/>
          </a:prstGeom>
        </p:spPr>
      </p:pic>
      <p:sp>
        <p:nvSpPr>
          <p:cNvPr id="9" name="Espace réservé du contenu 2"/>
          <p:cNvSpPr txBox="1">
            <a:spLocks/>
          </p:cNvSpPr>
          <p:nvPr/>
        </p:nvSpPr>
        <p:spPr>
          <a:xfrm>
            <a:off x="4680000" y="1439837"/>
            <a:ext cx="3780000" cy="46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L’argumentaire</a:t>
            </a:r>
          </a:p>
          <a:p>
            <a:endParaRPr lang="fr-FR" b="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b="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b="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b="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b="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b="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b="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b="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 note d’information</a:t>
            </a:r>
          </a:p>
          <a:p>
            <a:pPr lvl="1"/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Image 5">
            <a:hlinkClick r:id="rId9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60000" y="4499996"/>
            <a:ext cx="1620000" cy="22449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119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LOA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La LOA en résumé</a:t>
            </a:r>
            <a:endParaRPr lang="fr-FR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212181"/>
              </p:ext>
            </p:extLst>
          </p:nvPr>
        </p:nvGraphicFramePr>
        <p:xfrm>
          <a:off x="900000" y="1440000"/>
          <a:ext cx="7380000" cy="48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0000">
                  <a:extLst>
                    <a:ext uri="{9D8B030D-6E8A-4147-A177-3AD203B41FA5}">
                      <a16:colId xmlns:a16="http://schemas.microsoft.com/office/drawing/2014/main" val="1627954277"/>
                    </a:ext>
                  </a:extLst>
                </a:gridCol>
                <a:gridCol w="5760000">
                  <a:extLst>
                    <a:ext uri="{9D8B030D-6E8A-4147-A177-3AD203B41FA5}">
                      <a16:colId xmlns:a16="http://schemas.microsoft.com/office/drawing/2014/main" val="1528696167"/>
                    </a:ext>
                  </a:extLst>
                </a:gridCol>
              </a:tblGrid>
              <a:tr h="90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C’est quoi ?</a:t>
                      </a:r>
                    </a:p>
                  </a:txBody>
                  <a:tcPr anchor="ctr">
                    <a:lnR w="12700" cmpd="sng">
                      <a:noFill/>
                    </a:lnR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Une tendance forte sur un mode de consommation permettant d’acquérir et financer un véhicule</a:t>
                      </a:r>
                      <a:r>
                        <a:rPr lang="fr-FR" sz="12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neuf sous la forme d’un contrat de location moyennant paiement d’un loyer avec une option d’achat à son terme</a:t>
                      </a:r>
                      <a:endParaRPr lang="fr-FR" sz="1200" b="1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84411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Quel client cible ?</a:t>
                      </a:r>
                    </a:p>
                  </a:txBody>
                  <a:tcPr anchor="ctr"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Tous nos</a:t>
                      </a:r>
                      <a:r>
                        <a:rPr lang="fr-FR" sz="12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clients qui projettent d’acquérir un véhicule neuf</a:t>
                      </a:r>
                      <a:endParaRPr lang="fr-FR" sz="1200" b="1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2659566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Comment faire ?</a:t>
                      </a:r>
                    </a:p>
                  </a:txBody>
                  <a:tcPr anchor="ctr"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fr-FR" sz="12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réparer l’entretien en vérifiant les prélèvements d’organismes de crédit, questionner le client sur ses habitudes de consommation usage/propriété, anticiper sur ses besoins, </a:t>
                      </a: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recueillir son accord et transmettre le contact</a:t>
                      </a:r>
                    </a:p>
                  </a:txBody>
                  <a:tcPr anchor="ctr">
                    <a:lnL w="12700" cmpd="sng">
                      <a:noFill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4975033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Difficultés</a:t>
                      </a:r>
                    </a:p>
                  </a:txBody>
                  <a:tcPr anchor="ctr"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 vendeurs</a:t>
                      </a:r>
                      <a:r>
                        <a:rPr lang="fr-FR" sz="12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véhicules neufs sont très en amont dans le processus de vente, du véhicule et de la LOA, </a:t>
                      </a: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captent plus de la moitié du marché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500" b="1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 pas opposer</a:t>
                      </a:r>
                      <a:r>
                        <a:rPr lang="fr-FR" sz="12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LOA et crédit consommation, une acquisition en LOA est une vente qui était perdue jusqu’à aujourd’hui, les 2 sont complémentaires</a:t>
                      </a:r>
                      <a:endParaRPr lang="fr-FR" sz="1200" b="1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2337072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Forces</a:t>
                      </a:r>
                    </a:p>
                  </a:txBody>
                  <a:tcPr anchor="ctr"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Aucune fatalité si nous adoptons le bon réflexe : ANTICIPER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Notre</a:t>
                      </a:r>
                      <a:r>
                        <a:rPr lang="fr-FR" sz="12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relation client est un atout</a:t>
                      </a:r>
                      <a:endParaRPr lang="fr-FR" sz="1200" b="1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371584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Objectifs</a:t>
                      </a:r>
                    </a:p>
                  </a:txBody>
                  <a:tcPr anchor="ctr"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Transmettre</a:t>
                      </a:r>
                      <a:r>
                        <a:rPr lang="fr-FR" sz="12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des leads qualifiés</a:t>
                      </a:r>
                    </a:p>
                    <a:p>
                      <a:pPr algn="l"/>
                      <a:r>
                        <a:rPr lang="fr-FR" sz="12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Générer </a:t>
                      </a: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 PNB additionnel pour booster votre baromètre</a:t>
                      </a:r>
                    </a:p>
                  </a:txBody>
                  <a:tcPr anchor="ctr">
                    <a:lnL w="12700" cmpd="sng">
                      <a:noFill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8188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185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Régén’Air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Les documents </a:t>
            </a:r>
            <a:r>
              <a:rPr lang="fr-FR" dirty="0" smtClean="0"/>
              <a:t>disponibles </a:t>
            </a:r>
            <a:r>
              <a:rPr lang="fr-FR" dirty="0"/>
              <a:t>dans</a:t>
            </a:r>
          </a:p>
        </p:txBody>
      </p:sp>
      <p:pic>
        <p:nvPicPr>
          <p:cNvPr id="8" name="Image 7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4464000"/>
            <a:ext cx="2520000" cy="18900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000" y="1980000"/>
            <a:ext cx="2700000" cy="191091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0" y="540000"/>
            <a:ext cx="1900801" cy="360000"/>
          </a:xfrm>
          <a:prstGeom prst="rect">
            <a:avLst/>
          </a:prstGeom>
        </p:spPr>
      </p:pic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900000" y="1439837"/>
            <a:ext cx="3780000" cy="4680000"/>
          </a:xfrm>
        </p:spPr>
        <p:txBody>
          <a:bodyPr/>
          <a:lstStyle/>
          <a:p>
            <a:r>
              <a:rPr lang="fr-FR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L’Outil </a:t>
            </a:r>
            <a:r>
              <a:rPr lang="fr-FR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d’Aide à la </a:t>
            </a:r>
            <a:r>
              <a:rPr lang="fr-FR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Vente</a:t>
            </a:r>
          </a:p>
          <a:p>
            <a:endParaRPr lang="fr-FR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b="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b="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b="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b="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 </a:t>
            </a:r>
            <a:r>
              <a:rPr lang="fr-FR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parcours conseiller détaillé</a:t>
            </a:r>
          </a:p>
          <a:p>
            <a:pPr lvl="1"/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contenu 2"/>
          <p:cNvSpPr txBox="1">
            <a:spLocks/>
          </p:cNvSpPr>
          <p:nvPr/>
        </p:nvSpPr>
        <p:spPr>
          <a:xfrm>
            <a:off x="4680000" y="1439837"/>
            <a:ext cx="3780000" cy="46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b="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b="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b="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b="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b="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b="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b="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b="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b="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 note d’information</a:t>
            </a:r>
          </a:p>
          <a:p>
            <a:pPr lvl="1"/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hlinkClick r:id="rId7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60000" y="4500001"/>
            <a:ext cx="1620000" cy="22548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233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Régén’Air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Régén’Air en résumé</a:t>
            </a:r>
            <a:endParaRPr lang="fr-FR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4732949"/>
              </p:ext>
            </p:extLst>
          </p:nvPr>
        </p:nvGraphicFramePr>
        <p:xfrm>
          <a:off x="900000" y="1440000"/>
          <a:ext cx="7380000" cy="45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0000">
                  <a:extLst>
                    <a:ext uri="{9D8B030D-6E8A-4147-A177-3AD203B41FA5}">
                      <a16:colId xmlns:a16="http://schemas.microsoft.com/office/drawing/2014/main" val="1627954277"/>
                    </a:ext>
                  </a:extLst>
                </a:gridCol>
                <a:gridCol w="5760000">
                  <a:extLst>
                    <a:ext uri="{9D8B030D-6E8A-4147-A177-3AD203B41FA5}">
                      <a16:colId xmlns:a16="http://schemas.microsoft.com/office/drawing/2014/main" val="152869616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C’est quoi ?</a:t>
                      </a:r>
                    </a:p>
                  </a:txBody>
                  <a:tcPr anchor="ctr">
                    <a:lnR w="12700" cmpd="sng">
                      <a:noFill/>
                    </a:lnR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possibilité de restructurer crédits et dettes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 experts de BPCE Financement réalisent</a:t>
                      </a:r>
                      <a:r>
                        <a:rPr lang="fr-FR" sz="12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l’analyse, engagent le dossier et gèrent le risque</a:t>
                      </a:r>
                      <a:endParaRPr lang="fr-FR" sz="1200" b="1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844110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Quel client cible ?</a:t>
                      </a:r>
                    </a:p>
                  </a:txBody>
                  <a:tcPr anchor="ctr"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Client en difficulté financière, que l’on ne peut plus accompagner par des moyens classiques comme le regroupement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Proposer une</a:t>
                      </a:r>
                      <a:r>
                        <a:rPr lang="fr-FR" sz="12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autre solution sur d</a:t>
                      </a: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 opérations au-delà de 75.000€</a:t>
                      </a:r>
                    </a:p>
                  </a:txBody>
                  <a:tcPr anchor="ctr">
                    <a:lnL w="12700" cmpd="sng">
                      <a:noFill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2659566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Comment faire ?</a:t>
                      </a:r>
                    </a:p>
                  </a:txBody>
                  <a:tcPr anchor="ctr"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À partir d’événements</a:t>
                      </a:r>
                      <a:r>
                        <a:rPr lang="fr-FR" sz="12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ou d’incidents, réaliser une analyse risque de votre client et des solutions envisageables</a:t>
                      </a: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vérifier l’éligibilité à la restructuration, recueillir l’accord du client et transmettre le contact</a:t>
                      </a:r>
                    </a:p>
                  </a:txBody>
                  <a:tcPr anchor="ctr">
                    <a:lnL w="12700" cmpd="sng">
                      <a:noFill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497503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Difficultés</a:t>
                      </a:r>
                    </a:p>
                  </a:txBody>
                  <a:tcPr anchor="ctr"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 bon réflexe facile à adopter, mais que l’on peut oublier trop vite</a:t>
                      </a:r>
                    </a:p>
                  </a:txBody>
                  <a:tcPr anchor="ctr">
                    <a:lnL w="12700" cmpd="sng">
                      <a:noFill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2337072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Forces</a:t>
                      </a:r>
                    </a:p>
                  </a:txBody>
                  <a:tcPr anchor="ctr"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Nous sommes légitimes pour accompagner notre client et sommes capables de détecter ses difficultés avant tout concurrent</a:t>
                      </a:r>
                    </a:p>
                  </a:txBody>
                  <a:tcPr anchor="ctr">
                    <a:lnL w="12700" cmpd="sng">
                      <a:noFill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371584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Objectifs</a:t>
                      </a:r>
                    </a:p>
                  </a:txBody>
                  <a:tcPr anchor="ctr"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Transmettre</a:t>
                      </a:r>
                      <a:r>
                        <a:rPr lang="fr-FR" sz="12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des leads qualifiés</a:t>
                      </a:r>
                    </a:p>
                    <a:p>
                      <a:pPr algn="l"/>
                      <a:r>
                        <a:rPr lang="fr-FR" sz="12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Générer </a:t>
                      </a: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 PNB additionnel pour booster votre baromètre</a:t>
                      </a:r>
                    </a:p>
                  </a:txBody>
                  <a:tcPr anchor="ctr">
                    <a:lnL w="12700" cmpd="sng">
                      <a:noFill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8188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299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LOA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Découvrez le site dédié à la LOA  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  <a:hlinkClick r:id="rId2"/>
              </a:rPr>
              <a:t>https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hlinkClick r:id="rId2"/>
              </a:rPr>
              <a:t>://www.loa-caisse-epargne.fr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  <a:hlinkClick r:id="rId2"/>
              </a:rPr>
              <a:t>/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0" y="1169990"/>
            <a:ext cx="5760000" cy="52785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294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C00000"/>
          </a:solidFill>
        </a:ln>
      </a:spPr>
      <a:bodyPr rtlCol="0" anchor="ctr"/>
      <a:lstStyle>
        <a:defPPr algn="ctr">
          <a:defRPr>
            <a:solidFill>
              <a:srgbClr val="C0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109404</TotalTime>
  <Words>3009</Words>
  <Application>Microsoft Office PowerPoint</Application>
  <PresentationFormat>Affichage à l'écran (4:3)</PresentationFormat>
  <Paragraphs>419</Paragraphs>
  <Slides>29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8" baseType="lpstr">
      <vt:lpstr>Arial</vt:lpstr>
      <vt:lpstr>Arial Narrow</vt:lpstr>
      <vt:lpstr>Calibri</vt:lpstr>
      <vt:lpstr>Courier New</vt:lpstr>
      <vt:lpstr>Franklin Gothic Heavy</vt:lpstr>
      <vt:lpstr>Helvetica Neue Medium</vt:lpstr>
      <vt:lpstr>Wingdings</vt:lpstr>
      <vt:lpstr>Wingdings 2</vt:lpstr>
      <vt:lpstr>Thème Office</vt:lpstr>
      <vt:lpstr>Location avec Option d’Achat (LOA)  Régén’Air  Heure du jeudi 3 septembre 2020</vt:lpstr>
      <vt:lpstr>Sommaire</vt:lpstr>
      <vt:lpstr>Contexte</vt:lpstr>
      <vt:lpstr>Contexte</vt:lpstr>
      <vt:lpstr>Sommaire</vt:lpstr>
      <vt:lpstr>LOA</vt:lpstr>
      <vt:lpstr>LOA</vt:lpstr>
      <vt:lpstr>LOA</vt:lpstr>
      <vt:lpstr>LOA</vt:lpstr>
      <vt:lpstr>LOA</vt:lpstr>
      <vt:lpstr>LOA</vt:lpstr>
      <vt:lpstr>LOA</vt:lpstr>
      <vt:lpstr>Sommaire</vt:lpstr>
      <vt:lpstr>Régén’Air</vt:lpstr>
      <vt:lpstr>Régén’Air</vt:lpstr>
      <vt:lpstr>Régén’Air</vt:lpstr>
      <vt:lpstr>Régén’Air</vt:lpstr>
      <vt:lpstr>Régén’Air</vt:lpstr>
      <vt:lpstr>Régén’Air</vt:lpstr>
      <vt:lpstr>Régén’Air</vt:lpstr>
      <vt:lpstr>Régén’Air</vt:lpstr>
      <vt:lpstr>Sommaire</vt:lpstr>
      <vt:lpstr>Synthèse</vt:lpstr>
      <vt:lpstr>Synthèse</vt:lpstr>
      <vt:lpstr>LOA</vt:lpstr>
      <vt:lpstr>LOA</vt:lpstr>
      <vt:lpstr>Régén’Air</vt:lpstr>
      <vt:lpstr>Régén’Air</vt:lpstr>
      <vt:lpstr>LOA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sebastien.conte@cealsace.caisse-epargne.fr</dc:creator>
  <cp:lastModifiedBy>A6702000</cp:lastModifiedBy>
  <cp:revision>5022</cp:revision>
  <cp:lastPrinted>2020-07-29T13:22:30Z</cp:lastPrinted>
  <dcterms:created xsi:type="dcterms:W3CDTF">2013-02-04T10:32:20Z</dcterms:created>
  <dcterms:modified xsi:type="dcterms:W3CDTF">2020-09-01T08:08:21Z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thierry.laurent@cegee.caisse-epargne.fr</vt:lpwstr>
  </property>
  <property fmtid="{D5CDD505-2E9C-101B-9397-08002B2CF9AE}" pid="5" name="MSIP_Label_48a19f0c-bea1-442e-a475-ed109d9ec508_SetDate">
    <vt:lpwstr>2020-03-16T12:34:48.0834239Z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