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7" r:id="rId2"/>
    <p:sldId id="278" r:id="rId3"/>
    <p:sldId id="271" r:id="rId4"/>
    <p:sldId id="261" r:id="rId5"/>
    <p:sldId id="279" r:id="rId6"/>
    <p:sldId id="275" r:id="rId7"/>
    <p:sldId id="270" r:id="rId8"/>
    <p:sldId id="276" r:id="rId9"/>
    <p:sldId id="274" r:id="rId10"/>
    <p:sldId id="266" r:id="rId11"/>
    <p:sldId id="272" r:id="rId12"/>
    <p:sldId id="263" r:id="rId13"/>
    <p:sldId id="26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F3"/>
    <a:srgbClr val="F2F7FC"/>
    <a:srgbClr val="5B9BD5"/>
    <a:srgbClr val="FFFF00"/>
    <a:srgbClr val="FF6666"/>
    <a:srgbClr val="FFFFFF"/>
    <a:srgbClr val="FBFBFB"/>
    <a:srgbClr val="FFEBEB"/>
    <a:srgbClr val="FFD1D1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8ED-4FC0-AFE2-AD2627FAB34B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8ED-4FC0-AFE2-AD2627FAB34B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8ED-4FC0-AFE2-AD2627FAB34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Feuil1!$A$2:$A$4</c:f>
              <c:strCache>
                <c:ptCount val="3"/>
                <c:pt idx="0">
                  <c:v>SANTE</c:v>
                </c:pt>
                <c:pt idx="1">
                  <c:v>MRH</c:v>
                </c:pt>
                <c:pt idx="2">
                  <c:v>AUTO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421</c:v>
                </c:pt>
                <c:pt idx="1">
                  <c:v>4541</c:v>
                </c:pt>
                <c:pt idx="2">
                  <c:v>2763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D-4FC0-AFE2-AD2627FAB34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97183161766353"/>
          <c:y val="0.80933458735952812"/>
          <c:w val="0.81396541402933109"/>
          <c:h val="0.104147222782134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25833320"/>
        <c:axId val="625834632"/>
        <c:axId val="0"/>
      </c:bar3DChart>
      <c:catAx>
        <c:axId val="625833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5834632"/>
        <c:crosses val="autoZero"/>
        <c:auto val="1"/>
        <c:lblAlgn val="ctr"/>
        <c:lblOffset val="100"/>
        <c:noMultiLvlLbl val="0"/>
      </c:catAx>
      <c:valAx>
        <c:axId val="625834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583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EE515-AA34-41B1-B051-587EC30BCAD0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17949-5277-47A4-9BF5-7333C1507B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72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66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05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75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46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68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6411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205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09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40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19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81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F1D4-CE2B-4B8C-87F1-6EB52C713F57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23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zoom-jeunes/campagne-jeunes-2020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microsoft.com/office/2007/relationships/hdphoto" Target="../media/hdphoto1.wdp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microsoft.com/office/2007/relationships/hdphoto" Target="../media/hdphoto3.wdp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12" Type="http://schemas.openxmlformats.org/officeDocument/2006/relationships/image" Target="../media/image2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26.png"/><Relationship Id="rId4" Type="http://schemas.openxmlformats.org/officeDocument/2006/relationships/image" Target="../media/image1.png"/><Relationship Id="rId9" Type="http://schemas.openxmlformats.org/officeDocument/2006/relationships/image" Target="../media/image25.png"/><Relationship Id="rId1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4a"/><Relationship Id="rId13" Type="http://schemas.microsoft.com/office/2007/relationships/media" Target="../media/media9.m4a"/><Relationship Id="rId18" Type="http://schemas.openxmlformats.org/officeDocument/2006/relationships/audio" Target="../media/media11.m4a"/><Relationship Id="rId26" Type="http://schemas.microsoft.com/office/2007/relationships/hdphoto" Target="../media/hdphoto6.wdp"/><Relationship Id="rId3" Type="http://schemas.microsoft.com/office/2007/relationships/media" Target="../media/media4.m4a"/><Relationship Id="rId21" Type="http://schemas.openxmlformats.org/officeDocument/2006/relationships/image" Target="../media/image15.png"/><Relationship Id="rId34" Type="http://schemas.openxmlformats.org/officeDocument/2006/relationships/image" Target="../media/image39.png"/><Relationship Id="rId7" Type="http://schemas.microsoft.com/office/2007/relationships/media" Target="../media/media6.m4a"/><Relationship Id="rId12" Type="http://schemas.openxmlformats.org/officeDocument/2006/relationships/audio" Target="../media/media8.m4a"/><Relationship Id="rId17" Type="http://schemas.microsoft.com/office/2007/relationships/media" Target="../media/media11.m4a"/><Relationship Id="rId25" Type="http://schemas.openxmlformats.org/officeDocument/2006/relationships/image" Target="../media/image33.png"/><Relationship Id="rId33" Type="http://schemas.microsoft.com/office/2007/relationships/hdphoto" Target="../media/hdphoto8.wdp"/><Relationship Id="rId2" Type="http://schemas.openxmlformats.org/officeDocument/2006/relationships/audio" Target="../media/media3.m4a"/><Relationship Id="rId16" Type="http://schemas.openxmlformats.org/officeDocument/2006/relationships/audio" Target="../media/media10.m4a"/><Relationship Id="rId20" Type="http://schemas.openxmlformats.org/officeDocument/2006/relationships/image" Target="../media/image1.png"/><Relationship Id="rId29" Type="http://schemas.openxmlformats.org/officeDocument/2006/relationships/image" Target="../media/image35.png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microsoft.com/office/2007/relationships/media" Target="../media/media8.m4a"/><Relationship Id="rId24" Type="http://schemas.openxmlformats.org/officeDocument/2006/relationships/image" Target="../media/image32.png"/><Relationship Id="rId32" Type="http://schemas.openxmlformats.org/officeDocument/2006/relationships/image" Target="../media/image38.png"/><Relationship Id="rId37" Type="http://schemas.openxmlformats.org/officeDocument/2006/relationships/image" Target="../media/image17.png"/><Relationship Id="rId5" Type="http://schemas.microsoft.com/office/2007/relationships/media" Target="../media/media5.m4a"/><Relationship Id="rId15" Type="http://schemas.microsoft.com/office/2007/relationships/media" Target="../media/media10.m4a"/><Relationship Id="rId23" Type="http://schemas.openxmlformats.org/officeDocument/2006/relationships/image" Target="../media/image31.png"/><Relationship Id="rId28" Type="http://schemas.microsoft.com/office/2007/relationships/hdphoto" Target="../media/hdphoto7.wdp"/><Relationship Id="rId36" Type="http://schemas.openxmlformats.org/officeDocument/2006/relationships/image" Target="../media/image40.png"/><Relationship Id="rId10" Type="http://schemas.openxmlformats.org/officeDocument/2006/relationships/audio" Target="../media/media7.m4a"/><Relationship Id="rId19" Type="http://schemas.openxmlformats.org/officeDocument/2006/relationships/slideLayout" Target="../slideLayouts/slideLayout7.xml"/><Relationship Id="rId31" Type="http://schemas.openxmlformats.org/officeDocument/2006/relationships/image" Target="../media/image37.png"/><Relationship Id="rId4" Type="http://schemas.openxmlformats.org/officeDocument/2006/relationships/audio" Target="../media/media4.m4a"/><Relationship Id="rId9" Type="http://schemas.microsoft.com/office/2007/relationships/media" Target="../media/media7.m4a"/><Relationship Id="rId14" Type="http://schemas.openxmlformats.org/officeDocument/2006/relationships/audio" Target="../media/media9.m4a"/><Relationship Id="rId22" Type="http://schemas.openxmlformats.org/officeDocument/2006/relationships/image" Target="../media/image30.png"/><Relationship Id="rId27" Type="http://schemas.openxmlformats.org/officeDocument/2006/relationships/image" Target="../media/image34.png"/><Relationship Id="rId30" Type="http://schemas.openxmlformats.org/officeDocument/2006/relationships/image" Target="../media/image36.png"/><Relationship Id="rId35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4a"/><Relationship Id="rId13" Type="http://schemas.openxmlformats.org/officeDocument/2006/relationships/image" Target="../media/image15.png"/><Relationship Id="rId18" Type="http://schemas.openxmlformats.org/officeDocument/2006/relationships/image" Target="../media/image45.png"/><Relationship Id="rId3" Type="http://schemas.microsoft.com/office/2007/relationships/media" Target="../media/media13.m4a"/><Relationship Id="rId21" Type="http://schemas.openxmlformats.org/officeDocument/2006/relationships/image" Target="../media/image47.png"/><Relationship Id="rId7" Type="http://schemas.microsoft.com/office/2007/relationships/media" Target="../media/media15.m4a"/><Relationship Id="rId12" Type="http://schemas.openxmlformats.org/officeDocument/2006/relationships/image" Target="../media/image1.png"/><Relationship Id="rId17" Type="http://schemas.openxmlformats.org/officeDocument/2006/relationships/image" Target="../media/image44.png"/><Relationship Id="rId25" Type="http://schemas.openxmlformats.org/officeDocument/2006/relationships/image" Target="../media/image17.png"/><Relationship Id="rId2" Type="http://schemas.openxmlformats.org/officeDocument/2006/relationships/audio" Target="../media/media12.m4a"/><Relationship Id="rId16" Type="http://schemas.openxmlformats.org/officeDocument/2006/relationships/image" Target="../media/image43.png"/><Relationship Id="rId20" Type="http://schemas.microsoft.com/office/2007/relationships/hdphoto" Target="../media/hdphoto9.wdp"/><Relationship Id="rId1" Type="http://schemas.microsoft.com/office/2007/relationships/media" Target="../media/media12.m4a"/><Relationship Id="rId6" Type="http://schemas.openxmlformats.org/officeDocument/2006/relationships/audio" Target="../media/media14.m4a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40.png"/><Relationship Id="rId5" Type="http://schemas.microsoft.com/office/2007/relationships/media" Target="../media/media14.m4a"/><Relationship Id="rId15" Type="http://schemas.openxmlformats.org/officeDocument/2006/relationships/image" Target="../media/image42.png"/><Relationship Id="rId23" Type="http://schemas.openxmlformats.org/officeDocument/2006/relationships/image" Target="../media/image11.png"/><Relationship Id="rId10" Type="http://schemas.openxmlformats.org/officeDocument/2006/relationships/audio" Target="../media/media16.m4a"/><Relationship Id="rId19" Type="http://schemas.openxmlformats.org/officeDocument/2006/relationships/image" Target="../media/image46.png"/><Relationship Id="rId4" Type="http://schemas.openxmlformats.org/officeDocument/2006/relationships/audio" Target="../media/media13.m4a"/><Relationship Id="rId9" Type="http://schemas.microsoft.com/office/2007/relationships/media" Target="../media/media16.m4a"/><Relationship Id="rId14" Type="http://schemas.openxmlformats.org/officeDocument/2006/relationships/image" Target="../media/image41.png"/><Relationship Id="rId22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5.png"/><Relationship Id="rId7" Type="http://schemas.openxmlformats.org/officeDocument/2006/relationships/image" Target="../media/image49.pn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40.png"/><Relationship Id="rId5" Type="http://schemas.microsoft.com/office/2007/relationships/hdphoto" Target="../media/hdphoto10.wdp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slide" Target="slide6.xml"/><Relationship Id="rId18" Type="http://schemas.openxmlformats.org/officeDocument/2006/relationships/hyperlink" Target="https://www.google.com/url?sa=i&amp;url=https://newsroom.groupebpce.fr/actualites/la-caisse-d-epargne-franchit-la-barre-du-million-de-cartes-visa-premier-8695-7b707.html&amp;psig=AOvVaw1OFkcwPNdgo5pNt28ckbDE&amp;ust=1590359216043000&amp;source=images&amp;cd=vfe&amp;ved=0CAIQjRxqFwoTCMia-viDy-kCFQAAAAAdAAAAABAD" TargetMode="External"/><Relationship Id="rId3" Type="http://schemas.openxmlformats.org/officeDocument/2006/relationships/image" Target="../media/image15.png"/><Relationship Id="rId21" Type="http://schemas.openxmlformats.org/officeDocument/2006/relationships/image" Target="../media/image17.png"/><Relationship Id="rId7" Type="http://schemas.openxmlformats.org/officeDocument/2006/relationships/image" Target="../media/image54.png"/><Relationship Id="rId12" Type="http://schemas.openxmlformats.org/officeDocument/2006/relationships/image" Target="../media/image51.png"/><Relationship Id="rId17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59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microsoft.com/office/2007/relationships/hdphoto" Target="../media/hdphoto10.wdp"/><Relationship Id="rId15" Type="http://schemas.openxmlformats.org/officeDocument/2006/relationships/image" Target="../media/image58.png"/><Relationship Id="rId10" Type="http://schemas.openxmlformats.org/officeDocument/2006/relationships/image" Target="../media/image56.png"/><Relationship Id="rId19" Type="http://schemas.openxmlformats.org/officeDocument/2006/relationships/image" Target="../media/image60.jpeg"/><Relationship Id="rId4" Type="http://schemas.openxmlformats.org/officeDocument/2006/relationships/image" Target="../media/image47.png"/><Relationship Id="rId9" Type="http://schemas.microsoft.com/office/2007/relationships/hdphoto" Target="../media/hdphoto11.wdp"/><Relationship Id="rId1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microsoft.com/office/2007/relationships/hdphoto" Target="../media/hdphoto13.wdp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9.png"/><Relationship Id="rId1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microsoft.com/office/2007/relationships/hdphoto" Target="../media/hdphoto14.wdp"/><Relationship Id="rId12" Type="http://schemas.openxmlformats.org/officeDocument/2006/relationships/chart" Target="../charts/chart1.xml"/><Relationship Id="rId17" Type="http://schemas.openxmlformats.org/officeDocument/2006/relationships/image" Target="../media/image28.png"/><Relationship Id="rId2" Type="http://schemas.openxmlformats.org/officeDocument/2006/relationships/image" Target="../media/image1.png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png"/><Relationship Id="rId15" Type="http://schemas.openxmlformats.org/officeDocument/2006/relationships/image" Target="../media/image70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Relationship Id="rId14" Type="http://schemas.openxmlformats.org/officeDocument/2006/relationships/hyperlink" Target="http://bi4-prod.sigce.caisse-epargne.fr/BOE/OpenDocument/opendoc/openDocument.jsp?sIDType=CUID&amp;iDocID=M144LC4ADH8rACkD1gAAYGT.An71mMoAAAA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777/les-episodes/17992/episode-1-tout-est-realisable-besoin-de-financement-zoom-credit-5000-e-2.pptx" TargetMode="External"/><Relationship Id="rId13" Type="http://schemas.openxmlformats.org/officeDocument/2006/relationships/image" Target="../media/image75.png"/><Relationship Id="rId3" Type="http://schemas.openxmlformats.org/officeDocument/2006/relationships/image" Target="../media/image15.png"/><Relationship Id="rId7" Type="http://schemas.openxmlformats.org/officeDocument/2006/relationships/hyperlink" Target="http://commerciaux.celca.caisse-epargne.fr/particuliers/zoom-jeunes/campagne-jeunes-2020/" TargetMode="External"/><Relationship Id="rId12" Type="http://schemas.openxmlformats.org/officeDocument/2006/relationships/image" Target="../media/image74.png"/><Relationship Id="rId2" Type="http://schemas.openxmlformats.org/officeDocument/2006/relationships/image" Target="../media/image1.png"/><Relationship Id="rId16" Type="http://schemas.openxmlformats.org/officeDocument/2006/relationships/hyperlink" Target="http://commerciaux.celca.caisse-epargne.fr/download/1777/les-episodes/18621/episode-3-plus-belle-la-bad.pptx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hyperlink" Target="mailto:valerie.valentin@cegee.caisse-epargne.fr" TargetMode="External"/><Relationship Id="rId5" Type="http://schemas.openxmlformats.org/officeDocument/2006/relationships/image" Target="../media/image71.png"/><Relationship Id="rId15" Type="http://schemas.openxmlformats.org/officeDocument/2006/relationships/image" Target="../media/image17.png"/><Relationship Id="rId10" Type="http://schemas.openxmlformats.org/officeDocument/2006/relationships/image" Target="../media/image73.png"/><Relationship Id="rId4" Type="http://schemas.openxmlformats.org/officeDocument/2006/relationships/hyperlink" Target="http://commerciaux.celca.caisse-epargne.fr/download/1773/campagne-jeunes-2020/17684/hdj-du-7-mai-2020-campagne-jeunes-2.ppt" TargetMode="External"/><Relationship Id="rId9" Type="http://schemas.openxmlformats.org/officeDocument/2006/relationships/hyperlink" Target="http://commerciaux.celca.caisse-epargne.fr/download/1777/les-episodes/18466/episode-2-apres-leffort-le-reconfort-offre-bac.pptx" TargetMode="External"/><Relationship Id="rId1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356707" y="749279"/>
            <a:ext cx="9184273" cy="532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1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4570845" y="934013"/>
            <a:ext cx="3026498" cy="992280"/>
            <a:chOff x="2159865" y="547615"/>
            <a:chExt cx="7767638" cy="2546729"/>
          </a:xfrm>
        </p:grpSpPr>
        <p:sp>
          <p:nvSpPr>
            <p:cNvPr id="69" name="ZoneTexte 68"/>
            <p:cNvSpPr txBox="1"/>
            <p:nvPr/>
          </p:nvSpPr>
          <p:spPr>
            <a:xfrm>
              <a:off x="2159865" y="2383414"/>
              <a:ext cx="7759700" cy="710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du 7 mai au 31 octobre</a:t>
              </a:r>
            </a:p>
          </p:txBody>
        </p:sp>
        <p:pic>
          <p:nvPicPr>
            <p:cNvPr id="14344" name="Imag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653" y="800677"/>
              <a:ext cx="835025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Imag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41" r="14246"/>
            <a:stretch>
              <a:fillRect/>
            </a:stretch>
          </p:blipFill>
          <p:spPr bwMode="auto">
            <a:xfrm>
              <a:off x="3072678" y="554615"/>
              <a:ext cx="3657600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031657" y="1347222"/>
              <a:ext cx="3679899" cy="1182028"/>
            </a:xfrm>
            <a:prstGeom prst="rect">
              <a:avLst/>
            </a:prstGeom>
          </p:spPr>
        </p:pic>
        <p:cxnSp>
          <p:nvCxnSpPr>
            <p:cNvPr id="33" name="Connecteur droit 32"/>
            <p:cNvCxnSpPr/>
            <p:nvPr/>
          </p:nvCxnSpPr>
          <p:spPr>
            <a:xfrm flipV="1">
              <a:off x="2167803" y="648277"/>
              <a:ext cx="7751762" cy="317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7528791" y="606173"/>
              <a:ext cx="2282655" cy="1779384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7640172" y="547615"/>
              <a:ext cx="2282655" cy="1779384"/>
            </a:xfrm>
            <a:prstGeom prst="rect">
              <a:avLst/>
            </a:prstGeom>
          </p:spPr>
        </p:pic>
        <p:pic>
          <p:nvPicPr>
            <p:cNvPr id="14350" name="Imag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9953" y="726065"/>
              <a:ext cx="688975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36"/>
            <p:cNvCxnSpPr/>
            <p:nvPr/>
          </p:nvCxnSpPr>
          <p:spPr>
            <a:xfrm flipV="1">
              <a:off x="2167803" y="2227840"/>
              <a:ext cx="8636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flipV="1">
              <a:off x="6674715" y="2227840"/>
              <a:ext cx="325278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1204580" y="575413"/>
            <a:ext cx="9496758" cy="564441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54722" y="5700340"/>
            <a:ext cx="9186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Département Marketing et Communication</a:t>
            </a:r>
            <a:endParaRPr lang="fr-FR" sz="11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710133" y="2180375"/>
            <a:ext cx="8475434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 mai, vous avez découvert la 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Campagne Jeunes 2020 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sous forme de série.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 vous promettait de l’action, du suspens et des rebondissements ! </a:t>
            </a:r>
          </a:p>
          <a:p>
            <a:pPr algn="ctr" eaLnBrk="1" hangingPunct="1"/>
            <a:endParaRPr lang="fr-FR" altLang="fr-FR" sz="14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Voici le 4</a:t>
            </a:r>
            <a:r>
              <a:rPr lang="fr-FR" altLang="fr-FR" sz="1400" baseline="30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dernier épisode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votre 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Campagne Jeunes.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thème abordé est la</a:t>
            </a:r>
          </a:p>
          <a:p>
            <a:pPr algn="ctr" eaLnBrk="1" hangingPunct="1"/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Complémentaire Santé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Vous y trouverez toutes les informations dont vous avez besoin 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pouvoir dynamiser la vente de contrats Santé.</a:t>
            </a:r>
            <a:endParaRPr lang="fr-FR" altLang="fr-FR" sz="14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endParaRPr lang="fr-FR" altLang="fr-FR" sz="14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pouvez également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télécharger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légalement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tous les épisodes via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Rubrique des commerciaux &gt;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Particuliers &gt; Zoom Jeunes &gt;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Campagne Jeunes 2020</a:t>
            </a:r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Imag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857" y="2533715"/>
            <a:ext cx="703359" cy="305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54" y="5195160"/>
            <a:ext cx="80486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 9">
            <a:hlinkClick r:id="rId8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785" y="4542575"/>
            <a:ext cx="4175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86004" y="5141356"/>
            <a:ext cx="2523692" cy="25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5582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356707" y="749279"/>
            <a:ext cx="9184273" cy="532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2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4570845" y="934013"/>
            <a:ext cx="3026498" cy="992280"/>
            <a:chOff x="2159865" y="547615"/>
            <a:chExt cx="7767638" cy="2546729"/>
          </a:xfrm>
        </p:grpSpPr>
        <p:sp>
          <p:nvSpPr>
            <p:cNvPr id="69" name="ZoneTexte 68"/>
            <p:cNvSpPr txBox="1"/>
            <p:nvPr/>
          </p:nvSpPr>
          <p:spPr>
            <a:xfrm>
              <a:off x="2159865" y="2383414"/>
              <a:ext cx="7759700" cy="710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du 7 mai au 31 octobre</a:t>
              </a:r>
            </a:p>
          </p:txBody>
        </p:sp>
        <p:pic>
          <p:nvPicPr>
            <p:cNvPr id="14344" name="Imag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653" y="800677"/>
              <a:ext cx="835025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Imag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41" r="14246"/>
            <a:stretch>
              <a:fillRect/>
            </a:stretch>
          </p:blipFill>
          <p:spPr bwMode="auto">
            <a:xfrm>
              <a:off x="3072678" y="554615"/>
              <a:ext cx="3657600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031657" y="1347222"/>
              <a:ext cx="3679899" cy="1182028"/>
            </a:xfrm>
            <a:prstGeom prst="rect">
              <a:avLst/>
            </a:prstGeom>
          </p:spPr>
        </p:pic>
        <p:cxnSp>
          <p:nvCxnSpPr>
            <p:cNvPr id="33" name="Connecteur droit 32"/>
            <p:cNvCxnSpPr/>
            <p:nvPr/>
          </p:nvCxnSpPr>
          <p:spPr>
            <a:xfrm flipV="1">
              <a:off x="2167803" y="648277"/>
              <a:ext cx="7751762" cy="317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7528791" y="606173"/>
              <a:ext cx="2282655" cy="1779384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7640172" y="547615"/>
              <a:ext cx="2282655" cy="1779384"/>
            </a:xfrm>
            <a:prstGeom prst="rect">
              <a:avLst/>
            </a:prstGeom>
          </p:spPr>
        </p:pic>
        <p:pic>
          <p:nvPicPr>
            <p:cNvPr id="14350" name="Image 3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9953" y="726065"/>
              <a:ext cx="688975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36"/>
            <p:cNvCxnSpPr/>
            <p:nvPr/>
          </p:nvCxnSpPr>
          <p:spPr>
            <a:xfrm flipV="1">
              <a:off x="2167803" y="2227840"/>
              <a:ext cx="8636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flipV="1">
              <a:off x="6674715" y="2227840"/>
              <a:ext cx="325278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1204580" y="575413"/>
            <a:ext cx="9496758" cy="564441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54722" y="5700340"/>
            <a:ext cx="9186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Département Marketing et Communication</a:t>
            </a:r>
            <a:endParaRPr lang="fr-FR" sz="11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Op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130069" y="1161268"/>
            <a:ext cx="609601" cy="6096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354722" y="3589911"/>
            <a:ext cx="9186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entury Gothic" panose="020B0502020202020204" pitchFamily="34" charset="0"/>
              </a:rPr>
              <a:t>Pour profiter pleinement de cet épisode, </a:t>
            </a:r>
          </a:p>
          <a:p>
            <a:pPr algn="ctr"/>
            <a:r>
              <a:rPr lang="fr-FR" sz="2000" b="1" dirty="0" smtClean="0">
                <a:latin typeface="Century Gothic" panose="020B0502020202020204" pitchFamily="34" charset="0"/>
              </a:rPr>
              <a:t>activez le son </a:t>
            </a:r>
            <a:r>
              <a:rPr lang="fr-FR" sz="2000" dirty="0" smtClean="0">
                <a:latin typeface="Century Gothic" panose="020B0502020202020204" pitchFamily="34" charset="0"/>
              </a:rPr>
              <a:t>de votre ordinateur</a:t>
            </a:r>
            <a:endParaRPr lang="fr-FR" sz="2000" dirty="0">
              <a:latin typeface="Century Gothic" panose="020B0502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1538" y="2876220"/>
            <a:ext cx="520665" cy="520665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1438168" y="2709076"/>
            <a:ext cx="9102811" cy="2895039"/>
            <a:chOff x="11256321" y="694872"/>
            <a:chExt cx="9102811" cy="2895039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256321" y="694872"/>
              <a:ext cx="9102811" cy="2895039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5010007" y="1926293"/>
              <a:ext cx="1595437" cy="296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10972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45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3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4514368" y="1164561"/>
            <a:ext cx="283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A ta Santé 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637" y="671526"/>
            <a:ext cx="2823905" cy="508653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969818" y="1929242"/>
            <a:ext cx="998225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Intrigue</a:t>
            </a:r>
            <a:r>
              <a:rPr lang="fr-FR" sz="2000" dirty="0" smtClean="0">
                <a:latin typeface="Century Gothic" panose="020B0502020202020204" pitchFamily="34" charset="0"/>
              </a:rPr>
              <a:t> : La complémentaire Santé 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Interview </a:t>
            </a:r>
            <a:r>
              <a:rPr lang="fr-FR" sz="2000" dirty="0" smtClean="0">
                <a:latin typeface="Century Gothic" panose="020B0502020202020204" pitchFamily="34" charset="0"/>
              </a:rPr>
              <a:t>: Anne-Catherine ZAGULA – GC à l’agence de </a:t>
            </a:r>
            <a:r>
              <a:rPr lang="fr-FR" sz="2000" dirty="0" err="1" smtClean="0">
                <a:latin typeface="Century Gothic" panose="020B0502020202020204" pitchFamily="34" charset="0"/>
              </a:rPr>
              <a:t>Pulversheim</a:t>
            </a:r>
            <a:endParaRPr lang="fr-FR" sz="20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Scénario </a:t>
            </a:r>
            <a:r>
              <a:rPr lang="fr-FR" sz="2000" dirty="0" smtClean="0">
                <a:latin typeface="Century Gothic" panose="020B0502020202020204" pitchFamily="34" charset="0"/>
              </a:rPr>
              <a:t>: La complémentaire Santé 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Synopsis </a:t>
            </a:r>
            <a:r>
              <a:rPr lang="fr-FR" sz="2000" dirty="0" smtClean="0">
                <a:latin typeface="Century Gothic" panose="020B0502020202020204" pitchFamily="34" charset="0"/>
              </a:rPr>
              <a:t>: Vision commerciale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Les </a:t>
            </a:r>
            <a:r>
              <a:rPr lang="fr-FR" sz="2000" b="1" dirty="0" err="1" smtClean="0">
                <a:latin typeface="Century Gothic" panose="020B0502020202020204" pitchFamily="34" charset="0"/>
              </a:rPr>
              <a:t>Replay</a:t>
            </a:r>
            <a:r>
              <a:rPr lang="fr-FR" sz="2000" b="1" dirty="0" smtClean="0">
                <a:latin typeface="Century Gothic" panose="020B0502020202020204" pitchFamily="34" charset="0"/>
              </a:rPr>
              <a:t> </a:t>
            </a:r>
            <a:r>
              <a:rPr lang="fr-FR" sz="2000" dirty="0" smtClean="0">
                <a:latin typeface="Century Gothic" panose="020B0502020202020204" pitchFamily="34" charset="0"/>
              </a:rPr>
              <a:t>: HDJ du 7 mai, anciens épisodes + liens utiles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endParaRPr lang="fr-FR" sz="2000" dirty="0">
              <a:latin typeface="Century Gothic" panose="020B0502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972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4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4514368" y="1164561"/>
            <a:ext cx="2745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entury Gothic" panose="020B0502020202020204" pitchFamily="34" charset="0"/>
              </a:rPr>
              <a:t>La complémentaire Santé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368" y="594559"/>
            <a:ext cx="2842446" cy="623779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382627" y="1897872"/>
            <a:ext cx="8390660" cy="1400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Century Gothic" panose="020B0502020202020204" pitchFamily="34" charset="0"/>
              </a:rPr>
              <a:t>Seuls 70 % des jeunes âgés </a:t>
            </a:r>
            <a:r>
              <a:rPr lang="fr-FR" sz="1600" b="1" dirty="0" smtClean="0">
                <a:latin typeface="Century Gothic" panose="020B0502020202020204" pitchFamily="34" charset="0"/>
              </a:rPr>
              <a:t>de</a:t>
            </a:r>
            <a:r>
              <a:rPr lang="fr-FR" sz="1600" b="1" dirty="0" smtClean="0">
                <a:latin typeface="Century Gothic" panose="020B0502020202020204" pitchFamily="34" charset="0"/>
              </a:rPr>
              <a:t> </a:t>
            </a:r>
            <a:r>
              <a:rPr lang="fr-FR" sz="1600" b="1" dirty="0" smtClean="0">
                <a:latin typeface="Century Gothic" panose="020B0502020202020204" pitchFamily="34" charset="0"/>
              </a:rPr>
              <a:t>18 </a:t>
            </a:r>
            <a:r>
              <a:rPr lang="fr-FR" sz="1600" b="1" dirty="0">
                <a:latin typeface="Century Gothic" panose="020B0502020202020204" pitchFamily="34" charset="0"/>
              </a:rPr>
              <a:t>à</a:t>
            </a:r>
            <a:r>
              <a:rPr lang="fr-FR" sz="1600" b="1" dirty="0" smtClean="0">
                <a:latin typeface="Century Gothic" panose="020B0502020202020204" pitchFamily="34" charset="0"/>
              </a:rPr>
              <a:t> </a:t>
            </a:r>
            <a:r>
              <a:rPr lang="fr-FR" sz="1600" b="1" dirty="0" smtClean="0">
                <a:latin typeface="Century Gothic" panose="020B0502020202020204" pitchFamily="34" charset="0"/>
              </a:rPr>
              <a:t>24 ans sont équipés de mutuelle</a:t>
            </a:r>
            <a:r>
              <a:rPr lang="fr-FR" sz="1600" dirty="0" smtClean="0">
                <a:latin typeface="Century Gothic" panose="020B0502020202020204" pitchFamily="34" charset="0"/>
              </a:rPr>
              <a:t>. </a:t>
            </a:r>
          </a:p>
          <a:p>
            <a:r>
              <a:rPr lang="fr-FR" sz="1600" dirty="0" smtClean="0">
                <a:latin typeface="Century Gothic" panose="020B0502020202020204" pitchFamily="34" charset="0"/>
              </a:rPr>
              <a:t>Cette faible détention est </a:t>
            </a:r>
            <a:r>
              <a:rPr lang="fr-FR" sz="1600" dirty="0" smtClean="0">
                <a:latin typeface="Century Gothic" panose="020B0502020202020204" pitchFamily="34" charset="0"/>
              </a:rPr>
              <a:t>encore </a:t>
            </a:r>
            <a:r>
              <a:rPr lang="fr-FR" sz="1600" b="1" dirty="0" smtClean="0">
                <a:latin typeface="Century Gothic" panose="020B0502020202020204" pitchFamily="34" charset="0"/>
              </a:rPr>
              <a:t>plus </a:t>
            </a:r>
            <a:r>
              <a:rPr lang="fr-FR" sz="1600" b="1" dirty="0" smtClean="0">
                <a:latin typeface="Century Gothic" panose="020B0502020202020204" pitchFamily="34" charset="0"/>
              </a:rPr>
              <a:t>prononcée </a:t>
            </a:r>
            <a:r>
              <a:rPr lang="fr-FR" sz="1600" b="1" dirty="0" smtClean="0">
                <a:latin typeface="Century Gothic" panose="020B0502020202020204" pitchFamily="34" charset="0"/>
              </a:rPr>
              <a:t>chez les étudiants </a:t>
            </a:r>
            <a:r>
              <a:rPr lang="fr-FR" sz="1600" dirty="0" smtClean="0">
                <a:latin typeface="Century Gothic" panose="020B0502020202020204" pitchFamily="34" charset="0"/>
              </a:rPr>
              <a:t>qui ne sont couverts qu’à 64 % par une complémentaire santé. </a:t>
            </a:r>
          </a:p>
          <a:p>
            <a:endParaRPr lang="fr-FR" sz="500" dirty="0" smtClean="0">
              <a:latin typeface="Century Gothic" panose="020B0502020202020204" pitchFamily="34" charset="0"/>
            </a:endParaRPr>
          </a:p>
          <a:p>
            <a:r>
              <a:rPr lang="fr-FR" sz="1600" dirty="0" smtClean="0">
                <a:latin typeface="Century Gothic" panose="020B0502020202020204" pitchFamily="34" charset="0"/>
              </a:rPr>
              <a:t>La fin du régime étudiant de la Sécurité sociale a provoqué </a:t>
            </a:r>
            <a:r>
              <a:rPr lang="fr-FR" sz="1600" b="1" dirty="0" smtClean="0">
                <a:latin typeface="Century Gothic" panose="020B0502020202020204" pitchFamily="34" charset="0"/>
              </a:rPr>
              <a:t>une baisse du taux d’équipement des étudiants en mutuelle :  </a:t>
            </a:r>
            <a:endParaRPr lang="fr-FR" sz="1600" b="1" dirty="0">
              <a:latin typeface="Century Gothic" panose="020B0502020202020204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783776"/>
              </p:ext>
            </p:extLst>
          </p:nvPr>
        </p:nvGraphicFramePr>
        <p:xfrm>
          <a:off x="573037" y="3485922"/>
          <a:ext cx="5997238" cy="1341120"/>
        </p:xfrm>
        <a:graphic>
          <a:graphicData uri="http://schemas.openxmlformats.org/drawingml/2006/table">
            <a:tbl>
              <a:tblPr firstCol="1" bandRow="1">
                <a:tableStyleId>{21E4AEA4-8DFA-4A89-87EB-49C32662AFE0}</a:tableStyleId>
              </a:tblPr>
              <a:tblGrid>
                <a:gridCol w="2998619">
                  <a:extLst>
                    <a:ext uri="{9D8B030D-6E8A-4147-A177-3AD203B41FA5}">
                      <a16:colId xmlns:a16="http://schemas.microsoft.com/office/drawing/2014/main" val="3940956988"/>
                    </a:ext>
                  </a:extLst>
                </a:gridCol>
                <a:gridCol w="2998619">
                  <a:extLst>
                    <a:ext uri="{9D8B030D-6E8A-4147-A177-3AD203B41FA5}">
                      <a16:colId xmlns:a16="http://schemas.microsoft.com/office/drawing/2014/main" val="2370957882"/>
                    </a:ext>
                  </a:extLst>
                </a:gridCol>
              </a:tblGrid>
              <a:tr h="28285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entury Gothic" panose="020B0502020202020204" pitchFamily="34" charset="0"/>
                        </a:rPr>
                        <a:t>Etudiants</a:t>
                      </a:r>
                      <a:r>
                        <a:rPr lang="fr-FR" sz="1600" baseline="0" dirty="0" smtClean="0">
                          <a:latin typeface="Century Gothic" panose="020B0502020202020204" pitchFamily="34" charset="0"/>
                        </a:rPr>
                        <a:t> équipés d’une mutuelle</a:t>
                      </a: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71181"/>
                  </a:ext>
                </a:extLst>
              </a:tr>
              <a:tr h="28285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entury Gothic" panose="020B0502020202020204" pitchFamily="34" charset="0"/>
                        </a:rPr>
                        <a:t>En 2017</a:t>
                      </a: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entury Gothic" panose="020B0502020202020204" pitchFamily="34" charset="0"/>
                        </a:rPr>
                        <a:t>85 %</a:t>
                      </a: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7740294"/>
                  </a:ext>
                </a:extLst>
              </a:tr>
              <a:tr h="28285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entury Gothic" panose="020B0502020202020204" pitchFamily="34" charset="0"/>
                        </a:rPr>
                        <a:t>En 2018</a:t>
                      </a: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entury Gothic" panose="020B0502020202020204" pitchFamily="34" charset="0"/>
                        </a:rPr>
                        <a:t>69 %</a:t>
                      </a: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2573429"/>
                  </a:ext>
                </a:extLst>
              </a:tr>
              <a:tr h="28285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entury Gothic" panose="020B0502020202020204" pitchFamily="34" charset="0"/>
                        </a:rPr>
                        <a:t>En 2019</a:t>
                      </a: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entury Gothic" panose="020B0502020202020204" pitchFamily="34" charset="0"/>
                        </a:rPr>
                        <a:t>64 %</a:t>
                      </a: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766132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89295" y="5326472"/>
            <a:ext cx="111895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latin typeface="Century Gothic" panose="020B0502020202020204" pitchFamily="34" charset="0"/>
              </a:rPr>
              <a:t>La moitié des étudiants non couverts </a:t>
            </a:r>
            <a:r>
              <a:rPr lang="fr-FR" sz="2000" b="1" dirty="0" smtClean="0">
                <a:latin typeface="Century Gothic" panose="020B0502020202020204" pitchFamily="34" charset="0"/>
              </a:rPr>
              <a:t>déclare </a:t>
            </a:r>
            <a:r>
              <a:rPr lang="fr-FR" sz="2000" b="1" dirty="0">
                <a:latin typeface="Century Gothic" panose="020B0502020202020204" pitchFamily="34" charset="0"/>
              </a:rPr>
              <a:t>qu’elle </a:t>
            </a:r>
            <a:endParaRPr lang="fr-FR" sz="20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fr-FR" sz="2000" b="1" dirty="0" smtClean="0">
                <a:latin typeface="Century Gothic" panose="020B0502020202020204" pitchFamily="34" charset="0"/>
              </a:rPr>
              <a:t>peut </a:t>
            </a:r>
            <a:r>
              <a:rPr lang="fr-FR" sz="2000" b="1" dirty="0">
                <a:latin typeface="Century Gothic" panose="020B0502020202020204" pitchFamily="34" charset="0"/>
              </a:rPr>
              <a:t>se passer d’une mutuelle, à nous de </a:t>
            </a:r>
            <a:r>
              <a:rPr lang="fr-FR" sz="2000" b="1" dirty="0" smtClean="0">
                <a:latin typeface="Century Gothic" panose="020B0502020202020204" pitchFamily="34" charset="0"/>
              </a:rPr>
              <a:t>lui </a:t>
            </a:r>
            <a:r>
              <a:rPr lang="fr-FR" sz="2000" b="1" dirty="0">
                <a:latin typeface="Century Gothic" panose="020B0502020202020204" pitchFamily="34" charset="0"/>
              </a:rPr>
              <a:t>prouver le </a:t>
            </a:r>
            <a:r>
              <a:rPr lang="fr-FR" sz="2000" b="1" dirty="0" smtClean="0">
                <a:latin typeface="Century Gothic" panose="020B0502020202020204" pitchFamily="34" charset="0"/>
              </a:rPr>
              <a:t>contraire... </a:t>
            </a:r>
            <a:endParaRPr lang="fr-FR" sz="2000" b="1" dirty="0"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43255" y="3485922"/>
            <a:ext cx="4810577" cy="1341120"/>
          </a:xfrm>
          <a:prstGeom prst="rect">
            <a:avLst/>
          </a:prstGeom>
          <a:solidFill>
            <a:srgbClr val="FF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857506" y="3485922"/>
            <a:ext cx="36828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Century Gothic" panose="020B0502020202020204" pitchFamily="34" charset="0"/>
              </a:rPr>
              <a:t>Il y a une </a:t>
            </a:r>
            <a:r>
              <a:rPr lang="fr-FR" sz="1600" b="1" dirty="0">
                <a:latin typeface="Century Gothic" panose="020B0502020202020204" pitchFamily="34" charset="0"/>
              </a:rPr>
              <a:t>méconnaissance du système de remboursement de la </a:t>
            </a:r>
            <a:r>
              <a:rPr lang="fr-FR" sz="1600" b="1" dirty="0" smtClean="0">
                <a:latin typeface="Century Gothic" panose="020B0502020202020204" pitchFamily="34" charset="0"/>
              </a:rPr>
              <a:t>Sécurité </a:t>
            </a:r>
            <a:r>
              <a:rPr lang="fr-FR" sz="1600" b="1" dirty="0">
                <a:latin typeface="Century Gothic" panose="020B0502020202020204" pitchFamily="34" charset="0"/>
              </a:rPr>
              <a:t>sociale </a:t>
            </a:r>
            <a:r>
              <a:rPr lang="fr-FR" sz="1600" dirty="0">
                <a:latin typeface="Century Gothic" panose="020B0502020202020204" pitchFamily="34" charset="0"/>
              </a:rPr>
              <a:t>et trop souvent </a:t>
            </a:r>
            <a:r>
              <a:rPr lang="fr-FR" sz="1600" dirty="0" smtClean="0">
                <a:latin typeface="Century Gothic" panose="020B0502020202020204" pitchFamily="34" charset="0"/>
              </a:rPr>
              <a:t> « Sécurité sociale » est assimilée </a:t>
            </a:r>
            <a:r>
              <a:rPr lang="fr-FR" sz="1600" dirty="0">
                <a:latin typeface="Century Gothic" panose="020B0502020202020204" pitchFamily="34" charset="0"/>
              </a:rPr>
              <a:t>à remboursement intégral. 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6875" y1="17411" x2="45089" y2="80357"/>
                        <a14:foregroundMark x1="52232" y1="25893" x2="54464" y2="77679"/>
                        <a14:foregroundMark x1="35714" y1="35268" x2="63839" y2="19196"/>
                        <a14:foregroundMark x1="30357" y1="47321" x2="64286" y2="47321"/>
                        <a14:foregroundMark x1="34375" y1="74107" x2="65179" y2="72321"/>
                        <a14:foregroundMark x1="54464" y1="44643" x2="58482" y2="70089"/>
                        <a14:foregroundMark x1="81250" y1="20536" x2="91071" y2="53571"/>
                        <a14:foregroundMark x1="3571" y1="95536" x2="10268" y2="75446"/>
                        <a14:foregroundMark x1="10268" y1="75446" x2="2232" y2="58036"/>
                        <a14:foregroundMark x1="2679" y1="44196" x2="11607" y2="21429"/>
                        <a14:foregroundMark x1="11607" y1="21429" x2="34375" y2="4018"/>
                        <a14:foregroundMark x1="34375" y1="4018" x2="61161" y2="1786"/>
                        <a14:foregroundMark x1="61161" y1="1786" x2="83929" y2="17411"/>
                        <a14:foregroundMark x1="83929" y1="17411" x2="97768" y2="40625"/>
                        <a14:foregroundMark x1="94643" y1="69643" x2="97321" y2="52679"/>
                        <a14:foregroundMark x1="77679" y1="88839" x2="93750" y2="69643"/>
                        <a14:foregroundMark x1="58929" y1="96875" x2="81250" y2="87054"/>
                        <a14:foregroundMark x1="26339" y1="93750" x2="44196" y2="97768"/>
                        <a14:foregroundMark x1="59821" y1="96875" x2="47768" y2="97768"/>
                        <a14:foregroundMark x1="29018" y1="93750" x2="22768" y2="88393"/>
                        <a14:foregroundMark x1="21429" y1="93750" x2="4911" y2="96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50318" y="3705289"/>
            <a:ext cx="807299" cy="80729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" b="95667" l="10000" r="96250">
                        <a14:backgroundMark x1="32750" y1="80000" x2="32750" y2="80000"/>
                        <a14:backgroundMark x1="32750" y1="73667" x2="32750" y2="7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137" y="3977912"/>
            <a:ext cx="1459992" cy="1094994"/>
          </a:xfrm>
          <a:prstGeom prst="rect">
            <a:avLst/>
          </a:prstGeom>
        </p:spPr>
      </p:pic>
      <p:pic>
        <p:nvPicPr>
          <p:cNvPr id="14336" name="Image 1433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74891">
            <a:off x="9273040" y="1396537"/>
            <a:ext cx="2616407" cy="182106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8989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8057">
            <a:off x="9824771" y="4746701"/>
            <a:ext cx="714876" cy="50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049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12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97644" y="400633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5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6313" y="577669"/>
            <a:ext cx="2847721" cy="59240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  <p:pic>
        <p:nvPicPr>
          <p:cNvPr id="4" name="IMG_504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40161" y="1276575"/>
            <a:ext cx="8077200" cy="4572000"/>
          </a:xfrm>
          <a:prstGeom prst="rect">
            <a:avLst/>
          </a:prstGeom>
        </p:spPr>
      </p:pic>
      <p:grpSp>
        <p:nvGrpSpPr>
          <p:cNvPr id="15" name="Groupe 14"/>
          <p:cNvGrpSpPr/>
          <p:nvPr/>
        </p:nvGrpSpPr>
        <p:grpSpPr>
          <a:xfrm>
            <a:off x="1814435" y="1239381"/>
            <a:ext cx="8328651" cy="4637960"/>
            <a:chOff x="9846153" y="1284404"/>
            <a:chExt cx="8328651" cy="4637960"/>
          </a:xfrm>
        </p:grpSpPr>
        <p:sp>
          <p:nvSpPr>
            <p:cNvPr id="7" name="Rectangle 6"/>
            <p:cNvSpPr/>
            <p:nvPr/>
          </p:nvSpPr>
          <p:spPr>
            <a:xfrm>
              <a:off x="9846153" y="1284404"/>
              <a:ext cx="8328651" cy="4637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9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105228" y="2373192"/>
              <a:ext cx="7810500" cy="476250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138565" y="2983390"/>
              <a:ext cx="7743825" cy="600075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11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083321" y="3799530"/>
              <a:ext cx="7868524" cy="757398"/>
            </a:xfrm>
            <a:prstGeom prst="rect">
              <a:avLst/>
            </a:prstGeom>
          </p:spPr>
        </p:pic>
      </p:grpSp>
      <p:pic>
        <p:nvPicPr>
          <p:cNvPr id="18" name="Imag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 flipV="1">
            <a:off x="8171613" y="4908523"/>
            <a:ext cx="1347715" cy="138298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4573">
            <a:off x="-253767" y="3901804"/>
            <a:ext cx="3238953" cy="323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1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5667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32"/>
          <a:stretch/>
        </p:blipFill>
        <p:spPr bwMode="auto">
          <a:xfrm>
            <a:off x="-85725" y="-91440"/>
            <a:ext cx="12339638" cy="694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1440"/>
            <a:ext cx="12331700" cy="694944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6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74" name="ZoneTexte 73"/>
          <p:cNvSpPr txBox="1"/>
          <p:nvPr/>
        </p:nvSpPr>
        <p:spPr>
          <a:xfrm>
            <a:off x="347651" y="1532647"/>
            <a:ext cx="11472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fr-FR" sz="1400" dirty="0">
                <a:latin typeface="Century Gothic" panose="020B0502020202020204" pitchFamily="34" charset="0"/>
              </a:rPr>
              <a:t>L</a:t>
            </a:r>
            <a:r>
              <a:rPr lang="fr-FR" sz="1400" dirty="0" smtClean="0">
                <a:latin typeface="Century Gothic" panose="020B0502020202020204" pitchFamily="34" charset="0"/>
              </a:rPr>
              <a:t>a </a:t>
            </a:r>
            <a:r>
              <a:rPr lang="fr-FR" sz="1400" b="1" dirty="0" smtClean="0">
                <a:latin typeface="Century Gothic" panose="020B0502020202020204" pitchFamily="34" charset="0"/>
              </a:rPr>
              <a:t>Complémentaire Santé </a:t>
            </a:r>
            <a:r>
              <a:rPr lang="fr-FR" sz="1400" dirty="0" smtClean="0">
                <a:latin typeface="Century Gothic" panose="020B0502020202020204" pitchFamily="34" charset="0"/>
              </a:rPr>
              <a:t>est un contrat qui peut paraitre bien technique et nous craignons parfois de ne pas pouvoir répondre aux questions du client.  Pourtant c’est un contrat bien plus simple à aborder que l’on ne peut le penser… Voyons d’abord comment fonctionnent les remboursements de la sécurité sociale, avec cet exemple : </a:t>
            </a:r>
          </a:p>
          <a:p>
            <a:pPr algn="just">
              <a:buClr>
                <a:srgbClr val="C00000"/>
              </a:buClr>
            </a:pPr>
            <a:endParaRPr lang="fr-FR" sz="1400" dirty="0">
              <a:latin typeface="Century Gothic" panose="020B0502020202020204" pitchFamily="34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4514368" y="1164561"/>
            <a:ext cx="2745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entury Gothic" panose="020B0502020202020204" pitchFamily="34" charset="0"/>
              </a:rPr>
              <a:t>La complémentaire Santé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2"/>
          <a:srcRect l="996" t="3007" r="1" b="2603"/>
          <a:stretch/>
        </p:blipFill>
        <p:spPr>
          <a:xfrm rot="16200000">
            <a:off x="903669" y="3397071"/>
            <a:ext cx="3662794" cy="1880366"/>
          </a:xfrm>
          <a:prstGeom prst="rect">
            <a:avLst/>
          </a:prstGeom>
        </p:spPr>
      </p:pic>
      <p:grpSp>
        <p:nvGrpSpPr>
          <p:cNvPr id="7" name="Groupe 6"/>
          <p:cNvGrpSpPr/>
          <p:nvPr/>
        </p:nvGrpSpPr>
        <p:grpSpPr>
          <a:xfrm>
            <a:off x="6391198" y="2748110"/>
            <a:ext cx="4438803" cy="3016067"/>
            <a:chOff x="6391198" y="2748110"/>
            <a:chExt cx="4438803" cy="3016067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391198" y="2748110"/>
              <a:ext cx="4438803" cy="2754457"/>
            </a:xfrm>
            <a:prstGeom prst="rect">
              <a:avLst/>
            </a:prstGeom>
          </p:spPr>
        </p:pic>
        <p:sp>
          <p:nvSpPr>
            <p:cNvPr id="37" name="ZoneTexte 36"/>
            <p:cNvSpPr txBox="1"/>
            <p:nvPr/>
          </p:nvSpPr>
          <p:spPr>
            <a:xfrm>
              <a:off x="6391198" y="5502567"/>
              <a:ext cx="4438803" cy="26161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fr-FR" sz="11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RDV chez un médecin du sport : Prix de la consultation 50 €</a:t>
              </a:r>
              <a:endParaRPr lang="fr-FR" sz="11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3" name="ZoneTexte 42"/>
          <p:cNvSpPr txBox="1"/>
          <p:nvPr/>
        </p:nvSpPr>
        <p:spPr>
          <a:xfrm>
            <a:off x="3900639" y="3704078"/>
            <a:ext cx="13095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1000" b="1" dirty="0" smtClean="0">
                <a:latin typeface="Century Gothic" panose="020B0502020202020204" pitchFamily="34" charset="0"/>
              </a:rPr>
              <a:t>Tarif de</a:t>
            </a:r>
          </a:p>
          <a:p>
            <a:pPr algn="ctr">
              <a:buClr>
                <a:srgbClr val="C00000"/>
              </a:buClr>
            </a:pPr>
            <a:r>
              <a:rPr lang="fr-FR" sz="1000" b="1" dirty="0" smtClean="0">
                <a:latin typeface="Century Gothic" panose="020B0502020202020204" pitchFamily="34" charset="0"/>
              </a:rPr>
              <a:t>Convention (TC) = Base de remboursement  (BR) : 25 €</a:t>
            </a:r>
            <a:endParaRPr lang="fr-FR" sz="1000" b="1" dirty="0">
              <a:latin typeface="Century Gothic" panose="020B0502020202020204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6331043" y="2676213"/>
            <a:ext cx="4511395" cy="3041490"/>
            <a:chOff x="11290251" y="2690568"/>
            <a:chExt cx="4511395" cy="3041490"/>
          </a:xfrm>
        </p:grpSpPr>
        <p:sp>
          <p:nvSpPr>
            <p:cNvPr id="8" name="Rectangle 7"/>
            <p:cNvSpPr/>
            <p:nvPr/>
          </p:nvSpPr>
          <p:spPr>
            <a:xfrm>
              <a:off x="11290251" y="2690568"/>
              <a:ext cx="4511395" cy="30414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Le Tarif de convention (TC) </a:t>
              </a:r>
            </a:p>
            <a:p>
              <a:pPr algn="ctr"/>
              <a:r>
                <a:rPr lang="fr-FR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= prix « de référence » défini par la Sécurité Sociale pour les actes et prestations médicales.</a:t>
              </a:r>
            </a:p>
            <a:p>
              <a:pPr algn="ctr"/>
              <a:endParaRPr lang="fr-FR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fr-FR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 </a:t>
              </a:r>
            </a:p>
            <a:p>
              <a:pPr algn="ctr"/>
              <a:endParaRPr lang="fr-FR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algn="ctr"/>
              <a:endParaRPr lang="fr-FR" dirty="0" smtClean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algn="ctr"/>
              <a:endParaRPr lang="fr-FR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2635882" y="4326645"/>
              <a:ext cx="2111171" cy="1141174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0" b="100000" l="9375" r="89286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391163" y="4191819"/>
              <a:ext cx="525602" cy="525602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6563876" y="2539269"/>
            <a:ext cx="4800599" cy="3269219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00000"/>
              </a:buClr>
            </a:pPr>
            <a:r>
              <a:rPr lang="fr-FR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Le </a:t>
            </a:r>
            <a:r>
              <a:rPr lang="fr-FR" dirty="0">
                <a:solidFill>
                  <a:schemeClr val="tx1"/>
                </a:solidFill>
                <a:latin typeface="Century Gothic" panose="020B0502020202020204" pitchFamily="34" charset="0"/>
              </a:rPr>
              <a:t>tarif de convention sert de </a:t>
            </a:r>
            <a:endParaRPr lang="fr-FR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fr-F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Base de Remboursement (BR). </a:t>
            </a:r>
          </a:p>
          <a:p>
            <a:pPr algn="ctr">
              <a:buClr>
                <a:srgbClr val="C00000"/>
              </a:buClr>
            </a:pPr>
            <a:endParaRPr lang="fr-FR" sz="12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fr-FR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La Sécurité sociale prend en charge :</a:t>
            </a:r>
            <a:endParaRPr lang="fr-FR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537584"/>
              </p:ext>
            </p:extLst>
          </p:nvPr>
        </p:nvGraphicFramePr>
        <p:xfrm>
          <a:off x="6616714" y="4328411"/>
          <a:ext cx="4423334" cy="889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8368">
                  <a:extLst>
                    <a:ext uri="{9D8B030D-6E8A-4147-A177-3AD203B41FA5}">
                      <a16:colId xmlns:a16="http://schemas.microsoft.com/office/drawing/2014/main" val="4288656963"/>
                    </a:ext>
                  </a:extLst>
                </a:gridCol>
                <a:gridCol w="1944966">
                  <a:extLst>
                    <a:ext uri="{9D8B030D-6E8A-4147-A177-3AD203B41FA5}">
                      <a16:colId xmlns:a16="http://schemas.microsoft.com/office/drawing/2014/main" val="11912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entury Gothic" panose="020B0502020202020204" pitchFamily="34" charset="0"/>
                        </a:rPr>
                        <a:t>Régime général</a:t>
                      </a:r>
                      <a:endParaRPr lang="fr-FR" sz="1400" b="1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Century Gothic" panose="020B0502020202020204" pitchFamily="34" charset="0"/>
                        </a:rPr>
                        <a:t>70 % du TC</a:t>
                      </a:r>
                      <a:endParaRPr lang="fr-FR" sz="18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744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entury Gothic" panose="020B0502020202020204" pitchFamily="34" charset="0"/>
                        </a:rPr>
                        <a:t>Régime Local </a:t>
                      </a:r>
                    </a:p>
                    <a:p>
                      <a:pPr algn="ctr"/>
                      <a:r>
                        <a:rPr lang="fr-FR" sz="1400" b="1" dirty="0" smtClean="0">
                          <a:latin typeface="Century Gothic" panose="020B0502020202020204" pitchFamily="34" charset="0"/>
                        </a:rPr>
                        <a:t>(Alsace / Moselle)</a:t>
                      </a:r>
                      <a:endParaRPr lang="fr-FR" sz="1400" b="1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Century Gothic" panose="020B0502020202020204" pitchFamily="34" charset="0"/>
                        </a:rPr>
                        <a:t>90 % du TC</a:t>
                      </a:r>
                      <a:endParaRPr lang="fr-FR" sz="18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088456"/>
                  </a:ext>
                </a:extLst>
              </a:tr>
            </a:tbl>
          </a:graphicData>
        </a:graphic>
      </p:graphicFrame>
      <p:pic>
        <p:nvPicPr>
          <p:cNvPr id="21" name="Image 2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79967" y="4472196"/>
            <a:ext cx="903904" cy="48859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8036" y1="45089" x2="8036" y2="45089"/>
                        <a14:foregroundMark x1="81250" y1="12946" x2="81250" y2="12946"/>
                        <a14:foregroundMark x1="24107" y1="82143" x2="7143" y2="96429"/>
                        <a14:foregroundMark x1="6250" y1="69196" x2="9821" y2="955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06792" y="4219678"/>
            <a:ext cx="703211" cy="703211"/>
          </a:xfrm>
          <a:prstGeom prst="rect">
            <a:avLst/>
          </a:prstGeom>
        </p:spPr>
      </p:pic>
      <p:grpSp>
        <p:nvGrpSpPr>
          <p:cNvPr id="25" name="Groupe 24"/>
          <p:cNvGrpSpPr/>
          <p:nvPr/>
        </p:nvGrpSpPr>
        <p:grpSpPr>
          <a:xfrm>
            <a:off x="1792898" y="4731656"/>
            <a:ext cx="1882351" cy="1423276"/>
            <a:chOff x="1792898" y="4731656"/>
            <a:chExt cx="1882351" cy="1423276"/>
          </a:xfrm>
        </p:grpSpPr>
        <p:sp>
          <p:nvSpPr>
            <p:cNvPr id="23" name="Rectangle 22"/>
            <p:cNvSpPr/>
            <p:nvPr/>
          </p:nvSpPr>
          <p:spPr>
            <a:xfrm>
              <a:off x="1792898" y="4731656"/>
              <a:ext cx="1882351" cy="1423276"/>
            </a:xfrm>
            <a:prstGeom prst="rect">
              <a:avLst/>
            </a:prstGeom>
            <a:solidFill>
              <a:srgbClr val="FF666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792898" y="4785807"/>
              <a:ext cx="1882351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fr-F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Remboursement </a:t>
              </a:r>
              <a:r>
                <a:rPr lang="fr-F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Obligatoire (RO) </a:t>
              </a:r>
            </a:p>
            <a:p>
              <a:pPr algn="ctr">
                <a:buClr>
                  <a:srgbClr val="C00000"/>
                </a:buClr>
              </a:pPr>
              <a:endParaRPr lang="fr-FR" sz="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algn="ctr">
                <a:buClr>
                  <a:srgbClr val="C00000"/>
                </a:buClr>
              </a:pPr>
              <a:r>
                <a:rPr lang="fr-FR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Pour le régime général</a:t>
              </a:r>
              <a:endParaRPr lang="fr-F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algn="ctr">
                <a:buClr>
                  <a:srgbClr val="C00000"/>
                </a:buClr>
              </a:pPr>
              <a:r>
                <a:rPr lang="fr-FR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70 </a:t>
              </a:r>
              <a:r>
                <a:rPr lang="fr-F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% du BR</a:t>
              </a:r>
            </a:p>
            <a:p>
              <a:pPr algn="ctr">
                <a:buClr>
                  <a:srgbClr val="C00000"/>
                </a:buClr>
              </a:pPr>
              <a:r>
                <a:rPr lang="fr-FR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70 % de 25 €</a:t>
              </a:r>
            </a:p>
            <a:p>
              <a:pPr algn="ctr">
                <a:buClr>
                  <a:srgbClr val="C00000"/>
                </a:buClr>
              </a:pPr>
              <a:r>
                <a:rPr lang="fr-F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17,50 € 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6643076" y="2953927"/>
            <a:ext cx="4710308" cy="2434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00000"/>
              </a:buClr>
            </a:pPr>
            <a:r>
              <a:rPr lang="fr-FR" b="1" dirty="0">
                <a:solidFill>
                  <a:srgbClr val="C00000"/>
                </a:solidFill>
                <a:latin typeface="Century Gothic" panose="020B0502020202020204" pitchFamily="34" charset="0"/>
              </a:rPr>
              <a:t>Ticket modérateur </a:t>
            </a:r>
            <a:r>
              <a:rPr lang="fr-FR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endParaRPr lang="fr-FR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fr-FR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différentiel entre la Base de Remboursement (BR) et le Remboursement Obligatoire (RO), </a:t>
            </a:r>
          </a:p>
          <a:p>
            <a:pPr algn="ctr">
              <a:buClr>
                <a:srgbClr val="C00000"/>
              </a:buClr>
            </a:pPr>
            <a:r>
              <a:rPr lang="fr-FR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Cette somme est à la charge du client s’il n’a pas de complémentaire santé. </a:t>
            </a:r>
            <a:endParaRPr lang="fr-FR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780461" y="4147760"/>
            <a:ext cx="1894788" cy="581312"/>
          </a:xfrm>
          <a:prstGeom prst="rect">
            <a:avLst/>
          </a:prstGeom>
          <a:solidFill>
            <a:srgbClr val="FFFF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337" name="Connecteur droit avec flèche 14336"/>
          <p:cNvCxnSpPr/>
          <p:nvPr/>
        </p:nvCxnSpPr>
        <p:spPr>
          <a:xfrm>
            <a:off x="1946704" y="4147760"/>
            <a:ext cx="0" cy="54285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42" name="ZoneTexte 14341"/>
          <p:cNvSpPr txBox="1"/>
          <p:nvPr/>
        </p:nvSpPr>
        <p:spPr>
          <a:xfrm>
            <a:off x="2023430" y="4173879"/>
            <a:ext cx="1590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Ticket modérateur </a:t>
            </a:r>
          </a:p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TC – RO  = 7,50 €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8" name="Rectangle 14347"/>
          <p:cNvSpPr/>
          <p:nvPr/>
        </p:nvSpPr>
        <p:spPr>
          <a:xfrm>
            <a:off x="6586058" y="3272127"/>
            <a:ext cx="4756234" cy="2447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C00000"/>
              </a:buClr>
            </a:pPr>
            <a:r>
              <a:rPr lang="fr-FR" dirty="0">
                <a:solidFill>
                  <a:schemeClr val="tx1"/>
                </a:solidFill>
                <a:latin typeface="Century Gothic" panose="020B0502020202020204" pitchFamily="34" charset="0"/>
              </a:rPr>
              <a:t>Certains médecins facturent + cher que le Tarif de Convention. Ce dépassement est appelé </a:t>
            </a:r>
            <a:r>
              <a:rPr lang="fr-F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dépassement </a:t>
            </a:r>
            <a:r>
              <a:rPr lang="fr-FR" b="1" dirty="0">
                <a:solidFill>
                  <a:srgbClr val="C00000"/>
                </a:solidFill>
                <a:latin typeface="Century Gothic" panose="020B0502020202020204" pitchFamily="34" charset="0"/>
              </a:rPr>
              <a:t>d’honoraire</a:t>
            </a:r>
            <a:r>
              <a:rPr lang="fr-FR" dirty="0">
                <a:solidFill>
                  <a:schemeClr val="tx1"/>
                </a:solidFill>
                <a:latin typeface="Century Gothic" panose="020B0502020202020204" pitchFamily="34" charset="0"/>
              </a:rPr>
              <a:t>. Il est toujours à la charge du client s’il n’a pas de complémentaire santé. </a:t>
            </a:r>
          </a:p>
        </p:txBody>
      </p:sp>
      <p:grpSp>
        <p:nvGrpSpPr>
          <p:cNvPr id="14353" name="Groupe 14352"/>
          <p:cNvGrpSpPr/>
          <p:nvPr/>
        </p:nvGrpSpPr>
        <p:grpSpPr>
          <a:xfrm>
            <a:off x="1786105" y="2505856"/>
            <a:ext cx="1889144" cy="1615833"/>
            <a:chOff x="1981435" y="-473059"/>
            <a:chExt cx="1889144" cy="1637620"/>
          </a:xfrm>
        </p:grpSpPr>
        <p:sp>
          <p:nvSpPr>
            <p:cNvPr id="14350" name="Rectangle 14349"/>
            <p:cNvSpPr/>
            <p:nvPr/>
          </p:nvSpPr>
          <p:spPr>
            <a:xfrm>
              <a:off x="1981435" y="-473059"/>
              <a:ext cx="1889144" cy="163762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51" name="ZoneTexte 14350"/>
            <p:cNvSpPr txBox="1"/>
            <p:nvPr/>
          </p:nvSpPr>
          <p:spPr>
            <a:xfrm>
              <a:off x="2023430" y="-227523"/>
              <a:ext cx="17856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Dépassement d’honoraire</a:t>
              </a:r>
            </a:p>
            <a:p>
              <a:pPr algn="ctr"/>
              <a:r>
                <a:rPr lang="fr-F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somme </a:t>
              </a:r>
            </a:p>
            <a:p>
              <a:pPr algn="ctr"/>
              <a:r>
                <a:rPr lang="fr-F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dépensée – BR</a:t>
              </a:r>
            </a:p>
            <a:p>
              <a:pPr algn="ctr"/>
              <a:r>
                <a:rPr lang="fr-F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50 € - 25 € </a:t>
              </a:r>
            </a:p>
            <a:p>
              <a:pPr algn="ctr"/>
              <a:r>
                <a:rPr lang="fr-F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25 €</a:t>
              </a:r>
              <a:endParaRPr lang="fr-F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0" name="Connecteur droit avec flèche 9"/>
          <p:cNvCxnSpPr/>
          <p:nvPr/>
        </p:nvCxnSpPr>
        <p:spPr>
          <a:xfrm>
            <a:off x="1343891" y="4128655"/>
            <a:ext cx="2812473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54" name="Image 1435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578254" y="2728436"/>
            <a:ext cx="1020855" cy="1020855"/>
          </a:xfrm>
          <a:prstGeom prst="rect">
            <a:avLst/>
          </a:prstGeom>
        </p:spPr>
      </p:pic>
      <p:grpSp>
        <p:nvGrpSpPr>
          <p:cNvPr id="77" name="Groupe 76"/>
          <p:cNvGrpSpPr/>
          <p:nvPr/>
        </p:nvGrpSpPr>
        <p:grpSpPr>
          <a:xfrm>
            <a:off x="207289" y="2487141"/>
            <a:ext cx="1539832" cy="2255127"/>
            <a:chOff x="283489" y="2380461"/>
            <a:chExt cx="1539832" cy="2255127"/>
          </a:xfrm>
        </p:grpSpPr>
        <p:sp>
          <p:nvSpPr>
            <p:cNvPr id="80" name="Accolade ouvrante 79"/>
            <p:cNvSpPr/>
            <p:nvPr/>
          </p:nvSpPr>
          <p:spPr>
            <a:xfrm>
              <a:off x="1506149" y="2380461"/>
              <a:ext cx="317172" cy="2255127"/>
            </a:xfrm>
            <a:prstGeom prst="leftBrac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283489" y="2734944"/>
              <a:ext cx="130586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Reste à la charge du client s’il n’a pas de complémentaire santé : </a:t>
              </a:r>
            </a:p>
            <a:p>
              <a:pPr algn="ctr">
                <a:buClr>
                  <a:srgbClr val="C00000"/>
                </a:buClr>
              </a:pP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25 € + 7,50 € =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32,50 €</a:t>
              </a:r>
            </a:p>
            <a:p>
              <a:pPr algn="ctr">
                <a:buClr>
                  <a:srgbClr val="C00000"/>
                </a:buClr>
              </a:pP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4366" name="Image 1436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23277" y="4090883"/>
            <a:ext cx="420778" cy="420778"/>
          </a:xfrm>
          <a:prstGeom prst="rect">
            <a:avLst/>
          </a:prstGeom>
        </p:spPr>
      </p:pic>
      <p:grpSp>
        <p:nvGrpSpPr>
          <p:cNvPr id="82" name="Groupe 81"/>
          <p:cNvGrpSpPr/>
          <p:nvPr/>
        </p:nvGrpSpPr>
        <p:grpSpPr>
          <a:xfrm>
            <a:off x="3797438" y="4179564"/>
            <a:ext cx="2198259" cy="1975367"/>
            <a:chOff x="4514368" y="4088764"/>
            <a:chExt cx="2198259" cy="1904388"/>
          </a:xfrm>
        </p:grpSpPr>
        <p:sp>
          <p:nvSpPr>
            <p:cNvPr id="84" name="Accolade fermante 83"/>
            <p:cNvSpPr/>
            <p:nvPr/>
          </p:nvSpPr>
          <p:spPr>
            <a:xfrm>
              <a:off x="4514368" y="4088764"/>
              <a:ext cx="348577" cy="1904388"/>
            </a:xfrm>
            <a:prstGeom prst="rightBrac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4949570" y="4657715"/>
              <a:ext cx="1763057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Une complémentaire  santé qui rembourse à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100 %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prend en charge l’équivalent de la Base de remboursement</a:t>
              </a:r>
            </a:p>
            <a:p>
              <a:pPr>
                <a:buClr>
                  <a:srgbClr val="C00000"/>
                </a:buClr>
              </a:pP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4367" name="Image 14366"/>
          <p:cNvPicPr>
            <a:picLocks noChangeAspect="1"/>
          </p:cNvPicPr>
          <p:nvPr/>
        </p:nvPicPr>
        <p:blipFill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389120">
            <a:off x="1228064" y="4949811"/>
            <a:ext cx="748549" cy="404621"/>
          </a:xfrm>
          <a:prstGeom prst="rect">
            <a:avLst/>
          </a:prstGeom>
        </p:spPr>
      </p:pic>
      <p:sp>
        <p:nvSpPr>
          <p:cNvPr id="86" name="ZoneTexte 85"/>
          <p:cNvSpPr txBox="1"/>
          <p:nvPr/>
        </p:nvSpPr>
        <p:spPr>
          <a:xfrm>
            <a:off x="3805418" y="2825692"/>
            <a:ext cx="2023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Le client n’aura rien à charge si sa mutuelle le couvre à hauteur de 200 % (BR x 2 = 50 €)</a:t>
            </a:r>
            <a:endParaRPr lang="fr-FR" sz="105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839311" y="2971456"/>
            <a:ext cx="447136" cy="44713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612538" y="2367603"/>
            <a:ext cx="4743818" cy="3120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latin typeface="Century Gothic" panose="020B0502020202020204" pitchFamily="34" charset="0"/>
            </a:endParaRPr>
          </a:p>
          <a:p>
            <a:pPr algn="ctr"/>
            <a:endParaRPr lang="fr-FR" dirty="0">
              <a:latin typeface="Century Gothic" panose="020B0502020202020204" pitchFamily="34" charset="0"/>
            </a:endParaRPr>
          </a:p>
          <a:p>
            <a:pPr algn="ctr"/>
            <a:endParaRPr lang="fr-FR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fr-FR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La somme qui reste à charge du client dépend de la couverture de sa complémentaire santé. </a:t>
            </a:r>
            <a:endParaRPr lang="fr-FR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>
                        <a14:foregroundMark x1="36331" y1="25368" x2="45324" y2="81618"/>
                        <a14:foregroundMark x1="53957" y1="24265" x2="60432" y2="84559"/>
                        <a14:foregroundMark x1="69065" y1="38235" x2="28777" y2="35294"/>
                        <a14:foregroundMark x1="30935" y1="37132" x2="30935" y2="54044"/>
                        <a14:foregroundMark x1="26619" y1="43015" x2="71942" y2="40074"/>
                        <a14:foregroundMark x1="32374" y1="50000" x2="74101" y2="49265"/>
                        <a14:foregroundMark x1="46043" y1="34559" x2="38129" y2="67647"/>
                        <a14:foregroundMark x1="26619" y1="45956" x2="43165" y2="86029"/>
                        <a14:foregroundMark x1="29856" y1="48897" x2="46763" y2="66912"/>
                        <a14:foregroundMark x1="25180" y1="59559" x2="78777" y2="57721"/>
                        <a14:foregroundMark x1="61511" y1="29412" x2="71223" y2="65809"/>
                        <a14:foregroundMark x1="50719" y1="29412" x2="50719" y2="67647"/>
                        <a14:foregroundMark x1="42446" y1="29412" x2="55396" y2="80147"/>
                        <a14:foregroundMark x1="65108" y1="40441" x2="50719" y2="805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80312" y="2329519"/>
            <a:ext cx="1520203" cy="1487393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7458428" y="5492036"/>
            <a:ext cx="3413004" cy="430619"/>
            <a:chOff x="11030974" y="5049883"/>
            <a:chExt cx="3413004" cy="430619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0974" y="5049883"/>
              <a:ext cx="430619" cy="430619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1428016" y="5114317"/>
              <a:ext cx="301596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200" dirty="0" smtClean="0">
                  <a:latin typeface="Century Gothic" panose="020B0502020202020204" pitchFamily="34" charset="0"/>
                </a:rPr>
                <a:t>Les étudiants sont au régime général </a:t>
              </a:r>
              <a:endParaRPr lang="fr-FR" sz="1200" dirty="0"/>
            </a:p>
          </p:txBody>
        </p:sp>
      </p:grpSp>
      <p:pic>
        <p:nvPicPr>
          <p:cNvPr id="28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138039" y="789532"/>
            <a:ext cx="609600" cy="609600"/>
          </a:xfrm>
          <a:prstGeom prst="rect">
            <a:avLst/>
          </a:prstGeom>
        </p:spPr>
      </p:pic>
      <p:pic>
        <p:nvPicPr>
          <p:cNvPr id="14336" name="Son enregistré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114548" y="1860600"/>
            <a:ext cx="609600" cy="609600"/>
          </a:xfrm>
          <a:prstGeom prst="rect">
            <a:avLst/>
          </a:prstGeom>
        </p:spPr>
      </p:pic>
      <p:pic>
        <p:nvPicPr>
          <p:cNvPr id="14339" name="Son enregistré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205590" y="2768415"/>
            <a:ext cx="609600" cy="609600"/>
          </a:xfrm>
          <a:prstGeom prst="rect">
            <a:avLst/>
          </a:prstGeom>
        </p:spPr>
      </p:pic>
      <p:pic>
        <p:nvPicPr>
          <p:cNvPr id="14340" name="Son enregistré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094393" y="3691896"/>
            <a:ext cx="609600" cy="609600"/>
          </a:xfrm>
          <a:prstGeom prst="rect">
            <a:avLst/>
          </a:prstGeom>
        </p:spPr>
      </p:pic>
      <p:pic>
        <p:nvPicPr>
          <p:cNvPr id="14341" name="Son enregistré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081574" y="4640592"/>
            <a:ext cx="609600" cy="609600"/>
          </a:xfrm>
          <a:prstGeom prst="rect">
            <a:avLst/>
          </a:prstGeom>
        </p:spPr>
      </p:pic>
      <p:pic>
        <p:nvPicPr>
          <p:cNvPr id="14343" name="Son enregistré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118581" y="5711496"/>
            <a:ext cx="609600" cy="609600"/>
          </a:xfrm>
          <a:prstGeom prst="rect">
            <a:avLst/>
          </a:prstGeom>
        </p:spPr>
      </p:pic>
      <p:pic>
        <p:nvPicPr>
          <p:cNvPr id="14345" name="Son enregistré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005086" y="-152054"/>
            <a:ext cx="609600" cy="609600"/>
          </a:xfrm>
          <a:prstGeom prst="rect">
            <a:avLst/>
          </a:prstGeom>
        </p:spPr>
      </p:pic>
      <p:pic>
        <p:nvPicPr>
          <p:cNvPr id="14346" name="Son enregistré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950457" y="6355004"/>
            <a:ext cx="609600" cy="609600"/>
          </a:xfrm>
          <a:prstGeom prst="rect">
            <a:avLst/>
          </a:prstGeom>
        </p:spPr>
      </p:pic>
      <p:pic>
        <p:nvPicPr>
          <p:cNvPr id="14347" name="Son enregistré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163096" y="5166212"/>
            <a:ext cx="609600" cy="609600"/>
          </a:xfrm>
          <a:prstGeom prst="rect">
            <a:avLst/>
          </a:prstGeom>
        </p:spPr>
      </p:pic>
      <p:pic>
        <p:nvPicPr>
          <p:cNvPr id="67" name="Image 6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pic>
        <p:nvPicPr>
          <p:cNvPr id="65" name="Image 64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735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1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617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778" fill="hold"/>
                                        <p:tgtEl>
                                          <p:spTgt spid="143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395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895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395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895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075" fill="hold"/>
                                        <p:tgtEl>
                                          <p:spTgt spid="143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97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470"/>
                            </p:stCondLst>
                            <p:childTnLst>
                              <p:par>
                                <p:cTn id="5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2772" fill="hold"/>
                                        <p:tgtEl>
                                          <p:spTgt spid="143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242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8742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242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1742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242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742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1541" fill="hold"/>
                                        <p:tgtEl>
                                          <p:spTgt spid="143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283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783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283"/>
                            </p:stCondLst>
                            <p:childTnLst>
                              <p:par>
                                <p:cTn id="1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7702" fill="hold"/>
                                        <p:tgtEl>
                                          <p:spTgt spid="143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2985"/>
                            </p:stCondLst>
                            <p:childTnLst>
                              <p:par>
                                <p:cTn id="1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6" dur="5659" fill="hold"/>
                                        <p:tgtEl>
                                          <p:spTgt spid="143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8644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9644"/>
                            </p:stCondLst>
                            <p:childTnLst>
                              <p:par>
                                <p:cTn id="13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10326" fill="hold"/>
                                        <p:tgtEl>
                                          <p:spTgt spid="143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9970"/>
                            </p:stCondLst>
                            <p:childTnLst>
                              <p:par>
                                <p:cTn id="13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9235" fill="hold"/>
                                        <p:tgtEl>
                                          <p:spTgt spid="143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29205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36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39"/>
                </p:tgtEl>
              </p:cMediaNode>
            </p:audio>
            <p:audio>
              <p:cMediaNode vol="80000">
                <p:cTn id="1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0"/>
                </p:tgtEl>
              </p:cMediaNode>
            </p:audio>
            <p:audio>
              <p:cMediaNode vol="8000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1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3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5"/>
                </p:tgtEl>
              </p:cMediaNode>
            </p:audio>
            <p:audio>
              <p:cMediaNode vol="80000">
                <p:cTn id="1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6"/>
                </p:tgtEl>
              </p:cMediaNode>
            </p:audio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7"/>
                </p:tgtEl>
              </p:cMediaNode>
            </p:audio>
          </p:childTnLst>
        </p:cTn>
      </p:par>
    </p:tnLst>
    <p:bldLst>
      <p:bldP spid="43" grpId="0"/>
      <p:bldP spid="18" grpId="0" animBg="1"/>
      <p:bldP spid="18" grpId="1" animBg="1"/>
      <p:bldP spid="29" grpId="0" animBg="1"/>
      <p:bldP spid="30" grpId="0" animBg="1"/>
      <p:bldP spid="14342" grpId="0"/>
      <p:bldP spid="14348" grpId="0" animBg="1"/>
      <p:bldP spid="86" grpId="0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7"/>
            <a:ext cx="12331700" cy="784028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7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79" name="ZoneTexte 78"/>
          <p:cNvSpPr txBox="1"/>
          <p:nvPr/>
        </p:nvSpPr>
        <p:spPr>
          <a:xfrm>
            <a:off x="4514368" y="1164561"/>
            <a:ext cx="2745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entury Gothic" panose="020B0502020202020204" pitchFamily="34" charset="0"/>
              </a:rPr>
              <a:t>La complémentaire Santé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416385" y="1588151"/>
            <a:ext cx="4825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fr-FR" sz="1600" b="1" dirty="0" smtClean="0">
                <a:latin typeface="Century Gothic" panose="020B0502020202020204" pitchFamily="34" charset="0"/>
              </a:rPr>
              <a:t>Exemple de remboursement  </a:t>
            </a:r>
          </a:p>
          <a:p>
            <a:pPr algn="just">
              <a:buClr>
                <a:srgbClr val="C00000"/>
              </a:buClr>
            </a:pPr>
            <a:endParaRPr lang="fr-FR" sz="1600" b="1" dirty="0">
              <a:latin typeface="Century Gothic" panose="020B0502020202020204" pitchFamily="34" charset="0"/>
            </a:endParaRPr>
          </a:p>
        </p:txBody>
      </p:sp>
      <p:sp>
        <p:nvSpPr>
          <p:cNvPr id="85" name="ZoneTexte 84"/>
          <p:cNvSpPr txBox="1"/>
          <p:nvPr/>
        </p:nvSpPr>
        <p:spPr>
          <a:xfrm>
            <a:off x="393500" y="1993330"/>
            <a:ext cx="8493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fr-FR" sz="1400" dirty="0" smtClean="0">
                <a:latin typeface="Century Gothic" panose="020B0502020202020204" pitchFamily="34" charset="0"/>
              </a:rPr>
              <a:t>Vous chutez en descendant les escaliers et tombez sur la tête. Traumatisme crânien ! </a:t>
            </a:r>
          </a:p>
          <a:p>
            <a:pPr algn="just">
              <a:buClr>
                <a:srgbClr val="C00000"/>
              </a:buClr>
            </a:pPr>
            <a:r>
              <a:rPr lang="fr-FR" sz="1400" dirty="0" smtClean="0">
                <a:latin typeface="Century Gothic" panose="020B0502020202020204" pitchFamily="34" charset="0"/>
              </a:rPr>
              <a:t>Vous êtes placé en observation 3 jours à l’hôpital…</a:t>
            </a:r>
          </a:p>
          <a:p>
            <a:pPr algn="just">
              <a:buClr>
                <a:srgbClr val="C00000"/>
              </a:buClr>
            </a:pPr>
            <a:endParaRPr lang="fr-FR" sz="1400" dirty="0">
              <a:latin typeface="Century Gothic" panose="020B0502020202020204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3530675" y="3001372"/>
            <a:ext cx="1424284" cy="27408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ZoneTexte 89"/>
          <p:cNvSpPr txBox="1"/>
          <p:nvPr/>
        </p:nvSpPr>
        <p:spPr>
          <a:xfrm>
            <a:off x="3563031" y="3113697"/>
            <a:ext cx="1391927" cy="2669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Forfait hospitalier :</a:t>
            </a:r>
          </a:p>
          <a:p>
            <a:pPr algn="ct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20 € / Jour (tarif réglementaire)</a:t>
            </a:r>
          </a:p>
          <a:p>
            <a:pPr algn="ctr">
              <a:buClr>
                <a:srgbClr val="C00000"/>
              </a:buClr>
            </a:pPr>
            <a:endParaRPr lang="fr-FR" sz="1400" dirty="0" smtClean="0"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sz="500" dirty="0" smtClean="0"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Prix moyen d’une journée d’hospitalisation : </a:t>
            </a:r>
          </a:p>
          <a:p>
            <a:pPr algn="ct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1 375 €</a:t>
            </a:r>
          </a:p>
          <a:p>
            <a:pPr algn="ctr"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Prix moyen d’une chambre individuelle : </a:t>
            </a:r>
          </a:p>
          <a:p>
            <a:pPr algn="ct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61 € / Jour</a:t>
            </a:r>
          </a:p>
          <a:p>
            <a:pPr algn="ctr">
              <a:buClr>
                <a:srgbClr val="C00000"/>
              </a:buClr>
            </a:pPr>
            <a:endParaRPr lang="fr-FR" sz="1200" dirty="0">
              <a:latin typeface="Century Gothic" panose="020B0502020202020204" pitchFamily="34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079524" y="3008930"/>
            <a:ext cx="1763211" cy="27333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ZoneTexte 91"/>
          <p:cNvSpPr txBox="1"/>
          <p:nvPr/>
        </p:nvSpPr>
        <p:spPr>
          <a:xfrm>
            <a:off x="5054147" y="3388646"/>
            <a:ext cx="17663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20 X 3 = </a:t>
            </a:r>
            <a:r>
              <a:rPr lang="fr-FR" sz="1050" b="1" dirty="0" smtClean="0">
                <a:latin typeface="Century Gothic" panose="020B0502020202020204" pitchFamily="34" charset="0"/>
              </a:rPr>
              <a:t>60 €</a:t>
            </a:r>
          </a:p>
          <a:p>
            <a:pPr algn="r"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Ticket modérateur :</a:t>
            </a:r>
          </a:p>
          <a:p>
            <a:pPr algn="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20 % des dépenses*, </a:t>
            </a:r>
          </a:p>
          <a:p>
            <a:pPr algn="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soit 20 % x (1375 € X 3)</a:t>
            </a:r>
          </a:p>
          <a:p>
            <a:pPr algn="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 </a:t>
            </a:r>
            <a:r>
              <a:rPr lang="fr-FR" sz="1050" b="1" dirty="0" smtClean="0">
                <a:latin typeface="Century Gothic" panose="020B0502020202020204" pitchFamily="34" charset="0"/>
              </a:rPr>
              <a:t>= 825 € </a:t>
            </a:r>
            <a:r>
              <a:rPr lang="fr-FR" sz="1050" dirty="0" smtClean="0">
                <a:latin typeface="Century Gothic" panose="020B0502020202020204" pitchFamily="34" charset="0"/>
              </a:rPr>
              <a:t>(275 € / Jour) </a:t>
            </a:r>
          </a:p>
          <a:p>
            <a:pPr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3 x 61 € </a:t>
            </a:r>
            <a:r>
              <a:rPr lang="fr-FR" sz="1050" b="1" dirty="0" smtClean="0">
                <a:latin typeface="Century Gothic" panose="020B0502020202020204" pitchFamily="34" charset="0"/>
              </a:rPr>
              <a:t>= 183 €</a:t>
            </a:r>
          </a:p>
          <a:p>
            <a:pPr algn="r">
              <a:buClr>
                <a:srgbClr val="C00000"/>
              </a:buClr>
            </a:pPr>
            <a:r>
              <a:rPr lang="fr-FR" sz="1050" dirty="0" smtClean="0">
                <a:latin typeface="Century Gothic" panose="020B0502020202020204" pitchFamily="34" charset="0"/>
              </a:rPr>
              <a:t>Soit 17 % du prix total</a:t>
            </a:r>
          </a:p>
          <a:p>
            <a:pPr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r>
              <a:rPr lang="fr-FR" sz="105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Total (3 jours)     1 068 €</a:t>
            </a:r>
          </a:p>
          <a:p>
            <a:pPr algn="r"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</p:txBody>
      </p:sp>
      <p:sp>
        <p:nvSpPr>
          <p:cNvPr id="93" name="ZoneTexte 92"/>
          <p:cNvSpPr txBox="1"/>
          <p:nvPr/>
        </p:nvSpPr>
        <p:spPr>
          <a:xfrm>
            <a:off x="5010605" y="2667292"/>
            <a:ext cx="18554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900" dirty="0" smtClean="0">
                <a:latin typeface="Century Gothic" panose="020B0502020202020204" pitchFamily="34" charset="0"/>
              </a:rPr>
              <a:t>Reste à charge du patient </a:t>
            </a:r>
            <a:r>
              <a:rPr lang="fr-FR" sz="9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(sans complémentaire santé) </a:t>
            </a:r>
          </a:p>
          <a:p>
            <a:pPr algn="ctr">
              <a:buClr>
                <a:srgbClr val="C00000"/>
              </a:buClr>
            </a:pPr>
            <a:endParaRPr lang="fr-FR" sz="900" dirty="0">
              <a:latin typeface="Century Gothic" panose="020B0502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961656" y="2983677"/>
            <a:ext cx="1763211" cy="27585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ZoneTexte 94"/>
          <p:cNvSpPr txBox="1"/>
          <p:nvPr/>
        </p:nvSpPr>
        <p:spPr>
          <a:xfrm>
            <a:off x="6900606" y="3386752"/>
            <a:ext cx="17663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fr-FR" sz="1050" b="1" dirty="0" smtClean="0">
                <a:latin typeface="Century Gothic" panose="020B0502020202020204" pitchFamily="34" charset="0"/>
              </a:rPr>
              <a:t>0 €</a:t>
            </a:r>
          </a:p>
          <a:p>
            <a:pPr algn="r"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r>
              <a:rPr lang="fr-FR" sz="1050" b="1" dirty="0" smtClean="0">
                <a:latin typeface="Century Gothic" panose="020B0502020202020204" pitchFamily="34" charset="0"/>
              </a:rPr>
              <a:t>0 €</a:t>
            </a:r>
            <a:endParaRPr lang="fr-FR" sz="1050" b="1" dirty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r>
              <a:rPr lang="fr-FR" sz="1050" b="1" dirty="0" smtClean="0">
                <a:latin typeface="Century Gothic" panose="020B0502020202020204" pitchFamily="34" charset="0"/>
              </a:rPr>
              <a:t>0 €</a:t>
            </a:r>
          </a:p>
          <a:p>
            <a:pPr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  <a:p>
            <a:pPr algn="r">
              <a:buClr>
                <a:srgbClr val="C00000"/>
              </a:buClr>
            </a:pPr>
            <a:r>
              <a:rPr lang="fr-FR" sz="105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Total (3 jours)     0 €</a:t>
            </a:r>
          </a:p>
          <a:p>
            <a:pPr algn="r">
              <a:buClr>
                <a:srgbClr val="C00000"/>
              </a:buClr>
            </a:pPr>
            <a:endParaRPr lang="fr-FR" sz="1050" dirty="0" smtClean="0"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sz="1050" dirty="0">
              <a:latin typeface="Century Gothic" panose="020B0502020202020204" pitchFamily="34" charset="0"/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6892737" y="2642039"/>
            <a:ext cx="19940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900" dirty="0" smtClean="0">
                <a:latin typeface="Century Gothic" panose="020B0502020202020204" pitchFamily="34" charset="0"/>
              </a:rPr>
              <a:t>Reste à charge du patient </a:t>
            </a:r>
            <a:r>
              <a:rPr lang="fr-FR" sz="9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(avec complémentaire santé) </a:t>
            </a:r>
          </a:p>
          <a:p>
            <a:pPr algn="ctr">
              <a:buClr>
                <a:srgbClr val="C00000"/>
              </a:buClr>
            </a:pPr>
            <a:endParaRPr lang="fr-FR" sz="900" dirty="0">
              <a:latin typeface="Century Gothic" panose="020B0502020202020204" pitchFamily="34" charset="0"/>
            </a:endParaRPr>
          </a:p>
        </p:txBody>
      </p:sp>
      <p:sp>
        <p:nvSpPr>
          <p:cNvPr id="14344" name="Rectangle 14343"/>
          <p:cNvSpPr/>
          <p:nvPr/>
        </p:nvSpPr>
        <p:spPr>
          <a:xfrm>
            <a:off x="579720" y="1853879"/>
            <a:ext cx="6716161" cy="4224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14"/>
          <a:srcRect t="1685" r="996" b="1139"/>
          <a:stretch/>
        </p:blipFill>
        <p:spPr>
          <a:xfrm>
            <a:off x="9465151" y="414465"/>
            <a:ext cx="2041877" cy="2145905"/>
          </a:xfrm>
          <a:prstGeom prst="rect">
            <a:avLst/>
          </a:prstGeom>
        </p:spPr>
      </p:pic>
      <p:grpSp>
        <p:nvGrpSpPr>
          <p:cNvPr id="21" name="Groupe 20"/>
          <p:cNvGrpSpPr/>
          <p:nvPr/>
        </p:nvGrpSpPr>
        <p:grpSpPr>
          <a:xfrm>
            <a:off x="9318730" y="2687514"/>
            <a:ext cx="2279087" cy="3089626"/>
            <a:chOff x="9443172" y="1906185"/>
            <a:chExt cx="2279087" cy="3089626"/>
          </a:xfrm>
        </p:grpSpPr>
        <p:sp>
          <p:nvSpPr>
            <p:cNvPr id="16" name="Rectangle 15"/>
            <p:cNvSpPr/>
            <p:nvPr/>
          </p:nvSpPr>
          <p:spPr>
            <a:xfrm>
              <a:off x="9443172" y="2165113"/>
              <a:ext cx="2279087" cy="283069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8" name="ZoneTexte 97"/>
            <p:cNvSpPr txBox="1"/>
            <p:nvPr/>
          </p:nvSpPr>
          <p:spPr>
            <a:xfrm>
              <a:off x="9523342" y="2586376"/>
              <a:ext cx="208693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Clr>
                  <a:srgbClr val="C00000"/>
                </a:buClr>
              </a:pPr>
              <a:r>
                <a:rPr lang="fr-FR" sz="14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Côté JE « F1 »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un </a:t>
              </a:r>
              <a:r>
                <a:rPr lang="fr-FR" sz="14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tarif unique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de </a:t>
              </a:r>
              <a:r>
                <a:rPr lang="fr-FR" sz="14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14,99 €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pour les moins de 20 ans (</a:t>
              </a:r>
              <a:r>
                <a:rPr lang="fr-FR" sz="14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9,25 €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/ mois en Alsace Moselle)</a:t>
              </a:r>
            </a:p>
            <a:p>
              <a:pPr algn="just">
                <a:buClr>
                  <a:srgbClr val="C00000"/>
                </a:buClr>
              </a:pPr>
              <a:endParaRPr lang="fr-FR" sz="1400" b="1" dirty="0">
                <a:latin typeface="Century Gothic" panose="020B0502020202020204" pitchFamily="34" charset="0"/>
              </a:endParaRP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9574476" y="3853139"/>
              <a:ext cx="2053400" cy="1044612"/>
              <a:chOff x="9141625" y="4788308"/>
              <a:chExt cx="2692973" cy="1258546"/>
            </a:xfrm>
          </p:grpSpPr>
          <p:grpSp>
            <p:nvGrpSpPr>
              <p:cNvPr id="8" name="Groupe 7"/>
              <p:cNvGrpSpPr/>
              <p:nvPr/>
            </p:nvGrpSpPr>
            <p:grpSpPr>
              <a:xfrm>
                <a:off x="9141626" y="5082686"/>
                <a:ext cx="2516510" cy="346324"/>
                <a:chOff x="7574634" y="5102458"/>
                <a:chExt cx="6576287" cy="828542"/>
              </a:xfrm>
            </p:grpSpPr>
            <p:pic>
              <p:nvPicPr>
                <p:cNvPr id="6" name="Image 5"/>
                <p:cNvPicPr>
                  <a:picLocks noChangeAspect="1"/>
                </p:cNvPicPr>
                <p:nvPr/>
              </p:nvPicPr>
              <p:blipFill rotWithShape="1">
                <a:blip r:embed="rId15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</a:blip>
                <a:srcRect l="71179" t="-760"/>
                <a:stretch/>
              </p:blipFill>
              <p:spPr>
                <a:xfrm>
                  <a:off x="7574634" y="5144015"/>
                  <a:ext cx="2926378" cy="786985"/>
                </a:xfrm>
                <a:prstGeom prst="rect">
                  <a:avLst/>
                </a:prstGeom>
              </p:spPr>
            </p:pic>
            <p:pic>
              <p:nvPicPr>
                <p:cNvPr id="7" name="Image 6"/>
                <p:cNvPicPr>
                  <a:picLocks noChangeAspect="1"/>
                </p:cNvPicPr>
                <p:nvPr/>
              </p:nvPicPr>
              <p:blipFill>
                <a:blip r:embed="rId16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10455221" y="5102458"/>
                  <a:ext cx="3695700" cy="809625"/>
                </a:xfrm>
                <a:prstGeom prst="rect">
                  <a:avLst/>
                </a:prstGeom>
              </p:spPr>
            </p:pic>
          </p:grpSp>
          <p:pic>
            <p:nvPicPr>
              <p:cNvPr id="30" name="Image 29"/>
              <p:cNvPicPr>
                <a:picLocks noChangeAspect="1"/>
              </p:cNvPicPr>
              <p:nvPr/>
            </p:nvPicPr>
            <p:blipFill rotWithShape="1">
              <a:blip r:embed="rId15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 t="-6086" r="29707" b="-1"/>
              <a:stretch/>
            </p:blipFill>
            <p:spPr>
              <a:xfrm>
                <a:off x="9144000" y="4788308"/>
                <a:ext cx="2535698" cy="294377"/>
              </a:xfrm>
              <a:prstGeom prst="rect">
                <a:avLst/>
              </a:prstGeom>
            </p:spPr>
          </p:pic>
          <p:pic>
            <p:nvPicPr>
              <p:cNvPr id="9" name="Image 8"/>
              <p:cNvPicPr>
                <a:picLocks noChangeAspect="1"/>
              </p:cNvPicPr>
              <p:nvPr/>
            </p:nvPicPr>
            <p:blipFill>
              <a:blip r:embed="rId17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9141625" y="5399258"/>
                <a:ext cx="2692973" cy="647596"/>
              </a:xfrm>
              <a:prstGeom prst="rect">
                <a:avLst/>
              </a:prstGeom>
            </p:spPr>
          </p:pic>
        </p:grpSp>
        <p:pic>
          <p:nvPicPr>
            <p:cNvPr id="14345" name="Image 1434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280551" y="1906185"/>
              <a:ext cx="604330" cy="604330"/>
            </a:xfrm>
            <a:prstGeom prst="rect">
              <a:avLst/>
            </a:prstGeom>
          </p:spPr>
        </p:pic>
      </p:grpSp>
      <p:grpSp>
        <p:nvGrpSpPr>
          <p:cNvPr id="20" name="Groupe 19"/>
          <p:cNvGrpSpPr/>
          <p:nvPr/>
        </p:nvGrpSpPr>
        <p:grpSpPr>
          <a:xfrm>
            <a:off x="2002337" y="3024814"/>
            <a:ext cx="1589319" cy="2717427"/>
            <a:chOff x="2002337" y="3341675"/>
            <a:chExt cx="1589319" cy="2717427"/>
          </a:xfrm>
        </p:grpSpPr>
        <p:sp>
          <p:nvSpPr>
            <p:cNvPr id="87" name="Rectangle 86"/>
            <p:cNvSpPr/>
            <p:nvPr/>
          </p:nvSpPr>
          <p:spPr>
            <a:xfrm>
              <a:off x="2225629" y="3341675"/>
              <a:ext cx="1187253" cy="271742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343" name="Image 14342"/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250" y1="96429" x2="96429" y2="98214"/>
                          <a14:foregroundMark x1="39732" y1="4464" x2="39732" y2="23214"/>
                          <a14:foregroundMark x1="3571" y1="39286" x2="25893" y2="37946"/>
                          <a14:foregroundMark x1="74554" y1="37946" x2="98661" y2="3928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96825" y="4627821"/>
              <a:ext cx="844859" cy="844859"/>
            </a:xfrm>
            <a:prstGeom prst="rect">
              <a:avLst/>
            </a:prstGeom>
          </p:spPr>
        </p:pic>
        <p:sp>
          <p:nvSpPr>
            <p:cNvPr id="88" name="ZoneTexte 87"/>
            <p:cNvSpPr txBox="1"/>
            <p:nvPr/>
          </p:nvSpPr>
          <p:spPr>
            <a:xfrm>
              <a:off x="2002337" y="3971325"/>
              <a:ext cx="158931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fr-FR" sz="1050" b="1" dirty="0" smtClean="0">
                  <a:latin typeface="Century Gothic" panose="020B0502020202020204" pitchFamily="34" charset="0"/>
                </a:rPr>
                <a:t>3 jours d’hospitalisation</a:t>
              </a:r>
            </a:p>
            <a:p>
              <a:pPr algn="ctr">
                <a:buClr>
                  <a:srgbClr val="C00000"/>
                </a:buClr>
              </a:pPr>
              <a:endParaRPr lang="fr-FR" sz="1050" b="1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19" b="100000" l="0" r="87446"/>
                    </a14:imgEffect>
                  </a14:imgLayer>
                </a14:imgProps>
              </a:ext>
            </a:extLst>
          </a:blip>
          <a:srcRect r="2775"/>
          <a:stretch/>
        </p:blipFill>
        <p:spPr>
          <a:xfrm>
            <a:off x="198042" y="4060345"/>
            <a:ext cx="1845072" cy="2526191"/>
          </a:xfrm>
          <a:prstGeom prst="rect">
            <a:avLst/>
          </a:prstGeom>
        </p:spPr>
      </p:pic>
      <p:pic>
        <p:nvPicPr>
          <p:cNvPr id="4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932545" y="669483"/>
            <a:ext cx="609600" cy="609600"/>
          </a:xfrm>
          <a:prstGeom prst="rect">
            <a:avLst/>
          </a:prstGeom>
        </p:spPr>
      </p:pic>
      <p:pic>
        <p:nvPicPr>
          <p:cNvPr id="19" name="Son enregistré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912209" y="1503115"/>
            <a:ext cx="609600" cy="609600"/>
          </a:xfrm>
          <a:prstGeom prst="rect">
            <a:avLst/>
          </a:prstGeom>
        </p:spPr>
      </p:pic>
      <p:pic>
        <p:nvPicPr>
          <p:cNvPr id="24" name="Son enregistré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886022" y="2374553"/>
            <a:ext cx="609600" cy="609600"/>
          </a:xfrm>
          <a:prstGeom prst="rect">
            <a:avLst/>
          </a:prstGeom>
        </p:spPr>
      </p:pic>
      <p:pic>
        <p:nvPicPr>
          <p:cNvPr id="25" name="Son enregistré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886022" y="3289413"/>
            <a:ext cx="609600" cy="609600"/>
          </a:xfrm>
          <a:prstGeom prst="rect">
            <a:avLst/>
          </a:prstGeom>
        </p:spPr>
      </p:pic>
      <p:pic>
        <p:nvPicPr>
          <p:cNvPr id="26" name="Son enregistré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912209" y="4323021"/>
            <a:ext cx="609600" cy="609600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87566" y="5917664"/>
            <a:ext cx="3617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rgbClr val="C00000"/>
              </a:buClr>
            </a:pPr>
            <a:r>
              <a:rPr lang="fr-FR" sz="900" dirty="0" smtClean="0">
                <a:latin typeface="Century Gothic" panose="020B0502020202020204" pitchFamily="34" charset="0"/>
              </a:rPr>
              <a:t>* Prise en charge à 80 % si le patient est uniquement en       observation, et prise en charge à 100 % s’il y a une opération</a:t>
            </a:r>
            <a:endParaRPr lang="fr-FR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539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719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219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71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219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719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4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119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619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37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991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491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991"/>
                            </p:stCondLst>
                            <p:childTnLst>
                              <p:par>
                                <p:cTn id="7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345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6444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6944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444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7944"/>
                            </p:stCondLst>
                            <p:childTnLst>
                              <p:par>
                                <p:cTn id="10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470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89" grpId="0" animBg="1"/>
      <p:bldP spid="91" grpId="0" animBg="1"/>
      <p:bldP spid="93" grpId="0"/>
      <p:bldP spid="94" grpId="0" animBg="1"/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7"/>
            <a:ext cx="12331700" cy="784028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8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79" name="ZoneTexte 78"/>
          <p:cNvSpPr txBox="1"/>
          <p:nvPr/>
        </p:nvSpPr>
        <p:spPr>
          <a:xfrm>
            <a:off x="4514368" y="1164561"/>
            <a:ext cx="2745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entury Gothic" panose="020B0502020202020204" pitchFamily="34" charset="0"/>
              </a:rPr>
              <a:t>La complémentaire Santé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sp>
        <p:nvSpPr>
          <p:cNvPr id="84" name="ZoneTexte 83"/>
          <p:cNvSpPr txBox="1"/>
          <p:nvPr/>
        </p:nvSpPr>
        <p:spPr>
          <a:xfrm rot="19993016">
            <a:off x="97098" y="752168"/>
            <a:ext cx="31966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4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Cibles </a:t>
            </a:r>
          </a:p>
          <a:p>
            <a:pPr algn="ctr">
              <a:buClr>
                <a:srgbClr val="C00000"/>
              </a:buClr>
            </a:pPr>
            <a:r>
              <a:rPr lang="fr-FR" sz="4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Jeunes</a:t>
            </a:r>
          </a:p>
          <a:p>
            <a:pPr algn="ctr">
              <a:buClr>
                <a:srgbClr val="C00000"/>
              </a:buClr>
            </a:pPr>
            <a:endParaRPr lang="fr-FR" sz="40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344" name="Rectangle 14343"/>
          <p:cNvSpPr/>
          <p:nvPr/>
        </p:nvSpPr>
        <p:spPr>
          <a:xfrm>
            <a:off x="579720" y="1853879"/>
            <a:ext cx="6716161" cy="4224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9" b="100000" l="0" r="87446"/>
                    </a14:imgEffect>
                  </a14:imgLayer>
                </a14:imgProps>
              </a:ext>
            </a:extLst>
          </a:blip>
          <a:srcRect r="2775"/>
          <a:stretch/>
        </p:blipFill>
        <p:spPr>
          <a:xfrm>
            <a:off x="198042" y="4060345"/>
            <a:ext cx="1845072" cy="2526191"/>
          </a:xfrm>
          <a:prstGeom prst="rect">
            <a:avLst/>
          </a:prstGeom>
        </p:spPr>
      </p:pic>
      <p:sp>
        <p:nvSpPr>
          <p:cNvPr id="18" name="AutoShape 4" descr="La Caisse d'Epargne franchit la barre du million de cartes Visa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449" y="509336"/>
            <a:ext cx="1243037" cy="1243037"/>
          </a:xfrm>
          <a:prstGeom prst="rect">
            <a:avLst/>
          </a:prstGeom>
        </p:spPr>
      </p:pic>
      <p:grpSp>
        <p:nvGrpSpPr>
          <p:cNvPr id="7" name="Groupe 6"/>
          <p:cNvGrpSpPr/>
          <p:nvPr/>
        </p:nvGrpSpPr>
        <p:grpSpPr>
          <a:xfrm>
            <a:off x="2043114" y="2139251"/>
            <a:ext cx="8551137" cy="631364"/>
            <a:chOff x="2255407" y="1957234"/>
            <a:chExt cx="8551137" cy="631364"/>
          </a:xfrm>
        </p:grpSpPr>
        <p:pic>
          <p:nvPicPr>
            <p:cNvPr id="8" name="Picture 2" descr="Donation premium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5407" y="1970551"/>
              <a:ext cx="618047" cy="618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ZoneTexte 39"/>
            <p:cNvSpPr txBox="1"/>
            <p:nvPr/>
          </p:nvSpPr>
          <p:spPr>
            <a:xfrm>
              <a:off x="3063301" y="1957234"/>
              <a:ext cx="77432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fr-FR" sz="1600" dirty="0" smtClean="0">
                  <a:latin typeface="Century Gothic" panose="020B0502020202020204" pitchFamily="34" charset="0"/>
                </a:rPr>
                <a:t>Client ayant contracté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un crédit étudiant</a:t>
              </a:r>
              <a:r>
                <a:rPr lang="fr-FR" sz="1600" dirty="0" smtClean="0">
                  <a:latin typeface="Century Gothic" panose="020B0502020202020204" pitchFamily="34" charset="0"/>
                </a:rPr>
                <a:t>, </a:t>
              </a:r>
              <a:r>
                <a:rPr lang="fr-FR" sz="1600" dirty="0">
                  <a:latin typeface="Century Gothic" panose="020B0502020202020204" pitchFamily="34" charset="0"/>
                </a:rPr>
                <a:t>i</a:t>
              </a:r>
              <a:r>
                <a:rPr lang="fr-FR" sz="1600" dirty="0" smtClean="0">
                  <a:latin typeface="Century Gothic" panose="020B0502020202020204" pitchFamily="34" charset="0"/>
                </a:rPr>
                <a:t>l effectue des études supérieures et n’est parfois plus assuré par la complémentaire santé de ses parents. </a:t>
              </a:r>
              <a:endParaRPr lang="fr-FR" sz="16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1934637" y="3085689"/>
            <a:ext cx="9607849" cy="830997"/>
            <a:chOff x="2095370" y="3083467"/>
            <a:chExt cx="9607849" cy="830997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5370" y="3087903"/>
              <a:ext cx="809789" cy="809789"/>
            </a:xfrm>
            <a:prstGeom prst="rect">
              <a:avLst/>
            </a:prstGeom>
          </p:spPr>
        </p:pic>
        <p:sp>
          <p:nvSpPr>
            <p:cNvPr id="42" name="ZoneTexte 41"/>
            <p:cNvSpPr txBox="1"/>
            <p:nvPr/>
          </p:nvSpPr>
          <p:spPr>
            <a:xfrm>
              <a:off x="3063302" y="3083467"/>
              <a:ext cx="86399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fr-FR" sz="1600" dirty="0" smtClean="0">
                  <a:latin typeface="Century Gothic" panose="020B0502020202020204" pitchFamily="34" charset="0"/>
                </a:rPr>
                <a:t>Client ayant contracté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un prêt pour avancer</a:t>
              </a:r>
              <a:r>
                <a:rPr lang="fr-FR" sz="1600" dirty="0" smtClean="0">
                  <a:latin typeface="Century Gothic" panose="020B0502020202020204" pitchFamily="34" charset="0"/>
                </a:rPr>
                <a:t>, venant de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déménager</a:t>
              </a:r>
              <a:r>
                <a:rPr lang="fr-FR" sz="1600" dirty="0" smtClean="0">
                  <a:latin typeface="Century Gothic" panose="020B0502020202020204" pitchFamily="34" charset="0"/>
                </a:rPr>
                <a:t>, qui déclare un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changement d’adresse</a:t>
              </a:r>
              <a:r>
                <a:rPr lang="fr-FR" sz="1600" dirty="0" smtClean="0">
                  <a:latin typeface="Century Gothic" panose="020B0502020202020204" pitchFamily="34" charset="0"/>
                </a:rPr>
                <a:t>, qui est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détenteur d’une MRH</a:t>
              </a:r>
              <a:r>
                <a:rPr lang="fr-FR" sz="1600" dirty="0">
                  <a:latin typeface="Century Gothic" panose="020B0502020202020204" pitchFamily="34" charset="0"/>
                </a:rPr>
                <a:t> </a:t>
              </a:r>
              <a:r>
                <a:rPr lang="fr-FR" sz="1600" dirty="0" smtClean="0">
                  <a:latin typeface="Century Gothic" panose="020B0502020202020204" pitchFamily="34" charset="0"/>
                </a:rPr>
                <a:t>ou ayant un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statut locataire</a:t>
              </a:r>
              <a:r>
                <a:rPr lang="fr-FR" sz="1600" dirty="0" smtClean="0">
                  <a:latin typeface="Century Gothic" panose="020B0502020202020204" pitchFamily="34" charset="0"/>
                </a:rPr>
                <a:t>. Là encore, il risque de ne plus être couvert par la complémentaire santé de ses parents. </a:t>
              </a:r>
              <a:endParaRPr lang="fr-FR" sz="16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962175" y="4173105"/>
            <a:ext cx="9362510" cy="943289"/>
            <a:chOff x="2122908" y="4170883"/>
            <a:chExt cx="9362510" cy="943289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22908" y="4170883"/>
              <a:ext cx="845768" cy="845768"/>
            </a:xfrm>
            <a:prstGeom prst="rect">
              <a:avLst/>
            </a:prstGeom>
          </p:spPr>
        </p:pic>
        <p:sp>
          <p:nvSpPr>
            <p:cNvPr id="43" name="ZoneTexte 42"/>
            <p:cNvSpPr txBox="1"/>
            <p:nvPr/>
          </p:nvSpPr>
          <p:spPr>
            <a:xfrm>
              <a:off x="3063302" y="4283175"/>
              <a:ext cx="84221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fr-FR" sz="1600" dirty="0" smtClean="0">
                  <a:latin typeface="Century Gothic" panose="020B0502020202020204" pitchFamily="34" charset="0"/>
                </a:rPr>
                <a:t>Client portant des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 lunettes</a:t>
              </a:r>
              <a:r>
                <a:rPr lang="fr-FR" sz="1600" dirty="0" smtClean="0">
                  <a:latin typeface="Century Gothic" panose="020B0502020202020204" pitchFamily="34" charset="0"/>
                </a:rPr>
                <a:t>, ou ayant des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dépenses prévues pour des soins médicaux </a:t>
              </a:r>
              <a:r>
                <a:rPr lang="fr-FR" sz="1600" dirty="0" smtClean="0">
                  <a:latin typeface="Century Gothic" panose="020B0502020202020204" pitchFamily="34" charset="0"/>
                </a:rPr>
                <a:t>(pose de couronnes dentaires par exemple). Il sera sensible à la réduction du montant de ses dépenses médicales. </a:t>
              </a:r>
              <a:endParaRPr lang="fr-FR" sz="16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187569" y="5425181"/>
            <a:ext cx="5868637" cy="746772"/>
            <a:chOff x="2348302" y="5422959"/>
            <a:chExt cx="5868637" cy="746772"/>
          </a:xfrm>
        </p:grpSpPr>
        <p:sp>
          <p:nvSpPr>
            <p:cNvPr id="38" name="ZoneTexte 37"/>
            <p:cNvSpPr txBox="1"/>
            <p:nvPr/>
          </p:nvSpPr>
          <p:spPr>
            <a:xfrm>
              <a:off x="3152677" y="5584956"/>
              <a:ext cx="50642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fr-FR" sz="1600" dirty="0" smtClean="0">
                  <a:latin typeface="Century Gothic" panose="020B0502020202020204" pitchFamily="34" charset="0"/>
                </a:rPr>
                <a:t>Client </a:t>
              </a:r>
              <a:r>
                <a:rPr lang="fr-FR" sz="1600" b="1" dirty="0" smtClean="0">
                  <a:latin typeface="Century Gothic" panose="020B0502020202020204" pitchFamily="34" charset="0"/>
                </a:rPr>
                <a:t>faisant du sport</a:t>
              </a:r>
              <a:r>
                <a:rPr lang="fr-FR" sz="1600" dirty="0" smtClean="0">
                  <a:latin typeface="Century Gothic" panose="020B0502020202020204" pitchFamily="34" charset="0"/>
                </a:rPr>
                <a:t>, il risque de se blesser… </a:t>
              </a:r>
            </a:p>
            <a:p>
              <a:pPr>
                <a:buClr>
                  <a:srgbClr val="C00000"/>
                </a:buClr>
              </a:pPr>
              <a:endParaRPr lang="fr-FR" sz="1600" dirty="0">
                <a:latin typeface="Century Gothic" panose="020B0502020202020204" pitchFamily="34" charset="0"/>
              </a:endParaRPr>
            </a:p>
          </p:txBody>
        </p:sp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48302" y="5422959"/>
              <a:ext cx="614527" cy="614527"/>
            </a:xfrm>
            <a:prstGeom prst="rect">
              <a:avLst/>
            </a:prstGeom>
          </p:spPr>
        </p:pic>
      </p:grpSp>
      <p:pic>
        <p:nvPicPr>
          <p:cNvPr id="27" name="Imag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996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7"/>
            <a:ext cx="12331700" cy="784028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9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79" name="ZoneTexte 78"/>
          <p:cNvSpPr txBox="1"/>
          <p:nvPr/>
        </p:nvSpPr>
        <p:spPr>
          <a:xfrm>
            <a:off x="4514368" y="1164561"/>
            <a:ext cx="2745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entury Gothic" panose="020B0502020202020204" pitchFamily="34" charset="0"/>
              </a:rPr>
              <a:t>La complémentaire Santé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428294" y="1670053"/>
            <a:ext cx="7955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fr-F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Différentes Accroches </a:t>
            </a:r>
            <a:r>
              <a:rPr lang="fr-FR" b="1" dirty="0" smtClean="0">
                <a:latin typeface="Century Gothic" panose="020B0502020202020204" pitchFamily="34" charset="0"/>
              </a:rPr>
              <a:t>et </a:t>
            </a:r>
            <a:r>
              <a:rPr lang="fr-F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Astuces</a:t>
            </a:r>
            <a:r>
              <a:rPr lang="fr-FR" b="1" dirty="0" smtClean="0">
                <a:latin typeface="Century Gothic" panose="020B0502020202020204" pitchFamily="34" charset="0"/>
              </a:rPr>
              <a:t> pour parler de la santé aux jeunes :</a:t>
            </a:r>
          </a:p>
          <a:p>
            <a:pPr algn="just">
              <a:buClr>
                <a:srgbClr val="C00000"/>
              </a:buClr>
            </a:pPr>
            <a:endParaRPr lang="fr-FR" b="1" dirty="0">
              <a:latin typeface="Century Gothic" panose="020B0502020202020204" pitchFamily="34" charset="0"/>
            </a:endParaRPr>
          </a:p>
        </p:txBody>
      </p:sp>
      <p:sp>
        <p:nvSpPr>
          <p:cNvPr id="14344" name="Rectangle 14343"/>
          <p:cNvSpPr/>
          <p:nvPr/>
        </p:nvSpPr>
        <p:spPr>
          <a:xfrm>
            <a:off x="579720" y="1853879"/>
            <a:ext cx="6716161" cy="4224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9" b="100000" l="0" r="87446"/>
                    </a14:imgEffect>
                  </a14:imgLayer>
                </a14:imgProps>
              </a:ext>
            </a:extLst>
          </a:blip>
          <a:srcRect r="2775"/>
          <a:stretch/>
        </p:blipFill>
        <p:spPr>
          <a:xfrm>
            <a:off x="198042" y="4060345"/>
            <a:ext cx="1845072" cy="2526191"/>
          </a:xfrm>
          <a:prstGeom prst="rect">
            <a:avLst/>
          </a:prstGeom>
        </p:spPr>
      </p:pic>
      <p:grpSp>
        <p:nvGrpSpPr>
          <p:cNvPr id="19" name="Groupe 18"/>
          <p:cNvGrpSpPr/>
          <p:nvPr/>
        </p:nvGrpSpPr>
        <p:grpSpPr>
          <a:xfrm>
            <a:off x="242436" y="2197520"/>
            <a:ext cx="11544752" cy="1392767"/>
            <a:chOff x="242436" y="2197520"/>
            <a:chExt cx="11544752" cy="1392767"/>
          </a:xfrm>
        </p:grpSpPr>
        <p:sp>
          <p:nvSpPr>
            <p:cNvPr id="85" name="ZoneTexte 84"/>
            <p:cNvSpPr txBox="1"/>
            <p:nvPr/>
          </p:nvSpPr>
          <p:spPr>
            <a:xfrm>
              <a:off x="2085706" y="2567286"/>
              <a:ext cx="970148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Clr>
                  <a:srgbClr val="C00000"/>
                </a:buClr>
              </a:pPr>
              <a:r>
                <a:rPr lang="fr-FR" sz="1400" dirty="0" smtClean="0">
                  <a:latin typeface="Century Gothic" panose="020B0502020202020204" pitchFamily="34" charset="0"/>
                </a:rPr>
                <a:t>Les jeunes ont souvent le sentiment d’être « invincibles » et ne se sentent pas concernés par la maladie. Parlez plutôt de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blessure</a:t>
              </a:r>
              <a:r>
                <a:rPr lang="fr-FR" sz="1400" dirty="0" smtClean="0">
                  <a:latin typeface="Century Gothic" panose="020B0502020202020204" pitchFamily="34" charset="0"/>
                </a:rPr>
                <a:t> (ligaments croisés, chute à vélo, coup reçu lors d’un match de foot….) que de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maladie</a:t>
              </a:r>
              <a:r>
                <a:rPr lang="fr-FR" sz="1400" dirty="0" smtClean="0">
                  <a:latin typeface="Century Gothic" panose="020B0502020202020204" pitchFamily="34" charset="0"/>
                </a:rPr>
                <a:t>. </a:t>
              </a:r>
            </a:p>
            <a:p>
              <a:pPr algn="just">
                <a:buClr>
                  <a:srgbClr val="C00000"/>
                </a:buClr>
              </a:pPr>
              <a:endParaRPr lang="fr-FR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1782" y="2685423"/>
              <a:ext cx="801440" cy="801440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2436" y="2786873"/>
              <a:ext cx="803414" cy="803414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8204" l="0" r="47737">
                          <a14:foregroundMark x1="6584" y1="74251" x2="7407" y2="82635"/>
                          <a14:foregroundMark x1="7407" y1="82635" x2="41358" y2="74850"/>
                          <a14:foregroundMark x1="6379" y1="26946" x2="41358" y2="71257"/>
                          <a14:foregroundMark x1="38683" y1="19760" x2="8025" y2="79042"/>
                          <a14:foregroundMark x1="8642" y1="27545" x2="37037" y2="17964"/>
                          <a14:foregroundMark x1="38066" y1="20958" x2="38889" y2="65868"/>
                          <a14:foregroundMark x1="37654" y1="71257" x2="15844" y2="69461"/>
                          <a14:foregroundMark x1="10494" y1="73054" x2="7407" y2="26347"/>
                          <a14:foregroundMark x1="8436" y1="82635" x2="10700" y2="85030"/>
                        </a14:backgroundRemoval>
                      </a14:imgEffect>
                    </a14:imgLayer>
                  </a14:imgProps>
                </a:ext>
              </a:extLst>
            </a:blip>
            <a:srcRect r="51796"/>
            <a:stretch/>
          </p:blipFill>
          <p:spPr>
            <a:xfrm>
              <a:off x="423720" y="2356116"/>
              <a:ext cx="675579" cy="481583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186" b="91617" l="51235" r="96091"/>
                      </a14:imgEffect>
                    </a14:imgLayer>
                  </a14:imgProps>
                </a:ext>
              </a:extLst>
            </a:blip>
            <a:srcRect l="48504"/>
            <a:stretch/>
          </p:blipFill>
          <p:spPr>
            <a:xfrm>
              <a:off x="1245231" y="2197520"/>
              <a:ext cx="731191" cy="487903"/>
            </a:xfrm>
            <a:prstGeom prst="rect">
              <a:avLst/>
            </a:prstGeom>
          </p:spPr>
        </p:pic>
      </p:grpSp>
      <p:grpSp>
        <p:nvGrpSpPr>
          <p:cNvPr id="20" name="Groupe 19"/>
          <p:cNvGrpSpPr/>
          <p:nvPr/>
        </p:nvGrpSpPr>
        <p:grpSpPr>
          <a:xfrm>
            <a:off x="1910642" y="3259308"/>
            <a:ext cx="9699081" cy="961903"/>
            <a:chOff x="1910642" y="3259308"/>
            <a:chExt cx="9699081" cy="961903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876470" y="3259308"/>
              <a:ext cx="733253" cy="733253"/>
            </a:xfrm>
            <a:prstGeom prst="rect">
              <a:avLst/>
            </a:prstGeom>
          </p:spPr>
        </p:pic>
        <p:sp>
          <p:nvSpPr>
            <p:cNvPr id="36" name="ZoneTexte 35"/>
            <p:cNvSpPr txBox="1"/>
            <p:nvPr/>
          </p:nvSpPr>
          <p:spPr>
            <a:xfrm>
              <a:off x="1910642" y="3482547"/>
              <a:ext cx="88636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00000"/>
                </a:buClr>
              </a:pPr>
              <a:r>
                <a:rPr lang="fr-FR" sz="1400" dirty="0" smtClean="0">
                  <a:latin typeface="Century Gothic" panose="020B0502020202020204" pitchFamily="34" charset="0"/>
                </a:rPr>
                <a:t>Cependant, l’arrivée du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 Covid-19 </a:t>
              </a:r>
              <a:r>
                <a:rPr lang="fr-FR" sz="1400" dirty="0" smtClean="0">
                  <a:latin typeface="Century Gothic" panose="020B0502020202020204" pitchFamily="34" charset="0"/>
                </a:rPr>
                <a:t>change un peu la donne. Demandez au client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comment </a:t>
              </a:r>
              <a:r>
                <a:rPr lang="fr-FR" sz="1400" b="1" dirty="0" err="1" smtClean="0">
                  <a:latin typeface="Century Gothic" panose="020B0502020202020204" pitchFamily="34" charset="0"/>
                </a:rPr>
                <a:t>vit-il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 cette crise sanitaire </a:t>
              </a:r>
              <a:r>
                <a:rPr lang="fr-FR" sz="1400" dirty="0" smtClean="0">
                  <a:latin typeface="Century Gothic" panose="020B0502020202020204" pitchFamily="34" charset="0"/>
                </a:rPr>
                <a:t>et s’il sait comment il sera couvert en cas de soins médicaux et d’hospitalisation. </a:t>
              </a:r>
            </a:p>
            <a:p>
              <a:pPr algn="r">
                <a:buClr>
                  <a:srgbClr val="C00000"/>
                </a:buClr>
              </a:pPr>
              <a:endParaRPr lang="fr-FR" sz="14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2871789" y="4293972"/>
            <a:ext cx="8780471" cy="879171"/>
            <a:chOff x="2871789" y="4293972"/>
            <a:chExt cx="8780471" cy="879171"/>
          </a:xfrm>
        </p:grpSpPr>
        <p:sp>
          <p:nvSpPr>
            <p:cNvPr id="37" name="ZoneTexte 36"/>
            <p:cNvSpPr txBox="1"/>
            <p:nvPr/>
          </p:nvSpPr>
          <p:spPr>
            <a:xfrm>
              <a:off x="2871789" y="4434479"/>
              <a:ext cx="79311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00000"/>
                </a:buClr>
              </a:pPr>
              <a:r>
                <a:rPr lang="fr-FR" sz="1400" dirty="0" smtClean="0">
                  <a:latin typeface="Century Gothic" panose="020B0502020202020204" pitchFamily="34" charset="0"/>
                </a:rPr>
                <a:t>Est-ce que le client porte des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lunettes</a:t>
              </a:r>
              <a:r>
                <a:rPr lang="fr-FR" sz="1400" dirty="0" smtClean="0">
                  <a:latin typeface="Century Gothic" panose="020B0502020202020204" pitchFamily="34" charset="0"/>
                </a:rPr>
                <a:t>, a t’il un RDV prévu chez un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spécialiste</a:t>
              </a:r>
              <a:r>
                <a:rPr lang="fr-FR" sz="1400" dirty="0" smtClean="0">
                  <a:latin typeface="Century Gothic" panose="020B0502020202020204" pitchFamily="34" charset="0"/>
                </a:rPr>
                <a:t> (dermatologue, ophtalmo), a t’il des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soins dentaires </a:t>
              </a:r>
              <a:r>
                <a:rPr lang="fr-FR" sz="1400" dirty="0" smtClean="0">
                  <a:latin typeface="Century Gothic" panose="020B0502020202020204" pitchFamily="34" charset="0"/>
                </a:rPr>
                <a:t>prévus ? </a:t>
              </a:r>
            </a:p>
            <a:p>
              <a:pPr algn="r">
                <a:buClr>
                  <a:srgbClr val="C00000"/>
                </a:buClr>
              </a:pPr>
              <a:endParaRPr lang="fr-FR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940808" y="4293972"/>
              <a:ext cx="711452" cy="711452"/>
            </a:xfrm>
            <a:prstGeom prst="rect">
              <a:avLst/>
            </a:prstGeom>
          </p:spPr>
        </p:pic>
      </p:grpSp>
      <p:grpSp>
        <p:nvGrpSpPr>
          <p:cNvPr id="22" name="Groupe 21"/>
          <p:cNvGrpSpPr/>
          <p:nvPr/>
        </p:nvGrpSpPr>
        <p:grpSpPr>
          <a:xfrm>
            <a:off x="1910642" y="5383346"/>
            <a:ext cx="9774696" cy="954107"/>
            <a:chOff x="1910642" y="5383346"/>
            <a:chExt cx="9774696" cy="954107"/>
          </a:xfrm>
        </p:grpSpPr>
        <p:sp>
          <p:nvSpPr>
            <p:cNvPr id="39" name="ZoneTexte 38"/>
            <p:cNvSpPr txBox="1"/>
            <p:nvPr/>
          </p:nvSpPr>
          <p:spPr>
            <a:xfrm>
              <a:off x="1910642" y="5383346"/>
              <a:ext cx="87449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00000"/>
                </a:buClr>
              </a:pPr>
              <a:r>
                <a:rPr lang="fr-FR" sz="1400" dirty="0" smtClean="0">
                  <a:latin typeface="Century Gothic" panose="020B0502020202020204" pitchFamily="34" charset="0"/>
                </a:rPr>
                <a:t>Connaît-il le « principe » de remboursement des frais médicaux (</a:t>
              </a:r>
              <a:r>
                <a:rPr lang="fr-FR" sz="1400" dirty="0" smtClean="0">
                  <a:latin typeface="Century Gothic" panose="020B0502020202020204" pitchFamily="34" charset="0"/>
                  <a:hlinkClick r:id="rId13" action="ppaction://hlinksldjump"/>
                </a:rPr>
                <a:t>cf slide 6</a:t>
              </a:r>
              <a:r>
                <a:rPr lang="fr-FR" sz="1400" dirty="0" smtClean="0">
                  <a:latin typeface="Century Gothic" panose="020B0502020202020204" pitchFamily="34" charset="0"/>
                </a:rPr>
                <a:t> </a:t>
              </a:r>
              <a:r>
                <a:rPr lang="fr-FR" sz="1400" dirty="0" smtClean="0">
                  <a:latin typeface="Century Gothic" panose="020B0502020202020204" pitchFamily="34" charset="0"/>
                  <a:hlinkClick r:id="rId14" action="ppaction://hlinksldjump"/>
                </a:rPr>
                <a:t>&amp; 7</a:t>
              </a:r>
              <a:r>
                <a:rPr lang="fr-FR" sz="1400" dirty="0" smtClean="0">
                  <a:latin typeface="Century Gothic" panose="020B0502020202020204" pitchFamily="34" charset="0"/>
                </a:rPr>
                <a:t>) ? Utilisez la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pédagogie pour expliquer le principe de remboursement de la SECU </a:t>
              </a:r>
              <a:r>
                <a:rPr lang="fr-FR" sz="1400" dirty="0" smtClean="0">
                  <a:latin typeface="Century Gothic" panose="020B0502020202020204" pitchFamily="34" charset="0"/>
                </a:rPr>
                <a:t>afin qu’il comprenne l’utilité d’une complémentaire santé. </a:t>
              </a:r>
            </a:p>
            <a:p>
              <a:pPr algn="r">
                <a:buClr>
                  <a:srgbClr val="C00000"/>
                </a:buClr>
              </a:pPr>
              <a:endParaRPr lang="fr-FR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1026" name="Picture 2" descr="Consultant premium icon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3145" y="5403619"/>
              <a:ext cx="742193" cy="742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AutoShape 4" descr="La Caisse d'Epargne franchit la barre du million de cartes Visa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3" name="Groupe 22"/>
          <p:cNvGrpSpPr/>
          <p:nvPr/>
        </p:nvGrpSpPr>
        <p:grpSpPr>
          <a:xfrm>
            <a:off x="8502212" y="220150"/>
            <a:ext cx="3254273" cy="2171438"/>
            <a:chOff x="8502212" y="220150"/>
            <a:chExt cx="3254273" cy="2171438"/>
          </a:xfrm>
        </p:grpSpPr>
        <p:sp>
          <p:nvSpPr>
            <p:cNvPr id="17" name="Rectangle 16"/>
            <p:cNvSpPr/>
            <p:nvPr/>
          </p:nvSpPr>
          <p:spPr>
            <a:xfrm>
              <a:off x="8904348" y="552588"/>
              <a:ext cx="2852137" cy="1737810"/>
            </a:xfrm>
            <a:prstGeom prst="rect">
              <a:avLst/>
            </a:prstGeom>
            <a:solidFill>
              <a:srgbClr val="FF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8971149" y="1006593"/>
              <a:ext cx="262413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fr-FR" sz="1400" b="1" dirty="0" smtClean="0">
                  <a:latin typeface="Century Gothic" panose="020B0502020202020204" pitchFamily="34" charset="0"/>
                </a:rPr>
                <a:t>Des frais médicaux à payer, et un budget serré ?</a:t>
              </a:r>
              <a:r>
                <a:rPr lang="fr-FR" sz="1400" dirty="0" smtClean="0">
                  <a:latin typeface="Century Gothic" panose="020B0502020202020204" pitchFamily="34" charset="0"/>
                </a:rPr>
                <a:t> Pensez à proposer la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carte à débit différé</a:t>
              </a:r>
              <a:r>
                <a:rPr lang="fr-FR" sz="1400" dirty="0" smtClean="0">
                  <a:latin typeface="Century Gothic" panose="020B0502020202020204" pitchFamily="34" charset="0"/>
                </a:rPr>
                <a:t>, comme carte « avance santé »</a:t>
              </a:r>
            </a:p>
            <a:p>
              <a:pPr algn="ctr">
                <a:buClr>
                  <a:srgbClr val="C00000"/>
                </a:buClr>
              </a:pPr>
              <a:endParaRPr lang="fr-FR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100000" l="0" r="100000">
                          <a14:foregroundMark x1="50000" y1="20536" x2="21429" y2="61161"/>
                          <a14:foregroundMark x1="54018" y1="21875" x2="20536" y2="77232"/>
                          <a14:foregroundMark x1="71429" y1="74107" x2="23661" y2="71875"/>
                          <a14:foregroundMark x1="54018" y1="25893" x2="73661" y2="70982"/>
                          <a14:foregroundMark x1="47768" y1="28125" x2="74554" y2="47321"/>
                          <a14:foregroundMark x1="13839" y1="89732" x2="25446" y2="87946"/>
                          <a14:foregroundMark x1="92411" y1="75893" x2="72321" y2="93304"/>
                          <a14:foregroundMark x1="50000" y1="8036" x2="73661" y2="14286"/>
                          <a14:foregroundMark x1="73661" y1="14286" x2="87500" y2="27232"/>
                          <a14:foregroundMark x1="76786" y1="39732" x2="67857" y2="73214"/>
                          <a14:foregroundMark x1="71429" y1="77232" x2="42857" y2="77232"/>
                          <a14:foregroundMark x1="23214" y1="74107" x2="20536" y2="36607"/>
                          <a14:foregroundMark x1="20536" y1="36607" x2="41518" y2="41071"/>
                          <a14:foregroundMark x1="84821" y1="25000" x2="93750" y2="50446"/>
                          <a14:foregroundMark x1="76786" y1="48214" x2="72321" y2="71875"/>
                          <a14:foregroundMark x1="8482" y1="94196" x2="26786" y2="93304"/>
                          <a14:foregroundMark x1="26786" y1="93304" x2="42857" y2="98661"/>
                          <a14:foregroundMark x1="75446" y1="91964" x2="55357" y2="99554"/>
                          <a14:foregroundMark x1="7589" y1="93304" x2="9375" y2="72768"/>
                          <a14:foregroundMark x1="9375" y1="72768" x2="893" y2="58036"/>
                          <a14:foregroundMark x1="893" y1="58036" x2="2232" y2="40179"/>
                          <a14:foregroundMark x1="2232" y1="40179" x2="9375" y2="23214"/>
                          <a14:foregroundMark x1="9821" y1="23214" x2="23214" y2="9375"/>
                          <a14:foregroundMark x1="24554" y1="8929" x2="43750" y2="2679"/>
                          <a14:foregroundMark x1="56250" y1="2679" x2="69196" y2="4911"/>
                          <a14:foregroundMark x1="70089" y1="4911" x2="80804" y2="13393"/>
                          <a14:foregroundMark x1="80804" y1="13393" x2="90179" y2="24107"/>
                          <a14:foregroundMark x1="90625" y1="24107" x2="95982" y2="34375"/>
                          <a14:foregroundMark x1="95982" y1="34375" x2="98661" y2="44196"/>
                          <a14:foregroundMark x1="96875" y1="58036" x2="93750" y2="68750"/>
                          <a14:foregroundMark x1="49107" y1="21875" x2="63839" y2="196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4774" y="220150"/>
              <a:ext cx="771058" cy="771058"/>
            </a:xfrm>
            <a:prstGeom prst="rect">
              <a:avLst/>
            </a:prstGeom>
          </p:spPr>
        </p:pic>
        <p:pic>
          <p:nvPicPr>
            <p:cNvPr id="1030" name="Picture 6" descr="La Caisse d'Epargne franchit la barre du million de cartes Visa ...">
              <a:hlinkClick r:id="rId18"/>
            </p:cNvPr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" r="5122"/>
            <a:stretch/>
          </p:blipFill>
          <p:spPr bwMode="auto">
            <a:xfrm rot="20430289">
              <a:off x="8502212" y="1796110"/>
              <a:ext cx="604646" cy="379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Image 3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395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7"/>
            <a:ext cx="12331700" cy="784028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10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85" name="ZoneTexte 84"/>
          <p:cNvSpPr txBox="1"/>
          <p:nvPr/>
        </p:nvSpPr>
        <p:spPr>
          <a:xfrm>
            <a:off x="4514368" y="1164561"/>
            <a:ext cx="2745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entury Gothic" panose="020B0502020202020204" pitchFamily="34" charset="0"/>
              </a:rPr>
              <a:t>La complémentaire Santé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076723" y="2601144"/>
            <a:ext cx="9987032" cy="3308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359" name="Image 1435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571" r="100000">
                        <a14:foregroundMark x1="54911" y1="13393" x2="70982" y2="35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3890" y="3345293"/>
            <a:ext cx="1820009" cy="1820009"/>
          </a:xfrm>
          <a:prstGeom prst="rect">
            <a:avLst/>
          </a:prstGeom>
        </p:spPr>
      </p:pic>
      <p:sp>
        <p:nvSpPr>
          <p:cNvPr id="94" name="ZoneTexte 93"/>
          <p:cNvSpPr txBox="1"/>
          <p:nvPr/>
        </p:nvSpPr>
        <p:spPr>
          <a:xfrm>
            <a:off x="5167097" y="3224245"/>
            <a:ext cx="53263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28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Gratuité du contrat Santé Version Jeunes en 2020 </a:t>
            </a:r>
            <a:r>
              <a:rPr lang="fr-FR" sz="2400" dirty="0" smtClean="0">
                <a:latin typeface="Century Gothic" panose="020B0502020202020204" pitchFamily="34" charset="0"/>
              </a:rPr>
              <a:t>pour tous les jeunes de moins de 29 ans qui souscrivent un nouveau contrat.</a:t>
            </a:r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197644" y="1634061"/>
            <a:ext cx="117729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entury Gothic" panose="020B0502020202020204" pitchFamily="34" charset="0"/>
              </a:rPr>
              <a:t>Rappel </a:t>
            </a:r>
            <a:r>
              <a:rPr lang="fr-FR" sz="2000" dirty="0" smtClean="0">
                <a:latin typeface="Century Gothic" panose="020B0502020202020204" pitchFamily="34" charset="0"/>
              </a:rPr>
              <a:t>de l’</a:t>
            </a:r>
            <a:r>
              <a:rPr lang="fr-FR" sz="2000" b="1" dirty="0" smtClean="0">
                <a:latin typeface="Century Gothic" panose="020B0502020202020204" pitchFamily="34" charset="0"/>
              </a:rPr>
              <a:t>Offre </a:t>
            </a:r>
            <a:r>
              <a:rPr lang="fr-FR" sz="2000" b="1" dirty="0" smtClean="0">
                <a:latin typeface="Century Gothic" panose="020B0502020202020204" pitchFamily="34" charset="0"/>
              </a:rPr>
              <a:t>commerciale Santé</a:t>
            </a:r>
            <a:r>
              <a:rPr lang="fr-FR" sz="2000" b="1" dirty="0">
                <a:latin typeface="Century Gothic" panose="020B0502020202020204" pitchFamily="34" charset="0"/>
              </a:rPr>
              <a:t> </a:t>
            </a:r>
            <a:endParaRPr lang="fr-FR" sz="20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fr-FR" sz="2000" dirty="0" smtClean="0">
                <a:latin typeface="Century Gothic" panose="020B0502020202020204" pitchFamily="34" charset="0"/>
              </a:rPr>
              <a:t>Pour </a:t>
            </a:r>
            <a:r>
              <a:rPr lang="fr-FR" sz="2000" dirty="0" smtClean="0">
                <a:latin typeface="Century Gothic" panose="020B0502020202020204" pitchFamily="34" charset="0"/>
              </a:rPr>
              <a:t>toute souscription jusqu’au 31 décembre 2020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74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8"/>
          <a:stretch/>
        </p:blipFill>
        <p:spPr bwMode="auto">
          <a:xfrm>
            <a:off x="-85725" y="-30480"/>
            <a:ext cx="12339638" cy="688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30480"/>
            <a:ext cx="12331700" cy="769689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11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834" y="664419"/>
            <a:ext cx="2781300" cy="6096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514122" y="1173888"/>
            <a:ext cx="277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Vision commerciale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068" y="1943458"/>
            <a:ext cx="2372005" cy="228244"/>
          </a:xfrm>
          <a:prstGeom prst="rect">
            <a:avLst/>
          </a:prstGeom>
        </p:spPr>
      </p:pic>
      <p:cxnSp>
        <p:nvCxnSpPr>
          <p:cNvPr id="15" name="Connecteur droit 14"/>
          <p:cNvCxnSpPr/>
          <p:nvPr/>
        </p:nvCxnSpPr>
        <p:spPr>
          <a:xfrm>
            <a:off x="2760314" y="1825890"/>
            <a:ext cx="42807" cy="459177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5912524" y="1849613"/>
            <a:ext cx="20166" cy="4233221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625">
                        <a14:foregroundMark x1="37079" y1="3725" x2="46816" y2="51862"/>
                        <a14:foregroundMark x1="42697" y1="46705" x2="51311" y2="75931"/>
                        <a14:foregroundMark x1="55056" y1="37822" x2="57303" y2="67335"/>
                        <a14:foregroundMark x1="18727" y1="82808" x2="82022" y2="89685"/>
                        <a14:foregroundMark x1="1873" y1="86246" x2="98502" y2="86819"/>
                        <a14:foregroundMark x1="91760" y1="90258" x2="4494" y2="94842"/>
                        <a14:foregroundMark x1="2996" y1="94556" x2="1873" y2="97135"/>
                        <a14:foregroundMark x1="55056" y1="26648" x2="42697" y2="47564"/>
                        <a14:foregroundMark x1="5243" y1="97421" x2="95506" y2="97421"/>
                      </a14:backgroundRemoval>
                    </a14:imgEffect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94019" y="4541835"/>
            <a:ext cx="1574143" cy="2057588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987" y="3514410"/>
            <a:ext cx="302599" cy="302599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6620246" y="4504273"/>
            <a:ext cx="534791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entury Gothic" panose="020B0502020202020204" pitchFamily="34" charset="0"/>
              </a:rPr>
              <a:t>Développement de la </a:t>
            </a:r>
            <a:r>
              <a:rPr lang="fr-FR" sz="1200" b="1" dirty="0" smtClean="0">
                <a:latin typeface="Century Gothic" panose="020B0502020202020204" pitchFamily="34" charset="0"/>
              </a:rPr>
              <a:t>PV sur objectifs </a:t>
            </a:r>
            <a:r>
              <a:rPr lang="fr-FR" sz="1200" dirty="0" smtClean="0">
                <a:latin typeface="Century Gothic" panose="020B0502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Century Gothic" panose="020B0502020202020204" pitchFamily="34" charset="0"/>
              </a:rPr>
              <a:t>Ventes brutes IARD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5766" y="4607983"/>
            <a:ext cx="302599" cy="302599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6579058" y="3406888"/>
            <a:ext cx="523886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entury Gothic" panose="020B0502020202020204" pitchFamily="34" charset="0"/>
              </a:rPr>
              <a:t>Développement de la </a:t>
            </a:r>
            <a:r>
              <a:rPr lang="fr-FR" sz="1200" b="1" dirty="0" smtClean="0">
                <a:latin typeface="Century Gothic" panose="020B0502020202020204" pitchFamily="34" charset="0"/>
              </a:rPr>
              <a:t>PV, via le baromètre PNB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Century Gothic" panose="020B0502020202020204" pitchFamily="34" charset="0"/>
              </a:rPr>
              <a:t>PNB évolution nette clients Jeunes Equipés</a:t>
            </a:r>
            <a:endParaRPr lang="fr-FR" sz="1200" b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latin typeface="Century Gothic" panose="020B0502020202020204" pitchFamily="34" charset="0"/>
              </a:rPr>
              <a:t>Critère </a:t>
            </a:r>
            <a:r>
              <a:rPr lang="fr-FR" sz="1200" b="1" dirty="0" smtClean="0">
                <a:latin typeface="Century Gothic" panose="020B0502020202020204" pitchFamily="34" charset="0"/>
              </a:rPr>
              <a:t>« accélérateurs de PNB &amp; Economies » </a:t>
            </a:r>
            <a:r>
              <a:rPr lang="fr-FR" sz="1200" dirty="0" smtClean="0">
                <a:latin typeface="Century Gothic" panose="020B0502020202020204" pitchFamily="34" charset="0"/>
              </a:rPr>
              <a:t>: PNB ventes brutes SED finalisées </a:t>
            </a: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720" y="5370800"/>
            <a:ext cx="302599" cy="302599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6548177" y="5319151"/>
            <a:ext cx="368236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entury Gothic" panose="020B0502020202020204" pitchFamily="34" charset="0"/>
              </a:rPr>
              <a:t>Equiper nos clients de solutions IARD permet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latin typeface="Century Gothic" panose="020B0502020202020204" pitchFamily="34" charset="0"/>
              </a:rPr>
              <a:t>De les rendre </a:t>
            </a:r>
            <a:r>
              <a:rPr lang="fr-FR" sz="1200" b="1" dirty="0" smtClean="0">
                <a:latin typeface="Century Gothic" panose="020B0502020202020204" pitchFamily="34" charset="0"/>
              </a:rPr>
              <a:t>plus fidèles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latin typeface="Century Gothic" panose="020B0502020202020204" pitchFamily="34" charset="0"/>
              </a:rPr>
              <a:t>D’augmenter leur </a:t>
            </a:r>
            <a:r>
              <a:rPr lang="fr-FR" sz="1200" b="1" dirty="0" smtClean="0">
                <a:latin typeface="Century Gothic" panose="020B0502020202020204" pitchFamily="34" charset="0"/>
              </a:rPr>
              <a:t>satisfaction</a:t>
            </a:r>
            <a:r>
              <a:rPr lang="fr-FR" sz="1200" dirty="0" smtClean="0">
                <a:latin typeface="Century Gothic" panose="020B0502020202020204" pitchFamily="34" charset="0"/>
              </a:rPr>
              <a:t> (réponse à leurs besoins) </a:t>
            </a: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36470" y="1734368"/>
            <a:ext cx="2944135" cy="230491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02760" y="2039796"/>
            <a:ext cx="2811553" cy="21558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80584">
            <a:off x="9684177" y="1431063"/>
            <a:ext cx="1855629" cy="275015"/>
          </a:xfrm>
          <a:prstGeom prst="rect">
            <a:avLst/>
          </a:prstGeom>
        </p:spPr>
      </p:pic>
      <p:graphicFrame>
        <p:nvGraphicFramePr>
          <p:cNvPr id="14339" name="Graphique 14338"/>
          <p:cNvGraphicFramePr/>
          <p:nvPr>
            <p:extLst/>
          </p:nvPr>
        </p:nvGraphicFramePr>
        <p:xfrm>
          <a:off x="291340" y="2404553"/>
          <a:ext cx="2318628" cy="2495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2" name="ZoneTexte 41"/>
          <p:cNvSpPr txBox="1"/>
          <p:nvPr/>
        </p:nvSpPr>
        <p:spPr>
          <a:xfrm>
            <a:off x="356337" y="5027525"/>
            <a:ext cx="231279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Les contrats Santé ne représentent que 5 % de la production commerciale IARD Jeunes (18/25 ans).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366008" y="4618407"/>
            <a:ext cx="1114162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00" dirty="0" smtClean="0">
                <a:latin typeface="Century Gothic" panose="020B0502020202020204" pitchFamily="34" charset="0"/>
              </a:rPr>
              <a:t>421 contrats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961955" y="4614949"/>
            <a:ext cx="1114162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00" dirty="0" smtClean="0">
                <a:latin typeface="Century Gothic" panose="020B0502020202020204" pitchFamily="34" charset="0"/>
              </a:rPr>
              <a:t>4541 contrats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1571239" y="4614949"/>
            <a:ext cx="1114162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00" dirty="0" smtClean="0">
                <a:latin typeface="Century Gothic" panose="020B0502020202020204" pitchFamily="34" charset="0"/>
              </a:rPr>
              <a:t>2763 contrats</a:t>
            </a:r>
          </a:p>
        </p:txBody>
      </p:sp>
      <p:grpSp>
        <p:nvGrpSpPr>
          <p:cNvPr id="14337" name="Groupe 14336"/>
          <p:cNvGrpSpPr/>
          <p:nvPr/>
        </p:nvGrpSpPr>
        <p:grpSpPr>
          <a:xfrm>
            <a:off x="2770559" y="1917689"/>
            <a:ext cx="3445646" cy="4179956"/>
            <a:chOff x="2952661" y="1995407"/>
            <a:chExt cx="3445646" cy="4179956"/>
          </a:xfrm>
        </p:grpSpPr>
        <p:sp>
          <p:nvSpPr>
            <p:cNvPr id="16" name="ZoneTexte 15"/>
            <p:cNvSpPr txBox="1"/>
            <p:nvPr/>
          </p:nvSpPr>
          <p:spPr>
            <a:xfrm>
              <a:off x="3171770" y="2249575"/>
              <a:ext cx="2560003" cy="309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latin typeface="Century Gothic" panose="020B0502020202020204" pitchFamily="34" charset="0"/>
                </a:rPr>
                <a:t>(arrêté au 17 septembre)</a:t>
              </a:r>
              <a:endParaRPr lang="fr-FR" sz="1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1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10308" y="1995407"/>
              <a:ext cx="2556755" cy="249366"/>
            </a:xfrm>
            <a:prstGeom prst="rect">
              <a:avLst/>
            </a:prstGeom>
          </p:spPr>
        </p:pic>
        <p:pic>
          <p:nvPicPr>
            <p:cNvPr id="19" name="Image 1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/>
            <a:srcRect t="18473"/>
            <a:stretch/>
          </p:blipFill>
          <p:spPr>
            <a:xfrm>
              <a:off x="3486129" y="5496334"/>
              <a:ext cx="2095500" cy="551351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3158498" y="2773571"/>
              <a:ext cx="2664164" cy="5365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>
                  <a:solidFill>
                    <a:schemeClr val="bg1"/>
                  </a:solidFill>
                </a:rPr>
                <a:t>Tableau de suivi des jeunes </a:t>
              </a:r>
              <a:endParaRPr lang="fr-FR" sz="12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7" name="Graphique 6"/>
            <p:cNvGraphicFramePr/>
            <p:nvPr>
              <p:extLst>
                <p:ext uri="{D42A27DB-BD31-4B8C-83A1-F6EECF244321}">
                  <p14:modId xmlns:p14="http://schemas.microsoft.com/office/powerpoint/2010/main" val="3965427734"/>
                </p:ext>
              </p:extLst>
            </p:nvPr>
          </p:nvGraphicFramePr>
          <p:xfrm>
            <a:off x="2952661" y="2529077"/>
            <a:ext cx="3445646" cy="29139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sp>
          <p:nvSpPr>
            <p:cNvPr id="40" name="Rectangle 39"/>
            <p:cNvSpPr/>
            <p:nvPr/>
          </p:nvSpPr>
          <p:spPr>
            <a:xfrm>
              <a:off x="3201473" y="5638796"/>
              <a:ext cx="2664164" cy="5365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>
                  <a:solidFill>
                    <a:schemeClr val="bg1"/>
                  </a:solidFill>
                </a:rPr>
                <a:t>Tableau de suivi des jeunes </a:t>
              </a:r>
              <a:endParaRPr lang="fr-FR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" name="Image 19">
            <a:hlinkClick r:id="rId14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5400000">
            <a:off x="2816747" y="5750797"/>
            <a:ext cx="706582" cy="706582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2861164" y="4134246"/>
            <a:ext cx="293686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Depuis le début de l’année, la production des Contrats santé Jeunes représente 3 % de la production </a:t>
            </a:r>
            <a:r>
              <a:rPr lang="fr-FR" sz="1200" dirty="0" smtClean="0">
                <a:latin typeface="Century Gothic" panose="020B0502020202020204" pitchFamily="34" charset="0"/>
              </a:rPr>
              <a:t>IARD Jeunes.</a:t>
            </a:r>
            <a:endParaRPr lang="fr-FR" sz="1200" dirty="0" smtClean="0">
              <a:latin typeface="Century Gothic" panose="020B0502020202020204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028206" y="2981267"/>
            <a:ext cx="296725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Century Gothic" panose="020B0502020202020204" pitchFamily="34" charset="0"/>
              </a:rPr>
              <a:t>260 ventes brutes </a:t>
            </a:r>
            <a:r>
              <a:rPr lang="fr-FR" sz="1200" dirty="0" smtClean="0">
                <a:latin typeface="Century Gothic" panose="020B0502020202020204" pitchFamily="34" charset="0"/>
              </a:rPr>
              <a:t>de contrats SANTE Jeunes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Century Gothic" panose="020B0502020202020204" pitchFamily="34" charset="0"/>
              </a:rPr>
              <a:t>90 ventes nettes </a:t>
            </a:r>
            <a:r>
              <a:rPr lang="fr-FR" sz="1200" dirty="0" smtClean="0">
                <a:latin typeface="Century Gothic" panose="020B0502020202020204" pitchFamily="34" charset="0"/>
              </a:rPr>
              <a:t>de contrats </a:t>
            </a:r>
            <a:r>
              <a:rPr lang="fr-FR" sz="1200" dirty="0">
                <a:latin typeface="Century Gothic" panose="020B0502020202020204" pitchFamily="34" charset="0"/>
              </a:rPr>
              <a:t> </a:t>
            </a:r>
            <a:r>
              <a:rPr lang="fr-FR" sz="1200" dirty="0" smtClean="0">
                <a:latin typeface="Century Gothic" panose="020B0502020202020204" pitchFamily="34" charset="0"/>
              </a:rPr>
              <a:t>SANTE </a:t>
            </a:r>
            <a:r>
              <a:rPr lang="fr-FR" sz="1200" dirty="0" smtClean="0">
                <a:latin typeface="Century Gothic" panose="020B0502020202020204" pitchFamily="34" charset="0"/>
              </a:rPr>
              <a:t>Jeunes</a:t>
            </a: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2705" y="2474671"/>
            <a:ext cx="302599" cy="302599"/>
          </a:xfrm>
          <a:prstGeom prst="rect">
            <a:avLst/>
          </a:prstGeom>
        </p:spPr>
      </p:pic>
      <p:sp>
        <p:nvSpPr>
          <p:cNvPr id="50" name="ZoneTexte 49"/>
          <p:cNvSpPr txBox="1"/>
          <p:nvPr/>
        </p:nvSpPr>
        <p:spPr>
          <a:xfrm>
            <a:off x="6589162" y="2423022"/>
            <a:ext cx="528390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entury Gothic" panose="020B0502020202020204" pitchFamily="34" charset="0"/>
              </a:rPr>
              <a:t>Participe aux atteintes </a:t>
            </a:r>
            <a:r>
              <a:rPr lang="fr-FR" sz="1200" b="1" dirty="0" smtClean="0">
                <a:latin typeface="Century Gothic" panose="020B0502020202020204" pitchFamily="34" charset="0"/>
              </a:rPr>
              <a:t>du Challenge « Conquête des Univers »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latin typeface="Century Gothic" panose="020B0502020202020204" pitchFamily="34" charset="0"/>
              </a:rPr>
              <a:t>Vente Brute d’un contrat SANTE </a:t>
            </a:r>
            <a:r>
              <a:rPr lang="fr-FR" sz="1200" b="1" dirty="0" smtClean="0">
                <a:latin typeface="Century Gothic" panose="020B0502020202020204" pitchFamily="34" charset="0"/>
              </a:rPr>
              <a:t>3 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Century Gothic" panose="020B0502020202020204" pitchFamily="34" charset="0"/>
              </a:rPr>
              <a:t>+ 1 pt </a:t>
            </a:r>
            <a:r>
              <a:rPr lang="fr-FR" sz="1200" dirty="0" smtClean="0">
                <a:latin typeface="Century Gothic" panose="020B0502020202020204" pitchFamily="34" charset="0"/>
              </a:rPr>
              <a:t>si le client ne détient pas encore l’univers Assurance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Century Gothic" panose="020B0502020202020204" pitchFamily="34" charset="0"/>
              </a:rPr>
              <a:t>+ 1 pt </a:t>
            </a:r>
            <a:r>
              <a:rPr lang="fr-FR" sz="1200" dirty="0" smtClean="0">
                <a:latin typeface="Century Gothic" panose="020B0502020202020204" pitchFamily="34" charset="0"/>
              </a:rPr>
              <a:t>si le client est non équipé « ne »</a:t>
            </a:r>
          </a:p>
        </p:txBody>
      </p:sp>
    </p:spTree>
    <p:extLst>
      <p:ext uri="{BB962C8B-B14F-4D97-AF65-F5344CB8AC3E}">
        <p14:creationId xmlns:p14="http://schemas.microsoft.com/office/powerpoint/2010/main" val="17631728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9" grpId="0"/>
      <p:bldGraphic spid="14339" grpId="0">
        <p:bldAsOne/>
      </p:bldGraphic>
      <p:bldP spid="42" grpId="0"/>
      <p:bldP spid="46" grpId="0"/>
      <p:bldP spid="47" grpId="0"/>
      <p:bldP spid="48" grpId="0"/>
      <p:bldP spid="43" grpId="0"/>
      <p:bldP spid="44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12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1418065" y="2594026"/>
            <a:ext cx="3598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SPOILER « 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HDJ du 7 mai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354" y="698990"/>
            <a:ext cx="3002030" cy="785578"/>
          </a:xfrm>
          <a:prstGeom prst="rect">
            <a:avLst/>
          </a:prstGeom>
        </p:spPr>
      </p:pic>
      <p:pic>
        <p:nvPicPr>
          <p:cNvPr id="7" name="Image 6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14" y="2471151"/>
            <a:ext cx="645529" cy="645529"/>
          </a:xfrm>
          <a:prstGeom prst="rect">
            <a:avLst/>
          </a:prstGeom>
        </p:spPr>
      </p:pic>
      <p:pic>
        <p:nvPicPr>
          <p:cNvPr id="17" name="Image 16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14" y="4559578"/>
            <a:ext cx="645529" cy="64552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418065" y="3324832"/>
            <a:ext cx="4705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Episode 1 « Tout est réalisable »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Image 24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14" y="3175930"/>
            <a:ext cx="645529" cy="64552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418065" y="3989828"/>
            <a:ext cx="5918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Episode 2 « Après l’effort, le réconfort - Offre BAC »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" name="Image 29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14" y="3866953"/>
            <a:ext cx="645529" cy="64552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3383" y="3602073"/>
            <a:ext cx="2419350" cy="447675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8517852" y="4274084"/>
            <a:ext cx="3180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hlinkClick r:id="rId11"/>
              </a:rPr>
              <a:t>valerie.valentin@cegee.caisse-epargne.fr</a:t>
            </a:r>
            <a:endParaRPr lang="fr-FR" sz="1400" dirty="0" smtClean="0"/>
          </a:p>
          <a:p>
            <a:endParaRPr lang="fr-FR" sz="1400" dirty="0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12"/>
          <a:srcRect r="53315" b="-2268"/>
          <a:stretch/>
        </p:blipFill>
        <p:spPr>
          <a:xfrm>
            <a:off x="8085368" y="2927486"/>
            <a:ext cx="3068286" cy="438343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20396" y="4274084"/>
            <a:ext cx="287534" cy="287534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14"/>
          <a:srcRect l="6156" t="-787" b="-1"/>
          <a:stretch/>
        </p:blipFill>
        <p:spPr>
          <a:xfrm>
            <a:off x="8106526" y="3946103"/>
            <a:ext cx="2996352" cy="299469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12"/>
          <a:srcRect l="46264" t="-7631"/>
          <a:stretch/>
        </p:blipFill>
        <p:spPr>
          <a:xfrm>
            <a:off x="8085368" y="3192485"/>
            <a:ext cx="3531673" cy="461336"/>
          </a:xfrm>
          <a:prstGeom prst="rect">
            <a:avLst/>
          </a:prstGeom>
        </p:spPr>
      </p:pic>
      <p:cxnSp>
        <p:nvCxnSpPr>
          <p:cNvPr id="36" name="Connecteur droit 35"/>
          <p:cNvCxnSpPr/>
          <p:nvPr/>
        </p:nvCxnSpPr>
        <p:spPr>
          <a:xfrm flipH="1">
            <a:off x="7607313" y="2443410"/>
            <a:ext cx="1984" cy="2746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Imag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000" y="382911"/>
            <a:ext cx="1319523" cy="420653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418065" y="5349427"/>
            <a:ext cx="3598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Infos « 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Campagne Jeunes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8" name="Image 37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14" y="5211329"/>
            <a:ext cx="645529" cy="645529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418065" y="4697676"/>
            <a:ext cx="4705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Episode 3 « Plus belle la BAD »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270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1756E-EC91-43BE-9043-030E1BE0B54B}" type="slidenum">
              <a:rPr lang="fr-FR"/>
              <a:pPr>
                <a:defRPr/>
              </a:pPr>
              <a:t>13</a:t>
            </a:fld>
            <a:endParaRPr lang="fr-FR"/>
          </a:p>
        </p:txBody>
      </p:sp>
      <p:pic>
        <p:nvPicPr>
          <p:cNvPr id="44036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1216025"/>
            <a:ext cx="7548562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1854200"/>
            <a:ext cx="911066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2382838"/>
            <a:ext cx="3805237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88" y="2959100"/>
            <a:ext cx="5811837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479800"/>
            <a:ext cx="67500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Imag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037013"/>
            <a:ext cx="80025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42" name="Groupe 25"/>
          <p:cNvGrpSpPr>
            <a:grpSpLocks/>
          </p:cNvGrpSpPr>
          <p:nvPr/>
        </p:nvGrpSpPr>
        <p:grpSpPr bwMode="auto">
          <a:xfrm>
            <a:off x="4565650" y="5113338"/>
            <a:ext cx="2749550" cy="681037"/>
            <a:chOff x="4702402" y="670944"/>
            <a:chExt cx="4886034" cy="1209676"/>
          </a:xfrm>
        </p:grpSpPr>
        <p:pic>
          <p:nvPicPr>
            <p:cNvPr id="44043" name="Image 2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225"/>
            <a:stretch>
              <a:fillRect/>
            </a:stretch>
          </p:blipFill>
          <p:spPr bwMode="auto">
            <a:xfrm>
              <a:off x="4702402" y="670945"/>
              <a:ext cx="3382820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4" name="Imag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47"/>
            <a:stretch>
              <a:fillRect/>
            </a:stretch>
          </p:blipFill>
          <p:spPr bwMode="auto">
            <a:xfrm>
              <a:off x="8082926" y="670944"/>
              <a:ext cx="1505510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51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FF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2785</TotalTime>
  <Words>1145</Words>
  <Application>Microsoft Office PowerPoint</Application>
  <PresentationFormat>Grand écran</PresentationFormat>
  <Paragraphs>193</Paragraphs>
  <Slides>13</Slides>
  <Notes>0</Notes>
  <HiddenSlides>0</HiddenSlides>
  <MMClips>16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Times New Roman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Valerie [CEGEE]</dc:creator>
  <cp:lastModifiedBy>VALENTIN Valerie [CEGEE]</cp:lastModifiedBy>
  <cp:revision>155</cp:revision>
  <dcterms:created xsi:type="dcterms:W3CDTF">2020-05-08T11:34:31Z</dcterms:created>
  <dcterms:modified xsi:type="dcterms:W3CDTF">2020-09-22T14:44:05Z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valerie.valentin@cegee.caisse-epargne.fr</vt:lpwstr>
  </property>
  <property fmtid="{D5CDD505-2E9C-101B-9397-08002B2CF9AE}" pid="5" name="MSIP_Label_48a19f0c-bea1-442e-a475-ed109d9ec508_SetDate">
    <vt:lpwstr>2020-05-08T12:08:19.7122255Z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