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1468" r:id="rId2"/>
    <p:sldId id="1925" r:id="rId3"/>
    <p:sldId id="1927" r:id="rId4"/>
    <p:sldId id="1928" r:id="rId5"/>
    <p:sldId id="1930" r:id="rId6"/>
    <p:sldId id="1931" r:id="rId7"/>
    <p:sldId id="1932" r:id="rId8"/>
    <p:sldId id="1945" r:id="rId9"/>
    <p:sldId id="1946" r:id="rId10"/>
    <p:sldId id="1948" r:id="rId11"/>
    <p:sldId id="1949" r:id="rId12"/>
    <p:sldId id="1929" r:id="rId13"/>
    <p:sldId id="1947" r:id="rId14"/>
    <p:sldId id="1934" r:id="rId15"/>
    <p:sldId id="1950" r:id="rId16"/>
    <p:sldId id="1951" r:id="rId17"/>
    <p:sldId id="1952" r:id="rId18"/>
    <p:sldId id="1953" r:id="rId19"/>
    <p:sldId id="1954" r:id="rId20"/>
    <p:sldId id="1955" r:id="rId21"/>
    <p:sldId id="1956" r:id="rId2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guide id="3" orient="horz" pos="3105" userDrawn="1">
          <p15:clr>
            <a:srgbClr val="A4A3A4"/>
          </p15:clr>
        </p15:guide>
        <p15:guide id="4" orient="horz" pos="314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3300"/>
    <a:srgbClr val="FFDD0F"/>
    <a:srgbClr val="FFCC66"/>
    <a:srgbClr val="FFCC00"/>
    <a:srgbClr val="FFCC99"/>
    <a:srgbClr val="B8B6AE"/>
    <a:srgbClr val="581D74"/>
    <a:srgbClr val="FFFF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96" autoAdjust="0"/>
    <p:restoredTop sz="93073" autoAdjust="0"/>
  </p:normalViewPr>
  <p:slideViewPr>
    <p:cSldViewPr snapToGrid="0">
      <p:cViewPr varScale="1">
        <p:scale>
          <a:sx n="111" d="100"/>
          <a:sy n="111" d="100"/>
        </p:scale>
        <p:origin x="1782" y="108"/>
      </p:cViewPr>
      <p:guideLst>
        <p:guide orient="horz" pos="2160"/>
        <p:guide pos="2880"/>
      </p:guideLst>
    </p:cSldViewPr>
  </p:slideViewPr>
  <p:notesTextViewPr>
    <p:cViewPr>
      <p:scale>
        <a:sx n="3" d="2"/>
        <a:sy n="3" d="2"/>
      </p:scale>
      <p:origin x="0" y="0"/>
    </p:cViewPr>
  </p:notesTextViewPr>
  <p:sorterViewPr>
    <p:cViewPr>
      <p:scale>
        <a:sx n="70" d="100"/>
        <a:sy n="70" d="100"/>
      </p:scale>
      <p:origin x="0" y="0"/>
    </p:cViewPr>
  </p:sorterViewPr>
  <p:notesViewPr>
    <p:cSldViewPr snapToGrid="0">
      <p:cViewPr varScale="1">
        <p:scale>
          <a:sx n="79" d="100"/>
          <a:sy n="79" d="100"/>
        </p:scale>
        <p:origin x="-3936" y="-84"/>
      </p:cViewPr>
      <p:guideLst>
        <p:guide orient="horz" pos="3127"/>
        <p:guide pos="2141"/>
        <p:guide orient="horz" pos="3105"/>
        <p:guide orient="horz" pos="314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9" y="2"/>
            <a:ext cx="2945659" cy="496331"/>
          </a:xfrm>
          <a:prstGeom prst="rect">
            <a:avLst/>
          </a:prstGeom>
        </p:spPr>
        <p:txBody>
          <a:bodyPr vert="horz" lIns="91402" tIns="45702" rIns="91402" bIns="45702" rtlCol="0"/>
          <a:lstStyle>
            <a:lvl1pPr algn="l">
              <a:defRPr sz="1200"/>
            </a:lvl1pPr>
          </a:lstStyle>
          <a:p>
            <a:endParaRPr lang="fr-FR" dirty="0"/>
          </a:p>
        </p:txBody>
      </p:sp>
      <p:sp>
        <p:nvSpPr>
          <p:cNvPr id="3" name="Espace réservé de la date 2"/>
          <p:cNvSpPr>
            <a:spLocks noGrp="1"/>
          </p:cNvSpPr>
          <p:nvPr>
            <p:ph type="dt" sz="quarter" idx="1"/>
          </p:nvPr>
        </p:nvSpPr>
        <p:spPr>
          <a:xfrm>
            <a:off x="3850457" y="2"/>
            <a:ext cx="2945659" cy="496331"/>
          </a:xfrm>
          <a:prstGeom prst="rect">
            <a:avLst/>
          </a:prstGeom>
        </p:spPr>
        <p:txBody>
          <a:bodyPr vert="horz" lIns="91402" tIns="45702" rIns="91402" bIns="45702" rtlCol="0"/>
          <a:lstStyle>
            <a:lvl1pPr algn="r">
              <a:defRPr sz="1200"/>
            </a:lvl1pPr>
          </a:lstStyle>
          <a:p>
            <a:fld id="{DE7261BB-B50E-417B-AD89-04368ED5D2B0}" type="datetimeFigureOut">
              <a:rPr lang="fr-FR" smtClean="0"/>
              <a:pPr/>
              <a:t>07/10/2020</a:t>
            </a:fld>
            <a:endParaRPr lang="fr-FR" dirty="0"/>
          </a:p>
        </p:txBody>
      </p:sp>
      <p:sp>
        <p:nvSpPr>
          <p:cNvPr id="4" name="Espace réservé du pied de page 3"/>
          <p:cNvSpPr>
            <a:spLocks noGrp="1"/>
          </p:cNvSpPr>
          <p:nvPr>
            <p:ph type="ftr" sz="quarter" idx="2"/>
          </p:nvPr>
        </p:nvSpPr>
        <p:spPr>
          <a:xfrm>
            <a:off x="9" y="9428585"/>
            <a:ext cx="2945659" cy="496331"/>
          </a:xfrm>
          <a:prstGeom prst="rect">
            <a:avLst/>
          </a:prstGeom>
        </p:spPr>
        <p:txBody>
          <a:bodyPr vert="horz" lIns="91402" tIns="45702" rIns="91402" bIns="45702"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0457" y="9428585"/>
            <a:ext cx="2945659" cy="496331"/>
          </a:xfrm>
          <a:prstGeom prst="rect">
            <a:avLst/>
          </a:prstGeom>
        </p:spPr>
        <p:txBody>
          <a:bodyPr vert="horz" lIns="91402" tIns="45702" rIns="91402" bIns="45702" rtlCol="0" anchor="b"/>
          <a:lstStyle>
            <a:lvl1pPr algn="r">
              <a:defRPr sz="1200"/>
            </a:lvl1pPr>
          </a:lstStyle>
          <a:p>
            <a:fld id="{9C42687D-150E-4300-9B3D-8A1F0F10CB53}" type="slidenum">
              <a:rPr lang="fr-FR" smtClean="0"/>
              <a:pPr/>
              <a:t>‹N°›</a:t>
            </a:fld>
            <a:endParaRPr lang="fr-FR" dirty="0"/>
          </a:p>
        </p:txBody>
      </p:sp>
    </p:spTree>
    <p:extLst>
      <p:ext uri="{BB962C8B-B14F-4D97-AF65-F5344CB8AC3E}">
        <p14:creationId xmlns:p14="http://schemas.microsoft.com/office/powerpoint/2010/main" val="309677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9" y="2"/>
            <a:ext cx="2945659" cy="496331"/>
          </a:xfrm>
          <a:prstGeom prst="rect">
            <a:avLst/>
          </a:prstGeom>
        </p:spPr>
        <p:txBody>
          <a:bodyPr vert="horz" lIns="91402" tIns="45702" rIns="91402" bIns="45702" rtlCol="0"/>
          <a:lstStyle>
            <a:lvl1pPr algn="l">
              <a:defRPr sz="1200"/>
            </a:lvl1pPr>
          </a:lstStyle>
          <a:p>
            <a:endParaRPr lang="fr-FR" dirty="0"/>
          </a:p>
        </p:txBody>
      </p:sp>
      <p:sp>
        <p:nvSpPr>
          <p:cNvPr id="3" name="Espace réservé de la date 2"/>
          <p:cNvSpPr>
            <a:spLocks noGrp="1"/>
          </p:cNvSpPr>
          <p:nvPr>
            <p:ph type="dt" idx="1"/>
          </p:nvPr>
        </p:nvSpPr>
        <p:spPr>
          <a:xfrm>
            <a:off x="3850457" y="2"/>
            <a:ext cx="2945659" cy="496331"/>
          </a:xfrm>
          <a:prstGeom prst="rect">
            <a:avLst/>
          </a:prstGeom>
        </p:spPr>
        <p:txBody>
          <a:bodyPr vert="horz" lIns="91402" tIns="45702" rIns="91402" bIns="45702" rtlCol="0"/>
          <a:lstStyle>
            <a:lvl1pPr algn="r">
              <a:defRPr sz="1200"/>
            </a:lvl1pPr>
          </a:lstStyle>
          <a:p>
            <a:fld id="{958494E7-FB64-4F3E-ADD4-8C32FB0F854A}" type="datetimeFigureOut">
              <a:rPr lang="fr-FR" smtClean="0"/>
              <a:pPr/>
              <a:t>07/10/2020</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02" tIns="45702" rIns="91402" bIns="45702" rtlCol="0" anchor="ctr"/>
          <a:lstStyle/>
          <a:p>
            <a:endParaRPr lang="fr-FR" dirty="0"/>
          </a:p>
        </p:txBody>
      </p:sp>
      <p:sp>
        <p:nvSpPr>
          <p:cNvPr id="5" name="Espace réservé des commentaires 4"/>
          <p:cNvSpPr>
            <a:spLocks noGrp="1"/>
          </p:cNvSpPr>
          <p:nvPr>
            <p:ph type="body" sz="quarter" idx="3"/>
          </p:nvPr>
        </p:nvSpPr>
        <p:spPr>
          <a:xfrm>
            <a:off x="679768" y="4715153"/>
            <a:ext cx="5438140" cy="4466988"/>
          </a:xfrm>
          <a:prstGeom prst="rect">
            <a:avLst/>
          </a:prstGeom>
        </p:spPr>
        <p:txBody>
          <a:bodyPr vert="horz" lIns="91402" tIns="45702" rIns="91402" bIns="45702"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9" y="9428585"/>
            <a:ext cx="2945659" cy="496331"/>
          </a:xfrm>
          <a:prstGeom prst="rect">
            <a:avLst/>
          </a:prstGeom>
        </p:spPr>
        <p:txBody>
          <a:bodyPr vert="horz" lIns="91402" tIns="45702" rIns="91402" bIns="45702"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57" y="9428585"/>
            <a:ext cx="2945659" cy="496331"/>
          </a:xfrm>
          <a:prstGeom prst="rect">
            <a:avLst/>
          </a:prstGeom>
        </p:spPr>
        <p:txBody>
          <a:bodyPr vert="horz" lIns="91402" tIns="45702" rIns="91402" bIns="45702" rtlCol="0" anchor="b"/>
          <a:lstStyle>
            <a:lvl1pPr algn="r">
              <a:defRPr sz="1200"/>
            </a:lvl1pPr>
          </a:lstStyle>
          <a:p>
            <a:fld id="{4B376E12-FE50-42E2-B4F0-58703DF1D800}" type="slidenum">
              <a:rPr lang="fr-FR" smtClean="0"/>
              <a:pPr/>
              <a:t>‹N°›</a:t>
            </a:fld>
            <a:endParaRPr lang="fr-FR" dirty="0"/>
          </a:p>
        </p:txBody>
      </p:sp>
    </p:spTree>
    <p:extLst>
      <p:ext uri="{BB962C8B-B14F-4D97-AF65-F5344CB8AC3E}">
        <p14:creationId xmlns:p14="http://schemas.microsoft.com/office/powerpoint/2010/main" val="593890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4404220" y="3167643"/>
            <a:ext cx="4654640" cy="1144677"/>
          </a:xfrm>
          <a:prstGeom prst="rect">
            <a:avLst/>
          </a:prstGeom>
          <a:noFill/>
        </p:spPr>
        <p:txBody>
          <a:bodyPr anchor="ctr"/>
          <a:lstStyle>
            <a:lvl1pPr algn="ctr">
              <a:defRPr sz="3200">
                <a:solidFill>
                  <a:srgbClr val="C00000"/>
                </a:solidFill>
              </a:defRPr>
            </a:lvl1pPr>
          </a:lstStyle>
          <a:p>
            <a:r>
              <a:rPr lang="fr-FR" dirty="0"/>
              <a:t>Modifiez le style du titre</a:t>
            </a:r>
          </a:p>
        </p:txBody>
      </p:sp>
      <p:sp>
        <p:nvSpPr>
          <p:cNvPr id="3" name="Sous-titre 2"/>
          <p:cNvSpPr>
            <a:spLocks noGrp="1"/>
          </p:cNvSpPr>
          <p:nvPr>
            <p:ph type="subTitle" idx="1"/>
          </p:nvPr>
        </p:nvSpPr>
        <p:spPr>
          <a:xfrm>
            <a:off x="4404219" y="4399104"/>
            <a:ext cx="4664279" cy="1171369"/>
          </a:xfrm>
          <a:prstGeom prst="rect">
            <a:avLst/>
          </a:prstGeom>
        </p:spPr>
        <p:txBody>
          <a:bodyPr>
            <a:normAutofit/>
          </a:bodyPr>
          <a:lstStyle>
            <a:lvl1pPr marL="0" marR="0" indent="0" algn="ctr" defTabSz="914400" rtl="0" eaLnBrk="1" fontAlgn="auto" latinLnBrk="0" hangingPunct="1">
              <a:lnSpc>
                <a:spcPct val="100000"/>
              </a:lnSpc>
              <a:spcBef>
                <a:spcPts val="600"/>
              </a:spcBef>
              <a:spcAft>
                <a:spcPts val="0"/>
              </a:spcAft>
              <a:buClr>
                <a:srgbClr val="00B050"/>
              </a:buClr>
              <a:buSzPct val="70000"/>
              <a:buFont typeface="Wingdings 2" pitchFamily="18" charset="2"/>
              <a:buNone/>
              <a:tabLst/>
              <a:defRPr sz="2000" b="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2" name="Rectangle 11"/>
          <p:cNvSpPr/>
          <p:nvPr userDrawn="1"/>
        </p:nvSpPr>
        <p:spPr>
          <a:xfrm>
            <a:off x="1813151" y="4266976"/>
            <a:ext cx="1513933" cy="1614099"/>
          </a:xfrm>
          <a:prstGeom prst="rect">
            <a:avLst/>
          </a:prstGeom>
          <a:solidFill>
            <a:srgbClr val="6C6C6C">
              <a:lumMod val="75000"/>
            </a:srgbClr>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Rectangle 12"/>
          <p:cNvSpPr/>
          <p:nvPr userDrawn="1"/>
        </p:nvSpPr>
        <p:spPr>
          <a:xfrm>
            <a:off x="2661913" y="319323"/>
            <a:ext cx="1787146" cy="1787146"/>
          </a:xfrm>
          <a:prstGeom prst="rect">
            <a:avLst/>
          </a:prstGeom>
          <a:solidFill>
            <a:srgbClr val="6C6C6C">
              <a:lumMod val="50000"/>
            </a:srgbClr>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14" name="Rectangle 13"/>
          <p:cNvSpPr/>
          <p:nvPr userDrawn="1"/>
        </p:nvSpPr>
        <p:spPr>
          <a:xfrm>
            <a:off x="4924032" y="0"/>
            <a:ext cx="1787146" cy="728926"/>
          </a:xfrm>
          <a:prstGeom prst="rect">
            <a:avLst/>
          </a:prstGeom>
          <a:solidFill>
            <a:srgbClr val="6C6C6C">
              <a:lumMod val="20000"/>
              <a:lumOff val="80000"/>
            </a:srgbClr>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ectangle 14"/>
          <p:cNvSpPr/>
          <p:nvPr userDrawn="1"/>
        </p:nvSpPr>
        <p:spPr>
          <a:xfrm>
            <a:off x="1584751" y="1168358"/>
            <a:ext cx="1970735" cy="1970735"/>
          </a:xfrm>
          <a:prstGeom prst="rect">
            <a:avLst/>
          </a:prstGeom>
          <a:solidFill>
            <a:srgbClr val="6C6C6C">
              <a:lumMod val="60000"/>
              <a:lumOff val="40000"/>
            </a:srgbClr>
          </a:solidFill>
          <a:ln w="1841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Rectangle 15"/>
          <p:cNvSpPr/>
          <p:nvPr userDrawn="1"/>
        </p:nvSpPr>
        <p:spPr>
          <a:xfrm>
            <a:off x="448904" y="2870443"/>
            <a:ext cx="1970735" cy="1970735"/>
          </a:xfrm>
          <a:prstGeom prst="rect">
            <a:avLst/>
          </a:prstGeom>
          <a:solidFill>
            <a:srgbClr val="6C6C6C">
              <a:lumMod val="40000"/>
              <a:lumOff val="60000"/>
            </a:srgbClr>
          </a:solidFill>
          <a:ln w="18415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pic>
        <p:nvPicPr>
          <p:cNvPr id="17" name="Image 16" descr="CE_carre_rouge.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615" y="345189"/>
            <a:ext cx="1787147" cy="1787147"/>
          </a:xfrm>
          <a:prstGeom prst="rect">
            <a:avLst/>
          </a:prstGeom>
        </p:spPr>
      </p:pic>
    </p:spTree>
    <p:extLst>
      <p:ext uri="{BB962C8B-B14F-4D97-AF65-F5344CB8AC3E}">
        <p14:creationId xmlns:p14="http://schemas.microsoft.com/office/powerpoint/2010/main" val="1492798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pPr lvl="0"/>
            <a:fld id="{673CE273-56D8-4DF5-AF26-13F824466A73}" type="slidenum">
              <a:rPr lang="fr-FR" smtClean="0"/>
              <a:pPr lvl="0"/>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2790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12" name="Titre 3"/>
          <p:cNvSpPr>
            <a:spLocks noGrp="1"/>
          </p:cNvSpPr>
          <p:nvPr>
            <p:ph type="title"/>
          </p:nvPr>
        </p:nvSpPr>
        <p:spPr>
          <a:xfrm rot="16200000">
            <a:off x="-3211477" y="3211477"/>
            <a:ext cx="6858000"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defRPr kumimoji="0" lang="fr-FR" i="0" u="none" strike="noStrike" kern="0" cap="none" spc="0" normalizeH="0" baseline="0">
                <a:ln>
                  <a:noFill/>
                </a:ln>
                <a:solidFill>
                  <a:schemeClr val="tx1">
                    <a:lumMod val="50000"/>
                    <a:lumOff val="50000"/>
                  </a:schemeClr>
                </a:solidFill>
                <a:effectLst/>
                <a:uLnTx/>
                <a:uFillTx/>
                <a:latin typeface="Arial Narrow"/>
                <a:ea typeface="+mn-ea"/>
                <a:cs typeface="+mn-cs"/>
              </a:defRPr>
            </a:lvl1pPr>
          </a:lstStyle>
          <a:p>
            <a:pPr lvl="0" algn="ctr"/>
            <a:endParaRPr lang="fr-FR"/>
          </a:p>
        </p:txBody>
      </p:sp>
      <p:sp>
        <p:nvSpPr>
          <p:cNvPr id="3" name="Espace réservé du texte 2"/>
          <p:cNvSpPr>
            <a:spLocks noGrp="1"/>
          </p:cNvSpPr>
          <p:nvPr>
            <p:ph type="body" idx="1"/>
          </p:nvPr>
        </p:nvSpPr>
        <p:spPr>
          <a:xfrm>
            <a:off x="885824" y="1572619"/>
            <a:ext cx="3859213" cy="468905"/>
          </a:xfrm>
        </p:spPr>
        <p:txBody>
          <a:bodyPr anchor="b">
            <a:no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85824" y="2200417"/>
            <a:ext cx="3859213" cy="3792396"/>
          </a:xfrm>
        </p:spPr>
        <p:txBody>
          <a:bodyPr>
            <a:normAutofit/>
          </a:bodyPr>
          <a:lstStyle>
            <a:lvl1pPr>
              <a:buClr>
                <a:srgbClr val="FF0000"/>
              </a:buClr>
              <a:defRPr sz="1200"/>
            </a:lvl1pPr>
            <a:lvl2pPr>
              <a:buClr>
                <a:srgbClr val="FF0000"/>
              </a:buClr>
              <a:defRPr sz="1100"/>
            </a:lvl2pPr>
            <a:lvl3pPr>
              <a:buClr>
                <a:srgbClr val="FF0000"/>
              </a:buClr>
              <a:defRPr sz="1050"/>
            </a:lvl3pPr>
            <a:lvl4pPr>
              <a:buClr>
                <a:srgbClr val="FF0000"/>
              </a:buClr>
              <a:defRPr sz="1000"/>
            </a:lvl4pPr>
            <a:lvl5pPr>
              <a:buClr>
                <a:srgbClr val="FF0000"/>
              </a:buClr>
              <a:defRPr sz="10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073721" y="1572619"/>
            <a:ext cx="3860729" cy="468905"/>
          </a:xfrm>
        </p:spPr>
        <p:txBody>
          <a:bodyPr anchor="b">
            <a:no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5073721" y="2200417"/>
            <a:ext cx="3860729" cy="3792396"/>
          </a:xfrm>
        </p:spPr>
        <p:txBody>
          <a:bodyPr>
            <a:normAutofit/>
          </a:bodyPr>
          <a:lstStyle>
            <a:lvl1pPr>
              <a:buClr>
                <a:srgbClr val="FF0000"/>
              </a:buClr>
              <a:defRPr sz="1200"/>
            </a:lvl1pPr>
            <a:lvl2pPr>
              <a:buClr>
                <a:srgbClr val="FF0000"/>
              </a:buClr>
              <a:defRPr sz="1100"/>
            </a:lvl2pPr>
            <a:lvl3pPr>
              <a:buClr>
                <a:srgbClr val="FF0000"/>
              </a:buClr>
              <a:defRPr sz="1050"/>
            </a:lvl3pPr>
            <a:lvl4pPr>
              <a:buClr>
                <a:srgbClr val="FF0000"/>
              </a:buClr>
              <a:defRPr sz="1000"/>
            </a:lvl4pPr>
            <a:lvl5pPr>
              <a:buClr>
                <a:srgbClr val="FF0000"/>
              </a:buClr>
              <a:defRPr sz="10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5"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pic>
        <p:nvPicPr>
          <p:cNvPr id="1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0074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9" name="Titre 3"/>
          <p:cNvSpPr>
            <a:spLocks noGrp="1"/>
          </p:cNvSpPr>
          <p:nvPr>
            <p:ph type="title"/>
          </p:nvPr>
        </p:nvSpPr>
        <p:spPr>
          <a:xfrm rot="16200000">
            <a:off x="-3211477" y="3211477"/>
            <a:ext cx="6858000"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defRPr kumimoji="0" lang="fr-FR" i="0" u="none" strike="noStrike" kern="0" cap="none" spc="0" normalizeH="0" baseline="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sz="half" idx="1"/>
          </p:nvPr>
        </p:nvSpPr>
        <p:spPr>
          <a:xfrm>
            <a:off x="1019174" y="1787857"/>
            <a:ext cx="3476625" cy="4338306"/>
          </a:xfrm>
        </p:spPr>
        <p:txBody>
          <a:bodyPr>
            <a:normAutofit/>
          </a:bodyPr>
          <a:lstStyle>
            <a:lvl1pPr>
              <a:buClr>
                <a:srgbClr val="FF0000"/>
              </a:buClr>
              <a:defRPr sz="1400"/>
            </a:lvl1pPr>
            <a:lvl2pPr>
              <a:buClr>
                <a:srgbClr val="FF0000"/>
              </a:buClr>
              <a:defRPr sz="1200"/>
            </a:lvl2pPr>
            <a:lvl3pPr>
              <a:buClr>
                <a:srgbClr val="FF0000"/>
              </a:buClr>
              <a:defRPr sz="1100"/>
            </a:lvl3pPr>
            <a:lvl4pPr>
              <a:buClr>
                <a:srgbClr val="FF0000"/>
              </a:buClr>
              <a:defRPr sz="1050"/>
            </a:lvl4pPr>
            <a:lvl5pPr>
              <a:buClr>
                <a:srgbClr val="FF0000"/>
              </a:buClr>
              <a:defRPr sz="105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5210174" y="1787857"/>
            <a:ext cx="3476625" cy="4338306"/>
          </a:xfrm>
        </p:spPr>
        <p:txBody>
          <a:bodyPr>
            <a:normAutofit/>
          </a:bodyPr>
          <a:lstStyle>
            <a:lvl1pPr>
              <a:buClr>
                <a:srgbClr val="FF0000"/>
              </a:buClr>
              <a:defRPr sz="1400"/>
            </a:lvl1pPr>
            <a:lvl2pPr>
              <a:buClr>
                <a:srgbClr val="FF0000"/>
              </a:buClr>
              <a:defRPr sz="1200"/>
            </a:lvl2pPr>
            <a:lvl3pPr>
              <a:buClr>
                <a:srgbClr val="FF0000"/>
              </a:buClr>
              <a:defRPr sz="1100"/>
            </a:lvl3pPr>
            <a:lvl4pPr>
              <a:buClr>
                <a:srgbClr val="FF0000"/>
              </a:buClr>
              <a:defRPr sz="1050"/>
            </a:lvl4pPr>
            <a:lvl5pPr>
              <a:buClr>
                <a:srgbClr val="FF0000"/>
              </a:buClr>
              <a:defRPr sz="105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5"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pic>
        <p:nvPicPr>
          <p:cNvPr id="1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08120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0"/>
            <a:ext cx="8229600" cy="435046"/>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96036" y="1815152"/>
            <a:ext cx="7902054" cy="4311011"/>
          </a:xfrm>
          <a:prstGeom prst="rect">
            <a:avLst/>
          </a:prstGeom>
        </p:spPr>
        <p:txBody>
          <a:bodyPr vert="horz" lIns="91440" tIns="45720" rIns="91440" bIns="45720" rtlCol="0">
            <a:normAutofit/>
          </a:body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e la date 3"/>
          <p:cNvSpPr>
            <a:spLocks noGrp="1"/>
          </p:cNvSpPr>
          <p:nvPr>
            <p:ph type="dt" sz="half" idx="2"/>
          </p:nvPr>
        </p:nvSpPr>
        <p:spPr>
          <a:xfrm>
            <a:off x="2982903" y="6558181"/>
            <a:ext cx="3223688" cy="304800"/>
          </a:xfrm>
          <a:prstGeom prst="rect">
            <a:avLst/>
          </a:prstGeom>
        </p:spPr>
        <p:txBody>
          <a:bodyPr/>
          <a:lstStyle>
            <a:lvl1pPr algn="ctr">
              <a:defRPr sz="1000">
                <a:solidFill>
                  <a:schemeClr val="tx1">
                    <a:lumMod val="50000"/>
                    <a:lumOff val="50000"/>
                  </a:schemeClr>
                </a:solidFill>
                <a:latin typeface="Arial" panose="020B0604020202020204" pitchFamily="34" charset="0"/>
                <a:cs typeface="Arial" panose="020B0604020202020204" pitchFamily="34" charset="0"/>
              </a:defRPr>
            </a:lvl1pPr>
          </a:lstStyle>
          <a:p>
            <a:r>
              <a:rPr lang="fr-FR" dirty="0"/>
              <a:t>CONFIDENTIEL</a:t>
            </a:r>
          </a:p>
        </p:txBody>
      </p:sp>
      <p:sp>
        <p:nvSpPr>
          <p:cNvPr id="10" name="Espace réservé du numéro de diapositive 4"/>
          <p:cNvSpPr>
            <a:spLocks noGrp="1"/>
          </p:cNvSpPr>
          <p:nvPr>
            <p:ph type="sldNum" sz="quarter" idx="4"/>
          </p:nvPr>
        </p:nvSpPr>
        <p:spPr>
          <a:xfrm>
            <a:off x="124104" y="6618665"/>
            <a:ext cx="2133600" cy="171989"/>
          </a:xfrm>
          <a:prstGeom prst="rect">
            <a:avLst/>
          </a:prstGeom>
        </p:spPr>
        <p:txBody>
          <a:bodyPr/>
          <a:lstStyle>
            <a:lvl1pPr algn="l">
              <a:defRPr sz="1000">
                <a:solidFill>
                  <a:schemeClr val="tx1">
                    <a:lumMod val="50000"/>
                    <a:lumOff val="50000"/>
                  </a:schemeClr>
                </a:solidFill>
                <a:latin typeface="Arial" panose="020B0604020202020204" pitchFamily="34" charset="0"/>
                <a:cs typeface="Arial" panose="020B0604020202020204" pitchFamily="34" charset="0"/>
              </a:defRPr>
            </a:lvl1pPr>
          </a:lstStyle>
          <a:p>
            <a:r>
              <a:rPr lang="fr-FR"/>
              <a:t>Page </a:t>
            </a:r>
            <a:fld id="{C1AFB0A2-6ECC-4DD6-AB87-0BEBAE1D4521}" type="slidenum">
              <a:rPr lang="fr-FR" smtClean="0"/>
              <a:pPr/>
              <a:t>‹N°›</a:t>
            </a:fld>
            <a:endParaRPr lang="fr-FR" dirty="0"/>
          </a:p>
        </p:txBody>
      </p:sp>
    </p:spTree>
    <p:extLst>
      <p:ext uri="{BB962C8B-B14F-4D97-AF65-F5344CB8AC3E}">
        <p14:creationId xmlns:p14="http://schemas.microsoft.com/office/powerpoint/2010/main" val="3086275504"/>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3" r:id="rId3"/>
    <p:sldLayoutId id="2147483652" r:id="rId4"/>
  </p:sldLayoutIdLst>
  <p:hf hdr="0"/>
  <p:txStyles>
    <p:titleStyle>
      <a:lvl1pPr algn="l" defTabSz="914400" rtl="0" eaLnBrk="1" latinLnBrk="0" hangingPunct="1">
        <a:spcBef>
          <a:spcPct val="0"/>
        </a:spcBef>
        <a:buNone/>
        <a:defRPr sz="1800" b="1" kern="1200">
          <a:solidFill>
            <a:srgbClr val="E9030A"/>
          </a:solidFill>
          <a:latin typeface="Arial" pitchFamily="34" charset="0"/>
          <a:ea typeface="+mj-ea"/>
          <a:cs typeface="Arial" pitchFamily="34" charset="0"/>
        </a:defRPr>
      </a:lvl1pPr>
    </p:titleStyle>
    <p:body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commerciaux.celca.caisse-epargne.fr/download/1071/assurance-groupe-cnp/3760/assurance-perte-demploi-fiche-produit.ppt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rvice-cegee-sps/sites/refdoc/mydocs/Documents%20partages/NI-A-0225.pdf?Web=1" TargetMode="External"/><Relationship Id="rId7" Type="http://schemas.openxmlformats.org/officeDocument/2006/relationships/image" Target="../media/image16.emf"/><Relationship Id="rId2" Type="http://schemas.openxmlformats.org/officeDocument/2006/relationships/hyperlink" Target="http://commerciaux.celca.caisse-epargne.fr/download/1479/schemas-delegataires-cegee-territoires-ex-celca-et-ex-cea/19383/referentiel-des-delegations-particulier-credit-immobilier-01-10-2020.pdf" TargetMode="Externa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hyperlink" Target="http://service-cegee-sps/sites/refdoc/mydocs/Documents%20partages/NI-A-0224.pdf?Web=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rvice-cegee-sps/sites/refdoc/mydocs/_layouts/15/WopiFrame.aspx?sourcedoc=/sites/refdoc/mydocs/Documents%20partages/Annexe-PR-A-04574.docx&amp;action=default" TargetMode="External"/><Relationship Id="rId2" Type="http://schemas.openxmlformats.org/officeDocument/2006/relationships/hyperlink" Target="http://service-cegee-sps/sites/refdoc/mydocs/_layouts/15/WopiFrame.aspx?sourcedoc=/sites/refdoc/mydocs/Documents%20partages/Annexe-PR-A-04573.docx&amp;action=default" TargetMode="Externa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http://service-cegee-sps/sites/refdoc/mydocs/_layouts/15/WopiFrame.aspx?sourcedoc=/sites/refdoc/mydocs/Documents%20partages/PR-A-0457.pdf&amp;action=default&amp;DefaultItemOpen=1"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rvice-portail-intranet-cegee.sigce.caisse-epargne.fr/Intranet/intranetcegee_prod/Orca/" TargetMode="Externa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noAutofit/>
          </a:bodyPr>
          <a:lstStyle/>
          <a:p>
            <a:r>
              <a:rPr lang="fr-FR" sz="2600" dirty="0">
                <a:solidFill>
                  <a:schemeClr val="tx1">
                    <a:lumMod val="65000"/>
                    <a:lumOff val="35000"/>
                  </a:schemeClr>
                </a:solidFill>
              </a:rPr>
              <a:t>Heure du </a:t>
            </a:r>
            <a:r>
              <a:rPr lang="fr-FR" sz="2600" dirty="0" smtClean="0">
                <a:solidFill>
                  <a:schemeClr val="tx1">
                    <a:lumMod val="65000"/>
                    <a:lumOff val="35000"/>
                  </a:schemeClr>
                </a:solidFill>
              </a:rPr>
              <a:t>Jeudi</a:t>
            </a:r>
            <a:br>
              <a:rPr lang="fr-FR" sz="2600" dirty="0" smtClean="0">
                <a:solidFill>
                  <a:schemeClr val="tx1">
                    <a:lumMod val="65000"/>
                    <a:lumOff val="35000"/>
                  </a:schemeClr>
                </a:solidFill>
              </a:rPr>
            </a:br>
            <a:r>
              <a:rPr lang="fr-FR" sz="2600" dirty="0" smtClean="0">
                <a:solidFill>
                  <a:schemeClr val="tx1">
                    <a:lumMod val="65000"/>
                    <a:lumOff val="35000"/>
                  </a:schemeClr>
                </a:solidFill>
              </a:rPr>
              <a:t>8 octobre 2020</a:t>
            </a:r>
            <a:br>
              <a:rPr lang="fr-FR" sz="2600" dirty="0" smtClean="0">
                <a:solidFill>
                  <a:schemeClr val="tx1">
                    <a:lumMod val="65000"/>
                    <a:lumOff val="35000"/>
                  </a:schemeClr>
                </a:solidFill>
              </a:rPr>
            </a:br>
            <a:r>
              <a:rPr lang="fr-FR" sz="2600" b="0" dirty="0" smtClean="0">
                <a:solidFill>
                  <a:schemeClr val="tx1">
                    <a:lumMod val="65000"/>
                    <a:lumOff val="35000"/>
                  </a:schemeClr>
                </a:solidFill>
              </a:rPr>
              <a:t>partie#1</a:t>
            </a:r>
            <a:br>
              <a:rPr lang="fr-FR" sz="2600" b="0" dirty="0" smtClean="0">
                <a:solidFill>
                  <a:schemeClr val="tx1">
                    <a:lumMod val="65000"/>
                    <a:lumOff val="35000"/>
                  </a:schemeClr>
                </a:solidFill>
              </a:rPr>
            </a:br>
            <a:r>
              <a:rPr lang="fr-FR" sz="2600" b="0" dirty="0">
                <a:solidFill>
                  <a:schemeClr val="tx1">
                    <a:lumMod val="65000"/>
                    <a:lumOff val="35000"/>
                  </a:schemeClr>
                </a:solidFill>
              </a:rPr>
              <a:t/>
            </a:r>
            <a:br>
              <a:rPr lang="fr-FR" sz="2600" b="0" dirty="0">
                <a:solidFill>
                  <a:schemeClr val="tx1">
                    <a:lumMod val="65000"/>
                    <a:lumOff val="35000"/>
                  </a:schemeClr>
                </a:solidFill>
              </a:rPr>
            </a:br>
            <a:r>
              <a:rPr lang="fr-FR" sz="2600" dirty="0" smtClean="0"/>
              <a:t>Prêt </a:t>
            </a:r>
            <a:r>
              <a:rPr lang="fr-FR" sz="2600" dirty="0"/>
              <a:t>Grandioz</a:t>
            </a:r>
            <a:br>
              <a:rPr lang="fr-FR" sz="2600" dirty="0"/>
            </a:br>
            <a:r>
              <a:rPr lang="fr-FR" sz="2600" dirty="0"/>
              <a:t>Prêt </a:t>
            </a:r>
            <a:r>
              <a:rPr lang="fr-FR" sz="2600" dirty="0" err="1"/>
              <a:t>Grandioz</a:t>
            </a:r>
            <a:r>
              <a:rPr lang="fr-FR" sz="2600" dirty="0"/>
              <a:t> </a:t>
            </a:r>
            <a:r>
              <a:rPr lang="fr-FR" sz="2600" dirty="0" smtClean="0"/>
              <a:t>Investisseur 	</a:t>
            </a:r>
            <a:endParaRPr lang="fr-FR" sz="2600" b="0" dirty="0"/>
          </a:p>
        </p:txBody>
      </p:sp>
    </p:spTree>
    <p:extLst>
      <p:ext uri="{BB962C8B-B14F-4D97-AF65-F5344CB8AC3E}">
        <p14:creationId xmlns:p14="http://schemas.microsoft.com/office/powerpoint/2010/main" val="379115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Sommaire</a:t>
            </a:r>
            <a:endParaRPr lang="fr-FR" dirty="0"/>
          </a:p>
        </p:txBody>
      </p:sp>
      <p:sp>
        <p:nvSpPr>
          <p:cNvPr id="3" name="Espace réservé du contenu 2"/>
          <p:cNvSpPr>
            <a:spLocks noGrp="1"/>
          </p:cNvSpPr>
          <p:nvPr>
            <p:ph idx="1"/>
          </p:nvPr>
        </p:nvSpPr>
        <p:spPr>
          <a:xfrm>
            <a:off x="900000" y="900000"/>
            <a:ext cx="7738280" cy="5580000"/>
          </a:xfrm>
        </p:spPr>
        <p:txBody>
          <a:bodyPr>
            <a:normAutofit/>
          </a:bodyPr>
          <a:lstStyle/>
          <a:p>
            <a:endParaRPr lang="fr-FR" sz="1600" dirty="0" smtClean="0">
              <a:solidFill>
                <a:schemeClr val="tx1">
                  <a:lumMod val="65000"/>
                  <a:lumOff val="35000"/>
                </a:schemeClr>
              </a:solidFill>
            </a:endParaRPr>
          </a:p>
          <a:p>
            <a:r>
              <a:rPr lang="fr-FR" sz="1600" dirty="0" smtClean="0">
                <a:solidFill>
                  <a:schemeClr val="tx1">
                    <a:lumMod val="65000"/>
                    <a:lumOff val="35000"/>
                  </a:schemeClr>
                </a:solidFill>
              </a:rPr>
              <a:t>Le </a:t>
            </a:r>
            <a:r>
              <a:rPr lang="fr-FR" sz="1600" dirty="0">
                <a:solidFill>
                  <a:schemeClr val="tx1">
                    <a:lumMod val="65000"/>
                    <a:lumOff val="35000"/>
                  </a:schemeClr>
                </a:solidFill>
              </a:rPr>
              <a:t>contexte actuel offre une opportunité pour repositionner </a:t>
            </a:r>
            <a:r>
              <a:rPr lang="fr-FR" sz="1600" dirty="0" smtClean="0">
                <a:solidFill>
                  <a:schemeClr val="tx1">
                    <a:lumMod val="65000"/>
                    <a:lumOff val="35000"/>
                  </a:schemeClr>
                </a:solidFill>
              </a:rPr>
              <a:t>l’offre Grandioz </a:t>
            </a:r>
            <a:r>
              <a:rPr lang="fr-FR" sz="1600" dirty="0">
                <a:solidFill>
                  <a:schemeClr val="tx1">
                    <a:lumMod val="65000"/>
                    <a:lumOff val="35000"/>
                  </a:schemeClr>
                </a:solidFill>
              </a:rPr>
              <a:t>dans notre </a:t>
            </a:r>
            <a:r>
              <a:rPr lang="fr-FR" sz="1600" dirty="0" smtClean="0">
                <a:solidFill>
                  <a:schemeClr val="tx1">
                    <a:lumMod val="65000"/>
                    <a:lumOff val="35000"/>
                  </a:schemeClr>
                </a:solidFill>
              </a:rPr>
              <a:t>gamme de </a:t>
            </a:r>
            <a:r>
              <a:rPr lang="fr-FR" sz="1600" smtClean="0">
                <a:solidFill>
                  <a:schemeClr val="tx1">
                    <a:lumMod val="65000"/>
                    <a:lumOff val="35000"/>
                  </a:schemeClr>
                </a:solidFill>
              </a:rPr>
              <a:t>crédits immobiliers</a:t>
            </a:r>
            <a:endParaRPr lang="fr-FR" sz="1600" dirty="0">
              <a:solidFill>
                <a:schemeClr val="tx1">
                  <a:lumMod val="65000"/>
                  <a:lumOff val="35000"/>
                </a:schemeClr>
              </a:solidFill>
            </a:endParaRPr>
          </a:p>
          <a:p>
            <a:endParaRPr lang="fr-FR" sz="1600" dirty="0">
              <a:solidFill>
                <a:schemeClr val="tx1">
                  <a:lumMod val="65000"/>
                  <a:lumOff val="35000"/>
                </a:schemeClr>
              </a:solidFill>
            </a:endParaRPr>
          </a:p>
          <a:p>
            <a:r>
              <a:rPr lang="fr-FR" sz="1600" dirty="0" smtClean="0">
                <a:solidFill>
                  <a:schemeClr val="tx1">
                    <a:lumMod val="65000"/>
                    <a:lumOff val="35000"/>
                  </a:schemeClr>
                </a:solidFill>
              </a:rPr>
              <a:t>Les Prêts Grandioz ouvrent </a:t>
            </a:r>
            <a:r>
              <a:rPr lang="fr-FR" sz="1600" dirty="0">
                <a:solidFill>
                  <a:schemeClr val="tx1">
                    <a:lumMod val="65000"/>
                    <a:lumOff val="35000"/>
                  </a:schemeClr>
                </a:solidFill>
              </a:rPr>
              <a:t>de nouvelles perspectives sur les solutions de </a:t>
            </a:r>
            <a:r>
              <a:rPr lang="fr-FR" sz="1600" dirty="0" smtClean="0">
                <a:solidFill>
                  <a:schemeClr val="tx1">
                    <a:lumMod val="65000"/>
                    <a:lumOff val="35000"/>
                  </a:schemeClr>
                </a:solidFill>
              </a:rPr>
              <a:t>financement</a:t>
            </a:r>
          </a:p>
          <a:p>
            <a:endParaRPr lang="fr-FR" sz="1600" dirty="0">
              <a:solidFill>
                <a:schemeClr val="tx1">
                  <a:lumMod val="65000"/>
                  <a:lumOff val="35000"/>
                </a:schemeClr>
              </a:solidFill>
            </a:endParaRPr>
          </a:p>
          <a:p>
            <a:r>
              <a:rPr lang="fr-FR" sz="1600" dirty="0">
                <a:solidFill>
                  <a:schemeClr val="tx1">
                    <a:lumMod val="65000"/>
                    <a:lumOff val="35000"/>
                  </a:schemeClr>
                </a:solidFill>
              </a:rPr>
              <a:t>Grandioz : le crédit 3 en 1</a:t>
            </a:r>
          </a:p>
          <a:p>
            <a:pPr lvl="1"/>
            <a:r>
              <a:rPr lang="fr-FR" dirty="0">
                <a:solidFill>
                  <a:schemeClr val="tx1">
                    <a:lumMod val="65000"/>
                    <a:lumOff val="35000"/>
                  </a:schemeClr>
                </a:solidFill>
              </a:rPr>
              <a:t>Rembourser moins au départ</a:t>
            </a:r>
          </a:p>
          <a:p>
            <a:pPr lvl="1"/>
            <a:r>
              <a:rPr lang="fr-FR" dirty="0">
                <a:solidFill>
                  <a:schemeClr val="tx1">
                    <a:lumMod val="65000"/>
                    <a:lumOff val="35000"/>
                  </a:schemeClr>
                </a:solidFill>
              </a:rPr>
              <a:t>Emprunter plus</a:t>
            </a:r>
          </a:p>
          <a:p>
            <a:pPr lvl="1"/>
            <a:r>
              <a:rPr lang="fr-FR" dirty="0">
                <a:solidFill>
                  <a:schemeClr val="tx1">
                    <a:lumMod val="65000"/>
                    <a:lumOff val="35000"/>
                  </a:schemeClr>
                </a:solidFill>
              </a:rPr>
              <a:t>Rembourser plus vite</a:t>
            </a:r>
          </a:p>
          <a:p>
            <a:pPr lvl="1"/>
            <a:r>
              <a:rPr lang="fr-FR" dirty="0">
                <a:solidFill>
                  <a:schemeClr val="tx1">
                    <a:lumMod val="65000"/>
                    <a:lumOff val="35000"/>
                  </a:schemeClr>
                </a:solidFill>
              </a:rPr>
              <a:t>En version </a:t>
            </a:r>
            <a:r>
              <a:rPr lang="fr-FR" dirty="0" smtClean="0">
                <a:solidFill>
                  <a:schemeClr val="tx1">
                    <a:lumMod val="65000"/>
                    <a:lumOff val="35000"/>
                  </a:schemeClr>
                </a:solidFill>
              </a:rPr>
              <a:t>Investisseur</a:t>
            </a:r>
            <a:endParaRPr lang="fr-FR" dirty="0">
              <a:solidFill>
                <a:schemeClr val="tx1">
                  <a:lumMod val="65000"/>
                  <a:lumOff val="35000"/>
                </a:schemeClr>
              </a:solidFill>
            </a:endParaRPr>
          </a:p>
          <a:p>
            <a:endParaRPr lang="fr-FR" sz="1600" dirty="0">
              <a:solidFill>
                <a:schemeClr val="tx1">
                  <a:lumMod val="65000"/>
                  <a:lumOff val="35000"/>
                </a:schemeClr>
              </a:solidFill>
            </a:endParaRPr>
          </a:p>
          <a:p>
            <a:r>
              <a:rPr lang="fr-FR" altLang="fr-FR" sz="1600" dirty="0" smtClean="0">
                <a:solidFill>
                  <a:schemeClr val="tx1">
                    <a:lumMod val="65000"/>
                    <a:lumOff val="35000"/>
                  </a:schemeClr>
                </a:solidFill>
              </a:rPr>
              <a:t>Avec des </a:t>
            </a:r>
            <a:r>
              <a:rPr lang="fr-FR" altLang="fr-FR" sz="1600" dirty="0">
                <a:solidFill>
                  <a:schemeClr val="tx1">
                    <a:lumMod val="65000"/>
                    <a:lumOff val="35000"/>
                  </a:schemeClr>
                </a:solidFill>
              </a:rPr>
              <a:t>options techniques </a:t>
            </a:r>
            <a:r>
              <a:rPr lang="fr-FR" altLang="fr-FR" sz="1600" dirty="0" smtClean="0">
                <a:solidFill>
                  <a:schemeClr val="tx1">
                    <a:lumMod val="65000"/>
                    <a:lumOff val="35000"/>
                  </a:schemeClr>
                </a:solidFill>
              </a:rPr>
              <a:t>qui doivent </a:t>
            </a:r>
            <a:r>
              <a:rPr lang="fr-FR" altLang="fr-FR" sz="1600" dirty="0">
                <a:solidFill>
                  <a:schemeClr val="tx1">
                    <a:lumMod val="65000"/>
                    <a:lumOff val="35000"/>
                  </a:schemeClr>
                </a:solidFill>
              </a:rPr>
              <a:t>être bien appréhendées</a:t>
            </a:r>
          </a:p>
          <a:p>
            <a:endParaRPr lang="fr-FR" sz="1600" dirty="0" smtClean="0">
              <a:solidFill>
                <a:schemeClr val="tx1">
                  <a:lumMod val="65000"/>
                  <a:lumOff val="35000"/>
                </a:schemeClr>
              </a:solidFill>
            </a:endParaRPr>
          </a:p>
          <a:p>
            <a:r>
              <a:rPr lang="fr-FR" sz="1600" dirty="0" smtClean="0">
                <a:solidFill>
                  <a:schemeClr val="tx1">
                    <a:lumMod val="65000"/>
                    <a:lumOff val="35000"/>
                  </a:schemeClr>
                </a:solidFill>
              </a:rPr>
              <a:t>Et des risques, évalués, </a:t>
            </a:r>
            <a:r>
              <a:rPr lang="fr-FR" sz="1600" dirty="0">
                <a:solidFill>
                  <a:schemeClr val="tx1">
                    <a:lumMod val="65000"/>
                    <a:lumOff val="35000"/>
                  </a:schemeClr>
                </a:solidFill>
              </a:rPr>
              <a:t>pris en compte dans le schéma </a:t>
            </a:r>
            <a:r>
              <a:rPr lang="fr-FR" sz="1600" dirty="0" smtClean="0">
                <a:solidFill>
                  <a:schemeClr val="tx1">
                    <a:lumMod val="65000"/>
                    <a:lumOff val="35000"/>
                  </a:schemeClr>
                </a:solidFill>
              </a:rPr>
              <a:t>délégataire</a:t>
            </a:r>
            <a:endParaRPr lang="fr-FR" sz="1600" dirty="0">
              <a:solidFill>
                <a:schemeClr val="tx1">
                  <a:lumMod val="65000"/>
                  <a:lumOff val="35000"/>
                </a:schemeClr>
              </a:solidFill>
            </a:endParaRPr>
          </a:p>
        </p:txBody>
      </p:sp>
      <p:sp>
        <p:nvSpPr>
          <p:cNvPr id="4" name="ZoneTexte 8"/>
          <p:cNvSpPr txBox="1">
            <a:spLocks noChangeArrowheads="1"/>
          </p:cNvSpPr>
          <p:nvPr/>
        </p:nvSpPr>
        <p:spPr bwMode="auto">
          <a:xfrm>
            <a:off x="792000" y="1260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a:solidFill>
                  <a:srgbClr val="FFFFFF"/>
                </a:solidFill>
                <a:latin typeface="Arial Black" panose="020B0A04020102020204" pitchFamily="34" charset="0"/>
                <a:cs typeface="Arial" panose="020B0604020202020204" pitchFamily="34" charset="0"/>
              </a:rPr>
              <a:t>1</a:t>
            </a:r>
          </a:p>
        </p:txBody>
      </p:sp>
      <p:sp>
        <p:nvSpPr>
          <p:cNvPr id="5" name="ZoneTexte 8"/>
          <p:cNvSpPr txBox="1">
            <a:spLocks noChangeArrowheads="1"/>
          </p:cNvSpPr>
          <p:nvPr/>
        </p:nvSpPr>
        <p:spPr bwMode="auto">
          <a:xfrm>
            <a:off x="792000" y="2160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2</a:t>
            </a:r>
            <a:endParaRPr lang="fr-FR" altLang="fr-FR" sz="1400" b="1" dirty="0">
              <a:solidFill>
                <a:srgbClr val="FFFFFF"/>
              </a:solidFill>
              <a:latin typeface="Arial Black" panose="020B0A04020102020204" pitchFamily="34" charset="0"/>
              <a:cs typeface="Arial" panose="020B0604020202020204" pitchFamily="34" charset="0"/>
            </a:endParaRPr>
          </a:p>
        </p:txBody>
      </p:sp>
      <p:sp>
        <p:nvSpPr>
          <p:cNvPr id="6" name="ZoneTexte 8"/>
          <p:cNvSpPr txBox="1">
            <a:spLocks noChangeArrowheads="1"/>
          </p:cNvSpPr>
          <p:nvPr/>
        </p:nvSpPr>
        <p:spPr bwMode="auto">
          <a:xfrm>
            <a:off x="792000" y="2988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3</a:t>
            </a:r>
            <a:endParaRPr lang="fr-FR" altLang="fr-FR" sz="1400" b="1" dirty="0">
              <a:solidFill>
                <a:srgbClr val="FFFFFF"/>
              </a:solidFill>
              <a:latin typeface="Arial Black" panose="020B0A04020102020204" pitchFamily="34" charset="0"/>
              <a:cs typeface="Arial" panose="020B0604020202020204" pitchFamily="34" charset="0"/>
            </a:endParaRPr>
          </a:p>
        </p:txBody>
      </p:sp>
      <p:sp>
        <p:nvSpPr>
          <p:cNvPr id="7" name="ZoneTexte 8"/>
          <p:cNvSpPr txBox="1">
            <a:spLocks noChangeArrowheads="1"/>
          </p:cNvSpPr>
          <p:nvPr/>
        </p:nvSpPr>
        <p:spPr bwMode="auto">
          <a:xfrm>
            <a:off x="792000" y="4788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4</a:t>
            </a:r>
            <a:endParaRPr lang="fr-FR" altLang="fr-FR" sz="1400" b="1" dirty="0">
              <a:solidFill>
                <a:srgbClr val="FFFFFF"/>
              </a:solidFill>
              <a:latin typeface="Arial Black" panose="020B0A04020102020204" pitchFamily="34" charset="0"/>
              <a:cs typeface="Arial" panose="020B0604020202020204" pitchFamily="34" charset="0"/>
            </a:endParaRPr>
          </a:p>
        </p:txBody>
      </p:sp>
      <p:sp>
        <p:nvSpPr>
          <p:cNvPr id="8" name="ZoneTexte 8"/>
          <p:cNvSpPr txBox="1">
            <a:spLocks noChangeArrowheads="1"/>
          </p:cNvSpPr>
          <p:nvPr/>
        </p:nvSpPr>
        <p:spPr bwMode="auto">
          <a:xfrm>
            <a:off x="792000" y="543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a:solidFill>
                  <a:srgbClr val="FFFFFF"/>
                </a:solidFill>
                <a:latin typeface="Arial Black" panose="020B0A04020102020204" pitchFamily="34" charset="0"/>
                <a:cs typeface="Arial" panose="020B0604020202020204" pitchFamily="34" charset="0"/>
              </a:rPr>
              <a:t>5</a:t>
            </a:r>
          </a:p>
        </p:txBody>
      </p:sp>
    </p:spTree>
    <p:extLst>
      <p:ext uri="{BB962C8B-B14F-4D97-AF65-F5344CB8AC3E}">
        <p14:creationId xmlns:p14="http://schemas.microsoft.com/office/powerpoint/2010/main" val="267832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et contexte</a:t>
            </a:r>
            <a:endParaRPr lang="fr-FR" dirty="0"/>
          </a:p>
        </p:txBody>
      </p:sp>
      <p:sp>
        <p:nvSpPr>
          <p:cNvPr id="3" name="Espace réservé du contenu 2"/>
          <p:cNvSpPr>
            <a:spLocks noGrp="1"/>
          </p:cNvSpPr>
          <p:nvPr>
            <p:ph idx="1"/>
          </p:nvPr>
        </p:nvSpPr>
        <p:spPr>
          <a:xfrm>
            <a:off x="900000" y="1439837"/>
            <a:ext cx="7738280" cy="4860000"/>
          </a:xfrm>
        </p:spPr>
        <p:txBody>
          <a:bodyPr>
            <a:normAutofit/>
          </a:bodyPr>
          <a:lstStyle/>
          <a:p>
            <a:r>
              <a:rPr lang="fr-FR" dirty="0" smtClean="0">
                <a:solidFill>
                  <a:srgbClr val="C00000"/>
                </a:solidFill>
              </a:rPr>
              <a:t>Grandioz et Grandioz Investisseur sont des prêts immobiliers</a:t>
            </a:r>
          </a:p>
          <a:p>
            <a:pPr lvl="1"/>
            <a:r>
              <a:rPr lang="fr-FR" dirty="0">
                <a:solidFill>
                  <a:schemeClr val="tx1">
                    <a:lumMod val="65000"/>
                    <a:lumOff val="35000"/>
                  </a:schemeClr>
                </a:solidFill>
              </a:rPr>
              <a:t>À échéances </a:t>
            </a:r>
            <a:r>
              <a:rPr lang="fr-FR" dirty="0" smtClean="0">
                <a:solidFill>
                  <a:schemeClr val="tx1">
                    <a:lumMod val="65000"/>
                    <a:lumOff val="35000"/>
                  </a:schemeClr>
                </a:solidFill>
              </a:rPr>
              <a:t>progressives annuelles (respectivement 1% et 1,5%)</a:t>
            </a:r>
            <a:endParaRPr lang="fr-FR" dirty="0">
              <a:solidFill>
                <a:schemeClr val="tx1">
                  <a:lumMod val="65000"/>
                  <a:lumOff val="35000"/>
                </a:schemeClr>
              </a:solidFill>
            </a:endParaRPr>
          </a:p>
          <a:p>
            <a:pPr lvl="1"/>
            <a:r>
              <a:rPr lang="fr-FR" dirty="0" smtClean="0">
                <a:solidFill>
                  <a:schemeClr val="tx1">
                    <a:lumMod val="65000"/>
                    <a:lumOff val="35000"/>
                  </a:schemeClr>
                </a:solidFill>
              </a:rPr>
              <a:t>À taux </a:t>
            </a:r>
            <a:r>
              <a:rPr lang="fr-FR" dirty="0">
                <a:solidFill>
                  <a:schemeClr val="tx1">
                    <a:lumMod val="65000"/>
                    <a:lumOff val="35000"/>
                  </a:schemeClr>
                </a:solidFill>
              </a:rPr>
              <a:t>fixe</a:t>
            </a:r>
          </a:p>
          <a:p>
            <a:pPr lvl="1"/>
            <a:r>
              <a:rPr lang="fr-FR" dirty="0">
                <a:solidFill>
                  <a:schemeClr val="tx1">
                    <a:lumMod val="65000"/>
                    <a:lumOff val="35000"/>
                  </a:schemeClr>
                </a:solidFill>
              </a:rPr>
              <a:t>Créés en </a:t>
            </a:r>
            <a:r>
              <a:rPr lang="fr-FR" dirty="0" smtClean="0">
                <a:solidFill>
                  <a:schemeClr val="tx1">
                    <a:lumMod val="65000"/>
                    <a:lumOff val="35000"/>
                  </a:schemeClr>
                </a:solidFill>
              </a:rPr>
              <a:t>2007/2008</a:t>
            </a:r>
          </a:p>
          <a:p>
            <a:pPr lvl="1"/>
            <a:r>
              <a:rPr lang="fr-FR" dirty="0" smtClean="0">
                <a:solidFill>
                  <a:schemeClr val="tx1">
                    <a:lumMod val="65000"/>
                    <a:lumOff val="35000"/>
                  </a:schemeClr>
                </a:solidFill>
              </a:rPr>
              <a:t>Fermés à la commercialisation </a:t>
            </a:r>
            <a:r>
              <a:rPr lang="fr-FR" dirty="0">
                <a:solidFill>
                  <a:schemeClr val="tx1">
                    <a:lumMod val="65000"/>
                    <a:lumOff val="35000"/>
                  </a:schemeClr>
                </a:solidFill>
              </a:rPr>
              <a:t>l</a:t>
            </a:r>
            <a:r>
              <a:rPr lang="fr-FR" dirty="0" smtClean="0">
                <a:solidFill>
                  <a:schemeClr val="tx1">
                    <a:lumMod val="65000"/>
                    <a:lumOff val="35000"/>
                  </a:schemeClr>
                </a:solidFill>
              </a:rPr>
              <a:t>ors </a:t>
            </a:r>
            <a:r>
              <a:rPr lang="fr-FR" dirty="0">
                <a:solidFill>
                  <a:schemeClr val="tx1">
                    <a:lumMod val="65000"/>
                    <a:lumOff val="35000"/>
                  </a:schemeClr>
                </a:solidFill>
              </a:rPr>
              <a:t>des travaux de fusion de 2018, compte tenu d’une volumétrie nouvelle quasi inexistante et d’un stock très </a:t>
            </a:r>
            <a:r>
              <a:rPr lang="fr-FR" dirty="0" smtClean="0">
                <a:solidFill>
                  <a:schemeClr val="tx1">
                    <a:lumMod val="65000"/>
                    <a:lumOff val="35000"/>
                  </a:schemeClr>
                </a:solidFill>
              </a:rPr>
              <a:t>faible</a:t>
            </a:r>
            <a:endParaRPr lang="fr-FR" dirty="0">
              <a:solidFill>
                <a:schemeClr val="tx1">
                  <a:lumMod val="65000"/>
                  <a:lumOff val="35000"/>
                </a:schemeClr>
              </a:solidFill>
            </a:endParaRPr>
          </a:p>
          <a:p>
            <a:endParaRPr lang="fr-FR" dirty="0" smtClean="0">
              <a:solidFill>
                <a:schemeClr val="tx1">
                  <a:lumMod val="65000"/>
                  <a:lumOff val="35000"/>
                </a:schemeClr>
              </a:solidFill>
            </a:endParaRPr>
          </a:p>
          <a:p>
            <a:r>
              <a:rPr lang="fr-FR" dirty="0" smtClean="0">
                <a:solidFill>
                  <a:srgbClr val="C00000"/>
                </a:solidFill>
              </a:rPr>
              <a:t>Le marché immobilier se tend, la distribution du crédit se règlemente et notre rôle de conseil prend tout son sens</a:t>
            </a:r>
            <a:endParaRPr lang="fr-FR" dirty="0">
              <a:solidFill>
                <a:srgbClr val="C00000"/>
              </a:solidFill>
            </a:endParaRPr>
          </a:p>
          <a:p>
            <a:pPr lvl="1"/>
            <a:r>
              <a:rPr lang="fr-FR" dirty="0" smtClean="0">
                <a:solidFill>
                  <a:schemeClr val="tx1">
                    <a:lumMod val="65000"/>
                    <a:lumOff val="35000"/>
                  </a:schemeClr>
                </a:solidFill>
              </a:rPr>
              <a:t>Entre crise sanitaire et crise économique, l’avenir est incertain et il est difficile pour beaucoup de clients de s’y projeter dans le cadre d’une acquisition immobilière</a:t>
            </a:r>
            <a:endParaRPr lang="fr-FR" dirty="0">
              <a:solidFill>
                <a:schemeClr val="tx1">
                  <a:lumMod val="65000"/>
                  <a:lumOff val="35000"/>
                </a:schemeClr>
              </a:solidFill>
            </a:endParaRPr>
          </a:p>
          <a:p>
            <a:pPr lvl="1"/>
            <a:r>
              <a:rPr lang="fr-FR" dirty="0" smtClean="0">
                <a:solidFill>
                  <a:schemeClr val="tx1">
                    <a:lumMod val="65000"/>
                    <a:lumOff val="35000"/>
                  </a:schemeClr>
                </a:solidFill>
              </a:rPr>
              <a:t>Le Haut Conseil de Stabilité Financière a fixé des recommandations</a:t>
            </a:r>
          </a:p>
          <a:p>
            <a:pPr lvl="2"/>
            <a:r>
              <a:rPr lang="fr-FR" sz="1400" dirty="0" smtClean="0">
                <a:solidFill>
                  <a:schemeClr val="tx1">
                    <a:lumMod val="65000"/>
                    <a:lumOff val="35000"/>
                  </a:schemeClr>
                </a:solidFill>
              </a:rPr>
              <a:t>Sur le taux d’effort maximal à l’octroi de 33%</a:t>
            </a:r>
          </a:p>
          <a:p>
            <a:pPr lvl="2"/>
            <a:r>
              <a:rPr lang="fr-FR" sz="1400" dirty="0" smtClean="0">
                <a:solidFill>
                  <a:schemeClr val="tx1">
                    <a:lumMod val="65000"/>
                    <a:lumOff val="35000"/>
                  </a:schemeClr>
                </a:solidFill>
              </a:rPr>
              <a:t>Sur la durée de crédit limitée à 25 ans</a:t>
            </a:r>
          </a:p>
          <a:p>
            <a:pPr lvl="2"/>
            <a:r>
              <a:rPr lang="fr-FR" sz="1400" dirty="0" smtClean="0">
                <a:solidFill>
                  <a:schemeClr val="tx1">
                    <a:lumMod val="65000"/>
                    <a:lumOff val="35000"/>
                  </a:schemeClr>
                </a:solidFill>
              </a:rPr>
              <a:t>Avec une possibilité d’y déroger à hauteur de 15% de la production en respectant la limite d’un endettement ≤ à 7 années de revenus</a:t>
            </a:r>
          </a:p>
          <a:p>
            <a:pPr lvl="1"/>
            <a:r>
              <a:rPr lang="fr-FR" dirty="0" smtClean="0">
                <a:solidFill>
                  <a:schemeClr val="tx1">
                    <a:lumMod val="65000"/>
                    <a:lumOff val="35000"/>
                  </a:schemeClr>
                </a:solidFill>
              </a:rPr>
              <a:t>Une gamme élargie, assortie d’options complètes, nous permet de répondre aux besoins de nos clients et de faire des propositions sur-mesure</a:t>
            </a:r>
          </a:p>
        </p:txBody>
      </p:sp>
      <p:sp>
        <p:nvSpPr>
          <p:cNvPr id="4" name="Espace réservé du texte 3"/>
          <p:cNvSpPr>
            <a:spLocks noGrp="1"/>
          </p:cNvSpPr>
          <p:nvPr>
            <p:ph type="body" sz="quarter" idx="11"/>
          </p:nvPr>
        </p:nvSpPr>
        <p:spPr/>
        <p:txBody>
          <a:bodyPr/>
          <a:lstStyle/>
          <a:p>
            <a:r>
              <a:rPr lang="fr-FR" dirty="0" smtClean="0"/>
              <a:t>Le contexte actuel offre une opportunité pour repositionner l’offre Grandioz dans notre gamme de crédits immobiliers</a:t>
            </a:r>
            <a:endParaRPr lang="fr-FR" dirty="0"/>
          </a:p>
        </p:txBody>
      </p:sp>
      <p:sp>
        <p:nvSpPr>
          <p:cNvPr id="5"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a:solidFill>
                  <a:srgbClr val="FFFFFF"/>
                </a:solidFill>
                <a:latin typeface="Arial Black" panose="020B0A04020102020204" pitchFamily="34" charset="0"/>
                <a:cs typeface="Arial" panose="020B0604020202020204" pitchFamily="34" charset="0"/>
              </a:rPr>
              <a:t>1</a:t>
            </a:r>
          </a:p>
        </p:txBody>
      </p:sp>
    </p:spTree>
    <p:extLst>
      <p:ext uri="{BB962C8B-B14F-4D97-AF65-F5344CB8AC3E}">
        <p14:creationId xmlns:p14="http://schemas.microsoft.com/office/powerpoint/2010/main" val="223118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4" dur="500"/>
                                        <p:tgtEl>
                                          <p:spTgt spid="3">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3" dur="500"/>
                                        <p:tgtEl>
                                          <p:spTgt spid="3">
                                            <p:txEl>
                                              <p:pRg st="9" end="9"/>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6" dur="500"/>
                                        <p:tgtEl>
                                          <p:spTgt spid="3">
                                            <p:txEl>
                                              <p:pRg st="10" end="10"/>
                                            </p:txEl>
                                          </p:spTgt>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39" dur="500"/>
                                        <p:tgtEl>
                                          <p:spTgt spid="3">
                                            <p:txEl>
                                              <p:pRg st="11" end="11"/>
                                            </p:txEl>
                                          </p:spTgt>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4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Caractéristiques</a:t>
            </a:r>
            <a:endParaRPr lang="fr-FR" dirty="0"/>
          </a:p>
        </p:txBody>
      </p:sp>
      <p:sp>
        <p:nvSpPr>
          <p:cNvPr id="3" name="Espace réservé du contenu 2"/>
          <p:cNvSpPr>
            <a:spLocks noGrp="1"/>
          </p:cNvSpPr>
          <p:nvPr>
            <p:ph idx="1"/>
          </p:nvPr>
        </p:nvSpPr>
        <p:spPr>
          <a:xfrm>
            <a:off x="900000" y="1439837"/>
            <a:ext cx="7738280" cy="4860000"/>
          </a:xfrm>
        </p:spPr>
        <p:txBody>
          <a:bodyPr>
            <a:normAutofit/>
          </a:bodyPr>
          <a:lstStyle/>
          <a:p>
            <a:r>
              <a:rPr lang="fr-FR" altLang="fr-FR" kern="0" dirty="0" smtClean="0">
                <a:solidFill>
                  <a:srgbClr val="C00000"/>
                </a:solidFill>
              </a:rPr>
              <a:t>2 cibles principales parmi nos clients</a:t>
            </a:r>
            <a:endParaRPr lang="fr-FR" altLang="fr-FR" kern="0" dirty="0">
              <a:solidFill>
                <a:srgbClr val="C00000"/>
              </a:solidFill>
            </a:endParaRPr>
          </a:p>
          <a:p>
            <a:pPr lvl="1">
              <a:buSzPct val="80000"/>
              <a:defRPr/>
            </a:pPr>
            <a:r>
              <a:rPr lang="fr-FR" altLang="fr-FR" kern="0" dirty="0">
                <a:solidFill>
                  <a:schemeClr val="tx1">
                    <a:lumMod val="65000"/>
                    <a:lumOff val="35000"/>
                  </a:schemeClr>
                </a:solidFill>
                <a:cs typeface="Arial" charset="0"/>
              </a:rPr>
              <a:t>Les </a:t>
            </a:r>
            <a:r>
              <a:rPr lang="fr-FR" altLang="fr-FR" b="1" kern="0" dirty="0" smtClean="0">
                <a:solidFill>
                  <a:schemeClr val="tx1">
                    <a:lumMod val="65000"/>
                    <a:lumOff val="35000"/>
                  </a:schemeClr>
                </a:solidFill>
                <a:cs typeface="Arial" charset="0"/>
              </a:rPr>
              <a:t>jeunes</a:t>
            </a:r>
            <a:r>
              <a:rPr lang="fr-FR" altLang="fr-FR" kern="0" dirty="0" smtClean="0">
                <a:solidFill>
                  <a:schemeClr val="tx1">
                    <a:lumMod val="65000"/>
                    <a:lumOff val="35000"/>
                  </a:schemeClr>
                </a:solidFill>
                <a:cs typeface="Arial" charset="0"/>
              </a:rPr>
              <a:t>, de moins de 40 ans à potentiel, qui </a:t>
            </a:r>
            <a:r>
              <a:rPr lang="fr-FR" altLang="fr-FR" kern="0" dirty="0">
                <a:solidFill>
                  <a:schemeClr val="tx1">
                    <a:lumMod val="65000"/>
                    <a:lumOff val="35000"/>
                  </a:schemeClr>
                </a:solidFill>
                <a:cs typeface="Arial" charset="0"/>
              </a:rPr>
              <a:t>démarrent dans la vie active et attendent une progression de </a:t>
            </a:r>
            <a:r>
              <a:rPr lang="fr-FR" altLang="fr-FR" kern="0" dirty="0" smtClean="0">
                <a:solidFill>
                  <a:schemeClr val="tx1">
                    <a:lumMod val="65000"/>
                    <a:lumOff val="35000"/>
                  </a:schemeClr>
                </a:solidFill>
                <a:cs typeface="Arial" charset="0"/>
              </a:rPr>
              <a:t>leurs revenus</a:t>
            </a:r>
            <a:endParaRPr lang="fr-FR" altLang="fr-FR" kern="0" dirty="0">
              <a:solidFill>
                <a:schemeClr val="tx1">
                  <a:lumMod val="65000"/>
                  <a:lumOff val="35000"/>
                </a:schemeClr>
              </a:solidFill>
              <a:cs typeface="Arial" charset="0"/>
            </a:endParaRPr>
          </a:p>
          <a:p>
            <a:pPr lvl="1">
              <a:buSzPct val="80000"/>
              <a:defRPr/>
            </a:pPr>
            <a:r>
              <a:rPr lang="fr-FR" altLang="fr-FR" kern="0" dirty="0">
                <a:solidFill>
                  <a:schemeClr val="tx1">
                    <a:lumMod val="65000"/>
                    <a:lumOff val="35000"/>
                  </a:schemeClr>
                </a:solidFill>
                <a:cs typeface="Arial" charset="0"/>
              </a:rPr>
              <a:t>Les </a:t>
            </a:r>
            <a:r>
              <a:rPr lang="fr-FR" altLang="fr-FR" b="1" kern="0" dirty="0">
                <a:solidFill>
                  <a:schemeClr val="tx1">
                    <a:lumMod val="65000"/>
                    <a:lumOff val="35000"/>
                  </a:schemeClr>
                </a:solidFill>
                <a:cs typeface="Arial" charset="0"/>
              </a:rPr>
              <a:t>investisseurs</a:t>
            </a:r>
            <a:r>
              <a:rPr lang="fr-FR" altLang="fr-FR" kern="0" dirty="0">
                <a:solidFill>
                  <a:schemeClr val="tx1">
                    <a:lumMod val="65000"/>
                    <a:lumOff val="35000"/>
                  </a:schemeClr>
                </a:solidFill>
                <a:cs typeface="Arial" charset="0"/>
              </a:rPr>
              <a:t> qui souhaitent adosser leur charge de prêt à l’augmentation des loyers perçus</a:t>
            </a:r>
          </a:p>
          <a:p>
            <a:pPr>
              <a:defRPr/>
            </a:pPr>
            <a:endParaRPr lang="fr-FR" kern="0" dirty="0" smtClean="0">
              <a:solidFill>
                <a:srgbClr val="C00000"/>
              </a:solidFill>
            </a:endParaRPr>
          </a:p>
          <a:p>
            <a:pPr>
              <a:defRPr/>
            </a:pPr>
            <a:r>
              <a:rPr lang="fr-FR" kern="0" dirty="0" smtClean="0">
                <a:solidFill>
                  <a:srgbClr val="C00000"/>
                </a:solidFill>
              </a:rPr>
              <a:t>La progression programmée des échéances permet de proposer 3 profils distincts</a:t>
            </a:r>
            <a:endParaRPr lang="fr-FR" kern="0" dirty="0">
              <a:solidFill>
                <a:srgbClr val="C00000"/>
              </a:solidFill>
            </a:endParaRPr>
          </a:p>
          <a:p>
            <a:pPr lvl="1"/>
            <a:r>
              <a:rPr lang="fr-FR" b="1" kern="0" dirty="0">
                <a:solidFill>
                  <a:schemeClr val="tx1">
                    <a:lumMod val="65000"/>
                    <a:lumOff val="35000"/>
                  </a:schemeClr>
                </a:solidFill>
              </a:rPr>
              <a:t>Rembourser moins au départ</a:t>
            </a:r>
          </a:p>
          <a:p>
            <a:pPr lvl="1"/>
            <a:r>
              <a:rPr lang="fr-FR" b="1" kern="0" dirty="0">
                <a:solidFill>
                  <a:schemeClr val="tx1">
                    <a:lumMod val="65000"/>
                    <a:lumOff val="35000"/>
                  </a:schemeClr>
                </a:solidFill>
              </a:rPr>
              <a:t>Emprunter plus</a:t>
            </a:r>
          </a:p>
          <a:p>
            <a:pPr lvl="1"/>
            <a:r>
              <a:rPr lang="fr-FR" b="1" kern="0" dirty="0">
                <a:solidFill>
                  <a:schemeClr val="tx1">
                    <a:lumMod val="65000"/>
                    <a:lumOff val="35000"/>
                  </a:schemeClr>
                </a:solidFill>
              </a:rPr>
              <a:t>Rembourser plus </a:t>
            </a:r>
            <a:r>
              <a:rPr lang="fr-FR" b="1" kern="0" dirty="0" smtClean="0">
                <a:solidFill>
                  <a:schemeClr val="tx1">
                    <a:lumMod val="65000"/>
                    <a:lumOff val="35000"/>
                  </a:schemeClr>
                </a:solidFill>
              </a:rPr>
              <a:t>vite</a:t>
            </a:r>
          </a:p>
          <a:p>
            <a:endParaRPr lang="fr-FR" b="1" kern="0" dirty="0" smtClean="0">
              <a:solidFill>
                <a:schemeClr val="tx1">
                  <a:lumMod val="65000"/>
                  <a:lumOff val="35000"/>
                </a:schemeClr>
              </a:solidFill>
            </a:endParaRPr>
          </a:p>
          <a:p>
            <a:pPr marL="0" indent="0">
              <a:buNone/>
            </a:pPr>
            <a:r>
              <a:rPr lang="fr-FR" kern="0" dirty="0">
                <a:solidFill>
                  <a:srgbClr val="C00000"/>
                </a:solidFill>
                <a:sym typeface="Wingdings" panose="05000000000000000000" pitchFamily="2" charset="2"/>
              </a:rPr>
              <a:t> </a:t>
            </a:r>
            <a:r>
              <a:rPr lang="fr-FR" dirty="0">
                <a:solidFill>
                  <a:srgbClr val="C00000"/>
                </a:solidFill>
              </a:rPr>
              <a:t>Grandioz est clairement un produit différenciant sans équivalent concurrent</a:t>
            </a:r>
          </a:p>
          <a:p>
            <a:pPr marL="0" indent="0">
              <a:buNone/>
            </a:pPr>
            <a:endParaRPr lang="fr-FR" kern="0" dirty="0" smtClean="0">
              <a:solidFill>
                <a:schemeClr val="tx1">
                  <a:lumMod val="65000"/>
                  <a:lumOff val="35000"/>
                </a:schemeClr>
              </a:solidFill>
              <a:sym typeface="Wingdings" panose="05000000000000000000" pitchFamily="2" charset="2"/>
            </a:endParaRPr>
          </a:p>
          <a:p>
            <a:pPr marL="0" indent="0">
              <a:buNone/>
            </a:pPr>
            <a:r>
              <a:rPr lang="fr-FR" b="0" kern="0" dirty="0" smtClean="0">
                <a:solidFill>
                  <a:schemeClr val="tx1">
                    <a:lumMod val="65000"/>
                    <a:lumOff val="35000"/>
                  </a:schemeClr>
                </a:solidFill>
                <a:sym typeface="Wingdings" panose="05000000000000000000" pitchFamily="2" charset="2"/>
              </a:rPr>
              <a:t> </a:t>
            </a:r>
            <a:r>
              <a:rPr lang="fr-FR" b="0" kern="0" dirty="0" smtClean="0">
                <a:solidFill>
                  <a:schemeClr val="tx1">
                    <a:lumMod val="65000"/>
                    <a:lumOff val="35000"/>
                  </a:schemeClr>
                </a:solidFill>
              </a:rPr>
              <a:t>À travers un exemple chiffré concret, nous allons visualiser les 3 profils avec leurs avantages et inconvénients</a:t>
            </a:r>
            <a:endParaRPr lang="fr-FR" b="0" kern="0" dirty="0" smtClean="0">
              <a:solidFill>
                <a:srgbClr val="C00000"/>
              </a:solidFill>
              <a:sym typeface="Wingdings" panose="05000000000000000000" pitchFamily="2" charset="2"/>
            </a:endParaRPr>
          </a:p>
          <a:p>
            <a:pPr marL="0" indent="0">
              <a:buNone/>
            </a:pPr>
            <a:endParaRPr lang="fr-FR" b="1" kern="0" dirty="0" smtClean="0">
              <a:solidFill>
                <a:schemeClr val="tx1">
                  <a:lumMod val="65000"/>
                  <a:lumOff val="35000"/>
                </a:schemeClr>
              </a:solidFill>
            </a:endParaRPr>
          </a:p>
        </p:txBody>
      </p:sp>
      <p:sp>
        <p:nvSpPr>
          <p:cNvPr id="4" name="Espace réservé du texte 3"/>
          <p:cNvSpPr>
            <a:spLocks noGrp="1"/>
          </p:cNvSpPr>
          <p:nvPr>
            <p:ph type="body" sz="quarter" idx="11"/>
          </p:nvPr>
        </p:nvSpPr>
        <p:spPr/>
        <p:txBody>
          <a:bodyPr/>
          <a:lstStyle/>
          <a:p>
            <a:r>
              <a:rPr lang="fr-FR" dirty="0" smtClean="0"/>
              <a:t>Les Prêts Grandioz ouvrent de nouvelles perspectives sur les solutions de financement</a:t>
            </a:r>
            <a:endParaRPr lang="fr-FR" dirty="0"/>
          </a:p>
        </p:txBody>
      </p:sp>
      <p:sp>
        <p:nvSpPr>
          <p:cNvPr id="5"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2</a:t>
            </a:r>
            <a:endParaRPr lang="fr-FR" altLang="fr-FR" sz="1400" b="1" dirty="0">
              <a:solidFill>
                <a:srgbClr val="FFFFFF"/>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336200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1" dur="500"/>
                                        <p:tgtEl>
                                          <p:spTgt spid="3">
                                            <p:txEl>
                                              <p:pRg st="5" end="5"/>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4" dur="500"/>
                                        <p:tgtEl>
                                          <p:spTgt spid="3">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3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Grandioz</a:t>
            </a:r>
            <a:endParaRPr lang="fr-FR" dirty="0"/>
          </a:p>
        </p:txBody>
      </p:sp>
      <p:sp>
        <p:nvSpPr>
          <p:cNvPr id="3" name="Espace réservé du contenu 2"/>
          <p:cNvSpPr>
            <a:spLocks noGrp="1"/>
          </p:cNvSpPr>
          <p:nvPr>
            <p:ph idx="1"/>
          </p:nvPr>
        </p:nvSpPr>
        <p:spPr>
          <a:xfrm>
            <a:off x="900000" y="1439837"/>
            <a:ext cx="7738280" cy="4860000"/>
          </a:xfrm>
        </p:spPr>
        <p:txBody>
          <a:bodyPr>
            <a:normAutofit/>
          </a:bodyPr>
          <a:lstStyle/>
          <a:p>
            <a:r>
              <a:rPr lang="fr-FR" dirty="0" smtClean="0">
                <a:solidFill>
                  <a:schemeClr val="tx1">
                    <a:lumMod val="65000"/>
                    <a:lumOff val="35000"/>
                  </a:schemeClr>
                </a:solidFill>
              </a:rPr>
              <a:t>Le client choisit une durée de 25 ans, mais souhaiterait démarrer plus en douceur en remboursant moins au départ et en acceptant la progression annuelle de 1%</a:t>
            </a:r>
          </a:p>
          <a:p>
            <a:pPr marL="0" indent="0">
              <a:buNone/>
            </a:pPr>
            <a:r>
              <a:rPr lang="fr-FR" dirty="0" smtClean="0">
                <a:solidFill>
                  <a:srgbClr val="C00000"/>
                </a:solidFill>
                <a:sym typeface="Wingdings" panose="05000000000000000000" pitchFamily="2" charset="2"/>
              </a:rPr>
              <a:t></a:t>
            </a:r>
            <a:r>
              <a:rPr lang="fr-FR" dirty="0" smtClean="0">
                <a:solidFill>
                  <a:schemeClr val="tx1">
                    <a:lumMod val="65000"/>
                    <a:lumOff val="35000"/>
                  </a:schemeClr>
                </a:solidFill>
                <a:sym typeface="Wingdings" panose="05000000000000000000" pitchFamily="2" charset="2"/>
              </a:rPr>
              <a:t> </a:t>
            </a:r>
            <a:r>
              <a:rPr lang="fr-FR" dirty="0" smtClean="0">
                <a:solidFill>
                  <a:schemeClr val="tx1">
                    <a:lumMod val="65000"/>
                    <a:lumOff val="35000"/>
                  </a:schemeClr>
                </a:solidFill>
              </a:rPr>
              <a:t>Solution adaptée pour des clients jeunes avec potentiel d’évolution salariale</a:t>
            </a:r>
          </a:p>
        </p:txBody>
      </p:sp>
      <p:sp>
        <p:nvSpPr>
          <p:cNvPr id="4" name="Espace réservé du texte 3"/>
          <p:cNvSpPr>
            <a:spLocks noGrp="1"/>
          </p:cNvSpPr>
          <p:nvPr>
            <p:ph type="body" sz="quarter" idx="11"/>
          </p:nvPr>
        </p:nvSpPr>
        <p:spPr/>
        <p:txBody>
          <a:bodyPr/>
          <a:lstStyle/>
          <a:p>
            <a:r>
              <a:rPr lang="fr-FR" dirty="0" smtClean="0"/>
              <a:t>Grandioz : </a:t>
            </a:r>
            <a:r>
              <a:rPr lang="fr-FR" dirty="0"/>
              <a:t>le crédit 3 en 1</a:t>
            </a:r>
          </a:p>
          <a:p>
            <a:r>
              <a:rPr lang="fr-FR" b="0" dirty="0" smtClean="0"/>
              <a:t>Rembourser moins au départ</a:t>
            </a:r>
            <a:endParaRPr lang="fr-FR" b="0" dirty="0"/>
          </a:p>
        </p:txBody>
      </p:sp>
      <p:sp>
        <p:nvSpPr>
          <p:cNvPr id="9" name="Rectangle à coins arrondis 8"/>
          <p:cNvSpPr>
            <a:spLocks/>
          </p:cNvSpPr>
          <p:nvPr/>
        </p:nvSpPr>
        <p:spPr>
          <a:xfrm>
            <a:off x="2250000" y="2520000"/>
            <a:ext cx="2916000" cy="108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Avantage</a:t>
            </a:r>
          </a:p>
          <a:p>
            <a:pPr algn="ctr"/>
            <a:r>
              <a:rPr lang="fr-FR" sz="1400" b="1" dirty="0" smtClean="0">
                <a:solidFill>
                  <a:schemeClr val="bg1"/>
                </a:solidFill>
                <a:latin typeface="Arial" panose="020B0604020202020204" pitchFamily="34" charset="0"/>
                <a:cs typeface="Arial" panose="020B0604020202020204" pitchFamily="34" charset="0"/>
              </a:rPr>
              <a:t>-10% </a:t>
            </a:r>
            <a:r>
              <a:rPr lang="fr-FR" sz="1200" dirty="0" smtClean="0">
                <a:solidFill>
                  <a:schemeClr val="bg1"/>
                </a:solidFill>
                <a:latin typeface="Arial" panose="020B0604020202020204" pitchFamily="34" charset="0"/>
                <a:cs typeface="Arial" panose="020B0604020202020204" pitchFamily="34" charset="0"/>
              </a:rPr>
              <a:t>sur les échéances la 1</a:t>
            </a:r>
            <a:r>
              <a:rPr lang="fr-FR" sz="1200" baseline="30000" dirty="0" smtClean="0">
                <a:solidFill>
                  <a:schemeClr val="bg1"/>
                </a:solidFill>
                <a:latin typeface="Arial" panose="020B0604020202020204" pitchFamily="34" charset="0"/>
                <a:cs typeface="Arial" panose="020B0604020202020204" pitchFamily="34" charset="0"/>
              </a:rPr>
              <a:t>ère</a:t>
            </a:r>
            <a:r>
              <a:rPr lang="fr-FR" sz="1200" dirty="0" smtClean="0">
                <a:solidFill>
                  <a:schemeClr val="bg1"/>
                </a:solidFill>
                <a:latin typeface="Arial" panose="020B0604020202020204" pitchFamily="34" charset="0"/>
                <a:cs typeface="Arial" panose="020B0604020202020204" pitchFamily="34" charset="0"/>
              </a:rPr>
              <a:t> année soit </a:t>
            </a:r>
            <a:r>
              <a:rPr lang="fr-FR" sz="1400" b="1" dirty="0" smtClean="0">
                <a:solidFill>
                  <a:schemeClr val="bg1"/>
                </a:solidFill>
                <a:latin typeface="Arial" panose="020B0604020202020204" pitchFamily="34" charset="0"/>
                <a:cs typeface="Arial" panose="020B0604020202020204" pitchFamily="34" charset="0"/>
              </a:rPr>
              <a:t>-80€ </a:t>
            </a:r>
            <a:r>
              <a:rPr lang="fr-FR" sz="1200" dirty="0" smtClean="0">
                <a:solidFill>
                  <a:schemeClr val="bg1"/>
                </a:solidFill>
                <a:latin typeface="Arial" panose="020B0604020202020204" pitchFamily="34" charset="0"/>
                <a:cs typeface="Arial" panose="020B0604020202020204" pitchFamily="34" charset="0"/>
              </a:rPr>
              <a:t>sur les premières échéances mensuelles</a:t>
            </a:r>
            <a:endParaRPr lang="fr-FR" sz="1200" dirty="0">
              <a:solidFill>
                <a:schemeClr val="bg1"/>
              </a:solidFill>
              <a:latin typeface="Arial" panose="020B0604020202020204" pitchFamily="34" charset="0"/>
              <a:cs typeface="Arial" panose="020B0604020202020204" pitchFamily="34" charset="0"/>
            </a:endParaRPr>
          </a:p>
        </p:txBody>
      </p:sp>
      <p:sp>
        <p:nvSpPr>
          <p:cNvPr id="10" name="Rectangle à coins arrondis 9"/>
          <p:cNvSpPr>
            <a:spLocks/>
          </p:cNvSpPr>
          <p:nvPr/>
        </p:nvSpPr>
        <p:spPr>
          <a:xfrm>
            <a:off x="5400000" y="2520000"/>
            <a:ext cx="2916000" cy="1080000"/>
          </a:xfrm>
          <a:prstGeom prst="round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Inconvénients</a:t>
            </a:r>
          </a:p>
          <a:p>
            <a:pPr algn="ctr"/>
            <a:r>
              <a:rPr lang="fr-FR" sz="1200" dirty="0">
                <a:solidFill>
                  <a:schemeClr val="bg1"/>
                </a:solidFill>
                <a:latin typeface="Arial" panose="020B0604020202020204" pitchFamily="34" charset="0"/>
                <a:cs typeface="Arial" panose="020B0604020202020204" pitchFamily="34" charset="0"/>
              </a:rPr>
              <a:t>P</a:t>
            </a:r>
            <a:r>
              <a:rPr lang="fr-FR" sz="1200" dirty="0" smtClean="0">
                <a:solidFill>
                  <a:schemeClr val="bg1"/>
                </a:solidFill>
                <a:latin typeface="Arial" panose="020B0604020202020204" pitchFamily="34" charset="0"/>
                <a:cs typeface="Arial" panose="020B0604020202020204" pitchFamily="34" charset="0"/>
              </a:rPr>
              <a:t>rogression annuelle de </a:t>
            </a:r>
            <a:r>
              <a:rPr lang="fr-FR" sz="1400" b="1" dirty="0" smtClean="0">
                <a:solidFill>
                  <a:schemeClr val="bg1"/>
                </a:solidFill>
                <a:latin typeface="Arial" panose="020B0604020202020204" pitchFamily="34" charset="0"/>
                <a:cs typeface="Arial" panose="020B0604020202020204" pitchFamily="34" charset="0"/>
              </a:rPr>
              <a:t>1%</a:t>
            </a:r>
          </a:p>
          <a:p>
            <a:pPr algn="ctr"/>
            <a:r>
              <a:rPr lang="fr-FR" sz="1200" dirty="0" smtClean="0">
                <a:solidFill>
                  <a:schemeClr val="bg1"/>
                </a:solidFill>
                <a:latin typeface="Arial" panose="020B0604020202020204" pitchFamily="34" charset="0"/>
                <a:cs typeface="Arial" panose="020B0604020202020204" pitchFamily="34" charset="0"/>
              </a:rPr>
              <a:t>Surcoût du crédit de </a:t>
            </a:r>
            <a:r>
              <a:rPr lang="fr-FR" sz="1400" b="1" dirty="0" smtClean="0">
                <a:solidFill>
                  <a:schemeClr val="bg1"/>
                </a:solidFill>
                <a:latin typeface="Arial" panose="020B0604020202020204" pitchFamily="34" charset="0"/>
                <a:cs typeface="Arial" panose="020B0604020202020204" pitchFamily="34" charset="0"/>
              </a:rPr>
              <a:t>2.700€</a:t>
            </a:r>
            <a:r>
              <a:rPr lang="fr-FR" sz="1400" dirty="0" smtClean="0">
                <a:solidFill>
                  <a:schemeClr val="bg1"/>
                </a:solidFill>
                <a:latin typeface="Arial" panose="020B0604020202020204" pitchFamily="34" charset="0"/>
                <a:cs typeface="Arial" panose="020B0604020202020204" pitchFamily="34" charset="0"/>
              </a:rPr>
              <a:t> </a:t>
            </a:r>
            <a:r>
              <a:rPr lang="fr-FR" sz="1200" dirty="0" smtClean="0">
                <a:solidFill>
                  <a:schemeClr val="bg1"/>
                </a:solidFill>
                <a:latin typeface="Arial" panose="020B0604020202020204" pitchFamily="34" charset="0"/>
                <a:cs typeface="Arial" panose="020B0604020202020204" pitchFamily="34" charset="0"/>
              </a:rPr>
              <a:t>soit </a:t>
            </a:r>
            <a:r>
              <a:rPr lang="fr-FR" sz="1400" b="1" dirty="0" smtClean="0">
                <a:solidFill>
                  <a:schemeClr val="bg1"/>
                </a:solidFill>
                <a:latin typeface="Arial" panose="020B0604020202020204" pitchFamily="34" charset="0"/>
                <a:cs typeface="Arial" panose="020B0604020202020204" pitchFamily="34" charset="0"/>
              </a:rPr>
              <a:t>+5%</a:t>
            </a:r>
          </a:p>
        </p:txBody>
      </p:sp>
      <p:sp>
        <p:nvSpPr>
          <p:cNvPr id="11" name="Espace réservé du contenu 2"/>
          <p:cNvSpPr txBox="1">
            <a:spLocks/>
          </p:cNvSpPr>
          <p:nvPr/>
        </p:nvSpPr>
        <p:spPr>
          <a:xfrm>
            <a:off x="1800000" y="3672000"/>
            <a:ext cx="5760000" cy="288000"/>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fr-FR" sz="1000" b="0" dirty="0" smtClean="0">
                <a:solidFill>
                  <a:schemeClr val="tx1">
                    <a:lumMod val="65000"/>
                    <a:lumOff val="35000"/>
                  </a:schemeClr>
                </a:solidFill>
              </a:rPr>
              <a:t>Calculs réalisés sur un crédit de 175.000 euros sur 25 ans avec une assurance CNP</a:t>
            </a:r>
            <a:endParaRPr lang="fr-FR" sz="1000" b="0" dirty="0">
              <a:solidFill>
                <a:schemeClr val="tx1">
                  <a:lumMod val="65000"/>
                  <a:lumOff val="35000"/>
                </a:schemeClr>
              </a:solidFill>
            </a:endParaRPr>
          </a:p>
        </p:txBody>
      </p:sp>
      <p:pic>
        <p:nvPicPr>
          <p:cNvPr id="18" name="Imag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000" y="2520000"/>
            <a:ext cx="1080000" cy="1080000"/>
          </a:xfrm>
          <a:prstGeom prst="rect">
            <a:avLst/>
          </a:prstGeom>
        </p:spPr>
      </p:pic>
      <p:sp>
        <p:nvSpPr>
          <p:cNvPr id="12"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3</a:t>
            </a:r>
            <a:endParaRPr lang="fr-FR" altLang="fr-FR" sz="1400" b="1" dirty="0">
              <a:solidFill>
                <a:srgbClr val="FFFFFF"/>
              </a:solidFill>
              <a:latin typeface="Arial Black" panose="020B0A04020102020204" pitchFamily="34" charset="0"/>
              <a:cs typeface="Arial" panose="020B0604020202020204" pitchFamily="34" charset="0"/>
            </a:endParaRPr>
          </a:p>
        </p:txBody>
      </p:sp>
      <p:pic>
        <p:nvPicPr>
          <p:cNvPr id="5" name="Image 4"/>
          <p:cNvPicPr>
            <a:picLocks noChangeAspect="1"/>
          </p:cNvPicPr>
          <p:nvPr/>
        </p:nvPicPr>
        <p:blipFill>
          <a:blip r:embed="rId3"/>
          <a:stretch>
            <a:fillRect/>
          </a:stretch>
        </p:blipFill>
        <p:spPr>
          <a:xfrm>
            <a:off x="1800000" y="3960000"/>
            <a:ext cx="5620725" cy="2880000"/>
          </a:xfrm>
          <a:prstGeom prst="rect">
            <a:avLst/>
          </a:prstGeom>
        </p:spPr>
      </p:pic>
    </p:spTree>
    <p:extLst>
      <p:ext uri="{BB962C8B-B14F-4D97-AF65-F5344CB8AC3E}">
        <p14:creationId xmlns:p14="http://schemas.microsoft.com/office/powerpoint/2010/main" val="151579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0"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Grandioz</a:t>
            </a:r>
          </a:p>
        </p:txBody>
      </p:sp>
      <p:sp>
        <p:nvSpPr>
          <p:cNvPr id="4" name="Espace réservé du texte 3"/>
          <p:cNvSpPr>
            <a:spLocks noGrp="1"/>
          </p:cNvSpPr>
          <p:nvPr>
            <p:ph type="body" sz="quarter" idx="11"/>
          </p:nvPr>
        </p:nvSpPr>
        <p:spPr/>
        <p:txBody>
          <a:bodyPr/>
          <a:lstStyle/>
          <a:p>
            <a:r>
              <a:rPr lang="fr-FR" dirty="0" smtClean="0"/>
              <a:t>Grandioz : </a:t>
            </a:r>
            <a:r>
              <a:rPr lang="fr-FR" dirty="0"/>
              <a:t>le crédit 3 en 1</a:t>
            </a:r>
          </a:p>
          <a:p>
            <a:r>
              <a:rPr lang="fr-FR" b="0" dirty="0" smtClean="0"/>
              <a:t>Emprunter plus</a:t>
            </a:r>
            <a:endParaRPr lang="fr-FR" b="0" dirty="0"/>
          </a:p>
        </p:txBody>
      </p:sp>
      <p:sp>
        <p:nvSpPr>
          <p:cNvPr id="8" name="Espace réservé du contenu 2"/>
          <p:cNvSpPr>
            <a:spLocks noGrp="1"/>
          </p:cNvSpPr>
          <p:nvPr>
            <p:ph idx="1"/>
          </p:nvPr>
        </p:nvSpPr>
        <p:spPr>
          <a:xfrm>
            <a:off x="900000" y="1439837"/>
            <a:ext cx="7738280" cy="4860000"/>
          </a:xfrm>
        </p:spPr>
        <p:txBody>
          <a:bodyPr>
            <a:normAutofit/>
          </a:bodyPr>
          <a:lstStyle/>
          <a:p>
            <a:r>
              <a:rPr lang="fr-FR" dirty="0" smtClean="0">
                <a:solidFill>
                  <a:schemeClr val="tx1">
                    <a:lumMod val="65000"/>
                    <a:lumOff val="35000"/>
                  </a:schemeClr>
                </a:solidFill>
              </a:rPr>
              <a:t>Le client est capable d’assumer l’échéance et la progression annuelle de 1%, ce qui lui permettrait d’emprunter plus</a:t>
            </a:r>
          </a:p>
          <a:p>
            <a:pPr marL="0" indent="0">
              <a:buNone/>
            </a:pPr>
            <a:r>
              <a:rPr lang="fr-FR" dirty="0" smtClean="0">
                <a:solidFill>
                  <a:srgbClr val="C00000"/>
                </a:solidFill>
                <a:sym typeface="Wingdings" panose="05000000000000000000" pitchFamily="2" charset="2"/>
              </a:rPr>
              <a:t></a:t>
            </a:r>
            <a:r>
              <a:rPr lang="fr-FR" dirty="0" smtClean="0">
                <a:solidFill>
                  <a:schemeClr val="tx1">
                    <a:lumMod val="65000"/>
                    <a:lumOff val="35000"/>
                  </a:schemeClr>
                </a:solidFill>
                <a:sym typeface="Wingdings" panose="05000000000000000000" pitchFamily="2" charset="2"/>
              </a:rPr>
              <a:t> </a:t>
            </a:r>
            <a:r>
              <a:rPr lang="fr-FR" dirty="0" smtClean="0">
                <a:solidFill>
                  <a:schemeClr val="tx1">
                    <a:lumMod val="65000"/>
                    <a:lumOff val="35000"/>
                  </a:schemeClr>
                </a:solidFill>
              </a:rPr>
              <a:t>Solution adaptée pour proposer d’augmenter le budget (en phase de recherche) ou de financer des travaux (que l’on a tendance à reporter au moment de l’achat)</a:t>
            </a:r>
          </a:p>
        </p:txBody>
      </p:sp>
      <p:sp>
        <p:nvSpPr>
          <p:cNvPr id="9" name="Rectangle à coins arrondis 8"/>
          <p:cNvSpPr>
            <a:spLocks/>
          </p:cNvSpPr>
          <p:nvPr/>
        </p:nvSpPr>
        <p:spPr>
          <a:xfrm>
            <a:off x="2250000" y="2520000"/>
            <a:ext cx="2916000" cy="108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Avantage</a:t>
            </a:r>
          </a:p>
          <a:p>
            <a:pPr algn="ctr"/>
            <a:r>
              <a:rPr lang="fr-FR" sz="1400" b="1" dirty="0">
                <a:solidFill>
                  <a:schemeClr val="bg1"/>
                </a:solidFill>
                <a:latin typeface="Arial" panose="020B0604020202020204" pitchFamily="34" charset="0"/>
                <a:cs typeface="Arial" panose="020B0604020202020204" pitchFamily="34" charset="0"/>
              </a:rPr>
              <a:t>+</a:t>
            </a:r>
            <a:r>
              <a:rPr lang="fr-FR" sz="1400" b="1" dirty="0" smtClean="0">
                <a:solidFill>
                  <a:schemeClr val="bg1"/>
                </a:solidFill>
                <a:latin typeface="Arial" panose="020B0604020202020204" pitchFamily="34" charset="0"/>
                <a:cs typeface="Arial" panose="020B0604020202020204" pitchFamily="34" charset="0"/>
              </a:rPr>
              <a:t>12% </a:t>
            </a:r>
            <a:r>
              <a:rPr lang="fr-FR" sz="1200" dirty="0" smtClean="0">
                <a:solidFill>
                  <a:schemeClr val="bg1"/>
                </a:solidFill>
                <a:latin typeface="Arial" panose="020B0604020202020204" pitchFamily="34" charset="0"/>
                <a:cs typeface="Arial" panose="020B0604020202020204" pitchFamily="34" charset="0"/>
              </a:rPr>
              <a:t>sur la capacité de financement</a:t>
            </a:r>
          </a:p>
          <a:p>
            <a:pPr algn="ctr"/>
            <a:r>
              <a:rPr lang="fr-FR" sz="1400" b="1" dirty="0" smtClean="0">
                <a:solidFill>
                  <a:schemeClr val="bg1"/>
                </a:solidFill>
                <a:latin typeface="Arial" panose="020B0604020202020204" pitchFamily="34" charset="0"/>
                <a:cs typeface="Arial" panose="020B0604020202020204" pitchFamily="34" charset="0"/>
              </a:rPr>
              <a:t>195.500€</a:t>
            </a:r>
            <a:r>
              <a:rPr lang="fr-FR" sz="1200" b="1" dirty="0" smtClean="0">
                <a:solidFill>
                  <a:schemeClr val="bg1"/>
                </a:solidFill>
                <a:latin typeface="Arial" panose="020B0604020202020204" pitchFamily="34" charset="0"/>
                <a:cs typeface="Arial" panose="020B0604020202020204" pitchFamily="34" charset="0"/>
              </a:rPr>
              <a:t> </a:t>
            </a:r>
            <a:r>
              <a:rPr lang="fr-FR" sz="1200" dirty="0" smtClean="0">
                <a:solidFill>
                  <a:schemeClr val="bg1"/>
                </a:solidFill>
                <a:latin typeface="Arial" panose="020B0604020202020204" pitchFamily="34" charset="0"/>
                <a:cs typeface="Arial" panose="020B0604020202020204" pitchFamily="34" charset="0"/>
              </a:rPr>
              <a:t>au lieu de 175.000€</a:t>
            </a:r>
            <a:endParaRPr lang="fr-FR" sz="1200" dirty="0">
              <a:solidFill>
                <a:schemeClr val="bg1"/>
              </a:solidFill>
              <a:latin typeface="Arial" panose="020B0604020202020204" pitchFamily="34" charset="0"/>
              <a:cs typeface="Arial" panose="020B0604020202020204" pitchFamily="34" charset="0"/>
            </a:endParaRPr>
          </a:p>
        </p:txBody>
      </p:sp>
      <p:sp>
        <p:nvSpPr>
          <p:cNvPr id="10" name="Rectangle à coins arrondis 9"/>
          <p:cNvSpPr>
            <a:spLocks/>
          </p:cNvSpPr>
          <p:nvPr/>
        </p:nvSpPr>
        <p:spPr>
          <a:xfrm>
            <a:off x="5400000" y="2520000"/>
            <a:ext cx="2916000" cy="1080000"/>
          </a:xfrm>
          <a:prstGeom prst="round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Inconvénient</a:t>
            </a:r>
          </a:p>
          <a:p>
            <a:pPr algn="ctr"/>
            <a:r>
              <a:rPr lang="fr-FR" sz="1200" dirty="0">
                <a:solidFill>
                  <a:schemeClr val="bg1"/>
                </a:solidFill>
                <a:latin typeface="Arial" panose="020B0604020202020204" pitchFamily="34" charset="0"/>
                <a:cs typeface="Arial" panose="020B0604020202020204" pitchFamily="34" charset="0"/>
              </a:rPr>
              <a:t>P</a:t>
            </a:r>
            <a:r>
              <a:rPr lang="fr-FR" sz="1200" dirty="0" smtClean="0">
                <a:solidFill>
                  <a:schemeClr val="bg1"/>
                </a:solidFill>
                <a:latin typeface="Arial" panose="020B0604020202020204" pitchFamily="34" charset="0"/>
                <a:cs typeface="Arial" panose="020B0604020202020204" pitchFamily="34" charset="0"/>
              </a:rPr>
              <a:t>rogression annuelle de </a:t>
            </a:r>
            <a:r>
              <a:rPr lang="fr-FR" sz="1400" b="1" dirty="0" smtClean="0">
                <a:solidFill>
                  <a:schemeClr val="bg1"/>
                </a:solidFill>
                <a:latin typeface="Arial" panose="020B0604020202020204" pitchFamily="34" charset="0"/>
                <a:cs typeface="Arial" panose="020B0604020202020204" pitchFamily="34" charset="0"/>
              </a:rPr>
              <a:t>1%</a:t>
            </a:r>
          </a:p>
        </p:txBody>
      </p:sp>
      <p:sp>
        <p:nvSpPr>
          <p:cNvPr id="11" name="Espace réservé du contenu 2"/>
          <p:cNvSpPr txBox="1">
            <a:spLocks/>
          </p:cNvSpPr>
          <p:nvPr/>
        </p:nvSpPr>
        <p:spPr>
          <a:xfrm>
            <a:off x="1800000" y="3672000"/>
            <a:ext cx="5760000" cy="288000"/>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fr-FR" sz="1000" b="0" dirty="0" smtClean="0">
                <a:solidFill>
                  <a:schemeClr val="tx1">
                    <a:lumMod val="65000"/>
                    <a:lumOff val="35000"/>
                  </a:schemeClr>
                </a:solidFill>
              </a:rPr>
              <a:t>Calculs réalisés sur des crédits de 175.000 et 195.500 euros sur 25 ans avec une assurance CNP</a:t>
            </a:r>
            <a:endParaRPr lang="fr-FR" sz="1000" b="0" dirty="0">
              <a:solidFill>
                <a:schemeClr val="tx1">
                  <a:lumMod val="65000"/>
                  <a:lumOff val="35000"/>
                </a:schemeClr>
              </a:solidFill>
            </a:endParaRPr>
          </a:p>
        </p:txBody>
      </p:sp>
      <p:pic>
        <p:nvPicPr>
          <p:cNvPr id="30" name="Imag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000" y="2520000"/>
            <a:ext cx="1080000" cy="1080000"/>
          </a:xfrm>
          <a:prstGeom prst="rect">
            <a:avLst/>
          </a:prstGeom>
        </p:spPr>
      </p:pic>
      <p:sp>
        <p:nvSpPr>
          <p:cNvPr id="12"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3</a:t>
            </a:r>
            <a:endParaRPr lang="fr-FR" altLang="fr-FR" sz="1400" b="1" dirty="0">
              <a:solidFill>
                <a:srgbClr val="FFFFFF"/>
              </a:solidFill>
              <a:latin typeface="Arial Black" panose="020B0A04020102020204" pitchFamily="34" charset="0"/>
              <a:cs typeface="Arial" panose="020B0604020202020204" pitchFamily="34" charset="0"/>
            </a:endParaRPr>
          </a:p>
        </p:txBody>
      </p:sp>
      <p:pic>
        <p:nvPicPr>
          <p:cNvPr id="3" name="Image 2"/>
          <p:cNvPicPr>
            <a:picLocks noChangeAspect="1"/>
          </p:cNvPicPr>
          <p:nvPr/>
        </p:nvPicPr>
        <p:blipFill>
          <a:blip r:embed="rId3"/>
          <a:stretch>
            <a:fillRect/>
          </a:stretch>
        </p:blipFill>
        <p:spPr>
          <a:xfrm>
            <a:off x="1800000" y="3960000"/>
            <a:ext cx="5620725" cy="2880000"/>
          </a:xfrm>
          <a:prstGeom prst="rect">
            <a:avLst/>
          </a:prstGeom>
        </p:spPr>
      </p:pic>
    </p:spTree>
    <p:extLst>
      <p:ext uri="{BB962C8B-B14F-4D97-AF65-F5344CB8AC3E}">
        <p14:creationId xmlns:p14="http://schemas.microsoft.com/office/powerpoint/2010/main" val="255973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randombar(horizontal)">
                                      <p:cBhvr>
                                        <p:cTn id="15" dur="500"/>
                                        <p:tgtEl>
                                          <p:spTgt spid="3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animBg="1"/>
      <p:bldP spid="10" grpId="0" animBg="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Grandioz</a:t>
            </a:r>
          </a:p>
        </p:txBody>
      </p:sp>
      <p:sp>
        <p:nvSpPr>
          <p:cNvPr id="4" name="Espace réservé du texte 3"/>
          <p:cNvSpPr>
            <a:spLocks noGrp="1"/>
          </p:cNvSpPr>
          <p:nvPr>
            <p:ph type="body" sz="quarter" idx="11"/>
          </p:nvPr>
        </p:nvSpPr>
        <p:spPr/>
        <p:txBody>
          <a:bodyPr/>
          <a:lstStyle/>
          <a:p>
            <a:r>
              <a:rPr lang="fr-FR" dirty="0" smtClean="0"/>
              <a:t>Grandioz : </a:t>
            </a:r>
            <a:r>
              <a:rPr lang="fr-FR" dirty="0"/>
              <a:t>le crédit 3 en 1</a:t>
            </a:r>
          </a:p>
          <a:p>
            <a:r>
              <a:rPr lang="fr-FR" b="0" dirty="0"/>
              <a:t>Rembourser </a:t>
            </a:r>
            <a:r>
              <a:rPr lang="fr-FR" b="0" dirty="0" smtClean="0"/>
              <a:t>plus vite</a:t>
            </a:r>
            <a:endParaRPr lang="fr-FR" b="0" dirty="0"/>
          </a:p>
        </p:txBody>
      </p:sp>
      <p:sp>
        <p:nvSpPr>
          <p:cNvPr id="12" name="Espace réservé du contenu 2"/>
          <p:cNvSpPr>
            <a:spLocks noGrp="1"/>
          </p:cNvSpPr>
          <p:nvPr>
            <p:ph idx="1"/>
          </p:nvPr>
        </p:nvSpPr>
        <p:spPr>
          <a:xfrm>
            <a:off x="900000" y="1439837"/>
            <a:ext cx="7738280" cy="4860000"/>
          </a:xfrm>
        </p:spPr>
        <p:txBody>
          <a:bodyPr>
            <a:normAutofit/>
          </a:bodyPr>
          <a:lstStyle/>
          <a:p>
            <a:r>
              <a:rPr lang="fr-FR" dirty="0" smtClean="0">
                <a:solidFill>
                  <a:schemeClr val="tx1">
                    <a:lumMod val="65000"/>
                    <a:lumOff val="35000"/>
                  </a:schemeClr>
                </a:solidFill>
              </a:rPr>
              <a:t>Le client est capable d’assumer l’échéance et la progression annuelle de 1%, ce qui lui permettrait de rembourser plus vite</a:t>
            </a:r>
          </a:p>
          <a:p>
            <a:pPr marL="0" indent="0">
              <a:buNone/>
            </a:pPr>
            <a:r>
              <a:rPr lang="fr-FR" dirty="0">
                <a:solidFill>
                  <a:srgbClr val="C00000"/>
                </a:solidFill>
                <a:sym typeface="Wingdings" panose="05000000000000000000" pitchFamily="2" charset="2"/>
              </a:rPr>
              <a:t></a:t>
            </a:r>
            <a:r>
              <a:rPr lang="fr-FR" dirty="0">
                <a:solidFill>
                  <a:schemeClr val="tx1">
                    <a:lumMod val="65000"/>
                    <a:lumOff val="35000"/>
                  </a:schemeClr>
                </a:solidFill>
                <a:sym typeface="Wingdings" panose="05000000000000000000" pitchFamily="2" charset="2"/>
              </a:rPr>
              <a:t> </a:t>
            </a:r>
            <a:r>
              <a:rPr lang="fr-FR" dirty="0">
                <a:solidFill>
                  <a:schemeClr val="tx1">
                    <a:lumMod val="65000"/>
                    <a:lumOff val="35000"/>
                  </a:schemeClr>
                </a:solidFill>
              </a:rPr>
              <a:t>Solution adaptée </a:t>
            </a:r>
            <a:r>
              <a:rPr lang="fr-FR" dirty="0" smtClean="0">
                <a:solidFill>
                  <a:schemeClr val="tx1">
                    <a:lumMod val="65000"/>
                    <a:lumOff val="35000"/>
                  </a:schemeClr>
                </a:solidFill>
              </a:rPr>
              <a:t>pour des clients souhaitant réduire le coût total de leur crédit</a:t>
            </a:r>
          </a:p>
        </p:txBody>
      </p:sp>
      <p:sp>
        <p:nvSpPr>
          <p:cNvPr id="13" name="Rectangle à coins arrondis 12"/>
          <p:cNvSpPr>
            <a:spLocks/>
          </p:cNvSpPr>
          <p:nvPr/>
        </p:nvSpPr>
        <p:spPr>
          <a:xfrm>
            <a:off x="2250000" y="2520000"/>
            <a:ext cx="2916000" cy="108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Avantages</a:t>
            </a:r>
          </a:p>
          <a:p>
            <a:pPr algn="ctr"/>
            <a:r>
              <a:rPr lang="fr-FR" sz="1200" dirty="0" smtClean="0">
                <a:solidFill>
                  <a:schemeClr val="bg1"/>
                </a:solidFill>
                <a:latin typeface="Arial" panose="020B0604020202020204" pitchFamily="34" charset="0"/>
                <a:cs typeface="Arial" panose="020B0604020202020204" pitchFamily="34" charset="0"/>
              </a:rPr>
              <a:t>Gain de </a:t>
            </a:r>
            <a:r>
              <a:rPr lang="fr-FR" sz="1400" b="1" dirty="0" smtClean="0">
                <a:solidFill>
                  <a:schemeClr val="bg1"/>
                </a:solidFill>
                <a:latin typeface="Arial" panose="020B0604020202020204" pitchFamily="34" charset="0"/>
                <a:cs typeface="Arial" panose="020B0604020202020204" pitchFamily="34" charset="0"/>
              </a:rPr>
              <a:t>36 mois </a:t>
            </a:r>
            <a:r>
              <a:rPr lang="fr-FR" sz="1200" dirty="0" smtClean="0">
                <a:solidFill>
                  <a:schemeClr val="bg1"/>
                </a:solidFill>
                <a:latin typeface="Arial" panose="020B0604020202020204" pitchFamily="34" charset="0"/>
                <a:cs typeface="Arial" panose="020B0604020202020204" pitchFamily="34" charset="0"/>
              </a:rPr>
              <a:t>sur la durée</a:t>
            </a:r>
          </a:p>
          <a:p>
            <a:pPr algn="ctr"/>
            <a:r>
              <a:rPr lang="fr-FR" sz="1200" dirty="0">
                <a:solidFill>
                  <a:schemeClr val="bg1"/>
                </a:solidFill>
                <a:latin typeface="Arial" panose="020B0604020202020204" pitchFamily="34" charset="0"/>
                <a:cs typeface="Arial" panose="020B0604020202020204" pitchFamily="34" charset="0"/>
              </a:rPr>
              <a:t>Gain de </a:t>
            </a:r>
            <a:r>
              <a:rPr lang="fr-FR" sz="1400" b="1" dirty="0" smtClean="0">
                <a:solidFill>
                  <a:schemeClr val="bg1"/>
                </a:solidFill>
                <a:latin typeface="Arial" panose="020B0604020202020204" pitchFamily="34" charset="0"/>
                <a:cs typeface="Arial" panose="020B0604020202020204" pitchFamily="34" charset="0"/>
              </a:rPr>
              <a:t>4.950€ </a:t>
            </a:r>
            <a:r>
              <a:rPr lang="fr-FR" sz="1200" dirty="0">
                <a:solidFill>
                  <a:schemeClr val="bg1"/>
                </a:solidFill>
                <a:latin typeface="Arial" panose="020B0604020202020204" pitchFamily="34" charset="0"/>
                <a:cs typeface="Arial" panose="020B0604020202020204" pitchFamily="34" charset="0"/>
              </a:rPr>
              <a:t>sur </a:t>
            </a:r>
            <a:r>
              <a:rPr lang="fr-FR" sz="1200" dirty="0" smtClean="0">
                <a:solidFill>
                  <a:schemeClr val="bg1"/>
                </a:solidFill>
                <a:latin typeface="Arial" panose="020B0604020202020204" pitchFamily="34" charset="0"/>
                <a:cs typeface="Arial" panose="020B0604020202020204" pitchFamily="34" charset="0"/>
              </a:rPr>
              <a:t>le coût soit </a:t>
            </a:r>
            <a:r>
              <a:rPr lang="fr-FR" sz="1400" b="1" dirty="0" smtClean="0">
                <a:solidFill>
                  <a:schemeClr val="bg1"/>
                </a:solidFill>
                <a:latin typeface="Arial" panose="020B0604020202020204" pitchFamily="34" charset="0"/>
                <a:cs typeface="Arial" panose="020B0604020202020204" pitchFamily="34" charset="0"/>
              </a:rPr>
              <a:t>9%</a:t>
            </a:r>
            <a:endParaRPr lang="fr-FR" sz="1400" b="1" dirty="0">
              <a:solidFill>
                <a:schemeClr val="bg1"/>
              </a:solidFill>
              <a:latin typeface="Arial" panose="020B0604020202020204" pitchFamily="34" charset="0"/>
              <a:cs typeface="Arial" panose="020B0604020202020204" pitchFamily="34" charset="0"/>
            </a:endParaRPr>
          </a:p>
        </p:txBody>
      </p:sp>
      <p:sp>
        <p:nvSpPr>
          <p:cNvPr id="14" name="Rectangle à coins arrondis 13"/>
          <p:cNvSpPr>
            <a:spLocks/>
          </p:cNvSpPr>
          <p:nvPr/>
        </p:nvSpPr>
        <p:spPr>
          <a:xfrm>
            <a:off x="5400000" y="2520000"/>
            <a:ext cx="2916000" cy="1080000"/>
          </a:xfrm>
          <a:prstGeom prst="round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Inconvénient</a:t>
            </a:r>
          </a:p>
          <a:p>
            <a:pPr algn="ctr"/>
            <a:r>
              <a:rPr lang="fr-FR" sz="1200" dirty="0">
                <a:solidFill>
                  <a:schemeClr val="bg1"/>
                </a:solidFill>
                <a:latin typeface="Arial" panose="020B0604020202020204" pitchFamily="34" charset="0"/>
                <a:cs typeface="Arial" panose="020B0604020202020204" pitchFamily="34" charset="0"/>
              </a:rPr>
              <a:t>P</a:t>
            </a:r>
            <a:r>
              <a:rPr lang="fr-FR" sz="1200" dirty="0" smtClean="0">
                <a:solidFill>
                  <a:schemeClr val="bg1"/>
                </a:solidFill>
                <a:latin typeface="Arial" panose="020B0604020202020204" pitchFamily="34" charset="0"/>
                <a:cs typeface="Arial" panose="020B0604020202020204" pitchFamily="34" charset="0"/>
              </a:rPr>
              <a:t>rogression annuelle de </a:t>
            </a:r>
            <a:r>
              <a:rPr lang="fr-FR" sz="1400" b="1" dirty="0" smtClean="0">
                <a:solidFill>
                  <a:schemeClr val="bg1"/>
                </a:solidFill>
                <a:latin typeface="Arial" panose="020B0604020202020204" pitchFamily="34" charset="0"/>
                <a:cs typeface="Arial" panose="020B0604020202020204" pitchFamily="34" charset="0"/>
              </a:rPr>
              <a:t>1%</a:t>
            </a:r>
          </a:p>
        </p:txBody>
      </p:sp>
      <p:sp>
        <p:nvSpPr>
          <p:cNvPr id="8" name="Espace réservé du contenu 2"/>
          <p:cNvSpPr txBox="1">
            <a:spLocks/>
          </p:cNvSpPr>
          <p:nvPr/>
        </p:nvSpPr>
        <p:spPr>
          <a:xfrm>
            <a:off x="1800000" y="3672000"/>
            <a:ext cx="5760000" cy="288000"/>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fr-FR" sz="1000" b="0" dirty="0" smtClean="0">
                <a:solidFill>
                  <a:schemeClr val="tx1">
                    <a:lumMod val="65000"/>
                    <a:lumOff val="35000"/>
                  </a:schemeClr>
                </a:solidFill>
              </a:rPr>
              <a:t>Calculs réalisés sur un crédit de 175.000 euros sur 22 et 25 ans avec une assurance CNP</a:t>
            </a:r>
            <a:endParaRPr lang="fr-FR" sz="1000" b="0" dirty="0">
              <a:solidFill>
                <a:schemeClr val="tx1">
                  <a:lumMod val="65000"/>
                  <a:lumOff val="35000"/>
                </a:schemeClr>
              </a:solidFill>
            </a:endParaRPr>
          </a:p>
        </p:txBody>
      </p:sp>
      <p:pic>
        <p:nvPicPr>
          <p:cNvPr id="44" name="Image 4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000" y="2520000"/>
            <a:ext cx="1080000" cy="1080000"/>
          </a:xfrm>
          <a:prstGeom prst="rect">
            <a:avLst/>
          </a:prstGeom>
        </p:spPr>
      </p:pic>
      <p:sp>
        <p:nvSpPr>
          <p:cNvPr id="10"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3</a:t>
            </a:r>
            <a:endParaRPr lang="fr-FR" altLang="fr-FR" sz="1400" b="1" dirty="0">
              <a:solidFill>
                <a:srgbClr val="FFFFFF"/>
              </a:solidFill>
              <a:latin typeface="Arial Black" panose="020B0A04020102020204" pitchFamily="34" charset="0"/>
              <a:cs typeface="Arial" panose="020B0604020202020204" pitchFamily="34" charset="0"/>
            </a:endParaRPr>
          </a:p>
        </p:txBody>
      </p:sp>
      <p:pic>
        <p:nvPicPr>
          <p:cNvPr id="3" name="Image 2"/>
          <p:cNvPicPr>
            <a:picLocks noChangeAspect="1"/>
          </p:cNvPicPr>
          <p:nvPr/>
        </p:nvPicPr>
        <p:blipFill>
          <a:blip r:embed="rId3"/>
          <a:stretch>
            <a:fillRect/>
          </a:stretch>
        </p:blipFill>
        <p:spPr>
          <a:xfrm>
            <a:off x="1800000" y="3960000"/>
            <a:ext cx="5620725" cy="2880000"/>
          </a:xfrm>
          <a:prstGeom prst="rect">
            <a:avLst/>
          </a:prstGeom>
        </p:spPr>
      </p:pic>
    </p:spTree>
    <p:extLst>
      <p:ext uri="{BB962C8B-B14F-4D97-AF65-F5344CB8AC3E}">
        <p14:creationId xmlns:p14="http://schemas.microsoft.com/office/powerpoint/2010/main" val="205529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7" dur="500"/>
                                        <p:tgtEl>
                                          <p:spTgt spid="12">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0" dur="500"/>
                                        <p:tgtEl>
                                          <p:spTgt spid="1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randombar(horizontal)">
                                      <p:cBhvr>
                                        <p:cTn id="15" dur="500"/>
                                        <p:tgtEl>
                                          <p:spTgt spid="44"/>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13" grpId="0" animBg="1"/>
      <p:bldP spid="14"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Grandioz Investisseur</a:t>
            </a:r>
            <a:endParaRPr lang="fr-FR" dirty="0"/>
          </a:p>
        </p:txBody>
      </p:sp>
      <p:sp>
        <p:nvSpPr>
          <p:cNvPr id="3" name="Espace réservé du contenu 2"/>
          <p:cNvSpPr>
            <a:spLocks noGrp="1"/>
          </p:cNvSpPr>
          <p:nvPr>
            <p:ph idx="1"/>
          </p:nvPr>
        </p:nvSpPr>
        <p:spPr>
          <a:xfrm>
            <a:off x="900000" y="1439837"/>
            <a:ext cx="7738280" cy="4860000"/>
          </a:xfrm>
        </p:spPr>
        <p:txBody>
          <a:bodyPr>
            <a:normAutofit/>
          </a:bodyPr>
          <a:lstStyle/>
          <a:p>
            <a:r>
              <a:rPr lang="fr-FR" dirty="0" smtClean="0">
                <a:solidFill>
                  <a:schemeClr val="tx1">
                    <a:lumMod val="65000"/>
                    <a:lumOff val="35000"/>
                  </a:schemeClr>
                </a:solidFill>
              </a:rPr>
              <a:t>Le client choisit une durée de 20 ans, mais souhaiterait adapter ses remboursements à la revalorisation de ses loyers tout en assumant la progression annuelle de 1,5%</a:t>
            </a:r>
          </a:p>
          <a:p>
            <a:pPr marL="0" indent="0">
              <a:buNone/>
            </a:pPr>
            <a:r>
              <a:rPr lang="fr-FR" dirty="0">
                <a:solidFill>
                  <a:srgbClr val="C00000"/>
                </a:solidFill>
                <a:sym typeface="Wingdings" panose="05000000000000000000" pitchFamily="2" charset="2"/>
              </a:rPr>
              <a:t></a:t>
            </a:r>
            <a:r>
              <a:rPr lang="fr-FR" dirty="0">
                <a:solidFill>
                  <a:schemeClr val="tx1">
                    <a:lumMod val="65000"/>
                    <a:lumOff val="35000"/>
                  </a:schemeClr>
                </a:solidFill>
                <a:sym typeface="Wingdings" panose="05000000000000000000" pitchFamily="2" charset="2"/>
              </a:rPr>
              <a:t> </a:t>
            </a:r>
            <a:r>
              <a:rPr lang="fr-FR" dirty="0">
                <a:solidFill>
                  <a:schemeClr val="tx1">
                    <a:lumMod val="65000"/>
                    <a:lumOff val="35000"/>
                  </a:schemeClr>
                </a:solidFill>
              </a:rPr>
              <a:t>Solution </a:t>
            </a:r>
            <a:r>
              <a:rPr lang="fr-FR" dirty="0" smtClean="0">
                <a:solidFill>
                  <a:schemeClr val="tx1">
                    <a:lumMod val="65000"/>
                    <a:lumOff val="35000"/>
                  </a:schemeClr>
                </a:solidFill>
              </a:rPr>
              <a:t>adaptée pour des clients ayant un </a:t>
            </a:r>
            <a:r>
              <a:rPr lang="fr-FR" dirty="0" smtClean="0">
                <a:solidFill>
                  <a:srgbClr val="FF0000"/>
                </a:solidFill>
              </a:rPr>
              <a:t>profil investisseur avéré</a:t>
            </a:r>
          </a:p>
        </p:txBody>
      </p:sp>
      <p:sp>
        <p:nvSpPr>
          <p:cNvPr id="4" name="Espace réservé du texte 3"/>
          <p:cNvSpPr>
            <a:spLocks noGrp="1"/>
          </p:cNvSpPr>
          <p:nvPr>
            <p:ph type="body" sz="quarter" idx="11"/>
          </p:nvPr>
        </p:nvSpPr>
        <p:spPr/>
        <p:txBody>
          <a:bodyPr/>
          <a:lstStyle/>
          <a:p>
            <a:r>
              <a:rPr lang="fr-FR" dirty="0" smtClean="0"/>
              <a:t>Grandioz Investisseur : </a:t>
            </a:r>
            <a:r>
              <a:rPr lang="fr-FR" dirty="0"/>
              <a:t>le crédit 3 en 1</a:t>
            </a:r>
          </a:p>
          <a:p>
            <a:r>
              <a:rPr lang="fr-FR" b="0" dirty="0" smtClean="0"/>
              <a:t>Rembourser moins au départ</a:t>
            </a:r>
            <a:endParaRPr lang="fr-FR" b="0" dirty="0"/>
          </a:p>
        </p:txBody>
      </p:sp>
      <p:sp>
        <p:nvSpPr>
          <p:cNvPr id="9" name="Rectangle à coins arrondis 8"/>
          <p:cNvSpPr>
            <a:spLocks/>
          </p:cNvSpPr>
          <p:nvPr/>
        </p:nvSpPr>
        <p:spPr>
          <a:xfrm>
            <a:off x="2250000" y="2520000"/>
            <a:ext cx="2916000" cy="108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Avantage</a:t>
            </a:r>
          </a:p>
          <a:p>
            <a:pPr algn="ctr"/>
            <a:r>
              <a:rPr lang="fr-FR" sz="1400" b="1" dirty="0" smtClean="0">
                <a:solidFill>
                  <a:schemeClr val="bg1"/>
                </a:solidFill>
                <a:latin typeface="Arial" panose="020B0604020202020204" pitchFamily="34" charset="0"/>
                <a:cs typeface="Arial" panose="020B0604020202020204" pitchFamily="34" charset="0"/>
              </a:rPr>
              <a:t>-13% </a:t>
            </a:r>
            <a:r>
              <a:rPr lang="fr-FR" sz="1200" dirty="0" smtClean="0">
                <a:solidFill>
                  <a:schemeClr val="bg1"/>
                </a:solidFill>
                <a:latin typeface="Arial" panose="020B0604020202020204" pitchFamily="34" charset="0"/>
                <a:cs typeface="Arial" panose="020B0604020202020204" pitchFamily="34" charset="0"/>
              </a:rPr>
              <a:t>sur les échéances la 1</a:t>
            </a:r>
            <a:r>
              <a:rPr lang="fr-FR" sz="1200" baseline="30000" dirty="0" smtClean="0">
                <a:solidFill>
                  <a:schemeClr val="bg1"/>
                </a:solidFill>
                <a:latin typeface="Arial" panose="020B0604020202020204" pitchFamily="34" charset="0"/>
                <a:cs typeface="Arial" panose="020B0604020202020204" pitchFamily="34" charset="0"/>
              </a:rPr>
              <a:t>ère</a:t>
            </a:r>
            <a:r>
              <a:rPr lang="fr-FR" sz="1200" dirty="0" smtClean="0">
                <a:solidFill>
                  <a:schemeClr val="bg1"/>
                </a:solidFill>
                <a:latin typeface="Arial" panose="020B0604020202020204" pitchFamily="34" charset="0"/>
                <a:cs typeface="Arial" panose="020B0604020202020204" pitchFamily="34" charset="0"/>
              </a:rPr>
              <a:t> année soit </a:t>
            </a:r>
            <a:r>
              <a:rPr lang="fr-FR" sz="1400" b="1" dirty="0" smtClean="0">
                <a:solidFill>
                  <a:schemeClr val="bg1"/>
                </a:solidFill>
                <a:latin typeface="Arial" panose="020B0604020202020204" pitchFamily="34" charset="0"/>
                <a:cs typeface="Arial" panose="020B0604020202020204" pitchFamily="34" charset="0"/>
              </a:rPr>
              <a:t>-97€ </a:t>
            </a:r>
            <a:r>
              <a:rPr lang="fr-FR" sz="1200" dirty="0" smtClean="0">
                <a:solidFill>
                  <a:schemeClr val="bg1"/>
                </a:solidFill>
                <a:latin typeface="Arial" panose="020B0604020202020204" pitchFamily="34" charset="0"/>
                <a:cs typeface="Arial" panose="020B0604020202020204" pitchFamily="34" charset="0"/>
              </a:rPr>
              <a:t>sur les premières échéances mensuelles</a:t>
            </a:r>
            <a:endParaRPr lang="fr-FR" sz="1200" dirty="0">
              <a:solidFill>
                <a:schemeClr val="bg1"/>
              </a:solidFill>
              <a:latin typeface="Arial" panose="020B0604020202020204" pitchFamily="34" charset="0"/>
              <a:cs typeface="Arial" panose="020B0604020202020204" pitchFamily="34" charset="0"/>
            </a:endParaRPr>
          </a:p>
        </p:txBody>
      </p:sp>
      <p:sp>
        <p:nvSpPr>
          <p:cNvPr id="10" name="Rectangle à coins arrondis 9"/>
          <p:cNvSpPr>
            <a:spLocks/>
          </p:cNvSpPr>
          <p:nvPr/>
        </p:nvSpPr>
        <p:spPr>
          <a:xfrm>
            <a:off x="5400000" y="2520000"/>
            <a:ext cx="2916000" cy="1080000"/>
          </a:xfrm>
          <a:prstGeom prst="round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b="1" dirty="0" smtClean="0">
                <a:solidFill>
                  <a:schemeClr val="bg1"/>
                </a:solidFill>
                <a:latin typeface="Arial" panose="020B0604020202020204" pitchFamily="34" charset="0"/>
                <a:cs typeface="Arial" panose="020B0604020202020204" pitchFamily="34" charset="0"/>
              </a:rPr>
              <a:t>Inconvénients</a:t>
            </a:r>
          </a:p>
          <a:p>
            <a:pPr algn="ctr"/>
            <a:r>
              <a:rPr lang="fr-FR" sz="1200" dirty="0">
                <a:solidFill>
                  <a:srgbClr val="FF0000"/>
                </a:solidFill>
                <a:latin typeface="Arial" panose="020B0604020202020204" pitchFamily="34" charset="0"/>
                <a:cs typeface="Arial" panose="020B0604020202020204" pitchFamily="34" charset="0"/>
              </a:rPr>
              <a:t>P</a:t>
            </a:r>
            <a:r>
              <a:rPr lang="fr-FR" sz="1200" dirty="0" smtClean="0">
                <a:solidFill>
                  <a:srgbClr val="FF0000"/>
                </a:solidFill>
                <a:latin typeface="Arial" panose="020B0604020202020204" pitchFamily="34" charset="0"/>
                <a:cs typeface="Arial" panose="020B0604020202020204" pitchFamily="34" charset="0"/>
              </a:rPr>
              <a:t>rogression annuelle de </a:t>
            </a:r>
            <a:r>
              <a:rPr lang="fr-FR" sz="1400" b="1" dirty="0" smtClean="0">
                <a:solidFill>
                  <a:srgbClr val="FF0000"/>
                </a:solidFill>
                <a:latin typeface="Arial" panose="020B0604020202020204" pitchFamily="34" charset="0"/>
                <a:cs typeface="Arial" panose="020B0604020202020204" pitchFamily="34" charset="0"/>
              </a:rPr>
              <a:t>1,5%</a:t>
            </a:r>
          </a:p>
          <a:p>
            <a:pPr algn="ctr"/>
            <a:r>
              <a:rPr lang="fr-FR" sz="1400" b="1" dirty="0" smtClean="0">
                <a:solidFill>
                  <a:schemeClr val="bg1"/>
                </a:solidFill>
                <a:latin typeface="Arial" panose="020B0604020202020204" pitchFamily="34" charset="0"/>
                <a:cs typeface="Arial" panose="020B0604020202020204" pitchFamily="34" charset="0"/>
              </a:rPr>
              <a:t>+221€ </a:t>
            </a:r>
            <a:r>
              <a:rPr lang="fr-FR" sz="1200" dirty="0" smtClean="0">
                <a:solidFill>
                  <a:schemeClr val="bg1"/>
                </a:solidFill>
                <a:latin typeface="Arial" panose="020B0604020202020204" pitchFamily="34" charset="0"/>
                <a:cs typeface="Arial" panose="020B0604020202020204" pitchFamily="34" charset="0"/>
              </a:rPr>
              <a:t>entre la 1</a:t>
            </a:r>
            <a:r>
              <a:rPr lang="fr-FR" sz="1200" baseline="30000" dirty="0" smtClean="0">
                <a:solidFill>
                  <a:schemeClr val="bg1"/>
                </a:solidFill>
                <a:latin typeface="Arial" panose="020B0604020202020204" pitchFamily="34" charset="0"/>
                <a:cs typeface="Arial" panose="020B0604020202020204" pitchFamily="34" charset="0"/>
              </a:rPr>
              <a:t>ère</a:t>
            </a:r>
            <a:r>
              <a:rPr lang="fr-FR" sz="1200" dirty="0" smtClean="0">
                <a:solidFill>
                  <a:schemeClr val="bg1"/>
                </a:solidFill>
                <a:latin typeface="Arial" panose="020B0604020202020204" pitchFamily="34" charset="0"/>
                <a:cs typeface="Arial" panose="020B0604020202020204" pitchFamily="34" charset="0"/>
              </a:rPr>
              <a:t> et la dernière année</a:t>
            </a:r>
          </a:p>
          <a:p>
            <a:pPr algn="ctr"/>
            <a:r>
              <a:rPr lang="fr-FR" sz="1200" dirty="0" smtClean="0">
                <a:solidFill>
                  <a:schemeClr val="bg1"/>
                </a:solidFill>
                <a:latin typeface="Arial" panose="020B0604020202020204" pitchFamily="34" charset="0"/>
                <a:cs typeface="Arial" panose="020B0604020202020204" pitchFamily="34" charset="0"/>
              </a:rPr>
              <a:t>Surcoût du crédit de </a:t>
            </a:r>
            <a:r>
              <a:rPr lang="fr-FR" sz="1400" b="1" dirty="0" smtClean="0">
                <a:solidFill>
                  <a:schemeClr val="bg1"/>
                </a:solidFill>
                <a:latin typeface="Arial" panose="020B0604020202020204" pitchFamily="34" charset="0"/>
                <a:cs typeface="Arial" panose="020B0604020202020204" pitchFamily="34" charset="0"/>
              </a:rPr>
              <a:t>2.050€</a:t>
            </a:r>
            <a:r>
              <a:rPr lang="fr-FR" sz="1400" dirty="0" smtClean="0">
                <a:solidFill>
                  <a:schemeClr val="bg1"/>
                </a:solidFill>
                <a:latin typeface="Arial" panose="020B0604020202020204" pitchFamily="34" charset="0"/>
                <a:cs typeface="Arial" panose="020B0604020202020204" pitchFamily="34" charset="0"/>
              </a:rPr>
              <a:t> </a:t>
            </a:r>
            <a:r>
              <a:rPr lang="fr-FR" sz="1200" dirty="0" smtClean="0">
                <a:solidFill>
                  <a:schemeClr val="bg1"/>
                </a:solidFill>
                <a:latin typeface="Arial" panose="020B0604020202020204" pitchFamily="34" charset="0"/>
                <a:cs typeface="Arial" panose="020B0604020202020204" pitchFamily="34" charset="0"/>
              </a:rPr>
              <a:t>soit </a:t>
            </a:r>
            <a:r>
              <a:rPr lang="fr-FR" sz="1400" b="1" dirty="0" smtClean="0">
                <a:solidFill>
                  <a:schemeClr val="bg1"/>
                </a:solidFill>
                <a:latin typeface="Arial" panose="020B0604020202020204" pitchFamily="34" charset="0"/>
                <a:cs typeface="Arial" panose="020B0604020202020204" pitchFamily="34" charset="0"/>
              </a:rPr>
              <a:t>+6%</a:t>
            </a:r>
          </a:p>
        </p:txBody>
      </p:sp>
      <p:sp>
        <p:nvSpPr>
          <p:cNvPr id="11" name="Espace réservé du contenu 2"/>
          <p:cNvSpPr txBox="1">
            <a:spLocks/>
          </p:cNvSpPr>
          <p:nvPr/>
        </p:nvSpPr>
        <p:spPr>
          <a:xfrm>
            <a:off x="1800000" y="3672000"/>
            <a:ext cx="5760000" cy="288000"/>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fr-FR" sz="1000" b="0" dirty="0" smtClean="0">
                <a:solidFill>
                  <a:schemeClr val="tx1">
                    <a:lumMod val="65000"/>
                    <a:lumOff val="35000"/>
                  </a:schemeClr>
                </a:solidFill>
              </a:rPr>
              <a:t>Calculs réalisés sur un crédit de 150.000 euros sur 20 ans avec une assurance CNP</a:t>
            </a:r>
            <a:endParaRPr lang="fr-FR" sz="1000" b="0" dirty="0">
              <a:solidFill>
                <a:schemeClr val="tx1">
                  <a:lumMod val="65000"/>
                  <a:lumOff val="35000"/>
                </a:schemeClr>
              </a:solidFill>
            </a:endParaRPr>
          </a:p>
        </p:txBody>
      </p:sp>
      <p:pic>
        <p:nvPicPr>
          <p:cNvPr id="23" name="Imag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000" y="2520000"/>
            <a:ext cx="1080000" cy="1080000"/>
          </a:xfrm>
          <a:prstGeom prst="rect">
            <a:avLst/>
          </a:prstGeom>
        </p:spPr>
      </p:pic>
      <p:sp>
        <p:nvSpPr>
          <p:cNvPr id="12"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3</a:t>
            </a:r>
            <a:endParaRPr lang="fr-FR" altLang="fr-FR" sz="1400" b="1" dirty="0">
              <a:solidFill>
                <a:srgbClr val="FFFFFF"/>
              </a:solidFill>
              <a:latin typeface="Arial Black" panose="020B0A04020102020204" pitchFamily="34" charset="0"/>
              <a:cs typeface="Arial" panose="020B0604020202020204" pitchFamily="34" charset="0"/>
            </a:endParaRPr>
          </a:p>
        </p:txBody>
      </p:sp>
      <p:pic>
        <p:nvPicPr>
          <p:cNvPr id="5" name="Image 4"/>
          <p:cNvPicPr>
            <a:picLocks noChangeAspect="1"/>
          </p:cNvPicPr>
          <p:nvPr/>
        </p:nvPicPr>
        <p:blipFill>
          <a:blip r:embed="rId3"/>
          <a:stretch>
            <a:fillRect/>
          </a:stretch>
        </p:blipFill>
        <p:spPr>
          <a:xfrm>
            <a:off x="1800000" y="3960000"/>
            <a:ext cx="5620725" cy="2880000"/>
          </a:xfrm>
          <a:prstGeom prst="rect">
            <a:avLst/>
          </a:prstGeom>
        </p:spPr>
      </p:pic>
    </p:spTree>
    <p:extLst>
      <p:ext uri="{BB962C8B-B14F-4D97-AF65-F5344CB8AC3E}">
        <p14:creationId xmlns:p14="http://schemas.microsoft.com/office/powerpoint/2010/main" val="135813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0"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Caractéristiques</a:t>
            </a:r>
            <a:endParaRPr lang="fr-FR" dirty="0"/>
          </a:p>
        </p:txBody>
      </p:sp>
      <p:sp>
        <p:nvSpPr>
          <p:cNvPr id="3" name="Espace réservé du contenu 2"/>
          <p:cNvSpPr>
            <a:spLocks noGrp="1"/>
          </p:cNvSpPr>
          <p:nvPr>
            <p:ph idx="1"/>
          </p:nvPr>
        </p:nvSpPr>
        <p:spPr>
          <a:xfrm>
            <a:off x="900000" y="1439837"/>
            <a:ext cx="7738280" cy="4860000"/>
          </a:xfrm>
        </p:spPr>
        <p:txBody>
          <a:bodyPr>
            <a:normAutofit/>
          </a:bodyPr>
          <a:lstStyle/>
          <a:p>
            <a:pPr>
              <a:defRPr/>
            </a:pPr>
            <a:r>
              <a:rPr lang="fr-FR" altLang="fr-FR" kern="0" dirty="0" smtClean="0">
                <a:solidFill>
                  <a:srgbClr val="C00000"/>
                </a:solidFill>
                <a:cs typeface="Arial" charset="0"/>
              </a:rPr>
              <a:t>Progression annuelle des échéances</a:t>
            </a:r>
          </a:p>
          <a:p>
            <a:pPr lvl="1">
              <a:defRPr/>
            </a:pPr>
            <a:r>
              <a:rPr lang="fr-FR" altLang="fr-FR" kern="0" dirty="0" smtClean="0">
                <a:solidFill>
                  <a:schemeClr val="tx1">
                    <a:lumMod val="65000"/>
                    <a:lumOff val="35000"/>
                  </a:schemeClr>
                </a:solidFill>
                <a:cs typeface="Arial" charset="0"/>
              </a:rPr>
              <a:t>Progression modérée </a:t>
            </a:r>
            <a:r>
              <a:rPr lang="fr-FR" altLang="fr-FR" kern="0" dirty="0">
                <a:solidFill>
                  <a:schemeClr val="tx1">
                    <a:lumMod val="65000"/>
                    <a:lumOff val="35000"/>
                  </a:schemeClr>
                </a:solidFill>
                <a:cs typeface="Arial" charset="0"/>
              </a:rPr>
              <a:t>de 1%</a:t>
            </a:r>
            <a:r>
              <a:rPr lang="fr-FR" altLang="fr-FR" kern="0" dirty="0">
                <a:solidFill>
                  <a:schemeClr val="tx1">
                    <a:lumMod val="65000"/>
                    <a:lumOff val="35000"/>
                  </a:schemeClr>
                </a:solidFill>
              </a:rPr>
              <a:t> pour </a:t>
            </a:r>
            <a:r>
              <a:rPr lang="fr-FR" altLang="fr-FR" kern="0" dirty="0" smtClean="0">
                <a:solidFill>
                  <a:schemeClr val="tx1">
                    <a:lumMod val="65000"/>
                    <a:lumOff val="35000"/>
                  </a:schemeClr>
                </a:solidFill>
              </a:rPr>
              <a:t>Grandioz</a:t>
            </a:r>
            <a:endParaRPr lang="fr-FR" altLang="fr-FR" kern="0" dirty="0" smtClean="0">
              <a:solidFill>
                <a:schemeClr val="tx1">
                  <a:lumMod val="65000"/>
                  <a:lumOff val="35000"/>
                </a:schemeClr>
              </a:solidFill>
              <a:cs typeface="Arial" charset="0"/>
            </a:endParaRPr>
          </a:p>
          <a:p>
            <a:pPr lvl="1">
              <a:defRPr/>
            </a:pPr>
            <a:r>
              <a:rPr lang="fr-FR" altLang="fr-FR" kern="0" dirty="0" smtClean="0">
                <a:solidFill>
                  <a:schemeClr val="tx1">
                    <a:lumMod val="65000"/>
                    <a:lumOff val="35000"/>
                  </a:schemeClr>
                </a:solidFill>
                <a:cs typeface="Arial" charset="0"/>
              </a:rPr>
              <a:t>Progression plus </a:t>
            </a:r>
            <a:r>
              <a:rPr lang="fr-FR" altLang="fr-FR" kern="0" dirty="0">
                <a:solidFill>
                  <a:schemeClr val="tx1">
                    <a:lumMod val="65000"/>
                    <a:lumOff val="35000"/>
                  </a:schemeClr>
                </a:solidFill>
                <a:cs typeface="Arial" charset="0"/>
              </a:rPr>
              <a:t>marquée avec 1,5% pour Grandioz investisseur</a:t>
            </a:r>
          </a:p>
          <a:p>
            <a:pPr marL="457200" lvl="1" indent="0">
              <a:buNone/>
              <a:defRPr/>
            </a:pPr>
            <a:r>
              <a:rPr lang="fr-FR" altLang="fr-FR" b="1" kern="0" dirty="0" smtClean="0">
                <a:solidFill>
                  <a:schemeClr val="tx1">
                    <a:lumMod val="65000"/>
                    <a:lumOff val="35000"/>
                  </a:schemeClr>
                </a:solidFill>
                <a:cs typeface="Arial" charset="0"/>
                <a:sym typeface="Wingdings" panose="05000000000000000000" pitchFamily="2" charset="2"/>
              </a:rPr>
              <a:t> C</a:t>
            </a:r>
            <a:r>
              <a:rPr lang="fr-FR" altLang="fr-FR" b="1" kern="0" dirty="0" smtClean="0">
                <a:solidFill>
                  <a:schemeClr val="tx1">
                    <a:lumMod val="65000"/>
                    <a:lumOff val="35000"/>
                  </a:schemeClr>
                </a:solidFill>
                <a:cs typeface="Arial" charset="0"/>
              </a:rPr>
              <a:t>’est la caractéristique principale et l’avantage majeur de l’offre</a:t>
            </a:r>
            <a:endParaRPr lang="fr-FR" altLang="fr-FR" b="1" kern="0" dirty="0">
              <a:solidFill>
                <a:schemeClr val="tx1">
                  <a:lumMod val="65000"/>
                  <a:lumOff val="35000"/>
                </a:schemeClr>
              </a:solidFill>
              <a:cs typeface="Arial" charset="0"/>
            </a:endParaRPr>
          </a:p>
          <a:p>
            <a:pPr marL="457200" lvl="1" indent="0">
              <a:buNone/>
              <a:defRPr/>
            </a:pPr>
            <a:r>
              <a:rPr lang="fr-FR" altLang="fr-FR" kern="0" dirty="0">
                <a:solidFill>
                  <a:srgbClr val="C00000"/>
                </a:solidFill>
                <a:cs typeface="Arial" charset="0"/>
                <a:sym typeface="Wingdings" panose="05000000000000000000" pitchFamily="2" charset="2"/>
              </a:rPr>
              <a:t></a:t>
            </a:r>
            <a:r>
              <a:rPr lang="fr-FR" altLang="fr-FR" kern="0" dirty="0">
                <a:solidFill>
                  <a:schemeClr val="tx1">
                    <a:lumMod val="65000"/>
                    <a:lumOff val="35000"/>
                  </a:schemeClr>
                </a:solidFill>
                <a:cs typeface="Arial" charset="0"/>
                <a:sym typeface="Wingdings" panose="05000000000000000000" pitchFamily="2" charset="2"/>
              </a:rPr>
              <a:t> L’option est</a:t>
            </a:r>
            <a:r>
              <a:rPr lang="fr-FR" altLang="fr-FR" kern="0" dirty="0">
                <a:solidFill>
                  <a:schemeClr val="tx1">
                    <a:lumMod val="65000"/>
                    <a:lumOff val="35000"/>
                  </a:schemeClr>
                </a:solidFill>
                <a:cs typeface="Arial" charset="0"/>
              </a:rPr>
              <a:t> contractuelle et non modifiable</a:t>
            </a:r>
          </a:p>
          <a:p>
            <a:pPr marL="457200" lvl="1" indent="0">
              <a:buNone/>
              <a:defRPr/>
            </a:pPr>
            <a:r>
              <a:rPr lang="fr-FR" altLang="fr-FR" kern="0" dirty="0" smtClean="0">
                <a:solidFill>
                  <a:srgbClr val="C00000"/>
                </a:solidFill>
                <a:cs typeface="Arial" charset="0"/>
                <a:sym typeface="Wingdings" panose="05000000000000000000" pitchFamily="2" charset="2"/>
              </a:rPr>
              <a:t></a:t>
            </a:r>
            <a:r>
              <a:rPr lang="fr-FR" altLang="fr-FR" kern="0" dirty="0" smtClean="0">
                <a:solidFill>
                  <a:schemeClr val="tx1">
                    <a:lumMod val="65000"/>
                    <a:lumOff val="35000"/>
                  </a:schemeClr>
                </a:solidFill>
                <a:cs typeface="Arial" charset="0"/>
                <a:sym typeface="Wingdings" panose="05000000000000000000" pitchFamily="2" charset="2"/>
              </a:rPr>
              <a:t> </a:t>
            </a:r>
            <a:r>
              <a:rPr lang="fr-FR" altLang="fr-FR" kern="0" dirty="0">
                <a:solidFill>
                  <a:schemeClr val="tx1">
                    <a:lumMod val="65000"/>
                    <a:lumOff val="35000"/>
                  </a:schemeClr>
                </a:solidFill>
                <a:cs typeface="Arial" charset="0"/>
                <a:sym typeface="Wingdings" panose="05000000000000000000" pitchFamily="2" charset="2"/>
              </a:rPr>
              <a:t>Devoir de conseil : les impacts de la progressivité </a:t>
            </a:r>
            <a:r>
              <a:rPr lang="fr-FR" altLang="fr-FR" kern="0" dirty="0">
                <a:solidFill>
                  <a:schemeClr val="tx1">
                    <a:lumMod val="65000"/>
                    <a:lumOff val="35000"/>
                  </a:schemeClr>
                </a:solidFill>
                <a:cs typeface="Arial" charset="0"/>
              </a:rPr>
              <a:t>doivent être bien expliqués et compris par le client en évaluant dans le temps ses évolutions de revenus/charges et en s’appuyant notamment sur le tableau d’amortissement prévisionnel</a:t>
            </a:r>
          </a:p>
          <a:p>
            <a:pPr>
              <a:defRPr/>
            </a:pPr>
            <a:endParaRPr lang="fr-FR" altLang="fr-FR" kern="0" dirty="0">
              <a:solidFill>
                <a:schemeClr val="tx1">
                  <a:lumMod val="65000"/>
                  <a:lumOff val="35000"/>
                </a:schemeClr>
              </a:solidFill>
              <a:cs typeface="Arial" charset="0"/>
            </a:endParaRPr>
          </a:p>
          <a:p>
            <a:pPr>
              <a:defRPr/>
            </a:pPr>
            <a:r>
              <a:rPr lang="fr-FR" altLang="fr-FR" kern="0" dirty="0" smtClean="0">
                <a:solidFill>
                  <a:srgbClr val="C00000"/>
                </a:solidFill>
                <a:cs typeface="Arial" charset="0"/>
              </a:rPr>
              <a:t>Modulation </a:t>
            </a:r>
            <a:r>
              <a:rPr lang="fr-FR" altLang="fr-FR" kern="0" dirty="0">
                <a:solidFill>
                  <a:srgbClr val="C00000"/>
                </a:solidFill>
                <a:cs typeface="Arial" charset="0"/>
              </a:rPr>
              <a:t>des échéances </a:t>
            </a:r>
            <a:r>
              <a:rPr lang="fr-FR" altLang="fr-FR" b="0" kern="0" dirty="0">
                <a:solidFill>
                  <a:srgbClr val="C00000"/>
                </a:solidFill>
                <a:cs typeface="Arial" charset="0"/>
                <a:sym typeface="Wingdings" panose="05000000000000000000" pitchFamily="2" charset="2"/>
              </a:rPr>
              <a:t> </a:t>
            </a:r>
            <a:r>
              <a:rPr lang="fr-FR" altLang="fr-FR" b="0" kern="0" dirty="0">
                <a:solidFill>
                  <a:schemeClr val="tx1">
                    <a:lumMod val="65000"/>
                    <a:lumOff val="35000"/>
                  </a:schemeClr>
                </a:solidFill>
                <a:cs typeface="Arial" charset="0"/>
              </a:rPr>
              <a:t>impossible</a:t>
            </a:r>
          </a:p>
          <a:p>
            <a:pPr>
              <a:defRPr/>
            </a:pPr>
            <a:r>
              <a:rPr lang="fr-FR" altLang="fr-FR" kern="0" dirty="0" smtClean="0">
                <a:solidFill>
                  <a:srgbClr val="C00000"/>
                </a:solidFill>
              </a:rPr>
              <a:t>Report </a:t>
            </a:r>
            <a:r>
              <a:rPr lang="fr-FR" altLang="fr-FR" kern="0" dirty="0">
                <a:solidFill>
                  <a:srgbClr val="C00000"/>
                </a:solidFill>
              </a:rPr>
              <a:t>d’échéances </a:t>
            </a:r>
            <a:r>
              <a:rPr lang="fr-FR" altLang="fr-FR" b="0" kern="0" dirty="0" smtClean="0">
                <a:solidFill>
                  <a:srgbClr val="C00000"/>
                </a:solidFill>
                <a:cs typeface="Arial" charset="0"/>
                <a:sym typeface="Wingdings" panose="05000000000000000000" pitchFamily="2" charset="2"/>
              </a:rPr>
              <a:t> </a:t>
            </a:r>
            <a:r>
              <a:rPr lang="fr-FR" altLang="fr-FR" b="0" kern="0" dirty="0" smtClean="0">
                <a:solidFill>
                  <a:schemeClr val="tx1">
                    <a:lumMod val="65000"/>
                    <a:lumOff val="35000"/>
                  </a:schemeClr>
                </a:solidFill>
                <a:cs typeface="Arial" charset="0"/>
              </a:rPr>
              <a:t>possibilité </a:t>
            </a:r>
            <a:r>
              <a:rPr lang="fr-FR" altLang="fr-FR" b="0" kern="0" dirty="0">
                <a:solidFill>
                  <a:schemeClr val="tx1">
                    <a:lumMod val="65000"/>
                    <a:lumOff val="35000"/>
                  </a:schemeClr>
                </a:solidFill>
                <a:cs typeface="Arial" charset="0"/>
              </a:rPr>
              <a:t>de reporter jusqu’à 3 échéances en fin de prêt</a:t>
            </a:r>
          </a:p>
          <a:p>
            <a:pPr>
              <a:defRPr/>
            </a:pPr>
            <a:r>
              <a:rPr lang="fr-FR" altLang="fr-FR" kern="0" dirty="0" smtClean="0">
                <a:solidFill>
                  <a:srgbClr val="C00000"/>
                </a:solidFill>
                <a:cs typeface="Arial" charset="0"/>
              </a:rPr>
              <a:t>Lissage </a:t>
            </a:r>
            <a:r>
              <a:rPr lang="fr-FR" altLang="fr-FR" b="0" kern="0" dirty="0">
                <a:solidFill>
                  <a:srgbClr val="C00000"/>
                </a:solidFill>
                <a:cs typeface="Arial" charset="0"/>
                <a:sym typeface="Wingdings" panose="05000000000000000000" pitchFamily="2" charset="2"/>
              </a:rPr>
              <a:t></a:t>
            </a:r>
            <a:r>
              <a:rPr lang="fr-FR" altLang="fr-FR" b="0" kern="0" dirty="0">
                <a:solidFill>
                  <a:schemeClr val="tx1">
                    <a:lumMod val="65000"/>
                    <a:lumOff val="35000"/>
                  </a:schemeClr>
                </a:solidFill>
                <a:cs typeface="Arial" charset="0"/>
                <a:sym typeface="Wingdings" panose="05000000000000000000" pitchFamily="2" charset="2"/>
              </a:rPr>
              <a:t> </a:t>
            </a:r>
            <a:r>
              <a:rPr lang="fr-FR" altLang="fr-FR" b="0" kern="0" dirty="0" smtClean="0">
                <a:solidFill>
                  <a:schemeClr val="tx1">
                    <a:lumMod val="65000"/>
                    <a:lumOff val="35000"/>
                  </a:schemeClr>
                </a:solidFill>
                <a:cs typeface="Arial" charset="0"/>
              </a:rPr>
              <a:t>impossible</a:t>
            </a:r>
          </a:p>
          <a:p>
            <a:pPr>
              <a:defRPr/>
            </a:pPr>
            <a:r>
              <a:rPr lang="fr-FR" altLang="fr-FR" kern="0" dirty="0" smtClean="0">
                <a:solidFill>
                  <a:srgbClr val="C00000"/>
                </a:solidFill>
                <a:cs typeface="Arial" charset="0"/>
              </a:rPr>
              <a:t>PTZ et Grandioz </a:t>
            </a:r>
            <a:r>
              <a:rPr lang="fr-FR" altLang="fr-FR" b="0" kern="0" dirty="0">
                <a:solidFill>
                  <a:srgbClr val="C00000"/>
                </a:solidFill>
                <a:cs typeface="Arial" charset="0"/>
                <a:sym typeface="Wingdings" panose="05000000000000000000" pitchFamily="2" charset="2"/>
              </a:rPr>
              <a:t> </a:t>
            </a:r>
            <a:r>
              <a:rPr lang="fr-FR" altLang="fr-FR" b="0" kern="0" dirty="0" smtClean="0">
                <a:solidFill>
                  <a:schemeClr val="tx1">
                    <a:lumMod val="65000"/>
                    <a:lumOff val="35000"/>
                  </a:schemeClr>
                </a:solidFill>
                <a:cs typeface="Arial" charset="0"/>
              </a:rPr>
              <a:t>incompatible dans la quasi totalité des cas (voir slides suivants)</a:t>
            </a:r>
            <a:endParaRPr lang="fr-FR" altLang="fr-FR" kern="0" dirty="0" smtClean="0">
              <a:solidFill>
                <a:schemeClr val="tx1">
                  <a:lumMod val="65000"/>
                  <a:lumOff val="35000"/>
                </a:schemeClr>
              </a:solidFill>
              <a:cs typeface="Arial" charset="0"/>
            </a:endParaRPr>
          </a:p>
          <a:p>
            <a:pPr>
              <a:defRPr/>
            </a:pPr>
            <a:r>
              <a:rPr lang="fr-FR" altLang="fr-FR" kern="0" dirty="0" smtClean="0">
                <a:solidFill>
                  <a:srgbClr val="C00000"/>
                </a:solidFill>
                <a:cs typeface="Arial" charset="0"/>
              </a:rPr>
              <a:t>Transformation </a:t>
            </a:r>
            <a:r>
              <a:rPr lang="fr-FR" altLang="fr-FR" kern="0" dirty="0">
                <a:solidFill>
                  <a:srgbClr val="C00000"/>
                </a:solidFill>
                <a:cs typeface="Arial" charset="0"/>
              </a:rPr>
              <a:t>en échéances constantes </a:t>
            </a:r>
            <a:r>
              <a:rPr lang="fr-FR" altLang="fr-FR" b="0" kern="0" dirty="0">
                <a:solidFill>
                  <a:srgbClr val="C00000"/>
                </a:solidFill>
                <a:cs typeface="Arial" charset="0"/>
                <a:sym typeface="Wingdings" panose="05000000000000000000" pitchFamily="2" charset="2"/>
              </a:rPr>
              <a:t> </a:t>
            </a:r>
            <a:r>
              <a:rPr lang="fr-FR" altLang="fr-FR" b="0" kern="0" dirty="0" smtClean="0">
                <a:solidFill>
                  <a:schemeClr val="tx1">
                    <a:lumMod val="65000"/>
                    <a:lumOff val="35000"/>
                  </a:schemeClr>
                </a:solidFill>
                <a:cs typeface="Arial" charset="0"/>
              </a:rPr>
              <a:t>impossible</a:t>
            </a:r>
            <a:endParaRPr lang="fr-FR" altLang="fr-FR" kern="0" dirty="0">
              <a:solidFill>
                <a:schemeClr val="tx1">
                  <a:lumMod val="65000"/>
                  <a:lumOff val="35000"/>
                </a:schemeClr>
              </a:solidFill>
              <a:cs typeface="Arial" charset="0"/>
            </a:endParaRPr>
          </a:p>
          <a:p>
            <a:pPr>
              <a:defRPr/>
            </a:pPr>
            <a:endParaRPr lang="fr-FR" altLang="fr-FR" kern="0" dirty="0">
              <a:solidFill>
                <a:schemeClr val="tx1">
                  <a:lumMod val="65000"/>
                  <a:lumOff val="35000"/>
                </a:schemeClr>
              </a:solidFill>
              <a:cs typeface="Arial" charset="0"/>
              <a:sym typeface="Wingdings" panose="05000000000000000000" pitchFamily="2" charset="2"/>
            </a:endParaRPr>
          </a:p>
          <a:p>
            <a:pPr marL="0" indent="0">
              <a:buNone/>
              <a:defRPr/>
            </a:pPr>
            <a:r>
              <a:rPr lang="fr-FR" altLang="fr-FR" kern="0" dirty="0" smtClean="0">
                <a:solidFill>
                  <a:srgbClr val="C00000"/>
                </a:solidFill>
                <a:cs typeface="Arial" charset="0"/>
                <a:sym typeface="Wingdings" panose="05000000000000000000" pitchFamily="2" charset="2"/>
              </a:rPr>
              <a:t> Au global, 1 avantage majeur différenciant mais beaucoup </a:t>
            </a:r>
            <a:r>
              <a:rPr lang="fr-FR" altLang="fr-FR" kern="0" dirty="0">
                <a:solidFill>
                  <a:srgbClr val="C00000"/>
                </a:solidFill>
                <a:cs typeface="Arial" charset="0"/>
                <a:sym typeface="Wingdings" panose="05000000000000000000" pitchFamily="2" charset="2"/>
              </a:rPr>
              <a:t>moins de souplesse sur les options techniques</a:t>
            </a:r>
            <a:endParaRPr lang="fr-FR" altLang="fr-FR" kern="0" dirty="0">
              <a:solidFill>
                <a:srgbClr val="C00000"/>
              </a:solidFill>
              <a:cs typeface="Arial" charset="0"/>
            </a:endParaRPr>
          </a:p>
        </p:txBody>
      </p:sp>
      <p:sp>
        <p:nvSpPr>
          <p:cNvPr id="4" name="Espace réservé du texte 3"/>
          <p:cNvSpPr>
            <a:spLocks noGrp="1"/>
          </p:cNvSpPr>
          <p:nvPr>
            <p:ph type="body" sz="quarter" idx="11"/>
          </p:nvPr>
        </p:nvSpPr>
        <p:spPr/>
        <p:txBody>
          <a:bodyPr/>
          <a:lstStyle/>
          <a:p>
            <a:r>
              <a:rPr lang="fr-FR" altLang="fr-FR" kern="0" dirty="0" smtClean="0"/>
              <a:t>Avec des </a:t>
            </a:r>
            <a:r>
              <a:rPr lang="fr-FR" altLang="fr-FR" kern="0" dirty="0"/>
              <a:t>options techniques </a:t>
            </a:r>
            <a:r>
              <a:rPr lang="fr-FR" altLang="fr-FR" kern="0" dirty="0" smtClean="0"/>
              <a:t>qui doivent </a:t>
            </a:r>
            <a:r>
              <a:rPr lang="fr-FR" altLang="fr-FR" kern="0" dirty="0"/>
              <a:t>être bien </a:t>
            </a:r>
            <a:r>
              <a:rPr lang="fr-FR" altLang="fr-FR" kern="0" dirty="0" smtClean="0"/>
              <a:t>appréhendées</a:t>
            </a:r>
            <a:endParaRPr lang="fr-FR" altLang="fr-FR" kern="0" dirty="0"/>
          </a:p>
        </p:txBody>
      </p:sp>
      <p:sp>
        <p:nvSpPr>
          <p:cNvPr id="5"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4</a:t>
            </a:r>
            <a:endParaRPr lang="fr-FR" altLang="fr-FR" sz="1400" b="1" dirty="0">
              <a:solidFill>
                <a:srgbClr val="FFFFFF"/>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179344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3" dur="500"/>
                                        <p:tgtEl>
                                          <p:spTgt spid="3">
                                            <p:txEl>
                                              <p:pRg st="9" end="9"/>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6" dur="500"/>
                                        <p:tgtEl>
                                          <p:spTgt spid="3">
                                            <p:txEl>
                                              <p:pRg st="10" end="10"/>
                                            </p:txEl>
                                          </p:spTgt>
                                        </p:tgtEl>
                                      </p:cBhvr>
                                    </p:animEffect>
                                  </p:childTnLst>
                                </p:cTn>
                              </p:par>
                              <p:par>
                                <p:cTn id="37" presetID="14" presetClass="entr" presetSubtype="1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39" dur="500"/>
                                        <p:tgtEl>
                                          <p:spTgt spid="3">
                                            <p:txEl>
                                              <p:pRg st="11" end="1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randombar(horizontal)">
                                      <p:cBhvr>
                                        <p:cTn id="44"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a:spLocks/>
          </p:cNvSpPr>
          <p:nvPr/>
        </p:nvSpPr>
        <p:spPr>
          <a:xfrm>
            <a:off x="540000" y="4392000"/>
            <a:ext cx="4176000" cy="3600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smtClean="0">
                <a:solidFill>
                  <a:schemeClr val="bg1"/>
                </a:solidFill>
                <a:latin typeface="Arial" panose="020B0604020202020204" pitchFamily="34" charset="0"/>
                <a:cs typeface="Arial" panose="020B0604020202020204" pitchFamily="34" charset="0"/>
              </a:rPr>
              <a:t>! interdit</a:t>
            </a:r>
          </a:p>
        </p:txBody>
      </p:sp>
      <p:sp>
        <p:nvSpPr>
          <p:cNvPr id="10" name="Rectangle à coins arrondis 9"/>
          <p:cNvSpPr>
            <a:spLocks/>
          </p:cNvSpPr>
          <p:nvPr/>
        </p:nvSpPr>
        <p:spPr>
          <a:xfrm>
            <a:off x="4716000" y="4392000"/>
            <a:ext cx="4212000" cy="36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smtClean="0">
                <a:solidFill>
                  <a:schemeClr val="bg1"/>
                </a:solidFill>
                <a:latin typeface="Arial" panose="020B0604020202020204" pitchFamily="34" charset="0"/>
                <a:cs typeface="Arial" panose="020B0604020202020204" pitchFamily="34" charset="0"/>
                <a:sym typeface="Wingdings" panose="05000000000000000000" pitchFamily="2" charset="2"/>
              </a:rPr>
              <a:t> recommand</a:t>
            </a:r>
            <a:r>
              <a:rPr lang="fr-FR" sz="1200" b="1" dirty="0" smtClean="0">
                <a:solidFill>
                  <a:schemeClr val="bg1"/>
                </a:solidFill>
                <a:latin typeface="Arial" panose="020B0604020202020204" pitchFamily="34" charset="0"/>
                <a:cs typeface="Arial" panose="020B0604020202020204" pitchFamily="34" charset="0"/>
              </a:rPr>
              <a:t>é</a:t>
            </a:r>
          </a:p>
        </p:txBody>
      </p:sp>
      <p:sp>
        <p:nvSpPr>
          <p:cNvPr id="2" name="Titre 1"/>
          <p:cNvSpPr>
            <a:spLocks noGrp="1"/>
          </p:cNvSpPr>
          <p:nvPr>
            <p:ph type="title"/>
          </p:nvPr>
        </p:nvSpPr>
        <p:spPr/>
        <p:txBody>
          <a:bodyPr/>
          <a:lstStyle/>
          <a:p>
            <a:r>
              <a:rPr lang="fr-FR" dirty="0" smtClean="0"/>
              <a:t>Caractéristiques</a:t>
            </a:r>
            <a:endParaRPr lang="fr-FR" dirty="0"/>
          </a:p>
        </p:txBody>
      </p:sp>
      <p:sp>
        <p:nvSpPr>
          <p:cNvPr id="3" name="Espace réservé du contenu 2"/>
          <p:cNvSpPr>
            <a:spLocks noGrp="1"/>
          </p:cNvSpPr>
          <p:nvPr>
            <p:ph idx="1"/>
          </p:nvPr>
        </p:nvSpPr>
        <p:spPr>
          <a:xfrm>
            <a:off x="900000" y="1439837"/>
            <a:ext cx="7738280" cy="4860000"/>
          </a:xfrm>
        </p:spPr>
        <p:txBody>
          <a:bodyPr>
            <a:normAutofit/>
          </a:bodyPr>
          <a:lstStyle/>
          <a:p>
            <a:pPr>
              <a:defRPr/>
            </a:pPr>
            <a:r>
              <a:rPr lang="fr-FR" altLang="fr-FR" dirty="0">
                <a:solidFill>
                  <a:srgbClr val="C00000"/>
                </a:solidFill>
              </a:rPr>
              <a:t>Grandioz </a:t>
            </a:r>
            <a:r>
              <a:rPr lang="fr-FR" altLang="fr-FR" dirty="0" smtClean="0">
                <a:solidFill>
                  <a:srgbClr val="C00000"/>
                </a:solidFill>
              </a:rPr>
              <a:t>est incompatible </a:t>
            </a:r>
            <a:r>
              <a:rPr lang="fr-FR" altLang="fr-FR" dirty="0">
                <a:solidFill>
                  <a:srgbClr val="C00000"/>
                </a:solidFill>
              </a:rPr>
              <a:t>avec un PTZ </a:t>
            </a:r>
            <a:r>
              <a:rPr lang="fr-FR" altLang="fr-FR" dirty="0" smtClean="0">
                <a:solidFill>
                  <a:srgbClr val="C00000"/>
                </a:solidFill>
              </a:rPr>
              <a:t>si </a:t>
            </a:r>
            <a:r>
              <a:rPr lang="fr-FR" altLang="fr-FR" dirty="0">
                <a:solidFill>
                  <a:srgbClr val="C00000"/>
                </a:solidFill>
              </a:rPr>
              <a:t>sa durée </a:t>
            </a:r>
            <a:r>
              <a:rPr lang="fr-FR" altLang="fr-FR" dirty="0" smtClean="0">
                <a:solidFill>
                  <a:srgbClr val="C00000"/>
                </a:solidFill>
              </a:rPr>
              <a:t>est &gt; </a:t>
            </a:r>
            <a:r>
              <a:rPr lang="fr-FR" altLang="fr-FR" dirty="0">
                <a:solidFill>
                  <a:srgbClr val="C00000"/>
                </a:solidFill>
              </a:rPr>
              <a:t>à la durée du </a:t>
            </a:r>
            <a:r>
              <a:rPr lang="fr-FR" altLang="fr-FR" dirty="0" smtClean="0">
                <a:solidFill>
                  <a:srgbClr val="C00000"/>
                </a:solidFill>
              </a:rPr>
              <a:t>différé du PTZ</a:t>
            </a:r>
            <a:endParaRPr lang="fr-FR" altLang="fr-FR" dirty="0">
              <a:solidFill>
                <a:srgbClr val="C00000"/>
              </a:solidFill>
            </a:endParaRPr>
          </a:p>
          <a:p>
            <a:pPr>
              <a:defRPr/>
            </a:pPr>
            <a:r>
              <a:rPr lang="fr-FR" altLang="fr-FR" dirty="0" smtClean="0">
                <a:solidFill>
                  <a:schemeClr val="tx1">
                    <a:lumMod val="65000"/>
                    <a:lumOff val="35000"/>
                  </a:schemeClr>
                </a:solidFill>
              </a:rPr>
              <a:t>Prenons un </a:t>
            </a:r>
            <a:r>
              <a:rPr lang="fr-FR" altLang="fr-FR" u="sng" dirty="0" smtClean="0">
                <a:solidFill>
                  <a:schemeClr val="tx1">
                    <a:lumMod val="65000"/>
                    <a:lumOff val="35000"/>
                  </a:schemeClr>
                </a:solidFill>
              </a:rPr>
              <a:t>exemple qui ne respecterait pas cette règle</a:t>
            </a:r>
          </a:p>
          <a:p>
            <a:pPr lvl="1">
              <a:defRPr/>
            </a:pPr>
            <a:r>
              <a:rPr lang="fr-FR" altLang="fr-FR" kern="0" dirty="0" smtClean="0">
                <a:solidFill>
                  <a:schemeClr val="tx1">
                    <a:lumMod val="65000"/>
                    <a:lumOff val="35000"/>
                  </a:schemeClr>
                </a:solidFill>
                <a:cs typeface="Arial" charset="0"/>
                <a:sym typeface="Wingdings" panose="05000000000000000000" pitchFamily="2" charset="2"/>
              </a:rPr>
              <a:t>La charge de remboursement et le taux d’endettement de départ sont anormalement réduits et notre appréciation du risque est faussée</a:t>
            </a:r>
          </a:p>
          <a:p>
            <a:pPr lvl="1">
              <a:defRPr/>
            </a:pPr>
            <a:r>
              <a:rPr lang="fr-FR" altLang="fr-FR" kern="0" dirty="0" smtClean="0">
                <a:solidFill>
                  <a:schemeClr val="tx1">
                    <a:lumMod val="65000"/>
                    <a:lumOff val="35000"/>
                  </a:schemeClr>
                </a:solidFill>
                <a:cs typeface="Arial" charset="0"/>
                <a:sym typeface="Wingdings" panose="05000000000000000000" pitchFamily="2" charset="2"/>
              </a:rPr>
              <a:t>Lors de l’entrée en amortissement du PTZ, les échéances augmenteraient de 300 euros et le client pourrait se retrouver dans l’impossibilité de rembourser</a:t>
            </a:r>
            <a:endParaRPr lang="fr-FR" altLang="fr-FR" kern="0" dirty="0">
              <a:solidFill>
                <a:schemeClr val="tx1">
                  <a:lumMod val="65000"/>
                  <a:lumOff val="35000"/>
                </a:schemeClr>
              </a:solidFill>
              <a:cs typeface="Arial" charset="0"/>
              <a:sym typeface="Wingdings" panose="05000000000000000000" pitchFamily="2" charset="2"/>
            </a:endParaRPr>
          </a:p>
          <a:p>
            <a:pPr marL="0" indent="0">
              <a:buNone/>
              <a:defRPr/>
            </a:pPr>
            <a:r>
              <a:rPr lang="fr-FR" altLang="fr-FR" kern="0" dirty="0" smtClean="0">
                <a:solidFill>
                  <a:srgbClr val="C00000"/>
                </a:solidFill>
                <a:cs typeface="Arial" charset="0"/>
                <a:sym typeface="Wingdings" panose="05000000000000000000" pitchFamily="2" charset="2"/>
              </a:rPr>
              <a:t> Notre devoir de conseil interdit ce type de montage </a:t>
            </a:r>
            <a:r>
              <a:rPr lang="fr-FR" altLang="fr-FR" kern="0" dirty="0" smtClean="0">
                <a:solidFill>
                  <a:schemeClr val="tx1">
                    <a:lumMod val="65000"/>
                    <a:lumOff val="35000"/>
                  </a:schemeClr>
                </a:solidFill>
                <a:cs typeface="Arial" charset="0"/>
                <a:sym typeface="Wingdings" panose="05000000000000000000" pitchFamily="2" charset="2"/>
              </a:rPr>
              <a:t>et nous recommande de proposer le PTZ couplé à un Primolis</a:t>
            </a:r>
            <a:endParaRPr lang="fr-FR" altLang="fr-FR" kern="0" dirty="0">
              <a:solidFill>
                <a:schemeClr val="tx1">
                  <a:lumMod val="65000"/>
                  <a:lumOff val="35000"/>
                </a:schemeClr>
              </a:solidFill>
              <a:cs typeface="Arial" charset="0"/>
            </a:endParaRPr>
          </a:p>
        </p:txBody>
      </p:sp>
      <p:sp>
        <p:nvSpPr>
          <p:cNvPr id="4" name="Espace réservé du texte 3"/>
          <p:cNvSpPr>
            <a:spLocks noGrp="1"/>
          </p:cNvSpPr>
          <p:nvPr>
            <p:ph type="body" sz="quarter" idx="11"/>
          </p:nvPr>
        </p:nvSpPr>
        <p:spPr/>
        <p:txBody>
          <a:bodyPr/>
          <a:lstStyle/>
          <a:p>
            <a:r>
              <a:rPr lang="fr-FR" altLang="fr-FR" kern="0" dirty="0" smtClean="0"/>
              <a:t>Avec des </a:t>
            </a:r>
            <a:r>
              <a:rPr lang="fr-FR" altLang="fr-FR" kern="0" dirty="0"/>
              <a:t>options techniques </a:t>
            </a:r>
            <a:r>
              <a:rPr lang="fr-FR" altLang="fr-FR" kern="0" dirty="0" smtClean="0"/>
              <a:t>qui doivent </a:t>
            </a:r>
            <a:r>
              <a:rPr lang="fr-FR" altLang="fr-FR" kern="0" dirty="0"/>
              <a:t>être bien </a:t>
            </a:r>
            <a:r>
              <a:rPr lang="fr-FR" altLang="fr-FR" kern="0" dirty="0" smtClean="0"/>
              <a:t>appréhendées</a:t>
            </a:r>
          </a:p>
          <a:p>
            <a:r>
              <a:rPr lang="fr-FR" altLang="fr-FR" b="0" kern="0" dirty="0" smtClean="0"/>
              <a:t>Zoom sur l’incompatibilité du PTZ</a:t>
            </a:r>
            <a:endParaRPr lang="fr-FR" altLang="fr-FR" b="0" kern="0" dirty="0"/>
          </a:p>
        </p:txBody>
      </p:sp>
      <p:sp>
        <p:nvSpPr>
          <p:cNvPr id="5"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4</a:t>
            </a:r>
            <a:endParaRPr lang="fr-FR" altLang="fr-FR" sz="1400" b="1" dirty="0">
              <a:solidFill>
                <a:srgbClr val="FFFFFF"/>
              </a:solidFill>
              <a:latin typeface="Arial Black" panose="020B0A04020102020204" pitchFamily="34" charset="0"/>
              <a:cs typeface="Arial" panose="020B0604020202020204" pitchFamily="34" charset="0"/>
            </a:endParaRPr>
          </a:p>
        </p:txBody>
      </p:sp>
      <p:sp>
        <p:nvSpPr>
          <p:cNvPr id="7" name="Espace réservé du contenu 2"/>
          <p:cNvSpPr txBox="1">
            <a:spLocks/>
          </p:cNvSpPr>
          <p:nvPr/>
        </p:nvSpPr>
        <p:spPr>
          <a:xfrm>
            <a:off x="1800000" y="3672000"/>
            <a:ext cx="5760000" cy="648000"/>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fr-FR" sz="1000" b="0" dirty="0">
                <a:solidFill>
                  <a:schemeClr val="tx1">
                    <a:lumMod val="65000"/>
                    <a:lumOff val="35000"/>
                  </a:schemeClr>
                </a:solidFill>
              </a:rPr>
              <a:t>Calculs toujours réalisés sur un projet de 175.000 </a:t>
            </a:r>
            <a:r>
              <a:rPr lang="fr-FR" sz="1000" b="0" dirty="0" smtClean="0">
                <a:solidFill>
                  <a:schemeClr val="tx1">
                    <a:lumMod val="65000"/>
                    <a:lumOff val="35000"/>
                  </a:schemeClr>
                </a:solidFill>
              </a:rPr>
              <a:t>euros avec un Prêt à Taux Zéro de 35.000 euros (en zone B2, différé de 180 mois, amortissement de 120 mois) et un </a:t>
            </a:r>
            <a:r>
              <a:rPr lang="fr-FR" sz="1000" b="0" dirty="0" smtClean="0">
                <a:solidFill>
                  <a:srgbClr val="FF0000"/>
                </a:solidFill>
              </a:rPr>
              <a:t>Prêt Grandioz (figure 1)</a:t>
            </a:r>
            <a:r>
              <a:rPr lang="fr-FR" sz="1000" b="0" dirty="0" smtClean="0">
                <a:solidFill>
                  <a:schemeClr val="tx1">
                    <a:lumMod val="65000"/>
                    <a:lumOff val="35000"/>
                  </a:schemeClr>
                </a:solidFill>
              </a:rPr>
              <a:t> ou un </a:t>
            </a:r>
            <a:r>
              <a:rPr lang="fr-FR" sz="1000" b="0" dirty="0" smtClean="0">
                <a:solidFill>
                  <a:srgbClr val="00B050"/>
                </a:solidFill>
              </a:rPr>
              <a:t>Prêt Primolis (figure 2) </a:t>
            </a:r>
            <a:r>
              <a:rPr lang="fr-FR" sz="1000" b="0" dirty="0" smtClean="0">
                <a:solidFill>
                  <a:schemeClr val="tx1">
                    <a:lumMod val="65000"/>
                    <a:lumOff val="35000"/>
                  </a:schemeClr>
                </a:solidFill>
              </a:rPr>
              <a:t>de 140.000 euros sur 25 ans, avec assurance CNP</a:t>
            </a:r>
            <a:endParaRPr lang="fr-FR" sz="1000" b="0" dirty="0">
              <a:solidFill>
                <a:schemeClr val="tx1">
                  <a:lumMod val="65000"/>
                  <a:lumOff val="35000"/>
                </a:schemeClr>
              </a:solidFill>
            </a:endParaRPr>
          </a:p>
        </p:txBody>
      </p:sp>
      <p:pic>
        <p:nvPicPr>
          <p:cNvPr id="11" name="Image 10"/>
          <p:cNvPicPr>
            <a:picLocks noChangeAspect="1"/>
          </p:cNvPicPr>
          <p:nvPr/>
        </p:nvPicPr>
        <p:blipFill>
          <a:blip r:embed="rId2"/>
          <a:stretch>
            <a:fillRect/>
          </a:stretch>
        </p:blipFill>
        <p:spPr>
          <a:xfrm>
            <a:off x="540000" y="4680000"/>
            <a:ext cx="4215544" cy="2160000"/>
          </a:xfrm>
          <a:prstGeom prst="rect">
            <a:avLst/>
          </a:prstGeom>
        </p:spPr>
      </p:pic>
      <p:pic>
        <p:nvPicPr>
          <p:cNvPr id="12" name="Image 11"/>
          <p:cNvPicPr>
            <a:picLocks noChangeAspect="1"/>
          </p:cNvPicPr>
          <p:nvPr/>
        </p:nvPicPr>
        <p:blipFill>
          <a:blip r:embed="rId3"/>
          <a:stretch>
            <a:fillRect/>
          </a:stretch>
        </p:blipFill>
        <p:spPr>
          <a:xfrm>
            <a:off x="4716000" y="4680000"/>
            <a:ext cx="4215544" cy="2160000"/>
          </a:xfrm>
          <a:prstGeom prst="rect">
            <a:avLst/>
          </a:prstGeom>
        </p:spPr>
      </p:pic>
    </p:spTree>
    <p:extLst>
      <p:ext uri="{BB962C8B-B14F-4D97-AF65-F5344CB8AC3E}">
        <p14:creationId xmlns:p14="http://schemas.microsoft.com/office/powerpoint/2010/main" val="35057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par>
                                <p:cTn id="31" presetID="14" presetClass="entr" presetSubtype="1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par>
                                <p:cTn id="34" presetID="14" presetClass="entr" presetSubtype="1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randombar(horizont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a:spLocks/>
          </p:cNvSpPr>
          <p:nvPr/>
        </p:nvSpPr>
        <p:spPr>
          <a:xfrm>
            <a:off x="2340000" y="4392000"/>
            <a:ext cx="4212000" cy="36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200" b="1" dirty="0" smtClean="0">
                <a:solidFill>
                  <a:schemeClr val="bg1"/>
                </a:solidFill>
                <a:latin typeface="Arial" panose="020B0604020202020204" pitchFamily="34" charset="0"/>
                <a:cs typeface="Arial" panose="020B0604020202020204" pitchFamily="34" charset="0"/>
                <a:sym typeface="Wingdings" panose="05000000000000000000" pitchFamily="2" charset="2"/>
              </a:rPr>
              <a:t> recommandé</a:t>
            </a:r>
            <a:endParaRPr lang="fr-FR" sz="1200" b="1" dirty="0" smtClean="0">
              <a:solidFill>
                <a:schemeClr val="bg1"/>
              </a:solidFill>
              <a:latin typeface="Arial" panose="020B0604020202020204" pitchFamily="34" charset="0"/>
              <a:cs typeface="Arial" panose="020B0604020202020204" pitchFamily="34" charset="0"/>
            </a:endParaRPr>
          </a:p>
        </p:txBody>
      </p:sp>
      <p:sp>
        <p:nvSpPr>
          <p:cNvPr id="2" name="Titre 1"/>
          <p:cNvSpPr>
            <a:spLocks noGrp="1"/>
          </p:cNvSpPr>
          <p:nvPr>
            <p:ph type="title"/>
          </p:nvPr>
        </p:nvSpPr>
        <p:spPr/>
        <p:txBody>
          <a:bodyPr/>
          <a:lstStyle/>
          <a:p>
            <a:r>
              <a:rPr lang="fr-FR" dirty="0" smtClean="0"/>
              <a:t>Caractéristiques</a:t>
            </a:r>
            <a:endParaRPr lang="fr-FR" dirty="0"/>
          </a:p>
        </p:txBody>
      </p:sp>
      <p:sp>
        <p:nvSpPr>
          <p:cNvPr id="3" name="Espace réservé du contenu 2"/>
          <p:cNvSpPr>
            <a:spLocks noGrp="1"/>
          </p:cNvSpPr>
          <p:nvPr>
            <p:ph idx="1"/>
          </p:nvPr>
        </p:nvSpPr>
        <p:spPr>
          <a:xfrm>
            <a:off x="900000" y="1439837"/>
            <a:ext cx="7738280" cy="4860000"/>
          </a:xfrm>
        </p:spPr>
        <p:txBody>
          <a:bodyPr>
            <a:normAutofit/>
          </a:bodyPr>
          <a:lstStyle/>
          <a:p>
            <a:pPr>
              <a:defRPr/>
            </a:pPr>
            <a:r>
              <a:rPr lang="fr-FR" altLang="fr-FR" dirty="0">
                <a:solidFill>
                  <a:srgbClr val="C00000"/>
                </a:solidFill>
              </a:rPr>
              <a:t>Grandioz </a:t>
            </a:r>
            <a:r>
              <a:rPr lang="fr-FR" altLang="fr-FR" dirty="0" smtClean="0">
                <a:solidFill>
                  <a:srgbClr val="C00000"/>
                </a:solidFill>
              </a:rPr>
              <a:t>est incompatible </a:t>
            </a:r>
            <a:r>
              <a:rPr lang="fr-FR" altLang="fr-FR" dirty="0">
                <a:solidFill>
                  <a:srgbClr val="C00000"/>
                </a:solidFill>
              </a:rPr>
              <a:t>avec un PTZ </a:t>
            </a:r>
            <a:r>
              <a:rPr lang="fr-FR" altLang="fr-FR" dirty="0" smtClean="0">
                <a:solidFill>
                  <a:srgbClr val="C00000"/>
                </a:solidFill>
              </a:rPr>
              <a:t>si </a:t>
            </a:r>
            <a:r>
              <a:rPr lang="fr-FR" altLang="fr-FR" dirty="0">
                <a:solidFill>
                  <a:srgbClr val="C00000"/>
                </a:solidFill>
              </a:rPr>
              <a:t>sa durée </a:t>
            </a:r>
            <a:r>
              <a:rPr lang="fr-FR" altLang="fr-FR" dirty="0" smtClean="0">
                <a:solidFill>
                  <a:srgbClr val="C00000"/>
                </a:solidFill>
              </a:rPr>
              <a:t>est &gt; </a:t>
            </a:r>
            <a:r>
              <a:rPr lang="fr-FR" altLang="fr-FR" dirty="0">
                <a:solidFill>
                  <a:srgbClr val="C00000"/>
                </a:solidFill>
              </a:rPr>
              <a:t>à la durée du </a:t>
            </a:r>
            <a:r>
              <a:rPr lang="fr-FR" altLang="fr-FR" dirty="0" smtClean="0">
                <a:solidFill>
                  <a:srgbClr val="C00000"/>
                </a:solidFill>
              </a:rPr>
              <a:t>différé du PTZ</a:t>
            </a:r>
            <a:endParaRPr lang="fr-FR" altLang="fr-FR" dirty="0">
              <a:solidFill>
                <a:srgbClr val="C00000"/>
              </a:solidFill>
            </a:endParaRPr>
          </a:p>
          <a:p>
            <a:pPr>
              <a:defRPr/>
            </a:pPr>
            <a:r>
              <a:rPr lang="fr-FR" altLang="fr-FR" dirty="0" smtClean="0">
                <a:solidFill>
                  <a:schemeClr val="tx1">
                    <a:lumMod val="65000"/>
                    <a:lumOff val="35000"/>
                  </a:schemeClr>
                </a:solidFill>
              </a:rPr>
              <a:t>Prenons un </a:t>
            </a:r>
            <a:r>
              <a:rPr lang="fr-FR" altLang="fr-FR" u="sng" dirty="0" smtClean="0">
                <a:solidFill>
                  <a:schemeClr val="tx1">
                    <a:lumMod val="65000"/>
                    <a:lumOff val="35000"/>
                  </a:schemeClr>
                </a:solidFill>
              </a:rPr>
              <a:t>exemple qui respecterait cette règle</a:t>
            </a:r>
          </a:p>
          <a:p>
            <a:pPr lvl="1">
              <a:defRPr/>
            </a:pPr>
            <a:r>
              <a:rPr lang="fr-FR" altLang="fr-FR" kern="0" dirty="0" smtClean="0">
                <a:solidFill>
                  <a:schemeClr val="tx1">
                    <a:lumMod val="65000"/>
                    <a:lumOff val="35000"/>
                  </a:schemeClr>
                </a:solidFill>
                <a:cs typeface="Arial" charset="0"/>
                <a:sym typeface="Wingdings" panose="05000000000000000000" pitchFamily="2" charset="2"/>
              </a:rPr>
              <a:t>Il faut que le montant du PTZ soit élevé par rapport au montant global du financement, ce qui est possible en zone A et zone B1</a:t>
            </a:r>
          </a:p>
          <a:p>
            <a:pPr lvl="1">
              <a:defRPr/>
            </a:pPr>
            <a:r>
              <a:rPr lang="fr-FR" altLang="fr-FR" kern="0" dirty="0" smtClean="0">
                <a:solidFill>
                  <a:schemeClr val="tx1">
                    <a:lumMod val="65000"/>
                    <a:lumOff val="35000"/>
                  </a:schemeClr>
                </a:solidFill>
                <a:cs typeface="Arial" charset="0"/>
                <a:sym typeface="Wingdings" panose="05000000000000000000" pitchFamily="2" charset="2"/>
              </a:rPr>
              <a:t>Il faut que la durée du différé du PTZ soit de 15 ans</a:t>
            </a:r>
          </a:p>
          <a:p>
            <a:pPr marL="0" indent="0">
              <a:buNone/>
              <a:defRPr/>
            </a:pPr>
            <a:r>
              <a:rPr lang="fr-FR" altLang="fr-FR" kern="0" dirty="0" smtClean="0">
                <a:solidFill>
                  <a:srgbClr val="C00000"/>
                </a:solidFill>
                <a:cs typeface="Arial" charset="0"/>
                <a:sym typeface="Wingdings" panose="05000000000000000000" pitchFamily="2" charset="2"/>
              </a:rPr>
              <a:t></a:t>
            </a:r>
            <a:r>
              <a:rPr lang="fr-FR" altLang="fr-FR" kern="0" dirty="0" smtClean="0">
                <a:solidFill>
                  <a:schemeClr val="tx1">
                    <a:lumMod val="65000"/>
                    <a:lumOff val="35000"/>
                  </a:schemeClr>
                </a:solidFill>
                <a:cs typeface="Arial" charset="0"/>
                <a:sym typeface="Wingdings" panose="05000000000000000000" pitchFamily="2" charset="2"/>
              </a:rPr>
              <a:t> C’est le seul cas pour lequel nous pourrions proposer un PTZ couplé à un Grandioz</a:t>
            </a:r>
            <a:endParaRPr lang="fr-FR" altLang="fr-FR" kern="0" dirty="0">
              <a:solidFill>
                <a:schemeClr val="tx1">
                  <a:lumMod val="65000"/>
                  <a:lumOff val="35000"/>
                </a:schemeClr>
              </a:solidFill>
              <a:cs typeface="Arial" charset="0"/>
            </a:endParaRPr>
          </a:p>
        </p:txBody>
      </p:sp>
      <p:sp>
        <p:nvSpPr>
          <p:cNvPr id="4" name="Espace réservé du texte 3"/>
          <p:cNvSpPr>
            <a:spLocks noGrp="1"/>
          </p:cNvSpPr>
          <p:nvPr>
            <p:ph type="body" sz="quarter" idx="11"/>
          </p:nvPr>
        </p:nvSpPr>
        <p:spPr/>
        <p:txBody>
          <a:bodyPr/>
          <a:lstStyle/>
          <a:p>
            <a:r>
              <a:rPr lang="fr-FR" altLang="fr-FR" kern="0" dirty="0" smtClean="0"/>
              <a:t>Avec des </a:t>
            </a:r>
            <a:r>
              <a:rPr lang="fr-FR" altLang="fr-FR" kern="0" dirty="0"/>
              <a:t>options techniques </a:t>
            </a:r>
            <a:r>
              <a:rPr lang="fr-FR" altLang="fr-FR" kern="0" dirty="0" smtClean="0"/>
              <a:t>qui doivent </a:t>
            </a:r>
            <a:r>
              <a:rPr lang="fr-FR" altLang="fr-FR" kern="0" dirty="0"/>
              <a:t>être bien </a:t>
            </a:r>
            <a:r>
              <a:rPr lang="fr-FR" altLang="fr-FR" kern="0" dirty="0" smtClean="0"/>
              <a:t>appréhendées</a:t>
            </a:r>
          </a:p>
          <a:p>
            <a:r>
              <a:rPr lang="fr-FR" altLang="fr-FR" b="0" kern="0" dirty="0" smtClean="0"/>
              <a:t>Zoom sur l’incompatibilité du PTZ</a:t>
            </a:r>
            <a:endParaRPr lang="fr-FR" altLang="fr-FR" b="0" kern="0" dirty="0"/>
          </a:p>
        </p:txBody>
      </p:sp>
      <p:sp>
        <p:nvSpPr>
          <p:cNvPr id="5"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4</a:t>
            </a:r>
            <a:endParaRPr lang="fr-FR" altLang="fr-FR" sz="1400" b="1" dirty="0">
              <a:solidFill>
                <a:srgbClr val="FFFFFF"/>
              </a:solidFill>
              <a:latin typeface="Arial Black" panose="020B0A04020102020204" pitchFamily="34" charset="0"/>
              <a:cs typeface="Arial" panose="020B0604020202020204" pitchFamily="34" charset="0"/>
            </a:endParaRPr>
          </a:p>
        </p:txBody>
      </p:sp>
      <p:sp>
        <p:nvSpPr>
          <p:cNvPr id="7" name="Espace réservé du contenu 2"/>
          <p:cNvSpPr txBox="1">
            <a:spLocks/>
          </p:cNvSpPr>
          <p:nvPr/>
        </p:nvSpPr>
        <p:spPr>
          <a:xfrm>
            <a:off x="1800000" y="3672000"/>
            <a:ext cx="5760000" cy="648000"/>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fr-FR" sz="1000" b="0" dirty="0">
                <a:solidFill>
                  <a:schemeClr val="tx1">
                    <a:lumMod val="65000"/>
                    <a:lumOff val="35000"/>
                  </a:schemeClr>
                </a:solidFill>
              </a:rPr>
              <a:t>Calculs </a:t>
            </a:r>
            <a:r>
              <a:rPr lang="fr-FR" sz="1000" b="0" dirty="0" smtClean="0">
                <a:solidFill>
                  <a:schemeClr val="tx1">
                    <a:lumMod val="65000"/>
                    <a:lumOff val="35000"/>
                  </a:schemeClr>
                </a:solidFill>
              </a:rPr>
              <a:t>toujours réalisés sur </a:t>
            </a:r>
            <a:r>
              <a:rPr lang="fr-FR" sz="1000" b="0" dirty="0">
                <a:solidFill>
                  <a:schemeClr val="tx1">
                    <a:lumMod val="65000"/>
                    <a:lumOff val="35000"/>
                  </a:schemeClr>
                </a:solidFill>
              </a:rPr>
              <a:t>un projet de </a:t>
            </a:r>
            <a:r>
              <a:rPr lang="fr-FR" sz="1000" b="0" dirty="0" smtClean="0">
                <a:solidFill>
                  <a:schemeClr val="tx1">
                    <a:lumMod val="65000"/>
                    <a:lumOff val="35000"/>
                  </a:schemeClr>
                </a:solidFill>
              </a:rPr>
              <a:t>175.000 </a:t>
            </a:r>
            <a:r>
              <a:rPr lang="fr-FR" sz="1000" b="0" dirty="0">
                <a:solidFill>
                  <a:schemeClr val="tx1">
                    <a:lumMod val="65000"/>
                    <a:lumOff val="35000"/>
                  </a:schemeClr>
                </a:solidFill>
              </a:rPr>
              <a:t>euros </a:t>
            </a:r>
            <a:r>
              <a:rPr lang="fr-FR" sz="1000" b="0" dirty="0" smtClean="0">
                <a:solidFill>
                  <a:schemeClr val="tx1">
                    <a:lumMod val="65000"/>
                    <a:lumOff val="35000"/>
                  </a:schemeClr>
                </a:solidFill>
              </a:rPr>
              <a:t>avec un Prêt à Taux Zéro de 70.000 euros (en zone B1, différé de 180 mois, amortissement de 120 mois) et un Prêt Grandioz de 105.000 euros sur 15 ans, avec assurance CNP</a:t>
            </a:r>
            <a:endParaRPr lang="fr-FR" sz="1000" b="0" dirty="0">
              <a:solidFill>
                <a:schemeClr val="tx1">
                  <a:lumMod val="65000"/>
                  <a:lumOff val="35000"/>
                </a:schemeClr>
              </a:solidFill>
            </a:endParaRPr>
          </a:p>
        </p:txBody>
      </p:sp>
      <p:pic>
        <p:nvPicPr>
          <p:cNvPr id="6" name="Image 5"/>
          <p:cNvPicPr>
            <a:picLocks noChangeAspect="1"/>
          </p:cNvPicPr>
          <p:nvPr/>
        </p:nvPicPr>
        <p:blipFill>
          <a:blip r:embed="rId2"/>
          <a:stretch>
            <a:fillRect/>
          </a:stretch>
        </p:blipFill>
        <p:spPr>
          <a:xfrm>
            <a:off x="2340000" y="4680000"/>
            <a:ext cx="4215544" cy="2160000"/>
          </a:xfrm>
          <a:prstGeom prst="rect">
            <a:avLst/>
          </a:prstGeom>
        </p:spPr>
      </p:pic>
    </p:spTree>
    <p:extLst>
      <p:ext uri="{BB962C8B-B14F-4D97-AF65-F5344CB8AC3E}">
        <p14:creationId xmlns:p14="http://schemas.microsoft.com/office/powerpoint/2010/main" val="202948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4" presetClass="entr" presetSubtype="1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Risques et schéma délégataire</a:t>
            </a:r>
            <a:endParaRPr lang="fr-FR" dirty="0"/>
          </a:p>
        </p:txBody>
      </p:sp>
      <p:sp>
        <p:nvSpPr>
          <p:cNvPr id="3" name="Espace réservé du contenu 2"/>
          <p:cNvSpPr>
            <a:spLocks noGrp="1"/>
          </p:cNvSpPr>
          <p:nvPr>
            <p:ph idx="1"/>
          </p:nvPr>
        </p:nvSpPr>
        <p:spPr>
          <a:xfrm>
            <a:off x="900000" y="1439837"/>
            <a:ext cx="7738280" cy="5040000"/>
          </a:xfrm>
        </p:spPr>
        <p:txBody>
          <a:bodyPr>
            <a:normAutofit/>
          </a:bodyPr>
          <a:lstStyle/>
          <a:p>
            <a:pPr>
              <a:defRPr/>
            </a:pPr>
            <a:r>
              <a:rPr lang="fr-FR" altLang="fr-FR" kern="0" dirty="0">
                <a:solidFill>
                  <a:srgbClr val="C00000"/>
                </a:solidFill>
                <a:cs typeface="Arial" charset="0"/>
              </a:rPr>
              <a:t>La progressivité des échéances </a:t>
            </a:r>
            <a:r>
              <a:rPr lang="fr-FR" altLang="fr-FR" b="0" kern="0" dirty="0">
                <a:solidFill>
                  <a:schemeClr val="tx1">
                    <a:lumMod val="65000"/>
                    <a:lumOff val="35000"/>
                  </a:schemeClr>
                </a:solidFill>
                <a:cs typeface="Arial" charset="0"/>
              </a:rPr>
              <a:t>est un point de vigilance majeur, avec un risque renforcé en version investisseur, et nous devons </a:t>
            </a:r>
            <a:r>
              <a:rPr lang="fr-FR" altLang="fr-FR" b="0" kern="0" dirty="0" smtClean="0">
                <a:solidFill>
                  <a:schemeClr val="tx1">
                    <a:lumMod val="65000"/>
                    <a:lumOff val="35000"/>
                  </a:schemeClr>
                </a:solidFill>
                <a:cs typeface="Arial" charset="0"/>
              </a:rPr>
              <a:t>analyser </a:t>
            </a:r>
            <a:r>
              <a:rPr lang="fr-FR" altLang="fr-FR" b="0" kern="0" dirty="0">
                <a:solidFill>
                  <a:schemeClr val="tx1">
                    <a:lumMod val="65000"/>
                    <a:lumOff val="35000"/>
                  </a:schemeClr>
                </a:solidFill>
                <a:cs typeface="Arial" charset="0"/>
              </a:rPr>
              <a:t>son impact sur la dégradation </a:t>
            </a:r>
            <a:r>
              <a:rPr lang="fr-FR" altLang="fr-FR" b="0" kern="0" dirty="0" smtClean="0">
                <a:solidFill>
                  <a:schemeClr val="tx1">
                    <a:lumMod val="65000"/>
                    <a:lumOff val="35000"/>
                  </a:schemeClr>
                </a:solidFill>
                <a:cs typeface="Arial" charset="0"/>
              </a:rPr>
              <a:t>possible, </a:t>
            </a:r>
            <a:r>
              <a:rPr lang="fr-FR" altLang="fr-FR" b="0" kern="0" dirty="0">
                <a:solidFill>
                  <a:schemeClr val="tx1">
                    <a:lumMod val="65000"/>
                    <a:lumOff val="35000"/>
                  </a:schemeClr>
                </a:solidFill>
                <a:cs typeface="Arial" charset="0"/>
              </a:rPr>
              <a:t>dans la </a:t>
            </a:r>
            <a:r>
              <a:rPr lang="fr-FR" altLang="fr-FR" b="0" kern="0" dirty="0" smtClean="0">
                <a:solidFill>
                  <a:schemeClr val="tx1">
                    <a:lumMod val="65000"/>
                    <a:lumOff val="35000"/>
                  </a:schemeClr>
                </a:solidFill>
                <a:cs typeface="Arial" charset="0"/>
              </a:rPr>
              <a:t>durée, </a:t>
            </a:r>
            <a:r>
              <a:rPr lang="fr-FR" altLang="fr-FR" b="0" kern="0" dirty="0">
                <a:solidFill>
                  <a:schemeClr val="tx1">
                    <a:lumMod val="65000"/>
                    <a:lumOff val="35000"/>
                  </a:schemeClr>
                </a:solidFill>
                <a:cs typeface="Arial" charset="0"/>
              </a:rPr>
              <a:t>du reste à vivre du client</a:t>
            </a:r>
          </a:p>
          <a:p>
            <a:pPr>
              <a:defRPr/>
            </a:pPr>
            <a:r>
              <a:rPr lang="fr-FR" altLang="fr-FR" kern="0" dirty="0" smtClean="0">
                <a:solidFill>
                  <a:srgbClr val="C00000"/>
                </a:solidFill>
                <a:cs typeface="Arial" charset="0"/>
              </a:rPr>
              <a:t>Le taux </a:t>
            </a:r>
            <a:r>
              <a:rPr lang="fr-FR" altLang="fr-FR" kern="0" dirty="0">
                <a:solidFill>
                  <a:srgbClr val="C00000"/>
                </a:solidFill>
                <a:cs typeface="Arial" charset="0"/>
              </a:rPr>
              <a:t>d’endettement </a:t>
            </a:r>
            <a:r>
              <a:rPr lang="fr-FR" altLang="fr-FR" b="0" kern="0" dirty="0">
                <a:solidFill>
                  <a:schemeClr val="tx1">
                    <a:lumMod val="65000"/>
                    <a:lumOff val="35000"/>
                  </a:schemeClr>
                </a:solidFill>
                <a:cs typeface="Arial" charset="0"/>
              </a:rPr>
              <a:t>est déformé </a:t>
            </a:r>
            <a:r>
              <a:rPr lang="fr-FR" altLang="fr-FR" b="0" kern="0" dirty="0" smtClean="0">
                <a:solidFill>
                  <a:schemeClr val="tx1">
                    <a:lumMod val="65000"/>
                    <a:lumOff val="35000"/>
                  </a:schemeClr>
                </a:solidFill>
                <a:cs typeface="Arial" charset="0"/>
              </a:rPr>
              <a:t>avec un écart </a:t>
            </a:r>
            <a:r>
              <a:rPr lang="fr-FR" altLang="fr-FR" b="0" kern="0" dirty="0">
                <a:solidFill>
                  <a:schemeClr val="tx1">
                    <a:lumMod val="65000"/>
                    <a:lumOff val="35000"/>
                  </a:schemeClr>
                </a:solidFill>
                <a:cs typeface="Arial" charset="0"/>
              </a:rPr>
              <a:t>moyen constaté </a:t>
            </a:r>
            <a:r>
              <a:rPr lang="fr-FR" altLang="fr-FR" b="0" kern="0" dirty="0" smtClean="0">
                <a:solidFill>
                  <a:schemeClr val="tx1">
                    <a:lumMod val="65000"/>
                    <a:lumOff val="35000"/>
                  </a:schemeClr>
                </a:solidFill>
                <a:cs typeface="Arial" charset="0"/>
              </a:rPr>
              <a:t>de </a:t>
            </a:r>
            <a:r>
              <a:rPr lang="fr-FR" altLang="fr-FR" b="0" kern="0" dirty="0">
                <a:solidFill>
                  <a:schemeClr val="tx1">
                    <a:lumMod val="65000"/>
                    <a:lumOff val="35000"/>
                  </a:schemeClr>
                </a:solidFill>
                <a:cs typeface="Arial" charset="0"/>
              </a:rPr>
              <a:t>3% </a:t>
            </a:r>
            <a:r>
              <a:rPr lang="fr-FR" altLang="fr-FR" b="0" kern="0" dirty="0" smtClean="0">
                <a:solidFill>
                  <a:schemeClr val="tx1">
                    <a:lumMod val="65000"/>
                    <a:lumOff val="35000"/>
                  </a:schemeClr>
                </a:solidFill>
                <a:cs typeface="Arial" charset="0"/>
              </a:rPr>
              <a:t>(en comparant </a:t>
            </a:r>
            <a:r>
              <a:rPr lang="fr-FR" altLang="fr-FR" b="0" kern="0" dirty="0">
                <a:solidFill>
                  <a:schemeClr val="tx1">
                    <a:lumMod val="65000"/>
                    <a:lumOff val="35000"/>
                  </a:schemeClr>
                </a:solidFill>
                <a:cs typeface="Arial" charset="0"/>
              </a:rPr>
              <a:t>la 1</a:t>
            </a:r>
            <a:r>
              <a:rPr lang="fr-FR" altLang="fr-FR" b="0" kern="0" baseline="30000" dirty="0">
                <a:solidFill>
                  <a:schemeClr val="tx1">
                    <a:lumMod val="65000"/>
                    <a:lumOff val="35000"/>
                  </a:schemeClr>
                </a:solidFill>
                <a:cs typeface="Arial" charset="0"/>
              </a:rPr>
              <a:t>ère</a:t>
            </a:r>
            <a:r>
              <a:rPr lang="fr-FR" altLang="fr-FR" b="0" kern="0" dirty="0">
                <a:solidFill>
                  <a:schemeClr val="tx1">
                    <a:lumMod val="65000"/>
                    <a:lumOff val="35000"/>
                  </a:schemeClr>
                </a:solidFill>
                <a:cs typeface="Arial" charset="0"/>
              </a:rPr>
              <a:t> échéance mensuelle </a:t>
            </a:r>
            <a:r>
              <a:rPr lang="fr-FR" altLang="fr-FR" b="0" kern="0" dirty="0" smtClean="0">
                <a:solidFill>
                  <a:schemeClr val="tx1">
                    <a:lumMod val="65000"/>
                    <a:lumOff val="35000"/>
                  </a:schemeClr>
                </a:solidFill>
                <a:cs typeface="Arial" charset="0"/>
              </a:rPr>
              <a:t>d’un crédit classique </a:t>
            </a:r>
            <a:r>
              <a:rPr lang="fr-FR" altLang="fr-FR" b="0" kern="0" dirty="0">
                <a:solidFill>
                  <a:schemeClr val="tx1">
                    <a:lumMod val="65000"/>
                    <a:lumOff val="35000"/>
                  </a:schemeClr>
                </a:solidFill>
                <a:cs typeface="Arial" charset="0"/>
              </a:rPr>
              <a:t>et </a:t>
            </a:r>
            <a:r>
              <a:rPr lang="fr-FR" altLang="fr-FR" b="0" kern="0" dirty="0" smtClean="0">
                <a:solidFill>
                  <a:schemeClr val="tx1">
                    <a:lumMod val="65000"/>
                    <a:lumOff val="35000"/>
                  </a:schemeClr>
                </a:solidFill>
                <a:cs typeface="Arial" charset="0"/>
              </a:rPr>
              <a:t>d’un Grandioz) et </a:t>
            </a:r>
            <a:r>
              <a:rPr lang="fr-FR" altLang="fr-FR" b="0" kern="0" dirty="0">
                <a:solidFill>
                  <a:schemeClr val="tx1">
                    <a:lumMod val="65000"/>
                    <a:lumOff val="35000"/>
                  </a:schemeClr>
                </a:solidFill>
                <a:cs typeface="Arial" charset="0"/>
              </a:rPr>
              <a:t>Grandioz ne </a:t>
            </a:r>
            <a:r>
              <a:rPr lang="fr-FR" altLang="fr-FR" b="0" kern="0" dirty="0" smtClean="0">
                <a:solidFill>
                  <a:schemeClr val="tx1">
                    <a:lumMod val="65000"/>
                    <a:lumOff val="35000"/>
                  </a:schemeClr>
                </a:solidFill>
                <a:cs typeface="Arial" charset="0"/>
              </a:rPr>
              <a:t>doit pas </a:t>
            </a:r>
            <a:r>
              <a:rPr lang="fr-FR" altLang="fr-FR" b="0" kern="0" dirty="0">
                <a:solidFill>
                  <a:schemeClr val="tx1">
                    <a:lumMod val="65000"/>
                    <a:lumOff val="35000"/>
                  </a:schemeClr>
                </a:solidFill>
                <a:cs typeface="Arial" charset="0"/>
              </a:rPr>
              <a:t>servir à </a:t>
            </a:r>
            <a:r>
              <a:rPr lang="fr-FR" altLang="fr-FR" b="0" kern="0" dirty="0" smtClean="0">
                <a:solidFill>
                  <a:schemeClr val="tx1">
                    <a:lumMod val="65000"/>
                    <a:lumOff val="35000"/>
                  </a:schemeClr>
                </a:solidFill>
                <a:cs typeface="Arial" charset="0"/>
              </a:rPr>
              <a:t>contourner le schéma délégataire</a:t>
            </a:r>
          </a:p>
          <a:p>
            <a:pPr>
              <a:defRPr/>
            </a:pPr>
            <a:r>
              <a:rPr lang="fr-FR" altLang="fr-FR" kern="0" dirty="0" smtClean="0">
                <a:solidFill>
                  <a:srgbClr val="C00000"/>
                </a:solidFill>
                <a:cs typeface="Arial" charset="0"/>
              </a:rPr>
              <a:t>L’amortissement du capital </a:t>
            </a:r>
            <a:r>
              <a:rPr lang="fr-FR" altLang="fr-FR" b="0" kern="0" dirty="0">
                <a:solidFill>
                  <a:schemeClr val="tx1">
                    <a:lumMod val="65000"/>
                    <a:lumOff val="35000"/>
                  </a:schemeClr>
                </a:solidFill>
                <a:cs typeface="Arial" charset="0"/>
              </a:rPr>
              <a:t>est ralenti et </a:t>
            </a:r>
            <a:r>
              <a:rPr lang="fr-FR" altLang="fr-FR" b="0" kern="0" dirty="0" smtClean="0">
                <a:solidFill>
                  <a:schemeClr val="tx1">
                    <a:lumMod val="65000"/>
                    <a:lumOff val="35000"/>
                  </a:schemeClr>
                </a:solidFill>
                <a:cs typeface="Arial" charset="0"/>
              </a:rPr>
              <a:t>augmenter l’apport </a:t>
            </a:r>
            <a:r>
              <a:rPr lang="fr-FR" altLang="fr-FR" b="0" kern="0" dirty="0">
                <a:solidFill>
                  <a:schemeClr val="tx1">
                    <a:lumMod val="65000"/>
                    <a:lumOff val="35000"/>
                  </a:schemeClr>
                </a:solidFill>
                <a:cs typeface="Arial" charset="0"/>
              </a:rPr>
              <a:t>personnel </a:t>
            </a:r>
            <a:r>
              <a:rPr lang="fr-FR" altLang="fr-FR" b="0" kern="0" dirty="0" smtClean="0">
                <a:solidFill>
                  <a:schemeClr val="tx1">
                    <a:lumMod val="65000"/>
                    <a:lumOff val="35000"/>
                  </a:schemeClr>
                </a:solidFill>
                <a:cs typeface="Arial" charset="0"/>
              </a:rPr>
              <a:t>améliorera notre risque dans les premières années sur le ratio CRD / valeur d’acquisition du bien hors frais</a:t>
            </a:r>
          </a:p>
          <a:p>
            <a:pPr>
              <a:defRPr/>
            </a:pPr>
            <a:endParaRPr lang="fr-FR" altLang="fr-FR" b="0" kern="0" dirty="0">
              <a:solidFill>
                <a:schemeClr val="tx1">
                  <a:lumMod val="65000"/>
                  <a:lumOff val="35000"/>
                </a:schemeClr>
              </a:solidFill>
              <a:cs typeface="Arial" charset="0"/>
              <a:sym typeface="Wingdings" panose="05000000000000000000" pitchFamily="2" charset="2"/>
            </a:endParaRPr>
          </a:p>
          <a:p>
            <a:pPr>
              <a:defRPr/>
            </a:pPr>
            <a:r>
              <a:rPr lang="fr-FR" altLang="fr-FR" kern="0" dirty="0" smtClean="0">
                <a:solidFill>
                  <a:srgbClr val="C00000"/>
                </a:solidFill>
                <a:cs typeface="Arial" charset="0"/>
                <a:sym typeface="Wingdings" panose="05000000000000000000" pitchFamily="2" charset="2"/>
              </a:rPr>
              <a:t>Le schéma délégataire a été adapté pour prendre en compte ces risques</a:t>
            </a:r>
            <a:endParaRPr lang="fr-FR" altLang="fr-FR" kern="0" dirty="0">
              <a:solidFill>
                <a:srgbClr val="C00000"/>
              </a:solidFill>
              <a:cs typeface="Arial" charset="0"/>
              <a:sym typeface="Wingdings" panose="05000000000000000000" pitchFamily="2" charset="2"/>
            </a:endParaRPr>
          </a:p>
          <a:p>
            <a:pPr marL="6350" indent="0">
              <a:buNone/>
              <a:defRPr/>
            </a:pPr>
            <a:r>
              <a:rPr lang="fr-FR" altLang="fr-FR" kern="0" dirty="0" smtClean="0">
                <a:solidFill>
                  <a:srgbClr val="C00000"/>
                </a:solidFill>
                <a:sym typeface="Wingdings" panose="05000000000000000000" pitchFamily="2" charset="2"/>
              </a:rPr>
              <a:t> Critères risques inscrits dans le schéma délégataire et paramétrés sur ADELYS</a:t>
            </a:r>
          </a:p>
          <a:p>
            <a:pPr lvl="1">
              <a:defRPr/>
            </a:pPr>
            <a:r>
              <a:rPr lang="fr-FR" altLang="fr-FR" sz="1200" kern="0" dirty="0" smtClean="0">
                <a:solidFill>
                  <a:srgbClr val="C00000"/>
                </a:solidFill>
                <a:sym typeface="Wingdings" panose="05000000000000000000" pitchFamily="2" charset="2"/>
              </a:rPr>
              <a:t>Éligibilité sur l’âge de l’emprunteur limité à 40 ans</a:t>
            </a:r>
          </a:p>
          <a:p>
            <a:pPr lvl="1">
              <a:defRPr/>
            </a:pPr>
            <a:r>
              <a:rPr lang="fr-FR" altLang="fr-FR" sz="1200" kern="0" dirty="0" smtClean="0">
                <a:solidFill>
                  <a:srgbClr val="C00000"/>
                </a:solidFill>
                <a:sym typeface="Wingdings" panose="05000000000000000000" pitchFamily="2" charset="2"/>
              </a:rPr>
              <a:t>Exclusion des SCI</a:t>
            </a:r>
          </a:p>
          <a:p>
            <a:pPr lvl="1">
              <a:defRPr/>
            </a:pPr>
            <a:r>
              <a:rPr lang="fr-FR" altLang="fr-FR" sz="1200" kern="0" dirty="0" smtClean="0">
                <a:solidFill>
                  <a:srgbClr val="C00000"/>
                </a:solidFill>
                <a:sym typeface="Wingdings" panose="05000000000000000000" pitchFamily="2" charset="2"/>
              </a:rPr>
              <a:t>Exclusion des dossiers de rachat ou regroupement</a:t>
            </a:r>
          </a:p>
          <a:p>
            <a:pPr lvl="1">
              <a:defRPr/>
            </a:pPr>
            <a:r>
              <a:rPr lang="fr-FR" altLang="fr-FR" sz="1200" kern="0" dirty="0" smtClean="0">
                <a:solidFill>
                  <a:srgbClr val="C00000"/>
                </a:solidFill>
                <a:sym typeface="Wingdings" panose="05000000000000000000" pitchFamily="2" charset="2"/>
              </a:rPr>
              <a:t>Limitation du taux d’endettement à 30% pour les niveaux 1 et 2, à 33% pour le niveau 3</a:t>
            </a:r>
          </a:p>
          <a:p>
            <a:pPr lvl="1">
              <a:defRPr/>
            </a:pPr>
            <a:r>
              <a:rPr lang="fr-FR" altLang="fr-FR" sz="1200" kern="0" dirty="0" smtClean="0">
                <a:solidFill>
                  <a:srgbClr val="C00000"/>
                </a:solidFill>
                <a:sym typeface="Wingdings" panose="05000000000000000000" pitchFamily="2" charset="2"/>
              </a:rPr>
              <a:t>Garantie SACCEF exclusivement (apportant son expertise sur l’analyse et la décision) </a:t>
            </a:r>
          </a:p>
          <a:p>
            <a:pPr marL="6350" indent="0">
              <a:buNone/>
              <a:defRPr/>
            </a:pPr>
            <a:r>
              <a:rPr lang="fr-FR" altLang="fr-FR" kern="0" dirty="0" smtClean="0">
                <a:solidFill>
                  <a:srgbClr val="C00000"/>
                </a:solidFill>
                <a:sym typeface="Wingdings" panose="05000000000000000000" pitchFamily="2" charset="2"/>
              </a:rPr>
              <a:t> Autres critères, non paramétrables, précisés dans les notes d’information</a:t>
            </a:r>
          </a:p>
          <a:p>
            <a:pPr lvl="1">
              <a:defRPr/>
            </a:pPr>
            <a:r>
              <a:rPr lang="fr-FR" altLang="fr-FR" sz="1200" kern="0" dirty="0" smtClean="0">
                <a:solidFill>
                  <a:srgbClr val="C00000"/>
                </a:solidFill>
                <a:sym typeface="Wingdings" panose="05000000000000000000" pitchFamily="2" charset="2"/>
              </a:rPr>
              <a:t>Éligibilité sur le type de contrat de travail pour Grandioz</a:t>
            </a:r>
          </a:p>
          <a:p>
            <a:pPr lvl="1">
              <a:defRPr/>
            </a:pPr>
            <a:r>
              <a:rPr lang="fr-FR" altLang="fr-FR" sz="1200" kern="0" dirty="0" smtClean="0">
                <a:solidFill>
                  <a:srgbClr val="C00000"/>
                </a:solidFill>
                <a:sym typeface="Wingdings" panose="05000000000000000000" pitchFamily="2" charset="2"/>
              </a:rPr>
              <a:t>Éligibilité sur le statut propriétaire pour Grandioz Investisseur</a:t>
            </a:r>
          </a:p>
        </p:txBody>
      </p:sp>
      <p:sp>
        <p:nvSpPr>
          <p:cNvPr id="4" name="Espace réservé du texte 3"/>
          <p:cNvSpPr>
            <a:spLocks noGrp="1"/>
          </p:cNvSpPr>
          <p:nvPr>
            <p:ph type="body" sz="quarter" idx="11"/>
          </p:nvPr>
        </p:nvSpPr>
        <p:spPr/>
        <p:txBody>
          <a:bodyPr/>
          <a:lstStyle/>
          <a:p>
            <a:r>
              <a:rPr lang="fr-FR" dirty="0" smtClean="0"/>
              <a:t>Et des risques, évalués, pris en compte dans le schéma délégataire</a:t>
            </a:r>
            <a:endParaRPr lang="fr-FR" dirty="0"/>
          </a:p>
        </p:txBody>
      </p:sp>
      <p:sp>
        <p:nvSpPr>
          <p:cNvPr id="6" name="ZoneTexte 8"/>
          <p:cNvSpPr txBox="1">
            <a:spLocks noChangeArrowheads="1"/>
          </p:cNvSpPr>
          <p:nvPr/>
        </p:nvSpPr>
        <p:spPr bwMode="auto">
          <a:xfrm>
            <a:off x="432000" y="396000"/>
            <a:ext cx="324000" cy="324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smtClean="0">
                <a:solidFill>
                  <a:srgbClr val="FFFFFF"/>
                </a:solidFill>
                <a:latin typeface="Arial Black" panose="020B0A04020102020204" pitchFamily="34" charset="0"/>
                <a:cs typeface="Arial" panose="020B0604020202020204" pitchFamily="34" charset="0"/>
              </a:rPr>
              <a:t>5</a:t>
            </a:r>
            <a:endParaRPr lang="fr-FR" altLang="fr-FR" sz="1400" b="1" dirty="0">
              <a:solidFill>
                <a:srgbClr val="FFFFFF"/>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22172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1" dur="500"/>
                                        <p:tgtEl>
                                          <p:spTgt spid="3">
                                            <p:txEl>
                                              <p:pRg st="5" end="5"/>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4" dur="500"/>
                                        <p:tgtEl>
                                          <p:spTgt spid="3">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3" dur="500"/>
                                        <p:tgtEl>
                                          <p:spTgt spid="3">
                                            <p:txEl>
                                              <p:pRg st="9" end="9"/>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6" dur="500"/>
                                        <p:tgtEl>
                                          <p:spTgt spid="3">
                                            <p:txEl>
                                              <p:pRg st="10" end="10"/>
                                            </p:txEl>
                                          </p:spTgt>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39" dur="500"/>
                                        <p:tgtEl>
                                          <p:spTgt spid="3">
                                            <p:txEl>
                                              <p:pRg st="11" end="11"/>
                                            </p:txEl>
                                          </p:spTgt>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42" dur="500"/>
                                        <p:tgtEl>
                                          <p:spTgt spid="3">
                                            <p:txEl>
                                              <p:pRg st="12" end="12"/>
                                            </p:txEl>
                                          </p:spTgt>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animEffect transition="in" filter="randombar(horizontal)">
                                      <p:cBhvr>
                                        <p:cTn id="45"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4" name="Espace réservé du texte 3"/>
          <p:cNvSpPr>
            <a:spLocks noGrp="1"/>
          </p:cNvSpPr>
          <p:nvPr>
            <p:ph type="body" sz="quarter" idx="11"/>
          </p:nvPr>
        </p:nvSpPr>
        <p:spPr/>
        <p:txBody>
          <a:bodyPr/>
          <a:lstStyle/>
          <a:p>
            <a:r>
              <a:rPr lang="fr-FR" altLang="fr-FR" dirty="0" smtClean="0"/>
              <a:t>En complément : nos conseils +</a:t>
            </a:r>
            <a:endParaRPr lang="fr-FR" dirty="0"/>
          </a:p>
        </p:txBody>
      </p:sp>
      <p:sp>
        <p:nvSpPr>
          <p:cNvPr id="13" name="Espace réservé du contenu 2"/>
          <p:cNvSpPr>
            <a:spLocks noGrp="1"/>
          </p:cNvSpPr>
          <p:nvPr>
            <p:ph idx="1"/>
          </p:nvPr>
        </p:nvSpPr>
        <p:spPr>
          <a:xfrm>
            <a:off x="900000" y="1439837"/>
            <a:ext cx="7738280" cy="5040000"/>
          </a:xfrm>
        </p:spPr>
        <p:txBody>
          <a:bodyPr>
            <a:normAutofit/>
          </a:bodyPr>
          <a:lstStyle/>
          <a:p>
            <a:pPr>
              <a:defRPr/>
            </a:pPr>
            <a:r>
              <a:rPr lang="fr-FR" altLang="fr-FR" kern="0" dirty="0" smtClean="0">
                <a:solidFill>
                  <a:srgbClr val="C00000"/>
                </a:solidFill>
                <a:cs typeface="Arial" charset="0"/>
              </a:rPr>
              <a:t>L’Assurance Perte d’Emploi </a:t>
            </a:r>
            <a:r>
              <a:rPr lang="fr-FR" altLang="fr-FR" b="0" kern="0" dirty="0" smtClean="0">
                <a:solidFill>
                  <a:schemeClr val="tx1">
                    <a:lumMod val="65000"/>
                    <a:lumOff val="35000"/>
                  </a:schemeClr>
                </a:solidFill>
                <a:cs typeface="Arial" charset="0"/>
              </a:rPr>
              <a:t>(lien vers l’</a:t>
            </a:r>
            <a:r>
              <a:rPr lang="fr-FR" altLang="fr-FR" b="0" kern="0" dirty="0" smtClean="0">
                <a:solidFill>
                  <a:schemeClr val="tx1">
                    <a:lumMod val="65000"/>
                    <a:lumOff val="35000"/>
                  </a:schemeClr>
                </a:solidFill>
                <a:cs typeface="Arial" charset="0"/>
                <a:hlinkClick r:id="rId2"/>
              </a:rPr>
              <a:t>OAV</a:t>
            </a:r>
            <a:r>
              <a:rPr lang="fr-FR" altLang="fr-FR" b="0" kern="0" dirty="0" smtClean="0">
                <a:solidFill>
                  <a:schemeClr val="tx1">
                    <a:lumMod val="65000"/>
                    <a:lumOff val="35000"/>
                  </a:schemeClr>
                </a:solidFill>
                <a:cs typeface="Arial" charset="0"/>
              </a:rPr>
              <a:t>)</a:t>
            </a:r>
          </a:p>
          <a:p>
            <a:pPr lvl="1">
              <a:defRPr/>
            </a:pPr>
            <a:r>
              <a:rPr lang="fr-FR" altLang="fr-FR" sz="1200" b="0" kern="0" dirty="0" smtClean="0">
                <a:solidFill>
                  <a:schemeClr val="tx1">
                    <a:lumMod val="65000"/>
                    <a:lumOff val="35000"/>
                  </a:schemeClr>
                </a:solidFill>
                <a:cs typeface="Arial" charset="0"/>
              </a:rPr>
              <a:t>Avec l’augmentation des </a:t>
            </a:r>
            <a:r>
              <a:rPr lang="fr-FR" altLang="fr-FR" sz="1200" kern="0" dirty="0" smtClean="0">
                <a:solidFill>
                  <a:schemeClr val="tx1">
                    <a:lumMod val="65000"/>
                    <a:lumOff val="35000"/>
                  </a:schemeClr>
                </a:solidFill>
                <a:cs typeface="Arial" charset="0"/>
              </a:rPr>
              <a:t>risques de chômage, un avenir </a:t>
            </a:r>
            <a:r>
              <a:rPr lang="fr-FR" altLang="fr-FR" sz="1200" b="0" kern="0" dirty="0" smtClean="0">
                <a:solidFill>
                  <a:schemeClr val="tx1">
                    <a:lumMod val="65000"/>
                    <a:lumOff val="35000"/>
                  </a:schemeClr>
                </a:solidFill>
                <a:cs typeface="Arial" charset="0"/>
              </a:rPr>
              <a:t>sanitaire et économique incertain, notre devoir de conseil est de </a:t>
            </a:r>
            <a:r>
              <a:rPr lang="fr-FR" altLang="fr-FR" sz="1200" b="1" kern="0" dirty="0" smtClean="0">
                <a:solidFill>
                  <a:schemeClr val="tx1">
                    <a:lumMod val="65000"/>
                    <a:lumOff val="35000"/>
                  </a:schemeClr>
                </a:solidFill>
                <a:cs typeface="Arial" charset="0"/>
              </a:rPr>
              <a:t>proposer systématiquement cette assurance</a:t>
            </a:r>
            <a:r>
              <a:rPr lang="fr-FR" altLang="fr-FR" sz="1200" b="0" kern="0" dirty="0" smtClean="0">
                <a:solidFill>
                  <a:schemeClr val="tx1">
                    <a:lumMod val="65000"/>
                    <a:lumOff val="35000"/>
                  </a:schemeClr>
                </a:solidFill>
                <a:cs typeface="Arial" charset="0"/>
              </a:rPr>
              <a:t> à nos clients</a:t>
            </a:r>
          </a:p>
          <a:p>
            <a:pPr lvl="1">
              <a:defRPr/>
            </a:pPr>
            <a:r>
              <a:rPr lang="fr-FR" altLang="fr-FR" sz="1200" b="0" kern="0" dirty="0" smtClean="0">
                <a:solidFill>
                  <a:schemeClr val="tx1">
                    <a:lumMod val="65000"/>
                    <a:lumOff val="35000"/>
                  </a:schemeClr>
                </a:solidFill>
                <a:cs typeface="Arial" charset="0"/>
              </a:rPr>
              <a:t>Elle vient parfaitement compléter l’Assurance Emprunteur de la CNP et ne pourra pas être souscrite seule (hors ADE CNP) ou souscrite plus tard en cours de vie du crédit</a:t>
            </a:r>
          </a:p>
          <a:p>
            <a:pPr marL="457200" lvl="1" indent="0">
              <a:buNone/>
              <a:defRPr/>
            </a:pPr>
            <a:r>
              <a:rPr lang="fr-FR" altLang="fr-FR" sz="1200" kern="0" dirty="0">
                <a:solidFill>
                  <a:srgbClr val="C00000"/>
                </a:solidFill>
                <a:cs typeface="Arial" charset="0"/>
                <a:sym typeface="Wingdings" panose="05000000000000000000" pitchFamily="2" charset="2"/>
              </a:rPr>
              <a:t></a:t>
            </a:r>
            <a:r>
              <a:rPr lang="fr-FR" altLang="fr-FR" sz="1200" kern="0" dirty="0">
                <a:solidFill>
                  <a:schemeClr val="tx1">
                    <a:lumMod val="65000"/>
                    <a:lumOff val="35000"/>
                  </a:schemeClr>
                </a:solidFill>
                <a:cs typeface="Arial" charset="0"/>
                <a:sym typeface="Wingdings" panose="05000000000000000000" pitchFamily="2" charset="2"/>
              </a:rPr>
              <a:t> </a:t>
            </a:r>
            <a:r>
              <a:rPr lang="fr-FR" altLang="fr-FR" sz="1200" kern="0" dirty="0">
                <a:solidFill>
                  <a:schemeClr val="tx1">
                    <a:lumMod val="65000"/>
                    <a:lumOff val="35000"/>
                  </a:schemeClr>
                </a:solidFill>
                <a:cs typeface="Arial" charset="0"/>
              </a:rPr>
              <a:t>Cette </a:t>
            </a:r>
            <a:r>
              <a:rPr lang="fr-FR" altLang="fr-FR" sz="1200" kern="0" dirty="0" smtClean="0">
                <a:solidFill>
                  <a:schemeClr val="tx1">
                    <a:lumMod val="65000"/>
                    <a:lumOff val="35000"/>
                  </a:schemeClr>
                </a:solidFill>
                <a:cs typeface="Arial" charset="0"/>
              </a:rPr>
              <a:t>option est un vrai plus au moment de notre proposition globale en assurance et peut conforter notre vente couplée CNP : assurance emprunteur</a:t>
            </a:r>
            <a:r>
              <a:rPr lang="fr-FR" altLang="fr-FR" sz="1200" b="1" kern="0" dirty="0" smtClean="0">
                <a:solidFill>
                  <a:schemeClr val="tx1">
                    <a:lumMod val="65000"/>
                    <a:lumOff val="35000"/>
                  </a:schemeClr>
                </a:solidFill>
                <a:cs typeface="Arial" charset="0"/>
              </a:rPr>
              <a:t> + </a:t>
            </a:r>
            <a:r>
              <a:rPr lang="fr-FR" altLang="fr-FR" sz="1200" kern="0" dirty="0" smtClean="0">
                <a:solidFill>
                  <a:schemeClr val="tx1">
                    <a:lumMod val="65000"/>
                    <a:lumOff val="35000"/>
                  </a:schemeClr>
                </a:solidFill>
                <a:cs typeface="Arial" charset="0"/>
              </a:rPr>
              <a:t>assurance perte d’emploi</a:t>
            </a:r>
            <a:endParaRPr lang="fr-FR" altLang="fr-FR" sz="1200" b="0" kern="0" dirty="0" smtClean="0">
              <a:solidFill>
                <a:schemeClr val="tx1">
                  <a:lumMod val="65000"/>
                  <a:lumOff val="35000"/>
                </a:schemeClr>
              </a:solidFill>
              <a:cs typeface="Arial" charset="0"/>
            </a:endParaRPr>
          </a:p>
          <a:p>
            <a:pPr lvl="1">
              <a:defRPr/>
            </a:pPr>
            <a:endParaRPr lang="fr-FR" altLang="fr-FR" b="0" kern="0" dirty="0">
              <a:solidFill>
                <a:schemeClr val="tx1">
                  <a:lumMod val="65000"/>
                  <a:lumOff val="35000"/>
                </a:schemeClr>
              </a:solidFill>
              <a:cs typeface="Arial" charset="0"/>
            </a:endParaRPr>
          </a:p>
          <a:p>
            <a:pPr>
              <a:defRPr/>
            </a:pPr>
            <a:r>
              <a:rPr lang="fr-FR" altLang="fr-FR" kern="0" dirty="0" smtClean="0">
                <a:solidFill>
                  <a:srgbClr val="C00000"/>
                </a:solidFill>
                <a:cs typeface="Arial" charset="0"/>
              </a:rPr>
              <a:t>L’assurance MRH </a:t>
            </a:r>
            <a:r>
              <a:rPr lang="fr-FR" altLang="fr-FR" b="0" kern="0" dirty="0" smtClean="0">
                <a:solidFill>
                  <a:srgbClr val="C00000"/>
                </a:solidFill>
                <a:cs typeface="Arial" charset="0"/>
              </a:rPr>
              <a:t>(dans sa nouvelle version disponible à compter du 4 novembre)</a:t>
            </a:r>
          </a:p>
          <a:p>
            <a:pPr lvl="1">
              <a:defRPr/>
            </a:pPr>
            <a:r>
              <a:rPr lang="fr-FR" altLang="fr-FR" kern="0" dirty="0" smtClean="0">
                <a:solidFill>
                  <a:schemeClr val="tx1">
                    <a:lumMod val="65000"/>
                    <a:lumOff val="35000"/>
                  </a:schemeClr>
                </a:solidFill>
                <a:cs typeface="Arial" charset="0"/>
              </a:rPr>
              <a:t>En formule optimal, la garantie </a:t>
            </a:r>
            <a:r>
              <a:rPr lang="fr-FR" altLang="fr-FR" b="1" kern="0" dirty="0" smtClean="0">
                <a:solidFill>
                  <a:schemeClr val="tx1">
                    <a:lumMod val="65000"/>
                    <a:lumOff val="35000"/>
                  </a:schemeClr>
                </a:solidFill>
                <a:cs typeface="Arial" charset="0"/>
              </a:rPr>
              <a:t>tous risques immobiliers</a:t>
            </a:r>
          </a:p>
          <a:p>
            <a:pPr lvl="1">
              <a:defRPr/>
            </a:pPr>
            <a:r>
              <a:rPr lang="fr-FR" altLang="fr-FR" b="0" kern="0" dirty="0" smtClean="0">
                <a:solidFill>
                  <a:schemeClr val="tx1">
                    <a:lumMod val="65000"/>
                    <a:lumOff val="35000"/>
                  </a:schemeClr>
                </a:solidFill>
                <a:cs typeface="Arial" charset="0"/>
              </a:rPr>
              <a:t>En option, la garantie </a:t>
            </a:r>
            <a:r>
              <a:rPr lang="fr-FR" altLang="fr-FR" b="1" kern="0" dirty="0" smtClean="0">
                <a:solidFill>
                  <a:schemeClr val="tx1">
                    <a:lumMod val="65000"/>
                    <a:lumOff val="35000"/>
                  </a:schemeClr>
                </a:solidFill>
                <a:cs typeface="Arial" charset="0"/>
              </a:rPr>
              <a:t>prise en charge du prêt immobilier / loyer en cas de sinistre</a:t>
            </a:r>
          </a:p>
          <a:p>
            <a:pPr lvl="1">
              <a:defRPr/>
            </a:pPr>
            <a:r>
              <a:rPr lang="fr-FR" altLang="fr-FR" kern="0" dirty="0" smtClean="0">
                <a:solidFill>
                  <a:schemeClr val="tx1">
                    <a:lumMod val="65000"/>
                    <a:lumOff val="35000"/>
                  </a:schemeClr>
                </a:solidFill>
                <a:cs typeface="Arial" charset="0"/>
              </a:rPr>
              <a:t>En option, la garantie </a:t>
            </a:r>
            <a:r>
              <a:rPr lang="fr-FR" altLang="fr-FR" b="1" kern="0" dirty="0" smtClean="0">
                <a:solidFill>
                  <a:srgbClr val="C00000"/>
                </a:solidFill>
                <a:cs typeface="Arial" charset="0"/>
              </a:rPr>
              <a:t>assurance revente immobilière</a:t>
            </a:r>
          </a:p>
          <a:p>
            <a:pPr lvl="2">
              <a:defRPr/>
            </a:pPr>
            <a:r>
              <a:rPr lang="fr-FR" altLang="fr-FR" kern="0" dirty="0" smtClean="0">
                <a:solidFill>
                  <a:schemeClr val="tx1">
                    <a:lumMod val="65000"/>
                    <a:lumOff val="35000"/>
                  </a:schemeClr>
                </a:solidFill>
                <a:cs typeface="Arial" charset="0"/>
              </a:rPr>
              <a:t>Cette garantie indemnise la moins-value immobilière que le client pourrait subir en cas de revente du bien immobilier durant les 5 années suivant l’achat</a:t>
            </a:r>
          </a:p>
          <a:p>
            <a:pPr lvl="2">
              <a:defRPr/>
            </a:pPr>
            <a:r>
              <a:rPr lang="fr-FR" altLang="fr-FR" b="0" kern="0" dirty="0" smtClean="0">
                <a:solidFill>
                  <a:schemeClr val="tx1">
                    <a:lumMod val="65000"/>
                    <a:lumOff val="35000"/>
                  </a:schemeClr>
                </a:solidFill>
                <a:cs typeface="Arial" charset="0"/>
              </a:rPr>
              <a:t>Cette option prévoit aussi, pour la même période, la prise en charge des diagnostics immobiliers nécessaires à la revente du bien</a:t>
            </a:r>
          </a:p>
          <a:p>
            <a:pPr lvl="2">
              <a:defRPr/>
            </a:pPr>
            <a:r>
              <a:rPr lang="fr-FR" altLang="fr-FR" kern="0" dirty="0" smtClean="0">
                <a:solidFill>
                  <a:schemeClr val="tx1">
                    <a:lumMod val="65000"/>
                    <a:lumOff val="35000"/>
                  </a:schemeClr>
                </a:solidFill>
                <a:cs typeface="Arial" charset="0"/>
              </a:rPr>
              <a:t>Les conditions d’indemnisation et exclusions sont détaillées dans les conditions générales du contrat</a:t>
            </a:r>
            <a:endParaRPr lang="fr-FR" altLang="fr-FR" kern="0" dirty="0">
              <a:solidFill>
                <a:schemeClr val="tx1">
                  <a:lumMod val="65000"/>
                  <a:lumOff val="35000"/>
                </a:schemeClr>
              </a:solidFill>
              <a:cs typeface="Arial" charset="0"/>
            </a:endParaRPr>
          </a:p>
          <a:p>
            <a:pPr marL="914400" lvl="2" indent="0">
              <a:buNone/>
              <a:defRPr/>
            </a:pPr>
            <a:r>
              <a:rPr lang="fr-FR" altLang="fr-FR" kern="0" dirty="0" smtClean="0">
                <a:solidFill>
                  <a:srgbClr val="C00000"/>
                </a:solidFill>
                <a:cs typeface="Arial" charset="0"/>
                <a:sym typeface="Wingdings" panose="05000000000000000000" pitchFamily="2" charset="2"/>
              </a:rPr>
              <a:t></a:t>
            </a:r>
            <a:r>
              <a:rPr lang="fr-FR" altLang="fr-FR" kern="0" dirty="0" smtClean="0">
                <a:solidFill>
                  <a:schemeClr val="tx1">
                    <a:lumMod val="65000"/>
                    <a:lumOff val="35000"/>
                  </a:schemeClr>
                </a:solidFill>
                <a:cs typeface="Arial" charset="0"/>
                <a:sym typeface="Wingdings" panose="05000000000000000000" pitchFamily="2" charset="2"/>
              </a:rPr>
              <a:t> </a:t>
            </a:r>
            <a:r>
              <a:rPr lang="fr-FR" altLang="fr-FR" kern="0" dirty="0" smtClean="0">
                <a:solidFill>
                  <a:schemeClr val="tx1">
                    <a:lumMod val="65000"/>
                    <a:lumOff val="35000"/>
                  </a:schemeClr>
                </a:solidFill>
                <a:cs typeface="Arial" charset="0"/>
              </a:rPr>
              <a:t>Cette option répond parfaitement au risque de moins-value liée à </a:t>
            </a:r>
            <a:r>
              <a:rPr lang="fr-FR" altLang="fr-FR" kern="0" dirty="0">
                <a:solidFill>
                  <a:schemeClr val="tx1">
                    <a:lumMod val="65000"/>
                    <a:lumOff val="35000"/>
                  </a:schemeClr>
                </a:solidFill>
                <a:cs typeface="Arial" charset="0"/>
              </a:rPr>
              <a:t>une revente, non </a:t>
            </a:r>
            <a:r>
              <a:rPr lang="fr-FR" altLang="fr-FR" kern="0" dirty="0" smtClean="0">
                <a:solidFill>
                  <a:schemeClr val="tx1">
                    <a:lumMod val="65000"/>
                    <a:lumOff val="35000"/>
                  </a:schemeClr>
                </a:solidFill>
                <a:cs typeface="Arial" charset="0"/>
              </a:rPr>
              <a:t>souhaitée et/ou non prévisible, résultant de certains évènements privés ou professionnels</a:t>
            </a:r>
          </a:p>
        </p:txBody>
      </p:sp>
    </p:spTree>
    <p:extLst>
      <p:ext uri="{BB962C8B-B14F-4D97-AF65-F5344CB8AC3E}">
        <p14:creationId xmlns:p14="http://schemas.microsoft.com/office/powerpoint/2010/main" val="3685491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7" dur="500"/>
                                        <p:tgtEl>
                                          <p:spTgt spid="1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randombar(horizontal)">
                                      <p:cBhvr>
                                        <p:cTn id="10" dur="500"/>
                                        <p:tgtEl>
                                          <p:spTgt spid="1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animEffect transition="in" filter="randombar(horizontal)">
                                      <p:cBhvr>
                                        <p:cTn id="13" dur="500"/>
                                        <p:tgtEl>
                                          <p:spTgt spid="1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xEl>
                                              <p:pRg st="3" end="3"/>
                                            </p:txEl>
                                          </p:spTgt>
                                        </p:tgtEl>
                                        <p:attrNameLst>
                                          <p:attrName>style.visibility</p:attrName>
                                        </p:attrNameLst>
                                      </p:cBhvr>
                                      <p:to>
                                        <p:strVal val="visible"/>
                                      </p:to>
                                    </p:set>
                                    <p:animEffect transition="in" filter="randombar(horizontal)">
                                      <p:cBhvr>
                                        <p:cTn id="16" dur="500"/>
                                        <p:tgtEl>
                                          <p:spTgt spid="1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3">
                                            <p:txEl>
                                              <p:pRg st="5" end="5"/>
                                            </p:txEl>
                                          </p:spTgt>
                                        </p:tgtEl>
                                        <p:attrNameLst>
                                          <p:attrName>style.visibility</p:attrName>
                                        </p:attrNameLst>
                                      </p:cBhvr>
                                      <p:to>
                                        <p:strVal val="visible"/>
                                      </p:to>
                                    </p:set>
                                    <p:animEffect transition="in" filter="randombar(horizontal)">
                                      <p:cBhvr>
                                        <p:cTn id="21" dur="500"/>
                                        <p:tgtEl>
                                          <p:spTgt spid="13">
                                            <p:txEl>
                                              <p:pRg st="5" end="5"/>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3">
                                            <p:txEl>
                                              <p:pRg st="6" end="6"/>
                                            </p:txEl>
                                          </p:spTgt>
                                        </p:tgtEl>
                                        <p:attrNameLst>
                                          <p:attrName>style.visibility</p:attrName>
                                        </p:attrNameLst>
                                      </p:cBhvr>
                                      <p:to>
                                        <p:strVal val="visible"/>
                                      </p:to>
                                    </p:set>
                                    <p:animEffect transition="in" filter="randombar(horizontal)">
                                      <p:cBhvr>
                                        <p:cTn id="24" dur="500"/>
                                        <p:tgtEl>
                                          <p:spTgt spid="13">
                                            <p:txEl>
                                              <p:pRg st="6" end="6"/>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3">
                                            <p:txEl>
                                              <p:pRg st="7" end="7"/>
                                            </p:txEl>
                                          </p:spTgt>
                                        </p:tgtEl>
                                        <p:attrNameLst>
                                          <p:attrName>style.visibility</p:attrName>
                                        </p:attrNameLst>
                                      </p:cBhvr>
                                      <p:to>
                                        <p:strVal val="visible"/>
                                      </p:to>
                                    </p:set>
                                    <p:animEffect transition="in" filter="randombar(horizontal)">
                                      <p:cBhvr>
                                        <p:cTn id="27" dur="500"/>
                                        <p:tgtEl>
                                          <p:spTgt spid="13">
                                            <p:txEl>
                                              <p:pRg st="7" end="7"/>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3">
                                            <p:txEl>
                                              <p:pRg st="8" end="8"/>
                                            </p:txEl>
                                          </p:spTgt>
                                        </p:tgtEl>
                                        <p:attrNameLst>
                                          <p:attrName>style.visibility</p:attrName>
                                        </p:attrNameLst>
                                      </p:cBhvr>
                                      <p:to>
                                        <p:strVal val="visible"/>
                                      </p:to>
                                    </p:set>
                                    <p:animEffect transition="in" filter="randombar(horizontal)">
                                      <p:cBhvr>
                                        <p:cTn id="30" dur="500"/>
                                        <p:tgtEl>
                                          <p:spTgt spid="13">
                                            <p:txEl>
                                              <p:pRg st="8" end="8"/>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3">
                                            <p:txEl>
                                              <p:pRg st="9" end="9"/>
                                            </p:txEl>
                                          </p:spTgt>
                                        </p:tgtEl>
                                        <p:attrNameLst>
                                          <p:attrName>style.visibility</p:attrName>
                                        </p:attrNameLst>
                                      </p:cBhvr>
                                      <p:to>
                                        <p:strVal val="visible"/>
                                      </p:to>
                                    </p:set>
                                    <p:animEffect transition="in" filter="randombar(horizontal)">
                                      <p:cBhvr>
                                        <p:cTn id="33" dur="500"/>
                                        <p:tgtEl>
                                          <p:spTgt spid="13">
                                            <p:txEl>
                                              <p:pRg st="9" end="9"/>
                                            </p:tx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3">
                                            <p:txEl>
                                              <p:pRg st="10" end="10"/>
                                            </p:txEl>
                                          </p:spTgt>
                                        </p:tgtEl>
                                        <p:attrNameLst>
                                          <p:attrName>style.visibility</p:attrName>
                                        </p:attrNameLst>
                                      </p:cBhvr>
                                      <p:to>
                                        <p:strVal val="visible"/>
                                      </p:to>
                                    </p:set>
                                    <p:animEffect transition="in" filter="randombar(horizontal)">
                                      <p:cBhvr>
                                        <p:cTn id="36" dur="500"/>
                                        <p:tgtEl>
                                          <p:spTgt spid="13">
                                            <p:txEl>
                                              <p:pRg st="10" end="10"/>
                                            </p:txEl>
                                          </p:spTgt>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3">
                                            <p:txEl>
                                              <p:pRg st="11" end="11"/>
                                            </p:txEl>
                                          </p:spTgt>
                                        </p:tgtEl>
                                        <p:attrNameLst>
                                          <p:attrName>style.visibility</p:attrName>
                                        </p:attrNameLst>
                                      </p:cBhvr>
                                      <p:to>
                                        <p:strVal val="visible"/>
                                      </p:to>
                                    </p:set>
                                    <p:animEffect transition="in" filter="randombar(horizontal)">
                                      <p:cBhvr>
                                        <p:cTn id="39" dur="500"/>
                                        <p:tgtEl>
                                          <p:spTgt spid="13">
                                            <p:txEl>
                                              <p:pRg st="11" end="11"/>
                                            </p:txEl>
                                          </p:spTgt>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3">
                                            <p:txEl>
                                              <p:pRg st="12" end="12"/>
                                            </p:txEl>
                                          </p:spTgt>
                                        </p:tgtEl>
                                        <p:attrNameLst>
                                          <p:attrName>style.visibility</p:attrName>
                                        </p:attrNameLst>
                                      </p:cBhvr>
                                      <p:to>
                                        <p:strVal val="visible"/>
                                      </p:to>
                                    </p:set>
                                    <p:animEffect transition="in" filter="randombar(horizontal)">
                                      <p:cBhvr>
                                        <p:cTn id="42" dur="500"/>
                                        <p:tgtEl>
                                          <p:spTgt spid="1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5940000" y="1620000"/>
            <a:ext cx="2340000" cy="540000"/>
          </a:xfrm>
        </p:spPr>
        <p:txBody>
          <a:bodyPr>
            <a:normAutofit/>
          </a:bodyPr>
          <a:lstStyle/>
          <a:p>
            <a:pPr marL="0" indent="0">
              <a:buNone/>
            </a:pPr>
            <a:r>
              <a:rPr lang="fr-FR" altLang="fr-FR" sz="1200" kern="0" dirty="0" smtClean="0">
                <a:solidFill>
                  <a:schemeClr val="tx1">
                    <a:lumMod val="65000"/>
                    <a:lumOff val="35000"/>
                  </a:schemeClr>
                </a:solidFill>
                <a:sym typeface="Wingdings" panose="05000000000000000000" pitchFamily="2" charset="2"/>
              </a:rPr>
              <a:t> </a:t>
            </a:r>
            <a:r>
              <a:rPr lang="fr-FR" altLang="fr-FR" sz="1200" kern="0" dirty="0" smtClean="0">
                <a:solidFill>
                  <a:schemeClr val="tx1">
                    <a:lumMod val="65000"/>
                    <a:lumOff val="35000"/>
                  </a:schemeClr>
                </a:solidFill>
                <a:sym typeface="Wingdings" panose="05000000000000000000" pitchFamily="2" charset="2"/>
                <a:hlinkClick r:id="rId2"/>
              </a:rPr>
              <a:t>Schéma délégataire</a:t>
            </a:r>
          </a:p>
          <a:p>
            <a:pPr marL="0" indent="0">
              <a:buNone/>
            </a:pPr>
            <a:r>
              <a:rPr lang="fr-FR" altLang="fr-FR" sz="1200" kern="0" dirty="0" smtClean="0">
                <a:solidFill>
                  <a:schemeClr val="tx1">
                    <a:lumMod val="65000"/>
                    <a:lumOff val="35000"/>
                  </a:schemeClr>
                </a:solidFill>
                <a:sym typeface="Wingdings" panose="05000000000000000000" pitchFamily="2" charset="2"/>
                <a:hlinkClick r:id="rId2"/>
              </a:rPr>
              <a:t>version 1</a:t>
            </a:r>
            <a:r>
              <a:rPr lang="fr-FR" altLang="fr-FR" sz="1200" kern="0" baseline="30000" dirty="0" smtClean="0">
                <a:solidFill>
                  <a:schemeClr val="tx1">
                    <a:lumMod val="65000"/>
                    <a:lumOff val="35000"/>
                  </a:schemeClr>
                </a:solidFill>
                <a:sym typeface="Wingdings" panose="05000000000000000000" pitchFamily="2" charset="2"/>
                <a:hlinkClick r:id="rId2"/>
              </a:rPr>
              <a:t>er</a:t>
            </a:r>
            <a:r>
              <a:rPr lang="fr-FR" altLang="fr-FR" sz="1200" kern="0" dirty="0" smtClean="0">
                <a:solidFill>
                  <a:schemeClr val="tx1">
                    <a:lumMod val="65000"/>
                    <a:lumOff val="35000"/>
                  </a:schemeClr>
                </a:solidFill>
                <a:sym typeface="Wingdings" panose="05000000000000000000" pitchFamily="2" charset="2"/>
                <a:hlinkClick r:id="rId2"/>
              </a:rPr>
              <a:t> octobre 2020</a:t>
            </a:r>
            <a:endParaRPr lang="fr-FR" altLang="fr-FR" sz="1200" kern="0" dirty="0">
              <a:solidFill>
                <a:schemeClr val="tx1">
                  <a:lumMod val="65000"/>
                  <a:lumOff val="35000"/>
                </a:schemeClr>
              </a:solidFill>
              <a:cs typeface="Arial" charset="0"/>
            </a:endParaRPr>
          </a:p>
        </p:txBody>
      </p:sp>
      <p:sp>
        <p:nvSpPr>
          <p:cNvPr id="4" name="Espace réservé du texte 3"/>
          <p:cNvSpPr>
            <a:spLocks noGrp="1"/>
          </p:cNvSpPr>
          <p:nvPr>
            <p:ph type="body" sz="quarter" idx="11"/>
          </p:nvPr>
        </p:nvSpPr>
        <p:spPr/>
        <p:txBody>
          <a:bodyPr/>
          <a:lstStyle/>
          <a:p>
            <a:r>
              <a:rPr lang="fr-FR" altLang="fr-FR" dirty="0" smtClean="0"/>
              <a:t>En complément : les outils à votre disposition</a:t>
            </a:r>
            <a:endParaRPr lang="fr-FR" dirty="0"/>
          </a:p>
        </p:txBody>
      </p:sp>
      <p:sp>
        <p:nvSpPr>
          <p:cNvPr id="6" name="Espace réservé du contenu 2"/>
          <p:cNvSpPr txBox="1">
            <a:spLocks/>
          </p:cNvSpPr>
          <p:nvPr/>
        </p:nvSpPr>
        <p:spPr>
          <a:xfrm>
            <a:off x="3420000" y="1620000"/>
            <a:ext cx="2340000" cy="540000"/>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2" pitchFamily="18" charset="2"/>
              <a:buNone/>
            </a:pPr>
            <a:r>
              <a:rPr lang="fr-FR" altLang="fr-FR" sz="1200" kern="0" dirty="0" smtClean="0">
                <a:solidFill>
                  <a:schemeClr val="tx1">
                    <a:lumMod val="65000"/>
                    <a:lumOff val="35000"/>
                  </a:schemeClr>
                </a:solidFill>
                <a:sym typeface="Wingdings" panose="05000000000000000000" pitchFamily="2" charset="2"/>
              </a:rPr>
              <a:t> </a:t>
            </a:r>
            <a:r>
              <a:rPr lang="fr-FR" altLang="fr-FR" sz="1200" kern="0" dirty="0" smtClean="0">
                <a:solidFill>
                  <a:schemeClr val="tx1">
                    <a:lumMod val="65000"/>
                    <a:lumOff val="35000"/>
                  </a:schemeClr>
                </a:solidFill>
                <a:sym typeface="Wingdings" panose="05000000000000000000" pitchFamily="2" charset="2"/>
                <a:hlinkClick r:id="rId3"/>
              </a:rPr>
              <a:t>Note d’information</a:t>
            </a:r>
          </a:p>
          <a:p>
            <a:pPr marL="0" indent="0">
              <a:buFont typeface="Wingdings 2" pitchFamily="18" charset="2"/>
              <a:buNone/>
            </a:pPr>
            <a:r>
              <a:rPr lang="fr-FR" altLang="fr-FR" sz="1200" kern="0" dirty="0" smtClean="0">
                <a:solidFill>
                  <a:schemeClr val="tx1">
                    <a:lumMod val="65000"/>
                    <a:lumOff val="35000"/>
                  </a:schemeClr>
                </a:solidFill>
                <a:hlinkClick r:id="rId3"/>
              </a:rPr>
              <a:t>Grandioz Investisseur</a:t>
            </a:r>
            <a:endParaRPr lang="fr-FR" altLang="fr-FR" sz="1200" kern="0" dirty="0">
              <a:solidFill>
                <a:schemeClr val="tx1">
                  <a:lumMod val="65000"/>
                  <a:lumOff val="35000"/>
                </a:schemeClr>
              </a:solidFill>
              <a:cs typeface="Arial" charset="0"/>
            </a:endParaRPr>
          </a:p>
        </p:txBody>
      </p:sp>
      <p:sp>
        <p:nvSpPr>
          <p:cNvPr id="7" name="Espace réservé du contenu 2"/>
          <p:cNvSpPr txBox="1">
            <a:spLocks/>
          </p:cNvSpPr>
          <p:nvPr/>
        </p:nvSpPr>
        <p:spPr>
          <a:xfrm>
            <a:off x="900000" y="1620000"/>
            <a:ext cx="2340000" cy="540000"/>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2" pitchFamily="18" charset="2"/>
              <a:buNone/>
            </a:pPr>
            <a:r>
              <a:rPr lang="fr-FR" altLang="fr-FR" sz="1200" kern="0" dirty="0" smtClean="0">
                <a:solidFill>
                  <a:schemeClr val="tx1">
                    <a:lumMod val="65000"/>
                    <a:lumOff val="35000"/>
                  </a:schemeClr>
                </a:solidFill>
                <a:sym typeface="Wingdings" panose="05000000000000000000" pitchFamily="2" charset="2"/>
              </a:rPr>
              <a:t> </a:t>
            </a:r>
            <a:r>
              <a:rPr lang="fr-FR" altLang="fr-FR" sz="1200" kern="0" dirty="0" smtClean="0">
                <a:solidFill>
                  <a:schemeClr val="tx1">
                    <a:lumMod val="65000"/>
                    <a:lumOff val="35000"/>
                  </a:schemeClr>
                </a:solidFill>
                <a:sym typeface="Wingdings" panose="05000000000000000000" pitchFamily="2" charset="2"/>
                <a:hlinkClick r:id="rId4"/>
              </a:rPr>
              <a:t>Note d’information</a:t>
            </a:r>
          </a:p>
          <a:p>
            <a:pPr marL="0" indent="0">
              <a:buFont typeface="Wingdings 2" pitchFamily="18" charset="2"/>
              <a:buNone/>
            </a:pPr>
            <a:r>
              <a:rPr lang="fr-FR" altLang="fr-FR" sz="1200" kern="0" dirty="0" smtClean="0">
                <a:solidFill>
                  <a:schemeClr val="tx1">
                    <a:lumMod val="65000"/>
                    <a:lumOff val="35000"/>
                  </a:schemeClr>
                </a:solidFill>
                <a:hlinkClick r:id="rId4"/>
              </a:rPr>
              <a:t>Grandioz</a:t>
            </a:r>
            <a:endParaRPr lang="fr-FR" altLang="fr-FR" sz="1200" kern="0" dirty="0">
              <a:solidFill>
                <a:schemeClr val="tx1">
                  <a:lumMod val="65000"/>
                  <a:lumOff val="35000"/>
                </a:schemeClr>
              </a:solidFill>
              <a:cs typeface="Arial" charset="0"/>
            </a:endParaRPr>
          </a:p>
        </p:txBody>
      </p:sp>
      <p:pic>
        <p:nvPicPr>
          <p:cNvPr id="10" name="Image 9">
            <a:hlinkClick r:id="rId4"/>
          </p:cNvPr>
          <p:cNvPicPr>
            <a:picLocks noChangeAspect="1"/>
          </p:cNvPicPr>
          <p:nvPr/>
        </p:nvPicPr>
        <p:blipFill>
          <a:blip r:embed="rId5"/>
          <a:stretch>
            <a:fillRect/>
          </a:stretch>
        </p:blipFill>
        <p:spPr>
          <a:xfrm>
            <a:off x="900000" y="2340007"/>
            <a:ext cx="2160000" cy="3064847"/>
          </a:xfrm>
          <a:prstGeom prst="rect">
            <a:avLst/>
          </a:prstGeom>
          <a:effectLst>
            <a:outerShdw blurRad="50800" dist="38100" dir="2700000" algn="tl" rotWithShape="0">
              <a:prstClr val="black">
                <a:alpha val="40000"/>
              </a:prstClr>
            </a:outerShdw>
          </a:effectLst>
        </p:spPr>
      </p:pic>
      <p:pic>
        <p:nvPicPr>
          <p:cNvPr id="11" name="Image 10">
            <a:hlinkClick r:id="rId3"/>
          </p:cNvPr>
          <p:cNvPicPr>
            <a:picLocks noChangeAspect="1"/>
          </p:cNvPicPr>
          <p:nvPr/>
        </p:nvPicPr>
        <p:blipFill>
          <a:blip r:embed="rId6"/>
          <a:stretch>
            <a:fillRect/>
          </a:stretch>
        </p:blipFill>
        <p:spPr>
          <a:xfrm>
            <a:off x="3420000" y="2340000"/>
            <a:ext cx="2160000" cy="3059278"/>
          </a:xfrm>
          <a:prstGeom prst="rect">
            <a:avLst/>
          </a:prstGeom>
          <a:effectLst>
            <a:outerShdw blurRad="50800" dist="38100" dir="2700000" algn="tl" rotWithShape="0">
              <a:prstClr val="black">
                <a:alpha val="40000"/>
              </a:prstClr>
            </a:outerShdw>
          </a:effectLst>
        </p:spPr>
      </p:pic>
      <p:pic>
        <p:nvPicPr>
          <p:cNvPr id="8" name="Image 7">
            <a:hlinkClick r:id="rId2"/>
          </p:cNvPr>
          <p:cNvPicPr>
            <a:picLocks noChangeAspect="1"/>
          </p:cNvPicPr>
          <p:nvPr/>
        </p:nvPicPr>
        <p:blipFill>
          <a:blip r:embed="rId7"/>
          <a:stretch>
            <a:fillRect/>
          </a:stretch>
        </p:blipFill>
        <p:spPr>
          <a:xfrm>
            <a:off x="5940000" y="2340000"/>
            <a:ext cx="2160000" cy="305502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1740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3" dur="500"/>
                                        <p:tgtEl>
                                          <p:spTgt spid="3">
                                            <p:txEl>
                                              <p:pRg st="0" end="0"/>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6" dur="500"/>
                                        <p:tgtEl>
                                          <p:spTgt spid="3">
                                            <p:txEl>
                                              <p:pRg st="1" end="1"/>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noAutofit/>
          </a:bodyPr>
          <a:lstStyle/>
          <a:p>
            <a:r>
              <a:rPr lang="fr-FR" sz="2600" dirty="0">
                <a:solidFill>
                  <a:schemeClr val="tx1">
                    <a:lumMod val="65000"/>
                    <a:lumOff val="35000"/>
                  </a:schemeClr>
                </a:solidFill>
              </a:rPr>
              <a:t>Heure du </a:t>
            </a:r>
            <a:r>
              <a:rPr lang="fr-FR" sz="2600" dirty="0" smtClean="0">
                <a:solidFill>
                  <a:schemeClr val="tx1">
                    <a:lumMod val="65000"/>
                    <a:lumOff val="35000"/>
                  </a:schemeClr>
                </a:solidFill>
              </a:rPr>
              <a:t>Jeudi</a:t>
            </a:r>
            <a:br>
              <a:rPr lang="fr-FR" sz="2600" dirty="0" smtClean="0">
                <a:solidFill>
                  <a:schemeClr val="tx1">
                    <a:lumMod val="65000"/>
                    <a:lumOff val="35000"/>
                  </a:schemeClr>
                </a:solidFill>
              </a:rPr>
            </a:br>
            <a:r>
              <a:rPr lang="fr-FR" sz="2600" dirty="0" smtClean="0">
                <a:solidFill>
                  <a:schemeClr val="tx1">
                    <a:lumMod val="65000"/>
                    <a:lumOff val="35000"/>
                  </a:schemeClr>
                </a:solidFill>
              </a:rPr>
              <a:t>8 octobre 2020</a:t>
            </a:r>
            <a:br>
              <a:rPr lang="fr-FR" sz="2600" dirty="0" smtClean="0">
                <a:solidFill>
                  <a:schemeClr val="tx1">
                    <a:lumMod val="65000"/>
                    <a:lumOff val="35000"/>
                  </a:schemeClr>
                </a:solidFill>
              </a:rPr>
            </a:br>
            <a:r>
              <a:rPr lang="fr-FR" sz="2600" b="0" dirty="0" smtClean="0">
                <a:solidFill>
                  <a:schemeClr val="tx1">
                    <a:lumMod val="65000"/>
                    <a:lumOff val="35000"/>
                  </a:schemeClr>
                </a:solidFill>
              </a:rPr>
              <a:t>partie#2</a:t>
            </a:r>
            <a:br>
              <a:rPr lang="fr-FR" sz="2600" b="0" dirty="0" smtClean="0">
                <a:solidFill>
                  <a:schemeClr val="tx1">
                    <a:lumMod val="65000"/>
                    <a:lumOff val="35000"/>
                  </a:schemeClr>
                </a:solidFill>
              </a:rPr>
            </a:br>
            <a:r>
              <a:rPr lang="fr-FR" sz="2600" b="0" dirty="0">
                <a:solidFill>
                  <a:schemeClr val="tx1">
                    <a:lumMod val="65000"/>
                    <a:lumOff val="35000"/>
                  </a:schemeClr>
                </a:solidFill>
              </a:rPr>
              <a:t/>
            </a:r>
            <a:br>
              <a:rPr lang="fr-FR" sz="2600" b="0" dirty="0">
                <a:solidFill>
                  <a:schemeClr val="tx1">
                    <a:lumMod val="65000"/>
                    <a:lumOff val="35000"/>
                  </a:schemeClr>
                </a:solidFill>
              </a:rPr>
            </a:br>
            <a:r>
              <a:rPr lang="fr-FR" sz="2600" dirty="0" smtClean="0"/>
              <a:t>Traiter </a:t>
            </a:r>
            <a:r>
              <a:rPr lang="fr-FR" sz="2600" dirty="0"/>
              <a:t>une proposition de financement immobilier </a:t>
            </a:r>
            <a:r>
              <a:rPr lang="fr-FR" sz="2600" dirty="0" smtClean="0"/>
              <a:t>d’un courtier	</a:t>
            </a:r>
            <a:endParaRPr lang="fr-FR" sz="2600" b="0" dirty="0"/>
          </a:p>
        </p:txBody>
      </p:sp>
    </p:spTree>
    <p:extLst>
      <p:ext uri="{BB962C8B-B14F-4D97-AF65-F5344CB8AC3E}">
        <p14:creationId xmlns:p14="http://schemas.microsoft.com/office/powerpoint/2010/main" val="126423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sz="2000" cap="all" spc="-30" dirty="0">
                <a:latin typeface="Calibri"/>
              </a:rPr>
              <a:t>LA </a:t>
            </a:r>
            <a:r>
              <a:rPr lang="fr-FR" sz="2000" cap="all" spc="-30" dirty="0" smtClean="0">
                <a:latin typeface="Calibri"/>
              </a:rPr>
              <a:t>PRESCRIPTION </a:t>
            </a:r>
            <a:r>
              <a:rPr lang="fr-FR" sz="2000" cap="all" spc="-30" dirty="0">
                <a:latin typeface="Calibri"/>
              </a:rPr>
              <a:t>IMMOBILIERE </a:t>
            </a:r>
            <a:r>
              <a:rPr lang="fr-FR" sz="2000" cap="all" spc="-30" dirty="0">
                <a:solidFill>
                  <a:schemeClr val="bg1">
                    <a:lumMod val="50000"/>
                  </a:schemeClr>
                </a:solidFill>
                <a:latin typeface="Calibri"/>
              </a:rPr>
              <a:t>s’inscrit dans la stratégie </a:t>
            </a:r>
            <a:r>
              <a:rPr lang="fr-FR" sz="2000" cap="all" spc="-30" dirty="0">
                <a:latin typeface="Calibri"/>
              </a:rPr>
              <a:t>de </a:t>
            </a:r>
            <a:r>
              <a:rPr lang="fr-FR" sz="2000" cap="all" spc="-30" dirty="0" smtClean="0">
                <a:latin typeface="Calibri"/>
              </a:rPr>
              <a:t>CONQUÊTE </a:t>
            </a:r>
            <a:r>
              <a:rPr lang="fr-FR" sz="2000" cap="all" spc="-30" dirty="0">
                <a:solidFill>
                  <a:schemeClr val="bg1">
                    <a:lumMod val="50000"/>
                  </a:schemeClr>
                </a:solidFill>
                <a:latin typeface="Calibri"/>
              </a:rPr>
              <a:t>de la CEGEE</a:t>
            </a:r>
            <a:endParaRPr lang="fr-FR" sz="2000" dirty="0"/>
          </a:p>
        </p:txBody>
      </p:sp>
      <p:sp>
        <p:nvSpPr>
          <p:cNvPr id="8" name="Rectangle 7"/>
          <p:cNvSpPr/>
          <p:nvPr/>
        </p:nvSpPr>
        <p:spPr>
          <a:xfrm>
            <a:off x="900000" y="1980000"/>
            <a:ext cx="7380000" cy="2880000"/>
          </a:xfrm>
          <a:prstGeom prst="rect">
            <a:avLst/>
          </a:prstGeom>
          <a:solidFill>
            <a:sysClr val="window" lastClr="FFFFFF"/>
          </a:solidFill>
          <a:ln w="25400" cap="flat" cmpd="sng" algn="ctr">
            <a:solidFill>
              <a:srgbClr val="C00000"/>
            </a:solidFill>
            <a:prstDash val="solid"/>
          </a:ln>
          <a:effectLst/>
        </p:spPr>
        <p:txBody>
          <a:bodyPr rtlCol="0" anchor="ctr"/>
          <a:lstStyle/>
          <a:p>
            <a:pPr algn="ctr" defTabSz="685800">
              <a:defRPr/>
            </a:pPr>
            <a:endParaRPr lang="fr-FR" sz="1350" kern="0" dirty="0">
              <a:solidFill>
                <a:srgbClr val="C00000"/>
              </a:solidFill>
              <a:latin typeface="Calibri"/>
            </a:endParaRPr>
          </a:p>
        </p:txBody>
      </p:sp>
      <p:sp>
        <p:nvSpPr>
          <p:cNvPr id="9" name="Espace réservé du contenu 256"/>
          <p:cNvSpPr txBox="1">
            <a:spLocks/>
          </p:cNvSpPr>
          <p:nvPr/>
        </p:nvSpPr>
        <p:spPr>
          <a:xfrm>
            <a:off x="1080000" y="2880000"/>
            <a:ext cx="7020000" cy="1800000"/>
          </a:xfrm>
          <a:prstGeom prst="rect">
            <a:avLst/>
          </a:prstGeom>
        </p:spPr>
        <p:txBody>
          <a:bodyPr vert="horz" lIns="68580" tIns="34290" rIns="68580" bIns="34290" rtlCol="0" anchor="ctr">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00025" indent="-200025" defTabSz="685800">
              <a:spcBef>
                <a:spcPts val="450"/>
              </a:spcBef>
              <a:defRPr/>
            </a:pPr>
            <a:r>
              <a:rPr lang="fr-FR" spc="-30" dirty="0">
                <a:solidFill>
                  <a:srgbClr val="C00000"/>
                </a:solidFill>
                <a:latin typeface="+mn-lt"/>
              </a:rPr>
              <a:t>CONQUÉRIR</a:t>
            </a:r>
            <a:r>
              <a:rPr lang="fr-FR" dirty="0">
                <a:solidFill>
                  <a:sysClr val="windowText" lastClr="000000">
                    <a:lumMod val="50000"/>
                    <a:lumOff val="50000"/>
                  </a:sysClr>
                </a:solidFill>
                <a:latin typeface="+mn-lt"/>
              </a:rPr>
              <a:t> : « Harponner » de </a:t>
            </a:r>
            <a:r>
              <a:rPr lang="fr-FR" dirty="0">
                <a:solidFill>
                  <a:srgbClr val="C00000"/>
                </a:solidFill>
                <a:latin typeface="+mn-lt"/>
              </a:rPr>
              <a:t>nouveaux clients</a:t>
            </a:r>
            <a:r>
              <a:rPr lang="fr-FR" dirty="0">
                <a:solidFill>
                  <a:sysClr val="windowText" lastClr="000000">
                    <a:lumMod val="50000"/>
                    <a:lumOff val="50000"/>
                  </a:sysClr>
                </a:solidFill>
                <a:latin typeface="+mn-lt"/>
              </a:rPr>
              <a:t> présentant de faibles niveaux de risques</a:t>
            </a:r>
          </a:p>
          <a:p>
            <a:pPr marL="200025" indent="-200025" defTabSz="685800">
              <a:spcBef>
                <a:spcPts val="450"/>
              </a:spcBef>
              <a:defRPr/>
            </a:pPr>
            <a:endParaRPr lang="fr-FR" dirty="0">
              <a:solidFill>
                <a:srgbClr val="C00000"/>
              </a:solidFill>
              <a:latin typeface="+mn-lt"/>
            </a:endParaRPr>
          </a:p>
          <a:p>
            <a:pPr marL="200025" indent="-200025" defTabSz="685800">
              <a:spcBef>
                <a:spcPts val="450"/>
              </a:spcBef>
              <a:defRPr/>
            </a:pPr>
            <a:r>
              <a:rPr lang="fr-FR" spc="-30" dirty="0">
                <a:solidFill>
                  <a:srgbClr val="C00000"/>
                </a:solidFill>
                <a:latin typeface="+mn-lt"/>
              </a:rPr>
              <a:t>É</a:t>
            </a:r>
            <a:r>
              <a:rPr lang="fr-FR" spc="-30" dirty="0" smtClean="0">
                <a:solidFill>
                  <a:srgbClr val="C00000"/>
                </a:solidFill>
                <a:latin typeface="+mn-lt"/>
              </a:rPr>
              <a:t>QUIPER</a:t>
            </a:r>
            <a:r>
              <a:rPr lang="fr-FR" dirty="0" smtClean="0">
                <a:solidFill>
                  <a:srgbClr val="C00000"/>
                </a:solidFill>
                <a:latin typeface="+mn-lt"/>
              </a:rPr>
              <a:t> </a:t>
            </a:r>
            <a:r>
              <a:rPr lang="fr-FR" dirty="0">
                <a:solidFill>
                  <a:srgbClr val="C00000"/>
                </a:solidFill>
                <a:latin typeface="+mn-lt"/>
              </a:rPr>
              <a:t>: Transformer </a:t>
            </a:r>
            <a:r>
              <a:rPr lang="fr-FR" dirty="0">
                <a:solidFill>
                  <a:prstClr val="white">
                    <a:lumMod val="50000"/>
                  </a:prstClr>
                </a:solidFill>
                <a:latin typeface="+mn-lt"/>
              </a:rPr>
              <a:t>nos propositions </a:t>
            </a:r>
            <a:r>
              <a:rPr lang="fr-FR" dirty="0">
                <a:solidFill>
                  <a:srgbClr val="C00000"/>
                </a:solidFill>
                <a:latin typeface="+mn-lt"/>
              </a:rPr>
              <a:t>&amp; </a:t>
            </a:r>
            <a:r>
              <a:rPr lang="fr-FR" spc="-30" dirty="0">
                <a:solidFill>
                  <a:srgbClr val="C00000"/>
                </a:solidFill>
                <a:latin typeface="+mn-lt"/>
              </a:rPr>
              <a:t>É</a:t>
            </a:r>
            <a:r>
              <a:rPr lang="fr-FR" dirty="0" smtClean="0">
                <a:solidFill>
                  <a:srgbClr val="C00000"/>
                </a:solidFill>
                <a:latin typeface="+mn-lt"/>
              </a:rPr>
              <a:t>quiper</a:t>
            </a:r>
            <a:r>
              <a:rPr lang="fr-FR" dirty="0" smtClean="0">
                <a:solidFill>
                  <a:sysClr val="windowText" lastClr="000000">
                    <a:lumMod val="50000"/>
                    <a:lumOff val="50000"/>
                  </a:sysClr>
                </a:solidFill>
                <a:latin typeface="+mn-lt"/>
              </a:rPr>
              <a:t> </a:t>
            </a:r>
            <a:r>
              <a:rPr lang="fr-FR" dirty="0">
                <a:solidFill>
                  <a:srgbClr val="C00000"/>
                </a:solidFill>
                <a:latin typeface="+mn-lt"/>
              </a:rPr>
              <a:t>les emprunteurs </a:t>
            </a:r>
            <a:r>
              <a:rPr lang="fr-FR" dirty="0">
                <a:solidFill>
                  <a:sysClr val="windowText" lastClr="000000">
                    <a:lumMod val="50000"/>
                    <a:lumOff val="50000"/>
                  </a:sysClr>
                </a:solidFill>
                <a:latin typeface="+mn-lt"/>
              </a:rPr>
              <a:t>pour </a:t>
            </a:r>
            <a:r>
              <a:rPr lang="fr-FR" dirty="0">
                <a:solidFill>
                  <a:srgbClr val="C00000"/>
                </a:solidFill>
                <a:latin typeface="+mn-lt"/>
              </a:rPr>
              <a:t>couvrir tous leurs univers de </a:t>
            </a:r>
            <a:r>
              <a:rPr lang="fr-FR" dirty="0" smtClean="0">
                <a:solidFill>
                  <a:srgbClr val="C00000"/>
                </a:solidFill>
                <a:latin typeface="+mn-lt"/>
              </a:rPr>
              <a:t>besoins</a:t>
            </a:r>
          </a:p>
          <a:p>
            <a:pPr marL="200025" indent="-200025" defTabSz="685800">
              <a:spcBef>
                <a:spcPts val="450"/>
              </a:spcBef>
              <a:defRPr/>
            </a:pPr>
            <a:endParaRPr lang="fr-FR" dirty="0">
              <a:solidFill>
                <a:srgbClr val="C00000"/>
              </a:solidFill>
              <a:latin typeface="+mn-lt"/>
            </a:endParaRPr>
          </a:p>
          <a:p>
            <a:pPr marL="200025" indent="-200025" defTabSz="685800">
              <a:spcBef>
                <a:spcPts val="450"/>
              </a:spcBef>
              <a:defRPr/>
            </a:pPr>
            <a:r>
              <a:rPr lang="fr-FR" spc="-30" dirty="0" smtClean="0">
                <a:solidFill>
                  <a:srgbClr val="C00000"/>
                </a:solidFill>
                <a:latin typeface="+mn-lt"/>
              </a:rPr>
              <a:t>SATISFAIRE</a:t>
            </a:r>
            <a:r>
              <a:rPr lang="fr-FR" dirty="0" smtClean="0">
                <a:solidFill>
                  <a:sysClr val="windowText" lastClr="000000">
                    <a:lumMod val="50000"/>
                    <a:lumOff val="50000"/>
                  </a:sysClr>
                </a:solidFill>
                <a:latin typeface="+mn-lt"/>
              </a:rPr>
              <a:t> </a:t>
            </a:r>
            <a:r>
              <a:rPr lang="fr-FR" dirty="0">
                <a:solidFill>
                  <a:sysClr val="windowText" lastClr="000000">
                    <a:lumMod val="50000"/>
                    <a:lumOff val="50000"/>
                  </a:sysClr>
                </a:solidFill>
                <a:latin typeface="+mn-lt"/>
              </a:rPr>
              <a:t>: </a:t>
            </a:r>
            <a:r>
              <a:rPr lang="fr-FR" dirty="0">
                <a:solidFill>
                  <a:srgbClr val="C00000"/>
                </a:solidFill>
                <a:latin typeface="+mn-lt"/>
              </a:rPr>
              <a:t>Optimiser nos parcours d’instruction </a:t>
            </a:r>
            <a:r>
              <a:rPr lang="fr-FR" dirty="0">
                <a:solidFill>
                  <a:sysClr val="windowText" lastClr="000000">
                    <a:lumMod val="50000"/>
                    <a:lumOff val="50000"/>
                  </a:sysClr>
                </a:solidFill>
                <a:latin typeface="+mn-lt"/>
              </a:rPr>
              <a:t>afin de satisfaire </a:t>
            </a:r>
            <a:r>
              <a:rPr lang="fr-FR" dirty="0">
                <a:solidFill>
                  <a:srgbClr val="C00000"/>
                </a:solidFill>
                <a:latin typeface="+mn-lt"/>
              </a:rPr>
              <a:t>nos</a:t>
            </a:r>
            <a:r>
              <a:rPr lang="fr-FR" dirty="0">
                <a:solidFill>
                  <a:sysClr val="windowText" lastClr="000000">
                    <a:lumMod val="50000"/>
                    <a:lumOff val="50000"/>
                  </a:sysClr>
                </a:solidFill>
                <a:latin typeface="+mn-lt"/>
              </a:rPr>
              <a:t> </a:t>
            </a:r>
            <a:r>
              <a:rPr lang="fr-FR" dirty="0">
                <a:solidFill>
                  <a:srgbClr val="C00000"/>
                </a:solidFill>
                <a:latin typeface="+mn-lt"/>
              </a:rPr>
              <a:t>clients </a:t>
            </a:r>
            <a:r>
              <a:rPr lang="fr-FR" dirty="0">
                <a:solidFill>
                  <a:sysClr val="windowText" lastClr="000000">
                    <a:lumMod val="50000"/>
                    <a:lumOff val="50000"/>
                  </a:sysClr>
                </a:solidFill>
                <a:latin typeface="+mn-lt"/>
              </a:rPr>
              <a:t>et nos </a:t>
            </a:r>
            <a:r>
              <a:rPr lang="fr-FR" dirty="0">
                <a:solidFill>
                  <a:srgbClr val="C00000"/>
                </a:solidFill>
                <a:latin typeface="+mn-lt"/>
              </a:rPr>
              <a:t>partenaires</a:t>
            </a:r>
          </a:p>
        </p:txBody>
      </p:sp>
      <p:sp>
        <p:nvSpPr>
          <p:cNvPr id="10" name="Rectangle 9"/>
          <p:cNvSpPr>
            <a:spLocks noChangeAspect="1"/>
          </p:cNvSpPr>
          <p:nvPr/>
        </p:nvSpPr>
        <p:spPr>
          <a:xfrm>
            <a:off x="1116000" y="2916000"/>
            <a:ext cx="180000" cy="180000"/>
          </a:xfrm>
          <a:prstGeom prst="rect">
            <a:avLst/>
          </a:prstGeom>
          <a:solidFill>
            <a:srgbClr val="C00000"/>
          </a:solidFill>
          <a:ln w="25400" cap="flat" cmpd="sng" algn="ctr">
            <a:noFill/>
            <a:prstDash val="solid"/>
          </a:ln>
          <a:effectLst/>
        </p:spPr>
        <p:txBody>
          <a:bodyPr lIns="0" tIns="0" rIns="0" bIns="0" rtlCol="0" anchor="ctr"/>
          <a:lstStyle/>
          <a:p>
            <a:pPr algn="ctr" defTabSz="685800">
              <a:defRPr/>
            </a:pPr>
            <a:r>
              <a:rPr lang="fr-FR" sz="788" b="1" kern="0" dirty="0">
                <a:solidFill>
                  <a:prstClr val="white"/>
                </a:solidFill>
                <a:latin typeface="Arial Black" panose="020B0A04020102020204" pitchFamily="34" charset="0"/>
              </a:rPr>
              <a:t>1</a:t>
            </a:r>
          </a:p>
        </p:txBody>
      </p:sp>
      <p:sp>
        <p:nvSpPr>
          <p:cNvPr id="11" name="Rectangle 10"/>
          <p:cNvSpPr>
            <a:spLocks noChangeAspect="1"/>
          </p:cNvSpPr>
          <p:nvPr/>
        </p:nvSpPr>
        <p:spPr>
          <a:xfrm>
            <a:off x="1116000" y="3492000"/>
            <a:ext cx="180000" cy="180000"/>
          </a:xfrm>
          <a:prstGeom prst="rect">
            <a:avLst/>
          </a:prstGeom>
          <a:solidFill>
            <a:srgbClr val="C00000"/>
          </a:solidFill>
          <a:ln w="25400" cap="flat" cmpd="sng" algn="ctr">
            <a:noFill/>
            <a:prstDash val="solid"/>
          </a:ln>
          <a:effectLst/>
        </p:spPr>
        <p:txBody>
          <a:bodyPr lIns="0" tIns="0" rIns="0" bIns="0" rtlCol="0" anchor="ctr"/>
          <a:lstStyle/>
          <a:p>
            <a:pPr algn="ctr" defTabSz="685800">
              <a:defRPr/>
            </a:pPr>
            <a:r>
              <a:rPr lang="fr-FR" sz="788" b="1" kern="0" dirty="0">
                <a:solidFill>
                  <a:prstClr val="white"/>
                </a:solidFill>
                <a:latin typeface="Arial Black" panose="020B0A04020102020204" pitchFamily="34" charset="0"/>
              </a:rPr>
              <a:t>2</a:t>
            </a:r>
          </a:p>
        </p:txBody>
      </p:sp>
      <p:sp>
        <p:nvSpPr>
          <p:cNvPr id="12" name="Rectangle 11"/>
          <p:cNvSpPr>
            <a:spLocks noChangeAspect="1"/>
          </p:cNvSpPr>
          <p:nvPr/>
        </p:nvSpPr>
        <p:spPr>
          <a:xfrm>
            <a:off x="1116000" y="4248000"/>
            <a:ext cx="180000" cy="180000"/>
          </a:xfrm>
          <a:prstGeom prst="rect">
            <a:avLst/>
          </a:prstGeom>
          <a:solidFill>
            <a:srgbClr val="C00000"/>
          </a:solidFill>
          <a:ln w="25400" cap="flat" cmpd="sng" algn="ctr">
            <a:noFill/>
            <a:prstDash val="solid"/>
          </a:ln>
          <a:effectLst/>
        </p:spPr>
        <p:txBody>
          <a:bodyPr lIns="0" tIns="0" rIns="0" bIns="0" rtlCol="0" anchor="ctr"/>
          <a:lstStyle/>
          <a:p>
            <a:pPr algn="ctr" defTabSz="685800">
              <a:defRPr/>
            </a:pPr>
            <a:r>
              <a:rPr lang="fr-FR" sz="788" b="1" kern="0" dirty="0">
                <a:solidFill>
                  <a:prstClr val="white"/>
                </a:solidFill>
                <a:latin typeface="Arial Black" panose="020B0A04020102020204" pitchFamily="34" charset="0"/>
              </a:rPr>
              <a:t>3</a:t>
            </a:r>
          </a:p>
        </p:txBody>
      </p:sp>
      <p:sp>
        <p:nvSpPr>
          <p:cNvPr id="13" name="Espace réservé du contenu 256"/>
          <p:cNvSpPr txBox="1">
            <a:spLocks/>
          </p:cNvSpPr>
          <p:nvPr/>
        </p:nvSpPr>
        <p:spPr>
          <a:xfrm>
            <a:off x="1800000" y="1980000"/>
            <a:ext cx="5372519" cy="782936"/>
          </a:xfrm>
          <a:prstGeom prst="rect">
            <a:avLst/>
          </a:prstGeom>
        </p:spPr>
        <p:txBody>
          <a:bodyPr vert="horz" lIns="68580" tIns="34290" rIns="68580" bIns="34290" rtlCol="0" anchor="ctr">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85800">
              <a:spcBef>
                <a:spcPts val="450"/>
              </a:spcBef>
              <a:buNone/>
              <a:defRPr/>
            </a:pPr>
            <a:r>
              <a:rPr lang="fr-FR" sz="1800" dirty="0">
                <a:solidFill>
                  <a:prstClr val="white">
                    <a:lumMod val="50000"/>
                  </a:prstClr>
                </a:solidFill>
                <a:latin typeface="Calibri" panose="020F0502020204030204"/>
              </a:rPr>
              <a:t>Déjà </a:t>
            </a:r>
            <a:r>
              <a:rPr lang="fr-FR" sz="1800" dirty="0">
                <a:solidFill>
                  <a:srgbClr val="C00000"/>
                </a:solidFill>
                <a:latin typeface="Calibri" panose="020F0502020204030204"/>
              </a:rPr>
              <a:t>4 500 </a:t>
            </a:r>
            <a:r>
              <a:rPr lang="fr-FR" sz="1800" dirty="0" smtClean="0">
                <a:solidFill>
                  <a:srgbClr val="C00000"/>
                </a:solidFill>
                <a:latin typeface="Calibri" panose="020F0502020204030204"/>
              </a:rPr>
              <a:t>financements </a:t>
            </a:r>
            <a:r>
              <a:rPr lang="fr-FR" sz="1800" dirty="0">
                <a:solidFill>
                  <a:srgbClr val="C00000"/>
                </a:solidFill>
                <a:latin typeface="Calibri" panose="020F0502020204030204"/>
              </a:rPr>
              <a:t>immobilier </a:t>
            </a:r>
            <a:r>
              <a:rPr lang="fr-FR" sz="1800" dirty="0">
                <a:solidFill>
                  <a:schemeClr val="bg1">
                    <a:lumMod val="50000"/>
                  </a:schemeClr>
                </a:solidFill>
                <a:latin typeface="Calibri" panose="020F0502020204030204"/>
              </a:rPr>
              <a:t>&amp;</a:t>
            </a:r>
          </a:p>
          <a:p>
            <a:pPr marL="0" indent="0" algn="ctr" defTabSz="685800">
              <a:spcBef>
                <a:spcPts val="450"/>
              </a:spcBef>
              <a:buNone/>
              <a:defRPr/>
            </a:pPr>
            <a:r>
              <a:rPr lang="fr-FR" sz="1800" dirty="0">
                <a:solidFill>
                  <a:srgbClr val="C00000"/>
                </a:solidFill>
                <a:latin typeface="Calibri" panose="020F0502020204030204"/>
              </a:rPr>
              <a:t>5 000 nouveaux clients </a:t>
            </a:r>
            <a:r>
              <a:rPr lang="fr-FR" sz="1800" dirty="0">
                <a:solidFill>
                  <a:prstClr val="white">
                    <a:lumMod val="50000"/>
                  </a:prstClr>
                </a:solidFill>
                <a:latin typeface="Calibri" panose="020F0502020204030204"/>
              </a:rPr>
              <a:t>conquis en 2020</a:t>
            </a:r>
            <a:endParaRPr lang="fr-FR" sz="1350" dirty="0">
              <a:solidFill>
                <a:srgbClr val="C00000"/>
              </a:solidFill>
              <a:latin typeface="Calibri" panose="020F0502020204030204"/>
            </a:endParaRPr>
          </a:p>
        </p:txBody>
      </p:sp>
      <p:sp>
        <p:nvSpPr>
          <p:cNvPr id="14" name="ZoneTexte 13"/>
          <p:cNvSpPr txBox="1"/>
          <p:nvPr/>
        </p:nvSpPr>
        <p:spPr>
          <a:xfrm>
            <a:off x="900000" y="5040000"/>
            <a:ext cx="7680116" cy="369332"/>
          </a:xfrm>
          <a:prstGeom prst="rect">
            <a:avLst/>
          </a:prstGeom>
          <a:noFill/>
        </p:spPr>
        <p:txBody>
          <a:bodyPr wrap="none" rtlCol="0">
            <a:spAutoFit/>
          </a:bodyPr>
          <a:lstStyle/>
          <a:p>
            <a:r>
              <a:rPr lang="fr-FR" b="1" dirty="0">
                <a:solidFill>
                  <a:schemeClr val="bg1">
                    <a:lumMod val="50000"/>
                  </a:schemeClr>
                </a:solidFill>
              </a:rPr>
              <a:t>QUELQUES </a:t>
            </a:r>
            <a:r>
              <a:rPr lang="fr-FR" b="1" dirty="0">
                <a:solidFill>
                  <a:srgbClr val="C00000"/>
                </a:solidFill>
              </a:rPr>
              <a:t>BONNES PRATIQUES </a:t>
            </a:r>
            <a:r>
              <a:rPr lang="fr-FR" b="1" dirty="0">
                <a:solidFill>
                  <a:schemeClr val="bg1">
                    <a:lumMod val="50000"/>
                  </a:schemeClr>
                </a:solidFill>
              </a:rPr>
              <a:t>POUR </a:t>
            </a:r>
            <a:r>
              <a:rPr lang="fr-FR" b="1" dirty="0" smtClean="0">
                <a:solidFill>
                  <a:schemeClr val="bg1">
                    <a:lumMod val="50000"/>
                  </a:schemeClr>
                </a:solidFill>
              </a:rPr>
              <a:t>ACCROITRE </a:t>
            </a:r>
            <a:r>
              <a:rPr lang="fr-FR" b="1" dirty="0">
                <a:solidFill>
                  <a:schemeClr val="bg1">
                    <a:lumMod val="50000"/>
                  </a:schemeClr>
                </a:solidFill>
              </a:rPr>
              <a:t>ENCORE LA </a:t>
            </a:r>
            <a:r>
              <a:rPr lang="fr-FR" b="1" dirty="0">
                <a:solidFill>
                  <a:srgbClr val="C00000"/>
                </a:solidFill>
              </a:rPr>
              <a:t>PERFORMANCE</a:t>
            </a:r>
            <a:r>
              <a:rPr lang="fr-FR" b="1" dirty="0">
                <a:solidFill>
                  <a:schemeClr val="bg1">
                    <a:lumMod val="50000"/>
                  </a:schemeClr>
                </a:solidFill>
              </a:rPr>
              <a:t> </a:t>
            </a:r>
          </a:p>
        </p:txBody>
      </p:sp>
    </p:spTree>
    <p:extLst>
      <p:ext uri="{BB962C8B-B14F-4D97-AF65-F5344CB8AC3E}">
        <p14:creationId xmlns:p14="http://schemas.microsoft.com/office/powerpoint/2010/main" val="331564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sz="2000" cap="all" dirty="0">
                <a:solidFill>
                  <a:schemeClr val="bg1">
                    <a:lumMod val="50000"/>
                  </a:schemeClr>
                </a:solidFill>
                <a:latin typeface="+mn-lt"/>
              </a:rPr>
              <a:t>les </a:t>
            </a:r>
            <a:r>
              <a:rPr lang="fr-FR" sz="2000" cap="all" dirty="0">
                <a:latin typeface="+mn-lt"/>
              </a:rPr>
              <a:t>étapes clés</a:t>
            </a:r>
            <a:r>
              <a:rPr lang="fr-FR" sz="2000" cap="all" dirty="0">
                <a:solidFill>
                  <a:schemeClr val="bg1">
                    <a:lumMod val="50000"/>
                  </a:schemeClr>
                </a:solidFill>
                <a:latin typeface="+mn-lt"/>
              </a:rPr>
              <a:t> du </a:t>
            </a:r>
            <a:r>
              <a:rPr lang="fr-FR" sz="2000" cap="all" dirty="0">
                <a:latin typeface="+mn-lt"/>
              </a:rPr>
              <a:t>traitement d’une proposition commerciale</a:t>
            </a:r>
            <a:endParaRPr lang="fr-FR" sz="2000" dirty="0">
              <a:latin typeface="+mn-lt"/>
            </a:endParaRPr>
          </a:p>
        </p:txBody>
      </p:sp>
      <p:sp>
        <p:nvSpPr>
          <p:cNvPr id="3" name="Rectangle 2"/>
          <p:cNvSpPr/>
          <p:nvPr/>
        </p:nvSpPr>
        <p:spPr>
          <a:xfrm>
            <a:off x="900000" y="1800000"/>
            <a:ext cx="2160000" cy="1152000"/>
          </a:xfrm>
          <a:prstGeom prst="rect">
            <a:avLst/>
          </a:prstGeom>
          <a:solidFill>
            <a:srgbClr val="C31632"/>
          </a:solidFill>
          <a:ln w="25400" cap="flat" cmpd="sng" algn="ctr">
            <a:solidFill>
              <a:srgbClr val="C31632">
                <a:shade val="50000"/>
              </a:srgbClr>
            </a:solidFill>
            <a:prstDash val="solid"/>
          </a:ln>
          <a:effectLst/>
        </p:spPr>
        <p:txBody>
          <a:bodyPr rtlCol="0" anchor="ctr"/>
          <a:lstStyle/>
          <a:p>
            <a:pPr algn="ctr" defTabSz="685800">
              <a:defRPr/>
            </a:pPr>
            <a:r>
              <a:rPr lang="fr-FR" sz="1400" b="1" kern="0" cap="all" dirty="0">
                <a:solidFill>
                  <a:prstClr val="white"/>
                </a:solidFill>
              </a:rPr>
              <a:t>ANALYSER &amp; INSTRUIRE</a:t>
            </a:r>
          </a:p>
        </p:txBody>
      </p:sp>
      <p:sp>
        <p:nvSpPr>
          <p:cNvPr id="5" name="Rectangle 4"/>
          <p:cNvSpPr/>
          <p:nvPr/>
        </p:nvSpPr>
        <p:spPr>
          <a:xfrm>
            <a:off x="900000" y="3060000"/>
            <a:ext cx="2160000" cy="1152000"/>
          </a:xfrm>
          <a:prstGeom prst="rect">
            <a:avLst/>
          </a:prstGeom>
          <a:solidFill>
            <a:srgbClr val="EA4E55"/>
          </a:solidFill>
          <a:ln w="25400" cap="flat" cmpd="sng" algn="ctr">
            <a:solidFill>
              <a:srgbClr val="EA4E55">
                <a:shade val="50000"/>
              </a:srgbClr>
            </a:solidFill>
            <a:prstDash val="solid"/>
          </a:ln>
          <a:effectLst/>
        </p:spPr>
        <p:txBody>
          <a:bodyPr rtlCol="0" anchor="ctr"/>
          <a:lstStyle/>
          <a:p>
            <a:pPr algn="ctr" defTabSz="685800">
              <a:defRPr/>
            </a:pPr>
            <a:r>
              <a:rPr lang="fr-FR" sz="1400" b="1" kern="0" cap="all" dirty="0">
                <a:solidFill>
                  <a:prstClr val="white"/>
                </a:solidFill>
              </a:rPr>
              <a:t>Informer</a:t>
            </a:r>
          </a:p>
        </p:txBody>
      </p:sp>
      <p:sp>
        <p:nvSpPr>
          <p:cNvPr id="6" name="Rectangle 5"/>
          <p:cNvSpPr/>
          <p:nvPr/>
        </p:nvSpPr>
        <p:spPr>
          <a:xfrm>
            <a:off x="900000" y="4320000"/>
            <a:ext cx="2160000" cy="1152000"/>
          </a:xfrm>
          <a:prstGeom prst="rect">
            <a:avLst/>
          </a:prstGeom>
          <a:solidFill>
            <a:srgbClr val="F49D63"/>
          </a:solidFill>
          <a:ln w="25400" cap="flat" cmpd="sng" algn="ctr">
            <a:solidFill>
              <a:srgbClr val="F49D63">
                <a:shade val="50000"/>
              </a:srgbClr>
            </a:solidFill>
            <a:prstDash val="solid"/>
          </a:ln>
          <a:effectLst/>
        </p:spPr>
        <p:txBody>
          <a:bodyPr rtlCol="0" anchor="ctr"/>
          <a:lstStyle/>
          <a:p>
            <a:pPr algn="ctr" defTabSz="685800">
              <a:defRPr/>
            </a:pPr>
            <a:r>
              <a:rPr lang="fr-FR" sz="1400" b="1" kern="0" dirty="0">
                <a:solidFill>
                  <a:prstClr val="white"/>
                </a:solidFill>
              </a:rPr>
              <a:t>SUIVI</a:t>
            </a:r>
          </a:p>
        </p:txBody>
      </p:sp>
      <p:sp>
        <p:nvSpPr>
          <p:cNvPr id="7" name="Rectangle 6"/>
          <p:cNvSpPr/>
          <p:nvPr/>
        </p:nvSpPr>
        <p:spPr>
          <a:xfrm>
            <a:off x="3240000" y="1800000"/>
            <a:ext cx="5040000" cy="1152000"/>
          </a:xfrm>
          <a:prstGeom prst="rect">
            <a:avLst/>
          </a:prstGeom>
          <a:noFill/>
          <a:ln w="25400" cap="flat" cmpd="sng" algn="ctr">
            <a:solidFill>
              <a:srgbClr val="C31632"/>
            </a:solidFill>
            <a:prstDash val="solid"/>
          </a:ln>
          <a:effectLst/>
        </p:spPr>
        <p:txBody>
          <a:bodyPr rtlCol="0" anchor="ctr"/>
          <a:lstStyle/>
          <a:p>
            <a:pPr marL="432000" indent="-180000">
              <a:buFontTx/>
              <a:buChar char="-"/>
            </a:pPr>
            <a:r>
              <a:rPr lang="fr-FR" sz="1400" dirty="0">
                <a:solidFill>
                  <a:prstClr val="black"/>
                </a:solidFill>
              </a:rPr>
              <a:t>Analyser la faisabilité du dossier</a:t>
            </a:r>
          </a:p>
          <a:p>
            <a:pPr marL="432000" indent="-180000">
              <a:buFontTx/>
              <a:buChar char="-"/>
            </a:pPr>
            <a:r>
              <a:rPr lang="fr-FR" sz="1400" dirty="0">
                <a:solidFill>
                  <a:prstClr val="black"/>
                </a:solidFill>
              </a:rPr>
              <a:t>Contrôler l’absence du dossier dans MYCREDIMMO</a:t>
            </a:r>
          </a:p>
          <a:p>
            <a:pPr marL="432000" indent="-180000">
              <a:buFontTx/>
              <a:buChar char="-"/>
            </a:pPr>
            <a:r>
              <a:rPr lang="fr-FR" sz="1400" dirty="0">
                <a:solidFill>
                  <a:prstClr val="black"/>
                </a:solidFill>
              </a:rPr>
              <a:t>Bâtir la proposition commerciale</a:t>
            </a:r>
          </a:p>
          <a:p>
            <a:pPr marL="720000" lvl="1" indent="-180000">
              <a:buFontTx/>
              <a:buChar char="-"/>
            </a:pPr>
            <a:r>
              <a:rPr lang="fr-FR" sz="1400" dirty="0">
                <a:solidFill>
                  <a:prstClr val="black"/>
                </a:solidFill>
              </a:rPr>
              <a:t>Rattacher le courtier dans MYCREDIMMO </a:t>
            </a:r>
          </a:p>
          <a:p>
            <a:pPr marL="720000" lvl="1" indent="-180000">
              <a:buFontTx/>
              <a:buChar char="-"/>
            </a:pPr>
            <a:r>
              <a:rPr lang="fr-FR" sz="1400" dirty="0">
                <a:solidFill>
                  <a:prstClr val="black"/>
                </a:solidFill>
              </a:rPr>
              <a:t>Renseigner les frais de courtage dans MYCREDIMMO</a:t>
            </a:r>
          </a:p>
        </p:txBody>
      </p:sp>
      <p:sp>
        <p:nvSpPr>
          <p:cNvPr id="9" name="Rectangle 8"/>
          <p:cNvSpPr/>
          <p:nvPr/>
        </p:nvSpPr>
        <p:spPr>
          <a:xfrm>
            <a:off x="3240000" y="3060000"/>
            <a:ext cx="5041034" cy="1152000"/>
          </a:xfrm>
          <a:prstGeom prst="rect">
            <a:avLst/>
          </a:prstGeom>
          <a:noFill/>
          <a:ln w="25400" cap="flat" cmpd="sng" algn="ctr">
            <a:solidFill>
              <a:srgbClr val="C31632"/>
            </a:solidFill>
            <a:prstDash val="solid"/>
          </a:ln>
          <a:effectLst/>
        </p:spPr>
        <p:txBody>
          <a:bodyPr rtlCol="0" anchor="ctr"/>
          <a:lstStyle/>
          <a:p>
            <a:pPr marL="180000"/>
            <a:r>
              <a:rPr lang="fr-FR" sz="1400" dirty="0">
                <a:solidFill>
                  <a:prstClr val="black"/>
                </a:solidFill>
              </a:rPr>
              <a:t>Informer le partenaire de la décision de la CEGEE dans les 48H</a:t>
            </a:r>
          </a:p>
          <a:p>
            <a:pPr marL="432000" indent="-180000">
              <a:buFontTx/>
              <a:buChar char="-"/>
            </a:pPr>
            <a:r>
              <a:rPr lang="fr-FR" sz="1400" dirty="0">
                <a:solidFill>
                  <a:prstClr val="black"/>
                </a:solidFill>
              </a:rPr>
              <a:t>Adresser une proposition commerciale par mail au courtier</a:t>
            </a:r>
          </a:p>
          <a:p>
            <a:pPr marL="432000" indent="-180000">
              <a:buFontTx/>
              <a:buChar char="-"/>
            </a:pPr>
            <a:r>
              <a:rPr lang="fr-FR" sz="1400" dirty="0">
                <a:solidFill>
                  <a:prstClr val="black"/>
                </a:solidFill>
              </a:rPr>
              <a:t>Signifier le refus d’un dossier par mail au courtier </a:t>
            </a:r>
          </a:p>
        </p:txBody>
      </p:sp>
      <p:sp>
        <p:nvSpPr>
          <p:cNvPr id="10" name="Rectangle 9"/>
          <p:cNvSpPr/>
          <p:nvPr/>
        </p:nvSpPr>
        <p:spPr>
          <a:xfrm>
            <a:off x="3240000" y="4320000"/>
            <a:ext cx="5040000" cy="1152000"/>
          </a:xfrm>
          <a:prstGeom prst="rect">
            <a:avLst/>
          </a:prstGeom>
          <a:noFill/>
          <a:ln w="25400" cap="flat" cmpd="sng" algn="ctr">
            <a:solidFill>
              <a:srgbClr val="C31632"/>
            </a:solidFill>
            <a:prstDash val="solid"/>
          </a:ln>
          <a:effectLst/>
        </p:spPr>
        <p:txBody>
          <a:bodyPr rtlCol="0" anchor="ctr"/>
          <a:lstStyle/>
          <a:p>
            <a:pPr marL="180000"/>
            <a:r>
              <a:rPr lang="fr-FR" sz="1400" dirty="0"/>
              <a:t>Assurer le </a:t>
            </a:r>
            <a:r>
              <a:rPr lang="fr-FR" sz="1400" dirty="0" smtClean="0"/>
              <a:t>suivi </a:t>
            </a:r>
            <a:r>
              <a:rPr lang="fr-FR" sz="1400" dirty="0"/>
              <a:t>des dossiers jusqu’à la mise en force du crédit et la </a:t>
            </a:r>
            <a:r>
              <a:rPr lang="fr-FR" sz="1400" dirty="0" smtClean="0"/>
              <a:t>mise </a:t>
            </a:r>
            <a:r>
              <a:rPr lang="fr-FR" sz="1400" dirty="0"/>
              <a:t>en place des domiciliations et </a:t>
            </a:r>
            <a:r>
              <a:rPr lang="fr-FR" sz="1400" dirty="0" smtClean="0"/>
              <a:t>équipements</a:t>
            </a:r>
            <a:endParaRPr lang="fr-FR" sz="1400" dirty="0"/>
          </a:p>
        </p:txBody>
      </p:sp>
    </p:spTree>
    <p:extLst>
      <p:ext uri="{BB962C8B-B14F-4D97-AF65-F5344CB8AC3E}">
        <p14:creationId xmlns:p14="http://schemas.microsoft.com/office/powerpoint/2010/main" val="103657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sz="2000" cap="all" dirty="0">
                <a:latin typeface="+mn-lt"/>
              </a:rPr>
              <a:t>Gérer une SOLLICITATION de financement immobilier </a:t>
            </a:r>
            <a:r>
              <a:rPr lang="fr-FR" sz="2000" cap="all" dirty="0">
                <a:solidFill>
                  <a:schemeClr val="bg1">
                    <a:lumMod val="50000"/>
                  </a:schemeClr>
                </a:solidFill>
                <a:latin typeface="+mn-lt"/>
              </a:rPr>
              <a:t>provenant d’un </a:t>
            </a:r>
            <a:r>
              <a:rPr lang="fr-FR" sz="2000" cap="all" dirty="0" smtClean="0">
                <a:solidFill>
                  <a:schemeClr val="bg1">
                    <a:lumMod val="50000"/>
                  </a:schemeClr>
                </a:solidFill>
                <a:latin typeface="+mn-lt"/>
              </a:rPr>
              <a:t>courtier</a:t>
            </a:r>
            <a:endParaRPr lang="fr-FR" sz="2000" cap="all" dirty="0">
              <a:solidFill>
                <a:schemeClr val="bg1">
                  <a:lumMod val="50000"/>
                </a:schemeClr>
              </a:solidFill>
              <a:latin typeface="+mn-lt"/>
            </a:endParaRPr>
          </a:p>
        </p:txBody>
      </p:sp>
      <p:sp>
        <p:nvSpPr>
          <p:cNvPr id="3" name="Rectangle 2"/>
          <p:cNvSpPr/>
          <p:nvPr/>
        </p:nvSpPr>
        <p:spPr>
          <a:xfrm>
            <a:off x="900000" y="1620000"/>
            <a:ext cx="3600000" cy="720000"/>
          </a:xfrm>
          <a:prstGeom prst="rect">
            <a:avLst/>
          </a:prstGeom>
          <a:solidFill>
            <a:srgbClr val="C31632"/>
          </a:solidFill>
          <a:ln w="25400" cap="flat" cmpd="sng" algn="ctr">
            <a:solidFill>
              <a:srgbClr val="C31632">
                <a:shade val="50000"/>
              </a:srgbClr>
            </a:solidFill>
            <a:prstDash val="solid"/>
          </a:ln>
          <a:effectLst/>
        </p:spPr>
        <p:txBody>
          <a:bodyPr rtlCol="0" anchor="ctr"/>
          <a:lstStyle/>
          <a:p>
            <a:pPr algn="ctr" defTabSz="685800">
              <a:defRPr/>
            </a:pPr>
            <a:r>
              <a:rPr lang="fr-FR" sz="1400" b="1" kern="0" dirty="0">
                <a:solidFill>
                  <a:prstClr val="white"/>
                </a:solidFill>
              </a:rPr>
              <a:t>Analyse du dossier </a:t>
            </a:r>
          </a:p>
          <a:p>
            <a:pPr algn="ctr" defTabSz="685800">
              <a:defRPr/>
            </a:pPr>
            <a:r>
              <a:rPr lang="fr-FR" sz="1000" kern="0" dirty="0">
                <a:solidFill>
                  <a:prstClr val="white"/>
                </a:solidFill>
              </a:rPr>
              <a:t>(Conformité - Risque, qualité des emprunteurs, </a:t>
            </a:r>
            <a:r>
              <a:rPr lang="fr-FR" sz="1000" kern="0" dirty="0" smtClean="0">
                <a:solidFill>
                  <a:prstClr val="white"/>
                </a:solidFill>
              </a:rPr>
              <a:t>cohérence </a:t>
            </a:r>
            <a:r>
              <a:rPr lang="fr-FR" sz="1000" kern="0" dirty="0">
                <a:solidFill>
                  <a:prstClr val="white"/>
                </a:solidFill>
              </a:rPr>
              <a:t>du projet …)</a:t>
            </a:r>
          </a:p>
        </p:txBody>
      </p:sp>
      <p:sp>
        <p:nvSpPr>
          <p:cNvPr id="5" name="Rectangle 4"/>
          <p:cNvSpPr/>
          <p:nvPr/>
        </p:nvSpPr>
        <p:spPr>
          <a:xfrm>
            <a:off x="4680000" y="1620000"/>
            <a:ext cx="3600000" cy="720000"/>
          </a:xfrm>
          <a:prstGeom prst="rect">
            <a:avLst/>
          </a:prstGeom>
          <a:solidFill>
            <a:srgbClr val="EA4E55"/>
          </a:solidFill>
          <a:ln w="25400" cap="flat" cmpd="sng" algn="ctr">
            <a:solidFill>
              <a:srgbClr val="EA4E55">
                <a:shade val="50000"/>
              </a:srgbClr>
            </a:solidFill>
            <a:prstDash val="solid"/>
          </a:ln>
          <a:effectLst/>
        </p:spPr>
        <p:txBody>
          <a:bodyPr rtlCol="0" anchor="ctr"/>
          <a:lstStyle/>
          <a:p>
            <a:pPr algn="ctr" defTabSz="685800">
              <a:defRPr/>
            </a:pPr>
            <a:r>
              <a:rPr lang="fr-FR" sz="1400" b="1" kern="0" dirty="0">
                <a:solidFill>
                  <a:prstClr val="white"/>
                </a:solidFill>
              </a:rPr>
              <a:t>Elaborer la proposition commerciale</a:t>
            </a:r>
          </a:p>
          <a:p>
            <a:pPr algn="ctr" defTabSz="685800">
              <a:defRPr/>
            </a:pPr>
            <a:r>
              <a:rPr lang="fr-FR" sz="1000" kern="0" dirty="0">
                <a:solidFill>
                  <a:prstClr val="white"/>
                </a:solidFill>
              </a:rPr>
              <a:t>(Taux, durée, offre, </a:t>
            </a:r>
            <a:r>
              <a:rPr lang="fr-FR" sz="1000" kern="0" dirty="0" smtClean="0">
                <a:solidFill>
                  <a:prstClr val="white"/>
                </a:solidFill>
              </a:rPr>
              <a:t>différé</a:t>
            </a:r>
            <a:r>
              <a:rPr lang="fr-FR" sz="1000" kern="0" dirty="0">
                <a:solidFill>
                  <a:prstClr val="white"/>
                </a:solidFill>
              </a:rPr>
              <a:t>, ADE</a:t>
            </a:r>
            <a:r>
              <a:rPr lang="fr-FR" sz="1000" kern="0" dirty="0" smtClean="0">
                <a:solidFill>
                  <a:prstClr val="white"/>
                </a:solidFill>
              </a:rPr>
              <a:t>)</a:t>
            </a:r>
            <a:endParaRPr lang="fr-FR" sz="1000" kern="0" dirty="0">
              <a:solidFill>
                <a:prstClr val="white"/>
              </a:solidFill>
            </a:endParaRPr>
          </a:p>
        </p:txBody>
      </p:sp>
      <p:sp>
        <p:nvSpPr>
          <p:cNvPr id="6" name="Rectangle 5"/>
          <p:cNvSpPr/>
          <p:nvPr/>
        </p:nvSpPr>
        <p:spPr>
          <a:xfrm>
            <a:off x="4680000" y="2430000"/>
            <a:ext cx="3600000" cy="2700000"/>
          </a:xfrm>
          <a:prstGeom prst="rect">
            <a:avLst/>
          </a:prstGeom>
          <a:noFill/>
          <a:ln w="25400" cap="flat" cmpd="sng" algn="ctr">
            <a:solidFill>
              <a:srgbClr val="C31632"/>
            </a:solidFill>
            <a:prstDash val="solid"/>
          </a:ln>
          <a:effectLst/>
        </p:spPr>
        <p:txBody>
          <a:bodyPr rtlCol="0" anchor="ctr"/>
          <a:lstStyle/>
          <a:p>
            <a:pPr marL="134541" lvl="1" indent="-134541"/>
            <a:r>
              <a:rPr lang="fr-FR" sz="1100" b="1" dirty="0"/>
              <a:t>1- MYCREDIMMO </a:t>
            </a:r>
            <a:r>
              <a:rPr lang="fr-FR" sz="1100" dirty="0"/>
              <a:t>: </a:t>
            </a:r>
            <a:r>
              <a:rPr lang="fr-FR" sz="1100" dirty="0" smtClean="0"/>
              <a:t>il </a:t>
            </a:r>
            <a:r>
              <a:rPr lang="fr-FR" sz="1100" dirty="0"/>
              <a:t>convient </a:t>
            </a:r>
            <a:r>
              <a:rPr lang="fr-FR" sz="1100" u="sng" dirty="0"/>
              <a:t>impérativement</a:t>
            </a:r>
            <a:r>
              <a:rPr lang="fr-FR" sz="1100" dirty="0"/>
              <a:t> </a:t>
            </a:r>
            <a:r>
              <a:rPr lang="fr-FR" sz="1100" dirty="0" smtClean="0"/>
              <a:t>de</a:t>
            </a:r>
            <a:endParaRPr lang="fr-FR" sz="1100" dirty="0"/>
          </a:p>
          <a:p>
            <a:pPr marL="134541" lvl="1" indent="-134541">
              <a:buFontTx/>
              <a:buChar char="-"/>
            </a:pPr>
            <a:r>
              <a:rPr lang="fr-FR" sz="1100" b="1" dirty="0">
                <a:hlinkClick r:id="rId2"/>
              </a:rPr>
              <a:t>Rattacher le courtier au </a:t>
            </a:r>
            <a:r>
              <a:rPr lang="fr-FR" sz="1100" b="1" dirty="0" smtClean="0">
                <a:hlinkClick r:id="rId2"/>
              </a:rPr>
              <a:t>dossier</a:t>
            </a:r>
            <a:endParaRPr lang="fr-FR" sz="1100" dirty="0"/>
          </a:p>
          <a:p>
            <a:pPr marL="134541" lvl="1" indent="-134541">
              <a:buFontTx/>
              <a:buChar char="-"/>
            </a:pPr>
            <a:r>
              <a:rPr lang="fr-FR" sz="1100" b="1" dirty="0">
                <a:hlinkClick r:id="rId3"/>
              </a:rPr>
              <a:t>Renseigner les frais de courtage</a:t>
            </a:r>
            <a:endParaRPr lang="fr-FR" sz="1100" b="1" dirty="0"/>
          </a:p>
          <a:p>
            <a:pPr marL="0" lvl="1"/>
            <a:r>
              <a:rPr lang="fr-FR" sz="1100" dirty="0"/>
              <a:t>Afin de garantir le bon suivi de la prestation partenaire jusqu’au paiement de sa prestation</a:t>
            </a:r>
            <a:r>
              <a:rPr lang="fr-FR" sz="1100" dirty="0" smtClean="0"/>
              <a:t>.</a:t>
            </a:r>
          </a:p>
          <a:p>
            <a:pPr marL="134541" lvl="1" indent="-134541"/>
            <a:endParaRPr lang="fr-FR" sz="1100" b="1" dirty="0" smtClean="0"/>
          </a:p>
          <a:p>
            <a:pPr marL="134541" lvl="1" indent="-134541"/>
            <a:r>
              <a:rPr lang="fr-FR" sz="1100" b="1" dirty="0" smtClean="0"/>
              <a:t>2- </a:t>
            </a:r>
            <a:r>
              <a:rPr lang="fr-FR" sz="1100" b="1" dirty="0"/>
              <a:t>La proposition </a:t>
            </a:r>
            <a:r>
              <a:rPr lang="fr-FR" sz="1100" b="1" dirty="0" smtClean="0"/>
              <a:t>commerciale</a:t>
            </a:r>
            <a:endParaRPr lang="fr-FR" sz="1100" dirty="0"/>
          </a:p>
          <a:p>
            <a:pPr marL="134541" lvl="1" indent="-134541">
              <a:buFontTx/>
              <a:buChar char="-"/>
            </a:pPr>
            <a:r>
              <a:rPr lang="fr-FR" sz="1100" b="1" dirty="0"/>
              <a:t>Quel </a:t>
            </a:r>
            <a:r>
              <a:rPr lang="fr-FR" sz="1100" b="1" dirty="0" smtClean="0"/>
              <a:t>taux </a:t>
            </a:r>
            <a:r>
              <a:rPr lang="fr-FR" sz="1100" b="1" dirty="0"/>
              <a:t>?</a:t>
            </a:r>
            <a:endParaRPr lang="fr-FR" sz="1100" dirty="0"/>
          </a:p>
          <a:p>
            <a:pPr marL="134541" lvl="1" indent="-134541">
              <a:buFontTx/>
              <a:buChar char="-"/>
            </a:pPr>
            <a:r>
              <a:rPr lang="fr-FR" sz="1100" b="1" dirty="0"/>
              <a:t>Quelles assurances ?</a:t>
            </a:r>
          </a:p>
          <a:p>
            <a:pPr marL="134541" lvl="1" indent="-134541">
              <a:buFontTx/>
              <a:buChar char="-"/>
            </a:pPr>
            <a:r>
              <a:rPr lang="fr-FR" sz="1100" b="1" dirty="0"/>
              <a:t>Quel montage ?</a:t>
            </a:r>
          </a:p>
          <a:p>
            <a:pPr marL="0" lvl="1"/>
            <a:r>
              <a:rPr lang="fr-FR" sz="1100" dirty="0"/>
              <a:t>Les propositions doivent être élaborées en concertation avec le DA et le cas échéant le partenaire qui est plus enclin à nous renseigner sur les besoins et les attentes du ou des porteurs du projet</a:t>
            </a:r>
            <a:r>
              <a:rPr lang="fr-FR" sz="1100" dirty="0" smtClean="0"/>
              <a:t>.</a:t>
            </a:r>
            <a:endParaRPr lang="fr-FR" sz="1100" dirty="0"/>
          </a:p>
        </p:txBody>
      </p:sp>
      <p:sp>
        <p:nvSpPr>
          <p:cNvPr id="7" name="Rectangle 6"/>
          <p:cNvSpPr/>
          <p:nvPr/>
        </p:nvSpPr>
        <p:spPr>
          <a:xfrm>
            <a:off x="899999" y="2430000"/>
            <a:ext cx="3600000" cy="2700000"/>
          </a:xfrm>
          <a:prstGeom prst="rect">
            <a:avLst/>
          </a:prstGeom>
          <a:noFill/>
          <a:ln w="25400" cap="flat" cmpd="sng" algn="ctr">
            <a:solidFill>
              <a:srgbClr val="C31632"/>
            </a:solidFill>
            <a:prstDash val="solid"/>
          </a:ln>
          <a:effectLst/>
        </p:spPr>
        <p:txBody>
          <a:bodyPr rtlCol="0" anchor="ctr"/>
          <a:lstStyle/>
          <a:p>
            <a:pPr marL="11906"/>
            <a:r>
              <a:rPr lang="fr-FR" sz="1100" b="1" dirty="0">
                <a:solidFill>
                  <a:prstClr val="black"/>
                </a:solidFill>
              </a:rPr>
              <a:t>1- Conformité &amp; complétude de la </a:t>
            </a:r>
            <a:r>
              <a:rPr lang="fr-FR" sz="1100" b="1" dirty="0" smtClean="0">
                <a:solidFill>
                  <a:prstClr val="black"/>
                </a:solidFill>
              </a:rPr>
              <a:t>demande</a:t>
            </a:r>
            <a:endParaRPr lang="fr-FR" sz="1100" b="1" dirty="0">
              <a:solidFill>
                <a:prstClr val="black"/>
              </a:solidFill>
            </a:endParaRPr>
          </a:p>
          <a:p>
            <a:pPr marL="335756" indent="-135731">
              <a:buFontTx/>
              <a:buChar char="-"/>
            </a:pPr>
            <a:r>
              <a:rPr lang="fr-FR" sz="1100" dirty="0" smtClean="0">
                <a:solidFill>
                  <a:prstClr val="black"/>
                </a:solidFill>
              </a:rPr>
              <a:t>Mandat signé</a:t>
            </a:r>
            <a:endParaRPr lang="fr-FR" sz="1100" dirty="0">
              <a:solidFill>
                <a:prstClr val="black"/>
              </a:solidFill>
            </a:endParaRPr>
          </a:p>
          <a:p>
            <a:pPr marL="335756" indent="-135731">
              <a:buFontTx/>
              <a:buChar char="-"/>
            </a:pPr>
            <a:r>
              <a:rPr lang="fr-FR" sz="1100" dirty="0">
                <a:solidFill>
                  <a:prstClr val="black"/>
                </a:solidFill>
              </a:rPr>
              <a:t>Présentation </a:t>
            </a:r>
            <a:r>
              <a:rPr lang="fr-FR" sz="1100" dirty="0" smtClean="0">
                <a:solidFill>
                  <a:prstClr val="black"/>
                </a:solidFill>
              </a:rPr>
              <a:t>synthétique </a:t>
            </a:r>
            <a:r>
              <a:rPr lang="fr-FR" sz="1100" dirty="0">
                <a:solidFill>
                  <a:prstClr val="black"/>
                </a:solidFill>
              </a:rPr>
              <a:t>du dossier</a:t>
            </a:r>
          </a:p>
          <a:p>
            <a:pPr marL="335756" indent="-135731">
              <a:buFontTx/>
              <a:buChar char="-"/>
            </a:pPr>
            <a:r>
              <a:rPr lang="fr-FR" sz="1100" dirty="0">
                <a:solidFill>
                  <a:prstClr val="black"/>
                </a:solidFill>
              </a:rPr>
              <a:t>3 derniers relevés de </a:t>
            </a:r>
            <a:r>
              <a:rPr lang="fr-FR" sz="1100" dirty="0" smtClean="0">
                <a:solidFill>
                  <a:prstClr val="black"/>
                </a:solidFill>
              </a:rPr>
              <a:t>compte</a:t>
            </a:r>
            <a:endParaRPr lang="fr-FR" sz="1100" dirty="0">
              <a:solidFill>
                <a:prstClr val="black"/>
              </a:solidFill>
            </a:endParaRPr>
          </a:p>
          <a:p>
            <a:endParaRPr lang="fr-FR" sz="1100" b="1" dirty="0" smtClean="0">
              <a:solidFill>
                <a:srgbClr val="FF0000"/>
              </a:solidFill>
            </a:endParaRPr>
          </a:p>
          <a:p>
            <a:r>
              <a:rPr lang="fr-FR" sz="1100" b="1" dirty="0" smtClean="0">
                <a:solidFill>
                  <a:srgbClr val="FF0000"/>
                </a:solidFill>
              </a:rPr>
              <a:t>Y-a-t-il </a:t>
            </a:r>
            <a:r>
              <a:rPr lang="fr-FR" sz="1100" b="1" dirty="0">
                <a:solidFill>
                  <a:srgbClr val="FF0000"/>
                </a:solidFill>
              </a:rPr>
              <a:t>déjà un dossier à ce nom dans </a:t>
            </a:r>
            <a:r>
              <a:rPr lang="fr-FR" sz="1100" b="1" dirty="0" smtClean="0">
                <a:solidFill>
                  <a:srgbClr val="FF0000"/>
                </a:solidFill>
              </a:rPr>
              <a:t>MYCREDIMMO ?</a:t>
            </a:r>
            <a:endParaRPr lang="fr-FR" sz="1100" b="1" dirty="0">
              <a:solidFill>
                <a:srgbClr val="FF0000"/>
              </a:solidFill>
            </a:endParaRPr>
          </a:p>
          <a:p>
            <a:r>
              <a:rPr lang="fr-FR" sz="1100" b="1" dirty="0">
                <a:solidFill>
                  <a:srgbClr val="FF0000"/>
                </a:solidFill>
              </a:rPr>
              <a:t>Les emprunteurs sont ils clients ? Dans quelle agence </a:t>
            </a:r>
            <a:r>
              <a:rPr lang="fr-FR" sz="1100" b="1" dirty="0" smtClean="0">
                <a:solidFill>
                  <a:srgbClr val="FF0000"/>
                </a:solidFill>
              </a:rPr>
              <a:t>?</a:t>
            </a:r>
          </a:p>
          <a:p>
            <a:endParaRPr lang="fr-FR" sz="1100" b="1" dirty="0">
              <a:solidFill>
                <a:srgbClr val="FF0000"/>
              </a:solidFill>
            </a:endParaRPr>
          </a:p>
          <a:p>
            <a:pPr marL="11906"/>
            <a:r>
              <a:rPr lang="fr-FR" sz="1100" b="1" dirty="0">
                <a:solidFill>
                  <a:prstClr val="black"/>
                </a:solidFill>
              </a:rPr>
              <a:t>2- Analyse faisabilité du projet</a:t>
            </a:r>
          </a:p>
          <a:p>
            <a:pPr marL="335756" indent="-135731">
              <a:buFontTx/>
              <a:buChar char="-"/>
              <a:tabLst>
                <a:tab pos="269081" algn="l"/>
              </a:tabLst>
            </a:pPr>
            <a:r>
              <a:rPr lang="fr-FR" sz="1100" dirty="0">
                <a:solidFill>
                  <a:prstClr val="black"/>
                </a:solidFill>
              </a:rPr>
              <a:t>Risque </a:t>
            </a:r>
            <a:r>
              <a:rPr lang="fr-FR" sz="1100" dirty="0" smtClean="0">
                <a:solidFill>
                  <a:prstClr val="black"/>
                </a:solidFill>
              </a:rPr>
              <a:t>(interrogations </a:t>
            </a:r>
            <a:r>
              <a:rPr lang="fr-FR" sz="1100" dirty="0">
                <a:solidFill>
                  <a:prstClr val="black"/>
                </a:solidFill>
              </a:rPr>
              <a:t>et ratios</a:t>
            </a:r>
            <a:r>
              <a:rPr lang="fr-FR" sz="1100" dirty="0" smtClean="0">
                <a:solidFill>
                  <a:prstClr val="black"/>
                </a:solidFill>
              </a:rPr>
              <a:t>)</a:t>
            </a:r>
            <a:endParaRPr lang="fr-FR" sz="1100" dirty="0">
              <a:solidFill>
                <a:prstClr val="black"/>
              </a:solidFill>
            </a:endParaRPr>
          </a:p>
          <a:p>
            <a:pPr marL="11906"/>
            <a:endParaRPr lang="fr-FR" sz="1100" dirty="0" smtClean="0">
              <a:solidFill>
                <a:prstClr val="black"/>
              </a:solidFill>
            </a:endParaRPr>
          </a:p>
          <a:p>
            <a:pPr marL="11906"/>
            <a:r>
              <a:rPr lang="fr-FR" sz="1100" dirty="0" smtClean="0">
                <a:solidFill>
                  <a:prstClr val="black"/>
                </a:solidFill>
              </a:rPr>
              <a:t>Signifier </a:t>
            </a:r>
            <a:r>
              <a:rPr lang="fr-FR" sz="1100" dirty="0">
                <a:solidFill>
                  <a:prstClr val="black"/>
                </a:solidFill>
              </a:rPr>
              <a:t>le refus d’un dossier par mail au </a:t>
            </a:r>
            <a:r>
              <a:rPr lang="fr-FR" sz="1100" dirty="0" smtClean="0">
                <a:solidFill>
                  <a:prstClr val="black"/>
                </a:solidFill>
              </a:rPr>
              <a:t>courtier</a:t>
            </a:r>
            <a:endParaRPr lang="fr-FR" sz="1100" dirty="0">
              <a:solidFill>
                <a:prstClr val="black"/>
              </a:solidFill>
            </a:endParaRPr>
          </a:p>
        </p:txBody>
      </p:sp>
      <p:sp>
        <p:nvSpPr>
          <p:cNvPr id="8" name="Rectangle 7"/>
          <p:cNvSpPr/>
          <p:nvPr/>
        </p:nvSpPr>
        <p:spPr>
          <a:xfrm>
            <a:off x="900000" y="5220000"/>
            <a:ext cx="7378325" cy="923189"/>
          </a:xfrm>
          <a:prstGeom prst="rect">
            <a:avLst/>
          </a:prstGeom>
          <a:noFill/>
          <a:ln w="25400" cap="flat" cmpd="sng" algn="ctr">
            <a:solidFill>
              <a:srgbClr val="C31632"/>
            </a:solidFill>
            <a:prstDash val="solid"/>
          </a:ln>
          <a:effectLst/>
        </p:spPr>
        <p:txBody>
          <a:bodyPr rtlCol="0" anchor="ctr"/>
          <a:lstStyle/>
          <a:p>
            <a:r>
              <a:rPr lang="fr-FR" sz="1400" dirty="0"/>
              <a:t>Vous trouverez l’intégralité de la procédure de traitement de proposition de financement immobilier d’un courtier (et ses annexes) dans </a:t>
            </a:r>
            <a:r>
              <a:rPr lang="fr-FR" sz="1400" dirty="0" err="1"/>
              <a:t>MyDocs</a:t>
            </a:r>
            <a:r>
              <a:rPr lang="fr-FR" sz="1400" dirty="0"/>
              <a:t> et par le lien suivant :</a:t>
            </a:r>
          </a:p>
          <a:p>
            <a:pPr algn="ctr"/>
            <a:r>
              <a:rPr lang="fr-FR" sz="1400" dirty="0"/>
              <a:t> </a:t>
            </a:r>
            <a:r>
              <a:rPr lang="fr-FR" sz="1400" dirty="0">
                <a:hlinkClick r:id="rId4"/>
              </a:rPr>
              <a:t>Traiter une demande de proposition de financement immobilier d'un courtier</a:t>
            </a:r>
            <a:endParaRPr lang="fr-FR" sz="1400" dirty="0"/>
          </a:p>
        </p:txBody>
      </p:sp>
      <p:pic>
        <p:nvPicPr>
          <p:cNvPr id="10" name="Image 9"/>
          <p:cNvPicPr>
            <a:picLocks noChangeAspect="1"/>
          </p:cNvPicPr>
          <p:nvPr/>
        </p:nvPicPr>
        <p:blipFill rotWithShape="1">
          <a:blip r:embed="rId5" cstate="print">
            <a:extLst>
              <a:ext uri="{28A0092B-C50C-407E-A947-70E740481C1C}">
                <a14:useLocalDpi xmlns:a14="http://schemas.microsoft.com/office/drawing/2010/main" val="0"/>
              </a:ext>
            </a:extLst>
          </a:blip>
          <a:srcRect l="5819" t="2117" r="6244" b="7023"/>
          <a:stretch/>
        </p:blipFill>
        <p:spPr>
          <a:xfrm>
            <a:off x="6912000" y="2808000"/>
            <a:ext cx="299595" cy="309776"/>
          </a:xfrm>
          <a:prstGeom prst="rect">
            <a:avLst/>
          </a:prstGeom>
        </p:spPr>
      </p:pic>
      <p:pic>
        <p:nvPicPr>
          <p:cNvPr id="12" name="Image 11"/>
          <p:cNvPicPr>
            <a:picLocks noChangeAspect="1"/>
          </p:cNvPicPr>
          <p:nvPr/>
        </p:nvPicPr>
        <p:blipFill rotWithShape="1">
          <a:blip r:embed="rId6" cstate="print">
            <a:extLst>
              <a:ext uri="{28A0092B-C50C-407E-A947-70E740481C1C}">
                <a14:useLocalDpi xmlns:a14="http://schemas.microsoft.com/office/drawing/2010/main" val="0"/>
              </a:ext>
            </a:extLst>
          </a:blip>
          <a:srcRect l="5819" t="2117" r="6244" b="7023"/>
          <a:stretch/>
        </p:blipFill>
        <p:spPr>
          <a:xfrm>
            <a:off x="7632000" y="5580000"/>
            <a:ext cx="389264" cy="402492"/>
          </a:xfrm>
          <a:prstGeom prst="rect">
            <a:avLst/>
          </a:prstGeom>
        </p:spPr>
      </p:pic>
    </p:spTree>
    <p:extLst>
      <p:ext uri="{BB962C8B-B14F-4D97-AF65-F5344CB8AC3E}">
        <p14:creationId xmlns:p14="http://schemas.microsoft.com/office/powerpoint/2010/main" val="94213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sz="2000" cap="all" dirty="0">
                <a:latin typeface="+mn-lt"/>
              </a:rPr>
              <a:t>Refus &amp; conditions : </a:t>
            </a:r>
            <a:r>
              <a:rPr lang="fr-FR" sz="2000" cap="all" dirty="0">
                <a:solidFill>
                  <a:schemeClr val="bg1">
                    <a:lumMod val="50000"/>
                  </a:schemeClr>
                </a:solidFill>
                <a:latin typeface="+mn-lt"/>
              </a:rPr>
              <a:t>rappel </a:t>
            </a:r>
            <a:r>
              <a:rPr lang="fr-FR" sz="2000" cap="all" dirty="0" smtClean="0">
                <a:solidFill>
                  <a:schemeClr val="bg1">
                    <a:lumMod val="50000"/>
                  </a:schemeClr>
                </a:solidFill>
                <a:latin typeface="+mn-lt"/>
              </a:rPr>
              <a:t>réglementaire</a:t>
            </a:r>
            <a:endParaRPr lang="fr-FR" sz="2000" cap="all" dirty="0">
              <a:solidFill>
                <a:schemeClr val="bg1">
                  <a:lumMod val="50000"/>
                </a:schemeClr>
              </a:solidFill>
              <a:latin typeface="+mn-lt"/>
            </a:endParaRPr>
          </a:p>
        </p:txBody>
      </p:sp>
      <p:sp>
        <p:nvSpPr>
          <p:cNvPr id="3" name="Rectangle 2"/>
          <p:cNvSpPr/>
          <p:nvPr/>
        </p:nvSpPr>
        <p:spPr>
          <a:xfrm>
            <a:off x="900000" y="2160000"/>
            <a:ext cx="7560000" cy="34200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00000">
              <a:spcBef>
                <a:spcPts val="600"/>
              </a:spcBef>
              <a:spcAft>
                <a:spcPts val="900"/>
              </a:spcAft>
            </a:pPr>
            <a:r>
              <a:rPr lang="fr-FR" sz="1600" b="1" i="1" dirty="0">
                <a:solidFill>
                  <a:schemeClr val="tx1">
                    <a:lumMod val="65000"/>
                    <a:lumOff val="35000"/>
                  </a:schemeClr>
                </a:solidFill>
              </a:rPr>
              <a:t>Rappel :</a:t>
            </a:r>
            <a:endParaRPr lang="fr-FR" sz="1600" b="1" dirty="0">
              <a:solidFill>
                <a:schemeClr val="tx1">
                  <a:lumMod val="65000"/>
                  <a:lumOff val="35000"/>
                </a:schemeClr>
              </a:solidFill>
            </a:endParaRPr>
          </a:p>
          <a:p>
            <a:pPr marL="900000">
              <a:spcBef>
                <a:spcPts val="600"/>
              </a:spcBef>
            </a:pPr>
            <a:r>
              <a:rPr lang="fr-FR" sz="1600" b="1" i="1" dirty="0">
                <a:solidFill>
                  <a:schemeClr val="tx1">
                    <a:lumMod val="65000"/>
                    <a:lumOff val="35000"/>
                  </a:schemeClr>
                </a:solidFill>
              </a:rPr>
              <a:t>Les dispositions légales en vigueur interdisent la vente de prestations de services groupées. Le prêteur ne peut ainsi refuser en garantie un autre contrat d’assurance emprunteur présentant un même niveau de garantie. Toute décision de refus doit être motivée.</a:t>
            </a:r>
            <a:endParaRPr lang="fr-FR" sz="1600" b="1" dirty="0">
              <a:solidFill>
                <a:schemeClr val="tx1">
                  <a:lumMod val="65000"/>
                  <a:lumOff val="35000"/>
                </a:schemeClr>
              </a:solidFill>
            </a:endParaRPr>
          </a:p>
          <a:p>
            <a:pPr marL="900000">
              <a:spcBef>
                <a:spcPts val="600"/>
              </a:spcBef>
            </a:pPr>
            <a:r>
              <a:rPr lang="fr-FR" sz="1600" b="1" i="1" dirty="0">
                <a:solidFill>
                  <a:schemeClr val="tx1">
                    <a:lumMod val="65000"/>
                    <a:lumOff val="35000"/>
                  </a:schemeClr>
                </a:solidFill>
              </a:rPr>
              <a:t>Le prêteur ne peut pas modifier les conditions de taux du prêt en contrepartie de son acceptation en garantie d’un contrat d’assurance autre que le contrat d’assurance de groupe qu’il propose. L’accord de financement ne peut en conséquence pas dépendre de la souscription d’une assurance emprunteur quelconque sans engager la responsabilité de la CEGEE</a:t>
            </a:r>
            <a:r>
              <a:rPr lang="fr-FR" sz="1600" i="1" dirty="0">
                <a:solidFill>
                  <a:schemeClr val="tx1">
                    <a:lumMod val="65000"/>
                    <a:lumOff val="35000"/>
                  </a:schemeClr>
                </a:solidFill>
              </a:rPr>
              <a:t>.</a:t>
            </a:r>
            <a:endParaRPr lang="fr-FR" sz="1600" dirty="0">
              <a:solidFill>
                <a:schemeClr val="tx1">
                  <a:lumMod val="65000"/>
                  <a:lumOff val="35000"/>
                </a:schemeClr>
              </a:solidFill>
            </a:endParaRPr>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24274" t="25006" r="21766"/>
          <a:stretch/>
        </p:blipFill>
        <p:spPr>
          <a:xfrm>
            <a:off x="972000" y="2232000"/>
            <a:ext cx="711956" cy="989459"/>
          </a:xfrm>
          <a:prstGeom prst="rect">
            <a:avLst/>
          </a:prstGeom>
        </p:spPr>
      </p:pic>
    </p:spTree>
    <p:extLst>
      <p:ext uri="{BB962C8B-B14F-4D97-AF65-F5344CB8AC3E}">
        <p14:creationId xmlns:p14="http://schemas.microsoft.com/office/powerpoint/2010/main" val="349640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sz="2000" cap="all" dirty="0">
                <a:latin typeface="+mn-lt"/>
              </a:rPr>
              <a:t>Communiquer </a:t>
            </a:r>
            <a:r>
              <a:rPr lang="fr-FR" sz="2000" cap="all" dirty="0">
                <a:solidFill>
                  <a:schemeClr val="bg1">
                    <a:lumMod val="50000"/>
                  </a:schemeClr>
                </a:solidFill>
                <a:latin typeface="+mn-lt"/>
              </a:rPr>
              <a:t>notre position aux partenaires </a:t>
            </a:r>
            <a:r>
              <a:rPr lang="fr-FR" sz="2000" cap="all" dirty="0">
                <a:latin typeface="+mn-lt"/>
              </a:rPr>
              <a:t>sous 48 H</a:t>
            </a:r>
            <a:endParaRPr lang="fr-FR" sz="2000" dirty="0">
              <a:latin typeface="+mn-lt"/>
            </a:endParaRPr>
          </a:p>
        </p:txBody>
      </p:sp>
      <p:sp>
        <p:nvSpPr>
          <p:cNvPr id="3" name="Rectangle à coins arrondis 2"/>
          <p:cNvSpPr/>
          <p:nvPr/>
        </p:nvSpPr>
        <p:spPr>
          <a:xfrm>
            <a:off x="540000" y="2160000"/>
            <a:ext cx="8280000" cy="306000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5" name="Rectangle 4"/>
          <p:cNvSpPr/>
          <p:nvPr/>
        </p:nvSpPr>
        <p:spPr>
          <a:xfrm>
            <a:off x="1620000" y="2339999"/>
            <a:ext cx="6120000" cy="1015663"/>
          </a:xfrm>
          <a:prstGeom prst="rect">
            <a:avLst/>
          </a:prstGeom>
        </p:spPr>
        <p:txBody>
          <a:bodyPr wrap="square">
            <a:spAutoFit/>
          </a:bodyPr>
          <a:lstStyle/>
          <a:p>
            <a:pPr marL="0" lvl="1"/>
            <a:r>
              <a:rPr lang="fr-FR" sz="1200" b="1" u="sng" dirty="0"/>
              <a:t>Les modèles de </a:t>
            </a:r>
            <a:r>
              <a:rPr lang="fr-FR" sz="1200" b="1" u="sng" dirty="0" smtClean="0"/>
              <a:t>mail </a:t>
            </a:r>
            <a:r>
              <a:rPr lang="fr-FR" sz="1200" b="1" u="sng" dirty="0"/>
              <a:t>désormais disponibles dans Outlook </a:t>
            </a:r>
          </a:p>
          <a:p>
            <a:pPr marL="0" lvl="1"/>
            <a:endParaRPr lang="fr-FR" sz="1200" dirty="0"/>
          </a:p>
          <a:p>
            <a:pPr marL="0" lvl="1"/>
            <a:r>
              <a:rPr lang="fr-FR" sz="1200" dirty="0"/>
              <a:t>Pour vous permettre de traiter simplement les demandes de financement provenant de prescripteurs immobiliers, et aussi harmoniser les pratiques, vous trouverez désormais dans vos </a:t>
            </a:r>
            <a:r>
              <a:rPr lang="fr-FR" sz="1200" b="1" dirty="0"/>
              <a:t>modèles de mails O</a:t>
            </a:r>
            <a:r>
              <a:rPr lang="fr-FR" sz="1200" b="1" dirty="0" smtClean="0"/>
              <a:t>utlook</a:t>
            </a:r>
            <a:r>
              <a:rPr lang="fr-FR" sz="1200" b="1" dirty="0"/>
              <a:t>, rubrique BDD </a:t>
            </a:r>
            <a:r>
              <a:rPr lang="fr-FR" sz="1200" b="1" dirty="0" smtClean="0"/>
              <a:t>- </a:t>
            </a:r>
            <a:r>
              <a:rPr lang="fr-FR" sz="1200" b="1" dirty="0"/>
              <a:t>Prescription </a:t>
            </a:r>
            <a:r>
              <a:rPr lang="fr-FR" sz="1200" b="1" dirty="0" smtClean="0"/>
              <a:t>Immobilière </a:t>
            </a:r>
            <a:r>
              <a:rPr lang="fr-FR" sz="1200" dirty="0"/>
              <a:t>pour les cas suivants :</a:t>
            </a:r>
            <a:endParaRPr lang="fr-FR" sz="1200" b="1"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0000" y="3960000"/>
            <a:ext cx="907677" cy="838301"/>
          </a:xfrm>
          <a:prstGeom prst="rect">
            <a:avLst/>
          </a:prstGeom>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000" y="2520000"/>
            <a:ext cx="711956" cy="660873"/>
          </a:xfrm>
          <a:prstGeom prst="rect">
            <a:avLst/>
          </a:prstGeom>
        </p:spPr>
      </p:pic>
      <p:graphicFrame>
        <p:nvGraphicFramePr>
          <p:cNvPr id="8" name="Tableau 7"/>
          <p:cNvGraphicFramePr>
            <a:graphicFrameLocks noGrp="1"/>
          </p:cNvGraphicFramePr>
          <p:nvPr>
            <p:extLst/>
          </p:nvPr>
        </p:nvGraphicFramePr>
        <p:xfrm>
          <a:off x="1619996" y="3600000"/>
          <a:ext cx="6120000" cy="1520231"/>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1960815834"/>
                    </a:ext>
                  </a:extLst>
                </a:gridCol>
                <a:gridCol w="4500000">
                  <a:extLst>
                    <a:ext uri="{9D8B030D-6E8A-4147-A177-3AD203B41FA5}">
                      <a16:colId xmlns:a16="http://schemas.microsoft.com/office/drawing/2014/main" val="216482340"/>
                    </a:ext>
                  </a:extLst>
                </a:gridCol>
              </a:tblGrid>
              <a:tr h="384851">
                <a:tc>
                  <a:txBody>
                    <a:bodyPr/>
                    <a:lstStyle/>
                    <a:p>
                      <a:pPr algn="ctr"/>
                      <a:r>
                        <a:rPr lang="fr-FR" sz="1400" dirty="0" smtClean="0"/>
                        <a:t>Accord</a:t>
                      </a:r>
                      <a:endParaRPr lang="fr-FR" sz="14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252000" marR="0" lvl="0" indent="-180000" algn="l" defTabSz="914400" rtl="0" eaLnBrk="1" fontAlgn="auto" latinLnBrk="0" hangingPunct="1">
                        <a:lnSpc>
                          <a:spcPct val="100000"/>
                        </a:lnSpc>
                        <a:spcBef>
                          <a:spcPts val="0"/>
                        </a:spcBef>
                        <a:spcAft>
                          <a:spcPts val="0"/>
                        </a:spcAft>
                        <a:buClrTx/>
                        <a:buSzTx/>
                        <a:buFontTx/>
                        <a:buChar char="-"/>
                        <a:tabLst/>
                        <a:defRPr/>
                      </a:pPr>
                      <a:r>
                        <a:rPr lang="fr-FR" sz="1200" b="0" dirty="0" smtClean="0">
                          <a:solidFill>
                            <a:schemeClr val="tx1"/>
                          </a:solidFill>
                        </a:rPr>
                        <a:t>Envoi d’une </a:t>
                      </a:r>
                      <a:r>
                        <a:rPr lang="fr-FR" sz="1200" b="1" dirty="0" smtClean="0">
                          <a:solidFill>
                            <a:schemeClr val="tx1"/>
                          </a:solidFill>
                        </a:rPr>
                        <a:t>proposition commerciale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32975"/>
                  </a:ext>
                </a:extLst>
              </a:tr>
              <a:tr h="872448">
                <a:tc>
                  <a:txBody>
                    <a:bodyPr/>
                    <a:lstStyle/>
                    <a:p>
                      <a:pPr algn="ctr"/>
                      <a:r>
                        <a:rPr lang="fr-FR" sz="1400" b="1" dirty="0" smtClean="0">
                          <a:solidFill>
                            <a:schemeClr val="bg1"/>
                          </a:solidFill>
                        </a:rPr>
                        <a:t>Refus</a:t>
                      </a:r>
                    </a:p>
                    <a:p>
                      <a:pPr algn="ctr"/>
                      <a:r>
                        <a:rPr lang="fr-FR" sz="1400" dirty="0" smtClean="0">
                          <a:solidFill>
                            <a:schemeClr val="bg1"/>
                          </a:solidFill>
                        </a:rPr>
                        <a:t>(3 cas de figure)</a:t>
                      </a:r>
                      <a:endParaRPr lang="fr-FR" sz="1400" b="1" dirty="0">
                        <a:solidFill>
                          <a:schemeClr val="bg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252000" lvl="1" indent="-180000">
                        <a:lnSpc>
                          <a:spcPct val="100000"/>
                        </a:lnSpc>
                        <a:spcBef>
                          <a:spcPts val="600"/>
                        </a:spcBef>
                        <a:buFontTx/>
                        <a:buChar char="-"/>
                      </a:pPr>
                      <a:r>
                        <a:rPr lang="fr-FR" sz="1200" b="1" dirty="0" smtClean="0"/>
                        <a:t>Entretien initié par le client préalablement </a:t>
                      </a:r>
                      <a:r>
                        <a:rPr lang="fr-FR" sz="1200" dirty="0" smtClean="0"/>
                        <a:t>à la réception d’un mail du courtier</a:t>
                      </a:r>
                    </a:p>
                    <a:p>
                      <a:pPr marL="252000" lvl="1" indent="-180000">
                        <a:lnSpc>
                          <a:spcPct val="100000"/>
                        </a:lnSpc>
                        <a:spcBef>
                          <a:spcPts val="600"/>
                        </a:spcBef>
                        <a:buFontTx/>
                        <a:buChar char="-"/>
                      </a:pPr>
                      <a:r>
                        <a:rPr lang="fr-FR" sz="1200" b="1" dirty="0" smtClean="0"/>
                        <a:t>Sollicitation préalable par un autre prescripteur </a:t>
                      </a:r>
                      <a:r>
                        <a:rPr lang="fr-FR" sz="1200" dirty="0" smtClean="0"/>
                        <a:t>pour un même dossier</a:t>
                      </a:r>
                    </a:p>
                    <a:p>
                      <a:pPr marL="252000" lvl="1" indent="-180000">
                        <a:lnSpc>
                          <a:spcPct val="100000"/>
                        </a:lnSpc>
                        <a:spcBef>
                          <a:spcPts val="600"/>
                        </a:spcBef>
                        <a:buFontTx/>
                        <a:buChar char="-"/>
                      </a:pPr>
                      <a:r>
                        <a:rPr lang="fr-FR" sz="1200" b="1" dirty="0" smtClean="0"/>
                        <a:t>Analyse de risque défavorable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7617187"/>
                  </a:ext>
                </a:extLst>
              </a:tr>
            </a:tbl>
          </a:graphicData>
        </a:graphic>
      </p:graphicFrame>
    </p:spTree>
    <p:extLst>
      <p:ext uri="{BB962C8B-B14F-4D97-AF65-F5344CB8AC3E}">
        <p14:creationId xmlns:p14="http://schemas.microsoft.com/office/powerpoint/2010/main" val="297033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hlinkClick r:id="rId2"/>
          </p:cNvPr>
          <p:cNvPicPr>
            <a:picLocks noChangeAspect="1"/>
          </p:cNvPicPr>
          <p:nvPr/>
        </p:nvPicPr>
        <p:blipFill rotWithShape="1">
          <a:blip r:embed="rId3"/>
          <a:srcRect l="-1" t="60798" r="26914"/>
          <a:stretch/>
        </p:blipFill>
        <p:spPr>
          <a:xfrm>
            <a:off x="1980000" y="2628000"/>
            <a:ext cx="3073747" cy="792000"/>
          </a:xfrm>
          <a:prstGeom prst="rect">
            <a:avLst/>
          </a:prstGeom>
        </p:spPr>
      </p:pic>
      <p:sp>
        <p:nvSpPr>
          <p:cNvPr id="4" name="Espace réservé du texte 3"/>
          <p:cNvSpPr>
            <a:spLocks noGrp="1"/>
          </p:cNvSpPr>
          <p:nvPr>
            <p:ph type="body" sz="quarter" idx="11"/>
          </p:nvPr>
        </p:nvSpPr>
        <p:spPr/>
        <p:txBody>
          <a:bodyPr/>
          <a:lstStyle/>
          <a:p>
            <a:r>
              <a:rPr lang="fr-FR" sz="2000" cap="all" dirty="0">
                <a:solidFill>
                  <a:schemeClr val="bg1">
                    <a:lumMod val="50000"/>
                  </a:schemeClr>
                </a:solidFill>
                <a:latin typeface="+mn-lt"/>
              </a:rPr>
              <a:t>Assurer</a:t>
            </a:r>
            <a:r>
              <a:rPr lang="fr-FR" sz="2000" cap="all" dirty="0">
                <a:latin typeface="+mn-lt"/>
              </a:rPr>
              <a:t> le Suivi des dossiers </a:t>
            </a:r>
            <a:r>
              <a:rPr lang="fr-FR" sz="2000" cap="all" dirty="0">
                <a:solidFill>
                  <a:schemeClr val="bg1">
                    <a:lumMod val="50000"/>
                  </a:schemeClr>
                </a:solidFill>
                <a:latin typeface="+mn-lt"/>
              </a:rPr>
              <a:t>jusqu’à la </a:t>
            </a:r>
            <a:r>
              <a:rPr lang="fr-FR" sz="2000" cap="all" dirty="0">
                <a:latin typeface="+mn-lt"/>
              </a:rPr>
              <a:t>mise en force</a:t>
            </a:r>
          </a:p>
        </p:txBody>
      </p:sp>
      <p:sp>
        <p:nvSpPr>
          <p:cNvPr id="3" name="Espace réservé du texte 4"/>
          <p:cNvSpPr txBox="1">
            <a:spLocks/>
          </p:cNvSpPr>
          <p:nvPr/>
        </p:nvSpPr>
        <p:spPr>
          <a:xfrm>
            <a:off x="900000" y="1620000"/>
            <a:ext cx="7200000" cy="7200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dirty="0"/>
              <a:t>Une fois la proposition commerciale initiée, l’évolution du dossier se fait via le suivi ORCA :</a:t>
            </a:r>
          </a:p>
          <a:p>
            <a:pPr marL="0" indent="0" algn="ctr">
              <a:buNone/>
            </a:pPr>
            <a:r>
              <a:rPr lang="fr-FR" sz="1400" dirty="0">
                <a:solidFill>
                  <a:srgbClr val="0000FF"/>
                </a:solidFill>
                <a:hlinkClick r:id="rId2"/>
              </a:rPr>
              <a:t>Rubrique des Commerciaux / Pilotage / ORCA / Propositions de financement avec </a:t>
            </a:r>
            <a:r>
              <a:rPr lang="fr-FR" sz="1400" dirty="0" smtClean="0">
                <a:solidFill>
                  <a:srgbClr val="0000FF"/>
                </a:solidFill>
                <a:hlinkClick r:id="rId2"/>
              </a:rPr>
              <a:t>prescription</a:t>
            </a:r>
            <a:endParaRPr lang="fr-FR" sz="1400" dirty="0"/>
          </a:p>
        </p:txBody>
      </p:sp>
      <p:sp>
        <p:nvSpPr>
          <p:cNvPr id="7" name="Rectangle 6"/>
          <p:cNvSpPr/>
          <p:nvPr/>
        </p:nvSpPr>
        <p:spPr>
          <a:xfrm>
            <a:off x="900000" y="4410000"/>
            <a:ext cx="1800000" cy="720000"/>
          </a:xfrm>
          <a:prstGeom prst="rect">
            <a:avLst/>
          </a:prstGeom>
          <a:solidFill>
            <a:schemeClr val="accent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685800">
              <a:defRPr/>
            </a:pPr>
            <a:r>
              <a:rPr lang="fr-FR" sz="1400" b="1" kern="0" dirty="0">
                <a:solidFill>
                  <a:prstClr val="white"/>
                </a:solidFill>
              </a:rPr>
              <a:t>Instruction</a:t>
            </a:r>
          </a:p>
        </p:txBody>
      </p:sp>
      <p:sp>
        <p:nvSpPr>
          <p:cNvPr id="8" name="Rectangle 7"/>
          <p:cNvSpPr/>
          <p:nvPr/>
        </p:nvSpPr>
        <p:spPr>
          <a:xfrm>
            <a:off x="2790000" y="3600000"/>
            <a:ext cx="4140000" cy="720000"/>
          </a:xfrm>
          <a:prstGeom prst="rect">
            <a:avLst/>
          </a:prstGeom>
          <a:noFill/>
          <a:ln w="25400" cap="flat" cmpd="sng" algn="ctr">
            <a:solidFill>
              <a:srgbClr val="002060"/>
            </a:solidFill>
            <a:prstDash val="solid"/>
          </a:ln>
          <a:effectLst/>
        </p:spPr>
        <p:txBody>
          <a:bodyPr rtlCol="0" anchor="ctr"/>
          <a:lstStyle/>
          <a:p>
            <a:pPr lvl="0">
              <a:defRPr/>
            </a:pPr>
            <a:r>
              <a:rPr lang="fr-FR" sz="1050" b="1" kern="0" dirty="0" smtClean="0"/>
              <a:t>Favoriser </a:t>
            </a:r>
            <a:r>
              <a:rPr lang="fr-FR" sz="1050" b="1" kern="0" dirty="0"/>
              <a:t>la </a:t>
            </a:r>
            <a:r>
              <a:rPr lang="fr-FR" sz="1050" b="1" kern="0" dirty="0">
                <a:solidFill>
                  <a:srgbClr val="C00000"/>
                </a:solidFill>
              </a:rPr>
              <a:t>concrétisation des propositions</a:t>
            </a:r>
          </a:p>
          <a:p>
            <a:pPr marL="134541" indent="134541">
              <a:buFontTx/>
              <a:buChar char="-"/>
              <a:defRPr/>
            </a:pPr>
            <a:r>
              <a:rPr lang="fr-FR" sz="1050" kern="0" dirty="0"/>
              <a:t>Suivi rapide des dossiers en cours d’instruction</a:t>
            </a:r>
          </a:p>
          <a:p>
            <a:pPr marL="134541" indent="134541">
              <a:buFontTx/>
              <a:buChar char="-"/>
              <a:defRPr/>
            </a:pPr>
            <a:r>
              <a:rPr lang="fr-FR" sz="1050" kern="0" dirty="0"/>
              <a:t>Relance partenaires sur les propositions en cours</a:t>
            </a:r>
          </a:p>
          <a:p>
            <a:pPr marL="134541" indent="134541">
              <a:buFontTx/>
              <a:buChar char="-"/>
              <a:defRPr/>
            </a:pPr>
            <a:r>
              <a:rPr lang="fr-FR" sz="1050" kern="0" dirty="0"/>
              <a:t>Suivi et révision des conditions si </a:t>
            </a:r>
            <a:r>
              <a:rPr lang="fr-FR" sz="1050" kern="0" dirty="0" smtClean="0"/>
              <a:t>nécessaire</a:t>
            </a:r>
            <a:endParaRPr lang="fr-FR" sz="1050" kern="0" dirty="0"/>
          </a:p>
        </p:txBody>
      </p:sp>
      <p:sp>
        <p:nvSpPr>
          <p:cNvPr id="9" name="Rectangle 8"/>
          <p:cNvSpPr/>
          <p:nvPr/>
        </p:nvSpPr>
        <p:spPr>
          <a:xfrm>
            <a:off x="2790000" y="4410000"/>
            <a:ext cx="4140000" cy="720000"/>
          </a:xfrm>
          <a:prstGeom prst="rect">
            <a:avLst/>
          </a:prstGeom>
          <a:noFill/>
          <a:ln w="25400" cap="flat" cmpd="sng" algn="ctr">
            <a:solidFill>
              <a:srgbClr val="002060"/>
            </a:solidFill>
            <a:prstDash val="solid"/>
          </a:ln>
          <a:effectLst/>
        </p:spPr>
        <p:txBody>
          <a:bodyPr rtlCol="0" anchor="ctr"/>
          <a:lstStyle/>
          <a:p>
            <a:pPr defTabSz="685800">
              <a:defRPr/>
            </a:pPr>
            <a:r>
              <a:rPr lang="fr-FR" sz="1050" b="1" kern="0" dirty="0"/>
              <a:t>Suivre l’état d’avancement des dossiers en phase d’instruction </a:t>
            </a:r>
          </a:p>
          <a:p>
            <a:pPr marL="269081" indent="-134541" defTabSz="685800">
              <a:defRPr/>
            </a:pPr>
            <a:r>
              <a:rPr lang="fr-FR" sz="1050" kern="0" dirty="0"/>
              <a:t>- 	Étape par étape de la demande à l’édition</a:t>
            </a:r>
          </a:p>
        </p:txBody>
      </p:sp>
      <p:sp>
        <p:nvSpPr>
          <p:cNvPr id="10" name="Rectangle 9"/>
          <p:cNvSpPr/>
          <p:nvPr/>
        </p:nvSpPr>
        <p:spPr>
          <a:xfrm>
            <a:off x="900000" y="5220000"/>
            <a:ext cx="1800000" cy="720000"/>
          </a:xfrm>
          <a:prstGeom prst="rect">
            <a:avLst/>
          </a:prstGeom>
          <a:solidFill>
            <a:schemeClr val="accent1">
              <a:lumMod val="60000"/>
              <a:lumOff val="4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400" b="1" dirty="0"/>
              <a:t>Equipement</a:t>
            </a:r>
          </a:p>
        </p:txBody>
      </p:sp>
      <p:sp>
        <p:nvSpPr>
          <p:cNvPr id="11" name="Rectangle 10"/>
          <p:cNvSpPr/>
          <p:nvPr/>
        </p:nvSpPr>
        <p:spPr>
          <a:xfrm>
            <a:off x="2790000" y="5220000"/>
            <a:ext cx="4140000" cy="720000"/>
          </a:xfrm>
          <a:prstGeom prst="rect">
            <a:avLst/>
          </a:prstGeom>
          <a:noFill/>
          <a:ln w="25400" cap="flat" cmpd="sng" algn="ctr">
            <a:solidFill>
              <a:srgbClr val="002060"/>
            </a:solidFill>
            <a:prstDash val="solid"/>
          </a:ln>
          <a:effectLst/>
        </p:spPr>
        <p:txBody>
          <a:bodyPr rtlCol="0" anchor="ctr"/>
          <a:lstStyle/>
          <a:p>
            <a:pPr defTabSz="685800">
              <a:defRPr/>
            </a:pPr>
            <a:r>
              <a:rPr lang="fr-FR" sz="1050" b="1" kern="0" dirty="0"/>
              <a:t>Mise à jour mensuelle de l’équipement souscrit </a:t>
            </a:r>
          </a:p>
          <a:p>
            <a:pPr marL="348853" indent="-214313" defTabSz="685800">
              <a:buFontTx/>
              <a:buChar char="-"/>
              <a:tabLst>
                <a:tab pos="335756" algn="l"/>
              </a:tabLst>
              <a:defRPr/>
            </a:pPr>
            <a:r>
              <a:rPr lang="fr-FR" sz="1050" kern="0" dirty="0"/>
              <a:t>Mobilité Macron</a:t>
            </a:r>
          </a:p>
          <a:p>
            <a:pPr marL="348853" indent="-214313" defTabSz="685800">
              <a:buFontTx/>
              <a:buChar char="-"/>
              <a:tabLst>
                <a:tab pos="335756" algn="l"/>
              </a:tabLst>
              <a:defRPr/>
            </a:pPr>
            <a:r>
              <a:rPr lang="fr-FR" sz="1050" kern="0" dirty="0"/>
              <a:t>Formule + CB DD</a:t>
            </a:r>
          </a:p>
          <a:p>
            <a:pPr marL="348853" indent="-214313" defTabSz="685800">
              <a:buFontTx/>
              <a:buChar char="-"/>
              <a:tabLst>
                <a:tab pos="335756" algn="l"/>
              </a:tabLst>
              <a:defRPr/>
            </a:pPr>
            <a:r>
              <a:rPr lang="fr-FR" sz="1050" kern="0" dirty="0"/>
              <a:t>MRH</a:t>
            </a:r>
          </a:p>
        </p:txBody>
      </p:sp>
      <p:pic>
        <p:nvPicPr>
          <p:cNvPr id="12" name="Image 11">
            <a:hlinkClick r:id="rId2"/>
          </p:cNvPr>
          <p:cNvPicPr>
            <a:picLocks noChangeAspect="1"/>
          </p:cNvPicPr>
          <p:nvPr/>
        </p:nvPicPr>
        <p:blipFill rotWithShape="1">
          <a:blip r:embed="rId3"/>
          <a:srcRect l="56372" t="47363" r="-392" b="44714"/>
          <a:stretch/>
        </p:blipFill>
        <p:spPr>
          <a:xfrm>
            <a:off x="2520000" y="2448000"/>
            <a:ext cx="2081728" cy="180000"/>
          </a:xfrm>
          <a:prstGeom prst="rect">
            <a:avLst/>
          </a:prstGeom>
        </p:spPr>
      </p:pic>
      <p:pic>
        <p:nvPicPr>
          <p:cNvPr id="13" name="Image 12"/>
          <p:cNvPicPr>
            <a:picLocks noChangeAspect="1"/>
          </p:cNvPicPr>
          <p:nvPr/>
        </p:nvPicPr>
        <p:blipFill rotWithShape="1">
          <a:blip r:embed="rId4">
            <a:extLst>
              <a:ext uri="{28A0092B-C50C-407E-A947-70E740481C1C}">
                <a14:useLocalDpi xmlns:a14="http://schemas.microsoft.com/office/drawing/2010/main" val="0"/>
              </a:ext>
            </a:extLst>
          </a:blip>
          <a:srcRect l="11782" r="14453"/>
          <a:stretch/>
        </p:blipFill>
        <p:spPr>
          <a:xfrm>
            <a:off x="7200000" y="3600000"/>
            <a:ext cx="1444789" cy="2160000"/>
          </a:xfrm>
          <a:prstGeom prst="rect">
            <a:avLst/>
          </a:prstGeom>
        </p:spPr>
      </p:pic>
      <p:sp>
        <p:nvSpPr>
          <p:cNvPr id="14" name="Ellipse 13"/>
          <p:cNvSpPr/>
          <p:nvPr/>
        </p:nvSpPr>
        <p:spPr>
          <a:xfrm>
            <a:off x="7020000" y="3780000"/>
            <a:ext cx="1872000" cy="18720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15" name="Espace réservé du contenu 4"/>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5400000" y="2520000"/>
            <a:ext cx="500063" cy="500063"/>
          </a:xfrm>
        </p:spPr>
      </p:pic>
      <p:sp>
        <p:nvSpPr>
          <p:cNvPr id="16" name="Rectangle 15"/>
          <p:cNvSpPr/>
          <p:nvPr/>
        </p:nvSpPr>
        <p:spPr>
          <a:xfrm>
            <a:off x="5940000" y="2609999"/>
            <a:ext cx="720000" cy="360000"/>
          </a:xfrm>
          <a:prstGeom prst="rect">
            <a:avLst/>
          </a:prstGeom>
        </p:spPr>
        <p:txBody>
          <a:bodyPr wrap="none">
            <a:spAutoFit/>
          </a:bodyPr>
          <a:lstStyle/>
          <a:p>
            <a:r>
              <a:rPr lang="fr-FR" sz="1400" b="1" u="sng" dirty="0">
                <a:hlinkClick r:id="rId2"/>
              </a:rPr>
              <a:t>O R C A</a:t>
            </a:r>
            <a:endParaRPr lang="fr-FR" sz="1400" b="1" u="sng" dirty="0"/>
          </a:p>
        </p:txBody>
      </p:sp>
      <p:sp>
        <p:nvSpPr>
          <p:cNvPr id="17" name="Rectangle à coins arrondis 16"/>
          <p:cNvSpPr/>
          <p:nvPr/>
        </p:nvSpPr>
        <p:spPr>
          <a:xfrm>
            <a:off x="2088000" y="3113999"/>
            <a:ext cx="2736000" cy="10800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18" name="Imag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70000" y="5310000"/>
            <a:ext cx="1126912" cy="563456"/>
          </a:xfrm>
          <a:prstGeom prst="rect">
            <a:avLst/>
          </a:prstGeom>
        </p:spPr>
      </p:pic>
      <p:sp>
        <p:nvSpPr>
          <p:cNvPr id="19" name="Rectangle 18"/>
          <p:cNvSpPr/>
          <p:nvPr/>
        </p:nvSpPr>
        <p:spPr>
          <a:xfrm>
            <a:off x="900000" y="3600000"/>
            <a:ext cx="1800000" cy="720000"/>
          </a:xfrm>
          <a:prstGeom prst="rect">
            <a:avLst/>
          </a:prstGeom>
          <a:solidFill>
            <a:schemeClr val="accent5">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685800">
              <a:defRPr/>
            </a:pPr>
            <a:r>
              <a:rPr lang="fr-FR" sz="1400" b="1" kern="0" dirty="0" smtClean="0">
                <a:solidFill>
                  <a:prstClr val="white"/>
                </a:solidFill>
              </a:rPr>
              <a:t>Proposition</a:t>
            </a:r>
            <a:endParaRPr lang="fr-FR" sz="1400" b="1" kern="0" dirty="0">
              <a:solidFill>
                <a:prstClr val="white"/>
              </a:solidFill>
            </a:endParaRPr>
          </a:p>
        </p:txBody>
      </p:sp>
    </p:spTree>
    <p:extLst>
      <p:ext uri="{BB962C8B-B14F-4D97-AF65-F5344CB8AC3E}">
        <p14:creationId xmlns:p14="http://schemas.microsoft.com/office/powerpoint/2010/main" val="269053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rgbClr val="C00000"/>
          </a:solidFill>
        </a:ln>
      </a:spPr>
      <a:bodyPr rtlCol="0" anchor="ctr"/>
      <a:lstStyle>
        <a:defPPr algn="ctr">
          <a:defRPr>
            <a:solidFill>
              <a:srgbClr val="C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109587</TotalTime>
  <Words>2287</Words>
  <Application>Microsoft Office PowerPoint</Application>
  <PresentationFormat>Affichage à l'écran (4:3)</PresentationFormat>
  <Paragraphs>266</Paragraphs>
  <Slides>21</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Arial</vt:lpstr>
      <vt:lpstr>Arial Black</vt:lpstr>
      <vt:lpstr>Arial Narrow</vt:lpstr>
      <vt:lpstr>Calibri</vt:lpstr>
      <vt:lpstr>Helvetica Neue Medium</vt:lpstr>
      <vt:lpstr>Wingdings</vt:lpstr>
      <vt:lpstr>Wingdings 2</vt:lpstr>
      <vt:lpstr>Thème Office</vt:lpstr>
      <vt:lpstr>Heure du Jeudi 8 octobre 2020 partie#1  Prêt Grandioz Prêt Grandioz Investisseur  </vt:lpstr>
      <vt:lpstr>Sommaire</vt:lpstr>
      <vt:lpstr>Historique et contexte</vt:lpstr>
      <vt:lpstr>Caractéristiques</vt:lpstr>
      <vt:lpstr>Grandioz</vt:lpstr>
      <vt:lpstr>Grandioz</vt:lpstr>
      <vt:lpstr>Grandioz</vt:lpstr>
      <vt:lpstr>Grandioz Investisseur</vt:lpstr>
      <vt:lpstr>Caractéristiques</vt:lpstr>
      <vt:lpstr>Caractéristiques</vt:lpstr>
      <vt:lpstr>Caractéristiques</vt:lpstr>
      <vt:lpstr>Risques et schéma délégataire</vt:lpstr>
      <vt:lpstr>Présentation PowerPoint</vt:lpstr>
      <vt:lpstr>Présentation PowerPoint</vt:lpstr>
      <vt:lpstr>Heure du Jeudi 8 octobre 2020 partie#2  Traiter une proposition de financement immobilier d’un courtier </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sebastien.conte@cealsace.caisse-epargne.fr</dc:creator>
  <cp:lastModifiedBy>LAURENT Thierry [CEGEE]</cp:lastModifiedBy>
  <cp:revision>5020</cp:revision>
  <cp:lastPrinted>2020-10-05T07:36:24Z</cp:lastPrinted>
  <dcterms:created xsi:type="dcterms:W3CDTF">2013-02-04T10:32:20Z</dcterms:created>
  <dcterms:modified xsi:type="dcterms:W3CDTF">2020-10-07T06:37:28Z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thierry.laurent@cegee.caisse-epargne.fr</vt:lpwstr>
  </property>
  <property fmtid="{D5CDD505-2E9C-101B-9397-08002B2CF9AE}" pid="5" name="MSIP_Label_48a19f0c-bea1-442e-a475-ed109d9ec508_SetDate">
    <vt:lpwstr>2020-05-07T12:11:38.4694825Z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