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1468" r:id="rId2"/>
    <p:sldId id="2342" r:id="rId3"/>
    <p:sldId id="2340" r:id="rId4"/>
    <p:sldId id="2332" r:id="rId5"/>
    <p:sldId id="2336" r:id="rId6"/>
    <p:sldId id="2319" r:id="rId7"/>
    <p:sldId id="2321" r:id="rId8"/>
    <p:sldId id="2343" r:id="rId9"/>
    <p:sldId id="2335" r:id="rId10"/>
    <p:sldId id="2341" r:id="rId11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  <p15:guide id="3" orient="horz" pos="3105">
          <p15:clr>
            <a:srgbClr val="A4A3A4"/>
          </p15:clr>
        </p15:guide>
        <p15:guide id="4" orient="horz" pos="314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326"/>
    <a:srgbClr val="BFBFBF"/>
    <a:srgbClr val="FF9900"/>
    <a:srgbClr val="00EA6A"/>
    <a:srgbClr val="C00000"/>
    <a:srgbClr val="660066"/>
    <a:srgbClr val="009999"/>
    <a:srgbClr val="00CC99"/>
    <a:srgbClr val="FA8A72"/>
    <a:srgbClr val="0082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Style moye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Style moyen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FECB4D8-DB02-4DC6-A0A2-4F2EBAE1DC90}" styleName="Style moyen 1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79" autoAdjust="0"/>
    <p:restoredTop sz="95783" autoAdjust="0"/>
  </p:normalViewPr>
  <p:slideViewPr>
    <p:cSldViewPr snapToGrid="0">
      <p:cViewPr varScale="1">
        <p:scale>
          <a:sx n="106" d="100"/>
          <a:sy n="106" d="100"/>
        </p:scale>
        <p:origin x="166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-3936" y="-84"/>
      </p:cViewPr>
      <p:guideLst>
        <p:guide orient="horz" pos="3127"/>
        <p:guide pos="2141"/>
        <p:guide orient="horz" pos="3105"/>
        <p:guide orient="horz" pos="314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6331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53" y="2"/>
            <a:ext cx="2945659" cy="496331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DE7261BB-B50E-417B-AD89-04368ED5D2B0}" type="datetimeFigureOut">
              <a:rPr lang="fr-FR" smtClean="0"/>
              <a:pPr/>
              <a:t>25/11/2020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5" y="9428585"/>
            <a:ext cx="2945659" cy="496331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53" y="9428585"/>
            <a:ext cx="2945659" cy="496331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9C42687D-150E-4300-9B3D-8A1F0F10CB5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6777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6331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53" y="2"/>
            <a:ext cx="2945659" cy="496331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958494E7-FB64-4F3E-ADD4-8C32FB0F854A}" type="datetimeFigureOut">
              <a:rPr lang="fr-FR" smtClean="0"/>
              <a:pPr/>
              <a:t>25/11/2020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8"/>
          </a:xfrm>
          <a:prstGeom prst="rect">
            <a:avLst/>
          </a:prstGeom>
        </p:spPr>
        <p:txBody>
          <a:bodyPr vert="horz" lIns="91432" tIns="45716" rIns="91432" bIns="45716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5" y="9428585"/>
            <a:ext cx="2945659" cy="496331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53" y="9428585"/>
            <a:ext cx="2945659" cy="496331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4B376E12-FE50-42E2-B4F0-58703DF1D800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3890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76E12-FE50-42E2-B4F0-58703DF1D800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1569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76E12-FE50-42E2-B4F0-58703DF1D800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5829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78558" y="2856662"/>
            <a:ext cx="5817913" cy="1144677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algn="ctr">
              <a:defRPr sz="2800" baseline="0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72534" y="4076668"/>
            <a:ext cx="5829961" cy="508134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B050"/>
              </a:buClr>
              <a:buSzPct val="70000"/>
              <a:buFont typeface="Wingdings 2" pitchFamily="18" charset="2"/>
              <a:buNone/>
              <a:tabLst/>
              <a:defRPr sz="2000" b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0"/>
            <a:ext cx="2628900" cy="6858000"/>
          </a:xfrm>
          <a:prstGeom prst="rect">
            <a:avLst/>
          </a:prstGeom>
          <a:solidFill>
            <a:srgbClr val="001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 rotWithShape="1">
          <a:blip r:embed="rId2"/>
          <a:srcRect l="52396" r="5189"/>
          <a:stretch/>
        </p:blipFill>
        <p:spPr>
          <a:xfrm>
            <a:off x="15728" y="1238524"/>
            <a:ext cx="2004250" cy="5002914"/>
          </a:xfrm>
          <a:prstGeom prst="rect">
            <a:avLst/>
          </a:prstGeom>
        </p:spPr>
      </p:pic>
      <p:pic>
        <p:nvPicPr>
          <p:cNvPr id="19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5827" y="6241438"/>
            <a:ext cx="1283374" cy="28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7"/>
          <p:cNvSpPr txBox="1"/>
          <p:nvPr userDrawn="1"/>
        </p:nvSpPr>
        <p:spPr>
          <a:xfrm rot="16200000">
            <a:off x="705877" y="4943156"/>
            <a:ext cx="1309481" cy="846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ct val="100000"/>
              </a:lnSpc>
              <a:spcBef>
                <a:spcPct val="0"/>
              </a:spcBef>
            </a:pPr>
            <a:r>
              <a:rPr lang="en-US" sz="550" spc="178" dirty="0" smtClean="0">
                <a:solidFill>
                  <a:srgbClr val="FFFFFF"/>
                </a:solidFill>
                <a:latin typeface="Raleway"/>
              </a:rPr>
              <a:t>VERS UNE EXPÉRIENCE</a:t>
            </a:r>
            <a:endParaRPr lang="en-US" sz="550" spc="178" dirty="0">
              <a:solidFill>
                <a:srgbClr val="FFFFFF"/>
              </a:solidFill>
              <a:latin typeface="Raleway"/>
            </a:endParaRPr>
          </a:p>
        </p:txBody>
      </p:sp>
      <p:sp>
        <p:nvSpPr>
          <p:cNvPr id="8" name="Rectangle 7"/>
          <p:cNvSpPr/>
          <p:nvPr userDrawn="1"/>
        </p:nvSpPr>
        <p:spPr>
          <a:xfrm rot="18073696">
            <a:off x="1226736" y="3251738"/>
            <a:ext cx="1212077" cy="259388"/>
          </a:xfrm>
          <a:prstGeom prst="rect">
            <a:avLst/>
          </a:prstGeom>
        </p:spPr>
        <p:txBody>
          <a:bodyPr wrap="none">
            <a:prstTxWarp prst="textArchDown">
              <a:avLst>
                <a:gd name="adj" fmla="val 21409353"/>
              </a:avLst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178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HAUTE QUALITÉ</a:t>
            </a:r>
            <a:endParaRPr kumimoji="0" lang="en-US" sz="600" b="0" i="0" u="none" strike="noStrike" kern="1200" cap="none" spc="178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 userDrawn="1"/>
        </p:nvSpPr>
        <p:spPr>
          <a:xfrm rot="18400725">
            <a:off x="1232590" y="3936405"/>
            <a:ext cx="821700" cy="184666"/>
          </a:xfrm>
          <a:prstGeom prst="rect">
            <a:avLst/>
          </a:prstGeom>
        </p:spPr>
        <p:txBody>
          <a:bodyPr wrap="none">
            <a:prstTxWarp prst="textArchUp">
              <a:avLst/>
            </a:prstTxWarp>
            <a:spAutoFit/>
          </a:bodyPr>
          <a:lstStyle/>
          <a:p>
            <a:r>
              <a:rPr kumimoji="0" lang="en-US" sz="600" b="0" i="0" u="none" strike="noStrike" kern="1200" cap="none" spc="178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CLIENT DE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2798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/>
          <p:cNvSpPr>
            <a:spLocks noGrp="1"/>
          </p:cNvSpPr>
          <p:nvPr>
            <p:ph type="title"/>
          </p:nvPr>
        </p:nvSpPr>
        <p:spPr>
          <a:xfrm rot="16200000">
            <a:off x="-3216240" y="3216240"/>
            <a:ext cx="6867525" cy="435046"/>
          </a:xfrm>
          <a:solidFill>
            <a:srgbClr val="001326"/>
          </a:solidFill>
          <a:ln w="3175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kumimoji="0" lang="fr-FR" sz="1600" b="0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n-ea"/>
                <a:cs typeface="+mn-cs"/>
              </a:defRPr>
            </a:lvl1pPr>
          </a:lstStyle>
          <a:p>
            <a:pPr lvl="0" algn="ctr"/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70093" y="1439838"/>
            <a:ext cx="7794387" cy="4675211"/>
          </a:xfrm>
        </p:spPr>
        <p:txBody>
          <a:bodyPr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>
                <a:solidFill>
                  <a:schemeClr val="tx1"/>
                </a:solidFill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>
                <a:solidFill>
                  <a:schemeClr val="tx1">
                    <a:lumMod val="60000"/>
                    <a:lumOff val="40000"/>
                  </a:schemeClr>
                </a:solidFill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>
                <a:solidFill>
                  <a:schemeClr val="tx1">
                    <a:lumMod val="60000"/>
                    <a:lumOff val="40000"/>
                  </a:schemeClr>
                </a:solidFill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>
                <a:solidFill>
                  <a:schemeClr val="tx1">
                    <a:lumMod val="60000"/>
                    <a:lumOff val="40000"/>
                  </a:schemeClr>
                </a:solidFill>
              </a:defRPr>
            </a:lvl5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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Modifiez les styles du texte du masque</a:t>
            </a:r>
          </a:p>
          <a:p>
            <a:pPr marL="717550" marR="0" lvl="1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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Deuxième niveau</a:t>
            </a:r>
          </a:p>
          <a:p>
            <a:pPr marL="1168400" marR="0" lvl="2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itchFamily="2" charset="2"/>
              <a:buChar char="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Troisième niveau</a:t>
            </a:r>
          </a:p>
          <a:p>
            <a:pPr marL="1612900" marR="0" lvl="3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Quatrième niveau</a:t>
            </a:r>
          </a:p>
          <a:p>
            <a:pPr marL="2063750" marR="0" lvl="4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6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Cinquième niveau</a:t>
            </a:r>
          </a:p>
        </p:txBody>
      </p:sp>
      <p:sp>
        <p:nvSpPr>
          <p:cNvPr id="9" name="Espace réservé du texte 16"/>
          <p:cNvSpPr>
            <a:spLocks noGrp="1"/>
          </p:cNvSpPr>
          <p:nvPr>
            <p:ph type="body" sz="quarter" idx="11"/>
          </p:nvPr>
        </p:nvSpPr>
        <p:spPr>
          <a:xfrm>
            <a:off x="870093" y="405173"/>
            <a:ext cx="7794387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accent4">
                    <a:lumMod val="75000"/>
                  </a:schemeClr>
                </a:solidFill>
              </a:defRPr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4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rgbClr val="D9D9D9"/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algn="ctr">
              <a:defRPr sz="800" b="1">
                <a:solidFill>
                  <a:prstClr val="white"/>
                </a:solidFill>
                <a:latin typeface="Helvetica Neue Medium"/>
                <a:cs typeface="Helvetica Neue Medium"/>
              </a:defRPr>
            </a:lvl1pPr>
          </a:lstStyle>
          <a:p>
            <a:pPr lvl="0"/>
            <a:fld id="{673CE273-56D8-4DF5-AF26-13F824466A73}" type="slidenum">
              <a:rPr lang="fr-FR" smtClean="0"/>
              <a:pPr lvl="0"/>
              <a:t>‹N°›</a:t>
            </a:fld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093" y="6431279"/>
            <a:ext cx="1283374" cy="28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2790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4350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6036" y="1815152"/>
            <a:ext cx="7902054" cy="4311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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Modifiez les styles du texte du masque</a:t>
            </a:r>
          </a:p>
          <a:p>
            <a:pPr marL="717550" marR="0" lvl="1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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Deuxième niveau</a:t>
            </a:r>
          </a:p>
          <a:p>
            <a:pPr marL="1168400" marR="0" lvl="2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itchFamily="2" charset="2"/>
              <a:buChar char="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Troisième niveau</a:t>
            </a:r>
          </a:p>
          <a:p>
            <a:pPr marL="1612900" marR="0" lvl="3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Quatrième niveau</a:t>
            </a:r>
          </a:p>
          <a:p>
            <a:pPr marL="2063750" marR="0" lvl="4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6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Cinquième niveau</a:t>
            </a:r>
          </a:p>
        </p:txBody>
      </p:sp>
      <p:sp>
        <p:nvSpPr>
          <p:cNvPr id="9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2982903" y="6558181"/>
            <a:ext cx="3223688" cy="30480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CONFIDENTIEL</a:t>
            </a:r>
          </a:p>
        </p:txBody>
      </p:sp>
      <p:sp>
        <p:nvSpPr>
          <p:cNvPr id="10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124104" y="6618665"/>
            <a:ext cx="2133600" cy="171989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Page </a:t>
            </a:r>
            <a:fld id="{C1AFB0A2-6ECC-4DD6-AB87-0BEBAE1D45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6275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0" r:id="rId2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1800" b="1" kern="1200">
          <a:solidFill>
            <a:srgbClr val="E9030A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66700" marR="0" indent="-2667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 2" pitchFamily="18" charset="2"/>
        <a:buChar char=""/>
        <a:tabLst/>
        <a:defRPr sz="1400" b="1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17550" marR="0" indent="-26035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 2" pitchFamily="18" charset="2"/>
        <a:buChar char=""/>
        <a:tabLst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68400" marR="0" indent="-2540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" pitchFamily="2" charset="2"/>
        <a:buChar char=""/>
        <a:tabLst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12900" marR="0" indent="-2413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" panose="05000000000000000000" pitchFamily="2" charset="2"/>
        <a:buChar char="¨"/>
        <a:tabLst/>
        <a:defRPr sz="11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63750" marR="0" indent="-23495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60000"/>
        <a:buFont typeface="Wingdings" panose="05000000000000000000" pitchFamily="2" charset="2"/>
        <a:buChar char="¨"/>
        <a:tabLst/>
        <a:defRPr sz="11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hyperlink" Target="https://groupebpce.sharepoint.com/sites/Cahierderecettes/Documents%20partages/20201016_Cahier%20de%20recettes.pdf?siteid=a1bfe86b-45db-4af6-a6e8-aed6655e2e46&amp;webid=e5cf4fac-7d82-48af-b775-2ddb877cfe20&amp;uniqueid=b930ffcd-6441-4924-b8f0-76b56b0c05c7" TargetMode="Externa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9.png"/><Relationship Id="rId4" Type="http://schemas.openxmlformats.org/officeDocument/2006/relationships/image" Target="../media/image18.jpe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yros.fr/hidden-agenda-collection-tip-tongue-b1-seuil-des-14-ans-9782748521016.html" TargetMode="External"/><Relationship Id="rId13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12" Type="http://schemas.openxmlformats.org/officeDocument/2006/relationships/hyperlink" Target="https://www.syros.fr/tom-et-le-secret-du-haunted-castle-collection-tip-tongue-a1-decouverte-des-10-ans-9782748521665.html" TargetMode="External"/><Relationship Id="rId2" Type="http://schemas.openxmlformats.org/officeDocument/2006/relationships/hyperlink" Target="https://www.amazon.fr/animaux-Lou-chou-Petit-Chat/dp/209255077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amazon.fr/Am%C3%A9lie-Mal%C3%A9fice-livre-formules-magiques/dp/2092577131/ref=sr_1_2?__mk_fr_FR=%C3%85M%C3%85%C5%BD%C3%95%C3%91&amp;dchild=1&amp;keywords=Am%C3%A9lie+mal%C3%A9fice&amp;qid=1585237226&amp;s=books&amp;sr=1-2" TargetMode="External"/><Relationship Id="rId11" Type="http://schemas.openxmlformats.org/officeDocument/2006/relationships/image" Target="../media/image26.png"/><Relationship Id="rId5" Type="http://schemas.openxmlformats.org/officeDocument/2006/relationships/image" Target="../media/image23.png"/><Relationship Id="rId15" Type="http://schemas.openxmlformats.org/officeDocument/2006/relationships/image" Target="../media/image29.png"/><Relationship Id="rId10" Type="http://schemas.openxmlformats.org/officeDocument/2006/relationships/hyperlink" Target="https://www.syros.fr/recherche?text=martin%20et%20la%20mysteriose%20kreatur" TargetMode="External"/><Relationship Id="rId4" Type="http://schemas.openxmlformats.org/officeDocument/2006/relationships/hyperlink" Target="https://www.amazon.fr/Frissons-CP-hamster-garou-Premi%C3%A8res-lectures/dp/2092589504/ref=sr_1_5?__mk_fr_FR=%C3%85M%C3%85%C5%BD%C3%95%C3%91&amp;dchild=1&amp;keywords=frissons+au+CP&amp;qid=1585237265&amp;s=books&amp;sr=1-5" TargetMode="External"/><Relationship Id="rId9" Type="http://schemas.openxmlformats.org/officeDocument/2006/relationships/image" Target="../media/image25.png"/><Relationship Id="rId1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11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groupebpce.sharepoint.com/sites/Cahierderecettes" TargetMode="External"/><Relationship Id="rId13" Type="http://schemas.openxmlformats.org/officeDocument/2006/relationships/image" Target="../media/image36.png"/><Relationship Id="rId18" Type="http://schemas.openxmlformats.org/officeDocument/2006/relationships/image" Target="../media/image25.png"/><Relationship Id="rId3" Type="http://schemas.openxmlformats.org/officeDocument/2006/relationships/image" Target="../media/image23.png"/><Relationship Id="rId21" Type="http://schemas.openxmlformats.org/officeDocument/2006/relationships/image" Target="../media/image37.png"/><Relationship Id="rId7" Type="http://schemas.openxmlformats.org/officeDocument/2006/relationships/image" Target="../media/image34.png"/><Relationship Id="rId12" Type="http://schemas.openxmlformats.org/officeDocument/2006/relationships/image" Target="../media/image16.png"/><Relationship Id="rId17" Type="http://schemas.openxmlformats.org/officeDocument/2006/relationships/image" Target="../media/image27.png"/><Relationship Id="rId2" Type="http://schemas.openxmlformats.org/officeDocument/2006/relationships/hyperlink" Target="http://commerciaux.celca.caisse-epargne.fr/global-bdd/actions-commerciales/operation-livres-nathan-copy/" TargetMode="External"/><Relationship Id="rId16" Type="http://schemas.openxmlformats.org/officeDocument/2006/relationships/image" Target="../media/image26.png"/><Relationship Id="rId20" Type="http://schemas.openxmlformats.org/officeDocument/2006/relationships/hyperlink" Target="https://forms.office.com/Pages/ResponsePage.aspx?id=NW271YKKKUO0mlAwvWSXq4Oz4sWPWhFGtFUSuCoCIwdUMkxPMThDRzA0U1RXNkw5RTZZS1QzTEFCTy4u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VczvvDfSnCw" TargetMode="External"/><Relationship Id="rId11" Type="http://schemas.openxmlformats.org/officeDocument/2006/relationships/image" Target="../media/image3.png"/><Relationship Id="rId5" Type="http://schemas.openxmlformats.org/officeDocument/2006/relationships/image" Target="../media/image33.png"/><Relationship Id="rId15" Type="http://schemas.openxmlformats.org/officeDocument/2006/relationships/image" Target="../media/image24.png"/><Relationship Id="rId10" Type="http://schemas.openxmlformats.org/officeDocument/2006/relationships/hyperlink" Target="https://groupebpce.sharepoint.com/sites/Cahierderecettes/Documents%20partages/20201016_Cahier%20de%20recettes.pdf?siteid=a1bfe86b-45db-4af6-a6e8-aed6655e2e46&amp;webid=e5cf4fac-7d82-48af-b775-2ddb877cfe20&amp;uniqueid=b930ffcd-6441-4924-b8f0-76b56b0c05c7" TargetMode="External"/><Relationship Id="rId19" Type="http://schemas.openxmlformats.org/officeDocument/2006/relationships/image" Target="../media/image29.png"/><Relationship Id="rId4" Type="http://schemas.openxmlformats.org/officeDocument/2006/relationships/hyperlink" Target="https://youtu.be/bxaSY1gmjns" TargetMode="External"/><Relationship Id="rId9" Type="http://schemas.openxmlformats.org/officeDocument/2006/relationships/image" Target="../media/image35.png"/><Relationship Id="rId1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 Cahier de Recettes</a:t>
            </a:r>
            <a:endParaRPr lang="fr-FR" dirty="0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HDJ du 26 </a:t>
            </a:r>
            <a:r>
              <a:rPr lang="fr-FR" dirty="0" smtClean="0"/>
              <a:t>novembre </a:t>
            </a:r>
            <a:r>
              <a:rPr lang="fr-FR" dirty="0" smtClean="0"/>
              <a:t>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115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Sommaire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Cette Heure du Jeudi </a:t>
            </a:r>
            <a:r>
              <a:rPr lang="fr-FR" dirty="0" smtClean="0"/>
              <a:t>est dédiée à </a:t>
            </a:r>
            <a:r>
              <a:rPr lang="fr-FR" dirty="0"/>
              <a:t>l’appropriation du Cahier de Recettes et a pour objectif de vous donner un temps </a:t>
            </a:r>
            <a:r>
              <a:rPr lang="fr-FR" dirty="0" smtClean="0"/>
              <a:t>d’échange </a:t>
            </a:r>
            <a:r>
              <a:rPr lang="fr-FR" dirty="0"/>
              <a:t>sur le sujet de la Satisfaction.</a:t>
            </a:r>
          </a:p>
          <a:p>
            <a:endParaRPr lang="fr-FR" dirty="0" smtClean="0"/>
          </a:p>
          <a:p>
            <a:pPr lvl="1">
              <a:lnSpc>
                <a:spcPct val="200000"/>
              </a:lnSpc>
            </a:pPr>
            <a:r>
              <a:rPr lang="fr-FR" sz="1600" dirty="0" smtClean="0"/>
              <a:t>La présentation du Cahier de Recettes et des clés de lecture</a:t>
            </a:r>
          </a:p>
          <a:p>
            <a:pPr lvl="1">
              <a:lnSpc>
                <a:spcPct val="200000"/>
              </a:lnSpc>
            </a:pPr>
            <a:r>
              <a:rPr lang="fr-FR" sz="1600" dirty="0" smtClean="0"/>
              <a:t>Une illustration concrète : l’opération livres</a:t>
            </a:r>
          </a:p>
          <a:p>
            <a:pPr lvl="1">
              <a:lnSpc>
                <a:spcPct val="200000"/>
              </a:lnSpc>
            </a:pPr>
            <a:r>
              <a:rPr lang="fr-FR" sz="1600" dirty="0" smtClean="0"/>
              <a:t>Un temps d’échange autour des recettes</a:t>
            </a:r>
          </a:p>
          <a:p>
            <a:pPr lvl="1">
              <a:lnSpc>
                <a:spcPct val="200000"/>
              </a:lnSpc>
            </a:pPr>
            <a:r>
              <a:rPr lang="fr-FR" sz="1600" dirty="0" smtClean="0"/>
              <a:t>Les prochaines étapes</a:t>
            </a:r>
            <a:endParaRPr lang="fr-FR" sz="1600" dirty="0"/>
          </a:p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Le Cahier de Recettes : une nouvelle étape !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2116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La présentation du Cahier de Recettes et des clés de </a:t>
            </a:r>
            <a:r>
              <a:rPr lang="fr-FR" dirty="0" smtClean="0"/>
              <a:t>lecture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fr-FR" b="0" dirty="0" smtClean="0"/>
              <a:t>Il est </a:t>
            </a:r>
            <a:r>
              <a:rPr lang="fr-FR" b="0" dirty="0" smtClean="0"/>
              <a:t>davantage </a:t>
            </a:r>
            <a:r>
              <a:rPr lang="fr-FR" b="0" dirty="0" smtClean="0"/>
              <a:t>une </a:t>
            </a:r>
            <a:r>
              <a:rPr lang="fr-FR" dirty="0" smtClean="0"/>
              <a:t>source d’inspiration </a:t>
            </a:r>
            <a:r>
              <a:rPr lang="fr-FR" b="0" dirty="0" smtClean="0"/>
              <a:t>qu’un</a:t>
            </a:r>
            <a:r>
              <a:rPr lang="fr-FR" dirty="0" smtClean="0"/>
              <a:t> inventaire de méthodes</a:t>
            </a:r>
            <a:br>
              <a:rPr lang="fr-FR" dirty="0" smtClean="0"/>
            </a:br>
            <a:r>
              <a:rPr lang="fr-FR" b="0" dirty="0" smtClean="0"/>
              <a:t>à appliquer à la lettre. </a:t>
            </a:r>
          </a:p>
          <a:p>
            <a:r>
              <a:rPr lang="fr-FR" dirty="0" smtClean="0"/>
              <a:t>La première </a:t>
            </a:r>
            <a:r>
              <a:rPr lang="fr-FR" dirty="0"/>
              <a:t>partie </a:t>
            </a:r>
            <a:r>
              <a:rPr lang="fr-FR" b="0" dirty="0" smtClean="0"/>
              <a:t>présente </a:t>
            </a:r>
            <a:r>
              <a:rPr lang="fr-FR" dirty="0" smtClean="0">
                <a:solidFill>
                  <a:schemeClr val="accent4">
                    <a:lumMod val="75000"/>
                  </a:schemeClr>
                </a:solidFill>
              </a:rPr>
              <a:t>nos</a:t>
            </a:r>
            <a:r>
              <a:rPr lang="fr-FR" b="0" dirty="0" smtClean="0"/>
              <a:t> </a:t>
            </a:r>
            <a:r>
              <a:rPr lang="fr-FR" dirty="0" smtClean="0">
                <a:solidFill>
                  <a:schemeClr val="accent4">
                    <a:lumMod val="75000"/>
                  </a:schemeClr>
                </a:solidFill>
              </a:rPr>
              <a:t>3 valeurs</a:t>
            </a:r>
            <a:r>
              <a:rPr lang="fr-FR" dirty="0" smtClean="0"/>
              <a:t>, </a:t>
            </a:r>
            <a:r>
              <a:rPr lang="fr-FR" b="0" dirty="0" smtClean="0"/>
              <a:t>celles</a:t>
            </a:r>
            <a:r>
              <a:rPr lang="fr-FR" dirty="0" smtClean="0"/>
              <a:t> </a:t>
            </a:r>
            <a:r>
              <a:rPr lang="fr-FR" b="0" dirty="0" smtClean="0"/>
              <a:t>qui nous distinguent et dessinent un cadre de référence à chaque acte de la</a:t>
            </a:r>
            <a:r>
              <a:rPr lang="fr-FR" dirty="0" smtClean="0"/>
              <a:t> Relation Client </a:t>
            </a:r>
          </a:p>
          <a:p>
            <a:pPr lvl="1"/>
            <a:r>
              <a:rPr lang="fr-FR" b="1" dirty="0" smtClean="0">
                <a:solidFill>
                  <a:schemeClr val="tx1"/>
                </a:solidFill>
              </a:rPr>
              <a:t>L’Attention</a:t>
            </a:r>
          </a:p>
          <a:p>
            <a:pPr lvl="1"/>
            <a:r>
              <a:rPr lang="fr-FR" b="1" dirty="0" smtClean="0">
                <a:solidFill>
                  <a:schemeClr val="tx1"/>
                </a:solidFill>
              </a:rPr>
              <a:t>La Bienveillance</a:t>
            </a:r>
          </a:p>
          <a:p>
            <a:pPr lvl="1">
              <a:spcAft>
                <a:spcPts val="600"/>
              </a:spcAft>
            </a:pPr>
            <a:r>
              <a:rPr lang="fr-FR" b="1" dirty="0" smtClean="0">
                <a:solidFill>
                  <a:schemeClr val="tx1"/>
                </a:solidFill>
              </a:rPr>
              <a:t>L’Energie</a:t>
            </a:r>
          </a:p>
          <a:p>
            <a:r>
              <a:rPr lang="fr-FR" b="0" dirty="0" smtClean="0"/>
              <a:t>En seconde partie, découvrez </a:t>
            </a:r>
            <a:r>
              <a:rPr lang="fr-FR" dirty="0" smtClean="0">
                <a:solidFill>
                  <a:schemeClr val="accent4">
                    <a:lumMod val="75000"/>
                  </a:schemeClr>
                </a:solidFill>
              </a:rPr>
              <a:t>nos 9 recettes essentielles </a:t>
            </a:r>
            <a:r>
              <a:rPr lang="fr-FR" b="0" dirty="0" smtClean="0"/>
              <a:t>au service de la Satisfaction Client : ingrédients, réalisation, secrets de chefs … que de détails croustillants !</a:t>
            </a:r>
            <a:endParaRPr lang="fr-FR" b="0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r>
              <a:rPr lang="fr-FR" b="0" dirty="0" smtClean="0"/>
              <a:t>Enfin pour conclure, un </a:t>
            </a:r>
            <a:r>
              <a:rPr lang="fr-FR" b="0" dirty="0" smtClean="0"/>
              <a:t>« tutti frutti » </a:t>
            </a:r>
            <a:r>
              <a:rPr lang="fr-FR" b="0" dirty="0" smtClean="0"/>
              <a:t>de </a:t>
            </a:r>
            <a:r>
              <a:rPr lang="fr-FR" dirty="0" smtClean="0">
                <a:solidFill>
                  <a:schemeClr val="accent4">
                    <a:lumMod val="75000"/>
                  </a:schemeClr>
                </a:solidFill>
              </a:rPr>
              <a:t>nos</a:t>
            </a:r>
            <a:r>
              <a:rPr lang="fr-FR" b="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fr-FR" dirty="0" smtClean="0">
                <a:solidFill>
                  <a:schemeClr val="accent4">
                    <a:lumMod val="75000"/>
                  </a:schemeClr>
                </a:solidFill>
              </a:rPr>
              <a:t>mots et gestes</a:t>
            </a:r>
            <a:r>
              <a:rPr lang="fr-FR" b="0" dirty="0" smtClean="0"/>
              <a:t>. Entre expressions locales et signatures de services, nous vous proposons une petite sélection. </a:t>
            </a:r>
            <a:endParaRPr lang="fr-FR" b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smtClean="0"/>
              <a:t>Ce petit livret aborde avec gourmandise des sujets sérieux, sans se prendre trop au sérieux</a:t>
            </a:r>
            <a:endParaRPr lang="fr-FR" dirty="0"/>
          </a:p>
        </p:txBody>
      </p:sp>
      <p:grpSp>
        <p:nvGrpSpPr>
          <p:cNvPr id="10" name="Groupe 9"/>
          <p:cNvGrpSpPr/>
          <p:nvPr/>
        </p:nvGrpSpPr>
        <p:grpSpPr>
          <a:xfrm rot="21415745">
            <a:off x="7336094" y="1044814"/>
            <a:ext cx="1444126" cy="790050"/>
            <a:chOff x="887089" y="1262985"/>
            <a:chExt cx="2866630" cy="1662544"/>
          </a:xfrm>
        </p:grpSpPr>
        <p:pic>
          <p:nvPicPr>
            <p:cNvPr id="11" name="Image 10">
              <a:hlinkClick r:id="rId3"/>
            </p:cNvPr>
            <p:cNvPicPr>
              <a:picLocks noChangeAspect="1"/>
            </p:cNvPicPr>
            <p:nvPr/>
          </p:nvPicPr>
          <p:blipFill rotWithShape="1">
            <a:blip r:embed="rId4"/>
            <a:srcRect l="3324" r="3714"/>
            <a:stretch/>
          </p:blipFill>
          <p:spPr>
            <a:xfrm rot="21380129">
              <a:off x="1030902" y="1305324"/>
              <a:ext cx="2687864" cy="1620205"/>
            </a:xfrm>
            <a:prstGeom prst="rect">
              <a:avLst/>
            </a:prstGeom>
          </p:spPr>
        </p:pic>
        <p:pic>
          <p:nvPicPr>
            <p:cNvPr id="12" name="Picture 2" descr="Création d'images incrustées pour les options de propriété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1292"/>
            <a:stretch/>
          </p:blipFill>
          <p:spPr bwMode="auto">
            <a:xfrm rot="5196340">
              <a:off x="2258687" y="-108613"/>
              <a:ext cx="123434" cy="2866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Rectangle 14"/>
          <p:cNvSpPr/>
          <p:nvPr/>
        </p:nvSpPr>
        <p:spPr>
          <a:xfrm>
            <a:off x="3544770" y="2587936"/>
            <a:ext cx="1492316" cy="577081"/>
          </a:xfrm>
          <a:prstGeom prst="wedgeRectCallout">
            <a:avLst>
              <a:gd name="adj1" fmla="val -58278"/>
              <a:gd name="adj2" fmla="val 22887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buClr>
                <a:srgbClr val="C00000"/>
              </a:buClr>
              <a:buSzPct val="70000"/>
            </a:pPr>
            <a:r>
              <a:rPr lang="fr-FR" sz="1050" dirty="0">
                <a:solidFill>
                  <a:srgbClr val="3F3F3F"/>
                </a:solidFill>
                <a:latin typeface="Arial" pitchFamily="34" charset="0"/>
                <a:cs typeface="Arial" pitchFamily="34" charset="0"/>
              </a:rPr>
              <a:t>N’hésitez pas </a:t>
            </a:r>
            <a:r>
              <a:rPr lang="fr-FR" sz="1050" dirty="0" smtClean="0">
                <a:solidFill>
                  <a:srgbClr val="3F3F3F"/>
                </a:solidFill>
                <a:latin typeface="Arial" pitchFamily="34" charset="0"/>
                <a:cs typeface="Arial" pitchFamily="34" charset="0"/>
              </a:rPr>
              <a:t>à les </a:t>
            </a:r>
            <a:r>
              <a:rPr lang="fr-FR" sz="1050" dirty="0">
                <a:solidFill>
                  <a:srgbClr val="3F3F3F"/>
                </a:solidFill>
                <a:latin typeface="Arial" pitchFamily="34" charset="0"/>
                <a:cs typeface="Arial" pitchFamily="34" charset="0"/>
              </a:rPr>
              <a:t>parcourir </a:t>
            </a:r>
            <a:r>
              <a:rPr lang="fr-FR" sz="1050" dirty="0" smtClean="0">
                <a:solidFill>
                  <a:srgbClr val="3F3F3F"/>
                </a:solidFill>
                <a:latin typeface="Arial" pitchFamily="34" charset="0"/>
                <a:cs typeface="Arial" pitchFamily="34" charset="0"/>
              </a:rPr>
              <a:t>ensemble </a:t>
            </a:r>
            <a:r>
              <a:rPr lang="fr-FR" sz="1050" dirty="0" smtClean="0">
                <a:solidFill>
                  <a:srgbClr val="3F3F3F"/>
                </a:solidFill>
                <a:latin typeface="Arial" pitchFamily="34" charset="0"/>
                <a:cs typeface="Arial" pitchFamily="34" charset="0"/>
              </a:rPr>
              <a:t>les </a:t>
            </a:r>
            <a:r>
              <a:rPr lang="fr-FR" sz="1050" b="1" dirty="0" smtClean="0">
                <a:solidFill>
                  <a:srgbClr val="3F3F3F"/>
                </a:solidFill>
                <a:latin typeface="Arial" pitchFamily="34" charset="0"/>
                <a:cs typeface="Arial" pitchFamily="34" charset="0"/>
              </a:rPr>
              <a:t>pages </a:t>
            </a:r>
            <a:r>
              <a:rPr lang="fr-FR" sz="1050" b="1" dirty="0" smtClean="0">
                <a:solidFill>
                  <a:srgbClr val="3F3F3F"/>
                </a:solidFill>
                <a:latin typeface="Arial" pitchFamily="34" charset="0"/>
                <a:cs typeface="Arial" pitchFamily="34" charset="0"/>
              </a:rPr>
              <a:t>6 et 7 </a:t>
            </a:r>
            <a:endParaRPr lang="fr-FR" sz="1050" b="1" dirty="0">
              <a:solidFill>
                <a:srgbClr val="3F3F3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Espace réservé du contenu 2"/>
          <p:cNvSpPr txBox="1">
            <a:spLocks/>
          </p:cNvSpPr>
          <p:nvPr/>
        </p:nvSpPr>
        <p:spPr>
          <a:xfrm>
            <a:off x="870092" y="3994300"/>
            <a:ext cx="7794387" cy="23320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>
                    <a:lumMod val="60000"/>
                    <a:lumOff val="4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>
                    <a:lumMod val="60000"/>
                    <a:lumOff val="4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>
                    <a:lumMod val="60000"/>
                    <a:lumOff val="4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endParaRPr lang="fr-FR" dirty="0"/>
          </a:p>
        </p:txBody>
      </p:sp>
      <p:grpSp>
        <p:nvGrpSpPr>
          <p:cNvPr id="29" name="Groupe 28"/>
          <p:cNvGrpSpPr/>
          <p:nvPr/>
        </p:nvGrpSpPr>
        <p:grpSpPr>
          <a:xfrm>
            <a:off x="1205745" y="4065492"/>
            <a:ext cx="6860578" cy="1407937"/>
            <a:chOff x="1238393" y="3742300"/>
            <a:chExt cx="7892291" cy="1619666"/>
          </a:xfrm>
        </p:grpSpPr>
        <p:pic>
          <p:nvPicPr>
            <p:cNvPr id="25" name="Image 2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9657" y="3742300"/>
              <a:ext cx="2683366" cy="504000"/>
            </a:xfrm>
            <a:prstGeom prst="rect">
              <a:avLst/>
            </a:prstGeom>
          </p:spPr>
        </p:pic>
        <p:pic>
          <p:nvPicPr>
            <p:cNvPr id="17" name="Image 1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393" y="4300133"/>
              <a:ext cx="2683366" cy="504000"/>
            </a:xfrm>
            <a:prstGeom prst="rect">
              <a:avLst/>
            </a:prstGeom>
          </p:spPr>
        </p:pic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393" y="4857966"/>
              <a:ext cx="2674677" cy="504000"/>
            </a:xfrm>
            <a:prstGeom prst="rect">
              <a:avLst/>
            </a:prstGeom>
          </p:spPr>
        </p:pic>
        <p:pic>
          <p:nvPicPr>
            <p:cNvPr id="19" name="Image 1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0773" y="3742300"/>
              <a:ext cx="2679890" cy="504000"/>
            </a:xfrm>
            <a:prstGeom prst="rect">
              <a:avLst/>
            </a:prstGeom>
          </p:spPr>
        </p:pic>
        <p:pic>
          <p:nvPicPr>
            <p:cNvPr id="20" name="Image 19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0773" y="4300133"/>
              <a:ext cx="2698500" cy="504000"/>
            </a:xfrm>
            <a:prstGeom prst="rect">
              <a:avLst/>
            </a:prstGeom>
          </p:spPr>
        </p:pic>
        <p:pic>
          <p:nvPicPr>
            <p:cNvPr id="21" name="Image 20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0773" y="4857966"/>
              <a:ext cx="2687419" cy="504000"/>
            </a:xfrm>
            <a:prstGeom prst="rect">
              <a:avLst/>
            </a:prstGeom>
          </p:spPr>
        </p:pic>
        <p:pic>
          <p:nvPicPr>
            <p:cNvPr id="22" name="Image 2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6292" y="3742300"/>
              <a:ext cx="2695000" cy="504000"/>
            </a:xfrm>
            <a:prstGeom prst="rect">
              <a:avLst/>
            </a:prstGeom>
          </p:spPr>
        </p:pic>
        <p:pic>
          <p:nvPicPr>
            <p:cNvPr id="23" name="Image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6293" y="4300133"/>
              <a:ext cx="2704391" cy="504000"/>
            </a:xfrm>
            <a:prstGeom prst="rect">
              <a:avLst/>
            </a:prstGeom>
          </p:spPr>
        </p:pic>
        <p:pic>
          <p:nvPicPr>
            <p:cNvPr id="24" name="Image 23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6292" y="4857966"/>
              <a:ext cx="2696750" cy="50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35520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présentation du Cahier de Recettes et des clés de lecture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Pour chacune des 9 recettes nous nous sommes appuyés sur des experts du service et vos retours pour dessiner des pratiques « inspirantes »</a:t>
            </a:r>
          </a:p>
        </p:txBody>
      </p:sp>
      <p:grpSp>
        <p:nvGrpSpPr>
          <p:cNvPr id="21" name="Groupe 20"/>
          <p:cNvGrpSpPr/>
          <p:nvPr/>
        </p:nvGrpSpPr>
        <p:grpSpPr>
          <a:xfrm>
            <a:off x="3029383" y="1384330"/>
            <a:ext cx="3475806" cy="4913226"/>
            <a:chOff x="3055117" y="1320830"/>
            <a:chExt cx="3475806" cy="4913226"/>
          </a:xfrm>
        </p:grpSpPr>
        <p:grpSp>
          <p:nvGrpSpPr>
            <p:cNvPr id="12" name="Groupe 11"/>
            <p:cNvGrpSpPr/>
            <p:nvPr/>
          </p:nvGrpSpPr>
          <p:grpSpPr>
            <a:xfrm>
              <a:off x="3055117" y="1320830"/>
              <a:ext cx="3475806" cy="4913226"/>
              <a:chOff x="5185877" y="1320830"/>
              <a:chExt cx="3475806" cy="4913226"/>
            </a:xfrm>
          </p:grpSpPr>
          <p:grpSp>
            <p:nvGrpSpPr>
              <p:cNvPr id="7" name="Groupe 6"/>
              <p:cNvGrpSpPr/>
              <p:nvPr/>
            </p:nvGrpSpPr>
            <p:grpSpPr>
              <a:xfrm>
                <a:off x="5209171" y="1320830"/>
                <a:ext cx="3429218" cy="4913226"/>
                <a:chOff x="5113171" y="-614754"/>
                <a:chExt cx="5025287" cy="7200000"/>
              </a:xfrm>
            </p:grpSpPr>
            <p:pic>
              <p:nvPicPr>
                <p:cNvPr id="5" name="Image 4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5113171" y="-614754"/>
                  <a:ext cx="5025287" cy="3600000"/>
                </a:xfrm>
                <a:prstGeom prst="rect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</p:pic>
            <p:pic>
              <p:nvPicPr>
                <p:cNvPr id="6" name="Image 5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121367" y="2985246"/>
                  <a:ext cx="5008895" cy="3600000"/>
                </a:xfrm>
                <a:prstGeom prst="rect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</p:pic>
          </p:grpSp>
          <p:pic>
            <p:nvPicPr>
              <p:cNvPr id="1026" name="Picture 2" descr="Création d'images incrustées pour les options de propriété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91292"/>
              <a:stretch/>
            </p:blipFill>
            <p:spPr bwMode="auto">
              <a:xfrm rot="5400000">
                <a:off x="6848948" y="2086169"/>
                <a:ext cx="149664" cy="347580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7" name="Rectangle 16"/>
            <p:cNvSpPr/>
            <p:nvPr/>
          </p:nvSpPr>
          <p:spPr>
            <a:xfrm>
              <a:off x="3241405" y="2146799"/>
              <a:ext cx="787400" cy="1033493"/>
            </a:xfrm>
            <a:prstGeom prst="rect">
              <a:avLst/>
            </a:prstGeom>
            <a:noFill/>
            <a:ln w="952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C00000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241405" y="4007586"/>
              <a:ext cx="3134038" cy="1291058"/>
            </a:xfrm>
            <a:prstGeom prst="rect">
              <a:avLst/>
            </a:prstGeom>
            <a:noFill/>
            <a:ln w="952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C00000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234067" y="2142705"/>
              <a:ext cx="2141376" cy="1485074"/>
            </a:xfrm>
            <a:prstGeom prst="rect">
              <a:avLst/>
            </a:prstGeom>
            <a:noFill/>
            <a:ln w="952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C00000"/>
                </a:solidFill>
              </a:endParaRPr>
            </a:p>
          </p:txBody>
        </p:sp>
      </p:grpSp>
      <p:cxnSp>
        <p:nvCxnSpPr>
          <p:cNvPr id="16" name="Connecteur droit avec flèche 15"/>
          <p:cNvCxnSpPr/>
          <p:nvPr/>
        </p:nvCxnSpPr>
        <p:spPr>
          <a:xfrm flipV="1">
            <a:off x="2624670" y="2317115"/>
            <a:ext cx="478685" cy="478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1063329" y="2393187"/>
            <a:ext cx="178408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check-list des </a:t>
            </a:r>
            <a:r>
              <a:rPr lang="fr-FR" sz="14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points clés </a:t>
            </a:r>
            <a:r>
              <a:rPr lang="fr-FR" sz="14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réussir</a:t>
            </a:r>
            <a:endParaRPr lang="fr-FR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620687" y="3105292"/>
            <a:ext cx="213401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fr-FR" sz="14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fr-FR" sz="14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pratiques d’excellence </a:t>
            </a:r>
            <a:r>
              <a:rPr lang="fr-FR" sz="14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inspirées d’experts en matière de service (hôtellerie …) et adaptées à notre Caisse</a:t>
            </a:r>
            <a:endParaRPr lang="fr-FR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Connecteur droit avec flèche 32"/>
          <p:cNvCxnSpPr/>
          <p:nvPr/>
        </p:nvCxnSpPr>
        <p:spPr>
          <a:xfrm flipH="1" flipV="1">
            <a:off x="6410196" y="2882975"/>
            <a:ext cx="210491" cy="183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1017105" y="4321018"/>
            <a:ext cx="18822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</a:t>
            </a:r>
            <a:r>
              <a:rPr lang="fr-FR" sz="14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illustrations</a:t>
            </a:r>
            <a:r>
              <a:rPr lang="fr-FR" sz="14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bonnes pratiques issues des vos retours</a:t>
            </a:r>
            <a:endParaRPr lang="fr-FR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Connecteur droit avec flèche 36"/>
          <p:cNvCxnSpPr/>
          <p:nvPr/>
        </p:nvCxnSpPr>
        <p:spPr>
          <a:xfrm>
            <a:off x="2816131" y="4585492"/>
            <a:ext cx="300505" cy="1071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5026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/>
          <p:cNvGrpSpPr/>
          <p:nvPr/>
        </p:nvGrpSpPr>
        <p:grpSpPr>
          <a:xfrm>
            <a:off x="3029383" y="1981595"/>
            <a:ext cx="3475806" cy="2966257"/>
            <a:chOff x="5185877" y="3267799"/>
            <a:chExt cx="3475806" cy="2966257"/>
          </a:xfrm>
        </p:grpSpPr>
        <p:grpSp>
          <p:nvGrpSpPr>
            <p:cNvPr id="27" name="Groupe 26"/>
            <p:cNvGrpSpPr/>
            <p:nvPr/>
          </p:nvGrpSpPr>
          <p:grpSpPr>
            <a:xfrm>
              <a:off x="5209171" y="3267799"/>
              <a:ext cx="3429218" cy="2966257"/>
              <a:chOff x="5113171" y="2238397"/>
              <a:chExt cx="5025287" cy="4346849"/>
            </a:xfrm>
          </p:grpSpPr>
          <p:pic>
            <p:nvPicPr>
              <p:cNvPr id="29" name="Image 28"/>
              <p:cNvPicPr>
                <a:picLocks noChangeAspect="1"/>
              </p:cNvPicPr>
              <p:nvPr/>
            </p:nvPicPr>
            <p:blipFill rotWithShape="1">
              <a:blip r:embed="rId2"/>
              <a:srcRect t="79254"/>
              <a:stretch/>
            </p:blipFill>
            <p:spPr>
              <a:xfrm>
                <a:off x="5113171" y="2238397"/>
                <a:ext cx="5025287" cy="746849"/>
              </a:xfrm>
              <a:prstGeom prst="rect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</p:pic>
          <p:pic>
            <p:nvPicPr>
              <p:cNvPr id="30" name="Image 2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21367" y="2985246"/>
                <a:ext cx="5008895" cy="3600000"/>
              </a:xfrm>
              <a:prstGeom prst="rect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</p:pic>
        </p:grpSp>
        <p:pic>
          <p:nvPicPr>
            <p:cNvPr id="28" name="Picture 2" descr="Création d'images incrustées pour les options de propriété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1292"/>
            <a:stretch/>
          </p:blipFill>
          <p:spPr bwMode="auto">
            <a:xfrm rot="5400000">
              <a:off x="6848948" y="2086169"/>
              <a:ext cx="149664" cy="34758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présentation du Cahier de Recettes et des clés de lecture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Mais n’oubliez pas un chose, le </a:t>
            </a:r>
            <a:r>
              <a:rPr lang="fr-FR" dirty="0"/>
              <a:t>secret d’une recette réussie, c’est vous !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215671" y="3989103"/>
            <a:ext cx="3134038" cy="729342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633703" y="4237391"/>
            <a:ext cx="213910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Sans forcément remplir cette partie, le message à retenir c’est que </a:t>
            </a:r>
            <a:r>
              <a:rPr lang="fr-FR" sz="14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meilleure recette, </a:t>
            </a:r>
            <a:br>
              <a:rPr lang="fr-FR" sz="14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4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 sera la vôtre !</a:t>
            </a:r>
            <a:endParaRPr lang="fr-FR" sz="1400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Connecteur droit avec flèche 19"/>
          <p:cNvCxnSpPr/>
          <p:nvPr/>
        </p:nvCxnSpPr>
        <p:spPr>
          <a:xfrm flipH="1" flipV="1">
            <a:off x="6406189" y="4282668"/>
            <a:ext cx="239467" cy="1028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0781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0" dirty="0" smtClean="0"/>
              <a:t>Nos clients ne nous attendaient pas pour un cadeau pédagogique pour leurs enfants</a:t>
            </a:r>
            <a:endParaRPr lang="fr-FR" dirty="0" smtClean="0"/>
          </a:p>
          <a:p>
            <a:r>
              <a:rPr lang="fr-FR" b="0" dirty="0" smtClean="0"/>
              <a:t>C’est l’opportunité pour nous de faire </a:t>
            </a:r>
            <a:r>
              <a:rPr lang="fr-FR" dirty="0" smtClean="0"/>
              <a:t>coup double </a:t>
            </a:r>
            <a:r>
              <a:rPr lang="fr-FR" b="0" dirty="0" smtClean="0"/>
              <a:t>dans la </a:t>
            </a:r>
            <a:r>
              <a:rPr lang="fr-FR" dirty="0" smtClean="0"/>
              <a:t>satisfaction client</a:t>
            </a:r>
          </a:p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>
          <a:solidFill>
            <a:schemeClr val="bg1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pc="-20" dirty="0" smtClean="0"/>
              <a:t>Une illustration de la recette 6 « L’effet de surprise » : l’envoi </a:t>
            </a:r>
            <a:r>
              <a:rPr lang="fr-FR" spc="-20" dirty="0"/>
              <a:t>de </a:t>
            </a:r>
            <a:r>
              <a:rPr lang="fr-FR" spc="-20" dirty="0" smtClean="0"/>
              <a:t>livres à destination de nos clients</a:t>
            </a:r>
            <a:endParaRPr lang="fr-FR" spc="-20" dirty="0"/>
          </a:p>
        </p:txBody>
      </p:sp>
      <p:sp>
        <p:nvSpPr>
          <p:cNvPr id="25" name="Rectangle 24"/>
          <p:cNvSpPr/>
          <p:nvPr/>
        </p:nvSpPr>
        <p:spPr>
          <a:xfrm>
            <a:off x="5049127" y="3355409"/>
            <a:ext cx="341620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/>
            <a:r>
              <a:rPr lang="fr-FR" sz="1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Jeune, on est bien davantage marqué par un </a:t>
            </a:r>
            <a:r>
              <a:rPr lang="fr-FR" sz="12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cadeau concret</a:t>
            </a:r>
          </a:p>
          <a:p>
            <a:pPr algn="just" defTabSz="457200">
              <a:buClr>
                <a:srgbClr val="C00000"/>
              </a:buClr>
            </a:pPr>
            <a:endParaRPr lang="fr-FR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defTabSz="457200">
              <a:buClr>
                <a:srgbClr val="C00000"/>
              </a:buClr>
            </a:pPr>
            <a:endParaRPr lang="fr-FR" sz="1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defTabSz="457200">
              <a:buClr>
                <a:srgbClr val="C00000"/>
              </a:buClr>
            </a:pPr>
            <a:endParaRPr lang="fr-FR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defTabSz="457200">
              <a:buClr>
                <a:srgbClr val="C00000"/>
              </a:buClr>
            </a:pPr>
            <a:endParaRPr lang="fr-FR" sz="1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defTabSz="457200">
              <a:buClr>
                <a:srgbClr val="C00000"/>
              </a:buClr>
            </a:pPr>
            <a:endParaRPr lang="fr-FR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defTabSz="457200">
              <a:buClr>
                <a:srgbClr val="C00000"/>
              </a:buClr>
            </a:pPr>
            <a:endParaRPr lang="fr-FR" sz="1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defTabSz="457200">
              <a:buClr>
                <a:srgbClr val="C00000"/>
              </a:buClr>
            </a:pPr>
            <a:endParaRPr lang="fr-FR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defTabSz="457200">
              <a:buClr>
                <a:srgbClr val="C00000"/>
              </a:buClr>
            </a:pPr>
            <a:endParaRPr lang="fr-FR" sz="1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defTabSz="457200">
              <a:buClr>
                <a:srgbClr val="C00000"/>
              </a:buClr>
            </a:pPr>
            <a:r>
              <a:rPr lang="fr-FR" sz="1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qualité des ouvrages est un point clé pour </a:t>
            </a:r>
            <a:r>
              <a:rPr lang="fr-FR" sz="12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ancrer un bon souvenir </a:t>
            </a:r>
            <a:r>
              <a:rPr lang="fr-FR" sz="1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chez nos jeunes clients</a:t>
            </a:r>
          </a:p>
          <a:p>
            <a:pPr algn="just" defTabSz="457200"/>
            <a:endParaRPr lang="fr-FR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740651" y="3940383"/>
            <a:ext cx="1246458" cy="1172361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350038" y="3940383"/>
            <a:ext cx="1246458" cy="1172361"/>
          </a:xfrm>
          <a:prstGeom prst="rect">
            <a:avLst/>
          </a:prstGeom>
          <a:solidFill>
            <a:srgbClr val="E7E6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187077" y="4856548"/>
            <a:ext cx="1367559" cy="91440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5248275" y="2717769"/>
            <a:ext cx="3175870" cy="7540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457200">
              <a:defRPr/>
            </a:pPr>
            <a:r>
              <a:rPr lang="fr-FR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Offrir un souvenir aux enfants </a:t>
            </a:r>
          </a:p>
          <a:p>
            <a:pPr algn="r" defTabSz="457200">
              <a:defRPr/>
            </a:pPr>
            <a:r>
              <a:rPr lang="fr-FR" sz="11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(et futurs clients) </a:t>
            </a:r>
          </a:p>
          <a:p>
            <a:pPr algn="ctr" defTabSz="457200">
              <a:defRPr/>
            </a:pPr>
            <a:endParaRPr lang="fr-FR" sz="1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1468328" y="2717769"/>
            <a:ext cx="2592377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457200">
              <a:defRPr/>
            </a:pPr>
            <a:r>
              <a:rPr lang="fr-FR" sz="16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Faire plaisir aux parents </a:t>
            </a:r>
          </a:p>
          <a:p>
            <a:pPr algn="r" defTabSz="457200">
              <a:defRPr/>
            </a:pPr>
            <a:r>
              <a:rPr lang="fr-FR" sz="11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(et clients) 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149845" y="3355409"/>
            <a:ext cx="3093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/>
            <a:r>
              <a:rPr lang="fr-FR" sz="1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offrant des </a:t>
            </a:r>
            <a:r>
              <a:rPr lang="fr-FR" sz="12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livres de grande qualité </a:t>
            </a:r>
            <a:r>
              <a:rPr lang="fr-FR" sz="1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(Nathan, …), qui marquent ce que nous sommes :</a:t>
            </a:r>
          </a:p>
          <a:p>
            <a:pPr algn="just" defTabSz="457200"/>
            <a:endParaRPr lang="fr-FR" sz="1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28650" lvl="1" indent="-252000" algn="just" defTabSz="457200">
              <a:lnSpc>
                <a:spcPct val="150000"/>
              </a:lnSpc>
              <a:buClr>
                <a:srgbClr val="C00000"/>
              </a:buClr>
              <a:buFont typeface="Wingdings 2" panose="05020102010507070707" pitchFamily="18" charset="2"/>
              <a:buChar char="¢"/>
            </a:pPr>
            <a:r>
              <a:rPr lang="fr-FR" sz="1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Soucieux d’apprendre aux autres</a:t>
            </a:r>
          </a:p>
          <a:p>
            <a:pPr marL="628650" lvl="1" indent="-252000" algn="just" defTabSz="457200">
              <a:lnSpc>
                <a:spcPct val="150000"/>
              </a:lnSpc>
              <a:buClr>
                <a:srgbClr val="C00000"/>
              </a:buClr>
              <a:buFont typeface="Wingdings 2" panose="05020102010507070707" pitchFamily="18" charset="2"/>
              <a:buChar char="¢"/>
            </a:pPr>
            <a:r>
              <a:rPr lang="fr-FR" sz="1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Soucieux d’être utile</a:t>
            </a:r>
          </a:p>
          <a:p>
            <a:pPr algn="just" defTabSz="457200">
              <a:buClr>
                <a:srgbClr val="C00000"/>
              </a:buClr>
            </a:pPr>
            <a:endParaRPr lang="fr-FR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defTabSz="457200">
              <a:buClr>
                <a:srgbClr val="C00000"/>
              </a:buClr>
            </a:pPr>
            <a:r>
              <a:rPr lang="fr-FR" sz="1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marquant aussi </a:t>
            </a:r>
            <a:r>
              <a:rPr lang="fr-FR" sz="12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l’importance et la confiance </a:t>
            </a:r>
            <a:r>
              <a:rPr lang="fr-FR" sz="1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nous donnons aux enfants de nos clients</a:t>
            </a:r>
          </a:p>
          <a:p>
            <a:pPr algn="just" defTabSz="457200"/>
            <a:endParaRPr lang="fr-FR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Image 31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rgbClr val="44546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787" t="24774" r="29706" b="23365"/>
          <a:stretch/>
        </p:blipFill>
        <p:spPr>
          <a:xfrm>
            <a:off x="7242128" y="3940383"/>
            <a:ext cx="316523" cy="352971"/>
          </a:xfrm>
          <a:prstGeom prst="rect">
            <a:avLst/>
          </a:prstGeom>
        </p:spPr>
      </p:pic>
      <p:pic>
        <p:nvPicPr>
          <p:cNvPr id="33" name="Image 32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A5A5A5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826" y="4025528"/>
            <a:ext cx="403460" cy="203007"/>
          </a:xfrm>
          <a:prstGeom prst="rect">
            <a:avLst/>
          </a:prstGeom>
        </p:spPr>
      </p:pic>
      <p:pic>
        <p:nvPicPr>
          <p:cNvPr id="34" name="Image 33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696" b="88696" l="0" r="99671">
                        <a14:foregroundMark x1="45724" y1="50435" x2="45724" y2="50435"/>
                        <a14:foregroundMark x1="73684" y1="38261" x2="73684" y2="38261"/>
                        <a14:foregroundMark x1="79605" y1="41739" x2="79605" y2="41739"/>
                        <a14:foregroundMark x1="88816" y1="40870" x2="88816" y2="40870"/>
                        <a14:foregroundMark x1="88158" y1="66087" x2="88158" y2="66087"/>
                        <a14:foregroundMark x1="18092" y1="36522" x2="18092" y2="36522"/>
                        <a14:foregroundMark x1="7895" y1="40000" x2="7895" y2="40000"/>
                        <a14:foregroundMark x1="12500" y1="55652" x2="12500" y2="55652"/>
                        <a14:backgroundMark x1="12829" y1="28696" x2="12829" y2="28696"/>
                      </a14:backgroundRemoval>
                    </a14:imgEffect>
                  </a14:imgLayer>
                </a14:imgProps>
              </a:ext>
            </a:extLst>
          </a:blip>
          <a:srcRect r="69411" b="7590"/>
          <a:stretch/>
        </p:blipFill>
        <p:spPr>
          <a:xfrm>
            <a:off x="5734064" y="4512644"/>
            <a:ext cx="525113" cy="600101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5350038" y="4310554"/>
            <a:ext cx="124645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/>
            <a:r>
              <a:rPr lang="fr-FR" sz="11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10 € sur un livret </a:t>
            </a:r>
            <a:endParaRPr lang="fr-FR" sz="1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750796" y="4310554"/>
            <a:ext cx="122616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fr-FR" sz="11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Cadeau</a:t>
            </a:r>
            <a:endParaRPr lang="fr-FR" sz="1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Image 36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696" b="88696" l="0" r="99671">
                        <a14:foregroundMark x1="45724" y1="50435" x2="45724" y2="50435"/>
                        <a14:foregroundMark x1="73684" y1="38261" x2="73684" y2="38261"/>
                        <a14:foregroundMark x1="79605" y1="41739" x2="79605" y2="41739"/>
                        <a14:foregroundMark x1="88816" y1="40870" x2="88816" y2="40870"/>
                        <a14:foregroundMark x1="88158" y1="66087" x2="88158" y2="66087"/>
                        <a14:foregroundMark x1="18092" y1="36522" x2="18092" y2="36522"/>
                        <a14:foregroundMark x1="7895" y1="40000" x2="7895" y2="40000"/>
                        <a14:foregroundMark x1="12500" y1="55652" x2="12500" y2="55652"/>
                        <a14:backgroundMark x1="12829" y1="28696" x2="12829" y2="28696"/>
                      </a14:backgroundRemoval>
                    </a14:imgEffect>
                  </a14:imgLayer>
                </a14:imgProps>
              </a:ext>
            </a:extLst>
          </a:blip>
          <a:srcRect l="28892" t="2067" r="31670" b="8574"/>
          <a:stretch/>
        </p:blipFill>
        <p:spPr>
          <a:xfrm>
            <a:off x="6327569" y="4505284"/>
            <a:ext cx="677007" cy="580293"/>
          </a:xfrm>
          <a:prstGeom prst="rect">
            <a:avLst/>
          </a:prstGeom>
        </p:spPr>
      </p:pic>
      <p:pic>
        <p:nvPicPr>
          <p:cNvPr id="38" name="Image 37"/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696" b="88696" l="0" r="99671">
                        <a14:foregroundMark x1="45724" y1="50435" x2="45724" y2="50435"/>
                        <a14:foregroundMark x1="73684" y1="38261" x2="73684" y2="38261"/>
                        <a14:foregroundMark x1="79605" y1="41739" x2="79605" y2="41739"/>
                        <a14:foregroundMark x1="88816" y1="40870" x2="88816" y2="40870"/>
                        <a14:foregroundMark x1="88158" y1="66087" x2="88158" y2="66087"/>
                        <a14:foregroundMark x1="18092" y1="36522" x2="18092" y2="36522"/>
                        <a14:foregroundMark x1="7895" y1="40000" x2="7895" y2="40000"/>
                        <a14:foregroundMark x1="12500" y1="55652" x2="12500" y2="55652"/>
                        <a14:backgroundMark x1="12829" y1="28696" x2="12829" y2="28696"/>
                      </a14:backgroundRemoval>
                    </a14:imgEffect>
                  </a14:imgLayer>
                </a14:imgProps>
              </a:ext>
            </a:extLst>
          </a:blip>
          <a:srcRect l="68507" b="3389"/>
          <a:stretch/>
        </p:blipFill>
        <p:spPr>
          <a:xfrm>
            <a:off x="7129453" y="4473313"/>
            <a:ext cx="540627" cy="627388"/>
          </a:xfrm>
          <a:prstGeom prst="rect">
            <a:avLst/>
          </a:prstGeom>
        </p:spPr>
      </p:pic>
      <p:pic>
        <p:nvPicPr>
          <p:cNvPr id="42" name="Image 41"/>
          <p:cNvPicPr>
            <a:picLocks noChangeAspect="1"/>
          </p:cNvPicPr>
          <p:nvPr/>
        </p:nvPicPr>
        <p:blipFill rotWithShape="1">
          <a:blip r:embed="rId7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222" b="70222" l="44444" r="942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308" b="33589"/>
          <a:stretch/>
        </p:blipFill>
        <p:spPr>
          <a:xfrm rot="16200000">
            <a:off x="2524524" y="2186524"/>
            <a:ext cx="402061" cy="341832"/>
          </a:xfrm>
          <a:prstGeom prst="rect">
            <a:avLst/>
          </a:prstGeom>
        </p:spPr>
      </p:pic>
      <p:cxnSp>
        <p:nvCxnSpPr>
          <p:cNvPr id="43" name="Connecteur droit 42"/>
          <p:cNvCxnSpPr/>
          <p:nvPr/>
        </p:nvCxnSpPr>
        <p:spPr>
          <a:xfrm flipH="1">
            <a:off x="4698026" y="2954355"/>
            <a:ext cx="1" cy="2509577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</p:cxnSp>
      <p:pic>
        <p:nvPicPr>
          <p:cNvPr id="44" name="Image 43"/>
          <p:cNvPicPr>
            <a:picLocks noChangeAspect="1"/>
          </p:cNvPicPr>
          <p:nvPr/>
        </p:nvPicPr>
        <p:blipFill rotWithShape="1">
          <a:blip r:embed="rId9"/>
          <a:srcRect b="685"/>
          <a:stretch/>
        </p:blipFill>
        <p:spPr>
          <a:xfrm>
            <a:off x="3613142" y="5408371"/>
            <a:ext cx="576629" cy="630235"/>
          </a:xfrm>
          <a:prstGeom prst="rect">
            <a:avLst/>
          </a:prstGeom>
        </p:spPr>
      </p:pic>
      <p:pic>
        <p:nvPicPr>
          <p:cNvPr id="49" name="Image 48"/>
          <p:cNvPicPr>
            <a:picLocks noChangeAspect="1"/>
          </p:cNvPicPr>
          <p:nvPr/>
        </p:nvPicPr>
        <p:blipFill rotWithShape="1">
          <a:blip r:embed="rId7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222" b="70222" l="44444" r="942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308" b="33589"/>
          <a:stretch/>
        </p:blipFill>
        <p:spPr>
          <a:xfrm rot="16200000">
            <a:off x="6596218" y="2186524"/>
            <a:ext cx="402061" cy="341832"/>
          </a:xfrm>
          <a:prstGeom prst="rect">
            <a:avLst/>
          </a:prstGeom>
        </p:spPr>
      </p:pic>
      <p:sp>
        <p:nvSpPr>
          <p:cNvPr id="39" name="Titre 1"/>
          <p:cNvSpPr>
            <a:spLocks noGrp="1"/>
          </p:cNvSpPr>
          <p:nvPr>
            <p:ph type="title"/>
          </p:nvPr>
        </p:nvSpPr>
        <p:spPr>
          <a:xfrm rot="16200000">
            <a:off x="-3216240" y="3216240"/>
            <a:ext cx="6867525" cy="435046"/>
          </a:xfrm>
        </p:spPr>
        <p:txBody>
          <a:bodyPr/>
          <a:lstStyle/>
          <a:p>
            <a:r>
              <a:rPr lang="fr-FR" dirty="0"/>
              <a:t>Une illustration concrète : l’opération livres</a:t>
            </a:r>
          </a:p>
        </p:txBody>
      </p:sp>
    </p:spTree>
    <p:extLst>
      <p:ext uri="{BB962C8B-B14F-4D97-AF65-F5344CB8AC3E}">
        <p14:creationId xmlns:p14="http://schemas.microsoft.com/office/powerpoint/2010/main" val="262215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Une illustration concrète : l’opération livres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70093" y="1439838"/>
            <a:ext cx="7935316" cy="4675211"/>
          </a:xfrm>
        </p:spPr>
        <p:txBody>
          <a:bodyPr>
            <a:noAutofit/>
          </a:bodyPr>
          <a:lstStyle/>
          <a:p>
            <a:r>
              <a:rPr lang="fr-FR" b="0" dirty="0" smtClean="0">
                <a:solidFill>
                  <a:schemeClr val="tx1"/>
                </a:solidFill>
              </a:rPr>
              <a:t>L’</a:t>
            </a:r>
            <a:r>
              <a:rPr lang="fr-FR" dirty="0" smtClean="0">
                <a:solidFill>
                  <a:schemeClr val="tx1"/>
                </a:solidFill>
              </a:rPr>
              <a:t>apprentissage </a:t>
            </a:r>
            <a:r>
              <a:rPr lang="fr-FR" dirty="0">
                <a:solidFill>
                  <a:schemeClr val="tx1"/>
                </a:solidFill>
              </a:rPr>
              <a:t>de la </a:t>
            </a:r>
            <a:r>
              <a:rPr lang="fr-FR" b="1" dirty="0">
                <a:solidFill>
                  <a:schemeClr val="tx1"/>
                </a:solidFill>
              </a:rPr>
              <a:t>lecture </a:t>
            </a:r>
            <a:r>
              <a:rPr lang="fr-FR" b="0" dirty="0">
                <a:solidFill>
                  <a:schemeClr val="tx1"/>
                </a:solidFill>
              </a:rPr>
              <a:t>pour les plus petits</a:t>
            </a:r>
          </a:p>
          <a:p>
            <a:r>
              <a:rPr lang="fr-FR" b="0" dirty="0" smtClean="0">
                <a:solidFill>
                  <a:schemeClr val="tx1"/>
                </a:solidFill>
              </a:rPr>
              <a:t>L’</a:t>
            </a:r>
            <a:r>
              <a:rPr lang="fr-FR" dirty="0" smtClean="0">
                <a:solidFill>
                  <a:schemeClr val="tx1"/>
                </a:solidFill>
              </a:rPr>
              <a:t>apprentissage </a:t>
            </a:r>
            <a:r>
              <a:rPr lang="fr-FR" dirty="0">
                <a:solidFill>
                  <a:schemeClr val="tx1"/>
                </a:solidFill>
              </a:rPr>
              <a:t>d’une </a:t>
            </a:r>
            <a:r>
              <a:rPr lang="fr-FR" b="1" dirty="0">
                <a:solidFill>
                  <a:schemeClr val="tx1"/>
                </a:solidFill>
              </a:rPr>
              <a:t>langue étrangère </a:t>
            </a:r>
            <a:r>
              <a:rPr lang="fr-FR" b="0" dirty="0">
                <a:solidFill>
                  <a:schemeClr val="tx1"/>
                </a:solidFill>
              </a:rPr>
              <a:t>pour les plus </a:t>
            </a:r>
            <a:r>
              <a:rPr lang="fr-FR" b="0" dirty="0" smtClean="0">
                <a:solidFill>
                  <a:schemeClr val="tx1"/>
                </a:solidFill>
              </a:rPr>
              <a:t>grands</a:t>
            </a:r>
          </a:p>
          <a:p>
            <a:r>
              <a:rPr lang="fr-FR" b="0" dirty="0" smtClean="0">
                <a:solidFill>
                  <a:schemeClr val="tx1"/>
                </a:solidFill>
              </a:rPr>
              <a:t>Le </a:t>
            </a:r>
            <a:r>
              <a:rPr lang="fr-FR" b="1" dirty="0">
                <a:solidFill>
                  <a:schemeClr val="tx1"/>
                </a:solidFill>
              </a:rPr>
              <a:t>perfectionnement de l’anglais </a:t>
            </a:r>
            <a:r>
              <a:rPr lang="fr-FR" b="0" dirty="0">
                <a:solidFill>
                  <a:schemeClr val="tx1"/>
                </a:solidFill>
              </a:rPr>
              <a:t>pour les adolescents </a:t>
            </a:r>
            <a:endParaRPr lang="fr-FR" b="0" dirty="0"/>
          </a:p>
          <a:p>
            <a:r>
              <a:rPr lang="fr-FR" b="0" dirty="0" smtClean="0">
                <a:solidFill>
                  <a:schemeClr val="tx1"/>
                </a:solidFill>
              </a:rPr>
              <a:t>L’</a:t>
            </a:r>
            <a:r>
              <a:rPr lang="fr-FR" b="1" dirty="0" smtClean="0">
                <a:solidFill>
                  <a:schemeClr val="tx1"/>
                </a:solidFill>
              </a:rPr>
              <a:t>apprentissage </a:t>
            </a:r>
            <a:r>
              <a:rPr lang="fr-FR" b="1" dirty="0">
                <a:solidFill>
                  <a:schemeClr val="tx1"/>
                </a:solidFill>
              </a:rPr>
              <a:t>de la cuisine </a:t>
            </a:r>
            <a:r>
              <a:rPr lang="fr-FR" b="0" dirty="0">
                <a:solidFill>
                  <a:schemeClr val="tx1"/>
                </a:solidFill>
              </a:rPr>
              <a:t>et/ou la découverte de recettes </a:t>
            </a:r>
            <a:r>
              <a:rPr lang="fr-FR" b="0" dirty="0" smtClean="0">
                <a:solidFill>
                  <a:schemeClr val="tx1"/>
                </a:solidFill>
              </a:rPr>
              <a:t>locales </a:t>
            </a:r>
            <a:endParaRPr lang="fr-FR" b="0" dirty="0"/>
          </a:p>
          <a:p>
            <a:endParaRPr lang="fr-FR" b="0" spc="-30" dirty="0" smtClean="0"/>
          </a:p>
          <a:p>
            <a:endParaRPr lang="fr-FR" b="0" spc="-30" dirty="0" smtClean="0"/>
          </a:p>
          <a:p>
            <a:endParaRPr lang="fr-FR" b="0" spc="-30" dirty="0"/>
          </a:p>
          <a:p>
            <a:endParaRPr lang="fr-FR" b="0" spc="-30" dirty="0" smtClean="0"/>
          </a:p>
          <a:p>
            <a:endParaRPr lang="fr-FR" b="0" spc="-30" dirty="0"/>
          </a:p>
          <a:p>
            <a:endParaRPr lang="fr-FR" b="0" spc="-30" dirty="0" smtClean="0"/>
          </a:p>
          <a:p>
            <a:endParaRPr lang="fr-FR" b="0" spc="-30" dirty="0"/>
          </a:p>
          <a:p>
            <a:endParaRPr lang="fr-FR" b="0" spc="-30" dirty="0" smtClean="0"/>
          </a:p>
          <a:p>
            <a:endParaRPr lang="fr-FR" b="0" spc="-30" dirty="0"/>
          </a:p>
          <a:p>
            <a:endParaRPr lang="fr-FR" b="0" spc="-30" dirty="0" smtClean="0"/>
          </a:p>
          <a:p>
            <a:r>
              <a:rPr lang="fr-FR" b="0" spc="-30" dirty="0" smtClean="0"/>
              <a:t>Accompagné </a:t>
            </a:r>
            <a:r>
              <a:rPr lang="fr-FR" b="0" spc="-30" dirty="0"/>
              <a:t>d’un </a:t>
            </a:r>
            <a:r>
              <a:rPr lang="fr-FR" spc="-30" dirty="0" smtClean="0"/>
              <a:t>carton personnalisé au </a:t>
            </a:r>
            <a:r>
              <a:rPr lang="fr-FR" spc="-30" dirty="0" smtClean="0"/>
              <a:t>nom du </a:t>
            </a:r>
            <a:r>
              <a:rPr lang="fr-FR" spc="-30" dirty="0" smtClean="0"/>
              <a:t>gestionnaire </a:t>
            </a:r>
            <a:r>
              <a:rPr lang="fr-FR" b="0" spc="-30" dirty="0" smtClean="0"/>
              <a:t>afin </a:t>
            </a:r>
            <a:r>
              <a:rPr lang="fr-FR" b="0" spc="-30" dirty="0"/>
              <a:t>de valoriser au maximum la </a:t>
            </a:r>
            <a:r>
              <a:rPr lang="fr-FR" spc="-30" dirty="0"/>
              <a:t>relation client </a:t>
            </a:r>
            <a:r>
              <a:rPr lang="fr-FR" b="0" spc="-30" dirty="0"/>
              <a:t>et de </a:t>
            </a:r>
            <a:r>
              <a:rPr lang="fr-FR" spc="-30" dirty="0"/>
              <a:t>renforcer la fidélité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Pour mémoire, nous avons </a:t>
            </a:r>
            <a:r>
              <a:rPr lang="fr-FR" dirty="0"/>
              <a:t>offert des livres aux jeunes clients </a:t>
            </a:r>
            <a:r>
              <a:rPr lang="fr-FR" dirty="0" smtClean="0"/>
              <a:t>a des étapes clés de leur apprentissage</a:t>
            </a:r>
            <a:endParaRPr lang="fr-FR" dirty="0"/>
          </a:p>
        </p:txBody>
      </p:sp>
      <p:sp>
        <p:nvSpPr>
          <p:cNvPr id="44" name="ZoneTexte 43"/>
          <p:cNvSpPr txBox="1"/>
          <p:nvPr/>
        </p:nvSpPr>
        <p:spPr>
          <a:xfrm>
            <a:off x="625052" y="4939995"/>
            <a:ext cx="655787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Cliquez sur chaque livre pour en savoir plus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488475" y="3076153"/>
            <a:ext cx="1823231" cy="1879512"/>
          </a:xfrm>
          <a:prstGeom prst="rect">
            <a:avLst/>
          </a:prstGeom>
          <a:solidFill>
            <a:srgbClr val="44546A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488475" y="3070917"/>
            <a:ext cx="1819305" cy="484275"/>
          </a:xfrm>
          <a:prstGeom prst="rect">
            <a:avLst/>
          </a:prstGeom>
          <a:solidFill>
            <a:srgbClr val="44546A">
              <a:lumMod val="40000"/>
              <a:lumOff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387620" y="3070918"/>
            <a:ext cx="1736848" cy="1880820"/>
          </a:xfrm>
          <a:prstGeom prst="rect">
            <a:avLst/>
          </a:prstGeom>
          <a:solidFill>
            <a:srgbClr val="44546A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377803" y="3070917"/>
            <a:ext cx="1756480" cy="484275"/>
          </a:xfrm>
          <a:prstGeom prst="rect">
            <a:avLst/>
          </a:prstGeom>
          <a:solidFill>
            <a:srgbClr val="44546A">
              <a:lumMod val="40000"/>
              <a:lumOff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25053" y="3070918"/>
            <a:ext cx="2780003" cy="1880820"/>
          </a:xfrm>
          <a:prstGeom prst="rect">
            <a:avLst/>
          </a:prstGeom>
          <a:solidFill>
            <a:srgbClr val="44546A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25053" y="3070917"/>
            <a:ext cx="2780003" cy="484275"/>
          </a:xfrm>
          <a:prstGeom prst="rect">
            <a:avLst/>
          </a:prstGeom>
          <a:solidFill>
            <a:srgbClr val="44546A">
              <a:lumMod val="40000"/>
              <a:lumOff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Picture 5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51" y="3699167"/>
            <a:ext cx="844210" cy="113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6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3520" y="3695241"/>
            <a:ext cx="879549" cy="1134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7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91" y="3695241"/>
            <a:ext cx="866460" cy="1134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Espace réservé du contenu 1"/>
          <p:cNvSpPr txBox="1">
            <a:spLocks/>
          </p:cNvSpPr>
          <p:nvPr/>
        </p:nvSpPr>
        <p:spPr>
          <a:xfrm>
            <a:off x="628979" y="3120654"/>
            <a:ext cx="2774767" cy="332448"/>
          </a:xfrm>
          <a:prstGeom prst="rect">
            <a:avLst/>
          </a:prstGeom>
        </p:spPr>
        <p:txBody>
          <a:bodyPr/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Cible 6 ans</a:t>
            </a: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(nés en 2014) 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--------- 7 679 clients ---------</a:t>
            </a:r>
          </a:p>
          <a:p>
            <a:pPr marL="265113" marR="0" lvl="0" indent="-26511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9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5113" marR="0" lvl="0" indent="-26511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9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5113" marR="0" lvl="0" indent="-26511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9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5113" marR="0" lvl="0" indent="-26511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9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5113" marR="0" lvl="0" indent="-26511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9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Espace réservé du contenu 1"/>
          <p:cNvSpPr txBox="1">
            <a:spLocks/>
          </p:cNvSpPr>
          <p:nvPr/>
        </p:nvSpPr>
        <p:spPr>
          <a:xfrm>
            <a:off x="3489784" y="3120654"/>
            <a:ext cx="1781349" cy="333757"/>
          </a:xfrm>
          <a:prstGeom prst="rect">
            <a:avLst/>
          </a:prstGeom>
        </p:spPr>
        <p:txBody>
          <a:bodyPr/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Cible 11 ans </a:t>
            </a: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(nés en 2009) 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--------- 9 242 clients ---------  </a:t>
            </a:r>
          </a:p>
          <a:p>
            <a:pPr marL="265113" marR="0" lvl="0" indent="-26511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9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Espace réservé du contenu 1"/>
          <p:cNvSpPr txBox="1">
            <a:spLocks/>
          </p:cNvSpPr>
          <p:nvPr/>
        </p:nvSpPr>
        <p:spPr>
          <a:xfrm>
            <a:off x="4432158" y="3531634"/>
            <a:ext cx="852063" cy="252608"/>
          </a:xfrm>
          <a:prstGeom prst="rect">
            <a:avLst/>
          </a:prstGeom>
        </p:spPr>
        <p:txBody>
          <a:bodyPr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Français / Anglais</a:t>
            </a: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7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7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7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7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7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Espace réservé du contenu 1"/>
          <p:cNvSpPr txBox="1">
            <a:spLocks/>
          </p:cNvSpPr>
          <p:nvPr/>
        </p:nvSpPr>
        <p:spPr>
          <a:xfrm>
            <a:off x="3513343" y="3531634"/>
            <a:ext cx="998655" cy="252608"/>
          </a:xfrm>
          <a:prstGeom prst="rect">
            <a:avLst/>
          </a:prstGeom>
        </p:spPr>
        <p:txBody>
          <a:bodyPr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Français / Allemand</a:t>
            </a: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7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7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7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7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7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Espace réservé du contenu 1"/>
          <p:cNvSpPr txBox="1">
            <a:spLocks/>
          </p:cNvSpPr>
          <p:nvPr/>
        </p:nvSpPr>
        <p:spPr>
          <a:xfrm>
            <a:off x="5343119" y="3120654"/>
            <a:ext cx="1793128" cy="333757"/>
          </a:xfrm>
          <a:prstGeom prst="rect">
            <a:avLst/>
          </a:prstGeom>
        </p:spPr>
        <p:txBody>
          <a:bodyPr/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Cible 15 ans </a:t>
            </a: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(nés en 2015) 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--------- 10 330 clients ---------  </a:t>
            </a:r>
          </a:p>
          <a:p>
            <a:pPr marL="265113" marR="0" lvl="0" indent="-26511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9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5113" marR="0" lvl="0" indent="-26511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9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5113" marR="0" lvl="0" indent="-26511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9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5113" marR="0" lvl="0" indent="-26511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9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5113" marR="0" lvl="0" indent="-26511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9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Espace réservé du contenu 1"/>
          <p:cNvSpPr txBox="1">
            <a:spLocks/>
          </p:cNvSpPr>
          <p:nvPr/>
        </p:nvSpPr>
        <p:spPr>
          <a:xfrm>
            <a:off x="5805144" y="3531634"/>
            <a:ext cx="963315" cy="332448"/>
          </a:xfrm>
          <a:prstGeom prst="rect">
            <a:avLst/>
          </a:prstGeom>
        </p:spPr>
        <p:txBody>
          <a:bodyPr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Français / Anglais</a:t>
            </a: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7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7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7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7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7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0" name="Image 12">
            <a:hlinkClick r:id="rId8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675" y="3713564"/>
            <a:ext cx="706780" cy="1116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3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1507" y="3713564"/>
            <a:ext cx="744737" cy="1116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4">
            <a:hlinkClick r:id="rId12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586" y="3713564"/>
            <a:ext cx="706780" cy="1116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Rectangle 46"/>
          <p:cNvSpPr/>
          <p:nvPr/>
        </p:nvSpPr>
        <p:spPr>
          <a:xfrm>
            <a:off x="7227428" y="3060537"/>
            <a:ext cx="1736848" cy="1880820"/>
          </a:xfrm>
          <a:prstGeom prst="rect">
            <a:avLst/>
          </a:prstGeom>
          <a:solidFill>
            <a:srgbClr val="44546A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7217611" y="3060536"/>
            <a:ext cx="1756480" cy="484275"/>
          </a:xfrm>
          <a:prstGeom prst="rect">
            <a:avLst/>
          </a:prstGeom>
          <a:solidFill>
            <a:srgbClr val="44546A">
              <a:lumMod val="40000"/>
              <a:lumOff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Espace réservé du contenu 1"/>
          <p:cNvSpPr txBox="1">
            <a:spLocks/>
          </p:cNvSpPr>
          <p:nvPr/>
        </p:nvSpPr>
        <p:spPr>
          <a:xfrm>
            <a:off x="7182927" y="3110273"/>
            <a:ext cx="1793128" cy="333757"/>
          </a:xfrm>
          <a:prstGeom prst="rect">
            <a:avLst/>
          </a:prstGeom>
        </p:spPr>
        <p:txBody>
          <a:bodyPr/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Cible </a:t>
            </a:r>
            <a:r>
              <a:rPr lang="fr-FR" sz="900" b="1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r>
              <a:rPr kumimoji="0" lang="fr-FR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ans </a:t>
            </a: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(nés en 2002) 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--------- </a:t>
            </a:r>
            <a:r>
              <a:rPr lang="fr-FR" sz="9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11 500</a:t>
            </a: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clients ---------  </a:t>
            </a:r>
          </a:p>
          <a:p>
            <a:pPr marL="265113" marR="0" lvl="0" indent="-26511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9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5113" marR="0" lvl="0" indent="-26511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9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5113" marR="0" lvl="0" indent="-26511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9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5113" marR="0" lvl="0" indent="-26511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9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5113" marR="0" lvl="0" indent="-26511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9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2" name="Image 3"/>
          <p:cNvPicPr>
            <a:picLocks noChangeAspect="1"/>
          </p:cNvPicPr>
          <p:nvPr/>
        </p:nvPicPr>
        <p:blipFill>
          <a:blip r:embed="rId1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6832" y="2599000"/>
            <a:ext cx="700401" cy="700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2" descr="image001"/>
          <p:cNvPicPr>
            <a:picLocks noChangeAspect="1" noChangeArrowheads="1"/>
          </p:cNvPicPr>
          <p:nvPr/>
        </p:nvPicPr>
        <p:blipFill rotWithShape="1"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80" t="4311" r="3817" b="5004"/>
          <a:stretch/>
        </p:blipFill>
        <p:spPr bwMode="auto">
          <a:xfrm rot="419890">
            <a:off x="7741586" y="3624103"/>
            <a:ext cx="753426" cy="97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7010102" y="4603990"/>
            <a:ext cx="22163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/>
              <a:t>Envoi d’ici quelques semaines, </a:t>
            </a:r>
            <a:br>
              <a:rPr lang="fr-FR" sz="1000" dirty="0" smtClean="0"/>
            </a:br>
            <a:r>
              <a:rPr lang="fr-FR" sz="1000" dirty="0" smtClean="0"/>
              <a:t>+ d’informations prochainement</a:t>
            </a: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406601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70093" y="1439838"/>
            <a:ext cx="7950057" cy="4675211"/>
          </a:xfrm>
        </p:spPr>
        <p:txBody>
          <a:bodyPr/>
          <a:lstStyle/>
          <a:p>
            <a:pPr marL="0" indent="0" algn="ctr">
              <a:buNone/>
            </a:pPr>
            <a:r>
              <a:rPr lang="fr-FR" dirty="0" smtClean="0"/>
              <a:t>Choisissons ensemble l’une des 9 recettes et lançons-nous ! </a:t>
            </a:r>
            <a:br>
              <a:rPr lang="fr-FR" dirty="0" smtClean="0"/>
            </a:br>
            <a:r>
              <a:rPr lang="fr-FR" dirty="0" smtClean="0"/>
              <a:t>Quelles sont nos bonnes pratiques ? </a:t>
            </a:r>
          </a:p>
          <a:p>
            <a:pPr algn="ctr"/>
            <a:endParaRPr lang="fr-FR" dirty="0" smtClean="0"/>
          </a:p>
          <a:p>
            <a:pPr algn="ctr"/>
            <a:endParaRPr lang="fr-FR" dirty="0"/>
          </a:p>
          <a:p>
            <a:pPr algn="ctr"/>
            <a:endParaRPr lang="fr-FR" dirty="0" smtClean="0"/>
          </a:p>
          <a:p>
            <a:pPr algn="ctr"/>
            <a:endParaRPr lang="fr-FR" dirty="0"/>
          </a:p>
          <a:p>
            <a:pPr algn="ctr"/>
            <a:endParaRPr lang="fr-FR" dirty="0" smtClean="0"/>
          </a:p>
          <a:p>
            <a:pPr algn="ctr"/>
            <a:endParaRPr lang="fr-FR" dirty="0"/>
          </a:p>
          <a:p>
            <a:pPr algn="ctr"/>
            <a:endParaRPr lang="fr-FR" dirty="0" smtClean="0"/>
          </a:p>
          <a:p>
            <a:pPr algn="ctr"/>
            <a:endParaRPr lang="fr-FR" dirty="0"/>
          </a:p>
          <a:p>
            <a:pPr algn="ctr"/>
            <a:endParaRPr lang="fr-FR" dirty="0" smtClean="0"/>
          </a:p>
          <a:p>
            <a:pPr algn="ctr"/>
            <a:endParaRPr lang="fr-FR" dirty="0"/>
          </a:p>
          <a:p>
            <a:pPr algn="ctr"/>
            <a:endParaRPr lang="fr-FR" dirty="0" smtClean="0"/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Concrètement dans notre agence </a:t>
            </a:r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Un temps d’échange autour des recettes</a:t>
            </a:r>
          </a:p>
        </p:txBody>
      </p:sp>
      <p:grpSp>
        <p:nvGrpSpPr>
          <p:cNvPr id="7" name="Groupe 6"/>
          <p:cNvGrpSpPr/>
          <p:nvPr/>
        </p:nvGrpSpPr>
        <p:grpSpPr>
          <a:xfrm rot="152488">
            <a:off x="972898" y="2986511"/>
            <a:ext cx="1650715" cy="1774254"/>
            <a:chOff x="861883" y="2684953"/>
            <a:chExt cx="2232000" cy="2218175"/>
          </a:xfrm>
        </p:grpSpPr>
        <p:grpSp>
          <p:nvGrpSpPr>
            <p:cNvPr id="8" name="Groupe 7"/>
            <p:cNvGrpSpPr/>
            <p:nvPr/>
          </p:nvGrpSpPr>
          <p:grpSpPr>
            <a:xfrm>
              <a:off x="861883" y="2809030"/>
              <a:ext cx="2232000" cy="2094098"/>
              <a:chOff x="861883" y="2809030"/>
              <a:chExt cx="2232000" cy="2094098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861883" y="2809030"/>
                <a:ext cx="2232000" cy="1701142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" name="Ellipse 10"/>
              <p:cNvSpPr/>
              <p:nvPr/>
            </p:nvSpPr>
            <p:spPr>
              <a:xfrm>
                <a:off x="999942" y="2902414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" name="Ellipse 11"/>
              <p:cNvSpPr/>
              <p:nvPr/>
            </p:nvSpPr>
            <p:spPr>
              <a:xfrm>
                <a:off x="999942" y="3139003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" name="Ellipse 12"/>
              <p:cNvSpPr/>
              <p:nvPr/>
            </p:nvSpPr>
            <p:spPr>
              <a:xfrm>
                <a:off x="999942" y="3375592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4" name="Ellipse 13"/>
              <p:cNvSpPr/>
              <p:nvPr/>
            </p:nvSpPr>
            <p:spPr>
              <a:xfrm>
                <a:off x="999942" y="3612181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5" name="Ellipse 14"/>
              <p:cNvSpPr/>
              <p:nvPr/>
            </p:nvSpPr>
            <p:spPr>
              <a:xfrm>
                <a:off x="999942" y="3848770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6" name="Ellipse 15"/>
              <p:cNvSpPr/>
              <p:nvPr/>
            </p:nvSpPr>
            <p:spPr>
              <a:xfrm>
                <a:off x="999942" y="4085359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9" name="Ellipse 18"/>
              <p:cNvSpPr/>
              <p:nvPr/>
            </p:nvSpPr>
            <p:spPr>
              <a:xfrm>
                <a:off x="999942" y="4321948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0" name="Ellipse 19"/>
              <p:cNvSpPr/>
              <p:nvPr/>
            </p:nvSpPr>
            <p:spPr>
              <a:xfrm>
                <a:off x="999942" y="4558537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1" name="Ellipse 20"/>
              <p:cNvSpPr/>
              <p:nvPr/>
            </p:nvSpPr>
            <p:spPr>
              <a:xfrm>
                <a:off x="999942" y="4795128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9" name="Rectangle 127"/>
            <p:cNvSpPr/>
            <p:nvPr/>
          </p:nvSpPr>
          <p:spPr>
            <a:xfrm>
              <a:off x="1205534" y="2684953"/>
              <a:ext cx="912508" cy="255493"/>
            </a:xfrm>
            <a:custGeom>
              <a:avLst/>
              <a:gdLst>
                <a:gd name="connsiteX0" fmla="*/ 0 w 899808"/>
                <a:gd name="connsiteY0" fmla="*/ 0 h 217393"/>
                <a:gd name="connsiteX1" fmla="*/ 899808 w 899808"/>
                <a:gd name="connsiteY1" fmla="*/ 0 h 217393"/>
                <a:gd name="connsiteX2" fmla="*/ 899808 w 899808"/>
                <a:gd name="connsiteY2" fmla="*/ 217393 h 217393"/>
                <a:gd name="connsiteX3" fmla="*/ 0 w 899808"/>
                <a:gd name="connsiteY3" fmla="*/ 217393 h 217393"/>
                <a:gd name="connsiteX4" fmla="*/ 0 w 899808"/>
                <a:gd name="connsiteY4" fmla="*/ 0 h 217393"/>
                <a:gd name="connsiteX0" fmla="*/ 12700 w 912508"/>
                <a:gd name="connsiteY0" fmla="*/ 0 h 242793"/>
                <a:gd name="connsiteX1" fmla="*/ 912508 w 912508"/>
                <a:gd name="connsiteY1" fmla="*/ 0 h 242793"/>
                <a:gd name="connsiteX2" fmla="*/ 912508 w 912508"/>
                <a:gd name="connsiteY2" fmla="*/ 217393 h 242793"/>
                <a:gd name="connsiteX3" fmla="*/ 0 w 912508"/>
                <a:gd name="connsiteY3" fmla="*/ 242793 h 242793"/>
                <a:gd name="connsiteX4" fmla="*/ 12700 w 912508"/>
                <a:gd name="connsiteY4" fmla="*/ 0 h 242793"/>
                <a:gd name="connsiteX0" fmla="*/ 12700 w 912508"/>
                <a:gd name="connsiteY0" fmla="*/ 12700 h 255493"/>
                <a:gd name="connsiteX1" fmla="*/ 906158 w 912508"/>
                <a:gd name="connsiteY1" fmla="*/ 0 h 255493"/>
                <a:gd name="connsiteX2" fmla="*/ 912508 w 912508"/>
                <a:gd name="connsiteY2" fmla="*/ 230093 h 255493"/>
                <a:gd name="connsiteX3" fmla="*/ 0 w 912508"/>
                <a:gd name="connsiteY3" fmla="*/ 255493 h 255493"/>
                <a:gd name="connsiteX4" fmla="*/ 12700 w 912508"/>
                <a:gd name="connsiteY4" fmla="*/ 12700 h 255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2508" h="255493">
                  <a:moveTo>
                    <a:pt x="12700" y="12700"/>
                  </a:moveTo>
                  <a:lnTo>
                    <a:pt x="906158" y="0"/>
                  </a:lnTo>
                  <a:lnTo>
                    <a:pt x="912508" y="230093"/>
                  </a:lnTo>
                  <a:lnTo>
                    <a:pt x="0" y="255493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rgbClr val="CBC4B6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3" name="Groupe 72"/>
          <p:cNvGrpSpPr/>
          <p:nvPr/>
        </p:nvGrpSpPr>
        <p:grpSpPr>
          <a:xfrm>
            <a:off x="3079132" y="2851246"/>
            <a:ext cx="1650715" cy="2116404"/>
            <a:chOff x="3712866" y="2515912"/>
            <a:chExt cx="2232000" cy="2645932"/>
          </a:xfrm>
        </p:grpSpPr>
        <p:sp>
          <p:nvSpPr>
            <p:cNvPr id="74" name="Carré corné 73"/>
            <p:cNvSpPr/>
            <p:nvPr/>
          </p:nvSpPr>
          <p:spPr>
            <a:xfrm rot="21448335" flipH="1">
              <a:off x="3712866" y="2641844"/>
              <a:ext cx="2232000" cy="2520000"/>
            </a:xfrm>
            <a:prstGeom prst="foldedCorner">
              <a:avLst>
                <a:gd name="adj" fmla="val 14367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4543263" y="2515912"/>
              <a:ext cx="1079462" cy="218150"/>
            </a:xfrm>
            <a:prstGeom prst="rect">
              <a:avLst/>
            </a:prstGeom>
            <a:solidFill>
              <a:srgbClr val="CBC4B6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91" name="Groupe 90"/>
          <p:cNvGrpSpPr/>
          <p:nvPr/>
        </p:nvGrpSpPr>
        <p:grpSpPr>
          <a:xfrm>
            <a:off x="5093530" y="2744975"/>
            <a:ext cx="1650715" cy="1900744"/>
            <a:chOff x="6436616" y="2383052"/>
            <a:chExt cx="2232000" cy="2376313"/>
          </a:xfrm>
        </p:grpSpPr>
        <p:sp>
          <p:nvSpPr>
            <p:cNvPr id="92" name="Rectangle 91"/>
            <p:cNvSpPr/>
            <p:nvPr/>
          </p:nvSpPr>
          <p:spPr>
            <a:xfrm>
              <a:off x="6436616" y="2527365"/>
              <a:ext cx="2232000" cy="2232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3" name="Rectangle 92"/>
            <p:cNvSpPr/>
            <p:nvPr/>
          </p:nvSpPr>
          <p:spPr>
            <a:xfrm>
              <a:off x="6546220" y="2593851"/>
              <a:ext cx="108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4" name="Rectangle 93"/>
            <p:cNvSpPr/>
            <p:nvPr/>
          </p:nvSpPr>
          <p:spPr>
            <a:xfrm>
              <a:off x="6546220" y="2793592"/>
              <a:ext cx="108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5" name="Rectangle 94"/>
            <p:cNvSpPr/>
            <p:nvPr/>
          </p:nvSpPr>
          <p:spPr>
            <a:xfrm>
              <a:off x="6546220" y="2993333"/>
              <a:ext cx="108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6" name="Rectangle 95"/>
            <p:cNvSpPr/>
            <p:nvPr/>
          </p:nvSpPr>
          <p:spPr>
            <a:xfrm>
              <a:off x="6546220" y="3193074"/>
              <a:ext cx="108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7" name="Rectangle 96"/>
            <p:cNvSpPr/>
            <p:nvPr/>
          </p:nvSpPr>
          <p:spPr>
            <a:xfrm>
              <a:off x="6546220" y="3392815"/>
              <a:ext cx="108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8" name="Rectangle 97"/>
            <p:cNvSpPr/>
            <p:nvPr/>
          </p:nvSpPr>
          <p:spPr>
            <a:xfrm>
              <a:off x="6546220" y="3592556"/>
              <a:ext cx="108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9" name="Rectangle 98"/>
            <p:cNvSpPr/>
            <p:nvPr/>
          </p:nvSpPr>
          <p:spPr>
            <a:xfrm>
              <a:off x="6546220" y="3792297"/>
              <a:ext cx="108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6546220" y="3992038"/>
              <a:ext cx="108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6546220" y="4191779"/>
              <a:ext cx="108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6546220" y="4391520"/>
              <a:ext cx="108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6546220" y="4591265"/>
              <a:ext cx="108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7216871" y="2383052"/>
              <a:ext cx="899808" cy="358821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14" name="Groupe 113"/>
          <p:cNvGrpSpPr/>
          <p:nvPr/>
        </p:nvGrpSpPr>
        <p:grpSpPr>
          <a:xfrm rot="519097">
            <a:off x="6948982" y="2692937"/>
            <a:ext cx="1768360" cy="1191750"/>
            <a:chOff x="8957112" y="2280669"/>
            <a:chExt cx="2391072" cy="1489928"/>
          </a:xfrm>
        </p:grpSpPr>
        <p:grpSp>
          <p:nvGrpSpPr>
            <p:cNvPr id="115" name="Groupe 114"/>
            <p:cNvGrpSpPr/>
            <p:nvPr/>
          </p:nvGrpSpPr>
          <p:grpSpPr>
            <a:xfrm>
              <a:off x="9201751" y="2280669"/>
              <a:ext cx="2146433" cy="1489928"/>
              <a:chOff x="9201752" y="2280669"/>
              <a:chExt cx="2146433" cy="1489928"/>
            </a:xfrm>
          </p:grpSpPr>
          <p:sp>
            <p:nvSpPr>
              <p:cNvPr id="117" name="Rectangle 116"/>
              <p:cNvSpPr/>
              <p:nvPr/>
            </p:nvSpPr>
            <p:spPr>
              <a:xfrm>
                <a:off x="9201752" y="2280669"/>
                <a:ext cx="2146433" cy="1489928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grpSp>
            <p:nvGrpSpPr>
              <p:cNvPr id="118" name="Groupe 117"/>
              <p:cNvGrpSpPr/>
              <p:nvPr/>
            </p:nvGrpSpPr>
            <p:grpSpPr>
              <a:xfrm>
                <a:off x="9711279" y="2401456"/>
                <a:ext cx="1519534" cy="108000"/>
                <a:chOff x="9711279" y="2822639"/>
                <a:chExt cx="1519534" cy="108000"/>
              </a:xfrm>
            </p:grpSpPr>
            <p:sp>
              <p:nvSpPr>
                <p:cNvPr id="119" name="Rectangle 118"/>
                <p:cNvSpPr/>
                <p:nvPr/>
              </p:nvSpPr>
              <p:spPr>
                <a:xfrm rot="16200000">
                  <a:off x="9711279" y="2822639"/>
                  <a:ext cx="108000" cy="108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0" name="Rectangle 119"/>
                <p:cNvSpPr/>
                <p:nvPr/>
              </p:nvSpPr>
              <p:spPr>
                <a:xfrm rot="16200000">
                  <a:off x="10417047" y="2822639"/>
                  <a:ext cx="108000" cy="108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1" name="Rectangle 120"/>
                <p:cNvSpPr/>
                <p:nvPr/>
              </p:nvSpPr>
              <p:spPr>
                <a:xfrm rot="16200000">
                  <a:off x="10652303" y="2822639"/>
                  <a:ext cx="108000" cy="108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2" name="Rectangle 121"/>
                <p:cNvSpPr/>
                <p:nvPr/>
              </p:nvSpPr>
              <p:spPr>
                <a:xfrm rot="16200000">
                  <a:off x="10887559" y="2822639"/>
                  <a:ext cx="108000" cy="108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3" name="Rectangle 122"/>
                <p:cNvSpPr/>
                <p:nvPr/>
              </p:nvSpPr>
              <p:spPr>
                <a:xfrm rot="16200000">
                  <a:off x="11122813" y="2822639"/>
                  <a:ext cx="108000" cy="108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4" name="Rectangle 123"/>
                <p:cNvSpPr/>
                <p:nvPr/>
              </p:nvSpPr>
              <p:spPr>
                <a:xfrm rot="16200000">
                  <a:off x="10181791" y="2822639"/>
                  <a:ext cx="108000" cy="108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5" name="Rectangle 124"/>
                <p:cNvSpPr/>
                <p:nvPr/>
              </p:nvSpPr>
              <p:spPr>
                <a:xfrm rot="16200000">
                  <a:off x="9946535" y="2822639"/>
                  <a:ext cx="108000" cy="108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  <p:sp>
          <p:nvSpPr>
            <p:cNvPr id="116" name="Rectangle 111"/>
            <p:cNvSpPr/>
            <p:nvPr/>
          </p:nvSpPr>
          <p:spPr>
            <a:xfrm rot="19578938">
              <a:off x="8957112" y="2282725"/>
              <a:ext cx="868472" cy="247774"/>
            </a:xfrm>
            <a:custGeom>
              <a:avLst/>
              <a:gdLst>
                <a:gd name="connsiteX0" fmla="*/ 0 w 868472"/>
                <a:gd name="connsiteY0" fmla="*/ 0 h 247774"/>
                <a:gd name="connsiteX1" fmla="*/ 868472 w 868472"/>
                <a:gd name="connsiteY1" fmla="*/ 0 h 247774"/>
                <a:gd name="connsiteX2" fmla="*/ 868472 w 868472"/>
                <a:gd name="connsiteY2" fmla="*/ 247774 h 247774"/>
                <a:gd name="connsiteX3" fmla="*/ 0 w 868472"/>
                <a:gd name="connsiteY3" fmla="*/ 247774 h 247774"/>
                <a:gd name="connsiteX4" fmla="*/ 0 w 868472"/>
                <a:gd name="connsiteY4" fmla="*/ 0 h 247774"/>
                <a:gd name="connsiteX0" fmla="*/ 0 w 868472"/>
                <a:gd name="connsiteY0" fmla="*/ 0 h 247774"/>
                <a:gd name="connsiteX1" fmla="*/ 857799 w 868472"/>
                <a:gd name="connsiteY1" fmla="*/ 50723 h 247774"/>
                <a:gd name="connsiteX2" fmla="*/ 868472 w 868472"/>
                <a:gd name="connsiteY2" fmla="*/ 247774 h 247774"/>
                <a:gd name="connsiteX3" fmla="*/ 0 w 868472"/>
                <a:gd name="connsiteY3" fmla="*/ 247774 h 247774"/>
                <a:gd name="connsiteX4" fmla="*/ 0 w 868472"/>
                <a:gd name="connsiteY4" fmla="*/ 0 h 247774"/>
                <a:gd name="connsiteX0" fmla="*/ 0 w 868472"/>
                <a:gd name="connsiteY0" fmla="*/ 0 h 247774"/>
                <a:gd name="connsiteX1" fmla="*/ 857799 w 868472"/>
                <a:gd name="connsiteY1" fmla="*/ 50723 h 247774"/>
                <a:gd name="connsiteX2" fmla="*/ 868472 w 868472"/>
                <a:gd name="connsiteY2" fmla="*/ 247774 h 247774"/>
                <a:gd name="connsiteX3" fmla="*/ 29362 w 868472"/>
                <a:gd name="connsiteY3" fmla="*/ 221075 h 247774"/>
                <a:gd name="connsiteX4" fmla="*/ 0 w 868472"/>
                <a:gd name="connsiteY4" fmla="*/ 0 h 24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8472" h="247774">
                  <a:moveTo>
                    <a:pt x="0" y="0"/>
                  </a:moveTo>
                  <a:lnTo>
                    <a:pt x="857799" y="50723"/>
                  </a:lnTo>
                  <a:lnTo>
                    <a:pt x="868472" y="247774"/>
                  </a:lnTo>
                  <a:lnTo>
                    <a:pt x="29362" y="2210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26" name="Carré corné 125"/>
          <p:cNvSpPr/>
          <p:nvPr/>
        </p:nvSpPr>
        <p:spPr>
          <a:xfrm rot="187014">
            <a:off x="7027379" y="4181510"/>
            <a:ext cx="1587433" cy="862206"/>
          </a:xfrm>
          <a:prstGeom prst="foldedCorner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105520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L’accompagnement va se poursuivre par de nouvelles vidéos d’ici la fin de l’année et des formations en 2021</a:t>
            </a:r>
            <a:endParaRPr lang="fr-FR" dirty="0"/>
          </a:p>
        </p:txBody>
      </p:sp>
      <p:graphicFrame>
        <p:nvGraphicFramePr>
          <p:cNvPr id="47" name="Tableau 46">
            <a:extLst>
              <a:ext uri="{FF2B5EF4-FFF2-40B4-BE49-F238E27FC236}">
                <a16:creationId xmlns:a16="http://schemas.microsoft.com/office/drawing/2014/main" id="{66228F19-C875-4C20-A4DD-F8B74D8242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4905470"/>
              </p:ext>
            </p:extLst>
          </p:nvPr>
        </p:nvGraphicFramePr>
        <p:xfrm>
          <a:off x="870094" y="1167897"/>
          <a:ext cx="7794385" cy="5000498"/>
        </p:xfrm>
        <a:graphic>
          <a:graphicData uri="http://schemas.openxmlformats.org/drawingml/2006/table">
            <a:tbl>
              <a:tblPr firstRow="1" bandRow="1"/>
              <a:tblGrid>
                <a:gridCol w="725059">
                  <a:extLst>
                    <a:ext uri="{9D8B030D-6E8A-4147-A177-3AD203B41FA5}">
                      <a16:colId xmlns:a16="http://schemas.microsoft.com/office/drawing/2014/main" val="1465173605"/>
                    </a:ext>
                  </a:extLst>
                </a:gridCol>
                <a:gridCol w="906324">
                  <a:extLst>
                    <a:ext uri="{9D8B030D-6E8A-4147-A177-3AD203B41FA5}">
                      <a16:colId xmlns:a16="http://schemas.microsoft.com/office/drawing/2014/main" val="295057206"/>
                    </a:ext>
                  </a:extLst>
                </a:gridCol>
                <a:gridCol w="725059">
                  <a:extLst>
                    <a:ext uri="{9D8B030D-6E8A-4147-A177-3AD203B41FA5}">
                      <a16:colId xmlns:a16="http://schemas.microsoft.com/office/drawing/2014/main" val="3759836971"/>
                    </a:ext>
                  </a:extLst>
                </a:gridCol>
                <a:gridCol w="821926">
                  <a:extLst>
                    <a:ext uri="{9D8B030D-6E8A-4147-A177-3AD203B41FA5}">
                      <a16:colId xmlns:a16="http://schemas.microsoft.com/office/drawing/2014/main" val="942594365"/>
                    </a:ext>
                  </a:extLst>
                </a:gridCol>
                <a:gridCol w="628192">
                  <a:extLst>
                    <a:ext uri="{9D8B030D-6E8A-4147-A177-3AD203B41FA5}">
                      <a16:colId xmlns:a16="http://schemas.microsoft.com/office/drawing/2014/main" val="970075870"/>
                    </a:ext>
                  </a:extLst>
                </a:gridCol>
                <a:gridCol w="929394">
                  <a:extLst>
                    <a:ext uri="{9D8B030D-6E8A-4147-A177-3AD203B41FA5}">
                      <a16:colId xmlns:a16="http://schemas.microsoft.com/office/drawing/2014/main" val="1748005088"/>
                    </a:ext>
                  </a:extLst>
                </a:gridCol>
                <a:gridCol w="756079">
                  <a:extLst>
                    <a:ext uri="{9D8B030D-6E8A-4147-A177-3AD203B41FA5}">
                      <a16:colId xmlns:a16="http://schemas.microsoft.com/office/drawing/2014/main" val="3016356461"/>
                    </a:ext>
                  </a:extLst>
                </a:gridCol>
                <a:gridCol w="852234">
                  <a:extLst>
                    <a:ext uri="{9D8B030D-6E8A-4147-A177-3AD203B41FA5}">
                      <a16:colId xmlns:a16="http://schemas.microsoft.com/office/drawing/2014/main" val="769790649"/>
                    </a:ext>
                  </a:extLst>
                </a:gridCol>
                <a:gridCol w="725059">
                  <a:extLst>
                    <a:ext uri="{9D8B030D-6E8A-4147-A177-3AD203B41FA5}">
                      <a16:colId xmlns:a16="http://schemas.microsoft.com/office/drawing/2014/main" val="3314687644"/>
                    </a:ext>
                  </a:extLst>
                </a:gridCol>
                <a:gridCol w="725059">
                  <a:extLst>
                    <a:ext uri="{9D8B030D-6E8A-4147-A177-3AD203B41FA5}">
                      <a16:colId xmlns:a16="http://schemas.microsoft.com/office/drawing/2014/main" val="2597479126"/>
                    </a:ext>
                  </a:extLst>
                </a:gridCol>
              </a:tblGrid>
              <a:tr h="286110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r>
                        <a:rPr lang="fr-FR" sz="11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Segoe UI Light" panose="020B0502040204020203" pitchFamily="34" charset="0"/>
                        </a:rPr>
                        <a:t>2020</a:t>
                      </a:r>
                      <a:endParaRPr lang="fr-FR" sz="11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7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r>
                        <a:rPr lang="fr-FR" sz="11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Segoe UI Light" panose="020B0502040204020203" pitchFamily="34" charset="0"/>
                        </a:rPr>
                        <a:t>2021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511463"/>
                  </a:ext>
                </a:extLst>
              </a:tr>
              <a:tr h="286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r>
                        <a:rPr lang="fr-FR" sz="1100" b="1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  <a:cs typeface="Segoe UI Light" panose="020B0502040204020203" pitchFamily="34" charset="0"/>
                        </a:rPr>
                        <a:t>Octobre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lumMod val="60000"/>
                        <a:lumOff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r>
                        <a:rPr lang="fr-FR" sz="1100" b="1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  <a:cs typeface="Segoe UI Light" panose="020B0502040204020203" pitchFamily="34" charset="0"/>
                        </a:rPr>
                        <a:t>Novembre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lumMod val="60000"/>
                        <a:lumOff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r>
                        <a:rPr lang="fr-FR" sz="1100" b="1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  <a:cs typeface="Segoe UI Light" panose="020B0502040204020203" pitchFamily="34" charset="0"/>
                        </a:rPr>
                        <a:t>Décembre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lumMod val="60000"/>
                        <a:lumOff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r>
                        <a:rPr lang="fr-FR" sz="1100" b="1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  <a:cs typeface="Segoe UI Light" panose="020B0502040204020203" pitchFamily="34" charset="0"/>
                        </a:rPr>
                        <a:t>Janvier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lumMod val="60000"/>
                        <a:lumOff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100" b="1" dirty="0" smtClean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  <a:cs typeface="Segoe UI Light" panose="020B0502040204020203" pitchFamily="34" charset="0"/>
                        </a:rPr>
                        <a:t>Février</a:t>
                      </a:r>
                      <a:endParaRPr lang="fr-FR" sz="11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lumMod val="60000"/>
                        <a:lumOff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r>
                        <a:rPr lang="fr-FR" sz="1100" b="1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  <a:cs typeface="Segoe UI Light" panose="020B0502040204020203" pitchFamily="34" charset="0"/>
                        </a:rPr>
                        <a:t>Mars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lumMod val="60000"/>
                        <a:lumOff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r>
                        <a:rPr lang="fr-FR" sz="1100" b="1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  <a:cs typeface="Segoe UI Light" panose="020B0502040204020203" pitchFamily="34" charset="0"/>
                        </a:rPr>
                        <a:t>Avril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lumMod val="60000"/>
                        <a:lumOff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100" b="1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  <a:cs typeface="Segoe UI Light" panose="020B0502040204020203" pitchFamily="34" charset="0"/>
                        </a:rPr>
                        <a:t>Mai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lumMod val="60000"/>
                        <a:lumOff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r>
                        <a:rPr lang="fr-FR" sz="1100" b="1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  <a:cs typeface="Segoe UI Light" panose="020B0502040204020203" pitchFamily="34" charset="0"/>
                        </a:rPr>
                        <a:t>Juin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lumMod val="60000"/>
                        <a:lumOff val="4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  <a:cs typeface="Segoe UI Light" panose="020B0502040204020203" pitchFamily="34" charset="0"/>
                        </a:rPr>
                        <a:t>Juillet</a:t>
                      </a:r>
                      <a:endParaRPr lang="fr-FR" sz="11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lumMod val="60000"/>
                        <a:lumOff val="4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286258"/>
                  </a:ext>
                </a:extLst>
              </a:tr>
              <a:tr h="442827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fr-FR" dirty="0"/>
                    </a:p>
                  </a:txBody>
                  <a:tcPr marL="32006" marR="32006" marT="32006" marB="32006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fr-FR" dirty="0"/>
                    </a:p>
                  </a:txBody>
                  <a:tcPr marL="32006" marR="32006" marT="32006" marB="32006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7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1090730"/>
                  </a:ext>
                </a:extLst>
              </a:tr>
            </a:tbl>
          </a:graphicData>
        </a:graphic>
      </p:graphicFrame>
      <p:sp>
        <p:nvSpPr>
          <p:cNvPr id="48" name="Flèche : chevron 29">
            <a:extLst>
              <a:ext uri="{FF2B5EF4-FFF2-40B4-BE49-F238E27FC236}">
                <a16:creationId xmlns:a16="http://schemas.microsoft.com/office/drawing/2014/main" id="{15440245-F284-4BCF-A22A-EAF734C1E416}"/>
              </a:ext>
            </a:extLst>
          </p:cNvPr>
          <p:cNvSpPr/>
          <p:nvPr/>
        </p:nvSpPr>
        <p:spPr>
          <a:xfrm>
            <a:off x="5419725" y="5073732"/>
            <a:ext cx="3244754" cy="320056"/>
          </a:xfrm>
          <a:prstGeom prst="chevron">
            <a:avLst>
              <a:gd name="adj" fmla="val 16693"/>
            </a:avLst>
          </a:prstGeom>
          <a:solidFill>
            <a:srgbClr val="C00000"/>
          </a:solidFill>
          <a:ln w="9525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algn="ctr" defTabSz="1219170">
              <a:defRPr/>
            </a:pPr>
            <a:r>
              <a:rPr lang="fr-FR" sz="1050" b="1" kern="0" dirty="0" smtClean="0">
                <a:solidFill>
                  <a:srgbClr val="FFFFFF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Films et animations pour favoriser l’ancrage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26158854-F808-4075-B2B2-11D40B976BA1}"/>
              </a:ext>
            </a:extLst>
          </p:cNvPr>
          <p:cNvSpPr txBox="1"/>
          <p:nvPr/>
        </p:nvSpPr>
        <p:spPr>
          <a:xfrm>
            <a:off x="1974040" y="2120286"/>
            <a:ext cx="17731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defRPr/>
            </a:pPr>
            <a:r>
              <a:rPr lang="fr-FR" sz="1100" b="1" kern="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Distribution du cahier et lancement en vidéo !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6BCC96FD-36A6-445F-AC0A-BFA71E76AB70}"/>
              </a:ext>
            </a:extLst>
          </p:cNvPr>
          <p:cNvSpPr txBox="1"/>
          <p:nvPr/>
        </p:nvSpPr>
        <p:spPr>
          <a:xfrm>
            <a:off x="1089595" y="2405814"/>
            <a:ext cx="7378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defRPr/>
            </a:pPr>
            <a:r>
              <a:rPr lang="fr-FR" sz="1100" b="1" kern="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Teaser</a:t>
            </a:r>
          </a:p>
        </p:txBody>
      </p:sp>
      <p:pic>
        <p:nvPicPr>
          <p:cNvPr id="51" name="Graphique 28" descr="Pellicule">
            <a:extLst>
              <a:ext uri="{FF2B5EF4-FFF2-40B4-BE49-F238E27FC236}">
                <a16:creationId xmlns:a16="http://schemas.microsoft.com/office/drawing/2014/main" id="{CE31FD9A-93A3-4F79-9CEF-40BC551D177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C0504D">
                <a:tint val="45000"/>
                <a:satMod val="400000"/>
              </a:srgbClr>
            </a:duotone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 rot="1007388">
            <a:off x="1792138" y="2192790"/>
            <a:ext cx="214073" cy="214073"/>
          </a:xfrm>
          <a:prstGeom prst="rect">
            <a:avLst/>
          </a:prstGeom>
        </p:spPr>
      </p:pic>
      <p:sp>
        <p:nvSpPr>
          <p:cNvPr id="52" name="Flèche : chevron 25">
            <a:extLst>
              <a:ext uri="{FF2B5EF4-FFF2-40B4-BE49-F238E27FC236}">
                <a16:creationId xmlns:a16="http://schemas.microsoft.com/office/drawing/2014/main" id="{00EBB699-DFC2-4CF6-A8A9-DF2E76CF3BCA}"/>
              </a:ext>
            </a:extLst>
          </p:cNvPr>
          <p:cNvSpPr/>
          <p:nvPr/>
        </p:nvSpPr>
        <p:spPr>
          <a:xfrm>
            <a:off x="4387762" y="3532192"/>
            <a:ext cx="4336627" cy="320056"/>
          </a:xfrm>
          <a:prstGeom prst="chevron">
            <a:avLst>
              <a:gd name="adj" fmla="val 16693"/>
            </a:avLst>
          </a:prstGeom>
          <a:solidFill>
            <a:srgbClr val="C00000"/>
          </a:solidFill>
          <a:ln w="9525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algn="ctr" defTabSz="1219170">
              <a:defRPr/>
            </a:pPr>
            <a:r>
              <a:rPr lang="fr-FR" sz="1050" b="1" kern="0" dirty="0" smtClean="0">
                <a:solidFill>
                  <a:srgbClr val="FFFFFF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Formations (incarnation des postures, attitudes…)</a:t>
            </a:r>
          </a:p>
        </p:txBody>
      </p:sp>
      <p:sp>
        <p:nvSpPr>
          <p:cNvPr id="53" name="Flèche : chevron 21">
            <a:extLst>
              <a:ext uri="{FF2B5EF4-FFF2-40B4-BE49-F238E27FC236}">
                <a16:creationId xmlns:a16="http://schemas.microsoft.com/office/drawing/2014/main" id="{2CD04765-B547-487C-B9D1-C0BDF5C5B72F}"/>
              </a:ext>
            </a:extLst>
          </p:cNvPr>
          <p:cNvSpPr/>
          <p:nvPr/>
        </p:nvSpPr>
        <p:spPr>
          <a:xfrm>
            <a:off x="1412341" y="1791543"/>
            <a:ext cx="2970205" cy="320056"/>
          </a:xfrm>
          <a:prstGeom prst="chevron">
            <a:avLst>
              <a:gd name="adj" fmla="val 16693"/>
            </a:avLst>
          </a:prstGeom>
          <a:solidFill>
            <a:srgbClr val="C00000"/>
          </a:solidFill>
          <a:ln w="9525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algn="ctr" defTabSz="1219170">
              <a:defRPr/>
            </a:pPr>
            <a:r>
              <a:rPr lang="fr-FR" sz="1050" b="1" kern="0" dirty="0" smtClean="0">
                <a:solidFill>
                  <a:srgbClr val="FFFFFF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Appropriation du cahier de recettes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044B51F2-3938-4999-BBCC-6E2ACE45AA84}"/>
              </a:ext>
            </a:extLst>
          </p:cNvPr>
          <p:cNvSpPr txBox="1"/>
          <p:nvPr/>
        </p:nvSpPr>
        <p:spPr>
          <a:xfrm>
            <a:off x="2186754" y="2813989"/>
            <a:ext cx="14376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defRPr/>
            </a:pPr>
            <a:r>
              <a:rPr lang="fr-FR" sz="1100" b="1" kern="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Amuse-bouche</a:t>
            </a:r>
          </a:p>
        </p:txBody>
      </p:sp>
      <p:grpSp>
        <p:nvGrpSpPr>
          <p:cNvPr id="55" name="Groupe 54"/>
          <p:cNvGrpSpPr/>
          <p:nvPr/>
        </p:nvGrpSpPr>
        <p:grpSpPr>
          <a:xfrm>
            <a:off x="2186754" y="2610422"/>
            <a:ext cx="1401626" cy="172883"/>
            <a:chOff x="2186754" y="2911218"/>
            <a:chExt cx="1401626" cy="172883"/>
          </a:xfrm>
        </p:grpSpPr>
        <p:sp>
          <p:nvSpPr>
            <p:cNvPr id="56" name="Triangle isocèle 55">
              <a:extLst>
                <a:ext uri="{FF2B5EF4-FFF2-40B4-BE49-F238E27FC236}">
                  <a16:creationId xmlns:a16="http://schemas.microsoft.com/office/drawing/2014/main" id="{4B6DF60E-2513-474B-AD08-7727967EE49D}"/>
                </a:ext>
              </a:extLst>
            </p:cNvPr>
            <p:cNvSpPr/>
            <p:nvPr/>
          </p:nvSpPr>
          <p:spPr>
            <a:xfrm>
              <a:off x="2186754" y="2911218"/>
              <a:ext cx="128022" cy="172883"/>
            </a:xfrm>
            <a:prstGeom prst="triangle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>
                <a:defRPr/>
              </a:pPr>
              <a:endParaRPr lang="fr-FR" sz="2400" kern="0" smtClean="0">
                <a:solidFill>
                  <a:srgbClr val="FFFFFF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57" name="Triangle isocèle 56">
              <a:extLst>
                <a:ext uri="{FF2B5EF4-FFF2-40B4-BE49-F238E27FC236}">
                  <a16:creationId xmlns:a16="http://schemas.microsoft.com/office/drawing/2014/main" id="{350F2CB0-D57A-45A7-8BCF-8CC65B26F1CD}"/>
                </a:ext>
              </a:extLst>
            </p:cNvPr>
            <p:cNvSpPr/>
            <p:nvPr/>
          </p:nvSpPr>
          <p:spPr>
            <a:xfrm>
              <a:off x="2567540" y="2911218"/>
              <a:ext cx="128022" cy="172883"/>
            </a:xfrm>
            <a:prstGeom prst="triangle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>
                <a:defRPr/>
              </a:pPr>
              <a:endParaRPr lang="fr-FR" sz="2400" kern="0" smtClean="0">
                <a:solidFill>
                  <a:srgbClr val="FFFFFF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58" name="Triangle isocèle 57">
              <a:extLst>
                <a:ext uri="{FF2B5EF4-FFF2-40B4-BE49-F238E27FC236}">
                  <a16:creationId xmlns:a16="http://schemas.microsoft.com/office/drawing/2014/main" id="{4B723C97-B11A-4B53-AB88-ABAE455AF837}"/>
                </a:ext>
              </a:extLst>
            </p:cNvPr>
            <p:cNvSpPr/>
            <p:nvPr/>
          </p:nvSpPr>
          <p:spPr>
            <a:xfrm>
              <a:off x="3460358" y="2911218"/>
              <a:ext cx="128022" cy="172883"/>
            </a:xfrm>
            <a:prstGeom prst="triangle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>
                <a:defRPr/>
              </a:pPr>
              <a:endParaRPr lang="fr-FR" sz="2400" kern="0" smtClean="0">
                <a:solidFill>
                  <a:srgbClr val="FFFFFF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59" name="Triangle isocèle 58">
              <a:extLst>
                <a:ext uri="{FF2B5EF4-FFF2-40B4-BE49-F238E27FC236}">
                  <a16:creationId xmlns:a16="http://schemas.microsoft.com/office/drawing/2014/main" id="{050EA00C-AE97-4FD6-9EE6-483C4107FD9C}"/>
                </a:ext>
              </a:extLst>
            </p:cNvPr>
            <p:cNvSpPr/>
            <p:nvPr/>
          </p:nvSpPr>
          <p:spPr>
            <a:xfrm>
              <a:off x="2757933" y="2911218"/>
              <a:ext cx="128022" cy="172883"/>
            </a:xfrm>
            <a:prstGeom prst="triangle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>
                <a:defRPr/>
              </a:pPr>
              <a:endParaRPr lang="fr-FR" sz="2400" kern="0" smtClean="0">
                <a:solidFill>
                  <a:srgbClr val="FFFFFF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60" name="Triangle isocèle 59">
              <a:extLst>
                <a:ext uri="{FF2B5EF4-FFF2-40B4-BE49-F238E27FC236}">
                  <a16:creationId xmlns:a16="http://schemas.microsoft.com/office/drawing/2014/main" id="{3080F18A-3677-4144-88C2-478AB267A75D}"/>
                </a:ext>
              </a:extLst>
            </p:cNvPr>
            <p:cNvSpPr/>
            <p:nvPr/>
          </p:nvSpPr>
          <p:spPr>
            <a:xfrm>
              <a:off x="2948326" y="2911218"/>
              <a:ext cx="128022" cy="172883"/>
            </a:xfrm>
            <a:prstGeom prst="triangle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>
                <a:defRPr/>
              </a:pPr>
              <a:endParaRPr lang="fr-FR" sz="2400" kern="0" smtClean="0">
                <a:solidFill>
                  <a:srgbClr val="FFFFFF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61" name="Triangle isocèle 60">
              <a:extLst>
                <a:ext uri="{FF2B5EF4-FFF2-40B4-BE49-F238E27FC236}">
                  <a16:creationId xmlns:a16="http://schemas.microsoft.com/office/drawing/2014/main" id="{762B0799-2A47-4789-861D-AFF241875ADD}"/>
                </a:ext>
              </a:extLst>
            </p:cNvPr>
            <p:cNvSpPr/>
            <p:nvPr/>
          </p:nvSpPr>
          <p:spPr>
            <a:xfrm>
              <a:off x="2377147" y="2911218"/>
              <a:ext cx="128022" cy="172883"/>
            </a:xfrm>
            <a:prstGeom prst="triangle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>
                <a:defRPr/>
              </a:pPr>
              <a:endParaRPr lang="fr-FR" sz="2400" kern="0" smtClean="0">
                <a:solidFill>
                  <a:srgbClr val="FFFFFF"/>
                </a:solidFill>
                <a:latin typeface="Arial Narrow" panose="020B0606020202030204" pitchFamily="34" charset="0"/>
              </a:endParaRPr>
            </a:p>
          </p:txBody>
        </p:sp>
      </p:grpSp>
      <p:sp>
        <p:nvSpPr>
          <p:cNvPr id="62" name="Rectangle 61"/>
          <p:cNvSpPr/>
          <p:nvPr/>
        </p:nvSpPr>
        <p:spPr>
          <a:xfrm>
            <a:off x="2314776" y="2984128"/>
            <a:ext cx="274526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1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vidéos pour apporter des </a:t>
            </a:r>
            <a:r>
              <a:rPr lang="fr-FR" sz="11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éclairages </a:t>
            </a:r>
            <a:r>
              <a:rPr lang="fr-FR" sz="11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 </a:t>
            </a:r>
            <a:r>
              <a:rPr lang="fr-FR" sz="11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étapes clés du cahier de </a:t>
            </a:r>
            <a:r>
              <a:rPr lang="fr-FR" sz="11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recettes</a:t>
            </a:r>
            <a:endParaRPr lang="fr-FR" sz="11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3" name="Picture 4" descr="Cuisine Tablier | Icons Gratuite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386" y="2119562"/>
            <a:ext cx="322260" cy="322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6" descr="Quiz Icons - Download Free Vector Icons | Noun Project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5206" y="2137434"/>
            <a:ext cx="331415" cy="331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ZoneTexte 65">
            <a:extLst>
              <a:ext uri="{FF2B5EF4-FFF2-40B4-BE49-F238E27FC236}">
                <a16:creationId xmlns:a16="http://schemas.microsoft.com/office/drawing/2014/main" id="{6BCC96FD-36A6-445F-AC0A-BFA71E76AB70}"/>
              </a:ext>
            </a:extLst>
          </p:cNvPr>
          <p:cNvSpPr txBox="1"/>
          <p:nvPr/>
        </p:nvSpPr>
        <p:spPr>
          <a:xfrm>
            <a:off x="3900913" y="2156678"/>
            <a:ext cx="7378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defRPr/>
            </a:pPr>
            <a:r>
              <a:rPr lang="fr-FR" sz="1100" b="1" kern="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Jeu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Les prochaines </a:t>
            </a:r>
            <a:r>
              <a:rPr lang="fr-FR" dirty="0" smtClean="0"/>
              <a:t>étapes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4274819" y="3847970"/>
            <a:ext cx="444956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1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Incarnation</a:t>
            </a:r>
            <a:r>
              <a:rPr lang="fr-FR" sz="11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 Cahier de Recettes par des </a:t>
            </a:r>
            <a:r>
              <a:rPr lang="fr-FR" sz="11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formations innovantes</a:t>
            </a:r>
            <a:r>
              <a:rPr lang="fr-FR" sz="11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appuyées sur le théâtre et </a:t>
            </a:r>
            <a:r>
              <a:rPr lang="fr-FR" sz="11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animées par des comédiens</a:t>
            </a:r>
          </a:p>
          <a:p>
            <a: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1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Formation</a:t>
            </a:r>
            <a:r>
              <a:rPr lang="fr-FR" sz="11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1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d'une journée</a:t>
            </a:r>
            <a:r>
              <a:rPr lang="fr-FR" sz="11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1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avec des mises en situation bancaires sous </a:t>
            </a:r>
            <a:r>
              <a:rPr lang="fr-FR" sz="11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forme d'ateliers </a:t>
            </a:r>
            <a:r>
              <a:rPr lang="fr-FR" sz="11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théâtre</a:t>
            </a:r>
            <a:endParaRPr lang="fr-FR" sz="11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1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Formation</a:t>
            </a:r>
            <a:r>
              <a:rPr lang="fr-FR" sz="11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1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d'une </a:t>
            </a:r>
            <a:r>
              <a:rPr lang="fr-FR" sz="11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demi-journée, avec choix d'un thème d'approfondissement parmi 3 </a:t>
            </a:r>
          </a:p>
        </p:txBody>
      </p:sp>
      <p:sp>
        <p:nvSpPr>
          <p:cNvPr id="8" name="Rectangle 7"/>
          <p:cNvSpPr/>
          <p:nvPr/>
        </p:nvSpPr>
        <p:spPr>
          <a:xfrm>
            <a:off x="5419725" y="5363921"/>
            <a:ext cx="324475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1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Ancrage des pratiques </a:t>
            </a:r>
            <a:r>
              <a:rPr lang="fr-FR" sz="11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dans la </a:t>
            </a:r>
            <a:r>
              <a:rPr lang="fr-FR" sz="11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durée</a:t>
            </a:r>
            <a:r>
              <a:rPr lang="fr-FR" sz="11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sz="1100" dirty="0" smtClean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1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Diffusions régulières de films et d’animations permettant </a:t>
            </a:r>
            <a:r>
              <a:rPr lang="fr-FR" sz="11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</a:t>
            </a:r>
            <a:r>
              <a:rPr lang="fr-FR" sz="11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ateliers variés en </a:t>
            </a:r>
            <a:r>
              <a:rPr lang="fr-FR" sz="11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agence</a:t>
            </a:r>
          </a:p>
          <a:p>
            <a:pPr marL="171450" indent="-171450" algn="just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1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Formation </a:t>
            </a:r>
            <a:r>
              <a:rPr lang="fr-FR" sz="11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dédiée aux managers</a:t>
            </a:r>
          </a:p>
        </p:txBody>
      </p:sp>
    </p:spTree>
    <p:extLst>
      <p:ext uri="{BB962C8B-B14F-4D97-AF65-F5344CB8AC3E}">
        <p14:creationId xmlns:p14="http://schemas.microsoft.com/office/powerpoint/2010/main" val="247638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6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505" y="3615227"/>
            <a:ext cx="879549" cy="1134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Pour aller plus loin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Bibliothèque culinaire </a:t>
            </a:r>
            <a:endParaRPr lang="fr-FR" dirty="0"/>
          </a:p>
        </p:txBody>
      </p:sp>
      <p:pic>
        <p:nvPicPr>
          <p:cNvPr id="5" name="Image 4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4533" y="1254974"/>
            <a:ext cx="2289687" cy="1298455"/>
          </a:xfrm>
          <a:prstGeom prst="rect">
            <a:avLst/>
          </a:prstGeom>
        </p:spPr>
      </p:pic>
      <p:pic>
        <p:nvPicPr>
          <p:cNvPr id="7" name="Image 6">
            <a:hlinkClick r:id="rId6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5163" y="3741607"/>
            <a:ext cx="2289687" cy="1291024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594533" y="2648333"/>
            <a:ext cx="22896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spc="-2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fr-FR" sz="1200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n 5 minutes découvrez les </a:t>
            </a:r>
            <a:r>
              <a:rPr lang="fr-FR" sz="1200" b="1" spc="-20" dirty="0">
                <a:latin typeface="Arial" panose="020B0604020202020204" pitchFamily="34" charset="0"/>
                <a:cs typeface="Arial" panose="020B0604020202020204" pitchFamily="34" charset="0"/>
              </a:rPr>
              <a:t>enjeux, </a:t>
            </a:r>
            <a:r>
              <a:rPr lang="fr-FR" sz="1200" spc="-20" dirty="0">
                <a:latin typeface="Arial" panose="020B0604020202020204" pitchFamily="34" charset="0"/>
                <a:cs typeface="Arial" panose="020B0604020202020204" pitchFamily="34" charset="0"/>
              </a:rPr>
              <a:t>nos</a:t>
            </a:r>
            <a:r>
              <a:rPr lang="fr-FR" sz="1200" b="1" spc="-20" dirty="0">
                <a:latin typeface="Arial" panose="020B0604020202020204" pitchFamily="34" charset="0"/>
                <a:cs typeface="Arial" panose="020B0604020202020204" pitchFamily="34" charset="0"/>
              </a:rPr>
              <a:t> avancées </a:t>
            </a:r>
            <a:r>
              <a:rPr lang="fr-FR" sz="1200" spc="-20" dirty="0">
                <a:latin typeface="Arial" panose="020B0604020202020204" pitchFamily="34" charset="0"/>
                <a:cs typeface="Arial" panose="020B0604020202020204" pitchFamily="34" charset="0"/>
              </a:rPr>
              <a:t>et les </a:t>
            </a:r>
            <a:r>
              <a:rPr lang="fr-FR" sz="1200" b="1" spc="-20" dirty="0">
                <a:latin typeface="Arial" panose="020B0604020202020204" pitchFamily="34" charset="0"/>
                <a:cs typeface="Arial" panose="020B0604020202020204" pitchFamily="34" charset="0"/>
              </a:rPr>
              <a:t>grandes étapes </a:t>
            </a:r>
            <a:r>
              <a:rPr lang="fr-FR" sz="1200" spc="-20" dirty="0">
                <a:latin typeface="Arial" panose="020B0604020202020204" pitchFamily="34" charset="0"/>
                <a:cs typeface="Arial" panose="020B0604020202020204" pitchFamily="34" charset="0"/>
              </a:rPr>
              <a:t>à venir.</a:t>
            </a:r>
          </a:p>
        </p:txBody>
      </p:sp>
      <p:grpSp>
        <p:nvGrpSpPr>
          <p:cNvPr id="14" name="Groupe 13"/>
          <p:cNvGrpSpPr/>
          <p:nvPr/>
        </p:nvGrpSpPr>
        <p:grpSpPr>
          <a:xfrm>
            <a:off x="3426208" y="1256405"/>
            <a:ext cx="2826967" cy="1234147"/>
            <a:chOff x="3850653" y="1219200"/>
            <a:chExt cx="2880000" cy="1257300"/>
          </a:xfrm>
        </p:grpSpPr>
        <p:grpSp>
          <p:nvGrpSpPr>
            <p:cNvPr id="11" name="Groupe 10"/>
            <p:cNvGrpSpPr/>
            <p:nvPr/>
          </p:nvGrpSpPr>
          <p:grpSpPr>
            <a:xfrm>
              <a:off x="3869454" y="1236964"/>
              <a:ext cx="2835799" cy="1214042"/>
              <a:chOff x="583058" y="3009901"/>
              <a:chExt cx="11360213" cy="4863453"/>
            </a:xfrm>
          </p:grpSpPr>
          <p:pic>
            <p:nvPicPr>
              <p:cNvPr id="9" name="Image 8">
                <a:hlinkClick r:id="rId8"/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b="86633"/>
              <a:stretch/>
            </p:blipFill>
            <p:spPr>
              <a:xfrm>
                <a:off x="583058" y="3009901"/>
                <a:ext cx="11360213" cy="698499"/>
              </a:xfrm>
              <a:prstGeom prst="rect">
                <a:avLst/>
              </a:prstGeom>
            </p:spPr>
          </p:pic>
          <p:pic>
            <p:nvPicPr>
              <p:cNvPr id="10" name="Image 9">
                <a:hlinkClick r:id="rId8"/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t="20297"/>
              <a:stretch/>
            </p:blipFill>
            <p:spPr>
              <a:xfrm>
                <a:off x="583058" y="3708400"/>
                <a:ext cx="11360213" cy="4164954"/>
              </a:xfrm>
              <a:prstGeom prst="rect">
                <a:avLst/>
              </a:prstGeom>
            </p:spPr>
          </p:pic>
        </p:grpSp>
        <p:sp>
          <p:nvSpPr>
            <p:cNvPr id="13" name="Rectangle 12"/>
            <p:cNvSpPr/>
            <p:nvPr/>
          </p:nvSpPr>
          <p:spPr>
            <a:xfrm>
              <a:off x="3850653" y="1219200"/>
              <a:ext cx="2880000" cy="1257300"/>
            </a:xfrm>
            <a:prstGeom prst="rect">
              <a:avLst/>
            </a:prstGeom>
            <a:noFill/>
            <a:ln w="1270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C00000"/>
                </a:solidFill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795163" y="5159304"/>
            <a:ext cx="23616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spc="-60" dirty="0" smtClean="0">
                <a:latin typeface="Arial" panose="020B0604020202020204" pitchFamily="34" charset="0"/>
                <a:cs typeface="Arial" panose="020B0604020202020204" pitchFamily="34" charset="0"/>
              </a:rPr>
              <a:t>Amuse bouche n°1 : </a:t>
            </a:r>
            <a:r>
              <a:rPr lang="fr-FR" sz="1200" spc="-60" dirty="0" smtClean="0">
                <a:latin typeface="Arial" panose="020B0604020202020204" pitchFamily="34" charset="0"/>
                <a:cs typeface="Arial" panose="020B0604020202020204" pitchFamily="34" charset="0"/>
              </a:rPr>
              <a:t>Eclairages </a:t>
            </a:r>
            <a:r>
              <a:rPr lang="fr-FR" sz="1200" spc="-60" dirty="0">
                <a:latin typeface="Arial" panose="020B0604020202020204" pitchFamily="34" charset="0"/>
                <a:cs typeface="Arial" panose="020B0604020202020204" pitchFamily="34" charset="0"/>
              </a:rPr>
              <a:t>d’experts sur deux étapes clés du Cahier de </a:t>
            </a:r>
            <a:r>
              <a:rPr lang="fr-FR" sz="1200" spc="-60" dirty="0" smtClean="0">
                <a:latin typeface="Arial" panose="020B0604020202020204" pitchFamily="34" charset="0"/>
                <a:cs typeface="Arial" panose="020B0604020202020204" pitchFamily="34" charset="0"/>
              </a:rPr>
              <a:t>Recettes, la préparation et l’accueil.</a:t>
            </a:r>
            <a:endParaRPr lang="fr-FR" sz="1200" spc="-6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e 20"/>
          <p:cNvGrpSpPr/>
          <p:nvPr/>
        </p:nvGrpSpPr>
        <p:grpSpPr>
          <a:xfrm>
            <a:off x="760107" y="1138989"/>
            <a:ext cx="2384470" cy="1382908"/>
            <a:chOff x="887089" y="1262985"/>
            <a:chExt cx="2866630" cy="1662544"/>
          </a:xfrm>
        </p:grpSpPr>
        <p:pic>
          <p:nvPicPr>
            <p:cNvPr id="16" name="Image 15">
              <a:hlinkClick r:id="rId10"/>
            </p:cNvPr>
            <p:cNvPicPr>
              <a:picLocks noChangeAspect="1"/>
            </p:cNvPicPr>
            <p:nvPr/>
          </p:nvPicPr>
          <p:blipFill rotWithShape="1">
            <a:blip r:embed="rId11"/>
            <a:srcRect l="3324" r="3714"/>
            <a:stretch/>
          </p:blipFill>
          <p:spPr>
            <a:xfrm rot="21380129">
              <a:off x="1030902" y="1305324"/>
              <a:ext cx="2687864" cy="1620205"/>
            </a:xfrm>
            <a:prstGeom prst="rect">
              <a:avLst/>
            </a:prstGeom>
          </p:spPr>
        </p:pic>
        <p:pic>
          <p:nvPicPr>
            <p:cNvPr id="17" name="Picture 2" descr="Création d'images incrustées pour les options de propriété"/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1292"/>
            <a:stretch/>
          </p:blipFill>
          <p:spPr bwMode="auto">
            <a:xfrm rot="5196340">
              <a:off x="2258687" y="-108613"/>
              <a:ext cx="123434" cy="2866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8" name="Image 17">
            <a:hlinkClick r:id="rId8"/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092" y="3741607"/>
            <a:ext cx="2300794" cy="1291024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3230378" y="5169609"/>
            <a:ext cx="23355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spc="-60" dirty="0" smtClean="0">
                <a:latin typeface="Arial" panose="020B0604020202020204" pitchFamily="34" charset="0"/>
                <a:cs typeface="Arial" panose="020B0604020202020204" pitchFamily="34" charset="0"/>
              </a:rPr>
              <a:t>Amuse </a:t>
            </a:r>
            <a:r>
              <a:rPr lang="fr-FR" sz="1200" b="1" spc="-60" dirty="0">
                <a:latin typeface="Arial" panose="020B0604020202020204" pitchFamily="34" charset="0"/>
                <a:cs typeface="Arial" panose="020B0604020202020204" pitchFamily="34" charset="0"/>
              </a:rPr>
              <a:t>bouche </a:t>
            </a:r>
            <a:r>
              <a:rPr lang="fr-FR" sz="1200" b="1" spc="-60" dirty="0" smtClean="0">
                <a:latin typeface="Arial" panose="020B0604020202020204" pitchFamily="34" charset="0"/>
                <a:cs typeface="Arial" panose="020B0604020202020204" pitchFamily="34" charset="0"/>
              </a:rPr>
              <a:t>n°2 : </a:t>
            </a:r>
            <a:r>
              <a:rPr lang="fr-FR" sz="1200" spc="-60" dirty="0" smtClean="0">
                <a:latin typeface="Arial" panose="020B0604020202020204" pitchFamily="34" charset="0"/>
                <a:cs typeface="Arial" panose="020B0604020202020204" pitchFamily="34" charset="0"/>
              </a:rPr>
              <a:t>Une nouvelle vidéo</a:t>
            </a:r>
            <a:r>
              <a:rPr lang="fr-FR" sz="1200" spc="-50" dirty="0" smtClean="0"/>
              <a:t> </a:t>
            </a:r>
            <a:r>
              <a:rPr lang="fr-FR" sz="1200" spc="-60" dirty="0" smtClean="0">
                <a:latin typeface="Arial" panose="020B0604020202020204" pitchFamily="34" charset="0"/>
                <a:cs typeface="Arial" panose="020B0604020202020204" pitchFamily="34" charset="0"/>
              </a:rPr>
              <a:t>sur le </a:t>
            </a:r>
            <a:r>
              <a:rPr lang="fr-FR" sz="1200" spc="-60" dirty="0">
                <a:latin typeface="Arial" panose="020B0604020202020204" pitchFamily="34" charset="0"/>
                <a:cs typeface="Arial" panose="020B0604020202020204" pitchFamily="34" charset="0"/>
              </a:rPr>
              <a:t>thème de l’écoute </a:t>
            </a:r>
            <a:r>
              <a:rPr lang="fr-FR" sz="1200" spc="-60" dirty="0" smtClean="0">
                <a:latin typeface="Arial" panose="020B0604020202020204" pitchFamily="34" charset="0"/>
                <a:cs typeface="Arial" panose="020B0604020202020204" pitchFamily="34" charset="0"/>
              </a:rPr>
              <a:t>prochainement disponible ! </a:t>
            </a:r>
            <a:endParaRPr lang="fr-FR" sz="1200" spc="-6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29223" y="2648333"/>
            <a:ext cx="23270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spc="-20" dirty="0">
                <a:latin typeface="Arial" panose="020B0604020202020204" pitchFamily="34" charset="0"/>
                <a:cs typeface="Arial" panose="020B0604020202020204" pitchFamily="34" charset="0"/>
              </a:rPr>
              <a:t>Il vous manque un exemplaire du </a:t>
            </a:r>
            <a:r>
              <a:rPr lang="fr-FR" sz="1200" b="1" spc="-20" dirty="0">
                <a:latin typeface="Arial" panose="020B0604020202020204" pitchFamily="34" charset="0"/>
                <a:cs typeface="Arial" panose="020B0604020202020204" pitchFamily="34" charset="0"/>
              </a:rPr>
              <a:t>Cahier </a:t>
            </a:r>
            <a:r>
              <a:rPr lang="fr-FR" sz="12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de Recettes </a:t>
            </a:r>
            <a:r>
              <a:rPr lang="fr-FR" sz="1200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fr-FR" sz="1200" spc="-20" dirty="0">
                <a:latin typeface="Arial" panose="020B0604020202020204" pitchFamily="34" charset="0"/>
                <a:cs typeface="Arial" panose="020B0604020202020204" pitchFamily="34" charset="0"/>
              </a:rPr>
              <a:t>N’hésitez pas à contacter le département Courrier.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429974" y="2648333"/>
            <a:ext cx="28232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Site Internet </a:t>
            </a:r>
            <a:r>
              <a:rPr lang="fr-FR" sz="1200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: Il permet de partager régulièrement les nouveautés liées au Cahier de Recettes (vidéos, jeux, trucs et astuces, infos pratiques …)</a:t>
            </a:r>
            <a:endParaRPr lang="fr-FR" sz="1200" spc="-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Picture 5">
            <a:hlinkClick r:id="rId2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085" y="3648022"/>
            <a:ext cx="844210" cy="113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7">
            <a:hlinkClick r:id="rId2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176" y="3615227"/>
            <a:ext cx="866460" cy="1134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3">
            <a:hlinkClick r:id="rId2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226" y="3949273"/>
            <a:ext cx="744737" cy="1116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4">
            <a:hlinkClick r:id="rId2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0305" y="3949273"/>
            <a:ext cx="706780" cy="1116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Image 12">
            <a:hlinkClick r:id="rId2"/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0848" y="3949273"/>
            <a:ext cx="706780" cy="1116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2" descr="image001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1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80" t="4311" r="3817" b="5004"/>
          <a:stretch/>
        </p:blipFill>
        <p:spPr bwMode="auto">
          <a:xfrm rot="419890">
            <a:off x="8053316" y="3898078"/>
            <a:ext cx="939478" cy="1218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Rectangle 33"/>
          <p:cNvSpPr/>
          <p:nvPr/>
        </p:nvSpPr>
        <p:spPr>
          <a:xfrm>
            <a:off x="5711153" y="5154582"/>
            <a:ext cx="23355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spc="-60" dirty="0" smtClean="0">
                <a:latin typeface="Arial" panose="020B0604020202020204" pitchFamily="34" charset="0"/>
                <a:cs typeface="Arial" panose="020B0604020202020204" pitchFamily="34" charset="0"/>
              </a:rPr>
              <a:t>Opération Livres : </a:t>
            </a:r>
            <a:r>
              <a:rPr lang="fr-FR" sz="1200" spc="-60" dirty="0" smtClean="0">
                <a:latin typeface="Arial" panose="020B0604020202020204" pitchFamily="34" charset="0"/>
                <a:cs typeface="Arial" panose="020B0604020202020204" pitchFamily="34" charset="0"/>
              </a:rPr>
              <a:t>Retrouvez l’ensemble des éléments dans la Rubrique des Commerciaux </a:t>
            </a:r>
            <a:endParaRPr lang="fr-FR" sz="1200" spc="-6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Picture 4" descr="Résultat de recherche d'images pour &quot;clic ici&quot;">
            <a:hlinkClick r:id="rId20"/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37741">
            <a:off x="6133559" y="2454004"/>
            <a:ext cx="236382" cy="275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4" descr="Résultat de recherche d'images pour &quot;clic ici&quot;">
            <a:hlinkClick r:id="rId20"/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37741">
            <a:off x="8793648" y="2490500"/>
            <a:ext cx="236382" cy="275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4" descr="Résultat de recherche d'images pour &quot;clic ici&quot;">
            <a:hlinkClick r:id="rId20"/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37741">
            <a:off x="3050561" y="2426983"/>
            <a:ext cx="236382" cy="275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4" descr="Résultat de recherche d'images pour &quot;clic ici&quot;">
            <a:hlinkClick r:id="rId20"/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37741">
            <a:off x="2946536" y="4991391"/>
            <a:ext cx="236382" cy="275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4" descr="Résultat de recherche d'images pour &quot;clic ici&quot;">
            <a:hlinkClick r:id="rId20"/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37741">
            <a:off x="7838935" y="5031645"/>
            <a:ext cx="236382" cy="275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207064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CEGEE">
      <a:dk1>
        <a:srgbClr val="3F3F3F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C00000"/>
          </a:solidFill>
        </a:ln>
      </a:spPr>
      <a:bodyPr rtlCol="0" anchor="ctr"/>
      <a:lstStyle>
        <a:defPPr algn="ctr">
          <a:defRPr>
            <a:solidFill>
              <a:srgbClr val="C0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118940</TotalTime>
  <Words>794</Words>
  <Application>Microsoft Office PowerPoint</Application>
  <PresentationFormat>Affichage à l'écran (4:3)</PresentationFormat>
  <Paragraphs>158</Paragraphs>
  <Slides>10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9" baseType="lpstr">
      <vt:lpstr>Arial</vt:lpstr>
      <vt:lpstr>Arial Narrow</vt:lpstr>
      <vt:lpstr>Calibri</vt:lpstr>
      <vt:lpstr>Helvetica Neue Medium</vt:lpstr>
      <vt:lpstr>Raleway</vt:lpstr>
      <vt:lpstr>Segoe UI Light</vt:lpstr>
      <vt:lpstr>Wingdings</vt:lpstr>
      <vt:lpstr>Wingdings 2</vt:lpstr>
      <vt:lpstr>Thème Office</vt:lpstr>
      <vt:lpstr>Le Cahier de Recettes</vt:lpstr>
      <vt:lpstr> Sommaire</vt:lpstr>
      <vt:lpstr>La présentation du Cahier de Recettes et des clés de lecture</vt:lpstr>
      <vt:lpstr>La présentation du Cahier de Recettes et des clés de lecture</vt:lpstr>
      <vt:lpstr>La présentation du Cahier de Recettes et des clés de lecture</vt:lpstr>
      <vt:lpstr>Une illustration concrète : l’opération livres</vt:lpstr>
      <vt:lpstr>Une illustration concrète : l’opération livres</vt:lpstr>
      <vt:lpstr>Un temps d’échange autour des recettes</vt:lpstr>
      <vt:lpstr>Les prochaines étapes</vt:lpstr>
      <vt:lpstr> Pour aller plus loin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sebastien.conte@cealsace.caisse-epargne.fr</dc:creator>
  <cp:lastModifiedBy>DOLT Helene [CEGEE]</cp:lastModifiedBy>
  <cp:revision>5956</cp:revision>
  <cp:lastPrinted>2020-05-27T17:26:53Z</cp:lastPrinted>
  <dcterms:created xsi:type="dcterms:W3CDTF">2013-02-04T10:32:20Z</dcterms:created>
  <dcterms:modified xsi:type="dcterms:W3CDTF">2020-11-25T07:28:49Z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gaelle.salaun@cegee.caisse-epargne.fr</vt:lpwstr>
  </property>
  <property fmtid="{D5CDD505-2E9C-101B-9397-08002B2CF9AE}" pid="5" name="MSIP_Label_48a19f0c-bea1-442e-a475-ed109d9ec508_SetDate">
    <vt:lpwstr>2020-03-16T12:28:14.9038325Z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