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87" r:id="rId3"/>
    <p:sldId id="257" r:id="rId4"/>
    <p:sldId id="258" r:id="rId5"/>
    <p:sldId id="259" r:id="rId6"/>
    <p:sldId id="284"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85" r:id="rId23"/>
    <p:sldId id="275" r:id="rId24"/>
    <p:sldId id="276" r:id="rId25"/>
    <p:sldId id="277" r:id="rId26"/>
    <p:sldId id="278" r:id="rId27"/>
    <p:sldId id="279" r:id="rId28"/>
    <p:sldId id="286" r:id="rId29"/>
    <p:sldId id="280" r:id="rId30"/>
    <p:sldId id="281" r:id="rId31"/>
    <p:sldId id="283"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5" autoAdjust="0"/>
    <p:restoredTop sz="94660"/>
  </p:normalViewPr>
  <p:slideViewPr>
    <p:cSldViewPr>
      <p:cViewPr varScale="1">
        <p:scale>
          <a:sx n="107" d="100"/>
          <a:sy n="107" d="100"/>
        </p:scale>
        <p:origin x="1344" y="108"/>
      </p:cViewPr>
      <p:guideLst>
        <p:guide orient="horz" pos="2160"/>
        <p:guide pos="2880"/>
      </p:guideLst>
    </p:cSldViewPr>
  </p:slideViewPr>
  <p:notesTextViewPr>
    <p:cViewPr>
      <p:scale>
        <a:sx n="1" d="1"/>
        <a:sy n="1" d="1"/>
      </p:scale>
      <p:origin x="0" y="0"/>
    </p:cViewPr>
  </p:notesTextViewPr>
  <p:notesViewPr>
    <p:cSldViewPr showGuides="1">
      <p:cViewPr varScale="1">
        <p:scale>
          <a:sx n="82" d="100"/>
          <a:sy n="82" d="100"/>
        </p:scale>
        <p:origin x="20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sz="840" b="0" i="0" u="none" strike="noStrike" kern="1200" spc="0" baseline="0">
                <a:solidFill>
                  <a:prstClr val="black">
                    <a:lumMod val="65000"/>
                    <a:lumOff val="35000"/>
                  </a:prstClr>
                </a:solidFill>
                <a:latin typeface="Helvetica" panose="020B0604020202020204" pitchFamily="34" charset="0"/>
                <a:ea typeface="+mn-ea"/>
                <a:cs typeface="Helvetica" panose="020B0604020202020204" pitchFamily="34" charset="0"/>
              </a:defRPr>
            </a:pPr>
            <a:r>
              <a:rPr lang="fr-FR" sz="1400" b="0" i="0" baseline="0" dirty="0">
                <a:effectLst/>
              </a:rPr>
              <a:t>Euronext</a:t>
            </a:r>
            <a:r>
              <a:rPr lang="fr-FR" sz="1400" b="0" i="0" baseline="30000" dirty="0">
                <a:effectLst/>
              </a:rPr>
              <a:t>®</a:t>
            </a:r>
            <a:r>
              <a:rPr lang="fr-FR" sz="1400" b="0" i="0" baseline="0" dirty="0">
                <a:effectLst/>
              </a:rPr>
              <a:t> </a:t>
            </a:r>
            <a:r>
              <a:rPr lang="fr-FR" sz="1400" b="0" i="0" baseline="0" dirty="0" err="1">
                <a:effectLst/>
              </a:rPr>
              <a:t>Climate</a:t>
            </a:r>
            <a:r>
              <a:rPr lang="fr-FR" sz="1400" b="0" i="0" baseline="0" dirty="0">
                <a:effectLst/>
              </a:rPr>
              <a:t> Objective 50 Euro EWD5 </a:t>
            </a:r>
            <a:endParaRPr lang="fr-FR" sz="7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prstClr val="black">
                    <a:lumMod val="65000"/>
                    <a:lumOff val="35000"/>
                  </a:prstClr>
                </a:solidFill>
              </a:defRPr>
            </a:pPr>
            <a:endParaRPr lang="fr-FR" dirty="0"/>
          </a:p>
        </c:rich>
      </c:tx>
      <c:overlay val="0"/>
      <c:spPr>
        <a:noFill/>
        <a:ln>
          <a:noFill/>
        </a:ln>
        <a:effectLst/>
      </c:spPr>
      <c:txPr>
        <a:bodyPr rot="0" spcFirstLastPara="1" vertOverflow="ellipsis" vert="horz" wrap="square"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sz="840" b="0" i="0" u="none" strike="noStrike" kern="1200" spc="0" baseline="0">
              <a:solidFill>
                <a:prstClr val="black">
                  <a:lumMod val="65000"/>
                  <a:lumOff val="35000"/>
                </a:prstClr>
              </a:solidFill>
              <a:latin typeface="Helvetica" panose="020B0604020202020204" pitchFamily="34" charset="0"/>
              <a:ea typeface="+mn-ea"/>
              <a:cs typeface="Helvetica" panose="020B0604020202020204" pitchFamily="34" charset="0"/>
            </a:defRPr>
          </a:pPr>
          <a:endParaRPr lang="fr-FR"/>
        </a:p>
      </c:txPr>
    </c:title>
    <c:autoTitleDeleted val="0"/>
    <c:plotArea>
      <c:layout/>
      <c:lineChart>
        <c:grouping val="standard"/>
        <c:varyColors val="0"/>
        <c:ser>
          <c:idx val="0"/>
          <c:order val="0"/>
          <c:tx>
            <c:strRef>
              <c:f>'b) Le sous-jacent'!$C$9</c:f>
              <c:strCache>
                <c:ptCount val="1"/>
                <c:pt idx="0">
                  <c:v>PX_LAST</c:v>
                </c:pt>
              </c:strCache>
            </c:strRef>
          </c:tx>
          <c:spPr>
            <a:ln w="3175" cap="rnd">
              <a:solidFill>
                <a:srgbClr val="969C00"/>
              </a:solidFill>
              <a:round/>
            </a:ln>
            <a:effectLst/>
          </c:spPr>
          <c:marker>
            <c:symbol val="none"/>
          </c:marker>
          <c:cat>
            <c:numRef>
              <c:f>'b) Le sous-jacent'!$B$10:$B$2932</c:f>
              <c:numCache>
                <c:formatCode>m/d/yyyy</c:formatCode>
                <c:ptCount val="2923"/>
                <c:pt idx="0">
                  <c:v>40144</c:v>
                </c:pt>
                <c:pt idx="1">
                  <c:v>40147</c:v>
                </c:pt>
                <c:pt idx="2">
                  <c:v>40148</c:v>
                </c:pt>
                <c:pt idx="3">
                  <c:v>40149</c:v>
                </c:pt>
                <c:pt idx="4">
                  <c:v>40150</c:v>
                </c:pt>
                <c:pt idx="5">
                  <c:v>40151</c:v>
                </c:pt>
                <c:pt idx="6">
                  <c:v>40154</c:v>
                </c:pt>
                <c:pt idx="7">
                  <c:v>40155</c:v>
                </c:pt>
                <c:pt idx="8">
                  <c:v>40156</c:v>
                </c:pt>
                <c:pt idx="9">
                  <c:v>40157</c:v>
                </c:pt>
                <c:pt idx="10">
                  <c:v>40158</c:v>
                </c:pt>
                <c:pt idx="11">
                  <c:v>40161</c:v>
                </c:pt>
                <c:pt idx="12">
                  <c:v>40162</c:v>
                </c:pt>
                <c:pt idx="13">
                  <c:v>40163</c:v>
                </c:pt>
                <c:pt idx="14">
                  <c:v>40164</c:v>
                </c:pt>
                <c:pt idx="15">
                  <c:v>40165</c:v>
                </c:pt>
                <c:pt idx="16">
                  <c:v>40168</c:v>
                </c:pt>
                <c:pt idx="17">
                  <c:v>40169</c:v>
                </c:pt>
                <c:pt idx="18">
                  <c:v>40170</c:v>
                </c:pt>
                <c:pt idx="19">
                  <c:v>40171</c:v>
                </c:pt>
                <c:pt idx="20">
                  <c:v>40172</c:v>
                </c:pt>
                <c:pt idx="21">
                  <c:v>40175</c:v>
                </c:pt>
                <c:pt idx="22">
                  <c:v>40176</c:v>
                </c:pt>
                <c:pt idx="23">
                  <c:v>40177</c:v>
                </c:pt>
                <c:pt idx="24">
                  <c:v>40178</c:v>
                </c:pt>
                <c:pt idx="25">
                  <c:v>40179</c:v>
                </c:pt>
                <c:pt idx="26">
                  <c:v>40182</c:v>
                </c:pt>
                <c:pt idx="27">
                  <c:v>40183</c:v>
                </c:pt>
                <c:pt idx="28">
                  <c:v>40184</c:v>
                </c:pt>
                <c:pt idx="29">
                  <c:v>40185</c:v>
                </c:pt>
                <c:pt idx="30">
                  <c:v>40186</c:v>
                </c:pt>
                <c:pt idx="31">
                  <c:v>40189</c:v>
                </c:pt>
                <c:pt idx="32">
                  <c:v>40190</c:v>
                </c:pt>
                <c:pt idx="33">
                  <c:v>40191</c:v>
                </c:pt>
                <c:pt idx="34">
                  <c:v>40192</c:v>
                </c:pt>
                <c:pt idx="35">
                  <c:v>40193</c:v>
                </c:pt>
                <c:pt idx="36">
                  <c:v>40196</c:v>
                </c:pt>
                <c:pt idx="37">
                  <c:v>40197</c:v>
                </c:pt>
                <c:pt idx="38">
                  <c:v>40198</c:v>
                </c:pt>
                <c:pt idx="39">
                  <c:v>40199</c:v>
                </c:pt>
                <c:pt idx="40">
                  <c:v>40200</c:v>
                </c:pt>
                <c:pt idx="41">
                  <c:v>40203</c:v>
                </c:pt>
                <c:pt idx="42">
                  <c:v>40204</c:v>
                </c:pt>
                <c:pt idx="43">
                  <c:v>40205</c:v>
                </c:pt>
                <c:pt idx="44">
                  <c:v>40206</c:v>
                </c:pt>
                <c:pt idx="45">
                  <c:v>40207</c:v>
                </c:pt>
                <c:pt idx="46">
                  <c:v>40210</c:v>
                </c:pt>
                <c:pt idx="47">
                  <c:v>40211</c:v>
                </c:pt>
                <c:pt idx="48">
                  <c:v>40212</c:v>
                </c:pt>
                <c:pt idx="49">
                  <c:v>40213</c:v>
                </c:pt>
                <c:pt idx="50">
                  <c:v>40214</c:v>
                </c:pt>
                <c:pt idx="51">
                  <c:v>40217</c:v>
                </c:pt>
                <c:pt idx="52">
                  <c:v>40218</c:v>
                </c:pt>
                <c:pt idx="53">
                  <c:v>40219</c:v>
                </c:pt>
                <c:pt idx="54">
                  <c:v>40220</c:v>
                </c:pt>
                <c:pt idx="55">
                  <c:v>40221</c:v>
                </c:pt>
                <c:pt idx="56">
                  <c:v>40224</c:v>
                </c:pt>
                <c:pt idx="57">
                  <c:v>40225</c:v>
                </c:pt>
                <c:pt idx="58">
                  <c:v>40226</c:v>
                </c:pt>
                <c:pt idx="59">
                  <c:v>40227</c:v>
                </c:pt>
                <c:pt idx="60">
                  <c:v>40228</c:v>
                </c:pt>
                <c:pt idx="61">
                  <c:v>40231</c:v>
                </c:pt>
                <c:pt idx="62">
                  <c:v>40232</c:v>
                </c:pt>
                <c:pt idx="63">
                  <c:v>40233</c:v>
                </c:pt>
                <c:pt idx="64">
                  <c:v>40234</c:v>
                </c:pt>
                <c:pt idx="65">
                  <c:v>40235</c:v>
                </c:pt>
                <c:pt idx="66">
                  <c:v>40238</c:v>
                </c:pt>
                <c:pt idx="67">
                  <c:v>40239</c:v>
                </c:pt>
                <c:pt idx="68">
                  <c:v>40240</c:v>
                </c:pt>
                <c:pt idx="69">
                  <c:v>40241</c:v>
                </c:pt>
                <c:pt idx="70">
                  <c:v>40242</c:v>
                </c:pt>
                <c:pt idx="71">
                  <c:v>40245</c:v>
                </c:pt>
                <c:pt idx="72">
                  <c:v>40246</c:v>
                </c:pt>
                <c:pt idx="73">
                  <c:v>40247</c:v>
                </c:pt>
                <c:pt idx="74">
                  <c:v>40248</c:v>
                </c:pt>
                <c:pt idx="75">
                  <c:v>40249</c:v>
                </c:pt>
                <c:pt idx="76">
                  <c:v>40252</c:v>
                </c:pt>
                <c:pt idx="77">
                  <c:v>40253</c:v>
                </c:pt>
                <c:pt idx="78">
                  <c:v>40254</c:v>
                </c:pt>
                <c:pt idx="79">
                  <c:v>40255</c:v>
                </c:pt>
                <c:pt idx="80">
                  <c:v>40256</c:v>
                </c:pt>
                <c:pt idx="81">
                  <c:v>40259</c:v>
                </c:pt>
                <c:pt idx="82">
                  <c:v>40260</c:v>
                </c:pt>
                <c:pt idx="83">
                  <c:v>40261</c:v>
                </c:pt>
                <c:pt idx="84">
                  <c:v>40262</c:v>
                </c:pt>
                <c:pt idx="85">
                  <c:v>40263</c:v>
                </c:pt>
                <c:pt idx="86">
                  <c:v>40266</c:v>
                </c:pt>
                <c:pt idx="87">
                  <c:v>40267</c:v>
                </c:pt>
                <c:pt idx="88">
                  <c:v>40268</c:v>
                </c:pt>
                <c:pt idx="89">
                  <c:v>40269</c:v>
                </c:pt>
                <c:pt idx="90">
                  <c:v>40270</c:v>
                </c:pt>
                <c:pt idx="91">
                  <c:v>40273</c:v>
                </c:pt>
                <c:pt idx="92">
                  <c:v>40274</c:v>
                </c:pt>
                <c:pt idx="93">
                  <c:v>40275</c:v>
                </c:pt>
                <c:pt idx="94">
                  <c:v>40276</c:v>
                </c:pt>
                <c:pt idx="95">
                  <c:v>40277</c:v>
                </c:pt>
                <c:pt idx="96">
                  <c:v>40280</c:v>
                </c:pt>
                <c:pt idx="97">
                  <c:v>40281</c:v>
                </c:pt>
                <c:pt idx="98">
                  <c:v>40282</c:v>
                </c:pt>
                <c:pt idx="99">
                  <c:v>40283</c:v>
                </c:pt>
                <c:pt idx="100">
                  <c:v>40284</c:v>
                </c:pt>
                <c:pt idx="101">
                  <c:v>40287</c:v>
                </c:pt>
                <c:pt idx="102">
                  <c:v>40288</c:v>
                </c:pt>
                <c:pt idx="103">
                  <c:v>40289</c:v>
                </c:pt>
                <c:pt idx="104">
                  <c:v>40290</c:v>
                </c:pt>
                <c:pt idx="105">
                  <c:v>40291</c:v>
                </c:pt>
                <c:pt idx="106">
                  <c:v>40294</c:v>
                </c:pt>
                <c:pt idx="107">
                  <c:v>40295</c:v>
                </c:pt>
                <c:pt idx="108">
                  <c:v>40296</c:v>
                </c:pt>
                <c:pt idx="109">
                  <c:v>40297</c:v>
                </c:pt>
                <c:pt idx="110">
                  <c:v>40298</c:v>
                </c:pt>
                <c:pt idx="111">
                  <c:v>40301</c:v>
                </c:pt>
                <c:pt idx="112">
                  <c:v>40302</c:v>
                </c:pt>
                <c:pt idx="113">
                  <c:v>40303</c:v>
                </c:pt>
                <c:pt idx="114">
                  <c:v>40304</c:v>
                </c:pt>
                <c:pt idx="115">
                  <c:v>40305</c:v>
                </c:pt>
                <c:pt idx="116">
                  <c:v>40308</c:v>
                </c:pt>
                <c:pt idx="117">
                  <c:v>40309</c:v>
                </c:pt>
                <c:pt idx="118">
                  <c:v>40310</c:v>
                </c:pt>
                <c:pt idx="119">
                  <c:v>40311</c:v>
                </c:pt>
                <c:pt idx="120">
                  <c:v>40312</c:v>
                </c:pt>
                <c:pt idx="121">
                  <c:v>40315</c:v>
                </c:pt>
                <c:pt idx="122">
                  <c:v>40316</c:v>
                </c:pt>
                <c:pt idx="123">
                  <c:v>40317</c:v>
                </c:pt>
                <c:pt idx="124">
                  <c:v>40318</c:v>
                </c:pt>
                <c:pt idx="125">
                  <c:v>40319</c:v>
                </c:pt>
                <c:pt idx="126">
                  <c:v>40322</c:v>
                </c:pt>
                <c:pt idx="127">
                  <c:v>40323</c:v>
                </c:pt>
                <c:pt idx="128">
                  <c:v>40324</c:v>
                </c:pt>
                <c:pt idx="129">
                  <c:v>40325</c:v>
                </c:pt>
                <c:pt idx="130">
                  <c:v>40326</c:v>
                </c:pt>
                <c:pt idx="131">
                  <c:v>40329</c:v>
                </c:pt>
                <c:pt idx="132">
                  <c:v>40330</c:v>
                </c:pt>
                <c:pt idx="133">
                  <c:v>40331</c:v>
                </c:pt>
                <c:pt idx="134">
                  <c:v>40332</c:v>
                </c:pt>
                <c:pt idx="135">
                  <c:v>40333</c:v>
                </c:pt>
                <c:pt idx="136">
                  <c:v>40336</c:v>
                </c:pt>
                <c:pt idx="137">
                  <c:v>40337</c:v>
                </c:pt>
                <c:pt idx="138">
                  <c:v>40338</c:v>
                </c:pt>
                <c:pt idx="139">
                  <c:v>40339</c:v>
                </c:pt>
                <c:pt idx="140">
                  <c:v>40340</c:v>
                </c:pt>
                <c:pt idx="141">
                  <c:v>40343</c:v>
                </c:pt>
                <c:pt idx="142">
                  <c:v>40344</c:v>
                </c:pt>
                <c:pt idx="143">
                  <c:v>40345</c:v>
                </c:pt>
                <c:pt idx="144">
                  <c:v>40346</c:v>
                </c:pt>
                <c:pt idx="145">
                  <c:v>40347</c:v>
                </c:pt>
                <c:pt idx="146">
                  <c:v>40350</c:v>
                </c:pt>
                <c:pt idx="147">
                  <c:v>40351</c:v>
                </c:pt>
                <c:pt idx="148">
                  <c:v>40352</c:v>
                </c:pt>
                <c:pt idx="149">
                  <c:v>40353</c:v>
                </c:pt>
                <c:pt idx="150">
                  <c:v>40354</c:v>
                </c:pt>
                <c:pt idx="151">
                  <c:v>40357</c:v>
                </c:pt>
                <c:pt idx="152">
                  <c:v>40358</c:v>
                </c:pt>
                <c:pt idx="153">
                  <c:v>40359</c:v>
                </c:pt>
                <c:pt idx="154">
                  <c:v>40360</c:v>
                </c:pt>
                <c:pt idx="155">
                  <c:v>40361</c:v>
                </c:pt>
                <c:pt idx="156">
                  <c:v>40364</c:v>
                </c:pt>
                <c:pt idx="157">
                  <c:v>40365</c:v>
                </c:pt>
                <c:pt idx="158">
                  <c:v>40366</c:v>
                </c:pt>
                <c:pt idx="159">
                  <c:v>40367</c:v>
                </c:pt>
                <c:pt idx="160">
                  <c:v>40368</c:v>
                </c:pt>
                <c:pt idx="161">
                  <c:v>40371</c:v>
                </c:pt>
                <c:pt idx="162">
                  <c:v>40372</c:v>
                </c:pt>
                <c:pt idx="163">
                  <c:v>40373</c:v>
                </c:pt>
                <c:pt idx="164">
                  <c:v>40374</c:v>
                </c:pt>
                <c:pt idx="165">
                  <c:v>40375</c:v>
                </c:pt>
                <c:pt idx="166">
                  <c:v>40378</c:v>
                </c:pt>
                <c:pt idx="167">
                  <c:v>40379</c:v>
                </c:pt>
                <c:pt idx="168">
                  <c:v>40380</c:v>
                </c:pt>
                <c:pt idx="169">
                  <c:v>40381</c:v>
                </c:pt>
                <c:pt idx="170">
                  <c:v>40382</c:v>
                </c:pt>
                <c:pt idx="171">
                  <c:v>40385</c:v>
                </c:pt>
                <c:pt idx="172">
                  <c:v>40386</c:v>
                </c:pt>
                <c:pt idx="173">
                  <c:v>40387</c:v>
                </c:pt>
                <c:pt idx="174">
                  <c:v>40388</c:v>
                </c:pt>
                <c:pt idx="175">
                  <c:v>40389</c:v>
                </c:pt>
                <c:pt idx="176">
                  <c:v>40392</c:v>
                </c:pt>
                <c:pt idx="177">
                  <c:v>40393</c:v>
                </c:pt>
                <c:pt idx="178">
                  <c:v>40394</c:v>
                </c:pt>
                <c:pt idx="179">
                  <c:v>40395</c:v>
                </c:pt>
                <c:pt idx="180">
                  <c:v>40396</c:v>
                </c:pt>
                <c:pt idx="181">
                  <c:v>40399</c:v>
                </c:pt>
                <c:pt idx="182">
                  <c:v>40400</c:v>
                </c:pt>
                <c:pt idx="183">
                  <c:v>40401</c:v>
                </c:pt>
                <c:pt idx="184">
                  <c:v>40402</c:v>
                </c:pt>
                <c:pt idx="185">
                  <c:v>40403</c:v>
                </c:pt>
                <c:pt idx="186">
                  <c:v>40406</c:v>
                </c:pt>
                <c:pt idx="187">
                  <c:v>40407</c:v>
                </c:pt>
                <c:pt idx="188">
                  <c:v>40408</c:v>
                </c:pt>
                <c:pt idx="189">
                  <c:v>40409</c:v>
                </c:pt>
                <c:pt idx="190">
                  <c:v>40410</c:v>
                </c:pt>
                <c:pt idx="191">
                  <c:v>40413</c:v>
                </c:pt>
                <c:pt idx="192">
                  <c:v>40414</c:v>
                </c:pt>
                <c:pt idx="193">
                  <c:v>40415</c:v>
                </c:pt>
                <c:pt idx="194">
                  <c:v>40416</c:v>
                </c:pt>
                <c:pt idx="195">
                  <c:v>40417</c:v>
                </c:pt>
                <c:pt idx="196">
                  <c:v>40420</c:v>
                </c:pt>
                <c:pt idx="197">
                  <c:v>40421</c:v>
                </c:pt>
                <c:pt idx="198">
                  <c:v>40422</c:v>
                </c:pt>
                <c:pt idx="199">
                  <c:v>40423</c:v>
                </c:pt>
                <c:pt idx="200">
                  <c:v>40424</c:v>
                </c:pt>
                <c:pt idx="201">
                  <c:v>40427</c:v>
                </c:pt>
                <c:pt idx="202">
                  <c:v>40428</c:v>
                </c:pt>
                <c:pt idx="203">
                  <c:v>40429</c:v>
                </c:pt>
                <c:pt idx="204">
                  <c:v>40430</c:v>
                </c:pt>
                <c:pt idx="205">
                  <c:v>40431</c:v>
                </c:pt>
                <c:pt idx="206">
                  <c:v>40434</c:v>
                </c:pt>
                <c:pt idx="207">
                  <c:v>40435</c:v>
                </c:pt>
                <c:pt idx="208">
                  <c:v>40436</c:v>
                </c:pt>
                <c:pt idx="209">
                  <c:v>40437</c:v>
                </c:pt>
                <c:pt idx="210">
                  <c:v>40438</c:v>
                </c:pt>
                <c:pt idx="211">
                  <c:v>40441</c:v>
                </c:pt>
                <c:pt idx="212">
                  <c:v>40442</c:v>
                </c:pt>
                <c:pt idx="213">
                  <c:v>40443</c:v>
                </c:pt>
                <c:pt idx="214">
                  <c:v>40444</c:v>
                </c:pt>
                <c:pt idx="215">
                  <c:v>40445</c:v>
                </c:pt>
                <c:pt idx="216">
                  <c:v>40448</c:v>
                </c:pt>
                <c:pt idx="217">
                  <c:v>40449</c:v>
                </c:pt>
                <c:pt idx="218">
                  <c:v>40450</c:v>
                </c:pt>
                <c:pt idx="219">
                  <c:v>40451</c:v>
                </c:pt>
                <c:pt idx="220">
                  <c:v>40452</c:v>
                </c:pt>
                <c:pt idx="221">
                  <c:v>40455</c:v>
                </c:pt>
                <c:pt idx="222">
                  <c:v>40456</c:v>
                </c:pt>
                <c:pt idx="223">
                  <c:v>40457</c:v>
                </c:pt>
                <c:pt idx="224">
                  <c:v>40458</c:v>
                </c:pt>
                <c:pt idx="225">
                  <c:v>40459</c:v>
                </c:pt>
                <c:pt idx="226">
                  <c:v>40462</c:v>
                </c:pt>
                <c:pt idx="227">
                  <c:v>40463</c:v>
                </c:pt>
                <c:pt idx="228">
                  <c:v>40464</c:v>
                </c:pt>
                <c:pt idx="229">
                  <c:v>40465</c:v>
                </c:pt>
                <c:pt idx="230">
                  <c:v>40466</c:v>
                </c:pt>
                <c:pt idx="231">
                  <c:v>40469</c:v>
                </c:pt>
                <c:pt idx="232">
                  <c:v>40470</c:v>
                </c:pt>
                <c:pt idx="233">
                  <c:v>40471</c:v>
                </c:pt>
                <c:pt idx="234">
                  <c:v>40472</c:v>
                </c:pt>
                <c:pt idx="235">
                  <c:v>40473</c:v>
                </c:pt>
                <c:pt idx="236">
                  <c:v>40476</c:v>
                </c:pt>
                <c:pt idx="237">
                  <c:v>40477</c:v>
                </c:pt>
                <c:pt idx="238">
                  <c:v>40478</c:v>
                </c:pt>
                <c:pt idx="239">
                  <c:v>40479</c:v>
                </c:pt>
                <c:pt idx="240">
                  <c:v>40480</c:v>
                </c:pt>
                <c:pt idx="241">
                  <c:v>40483</c:v>
                </c:pt>
                <c:pt idx="242">
                  <c:v>40484</c:v>
                </c:pt>
                <c:pt idx="243">
                  <c:v>40485</c:v>
                </c:pt>
                <c:pt idx="244">
                  <c:v>40486</c:v>
                </c:pt>
                <c:pt idx="245">
                  <c:v>40487</c:v>
                </c:pt>
                <c:pt idx="246">
                  <c:v>40490</c:v>
                </c:pt>
                <c:pt idx="247">
                  <c:v>40491</c:v>
                </c:pt>
                <c:pt idx="248">
                  <c:v>40492</c:v>
                </c:pt>
                <c:pt idx="249">
                  <c:v>40493</c:v>
                </c:pt>
                <c:pt idx="250">
                  <c:v>40494</c:v>
                </c:pt>
                <c:pt idx="251">
                  <c:v>40497</c:v>
                </c:pt>
                <c:pt idx="252">
                  <c:v>40498</c:v>
                </c:pt>
                <c:pt idx="253">
                  <c:v>40499</c:v>
                </c:pt>
                <c:pt idx="254">
                  <c:v>40500</c:v>
                </c:pt>
                <c:pt idx="255">
                  <c:v>40501</c:v>
                </c:pt>
                <c:pt idx="256">
                  <c:v>40504</c:v>
                </c:pt>
                <c:pt idx="257">
                  <c:v>40505</c:v>
                </c:pt>
                <c:pt idx="258">
                  <c:v>40506</c:v>
                </c:pt>
                <c:pt idx="259">
                  <c:v>40507</c:v>
                </c:pt>
                <c:pt idx="260">
                  <c:v>40508</c:v>
                </c:pt>
                <c:pt idx="261">
                  <c:v>40511</c:v>
                </c:pt>
                <c:pt idx="262">
                  <c:v>40512</c:v>
                </c:pt>
                <c:pt idx="263">
                  <c:v>40513</c:v>
                </c:pt>
                <c:pt idx="264">
                  <c:v>40514</c:v>
                </c:pt>
                <c:pt idx="265">
                  <c:v>40515</c:v>
                </c:pt>
                <c:pt idx="266">
                  <c:v>40518</c:v>
                </c:pt>
                <c:pt idx="267">
                  <c:v>40519</c:v>
                </c:pt>
                <c:pt idx="268">
                  <c:v>40520</c:v>
                </c:pt>
                <c:pt idx="269">
                  <c:v>40521</c:v>
                </c:pt>
                <c:pt idx="270">
                  <c:v>40522</c:v>
                </c:pt>
                <c:pt idx="271">
                  <c:v>40525</c:v>
                </c:pt>
                <c:pt idx="272">
                  <c:v>40526</c:v>
                </c:pt>
                <c:pt idx="273">
                  <c:v>40527</c:v>
                </c:pt>
                <c:pt idx="274">
                  <c:v>40528</c:v>
                </c:pt>
                <c:pt idx="275">
                  <c:v>40529</c:v>
                </c:pt>
                <c:pt idx="276">
                  <c:v>40532</c:v>
                </c:pt>
                <c:pt idx="277">
                  <c:v>40533</c:v>
                </c:pt>
                <c:pt idx="278">
                  <c:v>40534</c:v>
                </c:pt>
                <c:pt idx="279">
                  <c:v>40535</c:v>
                </c:pt>
                <c:pt idx="280">
                  <c:v>40536</c:v>
                </c:pt>
                <c:pt idx="281">
                  <c:v>40539</c:v>
                </c:pt>
                <c:pt idx="282">
                  <c:v>40540</c:v>
                </c:pt>
                <c:pt idx="283">
                  <c:v>40541</c:v>
                </c:pt>
                <c:pt idx="284">
                  <c:v>40542</c:v>
                </c:pt>
                <c:pt idx="285">
                  <c:v>40543</c:v>
                </c:pt>
                <c:pt idx="286">
                  <c:v>40546</c:v>
                </c:pt>
                <c:pt idx="287">
                  <c:v>40547</c:v>
                </c:pt>
                <c:pt idx="288">
                  <c:v>40548</c:v>
                </c:pt>
                <c:pt idx="289">
                  <c:v>40549</c:v>
                </c:pt>
                <c:pt idx="290">
                  <c:v>40550</c:v>
                </c:pt>
                <c:pt idx="291">
                  <c:v>40553</c:v>
                </c:pt>
                <c:pt idx="292">
                  <c:v>40554</c:v>
                </c:pt>
                <c:pt idx="293">
                  <c:v>40555</c:v>
                </c:pt>
                <c:pt idx="294">
                  <c:v>40556</c:v>
                </c:pt>
                <c:pt idx="295">
                  <c:v>40557</c:v>
                </c:pt>
                <c:pt idx="296">
                  <c:v>40560</c:v>
                </c:pt>
                <c:pt idx="297">
                  <c:v>40561</c:v>
                </c:pt>
                <c:pt idx="298">
                  <c:v>40562</c:v>
                </c:pt>
                <c:pt idx="299">
                  <c:v>40563</c:v>
                </c:pt>
                <c:pt idx="300">
                  <c:v>40564</c:v>
                </c:pt>
                <c:pt idx="301">
                  <c:v>40567</c:v>
                </c:pt>
                <c:pt idx="302">
                  <c:v>40568</c:v>
                </c:pt>
                <c:pt idx="303">
                  <c:v>40569</c:v>
                </c:pt>
                <c:pt idx="304">
                  <c:v>40570</c:v>
                </c:pt>
                <c:pt idx="305">
                  <c:v>40571</c:v>
                </c:pt>
                <c:pt idx="306">
                  <c:v>40574</c:v>
                </c:pt>
                <c:pt idx="307">
                  <c:v>40575</c:v>
                </c:pt>
                <c:pt idx="308">
                  <c:v>40576</c:v>
                </c:pt>
                <c:pt idx="309">
                  <c:v>40577</c:v>
                </c:pt>
                <c:pt idx="310">
                  <c:v>40578</c:v>
                </c:pt>
                <c:pt idx="311">
                  <c:v>40581</c:v>
                </c:pt>
                <c:pt idx="312">
                  <c:v>40582</c:v>
                </c:pt>
                <c:pt idx="313">
                  <c:v>40583</c:v>
                </c:pt>
                <c:pt idx="314">
                  <c:v>40584</c:v>
                </c:pt>
                <c:pt idx="315">
                  <c:v>40585</c:v>
                </c:pt>
                <c:pt idx="316">
                  <c:v>40588</c:v>
                </c:pt>
                <c:pt idx="317">
                  <c:v>40589</c:v>
                </c:pt>
                <c:pt idx="318">
                  <c:v>40590</c:v>
                </c:pt>
                <c:pt idx="319">
                  <c:v>40591</c:v>
                </c:pt>
                <c:pt idx="320">
                  <c:v>40592</c:v>
                </c:pt>
                <c:pt idx="321">
                  <c:v>40595</c:v>
                </c:pt>
                <c:pt idx="322">
                  <c:v>40596</c:v>
                </c:pt>
                <c:pt idx="323">
                  <c:v>40597</c:v>
                </c:pt>
                <c:pt idx="324">
                  <c:v>40598</c:v>
                </c:pt>
                <c:pt idx="325">
                  <c:v>40599</c:v>
                </c:pt>
                <c:pt idx="326">
                  <c:v>40602</c:v>
                </c:pt>
                <c:pt idx="327">
                  <c:v>40603</c:v>
                </c:pt>
                <c:pt idx="328">
                  <c:v>40604</c:v>
                </c:pt>
                <c:pt idx="329">
                  <c:v>40605</c:v>
                </c:pt>
                <c:pt idx="330">
                  <c:v>40606</c:v>
                </c:pt>
                <c:pt idx="331">
                  <c:v>40609</c:v>
                </c:pt>
                <c:pt idx="332">
                  <c:v>40610</c:v>
                </c:pt>
                <c:pt idx="333">
                  <c:v>40611</c:v>
                </c:pt>
                <c:pt idx="334">
                  <c:v>40612</c:v>
                </c:pt>
                <c:pt idx="335">
                  <c:v>40613</c:v>
                </c:pt>
                <c:pt idx="336">
                  <c:v>40616</c:v>
                </c:pt>
                <c:pt idx="337">
                  <c:v>40617</c:v>
                </c:pt>
                <c:pt idx="338">
                  <c:v>40618</c:v>
                </c:pt>
                <c:pt idx="339">
                  <c:v>40619</c:v>
                </c:pt>
                <c:pt idx="340">
                  <c:v>40620</c:v>
                </c:pt>
                <c:pt idx="341">
                  <c:v>40623</c:v>
                </c:pt>
                <c:pt idx="342">
                  <c:v>40624</c:v>
                </c:pt>
                <c:pt idx="343">
                  <c:v>40625</c:v>
                </c:pt>
                <c:pt idx="344">
                  <c:v>40626</c:v>
                </c:pt>
                <c:pt idx="345">
                  <c:v>40627</c:v>
                </c:pt>
                <c:pt idx="346">
                  <c:v>40630</c:v>
                </c:pt>
                <c:pt idx="347">
                  <c:v>40631</c:v>
                </c:pt>
                <c:pt idx="348">
                  <c:v>40632</c:v>
                </c:pt>
                <c:pt idx="349">
                  <c:v>40633</c:v>
                </c:pt>
                <c:pt idx="350">
                  <c:v>40634</c:v>
                </c:pt>
                <c:pt idx="351">
                  <c:v>40637</c:v>
                </c:pt>
                <c:pt idx="352">
                  <c:v>40638</c:v>
                </c:pt>
                <c:pt idx="353">
                  <c:v>40639</c:v>
                </c:pt>
                <c:pt idx="354">
                  <c:v>40640</c:v>
                </c:pt>
                <c:pt idx="355">
                  <c:v>40641</c:v>
                </c:pt>
                <c:pt idx="356">
                  <c:v>40644</c:v>
                </c:pt>
                <c:pt idx="357">
                  <c:v>40645</c:v>
                </c:pt>
                <c:pt idx="358">
                  <c:v>40646</c:v>
                </c:pt>
                <c:pt idx="359">
                  <c:v>40647</c:v>
                </c:pt>
                <c:pt idx="360">
                  <c:v>40648</c:v>
                </c:pt>
                <c:pt idx="361">
                  <c:v>40651</c:v>
                </c:pt>
                <c:pt idx="362">
                  <c:v>40652</c:v>
                </c:pt>
                <c:pt idx="363">
                  <c:v>40653</c:v>
                </c:pt>
                <c:pt idx="364">
                  <c:v>40654</c:v>
                </c:pt>
                <c:pt idx="365">
                  <c:v>40655</c:v>
                </c:pt>
                <c:pt idx="366">
                  <c:v>40658</c:v>
                </c:pt>
                <c:pt idx="367">
                  <c:v>40659</c:v>
                </c:pt>
                <c:pt idx="368">
                  <c:v>40660</c:v>
                </c:pt>
                <c:pt idx="369">
                  <c:v>40661</c:v>
                </c:pt>
                <c:pt idx="370">
                  <c:v>40662</c:v>
                </c:pt>
                <c:pt idx="371">
                  <c:v>40665</c:v>
                </c:pt>
                <c:pt idx="372">
                  <c:v>40666</c:v>
                </c:pt>
                <c:pt idx="373">
                  <c:v>40667</c:v>
                </c:pt>
                <c:pt idx="374">
                  <c:v>40668</c:v>
                </c:pt>
                <c:pt idx="375">
                  <c:v>40669</c:v>
                </c:pt>
                <c:pt idx="376">
                  <c:v>40672</c:v>
                </c:pt>
                <c:pt idx="377">
                  <c:v>40673</c:v>
                </c:pt>
                <c:pt idx="378">
                  <c:v>40674</c:v>
                </c:pt>
                <c:pt idx="379">
                  <c:v>40675</c:v>
                </c:pt>
                <c:pt idx="380">
                  <c:v>40676</c:v>
                </c:pt>
                <c:pt idx="381">
                  <c:v>40679</c:v>
                </c:pt>
                <c:pt idx="382">
                  <c:v>40680</c:v>
                </c:pt>
                <c:pt idx="383">
                  <c:v>40681</c:v>
                </c:pt>
                <c:pt idx="384">
                  <c:v>40682</c:v>
                </c:pt>
                <c:pt idx="385">
                  <c:v>40683</c:v>
                </c:pt>
                <c:pt idx="386">
                  <c:v>40686</c:v>
                </c:pt>
                <c:pt idx="387">
                  <c:v>40687</c:v>
                </c:pt>
                <c:pt idx="388">
                  <c:v>40688</c:v>
                </c:pt>
                <c:pt idx="389">
                  <c:v>40689</c:v>
                </c:pt>
                <c:pt idx="390">
                  <c:v>40690</c:v>
                </c:pt>
                <c:pt idx="391">
                  <c:v>40693</c:v>
                </c:pt>
                <c:pt idx="392">
                  <c:v>40694</c:v>
                </c:pt>
                <c:pt idx="393">
                  <c:v>40695</c:v>
                </c:pt>
                <c:pt idx="394">
                  <c:v>40696</c:v>
                </c:pt>
                <c:pt idx="395">
                  <c:v>40697</c:v>
                </c:pt>
                <c:pt idx="396">
                  <c:v>40700</c:v>
                </c:pt>
                <c:pt idx="397">
                  <c:v>40701</c:v>
                </c:pt>
                <c:pt idx="398">
                  <c:v>40702</c:v>
                </c:pt>
                <c:pt idx="399">
                  <c:v>40703</c:v>
                </c:pt>
                <c:pt idx="400">
                  <c:v>40704</c:v>
                </c:pt>
                <c:pt idx="401">
                  <c:v>40707</c:v>
                </c:pt>
                <c:pt idx="402">
                  <c:v>40708</c:v>
                </c:pt>
                <c:pt idx="403">
                  <c:v>40709</c:v>
                </c:pt>
                <c:pt idx="404">
                  <c:v>40710</c:v>
                </c:pt>
                <c:pt idx="405">
                  <c:v>40711</c:v>
                </c:pt>
                <c:pt idx="406">
                  <c:v>40714</c:v>
                </c:pt>
                <c:pt idx="407">
                  <c:v>40715</c:v>
                </c:pt>
                <c:pt idx="408">
                  <c:v>40716</c:v>
                </c:pt>
                <c:pt idx="409">
                  <c:v>40717</c:v>
                </c:pt>
                <c:pt idx="410">
                  <c:v>40718</c:v>
                </c:pt>
                <c:pt idx="411">
                  <c:v>40721</c:v>
                </c:pt>
                <c:pt idx="412">
                  <c:v>40722</c:v>
                </c:pt>
                <c:pt idx="413">
                  <c:v>40723</c:v>
                </c:pt>
                <c:pt idx="414">
                  <c:v>40724</c:v>
                </c:pt>
                <c:pt idx="415">
                  <c:v>40725</c:v>
                </c:pt>
                <c:pt idx="416">
                  <c:v>40728</c:v>
                </c:pt>
                <c:pt idx="417">
                  <c:v>40729</c:v>
                </c:pt>
                <c:pt idx="418">
                  <c:v>40730</c:v>
                </c:pt>
                <c:pt idx="419">
                  <c:v>40731</c:v>
                </c:pt>
                <c:pt idx="420">
                  <c:v>40732</c:v>
                </c:pt>
                <c:pt idx="421">
                  <c:v>40735</c:v>
                </c:pt>
                <c:pt idx="422">
                  <c:v>40736</c:v>
                </c:pt>
                <c:pt idx="423">
                  <c:v>40737</c:v>
                </c:pt>
                <c:pt idx="424">
                  <c:v>40738</c:v>
                </c:pt>
                <c:pt idx="425">
                  <c:v>40739</c:v>
                </c:pt>
                <c:pt idx="426">
                  <c:v>40742</c:v>
                </c:pt>
                <c:pt idx="427">
                  <c:v>40743</c:v>
                </c:pt>
                <c:pt idx="428">
                  <c:v>40744</c:v>
                </c:pt>
                <c:pt idx="429">
                  <c:v>40745</c:v>
                </c:pt>
                <c:pt idx="430">
                  <c:v>40746</c:v>
                </c:pt>
                <c:pt idx="431">
                  <c:v>40749</c:v>
                </c:pt>
                <c:pt idx="432">
                  <c:v>40750</c:v>
                </c:pt>
                <c:pt idx="433">
                  <c:v>40751</c:v>
                </c:pt>
                <c:pt idx="434">
                  <c:v>40752</c:v>
                </c:pt>
                <c:pt idx="435">
                  <c:v>40753</c:v>
                </c:pt>
                <c:pt idx="436">
                  <c:v>40756</c:v>
                </c:pt>
                <c:pt idx="437">
                  <c:v>40757</c:v>
                </c:pt>
                <c:pt idx="438">
                  <c:v>40758</c:v>
                </c:pt>
                <c:pt idx="439">
                  <c:v>40759</c:v>
                </c:pt>
                <c:pt idx="440">
                  <c:v>40760</c:v>
                </c:pt>
                <c:pt idx="441">
                  <c:v>40763</c:v>
                </c:pt>
                <c:pt idx="442">
                  <c:v>40764</c:v>
                </c:pt>
                <c:pt idx="443">
                  <c:v>40765</c:v>
                </c:pt>
                <c:pt idx="444">
                  <c:v>40766</c:v>
                </c:pt>
                <c:pt idx="445">
                  <c:v>40767</c:v>
                </c:pt>
                <c:pt idx="446">
                  <c:v>40770</c:v>
                </c:pt>
                <c:pt idx="447">
                  <c:v>40771</c:v>
                </c:pt>
                <c:pt idx="448">
                  <c:v>40772</c:v>
                </c:pt>
                <c:pt idx="449">
                  <c:v>40773</c:v>
                </c:pt>
                <c:pt idx="450">
                  <c:v>40774</c:v>
                </c:pt>
                <c:pt idx="451">
                  <c:v>40777</c:v>
                </c:pt>
                <c:pt idx="452">
                  <c:v>40778</c:v>
                </c:pt>
                <c:pt idx="453">
                  <c:v>40779</c:v>
                </c:pt>
                <c:pt idx="454">
                  <c:v>40780</c:v>
                </c:pt>
                <c:pt idx="455">
                  <c:v>40781</c:v>
                </c:pt>
                <c:pt idx="456">
                  <c:v>40784</c:v>
                </c:pt>
                <c:pt idx="457">
                  <c:v>40785</c:v>
                </c:pt>
                <c:pt idx="458">
                  <c:v>40786</c:v>
                </c:pt>
                <c:pt idx="459">
                  <c:v>40787</c:v>
                </c:pt>
                <c:pt idx="460">
                  <c:v>40788</c:v>
                </c:pt>
                <c:pt idx="461">
                  <c:v>40791</c:v>
                </c:pt>
                <c:pt idx="462">
                  <c:v>40792</c:v>
                </c:pt>
                <c:pt idx="463">
                  <c:v>40793</c:v>
                </c:pt>
                <c:pt idx="464">
                  <c:v>40794</c:v>
                </c:pt>
                <c:pt idx="465">
                  <c:v>40795</c:v>
                </c:pt>
                <c:pt idx="466">
                  <c:v>40798</c:v>
                </c:pt>
                <c:pt idx="467">
                  <c:v>40799</c:v>
                </c:pt>
                <c:pt idx="468">
                  <c:v>40800</c:v>
                </c:pt>
                <c:pt idx="469">
                  <c:v>40801</c:v>
                </c:pt>
                <c:pt idx="470">
                  <c:v>40802</c:v>
                </c:pt>
                <c:pt idx="471">
                  <c:v>40805</c:v>
                </c:pt>
                <c:pt idx="472">
                  <c:v>40806</c:v>
                </c:pt>
                <c:pt idx="473">
                  <c:v>40807</c:v>
                </c:pt>
                <c:pt idx="474">
                  <c:v>40808</c:v>
                </c:pt>
                <c:pt idx="475">
                  <c:v>40809</c:v>
                </c:pt>
                <c:pt idx="476">
                  <c:v>40812</c:v>
                </c:pt>
                <c:pt idx="477">
                  <c:v>40813</c:v>
                </c:pt>
                <c:pt idx="478">
                  <c:v>40814</c:v>
                </c:pt>
                <c:pt idx="479">
                  <c:v>40815</c:v>
                </c:pt>
                <c:pt idx="480">
                  <c:v>40816</c:v>
                </c:pt>
                <c:pt idx="481">
                  <c:v>40819</c:v>
                </c:pt>
                <c:pt idx="482">
                  <c:v>40820</c:v>
                </c:pt>
                <c:pt idx="483">
                  <c:v>40821</c:v>
                </c:pt>
                <c:pt idx="484">
                  <c:v>40822</c:v>
                </c:pt>
                <c:pt idx="485">
                  <c:v>40823</c:v>
                </c:pt>
                <c:pt idx="486">
                  <c:v>40826</c:v>
                </c:pt>
                <c:pt idx="487">
                  <c:v>40827</c:v>
                </c:pt>
                <c:pt idx="488">
                  <c:v>40828</c:v>
                </c:pt>
                <c:pt idx="489">
                  <c:v>40829</c:v>
                </c:pt>
                <c:pt idx="490">
                  <c:v>40830</c:v>
                </c:pt>
                <c:pt idx="491">
                  <c:v>40833</c:v>
                </c:pt>
                <c:pt idx="492">
                  <c:v>40834</c:v>
                </c:pt>
                <c:pt idx="493">
                  <c:v>40835</c:v>
                </c:pt>
                <c:pt idx="494">
                  <c:v>40836</c:v>
                </c:pt>
                <c:pt idx="495">
                  <c:v>40837</c:v>
                </c:pt>
                <c:pt idx="496">
                  <c:v>40840</c:v>
                </c:pt>
                <c:pt idx="497">
                  <c:v>40841</c:v>
                </c:pt>
                <c:pt idx="498">
                  <c:v>40842</c:v>
                </c:pt>
                <c:pt idx="499">
                  <c:v>40843</c:v>
                </c:pt>
                <c:pt idx="500">
                  <c:v>40844</c:v>
                </c:pt>
                <c:pt idx="501">
                  <c:v>40847</c:v>
                </c:pt>
                <c:pt idx="502">
                  <c:v>40848</c:v>
                </c:pt>
                <c:pt idx="503">
                  <c:v>40849</c:v>
                </c:pt>
                <c:pt idx="504">
                  <c:v>40850</c:v>
                </c:pt>
                <c:pt idx="505">
                  <c:v>40851</c:v>
                </c:pt>
                <c:pt idx="506">
                  <c:v>40854</c:v>
                </c:pt>
                <c:pt idx="507">
                  <c:v>40855</c:v>
                </c:pt>
                <c:pt idx="508">
                  <c:v>40856</c:v>
                </c:pt>
                <c:pt idx="509">
                  <c:v>40857</c:v>
                </c:pt>
                <c:pt idx="510">
                  <c:v>40858</c:v>
                </c:pt>
                <c:pt idx="511">
                  <c:v>40861</c:v>
                </c:pt>
                <c:pt idx="512">
                  <c:v>40862</c:v>
                </c:pt>
                <c:pt idx="513">
                  <c:v>40863</c:v>
                </c:pt>
                <c:pt idx="514">
                  <c:v>40864</c:v>
                </c:pt>
                <c:pt idx="515">
                  <c:v>40865</c:v>
                </c:pt>
                <c:pt idx="516">
                  <c:v>40868</c:v>
                </c:pt>
                <c:pt idx="517">
                  <c:v>40869</c:v>
                </c:pt>
                <c:pt idx="518">
                  <c:v>40870</c:v>
                </c:pt>
                <c:pt idx="519">
                  <c:v>40871</c:v>
                </c:pt>
                <c:pt idx="520">
                  <c:v>40872</c:v>
                </c:pt>
                <c:pt idx="521">
                  <c:v>40875</c:v>
                </c:pt>
                <c:pt idx="522">
                  <c:v>40876</c:v>
                </c:pt>
                <c:pt idx="523">
                  <c:v>40877</c:v>
                </c:pt>
                <c:pt idx="524">
                  <c:v>40878</c:v>
                </c:pt>
                <c:pt idx="525">
                  <c:v>40879</c:v>
                </c:pt>
                <c:pt idx="526">
                  <c:v>40882</c:v>
                </c:pt>
                <c:pt idx="527">
                  <c:v>40883</c:v>
                </c:pt>
                <c:pt idx="528">
                  <c:v>40884</c:v>
                </c:pt>
                <c:pt idx="529">
                  <c:v>40885</c:v>
                </c:pt>
                <c:pt idx="530">
                  <c:v>40886</c:v>
                </c:pt>
                <c:pt idx="531">
                  <c:v>40889</c:v>
                </c:pt>
                <c:pt idx="532">
                  <c:v>40890</c:v>
                </c:pt>
                <c:pt idx="533">
                  <c:v>40891</c:v>
                </c:pt>
                <c:pt idx="534">
                  <c:v>40892</c:v>
                </c:pt>
                <c:pt idx="535">
                  <c:v>40893</c:v>
                </c:pt>
                <c:pt idx="536">
                  <c:v>40896</c:v>
                </c:pt>
                <c:pt idx="537">
                  <c:v>40897</c:v>
                </c:pt>
                <c:pt idx="538">
                  <c:v>40898</c:v>
                </c:pt>
                <c:pt idx="539">
                  <c:v>40899</c:v>
                </c:pt>
                <c:pt idx="540">
                  <c:v>40900</c:v>
                </c:pt>
                <c:pt idx="541">
                  <c:v>40903</c:v>
                </c:pt>
                <c:pt idx="542">
                  <c:v>40904</c:v>
                </c:pt>
                <c:pt idx="543">
                  <c:v>40905</c:v>
                </c:pt>
                <c:pt idx="544">
                  <c:v>40906</c:v>
                </c:pt>
                <c:pt idx="545">
                  <c:v>40907</c:v>
                </c:pt>
                <c:pt idx="546">
                  <c:v>40910</c:v>
                </c:pt>
                <c:pt idx="547">
                  <c:v>40911</c:v>
                </c:pt>
                <c:pt idx="548">
                  <c:v>40912</c:v>
                </c:pt>
                <c:pt idx="549">
                  <c:v>40913</c:v>
                </c:pt>
                <c:pt idx="550">
                  <c:v>40914</c:v>
                </c:pt>
                <c:pt idx="551">
                  <c:v>40917</c:v>
                </c:pt>
                <c:pt idx="552">
                  <c:v>40918</c:v>
                </c:pt>
                <c:pt idx="553">
                  <c:v>40919</c:v>
                </c:pt>
                <c:pt idx="554">
                  <c:v>40920</c:v>
                </c:pt>
                <c:pt idx="555">
                  <c:v>40921</c:v>
                </c:pt>
                <c:pt idx="556">
                  <c:v>40924</c:v>
                </c:pt>
                <c:pt idx="557">
                  <c:v>40925</c:v>
                </c:pt>
                <c:pt idx="558">
                  <c:v>40926</c:v>
                </c:pt>
                <c:pt idx="559">
                  <c:v>40927</c:v>
                </c:pt>
                <c:pt idx="560">
                  <c:v>40928</c:v>
                </c:pt>
                <c:pt idx="561">
                  <c:v>40931</c:v>
                </c:pt>
                <c:pt idx="562">
                  <c:v>40932</c:v>
                </c:pt>
                <c:pt idx="563">
                  <c:v>40933</c:v>
                </c:pt>
                <c:pt idx="564">
                  <c:v>40934</c:v>
                </c:pt>
                <c:pt idx="565">
                  <c:v>40935</c:v>
                </c:pt>
                <c:pt idx="566">
                  <c:v>40938</c:v>
                </c:pt>
                <c:pt idx="567">
                  <c:v>40939</c:v>
                </c:pt>
                <c:pt idx="568">
                  <c:v>40940</c:v>
                </c:pt>
                <c:pt idx="569">
                  <c:v>40941</c:v>
                </c:pt>
                <c:pt idx="570">
                  <c:v>40942</c:v>
                </c:pt>
                <c:pt idx="571">
                  <c:v>40945</c:v>
                </c:pt>
                <c:pt idx="572">
                  <c:v>40946</c:v>
                </c:pt>
                <c:pt idx="573">
                  <c:v>40947</c:v>
                </c:pt>
                <c:pt idx="574">
                  <c:v>40948</c:v>
                </c:pt>
                <c:pt idx="575">
                  <c:v>40949</c:v>
                </c:pt>
                <c:pt idx="576">
                  <c:v>40952</c:v>
                </c:pt>
                <c:pt idx="577">
                  <c:v>40953</c:v>
                </c:pt>
                <c:pt idx="578">
                  <c:v>40954</c:v>
                </c:pt>
                <c:pt idx="579">
                  <c:v>40955</c:v>
                </c:pt>
                <c:pt idx="580">
                  <c:v>40956</c:v>
                </c:pt>
                <c:pt idx="581">
                  <c:v>40959</c:v>
                </c:pt>
                <c:pt idx="582">
                  <c:v>40960</c:v>
                </c:pt>
                <c:pt idx="583">
                  <c:v>40961</c:v>
                </c:pt>
                <c:pt idx="584">
                  <c:v>40962</c:v>
                </c:pt>
                <c:pt idx="585">
                  <c:v>40963</c:v>
                </c:pt>
                <c:pt idx="586">
                  <c:v>40966</c:v>
                </c:pt>
                <c:pt idx="587">
                  <c:v>40967</c:v>
                </c:pt>
                <c:pt idx="588">
                  <c:v>40968</c:v>
                </c:pt>
                <c:pt idx="589">
                  <c:v>40969</c:v>
                </c:pt>
                <c:pt idx="590">
                  <c:v>40970</c:v>
                </c:pt>
                <c:pt idx="591">
                  <c:v>40973</c:v>
                </c:pt>
                <c:pt idx="592">
                  <c:v>40974</c:v>
                </c:pt>
                <c:pt idx="593">
                  <c:v>40975</c:v>
                </c:pt>
                <c:pt idx="594">
                  <c:v>40976</c:v>
                </c:pt>
                <c:pt idx="595">
                  <c:v>40977</c:v>
                </c:pt>
                <c:pt idx="596">
                  <c:v>40980</c:v>
                </c:pt>
                <c:pt idx="597">
                  <c:v>40981</c:v>
                </c:pt>
                <c:pt idx="598">
                  <c:v>40982</c:v>
                </c:pt>
                <c:pt idx="599">
                  <c:v>40983</c:v>
                </c:pt>
                <c:pt idx="600">
                  <c:v>40984</c:v>
                </c:pt>
                <c:pt idx="601">
                  <c:v>40987</c:v>
                </c:pt>
                <c:pt idx="602">
                  <c:v>40988</c:v>
                </c:pt>
                <c:pt idx="603">
                  <c:v>40989</c:v>
                </c:pt>
                <c:pt idx="604">
                  <c:v>40990</c:v>
                </c:pt>
                <c:pt idx="605">
                  <c:v>40991</c:v>
                </c:pt>
                <c:pt idx="606">
                  <c:v>40994</c:v>
                </c:pt>
                <c:pt idx="607">
                  <c:v>40995</c:v>
                </c:pt>
                <c:pt idx="608">
                  <c:v>40996</c:v>
                </c:pt>
                <c:pt idx="609">
                  <c:v>40997</c:v>
                </c:pt>
                <c:pt idx="610">
                  <c:v>40998</c:v>
                </c:pt>
                <c:pt idx="611">
                  <c:v>41001</c:v>
                </c:pt>
                <c:pt idx="612">
                  <c:v>41002</c:v>
                </c:pt>
                <c:pt idx="613">
                  <c:v>41003</c:v>
                </c:pt>
                <c:pt idx="614">
                  <c:v>41004</c:v>
                </c:pt>
                <c:pt idx="615">
                  <c:v>41005</c:v>
                </c:pt>
                <c:pt idx="616">
                  <c:v>41008</c:v>
                </c:pt>
                <c:pt idx="617">
                  <c:v>41009</c:v>
                </c:pt>
                <c:pt idx="618">
                  <c:v>41010</c:v>
                </c:pt>
                <c:pt idx="619">
                  <c:v>41011</c:v>
                </c:pt>
                <c:pt idx="620">
                  <c:v>41012</c:v>
                </c:pt>
                <c:pt idx="621">
                  <c:v>41015</c:v>
                </c:pt>
                <c:pt idx="622">
                  <c:v>41016</c:v>
                </c:pt>
                <c:pt idx="623">
                  <c:v>41017</c:v>
                </c:pt>
                <c:pt idx="624">
                  <c:v>41018</c:v>
                </c:pt>
                <c:pt idx="625">
                  <c:v>41019</c:v>
                </c:pt>
                <c:pt idx="626">
                  <c:v>41022</c:v>
                </c:pt>
                <c:pt idx="627">
                  <c:v>41023</c:v>
                </c:pt>
                <c:pt idx="628">
                  <c:v>41024</c:v>
                </c:pt>
                <c:pt idx="629">
                  <c:v>41025</c:v>
                </c:pt>
                <c:pt idx="630">
                  <c:v>41026</c:v>
                </c:pt>
                <c:pt idx="631">
                  <c:v>41029</c:v>
                </c:pt>
                <c:pt idx="632">
                  <c:v>41030</c:v>
                </c:pt>
                <c:pt idx="633">
                  <c:v>41031</c:v>
                </c:pt>
                <c:pt idx="634">
                  <c:v>41032</c:v>
                </c:pt>
                <c:pt idx="635">
                  <c:v>41033</c:v>
                </c:pt>
                <c:pt idx="636">
                  <c:v>41036</c:v>
                </c:pt>
                <c:pt idx="637">
                  <c:v>41037</c:v>
                </c:pt>
                <c:pt idx="638">
                  <c:v>41038</c:v>
                </c:pt>
                <c:pt idx="639">
                  <c:v>41039</c:v>
                </c:pt>
                <c:pt idx="640">
                  <c:v>41040</c:v>
                </c:pt>
                <c:pt idx="641">
                  <c:v>41043</c:v>
                </c:pt>
                <c:pt idx="642">
                  <c:v>41044</c:v>
                </c:pt>
                <c:pt idx="643">
                  <c:v>41045</c:v>
                </c:pt>
                <c:pt idx="644">
                  <c:v>41046</c:v>
                </c:pt>
                <c:pt idx="645">
                  <c:v>41047</c:v>
                </c:pt>
                <c:pt idx="646">
                  <c:v>41050</c:v>
                </c:pt>
                <c:pt idx="647">
                  <c:v>41051</c:v>
                </c:pt>
                <c:pt idx="648">
                  <c:v>41052</c:v>
                </c:pt>
                <c:pt idx="649">
                  <c:v>41053</c:v>
                </c:pt>
                <c:pt idx="650">
                  <c:v>41054</c:v>
                </c:pt>
                <c:pt idx="651">
                  <c:v>41057</c:v>
                </c:pt>
                <c:pt idx="652">
                  <c:v>41058</c:v>
                </c:pt>
                <c:pt idx="653">
                  <c:v>41059</c:v>
                </c:pt>
                <c:pt idx="654">
                  <c:v>41060</c:v>
                </c:pt>
                <c:pt idx="655">
                  <c:v>41061</c:v>
                </c:pt>
                <c:pt idx="656">
                  <c:v>41064</c:v>
                </c:pt>
                <c:pt idx="657">
                  <c:v>41065</c:v>
                </c:pt>
                <c:pt idx="658">
                  <c:v>41066</c:v>
                </c:pt>
                <c:pt idx="659">
                  <c:v>41067</c:v>
                </c:pt>
                <c:pt idx="660">
                  <c:v>41068</c:v>
                </c:pt>
                <c:pt idx="661">
                  <c:v>41071</c:v>
                </c:pt>
                <c:pt idx="662">
                  <c:v>41072</c:v>
                </c:pt>
                <c:pt idx="663">
                  <c:v>41073</c:v>
                </c:pt>
                <c:pt idx="664">
                  <c:v>41074</c:v>
                </c:pt>
                <c:pt idx="665">
                  <c:v>41075</c:v>
                </c:pt>
                <c:pt idx="666">
                  <c:v>41078</c:v>
                </c:pt>
                <c:pt idx="667">
                  <c:v>41079</c:v>
                </c:pt>
                <c:pt idx="668">
                  <c:v>41080</c:v>
                </c:pt>
                <c:pt idx="669">
                  <c:v>41081</c:v>
                </c:pt>
                <c:pt idx="670">
                  <c:v>41082</c:v>
                </c:pt>
                <c:pt idx="671">
                  <c:v>41085</c:v>
                </c:pt>
                <c:pt idx="672">
                  <c:v>41086</c:v>
                </c:pt>
                <c:pt idx="673">
                  <c:v>41087</c:v>
                </c:pt>
                <c:pt idx="674">
                  <c:v>41088</c:v>
                </c:pt>
                <c:pt idx="675">
                  <c:v>41089</c:v>
                </c:pt>
                <c:pt idx="676">
                  <c:v>41092</c:v>
                </c:pt>
                <c:pt idx="677">
                  <c:v>41093</c:v>
                </c:pt>
                <c:pt idx="678">
                  <c:v>41094</c:v>
                </c:pt>
                <c:pt idx="679">
                  <c:v>41095</c:v>
                </c:pt>
                <c:pt idx="680">
                  <c:v>41096</c:v>
                </c:pt>
                <c:pt idx="681">
                  <c:v>41099</c:v>
                </c:pt>
                <c:pt idx="682">
                  <c:v>41100</c:v>
                </c:pt>
                <c:pt idx="683">
                  <c:v>41101</c:v>
                </c:pt>
                <c:pt idx="684">
                  <c:v>41102</c:v>
                </c:pt>
                <c:pt idx="685">
                  <c:v>41103</c:v>
                </c:pt>
                <c:pt idx="686">
                  <c:v>41106</c:v>
                </c:pt>
                <c:pt idx="687">
                  <c:v>41107</c:v>
                </c:pt>
                <c:pt idx="688">
                  <c:v>41108</c:v>
                </c:pt>
                <c:pt idx="689">
                  <c:v>41109</c:v>
                </c:pt>
                <c:pt idx="690">
                  <c:v>41110</c:v>
                </c:pt>
                <c:pt idx="691">
                  <c:v>41113</c:v>
                </c:pt>
                <c:pt idx="692">
                  <c:v>41114</c:v>
                </c:pt>
                <c:pt idx="693">
                  <c:v>41115</c:v>
                </c:pt>
                <c:pt idx="694">
                  <c:v>41116</c:v>
                </c:pt>
                <c:pt idx="695">
                  <c:v>41117</c:v>
                </c:pt>
                <c:pt idx="696">
                  <c:v>41120</c:v>
                </c:pt>
                <c:pt idx="697">
                  <c:v>41121</c:v>
                </c:pt>
                <c:pt idx="698">
                  <c:v>41122</c:v>
                </c:pt>
                <c:pt idx="699">
                  <c:v>41123</c:v>
                </c:pt>
                <c:pt idx="700">
                  <c:v>41124</c:v>
                </c:pt>
                <c:pt idx="701">
                  <c:v>41127</c:v>
                </c:pt>
                <c:pt idx="702">
                  <c:v>41128</c:v>
                </c:pt>
                <c:pt idx="703">
                  <c:v>41129</c:v>
                </c:pt>
                <c:pt idx="704">
                  <c:v>41130</c:v>
                </c:pt>
                <c:pt idx="705">
                  <c:v>41131</c:v>
                </c:pt>
                <c:pt idx="706">
                  <c:v>41134</c:v>
                </c:pt>
                <c:pt idx="707">
                  <c:v>41135</c:v>
                </c:pt>
                <c:pt idx="708">
                  <c:v>41136</c:v>
                </c:pt>
                <c:pt idx="709">
                  <c:v>41137</c:v>
                </c:pt>
                <c:pt idx="710">
                  <c:v>41138</c:v>
                </c:pt>
                <c:pt idx="711">
                  <c:v>41141</c:v>
                </c:pt>
                <c:pt idx="712">
                  <c:v>41142</c:v>
                </c:pt>
                <c:pt idx="713">
                  <c:v>41143</c:v>
                </c:pt>
                <c:pt idx="714">
                  <c:v>41144</c:v>
                </c:pt>
                <c:pt idx="715">
                  <c:v>41145</c:v>
                </c:pt>
                <c:pt idx="716">
                  <c:v>41148</c:v>
                </c:pt>
                <c:pt idx="717">
                  <c:v>41149</c:v>
                </c:pt>
                <c:pt idx="718">
                  <c:v>41150</c:v>
                </c:pt>
                <c:pt idx="719">
                  <c:v>41151</c:v>
                </c:pt>
                <c:pt idx="720">
                  <c:v>41152</c:v>
                </c:pt>
                <c:pt idx="721">
                  <c:v>41155</c:v>
                </c:pt>
                <c:pt idx="722">
                  <c:v>41156</c:v>
                </c:pt>
                <c:pt idx="723">
                  <c:v>41157</c:v>
                </c:pt>
                <c:pt idx="724">
                  <c:v>41158</c:v>
                </c:pt>
                <c:pt idx="725">
                  <c:v>41159</c:v>
                </c:pt>
                <c:pt idx="726">
                  <c:v>41162</c:v>
                </c:pt>
                <c:pt idx="727">
                  <c:v>41163</c:v>
                </c:pt>
                <c:pt idx="728">
                  <c:v>41164</c:v>
                </c:pt>
                <c:pt idx="729">
                  <c:v>41165</c:v>
                </c:pt>
                <c:pt idx="730">
                  <c:v>41166</c:v>
                </c:pt>
                <c:pt idx="731">
                  <c:v>41169</c:v>
                </c:pt>
                <c:pt idx="732">
                  <c:v>41170</c:v>
                </c:pt>
                <c:pt idx="733">
                  <c:v>41171</c:v>
                </c:pt>
                <c:pt idx="734">
                  <c:v>41172</c:v>
                </c:pt>
                <c:pt idx="735">
                  <c:v>41173</c:v>
                </c:pt>
                <c:pt idx="736">
                  <c:v>41176</c:v>
                </c:pt>
                <c:pt idx="737">
                  <c:v>41177</c:v>
                </c:pt>
                <c:pt idx="738">
                  <c:v>41178</c:v>
                </c:pt>
                <c:pt idx="739">
                  <c:v>41179</c:v>
                </c:pt>
                <c:pt idx="740">
                  <c:v>41180</c:v>
                </c:pt>
                <c:pt idx="741">
                  <c:v>41183</c:v>
                </c:pt>
                <c:pt idx="742">
                  <c:v>41184</c:v>
                </c:pt>
                <c:pt idx="743">
                  <c:v>41185</c:v>
                </c:pt>
                <c:pt idx="744">
                  <c:v>41186</c:v>
                </c:pt>
                <c:pt idx="745">
                  <c:v>41187</c:v>
                </c:pt>
                <c:pt idx="746">
                  <c:v>41190</c:v>
                </c:pt>
                <c:pt idx="747">
                  <c:v>41191</c:v>
                </c:pt>
                <c:pt idx="748">
                  <c:v>41192</c:v>
                </c:pt>
                <c:pt idx="749">
                  <c:v>41193</c:v>
                </c:pt>
                <c:pt idx="750">
                  <c:v>41194</c:v>
                </c:pt>
                <c:pt idx="751">
                  <c:v>41197</c:v>
                </c:pt>
                <c:pt idx="752">
                  <c:v>41198</c:v>
                </c:pt>
                <c:pt idx="753">
                  <c:v>41199</c:v>
                </c:pt>
                <c:pt idx="754">
                  <c:v>41200</c:v>
                </c:pt>
                <c:pt idx="755">
                  <c:v>41201</c:v>
                </c:pt>
                <c:pt idx="756">
                  <c:v>41204</c:v>
                </c:pt>
                <c:pt idx="757">
                  <c:v>41205</c:v>
                </c:pt>
                <c:pt idx="758">
                  <c:v>41206</c:v>
                </c:pt>
                <c:pt idx="759">
                  <c:v>41207</c:v>
                </c:pt>
                <c:pt idx="760">
                  <c:v>41208</c:v>
                </c:pt>
                <c:pt idx="761">
                  <c:v>41211</c:v>
                </c:pt>
                <c:pt idx="762">
                  <c:v>41212</c:v>
                </c:pt>
                <c:pt idx="763">
                  <c:v>41213</c:v>
                </c:pt>
                <c:pt idx="764">
                  <c:v>41214</c:v>
                </c:pt>
                <c:pt idx="765">
                  <c:v>41215</c:v>
                </c:pt>
                <c:pt idx="766">
                  <c:v>41218</c:v>
                </c:pt>
                <c:pt idx="767">
                  <c:v>41219</c:v>
                </c:pt>
                <c:pt idx="768">
                  <c:v>41220</c:v>
                </c:pt>
                <c:pt idx="769">
                  <c:v>41221</c:v>
                </c:pt>
                <c:pt idx="770">
                  <c:v>41222</c:v>
                </c:pt>
                <c:pt idx="771">
                  <c:v>41225</c:v>
                </c:pt>
                <c:pt idx="772">
                  <c:v>41226</c:v>
                </c:pt>
                <c:pt idx="773">
                  <c:v>41227</c:v>
                </c:pt>
                <c:pt idx="774">
                  <c:v>41228</c:v>
                </c:pt>
                <c:pt idx="775">
                  <c:v>41229</c:v>
                </c:pt>
                <c:pt idx="776">
                  <c:v>41232</c:v>
                </c:pt>
                <c:pt idx="777">
                  <c:v>41233</c:v>
                </c:pt>
                <c:pt idx="778">
                  <c:v>41234</c:v>
                </c:pt>
                <c:pt idx="779">
                  <c:v>41235</c:v>
                </c:pt>
                <c:pt idx="780">
                  <c:v>41236</c:v>
                </c:pt>
                <c:pt idx="781">
                  <c:v>41239</c:v>
                </c:pt>
                <c:pt idx="782">
                  <c:v>41240</c:v>
                </c:pt>
                <c:pt idx="783">
                  <c:v>41241</c:v>
                </c:pt>
                <c:pt idx="784">
                  <c:v>41242</c:v>
                </c:pt>
                <c:pt idx="785">
                  <c:v>41243</c:v>
                </c:pt>
                <c:pt idx="786">
                  <c:v>41246</c:v>
                </c:pt>
                <c:pt idx="787">
                  <c:v>41247</c:v>
                </c:pt>
                <c:pt idx="788">
                  <c:v>41248</c:v>
                </c:pt>
                <c:pt idx="789">
                  <c:v>41249</c:v>
                </c:pt>
                <c:pt idx="790">
                  <c:v>41250</c:v>
                </c:pt>
                <c:pt idx="791">
                  <c:v>41253</c:v>
                </c:pt>
                <c:pt idx="792">
                  <c:v>41254</c:v>
                </c:pt>
                <c:pt idx="793">
                  <c:v>41255</c:v>
                </c:pt>
                <c:pt idx="794">
                  <c:v>41256</c:v>
                </c:pt>
                <c:pt idx="795">
                  <c:v>41257</c:v>
                </c:pt>
                <c:pt idx="796">
                  <c:v>41260</c:v>
                </c:pt>
                <c:pt idx="797">
                  <c:v>41261</c:v>
                </c:pt>
                <c:pt idx="798">
                  <c:v>41262</c:v>
                </c:pt>
                <c:pt idx="799">
                  <c:v>41263</c:v>
                </c:pt>
                <c:pt idx="800">
                  <c:v>41264</c:v>
                </c:pt>
                <c:pt idx="801">
                  <c:v>41267</c:v>
                </c:pt>
                <c:pt idx="802">
                  <c:v>41268</c:v>
                </c:pt>
                <c:pt idx="803">
                  <c:v>41269</c:v>
                </c:pt>
                <c:pt idx="804">
                  <c:v>41270</c:v>
                </c:pt>
                <c:pt idx="805">
                  <c:v>41271</c:v>
                </c:pt>
                <c:pt idx="806">
                  <c:v>41274</c:v>
                </c:pt>
                <c:pt idx="807">
                  <c:v>41275</c:v>
                </c:pt>
                <c:pt idx="808">
                  <c:v>41276</c:v>
                </c:pt>
                <c:pt idx="809">
                  <c:v>41277</c:v>
                </c:pt>
                <c:pt idx="810">
                  <c:v>41278</c:v>
                </c:pt>
                <c:pt idx="811">
                  <c:v>41281</c:v>
                </c:pt>
                <c:pt idx="812">
                  <c:v>41282</c:v>
                </c:pt>
                <c:pt idx="813">
                  <c:v>41283</c:v>
                </c:pt>
                <c:pt idx="814">
                  <c:v>41284</c:v>
                </c:pt>
                <c:pt idx="815">
                  <c:v>41285</c:v>
                </c:pt>
                <c:pt idx="816">
                  <c:v>41288</c:v>
                </c:pt>
                <c:pt idx="817">
                  <c:v>41289</c:v>
                </c:pt>
                <c:pt idx="818">
                  <c:v>41290</c:v>
                </c:pt>
                <c:pt idx="819">
                  <c:v>41291</c:v>
                </c:pt>
                <c:pt idx="820">
                  <c:v>41292</c:v>
                </c:pt>
                <c:pt idx="821">
                  <c:v>41295</c:v>
                </c:pt>
                <c:pt idx="822">
                  <c:v>41296</c:v>
                </c:pt>
                <c:pt idx="823">
                  <c:v>41297</c:v>
                </c:pt>
                <c:pt idx="824">
                  <c:v>41298</c:v>
                </c:pt>
                <c:pt idx="825">
                  <c:v>41299</c:v>
                </c:pt>
                <c:pt idx="826">
                  <c:v>41302</c:v>
                </c:pt>
                <c:pt idx="827">
                  <c:v>41303</c:v>
                </c:pt>
                <c:pt idx="828">
                  <c:v>41304</c:v>
                </c:pt>
                <c:pt idx="829">
                  <c:v>41305</c:v>
                </c:pt>
                <c:pt idx="830">
                  <c:v>41306</c:v>
                </c:pt>
                <c:pt idx="831">
                  <c:v>41309</c:v>
                </c:pt>
                <c:pt idx="832">
                  <c:v>41310</c:v>
                </c:pt>
                <c:pt idx="833">
                  <c:v>41311</c:v>
                </c:pt>
                <c:pt idx="834">
                  <c:v>41312</c:v>
                </c:pt>
                <c:pt idx="835">
                  <c:v>41313</c:v>
                </c:pt>
                <c:pt idx="836">
                  <c:v>41316</c:v>
                </c:pt>
                <c:pt idx="837">
                  <c:v>41317</c:v>
                </c:pt>
                <c:pt idx="838">
                  <c:v>41318</c:v>
                </c:pt>
                <c:pt idx="839">
                  <c:v>41319</c:v>
                </c:pt>
                <c:pt idx="840">
                  <c:v>41320</c:v>
                </c:pt>
                <c:pt idx="841">
                  <c:v>41323</c:v>
                </c:pt>
                <c:pt idx="842">
                  <c:v>41324</c:v>
                </c:pt>
                <c:pt idx="843">
                  <c:v>41325</c:v>
                </c:pt>
                <c:pt idx="844">
                  <c:v>41326</c:v>
                </c:pt>
                <c:pt idx="845">
                  <c:v>41327</c:v>
                </c:pt>
                <c:pt idx="846">
                  <c:v>41330</c:v>
                </c:pt>
                <c:pt idx="847">
                  <c:v>41331</c:v>
                </c:pt>
                <c:pt idx="848">
                  <c:v>41332</c:v>
                </c:pt>
                <c:pt idx="849">
                  <c:v>41333</c:v>
                </c:pt>
                <c:pt idx="850">
                  <c:v>41334</c:v>
                </c:pt>
                <c:pt idx="851">
                  <c:v>41337</c:v>
                </c:pt>
                <c:pt idx="852">
                  <c:v>41338</c:v>
                </c:pt>
                <c:pt idx="853">
                  <c:v>41339</c:v>
                </c:pt>
                <c:pt idx="854">
                  <c:v>41340</c:v>
                </c:pt>
                <c:pt idx="855">
                  <c:v>41341</c:v>
                </c:pt>
                <c:pt idx="856">
                  <c:v>41344</c:v>
                </c:pt>
                <c:pt idx="857">
                  <c:v>41345</c:v>
                </c:pt>
                <c:pt idx="858">
                  <c:v>41346</c:v>
                </c:pt>
                <c:pt idx="859">
                  <c:v>41347</c:v>
                </c:pt>
                <c:pt idx="860">
                  <c:v>41348</c:v>
                </c:pt>
                <c:pt idx="861">
                  <c:v>41351</c:v>
                </c:pt>
                <c:pt idx="862">
                  <c:v>41352</c:v>
                </c:pt>
                <c:pt idx="863">
                  <c:v>41353</c:v>
                </c:pt>
                <c:pt idx="864">
                  <c:v>41354</c:v>
                </c:pt>
                <c:pt idx="865">
                  <c:v>41355</c:v>
                </c:pt>
                <c:pt idx="866">
                  <c:v>41358</c:v>
                </c:pt>
                <c:pt idx="867">
                  <c:v>41359</c:v>
                </c:pt>
                <c:pt idx="868">
                  <c:v>41360</c:v>
                </c:pt>
                <c:pt idx="869">
                  <c:v>41361</c:v>
                </c:pt>
                <c:pt idx="870">
                  <c:v>41362</c:v>
                </c:pt>
                <c:pt idx="871">
                  <c:v>41365</c:v>
                </c:pt>
                <c:pt idx="872">
                  <c:v>41366</c:v>
                </c:pt>
                <c:pt idx="873">
                  <c:v>41367</c:v>
                </c:pt>
                <c:pt idx="874">
                  <c:v>41368</c:v>
                </c:pt>
                <c:pt idx="875">
                  <c:v>41369</c:v>
                </c:pt>
                <c:pt idx="876">
                  <c:v>41372</c:v>
                </c:pt>
                <c:pt idx="877">
                  <c:v>41373</c:v>
                </c:pt>
                <c:pt idx="878">
                  <c:v>41374</c:v>
                </c:pt>
                <c:pt idx="879">
                  <c:v>41375</c:v>
                </c:pt>
                <c:pt idx="880">
                  <c:v>41376</c:v>
                </c:pt>
                <c:pt idx="881">
                  <c:v>41379</c:v>
                </c:pt>
                <c:pt idx="882">
                  <c:v>41380</c:v>
                </c:pt>
                <c:pt idx="883">
                  <c:v>41381</c:v>
                </c:pt>
                <c:pt idx="884">
                  <c:v>41382</c:v>
                </c:pt>
                <c:pt idx="885">
                  <c:v>41383</c:v>
                </c:pt>
                <c:pt idx="886">
                  <c:v>41386</c:v>
                </c:pt>
                <c:pt idx="887">
                  <c:v>41387</c:v>
                </c:pt>
                <c:pt idx="888">
                  <c:v>41388</c:v>
                </c:pt>
                <c:pt idx="889">
                  <c:v>41389</c:v>
                </c:pt>
                <c:pt idx="890">
                  <c:v>41390</c:v>
                </c:pt>
                <c:pt idx="891">
                  <c:v>41393</c:v>
                </c:pt>
                <c:pt idx="892">
                  <c:v>41394</c:v>
                </c:pt>
                <c:pt idx="893">
                  <c:v>41395</c:v>
                </c:pt>
                <c:pt idx="894">
                  <c:v>41396</c:v>
                </c:pt>
                <c:pt idx="895">
                  <c:v>41397</c:v>
                </c:pt>
                <c:pt idx="896">
                  <c:v>41400</c:v>
                </c:pt>
                <c:pt idx="897">
                  <c:v>41401</c:v>
                </c:pt>
                <c:pt idx="898">
                  <c:v>41402</c:v>
                </c:pt>
                <c:pt idx="899">
                  <c:v>41403</c:v>
                </c:pt>
                <c:pt idx="900">
                  <c:v>41404</c:v>
                </c:pt>
                <c:pt idx="901">
                  <c:v>41407</c:v>
                </c:pt>
                <c:pt idx="902">
                  <c:v>41408</c:v>
                </c:pt>
                <c:pt idx="903">
                  <c:v>41409</c:v>
                </c:pt>
                <c:pt idx="904">
                  <c:v>41410</c:v>
                </c:pt>
                <c:pt idx="905">
                  <c:v>41411</c:v>
                </c:pt>
                <c:pt idx="906">
                  <c:v>41414</c:v>
                </c:pt>
                <c:pt idx="907">
                  <c:v>41415</c:v>
                </c:pt>
                <c:pt idx="908">
                  <c:v>41416</c:v>
                </c:pt>
                <c:pt idx="909">
                  <c:v>41417</c:v>
                </c:pt>
                <c:pt idx="910">
                  <c:v>41418</c:v>
                </c:pt>
                <c:pt idx="911">
                  <c:v>41421</c:v>
                </c:pt>
                <c:pt idx="912">
                  <c:v>41422</c:v>
                </c:pt>
                <c:pt idx="913">
                  <c:v>41423</c:v>
                </c:pt>
                <c:pt idx="914">
                  <c:v>41424</c:v>
                </c:pt>
                <c:pt idx="915">
                  <c:v>41425</c:v>
                </c:pt>
                <c:pt idx="916">
                  <c:v>41428</c:v>
                </c:pt>
                <c:pt idx="917">
                  <c:v>41429</c:v>
                </c:pt>
                <c:pt idx="918">
                  <c:v>41430</c:v>
                </c:pt>
                <c:pt idx="919">
                  <c:v>41431</c:v>
                </c:pt>
                <c:pt idx="920">
                  <c:v>41432</c:v>
                </c:pt>
                <c:pt idx="921">
                  <c:v>41435</c:v>
                </c:pt>
                <c:pt idx="922">
                  <c:v>41436</c:v>
                </c:pt>
                <c:pt idx="923">
                  <c:v>41437</c:v>
                </c:pt>
                <c:pt idx="924">
                  <c:v>41438</c:v>
                </c:pt>
                <c:pt idx="925">
                  <c:v>41439</c:v>
                </c:pt>
                <c:pt idx="926">
                  <c:v>41442</c:v>
                </c:pt>
                <c:pt idx="927">
                  <c:v>41443</c:v>
                </c:pt>
                <c:pt idx="928">
                  <c:v>41444</c:v>
                </c:pt>
                <c:pt idx="929">
                  <c:v>41445</c:v>
                </c:pt>
                <c:pt idx="930">
                  <c:v>41446</c:v>
                </c:pt>
                <c:pt idx="931">
                  <c:v>41449</c:v>
                </c:pt>
                <c:pt idx="932">
                  <c:v>41450</c:v>
                </c:pt>
                <c:pt idx="933">
                  <c:v>41451</c:v>
                </c:pt>
                <c:pt idx="934">
                  <c:v>41452</c:v>
                </c:pt>
                <c:pt idx="935">
                  <c:v>41453</c:v>
                </c:pt>
                <c:pt idx="936">
                  <c:v>41456</c:v>
                </c:pt>
                <c:pt idx="937">
                  <c:v>41457</c:v>
                </c:pt>
                <c:pt idx="938">
                  <c:v>41458</c:v>
                </c:pt>
                <c:pt idx="939">
                  <c:v>41459</c:v>
                </c:pt>
                <c:pt idx="940">
                  <c:v>41460</c:v>
                </c:pt>
                <c:pt idx="941">
                  <c:v>41463</c:v>
                </c:pt>
                <c:pt idx="942">
                  <c:v>41464</c:v>
                </c:pt>
                <c:pt idx="943">
                  <c:v>41465</c:v>
                </c:pt>
                <c:pt idx="944">
                  <c:v>41466</c:v>
                </c:pt>
                <c:pt idx="945">
                  <c:v>41467</c:v>
                </c:pt>
                <c:pt idx="946">
                  <c:v>41470</c:v>
                </c:pt>
                <c:pt idx="947">
                  <c:v>41471</c:v>
                </c:pt>
                <c:pt idx="948">
                  <c:v>41472</c:v>
                </c:pt>
                <c:pt idx="949">
                  <c:v>41473</c:v>
                </c:pt>
                <c:pt idx="950">
                  <c:v>41474</c:v>
                </c:pt>
                <c:pt idx="951">
                  <c:v>41477</c:v>
                </c:pt>
                <c:pt idx="952">
                  <c:v>41478</c:v>
                </c:pt>
                <c:pt idx="953">
                  <c:v>41479</c:v>
                </c:pt>
                <c:pt idx="954">
                  <c:v>41480</c:v>
                </c:pt>
                <c:pt idx="955">
                  <c:v>41481</c:v>
                </c:pt>
                <c:pt idx="956">
                  <c:v>41484</c:v>
                </c:pt>
                <c:pt idx="957">
                  <c:v>41485</c:v>
                </c:pt>
                <c:pt idx="958">
                  <c:v>41486</c:v>
                </c:pt>
                <c:pt idx="959">
                  <c:v>41487</c:v>
                </c:pt>
                <c:pt idx="960">
                  <c:v>41488</c:v>
                </c:pt>
                <c:pt idx="961">
                  <c:v>41491</c:v>
                </c:pt>
                <c:pt idx="962">
                  <c:v>41492</c:v>
                </c:pt>
                <c:pt idx="963">
                  <c:v>41493</c:v>
                </c:pt>
                <c:pt idx="964">
                  <c:v>41494</c:v>
                </c:pt>
                <c:pt idx="965">
                  <c:v>41495</c:v>
                </c:pt>
                <c:pt idx="966">
                  <c:v>41498</c:v>
                </c:pt>
                <c:pt idx="967">
                  <c:v>41499</c:v>
                </c:pt>
                <c:pt idx="968">
                  <c:v>41500</c:v>
                </c:pt>
                <c:pt idx="969">
                  <c:v>41501</c:v>
                </c:pt>
                <c:pt idx="970">
                  <c:v>41502</c:v>
                </c:pt>
                <c:pt idx="971">
                  <c:v>41505</c:v>
                </c:pt>
                <c:pt idx="972">
                  <c:v>41506</c:v>
                </c:pt>
                <c:pt idx="973">
                  <c:v>41507</c:v>
                </c:pt>
                <c:pt idx="974">
                  <c:v>41508</c:v>
                </c:pt>
                <c:pt idx="975">
                  <c:v>41509</c:v>
                </c:pt>
                <c:pt idx="976">
                  <c:v>41512</c:v>
                </c:pt>
                <c:pt idx="977">
                  <c:v>41513</c:v>
                </c:pt>
                <c:pt idx="978">
                  <c:v>41514</c:v>
                </c:pt>
                <c:pt idx="979">
                  <c:v>41515</c:v>
                </c:pt>
                <c:pt idx="980">
                  <c:v>41516</c:v>
                </c:pt>
                <c:pt idx="981">
                  <c:v>41519</c:v>
                </c:pt>
                <c:pt idx="982">
                  <c:v>41520</c:v>
                </c:pt>
                <c:pt idx="983">
                  <c:v>41521</c:v>
                </c:pt>
                <c:pt idx="984">
                  <c:v>41522</c:v>
                </c:pt>
                <c:pt idx="985">
                  <c:v>41523</c:v>
                </c:pt>
                <c:pt idx="986">
                  <c:v>41526</c:v>
                </c:pt>
                <c:pt idx="987">
                  <c:v>41527</c:v>
                </c:pt>
                <c:pt idx="988">
                  <c:v>41528</c:v>
                </c:pt>
                <c:pt idx="989">
                  <c:v>41529</c:v>
                </c:pt>
                <c:pt idx="990">
                  <c:v>41530</c:v>
                </c:pt>
                <c:pt idx="991">
                  <c:v>41533</c:v>
                </c:pt>
                <c:pt idx="992">
                  <c:v>41534</c:v>
                </c:pt>
                <c:pt idx="993">
                  <c:v>41535</c:v>
                </c:pt>
                <c:pt idx="994">
                  <c:v>41536</c:v>
                </c:pt>
                <c:pt idx="995">
                  <c:v>41537</c:v>
                </c:pt>
                <c:pt idx="996">
                  <c:v>41540</c:v>
                </c:pt>
                <c:pt idx="997">
                  <c:v>41541</c:v>
                </c:pt>
                <c:pt idx="998">
                  <c:v>41542</c:v>
                </c:pt>
                <c:pt idx="999">
                  <c:v>41543</c:v>
                </c:pt>
                <c:pt idx="1000">
                  <c:v>41544</c:v>
                </c:pt>
                <c:pt idx="1001">
                  <c:v>41547</c:v>
                </c:pt>
                <c:pt idx="1002">
                  <c:v>41548</c:v>
                </c:pt>
                <c:pt idx="1003">
                  <c:v>41549</c:v>
                </c:pt>
                <c:pt idx="1004">
                  <c:v>41550</c:v>
                </c:pt>
                <c:pt idx="1005">
                  <c:v>41551</c:v>
                </c:pt>
                <c:pt idx="1006">
                  <c:v>41554</c:v>
                </c:pt>
                <c:pt idx="1007">
                  <c:v>41555</c:v>
                </c:pt>
                <c:pt idx="1008">
                  <c:v>41556</c:v>
                </c:pt>
                <c:pt idx="1009">
                  <c:v>41557</c:v>
                </c:pt>
                <c:pt idx="1010">
                  <c:v>41558</c:v>
                </c:pt>
                <c:pt idx="1011">
                  <c:v>41561</c:v>
                </c:pt>
                <c:pt idx="1012">
                  <c:v>41562</c:v>
                </c:pt>
                <c:pt idx="1013">
                  <c:v>41563</c:v>
                </c:pt>
                <c:pt idx="1014">
                  <c:v>41564</c:v>
                </c:pt>
                <c:pt idx="1015">
                  <c:v>41565</c:v>
                </c:pt>
                <c:pt idx="1016">
                  <c:v>41568</c:v>
                </c:pt>
                <c:pt idx="1017">
                  <c:v>41569</c:v>
                </c:pt>
                <c:pt idx="1018">
                  <c:v>41570</c:v>
                </c:pt>
                <c:pt idx="1019">
                  <c:v>41571</c:v>
                </c:pt>
                <c:pt idx="1020">
                  <c:v>41572</c:v>
                </c:pt>
                <c:pt idx="1021">
                  <c:v>41575</c:v>
                </c:pt>
                <c:pt idx="1022">
                  <c:v>41576</c:v>
                </c:pt>
                <c:pt idx="1023">
                  <c:v>41577</c:v>
                </c:pt>
                <c:pt idx="1024">
                  <c:v>41578</c:v>
                </c:pt>
                <c:pt idx="1025">
                  <c:v>41579</c:v>
                </c:pt>
                <c:pt idx="1026">
                  <c:v>41582</c:v>
                </c:pt>
                <c:pt idx="1027">
                  <c:v>41583</c:v>
                </c:pt>
                <c:pt idx="1028">
                  <c:v>41584</c:v>
                </c:pt>
                <c:pt idx="1029">
                  <c:v>41585</c:v>
                </c:pt>
                <c:pt idx="1030">
                  <c:v>41586</c:v>
                </c:pt>
                <c:pt idx="1031">
                  <c:v>41589</c:v>
                </c:pt>
                <c:pt idx="1032">
                  <c:v>41590</c:v>
                </c:pt>
                <c:pt idx="1033">
                  <c:v>41591</c:v>
                </c:pt>
                <c:pt idx="1034">
                  <c:v>41592</c:v>
                </c:pt>
                <c:pt idx="1035">
                  <c:v>41593</c:v>
                </c:pt>
                <c:pt idx="1036">
                  <c:v>41596</c:v>
                </c:pt>
                <c:pt idx="1037">
                  <c:v>41597</c:v>
                </c:pt>
                <c:pt idx="1038">
                  <c:v>41598</c:v>
                </c:pt>
                <c:pt idx="1039">
                  <c:v>41599</c:v>
                </c:pt>
                <c:pt idx="1040">
                  <c:v>41600</c:v>
                </c:pt>
                <c:pt idx="1041">
                  <c:v>41603</c:v>
                </c:pt>
                <c:pt idx="1042">
                  <c:v>41604</c:v>
                </c:pt>
                <c:pt idx="1043">
                  <c:v>41605</c:v>
                </c:pt>
                <c:pt idx="1044">
                  <c:v>41606</c:v>
                </c:pt>
                <c:pt idx="1045">
                  <c:v>41607</c:v>
                </c:pt>
                <c:pt idx="1046">
                  <c:v>41610</c:v>
                </c:pt>
                <c:pt idx="1047">
                  <c:v>41611</c:v>
                </c:pt>
                <c:pt idx="1048">
                  <c:v>41612</c:v>
                </c:pt>
                <c:pt idx="1049">
                  <c:v>41613</c:v>
                </c:pt>
                <c:pt idx="1050">
                  <c:v>41614</c:v>
                </c:pt>
                <c:pt idx="1051">
                  <c:v>41617</c:v>
                </c:pt>
                <c:pt idx="1052">
                  <c:v>41618</c:v>
                </c:pt>
                <c:pt idx="1053">
                  <c:v>41619</c:v>
                </c:pt>
                <c:pt idx="1054">
                  <c:v>41620</c:v>
                </c:pt>
                <c:pt idx="1055">
                  <c:v>41621</c:v>
                </c:pt>
                <c:pt idx="1056">
                  <c:v>41624</c:v>
                </c:pt>
                <c:pt idx="1057">
                  <c:v>41625</c:v>
                </c:pt>
                <c:pt idx="1058">
                  <c:v>41626</c:v>
                </c:pt>
                <c:pt idx="1059">
                  <c:v>41627</c:v>
                </c:pt>
                <c:pt idx="1060">
                  <c:v>41628</c:v>
                </c:pt>
                <c:pt idx="1061">
                  <c:v>41631</c:v>
                </c:pt>
                <c:pt idx="1062">
                  <c:v>41632</c:v>
                </c:pt>
                <c:pt idx="1063">
                  <c:v>41633</c:v>
                </c:pt>
                <c:pt idx="1064">
                  <c:v>41634</c:v>
                </c:pt>
                <c:pt idx="1065">
                  <c:v>41635</c:v>
                </c:pt>
                <c:pt idx="1066">
                  <c:v>41638</c:v>
                </c:pt>
                <c:pt idx="1067">
                  <c:v>41639</c:v>
                </c:pt>
                <c:pt idx="1068">
                  <c:v>41640</c:v>
                </c:pt>
                <c:pt idx="1069">
                  <c:v>41641</c:v>
                </c:pt>
                <c:pt idx="1070">
                  <c:v>41642</c:v>
                </c:pt>
                <c:pt idx="1071">
                  <c:v>41645</c:v>
                </c:pt>
                <c:pt idx="1072">
                  <c:v>41646</c:v>
                </c:pt>
                <c:pt idx="1073">
                  <c:v>41647</c:v>
                </c:pt>
                <c:pt idx="1074">
                  <c:v>41648</c:v>
                </c:pt>
                <c:pt idx="1075">
                  <c:v>41649</c:v>
                </c:pt>
                <c:pt idx="1076">
                  <c:v>41652</c:v>
                </c:pt>
                <c:pt idx="1077">
                  <c:v>41653</c:v>
                </c:pt>
                <c:pt idx="1078">
                  <c:v>41654</c:v>
                </c:pt>
                <c:pt idx="1079">
                  <c:v>41655</c:v>
                </c:pt>
                <c:pt idx="1080">
                  <c:v>41656</c:v>
                </c:pt>
                <c:pt idx="1081">
                  <c:v>41659</c:v>
                </c:pt>
                <c:pt idx="1082">
                  <c:v>41660</c:v>
                </c:pt>
                <c:pt idx="1083">
                  <c:v>41661</c:v>
                </c:pt>
                <c:pt idx="1084">
                  <c:v>41662</c:v>
                </c:pt>
                <c:pt idx="1085">
                  <c:v>41663</c:v>
                </c:pt>
                <c:pt idx="1086">
                  <c:v>41666</c:v>
                </c:pt>
                <c:pt idx="1087">
                  <c:v>41667</c:v>
                </c:pt>
                <c:pt idx="1088">
                  <c:v>41668</c:v>
                </c:pt>
                <c:pt idx="1089">
                  <c:v>41669</c:v>
                </c:pt>
                <c:pt idx="1090">
                  <c:v>41670</c:v>
                </c:pt>
                <c:pt idx="1091">
                  <c:v>41673</c:v>
                </c:pt>
                <c:pt idx="1092">
                  <c:v>41674</c:v>
                </c:pt>
                <c:pt idx="1093">
                  <c:v>41675</c:v>
                </c:pt>
                <c:pt idx="1094">
                  <c:v>41676</c:v>
                </c:pt>
                <c:pt idx="1095">
                  <c:v>41677</c:v>
                </c:pt>
                <c:pt idx="1096">
                  <c:v>41680</c:v>
                </c:pt>
                <c:pt idx="1097">
                  <c:v>41681</c:v>
                </c:pt>
                <c:pt idx="1098">
                  <c:v>41682</c:v>
                </c:pt>
                <c:pt idx="1099">
                  <c:v>41683</c:v>
                </c:pt>
                <c:pt idx="1100">
                  <c:v>41684</c:v>
                </c:pt>
                <c:pt idx="1101">
                  <c:v>41687</c:v>
                </c:pt>
                <c:pt idx="1102">
                  <c:v>41688</c:v>
                </c:pt>
                <c:pt idx="1103">
                  <c:v>41689</c:v>
                </c:pt>
                <c:pt idx="1104">
                  <c:v>41690</c:v>
                </c:pt>
                <c:pt idx="1105">
                  <c:v>41691</c:v>
                </c:pt>
                <c:pt idx="1106">
                  <c:v>41694</c:v>
                </c:pt>
                <c:pt idx="1107">
                  <c:v>41695</c:v>
                </c:pt>
                <c:pt idx="1108">
                  <c:v>41696</c:v>
                </c:pt>
                <c:pt idx="1109">
                  <c:v>41697</c:v>
                </c:pt>
                <c:pt idx="1110">
                  <c:v>41698</c:v>
                </c:pt>
                <c:pt idx="1111">
                  <c:v>41701</c:v>
                </c:pt>
                <c:pt idx="1112">
                  <c:v>41702</c:v>
                </c:pt>
                <c:pt idx="1113">
                  <c:v>41703</c:v>
                </c:pt>
                <c:pt idx="1114">
                  <c:v>41704</c:v>
                </c:pt>
                <c:pt idx="1115">
                  <c:v>41705</c:v>
                </c:pt>
                <c:pt idx="1116">
                  <c:v>41708</c:v>
                </c:pt>
                <c:pt idx="1117">
                  <c:v>41709</c:v>
                </c:pt>
                <c:pt idx="1118">
                  <c:v>41710</c:v>
                </c:pt>
                <c:pt idx="1119">
                  <c:v>41711</c:v>
                </c:pt>
                <c:pt idx="1120">
                  <c:v>41712</c:v>
                </c:pt>
                <c:pt idx="1121">
                  <c:v>41715</c:v>
                </c:pt>
                <c:pt idx="1122">
                  <c:v>41716</c:v>
                </c:pt>
                <c:pt idx="1123">
                  <c:v>41717</c:v>
                </c:pt>
                <c:pt idx="1124">
                  <c:v>41718</c:v>
                </c:pt>
                <c:pt idx="1125">
                  <c:v>41719</c:v>
                </c:pt>
                <c:pt idx="1126">
                  <c:v>41722</c:v>
                </c:pt>
                <c:pt idx="1127">
                  <c:v>41723</c:v>
                </c:pt>
                <c:pt idx="1128">
                  <c:v>41724</c:v>
                </c:pt>
                <c:pt idx="1129">
                  <c:v>41725</c:v>
                </c:pt>
                <c:pt idx="1130">
                  <c:v>41726</c:v>
                </c:pt>
                <c:pt idx="1131">
                  <c:v>41729</c:v>
                </c:pt>
                <c:pt idx="1132">
                  <c:v>41730</c:v>
                </c:pt>
                <c:pt idx="1133">
                  <c:v>41731</c:v>
                </c:pt>
                <c:pt idx="1134">
                  <c:v>41732</c:v>
                </c:pt>
                <c:pt idx="1135">
                  <c:v>41733</c:v>
                </c:pt>
                <c:pt idx="1136">
                  <c:v>41736</c:v>
                </c:pt>
                <c:pt idx="1137">
                  <c:v>41737</c:v>
                </c:pt>
                <c:pt idx="1138">
                  <c:v>41738</c:v>
                </c:pt>
                <c:pt idx="1139">
                  <c:v>41739</c:v>
                </c:pt>
                <c:pt idx="1140">
                  <c:v>41740</c:v>
                </c:pt>
                <c:pt idx="1141">
                  <c:v>41743</c:v>
                </c:pt>
                <c:pt idx="1142">
                  <c:v>41744</c:v>
                </c:pt>
                <c:pt idx="1143">
                  <c:v>41745</c:v>
                </c:pt>
                <c:pt idx="1144">
                  <c:v>41746</c:v>
                </c:pt>
                <c:pt idx="1145">
                  <c:v>41747</c:v>
                </c:pt>
                <c:pt idx="1146">
                  <c:v>41750</c:v>
                </c:pt>
                <c:pt idx="1147">
                  <c:v>41751</c:v>
                </c:pt>
                <c:pt idx="1148">
                  <c:v>41752</c:v>
                </c:pt>
                <c:pt idx="1149">
                  <c:v>41753</c:v>
                </c:pt>
                <c:pt idx="1150">
                  <c:v>41754</c:v>
                </c:pt>
                <c:pt idx="1151">
                  <c:v>41757</c:v>
                </c:pt>
                <c:pt idx="1152">
                  <c:v>41758</c:v>
                </c:pt>
                <c:pt idx="1153">
                  <c:v>41759</c:v>
                </c:pt>
                <c:pt idx="1154">
                  <c:v>41760</c:v>
                </c:pt>
                <c:pt idx="1155">
                  <c:v>41761</c:v>
                </c:pt>
                <c:pt idx="1156">
                  <c:v>41764</c:v>
                </c:pt>
                <c:pt idx="1157">
                  <c:v>41765</c:v>
                </c:pt>
                <c:pt idx="1158">
                  <c:v>41766</c:v>
                </c:pt>
                <c:pt idx="1159">
                  <c:v>41767</c:v>
                </c:pt>
                <c:pt idx="1160">
                  <c:v>41768</c:v>
                </c:pt>
                <c:pt idx="1161">
                  <c:v>41771</c:v>
                </c:pt>
                <c:pt idx="1162">
                  <c:v>41772</c:v>
                </c:pt>
                <c:pt idx="1163">
                  <c:v>41773</c:v>
                </c:pt>
                <c:pt idx="1164">
                  <c:v>41774</c:v>
                </c:pt>
                <c:pt idx="1165">
                  <c:v>41775</c:v>
                </c:pt>
                <c:pt idx="1166">
                  <c:v>41778</c:v>
                </c:pt>
                <c:pt idx="1167">
                  <c:v>41779</c:v>
                </c:pt>
                <c:pt idx="1168">
                  <c:v>41780</c:v>
                </c:pt>
                <c:pt idx="1169">
                  <c:v>41781</c:v>
                </c:pt>
                <c:pt idx="1170">
                  <c:v>41782</c:v>
                </c:pt>
                <c:pt idx="1171">
                  <c:v>41785</c:v>
                </c:pt>
                <c:pt idx="1172">
                  <c:v>41786</c:v>
                </c:pt>
                <c:pt idx="1173">
                  <c:v>41787</c:v>
                </c:pt>
                <c:pt idx="1174">
                  <c:v>41788</c:v>
                </c:pt>
                <c:pt idx="1175">
                  <c:v>41789</c:v>
                </c:pt>
                <c:pt idx="1176">
                  <c:v>41792</c:v>
                </c:pt>
                <c:pt idx="1177">
                  <c:v>41793</c:v>
                </c:pt>
                <c:pt idx="1178">
                  <c:v>41794</c:v>
                </c:pt>
                <c:pt idx="1179">
                  <c:v>41795</c:v>
                </c:pt>
                <c:pt idx="1180">
                  <c:v>41796</c:v>
                </c:pt>
                <c:pt idx="1181">
                  <c:v>41799</c:v>
                </c:pt>
                <c:pt idx="1182">
                  <c:v>41800</c:v>
                </c:pt>
                <c:pt idx="1183">
                  <c:v>41801</c:v>
                </c:pt>
                <c:pt idx="1184">
                  <c:v>41802</c:v>
                </c:pt>
                <c:pt idx="1185">
                  <c:v>41803</c:v>
                </c:pt>
                <c:pt idx="1186">
                  <c:v>41806</c:v>
                </c:pt>
                <c:pt idx="1187">
                  <c:v>41807</c:v>
                </c:pt>
                <c:pt idx="1188">
                  <c:v>41808</c:v>
                </c:pt>
                <c:pt idx="1189">
                  <c:v>41809</c:v>
                </c:pt>
                <c:pt idx="1190">
                  <c:v>41810</c:v>
                </c:pt>
                <c:pt idx="1191">
                  <c:v>41813</c:v>
                </c:pt>
                <c:pt idx="1192">
                  <c:v>41814</c:v>
                </c:pt>
                <c:pt idx="1193">
                  <c:v>41815</c:v>
                </c:pt>
                <c:pt idx="1194">
                  <c:v>41816</c:v>
                </c:pt>
                <c:pt idx="1195">
                  <c:v>41817</c:v>
                </c:pt>
                <c:pt idx="1196">
                  <c:v>41820</c:v>
                </c:pt>
                <c:pt idx="1197">
                  <c:v>41821</c:v>
                </c:pt>
                <c:pt idx="1198">
                  <c:v>41822</c:v>
                </c:pt>
                <c:pt idx="1199">
                  <c:v>41823</c:v>
                </c:pt>
                <c:pt idx="1200">
                  <c:v>41824</c:v>
                </c:pt>
                <c:pt idx="1201">
                  <c:v>41827</c:v>
                </c:pt>
                <c:pt idx="1202">
                  <c:v>41828</c:v>
                </c:pt>
                <c:pt idx="1203">
                  <c:v>41829</c:v>
                </c:pt>
                <c:pt idx="1204">
                  <c:v>41830</c:v>
                </c:pt>
                <c:pt idx="1205">
                  <c:v>41831</c:v>
                </c:pt>
                <c:pt idx="1206">
                  <c:v>41834</c:v>
                </c:pt>
                <c:pt idx="1207">
                  <c:v>41835</c:v>
                </c:pt>
                <c:pt idx="1208">
                  <c:v>41836</c:v>
                </c:pt>
                <c:pt idx="1209">
                  <c:v>41837</c:v>
                </c:pt>
                <c:pt idx="1210">
                  <c:v>41838</c:v>
                </c:pt>
                <c:pt idx="1211">
                  <c:v>41841</c:v>
                </c:pt>
                <c:pt idx="1212">
                  <c:v>41842</c:v>
                </c:pt>
                <c:pt idx="1213">
                  <c:v>41843</c:v>
                </c:pt>
                <c:pt idx="1214">
                  <c:v>41844</c:v>
                </c:pt>
                <c:pt idx="1215">
                  <c:v>41845</c:v>
                </c:pt>
                <c:pt idx="1216">
                  <c:v>41848</c:v>
                </c:pt>
                <c:pt idx="1217">
                  <c:v>41849</c:v>
                </c:pt>
                <c:pt idx="1218">
                  <c:v>41850</c:v>
                </c:pt>
                <c:pt idx="1219">
                  <c:v>41851</c:v>
                </c:pt>
                <c:pt idx="1220">
                  <c:v>41852</c:v>
                </c:pt>
                <c:pt idx="1221">
                  <c:v>41855</c:v>
                </c:pt>
                <c:pt idx="1222">
                  <c:v>41856</c:v>
                </c:pt>
                <c:pt idx="1223">
                  <c:v>41857</c:v>
                </c:pt>
                <c:pt idx="1224">
                  <c:v>41858</c:v>
                </c:pt>
                <c:pt idx="1225">
                  <c:v>41859</c:v>
                </c:pt>
                <c:pt idx="1226">
                  <c:v>41862</c:v>
                </c:pt>
                <c:pt idx="1227">
                  <c:v>41863</c:v>
                </c:pt>
                <c:pt idx="1228">
                  <c:v>41864</c:v>
                </c:pt>
                <c:pt idx="1229">
                  <c:v>41865</c:v>
                </c:pt>
                <c:pt idx="1230">
                  <c:v>41866</c:v>
                </c:pt>
                <c:pt idx="1231">
                  <c:v>41869</c:v>
                </c:pt>
                <c:pt idx="1232">
                  <c:v>41870</c:v>
                </c:pt>
                <c:pt idx="1233">
                  <c:v>41871</c:v>
                </c:pt>
                <c:pt idx="1234">
                  <c:v>41872</c:v>
                </c:pt>
                <c:pt idx="1235">
                  <c:v>41873</c:v>
                </c:pt>
                <c:pt idx="1236">
                  <c:v>41876</c:v>
                </c:pt>
                <c:pt idx="1237">
                  <c:v>41877</c:v>
                </c:pt>
                <c:pt idx="1238">
                  <c:v>41878</c:v>
                </c:pt>
                <c:pt idx="1239">
                  <c:v>41879</c:v>
                </c:pt>
                <c:pt idx="1240">
                  <c:v>41880</c:v>
                </c:pt>
                <c:pt idx="1241">
                  <c:v>41883</c:v>
                </c:pt>
                <c:pt idx="1242">
                  <c:v>41884</c:v>
                </c:pt>
                <c:pt idx="1243">
                  <c:v>41885</c:v>
                </c:pt>
                <c:pt idx="1244">
                  <c:v>41886</c:v>
                </c:pt>
                <c:pt idx="1245">
                  <c:v>41887</c:v>
                </c:pt>
                <c:pt idx="1246">
                  <c:v>41890</c:v>
                </c:pt>
                <c:pt idx="1247">
                  <c:v>41891</c:v>
                </c:pt>
                <c:pt idx="1248">
                  <c:v>41892</c:v>
                </c:pt>
                <c:pt idx="1249">
                  <c:v>41893</c:v>
                </c:pt>
                <c:pt idx="1250">
                  <c:v>41894</c:v>
                </c:pt>
                <c:pt idx="1251">
                  <c:v>41897</c:v>
                </c:pt>
                <c:pt idx="1252">
                  <c:v>41898</c:v>
                </c:pt>
                <c:pt idx="1253">
                  <c:v>41899</c:v>
                </c:pt>
                <c:pt idx="1254">
                  <c:v>41900</c:v>
                </c:pt>
                <c:pt idx="1255">
                  <c:v>41901</c:v>
                </c:pt>
                <c:pt idx="1256">
                  <c:v>41904</c:v>
                </c:pt>
                <c:pt idx="1257">
                  <c:v>41905</c:v>
                </c:pt>
                <c:pt idx="1258">
                  <c:v>41906</c:v>
                </c:pt>
                <c:pt idx="1259">
                  <c:v>41907</c:v>
                </c:pt>
                <c:pt idx="1260">
                  <c:v>41908</c:v>
                </c:pt>
                <c:pt idx="1261">
                  <c:v>41911</c:v>
                </c:pt>
                <c:pt idx="1262">
                  <c:v>41912</c:v>
                </c:pt>
                <c:pt idx="1263">
                  <c:v>41913</c:v>
                </c:pt>
                <c:pt idx="1264">
                  <c:v>41914</c:v>
                </c:pt>
                <c:pt idx="1265">
                  <c:v>41915</c:v>
                </c:pt>
                <c:pt idx="1266">
                  <c:v>41918</c:v>
                </c:pt>
                <c:pt idx="1267">
                  <c:v>41919</c:v>
                </c:pt>
                <c:pt idx="1268">
                  <c:v>41920</c:v>
                </c:pt>
                <c:pt idx="1269">
                  <c:v>41921</c:v>
                </c:pt>
                <c:pt idx="1270">
                  <c:v>41922</c:v>
                </c:pt>
                <c:pt idx="1271">
                  <c:v>41925</c:v>
                </c:pt>
                <c:pt idx="1272">
                  <c:v>41926</c:v>
                </c:pt>
                <c:pt idx="1273">
                  <c:v>41927</c:v>
                </c:pt>
                <c:pt idx="1274">
                  <c:v>41928</c:v>
                </c:pt>
                <c:pt idx="1275">
                  <c:v>41929</c:v>
                </c:pt>
                <c:pt idx="1276">
                  <c:v>41932</c:v>
                </c:pt>
                <c:pt idx="1277">
                  <c:v>41933</c:v>
                </c:pt>
                <c:pt idx="1278">
                  <c:v>41934</c:v>
                </c:pt>
                <c:pt idx="1279">
                  <c:v>41935</c:v>
                </c:pt>
                <c:pt idx="1280">
                  <c:v>41936</c:v>
                </c:pt>
                <c:pt idx="1281">
                  <c:v>41939</c:v>
                </c:pt>
                <c:pt idx="1282">
                  <c:v>41940</c:v>
                </c:pt>
                <c:pt idx="1283">
                  <c:v>41941</c:v>
                </c:pt>
                <c:pt idx="1284">
                  <c:v>41942</c:v>
                </c:pt>
                <c:pt idx="1285">
                  <c:v>41943</c:v>
                </c:pt>
                <c:pt idx="1286">
                  <c:v>41946</c:v>
                </c:pt>
                <c:pt idx="1287">
                  <c:v>41947</c:v>
                </c:pt>
                <c:pt idx="1288">
                  <c:v>41948</c:v>
                </c:pt>
                <c:pt idx="1289">
                  <c:v>41949</c:v>
                </c:pt>
                <c:pt idx="1290">
                  <c:v>41950</c:v>
                </c:pt>
                <c:pt idx="1291">
                  <c:v>41953</c:v>
                </c:pt>
                <c:pt idx="1292">
                  <c:v>41954</c:v>
                </c:pt>
                <c:pt idx="1293">
                  <c:v>41955</c:v>
                </c:pt>
                <c:pt idx="1294">
                  <c:v>41956</c:v>
                </c:pt>
                <c:pt idx="1295">
                  <c:v>41957</c:v>
                </c:pt>
                <c:pt idx="1296">
                  <c:v>41960</c:v>
                </c:pt>
                <c:pt idx="1297">
                  <c:v>41961</c:v>
                </c:pt>
                <c:pt idx="1298">
                  <c:v>41962</c:v>
                </c:pt>
                <c:pt idx="1299">
                  <c:v>41963</c:v>
                </c:pt>
                <c:pt idx="1300">
                  <c:v>41964</c:v>
                </c:pt>
                <c:pt idx="1301">
                  <c:v>41967</c:v>
                </c:pt>
                <c:pt idx="1302">
                  <c:v>41968</c:v>
                </c:pt>
                <c:pt idx="1303">
                  <c:v>41969</c:v>
                </c:pt>
                <c:pt idx="1304">
                  <c:v>41970</c:v>
                </c:pt>
                <c:pt idx="1305">
                  <c:v>41971</c:v>
                </c:pt>
                <c:pt idx="1306">
                  <c:v>41974</c:v>
                </c:pt>
                <c:pt idx="1307">
                  <c:v>41975</c:v>
                </c:pt>
                <c:pt idx="1308">
                  <c:v>41976</c:v>
                </c:pt>
                <c:pt idx="1309">
                  <c:v>41977</c:v>
                </c:pt>
                <c:pt idx="1310">
                  <c:v>41978</c:v>
                </c:pt>
                <c:pt idx="1311">
                  <c:v>41981</c:v>
                </c:pt>
                <c:pt idx="1312">
                  <c:v>41982</c:v>
                </c:pt>
                <c:pt idx="1313">
                  <c:v>41983</c:v>
                </c:pt>
                <c:pt idx="1314">
                  <c:v>41984</c:v>
                </c:pt>
                <c:pt idx="1315">
                  <c:v>41985</c:v>
                </c:pt>
                <c:pt idx="1316">
                  <c:v>41988</c:v>
                </c:pt>
                <c:pt idx="1317">
                  <c:v>41989</c:v>
                </c:pt>
                <c:pt idx="1318">
                  <c:v>41990</c:v>
                </c:pt>
                <c:pt idx="1319">
                  <c:v>41991</c:v>
                </c:pt>
                <c:pt idx="1320">
                  <c:v>41992</c:v>
                </c:pt>
                <c:pt idx="1321">
                  <c:v>41995</c:v>
                </c:pt>
                <c:pt idx="1322">
                  <c:v>41996</c:v>
                </c:pt>
                <c:pt idx="1323">
                  <c:v>41997</c:v>
                </c:pt>
                <c:pt idx="1324">
                  <c:v>41998</c:v>
                </c:pt>
                <c:pt idx="1325">
                  <c:v>41999</c:v>
                </c:pt>
                <c:pt idx="1326">
                  <c:v>42002</c:v>
                </c:pt>
                <c:pt idx="1327">
                  <c:v>42003</c:v>
                </c:pt>
                <c:pt idx="1328">
                  <c:v>42004</c:v>
                </c:pt>
                <c:pt idx="1329">
                  <c:v>42005</c:v>
                </c:pt>
                <c:pt idx="1330">
                  <c:v>42006</c:v>
                </c:pt>
                <c:pt idx="1331">
                  <c:v>42009</c:v>
                </c:pt>
                <c:pt idx="1332">
                  <c:v>42010</c:v>
                </c:pt>
                <c:pt idx="1333">
                  <c:v>42011</c:v>
                </c:pt>
                <c:pt idx="1334">
                  <c:v>42012</c:v>
                </c:pt>
                <c:pt idx="1335">
                  <c:v>42013</c:v>
                </c:pt>
                <c:pt idx="1336">
                  <c:v>42016</c:v>
                </c:pt>
                <c:pt idx="1337">
                  <c:v>42017</c:v>
                </c:pt>
                <c:pt idx="1338">
                  <c:v>42018</c:v>
                </c:pt>
                <c:pt idx="1339">
                  <c:v>42019</c:v>
                </c:pt>
                <c:pt idx="1340">
                  <c:v>42020</c:v>
                </c:pt>
                <c:pt idx="1341">
                  <c:v>42023</c:v>
                </c:pt>
                <c:pt idx="1342">
                  <c:v>42024</c:v>
                </c:pt>
                <c:pt idx="1343">
                  <c:v>42025</c:v>
                </c:pt>
                <c:pt idx="1344">
                  <c:v>42026</c:v>
                </c:pt>
                <c:pt idx="1345">
                  <c:v>42027</c:v>
                </c:pt>
                <c:pt idx="1346">
                  <c:v>42030</c:v>
                </c:pt>
                <c:pt idx="1347">
                  <c:v>42031</c:v>
                </c:pt>
                <c:pt idx="1348">
                  <c:v>42032</c:v>
                </c:pt>
                <c:pt idx="1349">
                  <c:v>42033</c:v>
                </c:pt>
                <c:pt idx="1350">
                  <c:v>42034</c:v>
                </c:pt>
                <c:pt idx="1351">
                  <c:v>42037</c:v>
                </c:pt>
                <c:pt idx="1352">
                  <c:v>42038</c:v>
                </c:pt>
                <c:pt idx="1353">
                  <c:v>42039</c:v>
                </c:pt>
                <c:pt idx="1354">
                  <c:v>42040</c:v>
                </c:pt>
                <c:pt idx="1355">
                  <c:v>42041</c:v>
                </c:pt>
                <c:pt idx="1356">
                  <c:v>42044</c:v>
                </c:pt>
                <c:pt idx="1357">
                  <c:v>42045</c:v>
                </c:pt>
                <c:pt idx="1358">
                  <c:v>42046</c:v>
                </c:pt>
                <c:pt idx="1359">
                  <c:v>42047</c:v>
                </c:pt>
                <c:pt idx="1360">
                  <c:v>42048</c:v>
                </c:pt>
                <c:pt idx="1361">
                  <c:v>42051</c:v>
                </c:pt>
                <c:pt idx="1362">
                  <c:v>42052</c:v>
                </c:pt>
                <c:pt idx="1363">
                  <c:v>42053</c:v>
                </c:pt>
                <c:pt idx="1364">
                  <c:v>42054</c:v>
                </c:pt>
                <c:pt idx="1365">
                  <c:v>42055</c:v>
                </c:pt>
                <c:pt idx="1366">
                  <c:v>42058</c:v>
                </c:pt>
                <c:pt idx="1367">
                  <c:v>42059</c:v>
                </c:pt>
                <c:pt idx="1368">
                  <c:v>42060</c:v>
                </c:pt>
                <c:pt idx="1369">
                  <c:v>42061</c:v>
                </c:pt>
                <c:pt idx="1370">
                  <c:v>42062</c:v>
                </c:pt>
                <c:pt idx="1371">
                  <c:v>42065</c:v>
                </c:pt>
                <c:pt idx="1372">
                  <c:v>42066</c:v>
                </c:pt>
                <c:pt idx="1373">
                  <c:v>42067</c:v>
                </c:pt>
                <c:pt idx="1374">
                  <c:v>42068</c:v>
                </c:pt>
                <c:pt idx="1375">
                  <c:v>42069</c:v>
                </c:pt>
                <c:pt idx="1376">
                  <c:v>42072</c:v>
                </c:pt>
                <c:pt idx="1377">
                  <c:v>42073</c:v>
                </c:pt>
                <c:pt idx="1378">
                  <c:v>42074</c:v>
                </c:pt>
                <c:pt idx="1379">
                  <c:v>42075</c:v>
                </c:pt>
                <c:pt idx="1380">
                  <c:v>42076</c:v>
                </c:pt>
                <c:pt idx="1381">
                  <c:v>42079</c:v>
                </c:pt>
                <c:pt idx="1382">
                  <c:v>42080</c:v>
                </c:pt>
                <c:pt idx="1383">
                  <c:v>42081</c:v>
                </c:pt>
                <c:pt idx="1384">
                  <c:v>42082</c:v>
                </c:pt>
                <c:pt idx="1385">
                  <c:v>42083</c:v>
                </c:pt>
                <c:pt idx="1386">
                  <c:v>42086</c:v>
                </c:pt>
                <c:pt idx="1387">
                  <c:v>42087</c:v>
                </c:pt>
                <c:pt idx="1388">
                  <c:v>42088</c:v>
                </c:pt>
                <c:pt idx="1389">
                  <c:v>42089</c:v>
                </c:pt>
                <c:pt idx="1390">
                  <c:v>42090</c:v>
                </c:pt>
                <c:pt idx="1391">
                  <c:v>42093</c:v>
                </c:pt>
                <c:pt idx="1392">
                  <c:v>42094</c:v>
                </c:pt>
                <c:pt idx="1393">
                  <c:v>42095</c:v>
                </c:pt>
                <c:pt idx="1394">
                  <c:v>42096</c:v>
                </c:pt>
                <c:pt idx="1395">
                  <c:v>42097</c:v>
                </c:pt>
                <c:pt idx="1396">
                  <c:v>42100</c:v>
                </c:pt>
                <c:pt idx="1397">
                  <c:v>42101</c:v>
                </c:pt>
                <c:pt idx="1398">
                  <c:v>42102</c:v>
                </c:pt>
                <c:pt idx="1399">
                  <c:v>42103</c:v>
                </c:pt>
                <c:pt idx="1400">
                  <c:v>42104</c:v>
                </c:pt>
                <c:pt idx="1401">
                  <c:v>42107</c:v>
                </c:pt>
                <c:pt idx="1402">
                  <c:v>42108</c:v>
                </c:pt>
                <c:pt idx="1403">
                  <c:v>42109</c:v>
                </c:pt>
                <c:pt idx="1404">
                  <c:v>42110</c:v>
                </c:pt>
                <c:pt idx="1405">
                  <c:v>42111</c:v>
                </c:pt>
                <c:pt idx="1406">
                  <c:v>42114</c:v>
                </c:pt>
                <c:pt idx="1407">
                  <c:v>42115</c:v>
                </c:pt>
                <c:pt idx="1408">
                  <c:v>42116</c:v>
                </c:pt>
                <c:pt idx="1409">
                  <c:v>42117</c:v>
                </c:pt>
                <c:pt idx="1410">
                  <c:v>42118</c:v>
                </c:pt>
                <c:pt idx="1411">
                  <c:v>42121</c:v>
                </c:pt>
                <c:pt idx="1412">
                  <c:v>42122</c:v>
                </c:pt>
                <c:pt idx="1413">
                  <c:v>42123</c:v>
                </c:pt>
                <c:pt idx="1414">
                  <c:v>42124</c:v>
                </c:pt>
                <c:pt idx="1415">
                  <c:v>42125</c:v>
                </c:pt>
                <c:pt idx="1416">
                  <c:v>42128</c:v>
                </c:pt>
                <c:pt idx="1417">
                  <c:v>42129</c:v>
                </c:pt>
                <c:pt idx="1418">
                  <c:v>42130</c:v>
                </c:pt>
                <c:pt idx="1419">
                  <c:v>42131</c:v>
                </c:pt>
                <c:pt idx="1420">
                  <c:v>42132</c:v>
                </c:pt>
                <c:pt idx="1421">
                  <c:v>42135</c:v>
                </c:pt>
                <c:pt idx="1422">
                  <c:v>42136</c:v>
                </c:pt>
                <c:pt idx="1423">
                  <c:v>42137</c:v>
                </c:pt>
                <c:pt idx="1424">
                  <c:v>42138</c:v>
                </c:pt>
                <c:pt idx="1425">
                  <c:v>42139</c:v>
                </c:pt>
                <c:pt idx="1426">
                  <c:v>42142</c:v>
                </c:pt>
                <c:pt idx="1427">
                  <c:v>42143</c:v>
                </c:pt>
                <c:pt idx="1428">
                  <c:v>42144</c:v>
                </c:pt>
                <c:pt idx="1429">
                  <c:v>42145</c:v>
                </c:pt>
                <c:pt idx="1430">
                  <c:v>42146</c:v>
                </c:pt>
                <c:pt idx="1431">
                  <c:v>42149</c:v>
                </c:pt>
                <c:pt idx="1432">
                  <c:v>42150</c:v>
                </c:pt>
                <c:pt idx="1433">
                  <c:v>42151</c:v>
                </c:pt>
                <c:pt idx="1434">
                  <c:v>42152</c:v>
                </c:pt>
                <c:pt idx="1435">
                  <c:v>42153</c:v>
                </c:pt>
                <c:pt idx="1436">
                  <c:v>42156</c:v>
                </c:pt>
                <c:pt idx="1437">
                  <c:v>42157</c:v>
                </c:pt>
                <c:pt idx="1438">
                  <c:v>42158</c:v>
                </c:pt>
                <c:pt idx="1439">
                  <c:v>42159</c:v>
                </c:pt>
                <c:pt idx="1440">
                  <c:v>42160</c:v>
                </c:pt>
                <c:pt idx="1441">
                  <c:v>42163</c:v>
                </c:pt>
                <c:pt idx="1442">
                  <c:v>42164</c:v>
                </c:pt>
                <c:pt idx="1443">
                  <c:v>42165</c:v>
                </c:pt>
                <c:pt idx="1444">
                  <c:v>42166</c:v>
                </c:pt>
                <c:pt idx="1445">
                  <c:v>42167</c:v>
                </c:pt>
                <c:pt idx="1446">
                  <c:v>42170</c:v>
                </c:pt>
                <c:pt idx="1447">
                  <c:v>42171</c:v>
                </c:pt>
                <c:pt idx="1448">
                  <c:v>42172</c:v>
                </c:pt>
                <c:pt idx="1449">
                  <c:v>42173</c:v>
                </c:pt>
                <c:pt idx="1450">
                  <c:v>42174</c:v>
                </c:pt>
                <c:pt idx="1451">
                  <c:v>42177</c:v>
                </c:pt>
                <c:pt idx="1452">
                  <c:v>42178</c:v>
                </c:pt>
                <c:pt idx="1453">
                  <c:v>42179</c:v>
                </c:pt>
                <c:pt idx="1454">
                  <c:v>42180</c:v>
                </c:pt>
                <c:pt idx="1455">
                  <c:v>42181</c:v>
                </c:pt>
                <c:pt idx="1456">
                  <c:v>42184</c:v>
                </c:pt>
                <c:pt idx="1457">
                  <c:v>42185</c:v>
                </c:pt>
                <c:pt idx="1458">
                  <c:v>42186</c:v>
                </c:pt>
                <c:pt idx="1459">
                  <c:v>42187</c:v>
                </c:pt>
                <c:pt idx="1460">
                  <c:v>42188</c:v>
                </c:pt>
                <c:pt idx="1461">
                  <c:v>42191</c:v>
                </c:pt>
                <c:pt idx="1462">
                  <c:v>42192</c:v>
                </c:pt>
                <c:pt idx="1463">
                  <c:v>42193</c:v>
                </c:pt>
                <c:pt idx="1464">
                  <c:v>42194</c:v>
                </c:pt>
                <c:pt idx="1465">
                  <c:v>42195</c:v>
                </c:pt>
                <c:pt idx="1466">
                  <c:v>42198</c:v>
                </c:pt>
                <c:pt idx="1467">
                  <c:v>42199</c:v>
                </c:pt>
                <c:pt idx="1468">
                  <c:v>42200</c:v>
                </c:pt>
                <c:pt idx="1469">
                  <c:v>42201</c:v>
                </c:pt>
                <c:pt idx="1470">
                  <c:v>42202</c:v>
                </c:pt>
                <c:pt idx="1471">
                  <c:v>42205</c:v>
                </c:pt>
                <c:pt idx="1472">
                  <c:v>42206</c:v>
                </c:pt>
                <c:pt idx="1473">
                  <c:v>42207</c:v>
                </c:pt>
                <c:pt idx="1474">
                  <c:v>42208</c:v>
                </c:pt>
                <c:pt idx="1475">
                  <c:v>42209</c:v>
                </c:pt>
                <c:pt idx="1476">
                  <c:v>42212</c:v>
                </c:pt>
                <c:pt idx="1477">
                  <c:v>42213</c:v>
                </c:pt>
                <c:pt idx="1478">
                  <c:v>42214</c:v>
                </c:pt>
                <c:pt idx="1479">
                  <c:v>42215</c:v>
                </c:pt>
                <c:pt idx="1480">
                  <c:v>42216</c:v>
                </c:pt>
                <c:pt idx="1481">
                  <c:v>42219</c:v>
                </c:pt>
                <c:pt idx="1482">
                  <c:v>42220</c:v>
                </c:pt>
                <c:pt idx="1483">
                  <c:v>42221</c:v>
                </c:pt>
                <c:pt idx="1484">
                  <c:v>42222</c:v>
                </c:pt>
                <c:pt idx="1485">
                  <c:v>42223</c:v>
                </c:pt>
                <c:pt idx="1486">
                  <c:v>42226</c:v>
                </c:pt>
                <c:pt idx="1487">
                  <c:v>42227</c:v>
                </c:pt>
                <c:pt idx="1488">
                  <c:v>42228</c:v>
                </c:pt>
                <c:pt idx="1489">
                  <c:v>42229</c:v>
                </c:pt>
                <c:pt idx="1490">
                  <c:v>42230</c:v>
                </c:pt>
                <c:pt idx="1491">
                  <c:v>42233</c:v>
                </c:pt>
                <c:pt idx="1492">
                  <c:v>42234</c:v>
                </c:pt>
                <c:pt idx="1493">
                  <c:v>42235</c:v>
                </c:pt>
                <c:pt idx="1494">
                  <c:v>42236</c:v>
                </c:pt>
                <c:pt idx="1495">
                  <c:v>42237</c:v>
                </c:pt>
                <c:pt idx="1496">
                  <c:v>42240</c:v>
                </c:pt>
                <c:pt idx="1497">
                  <c:v>42241</c:v>
                </c:pt>
                <c:pt idx="1498">
                  <c:v>42242</c:v>
                </c:pt>
                <c:pt idx="1499">
                  <c:v>42243</c:v>
                </c:pt>
                <c:pt idx="1500">
                  <c:v>42244</c:v>
                </c:pt>
                <c:pt idx="1501">
                  <c:v>42247</c:v>
                </c:pt>
                <c:pt idx="1502">
                  <c:v>42248</c:v>
                </c:pt>
                <c:pt idx="1503">
                  <c:v>42249</c:v>
                </c:pt>
                <c:pt idx="1504">
                  <c:v>42250</c:v>
                </c:pt>
                <c:pt idx="1505">
                  <c:v>42251</c:v>
                </c:pt>
                <c:pt idx="1506">
                  <c:v>42254</c:v>
                </c:pt>
                <c:pt idx="1507">
                  <c:v>42255</c:v>
                </c:pt>
                <c:pt idx="1508">
                  <c:v>42256</c:v>
                </c:pt>
                <c:pt idx="1509">
                  <c:v>42257</c:v>
                </c:pt>
                <c:pt idx="1510">
                  <c:v>42258</c:v>
                </c:pt>
                <c:pt idx="1511">
                  <c:v>42261</c:v>
                </c:pt>
                <c:pt idx="1512">
                  <c:v>42262</c:v>
                </c:pt>
                <c:pt idx="1513">
                  <c:v>42263</c:v>
                </c:pt>
                <c:pt idx="1514">
                  <c:v>42264</c:v>
                </c:pt>
                <c:pt idx="1515">
                  <c:v>42265</c:v>
                </c:pt>
                <c:pt idx="1516">
                  <c:v>42268</c:v>
                </c:pt>
                <c:pt idx="1517">
                  <c:v>42269</c:v>
                </c:pt>
                <c:pt idx="1518">
                  <c:v>42270</c:v>
                </c:pt>
                <c:pt idx="1519">
                  <c:v>42271</c:v>
                </c:pt>
                <c:pt idx="1520">
                  <c:v>42272</c:v>
                </c:pt>
                <c:pt idx="1521">
                  <c:v>42275</c:v>
                </c:pt>
                <c:pt idx="1522">
                  <c:v>42276</c:v>
                </c:pt>
                <c:pt idx="1523">
                  <c:v>42277</c:v>
                </c:pt>
                <c:pt idx="1524">
                  <c:v>42278</c:v>
                </c:pt>
                <c:pt idx="1525">
                  <c:v>42279</c:v>
                </c:pt>
                <c:pt idx="1526">
                  <c:v>42282</c:v>
                </c:pt>
                <c:pt idx="1527">
                  <c:v>42283</c:v>
                </c:pt>
                <c:pt idx="1528">
                  <c:v>42284</c:v>
                </c:pt>
                <c:pt idx="1529">
                  <c:v>42285</c:v>
                </c:pt>
                <c:pt idx="1530">
                  <c:v>42286</c:v>
                </c:pt>
                <c:pt idx="1531">
                  <c:v>42289</c:v>
                </c:pt>
                <c:pt idx="1532">
                  <c:v>42290</c:v>
                </c:pt>
                <c:pt idx="1533">
                  <c:v>42291</c:v>
                </c:pt>
                <c:pt idx="1534">
                  <c:v>42292</c:v>
                </c:pt>
                <c:pt idx="1535">
                  <c:v>42293</c:v>
                </c:pt>
                <c:pt idx="1536">
                  <c:v>42296</c:v>
                </c:pt>
                <c:pt idx="1537">
                  <c:v>42297</c:v>
                </c:pt>
                <c:pt idx="1538">
                  <c:v>42298</c:v>
                </c:pt>
                <c:pt idx="1539">
                  <c:v>42299</c:v>
                </c:pt>
                <c:pt idx="1540">
                  <c:v>42300</c:v>
                </c:pt>
                <c:pt idx="1541">
                  <c:v>42303</c:v>
                </c:pt>
                <c:pt idx="1542">
                  <c:v>42304</c:v>
                </c:pt>
                <c:pt idx="1543">
                  <c:v>42305</c:v>
                </c:pt>
                <c:pt idx="1544">
                  <c:v>42306</c:v>
                </c:pt>
                <c:pt idx="1545">
                  <c:v>42307</c:v>
                </c:pt>
                <c:pt idx="1546">
                  <c:v>42310</c:v>
                </c:pt>
                <c:pt idx="1547">
                  <c:v>42311</c:v>
                </c:pt>
                <c:pt idx="1548">
                  <c:v>42312</c:v>
                </c:pt>
                <c:pt idx="1549">
                  <c:v>42313</c:v>
                </c:pt>
                <c:pt idx="1550">
                  <c:v>42314</c:v>
                </c:pt>
                <c:pt idx="1551">
                  <c:v>42317</c:v>
                </c:pt>
                <c:pt idx="1552">
                  <c:v>42318</c:v>
                </c:pt>
                <c:pt idx="1553">
                  <c:v>42319</c:v>
                </c:pt>
                <c:pt idx="1554">
                  <c:v>42320</c:v>
                </c:pt>
                <c:pt idx="1555">
                  <c:v>42321</c:v>
                </c:pt>
                <c:pt idx="1556">
                  <c:v>42324</c:v>
                </c:pt>
                <c:pt idx="1557">
                  <c:v>42325</c:v>
                </c:pt>
                <c:pt idx="1558">
                  <c:v>42326</c:v>
                </c:pt>
                <c:pt idx="1559">
                  <c:v>42327</c:v>
                </c:pt>
                <c:pt idx="1560">
                  <c:v>42328</c:v>
                </c:pt>
                <c:pt idx="1561">
                  <c:v>42331</c:v>
                </c:pt>
                <c:pt idx="1562">
                  <c:v>42332</c:v>
                </c:pt>
                <c:pt idx="1563">
                  <c:v>42333</c:v>
                </c:pt>
                <c:pt idx="1564">
                  <c:v>42334</c:v>
                </c:pt>
                <c:pt idx="1565">
                  <c:v>42335</c:v>
                </c:pt>
                <c:pt idx="1566">
                  <c:v>42338</c:v>
                </c:pt>
                <c:pt idx="1567">
                  <c:v>42339</c:v>
                </c:pt>
                <c:pt idx="1568">
                  <c:v>42340</c:v>
                </c:pt>
                <c:pt idx="1569">
                  <c:v>42341</c:v>
                </c:pt>
                <c:pt idx="1570">
                  <c:v>42342</c:v>
                </c:pt>
                <c:pt idx="1571">
                  <c:v>42345</c:v>
                </c:pt>
                <c:pt idx="1572">
                  <c:v>42346</c:v>
                </c:pt>
                <c:pt idx="1573">
                  <c:v>42347</c:v>
                </c:pt>
                <c:pt idx="1574">
                  <c:v>42348</c:v>
                </c:pt>
                <c:pt idx="1575">
                  <c:v>42349</c:v>
                </c:pt>
                <c:pt idx="1576">
                  <c:v>42352</c:v>
                </c:pt>
                <c:pt idx="1577">
                  <c:v>42353</c:v>
                </c:pt>
                <c:pt idx="1578">
                  <c:v>42354</c:v>
                </c:pt>
                <c:pt idx="1579">
                  <c:v>42355</c:v>
                </c:pt>
                <c:pt idx="1580">
                  <c:v>42356</c:v>
                </c:pt>
                <c:pt idx="1581">
                  <c:v>42359</c:v>
                </c:pt>
                <c:pt idx="1582">
                  <c:v>42360</c:v>
                </c:pt>
                <c:pt idx="1583">
                  <c:v>42361</c:v>
                </c:pt>
                <c:pt idx="1584">
                  <c:v>42362</c:v>
                </c:pt>
                <c:pt idx="1585">
                  <c:v>42363</c:v>
                </c:pt>
                <c:pt idx="1586">
                  <c:v>42366</c:v>
                </c:pt>
                <c:pt idx="1587">
                  <c:v>42367</c:v>
                </c:pt>
                <c:pt idx="1588">
                  <c:v>42368</c:v>
                </c:pt>
                <c:pt idx="1589">
                  <c:v>42369</c:v>
                </c:pt>
                <c:pt idx="1590">
                  <c:v>42370</c:v>
                </c:pt>
                <c:pt idx="1591">
                  <c:v>42373</c:v>
                </c:pt>
                <c:pt idx="1592">
                  <c:v>42374</c:v>
                </c:pt>
                <c:pt idx="1593">
                  <c:v>42375</c:v>
                </c:pt>
                <c:pt idx="1594">
                  <c:v>42376</c:v>
                </c:pt>
                <c:pt idx="1595">
                  <c:v>42377</c:v>
                </c:pt>
                <c:pt idx="1596">
                  <c:v>42380</c:v>
                </c:pt>
                <c:pt idx="1597">
                  <c:v>42381</c:v>
                </c:pt>
                <c:pt idx="1598">
                  <c:v>42382</c:v>
                </c:pt>
                <c:pt idx="1599">
                  <c:v>42383</c:v>
                </c:pt>
                <c:pt idx="1600">
                  <c:v>42384</c:v>
                </c:pt>
                <c:pt idx="1601">
                  <c:v>42387</c:v>
                </c:pt>
                <c:pt idx="1602">
                  <c:v>42388</c:v>
                </c:pt>
                <c:pt idx="1603">
                  <c:v>42389</c:v>
                </c:pt>
                <c:pt idx="1604">
                  <c:v>42390</c:v>
                </c:pt>
                <c:pt idx="1605">
                  <c:v>42391</c:v>
                </c:pt>
                <c:pt idx="1606">
                  <c:v>42394</c:v>
                </c:pt>
                <c:pt idx="1607">
                  <c:v>42395</c:v>
                </c:pt>
                <c:pt idx="1608">
                  <c:v>42396</c:v>
                </c:pt>
                <c:pt idx="1609">
                  <c:v>42397</c:v>
                </c:pt>
                <c:pt idx="1610">
                  <c:v>42398</c:v>
                </c:pt>
                <c:pt idx="1611">
                  <c:v>42401</c:v>
                </c:pt>
                <c:pt idx="1612">
                  <c:v>42402</c:v>
                </c:pt>
                <c:pt idx="1613">
                  <c:v>42403</c:v>
                </c:pt>
                <c:pt idx="1614">
                  <c:v>42404</c:v>
                </c:pt>
                <c:pt idx="1615">
                  <c:v>42405</c:v>
                </c:pt>
                <c:pt idx="1616">
                  <c:v>42408</c:v>
                </c:pt>
                <c:pt idx="1617">
                  <c:v>42409</c:v>
                </c:pt>
                <c:pt idx="1618">
                  <c:v>42410</c:v>
                </c:pt>
                <c:pt idx="1619">
                  <c:v>42411</c:v>
                </c:pt>
                <c:pt idx="1620">
                  <c:v>42412</c:v>
                </c:pt>
                <c:pt idx="1621">
                  <c:v>42415</c:v>
                </c:pt>
                <c:pt idx="1622">
                  <c:v>42416</c:v>
                </c:pt>
                <c:pt idx="1623">
                  <c:v>42417</c:v>
                </c:pt>
                <c:pt idx="1624">
                  <c:v>42418</c:v>
                </c:pt>
                <c:pt idx="1625">
                  <c:v>42419</c:v>
                </c:pt>
                <c:pt idx="1626">
                  <c:v>42422</c:v>
                </c:pt>
                <c:pt idx="1627">
                  <c:v>42423</c:v>
                </c:pt>
                <c:pt idx="1628">
                  <c:v>42424</c:v>
                </c:pt>
                <c:pt idx="1629">
                  <c:v>42425</c:v>
                </c:pt>
                <c:pt idx="1630">
                  <c:v>42426</c:v>
                </c:pt>
                <c:pt idx="1631">
                  <c:v>42429</c:v>
                </c:pt>
                <c:pt idx="1632">
                  <c:v>42430</c:v>
                </c:pt>
                <c:pt idx="1633">
                  <c:v>42431</c:v>
                </c:pt>
                <c:pt idx="1634">
                  <c:v>42432</c:v>
                </c:pt>
                <c:pt idx="1635">
                  <c:v>42433</c:v>
                </c:pt>
                <c:pt idx="1636">
                  <c:v>42436</c:v>
                </c:pt>
                <c:pt idx="1637">
                  <c:v>42437</c:v>
                </c:pt>
                <c:pt idx="1638">
                  <c:v>42438</c:v>
                </c:pt>
                <c:pt idx="1639">
                  <c:v>42439</c:v>
                </c:pt>
                <c:pt idx="1640">
                  <c:v>42440</c:v>
                </c:pt>
                <c:pt idx="1641">
                  <c:v>42443</c:v>
                </c:pt>
                <c:pt idx="1642">
                  <c:v>42444</c:v>
                </c:pt>
                <c:pt idx="1643">
                  <c:v>42445</c:v>
                </c:pt>
                <c:pt idx="1644">
                  <c:v>42446</c:v>
                </c:pt>
                <c:pt idx="1645">
                  <c:v>42447</c:v>
                </c:pt>
                <c:pt idx="1646">
                  <c:v>42450</c:v>
                </c:pt>
                <c:pt idx="1647">
                  <c:v>42451</c:v>
                </c:pt>
                <c:pt idx="1648">
                  <c:v>42452</c:v>
                </c:pt>
                <c:pt idx="1649">
                  <c:v>42453</c:v>
                </c:pt>
                <c:pt idx="1650">
                  <c:v>42454</c:v>
                </c:pt>
                <c:pt idx="1651">
                  <c:v>42457</c:v>
                </c:pt>
                <c:pt idx="1652">
                  <c:v>42458</c:v>
                </c:pt>
                <c:pt idx="1653">
                  <c:v>42459</c:v>
                </c:pt>
                <c:pt idx="1654">
                  <c:v>42460</c:v>
                </c:pt>
                <c:pt idx="1655">
                  <c:v>42461</c:v>
                </c:pt>
                <c:pt idx="1656">
                  <c:v>42464</c:v>
                </c:pt>
                <c:pt idx="1657">
                  <c:v>42465</c:v>
                </c:pt>
                <c:pt idx="1658">
                  <c:v>42466</c:v>
                </c:pt>
                <c:pt idx="1659">
                  <c:v>42467</c:v>
                </c:pt>
                <c:pt idx="1660">
                  <c:v>42468</c:v>
                </c:pt>
                <c:pt idx="1661">
                  <c:v>42471</c:v>
                </c:pt>
                <c:pt idx="1662">
                  <c:v>42472</c:v>
                </c:pt>
                <c:pt idx="1663">
                  <c:v>42473</c:v>
                </c:pt>
                <c:pt idx="1664">
                  <c:v>42474</c:v>
                </c:pt>
                <c:pt idx="1665">
                  <c:v>42475</c:v>
                </c:pt>
                <c:pt idx="1666">
                  <c:v>42478</c:v>
                </c:pt>
                <c:pt idx="1667">
                  <c:v>42479</c:v>
                </c:pt>
                <c:pt idx="1668">
                  <c:v>42480</c:v>
                </c:pt>
                <c:pt idx="1669">
                  <c:v>42481</c:v>
                </c:pt>
                <c:pt idx="1670">
                  <c:v>42482</c:v>
                </c:pt>
                <c:pt idx="1671">
                  <c:v>42485</c:v>
                </c:pt>
                <c:pt idx="1672">
                  <c:v>42486</c:v>
                </c:pt>
                <c:pt idx="1673">
                  <c:v>42487</c:v>
                </c:pt>
                <c:pt idx="1674">
                  <c:v>42488</c:v>
                </c:pt>
                <c:pt idx="1675">
                  <c:v>42489</c:v>
                </c:pt>
                <c:pt idx="1676">
                  <c:v>42492</c:v>
                </c:pt>
                <c:pt idx="1677">
                  <c:v>42493</c:v>
                </c:pt>
                <c:pt idx="1678">
                  <c:v>42494</c:v>
                </c:pt>
                <c:pt idx="1679">
                  <c:v>42495</c:v>
                </c:pt>
                <c:pt idx="1680">
                  <c:v>42496</c:v>
                </c:pt>
                <c:pt idx="1681">
                  <c:v>42499</c:v>
                </c:pt>
                <c:pt idx="1682">
                  <c:v>42500</c:v>
                </c:pt>
                <c:pt idx="1683">
                  <c:v>42501</c:v>
                </c:pt>
                <c:pt idx="1684">
                  <c:v>42502</c:v>
                </c:pt>
                <c:pt idx="1685">
                  <c:v>42503</c:v>
                </c:pt>
                <c:pt idx="1686">
                  <c:v>42506</c:v>
                </c:pt>
                <c:pt idx="1687">
                  <c:v>42507</c:v>
                </c:pt>
                <c:pt idx="1688">
                  <c:v>42508</c:v>
                </c:pt>
                <c:pt idx="1689">
                  <c:v>42509</c:v>
                </c:pt>
                <c:pt idx="1690">
                  <c:v>42510</c:v>
                </c:pt>
                <c:pt idx="1691">
                  <c:v>42513</c:v>
                </c:pt>
                <c:pt idx="1692">
                  <c:v>42514</c:v>
                </c:pt>
                <c:pt idx="1693">
                  <c:v>42515</c:v>
                </c:pt>
                <c:pt idx="1694">
                  <c:v>42516</c:v>
                </c:pt>
                <c:pt idx="1695">
                  <c:v>42517</c:v>
                </c:pt>
                <c:pt idx="1696">
                  <c:v>42520</c:v>
                </c:pt>
                <c:pt idx="1697">
                  <c:v>42521</c:v>
                </c:pt>
                <c:pt idx="1698">
                  <c:v>42522</c:v>
                </c:pt>
                <c:pt idx="1699">
                  <c:v>42523</c:v>
                </c:pt>
                <c:pt idx="1700">
                  <c:v>42524</c:v>
                </c:pt>
                <c:pt idx="1701">
                  <c:v>42527</c:v>
                </c:pt>
                <c:pt idx="1702">
                  <c:v>42528</c:v>
                </c:pt>
                <c:pt idx="1703">
                  <c:v>42529</c:v>
                </c:pt>
                <c:pt idx="1704">
                  <c:v>42530</c:v>
                </c:pt>
                <c:pt idx="1705">
                  <c:v>42531</c:v>
                </c:pt>
                <c:pt idx="1706">
                  <c:v>42534</c:v>
                </c:pt>
                <c:pt idx="1707">
                  <c:v>42535</c:v>
                </c:pt>
                <c:pt idx="1708">
                  <c:v>42536</c:v>
                </c:pt>
                <c:pt idx="1709">
                  <c:v>42537</c:v>
                </c:pt>
                <c:pt idx="1710">
                  <c:v>42538</c:v>
                </c:pt>
                <c:pt idx="1711">
                  <c:v>42541</c:v>
                </c:pt>
                <c:pt idx="1712">
                  <c:v>42542</c:v>
                </c:pt>
                <c:pt idx="1713">
                  <c:v>42543</c:v>
                </c:pt>
                <c:pt idx="1714">
                  <c:v>42544</c:v>
                </c:pt>
                <c:pt idx="1715">
                  <c:v>42545</c:v>
                </c:pt>
                <c:pt idx="1716">
                  <c:v>42548</c:v>
                </c:pt>
                <c:pt idx="1717">
                  <c:v>42549</c:v>
                </c:pt>
                <c:pt idx="1718">
                  <c:v>42550</c:v>
                </c:pt>
                <c:pt idx="1719">
                  <c:v>42551</c:v>
                </c:pt>
                <c:pt idx="1720">
                  <c:v>42552</c:v>
                </c:pt>
                <c:pt idx="1721">
                  <c:v>42555</c:v>
                </c:pt>
                <c:pt idx="1722">
                  <c:v>42556</c:v>
                </c:pt>
                <c:pt idx="1723">
                  <c:v>42557</c:v>
                </c:pt>
                <c:pt idx="1724">
                  <c:v>42558</c:v>
                </c:pt>
                <c:pt idx="1725">
                  <c:v>42559</c:v>
                </c:pt>
                <c:pt idx="1726">
                  <c:v>42562</c:v>
                </c:pt>
                <c:pt idx="1727">
                  <c:v>42563</c:v>
                </c:pt>
                <c:pt idx="1728">
                  <c:v>42564</c:v>
                </c:pt>
                <c:pt idx="1729">
                  <c:v>42565</c:v>
                </c:pt>
                <c:pt idx="1730">
                  <c:v>42566</c:v>
                </c:pt>
                <c:pt idx="1731">
                  <c:v>42569</c:v>
                </c:pt>
                <c:pt idx="1732">
                  <c:v>42570</c:v>
                </c:pt>
                <c:pt idx="1733">
                  <c:v>42571</c:v>
                </c:pt>
                <c:pt idx="1734">
                  <c:v>42572</c:v>
                </c:pt>
                <c:pt idx="1735">
                  <c:v>42573</c:v>
                </c:pt>
                <c:pt idx="1736">
                  <c:v>42576</c:v>
                </c:pt>
                <c:pt idx="1737">
                  <c:v>42577</c:v>
                </c:pt>
                <c:pt idx="1738">
                  <c:v>42578</c:v>
                </c:pt>
                <c:pt idx="1739">
                  <c:v>42579</c:v>
                </c:pt>
                <c:pt idx="1740">
                  <c:v>42580</c:v>
                </c:pt>
                <c:pt idx="1741">
                  <c:v>42583</c:v>
                </c:pt>
                <c:pt idx="1742">
                  <c:v>42584</c:v>
                </c:pt>
                <c:pt idx="1743">
                  <c:v>42585</c:v>
                </c:pt>
                <c:pt idx="1744">
                  <c:v>42586</c:v>
                </c:pt>
                <c:pt idx="1745">
                  <c:v>42587</c:v>
                </c:pt>
                <c:pt idx="1746">
                  <c:v>42590</c:v>
                </c:pt>
                <c:pt idx="1747">
                  <c:v>42591</c:v>
                </c:pt>
                <c:pt idx="1748">
                  <c:v>42592</c:v>
                </c:pt>
                <c:pt idx="1749">
                  <c:v>42593</c:v>
                </c:pt>
                <c:pt idx="1750">
                  <c:v>42594</c:v>
                </c:pt>
                <c:pt idx="1751">
                  <c:v>42597</c:v>
                </c:pt>
                <c:pt idx="1752">
                  <c:v>42598</c:v>
                </c:pt>
                <c:pt idx="1753">
                  <c:v>42599</c:v>
                </c:pt>
                <c:pt idx="1754">
                  <c:v>42600</c:v>
                </c:pt>
                <c:pt idx="1755">
                  <c:v>42601</c:v>
                </c:pt>
                <c:pt idx="1756">
                  <c:v>42604</c:v>
                </c:pt>
                <c:pt idx="1757">
                  <c:v>42605</c:v>
                </c:pt>
                <c:pt idx="1758">
                  <c:v>42606</c:v>
                </c:pt>
                <c:pt idx="1759">
                  <c:v>42607</c:v>
                </c:pt>
                <c:pt idx="1760">
                  <c:v>42608</c:v>
                </c:pt>
                <c:pt idx="1761">
                  <c:v>42611</c:v>
                </c:pt>
                <c:pt idx="1762">
                  <c:v>42612</c:v>
                </c:pt>
                <c:pt idx="1763">
                  <c:v>42613</c:v>
                </c:pt>
                <c:pt idx="1764">
                  <c:v>42614</c:v>
                </c:pt>
                <c:pt idx="1765">
                  <c:v>42615</c:v>
                </c:pt>
                <c:pt idx="1766">
                  <c:v>42618</c:v>
                </c:pt>
                <c:pt idx="1767">
                  <c:v>42619</c:v>
                </c:pt>
                <c:pt idx="1768">
                  <c:v>42620</c:v>
                </c:pt>
                <c:pt idx="1769">
                  <c:v>42621</c:v>
                </c:pt>
                <c:pt idx="1770">
                  <c:v>42622</c:v>
                </c:pt>
                <c:pt idx="1771">
                  <c:v>42625</c:v>
                </c:pt>
                <c:pt idx="1772">
                  <c:v>42626</c:v>
                </c:pt>
                <c:pt idx="1773">
                  <c:v>42627</c:v>
                </c:pt>
                <c:pt idx="1774">
                  <c:v>42628</c:v>
                </c:pt>
                <c:pt idx="1775">
                  <c:v>42629</c:v>
                </c:pt>
                <c:pt idx="1776">
                  <c:v>42632</c:v>
                </c:pt>
                <c:pt idx="1777">
                  <c:v>42633</c:v>
                </c:pt>
                <c:pt idx="1778">
                  <c:v>42634</c:v>
                </c:pt>
                <c:pt idx="1779">
                  <c:v>42635</c:v>
                </c:pt>
                <c:pt idx="1780">
                  <c:v>42636</c:v>
                </c:pt>
                <c:pt idx="1781">
                  <c:v>42639</c:v>
                </c:pt>
                <c:pt idx="1782">
                  <c:v>42640</c:v>
                </c:pt>
                <c:pt idx="1783">
                  <c:v>42641</c:v>
                </c:pt>
                <c:pt idx="1784">
                  <c:v>42642</c:v>
                </c:pt>
                <c:pt idx="1785">
                  <c:v>42643</c:v>
                </c:pt>
                <c:pt idx="1786">
                  <c:v>42646</c:v>
                </c:pt>
                <c:pt idx="1787">
                  <c:v>42647</c:v>
                </c:pt>
                <c:pt idx="1788">
                  <c:v>42648</c:v>
                </c:pt>
                <c:pt idx="1789">
                  <c:v>42649</c:v>
                </c:pt>
                <c:pt idx="1790">
                  <c:v>42650</c:v>
                </c:pt>
                <c:pt idx="1791">
                  <c:v>42653</c:v>
                </c:pt>
                <c:pt idx="1792">
                  <c:v>42654</c:v>
                </c:pt>
                <c:pt idx="1793">
                  <c:v>42655</c:v>
                </c:pt>
                <c:pt idx="1794">
                  <c:v>42656</c:v>
                </c:pt>
                <c:pt idx="1795">
                  <c:v>42657</c:v>
                </c:pt>
                <c:pt idx="1796">
                  <c:v>42660</c:v>
                </c:pt>
                <c:pt idx="1797">
                  <c:v>42661</c:v>
                </c:pt>
                <c:pt idx="1798">
                  <c:v>42662</c:v>
                </c:pt>
                <c:pt idx="1799">
                  <c:v>42663</c:v>
                </c:pt>
                <c:pt idx="1800">
                  <c:v>42664</c:v>
                </c:pt>
                <c:pt idx="1801">
                  <c:v>42667</c:v>
                </c:pt>
                <c:pt idx="1802">
                  <c:v>42668</c:v>
                </c:pt>
                <c:pt idx="1803">
                  <c:v>42669</c:v>
                </c:pt>
                <c:pt idx="1804">
                  <c:v>42670</c:v>
                </c:pt>
                <c:pt idx="1805">
                  <c:v>42671</c:v>
                </c:pt>
                <c:pt idx="1806">
                  <c:v>42674</c:v>
                </c:pt>
                <c:pt idx="1807">
                  <c:v>42675</c:v>
                </c:pt>
                <c:pt idx="1808">
                  <c:v>42676</c:v>
                </c:pt>
                <c:pt idx="1809">
                  <c:v>42677</c:v>
                </c:pt>
                <c:pt idx="1810">
                  <c:v>42678</c:v>
                </c:pt>
                <c:pt idx="1811">
                  <c:v>42681</c:v>
                </c:pt>
                <c:pt idx="1812">
                  <c:v>42682</c:v>
                </c:pt>
                <c:pt idx="1813">
                  <c:v>42683</c:v>
                </c:pt>
                <c:pt idx="1814">
                  <c:v>42684</c:v>
                </c:pt>
                <c:pt idx="1815">
                  <c:v>42685</c:v>
                </c:pt>
                <c:pt idx="1816">
                  <c:v>42688</c:v>
                </c:pt>
                <c:pt idx="1817">
                  <c:v>42689</c:v>
                </c:pt>
                <c:pt idx="1818">
                  <c:v>42690</c:v>
                </c:pt>
                <c:pt idx="1819">
                  <c:v>42691</c:v>
                </c:pt>
                <c:pt idx="1820">
                  <c:v>42692</c:v>
                </c:pt>
                <c:pt idx="1821">
                  <c:v>42695</c:v>
                </c:pt>
                <c:pt idx="1822">
                  <c:v>42696</c:v>
                </c:pt>
                <c:pt idx="1823">
                  <c:v>42697</c:v>
                </c:pt>
                <c:pt idx="1824">
                  <c:v>42698</c:v>
                </c:pt>
                <c:pt idx="1825">
                  <c:v>42699</c:v>
                </c:pt>
                <c:pt idx="1826">
                  <c:v>42702</c:v>
                </c:pt>
                <c:pt idx="1827">
                  <c:v>42703</c:v>
                </c:pt>
                <c:pt idx="1828">
                  <c:v>42704</c:v>
                </c:pt>
                <c:pt idx="1829">
                  <c:v>42705</c:v>
                </c:pt>
                <c:pt idx="1830">
                  <c:v>42706</c:v>
                </c:pt>
                <c:pt idx="1831">
                  <c:v>42709</c:v>
                </c:pt>
                <c:pt idx="1832">
                  <c:v>42710</c:v>
                </c:pt>
                <c:pt idx="1833">
                  <c:v>42711</c:v>
                </c:pt>
                <c:pt idx="1834">
                  <c:v>42712</c:v>
                </c:pt>
                <c:pt idx="1835">
                  <c:v>42713</c:v>
                </c:pt>
                <c:pt idx="1836">
                  <c:v>42716</c:v>
                </c:pt>
                <c:pt idx="1837">
                  <c:v>42717</c:v>
                </c:pt>
                <c:pt idx="1838">
                  <c:v>42718</c:v>
                </c:pt>
                <c:pt idx="1839">
                  <c:v>42719</c:v>
                </c:pt>
                <c:pt idx="1840">
                  <c:v>42720</c:v>
                </c:pt>
                <c:pt idx="1841">
                  <c:v>42723</c:v>
                </c:pt>
                <c:pt idx="1842">
                  <c:v>42724</c:v>
                </c:pt>
                <c:pt idx="1843">
                  <c:v>42725</c:v>
                </c:pt>
                <c:pt idx="1844">
                  <c:v>42726</c:v>
                </c:pt>
                <c:pt idx="1845">
                  <c:v>42727</c:v>
                </c:pt>
                <c:pt idx="1846">
                  <c:v>42730</c:v>
                </c:pt>
                <c:pt idx="1847">
                  <c:v>42731</c:v>
                </c:pt>
                <c:pt idx="1848">
                  <c:v>42732</c:v>
                </c:pt>
                <c:pt idx="1849">
                  <c:v>42733</c:v>
                </c:pt>
                <c:pt idx="1850">
                  <c:v>42734</c:v>
                </c:pt>
                <c:pt idx="1851">
                  <c:v>42737</c:v>
                </c:pt>
                <c:pt idx="1852">
                  <c:v>42738</c:v>
                </c:pt>
                <c:pt idx="1853">
                  <c:v>42739</c:v>
                </c:pt>
                <c:pt idx="1854">
                  <c:v>42740</c:v>
                </c:pt>
                <c:pt idx="1855">
                  <c:v>42741</c:v>
                </c:pt>
                <c:pt idx="1856">
                  <c:v>42744</c:v>
                </c:pt>
                <c:pt idx="1857">
                  <c:v>42745</c:v>
                </c:pt>
                <c:pt idx="1858">
                  <c:v>42746</c:v>
                </c:pt>
                <c:pt idx="1859">
                  <c:v>42747</c:v>
                </c:pt>
                <c:pt idx="1860">
                  <c:v>42748</c:v>
                </c:pt>
                <c:pt idx="1861">
                  <c:v>42751</c:v>
                </c:pt>
                <c:pt idx="1862">
                  <c:v>42752</c:v>
                </c:pt>
                <c:pt idx="1863">
                  <c:v>42753</c:v>
                </c:pt>
                <c:pt idx="1864">
                  <c:v>42754</c:v>
                </c:pt>
                <c:pt idx="1865">
                  <c:v>42755</c:v>
                </c:pt>
                <c:pt idx="1866">
                  <c:v>42758</c:v>
                </c:pt>
                <c:pt idx="1867">
                  <c:v>42759</c:v>
                </c:pt>
                <c:pt idx="1868">
                  <c:v>42760</c:v>
                </c:pt>
                <c:pt idx="1869">
                  <c:v>42761</c:v>
                </c:pt>
                <c:pt idx="1870">
                  <c:v>42762</c:v>
                </c:pt>
                <c:pt idx="1871">
                  <c:v>42765</c:v>
                </c:pt>
                <c:pt idx="1872">
                  <c:v>42766</c:v>
                </c:pt>
                <c:pt idx="1873">
                  <c:v>42767</c:v>
                </c:pt>
                <c:pt idx="1874">
                  <c:v>42768</c:v>
                </c:pt>
                <c:pt idx="1875">
                  <c:v>42769</c:v>
                </c:pt>
                <c:pt idx="1876">
                  <c:v>42772</c:v>
                </c:pt>
                <c:pt idx="1877">
                  <c:v>42773</c:v>
                </c:pt>
                <c:pt idx="1878">
                  <c:v>42774</c:v>
                </c:pt>
                <c:pt idx="1879">
                  <c:v>42775</c:v>
                </c:pt>
                <c:pt idx="1880">
                  <c:v>42776</c:v>
                </c:pt>
                <c:pt idx="1881">
                  <c:v>42779</c:v>
                </c:pt>
                <c:pt idx="1882">
                  <c:v>42780</c:v>
                </c:pt>
                <c:pt idx="1883">
                  <c:v>42781</c:v>
                </c:pt>
                <c:pt idx="1884">
                  <c:v>42782</c:v>
                </c:pt>
                <c:pt idx="1885">
                  <c:v>42783</c:v>
                </c:pt>
                <c:pt idx="1886">
                  <c:v>42786</c:v>
                </c:pt>
                <c:pt idx="1887">
                  <c:v>42787</c:v>
                </c:pt>
                <c:pt idx="1888">
                  <c:v>42788</c:v>
                </c:pt>
                <c:pt idx="1889">
                  <c:v>42789</c:v>
                </c:pt>
                <c:pt idx="1890">
                  <c:v>42790</c:v>
                </c:pt>
                <c:pt idx="1891">
                  <c:v>42793</c:v>
                </c:pt>
                <c:pt idx="1892">
                  <c:v>42794</c:v>
                </c:pt>
                <c:pt idx="1893">
                  <c:v>42795</c:v>
                </c:pt>
                <c:pt idx="1894">
                  <c:v>42796</c:v>
                </c:pt>
                <c:pt idx="1895">
                  <c:v>42797</c:v>
                </c:pt>
                <c:pt idx="1896">
                  <c:v>42800</c:v>
                </c:pt>
                <c:pt idx="1897">
                  <c:v>42801</c:v>
                </c:pt>
                <c:pt idx="1898">
                  <c:v>42802</c:v>
                </c:pt>
                <c:pt idx="1899">
                  <c:v>42803</c:v>
                </c:pt>
                <c:pt idx="1900">
                  <c:v>42804</c:v>
                </c:pt>
                <c:pt idx="1901">
                  <c:v>42807</c:v>
                </c:pt>
                <c:pt idx="1902">
                  <c:v>42808</c:v>
                </c:pt>
                <c:pt idx="1903">
                  <c:v>42809</c:v>
                </c:pt>
                <c:pt idx="1904">
                  <c:v>42810</c:v>
                </c:pt>
                <c:pt idx="1905">
                  <c:v>42811</c:v>
                </c:pt>
                <c:pt idx="1906">
                  <c:v>42814</c:v>
                </c:pt>
                <c:pt idx="1907">
                  <c:v>42815</c:v>
                </c:pt>
                <c:pt idx="1908">
                  <c:v>42816</c:v>
                </c:pt>
                <c:pt idx="1909">
                  <c:v>42817</c:v>
                </c:pt>
                <c:pt idx="1910">
                  <c:v>42818</c:v>
                </c:pt>
                <c:pt idx="1911">
                  <c:v>42821</c:v>
                </c:pt>
                <c:pt idx="1912">
                  <c:v>42822</c:v>
                </c:pt>
                <c:pt idx="1913">
                  <c:v>42823</c:v>
                </c:pt>
                <c:pt idx="1914">
                  <c:v>42824</c:v>
                </c:pt>
                <c:pt idx="1915">
                  <c:v>42825</c:v>
                </c:pt>
                <c:pt idx="1916">
                  <c:v>42828</c:v>
                </c:pt>
                <c:pt idx="1917">
                  <c:v>42829</c:v>
                </c:pt>
                <c:pt idx="1918">
                  <c:v>42830</c:v>
                </c:pt>
                <c:pt idx="1919">
                  <c:v>42831</c:v>
                </c:pt>
                <c:pt idx="1920">
                  <c:v>42832</c:v>
                </c:pt>
                <c:pt idx="1921">
                  <c:v>42835</c:v>
                </c:pt>
                <c:pt idx="1922">
                  <c:v>42836</c:v>
                </c:pt>
                <c:pt idx="1923">
                  <c:v>42837</c:v>
                </c:pt>
                <c:pt idx="1924">
                  <c:v>42838</c:v>
                </c:pt>
                <c:pt idx="1925">
                  <c:v>42839</c:v>
                </c:pt>
                <c:pt idx="1926">
                  <c:v>42842</c:v>
                </c:pt>
                <c:pt idx="1927">
                  <c:v>42843</c:v>
                </c:pt>
                <c:pt idx="1928">
                  <c:v>42844</c:v>
                </c:pt>
                <c:pt idx="1929">
                  <c:v>42845</c:v>
                </c:pt>
                <c:pt idx="1930">
                  <c:v>42846</c:v>
                </c:pt>
                <c:pt idx="1931">
                  <c:v>42849</c:v>
                </c:pt>
                <c:pt idx="1932">
                  <c:v>42850</c:v>
                </c:pt>
                <c:pt idx="1933">
                  <c:v>42851</c:v>
                </c:pt>
                <c:pt idx="1934">
                  <c:v>42852</c:v>
                </c:pt>
                <c:pt idx="1935">
                  <c:v>42853</c:v>
                </c:pt>
                <c:pt idx="1936">
                  <c:v>42856</c:v>
                </c:pt>
                <c:pt idx="1937">
                  <c:v>42857</c:v>
                </c:pt>
                <c:pt idx="1938">
                  <c:v>42858</c:v>
                </c:pt>
                <c:pt idx="1939">
                  <c:v>42859</c:v>
                </c:pt>
                <c:pt idx="1940">
                  <c:v>42860</c:v>
                </c:pt>
                <c:pt idx="1941">
                  <c:v>42863</c:v>
                </c:pt>
                <c:pt idx="1942">
                  <c:v>42864</c:v>
                </c:pt>
                <c:pt idx="1943">
                  <c:v>42865</c:v>
                </c:pt>
                <c:pt idx="1944">
                  <c:v>42866</c:v>
                </c:pt>
                <c:pt idx="1945">
                  <c:v>42867</c:v>
                </c:pt>
                <c:pt idx="1946">
                  <c:v>42870</c:v>
                </c:pt>
                <c:pt idx="1947">
                  <c:v>42871</c:v>
                </c:pt>
                <c:pt idx="1948">
                  <c:v>42872</c:v>
                </c:pt>
                <c:pt idx="1949">
                  <c:v>42873</c:v>
                </c:pt>
                <c:pt idx="1950">
                  <c:v>42874</c:v>
                </c:pt>
                <c:pt idx="1951">
                  <c:v>42877</c:v>
                </c:pt>
                <c:pt idx="1952">
                  <c:v>42878</c:v>
                </c:pt>
                <c:pt idx="1953">
                  <c:v>42879</c:v>
                </c:pt>
                <c:pt idx="1954">
                  <c:v>42880</c:v>
                </c:pt>
                <c:pt idx="1955">
                  <c:v>42881</c:v>
                </c:pt>
                <c:pt idx="1956">
                  <c:v>42884</c:v>
                </c:pt>
                <c:pt idx="1957">
                  <c:v>42885</c:v>
                </c:pt>
                <c:pt idx="1958">
                  <c:v>42886</c:v>
                </c:pt>
                <c:pt idx="1959">
                  <c:v>42887</c:v>
                </c:pt>
                <c:pt idx="1960">
                  <c:v>42888</c:v>
                </c:pt>
                <c:pt idx="1961">
                  <c:v>42891</c:v>
                </c:pt>
                <c:pt idx="1962">
                  <c:v>42892</c:v>
                </c:pt>
                <c:pt idx="1963">
                  <c:v>42893</c:v>
                </c:pt>
                <c:pt idx="1964">
                  <c:v>42894</c:v>
                </c:pt>
                <c:pt idx="1965">
                  <c:v>42895</c:v>
                </c:pt>
                <c:pt idx="1966">
                  <c:v>42898</c:v>
                </c:pt>
                <c:pt idx="1967">
                  <c:v>42899</c:v>
                </c:pt>
                <c:pt idx="1968">
                  <c:v>42900</c:v>
                </c:pt>
                <c:pt idx="1969">
                  <c:v>42901</c:v>
                </c:pt>
                <c:pt idx="1970">
                  <c:v>42902</c:v>
                </c:pt>
                <c:pt idx="1971">
                  <c:v>42905</c:v>
                </c:pt>
                <c:pt idx="1972">
                  <c:v>42906</c:v>
                </c:pt>
                <c:pt idx="1973">
                  <c:v>42907</c:v>
                </c:pt>
                <c:pt idx="1974">
                  <c:v>42908</c:v>
                </c:pt>
                <c:pt idx="1975">
                  <c:v>42909</c:v>
                </c:pt>
                <c:pt idx="1976">
                  <c:v>42912</c:v>
                </c:pt>
                <c:pt idx="1977">
                  <c:v>42913</c:v>
                </c:pt>
                <c:pt idx="1978">
                  <c:v>42914</c:v>
                </c:pt>
                <c:pt idx="1979">
                  <c:v>42915</c:v>
                </c:pt>
                <c:pt idx="1980">
                  <c:v>42916</c:v>
                </c:pt>
                <c:pt idx="1981">
                  <c:v>42919</c:v>
                </c:pt>
                <c:pt idx="1982">
                  <c:v>42920</c:v>
                </c:pt>
                <c:pt idx="1983">
                  <c:v>42921</c:v>
                </c:pt>
                <c:pt idx="1984">
                  <c:v>42922</c:v>
                </c:pt>
                <c:pt idx="1985">
                  <c:v>42923</c:v>
                </c:pt>
                <c:pt idx="1986">
                  <c:v>42926</c:v>
                </c:pt>
                <c:pt idx="1987">
                  <c:v>42927</c:v>
                </c:pt>
                <c:pt idx="1988">
                  <c:v>42928</c:v>
                </c:pt>
                <c:pt idx="1989">
                  <c:v>42929</c:v>
                </c:pt>
                <c:pt idx="1990">
                  <c:v>42930</c:v>
                </c:pt>
                <c:pt idx="1991">
                  <c:v>42933</c:v>
                </c:pt>
                <c:pt idx="1992">
                  <c:v>42934</c:v>
                </c:pt>
                <c:pt idx="1993">
                  <c:v>42935</c:v>
                </c:pt>
                <c:pt idx="1994">
                  <c:v>42936</c:v>
                </c:pt>
                <c:pt idx="1995">
                  <c:v>42937</c:v>
                </c:pt>
                <c:pt idx="1996">
                  <c:v>42940</c:v>
                </c:pt>
                <c:pt idx="1997">
                  <c:v>42941</c:v>
                </c:pt>
                <c:pt idx="1998">
                  <c:v>42942</c:v>
                </c:pt>
                <c:pt idx="1999">
                  <c:v>42943</c:v>
                </c:pt>
                <c:pt idx="2000">
                  <c:v>42944</c:v>
                </c:pt>
                <c:pt idx="2001">
                  <c:v>42947</c:v>
                </c:pt>
                <c:pt idx="2002">
                  <c:v>42948</c:v>
                </c:pt>
                <c:pt idx="2003">
                  <c:v>42949</c:v>
                </c:pt>
                <c:pt idx="2004">
                  <c:v>42950</c:v>
                </c:pt>
                <c:pt idx="2005">
                  <c:v>42951</c:v>
                </c:pt>
                <c:pt idx="2006">
                  <c:v>42954</c:v>
                </c:pt>
                <c:pt idx="2007">
                  <c:v>42955</c:v>
                </c:pt>
                <c:pt idx="2008">
                  <c:v>42956</c:v>
                </c:pt>
                <c:pt idx="2009">
                  <c:v>42957</c:v>
                </c:pt>
                <c:pt idx="2010">
                  <c:v>42958</c:v>
                </c:pt>
                <c:pt idx="2011">
                  <c:v>42961</c:v>
                </c:pt>
                <c:pt idx="2012">
                  <c:v>42962</c:v>
                </c:pt>
                <c:pt idx="2013">
                  <c:v>42963</c:v>
                </c:pt>
                <c:pt idx="2014">
                  <c:v>42964</c:v>
                </c:pt>
                <c:pt idx="2015">
                  <c:v>42965</c:v>
                </c:pt>
                <c:pt idx="2016">
                  <c:v>42968</c:v>
                </c:pt>
                <c:pt idx="2017">
                  <c:v>42969</c:v>
                </c:pt>
                <c:pt idx="2018">
                  <c:v>42970</c:v>
                </c:pt>
                <c:pt idx="2019">
                  <c:v>42971</c:v>
                </c:pt>
                <c:pt idx="2020">
                  <c:v>42972</c:v>
                </c:pt>
                <c:pt idx="2021">
                  <c:v>42975</c:v>
                </c:pt>
                <c:pt idx="2022">
                  <c:v>42976</c:v>
                </c:pt>
                <c:pt idx="2023">
                  <c:v>42977</c:v>
                </c:pt>
                <c:pt idx="2024">
                  <c:v>42978</c:v>
                </c:pt>
                <c:pt idx="2025">
                  <c:v>42979</c:v>
                </c:pt>
                <c:pt idx="2026">
                  <c:v>42982</c:v>
                </c:pt>
                <c:pt idx="2027">
                  <c:v>42983</c:v>
                </c:pt>
                <c:pt idx="2028">
                  <c:v>42984</c:v>
                </c:pt>
                <c:pt idx="2029">
                  <c:v>42985</c:v>
                </c:pt>
                <c:pt idx="2030">
                  <c:v>42986</c:v>
                </c:pt>
                <c:pt idx="2031">
                  <c:v>42989</c:v>
                </c:pt>
                <c:pt idx="2032">
                  <c:v>42990</c:v>
                </c:pt>
                <c:pt idx="2033">
                  <c:v>42991</c:v>
                </c:pt>
                <c:pt idx="2034">
                  <c:v>42992</c:v>
                </c:pt>
                <c:pt idx="2035">
                  <c:v>42993</c:v>
                </c:pt>
                <c:pt idx="2036">
                  <c:v>42996</c:v>
                </c:pt>
                <c:pt idx="2037">
                  <c:v>42997</c:v>
                </c:pt>
                <c:pt idx="2038">
                  <c:v>42998</c:v>
                </c:pt>
                <c:pt idx="2039">
                  <c:v>42999</c:v>
                </c:pt>
                <c:pt idx="2040">
                  <c:v>43000</c:v>
                </c:pt>
                <c:pt idx="2041">
                  <c:v>43003</c:v>
                </c:pt>
                <c:pt idx="2042">
                  <c:v>43004</c:v>
                </c:pt>
                <c:pt idx="2043">
                  <c:v>43005</c:v>
                </c:pt>
                <c:pt idx="2044">
                  <c:v>43006</c:v>
                </c:pt>
                <c:pt idx="2045">
                  <c:v>43007</c:v>
                </c:pt>
                <c:pt idx="2046">
                  <c:v>43010</c:v>
                </c:pt>
                <c:pt idx="2047">
                  <c:v>43011</c:v>
                </c:pt>
                <c:pt idx="2048">
                  <c:v>43012</c:v>
                </c:pt>
                <c:pt idx="2049">
                  <c:v>43013</c:v>
                </c:pt>
                <c:pt idx="2050">
                  <c:v>43014</c:v>
                </c:pt>
                <c:pt idx="2051">
                  <c:v>43017</c:v>
                </c:pt>
                <c:pt idx="2052">
                  <c:v>43018</c:v>
                </c:pt>
                <c:pt idx="2053">
                  <c:v>43019</c:v>
                </c:pt>
                <c:pt idx="2054">
                  <c:v>43020</c:v>
                </c:pt>
                <c:pt idx="2055">
                  <c:v>43021</c:v>
                </c:pt>
                <c:pt idx="2056">
                  <c:v>43024</c:v>
                </c:pt>
                <c:pt idx="2057">
                  <c:v>43025</c:v>
                </c:pt>
                <c:pt idx="2058">
                  <c:v>43026</c:v>
                </c:pt>
                <c:pt idx="2059">
                  <c:v>43027</c:v>
                </c:pt>
                <c:pt idx="2060">
                  <c:v>43028</c:v>
                </c:pt>
                <c:pt idx="2061">
                  <c:v>43031</c:v>
                </c:pt>
                <c:pt idx="2062">
                  <c:v>43032</c:v>
                </c:pt>
                <c:pt idx="2063">
                  <c:v>43033</c:v>
                </c:pt>
                <c:pt idx="2064">
                  <c:v>43034</c:v>
                </c:pt>
                <c:pt idx="2065">
                  <c:v>43035</c:v>
                </c:pt>
                <c:pt idx="2066">
                  <c:v>43038</c:v>
                </c:pt>
                <c:pt idx="2067">
                  <c:v>43039</c:v>
                </c:pt>
                <c:pt idx="2068">
                  <c:v>43040</c:v>
                </c:pt>
                <c:pt idx="2069">
                  <c:v>43041</c:v>
                </c:pt>
                <c:pt idx="2070">
                  <c:v>43042</c:v>
                </c:pt>
                <c:pt idx="2071">
                  <c:v>43045</c:v>
                </c:pt>
                <c:pt idx="2072">
                  <c:v>43046</c:v>
                </c:pt>
                <c:pt idx="2073">
                  <c:v>43047</c:v>
                </c:pt>
                <c:pt idx="2074">
                  <c:v>43048</c:v>
                </c:pt>
                <c:pt idx="2075">
                  <c:v>43049</c:v>
                </c:pt>
                <c:pt idx="2076">
                  <c:v>43052</c:v>
                </c:pt>
                <c:pt idx="2077">
                  <c:v>43053</c:v>
                </c:pt>
                <c:pt idx="2078">
                  <c:v>43054</c:v>
                </c:pt>
                <c:pt idx="2079">
                  <c:v>43055</c:v>
                </c:pt>
                <c:pt idx="2080">
                  <c:v>43056</c:v>
                </c:pt>
                <c:pt idx="2081">
                  <c:v>43059</c:v>
                </c:pt>
                <c:pt idx="2082">
                  <c:v>43060</c:v>
                </c:pt>
                <c:pt idx="2083">
                  <c:v>43061</c:v>
                </c:pt>
                <c:pt idx="2084">
                  <c:v>43062</c:v>
                </c:pt>
                <c:pt idx="2085">
                  <c:v>43063</c:v>
                </c:pt>
                <c:pt idx="2086">
                  <c:v>43066</c:v>
                </c:pt>
                <c:pt idx="2087">
                  <c:v>43067</c:v>
                </c:pt>
                <c:pt idx="2088">
                  <c:v>43068</c:v>
                </c:pt>
                <c:pt idx="2089">
                  <c:v>43069</c:v>
                </c:pt>
                <c:pt idx="2090">
                  <c:v>43070</c:v>
                </c:pt>
                <c:pt idx="2091">
                  <c:v>43073</c:v>
                </c:pt>
                <c:pt idx="2092">
                  <c:v>43074</c:v>
                </c:pt>
                <c:pt idx="2093">
                  <c:v>43075</c:v>
                </c:pt>
                <c:pt idx="2094">
                  <c:v>43076</c:v>
                </c:pt>
                <c:pt idx="2095">
                  <c:v>43077</c:v>
                </c:pt>
                <c:pt idx="2096">
                  <c:v>43080</c:v>
                </c:pt>
                <c:pt idx="2097">
                  <c:v>43081</c:v>
                </c:pt>
                <c:pt idx="2098">
                  <c:v>43082</c:v>
                </c:pt>
                <c:pt idx="2099">
                  <c:v>43083</c:v>
                </c:pt>
                <c:pt idx="2100">
                  <c:v>43084</c:v>
                </c:pt>
                <c:pt idx="2101">
                  <c:v>43087</c:v>
                </c:pt>
                <c:pt idx="2102">
                  <c:v>43088</c:v>
                </c:pt>
                <c:pt idx="2103">
                  <c:v>43089</c:v>
                </c:pt>
                <c:pt idx="2104">
                  <c:v>43090</c:v>
                </c:pt>
                <c:pt idx="2105">
                  <c:v>43091</c:v>
                </c:pt>
                <c:pt idx="2106">
                  <c:v>43094</c:v>
                </c:pt>
                <c:pt idx="2107">
                  <c:v>43095</c:v>
                </c:pt>
                <c:pt idx="2108">
                  <c:v>43096</c:v>
                </c:pt>
                <c:pt idx="2109">
                  <c:v>43097</c:v>
                </c:pt>
                <c:pt idx="2110">
                  <c:v>43098</c:v>
                </c:pt>
                <c:pt idx="2111">
                  <c:v>43101</c:v>
                </c:pt>
                <c:pt idx="2112">
                  <c:v>43102</c:v>
                </c:pt>
                <c:pt idx="2113">
                  <c:v>43103</c:v>
                </c:pt>
                <c:pt idx="2114">
                  <c:v>43104</c:v>
                </c:pt>
                <c:pt idx="2115">
                  <c:v>43105</c:v>
                </c:pt>
                <c:pt idx="2116">
                  <c:v>43108</c:v>
                </c:pt>
                <c:pt idx="2117">
                  <c:v>43109</c:v>
                </c:pt>
                <c:pt idx="2118">
                  <c:v>43110</c:v>
                </c:pt>
                <c:pt idx="2119">
                  <c:v>43111</c:v>
                </c:pt>
                <c:pt idx="2120">
                  <c:v>43112</c:v>
                </c:pt>
                <c:pt idx="2121">
                  <c:v>43115</c:v>
                </c:pt>
                <c:pt idx="2122">
                  <c:v>43116</c:v>
                </c:pt>
                <c:pt idx="2123">
                  <c:v>43117</c:v>
                </c:pt>
                <c:pt idx="2124">
                  <c:v>43118</c:v>
                </c:pt>
                <c:pt idx="2125">
                  <c:v>43119</c:v>
                </c:pt>
                <c:pt idx="2126">
                  <c:v>43122</c:v>
                </c:pt>
                <c:pt idx="2127">
                  <c:v>43123</c:v>
                </c:pt>
                <c:pt idx="2128">
                  <c:v>43124</c:v>
                </c:pt>
                <c:pt idx="2129">
                  <c:v>43125</c:v>
                </c:pt>
                <c:pt idx="2130">
                  <c:v>43126</c:v>
                </c:pt>
                <c:pt idx="2131">
                  <c:v>43129</c:v>
                </c:pt>
                <c:pt idx="2132">
                  <c:v>43130</c:v>
                </c:pt>
                <c:pt idx="2133">
                  <c:v>43131</c:v>
                </c:pt>
                <c:pt idx="2134">
                  <c:v>43132</c:v>
                </c:pt>
                <c:pt idx="2135">
                  <c:v>43133</c:v>
                </c:pt>
                <c:pt idx="2136">
                  <c:v>43136</c:v>
                </c:pt>
                <c:pt idx="2137">
                  <c:v>43137</c:v>
                </c:pt>
                <c:pt idx="2138">
                  <c:v>43138</c:v>
                </c:pt>
                <c:pt idx="2139">
                  <c:v>43139</c:v>
                </c:pt>
                <c:pt idx="2140">
                  <c:v>43140</c:v>
                </c:pt>
                <c:pt idx="2141">
                  <c:v>43143</c:v>
                </c:pt>
                <c:pt idx="2142">
                  <c:v>43144</c:v>
                </c:pt>
                <c:pt idx="2143">
                  <c:v>43145</c:v>
                </c:pt>
                <c:pt idx="2144">
                  <c:v>43146</c:v>
                </c:pt>
                <c:pt idx="2145">
                  <c:v>43147</c:v>
                </c:pt>
                <c:pt idx="2146">
                  <c:v>43150</c:v>
                </c:pt>
                <c:pt idx="2147">
                  <c:v>43151</c:v>
                </c:pt>
                <c:pt idx="2148">
                  <c:v>43152</c:v>
                </c:pt>
                <c:pt idx="2149">
                  <c:v>43153</c:v>
                </c:pt>
                <c:pt idx="2150">
                  <c:v>43154</c:v>
                </c:pt>
                <c:pt idx="2151">
                  <c:v>43157</c:v>
                </c:pt>
                <c:pt idx="2152">
                  <c:v>43158</c:v>
                </c:pt>
                <c:pt idx="2153">
                  <c:v>43159</c:v>
                </c:pt>
                <c:pt idx="2154">
                  <c:v>43160</c:v>
                </c:pt>
                <c:pt idx="2155">
                  <c:v>43161</c:v>
                </c:pt>
                <c:pt idx="2156">
                  <c:v>43164</c:v>
                </c:pt>
                <c:pt idx="2157">
                  <c:v>43165</c:v>
                </c:pt>
                <c:pt idx="2158">
                  <c:v>43166</c:v>
                </c:pt>
                <c:pt idx="2159">
                  <c:v>43167</c:v>
                </c:pt>
                <c:pt idx="2160">
                  <c:v>43168</c:v>
                </c:pt>
                <c:pt idx="2161">
                  <c:v>43171</c:v>
                </c:pt>
                <c:pt idx="2162">
                  <c:v>43172</c:v>
                </c:pt>
                <c:pt idx="2163">
                  <c:v>43173</c:v>
                </c:pt>
                <c:pt idx="2164">
                  <c:v>43174</c:v>
                </c:pt>
                <c:pt idx="2165">
                  <c:v>43175</c:v>
                </c:pt>
                <c:pt idx="2166">
                  <c:v>43178</c:v>
                </c:pt>
                <c:pt idx="2167">
                  <c:v>43179</c:v>
                </c:pt>
                <c:pt idx="2168">
                  <c:v>43180</c:v>
                </c:pt>
                <c:pt idx="2169">
                  <c:v>43181</c:v>
                </c:pt>
                <c:pt idx="2170">
                  <c:v>43182</c:v>
                </c:pt>
                <c:pt idx="2171">
                  <c:v>43185</c:v>
                </c:pt>
                <c:pt idx="2172">
                  <c:v>43186</c:v>
                </c:pt>
                <c:pt idx="2173">
                  <c:v>43187</c:v>
                </c:pt>
                <c:pt idx="2174">
                  <c:v>43188</c:v>
                </c:pt>
                <c:pt idx="2175">
                  <c:v>43189</c:v>
                </c:pt>
                <c:pt idx="2176">
                  <c:v>43192</c:v>
                </c:pt>
                <c:pt idx="2177">
                  <c:v>43193</c:v>
                </c:pt>
                <c:pt idx="2178">
                  <c:v>43194</c:v>
                </c:pt>
                <c:pt idx="2179">
                  <c:v>43195</c:v>
                </c:pt>
                <c:pt idx="2180">
                  <c:v>43196</c:v>
                </c:pt>
                <c:pt idx="2181">
                  <c:v>43199</c:v>
                </c:pt>
                <c:pt idx="2182">
                  <c:v>43200</c:v>
                </c:pt>
                <c:pt idx="2183">
                  <c:v>43201</c:v>
                </c:pt>
                <c:pt idx="2184">
                  <c:v>43202</c:v>
                </c:pt>
                <c:pt idx="2185">
                  <c:v>43203</c:v>
                </c:pt>
                <c:pt idx="2186">
                  <c:v>43206</c:v>
                </c:pt>
                <c:pt idx="2187">
                  <c:v>43207</c:v>
                </c:pt>
                <c:pt idx="2188">
                  <c:v>43208</c:v>
                </c:pt>
                <c:pt idx="2189">
                  <c:v>43209</c:v>
                </c:pt>
                <c:pt idx="2190">
                  <c:v>43210</c:v>
                </c:pt>
                <c:pt idx="2191">
                  <c:v>43213</c:v>
                </c:pt>
                <c:pt idx="2192">
                  <c:v>43214</c:v>
                </c:pt>
                <c:pt idx="2193">
                  <c:v>43215</c:v>
                </c:pt>
                <c:pt idx="2194">
                  <c:v>43216</c:v>
                </c:pt>
                <c:pt idx="2195">
                  <c:v>43217</c:v>
                </c:pt>
                <c:pt idx="2196">
                  <c:v>43220</c:v>
                </c:pt>
                <c:pt idx="2197">
                  <c:v>43221</c:v>
                </c:pt>
                <c:pt idx="2198">
                  <c:v>43222</c:v>
                </c:pt>
                <c:pt idx="2199">
                  <c:v>43223</c:v>
                </c:pt>
                <c:pt idx="2200">
                  <c:v>43224</c:v>
                </c:pt>
                <c:pt idx="2201">
                  <c:v>43227</c:v>
                </c:pt>
                <c:pt idx="2202">
                  <c:v>43228</c:v>
                </c:pt>
                <c:pt idx="2203">
                  <c:v>43229</c:v>
                </c:pt>
                <c:pt idx="2204">
                  <c:v>43230</c:v>
                </c:pt>
                <c:pt idx="2205">
                  <c:v>43231</c:v>
                </c:pt>
                <c:pt idx="2206">
                  <c:v>43234</c:v>
                </c:pt>
                <c:pt idx="2207">
                  <c:v>43235</c:v>
                </c:pt>
                <c:pt idx="2208">
                  <c:v>43236</c:v>
                </c:pt>
                <c:pt idx="2209">
                  <c:v>43237</c:v>
                </c:pt>
                <c:pt idx="2210">
                  <c:v>43238</c:v>
                </c:pt>
                <c:pt idx="2211">
                  <c:v>43241</c:v>
                </c:pt>
                <c:pt idx="2212">
                  <c:v>43242</c:v>
                </c:pt>
                <c:pt idx="2213">
                  <c:v>43243</c:v>
                </c:pt>
                <c:pt idx="2214">
                  <c:v>43244</c:v>
                </c:pt>
                <c:pt idx="2215">
                  <c:v>43245</c:v>
                </c:pt>
                <c:pt idx="2216">
                  <c:v>43248</c:v>
                </c:pt>
                <c:pt idx="2217">
                  <c:v>43249</c:v>
                </c:pt>
                <c:pt idx="2218">
                  <c:v>43250</c:v>
                </c:pt>
                <c:pt idx="2219">
                  <c:v>43251</c:v>
                </c:pt>
                <c:pt idx="2220">
                  <c:v>43252</c:v>
                </c:pt>
                <c:pt idx="2221">
                  <c:v>43255</c:v>
                </c:pt>
                <c:pt idx="2222">
                  <c:v>43256</c:v>
                </c:pt>
                <c:pt idx="2223">
                  <c:v>43257</c:v>
                </c:pt>
                <c:pt idx="2224">
                  <c:v>43258</c:v>
                </c:pt>
                <c:pt idx="2225">
                  <c:v>43259</c:v>
                </c:pt>
                <c:pt idx="2226">
                  <c:v>43262</c:v>
                </c:pt>
                <c:pt idx="2227">
                  <c:v>43263</c:v>
                </c:pt>
                <c:pt idx="2228">
                  <c:v>43264</c:v>
                </c:pt>
                <c:pt idx="2229">
                  <c:v>43265</c:v>
                </c:pt>
                <c:pt idx="2230">
                  <c:v>43266</c:v>
                </c:pt>
                <c:pt idx="2231">
                  <c:v>43269</c:v>
                </c:pt>
                <c:pt idx="2232">
                  <c:v>43270</c:v>
                </c:pt>
                <c:pt idx="2233">
                  <c:v>43271</c:v>
                </c:pt>
                <c:pt idx="2234">
                  <c:v>43272</c:v>
                </c:pt>
                <c:pt idx="2235">
                  <c:v>43273</c:v>
                </c:pt>
                <c:pt idx="2236">
                  <c:v>43276</c:v>
                </c:pt>
                <c:pt idx="2237">
                  <c:v>43277</c:v>
                </c:pt>
                <c:pt idx="2238">
                  <c:v>43278</c:v>
                </c:pt>
                <c:pt idx="2239">
                  <c:v>43279</c:v>
                </c:pt>
                <c:pt idx="2240">
                  <c:v>43280</c:v>
                </c:pt>
                <c:pt idx="2241">
                  <c:v>43283</c:v>
                </c:pt>
                <c:pt idx="2242">
                  <c:v>43284</c:v>
                </c:pt>
                <c:pt idx="2243">
                  <c:v>43285</c:v>
                </c:pt>
                <c:pt idx="2244">
                  <c:v>43286</c:v>
                </c:pt>
                <c:pt idx="2245">
                  <c:v>43287</c:v>
                </c:pt>
                <c:pt idx="2246">
                  <c:v>43290</c:v>
                </c:pt>
                <c:pt idx="2247">
                  <c:v>43291</c:v>
                </c:pt>
                <c:pt idx="2248">
                  <c:v>43292</c:v>
                </c:pt>
                <c:pt idx="2249">
                  <c:v>43293</c:v>
                </c:pt>
                <c:pt idx="2250">
                  <c:v>43294</c:v>
                </c:pt>
                <c:pt idx="2251">
                  <c:v>43297</c:v>
                </c:pt>
                <c:pt idx="2252">
                  <c:v>43298</c:v>
                </c:pt>
                <c:pt idx="2253">
                  <c:v>43299</c:v>
                </c:pt>
                <c:pt idx="2254">
                  <c:v>43300</c:v>
                </c:pt>
                <c:pt idx="2255">
                  <c:v>43301</c:v>
                </c:pt>
                <c:pt idx="2256">
                  <c:v>43304</c:v>
                </c:pt>
                <c:pt idx="2257">
                  <c:v>43305</c:v>
                </c:pt>
                <c:pt idx="2258">
                  <c:v>43306</c:v>
                </c:pt>
                <c:pt idx="2259">
                  <c:v>43307</c:v>
                </c:pt>
                <c:pt idx="2260">
                  <c:v>43308</c:v>
                </c:pt>
                <c:pt idx="2261">
                  <c:v>43311</c:v>
                </c:pt>
                <c:pt idx="2262">
                  <c:v>43312</c:v>
                </c:pt>
                <c:pt idx="2263">
                  <c:v>43313</c:v>
                </c:pt>
                <c:pt idx="2264">
                  <c:v>43314</c:v>
                </c:pt>
                <c:pt idx="2265">
                  <c:v>43315</c:v>
                </c:pt>
                <c:pt idx="2266">
                  <c:v>43318</c:v>
                </c:pt>
                <c:pt idx="2267">
                  <c:v>43319</c:v>
                </c:pt>
                <c:pt idx="2268">
                  <c:v>43320</c:v>
                </c:pt>
                <c:pt idx="2269">
                  <c:v>43321</c:v>
                </c:pt>
                <c:pt idx="2270">
                  <c:v>43322</c:v>
                </c:pt>
                <c:pt idx="2271">
                  <c:v>43325</c:v>
                </c:pt>
                <c:pt idx="2272">
                  <c:v>43326</c:v>
                </c:pt>
                <c:pt idx="2273">
                  <c:v>43327</c:v>
                </c:pt>
                <c:pt idx="2274">
                  <c:v>43328</c:v>
                </c:pt>
                <c:pt idx="2275">
                  <c:v>43329</c:v>
                </c:pt>
                <c:pt idx="2276">
                  <c:v>43332</c:v>
                </c:pt>
                <c:pt idx="2277">
                  <c:v>43333</c:v>
                </c:pt>
                <c:pt idx="2278">
                  <c:v>43334</c:v>
                </c:pt>
                <c:pt idx="2279">
                  <c:v>43335</c:v>
                </c:pt>
                <c:pt idx="2280">
                  <c:v>43336</c:v>
                </c:pt>
                <c:pt idx="2281">
                  <c:v>43339</c:v>
                </c:pt>
                <c:pt idx="2282">
                  <c:v>43340</c:v>
                </c:pt>
                <c:pt idx="2283">
                  <c:v>43341</c:v>
                </c:pt>
                <c:pt idx="2284">
                  <c:v>43342</c:v>
                </c:pt>
                <c:pt idx="2285">
                  <c:v>43343</c:v>
                </c:pt>
                <c:pt idx="2286">
                  <c:v>43346</c:v>
                </c:pt>
                <c:pt idx="2287">
                  <c:v>43347</c:v>
                </c:pt>
                <c:pt idx="2288">
                  <c:v>43348</c:v>
                </c:pt>
                <c:pt idx="2289">
                  <c:v>43349</c:v>
                </c:pt>
                <c:pt idx="2290">
                  <c:v>43350</c:v>
                </c:pt>
                <c:pt idx="2291">
                  <c:v>43353</c:v>
                </c:pt>
                <c:pt idx="2292">
                  <c:v>43354</c:v>
                </c:pt>
                <c:pt idx="2293">
                  <c:v>43355</c:v>
                </c:pt>
                <c:pt idx="2294">
                  <c:v>43356</c:v>
                </c:pt>
                <c:pt idx="2295">
                  <c:v>43357</c:v>
                </c:pt>
                <c:pt idx="2296">
                  <c:v>43360</c:v>
                </c:pt>
                <c:pt idx="2297">
                  <c:v>43361</c:v>
                </c:pt>
                <c:pt idx="2298">
                  <c:v>43362</c:v>
                </c:pt>
                <c:pt idx="2299">
                  <c:v>43363</c:v>
                </c:pt>
                <c:pt idx="2300">
                  <c:v>43364</c:v>
                </c:pt>
                <c:pt idx="2301">
                  <c:v>43367</c:v>
                </c:pt>
                <c:pt idx="2302">
                  <c:v>43368</c:v>
                </c:pt>
                <c:pt idx="2303">
                  <c:v>43369</c:v>
                </c:pt>
                <c:pt idx="2304">
                  <c:v>43370</c:v>
                </c:pt>
                <c:pt idx="2305">
                  <c:v>43371</c:v>
                </c:pt>
                <c:pt idx="2306">
                  <c:v>43374</c:v>
                </c:pt>
                <c:pt idx="2307">
                  <c:v>43375</c:v>
                </c:pt>
                <c:pt idx="2308">
                  <c:v>43376</c:v>
                </c:pt>
                <c:pt idx="2309">
                  <c:v>43377</c:v>
                </c:pt>
                <c:pt idx="2310">
                  <c:v>43378</c:v>
                </c:pt>
                <c:pt idx="2311">
                  <c:v>43381</c:v>
                </c:pt>
                <c:pt idx="2312">
                  <c:v>43382</c:v>
                </c:pt>
                <c:pt idx="2313">
                  <c:v>43383</c:v>
                </c:pt>
                <c:pt idx="2314">
                  <c:v>43384</c:v>
                </c:pt>
                <c:pt idx="2315">
                  <c:v>43385</c:v>
                </c:pt>
                <c:pt idx="2316">
                  <c:v>43388</c:v>
                </c:pt>
                <c:pt idx="2317">
                  <c:v>43389</c:v>
                </c:pt>
                <c:pt idx="2318">
                  <c:v>43390</c:v>
                </c:pt>
                <c:pt idx="2319">
                  <c:v>43391</c:v>
                </c:pt>
                <c:pt idx="2320">
                  <c:v>43392</c:v>
                </c:pt>
                <c:pt idx="2321">
                  <c:v>43395</c:v>
                </c:pt>
                <c:pt idx="2322">
                  <c:v>43396</c:v>
                </c:pt>
                <c:pt idx="2323">
                  <c:v>43397</c:v>
                </c:pt>
                <c:pt idx="2324">
                  <c:v>43398</c:v>
                </c:pt>
                <c:pt idx="2325">
                  <c:v>43399</c:v>
                </c:pt>
                <c:pt idx="2326">
                  <c:v>43402</c:v>
                </c:pt>
                <c:pt idx="2327">
                  <c:v>43403</c:v>
                </c:pt>
                <c:pt idx="2328">
                  <c:v>43404</c:v>
                </c:pt>
                <c:pt idx="2329">
                  <c:v>43405</c:v>
                </c:pt>
                <c:pt idx="2330">
                  <c:v>43406</c:v>
                </c:pt>
                <c:pt idx="2331">
                  <c:v>43409</c:v>
                </c:pt>
                <c:pt idx="2332">
                  <c:v>43410</c:v>
                </c:pt>
                <c:pt idx="2333">
                  <c:v>43411</c:v>
                </c:pt>
                <c:pt idx="2334">
                  <c:v>43412</c:v>
                </c:pt>
                <c:pt idx="2335">
                  <c:v>43413</c:v>
                </c:pt>
                <c:pt idx="2336">
                  <c:v>43416</c:v>
                </c:pt>
                <c:pt idx="2337">
                  <c:v>43417</c:v>
                </c:pt>
                <c:pt idx="2338">
                  <c:v>43418</c:v>
                </c:pt>
                <c:pt idx="2339">
                  <c:v>43419</c:v>
                </c:pt>
                <c:pt idx="2340">
                  <c:v>43420</c:v>
                </c:pt>
                <c:pt idx="2341">
                  <c:v>43423</c:v>
                </c:pt>
                <c:pt idx="2342">
                  <c:v>43424</c:v>
                </c:pt>
                <c:pt idx="2343">
                  <c:v>43425</c:v>
                </c:pt>
                <c:pt idx="2344">
                  <c:v>43426</c:v>
                </c:pt>
                <c:pt idx="2345">
                  <c:v>43427</c:v>
                </c:pt>
                <c:pt idx="2346">
                  <c:v>43430</c:v>
                </c:pt>
                <c:pt idx="2347">
                  <c:v>43431</c:v>
                </c:pt>
                <c:pt idx="2348">
                  <c:v>43432</c:v>
                </c:pt>
                <c:pt idx="2349">
                  <c:v>43433</c:v>
                </c:pt>
                <c:pt idx="2350">
                  <c:v>43434</c:v>
                </c:pt>
                <c:pt idx="2351">
                  <c:v>43437</c:v>
                </c:pt>
                <c:pt idx="2352">
                  <c:v>43438</c:v>
                </c:pt>
                <c:pt idx="2353">
                  <c:v>43439</c:v>
                </c:pt>
                <c:pt idx="2354">
                  <c:v>43440</c:v>
                </c:pt>
                <c:pt idx="2355">
                  <c:v>43441</c:v>
                </c:pt>
                <c:pt idx="2356">
                  <c:v>43444</c:v>
                </c:pt>
                <c:pt idx="2357">
                  <c:v>43445</c:v>
                </c:pt>
                <c:pt idx="2358">
                  <c:v>43446</c:v>
                </c:pt>
                <c:pt idx="2359">
                  <c:v>43447</c:v>
                </c:pt>
                <c:pt idx="2360">
                  <c:v>43448</c:v>
                </c:pt>
                <c:pt idx="2361">
                  <c:v>43451</c:v>
                </c:pt>
                <c:pt idx="2362">
                  <c:v>43452</c:v>
                </c:pt>
                <c:pt idx="2363">
                  <c:v>43453</c:v>
                </c:pt>
                <c:pt idx="2364">
                  <c:v>43454</c:v>
                </c:pt>
                <c:pt idx="2365">
                  <c:v>43455</c:v>
                </c:pt>
                <c:pt idx="2366">
                  <c:v>43458</c:v>
                </c:pt>
                <c:pt idx="2367">
                  <c:v>43461</c:v>
                </c:pt>
                <c:pt idx="2368">
                  <c:v>43462</c:v>
                </c:pt>
                <c:pt idx="2369">
                  <c:v>43465</c:v>
                </c:pt>
                <c:pt idx="2370">
                  <c:v>43467</c:v>
                </c:pt>
                <c:pt idx="2371">
                  <c:v>43468</c:v>
                </c:pt>
                <c:pt idx="2372">
                  <c:v>43469</c:v>
                </c:pt>
                <c:pt idx="2373">
                  <c:v>43472</c:v>
                </c:pt>
                <c:pt idx="2374">
                  <c:v>43473</c:v>
                </c:pt>
                <c:pt idx="2375">
                  <c:v>43474</c:v>
                </c:pt>
                <c:pt idx="2376">
                  <c:v>43475</c:v>
                </c:pt>
                <c:pt idx="2377">
                  <c:v>43476</c:v>
                </c:pt>
                <c:pt idx="2378">
                  <c:v>43479</c:v>
                </c:pt>
                <c:pt idx="2379">
                  <c:v>43480</c:v>
                </c:pt>
                <c:pt idx="2380">
                  <c:v>43481</c:v>
                </c:pt>
                <c:pt idx="2381">
                  <c:v>43482</c:v>
                </c:pt>
                <c:pt idx="2382">
                  <c:v>43483</c:v>
                </c:pt>
                <c:pt idx="2383">
                  <c:v>43486</c:v>
                </c:pt>
                <c:pt idx="2384">
                  <c:v>43487</c:v>
                </c:pt>
                <c:pt idx="2385">
                  <c:v>43488</c:v>
                </c:pt>
                <c:pt idx="2386">
                  <c:v>43489</c:v>
                </c:pt>
                <c:pt idx="2387">
                  <c:v>43490</c:v>
                </c:pt>
                <c:pt idx="2388">
                  <c:v>43493</c:v>
                </c:pt>
                <c:pt idx="2389">
                  <c:v>43494</c:v>
                </c:pt>
                <c:pt idx="2390">
                  <c:v>43495</c:v>
                </c:pt>
                <c:pt idx="2391">
                  <c:v>43496</c:v>
                </c:pt>
                <c:pt idx="2392">
                  <c:v>43497</c:v>
                </c:pt>
                <c:pt idx="2393">
                  <c:v>43500</c:v>
                </c:pt>
                <c:pt idx="2394">
                  <c:v>43501</c:v>
                </c:pt>
                <c:pt idx="2395">
                  <c:v>43502</c:v>
                </c:pt>
                <c:pt idx="2396">
                  <c:v>43503</c:v>
                </c:pt>
                <c:pt idx="2397">
                  <c:v>43504</c:v>
                </c:pt>
                <c:pt idx="2398">
                  <c:v>43507</c:v>
                </c:pt>
                <c:pt idx="2399">
                  <c:v>43508</c:v>
                </c:pt>
                <c:pt idx="2400">
                  <c:v>43509</c:v>
                </c:pt>
                <c:pt idx="2401">
                  <c:v>43510</c:v>
                </c:pt>
                <c:pt idx="2402">
                  <c:v>43511</c:v>
                </c:pt>
                <c:pt idx="2403">
                  <c:v>43514</c:v>
                </c:pt>
                <c:pt idx="2404">
                  <c:v>43515</c:v>
                </c:pt>
                <c:pt idx="2405">
                  <c:v>43516</c:v>
                </c:pt>
                <c:pt idx="2406">
                  <c:v>43517</c:v>
                </c:pt>
                <c:pt idx="2407">
                  <c:v>43518</c:v>
                </c:pt>
                <c:pt idx="2408">
                  <c:v>43521</c:v>
                </c:pt>
                <c:pt idx="2409">
                  <c:v>43522</c:v>
                </c:pt>
                <c:pt idx="2410">
                  <c:v>43523</c:v>
                </c:pt>
                <c:pt idx="2411">
                  <c:v>43524</c:v>
                </c:pt>
                <c:pt idx="2412">
                  <c:v>43525</c:v>
                </c:pt>
                <c:pt idx="2413">
                  <c:v>43528</c:v>
                </c:pt>
                <c:pt idx="2414">
                  <c:v>43529</c:v>
                </c:pt>
                <c:pt idx="2415">
                  <c:v>43530</c:v>
                </c:pt>
                <c:pt idx="2416">
                  <c:v>43531</c:v>
                </c:pt>
                <c:pt idx="2417">
                  <c:v>43532</c:v>
                </c:pt>
                <c:pt idx="2418">
                  <c:v>43535</c:v>
                </c:pt>
                <c:pt idx="2419">
                  <c:v>43536</c:v>
                </c:pt>
                <c:pt idx="2420">
                  <c:v>43537</c:v>
                </c:pt>
                <c:pt idx="2421">
                  <c:v>43538</c:v>
                </c:pt>
                <c:pt idx="2422">
                  <c:v>43539</c:v>
                </c:pt>
                <c:pt idx="2423">
                  <c:v>43542</c:v>
                </c:pt>
                <c:pt idx="2424">
                  <c:v>43543</c:v>
                </c:pt>
                <c:pt idx="2425">
                  <c:v>43544</c:v>
                </c:pt>
                <c:pt idx="2426">
                  <c:v>43545</c:v>
                </c:pt>
                <c:pt idx="2427">
                  <c:v>43546</c:v>
                </c:pt>
                <c:pt idx="2428">
                  <c:v>43549</c:v>
                </c:pt>
                <c:pt idx="2429">
                  <c:v>43550</c:v>
                </c:pt>
                <c:pt idx="2430">
                  <c:v>43551</c:v>
                </c:pt>
                <c:pt idx="2431">
                  <c:v>43552</c:v>
                </c:pt>
                <c:pt idx="2432">
                  <c:v>43553</c:v>
                </c:pt>
                <c:pt idx="2433">
                  <c:v>43556</c:v>
                </c:pt>
                <c:pt idx="2434">
                  <c:v>43557</c:v>
                </c:pt>
                <c:pt idx="2435">
                  <c:v>43558</c:v>
                </c:pt>
                <c:pt idx="2436">
                  <c:v>43559</c:v>
                </c:pt>
                <c:pt idx="2437">
                  <c:v>43560</c:v>
                </c:pt>
                <c:pt idx="2438">
                  <c:v>43563</c:v>
                </c:pt>
                <c:pt idx="2439">
                  <c:v>43564</c:v>
                </c:pt>
                <c:pt idx="2440">
                  <c:v>43565</c:v>
                </c:pt>
                <c:pt idx="2441">
                  <c:v>43566</c:v>
                </c:pt>
                <c:pt idx="2442">
                  <c:v>43567</c:v>
                </c:pt>
                <c:pt idx="2443">
                  <c:v>43570</c:v>
                </c:pt>
                <c:pt idx="2444">
                  <c:v>43571</c:v>
                </c:pt>
                <c:pt idx="2445">
                  <c:v>43572</c:v>
                </c:pt>
                <c:pt idx="2446">
                  <c:v>43573</c:v>
                </c:pt>
                <c:pt idx="2447">
                  <c:v>43578</c:v>
                </c:pt>
                <c:pt idx="2448">
                  <c:v>43579</c:v>
                </c:pt>
                <c:pt idx="2449">
                  <c:v>43580</c:v>
                </c:pt>
                <c:pt idx="2450">
                  <c:v>43581</c:v>
                </c:pt>
                <c:pt idx="2451">
                  <c:v>43584</c:v>
                </c:pt>
                <c:pt idx="2452">
                  <c:v>43585</c:v>
                </c:pt>
                <c:pt idx="2453">
                  <c:v>43587</c:v>
                </c:pt>
                <c:pt idx="2454">
                  <c:v>43588</c:v>
                </c:pt>
                <c:pt idx="2455">
                  <c:v>43591</c:v>
                </c:pt>
                <c:pt idx="2456">
                  <c:v>43592</c:v>
                </c:pt>
                <c:pt idx="2457">
                  <c:v>43593</c:v>
                </c:pt>
                <c:pt idx="2458">
                  <c:v>43594</c:v>
                </c:pt>
                <c:pt idx="2459">
                  <c:v>43595</c:v>
                </c:pt>
                <c:pt idx="2460">
                  <c:v>43598</c:v>
                </c:pt>
                <c:pt idx="2461">
                  <c:v>43599</c:v>
                </c:pt>
                <c:pt idx="2462">
                  <c:v>43600</c:v>
                </c:pt>
                <c:pt idx="2463">
                  <c:v>43601</c:v>
                </c:pt>
                <c:pt idx="2464">
                  <c:v>43602</c:v>
                </c:pt>
                <c:pt idx="2465">
                  <c:v>43605</c:v>
                </c:pt>
                <c:pt idx="2466">
                  <c:v>43606</c:v>
                </c:pt>
                <c:pt idx="2467">
                  <c:v>43607</c:v>
                </c:pt>
                <c:pt idx="2468">
                  <c:v>43608</c:v>
                </c:pt>
                <c:pt idx="2469">
                  <c:v>43609</c:v>
                </c:pt>
                <c:pt idx="2470">
                  <c:v>43612</c:v>
                </c:pt>
                <c:pt idx="2471">
                  <c:v>43613</c:v>
                </c:pt>
                <c:pt idx="2472">
                  <c:v>43614</c:v>
                </c:pt>
                <c:pt idx="2473">
                  <c:v>43615</c:v>
                </c:pt>
                <c:pt idx="2474">
                  <c:v>43616</c:v>
                </c:pt>
                <c:pt idx="2475">
                  <c:v>43619</c:v>
                </c:pt>
                <c:pt idx="2476">
                  <c:v>43620</c:v>
                </c:pt>
                <c:pt idx="2477">
                  <c:v>43621</c:v>
                </c:pt>
                <c:pt idx="2478">
                  <c:v>43622</c:v>
                </c:pt>
                <c:pt idx="2479">
                  <c:v>43623</c:v>
                </c:pt>
                <c:pt idx="2480">
                  <c:v>43626</c:v>
                </c:pt>
                <c:pt idx="2481">
                  <c:v>43627</c:v>
                </c:pt>
                <c:pt idx="2482">
                  <c:v>43628</c:v>
                </c:pt>
                <c:pt idx="2483">
                  <c:v>43629</c:v>
                </c:pt>
                <c:pt idx="2484">
                  <c:v>43630</c:v>
                </c:pt>
                <c:pt idx="2485">
                  <c:v>43633</c:v>
                </c:pt>
                <c:pt idx="2486">
                  <c:v>43634</c:v>
                </c:pt>
                <c:pt idx="2487">
                  <c:v>43635</c:v>
                </c:pt>
                <c:pt idx="2488">
                  <c:v>43636</c:v>
                </c:pt>
                <c:pt idx="2489">
                  <c:v>43637</c:v>
                </c:pt>
                <c:pt idx="2490">
                  <c:v>43640</c:v>
                </c:pt>
                <c:pt idx="2491">
                  <c:v>43641</c:v>
                </c:pt>
                <c:pt idx="2492">
                  <c:v>43642</c:v>
                </c:pt>
                <c:pt idx="2493">
                  <c:v>43643</c:v>
                </c:pt>
                <c:pt idx="2494">
                  <c:v>43644</c:v>
                </c:pt>
                <c:pt idx="2495">
                  <c:v>43647</c:v>
                </c:pt>
                <c:pt idx="2496">
                  <c:v>43648</c:v>
                </c:pt>
                <c:pt idx="2497">
                  <c:v>43649</c:v>
                </c:pt>
                <c:pt idx="2498">
                  <c:v>43650</c:v>
                </c:pt>
                <c:pt idx="2499">
                  <c:v>43651</c:v>
                </c:pt>
                <c:pt idx="2500">
                  <c:v>43654</c:v>
                </c:pt>
                <c:pt idx="2501">
                  <c:v>43655</c:v>
                </c:pt>
                <c:pt idx="2502">
                  <c:v>43656</c:v>
                </c:pt>
                <c:pt idx="2503">
                  <c:v>43657</c:v>
                </c:pt>
                <c:pt idx="2504">
                  <c:v>43658</c:v>
                </c:pt>
                <c:pt idx="2505">
                  <c:v>43661</c:v>
                </c:pt>
                <c:pt idx="2506">
                  <c:v>43662</c:v>
                </c:pt>
                <c:pt idx="2507">
                  <c:v>43663</c:v>
                </c:pt>
                <c:pt idx="2508">
                  <c:v>43664</c:v>
                </c:pt>
                <c:pt idx="2509">
                  <c:v>43665</c:v>
                </c:pt>
                <c:pt idx="2510">
                  <c:v>43668</c:v>
                </c:pt>
                <c:pt idx="2511">
                  <c:v>43669</c:v>
                </c:pt>
                <c:pt idx="2512">
                  <c:v>43670</c:v>
                </c:pt>
                <c:pt idx="2513">
                  <c:v>43671</c:v>
                </c:pt>
                <c:pt idx="2514">
                  <c:v>43672</c:v>
                </c:pt>
                <c:pt idx="2515">
                  <c:v>43675</c:v>
                </c:pt>
                <c:pt idx="2516">
                  <c:v>43676</c:v>
                </c:pt>
                <c:pt idx="2517">
                  <c:v>43677</c:v>
                </c:pt>
                <c:pt idx="2518">
                  <c:v>43678</c:v>
                </c:pt>
                <c:pt idx="2519">
                  <c:v>43679</c:v>
                </c:pt>
                <c:pt idx="2520">
                  <c:v>43682</c:v>
                </c:pt>
                <c:pt idx="2521">
                  <c:v>43683</c:v>
                </c:pt>
                <c:pt idx="2522">
                  <c:v>43684</c:v>
                </c:pt>
                <c:pt idx="2523">
                  <c:v>43685</c:v>
                </c:pt>
                <c:pt idx="2524">
                  <c:v>43686</c:v>
                </c:pt>
                <c:pt idx="2525">
                  <c:v>43689</c:v>
                </c:pt>
                <c:pt idx="2526">
                  <c:v>43690</c:v>
                </c:pt>
                <c:pt idx="2527">
                  <c:v>43691</c:v>
                </c:pt>
                <c:pt idx="2528">
                  <c:v>43692</c:v>
                </c:pt>
                <c:pt idx="2529">
                  <c:v>43693</c:v>
                </c:pt>
                <c:pt idx="2530">
                  <c:v>43696</c:v>
                </c:pt>
                <c:pt idx="2531">
                  <c:v>43697</c:v>
                </c:pt>
                <c:pt idx="2532">
                  <c:v>43698</c:v>
                </c:pt>
                <c:pt idx="2533">
                  <c:v>43699</c:v>
                </c:pt>
                <c:pt idx="2534">
                  <c:v>43700</c:v>
                </c:pt>
                <c:pt idx="2535">
                  <c:v>43703</c:v>
                </c:pt>
                <c:pt idx="2536">
                  <c:v>43704</c:v>
                </c:pt>
                <c:pt idx="2537">
                  <c:v>43705</c:v>
                </c:pt>
                <c:pt idx="2538">
                  <c:v>43706</c:v>
                </c:pt>
                <c:pt idx="2539">
                  <c:v>43707</c:v>
                </c:pt>
                <c:pt idx="2540">
                  <c:v>43710</c:v>
                </c:pt>
                <c:pt idx="2541">
                  <c:v>43711</c:v>
                </c:pt>
                <c:pt idx="2542">
                  <c:v>43712</c:v>
                </c:pt>
                <c:pt idx="2543">
                  <c:v>43713</c:v>
                </c:pt>
                <c:pt idx="2544">
                  <c:v>43714</c:v>
                </c:pt>
                <c:pt idx="2545">
                  <c:v>43717</c:v>
                </c:pt>
                <c:pt idx="2546">
                  <c:v>43718</c:v>
                </c:pt>
                <c:pt idx="2547">
                  <c:v>43719</c:v>
                </c:pt>
                <c:pt idx="2548">
                  <c:v>43720</c:v>
                </c:pt>
                <c:pt idx="2549">
                  <c:v>43721</c:v>
                </c:pt>
                <c:pt idx="2550">
                  <c:v>43724</c:v>
                </c:pt>
                <c:pt idx="2551">
                  <c:v>43725</c:v>
                </c:pt>
                <c:pt idx="2552">
                  <c:v>43726</c:v>
                </c:pt>
                <c:pt idx="2553">
                  <c:v>43727</c:v>
                </c:pt>
                <c:pt idx="2554">
                  <c:v>43728</c:v>
                </c:pt>
                <c:pt idx="2555">
                  <c:v>43731</c:v>
                </c:pt>
                <c:pt idx="2556">
                  <c:v>43732</c:v>
                </c:pt>
                <c:pt idx="2557">
                  <c:v>43733</c:v>
                </c:pt>
                <c:pt idx="2558">
                  <c:v>43734</c:v>
                </c:pt>
                <c:pt idx="2559">
                  <c:v>43735</c:v>
                </c:pt>
                <c:pt idx="2560">
                  <c:v>43738</c:v>
                </c:pt>
                <c:pt idx="2561">
                  <c:v>43739</c:v>
                </c:pt>
                <c:pt idx="2562">
                  <c:v>43740</c:v>
                </c:pt>
                <c:pt idx="2563">
                  <c:v>43741</c:v>
                </c:pt>
                <c:pt idx="2564">
                  <c:v>43742</c:v>
                </c:pt>
                <c:pt idx="2565">
                  <c:v>43745</c:v>
                </c:pt>
                <c:pt idx="2566">
                  <c:v>43746</c:v>
                </c:pt>
                <c:pt idx="2567">
                  <c:v>43747</c:v>
                </c:pt>
                <c:pt idx="2568">
                  <c:v>43748</c:v>
                </c:pt>
                <c:pt idx="2569">
                  <c:v>43749</c:v>
                </c:pt>
                <c:pt idx="2570">
                  <c:v>43752</c:v>
                </c:pt>
                <c:pt idx="2571">
                  <c:v>43753</c:v>
                </c:pt>
                <c:pt idx="2572">
                  <c:v>43754</c:v>
                </c:pt>
                <c:pt idx="2573">
                  <c:v>43755</c:v>
                </c:pt>
                <c:pt idx="2574">
                  <c:v>43756</c:v>
                </c:pt>
                <c:pt idx="2575">
                  <c:v>43759</c:v>
                </c:pt>
                <c:pt idx="2576">
                  <c:v>43760</c:v>
                </c:pt>
                <c:pt idx="2577">
                  <c:v>43761</c:v>
                </c:pt>
                <c:pt idx="2578">
                  <c:v>43762</c:v>
                </c:pt>
                <c:pt idx="2579">
                  <c:v>43763</c:v>
                </c:pt>
                <c:pt idx="2580">
                  <c:v>43766</c:v>
                </c:pt>
                <c:pt idx="2581">
                  <c:v>43767</c:v>
                </c:pt>
                <c:pt idx="2582">
                  <c:v>43768</c:v>
                </c:pt>
                <c:pt idx="2583">
                  <c:v>43769</c:v>
                </c:pt>
                <c:pt idx="2584">
                  <c:v>43770</c:v>
                </c:pt>
                <c:pt idx="2585">
                  <c:v>43773</c:v>
                </c:pt>
                <c:pt idx="2586">
                  <c:v>43774</c:v>
                </c:pt>
                <c:pt idx="2587">
                  <c:v>43775</c:v>
                </c:pt>
                <c:pt idx="2588">
                  <c:v>43776</c:v>
                </c:pt>
                <c:pt idx="2589">
                  <c:v>43777</c:v>
                </c:pt>
                <c:pt idx="2590">
                  <c:v>43780</c:v>
                </c:pt>
                <c:pt idx="2591">
                  <c:v>43781</c:v>
                </c:pt>
                <c:pt idx="2592">
                  <c:v>43782</c:v>
                </c:pt>
                <c:pt idx="2593">
                  <c:v>43783</c:v>
                </c:pt>
                <c:pt idx="2594">
                  <c:v>43784</c:v>
                </c:pt>
                <c:pt idx="2595">
                  <c:v>43787</c:v>
                </c:pt>
                <c:pt idx="2596">
                  <c:v>43788</c:v>
                </c:pt>
                <c:pt idx="2597">
                  <c:v>43789</c:v>
                </c:pt>
                <c:pt idx="2598">
                  <c:v>43790</c:v>
                </c:pt>
                <c:pt idx="2599">
                  <c:v>43791</c:v>
                </c:pt>
                <c:pt idx="2600">
                  <c:v>43794</c:v>
                </c:pt>
                <c:pt idx="2601">
                  <c:v>43795</c:v>
                </c:pt>
                <c:pt idx="2602">
                  <c:v>43796</c:v>
                </c:pt>
                <c:pt idx="2603">
                  <c:v>43797</c:v>
                </c:pt>
                <c:pt idx="2604">
                  <c:v>43798</c:v>
                </c:pt>
              </c:numCache>
            </c:numRef>
          </c:cat>
          <c:val>
            <c:numRef>
              <c:f>'b) Le sous-jacent'!$C$10:$C$2932</c:f>
              <c:numCache>
                <c:formatCode>General</c:formatCode>
                <c:ptCount val="2923"/>
                <c:pt idx="0">
                  <c:v>914.02860978314243</c:v>
                </c:pt>
                <c:pt idx="1">
                  <c:v>904.23379516177499</c:v>
                </c:pt>
                <c:pt idx="2">
                  <c:v>926.18384741975638</c:v>
                </c:pt>
                <c:pt idx="3">
                  <c:v>926.58654691479194</c:v>
                </c:pt>
                <c:pt idx="4">
                  <c:v>926.16134065339838</c:v>
                </c:pt>
                <c:pt idx="5">
                  <c:v>935.39237531826211</c:v>
                </c:pt>
                <c:pt idx="6">
                  <c:v>934.05569312345403</c:v>
                </c:pt>
                <c:pt idx="7">
                  <c:v>921.96271033075959</c:v>
                </c:pt>
                <c:pt idx="8">
                  <c:v>911.75640172338149</c:v>
                </c:pt>
                <c:pt idx="9">
                  <c:v>918.4002812603776</c:v>
                </c:pt>
                <c:pt idx="10">
                  <c:v>922.09230105693564</c:v>
                </c:pt>
                <c:pt idx="11">
                  <c:v>928.9055915864775</c:v>
                </c:pt>
                <c:pt idx="12">
                  <c:v>929.57553880090927</c:v>
                </c:pt>
                <c:pt idx="13">
                  <c:v>940.08844171007115</c:v>
                </c:pt>
                <c:pt idx="14">
                  <c:v>932.41864921549552</c:v>
                </c:pt>
                <c:pt idx="15">
                  <c:v>927.36263856009259</c:v>
                </c:pt>
                <c:pt idx="16">
                  <c:v>938.64179148121218</c:v>
                </c:pt>
                <c:pt idx="17">
                  <c:v>946.84680599903186</c:v>
                </c:pt>
                <c:pt idx="18">
                  <c:v>948.94677034141921</c:v>
                </c:pt>
                <c:pt idx="19">
                  <c:v>949.48092972050097</c:v>
                </c:pt>
                <c:pt idx="20">
                  <c:v>949.35086383971736</c:v>
                </c:pt>
                <c:pt idx="21">
                  <c:v>954.13783608641052</c:v>
                </c:pt>
                <c:pt idx="22">
                  <c:v>957.3883758203151</c:v>
                </c:pt>
                <c:pt idx="23">
                  <c:v>953.57448099157102</c:v>
                </c:pt>
                <c:pt idx="24">
                  <c:v>954.44527322005945</c:v>
                </c:pt>
                <c:pt idx="25">
                  <c:v>954.31452729222121</c:v>
                </c:pt>
                <c:pt idx="26">
                  <c:v>972.66470023687373</c:v>
                </c:pt>
                <c:pt idx="27">
                  <c:v>973.00433811461369</c:v>
                </c:pt>
                <c:pt idx="28">
                  <c:v>974.76861745913004</c:v>
                </c:pt>
                <c:pt idx="29">
                  <c:v>974.38549337367454</c:v>
                </c:pt>
                <c:pt idx="30">
                  <c:v>976.21301943391575</c:v>
                </c:pt>
                <c:pt idx="31">
                  <c:v>972.56649656213131</c:v>
                </c:pt>
                <c:pt idx="32">
                  <c:v>960.38590379726543</c:v>
                </c:pt>
                <c:pt idx="33">
                  <c:v>964.37247011714078</c:v>
                </c:pt>
                <c:pt idx="34">
                  <c:v>967.20515118808396</c:v>
                </c:pt>
                <c:pt idx="35">
                  <c:v>953.115342697438</c:v>
                </c:pt>
                <c:pt idx="36">
                  <c:v>956.78178977289735</c:v>
                </c:pt>
                <c:pt idx="37">
                  <c:v>962.77425433854057</c:v>
                </c:pt>
                <c:pt idx="38">
                  <c:v>948.33015022061397</c:v>
                </c:pt>
                <c:pt idx="39">
                  <c:v>934.87767849405475</c:v>
                </c:pt>
                <c:pt idx="40">
                  <c:v>926.21636796594669</c:v>
                </c:pt>
                <c:pt idx="41">
                  <c:v>916.95709531617808</c:v>
                </c:pt>
                <c:pt idx="42">
                  <c:v>921.56086899186698</c:v>
                </c:pt>
                <c:pt idx="43">
                  <c:v>911.2570315988163</c:v>
                </c:pt>
                <c:pt idx="44">
                  <c:v>901.74454136671432</c:v>
                </c:pt>
                <c:pt idx="45">
                  <c:v>912.46112245943027</c:v>
                </c:pt>
                <c:pt idx="46">
                  <c:v>919.83990326061314</c:v>
                </c:pt>
                <c:pt idx="47">
                  <c:v>930.16418868445021</c:v>
                </c:pt>
                <c:pt idx="48">
                  <c:v>926.00660930443223</c:v>
                </c:pt>
                <c:pt idx="49">
                  <c:v>899.07022356281561</c:v>
                </c:pt>
                <c:pt idx="50">
                  <c:v>877.84100820608319</c:v>
                </c:pt>
                <c:pt idx="51">
                  <c:v>880.63308581402953</c:v>
                </c:pt>
                <c:pt idx="52">
                  <c:v>882.00236138361345</c:v>
                </c:pt>
                <c:pt idx="53">
                  <c:v>886.8280201363408</c:v>
                </c:pt>
                <c:pt idx="54">
                  <c:v>881.88838314348959</c:v>
                </c:pt>
                <c:pt idx="55">
                  <c:v>876.71135885900219</c:v>
                </c:pt>
                <c:pt idx="56">
                  <c:v>877.00873443727392</c:v>
                </c:pt>
                <c:pt idx="57">
                  <c:v>889.11807442440033</c:v>
                </c:pt>
                <c:pt idx="58">
                  <c:v>903.02089553490475</c:v>
                </c:pt>
                <c:pt idx="59">
                  <c:v>909.3491992109665</c:v>
                </c:pt>
                <c:pt idx="60">
                  <c:v>915.31376219792662</c:v>
                </c:pt>
                <c:pt idx="61">
                  <c:v>912.96703054571651</c:v>
                </c:pt>
                <c:pt idx="62">
                  <c:v>899.88444843201034</c:v>
                </c:pt>
                <c:pt idx="63">
                  <c:v>902.59621741306125</c:v>
                </c:pt>
                <c:pt idx="64">
                  <c:v>888.28240499894366</c:v>
                </c:pt>
                <c:pt idx="65">
                  <c:v>903.24848965486569</c:v>
                </c:pt>
                <c:pt idx="66">
                  <c:v>916.84108236668874</c:v>
                </c:pt>
                <c:pt idx="67">
                  <c:v>927.188024897893</c:v>
                </c:pt>
                <c:pt idx="68">
                  <c:v>933.45686477124343</c:v>
                </c:pt>
                <c:pt idx="69">
                  <c:v>934.25536960838861</c:v>
                </c:pt>
                <c:pt idx="70">
                  <c:v>949.1689119125698</c:v>
                </c:pt>
                <c:pt idx="71">
                  <c:v>949.21802152530483</c:v>
                </c:pt>
                <c:pt idx="72">
                  <c:v>947.55683070281304</c:v>
                </c:pt>
                <c:pt idx="73">
                  <c:v>955.51042217695328</c:v>
                </c:pt>
                <c:pt idx="74">
                  <c:v>951.79811662181976</c:v>
                </c:pt>
                <c:pt idx="75">
                  <c:v>954.11865443854504</c:v>
                </c:pt>
                <c:pt idx="76">
                  <c:v>946.15364833198703</c:v>
                </c:pt>
                <c:pt idx="77">
                  <c:v>955.7567024194276</c:v>
                </c:pt>
                <c:pt idx="78">
                  <c:v>962.45045835846599</c:v>
                </c:pt>
                <c:pt idx="79">
                  <c:v>959.83604072562616</c:v>
                </c:pt>
                <c:pt idx="80">
                  <c:v>957.343798796991</c:v>
                </c:pt>
                <c:pt idx="81">
                  <c:v>957.23202693726853</c:v>
                </c:pt>
                <c:pt idx="82">
                  <c:v>963.78051254206628</c:v>
                </c:pt>
                <c:pt idx="83">
                  <c:v>965.93527365057844</c:v>
                </c:pt>
                <c:pt idx="84">
                  <c:v>979.80198420063527</c:v>
                </c:pt>
                <c:pt idx="85">
                  <c:v>979.40907176797305</c:v>
                </c:pt>
                <c:pt idx="86">
                  <c:v>982.98934129781162</c:v>
                </c:pt>
                <c:pt idx="87">
                  <c:v>976.81446302421205</c:v>
                </c:pt>
                <c:pt idx="88">
                  <c:v>976.92350247751585</c:v>
                </c:pt>
                <c:pt idx="89">
                  <c:v>989.87553390550079</c:v>
                </c:pt>
                <c:pt idx="90">
                  <c:v>989.73993451729461</c:v>
                </c:pt>
                <c:pt idx="91">
                  <c:v>989.33319207845193</c:v>
                </c:pt>
                <c:pt idx="92">
                  <c:v>997.20299985140753</c:v>
                </c:pt>
                <c:pt idx="93">
                  <c:v>995.16287744055683</c:v>
                </c:pt>
                <c:pt idx="94">
                  <c:v>983.57205887725229</c:v>
                </c:pt>
                <c:pt idx="95">
                  <c:v>997.17963377653348</c:v>
                </c:pt>
                <c:pt idx="96">
                  <c:v>995.51819289616105</c:v>
                </c:pt>
                <c:pt idx="97">
                  <c:v>993.71071301559232</c:v>
                </c:pt>
                <c:pt idx="98">
                  <c:v>1001.2098377268584</c:v>
                </c:pt>
                <c:pt idx="99">
                  <c:v>1002.6097840326369</c:v>
                </c:pt>
                <c:pt idx="100">
                  <c:v>986.33267601079194</c:v>
                </c:pt>
                <c:pt idx="101">
                  <c:v>981.44001202715776</c:v>
                </c:pt>
                <c:pt idx="102">
                  <c:v>997.56375730391619</c:v>
                </c:pt>
                <c:pt idx="103">
                  <c:v>993.30708262834594</c:v>
                </c:pt>
                <c:pt idx="104">
                  <c:v>980.41979542034267</c:v>
                </c:pt>
                <c:pt idx="105">
                  <c:v>990.01364383691077</c:v>
                </c:pt>
                <c:pt idx="106">
                  <c:v>997.46154794174743</c:v>
                </c:pt>
                <c:pt idx="107">
                  <c:v>968.53350445731201</c:v>
                </c:pt>
                <c:pt idx="108">
                  <c:v>951.69490048103705</c:v>
                </c:pt>
                <c:pt idx="109">
                  <c:v>966.39817722653981</c:v>
                </c:pt>
                <c:pt idx="110">
                  <c:v>966.86656214843549</c:v>
                </c:pt>
                <c:pt idx="111">
                  <c:v>967.47969527442558</c:v>
                </c:pt>
                <c:pt idx="112">
                  <c:v>933.69308906442734</c:v>
                </c:pt>
                <c:pt idx="113">
                  <c:v>920.22019633642458</c:v>
                </c:pt>
                <c:pt idx="114">
                  <c:v>911.70945225939113</c:v>
                </c:pt>
                <c:pt idx="115">
                  <c:v>875.5095231015988</c:v>
                </c:pt>
                <c:pt idx="116">
                  <c:v>939.93159741346722</c:v>
                </c:pt>
                <c:pt idx="117">
                  <c:v>935.71397068038186</c:v>
                </c:pt>
                <c:pt idx="118">
                  <c:v>951.62786674166489</c:v>
                </c:pt>
                <c:pt idx="119">
                  <c:v>954.64397266963203</c:v>
                </c:pt>
                <c:pt idx="120">
                  <c:v>921.30624066187681</c:v>
                </c:pt>
                <c:pt idx="121">
                  <c:v>920.11600682236292</c:v>
                </c:pt>
                <c:pt idx="122">
                  <c:v>938.80745880769109</c:v>
                </c:pt>
                <c:pt idx="123">
                  <c:v>911.24777846545612</c:v>
                </c:pt>
                <c:pt idx="124">
                  <c:v>893.06557569769802</c:v>
                </c:pt>
                <c:pt idx="125">
                  <c:v>892.03984003355561</c:v>
                </c:pt>
                <c:pt idx="126">
                  <c:v>891.0264208311097</c:v>
                </c:pt>
                <c:pt idx="127">
                  <c:v>863.00323161164738</c:v>
                </c:pt>
                <c:pt idx="128">
                  <c:v>880.15706540213625</c:v>
                </c:pt>
                <c:pt idx="129">
                  <c:v>907.84620316191297</c:v>
                </c:pt>
                <c:pt idx="130">
                  <c:v>907.92710904521391</c:v>
                </c:pt>
                <c:pt idx="131">
                  <c:v>909.84855808231328</c:v>
                </c:pt>
                <c:pt idx="132">
                  <c:v>905.67277800995282</c:v>
                </c:pt>
                <c:pt idx="133">
                  <c:v>908.26002499605454</c:v>
                </c:pt>
                <c:pt idx="134">
                  <c:v>920.73818816952382</c:v>
                </c:pt>
                <c:pt idx="135">
                  <c:v>901.09730947112973</c:v>
                </c:pt>
                <c:pt idx="136">
                  <c:v>892.74284110361464</c:v>
                </c:pt>
                <c:pt idx="137">
                  <c:v>885.46328803063921</c:v>
                </c:pt>
                <c:pt idx="138">
                  <c:v>903.85553669070771</c:v>
                </c:pt>
                <c:pt idx="139">
                  <c:v>922.88818602833112</c:v>
                </c:pt>
                <c:pt idx="140">
                  <c:v>929.77037296987135</c:v>
                </c:pt>
                <c:pt idx="141">
                  <c:v>944.82081244868243</c:v>
                </c:pt>
                <c:pt idx="142">
                  <c:v>955.51498278114025</c:v>
                </c:pt>
                <c:pt idx="143">
                  <c:v>951.55528168628746</c:v>
                </c:pt>
                <c:pt idx="144">
                  <c:v>953.79842780675096</c:v>
                </c:pt>
                <c:pt idx="145">
                  <c:v>958.96526360409507</c:v>
                </c:pt>
                <c:pt idx="146">
                  <c:v>967.35578063625144</c:v>
                </c:pt>
                <c:pt idx="147">
                  <c:v>964.20709666349569</c:v>
                </c:pt>
                <c:pt idx="148">
                  <c:v>952.84193179812576</c:v>
                </c:pt>
                <c:pt idx="149">
                  <c:v>932.91642659683623</c:v>
                </c:pt>
                <c:pt idx="150">
                  <c:v>927.0168780664934</c:v>
                </c:pt>
                <c:pt idx="151">
                  <c:v>937.4407731620505</c:v>
                </c:pt>
                <c:pt idx="152">
                  <c:v>905.49765629430419</c:v>
                </c:pt>
                <c:pt idx="153">
                  <c:v>906.15578223086072</c:v>
                </c:pt>
                <c:pt idx="154">
                  <c:v>887.31280535091059</c:v>
                </c:pt>
                <c:pt idx="155">
                  <c:v>887.15809577191953</c:v>
                </c:pt>
                <c:pt idx="156">
                  <c:v>886.81783695511706</c:v>
                </c:pt>
                <c:pt idx="157">
                  <c:v>909.49169831384484</c:v>
                </c:pt>
                <c:pt idx="158">
                  <c:v>921.32702458794165</c:v>
                </c:pt>
                <c:pt idx="159">
                  <c:v>931.31986993900045</c:v>
                </c:pt>
                <c:pt idx="160">
                  <c:v>935.50651911760247</c:v>
                </c:pt>
                <c:pt idx="161">
                  <c:v>937.56263415011347</c:v>
                </c:pt>
                <c:pt idx="162">
                  <c:v>954.37489685371042</c:v>
                </c:pt>
                <c:pt idx="163">
                  <c:v>957.20151394204504</c:v>
                </c:pt>
                <c:pt idx="164">
                  <c:v>944.6556340404062</c:v>
                </c:pt>
                <c:pt idx="165">
                  <c:v>928.48461551937339</c:v>
                </c:pt>
                <c:pt idx="166">
                  <c:v>924.14705625177464</c:v>
                </c:pt>
                <c:pt idx="167">
                  <c:v>919.64905622906656</c:v>
                </c:pt>
                <c:pt idx="168">
                  <c:v>929.03016244726848</c:v>
                </c:pt>
                <c:pt idx="169">
                  <c:v>950.6902906461122</c:v>
                </c:pt>
                <c:pt idx="170">
                  <c:v>953.32541872296201</c:v>
                </c:pt>
                <c:pt idx="171">
                  <c:v>956.27225954825087</c:v>
                </c:pt>
                <c:pt idx="172">
                  <c:v>957.43019609127396</c:v>
                </c:pt>
                <c:pt idx="173">
                  <c:v>955.63852355901633</c:v>
                </c:pt>
                <c:pt idx="174">
                  <c:v>952.93749366052691</c:v>
                </c:pt>
                <c:pt idx="175">
                  <c:v>950.15687359494189</c:v>
                </c:pt>
                <c:pt idx="176">
                  <c:v>970.62506021791762</c:v>
                </c:pt>
                <c:pt idx="177">
                  <c:v>971.62438427349298</c:v>
                </c:pt>
                <c:pt idx="178">
                  <c:v>973.05186587821208</c:v>
                </c:pt>
                <c:pt idx="179">
                  <c:v>968.89597069284912</c:v>
                </c:pt>
                <c:pt idx="180">
                  <c:v>956.3153303076466</c:v>
                </c:pt>
                <c:pt idx="181">
                  <c:v>967.89916682454361</c:v>
                </c:pt>
                <c:pt idx="182">
                  <c:v>958.9558774452197</c:v>
                </c:pt>
                <c:pt idx="183">
                  <c:v>935.34027392519261</c:v>
                </c:pt>
                <c:pt idx="184">
                  <c:v>935.19515285119007</c:v>
                </c:pt>
                <c:pt idx="185">
                  <c:v>934.24711989353841</c:v>
                </c:pt>
                <c:pt idx="186">
                  <c:v>932.5944507276912</c:v>
                </c:pt>
                <c:pt idx="187">
                  <c:v>946.71487103346658</c:v>
                </c:pt>
                <c:pt idx="188">
                  <c:v>944.8814120589285</c:v>
                </c:pt>
                <c:pt idx="189">
                  <c:v>928.89368172819559</c:v>
                </c:pt>
                <c:pt idx="190">
                  <c:v>915.87731045211035</c:v>
                </c:pt>
                <c:pt idx="191">
                  <c:v>921.02830448767554</c:v>
                </c:pt>
                <c:pt idx="192">
                  <c:v>907.21533510358711</c:v>
                </c:pt>
                <c:pt idx="193">
                  <c:v>897.52112771786517</c:v>
                </c:pt>
                <c:pt idx="194">
                  <c:v>905.05701190729542</c:v>
                </c:pt>
                <c:pt idx="195">
                  <c:v>909.55277990439617</c:v>
                </c:pt>
                <c:pt idx="196">
                  <c:v>905.39967831219371</c:v>
                </c:pt>
                <c:pt idx="197">
                  <c:v>906.52868042393732</c:v>
                </c:pt>
                <c:pt idx="198">
                  <c:v>933.28348953703858</c:v>
                </c:pt>
                <c:pt idx="199">
                  <c:v>936.12559127482325</c:v>
                </c:pt>
                <c:pt idx="200">
                  <c:v>939.79473687444852</c:v>
                </c:pt>
                <c:pt idx="201">
                  <c:v>943.25055445448754</c:v>
                </c:pt>
                <c:pt idx="202">
                  <c:v>934.03195140848811</c:v>
                </c:pt>
                <c:pt idx="203">
                  <c:v>941.91643600119426</c:v>
                </c:pt>
                <c:pt idx="204">
                  <c:v>953.49063006627148</c:v>
                </c:pt>
                <c:pt idx="205">
                  <c:v>955.64688988839907</c:v>
                </c:pt>
                <c:pt idx="206">
                  <c:v>961.22607370753371</c:v>
                </c:pt>
                <c:pt idx="207">
                  <c:v>961.69977338928481</c:v>
                </c:pt>
                <c:pt idx="208">
                  <c:v>960.87693540652685</c:v>
                </c:pt>
                <c:pt idx="209">
                  <c:v>957.27143589998445</c:v>
                </c:pt>
                <c:pt idx="210">
                  <c:v>958.03277338786813</c:v>
                </c:pt>
                <c:pt idx="211">
                  <c:v>971.29206753189828</c:v>
                </c:pt>
                <c:pt idx="212">
                  <c:v>969.84607998290585</c:v>
                </c:pt>
                <c:pt idx="213">
                  <c:v>956.9100379855339</c:v>
                </c:pt>
                <c:pt idx="214">
                  <c:v>950.70659861676575</c:v>
                </c:pt>
                <c:pt idx="215">
                  <c:v>963.84549966740417</c:v>
                </c:pt>
                <c:pt idx="216">
                  <c:v>958.66275418849773</c:v>
                </c:pt>
                <c:pt idx="217">
                  <c:v>960.17616669637209</c:v>
                </c:pt>
                <c:pt idx="218">
                  <c:v>958.30109834930624</c:v>
                </c:pt>
                <c:pt idx="219">
                  <c:v>956.94038797740791</c:v>
                </c:pt>
                <c:pt idx="220">
                  <c:v>954.95128270972361</c:v>
                </c:pt>
                <c:pt idx="221">
                  <c:v>943.29827742342161</c:v>
                </c:pt>
                <c:pt idx="222">
                  <c:v>960.21636253950794</c:v>
                </c:pt>
                <c:pt idx="223">
                  <c:v>964.94806285792254</c:v>
                </c:pt>
                <c:pt idx="224">
                  <c:v>966.14352758964583</c:v>
                </c:pt>
                <c:pt idx="225">
                  <c:v>967.12798644263512</c:v>
                </c:pt>
                <c:pt idx="226">
                  <c:v>970.85655999288804</c:v>
                </c:pt>
                <c:pt idx="227">
                  <c:v>970.73816141459565</c:v>
                </c:pt>
                <c:pt idx="228">
                  <c:v>989.04832449475293</c:v>
                </c:pt>
                <c:pt idx="229">
                  <c:v>987.2435686938652</c:v>
                </c:pt>
                <c:pt idx="230">
                  <c:v>990.48278481877082</c:v>
                </c:pt>
                <c:pt idx="231">
                  <c:v>990.63735421013905</c:v>
                </c:pt>
                <c:pt idx="232">
                  <c:v>985.64445956176951</c:v>
                </c:pt>
                <c:pt idx="233">
                  <c:v>990.47183591767396</c:v>
                </c:pt>
                <c:pt idx="234">
                  <c:v>1003.5114371091363</c:v>
                </c:pt>
                <c:pt idx="235">
                  <c:v>1003.1120197447856</c:v>
                </c:pt>
                <c:pt idx="236">
                  <c:v>1005.9360162633614</c:v>
                </c:pt>
                <c:pt idx="237">
                  <c:v>1000.9478320209114</c:v>
                </c:pt>
                <c:pt idx="238">
                  <c:v>993.17643855786343</c:v>
                </c:pt>
                <c:pt idx="239">
                  <c:v>996.17788174538214</c:v>
                </c:pt>
                <c:pt idx="240">
                  <c:v>995.12576299703051</c:v>
                </c:pt>
                <c:pt idx="241">
                  <c:v>993.63188356990076</c:v>
                </c:pt>
                <c:pt idx="242">
                  <c:v>996.72484621710112</c:v>
                </c:pt>
                <c:pt idx="243">
                  <c:v>989.68180883639343</c:v>
                </c:pt>
                <c:pt idx="244">
                  <c:v>1000.297586177354</c:v>
                </c:pt>
                <c:pt idx="245">
                  <c:v>1000.7385581653708</c:v>
                </c:pt>
                <c:pt idx="246">
                  <c:v>1000.0945010371554</c:v>
                </c:pt>
                <c:pt idx="247">
                  <c:v>1011.3823497906354</c:v>
                </c:pt>
                <c:pt idx="248">
                  <c:v>997.72552189537805</c:v>
                </c:pt>
                <c:pt idx="249">
                  <c:v>992.38561910757608</c:v>
                </c:pt>
                <c:pt idx="250">
                  <c:v>990.26035171421324</c:v>
                </c:pt>
                <c:pt idx="251">
                  <c:v>997.01178427857974</c:v>
                </c:pt>
                <c:pt idx="252">
                  <c:v>977.51307473550798</c:v>
                </c:pt>
                <c:pt idx="253">
                  <c:v>984.40536174677732</c:v>
                </c:pt>
                <c:pt idx="254">
                  <c:v>1001.866158209068</c:v>
                </c:pt>
                <c:pt idx="255">
                  <c:v>1000</c:v>
                </c:pt>
                <c:pt idx="256">
                  <c:v>990.84</c:v>
                </c:pt>
                <c:pt idx="257">
                  <c:v>974.06</c:v>
                </c:pt>
                <c:pt idx="258">
                  <c:v>984.62</c:v>
                </c:pt>
                <c:pt idx="259">
                  <c:v>990.54</c:v>
                </c:pt>
                <c:pt idx="260">
                  <c:v>985.21</c:v>
                </c:pt>
                <c:pt idx="261">
                  <c:v>963.83</c:v>
                </c:pt>
                <c:pt idx="262">
                  <c:v>959.87</c:v>
                </c:pt>
                <c:pt idx="263">
                  <c:v>981.68</c:v>
                </c:pt>
                <c:pt idx="264">
                  <c:v>998.02</c:v>
                </c:pt>
                <c:pt idx="265">
                  <c:v>1001.54</c:v>
                </c:pt>
                <c:pt idx="266">
                  <c:v>1002.02</c:v>
                </c:pt>
                <c:pt idx="267">
                  <c:v>1011.08</c:v>
                </c:pt>
                <c:pt idx="268">
                  <c:v>1013.06</c:v>
                </c:pt>
                <c:pt idx="269">
                  <c:v>1010.73</c:v>
                </c:pt>
                <c:pt idx="270">
                  <c:v>1013.53</c:v>
                </c:pt>
                <c:pt idx="271">
                  <c:v>1017.29</c:v>
                </c:pt>
                <c:pt idx="272">
                  <c:v>1017.56</c:v>
                </c:pt>
                <c:pt idx="273">
                  <c:v>1012.64</c:v>
                </c:pt>
                <c:pt idx="274">
                  <c:v>1015.52</c:v>
                </c:pt>
                <c:pt idx="275">
                  <c:v>1011.5</c:v>
                </c:pt>
                <c:pt idx="276">
                  <c:v>1018.8</c:v>
                </c:pt>
                <c:pt idx="277">
                  <c:v>1033.25</c:v>
                </c:pt>
                <c:pt idx="278">
                  <c:v>1036.17</c:v>
                </c:pt>
                <c:pt idx="279">
                  <c:v>1034.54</c:v>
                </c:pt>
                <c:pt idx="280">
                  <c:v>1031.8699999999999</c:v>
                </c:pt>
                <c:pt idx="281">
                  <c:v>1022.21</c:v>
                </c:pt>
                <c:pt idx="282">
                  <c:v>1022.87</c:v>
                </c:pt>
                <c:pt idx="283">
                  <c:v>1026.57</c:v>
                </c:pt>
                <c:pt idx="284">
                  <c:v>1018.07</c:v>
                </c:pt>
                <c:pt idx="285">
                  <c:v>1013.33</c:v>
                </c:pt>
                <c:pt idx="286">
                  <c:v>1030.2</c:v>
                </c:pt>
                <c:pt idx="287">
                  <c:v>1031.1099999999999</c:v>
                </c:pt>
                <c:pt idx="288">
                  <c:v>1030.77</c:v>
                </c:pt>
                <c:pt idx="289">
                  <c:v>1030.83</c:v>
                </c:pt>
                <c:pt idx="290">
                  <c:v>1030.28</c:v>
                </c:pt>
                <c:pt idx="291">
                  <c:v>1018.88</c:v>
                </c:pt>
                <c:pt idx="292">
                  <c:v>1034.3399999999999</c:v>
                </c:pt>
                <c:pt idx="293">
                  <c:v>1050.0999999999999</c:v>
                </c:pt>
                <c:pt idx="294">
                  <c:v>1050.92</c:v>
                </c:pt>
                <c:pt idx="295">
                  <c:v>1055.8</c:v>
                </c:pt>
                <c:pt idx="296">
                  <c:v>1056.8699999999999</c:v>
                </c:pt>
                <c:pt idx="297">
                  <c:v>1067.44</c:v>
                </c:pt>
                <c:pt idx="298">
                  <c:v>1056.7</c:v>
                </c:pt>
                <c:pt idx="299">
                  <c:v>1045.3399999999999</c:v>
                </c:pt>
                <c:pt idx="300">
                  <c:v>1053.83</c:v>
                </c:pt>
                <c:pt idx="301">
                  <c:v>1054.99</c:v>
                </c:pt>
                <c:pt idx="302">
                  <c:v>1055.3399999999999</c:v>
                </c:pt>
                <c:pt idx="303">
                  <c:v>1064.49</c:v>
                </c:pt>
                <c:pt idx="304">
                  <c:v>1068.77</c:v>
                </c:pt>
                <c:pt idx="305">
                  <c:v>1059.4000000000001</c:v>
                </c:pt>
                <c:pt idx="306">
                  <c:v>1059.06</c:v>
                </c:pt>
                <c:pt idx="307">
                  <c:v>1071.3499999999999</c:v>
                </c:pt>
                <c:pt idx="308">
                  <c:v>1069.8599999999999</c:v>
                </c:pt>
                <c:pt idx="309">
                  <c:v>1065.74</c:v>
                </c:pt>
                <c:pt idx="310">
                  <c:v>1068.83</c:v>
                </c:pt>
                <c:pt idx="311">
                  <c:v>1079.31</c:v>
                </c:pt>
                <c:pt idx="312">
                  <c:v>1082.95</c:v>
                </c:pt>
                <c:pt idx="313">
                  <c:v>1079.98</c:v>
                </c:pt>
                <c:pt idx="314">
                  <c:v>1075.8699999999999</c:v>
                </c:pt>
                <c:pt idx="315">
                  <c:v>1077.1099999999999</c:v>
                </c:pt>
                <c:pt idx="316">
                  <c:v>1076.67</c:v>
                </c:pt>
                <c:pt idx="317">
                  <c:v>1075.29</c:v>
                </c:pt>
                <c:pt idx="318">
                  <c:v>1081.17</c:v>
                </c:pt>
                <c:pt idx="319">
                  <c:v>1079.25</c:v>
                </c:pt>
                <c:pt idx="320">
                  <c:v>1077.8699999999999</c:v>
                </c:pt>
                <c:pt idx="321">
                  <c:v>1064.07</c:v>
                </c:pt>
                <c:pt idx="322">
                  <c:v>1061</c:v>
                </c:pt>
                <c:pt idx="323">
                  <c:v>1047.43</c:v>
                </c:pt>
                <c:pt idx="324">
                  <c:v>1044.0999999999999</c:v>
                </c:pt>
                <c:pt idx="325">
                  <c:v>1056.06</c:v>
                </c:pt>
                <c:pt idx="326">
                  <c:v>1063.75</c:v>
                </c:pt>
                <c:pt idx="327">
                  <c:v>1061.0999999999999</c:v>
                </c:pt>
                <c:pt idx="328">
                  <c:v>1053.0899999999999</c:v>
                </c:pt>
                <c:pt idx="329">
                  <c:v>1057.31</c:v>
                </c:pt>
                <c:pt idx="330">
                  <c:v>1050.1600000000001</c:v>
                </c:pt>
                <c:pt idx="331">
                  <c:v>1049.18</c:v>
                </c:pt>
                <c:pt idx="332">
                  <c:v>1056.5999999999999</c:v>
                </c:pt>
                <c:pt idx="333">
                  <c:v>1057.1099999999999</c:v>
                </c:pt>
                <c:pt idx="334">
                  <c:v>1044.5899999999999</c:v>
                </c:pt>
                <c:pt idx="335">
                  <c:v>1034</c:v>
                </c:pt>
                <c:pt idx="336">
                  <c:v>1019.58</c:v>
                </c:pt>
                <c:pt idx="337">
                  <c:v>996.49</c:v>
                </c:pt>
                <c:pt idx="338">
                  <c:v>979.8</c:v>
                </c:pt>
                <c:pt idx="339">
                  <c:v>998.41</c:v>
                </c:pt>
                <c:pt idx="340">
                  <c:v>1003.64</c:v>
                </c:pt>
                <c:pt idx="341">
                  <c:v>1021.77</c:v>
                </c:pt>
                <c:pt idx="342">
                  <c:v>1015.53</c:v>
                </c:pt>
                <c:pt idx="343">
                  <c:v>1022.41</c:v>
                </c:pt>
                <c:pt idx="344">
                  <c:v>1038.8599999999999</c:v>
                </c:pt>
                <c:pt idx="345">
                  <c:v>1039.8399999999999</c:v>
                </c:pt>
                <c:pt idx="346">
                  <c:v>1040.26</c:v>
                </c:pt>
                <c:pt idx="347">
                  <c:v>1042.42</c:v>
                </c:pt>
                <c:pt idx="348">
                  <c:v>1055.4000000000001</c:v>
                </c:pt>
                <c:pt idx="349">
                  <c:v>1049.1500000000001</c:v>
                </c:pt>
                <c:pt idx="350">
                  <c:v>1066.1199999999999</c:v>
                </c:pt>
                <c:pt idx="351">
                  <c:v>1066.6400000000001</c:v>
                </c:pt>
                <c:pt idx="352">
                  <c:v>1067.68</c:v>
                </c:pt>
                <c:pt idx="353">
                  <c:v>1069.8399999999999</c:v>
                </c:pt>
                <c:pt idx="354">
                  <c:v>1062.71</c:v>
                </c:pt>
                <c:pt idx="355">
                  <c:v>1067.9000000000001</c:v>
                </c:pt>
                <c:pt idx="356">
                  <c:v>1062.9000000000001</c:v>
                </c:pt>
                <c:pt idx="357">
                  <c:v>1048.67</c:v>
                </c:pt>
                <c:pt idx="358">
                  <c:v>1058.25</c:v>
                </c:pt>
                <c:pt idx="359">
                  <c:v>1050.52</c:v>
                </c:pt>
                <c:pt idx="360">
                  <c:v>1053.71</c:v>
                </c:pt>
                <c:pt idx="361">
                  <c:v>1033.01</c:v>
                </c:pt>
                <c:pt idx="362">
                  <c:v>1039.1400000000001</c:v>
                </c:pt>
                <c:pt idx="363">
                  <c:v>1061.53</c:v>
                </c:pt>
                <c:pt idx="364">
                  <c:v>1067.73</c:v>
                </c:pt>
                <c:pt idx="365">
                  <c:v>1067.58</c:v>
                </c:pt>
                <c:pt idx="366">
                  <c:v>1067.1400000000001</c:v>
                </c:pt>
                <c:pt idx="367">
                  <c:v>1078.51</c:v>
                </c:pt>
                <c:pt idx="368">
                  <c:v>1079.83</c:v>
                </c:pt>
                <c:pt idx="369">
                  <c:v>1081.53</c:v>
                </c:pt>
                <c:pt idx="370">
                  <c:v>1083.97</c:v>
                </c:pt>
                <c:pt idx="371">
                  <c:v>1087.43</c:v>
                </c:pt>
                <c:pt idx="372">
                  <c:v>1084.3</c:v>
                </c:pt>
                <c:pt idx="373">
                  <c:v>1069.27</c:v>
                </c:pt>
                <c:pt idx="374">
                  <c:v>1064.33</c:v>
                </c:pt>
                <c:pt idx="375">
                  <c:v>1079.22</c:v>
                </c:pt>
                <c:pt idx="376">
                  <c:v>1071.83</c:v>
                </c:pt>
                <c:pt idx="377">
                  <c:v>1083.6199999999999</c:v>
                </c:pt>
                <c:pt idx="378">
                  <c:v>1087.77</c:v>
                </c:pt>
                <c:pt idx="379">
                  <c:v>1082.57</c:v>
                </c:pt>
                <c:pt idx="380">
                  <c:v>1080.23</c:v>
                </c:pt>
                <c:pt idx="381">
                  <c:v>1076.4100000000001</c:v>
                </c:pt>
                <c:pt idx="382">
                  <c:v>1059.96</c:v>
                </c:pt>
                <c:pt idx="383">
                  <c:v>1064.8399999999999</c:v>
                </c:pt>
                <c:pt idx="384">
                  <c:v>1072.8699999999999</c:v>
                </c:pt>
                <c:pt idx="385">
                  <c:v>1065.7</c:v>
                </c:pt>
                <c:pt idx="386">
                  <c:v>1047</c:v>
                </c:pt>
                <c:pt idx="387">
                  <c:v>1050.8</c:v>
                </c:pt>
                <c:pt idx="388">
                  <c:v>1054.26</c:v>
                </c:pt>
                <c:pt idx="389">
                  <c:v>1049.3499999999999</c:v>
                </c:pt>
                <c:pt idx="390">
                  <c:v>1056.68</c:v>
                </c:pt>
                <c:pt idx="391">
                  <c:v>1057.97</c:v>
                </c:pt>
                <c:pt idx="392">
                  <c:v>1069.06</c:v>
                </c:pt>
                <c:pt idx="393">
                  <c:v>1059.1600000000001</c:v>
                </c:pt>
                <c:pt idx="394">
                  <c:v>1044.9000000000001</c:v>
                </c:pt>
                <c:pt idx="395">
                  <c:v>1045.3499999999999</c:v>
                </c:pt>
                <c:pt idx="396">
                  <c:v>1040.43</c:v>
                </c:pt>
                <c:pt idx="397">
                  <c:v>1038.58</c:v>
                </c:pt>
                <c:pt idx="398">
                  <c:v>1027.17</c:v>
                </c:pt>
                <c:pt idx="399">
                  <c:v>1038.71</c:v>
                </c:pt>
                <c:pt idx="400">
                  <c:v>1022.54</c:v>
                </c:pt>
                <c:pt idx="401">
                  <c:v>1023.76</c:v>
                </c:pt>
                <c:pt idx="402">
                  <c:v>1037.55</c:v>
                </c:pt>
                <c:pt idx="403">
                  <c:v>1026.1600000000001</c:v>
                </c:pt>
                <c:pt idx="404">
                  <c:v>1020.09</c:v>
                </c:pt>
                <c:pt idx="405">
                  <c:v>1025.4100000000001</c:v>
                </c:pt>
                <c:pt idx="406">
                  <c:v>1015.99</c:v>
                </c:pt>
                <c:pt idx="407">
                  <c:v>1033.6400000000001</c:v>
                </c:pt>
                <c:pt idx="408">
                  <c:v>1031.76</c:v>
                </c:pt>
                <c:pt idx="409">
                  <c:v>1015.33</c:v>
                </c:pt>
                <c:pt idx="410">
                  <c:v>1012.02</c:v>
                </c:pt>
                <c:pt idx="411">
                  <c:v>1014.01</c:v>
                </c:pt>
                <c:pt idx="412">
                  <c:v>1020.39</c:v>
                </c:pt>
                <c:pt idx="413">
                  <c:v>1039.99</c:v>
                </c:pt>
                <c:pt idx="414">
                  <c:v>1052.8699999999999</c:v>
                </c:pt>
                <c:pt idx="415">
                  <c:v>1058.31</c:v>
                </c:pt>
                <c:pt idx="416">
                  <c:v>1063.22</c:v>
                </c:pt>
                <c:pt idx="417">
                  <c:v>1058.8699999999999</c:v>
                </c:pt>
                <c:pt idx="418">
                  <c:v>1054.0899999999999</c:v>
                </c:pt>
                <c:pt idx="419">
                  <c:v>1061.6300000000001</c:v>
                </c:pt>
                <c:pt idx="420">
                  <c:v>1046.32</c:v>
                </c:pt>
                <c:pt idx="421">
                  <c:v>1022.21</c:v>
                </c:pt>
                <c:pt idx="422">
                  <c:v>1013.37</c:v>
                </c:pt>
                <c:pt idx="423">
                  <c:v>1023.15</c:v>
                </c:pt>
                <c:pt idx="424">
                  <c:v>1011.72</c:v>
                </c:pt>
                <c:pt idx="425">
                  <c:v>1008.34</c:v>
                </c:pt>
                <c:pt idx="426">
                  <c:v>987.17</c:v>
                </c:pt>
                <c:pt idx="427">
                  <c:v>998.61</c:v>
                </c:pt>
                <c:pt idx="428">
                  <c:v>1012.24</c:v>
                </c:pt>
                <c:pt idx="429">
                  <c:v>1022.47</c:v>
                </c:pt>
                <c:pt idx="430">
                  <c:v>1030.06</c:v>
                </c:pt>
                <c:pt idx="431">
                  <c:v>1028.03</c:v>
                </c:pt>
                <c:pt idx="432">
                  <c:v>1021.31</c:v>
                </c:pt>
                <c:pt idx="433">
                  <c:v>1005.63</c:v>
                </c:pt>
                <c:pt idx="434">
                  <c:v>1000.64</c:v>
                </c:pt>
                <c:pt idx="435">
                  <c:v>994.69</c:v>
                </c:pt>
                <c:pt idx="436">
                  <c:v>968.98</c:v>
                </c:pt>
                <c:pt idx="437">
                  <c:v>948.05</c:v>
                </c:pt>
                <c:pt idx="438">
                  <c:v>928.56</c:v>
                </c:pt>
                <c:pt idx="439">
                  <c:v>889.98</c:v>
                </c:pt>
                <c:pt idx="440">
                  <c:v>880.92</c:v>
                </c:pt>
                <c:pt idx="441">
                  <c:v>837.57</c:v>
                </c:pt>
                <c:pt idx="442">
                  <c:v>847.22</c:v>
                </c:pt>
                <c:pt idx="443">
                  <c:v>814.68</c:v>
                </c:pt>
                <c:pt idx="444">
                  <c:v>842.65</c:v>
                </c:pt>
                <c:pt idx="445">
                  <c:v>872.47</c:v>
                </c:pt>
                <c:pt idx="446">
                  <c:v>877.19</c:v>
                </c:pt>
                <c:pt idx="447">
                  <c:v>869.23</c:v>
                </c:pt>
                <c:pt idx="448">
                  <c:v>871.7</c:v>
                </c:pt>
                <c:pt idx="449">
                  <c:v>823.1</c:v>
                </c:pt>
                <c:pt idx="450">
                  <c:v>811.91</c:v>
                </c:pt>
                <c:pt idx="451">
                  <c:v>816.8</c:v>
                </c:pt>
                <c:pt idx="452">
                  <c:v>822.01</c:v>
                </c:pt>
                <c:pt idx="453">
                  <c:v>838.14</c:v>
                </c:pt>
                <c:pt idx="454">
                  <c:v>830.72</c:v>
                </c:pt>
                <c:pt idx="455">
                  <c:v>822.79</c:v>
                </c:pt>
                <c:pt idx="456">
                  <c:v>839.62</c:v>
                </c:pt>
                <c:pt idx="457">
                  <c:v>840.26</c:v>
                </c:pt>
                <c:pt idx="458">
                  <c:v>864.57</c:v>
                </c:pt>
                <c:pt idx="459">
                  <c:v>866.92</c:v>
                </c:pt>
                <c:pt idx="460">
                  <c:v>843.49</c:v>
                </c:pt>
                <c:pt idx="461">
                  <c:v>805.06</c:v>
                </c:pt>
                <c:pt idx="462">
                  <c:v>799.31</c:v>
                </c:pt>
                <c:pt idx="463">
                  <c:v>830.28</c:v>
                </c:pt>
                <c:pt idx="464">
                  <c:v>834.21</c:v>
                </c:pt>
                <c:pt idx="465">
                  <c:v>803.72</c:v>
                </c:pt>
                <c:pt idx="466">
                  <c:v>782.39</c:v>
                </c:pt>
                <c:pt idx="467">
                  <c:v>789.75</c:v>
                </c:pt>
                <c:pt idx="468">
                  <c:v>812.69</c:v>
                </c:pt>
                <c:pt idx="469">
                  <c:v>833.03</c:v>
                </c:pt>
                <c:pt idx="470">
                  <c:v>838.95</c:v>
                </c:pt>
                <c:pt idx="471">
                  <c:v>819</c:v>
                </c:pt>
                <c:pt idx="472">
                  <c:v>836.35</c:v>
                </c:pt>
                <c:pt idx="473">
                  <c:v>821.72</c:v>
                </c:pt>
                <c:pt idx="474">
                  <c:v>783.71</c:v>
                </c:pt>
                <c:pt idx="475">
                  <c:v>784.59</c:v>
                </c:pt>
                <c:pt idx="476">
                  <c:v>796.31</c:v>
                </c:pt>
                <c:pt idx="477">
                  <c:v>832.37</c:v>
                </c:pt>
                <c:pt idx="478">
                  <c:v>825.88</c:v>
                </c:pt>
                <c:pt idx="479">
                  <c:v>832.49</c:v>
                </c:pt>
                <c:pt idx="480">
                  <c:v>818.92</c:v>
                </c:pt>
                <c:pt idx="481">
                  <c:v>806.99</c:v>
                </c:pt>
                <c:pt idx="482">
                  <c:v>781.27</c:v>
                </c:pt>
                <c:pt idx="483">
                  <c:v>811.39</c:v>
                </c:pt>
                <c:pt idx="484">
                  <c:v>834.1</c:v>
                </c:pt>
                <c:pt idx="485">
                  <c:v>838.83</c:v>
                </c:pt>
                <c:pt idx="486">
                  <c:v>859.97</c:v>
                </c:pt>
                <c:pt idx="487">
                  <c:v>856.52</c:v>
                </c:pt>
                <c:pt idx="488">
                  <c:v>873.83</c:v>
                </c:pt>
                <c:pt idx="489">
                  <c:v>866.16</c:v>
                </c:pt>
                <c:pt idx="490">
                  <c:v>874.97</c:v>
                </c:pt>
                <c:pt idx="491">
                  <c:v>859.46</c:v>
                </c:pt>
                <c:pt idx="492">
                  <c:v>859.89</c:v>
                </c:pt>
                <c:pt idx="493">
                  <c:v>859.83</c:v>
                </c:pt>
                <c:pt idx="494">
                  <c:v>843.77</c:v>
                </c:pt>
                <c:pt idx="495">
                  <c:v>863.95</c:v>
                </c:pt>
                <c:pt idx="496">
                  <c:v>874.66</c:v>
                </c:pt>
                <c:pt idx="497">
                  <c:v>868.95</c:v>
                </c:pt>
                <c:pt idx="498">
                  <c:v>866.44</c:v>
                </c:pt>
                <c:pt idx="499">
                  <c:v>901.01</c:v>
                </c:pt>
                <c:pt idx="500">
                  <c:v>896.53</c:v>
                </c:pt>
                <c:pt idx="501">
                  <c:v>872.32</c:v>
                </c:pt>
                <c:pt idx="502">
                  <c:v>836.69</c:v>
                </c:pt>
                <c:pt idx="503">
                  <c:v>847.07</c:v>
                </c:pt>
                <c:pt idx="504">
                  <c:v>870.3</c:v>
                </c:pt>
                <c:pt idx="505">
                  <c:v>856.57</c:v>
                </c:pt>
                <c:pt idx="506">
                  <c:v>853.24</c:v>
                </c:pt>
                <c:pt idx="507">
                  <c:v>857.22</c:v>
                </c:pt>
                <c:pt idx="508">
                  <c:v>838.28</c:v>
                </c:pt>
                <c:pt idx="509">
                  <c:v>839.38</c:v>
                </c:pt>
                <c:pt idx="510">
                  <c:v>863.21</c:v>
                </c:pt>
                <c:pt idx="511">
                  <c:v>849.71</c:v>
                </c:pt>
                <c:pt idx="512">
                  <c:v>840</c:v>
                </c:pt>
                <c:pt idx="513">
                  <c:v>838.82</c:v>
                </c:pt>
                <c:pt idx="514">
                  <c:v>827.91</c:v>
                </c:pt>
                <c:pt idx="515">
                  <c:v>823.81</c:v>
                </c:pt>
                <c:pt idx="516">
                  <c:v>777.75</c:v>
                </c:pt>
                <c:pt idx="517">
                  <c:v>770.44</c:v>
                </c:pt>
                <c:pt idx="518">
                  <c:v>759.48</c:v>
                </c:pt>
                <c:pt idx="519">
                  <c:v>760.09</c:v>
                </c:pt>
                <c:pt idx="520">
                  <c:v>765.26</c:v>
                </c:pt>
                <c:pt idx="521">
                  <c:v>800.38</c:v>
                </c:pt>
                <c:pt idx="522">
                  <c:v>806.24</c:v>
                </c:pt>
                <c:pt idx="523">
                  <c:v>840.44</c:v>
                </c:pt>
                <c:pt idx="524">
                  <c:v>832.37</c:v>
                </c:pt>
                <c:pt idx="525">
                  <c:v>838.28</c:v>
                </c:pt>
                <c:pt idx="526">
                  <c:v>848.58</c:v>
                </c:pt>
                <c:pt idx="527">
                  <c:v>841.4</c:v>
                </c:pt>
                <c:pt idx="528">
                  <c:v>834.47</c:v>
                </c:pt>
                <c:pt idx="529">
                  <c:v>816.55</c:v>
                </c:pt>
                <c:pt idx="530">
                  <c:v>830.53</c:v>
                </c:pt>
                <c:pt idx="531">
                  <c:v>808.82</c:v>
                </c:pt>
                <c:pt idx="532">
                  <c:v>809.86</c:v>
                </c:pt>
                <c:pt idx="533">
                  <c:v>789.44</c:v>
                </c:pt>
                <c:pt idx="534">
                  <c:v>794.29</c:v>
                </c:pt>
                <c:pt idx="535">
                  <c:v>790.85</c:v>
                </c:pt>
                <c:pt idx="536">
                  <c:v>789.32</c:v>
                </c:pt>
                <c:pt idx="537">
                  <c:v>811.18</c:v>
                </c:pt>
                <c:pt idx="538">
                  <c:v>805.06</c:v>
                </c:pt>
                <c:pt idx="539">
                  <c:v>813.82</c:v>
                </c:pt>
                <c:pt idx="540">
                  <c:v>819.19</c:v>
                </c:pt>
                <c:pt idx="541">
                  <c:v>818.86</c:v>
                </c:pt>
                <c:pt idx="542">
                  <c:v>819.11</c:v>
                </c:pt>
                <c:pt idx="543">
                  <c:v>809.57</c:v>
                </c:pt>
                <c:pt idx="544">
                  <c:v>820.25</c:v>
                </c:pt>
                <c:pt idx="545">
                  <c:v>826.98</c:v>
                </c:pt>
                <c:pt idx="546">
                  <c:v>845.08</c:v>
                </c:pt>
                <c:pt idx="547">
                  <c:v>853.12</c:v>
                </c:pt>
                <c:pt idx="548">
                  <c:v>843.04</c:v>
                </c:pt>
                <c:pt idx="549">
                  <c:v>836.33</c:v>
                </c:pt>
                <c:pt idx="550">
                  <c:v>835.83</c:v>
                </c:pt>
                <c:pt idx="551">
                  <c:v>833.18</c:v>
                </c:pt>
                <c:pt idx="552">
                  <c:v>853.04</c:v>
                </c:pt>
                <c:pt idx="553">
                  <c:v>851.97</c:v>
                </c:pt>
                <c:pt idx="554">
                  <c:v>854.24</c:v>
                </c:pt>
                <c:pt idx="555">
                  <c:v>850.07</c:v>
                </c:pt>
                <c:pt idx="556">
                  <c:v>860.65</c:v>
                </c:pt>
                <c:pt idx="557">
                  <c:v>871.67</c:v>
                </c:pt>
                <c:pt idx="558">
                  <c:v>873.4</c:v>
                </c:pt>
                <c:pt idx="559">
                  <c:v>880.08</c:v>
                </c:pt>
                <c:pt idx="560">
                  <c:v>878.29</c:v>
                </c:pt>
                <c:pt idx="561">
                  <c:v>882.66</c:v>
                </c:pt>
                <c:pt idx="562">
                  <c:v>876.81</c:v>
                </c:pt>
                <c:pt idx="563">
                  <c:v>876.81</c:v>
                </c:pt>
                <c:pt idx="564">
                  <c:v>891.27</c:v>
                </c:pt>
                <c:pt idx="565">
                  <c:v>882.46</c:v>
                </c:pt>
                <c:pt idx="566">
                  <c:v>870.29</c:v>
                </c:pt>
                <c:pt idx="567">
                  <c:v>876.85</c:v>
                </c:pt>
                <c:pt idx="568">
                  <c:v>897.47</c:v>
                </c:pt>
                <c:pt idx="569">
                  <c:v>899.62</c:v>
                </c:pt>
                <c:pt idx="570">
                  <c:v>911.33</c:v>
                </c:pt>
                <c:pt idx="571">
                  <c:v>907.63</c:v>
                </c:pt>
                <c:pt idx="572">
                  <c:v>904.9</c:v>
                </c:pt>
                <c:pt idx="573">
                  <c:v>906.32</c:v>
                </c:pt>
                <c:pt idx="574">
                  <c:v>910.73</c:v>
                </c:pt>
                <c:pt idx="575">
                  <c:v>899.72</c:v>
                </c:pt>
                <c:pt idx="576">
                  <c:v>904.39</c:v>
                </c:pt>
                <c:pt idx="577">
                  <c:v>903.27</c:v>
                </c:pt>
                <c:pt idx="578">
                  <c:v>907.51</c:v>
                </c:pt>
                <c:pt idx="579">
                  <c:v>906.52</c:v>
                </c:pt>
                <c:pt idx="580">
                  <c:v>921.78</c:v>
                </c:pt>
                <c:pt idx="581">
                  <c:v>933.49</c:v>
                </c:pt>
                <c:pt idx="582">
                  <c:v>928.14</c:v>
                </c:pt>
                <c:pt idx="583">
                  <c:v>926.66</c:v>
                </c:pt>
                <c:pt idx="584">
                  <c:v>920.6</c:v>
                </c:pt>
                <c:pt idx="585">
                  <c:v>923.89</c:v>
                </c:pt>
                <c:pt idx="586">
                  <c:v>917.18</c:v>
                </c:pt>
                <c:pt idx="587">
                  <c:v>920.84</c:v>
                </c:pt>
                <c:pt idx="588">
                  <c:v>919.69</c:v>
                </c:pt>
                <c:pt idx="589">
                  <c:v>929.45</c:v>
                </c:pt>
                <c:pt idx="590">
                  <c:v>931.18</c:v>
                </c:pt>
                <c:pt idx="591">
                  <c:v>924.88</c:v>
                </c:pt>
                <c:pt idx="592">
                  <c:v>892.41</c:v>
                </c:pt>
                <c:pt idx="593">
                  <c:v>898.27</c:v>
                </c:pt>
                <c:pt idx="594">
                  <c:v>921.01</c:v>
                </c:pt>
                <c:pt idx="595">
                  <c:v>927.85</c:v>
                </c:pt>
                <c:pt idx="596">
                  <c:v>926.59</c:v>
                </c:pt>
                <c:pt idx="597">
                  <c:v>940.56</c:v>
                </c:pt>
                <c:pt idx="598">
                  <c:v>945.77</c:v>
                </c:pt>
                <c:pt idx="599">
                  <c:v>950.96</c:v>
                </c:pt>
                <c:pt idx="600">
                  <c:v>954.74</c:v>
                </c:pt>
                <c:pt idx="601">
                  <c:v>953.21</c:v>
                </c:pt>
                <c:pt idx="602">
                  <c:v>941.25</c:v>
                </c:pt>
                <c:pt idx="603">
                  <c:v>940.55</c:v>
                </c:pt>
                <c:pt idx="604">
                  <c:v>928.01</c:v>
                </c:pt>
                <c:pt idx="605">
                  <c:v>930.99</c:v>
                </c:pt>
                <c:pt idx="606">
                  <c:v>939.77</c:v>
                </c:pt>
                <c:pt idx="607">
                  <c:v>935.58</c:v>
                </c:pt>
                <c:pt idx="608">
                  <c:v>927.03</c:v>
                </c:pt>
                <c:pt idx="609">
                  <c:v>912.34</c:v>
                </c:pt>
                <c:pt idx="610">
                  <c:v>924.98</c:v>
                </c:pt>
                <c:pt idx="611">
                  <c:v>931.97</c:v>
                </c:pt>
                <c:pt idx="612">
                  <c:v>921.15</c:v>
                </c:pt>
                <c:pt idx="613">
                  <c:v>894.19</c:v>
                </c:pt>
                <c:pt idx="614">
                  <c:v>895.82</c:v>
                </c:pt>
                <c:pt idx="615">
                  <c:v>895.69</c:v>
                </c:pt>
                <c:pt idx="616">
                  <c:v>895.33</c:v>
                </c:pt>
                <c:pt idx="617">
                  <c:v>867.32</c:v>
                </c:pt>
                <c:pt idx="618">
                  <c:v>872.05</c:v>
                </c:pt>
                <c:pt idx="619">
                  <c:v>881.59</c:v>
                </c:pt>
                <c:pt idx="620">
                  <c:v>858.89</c:v>
                </c:pt>
                <c:pt idx="621">
                  <c:v>861.17</c:v>
                </c:pt>
                <c:pt idx="622">
                  <c:v>882.38</c:v>
                </c:pt>
                <c:pt idx="623">
                  <c:v>867.84</c:v>
                </c:pt>
                <c:pt idx="624">
                  <c:v>857.92</c:v>
                </c:pt>
                <c:pt idx="625">
                  <c:v>857.85</c:v>
                </c:pt>
                <c:pt idx="626">
                  <c:v>829.27</c:v>
                </c:pt>
                <c:pt idx="627">
                  <c:v>846.31</c:v>
                </c:pt>
                <c:pt idx="628">
                  <c:v>863.34</c:v>
                </c:pt>
                <c:pt idx="629">
                  <c:v>864.67</c:v>
                </c:pt>
                <c:pt idx="630">
                  <c:v>873.95</c:v>
                </c:pt>
                <c:pt idx="631">
                  <c:v>861.26</c:v>
                </c:pt>
                <c:pt idx="632">
                  <c:v>861.15</c:v>
                </c:pt>
                <c:pt idx="633">
                  <c:v>859.15</c:v>
                </c:pt>
                <c:pt idx="634">
                  <c:v>859.46</c:v>
                </c:pt>
                <c:pt idx="635">
                  <c:v>841.24</c:v>
                </c:pt>
                <c:pt idx="636">
                  <c:v>850</c:v>
                </c:pt>
                <c:pt idx="637">
                  <c:v>830.91</c:v>
                </c:pt>
                <c:pt idx="638">
                  <c:v>829.8</c:v>
                </c:pt>
                <c:pt idx="639">
                  <c:v>838.48</c:v>
                </c:pt>
                <c:pt idx="640">
                  <c:v>841.02</c:v>
                </c:pt>
                <c:pt idx="641">
                  <c:v>821.7</c:v>
                </c:pt>
                <c:pt idx="642">
                  <c:v>814.97</c:v>
                </c:pt>
                <c:pt idx="643">
                  <c:v>814.28</c:v>
                </c:pt>
                <c:pt idx="644">
                  <c:v>804.4</c:v>
                </c:pt>
                <c:pt idx="645">
                  <c:v>797.68</c:v>
                </c:pt>
                <c:pt idx="646">
                  <c:v>805.97</c:v>
                </c:pt>
                <c:pt idx="647">
                  <c:v>822.66</c:v>
                </c:pt>
                <c:pt idx="648">
                  <c:v>803.37</c:v>
                </c:pt>
                <c:pt idx="649">
                  <c:v>810.17</c:v>
                </c:pt>
                <c:pt idx="650">
                  <c:v>810.3</c:v>
                </c:pt>
                <c:pt idx="651">
                  <c:v>808.98</c:v>
                </c:pt>
                <c:pt idx="652">
                  <c:v>818.89</c:v>
                </c:pt>
                <c:pt idx="653">
                  <c:v>802.57</c:v>
                </c:pt>
                <c:pt idx="654">
                  <c:v>798.67</c:v>
                </c:pt>
                <c:pt idx="655">
                  <c:v>779.65</c:v>
                </c:pt>
                <c:pt idx="656">
                  <c:v>776.58</c:v>
                </c:pt>
                <c:pt idx="657">
                  <c:v>781.87</c:v>
                </c:pt>
                <c:pt idx="658">
                  <c:v>800.9</c:v>
                </c:pt>
                <c:pt idx="659">
                  <c:v>805.66</c:v>
                </c:pt>
                <c:pt idx="660">
                  <c:v>803.76</c:v>
                </c:pt>
                <c:pt idx="661">
                  <c:v>798.75</c:v>
                </c:pt>
                <c:pt idx="662">
                  <c:v>798.71</c:v>
                </c:pt>
                <c:pt idx="663">
                  <c:v>792.27</c:v>
                </c:pt>
                <c:pt idx="664">
                  <c:v>792.21</c:v>
                </c:pt>
                <c:pt idx="665">
                  <c:v>805.87</c:v>
                </c:pt>
                <c:pt idx="666">
                  <c:v>806.14</c:v>
                </c:pt>
                <c:pt idx="667">
                  <c:v>820.79</c:v>
                </c:pt>
                <c:pt idx="668">
                  <c:v>825.6</c:v>
                </c:pt>
                <c:pt idx="669">
                  <c:v>821.01</c:v>
                </c:pt>
                <c:pt idx="670">
                  <c:v>815.32</c:v>
                </c:pt>
                <c:pt idx="671">
                  <c:v>797.01</c:v>
                </c:pt>
                <c:pt idx="672">
                  <c:v>790.39</c:v>
                </c:pt>
                <c:pt idx="673">
                  <c:v>801.87</c:v>
                </c:pt>
                <c:pt idx="674">
                  <c:v>801.17</c:v>
                </c:pt>
                <c:pt idx="675">
                  <c:v>835.87</c:v>
                </c:pt>
                <c:pt idx="676">
                  <c:v>844.72</c:v>
                </c:pt>
                <c:pt idx="677">
                  <c:v>854</c:v>
                </c:pt>
                <c:pt idx="678">
                  <c:v>855.13</c:v>
                </c:pt>
                <c:pt idx="679">
                  <c:v>844.33</c:v>
                </c:pt>
                <c:pt idx="680">
                  <c:v>827.83</c:v>
                </c:pt>
                <c:pt idx="681">
                  <c:v>824.18</c:v>
                </c:pt>
                <c:pt idx="682">
                  <c:v>831.9</c:v>
                </c:pt>
                <c:pt idx="683">
                  <c:v>827.76</c:v>
                </c:pt>
                <c:pt idx="684">
                  <c:v>820.92</c:v>
                </c:pt>
                <c:pt idx="685">
                  <c:v>831.34</c:v>
                </c:pt>
                <c:pt idx="686">
                  <c:v>831.8</c:v>
                </c:pt>
                <c:pt idx="687">
                  <c:v>831.37</c:v>
                </c:pt>
                <c:pt idx="688">
                  <c:v>842.21</c:v>
                </c:pt>
                <c:pt idx="689">
                  <c:v>852.69</c:v>
                </c:pt>
                <c:pt idx="690">
                  <c:v>834.36</c:v>
                </c:pt>
                <c:pt idx="691">
                  <c:v>808.65</c:v>
                </c:pt>
                <c:pt idx="692">
                  <c:v>803.76</c:v>
                </c:pt>
                <c:pt idx="693">
                  <c:v>806.31</c:v>
                </c:pt>
                <c:pt idx="694">
                  <c:v>832.71</c:v>
                </c:pt>
                <c:pt idx="695">
                  <c:v>844.94</c:v>
                </c:pt>
                <c:pt idx="696">
                  <c:v>855.5</c:v>
                </c:pt>
                <c:pt idx="697">
                  <c:v>849.9</c:v>
                </c:pt>
                <c:pt idx="698">
                  <c:v>851.6</c:v>
                </c:pt>
                <c:pt idx="699">
                  <c:v>830.74</c:v>
                </c:pt>
                <c:pt idx="700">
                  <c:v>859.72</c:v>
                </c:pt>
                <c:pt idx="701">
                  <c:v>871.49</c:v>
                </c:pt>
                <c:pt idx="702">
                  <c:v>878.21</c:v>
                </c:pt>
                <c:pt idx="703">
                  <c:v>875.27</c:v>
                </c:pt>
                <c:pt idx="704">
                  <c:v>879.23</c:v>
                </c:pt>
                <c:pt idx="705">
                  <c:v>873.67</c:v>
                </c:pt>
                <c:pt idx="706">
                  <c:v>868.29</c:v>
                </c:pt>
                <c:pt idx="707">
                  <c:v>874.21</c:v>
                </c:pt>
                <c:pt idx="708">
                  <c:v>873.66</c:v>
                </c:pt>
                <c:pt idx="709">
                  <c:v>885.84</c:v>
                </c:pt>
                <c:pt idx="710">
                  <c:v>892.37</c:v>
                </c:pt>
                <c:pt idx="711">
                  <c:v>887.6</c:v>
                </c:pt>
                <c:pt idx="712">
                  <c:v>895.29</c:v>
                </c:pt>
                <c:pt idx="713">
                  <c:v>885.03</c:v>
                </c:pt>
                <c:pt idx="714">
                  <c:v>876.89</c:v>
                </c:pt>
                <c:pt idx="715">
                  <c:v>876.24</c:v>
                </c:pt>
                <c:pt idx="716">
                  <c:v>883.38</c:v>
                </c:pt>
                <c:pt idx="717">
                  <c:v>875.51</c:v>
                </c:pt>
                <c:pt idx="718">
                  <c:v>875.54</c:v>
                </c:pt>
                <c:pt idx="719">
                  <c:v>866.44</c:v>
                </c:pt>
                <c:pt idx="720">
                  <c:v>872.46</c:v>
                </c:pt>
                <c:pt idx="721">
                  <c:v>880.74</c:v>
                </c:pt>
                <c:pt idx="722">
                  <c:v>870.18</c:v>
                </c:pt>
                <c:pt idx="723">
                  <c:v>868.61</c:v>
                </c:pt>
                <c:pt idx="724">
                  <c:v>894.5</c:v>
                </c:pt>
                <c:pt idx="725">
                  <c:v>899.27</c:v>
                </c:pt>
                <c:pt idx="726">
                  <c:v>893.7</c:v>
                </c:pt>
                <c:pt idx="727">
                  <c:v>900.71</c:v>
                </c:pt>
                <c:pt idx="728">
                  <c:v>906.16</c:v>
                </c:pt>
                <c:pt idx="729">
                  <c:v>899.6</c:v>
                </c:pt>
                <c:pt idx="730">
                  <c:v>916.92</c:v>
                </c:pt>
                <c:pt idx="731">
                  <c:v>912.49</c:v>
                </c:pt>
                <c:pt idx="732">
                  <c:v>903.4</c:v>
                </c:pt>
                <c:pt idx="733">
                  <c:v>905.7</c:v>
                </c:pt>
                <c:pt idx="734">
                  <c:v>902.58</c:v>
                </c:pt>
                <c:pt idx="735">
                  <c:v>907.77</c:v>
                </c:pt>
                <c:pt idx="736">
                  <c:v>900.32</c:v>
                </c:pt>
                <c:pt idx="737">
                  <c:v>902.9</c:v>
                </c:pt>
                <c:pt idx="738">
                  <c:v>881.19</c:v>
                </c:pt>
                <c:pt idx="739">
                  <c:v>885.31</c:v>
                </c:pt>
                <c:pt idx="740">
                  <c:v>871.77</c:v>
                </c:pt>
                <c:pt idx="741">
                  <c:v>885.45</c:v>
                </c:pt>
                <c:pt idx="742">
                  <c:v>885.14</c:v>
                </c:pt>
                <c:pt idx="743">
                  <c:v>885.01</c:v>
                </c:pt>
                <c:pt idx="744">
                  <c:v>883.63</c:v>
                </c:pt>
                <c:pt idx="745">
                  <c:v>895.83</c:v>
                </c:pt>
                <c:pt idx="746">
                  <c:v>882.28</c:v>
                </c:pt>
                <c:pt idx="747">
                  <c:v>876.33</c:v>
                </c:pt>
                <c:pt idx="748">
                  <c:v>872.3</c:v>
                </c:pt>
                <c:pt idx="749">
                  <c:v>878.72</c:v>
                </c:pt>
                <c:pt idx="750">
                  <c:v>871.61</c:v>
                </c:pt>
                <c:pt idx="751">
                  <c:v>875.36</c:v>
                </c:pt>
                <c:pt idx="752">
                  <c:v>887.91</c:v>
                </c:pt>
                <c:pt idx="753">
                  <c:v>894.21</c:v>
                </c:pt>
                <c:pt idx="754">
                  <c:v>896.76</c:v>
                </c:pt>
                <c:pt idx="755">
                  <c:v>889.8</c:v>
                </c:pt>
                <c:pt idx="756">
                  <c:v>884.78</c:v>
                </c:pt>
                <c:pt idx="757">
                  <c:v>867.89</c:v>
                </c:pt>
                <c:pt idx="758">
                  <c:v>873.06</c:v>
                </c:pt>
                <c:pt idx="759">
                  <c:v>869.7</c:v>
                </c:pt>
                <c:pt idx="760">
                  <c:v>870.7</c:v>
                </c:pt>
                <c:pt idx="761">
                  <c:v>864.77</c:v>
                </c:pt>
                <c:pt idx="762">
                  <c:v>871.82</c:v>
                </c:pt>
                <c:pt idx="763">
                  <c:v>868.53</c:v>
                </c:pt>
                <c:pt idx="764">
                  <c:v>878.31</c:v>
                </c:pt>
                <c:pt idx="765">
                  <c:v>882.29</c:v>
                </c:pt>
                <c:pt idx="766">
                  <c:v>875.33</c:v>
                </c:pt>
                <c:pt idx="767">
                  <c:v>882.82</c:v>
                </c:pt>
                <c:pt idx="768">
                  <c:v>867.83</c:v>
                </c:pt>
                <c:pt idx="769">
                  <c:v>862.37</c:v>
                </c:pt>
                <c:pt idx="770">
                  <c:v>863.37</c:v>
                </c:pt>
                <c:pt idx="771">
                  <c:v>859.61</c:v>
                </c:pt>
                <c:pt idx="772">
                  <c:v>864.6</c:v>
                </c:pt>
                <c:pt idx="773">
                  <c:v>857.86</c:v>
                </c:pt>
                <c:pt idx="774">
                  <c:v>849.41</c:v>
                </c:pt>
                <c:pt idx="775">
                  <c:v>839.88</c:v>
                </c:pt>
                <c:pt idx="776">
                  <c:v>843.01</c:v>
                </c:pt>
                <c:pt idx="777">
                  <c:v>846.26</c:v>
                </c:pt>
                <c:pt idx="778">
                  <c:v>850.49</c:v>
                </c:pt>
                <c:pt idx="779">
                  <c:v>856.95</c:v>
                </c:pt>
                <c:pt idx="780">
                  <c:v>863.26</c:v>
                </c:pt>
                <c:pt idx="781">
                  <c:v>859.69</c:v>
                </c:pt>
                <c:pt idx="782">
                  <c:v>861.47</c:v>
                </c:pt>
                <c:pt idx="783">
                  <c:v>863.69</c:v>
                </c:pt>
                <c:pt idx="784">
                  <c:v>873.66</c:v>
                </c:pt>
                <c:pt idx="785">
                  <c:v>872.59</c:v>
                </c:pt>
                <c:pt idx="786">
                  <c:v>874.08</c:v>
                </c:pt>
                <c:pt idx="787">
                  <c:v>874.47</c:v>
                </c:pt>
                <c:pt idx="788">
                  <c:v>875.4</c:v>
                </c:pt>
                <c:pt idx="789">
                  <c:v>880.38</c:v>
                </c:pt>
                <c:pt idx="790">
                  <c:v>881.02</c:v>
                </c:pt>
                <c:pt idx="791">
                  <c:v>880.67</c:v>
                </c:pt>
                <c:pt idx="792">
                  <c:v>887.92</c:v>
                </c:pt>
                <c:pt idx="793">
                  <c:v>889.46</c:v>
                </c:pt>
                <c:pt idx="794">
                  <c:v>889.25</c:v>
                </c:pt>
                <c:pt idx="795">
                  <c:v>890.8</c:v>
                </c:pt>
                <c:pt idx="796">
                  <c:v>891.07</c:v>
                </c:pt>
                <c:pt idx="797">
                  <c:v>896.31</c:v>
                </c:pt>
                <c:pt idx="798">
                  <c:v>899.77</c:v>
                </c:pt>
                <c:pt idx="799">
                  <c:v>899.13</c:v>
                </c:pt>
                <c:pt idx="800">
                  <c:v>897.6</c:v>
                </c:pt>
                <c:pt idx="801">
                  <c:v>896.66</c:v>
                </c:pt>
                <c:pt idx="802">
                  <c:v>896.54</c:v>
                </c:pt>
                <c:pt idx="803">
                  <c:v>896.41</c:v>
                </c:pt>
                <c:pt idx="804">
                  <c:v>898.66</c:v>
                </c:pt>
                <c:pt idx="805">
                  <c:v>890.28</c:v>
                </c:pt>
                <c:pt idx="806">
                  <c:v>892.15</c:v>
                </c:pt>
                <c:pt idx="807">
                  <c:v>892.03</c:v>
                </c:pt>
                <c:pt idx="808">
                  <c:v>912.89</c:v>
                </c:pt>
                <c:pt idx="809">
                  <c:v>912.61</c:v>
                </c:pt>
                <c:pt idx="810">
                  <c:v>915.67</c:v>
                </c:pt>
                <c:pt idx="811">
                  <c:v>908.66</c:v>
                </c:pt>
                <c:pt idx="812">
                  <c:v>905.3</c:v>
                </c:pt>
                <c:pt idx="813">
                  <c:v>910.89</c:v>
                </c:pt>
                <c:pt idx="814">
                  <c:v>908.16</c:v>
                </c:pt>
                <c:pt idx="815">
                  <c:v>907.83</c:v>
                </c:pt>
                <c:pt idx="816">
                  <c:v>910.34</c:v>
                </c:pt>
                <c:pt idx="817">
                  <c:v>909.18</c:v>
                </c:pt>
                <c:pt idx="818">
                  <c:v>910.68</c:v>
                </c:pt>
                <c:pt idx="819">
                  <c:v>919.22</c:v>
                </c:pt>
                <c:pt idx="820">
                  <c:v>918.01</c:v>
                </c:pt>
                <c:pt idx="821">
                  <c:v>922.49</c:v>
                </c:pt>
                <c:pt idx="822">
                  <c:v>919.92</c:v>
                </c:pt>
                <c:pt idx="823">
                  <c:v>922.15</c:v>
                </c:pt>
                <c:pt idx="824">
                  <c:v>923.61</c:v>
                </c:pt>
                <c:pt idx="825">
                  <c:v>929</c:v>
                </c:pt>
                <c:pt idx="826">
                  <c:v>928.38</c:v>
                </c:pt>
                <c:pt idx="827">
                  <c:v>928.69</c:v>
                </c:pt>
                <c:pt idx="828">
                  <c:v>917.65</c:v>
                </c:pt>
                <c:pt idx="829">
                  <c:v>912.47</c:v>
                </c:pt>
                <c:pt idx="830">
                  <c:v>917.99</c:v>
                </c:pt>
                <c:pt idx="831">
                  <c:v>894.44</c:v>
                </c:pt>
                <c:pt idx="832">
                  <c:v>898.2</c:v>
                </c:pt>
                <c:pt idx="833">
                  <c:v>891.3</c:v>
                </c:pt>
                <c:pt idx="834">
                  <c:v>890.07</c:v>
                </c:pt>
                <c:pt idx="835">
                  <c:v>896.64</c:v>
                </c:pt>
                <c:pt idx="836">
                  <c:v>893.2</c:v>
                </c:pt>
                <c:pt idx="837">
                  <c:v>897.33</c:v>
                </c:pt>
                <c:pt idx="838">
                  <c:v>904.11</c:v>
                </c:pt>
                <c:pt idx="839">
                  <c:v>902.03</c:v>
                </c:pt>
                <c:pt idx="840">
                  <c:v>900.49</c:v>
                </c:pt>
                <c:pt idx="841">
                  <c:v>899.61</c:v>
                </c:pt>
                <c:pt idx="842">
                  <c:v>913.11</c:v>
                </c:pt>
                <c:pt idx="843">
                  <c:v>910.12</c:v>
                </c:pt>
                <c:pt idx="844">
                  <c:v>892.73</c:v>
                </c:pt>
                <c:pt idx="845">
                  <c:v>904.14</c:v>
                </c:pt>
                <c:pt idx="846">
                  <c:v>910.42</c:v>
                </c:pt>
                <c:pt idx="847">
                  <c:v>891.68</c:v>
                </c:pt>
                <c:pt idx="848">
                  <c:v>903.27</c:v>
                </c:pt>
                <c:pt idx="849">
                  <c:v>912.43</c:v>
                </c:pt>
                <c:pt idx="850">
                  <c:v>908.93</c:v>
                </c:pt>
                <c:pt idx="851">
                  <c:v>909.99</c:v>
                </c:pt>
                <c:pt idx="852">
                  <c:v>927.98</c:v>
                </c:pt>
                <c:pt idx="853">
                  <c:v>928.44</c:v>
                </c:pt>
                <c:pt idx="854">
                  <c:v>932.34</c:v>
                </c:pt>
                <c:pt idx="855">
                  <c:v>945.14</c:v>
                </c:pt>
                <c:pt idx="856">
                  <c:v>945.07</c:v>
                </c:pt>
                <c:pt idx="857">
                  <c:v>945.03</c:v>
                </c:pt>
                <c:pt idx="858">
                  <c:v>942.37</c:v>
                </c:pt>
                <c:pt idx="859">
                  <c:v>951.07</c:v>
                </c:pt>
                <c:pt idx="860">
                  <c:v>947.04</c:v>
                </c:pt>
                <c:pt idx="861">
                  <c:v>945.75</c:v>
                </c:pt>
                <c:pt idx="862">
                  <c:v>938.41</c:v>
                </c:pt>
                <c:pt idx="863">
                  <c:v>944.97</c:v>
                </c:pt>
                <c:pt idx="864">
                  <c:v>934.69</c:v>
                </c:pt>
                <c:pt idx="865">
                  <c:v>936.48</c:v>
                </c:pt>
                <c:pt idx="866">
                  <c:v>928.61</c:v>
                </c:pt>
                <c:pt idx="867">
                  <c:v>928.87</c:v>
                </c:pt>
                <c:pt idx="868">
                  <c:v>917.91</c:v>
                </c:pt>
                <c:pt idx="869">
                  <c:v>922.83</c:v>
                </c:pt>
                <c:pt idx="870">
                  <c:v>922.7</c:v>
                </c:pt>
                <c:pt idx="871">
                  <c:v>922.32</c:v>
                </c:pt>
                <c:pt idx="872">
                  <c:v>937.04</c:v>
                </c:pt>
                <c:pt idx="873">
                  <c:v>927.84</c:v>
                </c:pt>
                <c:pt idx="874">
                  <c:v>922.73</c:v>
                </c:pt>
                <c:pt idx="875">
                  <c:v>909.43</c:v>
                </c:pt>
                <c:pt idx="876">
                  <c:v>907.58</c:v>
                </c:pt>
                <c:pt idx="877">
                  <c:v>905.8</c:v>
                </c:pt>
                <c:pt idx="878">
                  <c:v>924.31</c:v>
                </c:pt>
                <c:pt idx="879">
                  <c:v>931.33</c:v>
                </c:pt>
                <c:pt idx="880">
                  <c:v>920.98</c:v>
                </c:pt>
                <c:pt idx="881">
                  <c:v>914.69</c:v>
                </c:pt>
                <c:pt idx="882">
                  <c:v>908.73</c:v>
                </c:pt>
                <c:pt idx="883">
                  <c:v>892.23</c:v>
                </c:pt>
                <c:pt idx="884">
                  <c:v>891.43</c:v>
                </c:pt>
                <c:pt idx="885">
                  <c:v>899.26</c:v>
                </c:pt>
                <c:pt idx="886">
                  <c:v>902.6</c:v>
                </c:pt>
                <c:pt idx="887">
                  <c:v>929.02</c:v>
                </c:pt>
                <c:pt idx="888">
                  <c:v>937.25</c:v>
                </c:pt>
                <c:pt idx="889">
                  <c:v>941.83</c:v>
                </c:pt>
                <c:pt idx="890">
                  <c:v>936.64</c:v>
                </c:pt>
                <c:pt idx="891">
                  <c:v>946.96</c:v>
                </c:pt>
                <c:pt idx="892">
                  <c:v>943.41</c:v>
                </c:pt>
                <c:pt idx="893">
                  <c:v>943.28</c:v>
                </c:pt>
                <c:pt idx="894">
                  <c:v>950.34</c:v>
                </c:pt>
                <c:pt idx="895">
                  <c:v>961.77</c:v>
                </c:pt>
                <c:pt idx="896">
                  <c:v>959.61</c:v>
                </c:pt>
                <c:pt idx="897">
                  <c:v>964.69</c:v>
                </c:pt>
                <c:pt idx="898">
                  <c:v>973.33</c:v>
                </c:pt>
                <c:pt idx="899">
                  <c:v>972.75</c:v>
                </c:pt>
                <c:pt idx="900">
                  <c:v>978.05</c:v>
                </c:pt>
                <c:pt idx="901">
                  <c:v>977.98</c:v>
                </c:pt>
                <c:pt idx="902">
                  <c:v>984.44</c:v>
                </c:pt>
                <c:pt idx="903">
                  <c:v>991.52</c:v>
                </c:pt>
                <c:pt idx="904">
                  <c:v>989.79</c:v>
                </c:pt>
                <c:pt idx="905">
                  <c:v>992.46</c:v>
                </c:pt>
                <c:pt idx="906">
                  <c:v>997.7</c:v>
                </c:pt>
                <c:pt idx="907">
                  <c:v>998.77</c:v>
                </c:pt>
                <c:pt idx="908">
                  <c:v>1002.2</c:v>
                </c:pt>
                <c:pt idx="909">
                  <c:v>981.33</c:v>
                </c:pt>
                <c:pt idx="910">
                  <c:v>979</c:v>
                </c:pt>
                <c:pt idx="911">
                  <c:v>986.42</c:v>
                </c:pt>
                <c:pt idx="912">
                  <c:v>1000.8</c:v>
                </c:pt>
                <c:pt idx="913">
                  <c:v>986.99</c:v>
                </c:pt>
                <c:pt idx="914">
                  <c:v>993.42</c:v>
                </c:pt>
                <c:pt idx="915">
                  <c:v>985.88</c:v>
                </c:pt>
                <c:pt idx="916">
                  <c:v>981.42</c:v>
                </c:pt>
                <c:pt idx="917">
                  <c:v>981.11</c:v>
                </c:pt>
                <c:pt idx="918">
                  <c:v>967.7</c:v>
                </c:pt>
                <c:pt idx="919">
                  <c:v>959.7</c:v>
                </c:pt>
                <c:pt idx="920">
                  <c:v>973.62</c:v>
                </c:pt>
                <c:pt idx="921">
                  <c:v>974.14</c:v>
                </c:pt>
                <c:pt idx="922">
                  <c:v>962.45</c:v>
                </c:pt>
                <c:pt idx="923">
                  <c:v>957.27</c:v>
                </c:pt>
                <c:pt idx="924">
                  <c:v>956.59</c:v>
                </c:pt>
                <c:pt idx="925">
                  <c:v>957.82</c:v>
                </c:pt>
                <c:pt idx="926">
                  <c:v>965.08</c:v>
                </c:pt>
                <c:pt idx="927">
                  <c:v>966.28</c:v>
                </c:pt>
                <c:pt idx="928">
                  <c:v>961.61</c:v>
                </c:pt>
                <c:pt idx="929">
                  <c:v>930.61</c:v>
                </c:pt>
                <c:pt idx="930">
                  <c:v>917.84</c:v>
                </c:pt>
                <c:pt idx="931">
                  <c:v>905.49</c:v>
                </c:pt>
                <c:pt idx="932">
                  <c:v>917.63</c:v>
                </c:pt>
                <c:pt idx="933">
                  <c:v>932.66</c:v>
                </c:pt>
                <c:pt idx="934">
                  <c:v>940.68</c:v>
                </c:pt>
                <c:pt idx="935">
                  <c:v>934.67</c:v>
                </c:pt>
                <c:pt idx="936">
                  <c:v>942.44</c:v>
                </c:pt>
                <c:pt idx="937">
                  <c:v>939.24</c:v>
                </c:pt>
                <c:pt idx="938">
                  <c:v>930.67</c:v>
                </c:pt>
                <c:pt idx="939">
                  <c:v>954.77</c:v>
                </c:pt>
                <c:pt idx="940">
                  <c:v>941.17</c:v>
                </c:pt>
                <c:pt idx="941">
                  <c:v>955.67</c:v>
                </c:pt>
                <c:pt idx="942">
                  <c:v>963.42</c:v>
                </c:pt>
                <c:pt idx="943">
                  <c:v>965.99</c:v>
                </c:pt>
                <c:pt idx="944">
                  <c:v>969.82</c:v>
                </c:pt>
                <c:pt idx="945">
                  <c:v>966.93</c:v>
                </c:pt>
                <c:pt idx="946">
                  <c:v>972.01</c:v>
                </c:pt>
                <c:pt idx="947">
                  <c:v>967.67</c:v>
                </c:pt>
                <c:pt idx="948">
                  <c:v>971.3</c:v>
                </c:pt>
                <c:pt idx="949">
                  <c:v>981.77</c:v>
                </c:pt>
                <c:pt idx="950">
                  <c:v>982.5</c:v>
                </c:pt>
                <c:pt idx="951">
                  <c:v>982.89</c:v>
                </c:pt>
                <c:pt idx="952">
                  <c:v>983.17</c:v>
                </c:pt>
                <c:pt idx="953">
                  <c:v>991.13</c:v>
                </c:pt>
                <c:pt idx="954">
                  <c:v>988.05</c:v>
                </c:pt>
                <c:pt idx="955">
                  <c:v>983.92</c:v>
                </c:pt>
                <c:pt idx="956">
                  <c:v>988.31</c:v>
                </c:pt>
                <c:pt idx="957">
                  <c:v>993.1</c:v>
                </c:pt>
                <c:pt idx="958">
                  <c:v>991.73</c:v>
                </c:pt>
                <c:pt idx="959">
                  <c:v>1005.58</c:v>
                </c:pt>
                <c:pt idx="960">
                  <c:v>1006.76</c:v>
                </c:pt>
                <c:pt idx="961">
                  <c:v>1006.78</c:v>
                </c:pt>
                <c:pt idx="962">
                  <c:v>1003.18</c:v>
                </c:pt>
                <c:pt idx="963">
                  <c:v>999.69</c:v>
                </c:pt>
                <c:pt idx="964">
                  <c:v>1005.6</c:v>
                </c:pt>
                <c:pt idx="965">
                  <c:v>1007.13</c:v>
                </c:pt>
                <c:pt idx="966">
                  <c:v>1007.29</c:v>
                </c:pt>
                <c:pt idx="967">
                  <c:v>1012.9</c:v>
                </c:pt>
                <c:pt idx="968">
                  <c:v>1016.82</c:v>
                </c:pt>
                <c:pt idx="969">
                  <c:v>1011.22</c:v>
                </c:pt>
                <c:pt idx="970">
                  <c:v>1013.13</c:v>
                </c:pt>
                <c:pt idx="971">
                  <c:v>1006.1</c:v>
                </c:pt>
                <c:pt idx="972">
                  <c:v>992.15</c:v>
                </c:pt>
                <c:pt idx="973">
                  <c:v>989.45</c:v>
                </c:pt>
                <c:pt idx="974">
                  <c:v>1001.65</c:v>
                </c:pt>
                <c:pt idx="975">
                  <c:v>1001.81</c:v>
                </c:pt>
                <c:pt idx="976">
                  <c:v>997.94</c:v>
                </c:pt>
                <c:pt idx="977">
                  <c:v>974.83</c:v>
                </c:pt>
                <c:pt idx="978">
                  <c:v>967.04</c:v>
                </c:pt>
                <c:pt idx="979">
                  <c:v>975.06</c:v>
                </c:pt>
                <c:pt idx="980">
                  <c:v>964.95</c:v>
                </c:pt>
                <c:pt idx="981">
                  <c:v>979.16</c:v>
                </c:pt>
                <c:pt idx="982">
                  <c:v>975.55</c:v>
                </c:pt>
                <c:pt idx="983">
                  <c:v>976.48</c:v>
                </c:pt>
                <c:pt idx="984">
                  <c:v>984.53</c:v>
                </c:pt>
                <c:pt idx="985">
                  <c:v>992.45</c:v>
                </c:pt>
                <c:pt idx="986">
                  <c:v>991.95</c:v>
                </c:pt>
                <c:pt idx="987">
                  <c:v>1008.74</c:v>
                </c:pt>
                <c:pt idx="988">
                  <c:v>1011.86</c:v>
                </c:pt>
                <c:pt idx="989">
                  <c:v>1009.86</c:v>
                </c:pt>
                <c:pt idx="990">
                  <c:v>1011.76</c:v>
                </c:pt>
                <c:pt idx="991">
                  <c:v>1019.26</c:v>
                </c:pt>
                <c:pt idx="992">
                  <c:v>1018.1</c:v>
                </c:pt>
                <c:pt idx="993">
                  <c:v>1023.8</c:v>
                </c:pt>
                <c:pt idx="994">
                  <c:v>1030.54</c:v>
                </c:pt>
                <c:pt idx="995">
                  <c:v>1029.08</c:v>
                </c:pt>
                <c:pt idx="996">
                  <c:v>1023.66</c:v>
                </c:pt>
                <c:pt idx="997">
                  <c:v>1027.1600000000001</c:v>
                </c:pt>
                <c:pt idx="998">
                  <c:v>1028.22</c:v>
                </c:pt>
                <c:pt idx="999">
                  <c:v>1027.1300000000001</c:v>
                </c:pt>
                <c:pt idx="1000">
                  <c:v>1025.8499999999999</c:v>
                </c:pt>
                <c:pt idx="1001">
                  <c:v>1018.41</c:v>
                </c:pt>
                <c:pt idx="1002">
                  <c:v>1032.69</c:v>
                </c:pt>
                <c:pt idx="1003">
                  <c:v>1025.4000000000001</c:v>
                </c:pt>
                <c:pt idx="1004">
                  <c:v>1021.71</c:v>
                </c:pt>
                <c:pt idx="1005">
                  <c:v>1028.4100000000001</c:v>
                </c:pt>
                <c:pt idx="1006">
                  <c:v>1027.47</c:v>
                </c:pt>
                <c:pt idx="1007">
                  <c:v>1022.33</c:v>
                </c:pt>
                <c:pt idx="1008">
                  <c:v>1020.78</c:v>
                </c:pt>
                <c:pt idx="1009">
                  <c:v>1040.58</c:v>
                </c:pt>
                <c:pt idx="1010">
                  <c:v>1043.52</c:v>
                </c:pt>
                <c:pt idx="1011">
                  <c:v>1043.8</c:v>
                </c:pt>
                <c:pt idx="1012">
                  <c:v>1050.1400000000001</c:v>
                </c:pt>
                <c:pt idx="1013">
                  <c:v>1051.23</c:v>
                </c:pt>
                <c:pt idx="1014">
                  <c:v>1050.76</c:v>
                </c:pt>
                <c:pt idx="1015">
                  <c:v>1060.21</c:v>
                </c:pt>
                <c:pt idx="1016">
                  <c:v>1058.3599999999999</c:v>
                </c:pt>
                <c:pt idx="1017">
                  <c:v>1065</c:v>
                </c:pt>
                <c:pt idx="1018">
                  <c:v>1057.1600000000001</c:v>
                </c:pt>
                <c:pt idx="1019">
                  <c:v>1061.82</c:v>
                </c:pt>
                <c:pt idx="1020">
                  <c:v>1058.02</c:v>
                </c:pt>
                <c:pt idx="1021">
                  <c:v>1054.28</c:v>
                </c:pt>
                <c:pt idx="1022">
                  <c:v>1062.8</c:v>
                </c:pt>
                <c:pt idx="1023">
                  <c:v>1059.06</c:v>
                </c:pt>
                <c:pt idx="1024">
                  <c:v>1065.02</c:v>
                </c:pt>
                <c:pt idx="1025">
                  <c:v>1057.75</c:v>
                </c:pt>
                <c:pt idx="1026">
                  <c:v>1062.04</c:v>
                </c:pt>
                <c:pt idx="1027">
                  <c:v>1058.58</c:v>
                </c:pt>
                <c:pt idx="1028">
                  <c:v>1065.82</c:v>
                </c:pt>
                <c:pt idx="1029">
                  <c:v>1062.7</c:v>
                </c:pt>
                <c:pt idx="1030">
                  <c:v>1061.33</c:v>
                </c:pt>
                <c:pt idx="1031">
                  <c:v>1066.75</c:v>
                </c:pt>
                <c:pt idx="1032">
                  <c:v>1061.5</c:v>
                </c:pt>
                <c:pt idx="1033">
                  <c:v>1058.2</c:v>
                </c:pt>
                <c:pt idx="1034">
                  <c:v>1066.4100000000001</c:v>
                </c:pt>
                <c:pt idx="1035">
                  <c:v>1065.55</c:v>
                </c:pt>
                <c:pt idx="1036">
                  <c:v>1085.17</c:v>
                </c:pt>
                <c:pt idx="1037">
                  <c:v>1077.3900000000001</c:v>
                </c:pt>
                <c:pt idx="1038">
                  <c:v>1072.6099999999999</c:v>
                </c:pt>
                <c:pt idx="1039">
                  <c:v>1071.2</c:v>
                </c:pt>
                <c:pt idx="1040">
                  <c:v>1075.6099999999999</c:v>
                </c:pt>
                <c:pt idx="1041">
                  <c:v>1083.6300000000001</c:v>
                </c:pt>
                <c:pt idx="1042">
                  <c:v>1082.01</c:v>
                </c:pt>
                <c:pt idx="1043">
                  <c:v>1088.27</c:v>
                </c:pt>
                <c:pt idx="1044">
                  <c:v>1091.3499999999999</c:v>
                </c:pt>
                <c:pt idx="1045">
                  <c:v>1089.99</c:v>
                </c:pt>
                <c:pt idx="1046">
                  <c:v>1087.73</c:v>
                </c:pt>
                <c:pt idx="1047">
                  <c:v>1067.8599999999999</c:v>
                </c:pt>
                <c:pt idx="1048">
                  <c:v>1062.98</c:v>
                </c:pt>
                <c:pt idx="1049">
                  <c:v>1054.6500000000001</c:v>
                </c:pt>
                <c:pt idx="1050">
                  <c:v>1061.1300000000001</c:v>
                </c:pt>
                <c:pt idx="1051">
                  <c:v>1065.8499999999999</c:v>
                </c:pt>
                <c:pt idx="1052">
                  <c:v>1054.74</c:v>
                </c:pt>
                <c:pt idx="1053">
                  <c:v>1051.8</c:v>
                </c:pt>
                <c:pt idx="1054">
                  <c:v>1041.67</c:v>
                </c:pt>
                <c:pt idx="1055">
                  <c:v>1035.6199999999999</c:v>
                </c:pt>
                <c:pt idx="1056">
                  <c:v>1047.49</c:v>
                </c:pt>
                <c:pt idx="1057">
                  <c:v>1038.95</c:v>
                </c:pt>
                <c:pt idx="1058">
                  <c:v>1045.44</c:v>
                </c:pt>
                <c:pt idx="1059">
                  <c:v>1061.46</c:v>
                </c:pt>
                <c:pt idx="1060">
                  <c:v>1065.51</c:v>
                </c:pt>
                <c:pt idx="1061">
                  <c:v>1073.31</c:v>
                </c:pt>
                <c:pt idx="1062">
                  <c:v>1075.4100000000001</c:v>
                </c:pt>
                <c:pt idx="1063">
                  <c:v>1075.26</c:v>
                </c:pt>
                <c:pt idx="1064">
                  <c:v>1075.1199999999999</c:v>
                </c:pt>
                <c:pt idx="1065">
                  <c:v>1087.58</c:v>
                </c:pt>
                <c:pt idx="1066">
                  <c:v>1085.0999999999999</c:v>
                </c:pt>
                <c:pt idx="1067">
                  <c:v>1086.92</c:v>
                </c:pt>
                <c:pt idx="1068">
                  <c:v>1086.77</c:v>
                </c:pt>
                <c:pt idx="1069">
                  <c:v>1078.3499999999999</c:v>
                </c:pt>
                <c:pt idx="1070">
                  <c:v>1084.3699999999999</c:v>
                </c:pt>
                <c:pt idx="1071">
                  <c:v>1081.3399999999999</c:v>
                </c:pt>
                <c:pt idx="1072">
                  <c:v>1086.51</c:v>
                </c:pt>
                <c:pt idx="1073">
                  <c:v>1087.6199999999999</c:v>
                </c:pt>
                <c:pt idx="1074">
                  <c:v>1084.17</c:v>
                </c:pt>
                <c:pt idx="1075">
                  <c:v>1090.33</c:v>
                </c:pt>
                <c:pt idx="1076">
                  <c:v>1095.33</c:v>
                </c:pt>
                <c:pt idx="1077">
                  <c:v>1095.1099999999999</c:v>
                </c:pt>
                <c:pt idx="1078">
                  <c:v>1106.1300000000001</c:v>
                </c:pt>
                <c:pt idx="1079">
                  <c:v>1106.28</c:v>
                </c:pt>
                <c:pt idx="1080">
                  <c:v>1109.4000000000001</c:v>
                </c:pt>
                <c:pt idx="1081">
                  <c:v>1107.3800000000001</c:v>
                </c:pt>
                <c:pt idx="1082">
                  <c:v>1108.81</c:v>
                </c:pt>
                <c:pt idx="1083">
                  <c:v>1110.21</c:v>
                </c:pt>
                <c:pt idx="1084">
                  <c:v>1101.08</c:v>
                </c:pt>
                <c:pt idx="1085">
                  <c:v>1074.56</c:v>
                </c:pt>
                <c:pt idx="1086">
                  <c:v>1068.1600000000001</c:v>
                </c:pt>
                <c:pt idx="1087">
                  <c:v>1075.3499999999999</c:v>
                </c:pt>
                <c:pt idx="1088">
                  <c:v>1069.25</c:v>
                </c:pt>
                <c:pt idx="1089">
                  <c:v>1070.1500000000001</c:v>
                </c:pt>
                <c:pt idx="1090">
                  <c:v>1065.27</c:v>
                </c:pt>
                <c:pt idx="1091">
                  <c:v>1054.01</c:v>
                </c:pt>
                <c:pt idx="1092">
                  <c:v>1053.42</c:v>
                </c:pt>
                <c:pt idx="1093">
                  <c:v>1050.33</c:v>
                </c:pt>
                <c:pt idx="1094">
                  <c:v>1070.46</c:v>
                </c:pt>
                <c:pt idx="1095">
                  <c:v>1077.92</c:v>
                </c:pt>
                <c:pt idx="1096">
                  <c:v>1079.06</c:v>
                </c:pt>
                <c:pt idx="1097">
                  <c:v>1090.57</c:v>
                </c:pt>
                <c:pt idx="1098">
                  <c:v>1094.6199999999999</c:v>
                </c:pt>
                <c:pt idx="1099">
                  <c:v>1099.33</c:v>
                </c:pt>
                <c:pt idx="1100">
                  <c:v>1107.3800000000001</c:v>
                </c:pt>
                <c:pt idx="1101">
                  <c:v>1108.01</c:v>
                </c:pt>
                <c:pt idx="1102">
                  <c:v>1106.02</c:v>
                </c:pt>
                <c:pt idx="1103">
                  <c:v>1107.76</c:v>
                </c:pt>
                <c:pt idx="1104">
                  <c:v>1108.71</c:v>
                </c:pt>
                <c:pt idx="1105">
                  <c:v>1115.6099999999999</c:v>
                </c:pt>
                <c:pt idx="1106">
                  <c:v>1122.77</c:v>
                </c:pt>
                <c:pt idx="1107">
                  <c:v>1122.72</c:v>
                </c:pt>
                <c:pt idx="1108">
                  <c:v>1119.3699999999999</c:v>
                </c:pt>
                <c:pt idx="1109">
                  <c:v>1116.8499999999999</c:v>
                </c:pt>
                <c:pt idx="1110">
                  <c:v>1118.96</c:v>
                </c:pt>
                <c:pt idx="1111">
                  <c:v>1090.6099999999999</c:v>
                </c:pt>
                <c:pt idx="1112">
                  <c:v>1115.6099999999999</c:v>
                </c:pt>
                <c:pt idx="1113">
                  <c:v>1117.33</c:v>
                </c:pt>
                <c:pt idx="1114">
                  <c:v>1118.75</c:v>
                </c:pt>
                <c:pt idx="1115">
                  <c:v>1106.1300000000001</c:v>
                </c:pt>
                <c:pt idx="1116">
                  <c:v>1100.67</c:v>
                </c:pt>
                <c:pt idx="1117">
                  <c:v>1099.26</c:v>
                </c:pt>
                <c:pt idx="1118">
                  <c:v>1086.29</c:v>
                </c:pt>
                <c:pt idx="1119">
                  <c:v>1071.5</c:v>
                </c:pt>
                <c:pt idx="1120">
                  <c:v>1065.0899999999999</c:v>
                </c:pt>
                <c:pt idx="1121">
                  <c:v>1079.0899999999999</c:v>
                </c:pt>
                <c:pt idx="1122">
                  <c:v>1086.79</c:v>
                </c:pt>
                <c:pt idx="1123">
                  <c:v>1088.48</c:v>
                </c:pt>
                <c:pt idx="1124">
                  <c:v>1092.18</c:v>
                </c:pt>
                <c:pt idx="1125">
                  <c:v>1091.02</c:v>
                </c:pt>
                <c:pt idx="1126">
                  <c:v>1076.82</c:v>
                </c:pt>
                <c:pt idx="1127">
                  <c:v>1091.48</c:v>
                </c:pt>
                <c:pt idx="1128">
                  <c:v>1104.47</c:v>
                </c:pt>
                <c:pt idx="1129">
                  <c:v>1106.6500000000001</c:v>
                </c:pt>
                <c:pt idx="1130">
                  <c:v>1117.8699999999999</c:v>
                </c:pt>
                <c:pt idx="1131">
                  <c:v>1118.31</c:v>
                </c:pt>
                <c:pt idx="1132">
                  <c:v>1125</c:v>
                </c:pt>
                <c:pt idx="1133">
                  <c:v>1124.9100000000001</c:v>
                </c:pt>
                <c:pt idx="1134">
                  <c:v>1128.08</c:v>
                </c:pt>
                <c:pt idx="1135">
                  <c:v>1133.8900000000001</c:v>
                </c:pt>
                <c:pt idx="1136">
                  <c:v>1120.71</c:v>
                </c:pt>
                <c:pt idx="1137">
                  <c:v>1111.9100000000001</c:v>
                </c:pt>
                <c:pt idx="1138">
                  <c:v>1114.98</c:v>
                </c:pt>
                <c:pt idx="1139">
                  <c:v>1109.73</c:v>
                </c:pt>
                <c:pt idx="1140">
                  <c:v>1094.95</c:v>
                </c:pt>
                <c:pt idx="1141">
                  <c:v>1093.6300000000001</c:v>
                </c:pt>
                <c:pt idx="1142">
                  <c:v>1081.8499999999999</c:v>
                </c:pt>
                <c:pt idx="1143">
                  <c:v>1098.76</c:v>
                </c:pt>
                <c:pt idx="1144">
                  <c:v>1107.6500000000001</c:v>
                </c:pt>
                <c:pt idx="1145">
                  <c:v>1107.49</c:v>
                </c:pt>
                <c:pt idx="1146">
                  <c:v>1107.04</c:v>
                </c:pt>
                <c:pt idx="1147">
                  <c:v>1121.3499999999999</c:v>
                </c:pt>
                <c:pt idx="1148">
                  <c:v>1114.1099999999999</c:v>
                </c:pt>
                <c:pt idx="1149">
                  <c:v>1116.82</c:v>
                </c:pt>
                <c:pt idx="1150">
                  <c:v>1105.32</c:v>
                </c:pt>
                <c:pt idx="1151">
                  <c:v>1106.8900000000001</c:v>
                </c:pt>
                <c:pt idx="1152">
                  <c:v>1117.48</c:v>
                </c:pt>
                <c:pt idx="1153">
                  <c:v>1113.68</c:v>
                </c:pt>
                <c:pt idx="1154">
                  <c:v>1113.53</c:v>
                </c:pt>
                <c:pt idx="1155">
                  <c:v>1107.56</c:v>
                </c:pt>
                <c:pt idx="1156">
                  <c:v>1103.5899999999999</c:v>
                </c:pt>
                <c:pt idx="1157">
                  <c:v>1100.74</c:v>
                </c:pt>
                <c:pt idx="1158">
                  <c:v>1100.95</c:v>
                </c:pt>
                <c:pt idx="1159">
                  <c:v>1111.31</c:v>
                </c:pt>
                <c:pt idx="1160">
                  <c:v>1110.02</c:v>
                </c:pt>
                <c:pt idx="1161">
                  <c:v>1120.4000000000001</c:v>
                </c:pt>
                <c:pt idx="1162">
                  <c:v>1124.29</c:v>
                </c:pt>
                <c:pt idx="1163">
                  <c:v>1124.0899999999999</c:v>
                </c:pt>
                <c:pt idx="1164">
                  <c:v>1110.0999999999999</c:v>
                </c:pt>
                <c:pt idx="1165">
                  <c:v>1108.24</c:v>
                </c:pt>
                <c:pt idx="1166">
                  <c:v>1111.46</c:v>
                </c:pt>
                <c:pt idx="1167">
                  <c:v>1109.9000000000001</c:v>
                </c:pt>
                <c:pt idx="1168">
                  <c:v>1114.5999999999999</c:v>
                </c:pt>
                <c:pt idx="1169">
                  <c:v>1116.83</c:v>
                </c:pt>
                <c:pt idx="1170">
                  <c:v>1120.3900000000001</c:v>
                </c:pt>
                <c:pt idx="1171">
                  <c:v>1132.23</c:v>
                </c:pt>
                <c:pt idx="1172">
                  <c:v>1133.46</c:v>
                </c:pt>
                <c:pt idx="1173">
                  <c:v>1131.99</c:v>
                </c:pt>
                <c:pt idx="1174">
                  <c:v>1132.21</c:v>
                </c:pt>
                <c:pt idx="1175">
                  <c:v>1133.5899999999999</c:v>
                </c:pt>
                <c:pt idx="1176">
                  <c:v>1133.6300000000001</c:v>
                </c:pt>
                <c:pt idx="1177">
                  <c:v>1129.99</c:v>
                </c:pt>
                <c:pt idx="1178">
                  <c:v>1129.6099999999999</c:v>
                </c:pt>
                <c:pt idx="1179">
                  <c:v>1138.74</c:v>
                </c:pt>
                <c:pt idx="1180">
                  <c:v>1144.51</c:v>
                </c:pt>
                <c:pt idx="1181">
                  <c:v>1147.44</c:v>
                </c:pt>
                <c:pt idx="1182">
                  <c:v>1150.33</c:v>
                </c:pt>
                <c:pt idx="1183">
                  <c:v>1141.3599999999999</c:v>
                </c:pt>
                <c:pt idx="1184">
                  <c:v>1141.81</c:v>
                </c:pt>
                <c:pt idx="1185">
                  <c:v>1136.1500000000001</c:v>
                </c:pt>
                <c:pt idx="1186">
                  <c:v>1129.92</c:v>
                </c:pt>
                <c:pt idx="1187">
                  <c:v>1135.21</c:v>
                </c:pt>
                <c:pt idx="1188">
                  <c:v>1136.8499999999999</c:v>
                </c:pt>
                <c:pt idx="1189">
                  <c:v>1144.21</c:v>
                </c:pt>
                <c:pt idx="1190">
                  <c:v>1142.27</c:v>
                </c:pt>
                <c:pt idx="1191">
                  <c:v>1134.8499999999999</c:v>
                </c:pt>
                <c:pt idx="1192">
                  <c:v>1134.1300000000001</c:v>
                </c:pt>
                <c:pt idx="1193">
                  <c:v>1122.99</c:v>
                </c:pt>
                <c:pt idx="1194">
                  <c:v>1122.55</c:v>
                </c:pt>
                <c:pt idx="1195">
                  <c:v>1124.47</c:v>
                </c:pt>
                <c:pt idx="1196">
                  <c:v>1123.02</c:v>
                </c:pt>
                <c:pt idx="1197">
                  <c:v>1129.8399999999999</c:v>
                </c:pt>
                <c:pt idx="1198">
                  <c:v>1131.33</c:v>
                </c:pt>
                <c:pt idx="1199">
                  <c:v>1144.94</c:v>
                </c:pt>
                <c:pt idx="1200">
                  <c:v>1140.48</c:v>
                </c:pt>
                <c:pt idx="1201">
                  <c:v>1128.28</c:v>
                </c:pt>
                <c:pt idx="1202">
                  <c:v>1110.73</c:v>
                </c:pt>
                <c:pt idx="1203">
                  <c:v>1113.8</c:v>
                </c:pt>
                <c:pt idx="1204">
                  <c:v>1099.47</c:v>
                </c:pt>
                <c:pt idx="1205">
                  <c:v>1101.17</c:v>
                </c:pt>
                <c:pt idx="1206">
                  <c:v>1108.6600000000001</c:v>
                </c:pt>
                <c:pt idx="1207">
                  <c:v>1102.3699999999999</c:v>
                </c:pt>
                <c:pt idx="1208">
                  <c:v>1116.6099999999999</c:v>
                </c:pt>
                <c:pt idx="1209">
                  <c:v>1108.07</c:v>
                </c:pt>
                <c:pt idx="1210">
                  <c:v>1108.02</c:v>
                </c:pt>
                <c:pt idx="1211">
                  <c:v>1099.93</c:v>
                </c:pt>
                <c:pt idx="1212">
                  <c:v>1113.98</c:v>
                </c:pt>
                <c:pt idx="1213">
                  <c:v>1113.93</c:v>
                </c:pt>
                <c:pt idx="1214">
                  <c:v>1121.8599999999999</c:v>
                </c:pt>
                <c:pt idx="1215">
                  <c:v>1107.52</c:v>
                </c:pt>
                <c:pt idx="1216">
                  <c:v>1104.74</c:v>
                </c:pt>
                <c:pt idx="1217">
                  <c:v>1107.02</c:v>
                </c:pt>
                <c:pt idx="1218">
                  <c:v>1102.43</c:v>
                </c:pt>
                <c:pt idx="1219">
                  <c:v>1083.8599999999999</c:v>
                </c:pt>
                <c:pt idx="1220">
                  <c:v>1067.2</c:v>
                </c:pt>
                <c:pt idx="1221">
                  <c:v>1062.42</c:v>
                </c:pt>
                <c:pt idx="1222">
                  <c:v>1064.4100000000001</c:v>
                </c:pt>
                <c:pt idx="1223">
                  <c:v>1053.52</c:v>
                </c:pt>
                <c:pt idx="1224">
                  <c:v>1044.23</c:v>
                </c:pt>
                <c:pt idx="1225">
                  <c:v>1039.9000000000001</c:v>
                </c:pt>
                <c:pt idx="1226">
                  <c:v>1056.23</c:v>
                </c:pt>
                <c:pt idx="1227">
                  <c:v>1050.55</c:v>
                </c:pt>
                <c:pt idx="1228">
                  <c:v>1057.55</c:v>
                </c:pt>
                <c:pt idx="1229">
                  <c:v>1062.8499999999999</c:v>
                </c:pt>
                <c:pt idx="1230">
                  <c:v>1055.4100000000001</c:v>
                </c:pt>
                <c:pt idx="1231">
                  <c:v>1069.25</c:v>
                </c:pt>
                <c:pt idx="1232">
                  <c:v>1075.46</c:v>
                </c:pt>
                <c:pt idx="1233">
                  <c:v>1074.8</c:v>
                </c:pt>
                <c:pt idx="1234">
                  <c:v>1084.48</c:v>
                </c:pt>
                <c:pt idx="1235">
                  <c:v>1078.47</c:v>
                </c:pt>
                <c:pt idx="1236">
                  <c:v>1094.83</c:v>
                </c:pt>
                <c:pt idx="1237">
                  <c:v>1101.94</c:v>
                </c:pt>
                <c:pt idx="1238">
                  <c:v>1100.76</c:v>
                </c:pt>
                <c:pt idx="1239">
                  <c:v>1093.79</c:v>
                </c:pt>
                <c:pt idx="1240">
                  <c:v>1095.52</c:v>
                </c:pt>
                <c:pt idx="1241">
                  <c:v>1093.92</c:v>
                </c:pt>
                <c:pt idx="1242">
                  <c:v>1098.31</c:v>
                </c:pt>
                <c:pt idx="1243">
                  <c:v>1107.3499999999999</c:v>
                </c:pt>
                <c:pt idx="1244">
                  <c:v>1119.24</c:v>
                </c:pt>
                <c:pt idx="1245">
                  <c:v>1119.31</c:v>
                </c:pt>
                <c:pt idx="1246">
                  <c:v>1117.56</c:v>
                </c:pt>
                <c:pt idx="1247">
                  <c:v>1111.33</c:v>
                </c:pt>
                <c:pt idx="1248">
                  <c:v>1109.3</c:v>
                </c:pt>
                <c:pt idx="1249">
                  <c:v>1107.7</c:v>
                </c:pt>
                <c:pt idx="1250">
                  <c:v>1105.94</c:v>
                </c:pt>
                <c:pt idx="1251">
                  <c:v>1105.4100000000001</c:v>
                </c:pt>
                <c:pt idx="1252">
                  <c:v>1099.67</c:v>
                </c:pt>
                <c:pt idx="1253">
                  <c:v>1103.8900000000001</c:v>
                </c:pt>
                <c:pt idx="1254">
                  <c:v>1109.26</c:v>
                </c:pt>
                <c:pt idx="1255">
                  <c:v>1110.02</c:v>
                </c:pt>
                <c:pt idx="1256">
                  <c:v>1105.71</c:v>
                </c:pt>
                <c:pt idx="1257">
                  <c:v>1089.71</c:v>
                </c:pt>
                <c:pt idx="1258">
                  <c:v>1097.51</c:v>
                </c:pt>
                <c:pt idx="1259">
                  <c:v>1085.3800000000001</c:v>
                </c:pt>
                <c:pt idx="1260">
                  <c:v>1091.03</c:v>
                </c:pt>
                <c:pt idx="1261">
                  <c:v>1085.58</c:v>
                </c:pt>
                <c:pt idx="1262">
                  <c:v>1091.3699999999999</c:v>
                </c:pt>
                <c:pt idx="1263">
                  <c:v>1077.72</c:v>
                </c:pt>
                <c:pt idx="1264">
                  <c:v>1055.55</c:v>
                </c:pt>
                <c:pt idx="1265">
                  <c:v>1064.05</c:v>
                </c:pt>
                <c:pt idx="1266">
                  <c:v>1064.53</c:v>
                </c:pt>
                <c:pt idx="1267">
                  <c:v>1047.6300000000001</c:v>
                </c:pt>
                <c:pt idx="1268">
                  <c:v>1040.1300000000001</c:v>
                </c:pt>
                <c:pt idx="1269">
                  <c:v>1036.92</c:v>
                </c:pt>
                <c:pt idx="1270">
                  <c:v>1016.86</c:v>
                </c:pt>
                <c:pt idx="1271">
                  <c:v>1014.48</c:v>
                </c:pt>
                <c:pt idx="1272">
                  <c:v>1017.73</c:v>
                </c:pt>
                <c:pt idx="1273">
                  <c:v>987.64</c:v>
                </c:pt>
                <c:pt idx="1274">
                  <c:v>985.08</c:v>
                </c:pt>
                <c:pt idx="1275">
                  <c:v>1011.03</c:v>
                </c:pt>
                <c:pt idx="1276">
                  <c:v>1000.34</c:v>
                </c:pt>
                <c:pt idx="1277">
                  <c:v>1019.97</c:v>
                </c:pt>
                <c:pt idx="1278">
                  <c:v>1027.48</c:v>
                </c:pt>
                <c:pt idx="1279">
                  <c:v>1035.99</c:v>
                </c:pt>
                <c:pt idx="1280">
                  <c:v>1028.02</c:v>
                </c:pt>
                <c:pt idx="1281">
                  <c:v>1020.53</c:v>
                </c:pt>
                <c:pt idx="1282">
                  <c:v>1037.05</c:v>
                </c:pt>
                <c:pt idx="1283">
                  <c:v>1040.8800000000001</c:v>
                </c:pt>
                <c:pt idx="1284">
                  <c:v>1047.3699999999999</c:v>
                </c:pt>
                <c:pt idx="1285">
                  <c:v>1069.47</c:v>
                </c:pt>
                <c:pt idx="1286">
                  <c:v>1062.3599999999999</c:v>
                </c:pt>
                <c:pt idx="1287">
                  <c:v>1049.6099999999999</c:v>
                </c:pt>
                <c:pt idx="1288">
                  <c:v>1066.06</c:v>
                </c:pt>
                <c:pt idx="1289">
                  <c:v>1074.32</c:v>
                </c:pt>
                <c:pt idx="1290">
                  <c:v>1065.3699999999999</c:v>
                </c:pt>
                <c:pt idx="1291">
                  <c:v>1074.8499999999999</c:v>
                </c:pt>
                <c:pt idx="1292">
                  <c:v>1079.04</c:v>
                </c:pt>
                <c:pt idx="1293">
                  <c:v>1066.75</c:v>
                </c:pt>
                <c:pt idx="1294">
                  <c:v>1070.29</c:v>
                </c:pt>
                <c:pt idx="1295">
                  <c:v>1071.6300000000001</c:v>
                </c:pt>
                <c:pt idx="1296">
                  <c:v>1075.99</c:v>
                </c:pt>
                <c:pt idx="1297">
                  <c:v>1088.02</c:v>
                </c:pt>
                <c:pt idx="1298">
                  <c:v>1087.71</c:v>
                </c:pt>
                <c:pt idx="1299">
                  <c:v>1086.9100000000001</c:v>
                </c:pt>
                <c:pt idx="1300">
                  <c:v>1110.03</c:v>
                </c:pt>
                <c:pt idx="1301">
                  <c:v>1141.53</c:v>
                </c:pt>
                <c:pt idx="1302">
                  <c:v>1146.22</c:v>
                </c:pt>
                <c:pt idx="1303">
                  <c:v>1145.27</c:v>
                </c:pt>
                <c:pt idx="1304">
                  <c:v>1151.05</c:v>
                </c:pt>
                <c:pt idx="1305">
                  <c:v>1153.01</c:v>
                </c:pt>
                <c:pt idx="1306">
                  <c:v>1152.24</c:v>
                </c:pt>
                <c:pt idx="1307">
                  <c:v>1148.95</c:v>
                </c:pt>
                <c:pt idx="1308">
                  <c:v>1152.8499999999999</c:v>
                </c:pt>
                <c:pt idx="1309">
                  <c:v>1140.45</c:v>
                </c:pt>
                <c:pt idx="1310">
                  <c:v>1163.45</c:v>
                </c:pt>
                <c:pt idx="1311">
                  <c:v>1153.68</c:v>
                </c:pt>
                <c:pt idx="1312">
                  <c:v>1125.71</c:v>
                </c:pt>
                <c:pt idx="1313">
                  <c:v>1119.44</c:v>
                </c:pt>
                <c:pt idx="1314">
                  <c:v>1116.1300000000001</c:v>
                </c:pt>
                <c:pt idx="1315">
                  <c:v>1090.1199999999999</c:v>
                </c:pt>
                <c:pt idx="1316">
                  <c:v>1066.1400000000001</c:v>
                </c:pt>
                <c:pt idx="1317">
                  <c:v>1090.47</c:v>
                </c:pt>
                <c:pt idx="1318">
                  <c:v>1087.29</c:v>
                </c:pt>
                <c:pt idx="1319">
                  <c:v>1120.69</c:v>
                </c:pt>
                <c:pt idx="1320">
                  <c:v>1121.51</c:v>
                </c:pt>
                <c:pt idx="1321">
                  <c:v>1128.3399999999999</c:v>
                </c:pt>
                <c:pt idx="1322">
                  <c:v>1140.05</c:v>
                </c:pt>
                <c:pt idx="1323">
                  <c:v>1137.93</c:v>
                </c:pt>
                <c:pt idx="1324">
                  <c:v>1137.78</c:v>
                </c:pt>
                <c:pt idx="1325">
                  <c:v>1137.6199999999999</c:v>
                </c:pt>
                <c:pt idx="1326">
                  <c:v>1138.51</c:v>
                </c:pt>
                <c:pt idx="1327">
                  <c:v>1125.21</c:v>
                </c:pt>
                <c:pt idx="1328">
                  <c:v>1130</c:v>
                </c:pt>
                <c:pt idx="1329">
                  <c:v>1129.8499999999999</c:v>
                </c:pt>
                <c:pt idx="1330">
                  <c:v>1125.3699999999999</c:v>
                </c:pt>
                <c:pt idx="1331">
                  <c:v>1098.67</c:v>
                </c:pt>
                <c:pt idx="1332">
                  <c:v>1091.79</c:v>
                </c:pt>
                <c:pt idx="1333">
                  <c:v>1098.32</c:v>
                </c:pt>
                <c:pt idx="1334">
                  <c:v>1129.1500000000001</c:v>
                </c:pt>
                <c:pt idx="1335">
                  <c:v>1115.72</c:v>
                </c:pt>
                <c:pt idx="1336">
                  <c:v>1128.3399999999999</c:v>
                </c:pt>
                <c:pt idx="1337">
                  <c:v>1146.04</c:v>
                </c:pt>
                <c:pt idx="1338">
                  <c:v>1131.5</c:v>
                </c:pt>
                <c:pt idx="1339">
                  <c:v>1154.25</c:v>
                </c:pt>
                <c:pt idx="1340">
                  <c:v>1167.8599999999999</c:v>
                </c:pt>
                <c:pt idx="1341">
                  <c:v>1178.03</c:v>
                </c:pt>
                <c:pt idx="1342">
                  <c:v>1183.93</c:v>
                </c:pt>
                <c:pt idx="1343">
                  <c:v>1192.3900000000001</c:v>
                </c:pt>
                <c:pt idx="1344">
                  <c:v>1211.49</c:v>
                </c:pt>
                <c:pt idx="1345">
                  <c:v>1232.8800000000001</c:v>
                </c:pt>
                <c:pt idx="1346">
                  <c:v>1247.6199999999999</c:v>
                </c:pt>
                <c:pt idx="1347">
                  <c:v>1231.56</c:v>
                </c:pt>
                <c:pt idx="1348">
                  <c:v>1235.1400000000001</c:v>
                </c:pt>
                <c:pt idx="1349">
                  <c:v>1242.31</c:v>
                </c:pt>
                <c:pt idx="1350">
                  <c:v>1236.8900000000001</c:v>
                </c:pt>
                <c:pt idx="1351">
                  <c:v>1235.42</c:v>
                </c:pt>
                <c:pt idx="1352">
                  <c:v>1247.8800000000001</c:v>
                </c:pt>
                <c:pt idx="1353">
                  <c:v>1252.07</c:v>
                </c:pt>
                <c:pt idx="1354">
                  <c:v>1253.97</c:v>
                </c:pt>
                <c:pt idx="1355">
                  <c:v>1248.8399999999999</c:v>
                </c:pt>
                <c:pt idx="1356">
                  <c:v>1230.49</c:v>
                </c:pt>
                <c:pt idx="1357">
                  <c:v>1245.04</c:v>
                </c:pt>
                <c:pt idx="1358">
                  <c:v>1241.0899999999999</c:v>
                </c:pt>
                <c:pt idx="1359">
                  <c:v>1256.75</c:v>
                </c:pt>
                <c:pt idx="1360">
                  <c:v>1260.73</c:v>
                </c:pt>
                <c:pt idx="1361">
                  <c:v>1259.73</c:v>
                </c:pt>
                <c:pt idx="1362">
                  <c:v>1259.56</c:v>
                </c:pt>
                <c:pt idx="1363">
                  <c:v>1272.29</c:v>
                </c:pt>
                <c:pt idx="1364">
                  <c:v>1285.54</c:v>
                </c:pt>
                <c:pt idx="1365">
                  <c:v>1287.17</c:v>
                </c:pt>
                <c:pt idx="1366">
                  <c:v>1295.7</c:v>
                </c:pt>
                <c:pt idx="1367">
                  <c:v>1301.06</c:v>
                </c:pt>
                <c:pt idx="1368">
                  <c:v>1295.26</c:v>
                </c:pt>
                <c:pt idx="1369">
                  <c:v>1305.17</c:v>
                </c:pt>
                <c:pt idx="1370">
                  <c:v>1311.65</c:v>
                </c:pt>
                <c:pt idx="1371">
                  <c:v>1311.45</c:v>
                </c:pt>
                <c:pt idx="1372">
                  <c:v>1296.0999999999999</c:v>
                </c:pt>
                <c:pt idx="1373">
                  <c:v>1305.3599999999999</c:v>
                </c:pt>
                <c:pt idx="1374">
                  <c:v>1319.03</c:v>
                </c:pt>
                <c:pt idx="1375">
                  <c:v>1323.41</c:v>
                </c:pt>
                <c:pt idx="1376">
                  <c:v>1320.92</c:v>
                </c:pt>
                <c:pt idx="1377">
                  <c:v>1315.05</c:v>
                </c:pt>
                <c:pt idx="1378">
                  <c:v>1343.23</c:v>
                </c:pt>
                <c:pt idx="1379">
                  <c:v>1340.31</c:v>
                </c:pt>
                <c:pt idx="1380">
                  <c:v>1349.28</c:v>
                </c:pt>
                <c:pt idx="1381">
                  <c:v>1364.85</c:v>
                </c:pt>
                <c:pt idx="1382">
                  <c:v>1351.36</c:v>
                </c:pt>
                <c:pt idx="1383">
                  <c:v>1346.91</c:v>
                </c:pt>
                <c:pt idx="1384">
                  <c:v>1351.07</c:v>
                </c:pt>
                <c:pt idx="1385">
                  <c:v>1362.81</c:v>
                </c:pt>
                <c:pt idx="1386">
                  <c:v>1353.97</c:v>
                </c:pt>
                <c:pt idx="1387">
                  <c:v>1360.21</c:v>
                </c:pt>
                <c:pt idx="1388">
                  <c:v>1341.71</c:v>
                </c:pt>
                <c:pt idx="1389">
                  <c:v>1337.52</c:v>
                </c:pt>
                <c:pt idx="1390">
                  <c:v>1342.03</c:v>
                </c:pt>
                <c:pt idx="1391">
                  <c:v>1359.51</c:v>
                </c:pt>
                <c:pt idx="1392">
                  <c:v>1347.2</c:v>
                </c:pt>
                <c:pt idx="1393">
                  <c:v>1352.31</c:v>
                </c:pt>
                <c:pt idx="1394">
                  <c:v>1354.54</c:v>
                </c:pt>
                <c:pt idx="1395">
                  <c:v>1354.36</c:v>
                </c:pt>
                <c:pt idx="1396">
                  <c:v>1353.8</c:v>
                </c:pt>
                <c:pt idx="1397">
                  <c:v>1369.25</c:v>
                </c:pt>
                <c:pt idx="1398">
                  <c:v>1365.28</c:v>
                </c:pt>
                <c:pt idx="1399">
                  <c:v>1382.35</c:v>
                </c:pt>
                <c:pt idx="1400">
                  <c:v>1392.72</c:v>
                </c:pt>
                <c:pt idx="1401">
                  <c:v>1395.53</c:v>
                </c:pt>
                <c:pt idx="1402">
                  <c:v>1389.12</c:v>
                </c:pt>
                <c:pt idx="1403">
                  <c:v>1397.71</c:v>
                </c:pt>
                <c:pt idx="1404">
                  <c:v>1387.77</c:v>
                </c:pt>
                <c:pt idx="1405">
                  <c:v>1362.54</c:v>
                </c:pt>
                <c:pt idx="1406">
                  <c:v>1373.55</c:v>
                </c:pt>
                <c:pt idx="1407">
                  <c:v>1383.98</c:v>
                </c:pt>
                <c:pt idx="1408">
                  <c:v>1381.24</c:v>
                </c:pt>
                <c:pt idx="1409">
                  <c:v>1370.74</c:v>
                </c:pt>
                <c:pt idx="1410">
                  <c:v>1378.62</c:v>
                </c:pt>
                <c:pt idx="1411">
                  <c:v>1396.94</c:v>
                </c:pt>
                <c:pt idx="1412">
                  <c:v>1370.46</c:v>
                </c:pt>
                <c:pt idx="1413">
                  <c:v>1332.43</c:v>
                </c:pt>
                <c:pt idx="1414">
                  <c:v>1335.26</c:v>
                </c:pt>
                <c:pt idx="1415">
                  <c:v>1335.07</c:v>
                </c:pt>
                <c:pt idx="1416">
                  <c:v>1346.72</c:v>
                </c:pt>
                <c:pt idx="1417">
                  <c:v>1317.38</c:v>
                </c:pt>
                <c:pt idx="1418">
                  <c:v>1313.49</c:v>
                </c:pt>
                <c:pt idx="1419">
                  <c:v>1316.33</c:v>
                </c:pt>
                <c:pt idx="1420">
                  <c:v>1346.61</c:v>
                </c:pt>
                <c:pt idx="1421">
                  <c:v>1345.86</c:v>
                </c:pt>
                <c:pt idx="1422">
                  <c:v>1327.46</c:v>
                </c:pt>
                <c:pt idx="1423">
                  <c:v>1323.32</c:v>
                </c:pt>
                <c:pt idx="1424">
                  <c:v>1339.53</c:v>
                </c:pt>
                <c:pt idx="1425">
                  <c:v>1333.98</c:v>
                </c:pt>
                <c:pt idx="1426">
                  <c:v>1341.73</c:v>
                </c:pt>
                <c:pt idx="1427">
                  <c:v>1366.89</c:v>
                </c:pt>
                <c:pt idx="1428">
                  <c:v>1369.92</c:v>
                </c:pt>
                <c:pt idx="1429">
                  <c:v>1373.66</c:v>
                </c:pt>
                <c:pt idx="1430">
                  <c:v>1370.93</c:v>
                </c:pt>
                <c:pt idx="1431">
                  <c:v>1361.96</c:v>
                </c:pt>
                <c:pt idx="1432">
                  <c:v>1352.91</c:v>
                </c:pt>
                <c:pt idx="1433">
                  <c:v>1374.4</c:v>
                </c:pt>
                <c:pt idx="1434">
                  <c:v>1365.88</c:v>
                </c:pt>
                <c:pt idx="1435">
                  <c:v>1339.48</c:v>
                </c:pt>
                <c:pt idx="1436">
                  <c:v>1342.61</c:v>
                </c:pt>
                <c:pt idx="1437">
                  <c:v>1332.28</c:v>
                </c:pt>
                <c:pt idx="1438">
                  <c:v>1336.8</c:v>
                </c:pt>
                <c:pt idx="1439">
                  <c:v>1322.9</c:v>
                </c:pt>
                <c:pt idx="1440">
                  <c:v>1306.8599999999999</c:v>
                </c:pt>
                <c:pt idx="1441">
                  <c:v>1291.58</c:v>
                </c:pt>
                <c:pt idx="1442">
                  <c:v>1288.6300000000001</c:v>
                </c:pt>
                <c:pt idx="1443">
                  <c:v>1310.8</c:v>
                </c:pt>
                <c:pt idx="1444">
                  <c:v>1319.41</c:v>
                </c:pt>
                <c:pt idx="1445">
                  <c:v>1305.1099999999999</c:v>
                </c:pt>
                <c:pt idx="1446">
                  <c:v>1284.2</c:v>
                </c:pt>
                <c:pt idx="1447">
                  <c:v>1291.8900000000001</c:v>
                </c:pt>
                <c:pt idx="1448">
                  <c:v>1278.68</c:v>
                </c:pt>
                <c:pt idx="1449">
                  <c:v>1285.93</c:v>
                </c:pt>
                <c:pt idx="1450">
                  <c:v>1291.4000000000001</c:v>
                </c:pt>
                <c:pt idx="1451">
                  <c:v>1333.58</c:v>
                </c:pt>
                <c:pt idx="1452">
                  <c:v>1344.24</c:v>
                </c:pt>
                <c:pt idx="1453">
                  <c:v>1336.52</c:v>
                </c:pt>
                <c:pt idx="1454">
                  <c:v>1336.67</c:v>
                </c:pt>
                <c:pt idx="1455">
                  <c:v>1340.12</c:v>
                </c:pt>
                <c:pt idx="1456">
                  <c:v>1295.6099999999999</c:v>
                </c:pt>
                <c:pt idx="1457">
                  <c:v>1279.5899999999999</c:v>
                </c:pt>
                <c:pt idx="1458">
                  <c:v>1304.0899999999999</c:v>
                </c:pt>
                <c:pt idx="1459">
                  <c:v>1293.6300000000001</c:v>
                </c:pt>
                <c:pt idx="1460">
                  <c:v>1288.1099999999999</c:v>
                </c:pt>
                <c:pt idx="1461">
                  <c:v>1268.3499999999999</c:v>
                </c:pt>
                <c:pt idx="1462">
                  <c:v>1242.83</c:v>
                </c:pt>
                <c:pt idx="1463">
                  <c:v>1249.04</c:v>
                </c:pt>
                <c:pt idx="1464">
                  <c:v>1277.76</c:v>
                </c:pt>
                <c:pt idx="1465">
                  <c:v>1310.95</c:v>
                </c:pt>
                <c:pt idx="1466">
                  <c:v>1329.39</c:v>
                </c:pt>
                <c:pt idx="1467">
                  <c:v>1332.99</c:v>
                </c:pt>
                <c:pt idx="1468">
                  <c:v>1340.83</c:v>
                </c:pt>
                <c:pt idx="1469">
                  <c:v>1359.8</c:v>
                </c:pt>
                <c:pt idx="1470">
                  <c:v>1357.06</c:v>
                </c:pt>
                <c:pt idx="1471">
                  <c:v>1365.57</c:v>
                </c:pt>
                <c:pt idx="1472">
                  <c:v>1352.74</c:v>
                </c:pt>
                <c:pt idx="1473">
                  <c:v>1347.18</c:v>
                </c:pt>
                <c:pt idx="1474">
                  <c:v>1347.76</c:v>
                </c:pt>
                <c:pt idx="1475">
                  <c:v>1334.77</c:v>
                </c:pt>
                <c:pt idx="1476">
                  <c:v>1302.9100000000001</c:v>
                </c:pt>
                <c:pt idx="1477">
                  <c:v>1315.08</c:v>
                </c:pt>
                <c:pt idx="1478">
                  <c:v>1319.18</c:v>
                </c:pt>
                <c:pt idx="1479">
                  <c:v>1326.56</c:v>
                </c:pt>
                <c:pt idx="1480">
                  <c:v>1333.3</c:v>
                </c:pt>
                <c:pt idx="1481">
                  <c:v>1345.11</c:v>
                </c:pt>
                <c:pt idx="1482">
                  <c:v>1349.05</c:v>
                </c:pt>
                <c:pt idx="1483">
                  <c:v>1366</c:v>
                </c:pt>
                <c:pt idx="1484">
                  <c:v>1360.96</c:v>
                </c:pt>
                <c:pt idx="1485">
                  <c:v>1351.7</c:v>
                </c:pt>
                <c:pt idx="1486">
                  <c:v>1363.22</c:v>
                </c:pt>
                <c:pt idx="1487">
                  <c:v>1337.6</c:v>
                </c:pt>
                <c:pt idx="1488">
                  <c:v>1295.6500000000001</c:v>
                </c:pt>
                <c:pt idx="1489">
                  <c:v>1308.57</c:v>
                </c:pt>
                <c:pt idx="1490">
                  <c:v>1305.0999999999999</c:v>
                </c:pt>
                <c:pt idx="1491">
                  <c:v>1304.26</c:v>
                </c:pt>
                <c:pt idx="1492">
                  <c:v>1306.03</c:v>
                </c:pt>
                <c:pt idx="1493">
                  <c:v>1281.45</c:v>
                </c:pt>
                <c:pt idx="1494">
                  <c:v>1254.17</c:v>
                </c:pt>
                <c:pt idx="1495">
                  <c:v>1218.93</c:v>
                </c:pt>
                <c:pt idx="1496">
                  <c:v>1159.68</c:v>
                </c:pt>
                <c:pt idx="1497">
                  <c:v>1207.8900000000001</c:v>
                </c:pt>
                <c:pt idx="1498">
                  <c:v>1197.2</c:v>
                </c:pt>
                <c:pt idx="1499">
                  <c:v>1225.74</c:v>
                </c:pt>
                <c:pt idx="1500">
                  <c:v>1224.8800000000001</c:v>
                </c:pt>
                <c:pt idx="1501">
                  <c:v>1221.7</c:v>
                </c:pt>
                <c:pt idx="1502">
                  <c:v>1194.1199999999999</c:v>
                </c:pt>
                <c:pt idx="1503">
                  <c:v>1193.01</c:v>
                </c:pt>
                <c:pt idx="1504">
                  <c:v>1218.0999999999999</c:v>
                </c:pt>
                <c:pt idx="1505">
                  <c:v>1191.3800000000001</c:v>
                </c:pt>
                <c:pt idx="1506">
                  <c:v>1194.9100000000001</c:v>
                </c:pt>
                <c:pt idx="1507">
                  <c:v>1210.79</c:v>
                </c:pt>
                <c:pt idx="1508">
                  <c:v>1223.74</c:v>
                </c:pt>
                <c:pt idx="1509">
                  <c:v>1211.53</c:v>
                </c:pt>
                <c:pt idx="1510">
                  <c:v>1199.18</c:v>
                </c:pt>
                <c:pt idx="1511">
                  <c:v>1192.53</c:v>
                </c:pt>
                <c:pt idx="1512">
                  <c:v>1202.81</c:v>
                </c:pt>
                <c:pt idx="1513">
                  <c:v>1216.1199999999999</c:v>
                </c:pt>
                <c:pt idx="1514">
                  <c:v>1220.24</c:v>
                </c:pt>
                <c:pt idx="1515">
                  <c:v>1194.07</c:v>
                </c:pt>
                <c:pt idx="1516">
                  <c:v>1201.1300000000001</c:v>
                </c:pt>
                <c:pt idx="1517">
                  <c:v>1161.6099999999999</c:v>
                </c:pt>
                <c:pt idx="1518">
                  <c:v>1162.67</c:v>
                </c:pt>
                <c:pt idx="1519">
                  <c:v>1136.83</c:v>
                </c:pt>
                <c:pt idx="1520">
                  <c:v>1169.5</c:v>
                </c:pt>
                <c:pt idx="1521">
                  <c:v>1145.71</c:v>
                </c:pt>
                <c:pt idx="1522">
                  <c:v>1141.96</c:v>
                </c:pt>
                <c:pt idx="1523">
                  <c:v>1169.18</c:v>
                </c:pt>
                <c:pt idx="1524">
                  <c:v>1160.95</c:v>
                </c:pt>
                <c:pt idx="1525">
                  <c:v>1168.8</c:v>
                </c:pt>
                <c:pt idx="1526">
                  <c:v>1203.56</c:v>
                </c:pt>
                <c:pt idx="1527">
                  <c:v>1212.3499999999999</c:v>
                </c:pt>
                <c:pt idx="1528">
                  <c:v>1213.97</c:v>
                </c:pt>
                <c:pt idx="1529">
                  <c:v>1217.27</c:v>
                </c:pt>
                <c:pt idx="1530">
                  <c:v>1222.52</c:v>
                </c:pt>
                <c:pt idx="1531">
                  <c:v>1218.83</c:v>
                </c:pt>
                <c:pt idx="1532">
                  <c:v>1214.96</c:v>
                </c:pt>
                <c:pt idx="1533">
                  <c:v>1206.47</c:v>
                </c:pt>
                <c:pt idx="1534">
                  <c:v>1223.6500000000001</c:v>
                </c:pt>
                <c:pt idx="1535">
                  <c:v>1228.07</c:v>
                </c:pt>
                <c:pt idx="1536">
                  <c:v>1232.0899999999999</c:v>
                </c:pt>
                <c:pt idx="1537">
                  <c:v>1225.9000000000001</c:v>
                </c:pt>
                <c:pt idx="1538">
                  <c:v>1234.01</c:v>
                </c:pt>
                <c:pt idx="1539">
                  <c:v>1258.1300000000001</c:v>
                </c:pt>
                <c:pt idx="1540">
                  <c:v>1286.1400000000001</c:v>
                </c:pt>
                <c:pt idx="1541">
                  <c:v>1283.74</c:v>
                </c:pt>
                <c:pt idx="1542">
                  <c:v>1270.3</c:v>
                </c:pt>
                <c:pt idx="1543">
                  <c:v>1281.1600000000001</c:v>
                </c:pt>
                <c:pt idx="1544">
                  <c:v>1279.4100000000001</c:v>
                </c:pt>
                <c:pt idx="1545">
                  <c:v>1285</c:v>
                </c:pt>
                <c:pt idx="1546">
                  <c:v>1292.29</c:v>
                </c:pt>
                <c:pt idx="1547">
                  <c:v>1291.58</c:v>
                </c:pt>
                <c:pt idx="1548">
                  <c:v>1291.71</c:v>
                </c:pt>
                <c:pt idx="1549">
                  <c:v>1297.53</c:v>
                </c:pt>
                <c:pt idx="1550">
                  <c:v>1308.05</c:v>
                </c:pt>
                <c:pt idx="1551">
                  <c:v>1288.17</c:v>
                </c:pt>
                <c:pt idx="1552">
                  <c:v>1291.95</c:v>
                </c:pt>
                <c:pt idx="1553">
                  <c:v>1298.7</c:v>
                </c:pt>
                <c:pt idx="1554">
                  <c:v>1281.23</c:v>
                </c:pt>
                <c:pt idx="1555">
                  <c:v>1273.1099999999999</c:v>
                </c:pt>
                <c:pt idx="1556">
                  <c:v>1274.3</c:v>
                </c:pt>
                <c:pt idx="1557">
                  <c:v>1307.19</c:v>
                </c:pt>
                <c:pt idx="1558">
                  <c:v>1302.55</c:v>
                </c:pt>
                <c:pt idx="1559">
                  <c:v>1310.1400000000001</c:v>
                </c:pt>
                <c:pt idx="1560">
                  <c:v>1311.32</c:v>
                </c:pt>
                <c:pt idx="1561">
                  <c:v>1314.04</c:v>
                </c:pt>
                <c:pt idx="1562">
                  <c:v>1289.1300000000001</c:v>
                </c:pt>
                <c:pt idx="1563">
                  <c:v>1311.98</c:v>
                </c:pt>
                <c:pt idx="1564">
                  <c:v>1329.78</c:v>
                </c:pt>
                <c:pt idx="1565">
                  <c:v>1332.71</c:v>
                </c:pt>
                <c:pt idx="1566">
                  <c:v>1341.29</c:v>
                </c:pt>
                <c:pt idx="1567">
                  <c:v>1328.66</c:v>
                </c:pt>
                <c:pt idx="1568">
                  <c:v>1327.42</c:v>
                </c:pt>
                <c:pt idx="1569">
                  <c:v>1287.24</c:v>
                </c:pt>
                <c:pt idx="1570">
                  <c:v>1285.08</c:v>
                </c:pt>
                <c:pt idx="1571">
                  <c:v>1296.1199999999999</c:v>
                </c:pt>
                <c:pt idx="1572">
                  <c:v>1277.78</c:v>
                </c:pt>
                <c:pt idx="1573">
                  <c:v>1267.22</c:v>
                </c:pt>
                <c:pt idx="1574">
                  <c:v>1266.43</c:v>
                </c:pt>
                <c:pt idx="1575">
                  <c:v>1240.43</c:v>
                </c:pt>
                <c:pt idx="1576">
                  <c:v>1216.76</c:v>
                </c:pt>
                <c:pt idx="1577">
                  <c:v>1250.29</c:v>
                </c:pt>
                <c:pt idx="1578">
                  <c:v>1252.44</c:v>
                </c:pt>
                <c:pt idx="1579">
                  <c:v>1273.27</c:v>
                </c:pt>
                <c:pt idx="1580">
                  <c:v>1256.3499999999999</c:v>
                </c:pt>
                <c:pt idx="1581">
                  <c:v>1241.45</c:v>
                </c:pt>
                <c:pt idx="1582">
                  <c:v>1240.29</c:v>
                </c:pt>
                <c:pt idx="1583">
                  <c:v>1268.6099999999999</c:v>
                </c:pt>
                <c:pt idx="1584">
                  <c:v>1269.8900000000001</c:v>
                </c:pt>
                <c:pt idx="1585">
                  <c:v>1269.72</c:v>
                </c:pt>
                <c:pt idx="1586">
                  <c:v>1259.03</c:v>
                </c:pt>
                <c:pt idx="1587">
                  <c:v>1280.81</c:v>
                </c:pt>
                <c:pt idx="1588">
                  <c:v>1274.19</c:v>
                </c:pt>
                <c:pt idx="1589">
                  <c:v>1267.52</c:v>
                </c:pt>
                <c:pt idx="1590">
                  <c:v>1267.3499999999999</c:v>
                </c:pt>
                <c:pt idx="1591">
                  <c:v>1230.46</c:v>
                </c:pt>
                <c:pt idx="1592">
                  <c:v>1238.72</c:v>
                </c:pt>
                <c:pt idx="1593">
                  <c:v>1225.01</c:v>
                </c:pt>
                <c:pt idx="1594">
                  <c:v>1203.27</c:v>
                </c:pt>
                <c:pt idx="1595">
                  <c:v>1190.93</c:v>
                </c:pt>
                <c:pt idx="1596">
                  <c:v>1189.43</c:v>
                </c:pt>
                <c:pt idx="1597">
                  <c:v>1205.56</c:v>
                </c:pt>
                <c:pt idx="1598">
                  <c:v>1208.55</c:v>
                </c:pt>
                <c:pt idx="1599">
                  <c:v>1178.0999999999999</c:v>
                </c:pt>
                <c:pt idx="1600">
                  <c:v>1147.6099999999999</c:v>
                </c:pt>
                <c:pt idx="1601">
                  <c:v>1141.1199999999999</c:v>
                </c:pt>
                <c:pt idx="1602">
                  <c:v>1163.45</c:v>
                </c:pt>
                <c:pt idx="1603">
                  <c:v>1124.75</c:v>
                </c:pt>
                <c:pt idx="1604">
                  <c:v>1148.78</c:v>
                </c:pt>
                <c:pt idx="1605">
                  <c:v>1181.07</c:v>
                </c:pt>
                <c:pt idx="1606">
                  <c:v>1178.47</c:v>
                </c:pt>
                <c:pt idx="1607">
                  <c:v>1188.6400000000001</c:v>
                </c:pt>
                <c:pt idx="1608">
                  <c:v>1192.08</c:v>
                </c:pt>
                <c:pt idx="1609">
                  <c:v>1170.6199999999999</c:v>
                </c:pt>
                <c:pt idx="1610">
                  <c:v>1205.02</c:v>
                </c:pt>
                <c:pt idx="1611">
                  <c:v>1202.1400000000001</c:v>
                </c:pt>
                <c:pt idx="1612">
                  <c:v>1181.7</c:v>
                </c:pt>
                <c:pt idx="1613">
                  <c:v>1161.1600000000001</c:v>
                </c:pt>
                <c:pt idx="1614">
                  <c:v>1153.4000000000001</c:v>
                </c:pt>
                <c:pt idx="1615">
                  <c:v>1143.95</c:v>
                </c:pt>
                <c:pt idx="1616">
                  <c:v>1100.69</c:v>
                </c:pt>
                <c:pt idx="1617">
                  <c:v>1087.45</c:v>
                </c:pt>
                <c:pt idx="1618">
                  <c:v>1101.3</c:v>
                </c:pt>
                <c:pt idx="1619">
                  <c:v>1062.8900000000001</c:v>
                </c:pt>
                <c:pt idx="1620">
                  <c:v>1078.72</c:v>
                </c:pt>
                <c:pt idx="1621">
                  <c:v>1114.6099999999999</c:v>
                </c:pt>
                <c:pt idx="1622">
                  <c:v>1113.25</c:v>
                </c:pt>
                <c:pt idx="1623">
                  <c:v>1142.8800000000001</c:v>
                </c:pt>
                <c:pt idx="1624">
                  <c:v>1147.6199999999999</c:v>
                </c:pt>
                <c:pt idx="1625">
                  <c:v>1140.75</c:v>
                </c:pt>
                <c:pt idx="1626">
                  <c:v>1164.33</c:v>
                </c:pt>
                <c:pt idx="1627">
                  <c:v>1154.22</c:v>
                </c:pt>
                <c:pt idx="1628">
                  <c:v>1129.6300000000001</c:v>
                </c:pt>
                <c:pt idx="1629">
                  <c:v>1145.8900000000001</c:v>
                </c:pt>
                <c:pt idx="1630">
                  <c:v>1160.3800000000001</c:v>
                </c:pt>
                <c:pt idx="1631">
                  <c:v>1169.8399999999999</c:v>
                </c:pt>
                <c:pt idx="1632">
                  <c:v>1193.1600000000001</c:v>
                </c:pt>
                <c:pt idx="1633">
                  <c:v>1188.67</c:v>
                </c:pt>
                <c:pt idx="1634">
                  <c:v>1188.02</c:v>
                </c:pt>
                <c:pt idx="1635">
                  <c:v>1195.56</c:v>
                </c:pt>
                <c:pt idx="1636">
                  <c:v>1188.01</c:v>
                </c:pt>
                <c:pt idx="1637">
                  <c:v>1178.67</c:v>
                </c:pt>
                <c:pt idx="1638">
                  <c:v>1183.49</c:v>
                </c:pt>
                <c:pt idx="1639">
                  <c:v>1165.71</c:v>
                </c:pt>
                <c:pt idx="1640">
                  <c:v>1199.3599999999999</c:v>
                </c:pt>
                <c:pt idx="1641">
                  <c:v>1208.17</c:v>
                </c:pt>
                <c:pt idx="1642">
                  <c:v>1202.1600000000001</c:v>
                </c:pt>
                <c:pt idx="1643">
                  <c:v>1204.46</c:v>
                </c:pt>
                <c:pt idx="1644">
                  <c:v>1203.46</c:v>
                </c:pt>
                <c:pt idx="1645">
                  <c:v>1212.5999999999999</c:v>
                </c:pt>
                <c:pt idx="1646">
                  <c:v>1210.72</c:v>
                </c:pt>
                <c:pt idx="1647">
                  <c:v>1213.31</c:v>
                </c:pt>
                <c:pt idx="1648">
                  <c:v>1215.5</c:v>
                </c:pt>
                <c:pt idx="1649">
                  <c:v>1195.57</c:v>
                </c:pt>
                <c:pt idx="1650">
                  <c:v>1195.4000000000001</c:v>
                </c:pt>
                <c:pt idx="1651">
                  <c:v>1194.9100000000001</c:v>
                </c:pt>
                <c:pt idx="1652">
                  <c:v>1202.99</c:v>
                </c:pt>
                <c:pt idx="1653">
                  <c:v>1224.19</c:v>
                </c:pt>
                <c:pt idx="1654">
                  <c:v>1208.4100000000001</c:v>
                </c:pt>
                <c:pt idx="1655">
                  <c:v>1189.32</c:v>
                </c:pt>
                <c:pt idx="1656">
                  <c:v>1191.1300000000001</c:v>
                </c:pt>
                <c:pt idx="1657">
                  <c:v>1168.46</c:v>
                </c:pt>
                <c:pt idx="1658">
                  <c:v>1170.6400000000001</c:v>
                </c:pt>
                <c:pt idx="1659">
                  <c:v>1160.94</c:v>
                </c:pt>
                <c:pt idx="1660">
                  <c:v>1176.17</c:v>
                </c:pt>
                <c:pt idx="1661">
                  <c:v>1181.76</c:v>
                </c:pt>
                <c:pt idx="1662">
                  <c:v>1183.3900000000001</c:v>
                </c:pt>
                <c:pt idx="1663">
                  <c:v>1210.08</c:v>
                </c:pt>
                <c:pt idx="1664">
                  <c:v>1214.0899999999999</c:v>
                </c:pt>
                <c:pt idx="1665">
                  <c:v>1210.02</c:v>
                </c:pt>
                <c:pt idx="1666">
                  <c:v>1214.5899999999999</c:v>
                </c:pt>
                <c:pt idx="1667">
                  <c:v>1230.78</c:v>
                </c:pt>
                <c:pt idx="1668">
                  <c:v>1234.92</c:v>
                </c:pt>
                <c:pt idx="1669">
                  <c:v>1228.9000000000001</c:v>
                </c:pt>
                <c:pt idx="1670">
                  <c:v>1227.19</c:v>
                </c:pt>
                <c:pt idx="1671">
                  <c:v>1220.21</c:v>
                </c:pt>
                <c:pt idx="1672">
                  <c:v>1223.24</c:v>
                </c:pt>
                <c:pt idx="1673">
                  <c:v>1232.71</c:v>
                </c:pt>
                <c:pt idx="1674">
                  <c:v>1233.94</c:v>
                </c:pt>
                <c:pt idx="1675">
                  <c:v>1212.3599999999999</c:v>
                </c:pt>
                <c:pt idx="1676">
                  <c:v>1216.42</c:v>
                </c:pt>
                <c:pt idx="1677">
                  <c:v>1196.7</c:v>
                </c:pt>
                <c:pt idx="1678">
                  <c:v>1187.57</c:v>
                </c:pt>
                <c:pt idx="1679">
                  <c:v>1192.4100000000001</c:v>
                </c:pt>
                <c:pt idx="1680">
                  <c:v>1191.1400000000001</c:v>
                </c:pt>
                <c:pt idx="1681">
                  <c:v>1196.8900000000001</c:v>
                </c:pt>
                <c:pt idx="1682">
                  <c:v>1206.5999999999999</c:v>
                </c:pt>
                <c:pt idx="1683">
                  <c:v>1201.53</c:v>
                </c:pt>
                <c:pt idx="1684">
                  <c:v>1192.93</c:v>
                </c:pt>
                <c:pt idx="1685">
                  <c:v>1200.18</c:v>
                </c:pt>
                <c:pt idx="1686">
                  <c:v>1198.97</c:v>
                </c:pt>
                <c:pt idx="1687">
                  <c:v>1192.96</c:v>
                </c:pt>
                <c:pt idx="1688">
                  <c:v>1198.07</c:v>
                </c:pt>
                <c:pt idx="1689">
                  <c:v>1190.32</c:v>
                </c:pt>
                <c:pt idx="1690">
                  <c:v>1205.76</c:v>
                </c:pt>
                <c:pt idx="1691">
                  <c:v>1203.07</c:v>
                </c:pt>
                <c:pt idx="1692">
                  <c:v>1227.57</c:v>
                </c:pt>
                <c:pt idx="1693">
                  <c:v>1235.8399999999999</c:v>
                </c:pt>
                <c:pt idx="1694">
                  <c:v>1245.92</c:v>
                </c:pt>
                <c:pt idx="1695">
                  <c:v>1246.5999999999999</c:v>
                </c:pt>
                <c:pt idx="1696">
                  <c:v>1249.97</c:v>
                </c:pt>
                <c:pt idx="1697">
                  <c:v>1244.9000000000001</c:v>
                </c:pt>
                <c:pt idx="1698">
                  <c:v>1238.95</c:v>
                </c:pt>
                <c:pt idx="1699">
                  <c:v>1242.03</c:v>
                </c:pt>
                <c:pt idx="1700">
                  <c:v>1230.3499999999999</c:v>
                </c:pt>
                <c:pt idx="1701">
                  <c:v>1234.5</c:v>
                </c:pt>
                <c:pt idx="1702">
                  <c:v>1246.54</c:v>
                </c:pt>
                <c:pt idx="1703">
                  <c:v>1239.1199999999999</c:v>
                </c:pt>
                <c:pt idx="1704">
                  <c:v>1229.03</c:v>
                </c:pt>
                <c:pt idx="1705">
                  <c:v>1198.97</c:v>
                </c:pt>
                <c:pt idx="1706">
                  <c:v>1174.77</c:v>
                </c:pt>
                <c:pt idx="1707">
                  <c:v>1154.28</c:v>
                </c:pt>
                <c:pt idx="1708">
                  <c:v>1164.42</c:v>
                </c:pt>
                <c:pt idx="1709">
                  <c:v>1153.8</c:v>
                </c:pt>
                <c:pt idx="1710">
                  <c:v>1168.29</c:v>
                </c:pt>
                <c:pt idx="1711">
                  <c:v>1209.07</c:v>
                </c:pt>
                <c:pt idx="1712">
                  <c:v>1212.29</c:v>
                </c:pt>
                <c:pt idx="1713">
                  <c:v>1215.45</c:v>
                </c:pt>
                <c:pt idx="1714">
                  <c:v>1235.69</c:v>
                </c:pt>
                <c:pt idx="1715">
                  <c:v>1156.04</c:v>
                </c:pt>
                <c:pt idx="1716">
                  <c:v>1111.46</c:v>
                </c:pt>
                <c:pt idx="1717">
                  <c:v>1137.7</c:v>
                </c:pt>
                <c:pt idx="1718">
                  <c:v>1162.8800000000001</c:v>
                </c:pt>
                <c:pt idx="1719">
                  <c:v>1176.0899999999999</c:v>
                </c:pt>
                <c:pt idx="1720">
                  <c:v>1191</c:v>
                </c:pt>
                <c:pt idx="1721">
                  <c:v>1177.94</c:v>
                </c:pt>
                <c:pt idx="1722">
                  <c:v>1155.6400000000001</c:v>
                </c:pt>
                <c:pt idx="1723">
                  <c:v>1134.83</c:v>
                </c:pt>
                <c:pt idx="1724">
                  <c:v>1144.1300000000001</c:v>
                </c:pt>
                <c:pt idx="1725">
                  <c:v>1164.8499999999999</c:v>
                </c:pt>
                <c:pt idx="1726">
                  <c:v>1185.67</c:v>
                </c:pt>
                <c:pt idx="1727">
                  <c:v>1197.1300000000001</c:v>
                </c:pt>
                <c:pt idx="1728">
                  <c:v>1197.18</c:v>
                </c:pt>
                <c:pt idx="1729">
                  <c:v>1206.3900000000001</c:v>
                </c:pt>
                <c:pt idx="1730">
                  <c:v>1203.08</c:v>
                </c:pt>
                <c:pt idx="1731">
                  <c:v>1204.03</c:v>
                </c:pt>
                <c:pt idx="1732">
                  <c:v>1198.78</c:v>
                </c:pt>
                <c:pt idx="1733">
                  <c:v>1212.79</c:v>
                </c:pt>
                <c:pt idx="1734">
                  <c:v>1210.55</c:v>
                </c:pt>
                <c:pt idx="1735">
                  <c:v>1213.1099999999999</c:v>
                </c:pt>
                <c:pt idx="1736">
                  <c:v>1218.49</c:v>
                </c:pt>
                <c:pt idx="1737">
                  <c:v>1225.31</c:v>
                </c:pt>
                <c:pt idx="1738">
                  <c:v>1233.77</c:v>
                </c:pt>
                <c:pt idx="1739">
                  <c:v>1227.33</c:v>
                </c:pt>
                <c:pt idx="1740">
                  <c:v>1232.26</c:v>
                </c:pt>
                <c:pt idx="1741">
                  <c:v>1227.8499999999999</c:v>
                </c:pt>
                <c:pt idx="1742">
                  <c:v>1207.74</c:v>
                </c:pt>
                <c:pt idx="1743">
                  <c:v>1205.24</c:v>
                </c:pt>
                <c:pt idx="1744">
                  <c:v>1213.94</c:v>
                </c:pt>
                <c:pt idx="1745">
                  <c:v>1229.53</c:v>
                </c:pt>
                <c:pt idx="1746">
                  <c:v>1229.94</c:v>
                </c:pt>
                <c:pt idx="1747">
                  <c:v>1250.23</c:v>
                </c:pt>
                <c:pt idx="1748">
                  <c:v>1247.3900000000001</c:v>
                </c:pt>
                <c:pt idx="1749">
                  <c:v>1257.81</c:v>
                </c:pt>
                <c:pt idx="1750">
                  <c:v>1255.04</c:v>
                </c:pt>
                <c:pt idx="1751">
                  <c:v>1255.9000000000001</c:v>
                </c:pt>
                <c:pt idx="1752">
                  <c:v>1240.99</c:v>
                </c:pt>
                <c:pt idx="1753">
                  <c:v>1227.01</c:v>
                </c:pt>
                <c:pt idx="1754">
                  <c:v>1235.75</c:v>
                </c:pt>
                <c:pt idx="1755">
                  <c:v>1228.3900000000001</c:v>
                </c:pt>
                <c:pt idx="1756">
                  <c:v>1227.03</c:v>
                </c:pt>
                <c:pt idx="1757">
                  <c:v>1237.99</c:v>
                </c:pt>
                <c:pt idx="1758">
                  <c:v>1239.52</c:v>
                </c:pt>
                <c:pt idx="1759">
                  <c:v>1230.46</c:v>
                </c:pt>
                <c:pt idx="1760">
                  <c:v>1238.1500000000001</c:v>
                </c:pt>
                <c:pt idx="1761">
                  <c:v>1233.22</c:v>
                </c:pt>
                <c:pt idx="1762">
                  <c:v>1240.5899999999999</c:v>
                </c:pt>
                <c:pt idx="1763">
                  <c:v>1235.58</c:v>
                </c:pt>
                <c:pt idx="1764">
                  <c:v>1234.9100000000001</c:v>
                </c:pt>
                <c:pt idx="1765">
                  <c:v>1258.42</c:v>
                </c:pt>
                <c:pt idx="1766">
                  <c:v>1259.8699999999999</c:v>
                </c:pt>
                <c:pt idx="1767">
                  <c:v>1257.47</c:v>
                </c:pt>
                <c:pt idx="1768">
                  <c:v>1263.67</c:v>
                </c:pt>
                <c:pt idx="1769">
                  <c:v>1257.24</c:v>
                </c:pt>
                <c:pt idx="1770">
                  <c:v>1241.23</c:v>
                </c:pt>
                <c:pt idx="1771">
                  <c:v>1226.6600000000001</c:v>
                </c:pt>
                <c:pt idx="1772">
                  <c:v>1218.26</c:v>
                </c:pt>
                <c:pt idx="1773">
                  <c:v>1217.5999999999999</c:v>
                </c:pt>
                <c:pt idx="1774">
                  <c:v>1222.3599999999999</c:v>
                </c:pt>
                <c:pt idx="1775">
                  <c:v>1211.76</c:v>
                </c:pt>
                <c:pt idx="1776">
                  <c:v>1227.24</c:v>
                </c:pt>
                <c:pt idx="1777">
                  <c:v>1228.45</c:v>
                </c:pt>
                <c:pt idx="1778">
                  <c:v>1234.94</c:v>
                </c:pt>
                <c:pt idx="1779">
                  <c:v>1260.46</c:v>
                </c:pt>
                <c:pt idx="1780">
                  <c:v>1254.82</c:v>
                </c:pt>
                <c:pt idx="1781">
                  <c:v>1235.9100000000001</c:v>
                </c:pt>
                <c:pt idx="1782">
                  <c:v>1234.72</c:v>
                </c:pt>
                <c:pt idx="1783">
                  <c:v>1243.2</c:v>
                </c:pt>
                <c:pt idx="1784">
                  <c:v>1239.8699999999999</c:v>
                </c:pt>
                <c:pt idx="1785">
                  <c:v>1241.8399999999999</c:v>
                </c:pt>
                <c:pt idx="1786">
                  <c:v>1242.71</c:v>
                </c:pt>
                <c:pt idx="1787">
                  <c:v>1250.97</c:v>
                </c:pt>
                <c:pt idx="1788">
                  <c:v>1242.23</c:v>
                </c:pt>
                <c:pt idx="1789">
                  <c:v>1240.26</c:v>
                </c:pt>
                <c:pt idx="1790">
                  <c:v>1224.25</c:v>
                </c:pt>
                <c:pt idx="1791">
                  <c:v>1236.81</c:v>
                </c:pt>
                <c:pt idx="1792">
                  <c:v>1227.52</c:v>
                </c:pt>
                <c:pt idx="1793">
                  <c:v>1222.45</c:v>
                </c:pt>
                <c:pt idx="1794">
                  <c:v>1213.3599999999999</c:v>
                </c:pt>
                <c:pt idx="1795">
                  <c:v>1230.93</c:v>
                </c:pt>
                <c:pt idx="1796">
                  <c:v>1226.46</c:v>
                </c:pt>
                <c:pt idx="1797">
                  <c:v>1243.33</c:v>
                </c:pt>
                <c:pt idx="1798">
                  <c:v>1246.3800000000001</c:v>
                </c:pt>
                <c:pt idx="1799">
                  <c:v>1248.3800000000001</c:v>
                </c:pt>
                <c:pt idx="1800">
                  <c:v>1246.45</c:v>
                </c:pt>
                <c:pt idx="1801">
                  <c:v>1248.22</c:v>
                </c:pt>
                <c:pt idx="1802">
                  <c:v>1248.54</c:v>
                </c:pt>
                <c:pt idx="1803">
                  <c:v>1245.3900000000001</c:v>
                </c:pt>
                <c:pt idx="1804">
                  <c:v>1243.6199999999999</c:v>
                </c:pt>
                <c:pt idx="1805">
                  <c:v>1246.02</c:v>
                </c:pt>
                <c:pt idx="1806">
                  <c:v>1240.8800000000001</c:v>
                </c:pt>
                <c:pt idx="1807">
                  <c:v>1225.44</c:v>
                </c:pt>
                <c:pt idx="1808">
                  <c:v>1208.3900000000001</c:v>
                </c:pt>
                <c:pt idx="1809">
                  <c:v>1202.99</c:v>
                </c:pt>
                <c:pt idx="1810">
                  <c:v>1195.1500000000001</c:v>
                </c:pt>
                <c:pt idx="1811">
                  <c:v>1214.31</c:v>
                </c:pt>
                <c:pt idx="1812">
                  <c:v>1214.9000000000001</c:v>
                </c:pt>
                <c:pt idx="1813">
                  <c:v>1223.9000000000001</c:v>
                </c:pt>
                <c:pt idx="1814">
                  <c:v>1214.19</c:v>
                </c:pt>
                <c:pt idx="1815">
                  <c:v>1210.5</c:v>
                </c:pt>
                <c:pt idx="1816">
                  <c:v>1207.23</c:v>
                </c:pt>
                <c:pt idx="1817">
                  <c:v>1212.48</c:v>
                </c:pt>
                <c:pt idx="1818">
                  <c:v>1206.8699999999999</c:v>
                </c:pt>
                <c:pt idx="1819">
                  <c:v>1211.44</c:v>
                </c:pt>
                <c:pt idx="1820">
                  <c:v>1207.3</c:v>
                </c:pt>
                <c:pt idx="1821">
                  <c:v>1211.28</c:v>
                </c:pt>
                <c:pt idx="1822">
                  <c:v>1215.71</c:v>
                </c:pt>
                <c:pt idx="1823">
                  <c:v>1212.29</c:v>
                </c:pt>
                <c:pt idx="1824">
                  <c:v>1215.05</c:v>
                </c:pt>
                <c:pt idx="1825">
                  <c:v>1220.3900000000001</c:v>
                </c:pt>
                <c:pt idx="1826">
                  <c:v>1212.33</c:v>
                </c:pt>
                <c:pt idx="1827">
                  <c:v>1217.03</c:v>
                </c:pt>
                <c:pt idx="1828">
                  <c:v>1220.29</c:v>
                </c:pt>
                <c:pt idx="1829">
                  <c:v>1207.02</c:v>
                </c:pt>
                <c:pt idx="1830">
                  <c:v>1201.31</c:v>
                </c:pt>
                <c:pt idx="1831">
                  <c:v>1210.54</c:v>
                </c:pt>
                <c:pt idx="1832">
                  <c:v>1223.4000000000001</c:v>
                </c:pt>
                <c:pt idx="1833">
                  <c:v>1235.3399999999999</c:v>
                </c:pt>
                <c:pt idx="1834">
                  <c:v>1248.8</c:v>
                </c:pt>
                <c:pt idx="1835">
                  <c:v>1259.92</c:v>
                </c:pt>
                <c:pt idx="1836">
                  <c:v>1259.31</c:v>
                </c:pt>
                <c:pt idx="1837">
                  <c:v>1272.8900000000001</c:v>
                </c:pt>
                <c:pt idx="1838">
                  <c:v>1266.5899999999999</c:v>
                </c:pt>
                <c:pt idx="1839">
                  <c:v>1277.01</c:v>
                </c:pt>
                <c:pt idx="1840">
                  <c:v>1280.49</c:v>
                </c:pt>
                <c:pt idx="1841">
                  <c:v>1283.32</c:v>
                </c:pt>
                <c:pt idx="1842">
                  <c:v>1289.46</c:v>
                </c:pt>
                <c:pt idx="1843">
                  <c:v>1288.99</c:v>
                </c:pt>
                <c:pt idx="1844">
                  <c:v>1286.8399999999999</c:v>
                </c:pt>
                <c:pt idx="1845">
                  <c:v>1289.46</c:v>
                </c:pt>
                <c:pt idx="1846">
                  <c:v>1288.93</c:v>
                </c:pt>
                <c:pt idx="1847">
                  <c:v>1293.6300000000001</c:v>
                </c:pt>
                <c:pt idx="1848">
                  <c:v>1292.0999999999999</c:v>
                </c:pt>
                <c:pt idx="1849">
                  <c:v>1291.17</c:v>
                </c:pt>
                <c:pt idx="1850">
                  <c:v>1294.05</c:v>
                </c:pt>
                <c:pt idx="1851">
                  <c:v>1304.73</c:v>
                </c:pt>
                <c:pt idx="1852">
                  <c:v>1305.1600000000001</c:v>
                </c:pt>
                <c:pt idx="1853">
                  <c:v>1301.67</c:v>
                </c:pt>
                <c:pt idx="1854">
                  <c:v>1305.5</c:v>
                </c:pt>
                <c:pt idx="1855">
                  <c:v>1308.3</c:v>
                </c:pt>
                <c:pt idx="1856">
                  <c:v>1303.99</c:v>
                </c:pt>
                <c:pt idx="1857">
                  <c:v>1305.46</c:v>
                </c:pt>
                <c:pt idx="1858">
                  <c:v>1308.51</c:v>
                </c:pt>
                <c:pt idx="1859">
                  <c:v>1295.3499999999999</c:v>
                </c:pt>
                <c:pt idx="1860">
                  <c:v>1307.4100000000001</c:v>
                </c:pt>
                <c:pt idx="1861">
                  <c:v>1297.0899999999999</c:v>
                </c:pt>
                <c:pt idx="1862">
                  <c:v>1295.8800000000001</c:v>
                </c:pt>
                <c:pt idx="1863">
                  <c:v>1297.08</c:v>
                </c:pt>
                <c:pt idx="1864">
                  <c:v>1308.19</c:v>
                </c:pt>
                <c:pt idx="1865">
                  <c:v>1309.3</c:v>
                </c:pt>
                <c:pt idx="1866">
                  <c:v>1303.44</c:v>
                </c:pt>
                <c:pt idx="1867">
                  <c:v>1309.3399999999999</c:v>
                </c:pt>
                <c:pt idx="1868">
                  <c:v>1320.06</c:v>
                </c:pt>
                <c:pt idx="1869">
                  <c:v>1319.86</c:v>
                </c:pt>
                <c:pt idx="1870">
                  <c:v>1318.33</c:v>
                </c:pt>
                <c:pt idx="1871">
                  <c:v>1303.8499999999999</c:v>
                </c:pt>
                <c:pt idx="1872">
                  <c:v>1292.9100000000001</c:v>
                </c:pt>
                <c:pt idx="1873">
                  <c:v>1302.53</c:v>
                </c:pt>
                <c:pt idx="1874">
                  <c:v>1305.33</c:v>
                </c:pt>
                <c:pt idx="1875">
                  <c:v>1307.07</c:v>
                </c:pt>
                <c:pt idx="1876">
                  <c:v>1293.95</c:v>
                </c:pt>
                <c:pt idx="1877">
                  <c:v>1294.67</c:v>
                </c:pt>
                <c:pt idx="1878">
                  <c:v>1300.5899999999999</c:v>
                </c:pt>
                <c:pt idx="1879">
                  <c:v>1309.48</c:v>
                </c:pt>
                <c:pt idx="1880">
                  <c:v>1311.54</c:v>
                </c:pt>
                <c:pt idx="1881">
                  <c:v>1324.5</c:v>
                </c:pt>
                <c:pt idx="1882">
                  <c:v>1327.94</c:v>
                </c:pt>
                <c:pt idx="1883">
                  <c:v>1329.81</c:v>
                </c:pt>
                <c:pt idx="1884">
                  <c:v>1325.75</c:v>
                </c:pt>
                <c:pt idx="1885">
                  <c:v>1327.03</c:v>
                </c:pt>
                <c:pt idx="1886">
                  <c:v>1328.34</c:v>
                </c:pt>
                <c:pt idx="1887">
                  <c:v>1334.57</c:v>
                </c:pt>
                <c:pt idx="1888">
                  <c:v>1336.19</c:v>
                </c:pt>
                <c:pt idx="1889">
                  <c:v>1332.79</c:v>
                </c:pt>
                <c:pt idx="1890">
                  <c:v>1320.8</c:v>
                </c:pt>
                <c:pt idx="1891">
                  <c:v>1323.21</c:v>
                </c:pt>
                <c:pt idx="1892">
                  <c:v>1326.06</c:v>
                </c:pt>
                <c:pt idx="1893">
                  <c:v>1347.6</c:v>
                </c:pt>
                <c:pt idx="1894">
                  <c:v>1347.13</c:v>
                </c:pt>
                <c:pt idx="1895">
                  <c:v>1347.32</c:v>
                </c:pt>
                <c:pt idx="1896">
                  <c:v>1342.44</c:v>
                </c:pt>
                <c:pt idx="1897">
                  <c:v>1340.11</c:v>
                </c:pt>
                <c:pt idx="1898">
                  <c:v>1339.7</c:v>
                </c:pt>
                <c:pt idx="1899">
                  <c:v>1344.09</c:v>
                </c:pt>
                <c:pt idx="1900">
                  <c:v>1342.15</c:v>
                </c:pt>
                <c:pt idx="1901">
                  <c:v>1345.29</c:v>
                </c:pt>
                <c:pt idx="1902">
                  <c:v>1345</c:v>
                </c:pt>
                <c:pt idx="1903">
                  <c:v>1342.91</c:v>
                </c:pt>
                <c:pt idx="1904">
                  <c:v>1350.29</c:v>
                </c:pt>
                <c:pt idx="1905">
                  <c:v>1354.63</c:v>
                </c:pt>
                <c:pt idx="1906">
                  <c:v>1353.43</c:v>
                </c:pt>
                <c:pt idx="1907">
                  <c:v>1343.63</c:v>
                </c:pt>
                <c:pt idx="1908">
                  <c:v>1339.43</c:v>
                </c:pt>
                <c:pt idx="1909">
                  <c:v>1351.05</c:v>
                </c:pt>
                <c:pt idx="1910">
                  <c:v>1352.84</c:v>
                </c:pt>
                <c:pt idx="1911">
                  <c:v>1350.43</c:v>
                </c:pt>
                <c:pt idx="1912">
                  <c:v>1361.62</c:v>
                </c:pt>
                <c:pt idx="1913">
                  <c:v>1364.96</c:v>
                </c:pt>
                <c:pt idx="1914">
                  <c:v>1371.5</c:v>
                </c:pt>
                <c:pt idx="1915">
                  <c:v>1377.15</c:v>
                </c:pt>
                <c:pt idx="1916">
                  <c:v>1369.04</c:v>
                </c:pt>
                <c:pt idx="1917">
                  <c:v>1370.8</c:v>
                </c:pt>
                <c:pt idx="1918">
                  <c:v>1365.17</c:v>
                </c:pt>
                <c:pt idx="1919">
                  <c:v>1369.27</c:v>
                </c:pt>
                <c:pt idx="1920">
                  <c:v>1371.72</c:v>
                </c:pt>
                <c:pt idx="1921">
                  <c:v>1368.77</c:v>
                </c:pt>
                <c:pt idx="1922">
                  <c:v>1366.29</c:v>
                </c:pt>
                <c:pt idx="1923">
                  <c:v>1368</c:v>
                </c:pt>
                <c:pt idx="1924">
                  <c:v>1362.85</c:v>
                </c:pt>
                <c:pt idx="1925">
                  <c:v>1362.66</c:v>
                </c:pt>
                <c:pt idx="1926">
                  <c:v>1362.1</c:v>
                </c:pt>
                <c:pt idx="1927">
                  <c:v>1347.61</c:v>
                </c:pt>
                <c:pt idx="1928">
                  <c:v>1350.29</c:v>
                </c:pt>
                <c:pt idx="1929">
                  <c:v>1358.14</c:v>
                </c:pt>
                <c:pt idx="1930">
                  <c:v>1355.56</c:v>
                </c:pt>
                <c:pt idx="1931">
                  <c:v>1398.98</c:v>
                </c:pt>
                <c:pt idx="1932">
                  <c:v>1400.69</c:v>
                </c:pt>
                <c:pt idx="1933">
                  <c:v>1404.91</c:v>
                </c:pt>
                <c:pt idx="1934">
                  <c:v>1398.97</c:v>
                </c:pt>
                <c:pt idx="1935">
                  <c:v>1401.74</c:v>
                </c:pt>
                <c:pt idx="1936">
                  <c:v>1401.61</c:v>
                </c:pt>
                <c:pt idx="1937">
                  <c:v>1409.61</c:v>
                </c:pt>
                <c:pt idx="1938">
                  <c:v>1409.37</c:v>
                </c:pt>
                <c:pt idx="1939">
                  <c:v>1426.67</c:v>
                </c:pt>
                <c:pt idx="1940">
                  <c:v>1438.2</c:v>
                </c:pt>
                <c:pt idx="1941">
                  <c:v>1431.64</c:v>
                </c:pt>
                <c:pt idx="1942">
                  <c:v>1435.14</c:v>
                </c:pt>
                <c:pt idx="1943">
                  <c:v>1436.82</c:v>
                </c:pt>
                <c:pt idx="1944">
                  <c:v>1427.67</c:v>
                </c:pt>
                <c:pt idx="1945">
                  <c:v>1436.42</c:v>
                </c:pt>
                <c:pt idx="1946">
                  <c:v>1440.3</c:v>
                </c:pt>
                <c:pt idx="1947">
                  <c:v>1441.09</c:v>
                </c:pt>
                <c:pt idx="1948">
                  <c:v>1419.83</c:v>
                </c:pt>
                <c:pt idx="1949">
                  <c:v>1410.95</c:v>
                </c:pt>
                <c:pt idx="1950">
                  <c:v>1421.31</c:v>
                </c:pt>
                <c:pt idx="1951">
                  <c:v>1420.17</c:v>
                </c:pt>
                <c:pt idx="1952">
                  <c:v>1425.21</c:v>
                </c:pt>
                <c:pt idx="1953">
                  <c:v>1424.62</c:v>
                </c:pt>
                <c:pt idx="1954">
                  <c:v>1425.28</c:v>
                </c:pt>
                <c:pt idx="1955">
                  <c:v>1425.31</c:v>
                </c:pt>
                <c:pt idx="1956">
                  <c:v>1423.21</c:v>
                </c:pt>
                <c:pt idx="1957">
                  <c:v>1421.71</c:v>
                </c:pt>
                <c:pt idx="1958">
                  <c:v>1420.2</c:v>
                </c:pt>
                <c:pt idx="1959">
                  <c:v>1430.83</c:v>
                </c:pt>
                <c:pt idx="1960">
                  <c:v>1438.39</c:v>
                </c:pt>
                <c:pt idx="1961">
                  <c:v>1433.46</c:v>
                </c:pt>
                <c:pt idx="1962">
                  <c:v>1426.47</c:v>
                </c:pt>
                <c:pt idx="1963">
                  <c:v>1425.14</c:v>
                </c:pt>
                <c:pt idx="1964">
                  <c:v>1423.97</c:v>
                </c:pt>
                <c:pt idx="1965">
                  <c:v>1433.12</c:v>
                </c:pt>
                <c:pt idx="1966">
                  <c:v>1420.35</c:v>
                </c:pt>
                <c:pt idx="1967">
                  <c:v>1425.86</c:v>
                </c:pt>
                <c:pt idx="1968">
                  <c:v>1425.53</c:v>
                </c:pt>
                <c:pt idx="1969">
                  <c:v>1415.84</c:v>
                </c:pt>
                <c:pt idx="1970">
                  <c:v>1423.01</c:v>
                </c:pt>
                <c:pt idx="1971">
                  <c:v>1434.26</c:v>
                </c:pt>
                <c:pt idx="1972">
                  <c:v>1428.31</c:v>
                </c:pt>
                <c:pt idx="1973">
                  <c:v>1425.07</c:v>
                </c:pt>
                <c:pt idx="1974">
                  <c:v>1423.77</c:v>
                </c:pt>
                <c:pt idx="1975">
                  <c:v>1418.51</c:v>
                </c:pt>
                <c:pt idx="1976">
                  <c:v>1423.79</c:v>
                </c:pt>
                <c:pt idx="1977">
                  <c:v>1405.15</c:v>
                </c:pt>
                <c:pt idx="1978">
                  <c:v>1402.15</c:v>
                </c:pt>
                <c:pt idx="1979">
                  <c:v>1375.88</c:v>
                </c:pt>
                <c:pt idx="1980">
                  <c:v>1370.27</c:v>
                </c:pt>
                <c:pt idx="1981">
                  <c:v>1385.27</c:v>
                </c:pt>
                <c:pt idx="1982">
                  <c:v>1379.03</c:v>
                </c:pt>
                <c:pt idx="1983">
                  <c:v>1379.28</c:v>
                </c:pt>
                <c:pt idx="1984">
                  <c:v>1372.77</c:v>
                </c:pt>
                <c:pt idx="1985">
                  <c:v>1370.62</c:v>
                </c:pt>
                <c:pt idx="1986">
                  <c:v>1377.11</c:v>
                </c:pt>
                <c:pt idx="1987">
                  <c:v>1373.84</c:v>
                </c:pt>
                <c:pt idx="1988">
                  <c:v>1394.75</c:v>
                </c:pt>
                <c:pt idx="1989">
                  <c:v>1398.37</c:v>
                </c:pt>
                <c:pt idx="1990">
                  <c:v>1401.14</c:v>
                </c:pt>
                <c:pt idx="1991">
                  <c:v>1399.86</c:v>
                </c:pt>
                <c:pt idx="1992">
                  <c:v>1386.75</c:v>
                </c:pt>
                <c:pt idx="1993">
                  <c:v>1394.13</c:v>
                </c:pt>
                <c:pt idx="1994">
                  <c:v>1390.98</c:v>
                </c:pt>
                <c:pt idx="1995">
                  <c:v>1368.75</c:v>
                </c:pt>
                <c:pt idx="1996">
                  <c:v>1365.56</c:v>
                </c:pt>
                <c:pt idx="1997">
                  <c:v>1364.89</c:v>
                </c:pt>
                <c:pt idx="1998">
                  <c:v>1374.96</c:v>
                </c:pt>
                <c:pt idx="1999">
                  <c:v>1373.06</c:v>
                </c:pt>
                <c:pt idx="2000">
                  <c:v>1359.9</c:v>
                </c:pt>
                <c:pt idx="2001">
                  <c:v>1352.24</c:v>
                </c:pt>
                <c:pt idx="2002">
                  <c:v>1359.97</c:v>
                </c:pt>
                <c:pt idx="2003">
                  <c:v>1353.78</c:v>
                </c:pt>
                <c:pt idx="2004">
                  <c:v>1356.4</c:v>
                </c:pt>
                <c:pt idx="2005">
                  <c:v>1370.6</c:v>
                </c:pt>
                <c:pt idx="2006">
                  <c:v>1368.65</c:v>
                </c:pt>
                <c:pt idx="2007">
                  <c:v>1371.85</c:v>
                </c:pt>
                <c:pt idx="2008">
                  <c:v>1356.62</c:v>
                </c:pt>
                <c:pt idx="2009">
                  <c:v>1347.71</c:v>
                </c:pt>
                <c:pt idx="2010">
                  <c:v>1337.48</c:v>
                </c:pt>
                <c:pt idx="2011">
                  <c:v>1354.78</c:v>
                </c:pt>
                <c:pt idx="2012">
                  <c:v>1356.32</c:v>
                </c:pt>
                <c:pt idx="2013">
                  <c:v>1366.82</c:v>
                </c:pt>
                <c:pt idx="2014">
                  <c:v>1363.59</c:v>
                </c:pt>
                <c:pt idx="2015">
                  <c:v>1353.4</c:v>
                </c:pt>
                <c:pt idx="2016">
                  <c:v>1351.04</c:v>
                </c:pt>
                <c:pt idx="2017">
                  <c:v>1362.36</c:v>
                </c:pt>
                <c:pt idx="2018">
                  <c:v>1357.8</c:v>
                </c:pt>
                <c:pt idx="2019">
                  <c:v>1356.32</c:v>
                </c:pt>
                <c:pt idx="2020">
                  <c:v>1352.17</c:v>
                </c:pt>
                <c:pt idx="2021">
                  <c:v>1343.75</c:v>
                </c:pt>
                <c:pt idx="2022">
                  <c:v>1326.5</c:v>
                </c:pt>
                <c:pt idx="2023">
                  <c:v>1334.64</c:v>
                </c:pt>
                <c:pt idx="2024">
                  <c:v>1340.28</c:v>
                </c:pt>
                <c:pt idx="2025">
                  <c:v>1346.71</c:v>
                </c:pt>
                <c:pt idx="2026">
                  <c:v>1342.39</c:v>
                </c:pt>
                <c:pt idx="2027">
                  <c:v>1343.79</c:v>
                </c:pt>
                <c:pt idx="2028">
                  <c:v>1351.23</c:v>
                </c:pt>
                <c:pt idx="2029">
                  <c:v>1355.28</c:v>
                </c:pt>
                <c:pt idx="2030">
                  <c:v>1354.65</c:v>
                </c:pt>
                <c:pt idx="2031">
                  <c:v>1367.84</c:v>
                </c:pt>
                <c:pt idx="2032">
                  <c:v>1372.37</c:v>
                </c:pt>
                <c:pt idx="2033">
                  <c:v>1372.23</c:v>
                </c:pt>
                <c:pt idx="2034">
                  <c:v>1372.39</c:v>
                </c:pt>
                <c:pt idx="2035">
                  <c:v>1368.7</c:v>
                </c:pt>
                <c:pt idx="2036">
                  <c:v>1372.96</c:v>
                </c:pt>
                <c:pt idx="2037">
                  <c:v>1374.35</c:v>
                </c:pt>
                <c:pt idx="2038">
                  <c:v>1373.17</c:v>
                </c:pt>
                <c:pt idx="2039">
                  <c:v>1375.59</c:v>
                </c:pt>
                <c:pt idx="2040">
                  <c:v>1377.43</c:v>
                </c:pt>
                <c:pt idx="2041">
                  <c:v>1376.55</c:v>
                </c:pt>
                <c:pt idx="2042">
                  <c:v>1379.7</c:v>
                </c:pt>
                <c:pt idx="2043">
                  <c:v>1383.44</c:v>
                </c:pt>
                <c:pt idx="2044">
                  <c:v>1387.36</c:v>
                </c:pt>
                <c:pt idx="2045">
                  <c:v>1395.82</c:v>
                </c:pt>
                <c:pt idx="2046">
                  <c:v>1400.25</c:v>
                </c:pt>
                <c:pt idx="2047">
                  <c:v>1403.66</c:v>
                </c:pt>
                <c:pt idx="2048">
                  <c:v>1402.8</c:v>
                </c:pt>
                <c:pt idx="2049">
                  <c:v>1408.45</c:v>
                </c:pt>
                <c:pt idx="2050">
                  <c:v>1404.8</c:v>
                </c:pt>
                <c:pt idx="2051">
                  <c:v>1407.27</c:v>
                </c:pt>
                <c:pt idx="2052">
                  <c:v>1404.87</c:v>
                </c:pt>
                <c:pt idx="2053">
                  <c:v>1408.2</c:v>
                </c:pt>
                <c:pt idx="2054">
                  <c:v>1408.95</c:v>
                </c:pt>
                <c:pt idx="2055">
                  <c:v>1408.24</c:v>
                </c:pt>
                <c:pt idx="2056">
                  <c:v>1406.64</c:v>
                </c:pt>
                <c:pt idx="2057">
                  <c:v>1407.62</c:v>
                </c:pt>
                <c:pt idx="2058">
                  <c:v>1413.78</c:v>
                </c:pt>
                <c:pt idx="2059">
                  <c:v>1403.11</c:v>
                </c:pt>
                <c:pt idx="2060">
                  <c:v>1403.77</c:v>
                </c:pt>
                <c:pt idx="2061">
                  <c:v>1404.74</c:v>
                </c:pt>
                <c:pt idx="2062">
                  <c:v>1405</c:v>
                </c:pt>
                <c:pt idx="2063">
                  <c:v>1393.38</c:v>
                </c:pt>
                <c:pt idx="2064">
                  <c:v>1412.39</c:v>
                </c:pt>
                <c:pt idx="2065">
                  <c:v>1418.11</c:v>
                </c:pt>
                <c:pt idx="2066">
                  <c:v>1420.99</c:v>
                </c:pt>
                <c:pt idx="2067">
                  <c:v>1428.76</c:v>
                </c:pt>
                <c:pt idx="2068">
                  <c:v>1435.19</c:v>
                </c:pt>
                <c:pt idx="2069">
                  <c:v>1431.07</c:v>
                </c:pt>
                <c:pt idx="2070">
                  <c:v>1432.81</c:v>
                </c:pt>
                <c:pt idx="2071">
                  <c:v>1430.07</c:v>
                </c:pt>
                <c:pt idx="2072">
                  <c:v>1420.82</c:v>
                </c:pt>
                <c:pt idx="2073">
                  <c:v>1421.5</c:v>
                </c:pt>
                <c:pt idx="2074">
                  <c:v>1403.04</c:v>
                </c:pt>
                <c:pt idx="2075">
                  <c:v>1392.86</c:v>
                </c:pt>
                <c:pt idx="2076">
                  <c:v>1386.84</c:v>
                </c:pt>
                <c:pt idx="2077">
                  <c:v>1380.45</c:v>
                </c:pt>
                <c:pt idx="2078">
                  <c:v>1374.86</c:v>
                </c:pt>
                <c:pt idx="2079">
                  <c:v>1384.3</c:v>
                </c:pt>
                <c:pt idx="2080">
                  <c:v>1376.65</c:v>
                </c:pt>
                <c:pt idx="2081">
                  <c:v>1384.91</c:v>
                </c:pt>
                <c:pt idx="2082">
                  <c:v>1388.53</c:v>
                </c:pt>
                <c:pt idx="2083">
                  <c:v>1380.35</c:v>
                </c:pt>
                <c:pt idx="2084">
                  <c:v>1386.53</c:v>
                </c:pt>
                <c:pt idx="2085">
                  <c:v>1386.17</c:v>
                </c:pt>
                <c:pt idx="2086">
                  <c:v>1381.53</c:v>
                </c:pt>
                <c:pt idx="2087">
                  <c:v>1386.81</c:v>
                </c:pt>
                <c:pt idx="2088">
                  <c:v>1390.45</c:v>
                </c:pt>
                <c:pt idx="2089">
                  <c:v>1389.4</c:v>
                </c:pt>
                <c:pt idx="2090">
                  <c:v>1372.82</c:v>
                </c:pt>
                <c:pt idx="2091">
                  <c:v>1390.52</c:v>
                </c:pt>
                <c:pt idx="2092">
                  <c:v>1393.84</c:v>
                </c:pt>
                <c:pt idx="2093">
                  <c:v>1391.55</c:v>
                </c:pt>
                <c:pt idx="2094">
                  <c:v>1394.7</c:v>
                </c:pt>
                <c:pt idx="2095">
                  <c:v>1399.75</c:v>
                </c:pt>
                <c:pt idx="2096">
                  <c:v>1399.15</c:v>
                </c:pt>
                <c:pt idx="2097">
                  <c:v>1405.35</c:v>
                </c:pt>
                <c:pt idx="2098">
                  <c:v>1397.7</c:v>
                </c:pt>
                <c:pt idx="2099">
                  <c:v>1388.43</c:v>
                </c:pt>
                <c:pt idx="2100">
                  <c:v>1388.86</c:v>
                </c:pt>
                <c:pt idx="2101">
                  <c:v>1403.78</c:v>
                </c:pt>
                <c:pt idx="2102">
                  <c:v>1397.37</c:v>
                </c:pt>
                <c:pt idx="2103">
                  <c:v>1387.97</c:v>
                </c:pt>
                <c:pt idx="2104">
                  <c:v>1392.32</c:v>
                </c:pt>
                <c:pt idx="2105">
                  <c:v>1389.71</c:v>
                </c:pt>
                <c:pt idx="2106">
                  <c:v>1389.14</c:v>
                </c:pt>
                <c:pt idx="2107">
                  <c:v>1388.95</c:v>
                </c:pt>
                <c:pt idx="2108">
                  <c:v>1391.27</c:v>
                </c:pt>
                <c:pt idx="2109">
                  <c:v>1386.45</c:v>
                </c:pt>
                <c:pt idx="2110">
                  <c:v>1380.52</c:v>
                </c:pt>
                <c:pt idx="2111">
                  <c:v>1379.95</c:v>
                </c:pt>
                <c:pt idx="2112">
                  <c:v>1377.95</c:v>
                </c:pt>
                <c:pt idx="2113">
                  <c:v>1393.03</c:v>
                </c:pt>
                <c:pt idx="2114">
                  <c:v>1413.17</c:v>
                </c:pt>
                <c:pt idx="2115">
                  <c:v>1429.36</c:v>
                </c:pt>
                <c:pt idx="2116">
                  <c:v>1431.57</c:v>
                </c:pt>
                <c:pt idx="2117">
                  <c:v>1439.22</c:v>
                </c:pt>
                <c:pt idx="2118">
                  <c:v>1424.29</c:v>
                </c:pt>
                <c:pt idx="2119">
                  <c:v>1420.57</c:v>
                </c:pt>
                <c:pt idx="2120">
                  <c:v>1427.8</c:v>
                </c:pt>
                <c:pt idx="2121">
                  <c:v>1425.14</c:v>
                </c:pt>
                <c:pt idx="2122">
                  <c:v>1431.04</c:v>
                </c:pt>
                <c:pt idx="2123">
                  <c:v>1430.98</c:v>
                </c:pt>
                <c:pt idx="2124">
                  <c:v>1434.95</c:v>
                </c:pt>
                <c:pt idx="2125">
                  <c:v>1445.16</c:v>
                </c:pt>
                <c:pt idx="2126">
                  <c:v>1449.79</c:v>
                </c:pt>
                <c:pt idx="2127">
                  <c:v>1453.02</c:v>
                </c:pt>
                <c:pt idx="2128">
                  <c:v>1439.6</c:v>
                </c:pt>
                <c:pt idx="2129">
                  <c:v>1429.07</c:v>
                </c:pt>
                <c:pt idx="2130">
                  <c:v>1436.67</c:v>
                </c:pt>
                <c:pt idx="2131">
                  <c:v>1431.81</c:v>
                </c:pt>
                <c:pt idx="2132">
                  <c:v>1419.9</c:v>
                </c:pt>
                <c:pt idx="2133">
                  <c:v>1421.25</c:v>
                </c:pt>
                <c:pt idx="2134">
                  <c:v>1415.08</c:v>
                </c:pt>
                <c:pt idx="2135">
                  <c:v>1392.5</c:v>
                </c:pt>
                <c:pt idx="2136">
                  <c:v>1374.21</c:v>
                </c:pt>
                <c:pt idx="2137">
                  <c:v>1341.37</c:v>
                </c:pt>
                <c:pt idx="2138">
                  <c:v>1371.24</c:v>
                </c:pt>
                <c:pt idx="2139">
                  <c:v>1339.4</c:v>
                </c:pt>
                <c:pt idx="2140">
                  <c:v>1324.7</c:v>
                </c:pt>
                <c:pt idx="2141">
                  <c:v>1340.15</c:v>
                </c:pt>
                <c:pt idx="2142">
                  <c:v>1333.86</c:v>
                </c:pt>
                <c:pt idx="2143">
                  <c:v>1349.84</c:v>
                </c:pt>
                <c:pt idx="2144">
                  <c:v>1358.3</c:v>
                </c:pt>
                <c:pt idx="2145">
                  <c:v>1373.91</c:v>
                </c:pt>
                <c:pt idx="2146">
                  <c:v>1365.34</c:v>
                </c:pt>
                <c:pt idx="2147">
                  <c:v>1370.24</c:v>
                </c:pt>
                <c:pt idx="2148">
                  <c:v>1373.64</c:v>
                </c:pt>
                <c:pt idx="2149">
                  <c:v>1373.01</c:v>
                </c:pt>
                <c:pt idx="2150">
                  <c:v>1373.91</c:v>
                </c:pt>
                <c:pt idx="2151">
                  <c:v>1377.74</c:v>
                </c:pt>
                <c:pt idx="2152">
                  <c:v>1375.09</c:v>
                </c:pt>
                <c:pt idx="2153">
                  <c:v>1370.39</c:v>
                </c:pt>
                <c:pt idx="2154">
                  <c:v>1350.38</c:v>
                </c:pt>
                <c:pt idx="2155">
                  <c:v>1322.34</c:v>
                </c:pt>
                <c:pt idx="2156">
                  <c:v>1336.2</c:v>
                </c:pt>
                <c:pt idx="2157">
                  <c:v>1342.95</c:v>
                </c:pt>
                <c:pt idx="2158">
                  <c:v>1352.8</c:v>
                </c:pt>
                <c:pt idx="2159">
                  <c:v>1368.1</c:v>
                </c:pt>
                <c:pt idx="2160">
                  <c:v>1369.82</c:v>
                </c:pt>
                <c:pt idx="2161">
                  <c:v>1374.11</c:v>
                </c:pt>
                <c:pt idx="2162">
                  <c:v>1362.26</c:v>
                </c:pt>
                <c:pt idx="2163">
                  <c:v>1362.59</c:v>
                </c:pt>
                <c:pt idx="2164">
                  <c:v>1373.58</c:v>
                </c:pt>
                <c:pt idx="2165">
                  <c:v>1375.1</c:v>
                </c:pt>
                <c:pt idx="2166">
                  <c:v>1361.7</c:v>
                </c:pt>
                <c:pt idx="2167">
                  <c:v>1371.85</c:v>
                </c:pt>
                <c:pt idx="2168">
                  <c:v>1372.35</c:v>
                </c:pt>
                <c:pt idx="2169">
                  <c:v>1354.8</c:v>
                </c:pt>
                <c:pt idx="2170">
                  <c:v>1338.33</c:v>
                </c:pt>
                <c:pt idx="2171">
                  <c:v>1328.04</c:v>
                </c:pt>
                <c:pt idx="2172">
                  <c:v>1344.9</c:v>
                </c:pt>
                <c:pt idx="2173">
                  <c:v>1350.81</c:v>
                </c:pt>
                <c:pt idx="2174">
                  <c:v>1359.52</c:v>
                </c:pt>
                <c:pt idx="2175">
                  <c:v>1359.33</c:v>
                </c:pt>
                <c:pt idx="2176">
                  <c:v>1358.77</c:v>
                </c:pt>
                <c:pt idx="2177">
                  <c:v>1352.45</c:v>
                </c:pt>
                <c:pt idx="2178">
                  <c:v>1343.45</c:v>
                </c:pt>
                <c:pt idx="2179">
                  <c:v>1370.55</c:v>
                </c:pt>
                <c:pt idx="2180">
                  <c:v>1368.79</c:v>
                </c:pt>
                <c:pt idx="2181">
                  <c:v>1369.84</c:v>
                </c:pt>
                <c:pt idx="2182">
                  <c:v>1376.81</c:v>
                </c:pt>
                <c:pt idx="2183">
                  <c:v>1367.41</c:v>
                </c:pt>
                <c:pt idx="2184">
                  <c:v>1376.67</c:v>
                </c:pt>
                <c:pt idx="2185">
                  <c:v>1382.52</c:v>
                </c:pt>
                <c:pt idx="2186">
                  <c:v>1377.5</c:v>
                </c:pt>
                <c:pt idx="2187">
                  <c:v>1393.31</c:v>
                </c:pt>
                <c:pt idx="2188">
                  <c:v>1396.56</c:v>
                </c:pt>
                <c:pt idx="2189">
                  <c:v>1399.04</c:v>
                </c:pt>
                <c:pt idx="2190">
                  <c:v>1401.12</c:v>
                </c:pt>
                <c:pt idx="2191">
                  <c:v>1402.96</c:v>
                </c:pt>
                <c:pt idx="2192">
                  <c:v>1404.38</c:v>
                </c:pt>
                <c:pt idx="2193">
                  <c:v>1393.54</c:v>
                </c:pt>
                <c:pt idx="2194">
                  <c:v>1406.85</c:v>
                </c:pt>
                <c:pt idx="2195">
                  <c:v>1408.96</c:v>
                </c:pt>
                <c:pt idx="2196">
                  <c:v>1411.66</c:v>
                </c:pt>
                <c:pt idx="2197">
                  <c:v>1411.27</c:v>
                </c:pt>
                <c:pt idx="2198">
                  <c:v>1425.22</c:v>
                </c:pt>
                <c:pt idx="2199">
                  <c:v>1416.37</c:v>
                </c:pt>
                <c:pt idx="2200">
                  <c:v>1423.91</c:v>
                </c:pt>
                <c:pt idx="2201">
                  <c:v>1431.4</c:v>
                </c:pt>
                <c:pt idx="2202">
                  <c:v>1431.26</c:v>
                </c:pt>
                <c:pt idx="2203">
                  <c:v>1429.35</c:v>
                </c:pt>
                <c:pt idx="2204">
                  <c:v>1431.39</c:v>
                </c:pt>
                <c:pt idx="2205">
                  <c:v>1435.24</c:v>
                </c:pt>
                <c:pt idx="2206">
                  <c:v>1433.37</c:v>
                </c:pt>
                <c:pt idx="2207">
                  <c:v>1435.75</c:v>
                </c:pt>
                <c:pt idx="2208">
                  <c:v>1435.34</c:v>
                </c:pt>
                <c:pt idx="2209">
                  <c:v>1451.85</c:v>
                </c:pt>
                <c:pt idx="2210">
                  <c:v>1450.64</c:v>
                </c:pt>
                <c:pt idx="2211">
                  <c:v>1454.76</c:v>
                </c:pt>
                <c:pt idx="2212">
                  <c:v>1467.77</c:v>
                </c:pt>
                <c:pt idx="2213">
                  <c:v>1462.42</c:v>
                </c:pt>
                <c:pt idx="2214">
                  <c:v>1454.49</c:v>
                </c:pt>
                <c:pt idx="2215">
                  <c:v>1451.11</c:v>
                </c:pt>
                <c:pt idx="2216">
                  <c:v>1446.7</c:v>
                </c:pt>
                <c:pt idx="2217">
                  <c:v>1424.78</c:v>
                </c:pt>
                <c:pt idx="2218">
                  <c:v>1434.81</c:v>
                </c:pt>
                <c:pt idx="2219">
                  <c:v>1429.29</c:v>
                </c:pt>
                <c:pt idx="2220">
                  <c:v>1437.78</c:v>
                </c:pt>
                <c:pt idx="2221">
                  <c:v>1445.04</c:v>
                </c:pt>
                <c:pt idx="2222">
                  <c:v>1445.86</c:v>
                </c:pt>
                <c:pt idx="2223">
                  <c:v>1447.26</c:v>
                </c:pt>
                <c:pt idx="2224">
                  <c:v>1446.38</c:v>
                </c:pt>
                <c:pt idx="2225">
                  <c:v>1439.54</c:v>
                </c:pt>
                <c:pt idx="2226">
                  <c:v>1444.02</c:v>
                </c:pt>
                <c:pt idx="2227">
                  <c:v>1444.12</c:v>
                </c:pt>
                <c:pt idx="2228">
                  <c:v>1447.28</c:v>
                </c:pt>
                <c:pt idx="2229">
                  <c:v>1463.12</c:v>
                </c:pt>
                <c:pt idx="2230">
                  <c:v>1457.79</c:v>
                </c:pt>
                <c:pt idx="2231">
                  <c:v>1442.09</c:v>
                </c:pt>
                <c:pt idx="2232">
                  <c:v>1428.15</c:v>
                </c:pt>
                <c:pt idx="2233">
                  <c:v>1430.07</c:v>
                </c:pt>
                <c:pt idx="2234">
                  <c:v>1412.69</c:v>
                </c:pt>
                <c:pt idx="2235">
                  <c:v>1420.73</c:v>
                </c:pt>
                <c:pt idx="2236">
                  <c:v>1395.98</c:v>
                </c:pt>
                <c:pt idx="2237">
                  <c:v>1399.68</c:v>
                </c:pt>
                <c:pt idx="2238">
                  <c:v>1409.11</c:v>
                </c:pt>
                <c:pt idx="2239">
                  <c:v>1392.4</c:v>
                </c:pt>
                <c:pt idx="2240">
                  <c:v>1401.56</c:v>
                </c:pt>
                <c:pt idx="2241">
                  <c:v>1391.65</c:v>
                </c:pt>
                <c:pt idx="2242">
                  <c:v>1402.61</c:v>
                </c:pt>
                <c:pt idx="2243">
                  <c:v>1399.08</c:v>
                </c:pt>
                <c:pt idx="2244">
                  <c:v>1410.09</c:v>
                </c:pt>
                <c:pt idx="2245">
                  <c:v>1414.98</c:v>
                </c:pt>
                <c:pt idx="2246">
                  <c:v>1420.82</c:v>
                </c:pt>
                <c:pt idx="2247">
                  <c:v>1428.99</c:v>
                </c:pt>
                <c:pt idx="2248">
                  <c:v>1413.35</c:v>
                </c:pt>
                <c:pt idx="2249">
                  <c:v>1420.03</c:v>
                </c:pt>
                <c:pt idx="2250">
                  <c:v>1419.89</c:v>
                </c:pt>
                <c:pt idx="2251">
                  <c:v>1417.76</c:v>
                </c:pt>
                <c:pt idx="2252">
                  <c:v>1423.53</c:v>
                </c:pt>
                <c:pt idx="2253">
                  <c:v>1428.8</c:v>
                </c:pt>
                <c:pt idx="2254">
                  <c:v>1423.25</c:v>
                </c:pt>
                <c:pt idx="2255">
                  <c:v>1407.27</c:v>
                </c:pt>
                <c:pt idx="2256">
                  <c:v>1398.81</c:v>
                </c:pt>
                <c:pt idx="2257">
                  <c:v>1412.73</c:v>
                </c:pt>
                <c:pt idx="2258">
                  <c:v>1400.21</c:v>
                </c:pt>
                <c:pt idx="2259">
                  <c:v>1412.34</c:v>
                </c:pt>
                <c:pt idx="2260">
                  <c:v>1421.56</c:v>
                </c:pt>
                <c:pt idx="2261">
                  <c:v>1415.12</c:v>
                </c:pt>
                <c:pt idx="2262">
                  <c:v>1415.27</c:v>
                </c:pt>
                <c:pt idx="2263">
                  <c:v>1407.72</c:v>
                </c:pt>
                <c:pt idx="2264">
                  <c:v>1393.83</c:v>
                </c:pt>
                <c:pt idx="2265">
                  <c:v>1401.62</c:v>
                </c:pt>
                <c:pt idx="2266">
                  <c:v>1399.97</c:v>
                </c:pt>
                <c:pt idx="2267">
                  <c:v>1402.46</c:v>
                </c:pt>
                <c:pt idx="2268">
                  <c:v>1399.59</c:v>
                </c:pt>
                <c:pt idx="2269">
                  <c:v>1401.55</c:v>
                </c:pt>
                <c:pt idx="2270">
                  <c:v>1369.14</c:v>
                </c:pt>
                <c:pt idx="2271">
                  <c:v>1366.55</c:v>
                </c:pt>
                <c:pt idx="2272">
                  <c:v>1364.98</c:v>
                </c:pt>
                <c:pt idx="2273">
                  <c:v>1345.14</c:v>
                </c:pt>
                <c:pt idx="2274">
                  <c:v>1352.08</c:v>
                </c:pt>
                <c:pt idx="2275">
                  <c:v>1350.75</c:v>
                </c:pt>
                <c:pt idx="2276">
                  <c:v>1360.24</c:v>
                </c:pt>
                <c:pt idx="2277">
                  <c:v>1368.25</c:v>
                </c:pt>
                <c:pt idx="2278">
                  <c:v>1368.64</c:v>
                </c:pt>
                <c:pt idx="2279">
                  <c:v>1367.5</c:v>
                </c:pt>
                <c:pt idx="2280">
                  <c:v>1369.91</c:v>
                </c:pt>
                <c:pt idx="2281">
                  <c:v>1383.27</c:v>
                </c:pt>
                <c:pt idx="2282">
                  <c:v>1386.62</c:v>
                </c:pt>
                <c:pt idx="2283">
                  <c:v>1388.57</c:v>
                </c:pt>
                <c:pt idx="2284">
                  <c:v>1381.3</c:v>
                </c:pt>
                <c:pt idx="2285">
                  <c:v>1367.16</c:v>
                </c:pt>
                <c:pt idx="2286">
                  <c:v>1365.95</c:v>
                </c:pt>
                <c:pt idx="2287">
                  <c:v>1356.6</c:v>
                </c:pt>
                <c:pt idx="2288">
                  <c:v>1357.38</c:v>
                </c:pt>
                <c:pt idx="2289">
                  <c:v>1351.22</c:v>
                </c:pt>
                <c:pt idx="2290">
                  <c:v>1353.13</c:v>
                </c:pt>
                <c:pt idx="2291">
                  <c:v>1359.14</c:v>
                </c:pt>
                <c:pt idx="2292">
                  <c:v>1359.21</c:v>
                </c:pt>
                <c:pt idx="2293">
                  <c:v>1361.42</c:v>
                </c:pt>
                <c:pt idx="2294">
                  <c:v>1358.45</c:v>
                </c:pt>
                <c:pt idx="2295">
                  <c:v>1364.38</c:v>
                </c:pt>
                <c:pt idx="2296">
                  <c:v>1365.56</c:v>
                </c:pt>
                <c:pt idx="2297">
                  <c:v>1365.42</c:v>
                </c:pt>
                <c:pt idx="2298">
                  <c:v>1369.31</c:v>
                </c:pt>
                <c:pt idx="2299">
                  <c:v>1381.28</c:v>
                </c:pt>
                <c:pt idx="2300">
                  <c:v>1386.42</c:v>
                </c:pt>
                <c:pt idx="2301">
                  <c:v>1378.17</c:v>
                </c:pt>
                <c:pt idx="2302">
                  <c:v>1375.76</c:v>
                </c:pt>
                <c:pt idx="2303">
                  <c:v>1377.83</c:v>
                </c:pt>
                <c:pt idx="2304">
                  <c:v>1381.51</c:v>
                </c:pt>
                <c:pt idx="2305">
                  <c:v>1367.99</c:v>
                </c:pt>
                <c:pt idx="2306">
                  <c:v>1368.69</c:v>
                </c:pt>
                <c:pt idx="2307">
                  <c:v>1364.13</c:v>
                </c:pt>
                <c:pt idx="2308">
                  <c:v>1370.46</c:v>
                </c:pt>
                <c:pt idx="2309">
                  <c:v>1351.4</c:v>
                </c:pt>
                <c:pt idx="2310">
                  <c:v>1340.11</c:v>
                </c:pt>
                <c:pt idx="2311">
                  <c:v>1327.88</c:v>
                </c:pt>
                <c:pt idx="2312">
                  <c:v>1328.08</c:v>
                </c:pt>
                <c:pt idx="2313">
                  <c:v>1297.3699999999999</c:v>
                </c:pt>
                <c:pt idx="2314">
                  <c:v>1273.6500000000001</c:v>
                </c:pt>
                <c:pt idx="2315">
                  <c:v>1272.95</c:v>
                </c:pt>
                <c:pt idx="2316">
                  <c:v>1273.57</c:v>
                </c:pt>
                <c:pt idx="2317">
                  <c:v>1296.3800000000001</c:v>
                </c:pt>
                <c:pt idx="2318">
                  <c:v>1281.01</c:v>
                </c:pt>
                <c:pt idx="2319">
                  <c:v>1275.3499999999999</c:v>
                </c:pt>
                <c:pt idx="2320">
                  <c:v>1270.93</c:v>
                </c:pt>
                <c:pt idx="2321">
                  <c:v>1260.6300000000001</c:v>
                </c:pt>
                <c:pt idx="2322">
                  <c:v>1235.52</c:v>
                </c:pt>
                <c:pt idx="2323">
                  <c:v>1224.02</c:v>
                </c:pt>
                <c:pt idx="2324">
                  <c:v>1243.6300000000001</c:v>
                </c:pt>
                <c:pt idx="2325">
                  <c:v>1234.03</c:v>
                </c:pt>
                <c:pt idx="2326">
                  <c:v>1243.6500000000001</c:v>
                </c:pt>
                <c:pt idx="2327">
                  <c:v>1245.17</c:v>
                </c:pt>
                <c:pt idx="2328">
                  <c:v>1261.1500000000001</c:v>
                </c:pt>
                <c:pt idx="2329">
                  <c:v>1261.06</c:v>
                </c:pt>
                <c:pt idx="2330">
                  <c:v>1270.81</c:v>
                </c:pt>
                <c:pt idx="2331">
                  <c:v>1264.77</c:v>
                </c:pt>
                <c:pt idx="2332">
                  <c:v>1263.69</c:v>
                </c:pt>
                <c:pt idx="2333">
                  <c:v>1285.51</c:v>
                </c:pt>
                <c:pt idx="2334">
                  <c:v>1282.24</c:v>
                </c:pt>
                <c:pt idx="2335">
                  <c:v>1276.96</c:v>
                </c:pt>
                <c:pt idx="2336">
                  <c:v>1264.29</c:v>
                </c:pt>
                <c:pt idx="2337">
                  <c:v>1273.6099999999999</c:v>
                </c:pt>
                <c:pt idx="2338">
                  <c:v>1270.57</c:v>
                </c:pt>
                <c:pt idx="2339">
                  <c:v>1258.6099999999999</c:v>
                </c:pt>
                <c:pt idx="2340">
                  <c:v>1256.75</c:v>
                </c:pt>
                <c:pt idx="2341">
                  <c:v>1244.8</c:v>
                </c:pt>
                <c:pt idx="2342">
                  <c:v>1229.73</c:v>
                </c:pt>
                <c:pt idx="2343">
                  <c:v>1246.07</c:v>
                </c:pt>
                <c:pt idx="2344">
                  <c:v>1234.3399999999999</c:v>
                </c:pt>
                <c:pt idx="2345">
                  <c:v>1241.8699999999999</c:v>
                </c:pt>
                <c:pt idx="2346">
                  <c:v>1253.1600000000001</c:v>
                </c:pt>
                <c:pt idx="2347">
                  <c:v>1252.0899999999999</c:v>
                </c:pt>
                <c:pt idx="2348">
                  <c:v>1248.8499999999999</c:v>
                </c:pt>
                <c:pt idx="2349">
                  <c:v>1254.01</c:v>
                </c:pt>
                <c:pt idx="2350">
                  <c:v>1250.9100000000001</c:v>
                </c:pt>
                <c:pt idx="2351">
                  <c:v>1268.9000000000001</c:v>
                </c:pt>
                <c:pt idx="2352">
                  <c:v>1254.6500000000001</c:v>
                </c:pt>
                <c:pt idx="2353">
                  <c:v>1237.78</c:v>
                </c:pt>
                <c:pt idx="2354">
                  <c:v>1199.47</c:v>
                </c:pt>
                <c:pt idx="2355">
                  <c:v>1203.22</c:v>
                </c:pt>
                <c:pt idx="2356">
                  <c:v>1181.48</c:v>
                </c:pt>
                <c:pt idx="2357">
                  <c:v>1201.72</c:v>
                </c:pt>
                <c:pt idx="2358">
                  <c:v>1225.8599999999999</c:v>
                </c:pt>
                <c:pt idx="2359">
                  <c:v>1223.22</c:v>
                </c:pt>
                <c:pt idx="2360">
                  <c:v>1216.22</c:v>
                </c:pt>
                <c:pt idx="2361">
                  <c:v>1203.23</c:v>
                </c:pt>
                <c:pt idx="2362">
                  <c:v>1196.3599999999999</c:v>
                </c:pt>
                <c:pt idx="2363">
                  <c:v>1201.75</c:v>
                </c:pt>
                <c:pt idx="2364">
                  <c:v>1180.21</c:v>
                </c:pt>
                <c:pt idx="2365">
                  <c:v>1179.43</c:v>
                </c:pt>
                <c:pt idx="2366">
                  <c:v>1172.6600000000001</c:v>
                </c:pt>
                <c:pt idx="2367">
                  <c:v>1153.7</c:v>
                </c:pt>
                <c:pt idx="2368">
                  <c:v>1171.07</c:v>
                </c:pt>
                <c:pt idx="2369">
                  <c:v>1178.3900000000001</c:v>
                </c:pt>
                <c:pt idx="2370">
                  <c:v>1175.1199999999999</c:v>
                </c:pt>
                <c:pt idx="2371">
                  <c:v>1156.24</c:v>
                </c:pt>
                <c:pt idx="2372">
                  <c:v>1183.8</c:v>
                </c:pt>
                <c:pt idx="2373">
                  <c:v>1183.8699999999999</c:v>
                </c:pt>
                <c:pt idx="2374">
                  <c:v>1198.18</c:v>
                </c:pt>
                <c:pt idx="2375">
                  <c:v>1210.55</c:v>
                </c:pt>
                <c:pt idx="2376">
                  <c:v>1210.6400000000001</c:v>
                </c:pt>
                <c:pt idx="2377">
                  <c:v>1206.74</c:v>
                </c:pt>
                <c:pt idx="2378">
                  <c:v>1202.98</c:v>
                </c:pt>
                <c:pt idx="2379">
                  <c:v>1208.94</c:v>
                </c:pt>
                <c:pt idx="2380">
                  <c:v>1215.54</c:v>
                </c:pt>
                <c:pt idx="2381">
                  <c:v>1218.23</c:v>
                </c:pt>
                <c:pt idx="2382">
                  <c:v>1241.57</c:v>
                </c:pt>
                <c:pt idx="2383">
                  <c:v>1240.28</c:v>
                </c:pt>
                <c:pt idx="2384">
                  <c:v>1238.72</c:v>
                </c:pt>
                <c:pt idx="2385">
                  <c:v>1234.17</c:v>
                </c:pt>
                <c:pt idx="2386">
                  <c:v>1249.78</c:v>
                </c:pt>
                <c:pt idx="2387">
                  <c:v>1262.03</c:v>
                </c:pt>
                <c:pt idx="2388">
                  <c:v>1251.96</c:v>
                </c:pt>
                <c:pt idx="2389">
                  <c:v>1259.3</c:v>
                </c:pt>
                <c:pt idx="2390">
                  <c:v>1260.6500000000001</c:v>
                </c:pt>
                <c:pt idx="2391">
                  <c:v>1261.44</c:v>
                </c:pt>
                <c:pt idx="2392">
                  <c:v>1258.46</c:v>
                </c:pt>
                <c:pt idx="2393">
                  <c:v>1257.98</c:v>
                </c:pt>
                <c:pt idx="2394">
                  <c:v>1278.1500000000001</c:v>
                </c:pt>
                <c:pt idx="2395">
                  <c:v>1281.02</c:v>
                </c:pt>
                <c:pt idx="2396">
                  <c:v>1250.6099999999999</c:v>
                </c:pt>
                <c:pt idx="2397">
                  <c:v>1234</c:v>
                </c:pt>
                <c:pt idx="2398">
                  <c:v>1245.49</c:v>
                </c:pt>
                <c:pt idx="2399">
                  <c:v>1252.31</c:v>
                </c:pt>
                <c:pt idx="2400">
                  <c:v>1265.2</c:v>
                </c:pt>
                <c:pt idx="2401">
                  <c:v>1265.02</c:v>
                </c:pt>
                <c:pt idx="2402">
                  <c:v>1279.81</c:v>
                </c:pt>
                <c:pt idx="2403">
                  <c:v>1282.8599999999999</c:v>
                </c:pt>
                <c:pt idx="2404">
                  <c:v>1281.27</c:v>
                </c:pt>
                <c:pt idx="2405">
                  <c:v>1290.6600000000001</c:v>
                </c:pt>
                <c:pt idx="2406">
                  <c:v>1286.6199999999999</c:v>
                </c:pt>
                <c:pt idx="2407">
                  <c:v>1290.6600000000001</c:v>
                </c:pt>
                <c:pt idx="2408">
                  <c:v>1298.97</c:v>
                </c:pt>
                <c:pt idx="2409">
                  <c:v>1298.6600000000001</c:v>
                </c:pt>
                <c:pt idx="2410">
                  <c:v>1290.81</c:v>
                </c:pt>
                <c:pt idx="2411">
                  <c:v>1291.67</c:v>
                </c:pt>
                <c:pt idx="2412">
                  <c:v>1298.9000000000001</c:v>
                </c:pt>
                <c:pt idx="2413">
                  <c:v>1301.3800000000001</c:v>
                </c:pt>
                <c:pt idx="2414">
                  <c:v>1300.27</c:v>
                </c:pt>
                <c:pt idx="2415">
                  <c:v>1294.47</c:v>
                </c:pt>
                <c:pt idx="2416">
                  <c:v>1287.82</c:v>
                </c:pt>
                <c:pt idx="2417">
                  <c:v>1279.8399999999999</c:v>
                </c:pt>
                <c:pt idx="2418">
                  <c:v>1290.24</c:v>
                </c:pt>
                <c:pt idx="2419">
                  <c:v>1287.8900000000001</c:v>
                </c:pt>
                <c:pt idx="2420">
                  <c:v>1287</c:v>
                </c:pt>
                <c:pt idx="2421">
                  <c:v>1294.73</c:v>
                </c:pt>
                <c:pt idx="2422">
                  <c:v>1306.1099999999999</c:v>
                </c:pt>
                <c:pt idx="2423">
                  <c:v>1305.98</c:v>
                </c:pt>
                <c:pt idx="2424">
                  <c:v>1316.55</c:v>
                </c:pt>
                <c:pt idx="2425">
                  <c:v>1303.51</c:v>
                </c:pt>
                <c:pt idx="2426">
                  <c:v>1304.27</c:v>
                </c:pt>
                <c:pt idx="2427">
                  <c:v>1280.3399999999999</c:v>
                </c:pt>
                <c:pt idx="2428">
                  <c:v>1273.6500000000001</c:v>
                </c:pt>
                <c:pt idx="2429">
                  <c:v>1285.1300000000001</c:v>
                </c:pt>
                <c:pt idx="2430">
                  <c:v>1282.8900000000001</c:v>
                </c:pt>
                <c:pt idx="2431">
                  <c:v>1272.9100000000001</c:v>
                </c:pt>
                <c:pt idx="2432">
                  <c:v>1284.4000000000001</c:v>
                </c:pt>
                <c:pt idx="2433">
                  <c:v>1300.5899999999999</c:v>
                </c:pt>
                <c:pt idx="2434">
                  <c:v>1310.1400000000001</c:v>
                </c:pt>
                <c:pt idx="2435">
                  <c:v>1330.53</c:v>
                </c:pt>
                <c:pt idx="2436">
                  <c:v>1332.09</c:v>
                </c:pt>
                <c:pt idx="2437">
                  <c:v>1335.34</c:v>
                </c:pt>
                <c:pt idx="2438">
                  <c:v>1329.21</c:v>
                </c:pt>
                <c:pt idx="2439">
                  <c:v>1317.07</c:v>
                </c:pt>
                <c:pt idx="2440">
                  <c:v>1322.07</c:v>
                </c:pt>
                <c:pt idx="2441">
                  <c:v>1323.29</c:v>
                </c:pt>
                <c:pt idx="2442">
                  <c:v>1330.86</c:v>
                </c:pt>
                <c:pt idx="2443">
                  <c:v>1332.02</c:v>
                </c:pt>
                <c:pt idx="2444">
                  <c:v>1335.92</c:v>
                </c:pt>
                <c:pt idx="2445">
                  <c:v>1343.94</c:v>
                </c:pt>
                <c:pt idx="2446">
                  <c:v>1349.28</c:v>
                </c:pt>
                <c:pt idx="2447">
                  <c:v>1348.99</c:v>
                </c:pt>
                <c:pt idx="2448">
                  <c:v>1349.51</c:v>
                </c:pt>
                <c:pt idx="2449">
                  <c:v>1345.86</c:v>
                </c:pt>
                <c:pt idx="2450">
                  <c:v>1354.05</c:v>
                </c:pt>
                <c:pt idx="2451">
                  <c:v>1355.48</c:v>
                </c:pt>
                <c:pt idx="2452">
                  <c:v>1353.08</c:v>
                </c:pt>
                <c:pt idx="2453">
                  <c:v>1345.06</c:v>
                </c:pt>
                <c:pt idx="2454">
                  <c:v>1348.21</c:v>
                </c:pt>
                <c:pt idx="2455">
                  <c:v>1332.35</c:v>
                </c:pt>
                <c:pt idx="2456">
                  <c:v>1321.37</c:v>
                </c:pt>
                <c:pt idx="2457">
                  <c:v>1321.01</c:v>
                </c:pt>
                <c:pt idx="2458">
                  <c:v>1295.1600000000001</c:v>
                </c:pt>
                <c:pt idx="2459">
                  <c:v>1299.3800000000001</c:v>
                </c:pt>
                <c:pt idx="2460">
                  <c:v>1279.02</c:v>
                </c:pt>
                <c:pt idx="2461">
                  <c:v>1297.2</c:v>
                </c:pt>
                <c:pt idx="2462">
                  <c:v>1306.93</c:v>
                </c:pt>
                <c:pt idx="2463">
                  <c:v>1320.29</c:v>
                </c:pt>
                <c:pt idx="2464">
                  <c:v>1318.47</c:v>
                </c:pt>
                <c:pt idx="2465">
                  <c:v>1298.08</c:v>
                </c:pt>
                <c:pt idx="2466">
                  <c:v>1308.75</c:v>
                </c:pt>
                <c:pt idx="2467">
                  <c:v>1313.1</c:v>
                </c:pt>
                <c:pt idx="2468">
                  <c:v>1287.92</c:v>
                </c:pt>
                <c:pt idx="2469">
                  <c:v>1297.78</c:v>
                </c:pt>
                <c:pt idx="2470">
                  <c:v>1305.54</c:v>
                </c:pt>
                <c:pt idx="2471">
                  <c:v>1303.24</c:v>
                </c:pt>
                <c:pt idx="2472">
                  <c:v>1281.8399999999999</c:v>
                </c:pt>
                <c:pt idx="2473">
                  <c:v>1287.54</c:v>
                </c:pt>
                <c:pt idx="2474">
                  <c:v>1275.54</c:v>
                </c:pt>
                <c:pt idx="2475">
                  <c:v>1280.97</c:v>
                </c:pt>
                <c:pt idx="2476">
                  <c:v>1288.6600000000001</c:v>
                </c:pt>
                <c:pt idx="2477">
                  <c:v>1295.9100000000001</c:v>
                </c:pt>
                <c:pt idx="2478">
                  <c:v>1292.24</c:v>
                </c:pt>
                <c:pt idx="2479">
                  <c:v>1309.1600000000001</c:v>
                </c:pt>
                <c:pt idx="2480">
                  <c:v>1312.82</c:v>
                </c:pt>
                <c:pt idx="2481">
                  <c:v>1323.76</c:v>
                </c:pt>
                <c:pt idx="2482">
                  <c:v>1317.7</c:v>
                </c:pt>
                <c:pt idx="2483">
                  <c:v>1321.47</c:v>
                </c:pt>
                <c:pt idx="2484">
                  <c:v>1312.95</c:v>
                </c:pt>
                <c:pt idx="2485">
                  <c:v>1313.32</c:v>
                </c:pt>
                <c:pt idx="2486">
                  <c:v>1339.32</c:v>
                </c:pt>
                <c:pt idx="2487">
                  <c:v>1339.9</c:v>
                </c:pt>
                <c:pt idx="2488">
                  <c:v>1345.91</c:v>
                </c:pt>
                <c:pt idx="2489">
                  <c:v>1343.3</c:v>
                </c:pt>
                <c:pt idx="2490">
                  <c:v>1338.06</c:v>
                </c:pt>
                <c:pt idx="2491">
                  <c:v>1337.41</c:v>
                </c:pt>
                <c:pt idx="2492">
                  <c:v>1335.61</c:v>
                </c:pt>
                <c:pt idx="2493">
                  <c:v>1331.9</c:v>
                </c:pt>
                <c:pt idx="2494">
                  <c:v>1340.79</c:v>
                </c:pt>
                <c:pt idx="2495">
                  <c:v>1352.3</c:v>
                </c:pt>
                <c:pt idx="2496">
                  <c:v>1354.62</c:v>
                </c:pt>
                <c:pt idx="2497">
                  <c:v>1370.54</c:v>
                </c:pt>
                <c:pt idx="2498">
                  <c:v>1369.23</c:v>
                </c:pt>
                <c:pt idx="2499">
                  <c:v>1358.59</c:v>
                </c:pt>
                <c:pt idx="2500">
                  <c:v>1357.13</c:v>
                </c:pt>
                <c:pt idx="2501">
                  <c:v>1349.3</c:v>
                </c:pt>
                <c:pt idx="2502">
                  <c:v>1346.74</c:v>
                </c:pt>
                <c:pt idx="2503">
                  <c:v>1346.92</c:v>
                </c:pt>
                <c:pt idx="2504">
                  <c:v>1352.36</c:v>
                </c:pt>
                <c:pt idx="2505">
                  <c:v>1358.62</c:v>
                </c:pt>
                <c:pt idx="2506">
                  <c:v>1363.91</c:v>
                </c:pt>
                <c:pt idx="2507">
                  <c:v>1358.78</c:v>
                </c:pt>
                <c:pt idx="2508">
                  <c:v>1353.36</c:v>
                </c:pt>
                <c:pt idx="2509">
                  <c:v>1357.73</c:v>
                </c:pt>
                <c:pt idx="2510">
                  <c:v>1365.4</c:v>
                </c:pt>
                <c:pt idx="2511">
                  <c:v>1386.68</c:v>
                </c:pt>
                <c:pt idx="2512">
                  <c:v>1394.49</c:v>
                </c:pt>
                <c:pt idx="2513">
                  <c:v>1386.75</c:v>
                </c:pt>
                <c:pt idx="2514">
                  <c:v>1394.65</c:v>
                </c:pt>
                <c:pt idx="2515">
                  <c:v>1390.38</c:v>
                </c:pt>
                <c:pt idx="2516">
                  <c:v>1366.48</c:v>
                </c:pt>
                <c:pt idx="2517">
                  <c:v>1368.34</c:v>
                </c:pt>
                <c:pt idx="2518">
                  <c:v>1378.26</c:v>
                </c:pt>
                <c:pt idx="2519">
                  <c:v>1340.45</c:v>
                </c:pt>
                <c:pt idx="2520">
                  <c:v>1314.6</c:v>
                </c:pt>
                <c:pt idx="2521">
                  <c:v>1310.98</c:v>
                </c:pt>
                <c:pt idx="2522">
                  <c:v>1318.8</c:v>
                </c:pt>
                <c:pt idx="2523">
                  <c:v>1337.91</c:v>
                </c:pt>
                <c:pt idx="2524">
                  <c:v>1321.6</c:v>
                </c:pt>
                <c:pt idx="2525">
                  <c:v>1322.08</c:v>
                </c:pt>
                <c:pt idx="2526">
                  <c:v>1329.01</c:v>
                </c:pt>
                <c:pt idx="2527">
                  <c:v>1299.51</c:v>
                </c:pt>
                <c:pt idx="2528">
                  <c:v>1295.51</c:v>
                </c:pt>
                <c:pt idx="2529">
                  <c:v>1313.51</c:v>
                </c:pt>
                <c:pt idx="2530">
                  <c:v>1328.71</c:v>
                </c:pt>
                <c:pt idx="2531">
                  <c:v>1320</c:v>
                </c:pt>
                <c:pt idx="2532">
                  <c:v>1340.44</c:v>
                </c:pt>
                <c:pt idx="2533">
                  <c:v>1332.04</c:v>
                </c:pt>
                <c:pt idx="2534">
                  <c:v>1318.15</c:v>
                </c:pt>
                <c:pt idx="2535">
                  <c:v>1321.58</c:v>
                </c:pt>
                <c:pt idx="2536">
                  <c:v>1331.74</c:v>
                </c:pt>
                <c:pt idx="2537">
                  <c:v>1326.03</c:v>
                </c:pt>
                <c:pt idx="2538">
                  <c:v>1344.42</c:v>
                </c:pt>
                <c:pt idx="2539">
                  <c:v>1355.48</c:v>
                </c:pt>
                <c:pt idx="2540">
                  <c:v>1356.45</c:v>
                </c:pt>
                <c:pt idx="2541">
                  <c:v>1354.79</c:v>
                </c:pt>
                <c:pt idx="2542">
                  <c:v>1371.59</c:v>
                </c:pt>
                <c:pt idx="2543">
                  <c:v>1385.43</c:v>
                </c:pt>
                <c:pt idx="2544">
                  <c:v>1390.39</c:v>
                </c:pt>
                <c:pt idx="2545">
                  <c:v>1387.85</c:v>
                </c:pt>
                <c:pt idx="2546">
                  <c:v>1384.14</c:v>
                </c:pt>
                <c:pt idx="2547">
                  <c:v>1393.68</c:v>
                </c:pt>
                <c:pt idx="2548">
                  <c:v>1403.15</c:v>
                </c:pt>
                <c:pt idx="2549">
                  <c:v>1405.08</c:v>
                </c:pt>
                <c:pt idx="2550">
                  <c:v>1396.67</c:v>
                </c:pt>
                <c:pt idx="2551">
                  <c:v>1397.13</c:v>
                </c:pt>
                <c:pt idx="2552">
                  <c:v>1400.25</c:v>
                </c:pt>
                <c:pt idx="2553">
                  <c:v>1404.5</c:v>
                </c:pt>
                <c:pt idx="2554">
                  <c:v>1399.05</c:v>
                </c:pt>
                <c:pt idx="2555">
                  <c:v>1384.75</c:v>
                </c:pt>
                <c:pt idx="2556">
                  <c:v>1385.42</c:v>
                </c:pt>
                <c:pt idx="2557">
                  <c:v>1376.25</c:v>
                </c:pt>
                <c:pt idx="2558">
                  <c:v>1385.98</c:v>
                </c:pt>
                <c:pt idx="2559">
                  <c:v>1393.21</c:v>
                </c:pt>
                <c:pt idx="2560">
                  <c:v>1400.27</c:v>
                </c:pt>
                <c:pt idx="2561">
                  <c:v>1385.88</c:v>
                </c:pt>
                <c:pt idx="2562">
                  <c:v>1346.91</c:v>
                </c:pt>
                <c:pt idx="2563">
                  <c:v>1347.55</c:v>
                </c:pt>
                <c:pt idx="2564">
                  <c:v>1359.03</c:v>
                </c:pt>
                <c:pt idx="2565">
                  <c:v>1365.89</c:v>
                </c:pt>
                <c:pt idx="2566">
                  <c:v>1349.15</c:v>
                </c:pt>
                <c:pt idx="2567">
                  <c:v>1359.65</c:v>
                </c:pt>
                <c:pt idx="2568">
                  <c:v>1367.03</c:v>
                </c:pt>
                <c:pt idx="2569">
                  <c:v>1392.6</c:v>
                </c:pt>
                <c:pt idx="2570">
                  <c:v>1388.59</c:v>
                </c:pt>
                <c:pt idx="2571">
                  <c:v>1397.6</c:v>
                </c:pt>
                <c:pt idx="2572">
                  <c:v>1396.07</c:v>
                </c:pt>
                <c:pt idx="2573">
                  <c:v>1389.56</c:v>
                </c:pt>
                <c:pt idx="2574">
                  <c:v>1379.74</c:v>
                </c:pt>
                <c:pt idx="2575">
                  <c:v>1385.31</c:v>
                </c:pt>
                <c:pt idx="2576">
                  <c:v>1385.13</c:v>
                </c:pt>
                <c:pt idx="2577">
                  <c:v>1383.35</c:v>
                </c:pt>
                <c:pt idx="2578">
                  <c:v>1397.44</c:v>
                </c:pt>
                <c:pt idx="2579">
                  <c:v>1398.76</c:v>
                </c:pt>
                <c:pt idx="2580">
                  <c:v>1406.1</c:v>
                </c:pt>
                <c:pt idx="2581">
                  <c:v>1403.62</c:v>
                </c:pt>
                <c:pt idx="2582">
                  <c:v>1408.88</c:v>
                </c:pt>
                <c:pt idx="2583">
                  <c:v>1399.54</c:v>
                </c:pt>
                <c:pt idx="2584">
                  <c:v>1409.99</c:v>
                </c:pt>
                <c:pt idx="2585">
                  <c:v>1423.66</c:v>
                </c:pt>
                <c:pt idx="2586">
                  <c:v>1422.19</c:v>
                </c:pt>
                <c:pt idx="2587">
                  <c:v>1422.11</c:v>
                </c:pt>
                <c:pt idx="2588">
                  <c:v>1426.15</c:v>
                </c:pt>
                <c:pt idx="2589">
                  <c:v>1426.29</c:v>
                </c:pt>
                <c:pt idx="2590">
                  <c:v>1423.95</c:v>
                </c:pt>
                <c:pt idx="2591">
                  <c:v>1430.11</c:v>
                </c:pt>
                <c:pt idx="2592">
                  <c:v>1422.43</c:v>
                </c:pt>
                <c:pt idx="2593">
                  <c:v>1420.17</c:v>
                </c:pt>
                <c:pt idx="2594">
                  <c:v>1429.11</c:v>
                </c:pt>
                <c:pt idx="2595">
                  <c:v>1425.8</c:v>
                </c:pt>
                <c:pt idx="2596">
                  <c:v>1423.25</c:v>
                </c:pt>
                <c:pt idx="2597">
                  <c:v>1418.79</c:v>
                </c:pt>
                <c:pt idx="2598">
                  <c:v>1410.46</c:v>
                </c:pt>
                <c:pt idx="2599">
                  <c:v>1413.24</c:v>
                </c:pt>
                <c:pt idx="2600">
                  <c:v>1422.82</c:v>
                </c:pt>
                <c:pt idx="2601">
                  <c:v>1425.8</c:v>
                </c:pt>
                <c:pt idx="2602">
                  <c:v>1428.32</c:v>
                </c:pt>
                <c:pt idx="2603">
                  <c:v>1425.53</c:v>
                </c:pt>
                <c:pt idx="2604">
                  <c:v>1423.84</c:v>
                </c:pt>
              </c:numCache>
            </c:numRef>
          </c:val>
          <c:smooth val="0"/>
          <c:extLst>
            <c:ext xmlns:c16="http://schemas.microsoft.com/office/drawing/2014/chart" uri="{C3380CC4-5D6E-409C-BE32-E72D297353CC}">
              <c16:uniqueId val="{00000000-7C6D-4CBD-9386-D8784B6EF9DD}"/>
            </c:ext>
          </c:extLst>
        </c:ser>
        <c:dLbls>
          <c:showLegendKey val="0"/>
          <c:showVal val="0"/>
          <c:showCatName val="0"/>
          <c:showSerName val="0"/>
          <c:showPercent val="0"/>
          <c:showBubbleSize val="0"/>
        </c:dLbls>
        <c:smooth val="0"/>
        <c:axId val="993485120"/>
        <c:axId val="993481512"/>
      </c:lineChart>
      <c:dateAx>
        <c:axId val="993485120"/>
        <c:scaling>
          <c:orientation val="minMax"/>
        </c:scaling>
        <c:delete val="0"/>
        <c:axPos val="b"/>
        <c:numFmt formatCode="[$-40C]mmm\-yy;@" sourceLinked="0"/>
        <c:majorTickMark val="out"/>
        <c:minorTickMark val="none"/>
        <c:tickLblPos val="nextTo"/>
        <c:spPr>
          <a:noFill/>
          <a:ln w="9525" cap="flat" cmpd="sng" algn="ctr">
            <a:solidFill>
              <a:srgbClr val="8B8583"/>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fr-FR"/>
          </a:p>
        </c:txPr>
        <c:crossAx val="993481512"/>
        <c:crosses val="autoZero"/>
        <c:auto val="0"/>
        <c:lblOffset val="100"/>
        <c:baseTimeUnit val="days"/>
        <c:majorUnit val="1"/>
        <c:majorTimeUnit val="years"/>
      </c:dateAx>
      <c:valAx>
        <c:axId val="993481512"/>
        <c:scaling>
          <c:orientation val="minMax"/>
          <c:max val="1600"/>
          <c:min val="500"/>
        </c:scaling>
        <c:delete val="0"/>
        <c:axPos val="l"/>
        <c:numFmt formatCode="#,##0" sourceLinked="0"/>
        <c:majorTickMark val="out"/>
        <c:minorTickMark val="none"/>
        <c:tickLblPos val="nextTo"/>
        <c:spPr>
          <a:noFill/>
          <a:ln>
            <a:solidFill>
              <a:srgbClr val="8B8583"/>
            </a:solid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fr-FR"/>
          </a:p>
        </c:txPr>
        <c:crossAx val="993485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700">
          <a:latin typeface="Helvetica" panose="020B0604020202020204" pitchFamily="34" charset="0"/>
          <a:cs typeface="Helvetica" panose="020B0604020202020204"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383519-3DD0-414A-B9E4-AA83299CA4B6}" type="datetimeFigureOut">
              <a:rPr lang="fr-FR" smtClean="0"/>
              <a:t>26/12/2019</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D59166C-A332-4EF2-B2D3-991E2141531F}" type="slidenum">
              <a:rPr lang="fr-FR" smtClean="0"/>
              <a:t>‹N°›</a:t>
            </a:fld>
            <a:endParaRPr lang="fr-FR"/>
          </a:p>
        </p:txBody>
      </p:sp>
      <p:pic>
        <p:nvPicPr>
          <p:cNvPr id="6" name="Picture 13"/>
          <p:cNvPicPr/>
          <p:nvPr/>
        </p:nvPicPr>
        <p:blipFill>
          <a:blip r:embed="rId2" cstate="print">
            <a:extLst>
              <a:ext uri="{28A0092B-C50C-407E-A947-70E740481C1C}">
                <a14:useLocalDpi xmlns:a14="http://schemas.microsoft.com/office/drawing/2010/main" val="0"/>
              </a:ext>
            </a:extLst>
          </a:blip>
          <a:stretch>
            <a:fillRect/>
          </a:stretch>
        </p:blipFill>
        <p:spPr bwMode="auto">
          <a:xfrm>
            <a:off x="4183958" y="9428583"/>
            <a:ext cx="1732176" cy="6154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5210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68DD19-4CEA-48C0-934E-ACF6AB9DE4A7}" type="datetimeFigureOut">
              <a:rPr lang="fr-FR" smtClean="0"/>
              <a:t>26/12/2019</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3F928F-F4D8-4546-A6CE-D042B8B26BD5}" type="slidenum">
              <a:rPr lang="fr-FR" smtClean="0"/>
              <a:t>‹N°›</a:t>
            </a:fld>
            <a:endParaRPr lang="fr-FR"/>
          </a:p>
        </p:txBody>
      </p:sp>
    </p:spTree>
    <p:extLst>
      <p:ext uri="{BB962C8B-B14F-4D97-AF65-F5344CB8AC3E}">
        <p14:creationId xmlns:p14="http://schemas.microsoft.com/office/powerpoint/2010/main" val="2495993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fr-FR"/>
              <a:t>Modifiez le style du titre</a:t>
            </a:r>
            <a:endParaRPr lang="en-US"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A6CD031-D4DB-42BE-93E7-D6A25A1B8778}" type="slidenum">
              <a:rPr lang="en-US" smtClean="0"/>
              <a:pPr/>
              <a:t>‹N°›</a:t>
            </a:fld>
            <a:endParaRPr lang="en-US" dirty="0"/>
          </a:p>
        </p:txBody>
      </p:sp>
    </p:spTree>
    <p:extLst>
      <p:ext uri="{BB962C8B-B14F-4D97-AF65-F5344CB8AC3E}">
        <p14:creationId xmlns:p14="http://schemas.microsoft.com/office/powerpoint/2010/main" val="39563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dirty="0"/>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D27D85A-E0D5-425F-B2A8-55E347C2077B}" type="datetimeFigureOut">
              <a:rPr lang="en-US" smtClean="0"/>
              <a:pPr/>
              <a:t>12/26/2019</a:t>
            </a:fld>
            <a:endParaRPr lang="en-US"/>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dirty="0"/>
          </a:p>
        </p:txBody>
      </p:sp>
    </p:spTree>
    <p:extLst>
      <p:ext uri="{BB962C8B-B14F-4D97-AF65-F5344CB8AC3E}">
        <p14:creationId xmlns:p14="http://schemas.microsoft.com/office/powerpoint/2010/main" val="16560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D27D85A-E0D5-425F-B2A8-55E347C2077B}" type="datetimeFigureOut">
              <a:rPr lang="en-US" smtClean="0"/>
              <a:t>12/26/2019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75414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27D85A-E0D5-425F-B2A8-55E347C2077B}" type="datetimeFigureOut">
              <a:rPr lang="en-US" smtClean="0"/>
              <a:t>12/26/2019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75420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27D85A-E0D5-425F-B2A8-55E347C2077B}" type="datetimeFigureOut">
              <a:rPr lang="en-US" smtClean="0"/>
              <a:t>12/26/2019</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766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12/26/2019</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6683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27D85A-E0D5-425F-B2A8-55E347C2077B}" type="datetimeFigureOut">
              <a:rPr lang="en-US" smtClean="0"/>
              <a:t>12/26/2019</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09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12/26/2019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4129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12/26/2019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10865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12/26/2019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97820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12/26/2019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2169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D27D85A-E0D5-425F-B2A8-55E347C2077B}" type="datetimeFigureOut">
              <a:rPr lang="en-US" smtClean="0"/>
              <a:pPr/>
              <a:t>12/26/2019</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8A6CD031-D4DB-42BE-93E7-D6A25A1B8778}" type="slidenum">
              <a:rPr lang="en-US" smtClean="0"/>
              <a:pPr/>
              <a:t>‹N°›</a:t>
            </a:fld>
            <a:endParaRPr lang="en-US"/>
          </a:p>
        </p:txBody>
      </p:sp>
      <p:sp>
        <p:nvSpPr>
          <p:cNvPr id="7" name="MSIPCMContentMarking" descr="{&quot;HashCode&quot;:1644228579,&quot;Placement&quot;:&quot;Footer&quot;}"/>
          <p:cNvSpPr txBox="1"/>
          <p:nvPr userDrawn="1"/>
        </p:nvSpPr>
        <p:spPr>
          <a:xfrm>
            <a:off x="0" y="67494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403914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caisse-epargne.fr/dda"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www.euronext.com/" TargetMode="Externa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www.ce.natixi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rotWithShape="1">
          <a:blip r:embed="rId2" cstate="print">
            <a:extLst>
              <a:ext uri="{28A0092B-C50C-407E-A947-70E740481C1C}">
                <a14:useLocalDpi xmlns:a14="http://schemas.microsoft.com/office/drawing/2010/main" val="0"/>
              </a:ext>
            </a:extLst>
          </a:blip>
          <a:srcRect b="2522"/>
          <a:stretch/>
        </p:blipFill>
        <p:spPr>
          <a:xfrm>
            <a:off x="0" y="0"/>
            <a:ext cx="9144000" cy="5949280"/>
          </a:xfrm>
          <a:prstGeom prst="rect">
            <a:avLst/>
          </a:prstGeom>
        </p:spPr>
      </p:pic>
      <p:sp>
        <p:nvSpPr>
          <p:cNvPr id="19" name="Rectangle 18"/>
          <p:cNvSpPr/>
          <p:nvPr/>
        </p:nvSpPr>
        <p:spPr>
          <a:xfrm>
            <a:off x="7274416" y="6145722"/>
            <a:ext cx="1889956" cy="725125"/>
          </a:xfrm>
          <a:prstGeom prst="rect">
            <a:avLst/>
          </a:prstGeom>
          <a:solidFill>
            <a:srgbClr val="FFFFFF"/>
          </a:soli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3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endParaRPr lang="fr-FR" altLang="fr-FR" sz="1000" dirty="0">
              <a:solidFill>
                <a:srgbClr val="979797"/>
              </a:solidFill>
              <a:cs typeface="Arial" pitchFamily="34" charset="0"/>
            </a:endParaRPr>
          </a:p>
        </p:txBody>
      </p:sp>
      <p:sp>
        <p:nvSpPr>
          <p:cNvPr id="31" name="Text Box 4"/>
          <p:cNvSpPr txBox="1">
            <a:spLocks noChangeArrowheads="1"/>
          </p:cNvSpPr>
          <p:nvPr/>
        </p:nvSpPr>
        <p:spPr bwMode="auto">
          <a:xfrm>
            <a:off x="167697" y="476672"/>
            <a:ext cx="3813374" cy="5324817"/>
          </a:xfrm>
          <a:prstGeom prst="rect">
            <a:avLst/>
          </a:prstGeom>
          <a:solidFill>
            <a:srgbClr val="FFFFFF">
              <a:alpha val="81176"/>
            </a:srgbClr>
          </a:solidFill>
          <a:ln>
            <a:noFill/>
          </a:ln>
          <a:extLst/>
        </p:spPr>
        <p:txBody>
          <a:bodyPr lIns="18000" rIns="18000" anchor="ct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50000"/>
              </a:spcBef>
              <a:spcAft>
                <a:spcPct val="0"/>
              </a:spcAft>
              <a:buClrTx/>
              <a:buSzTx/>
              <a:buFontTx/>
              <a:buNone/>
            </a:pPr>
            <a:endParaRPr lang="fr-FR" altLang="fr-FR" sz="900" b="1" dirty="0">
              <a:cs typeface="Times" pitchFamily="18" charset="0"/>
            </a:endParaRPr>
          </a:p>
        </p:txBody>
      </p:sp>
      <p:sp>
        <p:nvSpPr>
          <p:cNvPr id="32" name="Rectangle 3"/>
          <p:cNvSpPr>
            <a:spLocks noChangeArrowheads="1"/>
          </p:cNvSpPr>
          <p:nvPr/>
        </p:nvSpPr>
        <p:spPr bwMode="auto">
          <a:xfrm>
            <a:off x="6013450" y="3933056"/>
            <a:ext cx="2879725" cy="1800200"/>
          </a:xfrm>
          <a:prstGeom prst="rect">
            <a:avLst/>
          </a:prstGeom>
          <a:solidFill>
            <a:srgbClr val="FFFFFF">
              <a:alpha val="71000"/>
            </a:srgbClr>
          </a:solidFill>
          <a:ln w="9525" algn="ctr">
            <a:noFill/>
            <a:miter lim="800000"/>
            <a:headEnd/>
            <a:tailEnd/>
          </a:ln>
          <a:extLst/>
        </p:spPr>
        <p:txBody>
          <a:bodyPr lIns="0" rIns="18000" anchor="ctr"/>
          <a:lstStyle/>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Document à usage strictement interne</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NE PAS REMETTRE AUX CLIENTS</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Cette présentation est sans valeur contractuelle et ne constitue pas un conseil en investissement</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50" normalizeH="0" baseline="0" noProof="0" dirty="0">
                <a:ln>
                  <a:noFill/>
                </a:ln>
                <a:solidFill>
                  <a:srgbClr val="C00000"/>
                </a:solidFill>
                <a:effectLst/>
                <a:uLnTx/>
                <a:uFillTx/>
                <a:latin typeface="Helvetica"/>
                <a:cs typeface="Calibri" panose="020F0502020204030204" pitchFamily="34" charset="0"/>
              </a:rPr>
              <a:t>Toute modification de ce document par un établissement sans l’accord de BPCE et de Natixis sera de la responsabilité de cet établissement</a:t>
            </a:r>
          </a:p>
        </p:txBody>
      </p:sp>
      <p:sp>
        <p:nvSpPr>
          <p:cNvPr id="33" name="Text Box 8"/>
          <p:cNvSpPr txBox="1">
            <a:spLocks noChangeArrowheads="1"/>
          </p:cNvSpPr>
          <p:nvPr/>
        </p:nvSpPr>
        <p:spPr bwMode="auto">
          <a:xfrm>
            <a:off x="258357" y="4807599"/>
            <a:ext cx="27447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rIns="18000"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base">
              <a:spcBef>
                <a:spcPct val="50000"/>
              </a:spcBef>
              <a:spcAft>
                <a:spcPct val="0"/>
              </a:spcAft>
              <a:defRPr/>
            </a:pPr>
            <a:r>
              <a:rPr lang="fr-FR" sz="900" b="1" dirty="0">
                <a:solidFill>
                  <a:srgbClr val="4F504F"/>
                </a:solidFill>
                <a:latin typeface="Helvetica"/>
                <a:cs typeface="Times" pitchFamily="18" charset="0"/>
              </a:rPr>
              <a:t>Votre contact Banque de la Grande Clientèle</a:t>
            </a:r>
          </a:p>
          <a:p>
            <a:pPr fontAlgn="base">
              <a:spcBef>
                <a:spcPct val="50000"/>
              </a:spcBef>
              <a:spcAft>
                <a:spcPct val="0"/>
              </a:spcAft>
              <a:defRPr/>
            </a:pPr>
            <a:r>
              <a:rPr lang="fr-FR" sz="900" dirty="0">
                <a:latin typeface="Helvetica"/>
                <a:cs typeface="Times" pitchFamily="18" charset="0"/>
              </a:rPr>
              <a:t>animation@natixis.com</a:t>
            </a:r>
          </a:p>
          <a:p>
            <a:pPr fontAlgn="base">
              <a:spcBef>
                <a:spcPct val="50000"/>
              </a:spcBef>
              <a:spcAft>
                <a:spcPct val="0"/>
              </a:spcAft>
              <a:defRPr/>
            </a:pPr>
            <a:r>
              <a:rPr lang="fr-FR" sz="800" dirty="0">
                <a:latin typeface="Helvetica"/>
                <a:cs typeface="Times" pitchFamily="18" charset="0"/>
              </a:rPr>
              <a:t>01.58.55.92.98</a:t>
            </a:r>
          </a:p>
        </p:txBody>
      </p:sp>
      <p:sp>
        <p:nvSpPr>
          <p:cNvPr id="34" name="ZoneTexte 33"/>
          <p:cNvSpPr txBox="1"/>
          <p:nvPr/>
        </p:nvSpPr>
        <p:spPr>
          <a:xfrm>
            <a:off x="219109" y="2518568"/>
            <a:ext cx="3761962" cy="1869743"/>
          </a:xfrm>
          <a:prstGeom prst="rect">
            <a:avLst/>
          </a:prstGeom>
          <a:noFill/>
        </p:spPr>
        <p:txBody>
          <a:bodyPr wrap="square" rtlCol="0">
            <a:spAutoFit/>
          </a:bodyPr>
          <a:lstStyle/>
          <a:p>
            <a:pPr algn="just" fontAlgn="base">
              <a:spcBef>
                <a:spcPct val="0"/>
              </a:spcBef>
              <a:spcAft>
                <a:spcPct val="0"/>
              </a:spcAft>
            </a:pPr>
            <a:r>
              <a:rPr lang="fr-FR" sz="1050" b="1" dirty="0">
                <a:solidFill>
                  <a:srgbClr val="CDCECC">
                    <a:lumMod val="25000"/>
                  </a:srgbClr>
                </a:solidFill>
                <a:latin typeface="Helvetica"/>
                <a:cs typeface="Arial" pitchFamily="34" charset="0"/>
              </a:rPr>
              <a:t>Instrument Financier de droit français à capital protégé à 90%* à l’échéance, risque de perte en capital de 10%* à l’échéance</a:t>
            </a:r>
          </a:p>
          <a:p>
            <a:pPr algn="just" fontAlgn="base">
              <a:spcBef>
                <a:spcPct val="0"/>
              </a:spcBef>
              <a:spcAft>
                <a:spcPct val="0"/>
              </a:spcAft>
            </a:pPr>
            <a:r>
              <a:rPr lang="fr-FR" sz="1050" dirty="0">
                <a:solidFill>
                  <a:srgbClr val="CDCECC">
                    <a:lumMod val="25000"/>
                  </a:srgbClr>
                </a:solidFill>
                <a:latin typeface="Helvetica"/>
                <a:cs typeface="Arial" pitchFamily="34" charset="0"/>
              </a:rPr>
              <a:t>Emetteur : Natixis</a:t>
            </a:r>
          </a:p>
          <a:p>
            <a:pPr algn="just" fontAlgn="base">
              <a:spcBef>
                <a:spcPct val="0"/>
              </a:spcBef>
              <a:spcAft>
                <a:spcPct val="0"/>
              </a:spcAft>
            </a:pPr>
            <a:r>
              <a:rPr lang="fr-FR" sz="1050" b="1" dirty="0">
                <a:solidFill>
                  <a:srgbClr val="CDCECC">
                    <a:lumMod val="25000"/>
                  </a:srgbClr>
                </a:solidFill>
                <a:latin typeface="Helvetica"/>
                <a:cs typeface="Arial" pitchFamily="34" charset="0"/>
              </a:rPr>
              <a:t>Durée maximale de l’investissement conseillée : 10 ans </a:t>
            </a:r>
            <a:r>
              <a:rPr lang="fr-FR" sz="1050" dirty="0">
                <a:solidFill>
                  <a:srgbClr val="CDCECC">
                    <a:lumMod val="25000"/>
                  </a:srgbClr>
                </a:solidFill>
                <a:latin typeface="Helvetica"/>
                <a:cs typeface="Arial" pitchFamily="34" charset="0"/>
              </a:rPr>
              <a:t>(à partir de la Date de Détermination Initiale et en l’absence d’un remboursement automatique anticipé)</a:t>
            </a:r>
            <a:endParaRPr lang="fr-FR" sz="1050" b="1" dirty="0">
              <a:solidFill>
                <a:srgbClr val="CDCECC">
                  <a:lumMod val="25000"/>
                </a:srgbClr>
              </a:solidFill>
              <a:latin typeface="Helvetica"/>
              <a:cs typeface="Arial" pitchFamily="34" charset="0"/>
            </a:endParaRPr>
          </a:p>
          <a:p>
            <a:pPr algn="just" fontAlgn="base">
              <a:spcBef>
                <a:spcPct val="0"/>
              </a:spcBef>
              <a:spcAft>
                <a:spcPct val="0"/>
              </a:spcAft>
            </a:pPr>
            <a:r>
              <a:rPr lang="fr-FR" sz="1050" b="1" dirty="0">
                <a:solidFill>
                  <a:srgbClr val="CDCECC">
                    <a:lumMod val="25000"/>
                  </a:srgbClr>
                </a:solidFill>
                <a:latin typeface="Helvetica"/>
                <a:cs typeface="Arial" pitchFamily="34" charset="0"/>
              </a:rPr>
              <a:t>Eligibilité : </a:t>
            </a:r>
            <a:r>
              <a:rPr lang="fr-FR" sz="1050" dirty="0">
                <a:solidFill>
                  <a:srgbClr val="CDCECC">
                    <a:lumMod val="25000"/>
                  </a:srgbClr>
                </a:solidFill>
                <a:latin typeface="Helvetica"/>
                <a:cs typeface="Arial" pitchFamily="34" charset="0"/>
              </a:rPr>
              <a:t>Contrats d’assurance vie et de capitalisation en unités de compte, comptes-titres ordinaires</a:t>
            </a:r>
          </a:p>
          <a:p>
            <a:pPr fontAlgn="base">
              <a:spcBef>
                <a:spcPct val="0"/>
              </a:spcBef>
              <a:spcAft>
                <a:spcPct val="0"/>
              </a:spcAft>
            </a:pPr>
            <a:r>
              <a:rPr lang="fr-FR" sz="1050" b="1" dirty="0">
                <a:solidFill>
                  <a:srgbClr val="CDCECC">
                    <a:lumMod val="25000"/>
                  </a:srgbClr>
                </a:solidFill>
                <a:latin typeface="Helvetica"/>
                <a:cs typeface="Arial" pitchFamily="34" charset="0"/>
              </a:rPr>
              <a:t>Période de souscription : du 9 janvier au 2 avril 2020</a:t>
            </a:r>
          </a:p>
          <a:p>
            <a:pPr fontAlgn="base">
              <a:spcBef>
                <a:spcPct val="0"/>
              </a:spcBef>
              <a:spcAft>
                <a:spcPct val="0"/>
              </a:spcAft>
            </a:pPr>
            <a:r>
              <a:rPr lang="fr-FR" sz="1050" dirty="0">
                <a:solidFill>
                  <a:srgbClr val="CDCECC">
                    <a:lumMod val="25000"/>
                  </a:srgbClr>
                </a:solidFill>
                <a:latin typeface="Helvetica"/>
                <a:cs typeface="Arial" pitchFamily="34" charset="0"/>
              </a:rPr>
              <a:t>Code ISIN :</a:t>
            </a:r>
            <a:r>
              <a:rPr lang="fr-FR" sz="1050" dirty="0">
                <a:latin typeface="Helvetica"/>
                <a:cs typeface="Arial" pitchFamily="34" charset="0"/>
              </a:rPr>
              <a:t> </a:t>
            </a:r>
            <a:r>
              <a:rPr lang="fr-FR" sz="1050" b="1" dirty="0">
                <a:solidFill>
                  <a:srgbClr val="CDCECC">
                    <a:lumMod val="25000"/>
                  </a:srgbClr>
                </a:solidFill>
                <a:latin typeface="Helvetica"/>
                <a:cs typeface="Arial" pitchFamily="34" charset="0"/>
              </a:rPr>
              <a:t>FR0013466422</a:t>
            </a:r>
          </a:p>
        </p:txBody>
      </p:sp>
      <p:sp>
        <p:nvSpPr>
          <p:cNvPr id="35" name="ZoneTexte 34"/>
          <p:cNvSpPr txBox="1"/>
          <p:nvPr/>
        </p:nvSpPr>
        <p:spPr>
          <a:xfrm>
            <a:off x="413375" y="1253036"/>
            <a:ext cx="3351749" cy="1323439"/>
          </a:xfrm>
          <a:prstGeom prst="rect">
            <a:avLst/>
          </a:prstGeom>
          <a:noFill/>
        </p:spPr>
        <p:txBody>
          <a:bodyPr wrap="square" rtlCol="0">
            <a:spAutoFit/>
          </a:bodyPr>
          <a:lstStyle/>
          <a:p>
            <a:pPr algn="ctr" fontAlgn="base">
              <a:spcBef>
                <a:spcPct val="0"/>
              </a:spcBef>
              <a:spcAft>
                <a:spcPct val="0"/>
              </a:spcAft>
            </a:pPr>
            <a:r>
              <a:rPr lang="fr-FR" sz="4000" b="1" dirty="0">
                <a:solidFill>
                  <a:srgbClr val="C00000"/>
                </a:solidFill>
                <a:latin typeface="Helvetica"/>
                <a:ea typeface="Batang" panose="02030600000101010101" pitchFamily="18" charset="-127"/>
                <a:cs typeface="Arial Unicode MS" panose="020B0604020202020204" pitchFamily="34" charset="-128"/>
              </a:rPr>
              <a:t>NYMPHÉA</a:t>
            </a:r>
          </a:p>
          <a:p>
            <a:pPr algn="ctr" fontAlgn="base">
              <a:spcBef>
                <a:spcPct val="0"/>
              </a:spcBef>
              <a:spcAft>
                <a:spcPct val="0"/>
              </a:spcAft>
            </a:pPr>
            <a:r>
              <a:rPr lang="fr-FR" sz="4000" b="1" dirty="0">
                <a:solidFill>
                  <a:srgbClr val="C00000"/>
                </a:solidFill>
                <a:latin typeface="Helvetica"/>
                <a:ea typeface="Batang" panose="02030600000101010101" pitchFamily="18" charset="-127"/>
                <a:cs typeface="Arial Unicode MS" panose="020B0604020202020204" pitchFamily="34" charset="-128"/>
              </a:rPr>
              <a:t>2030</a:t>
            </a:r>
            <a:endParaRPr lang="fr-FR" sz="2000" dirty="0">
              <a:solidFill>
                <a:srgbClr val="CDCECC">
                  <a:lumMod val="50000"/>
                </a:srgbClr>
              </a:solidFill>
              <a:latin typeface="Helvetica"/>
              <a:ea typeface="Batang" panose="02030600000101010101" pitchFamily="18" charset="-127"/>
              <a:cs typeface="Arial Unicode MS" panose="020B0604020202020204" pitchFamily="34" charset="-128"/>
            </a:endParaRPr>
          </a:p>
        </p:txBody>
      </p:sp>
      <p:sp>
        <p:nvSpPr>
          <p:cNvPr id="36" name="ZoneTexte 35"/>
          <p:cNvSpPr txBox="1"/>
          <p:nvPr/>
        </p:nvSpPr>
        <p:spPr>
          <a:xfrm>
            <a:off x="219109" y="6057191"/>
            <a:ext cx="7197749" cy="646331"/>
          </a:xfrm>
          <a:prstGeom prst="rect">
            <a:avLst/>
          </a:prstGeom>
          <a:solidFill>
            <a:srgbClr val="FFFFFF">
              <a:alpha val="69804"/>
            </a:srgbClr>
          </a:solidFill>
        </p:spPr>
        <p:txBody>
          <a:bodyPr wrap="square" rtlCol="0">
            <a:spAutoFit/>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fr-FR" sz="900" b="0" i="1" u="none" strike="noStrike" kern="0" cap="none" spc="0" normalizeH="0" baseline="0" noProof="0" dirty="0">
                <a:ln>
                  <a:noFill/>
                </a:ln>
                <a:solidFill>
                  <a:srgbClr val="000000"/>
                </a:solidFill>
                <a:effectLst/>
                <a:uLnTx/>
                <a:uFillTx/>
                <a:cs typeface="Calibri" panose="020F0502020204030204" pitchFamily="34" charset="0"/>
              </a:rPr>
              <a:t>La rédaction du document a été achevée le </a:t>
            </a:r>
            <a:r>
              <a:rPr lang="fr-FR" sz="900" i="1" kern="0" dirty="0">
                <a:cs typeface="Calibri" panose="020F0502020204030204" pitchFamily="34" charset="0"/>
              </a:rPr>
              <a:t>11/12/2019</a:t>
            </a:r>
            <a:endParaRPr kumimoji="0" lang="fr-FR" sz="900" b="0" i="1" u="none" strike="noStrike" kern="0" cap="none" spc="0" normalizeH="0" baseline="0" noProof="0" dirty="0">
              <a:ln>
                <a:noFill/>
              </a:ln>
              <a:effectLst/>
              <a:uLnTx/>
              <a:uFillTx/>
              <a:cs typeface="Calibri" panose="020F0502020204030204" pitchFamily="34" charset="0"/>
            </a:endParaRPr>
          </a:p>
          <a:p>
            <a:pPr marL="0" marR="0" lvl="0" indent="0" algn="just" defTabSz="914400" eaLnBrk="1" fontAlgn="base" latinLnBrk="0" hangingPunct="1">
              <a:lnSpc>
                <a:spcPct val="100000"/>
              </a:lnSpc>
              <a:spcBef>
                <a:spcPct val="0"/>
              </a:spcBef>
              <a:spcAft>
                <a:spcPct val="0"/>
              </a:spcAft>
              <a:buClrTx/>
              <a:buSzTx/>
              <a:buFontTx/>
              <a:buNone/>
              <a:tabLst/>
              <a:defRPr/>
            </a:pPr>
            <a:r>
              <a:rPr kumimoji="0" lang="fr-FR" altLang="fr-FR" sz="900" b="0" i="1" u="none" strike="noStrike" kern="0" cap="none" spc="0" normalizeH="0" baseline="0" noProof="0" dirty="0">
                <a:ln>
                  <a:noFill/>
                </a:ln>
                <a:solidFill>
                  <a:srgbClr val="000000"/>
                </a:solidFill>
                <a:effectLst/>
                <a:uLnTx/>
                <a:uFillTx/>
                <a:cs typeface="Calibri" panose="020F0502020204030204"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p:txBody>
      </p:sp>
      <p:pic>
        <p:nvPicPr>
          <p:cNvPr id="2" name="Image 1"/>
          <p:cNvPicPr>
            <a:picLocks noChangeAspect="1"/>
          </p:cNvPicPr>
          <p:nvPr/>
        </p:nvPicPr>
        <p:blipFill>
          <a:blip r:embed="rId3"/>
          <a:stretch>
            <a:fillRect/>
          </a:stretch>
        </p:blipFill>
        <p:spPr>
          <a:xfrm>
            <a:off x="7547524" y="6370638"/>
            <a:ext cx="1504950" cy="523875"/>
          </a:xfrm>
          <a:prstGeom prst="rect">
            <a:avLst/>
          </a:prstGeom>
        </p:spPr>
      </p:pic>
      <p:pic>
        <p:nvPicPr>
          <p:cNvPr id="3" name="Image 2"/>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117987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37097" y="5139738"/>
            <a:ext cx="7549703" cy="615325"/>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4" name="Espace réservé du contenu 5"/>
          <p:cNvSpPr txBox="1">
            <a:spLocks/>
          </p:cNvSpPr>
          <p:nvPr/>
        </p:nvSpPr>
        <p:spPr bwMode="auto">
          <a:xfrm>
            <a:off x="457200" y="1428750"/>
            <a:ext cx="8229600" cy="31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A qui s’adresse ce produit ? </a:t>
            </a:r>
          </a:p>
        </p:txBody>
      </p:sp>
      <p:sp>
        <p:nvSpPr>
          <p:cNvPr id="5" name="Espace réservé du contenu 5"/>
          <p:cNvSpPr txBox="1">
            <a:spLocks/>
          </p:cNvSpPr>
          <p:nvPr/>
        </p:nvSpPr>
        <p:spPr bwMode="auto">
          <a:xfrm>
            <a:off x="334665" y="1745382"/>
            <a:ext cx="8352135" cy="389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Nymphéa 2030 </a:t>
            </a:r>
            <a:r>
              <a:rPr lang="fr-FR" altLang="fr-FR" sz="1050" dirty="0">
                <a:solidFill>
                  <a:schemeClr val="tx1"/>
                </a:solidFill>
                <a:latin typeface="Helvetica" pitchFamily="34" charset="0"/>
                <a:cs typeface="Helvetica" pitchFamily="34" charset="0"/>
              </a:rPr>
              <a:t>est commercialisé</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pour le marché des particuliers,</a:t>
            </a:r>
            <a:endParaRPr lang="fr-FR" altLang="fr-FR" sz="1050" b="1" dirty="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pour le marché des personnes morales, auprès des sociétés patrimoniales uniquement.</a:t>
            </a:r>
            <a:endParaRPr lang="fr-FR" altLang="fr-FR" sz="1050" b="1"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D’une </a:t>
            </a:r>
            <a:r>
              <a:rPr lang="fr-FR" altLang="fr-FR" sz="1050" b="1" dirty="0">
                <a:solidFill>
                  <a:schemeClr val="tx1"/>
                </a:solidFill>
                <a:latin typeface="Helvetica" pitchFamily="34" charset="0"/>
                <a:cs typeface="Helvetica" pitchFamily="34" charset="0"/>
              </a:rPr>
              <a:t>maturité de 10 ans</a:t>
            </a:r>
            <a:r>
              <a:rPr lang="fr-FR" altLang="fr-FR" sz="1050" dirty="0">
                <a:solidFill>
                  <a:schemeClr val="tx1"/>
                </a:solidFill>
                <a:latin typeface="Helvetica" pitchFamily="34" charset="0"/>
                <a:cs typeface="Helvetica" pitchFamily="34" charset="0"/>
              </a:rPr>
              <a:t>, il s’adresse à des clients recherchant :</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diversification de leurs actifs tout en disposant d’une </a:t>
            </a:r>
            <a:r>
              <a:rPr lang="fr-FR" altLang="fr-FR" sz="1050" b="1" dirty="0">
                <a:solidFill>
                  <a:schemeClr val="tx1"/>
                </a:solidFill>
                <a:latin typeface="Helvetica" pitchFamily="34" charset="0"/>
                <a:cs typeface="Helvetica" pitchFamily="34" charset="0"/>
              </a:rPr>
              <a:t>protection de capital à 90% à l’échéance (8 Janvier 2030 ), en contrepartie d’un risque de perte en capital de 10% maximum à l’échéance</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a:t>
            </a:r>
            <a:r>
              <a:rPr lang="fr-FR" altLang="fr-FR" sz="1050" b="1" dirty="0">
                <a:solidFill>
                  <a:schemeClr val="tx1"/>
                </a:solidFill>
                <a:latin typeface="Helvetica" pitchFamily="34" charset="0"/>
                <a:cs typeface="Helvetica" pitchFamily="34" charset="0"/>
              </a:rPr>
              <a:t> possibilité de réaliser une plus-value à mi-parcours, </a:t>
            </a:r>
            <a:r>
              <a:rPr lang="fr-FR" altLang="fr-FR" sz="1050" dirty="0">
                <a:solidFill>
                  <a:schemeClr val="tx1"/>
                </a:solidFill>
                <a:latin typeface="Helvetica" pitchFamily="34" charset="0"/>
                <a:cs typeface="Helvetica" pitchFamily="34" charset="0"/>
              </a:rPr>
              <a:t>en cas d’activation du remboursement automatique anticipé,</a:t>
            </a:r>
            <a:endParaRPr lang="fr-FR" altLang="fr-FR" sz="1050" b="1" dirty="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a:t>
            </a:r>
            <a:r>
              <a:rPr lang="fr-FR" altLang="fr-FR" sz="1050" b="1" dirty="0">
                <a:solidFill>
                  <a:schemeClr val="tx1"/>
                </a:solidFill>
                <a:latin typeface="Helvetica" pitchFamily="34" charset="0"/>
                <a:cs typeface="Helvetica" pitchFamily="34" charset="0"/>
              </a:rPr>
              <a:t>valorisation sur le long terme de leur épargne</a:t>
            </a:r>
            <a:r>
              <a:rPr lang="fr-FR" altLang="fr-FR" sz="1050" dirty="0">
                <a:solidFill>
                  <a:schemeClr val="tx1"/>
                </a:solidFill>
                <a:latin typeface="Helvetica" pitchFamily="34" charset="0"/>
                <a:cs typeface="Helvetica" pitchFamily="34" charset="0"/>
              </a:rPr>
              <a:t>, avec la possibilité de bénéficier de la performance finale de l’indice Euronext</a:t>
            </a:r>
            <a:r>
              <a:rPr lang="fr-FR" sz="1050" baseline="30000" dirty="0"/>
              <a:t>®</a:t>
            </a:r>
            <a:r>
              <a:rPr lang="fr-FR" altLang="fr-FR" sz="1050" dirty="0">
                <a:solidFill>
                  <a:schemeClr val="tx1"/>
                </a:solidFill>
                <a:latin typeface="Helvetica" pitchFamily="34" charset="0"/>
                <a:cs typeface="Helvetica" pitchFamily="34" charset="0"/>
              </a:rPr>
              <a:t> Climate Objective 50 Euro Equal Weight Decrement 5%.</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Profil d’investisseur  : C1 minimum / débutant</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Niveau de risque : R1 minimum</a:t>
            </a: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convient de s’assurer auprès du client que la souscription à Nymphéa 2030 est en adéquation avec ses besoins, ses objectifs, son appétence aux risques, ses exigences, sa situation financière et son horizon de placement. </a:t>
            </a:r>
            <a:r>
              <a:rPr lang="fr-FR" altLang="fr-FR" sz="1050" dirty="0">
                <a:solidFill>
                  <a:schemeClr val="tx1"/>
                </a:solidFill>
                <a:latin typeface="Helvetica" pitchFamily="34" charset="0"/>
                <a:cs typeface="Times New Roman" pitchFamily="18" charset="0"/>
              </a:rPr>
              <a:t>Il convient de tenir compte de la connaissance et de l’expérience en matière financière et de l’appétence aux risques du client ainsi que de </a:t>
            </a:r>
            <a:r>
              <a:rPr lang="fr-FR" altLang="fr-FR" sz="1050" dirty="0">
                <a:solidFill>
                  <a:schemeClr val="tx1"/>
                </a:solidFill>
                <a:latin typeface="Helvetica" pitchFamily="34" charset="0"/>
                <a:cs typeface="Helvetica" pitchFamily="34" charset="0"/>
              </a:rPr>
              <a:t>sa capacité de subir des pertes</a:t>
            </a:r>
            <a:r>
              <a:rPr lang="fr-FR" altLang="fr-FR" sz="1050" dirty="0">
                <a:solidFill>
                  <a:schemeClr val="tx1"/>
                </a:solidFill>
                <a:latin typeface="Helvetica" pitchFamily="34" charset="0"/>
                <a:cs typeface="Times New Roman" pitchFamily="18" charset="0"/>
              </a:rPr>
              <a:t>. </a:t>
            </a: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Nymphéa 2030 </a:t>
            </a:r>
            <a:r>
              <a:rPr lang="fr-FR" altLang="fr-FR" sz="1050" b="1" dirty="0">
                <a:solidFill>
                  <a:schemeClr val="tx1"/>
                </a:solidFill>
                <a:latin typeface="Helvetica" pitchFamily="34" charset="0"/>
                <a:cs typeface="Helvetica" pitchFamily="34" charset="0"/>
              </a:rPr>
              <a:t>s’adresse aux investisseurs qui n’ont pas besoin de leurs liquidités jusqu’à la maturité </a:t>
            </a:r>
            <a:r>
              <a:rPr lang="fr-FR" altLang="fr-FR" sz="1050" dirty="0">
                <a:solidFill>
                  <a:schemeClr val="tx1"/>
                </a:solidFill>
                <a:latin typeface="Helvetica" pitchFamily="34" charset="0"/>
                <a:cs typeface="Helvetica" pitchFamily="34" charset="0"/>
              </a:rPr>
              <a:t>- prévoir la possibilité d’une immobilisation des sommes investies durant 10 ans à compter de la Date de Détermination Initiale. </a:t>
            </a:r>
            <a:r>
              <a:rPr lang="fr-FR" altLang="fr-FR" sz="1050" b="1" dirty="0">
                <a:solidFill>
                  <a:schemeClr val="tx1"/>
                </a:solidFill>
                <a:latin typeface="Helvetica" pitchFamily="34" charset="0"/>
                <a:cs typeface="Helvetica" pitchFamily="34" charset="0"/>
              </a:rPr>
              <a:t>En effet, en cas de sortie anticipée avant l’échéance, il existe un risque de perte en capital non mesurable a priori et pouvant être totale. </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Point d’attention : La durée de placement de ce produit  étant de 10 ans, ce produit financier doit être proposé à des clients dont l'âge est compatible avec la date d'échéance prévue.</a:t>
            </a:r>
          </a:p>
          <a:p>
            <a:pPr marL="457200" lvl="1" indent="0" algn="just">
              <a:buClr>
                <a:schemeClr val="accent6">
                  <a:lumMod val="50000"/>
                </a:schemeClr>
              </a:buClr>
              <a:buFont typeface="Arial" pitchFamily="34" charset="0"/>
              <a:buNone/>
              <a:defRPr/>
            </a:pPr>
            <a:r>
              <a:rPr lang="fr-FR" altLang="fr-FR" sz="1050" b="1" dirty="0">
                <a:solidFill>
                  <a:schemeClr val="tx1"/>
                </a:solidFill>
                <a:latin typeface="Helvetica" pitchFamily="34" charset="0"/>
                <a:cs typeface="Helvetica" pitchFamily="34" charset="0"/>
              </a:rPr>
              <a:t>          Il n’est pas recommandé de commercialiser ce produit à des clients âgés de 80 ans et plus.</a:t>
            </a:r>
          </a:p>
        </p:txBody>
      </p:sp>
      <p:sp>
        <p:nvSpPr>
          <p:cNvPr id="6" name="Rectangle 14"/>
          <p:cNvSpPr>
            <a:spLocks noChangeArrowheads="1"/>
          </p:cNvSpPr>
          <p:nvPr/>
        </p:nvSpPr>
        <p:spPr bwMode="auto">
          <a:xfrm>
            <a:off x="0" y="5794524"/>
            <a:ext cx="91249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FontTx/>
              <a:buNone/>
            </a:pPr>
            <a:r>
              <a:rPr lang="fr-FR" altLang="fr-FR" sz="800" dirty="0">
                <a:solidFill>
                  <a:srgbClr val="4D4D4D"/>
                </a:solidFill>
                <a:latin typeface="+mn-lt"/>
                <a:cs typeface="Arial" pitchFamily="34" charset="0"/>
              </a:rPr>
              <a:t>Dans l’ensemble de ce kit, le montant de remboursement est calculé sur la base de la Valeur Nominale,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latin typeface="+mn-lt"/>
                <a:cs typeface="Arial" pitchFamily="34" charset="0"/>
              </a:rPr>
              <a:t>Nymphéa 2030 </a:t>
            </a:r>
            <a:r>
              <a:rPr lang="fr-FR" altLang="fr-FR" sz="800" dirty="0">
                <a:solidFill>
                  <a:srgbClr val="4D4D4D"/>
                </a:solidFill>
                <a:latin typeface="+mn-lt"/>
                <a:cs typeface="Arial" pitchFamily="34" charset="0"/>
              </a:rPr>
              <a:t>dont la Valeur Nominale est fixée à 100 euros. Le remboursement à l’échéance du capital investi est conditionné à l’absence de défaut  ou de mise en résolution de l’émetteur Natixis.</a:t>
            </a: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2</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890132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5" name="Espace réservé du contenu 5"/>
          <p:cNvSpPr txBox="1">
            <a:spLocks/>
          </p:cNvSpPr>
          <p:nvPr/>
        </p:nvSpPr>
        <p:spPr bwMode="auto">
          <a:xfrm>
            <a:off x="334665" y="1745382"/>
            <a:ext cx="8352135" cy="389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Nymphéa 2030 </a:t>
            </a:r>
            <a:r>
              <a:rPr lang="fr-FR" altLang="fr-FR" sz="1050" dirty="0">
                <a:solidFill>
                  <a:schemeClr val="tx1"/>
                </a:solidFill>
                <a:latin typeface="Helvetica" pitchFamily="34" charset="0"/>
                <a:cs typeface="Helvetica" pitchFamily="34" charset="0"/>
              </a:rPr>
              <a:t>ne </a:t>
            </a:r>
            <a:r>
              <a:rPr lang="fr-FR" sz="1050" dirty="0">
                <a:solidFill>
                  <a:schemeClr val="tx1"/>
                </a:solidFill>
                <a:latin typeface="Helvetica" pitchFamily="34" charset="0"/>
                <a:cs typeface="Helvetica" pitchFamily="34" charset="0"/>
              </a:rPr>
              <a:t>peut être distribué directement ou indirectement à des citoyens ou résidents des États-Unis.</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est rappelé que le conseiller doit indiquer au client, dans le cadre du conseil, que l'établissement propose des produits ou des services en qualité de prestataire non-indépendant, à partir d’une analyse d’une gamme issue du catalogue de produits et services des entités du groupe BPCE. A ce titre, l'établissement peut bénéficier de rétrocessions de la part de producteurs ou d’émetteurs d’instruments financiers distribués par son intermédiaire.</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La </a:t>
            </a:r>
            <a:r>
              <a:rPr lang="fr-FR" sz="1050" dirty="0">
                <a:solidFill>
                  <a:schemeClr val="tx1"/>
                </a:solidFill>
                <a:latin typeface="Helvetica" pitchFamily="34" charset="0"/>
                <a:cs typeface="Helvetica" pitchFamily="34" charset="0"/>
              </a:rPr>
              <a:t>Caisse d’Epargne, établissement distributeur non indépendant, n'est pas soumis à une obligation contractuelle de travailler exclusivement avec un ou plusieurs producteurs et n'est pas en mesure de fonder son analyse sur un nombre suffisant de produits et services sur le marché car elle travaille principalement avec des entreprises du Groupe BPCE. La liste des Assureurs avec lesquels travaille la Caisse d’Epargne est diffusée sur </a:t>
            </a:r>
            <a:r>
              <a:rPr lang="fr-FR" sz="1050" dirty="0">
                <a:solidFill>
                  <a:schemeClr val="tx1"/>
                </a:solidFill>
                <a:latin typeface="Helvetica" pitchFamily="34" charset="0"/>
                <a:cs typeface="Helvetica" pitchFamily="34" charset="0"/>
                <a:hlinkClick r:id="rId2"/>
              </a:rPr>
              <a:t>https://www.caisse-epargne.fr/dda</a:t>
            </a:r>
            <a:r>
              <a:rPr lang="fr-FR" sz="1050" dirty="0">
                <a:solidFill>
                  <a:schemeClr val="tx1"/>
                </a:solidFill>
                <a:latin typeface="Helvetica" pitchFamily="34" charset="0"/>
                <a:cs typeface="Helvetica" pitchFamily="34" charset="0"/>
              </a:rPr>
              <a:t> .</a:t>
            </a: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marL="457200" lvl="1" indent="0" algn="just">
              <a:buClr>
                <a:schemeClr val="accent6">
                  <a:lumMod val="50000"/>
                </a:schemeClr>
              </a:buClr>
              <a:buNone/>
              <a:defRPr/>
            </a:pPr>
            <a:endParaRPr lang="fr-FR" altLang="fr-FR" sz="1050" dirty="0">
              <a:solidFill>
                <a:schemeClr val="tx1"/>
              </a:solidFill>
              <a:latin typeface="Helvetica" pitchFamily="34" charset="0"/>
              <a:cs typeface="Helvetica" pitchFamily="34" charset="0"/>
            </a:endParaRPr>
          </a:p>
        </p:txBody>
      </p:sp>
      <p:sp>
        <p:nvSpPr>
          <p:cNvPr id="6" name="Rectangle 14"/>
          <p:cNvSpPr>
            <a:spLocks noChangeArrowheads="1"/>
          </p:cNvSpPr>
          <p:nvPr/>
        </p:nvSpPr>
        <p:spPr bwMode="auto">
          <a:xfrm>
            <a:off x="0" y="5794524"/>
            <a:ext cx="91249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FontTx/>
              <a:buNone/>
            </a:pPr>
            <a:r>
              <a:rPr lang="fr-FR" altLang="fr-FR" sz="800" dirty="0">
                <a:solidFill>
                  <a:srgbClr val="4D4D4D"/>
                </a:solidFill>
                <a:latin typeface="+mn-lt"/>
                <a:cs typeface="Arial" pitchFamily="34" charset="0"/>
              </a:rPr>
              <a:t>Dans l’ensemble de ce kit, le montant de remboursement est calculé sur la base de la Valeur Nominale,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latin typeface="+mn-lt"/>
                <a:cs typeface="Arial" pitchFamily="34" charset="0"/>
              </a:rPr>
              <a:t>Nymphéa 2030 </a:t>
            </a:r>
            <a:r>
              <a:rPr lang="fr-FR" altLang="fr-FR" sz="800" dirty="0">
                <a:solidFill>
                  <a:srgbClr val="4D4D4D"/>
                </a:solidFill>
                <a:latin typeface="+mn-lt"/>
                <a:cs typeface="Arial" pitchFamily="34" charset="0"/>
              </a:rPr>
              <a:t>dont la Valeur Nominale est fixée à 100 euros. Le remboursement à l’échéance du capital investi est conditionné à l’absence de défaut  ou de mise en résolution de l’émetteur Natixis.</a:t>
            </a: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3</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3"/>
          <a:stretch>
            <a:fillRect/>
          </a:stretch>
        </p:blipFill>
        <p:spPr>
          <a:xfrm>
            <a:off x="7547524" y="6370638"/>
            <a:ext cx="1504950" cy="523875"/>
          </a:xfrm>
          <a:prstGeom prst="rect">
            <a:avLst/>
          </a:prstGeom>
        </p:spPr>
      </p:pic>
      <p:pic>
        <p:nvPicPr>
          <p:cNvPr id="11" name="Image 10"/>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71821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sommaire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DD2332E5-D708-49C0-BDA3-2596F988AB48}" type="slidenum">
              <a:rPr lang="fr-FR" altLang="fr-FR" sz="1000" smtClean="0">
                <a:solidFill>
                  <a:srgbClr val="979797"/>
                </a:solidFill>
                <a:cs typeface="Arial" pitchFamily="34" charset="0"/>
              </a:rPr>
              <a:pPr eaLnBrk="1" hangingPunct="1">
                <a:spcBef>
                  <a:spcPct val="0"/>
                </a:spcBef>
                <a:buClrTx/>
                <a:buSzTx/>
                <a:buFontTx/>
                <a:buNone/>
              </a:pPr>
              <a:t>4</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611560" y="1844824"/>
            <a:ext cx="8208912"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1</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Euronext</a:t>
            </a:r>
            <a:r>
              <a:rPr kumimoji="0" lang="fr-FR" sz="1600" b="0" i="0" u="none" strike="noStrike" kern="1200" cap="none" spc="0" normalizeH="0" baseline="30000" noProof="0" dirty="0">
                <a:ln>
                  <a:noFill/>
                </a:ln>
                <a:solidFill>
                  <a:srgbClr val="4F504F"/>
                </a:solidFill>
                <a:effectLst/>
                <a:uLnTx/>
                <a:uFillTx/>
                <a:latin typeface="Helvetica"/>
                <a:cs typeface="Helvetica"/>
              </a:rPr>
              <a:t>®</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Climate Objective 50 Euro Equal Weight Decrement 5%</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2</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Mécanisme et scénarii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3</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Caractéristiques de </a:t>
            </a:r>
            <a:r>
              <a:rPr kumimoji="0" lang="fr-FR" altLang="fr-FR" sz="1600" b="0" i="1" u="none" strike="noStrike" kern="1200" cap="none" spc="0" normalizeH="0" baseline="0" noProof="0" dirty="0">
                <a:ln>
                  <a:noFill/>
                </a:ln>
                <a:solidFill>
                  <a:srgbClr val="4F504F"/>
                </a:solidFill>
                <a:effectLst/>
                <a:uLnTx/>
                <a:uFillTx/>
                <a:latin typeface="Helvetica" pitchFamily="34" charset="0"/>
                <a:cs typeface="Helvetica" pitchFamily="34" charset="0"/>
              </a:rPr>
              <a:t>Nymphéa 2030</a:t>
            </a:r>
            <a:endParaRPr kumimoji="0" lang="fr-FR" altLang="fr-FR" sz="1600" b="1" i="1"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Caractéristiques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Conflits d’intérêts potentiels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Avantages / Inconvénients / Facteurs de risques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Annexes</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Comportement de la valeur de marché de l’instrument financier avant</a:t>
            </a:r>
            <a:b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b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l’échéance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Eligibilité et souscriptions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Contacts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2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7" name="Image 6"/>
          <p:cNvPicPr>
            <a:picLocks noChangeAspect="1"/>
          </p:cNvPicPr>
          <p:nvPr/>
        </p:nvPicPr>
        <p:blipFill>
          <a:blip r:embed="rId2"/>
          <a:stretch>
            <a:fillRect/>
          </a:stretch>
        </p:blipFill>
        <p:spPr>
          <a:xfrm>
            <a:off x="7547524" y="638132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61856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1442036C-18E2-4120-AAF2-9BF1CFA9B6AB}" type="slidenum">
              <a:rPr lang="fr-FR" altLang="fr-FR" sz="1000" smtClean="0">
                <a:solidFill>
                  <a:srgbClr val="979797"/>
                </a:solidFill>
                <a:cs typeface="Arial" pitchFamily="34" charset="0"/>
              </a:rPr>
              <a:pPr eaLnBrk="1" hangingPunct="1">
                <a:spcBef>
                  <a:spcPct val="0"/>
                </a:spcBef>
                <a:buClrTx/>
                <a:buSzTx/>
                <a:buFontTx/>
                <a:buNone/>
              </a:pPr>
              <a:t>5</a:t>
            </a:fld>
            <a:endParaRPr lang="fr-FR" altLang="fr-FR" sz="1000">
              <a:solidFill>
                <a:srgbClr val="979797"/>
              </a:solidFill>
              <a:cs typeface="Arial" pitchFamily="34" charset="0"/>
            </a:endParaRPr>
          </a:p>
        </p:txBody>
      </p:sp>
      <p:pic>
        <p:nvPicPr>
          <p:cNvPr id="7"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65789"/>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8" name="Titre 4"/>
          <p:cNvSpPr txBox="1">
            <a:spLocks/>
          </p:cNvSpPr>
          <p:nvPr/>
        </p:nvSpPr>
        <p:spPr>
          <a:xfrm>
            <a:off x="-162273" y="1916832"/>
            <a:ext cx="9468545"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fontScale="97500" lnSpcReduction="10000"/>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dirty="0">
                <a:ln>
                  <a:noFill/>
                </a:ln>
                <a:solidFill>
                  <a:srgbClr val="C00000"/>
                </a:solidFill>
                <a:effectLst/>
                <a:uLnTx/>
                <a:uFillTx/>
                <a:latin typeface="Franklin Gothic Medium"/>
              </a:rPr>
              <a:t>Partie 1 – indice </a:t>
            </a:r>
            <a:r>
              <a:rPr kumimoji="0" lang="fr-FR" altLang="fr-FR" sz="3000" b="1" i="0" u="none" strike="noStrike" kern="1200" cap="all" spc="0" normalizeH="0" baseline="0" noProof="0" dirty="0">
                <a:ln>
                  <a:noFill/>
                </a:ln>
                <a:solidFill>
                  <a:srgbClr val="C00000"/>
                </a:solidFill>
                <a:effectLst/>
                <a:uLnTx/>
                <a:uFillTx/>
                <a:latin typeface="Franklin Gothic Medium"/>
              </a:rPr>
              <a:t>Euronext</a:t>
            </a:r>
            <a:r>
              <a:rPr kumimoji="0" lang="fr-FR" sz="3000" b="1" i="0" u="none" strike="noStrike" kern="1200" cap="all" spc="0" normalizeH="0" baseline="30000" noProof="0" dirty="0">
                <a:ln>
                  <a:noFill/>
                </a:ln>
                <a:solidFill>
                  <a:srgbClr val="C00000"/>
                </a:solidFill>
                <a:effectLst/>
                <a:uLnTx/>
                <a:uFillTx/>
                <a:latin typeface="Franklin Gothic Medium"/>
              </a:rPr>
              <a:t>®</a:t>
            </a:r>
            <a:r>
              <a:rPr kumimoji="0" lang="fr-FR" altLang="fr-FR" sz="3000" b="1" i="0" u="none" strike="noStrike" kern="1200" cap="all" spc="0" normalizeH="0" baseline="0" noProof="0" dirty="0">
                <a:ln>
                  <a:noFill/>
                </a:ln>
                <a:solidFill>
                  <a:srgbClr val="C00000"/>
                </a:solidFill>
                <a:effectLst/>
                <a:uLnTx/>
                <a:uFillTx/>
                <a:latin typeface="Franklin Gothic Medium"/>
              </a:rPr>
              <a:t> </a:t>
            </a:r>
            <a:r>
              <a:rPr kumimoji="0" lang="fr-FR" altLang="fr-FR" sz="3000" b="1" i="0" u="none" strike="noStrike" kern="1200" cap="all" spc="0" normalizeH="0" baseline="0" noProof="0" dirty="0" err="1">
                <a:ln>
                  <a:noFill/>
                </a:ln>
                <a:solidFill>
                  <a:srgbClr val="C00000"/>
                </a:solidFill>
                <a:effectLst/>
                <a:uLnTx/>
                <a:uFillTx/>
                <a:latin typeface="Franklin Gothic Medium"/>
              </a:rPr>
              <a:t>Climate</a:t>
            </a:r>
            <a:r>
              <a:rPr kumimoji="0" lang="fr-FR" altLang="fr-FR" sz="3000" b="1" i="0" u="none" strike="noStrike" kern="1200" cap="all" spc="0" normalizeH="0" baseline="0" noProof="0" dirty="0">
                <a:ln>
                  <a:noFill/>
                </a:ln>
                <a:solidFill>
                  <a:srgbClr val="C00000"/>
                </a:solidFill>
                <a:effectLst/>
                <a:uLnTx/>
                <a:uFillTx/>
                <a:latin typeface="Franklin Gothic Medium"/>
              </a:rPr>
              <a:t> Objective 50 Euro</a:t>
            </a:r>
            <a:r>
              <a:rPr kumimoji="0" lang="fr-FR" sz="3000" b="1" i="0" u="none" strike="noStrike" kern="1200" cap="all" spc="0" normalizeH="0" baseline="0" noProof="0" dirty="0">
                <a:ln>
                  <a:noFill/>
                </a:ln>
                <a:solidFill>
                  <a:srgbClr val="C00000"/>
                </a:solidFill>
                <a:effectLst/>
                <a:uLnTx/>
                <a:uFillTx/>
                <a:latin typeface="Franklin Gothic Medium"/>
              </a:rPr>
              <a:t/>
            </a:r>
            <a:br>
              <a:rPr kumimoji="0" lang="fr-FR" sz="3000" b="1" i="0" u="none" strike="noStrike" kern="1200" cap="all" spc="0" normalizeH="0" baseline="0" noProof="0" dirty="0">
                <a:ln>
                  <a:noFill/>
                </a:ln>
                <a:solidFill>
                  <a:srgbClr val="C00000"/>
                </a:solidFill>
                <a:effectLst/>
                <a:uLnTx/>
                <a:uFillTx/>
                <a:latin typeface="Franklin Gothic Medium"/>
              </a:rPr>
            </a:br>
            <a:r>
              <a:rPr kumimoji="0" lang="fr-FR" sz="3000" b="1" i="0" u="none" strike="noStrike" kern="1200" cap="all" spc="0" normalizeH="0" baseline="0" noProof="0" dirty="0">
                <a:ln>
                  <a:noFill/>
                </a:ln>
                <a:solidFill>
                  <a:srgbClr val="C00000"/>
                </a:solidFill>
                <a:effectLst/>
                <a:uLnTx/>
                <a:uFillTx/>
                <a:latin typeface="Franklin Gothic Medium"/>
              </a:rPr>
              <a:t>(</a:t>
            </a:r>
            <a:r>
              <a:rPr kumimoji="0" lang="fr-FR" sz="3000" b="1" i="0" u="none" strike="noStrike" kern="1200" cap="all" spc="0" normalizeH="0" baseline="0" noProof="0" dirty="0" err="1">
                <a:ln>
                  <a:noFill/>
                </a:ln>
                <a:solidFill>
                  <a:srgbClr val="C00000"/>
                </a:solidFill>
                <a:effectLst/>
                <a:uLnTx/>
                <a:uFillTx/>
                <a:latin typeface="Franklin Gothic Medium"/>
              </a:rPr>
              <a:t>equal</a:t>
            </a:r>
            <a:r>
              <a:rPr kumimoji="0" lang="fr-FR" sz="3000" b="1" i="0" u="none" strike="noStrike" kern="1200" cap="all" spc="0" normalizeH="0" baseline="0" noProof="0" dirty="0">
                <a:ln>
                  <a:noFill/>
                </a:ln>
                <a:solidFill>
                  <a:srgbClr val="C00000"/>
                </a:solidFill>
                <a:effectLst/>
                <a:uLnTx/>
                <a:uFillTx/>
                <a:latin typeface="Franklin Gothic Medium"/>
              </a:rPr>
              <a:t> </a:t>
            </a:r>
            <a:r>
              <a:rPr kumimoji="0" lang="fr-FR" sz="3000" b="1" i="0" u="none" strike="noStrike" kern="1200" cap="all" spc="0" normalizeH="0" baseline="0" noProof="0" dirty="0" err="1">
                <a:ln>
                  <a:noFill/>
                </a:ln>
                <a:solidFill>
                  <a:srgbClr val="C00000"/>
                </a:solidFill>
                <a:effectLst/>
                <a:uLnTx/>
                <a:uFillTx/>
                <a:latin typeface="Franklin Gothic Medium"/>
              </a:rPr>
              <a:t>weight</a:t>
            </a:r>
            <a:r>
              <a:rPr kumimoji="0" lang="fr-FR" sz="3000" b="1" i="0" u="none" strike="noStrike" kern="1200" cap="all" spc="0" normalizeH="0" baseline="0" noProof="0" dirty="0">
                <a:ln>
                  <a:noFill/>
                </a:ln>
                <a:solidFill>
                  <a:srgbClr val="C00000"/>
                </a:solidFill>
                <a:effectLst/>
                <a:uLnTx/>
                <a:uFillTx/>
                <a:latin typeface="Franklin Gothic Medium"/>
              </a:rPr>
              <a:t> </a:t>
            </a:r>
            <a:r>
              <a:rPr kumimoji="0" lang="fr-FR" sz="3000" b="1" i="0" u="none" strike="noStrike" kern="1200" cap="all" spc="0" normalizeH="0" baseline="0" noProof="0" dirty="0" err="1">
                <a:ln>
                  <a:noFill/>
                </a:ln>
                <a:solidFill>
                  <a:srgbClr val="C00000"/>
                </a:solidFill>
                <a:effectLst/>
                <a:uLnTx/>
                <a:uFillTx/>
                <a:latin typeface="Franklin Gothic Medium"/>
              </a:rPr>
              <a:t>decrement</a:t>
            </a:r>
            <a:r>
              <a:rPr kumimoji="0" lang="fr-FR" sz="3000" b="1" i="0" u="none" strike="noStrike" kern="1200" cap="all" spc="0" normalizeH="0" baseline="0" noProof="0" dirty="0">
                <a:ln>
                  <a:noFill/>
                </a:ln>
                <a:solidFill>
                  <a:srgbClr val="C00000"/>
                </a:solidFill>
                <a:effectLst/>
                <a:uLnTx/>
                <a:uFillTx/>
                <a:latin typeface="Franklin Gothic Medium"/>
              </a:rPr>
              <a:t> 5%)</a:t>
            </a:r>
            <a:endParaRPr kumimoji="0" lang="fr-FR" sz="3000" b="1" i="0" u="none" strike="noStrike" kern="1200" cap="all" spc="0" normalizeH="0" baseline="30000" noProof="0" dirty="0">
              <a:ln>
                <a:noFill/>
              </a:ln>
              <a:solidFill>
                <a:srgbClr val="C00000"/>
              </a:solidFill>
              <a:effectLst/>
              <a:uLnTx/>
              <a:uFillTx/>
              <a:latin typeface="Franklin Gothic Medium"/>
            </a:endParaRPr>
          </a:p>
        </p:txBody>
      </p:sp>
      <p:pic>
        <p:nvPicPr>
          <p:cNvPr id="9" name="Image 8"/>
          <p:cNvPicPr>
            <a:picLocks noChangeAspect="1"/>
          </p:cNvPicPr>
          <p:nvPr/>
        </p:nvPicPr>
        <p:blipFill>
          <a:blip r:embed="rId3"/>
          <a:stretch>
            <a:fillRect/>
          </a:stretch>
        </p:blipFill>
        <p:spPr>
          <a:xfrm>
            <a:off x="7547524" y="6370638"/>
            <a:ext cx="1504950" cy="523875"/>
          </a:xfrm>
          <a:prstGeom prst="rect">
            <a:avLst/>
          </a:prstGeom>
        </p:spPr>
      </p:pic>
      <p:pic>
        <p:nvPicPr>
          <p:cNvPr id="10" name="Image 9"/>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32463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normAutofit/>
          </a:bodyPr>
          <a:lstStyle/>
          <a:p>
            <a:pPr>
              <a:defRPr/>
            </a:pPr>
            <a:r>
              <a:rPr lang="fr-FR" sz="2800" b="1" dirty="0">
                <a:solidFill>
                  <a:srgbClr val="C00000"/>
                </a:solidFill>
                <a:latin typeface="Arial" panose="020B0604020202020204" pitchFamily="34" charset="0"/>
                <a:cs typeface="Arial" panose="020B0604020202020204" pitchFamily="34" charset="0"/>
              </a:rPr>
              <a:t>DESCRIPTION DE L’INDICE</a:t>
            </a:r>
          </a:p>
        </p:txBody>
      </p:sp>
      <p:sp>
        <p:nvSpPr>
          <p:cNvPr id="41989" name="Espace réservé du numéro de diapositive 2"/>
          <p:cNvSpPr>
            <a:spLocks noGrp="1"/>
          </p:cNvSpPr>
          <p:nvPr>
            <p:ph type="sldNum" sz="quarter" idx="10"/>
          </p:nvPr>
        </p:nvSpPr>
        <p:spPr bwMode="auto">
          <a:xfrm>
            <a:off x="3561392" y="637612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4A3824C9-80A8-4504-B37C-8E4C81776526}" type="slidenum">
              <a:rPr lang="fr-FR" altLang="fr-FR" sz="1000" smtClean="0">
                <a:solidFill>
                  <a:srgbClr val="979797"/>
                </a:solidFill>
              </a:rPr>
              <a:pPr algn="ctr" eaLnBrk="1" hangingPunct="1">
                <a:spcBef>
                  <a:spcPct val="0"/>
                </a:spcBef>
                <a:buClrTx/>
                <a:buSzTx/>
                <a:buFontTx/>
                <a:buNone/>
              </a:pPr>
              <a:t>6</a:t>
            </a:fld>
            <a:endParaRPr lang="fr-FR" altLang="fr-FR" sz="1000" dirty="0">
              <a:solidFill>
                <a:srgbClr val="979797"/>
              </a:solidFill>
            </a:endParaRPr>
          </a:p>
        </p:txBody>
      </p:sp>
      <p:sp>
        <p:nvSpPr>
          <p:cNvPr id="15" name="Rectangle 14"/>
          <p:cNvSpPr/>
          <p:nvPr/>
        </p:nvSpPr>
        <p:spPr>
          <a:xfrm>
            <a:off x="395533" y="1522898"/>
            <a:ext cx="8465319" cy="1638910"/>
          </a:xfrm>
          <a:prstGeom prst="rect">
            <a:avLst/>
          </a:prstGeom>
          <a:ln>
            <a:solidFill>
              <a:srgbClr val="00B050"/>
            </a:solidFill>
          </a:ln>
        </p:spPr>
        <p:txBody>
          <a:bodyPr wrap="square">
            <a:spAutoFit/>
          </a:bodyPr>
          <a:lstStyle/>
          <a:p>
            <a:pPr algn="just"/>
            <a:r>
              <a:rPr lang="fr-FR" sz="1050" b="1" dirty="0">
                <a:solidFill>
                  <a:srgbClr val="00B050"/>
                </a:solidFill>
              </a:rPr>
              <a:t>L’indice Euronext® Climate Objective 50 Euro Equal Weight Decrement 5 % </a:t>
            </a:r>
            <a:r>
              <a:rPr lang="fr-FR" sz="1000" dirty="0">
                <a:solidFill>
                  <a:schemeClr val="tx1"/>
                </a:solidFill>
              </a:rPr>
              <a:t>est un indice calculé et publié par Euronext, il est composé de 50 valeurs de la zone euro sélectionnées en fonction de l’importance de leurs engagements en faveur du climat par rapport aux pratiques de leur secteur. Ces 50 valeurs sont équipondérées, chacune représente 1/50e du poids de l’Indice. Sa composition est revue chaque année au mois de novembre. </a:t>
            </a:r>
          </a:p>
          <a:p>
            <a:pPr algn="just"/>
            <a:endParaRPr lang="fr-FR" sz="1000" dirty="0">
              <a:solidFill>
                <a:schemeClr val="tx1"/>
              </a:solidFill>
            </a:endParaRPr>
          </a:p>
          <a:p>
            <a:pPr algn="just"/>
            <a:r>
              <a:rPr lang="fr-FR" sz="1000" dirty="0">
                <a:solidFill>
                  <a:schemeClr val="tx1"/>
                </a:solidFill>
              </a:rPr>
              <a:t>Euronext calcule l’Indice de la façon suivante : en ajoutant tous les dividendes nets (versés par les actions composant l’indice au fil de l’eau tout le long de la vie du produit) puis en soustrayant 5 % par an sur une base quotidienne. Le montant moyen des dividendes payés par les valeurs composant l’Indice sur les 10 dernières années s’élève à </a:t>
            </a:r>
            <a:r>
              <a:rPr lang="fr-FR" sz="1000" dirty="0"/>
              <a:t>3</a:t>
            </a:r>
            <a:r>
              <a:rPr lang="fr-FR" sz="1000" dirty="0">
                <a:solidFill>
                  <a:schemeClr val="tx1"/>
                </a:solidFill>
              </a:rPr>
              <a:t>,68 % (sources : Euronext, Bloomberg).</a:t>
            </a:r>
            <a:r>
              <a:rPr lang="fr-FR" sz="1000" b="1" dirty="0">
                <a:solidFill>
                  <a:schemeClr val="accent1"/>
                </a:solidFill>
              </a:rPr>
              <a:t> </a:t>
            </a:r>
            <a:r>
              <a:rPr lang="fr-FR" sz="1000" b="1" dirty="0">
                <a:solidFill>
                  <a:schemeClr val="tx1"/>
                </a:solidFill>
              </a:rPr>
              <a:t>Les montants des dividendes passés ne préjugent pas des montants des dividendes futurs</a:t>
            </a:r>
            <a:r>
              <a:rPr lang="fr-FR" sz="1000" dirty="0">
                <a:solidFill>
                  <a:schemeClr val="tx1"/>
                </a:solidFill>
              </a:rPr>
              <a:t>. </a:t>
            </a:r>
          </a:p>
          <a:p>
            <a:pPr algn="just"/>
            <a:endParaRPr lang="fr-FR" sz="1000" dirty="0">
              <a:solidFill>
                <a:schemeClr val="tx1"/>
              </a:solidFill>
            </a:endParaRPr>
          </a:p>
          <a:p>
            <a:pPr algn="just"/>
            <a:r>
              <a:rPr lang="fr-FR" sz="1000" dirty="0">
                <a:solidFill>
                  <a:schemeClr val="tx1"/>
                </a:solidFill>
              </a:rPr>
              <a:t>Il est accessible sur le site d’Euronext (www.euronext.com), ainsi que sur différents sites d’informations financières (</a:t>
            </a:r>
            <a:r>
              <a:rPr lang="fr-FR" sz="1000" dirty="0" err="1">
                <a:solidFill>
                  <a:schemeClr val="tx1"/>
                </a:solidFill>
              </a:rPr>
              <a:t>ticker</a:t>
            </a:r>
            <a:r>
              <a:rPr lang="fr-FR" sz="1000" dirty="0">
                <a:solidFill>
                  <a:schemeClr val="tx1"/>
                </a:solidFill>
              </a:rPr>
              <a:t> Bloomberg : ECO5E ; code ISIN : NL0013025588).</a:t>
            </a:r>
          </a:p>
        </p:txBody>
      </p:sp>
      <p:sp>
        <p:nvSpPr>
          <p:cNvPr id="11" name="Rectangle 10"/>
          <p:cNvSpPr/>
          <p:nvPr/>
        </p:nvSpPr>
        <p:spPr>
          <a:xfrm>
            <a:off x="395534" y="3569292"/>
            <a:ext cx="8465319" cy="253916"/>
          </a:xfrm>
          <a:prstGeom prst="rect">
            <a:avLst/>
          </a:prstGeom>
          <a:solidFill>
            <a:schemeClr val="bg2"/>
          </a:solidFill>
        </p:spPr>
        <p:txBody>
          <a:bodyPr wrap="square">
            <a:spAutoFit/>
          </a:bodyPr>
          <a:lstStyle/>
          <a:p>
            <a:pPr algn="ctr"/>
            <a:r>
              <a:rPr lang="fr-FR" sz="1050" b="1" dirty="0">
                <a:solidFill>
                  <a:srgbClr val="00B050"/>
                </a:solidFill>
              </a:rPr>
              <a:t>Une sélection en adéquation avec la transition énergétique et climatique</a:t>
            </a:r>
            <a:endParaRPr lang="fr-FR" sz="1050" dirty="0">
              <a:solidFill>
                <a:schemeClr val="tx1"/>
              </a:solidFill>
            </a:endParaRPr>
          </a:p>
        </p:txBody>
      </p:sp>
      <p:sp>
        <p:nvSpPr>
          <p:cNvPr id="5" name="Rectangle 4"/>
          <p:cNvSpPr/>
          <p:nvPr/>
        </p:nvSpPr>
        <p:spPr>
          <a:xfrm>
            <a:off x="1128936" y="3950038"/>
            <a:ext cx="1930896" cy="1080120"/>
          </a:xfrm>
          <a:prstGeom prst="rect">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rgbClr val="669900"/>
                </a:solidFill>
              </a:rPr>
              <a:t>Maîtrise des émissions polluantes</a:t>
            </a:r>
          </a:p>
          <a:p>
            <a:pPr algn="ctr"/>
            <a:endParaRPr lang="fr-FR" sz="900" dirty="0">
              <a:solidFill>
                <a:schemeClr val="tx1">
                  <a:lumMod val="75000"/>
                </a:schemeClr>
              </a:solidFill>
            </a:endParaRPr>
          </a:p>
          <a:p>
            <a:pPr algn="ctr"/>
            <a:r>
              <a:rPr lang="fr-FR" sz="900" dirty="0">
                <a:solidFill>
                  <a:schemeClr val="tx1">
                    <a:lumMod val="75000"/>
                  </a:schemeClr>
                </a:solidFill>
              </a:rPr>
              <a:t>Le grand défi du 21</a:t>
            </a:r>
            <a:r>
              <a:rPr lang="fr-FR" sz="900" baseline="30000" dirty="0">
                <a:solidFill>
                  <a:schemeClr val="tx1">
                    <a:lumMod val="75000"/>
                  </a:schemeClr>
                </a:solidFill>
              </a:rPr>
              <a:t>ème</a:t>
            </a:r>
            <a:r>
              <a:rPr lang="fr-FR" sz="900" dirty="0">
                <a:solidFill>
                  <a:schemeClr val="tx1">
                    <a:lumMod val="75000"/>
                  </a:schemeClr>
                </a:solidFill>
              </a:rPr>
              <a:t> siècle mobilisant l’ensemble des acteurs économiques</a:t>
            </a:r>
          </a:p>
        </p:txBody>
      </p:sp>
      <p:sp>
        <p:nvSpPr>
          <p:cNvPr id="17" name="Rectangle 16"/>
          <p:cNvSpPr/>
          <p:nvPr/>
        </p:nvSpPr>
        <p:spPr>
          <a:xfrm>
            <a:off x="5694992" y="4200006"/>
            <a:ext cx="2016224" cy="1772501"/>
          </a:xfrm>
          <a:prstGeom prst="rect">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rgbClr val="669900"/>
                </a:solidFill>
              </a:rPr>
              <a:t>Entreprises engagées</a:t>
            </a:r>
          </a:p>
          <a:p>
            <a:pPr algn="ctr"/>
            <a:endParaRPr lang="fr-FR" sz="900" dirty="0">
              <a:solidFill>
                <a:schemeClr val="tx1">
                  <a:lumMod val="75000"/>
                </a:schemeClr>
              </a:solidFill>
            </a:endParaRPr>
          </a:p>
          <a:p>
            <a:pPr algn="ctr"/>
            <a:r>
              <a:rPr lang="fr-FR" sz="900" dirty="0">
                <a:solidFill>
                  <a:schemeClr val="tx1">
                    <a:lumMod val="75000"/>
                  </a:schemeClr>
                </a:solidFill>
              </a:rPr>
              <a:t>Pour les entreprises de taille internationale, les émissions polluantes engendrent un coût immédiat, mais également sur le long-terme (taxes, image dégradée…). L’objectif de l’indice est de sélectionner les sociétés les plus engagées face aux enjeux climatiques. </a:t>
            </a:r>
          </a:p>
        </p:txBody>
      </p:sp>
      <p:pic>
        <p:nvPicPr>
          <p:cNvPr id="4" name="Image 3"/>
          <p:cNvPicPr>
            <a:picLocks noChangeAspect="1"/>
          </p:cNvPicPr>
          <p:nvPr/>
        </p:nvPicPr>
        <p:blipFill rotWithShape="1">
          <a:blip r:embed="rId3"/>
          <a:srcRect l="22417" t="14706" r="35239"/>
          <a:stretch/>
        </p:blipFill>
        <p:spPr>
          <a:xfrm>
            <a:off x="3059832" y="3895664"/>
            <a:ext cx="2578968" cy="2275560"/>
          </a:xfrm>
          <a:prstGeom prst="flowChartConnector">
            <a:avLst/>
          </a:prstGeom>
        </p:spPr>
      </p:pic>
      <p:pic>
        <p:nvPicPr>
          <p:cNvPr id="12" name="Image 11"/>
          <p:cNvPicPr>
            <a:picLocks noChangeAspect="1"/>
          </p:cNvPicPr>
          <p:nvPr/>
        </p:nvPicPr>
        <p:blipFill>
          <a:blip r:embed="rId4"/>
          <a:stretch>
            <a:fillRect/>
          </a:stretch>
        </p:blipFill>
        <p:spPr>
          <a:xfrm>
            <a:off x="7547524" y="6370638"/>
            <a:ext cx="1504950" cy="523875"/>
          </a:xfrm>
          <a:prstGeom prst="rect">
            <a:avLst/>
          </a:prstGeom>
        </p:spPr>
      </p:pic>
      <p:pic>
        <p:nvPicPr>
          <p:cNvPr id="14" name="Image 13"/>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34005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166236C-548A-44B7-AE7A-7E7CEC890BA2}" type="slidenum">
              <a:rPr kumimoji="0" lang="fr-FR" alt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7</a:t>
            </a:fld>
            <a:endParaRPr kumimoji="0" lang="fr-FR" altLang="fr-FR" sz="1000" b="0" i="0" u="none" strike="noStrike" kern="1200" cap="none" spc="0" normalizeH="0" baseline="0" noProof="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7"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description de l’indice</a:t>
            </a:r>
          </a:p>
        </p:txBody>
      </p:sp>
      <p:sp>
        <p:nvSpPr>
          <p:cNvPr id="18" name="Espace réservé du contenu 5"/>
          <p:cNvSpPr txBox="1">
            <a:spLocks/>
          </p:cNvSpPr>
          <p:nvPr/>
        </p:nvSpPr>
        <p:spPr bwMode="auto">
          <a:xfrm>
            <a:off x="207360" y="1562413"/>
            <a:ext cx="8507288" cy="261610"/>
          </a:xfrm>
          <a:prstGeom prst="rect">
            <a:avLst/>
          </a:prstGeom>
          <a:solidFill>
            <a:srgbClr val="FFFFFF"/>
          </a:solidFill>
          <a:extLst/>
        </p:spPr>
        <p:txBody>
          <a:bodyPr wrap="square">
            <a:spAutoFit/>
          </a:bodyPr>
          <a:lstStyle>
            <a:defPPr>
              <a:defRPr lang="fr-FR"/>
            </a:defPPr>
            <a:lvl1pPr algn="ctr">
              <a:defRPr sz="110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Processus de création de l’Indice</a:t>
            </a:r>
            <a:endPar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endParaRPr>
          </a:p>
        </p:txBody>
      </p:sp>
      <p:pic>
        <p:nvPicPr>
          <p:cNvPr id="19" name="Image 18"/>
          <p:cNvPicPr>
            <a:picLocks noChangeAspect="1"/>
          </p:cNvPicPr>
          <p:nvPr/>
        </p:nvPicPr>
        <p:blipFill rotWithShape="1">
          <a:blip r:embed="rId3"/>
          <a:srcRect l="4744" r="2878"/>
          <a:stretch/>
        </p:blipFill>
        <p:spPr>
          <a:xfrm>
            <a:off x="823108" y="1968798"/>
            <a:ext cx="7275791" cy="4104259"/>
          </a:xfrm>
          <a:prstGeom prst="rect">
            <a:avLst/>
          </a:prstGeom>
        </p:spPr>
      </p:pic>
      <p:pic>
        <p:nvPicPr>
          <p:cNvPr id="8" name="Image 7"/>
          <p:cNvPicPr>
            <a:picLocks noChangeAspect="1"/>
          </p:cNvPicPr>
          <p:nvPr/>
        </p:nvPicPr>
        <p:blipFill>
          <a:blip r:embed="rId4"/>
          <a:stretch>
            <a:fillRect/>
          </a:stretch>
        </p:blipFill>
        <p:spPr>
          <a:xfrm>
            <a:off x="7547524" y="6370638"/>
            <a:ext cx="1504950" cy="523875"/>
          </a:xfrm>
          <a:prstGeom prst="rect">
            <a:avLst/>
          </a:prstGeom>
        </p:spPr>
      </p:pic>
      <p:pic>
        <p:nvPicPr>
          <p:cNvPr id="9" name="Image 8"/>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34565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873765" y="1863088"/>
            <a:ext cx="4765036" cy="4374224"/>
          </a:xfrm>
          <a:prstGeom prst="roundRect">
            <a:avLst/>
          </a:prstGeom>
          <a:solidFill>
            <a:srgbClr val="D1E0FF">
              <a:alpha val="9804"/>
            </a:srgbClr>
          </a:solidFill>
          <a:ln w="19050" cap="flat" cmpd="sng" algn="ctr">
            <a:solidFill>
              <a:srgbClr val="00318F"/>
            </a:solidFill>
            <a:prstDash val="solid"/>
          </a:ln>
          <a:effectLst>
            <a:outerShdw blurRad="50800" dist="762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002060"/>
              </a:solidFill>
              <a:effectLst/>
              <a:uLnTx/>
              <a:uFillTx/>
              <a:latin typeface="Helvetica"/>
              <a:ea typeface="+mn-ea"/>
              <a:cs typeface="+mn-cs"/>
            </a:endParaRPr>
          </a:p>
        </p:txBody>
      </p:sp>
      <p:sp>
        <p:nvSpPr>
          <p:cNvPr id="4"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166236C-548A-44B7-AE7A-7E7CEC890BA2}" type="slidenum">
              <a:rPr kumimoji="0" lang="fr-FR" alt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Composition de l’Indice</a:t>
            </a:r>
          </a:p>
        </p:txBody>
      </p:sp>
      <p:pic>
        <p:nvPicPr>
          <p:cNvPr id="6"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6156176" y="3873322"/>
            <a:ext cx="2558473" cy="238620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5750142" y="6006480"/>
            <a:ext cx="2782298" cy="230832"/>
          </a:xfrm>
          <a:prstGeom prst="rect">
            <a:avLst/>
          </a:prstGeom>
          <a:noFill/>
        </p:spPr>
        <p:txBody>
          <a:bodyPr wrap="square" rtlCol="0">
            <a:spAutoFit/>
          </a:bodyPr>
          <a:lstStyle/>
          <a:p>
            <a:pPr fontAlgn="base">
              <a:spcBef>
                <a:spcPct val="0"/>
              </a:spcBef>
              <a:spcAft>
                <a:spcPct val="0"/>
              </a:spcAft>
            </a:pPr>
            <a:r>
              <a:rPr lang="fr-FR" sz="900" i="1" dirty="0">
                <a:solidFill>
                  <a:srgbClr val="4F504F"/>
                </a:solidFill>
                <a:latin typeface="Arial" pitchFamily="34" charset="0"/>
                <a:cs typeface="Arial" pitchFamily="34" charset="0"/>
              </a:rPr>
              <a:t>Source : Euronext, 30 septembre 2019</a:t>
            </a:r>
          </a:p>
        </p:txBody>
      </p:sp>
      <p:sp>
        <p:nvSpPr>
          <p:cNvPr id="8" name="Rectangle 7"/>
          <p:cNvSpPr/>
          <p:nvPr/>
        </p:nvSpPr>
        <p:spPr>
          <a:xfrm>
            <a:off x="1520653" y="1888905"/>
            <a:ext cx="1984547" cy="4293483"/>
          </a:xfrm>
          <a:prstGeom prst="rect">
            <a:avLst/>
          </a:prstGeom>
        </p:spPr>
        <p:txBody>
          <a:bodyPr wrap="square" anchor="ctr">
            <a:spAutoFit/>
          </a:bodyPr>
          <a:lstStyle/>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AB INBEV</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ACS ACTIVIDADES CONS</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ADIDAS AG</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AIRBUS</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AKZO NOBEL</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ALSTOM</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AMADEUS IT GROUP</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ASML HOLDING</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BMW</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CONTINENTAL AG</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DANONE</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DEUTSCHE BOERSE AG</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E.ON SE</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EDF</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EIFFAGE</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FERROVIAL SA</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FIAT CHRYSLER AUTOMB</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FORTUM OYJ</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IBERDROLA</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INFINEON TECHNOLOGIE</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INGENICO GROUP</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LINDE PLC</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L'OREAL</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OSRAM LICHT</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PERNOD RICARD</a:t>
            </a:r>
          </a:p>
        </p:txBody>
      </p:sp>
      <p:sp>
        <p:nvSpPr>
          <p:cNvPr id="9" name="ZoneTexte 8"/>
          <p:cNvSpPr txBox="1"/>
          <p:nvPr/>
        </p:nvSpPr>
        <p:spPr>
          <a:xfrm>
            <a:off x="3322619" y="1888905"/>
            <a:ext cx="2040886" cy="4293483"/>
          </a:xfrm>
          <a:prstGeom prst="rect">
            <a:avLst/>
          </a:prstGeom>
          <a:noFill/>
        </p:spPr>
        <p:txBody>
          <a:bodyPr wrap="square" rtlCol="0" anchor="ctr">
            <a:spAutoFit/>
          </a:bodyPr>
          <a:lstStyle/>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PEUGEOT</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PHILIPS KON</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PRYSMIAN SPA</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RED ELECTRICA CORP</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RELX</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RENAULT</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SAFRAN</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SAINT GOBAIN</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SAMPO OYJ</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SCHNEIDER ELECTRIC</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SMURFIT KAPPA GROUP</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STMICROELECTRONICS</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STORA ENSO OYJ</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SUEZ</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TELEFONICA</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TERNA RETE ELETTRICA</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THALES</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UNIBAIL-RODAMCO-WE</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UPM-KYMMENE OYJ</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VALEO</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VEOLIA ENVIRON.</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VINCI</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VIVENDI</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VOLKSWAGEN PREF</a:t>
            </a:r>
          </a:p>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WIRECARD</a:t>
            </a:r>
          </a:p>
        </p:txBody>
      </p:sp>
      <p:sp>
        <p:nvSpPr>
          <p:cNvPr id="10" name="Espace réservé du contenu 5"/>
          <p:cNvSpPr txBox="1">
            <a:spLocks/>
          </p:cNvSpPr>
          <p:nvPr/>
        </p:nvSpPr>
        <p:spPr bwMode="auto">
          <a:xfrm>
            <a:off x="207361" y="1466703"/>
            <a:ext cx="8507288" cy="261610"/>
          </a:xfrm>
          <a:prstGeom prst="rect">
            <a:avLst/>
          </a:prstGeom>
          <a:noFill/>
          <a:extLst/>
        </p:spPr>
        <p:txBody>
          <a:bodyPr wrap="square">
            <a:spAutoFit/>
          </a:bodyPr>
          <a:lstStyle>
            <a:defPPr>
              <a:defRPr lang="fr-FR"/>
            </a:defPPr>
            <a:lvl1pPr algn="ctr">
              <a:defRPr sz="110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Liste des 50 valeurs composant l’Indice </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(dernier </a:t>
            </a:r>
            <a:r>
              <a:rPr kumimoji="0" lang="fr-FR" altLang="fr-FR" sz="1100" b="1" i="1" u="none" strike="noStrike" kern="0" cap="none" spc="0" normalizeH="0" baseline="0" noProof="0" dirty="0" err="1">
                <a:ln>
                  <a:noFill/>
                </a:ln>
                <a:solidFill>
                  <a:srgbClr val="00B050"/>
                </a:solidFill>
                <a:effectLst/>
                <a:uLnTx/>
                <a:uFillTx/>
                <a:latin typeface="Arial" pitchFamily="34" charset="0"/>
                <a:cs typeface="Arial" pitchFamily="34" charset="0"/>
              </a:rPr>
              <a:t>rebalancement</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 au </a:t>
            </a:r>
            <a:r>
              <a:rPr lang="fr-FR" altLang="fr-FR" i="1" kern="0" dirty="0">
                <a:latin typeface="Arial" pitchFamily="34" charset="0"/>
                <a:cs typeface="Arial" pitchFamily="34" charset="0"/>
              </a:rPr>
              <a:t>16</a:t>
            </a:r>
            <a:r>
              <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rPr>
              <a:t>/11/2018)</a:t>
            </a:r>
          </a:p>
        </p:txBody>
      </p:sp>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417362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Diversification géographique </a:t>
            </a:r>
            <a:br>
              <a:rPr kumimoji="0" lang="fr-FR" sz="2800" b="0" i="0" u="none" strike="noStrike" kern="1200" cap="all" spc="0" normalizeH="0" baseline="0" noProof="0" dirty="0">
                <a:ln>
                  <a:noFill/>
                </a:ln>
                <a:solidFill>
                  <a:srgbClr val="C00000"/>
                </a:solidFill>
                <a:effectLst/>
                <a:uLnTx/>
                <a:uFillTx/>
                <a:latin typeface="Franklin Gothic Medium"/>
              </a:rPr>
            </a:br>
            <a:r>
              <a:rPr kumimoji="0" lang="fr-FR" sz="2800" b="0" i="0" u="none" strike="noStrike" kern="1200" cap="all" spc="0" normalizeH="0" baseline="0" noProof="0" dirty="0">
                <a:ln>
                  <a:noFill/>
                </a:ln>
                <a:solidFill>
                  <a:srgbClr val="C00000"/>
                </a:solidFill>
                <a:effectLst/>
                <a:uLnTx/>
                <a:uFillTx/>
                <a:latin typeface="Franklin Gothic Medium"/>
              </a:rPr>
              <a:t>et sectorielle</a:t>
            </a:r>
          </a:p>
        </p:txBody>
      </p:sp>
      <p:sp>
        <p:nvSpPr>
          <p:cNvPr id="11" name="ZoneTexte 1"/>
          <p:cNvSpPr txBox="1">
            <a:spLocks noChangeArrowheads="1"/>
          </p:cNvSpPr>
          <p:nvPr/>
        </p:nvSpPr>
        <p:spPr bwMode="auto">
          <a:xfrm>
            <a:off x="586437" y="6039268"/>
            <a:ext cx="2784475" cy="338554"/>
          </a:xfrm>
          <a:prstGeom prst="rect">
            <a:avLst/>
          </a:prstGeom>
          <a:noFill/>
          <a:ln>
            <a:noFill/>
          </a:ln>
          <a:extLst/>
        </p:spPr>
        <p:txBody>
          <a:bodyPr>
            <a:spAutoFit/>
          </a:bodyPr>
          <a:lstStyle>
            <a:lvl1pPr defTabSz="723900" eaLnBrk="0" hangingPunct="0">
              <a:spcBef>
                <a:spcPct val="20000"/>
              </a:spcBef>
              <a:defRPr sz="2200" b="1">
                <a:solidFill>
                  <a:srgbClr val="A751D2"/>
                </a:solidFill>
                <a:latin typeface="Univers LT Std 45 Light" pitchFamily="34" charset="0"/>
                <a:cs typeface="Arial" pitchFamily="34" charset="0"/>
              </a:defRPr>
            </a:lvl1pPr>
            <a:lvl2pPr marL="742950" indent="-285750" defTabSz="723900" eaLnBrk="0" hangingPunct="0">
              <a:spcBef>
                <a:spcPct val="20000"/>
              </a:spcBef>
              <a:buClr>
                <a:srgbClr val="A751D2"/>
              </a:buClr>
              <a:buFont typeface="Wingdings" pitchFamily="2" charset="2"/>
              <a:buChar char="§"/>
              <a:defRPr b="1">
                <a:solidFill>
                  <a:srgbClr val="000000"/>
                </a:solidFill>
                <a:latin typeface="Arial" pitchFamily="34" charset="0"/>
                <a:cs typeface="Arial" pitchFamily="34" charset="0"/>
              </a:defRPr>
            </a:lvl2pPr>
            <a:lvl3pPr marL="1143000" indent="-228600" defTabSz="723900" eaLnBrk="0" hangingPunct="0">
              <a:spcBef>
                <a:spcPct val="20000"/>
              </a:spcBef>
              <a:buClr>
                <a:srgbClr val="A751D2"/>
              </a:buClr>
              <a:buSzPct val="120000"/>
              <a:buFont typeface="Wingdings" pitchFamily="2" charset="2"/>
              <a:buChar char="§"/>
              <a:defRPr sz="1600">
                <a:solidFill>
                  <a:srgbClr val="A751D2"/>
                </a:solidFill>
                <a:latin typeface="Arial" pitchFamily="34" charset="0"/>
                <a:cs typeface="Arial"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cs typeface="Arial" pitchFamily="34" charset="0"/>
              </a:defRPr>
            </a:lvl4pPr>
            <a:lvl5pPr marL="2057400" indent="-228600" eaLnBrk="0" hangingPunct="0">
              <a:spcBef>
                <a:spcPct val="20000"/>
              </a:spcBef>
              <a:buChar char="»"/>
              <a:defRPr sz="2000">
                <a:solidFill>
                  <a:srgbClr val="000000"/>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9pPr>
          </a:lstStyle>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Source:  </a:t>
            </a:r>
            <a:r>
              <a:rPr lang="fr-FR" altLang="fr-FR" sz="800" b="0" i="1" dirty="0">
                <a:solidFill>
                  <a:srgbClr val="4F504F"/>
                </a:solidFill>
                <a:latin typeface="Calibri" pitchFamily="34" charset="0"/>
                <a:cs typeface="Calibri" pitchFamily="34" charset="0"/>
                <a:hlinkClick r:id="rId3"/>
              </a:rPr>
              <a:t>www.euronext.com</a:t>
            </a:r>
            <a:endParaRPr lang="fr-FR" altLang="fr-FR" sz="800" b="0" i="1" dirty="0">
              <a:solidFill>
                <a:srgbClr val="4F504F"/>
              </a:solidFill>
              <a:latin typeface="Calibri" pitchFamily="34" charset="0"/>
              <a:cs typeface="Calibri" pitchFamily="34" charset="0"/>
            </a:endParaRPr>
          </a:p>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Dernier </a:t>
            </a:r>
            <a:r>
              <a:rPr lang="fr-FR" altLang="fr-FR" sz="800" b="0" i="1" dirty="0" err="1">
                <a:solidFill>
                  <a:srgbClr val="4F504F"/>
                </a:solidFill>
                <a:latin typeface="Calibri" pitchFamily="34" charset="0"/>
                <a:cs typeface="Calibri" pitchFamily="34" charset="0"/>
              </a:rPr>
              <a:t>rebalancement</a:t>
            </a:r>
            <a:r>
              <a:rPr lang="fr-FR" altLang="fr-FR" sz="800" b="0" i="1" dirty="0">
                <a:solidFill>
                  <a:srgbClr val="4F504F"/>
                </a:solidFill>
                <a:latin typeface="Calibri" pitchFamily="34" charset="0"/>
                <a:cs typeface="Calibri" pitchFamily="34" charset="0"/>
              </a:rPr>
              <a:t> au 16/11/2018</a:t>
            </a:r>
          </a:p>
        </p:txBody>
      </p:sp>
      <p:sp>
        <p:nvSpPr>
          <p:cNvPr id="12" name="ZoneTexte 11"/>
          <p:cNvSpPr txBox="1"/>
          <p:nvPr/>
        </p:nvSpPr>
        <p:spPr>
          <a:xfrm>
            <a:off x="4932040"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géographique</a:t>
            </a:r>
          </a:p>
        </p:txBody>
      </p:sp>
      <p:sp>
        <p:nvSpPr>
          <p:cNvPr id="13" name="ZoneTexte 12"/>
          <p:cNvSpPr txBox="1"/>
          <p:nvPr/>
        </p:nvSpPr>
        <p:spPr>
          <a:xfrm>
            <a:off x="755576"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sectorielle</a:t>
            </a:r>
          </a:p>
        </p:txBody>
      </p:sp>
      <p:pic>
        <p:nvPicPr>
          <p:cNvPr id="14" name="Image 13"/>
          <p:cNvPicPr>
            <a:picLocks noChangeAspect="1"/>
          </p:cNvPicPr>
          <p:nvPr/>
        </p:nvPicPr>
        <p:blipFill>
          <a:blip r:embed="rId4"/>
          <a:stretch>
            <a:fillRect/>
          </a:stretch>
        </p:blipFill>
        <p:spPr>
          <a:xfrm>
            <a:off x="467797" y="2227866"/>
            <a:ext cx="8351279" cy="2673648"/>
          </a:xfrm>
          <a:prstGeom prst="rect">
            <a:avLst/>
          </a:prstGeom>
        </p:spPr>
      </p:pic>
      <p:pic>
        <p:nvPicPr>
          <p:cNvPr id="15" name="Image 14"/>
          <p:cNvPicPr>
            <a:picLocks noChangeAspect="1"/>
          </p:cNvPicPr>
          <p:nvPr/>
        </p:nvPicPr>
        <p:blipFill>
          <a:blip r:embed="rId5"/>
          <a:stretch>
            <a:fillRect/>
          </a:stretch>
        </p:blipFill>
        <p:spPr>
          <a:xfrm>
            <a:off x="7547524" y="6370638"/>
            <a:ext cx="1504950" cy="523875"/>
          </a:xfrm>
          <a:prstGeom prst="rect">
            <a:avLst/>
          </a:prstGeom>
        </p:spPr>
      </p:pic>
      <p:pic>
        <p:nvPicPr>
          <p:cNvPr id="16" name="Image 15"/>
          <p:cNvPicPr>
            <a:picLocks noChangeAspect="1"/>
          </p:cNvPicPr>
          <p:nvPr/>
        </p:nvPicPr>
        <p:blipFill>
          <a:blip r:embed="rId6"/>
          <a:stretch>
            <a:fillRect/>
          </a:stretch>
        </p:blipFill>
        <p:spPr>
          <a:xfrm>
            <a:off x="2513258" y="6651677"/>
            <a:ext cx="3943350" cy="171450"/>
          </a:xfrm>
          <a:prstGeom prst="rect">
            <a:avLst/>
          </a:prstGeom>
        </p:spPr>
      </p:pic>
      <p:sp>
        <p:nvSpPr>
          <p:cNvPr id="17"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t>9</a:t>
            </a:r>
          </a:p>
        </p:txBody>
      </p:sp>
    </p:spTree>
    <p:extLst>
      <p:ext uri="{BB962C8B-B14F-4D97-AF65-F5344CB8AC3E}">
        <p14:creationId xmlns:p14="http://schemas.microsoft.com/office/powerpoint/2010/main" val="469126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719259" y="265789"/>
            <a:ext cx="1306997" cy="1218995"/>
          </a:xfrm>
          <a:prstGeom prst="rect">
            <a:avLst/>
          </a:prstGeom>
          <a:noFill/>
          <a:extLst>
            <a:ext uri="{909E8E84-426E-40DD-AFC4-6F175D3DCCD1}">
              <a14:hiddenFill xmlns:a14="http://schemas.microsoft.com/office/drawing/2010/main">
                <a:solidFill>
                  <a:srgbClr val="FFFFFF"/>
                </a:solidFill>
              </a14:hiddenFill>
            </a:ext>
          </a:extLst>
        </p:spPr>
      </p:pic>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Performance historique</a:t>
            </a:r>
          </a:p>
        </p:txBody>
      </p:sp>
      <p:sp>
        <p:nvSpPr>
          <p:cNvPr id="5" name="TextBox 7"/>
          <p:cNvSpPr txBox="1"/>
          <p:nvPr/>
        </p:nvSpPr>
        <p:spPr>
          <a:xfrm>
            <a:off x="179512" y="5479364"/>
            <a:ext cx="8424936" cy="707886"/>
          </a:xfrm>
          <a:prstGeom prst="rect">
            <a:avLst/>
          </a:prstGeom>
          <a:noFill/>
        </p:spPr>
        <p:txBody>
          <a:bodyPr wrap="square">
            <a:spAutoFit/>
          </a:bodyPr>
          <a:lstStyle/>
          <a:p>
            <a:pPr>
              <a:defRPr/>
            </a:pPr>
            <a:r>
              <a:rPr lang="fr-FR" sz="1000" dirty="0">
                <a:solidFill>
                  <a:srgbClr val="4F504F"/>
                </a:solidFill>
                <a:cs typeface="Arial" pitchFamily="34" charset="0"/>
              </a:rPr>
              <a:t>Source :  Bloomberg (au 29/11/2019). </a:t>
            </a:r>
          </a:p>
          <a:p>
            <a:pPr>
              <a:defRPr/>
            </a:pPr>
            <a:r>
              <a:rPr lang="fr-FR" sz="1000" dirty="0">
                <a:solidFill>
                  <a:srgbClr val="4F504F"/>
                </a:solidFill>
                <a:cs typeface="Arial" pitchFamily="34" charset="0"/>
              </a:rPr>
              <a:t>Cet indice a été lancé  le 5 septembre 2018.  L’indice Euronext® Climate Objective 50 Euro EWD5 est calculé dividendes nets réinvestis, diminué d’un montant forfaitaire de 5% par an. Les cours observés de l’indice intègre ce traitement des dividendes.</a:t>
            </a:r>
          </a:p>
          <a:p>
            <a:pPr>
              <a:defRPr/>
            </a:pPr>
            <a:endParaRPr lang="fr-FR" sz="1000" dirty="0">
              <a:solidFill>
                <a:srgbClr val="4F504F"/>
              </a:solidFill>
              <a:cs typeface="Arial" pitchFamily="34" charset="0"/>
            </a:endParaRPr>
          </a:p>
        </p:txBody>
      </p:sp>
      <p:sp>
        <p:nvSpPr>
          <p:cNvPr id="6" name="Rectangle 5"/>
          <p:cNvSpPr/>
          <p:nvPr/>
        </p:nvSpPr>
        <p:spPr>
          <a:xfrm>
            <a:off x="179512" y="6068179"/>
            <a:ext cx="8424936" cy="400110"/>
          </a:xfrm>
          <a:prstGeom prst="rect">
            <a:avLst/>
          </a:prstGeom>
          <a:noFill/>
        </p:spPr>
        <p:txBody>
          <a:bodyPr wrap="square">
            <a:spAutoFit/>
          </a:bodyPr>
          <a:lstStyle/>
          <a:p>
            <a:r>
              <a:rPr lang="fr-FR" sz="1000" dirty="0">
                <a:solidFill>
                  <a:srgbClr val="4F504F"/>
                </a:solidFill>
                <a:cs typeface="Arial" pitchFamily="34" charset="0"/>
              </a:rPr>
              <a:t>Les données relatives aux performances passées et/ou simulations de performances passées ont trait ou se réfèrent à des périodes passées et ne sont pas un indicateur fiable des résultats futurs. Ceci est valable également pour les données historiques de marché.</a:t>
            </a:r>
          </a:p>
        </p:txBody>
      </p:sp>
      <p:sp>
        <p:nvSpPr>
          <p:cNvPr id="7" name="Rectangle 6"/>
          <p:cNvSpPr/>
          <p:nvPr/>
        </p:nvSpPr>
        <p:spPr>
          <a:xfrm>
            <a:off x="377008" y="1704552"/>
            <a:ext cx="8465319" cy="253916"/>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050" b="1" i="0" u="none" strike="noStrike" kern="0" cap="none" spc="0" normalizeH="0" baseline="0" noProof="0" dirty="0">
                <a:ln>
                  <a:noFill/>
                </a:ln>
                <a:solidFill>
                  <a:srgbClr val="00B050"/>
                </a:solidFill>
                <a:effectLst/>
                <a:uLnTx/>
                <a:uFillTx/>
                <a:latin typeface="Arial" pitchFamily="34" charset="0"/>
                <a:cs typeface="Arial" pitchFamily="34" charset="0"/>
              </a:rPr>
              <a:t>Simulations des performances historiques de l’indice Euronext Climate Objective 50 Euro EWD5</a:t>
            </a:r>
            <a:endParaRPr kumimoji="0" lang="fr-FR" sz="1050" b="0" i="0" u="none" strike="noStrike" kern="0" cap="none" spc="0" normalizeH="0" baseline="0" noProof="0" dirty="0">
              <a:ln>
                <a:noFill/>
              </a:ln>
              <a:solidFill>
                <a:srgbClr val="4F504F"/>
              </a:solidFill>
              <a:effectLst/>
              <a:uLnTx/>
              <a:uFillTx/>
              <a:latin typeface="Arial" pitchFamily="34" charset="0"/>
              <a:cs typeface="Arial" pitchFamily="34" charset="0"/>
            </a:endParaRPr>
          </a:p>
        </p:txBody>
      </p:sp>
      <p:pic>
        <p:nvPicPr>
          <p:cNvPr id="9" name="Image 8"/>
          <p:cNvPicPr>
            <a:picLocks noChangeAspect="1"/>
          </p:cNvPicPr>
          <p:nvPr/>
        </p:nvPicPr>
        <p:blipFill>
          <a:blip r:embed="rId3"/>
          <a:stretch>
            <a:fillRect/>
          </a:stretch>
        </p:blipFill>
        <p:spPr>
          <a:xfrm>
            <a:off x="7547524" y="6370638"/>
            <a:ext cx="1504950" cy="523875"/>
          </a:xfrm>
          <a:prstGeom prst="rect">
            <a:avLst/>
          </a:prstGeom>
        </p:spPr>
      </p:pic>
      <p:pic>
        <p:nvPicPr>
          <p:cNvPr id="10" name="Image 9"/>
          <p:cNvPicPr>
            <a:picLocks noChangeAspect="1"/>
          </p:cNvPicPr>
          <p:nvPr/>
        </p:nvPicPr>
        <p:blipFill>
          <a:blip r:embed="rId4"/>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10</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graphicFrame>
        <p:nvGraphicFramePr>
          <p:cNvPr id="15" name="Graphique 14"/>
          <p:cNvGraphicFramePr>
            <a:graphicFrameLocks/>
          </p:cNvGraphicFramePr>
          <p:nvPr>
            <p:extLst>
              <p:ext uri="{D42A27DB-BD31-4B8C-83A1-F6EECF244321}">
                <p14:modId xmlns:p14="http://schemas.microsoft.com/office/powerpoint/2010/main" val="1804028309"/>
              </p:ext>
            </p:extLst>
          </p:nvPr>
        </p:nvGraphicFramePr>
        <p:xfrm>
          <a:off x="1361837" y="2141228"/>
          <a:ext cx="6450523" cy="2818331"/>
        </p:xfrm>
        <a:graphic>
          <a:graphicData uri="http://schemas.openxmlformats.org/drawingml/2006/chart">
            <c:chart xmlns:c="http://schemas.openxmlformats.org/drawingml/2006/chart" xmlns:r="http://schemas.openxmlformats.org/officeDocument/2006/relationships" r:id="rId5"/>
          </a:graphicData>
        </a:graphic>
      </p:graphicFrame>
      <p:sp>
        <p:nvSpPr>
          <p:cNvPr id="16" name="ZoneTexte 15"/>
          <p:cNvSpPr txBox="1"/>
          <p:nvPr/>
        </p:nvSpPr>
        <p:spPr>
          <a:xfrm rot="16200000">
            <a:off x="518647" y="2978893"/>
            <a:ext cx="1440160" cy="246221"/>
          </a:xfrm>
          <a:prstGeom prst="rect">
            <a:avLst/>
          </a:prstGeom>
          <a:noFill/>
        </p:spPr>
        <p:txBody>
          <a:bodyPr wrap="square" rtlCol="0">
            <a:spAutoFit/>
          </a:bodyPr>
          <a:lstStyle/>
          <a:p>
            <a:r>
              <a:rPr lang="fr-FR" sz="1000" dirty="0"/>
              <a:t>Points</a:t>
            </a:r>
          </a:p>
        </p:txBody>
      </p:sp>
      <p:sp>
        <p:nvSpPr>
          <p:cNvPr id="17" name="ZoneTexte 16"/>
          <p:cNvSpPr txBox="1"/>
          <p:nvPr/>
        </p:nvSpPr>
        <p:spPr>
          <a:xfrm>
            <a:off x="7812360" y="4437112"/>
            <a:ext cx="720080" cy="246221"/>
          </a:xfrm>
          <a:prstGeom prst="rect">
            <a:avLst/>
          </a:prstGeom>
          <a:noFill/>
        </p:spPr>
        <p:txBody>
          <a:bodyPr wrap="square" rtlCol="0">
            <a:spAutoFit/>
          </a:bodyPr>
          <a:lstStyle/>
          <a:p>
            <a:r>
              <a:rPr lang="fr-FR" sz="1000" dirty="0"/>
              <a:t>Dates</a:t>
            </a:r>
          </a:p>
        </p:txBody>
      </p:sp>
    </p:spTree>
    <p:extLst>
      <p:ext uri="{BB962C8B-B14F-4D97-AF65-F5344CB8AC3E}">
        <p14:creationId xmlns:p14="http://schemas.microsoft.com/office/powerpoint/2010/main" val="128828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216023" y="1921385"/>
            <a:ext cx="8676457"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a:ln>
                  <a:noFill/>
                </a:ln>
                <a:solidFill>
                  <a:srgbClr val="C00000"/>
                </a:solidFill>
                <a:effectLst/>
                <a:uLnTx/>
                <a:uFillTx/>
                <a:latin typeface="Franklin Gothic Medium"/>
              </a:rPr>
              <a:t>Partie 2</a:t>
            </a:r>
            <a:br>
              <a:rPr kumimoji="0" lang="fr-FR" sz="3000" b="1" i="0" u="none" strike="noStrike" kern="1200" cap="all" spc="0" normalizeH="0" baseline="0" noProof="0">
                <a:ln>
                  <a:noFill/>
                </a:ln>
                <a:solidFill>
                  <a:srgbClr val="C00000"/>
                </a:solidFill>
                <a:effectLst/>
                <a:uLnTx/>
                <a:uFillTx/>
                <a:latin typeface="Franklin Gothic Medium"/>
              </a:rPr>
            </a:br>
            <a:r>
              <a:rPr kumimoji="0" lang="fr-FR" sz="3000" b="1" i="0" u="none" strike="noStrike" kern="1200" cap="all" spc="0" normalizeH="0" baseline="0" noProof="0">
                <a:ln>
                  <a:noFill/>
                </a:ln>
                <a:solidFill>
                  <a:srgbClr val="C00000"/>
                </a:solidFill>
                <a:effectLst/>
                <a:uLnTx/>
                <a:uFillTx/>
                <a:latin typeface="Franklin Gothic Medium"/>
              </a:rPr>
              <a:t>MECANISME ET SCENARII </a:t>
            </a:r>
            <a:endParaRPr kumimoji="0" lang="fr-FR" sz="3000" b="1" i="0" u="none" strike="noStrike" kern="1200" cap="all" spc="0" normalizeH="0" baseline="0" noProof="0" dirty="0">
              <a:ln>
                <a:noFill/>
              </a:ln>
              <a:solidFill>
                <a:srgbClr val="C00000"/>
              </a:solidFill>
              <a:effectLst/>
              <a:uLnTx/>
              <a:uFillTx/>
              <a:latin typeface="Franklin Gothic Medium"/>
            </a:endParaRPr>
          </a:p>
        </p:txBody>
      </p:sp>
      <p:sp>
        <p:nvSpPr>
          <p:cNvPr id="4" name="ZoneTexte 3"/>
          <p:cNvSpPr txBox="1"/>
          <p:nvPr/>
        </p:nvSpPr>
        <p:spPr>
          <a:xfrm>
            <a:off x="323528" y="3790925"/>
            <a:ext cx="8507413" cy="790600"/>
          </a:xfrm>
          <a:prstGeom prst="rect">
            <a:avLst/>
          </a:prstGeom>
          <a:noFill/>
        </p:spPr>
        <p:txBody>
          <a:bodyPr/>
          <a:lstStyle/>
          <a:p>
            <a:pPr algn="just" fontAlgn="base">
              <a:spcBef>
                <a:spcPct val="0"/>
              </a:spcBef>
              <a:spcAft>
                <a:spcPct val="0"/>
              </a:spcAft>
              <a:buClr>
                <a:srgbClr val="C00000"/>
              </a:buClr>
              <a:defRPr/>
            </a:pPr>
            <a:r>
              <a:rPr lang="fr-FR" sz="1100" dirty="0">
                <a:solidFill>
                  <a:srgbClr val="4F504F"/>
                </a:solidFill>
                <a:latin typeface="Helvetica"/>
                <a:cs typeface="Arial" pitchFamily="34" charset="0"/>
              </a:rPr>
              <a:t>Avec </a:t>
            </a:r>
            <a:r>
              <a:rPr lang="fr-FR" sz="1100" b="1" i="1" dirty="0">
                <a:solidFill>
                  <a:srgbClr val="4F504F"/>
                </a:solidFill>
                <a:latin typeface="Helvetica"/>
                <a:cs typeface="Arial" pitchFamily="34" charset="0"/>
              </a:rPr>
              <a:t>Nymphéa 2030, </a:t>
            </a:r>
            <a:r>
              <a:rPr lang="fr-FR" sz="1100" dirty="0">
                <a:solidFill>
                  <a:srgbClr val="4F504F"/>
                </a:solidFill>
                <a:latin typeface="Helvetica"/>
                <a:cs typeface="Arial" pitchFamily="34" charset="0"/>
              </a:rPr>
              <a:t>l'investisseur s’expose au marché actions de la zone euro à travers l’indice </a:t>
            </a:r>
            <a:r>
              <a:rPr lang="fr-FR" sz="1100" b="1" dirty="0">
                <a:solidFill>
                  <a:srgbClr val="4F504F"/>
                </a:solidFill>
                <a:latin typeface="Helvetica"/>
                <a:cs typeface="Arial" pitchFamily="34" charset="0"/>
              </a:rPr>
              <a:t>Euronext</a:t>
            </a:r>
            <a:r>
              <a:rPr lang="fr-FR" sz="1100" b="1" baseline="30000" dirty="0">
                <a:solidFill>
                  <a:srgbClr val="4F504F"/>
                </a:solidFill>
                <a:latin typeface="Helvetica"/>
                <a:cs typeface="Arial" pitchFamily="34" charset="0"/>
              </a:rPr>
              <a:t>®</a:t>
            </a:r>
            <a:r>
              <a:rPr lang="fr-FR" sz="1100" b="1" dirty="0">
                <a:solidFill>
                  <a:srgbClr val="4F504F"/>
                </a:solidFill>
                <a:latin typeface="Helvetica"/>
                <a:cs typeface="Arial" pitchFamily="34" charset="0"/>
              </a:rPr>
              <a:t> Climate Objective 50 Euro EWD5 </a:t>
            </a:r>
            <a:r>
              <a:rPr lang="fr-FR" sz="1100" dirty="0">
                <a:solidFill>
                  <a:srgbClr val="4F504F"/>
                </a:solidFill>
                <a:latin typeface="Helvetica"/>
                <a:cs typeface="Arial" pitchFamily="34" charset="0"/>
              </a:rPr>
              <a:t>et bénéficie d’une protection à 90% du capital à l’échéance, </a:t>
            </a:r>
            <a:r>
              <a:rPr lang="fr-FR" sz="1100" b="1" dirty="0">
                <a:solidFill>
                  <a:srgbClr val="4F504F"/>
                </a:solidFill>
                <a:latin typeface="Helvetica"/>
                <a:cs typeface="Arial" pitchFamily="34" charset="0"/>
              </a:rPr>
              <a:t>en contrepartie du risque de perte en capital</a:t>
            </a:r>
            <a:r>
              <a:rPr lang="fr-FR" sz="1100" dirty="0">
                <a:solidFill>
                  <a:srgbClr val="4F504F"/>
                </a:solidFill>
                <a:latin typeface="Helvetica"/>
                <a:cs typeface="Arial" pitchFamily="34" charset="0"/>
              </a:rPr>
              <a:t>. Euronext calcule l’indice Euronext</a:t>
            </a:r>
            <a:r>
              <a:rPr lang="fr-FR" sz="1100" baseline="30000" dirty="0">
                <a:solidFill>
                  <a:srgbClr val="4F504F"/>
                </a:solidFill>
                <a:latin typeface="Helvetica"/>
                <a:cs typeface="Arial" pitchFamily="34" charset="0"/>
              </a:rPr>
              <a:t>®</a:t>
            </a:r>
            <a:r>
              <a:rPr lang="fr-FR" sz="1100" dirty="0">
                <a:solidFill>
                  <a:srgbClr val="4F504F"/>
                </a:solidFill>
                <a:latin typeface="Helvetica"/>
                <a:cs typeface="Arial" pitchFamily="34" charset="0"/>
              </a:rPr>
              <a:t> Climate Objective 50 Euro EWD5 de la façon suivante : en ajoutant tous les dividendes nets (versés par l’indice au fil de l’eau tout le long de la vie du produit) puis en soustrayant 5% par an, sur une base quotidienne. </a:t>
            </a:r>
          </a:p>
          <a:p>
            <a:pPr fontAlgn="base">
              <a:spcBef>
                <a:spcPct val="50000"/>
              </a:spcBef>
              <a:spcAft>
                <a:spcPct val="0"/>
              </a:spcAft>
              <a:defRPr/>
            </a:pPr>
            <a:endParaRPr lang="fr-FR" sz="1100" dirty="0">
              <a:solidFill>
                <a:srgbClr val="4F504F"/>
              </a:solidFill>
              <a:latin typeface="Helvetica"/>
              <a:cs typeface="Arial" pitchFamily="34" charset="0"/>
            </a:endParaRPr>
          </a:p>
        </p:txBody>
      </p:sp>
      <p:sp>
        <p:nvSpPr>
          <p:cNvPr id="5" name="Rectangle 14"/>
          <p:cNvSpPr>
            <a:spLocks noChangeArrowheads="1"/>
          </p:cNvSpPr>
          <p:nvPr/>
        </p:nvSpPr>
        <p:spPr bwMode="auto">
          <a:xfrm>
            <a:off x="323528" y="4650521"/>
            <a:ext cx="8507413"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070C0"/>
              </a:buClr>
              <a:buSzPct val="75000"/>
              <a:buFont typeface="Lucida Grande"/>
              <a:buChar char="▶"/>
              <a:defRPr sz="2000">
                <a:solidFill>
                  <a:schemeClr val="tx1"/>
                </a:solidFill>
                <a:latin typeface="Helvetica" pitchFamily="34" charset="0"/>
                <a:cs typeface="Helvetica" pitchFamily="34" charset="0"/>
              </a:defRPr>
            </a:lvl1pPr>
            <a:lvl2pPr marL="742950" indent="-285750" eaLnBrk="0" hangingPunct="0">
              <a:spcBef>
                <a:spcPct val="20000"/>
              </a:spcBef>
              <a:buClr>
                <a:srgbClr val="0070C0"/>
              </a:buClr>
              <a:buSzPct val="125000"/>
              <a:buFont typeface="Arial" pitchFamily="34" charset="0"/>
              <a:buChar char="•"/>
              <a:defRPr>
                <a:solidFill>
                  <a:schemeClr val="tx1"/>
                </a:solidFill>
                <a:latin typeface="Helvetica" pitchFamily="34" charset="0"/>
                <a:cs typeface="Helvetica" pitchFamily="34" charset="0"/>
              </a:defRPr>
            </a:lvl2pPr>
            <a:lvl3pPr marL="1143000" indent="-228600" eaLnBrk="0" hangingPunct="0">
              <a:spcBef>
                <a:spcPct val="20000"/>
              </a:spcBef>
              <a:buClr>
                <a:srgbClr val="0070C0"/>
              </a:buClr>
              <a:buSzPct val="80000"/>
              <a:buFont typeface="Wingdings" pitchFamily="2" charset="2"/>
              <a:buChar char=""/>
              <a:defRPr sz="1600">
                <a:solidFill>
                  <a:schemeClr val="tx1"/>
                </a:solidFill>
                <a:latin typeface="Helvetica" pitchFamily="34" charset="0"/>
                <a:cs typeface="Helvetica" pitchFamily="34" charset="0"/>
              </a:defRPr>
            </a:lvl3pPr>
            <a:lvl4pPr marL="1600200" indent="-228600" eaLnBrk="0" hangingPunct="0">
              <a:spcBef>
                <a:spcPct val="20000"/>
              </a:spcBef>
              <a:buClr>
                <a:srgbClr val="0070C0"/>
              </a:buClr>
              <a:buFont typeface="Wingdings" pitchFamily="2" charset="2"/>
              <a:buChar char="§"/>
              <a:defRPr sz="1400">
                <a:solidFill>
                  <a:schemeClr val="tx1"/>
                </a:solidFill>
                <a:latin typeface="Helvetica" pitchFamily="34" charset="0"/>
                <a:cs typeface="Helvetica" pitchFamily="34" charset="0"/>
              </a:defRPr>
            </a:lvl4pPr>
            <a:lvl5pPr marL="2057400" indent="-228600" eaLnBrk="0" hangingPunct="0">
              <a:spcBef>
                <a:spcPct val="20000"/>
              </a:spcBef>
              <a:buClr>
                <a:srgbClr val="0070C0"/>
              </a:buClr>
              <a:buFont typeface="Lucida Grande"/>
              <a:buChar char="-"/>
              <a:defRPr sz="1400">
                <a:solidFill>
                  <a:schemeClr val="tx1"/>
                </a:solidFill>
                <a:latin typeface="Helvetica" pitchFamily="34" charset="0"/>
                <a:cs typeface="Helvetica" pitchFamily="34" charset="0"/>
              </a:defRPr>
            </a:lvl5pPr>
            <a:lvl6pPr marL="25146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6pPr>
            <a:lvl7pPr marL="29718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7pPr>
            <a:lvl8pPr marL="34290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8pPr>
            <a:lvl9pPr marL="38862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9pPr>
          </a:lstStyle>
          <a:p>
            <a:pPr algn="just" eaLnBrk="1" fontAlgn="base" hangingPunct="1">
              <a:spcBef>
                <a:spcPct val="50000"/>
              </a:spcBef>
              <a:spcAft>
                <a:spcPct val="0"/>
              </a:spcAft>
              <a:buClrTx/>
              <a:buSzTx/>
              <a:buFontTx/>
              <a:buNone/>
              <a:defRPr/>
            </a:pPr>
            <a:r>
              <a:rPr lang="fr-FR" altLang="fr-FR" sz="1100" b="1" dirty="0">
                <a:solidFill>
                  <a:srgbClr val="4F504F"/>
                </a:solidFill>
                <a:cs typeface="Arial" pitchFamily="34" charset="0"/>
              </a:rPr>
              <a:t>Dans l’ensemble de ce kit, le montant de remboursement est calculé sur la base de la Valeur Nominale,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a:p>
            <a:pPr algn="just" eaLnBrk="1" fontAlgn="base" hangingPunct="1">
              <a:spcBef>
                <a:spcPct val="50000"/>
              </a:spcBef>
              <a:spcAft>
                <a:spcPct val="0"/>
              </a:spcAft>
              <a:buClrTx/>
              <a:buSzTx/>
              <a:buFontTx/>
              <a:buNone/>
              <a:defRPr/>
            </a:pPr>
            <a:r>
              <a:rPr lang="fr-FR" altLang="fr-FR" sz="1100" dirty="0">
                <a:solidFill>
                  <a:srgbClr val="4F504F"/>
                </a:solidFill>
                <a:cs typeface="Arial" pitchFamily="34" charset="0"/>
              </a:rPr>
              <a:t> Les frais liés au cadre d’investissement choisi peuvent avoir un impact sur l’économie générale de l’opération et de ce fait, la performance nette pour l’investisseur peut donc être inférieure à -10 %. Les termes « capital » et « capital initial » désignent le montant investi par l’investisseur dans Nymphéa 2030, dont la Valeur Nominale est fixée à 100 euros.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8"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11</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1873483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4891483" y="2463244"/>
            <a:ext cx="3650078" cy="1012896"/>
          </a:xfrm>
          <a:prstGeom prst="roundRect">
            <a:avLst/>
          </a:prstGeom>
          <a:solidFill>
            <a:srgbClr val="B9D0FF">
              <a:alpha val="10000"/>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4" name="Rectangle 3"/>
          <p:cNvSpPr/>
          <p:nvPr/>
        </p:nvSpPr>
        <p:spPr>
          <a:xfrm>
            <a:off x="524713" y="2072080"/>
            <a:ext cx="3977967" cy="1198262"/>
          </a:xfrm>
          <a:prstGeom prst="rect">
            <a:avLst/>
          </a:prstGeom>
          <a:noFill/>
          <a:ln w="25400" cap="flat" cmpd="sng" algn="ctr">
            <a:noFill/>
            <a:prstDash val="solid"/>
          </a:ln>
          <a:effectLst/>
        </p:spPr>
        <p:txBody>
          <a:bodyPr wrap="square" lIns="72000" rIns="72000">
            <a:noAutofit/>
          </a:body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Si à la Date d’Évaluation de Remboursement Automatique Anticipé, le 17 avril 2025, l’Indice a progressé de 15 % ou plus par rapport à son Niveau Initial, </a:t>
            </a:r>
            <a:r>
              <a:rPr kumimoji="0" lang="fr-FR" sz="1000" b="1" i="0" u="none" strike="noStrike" kern="0" cap="none" spc="0" normalizeH="0" baseline="0" noProof="0" dirty="0">
                <a:ln>
                  <a:noFill/>
                </a:ln>
                <a:solidFill>
                  <a:srgbClr val="4F504F"/>
                </a:solidFill>
                <a:effectLst/>
                <a:uLnTx/>
                <a:uFillTx/>
                <a:latin typeface="Helvetica"/>
                <a:ea typeface="+mn-ea"/>
                <a:cs typeface="+mn-cs"/>
              </a:rPr>
              <a:t>Nymphéa 2030 s’arrête automatiquement </a:t>
            </a:r>
            <a:r>
              <a:rPr kumimoji="0" lang="fr-FR" sz="1000" b="0" i="0" u="none" strike="noStrike" kern="0" cap="none" spc="0" normalizeH="0" baseline="0" noProof="0" dirty="0">
                <a:ln>
                  <a:noFill/>
                </a:ln>
                <a:solidFill>
                  <a:srgbClr val="4F504F"/>
                </a:solidFill>
                <a:effectLst/>
                <a:uLnTx/>
                <a:uFillTx/>
                <a:latin typeface="Helvetica"/>
                <a:ea typeface="+mn-ea"/>
                <a:cs typeface="+mn-cs"/>
              </a:rPr>
              <a:t>et le remboursement automatique anticipé se déclenche, sans intervention de la part de l’</a:t>
            </a:r>
            <a:r>
              <a:rPr kumimoji="0" lang="fr-FR" sz="1000" b="0" i="0" u="none" strike="noStrike" kern="0" cap="none" spc="0" normalizeH="0" baseline="0" noProof="0" dirty="0" err="1">
                <a:ln>
                  <a:noFill/>
                </a:ln>
                <a:solidFill>
                  <a:srgbClr val="4F504F"/>
                </a:solidFill>
                <a:effectLst/>
                <a:uLnTx/>
                <a:uFillTx/>
                <a:latin typeface="Helvetica"/>
                <a:ea typeface="+mn-ea"/>
                <a:cs typeface="+mn-cs"/>
              </a:rPr>
              <a:t>inve</a:t>
            </a:r>
            <a:r>
              <a:rPr lang="fr-FR" sz="1000" kern="0" dirty="0" err="1">
                <a:solidFill>
                  <a:srgbClr val="4F504F"/>
                </a:solidFill>
                <a:latin typeface="Helvetica"/>
              </a:rPr>
              <a:t>stisseur</a:t>
            </a:r>
            <a:r>
              <a:rPr kumimoji="0" lang="fr-FR" sz="1000" b="0" i="0" u="none" strike="noStrike" kern="0" cap="none" spc="0" normalizeH="0" baseline="0" noProof="0" dirty="0">
                <a:ln>
                  <a:noFill/>
                </a:ln>
                <a:solidFill>
                  <a:srgbClr val="4F504F"/>
                </a:solidFill>
                <a:effectLst/>
                <a:uLnTx/>
                <a:uFillTx/>
                <a:latin typeface="Helvetica"/>
                <a:ea typeface="+mn-ea"/>
                <a:cs typeface="+mn-cs"/>
              </a:rPr>
              <a:t>.</a:t>
            </a:r>
            <a:endParaRPr kumimoji="0" lang="fr-FR" sz="1000" b="1" i="0" u="none" strike="noStrike" kern="0" cap="none" spc="0" normalizeH="0" baseline="0" noProof="0" dirty="0">
              <a:ln>
                <a:noFill/>
              </a:ln>
              <a:solidFill>
                <a:srgbClr val="4F504F"/>
              </a:solidFill>
              <a:effectLst/>
              <a:uLnTx/>
              <a:uFillTx/>
              <a:latin typeface="Helvetica"/>
              <a:ea typeface="+mn-ea"/>
              <a:cs typeface="+mn-cs"/>
            </a:endParaRPr>
          </a:p>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À la Date de Remboursement Automatique Anticipé, le 5 mai 2025, l’investisseur bénéficie du : </a:t>
            </a:r>
          </a:p>
        </p:txBody>
      </p:sp>
      <p:sp>
        <p:nvSpPr>
          <p:cNvPr id="5" name="Titre 2"/>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1" i="0" u="none" strike="noStrike" kern="1200" cap="all" spc="0" normalizeH="0" baseline="0" noProof="0">
                <a:ln>
                  <a:noFill/>
                </a:ln>
                <a:solidFill>
                  <a:srgbClr val="C00000"/>
                </a:solidFill>
                <a:effectLst/>
                <a:uLnTx/>
                <a:uFillTx/>
                <a:latin typeface="Franklin Gothic Medium"/>
              </a:rPr>
              <a:t>Mécanisme : un produit à « rendez-vous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6" name="TextBox 7"/>
          <p:cNvSpPr txBox="1"/>
          <p:nvPr/>
        </p:nvSpPr>
        <p:spPr>
          <a:xfrm>
            <a:off x="4860032" y="1616019"/>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Helvetica"/>
                <a:ea typeface="+mn-ea"/>
                <a:cs typeface="Times New Roman" pitchFamily="18" charset="0"/>
              </a:rPr>
              <a:t>Sinon, à maturité dans 10 ans :</a:t>
            </a:r>
          </a:p>
        </p:txBody>
      </p:sp>
      <p:sp>
        <p:nvSpPr>
          <p:cNvPr id="8" name="TextBox 1"/>
          <p:cNvSpPr txBox="1"/>
          <p:nvPr/>
        </p:nvSpPr>
        <p:spPr>
          <a:xfrm>
            <a:off x="94111" y="5389637"/>
            <a:ext cx="8963340" cy="994072"/>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brut :Taux de Rendement Annualisé brut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TRA net : désigne le TRA brut en prenant comme hypothèse un taux de frais de gestion de 1 % par an. </a:t>
            </a:r>
          </a:p>
          <a:p>
            <a:pPr fontAlgn="base">
              <a:spcBef>
                <a:spcPct val="0"/>
              </a:spcBef>
              <a:spcAft>
                <a:spcPct val="0"/>
              </a:spcAft>
            </a:pPr>
            <a:r>
              <a:rPr lang="fr-FR" sz="9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br>
              <a:rPr lang="fr-FR" sz="900" i="1" dirty="0">
                <a:solidFill>
                  <a:srgbClr val="4F504F"/>
                </a:solidFill>
                <a:latin typeface="Arial" pitchFamily="34" charset="0"/>
                <a:cs typeface="Arial" pitchFamily="34" charset="0"/>
              </a:rPr>
            </a:b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a:t>
            </a:r>
            <a:r>
              <a:rPr lang="fr-FR" sz="900" i="1" dirty="0" err="1">
                <a:solidFill>
                  <a:srgbClr val="4F504F"/>
                </a:solidFill>
                <a:latin typeface="Arial" pitchFamily="34" charset="0"/>
                <a:cs typeface="Arial" pitchFamily="34" charset="0"/>
              </a:rPr>
              <a:t>Natixis</a:t>
            </a:r>
            <a:r>
              <a:rPr lang="fr-FR" sz="900" i="1" dirty="0">
                <a:solidFill>
                  <a:srgbClr val="4F504F"/>
                </a:solidFill>
                <a:latin typeface="Arial" pitchFamily="34" charset="0"/>
                <a:cs typeface="Arial" pitchFamily="34" charset="0"/>
              </a:rPr>
              <a:t>. </a:t>
            </a:r>
            <a:endParaRPr lang="fr-FR" sz="900" b="1" i="1" dirty="0">
              <a:solidFill>
                <a:srgbClr val="4F504F"/>
              </a:solidFill>
              <a:latin typeface="Arial" pitchFamily="34" charset="0"/>
              <a:cs typeface="Arial" pitchFamily="34" charset="0"/>
            </a:endParaRPr>
          </a:p>
          <a:p>
            <a:pPr algn="just" fontAlgn="base">
              <a:spcBef>
                <a:spcPct val="0"/>
              </a:spcBef>
              <a:spcAft>
                <a:spcPct val="0"/>
              </a:spcAft>
            </a:pPr>
            <a:endParaRPr lang="fr-FR" sz="900" i="1" dirty="0">
              <a:solidFill>
                <a:srgbClr val="4F504F"/>
              </a:solidFill>
              <a:latin typeface="Arial" pitchFamily="34" charset="0"/>
              <a:cs typeface="Arial" pitchFamily="34" charset="0"/>
            </a:endParaRPr>
          </a:p>
        </p:txBody>
      </p:sp>
      <p:sp>
        <p:nvSpPr>
          <p:cNvPr id="9" name="ZoneTexte 8"/>
          <p:cNvSpPr txBox="1"/>
          <p:nvPr/>
        </p:nvSpPr>
        <p:spPr>
          <a:xfrm>
            <a:off x="519632" y="4325406"/>
            <a:ext cx="3959670" cy="183714"/>
          </a:xfrm>
          <a:prstGeom prst="rect">
            <a:avLst/>
          </a:prstGeom>
          <a:noFill/>
          <a:ln w="25400" cap="flat" cmpd="sng" algn="ctr">
            <a:noFill/>
            <a:prstDash val="solid"/>
          </a:ln>
          <a:effectLst/>
        </p:spPr>
        <p:txBody>
          <a:bodyPr tIns="36000" bIns="36000" rtlCol="0" anchor="t" anchorCtr="0">
            <a:noAutofit/>
          </a:bodyPr>
          <a:lstStyle>
            <a:defPPr>
              <a:defRPr lang="fr-FR"/>
            </a:defPPr>
            <a:lvl1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kumimoji="0" sz="1200" i="0" u="none" strike="noStrike" kern="0" cap="none" spc="0" normalizeH="0" baseline="0">
                <a:ln>
                  <a:noFill/>
                </a:ln>
                <a:solidFill>
                  <a:prstClr val="black"/>
                </a:solidFill>
                <a:effectLst/>
                <a:uLnTx/>
                <a:uFillTx/>
              </a:defRPr>
            </a:lvl1pPr>
            <a:lvl2pPr>
              <a:defRPr>
                <a:solidFill>
                  <a:srgbClr val="6600CC"/>
                </a:solidFill>
                <a:latin typeface="Arial" pitchFamily="34" charset="0"/>
                <a:cs typeface="Arial" pitchFamily="34" charset="0"/>
              </a:defRPr>
            </a:lvl2pPr>
            <a:lvl3pPr>
              <a:defRPr>
                <a:solidFill>
                  <a:srgbClr val="6600CC"/>
                </a:solidFill>
                <a:latin typeface="Arial" pitchFamily="34" charset="0"/>
                <a:cs typeface="Arial" pitchFamily="34" charset="0"/>
              </a:defRPr>
            </a:lvl3pPr>
            <a:lvl4pPr>
              <a:defRPr>
                <a:solidFill>
                  <a:srgbClr val="6600CC"/>
                </a:solidFill>
                <a:latin typeface="Arial" pitchFamily="34" charset="0"/>
                <a:cs typeface="Arial" pitchFamily="34" charset="0"/>
              </a:defRPr>
            </a:lvl4pPr>
            <a:lvl5pPr>
              <a:defRPr>
                <a:solidFill>
                  <a:srgbClr val="6600CC"/>
                </a:solidFill>
                <a:latin typeface="Arial" pitchFamily="34" charset="0"/>
                <a:cs typeface="Arial" pitchFamily="34" charset="0"/>
              </a:defRPr>
            </a:lvl5pPr>
            <a:lvl6pPr>
              <a:defRPr>
                <a:solidFill>
                  <a:srgbClr val="6600CC"/>
                </a:solidFill>
                <a:latin typeface="Arial" pitchFamily="34" charset="0"/>
                <a:cs typeface="Arial" pitchFamily="34" charset="0"/>
              </a:defRPr>
            </a:lvl6pPr>
            <a:lvl7pPr>
              <a:defRPr>
                <a:solidFill>
                  <a:srgbClr val="6600CC"/>
                </a:solidFill>
                <a:latin typeface="Arial" pitchFamily="34" charset="0"/>
                <a:cs typeface="Arial" pitchFamily="34" charset="0"/>
              </a:defRPr>
            </a:lvl7pPr>
            <a:lvl8pPr>
              <a:defRPr>
                <a:solidFill>
                  <a:srgbClr val="6600CC"/>
                </a:solidFill>
                <a:latin typeface="Arial" pitchFamily="34" charset="0"/>
                <a:cs typeface="Arial" pitchFamily="34" charset="0"/>
              </a:defRPr>
            </a:lvl8pPr>
            <a:lvl9pPr>
              <a:defRPr>
                <a:solidFill>
                  <a:srgbClr val="6600CC"/>
                </a:solidFill>
                <a:latin typeface="Arial" pitchFamily="34" charset="0"/>
                <a:cs typeface="Arial" pitchFamily="34" charset="0"/>
              </a:defRPr>
            </a:lvl9pPr>
          </a:lstStyle>
          <a:p>
            <a:r>
              <a:rPr lang="fr-FR" sz="1000" b="1" dirty="0">
                <a:solidFill>
                  <a:srgbClr val="4F504F"/>
                </a:solidFill>
                <a:latin typeface="Arial" pitchFamily="34" charset="0"/>
                <a:cs typeface="Arial" pitchFamily="34" charset="0"/>
              </a:rPr>
              <a:t>Le gain est donc plafonné </a:t>
            </a:r>
            <a:r>
              <a:rPr lang="fr-FR" sz="1000" dirty="0">
                <a:solidFill>
                  <a:srgbClr val="4F504F"/>
                </a:solidFill>
                <a:latin typeface="Arial" pitchFamily="34" charset="0"/>
                <a:cs typeface="Arial" pitchFamily="34" charset="0"/>
              </a:rPr>
              <a:t>à 5 % par an.</a:t>
            </a:r>
          </a:p>
          <a:p>
            <a:pPr marL="0" indent="0">
              <a:buFont typeface="Arial" panose="020B0604020202020204" pitchFamily="34" charset="0"/>
              <a:buNone/>
            </a:pPr>
            <a:endParaRPr lang="fr-FR" sz="1000" dirty="0">
              <a:solidFill>
                <a:srgbClr val="4F504F"/>
              </a:solidFill>
              <a:latin typeface="Arial" pitchFamily="34" charset="0"/>
              <a:cs typeface="Arial" pitchFamily="34" charset="0"/>
            </a:endParaRPr>
          </a:p>
        </p:txBody>
      </p:sp>
      <p:sp>
        <p:nvSpPr>
          <p:cNvPr id="10" name="Flowchart: Connector 14"/>
          <p:cNvSpPr/>
          <p:nvPr/>
        </p:nvSpPr>
        <p:spPr>
          <a:xfrm>
            <a:off x="4499992" y="1582132"/>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002060"/>
                </a:solidFill>
                <a:effectLst/>
                <a:uLnTx/>
                <a:uFillTx/>
                <a:latin typeface="Helvetica"/>
                <a:ea typeface="+mn-ea"/>
                <a:cs typeface="+mn-cs"/>
              </a:rPr>
              <a:t>2</a:t>
            </a:r>
          </a:p>
        </p:txBody>
      </p:sp>
      <p:sp>
        <p:nvSpPr>
          <p:cNvPr id="11" name="ZoneTexte 10"/>
          <p:cNvSpPr txBox="1"/>
          <p:nvPr/>
        </p:nvSpPr>
        <p:spPr>
          <a:xfrm>
            <a:off x="755576" y="1613219"/>
            <a:ext cx="3395481" cy="430887"/>
          </a:xfrm>
          <a:prstGeom prst="rect">
            <a:avLst/>
          </a:prstGeom>
          <a:noFill/>
        </p:spPr>
        <p:txBody>
          <a:bodyPr wrap="none" rtlCol="0">
            <a:spAutoFit/>
          </a:bodyPr>
          <a:lstStyle/>
          <a:p>
            <a:pPr fontAlgn="base">
              <a:spcBef>
                <a:spcPct val="0"/>
              </a:spcBef>
              <a:spcAft>
                <a:spcPct val="0"/>
              </a:spcAft>
            </a:pPr>
            <a:r>
              <a:rPr lang="fr-FR" sz="1100" b="1" dirty="0">
                <a:solidFill>
                  <a:srgbClr val="C00000"/>
                </a:solidFill>
                <a:latin typeface="Helvetica"/>
                <a:cs typeface="Arial" pitchFamily="34" charset="0"/>
              </a:rPr>
              <a:t> Remboursement automatique anticipé possible</a:t>
            </a:r>
          </a:p>
          <a:p>
            <a:pPr fontAlgn="base">
              <a:spcBef>
                <a:spcPct val="0"/>
              </a:spcBef>
              <a:spcAft>
                <a:spcPct val="0"/>
              </a:spcAft>
            </a:pPr>
            <a:r>
              <a:rPr lang="fr-FR" sz="1100" b="1" dirty="0">
                <a:solidFill>
                  <a:srgbClr val="C00000"/>
                </a:solidFill>
                <a:latin typeface="Helvetica"/>
                <a:cs typeface="Arial" pitchFamily="34" charset="0"/>
              </a:rPr>
              <a:t> dans 5 ans </a:t>
            </a:r>
            <a:endParaRPr lang="fr-FR" sz="1100" dirty="0">
              <a:solidFill>
                <a:srgbClr val="C00000"/>
              </a:solidFill>
              <a:latin typeface="Helvetica"/>
              <a:cs typeface="Arial" pitchFamily="34" charset="0"/>
            </a:endParaRPr>
          </a:p>
        </p:txBody>
      </p:sp>
      <p:sp>
        <p:nvSpPr>
          <p:cNvPr id="13" name="TextBox 7"/>
          <p:cNvSpPr txBox="1"/>
          <p:nvPr/>
        </p:nvSpPr>
        <p:spPr>
          <a:xfrm>
            <a:off x="4691653" y="2064186"/>
            <a:ext cx="4253435" cy="464742"/>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1" i="0" u="none" strike="noStrike" kern="0" cap="none" spc="0" normalizeH="0" baseline="0" noProof="0" dirty="0">
                <a:ln>
                  <a:noFill/>
                </a:ln>
                <a:solidFill>
                  <a:srgbClr val="4F504F"/>
                </a:solidFill>
                <a:effectLst/>
                <a:uLnTx/>
                <a:uFillTx/>
                <a:latin typeface="Helvetica"/>
                <a:ea typeface="+mn-ea"/>
                <a:cs typeface="Times New Roman" pitchFamily="18" charset="0"/>
              </a:rPr>
              <a:t>Si le 21 décembre 2029, l’Indice est inférieur à son Niveau Initial, </a:t>
            </a:r>
            <a:r>
              <a:rPr kumimoji="0" lang="fr-FR" sz="1000" b="0" i="0" u="none" strike="noStrike" kern="0" cap="none" spc="0" normalizeH="0" baseline="0" noProof="0" dirty="0">
                <a:ln>
                  <a:noFill/>
                </a:ln>
                <a:solidFill>
                  <a:srgbClr val="4F504F"/>
                </a:solidFill>
                <a:effectLst/>
                <a:uLnTx/>
                <a:uFillTx/>
                <a:latin typeface="Helvetica"/>
                <a:ea typeface="+mn-ea"/>
                <a:cs typeface="Times New Roman" pitchFamily="18" charset="0"/>
              </a:rPr>
              <a:t>alors l’investisseur bénéficie à la Date d’Échéance (8 Janvier 2030 ) de :</a:t>
            </a:r>
          </a:p>
        </p:txBody>
      </p:sp>
      <p:sp>
        <p:nvSpPr>
          <p:cNvPr id="15" name="Rectangle à coins arrondis 14"/>
          <p:cNvSpPr/>
          <p:nvPr/>
        </p:nvSpPr>
        <p:spPr>
          <a:xfrm>
            <a:off x="785746" y="3360420"/>
            <a:ext cx="3431919" cy="864096"/>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16" name="ZoneTexte 15"/>
          <p:cNvSpPr txBox="1"/>
          <p:nvPr/>
        </p:nvSpPr>
        <p:spPr>
          <a:xfrm>
            <a:off x="817229" y="3484350"/>
            <a:ext cx="3486269" cy="692497"/>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 gain de 5 % par année écoulée, soit un remboursement de 125 % du capital initial** </a:t>
            </a:r>
          </a:p>
          <a:p>
            <a:pPr algn="ctr" fontAlgn="base">
              <a:spcBef>
                <a:spcPct val="0"/>
              </a:spcBef>
              <a:spcAft>
                <a:spcPct val="0"/>
              </a:spcAft>
            </a:pPr>
            <a:r>
              <a:rPr lang="fr-FR" sz="900" b="1" i="1" dirty="0">
                <a:solidFill>
                  <a:srgbClr val="002060"/>
                </a:solidFill>
                <a:latin typeface="Helvetica"/>
                <a:cs typeface="Arial" pitchFamily="34" charset="0"/>
              </a:rPr>
              <a:t>TRA* brut : 4,48 %</a:t>
            </a:r>
          </a:p>
          <a:p>
            <a:pPr algn="ctr" fontAlgn="base">
              <a:spcBef>
                <a:spcPct val="0"/>
              </a:spcBef>
              <a:spcAft>
                <a:spcPct val="0"/>
              </a:spcAft>
            </a:pPr>
            <a:r>
              <a:rPr lang="fr-FR" sz="900" b="1" i="1" dirty="0">
                <a:solidFill>
                  <a:srgbClr val="002060"/>
                </a:solidFill>
                <a:latin typeface="Helvetica"/>
                <a:cs typeface="Arial" pitchFamily="34" charset="0"/>
              </a:rPr>
              <a:t>TRA* net : 3,43 %</a:t>
            </a:r>
          </a:p>
        </p:txBody>
      </p:sp>
      <p:sp>
        <p:nvSpPr>
          <p:cNvPr id="18" name="Rectangle 17"/>
          <p:cNvSpPr/>
          <p:nvPr/>
        </p:nvSpPr>
        <p:spPr>
          <a:xfrm>
            <a:off x="4860032" y="2495657"/>
            <a:ext cx="3693257" cy="992579"/>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diminué de</a:t>
            </a:r>
          </a:p>
          <a:p>
            <a:pPr algn="ctr" fontAlgn="base">
              <a:spcBef>
                <a:spcPct val="0"/>
              </a:spcBef>
              <a:spcAft>
                <a:spcPct val="0"/>
              </a:spcAft>
            </a:pPr>
            <a:r>
              <a:rPr lang="fr-FR" sz="1050" b="1" dirty="0">
                <a:solidFill>
                  <a:srgbClr val="002060"/>
                </a:solidFill>
                <a:latin typeface="Helvetica"/>
                <a:cs typeface="Arial" pitchFamily="34" charset="0"/>
              </a:rPr>
              <a:t> la performance finale de l’Indice dans la limite d’une baisse de -10 %.</a:t>
            </a:r>
          </a:p>
          <a:p>
            <a:pPr algn="ctr" fontAlgn="base">
              <a:spcBef>
                <a:spcPct val="0"/>
              </a:spcBef>
              <a:spcAft>
                <a:spcPct val="0"/>
              </a:spcAft>
            </a:pPr>
            <a:r>
              <a:rPr lang="fr-FR" sz="900" b="1" i="1" dirty="0">
                <a:solidFill>
                  <a:srgbClr val="002060"/>
                </a:solidFill>
                <a:latin typeface="Helvetica"/>
                <a:cs typeface="Arial" pitchFamily="34" charset="0"/>
              </a:rPr>
              <a:t>Remboursement  entre 90% et 100%  (exclu) du capital initial**</a:t>
            </a:r>
          </a:p>
          <a:p>
            <a:pPr algn="ctr" fontAlgn="base">
              <a:spcBef>
                <a:spcPct val="0"/>
              </a:spcBef>
              <a:spcAft>
                <a:spcPct val="0"/>
              </a:spcAft>
            </a:pPr>
            <a:r>
              <a:rPr lang="fr-FR" sz="900" b="1" i="1" dirty="0">
                <a:solidFill>
                  <a:srgbClr val="002060"/>
                </a:solidFill>
                <a:latin typeface="Helvetica"/>
                <a:cs typeface="Arial" pitchFamily="34" charset="0"/>
              </a:rPr>
              <a:t>TRA* brut minimum de - 1,07 % </a:t>
            </a:r>
          </a:p>
          <a:p>
            <a:pPr algn="ctr" fontAlgn="base">
              <a:spcBef>
                <a:spcPct val="0"/>
              </a:spcBef>
              <a:spcAft>
                <a:spcPct val="0"/>
              </a:spcAft>
            </a:pPr>
            <a:r>
              <a:rPr lang="fr-FR" sz="900" b="1" i="1" dirty="0">
                <a:solidFill>
                  <a:srgbClr val="002060"/>
                </a:solidFill>
                <a:latin typeface="Helvetica"/>
                <a:cs typeface="Arial" pitchFamily="34" charset="0"/>
              </a:rPr>
              <a:t>TRA* net minimum : - 2,06 %</a:t>
            </a:r>
          </a:p>
        </p:txBody>
      </p:sp>
      <p:pic>
        <p:nvPicPr>
          <p:cNvPr id="20" name="Image 19"/>
          <p:cNvPicPr>
            <a:picLocks noChangeAspect="1"/>
          </p:cNvPicPr>
          <p:nvPr/>
        </p:nvPicPr>
        <p:blipFill>
          <a:blip r:embed="rId2"/>
          <a:stretch>
            <a:fillRect/>
          </a:stretch>
        </p:blipFill>
        <p:spPr>
          <a:xfrm>
            <a:off x="7547524" y="6370638"/>
            <a:ext cx="1504950" cy="523875"/>
          </a:xfrm>
          <a:prstGeom prst="rect">
            <a:avLst/>
          </a:prstGeom>
        </p:spPr>
      </p:pic>
      <p:pic>
        <p:nvPicPr>
          <p:cNvPr id="21" name="Image 20"/>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12</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23" name="Flowchart: Connector 14"/>
          <p:cNvSpPr/>
          <p:nvPr/>
        </p:nvSpPr>
        <p:spPr>
          <a:xfrm>
            <a:off x="395536" y="1593964"/>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lang="fr-FR" sz="1600" b="1" kern="0" dirty="0">
                <a:solidFill>
                  <a:srgbClr val="002060"/>
                </a:solidFill>
                <a:latin typeface="Helvetica"/>
              </a:rPr>
              <a:t>1</a:t>
            </a:r>
            <a:endParaRPr kumimoji="0" lang="fr-FR" sz="1600" b="1" i="0" u="none" strike="noStrike" kern="0" cap="none" spc="0" normalizeH="0" baseline="0" noProof="0" dirty="0">
              <a:ln>
                <a:noFill/>
              </a:ln>
              <a:solidFill>
                <a:srgbClr val="002060"/>
              </a:solidFill>
              <a:effectLst/>
              <a:uLnTx/>
              <a:uFillTx/>
              <a:latin typeface="Helvetica"/>
              <a:ea typeface="+mn-ea"/>
              <a:cs typeface="+mn-cs"/>
            </a:endParaRPr>
          </a:p>
        </p:txBody>
      </p:sp>
      <p:sp>
        <p:nvSpPr>
          <p:cNvPr id="24" name="TextBox 7">
            <a:extLst>
              <a:ext uri="{FF2B5EF4-FFF2-40B4-BE49-F238E27FC236}">
                <a16:creationId xmlns:a16="http://schemas.microsoft.com/office/drawing/2014/main" id="{E85F3B25-5510-473B-9D36-12FAB45E8595}"/>
              </a:ext>
            </a:extLst>
          </p:cNvPr>
          <p:cNvSpPr txBox="1"/>
          <p:nvPr/>
        </p:nvSpPr>
        <p:spPr>
          <a:xfrm>
            <a:off x="4708219" y="3573785"/>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Si le </a:t>
            </a:r>
            <a:r>
              <a:rPr lang="fr-FR" sz="1000" kern="0" dirty="0">
                <a:solidFill>
                  <a:srgbClr val="4F504F">
                    <a:lumMod val="50000"/>
                  </a:srgbClr>
                </a:solidFill>
                <a:latin typeface="Helvetica"/>
              </a:rPr>
              <a:t>21 décembre 2029</a:t>
            </a: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l’Indice est supérieur ou égal à son Niveau Initial</a:t>
            </a: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alors l’investisseur bénéficie à la Date d’Échéance </a:t>
            </a:r>
            <a:b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b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(8 janvier 2030 ) de :</a:t>
            </a:r>
          </a:p>
        </p:txBody>
      </p:sp>
      <p:sp>
        <p:nvSpPr>
          <p:cNvPr id="25" name="Rectangle à coins arrondis 13">
            <a:extLst>
              <a:ext uri="{FF2B5EF4-FFF2-40B4-BE49-F238E27FC236}">
                <a16:creationId xmlns:a16="http://schemas.microsoft.com/office/drawing/2014/main" id="{D9ADDA0B-48A6-4A85-BF06-CD98E3D7AA35}"/>
              </a:ext>
            </a:extLst>
          </p:cNvPr>
          <p:cNvSpPr/>
          <p:nvPr/>
        </p:nvSpPr>
        <p:spPr>
          <a:xfrm>
            <a:off x="4891483" y="4166193"/>
            <a:ext cx="3707100" cy="783185"/>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26" name="Rectangle 25">
            <a:extLst>
              <a:ext uri="{FF2B5EF4-FFF2-40B4-BE49-F238E27FC236}">
                <a16:creationId xmlns:a16="http://schemas.microsoft.com/office/drawing/2014/main" id="{8EAC5C98-FBCD-4278-B035-D0F1A8BEA3ED}"/>
              </a:ext>
            </a:extLst>
          </p:cNvPr>
          <p:cNvSpPr/>
          <p:nvPr/>
        </p:nvSpPr>
        <p:spPr>
          <a:xfrm>
            <a:off x="4866947" y="4276242"/>
            <a:ext cx="3707100" cy="577081"/>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100 % du capital initial**</a:t>
            </a:r>
          </a:p>
          <a:p>
            <a:pPr algn="ctr" fontAlgn="base">
              <a:spcBef>
                <a:spcPct val="0"/>
              </a:spcBef>
              <a:spcAft>
                <a:spcPct val="0"/>
              </a:spcAft>
            </a:pPr>
            <a:r>
              <a:rPr lang="fr-FR" sz="1050" b="1" dirty="0">
                <a:solidFill>
                  <a:srgbClr val="002060"/>
                </a:solidFill>
                <a:latin typeface="Helvetica"/>
                <a:cs typeface="Arial" pitchFamily="34" charset="0"/>
              </a:rPr>
              <a:t>augmenté d’un gain équivalent à l’intégralité de la performance finale de l’Indice</a:t>
            </a:r>
          </a:p>
        </p:txBody>
      </p:sp>
      <p:sp>
        <p:nvSpPr>
          <p:cNvPr id="27" name="Rectangle 26">
            <a:extLst>
              <a:ext uri="{FF2B5EF4-FFF2-40B4-BE49-F238E27FC236}">
                <a16:creationId xmlns:a16="http://schemas.microsoft.com/office/drawing/2014/main" id="{591B894A-842A-4DF0-8C0C-9EE20F34302B}"/>
              </a:ext>
            </a:extLst>
          </p:cNvPr>
          <p:cNvSpPr/>
          <p:nvPr/>
        </p:nvSpPr>
        <p:spPr>
          <a:xfrm>
            <a:off x="4792943" y="5086822"/>
            <a:ext cx="3827433" cy="392612"/>
          </a:xfrm>
          <a:prstGeom prst="rect">
            <a:avLst/>
          </a:prstGeom>
          <a:noFill/>
          <a:ln w="25400" cap="flat" cmpd="sng" algn="ctr">
            <a:noFill/>
            <a:prstDash val="solid"/>
          </a:ln>
          <a:effectLst/>
        </p:spPr>
        <p:txBody>
          <a:bodyPr tIns="36000" bIns="36000" rtlCol="0" anchor="t" anchorCtr="0">
            <a:noAutofit/>
          </a:bodyPr>
          <a:lstStyle/>
          <a:p>
            <a:pPr marL="171450" indent="-171450">
              <a:buFont typeface="Arial" panose="020B0604020202020204" pitchFamily="34" charset="0"/>
              <a:buChar char="•"/>
              <a:defRPr/>
            </a:pPr>
            <a:r>
              <a:rPr lang="fr-FR" sz="1000" kern="0" dirty="0">
                <a:solidFill>
                  <a:srgbClr val="4F504F"/>
                </a:solidFill>
                <a:latin typeface="Helvetica"/>
                <a:cs typeface="Arial" pitchFamily="34" charset="0"/>
              </a:rPr>
              <a:t>Il n’y a </a:t>
            </a:r>
            <a:r>
              <a:rPr lang="fr-FR" sz="1000" b="1" kern="0" dirty="0">
                <a:solidFill>
                  <a:srgbClr val="4F504F"/>
                </a:solidFill>
                <a:latin typeface="Helvetica"/>
                <a:cs typeface="Arial" pitchFamily="34" charset="0"/>
              </a:rPr>
              <a:t>pas de plafond </a:t>
            </a:r>
            <a:r>
              <a:rPr lang="fr-FR" sz="1000" kern="0" dirty="0">
                <a:solidFill>
                  <a:srgbClr val="4F504F"/>
                </a:solidFill>
                <a:latin typeface="Helvetica"/>
                <a:cs typeface="Arial" pitchFamily="34" charset="0"/>
              </a:rPr>
              <a:t>à la performance finale.</a:t>
            </a:r>
          </a:p>
        </p:txBody>
      </p:sp>
    </p:spTree>
    <p:extLst>
      <p:ext uri="{BB962C8B-B14F-4D97-AF65-F5344CB8AC3E}">
        <p14:creationId xmlns:p14="http://schemas.microsoft.com/office/powerpoint/2010/main" val="877467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60350"/>
            <a:ext cx="9144000" cy="720378"/>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Défavorable</a:t>
            </a:r>
          </a:p>
        </p:txBody>
      </p:sp>
      <p:sp>
        <p:nvSpPr>
          <p:cNvPr id="4" name="Rectangle 3"/>
          <p:cNvSpPr/>
          <p:nvPr/>
        </p:nvSpPr>
        <p:spPr>
          <a:xfrm>
            <a:off x="5358813" y="2178737"/>
            <a:ext cx="3510502" cy="2664296"/>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défavorable : hypothèse d’un remboursement automatique anticipé non activé et baisse de l’Indice supérieure à 10 %</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15 %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perd 20 % par rapport au Niveau Initial. L’investisseur n’est pas pleinement impacté par cette performance négative et reçoit 90 % du Capital Initial. L’investisseur subit alors une perte en capital à hauteur de 10 %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90 %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brut : - 1,07 % (contre – 2,26 % pour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net : - 2,06 </a:t>
            </a:r>
            <a:r>
              <a:rPr lang="fr-FR" sz="1000" dirty="0">
                <a:solidFill>
                  <a:srgbClr val="4F504F"/>
                </a:solidFill>
                <a:latin typeface="Helvetica"/>
                <a:cs typeface="Calibri" panose="020F0502020204030204" pitchFamily="34" charset="0"/>
              </a:rPr>
              <a:t>% </a:t>
            </a:r>
          </a:p>
        </p:txBody>
      </p:sp>
      <p:sp>
        <p:nvSpPr>
          <p:cNvPr id="5" name="Rectangle 1"/>
          <p:cNvSpPr>
            <a:spLocks noChangeArrowheads="1"/>
          </p:cNvSpPr>
          <p:nvPr/>
        </p:nvSpPr>
        <p:spPr bwMode="auto">
          <a:xfrm>
            <a:off x="102527" y="4982924"/>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2030. Elles ne préjugent en rien de résultats futurs.</a:t>
            </a:r>
          </a:p>
        </p:txBody>
      </p:sp>
      <p:sp>
        <p:nvSpPr>
          <p:cNvPr id="6" name="Rectangle 5"/>
          <p:cNvSpPr/>
          <p:nvPr/>
        </p:nvSpPr>
        <p:spPr>
          <a:xfrm>
            <a:off x="102527" y="5266098"/>
            <a:ext cx="8766787" cy="10618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 TRA brut :Taux de Rendement Annualisé brut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sp>
        <p:nvSpPr>
          <p:cNvPr id="7" name="Rectangle 6"/>
          <p:cNvSpPr/>
          <p:nvPr/>
        </p:nvSpPr>
        <p:spPr>
          <a:xfrm>
            <a:off x="92847" y="2394067"/>
            <a:ext cx="1383712"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défavorable </a:t>
            </a:r>
            <a:endParaRPr lang="fr-FR" sz="900" dirty="0">
              <a:solidFill>
                <a:srgbClr val="C00000"/>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13</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2" name="Image 1"/>
          <p:cNvPicPr>
            <a:picLocks noChangeAspect="1"/>
          </p:cNvPicPr>
          <p:nvPr/>
        </p:nvPicPr>
        <p:blipFill>
          <a:blip r:embed="rId5"/>
          <a:stretch>
            <a:fillRect/>
          </a:stretch>
        </p:blipFill>
        <p:spPr>
          <a:xfrm>
            <a:off x="224183" y="2645989"/>
            <a:ext cx="5107293" cy="1863131"/>
          </a:xfrm>
          <a:prstGeom prst="rect">
            <a:avLst/>
          </a:prstGeom>
        </p:spPr>
      </p:pic>
    </p:spTree>
    <p:extLst>
      <p:ext uri="{BB962C8B-B14F-4D97-AF65-F5344CB8AC3E}">
        <p14:creationId xmlns:p14="http://schemas.microsoft.com/office/powerpoint/2010/main" val="2971036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7462" y="260350"/>
            <a:ext cx="9161462"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scénario médian</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349DCEC7-419A-4DDA-A8FD-357CEF42DA22}" type="slidenum">
              <a:rPr lang="fr-FR" altLang="fr-FR" sz="1000" smtClean="0">
                <a:solidFill>
                  <a:srgbClr val="979797"/>
                </a:solidFill>
                <a:cs typeface="Arial" pitchFamily="34" charset="0"/>
              </a:rPr>
              <a:pPr eaLnBrk="1" hangingPunct="1">
                <a:spcBef>
                  <a:spcPct val="0"/>
                </a:spcBef>
                <a:buClrTx/>
                <a:buSzTx/>
                <a:buFontTx/>
                <a:buNone/>
              </a:pPr>
              <a:t>14</a:t>
            </a:fld>
            <a:endParaRPr lang="fr-FR" altLang="fr-FR" sz="1000">
              <a:solidFill>
                <a:srgbClr val="979797"/>
              </a:solidFill>
              <a:cs typeface="Arial" pitchFamily="34" charset="0"/>
            </a:endParaRPr>
          </a:p>
        </p:txBody>
      </p:sp>
      <p:sp>
        <p:nvSpPr>
          <p:cNvPr id="5" name="Rectangle 4"/>
          <p:cNvSpPr/>
          <p:nvPr/>
        </p:nvSpPr>
        <p:spPr>
          <a:xfrm>
            <a:off x="5166320" y="2348880"/>
            <a:ext cx="3798168" cy="2554545"/>
          </a:xfrm>
          <a:prstGeom prst="rect">
            <a:avLst/>
          </a:prstGeom>
        </p:spPr>
        <p:txBody>
          <a:bodyPr wrap="square">
            <a:sp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médian : hypothèse d’un remboursement automatique anticipé non activé et hausse modérée de l’Indice</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15 %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est en hausse par rapport à son Niveau Initial, la performance finale est de </a:t>
            </a:r>
            <a:br>
              <a:rPr lang="fr-FR" sz="1000" dirty="0">
                <a:solidFill>
                  <a:srgbClr val="4F504F"/>
                </a:solidFill>
                <a:latin typeface="Helvetica"/>
                <a:cs typeface="Calibri" panose="020F0502020204030204" pitchFamily="34" charset="0"/>
              </a:rPr>
            </a:br>
            <a:r>
              <a:rPr lang="fr-FR" sz="1000" dirty="0">
                <a:solidFill>
                  <a:srgbClr val="4F504F"/>
                </a:solidFill>
                <a:latin typeface="Helvetica"/>
                <a:cs typeface="Calibri" panose="020F0502020204030204" pitchFamily="34" charset="0"/>
              </a:rPr>
              <a:t>+20 %.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de cette performance finale, soit un remboursement de 120 %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120 %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brut : + 1,88 % (identique à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net : + 0,86 %</a:t>
            </a:r>
          </a:p>
        </p:txBody>
      </p:sp>
      <p:sp>
        <p:nvSpPr>
          <p:cNvPr id="6" name="Rectangle 1"/>
          <p:cNvSpPr>
            <a:spLocks noChangeArrowheads="1"/>
          </p:cNvSpPr>
          <p:nvPr/>
        </p:nvSpPr>
        <p:spPr bwMode="auto">
          <a:xfrm>
            <a:off x="119361" y="4972477"/>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2030. Elles ne préjugent en rien de résultats futurs.</a:t>
            </a:r>
          </a:p>
        </p:txBody>
      </p:sp>
      <p:sp>
        <p:nvSpPr>
          <p:cNvPr id="7" name="Rectangle 6"/>
          <p:cNvSpPr/>
          <p:nvPr/>
        </p:nvSpPr>
        <p:spPr>
          <a:xfrm>
            <a:off x="150456" y="5273780"/>
            <a:ext cx="8766787" cy="10618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**TRA brut :Taux de Rendement Annualisé brut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sp>
        <p:nvSpPr>
          <p:cNvPr id="8" name="Rectangle 7"/>
          <p:cNvSpPr/>
          <p:nvPr/>
        </p:nvSpPr>
        <p:spPr>
          <a:xfrm>
            <a:off x="131491" y="2276872"/>
            <a:ext cx="1140056"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médian </a:t>
            </a:r>
            <a:endParaRPr lang="fr-FR" sz="900" dirty="0">
              <a:solidFill>
                <a:srgbClr val="C00000"/>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2" name="Image 11"/>
          <p:cNvPicPr>
            <a:picLocks noChangeAspect="1"/>
          </p:cNvPicPr>
          <p:nvPr/>
        </p:nvPicPr>
        <p:blipFill>
          <a:blip r:embed="rId3"/>
          <a:stretch>
            <a:fillRect/>
          </a:stretch>
        </p:blipFill>
        <p:spPr>
          <a:xfrm>
            <a:off x="7547524" y="6370638"/>
            <a:ext cx="1504950" cy="523875"/>
          </a:xfrm>
          <a:prstGeom prst="rect">
            <a:avLst/>
          </a:prstGeom>
        </p:spPr>
      </p:pic>
      <p:pic>
        <p:nvPicPr>
          <p:cNvPr id="13" name="Image 12"/>
          <p:cNvPicPr>
            <a:picLocks noChangeAspect="1"/>
          </p:cNvPicPr>
          <p:nvPr/>
        </p:nvPicPr>
        <p:blipFill>
          <a:blip r:embed="rId4"/>
          <a:stretch>
            <a:fillRect/>
          </a:stretch>
        </p:blipFill>
        <p:spPr>
          <a:xfrm>
            <a:off x="2513258" y="6651677"/>
            <a:ext cx="3943350" cy="171450"/>
          </a:xfrm>
          <a:prstGeom prst="rect">
            <a:avLst/>
          </a:prstGeom>
        </p:spPr>
      </p:pic>
      <p:pic>
        <p:nvPicPr>
          <p:cNvPr id="10" name="Image 9"/>
          <p:cNvPicPr>
            <a:picLocks noChangeAspect="1"/>
          </p:cNvPicPr>
          <p:nvPr/>
        </p:nvPicPr>
        <p:blipFill>
          <a:blip r:embed="rId5"/>
          <a:stretch>
            <a:fillRect/>
          </a:stretch>
        </p:blipFill>
        <p:spPr>
          <a:xfrm>
            <a:off x="131491" y="2601011"/>
            <a:ext cx="5034829" cy="1980118"/>
          </a:xfrm>
          <a:prstGeom prst="rect">
            <a:avLst/>
          </a:prstGeom>
        </p:spPr>
      </p:pic>
    </p:spTree>
    <p:extLst>
      <p:ext uri="{BB962C8B-B14F-4D97-AF65-F5344CB8AC3E}">
        <p14:creationId xmlns:p14="http://schemas.microsoft.com/office/powerpoint/2010/main" val="2591085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88119"/>
            <a:ext cx="9144000"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favorable</a:t>
            </a:r>
          </a:p>
        </p:txBody>
      </p:sp>
      <p:sp>
        <p:nvSpPr>
          <p:cNvPr id="4" name="Rectangle 3"/>
          <p:cNvSpPr/>
          <p:nvPr/>
        </p:nvSpPr>
        <p:spPr>
          <a:xfrm>
            <a:off x="5076056" y="2420888"/>
            <a:ext cx="3874340" cy="2304256"/>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favorable : hypothèse d’un remboursement automatique anticipé activé et hausse de l’Indice (</a:t>
            </a:r>
            <a:r>
              <a:rPr lang="fr-FR" sz="1050" b="1" dirty="0">
                <a:solidFill>
                  <a:srgbClr val="C00000"/>
                </a:solidFill>
                <a:latin typeface="Helvetica"/>
                <a:cs typeface="Calibri" panose="020F0502020204030204" pitchFamily="34" charset="0"/>
              </a:rPr>
              <a:t>plafonnement du gain</a:t>
            </a:r>
            <a:r>
              <a:rPr lang="fr-FR" sz="1000" b="1" dirty="0">
                <a:solidFill>
                  <a:srgbClr val="C00000"/>
                </a:solidFill>
                <a:latin typeface="Helvetica"/>
                <a:cs typeface="Calibri" panose="020F0502020204030204" pitchFamily="34" charset="0"/>
              </a:rPr>
              <a:t>)</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a progressé de 15 % ou plus. Le remboursement automatique anticipé est donc activé.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d’un gain de </a:t>
            </a:r>
            <a:r>
              <a:rPr lang="fr-FR" sz="1000" dirty="0">
                <a:solidFill>
                  <a:srgbClr val="4F504F"/>
                </a:solidFill>
                <a:latin typeface="Helvetica"/>
                <a:cs typeface="Arial" pitchFamily="34" charset="0"/>
              </a:rPr>
              <a:t>5 %</a:t>
            </a:r>
            <a:r>
              <a:rPr lang="fr-FR" sz="1000" dirty="0">
                <a:solidFill>
                  <a:srgbClr val="4F504F"/>
                </a:solidFill>
                <a:latin typeface="Helvetica"/>
                <a:cs typeface="Calibri" panose="020F0502020204030204" pitchFamily="34" charset="0"/>
              </a:rPr>
              <a:t> par année écoulée, soit </a:t>
            </a:r>
            <a:r>
              <a:rPr lang="fr-FR" sz="1000" dirty="0">
                <a:solidFill>
                  <a:srgbClr val="4F504F"/>
                </a:solidFill>
                <a:latin typeface="Helvetica"/>
                <a:cs typeface="Arial" pitchFamily="34" charset="0"/>
              </a:rPr>
              <a:t>125</a:t>
            </a:r>
            <a:r>
              <a:rPr lang="fr-FR" sz="1000" dirty="0">
                <a:solidFill>
                  <a:srgbClr val="4F504F"/>
                </a:solidFill>
                <a:latin typeface="Helvetica"/>
                <a:cs typeface="Calibri" panose="020F0502020204030204" pitchFamily="34" charset="0"/>
              </a:rPr>
              <a:t> % du capital initial*. </a:t>
            </a:r>
            <a:r>
              <a:rPr lang="fr-FR" sz="1000" b="1" dirty="0">
                <a:solidFill>
                  <a:srgbClr val="4F504F"/>
                </a:solidFill>
                <a:latin typeface="Helvetica"/>
                <a:cs typeface="Calibri" panose="020F0502020204030204" pitchFamily="34" charset="0"/>
              </a:rPr>
              <a:t>L’investisseur ne bénéficie que de la hausse partielle de l’Indice </a:t>
            </a:r>
            <a:r>
              <a:rPr lang="fr-FR" sz="1000" dirty="0">
                <a:solidFill>
                  <a:srgbClr val="4F504F"/>
                </a:solidFill>
                <a:latin typeface="Helvetica"/>
                <a:cs typeface="Calibri" panose="020F0502020204030204" pitchFamily="34" charset="0"/>
              </a:rPr>
              <a:t>(</a:t>
            </a:r>
            <a:r>
              <a:rPr lang="fr-FR" sz="1000" b="1" dirty="0">
                <a:solidFill>
                  <a:srgbClr val="4F504F"/>
                </a:solidFill>
                <a:latin typeface="Helvetica"/>
                <a:cs typeface="Calibri" panose="020F0502020204030204" pitchFamily="34" charset="0"/>
              </a:rPr>
              <a:t>gain plafonné à 25 %, contre une hausse de l’Indice de 50 %). </a:t>
            </a:r>
          </a:p>
          <a:p>
            <a:pPr algn="just" fontAlgn="base">
              <a:spcBef>
                <a:spcPct val="0"/>
              </a:spcBef>
              <a:spcAft>
                <a:spcPct val="0"/>
              </a:spcAft>
            </a:pPr>
            <a:endParaRPr lang="fr-FR" sz="1000" b="1" dirty="0">
              <a:solidFill>
                <a:srgbClr val="4F504F"/>
              </a:solidFill>
              <a:latin typeface="Helvetica"/>
              <a:cs typeface="Calibri" panose="020F0502020204030204" pitchFamily="34" charset="0"/>
            </a:endParaRPr>
          </a:p>
          <a:p>
            <a:pPr algn="just" fontAlgn="base">
              <a:spcBef>
                <a:spcPct val="0"/>
              </a:spcBef>
              <a:spcAft>
                <a:spcPct val="0"/>
              </a:spcAft>
            </a:pPr>
            <a:r>
              <a:rPr lang="fr-FR" sz="1000" b="1" dirty="0">
                <a:solidFill>
                  <a:srgbClr val="4F504F"/>
                </a:solidFill>
                <a:latin typeface="Helvetica"/>
                <a:cs typeface="Calibri" panose="020F0502020204030204" pitchFamily="34" charset="0"/>
              </a:rPr>
              <a:t>Remboursement automatique anticipé : 125 % du capital initial* </a:t>
            </a:r>
            <a:endParaRPr lang="fr-FR" sz="1000" dirty="0">
              <a:solidFill>
                <a:srgbClr val="4F504F"/>
              </a:solidFill>
              <a:latin typeface="Helvetica"/>
              <a:cs typeface="Calibri" panose="020F0502020204030204" pitchFamily="34" charset="0"/>
            </a:endParaRPr>
          </a:p>
          <a:p>
            <a:pPr algn="just" fontAlgn="base">
              <a:spcBef>
                <a:spcPct val="0"/>
              </a:spcBef>
              <a:spcAft>
                <a:spcPct val="0"/>
              </a:spcAft>
            </a:pPr>
            <a:r>
              <a:rPr lang="fr-FR" sz="1000" b="1" dirty="0">
                <a:solidFill>
                  <a:srgbClr val="4F504F"/>
                </a:solidFill>
                <a:latin typeface="Helvetica"/>
                <a:cs typeface="Calibri" panose="020F0502020204030204" pitchFamily="34" charset="0"/>
              </a:rPr>
              <a:t>TRA** brut : </a:t>
            </a:r>
            <a:r>
              <a:rPr lang="fr-FR" sz="1000" b="1" dirty="0">
                <a:solidFill>
                  <a:srgbClr val="4F504F"/>
                </a:solidFill>
                <a:latin typeface="Helvetica"/>
                <a:cs typeface="Arial" pitchFamily="34" charset="0"/>
              </a:rPr>
              <a:t>+4,48 %</a:t>
            </a:r>
            <a:r>
              <a:rPr lang="fr-FR" sz="1000" b="1" dirty="0">
                <a:solidFill>
                  <a:srgbClr val="4F504F"/>
                </a:solidFill>
                <a:latin typeface="Helvetica"/>
                <a:cs typeface="Calibri" panose="020F0502020204030204" pitchFamily="34" charset="0"/>
              </a:rPr>
              <a:t> </a:t>
            </a:r>
          </a:p>
          <a:p>
            <a:pPr algn="just" fontAlgn="base">
              <a:spcBef>
                <a:spcPct val="0"/>
              </a:spcBef>
              <a:spcAft>
                <a:spcPct val="0"/>
              </a:spcAft>
            </a:pPr>
            <a:r>
              <a:rPr lang="fr-FR" sz="1000" b="1" dirty="0">
                <a:solidFill>
                  <a:srgbClr val="4F504F"/>
                </a:solidFill>
                <a:latin typeface="Helvetica"/>
                <a:cs typeface="Calibri" panose="020F0502020204030204" pitchFamily="34" charset="0"/>
              </a:rPr>
              <a:t>TRA** net : +3,43 %</a:t>
            </a:r>
            <a:endParaRPr lang="fr-FR" sz="1000" dirty="0">
              <a:solidFill>
                <a:srgbClr val="4F504F"/>
              </a:solidFill>
              <a:latin typeface="Helvetica"/>
              <a:cs typeface="Calibri" panose="020F0502020204030204" pitchFamily="34" charset="0"/>
            </a:endParaRPr>
          </a:p>
        </p:txBody>
      </p:sp>
      <p:sp>
        <p:nvSpPr>
          <p:cNvPr id="5" name="Rectangle 4"/>
          <p:cNvSpPr/>
          <p:nvPr/>
        </p:nvSpPr>
        <p:spPr>
          <a:xfrm>
            <a:off x="101574" y="2528132"/>
            <a:ext cx="1249060"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favorable </a:t>
            </a:r>
            <a:endParaRPr lang="fr-FR" sz="900" dirty="0">
              <a:solidFill>
                <a:srgbClr val="C00000"/>
              </a:solidFill>
              <a:latin typeface="Arial" pitchFamily="34" charset="0"/>
              <a:cs typeface="Arial" pitchFamily="34" charset="0"/>
            </a:endParaRPr>
          </a:p>
        </p:txBody>
      </p:sp>
      <p:sp>
        <p:nvSpPr>
          <p:cNvPr id="6" name="Rectangle 1"/>
          <p:cNvSpPr>
            <a:spLocks noChangeArrowheads="1"/>
          </p:cNvSpPr>
          <p:nvPr/>
        </p:nvSpPr>
        <p:spPr bwMode="auto">
          <a:xfrm>
            <a:off x="121935" y="4987578"/>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l’instrument financier Nymphéa 2030. Elles ne préjugent en rien de résultats futurs.</a:t>
            </a:r>
          </a:p>
        </p:txBody>
      </p:sp>
      <p:sp>
        <p:nvSpPr>
          <p:cNvPr id="7" name="Rectangle 6"/>
          <p:cNvSpPr/>
          <p:nvPr/>
        </p:nvSpPr>
        <p:spPr>
          <a:xfrm>
            <a:off x="153030" y="5288881"/>
            <a:ext cx="8766787" cy="1061829"/>
          </a:xfrm>
          <a:prstGeom prst="rect">
            <a:avLst/>
          </a:prstGeom>
        </p:spPr>
        <p:txBody>
          <a:bodyPr wrap="square">
            <a:sp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sz="900" i="1" dirty="0">
                <a:solidFill>
                  <a:srgbClr val="4F504F"/>
                </a:solidFill>
                <a:latin typeface="Arial" pitchFamily="34" charset="0"/>
                <a:cs typeface="Arial" pitchFamily="34" charset="0"/>
              </a:rPr>
              <a:t>**TRA brut :Taux de Rendement Annualisé brut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9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9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900" b="1" i="1" dirty="0">
              <a:solidFill>
                <a:srgbClr val="4F504F"/>
              </a:solidFill>
              <a:latin typeface="Arial" pitchFamily="34" charset="0"/>
              <a:cs typeface="Arial" pitchFamily="34" charset="0"/>
            </a:endParaRPr>
          </a:p>
        </p:txBody>
      </p:sp>
      <p:pic>
        <p:nvPicPr>
          <p:cNvPr id="9" name="Image 8"/>
          <p:cNvPicPr>
            <a:picLocks noChangeAspect="1"/>
          </p:cNvPicPr>
          <p:nvPr/>
        </p:nvPicPr>
        <p:blipFill>
          <a:blip r:embed="rId2"/>
          <a:stretch>
            <a:fillRect/>
          </a:stretch>
        </p:blipFill>
        <p:spPr>
          <a:xfrm>
            <a:off x="251520" y="1321986"/>
            <a:ext cx="7169820" cy="651802"/>
          </a:xfrm>
          <a:prstGeom prst="rect">
            <a:avLst/>
          </a:prstGeom>
        </p:spPr>
      </p:pic>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15</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8" name="Image 7"/>
          <p:cNvPicPr>
            <a:picLocks noChangeAspect="1"/>
          </p:cNvPicPr>
          <p:nvPr/>
        </p:nvPicPr>
        <p:blipFill>
          <a:blip r:embed="rId5"/>
          <a:stretch>
            <a:fillRect/>
          </a:stretch>
        </p:blipFill>
        <p:spPr>
          <a:xfrm>
            <a:off x="101575" y="2835349"/>
            <a:ext cx="4974482" cy="1838325"/>
          </a:xfrm>
          <a:prstGeom prst="rect">
            <a:avLst/>
          </a:prstGeom>
        </p:spPr>
      </p:pic>
    </p:spTree>
    <p:extLst>
      <p:ext uri="{BB962C8B-B14F-4D97-AF65-F5344CB8AC3E}">
        <p14:creationId xmlns:p14="http://schemas.microsoft.com/office/powerpoint/2010/main" val="132072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bwMode="auto">
          <a:xfrm>
            <a:off x="72890" y="1375866"/>
            <a:ext cx="4372361"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1200" cap="none" spc="0" normalizeH="0" baseline="0" noProof="0" dirty="0">
                <a:ln>
                  <a:noFill/>
                </a:ln>
                <a:solidFill>
                  <a:srgbClr val="C00000"/>
                </a:solidFill>
                <a:effectLst/>
                <a:uLnTx/>
                <a:uFillTx/>
                <a:latin typeface="Helvetica" pitchFamily="34" charset="0"/>
                <a:cs typeface="Helvetica" pitchFamily="34" charset="0"/>
              </a:rPr>
              <a:t>Avantages</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endParaRPr kumimoji="0" lang="fr-FR" altLang="fr-FR" sz="9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Si à la Date d’Évaluation de Remboursement Automatique Anticipé, l’Indice a progressé d’au moins 15 % par rapport au Niveau Initial, l’investisseur est automatiquement remboursé par anticipation, il bénéficie alors du capital initial augmenté d’un gain </a:t>
            </a:r>
            <a:r>
              <a:rPr kumimoji="0" lang="fr-FR" sz="1000" b="0" i="0" strike="noStrike" kern="1200" cap="none" spc="0" normalizeH="0" baseline="0" noProof="0" dirty="0">
                <a:ln>
                  <a:noFill/>
                </a:ln>
                <a:solidFill>
                  <a:srgbClr val="4F504F"/>
                </a:solidFill>
                <a:effectLst/>
                <a:uLnTx/>
                <a:uFillTx/>
                <a:latin typeface="Helvetica"/>
                <a:cs typeface="Helvetica"/>
              </a:rPr>
              <a:t>de </a:t>
            </a:r>
            <a:r>
              <a:rPr lang="fr-FR" sz="1000" dirty="0"/>
              <a:t>5</a:t>
            </a:r>
            <a:r>
              <a:rPr kumimoji="0" lang="fr-FR" sz="1000" b="0" i="0" strike="noStrike" kern="1200" cap="none" spc="0" normalizeH="0" noProof="0" dirty="0">
                <a:ln>
                  <a:noFill/>
                </a:ln>
                <a:solidFill>
                  <a:srgbClr val="4F504F"/>
                </a:solidFill>
                <a:effectLst/>
                <a:uLnTx/>
                <a:uFillTx/>
                <a:latin typeface="Helvetica"/>
                <a:cs typeface="Helvetica"/>
              </a:rPr>
              <a:t> % </a:t>
            </a:r>
            <a:r>
              <a:rPr kumimoji="0" lang="fr-FR" sz="1000" b="0" i="0" u="none" strike="noStrike" kern="1200" cap="none" spc="0" normalizeH="0" baseline="0" noProof="0" dirty="0">
                <a:ln>
                  <a:noFill/>
                </a:ln>
                <a:solidFill>
                  <a:srgbClr val="4F504F"/>
                </a:solidFill>
                <a:effectLst/>
                <a:uLnTx/>
                <a:uFillTx/>
                <a:latin typeface="Helvetica"/>
                <a:cs typeface="Helvetica"/>
              </a:rPr>
              <a:t>par </a:t>
            </a:r>
            <a:r>
              <a:rPr lang="fr-FR" sz="1000" dirty="0"/>
              <a:t>année écoulée, soit un remboursement de 125% du capital initial.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À l’échéance, si le remboursement automatique anticipé n’a pas été activé, l’investisseur bénéficie du capital initial augmenté de la performance finale de l’Indice, lorsque cette dernière est positive.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À l’échéance, quelle que soit la performance de l’Indice par rapport au Niveau Initial, </a:t>
            </a:r>
            <a:r>
              <a:rPr lang="fr-FR" sz="1000" dirty="0"/>
              <a:t>l’investisseur est protégé à hauteur de 90 % du capital initial**, </a:t>
            </a:r>
            <a:r>
              <a:rPr kumimoji="0" lang="fr-FR" sz="1000" b="1" i="0" u="none" strike="noStrike" kern="1200" cap="none" spc="0" normalizeH="0" baseline="0" noProof="0" dirty="0">
                <a:ln>
                  <a:noFill/>
                </a:ln>
                <a:solidFill>
                  <a:srgbClr val="4F504F"/>
                </a:solidFill>
                <a:effectLst/>
                <a:uLnTx/>
                <a:uFillTx/>
                <a:latin typeface="Helvetica"/>
                <a:cs typeface="Helvetica"/>
              </a:rPr>
              <a:t>représentant une perte en capital maximum de 10%. </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sp>
        <p:nvSpPr>
          <p:cNvPr id="3" name="Titre 1"/>
          <p:cNvSpPr txBox="1">
            <a:spLocks/>
          </p:cNvSpPr>
          <p:nvPr/>
        </p:nvSpPr>
        <p:spPr>
          <a:xfrm>
            <a:off x="23519" y="203113"/>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Avantages/inconvénients</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CDBA9393-70FF-42FA-B403-CE89BF04451C}" type="slidenum">
              <a:rPr lang="fr-FR" altLang="fr-FR" sz="1000" smtClean="0">
                <a:solidFill>
                  <a:srgbClr val="979797"/>
                </a:solidFill>
                <a:cs typeface="Arial" pitchFamily="34" charset="0"/>
              </a:rPr>
              <a:pPr eaLnBrk="1" hangingPunct="1">
                <a:spcBef>
                  <a:spcPct val="0"/>
                </a:spcBef>
                <a:buClrTx/>
                <a:buSzTx/>
                <a:buFontTx/>
                <a:buNone/>
              </a:pPr>
              <a:t>16</a:t>
            </a:fld>
            <a:endParaRPr lang="fr-FR" altLang="fr-FR" sz="1000">
              <a:solidFill>
                <a:srgbClr val="979797"/>
              </a:solidFill>
              <a:cs typeface="Arial" pitchFamily="34" charset="0"/>
            </a:endParaRPr>
          </a:p>
        </p:txBody>
      </p:sp>
      <p:sp>
        <p:nvSpPr>
          <p:cNvPr id="6" name="Espace réservé du contenu 2"/>
          <p:cNvSpPr txBox="1">
            <a:spLocks/>
          </p:cNvSpPr>
          <p:nvPr/>
        </p:nvSpPr>
        <p:spPr bwMode="auto">
          <a:xfrm>
            <a:off x="4514850" y="1375866"/>
            <a:ext cx="4478054" cy="43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t>Inconvénients</a:t>
            </a:r>
            <a:r>
              <a:rPr kumimoji="0" lang="fr-FR" altLang="fr-FR" sz="130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t/>
            </a:r>
            <a:br>
              <a:rPr kumimoji="0" lang="fr-FR" altLang="fr-FR" sz="130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br>
            <a:endParaRPr kumimoji="0" lang="fr-FR" altLang="fr-FR" sz="105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2030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présente</a:t>
            </a: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un risque de perte en capital de 10% à l’échéance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si la performance finale de l’Indice est inférieure ou égale à   -10 %.</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La revente sur le marché secondaire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avant l’échéance s’effectue aux conditions de marché ce jour-là, et </a:t>
            </a: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prend un risque de perte en capital non mesurable a priori et pouvant être totale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L’évolution de la valeur de marché de</a:t>
            </a:r>
            <a:r>
              <a:rPr kumimoji="0" lang="fr-FR" sz="1000" b="0" i="0" u="none" strike="noStrike" kern="0" cap="none" spc="0" normalizeH="0" noProof="0" dirty="0">
                <a:ln>
                  <a:noFill/>
                </a:ln>
                <a:solidFill>
                  <a:srgbClr val="4F504F"/>
                </a:solidFill>
                <a:effectLst/>
                <a:uLnTx/>
                <a:uFillTx/>
                <a:latin typeface="Helvetica" pitchFamily="34" charset="0"/>
                <a:ea typeface="Helvetica" pitchFamily="34" charset="0"/>
                <a:cs typeface="Helvetica" pitchFamily="34" charset="0"/>
              </a:rPr>
              <a:t>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2030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pourra différer de l’évolution de l’Indice.</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Dans le cas où la performance finale de l’Indice est inférieure ou égale à -10 %, le remboursement de 90 % du capital initial ne profite qu’aux seuls investisseurs ayant conservé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2030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jusqu’à l’échéance.</a:t>
            </a:r>
          </a:p>
          <a:p>
            <a:pPr lvl="0" algn="just" fontAlgn="base">
              <a:lnSpc>
                <a:spcPct val="80000"/>
              </a:lnSpc>
              <a:spcAft>
                <a:spcPct val="0"/>
              </a:spcAft>
              <a:buClr>
                <a:srgbClr val="DE6225">
                  <a:lumMod val="50000"/>
                </a:srgbClr>
              </a:buClr>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En cas d’un remboursement automatique anticipé la 5</a:t>
            </a:r>
            <a:r>
              <a:rPr kumimoji="0" lang="fr-FR" sz="1000" b="0" i="0" u="none" strike="noStrike" kern="0" cap="none" spc="0" normalizeH="0" baseline="30000" noProof="0" dirty="0">
                <a:ln>
                  <a:noFill/>
                </a:ln>
                <a:solidFill>
                  <a:srgbClr val="4F504F"/>
                </a:solidFill>
                <a:effectLst/>
                <a:uLnTx/>
                <a:uFillTx/>
                <a:latin typeface="Helvetica" pitchFamily="34" charset="0"/>
                <a:ea typeface="Helvetica" pitchFamily="34" charset="0"/>
                <a:cs typeface="Helvetica" pitchFamily="34" charset="0"/>
              </a:rPr>
              <a:t>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année, le gain maximum pour l’investisseur est plafonné à </a:t>
            </a:r>
            <a:r>
              <a:rPr lang="fr-FR" sz="1000" kern="0" dirty="0">
                <a:ea typeface="Helvetica" pitchFamily="34" charset="0"/>
              </a:rPr>
              <a:t>25</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 </a:t>
            </a:r>
            <a:r>
              <a:rPr lang="fr-FR" sz="1000" kern="0" dirty="0">
                <a:ea typeface="Helvetica" pitchFamily="34" charset="0"/>
              </a:rPr>
              <a:t>même si la performance de l’Indice est supérieure à 25 % (effet de plafonnement du gain).</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L’Indice ne présente pas le rendement total des actifs dans lesquels il est investi. Il est calculé de la façon suivante : en ajoutant tous les dividendes nets (versés par l’Indice au fil de l’eau tout le long de la vie du produit) puis en soustrayant 5 % par an, sur une base quotidienne. Le dividende moyen réinvesti dans l’Indice peut être inférieur ou supérieur à 5 %.</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ne connaît pas à l’avance la durée de son investissement qui peut être de 5 ans ou 10 ans</a:t>
            </a:r>
            <a:r>
              <a:rPr kumimoji="0" lang="fr-FR" sz="1000" b="0" i="0" u="none" strike="noStrike" kern="0" cap="none" spc="0" normalizeH="0" noProof="0" dirty="0">
                <a:ln>
                  <a:noFill/>
                </a:ln>
                <a:solidFill>
                  <a:srgbClr val="4F504F"/>
                </a:solidFill>
                <a:effectLst/>
                <a:uLnTx/>
                <a:uFillTx/>
                <a:latin typeface="Helvetica" pitchFamily="34" charset="0"/>
                <a:ea typeface="Helvetica" pitchFamily="34" charset="0"/>
                <a:cs typeface="Helvetica" pitchFamily="34" charset="0"/>
              </a:rPr>
              <a:t> à partir de la Date de Détermination Initiale.</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est exposé à un éventuel défaut, à une éventuelle faillite ou mise en résolution de l’Émetteur (qui induit un risque sur le remboursement) ou à une dégradation éventuelle de qualité de crédit (qui induit un risque sur la valeur de marché du produit) de l’Émetteur.</a:t>
            </a:r>
            <a:endParaRPr kumimoji="0" lang="fr-FR" alt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p:txBody>
      </p:sp>
      <p:sp>
        <p:nvSpPr>
          <p:cNvPr id="7" name="Rectangle 6"/>
          <p:cNvSpPr/>
          <p:nvPr/>
        </p:nvSpPr>
        <p:spPr>
          <a:xfrm>
            <a:off x="128534" y="5582661"/>
            <a:ext cx="8933969" cy="584775"/>
          </a:xfrm>
          <a:prstGeom prst="rect">
            <a:avLst/>
          </a:prstGeom>
        </p:spPr>
        <p:txBody>
          <a:bodyPr wrap="square">
            <a:spAutoFit/>
          </a:bodyPr>
          <a:lstStyle/>
          <a:p>
            <a:pPr algn="just" fontAlgn="base">
              <a:spcBef>
                <a:spcPct val="0"/>
              </a:spcBef>
              <a:spcAft>
                <a:spcPct val="0"/>
              </a:spcAft>
            </a:pPr>
            <a:r>
              <a:rPr lang="fr-FR" sz="800" i="1" dirty="0">
                <a:solidFill>
                  <a:srgbClr val="4F504F"/>
                </a:solidFill>
                <a:latin typeface="Arial" pitchFamily="34" charset="0"/>
                <a:cs typeface="Arial" pitchFamily="34" charset="0"/>
              </a:rPr>
              <a:t>*TRA brut :Taux de Rendement Annualisé brut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 </a:t>
            </a:r>
          </a:p>
          <a:p>
            <a:pPr algn="just" fontAlgn="base">
              <a:spcBef>
                <a:spcPct val="0"/>
              </a:spcBef>
              <a:spcAft>
                <a:spcPct val="0"/>
              </a:spcAft>
            </a:pPr>
            <a:r>
              <a:rPr lang="fr-FR" sz="800" i="1" dirty="0">
                <a:solidFill>
                  <a:srgbClr val="4F504F"/>
                </a:solidFill>
                <a:latin typeface="Arial" pitchFamily="34" charset="0"/>
                <a:cs typeface="Arial" pitchFamily="34" charset="0"/>
              </a:rPr>
              <a:t>TRA net : désigne le TRA brut en prenant comme hypothèse un taux de frais de gestion de 1 % par an. </a:t>
            </a:r>
          </a:p>
          <a:p>
            <a:pPr algn="just" fontAlgn="base">
              <a:spcBef>
                <a:spcPct val="0"/>
              </a:spcBef>
              <a:spcAft>
                <a:spcPct val="0"/>
              </a:spcAft>
            </a:pPr>
            <a:r>
              <a:rPr lang="fr-FR" sz="800" i="1" dirty="0">
                <a:solidFill>
                  <a:srgbClr val="4F504F"/>
                </a:solidFill>
                <a:latin typeface="Arial" pitchFamily="34" charset="0"/>
                <a:cs typeface="Arial" pitchFamily="34" charset="0"/>
              </a:rPr>
              <a:t>Le remboursement à l’échéance est conditionné à l’absence de défaut, de faillite ou de mise en résolution de l’Émetteur Natixis. </a:t>
            </a:r>
            <a:endParaRPr lang="fr-FR" sz="800" b="1" i="1" dirty="0">
              <a:solidFill>
                <a:srgbClr val="4F504F"/>
              </a:solidFill>
              <a:latin typeface="Arial" pitchFamily="34" charset="0"/>
              <a:cs typeface="Arial" pitchFamily="34" charset="0"/>
            </a:endParaRPr>
          </a:p>
        </p:txBody>
      </p:sp>
      <p:sp>
        <p:nvSpPr>
          <p:cNvPr id="8" name="Rectangle 7"/>
          <p:cNvSpPr/>
          <p:nvPr/>
        </p:nvSpPr>
        <p:spPr>
          <a:xfrm>
            <a:off x="104974" y="6081523"/>
            <a:ext cx="8887930" cy="338554"/>
          </a:xfrm>
          <a:prstGeom prst="rect">
            <a:avLst/>
          </a:prstGeom>
        </p:spPr>
        <p:txBody>
          <a:bodyPr wrap="square">
            <a:spAutoFit/>
          </a:bodyPr>
          <a:lstStyle/>
          <a:p>
            <a:pPr algn="just" fontAlgn="base">
              <a:spcBef>
                <a:spcPct val="0"/>
              </a:spcBef>
              <a:spcAft>
                <a:spcPct val="0"/>
              </a:spcAft>
            </a:pPr>
            <a:r>
              <a:rPr lang="fr-FR" sz="8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96798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facteurs de risques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17</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57200" y="1484313"/>
            <a:ext cx="8507413"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Facteurs de risques</a:t>
            </a:r>
            <a:endParaRPr kumimoji="0" lang="fr-FR" altLang="fr-FR" sz="1500" b="0" i="0" u="none" strike="noStrike" kern="0" cap="none" spc="0" normalizeH="0" baseline="0" noProof="0" dirty="0">
              <a:ln>
                <a:noFill/>
              </a:ln>
              <a:solidFill>
                <a:srgbClr val="C00000"/>
              </a:solidFill>
              <a:effectLst/>
              <a:uLnTx/>
              <a:uFillTx/>
              <a:latin typeface="Helvetica" pitchFamily="34" charset="0"/>
              <a:cs typeface="Helvetica" pitchFamily="34" charset="0"/>
            </a:endParaRPr>
          </a:p>
          <a:p>
            <a:pPr marL="342900" marR="0" lvl="0" indent="-342900" algn="just"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Les investisseurs sont invités à lire attentivement la section facteurs de risques du Prospectus de Base. </a:t>
            </a: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Nymphéa 2030 est notamment exposée aux risques suivants :</a:t>
            </a:r>
            <a:endPar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perte en capital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en cas de sortie avant l’échéance, le prix de rachat de cet instrument financier pourra être inférieur à son prix d’achat. En outre, le remboursement de l’instrument à maturité peut être inférieur à sa Valeur Nominale, le montant de remboursement dépendant de la performance finale de l’Indice. L’investisseur prend donc un risque de perte en capital à l'échéance (perte maximum limitée à 10 % du Capital Initial).</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au sous-jacent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le mécanisme de remboursement est lié à l’évolution du niveau de l’indice Euronext</a:t>
            </a:r>
            <a:r>
              <a:rPr kumimoji="0" lang="fr-FR" sz="1000" b="0" i="0" u="none" strike="noStrike" kern="0" cap="none" spc="0" normalizeH="0" baseline="30000" noProof="0" dirty="0">
                <a:ln>
                  <a:noFill/>
                </a:ln>
                <a:solidFill>
                  <a:srgbClr val="4F504F"/>
                </a:solidFill>
                <a:effectLst/>
                <a:uLnTx/>
                <a:uFillTx/>
                <a:latin typeface="Helvetica" pitchFamily="34" charset="0"/>
                <a:cs typeface="Helvetica" pitchFamily="34" charset="0"/>
              </a:rPr>
              <a:t>®</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 Climate Objective 50 Euro EWD5 et donc à l’évolution du marché actions de la zone euro. </a:t>
            </a:r>
          </a:p>
          <a:p>
            <a:pPr lvl="0" algn="just" fontAlgn="base">
              <a:spcAft>
                <a:spcPct val="0"/>
              </a:spcAft>
              <a:buClr>
                <a:srgbClr val="DE6225">
                  <a:lumMod val="50000"/>
                </a:srgbClr>
              </a:buClr>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aux marchés de taux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avant l’échéance, une hausse des taux d’intérêt sur un horizon égal à la durée de vie restante </a:t>
            </a:r>
            <a:r>
              <a:rPr lang="fr-FR" sz="1000" kern="0" dirty="0"/>
              <a:t>de l’instrument financier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provoquera une baisse de sa valeur. </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contrepartie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l’investisseur est exposé au risque de faillite, de défaut de paiement et de mise en résolution de l’Émetteur. La notation de Natixis est celle en vigueur à la date d’impression de la brochure. Cette notation peut être révisée à tout moment et n’est pas une garantie de solvabilité de l’Émetteur. Elle ne représente en rien et ne saurait constituer un argument de souscription à l’instrument financier.</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liquidité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certaines conditions exceptionnelles de marché peuvent avoir un effet défavorable sur la liquidité de l’instrument financier, voire même  le rendre totalement illiquide. Les investisseurs pourraient ne pas être en mesure de vendre leurs instruments financiers  avant la Date d’Échéance.</a:t>
            </a:r>
          </a:p>
          <a:p>
            <a:pPr marL="342900" marR="0" lvl="0" indent="-342900" algn="just"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lié à l’éventuelle défaillance de l’Émetteur :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conformément à la règlementation relative au mécanisme de renflouement interne des institutions financières (bail-in), en cas de défaillance probable ou certaine de l’Émetteur, l’investisseur est soumis à un risque de diminution de la valeur de son instrument financier, de conversion de ses instruments financiers en d’autres types de titres financiers (y compris des actions) et de modification (y compris potentiellement d’extension) de la maturité de ses instrument financiers.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415542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1385"/>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400" b="1" i="0" u="none" strike="noStrike" kern="1200" cap="all" spc="0" normalizeH="0" baseline="0" noProof="0" dirty="0">
                <a:ln>
                  <a:noFill/>
                </a:ln>
                <a:solidFill>
                  <a:srgbClr val="C00000"/>
                </a:solidFill>
                <a:effectLst/>
                <a:uLnTx/>
                <a:uFillTx/>
                <a:latin typeface="Franklin Gothic Medium"/>
              </a:rPr>
              <a:t>Partie 3 - Caractéristiques de Nymphéa 2030</a:t>
            </a:r>
          </a:p>
        </p:txBody>
      </p:sp>
      <p:sp>
        <p:nvSpPr>
          <p:cNvPr id="4" name="Espace réservé du texte 5"/>
          <p:cNvSpPr txBox="1">
            <a:spLocks/>
          </p:cNvSpPr>
          <p:nvPr/>
        </p:nvSpPr>
        <p:spPr bwMode="auto">
          <a:xfrm>
            <a:off x="693738" y="3357562"/>
            <a:ext cx="7772400" cy="201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defTabSz="457200" rtl="0" eaLnBrk="0" fontAlgn="base" hangingPunct="0">
              <a:spcBef>
                <a:spcPct val="20000"/>
              </a:spcBef>
              <a:spcAft>
                <a:spcPct val="0"/>
              </a:spcAft>
              <a:buClr>
                <a:srgbClr val="CD0920"/>
              </a:buClr>
              <a:buSzPct val="75000"/>
              <a:buFont typeface="Lucida Grande"/>
              <a:buNone/>
              <a:defRPr sz="2000" kern="1200">
                <a:solidFill>
                  <a:schemeClr val="tx1"/>
                </a:solidFill>
                <a:latin typeface="Helvetica"/>
                <a:ea typeface="Helvetica" pitchFamily="34" charset="0"/>
                <a:cs typeface="Helvetica"/>
              </a:defRPr>
            </a:lvl1pPr>
            <a:lvl2pPr marL="457200" indent="0" algn="l" defTabSz="457200" rtl="0" eaLnBrk="0" fontAlgn="base" hangingPunct="0">
              <a:spcBef>
                <a:spcPct val="20000"/>
              </a:spcBef>
              <a:spcAft>
                <a:spcPct val="0"/>
              </a:spcAft>
              <a:buClr>
                <a:srgbClr val="CD0920"/>
              </a:buClr>
              <a:buSzPct val="125000"/>
              <a:buFont typeface="Arial" pitchFamily="34" charset="0"/>
              <a:buNone/>
              <a:defRPr sz="1800" kern="1200">
                <a:solidFill>
                  <a:schemeClr val="tx1">
                    <a:tint val="75000"/>
                  </a:schemeClr>
                </a:solidFill>
                <a:latin typeface="Helvetica"/>
                <a:ea typeface="Helvetica" pitchFamily="34" charset="0"/>
                <a:cs typeface="Helvetica"/>
              </a:defRPr>
            </a:lvl2pPr>
            <a:lvl3pPr marL="914400" indent="0" algn="l" defTabSz="457200" rtl="0" eaLnBrk="0" fontAlgn="base" hangingPunct="0">
              <a:spcBef>
                <a:spcPct val="20000"/>
              </a:spcBef>
              <a:spcAft>
                <a:spcPct val="0"/>
              </a:spcAft>
              <a:buClr>
                <a:srgbClr val="CD0920"/>
              </a:buClr>
              <a:buSzPct val="80000"/>
              <a:buFont typeface="Wingdings" pitchFamily="2" charset="2"/>
              <a:buNone/>
              <a:defRPr sz="1600" kern="1200">
                <a:solidFill>
                  <a:schemeClr val="tx1">
                    <a:tint val="75000"/>
                  </a:schemeClr>
                </a:solidFill>
                <a:latin typeface="Helvetica"/>
                <a:ea typeface="Helvetica" pitchFamily="34" charset="0"/>
                <a:cs typeface="Helvetica"/>
              </a:defRPr>
            </a:lvl3pPr>
            <a:lvl4pPr marL="1371600" indent="0" algn="l" defTabSz="457200" rtl="0" eaLnBrk="0" fontAlgn="base" hangingPunct="0">
              <a:spcBef>
                <a:spcPct val="20000"/>
              </a:spcBef>
              <a:spcAft>
                <a:spcPct val="0"/>
              </a:spcAft>
              <a:buClr>
                <a:srgbClr val="CD0920"/>
              </a:buClr>
              <a:buFont typeface="Wingdings" pitchFamily="2" charset="2"/>
              <a:buNone/>
              <a:defRPr sz="1400" kern="1200">
                <a:solidFill>
                  <a:schemeClr val="tx1">
                    <a:tint val="75000"/>
                  </a:schemeClr>
                </a:solidFill>
                <a:latin typeface="Helvetica"/>
                <a:ea typeface="Helvetica" pitchFamily="34" charset="0"/>
                <a:cs typeface="Helvetica"/>
              </a:defRPr>
            </a:lvl4pPr>
            <a:lvl5pPr marL="1828800" indent="0" algn="l" defTabSz="457200" rtl="0" eaLnBrk="0" fontAlgn="base" hangingPunct="0">
              <a:spcBef>
                <a:spcPct val="20000"/>
              </a:spcBef>
              <a:spcAft>
                <a:spcPct val="0"/>
              </a:spcAft>
              <a:buClr>
                <a:srgbClr val="CD0920"/>
              </a:buClr>
              <a:buFont typeface="Lucida Grande"/>
              <a:buNone/>
              <a:defRPr sz="1400" kern="1200">
                <a:solidFill>
                  <a:schemeClr val="tx1">
                    <a:tint val="75000"/>
                  </a:schemeClr>
                </a:solidFill>
                <a:latin typeface="Helvetica"/>
                <a:ea typeface="Helvetica" pitchFamily="34" charset="0"/>
                <a:cs typeface="Helvetica"/>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Caractéristiques</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Conflits d’intérêts potentiels</a:t>
            </a:r>
          </a:p>
          <a:p>
            <a:pPr marL="342900" lvl="0" indent="-342900" algn="l">
              <a:buFont typeface="Arial" pitchFamily="34" charset="0"/>
              <a:buChar char="•"/>
              <a:defRPr/>
            </a:pPr>
            <a:r>
              <a:rPr lang="fr-FR" sz="1400" cap="all" dirty="0">
                <a:solidFill>
                  <a:srgbClr val="C00000"/>
                </a:solidFill>
                <a:latin typeface="Franklin Gothic Medium"/>
              </a:rPr>
              <a:t> </a:t>
            </a:r>
            <a:r>
              <a:rPr lang="fr-FR" sz="1400" dirty="0">
                <a:solidFill>
                  <a:srgbClr val="4F504F"/>
                </a:solidFill>
                <a:latin typeface="Helvetica" pitchFamily="34" charset="0"/>
                <a:cs typeface="Helvetica" pitchFamily="34" charset="0"/>
              </a:rPr>
              <a:t>À</a:t>
            </a:r>
            <a:r>
              <a:rPr lang="fr-FR" altLang="fr-FR" sz="1400" dirty="0">
                <a:solidFill>
                  <a:srgbClr val="4F504F"/>
                </a:solidFill>
                <a:latin typeface="Helvetica" pitchFamily="34" charset="0"/>
                <a:cs typeface="Helvetica" pitchFamily="34" charset="0"/>
              </a:rPr>
              <a:t> noter</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Avantages / Inconvénients / Facteurs de risques</a:t>
            </a:r>
          </a:p>
          <a:p>
            <a:pPr marL="0" marR="0" lvl="0" indent="0" algn="ctr"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400" b="0" i="0" u="none" strike="noStrike" kern="1200" cap="none" spc="0" normalizeH="0" baseline="0" noProof="0" dirty="0">
              <a:ln>
                <a:noFill/>
              </a:ln>
              <a:solidFill>
                <a:srgbClr val="4F504F"/>
              </a:solidFill>
              <a:effectLst/>
              <a:uLnTx/>
              <a:uFillTx/>
              <a:latin typeface="Helvetica"/>
              <a:cs typeface="Helvetica"/>
            </a:endParaRPr>
          </a:p>
        </p:txBody>
      </p:sp>
      <p:sp>
        <p:nvSpPr>
          <p:cNvPr id="5" name="Espace réservé du numéro de diapositive 2"/>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6A04C2FE-195E-4BA7-A66F-852ADC09E325}"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18</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05999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fontAlgn="base">
              <a:spcAft>
                <a:spcPct val="0"/>
              </a:spcAft>
              <a:buClr>
                <a:srgbClr val="C00000"/>
              </a:buClr>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de l’instrument financier</a:t>
            </a:r>
          </a:p>
        </p:txBody>
      </p:sp>
      <p:sp>
        <p:nvSpPr>
          <p:cNvPr id="9"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Caractéristiques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1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AA9EE5BE-D175-4D2F-B7F2-D717389E2382}" type="slidenum">
              <a:rPr lang="fr-FR" altLang="fr-FR" sz="1000" smtClean="0">
                <a:solidFill>
                  <a:srgbClr val="979797"/>
                </a:solidFill>
                <a:cs typeface="Arial" pitchFamily="34" charset="0"/>
              </a:rPr>
              <a:pPr eaLnBrk="1" hangingPunct="1">
                <a:spcBef>
                  <a:spcPct val="0"/>
                </a:spcBef>
                <a:buClrTx/>
                <a:buSzTx/>
                <a:buFontTx/>
                <a:buNone/>
              </a:pPr>
              <a:t>19</a:t>
            </a:fld>
            <a:endParaRPr lang="fr-FR" altLang="fr-FR" sz="1000" dirty="0">
              <a:solidFill>
                <a:srgbClr val="979797"/>
              </a:solidFill>
              <a:cs typeface="Arial" pitchFamily="34" charset="0"/>
            </a:endParaRPr>
          </a:p>
        </p:txBody>
      </p:sp>
      <p:sp>
        <p:nvSpPr>
          <p:cNvPr id="11" name="Rectangle 15"/>
          <p:cNvSpPr>
            <a:spLocks noChangeArrowheads="1"/>
          </p:cNvSpPr>
          <p:nvPr/>
        </p:nvSpPr>
        <p:spPr bwMode="auto">
          <a:xfrm>
            <a:off x="365125" y="5875338"/>
            <a:ext cx="8353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marL="228600" indent="-2286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AutoNum type="arabicPeriod"/>
              <a:defRPr/>
            </a:pPr>
            <a:r>
              <a:rPr lang="fr-FR" altLang="fr-FR" sz="900" dirty="0">
                <a:latin typeface="Helvetica"/>
                <a:cs typeface="Arial" pitchFamily="34" charset="0"/>
              </a:rPr>
              <a:t>L’instrument financier est soumis au risque de défaut  ou de mise en résolution de </a:t>
            </a:r>
            <a:r>
              <a:rPr lang="fr-FR" altLang="fr-FR" sz="900" dirty="0" err="1">
                <a:latin typeface="Helvetica"/>
                <a:cs typeface="Arial" pitchFamily="34" charset="0"/>
              </a:rPr>
              <a:t>Natixis</a:t>
            </a:r>
            <a:endParaRPr lang="fr-FR" altLang="fr-FR" sz="900" dirty="0">
              <a:latin typeface="Helvetica"/>
              <a:cs typeface="Arial" pitchFamily="34" charset="0"/>
            </a:endParaRPr>
          </a:p>
        </p:txBody>
      </p:sp>
      <p:sp>
        <p:nvSpPr>
          <p:cNvPr id="12" name="Espace réservé du contenu 2"/>
          <p:cNvSpPr txBox="1">
            <a:spLocks/>
          </p:cNvSpPr>
          <p:nvPr/>
        </p:nvSpPr>
        <p:spPr bwMode="auto">
          <a:xfrm>
            <a:off x="250824" y="1997993"/>
            <a:ext cx="8435975" cy="3807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Forme juridique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Obligation de droit français présentant un risque de perte en capital en cours de vie et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Protection du capital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Risque de perte en capital de 10%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Emetteur</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Natixis</a:t>
            </a:r>
            <a:r>
              <a:rPr kumimoji="0" lang="fr-FR" altLang="fr-FR" sz="1100" b="0" i="0" u="none" strike="noStrike" kern="1200" cap="none" spc="0" normalizeH="0" baseline="30000" noProof="0" dirty="0">
                <a:ln>
                  <a:noFill/>
                </a:ln>
                <a:solidFill>
                  <a:srgbClr val="4F504F"/>
                </a:solidFill>
                <a:effectLst/>
                <a:uLnTx/>
                <a:uFillTx/>
                <a:latin typeface="Helvetica" pitchFamily="34" charset="0"/>
                <a:cs typeface="Helvetica" pitchFamily="34" charset="0"/>
              </a:rPr>
              <a:t>1</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(S&amp;P : A+ / Moody’s : A1 / </a:t>
            </a:r>
            <a:r>
              <a:rPr kumimoji="0" lang="fr-FR" altLang="fr-FR" sz="1100" b="0" i="0" u="none" strike="noStrike" kern="1200" cap="none" spc="0" normalizeH="0" baseline="0" noProof="0" dirty="0" err="1">
                <a:ln>
                  <a:noFill/>
                </a:ln>
                <a:solidFill>
                  <a:srgbClr val="4F504F"/>
                </a:solidFill>
                <a:effectLst/>
                <a:uLnTx/>
                <a:uFillTx/>
                <a:latin typeface="Helvetica" pitchFamily="34" charset="0"/>
                <a:cs typeface="Helvetica" pitchFamily="34" charset="0"/>
              </a:rPr>
              <a:t>Fitch</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A+. Notations au moment de l’impression de la brochure)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Devise</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Euro (€)</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Sous-jacent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a:t>
            </a:r>
            <a:r>
              <a:rPr kumimoji="0" lang="fr-FR" sz="1100" b="0" i="0" u="none" strike="noStrike" kern="1200" cap="none" spc="0" normalizeH="0" baseline="0" noProof="0" dirty="0">
                <a:ln>
                  <a:noFill/>
                </a:ln>
                <a:solidFill>
                  <a:srgbClr val="4F504F"/>
                </a:solidFill>
                <a:effectLst/>
                <a:uLnTx/>
                <a:uFillTx/>
                <a:latin typeface="Helvetica"/>
                <a:cs typeface="Helvetica"/>
              </a:rPr>
              <a:t>Euronext</a:t>
            </a:r>
            <a:r>
              <a:rPr kumimoji="0" lang="fr-FR" sz="1100" b="0" i="0" u="none" strike="noStrike" kern="1200" cap="none" spc="0" normalizeH="0" baseline="30000" noProof="0" dirty="0">
                <a:ln>
                  <a:noFill/>
                </a:ln>
                <a:solidFill>
                  <a:srgbClr val="4F504F"/>
                </a:solidFill>
                <a:effectLst/>
                <a:uLnTx/>
                <a:uFillTx/>
                <a:latin typeface="Helvetica"/>
                <a:cs typeface="Helvetica"/>
              </a:rPr>
              <a:t>®</a:t>
            </a:r>
            <a:r>
              <a:rPr kumimoji="0" lang="fr-FR" sz="1100" b="0" i="0" u="none" strike="noStrike" kern="1200" cap="none" spc="0" normalizeH="0" baseline="0" noProof="0" dirty="0">
                <a:ln>
                  <a:noFill/>
                </a:ln>
                <a:solidFill>
                  <a:srgbClr val="4F504F"/>
                </a:solidFill>
                <a:effectLst/>
                <a:uLnTx/>
                <a:uFillTx/>
                <a:latin typeface="Helvetica"/>
                <a:cs typeface="Helvetica"/>
              </a:rPr>
              <a:t> Climate Objective 50 Euro EWD5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(code Bloomberg : ECO5E Index, code ISIN : NL0013025588). Il </a:t>
            </a:r>
            <a:r>
              <a:rPr kumimoji="0" lang="fr-FR" sz="1100" b="0" i="0" u="none" strike="noStrike" kern="1200" cap="none" spc="0" normalizeH="0" baseline="0" noProof="0" dirty="0">
                <a:ln>
                  <a:noFill/>
                </a:ln>
                <a:solidFill>
                  <a:srgbClr val="4F504F"/>
                </a:solidFill>
                <a:effectLst/>
                <a:uLnTx/>
                <a:uFillTx/>
                <a:latin typeface="Helvetica"/>
                <a:cs typeface="Helvetica"/>
              </a:rPr>
              <a:t>est calculé de la façon suivante : en ajoutant tous les dividendes nets (versés par l’indice au fil de l’eau tout le long de la vie du produit) puis en soustrayant 5% par an, sur une base quotidienne. </a:t>
            </a:r>
            <a:endPar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Code ISIN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sz="1100" b="1" dirty="0">
                <a:latin typeface="Helvetica" pitchFamily="34" charset="0"/>
                <a:cs typeface="Helvetica" pitchFamily="34" charset="0"/>
              </a:rPr>
              <a:t>FR0013466422</a:t>
            </a:r>
            <a:endParaRPr lang="fr-FR" altLang="fr-FR" sz="1100" b="1" dirty="0">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Période de souscription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Du 9 JANVIER 2020 AU 2 AVRIL 2020</a:t>
            </a: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Valeur Nominale et montant minimum de souscription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100 € (brut de frais)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d’Emission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altLang="fr-FR" sz="1100" dirty="0">
                <a:latin typeface="Helvetica" pitchFamily="34" charset="0"/>
                <a:cs typeface="Helvetica" pitchFamily="34" charset="0"/>
              </a:rPr>
              <a:t>100 %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de la Valeur Nominale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d’achat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Pendant toute la période de commercialisation le prix d’achat sera fixé à</a:t>
            </a:r>
            <a:r>
              <a:rPr kumimoji="0" lang="fr-FR" altLang="fr-FR" sz="1100" b="0" i="0" u="none" strike="noStrike" kern="1200" cap="none" spc="0" normalizeH="0" noProof="0" dirty="0">
                <a:ln>
                  <a:noFill/>
                </a:ln>
                <a:solidFill>
                  <a:srgbClr val="4F504F"/>
                </a:solidFill>
                <a:effectLst/>
                <a:uLnTx/>
                <a:uFillTx/>
                <a:latin typeface="Helvetica" pitchFamily="34" charset="0"/>
                <a:cs typeface="Times New Roman" pitchFamily="18" charset="0"/>
              </a:rPr>
              <a:t> 100</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euros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souscription</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Néant, hors frais sur versements dans le cadre d’un contrat d’assurance vie ou de capitalisation </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rachat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Néant, mais en cas d’une sortie en cours de vie de l’instrument financier, des frais de courtage ou d’arbitrage peuvent s’appliquer dans le cadre du contrat d’assurance vie, de capitalisation ou du compte-titres ordinaire (La revente de l’instrument financier est soumis aux risques de taux et de liquidité, en dehors des frais de courtage ou d’arbitrage).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distribution: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L’Émetteur versera aux distributeurs une commission de placement répartie entre :</a:t>
            </a:r>
          </a:p>
          <a:p>
            <a:pPr marL="1143000" marR="0" lvl="2" indent="-228600" algn="l" defTabSz="457200" rtl="0" eaLnBrk="0" fontAlgn="base" latinLnBrk="0" hangingPunct="0">
              <a:lnSpc>
                <a:spcPct val="100000"/>
              </a:lnSpc>
              <a:spcBef>
                <a:spcPct val="20000"/>
              </a:spcBef>
              <a:spcAft>
                <a:spcPct val="0"/>
              </a:spcAft>
              <a:buClr>
                <a:srgbClr val="C00000"/>
              </a:buClr>
              <a:buSzPct val="80000"/>
              <a:buFont typeface="Arial" panose="020B0604020202020204" pitchFamily="34" charset="0"/>
              <a:buChar char="•"/>
              <a:tabLst/>
              <a:defRPr/>
            </a:pP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une commission d’émission de </a:t>
            </a:r>
            <a:r>
              <a:rPr kumimoji="0" lang="fr-FR" altLang="fr-FR" sz="1100" b="1" i="0" u="none" strike="noStrike" kern="1200" cap="none" spc="0" normalizeH="0" baseline="0" dirty="0">
                <a:ln>
                  <a:noFill/>
                </a:ln>
                <a:solidFill>
                  <a:srgbClr val="4F504F"/>
                </a:solidFill>
                <a:effectLst/>
                <a:uLnTx/>
                <a:uFillTx/>
                <a:latin typeface="Helvetica" pitchFamily="34" charset="0"/>
                <a:cs typeface="Times New Roman" pitchFamily="18" charset="0"/>
              </a:rPr>
              <a:t>4,00</a:t>
            </a:r>
            <a:r>
              <a:rPr lang="fr-FR" altLang="fr-FR" sz="1100" b="1" dirty="0"/>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maximum du montant placé,</a:t>
            </a:r>
          </a:p>
          <a:p>
            <a:pPr marL="1143000" marR="0" lvl="2" indent="-228600" algn="l" defTabSz="457200" rtl="0" eaLnBrk="0" fontAlgn="base" latinLnBrk="0" hangingPunct="0">
              <a:lnSpc>
                <a:spcPct val="100000"/>
              </a:lnSpc>
              <a:spcBef>
                <a:spcPct val="20000"/>
              </a:spcBef>
              <a:spcAft>
                <a:spcPct val="0"/>
              </a:spcAft>
              <a:buClr>
                <a:srgbClr val="C00000"/>
              </a:buClr>
              <a:buSzPct val="80000"/>
              <a:buFont typeface="Arial" panose="020B0604020202020204" pitchFamily="34" charset="0"/>
              <a:buChar char="•"/>
              <a:tabLst/>
              <a:defRPr/>
            </a:pP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une commission annuelle de </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0,10</a:t>
            </a:r>
            <a:r>
              <a:rPr lang="fr-FR" altLang="fr-FR" sz="1100" b="1" dirty="0"/>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maximum de l’encours basé sur la Valeur Nominale de l’instrument financier.</a:t>
            </a:r>
            <a:endPar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endParaRP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Eligibilité réseau : CTO</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Souscriptions non ouvertes à l’abonnement. Souscriptions et rachats non accessibles sur Internet</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Non éligible au PEA</a:t>
            </a:r>
            <a:r>
              <a:rPr kumimoji="0" lang="fr-FR" altLang="fr-FR" sz="1100" b="1" i="0" u="none" strike="noStrike" kern="1200" cap="none" spc="0" normalizeH="0" baseline="0" noProof="0" dirty="0">
                <a:ln>
                  <a:noFill/>
                </a:ln>
                <a:solidFill>
                  <a:srgbClr val="4F504F"/>
                </a:solidFill>
                <a:effectLst/>
                <a:uLnTx/>
                <a:uFillTx/>
                <a:latin typeface="Helvetica"/>
                <a:cs typeface="Helvetica"/>
              </a:rPr>
              <a:t>. </a:t>
            </a:r>
            <a:r>
              <a:rPr lang="fr-FR" altLang="fr-FR" sz="1100" b="1" dirty="0">
                <a:latin typeface="Helvetica" pitchFamily="34" charset="0"/>
                <a:cs typeface="Helvetica" pitchFamily="34" charset="0"/>
              </a:rPr>
              <a:t>Eligible aux contrats d’assurance vie et de capitalisation en unités de compte. Le support peut être choisi lors d’une adhésion par transfert </a:t>
            </a:r>
            <a:r>
              <a:rPr lang="fr-FR" altLang="fr-FR" sz="1100" b="1" dirty="0" err="1">
                <a:latin typeface="Helvetica" pitchFamily="34" charset="0"/>
                <a:cs typeface="Helvetica" pitchFamily="34" charset="0"/>
              </a:rPr>
              <a:t>Fourgous</a:t>
            </a:r>
            <a:r>
              <a:rPr lang="fr-FR" altLang="fr-FR" sz="1100" b="1" dirty="0">
                <a:latin typeface="Helvetica" pitchFamily="34" charset="0"/>
                <a:cs typeface="Helvetica" pitchFamily="34" charset="0"/>
              </a:rPr>
              <a:t> (en complément du minimum des 20% d’unités de compte éligibles). </a:t>
            </a:r>
          </a:p>
          <a:p>
            <a:pPr lvl="1">
              <a:buClr>
                <a:srgbClr val="C00000"/>
              </a:buClr>
              <a:defRPr/>
            </a:pPr>
            <a:endParaRPr lang="fr-FR" altLang="fr-FR" sz="1100" b="1" dirty="0">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00318F"/>
              </a:buClr>
              <a:buSzPct val="125000"/>
              <a:buFont typeface="Arial" pitchFamily="34" charset="0"/>
              <a:buChar char="•"/>
              <a:tabLst/>
              <a:defRPr/>
            </a:pPr>
            <a:endParaRPr kumimoji="0" lang="fr-FR" altLang="fr-FR" sz="1100" b="1" i="0" u="none" strike="noStrike" kern="1200" cap="none" spc="0" normalizeH="0" baseline="30000" noProof="0" dirty="0">
              <a:ln>
                <a:noFill/>
              </a:ln>
              <a:solidFill>
                <a:srgbClr val="4F504F"/>
              </a:solidFill>
              <a:effectLst/>
              <a:uLnTx/>
              <a:uFillTx/>
              <a:latin typeface="Helvetica" pitchFamily="34" charset="0"/>
              <a:cs typeface="Arial" pitchFamily="34" charset="0"/>
            </a:endParaRPr>
          </a:p>
        </p:txBody>
      </p:sp>
      <p:pic>
        <p:nvPicPr>
          <p:cNvPr id="13" name="Image 12"/>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546137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Caractéristiques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4844DAD2-EC20-4833-B0E0-902356AA93CB}" type="slidenum">
              <a:rPr lang="fr-FR" altLang="fr-FR" sz="1000" smtClean="0">
                <a:solidFill>
                  <a:srgbClr val="979797"/>
                </a:solidFill>
                <a:cs typeface="Arial" pitchFamily="34" charset="0"/>
              </a:rPr>
              <a:pPr eaLnBrk="1" hangingPunct="1">
                <a:spcBef>
                  <a:spcPct val="0"/>
                </a:spcBef>
                <a:buClrTx/>
                <a:buSzTx/>
                <a:buFontTx/>
                <a:buNone/>
              </a:pPr>
              <a:t>20</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(suite)</a:t>
            </a:r>
          </a:p>
        </p:txBody>
      </p:sp>
      <p:sp>
        <p:nvSpPr>
          <p:cNvPr id="6" name="Espace réservé du contenu 2"/>
          <p:cNvSpPr txBox="1">
            <a:spLocks/>
          </p:cNvSpPr>
          <p:nvPr/>
        </p:nvSpPr>
        <p:spPr bwMode="auto">
          <a:xfrm>
            <a:off x="250825" y="2060848"/>
            <a:ext cx="820960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just" defTabSz="457200" rtl="0" eaLnBrk="0" fontAlgn="base" latinLnBrk="0" hangingPunct="0">
              <a:lnSpc>
                <a:spcPct val="7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Durée maximale d’investissement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10 ans</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d’Émission et de règlement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altLang="fr-FR" sz="1000" noProof="0" dirty="0"/>
              <a:t>17 avril 2020</a:t>
            </a:r>
            <a:endParaRPr kumimoji="0" lang="fr-FR" sz="10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d’Échéance : </a:t>
            </a:r>
            <a:r>
              <a:rPr kumimoji="0" lang="fr-FR" altLang="fr-FR" sz="1000" b="0" i="0" u="none" strike="noStrike" kern="1200" cap="none" spc="0" normalizeH="0" baseline="0" noProof="0" dirty="0">
                <a:ln>
                  <a:noFill/>
                </a:ln>
                <a:solidFill>
                  <a:srgbClr val="4F504F"/>
                </a:solidFill>
                <a:effectLst/>
                <a:uLnTx/>
                <a:uFillTx/>
                <a:latin typeface="Helvetica"/>
                <a:cs typeface="Helvetica"/>
              </a:rPr>
              <a:t>8 Janvier 2030 </a:t>
            </a:r>
            <a:endParaRPr kumimoji="0" lang="fr-FR" sz="10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Niveau initial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Moyenne arithmétique des cours de clôture de l’indice </a:t>
            </a:r>
            <a:r>
              <a:rPr kumimoji="0" lang="fr-FR" sz="1000" b="0" i="0" u="none" strike="noStrike" kern="1200" cap="none" spc="0" normalizeH="0" baseline="0" noProof="0" dirty="0">
                <a:ln>
                  <a:noFill/>
                </a:ln>
                <a:solidFill>
                  <a:srgbClr val="4F504F"/>
                </a:solidFill>
                <a:effectLst/>
                <a:uLnTx/>
                <a:uFillTx/>
                <a:latin typeface="Helvetica"/>
                <a:cs typeface="Helvetica"/>
              </a:rPr>
              <a:t>Euronext</a:t>
            </a:r>
            <a:r>
              <a:rPr kumimoji="0" lang="fr-FR" sz="1000" b="0" i="0" u="none" strike="noStrike" kern="1200" cap="none" spc="0" normalizeH="0" baseline="30000" noProof="0" dirty="0">
                <a:ln>
                  <a:noFill/>
                </a:ln>
                <a:solidFill>
                  <a:srgbClr val="4F504F"/>
                </a:solidFill>
                <a:effectLst/>
                <a:uLnTx/>
                <a:uFillTx/>
                <a:latin typeface="Helvetica"/>
                <a:cs typeface="Helvetica"/>
              </a:rPr>
              <a:t>®</a:t>
            </a:r>
            <a:r>
              <a:rPr kumimoji="0" lang="fr-FR" sz="1000" b="0" i="0" u="none" strike="noStrike" kern="1200" cap="none" spc="0" normalizeH="0" baseline="0" noProof="0" dirty="0">
                <a:ln>
                  <a:noFill/>
                </a:ln>
                <a:solidFill>
                  <a:srgbClr val="4F504F"/>
                </a:solidFill>
                <a:effectLst/>
                <a:uLnTx/>
                <a:uFillTx/>
                <a:latin typeface="Helvetica"/>
                <a:cs typeface="Helvetica"/>
              </a:rPr>
              <a:t> </a:t>
            </a:r>
            <a:r>
              <a:rPr kumimoji="0" lang="fr-FR" sz="1000" b="0" i="0" u="none" strike="noStrike" kern="1200" cap="none" spc="0" normalizeH="0" baseline="0" noProof="0" dirty="0" err="1">
                <a:ln>
                  <a:noFill/>
                </a:ln>
                <a:solidFill>
                  <a:srgbClr val="4F504F"/>
                </a:solidFill>
                <a:effectLst/>
                <a:uLnTx/>
                <a:uFillTx/>
                <a:latin typeface="Helvetica"/>
                <a:cs typeface="Helvetica"/>
              </a:rPr>
              <a:t>Climate</a:t>
            </a:r>
            <a:r>
              <a:rPr kumimoji="0" lang="fr-FR" sz="1000" b="0" i="0" u="none" strike="noStrike" kern="1200" cap="none" spc="0" normalizeH="0" baseline="0" noProof="0" dirty="0">
                <a:ln>
                  <a:noFill/>
                </a:ln>
                <a:solidFill>
                  <a:srgbClr val="4F504F"/>
                </a:solidFill>
                <a:effectLst/>
                <a:uLnTx/>
                <a:uFillTx/>
                <a:latin typeface="Helvetica"/>
                <a:cs typeface="Helvetica"/>
              </a:rPr>
              <a:t> Objective 50 Euro EWD5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constatés les 15, 16 et 17 avril 2020</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d’Évaluation de Remboursement Automatique Anticipé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17 avril 2025</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de Remboursement Automatique Anticipé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5 mai 2025</a:t>
            </a:r>
            <a:r>
              <a:rPr kumimoji="0" lang="fr-FR" altLang="fr-FR" sz="1000" b="0" i="0" u="none" strike="noStrike" kern="1200" cap="none" spc="0" normalizeH="0" noProof="0" dirty="0">
                <a:ln>
                  <a:noFill/>
                </a:ln>
                <a:solidFill>
                  <a:srgbClr val="4F504F"/>
                </a:solidFill>
                <a:effectLst/>
                <a:uLnTx/>
                <a:uFillTx/>
                <a:latin typeface="Helvetica" pitchFamily="34" charset="0"/>
                <a:cs typeface="Helvetica" pitchFamily="34" charset="0"/>
              </a:rPr>
              <a: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(Sous réserve de survenance de l’événement décrit en page 12) </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 Évaluation Finale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21 décembre 2029</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Périodicité de Valorisation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Quotidienne, et si ce jour n’est pas un jour de négociation, le jour de négociation suivant. La valorisation est publiée tous les jours et est à disposition du public sur le site Internet dédié de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Helvetica" pitchFamily="34" charset="0"/>
              </a:rPr>
              <a:t>Natixis</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(www.ce.natixis.com)</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en-US" sz="1000" b="1" i="0" u="none" strike="noStrike" kern="1200" cap="none" spc="0" normalizeH="0" baseline="0" noProof="0" dirty="0">
                <a:ln>
                  <a:noFill/>
                </a:ln>
                <a:solidFill>
                  <a:srgbClr val="4F504F"/>
                </a:solidFill>
                <a:effectLst/>
                <a:uLnTx/>
                <a:uFillTx/>
                <a:latin typeface="Helvetica" pitchFamily="34" charset="0"/>
                <a:cs typeface="Helvetica" pitchFamily="34" charset="0"/>
              </a:rPr>
              <a:t>Lieu d’admission à la cotation des titres : </a:t>
            </a:r>
            <a:r>
              <a:rPr kumimoji="0" lang="fr-FR" altLang="en-US" sz="1000" b="0" i="0" u="none" strike="noStrike" kern="1200" cap="none" spc="0" normalizeH="0" baseline="0" noProof="0" dirty="0">
                <a:ln>
                  <a:noFill/>
                </a:ln>
                <a:solidFill>
                  <a:srgbClr val="4F504F"/>
                </a:solidFill>
                <a:effectLst/>
                <a:uLnTx/>
                <a:uFillTx/>
                <a:latin typeface="Helvetica" pitchFamily="34" charset="0"/>
                <a:cs typeface="Helvetica" pitchFamily="34" charset="0"/>
              </a:rPr>
              <a:t>Euronext Paris</a:t>
            </a:r>
            <a:endPar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Agent de Calcul de l’instrument financier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CACEIS Bank Luxembourg</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Documentation juridique des Titres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Prospectus de Base, tel que modifié par ses suppléments successifs, visé par l’AMF le </a:t>
            </a:r>
            <a:r>
              <a:rPr lang="fr-FR" altLang="fr-FR" sz="1000" noProof="0" dirty="0">
                <a:latin typeface="Helvetica" pitchFamily="34" charset="0"/>
                <a:cs typeface="Times New Roman" pitchFamily="18" charset="0"/>
              </a:rPr>
              <a:t>13</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juin 2019 (no de visa 19-262) et Conditions Définitives de l’émission datées </a:t>
            </a:r>
            <a:r>
              <a:rPr lang="fr-FR" altLang="fr-FR" sz="1000" dirty="0">
                <a:latin typeface="Helvetica" pitchFamily="34" charset="0"/>
                <a:cs typeface="Times New Roman" pitchFamily="18" charset="0"/>
              </a:rPr>
              <a:t>du 7 janvier 2020</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Règlement / Livraison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Times New Roman" pitchFamily="18" charset="0"/>
              </a:rPr>
              <a:t>Euroclear</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France</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Marché Secondaire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Dans les conditions normales de marché,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Times New Roman" pitchFamily="18" charset="0"/>
              </a:rPr>
              <a:t>Natixis</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assurera le rachat des instruments financiers à leur valeur de marché chaque jour ouvré où l’Indice est publié</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522783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Conflits d’intérêts potentiels</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0" name="Rectangle 9"/>
          <p:cNvSpPr/>
          <p:nvPr/>
        </p:nvSpPr>
        <p:spPr>
          <a:xfrm>
            <a:off x="962075" y="1839913"/>
            <a:ext cx="7705476" cy="1785104"/>
          </a:xfrm>
          <a:prstGeom prst="rect">
            <a:avLst/>
          </a:prstGeom>
        </p:spPr>
        <p:txBody>
          <a:bodyPr wrap="square">
            <a:spAutoFit/>
          </a:bodyPr>
          <a:lstStyle/>
          <a:p>
            <a:pPr algn="just" fontAlgn="base">
              <a:spcBef>
                <a:spcPct val="0"/>
              </a:spcBef>
              <a:spcAft>
                <a:spcPct val="0"/>
              </a:spcAft>
            </a:pPr>
            <a:r>
              <a:rPr lang="fr-FR" sz="1000" dirty="0">
                <a:solidFill>
                  <a:srgbClr val="4F504F"/>
                </a:solidFill>
                <a:latin typeface="Helvetica"/>
                <a:cs typeface="Arial" pitchFamily="34" charset="0"/>
              </a:rPr>
              <a:t>L’attention des investisseurs est attirée sur les liens capitalistiques existants entre les entités composant le Groupe BPCE et l’Émetteur Natixis. Les Caisses d’Épargne, distributeurs de ce produit, sont actionnaires de BPCE qui est actionnaire majoritaire de l’Émetteur. Les autres établissements distributeurs sont des établissements de crédit affiliés à BPCE et à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les liens capitalistiques et financiers existant entre l’Émetteur Natixis, Natixis Assurances, BPCE, BPCE Vie et CNP Assurances : </a:t>
            </a:r>
          </a:p>
          <a:p>
            <a:pPr algn="just" fontAlgn="base">
              <a:spcBef>
                <a:spcPct val="0"/>
              </a:spcBef>
              <a:spcAft>
                <a:spcPct val="0"/>
              </a:spcAft>
            </a:pPr>
            <a:r>
              <a:rPr lang="fr-FR" sz="1000" dirty="0">
                <a:solidFill>
                  <a:srgbClr val="4F504F"/>
                </a:solidFill>
                <a:latin typeface="Helvetica"/>
                <a:cs typeface="Arial" pitchFamily="34" charset="0"/>
              </a:rPr>
              <a:t>- BPCE et CNP Assurances : BPCE possède des participations financières indirectes au sein de CNP Assurances qui référence ce produit. </a:t>
            </a:r>
          </a:p>
          <a:p>
            <a:pPr algn="just" fontAlgn="base">
              <a:spcBef>
                <a:spcPct val="0"/>
              </a:spcBef>
              <a:spcAft>
                <a:spcPct val="0"/>
              </a:spcAft>
            </a:pPr>
            <a:r>
              <a:rPr lang="fr-FR" sz="1000" dirty="0">
                <a:solidFill>
                  <a:srgbClr val="4F504F"/>
                </a:solidFill>
                <a:latin typeface="Helvetica"/>
                <a:cs typeface="Arial" pitchFamily="34" charset="0"/>
              </a:rPr>
              <a:t>- BPCE Vie, qui référence ce produit, est une filiale de Natixis Assurances, elle-même filiale de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 conflit d’intérêt potentiel lié à la détermination de la valeur du produit en cas de demande de rachat, d’arbitrage ou de dénouement du contrat avant l’échéance du support, Natixis, BPCE Vie et CNP Assurances pouvant décider d’acquérir ce support financier. </a:t>
            </a:r>
          </a:p>
        </p:txBody>
      </p:sp>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21</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04272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NOTER</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22</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9" name="Content Placeholder 1"/>
          <p:cNvSpPr txBox="1">
            <a:spLocks/>
          </p:cNvSpPr>
          <p:nvPr/>
        </p:nvSpPr>
        <p:spPr>
          <a:xfrm>
            <a:off x="368705" y="1872553"/>
            <a:ext cx="8232456" cy="376213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altLang="fr-FR" sz="1600" b="1" dirty="0">
                <a:latin typeface="+mn-lt"/>
              </a:rPr>
              <a:t>Bulletin de Souscription et DIC : explications sur les coûts</a:t>
            </a:r>
          </a:p>
          <a:p>
            <a:pPr>
              <a:buClr>
                <a:srgbClr val="006E97"/>
              </a:buClr>
              <a:buFont typeface="Arial" panose="020B0604020202020204" pitchFamily="34" charset="0"/>
              <a:buNone/>
              <a:defRPr/>
            </a:pPr>
            <a:endParaRPr lang="fr-FR" sz="1400" b="1" dirty="0">
              <a:solidFill>
                <a:srgbClr val="993300"/>
              </a:solidFill>
              <a:latin typeface="+mn-lt"/>
              <a:cs typeface="Arial" charset="0"/>
            </a:endParaRPr>
          </a:p>
          <a:p>
            <a:pPr marL="0" indent="0">
              <a:buFont typeface="Arial" panose="020B0604020202020204" pitchFamily="34" charset="0"/>
              <a:buNone/>
            </a:pPr>
            <a:endParaRPr lang="fr-FR" sz="1200" dirty="0">
              <a:latin typeface="+mj-lt"/>
            </a:endParaRPr>
          </a:p>
          <a:p>
            <a:pPr marL="0" indent="0" algn="just">
              <a:buClr>
                <a:srgbClr val="4BACC6"/>
              </a:buClr>
              <a:buFont typeface="Arial" panose="020B0604020202020204" pitchFamily="34" charset="0"/>
              <a:buNone/>
              <a:defRPr/>
            </a:pPr>
            <a:r>
              <a:rPr lang="fr-FR" sz="1000" dirty="0">
                <a:solidFill>
                  <a:srgbClr val="4F504F"/>
                </a:solidFill>
                <a:latin typeface="Helvetica"/>
                <a:ea typeface="+mn-ea"/>
                <a:cs typeface="Arial" pitchFamily="34" charset="0"/>
              </a:rPr>
              <a:t>Les coûts affichés sur le Bulletin de Souscription et sur le DIC ne sont pas identiques. En effet, ils répondent à deux méthodologies différentes définies par deux réglementations différentes (</a:t>
            </a:r>
            <a:r>
              <a:rPr lang="fr-FR" sz="1000" dirty="0" err="1">
                <a:solidFill>
                  <a:srgbClr val="4F504F"/>
                </a:solidFill>
                <a:latin typeface="Helvetica"/>
                <a:ea typeface="+mn-ea"/>
                <a:cs typeface="Arial" pitchFamily="34" charset="0"/>
              </a:rPr>
              <a:t>Priips</a:t>
            </a:r>
            <a:r>
              <a:rPr lang="fr-FR" sz="1000" dirty="0">
                <a:solidFill>
                  <a:srgbClr val="4F504F"/>
                </a:solidFill>
                <a:latin typeface="Helvetica"/>
                <a:ea typeface="+mn-ea"/>
                <a:cs typeface="Arial" pitchFamily="34" charset="0"/>
              </a:rPr>
              <a:t> et MIF 2).</a:t>
            </a:r>
          </a:p>
          <a:p>
            <a:pPr marL="0" indent="0" algn="just">
              <a:buClr>
                <a:schemeClr val="accent5"/>
              </a:buClr>
              <a:buFont typeface="Arial" panose="020B0604020202020204" pitchFamily="34" charset="0"/>
              <a:buNone/>
            </a:pPr>
            <a:endParaRPr lang="fr-FR" sz="1000" dirty="0">
              <a:solidFill>
                <a:srgbClr val="4F504F"/>
              </a:solidFill>
              <a:latin typeface="Helvetica"/>
              <a:ea typeface="+mn-ea"/>
              <a:cs typeface="Arial" pitchFamily="34" charset="0"/>
            </a:endParaRPr>
          </a:p>
          <a:p>
            <a:pPr algn="just">
              <a:buClr>
                <a:srgbClr val="0070C0"/>
              </a:buClr>
            </a:pPr>
            <a:r>
              <a:rPr lang="fr-FR" sz="1000" dirty="0">
                <a:solidFill>
                  <a:srgbClr val="4F504F"/>
                </a:solidFill>
                <a:latin typeface="Helvetica"/>
                <a:ea typeface="+mn-ea"/>
                <a:cs typeface="Arial" pitchFamily="34" charset="0"/>
              </a:rPr>
              <a:t>Dans le DIC (méthodologie </a:t>
            </a:r>
            <a:r>
              <a:rPr lang="fr-FR" sz="1000" dirty="0" err="1">
                <a:solidFill>
                  <a:srgbClr val="4F504F"/>
                </a:solidFill>
                <a:latin typeface="Helvetica"/>
                <a:ea typeface="+mn-ea"/>
                <a:cs typeface="Arial" pitchFamily="34" charset="0"/>
              </a:rPr>
              <a:t>Priips</a:t>
            </a:r>
            <a:r>
              <a:rPr lang="fr-FR" sz="1000" dirty="0">
                <a:solidFill>
                  <a:srgbClr val="4F504F"/>
                </a:solidFill>
                <a:latin typeface="Helvetica"/>
                <a:ea typeface="+mn-ea"/>
                <a:cs typeface="Arial" pitchFamily="34" charset="0"/>
              </a:rPr>
              <a:t>), sont affichées des réductions en rendement (RIY : </a:t>
            </a:r>
            <a:r>
              <a:rPr lang="fr-FR" sz="1000" dirty="0" err="1">
                <a:solidFill>
                  <a:srgbClr val="4F504F"/>
                </a:solidFill>
                <a:latin typeface="Helvetica"/>
                <a:ea typeface="+mn-ea"/>
                <a:cs typeface="Arial" pitchFamily="34" charset="0"/>
              </a:rPr>
              <a:t>reduction</a:t>
            </a:r>
            <a:r>
              <a:rPr lang="fr-FR" sz="1000" dirty="0">
                <a:solidFill>
                  <a:srgbClr val="4F504F"/>
                </a:solidFill>
                <a:latin typeface="Helvetica"/>
                <a:ea typeface="+mn-ea"/>
                <a:cs typeface="Arial" pitchFamily="34" charset="0"/>
              </a:rPr>
              <a:t> in </a:t>
            </a:r>
            <a:r>
              <a:rPr lang="fr-FR" sz="1000" dirty="0" err="1">
                <a:solidFill>
                  <a:srgbClr val="4F504F"/>
                </a:solidFill>
                <a:latin typeface="Helvetica"/>
                <a:ea typeface="+mn-ea"/>
                <a:cs typeface="Arial" pitchFamily="34" charset="0"/>
              </a:rPr>
              <a:t>Yield</a:t>
            </a:r>
            <a:r>
              <a:rPr lang="fr-FR" sz="1000" dirty="0">
                <a:solidFill>
                  <a:srgbClr val="4F504F"/>
                </a:solidFill>
                <a:latin typeface="Helvetica"/>
                <a:ea typeface="+mn-ea"/>
                <a:cs typeface="Arial" pitchFamily="34" charset="0"/>
              </a:rPr>
              <a:t>) sur la base des scénarii intermédiaires de l’instrument financier. Elles sont calculées à 3 dates différentes (1 an, mi- vie et échéance) en cas de sortie du produit.</a:t>
            </a:r>
          </a:p>
          <a:p>
            <a:pPr algn="just">
              <a:buClr>
                <a:srgbClr val="0070C0"/>
              </a:buClr>
            </a:pPr>
            <a:r>
              <a:rPr lang="fr-FR" sz="1000" dirty="0">
                <a:solidFill>
                  <a:srgbClr val="4F504F"/>
                </a:solidFill>
                <a:latin typeface="Helvetica"/>
                <a:ea typeface="+mn-ea"/>
                <a:cs typeface="Arial" pitchFamily="34" charset="0"/>
              </a:rPr>
              <a:t>Dans le Bulletin de Souscription (méthodologie MIF 2), sont pris en compte l’ensemble des coûts liés à l’instrument financier et au service d’investissement supportés par le client pendant l’intégralité de la durée de vie du produit.</a:t>
            </a:r>
          </a:p>
        </p:txBody>
      </p:sp>
    </p:spTree>
    <p:extLst>
      <p:ext uri="{BB962C8B-B14F-4D97-AF65-F5344CB8AC3E}">
        <p14:creationId xmlns:p14="http://schemas.microsoft.com/office/powerpoint/2010/main" val="141466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2909"/>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a:ln>
                  <a:noFill/>
                </a:ln>
                <a:solidFill>
                  <a:srgbClr val="C00000"/>
                </a:solidFill>
                <a:effectLst/>
                <a:uLnTx/>
                <a:uFillTx/>
                <a:latin typeface="Franklin Gothic Medium"/>
              </a:rPr>
              <a:t>ANNEXES</a:t>
            </a:r>
            <a:endParaRPr kumimoji="0" lang="fr-FR" sz="3000" b="1" i="0" u="none" strike="noStrike" kern="1200" cap="all" spc="0" normalizeH="0" baseline="0" noProof="0" dirty="0">
              <a:ln>
                <a:noFill/>
              </a:ln>
              <a:solidFill>
                <a:srgbClr val="C00000"/>
              </a:solidFill>
              <a:effectLst/>
              <a:uLnTx/>
              <a:uFillTx/>
              <a:latin typeface="Franklin Gothic Medium"/>
            </a:endParaRPr>
          </a:p>
        </p:txBody>
      </p:sp>
      <p:pic>
        <p:nvPicPr>
          <p:cNvPr id="4" name="Image 3"/>
          <p:cNvPicPr>
            <a:picLocks noChangeAspect="1"/>
          </p:cNvPicPr>
          <p:nvPr/>
        </p:nvPicPr>
        <p:blipFill>
          <a:blip r:embed="rId2"/>
          <a:stretch>
            <a:fillRect/>
          </a:stretch>
        </p:blipFill>
        <p:spPr>
          <a:xfrm>
            <a:off x="7547524" y="6370638"/>
            <a:ext cx="1504950" cy="523875"/>
          </a:xfrm>
          <a:prstGeom prst="rect">
            <a:avLst/>
          </a:prstGeom>
        </p:spPr>
      </p:pic>
      <p:pic>
        <p:nvPicPr>
          <p:cNvPr id="5" name="Image 4"/>
          <p:cNvPicPr>
            <a:picLocks noChangeAspect="1"/>
          </p:cNvPicPr>
          <p:nvPr/>
        </p:nvPicPr>
        <p:blipFill>
          <a:blip r:embed="rId3"/>
          <a:stretch>
            <a:fillRect/>
          </a:stretch>
        </p:blipFill>
        <p:spPr>
          <a:xfrm>
            <a:off x="2513258" y="6651677"/>
            <a:ext cx="3943350" cy="171450"/>
          </a:xfrm>
          <a:prstGeom prst="rect">
            <a:avLst/>
          </a:prstGeom>
        </p:spPr>
      </p:pic>
      <p:sp>
        <p:nvSpPr>
          <p:cNvPr id="6"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23</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91464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(1/3)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9E130604-992D-4792-8479-6A6BDC7ABF50}" type="slidenum">
              <a:rPr lang="fr-FR" altLang="fr-FR" sz="1000" smtClean="0">
                <a:solidFill>
                  <a:srgbClr val="979797"/>
                </a:solidFill>
                <a:cs typeface="Arial" pitchFamily="34" charset="0"/>
              </a:rPr>
              <a:pPr eaLnBrk="1" hangingPunct="1">
                <a:spcBef>
                  <a:spcPct val="0"/>
                </a:spcBef>
                <a:buClrTx/>
                <a:buSzTx/>
                <a:buFontTx/>
                <a:buNone/>
              </a:pPr>
              <a:t>24</a:t>
            </a:fld>
            <a:endParaRPr lang="fr-FR" altLang="fr-FR" sz="1000" dirty="0">
              <a:solidFill>
                <a:srgbClr val="979797"/>
              </a:solidFill>
              <a:cs typeface="Arial" pitchFamily="34" charset="0"/>
            </a:endParaRPr>
          </a:p>
        </p:txBody>
      </p:sp>
      <p:sp>
        <p:nvSpPr>
          <p:cNvPr id="5" name="ZoneTexte 4"/>
          <p:cNvSpPr txBox="1"/>
          <p:nvPr/>
        </p:nvSpPr>
        <p:spPr>
          <a:xfrm>
            <a:off x="454025" y="1975545"/>
            <a:ext cx="8150225" cy="2677591"/>
          </a:xfrm>
          <a:prstGeom prst="rect">
            <a:avLst/>
          </a:prstGeom>
          <a:noFill/>
        </p:spPr>
        <p:txBody>
          <a:bodyPr/>
          <a:lstStyle/>
          <a:p>
            <a:pPr fontAlgn="base">
              <a:spcBef>
                <a:spcPct val="50000"/>
              </a:spcBef>
              <a:spcAft>
                <a:spcPct val="0"/>
              </a:spcAft>
              <a:defRPr/>
            </a:pPr>
            <a:r>
              <a:rPr lang="fr-FR" sz="1100" dirty="0">
                <a:solidFill>
                  <a:srgbClr val="4F504F"/>
                </a:solidFill>
                <a:latin typeface="Helvetica"/>
                <a:cs typeface="Calibri" panose="020F0502020204030204" pitchFamily="34" charset="0"/>
              </a:rPr>
              <a:t>Si le titre est revendu </a:t>
            </a:r>
            <a:r>
              <a:rPr lang="fr-FR" sz="1100" u="sng" dirty="0">
                <a:solidFill>
                  <a:srgbClr val="4F504F"/>
                </a:solidFill>
                <a:latin typeface="Helvetica"/>
                <a:cs typeface="Calibri" panose="020F0502020204030204" pitchFamily="34" charset="0"/>
              </a:rPr>
              <a:t>avant</a:t>
            </a:r>
            <a:r>
              <a:rPr lang="fr-FR" sz="1100" dirty="0">
                <a:solidFill>
                  <a:srgbClr val="4F504F"/>
                </a:solidFill>
                <a:latin typeface="Helvetica"/>
                <a:cs typeface="Calibri" panose="020F0502020204030204" pitchFamily="34" charset="0"/>
              </a:rPr>
              <a:t> la Date d’Échéance, l’investisseur prend </a:t>
            </a:r>
            <a:r>
              <a:rPr lang="fr-FR" sz="1100" b="1" dirty="0">
                <a:solidFill>
                  <a:srgbClr val="4F504F"/>
                </a:solidFill>
                <a:latin typeface="Helvetica"/>
                <a:cs typeface="Calibri" panose="020F0502020204030204" pitchFamily="34" charset="0"/>
              </a:rPr>
              <a:t>un risque de perte en capital non mesurable a priori</a:t>
            </a:r>
            <a:r>
              <a:rPr lang="fr-FR" sz="1100" dirty="0">
                <a:solidFill>
                  <a:srgbClr val="4F504F"/>
                </a:solidFill>
                <a:latin typeface="Helvetica"/>
                <a:cs typeface="Calibri" panose="020F0502020204030204" pitchFamily="34" charset="0"/>
              </a:rPr>
              <a:t>, et l’évolution de la valeur de marché de </a:t>
            </a:r>
            <a:r>
              <a:rPr lang="fr-FR" sz="1100" b="1" i="1" dirty="0">
                <a:solidFill>
                  <a:srgbClr val="4F504F"/>
                </a:solidFill>
                <a:latin typeface="Helvetica"/>
                <a:cs typeface="Calibri" panose="020F0502020204030204" pitchFamily="34" charset="0"/>
              </a:rPr>
              <a:t>Nymphéa 2030 </a:t>
            </a:r>
            <a:r>
              <a:rPr lang="fr-FR" sz="1100" dirty="0">
                <a:solidFill>
                  <a:srgbClr val="4F504F"/>
                </a:solidFill>
                <a:latin typeface="Helvetica"/>
                <a:cs typeface="Calibri" panose="020F0502020204030204" pitchFamily="34" charset="0"/>
              </a:rPr>
              <a:t>pourra différer de l’évolution de l’indice </a:t>
            </a:r>
            <a:r>
              <a:rPr lang="fr-FR" sz="1100" dirty="0">
                <a:solidFill>
                  <a:srgbClr val="4F504F"/>
                </a:solidFill>
                <a:latin typeface="Arial" pitchFamily="34" charset="0"/>
                <a:cs typeface="Calibri" panose="020F0502020204030204" pitchFamily="34" charset="0"/>
              </a:rPr>
              <a:t>Euronext</a:t>
            </a:r>
            <a:r>
              <a:rPr lang="fr-FR" sz="1100" baseline="30000" dirty="0">
                <a:solidFill>
                  <a:srgbClr val="4F504F"/>
                </a:solidFill>
                <a:latin typeface="Arial" pitchFamily="34" charset="0"/>
                <a:cs typeface="Calibri" panose="020F0502020204030204" pitchFamily="34" charset="0"/>
              </a:rPr>
              <a:t>®</a:t>
            </a:r>
            <a:r>
              <a:rPr lang="fr-FR" sz="1100" dirty="0">
                <a:solidFill>
                  <a:srgbClr val="4F504F"/>
                </a:solidFill>
                <a:latin typeface="Arial" pitchFamily="34" charset="0"/>
                <a:cs typeface="Calibri" panose="020F0502020204030204" pitchFamily="34" charset="0"/>
              </a:rPr>
              <a:t> Climate Objective 50 Euro EWD5. </a:t>
            </a:r>
          </a:p>
          <a:p>
            <a:pPr fontAlgn="base">
              <a:spcBef>
                <a:spcPct val="50000"/>
              </a:spcBef>
              <a:spcAft>
                <a:spcPct val="0"/>
              </a:spcAft>
              <a:defRPr/>
            </a:pPr>
            <a:r>
              <a:rPr lang="fr-FR" sz="1100" dirty="0">
                <a:solidFill>
                  <a:srgbClr val="4F504F"/>
                </a:solidFill>
                <a:latin typeface="Helvetica"/>
                <a:cs typeface="Calibri" panose="020F0502020204030204" pitchFamily="34" charset="0"/>
              </a:rPr>
              <a:t>Plusieurs paramètres pourront impacter la valeur de marché en cours de vie du produit</a:t>
            </a:r>
            <a:r>
              <a:rPr lang="fr-FR" sz="1100" b="1" i="1" dirty="0">
                <a:solidFill>
                  <a:srgbClr val="4F504F"/>
                </a:solidFill>
                <a:latin typeface="Helvetica"/>
                <a:cs typeface="Calibri" panose="020F0502020204030204" pitchFamily="34" charset="0"/>
              </a:rPr>
              <a:t>, </a:t>
            </a:r>
            <a:r>
              <a:rPr lang="fr-FR" sz="1100" dirty="0">
                <a:solidFill>
                  <a:srgbClr val="4F504F"/>
                </a:solidFill>
                <a:latin typeface="Helvetica"/>
                <a:cs typeface="Calibri" panose="020F0502020204030204" pitchFamily="34" charset="0"/>
              </a:rPr>
              <a:t>et donc le prix auquel l’investisseur pourra revendre l’instrument financier </a:t>
            </a:r>
            <a:r>
              <a:rPr lang="fr-FR" sz="1100" u="sng" dirty="0">
                <a:solidFill>
                  <a:srgbClr val="4F504F"/>
                </a:solidFill>
                <a:latin typeface="Helvetica"/>
                <a:cs typeface="Calibri" panose="020F0502020204030204" pitchFamily="34" charset="0"/>
              </a:rPr>
              <a:t>avant l’échéance</a:t>
            </a:r>
            <a:r>
              <a:rPr lang="fr-FR" sz="1100" dirty="0">
                <a:solidFill>
                  <a:srgbClr val="4F504F"/>
                </a:solidFill>
                <a:latin typeface="Helvetica"/>
                <a:cs typeface="Calibri" panose="020F0502020204030204" pitchFamily="34" charset="0"/>
              </a:rPr>
              <a:t> (cf. graphe page suivante) :</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En cas de </a:t>
            </a:r>
            <a:r>
              <a:rPr lang="fr-FR" sz="1100" b="1" dirty="0">
                <a:solidFill>
                  <a:srgbClr val="4F504F"/>
                </a:solidFill>
                <a:latin typeface="Helvetica"/>
                <a:cs typeface="Calibri" panose="020F0502020204030204" pitchFamily="34" charset="0"/>
              </a:rPr>
              <a:t>hausse </a:t>
            </a:r>
            <a:r>
              <a:rPr lang="fr-FR" sz="1100" dirty="0">
                <a:solidFill>
                  <a:srgbClr val="4F504F"/>
                </a:solidFill>
                <a:latin typeface="Helvetica"/>
                <a:cs typeface="Calibri" panose="020F0502020204030204" pitchFamily="34" charset="0"/>
              </a:rPr>
              <a:t>des taux d’intérêt, la valeur de l’instrument financier pourra </a:t>
            </a:r>
            <a:r>
              <a:rPr lang="fr-FR" sz="1100" b="1" dirty="0">
                <a:solidFill>
                  <a:srgbClr val="4F504F"/>
                </a:solidFill>
                <a:latin typeface="Helvetica"/>
                <a:cs typeface="Calibri" panose="020F0502020204030204" pitchFamily="34" charset="0"/>
              </a:rPr>
              <a:t>baisser</a:t>
            </a:r>
            <a:r>
              <a:rPr lang="fr-FR" sz="1100" dirty="0">
                <a:solidFill>
                  <a:srgbClr val="4F504F"/>
                </a:solidFill>
                <a:latin typeface="Helvetica"/>
                <a:cs typeface="Calibri" panose="020F0502020204030204" pitchFamily="34" charset="0"/>
              </a:rPr>
              <a:t> (et inversement).</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La variation de la notation (à la hausse ou à la baisse) de l’émetteur pourra impacter la valeur de l’instrument financier.</a:t>
            </a:r>
          </a:p>
          <a:p>
            <a:pPr marL="144000" fontAlgn="base">
              <a:spcBef>
                <a:spcPct val="50000"/>
              </a:spcBef>
              <a:spcAft>
                <a:spcPct val="0"/>
              </a:spcAft>
              <a:defRPr/>
            </a:pPr>
            <a:r>
              <a:rPr lang="fr-FR" sz="1100" dirty="0">
                <a:solidFill>
                  <a:srgbClr val="4F504F"/>
                </a:solidFill>
                <a:latin typeface="Helvetica"/>
                <a:cs typeface="Calibri" panose="020F0502020204030204" pitchFamily="34" charset="0"/>
              </a:rPr>
              <a:t>- La valeur de marché de l’instrument financier ne répercute pas la totalité de la </a:t>
            </a:r>
            <a:r>
              <a:rPr lang="fr-FR" sz="1100" b="1" dirty="0">
                <a:solidFill>
                  <a:srgbClr val="4F504F"/>
                </a:solidFill>
                <a:latin typeface="Helvetica"/>
                <a:cs typeface="Calibri" panose="020F0502020204030204" pitchFamily="34" charset="0"/>
              </a:rPr>
              <a:t>hausse</a:t>
            </a:r>
            <a:r>
              <a:rPr lang="fr-FR" sz="1100" dirty="0">
                <a:solidFill>
                  <a:srgbClr val="4F504F"/>
                </a:solidFill>
                <a:latin typeface="Helvetica"/>
                <a:cs typeface="Calibri" panose="020F0502020204030204" pitchFamily="34" charset="0"/>
              </a:rPr>
              <a:t> ou de la </a:t>
            </a:r>
            <a:r>
              <a:rPr lang="fr-FR" sz="1100" b="1" dirty="0">
                <a:solidFill>
                  <a:srgbClr val="4F504F"/>
                </a:solidFill>
                <a:latin typeface="Helvetica"/>
                <a:cs typeface="Calibri" panose="020F0502020204030204" pitchFamily="34" charset="0"/>
              </a:rPr>
              <a:t>baisse </a:t>
            </a:r>
            <a:r>
              <a:rPr lang="fr-FR" sz="1100" dirty="0">
                <a:solidFill>
                  <a:srgbClr val="4F504F"/>
                </a:solidFill>
                <a:latin typeface="Helvetica"/>
                <a:cs typeface="Calibri" panose="020F0502020204030204" pitchFamily="34" charset="0"/>
              </a:rPr>
              <a:t>de l’indice </a:t>
            </a:r>
            <a:r>
              <a:rPr lang="fr-FR" sz="1100" dirty="0">
                <a:solidFill>
                  <a:srgbClr val="4F504F"/>
                </a:solidFill>
                <a:latin typeface="Arial" pitchFamily="34" charset="0"/>
                <a:cs typeface="Calibri" panose="020F0502020204030204" pitchFamily="34" charset="0"/>
              </a:rPr>
              <a:t>Euronext</a:t>
            </a:r>
            <a:r>
              <a:rPr lang="fr-FR" sz="1100" baseline="30000" dirty="0">
                <a:solidFill>
                  <a:srgbClr val="4F504F"/>
                </a:solidFill>
                <a:latin typeface="Arial" pitchFamily="34" charset="0"/>
                <a:cs typeface="Calibri" panose="020F0502020204030204" pitchFamily="34" charset="0"/>
              </a:rPr>
              <a:t>®</a:t>
            </a:r>
            <a:r>
              <a:rPr lang="fr-FR" sz="1100" dirty="0">
                <a:solidFill>
                  <a:srgbClr val="4F504F"/>
                </a:solidFill>
                <a:latin typeface="Arial" pitchFamily="34" charset="0"/>
                <a:cs typeface="Calibri" panose="020F0502020204030204" pitchFamily="34" charset="0"/>
              </a:rPr>
              <a:t> Climate Objective 50 Euro EWD5 </a:t>
            </a:r>
            <a:r>
              <a:rPr lang="fr-FR" sz="1100" dirty="0">
                <a:solidFill>
                  <a:srgbClr val="4F504F"/>
                </a:solidFill>
                <a:latin typeface="Helvetica"/>
                <a:cs typeface="Calibri" panose="020F0502020204030204" pitchFamily="34" charset="0"/>
              </a:rPr>
              <a:t>par rapport à son Niveau Initial.</a:t>
            </a:r>
          </a:p>
          <a:p>
            <a:pPr marL="144000"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r>
              <a:rPr lang="fr-FR" sz="1100" dirty="0">
                <a:solidFill>
                  <a:srgbClr val="4F504F"/>
                </a:solidFill>
                <a:latin typeface="Helvetica"/>
                <a:cs typeface="Calibri" panose="020F0502020204030204" pitchFamily="34" charset="0"/>
              </a:rPr>
              <a:t>L’impact de ces paramètres peut se cumuler et sera d’autant plus </a:t>
            </a:r>
            <a:r>
              <a:rPr lang="fr-FR" sz="1100" b="1" dirty="0">
                <a:solidFill>
                  <a:srgbClr val="4F504F"/>
                </a:solidFill>
                <a:latin typeface="Helvetica"/>
                <a:cs typeface="Calibri" panose="020F0502020204030204" pitchFamily="34" charset="0"/>
              </a:rPr>
              <a:t>important</a:t>
            </a:r>
            <a:r>
              <a:rPr lang="fr-FR" sz="1100" dirty="0">
                <a:solidFill>
                  <a:srgbClr val="4F504F"/>
                </a:solidFill>
                <a:latin typeface="Helvetica"/>
                <a:cs typeface="Calibri" panose="020F0502020204030204" pitchFamily="34" charset="0"/>
              </a:rPr>
              <a:t> que la maturité est </a:t>
            </a:r>
            <a:r>
              <a:rPr lang="fr-FR" sz="1100" b="1" dirty="0">
                <a:solidFill>
                  <a:srgbClr val="4F504F"/>
                </a:solidFill>
                <a:latin typeface="Helvetica"/>
                <a:cs typeface="Calibri" panose="020F0502020204030204" pitchFamily="34" charset="0"/>
              </a:rPr>
              <a:t>lointaine </a:t>
            </a:r>
            <a:r>
              <a:rPr lang="fr-FR" sz="1100" dirty="0">
                <a:solidFill>
                  <a:srgbClr val="4F504F"/>
                </a:solidFill>
                <a:latin typeface="Helvetica"/>
                <a:cs typeface="Calibri" panose="020F0502020204030204" pitchFamily="34" charset="0"/>
              </a:rPr>
              <a:t>(et inversement).</a:t>
            </a:r>
            <a:endParaRPr lang="fr-FR" sz="1100" b="1"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tabLst>
                <a:tab pos="715963" algn="l"/>
              </a:tabLst>
              <a:defRPr/>
            </a:pPr>
            <a:endParaRPr lang="fr-FR" sz="1100" i="1" dirty="0">
              <a:solidFill>
                <a:srgbClr val="4F504F"/>
              </a:solidFill>
              <a:latin typeface="Helvetica"/>
              <a:cs typeface="Calibri" panose="020F0502020204030204" pitchFamily="34" charset="0"/>
            </a:endParaRPr>
          </a:p>
        </p:txBody>
      </p:sp>
      <p:pic>
        <p:nvPicPr>
          <p:cNvPr id="6" name="Picture 3" descr="C:\Users\sleve\Local Settings\Cache\Content.IE5\J6F3DQN3\warning-sign1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032375"/>
            <a:ext cx="4746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p:nvPr/>
        </p:nvSpPr>
        <p:spPr>
          <a:xfrm>
            <a:off x="1116013" y="5032375"/>
            <a:ext cx="7405687" cy="431800"/>
          </a:xfrm>
          <a:prstGeom prst="rect">
            <a:avLst/>
          </a:prstGeom>
          <a:noFill/>
        </p:spPr>
        <p:txBody>
          <a:bodyPr>
            <a:spAutoFit/>
          </a:bodyPr>
          <a:lstStyle/>
          <a:p>
            <a:pPr fontAlgn="base">
              <a:spcBef>
                <a:spcPct val="0"/>
              </a:spcBef>
              <a:spcAft>
                <a:spcPct val="0"/>
              </a:spcAft>
              <a:defRPr/>
            </a:pPr>
            <a:r>
              <a:rPr lang="fr-FR" sz="1100" b="1" i="1" dirty="0">
                <a:solidFill>
                  <a:srgbClr val="CDCECC">
                    <a:lumMod val="10000"/>
                  </a:srgbClr>
                </a:solidFill>
                <a:latin typeface="Helvetica"/>
                <a:cs typeface="Arial" pitchFamily="34" charset="0"/>
              </a:rPr>
              <a:t>A l’échéance, la formule de remboursement s’applique et Nymphéa 2030 ne sera pas impactée par les différents paramètres de valorisation.</a:t>
            </a:r>
            <a:endParaRPr lang="fr-FR" sz="1100" b="1" dirty="0">
              <a:solidFill>
                <a:srgbClr val="CDCECC">
                  <a:lumMod val="10000"/>
                </a:srgbClr>
              </a:solidFill>
              <a:latin typeface="Helvetica"/>
              <a:cs typeface="Arial" pitchFamily="34" charset="0"/>
            </a:endParaRPr>
          </a:p>
        </p:txBody>
      </p:sp>
      <p:pic>
        <p:nvPicPr>
          <p:cNvPr id="8" name="Image 7"/>
          <p:cNvPicPr>
            <a:picLocks noChangeAspect="1"/>
          </p:cNvPicPr>
          <p:nvPr/>
        </p:nvPicPr>
        <p:blipFill>
          <a:blip r:embed="rId3"/>
          <a:stretch>
            <a:fillRect/>
          </a:stretch>
        </p:blipFill>
        <p:spPr>
          <a:xfrm>
            <a:off x="7547524" y="6370638"/>
            <a:ext cx="1504950" cy="523875"/>
          </a:xfrm>
          <a:prstGeom prst="rect">
            <a:avLst/>
          </a:prstGeom>
        </p:spPr>
      </p:pic>
      <p:pic>
        <p:nvPicPr>
          <p:cNvPr id="9" name="Image 8"/>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174316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Exemples si l’investisseur désinvestit au bout de 4 ans :</a:t>
            </a:r>
          </a:p>
        </p:txBody>
      </p:sp>
      <p:sp>
        <p:nvSpPr>
          <p:cNvPr id="4" name="Rectangle 1"/>
          <p:cNvSpPr>
            <a:spLocks noChangeArrowheads="1"/>
          </p:cNvSpPr>
          <p:nvPr/>
        </p:nvSpPr>
        <p:spPr bwMode="auto">
          <a:xfrm>
            <a:off x="112713" y="5922963"/>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l’instrument financier Nymphéa 2030. Elles ne préjugent en rien de résultats futurs.</a:t>
            </a: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(2/3)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6" name="ZoneTexte 3"/>
          <p:cNvSpPr txBox="1"/>
          <p:nvPr/>
        </p:nvSpPr>
        <p:spPr>
          <a:xfrm>
            <a:off x="241300" y="2206625"/>
            <a:ext cx="4114800" cy="36734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4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baisse de 10% par an, les taux montent de +2% dans 4 ans et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87%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p:txBody>
      </p:sp>
      <p:sp>
        <p:nvSpPr>
          <p:cNvPr id="7" name="ZoneTexte 3"/>
          <p:cNvSpPr txBox="1"/>
          <p:nvPr/>
        </p:nvSpPr>
        <p:spPr>
          <a:xfrm>
            <a:off x="4500563" y="2205038"/>
            <a:ext cx="4392612" cy="3675062"/>
          </a:xfrm>
          <a:prstGeom prst="rect">
            <a:avLst/>
          </a:prstGeom>
          <a:gradFill flip="none" rotWithShape="1">
            <a:gsLst>
              <a:gs pos="0">
                <a:srgbClr val="DDDDDD"/>
              </a:gs>
              <a:gs pos="100000">
                <a:srgbClr val="FFFFFF">
                  <a:lumMod val="95000"/>
                </a:srgbClr>
              </a:gs>
            </a:gsLst>
            <a:lin ang="13500000" scaled="1"/>
            <a:tileRect/>
          </a:gradFill>
        </p:spPr>
        <p:txBody>
          <a:bodyPr lIns="216000"/>
          <a:lstStyle>
            <a:defPPr>
              <a:defRPr lang="fr-FR"/>
            </a:defPPr>
            <a:lvl1pPr>
              <a:spcBef>
                <a:spcPct val="50000"/>
              </a:spcBef>
              <a:defRPr sz="1200" b="1" u="sng">
                <a:solidFill>
                  <a:schemeClr val="tx1"/>
                </a:solidFill>
              </a:defRPr>
            </a:lvl1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4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Euronext</a:t>
            </a:r>
            <a:r>
              <a:rPr kumimoji="0" lang="fr-FR" sz="1100" b="0" i="0" u="none" strike="noStrike" kern="0" cap="none" spc="0" normalizeH="0" baseline="3000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Climate Objective 50 Euro EWD5  monte de 10% par an sur 4 ans,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125 %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a:p>
            <a:pPr marL="0" marR="0" lvl="0" indent="0" defTabSz="914400" eaLnBrk="1" fontAlgn="base" latinLnBrk="0" hangingPunct="1">
              <a:lnSpc>
                <a:spcPct val="100000"/>
              </a:lnSpc>
              <a:spcBef>
                <a:spcPct val="50000"/>
              </a:spcBef>
              <a:spcAft>
                <a:spcPct val="0"/>
              </a:spcAft>
              <a:buClrTx/>
              <a:buSzTx/>
              <a:buFontTx/>
              <a:buNone/>
              <a:tabLst/>
              <a:defRPr/>
            </a:pPr>
            <a:endPar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endParaRPr>
          </a:p>
        </p:txBody>
      </p:sp>
      <p:grpSp>
        <p:nvGrpSpPr>
          <p:cNvPr id="8" name="Group 9"/>
          <p:cNvGrpSpPr>
            <a:grpSpLocks/>
          </p:cNvGrpSpPr>
          <p:nvPr/>
        </p:nvGrpSpPr>
        <p:grpSpPr bwMode="auto">
          <a:xfrm>
            <a:off x="755650" y="3509963"/>
            <a:ext cx="2584450" cy="1954212"/>
            <a:chOff x="611560" y="3509392"/>
            <a:chExt cx="2583904" cy="1954967"/>
          </a:xfrm>
        </p:grpSpPr>
        <p:cxnSp>
          <p:nvCxnSpPr>
            <p:cNvPr id="9"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0"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1" name="Straight Connector 13"/>
          <p:cNvCxnSpPr/>
          <p:nvPr/>
        </p:nvCxnSpPr>
        <p:spPr>
          <a:xfrm>
            <a:off x="755650" y="448151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2" name="TextBox 17"/>
          <p:cNvSpPr txBox="1">
            <a:spLocks noChangeArrowheads="1"/>
          </p:cNvSpPr>
          <p:nvPr/>
        </p:nvSpPr>
        <p:spPr bwMode="auto">
          <a:xfrm>
            <a:off x="241300" y="4365625"/>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3" name="TextBox 18"/>
          <p:cNvSpPr txBox="1">
            <a:spLocks noChangeArrowheads="1"/>
          </p:cNvSpPr>
          <p:nvPr/>
        </p:nvSpPr>
        <p:spPr bwMode="auto">
          <a:xfrm>
            <a:off x="614363" y="5661025"/>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14" name="TextBox 19"/>
          <p:cNvSpPr txBox="1">
            <a:spLocks noChangeArrowheads="1"/>
          </p:cNvSpPr>
          <p:nvPr/>
        </p:nvSpPr>
        <p:spPr bwMode="auto">
          <a:xfrm>
            <a:off x="927100" y="5473700"/>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15" name="TextBox 20"/>
          <p:cNvSpPr txBox="1">
            <a:spLocks noChangeArrowheads="1"/>
          </p:cNvSpPr>
          <p:nvPr/>
        </p:nvSpPr>
        <p:spPr bwMode="auto">
          <a:xfrm>
            <a:off x="2411413" y="5473700"/>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16" name="Freeform 14"/>
          <p:cNvSpPr/>
          <p:nvPr/>
        </p:nvSpPr>
        <p:spPr>
          <a:xfrm>
            <a:off x="762000" y="4471988"/>
            <a:ext cx="2370138" cy="503237"/>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17" name="Oval 15"/>
          <p:cNvSpPr/>
          <p:nvPr/>
        </p:nvSpPr>
        <p:spPr>
          <a:xfrm>
            <a:off x="3078163" y="4816475"/>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8" name="TextBox 23"/>
          <p:cNvSpPr txBox="1">
            <a:spLocks noChangeArrowheads="1"/>
          </p:cNvSpPr>
          <p:nvPr/>
        </p:nvSpPr>
        <p:spPr bwMode="auto">
          <a:xfrm>
            <a:off x="2987675" y="4581525"/>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87 %</a:t>
            </a:r>
          </a:p>
        </p:txBody>
      </p:sp>
      <p:grpSp>
        <p:nvGrpSpPr>
          <p:cNvPr id="19" name="Group 24"/>
          <p:cNvGrpSpPr>
            <a:grpSpLocks/>
          </p:cNvGrpSpPr>
          <p:nvPr/>
        </p:nvGrpSpPr>
        <p:grpSpPr bwMode="auto">
          <a:xfrm>
            <a:off x="5087938" y="3494088"/>
            <a:ext cx="2584450" cy="1955800"/>
            <a:chOff x="611560" y="3509392"/>
            <a:chExt cx="2583904" cy="1954967"/>
          </a:xfrm>
        </p:grpSpPr>
        <p:cxnSp>
          <p:nvCxnSpPr>
            <p:cNvPr id="20" name="Straight Arrow Connector 25"/>
            <p:cNvCxnSpPr/>
            <p:nvPr/>
          </p:nvCxnSpPr>
          <p:spPr>
            <a:xfrm flipV="1">
              <a:off x="611560" y="3509392"/>
              <a:ext cx="0" cy="1943859"/>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1" name="Straight Arrow Connector 26"/>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sp>
        <p:nvSpPr>
          <p:cNvPr id="22" name="TextBox 27"/>
          <p:cNvSpPr txBox="1">
            <a:spLocks noChangeArrowheads="1"/>
          </p:cNvSpPr>
          <p:nvPr/>
        </p:nvSpPr>
        <p:spPr bwMode="auto">
          <a:xfrm>
            <a:off x="4503555" y="3308945"/>
            <a:ext cx="280076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cxnSp>
        <p:nvCxnSpPr>
          <p:cNvPr id="23" name="Straight Connector 28"/>
          <p:cNvCxnSpPr/>
          <p:nvPr/>
        </p:nvCxnSpPr>
        <p:spPr>
          <a:xfrm>
            <a:off x="5087938" y="4467225"/>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4" name="TextBox 29"/>
          <p:cNvSpPr txBox="1">
            <a:spLocks noChangeArrowheads="1"/>
          </p:cNvSpPr>
          <p:nvPr/>
        </p:nvSpPr>
        <p:spPr bwMode="auto">
          <a:xfrm>
            <a:off x="4573588" y="4351338"/>
            <a:ext cx="4794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a:solidFill>
                  <a:srgbClr val="CD0920"/>
                </a:solidFill>
                <a:latin typeface="Arial" pitchFamily="34" charset="0"/>
                <a:cs typeface="Arial" pitchFamily="34" charset="0"/>
              </a:rPr>
              <a:t>100%</a:t>
            </a:r>
          </a:p>
        </p:txBody>
      </p:sp>
      <p:sp>
        <p:nvSpPr>
          <p:cNvPr id="25" name="TextBox 30"/>
          <p:cNvSpPr txBox="1">
            <a:spLocks noChangeArrowheads="1"/>
          </p:cNvSpPr>
          <p:nvPr/>
        </p:nvSpPr>
        <p:spPr bwMode="auto">
          <a:xfrm>
            <a:off x="4948238" y="5646738"/>
            <a:ext cx="28969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6" name="Freeform 33"/>
          <p:cNvSpPr/>
          <p:nvPr/>
        </p:nvSpPr>
        <p:spPr>
          <a:xfrm flipV="1">
            <a:off x="5103813" y="3933055"/>
            <a:ext cx="2365375" cy="545282"/>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69936">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73591" y="233808"/>
                  <a:pt x="950517" y="255224"/>
                </a:cubicBezTo>
                <a:cubicBezTo>
                  <a:pt x="1027443" y="276640"/>
                  <a:pt x="1087333" y="518181"/>
                  <a:pt x="1166948" y="541204"/>
                </a:cubicBezTo>
                <a:cubicBezTo>
                  <a:pt x="1246563" y="564227"/>
                  <a:pt x="1358538" y="388621"/>
                  <a:pt x="1428206" y="393364"/>
                </a:cubicBezTo>
                <a:cubicBezTo>
                  <a:pt x="1497875" y="398107"/>
                  <a:pt x="1531476" y="577905"/>
                  <a:pt x="1584959" y="569661"/>
                </a:cubicBezTo>
                <a:cubicBezTo>
                  <a:pt x="1638442" y="56141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7" name="Oval 34"/>
          <p:cNvSpPr/>
          <p:nvPr/>
        </p:nvSpPr>
        <p:spPr>
          <a:xfrm>
            <a:off x="7415213" y="3897114"/>
            <a:ext cx="109537"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8" name="TextBox 35"/>
          <p:cNvSpPr txBox="1">
            <a:spLocks noChangeArrowheads="1"/>
          </p:cNvSpPr>
          <p:nvPr/>
        </p:nvSpPr>
        <p:spPr bwMode="auto">
          <a:xfrm>
            <a:off x="7370763" y="3666926"/>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125 %</a:t>
            </a:r>
          </a:p>
        </p:txBody>
      </p:sp>
      <p:sp>
        <p:nvSpPr>
          <p:cNvPr id="29" name="TextBox 37"/>
          <p:cNvSpPr txBox="1">
            <a:spLocks noChangeArrowheads="1"/>
          </p:cNvSpPr>
          <p:nvPr/>
        </p:nvSpPr>
        <p:spPr bwMode="auto">
          <a:xfrm>
            <a:off x="1677988" y="5473700"/>
            <a:ext cx="466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0" name="TextBox 39"/>
          <p:cNvSpPr txBox="1">
            <a:spLocks noChangeArrowheads="1"/>
          </p:cNvSpPr>
          <p:nvPr/>
        </p:nvSpPr>
        <p:spPr bwMode="auto">
          <a:xfrm>
            <a:off x="5240338" y="5443538"/>
            <a:ext cx="4095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31" name="TextBox 40"/>
          <p:cNvSpPr txBox="1">
            <a:spLocks noChangeArrowheads="1"/>
          </p:cNvSpPr>
          <p:nvPr/>
        </p:nvSpPr>
        <p:spPr bwMode="auto">
          <a:xfrm>
            <a:off x="6815138" y="5443538"/>
            <a:ext cx="6461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32" name="TextBox 42"/>
          <p:cNvSpPr txBox="1">
            <a:spLocks noChangeArrowheads="1"/>
          </p:cNvSpPr>
          <p:nvPr/>
        </p:nvSpPr>
        <p:spPr bwMode="auto">
          <a:xfrm>
            <a:off x="6056313" y="5443538"/>
            <a:ext cx="4667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3" name="TextBox 20"/>
          <p:cNvSpPr txBox="1">
            <a:spLocks noChangeArrowheads="1"/>
          </p:cNvSpPr>
          <p:nvPr/>
        </p:nvSpPr>
        <p:spPr bwMode="auto">
          <a:xfrm>
            <a:off x="3016250" y="5473700"/>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4" name="TextBox 20"/>
          <p:cNvSpPr txBox="1">
            <a:spLocks noChangeArrowheads="1"/>
          </p:cNvSpPr>
          <p:nvPr/>
        </p:nvSpPr>
        <p:spPr bwMode="auto">
          <a:xfrm>
            <a:off x="7380288" y="5445125"/>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5" name="TextBox 27"/>
          <p:cNvSpPr txBox="1">
            <a:spLocks noChangeArrowheads="1"/>
          </p:cNvSpPr>
          <p:nvPr/>
        </p:nvSpPr>
        <p:spPr bwMode="auto">
          <a:xfrm>
            <a:off x="440313" y="3356992"/>
            <a:ext cx="27943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8" name="Image 37"/>
          <p:cNvPicPr>
            <a:picLocks noChangeAspect="1"/>
          </p:cNvPicPr>
          <p:nvPr/>
        </p:nvPicPr>
        <p:blipFill>
          <a:blip r:embed="rId3"/>
          <a:stretch>
            <a:fillRect/>
          </a:stretch>
        </p:blipFill>
        <p:spPr>
          <a:xfrm>
            <a:off x="2513258" y="6651677"/>
            <a:ext cx="3943350" cy="171450"/>
          </a:xfrm>
          <a:prstGeom prst="rect">
            <a:avLst/>
          </a:prstGeom>
        </p:spPr>
      </p:pic>
      <p:sp>
        <p:nvSpPr>
          <p:cNvPr id="39"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r>
              <a:rPr lang="fr-FR" altLang="fr-FR" sz="1000" dirty="0">
                <a:solidFill>
                  <a:srgbClr val="979797"/>
                </a:solidFill>
                <a:cs typeface="Arial" pitchFamily="34" charset="0"/>
              </a:rPr>
              <a:t>25</a:t>
            </a:r>
          </a:p>
        </p:txBody>
      </p:sp>
    </p:spTree>
    <p:extLst>
      <p:ext uri="{BB962C8B-B14F-4D97-AF65-F5344CB8AC3E}">
        <p14:creationId xmlns:p14="http://schemas.microsoft.com/office/powerpoint/2010/main" val="2917998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FAFC3703-4C20-4DCF-96BA-18571F9A330F}" type="slidenum">
              <a:rPr lang="fr-FR" altLang="fr-FR" sz="1000" smtClean="0">
                <a:solidFill>
                  <a:srgbClr val="979797"/>
                </a:solidFill>
                <a:cs typeface="Arial" pitchFamily="34" charset="0"/>
              </a:rPr>
              <a:pPr eaLnBrk="1" hangingPunct="1">
                <a:spcBef>
                  <a:spcPct val="0"/>
                </a:spcBef>
                <a:buClrTx/>
                <a:buSzTx/>
                <a:buFontTx/>
                <a:buNone/>
              </a:pPr>
              <a:t>26</a:t>
            </a:fld>
            <a:endParaRPr lang="fr-FR" altLang="fr-FR" sz="1000" dirty="0">
              <a:solidFill>
                <a:srgbClr val="979797"/>
              </a:solidFill>
              <a:cs typeface="Arial" pitchFamily="34" charset="0"/>
            </a:endParaRP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Comportement de la valeur de marché de l’instrument financier avant l’échéance </a:t>
            </a:r>
            <a:r>
              <a:rPr kumimoji="0" lang="fr-FR" sz="2800" b="0" i="0" u="none" strike="noStrike" kern="1200" cap="all" spc="0" normalizeH="0" baseline="30000" noProof="0">
                <a:ln>
                  <a:noFill/>
                </a:ln>
                <a:solidFill>
                  <a:srgbClr val="C00000"/>
                </a:solidFill>
                <a:effectLst/>
                <a:uLnTx/>
                <a:uFillTx/>
                <a:latin typeface="Franklin Gothic Medium"/>
              </a:rPr>
              <a:t>(3/3)</a:t>
            </a:r>
            <a:endParaRPr kumimoji="0" lang="fr-FR" sz="2800" b="0" i="0" u="none" strike="noStrike" kern="1200" cap="all" spc="0" normalizeH="0" baseline="30000" noProof="0" dirty="0">
              <a:ln>
                <a:noFill/>
              </a:ln>
              <a:solidFill>
                <a:srgbClr val="C00000"/>
              </a:solidFill>
              <a:effectLst/>
              <a:uLnTx/>
              <a:uFillTx/>
              <a:latin typeface="Franklin Gothic Medium"/>
            </a:endParaRPr>
          </a:p>
        </p:txBody>
      </p:sp>
      <p:sp>
        <p:nvSpPr>
          <p:cNvPr id="6"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 si l’investisseur désinvestit ses titres au bout de 8 ans :</a:t>
            </a:r>
          </a:p>
        </p:txBody>
      </p:sp>
      <p:sp>
        <p:nvSpPr>
          <p:cNvPr id="7" name="Rectangle 1"/>
          <p:cNvSpPr>
            <a:spLocks noChangeArrowheads="1"/>
          </p:cNvSpPr>
          <p:nvPr/>
        </p:nvSpPr>
        <p:spPr bwMode="auto">
          <a:xfrm>
            <a:off x="112713" y="5477162"/>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l’instrument financier Nymphéa 2030. Elles ne préjugent en rien de résultats futurs.</a:t>
            </a:r>
          </a:p>
        </p:txBody>
      </p:sp>
      <p:sp>
        <p:nvSpPr>
          <p:cNvPr id="8" name="TextBox 27"/>
          <p:cNvSpPr txBox="1">
            <a:spLocks noChangeArrowheads="1"/>
          </p:cNvSpPr>
          <p:nvPr/>
        </p:nvSpPr>
        <p:spPr bwMode="auto">
          <a:xfrm>
            <a:off x="131576" y="5878188"/>
            <a:ext cx="855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 hors frais sur versements, d’arbitrage, de gestion sur encours et le cas échéant ceux liés aux garanties de prévoyance, notamment dans le cadre d’un contrat d’assurance vie, de capitalisation ou d’un compte-titres, et hors fiscalité et prélèvements sociaux applicables.</a:t>
            </a:r>
          </a:p>
        </p:txBody>
      </p:sp>
      <p:sp>
        <p:nvSpPr>
          <p:cNvPr id="9" name="ZoneTexte 3"/>
          <p:cNvSpPr txBox="1"/>
          <p:nvPr/>
        </p:nvSpPr>
        <p:spPr>
          <a:xfrm>
            <a:off x="4712316" y="1845668"/>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8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hausse de 30 % par rapport au Niveau Initial,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124</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10" name="Group 9"/>
          <p:cNvGrpSpPr>
            <a:grpSpLocks/>
          </p:cNvGrpSpPr>
          <p:nvPr/>
        </p:nvGrpSpPr>
        <p:grpSpPr bwMode="auto">
          <a:xfrm>
            <a:off x="5381623" y="3415858"/>
            <a:ext cx="2584450" cy="1440185"/>
            <a:chOff x="611560" y="3509392"/>
            <a:chExt cx="2583904" cy="1954967"/>
          </a:xfrm>
        </p:grpSpPr>
        <p:cxnSp>
          <p:nvCxnSpPr>
            <p:cNvPr id="11"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2"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3" name="Straight Connector 13"/>
          <p:cNvCxnSpPr/>
          <p:nvPr/>
        </p:nvCxnSpPr>
        <p:spPr>
          <a:xfrm>
            <a:off x="5381425" y="4387408"/>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4" name="TextBox 17"/>
          <p:cNvSpPr txBox="1">
            <a:spLocks noChangeArrowheads="1"/>
          </p:cNvSpPr>
          <p:nvPr/>
        </p:nvSpPr>
        <p:spPr bwMode="auto">
          <a:xfrm>
            <a:off x="4926542" y="4290838"/>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5" name="TextBox 19"/>
          <p:cNvSpPr txBox="1">
            <a:spLocks noChangeArrowheads="1"/>
          </p:cNvSpPr>
          <p:nvPr/>
        </p:nvSpPr>
        <p:spPr bwMode="auto">
          <a:xfrm>
            <a:off x="5292634" y="4898651"/>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16" name="Oval 15"/>
          <p:cNvSpPr/>
          <p:nvPr/>
        </p:nvSpPr>
        <p:spPr>
          <a:xfrm>
            <a:off x="7704153" y="3775301"/>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7" name="TextBox 23"/>
          <p:cNvSpPr txBox="1">
            <a:spLocks noChangeArrowheads="1"/>
          </p:cNvSpPr>
          <p:nvPr/>
        </p:nvSpPr>
        <p:spPr bwMode="auto">
          <a:xfrm>
            <a:off x="7782127" y="3694935"/>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124 %</a:t>
            </a:r>
          </a:p>
        </p:txBody>
      </p:sp>
      <p:sp>
        <p:nvSpPr>
          <p:cNvPr id="18" name="TextBox 37"/>
          <p:cNvSpPr txBox="1">
            <a:spLocks noChangeArrowheads="1"/>
          </p:cNvSpPr>
          <p:nvPr/>
        </p:nvSpPr>
        <p:spPr bwMode="auto">
          <a:xfrm>
            <a:off x="6454392" y="4898651"/>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19" name="TextBox 20"/>
          <p:cNvSpPr txBox="1">
            <a:spLocks noChangeArrowheads="1"/>
          </p:cNvSpPr>
          <p:nvPr/>
        </p:nvSpPr>
        <p:spPr bwMode="auto">
          <a:xfrm>
            <a:off x="7381784" y="4898651"/>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20" name="Freeform 33"/>
          <p:cNvSpPr/>
          <p:nvPr/>
        </p:nvSpPr>
        <p:spPr>
          <a:xfrm flipV="1">
            <a:off x="5392314" y="3881918"/>
            <a:ext cx="2365375" cy="502314"/>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 name="connsiteX0" fmla="*/ 0 w 1967494"/>
              <a:gd name="connsiteY0" fmla="*/ 983 h 569967"/>
              <a:gd name="connsiteX1" fmla="*/ 251231 w 1967494"/>
              <a:gd name="connsiteY1" fmla="*/ 212268 h 569967"/>
              <a:gd name="connsiteX2" fmla="*/ 487680 w 1967494"/>
              <a:gd name="connsiteY2" fmla="*/ 96264 h 569967"/>
              <a:gd name="connsiteX3" fmla="*/ 705394 w 1967494"/>
              <a:gd name="connsiteY3" fmla="*/ 412706 h 569967"/>
              <a:gd name="connsiteX4" fmla="*/ 950517 w 1967494"/>
              <a:gd name="connsiteY4" fmla="*/ 255224 h 569967"/>
              <a:gd name="connsiteX5" fmla="*/ 1189996 w 1967494"/>
              <a:gd name="connsiteY5" fmla="*/ 425356 h 569967"/>
              <a:gd name="connsiteX6" fmla="*/ 1428206 w 1967494"/>
              <a:gd name="connsiteY6" fmla="*/ 393364 h 569967"/>
              <a:gd name="connsiteX7" fmla="*/ 1584959 w 1967494"/>
              <a:gd name="connsiteY7" fmla="*/ 569661 h 569967"/>
              <a:gd name="connsiteX8" fmla="*/ 1749106 w 1967494"/>
              <a:gd name="connsiteY8" fmla="*/ 343903 h 569967"/>
              <a:gd name="connsiteX9" fmla="*/ 1967494 w 1967494"/>
              <a:gd name="connsiteY9" fmla="*/ 521927 h 569967"/>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428206 w 1967494"/>
              <a:gd name="connsiteY6" fmla="*/ 393364 h 525025"/>
              <a:gd name="connsiteX7" fmla="*/ 1584959 w 1967494"/>
              <a:gd name="connsiteY7" fmla="*/ 511737 h 525025"/>
              <a:gd name="connsiteX8" fmla="*/ 1749106 w 1967494"/>
              <a:gd name="connsiteY8" fmla="*/ 343903 h 525025"/>
              <a:gd name="connsiteX9" fmla="*/ 1967494 w 1967494"/>
              <a:gd name="connsiteY9" fmla="*/ 521927 h 525025"/>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374427 w 1967494"/>
              <a:gd name="connsiteY6" fmla="*/ 345095 h 525025"/>
              <a:gd name="connsiteX7" fmla="*/ 1584959 w 1967494"/>
              <a:gd name="connsiteY7" fmla="*/ 511737 h 525025"/>
              <a:gd name="connsiteX8" fmla="*/ 1749106 w 1967494"/>
              <a:gd name="connsiteY8" fmla="*/ 343903 h 525025"/>
              <a:gd name="connsiteX9" fmla="*/ 1967494 w 1967494"/>
              <a:gd name="connsiteY9" fmla="*/ 521927 h 52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25025">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69750" y="253116"/>
                  <a:pt x="950517" y="255224"/>
                </a:cubicBezTo>
                <a:cubicBezTo>
                  <a:pt x="1031284" y="257332"/>
                  <a:pt x="1119344" y="410378"/>
                  <a:pt x="1189996" y="425356"/>
                </a:cubicBezTo>
                <a:cubicBezTo>
                  <a:pt x="1260648" y="440334"/>
                  <a:pt x="1308600" y="330698"/>
                  <a:pt x="1374427" y="345095"/>
                </a:cubicBezTo>
                <a:cubicBezTo>
                  <a:pt x="1440254" y="359492"/>
                  <a:pt x="1522513" y="511936"/>
                  <a:pt x="1584959" y="511737"/>
                </a:cubicBezTo>
                <a:cubicBezTo>
                  <a:pt x="1647405" y="51153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1" name="TextBox 27"/>
          <p:cNvSpPr txBox="1">
            <a:spLocks noChangeArrowheads="1"/>
          </p:cNvSpPr>
          <p:nvPr/>
        </p:nvSpPr>
        <p:spPr bwMode="auto">
          <a:xfrm>
            <a:off x="4880221" y="3171383"/>
            <a:ext cx="23326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de l’instrument financier</a:t>
            </a:r>
          </a:p>
        </p:txBody>
      </p:sp>
      <p:sp>
        <p:nvSpPr>
          <p:cNvPr id="22" name="TextBox 18"/>
          <p:cNvSpPr txBox="1">
            <a:spLocks noChangeArrowheads="1"/>
          </p:cNvSpPr>
          <p:nvPr/>
        </p:nvSpPr>
        <p:spPr bwMode="auto">
          <a:xfrm>
            <a:off x="808481" y="5176732"/>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3" name="ZoneTexte 3"/>
          <p:cNvSpPr txBox="1"/>
          <p:nvPr/>
        </p:nvSpPr>
        <p:spPr>
          <a:xfrm>
            <a:off x="131942" y="1845669"/>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8 ans :</a:t>
            </a:r>
          </a:p>
          <a:p>
            <a:pPr marL="0" marR="0" lvl="0" indent="0" algn="just" defTabSz="914400" eaLnBrk="1" fontAlgn="base" latinLnBrk="0" hangingPunct="1">
              <a:lnSpc>
                <a:spcPct val="100000"/>
              </a:lnSpc>
              <a:spcBef>
                <a:spcPct val="50000"/>
              </a:spcBef>
              <a:spcAft>
                <a:spcPct val="0"/>
              </a:spcAft>
              <a:buClrTx/>
              <a:buSzTx/>
              <a:buFontTx/>
              <a:buNone/>
              <a:tabLs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Euronext</a:t>
            </a:r>
            <a:r>
              <a:rPr kumimoji="0" lang="fr-FR" sz="1100" b="0" i="0" u="none" strike="noStrike" kern="0" cap="none" spc="0" normalizeH="0" baseline="30000" noProof="0" dirty="0">
                <a:ln>
                  <a:noFill/>
                </a:ln>
                <a:solidFill>
                  <a:srgbClr val="4F504F"/>
                </a:solidFill>
                <a:effectLst/>
                <a:uLnTx/>
                <a:uFillTx/>
                <a:latin typeface="Arial" pitchFamily="34" charset="0"/>
                <a:cs typeface="Calibri" panose="020F0502020204030204"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Climate Objective 50 Euro EWD5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baisse de 50 % par rapport au Niveau Initial, les taux augmentent de +2 % et les autres paramètres restent inchangés. L’instrument financier est vendu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85</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24" name="Group 9"/>
          <p:cNvGrpSpPr>
            <a:grpSpLocks/>
          </p:cNvGrpSpPr>
          <p:nvPr/>
        </p:nvGrpSpPr>
        <p:grpSpPr bwMode="auto">
          <a:xfrm>
            <a:off x="544921" y="3541897"/>
            <a:ext cx="2584450" cy="1567228"/>
            <a:chOff x="611560" y="3509392"/>
            <a:chExt cx="2583904" cy="1954967"/>
          </a:xfrm>
        </p:grpSpPr>
        <p:cxnSp>
          <p:nvCxnSpPr>
            <p:cNvPr id="25"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6"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27" name="Straight Connector 13"/>
          <p:cNvCxnSpPr/>
          <p:nvPr/>
        </p:nvCxnSpPr>
        <p:spPr>
          <a:xfrm>
            <a:off x="566247" y="430297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8" name="TextBox 17"/>
          <p:cNvSpPr txBox="1">
            <a:spLocks noChangeArrowheads="1"/>
          </p:cNvSpPr>
          <p:nvPr/>
        </p:nvSpPr>
        <p:spPr bwMode="auto">
          <a:xfrm>
            <a:off x="107504" y="4195659"/>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29" name="Freeform 14"/>
          <p:cNvSpPr/>
          <p:nvPr/>
        </p:nvSpPr>
        <p:spPr>
          <a:xfrm>
            <a:off x="543126" y="4311885"/>
            <a:ext cx="2370138" cy="384809"/>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30" name="TextBox 27"/>
          <p:cNvSpPr txBox="1">
            <a:spLocks noChangeArrowheads="1"/>
          </p:cNvSpPr>
          <p:nvPr/>
        </p:nvSpPr>
        <p:spPr bwMode="auto">
          <a:xfrm>
            <a:off x="264739" y="3333071"/>
            <a:ext cx="27943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l’instrument financier</a:t>
            </a:r>
          </a:p>
        </p:txBody>
      </p:sp>
      <p:sp>
        <p:nvSpPr>
          <p:cNvPr id="31" name="TextBox 19"/>
          <p:cNvSpPr txBox="1">
            <a:spLocks noChangeArrowheads="1"/>
          </p:cNvSpPr>
          <p:nvPr/>
        </p:nvSpPr>
        <p:spPr bwMode="auto">
          <a:xfrm>
            <a:off x="540211" y="5128839"/>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32" name="TextBox 37"/>
          <p:cNvSpPr txBox="1">
            <a:spLocks noChangeArrowheads="1"/>
          </p:cNvSpPr>
          <p:nvPr/>
        </p:nvSpPr>
        <p:spPr bwMode="auto">
          <a:xfrm>
            <a:off x="1701969" y="5128839"/>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33" name="TextBox 20"/>
          <p:cNvSpPr txBox="1">
            <a:spLocks noChangeArrowheads="1"/>
          </p:cNvSpPr>
          <p:nvPr/>
        </p:nvSpPr>
        <p:spPr bwMode="auto">
          <a:xfrm>
            <a:off x="2629361" y="5128839"/>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34" name="TextBox 23"/>
          <p:cNvSpPr txBox="1">
            <a:spLocks noChangeArrowheads="1"/>
          </p:cNvSpPr>
          <p:nvPr/>
        </p:nvSpPr>
        <p:spPr bwMode="auto">
          <a:xfrm>
            <a:off x="2948189" y="4503616"/>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85 %</a:t>
            </a:r>
          </a:p>
        </p:txBody>
      </p:sp>
      <p:sp>
        <p:nvSpPr>
          <p:cNvPr id="35" name="Oval 15"/>
          <p:cNvSpPr/>
          <p:nvPr/>
        </p:nvSpPr>
        <p:spPr>
          <a:xfrm>
            <a:off x="2876752" y="4566036"/>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7" name="Image 3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068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27</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contenu 2"/>
          <p:cNvSpPr txBox="1">
            <a:spLocks/>
          </p:cNvSpPr>
          <p:nvPr/>
        </p:nvSpPr>
        <p:spPr bwMode="auto">
          <a:xfrm>
            <a:off x="251520" y="1988840"/>
            <a:ext cx="8496944"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Compte-titres : souscriptions du </a:t>
            </a:r>
            <a:r>
              <a:rPr lang="fr-FR" altLang="fr-FR" sz="1500" b="1" dirty="0">
                <a:cs typeface="Helvetica" pitchFamily="34" charset="0"/>
              </a:rPr>
              <a:t>jeudi</a:t>
            </a: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 9 janvier au </a:t>
            </a:r>
            <a:r>
              <a:rPr lang="fr-FR" altLang="fr-FR" sz="1500" b="1" dirty="0">
                <a:cs typeface="Helvetica" pitchFamily="34" charset="0"/>
              </a:rPr>
              <a:t>jeudi</a:t>
            </a: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 </a:t>
            </a:r>
            <a:r>
              <a:rPr lang="fr-FR" altLang="fr-FR" sz="1500" b="1" dirty="0">
                <a:cs typeface="Helvetica" pitchFamily="34" charset="0"/>
              </a:rPr>
              <a:t>2</a:t>
            </a: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 avril 2020</a:t>
            </a:r>
          </a:p>
          <a:p>
            <a:pPr lvl="0">
              <a:defRPr/>
            </a:pPr>
            <a:endParaRPr lang="fr-FR" altLang="fr-FR" sz="1500" b="1" dirty="0">
              <a:cs typeface="Helvetica" pitchFamily="34" charset="0"/>
            </a:endParaRPr>
          </a:p>
          <a:p>
            <a:pPr lvl="2">
              <a:spcAft>
                <a:spcPts val="600"/>
              </a:spcAft>
              <a:defRPr/>
            </a:pPr>
            <a:r>
              <a:rPr lang="fr-FR" sz="1200" b="1" dirty="0">
                <a:cs typeface="Arial" charset="0"/>
              </a:rPr>
              <a:t>Le </a:t>
            </a:r>
            <a:r>
              <a:rPr lang="fr-FR" altLang="fr-FR" sz="1200" b="1" dirty="0">
                <a:cs typeface="Helvetica" pitchFamily="34" charset="0"/>
              </a:rPr>
              <a:t>client sera débité du montant souscrit et le titre sera inscrit sur le CTO le 17 avril 2020.</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Assurance Vie </a:t>
            </a:r>
            <a:r>
              <a:rPr lang="fr-FR" altLang="fr-FR" sz="1500" b="1" dirty="0">
                <a:cs typeface="Helvetica" pitchFamily="34" charset="0"/>
              </a:rPr>
              <a:t>: souscriptions du jeudi 9 janvier au jeudi 2 avril 2020</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CNP : </a:t>
            </a:r>
            <a:r>
              <a:rPr kumimoji="0" lang="fr-FR" sz="1200" b="0" i="0"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a:ln>
                  <a:noFill/>
                </a:ln>
                <a:solidFill>
                  <a:srgbClr val="4F504F"/>
                </a:solidFill>
                <a:effectLst/>
                <a:uLnTx/>
                <a:uFillTx/>
                <a:latin typeface="Helvetica"/>
                <a:cs typeface="Arial" charset="0"/>
              </a:rPr>
              <a:t>Nuances 3D, Nuances Grenadine, </a:t>
            </a:r>
            <a:r>
              <a:rPr kumimoji="0" lang="fr-FR" sz="1200" b="0" i="1" u="none" strike="noStrike" kern="1200" cap="none" spc="0" normalizeH="0" baseline="0" noProof="0" dirty="0">
                <a:ln>
                  <a:noFill/>
                </a:ln>
                <a:solidFill>
                  <a:srgbClr val="4F504F"/>
                </a:solidFill>
                <a:effectLst/>
                <a:uLnTx/>
                <a:uFillTx/>
                <a:latin typeface="Helvetica"/>
                <a:cs typeface="Helvetica"/>
              </a:rPr>
              <a:t>Nuances Plus, Nuances Privilège, Nuances </a:t>
            </a:r>
            <a:r>
              <a:rPr kumimoji="0" lang="fr-FR" sz="1200" b="0" i="1" u="none" strike="noStrike" kern="1200" cap="none" spc="0" normalizeH="0" baseline="0" noProof="0" dirty="0" err="1">
                <a:ln>
                  <a:noFill/>
                </a:ln>
                <a:solidFill>
                  <a:srgbClr val="4F504F"/>
                </a:solidFill>
                <a:effectLst/>
                <a:uLnTx/>
                <a:uFillTx/>
                <a:latin typeface="Helvetica"/>
                <a:cs typeface="Helvetica"/>
              </a:rPr>
              <a:t>Capi</a:t>
            </a:r>
            <a:r>
              <a:rPr kumimoji="0" lang="fr-FR" sz="1200" b="0" i="1" u="none" strike="noStrike" kern="1200" cap="none" spc="0" normalizeH="0" baseline="0" noProof="0" dirty="0">
                <a:ln>
                  <a:noFill/>
                </a:ln>
                <a:solidFill>
                  <a:srgbClr val="4F504F"/>
                </a:solidFill>
                <a:effectLst/>
                <a:uLnTx/>
                <a:uFillTx/>
                <a:latin typeface="Helvetica"/>
                <a:cs typeface="Helvetica"/>
              </a:rPr>
              <a:t>,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Harmonie et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Evolution.</a:t>
            </a: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endParaRPr kumimoji="0" lang="fr-FR" sz="1200" b="0" i="1"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BPCE Vie : </a:t>
            </a:r>
            <a:r>
              <a:rPr kumimoji="0" lang="fr-FR" sz="1200" b="0" i="1"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Essentielle,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Infinie,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Initiale,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Premium et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a:t>
            </a:r>
            <a:r>
              <a:rPr kumimoji="0" lang="fr-FR" sz="1200" b="0" i="1" u="none" strike="noStrike" kern="1200" cap="none" spc="0" normalizeH="0" baseline="0" noProof="0" dirty="0" err="1">
                <a:ln>
                  <a:noFill/>
                </a:ln>
                <a:solidFill>
                  <a:srgbClr val="4F504F"/>
                </a:solidFill>
                <a:effectLst/>
                <a:uLnTx/>
                <a:uFillTx/>
                <a:latin typeface="Helvetica"/>
                <a:cs typeface="Arial" charset="0"/>
              </a:rPr>
              <a:t>Capi</a:t>
            </a:r>
            <a:r>
              <a:rPr kumimoji="0" lang="fr-FR" sz="1200" b="0" i="1" u="none" strike="noStrike" kern="1200" cap="none" spc="0" normalizeH="0" baseline="0" noProof="0" dirty="0">
                <a:ln>
                  <a:noFill/>
                </a:ln>
                <a:solidFill>
                  <a:srgbClr val="4F504F"/>
                </a:solidFill>
                <a:effectLst/>
                <a:uLnTx/>
                <a:uFillTx/>
                <a:latin typeface="Helvetica"/>
                <a:cs typeface="Arial" charset="0"/>
              </a:rPr>
              <a:t> </a:t>
            </a:r>
          </a:p>
        </p:txBody>
      </p:sp>
    </p:spTree>
    <p:extLst>
      <p:ext uri="{BB962C8B-B14F-4D97-AF65-F5344CB8AC3E}">
        <p14:creationId xmlns:p14="http://schemas.microsoft.com/office/powerpoint/2010/main" val="2303970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28</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1" name="Espace réservé du contenu 2"/>
          <p:cNvSpPr txBox="1">
            <a:spLocks/>
          </p:cNvSpPr>
          <p:nvPr/>
        </p:nvSpPr>
        <p:spPr bwMode="auto">
          <a:xfrm>
            <a:off x="323528" y="1698677"/>
            <a:ext cx="8573382" cy="282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Documents à remettre obligatoirement aux clients : </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CTO : </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 </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la brochure commerciale</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lang="fr-FR" altLang="fr-FR" sz="1100" noProof="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a:t>
            </a:r>
          </a:p>
          <a:p>
            <a:pPr marL="914400" marR="0" lvl="2" indent="0" algn="l" defTabSz="457200" rtl="0" eaLnBrk="0" fontAlgn="base" latinLnBrk="0" hangingPunct="0">
              <a:lnSpc>
                <a:spcPct val="100000"/>
              </a:lnSpc>
              <a:spcBef>
                <a:spcPct val="20000"/>
              </a:spcBef>
              <a:spcAft>
                <a:spcPct val="0"/>
              </a:spcAft>
              <a:buClr>
                <a:srgbClr val="CD0920"/>
              </a:buClr>
              <a:buSzPct val="80000"/>
              <a:buFont typeface="Wingdings" pitchFamily="2" charset="2"/>
              <a:buNone/>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document précontractuel </a:t>
            </a:r>
            <a:r>
              <a:rPr kumimoji="0" lang="fr-FR" altLang="fr-FR" sz="1100" b="1" i="0" u="none" strike="noStrike" kern="1200" cap="none" spc="0" normalizeH="0" baseline="0" noProof="0" dirty="0">
                <a:ln>
                  <a:noFill/>
                </a:ln>
                <a:solidFill>
                  <a:srgbClr val="4F504F"/>
                </a:solidFill>
                <a:effectLst/>
                <a:uLnTx/>
                <a:uFillTx/>
                <a:latin typeface="Helvetica"/>
                <a:cs typeface="Helvetica" pitchFamily="34" charset="0"/>
              </a:rPr>
              <a:t>à remettre avant toute souscription</a:t>
            </a:r>
          </a:p>
          <a:p>
            <a:pPr lvl="2">
              <a:defRPr/>
            </a:pPr>
            <a:r>
              <a:rPr lang="fr-FR" altLang="fr-FR" sz="1100" dirty="0">
                <a:ea typeface="+mn-ea"/>
                <a:cs typeface="Helvetica" pitchFamily="34" charset="0"/>
              </a:rPr>
              <a:t>le bulletin de souscription</a:t>
            </a:r>
          </a:p>
          <a:p>
            <a:pPr lvl="2">
              <a:defRPr/>
            </a:pPr>
            <a:r>
              <a:rPr lang="fr-FR" altLang="fr-FR" sz="1100" dirty="0">
                <a:ea typeface="+mn-ea"/>
                <a:cs typeface="Helvetica" pitchFamily="34" charset="0"/>
              </a:rPr>
              <a:t>La </a:t>
            </a:r>
            <a:r>
              <a:rPr lang="fr-FR" sz="1100" dirty="0"/>
              <a:t>Synthèse Epargne </a:t>
            </a:r>
            <a:r>
              <a:rPr lang="fr-FR" sz="1100" dirty="0">
                <a:cs typeface="Helvetica" pitchFamily="34" charset="0"/>
              </a:rPr>
              <a:t>à signer par le client</a:t>
            </a:r>
            <a:endParaRPr lang="fr-FR" sz="1100" dirty="0"/>
          </a:p>
          <a:p>
            <a:pPr marL="914400" lvl="2" indent="0">
              <a:buNone/>
              <a:defRPr/>
            </a:pPr>
            <a:endParaRPr lang="fr-FR" altLang="fr-FR" sz="1100" dirty="0">
              <a:ea typeface="+mn-ea"/>
              <a:cs typeface="Helvetica" pitchFamily="34" charset="0"/>
            </a:endParaRPr>
          </a:p>
          <a:p>
            <a:pPr lvl="2">
              <a:defRPr/>
            </a:pP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Assurance Vie</a:t>
            </a:r>
            <a:r>
              <a:rPr kumimoji="0" lang="fr-FR" altLang="fr-FR" sz="1200" b="0" i="0" u="none" strike="noStrike" kern="1200" cap="none" spc="0" normalizeH="0" baseline="0" noProof="0" dirty="0">
                <a:ln>
                  <a:noFill/>
                </a:ln>
                <a:solidFill>
                  <a:srgbClr val="4F504F"/>
                </a:solidFill>
                <a:effectLst/>
                <a:uLnTx/>
                <a:uFillTx/>
                <a:latin typeface="Helvetica"/>
                <a:cs typeface="Helvetica" pitchFamily="34" charset="0"/>
              </a:rPr>
              <a:t> ou le contrat de capitalisation le cas échéant : </a:t>
            </a:r>
          </a:p>
          <a:p>
            <a:pPr lvl="2">
              <a:defRPr/>
            </a:pPr>
            <a:r>
              <a:rPr lang="fr-FR" altLang="fr-FR" sz="1100" dirty="0">
                <a:cs typeface="Helvetica" pitchFamily="34" charset="0"/>
              </a:rPr>
              <a:t>la brochure commerciale</a:t>
            </a: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lvl="2">
              <a:defRPr/>
            </a:pPr>
            <a:r>
              <a:rPr lang="fr-FR" altLang="fr-FR" sz="110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Nymphéa 2030</a:t>
            </a:r>
            <a:endParaRPr lang="fr-FR" altLang="fr-FR" sz="1100" dirty="0">
              <a:cs typeface="Helvetica" pitchFamily="34" charset="0"/>
            </a:endParaRPr>
          </a:p>
          <a:p>
            <a:pPr lvl="2">
              <a:defRPr/>
            </a:pPr>
            <a:r>
              <a:rPr lang="fr-FR" sz="1100" dirty="0">
                <a:cs typeface="Helvetica" pitchFamily="34" charset="0"/>
              </a:rPr>
              <a:t>Le DIC Contrat (à remettre uniquement si la souscription </a:t>
            </a:r>
            <a:br>
              <a:rPr lang="fr-FR" sz="1100" dirty="0">
                <a:cs typeface="Helvetica" pitchFamily="34" charset="0"/>
              </a:rPr>
            </a:br>
            <a:r>
              <a:rPr lang="fr-FR" sz="1100" dirty="0">
                <a:cs typeface="Helvetica" pitchFamily="34" charset="0"/>
              </a:rPr>
              <a:t>Nymphéa 2030 s’effectue dans le cas d’un transfert </a:t>
            </a:r>
            <a:br>
              <a:rPr lang="fr-FR" sz="1100" dirty="0">
                <a:cs typeface="Helvetica" pitchFamily="34" charset="0"/>
              </a:rPr>
            </a:br>
            <a:r>
              <a:rPr lang="fr-FR" sz="1100" dirty="0" err="1">
                <a:cs typeface="Helvetica" pitchFamily="34" charset="0"/>
              </a:rPr>
              <a:t>Fourgous</a:t>
            </a:r>
            <a:r>
              <a:rPr lang="fr-FR" sz="1100" dirty="0">
                <a:cs typeface="Helvetica" pitchFamily="34" charset="0"/>
              </a:rPr>
              <a:t> (ouverture du contrat))</a:t>
            </a:r>
          </a:p>
          <a:p>
            <a:pPr lvl="2">
              <a:defRPr/>
            </a:pPr>
            <a:r>
              <a:rPr lang="fr-FR" sz="1100" dirty="0">
                <a:cs typeface="Helvetica" pitchFamily="34" charset="0"/>
              </a:rPr>
              <a:t>la </a:t>
            </a:r>
            <a:r>
              <a:rPr lang="fr-FR" sz="1100" dirty="0"/>
              <a:t>Synthèse Epargne </a:t>
            </a:r>
            <a:r>
              <a:rPr lang="fr-FR" sz="1100" dirty="0">
                <a:cs typeface="Helvetica" pitchFamily="34" charset="0"/>
              </a:rPr>
              <a:t>à signer par le client</a:t>
            </a:r>
            <a:endParaRPr lang="fr-FR" sz="1100" dirty="0"/>
          </a:p>
          <a:p>
            <a:pPr lvl="2">
              <a:defRPr/>
            </a:pPr>
            <a:r>
              <a:rPr lang="fr-FR" sz="1100" dirty="0"/>
              <a:t>le </a:t>
            </a:r>
            <a:r>
              <a:rPr kumimoji="0" lang="fr-FR" sz="1100" b="0" i="0" u="none" strike="noStrike" kern="1200" cap="none" spc="0" normalizeH="0" baseline="0" noProof="0" dirty="0">
                <a:ln>
                  <a:noFill/>
                </a:ln>
                <a:solidFill>
                  <a:srgbClr val="4F504F"/>
                </a:solidFill>
                <a:effectLst/>
                <a:uLnTx/>
                <a:uFillTx/>
                <a:latin typeface="Helvetica"/>
                <a:cs typeface="Helvetica"/>
              </a:rPr>
              <a:t>contrat d’assurance vie le cas échéant</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sz="1100" b="0" i="0" u="none" strike="noStrike" kern="1200" cap="none" spc="0" normalizeH="0" baseline="0" noProof="0" dirty="0">
                <a:ln>
                  <a:noFill/>
                </a:ln>
                <a:solidFill>
                  <a:srgbClr val="4F504F"/>
                </a:solidFill>
                <a:effectLst/>
                <a:uLnTx/>
                <a:uFillTx/>
                <a:latin typeface="Helvetica"/>
                <a:cs typeface="Helvetica"/>
              </a:rPr>
              <a:t>la fiche d’information assureur</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800" b="1" i="0" u="none" strike="noStrike" kern="1200" cap="none" spc="0" normalizeH="0" baseline="0" noProof="0" dirty="0">
              <a:ln>
                <a:noFill/>
              </a:ln>
              <a:solidFill>
                <a:srgbClr val="4F504F"/>
              </a:solidFill>
              <a:effectLst/>
              <a:uLnTx/>
              <a:uFillTx/>
              <a:latin typeface="Helvetica"/>
              <a:cs typeface="Helvetica"/>
            </a:endParaRP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sz="1100" b="1" i="0" u="none" strike="noStrike" kern="1200" cap="none" spc="0" normalizeH="0" baseline="0" noProof="0" dirty="0">
                <a:ln>
                  <a:noFill/>
                </a:ln>
                <a:solidFill>
                  <a:srgbClr val="4F504F"/>
                </a:solidFill>
                <a:effectLst/>
                <a:uLnTx/>
                <a:uFillTx/>
                <a:latin typeface="Helvetica"/>
                <a:cs typeface="Helvetica"/>
              </a:rPr>
              <a:t>Le Prospectus de Base et les Conditions Définitives doivent être remis au client sur simple demande. </a:t>
            </a:r>
            <a:r>
              <a:rPr kumimoji="0" lang="fr-FR" sz="1100" b="0" i="0" u="none" strike="noStrike" kern="1200" cap="none" spc="0" normalizeH="0" baseline="0" noProof="0" dirty="0">
                <a:ln>
                  <a:noFill/>
                </a:ln>
                <a:solidFill>
                  <a:srgbClr val="4F504F"/>
                </a:solidFill>
                <a:effectLst/>
                <a:uLnTx/>
                <a:uFillTx/>
                <a:latin typeface="Helvetica"/>
                <a:cs typeface="Helvetica"/>
              </a:rPr>
              <a:t>Ils sont disponibles en agence ou sur le site de l’AMF (www.amf-france.org) et sur le site dédié de Natixis (</a:t>
            </a:r>
            <a:r>
              <a:rPr kumimoji="0" lang="fr-FR" sz="1100" b="0" i="0" u="none" strike="noStrike" kern="1200" cap="none" spc="0" normalizeH="0" baseline="0" noProof="0" dirty="0">
                <a:ln>
                  <a:noFill/>
                </a:ln>
                <a:solidFill>
                  <a:srgbClr val="4F504F"/>
                </a:solidFill>
                <a:effectLst/>
                <a:uLnTx/>
                <a:uFillTx/>
                <a:latin typeface="Helvetica"/>
                <a:cs typeface="Helvetica"/>
                <a:hlinkClick r:id="rId4"/>
              </a:rPr>
              <a:t>www.ce.natixis.com</a:t>
            </a:r>
            <a:r>
              <a:rPr kumimoji="0" lang="fr-FR" sz="1100" b="0" i="0" u="none" strike="noStrike" kern="1200" cap="none" spc="0" normalizeH="0" baseline="0" noProof="0" dirty="0">
                <a:ln>
                  <a:noFill/>
                </a:ln>
                <a:solidFill>
                  <a:srgbClr val="4F504F"/>
                </a:solidFill>
                <a:effectLst/>
                <a:uLnTx/>
                <a:uFillTx/>
                <a:latin typeface="Helvetica"/>
                <a:cs typeface="Helvetica"/>
              </a:rPr>
              <a:t>).</a:t>
            </a:r>
          </a:p>
        </p:txBody>
      </p:sp>
      <p:sp>
        <p:nvSpPr>
          <p:cNvPr id="23" name="Flèche droite 22"/>
          <p:cNvSpPr/>
          <p:nvPr/>
        </p:nvSpPr>
        <p:spPr>
          <a:xfrm>
            <a:off x="5580112" y="4463663"/>
            <a:ext cx="648072" cy="349442"/>
          </a:xfrm>
          <a:prstGeom prst="right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4" name="ZoneTexte 23"/>
          <p:cNvSpPr txBox="1"/>
          <p:nvPr/>
        </p:nvSpPr>
        <p:spPr>
          <a:xfrm>
            <a:off x="6270548" y="2981889"/>
            <a:ext cx="2896158" cy="261610"/>
          </a:xfrm>
          <a:prstGeom prst="rect">
            <a:avLst/>
          </a:prstGeom>
          <a:noFill/>
        </p:spPr>
        <p:txBody>
          <a:bodyPr wrap="square" rtlCol="0">
            <a:spAutoFit/>
          </a:bodyPr>
          <a:lstStyle/>
          <a:p>
            <a:pPr fontAlgn="base">
              <a:spcBef>
                <a:spcPct val="0"/>
              </a:spcBef>
              <a:spcAft>
                <a:spcPct val="0"/>
              </a:spcAft>
            </a:pPr>
            <a:r>
              <a:rPr lang="fr-FR" sz="1100" dirty="0">
                <a:solidFill>
                  <a:srgbClr val="CDCECC">
                    <a:lumMod val="10000"/>
                  </a:srgbClr>
                </a:solidFill>
                <a:latin typeface="Helvetica"/>
                <a:cs typeface="Arial" pitchFamily="34" charset="0"/>
              </a:rPr>
              <a:t>Documents disponibles dans Platine  </a:t>
            </a:r>
          </a:p>
        </p:txBody>
      </p:sp>
      <p:sp>
        <p:nvSpPr>
          <p:cNvPr id="25" name="ZoneTexte 24"/>
          <p:cNvSpPr txBox="1"/>
          <p:nvPr/>
        </p:nvSpPr>
        <p:spPr>
          <a:xfrm>
            <a:off x="6274003" y="4506269"/>
            <a:ext cx="2896158" cy="261610"/>
          </a:xfrm>
          <a:prstGeom prst="rect">
            <a:avLst/>
          </a:prstGeom>
          <a:noFill/>
        </p:spPr>
        <p:txBody>
          <a:bodyPr wrap="square" rtlCol="0">
            <a:spAutoFit/>
          </a:bodyPr>
          <a:lstStyle>
            <a:defPPr>
              <a:defRPr lang="fr-FR"/>
            </a:defPPr>
            <a:lvl1pPr>
              <a:defRPr sz="1100">
                <a:solidFill>
                  <a:schemeClr val="accent2"/>
                </a:solidFill>
                <a:latin typeface="+mn-lt"/>
              </a:defRPr>
            </a:lvl1pPr>
          </a:lstStyle>
          <a:p>
            <a:pPr fontAlgn="base">
              <a:spcBef>
                <a:spcPct val="0"/>
              </a:spcBef>
              <a:spcAft>
                <a:spcPct val="0"/>
              </a:spcAft>
            </a:pPr>
            <a:r>
              <a:rPr lang="fr-FR" dirty="0">
                <a:solidFill>
                  <a:srgbClr val="CDCECC">
                    <a:lumMod val="10000"/>
                  </a:srgbClr>
                </a:solidFill>
                <a:latin typeface="Helvetica"/>
                <a:cs typeface="Arial" pitchFamily="34" charset="0"/>
              </a:rPr>
              <a:t>Documents disponibles dans </a:t>
            </a:r>
            <a:r>
              <a:rPr lang="fr-FR" dirty="0" err="1">
                <a:solidFill>
                  <a:srgbClr val="CDCECC">
                    <a:lumMod val="10000"/>
                  </a:srgbClr>
                </a:solidFill>
                <a:latin typeface="Helvetica"/>
                <a:cs typeface="Arial" pitchFamily="34" charset="0"/>
              </a:rPr>
              <a:t>MyEAV</a:t>
            </a:r>
            <a:r>
              <a:rPr lang="fr-FR" dirty="0">
                <a:solidFill>
                  <a:srgbClr val="CDCECC">
                    <a:lumMod val="10000"/>
                  </a:srgbClr>
                </a:solidFill>
                <a:latin typeface="Helvetica"/>
                <a:cs typeface="Arial" pitchFamily="34" charset="0"/>
              </a:rPr>
              <a:t> </a:t>
            </a:r>
          </a:p>
        </p:txBody>
      </p:sp>
      <p:sp>
        <p:nvSpPr>
          <p:cNvPr id="26" name="Flèche droite 25"/>
          <p:cNvSpPr/>
          <p:nvPr/>
        </p:nvSpPr>
        <p:spPr>
          <a:xfrm>
            <a:off x="5580112" y="2937973"/>
            <a:ext cx="648072" cy="349442"/>
          </a:xfrm>
          <a:prstGeom prst="rightArrow">
            <a:avLst>
              <a:gd name="adj1" fmla="val 50000"/>
              <a:gd name="adj2" fmla="val 58263"/>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Tree>
    <p:extLst>
      <p:ext uri="{BB962C8B-B14F-4D97-AF65-F5344CB8AC3E}">
        <p14:creationId xmlns:p14="http://schemas.microsoft.com/office/powerpoint/2010/main" val="2177127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CONDITIONS SPÉCIFIQUES À L’INVESTISSEMENT DANS UN CONTRAT D’ASSURANCE VIE OU DE CAPITALISATION</a:t>
            </a:r>
          </a:p>
        </p:txBody>
      </p:sp>
      <p:sp>
        <p:nvSpPr>
          <p:cNvPr id="5" name="Espace réservé du contenu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just">
              <a:buClr>
                <a:srgbClr val="00318F"/>
              </a:buClr>
            </a:pPr>
            <a:r>
              <a:rPr lang="fr-FR" sz="1050" dirty="0">
                <a:solidFill>
                  <a:srgbClr val="CDCECC">
                    <a:lumMod val="10000"/>
                  </a:srgbClr>
                </a:solidFill>
              </a:rPr>
              <a:t>De la Date d’Émission du support </a:t>
            </a:r>
            <a:r>
              <a:rPr lang="fr-FR" sz="1050" i="1" dirty="0">
                <a:solidFill>
                  <a:srgbClr val="CDCECC">
                    <a:lumMod val="10000"/>
                  </a:srgbClr>
                </a:solidFill>
              </a:rPr>
              <a:t>Nymphéa 2030 </a:t>
            </a:r>
            <a:r>
              <a:rPr lang="fr-FR" sz="1050" dirty="0">
                <a:solidFill>
                  <a:srgbClr val="CDCECC">
                    <a:lumMod val="10000"/>
                  </a:srgbClr>
                </a:solidFill>
              </a:rPr>
              <a:t>et jusqu’à sa date d’Échéance (entre le 17 avril 2020 et le 8 Janvier 2030) : </a:t>
            </a:r>
            <a:r>
              <a:rPr lang="fr-FR" sz="1050" i="1" dirty="0">
                <a:solidFill>
                  <a:srgbClr val="CDCECC">
                    <a:lumMod val="10000"/>
                  </a:srgbClr>
                </a:solidFill>
              </a:rPr>
              <a:t>Nymphéa 2030 </a:t>
            </a:r>
            <a:r>
              <a:rPr lang="fr-FR" sz="1050" dirty="0">
                <a:solidFill>
                  <a:srgbClr val="CDCECC">
                    <a:lumMod val="10000"/>
                  </a:srgbClr>
                </a:solidFill>
              </a:rPr>
              <a:t>est conçu dans la perspective d’un investissement jusqu’à la Date d’Échéance du 8 Janvier 2030. Il est donc destiné aux adhérents/souscripteurs ayant l’intention de maintenir leur investissement jusqu’à l’échéance finale prévue, le 8 Janvier 2030.</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L’adhérent/souscripteur peut, en effet, prendre un risque de perte en capital non mesurable et pouvant être totale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est contraint de demander un rachat total ou partiel du montant investi sur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souhaite effectuer un arbitrage en sortie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ou en cas de décès, qui entraîne le dénouement du contrat, avant l’une des échéances prévues lorsque la garantie de 	prévoyance éventuellement proposée dans certains contrats d’assurance vie n’a pas été souscrite ou ne peut pas s’appliquer.</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ces hypothèses, une sortie par décès, rachat ou arbitrage de l’unité de compte représentée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à une autre date que l’échéance (anticipée ou finale), s’effectuera à un prix qui dépendra des paramètres de marché ce jour-là ne permettant plus à l’adhérent/souscripteur de bénéficier de la protection conditionnelle du capital prévue à l’échéance, ni du rendement espéré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déduction faite des frais applicables détaillés ci-après.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(le 5 mai 2025) : l’attention de l’adhérent/ souscripteur est attirée sur le fait que le 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est soumis à des conditions de marché précises ne relevant pas de la volonté de l’adhérent/ souscripteur. Si les conditions sont réunies, le mécanisme s’activera automatiquement sans intervention de sa part.</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Frais liés au contrat d’assurance vie ou de capitalisation : à toute performance affichée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qu’elle soit positive ou négative, les frais sur versements, d’arbitrage, de gestion sur encours, et le cas échéant, ceux liés aux garanties de prévoyance du contrat d’assurance vie ou de capitalisation doivent être déduits.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Fiscalité applicable à un investissement dans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Nymphéa 2030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les contrats d’assurance-vie ou de capitalisation : les dispositions fiscales et les prélèvements sociaux, en vigueur, propres aux contrats d’assurance-vie ou de capitalisation lui sont applicables.</a:t>
            </a:r>
          </a:p>
        </p:txBody>
      </p:sp>
      <p:sp>
        <p:nvSpPr>
          <p:cNvPr id="6" name="Espace réservé du numéro de diapositive 3"/>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70D5E50-5FB4-44E8-9950-C560ACA14EBF}" type="slidenum">
              <a:rPr kumimoji="0" 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29</a:t>
            </a:fld>
            <a:endParaRPr kumimoji="0" lang="fr-FR" sz="1000" b="0" i="0" u="none" strike="noStrike" kern="1200" cap="none" spc="0" normalizeH="0" baseline="0" noProof="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9410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3C38FB24-A210-4662-ABDF-B23EF75F6056}"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30</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sp>
        <p:nvSpPr>
          <p:cNvPr id="4"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CONTACTS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5" name="Espace réservé du contenu 5"/>
          <p:cNvSpPr txBox="1">
            <a:spLocks/>
          </p:cNvSpPr>
          <p:nvPr/>
        </p:nvSpPr>
        <p:spPr bwMode="auto">
          <a:xfrm>
            <a:off x="457200" y="1600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Pour plus d’information </a:t>
            </a:r>
          </a:p>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6" name="Picture 2" descr="http://www.google.fr/url?source=imglanding&amp;ct=img&amp;q=http://www.intellego.fr/uploads_static/uploads/media/actualite-education/numero-vert-APB.jpg&amp;sa=X&amp;ei=03JUVc_rOMvSUd_VgcgJ&amp;ved=0CAkQ8wc4EQ&amp;usg=AFQjCNFa9b_uL7d8RnnlgFQbALwGDWi7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16" y="2781347"/>
            <a:ext cx="1296194" cy="86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647" y="4149080"/>
            <a:ext cx="863996" cy="863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324381" y="4535463"/>
            <a:ext cx="5386388" cy="307975"/>
          </a:xfrm>
          <a:prstGeom prst="rect">
            <a:avLst/>
          </a:prstGeom>
          <a:noFill/>
        </p:spPr>
        <p:txBody>
          <a:bodyPr>
            <a:spAutoFit/>
          </a:bodyPr>
          <a:lstStyle/>
          <a:p>
            <a:pPr fontAlgn="base">
              <a:spcBef>
                <a:spcPct val="0"/>
              </a:spcBef>
              <a:spcAft>
                <a:spcPct val="0"/>
              </a:spcAft>
              <a:defRPr/>
            </a:pPr>
            <a:r>
              <a:rPr lang="fr-FR" sz="1400" b="1" dirty="0">
                <a:solidFill>
                  <a:srgbClr val="0000FF"/>
                </a:solidFill>
                <a:latin typeface="Helvetica"/>
                <a:cs typeface="Arial" pitchFamily="34" charset="0"/>
              </a:rPr>
              <a:t>animation@natixis.com</a:t>
            </a:r>
          </a:p>
        </p:txBody>
      </p:sp>
      <p:sp>
        <p:nvSpPr>
          <p:cNvPr id="9" name="ZoneTexte 8"/>
          <p:cNvSpPr txBox="1"/>
          <p:nvPr/>
        </p:nvSpPr>
        <p:spPr>
          <a:xfrm>
            <a:off x="515938" y="2060575"/>
            <a:ext cx="8208962" cy="261938"/>
          </a:xfrm>
          <a:prstGeom prst="rect">
            <a:avLst/>
          </a:prstGeom>
          <a:noFill/>
        </p:spPr>
        <p:txBody>
          <a:bodyPr>
            <a:spAutoFit/>
          </a:bodyPr>
          <a:lstStyle/>
          <a:p>
            <a:pPr fontAlgn="base">
              <a:spcBef>
                <a:spcPct val="0"/>
              </a:spcBef>
              <a:spcAft>
                <a:spcPct val="0"/>
              </a:spcAft>
              <a:defRPr/>
            </a:pPr>
            <a:r>
              <a:rPr lang="fr-FR" sz="1100" dirty="0">
                <a:solidFill>
                  <a:srgbClr val="4F504F"/>
                </a:solidFill>
                <a:latin typeface="Helvetica"/>
                <a:cs typeface="Arial" pitchFamily="34" charset="0"/>
              </a:rPr>
              <a:t>Si vous avez des questions, vous pouvez nous contacter par téléphone ou par e-mail : </a:t>
            </a:r>
          </a:p>
        </p:txBody>
      </p:sp>
      <p:sp>
        <p:nvSpPr>
          <p:cNvPr id="10" name="ZoneTexte 9"/>
          <p:cNvSpPr txBox="1"/>
          <p:nvPr/>
        </p:nvSpPr>
        <p:spPr>
          <a:xfrm>
            <a:off x="2310210" y="3059197"/>
            <a:ext cx="5386388" cy="307975"/>
          </a:xfrm>
          <a:prstGeom prst="rect">
            <a:avLst/>
          </a:prstGeom>
          <a:noFill/>
        </p:spPr>
        <p:txBody>
          <a:bodyPr>
            <a:spAutoFit/>
          </a:bodyPr>
          <a:lstStyle/>
          <a:p>
            <a:pPr fontAlgn="base">
              <a:spcBef>
                <a:spcPct val="0"/>
              </a:spcBef>
              <a:spcAft>
                <a:spcPct val="0"/>
              </a:spcAft>
              <a:defRPr/>
            </a:pPr>
            <a:r>
              <a:rPr lang="fr-FR" sz="1400" b="1" dirty="0">
                <a:solidFill>
                  <a:srgbClr val="92D050"/>
                </a:solidFill>
                <a:latin typeface="Helvetica"/>
                <a:cs typeface="Arial" pitchFamily="34" charset="0"/>
              </a:rPr>
              <a:t>01 58 55 92 98 </a:t>
            </a:r>
          </a:p>
        </p:txBody>
      </p:sp>
      <p:pic>
        <p:nvPicPr>
          <p:cNvPr id="11" name="Image 10"/>
          <p:cNvPicPr>
            <a:picLocks noChangeAspect="1"/>
          </p:cNvPicPr>
          <p:nvPr/>
        </p:nvPicPr>
        <p:blipFill>
          <a:blip r:embed="rId4"/>
          <a:stretch>
            <a:fillRect/>
          </a:stretch>
        </p:blipFill>
        <p:spPr>
          <a:xfrm>
            <a:off x="7547524" y="6370638"/>
            <a:ext cx="1504950" cy="523875"/>
          </a:xfrm>
          <a:prstGeom prst="rect">
            <a:avLst/>
          </a:prstGeom>
        </p:spPr>
      </p:pic>
      <p:pic>
        <p:nvPicPr>
          <p:cNvPr id="12" name="Image 11"/>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572269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FFFFFF"/>
          </a:solidFill>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AVERtissement</a:t>
            </a:r>
            <a:endParaRPr kumimoji="0" lang="en-US" sz="2800" b="0" i="0" u="none" strike="noStrike" kern="1200" cap="all" spc="0" normalizeH="0" baseline="0" noProof="0" dirty="0">
              <a:ln>
                <a:noFill/>
              </a:ln>
              <a:solidFill>
                <a:srgbClr val="C00000"/>
              </a:solidFill>
              <a:effectLst/>
              <a:uLnTx/>
              <a:uFillTx/>
              <a:latin typeface="Franklin Gothic Medium"/>
            </a:endParaRPr>
          </a:p>
        </p:txBody>
      </p:sp>
      <p:pic>
        <p:nvPicPr>
          <p:cNvPr id="6" name="Image 5"/>
          <p:cNvPicPr>
            <a:picLocks noChangeAspect="1"/>
          </p:cNvPicPr>
          <p:nvPr/>
        </p:nvPicPr>
        <p:blipFill>
          <a:blip r:embed="rId2"/>
          <a:stretch>
            <a:fillRect/>
          </a:stretch>
        </p:blipFill>
        <p:spPr>
          <a:xfrm>
            <a:off x="2513258" y="6651677"/>
            <a:ext cx="3943350" cy="171450"/>
          </a:xfrm>
          <a:prstGeom prst="rect">
            <a:avLst/>
          </a:prstGeom>
        </p:spPr>
      </p:pic>
      <p:sp>
        <p:nvSpPr>
          <p:cNvPr id="7" name="Rectangle 7"/>
          <p:cNvSpPr>
            <a:spLocks noChangeArrowheads="1"/>
          </p:cNvSpPr>
          <p:nvPr/>
        </p:nvSpPr>
        <p:spPr bwMode="auto">
          <a:xfrm>
            <a:off x="96838" y="1557338"/>
            <a:ext cx="88677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rgbClr val="CD0920"/>
              </a:buClr>
              <a:buSzPct val="75000"/>
              <a:buFont typeface="Lucida Grande"/>
              <a:buChar char="▶"/>
              <a:tabLst>
                <a:tab pos="457200" algn="l"/>
              </a:tabLst>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tabLst>
                <a:tab pos="457200" algn="l"/>
              </a:tabLst>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tabLst>
                <a:tab pos="457200" algn="l"/>
              </a:tabLst>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tabLst>
                <a:tab pos="457200" algn="l"/>
              </a:tabLst>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tabLst>
                <a:tab pos="457200" algn="l"/>
              </a:tabLst>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Ce document de mise en marché et de formation est à usage strictement interne; il est strictement informatif et confidentiel. Ce document est exclusivement destiné à un usage interne au sein du réseau Caisses d’Epargne et de Banques Populaires. Les informations contenues dans ce document ont été établies par Natixis pour le seul besoin de formation des conseillers dédiés du réseau Caisse d’Epargne. Natixis accepte de mettre ce document à disposition desdits conseillers qui s’engagent à ne pas le réutiliser, le reproduire ou le diffuser à un tiers. Les informations contenues dans ce document sont la propriété de Natixis. Il ne saurait être transmis à quiconque  sans l’accord préalable écrit de Natixis. La distribution, possession ou la remise de ce document dans ou à partir de certaines juridictions peut être limitée ou interdite par la loi. Il est demandé aux personnes recevant ce document de s’informer sur l’existence de telles limitations ou interdictions et de s’y conformer. Ni Natixis, ni ses affiliés, directeurs, administrateurs, employés, agents ou conseils, ni toute autre personne accepte d’être responsable à l’encontre de toute personne du fait de la distribution, possession ou remise de ce document dans ou à partir de toute juridiction. Ce document est fourni à chaque destinataire à titre d’information, il ne comporte aucune offre d’achat ou de vente d’instruments financiers ni aucune prestation de conseil, notamment en matière de service d’investissement, et ne constitue pas une recommandation personnalisée d’investissement. Il est destiné à être diffusé en interne et les produits ou services visés ne prennent en compte aucun objectif d’investissement, situation financière ou besoin spécifique à un client ou à un tiers en particulier. Il ne peut être considéré comme une sollicitation, une offre ou un engagement de Natixis à mettre en place une transaction aux conditions qui y sont décrites ou à d’autres conditions. Ce document ne constitue pas non plus une recherche en investissement ni un rapport de recherche indépendant.</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n’a ni vérifié ni conduit une analyse indépendante des informations figurant dans ce document. Par conséquent, Natixis ne fait aucune déclaration ou garantie ni ne prend aucun engagement envers les lecteurs de ce document, de quelque manière que ce soit (expresse ou implicite) au titre de la pertinence, de l’exactitude ou de l’exhaustivité des informations qui y figurent ou de la pertinence des hypothèses auxquelles elle fait référence. En effet, les informations y figurant ne tiennent pas compte des règles comptables ou fiscales particulières qui s’appliqueraient aux clients,  aux clients potentiels et plus généralement à tout tiers. Natixis ne saurait donc être tenue responsable des éventuelles différences de valorisation entre ses propres données et celles de tiers, ces différences pouvant notamment résulter de considérations sur l’application de règles comptables, fiscales ou relatives à des modèles de valorisation.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contenues dans ce document, notamment mais non exclusivement les chiffres, performances, simulations, taux, risques sont indicatives et sont susceptibles d’évolution à tout moment, notamment en fonction des conditions de marché. Les performances passées et les simulations de performances passées ne sont pas un indicateur fiable et ne préjugent donc pas des performances futures. Les informations contenues dans ce document peuvent inclure des résultats d’analyses issues d’un modèle quantitatif qui représentent des évènements futurs potentiels, qui pourront ou non se réaliser, et elles ne constituent pas une analyse complète de tous les faits substantiels qui déterminent un produit. Les simulations présentées sur ce document sont le résultat d’estimations de Natixis à un moment donné, sur la base de paramètres sélectionnés par Natixis, de conditions de marché à ce moment donné et de données historiques qui ne préjugent en rien de résultats futurs. Natixis se réserve le droit de modifier ou de retirer ces informations à tout moment sans préavis. L’ensemble des données est présenté hors fiscalité applicable, hors inflation et/ou frais liés au cadre d’investissement. Les indications qui figurent dans le présent document, y compris la description des avantages et des inconvénients, ne préjugent pas du cadre d’investissement choisi et notamment de l’impact que les frais liés à ce cadre d’investissement peuvent avoir sur l’économie générale de l’opération pour l’investisseur, de ce fait, la performance nette pour le client peut donc être négative. Plus généralement, Natixis, ses filiales, ses actionnaires de référence ainsi que leurs directeurs, administrateurs, associés, agents, représentants, salariés ou conseils respectifs rejettent toute responsabilité à l’égard des lecteurs de ce document ou de leurs conseils concernant les caractéristiques de ces informations. Les affirmations, hypothèses et opinions contenues dans ce document peuvent contenir des prédictions et ainsi contenir des risques et des incertitudes. Les résultats constatés et les développements peuvent différer substantiellement de ceux exprimés ou qui sont implicites dans les affirmations, hypothèses et opinions en fonction d’une variété de facteurs. Il ne peut y avoir de garantie que les résultats projetés, les projections ou les développements seront atteints. Aucune déclaration ou garantie explicite ou implicite n’est donnée par Natixis quant à l’accomplissement ou le bien fondé, de toute projection, tout objectif, estimation, prévision, affirmations, hypothèses et opinions contenus dans ce document et nul ne doit s’y fier. Rien dans ce document est ou doit être considéré comme une promesse ou une garantie quant au futur.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figurant dans la présentation n’ont pas vocation à faire l’objet d’une mise à jour après la date apposée en première page. Par ailleurs, la remise de ce document n’entraîne en aucune manière une obligation implicite de quiconque de mise à jour des informations qui y figurent.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ne saurait être tenue pour responsable des pertes financières ou d’une quelconque décision prise sur le fondement des informations figurant dans ce document et n’assume aucune prestation de conseil, notamment en matière de services d’investissement.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tout état de cause, il appartient à chaque destinataire de ce document de recueillir les avis internes et externes nécessaires ou souhaitables, y compris de la part de juristes, fiscalistes, comptables, conseillers financiers, ou tous autres spécialistes, pour procéder à une évaluation indépendante des informations contenues dans ce document afin d’en apprécier les mérites et les facteurs de risques.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conséquence Natixis décline toute responsabilité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-en cas d’imprécision, inexactitude, erreur ou omission portant sur des informations disponibles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pour tous dommages, directs et/ou indirects, quelles qu’en soient les causes, origines, nature ou conséquences, provoqués à raison de l’accès à ce document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de décision prises sur la base d’une information contenue dans ce document et de l’utilisation qui pourrait en être faîte par des tiers non destinataire de ce document.</a:t>
            </a:r>
          </a:p>
          <a:p>
            <a:pPr algn="just" eaLnBrk="1" fontAlgn="base" hangingPunct="1">
              <a:spcBef>
                <a:spcPct val="0"/>
              </a:spcBef>
              <a:spcAft>
                <a:spcPct val="0"/>
              </a:spcAft>
              <a:buClrTx/>
              <a:buSzTx/>
              <a:buFont typeface="Lucida Grande"/>
              <a:buNone/>
              <a:tabLst/>
            </a:pPr>
            <a:endParaRPr lang="fr-FR" altLang="en-US" sz="700" dirty="0">
              <a:solidFill>
                <a:srgbClr val="000000">
                  <a:lumMod val="95000"/>
                  <a:lumOff val="5000"/>
                </a:srgbClr>
              </a:solidFill>
              <a:latin typeface="Arial" pitchFamily="34" charset="0"/>
              <a:cs typeface="Arial" pitchFamily="34" charset="0"/>
            </a:endParaRP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est agréée par l’Autorité de Contrôle Prudentiel  et de Résolution (ACPR) en France en qualité de Banque – prestataire de services d’investissements et soumise à sa supervision. Natixis est réglementée par l’AMF (Autorité des Marchés Financiers) pour l’exercice des services d’investissements pour lesquels elle est agréée. Natixis  est supervisée par  la Banque Centrale Européenne (BCE).</a:t>
            </a:r>
          </a:p>
        </p:txBody>
      </p:sp>
    </p:spTree>
    <p:extLst>
      <p:ext uri="{BB962C8B-B14F-4D97-AF65-F5344CB8AC3E}">
        <p14:creationId xmlns:p14="http://schemas.microsoft.com/office/powerpoint/2010/main" val="118084492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1DB13F40-0C24-4498-9191-00DD78B68B5C}" vid="{69E9BF48-F89C-4BDA-96E4-CB76F77BF99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7626</TotalTime>
  <Words>6403</Words>
  <Application>Microsoft Office PowerPoint</Application>
  <PresentationFormat>Affichage à l'écran (4:3)</PresentationFormat>
  <Paragraphs>440</Paragraphs>
  <Slides>31</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31</vt:i4>
      </vt:variant>
    </vt:vector>
  </HeadingPairs>
  <TitlesOfParts>
    <vt:vector size="43" baseType="lpstr">
      <vt:lpstr>Arial</vt:lpstr>
      <vt:lpstr>Arial Unicode MS</vt:lpstr>
      <vt:lpstr>Batang</vt:lpstr>
      <vt:lpstr>Calibri</vt:lpstr>
      <vt:lpstr>Franklin Gothic Medium</vt:lpstr>
      <vt:lpstr>Helvetica</vt:lpstr>
      <vt:lpstr>Lucida Grande</vt:lpstr>
      <vt:lpstr>Times</vt:lpstr>
      <vt:lpstr>Times New Roman</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DESCRIPTION DE L’INDICE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Natixis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Malwanga Roger-Charles Andre (EXT)</dc:creator>
  <cp:lastModifiedBy>HERISSE Jean-Michel</cp:lastModifiedBy>
  <cp:revision>134</cp:revision>
  <cp:lastPrinted>2019-07-08T16:03:12Z</cp:lastPrinted>
  <dcterms:created xsi:type="dcterms:W3CDTF">2019-01-22T16:38:05Z</dcterms:created>
  <dcterms:modified xsi:type="dcterms:W3CDTF">2019-12-26T09:21:26Z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83a6fe-0b6e-4399-9d09-a1c8d8d5000c_Enabled">
    <vt:lpwstr>True</vt:lpwstr>
  </property>
  <property fmtid="{D5CDD505-2E9C-101B-9397-08002B2CF9AE}" pid="3" name="MSIP_Label_6e83a6fe-0b6e-4399-9d09-a1c8d8d5000c_SiteId">
    <vt:lpwstr>d5bb6d35-8a82-4329-b49a-5030bd6497ab</vt:lpwstr>
  </property>
  <property fmtid="{D5CDD505-2E9C-101B-9397-08002B2CF9AE}" pid="4" name="MSIP_Label_6e83a6fe-0b6e-4399-9d09-a1c8d8d5000c_Owner">
    <vt:lpwstr>xavier.priour@natixis.com</vt:lpwstr>
  </property>
  <property fmtid="{D5CDD505-2E9C-101B-9397-08002B2CF9AE}" pid="5" name="MSIP_Label_6e83a6fe-0b6e-4399-9d09-a1c8d8d5000c_SetDate">
    <vt:lpwstr>2019-02-25T15:05:31.7922027Z</vt:lpwstr>
  </property>
  <property fmtid="{D5CDD505-2E9C-101B-9397-08002B2CF9AE}" pid="6" name="MSIP_Label_6e83a6fe-0b6e-4399-9d09-a1c8d8d5000c_Name">
    <vt:lpwstr>C1 - Public Natixis</vt:lpwstr>
  </property>
  <property fmtid="{D5CDD505-2E9C-101B-9397-08002B2CF9AE}" pid="7" name="MSIP_Label_6e83a6fe-0b6e-4399-9d09-a1c8d8d5000c_Application">
    <vt:lpwstr>Microsoft Azure Information Protection</vt:lpwstr>
  </property>
  <property fmtid="{D5CDD505-2E9C-101B-9397-08002B2CF9AE}" pid="8" name="MSIP_Label_6e83a6fe-0b6e-4399-9d09-a1c8d8d5000c_Extended_MSFT_Method">
    <vt:lpwstr>Manual</vt:lpwstr>
  </property>
  <property fmtid="{D5CDD505-2E9C-101B-9397-08002B2CF9AE}" pid="9" name="Sensitivity">
    <vt:lpwstr>C1 - Public Natixis</vt:lpwstr>
  </property>
</Properties>
</file>