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6" r:id="rId1"/>
    <p:sldMasterId id="2147483889" r:id="rId2"/>
    <p:sldMasterId id="2147483916" r:id="rId3"/>
    <p:sldMasterId id="2147483818" r:id="rId4"/>
  </p:sldMasterIdLst>
  <p:notesMasterIdLst>
    <p:notesMasterId r:id="rId14"/>
  </p:notesMasterIdLst>
  <p:handoutMasterIdLst>
    <p:handoutMasterId r:id="rId15"/>
  </p:handoutMasterIdLst>
  <p:sldIdLst>
    <p:sldId id="269" r:id="rId5"/>
    <p:sldId id="290" r:id="rId6"/>
    <p:sldId id="291" r:id="rId7"/>
    <p:sldId id="286" r:id="rId8"/>
    <p:sldId id="284" r:id="rId9"/>
    <p:sldId id="281" r:id="rId10"/>
    <p:sldId id="296" r:id="rId11"/>
    <p:sldId id="293" r:id="rId12"/>
    <p:sldId id="294" r:id="rId13"/>
  </p:sldIdLst>
  <p:sldSz cx="9144000" cy="5143500" type="screen16x9"/>
  <p:notesSz cx="6735763" cy="9866313"/>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108" userDrawn="1">
          <p15:clr>
            <a:srgbClr val="A4A3A4"/>
          </p15:clr>
        </p15:guide>
        <p15:guide id="2" pos="212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OUYTOUN Odile" initials="HO" lastIdx="6" clrIdx="0">
    <p:extLst>
      <p:ext uri="{19B8F6BF-5375-455C-9EA6-DF929625EA0E}">
        <p15:presenceInfo xmlns:p15="http://schemas.microsoft.com/office/powerpoint/2012/main" userId="S-1-5-21-3019584756-1612224902-2092370849-62737" providerId="AD"/>
      </p:ext>
    </p:extLst>
  </p:cmAuthor>
  <p:cmAuthor id="2" name="RAVILLAT Marc" initials="RM" lastIdx="4" clrIdx="1">
    <p:extLst>
      <p:ext uri="{19B8F6BF-5375-455C-9EA6-DF929625EA0E}">
        <p15:presenceInfo xmlns:p15="http://schemas.microsoft.com/office/powerpoint/2012/main" userId="S::marc.ravillat@ecuvie.caisse-epargne.fr::2ac4645d-091a-41e6-97ee-08614fc7f6f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000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114" autoAdjust="0"/>
    <p:restoredTop sz="94826"/>
  </p:normalViewPr>
  <p:slideViewPr>
    <p:cSldViewPr snapToGrid="0" snapToObjects="1">
      <p:cViewPr varScale="1">
        <p:scale>
          <a:sx n="110" d="100"/>
          <a:sy n="110" d="100"/>
        </p:scale>
        <p:origin x="1094" y="62"/>
      </p:cViewPr>
      <p:guideLst>
        <p:guide orient="horz" pos="1620"/>
        <p:guide pos="2880"/>
      </p:guideLst>
    </p:cSldViewPr>
  </p:slideViewPr>
  <p:notesTextViewPr>
    <p:cViewPr>
      <p:scale>
        <a:sx n="100" d="100"/>
        <a:sy n="100" d="100"/>
      </p:scale>
      <p:origin x="0" y="0"/>
    </p:cViewPr>
  </p:notesTextViewPr>
  <p:notesViewPr>
    <p:cSldViewPr snapToGrid="0" snapToObjects="1">
      <p:cViewPr varScale="1">
        <p:scale>
          <a:sx n="161" d="100"/>
          <a:sy n="161" d="100"/>
        </p:scale>
        <p:origin x="-6600" y="-120"/>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97A7AD74-72D3-064D-AFE0-48D2DB1D62B2}" type="datetimeFigureOut">
              <a:rPr lang="fr-FR" smtClean="0"/>
              <a:t>30/01/2020</a:t>
            </a:fld>
            <a:endParaRPr lang="fr-FR"/>
          </a:p>
        </p:txBody>
      </p:sp>
      <p:sp>
        <p:nvSpPr>
          <p:cNvPr id="4" name="Espace réservé du pied de page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2E5E2CB5-F9F6-E842-A58F-4862DF014183}" type="slidenum">
              <a:rPr lang="fr-FR" smtClean="0"/>
              <a:t>‹N°›</a:t>
            </a:fld>
            <a:endParaRPr lang="fr-FR"/>
          </a:p>
        </p:txBody>
      </p:sp>
    </p:spTree>
    <p:extLst>
      <p:ext uri="{BB962C8B-B14F-4D97-AF65-F5344CB8AC3E}">
        <p14:creationId xmlns:p14="http://schemas.microsoft.com/office/powerpoint/2010/main" val="18140467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BD68FB69-E8C5-F640-ABA3-125AE8D27D80}" type="datetimeFigureOut">
              <a:rPr lang="fr-FR" smtClean="0"/>
              <a:t>30/01/2020</a:t>
            </a:fld>
            <a:endParaRPr lang="fr-FR"/>
          </a:p>
        </p:txBody>
      </p:sp>
      <p:sp>
        <p:nvSpPr>
          <p:cNvPr id="4" name="Espace réservé de l'image des diapositives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41BB5D35-6A6A-D64B-8D45-E86C7E2C099C}" type="slidenum">
              <a:rPr lang="fr-FR" smtClean="0"/>
              <a:t>‹N°›</a:t>
            </a:fld>
            <a:endParaRPr lang="fr-FR"/>
          </a:p>
        </p:txBody>
      </p:sp>
    </p:spTree>
    <p:extLst>
      <p:ext uri="{BB962C8B-B14F-4D97-AF65-F5344CB8AC3E}">
        <p14:creationId xmlns:p14="http://schemas.microsoft.com/office/powerpoint/2010/main" val="375978378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1BB5D35-6A6A-D64B-8D45-E86C7E2C099C}" type="slidenum">
              <a:rPr lang="fr-FR" smtClean="0"/>
              <a:t>1</a:t>
            </a:fld>
            <a:endParaRPr lang="fr-FR"/>
          </a:p>
        </p:txBody>
      </p:sp>
    </p:spTree>
    <p:extLst>
      <p:ext uri="{BB962C8B-B14F-4D97-AF65-F5344CB8AC3E}">
        <p14:creationId xmlns:p14="http://schemas.microsoft.com/office/powerpoint/2010/main" val="1748358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1BB5D35-6A6A-D64B-8D45-E86C7E2C099C}" type="slidenum">
              <a:rPr lang="fr-FR" smtClean="0"/>
              <a:t>4</a:t>
            </a:fld>
            <a:endParaRPr lang="fr-FR"/>
          </a:p>
        </p:txBody>
      </p:sp>
    </p:spTree>
    <p:extLst>
      <p:ext uri="{BB962C8B-B14F-4D97-AF65-F5344CB8AC3E}">
        <p14:creationId xmlns:p14="http://schemas.microsoft.com/office/powerpoint/2010/main" val="1364772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1BB5D35-6A6A-D64B-8D45-E86C7E2C099C}" type="slidenum">
              <a:rPr lang="fr-FR" smtClean="0"/>
              <a:t>5</a:t>
            </a:fld>
            <a:endParaRPr lang="fr-FR"/>
          </a:p>
        </p:txBody>
      </p:sp>
    </p:spTree>
    <p:extLst>
      <p:ext uri="{BB962C8B-B14F-4D97-AF65-F5344CB8AC3E}">
        <p14:creationId xmlns:p14="http://schemas.microsoft.com/office/powerpoint/2010/main" val="3602174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1BB5D35-6A6A-D64B-8D45-E86C7E2C099C}" type="slidenum">
              <a:rPr lang="fr-FR" smtClean="0"/>
              <a:t>7</a:t>
            </a:fld>
            <a:endParaRPr lang="fr-FR"/>
          </a:p>
        </p:txBody>
      </p:sp>
    </p:spTree>
    <p:extLst>
      <p:ext uri="{BB962C8B-B14F-4D97-AF65-F5344CB8AC3E}">
        <p14:creationId xmlns:p14="http://schemas.microsoft.com/office/powerpoint/2010/main" val="2161502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1BB5D35-6A6A-D64B-8D45-E86C7E2C099C}" type="slidenum">
              <a:rPr lang="fr-FR" smtClean="0"/>
              <a:t>8</a:t>
            </a:fld>
            <a:endParaRPr lang="fr-FR"/>
          </a:p>
        </p:txBody>
      </p:sp>
    </p:spTree>
    <p:extLst>
      <p:ext uri="{BB962C8B-B14F-4D97-AF65-F5344CB8AC3E}">
        <p14:creationId xmlns:p14="http://schemas.microsoft.com/office/powerpoint/2010/main" val="3507704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1BB5D35-6A6A-D64B-8D45-E86C7E2C099C}" type="slidenum">
              <a:rPr lang="fr-FR" smtClean="0"/>
              <a:t>9</a:t>
            </a:fld>
            <a:endParaRPr lang="fr-FR"/>
          </a:p>
        </p:txBody>
      </p:sp>
    </p:spTree>
    <p:extLst>
      <p:ext uri="{BB962C8B-B14F-4D97-AF65-F5344CB8AC3E}">
        <p14:creationId xmlns:p14="http://schemas.microsoft.com/office/powerpoint/2010/main" val="919481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654CCE-A9CF-5942-AF0C-8E8311C3EBB1}"/>
              </a:ext>
            </a:extLst>
          </p:cNvPr>
          <p:cNvSpPr>
            <a:spLocks noGrp="1"/>
          </p:cNvSpPr>
          <p:nvPr>
            <p:ph type="title" hasCustomPrompt="1"/>
          </p:nvPr>
        </p:nvSpPr>
        <p:spPr/>
        <p:txBody>
          <a:bodyPr/>
          <a:lstStyle>
            <a:lvl1pPr>
              <a:defRPr/>
            </a:lvl1pPr>
          </a:lstStyle>
          <a:p>
            <a:r>
              <a:rPr lang="fr-FR" dirty="0"/>
              <a:t>AJOUTER le titre</a:t>
            </a:r>
            <a:br>
              <a:rPr lang="fr-FR" dirty="0"/>
            </a:br>
            <a:r>
              <a:rPr lang="fr-FR" dirty="0"/>
              <a:t>de la PRÉSENTATION</a:t>
            </a:r>
            <a:br>
              <a:rPr lang="fr-FR" dirty="0"/>
            </a:br>
            <a:r>
              <a:rPr lang="fr-FR" dirty="0"/>
              <a:t>3 LIGNES MAXI</a:t>
            </a:r>
          </a:p>
        </p:txBody>
      </p:sp>
      <p:sp>
        <p:nvSpPr>
          <p:cNvPr id="3" name="Espace réservé de la date 2">
            <a:extLst>
              <a:ext uri="{FF2B5EF4-FFF2-40B4-BE49-F238E27FC236}">
                <a16:creationId xmlns:a16="http://schemas.microsoft.com/office/drawing/2014/main" id="{BF4B79DB-46C6-F74C-AC53-AF5BDA264F23}"/>
              </a:ext>
            </a:extLst>
          </p:cNvPr>
          <p:cNvSpPr>
            <a:spLocks noGrp="1"/>
          </p:cNvSpPr>
          <p:nvPr>
            <p:ph type="dt" sz="half" idx="10"/>
          </p:nvPr>
        </p:nvSpPr>
        <p:spPr/>
        <p:txBody>
          <a:bodyPr/>
          <a:lstStyle/>
          <a:p>
            <a:pPr algn="l"/>
            <a:r>
              <a:rPr lang="fr-FR"/>
              <a:t>25/11/2019</a:t>
            </a:r>
            <a:endParaRPr lang="en-US" dirty="0"/>
          </a:p>
        </p:txBody>
      </p:sp>
      <p:sp>
        <p:nvSpPr>
          <p:cNvPr id="5" name="Espace réservé du texte 2">
            <a:extLst>
              <a:ext uri="{FF2B5EF4-FFF2-40B4-BE49-F238E27FC236}">
                <a16:creationId xmlns:a16="http://schemas.microsoft.com/office/drawing/2014/main" id="{2D14FC5E-0874-C746-AFF6-BA242514816E}"/>
              </a:ext>
            </a:extLst>
          </p:cNvPr>
          <p:cNvSpPr>
            <a:spLocks noGrp="1"/>
          </p:cNvSpPr>
          <p:nvPr>
            <p:ph idx="1"/>
          </p:nvPr>
        </p:nvSpPr>
        <p:spPr>
          <a:xfrm>
            <a:off x="604877" y="3021420"/>
            <a:ext cx="4274693" cy="472663"/>
          </a:xfrm>
          <a:prstGeom prst="rect">
            <a:avLst/>
          </a:prstGeom>
        </p:spPr>
        <p:txBody>
          <a:bodyPr vert="horz" lIns="91440" tIns="45720" rIns="91440" bIns="45720" rtlCol="0">
            <a:normAutofit/>
          </a:bodyPr>
          <a:lstStyle/>
          <a:p>
            <a:pPr lvl="0"/>
            <a:r>
              <a:rPr lang="fr-FR" dirty="0"/>
              <a:t>Cliquez ici pour modifier la phrase optionnelle</a:t>
            </a:r>
            <a:br>
              <a:rPr lang="fr-FR" dirty="0"/>
            </a:br>
            <a:r>
              <a:rPr lang="fr-FR" dirty="0"/>
              <a:t>de la couverture.</a:t>
            </a:r>
          </a:p>
        </p:txBody>
      </p:sp>
    </p:spTree>
    <p:extLst>
      <p:ext uri="{BB962C8B-B14F-4D97-AF65-F5344CB8AC3E}">
        <p14:creationId xmlns:p14="http://schemas.microsoft.com/office/powerpoint/2010/main" val="258004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F49C15E5-9030-614C-A9D6-DE70ACC5A1D6}"/>
              </a:ext>
            </a:extLst>
          </p:cNvPr>
          <p:cNvSpPr>
            <a:spLocks noGrp="1"/>
          </p:cNvSpPr>
          <p:nvPr>
            <p:ph type="ftr" sz="quarter" idx="10"/>
          </p:nvPr>
        </p:nvSpPr>
        <p:spPr/>
        <p:txBody>
          <a:bodyPr/>
          <a:lstStyle/>
          <a:p>
            <a:endParaRPr lang="fr-FR" dirty="0"/>
          </a:p>
        </p:txBody>
      </p:sp>
      <p:sp>
        <p:nvSpPr>
          <p:cNvPr id="6" name="Espace réservé du titre 1">
            <a:extLst>
              <a:ext uri="{FF2B5EF4-FFF2-40B4-BE49-F238E27FC236}">
                <a16:creationId xmlns:a16="http://schemas.microsoft.com/office/drawing/2014/main" id="{32E9D11F-7898-114E-967E-D7B3D6975459}"/>
              </a:ext>
            </a:extLst>
          </p:cNvPr>
          <p:cNvSpPr>
            <a:spLocks noGrp="1"/>
          </p:cNvSpPr>
          <p:nvPr>
            <p:ph type="title"/>
          </p:nvPr>
        </p:nvSpPr>
        <p:spPr>
          <a:xfrm>
            <a:off x="604877" y="1494328"/>
            <a:ext cx="4274693" cy="1191733"/>
          </a:xfrm>
          <a:prstGeom prst="rect">
            <a:avLst/>
          </a:prstGeom>
          <a:noFill/>
        </p:spPr>
        <p:txBody>
          <a:bodyPr vert="horz" lIns="91440" tIns="45720" rIns="91440" bIns="45720" rtlCol="0" anchor="t" anchorCtr="0">
            <a:noAutofit/>
          </a:bodyPr>
          <a:lstStyle/>
          <a:p>
            <a:r>
              <a:rPr lang="fr-FR" dirty="0"/>
              <a:t>AJOUTER le titre</a:t>
            </a:r>
            <a:br>
              <a:rPr lang="fr-FR" dirty="0"/>
            </a:br>
            <a:r>
              <a:rPr lang="fr-FR" dirty="0"/>
              <a:t>de la PRÉSENTATION</a:t>
            </a:r>
            <a:br>
              <a:rPr lang="fr-FR" dirty="0"/>
            </a:br>
            <a:r>
              <a:rPr lang="fr-FR" dirty="0"/>
              <a:t>3 LIGNES MAXI</a:t>
            </a:r>
          </a:p>
        </p:txBody>
      </p:sp>
      <p:sp>
        <p:nvSpPr>
          <p:cNvPr id="8" name="Espace réservé du texte 2">
            <a:extLst>
              <a:ext uri="{FF2B5EF4-FFF2-40B4-BE49-F238E27FC236}">
                <a16:creationId xmlns:a16="http://schemas.microsoft.com/office/drawing/2014/main" id="{2020C1DD-5AA7-7A47-98F9-27888A973581}"/>
              </a:ext>
            </a:extLst>
          </p:cNvPr>
          <p:cNvSpPr>
            <a:spLocks noGrp="1"/>
          </p:cNvSpPr>
          <p:nvPr>
            <p:ph idx="1"/>
          </p:nvPr>
        </p:nvSpPr>
        <p:spPr>
          <a:xfrm>
            <a:off x="604876" y="2696221"/>
            <a:ext cx="4274693" cy="472663"/>
          </a:xfrm>
          <a:prstGeom prst="rect">
            <a:avLst/>
          </a:prstGeom>
        </p:spPr>
        <p:txBody>
          <a:bodyPr vert="horz" lIns="91440" tIns="45720" rIns="91440" bIns="45720" rtlCol="0">
            <a:normAutofit/>
          </a:bodyPr>
          <a:lstStyle/>
          <a:p>
            <a:pPr lvl="0"/>
            <a:r>
              <a:rPr lang="fr-FR" dirty="0"/>
              <a:t>Cliquez ici pour modifier la phrase optionnelle</a:t>
            </a:r>
            <a:br>
              <a:rPr lang="fr-FR" dirty="0"/>
            </a:br>
            <a:r>
              <a:rPr lang="fr-FR" dirty="0"/>
              <a:t>de la couverture.</a:t>
            </a:r>
          </a:p>
        </p:txBody>
      </p:sp>
    </p:spTree>
    <p:extLst>
      <p:ext uri="{BB962C8B-B14F-4D97-AF65-F5344CB8AC3E}">
        <p14:creationId xmlns:p14="http://schemas.microsoft.com/office/powerpoint/2010/main" val="455636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F49C15E5-9030-614C-A9D6-DE70ACC5A1D6}"/>
              </a:ext>
            </a:extLst>
          </p:cNvPr>
          <p:cNvSpPr>
            <a:spLocks noGrp="1"/>
          </p:cNvSpPr>
          <p:nvPr>
            <p:ph type="ftr" sz="quarter" idx="10"/>
          </p:nvPr>
        </p:nvSpPr>
        <p:spPr/>
        <p:txBody>
          <a:bodyPr/>
          <a:lstStyle/>
          <a:p>
            <a:endParaRPr lang="fr-FR" dirty="0"/>
          </a:p>
        </p:txBody>
      </p:sp>
      <p:sp>
        <p:nvSpPr>
          <p:cNvPr id="5" name="ZoneTexte 4">
            <a:extLst>
              <a:ext uri="{FF2B5EF4-FFF2-40B4-BE49-F238E27FC236}">
                <a16:creationId xmlns:a16="http://schemas.microsoft.com/office/drawing/2014/main" id="{B8371B6E-AF2C-1543-A4F6-19F86E419A0C}"/>
              </a:ext>
            </a:extLst>
          </p:cNvPr>
          <p:cNvSpPr txBox="1"/>
          <p:nvPr userDrawn="1"/>
        </p:nvSpPr>
        <p:spPr>
          <a:xfrm>
            <a:off x="391853" y="243729"/>
            <a:ext cx="8326696" cy="584775"/>
          </a:xfrm>
          <a:prstGeom prst="rect">
            <a:avLst/>
          </a:prstGeom>
          <a:noFill/>
        </p:spPr>
        <p:txBody>
          <a:bodyPr wrap="square" rtlCol="0">
            <a:spAutoFit/>
          </a:bodyPr>
          <a:lstStyle/>
          <a:p>
            <a:r>
              <a:rPr lang="fr-FR" sz="3200" dirty="0">
                <a:solidFill>
                  <a:srgbClr val="E3000B"/>
                </a:solidFill>
              </a:rPr>
              <a:t> Sommaire</a:t>
            </a:r>
          </a:p>
        </p:txBody>
      </p:sp>
      <p:sp>
        <p:nvSpPr>
          <p:cNvPr id="7" name="Espace réservé du texte 9">
            <a:extLst>
              <a:ext uri="{FF2B5EF4-FFF2-40B4-BE49-F238E27FC236}">
                <a16:creationId xmlns:a16="http://schemas.microsoft.com/office/drawing/2014/main" id="{CBC54D63-03CD-1547-9F01-72EAB796BB83}"/>
              </a:ext>
            </a:extLst>
          </p:cNvPr>
          <p:cNvSpPr>
            <a:spLocks noGrp="1"/>
          </p:cNvSpPr>
          <p:nvPr>
            <p:ph type="body" sz="quarter" idx="16" hasCustomPrompt="1"/>
          </p:nvPr>
        </p:nvSpPr>
        <p:spPr>
          <a:xfrm>
            <a:off x="392116" y="1096201"/>
            <a:ext cx="8326437" cy="1499363"/>
          </a:xfrm>
          <a:prstGeom prst="rect">
            <a:avLst/>
          </a:prstGeom>
        </p:spPr>
        <p:txBody>
          <a:bodyPr vert="horz"/>
          <a:lstStyle>
            <a:lvl1pPr marL="0" indent="0">
              <a:buClr>
                <a:schemeClr val="bg1"/>
              </a:buClr>
              <a:buFont typeface="Arial"/>
              <a:buChar char="•"/>
              <a:defRPr sz="1800" b="1" i="0" cap="all">
                <a:solidFill>
                  <a:schemeClr val="tx1"/>
                </a:solidFill>
              </a:defRPr>
            </a:lvl1pPr>
            <a:lvl2pPr marL="396000" indent="-285750">
              <a:buClr>
                <a:srgbClr val="E3000B"/>
              </a:buClr>
              <a:buFont typeface="Lucida Grande"/>
              <a:buChar char="&gt;"/>
              <a:defRPr sz="1800" b="0" i="0" cap="none"/>
            </a:lvl2pPr>
            <a:lvl3pPr>
              <a:defRPr b="1" i="0" cap="all"/>
            </a:lvl3pPr>
            <a:lvl4pPr>
              <a:defRPr b="1" i="0" cap="all"/>
            </a:lvl4pPr>
            <a:lvl5pPr>
              <a:defRPr b="1" i="0" cap="all"/>
            </a:lvl5pPr>
          </a:lstStyle>
          <a:p>
            <a:pPr lvl="0"/>
            <a:r>
              <a:rPr lang="fr-FR" dirty="0"/>
              <a:t>Cliquez pour modifier le titre de la rubrique</a:t>
            </a:r>
          </a:p>
          <a:p>
            <a:pPr lvl="1"/>
            <a:r>
              <a:rPr lang="fr-FR" dirty="0"/>
              <a:t>Cliquez pour modifier le titre de la </a:t>
            </a:r>
            <a:r>
              <a:rPr lang="fr-FR" dirty="0" err="1"/>
              <a:t>slide</a:t>
            </a:r>
            <a:endParaRPr lang="fr-FR" dirty="0"/>
          </a:p>
        </p:txBody>
      </p:sp>
      <p:sp>
        <p:nvSpPr>
          <p:cNvPr id="9" name="Espace réservé du texte 9">
            <a:extLst>
              <a:ext uri="{FF2B5EF4-FFF2-40B4-BE49-F238E27FC236}">
                <a16:creationId xmlns:a16="http://schemas.microsoft.com/office/drawing/2014/main" id="{B0CB72E0-A7D9-124C-BA66-33AE29C1BD4A}"/>
              </a:ext>
            </a:extLst>
          </p:cNvPr>
          <p:cNvSpPr>
            <a:spLocks noGrp="1"/>
          </p:cNvSpPr>
          <p:nvPr>
            <p:ph type="body" sz="quarter" idx="17" hasCustomPrompt="1"/>
          </p:nvPr>
        </p:nvSpPr>
        <p:spPr>
          <a:xfrm>
            <a:off x="392116" y="2596388"/>
            <a:ext cx="8326437" cy="1499363"/>
          </a:xfrm>
          <a:prstGeom prst="rect">
            <a:avLst/>
          </a:prstGeom>
        </p:spPr>
        <p:txBody>
          <a:bodyPr vert="horz"/>
          <a:lstStyle>
            <a:lvl1pPr marL="0" indent="0">
              <a:buClr>
                <a:schemeClr val="bg1"/>
              </a:buClr>
              <a:buFont typeface="Arial"/>
              <a:buChar char="•"/>
              <a:defRPr sz="1800" b="1" i="0" cap="all">
                <a:solidFill>
                  <a:schemeClr val="tx1"/>
                </a:solidFill>
              </a:defRPr>
            </a:lvl1pPr>
            <a:lvl2pPr marL="396000" indent="-285750">
              <a:buClr>
                <a:srgbClr val="E3000B"/>
              </a:buClr>
              <a:buFont typeface="Lucida Grande"/>
              <a:buChar char="&gt;"/>
              <a:defRPr sz="1800" b="0" i="0" cap="none"/>
            </a:lvl2pPr>
            <a:lvl3pPr>
              <a:defRPr b="1" i="0" cap="all"/>
            </a:lvl3pPr>
            <a:lvl4pPr>
              <a:defRPr b="1" i="0" cap="all"/>
            </a:lvl4pPr>
            <a:lvl5pPr>
              <a:defRPr b="1" i="0" cap="all"/>
            </a:lvl5pPr>
          </a:lstStyle>
          <a:p>
            <a:pPr lvl="0"/>
            <a:r>
              <a:rPr lang="fr-FR" dirty="0"/>
              <a:t>Cliquez pour modifier le titre de la rubrique</a:t>
            </a:r>
          </a:p>
          <a:p>
            <a:pPr lvl="1"/>
            <a:r>
              <a:rPr lang="fr-FR" dirty="0"/>
              <a:t>Cliquez pour modifier le titre de la </a:t>
            </a:r>
            <a:r>
              <a:rPr lang="fr-FR" dirty="0" err="1"/>
              <a:t>slide</a:t>
            </a:r>
            <a:endParaRPr lang="fr-FR" dirty="0"/>
          </a:p>
        </p:txBody>
      </p:sp>
    </p:spTree>
    <p:extLst>
      <p:ext uri="{BB962C8B-B14F-4D97-AF65-F5344CB8AC3E}">
        <p14:creationId xmlns:p14="http://schemas.microsoft.com/office/powerpoint/2010/main" val="3206260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1_Page-1">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
        <p:nvSpPr>
          <p:cNvPr id="5" name="Espace réservé de la date 3">
            <a:extLst>
              <a:ext uri="{FF2B5EF4-FFF2-40B4-BE49-F238E27FC236}">
                <a16:creationId xmlns:a16="http://schemas.microsoft.com/office/drawing/2014/main" id="{7C31F5ED-8E73-0845-AFD9-9773A4D9B954}"/>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fr-FR"/>
              <a:t>25/11/2019</a:t>
            </a:r>
            <a:endParaRPr lang="en-US" dirty="0"/>
          </a:p>
        </p:txBody>
      </p:sp>
      <p:sp>
        <p:nvSpPr>
          <p:cNvPr id="6" name="Espace réservé du pied de page 2">
            <a:extLst>
              <a:ext uri="{FF2B5EF4-FFF2-40B4-BE49-F238E27FC236}">
                <a16:creationId xmlns:a16="http://schemas.microsoft.com/office/drawing/2014/main" id="{AB40E84A-049C-7D4F-AD35-153CA7FA1095}"/>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Tree>
    <p:extLst>
      <p:ext uri="{BB962C8B-B14F-4D97-AF65-F5344CB8AC3E}">
        <p14:creationId xmlns:p14="http://schemas.microsoft.com/office/powerpoint/2010/main" val="1689633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2_Page-2">
    <p:spTree>
      <p:nvGrpSpPr>
        <p:cNvPr id="1" name=""/>
        <p:cNvGrpSpPr/>
        <p:nvPr/>
      </p:nvGrpSpPr>
      <p:grpSpPr>
        <a:xfrm>
          <a:off x="0" y="0"/>
          <a:ext cx="0" cy="0"/>
          <a:chOff x="0" y="0"/>
          <a:chExt cx="0" cy="0"/>
        </a:xfrm>
      </p:grpSpPr>
      <p:sp>
        <p:nvSpPr>
          <p:cNvPr id="6" name="Espace réservé du texte 5"/>
          <p:cNvSpPr>
            <a:spLocks noGrp="1"/>
          </p:cNvSpPr>
          <p:nvPr>
            <p:ph type="body" sz="quarter" idx="22" hasCustomPrompt="1"/>
          </p:nvPr>
        </p:nvSpPr>
        <p:spPr>
          <a:xfrm>
            <a:off x="392762" y="831354"/>
            <a:ext cx="83264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8" name="Espace réservé du texte 5">
            <a:extLst>
              <a:ext uri="{FF2B5EF4-FFF2-40B4-BE49-F238E27FC236}">
                <a16:creationId xmlns:a16="http://schemas.microsoft.com/office/drawing/2014/main" id="{0328C301-AAC2-A74C-8C23-3D9F893EDA10}"/>
              </a:ext>
            </a:extLst>
          </p:cNvPr>
          <p:cNvSpPr>
            <a:spLocks noGrp="1"/>
          </p:cNvSpPr>
          <p:nvPr>
            <p:ph type="body" sz="quarter" idx="23" hasCustomPrompt="1"/>
          </p:nvPr>
        </p:nvSpPr>
        <p:spPr>
          <a:xfrm>
            <a:off x="392762" y="2728232"/>
            <a:ext cx="83264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9" name="Titre 1">
            <a:extLst>
              <a:ext uri="{FF2B5EF4-FFF2-40B4-BE49-F238E27FC236}">
                <a16:creationId xmlns:a16="http://schemas.microsoft.com/office/drawing/2014/main" id="{4B54DAB9-7788-FA4D-9808-AD3BFA3BD99A}"/>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
        <p:nvSpPr>
          <p:cNvPr id="10" name="Espace réservé de la date 3">
            <a:extLst>
              <a:ext uri="{FF2B5EF4-FFF2-40B4-BE49-F238E27FC236}">
                <a16:creationId xmlns:a16="http://schemas.microsoft.com/office/drawing/2014/main" id="{63B5506D-DC26-3747-BA90-77FDB06F4896}"/>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fr-FR"/>
              <a:t>25/11/2019</a:t>
            </a:r>
            <a:endParaRPr lang="en-US" dirty="0"/>
          </a:p>
        </p:txBody>
      </p:sp>
      <p:sp>
        <p:nvSpPr>
          <p:cNvPr id="11" name="Espace réservé du pied de page 2">
            <a:extLst>
              <a:ext uri="{FF2B5EF4-FFF2-40B4-BE49-F238E27FC236}">
                <a16:creationId xmlns:a16="http://schemas.microsoft.com/office/drawing/2014/main" id="{1B7531FE-0777-3049-A177-3449013837AB}"/>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Tree>
    <p:extLst>
      <p:ext uri="{BB962C8B-B14F-4D97-AF65-F5344CB8AC3E}">
        <p14:creationId xmlns:p14="http://schemas.microsoft.com/office/powerpoint/2010/main" val="976705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3_Page-3">
    <p:spTree>
      <p:nvGrpSpPr>
        <p:cNvPr id="1" name=""/>
        <p:cNvGrpSpPr/>
        <p:nvPr/>
      </p:nvGrpSpPr>
      <p:grpSpPr>
        <a:xfrm>
          <a:off x="0" y="0"/>
          <a:ext cx="0" cy="0"/>
          <a:chOff x="0" y="0"/>
          <a:chExt cx="0" cy="0"/>
        </a:xfrm>
      </p:grpSpPr>
      <p:sp>
        <p:nvSpPr>
          <p:cNvPr id="11" name="Espace réservé du texte 10"/>
          <p:cNvSpPr>
            <a:spLocks noGrp="1"/>
          </p:cNvSpPr>
          <p:nvPr>
            <p:ph type="body" sz="quarter" idx="31" hasCustomPrompt="1"/>
          </p:nvPr>
        </p:nvSpPr>
        <p:spPr>
          <a:xfrm>
            <a:off x="6429464" y="832500"/>
            <a:ext cx="2140688" cy="1629968"/>
          </a:xfrm>
          <a:prstGeom prst="rect">
            <a:avLst/>
          </a:prstGeom>
        </p:spPr>
        <p:txBody>
          <a:bodyPr vert="horz" anchor="ctr"/>
          <a:lstStyle>
            <a:lvl1pPr marL="0" indent="0" algn="ctr">
              <a:buClr>
                <a:schemeClr val="bg1"/>
              </a:buClr>
              <a:defRPr b="1" u="sng">
                <a:solidFill>
                  <a:srgbClr val="E3000B"/>
                </a:solidFill>
              </a:defRPr>
            </a:lvl1pPr>
            <a:lvl2pPr marL="0" indent="0" algn="ctr">
              <a:buFontTx/>
              <a:buNone/>
              <a:defRPr sz="1800">
                <a:solidFill>
                  <a:srgbClr val="E3000B"/>
                </a:solidFill>
              </a:defRPr>
            </a:lvl2pPr>
          </a:lstStyle>
          <a:p>
            <a:pPr lvl="0"/>
            <a:r>
              <a:rPr lang="fr-FR" dirty="0"/>
              <a:t>Chiffre</a:t>
            </a:r>
          </a:p>
          <a:p>
            <a:pPr lvl="1"/>
            <a:r>
              <a:rPr lang="fr-FR" dirty="0"/>
              <a:t>Deuxième niveau</a:t>
            </a:r>
          </a:p>
        </p:txBody>
      </p:sp>
      <p:sp>
        <p:nvSpPr>
          <p:cNvPr id="22" name="Espace réservé du texte 10"/>
          <p:cNvSpPr>
            <a:spLocks noGrp="1"/>
          </p:cNvSpPr>
          <p:nvPr>
            <p:ph type="body" sz="quarter" idx="32" hasCustomPrompt="1"/>
          </p:nvPr>
        </p:nvSpPr>
        <p:spPr>
          <a:xfrm>
            <a:off x="6429464" y="2720205"/>
            <a:ext cx="2140688" cy="1628026"/>
          </a:xfrm>
          <a:prstGeom prst="rect">
            <a:avLst/>
          </a:prstGeom>
        </p:spPr>
        <p:txBody>
          <a:bodyPr vert="horz" anchor="ctr"/>
          <a:lstStyle>
            <a:lvl1pPr marL="0" indent="0" algn="ctr">
              <a:buClr>
                <a:schemeClr val="bg1"/>
              </a:buClr>
              <a:defRPr b="1" u="sng">
                <a:solidFill>
                  <a:srgbClr val="E3000B"/>
                </a:solidFill>
              </a:defRPr>
            </a:lvl1pPr>
            <a:lvl2pPr marL="0" indent="0" algn="ctr">
              <a:buFontTx/>
              <a:buNone/>
              <a:defRPr sz="1800">
                <a:solidFill>
                  <a:srgbClr val="E3000B"/>
                </a:solidFill>
              </a:defRPr>
            </a:lvl2pPr>
          </a:lstStyle>
          <a:p>
            <a:pPr lvl="0"/>
            <a:r>
              <a:rPr lang="fr-FR" dirty="0"/>
              <a:t>Chiffre</a:t>
            </a:r>
          </a:p>
          <a:p>
            <a:pPr lvl="1"/>
            <a:r>
              <a:rPr lang="fr-FR" dirty="0"/>
              <a:t>Deuxième niveau</a:t>
            </a:r>
          </a:p>
        </p:txBody>
      </p:sp>
      <p:sp>
        <p:nvSpPr>
          <p:cNvPr id="23" name="Espace réservé du texte 5"/>
          <p:cNvSpPr>
            <a:spLocks noGrp="1"/>
          </p:cNvSpPr>
          <p:nvPr>
            <p:ph type="body" sz="quarter" idx="22" hasCustomPrompt="1"/>
          </p:nvPr>
        </p:nvSpPr>
        <p:spPr>
          <a:xfrm>
            <a:off x="392762" y="832572"/>
            <a:ext cx="5886716"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13" name="Espace réservé du texte 5">
            <a:extLst>
              <a:ext uri="{FF2B5EF4-FFF2-40B4-BE49-F238E27FC236}">
                <a16:creationId xmlns:a16="http://schemas.microsoft.com/office/drawing/2014/main" id="{35E4FB40-C850-2541-9589-C7C96456FDAE}"/>
              </a:ext>
            </a:extLst>
          </p:cNvPr>
          <p:cNvSpPr>
            <a:spLocks noGrp="1"/>
          </p:cNvSpPr>
          <p:nvPr>
            <p:ph type="body" sz="quarter" idx="23" hasCustomPrompt="1"/>
          </p:nvPr>
        </p:nvSpPr>
        <p:spPr>
          <a:xfrm>
            <a:off x="392762" y="2728232"/>
            <a:ext cx="5886354"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9" name="Espace réservé de la date 3">
            <a:extLst>
              <a:ext uri="{FF2B5EF4-FFF2-40B4-BE49-F238E27FC236}">
                <a16:creationId xmlns:a16="http://schemas.microsoft.com/office/drawing/2014/main" id="{A47F2B0D-7EEA-7145-BA8D-80F36CE93BCE}"/>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fr-FR"/>
              <a:t>25/11/2019</a:t>
            </a:r>
            <a:endParaRPr lang="en-US" dirty="0"/>
          </a:p>
        </p:txBody>
      </p:sp>
      <p:sp>
        <p:nvSpPr>
          <p:cNvPr id="10" name="Espace réservé du pied de page 2">
            <a:extLst>
              <a:ext uri="{FF2B5EF4-FFF2-40B4-BE49-F238E27FC236}">
                <a16:creationId xmlns:a16="http://schemas.microsoft.com/office/drawing/2014/main" id="{7C527861-E16F-0B49-949E-C6FCA1CF6892}"/>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14" name="Titre 1">
            <a:extLst>
              <a:ext uri="{FF2B5EF4-FFF2-40B4-BE49-F238E27FC236}">
                <a16:creationId xmlns:a16="http://schemas.microsoft.com/office/drawing/2014/main" id="{971D5527-EF3F-A542-85B7-AFFF09DDAABF}"/>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Tree>
    <p:extLst>
      <p:ext uri="{BB962C8B-B14F-4D97-AF65-F5344CB8AC3E}">
        <p14:creationId xmlns:p14="http://schemas.microsoft.com/office/powerpoint/2010/main" val="2389291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4_Page-4">
    <p:spTree>
      <p:nvGrpSpPr>
        <p:cNvPr id="1" name=""/>
        <p:cNvGrpSpPr/>
        <p:nvPr/>
      </p:nvGrpSpPr>
      <p:grpSpPr>
        <a:xfrm>
          <a:off x="0" y="0"/>
          <a:ext cx="0" cy="0"/>
          <a:chOff x="0" y="0"/>
          <a:chExt cx="0" cy="0"/>
        </a:xfrm>
      </p:grpSpPr>
      <p:sp>
        <p:nvSpPr>
          <p:cNvPr id="23" name="Espace réservé du texte 22"/>
          <p:cNvSpPr>
            <a:spLocks noGrp="1"/>
          </p:cNvSpPr>
          <p:nvPr>
            <p:ph type="body" sz="quarter" idx="28" hasCustomPrompt="1"/>
          </p:nvPr>
        </p:nvSpPr>
        <p:spPr>
          <a:xfrm>
            <a:off x="6445250" y="832695"/>
            <a:ext cx="2273300" cy="1617466"/>
          </a:xfrm>
          <a:prstGeom prst="rect">
            <a:avLst/>
          </a:prstGeom>
        </p:spPr>
        <p:txBody>
          <a:bodyPr vert="horz" anchor="ctr" anchorCtr="0"/>
          <a:lstStyle>
            <a:lvl1pPr marL="0" indent="0">
              <a:buFontTx/>
              <a:buNone/>
              <a:defRPr sz="1800" b="0" i="1">
                <a:solidFill>
                  <a:srgbClr val="E3000B"/>
                </a:solidFill>
              </a:defRPr>
            </a:lvl1pPr>
            <a:lvl2pPr marL="0" indent="0">
              <a:buFontTx/>
              <a:buNone/>
              <a:defRPr sz="1800" b="0" i="1">
                <a:solidFill>
                  <a:srgbClr val="E3000B"/>
                </a:solidFill>
              </a:defRPr>
            </a:lvl2pPr>
            <a:lvl3pPr marL="0" indent="0">
              <a:buFontTx/>
              <a:buNone/>
              <a:defRPr sz="1800" b="0" i="1">
                <a:solidFill>
                  <a:srgbClr val="E3000B"/>
                </a:solidFill>
              </a:defRPr>
            </a:lvl3pPr>
            <a:lvl4pPr marL="0" indent="0">
              <a:buFontTx/>
              <a:buNone/>
              <a:defRPr sz="1800" b="0" i="1">
                <a:solidFill>
                  <a:srgbClr val="E3000B"/>
                </a:solidFill>
              </a:defRPr>
            </a:lvl4pPr>
            <a:lvl5pPr marL="0" indent="0">
              <a:buFontTx/>
              <a:buNone/>
              <a:defRPr sz="1800" b="0" i="1">
                <a:solidFill>
                  <a:srgbClr val="E3000B"/>
                </a:solidFill>
              </a:defRPr>
            </a:lvl5pPr>
          </a:lstStyle>
          <a:p>
            <a:pPr lvl="0"/>
            <a:r>
              <a:rPr lang="fr-FR" dirty="0"/>
              <a:t>Cliquez pour modifier le texte en exergue</a:t>
            </a:r>
          </a:p>
        </p:txBody>
      </p:sp>
      <p:sp>
        <p:nvSpPr>
          <p:cNvPr id="13" name="Espace réservé du texte 5"/>
          <p:cNvSpPr>
            <a:spLocks noGrp="1"/>
          </p:cNvSpPr>
          <p:nvPr>
            <p:ph type="body" sz="quarter" idx="22" hasCustomPrompt="1"/>
          </p:nvPr>
        </p:nvSpPr>
        <p:spPr>
          <a:xfrm>
            <a:off x="392762" y="830161"/>
            <a:ext cx="5886716"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12" name="Espace réservé du texte 5">
            <a:extLst>
              <a:ext uri="{FF2B5EF4-FFF2-40B4-BE49-F238E27FC236}">
                <a16:creationId xmlns:a16="http://schemas.microsoft.com/office/drawing/2014/main" id="{7D125096-B855-9144-BD23-2799C237A411}"/>
              </a:ext>
            </a:extLst>
          </p:cNvPr>
          <p:cNvSpPr>
            <a:spLocks noGrp="1"/>
          </p:cNvSpPr>
          <p:nvPr>
            <p:ph type="body" sz="quarter" idx="23" hasCustomPrompt="1"/>
          </p:nvPr>
        </p:nvSpPr>
        <p:spPr>
          <a:xfrm>
            <a:off x="392762" y="2728232"/>
            <a:ext cx="83264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8" name="Espace réservé de la date 3">
            <a:extLst>
              <a:ext uri="{FF2B5EF4-FFF2-40B4-BE49-F238E27FC236}">
                <a16:creationId xmlns:a16="http://schemas.microsoft.com/office/drawing/2014/main" id="{AFCA07A5-9B6C-1A40-9279-9301291F65FF}"/>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fr-FR"/>
              <a:t>25/11/2019</a:t>
            </a:r>
            <a:endParaRPr lang="en-US" dirty="0"/>
          </a:p>
        </p:txBody>
      </p:sp>
      <p:sp>
        <p:nvSpPr>
          <p:cNvPr id="9" name="Espace réservé du pied de page 2">
            <a:extLst>
              <a:ext uri="{FF2B5EF4-FFF2-40B4-BE49-F238E27FC236}">
                <a16:creationId xmlns:a16="http://schemas.microsoft.com/office/drawing/2014/main" id="{6F271DF2-C564-284E-87BA-1161D4E708CD}"/>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10" name="Titre 1">
            <a:extLst>
              <a:ext uri="{FF2B5EF4-FFF2-40B4-BE49-F238E27FC236}">
                <a16:creationId xmlns:a16="http://schemas.microsoft.com/office/drawing/2014/main" id="{63F4328E-7E62-4349-9D69-29C77BCEDB5F}"/>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Tree>
    <p:extLst>
      <p:ext uri="{BB962C8B-B14F-4D97-AF65-F5344CB8AC3E}">
        <p14:creationId xmlns:p14="http://schemas.microsoft.com/office/powerpoint/2010/main" val="3265297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5_Page-5">
    <p:spTree>
      <p:nvGrpSpPr>
        <p:cNvPr id="1" name=""/>
        <p:cNvGrpSpPr/>
        <p:nvPr/>
      </p:nvGrpSpPr>
      <p:grpSpPr>
        <a:xfrm>
          <a:off x="0" y="0"/>
          <a:ext cx="0" cy="0"/>
          <a:chOff x="0" y="0"/>
          <a:chExt cx="0" cy="0"/>
        </a:xfrm>
      </p:grpSpPr>
      <p:sp>
        <p:nvSpPr>
          <p:cNvPr id="15" name="Espace réservé du texte 5"/>
          <p:cNvSpPr>
            <a:spLocks noGrp="1"/>
          </p:cNvSpPr>
          <p:nvPr>
            <p:ph type="body" sz="quarter" idx="22" hasCustomPrompt="1"/>
          </p:nvPr>
        </p:nvSpPr>
        <p:spPr>
          <a:xfrm>
            <a:off x="392762" y="837839"/>
            <a:ext cx="83264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16" name="Espace réservé du texte 5"/>
          <p:cNvSpPr>
            <a:spLocks noGrp="1"/>
          </p:cNvSpPr>
          <p:nvPr>
            <p:ph type="body" sz="quarter" idx="23" hasCustomPrompt="1"/>
          </p:nvPr>
        </p:nvSpPr>
        <p:spPr>
          <a:xfrm>
            <a:off x="2730500" y="2741502"/>
            <a:ext cx="59883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7" name="Espace réservé de la date 3">
            <a:extLst>
              <a:ext uri="{FF2B5EF4-FFF2-40B4-BE49-F238E27FC236}">
                <a16:creationId xmlns:a16="http://schemas.microsoft.com/office/drawing/2014/main" id="{DD628F56-390E-9F4D-9D07-524911DA1FC2}"/>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fr-FR"/>
              <a:t>25/11/2019</a:t>
            </a:r>
            <a:endParaRPr lang="en-US" dirty="0"/>
          </a:p>
        </p:txBody>
      </p:sp>
      <p:sp>
        <p:nvSpPr>
          <p:cNvPr id="8" name="Espace réservé du pied de page 2">
            <a:extLst>
              <a:ext uri="{FF2B5EF4-FFF2-40B4-BE49-F238E27FC236}">
                <a16:creationId xmlns:a16="http://schemas.microsoft.com/office/drawing/2014/main" id="{B06C4B8B-C2C9-5248-9DAB-9B54C4650F03}"/>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10" name="Titre 1">
            <a:extLst>
              <a:ext uri="{FF2B5EF4-FFF2-40B4-BE49-F238E27FC236}">
                <a16:creationId xmlns:a16="http://schemas.microsoft.com/office/drawing/2014/main" id="{D849E243-1C01-CD41-B490-75DF3EE3BD1D}"/>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Tree>
    <p:extLst>
      <p:ext uri="{BB962C8B-B14F-4D97-AF65-F5344CB8AC3E}">
        <p14:creationId xmlns:p14="http://schemas.microsoft.com/office/powerpoint/2010/main" val="3080668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6_Page-6">
    <p:spTree>
      <p:nvGrpSpPr>
        <p:cNvPr id="1" name=""/>
        <p:cNvGrpSpPr/>
        <p:nvPr/>
      </p:nvGrpSpPr>
      <p:grpSpPr>
        <a:xfrm>
          <a:off x="0" y="0"/>
          <a:ext cx="0" cy="0"/>
          <a:chOff x="0" y="0"/>
          <a:chExt cx="0" cy="0"/>
        </a:xfrm>
      </p:grpSpPr>
      <p:sp>
        <p:nvSpPr>
          <p:cNvPr id="18" name="Espace réservé du texte 5"/>
          <p:cNvSpPr>
            <a:spLocks noGrp="1"/>
          </p:cNvSpPr>
          <p:nvPr>
            <p:ph type="body" sz="quarter" idx="22" hasCustomPrompt="1"/>
          </p:nvPr>
        </p:nvSpPr>
        <p:spPr>
          <a:xfrm>
            <a:off x="392762" y="831354"/>
            <a:ext cx="5885992"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20" name="Espace réservé du texte 5"/>
          <p:cNvSpPr>
            <a:spLocks noGrp="1"/>
          </p:cNvSpPr>
          <p:nvPr>
            <p:ph type="body" sz="quarter" idx="23" hasCustomPrompt="1"/>
          </p:nvPr>
        </p:nvSpPr>
        <p:spPr>
          <a:xfrm>
            <a:off x="392400" y="2715375"/>
            <a:ext cx="5886354"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7" name="Espace réservé de la date 3">
            <a:extLst>
              <a:ext uri="{FF2B5EF4-FFF2-40B4-BE49-F238E27FC236}">
                <a16:creationId xmlns:a16="http://schemas.microsoft.com/office/drawing/2014/main" id="{755E1097-5D26-0449-B494-471EC34D77DD}"/>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fr-FR"/>
              <a:t>25/11/2019</a:t>
            </a:r>
            <a:endParaRPr lang="en-US" dirty="0"/>
          </a:p>
        </p:txBody>
      </p:sp>
      <p:sp>
        <p:nvSpPr>
          <p:cNvPr id="8" name="Espace réservé du pied de page 2">
            <a:extLst>
              <a:ext uri="{FF2B5EF4-FFF2-40B4-BE49-F238E27FC236}">
                <a16:creationId xmlns:a16="http://schemas.microsoft.com/office/drawing/2014/main" id="{876E93D6-9169-6841-A6DD-5602C83D5052}"/>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9" name="Titre 1">
            <a:extLst>
              <a:ext uri="{FF2B5EF4-FFF2-40B4-BE49-F238E27FC236}">
                <a16:creationId xmlns:a16="http://schemas.microsoft.com/office/drawing/2014/main" id="{484D6DEF-8CAC-2142-ABA5-C4F30860C58F}"/>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Tree>
    <p:extLst>
      <p:ext uri="{BB962C8B-B14F-4D97-AF65-F5344CB8AC3E}">
        <p14:creationId xmlns:p14="http://schemas.microsoft.com/office/powerpoint/2010/main" val="1460109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7_Page-7">
    <p:spTree>
      <p:nvGrpSpPr>
        <p:cNvPr id="1" name=""/>
        <p:cNvGrpSpPr/>
        <p:nvPr/>
      </p:nvGrpSpPr>
      <p:grpSpPr>
        <a:xfrm>
          <a:off x="0" y="0"/>
          <a:ext cx="0" cy="0"/>
          <a:chOff x="0" y="0"/>
          <a:chExt cx="0" cy="0"/>
        </a:xfrm>
      </p:grpSpPr>
      <p:sp>
        <p:nvSpPr>
          <p:cNvPr id="11" name="Espace réservé du texte 5"/>
          <p:cNvSpPr>
            <a:spLocks noGrp="1"/>
          </p:cNvSpPr>
          <p:nvPr>
            <p:ph type="body" sz="quarter" idx="22" hasCustomPrompt="1"/>
          </p:nvPr>
        </p:nvSpPr>
        <p:spPr>
          <a:xfrm>
            <a:off x="392762" y="831354"/>
            <a:ext cx="4172888" cy="3267075"/>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6" name="Espace réservé de la date 3">
            <a:extLst>
              <a:ext uri="{FF2B5EF4-FFF2-40B4-BE49-F238E27FC236}">
                <a16:creationId xmlns:a16="http://schemas.microsoft.com/office/drawing/2014/main" id="{B5505FE1-5558-DE4C-9CC0-504826F5D5AE}"/>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fr-FR"/>
              <a:t>25/11/2019</a:t>
            </a:r>
            <a:endParaRPr lang="en-US" dirty="0"/>
          </a:p>
        </p:txBody>
      </p:sp>
      <p:sp>
        <p:nvSpPr>
          <p:cNvPr id="8" name="Espace réservé du pied de page 2">
            <a:extLst>
              <a:ext uri="{FF2B5EF4-FFF2-40B4-BE49-F238E27FC236}">
                <a16:creationId xmlns:a16="http://schemas.microsoft.com/office/drawing/2014/main" id="{652E4A3C-E9E9-B946-B2F9-2C71F67DB558}"/>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9" name="Titre 1">
            <a:extLst>
              <a:ext uri="{FF2B5EF4-FFF2-40B4-BE49-F238E27FC236}">
                <a16:creationId xmlns:a16="http://schemas.microsoft.com/office/drawing/2014/main" id="{C63E5A6E-8049-5143-9C59-823C0BD9E03D}"/>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Tree>
    <p:extLst>
      <p:ext uri="{BB962C8B-B14F-4D97-AF65-F5344CB8AC3E}">
        <p14:creationId xmlns:p14="http://schemas.microsoft.com/office/powerpoint/2010/main" val="2327666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8_Page-8">
    <p:spTree>
      <p:nvGrpSpPr>
        <p:cNvPr id="1" name=""/>
        <p:cNvGrpSpPr/>
        <p:nvPr/>
      </p:nvGrpSpPr>
      <p:grpSpPr>
        <a:xfrm>
          <a:off x="0" y="0"/>
          <a:ext cx="0" cy="0"/>
          <a:chOff x="0" y="0"/>
          <a:chExt cx="0" cy="0"/>
        </a:xfrm>
      </p:grpSpPr>
      <p:sp>
        <p:nvSpPr>
          <p:cNvPr id="7" name="Espace réservé du graphique 6"/>
          <p:cNvSpPr>
            <a:spLocks noGrp="1"/>
          </p:cNvSpPr>
          <p:nvPr>
            <p:ph type="chart" sz="quarter" idx="18"/>
          </p:nvPr>
        </p:nvSpPr>
        <p:spPr>
          <a:xfrm>
            <a:off x="392116" y="1546700"/>
            <a:ext cx="8326437" cy="2343150"/>
          </a:xfrm>
          <a:prstGeom prst="rect">
            <a:avLst/>
          </a:prstGeom>
        </p:spPr>
        <p:txBody>
          <a:bodyPr vert="horz"/>
          <a:lstStyle/>
          <a:p>
            <a:endParaRPr lang="fr-FR"/>
          </a:p>
        </p:txBody>
      </p:sp>
      <p:sp>
        <p:nvSpPr>
          <p:cNvPr id="14" name="Espace réservé du contenu 17"/>
          <p:cNvSpPr>
            <a:spLocks noGrp="1"/>
          </p:cNvSpPr>
          <p:nvPr>
            <p:ph sz="quarter" idx="19" hasCustomPrompt="1"/>
          </p:nvPr>
        </p:nvSpPr>
        <p:spPr>
          <a:xfrm>
            <a:off x="392116" y="4019551"/>
            <a:ext cx="8326437" cy="323663"/>
          </a:xfrm>
          <a:prstGeom prst="rect">
            <a:avLst/>
          </a:prstGeom>
        </p:spPr>
        <p:txBody>
          <a:bodyPr vert="horz"/>
          <a:lstStyle>
            <a:lvl1pPr marL="0" indent="-342000">
              <a:lnSpc>
                <a:spcPct val="100000"/>
              </a:lnSpc>
              <a:buClr>
                <a:srgbClr val="E3000B"/>
              </a:buClr>
              <a:buFont typeface="Lucida Grande"/>
              <a:buChar char="&gt;"/>
              <a:defRPr sz="1800"/>
            </a:lvl1pPr>
            <a:lvl2pPr marL="0" indent="-285750">
              <a:buFont typeface="Lucida Grande"/>
              <a:buChar char="&gt;"/>
              <a:defRPr sz="1800"/>
            </a:lvl2pPr>
            <a:lvl3pPr marL="0" indent="-228600">
              <a:buFont typeface="Lucida Grande"/>
              <a:buChar char="&gt;"/>
              <a:defRPr sz="1800"/>
            </a:lvl3pPr>
            <a:lvl4pPr marL="0" indent="-228600">
              <a:buFont typeface="Lucida Grande"/>
              <a:buChar char="&gt;"/>
              <a:defRPr sz="1800"/>
            </a:lvl4pPr>
            <a:lvl5pPr marL="0" indent="-228600">
              <a:buFont typeface="Lucida Grande"/>
              <a:buChar char="&gt;"/>
              <a:defRPr sz="1800"/>
            </a:lvl5pPr>
          </a:lstStyle>
          <a:p>
            <a:pPr lvl="0"/>
            <a:r>
              <a:rPr lang="fr-FR" dirty="0"/>
              <a:t>Cliquez pour modifier la légende</a:t>
            </a:r>
          </a:p>
        </p:txBody>
      </p:sp>
      <p:sp>
        <p:nvSpPr>
          <p:cNvPr id="10" name="Espace réservé du texte 5"/>
          <p:cNvSpPr>
            <a:spLocks noGrp="1"/>
          </p:cNvSpPr>
          <p:nvPr>
            <p:ph type="body" sz="quarter" idx="22" hasCustomPrompt="1"/>
          </p:nvPr>
        </p:nvSpPr>
        <p:spPr>
          <a:xfrm>
            <a:off x="392762" y="829489"/>
            <a:ext cx="8326438" cy="581025"/>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p:txBody>
      </p:sp>
      <p:sp>
        <p:nvSpPr>
          <p:cNvPr id="9" name="Espace réservé de la date 3">
            <a:extLst>
              <a:ext uri="{FF2B5EF4-FFF2-40B4-BE49-F238E27FC236}">
                <a16:creationId xmlns:a16="http://schemas.microsoft.com/office/drawing/2014/main" id="{5AE3611F-DC16-7448-92DF-7EDC6D97FD41}"/>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fr-FR"/>
              <a:t>25/11/2019</a:t>
            </a:r>
            <a:endParaRPr lang="en-US" dirty="0"/>
          </a:p>
        </p:txBody>
      </p:sp>
      <p:sp>
        <p:nvSpPr>
          <p:cNvPr id="11" name="Espace réservé du pied de page 2">
            <a:extLst>
              <a:ext uri="{FF2B5EF4-FFF2-40B4-BE49-F238E27FC236}">
                <a16:creationId xmlns:a16="http://schemas.microsoft.com/office/drawing/2014/main" id="{96B44B0B-3949-0242-A3B0-A1764E302D11}"/>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12" name="Titre 1">
            <a:extLst>
              <a:ext uri="{FF2B5EF4-FFF2-40B4-BE49-F238E27FC236}">
                <a16:creationId xmlns:a16="http://schemas.microsoft.com/office/drawing/2014/main" id="{C0159BDC-DBB2-0348-B213-501272775F8A}"/>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Tree>
    <p:extLst>
      <p:ext uri="{BB962C8B-B14F-4D97-AF65-F5344CB8AC3E}">
        <p14:creationId xmlns:p14="http://schemas.microsoft.com/office/powerpoint/2010/main" val="34378753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2.png"/><Relationship Id="rId5" Type="http://schemas.openxmlformats.org/officeDocument/2006/relationships/slideLayout" Target="../slideLayouts/slideLayout8.xml"/><Relationship Id="rId10" Type="http://schemas.openxmlformats.org/officeDocument/2006/relationships/image" Target="../media/image3.jpg"/><Relationship Id="rId4" Type="http://schemas.openxmlformats.org/officeDocument/2006/relationships/slideLayout" Target="../slideLayouts/slideLayout7.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0" y="0"/>
            <a:ext cx="9144000" cy="5143500"/>
          </a:xfrm>
          <a:prstGeom prst="rect">
            <a:avLst/>
          </a:prstGeom>
          <a:solidFill>
            <a:srgbClr val="E300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solidFill>
                <a:srgbClr val="E3000B"/>
              </a:solidFill>
            </a:endParaRPr>
          </a:p>
        </p:txBody>
      </p:sp>
      <p:pic>
        <p:nvPicPr>
          <p:cNvPr id="5" name="Image 4">
            <a:extLst>
              <a:ext uri="{FF2B5EF4-FFF2-40B4-BE49-F238E27FC236}">
                <a16:creationId xmlns:a16="http://schemas.microsoft.com/office/drawing/2014/main" id="{AD78F416-BA00-294E-B576-9C1F1471EE50}"/>
              </a:ext>
            </a:extLst>
          </p:cNvPr>
          <p:cNvPicPr>
            <a:picLocks noChangeAspect="1"/>
          </p:cNvPicPr>
          <p:nvPr userDrawn="1"/>
        </p:nvPicPr>
        <p:blipFill>
          <a:blip r:embed="rId3"/>
          <a:stretch>
            <a:fillRect/>
          </a:stretch>
        </p:blipFill>
        <p:spPr>
          <a:xfrm>
            <a:off x="144000" y="164642"/>
            <a:ext cx="8856000" cy="4814215"/>
          </a:xfrm>
          <a:prstGeom prst="rect">
            <a:avLst/>
          </a:prstGeom>
        </p:spPr>
      </p:pic>
      <p:sp>
        <p:nvSpPr>
          <p:cNvPr id="12" name="Rectangle 11"/>
          <p:cNvSpPr/>
          <p:nvPr userDrawn="1"/>
        </p:nvSpPr>
        <p:spPr>
          <a:xfrm>
            <a:off x="3" y="997527"/>
            <a:ext cx="5411582" cy="31006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2" name="Espace réservé du titre 1"/>
          <p:cNvSpPr>
            <a:spLocks noGrp="1"/>
          </p:cNvSpPr>
          <p:nvPr userDrawn="1">
            <p:ph type="title"/>
          </p:nvPr>
        </p:nvSpPr>
        <p:spPr>
          <a:xfrm>
            <a:off x="604877" y="1829687"/>
            <a:ext cx="4274693" cy="1191733"/>
          </a:xfrm>
          <a:prstGeom prst="rect">
            <a:avLst/>
          </a:prstGeom>
          <a:noFill/>
        </p:spPr>
        <p:txBody>
          <a:bodyPr vert="horz" lIns="91440" tIns="45720" rIns="91440" bIns="45720" rtlCol="0" anchor="t" anchorCtr="0">
            <a:noAutofit/>
          </a:bodyPr>
          <a:lstStyle/>
          <a:p>
            <a:r>
              <a:rPr lang="fr-FR" dirty="0"/>
              <a:t>AJOUTER le titre</a:t>
            </a:r>
            <a:br>
              <a:rPr lang="fr-FR" dirty="0"/>
            </a:br>
            <a:r>
              <a:rPr lang="fr-FR" dirty="0"/>
              <a:t>de la PRÉSENTATION</a:t>
            </a:r>
            <a:br>
              <a:rPr lang="fr-FR" dirty="0"/>
            </a:br>
            <a:r>
              <a:rPr lang="fr-FR" dirty="0"/>
              <a:t>3 LIGNES MAXI</a:t>
            </a:r>
          </a:p>
        </p:txBody>
      </p:sp>
      <p:pic>
        <p:nvPicPr>
          <p:cNvPr id="15" name="Imag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8604" y="1298833"/>
            <a:ext cx="1645158" cy="330327"/>
          </a:xfrm>
          <a:prstGeom prst="rect">
            <a:avLst/>
          </a:prstGeom>
        </p:spPr>
      </p:pic>
      <p:sp>
        <p:nvSpPr>
          <p:cNvPr id="11" name="Espace réservé de la date 3">
            <a:extLst>
              <a:ext uri="{FF2B5EF4-FFF2-40B4-BE49-F238E27FC236}">
                <a16:creationId xmlns:a16="http://schemas.microsoft.com/office/drawing/2014/main" id="{F01C8C99-B6F3-6846-9F85-46C9809B8EA5}"/>
              </a:ext>
            </a:extLst>
          </p:cNvPr>
          <p:cNvSpPr>
            <a:spLocks noGrp="1"/>
          </p:cNvSpPr>
          <p:nvPr>
            <p:ph type="dt" sz="half" idx="2"/>
          </p:nvPr>
        </p:nvSpPr>
        <p:spPr>
          <a:xfrm>
            <a:off x="613187" y="3644756"/>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pPr algn="l"/>
            <a:r>
              <a:rPr lang="fr-FR"/>
              <a:t>25/11/2019</a:t>
            </a:r>
            <a:endParaRPr lang="en-US" dirty="0"/>
          </a:p>
        </p:txBody>
      </p:sp>
      <p:sp>
        <p:nvSpPr>
          <p:cNvPr id="13" name="ZoneTexte 12">
            <a:extLst>
              <a:ext uri="{FF2B5EF4-FFF2-40B4-BE49-F238E27FC236}">
                <a16:creationId xmlns:a16="http://schemas.microsoft.com/office/drawing/2014/main" id="{512D3901-6A9C-5F45-AD2D-229F8E259D68}"/>
              </a:ext>
            </a:extLst>
          </p:cNvPr>
          <p:cNvSpPr txBox="1"/>
          <p:nvPr userDrawn="1"/>
        </p:nvSpPr>
        <p:spPr>
          <a:xfrm>
            <a:off x="6759052" y="4945920"/>
            <a:ext cx="2240280" cy="215444"/>
          </a:xfrm>
          <a:prstGeom prst="rect">
            <a:avLst/>
          </a:prstGeom>
          <a:noFill/>
        </p:spPr>
        <p:txBody>
          <a:bodyPr wrap="square" lIns="0" rIns="0" rtlCol="0">
            <a:spAutoFit/>
          </a:bodyPr>
          <a:lstStyle/>
          <a:p>
            <a:pPr algn="r"/>
            <a:r>
              <a:rPr lang="fr-FR" sz="800" b="0" i="0" u="none" strike="noStrike" kern="1200" baseline="0" dirty="0">
                <a:solidFill>
                  <a:schemeClr val="bg1">
                    <a:lumMod val="85000"/>
                  </a:schemeClr>
                </a:solidFill>
                <a:effectLst/>
                <a:latin typeface="+mn-lt"/>
                <a:ea typeface="+mn-ea"/>
                <a:cs typeface="+mn-cs"/>
              </a:rPr>
              <a:t>Document à caractère strictement interne</a:t>
            </a:r>
            <a:endParaRPr lang="fr-FR" sz="800" baseline="0" dirty="0">
              <a:solidFill>
                <a:schemeClr val="bg1">
                  <a:lumMod val="85000"/>
                </a:schemeClr>
              </a:solidFill>
            </a:endParaRPr>
          </a:p>
        </p:txBody>
      </p:sp>
      <p:sp>
        <p:nvSpPr>
          <p:cNvPr id="16" name="Espace réservé du texte 2">
            <a:extLst>
              <a:ext uri="{FF2B5EF4-FFF2-40B4-BE49-F238E27FC236}">
                <a16:creationId xmlns:a16="http://schemas.microsoft.com/office/drawing/2014/main" id="{130D2137-9488-E347-BC24-B431F217EA15}"/>
              </a:ext>
            </a:extLst>
          </p:cNvPr>
          <p:cNvSpPr>
            <a:spLocks noGrp="1"/>
          </p:cNvSpPr>
          <p:nvPr>
            <p:ph type="body" idx="1"/>
          </p:nvPr>
        </p:nvSpPr>
        <p:spPr>
          <a:xfrm>
            <a:off x="604877" y="3021420"/>
            <a:ext cx="4274693" cy="472663"/>
          </a:xfrm>
          <a:prstGeom prst="rect">
            <a:avLst/>
          </a:prstGeom>
        </p:spPr>
        <p:txBody>
          <a:bodyPr vert="horz" lIns="91440" tIns="45720" rIns="91440" bIns="45720" rtlCol="0">
            <a:noAutofit/>
          </a:bodyPr>
          <a:lstStyle/>
          <a:p>
            <a:pPr lvl="0"/>
            <a:r>
              <a:rPr lang="fr-FR" dirty="0"/>
              <a:t>Cliquez ici pour modifier la phrase optionnelle</a:t>
            </a:r>
            <a:br>
              <a:rPr lang="fr-FR" dirty="0"/>
            </a:br>
            <a:r>
              <a:rPr lang="fr-FR" dirty="0"/>
              <a:t>de la couverture.</a:t>
            </a:r>
          </a:p>
        </p:txBody>
      </p:sp>
    </p:spTree>
    <p:extLst>
      <p:ext uri="{BB962C8B-B14F-4D97-AF65-F5344CB8AC3E}">
        <p14:creationId xmlns:p14="http://schemas.microsoft.com/office/powerpoint/2010/main" val="3220912265"/>
      </p:ext>
    </p:extLst>
  </p:cSld>
  <p:clrMap bg1="lt1" tx1="dk1" bg2="lt2" tx2="dk2" accent1="accent1" accent2="accent2" accent3="accent3" accent4="accent4" accent5="accent5" accent6="accent6" hlink="hlink" folHlink="folHlink"/>
  <p:sldLayoutIdLst>
    <p:sldLayoutId id="2147483870" r:id="rId1"/>
  </p:sldLayoutIdLst>
  <p:hf sldNum="0" hdr="0" ftr="0"/>
  <p:txStyles>
    <p:titleStyle>
      <a:lvl1pPr algn="l" defTabSz="457200" rtl="0" eaLnBrk="1" latinLnBrk="0" hangingPunct="1">
        <a:lnSpc>
          <a:spcPts val="2820"/>
        </a:lnSpc>
        <a:spcBef>
          <a:spcPct val="0"/>
        </a:spcBef>
        <a:buNone/>
        <a:defRPr sz="2600" b="1" i="0" kern="1200" cap="all" spc="0" baseline="0">
          <a:solidFill>
            <a:srgbClr val="E3000B"/>
          </a:solidFill>
          <a:latin typeface="+mj-lt"/>
          <a:ea typeface="+mj-ea"/>
          <a:cs typeface="+mj-cs"/>
        </a:defRPr>
      </a:lvl1pPr>
    </p:titleStyle>
    <p:bodyStyle>
      <a:lvl1pPr marL="0" indent="0" algn="l" defTabSz="457200" rtl="0" eaLnBrk="1" latinLnBrk="0" hangingPunct="1">
        <a:spcBef>
          <a:spcPct val="20000"/>
        </a:spcBef>
        <a:buFont typeface="Arial"/>
        <a:buNone/>
        <a:defRPr sz="1400" kern="1200" baseline="0">
          <a:solidFill>
            <a:schemeClr val="bg1">
              <a:lumMod val="6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0" y="0"/>
            <a:ext cx="9144000" cy="5143500"/>
          </a:xfrm>
          <a:prstGeom prst="rect">
            <a:avLst/>
          </a:prstGeom>
          <a:solidFill>
            <a:srgbClr val="E300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solidFill>
                <a:srgbClr val="E3000B"/>
              </a:solidFill>
            </a:endParaRPr>
          </a:p>
        </p:txBody>
      </p:sp>
      <p:pic>
        <p:nvPicPr>
          <p:cNvPr id="5" name="Image 4">
            <a:extLst>
              <a:ext uri="{FF2B5EF4-FFF2-40B4-BE49-F238E27FC236}">
                <a16:creationId xmlns:a16="http://schemas.microsoft.com/office/drawing/2014/main" id="{AD78F416-BA00-294E-B576-9C1F1471EE50}"/>
              </a:ext>
            </a:extLst>
          </p:cNvPr>
          <p:cNvPicPr>
            <a:picLocks noChangeAspect="1"/>
          </p:cNvPicPr>
          <p:nvPr userDrawn="1"/>
        </p:nvPicPr>
        <p:blipFill>
          <a:blip r:embed="rId3">
            <a:alphaModFix amt="44000"/>
          </a:blip>
          <a:stretch>
            <a:fillRect/>
          </a:stretch>
        </p:blipFill>
        <p:spPr>
          <a:xfrm>
            <a:off x="144004" y="164642"/>
            <a:ext cx="8855990" cy="4814209"/>
          </a:xfrm>
          <a:prstGeom prst="rect">
            <a:avLst/>
          </a:prstGeom>
          <a:solidFill>
            <a:schemeClr val="bg1"/>
          </a:solidFill>
        </p:spPr>
      </p:pic>
      <p:sp>
        <p:nvSpPr>
          <p:cNvPr id="10" name="Rectangle 9">
            <a:extLst>
              <a:ext uri="{FF2B5EF4-FFF2-40B4-BE49-F238E27FC236}">
                <a16:creationId xmlns:a16="http://schemas.microsoft.com/office/drawing/2014/main" id="{4FCB2FB6-3D19-5B40-B2DB-575875CEEC1B}"/>
              </a:ext>
            </a:extLst>
          </p:cNvPr>
          <p:cNvSpPr/>
          <p:nvPr userDrawn="1"/>
        </p:nvSpPr>
        <p:spPr>
          <a:xfrm>
            <a:off x="-39262" y="1002607"/>
            <a:ext cx="5481327" cy="2639753"/>
          </a:xfrm>
          <a:prstGeom prst="rect">
            <a:avLst/>
          </a:prstGeom>
          <a:solidFill>
            <a:schemeClr val="bg1"/>
          </a:solidFill>
          <a:ln w="25400">
            <a:solidFill>
              <a:srgbClr val="E300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2" name="Espace réservé du titre 1"/>
          <p:cNvSpPr>
            <a:spLocks noGrp="1"/>
          </p:cNvSpPr>
          <p:nvPr userDrawn="1">
            <p:ph type="title"/>
          </p:nvPr>
        </p:nvSpPr>
        <p:spPr>
          <a:xfrm>
            <a:off x="604877" y="1494328"/>
            <a:ext cx="4274693" cy="1191733"/>
          </a:xfrm>
          <a:prstGeom prst="rect">
            <a:avLst/>
          </a:prstGeom>
          <a:noFill/>
        </p:spPr>
        <p:txBody>
          <a:bodyPr vert="horz" lIns="91440" tIns="45720" rIns="91440" bIns="45720" rtlCol="0" anchor="t" anchorCtr="0">
            <a:noAutofit/>
          </a:bodyPr>
          <a:lstStyle/>
          <a:p>
            <a:r>
              <a:rPr lang="fr-FR" dirty="0"/>
              <a:t>AJOUTER le titre</a:t>
            </a:r>
            <a:br>
              <a:rPr lang="fr-FR" dirty="0"/>
            </a:br>
            <a:r>
              <a:rPr lang="fr-FR" dirty="0"/>
              <a:t>de la PRÉSENTATION</a:t>
            </a:r>
            <a:br>
              <a:rPr lang="fr-FR" dirty="0"/>
            </a:br>
            <a:r>
              <a:rPr lang="fr-FR" dirty="0"/>
              <a:t>3 LIGNES MAXI</a:t>
            </a:r>
          </a:p>
        </p:txBody>
      </p:sp>
      <p:sp>
        <p:nvSpPr>
          <p:cNvPr id="13" name="ZoneTexte 12">
            <a:extLst>
              <a:ext uri="{FF2B5EF4-FFF2-40B4-BE49-F238E27FC236}">
                <a16:creationId xmlns:a16="http://schemas.microsoft.com/office/drawing/2014/main" id="{512D3901-6A9C-5F45-AD2D-229F8E259D68}"/>
              </a:ext>
            </a:extLst>
          </p:cNvPr>
          <p:cNvSpPr txBox="1"/>
          <p:nvPr userDrawn="1"/>
        </p:nvSpPr>
        <p:spPr>
          <a:xfrm>
            <a:off x="6759052" y="4945920"/>
            <a:ext cx="2240280" cy="215444"/>
          </a:xfrm>
          <a:prstGeom prst="rect">
            <a:avLst/>
          </a:prstGeom>
          <a:noFill/>
        </p:spPr>
        <p:txBody>
          <a:bodyPr wrap="square" lIns="0" rIns="0" rtlCol="0">
            <a:spAutoFit/>
          </a:bodyPr>
          <a:lstStyle/>
          <a:p>
            <a:pPr algn="r"/>
            <a:r>
              <a:rPr lang="fr-FR" sz="800" b="0" i="0" u="none" strike="noStrike" kern="1200" baseline="0" dirty="0">
                <a:solidFill>
                  <a:schemeClr val="bg1">
                    <a:lumMod val="85000"/>
                  </a:schemeClr>
                </a:solidFill>
                <a:effectLst/>
                <a:latin typeface="+mn-lt"/>
                <a:ea typeface="+mn-ea"/>
                <a:cs typeface="+mn-cs"/>
              </a:rPr>
              <a:t>Document à caractère strictement interne</a:t>
            </a:r>
            <a:endParaRPr lang="fr-FR" sz="800" baseline="0" dirty="0">
              <a:solidFill>
                <a:schemeClr val="bg1">
                  <a:lumMod val="85000"/>
                </a:schemeClr>
              </a:solidFill>
            </a:endParaRPr>
          </a:p>
        </p:txBody>
      </p:sp>
      <p:sp>
        <p:nvSpPr>
          <p:cNvPr id="16" name="Espace réservé du texte 2">
            <a:extLst>
              <a:ext uri="{FF2B5EF4-FFF2-40B4-BE49-F238E27FC236}">
                <a16:creationId xmlns:a16="http://schemas.microsoft.com/office/drawing/2014/main" id="{130D2137-9488-E347-BC24-B431F217EA15}"/>
              </a:ext>
            </a:extLst>
          </p:cNvPr>
          <p:cNvSpPr>
            <a:spLocks noGrp="1"/>
          </p:cNvSpPr>
          <p:nvPr>
            <p:ph type="body" idx="1"/>
          </p:nvPr>
        </p:nvSpPr>
        <p:spPr>
          <a:xfrm>
            <a:off x="604877" y="2696221"/>
            <a:ext cx="4274693" cy="472663"/>
          </a:xfrm>
          <a:prstGeom prst="rect">
            <a:avLst/>
          </a:prstGeom>
        </p:spPr>
        <p:txBody>
          <a:bodyPr vert="horz" lIns="91440" tIns="45720" rIns="91440" bIns="45720" rtlCol="0">
            <a:noAutofit/>
          </a:bodyPr>
          <a:lstStyle/>
          <a:p>
            <a:pPr lvl="0"/>
            <a:r>
              <a:rPr lang="fr-FR" dirty="0"/>
              <a:t>Cliquez ici pour modifier la phrase optionnelle</a:t>
            </a:r>
            <a:br>
              <a:rPr lang="fr-FR" dirty="0"/>
            </a:br>
            <a:r>
              <a:rPr lang="fr-FR" dirty="0"/>
              <a:t>de la couverture.</a:t>
            </a:r>
          </a:p>
        </p:txBody>
      </p:sp>
      <p:sp>
        <p:nvSpPr>
          <p:cNvPr id="12" name="Rectangle 11">
            <a:extLst>
              <a:ext uri="{FF2B5EF4-FFF2-40B4-BE49-F238E27FC236}">
                <a16:creationId xmlns:a16="http://schemas.microsoft.com/office/drawing/2014/main" id="{BE72D801-F9CD-5942-BA10-2A31B22E16F4}"/>
              </a:ext>
            </a:extLst>
          </p:cNvPr>
          <p:cNvSpPr/>
          <p:nvPr userDrawn="1"/>
        </p:nvSpPr>
        <p:spPr>
          <a:xfrm>
            <a:off x="144004" y="4488409"/>
            <a:ext cx="8855328" cy="4912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3" name="Espace réservé du pied de page 2">
            <a:extLst>
              <a:ext uri="{FF2B5EF4-FFF2-40B4-BE49-F238E27FC236}">
                <a16:creationId xmlns:a16="http://schemas.microsoft.com/office/drawing/2014/main" id="{C0867AB3-A664-0B43-9CAC-C50275FC37B6}"/>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14" name="Espace réservé du numéro de diapositive 5">
            <a:extLst>
              <a:ext uri="{FF2B5EF4-FFF2-40B4-BE49-F238E27FC236}">
                <a16:creationId xmlns:a16="http://schemas.microsoft.com/office/drawing/2014/main" id="{D8822F80-4960-C34F-91AE-832CEC4A5BE1}"/>
              </a:ext>
            </a:extLst>
          </p:cNvPr>
          <p:cNvSpPr txBox="1">
            <a:spLocks/>
          </p:cNvSpPr>
          <p:nvPr userDrawn="1"/>
        </p:nvSpPr>
        <p:spPr>
          <a:xfrm>
            <a:off x="8355280" y="6199938"/>
            <a:ext cx="474960" cy="365125"/>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dirty="0">
              <a:solidFill>
                <a:schemeClr val="bg1">
                  <a:lumMod val="65000"/>
                </a:schemeClr>
              </a:solidFill>
            </a:endParaRPr>
          </a:p>
        </p:txBody>
      </p:sp>
      <p:sp>
        <p:nvSpPr>
          <p:cNvPr id="17" name="Espace réservé du numéro de diapositive 5">
            <a:extLst>
              <a:ext uri="{FF2B5EF4-FFF2-40B4-BE49-F238E27FC236}">
                <a16:creationId xmlns:a16="http://schemas.microsoft.com/office/drawing/2014/main" id="{EB7E45CB-7796-A248-9D8C-A15FB686040C}"/>
              </a:ext>
            </a:extLst>
          </p:cNvPr>
          <p:cNvSpPr txBox="1">
            <a:spLocks/>
          </p:cNvSpPr>
          <p:nvPr userDrawn="1"/>
        </p:nvSpPr>
        <p:spPr>
          <a:xfrm>
            <a:off x="8507680" y="6352338"/>
            <a:ext cx="474960" cy="365125"/>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dirty="0">
              <a:solidFill>
                <a:schemeClr val="bg1">
                  <a:lumMod val="65000"/>
                </a:schemeClr>
              </a:solidFill>
            </a:endParaRPr>
          </a:p>
        </p:txBody>
      </p:sp>
      <p:sp>
        <p:nvSpPr>
          <p:cNvPr id="18" name="Espace réservé du numéro de diapositive 5">
            <a:extLst>
              <a:ext uri="{FF2B5EF4-FFF2-40B4-BE49-F238E27FC236}">
                <a16:creationId xmlns:a16="http://schemas.microsoft.com/office/drawing/2014/main" id="{1D68B28F-10E5-1E45-867F-0C448F1D9BCD}"/>
              </a:ext>
            </a:extLst>
          </p:cNvPr>
          <p:cNvSpPr txBox="1">
            <a:spLocks/>
          </p:cNvSpPr>
          <p:nvPr userDrawn="1"/>
        </p:nvSpPr>
        <p:spPr>
          <a:xfrm>
            <a:off x="8660080" y="6504738"/>
            <a:ext cx="474960" cy="365125"/>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dirty="0">
              <a:solidFill>
                <a:schemeClr val="bg1">
                  <a:lumMod val="65000"/>
                </a:schemeClr>
              </a:solidFill>
            </a:endParaRPr>
          </a:p>
        </p:txBody>
      </p:sp>
      <p:sp>
        <p:nvSpPr>
          <p:cNvPr id="19" name="Espace réservé du numéro de diapositive 5">
            <a:extLst>
              <a:ext uri="{FF2B5EF4-FFF2-40B4-BE49-F238E27FC236}">
                <a16:creationId xmlns:a16="http://schemas.microsoft.com/office/drawing/2014/main" id="{5452F0F3-C84D-D842-8A65-24AD1210DD92}"/>
              </a:ext>
            </a:extLst>
          </p:cNvPr>
          <p:cNvSpPr txBox="1">
            <a:spLocks/>
          </p:cNvSpPr>
          <p:nvPr userDrawn="1"/>
        </p:nvSpPr>
        <p:spPr>
          <a:xfrm>
            <a:off x="8431891" y="4604399"/>
            <a:ext cx="474960" cy="273844"/>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dirty="0">
              <a:solidFill>
                <a:schemeClr val="bg1">
                  <a:lumMod val="65000"/>
                </a:schemeClr>
              </a:solidFill>
            </a:endParaRPr>
          </a:p>
        </p:txBody>
      </p:sp>
    </p:spTree>
    <p:extLst>
      <p:ext uri="{BB962C8B-B14F-4D97-AF65-F5344CB8AC3E}">
        <p14:creationId xmlns:p14="http://schemas.microsoft.com/office/powerpoint/2010/main" val="2024385399"/>
      </p:ext>
    </p:extLst>
  </p:cSld>
  <p:clrMap bg1="lt1" tx1="dk1" bg2="lt2" tx2="dk2" accent1="accent1" accent2="accent2" accent3="accent3" accent4="accent4" accent5="accent5" accent6="accent6" hlink="hlink" folHlink="folHlink"/>
  <p:sldLayoutIdLst>
    <p:sldLayoutId id="2147483891" r:id="rId1"/>
  </p:sldLayoutIdLst>
  <p:hf sldNum="0" hdr="0" ftr="0"/>
  <p:txStyles>
    <p:titleStyle>
      <a:lvl1pPr algn="l" defTabSz="457200" rtl="0" eaLnBrk="1" latinLnBrk="0" hangingPunct="1">
        <a:lnSpc>
          <a:spcPts val="2820"/>
        </a:lnSpc>
        <a:spcBef>
          <a:spcPct val="0"/>
        </a:spcBef>
        <a:buNone/>
        <a:defRPr sz="2600" b="1" i="0" kern="1200" cap="all" spc="0" baseline="0">
          <a:solidFill>
            <a:srgbClr val="E3000B"/>
          </a:solidFill>
          <a:latin typeface="+mj-lt"/>
          <a:ea typeface="+mj-ea"/>
          <a:cs typeface="+mj-cs"/>
        </a:defRPr>
      </a:lvl1pPr>
    </p:titleStyle>
    <p:bodyStyle>
      <a:lvl1pPr marL="0" indent="0" algn="l" defTabSz="457200" rtl="0" eaLnBrk="1" latinLnBrk="0" hangingPunct="1">
        <a:spcBef>
          <a:spcPct val="20000"/>
        </a:spcBef>
        <a:buFont typeface="Arial"/>
        <a:buNone/>
        <a:defRPr sz="1400" kern="1200" baseline="0">
          <a:solidFill>
            <a:schemeClr val="bg1">
              <a:lumMod val="6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0" y="0"/>
            <a:ext cx="9144000" cy="5143500"/>
          </a:xfrm>
          <a:prstGeom prst="rect">
            <a:avLst/>
          </a:prstGeom>
          <a:solidFill>
            <a:srgbClr val="E300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solidFill>
                <a:srgbClr val="E3000B"/>
              </a:solidFill>
            </a:endParaRPr>
          </a:p>
        </p:txBody>
      </p:sp>
      <p:pic>
        <p:nvPicPr>
          <p:cNvPr id="5" name="Image 4">
            <a:extLst>
              <a:ext uri="{FF2B5EF4-FFF2-40B4-BE49-F238E27FC236}">
                <a16:creationId xmlns:a16="http://schemas.microsoft.com/office/drawing/2014/main" id="{AD78F416-BA00-294E-B576-9C1F1471EE50}"/>
              </a:ext>
            </a:extLst>
          </p:cNvPr>
          <p:cNvPicPr>
            <a:picLocks noChangeAspect="1"/>
          </p:cNvPicPr>
          <p:nvPr userDrawn="1"/>
        </p:nvPicPr>
        <p:blipFill>
          <a:blip r:embed="rId3">
            <a:alphaModFix amt="0"/>
          </a:blip>
          <a:stretch>
            <a:fillRect/>
          </a:stretch>
        </p:blipFill>
        <p:spPr>
          <a:xfrm>
            <a:off x="144004" y="164642"/>
            <a:ext cx="8855990" cy="4814210"/>
          </a:xfrm>
          <a:prstGeom prst="rect">
            <a:avLst/>
          </a:prstGeom>
          <a:solidFill>
            <a:schemeClr val="bg1"/>
          </a:solidFill>
        </p:spPr>
      </p:pic>
      <p:sp>
        <p:nvSpPr>
          <p:cNvPr id="13" name="ZoneTexte 12">
            <a:extLst>
              <a:ext uri="{FF2B5EF4-FFF2-40B4-BE49-F238E27FC236}">
                <a16:creationId xmlns:a16="http://schemas.microsoft.com/office/drawing/2014/main" id="{512D3901-6A9C-5F45-AD2D-229F8E259D68}"/>
              </a:ext>
            </a:extLst>
          </p:cNvPr>
          <p:cNvSpPr txBox="1"/>
          <p:nvPr userDrawn="1"/>
        </p:nvSpPr>
        <p:spPr>
          <a:xfrm>
            <a:off x="6759052" y="4945920"/>
            <a:ext cx="2240280" cy="215444"/>
          </a:xfrm>
          <a:prstGeom prst="rect">
            <a:avLst/>
          </a:prstGeom>
          <a:noFill/>
        </p:spPr>
        <p:txBody>
          <a:bodyPr wrap="square" lIns="0" rIns="0" rtlCol="0">
            <a:spAutoFit/>
          </a:bodyPr>
          <a:lstStyle/>
          <a:p>
            <a:pPr algn="r"/>
            <a:r>
              <a:rPr lang="fr-FR" sz="800" b="0" i="0" u="none" strike="noStrike" kern="1200" baseline="0" dirty="0">
                <a:solidFill>
                  <a:schemeClr val="bg1">
                    <a:lumMod val="85000"/>
                  </a:schemeClr>
                </a:solidFill>
                <a:effectLst/>
                <a:latin typeface="+mn-lt"/>
                <a:ea typeface="+mn-ea"/>
                <a:cs typeface="+mn-cs"/>
              </a:rPr>
              <a:t>Document à caractère strictement interne</a:t>
            </a:r>
            <a:endParaRPr lang="fr-FR" sz="800" baseline="0" dirty="0">
              <a:solidFill>
                <a:schemeClr val="bg1">
                  <a:lumMod val="85000"/>
                </a:schemeClr>
              </a:solidFill>
            </a:endParaRPr>
          </a:p>
        </p:txBody>
      </p:sp>
      <p:sp>
        <p:nvSpPr>
          <p:cNvPr id="12" name="Rectangle 11">
            <a:extLst>
              <a:ext uri="{FF2B5EF4-FFF2-40B4-BE49-F238E27FC236}">
                <a16:creationId xmlns:a16="http://schemas.microsoft.com/office/drawing/2014/main" id="{BE72D801-F9CD-5942-BA10-2A31B22E16F4}"/>
              </a:ext>
            </a:extLst>
          </p:cNvPr>
          <p:cNvSpPr/>
          <p:nvPr userDrawn="1"/>
        </p:nvSpPr>
        <p:spPr>
          <a:xfrm>
            <a:off x="144004" y="4488409"/>
            <a:ext cx="8855328" cy="4912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3" name="Espace réservé du pied de page 2">
            <a:extLst>
              <a:ext uri="{FF2B5EF4-FFF2-40B4-BE49-F238E27FC236}">
                <a16:creationId xmlns:a16="http://schemas.microsoft.com/office/drawing/2014/main" id="{C0867AB3-A664-0B43-9CAC-C50275FC37B6}"/>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14" name="Espace réservé du numéro de diapositive 5">
            <a:extLst>
              <a:ext uri="{FF2B5EF4-FFF2-40B4-BE49-F238E27FC236}">
                <a16:creationId xmlns:a16="http://schemas.microsoft.com/office/drawing/2014/main" id="{D8822F80-4960-C34F-91AE-832CEC4A5BE1}"/>
              </a:ext>
            </a:extLst>
          </p:cNvPr>
          <p:cNvSpPr txBox="1">
            <a:spLocks/>
          </p:cNvSpPr>
          <p:nvPr userDrawn="1"/>
        </p:nvSpPr>
        <p:spPr>
          <a:xfrm>
            <a:off x="8355280" y="6199938"/>
            <a:ext cx="474960" cy="365125"/>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dirty="0">
              <a:solidFill>
                <a:schemeClr val="bg1">
                  <a:lumMod val="65000"/>
                </a:schemeClr>
              </a:solidFill>
            </a:endParaRPr>
          </a:p>
        </p:txBody>
      </p:sp>
      <p:sp>
        <p:nvSpPr>
          <p:cNvPr id="17" name="Espace réservé du numéro de diapositive 5">
            <a:extLst>
              <a:ext uri="{FF2B5EF4-FFF2-40B4-BE49-F238E27FC236}">
                <a16:creationId xmlns:a16="http://schemas.microsoft.com/office/drawing/2014/main" id="{EB7E45CB-7796-A248-9D8C-A15FB686040C}"/>
              </a:ext>
            </a:extLst>
          </p:cNvPr>
          <p:cNvSpPr txBox="1">
            <a:spLocks/>
          </p:cNvSpPr>
          <p:nvPr userDrawn="1"/>
        </p:nvSpPr>
        <p:spPr>
          <a:xfrm>
            <a:off x="8507680" y="6352338"/>
            <a:ext cx="474960" cy="365125"/>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dirty="0">
              <a:solidFill>
                <a:schemeClr val="bg1">
                  <a:lumMod val="65000"/>
                </a:schemeClr>
              </a:solidFill>
            </a:endParaRPr>
          </a:p>
        </p:txBody>
      </p:sp>
      <p:sp>
        <p:nvSpPr>
          <p:cNvPr id="18" name="Espace réservé du numéro de diapositive 5">
            <a:extLst>
              <a:ext uri="{FF2B5EF4-FFF2-40B4-BE49-F238E27FC236}">
                <a16:creationId xmlns:a16="http://schemas.microsoft.com/office/drawing/2014/main" id="{1D68B28F-10E5-1E45-867F-0C448F1D9BCD}"/>
              </a:ext>
            </a:extLst>
          </p:cNvPr>
          <p:cNvSpPr txBox="1">
            <a:spLocks/>
          </p:cNvSpPr>
          <p:nvPr userDrawn="1"/>
        </p:nvSpPr>
        <p:spPr>
          <a:xfrm>
            <a:off x="8660080" y="6504738"/>
            <a:ext cx="474960" cy="365125"/>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dirty="0">
              <a:solidFill>
                <a:schemeClr val="bg1">
                  <a:lumMod val="65000"/>
                </a:schemeClr>
              </a:solidFill>
            </a:endParaRPr>
          </a:p>
        </p:txBody>
      </p:sp>
      <p:sp>
        <p:nvSpPr>
          <p:cNvPr id="19" name="Espace réservé du numéro de diapositive 5">
            <a:extLst>
              <a:ext uri="{FF2B5EF4-FFF2-40B4-BE49-F238E27FC236}">
                <a16:creationId xmlns:a16="http://schemas.microsoft.com/office/drawing/2014/main" id="{5452F0F3-C84D-D842-8A65-24AD1210DD92}"/>
              </a:ext>
            </a:extLst>
          </p:cNvPr>
          <p:cNvSpPr txBox="1">
            <a:spLocks/>
          </p:cNvSpPr>
          <p:nvPr userDrawn="1"/>
        </p:nvSpPr>
        <p:spPr>
          <a:xfrm>
            <a:off x="8431891" y="4604399"/>
            <a:ext cx="474960" cy="273844"/>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dirty="0">
              <a:solidFill>
                <a:schemeClr val="bg1">
                  <a:lumMod val="65000"/>
                </a:schemeClr>
              </a:solidFill>
            </a:endParaRPr>
          </a:p>
        </p:txBody>
      </p:sp>
      <p:pic>
        <p:nvPicPr>
          <p:cNvPr id="15" name="Imag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7017" y="4601378"/>
            <a:ext cx="1221840" cy="245330"/>
          </a:xfrm>
          <a:prstGeom prst="rect">
            <a:avLst/>
          </a:prstGeom>
        </p:spPr>
      </p:pic>
    </p:spTree>
    <p:extLst>
      <p:ext uri="{BB962C8B-B14F-4D97-AF65-F5344CB8AC3E}">
        <p14:creationId xmlns:p14="http://schemas.microsoft.com/office/powerpoint/2010/main" val="3436915490"/>
      </p:ext>
    </p:extLst>
  </p:cSld>
  <p:clrMap bg1="lt1" tx1="dk1" bg2="lt2" tx2="dk2" accent1="accent1" accent2="accent2" accent3="accent3" accent4="accent4" accent5="accent5" accent6="accent6" hlink="hlink" folHlink="folHlink"/>
  <p:sldLayoutIdLst>
    <p:sldLayoutId id="2147483917" r:id="rId1"/>
  </p:sldLayoutIdLst>
  <p:hf sldNum="0" hdr="0" ftr="0"/>
  <p:txStyles>
    <p:titleStyle>
      <a:lvl1pPr algn="l" defTabSz="457200" rtl="0" eaLnBrk="1" latinLnBrk="0" hangingPunct="1">
        <a:lnSpc>
          <a:spcPts val="2820"/>
        </a:lnSpc>
        <a:spcBef>
          <a:spcPct val="0"/>
        </a:spcBef>
        <a:buNone/>
        <a:defRPr sz="2600" b="1" i="0" kern="1200" cap="all" spc="0" baseline="0">
          <a:solidFill>
            <a:srgbClr val="E3000B"/>
          </a:solidFill>
          <a:latin typeface="+mj-lt"/>
          <a:ea typeface="+mj-ea"/>
          <a:cs typeface="+mj-cs"/>
        </a:defRPr>
      </a:lvl1pPr>
    </p:titleStyle>
    <p:bodyStyle>
      <a:lvl1pPr marL="0" indent="0" algn="l" defTabSz="457200" rtl="0" eaLnBrk="1" latinLnBrk="0" hangingPunct="1">
        <a:spcBef>
          <a:spcPct val="20000"/>
        </a:spcBef>
        <a:buFont typeface="Arial"/>
        <a:buNone/>
        <a:defRPr sz="1400" kern="1200" baseline="0">
          <a:solidFill>
            <a:schemeClr val="bg1">
              <a:lumMod val="6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7120899-DA77-494A-B900-3F873BA1F4F7}"/>
              </a:ext>
            </a:extLst>
          </p:cNvPr>
          <p:cNvSpPr/>
          <p:nvPr userDrawn="1"/>
        </p:nvSpPr>
        <p:spPr>
          <a:xfrm>
            <a:off x="0" y="0"/>
            <a:ext cx="9144000" cy="5143500"/>
          </a:xfrm>
          <a:prstGeom prst="rect">
            <a:avLst/>
          </a:prstGeom>
          <a:solidFill>
            <a:srgbClr val="E300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solidFill>
                <a:srgbClr val="E3000B"/>
              </a:solidFill>
            </a:endParaRPr>
          </a:p>
        </p:txBody>
      </p:sp>
      <p:pic>
        <p:nvPicPr>
          <p:cNvPr id="18" name="Image 17">
            <a:extLst>
              <a:ext uri="{FF2B5EF4-FFF2-40B4-BE49-F238E27FC236}">
                <a16:creationId xmlns:a16="http://schemas.microsoft.com/office/drawing/2014/main" id="{EAC8FBB3-4B76-0F4D-B0C3-A241DDCA9F8A}"/>
              </a:ext>
            </a:extLst>
          </p:cNvPr>
          <p:cNvPicPr>
            <a:picLocks noChangeAspect="1"/>
          </p:cNvPicPr>
          <p:nvPr userDrawn="1"/>
        </p:nvPicPr>
        <p:blipFill>
          <a:blip r:embed="rId10">
            <a:alphaModFix amt="0"/>
          </a:blip>
          <a:stretch>
            <a:fillRect/>
          </a:stretch>
        </p:blipFill>
        <p:spPr>
          <a:xfrm>
            <a:off x="144004" y="164642"/>
            <a:ext cx="8855990" cy="4814210"/>
          </a:xfrm>
          <a:prstGeom prst="rect">
            <a:avLst/>
          </a:prstGeom>
          <a:solidFill>
            <a:schemeClr val="bg1"/>
          </a:solidFill>
        </p:spPr>
      </p:pic>
      <p:sp>
        <p:nvSpPr>
          <p:cNvPr id="19" name="ZoneTexte 18">
            <a:extLst>
              <a:ext uri="{FF2B5EF4-FFF2-40B4-BE49-F238E27FC236}">
                <a16:creationId xmlns:a16="http://schemas.microsoft.com/office/drawing/2014/main" id="{21F72ABE-C4EE-9844-9F05-710E811F03CF}"/>
              </a:ext>
            </a:extLst>
          </p:cNvPr>
          <p:cNvSpPr txBox="1"/>
          <p:nvPr userDrawn="1"/>
        </p:nvSpPr>
        <p:spPr>
          <a:xfrm>
            <a:off x="6759052" y="4945920"/>
            <a:ext cx="2240280" cy="215444"/>
          </a:xfrm>
          <a:prstGeom prst="rect">
            <a:avLst/>
          </a:prstGeom>
          <a:noFill/>
        </p:spPr>
        <p:txBody>
          <a:bodyPr wrap="square" lIns="0" rIns="0" rtlCol="0">
            <a:spAutoFit/>
          </a:bodyPr>
          <a:lstStyle/>
          <a:p>
            <a:pPr algn="r"/>
            <a:r>
              <a:rPr lang="fr-FR" sz="800" b="0" i="0" u="none" strike="noStrike" kern="1200" baseline="0" dirty="0">
                <a:solidFill>
                  <a:schemeClr val="bg1">
                    <a:lumMod val="85000"/>
                  </a:schemeClr>
                </a:solidFill>
                <a:effectLst/>
                <a:latin typeface="+mn-lt"/>
                <a:ea typeface="+mn-ea"/>
                <a:cs typeface="+mn-cs"/>
              </a:rPr>
              <a:t>Document à caractère strictement interne</a:t>
            </a:r>
            <a:endParaRPr lang="fr-FR" sz="800" baseline="0" dirty="0">
              <a:solidFill>
                <a:schemeClr val="bg1">
                  <a:lumMod val="85000"/>
                </a:schemeClr>
              </a:solidFill>
            </a:endParaRPr>
          </a:p>
        </p:txBody>
      </p:sp>
      <p:sp>
        <p:nvSpPr>
          <p:cNvPr id="20" name="Rectangle 19">
            <a:extLst>
              <a:ext uri="{FF2B5EF4-FFF2-40B4-BE49-F238E27FC236}">
                <a16:creationId xmlns:a16="http://schemas.microsoft.com/office/drawing/2014/main" id="{4F6E6ED4-2D1D-994D-924F-9F6F4AABCDFB}"/>
              </a:ext>
            </a:extLst>
          </p:cNvPr>
          <p:cNvSpPr/>
          <p:nvPr userDrawn="1"/>
        </p:nvSpPr>
        <p:spPr>
          <a:xfrm>
            <a:off x="144004" y="4488409"/>
            <a:ext cx="8855328" cy="4912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21" name="Espace réservé du pied de page 2">
            <a:extLst>
              <a:ext uri="{FF2B5EF4-FFF2-40B4-BE49-F238E27FC236}">
                <a16:creationId xmlns:a16="http://schemas.microsoft.com/office/drawing/2014/main" id="{4B33EBCC-320C-B743-9B1A-4472A7737109}"/>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22" name="Espace réservé du numéro de diapositive 5">
            <a:extLst>
              <a:ext uri="{FF2B5EF4-FFF2-40B4-BE49-F238E27FC236}">
                <a16:creationId xmlns:a16="http://schemas.microsoft.com/office/drawing/2014/main" id="{C71433DC-4919-4A44-9FBD-4AB34BE3CFB8}"/>
              </a:ext>
            </a:extLst>
          </p:cNvPr>
          <p:cNvSpPr txBox="1">
            <a:spLocks/>
          </p:cNvSpPr>
          <p:nvPr userDrawn="1"/>
        </p:nvSpPr>
        <p:spPr>
          <a:xfrm>
            <a:off x="8431891" y="4604399"/>
            <a:ext cx="474960" cy="273844"/>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dirty="0">
              <a:solidFill>
                <a:schemeClr val="bg1">
                  <a:lumMod val="65000"/>
                </a:schemeClr>
              </a:solidFill>
            </a:endParaRPr>
          </a:p>
        </p:txBody>
      </p:sp>
      <p:pic>
        <p:nvPicPr>
          <p:cNvPr id="23" name="Image 22">
            <a:extLst>
              <a:ext uri="{FF2B5EF4-FFF2-40B4-BE49-F238E27FC236}">
                <a16:creationId xmlns:a16="http://schemas.microsoft.com/office/drawing/2014/main" id="{0F70BCA8-3D78-D74E-8F71-A526D27D1FD6}"/>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37017" y="4601378"/>
            <a:ext cx="1221840" cy="245330"/>
          </a:xfrm>
          <a:prstGeom prst="rect">
            <a:avLst/>
          </a:prstGeom>
        </p:spPr>
      </p:pic>
      <p:sp>
        <p:nvSpPr>
          <p:cNvPr id="24" name="Rectangle 23">
            <a:extLst>
              <a:ext uri="{FF2B5EF4-FFF2-40B4-BE49-F238E27FC236}">
                <a16:creationId xmlns:a16="http://schemas.microsoft.com/office/drawing/2014/main" id="{8E35F470-D719-4C47-8D0B-36DEAA4A55B3}"/>
              </a:ext>
            </a:extLst>
          </p:cNvPr>
          <p:cNvSpPr/>
          <p:nvPr userDrawn="1"/>
        </p:nvSpPr>
        <p:spPr>
          <a:xfrm>
            <a:off x="144004" y="167652"/>
            <a:ext cx="8860235" cy="611736"/>
          </a:xfrm>
          <a:prstGeom prst="rect">
            <a:avLst/>
          </a:prstGeom>
          <a:gradFill flip="none" rotWithShape="1">
            <a:gsLst>
              <a:gs pos="0">
                <a:schemeClr val="bg1"/>
              </a:gs>
              <a:gs pos="100000">
                <a:schemeClr val="bg1">
                  <a:lumMod val="85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75295587"/>
      </p:ext>
    </p:extLst>
  </p:cSld>
  <p:clrMap bg1="lt1" tx1="dk1" bg2="lt2" tx2="dk2" accent1="accent1" accent2="accent2" accent3="accent3" accent4="accent4" accent5="accent5" accent6="accent6" hlink="hlink" folHlink="folHlink"/>
  <p:sldLayoutIdLst>
    <p:sldLayoutId id="2147483856" r:id="rId1"/>
    <p:sldLayoutId id="2147483820" r:id="rId2"/>
    <p:sldLayoutId id="2147483821" r:id="rId3"/>
    <p:sldLayoutId id="2147483822" r:id="rId4"/>
    <p:sldLayoutId id="2147483823" r:id="rId5"/>
    <p:sldLayoutId id="2147483824" r:id="rId6"/>
    <p:sldLayoutId id="2147483825" r:id="rId7"/>
    <p:sldLayoutId id="2147483826" r:id="rId8"/>
  </p:sldLayoutIdLst>
  <p:hf sldNum="0" hdr="0" ft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8813-EBD1-5E4C-B6EA-6C7061C6162F}"/>
              </a:ext>
            </a:extLst>
          </p:cNvPr>
          <p:cNvSpPr>
            <a:spLocks noGrp="1"/>
          </p:cNvSpPr>
          <p:nvPr>
            <p:ph type="title"/>
          </p:nvPr>
        </p:nvSpPr>
        <p:spPr>
          <a:xfrm>
            <a:off x="604877" y="1829687"/>
            <a:ext cx="4274693" cy="1531351"/>
          </a:xfrm>
        </p:spPr>
        <p:txBody>
          <a:bodyPr/>
          <a:lstStyle/>
          <a:p>
            <a:pPr>
              <a:lnSpc>
                <a:spcPct val="100000"/>
              </a:lnSpc>
            </a:pPr>
            <a:r>
              <a:rPr lang="fr-FR" sz="3200" dirty="0"/>
              <a:t>LOI pacte</a:t>
            </a:r>
            <a:br>
              <a:rPr lang="fr-FR" sz="3200" dirty="0"/>
            </a:br>
            <a:r>
              <a:rPr lang="fr-FR" sz="3200" dirty="0"/>
              <a:t>Transférabilité assurance vie</a:t>
            </a:r>
          </a:p>
        </p:txBody>
      </p:sp>
      <p:sp>
        <p:nvSpPr>
          <p:cNvPr id="3" name="ZoneTexte 2">
            <a:extLst>
              <a:ext uri="{FF2B5EF4-FFF2-40B4-BE49-F238E27FC236}">
                <a16:creationId xmlns:a16="http://schemas.microsoft.com/office/drawing/2014/main" id="{4BEEF1C5-8503-42F9-86A8-5AD5F07C3AD3}"/>
              </a:ext>
            </a:extLst>
          </p:cNvPr>
          <p:cNvSpPr txBox="1"/>
          <p:nvPr/>
        </p:nvSpPr>
        <p:spPr>
          <a:xfrm>
            <a:off x="604877" y="3786239"/>
            <a:ext cx="1131247" cy="276999"/>
          </a:xfrm>
          <a:prstGeom prst="rect">
            <a:avLst/>
          </a:prstGeom>
          <a:noFill/>
        </p:spPr>
        <p:txBody>
          <a:bodyPr wrap="square" rtlCol="0">
            <a:spAutoFit/>
          </a:bodyPr>
          <a:lstStyle/>
          <a:p>
            <a:r>
              <a:rPr lang="fr-FR" sz="1200">
                <a:solidFill>
                  <a:schemeClr val="bg1">
                    <a:lumMod val="65000"/>
                  </a:schemeClr>
                </a:solidFill>
              </a:rPr>
              <a:t>27/01/2020</a:t>
            </a:r>
            <a:endParaRPr lang="fr-FR" sz="1200" dirty="0">
              <a:solidFill>
                <a:schemeClr val="bg1">
                  <a:lumMod val="65000"/>
                </a:schemeClr>
              </a:solidFill>
            </a:endParaRPr>
          </a:p>
        </p:txBody>
      </p:sp>
      <p:sp>
        <p:nvSpPr>
          <p:cNvPr id="4" name="ZoneTexte 3">
            <a:extLst>
              <a:ext uri="{FF2B5EF4-FFF2-40B4-BE49-F238E27FC236}">
                <a16:creationId xmlns:a16="http://schemas.microsoft.com/office/drawing/2014/main" id="{2F46CA19-3923-42DA-82C0-5C3D94DC307C}"/>
              </a:ext>
            </a:extLst>
          </p:cNvPr>
          <p:cNvSpPr txBox="1"/>
          <p:nvPr/>
        </p:nvSpPr>
        <p:spPr>
          <a:xfrm>
            <a:off x="2549471" y="3775391"/>
            <a:ext cx="2812943" cy="292388"/>
          </a:xfrm>
          <a:prstGeom prst="rect">
            <a:avLst/>
          </a:prstGeom>
          <a:noFill/>
        </p:spPr>
        <p:txBody>
          <a:bodyPr wrap="square" rtlCol="0">
            <a:spAutoFit/>
          </a:bodyPr>
          <a:lstStyle/>
          <a:p>
            <a:r>
              <a:rPr lang="fr-FR" sz="1300" i="1" dirty="0">
                <a:solidFill>
                  <a:schemeClr val="bg1">
                    <a:lumMod val="65000"/>
                  </a:schemeClr>
                </a:solidFill>
              </a:rPr>
              <a:t>Document à usage strictement interne</a:t>
            </a:r>
          </a:p>
        </p:txBody>
      </p:sp>
    </p:spTree>
    <p:extLst>
      <p:ext uri="{BB962C8B-B14F-4D97-AF65-F5344CB8AC3E}">
        <p14:creationId xmlns:p14="http://schemas.microsoft.com/office/powerpoint/2010/main" val="3777496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4D50794-E28A-490E-9AD0-0A7DA2282DFD}"/>
              </a:ext>
            </a:extLst>
          </p:cNvPr>
          <p:cNvSpPr>
            <a:spLocks noGrp="1"/>
          </p:cNvSpPr>
          <p:nvPr>
            <p:ph type="body" sz="quarter" idx="22"/>
          </p:nvPr>
        </p:nvSpPr>
        <p:spPr>
          <a:xfrm>
            <a:off x="392762" y="1040582"/>
            <a:ext cx="8326438" cy="3536760"/>
          </a:xfrm>
        </p:spPr>
        <p:txBody>
          <a:bodyPr/>
          <a:lstStyle/>
          <a:p>
            <a:pPr marL="285750" lvl="1" indent="-285750">
              <a:spcBef>
                <a:spcPts val="600"/>
              </a:spcBef>
              <a:buClr>
                <a:srgbClr val="FF0000"/>
              </a:buClr>
              <a:buFont typeface="Calibri" panose="020F0502020204030204" pitchFamily="34" charset="0"/>
              <a:buChar char="&gt;"/>
            </a:pPr>
            <a:r>
              <a:rPr lang="fr-FR" b="0" u="none" dirty="0">
                <a:solidFill>
                  <a:schemeClr val="tx2"/>
                </a:solidFill>
              </a:rPr>
              <a:t>Contexte</a:t>
            </a:r>
          </a:p>
          <a:p>
            <a:pPr marL="285750" lvl="1" indent="-285750">
              <a:spcBef>
                <a:spcPts val="600"/>
              </a:spcBef>
              <a:buClr>
                <a:srgbClr val="FF0000"/>
              </a:buClr>
              <a:buFont typeface="Calibri" panose="020F0502020204030204" pitchFamily="34" charset="0"/>
              <a:buChar char="&gt;"/>
            </a:pPr>
            <a:r>
              <a:rPr lang="fr-FR" b="0" u="none" dirty="0">
                <a:solidFill>
                  <a:schemeClr val="tx2"/>
                </a:solidFill>
              </a:rPr>
              <a:t>Avantages</a:t>
            </a:r>
          </a:p>
          <a:p>
            <a:pPr marL="285750" lvl="1" indent="-285750">
              <a:spcBef>
                <a:spcPts val="600"/>
              </a:spcBef>
              <a:buClr>
                <a:srgbClr val="FF0000"/>
              </a:buClr>
              <a:buFont typeface="Calibri" panose="020F0502020204030204" pitchFamily="34" charset="0"/>
              <a:buChar char="&gt;"/>
            </a:pPr>
            <a:r>
              <a:rPr lang="fr-FR" b="0" u="none" dirty="0">
                <a:solidFill>
                  <a:schemeClr val="tx2"/>
                </a:solidFill>
              </a:rPr>
              <a:t>Périmètre</a:t>
            </a:r>
          </a:p>
          <a:p>
            <a:pPr marL="285750" lvl="1" indent="-285750">
              <a:spcBef>
                <a:spcPts val="600"/>
              </a:spcBef>
              <a:buClr>
                <a:srgbClr val="FF0000"/>
              </a:buClr>
              <a:buFont typeface="Calibri" panose="020F0502020204030204" pitchFamily="34" charset="0"/>
              <a:buChar char="&gt;"/>
            </a:pPr>
            <a:r>
              <a:rPr lang="fr-FR" b="0" u="none" dirty="0">
                <a:solidFill>
                  <a:schemeClr val="tx2"/>
                </a:solidFill>
              </a:rPr>
              <a:t>Comparaison avec le transfert Fourgous</a:t>
            </a:r>
          </a:p>
          <a:p>
            <a:pPr marL="285750" lvl="1" indent="-285750">
              <a:spcBef>
                <a:spcPts val="600"/>
              </a:spcBef>
              <a:buClr>
                <a:srgbClr val="FF0000"/>
              </a:buClr>
              <a:buFont typeface="Calibri" panose="020F0502020204030204" pitchFamily="34" charset="0"/>
              <a:buChar char="&gt;"/>
            </a:pPr>
            <a:r>
              <a:rPr lang="fr-FR" b="0" u="none" dirty="0">
                <a:solidFill>
                  <a:schemeClr val="tx2"/>
                </a:solidFill>
              </a:rPr>
              <a:t>Approche commerciale</a:t>
            </a:r>
          </a:p>
          <a:p>
            <a:pPr marL="285750" lvl="1" indent="-285750">
              <a:spcBef>
                <a:spcPts val="600"/>
              </a:spcBef>
              <a:buClr>
                <a:srgbClr val="FF0000"/>
              </a:buClr>
              <a:buFont typeface="Calibri" panose="020F0502020204030204" pitchFamily="34" charset="0"/>
              <a:buChar char="&gt;"/>
            </a:pPr>
            <a:r>
              <a:rPr lang="fr-FR" b="0" u="none" dirty="0">
                <a:solidFill>
                  <a:schemeClr val="tx2"/>
                </a:solidFill>
              </a:rPr>
              <a:t>Fiscalité en cas de transfert</a:t>
            </a:r>
          </a:p>
          <a:p>
            <a:pPr lvl="1">
              <a:spcBef>
                <a:spcPts val="600"/>
              </a:spcBef>
              <a:buClr>
                <a:srgbClr val="FF0000"/>
              </a:buClr>
              <a:buNone/>
            </a:pPr>
            <a:r>
              <a:rPr lang="fr-FR" dirty="0">
                <a:solidFill>
                  <a:srgbClr val="FF0000"/>
                </a:solidFill>
              </a:rPr>
              <a:t/>
            </a:r>
            <a:br>
              <a:rPr lang="fr-FR" dirty="0">
                <a:solidFill>
                  <a:srgbClr val="FF0000"/>
                </a:solidFill>
              </a:rPr>
            </a:br>
            <a:endParaRPr lang="fr-FR" b="0" cap="none" dirty="0"/>
          </a:p>
          <a:p>
            <a:pPr>
              <a:buNone/>
            </a:pPr>
            <a:endParaRPr lang="fr-FR" b="0" cap="none" dirty="0"/>
          </a:p>
          <a:p>
            <a:pPr>
              <a:buNone/>
            </a:pPr>
            <a:endParaRPr lang="fr-FR" b="0" cap="none" dirty="0"/>
          </a:p>
        </p:txBody>
      </p:sp>
      <p:sp>
        <p:nvSpPr>
          <p:cNvPr id="5" name="Titre 4">
            <a:extLst>
              <a:ext uri="{FF2B5EF4-FFF2-40B4-BE49-F238E27FC236}">
                <a16:creationId xmlns:a16="http://schemas.microsoft.com/office/drawing/2014/main" id="{181516CD-C19E-4E7F-84DA-A9691F85F04E}"/>
              </a:ext>
            </a:extLst>
          </p:cNvPr>
          <p:cNvSpPr>
            <a:spLocks noGrp="1"/>
          </p:cNvSpPr>
          <p:nvPr>
            <p:ph type="title"/>
          </p:nvPr>
        </p:nvSpPr>
        <p:spPr/>
        <p:txBody>
          <a:bodyPr/>
          <a:lstStyle/>
          <a:p>
            <a:r>
              <a:rPr lang="fr-FR" sz="2400" dirty="0"/>
              <a:t>Sommaire</a:t>
            </a:r>
          </a:p>
        </p:txBody>
      </p:sp>
    </p:spTree>
    <p:extLst>
      <p:ext uri="{BB962C8B-B14F-4D97-AF65-F5344CB8AC3E}">
        <p14:creationId xmlns:p14="http://schemas.microsoft.com/office/powerpoint/2010/main" val="3783431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4D50794-E28A-490E-9AD0-0A7DA2282DFD}"/>
              </a:ext>
            </a:extLst>
          </p:cNvPr>
          <p:cNvSpPr>
            <a:spLocks noGrp="1"/>
          </p:cNvSpPr>
          <p:nvPr>
            <p:ph type="body" sz="quarter" idx="22"/>
          </p:nvPr>
        </p:nvSpPr>
        <p:spPr>
          <a:xfrm>
            <a:off x="399689" y="730250"/>
            <a:ext cx="8326438" cy="3980295"/>
          </a:xfrm>
        </p:spPr>
        <p:txBody>
          <a:bodyPr/>
          <a:lstStyle/>
          <a:p>
            <a:pPr marL="285750" indent="-285750">
              <a:spcBef>
                <a:spcPts val="0"/>
              </a:spcBef>
              <a:buClr>
                <a:srgbClr val="FF0000"/>
              </a:buClr>
              <a:buFont typeface="Calibri" panose="020F0502020204030204" pitchFamily="34" charset="0"/>
              <a:buChar char="&gt;"/>
            </a:pPr>
            <a:r>
              <a:rPr lang="fr-FR" b="0" cap="none" dirty="0">
                <a:solidFill>
                  <a:schemeClr val="tx2"/>
                </a:solidFill>
              </a:rPr>
              <a:t>La transférabilité des contrats d’assurance vie au sein d’un même assureur est l’une des dispositions introduites par la loi PACTE promulguée le 23 mai 2019.</a:t>
            </a:r>
            <a:r>
              <a:rPr lang="fr-FR" b="0" cap="none" dirty="0">
                <a:solidFill>
                  <a:srgbClr val="FF0000"/>
                </a:solidFill>
              </a:rPr>
              <a:t> </a:t>
            </a:r>
          </a:p>
          <a:p>
            <a:pPr>
              <a:spcBef>
                <a:spcPts val="0"/>
              </a:spcBef>
              <a:buClr>
                <a:srgbClr val="FF0000"/>
              </a:buClr>
              <a:buNone/>
            </a:pPr>
            <a:endParaRPr lang="fr-FR" b="0" cap="none" dirty="0">
              <a:solidFill>
                <a:srgbClr val="FF0000"/>
              </a:solidFill>
            </a:endParaRPr>
          </a:p>
          <a:p>
            <a:pPr marL="285750" indent="-285750">
              <a:spcBef>
                <a:spcPts val="0"/>
              </a:spcBef>
              <a:buClr>
                <a:srgbClr val="FF0000"/>
              </a:buClr>
              <a:buFont typeface="Calibri" panose="020F0502020204030204" pitchFamily="34" charset="0"/>
              <a:buChar char="&gt;"/>
            </a:pPr>
            <a:r>
              <a:rPr lang="fr-FR" b="0" cap="none" dirty="0">
                <a:solidFill>
                  <a:schemeClr val="tx2"/>
                </a:solidFill>
              </a:rPr>
              <a:t>Ce dispositif permet aux clients de </a:t>
            </a:r>
            <a:r>
              <a:rPr lang="fr-FR" cap="none" dirty="0">
                <a:solidFill>
                  <a:schemeClr val="tx2"/>
                </a:solidFill>
              </a:rPr>
              <a:t>transférer un ancien contrat (monosupport euros ou multisupports) vers un nouveau contrat multisupport plus attractif </a:t>
            </a:r>
            <a:r>
              <a:rPr lang="fr-FR" b="0" cap="none" dirty="0">
                <a:solidFill>
                  <a:schemeClr val="tx2"/>
                </a:solidFill>
              </a:rPr>
              <a:t>de la même compagnie d’assurance, </a:t>
            </a:r>
            <a:r>
              <a:rPr lang="fr-FR" cap="none" dirty="0">
                <a:solidFill>
                  <a:schemeClr val="tx2"/>
                </a:solidFill>
              </a:rPr>
              <a:t>sans conditions d’UC</a:t>
            </a:r>
            <a:r>
              <a:rPr lang="fr-FR" b="0" cap="none" dirty="0">
                <a:solidFill>
                  <a:schemeClr val="tx2"/>
                </a:solidFill>
              </a:rPr>
              <a:t>, tout en conservant l’antériorité fiscale du contrat d’origine. </a:t>
            </a:r>
            <a:br>
              <a:rPr lang="fr-FR" b="0" cap="none" dirty="0">
                <a:solidFill>
                  <a:schemeClr val="tx2"/>
                </a:solidFill>
              </a:rPr>
            </a:br>
            <a:endParaRPr lang="fr-FR" cap="none" dirty="0">
              <a:solidFill>
                <a:schemeClr val="tx2"/>
              </a:solidFill>
            </a:endParaRPr>
          </a:p>
          <a:p>
            <a:pPr marL="285750" indent="-285750">
              <a:spcBef>
                <a:spcPts val="0"/>
              </a:spcBef>
              <a:buClr>
                <a:srgbClr val="FF0000"/>
              </a:buClr>
              <a:buFont typeface="Calibri" panose="020F0502020204030204" pitchFamily="34" charset="0"/>
              <a:buChar char="&gt;"/>
            </a:pPr>
            <a:r>
              <a:rPr lang="fr-FR" cap="none" dirty="0" smtClean="0">
                <a:solidFill>
                  <a:schemeClr val="tx2"/>
                </a:solidFill>
              </a:rPr>
              <a:t>Au 03 février, 4 </a:t>
            </a:r>
            <a:r>
              <a:rPr lang="fr-FR" b="0" cap="none" dirty="0" smtClean="0">
                <a:solidFill>
                  <a:schemeClr val="tx2"/>
                </a:solidFill>
              </a:rPr>
              <a:t>contrats CNP (Initiative Transmission, Initiative Plus, Livret Assurance-vie et Nuances 3 D) deviendront </a:t>
            </a:r>
            <a:r>
              <a:rPr lang="fr-FR" b="0" cap="none" dirty="0">
                <a:solidFill>
                  <a:schemeClr val="tx2"/>
                </a:solidFill>
              </a:rPr>
              <a:t>transférables vers d’autres contrats de CNP Assurances. </a:t>
            </a:r>
            <a:r>
              <a:rPr lang="fr-FR" b="0" cap="none" dirty="0" smtClean="0">
                <a:solidFill>
                  <a:schemeClr val="tx2"/>
                </a:solidFill>
              </a:rPr>
              <a:t>Les </a:t>
            </a:r>
            <a:r>
              <a:rPr lang="fr-FR" b="0" cap="none" dirty="0">
                <a:solidFill>
                  <a:schemeClr val="tx2"/>
                </a:solidFill>
              </a:rPr>
              <a:t>contrats BPCE </a:t>
            </a:r>
            <a:r>
              <a:rPr lang="fr-FR" b="0" cap="none" dirty="0" smtClean="0">
                <a:solidFill>
                  <a:schemeClr val="tx2"/>
                </a:solidFill>
              </a:rPr>
              <a:t>Vie et les autres contrats CNP seront ouverts à la transférabilité ultérieurement. </a:t>
            </a:r>
            <a:r>
              <a:rPr lang="fr-FR" b="0" cap="none" dirty="0">
                <a:solidFill>
                  <a:schemeClr val="tx2"/>
                </a:solidFill>
              </a:rPr>
              <a:t/>
            </a:r>
            <a:br>
              <a:rPr lang="fr-FR" b="0" cap="none" dirty="0">
                <a:solidFill>
                  <a:schemeClr val="tx2"/>
                </a:solidFill>
              </a:rPr>
            </a:br>
            <a:endParaRPr lang="fr-FR" b="0" cap="none" dirty="0">
              <a:solidFill>
                <a:schemeClr val="tx2"/>
              </a:solidFill>
            </a:endParaRPr>
          </a:p>
          <a:p>
            <a:pPr marL="285750" indent="-285750">
              <a:spcBef>
                <a:spcPts val="0"/>
              </a:spcBef>
              <a:buClr>
                <a:srgbClr val="FF0000"/>
              </a:buClr>
              <a:buFont typeface="Calibri" panose="020F0502020204030204" pitchFamily="34" charset="0"/>
              <a:buChar char="&gt;"/>
            </a:pPr>
            <a:r>
              <a:rPr lang="fr-FR" cap="none" dirty="0">
                <a:solidFill>
                  <a:schemeClr val="tx2"/>
                </a:solidFill>
              </a:rPr>
              <a:t>Parcours disponible dans LEA et PUMA </a:t>
            </a:r>
            <a:r>
              <a:rPr lang="fr-FR" u="sng" cap="none" dirty="0">
                <a:solidFill>
                  <a:schemeClr val="tx2"/>
                </a:solidFill>
              </a:rPr>
              <a:t>à partir du 3 février 2020</a:t>
            </a:r>
            <a:r>
              <a:rPr lang="fr-FR" cap="none" dirty="0">
                <a:solidFill>
                  <a:schemeClr val="tx2"/>
                </a:solidFill>
              </a:rPr>
              <a:t>.</a:t>
            </a:r>
          </a:p>
          <a:p>
            <a:pPr>
              <a:buNone/>
            </a:pPr>
            <a:endParaRPr lang="fr-FR" cap="none" dirty="0"/>
          </a:p>
          <a:p>
            <a:pPr>
              <a:buNone/>
            </a:pPr>
            <a:endParaRPr lang="fr-FR" b="0" cap="none" dirty="0"/>
          </a:p>
          <a:p>
            <a:pPr>
              <a:buNone/>
            </a:pPr>
            <a:endParaRPr lang="fr-FR" b="0" cap="none" dirty="0"/>
          </a:p>
          <a:p>
            <a:pPr>
              <a:buNone/>
            </a:pPr>
            <a:endParaRPr lang="fr-FR" b="0" cap="none" dirty="0"/>
          </a:p>
          <a:p>
            <a:pPr>
              <a:buNone/>
            </a:pPr>
            <a:endParaRPr lang="fr-FR" b="0" cap="none" dirty="0"/>
          </a:p>
        </p:txBody>
      </p:sp>
      <p:sp>
        <p:nvSpPr>
          <p:cNvPr id="5" name="Titre 4">
            <a:extLst>
              <a:ext uri="{FF2B5EF4-FFF2-40B4-BE49-F238E27FC236}">
                <a16:creationId xmlns:a16="http://schemas.microsoft.com/office/drawing/2014/main" id="{181516CD-C19E-4E7F-84DA-A9691F85F04E}"/>
              </a:ext>
            </a:extLst>
          </p:cNvPr>
          <p:cNvSpPr>
            <a:spLocks noGrp="1"/>
          </p:cNvSpPr>
          <p:nvPr>
            <p:ph type="title"/>
          </p:nvPr>
        </p:nvSpPr>
        <p:spPr/>
        <p:txBody>
          <a:bodyPr/>
          <a:lstStyle/>
          <a:p>
            <a:r>
              <a:rPr lang="fr-FR" sz="2400" dirty="0"/>
              <a:t>Contexte</a:t>
            </a:r>
          </a:p>
        </p:txBody>
      </p:sp>
    </p:spTree>
    <p:extLst>
      <p:ext uri="{BB962C8B-B14F-4D97-AF65-F5344CB8AC3E}">
        <p14:creationId xmlns:p14="http://schemas.microsoft.com/office/powerpoint/2010/main" val="1517133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4D50794-E28A-490E-9AD0-0A7DA2282DFD}"/>
              </a:ext>
            </a:extLst>
          </p:cNvPr>
          <p:cNvSpPr>
            <a:spLocks noGrp="1"/>
          </p:cNvSpPr>
          <p:nvPr>
            <p:ph type="body" sz="quarter" idx="22"/>
          </p:nvPr>
        </p:nvSpPr>
        <p:spPr>
          <a:xfrm>
            <a:off x="490733" y="801182"/>
            <a:ext cx="8326438" cy="3745787"/>
          </a:xfrm>
        </p:spPr>
        <p:txBody>
          <a:bodyPr/>
          <a:lstStyle/>
          <a:p>
            <a:pPr>
              <a:spcBef>
                <a:spcPts val="200"/>
              </a:spcBef>
              <a:buNone/>
            </a:pPr>
            <a:r>
              <a:rPr lang="fr-FR" sz="1600" cap="none" dirty="0">
                <a:solidFill>
                  <a:schemeClr val="tx2"/>
                </a:solidFill>
              </a:rPr>
              <a:t>Pour le client :</a:t>
            </a:r>
          </a:p>
          <a:p>
            <a:pPr marL="285750" indent="-285750">
              <a:spcBef>
                <a:spcPts val="200"/>
              </a:spcBef>
              <a:buClr>
                <a:srgbClr val="FF0000"/>
              </a:buClr>
              <a:buFont typeface="Calibri" panose="020F0502020204030204" pitchFamily="34" charset="0"/>
              <a:buChar char="&gt;"/>
            </a:pPr>
            <a:r>
              <a:rPr lang="fr-FR" sz="1600" b="0" cap="none" dirty="0">
                <a:solidFill>
                  <a:schemeClr val="tx2"/>
                </a:solidFill>
              </a:rPr>
              <a:t>Dynamiser son investissement avec l’accès au potentiel de performance des UC dans un contexte de taux bas</a:t>
            </a:r>
          </a:p>
          <a:p>
            <a:pPr marL="285750" indent="-285750">
              <a:spcBef>
                <a:spcPts val="200"/>
              </a:spcBef>
              <a:buClr>
                <a:srgbClr val="FF0000"/>
              </a:buClr>
              <a:buFont typeface="Calibri" panose="020F0502020204030204" pitchFamily="34" charset="0"/>
              <a:buChar char="&gt;"/>
            </a:pPr>
            <a:r>
              <a:rPr lang="fr-FR" sz="1600" b="0" cap="none" dirty="0">
                <a:solidFill>
                  <a:schemeClr val="tx2"/>
                </a:solidFill>
              </a:rPr>
              <a:t>Diversifier son contrat en ayant accès à toutes les UC éligibles au contrat, et au portefeuille modèle qui découle de son profil de risque</a:t>
            </a:r>
          </a:p>
          <a:p>
            <a:pPr marL="285750" indent="-285750">
              <a:spcBef>
                <a:spcPts val="200"/>
              </a:spcBef>
              <a:buClr>
                <a:srgbClr val="FF0000"/>
              </a:buClr>
              <a:buFont typeface="Calibri" panose="020F0502020204030204" pitchFamily="34" charset="0"/>
              <a:buChar char="&gt;"/>
            </a:pPr>
            <a:r>
              <a:rPr lang="fr-FR" sz="1600" b="0" cap="none" dirty="0">
                <a:solidFill>
                  <a:schemeClr val="tx2"/>
                </a:solidFill>
              </a:rPr>
              <a:t>Accéder aux options d’arbitrage automatique avec Nuances Plus et à sa large gamme d’UC</a:t>
            </a:r>
          </a:p>
          <a:p>
            <a:pPr marL="285750" indent="-285750">
              <a:spcBef>
                <a:spcPts val="200"/>
              </a:spcBef>
              <a:buClr>
                <a:srgbClr val="FF0000"/>
              </a:buClr>
              <a:buFont typeface="Calibri" panose="020F0502020204030204" pitchFamily="34" charset="0"/>
              <a:buChar char="&gt;"/>
            </a:pPr>
            <a:r>
              <a:rPr lang="fr-FR" sz="1600" b="0" cap="none" dirty="0">
                <a:solidFill>
                  <a:schemeClr val="tx2"/>
                </a:solidFill>
              </a:rPr>
              <a:t>Conserver l’antériorité fiscale du contrat d’origine</a:t>
            </a:r>
            <a:br>
              <a:rPr lang="fr-FR" sz="1600" b="0" cap="none" dirty="0">
                <a:solidFill>
                  <a:schemeClr val="tx2"/>
                </a:solidFill>
              </a:rPr>
            </a:br>
            <a:endParaRPr lang="fr-FR" sz="1600" b="0" cap="none" dirty="0">
              <a:solidFill>
                <a:schemeClr val="tx2"/>
              </a:solidFill>
            </a:endParaRPr>
          </a:p>
          <a:p>
            <a:pPr>
              <a:lnSpc>
                <a:spcPts val="1500"/>
              </a:lnSpc>
              <a:spcBef>
                <a:spcPts val="0"/>
              </a:spcBef>
              <a:buClr>
                <a:srgbClr val="FF0000"/>
              </a:buClr>
              <a:buNone/>
            </a:pPr>
            <a:r>
              <a:rPr lang="fr-FR" sz="1600" cap="none" dirty="0">
                <a:solidFill>
                  <a:schemeClr val="tx2"/>
                </a:solidFill>
              </a:rPr>
              <a:t>Pour la Caisse d’Epargne :</a:t>
            </a:r>
          </a:p>
          <a:p>
            <a:pPr marL="285750" indent="-285750">
              <a:spcBef>
                <a:spcPts val="200"/>
              </a:spcBef>
              <a:buClr>
                <a:srgbClr val="FF0000"/>
              </a:buClr>
              <a:buFont typeface="Calibri" panose="020F0502020204030204" pitchFamily="34" charset="0"/>
              <a:buChar char="&gt;"/>
            </a:pPr>
            <a:r>
              <a:rPr lang="fr-FR" sz="1600" b="0" cap="none" dirty="0">
                <a:solidFill>
                  <a:schemeClr val="tx2"/>
                </a:solidFill>
              </a:rPr>
              <a:t>Saisir des opportunités commerciales, notamment en rebond à la réception des relevés de situation annuels</a:t>
            </a:r>
          </a:p>
          <a:p>
            <a:pPr marL="285750" indent="-285750">
              <a:spcBef>
                <a:spcPts val="200"/>
              </a:spcBef>
              <a:buClr>
                <a:srgbClr val="FF0000"/>
              </a:buClr>
              <a:buFont typeface="Calibri" panose="020F0502020204030204" pitchFamily="34" charset="0"/>
              <a:buChar char="&gt;"/>
            </a:pPr>
            <a:r>
              <a:rPr lang="fr-FR" sz="1600" b="0" cap="none" dirty="0">
                <a:solidFill>
                  <a:schemeClr val="tx2"/>
                </a:solidFill>
              </a:rPr>
              <a:t>Valoriser notre expertise sur le conseil et l’accompagnement client</a:t>
            </a:r>
          </a:p>
          <a:p>
            <a:pPr marL="285750" indent="-285750">
              <a:spcBef>
                <a:spcPts val="200"/>
              </a:spcBef>
              <a:buClr>
                <a:srgbClr val="FF0000"/>
              </a:buClr>
              <a:buFont typeface="Calibri" panose="020F0502020204030204" pitchFamily="34" charset="0"/>
              <a:buChar char="&gt;"/>
            </a:pPr>
            <a:r>
              <a:rPr lang="fr-FR" sz="1600" b="0" cap="none" dirty="0">
                <a:solidFill>
                  <a:schemeClr val="tx2"/>
                </a:solidFill>
              </a:rPr>
              <a:t>Optimiser la diversification de la collecte Assurance vie</a:t>
            </a:r>
          </a:p>
          <a:p>
            <a:pPr marL="285750" indent="-285750">
              <a:spcBef>
                <a:spcPts val="200"/>
              </a:spcBef>
              <a:buClr>
                <a:srgbClr val="FF0000"/>
              </a:buClr>
              <a:buFont typeface="Calibri" panose="020F0502020204030204" pitchFamily="34" charset="0"/>
              <a:buChar char="&gt;"/>
            </a:pPr>
            <a:r>
              <a:rPr lang="fr-FR" sz="1600" b="0" cap="none" dirty="0">
                <a:solidFill>
                  <a:schemeClr val="tx2"/>
                </a:solidFill>
              </a:rPr>
              <a:t>Créer des leviers de PNB </a:t>
            </a:r>
            <a:endParaRPr lang="fr-FR" sz="1600" b="0" cap="none" dirty="0"/>
          </a:p>
          <a:p>
            <a:pPr>
              <a:buNone/>
            </a:pPr>
            <a:endParaRPr lang="fr-FR" b="0" cap="none" dirty="0"/>
          </a:p>
          <a:p>
            <a:pPr>
              <a:buNone/>
            </a:pPr>
            <a:endParaRPr lang="fr-FR" b="0" cap="none" dirty="0"/>
          </a:p>
          <a:p>
            <a:pPr>
              <a:buNone/>
            </a:pPr>
            <a:endParaRPr lang="fr-FR" b="0" cap="none" dirty="0"/>
          </a:p>
        </p:txBody>
      </p:sp>
      <p:sp>
        <p:nvSpPr>
          <p:cNvPr id="5" name="Titre 4">
            <a:extLst>
              <a:ext uri="{FF2B5EF4-FFF2-40B4-BE49-F238E27FC236}">
                <a16:creationId xmlns:a16="http://schemas.microsoft.com/office/drawing/2014/main" id="{181516CD-C19E-4E7F-84DA-A9691F85F04E}"/>
              </a:ext>
            </a:extLst>
          </p:cNvPr>
          <p:cNvSpPr>
            <a:spLocks noGrp="1"/>
          </p:cNvSpPr>
          <p:nvPr>
            <p:ph type="title"/>
          </p:nvPr>
        </p:nvSpPr>
        <p:spPr/>
        <p:txBody>
          <a:bodyPr/>
          <a:lstStyle/>
          <a:p>
            <a:r>
              <a:rPr lang="fr-FR" sz="2400" dirty="0"/>
              <a:t>Avantages</a:t>
            </a:r>
          </a:p>
        </p:txBody>
      </p:sp>
    </p:spTree>
    <p:extLst>
      <p:ext uri="{BB962C8B-B14F-4D97-AF65-F5344CB8AC3E}">
        <p14:creationId xmlns:p14="http://schemas.microsoft.com/office/powerpoint/2010/main" val="2018788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181516CD-C19E-4E7F-84DA-A9691F85F04E}"/>
              </a:ext>
            </a:extLst>
          </p:cNvPr>
          <p:cNvSpPr>
            <a:spLocks noGrp="1"/>
          </p:cNvSpPr>
          <p:nvPr>
            <p:ph type="title"/>
          </p:nvPr>
        </p:nvSpPr>
        <p:spPr>
          <a:xfrm>
            <a:off x="392400" y="224589"/>
            <a:ext cx="8326800" cy="437400"/>
          </a:xfrm>
        </p:spPr>
        <p:txBody>
          <a:bodyPr/>
          <a:lstStyle/>
          <a:p>
            <a:r>
              <a:rPr lang="fr-FR" sz="2400" dirty="0"/>
              <a:t>Périmètre</a:t>
            </a:r>
          </a:p>
        </p:txBody>
      </p:sp>
      <p:sp>
        <p:nvSpPr>
          <p:cNvPr id="7" name="Espace réservé du texte 1">
            <a:extLst>
              <a:ext uri="{FF2B5EF4-FFF2-40B4-BE49-F238E27FC236}">
                <a16:creationId xmlns:a16="http://schemas.microsoft.com/office/drawing/2014/main" id="{222B3E32-BFDF-4140-8042-A3B241EE0DB2}"/>
              </a:ext>
            </a:extLst>
          </p:cNvPr>
          <p:cNvSpPr txBox="1">
            <a:spLocks/>
          </p:cNvSpPr>
          <p:nvPr/>
        </p:nvSpPr>
        <p:spPr>
          <a:xfrm>
            <a:off x="595040" y="1036829"/>
            <a:ext cx="8326438" cy="4118057"/>
          </a:xfrm>
          <a:prstGeom prst="rect">
            <a:avLst/>
          </a:prstGeom>
        </p:spPr>
        <p:txBody>
          <a:bodyPr vert="horz"/>
          <a:lstStyle>
            <a:lvl1pPr marL="0" indent="0" algn="l" defTabSz="457200" rtl="0" eaLnBrk="1" latinLnBrk="0" hangingPunct="1">
              <a:spcBef>
                <a:spcPct val="20000"/>
              </a:spcBef>
              <a:buClr>
                <a:schemeClr val="bg1"/>
              </a:buClr>
              <a:buFont typeface="Arial"/>
              <a:buChar char="•"/>
              <a:defRPr sz="1800" b="1" kern="1200" cap="all">
                <a:solidFill>
                  <a:schemeClr val="tx1"/>
                </a:solidFill>
                <a:latin typeface="+mn-lt"/>
                <a:ea typeface="+mn-ea"/>
                <a:cs typeface="+mn-cs"/>
              </a:defRPr>
            </a:lvl1pPr>
            <a:lvl2pPr marL="0" indent="0" algn="l" defTabSz="457200" rtl="0" eaLnBrk="1" latinLnBrk="0" hangingPunct="1">
              <a:spcBef>
                <a:spcPct val="20000"/>
              </a:spcBef>
              <a:buClr>
                <a:schemeClr val="bg1"/>
              </a:buClr>
              <a:buFont typeface="Arial"/>
              <a:buChar char="•"/>
              <a:defRPr sz="1800" b="1" i="0" u="sng" kern="1200" baseline="0">
                <a:solidFill>
                  <a:schemeClr val="bg1">
                    <a:lumMod val="65000"/>
                  </a:schemeClr>
                </a:solidFill>
                <a:latin typeface="+mn-lt"/>
                <a:ea typeface="+mn-ea"/>
                <a:cs typeface="+mn-cs"/>
              </a:defRPr>
            </a:lvl2pPr>
            <a:lvl3pPr marL="396000" indent="-228600" algn="l" defTabSz="457200" rtl="0" eaLnBrk="1" latinLnBrk="0" hangingPunct="1">
              <a:spcBef>
                <a:spcPct val="20000"/>
              </a:spcBef>
              <a:buClr>
                <a:srgbClr val="E3000B"/>
              </a:buClr>
              <a:buFont typeface="Lucida Grande"/>
              <a:buChar char="&gt;"/>
              <a:defRPr sz="1800" kern="1200">
                <a:solidFill>
                  <a:schemeClr val="tx1"/>
                </a:solidFill>
                <a:latin typeface="+mn-lt"/>
                <a:ea typeface="+mn-ea"/>
                <a:cs typeface="+mn-cs"/>
              </a:defRPr>
            </a:lvl3pPr>
            <a:lvl4pPr marL="666000" indent="-228600" algn="l" defTabSz="457200" rtl="0" eaLnBrk="1" latinLnBrk="0" hangingPunct="1">
              <a:spcBef>
                <a:spcPct val="20000"/>
              </a:spcBef>
              <a:buClr>
                <a:srgbClr val="E3000B"/>
              </a:buClr>
              <a:buFont typeface="Arial"/>
              <a:buChar char="–"/>
              <a:defRPr sz="15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a:buNone/>
            </a:pPr>
            <a:r>
              <a:rPr lang="fr-FR" b="0" cap="none" dirty="0"/>
              <a:t>	</a:t>
            </a:r>
          </a:p>
          <a:p>
            <a:pPr>
              <a:buFont typeface="Arial"/>
              <a:buNone/>
            </a:pPr>
            <a:endParaRPr lang="fr-FR" b="0" cap="none" dirty="0"/>
          </a:p>
          <a:p>
            <a:pPr>
              <a:buFont typeface="Arial"/>
              <a:buNone/>
            </a:pPr>
            <a:endParaRPr lang="fr-FR" b="0" cap="none" dirty="0"/>
          </a:p>
          <a:p>
            <a:pPr>
              <a:buFont typeface="Arial"/>
              <a:buNone/>
            </a:pPr>
            <a:endParaRPr lang="fr-FR" b="0" cap="none" dirty="0"/>
          </a:p>
          <a:p>
            <a:pPr>
              <a:buFont typeface="Arial"/>
              <a:buNone/>
            </a:pPr>
            <a:endParaRPr lang="fr-FR" b="0" cap="none" dirty="0"/>
          </a:p>
          <a:p>
            <a:pPr>
              <a:buFont typeface="Arial"/>
              <a:buNone/>
            </a:pPr>
            <a:endParaRPr lang="fr-FR" b="0" cap="none" dirty="0"/>
          </a:p>
        </p:txBody>
      </p:sp>
      <p:sp>
        <p:nvSpPr>
          <p:cNvPr id="12" name="ZoneTexte 11">
            <a:extLst>
              <a:ext uri="{FF2B5EF4-FFF2-40B4-BE49-F238E27FC236}">
                <a16:creationId xmlns:a16="http://schemas.microsoft.com/office/drawing/2014/main" id="{9D79E785-5D4F-4EB1-9F31-549509E3C2E7}"/>
              </a:ext>
            </a:extLst>
          </p:cNvPr>
          <p:cNvSpPr txBox="1"/>
          <p:nvPr/>
        </p:nvSpPr>
        <p:spPr>
          <a:xfrm>
            <a:off x="5797509" y="1415778"/>
            <a:ext cx="2478315" cy="600165"/>
          </a:xfrm>
          <a:prstGeom prst="rect">
            <a:avLst/>
          </a:prstGeom>
          <a:noFill/>
          <a:ln w="19050">
            <a:solidFill>
              <a:srgbClr val="FF0000"/>
            </a:solidFill>
          </a:ln>
        </p:spPr>
        <p:txBody>
          <a:bodyPr wrap="square" rtlCol="0" anchor="ctr">
            <a:noAutofit/>
          </a:bodyPr>
          <a:lstStyle/>
          <a:p>
            <a:pPr algn="ctr"/>
            <a:r>
              <a:rPr lang="fr-FR" sz="1200" b="1" dirty="0">
                <a:solidFill>
                  <a:schemeClr val="tx2"/>
                </a:solidFill>
              </a:rPr>
              <a:t>Nuances 3D </a:t>
            </a:r>
            <a:r>
              <a:rPr lang="fr-FR" sz="1000" dirty="0">
                <a:solidFill>
                  <a:schemeClr val="tx2"/>
                </a:solidFill>
              </a:rPr>
              <a:t>(minimum 100€)</a:t>
            </a:r>
            <a:endParaRPr lang="fr-FR" sz="1200" b="1" dirty="0">
              <a:solidFill>
                <a:schemeClr val="tx2"/>
              </a:solidFill>
            </a:endParaRPr>
          </a:p>
          <a:p>
            <a:pPr algn="ctr"/>
            <a:r>
              <a:rPr lang="fr-FR" sz="1200" b="1" dirty="0">
                <a:solidFill>
                  <a:schemeClr val="tx2"/>
                </a:solidFill>
              </a:rPr>
              <a:t>Nuances Plus </a:t>
            </a:r>
            <a:r>
              <a:rPr lang="fr-FR" sz="1000" dirty="0">
                <a:solidFill>
                  <a:schemeClr val="tx2"/>
                </a:solidFill>
              </a:rPr>
              <a:t>(minimum 10 000€)</a:t>
            </a:r>
          </a:p>
        </p:txBody>
      </p:sp>
      <p:sp>
        <p:nvSpPr>
          <p:cNvPr id="15" name="ZoneTexte 14">
            <a:extLst>
              <a:ext uri="{FF2B5EF4-FFF2-40B4-BE49-F238E27FC236}">
                <a16:creationId xmlns:a16="http://schemas.microsoft.com/office/drawing/2014/main" id="{D1F1E21B-42F1-4F73-BAE1-2ADD45DA8B61}"/>
              </a:ext>
            </a:extLst>
          </p:cNvPr>
          <p:cNvSpPr txBox="1"/>
          <p:nvPr/>
        </p:nvSpPr>
        <p:spPr>
          <a:xfrm>
            <a:off x="1585282" y="1078603"/>
            <a:ext cx="2617066" cy="276999"/>
          </a:xfrm>
          <a:prstGeom prst="rect">
            <a:avLst/>
          </a:prstGeom>
          <a:solidFill>
            <a:srgbClr val="FF0000"/>
          </a:solidFill>
          <a:ln w="25400" cap="rnd">
            <a:solidFill>
              <a:srgbClr val="FF0000"/>
            </a:solidFill>
          </a:ln>
        </p:spPr>
        <p:txBody>
          <a:bodyPr wrap="square" rtlCol="0">
            <a:spAutoFit/>
          </a:bodyPr>
          <a:lstStyle/>
          <a:p>
            <a:pPr algn="ctr"/>
            <a:r>
              <a:rPr lang="fr-FR" sz="1200" b="1" dirty="0">
                <a:solidFill>
                  <a:schemeClr val="bg1"/>
                </a:solidFill>
              </a:rPr>
              <a:t>Contrats transférables</a:t>
            </a:r>
            <a:endParaRPr lang="fr-FR" sz="1000" b="1" i="1" dirty="0">
              <a:solidFill>
                <a:schemeClr val="bg1"/>
              </a:solidFill>
            </a:endParaRPr>
          </a:p>
        </p:txBody>
      </p:sp>
      <p:sp>
        <p:nvSpPr>
          <p:cNvPr id="16" name="ZoneTexte 15">
            <a:extLst>
              <a:ext uri="{FF2B5EF4-FFF2-40B4-BE49-F238E27FC236}">
                <a16:creationId xmlns:a16="http://schemas.microsoft.com/office/drawing/2014/main" id="{C337E31A-53EA-4CE4-BC06-715FB40EC204}"/>
              </a:ext>
            </a:extLst>
          </p:cNvPr>
          <p:cNvSpPr txBox="1"/>
          <p:nvPr/>
        </p:nvSpPr>
        <p:spPr>
          <a:xfrm>
            <a:off x="5797508" y="1071535"/>
            <a:ext cx="2478315" cy="276999"/>
          </a:xfrm>
          <a:prstGeom prst="rect">
            <a:avLst/>
          </a:prstGeom>
          <a:solidFill>
            <a:srgbClr val="FF0000"/>
          </a:solidFill>
          <a:ln w="25400">
            <a:solidFill>
              <a:srgbClr val="FF0000"/>
            </a:solidFill>
          </a:ln>
        </p:spPr>
        <p:txBody>
          <a:bodyPr wrap="square" rtlCol="0">
            <a:spAutoFit/>
          </a:bodyPr>
          <a:lstStyle/>
          <a:p>
            <a:pPr algn="ctr"/>
            <a:r>
              <a:rPr lang="fr-FR" sz="1200" b="1" dirty="0">
                <a:solidFill>
                  <a:schemeClr val="bg1"/>
                </a:solidFill>
              </a:rPr>
              <a:t>Contrats réceptacles</a:t>
            </a:r>
            <a:endParaRPr lang="fr-FR" sz="1000" b="1" i="1" dirty="0">
              <a:solidFill>
                <a:schemeClr val="bg1"/>
              </a:solidFill>
            </a:endParaRPr>
          </a:p>
        </p:txBody>
      </p:sp>
      <p:sp>
        <p:nvSpPr>
          <p:cNvPr id="19" name="ZoneTexte 18">
            <a:extLst>
              <a:ext uri="{FF2B5EF4-FFF2-40B4-BE49-F238E27FC236}">
                <a16:creationId xmlns:a16="http://schemas.microsoft.com/office/drawing/2014/main" id="{21DE76CE-FCDB-48D4-AA58-B5081694F6FE}"/>
              </a:ext>
            </a:extLst>
          </p:cNvPr>
          <p:cNvSpPr txBox="1"/>
          <p:nvPr/>
        </p:nvSpPr>
        <p:spPr>
          <a:xfrm>
            <a:off x="1571318" y="1415779"/>
            <a:ext cx="2631450" cy="600164"/>
          </a:xfrm>
          <a:prstGeom prst="rect">
            <a:avLst/>
          </a:prstGeom>
          <a:noFill/>
          <a:ln w="19050">
            <a:solidFill>
              <a:srgbClr val="FF0000"/>
            </a:solidFill>
          </a:ln>
        </p:spPr>
        <p:txBody>
          <a:bodyPr wrap="square" rtlCol="0">
            <a:spAutoFit/>
          </a:bodyPr>
          <a:lstStyle/>
          <a:p>
            <a:pPr algn="ctr"/>
            <a:r>
              <a:rPr lang="fr-FR" sz="1100" b="1" dirty="0">
                <a:solidFill>
                  <a:schemeClr val="tx2"/>
                </a:solidFill>
              </a:rPr>
              <a:t>Initiatives Transmission  </a:t>
            </a:r>
            <a:r>
              <a:rPr lang="fr-FR" sz="1100" i="1" dirty="0">
                <a:solidFill>
                  <a:schemeClr val="tx2"/>
                </a:solidFill>
              </a:rPr>
              <a:t>(contrat en €)</a:t>
            </a:r>
          </a:p>
          <a:p>
            <a:pPr algn="ctr"/>
            <a:r>
              <a:rPr lang="fr-FR" sz="1100" b="1" dirty="0">
                <a:solidFill>
                  <a:schemeClr val="tx2"/>
                </a:solidFill>
              </a:rPr>
              <a:t>Livret Assurance Vie  </a:t>
            </a:r>
            <a:r>
              <a:rPr lang="fr-FR" sz="1100" i="1" dirty="0">
                <a:solidFill>
                  <a:schemeClr val="tx2"/>
                </a:solidFill>
              </a:rPr>
              <a:t>(contrat en €)</a:t>
            </a:r>
          </a:p>
          <a:p>
            <a:pPr algn="ctr"/>
            <a:r>
              <a:rPr lang="fr-FR" sz="1100" b="1" dirty="0">
                <a:solidFill>
                  <a:schemeClr val="tx2"/>
                </a:solidFill>
              </a:rPr>
              <a:t>Nuances 3D  </a:t>
            </a:r>
            <a:r>
              <a:rPr lang="fr-FR" sz="1100" i="1" dirty="0">
                <a:solidFill>
                  <a:schemeClr val="tx2"/>
                </a:solidFill>
              </a:rPr>
              <a:t>(contrat multisupport)</a:t>
            </a:r>
          </a:p>
        </p:txBody>
      </p:sp>
      <p:sp>
        <p:nvSpPr>
          <p:cNvPr id="20" name="ZoneTexte 19">
            <a:extLst>
              <a:ext uri="{FF2B5EF4-FFF2-40B4-BE49-F238E27FC236}">
                <a16:creationId xmlns:a16="http://schemas.microsoft.com/office/drawing/2014/main" id="{8094A634-6720-49AC-834D-0A8DB40209E7}"/>
              </a:ext>
            </a:extLst>
          </p:cNvPr>
          <p:cNvSpPr txBox="1"/>
          <p:nvPr/>
        </p:nvSpPr>
        <p:spPr>
          <a:xfrm>
            <a:off x="1570137" y="2678921"/>
            <a:ext cx="2632631" cy="769441"/>
          </a:xfrm>
          <a:prstGeom prst="rect">
            <a:avLst/>
          </a:prstGeom>
          <a:noFill/>
          <a:ln w="22225" cmpd="sng">
            <a:solidFill>
              <a:srgbClr val="FF0000"/>
            </a:solidFill>
            <a:prstDash val="solid"/>
          </a:ln>
        </p:spPr>
        <p:txBody>
          <a:bodyPr wrap="square" rtlCol="0">
            <a:spAutoFit/>
          </a:bodyPr>
          <a:lstStyle/>
          <a:p>
            <a:pPr algn="ctr"/>
            <a:r>
              <a:rPr lang="fr-FR" sz="1100" dirty="0">
                <a:solidFill>
                  <a:schemeClr val="tx2"/>
                </a:solidFill>
              </a:rPr>
              <a:t>Garantie Retraite, Garantie Retraite Euro</a:t>
            </a:r>
          </a:p>
          <a:p>
            <a:pPr algn="ctr"/>
            <a:r>
              <a:rPr lang="fr-FR" sz="1100" dirty="0">
                <a:solidFill>
                  <a:schemeClr val="tx2"/>
                </a:solidFill>
              </a:rPr>
              <a:t>Ricochet, Yoga, Aïkido, Nuances 2, Assurécureuil, Ecureuil Projet</a:t>
            </a:r>
          </a:p>
          <a:p>
            <a:pPr algn="ctr"/>
            <a:r>
              <a:rPr lang="fr-FR" sz="1100" dirty="0">
                <a:solidFill>
                  <a:schemeClr val="tx2"/>
                </a:solidFill>
              </a:rPr>
              <a:t>Point Retraite Ecureuil</a:t>
            </a:r>
          </a:p>
        </p:txBody>
      </p:sp>
      <p:sp>
        <p:nvSpPr>
          <p:cNvPr id="21" name="ZoneTexte 20">
            <a:extLst>
              <a:ext uri="{FF2B5EF4-FFF2-40B4-BE49-F238E27FC236}">
                <a16:creationId xmlns:a16="http://schemas.microsoft.com/office/drawing/2014/main" id="{0290E9F5-02D0-43D0-9FD7-DBA00200E5CA}"/>
              </a:ext>
            </a:extLst>
          </p:cNvPr>
          <p:cNvSpPr txBox="1"/>
          <p:nvPr/>
        </p:nvSpPr>
        <p:spPr>
          <a:xfrm>
            <a:off x="424800" y="1415778"/>
            <a:ext cx="1113299" cy="916042"/>
          </a:xfrm>
          <a:prstGeom prst="rect">
            <a:avLst/>
          </a:prstGeom>
          <a:noFill/>
          <a:ln w="19050">
            <a:solidFill>
              <a:srgbClr val="FF0000"/>
            </a:solidFill>
          </a:ln>
        </p:spPr>
        <p:txBody>
          <a:bodyPr wrap="square" rtlCol="0">
            <a:noAutofit/>
          </a:bodyPr>
          <a:lstStyle/>
          <a:p>
            <a:pPr algn="ctr"/>
            <a:endParaRPr lang="fr-FR" sz="1200" b="1" dirty="0">
              <a:solidFill>
                <a:srgbClr val="FF0000"/>
              </a:solidFill>
            </a:endParaRPr>
          </a:p>
          <a:p>
            <a:pPr algn="ctr"/>
            <a:r>
              <a:rPr lang="fr-FR" sz="1200" b="1" dirty="0">
                <a:solidFill>
                  <a:srgbClr val="FF0000"/>
                </a:solidFill>
              </a:rPr>
              <a:t>A compter du 03/02/2020</a:t>
            </a:r>
          </a:p>
        </p:txBody>
      </p:sp>
      <p:sp>
        <p:nvSpPr>
          <p:cNvPr id="22" name="ZoneTexte 21">
            <a:extLst>
              <a:ext uri="{FF2B5EF4-FFF2-40B4-BE49-F238E27FC236}">
                <a16:creationId xmlns:a16="http://schemas.microsoft.com/office/drawing/2014/main" id="{5805AAE8-52C0-4666-907C-70B6D021B8A8}"/>
              </a:ext>
            </a:extLst>
          </p:cNvPr>
          <p:cNvSpPr txBox="1"/>
          <p:nvPr/>
        </p:nvSpPr>
        <p:spPr>
          <a:xfrm>
            <a:off x="424800" y="2679725"/>
            <a:ext cx="1113299" cy="769441"/>
          </a:xfrm>
          <a:prstGeom prst="rect">
            <a:avLst/>
          </a:prstGeom>
          <a:noFill/>
          <a:ln w="19050">
            <a:solidFill>
              <a:srgbClr val="FF0000"/>
            </a:solidFill>
          </a:ln>
        </p:spPr>
        <p:txBody>
          <a:bodyPr wrap="square" rtlCol="0">
            <a:spAutoFit/>
          </a:bodyPr>
          <a:lstStyle/>
          <a:p>
            <a:pPr algn="ctr"/>
            <a:r>
              <a:rPr lang="fr-FR" sz="1100" b="1" dirty="0">
                <a:solidFill>
                  <a:srgbClr val="FF0000"/>
                </a:solidFill>
              </a:rPr>
              <a:t> Au 2</a:t>
            </a:r>
            <a:r>
              <a:rPr lang="fr-FR" sz="1100" b="1" baseline="30000" dirty="0">
                <a:solidFill>
                  <a:srgbClr val="FF0000"/>
                </a:solidFill>
              </a:rPr>
              <a:t>ème</a:t>
            </a:r>
            <a:r>
              <a:rPr lang="fr-FR" sz="1100" b="1" dirty="0">
                <a:solidFill>
                  <a:srgbClr val="FF0000"/>
                </a:solidFill>
              </a:rPr>
              <a:t> semestre 2020 (date à déterminer)</a:t>
            </a:r>
          </a:p>
        </p:txBody>
      </p:sp>
      <p:sp>
        <p:nvSpPr>
          <p:cNvPr id="24" name="Flèche : droite 23">
            <a:extLst>
              <a:ext uri="{FF2B5EF4-FFF2-40B4-BE49-F238E27FC236}">
                <a16:creationId xmlns:a16="http://schemas.microsoft.com/office/drawing/2014/main" id="{64F08767-4CA0-474B-A625-977B8D70AD10}"/>
              </a:ext>
            </a:extLst>
          </p:cNvPr>
          <p:cNvSpPr/>
          <p:nvPr/>
        </p:nvSpPr>
        <p:spPr>
          <a:xfrm>
            <a:off x="4354198" y="2107540"/>
            <a:ext cx="1368101" cy="185094"/>
          </a:xfrm>
          <a:prstGeom prst="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8933EC3F-0C44-4536-9DD6-E00006D32DFF}"/>
              </a:ext>
            </a:extLst>
          </p:cNvPr>
          <p:cNvSpPr txBox="1"/>
          <p:nvPr/>
        </p:nvSpPr>
        <p:spPr>
          <a:xfrm>
            <a:off x="1571318" y="3666576"/>
            <a:ext cx="6705687" cy="1031051"/>
          </a:xfrm>
          <a:prstGeom prst="rect">
            <a:avLst/>
          </a:prstGeom>
          <a:solidFill>
            <a:srgbClr val="E3000B"/>
          </a:solidFill>
          <a:ln w="19050">
            <a:solidFill>
              <a:schemeClr val="bg1"/>
            </a:solidFill>
          </a:ln>
        </p:spPr>
        <p:txBody>
          <a:bodyPr wrap="square" rtlCol="0" anchor="ctr" anchorCtr="0">
            <a:spAutoFit/>
          </a:bodyPr>
          <a:lstStyle/>
          <a:p>
            <a:pPr algn="ctr"/>
            <a:r>
              <a:rPr lang="fr-FR" sz="1100" b="1" u="sng" dirty="0">
                <a:solidFill>
                  <a:schemeClr val="bg1"/>
                </a:solidFill>
              </a:rPr>
              <a:t>Maintien du Transfert Fourgous</a:t>
            </a:r>
            <a:r>
              <a:rPr lang="fr-FR" sz="1100" b="1" dirty="0">
                <a:solidFill>
                  <a:schemeClr val="bg1"/>
                </a:solidFill>
              </a:rPr>
              <a:t> :</a:t>
            </a:r>
          </a:p>
          <a:p>
            <a:pPr marL="171450" indent="-171450">
              <a:spcBef>
                <a:spcPts val="600"/>
              </a:spcBef>
              <a:buFont typeface="Arial" panose="020B0604020202020204" pitchFamily="34" charset="0"/>
              <a:buChar char="•"/>
            </a:pPr>
            <a:r>
              <a:rPr lang="fr-FR" sz="1000" b="1" dirty="0">
                <a:solidFill>
                  <a:schemeClr val="bg1"/>
                </a:solidFill>
              </a:rPr>
              <a:t>Pour les contrats du lot 1 du 03/02 : </a:t>
            </a:r>
            <a:r>
              <a:rPr lang="fr-FR" sz="1000" dirty="0">
                <a:solidFill>
                  <a:schemeClr val="bg1"/>
                </a:solidFill>
              </a:rPr>
              <a:t>Le transfert Fourgous reste possible uniquement depuis Initiatives Transmission et Initiatives Plus vers Nuances Privilège (pas de transfert Fourgous possible pour LAV et Nuances 3D)</a:t>
            </a:r>
          </a:p>
          <a:p>
            <a:pPr marL="171450" indent="-171450">
              <a:spcBef>
                <a:spcPts val="600"/>
              </a:spcBef>
              <a:buFont typeface="Arial" panose="020B0604020202020204" pitchFamily="34" charset="0"/>
              <a:buChar char="•"/>
            </a:pPr>
            <a:r>
              <a:rPr lang="fr-FR" sz="1000" b="1" dirty="0">
                <a:solidFill>
                  <a:schemeClr val="bg1"/>
                </a:solidFill>
              </a:rPr>
              <a:t>Pour les contrats du lot 2 </a:t>
            </a:r>
            <a:r>
              <a:rPr lang="fr-FR" sz="1000" dirty="0">
                <a:solidFill>
                  <a:schemeClr val="bg1"/>
                </a:solidFill>
              </a:rPr>
              <a:t>(sauf Nuances 2 et </a:t>
            </a:r>
            <a:r>
              <a:rPr lang="fr-FR" sz="1000" dirty="0" err="1">
                <a:solidFill>
                  <a:schemeClr val="bg1"/>
                </a:solidFill>
              </a:rPr>
              <a:t>Aikido</a:t>
            </a:r>
            <a:r>
              <a:rPr lang="fr-FR" sz="1000" dirty="0">
                <a:solidFill>
                  <a:schemeClr val="bg1"/>
                </a:solidFill>
              </a:rPr>
              <a:t>) : Dans l’attente de la date de transférabilité, le transfert Fourgous reste possible vers Nuances 3D, Nuances Plus et Nuances Privilège. </a:t>
            </a:r>
          </a:p>
        </p:txBody>
      </p:sp>
      <p:sp>
        <p:nvSpPr>
          <p:cNvPr id="23" name="ZoneTexte 22">
            <a:extLst>
              <a:ext uri="{FF2B5EF4-FFF2-40B4-BE49-F238E27FC236}">
                <a16:creationId xmlns:a16="http://schemas.microsoft.com/office/drawing/2014/main" id="{91A892A9-AB2F-4371-AB95-E3EFB0C2E5CD}"/>
              </a:ext>
            </a:extLst>
          </p:cNvPr>
          <p:cNvSpPr txBox="1"/>
          <p:nvPr/>
        </p:nvSpPr>
        <p:spPr>
          <a:xfrm>
            <a:off x="4513013" y="819217"/>
            <a:ext cx="1067380" cy="707886"/>
          </a:xfrm>
          <a:prstGeom prst="rect">
            <a:avLst/>
          </a:prstGeom>
          <a:noFill/>
          <a:ln w="12700" cap="rnd">
            <a:solidFill>
              <a:srgbClr val="FF0000"/>
            </a:solidFill>
            <a:prstDash val="dash"/>
          </a:ln>
        </p:spPr>
        <p:txBody>
          <a:bodyPr wrap="square" rtlCol="0">
            <a:spAutoFit/>
          </a:bodyPr>
          <a:lstStyle/>
          <a:p>
            <a:pPr algn="ctr"/>
            <a:r>
              <a:rPr lang="fr-FR" sz="1000" dirty="0">
                <a:solidFill>
                  <a:srgbClr val="FF0000"/>
                </a:solidFill>
              </a:rPr>
              <a:t>Transfert de </a:t>
            </a:r>
            <a:r>
              <a:rPr lang="fr-FR" sz="1000" b="1" dirty="0">
                <a:solidFill>
                  <a:srgbClr val="FF0000"/>
                </a:solidFill>
              </a:rPr>
              <a:t>l’encours total </a:t>
            </a:r>
            <a:r>
              <a:rPr lang="fr-FR" sz="1000" dirty="0">
                <a:solidFill>
                  <a:srgbClr val="FF0000"/>
                </a:solidFill>
              </a:rPr>
              <a:t>du contrat  </a:t>
            </a:r>
            <a:r>
              <a:rPr lang="fr-FR" sz="1000" b="1" dirty="0">
                <a:solidFill>
                  <a:srgbClr val="FF0000"/>
                </a:solidFill>
              </a:rPr>
              <a:t>uniquement</a:t>
            </a:r>
          </a:p>
        </p:txBody>
      </p:sp>
      <p:sp>
        <p:nvSpPr>
          <p:cNvPr id="17" name="ZoneTexte 16">
            <a:extLst>
              <a:ext uri="{FF2B5EF4-FFF2-40B4-BE49-F238E27FC236}">
                <a16:creationId xmlns:a16="http://schemas.microsoft.com/office/drawing/2014/main" id="{7B30DEDA-EAFC-4636-A13C-C425B0963E95}"/>
              </a:ext>
            </a:extLst>
          </p:cNvPr>
          <p:cNvSpPr txBox="1"/>
          <p:nvPr/>
        </p:nvSpPr>
        <p:spPr>
          <a:xfrm>
            <a:off x="1571318" y="2070210"/>
            <a:ext cx="2631450" cy="261610"/>
          </a:xfrm>
          <a:prstGeom prst="rect">
            <a:avLst/>
          </a:prstGeom>
          <a:noFill/>
          <a:ln w="19050">
            <a:solidFill>
              <a:srgbClr val="FF0000"/>
            </a:solidFill>
          </a:ln>
        </p:spPr>
        <p:txBody>
          <a:bodyPr wrap="square" rtlCol="0">
            <a:spAutoFit/>
          </a:bodyPr>
          <a:lstStyle/>
          <a:p>
            <a:pPr algn="ctr"/>
            <a:r>
              <a:rPr lang="fr-FR" sz="1100" b="1" dirty="0">
                <a:solidFill>
                  <a:schemeClr val="tx2"/>
                </a:solidFill>
              </a:rPr>
              <a:t>Initiatives Plus  </a:t>
            </a:r>
            <a:r>
              <a:rPr lang="fr-FR" sz="1100" i="1" dirty="0">
                <a:solidFill>
                  <a:schemeClr val="tx2"/>
                </a:solidFill>
              </a:rPr>
              <a:t>(contrat en €)</a:t>
            </a:r>
          </a:p>
        </p:txBody>
      </p:sp>
      <p:sp>
        <p:nvSpPr>
          <p:cNvPr id="25" name="ZoneTexte 24">
            <a:extLst>
              <a:ext uri="{FF2B5EF4-FFF2-40B4-BE49-F238E27FC236}">
                <a16:creationId xmlns:a16="http://schemas.microsoft.com/office/drawing/2014/main" id="{2B5F3257-A53B-4128-8A58-CA1FD1FE5B68}"/>
              </a:ext>
            </a:extLst>
          </p:cNvPr>
          <p:cNvSpPr txBox="1"/>
          <p:nvPr/>
        </p:nvSpPr>
        <p:spPr>
          <a:xfrm>
            <a:off x="5797509" y="2060046"/>
            <a:ext cx="2478316" cy="276999"/>
          </a:xfrm>
          <a:prstGeom prst="rect">
            <a:avLst/>
          </a:prstGeom>
          <a:noFill/>
          <a:ln w="19050">
            <a:solidFill>
              <a:srgbClr val="FF0000"/>
            </a:solidFill>
          </a:ln>
        </p:spPr>
        <p:txBody>
          <a:bodyPr wrap="square" rtlCol="0">
            <a:spAutoFit/>
          </a:bodyPr>
          <a:lstStyle/>
          <a:p>
            <a:pPr algn="ctr"/>
            <a:r>
              <a:rPr lang="fr-FR" sz="1200" b="1" dirty="0">
                <a:solidFill>
                  <a:schemeClr val="tx2"/>
                </a:solidFill>
              </a:rPr>
              <a:t>Nuances </a:t>
            </a:r>
            <a:r>
              <a:rPr lang="fr-FR" sz="1100" b="1" dirty="0">
                <a:solidFill>
                  <a:schemeClr val="tx2"/>
                </a:solidFill>
              </a:rPr>
              <a:t>Plus </a:t>
            </a:r>
            <a:r>
              <a:rPr lang="fr-FR" sz="1100" i="1">
                <a:solidFill>
                  <a:schemeClr val="tx2"/>
                </a:solidFill>
              </a:rPr>
              <a:t>(minimum 10 000€</a:t>
            </a:r>
            <a:r>
              <a:rPr lang="fr-FR" sz="1100" i="1" dirty="0">
                <a:solidFill>
                  <a:schemeClr val="tx2"/>
                </a:solidFill>
              </a:rPr>
              <a:t>)</a:t>
            </a:r>
          </a:p>
        </p:txBody>
      </p:sp>
      <p:sp>
        <p:nvSpPr>
          <p:cNvPr id="26" name="Flèche : droite 25">
            <a:extLst>
              <a:ext uri="{FF2B5EF4-FFF2-40B4-BE49-F238E27FC236}">
                <a16:creationId xmlns:a16="http://schemas.microsoft.com/office/drawing/2014/main" id="{0DBAE9FE-CA32-4DE2-A916-9FB433164F50}"/>
              </a:ext>
            </a:extLst>
          </p:cNvPr>
          <p:cNvSpPr/>
          <p:nvPr/>
        </p:nvSpPr>
        <p:spPr>
          <a:xfrm>
            <a:off x="4344288" y="1636780"/>
            <a:ext cx="1368101" cy="179953"/>
          </a:xfrm>
          <a:prstGeom prst="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3478C265-75AE-46AD-85E1-B1FFB574DD16}"/>
              </a:ext>
            </a:extLst>
          </p:cNvPr>
          <p:cNvSpPr/>
          <p:nvPr/>
        </p:nvSpPr>
        <p:spPr>
          <a:xfrm>
            <a:off x="8351034" y="1415778"/>
            <a:ext cx="621581" cy="2050077"/>
          </a:xfrm>
          <a:prstGeom prst="rect">
            <a:avLst/>
          </a:prstGeom>
          <a:solidFill>
            <a:schemeClr val="bg1"/>
          </a:solidFill>
          <a:ln w="19050">
            <a:solidFill>
              <a:srgbClr val="E3000B"/>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800" b="1" dirty="0">
                <a:solidFill>
                  <a:schemeClr val="tx2"/>
                </a:solidFill>
              </a:rPr>
              <a:t>Exclusion</a:t>
            </a:r>
          </a:p>
          <a:p>
            <a:pPr algn="ctr">
              <a:lnSpc>
                <a:spcPct val="150000"/>
              </a:lnSpc>
            </a:pPr>
            <a:r>
              <a:rPr lang="fr-FR" sz="800" b="1" dirty="0">
                <a:solidFill>
                  <a:schemeClr val="tx2"/>
                </a:solidFill>
              </a:rPr>
              <a:t>des contrats en fiscalité PEP</a:t>
            </a:r>
          </a:p>
        </p:txBody>
      </p:sp>
      <p:sp>
        <p:nvSpPr>
          <p:cNvPr id="28" name="ZoneTexte 27">
            <a:extLst>
              <a:ext uri="{FF2B5EF4-FFF2-40B4-BE49-F238E27FC236}">
                <a16:creationId xmlns:a16="http://schemas.microsoft.com/office/drawing/2014/main" id="{3AB54519-59E8-4F49-9E91-B20C9E5C3930}"/>
              </a:ext>
            </a:extLst>
          </p:cNvPr>
          <p:cNvSpPr txBox="1"/>
          <p:nvPr/>
        </p:nvSpPr>
        <p:spPr>
          <a:xfrm>
            <a:off x="5797508" y="2665637"/>
            <a:ext cx="2478316" cy="800219"/>
          </a:xfrm>
          <a:prstGeom prst="rect">
            <a:avLst/>
          </a:prstGeom>
          <a:noFill/>
          <a:ln w="19050">
            <a:solidFill>
              <a:srgbClr val="FF0000"/>
            </a:solidFill>
          </a:ln>
        </p:spPr>
        <p:txBody>
          <a:bodyPr wrap="square" rtlCol="0">
            <a:spAutoFit/>
          </a:bodyPr>
          <a:lstStyle/>
          <a:p>
            <a:pPr algn="ctr"/>
            <a:endParaRPr lang="fr-FR" sz="1200" b="1" dirty="0">
              <a:solidFill>
                <a:schemeClr val="tx2"/>
              </a:solidFill>
            </a:endParaRPr>
          </a:p>
          <a:p>
            <a:pPr algn="ctr"/>
            <a:r>
              <a:rPr lang="fr-FR" sz="1200" b="1" dirty="0">
                <a:solidFill>
                  <a:schemeClr val="tx2"/>
                </a:solidFill>
              </a:rPr>
              <a:t>Nuances 3D </a:t>
            </a:r>
            <a:r>
              <a:rPr lang="fr-FR" sz="1000" dirty="0">
                <a:solidFill>
                  <a:schemeClr val="tx2"/>
                </a:solidFill>
              </a:rPr>
              <a:t>(minimum 100€)</a:t>
            </a:r>
            <a:endParaRPr lang="fr-FR" sz="1200" b="1" dirty="0">
              <a:solidFill>
                <a:schemeClr val="tx2"/>
              </a:solidFill>
            </a:endParaRPr>
          </a:p>
          <a:p>
            <a:pPr algn="ctr"/>
            <a:r>
              <a:rPr lang="fr-FR" sz="1200" b="1" dirty="0">
                <a:solidFill>
                  <a:schemeClr val="tx2"/>
                </a:solidFill>
              </a:rPr>
              <a:t>Nuances Plus </a:t>
            </a:r>
            <a:r>
              <a:rPr lang="fr-FR" sz="1000" dirty="0">
                <a:solidFill>
                  <a:schemeClr val="tx2"/>
                </a:solidFill>
              </a:rPr>
              <a:t>(minimum 10 000€)</a:t>
            </a:r>
          </a:p>
          <a:p>
            <a:pPr algn="ctr"/>
            <a:endParaRPr lang="fr-FR" sz="1000" dirty="0">
              <a:solidFill>
                <a:schemeClr val="tx2"/>
              </a:solidFill>
            </a:endParaRPr>
          </a:p>
        </p:txBody>
      </p:sp>
      <p:sp>
        <p:nvSpPr>
          <p:cNvPr id="29" name="Flèche : droite 28">
            <a:extLst>
              <a:ext uri="{FF2B5EF4-FFF2-40B4-BE49-F238E27FC236}">
                <a16:creationId xmlns:a16="http://schemas.microsoft.com/office/drawing/2014/main" id="{D687A01D-467A-421E-B634-7A9F5D3B0B83}"/>
              </a:ext>
            </a:extLst>
          </p:cNvPr>
          <p:cNvSpPr/>
          <p:nvPr/>
        </p:nvSpPr>
        <p:spPr>
          <a:xfrm>
            <a:off x="4354197" y="3025838"/>
            <a:ext cx="1368101" cy="185094"/>
          </a:xfrm>
          <a:prstGeom prst="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63432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D06E9-3355-49E1-85D7-02365B7B306C}"/>
              </a:ext>
            </a:extLst>
          </p:cNvPr>
          <p:cNvSpPr>
            <a:spLocks noGrp="1"/>
          </p:cNvSpPr>
          <p:nvPr>
            <p:ph type="title"/>
          </p:nvPr>
        </p:nvSpPr>
        <p:spPr/>
        <p:txBody>
          <a:bodyPr/>
          <a:lstStyle/>
          <a:p>
            <a:pPr lvl="1"/>
            <a:r>
              <a:rPr lang="fr-FR" sz="2400" dirty="0">
                <a:solidFill>
                  <a:srgbClr val="E3000B"/>
                </a:solidFill>
                <a:latin typeface="+mn-lt"/>
              </a:rPr>
              <a:t>Comparaison Transfert Fourgous vs Transférabilité</a:t>
            </a:r>
          </a:p>
        </p:txBody>
      </p:sp>
      <p:sp>
        <p:nvSpPr>
          <p:cNvPr id="5" name="ZoneTexte 4">
            <a:extLst>
              <a:ext uri="{FF2B5EF4-FFF2-40B4-BE49-F238E27FC236}">
                <a16:creationId xmlns:a16="http://schemas.microsoft.com/office/drawing/2014/main" id="{A53D0315-736C-4F8B-AFB3-00B87066CD5B}"/>
              </a:ext>
            </a:extLst>
          </p:cNvPr>
          <p:cNvSpPr txBox="1"/>
          <p:nvPr/>
        </p:nvSpPr>
        <p:spPr>
          <a:xfrm>
            <a:off x="672274" y="1236664"/>
            <a:ext cx="3683725" cy="3293209"/>
          </a:xfrm>
          <a:prstGeom prst="rect">
            <a:avLst/>
          </a:prstGeom>
          <a:noFill/>
          <a:ln w="19050">
            <a:solidFill>
              <a:srgbClr val="FF0000"/>
            </a:solidFill>
          </a:ln>
        </p:spPr>
        <p:txBody>
          <a:bodyPr wrap="square" rtlCol="0">
            <a:spAutoFit/>
          </a:bodyPr>
          <a:lstStyle/>
          <a:p>
            <a:pPr marL="285750" indent="-285750">
              <a:buClr>
                <a:srgbClr val="FF0000"/>
              </a:buClr>
              <a:buFont typeface="Calibri" panose="020F0502020204030204" pitchFamily="34" charset="0"/>
              <a:buChar char="&gt;"/>
            </a:pPr>
            <a:r>
              <a:rPr lang="fr-FR" sz="1300" dirty="0">
                <a:solidFill>
                  <a:schemeClr val="tx2"/>
                </a:solidFill>
              </a:rPr>
              <a:t>Transfert d’un contrat euros vers un autre contrat multisupport</a:t>
            </a:r>
          </a:p>
          <a:p>
            <a:pPr>
              <a:buClr>
                <a:srgbClr val="FF0000"/>
              </a:buClr>
            </a:pPr>
            <a:endParaRPr lang="fr-FR" sz="1300" dirty="0">
              <a:solidFill>
                <a:schemeClr val="tx2"/>
              </a:solidFill>
            </a:endParaRPr>
          </a:p>
          <a:p>
            <a:pPr marL="285750" indent="-285750">
              <a:buClr>
                <a:srgbClr val="FF0000"/>
              </a:buClr>
              <a:buFont typeface="Calibri" panose="020F0502020204030204" pitchFamily="34" charset="0"/>
              <a:buChar char="&gt;"/>
            </a:pPr>
            <a:r>
              <a:rPr lang="fr-FR" sz="1300" dirty="0">
                <a:solidFill>
                  <a:schemeClr val="tx2"/>
                </a:solidFill>
              </a:rPr>
              <a:t>Investissement du capital transféré sur des </a:t>
            </a:r>
            <a:br>
              <a:rPr lang="fr-FR" sz="1300" dirty="0">
                <a:solidFill>
                  <a:schemeClr val="tx2"/>
                </a:solidFill>
              </a:rPr>
            </a:br>
            <a:r>
              <a:rPr lang="fr-FR" sz="1300" dirty="0">
                <a:solidFill>
                  <a:schemeClr val="tx2"/>
                </a:solidFill>
              </a:rPr>
              <a:t>UC à dominante actions, à hauteur de 20% minimum</a:t>
            </a:r>
          </a:p>
          <a:p>
            <a:pPr>
              <a:buClr>
                <a:srgbClr val="FF0000"/>
              </a:buClr>
            </a:pPr>
            <a:endParaRPr lang="fr-FR" sz="1300" dirty="0">
              <a:solidFill>
                <a:schemeClr val="tx2"/>
              </a:solidFill>
            </a:endParaRPr>
          </a:p>
          <a:p>
            <a:pPr marL="285750" indent="-285750">
              <a:buClr>
                <a:srgbClr val="FF0000"/>
              </a:buClr>
              <a:buFont typeface="Calibri" panose="020F0502020204030204" pitchFamily="34" charset="0"/>
              <a:buChar char="&gt;"/>
            </a:pPr>
            <a:r>
              <a:rPr lang="fr-FR" sz="1300" dirty="0">
                <a:solidFill>
                  <a:schemeClr val="tx2"/>
                </a:solidFill>
              </a:rPr>
              <a:t>Préservation de l’antériorité fiscale du contrat d’origine</a:t>
            </a:r>
          </a:p>
          <a:p>
            <a:pPr marL="285750" indent="-285750">
              <a:buClr>
                <a:srgbClr val="FF0000"/>
              </a:buClr>
              <a:buFont typeface="Calibri" panose="020F0502020204030204" pitchFamily="34" charset="0"/>
              <a:buChar char="&gt;"/>
            </a:pPr>
            <a:endParaRPr lang="fr-FR" sz="1300" dirty="0">
              <a:solidFill>
                <a:schemeClr val="tx2"/>
              </a:solidFill>
            </a:endParaRPr>
          </a:p>
          <a:p>
            <a:pPr marL="285750" indent="-285750">
              <a:buClr>
                <a:srgbClr val="FF0000"/>
              </a:buClr>
              <a:buFont typeface="Calibri" panose="020F0502020204030204" pitchFamily="34" charset="0"/>
              <a:buChar char="&gt;"/>
            </a:pPr>
            <a:r>
              <a:rPr lang="fr-FR" sz="1300" dirty="0">
                <a:solidFill>
                  <a:schemeClr val="tx2"/>
                </a:solidFill>
              </a:rPr>
              <a:t>Frais d’entrée sur versement à l’adhésion : Grille tarifaire « Défi UC » 2020</a:t>
            </a:r>
          </a:p>
          <a:p>
            <a:pPr>
              <a:buClr>
                <a:srgbClr val="FF0000"/>
              </a:buClr>
            </a:pPr>
            <a:endParaRPr lang="fr-FR" sz="1300" dirty="0">
              <a:solidFill>
                <a:schemeClr val="tx2"/>
              </a:solidFill>
            </a:endParaRPr>
          </a:p>
          <a:p>
            <a:pPr>
              <a:buClr>
                <a:srgbClr val="FF0000"/>
              </a:buClr>
            </a:pPr>
            <a:endParaRPr lang="fr-FR" sz="1300" dirty="0">
              <a:solidFill>
                <a:schemeClr val="tx2"/>
              </a:solidFill>
            </a:endParaRPr>
          </a:p>
          <a:p>
            <a:pPr>
              <a:buClr>
                <a:srgbClr val="FF0000"/>
              </a:buClr>
            </a:pPr>
            <a:endParaRPr lang="fr-FR" sz="1300" dirty="0">
              <a:solidFill>
                <a:schemeClr val="tx2"/>
              </a:solidFill>
            </a:endParaRPr>
          </a:p>
          <a:p>
            <a:pPr marL="285750" indent="-285750">
              <a:buClr>
                <a:srgbClr val="FF0000"/>
              </a:buClr>
              <a:buFont typeface="Calibri" panose="020F0502020204030204" pitchFamily="34" charset="0"/>
              <a:buChar char="&gt;"/>
            </a:pPr>
            <a:r>
              <a:rPr lang="fr-FR" sz="1300" dirty="0">
                <a:solidFill>
                  <a:schemeClr val="tx2"/>
                </a:solidFill>
              </a:rPr>
              <a:t>Pas de frais de transfert</a:t>
            </a:r>
          </a:p>
        </p:txBody>
      </p:sp>
      <p:sp>
        <p:nvSpPr>
          <p:cNvPr id="7" name="ZoneTexte 6">
            <a:extLst>
              <a:ext uri="{FF2B5EF4-FFF2-40B4-BE49-F238E27FC236}">
                <a16:creationId xmlns:a16="http://schemas.microsoft.com/office/drawing/2014/main" id="{DD8C9974-1C39-4C18-B1B0-A540782A765E}"/>
              </a:ext>
            </a:extLst>
          </p:cNvPr>
          <p:cNvSpPr txBox="1"/>
          <p:nvPr/>
        </p:nvSpPr>
        <p:spPr>
          <a:xfrm>
            <a:off x="4728755" y="1236664"/>
            <a:ext cx="3683725" cy="3293209"/>
          </a:xfrm>
          <a:prstGeom prst="rect">
            <a:avLst/>
          </a:prstGeom>
          <a:noFill/>
          <a:ln w="19050">
            <a:solidFill>
              <a:srgbClr val="FF0000"/>
            </a:solidFill>
          </a:ln>
        </p:spPr>
        <p:txBody>
          <a:bodyPr wrap="square" rtlCol="0">
            <a:spAutoFit/>
          </a:bodyPr>
          <a:lstStyle/>
          <a:p>
            <a:pPr marL="285750" indent="-285750">
              <a:buClr>
                <a:srgbClr val="FF0000"/>
              </a:buClr>
              <a:buFont typeface="Calibri" panose="020F0502020204030204" pitchFamily="34" charset="0"/>
              <a:buChar char="&gt;"/>
            </a:pPr>
            <a:r>
              <a:rPr lang="fr-FR" sz="1300" dirty="0">
                <a:solidFill>
                  <a:schemeClr val="tx2"/>
                </a:solidFill>
              </a:rPr>
              <a:t>Transfert d’un </a:t>
            </a:r>
            <a:r>
              <a:rPr lang="fr-FR" sz="1300" b="1" dirty="0">
                <a:solidFill>
                  <a:schemeClr val="tx2"/>
                </a:solidFill>
              </a:rPr>
              <a:t>contrat euros ou multisupport </a:t>
            </a:r>
            <a:r>
              <a:rPr lang="fr-FR" sz="1300" dirty="0">
                <a:solidFill>
                  <a:schemeClr val="tx2"/>
                </a:solidFill>
              </a:rPr>
              <a:t>vers un autre contrat multisupport</a:t>
            </a:r>
          </a:p>
          <a:p>
            <a:pPr marL="285750" indent="-285750">
              <a:buClr>
                <a:srgbClr val="FF0000"/>
              </a:buClr>
              <a:buFont typeface="Calibri" panose="020F0502020204030204" pitchFamily="34" charset="0"/>
              <a:buChar char="&gt;"/>
            </a:pPr>
            <a:endParaRPr lang="fr-FR" sz="1300" dirty="0">
              <a:solidFill>
                <a:schemeClr val="tx2"/>
              </a:solidFill>
            </a:endParaRPr>
          </a:p>
          <a:p>
            <a:pPr marL="285750" indent="-285750">
              <a:buClr>
                <a:srgbClr val="FF0000"/>
              </a:buClr>
              <a:buFont typeface="Calibri" panose="020F0502020204030204" pitchFamily="34" charset="0"/>
              <a:buChar char="&gt;"/>
            </a:pPr>
            <a:r>
              <a:rPr lang="fr-FR" sz="1300" b="1" dirty="0">
                <a:solidFill>
                  <a:schemeClr val="tx2"/>
                </a:solidFill>
              </a:rPr>
              <a:t>Allocation libre du capital transféré</a:t>
            </a:r>
            <a:r>
              <a:rPr lang="fr-FR" sz="1300" dirty="0">
                <a:solidFill>
                  <a:schemeClr val="tx2"/>
                </a:solidFill>
              </a:rPr>
              <a:t> : pas de conditions d’UC, que ce soit en % ou en type d’UC</a:t>
            </a:r>
          </a:p>
          <a:p>
            <a:pPr>
              <a:buClr>
                <a:srgbClr val="FF0000"/>
              </a:buClr>
            </a:pPr>
            <a:endParaRPr lang="fr-FR" sz="1300" dirty="0">
              <a:solidFill>
                <a:schemeClr val="tx2"/>
              </a:solidFill>
            </a:endParaRPr>
          </a:p>
          <a:p>
            <a:pPr marL="285750" indent="-285750">
              <a:buClr>
                <a:srgbClr val="FF0000"/>
              </a:buClr>
              <a:buFont typeface="Calibri" panose="020F0502020204030204" pitchFamily="34" charset="0"/>
              <a:buChar char="&gt;"/>
            </a:pPr>
            <a:r>
              <a:rPr lang="fr-FR" sz="1300" dirty="0">
                <a:solidFill>
                  <a:schemeClr val="tx2"/>
                </a:solidFill>
              </a:rPr>
              <a:t>Préservation de l’antériorité fiscale du contrat d’origine</a:t>
            </a:r>
            <a:br>
              <a:rPr lang="fr-FR" sz="1300" dirty="0">
                <a:solidFill>
                  <a:schemeClr val="tx2"/>
                </a:solidFill>
              </a:rPr>
            </a:br>
            <a:endParaRPr lang="fr-FR" sz="1300" dirty="0">
              <a:solidFill>
                <a:schemeClr val="tx2"/>
              </a:solidFill>
            </a:endParaRPr>
          </a:p>
          <a:p>
            <a:pPr marL="285750" indent="-285750">
              <a:buClr>
                <a:srgbClr val="FF0000"/>
              </a:buClr>
              <a:buFont typeface="Calibri" panose="020F0502020204030204" pitchFamily="34" charset="0"/>
              <a:buChar char="&gt;"/>
            </a:pPr>
            <a:r>
              <a:rPr lang="fr-FR" sz="1300" dirty="0">
                <a:solidFill>
                  <a:schemeClr val="tx2"/>
                </a:solidFill>
              </a:rPr>
              <a:t>Frais d’entrée sur versement à l’adhésion : </a:t>
            </a:r>
            <a:r>
              <a:rPr lang="fr-FR" sz="1300" b="1" dirty="0">
                <a:solidFill>
                  <a:schemeClr val="tx2"/>
                </a:solidFill>
              </a:rPr>
              <a:t>Grille tarifaire « Défi UC » 2020 avec les mêmes règles pour les exceptions (75 ans et +, personnes protégées)</a:t>
            </a:r>
          </a:p>
          <a:p>
            <a:pPr marL="285750" indent="-285750">
              <a:buClr>
                <a:srgbClr val="FF0000"/>
              </a:buClr>
              <a:buFont typeface="Calibri" panose="020F0502020204030204" pitchFamily="34" charset="0"/>
              <a:buChar char="&gt;"/>
            </a:pPr>
            <a:endParaRPr lang="fr-FR" sz="1300" dirty="0">
              <a:solidFill>
                <a:schemeClr val="tx2"/>
              </a:solidFill>
            </a:endParaRPr>
          </a:p>
          <a:p>
            <a:pPr marL="285750" indent="-285750">
              <a:buClr>
                <a:srgbClr val="FF0000"/>
              </a:buClr>
              <a:buFont typeface="Calibri" panose="020F0502020204030204" pitchFamily="34" charset="0"/>
              <a:buChar char="&gt;"/>
            </a:pPr>
            <a:r>
              <a:rPr lang="fr-FR" sz="1300" dirty="0">
                <a:solidFill>
                  <a:schemeClr val="tx2"/>
                </a:solidFill>
              </a:rPr>
              <a:t>Pas de frais de transfert</a:t>
            </a:r>
          </a:p>
        </p:txBody>
      </p:sp>
      <p:sp>
        <p:nvSpPr>
          <p:cNvPr id="8" name="ZoneTexte 7">
            <a:extLst>
              <a:ext uri="{FF2B5EF4-FFF2-40B4-BE49-F238E27FC236}">
                <a16:creationId xmlns:a16="http://schemas.microsoft.com/office/drawing/2014/main" id="{DCC466F2-41A0-4BE7-A123-0D354893DEBC}"/>
              </a:ext>
            </a:extLst>
          </p:cNvPr>
          <p:cNvSpPr txBox="1"/>
          <p:nvPr/>
        </p:nvSpPr>
        <p:spPr>
          <a:xfrm>
            <a:off x="4728755" y="790090"/>
            <a:ext cx="3683725" cy="307777"/>
          </a:xfrm>
          <a:prstGeom prst="rect">
            <a:avLst/>
          </a:prstGeom>
          <a:solidFill>
            <a:srgbClr val="FF0000"/>
          </a:solidFill>
          <a:ln w="25400">
            <a:noFill/>
          </a:ln>
        </p:spPr>
        <p:txBody>
          <a:bodyPr wrap="square" rtlCol="0">
            <a:spAutoFit/>
          </a:bodyPr>
          <a:lstStyle/>
          <a:p>
            <a:pPr algn="ctr"/>
            <a:r>
              <a:rPr lang="fr-FR" sz="1400" b="1" dirty="0">
                <a:solidFill>
                  <a:schemeClr val="bg1"/>
                </a:solidFill>
              </a:rPr>
              <a:t>Transférabilité Loi Pacte</a:t>
            </a:r>
          </a:p>
        </p:txBody>
      </p:sp>
      <p:sp>
        <p:nvSpPr>
          <p:cNvPr id="9" name="ZoneTexte 8">
            <a:extLst>
              <a:ext uri="{FF2B5EF4-FFF2-40B4-BE49-F238E27FC236}">
                <a16:creationId xmlns:a16="http://schemas.microsoft.com/office/drawing/2014/main" id="{37097CF9-B613-4B9A-91D4-4A036AA2C90E}"/>
              </a:ext>
            </a:extLst>
          </p:cNvPr>
          <p:cNvSpPr txBox="1"/>
          <p:nvPr/>
        </p:nvSpPr>
        <p:spPr>
          <a:xfrm>
            <a:off x="672275" y="787899"/>
            <a:ext cx="3704146" cy="307777"/>
          </a:xfrm>
          <a:prstGeom prst="rect">
            <a:avLst/>
          </a:prstGeom>
          <a:solidFill>
            <a:srgbClr val="FF0000"/>
          </a:solidFill>
          <a:ln w="25400">
            <a:noFill/>
          </a:ln>
        </p:spPr>
        <p:txBody>
          <a:bodyPr wrap="square" rtlCol="0">
            <a:spAutoFit/>
          </a:bodyPr>
          <a:lstStyle/>
          <a:p>
            <a:pPr algn="ctr"/>
            <a:r>
              <a:rPr lang="fr-FR" sz="1400" b="1" dirty="0">
                <a:solidFill>
                  <a:schemeClr val="bg1"/>
                </a:solidFill>
              </a:rPr>
              <a:t>Transfert Fourgous</a:t>
            </a:r>
          </a:p>
        </p:txBody>
      </p:sp>
    </p:spTree>
    <p:extLst>
      <p:ext uri="{BB962C8B-B14F-4D97-AF65-F5344CB8AC3E}">
        <p14:creationId xmlns:p14="http://schemas.microsoft.com/office/powerpoint/2010/main" val="775764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4D50794-E28A-490E-9AD0-0A7DA2282DFD}"/>
              </a:ext>
            </a:extLst>
          </p:cNvPr>
          <p:cNvSpPr>
            <a:spLocks noGrp="1"/>
          </p:cNvSpPr>
          <p:nvPr>
            <p:ph type="body" sz="quarter" idx="22"/>
          </p:nvPr>
        </p:nvSpPr>
        <p:spPr>
          <a:xfrm>
            <a:off x="274546" y="962319"/>
            <a:ext cx="8460854" cy="3768129"/>
          </a:xfrm>
        </p:spPr>
        <p:txBody>
          <a:bodyPr/>
          <a:lstStyle/>
          <a:p>
            <a:pPr>
              <a:buNone/>
            </a:pPr>
            <a:endParaRPr lang="fr-FR" sz="300" b="0" cap="none" dirty="0">
              <a:solidFill>
                <a:srgbClr val="FF0000"/>
              </a:solidFill>
            </a:endParaRPr>
          </a:p>
          <a:p>
            <a:pPr>
              <a:spcBef>
                <a:spcPts val="600"/>
              </a:spcBef>
              <a:buNone/>
            </a:pPr>
            <a:r>
              <a:rPr lang="fr-FR" sz="1600" cap="none" dirty="0">
                <a:solidFill>
                  <a:srgbClr val="FF0000"/>
                </a:solidFill>
              </a:rPr>
              <a:t>&gt;</a:t>
            </a:r>
            <a:r>
              <a:rPr lang="fr-FR" sz="1600" cap="none" dirty="0">
                <a:solidFill>
                  <a:schemeClr val="tx2"/>
                </a:solidFill>
              </a:rPr>
              <a:t> Clients détenteurs d’un Initiatives Transmission ou d’un Livret Assurance Vie </a:t>
            </a:r>
            <a:br>
              <a:rPr lang="fr-FR" sz="1600" cap="none" dirty="0">
                <a:solidFill>
                  <a:schemeClr val="tx2"/>
                </a:solidFill>
              </a:rPr>
            </a:br>
            <a:r>
              <a:rPr lang="fr-FR" sz="1600" cap="none" dirty="0">
                <a:solidFill>
                  <a:schemeClr val="tx2"/>
                </a:solidFill>
              </a:rPr>
              <a:t>   avec un encours contrat &lt; 10 000€ : </a:t>
            </a:r>
          </a:p>
          <a:p>
            <a:pPr marL="2250">
              <a:spcBef>
                <a:spcPts val="600"/>
              </a:spcBef>
              <a:buNone/>
            </a:pPr>
            <a:r>
              <a:rPr lang="fr-FR" sz="1400" cap="none" dirty="0">
                <a:solidFill>
                  <a:srgbClr val="FF0000"/>
                </a:solidFill>
              </a:rPr>
              <a:t>    →  </a:t>
            </a:r>
            <a:r>
              <a:rPr lang="fr-FR" sz="1600" cap="none" dirty="0">
                <a:solidFill>
                  <a:schemeClr val="tx2"/>
                </a:solidFill>
              </a:rPr>
              <a:t>Tr</a:t>
            </a:r>
            <a:r>
              <a:rPr lang="fr-FR" sz="1600" b="1" cap="none" dirty="0">
                <a:solidFill>
                  <a:schemeClr val="tx2"/>
                </a:solidFill>
              </a:rPr>
              <a:t>ansfert vers Nuances 3D avec UC</a:t>
            </a:r>
            <a:r>
              <a:rPr lang="fr-FR" sz="1600" b="0" cap="none" dirty="0">
                <a:solidFill>
                  <a:schemeClr val="tx2"/>
                </a:solidFill>
              </a:rPr>
              <a:t> dans le respect du profil d’investisseur</a:t>
            </a:r>
            <a:r>
              <a:rPr lang="fr-FR" sz="1600" b="0" dirty="0"/>
              <a:t> </a:t>
            </a:r>
            <a:br>
              <a:rPr lang="fr-FR" sz="1600" b="0" dirty="0"/>
            </a:br>
            <a:r>
              <a:rPr lang="fr-FR" sz="1600" b="0" dirty="0"/>
              <a:t>         </a:t>
            </a:r>
            <a:r>
              <a:rPr lang="fr-FR" sz="1600" b="0" cap="none" dirty="0">
                <a:solidFill>
                  <a:schemeClr val="tx2"/>
                </a:solidFill>
              </a:rPr>
              <a:t>+ proposition de mise en place de versements réguliers</a:t>
            </a:r>
          </a:p>
          <a:p>
            <a:pPr marL="2250">
              <a:buNone/>
            </a:pPr>
            <a:endParaRPr lang="fr-FR" sz="1600" b="0" cap="none" dirty="0">
              <a:solidFill>
                <a:schemeClr val="tx2"/>
              </a:solidFill>
            </a:endParaRPr>
          </a:p>
          <a:p>
            <a:pPr marL="2250">
              <a:buNone/>
            </a:pPr>
            <a:endParaRPr lang="fr-FR" sz="1600" b="0" cap="none" dirty="0">
              <a:solidFill>
                <a:schemeClr val="tx2"/>
              </a:solidFill>
            </a:endParaRPr>
          </a:p>
          <a:p>
            <a:pPr marL="2250">
              <a:spcBef>
                <a:spcPts val="600"/>
              </a:spcBef>
              <a:buNone/>
            </a:pPr>
            <a:r>
              <a:rPr lang="fr-FR" sz="1600" cap="none" dirty="0">
                <a:solidFill>
                  <a:srgbClr val="FF0000"/>
                </a:solidFill>
              </a:rPr>
              <a:t>&gt;</a:t>
            </a:r>
            <a:r>
              <a:rPr lang="fr-FR" sz="1600" cap="none" dirty="0">
                <a:solidFill>
                  <a:schemeClr val="tx2"/>
                </a:solidFill>
              </a:rPr>
              <a:t> Clients détenteurs d’un Initiatives Transmission, Initiatives Plus, </a:t>
            </a:r>
            <a:br>
              <a:rPr lang="fr-FR" sz="1600" cap="none" dirty="0">
                <a:solidFill>
                  <a:schemeClr val="tx2"/>
                </a:solidFill>
              </a:rPr>
            </a:br>
            <a:r>
              <a:rPr lang="fr-FR" sz="1600" cap="none" dirty="0">
                <a:solidFill>
                  <a:schemeClr val="tx2"/>
                </a:solidFill>
              </a:rPr>
              <a:t>    Livret Assurance Vie ou Nuances 3D </a:t>
            </a:r>
            <a:r>
              <a:rPr lang="fr-FR" sz="1400" b="0" cap="none" dirty="0">
                <a:solidFill>
                  <a:schemeClr val="tx2"/>
                </a:solidFill>
              </a:rPr>
              <a:t>(priorité aux contrats investis à 100% sur le support €)</a:t>
            </a:r>
            <a:r>
              <a:rPr lang="fr-FR" sz="1600" cap="none" dirty="0">
                <a:solidFill>
                  <a:schemeClr val="tx2"/>
                </a:solidFill>
              </a:rPr>
              <a:t> </a:t>
            </a:r>
            <a:br>
              <a:rPr lang="fr-FR" sz="1600" cap="none" dirty="0">
                <a:solidFill>
                  <a:schemeClr val="tx2"/>
                </a:solidFill>
              </a:rPr>
            </a:br>
            <a:r>
              <a:rPr lang="fr-FR" sz="1600" cap="none" dirty="0">
                <a:solidFill>
                  <a:schemeClr val="tx2"/>
                </a:solidFill>
              </a:rPr>
              <a:t>    avec un encours contrat ≥ 10 000€ : </a:t>
            </a:r>
          </a:p>
          <a:p>
            <a:pPr marL="2250">
              <a:spcBef>
                <a:spcPts val="600"/>
              </a:spcBef>
              <a:buNone/>
            </a:pPr>
            <a:r>
              <a:rPr lang="fr-FR" sz="1600" b="1" cap="none" dirty="0">
                <a:solidFill>
                  <a:srgbClr val="FF0000"/>
                </a:solidFill>
              </a:rPr>
              <a:t>    →  </a:t>
            </a:r>
            <a:r>
              <a:rPr lang="fr-FR" sz="1600" b="1" cap="none" dirty="0">
                <a:solidFill>
                  <a:schemeClr val="tx2"/>
                </a:solidFill>
              </a:rPr>
              <a:t>Transfert vers Nuances Plus </a:t>
            </a:r>
            <a:r>
              <a:rPr lang="fr-FR" sz="1600" cap="none" dirty="0">
                <a:solidFill>
                  <a:schemeClr val="tx2"/>
                </a:solidFill>
              </a:rPr>
              <a:t>avec UC et options </a:t>
            </a:r>
            <a:r>
              <a:rPr lang="fr-FR" sz="1600" b="0" cap="none" dirty="0">
                <a:solidFill>
                  <a:schemeClr val="tx2"/>
                </a:solidFill>
              </a:rPr>
              <a:t>dans le respect du profil </a:t>
            </a:r>
            <a:br>
              <a:rPr lang="fr-FR" sz="1600" b="0" cap="none" dirty="0">
                <a:solidFill>
                  <a:schemeClr val="tx2"/>
                </a:solidFill>
              </a:rPr>
            </a:br>
            <a:r>
              <a:rPr lang="fr-FR" sz="1600" b="0" cap="none" dirty="0">
                <a:solidFill>
                  <a:schemeClr val="tx2"/>
                </a:solidFill>
              </a:rPr>
              <a:t>          d’investisseur</a:t>
            </a:r>
            <a:r>
              <a:rPr lang="fr-FR" sz="1600" b="0" dirty="0"/>
              <a:t> </a:t>
            </a:r>
            <a:r>
              <a:rPr lang="fr-FR" sz="1600" b="0" cap="none" dirty="0">
                <a:solidFill>
                  <a:schemeClr val="tx2"/>
                </a:solidFill>
              </a:rPr>
              <a:t>+ proposition de mise en place de versements réguliers</a:t>
            </a:r>
          </a:p>
          <a:p>
            <a:pPr marL="288000">
              <a:buNone/>
            </a:pPr>
            <a:endParaRPr lang="fr-FR" sz="1600" cap="none" dirty="0">
              <a:solidFill>
                <a:schemeClr val="tx2"/>
              </a:solidFill>
            </a:endParaRPr>
          </a:p>
          <a:p>
            <a:pPr lvl="2" indent="0">
              <a:buNone/>
            </a:pPr>
            <a:r>
              <a:rPr lang="fr-FR" sz="1600" i="1" dirty="0">
                <a:solidFill>
                  <a:schemeClr val="tx2"/>
                </a:solidFill>
              </a:rPr>
              <a:t>		</a:t>
            </a:r>
            <a:endParaRPr lang="fr-FR" cap="none" dirty="0">
              <a:solidFill>
                <a:schemeClr val="tx2"/>
              </a:solidFill>
            </a:endParaRPr>
          </a:p>
          <a:p>
            <a:pPr>
              <a:buNone/>
            </a:pPr>
            <a:endParaRPr lang="fr-FR" b="0" cap="none" dirty="0">
              <a:solidFill>
                <a:schemeClr val="tx2"/>
              </a:solidFill>
            </a:endParaRPr>
          </a:p>
          <a:p>
            <a:pPr marL="285750" indent="-285750">
              <a:buFont typeface="Wingdings" panose="05000000000000000000" pitchFamily="2" charset="2"/>
              <a:buChar char="Ø"/>
            </a:pPr>
            <a:endParaRPr lang="fr-FR" b="0" cap="none" dirty="0">
              <a:solidFill>
                <a:schemeClr val="tx2"/>
              </a:solidFill>
            </a:endParaRPr>
          </a:p>
          <a:p>
            <a:pPr marL="285750" indent="-285750">
              <a:buFont typeface="Wingdings" panose="05000000000000000000" pitchFamily="2" charset="2"/>
              <a:buChar char="Ø"/>
            </a:pPr>
            <a:endParaRPr lang="fr-FR" b="0" cap="none" dirty="0"/>
          </a:p>
          <a:p>
            <a:pPr>
              <a:buNone/>
            </a:pPr>
            <a:endParaRPr lang="fr-FR" b="0" cap="none" dirty="0"/>
          </a:p>
          <a:p>
            <a:pPr>
              <a:buNone/>
            </a:pPr>
            <a:endParaRPr lang="fr-FR" b="0" cap="none" dirty="0"/>
          </a:p>
          <a:p>
            <a:pPr>
              <a:buNone/>
            </a:pPr>
            <a:endParaRPr lang="fr-FR" b="0" cap="none" dirty="0"/>
          </a:p>
          <a:p>
            <a:pPr>
              <a:buNone/>
            </a:pPr>
            <a:endParaRPr lang="fr-FR" b="0" cap="none" dirty="0"/>
          </a:p>
        </p:txBody>
      </p:sp>
      <p:sp>
        <p:nvSpPr>
          <p:cNvPr id="5" name="Titre 4">
            <a:extLst>
              <a:ext uri="{FF2B5EF4-FFF2-40B4-BE49-F238E27FC236}">
                <a16:creationId xmlns:a16="http://schemas.microsoft.com/office/drawing/2014/main" id="{181516CD-C19E-4E7F-84DA-A9691F85F04E}"/>
              </a:ext>
            </a:extLst>
          </p:cNvPr>
          <p:cNvSpPr>
            <a:spLocks noGrp="1"/>
          </p:cNvSpPr>
          <p:nvPr>
            <p:ph type="title"/>
          </p:nvPr>
        </p:nvSpPr>
        <p:spPr>
          <a:xfrm>
            <a:off x="289676" y="270173"/>
            <a:ext cx="8326800" cy="437400"/>
          </a:xfrm>
        </p:spPr>
        <p:txBody>
          <a:bodyPr/>
          <a:lstStyle/>
          <a:p>
            <a:r>
              <a:rPr lang="fr-FR" sz="2400" dirty="0"/>
              <a:t>Enjeux </a:t>
            </a:r>
          </a:p>
        </p:txBody>
      </p:sp>
    </p:spTree>
    <p:extLst>
      <p:ext uri="{BB962C8B-B14F-4D97-AF65-F5344CB8AC3E}">
        <p14:creationId xmlns:p14="http://schemas.microsoft.com/office/powerpoint/2010/main" val="3324199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4D50794-E28A-490E-9AD0-0A7DA2282DFD}"/>
              </a:ext>
            </a:extLst>
          </p:cNvPr>
          <p:cNvSpPr>
            <a:spLocks noGrp="1"/>
          </p:cNvSpPr>
          <p:nvPr>
            <p:ph type="body" sz="quarter" idx="22"/>
          </p:nvPr>
        </p:nvSpPr>
        <p:spPr>
          <a:xfrm>
            <a:off x="337358" y="716814"/>
            <a:ext cx="8693818" cy="4138600"/>
          </a:xfrm>
        </p:spPr>
        <p:txBody>
          <a:bodyPr/>
          <a:lstStyle/>
          <a:p>
            <a:pPr>
              <a:buNone/>
            </a:pPr>
            <a:r>
              <a:rPr lang="fr-FR" cap="none" dirty="0">
                <a:solidFill>
                  <a:schemeClr val="tx2"/>
                </a:solidFill>
              </a:rPr>
              <a:t>Point de vigilance dans le cas d’un transfert de Nuances 3D vers Nuances Plus</a:t>
            </a:r>
          </a:p>
          <a:p>
            <a:pPr>
              <a:buNone/>
            </a:pPr>
            <a:endParaRPr lang="fr-FR" sz="1000" i="1" cap="none" dirty="0">
              <a:solidFill>
                <a:srgbClr val="FF0000"/>
              </a:solidFill>
            </a:endParaRPr>
          </a:p>
          <a:p>
            <a:pPr>
              <a:spcBef>
                <a:spcPts val="0"/>
              </a:spcBef>
              <a:buNone/>
            </a:pPr>
            <a:r>
              <a:rPr lang="fr-FR" sz="1400" b="0" cap="none" dirty="0">
                <a:solidFill>
                  <a:schemeClr val="tx2"/>
                </a:solidFill>
              </a:rPr>
              <a:t>Le transfert se traduit par la souscription du contrat Nuances Plus et par le transfert de la valeur de rachat du contrat Nuances 3D. Dans PUMA, le transfert se fait sur la totalité de la valeur du contrat, l’allocation sera faite en % de la valeur de rachat pour les différents supports.</a:t>
            </a:r>
          </a:p>
          <a:p>
            <a:pPr>
              <a:buNone/>
            </a:pPr>
            <a:r>
              <a:rPr lang="fr-FR" sz="1400" b="0" cap="none" dirty="0">
                <a:solidFill>
                  <a:schemeClr val="tx2"/>
                </a:solidFill>
              </a:rPr>
              <a:t>En cas de détention d’UC sur le Nuances 3D, ces UC sont donc rachetées*.</a:t>
            </a:r>
          </a:p>
          <a:p>
            <a:pPr>
              <a:buNone/>
            </a:pPr>
            <a:r>
              <a:rPr lang="fr-FR" sz="1400" b="0" cap="none" dirty="0">
                <a:solidFill>
                  <a:schemeClr val="tx2"/>
                </a:solidFill>
              </a:rPr>
              <a:t>Par conséquent, </a:t>
            </a:r>
            <a:r>
              <a:rPr lang="fr-FR" sz="1400" cap="none" dirty="0">
                <a:solidFill>
                  <a:schemeClr val="tx2"/>
                </a:solidFill>
              </a:rPr>
              <a:t>le transfert n’est pas conseillé </a:t>
            </a:r>
            <a:r>
              <a:rPr lang="fr-FR" sz="1400" b="0" cap="none" dirty="0">
                <a:solidFill>
                  <a:schemeClr val="tx2"/>
                </a:solidFill>
              </a:rPr>
              <a:t>pour les clients détenant les UC suivantes :</a:t>
            </a:r>
          </a:p>
          <a:p>
            <a:pPr marL="681750" lvl="2" indent="-285750"/>
            <a:r>
              <a:rPr lang="fr-FR" sz="1400" b="1" cap="none" dirty="0">
                <a:solidFill>
                  <a:schemeClr val="tx2"/>
                </a:solidFill>
              </a:rPr>
              <a:t>FAF</a:t>
            </a:r>
            <a:r>
              <a:rPr lang="fr-FR" sz="1400" b="0" cap="none" dirty="0">
                <a:solidFill>
                  <a:schemeClr val="tx2"/>
                </a:solidFill>
              </a:rPr>
              <a:t> </a:t>
            </a:r>
            <a:r>
              <a:rPr lang="fr-FR" sz="1400" b="1" cap="none" dirty="0">
                <a:solidFill>
                  <a:schemeClr val="tx2"/>
                </a:solidFill>
              </a:rPr>
              <a:t>NIMI</a:t>
            </a:r>
            <a:r>
              <a:rPr lang="fr-FR" sz="1400" b="0" cap="none" dirty="0">
                <a:solidFill>
                  <a:schemeClr val="tx2"/>
                </a:solidFill>
              </a:rPr>
              <a:t>: pénalités en cas de rachat anticipé, </a:t>
            </a:r>
            <a:r>
              <a:rPr lang="fr-FR" sz="1400" dirty="0">
                <a:solidFill>
                  <a:schemeClr val="tx2"/>
                </a:solidFill>
              </a:rPr>
              <a:t>le rachat avant l’échéance comporte un risque de perte / garantie partielle de capital</a:t>
            </a:r>
          </a:p>
          <a:p>
            <a:pPr marL="681750" lvl="2" indent="-285750"/>
            <a:r>
              <a:rPr lang="fr-FR" sz="1400" b="1" dirty="0">
                <a:solidFill>
                  <a:schemeClr val="tx2"/>
                </a:solidFill>
              </a:rPr>
              <a:t>FAF BGC </a:t>
            </a:r>
            <a:r>
              <a:rPr lang="fr-FR" sz="1400" dirty="0">
                <a:solidFill>
                  <a:schemeClr val="tx2"/>
                </a:solidFill>
              </a:rPr>
              <a:t>: le rachat avant l’échéance comporte un risque de perte / garantie partielle de capital</a:t>
            </a:r>
            <a:endParaRPr lang="fr-FR" sz="1400" b="0" cap="none" dirty="0">
              <a:solidFill>
                <a:schemeClr val="tx2"/>
              </a:solidFill>
            </a:endParaRPr>
          </a:p>
          <a:p>
            <a:pPr marL="681750" lvl="2" indent="-285750"/>
            <a:r>
              <a:rPr lang="fr-FR" sz="1400" b="1" dirty="0">
                <a:solidFill>
                  <a:schemeClr val="tx2"/>
                </a:solidFill>
              </a:rPr>
              <a:t>OPCI</a:t>
            </a:r>
            <a:r>
              <a:rPr lang="fr-FR" sz="1400" dirty="0">
                <a:solidFill>
                  <a:schemeClr val="tx2"/>
                </a:solidFill>
              </a:rPr>
              <a:t> : commissions de souscription à payer si le client souhaite investir sur cette UC dans Nuances Plus</a:t>
            </a:r>
          </a:p>
          <a:p>
            <a:pPr marL="681750" lvl="2" indent="-285750"/>
            <a:r>
              <a:rPr lang="fr-FR" sz="1400" b="1" cap="none" dirty="0">
                <a:solidFill>
                  <a:schemeClr val="tx2"/>
                </a:solidFill>
              </a:rPr>
              <a:t>Assurimmeuble</a:t>
            </a:r>
            <a:r>
              <a:rPr lang="fr-FR" sz="1400" b="0" cap="none" dirty="0">
                <a:solidFill>
                  <a:schemeClr val="tx2"/>
                </a:solidFill>
              </a:rPr>
              <a:t> : </a:t>
            </a:r>
            <a:r>
              <a:rPr lang="fr-FR" sz="1400" dirty="0">
                <a:solidFill>
                  <a:schemeClr val="tx2"/>
                </a:solidFill>
              </a:rPr>
              <a:t>souscription sur Nuances Plus impossible car l’UC est sanctuarisée</a:t>
            </a:r>
          </a:p>
          <a:p>
            <a:pPr marL="681750" lvl="2" indent="-285750"/>
            <a:r>
              <a:rPr lang="fr-FR" sz="1400" b="1" cap="none" dirty="0">
                <a:solidFill>
                  <a:schemeClr val="tx2"/>
                </a:solidFill>
              </a:rPr>
              <a:t>Emprunt CE </a:t>
            </a:r>
            <a:r>
              <a:rPr lang="fr-FR" sz="1400" dirty="0">
                <a:solidFill>
                  <a:schemeClr val="tx2"/>
                </a:solidFill>
              </a:rPr>
              <a:t>: le rachat avant l’échéance comporte un </a:t>
            </a:r>
            <a:r>
              <a:rPr lang="fr-FR" sz="1400" b="0" cap="none" dirty="0">
                <a:solidFill>
                  <a:schemeClr val="tx2"/>
                </a:solidFill>
              </a:rPr>
              <a:t>risque de perte / taux garanti à l’échéance </a:t>
            </a:r>
          </a:p>
          <a:p>
            <a:pPr marL="681750" lvl="2" indent="-285750"/>
            <a:r>
              <a:rPr lang="fr-FR" sz="1400" b="1" cap="none" dirty="0">
                <a:solidFill>
                  <a:schemeClr val="tx2"/>
                </a:solidFill>
              </a:rPr>
              <a:t>En cas de détention d’autres UC : </a:t>
            </a:r>
            <a:r>
              <a:rPr lang="fr-FR" sz="1400" b="0" cap="none" dirty="0">
                <a:solidFill>
                  <a:schemeClr val="tx2"/>
                </a:solidFill>
              </a:rPr>
              <a:t>vérifier que le contrat Nuances 3D n’est pas en moins-value avant de faire le transfert</a:t>
            </a:r>
          </a:p>
          <a:p>
            <a:pPr>
              <a:buNone/>
            </a:pPr>
            <a:r>
              <a:rPr lang="fr-FR" sz="1200" i="1" cap="none" dirty="0">
                <a:solidFill>
                  <a:schemeClr val="tx2"/>
                </a:solidFill>
              </a:rPr>
              <a:t>* </a:t>
            </a:r>
            <a:r>
              <a:rPr lang="fr-FR" sz="1200" u="sng" cap="none" dirty="0">
                <a:solidFill>
                  <a:schemeClr val="tx2"/>
                </a:solidFill>
              </a:rPr>
              <a:t>la VL des UC rachetées est celle du jour de la demande de souscription du contrat + 5 jours ouvrés. </a:t>
            </a:r>
          </a:p>
          <a:p>
            <a:pPr>
              <a:buNone/>
            </a:pPr>
            <a:endParaRPr lang="fr-FR" b="0" i="1" cap="none" dirty="0"/>
          </a:p>
          <a:p>
            <a:pPr>
              <a:buNone/>
            </a:pPr>
            <a:endParaRPr lang="fr-FR" b="0" i="1" cap="none" dirty="0"/>
          </a:p>
          <a:p>
            <a:pPr marL="285750" indent="-285750">
              <a:buFont typeface="Wingdings" panose="05000000000000000000" pitchFamily="2" charset="2"/>
              <a:buChar char="Ø"/>
            </a:pPr>
            <a:endParaRPr lang="fr-FR" b="0" cap="none" dirty="0"/>
          </a:p>
          <a:p>
            <a:pPr>
              <a:buNone/>
            </a:pPr>
            <a:endParaRPr lang="fr-FR" b="0" cap="none" dirty="0"/>
          </a:p>
          <a:p>
            <a:pPr>
              <a:buNone/>
            </a:pPr>
            <a:endParaRPr lang="fr-FR" b="0" cap="none" dirty="0"/>
          </a:p>
          <a:p>
            <a:pPr>
              <a:buNone/>
            </a:pPr>
            <a:endParaRPr lang="fr-FR" b="0" cap="none" dirty="0"/>
          </a:p>
          <a:p>
            <a:pPr>
              <a:buNone/>
            </a:pPr>
            <a:endParaRPr lang="fr-FR" b="0" cap="none" dirty="0"/>
          </a:p>
        </p:txBody>
      </p:sp>
      <p:sp>
        <p:nvSpPr>
          <p:cNvPr id="5" name="Titre 4">
            <a:extLst>
              <a:ext uri="{FF2B5EF4-FFF2-40B4-BE49-F238E27FC236}">
                <a16:creationId xmlns:a16="http://schemas.microsoft.com/office/drawing/2014/main" id="{181516CD-C19E-4E7F-84DA-A9691F85F04E}"/>
              </a:ext>
            </a:extLst>
          </p:cNvPr>
          <p:cNvSpPr>
            <a:spLocks noGrp="1"/>
          </p:cNvSpPr>
          <p:nvPr>
            <p:ph type="title"/>
          </p:nvPr>
        </p:nvSpPr>
        <p:spPr>
          <a:xfrm>
            <a:off x="362131" y="270173"/>
            <a:ext cx="8326800" cy="437400"/>
          </a:xfrm>
        </p:spPr>
        <p:txBody>
          <a:bodyPr/>
          <a:lstStyle/>
          <a:p>
            <a:r>
              <a:rPr lang="fr-FR" sz="2400" dirty="0"/>
              <a:t>Modalités opérationnelles</a:t>
            </a:r>
          </a:p>
        </p:txBody>
      </p:sp>
    </p:spTree>
    <p:extLst>
      <p:ext uri="{BB962C8B-B14F-4D97-AF65-F5344CB8AC3E}">
        <p14:creationId xmlns:p14="http://schemas.microsoft.com/office/powerpoint/2010/main" val="302778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4D50794-E28A-490E-9AD0-0A7DA2282DFD}"/>
              </a:ext>
            </a:extLst>
          </p:cNvPr>
          <p:cNvSpPr>
            <a:spLocks noGrp="1"/>
          </p:cNvSpPr>
          <p:nvPr>
            <p:ph type="body" sz="quarter" idx="22"/>
          </p:nvPr>
        </p:nvSpPr>
        <p:spPr>
          <a:xfrm>
            <a:off x="392762" y="831354"/>
            <a:ext cx="8460854" cy="3768129"/>
          </a:xfrm>
        </p:spPr>
        <p:txBody>
          <a:bodyPr/>
          <a:lstStyle/>
          <a:p>
            <a:pPr>
              <a:buNone/>
            </a:pPr>
            <a:endParaRPr lang="fr-FR" sz="300" b="0" cap="none" dirty="0">
              <a:solidFill>
                <a:srgbClr val="FF0000"/>
              </a:solidFill>
            </a:endParaRPr>
          </a:p>
          <a:p>
            <a:pPr>
              <a:buNone/>
            </a:pPr>
            <a:r>
              <a:rPr lang="fr-FR" b="1" cap="none" dirty="0">
                <a:solidFill>
                  <a:schemeClr val="tx2"/>
                </a:solidFill>
              </a:rPr>
              <a:t>Pas de fiscalité en cas de transfert mais </a:t>
            </a:r>
            <a:r>
              <a:rPr lang="fr-FR" b="1" u="sng" cap="none" dirty="0">
                <a:solidFill>
                  <a:schemeClr val="tx2"/>
                </a:solidFill>
              </a:rPr>
              <a:t>prélèvement des PS</a:t>
            </a:r>
            <a:r>
              <a:rPr lang="fr-FR" sz="1600" b="1" cap="none" dirty="0">
                <a:solidFill>
                  <a:schemeClr val="tx2"/>
                </a:solidFill>
              </a:rPr>
              <a:t>	</a:t>
            </a:r>
            <a:r>
              <a:rPr lang="fr-FR" sz="1600" i="1" dirty="0">
                <a:solidFill>
                  <a:schemeClr val="tx2"/>
                </a:solidFill>
              </a:rPr>
              <a:t>	</a:t>
            </a:r>
            <a:endParaRPr lang="fr-FR" cap="none" dirty="0">
              <a:solidFill>
                <a:schemeClr val="tx2"/>
              </a:solidFill>
            </a:endParaRPr>
          </a:p>
          <a:p>
            <a:pPr>
              <a:buNone/>
            </a:pPr>
            <a:endParaRPr lang="fr-FR" sz="1000" i="1" cap="none" dirty="0">
              <a:solidFill>
                <a:schemeClr val="tx2"/>
              </a:solidFill>
            </a:endParaRPr>
          </a:p>
          <a:p>
            <a:pPr marL="285750" indent="-285750">
              <a:buClr>
                <a:srgbClr val="E3000B"/>
              </a:buClr>
              <a:buFont typeface="Calibri" panose="020F0502020204030204" pitchFamily="34" charset="0"/>
              <a:buChar char="&gt;"/>
            </a:pPr>
            <a:r>
              <a:rPr lang="fr-FR" sz="1600" b="0" cap="none" dirty="0">
                <a:solidFill>
                  <a:schemeClr val="tx2"/>
                </a:solidFill>
              </a:rPr>
              <a:t>Si le contrat source est un contrat monosupport euros :</a:t>
            </a:r>
          </a:p>
          <a:p>
            <a:pPr>
              <a:buNone/>
            </a:pPr>
            <a:r>
              <a:rPr lang="fr-FR" sz="1400" b="0" cap="none" dirty="0">
                <a:solidFill>
                  <a:schemeClr val="tx2"/>
                </a:solidFill>
              </a:rPr>
              <a:t>Lors du transfert, les prélèvement sociaux (17,2%) sont prélevés sur le contrat lors du transfert, en se basant sur les intérêts générés sur le contrat e</a:t>
            </a:r>
            <a:r>
              <a:rPr lang="fr-FR" sz="1400" b="0" u="none" cap="none" dirty="0">
                <a:solidFill>
                  <a:schemeClr val="tx2"/>
                </a:solidFill>
              </a:rPr>
              <a:t>ntre le 01/01/N (N = année du transfert) et la date du transfert</a:t>
            </a:r>
            <a:r>
              <a:rPr lang="fr-FR" sz="1400" b="0" cap="none" dirty="0">
                <a:solidFill>
                  <a:schemeClr val="tx2"/>
                </a:solidFill>
              </a:rPr>
              <a:t>. L’encours transféré vers le contrat cible est donc net de prélèvements sociaux.</a:t>
            </a:r>
          </a:p>
          <a:p>
            <a:pPr>
              <a:buNone/>
            </a:pPr>
            <a:endParaRPr lang="fr-FR" sz="1200" b="0" cap="none" dirty="0">
              <a:solidFill>
                <a:schemeClr val="tx2"/>
              </a:solidFill>
            </a:endParaRPr>
          </a:p>
          <a:p>
            <a:pPr marL="285750" indent="-285750">
              <a:buClr>
                <a:srgbClr val="E3000B"/>
              </a:buClr>
              <a:buFont typeface="Calibri" panose="020F0502020204030204" pitchFamily="34" charset="0"/>
              <a:buChar char="&gt;"/>
            </a:pPr>
            <a:r>
              <a:rPr lang="fr-FR" sz="1600" b="0" cap="none" dirty="0">
                <a:solidFill>
                  <a:schemeClr val="tx2"/>
                </a:solidFill>
              </a:rPr>
              <a:t>Si le contrat source est un contrat multisupports :</a:t>
            </a:r>
          </a:p>
          <a:p>
            <a:pPr>
              <a:buClr>
                <a:srgbClr val="E3000B"/>
              </a:buClr>
              <a:buNone/>
            </a:pPr>
            <a:r>
              <a:rPr lang="fr-FR" sz="1400" b="0" cap="none" dirty="0">
                <a:solidFill>
                  <a:schemeClr val="tx2"/>
                </a:solidFill>
              </a:rPr>
              <a:t>Les intérêts générés sur le support en euros font l’objet de prélèvements sociaux (17,2%). Ces PS sont assimilés à un acompte. Lors des sorties sur le contrat cible, les PS seront pris et ajustés sur la base de la totalité de la plus ou moins-value du contrat (support € et UC). </a:t>
            </a:r>
            <a:endParaRPr lang="fr-FR" sz="1200" b="0" i="1" cap="none" dirty="0">
              <a:solidFill>
                <a:schemeClr val="tx2"/>
              </a:solidFill>
            </a:endParaRPr>
          </a:p>
          <a:p>
            <a:pPr>
              <a:buClr>
                <a:schemeClr val="tx2"/>
              </a:buClr>
              <a:buNone/>
            </a:pPr>
            <a:endParaRPr lang="fr-FR" sz="1200" b="0" i="1" cap="none" dirty="0">
              <a:solidFill>
                <a:schemeClr val="tx2"/>
              </a:solidFill>
            </a:endParaRPr>
          </a:p>
          <a:p>
            <a:pPr marL="285750" indent="-285750">
              <a:buFont typeface="Wingdings" panose="05000000000000000000" pitchFamily="2" charset="2"/>
              <a:buChar char="Ø"/>
            </a:pPr>
            <a:endParaRPr lang="fr-FR" b="0" cap="none" dirty="0"/>
          </a:p>
          <a:p>
            <a:pPr>
              <a:buNone/>
            </a:pPr>
            <a:endParaRPr lang="fr-FR" b="0" cap="none" dirty="0"/>
          </a:p>
          <a:p>
            <a:pPr>
              <a:buNone/>
            </a:pPr>
            <a:endParaRPr lang="fr-FR" b="0" cap="none" dirty="0"/>
          </a:p>
          <a:p>
            <a:pPr>
              <a:buNone/>
            </a:pPr>
            <a:endParaRPr lang="fr-FR" b="0" cap="none" dirty="0"/>
          </a:p>
          <a:p>
            <a:pPr>
              <a:buNone/>
            </a:pPr>
            <a:endParaRPr lang="fr-FR" b="0" cap="none" dirty="0"/>
          </a:p>
        </p:txBody>
      </p:sp>
      <p:sp>
        <p:nvSpPr>
          <p:cNvPr id="5" name="Titre 4">
            <a:extLst>
              <a:ext uri="{FF2B5EF4-FFF2-40B4-BE49-F238E27FC236}">
                <a16:creationId xmlns:a16="http://schemas.microsoft.com/office/drawing/2014/main" id="{181516CD-C19E-4E7F-84DA-A9691F85F04E}"/>
              </a:ext>
            </a:extLst>
          </p:cNvPr>
          <p:cNvSpPr>
            <a:spLocks noGrp="1"/>
          </p:cNvSpPr>
          <p:nvPr>
            <p:ph type="title"/>
          </p:nvPr>
        </p:nvSpPr>
        <p:spPr>
          <a:xfrm>
            <a:off x="392762" y="270173"/>
            <a:ext cx="8326800" cy="437400"/>
          </a:xfrm>
        </p:spPr>
        <p:txBody>
          <a:bodyPr/>
          <a:lstStyle/>
          <a:p>
            <a:r>
              <a:rPr lang="fr-FR" sz="2400" dirty="0"/>
              <a:t>Fiscalité en cas de transfert</a:t>
            </a:r>
          </a:p>
        </p:txBody>
      </p:sp>
    </p:spTree>
    <p:extLst>
      <p:ext uri="{BB962C8B-B14F-4D97-AF65-F5344CB8AC3E}">
        <p14:creationId xmlns:p14="http://schemas.microsoft.com/office/powerpoint/2010/main" val="2439661448"/>
      </p:ext>
    </p:extLst>
  </p:cSld>
  <p:clrMapOvr>
    <a:masterClrMapping/>
  </p:clrMapOvr>
</p:sld>
</file>

<file path=ppt/theme/theme1.xml><?xml version="1.0" encoding="utf-8"?>
<a:theme xmlns:a="http://schemas.openxmlformats.org/drawingml/2006/main" name="A1_COUVERTURE_photo">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B1_RUBRIQUE_Inter-generation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Sommair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D_Pag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ECUVIE_ppt2018.thmx</Template>
  <TotalTime>4343</TotalTime>
  <Words>690</Words>
  <Application>Microsoft Office PowerPoint</Application>
  <PresentationFormat>Affichage à l'écran (16:9)</PresentationFormat>
  <Paragraphs>135</Paragraphs>
  <Slides>9</Slides>
  <Notes>6</Notes>
  <HiddenSlides>0</HiddenSlides>
  <MMClips>0</MMClips>
  <ScaleCrop>false</ScaleCrop>
  <HeadingPairs>
    <vt:vector size="6" baseType="variant">
      <vt:variant>
        <vt:lpstr>Polices utilisées</vt:lpstr>
      </vt:variant>
      <vt:variant>
        <vt:i4>4</vt:i4>
      </vt:variant>
      <vt:variant>
        <vt:lpstr>Thème</vt:lpstr>
      </vt:variant>
      <vt:variant>
        <vt:i4>4</vt:i4>
      </vt:variant>
      <vt:variant>
        <vt:lpstr>Titres des diapositives</vt:lpstr>
      </vt:variant>
      <vt:variant>
        <vt:i4>9</vt:i4>
      </vt:variant>
    </vt:vector>
  </HeadingPairs>
  <TitlesOfParts>
    <vt:vector size="17" baseType="lpstr">
      <vt:lpstr>Arial</vt:lpstr>
      <vt:lpstr>Calibri</vt:lpstr>
      <vt:lpstr>Lucida Grande</vt:lpstr>
      <vt:lpstr>Wingdings</vt:lpstr>
      <vt:lpstr>A1_COUVERTURE_photo</vt:lpstr>
      <vt:lpstr>B1_RUBRIQUE_Inter-generations</vt:lpstr>
      <vt:lpstr>C-Sommaire</vt:lpstr>
      <vt:lpstr>D_Page</vt:lpstr>
      <vt:lpstr>LOI pacte Transférabilité assurance vie</vt:lpstr>
      <vt:lpstr>Sommaire</vt:lpstr>
      <vt:lpstr>Contexte</vt:lpstr>
      <vt:lpstr>Avantages</vt:lpstr>
      <vt:lpstr>Périmètre</vt:lpstr>
      <vt:lpstr>Comparaison Transfert Fourgous vs Transférabilité</vt:lpstr>
      <vt:lpstr>Enjeux </vt:lpstr>
      <vt:lpstr>Modalités opérationnelles</vt:lpstr>
      <vt:lpstr>Fiscalité en cas de transfert</vt:lpstr>
    </vt:vector>
  </TitlesOfParts>
  <Company>Cultivescence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Samuel</dc:creator>
  <cp:lastModifiedBy>LOSSER Fabien [CEGEE]</cp:lastModifiedBy>
  <cp:revision>671</cp:revision>
  <cp:lastPrinted>2020-01-16T09:27:18Z</cp:lastPrinted>
  <dcterms:created xsi:type="dcterms:W3CDTF">2018-06-29T07:42:19Z</dcterms:created>
  <dcterms:modified xsi:type="dcterms:W3CDTF">2020-01-30T13:14:24Z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Odile.HAROUYTOUN@bpce.fr</vt:lpwstr>
  </property>
  <property fmtid="{D5CDD505-2E9C-101B-9397-08002B2CF9AE}" pid="5" name="MSIP_Label_48a19f0c-bea1-442e-a475-ed109d9ec508_SetDate">
    <vt:lpwstr>2020-01-20T13:09:44.5739716Z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