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6" r:id="rId1"/>
    <p:sldMasterId id="2147483889" r:id="rId2"/>
    <p:sldMasterId id="2147483916" r:id="rId3"/>
    <p:sldMasterId id="2147483818" r:id="rId4"/>
  </p:sldMasterIdLst>
  <p:notesMasterIdLst>
    <p:notesMasterId r:id="rId39"/>
  </p:notesMasterIdLst>
  <p:handoutMasterIdLst>
    <p:handoutMasterId r:id="rId40"/>
  </p:handoutMasterIdLst>
  <p:sldIdLst>
    <p:sldId id="269" r:id="rId5"/>
    <p:sldId id="4235" r:id="rId6"/>
    <p:sldId id="299" r:id="rId7"/>
    <p:sldId id="2982" r:id="rId8"/>
    <p:sldId id="3001" r:id="rId9"/>
    <p:sldId id="3002" r:id="rId10"/>
    <p:sldId id="4226" r:id="rId11"/>
    <p:sldId id="4234" r:id="rId12"/>
    <p:sldId id="292" r:id="rId13"/>
    <p:sldId id="4227" r:id="rId14"/>
    <p:sldId id="4228" r:id="rId15"/>
    <p:sldId id="4229" r:id="rId16"/>
    <p:sldId id="4230" r:id="rId17"/>
    <p:sldId id="297" r:id="rId18"/>
    <p:sldId id="4231" r:id="rId19"/>
    <p:sldId id="4232" r:id="rId20"/>
    <p:sldId id="4233" r:id="rId21"/>
    <p:sldId id="301" r:id="rId22"/>
    <p:sldId id="302" r:id="rId23"/>
    <p:sldId id="303" r:id="rId24"/>
    <p:sldId id="300" r:id="rId25"/>
    <p:sldId id="4083" r:id="rId26"/>
    <p:sldId id="4089" r:id="rId27"/>
    <p:sldId id="4090" r:id="rId28"/>
    <p:sldId id="4091" r:id="rId29"/>
    <p:sldId id="4092" r:id="rId30"/>
    <p:sldId id="4093" r:id="rId31"/>
    <p:sldId id="4094" r:id="rId32"/>
    <p:sldId id="4095" r:id="rId33"/>
    <p:sldId id="4096" r:id="rId34"/>
    <p:sldId id="4097" r:id="rId35"/>
    <p:sldId id="4098" r:id="rId36"/>
    <p:sldId id="4099" r:id="rId37"/>
    <p:sldId id="4100" r:id="rId38"/>
  </p:sldIdLst>
  <p:sldSz cx="9144000" cy="5143500" type="screen16x9"/>
  <p:notesSz cx="6735763" cy="98663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OUYTOUN Odile" initials="HO" lastIdx="6" clrIdx="0">
    <p:extLst>
      <p:ext uri="{19B8F6BF-5375-455C-9EA6-DF929625EA0E}">
        <p15:presenceInfo xmlns:p15="http://schemas.microsoft.com/office/powerpoint/2012/main" userId="S-1-5-21-3019584756-1612224902-2092370849-62737" providerId="AD"/>
      </p:ext>
    </p:extLst>
  </p:cmAuthor>
  <p:cmAuthor id="2" name="RAVILLAT Marc" initials="RM" lastIdx="4" clrIdx="1">
    <p:extLst>
      <p:ext uri="{19B8F6BF-5375-455C-9EA6-DF929625EA0E}">
        <p15:presenceInfo xmlns:p15="http://schemas.microsoft.com/office/powerpoint/2012/main" userId="S::marc.ravillat@ecuvie.caisse-epargne.fr::2ac4645d-091a-41e6-97ee-08614fc7f6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14" autoAdjust="0"/>
    <p:restoredTop sz="94826"/>
  </p:normalViewPr>
  <p:slideViewPr>
    <p:cSldViewPr snapToGrid="0" snapToObjects="1">
      <p:cViewPr varScale="1">
        <p:scale>
          <a:sx n="66" d="100"/>
          <a:sy n="66" d="100"/>
        </p:scale>
        <p:origin x="1090" y="43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61" d="100"/>
          <a:sy n="161" d="100"/>
        </p:scale>
        <p:origin x="-6600" y="-12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7AD74-72D3-064D-AFE0-48D2DB1D62B2}" type="datetimeFigureOut">
              <a:rPr lang="fr-FR" smtClean="0"/>
              <a:t>30/01/2020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E2CB5-F9F6-E842-A58F-4862DF0141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0467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8FB69-E8C5-F640-ABA3-125AE8D27D80}" type="datetimeFigureOut">
              <a:rPr lang="fr-FR" smtClean="0"/>
              <a:t>30/01/2020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B5D35-6A6A-D64B-8D45-E86C7E2C0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783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358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896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339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40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260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9502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211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995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041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623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636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582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789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447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D35-6A6A-D64B-8D45-E86C7E2C099C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08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54CCE-A9CF-5942-AF0C-8E8311C3EB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AJOUTER le titre</a:t>
            </a:r>
            <a:br>
              <a:rPr lang="fr-FR" dirty="0"/>
            </a:br>
            <a:r>
              <a:rPr lang="fr-FR" dirty="0"/>
              <a:t>de la PRÉSENTATION</a:t>
            </a:r>
            <a:br>
              <a:rPr lang="fr-FR" dirty="0"/>
            </a:br>
            <a:r>
              <a:rPr lang="fr-FR" dirty="0"/>
              <a:t>3 LIGNES MAXI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F4B79DB-46C6-F74C-AC53-AF5BDA26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fr-FR"/>
              <a:t>25/11/2019</a:t>
            </a:r>
            <a:endParaRPr lang="en-US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D14FC5E-0874-C746-AFF6-BA2425148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77" y="3021420"/>
            <a:ext cx="4274693" cy="472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ici pour modifier la phrase optionnelle</a:t>
            </a:r>
            <a:br>
              <a:rPr lang="fr-FR" dirty="0"/>
            </a:br>
            <a:r>
              <a:rPr lang="fr-FR" dirty="0"/>
              <a:t>de la couverture.</a:t>
            </a:r>
          </a:p>
        </p:txBody>
      </p:sp>
    </p:spTree>
    <p:extLst>
      <p:ext uri="{BB962C8B-B14F-4D97-AF65-F5344CB8AC3E}">
        <p14:creationId xmlns:p14="http://schemas.microsoft.com/office/powerpoint/2010/main" val="258004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49C15E5-9030-614C-A9D6-DE70ACC5A1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itre 1">
            <a:extLst>
              <a:ext uri="{FF2B5EF4-FFF2-40B4-BE49-F238E27FC236}">
                <a16:creationId xmlns:a16="http://schemas.microsoft.com/office/drawing/2014/main" id="{32E9D11F-7898-114E-967E-D7B3D6975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77" y="1494328"/>
            <a:ext cx="4274693" cy="119173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dirty="0"/>
              <a:t>AJOUTER le titre</a:t>
            </a:r>
            <a:br>
              <a:rPr lang="fr-FR" dirty="0"/>
            </a:br>
            <a:r>
              <a:rPr lang="fr-FR" dirty="0"/>
              <a:t>de la PRÉSENTATION</a:t>
            </a:r>
            <a:br>
              <a:rPr lang="fr-FR" dirty="0"/>
            </a:br>
            <a:r>
              <a:rPr lang="fr-FR" dirty="0"/>
              <a:t>3 LIGNES MAXI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2020C1DD-5AA7-7A47-98F9-27888A973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76" y="2696221"/>
            <a:ext cx="4274693" cy="472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ici pour modifier la phrase optionnelle</a:t>
            </a:r>
            <a:br>
              <a:rPr lang="fr-FR" dirty="0"/>
            </a:br>
            <a:r>
              <a:rPr lang="fr-FR" dirty="0"/>
              <a:t>de la couverture.</a:t>
            </a:r>
          </a:p>
        </p:txBody>
      </p:sp>
    </p:spTree>
    <p:extLst>
      <p:ext uri="{BB962C8B-B14F-4D97-AF65-F5344CB8AC3E}">
        <p14:creationId xmlns:p14="http://schemas.microsoft.com/office/powerpoint/2010/main" val="45563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49C15E5-9030-614C-A9D6-DE70ACC5A1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371B6E-AF2C-1543-A4F6-19F86E419A0C}"/>
              </a:ext>
            </a:extLst>
          </p:cNvPr>
          <p:cNvSpPr txBox="1"/>
          <p:nvPr userDrawn="1"/>
        </p:nvSpPr>
        <p:spPr>
          <a:xfrm>
            <a:off x="391853" y="243729"/>
            <a:ext cx="8326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E3000B"/>
                </a:solidFill>
              </a:rPr>
              <a:t> Sommaire</a:t>
            </a:r>
          </a:p>
        </p:txBody>
      </p:sp>
      <p:sp>
        <p:nvSpPr>
          <p:cNvPr id="7" name="Espace réservé du texte 9">
            <a:extLst>
              <a:ext uri="{FF2B5EF4-FFF2-40B4-BE49-F238E27FC236}">
                <a16:creationId xmlns:a16="http://schemas.microsoft.com/office/drawing/2014/main" id="{CBC54D63-03CD-1547-9F01-72EAB796BB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116" y="1096201"/>
            <a:ext cx="8326437" cy="1499363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buFont typeface="Arial"/>
              <a:buChar char="•"/>
              <a:defRPr sz="1800" b="1" i="0" cap="all">
                <a:solidFill>
                  <a:schemeClr val="tx1"/>
                </a:solidFill>
              </a:defRPr>
            </a:lvl1pPr>
            <a:lvl2pPr marL="396000" indent="-285750">
              <a:buClr>
                <a:srgbClr val="E3000B"/>
              </a:buClr>
              <a:buFont typeface="Lucida Grande"/>
              <a:buChar char="&gt;"/>
              <a:defRPr sz="1800" b="0" i="0" cap="none"/>
            </a:lvl2pPr>
            <a:lvl3pPr>
              <a:defRPr b="1" i="0" cap="all"/>
            </a:lvl3pPr>
            <a:lvl4pPr>
              <a:defRPr b="1" i="0" cap="all"/>
            </a:lvl4pPr>
            <a:lvl5pPr>
              <a:defRPr b="1" i="0" cap="all"/>
            </a:lvl5pPr>
          </a:lstStyle>
          <a:p>
            <a:pPr lvl="0"/>
            <a:r>
              <a:rPr lang="fr-FR" dirty="0"/>
              <a:t>Cliquez pour modifier le titre de la rubrique</a:t>
            </a:r>
          </a:p>
          <a:p>
            <a:pPr lvl="1"/>
            <a:r>
              <a:rPr lang="fr-FR" dirty="0"/>
              <a:t>Cliquez pour modifier le titre de la </a:t>
            </a:r>
            <a:r>
              <a:rPr lang="fr-FR" dirty="0" err="1"/>
              <a:t>slide</a:t>
            </a:r>
            <a:endParaRPr lang="fr-FR" dirty="0"/>
          </a:p>
        </p:txBody>
      </p:sp>
      <p:sp>
        <p:nvSpPr>
          <p:cNvPr id="9" name="Espace réservé du texte 9">
            <a:extLst>
              <a:ext uri="{FF2B5EF4-FFF2-40B4-BE49-F238E27FC236}">
                <a16:creationId xmlns:a16="http://schemas.microsoft.com/office/drawing/2014/main" id="{B0CB72E0-A7D9-124C-BA66-33AE29C1BD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2116" y="2596388"/>
            <a:ext cx="8326437" cy="1499363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buFont typeface="Arial"/>
              <a:buChar char="•"/>
              <a:defRPr sz="1800" b="1" i="0" cap="all">
                <a:solidFill>
                  <a:schemeClr val="tx1"/>
                </a:solidFill>
              </a:defRPr>
            </a:lvl1pPr>
            <a:lvl2pPr marL="396000" indent="-285750">
              <a:buClr>
                <a:srgbClr val="E3000B"/>
              </a:buClr>
              <a:buFont typeface="Lucida Grande"/>
              <a:buChar char="&gt;"/>
              <a:defRPr sz="1800" b="0" i="0" cap="none"/>
            </a:lvl2pPr>
            <a:lvl3pPr>
              <a:defRPr b="1" i="0" cap="all"/>
            </a:lvl3pPr>
            <a:lvl4pPr>
              <a:defRPr b="1" i="0" cap="all"/>
            </a:lvl4pPr>
            <a:lvl5pPr>
              <a:defRPr b="1" i="0" cap="all"/>
            </a:lvl5pPr>
          </a:lstStyle>
          <a:p>
            <a:pPr lvl="0"/>
            <a:r>
              <a:rPr lang="fr-FR" dirty="0"/>
              <a:t>Cliquez pour modifier le titre de la rubrique</a:t>
            </a:r>
          </a:p>
          <a:p>
            <a:pPr lvl="1"/>
            <a:r>
              <a:rPr lang="fr-FR" dirty="0"/>
              <a:t>Cliquez pour modifier le titre de la </a:t>
            </a:r>
            <a:r>
              <a:rPr lang="fr-FR" dirty="0" err="1"/>
              <a:t>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626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1_Pag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C31F5ED-8E73-0845-AFD9-9773A4D9B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6" name="Espace réservé du pied de page 2">
            <a:extLst>
              <a:ext uri="{FF2B5EF4-FFF2-40B4-BE49-F238E27FC236}">
                <a16:creationId xmlns:a16="http://schemas.microsoft.com/office/drawing/2014/main" id="{AB40E84A-049C-7D4F-AD35-153CA7FA1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9633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2_Pag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392762" y="831354"/>
            <a:ext cx="8326438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0328C301-AAC2-A74C-8C23-3D9F893EDA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2762" y="2728232"/>
            <a:ext cx="8326438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4B54DAB9-7788-FA4D-9808-AD3BFA3BD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63B5506D-DC26-3747-BA90-77FDB06F4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11" name="Espace réservé du pied de page 2">
            <a:extLst>
              <a:ext uri="{FF2B5EF4-FFF2-40B4-BE49-F238E27FC236}">
                <a16:creationId xmlns:a16="http://schemas.microsoft.com/office/drawing/2014/main" id="{1B7531FE-0777-3049-A177-344901383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670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3_Page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31" hasCustomPrompt="1"/>
          </p:nvPr>
        </p:nvSpPr>
        <p:spPr>
          <a:xfrm>
            <a:off x="6429464" y="832500"/>
            <a:ext cx="2140688" cy="1629968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Clr>
                <a:schemeClr val="bg1"/>
              </a:buClr>
              <a:defRPr b="1" u="sng">
                <a:solidFill>
                  <a:srgbClr val="E3000B"/>
                </a:solidFill>
              </a:defRPr>
            </a:lvl1pPr>
            <a:lvl2pPr marL="0" indent="0" algn="ctr">
              <a:buFontTx/>
              <a:buNone/>
              <a:defRPr sz="1800">
                <a:solidFill>
                  <a:srgbClr val="E3000B"/>
                </a:solidFill>
              </a:defRPr>
            </a:lvl2pPr>
          </a:lstStyle>
          <a:p>
            <a:pPr lvl="0"/>
            <a:r>
              <a:rPr lang="fr-FR" dirty="0"/>
              <a:t>Chiffre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2" name="Espace réservé du texte 10"/>
          <p:cNvSpPr>
            <a:spLocks noGrp="1"/>
          </p:cNvSpPr>
          <p:nvPr>
            <p:ph type="body" sz="quarter" idx="32" hasCustomPrompt="1"/>
          </p:nvPr>
        </p:nvSpPr>
        <p:spPr>
          <a:xfrm>
            <a:off x="6429464" y="2720205"/>
            <a:ext cx="2140688" cy="1628026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Clr>
                <a:schemeClr val="bg1"/>
              </a:buClr>
              <a:defRPr b="1" u="sng">
                <a:solidFill>
                  <a:srgbClr val="E3000B"/>
                </a:solidFill>
              </a:defRPr>
            </a:lvl1pPr>
            <a:lvl2pPr marL="0" indent="0" algn="ctr">
              <a:buFontTx/>
              <a:buNone/>
              <a:defRPr sz="1800">
                <a:solidFill>
                  <a:srgbClr val="E3000B"/>
                </a:solidFill>
              </a:defRPr>
            </a:lvl2pPr>
          </a:lstStyle>
          <a:p>
            <a:pPr lvl="0"/>
            <a:r>
              <a:rPr lang="fr-FR" dirty="0"/>
              <a:t>Chiffre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392762" y="832572"/>
            <a:ext cx="5886716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5E4FB40-C850-2541-9589-C7C96456FDA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2762" y="2728232"/>
            <a:ext cx="5886354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A47F2B0D-7EEA-7145-BA8D-80F36CE93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10" name="Espace réservé du pied de page 2">
            <a:extLst>
              <a:ext uri="{FF2B5EF4-FFF2-40B4-BE49-F238E27FC236}">
                <a16:creationId xmlns:a16="http://schemas.microsoft.com/office/drawing/2014/main" id="{7C527861-E16F-0B49-949E-C6FCA1CF6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971D5527-EF3F-A542-85B7-AFFF09DDAA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238929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4_Page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/>
          <p:cNvSpPr>
            <a:spLocks noGrp="1"/>
          </p:cNvSpPr>
          <p:nvPr>
            <p:ph type="body" sz="quarter" idx="28" hasCustomPrompt="1"/>
          </p:nvPr>
        </p:nvSpPr>
        <p:spPr>
          <a:xfrm>
            <a:off x="6445250" y="832695"/>
            <a:ext cx="2273300" cy="1617466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buFontTx/>
              <a:buNone/>
              <a:defRPr sz="1800" b="0" i="1">
                <a:solidFill>
                  <a:srgbClr val="E3000B"/>
                </a:solidFill>
              </a:defRPr>
            </a:lvl1pPr>
            <a:lvl2pPr marL="0" indent="0">
              <a:buFontTx/>
              <a:buNone/>
              <a:defRPr sz="1800" b="0" i="1">
                <a:solidFill>
                  <a:srgbClr val="E3000B"/>
                </a:solidFill>
              </a:defRPr>
            </a:lvl2pPr>
            <a:lvl3pPr marL="0" indent="0">
              <a:buFontTx/>
              <a:buNone/>
              <a:defRPr sz="1800" b="0" i="1">
                <a:solidFill>
                  <a:srgbClr val="E3000B"/>
                </a:solidFill>
              </a:defRPr>
            </a:lvl3pPr>
            <a:lvl4pPr marL="0" indent="0">
              <a:buFontTx/>
              <a:buNone/>
              <a:defRPr sz="1800" b="0" i="1">
                <a:solidFill>
                  <a:srgbClr val="E3000B"/>
                </a:solidFill>
              </a:defRPr>
            </a:lvl4pPr>
            <a:lvl5pPr marL="0" indent="0">
              <a:buFontTx/>
              <a:buNone/>
              <a:defRPr sz="1800" b="0" i="1">
                <a:solidFill>
                  <a:srgbClr val="E3000B"/>
                </a:solidFill>
              </a:defRPr>
            </a:lvl5pPr>
          </a:lstStyle>
          <a:p>
            <a:pPr lvl="0"/>
            <a:r>
              <a:rPr lang="fr-FR" dirty="0"/>
              <a:t>Cliquez pour modifier le texte en exergue</a:t>
            </a: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392762" y="830161"/>
            <a:ext cx="5886716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7D125096-B855-9144-BD23-2799C237A4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2762" y="2728232"/>
            <a:ext cx="8326438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FCA07A5-9B6C-1A40-9279-9301291F6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9" name="Espace réservé du pied de page 2">
            <a:extLst>
              <a:ext uri="{FF2B5EF4-FFF2-40B4-BE49-F238E27FC236}">
                <a16:creationId xmlns:a16="http://schemas.microsoft.com/office/drawing/2014/main" id="{6F271DF2-C564-284E-87BA-1161D4E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63F4328E-7E62-4349-9D69-29C77BCEDB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26529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5_Page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392762" y="837839"/>
            <a:ext cx="8326438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16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2730500" y="2741502"/>
            <a:ext cx="5988338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DD628F56-390E-9F4D-9D07-524911DA1F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8" name="Espace réservé du pied de page 2">
            <a:extLst>
              <a:ext uri="{FF2B5EF4-FFF2-40B4-BE49-F238E27FC236}">
                <a16:creationId xmlns:a16="http://schemas.microsoft.com/office/drawing/2014/main" id="{B06C4B8B-C2C9-5248-9DAB-9B54C4650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D849E243-1C01-CD41-B490-75DF3EE3B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08066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6_Page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392762" y="831354"/>
            <a:ext cx="5885992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20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392400" y="2715375"/>
            <a:ext cx="5886354" cy="16200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755E1097-5D26-0449-B494-471EC34D77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8" name="Espace réservé du pied de page 2">
            <a:extLst>
              <a:ext uri="{FF2B5EF4-FFF2-40B4-BE49-F238E27FC236}">
                <a16:creationId xmlns:a16="http://schemas.microsoft.com/office/drawing/2014/main" id="{876E93D6-9169-6841-A6DD-5602C83D5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484D6DEF-8CAC-2142-ABA5-C4F30860C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460109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7_Page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392762" y="831354"/>
            <a:ext cx="4172888" cy="3267075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  <a:p>
            <a:pPr lvl="1"/>
            <a:r>
              <a:rPr lang="fr-FR" dirty="0"/>
              <a:t>Cliquez pour modifier l’intertitre</a:t>
            </a:r>
          </a:p>
          <a:p>
            <a:pPr lvl="2"/>
            <a:r>
              <a:rPr lang="fr-FR" dirty="0"/>
              <a:t>Cliquez pour modifier le texte</a:t>
            </a:r>
          </a:p>
          <a:p>
            <a:pPr lvl="3"/>
            <a:r>
              <a:rPr lang="fr-FR" sz="1500" dirty="0"/>
              <a:t>Cliquez pour modifier la liste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B5505FE1-5558-DE4C-9CC0-504826F5D5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8" name="Espace réservé du pied de page 2">
            <a:extLst>
              <a:ext uri="{FF2B5EF4-FFF2-40B4-BE49-F238E27FC236}">
                <a16:creationId xmlns:a16="http://schemas.microsoft.com/office/drawing/2014/main" id="{652E4A3C-E9E9-B946-B2F9-2C71F67DB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C63E5A6E-8049-5143-9C59-823C0BD9E0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2327666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8_Page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graphique 6"/>
          <p:cNvSpPr>
            <a:spLocks noGrp="1"/>
          </p:cNvSpPr>
          <p:nvPr>
            <p:ph type="chart" sz="quarter" idx="18"/>
          </p:nvPr>
        </p:nvSpPr>
        <p:spPr>
          <a:xfrm>
            <a:off x="392116" y="1546700"/>
            <a:ext cx="8326437" cy="2343150"/>
          </a:xfrm>
          <a:prstGeom prst="rect">
            <a:avLst/>
          </a:prstGeom>
        </p:spPr>
        <p:txBody>
          <a:bodyPr vert="horz"/>
          <a:lstStyle/>
          <a:p>
            <a:endParaRPr lang="fr-FR"/>
          </a:p>
        </p:txBody>
      </p:sp>
      <p:sp>
        <p:nvSpPr>
          <p:cNvPr id="14" name="Espace réservé du contenu 17"/>
          <p:cNvSpPr>
            <a:spLocks noGrp="1"/>
          </p:cNvSpPr>
          <p:nvPr>
            <p:ph sz="quarter" idx="19" hasCustomPrompt="1"/>
          </p:nvPr>
        </p:nvSpPr>
        <p:spPr>
          <a:xfrm>
            <a:off x="392116" y="4019551"/>
            <a:ext cx="8326437" cy="323663"/>
          </a:xfrm>
          <a:prstGeom prst="rect">
            <a:avLst/>
          </a:prstGeom>
        </p:spPr>
        <p:txBody>
          <a:bodyPr vert="horz"/>
          <a:lstStyle>
            <a:lvl1pPr marL="0" indent="-342000">
              <a:lnSpc>
                <a:spcPct val="100000"/>
              </a:lnSpc>
              <a:buClr>
                <a:srgbClr val="E3000B"/>
              </a:buClr>
              <a:buFont typeface="Lucida Grande"/>
              <a:buChar char="&gt;"/>
              <a:defRPr sz="1800"/>
            </a:lvl1pPr>
            <a:lvl2pPr marL="0" indent="-285750">
              <a:buFont typeface="Lucida Grande"/>
              <a:buChar char="&gt;"/>
              <a:defRPr sz="1800"/>
            </a:lvl2pPr>
            <a:lvl3pPr marL="0" indent="-228600">
              <a:buFont typeface="Lucida Grande"/>
              <a:buChar char="&gt;"/>
              <a:defRPr sz="1800"/>
            </a:lvl3pPr>
            <a:lvl4pPr marL="0" indent="-228600">
              <a:buFont typeface="Lucida Grande"/>
              <a:buChar char="&gt;"/>
              <a:defRPr sz="1800"/>
            </a:lvl4pPr>
            <a:lvl5pPr marL="0" indent="-228600">
              <a:buFont typeface="Lucida Grande"/>
              <a:buChar char="&gt;"/>
              <a:defRPr sz="1800"/>
            </a:lvl5pPr>
          </a:lstStyle>
          <a:p>
            <a:pPr lvl="0"/>
            <a:r>
              <a:rPr lang="fr-FR" dirty="0"/>
              <a:t>Cliquez pour modifier la légende</a:t>
            </a:r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392762" y="829489"/>
            <a:ext cx="8326438" cy="581025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chemeClr val="bg1"/>
              </a:buClr>
              <a:defRPr sz="1800" b="1" cap="all"/>
            </a:lvl1pPr>
            <a:lvl2pPr marL="0" indent="0">
              <a:buClr>
                <a:schemeClr val="bg1"/>
              </a:buClr>
              <a:buFont typeface="Arial"/>
              <a:buChar char="•"/>
              <a:defRPr sz="1800" b="1" i="0" u="sng" baseline="0">
                <a:solidFill>
                  <a:schemeClr val="bg1">
                    <a:lumMod val="65000"/>
                  </a:schemeClr>
                </a:solidFill>
              </a:defRPr>
            </a:lvl2pPr>
            <a:lvl3pPr marL="396000" indent="-228600">
              <a:buClr>
                <a:srgbClr val="E3000B"/>
              </a:buClr>
              <a:buFont typeface="Lucida Grande"/>
              <a:buChar char="&gt;"/>
              <a:defRPr sz="1800"/>
            </a:lvl3pPr>
            <a:lvl4pPr marL="666000">
              <a:buClr>
                <a:srgbClr val="E3000B"/>
              </a:buClr>
              <a:defRPr sz="1500"/>
            </a:lvl4pPr>
          </a:lstStyle>
          <a:p>
            <a:pPr lvl="0"/>
            <a:r>
              <a:rPr lang="fr-FR" dirty="0"/>
              <a:t>CLIQUEZ POUR MODIFIER LE SOUS-TITRE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5AE3611F-DC16-7448-92DF-7EDC6D97FD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29864" y="4599483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/>
              <a:t>25/11/2019</a:t>
            </a:r>
            <a:endParaRPr lang="en-US" dirty="0"/>
          </a:p>
        </p:txBody>
      </p:sp>
      <p:sp>
        <p:nvSpPr>
          <p:cNvPr id="11" name="Espace réservé du pied de page 2">
            <a:extLst>
              <a:ext uri="{FF2B5EF4-FFF2-40B4-BE49-F238E27FC236}">
                <a16:creationId xmlns:a16="http://schemas.microsoft.com/office/drawing/2014/main" id="{96B44B0B-3949-0242-A3B0-A1764E302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C0159BDC-DBB2-0348-B213-501272775F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2400" y="224589"/>
            <a:ext cx="8326800" cy="437400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3200">
                <a:solidFill>
                  <a:srgbClr val="E3000B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437875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94436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E3000B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78F416-BA00-294E-B576-9C1F1471EE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4000" y="164642"/>
            <a:ext cx="8856000" cy="481421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" y="997527"/>
            <a:ext cx="5411582" cy="31006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 userDrawn="1">
            <p:ph type="title"/>
          </p:nvPr>
        </p:nvSpPr>
        <p:spPr>
          <a:xfrm>
            <a:off x="604877" y="1829687"/>
            <a:ext cx="4274693" cy="119173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dirty="0"/>
              <a:t>AJOUTER le titre</a:t>
            </a:r>
            <a:br>
              <a:rPr lang="fr-FR" dirty="0"/>
            </a:br>
            <a:r>
              <a:rPr lang="fr-FR" dirty="0"/>
              <a:t>de la PRÉSENTATION</a:t>
            </a:r>
            <a:br>
              <a:rPr lang="fr-FR" dirty="0"/>
            </a:br>
            <a:r>
              <a:rPr lang="fr-FR" dirty="0"/>
              <a:t>3 LIGNES MAXI</a:t>
            </a: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4" y="1298833"/>
            <a:ext cx="1645158" cy="330327"/>
          </a:xfrm>
          <a:prstGeom prst="rect">
            <a:avLst/>
          </a:prstGeom>
        </p:spPr>
      </p:pic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01C8C99-B6F3-6846-9F85-46C9809B8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187" y="3644756"/>
            <a:ext cx="17088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fr-FR"/>
              <a:t>25/11/2019</a:t>
            </a:r>
            <a:endParaRPr lang="en-US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2D3901-6A9C-5F45-AD2D-229F8E259D68}"/>
              </a:ext>
            </a:extLst>
          </p:cNvPr>
          <p:cNvSpPr txBox="1"/>
          <p:nvPr userDrawn="1"/>
        </p:nvSpPr>
        <p:spPr>
          <a:xfrm>
            <a:off x="6759052" y="4945920"/>
            <a:ext cx="224028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FR" sz="800" b="0" i="0" u="none" strike="noStrike" kern="1200" baseline="0" dirty="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Document à caractère strictement interne</a:t>
            </a:r>
            <a:endParaRPr lang="fr-FR" sz="800" baseline="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30D2137-9488-E347-BC24-B431F217E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877" y="3021420"/>
            <a:ext cx="4274693" cy="472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Cliquez ici pour modifier la phrase optionnelle</a:t>
            </a:r>
            <a:br>
              <a:rPr lang="fr-FR" dirty="0"/>
            </a:br>
            <a:r>
              <a:rPr lang="fr-FR" dirty="0"/>
              <a:t>de la couverture.</a:t>
            </a:r>
          </a:p>
        </p:txBody>
      </p:sp>
    </p:spTree>
    <p:extLst>
      <p:ext uri="{BB962C8B-B14F-4D97-AF65-F5344CB8AC3E}">
        <p14:creationId xmlns:p14="http://schemas.microsoft.com/office/powerpoint/2010/main" val="32209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</p:sldLayoutIdLst>
  <p:hf sldNum="0" hdr="0" ftr="0"/>
  <p:txStyles>
    <p:titleStyle>
      <a:lvl1pPr algn="l" defTabSz="457200" rtl="0" eaLnBrk="1" latinLnBrk="0" hangingPunct="1">
        <a:lnSpc>
          <a:spcPts val="2820"/>
        </a:lnSpc>
        <a:spcBef>
          <a:spcPct val="0"/>
        </a:spcBef>
        <a:buNone/>
        <a:defRPr sz="2600" b="1" i="0" kern="1200" cap="all" spc="0" baseline="0">
          <a:solidFill>
            <a:srgbClr val="E3000B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kern="1200" baseline="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E3000B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78F416-BA00-294E-B576-9C1F1471EE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144004" y="164642"/>
            <a:ext cx="8855990" cy="48142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CB2FB6-3D19-5B40-B2DB-575875CEEC1B}"/>
              </a:ext>
            </a:extLst>
          </p:cNvPr>
          <p:cNvSpPr/>
          <p:nvPr userDrawn="1"/>
        </p:nvSpPr>
        <p:spPr>
          <a:xfrm>
            <a:off x="-39262" y="1002607"/>
            <a:ext cx="5481327" cy="2639753"/>
          </a:xfrm>
          <a:prstGeom prst="rect">
            <a:avLst/>
          </a:prstGeom>
          <a:solidFill>
            <a:schemeClr val="bg1"/>
          </a:solidFill>
          <a:ln w="25400">
            <a:solidFill>
              <a:srgbClr val="E300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 userDrawn="1">
            <p:ph type="title"/>
          </p:nvPr>
        </p:nvSpPr>
        <p:spPr>
          <a:xfrm>
            <a:off x="604877" y="1494328"/>
            <a:ext cx="4274693" cy="119173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dirty="0"/>
              <a:t>AJOUTER le titre</a:t>
            </a:r>
            <a:br>
              <a:rPr lang="fr-FR" dirty="0"/>
            </a:br>
            <a:r>
              <a:rPr lang="fr-FR" dirty="0"/>
              <a:t>de la PRÉSENTATION</a:t>
            </a:r>
            <a:br>
              <a:rPr lang="fr-FR" dirty="0"/>
            </a:br>
            <a:r>
              <a:rPr lang="fr-FR" dirty="0"/>
              <a:t>3 LIGNES MAXI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2D3901-6A9C-5F45-AD2D-229F8E259D68}"/>
              </a:ext>
            </a:extLst>
          </p:cNvPr>
          <p:cNvSpPr txBox="1"/>
          <p:nvPr userDrawn="1"/>
        </p:nvSpPr>
        <p:spPr>
          <a:xfrm>
            <a:off x="6759052" y="4945920"/>
            <a:ext cx="224028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FR" sz="800" b="0" i="0" u="none" strike="noStrike" kern="1200" baseline="0" dirty="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Document à caractère strictement interne</a:t>
            </a:r>
            <a:endParaRPr lang="fr-FR" sz="800" baseline="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30D2137-9488-E347-BC24-B431F217E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877" y="2696221"/>
            <a:ext cx="4274693" cy="472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Cliquez ici pour modifier la phrase optionnelle</a:t>
            </a:r>
            <a:br>
              <a:rPr lang="fr-FR" dirty="0"/>
            </a:br>
            <a:r>
              <a:rPr lang="fr-FR" dirty="0"/>
              <a:t>de la couverture.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72D801-F9CD-5942-BA10-2A31B22E16F4}"/>
              </a:ext>
            </a:extLst>
          </p:cNvPr>
          <p:cNvSpPr/>
          <p:nvPr userDrawn="1"/>
        </p:nvSpPr>
        <p:spPr>
          <a:xfrm>
            <a:off x="144004" y="4488409"/>
            <a:ext cx="8855328" cy="4912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867AB3-A664-0B43-9CAC-C50275FC3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D8822F80-4960-C34F-91AE-832CEC4A5BE1}"/>
              </a:ext>
            </a:extLst>
          </p:cNvPr>
          <p:cNvSpPr txBox="1">
            <a:spLocks/>
          </p:cNvSpPr>
          <p:nvPr userDrawn="1"/>
        </p:nvSpPr>
        <p:spPr>
          <a:xfrm>
            <a:off x="8355280" y="6199938"/>
            <a:ext cx="47496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Espace réservé du numéro de diapositive 5">
            <a:extLst>
              <a:ext uri="{FF2B5EF4-FFF2-40B4-BE49-F238E27FC236}">
                <a16:creationId xmlns:a16="http://schemas.microsoft.com/office/drawing/2014/main" id="{EB7E45CB-7796-A248-9D8C-A15FB686040C}"/>
              </a:ext>
            </a:extLst>
          </p:cNvPr>
          <p:cNvSpPr txBox="1">
            <a:spLocks/>
          </p:cNvSpPr>
          <p:nvPr userDrawn="1"/>
        </p:nvSpPr>
        <p:spPr>
          <a:xfrm>
            <a:off x="8507680" y="6352338"/>
            <a:ext cx="47496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1D68B28F-10E5-1E45-867F-0C448F1D9BCD}"/>
              </a:ext>
            </a:extLst>
          </p:cNvPr>
          <p:cNvSpPr txBox="1">
            <a:spLocks/>
          </p:cNvSpPr>
          <p:nvPr userDrawn="1"/>
        </p:nvSpPr>
        <p:spPr>
          <a:xfrm>
            <a:off x="8660080" y="6504738"/>
            <a:ext cx="47496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452F0F3-C84D-D842-8A65-24AD1210DD92}"/>
              </a:ext>
            </a:extLst>
          </p:cNvPr>
          <p:cNvSpPr txBox="1">
            <a:spLocks/>
          </p:cNvSpPr>
          <p:nvPr userDrawn="1"/>
        </p:nvSpPr>
        <p:spPr>
          <a:xfrm>
            <a:off x="8431891" y="4604399"/>
            <a:ext cx="474960" cy="273844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38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</p:sldLayoutIdLst>
  <p:hf sldNum="0" hdr="0" ftr="0"/>
  <p:txStyles>
    <p:titleStyle>
      <a:lvl1pPr algn="l" defTabSz="457200" rtl="0" eaLnBrk="1" latinLnBrk="0" hangingPunct="1">
        <a:lnSpc>
          <a:spcPts val="2820"/>
        </a:lnSpc>
        <a:spcBef>
          <a:spcPct val="0"/>
        </a:spcBef>
        <a:buNone/>
        <a:defRPr sz="2600" b="1" i="0" kern="1200" cap="all" spc="0" baseline="0">
          <a:solidFill>
            <a:srgbClr val="E3000B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kern="1200" baseline="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E3000B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78F416-BA00-294E-B576-9C1F1471EE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44004" y="164642"/>
            <a:ext cx="8855990" cy="481421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12D3901-6A9C-5F45-AD2D-229F8E259D68}"/>
              </a:ext>
            </a:extLst>
          </p:cNvPr>
          <p:cNvSpPr txBox="1"/>
          <p:nvPr userDrawn="1"/>
        </p:nvSpPr>
        <p:spPr>
          <a:xfrm>
            <a:off x="6759052" y="4945920"/>
            <a:ext cx="224028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FR" sz="800" b="0" i="0" u="none" strike="noStrike" kern="1200" baseline="0" dirty="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Document à caractère strictement interne</a:t>
            </a:r>
            <a:endParaRPr lang="fr-FR" sz="800" baseline="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72D801-F9CD-5942-BA10-2A31B22E16F4}"/>
              </a:ext>
            </a:extLst>
          </p:cNvPr>
          <p:cNvSpPr/>
          <p:nvPr userDrawn="1"/>
        </p:nvSpPr>
        <p:spPr>
          <a:xfrm>
            <a:off x="144004" y="4488409"/>
            <a:ext cx="8855328" cy="4912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867AB3-A664-0B43-9CAC-C50275FC3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D8822F80-4960-C34F-91AE-832CEC4A5BE1}"/>
              </a:ext>
            </a:extLst>
          </p:cNvPr>
          <p:cNvSpPr txBox="1">
            <a:spLocks/>
          </p:cNvSpPr>
          <p:nvPr userDrawn="1"/>
        </p:nvSpPr>
        <p:spPr>
          <a:xfrm>
            <a:off x="8355280" y="6199938"/>
            <a:ext cx="47496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Espace réservé du numéro de diapositive 5">
            <a:extLst>
              <a:ext uri="{FF2B5EF4-FFF2-40B4-BE49-F238E27FC236}">
                <a16:creationId xmlns:a16="http://schemas.microsoft.com/office/drawing/2014/main" id="{EB7E45CB-7796-A248-9D8C-A15FB686040C}"/>
              </a:ext>
            </a:extLst>
          </p:cNvPr>
          <p:cNvSpPr txBox="1">
            <a:spLocks/>
          </p:cNvSpPr>
          <p:nvPr userDrawn="1"/>
        </p:nvSpPr>
        <p:spPr>
          <a:xfrm>
            <a:off x="8507680" y="6352338"/>
            <a:ext cx="47496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1D68B28F-10E5-1E45-867F-0C448F1D9BCD}"/>
              </a:ext>
            </a:extLst>
          </p:cNvPr>
          <p:cNvSpPr txBox="1">
            <a:spLocks/>
          </p:cNvSpPr>
          <p:nvPr userDrawn="1"/>
        </p:nvSpPr>
        <p:spPr>
          <a:xfrm>
            <a:off x="8660080" y="6504738"/>
            <a:ext cx="47496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5452F0F3-C84D-D842-8A65-24AD1210DD92}"/>
              </a:ext>
            </a:extLst>
          </p:cNvPr>
          <p:cNvSpPr txBox="1">
            <a:spLocks/>
          </p:cNvSpPr>
          <p:nvPr userDrawn="1"/>
        </p:nvSpPr>
        <p:spPr>
          <a:xfrm>
            <a:off x="8431891" y="4604399"/>
            <a:ext cx="474960" cy="273844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17" y="4601378"/>
            <a:ext cx="1221840" cy="24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1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hf sldNum="0" hdr="0" ftr="0"/>
  <p:txStyles>
    <p:titleStyle>
      <a:lvl1pPr algn="l" defTabSz="457200" rtl="0" eaLnBrk="1" latinLnBrk="0" hangingPunct="1">
        <a:lnSpc>
          <a:spcPts val="2820"/>
        </a:lnSpc>
        <a:spcBef>
          <a:spcPct val="0"/>
        </a:spcBef>
        <a:buNone/>
        <a:defRPr sz="2600" b="1" i="0" kern="1200" cap="all" spc="0" baseline="0">
          <a:solidFill>
            <a:srgbClr val="E3000B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kern="1200" baseline="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7120899-DA77-494A-B900-3F873BA1F4F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3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E3000B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AC8FBB3-4B76-0F4D-B0C3-A241DDCA9F8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144004" y="164642"/>
            <a:ext cx="8855990" cy="481421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F72ABE-C4EE-9844-9F05-710E811F03CF}"/>
              </a:ext>
            </a:extLst>
          </p:cNvPr>
          <p:cNvSpPr txBox="1"/>
          <p:nvPr userDrawn="1"/>
        </p:nvSpPr>
        <p:spPr>
          <a:xfrm>
            <a:off x="6759052" y="4945920"/>
            <a:ext cx="2240280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FR" sz="800" b="0" i="0" u="none" strike="noStrike" kern="1200" baseline="0" dirty="0">
                <a:solidFill>
                  <a:schemeClr val="bg1">
                    <a:lumMod val="85000"/>
                  </a:schemeClr>
                </a:solidFill>
                <a:effectLst/>
                <a:latin typeface="+mn-lt"/>
                <a:ea typeface="+mn-ea"/>
                <a:cs typeface="+mn-cs"/>
              </a:rPr>
              <a:t>Document à caractère strictement interne</a:t>
            </a:r>
            <a:endParaRPr lang="fr-FR" sz="800" baseline="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6E6ED4-2D1D-994D-924F-9F6F4AABCDFB}"/>
              </a:ext>
            </a:extLst>
          </p:cNvPr>
          <p:cNvSpPr/>
          <p:nvPr userDrawn="1"/>
        </p:nvSpPr>
        <p:spPr>
          <a:xfrm>
            <a:off x="144004" y="4488409"/>
            <a:ext cx="8855328" cy="4912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Espace réservé du pied de page 2">
            <a:extLst>
              <a:ext uri="{FF2B5EF4-FFF2-40B4-BE49-F238E27FC236}">
                <a16:creationId xmlns:a16="http://schemas.microsoft.com/office/drawing/2014/main" id="{4B33EBCC-320C-B743-9B1A-4472A7737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4596735"/>
            <a:ext cx="453136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2" name="Espace réservé du numéro de diapositive 5">
            <a:extLst>
              <a:ext uri="{FF2B5EF4-FFF2-40B4-BE49-F238E27FC236}">
                <a16:creationId xmlns:a16="http://schemas.microsoft.com/office/drawing/2014/main" id="{C71433DC-4919-4A44-9FBD-4AB34BE3CFB8}"/>
              </a:ext>
            </a:extLst>
          </p:cNvPr>
          <p:cNvSpPr txBox="1">
            <a:spLocks/>
          </p:cNvSpPr>
          <p:nvPr userDrawn="1"/>
        </p:nvSpPr>
        <p:spPr>
          <a:xfrm>
            <a:off x="8431891" y="4604399"/>
            <a:ext cx="474960" cy="273844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329638-098C-A149-9E6B-D49BB4276391}" type="slidenum">
              <a:rPr lang="fr-FR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‹N°›</a:t>
            </a:fld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F70BCA8-3D78-D74E-8F71-A526D27D1FD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17" y="4601378"/>
            <a:ext cx="1221840" cy="24533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E35F470-D719-4C47-8D0B-36DEAA4A55B3}"/>
              </a:ext>
            </a:extLst>
          </p:cNvPr>
          <p:cNvSpPr/>
          <p:nvPr userDrawn="1"/>
        </p:nvSpPr>
        <p:spPr>
          <a:xfrm>
            <a:off x="144004" y="167652"/>
            <a:ext cx="8860235" cy="61173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29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919" r:id="rId9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8813-EBD1-5E4C-B6EA-6C7061C6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03" y="1829685"/>
            <a:ext cx="4560426" cy="182791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3200" dirty="0" smtClean="0"/>
              <a:t>Transférabilité </a:t>
            </a:r>
            <a:br>
              <a:rPr lang="fr-FR" sz="3200" dirty="0" smtClean="0"/>
            </a:br>
            <a:r>
              <a:rPr lang="fr-FR" sz="3200" dirty="0" smtClean="0"/>
              <a:t>Loi Pacte </a:t>
            </a:r>
            <a:br>
              <a:rPr lang="fr-FR" sz="3200" dirty="0" smtClean="0"/>
            </a:br>
            <a:r>
              <a:rPr lang="fr-FR" sz="1000" dirty="0" smtClean="0"/>
              <a:t/>
            </a:r>
            <a:br>
              <a:rPr lang="fr-FR" sz="1000" dirty="0" smtClean="0"/>
            </a:br>
            <a:r>
              <a:rPr lang="fr-FR" dirty="0" smtClean="0"/>
              <a:t>PARCOURS LEA ET PUMA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EEF1C5-8503-42F9-86A8-5AD5F07C3AD3}"/>
              </a:ext>
            </a:extLst>
          </p:cNvPr>
          <p:cNvSpPr txBox="1"/>
          <p:nvPr/>
        </p:nvSpPr>
        <p:spPr>
          <a:xfrm>
            <a:off x="604877" y="3786239"/>
            <a:ext cx="1131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chemeClr val="bg1">
                    <a:lumMod val="65000"/>
                  </a:schemeClr>
                </a:solidFill>
              </a:rPr>
              <a:t>27/01/2020</a:t>
            </a:r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F46CA19-3923-42DA-82C0-5C3D94DC307C}"/>
              </a:ext>
            </a:extLst>
          </p:cNvPr>
          <p:cNvSpPr txBox="1"/>
          <p:nvPr/>
        </p:nvSpPr>
        <p:spPr>
          <a:xfrm>
            <a:off x="2549471" y="3775391"/>
            <a:ext cx="28129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i="1" dirty="0">
                <a:solidFill>
                  <a:schemeClr val="bg1">
                    <a:lumMod val="65000"/>
                  </a:schemeClr>
                </a:solidFill>
              </a:rPr>
              <a:t>Document à usage strictement interne</a:t>
            </a:r>
          </a:p>
        </p:txBody>
      </p:sp>
    </p:spTree>
    <p:extLst>
      <p:ext uri="{BB962C8B-B14F-4D97-AF65-F5344CB8AC3E}">
        <p14:creationId xmlns:p14="http://schemas.microsoft.com/office/powerpoint/2010/main" val="377749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4D50794-E28A-490E-9AD0-0A7DA2282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2400" y="661989"/>
            <a:ext cx="8442319" cy="3910011"/>
          </a:xfrm>
        </p:spPr>
        <p:txBody>
          <a:bodyPr/>
          <a:lstStyle/>
          <a:p>
            <a:pPr>
              <a:buClr>
                <a:srgbClr val="FF0000"/>
              </a:buClr>
              <a:buNone/>
            </a:pPr>
            <a:endParaRPr lang="fr-FR" b="0" u="sng" cap="none" dirty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Calibri" panose="020F0502020204030204" pitchFamily="34" charset="0"/>
              <a:buChar char="&gt;"/>
            </a:pPr>
            <a:r>
              <a:rPr lang="fr-FR" sz="1600" b="0" cap="none" dirty="0" smtClean="0">
                <a:solidFill>
                  <a:schemeClr val="tx2"/>
                </a:solidFill>
              </a:rPr>
              <a:t>Parcours LEA : Le </a:t>
            </a:r>
            <a:r>
              <a:rPr lang="fr-FR" sz="1600" b="0" cap="none" dirty="0">
                <a:solidFill>
                  <a:schemeClr val="tx2"/>
                </a:solidFill>
              </a:rPr>
              <a:t>transfert des contrats s’inscrit dans </a:t>
            </a:r>
            <a:r>
              <a:rPr lang="fr-FR" sz="1600" u="sng" cap="none" dirty="0">
                <a:solidFill>
                  <a:schemeClr val="tx2"/>
                </a:solidFill>
              </a:rPr>
              <a:t>un parcours LEA spécifique </a:t>
            </a:r>
            <a:endParaRPr lang="fr-FR" sz="1600" u="sng" cap="none" dirty="0">
              <a:solidFill>
                <a:schemeClr val="tx2"/>
              </a:solidFill>
            </a:endParaRPr>
          </a:p>
          <a:p>
            <a:pPr marL="6817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600" b="0" i="1" cap="none" dirty="0" smtClean="0">
                <a:solidFill>
                  <a:schemeClr val="tx2"/>
                </a:solidFill>
              </a:rPr>
              <a:t>Le </a:t>
            </a:r>
            <a:r>
              <a:rPr lang="fr-FR" sz="1600" b="0" i="1" cap="none" dirty="0">
                <a:solidFill>
                  <a:schemeClr val="tx2"/>
                </a:solidFill>
              </a:rPr>
              <a:t>parcours est le même pour les contrats monosupports et </a:t>
            </a:r>
            <a:r>
              <a:rPr lang="fr-FR" sz="1600" b="0" i="1" cap="none" dirty="0" smtClean="0">
                <a:solidFill>
                  <a:schemeClr val="tx2"/>
                </a:solidFill>
              </a:rPr>
              <a:t>multisupports, </a:t>
            </a:r>
            <a:r>
              <a:rPr lang="fr-FR" sz="1600" b="0" i="1" cap="none" dirty="0">
                <a:solidFill>
                  <a:schemeClr val="tx2"/>
                </a:solidFill>
              </a:rPr>
              <a:t>page </a:t>
            </a:r>
            <a:r>
              <a:rPr lang="fr-FR" sz="1600" b="0" i="1" cap="none" dirty="0" smtClean="0">
                <a:solidFill>
                  <a:schemeClr val="tx2"/>
                </a:solidFill>
              </a:rPr>
              <a:t>3</a:t>
            </a:r>
            <a:endParaRPr lang="fr-FR" sz="1600" b="0" i="1" cap="none" dirty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Calibri" panose="020F0502020204030204" pitchFamily="34" charset="0"/>
              <a:buChar char="&gt;"/>
            </a:pPr>
            <a:endParaRPr lang="fr-FR" sz="1600" u="sng" cap="none" dirty="0" smtClean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Calibri" panose="020F0502020204030204" pitchFamily="34" charset="0"/>
              <a:buChar char="&gt;"/>
            </a:pPr>
            <a:r>
              <a:rPr lang="fr-FR" sz="1600" b="0" u="sng" cap="none" dirty="0" smtClean="0">
                <a:solidFill>
                  <a:schemeClr val="tx2"/>
                </a:solidFill>
              </a:rPr>
              <a:t>Parcours PUMA* :</a:t>
            </a:r>
          </a:p>
          <a:p>
            <a:pPr marL="6817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600" b="0" cap="none" dirty="0" smtClean="0">
                <a:solidFill>
                  <a:schemeClr val="tx2"/>
                </a:solidFill>
              </a:rPr>
              <a:t>Transfert monosupport vers multisupport, page 8</a:t>
            </a:r>
          </a:p>
          <a:p>
            <a:pPr marL="681750" lvl="2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600" b="0" cap="none" dirty="0" smtClean="0">
                <a:solidFill>
                  <a:schemeClr val="tx2"/>
                </a:solidFill>
              </a:rPr>
              <a:t>Transfert multisupports, page 21</a:t>
            </a:r>
            <a:endParaRPr lang="fr-FR" sz="1600" b="0" cap="none" dirty="0">
              <a:solidFill>
                <a:schemeClr val="tx2"/>
              </a:solidFill>
            </a:endParaRPr>
          </a:p>
          <a:p>
            <a:pPr>
              <a:buClr>
                <a:srgbClr val="FF0000"/>
              </a:buClr>
              <a:buNone/>
            </a:pPr>
            <a:endParaRPr lang="fr-FR" sz="1600" b="0" cap="none" dirty="0">
              <a:solidFill>
                <a:schemeClr val="tx2"/>
              </a:solidFill>
            </a:endParaRPr>
          </a:p>
          <a:p>
            <a:pPr marL="285750" indent="-285750">
              <a:buClr>
                <a:srgbClr val="FF0000"/>
              </a:buClr>
              <a:buFont typeface="Calibri" panose="020F0502020204030204" pitchFamily="34" charset="0"/>
              <a:buChar char="&gt;"/>
            </a:pPr>
            <a:endParaRPr lang="fr-FR" sz="1600" b="0" cap="none" dirty="0">
              <a:solidFill>
                <a:schemeClr val="tx2"/>
              </a:solidFill>
            </a:endParaRPr>
          </a:p>
          <a:p>
            <a:pPr>
              <a:buClr>
                <a:srgbClr val="FF0000"/>
              </a:buClr>
              <a:buNone/>
            </a:pPr>
            <a:endParaRPr lang="fr-FR" sz="1600" b="0" cap="none" dirty="0">
              <a:solidFill>
                <a:schemeClr val="tx2"/>
              </a:solidFill>
            </a:endParaRPr>
          </a:p>
          <a:p>
            <a:pPr>
              <a:buClr>
                <a:srgbClr val="FF0000"/>
              </a:buClr>
              <a:buNone/>
            </a:pPr>
            <a:r>
              <a:rPr lang="fr-FR" sz="1600" b="0" cap="none" dirty="0">
                <a:solidFill>
                  <a:schemeClr val="tx2"/>
                </a:solidFill>
              </a:rPr>
              <a:t/>
            </a:r>
            <a:br>
              <a:rPr lang="fr-FR" sz="1600" b="0" cap="none" dirty="0">
                <a:solidFill>
                  <a:schemeClr val="tx2"/>
                </a:solidFill>
              </a:rPr>
            </a:br>
            <a:endParaRPr lang="fr-FR" sz="1600" b="0" cap="none" dirty="0">
              <a:solidFill>
                <a:schemeClr val="tx2"/>
              </a:solidFill>
            </a:endParaRPr>
          </a:p>
          <a:p>
            <a:pPr algn="ctr">
              <a:buClr>
                <a:srgbClr val="FF0000"/>
              </a:buClr>
              <a:buNone/>
            </a:pPr>
            <a:r>
              <a:rPr lang="fr-FR" sz="1600" b="0" i="1" cap="none" dirty="0"/>
              <a:t/>
            </a:r>
            <a:br>
              <a:rPr lang="fr-FR" sz="1600" b="0" i="1" cap="none" dirty="0"/>
            </a:br>
            <a:r>
              <a:rPr lang="fr-FR" sz="1600" b="0" cap="none" dirty="0">
                <a:solidFill>
                  <a:schemeClr val="tx2"/>
                </a:solidFill>
              </a:rPr>
              <a:t/>
            </a:r>
            <a:br>
              <a:rPr lang="fr-FR" sz="1600" b="0" cap="none" dirty="0">
                <a:solidFill>
                  <a:schemeClr val="tx2"/>
                </a:solidFill>
              </a:rPr>
            </a:br>
            <a:endParaRPr lang="fr-FR" sz="1600" b="0" cap="none" dirty="0">
              <a:solidFill>
                <a:schemeClr val="tx2"/>
              </a:solidFill>
            </a:endParaRPr>
          </a:p>
          <a:p>
            <a:pPr lvl="3" indent="0" algn="ctr">
              <a:buNone/>
            </a:pPr>
            <a:endParaRPr lang="fr-FR" sz="1200" i="1" dirty="0"/>
          </a:p>
          <a:p>
            <a:pPr lvl="3" indent="0" algn="ctr">
              <a:buNone/>
            </a:pPr>
            <a:endParaRPr lang="fr-FR" sz="1200" b="0" i="1" cap="none" dirty="0"/>
          </a:p>
          <a:p>
            <a:pPr>
              <a:buNone/>
            </a:pPr>
            <a:endParaRPr lang="fr-FR" b="0" cap="none" dirty="0"/>
          </a:p>
          <a:p>
            <a:pPr>
              <a:buNone/>
            </a:pPr>
            <a:endParaRPr lang="fr-FR" b="0" cap="none" dirty="0"/>
          </a:p>
          <a:p>
            <a:pPr>
              <a:buNone/>
            </a:pPr>
            <a:endParaRPr lang="fr-FR" b="0" cap="none" dirty="0"/>
          </a:p>
          <a:p>
            <a:pPr>
              <a:buNone/>
            </a:pPr>
            <a:endParaRPr lang="fr-FR" b="0" cap="none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181516CD-C19E-4E7F-84DA-A9691F85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Transférabilité – transfert assurance-vie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EE521D-89DD-4AFE-B0E5-9B09577C04A8}"/>
              </a:ext>
            </a:extLst>
          </p:cNvPr>
          <p:cNvSpPr txBox="1"/>
          <p:nvPr/>
        </p:nvSpPr>
        <p:spPr>
          <a:xfrm>
            <a:off x="1307869" y="4110334"/>
            <a:ext cx="3727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2"/>
                </a:solidFill>
              </a:rPr>
              <a:t>* en </a:t>
            </a:r>
            <a:r>
              <a:rPr lang="fr-FR" sz="1400" dirty="0">
                <a:solidFill>
                  <a:schemeClr val="tx2"/>
                </a:solidFill>
              </a:rPr>
              <a:t>cas d’indisponibilité, utiliser </a:t>
            </a:r>
            <a:r>
              <a:rPr lang="fr-FR" sz="1400" dirty="0" smtClean="0">
                <a:solidFill>
                  <a:schemeClr val="tx2"/>
                </a:solidFill>
              </a:rPr>
              <a:t>ISI</a:t>
            </a:r>
            <a:endParaRPr lang="fr-FR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5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4D50794-E28A-490E-9AD0-0A7DA2282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2762" y="831355"/>
            <a:ext cx="8326438" cy="3536760"/>
          </a:xfrm>
        </p:spPr>
        <p:txBody>
          <a:bodyPr/>
          <a:lstStyle/>
          <a:p>
            <a:pPr>
              <a:buNone/>
            </a:pPr>
            <a:r>
              <a:rPr lang="fr-FR" b="0" cap="none" dirty="0"/>
              <a:t>	</a:t>
            </a:r>
          </a:p>
          <a:p>
            <a:pPr>
              <a:buNone/>
            </a:pPr>
            <a:r>
              <a:rPr lang="fr-FR" sz="2400" b="0" cap="none" dirty="0">
                <a:solidFill>
                  <a:schemeClr val="tx2"/>
                </a:solidFill>
              </a:rPr>
              <a:t>Parcours LEA : Transfert Multisupports</a:t>
            </a:r>
          </a:p>
          <a:p>
            <a:pPr>
              <a:buNone/>
            </a:pPr>
            <a:r>
              <a:rPr lang="fr-FR" sz="2000" b="0" i="1" cap="none" dirty="0">
                <a:solidFill>
                  <a:schemeClr val="tx2"/>
                </a:solidFill>
              </a:rPr>
              <a:t>Le parcours est le même pour les contrats monosupports et multisupports</a:t>
            </a:r>
          </a:p>
          <a:p>
            <a:pPr>
              <a:buNone/>
            </a:pPr>
            <a:endParaRPr lang="fr-FR" sz="2400" b="0" cap="none" dirty="0">
              <a:solidFill>
                <a:schemeClr val="tx2"/>
              </a:solidFill>
            </a:endParaRPr>
          </a:p>
          <a:p>
            <a:pPr>
              <a:buNone/>
            </a:pPr>
            <a:endParaRPr lang="fr-FR" b="0" cap="none" dirty="0"/>
          </a:p>
          <a:p>
            <a:pPr>
              <a:buNone/>
            </a:pPr>
            <a:endParaRPr lang="fr-FR" b="0" cap="none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181516CD-C19E-4E7F-84DA-A9691F85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62" y="183775"/>
            <a:ext cx="8326800" cy="437400"/>
          </a:xfrm>
        </p:spPr>
        <p:txBody>
          <a:bodyPr/>
          <a:lstStyle/>
          <a:p>
            <a:r>
              <a:rPr lang="fr-FR" sz="2400" dirty="0"/>
              <a:t>Transférabilité – transfert assurance-vie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1444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9D8B6E03-F3ED-4603-ACBD-452D19410BE3}"/>
              </a:ext>
            </a:extLst>
          </p:cNvPr>
          <p:cNvGrpSpPr/>
          <p:nvPr/>
        </p:nvGrpSpPr>
        <p:grpSpPr>
          <a:xfrm>
            <a:off x="3495922" y="1668792"/>
            <a:ext cx="5108328" cy="2859031"/>
            <a:chOff x="3495922" y="1668792"/>
            <a:chExt cx="5108328" cy="2859031"/>
          </a:xfrm>
        </p:grpSpPr>
        <p:pic>
          <p:nvPicPr>
            <p:cNvPr id="15" name="Image 14" descr="Une image contenant capture d’écran&#10;&#10;Description générée automatiquement">
              <a:extLst>
                <a:ext uri="{FF2B5EF4-FFF2-40B4-BE49-F238E27FC236}">
                  <a16:creationId xmlns:a16="http://schemas.microsoft.com/office/drawing/2014/main" id="{A8BF37C3-53C2-40E1-8C3C-F0C149C5F8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429"/>
            <a:stretch/>
          </p:blipFill>
          <p:spPr>
            <a:xfrm>
              <a:off x="3500927" y="1668792"/>
              <a:ext cx="5103323" cy="285903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028" name="Image 1" descr="image001">
              <a:extLst>
                <a:ext uri="{FF2B5EF4-FFF2-40B4-BE49-F238E27FC236}">
                  <a16:creationId xmlns:a16="http://schemas.microsoft.com/office/drawing/2014/main" id="{DECB174D-F418-4D04-B257-EDFDA6EFEF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28" b="23833"/>
            <a:stretch/>
          </p:blipFill>
          <p:spPr bwMode="auto">
            <a:xfrm>
              <a:off x="3495922" y="1668792"/>
              <a:ext cx="5101978" cy="2186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A2E830BF-4188-4F7F-AB4B-1ECA7BF38FEB}"/>
              </a:ext>
            </a:extLst>
          </p:cNvPr>
          <p:cNvSpPr/>
          <p:nvPr/>
        </p:nvSpPr>
        <p:spPr>
          <a:xfrm rot="5400000">
            <a:off x="2110396" y="3040496"/>
            <a:ext cx="2545014" cy="115625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1B2EC38B-F44D-4877-9902-161289E78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 sz="1800"/>
              <a:t>Loi Pacte : transférabilité des contrats</a:t>
            </a:r>
            <a:endParaRPr lang="fr-FR" sz="1800">
              <a:solidFill>
                <a:schemeClr val="accent4"/>
              </a:solidFill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812D5B5D-A2C9-44E7-A4E1-522C0B82BC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478188"/>
            <a:ext cx="7704098" cy="288032"/>
          </a:xfrm>
        </p:spPr>
        <p:txBody>
          <a:bodyPr/>
          <a:lstStyle/>
          <a:p>
            <a:r>
              <a:rPr lang="fr-FR" dirty="0">
                <a:solidFill>
                  <a:schemeClr val="bg2"/>
                </a:solidFill>
              </a:rPr>
              <a:t>Cas d’usage « Transfert Pacte » dans LEA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65719A2-5325-4EB4-B14B-34ECEE301B80}"/>
              </a:ext>
            </a:extLst>
          </p:cNvPr>
          <p:cNvSpPr txBox="1"/>
          <p:nvPr/>
        </p:nvSpPr>
        <p:spPr>
          <a:xfrm>
            <a:off x="287706" y="1668792"/>
            <a:ext cx="2973046" cy="28590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fr-FR" sz="800"/>
              <a:t>Dans notre cas d’usage, le client dispose d’un contrat « Nuances 3D » qu’il souhaite transférer en contrat « Nuances Plus »</a:t>
            </a:r>
          </a:p>
          <a:p>
            <a:endParaRPr lang="fr-FR" sz="800"/>
          </a:p>
          <a:p>
            <a:r>
              <a:rPr lang="fr-FR" sz="800"/>
              <a:t>Pour réaliser un transfert pacte sans apport, indiquer :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fr-FR" sz="800"/>
              <a:t>Un </a:t>
            </a:r>
            <a:r>
              <a:rPr lang="fr-FR" sz="800" b="1"/>
              <a:t>montant apporté </a:t>
            </a:r>
            <a:r>
              <a:rPr lang="fr-FR" sz="800"/>
              <a:t>de « 0 € » </a:t>
            </a:r>
          </a:p>
          <a:p>
            <a:pPr marL="271463" lvl="1" indent="-90488">
              <a:buFont typeface="Arial" panose="020B0604020202020204" pitchFamily="34" charset="0"/>
              <a:buChar char="–"/>
            </a:pPr>
            <a:r>
              <a:rPr lang="fr-FR" sz="800"/>
              <a:t>Note : Si le client souhaite aussi réaliser un apport, indiquer le montant du versement complémentaire désiré le cas échéant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endParaRPr lang="fr-FR" sz="800"/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fr-FR" sz="800" b="1"/>
              <a:t>Le montant des Versements Programmés (VP)</a:t>
            </a:r>
          </a:p>
          <a:p>
            <a:pPr marL="271463" lvl="1" indent="-90488">
              <a:buFont typeface="Arial" panose="020B0604020202020204" pitchFamily="34" charset="0"/>
              <a:buChar char="–"/>
            </a:pPr>
            <a:r>
              <a:rPr lang="fr-FR" sz="800"/>
              <a:t>Note : Les VP ne sont pris en compte que s’ils sont au dessus du minimum requis par le contrat cible (ex : 75€/mois pour Nuances Plus)</a:t>
            </a:r>
          </a:p>
          <a:p>
            <a:pPr marL="352425" lvl="1" indent="-171450">
              <a:buFont typeface="Arial" panose="020B0604020202020204" pitchFamily="34" charset="0"/>
              <a:buChar char="–"/>
            </a:pPr>
            <a:endParaRPr lang="fr-FR" sz="800"/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fr-FR" sz="800" b="1"/>
              <a:t>Le contrat à transférer ainsi que le contrat cible</a:t>
            </a:r>
          </a:p>
          <a:p>
            <a:pPr marL="271463" lvl="1" indent="-90488">
              <a:buFont typeface="Arial" panose="020B0604020202020204" pitchFamily="34" charset="0"/>
              <a:buChar char="–"/>
            </a:pPr>
            <a:r>
              <a:rPr lang="fr-FR" sz="800"/>
              <a:t>Note : Seuls les contrats cibles éligibles et dont le minimum de souscription est respecté sont proposés </a:t>
            </a:r>
            <a:br>
              <a:rPr lang="fr-FR" sz="800"/>
            </a:br>
            <a:r>
              <a:rPr lang="fr-FR" sz="800">
                <a:sym typeface="Wingdings" panose="05000000000000000000" pitchFamily="2" charset="2"/>
              </a:rPr>
              <a:t> </a:t>
            </a:r>
            <a:r>
              <a:rPr lang="fr-FR" sz="800"/>
              <a:t>Ici, le transfert Pacte vers un contrat « Nuances Plus » est possible car le montant des avoirs détenus par le client dans le contrat d’origine (Nuances 3D) avant abondement est supérieur au montant minimum de souscription obligatoire en cible</a:t>
            </a:r>
          </a:p>
          <a:p>
            <a:endParaRPr lang="fr-FR" sz="800"/>
          </a:p>
          <a:p>
            <a:endParaRPr lang="fr-FR" sz="800"/>
          </a:p>
          <a:p>
            <a:endParaRPr lang="fr-FR" sz="800"/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A9AB882-FCA4-421B-8C66-E89658E282DF}"/>
              </a:ext>
            </a:extLst>
          </p:cNvPr>
          <p:cNvGrpSpPr/>
          <p:nvPr/>
        </p:nvGrpSpPr>
        <p:grpSpPr>
          <a:xfrm>
            <a:off x="271768" y="720435"/>
            <a:ext cx="8676000" cy="673597"/>
            <a:chOff x="271768" y="1436715"/>
            <a:chExt cx="8676000" cy="673597"/>
          </a:xfrm>
        </p:grpSpPr>
        <p:sp>
          <p:nvSpPr>
            <p:cNvPr id="37" name="Parallélogramme 36">
              <a:extLst>
                <a:ext uri="{FF2B5EF4-FFF2-40B4-BE49-F238E27FC236}">
                  <a16:creationId xmlns:a16="http://schemas.microsoft.com/office/drawing/2014/main" id="{61831331-38D4-4D73-8F13-A900E01281AC}"/>
                </a:ext>
              </a:extLst>
            </p:cNvPr>
            <p:cNvSpPr/>
            <p:nvPr/>
          </p:nvSpPr>
          <p:spPr>
            <a:xfrm>
              <a:off x="271768" y="1778113"/>
              <a:ext cx="8676000" cy="86785"/>
            </a:xfrm>
            <a:prstGeom prst="parallelogram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5C461BB-3311-4289-AEB5-DB3CE44343B3}"/>
                </a:ext>
              </a:extLst>
            </p:cNvPr>
            <p:cNvSpPr/>
            <p:nvPr/>
          </p:nvSpPr>
          <p:spPr>
            <a:xfrm>
              <a:off x="295326" y="1529047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Profil investisseur du client</a:t>
              </a: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0C9FBD1A-B655-4D54-B0C0-07C4551ECF9C}"/>
                </a:ext>
              </a:extLst>
            </p:cNvPr>
            <p:cNvSpPr/>
            <p:nvPr/>
          </p:nvSpPr>
          <p:spPr>
            <a:xfrm>
              <a:off x="778184" y="1712187"/>
              <a:ext cx="216000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C77D6B6-F39D-4F7C-BD65-DA8996433FF9}"/>
                </a:ext>
              </a:extLst>
            </p:cNvPr>
            <p:cNvSpPr/>
            <p:nvPr/>
          </p:nvSpPr>
          <p:spPr>
            <a:xfrm>
              <a:off x="1778039" y="1981627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2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Définition des projets</a:t>
              </a:r>
            </a:p>
          </p:txBody>
        </p:sp>
        <p:sp>
          <p:nvSpPr>
            <p:cNvPr id="41" name="Arc partiel 40">
              <a:extLst>
                <a:ext uri="{FF2B5EF4-FFF2-40B4-BE49-F238E27FC236}">
                  <a16:creationId xmlns:a16="http://schemas.microsoft.com/office/drawing/2014/main" id="{091E6AD4-35D3-4A1A-AC2F-30BC19927E1C}"/>
                </a:ext>
              </a:extLst>
            </p:cNvPr>
            <p:cNvSpPr/>
            <p:nvPr/>
          </p:nvSpPr>
          <p:spPr>
            <a:xfrm rot="10800000">
              <a:off x="2292073" y="1704793"/>
              <a:ext cx="159931" cy="215900"/>
            </a:xfrm>
            <a:prstGeom prst="pie">
              <a:avLst>
                <a:gd name="adj1" fmla="val 5422565"/>
                <a:gd name="adj2" fmla="val 16200000"/>
              </a:avLst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6" name="Arc partiel 65">
              <a:extLst>
                <a:ext uri="{FF2B5EF4-FFF2-40B4-BE49-F238E27FC236}">
                  <a16:creationId xmlns:a16="http://schemas.microsoft.com/office/drawing/2014/main" id="{14E6D739-3201-490E-8481-D55186CA03EE}"/>
                </a:ext>
              </a:extLst>
            </p:cNvPr>
            <p:cNvSpPr/>
            <p:nvPr/>
          </p:nvSpPr>
          <p:spPr>
            <a:xfrm>
              <a:off x="2292073" y="1704793"/>
              <a:ext cx="159931" cy="215900"/>
            </a:xfrm>
            <a:prstGeom prst="pie">
              <a:avLst>
                <a:gd name="adj1" fmla="val 5422565"/>
                <a:gd name="adj2" fmla="val 16200000"/>
              </a:avLst>
            </a:prstGeom>
            <a:solidFill>
              <a:schemeClr val="bg1">
                <a:lumMod val="75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3789DD9-A265-4376-B97F-311B5C22A725}"/>
                </a:ext>
              </a:extLst>
            </p:cNvPr>
            <p:cNvSpPr/>
            <p:nvPr/>
          </p:nvSpPr>
          <p:spPr>
            <a:xfrm>
              <a:off x="3260752" y="1529047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Bilan de l’épargne</a:t>
              </a: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58095223-7AB1-40F2-95DA-02F7728CCFCD}"/>
                </a:ext>
              </a:extLst>
            </p:cNvPr>
            <p:cNvSpPr/>
            <p:nvPr/>
          </p:nvSpPr>
          <p:spPr>
            <a:xfrm>
              <a:off x="3746734" y="1712187"/>
              <a:ext cx="216039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A7528E0-FEFD-4CFE-BFCE-EC92CF177939}"/>
                </a:ext>
              </a:extLst>
            </p:cNvPr>
            <p:cNvSpPr/>
            <p:nvPr/>
          </p:nvSpPr>
          <p:spPr>
            <a:xfrm>
              <a:off x="4743465" y="1981627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Ecran de proposition</a:t>
              </a:r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B9B58330-FE9D-4B9C-BA3E-7A09C16C1978}"/>
                </a:ext>
              </a:extLst>
            </p:cNvPr>
            <p:cNvGrpSpPr/>
            <p:nvPr/>
          </p:nvGrpSpPr>
          <p:grpSpPr>
            <a:xfrm>
              <a:off x="5257483" y="1704793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80" name="Arc partiel 79">
                <a:extLst>
                  <a:ext uri="{FF2B5EF4-FFF2-40B4-BE49-F238E27FC236}">
                    <a16:creationId xmlns:a16="http://schemas.microsoft.com/office/drawing/2014/main" id="{4B8DE140-034F-4BD5-A931-86DCB34B8EB9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81" name="Arc partiel 80">
                <a:extLst>
                  <a:ext uri="{FF2B5EF4-FFF2-40B4-BE49-F238E27FC236}">
                    <a16:creationId xmlns:a16="http://schemas.microsoft.com/office/drawing/2014/main" id="{B373DBE8-5221-41BF-86E2-C3DE75867AF5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82" name="Ellipse 81">
                <a:extLst>
                  <a:ext uri="{FF2B5EF4-FFF2-40B4-BE49-F238E27FC236}">
                    <a16:creationId xmlns:a16="http://schemas.microsoft.com/office/drawing/2014/main" id="{5B1B0FDD-145A-4081-B285-13EC0D2C9785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4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776C21F-D5A0-40B6-8816-7F4B1486F10D}"/>
                </a:ext>
              </a:extLst>
            </p:cNvPr>
            <p:cNvSpPr/>
            <p:nvPr/>
          </p:nvSpPr>
          <p:spPr>
            <a:xfrm>
              <a:off x="6226178" y="1436715"/>
              <a:ext cx="1188000" cy="221018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Consultation, personnalisation et validation de la proposition</a:t>
              </a:r>
              <a:endParaRPr lang="fr-FR" sz="600" b="1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DAEC06C3-FBE6-41B3-A518-18E888DB40C3}"/>
                </a:ext>
              </a:extLst>
            </p:cNvPr>
            <p:cNvSpPr/>
            <p:nvPr/>
          </p:nvSpPr>
          <p:spPr>
            <a:xfrm>
              <a:off x="6712160" y="1712187"/>
              <a:ext cx="216039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7FBAD9F-D07A-4F90-B32F-D0304A4C59C8}"/>
                </a:ext>
              </a:extLst>
            </p:cNvPr>
            <p:cNvSpPr/>
            <p:nvPr/>
          </p:nvSpPr>
          <p:spPr>
            <a:xfrm>
              <a:off x="7708892" y="1981627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Synthèse LEA</a:t>
              </a:r>
            </a:p>
          </p:txBody>
        </p: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AA25D20-83C2-4C6D-B947-5A55DF3E03F0}"/>
                </a:ext>
              </a:extLst>
            </p:cNvPr>
            <p:cNvGrpSpPr/>
            <p:nvPr/>
          </p:nvGrpSpPr>
          <p:grpSpPr>
            <a:xfrm>
              <a:off x="8222910" y="1704793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77" name="Arc partiel 76">
                <a:extLst>
                  <a:ext uri="{FF2B5EF4-FFF2-40B4-BE49-F238E27FC236}">
                    <a16:creationId xmlns:a16="http://schemas.microsoft.com/office/drawing/2014/main" id="{BBEB57D9-16E1-439A-A72C-B4AA9E6394EA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8" name="Arc partiel 77">
                <a:extLst>
                  <a:ext uri="{FF2B5EF4-FFF2-40B4-BE49-F238E27FC236}">
                    <a16:creationId xmlns:a16="http://schemas.microsoft.com/office/drawing/2014/main" id="{24977132-9EA0-4154-821A-F42F820D6BA3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9" name="Ellipse 78">
                <a:extLst>
                  <a:ext uri="{FF2B5EF4-FFF2-40B4-BE49-F238E27FC236}">
                    <a16:creationId xmlns:a16="http://schemas.microsoft.com/office/drawing/2014/main" id="{A34E26B5-DCE1-4F89-B0ED-390C06DC9E89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6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5" name="Parallélogramme 74">
              <a:extLst>
                <a:ext uri="{FF2B5EF4-FFF2-40B4-BE49-F238E27FC236}">
                  <a16:creationId xmlns:a16="http://schemas.microsoft.com/office/drawing/2014/main" id="{C652939E-8D57-4389-A223-32A8C50E67CA}"/>
                </a:ext>
              </a:extLst>
            </p:cNvPr>
            <p:cNvSpPr/>
            <p:nvPr/>
          </p:nvSpPr>
          <p:spPr>
            <a:xfrm>
              <a:off x="1760607" y="1778113"/>
              <a:ext cx="1272649" cy="86785"/>
            </a:xfrm>
            <a:prstGeom prst="parallelogram">
              <a:avLst/>
            </a:prstGeom>
            <a:solidFill>
              <a:schemeClr val="bg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ECCACF7D-9E91-4027-8A57-0FCF3803BB5E}"/>
                </a:ext>
              </a:extLst>
            </p:cNvPr>
            <p:cNvSpPr/>
            <p:nvPr/>
          </p:nvSpPr>
          <p:spPr>
            <a:xfrm>
              <a:off x="2292073" y="1704793"/>
              <a:ext cx="215999" cy="215900"/>
            </a:xfrm>
            <a:prstGeom prst="ellipse">
              <a:avLst/>
            </a:prstGeom>
            <a:solidFill>
              <a:schemeClr val="bg2"/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kumimoji="0" lang="fr-FR" sz="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6F110CBA-DD53-426F-A059-E364CBA37BBA}"/>
              </a:ext>
            </a:extLst>
          </p:cNvPr>
          <p:cNvSpPr/>
          <p:nvPr/>
        </p:nvSpPr>
        <p:spPr>
          <a:xfrm>
            <a:off x="3608877" y="3878153"/>
            <a:ext cx="4989023" cy="45258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76C428-F49B-4EA2-A113-76875C0E01FD}"/>
              </a:ext>
            </a:extLst>
          </p:cNvPr>
          <p:cNvSpPr/>
          <p:nvPr/>
        </p:nvSpPr>
        <p:spPr>
          <a:xfrm>
            <a:off x="3502677" y="4539455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800" i="1">
                <a:sym typeface="Wingdings" panose="05000000000000000000" pitchFamily="2" charset="2"/>
              </a:rPr>
              <a:t>L</a:t>
            </a:r>
            <a:r>
              <a:rPr lang="fr-FR" sz="800" i="1"/>
              <a:t>e transfert Pacte est éligible avec tout type de projet, excepté « Optimiser mon imposition »</a:t>
            </a:r>
          </a:p>
        </p:txBody>
      </p:sp>
    </p:spTree>
    <p:extLst>
      <p:ext uri="{BB962C8B-B14F-4D97-AF65-F5344CB8AC3E}">
        <p14:creationId xmlns:p14="http://schemas.microsoft.com/office/powerpoint/2010/main" val="46879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8E3F9EB1-E9AA-49AA-82EB-E6A64C69A95B}"/>
              </a:ext>
            </a:extLst>
          </p:cNvPr>
          <p:cNvSpPr/>
          <p:nvPr/>
        </p:nvSpPr>
        <p:spPr>
          <a:xfrm rot="5400000">
            <a:off x="1786579" y="2973617"/>
            <a:ext cx="2545014" cy="24938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F0E21E4-E7CA-43CC-B7D8-5428E128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 sz="1800" dirty="0"/>
              <a:t>Loi Pacte : transférabilité des contrats</a:t>
            </a:r>
            <a:endParaRPr lang="fr-FR" sz="1800" dirty="0">
              <a:solidFill>
                <a:schemeClr val="accent4"/>
              </a:solidFill>
            </a:endParaRP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DAB570FA-52C1-44EF-BEF8-FE363D5EA0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478188"/>
            <a:ext cx="7704098" cy="288032"/>
          </a:xfrm>
        </p:spPr>
        <p:txBody>
          <a:bodyPr/>
          <a:lstStyle/>
          <a:p>
            <a:r>
              <a:rPr lang="fr-FR">
                <a:solidFill>
                  <a:schemeClr val="bg2"/>
                </a:solidFill>
              </a:rPr>
              <a:t>Cas d’usage « Transfert Pacte » dans LEA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E03CB6D-1683-4774-B2F8-21E0C561E3A1}"/>
              </a:ext>
            </a:extLst>
          </p:cNvPr>
          <p:cNvGrpSpPr/>
          <p:nvPr/>
        </p:nvGrpSpPr>
        <p:grpSpPr>
          <a:xfrm>
            <a:off x="271768" y="724115"/>
            <a:ext cx="8676000" cy="673597"/>
            <a:chOff x="271768" y="3400392"/>
            <a:chExt cx="8676000" cy="673597"/>
          </a:xfrm>
        </p:grpSpPr>
        <p:sp>
          <p:nvSpPr>
            <p:cNvPr id="42" name="Parallélogramme 41">
              <a:extLst>
                <a:ext uri="{FF2B5EF4-FFF2-40B4-BE49-F238E27FC236}">
                  <a16:creationId xmlns:a16="http://schemas.microsoft.com/office/drawing/2014/main" id="{6CE89F99-A9B8-43B3-AC34-E4066285EF51}"/>
                </a:ext>
              </a:extLst>
            </p:cNvPr>
            <p:cNvSpPr/>
            <p:nvPr/>
          </p:nvSpPr>
          <p:spPr>
            <a:xfrm>
              <a:off x="271768" y="3741790"/>
              <a:ext cx="8676000" cy="86785"/>
            </a:xfrm>
            <a:prstGeom prst="parallelogram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20F3216-B2F6-4119-9564-DAF66532A113}"/>
                </a:ext>
              </a:extLst>
            </p:cNvPr>
            <p:cNvSpPr/>
            <p:nvPr/>
          </p:nvSpPr>
          <p:spPr>
            <a:xfrm>
              <a:off x="295326" y="349272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Profil investisseur du client</a:t>
              </a: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194BEC3-EFC2-44D4-9F9C-8DB11821391B}"/>
                </a:ext>
              </a:extLst>
            </p:cNvPr>
            <p:cNvSpPr/>
            <p:nvPr/>
          </p:nvSpPr>
          <p:spPr>
            <a:xfrm>
              <a:off x="778184" y="3675864"/>
              <a:ext cx="216000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DFC55EF-8FCA-4E62-902C-016C432A1B3C}"/>
                </a:ext>
              </a:extLst>
            </p:cNvPr>
            <p:cNvSpPr/>
            <p:nvPr/>
          </p:nvSpPr>
          <p:spPr>
            <a:xfrm>
              <a:off x="1778039" y="394530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Définition des projets</a:t>
              </a: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46F333E-8982-4424-86A2-9BD081186744}"/>
                </a:ext>
              </a:extLst>
            </p:cNvPr>
            <p:cNvGrpSpPr/>
            <p:nvPr/>
          </p:nvGrpSpPr>
          <p:grpSpPr>
            <a:xfrm>
              <a:off x="2292057" y="3668470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62" name="Arc partiel 61">
                <a:extLst>
                  <a:ext uri="{FF2B5EF4-FFF2-40B4-BE49-F238E27FC236}">
                    <a16:creationId xmlns:a16="http://schemas.microsoft.com/office/drawing/2014/main" id="{29FFFB10-F2FF-4272-A323-79E9277E8CDF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3" name="Arc partiel 62">
                <a:extLst>
                  <a:ext uri="{FF2B5EF4-FFF2-40B4-BE49-F238E27FC236}">
                    <a16:creationId xmlns:a16="http://schemas.microsoft.com/office/drawing/2014/main" id="{B67E6703-6172-4984-B6CF-50E81327A58E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4" name="Ellipse 63">
                <a:extLst>
                  <a:ext uri="{FF2B5EF4-FFF2-40B4-BE49-F238E27FC236}">
                    <a16:creationId xmlns:a16="http://schemas.microsoft.com/office/drawing/2014/main" id="{360A2974-F442-4A15-B2EF-885D1499011F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2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C3985AB-A5FB-4010-AEE2-A00EE669DC7B}"/>
                </a:ext>
              </a:extLst>
            </p:cNvPr>
            <p:cNvSpPr/>
            <p:nvPr/>
          </p:nvSpPr>
          <p:spPr>
            <a:xfrm>
              <a:off x="3260752" y="349272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Bilan de l’épargne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3718287-245C-4EB1-B7C3-6BB34E900381}"/>
                </a:ext>
              </a:extLst>
            </p:cNvPr>
            <p:cNvSpPr/>
            <p:nvPr/>
          </p:nvSpPr>
          <p:spPr>
            <a:xfrm>
              <a:off x="3746734" y="3675864"/>
              <a:ext cx="216039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2D9D41F-08F2-4737-8AAF-A72D72CBF73E}"/>
                </a:ext>
              </a:extLst>
            </p:cNvPr>
            <p:cNvSpPr/>
            <p:nvPr/>
          </p:nvSpPr>
          <p:spPr>
            <a:xfrm>
              <a:off x="4743465" y="394530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Ecran de proposition</a:t>
              </a:r>
            </a:p>
          </p:txBody>
        </p: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91C43478-6CCF-46E3-B934-479081BC0023}"/>
                </a:ext>
              </a:extLst>
            </p:cNvPr>
            <p:cNvGrpSpPr/>
            <p:nvPr/>
          </p:nvGrpSpPr>
          <p:grpSpPr>
            <a:xfrm>
              <a:off x="5257483" y="3668470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59" name="Arc partiel 58">
                <a:extLst>
                  <a:ext uri="{FF2B5EF4-FFF2-40B4-BE49-F238E27FC236}">
                    <a16:creationId xmlns:a16="http://schemas.microsoft.com/office/drawing/2014/main" id="{FC24DD83-9DFF-4DB6-A71F-581494983215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rc partiel 59">
                <a:extLst>
                  <a:ext uri="{FF2B5EF4-FFF2-40B4-BE49-F238E27FC236}">
                    <a16:creationId xmlns:a16="http://schemas.microsoft.com/office/drawing/2014/main" id="{50F755E6-0FB7-446C-A512-C9691517E9B1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1" name="Ellipse 60">
                <a:extLst>
                  <a:ext uri="{FF2B5EF4-FFF2-40B4-BE49-F238E27FC236}">
                    <a16:creationId xmlns:a16="http://schemas.microsoft.com/office/drawing/2014/main" id="{568B653B-A925-4169-A1CB-CD1692FD93EB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4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1D3149B-FD9E-4DC4-AF4C-01A50D248618}"/>
                </a:ext>
              </a:extLst>
            </p:cNvPr>
            <p:cNvSpPr/>
            <p:nvPr/>
          </p:nvSpPr>
          <p:spPr>
            <a:xfrm>
              <a:off x="6226178" y="3400392"/>
              <a:ext cx="1188000" cy="221018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>
                  <a:solidFill>
                    <a:schemeClr val="bg2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Consultation, personnalisation et validation de la proposition</a:t>
              </a:r>
              <a:endParaRPr lang="fr-FR" sz="600" b="1" kern="0">
                <a:solidFill>
                  <a:schemeClr val="bg2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0330E5C-90F5-4476-B6B6-602335F2A794}"/>
                </a:ext>
              </a:extLst>
            </p:cNvPr>
            <p:cNvSpPr/>
            <p:nvPr/>
          </p:nvSpPr>
          <p:spPr>
            <a:xfrm>
              <a:off x="7708892" y="394530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Synthèse LEA</a:t>
              </a:r>
            </a:p>
          </p:txBody>
        </p: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012B9462-392B-4D27-AC40-7F19FE1A1E3D}"/>
                </a:ext>
              </a:extLst>
            </p:cNvPr>
            <p:cNvGrpSpPr/>
            <p:nvPr/>
          </p:nvGrpSpPr>
          <p:grpSpPr>
            <a:xfrm>
              <a:off x="8222910" y="3668470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56" name="Arc partiel 55">
                <a:extLst>
                  <a:ext uri="{FF2B5EF4-FFF2-40B4-BE49-F238E27FC236}">
                    <a16:creationId xmlns:a16="http://schemas.microsoft.com/office/drawing/2014/main" id="{48AD8629-EF41-40C8-BD1B-869E835E0E91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7" name="Arc partiel 56">
                <a:extLst>
                  <a:ext uri="{FF2B5EF4-FFF2-40B4-BE49-F238E27FC236}">
                    <a16:creationId xmlns:a16="http://schemas.microsoft.com/office/drawing/2014/main" id="{111D1DDB-F5BC-4287-A798-D7BC45BC2AB6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F5E4B073-34B4-41F2-9EC1-BCB65F69BDDC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6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4" name="Parallélogramme 53">
              <a:extLst>
                <a:ext uri="{FF2B5EF4-FFF2-40B4-BE49-F238E27FC236}">
                  <a16:creationId xmlns:a16="http://schemas.microsoft.com/office/drawing/2014/main" id="{BA6AA449-D4C1-4D61-A1B8-E7DBB34CD660}"/>
                </a:ext>
              </a:extLst>
            </p:cNvPr>
            <p:cNvSpPr/>
            <p:nvPr/>
          </p:nvSpPr>
          <p:spPr>
            <a:xfrm>
              <a:off x="6183853" y="3741790"/>
              <a:ext cx="1272649" cy="86785"/>
            </a:xfrm>
            <a:prstGeom prst="parallelogram">
              <a:avLst/>
            </a:prstGeom>
            <a:solidFill>
              <a:schemeClr val="bg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6BDDEC3-2FE0-483B-8D44-6B8A10A1E29B}"/>
                </a:ext>
              </a:extLst>
            </p:cNvPr>
            <p:cNvSpPr/>
            <p:nvPr/>
          </p:nvSpPr>
          <p:spPr>
            <a:xfrm>
              <a:off x="6712160" y="3675864"/>
              <a:ext cx="216039" cy="215900"/>
            </a:xfrm>
            <a:prstGeom prst="ellipse">
              <a:avLst/>
            </a:prstGeom>
            <a:solidFill>
              <a:schemeClr val="bg2"/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61FD5824-EE5B-4C50-9A07-C42F2D6372CC}"/>
              </a:ext>
            </a:extLst>
          </p:cNvPr>
          <p:cNvSpPr txBox="1"/>
          <p:nvPr/>
        </p:nvSpPr>
        <p:spPr>
          <a:xfrm>
            <a:off x="287706" y="1668792"/>
            <a:ext cx="2464499" cy="28590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fr-FR" sz="900" dirty="0">
                <a:solidFill>
                  <a:schemeClr val="tx1"/>
                </a:solidFill>
              </a:rPr>
              <a:t>LEA </a:t>
            </a:r>
            <a:r>
              <a:rPr lang="fr-FR" sz="900" b="1" dirty="0">
                <a:solidFill>
                  <a:schemeClr val="tx1"/>
                </a:solidFill>
              </a:rPr>
              <a:t>propose</a:t>
            </a:r>
            <a:r>
              <a:rPr lang="fr-FR" sz="900" dirty="0">
                <a:solidFill>
                  <a:schemeClr val="tx1"/>
                </a:solidFill>
              </a:rPr>
              <a:t> une </a:t>
            </a:r>
            <a:r>
              <a:rPr lang="fr-FR" sz="900" b="1" dirty="0">
                <a:solidFill>
                  <a:schemeClr val="tx1"/>
                </a:solidFill>
              </a:rPr>
              <a:t>allocation</a:t>
            </a:r>
            <a:r>
              <a:rPr lang="fr-FR" sz="900" dirty="0">
                <a:solidFill>
                  <a:schemeClr val="tx1"/>
                </a:solidFill>
              </a:rPr>
              <a:t> en adéquation avec les </a:t>
            </a:r>
            <a:r>
              <a:rPr lang="fr-FR" sz="900" b="1" dirty="0">
                <a:solidFill>
                  <a:schemeClr val="tx1"/>
                </a:solidFill>
              </a:rPr>
              <a:t>bornes de risques </a:t>
            </a:r>
            <a:r>
              <a:rPr lang="fr-FR" sz="900" dirty="0">
                <a:solidFill>
                  <a:schemeClr val="tx1"/>
                </a:solidFill>
              </a:rPr>
              <a:t>déterminées par le </a:t>
            </a:r>
            <a:r>
              <a:rPr lang="fr-FR" sz="900" b="1" dirty="0">
                <a:solidFill>
                  <a:schemeClr val="tx1"/>
                </a:solidFill>
              </a:rPr>
              <a:t>profil</a:t>
            </a:r>
            <a:r>
              <a:rPr lang="fr-FR" sz="900" dirty="0">
                <a:solidFill>
                  <a:schemeClr val="tx1"/>
                </a:solidFill>
              </a:rPr>
              <a:t> du </a:t>
            </a:r>
            <a:r>
              <a:rPr lang="fr-FR" sz="900" b="1" dirty="0">
                <a:solidFill>
                  <a:schemeClr val="tx1"/>
                </a:solidFill>
              </a:rPr>
              <a:t>client</a:t>
            </a:r>
          </a:p>
          <a:p>
            <a:endParaRPr lang="fr-FR" sz="900" dirty="0">
              <a:solidFill>
                <a:schemeClr val="tx1"/>
              </a:solidFill>
            </a:endParaRPr>
          </a:p>
          <a:p>
            <a:r>
              <a:rPr lang="fr-FR" sz="900" b="1" i="1" dirty="0">
                <a:solidFill>
                  <a:schemeClr val="bg2"/>
                </a:solidFill>
              </a:rPr>
              <a:t>Note</a:t>
            </a:r>
            <a:r>
              <a:rPr lang="fr-FR" sz="900" i="1" dirty="0">
                <a:solidFill>
                  <a:schemeClr val="tx1"/>
                </a:solidFill>
              </a:rPr>
              <a:t> : </a:t>
            </a:r>
            <a:r>
              <a:rPr lang="fr-FR" sz="900" dirty="0">
                <a:solidFill>
                  <a:schemeClr val="tx1"/>
                </a:solidFill>
              </a:rPr>
              <a:t>Pour les </a:t>
            </a:r>
            <a:r>
              <a:rPr lang="fr-FR" sz="900" b="1" dirty="0">
                <a:solidFill>
                  <a:schemeClr val="tx1"/>
                </a:solidFill>
              </a:rPr>
              <a:t>Transferts-Pacte</a:t>
            </a:r>
            <a:r>
              <a:rPr lang="fr-FR" sz="900" dirty="0">
                <a:solidFill>
                  <a:schemeClr val="tx1"/>
                </a:solidFill>
              </a:rPr>
              <a:t>, il n’y a </a:t>
            </a:r>
            <a:r>
              <a:rPr lang="fr-FR" sz="900" b="1" dirty="0">
                <a:solidFill>
                  <a:schemeClr val="tx1"/>
                </a:solidFill>
              </a:rPr>
              <a:t>pas </a:t>
            </a:r>
            <a:r>
              <a:rPr lang="fr-FR" sz="900" dirty="0">
                <a:solidFill>
                  <a:schemeClr val="tx1"/>
                </a:solidFill>
              </a:rPr>
              <a:t>de</a:t>
            </a:r>
            <a:r>
              <a:rPr lang="fr-FR" sz="900" b="1" dirty="0">
                <a:solidFill>
                  <a:schemeClr val="tx1"/>
                </a:solidFill>
              </a:rPr>
              <a:t> contrainte </a:t>
            </a:r>
            <a:r>
              <a:rPr lang="fr-FR" sz="900" dirty="0">
                <a:solidFill>
                  <a:schemeClr val="tx1"/>
                </a:solidFill>
              </a:rPr>
              <a:t>sur la détention </a:t>
            </a:r>
            <a:r>
              <a:rPr lang="fr-FR" sz="900" b="1" dirty="0">
                <a:solidFill>
                  <a:schemeClr val="tx1"/>
                </a:solidFill>
              </a:rPr>
              <a:t>minimum d’UC </a:t>
            </a:r>
            <a:r>
              <a:rPr lang="fr-FR" sz="900" dirty="0">
                <a:solidFill>
                  <a:schemeClr val="tx1"/>
                </a:solidFill>
              </a:rPr>
              <a:t>sur le contrat </a:t>
            </a:r>
            <a:r>
              <a:rPr lang="fr-FR" sz="900" b="1" dirty="0">
                <a:solidFill>
                  <a:schemeClr val="tx1"/>
                </a:solidFill>
              </a:rPr>
              <a:t>cible</a:t>
            </a:r>
            <a:r>
              <a:rPr lang="fr-FR" sz="900" dirty="0">
                <a:solidFill>
                  <a:schemeClr val="tx1"/>
                </a:solidFill>
              </a:rPr>
              <a:t> – il est ainsi </a:t>
            </a:r>
            <a:r>
              <a:rPr lang="fr-FR" sz="900" b="1" dirty="0">
                <a:solidFill>
                  <a:schemeClr val="tx1"/>
                </a:solidFill>
              </a:rPr>
              <a:t>possible</a:t>
            </a:r>
            <a:r>
              <a:rPr lang="fr-FR" sz="900" dirty="0">
                <a:solidFill>
                  <a:schemeClr val="tx1"/>
                </a:solidFill>
              </a:rPr>
              <a:t> de </a:t>
            </a:r>
            <a:r>
              <a:rPr lang="fr-FR" sz="900" b="1" dirty="0">
                <a:solidFill>
                  <a:schemeClr val="tx1"/>
                </a:solidFill>
              </a:rPr>
              <a:t>descendre</a:t>
            </a:r>
            <a:r>
              <a:rPr lang="fr-FR" sz="900" dirty="0">
                <a:solidFill>
                  <a:schemeClr val="tx1"/>
                </a:solidFill>
              </a:rPr>
              <a:t> en </a:t>
            </a:r>
            <a:r>
              <a:rPr lang="fr-FR" sz="900" b="1" dirty="0">
                <a:solidFill>
                  <a:schemeClr val="tx1"/>
                </a:solidFill>
              </a:rPr>
              <a:t>dessous de 20%</a:t>
            </a:r>
            <a:r>
              <a:rPr lang="fr-FR" sz="900" dirty="0">
                <a:solidFill>
                  <a:schemeClr val="tx1"/>
                </a:solidFill>
              </a:rPr>
              <a:t> de part de risque (contrairement au Fourgous)</a:t>
            </a:r>
          </a:p>
        </p:txBody>
      </p:sp>
      <p:pic>
        <p:nvPicPr>
          <p:cNvPr id="7" name="Image 6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0124D187-4ACD-4C40-A962-52678DD3AD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715"/>
          <a:stretch/>
        </p:blipFill>
        <p:spPr>
          <a:xfrm>
            <a:off x="3458876" y="1668792"/>
            <a:ext cx="5087452" cy="28590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62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capture d’écran, carte&#10;&#10;Description générée automatiquement">
            <a:extLst>
              <a:ext uri="{FF2B5EF4-FFF2-40B4-BE49-F238E27FC236}">
                <a16:creationId xmlns:a16="http://schemas.microsoft.com/office/drawing/2014/main" id="{29A4FF90-CC93-4AFE-AEE2-B9980EFAC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876" y="1668792"/>
            <a:ext cx="5087452" cy="28590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2182697C-4968-4763-A201-E19755D2895A}"/>
              </a:ext>
            </a:extLst>
          </p:cNvPr>
          <p:cNvSpPr/>
          <p:nvPr/>
        </p:nvSpPr>
        <p:spPr>
          <a:xfrm rot="5400000">
            <a:off x="1786579" y="2973617"/>
            <a:ext cx="2545014" cy="24938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DE5CEDA-0B6B-43BD-AACB-DC185967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 sz="1800"/>
              <a:t>Loi Pacte : transférabilité des contrats</a:t>
            </a:r>
            <a:endParaRPr lang="fr-FR" sz="1800">
              <a:solidFill>
                <a:schemeClr val="accent4"/>
              </a:solidFill>
            </a:endParaRP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A1531756-195D-430E-B968-9472BB3C79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478188"/>
            <a:ext cx="7704098" cy="288032"/>
          </a:xfrm>
        </p:spPr>
        <p:txBody>
          <a:bodyPr/>
          <a:lstStyle/>
          <a:p>
            <a:r>
              <a:rPr lang="fr-FR">
                <a:solidFill>
                  <a:schemeClr val="bg2"/>
                </a:solidFill>
              </a:rPr>
              <a:t>Cas d’usage « Transfert Pacte » dans LEA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E5982E44-50BE-48D3-8697-59A7B79BE659}"/>
              </a:ext>
            </a:extLst>
          </p:cNvPr>
          <p:cNvGrpSpPr/>
          <p:nvPr/>
        </p:nvGrpSpPr>
        <p:grpSpPr>
          <a:xfrm>
            <a:off x="271768" y="724115"/>
            <a:ext cx="8676000" cy="673597"/>
            <a:chOff x="271768" y="3400392"/>
            <a:chExt cx="8676000" cy="673597"/>
          </a:xfrm>
        </p:grpSpPr>
        <p:sp>
          <p:nvSpPr>
            <p:cNvPr id="41" name="Parallélogramme 40">
              <a:extLst>
                <a:ext uri="{FF2B5EF4-FFF2-40B4-BE49-F238E27FC236}">
                  <a16:creationId xmlns:a16="http://schemas.microsoft.com/office/drawing/2014/main" id="{80B6A98C-7541-4638-B896-49800ED11D67}"/>
                </a:ext>
              </a:extLst>
            </p:cNvPr>
            <p:cNvSpPr/>
            <p:nvPr/>
          </p:nvSpPr>
          <p:spPr>
            <a:xfrm>
              <a:off x="271768" y="3741790"/>
              <a:ext cx="8676000" cy="86785"/>
            </a:xfrm>
            <a:prstGeom prst="parallelogram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8C44A38-06E8-4661-AC80-9564457D2314}"/>
                </a:ext>
              </a:extLst>
            </p:cNvPr>
            <p:cNvSpPr/>
            <p:nvPr/>
          </p:nvSpPr>
          <p:spPr>
            <a:xfrm>
              <a:off x="295326" y="349272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Profil investisseur du client</a:t>
              </a: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43148139-703B-46D3-9B19-4DD3D46A8F3E}"/>
                </a:ext>
              </a:extLst>
            </p:cNvPr>
            <p:cNvSpPr/>
            <p:nvPr/>
          </p:nvSpPr>
          <p:spPr>
            <a:xfrm>
              <a:off x="778184" y="3675864"/>
              <a:ext cx="216000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F06B6B4-4F3A-480E-A4EA-BF5DA1C36F4A}"/>
                </a:ext>
              </a:extLst>
            </p:cNvPr>
            <p:cNvSpPr/>
            <p:nvPr/>
          </p:nvSpPr>
          <p:spPr>
            <a:xfrm>
              <a:off x="1778039" y="394530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Définition des projets</a:t>
              </a:r>
            </a:p>
          </p:txBody>
        </p: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2BB4461D-9624-4E73-B9AD-0A60562A39F2}"/>
                </a:ext>
              </a:extLst>
            </p:cNvPr>
            <p:cNvGrpSpPr/>
            <p:nvPr/>
          </p:nvGrpSpPr>
          <p:grpSpPr>
            <a:xfrm>
              <a:off x="2292057" y="3668470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61" name="Arc partiel 60">
                <a:extLst>
                  <a:ext uri="{FF2B5EF4-FFF2-40B4-BE49-F238E27FC236}">
                    <a16:creationId xmlns:a16="http://schemas.microsoft.com/office/drawing/2014/main" id="{99EAD87A-D2AD-4E42-88CB-C42D6535CB43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2" name="Arc partiel 61">
                <a:extLst>
                  <a:ext uri="{FF2B5EF4-FFF2-40B4-BE49-F238E27FC236}">
                    <a16:creationId xmlns:a16="http://schemas.microsoft.com/office/drawing/2014/main" id="{4CFAE7BB-02DC-4F29-8001-1FD83820E910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042FB3BF-375D-4BA3-A48C-8831190686CE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2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63DF536-213A-47B5-8C4F-6911DE3A2DDB}"/>
                </a:ext>
              </a:extLst>
            </p:cNvPr>
            <p:cNvSpPr/>
            <p:nvPr/>
          </p:nvSpPr>
          <p:spPr>
            <a:xfrm>
              <a:off x="3260752" y="349272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Bilan de l’épargne</a:t>
              </a:r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DAD32E9C-8C91-4656-8424-37D69B7989E2}"/>
                </a:ext>
              </a:extLst>
            </p:cNvPr>
            <p:cNvSpPr/>
            <p:nvPr/>
          </p:nvSpPr>
          <p:spPr>
            <a:xfrm>
              <a:off x="3746734" y="3675864"/>
              <a:ext cx="216039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00FD351-7A40-4E1F-B546-2ACCB2CF129B}"/>
                </a:ext>
              </a:extLst>
            </p:cNvPr>
            <p:cNvSpPr/>
            <p:nvPr/>
          </p:nvSpPr>
          <p:spPr>
            <a:xfrm>
              <a:off x="4743465" y="394530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Ecran de proposition</a:t>
              </a:r>
            </a:p>
          </p:txBody>
        </p: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429A6074-0C46-42D1-9CD2-09366C358D02}"/>
                </a:ext>
              </a:extLst>
            </p:cNvPr>
            <p:cNvGrpSpPr/>
            <p:nvPr/>
          </p:nvGrpSpPr>
          <p:grpSpPr>
            <a:xfrm>
              <a:off x="5257483" y="3668470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58" name="Arc partiel 57">
                <a:extLst>
                  <a:ext uri="{FF2B5EF4-FFF2-40B4-BE49-F238E27FC236}">
                    <a16:creationId xmlns:a16="http://schemas.microsoft.com/office/drawing/2014/main" id="{1956A01E-B709-4749-BEAB-4C81AC5031D1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rc partiel 58">
                <a:extLst>
                  <a:ext uri="{FF2B5EF4-FFF2-40B4-BE49-F238E27FC236}">
                    <a16:creationId xmlns:a16="http://schemas.microsoft.com/office/drawing/2014/main" id="{C59EC461-1D67-49DD-9CCB-283F9C38BD9F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E922502A-E273-48C1-8EC9-B3C0FFE28B63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4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0FF3079-3A03-4510-9638-44A422D9AD12}"/>
                </a:ext>
              </a:extLst>
            </p:cNvPr>
            <p:cNvSpPr/>
            <p:nvPr/>
          </p:nvSpPr>
          <p:spPr>
            <a:xfrm>
              <a:off x="6226178" y="3400392"/>
              <a:ext cx="1188000" cy="221018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>
                  <a:solidFill>
                    <a:schemeClr val="bg2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Consultation, personnalisation et validation de la proposition</a:t>
              </a:r>
              <a:endParaRPr lang="fr-FR" sz="600" b="1" kern="0">
                <a:solidFill>
                  <a:schemeClr val="bg2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FCB7B1-CE45-41D8-A125-8179372AB004}"/>
                </a:ext>
              </a:extLst>
            </p:cNvPr>
            <p:cNvSpPr/>
            <p:nvPr/>
          </p:nvSpPr>
          <p:spPr>
            <a:xfrm>
              <a:off x="7708892" y="3945304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Synthèse LEA</a:t>
              </a: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F220A55A-5E3C-455B-8520-196E3A247AB0}"/>
                </a:ext>
              </a:extLst>
            </p:cNvPr>
            <p:cNvGrpSpPr/>
            <p:nvPr/>
          </p:nvGrpSpPr>
          <p:grpSpPr>
            <a:xfrm>
              <a:off x="8222910" y="3668470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55" name="Arc partiel 54">
                <a:extLst>
                  <a:ext uri="{FF2B5EF4-FFF2-40B4-BE49-F238E27FC236}">
                    <a16:creationId xmlns:a16="http://schemas.microsoft.com/office/drawing/2014/main" id="{F771B142-7C24-4846-A06C-5946EC4EDA6B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6" name="Arc partiel 55">
                <a:extLst>
                  <a:ext uri="{FF2B5EF4-FFF2-40B4-BE49-F238E27FC236}">
                    <a16:creationId xmlns:a16="http://schemas.microsoft.com/office/drawing/2014/main" id="{209E833E-58FA-46EF-BBC9-A7C21240E86A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4D285EA6-82AC-44C1-82B0-92EEC35B8479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6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Parallélogramme 52">
              <a:extLst>
                <a:ext uri="{FF2B5EF4-FFF2-40B4-BE49-F238E27FC236}">
                  <a16:creationId xmlns:a16="http://schemas.microsoft.com/office/drawing/2014/main" id="{9B9FA323-B7FE-4EAE-89A9-72A330A5D781}"/>
                </a:ext>
              </a:extLst>
            </p:cNvPr>
            <p:cNvSpPr/>
            <p:nvPr/>
          </p:nvSpPr>
          <p:spPr>
            <a:xfrm>
              <a:off x="6183853" y="3741790"/>
              <a:ext cx="1272649" cy="86785"/>
            </a:xfrm>
            <a:prstGeom prst="parallelogram">
              <a:avLst/>
            </a:prstGeom>
            <a:solidFill>
              <a:schemeClr val="bg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AE2DC64-5245-4F7F-8331-D4A96F14CD61}"/>
                </a:ext>
              </a:extLst>
            </p:cNvPr>
            <p:cNvSpPr/>
            <p:nvPr/>
          </p:nvSpPr>
          <p:spPr>
            <a:xfrm>
              <a:off x="6712160" y="3675864"/>
              <a:ext cx="216039" cy="215900"/>
            </a:xfrm>
            <a:prstGeom prst="ellipse">
              <a:avLst/>
            </a:prstGeom>
            <a:solidFill>
              <a:schemeClr val="bg2"/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72EEB243-BF1A-4DD9-8FB5-263787111740}"/>
              </a:ext>
            </a:extLst>
          </p:cNvPr>
          <p:cNvSpPr txBox="1"/>
          <p:nvPr/>
        </p:nvSpPr>
        <p:spPr>
          <a:xfrm>
            <a:off x="287706" y="1668792"/>
            <a:ext cx="2464499" cy="28590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fr-FR" sz="900" dirty="0">
                <a:solidFill>
                  <a:schemeClr val="tx1"/>
                </a:solidFill>
              </a:rPr>
              <a:t>Lors de la visualisation du détail des supports, on peut constater que :</a:t>
            </a:r>
          </a:p>
          <a:p>
            <a:endParaRPr lang="fr-FR" sz="9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fr-FR" sz="900" dirty="0">
                <a:solidFill>
                  <a:schemeClr val="tx1"/>
                </a:solidFill>
              </a:rPr>
              <a:t>Les </a:t>
            </a:r>
            <a:r>
              <a:rPr lang="fr-FR" sz="900" b="1" dirty="0">
                <a:solidFill>
                  <a:schemeClr val="tx1"/>
                </a:solidFill>
              </a:rPr>
              <a:t>supports</a:t>
            </a:r>
            <a:r>
              <a:rPr lang="fr-FR" sz="900" dirty="0">
                <a:solidFill>
                  <a:schemeClr val="tx1"/>
                </a:solidFill>
              </a:rPr>
              <a:t> du </a:t>
            </a:r>
            <a:r>
              <a:rPr lang="fr-FR" sz="900" b="1" dirty="0">
                <a:solidFill>
                  <a:schemeClr val="tx1"/>
                </a:solidFill>
              </a:rPr>
              <a:t>contrat d’origine </a:t>
            </a:r>
            <a:r>
              <a:rPr lang="fr-FR" sz="900" dirty="0">
                <a:solidFill>
                  <a:schemeClr val="tx1"/>
                </a:solidFill>
              </a:rPr>
              <a:t>ont été </a:t>
            </a:r>
            <a:r>
              <a:rPr lang="fr-FR" sz="900" b="1" dirty="0">
                <a:solidFill>
                  <a:schemeClr val="tx1"/>
                </a:solidFill>
              </a:rPr>
              <a:t>liquidés</a:t>
            </a:r>
            <a:r>
              <a:rPr lang="fr-FR" sz="900" dirty="0">
                <a:solidFill>
                  <a:schemeClr val="tx1"/>
                </a:solidFill>
              </a:rPr>
              <a:t> en totalité (y compris les UC)</a:t>
            </a:r>
          </a:p>
          <a:p>
            <a:pPr marL="228600" indent="-228600">
              <a:buFont typeface="+mj-lt"/>
              <a:buAutoNum type="arabicPeriod"/>
            </a:pPr>
            <a:endParaRPr lang="fr-FR" sz="9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fr-FR" sz="900" dirty="0">
                <a:solidFill>
                  <a:schemeClr val="tx1"/>
                </a:solidFill>
              </a:rPr>
              <a:t>Une </a:t>
            </a:r>
            <a:r>
              <a:rPr lang="fr-FR" sz="900" b="1" dirty="0">
                <a:solidFill>
                  <a:schemeClr val="tx1"/>
                </a:solidFill>
              </a:rPr>
              <a:t>nouvelle</a:t>
            </a:r>
            <a:r>
              <a:rPr lang="fr-FR" sz="900" dirty="0">
                <a:solidFill>
                  <a:schemeClr val="tx1"/>
                </a:solidFill>
              </a:rPr>
              <a:t> </a:t>
            </a:r>
            <a:r>
              <a:rPr lang="fr-FR" sz="900" b="1" dirty="0">
                <a:solidFill>
                  <a:schemeClr val="tx1"/>
                </a:solidFill>
              </a:rPr>
              <a:t>allocation</a:t>
            </a:r>
            <a:r>
              <a:rPr lang="fr-FR" sz="900" dirty="0">
                <a:solidFill>
                  <a:schemeClr val="tx1"/>
                </a:solidFill>
              </a:rPr>
              <a:t> (application du portefeuille modèle) a été </a:t>
            </a:r>
            <a:r>
              <a:rPr lang="fr-FR" sz="900" b="1" dirty="0">
                <a:solidFill>
                  <a:schemeClr val="tx1"/>
                </a:solidFill>
              </a:rPr>
              <a:t>proposée</a:t>
            </a:r>
            <a:r>
              <a:rPr lang="fr-FR" sz="900" dirty="0">
                <a:solidFill>
                  <a:schemeClr val="tx1"/>
                </a:solidFill>
              </a:rPr>
              <a:t> pour le contrat cible. LEA indique bien que le transfert est effectué en affichant la </a:t>
            </a:r>
            <a:r>
              <a:rPr lang="fr-FR" sz="900" b="1" dirty="0">
                <a:solidFill>
                  <a:schemeClr val="tx1"/>
                </a:solidFill>
              </a:rPr>
              <a:t>mention</a:t>
            </a:r>
            <a:r>
              <a:rPr lang="fr-FR" sz="900" dirty="0">
                <a:solidFill>
                  <a:schemeClr val="tx1"/>
                </a:solidFill>
              </a:rPr>
              <a:t> « TRANSFERT PACTE » à coté du nom du contrat cible </a:t>
            </a:r>
          </a:p>
          <a:p>
            <a:endParaRPr lang="fr-FR" sz="900" dirty="0">
              <a:solidFill>
                <a:schemeClr val="tx1"/>
              </a:solidFill>
            </a:endParaRPr>
          </a:p>
          <a:p>
            <a:endParaRPr lang="fr-FR" sz="900" dirty="0"/>
          </a:p>
          <a:p>
            <a:endParaRPr lang="fr-FR" sz="900" dirty="0">
              <a:solidFill>
                <a:schemeClr val="tx1"/>
              </a:solidFill>
            </a:endParaRPr>
          </a:p>
          <a:p>
            <a:endParaRPr lang="fr-FR" sz="900" dirty="0">
              <a:solidFill>
                <a:schemeClr val="tx1"/>
              </a:solidFill>
            </a:endParaRPr>
          </a:p>
          <a:p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00AC68-8C42-4414-8483-F9F858AE3C06}"/>
              </a:ext>
            </a:extLst>
          </p:cNvPr>
          <p:cNvSpPr/>
          <p:nvPr/>
        </p:nvSpPr>
        <p:spPr>
          <a:xfrm>
            <a:off x="3683000" y="2349500"/>
            <a:ext cx="2248465" cy="121920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11D340-381D-4919-A6A3-6707267470D5}"/>
              </a:ext>
            </a:extLst>
          </p:cNvPr>
          <p:cNvSpPr/>
          <p:nvPr/>
        </p:nvSpPr>
        <p:spPr>
          <a:xfrm>
            <a:off x="6141291" y="2349499"/>
            <a:ext cx="2248465" cy="1524973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68A94C-D627-4B7D-A9E7-0A3636F3A064}"/>
              </a:ext>
            </a:extLst>
          </p:cNvPr>
          <p:cNvSpPr/>
          <p:nvPr/>
        </p:nvSpPr>
        <p:spPr>
          <a:xfrm>
            <a:off x="3613734" y="2244436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>
                <a:latin typeface="Montserrat SemiBold" panose="020B0604020202020204" charset="0"/>
              </a:rPr>
              <a:t>1</a:t>
            </a: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A605004E-4732-4B95-A77B-8751C31781C3}"/>
              </a:ext>
            </a:extLst>
          </p:cNvPr>
          <p:cNvSpPr/>
          <p:nvPr/>
        </p:nvSpPr>
        <p:spPr>
          <a:xfrm>
            <a:off x="6064152" y="2244436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>
                <a:latin typeface="Montserrat SemiBold" panose="020B0604020202020204" charset="0"/>
              </a:rPr>
              <a:t>2</a:t>
            </a: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0519EF64-493A-4653-82A6-A15EE67B77FC}"/>
              </a:ext>
            </a:extLst>
          </p:cNvPr>
          <p:cNvSpPr/>
          <p:nvPr/>
        </p:nvSpPr>
        <p:spPr>
          <a:xfrm>
            <a:off x="360083" y="2126898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>
                <a:latin typeface="Montserrat SemiBold" panose="020B0604020202020204" charset="0"/>
              </a:rPr>
              <a:t>1</a:t>
            </a:r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5364F9BF-D6E7-464E-90CD-A3EFD5DD51E8}"/>
              </a:ext>
            </a:extLst>
          </p:cNvPr>
          <p:cNvSpPr/>
          <p:nvPr/>
        </p:nvSpPr>
        <p:spPr>
          <a:xfrm>
            <a:off x="360083" y="2665144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>
                <a:latin typeface="Montserrat SemiBold" panose="020B060402020202020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5280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DD549C39-0FF3-457F-BB32-F97C62F010FB}"/>
              </a:ext>
            </a:extLst>
          </p:cNvPr>
          <p:cNvSpPr/>
          <p:nvPr/>
        </p:nvSpPr>
        <p:spPr>
          <a:xfrm rot="5400000">
            <a:off x="1786579" y="2973617"/>
            <a:ext cx="2545014" cy="24938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AA613F25-450B-4D61-9086-9EA41D19C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</p:spPr>
        <p:txBody>
          <a:bodyPr/>
          <a:lstStyle/>
          <a:p>
            <a:r>
              <a:rPr lang="fr-FR" sz="1800"/>
              <a:t>Loi Pacte : transférabilité des contrats</a:t>
            </a:r>
            <a:endParaRPr lang="fr-FR" sz="1800">
              <a:solidFill>
                <a:schemeClr val="accent4"/>
              </a:solidFill>
            </a:endParaRP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B8574855-3433-49A0-A9E4-A7B59059A4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85" y="478188"/>
            <a:ext cx="7704098" cy="288032"/>
          </a:xfrm>
        </p:spPr>
        <p:txBody>
          <a:bodyPr/>
          <a:lstStyle/>
          <a:p>
            <a:r>
              <a:rPr lang="fr-FR">
                <a:solidFill>
                  <a:schemeClr val="bg2"/>
                </a:solidFill>
              </a:rPr>
              <a:t>Cas d’usage « Transfert Pacte » dans LEA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B803650-0C8F-4F3A-BB26-2AE46A19D322}"/>
              </a:ext>
            </a:extLst>
          </p:cNvPr>
          <p:cNvGrpSpPr/>
          <p:nvPr/>
        </p:nvGrpSpPr>
        <p:grpSpPr>
          <a:xfrm>
            <a:off x="271768" y="723368"/>
            <a:ext cx="8695481" cy="673597"/>
            <a:chOff x="271768" y="4083584"/>
            <a:chExt cx="8695481" cy="673597"/>
          </a:xfrm>
        </p:grpSpPr>
        <p:sp>
          <p:nvSpPr>
            <p:cNvPr id="16" name="Parallélogramme 15">
              <a:extLst>
                <a:ext uri="{FF2B5EF4-FFF2-40B4-BE49-F238E27FC236}">
                  <a16:creationId xmlns:a16="http://schemas.microsoft.com/office/drawing/2014/main" id="{4E9DE555-20C0-4C4C-B00B-CBCA2AFF7353}"/>
                </a:ext>
              </a:extLst>
            </p:cNvPr>
            <p:cNvSpPr/>
            <p:nvPr/>
          </p:nvSpPr>
          <p:spPr>
            <a:xfrm>
              <a:off x="271768" y="4424982"/>
              <a:ext cx="8676000" cy="86785"/>
            </a:xfrm>
            <a:prstGeom prst="parallelogram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F4D2F48-6080-421E-A883-EB12D2F123AE}"/>
                </a:ext>
              </a:extLst>
            </p:cNvPr>
            <p:cNvSpPr/>
            <p:nvPr/>
          </p:nvSpPr>
          <p:spPr>
            <a:xfrm>
              <a:off x="295326" y="4175916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Profil investisseur du client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54FB5B2-870B-4D69-8C63-336BD90EE813}"/>
                </a:ext>
              </a:extLst>
            </p:cNvPr>
            <p:cNvSpPr/>
            <p:nvPr/>
          </p:nvSpPr>
          <p:spPr>
            <a:xfrm>
              <a:off x="778184" y="4359056"/>
              <a:ext cx="216000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BA26508-A90A-44B6-90A8-4DC0127D1226}"/>
                </a:ext>
              </a:extLst>
            </p:cNvPr>
            <p:cNvSpPr/>
            <p:nvPr/>
          </p:nvSpPr>
          <p:spPr>
            <a:xfrm>
              <a:off x="1778039" y="4628496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Définition des projets</a:t>
              </a: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814CEBD-E7EA-43DA-857F-37B414E747F6}"/>
                </a:ext>
              </a:extLst>
            </p:cNvPr>
            <p:cNvGrpSpPr/>
            <p:nvPr/>
          </p:nvGrpSpPr>
          <p:grpSpPr>
            <a:xfrm>
              <a:off x="2292057" y="4351662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36" name="Arc partiel 35">
                <a:extLst>
                  <a:ext uri="{FF2B5EF4-FFF2-40B4-BE49-F238E27FC236}">
                    <a16:creationId xmlns:a16="http://schemas.microsoft.com/office/drawing/2014/main" id="{5F305542-AB8E-43EB-AB9A-63AB1A028CC0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7" name="Arc partiel 36">
                <a:extLst>
                  <a:ext uri="{FF2B5EF4-FFF2-40B4-BE49-F238E27FC236}">
                    <a16:creationId xmlns:a16="http://schemas.microsoft.com/office/drawing/2014/main" id="{F2C1E3E4-DBFF-4493-A81F-BD70DF0BA1F9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7322C9E6-4310-433B-9BEB-F8F08F388033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2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AF360A-D929-4FA7-9884-1EA4EB583F93}"/>
                </a:ext>
              </a:extLst>
            </p:cNvPr>
            <p:cNvSpPr/>
            <p:nvPr/>
          </p:nvSpPr>
          <p:spPr>
            <a:xfrm>
              <a:off x="3260752" y="4175916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Bilan de l’épargne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03C72A2-7367-403C-BAC3-996E7DAED1DF}"/>
                </a:ext>
              </a:extLst>
            </p:cNvPr>
            <p:cNvSpPr/>
            <p:nvPr/>
          </p:nvSpPr>
          <p:spPr>
            <a:xfrm>
              <a:off x="3746734" y="4359056"/>
              <a:ext cx="216039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2A396D-8AB8-4061-B6BC-D2CA9366AA1A}"/>
                </a:ext>
              </a:extLst>
            </p:cNvPr>
            <p:cNvSpPr/>
            <p:nvPr/>
          </p:nvSpPr>
          <p:spPr>
            <a:xfrm>
              <a:off x="4743465" y="4628496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Ecran de proposition</a:t>
              </a: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B0876AE-6708-4C80-96C9-EBADA269D96F}"/>
                </a:ext>
              </a:extLst>
            </p:cNvPr>
            <p:cNvGrpSpPr/>
            <p:nvPr/>
          </p:nvGrpSpPr>
          <p:grpSpPr>
            <a:xfrm>
              <a:off x="5257483" y="4351662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33" name="Arc partiel 32">
                <a:extLst>
                  <a:ext uri="{FF2B5EF4-FFF2-40B4-BE49-F238E27FC236}">
                    <a16:creationId xmlns:a16="http://schemas.microsoft.com/office/drawing/2014/main" id="{F1E6059D-D189-421D-8728-FEA043BAD116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4" name="Arc partiel 33">
                <a:extLst>
                  <a:ext uri="{FF2B5EF4-FFF2-40B4-BE49-F238E27FC236}">
                    <a16:creationId xmlns:a16="http://schemas.microsoft.com/office/drawing/2014/main" id="{F595E9AD-1B68-436A-9831-7E3908DCF6CB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B5C28609-06AE-48A4-8E61-0E917D2EC0A6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grpFill/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4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D44A7B1-B54D-46A5-9CF3-713A488649D5}"/>
                </a:ext>
              </a:extLst>
            </p:cNvPr>
            <p:cNvSpPr/>
            <p:nvPr/>
          </p:nvSpPr>
          <p:spPr>
            <a:xfrm>
              <a:off x="6226178" y="4083584"/>
              <a:ext cx="1188000" cy="221018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b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Consultation, personnalisation et validation de la proposition</a:t>
              </a:r>
              <a:endParaRPr lang="fr-FR" sz="600" b="1" ker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23F5B26-658D-4989-95BD-BC26A0150CC5}"/>
                </a:ext>
              </a:extLst>
            </p:cNvPr>
            <p:cNvSpPr/>
            <p:nvPr/>
          </p:nvSpPr>
          <p:spPr>
            <a:xfrm>
              <a:off x="6712160" y="4359056"/>
              <a:ext cx="216039" cy="215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fr-FR" sz="900" b="1" kern="0">
                  <a:solidFill>
                    <a:srgbClr val="FFFF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74C17F3-A50F-46F2-BBD9-F7BDEB71DDF7}"/>
                </a:ext>
              </a:extLst>
            </p:cNvPr>
            <p:cNvSpPr/>
            <p:nvPr/>
          </p:nvSpPr>
          <p:spPr>
            <a:xfrm>
              <a:off x="7708892" y="4628496"/>
              <a:ext cx="1188000" cy="12868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wrap="square" lIns="18000" tIns="18000" rIns="18000" bIns="18000" anchor="t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fr-FR" sz="600" b="1" kern="0">
                  <a:solidFill>
                    <a:schemeClr val="bg2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Synthèse LEA</a:t>
              </a:r>
            </a:p>
          </p:txBody>
        </p:sp>
        <p:sp>
          <p:nvSpPr>
            <p:cNvPr id="28" name="Parallélogramme 27">
              <a:extLst>
                <a:ext uri="{FF2B5EF4-FFF2-40B4-BE49-F238E27FC236}">
                  <a16:creationId xmlns:a16="http://schemas.microsoft.com/office/drawing/2014/main" id="{920D88C0-AF06-4CA8-82CD-DE84016C874A}"/>
                </a:ext>
              </a:extLst>
            </p:cNvPr>
            <p:cNvSpPr/>
            <p:nvPr/>
          </p:nvSpPr>
          <p:spPr>
            <a:xfrm>
              <a:off x="7694600" y="4424982"/>
              <a:ext cx="1272649" cy="86785"/>
            </a:xfrm>
            <a:prstGeom prst="parallelogram">
              <a:avLst/>
            </a:prstGeom>
            <a:solidFill>
              <a:schemeClr val="bg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4C9E6CF3-731E-4F27-B0B3-54198A17F13E}"/>
                </a:ext>
              </a:extLst>
            </p:cNvPr>
            <p:cNvGrpSpPr/>
            <p:nvPr/>
          </p:nvGrpSpPr>
          <p:grpSpPr>
            <a:xfrm>
              <a:off x="8222910" y="4351662"/>
              <a:ext cx="215998" cy="215900"/>
              <a:chOff x="4563146" y="1509696"/>
              <a:chExt cx="293732" cy="215900"/>
            </a:xfrm>
            <a:solidFill>
              <a:schemeClr val="bg1">
                <a:lumMod val="75000"/>
              </a:schemeClr>
            </a:solidFill>
          </p:grpSpPr>
          <p:sp>
            <p:nvSpPr>
              <p:cNvPr id="30" name="Arc partiel 29">
                <a:extLst>
                  <a:ext uri="{FF2B5EF4-FFF2-40B4-BE49-F238E27FC236}">
                    <a16:creationId xmlns:a16="http://schemas.microsoft.com/office/drawing/2014/main" id="{2FB4F3A9-D2CD-4A98-B4F2-E99E0AB8EB36}"/>
                  </a:ext>
                </a:extLst>
              </p:cNvPr>
              <p:cNvSpPr/>
              <p:nvPr/>
            </p:nvSpPr>
            <p:spPr>
              <a:xfrm rot="10800000"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1" name="Arc partiel 30">
                <a:extLst>
                  <a:ext uri="{FF2B5EF4-FFF2-40B4-BE49-F238E27FC236}">
                    <a16:creationId xmlns:a16="http://schemas.microsoft.com/office/drawing/2014/main" id="{C6E13031-638E-40CF-AB4B-6289D62385F9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17487" cy="215900"/>
              </a:xfrm>
              <a:prstGeom prst="pie">
                <a:avLst>
                  <a:gd name="adj1" fmla="val 5422565"/>
                  <a:gd name="adj2" fmla="val 16200000"/>
                </a:avLst>
              </a:prstGeom>
              <a:grpFill/>
              <a:ln w="190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A2326E1-7517-494A-B1A3-091C390B1975}"/>
                  </a:ext>
                </a:extLst>
              </p:cNvPr>
              <p:cNvSpPr/>
              <p:nvPr/>
            </p:nvSpPr>
            <p:spPr>
              <a:xfrm>
                <a:off x="4563146" y="1509696"/>
                <a:ext cx="293732" cy="215900"/>
              </a:xfrm>
              <a:prstGeom prst="ellipse">
                <a:avLst/>
              </a:prstGeom>
              <a:solidFill>
                <a:schemeClr val="bg2"/>
              </a:solidFill>
              <a:ln w="1905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900" b="1" kern="0">
                    <a:solidFill>
                      <a:srgbClr val="FFFFFF"/>
                    </a:solidFill>
                    <a:cs typeface="Arial" panose="020B0604020202020204" pitchFamily="34" charset="0"/>
                    <a:sym typeface="Arial" panose="020B0604020202020204" pitchFamily="34" charset="0"/>
                  </a:rPr>
                  <a:t>6</a:t>
                </a:r>
                <a:endParaRPr kumimoji="0" lang="fr-FR" sz="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399A41BC-7D8A-4B2B-8F7D-9349F931E118}"/>
              </a:ext>
            </a:extLst>
          </p:cNvPr>
          <p:cNvSpPr txBox="1"/>
          <p:nvPr/>
        </p:nvSpPr>
        <p:spPr>
          <a:xfrm>
            <a:off x="287706" y="1668792"/>
            <a:ext cx="2464499" cy="28590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fr-FR" sz="900">
                <a:solidFill>
                  <a:schemeClr val="tx1"/>
                </a:solidFill>
              </a:rPr>
              <a:t>La </a:t>
            </a:r>
            <a:r>
              <a:rPr lang="fr-FR" sz="900" b="1">
                <a:solidFill>
                  <a:schemeClr val="tx1"/>
                </a:solidFill>
              </a:rPr>
              <a:t>mention</a:t>
            </a:r>
            <a:r>
              <a:rPr lang="fr-FR" sz="900">
                <a:solidFill>
                  <a:schemeClr val="tx1"/>
                </a:solidFill>
              </a:rPr>
              <a:t> « </a:t>
            </a:r>
            <a:r>
              <a:rPr lang="fr-FR" sz="900" b="1">
                <a:solidFill>
                  <a:schemeClr val="tx1"/>
                </a:solidFill>
              </a:rPr>
              <a:t>Transfert Pacte </a:t>
            </a:r>
            <a:r>
              <a:rPr lang="fr-FR" sz="900">
                <a:solidFill>
                  <a:schemeClr val="tx1"/>
                </a:solidFill>
              </a:rPr>
              <a:t>» apparait également clairement dans la </a:t>
            </a:r>
            <a:r>
              <a:rPr lang="fr-FR" sz="900" b="1">
                <a:solidFill>
                  <a:schemeClr val="tx1"/>
                </a:solidFill>
              </a:rPr>
              <a:t>synthèse PDF </a:t>
            </a:r>
            <a:r>
              <a:rPr lang="fr-FR" sz="900">
                <a:solidFill>
                  <a:schemeClr val="tx1"/>
                </a:solidFill>
              </a:rPr>
              <a:t>remise au client 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7D9E033E-82AC-47A5-91F4-247C9F6059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11" b="6798"/>
          <a:stretch/>
        </p:blipFill>
        <p:spPr>
          <a:xfrm>
            <a:off x="4068558" y="1668792"/>
            <a:ext cx="3564147" cy="110536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D1C92D8-30D5-45E2-9FFC-34DE994C2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977" b="4708"/>
          <a:stretch/>
        </p:blipFill>
        <p:spPr>
          <a:xfrm>
            <a:off x="4068558" y="2849467"/>
            <a:ext cx="3564147" cy="168887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DE72084-18A6-4C53-8EF5-EF0A10613CB3}"/>
              </a:ext>
            </a:extLst>
          </p:cNvPr>
          <p:cNvSpPr/>
          <p:nvPr/>
        </p:nvSpPr>
        <p:spPr>
          <a:xfrm>
            <a:off x="4093497" y="1947458"/>
            <a:ext cx="935296" cy="288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AD59FF-108F-4C15-95D8-246827A2849F}"/>
              </a:ext>
            </a:extLst>
          </p:cNvPr>
          <p:cNvSpPr/>
          <p:nvPr/>
        </p:nvSpPr>
        <p:spPr>
          <a:xfrm>
            <a:off x="4093497" y="3934733"/>
            <a:ext cx="1542476" cy="59308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2" name="Groupe 9">
            <a:extLst>
              <a:ext uri="{FF2B5EF4-FFF2-40B4-BE49-F238E27FC236}">
                <a16:creationId xmlns:a16="http://schemas.microsoft.com/office/drawing/2014/main" id="{4D37C3A6-4C43-4312-B4C0-07C44483A6F3}"/>
              </a:ext>
            </a:extLst>
          </p:cNvPr>
          <p:cNvGrpSpPr/>
          <p:nvPr/>
        </p:nvGrpSpPr>
        <p:grpSpPr>
          <a:xfrm rot="869254">
            <a:off x="6982563" y="1240117"/>
            <a:ext cx="1484788" cy="545522"/>
            <a:chOff x="1868052" y="4796177"/>
            <a:chExt cx="1273640" cy="626189"/>
          </a:xfrm>
          <a:noFill/>
        </p:grpSpPr>
        <p:sp>
          <p:nvSpPr>
            <p:cNvPr id="44" name="Rectangle 22">
              <a:extLst>
                <a:ext uri="{FF2B5EF4-FFF2-40B4-BE49-F238E27FC236}">
                  <a16:creationId xmlns:a16="http://schemas.microsoft.com/office/drawing/2014/main" id="{8F6C325E-2AE1-4F8B-84B9-9BAB3131D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758" y="4971226"/>
              <a:ext cx="1234274" cy="440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defTabSz="881063"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38150" defTabSz="881063"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881063" defTabSz="881063"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20800" defTabSz="881063"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760538" defTabSz="881063"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17738" defTabSz="8810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74938" defTabSz="8810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132138" defTabSz="8810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589338" defTabSz="8810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fr-FR" sz="900" b="1" dirty="0">
                  <a:solidFill>
                    <a:srgbClr val="FF0000"/>
                  </a:solidFill>
                </a:rPr>
                <a:t>Illustration d’une synthèse avec un </a:t>
              </a:r>
            </a:p>
            <a:p>
              <a:pPr algn="ctr"/>
              <a:r>
                <a:rPr lang="fr-FR" sz="900" b="1" dirty="0">
                  <a:solidFill>
                    <a:srgbClr val="FF0000"/>
                  </a:solidFill>
                </a:rPr>
                <a:t>« Transfert Pacte » </a:t>
              </a:r>
            </a:p>
            <a:p>
              <a:pPr algn="ctr"/>
              <a:endParaRPr lang="fr-FR" altLang="fr-FR" sz="11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45" name="Line 24">
              <a:extLst>
                <a:ext uri="{FF2B5EF4-FFF2-40B4-BE49-F238E27FC236}">
                  <a16:creationId xmlns:a16="http://schemas.microsoft.com/office/drawing/2014/main" id="{64DFA86D-2B70-4403-973B-39257D6482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8052" y="5422366"/>
              <a:ext cx="1263053" cy="0"/>
            </a:xfrm>
            <a:prstGeom prst="line">
              <a:avLst/>
            </a:prstGeom>
            <a:grpFill/>
            <a:ln w="28575" cmpd="sng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endParaRPr lang="fr-FR" sz="11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47" name="Line 25">
              <a:extLst>
                <a:ext uri="{FF2B5EF4-FFF2-40B4-BE49-F238E27FC236}">
                  <a16:creationId xmlns:a16="http://schemas.microsoft.com/office/drawing/2014/main" id="{6ECA8723-56BC-4FEC-A446-D4376F2E02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8639" y="4796177"/>
              <a:ext cx="1263053" cy="0"/>
            </a:xfrm>
            <a:prstGeom prst="line">
              <a:avLst/>
            </a:prstGeom>
            <a:grpFill/>
            <a:ln w="28575" cmpd="sng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endParaRPr lang="fr-FR" sz="1100" b="1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932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4D50794-E28A-490E-9AD0-0A7DA2282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2762" y="831355"/>
            <a:ext cx="8326438" cy="3536760"/>
          </a:xfrm>
        </p:spPr>
        <p:txBody>
          <a:bodyPr/>
          <a:lstStyle/>
          <a:p>
            <a:pPr>
              <a:buNone/>
            </a:pPr>
            <a:r>
              <a:rPr lang="fr-FR" b="0" cap="none" dirty="0"/>
              <a:t>	</a:t>
            </a:r>
          </a:p>
          <a:p>
            <a:pPr>
              <a:buNone/>
            </a:pPr>
            <a:r>
              <a:rPr lang="fr-FR" sz="2400" b="0" cap="none" dirty="0">
                <a:solidFill>
                  <a:schemeClr val="tx2"/>
                </a:solidFill>
              </a:rPr>
              <a:t>Parcours PUMA : </a:t>
            </a:r>
          </a:p>
          <a:p>
            <a:pPr marL="342900" indent="-342900">
              <a:buClr>
                <a:srgbClr val="E3000B"/>
              </a:buClr>
              <a:buFont typeface="Wingdings" panose="05000000000000000000" pitchFamily="2" charset="2"/>
              <a:buChar char="§"/>
            </a:pPr>
            <a:r>
              <a:rPr lang="fr-FR" sz="2400" b="0" cap="none" dirty="0">
                <a:solidFill>
                  <a:schemeClr val="tx2"/>
                </a:solidFill>
              </a:rPr>
              <a:t>Transfert monosupport vers multisupport</a:t>
            </a:r>
          </a:p>
          <a:p>
            <a:pPr>
              <a:buClr>
                <a:schemeClr val="tx2"/>
              </a:buClr>
              <a:buNone/>
            </a:pPr>
            <a:endParaRPr lang="fr-FR" sz="2400" b="0" cap="none" dirty="0">
              <a:solidFill>
                <a:schemeClr val="tx2"/>
              </a:solidFill>
            </a:endParaRPr>
          </a:p>
          <a:p>
            <a:pPr>
              <a:buNone/>
            </a:pPr>
            <a:endParaRPr lang="fr-FR" b="0" cap="none" dirty="0"/>
          </a:p>
          <a:p>
            <a:pPr>
              <a:buNone/>
            </a:pPr>
            <a:endParaRPr lang="fr-FR" b="0" cap="none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181516CD-C19E-4E7F-84DA-A9691F85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62" y="183775"/>
            <a:ext cx="8326800" cy="437400"/>
          </a:xfrm>
        </p:spPr>
        <p:txBody>
          <a:bodyPr/>
          <a:lstStyle/>
          <a:p>
            <a:r>
              <a:rPr lang="fr-FR" sz="2400" dirty="0"/>
              <a:t>Transférabilité – transfert assurance-vie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4880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</a:t>
            </a:r>
            <a:r>
              <a:rPr lang="fr-FR" sz="2400" dirty="0" smtClean="0"/>
              <a:t>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6B81D8-4565-407C-B407-192EC729B97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39" y="1040447"/>
            <a:ext cx="6294769" cy="37066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07A050-EF29-4036-82B7-EB500E2BFCE4}"/>
              </a:ext>
            </a:extLst>
          </p:cNvPr>
          <p:cNvSpPr/>
          <p:nvPr/>
        </p:nvSpPr>
        <p:spPr>
          <a:xfrm>
            <a:off x="2602523" y="1213338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4EF6549-A530-4CB4-9FE4-3B1E52903B5C}"/>
              </a:ext>
            </a:extLst>
          </p:cNvPr>
          <p:cNvSpPr/>
          <p:nvPr/>
        </p:nvSpPr>
        <p:spPr>
          <a:xfrm>
            <a:off x="4251784" y="2192456"/>
            <a:ext cx="470528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8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CFF4D9-AEAB-4C57-89AA-3C21BCE144B5}"/>
              </a:ext>
            </a:extLst>
          </p:cNvPr>
          <p:cNvSpPr/>
          <p:nvPr/>
        </p:nvSpPr>
        <p:spPr>
          <a:xfrm>
            <a:off x="2697553" y="911933"/>
            <a:ext cx="920262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2985CE6-5730-4F70-9D63-E111ACC671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736600"/>
            <a:ext cx="6207220" cy="40591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6FF73EB-4D52-40DA-B8D1-6E26EA105077}"/>
              </a:ext>
            </a:extLst>
          </p:cNvPr>
          <p:cNvSpPr/>
          <p:nvPr/>
        </p:nvSpPr>
        <p:spPr>
          <a:xfrm>
            <a:off x="2827992" y="911933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77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97D8CE4-96F7-4EE3-B38A-55EDE36E2A0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1049972"/>
            <a:ext cx="6255858" cy="37165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252DD7-560F-41E6-8A1B-92498A30B6D0}"/>
              </a:ext>
            </a:extLst>
          </p:cNvPr>
          <p:cNvSpPr/>
          <p:nvPr/>
        </p:nvSpPr>
        <p:spPr>
          <a:xfrm>
            <a:off x="2827992" y="1212558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78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EB9D8CC-213D-4AC2-80EB-A11AA50CC06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1060767"/>
            <a:ext cx="5760720" cy="30219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27A228-4149-4190-A30D-D410697F6A0D}"/>
              </a:ext>
            </a:extLst>
          </p:cNvPr>
          <p:cNvSpPr/>
          <p:nvPr/>
        </p:nvSpPr>
        <p:spPr>
          <a:xfrm>
            <a:off x="2827992" y="1250658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2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90A00F-CD00-42B4-AAD5-6743FF0D1A0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1060767"/>
            <a:ext cx="5760720" cy="30219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64EAE8-B910-41F5-89DE-FFF04473AA00}"/>
              </a:ext>
            </a:extLst>
          </p:cNvPr>
          <p:cNvSpPr/>
          <p:nvPr/>
        </p:nvSpPr>
        <p:spPr>
          <a:xfrm>
            <a:off x="2827992" y="1250658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9EBE03-A7F2-42EE-94B7-8E4F46ABC04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691640" y="1053147"/>
            <a:ext cx="5760720" cy="30372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77945D-E27D-49D7-9BC2-2E41B4008522}"/>
              </a:ext>
            </a:extLst>
          </p:cNvPr>
          <p:cNvSpPr/>
          <p:nvPr/>
        </p:nvSpPr>
        <p:spPr>
          <a:xfrm>
            <a:off x="2827992" y="1212558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4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F32DF04-343D-436B-853A-3DDD43ADAF2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1071880"/>
            <a:ext cx="5760720" cy="299974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36B0F0C-CA7D-4DFB-84EC-C44831DB80AC}"/>
              </a:ext>
            </a:extLst>
          </p:cNvPr>
          <p:cNvSpPr/>
          <p:nvPr/>
        </p:nvSpPr>
        <p:spPr>
          <a:xfrm>
            <a:off x="2827992" y="1212558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CA4BD4-274F-4C49-8613-A712293DE156}"/>
              </a:ext>
            </a:extLst>
          </p:cNvPr>
          <p:cNvSpPr/>
          <p:nvPr/>
        </p:nvSpPr>
        <p:spPr>
          <a:xfrm>
            <a:off x="2970838" y="2367040"/>
            <a:ext cx="87465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F9CA90-3C02-471D-A3EB-3554BD5D6948}"/>
              </a:ext>
            </a:extLst>
          </p:cNvPr>
          <p:cNvSpPr/>
          <p:nvPr/>
        </p:nvSpPr>
        <p:spPr>
          <a:xfrm>
            <a:off x="3385359" y="2533650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34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EE2F4A-CC1D-46E3-AEB5-38A25A33E47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1072197"/>
            <a:ext cx="5760720" cy="29991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830D34-E496-4A09-88DC-626E2CD7071F}"/>
              </a:ext>
            </a:extLst>
          </p:cNvPr>
          <p:cNvSpPr/>
          <p:nvPr/>
        </p:nvSpPr>
        <p:spPr>
          <a:xfrm>
            <a:off x="2827992" y="1212558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38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4CEB00-CBC0-4702-B2CF-8D1BC45CE94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710654"/>
            <a:ext cx="5760720" cy="39236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14A18C-6326-4FA9-BB0F-CDFADDDAE3F2}"/>
              </a:ext>
            </a:extLst>
          </p:cNvPr>
          <p:cNvSpPr/>
          <p:nvPr/>
        </p:nvSpPr>
        <p:spPr>
          <a:xfrm>
            <a:off x="2827992" y="780410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06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38B7D8-F017-43A3-A300-63F42BCEF5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60116" y="732774"/>
            <a:ext cx="4985358" cy="41210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E05C20-67C6-4E65-A17E-91E3A9684CB6}"/>
              </a:ext>
            </a:extLst>
          </p:cNvPr>
          <p:cNvSpPr/>
          <p:nvPr/>
        </p:nvSpPr>
        <p:spPr>
          <a:xfrm>
            <a:off x="2827992" y="856610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EEBE8F-7463-4959-81ED-ABC8CF590072}"/>
              </a:ext>
            </a:extLst>
          </p:cNvPr>
          <p:cNvSpPr/>
          <p:nvPr/>
        </p:nvSpPr>
        <p:spPr>
          <a:xfrm>
            <a:off x="4017964" y="4588322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8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82F7A6-FA09-43B6-97B1-2637F4669A3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1640" y="1061402"/>
            <a:ext cx="5760720" cy="30206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EBCB729-804B-42F0-AF44-99D2E5F19617}"/>
              </a:ext>
            </a:extLst>
          </p:cNvPr>
          <p:cNvSpPr/>
          <p:nvPr/>
        </p:nvSpPr>
        <p:spPr>
          <a:xfrm>
            <a:off x="2827992" y="1232391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87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B36963-7680-42A3-AF59-2684721ABA3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204580" y="745299"/>
            <a:ext cx="5247779" cy="42334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98C74A-8D77-43D5-A62D-9D2CD4CD0916}"/>
              </a:ext>
            </a:extLst>
          </p:cNvPr>
          <p:cNvSpPr/>
          <p:nvPr/>
        </p:nvSpPr>
        <p:spPr>
          <a:xfrm>
            <a:off x="3228825" y="862873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58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F6BDC8-C8CA-47D2-9674-674F6C2C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- </a:t>
            </a:r>
            <a:r>
              <a:rPr lang="fr-FR" sz="2000" dirty="0">
                <a:solidFill>
                  <a:srgbClr val="FF0000"/>
                </a:solidFill>
              </a:rPr>
              <a:t>monosupport vers multisupport 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47D046B-403C-4470-BA05-DECB1F80590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46623" y="821842"/>
            <a:ext cx="5760720" cy="39776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72360D-F5CD-4CCF-B5D4-3EFDB9198E9A}"/>
              </a:ext>
            </a:extLst>
          </p:cNvPr>
          <p:cNvSpPr/>
          <p:nvPr/>
        </p:nvSpPr>
        <p:spPr>
          <a:xfrm>
            <a:off x="2847825" y="745642"/>
            <a:ext cx="920262" cy="7620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EA52E2-4340-41EB-A5F0-E3D78A46206D}"/>
              </a:ext>
            </a:extLst>
          </p:cNvPr>
          <p:cNvSpPr/>
          <p:nvPr/>
        </p:nvSpPr>
        <p:spPr>
          <a:xfrm>
            <a:off x="3651738" y="2450123"/>
            <a:ext cx="920262" cy="119330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27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4D50794-E28A-490E-9AD0-0A7DA2282D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2762" y="831355"/>
            <a:ext cx="8326438" cy="3536760"/>
          </a:xfrm>
        </p:spPr>
        <p:txBody>
          <a:bodyPr/>
          <a:lstStyle/>
          <a:p>
            <a:pPr>
              <a:buNone/>
            </a:pPr>
            <a:r>
              <a:rPr lang="fr-FR" b="0" cap="none" dirty="0"/>
              <a:t>	</a:t>
            </a:r>
          </a:p>
          <a:p>
            <a:pPr>
              <a:buNone/>
            </a:pPr>
            <a:r>
              <a:rPr lang="fr-FR" sz="2400" b="0" cap="none" dirty="0">
                <a:solidFill>
                  <a:schemeClr val="tx2"/>
                </a:solidFill>
              </a:rPr>
              <a:t>Parcours PUMA : </a:t>
            </a:r>
          </a:p>
          <a:p>
            <a:pPr marL="342900" indent="-342900">
              <a:buClr>
                <a:srgbClr val="E3000B"/>
              </a:buClr>
              <a:buFont typeface="Wingdings" panose="05000000000000000000" pitchFamily="2" charset="2"/>
              <a:buChar char="§"/>
            </a:pPr>
            <a:r>
              <a:rPr lang="fr-FR" sz="2400" b="0" cap="none" dirty="0">
                <a:solidFill>
                  <a:schemeClr val="tx2"/>
                </a:solidFill>
              </a:rPr>
              <a:t>Transfert Multisupports</a:t>
            </a:r>
          </a:p>
          <a:p>
            <a:pPr>
              <a:buClr>
                <a:schemeClr val="tx2"/>
              </a:buClr>
              <a:buNone/>
            </a:pPr>
            <a:endParaRPr lang="fr-FR" sz="2400" b="0" cap="none" dirty="0">
              <a:solidFill>
                <a:schemeClr val="tx2"/>
              </a:solidFill>
            </a:endParaRPr>
          </a:p>
          <a:p>
            <a:pPr>
              <a:buNone/>
            </a:pPr>
            <a:endParaRPr lang="fr-FR" b="0" cap="none" dirty="0"/>
          </a:p>
          <a:p>
            <a:pPr>
              <a:buNone/>
            </a:pPr>
            <a:endParaRPr lang="fr-FR" b="0" cap="none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181516CD-C19E-4E7F-84DA-A9691F85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62" y="183775"/>
            <a:ext cx="8326800" cy="437400"/>
          </a:xfrm>
        </p:spPr>
        <p:txBody>
          <a:bodyPr/>
          <a:lstStyle/>
          <a:p>
            <a:r>
              <a:rPr lang="fr-FR" sz="2400" dirty="0"/>
              <a:t>Transférabilité – transfert assurance-vie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0470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F319C-9FBD-2F41-8BE1-5B5CC8C33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25" y="282856"/>
            <a:ext cx="8814974" cy="437400"/>
          </a:xfrm>
        </p:spPr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38" name="Image 37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1BB43CF5-1549-5B4C-897B-928F9E1D1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151" y="889626"/>
            <a:ext cx="5940000" cy="336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1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D679E-F868-8547-8B5D-0CBBB5F2E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AE71D4A4-B7E7-984D-9386-BFB8345E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308" y="903946"/>
            <a:ext cx="5940000" cy="369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8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DF08A-81FE-D14C-BF08-DAC46F4A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EA50AFE3-487B-5D46-9BFF-3963CCC49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800" y="1014469"/>
            <a:ext cx="5940000" cy="311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286F5B-711A-9A4C-B1ED-648271A0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4A64D5C2-A1C3-AA45-A739-79E519980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00" y="988188"/>
            <a:ext cx="5940000" cy="316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9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B282F-1570-AA4F-B35F-1CB7C8503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7C83F5A1-42D6-7843-BA54-4624F888E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800" y="1021042"/>
            <a:ext cx="5940000" cy="310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9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4FB775-F78D-0840-80C9-5A1247085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2A9DBEA9-F474-F449-B650-AFFBF7B9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00" y="1001330"/>
            <a:ext cx="5940000" cy="314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1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5393B2-7C12-F549-8AFD-9AFF7184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639F3959-D4A4-8B45-9907-5CA2791B9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00" y="1007901"/>
            <a:ext cx="5940000" cy="312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9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28D851-52B4-7540-BBA7-FF5B691D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B153C5F8-EF6B-C943-AC20-4F6F1EADC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00" y="832851"/>
            <a:ext cx="5940000" cy="396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6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53593-F2FB-7849-9816-52CD6E62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24153807-C2B8-A345-9F7F-3BF7C4B03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000" y="816345"/>
            <a:ext cx="4590000" cy="410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54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E74426-DFE4-3E48-8647-4FEA8018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6" name="Image 5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52E5D90C-DD5F-4E4E-AA81-92452A27C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300" y="840477"/>
            <a:ext cx="4563000" cy="40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1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26F90D3-ED5E-464F-B84B-FAA11EF0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8" name="Image 7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34819C5A-EFDA-DE47-804A-1D0378C20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800" y="827893"/>
            <a:ext cx="4752000" cy="397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A80BB82-895A-174D-B6F9-23256E738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8" name="Image 7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45C45852-9500-1D4C-9A67-88A8BA3B2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500" y="954652"/>
            <a:ext cx="4617000" cy="37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1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ED155A5-83C6-4240-89AB-AD98F124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Ecrans PUMA Transfert assurance vie Multisupports </a:t>
            </a:r>
            <a:endParaRPr lang="fr-FR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C92F9D4-873D-CA40-9CA9-F894F7722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500" y="853501"/>
            <a:ext cx="4617000" cy="406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8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1_COUVERTURE_photo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1_RUBRIQUE_Inter-generation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-Sommair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D_Pag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ECUVIE_ppt2018.thmx</Template>
  <TotalTime>4385</TotalTime>
  <Words>581</Words>
  <Application>Microsoft Office PowerPoint</Application>
  <PresentationFormat>Affichage à l'écran (16:9)</PresentationFormat>
  <Paragraphs>162</Paragraphs>
  <Slides>34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34</vt:i4>
      </vt:variant>
    </vt:vector>
  </HeadingPairs>
  <TitlesOfParts>
    <vt:vector size="43" baseType="lpstr">
      <vt:lpstr>Arial</vt:lpstr>
      <vt:lpstr>Calibri</vt:lpstr>
      <vt:lpstr>Lucida Grande</vt:lpstr>
      <vt:lpstr>Montserrat SemiBold</vt:lpstr>
      <vt:lpstr>Wingdings</vt:lpstr>
      <vt:lpstr>A1_COUVERTURE_photo</vt:lpstr>
      <vt:lpstr>B1_RUBRIQUE_Inter-generations</vt:lpstr>
      <vt:lpstr>C-Sommaire</vt:lpstr>
      <vt:lpstr>D_Page</vt:lpstr>
      <vt:lpstr>Transférabilité  Loi Pacte   PARCOURS LEA ET PUMA</vt:lpstr>
      <vt:lpstr>Transférabilité – transfert assurance-vie</vt:lpstr>
      <vt:lpstr>Transférabilité – transfert assurance-vie</vt:lpstr>
      <vt:lpstr>Loi Pacte : transférabilité des contrats</vt:lpstr>
      <vt:lpstr>Loi Pacte : transférabilité des contrats</vt:lpstr>
      <vt:lpstr>Loi Pacte : transférabilité des contrats</vt:lpstr>
      <vt:lpstr>Loi Pacte : transférabilité des contrats</vt:lpstr>
      <vt:lpstr>Transférabilité – transfert assurance-vie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Ecrans PUMA Transfert assurance vie - monosupport vers multisupport </vt:lpstr>
      <vt:lpstr>Transférabilité – transfert assurance-vie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  <vt:lpstr>Ecrans PUMA Transfert assurance vie Multisupports </vt:lpstr>
    </vt:vector>
  </TitlesOfParts>
  <Company>Cultivescence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Samuel</dc:creator>
  <cp:lastModifiedBy>LOSSER Fabien [CEGEE]</cp:lastModifiedBy>
  <cp:revision>681</cp:revision>
  <cp:lastPrinted>2020-01-16T09:27:18Z</cp:lastPrinted>
  <dcterms:created xsi:type="dcterms:W3CDTF">2018-06-29T07:42:19Z</dcterms:created>
  <dcterms:modified xsi:type="dcterms:W3CDTF">2020-01-30T13:57:50Z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Odile.HAROUYTOUN@bpce.fr</vt:lpwstr>
  </property>
  <property fmtid="{D5CDD505-2E9C-101B-9397-08002B2CF9AE}" pid="5" name="MSIP_Label_48a19f0c-bea1-442e-a475-ed109d9ec508_SetDate">
    <vt:lpwstr>2020-01-20T13:09:44.5739716Z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