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6" r:id="rId1"/>
    <p:sldMasterId id="2147483889" r:id="rId2"/>
    <p:sldMasterId id="2147483916" r:id="rId3"/>
    <p:sldMasterId id="2147483818" r:id="rId4"/>
  </p:sldMasterIdLst>
  <p:notesMasterIdLst>
    <p:notesMasterId r:id="rId12"/>
  </p:notesMasterIdLst>
  <p:handoutMasterIdLst>
    <p:handoutMasterId r:id="rId13"/>
  </p:handoutMasterIdLst>
  <p:sldIdLst>
    <p:sldId id="269" r:id="rId5"/>
    <p:sldId id="290" r:id="rId6"/>
    <p:sldId id="294" r:id="rId7"/>
    <p:sldId id="299" r:id="rId8"/>
    <p:sldId id="295" r:id="rId9"/>
    <p:sldId id="297" r:id="rId10"/>
    <p:sldId id="298" r:id="rId11"/>
  </p:sldIdLst>
  <p:sldSz cx="9144000" cy="5143500" type="screen16x9"/>
  <p:notesSz cx="6735763" cy="986631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OUYTOUN Odile" initials="HO" lastIdx="6" clrIdx="0">
    <p:extLst>
      <p:ext uri="{19B8F6BF-5375-455C-9EA6-DF929625EA0E}">
        <p15:presenceInfo xmlns:p15="http://schemas.microsoft.com/office/powerpoint/2012/main" userId="S-1-5-21-3019584756-1612224902-2092370849-62737" providerId="AD"/>
      </p:ext>
    </p:extLst>
  </p:cmAuthor>
  <p:cmAuthor id="2" name="RAVILLAT Marc" initials="RM" lastIdx="4" clrIdx="1">
    <p:extLst>
      <p:ext uri="{19B8F6BF-5375-455C-9EA6-DF929625EA0E}">
        <p15:presenceInfo xmlns:p15="http://schemas.microsoft.com/office/powerpoint/2012/main" userId="S::marc.ravillat@ecuvie.caisse-epargne.fr::2ac4645d-091a-41e6-97ee-08614fc7f6f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14" autoAdjust="0"/>
    <p:restoredTop sz="92430" autoAdjust="0"/>
  </p:normalViewPr>
  <p:slideViewPr>
    <p:cSldViewPr snapToGrid="0" snapToObjects="1">
      <p:cViewPr varScale="1">
        <p:scale>
          <a:sx n="71" d="100"/>
          <a:sy n="71" d="100"/>
        </p:scale>
        <p:origin x="974" y="58"/>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161" d="100"/>
          <a:sy n="161" d="100"/>
        </p:scale>
        <p:origin x="-6600" y="-12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97A7AD74-72D3-064D-AFE0-48D2DB1D62B2}" type="datetimeFigureOut">
              <a:rPr lang="fr-FR" smtClean="0"/>
              <a:t>31/01/2020</a:t>
            </a:fld>
            <a:endParaRPr lang="fr-FR"/>
          </a:p>
        </p:txBody>
      </p:sp>
      <p:sp>
        <p:nvSpPr>
          <p:cNvPr id="4" name="Espace réservé du pied de page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2E5E2CB5-F9F6-E842-A58F-4862DF014183}" type="slidenum">
              <a:rPr lang="fr-FR" smtClean="0"/>
              <a:t>‹N°›</a:t>
            </a:fld>
            <a:endParaRPr lang="fr-FR"/>
          </a:p>
        </p:txBody>
      </p:sp>
    </p:spTree>
    <p:extLst>
      <p:ext uri="{BB962C8B-B14F-4D97-AF65-F5344CB8AC3E}">
        <p14:creationId xmlns:p14="http://schemas.microsoft.com/office/powerpoint/2010/main" val="18140467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D68FB69-E8C5-F640-ABA3-125AE8D27D80}" type="datetimeFigureOut">
              <a:rPr lang="fr-FR" smtClean="0"/>
              <a:t>31/01/2020</a:t>
            </a:fld>
            <a:endParaRPr lang="fr-FR"/>
          </a:p>
        </p:txBody>
      </p:sp>
      <p:sp>
        <p:nvSpPr>
          <p:cNvPr id="4" name="Espace réservé de l'image des diapositives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41BB5D35-6A6A-D64B-8D45-E86C7E2C099C}" type="slidenum">
              <a:rPr lang="fr-FR" smtClean="0"/>
              <a:t>‹N°›</a:t>
            </a:fld>
            <a:endParaRPr lang="fr-FR"/>
          </a:p>
        </p:txBody>
      </p:sp>
    </p:spTree>
    <p:extLst>
      <p:ext uri="{BB962C8B-B14F-4D97-AF65-F5344CB8AC3E}">
        <p14:creationId xmlns:p14="http://schemas.microsoft.com/office/powerpoint/2010/main" val="37597837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1</a:t>
            </a:fld>
            <a:endParaRPr lang="fr-FR"/>
          </a:p>
        </p:txBody>
      </p:sp>
    </p:spTree>
    <p:extLst>
      <p:ext uri="{BB962C8B-B14F-4D97-AF65-F5344CB8AC3E}">
        <p14:creationId xmlns:p14="http://schemas.microsoft.com/office/powerpoint/2010/main" val="1748358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3</a:t>
            </a:fld>
            <a:endParaRPr lang="fr-FR"/>
          </a:p>
        </p:txBody>
      </p:sp>
    </p:spTree>
    <p:extLst>
      <p:ext uri="{BB962C8B-B14F-4D97-AF65-F5344CB8AC3E}">
        <p14:creationId xmlns:p14="http://schemas.microsoft.com/office/powerpoint/2010/main" val="919481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4</a:t>
            </a:fld>
            <a:endParaRPr lang="fr-FR"/>
          </a:p>
        </p:txBody>
      </p:sp>
    </p:spTree>
    <p:extLst>
      <p:ext uri="{BB962C8B-B14F-4D97-AF65-F5344CB8AC3E}">
        <p14:creationId xmlns:p14="http://schemas.microsoft.com/office/powerpoint/2010/main" val="197090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5</a:t>
            </a:fld>
            <a:endParaRPr lang="fr-FR"/>
          </a:p>
        </p:txBody>
      </p:sp>
    </p:spTree>
    <p:extLst>
      <p:ext uri="{BB962C8B-B14F-4D97-AF65-F5344CB8AC3E}">
        <p14:creationId xmlns:p14="http://schemas.microsoft.com/office/powerpoint/2010/main" val="876155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6</a:t>
            </a:fld>
            <a:endParaRPr lang="fr-FR"/>
          </a:p>
        </p:txBody>
      </p:sp>
    </p:spTree>
    <p:extLst>
      <p:ext uri="{BB962C8B-B14F-4D97-AF65-F5344CB8AC3E}">
        <p14:creationId xmlns:p14="http://schemas.microsoft.com/office/powerpoint/2010/main" val="27885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1BB5D35-6A6A-D64B-8D45-E86C7E2C099C}" type="slidenum">
              <a:rPr lang="fr-FR" smtClean="0"/>
              <a:t>7</a:t>
            </a:fld>
            <a:endParaRPr lang="fr-FR"/>
          </a:p>
        </p:txBody>
      </p:sp>
    </p:spTree>
    <p:extLst>
      <p:ext uri="{BB962C8B-B14F-4D97-AF65-F5344CB8AC3E}">
        <p14:creationId xmlns:p14="http://schemas.microsoft.com/office/powerpoint/2010/main" val="50303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654CCE-A9CF-5942-AF0C-8E8311C3EBB1}"/>
              </a:ext>
            </a:extLst>
          </p:cNvPr>
          <p:cNvSpPr>
            <a:spLocks noGrp="1"/>
          </p:cNvSpPr>
          <p:nvPr>
            <p:ph type="title" hasCustomPrompt="1"/>
          </p:nvPr>
        </p:nvSpPr>
        <p:spPr/>
        <p:txBody>
          <a:bodyPr/>
          <a:lstStyle>
            <a:lvl1pPr>
              <a:defRPr/>
            </a:lvl1pPr>
          </a:lstStyle>
          <a:p>
            <a:r>
              <a:rPr lang="fr-FR" dirty="0"/>
              <a:t>AJOUTER le titre</a:t>
            </a:r>
            <a:br>
              <a:rPr lang="fr-FR" dirty="0"/>
            </a:br>
            <a:r>
              <a:rPr lang="fr-FR" dirty="0"/>
              <a:t>de la PRÉSENTATION</a:t>
            </a:r>
            <a:br>
              <a:rPr lang="fr-FR" dirty="0"/>
            </a:br>
            <a:r>
              <a:rPr lang="fr-FR" dirty="0"/>
              <a:t>3 LIGNES MAXI</a:t>
            </a:r>
          </a:p>
        </p:txBody>
      </p:sp>
      <p:sp>
        <p:nvSpPr>
          <p:cNvPr id="3" name="Espace réservé de la date 2">
            <a:extLst>
              <a:ext uri="{FF2B5EF4-FFF2-40B4-BE49-F238E27FC236}">
                <a16:creationId xmlns:a16="http://schemas.microsoft.com/office/drawing/2014/main" id="{BF4B79DB-46C6-F74C-AC53-AF5BDA264F23}"/>
              </a:ext>
            </a:extLst>
          </p:cNvPr>
          <p:cNvSpPr>
            <a:spLocks noGrp="1"/>
          </p:cNvSpPr>
          <p:nvPr>
            <p:ph type="dt" sz="half" idx="10"/>
          </p:nvPr>
        </p:nvSpPr>
        <p:spPr/>
        <p:txBody>
          <a:bodyPr/>
          <a:lstStyle/>
          <a:p>
            <a:pPr algn="l"/>
            <a:r>
              <a:rPr lang="fr-FR"/>
              <a:t>25/11/2019</a:t>
            </a:r>
            <a:endParaRPr lang="en-US" dirty="0"/>
          </a:p>
        </p:txBody>
      </p:sp>
      <p:sp>
        <p:nvSpPr>
          <p:cNvPr id="5" name="Espace réservé du texte 2">
            <a:extLst>
              <a:ext uri="{FF2B5EF4-FFF2-40B4-BE49-F238E27FC236}">
                <a16:creationId xmlns:a16="http://schemas.microsoft.com/office/drawing/2014/main" id="{2D14FC5E-0874-C746-AFF6-BA242514816E}"/>
              </a:ext>
            </a:extLst>
          </p:cNvPr>
          <p:cNvSpPr>
            <a:spLocks noGrp="1"/>
          </p:cNvSpPr>
          <p:nvPr>
            <p:ph idx="1"/>
          </p:nvPr>
        </p:nvSpPr>
        <p:spPr>
          <a:xfrm>
            <a:off x="604877" y="3021420"/>
            <a:ext cx="4274693" cy="472663"/>
          </a:xfrm>
          <a:prstGeom prst="rect">
            <a:avLst/>
          </a:prstGeom>
        </p:spPr>
        <p:txBody>
          <a:bodyPr vert="horz" lIns="91440" tIns="45720" rIns="91440" bIns="45720" rtlCol="0">
            <a:norm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258004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endParaRPr lang="fr-FR" dirty="0"/>
          </a:p>
        </p:txBody>
      </p:sp>
      <p:sp>
        <p:nvSpPr>
          <p:cNvPr id="6" name="Espace réservé du titre 1">
            <a:extLst>
              <a:ext uri="{FF2B5EF4-FFF2-40B4-BE49-F238E27FC236}">
                <a16:creationId xmlns:a16="http://schemas.microsoft.com/office/drawing/2014/main" id="{32E9D11F-7898-114E-967E-D7B3D6975459}"/>
              </a:ext>
            </a:extLst>
          </p:cNvPr>
          <p:cNvSpPr>
            <a:spLocks noGrp="1"/>
          </p:cNvSpPr>
          <p:nvPr>
            <p:ph type="title"/>
          </p:nvPr>
        </p:nvSpPr>
        <p:spPr>
          <a:xfrm>
            <a:off x="604877" y="1494328"/>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sp>
        <p:nvSpPr>
          <p:cNvPr id="8" name="Espace réservé du texte 2">
            <a:extLst>
              <a:ext uri="{FF2B5EF4-FFF2-40B4-BE49-F238E27FC236}">
                <a16:creationId xmlns:a16="http://schemas.microsoft.com/office/drawing/2014/main" id="{2020C1DD-5AA7-7A47-98F9-27888A973581}"/>
              </a:ext>
            </a:extLst>
          </p:cNvPr>
          <p:cNvSpPr>
            <a:spLocks noGrp="1"/>
          </p:cNvSpPr>
          <p:nvPr>
            <p:ph idx="1"/>
          </p:nvPr>
        </p:nvSpPr>
        <p:spPr>
          <a:xfrm>
            <a:off x="604876" y="2696221"/>
            <a:ext cx="4274693" cy="472663"/>
          </a:xfrm>
          <a:prstGeom prst="rect">
            <a:avLst/>
          </a:prstGeom>
        </p:spPr>
        <p:txBody>
          <a:bodyPr vert="horz" lIns="91440" tIns="45720" rIns="91440" bIns="45720" rtlCol="0">
            <a:norm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45563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F49C15E5-9030-614C-A9D6-DE70ACC5A1D6}"/>
              </a:ext>
            </a:extLst>
          </p:cNvPr>
          <p:cNvSpPr>
            <a:spLocks noGrp="1"/>
          </p:cNvSpPr>
          <p:nvPr>
            <p:ph type="ftr" sz="quarter" idx="10"/>
          </p:nvPr>
        </p:nvSpPr>
        <p:spPr/>
        <p:txBody>
          <a:bodyPr/>
          <a:lstStyle/>
          <a:p>
            <a:endParaRPr lang="fr-FR" dirty="0"/>
          </a:p>
        </p:txBody>
      </p:sp>
      <p:sp>
        <p:nvSpPr>
          <p:cNvPr id="5" name="ZoneTexte 4">
            <a:extLst>
              <a:ext uri="{FF2B5EF4-FFF2-40B4-BE49-F238E27FC236}">
                <a16:creationId xmlns:a16="http://schemas.microsoft.com/office/drawing/2014/main" id="{B8371B6E-AF2C-1543-A4F6-19F86E419A0C}"/>
              </a:ext>
            </a:extLst>
          </p:cNvPr>
          <p:cNvSpPr txBox="1"/>
          <p:nvPr userDrawn="1"/>
        </p:nvSpPr>
        <p:spPr>
          <a:xfrm>
            <a:off x="391853" y="243729"/>
            <a:ext cx="8326696" cy="584775"/>
          </a:xfrm>
          <a:prstGeom prst="rect">
            <a:avLst/>
          </a:prstGeom>
          <a:noFill/>
        </p:spPr>
        <p:txBody>
          <a:bodyPr wrap="square" rtlCol="0">
            <a:spAutoFit/>
          </a:bodyPr>
          <a:lstStyle/>
          <a:p>
            <a:r>
              <a:rPr lang="fr-FR" sz="3200" dirty="0">
                <a:solidFill>
                  <a:srgbClr val="E3000B"/>
                </a:solidFill>
              </a:rPr>
              <a:t> Sommaire</a:t>
            </a:r>
          </a:p>
        </p:txBody>
      </p:sp>
      <p:sp>
        <p:nvSpPr>
          <p:cNvPr id="7" name="Espace réservé du texte 9">
            <a:extLst>
              <a:ext uri="{FF2B5EF4-FFF2-40B4-BE49-F238E27FC236}">
                <a16:creationId xmlns:a16="http://schemas.microsoft.com/office/drawing/2014/main" id="{CBC54D63-03CD-1547-9F01-72EAB796BB83}"/>
              </a:ext>
            </a:extLst>
          </p:cNvPr>
          <p:cNvSpPr>
            <a:spLocks noGrp="1"/>
          </p:cNvSpPr>
          <p:nvPr>
            <p:ph type="body" sz="quarter" idx="16" hasCustomPrompt="1"/>
          </p:nvPr>
        </p:nvSpPr>
        <p:spPr>
          <a:xfrm>
            <a:off x="392116" y="1096201"/>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dirty="0"/>
              <a:t>Cliquez pour modifier le titre de la rubrique</a:t>
            </a:r>
          </a:p>
          <a:p>
            <a:pPr lvl="1"/>
            <a:r>
              <a:rPr lang="fr-FR" dirty="0"/>
              <a:t>Cliquez pour modifier le titre de la </a:t>
            </a:r>
            <a:r>
              <a:rPr lang="fr-FR" dirty="0" err="1"/>
              <a:t>slide</a:t>
            </a:r>
            <a:endParaRPr lang="fr-FR" dirty="0"/>
          </a:p>
        </p:txBody>
      </p:sp>
      <p:sp>
        <p:nvSpPr>
          <p:cNvPr id="9" name="Espace réservé du texte 9">
            <a:extLst>
              <a:ext uri="{FF2B5EF4-FFF2-40B4-BE49-F238E27FC236}">
                <a16:creationId xmlns:a16="http://schemas.microsoft.com/office/drawing/2014/main" id="{B0CB72E0-A7D9-124C-BA66-33AE29C1BD4A}"/>
              </a:ext>
            </a:extLst>
          </p:cNvPr>
          <p:cNvSpPr>
            <a:spLocks noGrp="1"/>
          </p:cNvSpPr>
          <p:nvPr>
            <p:ph type="body" sz="quarter" idx="17" hasCustomPrompt="1"/>
          </p:nvPr>
        </p:nvSpPr>
        <p:spPr>
          <a:xfrm>
            <a:off x="392116" y="2596388"/>
            <a:ext cx="8326437" cy="1499363"/>
          </a:xfrm>
          <a:prstGeom prst="rect">
            <a:avLst/>
          </a:prstGeom>
        </p:spPr>
        <p:txBody>
          <a:bodyPr vert="horz"/>
          <a:lstStyle>
            <a:lvl1pPr marL="0" indent="0">
              <a:buClr>
                <a:schemeClr val="bg1"/>
              </a:buClr>
              <a:buFont typeface="Arial"/>
              <a:buChar char="•"/>
              <a:defRPr sz="1800" b="1" i="0" cap="all">
                <a:solidFill>
                  <a:schemeClr val="tx1"/>
                </a:solidFill>
              </a:defRPr>
            </a:lvl1pPr>
            <a:lvl2pPr marL="396000" indent="-285750">
              <a:buClr>
                <a:srgbClr val="E3000B"/>
              </a:buClr>
              <a:buFont typeface="Lucida Grande"/>
              <a:buChar char="&gt;"/>
              <a:defRPr sz="1800" b="0" i="0" cap="none"/>
            </a:lvl2pPr>
            <a:lvl3pPr>
              <a:defRPr b="1" i="0" cap="all"/>
            </a:lvl3pPr>
            <a:lvl4pPr>
              <a:defRPr b="1" i="0" cap="all"/>
            </a:lvl4pPr>
            <a:lvl5pPr>
              <a:defRPr b="1" i="0" cap="all"/>
            </a:lvl5pPr>
          </a:lstStyle>
          <a:p>
            <a:pPr lvl="0"/>
            <a:r>
              <a:rPr lang="fr-FR" dirty="0"/>
              <a:t>Cliquez pour modifier le titre de la rubrique</a:t>
            </a:r>
          </a:p>
          <a:p>
            <a:pPr lvl="1"/>
            <a:r>
              <a:rPr lang="fr-FR" dirty="0"/>
              <a:t>Cliquez pour modifier le titre de la </a:t>
            </a:r>
            <a:r>
              <a:rPr lang="fr-FR" dirty="0" err="1"/>
              <a:t>slide</a:t>
            </a:r>
            <a:endParaRPr lang="fr-FR" dirty="0"/>
          </a:p>
        </p:txBody>
      </p:sp>
    </p:spTree>
    <p:extLst>
      <p:ext uri="{BB962C8B-B14F-4D97-AF65-F5344CB8AC3E}">
        <p14:creationId xmlns:p14="http://schemas.microsoft.com/office/powerpoint/2010/main" val="320626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1689633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2_Page-2">
    <p:spTree>
      <p:nvGrpSpPr>
        <p:cNvPr id="1" name=""/>
        <p:cNvGrpSpPr/>
        <p:nvPr/>
      </p:nvGrpSpPr>
      <p:grpSpPr>
        <a:xfrm>
          <a:off x="0" y="0"/>
          <a:ext cx="0" cy="0"/>
          <a:chOff x="0" y="0"/>
          <a:chExt cx="0" cy="0"/>
        </a:xfrm>
      </p:grpSpPr>
      <p:sp>
        <p:nvSpPr>
          <p:cNvPr id="6" name="Espace réservé du texte 5"/>
          <p:cNvSpPr>
            <a:spLocks noGrp="1"/>
          </p:cNvSpPr>
          <p:nvPr>
            <p:ph type="body" sz="quarter" idx="22" hasCustomPrompt="1"/>
          </p:nvPr>
        </p:nvSpPr>
        <p:spPr>
          <a:xfrm>
            <a:off x="392762" y="831354"/>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8" name="Espace réservé du texte 5">
            <a:extLst>
              <a:ext uri="{FF2B5EF4-FFF2-40B4-BE49-F238E27FC236}">
                <a16:creationId xmlns:a16="http://schemas.microsoft.com/office/drawing/2014/main" id="{0328C301-AAC2-A74C-8C23-3D9F893EDA10}"/>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9" name="Titre 1">
            <a:extLst>
              <a:ext uri="{FF2B5EF4-FFF2-40B4-BE49-F238E27FC236}">
                <a16:creationId xmlns:a16="http://schemas.microsoft.com/office/drawing/2014/main" id="{4B54DAB9-7788-FA4D-9808-AD3BFA3BD99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
        <p:nvSpPr>
          <p:cNvPr id="10" name="Espace réservé de la date 3">
            <a:extLst>
              <a:ext uri="{FF2B5EF4-FFF2-40B4-BE49-F238E27FC236}">
                <a16:creationId xmlns:a16="http://schemas.microsoft.com/office/drawing/2014/main" id="{63B5506D-DC26-3747-BA90-77FDB06F4896}"/>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11" name="Espace réservé du pied de page 2">
            <a:extLst>
              <a:ext uri="{FF2B5EF4-FFF2-40B4-BE49-F238E27FC236}">
                <a16:creationId xmlns:a16="http://schemas.microsoft.com/office/drawing/2014/main" id="{1B7531FE-0777-3049-A177-3449013837AB}"/>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Tree>
    <p:extLst>
      <p:ext uri="{BB962C8B-B14F-4D97-AF65-F5344CB8AC3E}">
        <p14:creationId xmlns:p14="http://schemas.microsoft.com/office/powerpoint/2010/main" val="976705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3_Page-3">
    <p:spTree>
      <p:nvGrpSpPr>
        <p:cNvPr id="1" name=""/>
        <p:cNvGrpSpPr/>
        <p:nvPr/>
      </p:nvGrpSpPr>
      <p:grpSpPr>
        <a:xfrm>
          <a:off x="0" y="0"/>
          <a:ext cx="0" cy="0"/>
          <a:chOff x="0" y="0"/>
          <a:chExt cx="0" cy="0"/>
        </a:xfrm>
      </p:grpSpPr>
      <p:sp>
        <p:nvSpPr>
          <p:cNvPr id="11" name="Espace réservé du texte 10"/>
          <p:cNvSpPr>
            <a:spLocks noGrp="1"/>
          </p:cNvSpPr>
          <p:nvPr>
            <p:ph type="body" sz="quarter" idx="31" hasCustomPrompt="1"/>
          </p:nvPr>
        </p:nvSpPr>
        <p:spPr>
          <a:xfrm>
            <a:off x="6429464" y="832500"/>
            <a:ext cx="2140688" cy="1629968"/>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dirty="0"/>
              <a:t>Chiffre</a:t>
            </a:r>
          </a:p>
          <a:p>
            <a:pPr lvl="1"/>
            <a:r>
              <a:rPr lang="fr-FR" dirty="0"/>
              <a:t>Deuxième niveau</a:t>
            </a:r>
          </a:p>
        </p:txBody>
      </p:sp>
      <p:sp>
        <p:nvSpPr>
          <p:cNvPr id="22" name="Espace réservé du texte 10"/>
          <p:cNvSpPr>
            <a:spLocks noGrp="1"/>
          </p:cNvSpPr>
          <p:nvPr>
            <p:ph type="body" sz="quarter" idx="32" hasCustomPrompt="1"/>
          </p:nvPr>
        </p:nvSpPr>
        <p:spPr>
          <a:xfrm>
            <a:off x="6429464" y="2720205"/>
            <a:ext cx="2140688" cy="1628026"/>
          </a:xfrm>
          <a:prstGeom prst="rect">
            <a:avLst/>
          </a:prstGeom>
        </p:spPr>
        <p:txBody>
          <a:bodyPr vert="horz" anchor="ctr"/>
          <a:lstStyle>
            <a:lvl1pPr marL="0" indent="0" algn="ctr">
              <a:buClr>
                <a:schemeClr val="bg1"/>
              </a:buClr>
              <a:defRPr b="1" u="sng">
                <a:solidFill>
                  <a:srgbClr val="E3000B"/>
                </a:solidFill>
              </a:defRPr>
            </a:lvl1pPr>
            <a:lvl2pPr marL="0" indent="0" algn="ctr">
              <a:buFontTx/>
              <a:buNone/>
              <a:defRPr sz="1800">
                <a:solidFill>
                  <a:srgbClr val="E3000B"/>
                </a:solidFill>
              </a:defRPr>
            </a:lvl2pPr>
          </a:lstStyle>
          <a:p>
            <a:pPr lvl="0"/>
            <a:r>
              <a:rPr lang="fr-FR" dirty="0"/>
              <a:t>Chiffre</a:t>
            </a:r>
          </a:p>
          <a:p>
            <a:pPr lvl="1"/>
            <a:r>
              <a:rPr lang="fr-FR" dirty="0"/>
              <a:t>Deuxième niveau</a:t>
            </a:r>
          </a:p>
        </p:txBody>
      </p:sp>
      <p:sp>
        <p:nvSpPr>
          <p:cNvPr id="23" name="Espace réservé du texte 5"/>
          <p:cNvSpPr>
            <a:spLocks noGrp="1"/>
          </p:cNvSpPr>
          <p:nvPr>
            <p:ph type="body" sz="quarter" idx="22" hasCustomPrompt="1"/>
          </p:nvPr>
        </p:nvSpPr>
        <p:spPr>
          <a:xfrm>
            <a:off x="392762" y="832572"/>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3" name="Espace réservé du texte 5">
            <a:extLst>
              <a:ext uri="{FF2B5EF4-FFF2-40B4-BE49-F238E27FC236}">
                <a16:creationId xmlns:a16="http://schemas.microsoft.com/office/drawing/2014/main" id="{35E4FB40-C850-2541-9589-C7C96456FDAE}"/>
              </a:ext>
            </a:extLst>
          </p:cNvPr>
          <p:cNvSpPr>
            <a:spLocks noGrp="1"/>
          </p:cNvSpPr>
          <p:nvPr>
            <p:ph type="body" sz="quarter" idx="23" hasCustomPrompt="1"/>
          </p:nvPr>
        </p:nvSpPr>
        <p:spPr>
          <a:xfrm>
            <a:off x="392762" y="2728232"/>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9" name="Espace réservé de la date 3">
            <a:extLst>
              <a:ext uri="{FF2B5EF4-FFF2-40B4-BE49-F238E27FC236}">
                <a16:creationId xmlns:a16="http://schemas.microsoft.com/office/drawing/2014/main" id="{A47F2B0D-7EEA-7145-BA8D-80F36CE93BC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10" name="Espace réservé du pied de page 2">
            <a:extLst>
              <a:ext uri="{FF2B5EF4-FFF2-40B4-BE49-F238E27FC236}">
                <a16:creationId xmlns:a16="http://schemas.microsoft.com/office/drawing/2014/main" id="{7C527861-E16F-0B49-949E-C6FCA1CF689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Titre 1">
            <a:extLst>
              <a:ext uri="{FF2B5EF4-FFF2-40B4-BE49-F238E27FC236}">
                <a16:creationId xmlns:a16="http://schemas.microsoft.com/office/drawing/2014/main" id="{971D5527-EF3F-A542-85B7-AFFF09DDAAB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238929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4_Page-4">
    <p:spTree>
      <p:nvGrpSpPr>
        <p:cNvPr id="1" name=""/>
        <p:cNvGrpSpPr/>
        <p:nvPr/>
      </p:nvGrpSpPr>
      <p:grpSpPr>
        <a:xfrm>
          <a:off x="0" y="0"/>
          <a:ext cx="0" cy="0"/>
          <a:chOff x="0" y="0"/>
          <a:chExt cx="0" cy="0"/>
        </a:xfrm>
      </p:grpSpPr>
      <p:sp>
        <p:nvSpPr>
          <p:cNvPr id="23" name="Espace réservé du texte 22"/>
          <p:cNvSpPr>
            <a:spLocks noGrp="1"/>
          </p:cNvSpPr>
          <p:nvPr>
            <p:ph type="body" sz="quarter" idx="28" hasCustomPrompt="1"/>
          </p:nvPr>
        </p:nvSpPr>
        <p:spPr>
          <a:xfrm>
            <a:off x="6445250" y="832695"/>
            <a:ext cx="2273300" cy="1617466"/>
          </a:xfrm>
          <a:prstGeom prst="rect">
            <a:avLst/>
          </a:prstGeom>
        </p:spPr>
        <p:txBody>
          <a:bodyPr vert="horz" anchor="ctr" anchorCtr="0"/>
          <a:lstStyle>
            <a:lvl1pPr marL="0" indent="0">
              <a:buFontTx/>
              <a:buNone/>
              <a:defRPr sz="1800" b="0" i="1">
                <a:solidFill>
                  <a:srgbClr val="E3000B"/>
                </a:solidFill>
              </a:defRPr>
            </a:lvl1pPr>
            <a:lvl2pPr marL="0" indent="0">
              <a:buFontTx/>
              <a:buNone/>
              <a:defRPr sz="1800" b="0" i="1">
                <a:solidFill>
                  <a:srgbClr val="E3000B"/>
                </a:solidFill>
              </a:defRPr>
            </a:lvl2pPr>
            <a:lvl3pPr marL="0" indent="0">
              <a:buFontTx/>
              <a:buNone/>
              <a:defRPr sz="1800" b="0" i="1">
                <a:solidFill>
                  <a:srgbClr val="E3000B"/>
                </a:solidFill>
              </a:defRPr>
            </a:lvl3pPr>
            <a:lvl4pPr marL="0" indent="0">
              <a:buFontTx/>
              <a:buNone/>
              <a:defRPr sz="1800" b="0" i="1">
                <a:solidFill>
                  <a:srgbClr val="E3000B"/>
                </a:solidFill>
              </a:defRPr>
            </a:lvl4pPr>
            <a:lvl5pPr marL="0" indent="0">
              <a:buFontTx/>
              <a:buNone/>
              <a:defRPr sz="1800" b="0" i="1">
                <a:solidFill>
                  <a:srgbClr val="E3000B"/>
                </a:solidFill>
              </a:defRPr>
            </a:lvl5pPr>
          </a:lstStyle>
          <a:p>
            <a:pPr lvl="0"/>
            <a:r>
              <a:rPr lang="fr-FR" dirty="0"/>
              <a:t>Cliquez pour modifier le texte en exergue</a:t>
            </a:r>
          </a:p>
        </p:txBody>
      </p:sp>
      <p:sp>
        <p:nvSpPr>
          <p:cNvPr id="13" name="Espace réservé du texte 5"/>
          <p:cNvSpPr>
            <a:spLocks noGrp="1"/>
          </p:cNvSpPr>
          <p:nvPr>
            <p:ph type="body" sz="quarter" idx="22" hasCustomPrompt="1"/>
          </p:nvPr>
        </p:nvSpPr>
        <p:spPr>
          <a:xfrm>
            <a:off x="392762" y="830161"/>
            <a:ext cx="5886716"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2" name="Espace réservé du texte 5">
            <a:extLst>
              <a:ext uri="{FF2B5EF4-FFF2-40B4-BE49-F238E27FC236}">
                <a16:creationId xmlns:a16="http://schemas.microsoft.com/office/drawing/2014/main" id="{7D125096-B855-9144-BD23-2799C237A411}"/>
              </a:ext>
            </a:extLst>
          </p:cNvPr>
          <p:cNvSpPr>
            <a:spLocks noGrp="1"/>
          </p:cNvSpPr>
          <p:nvPr>
            <p:ph type="body" sz="quarter" idx="23" hasCustomPrompt="1"/>
          </p:nvPr>
        </p:nvSpPr>
        <p:spPr>
          <a:xfrm>
            <a:off x="392762" y="2728232"/>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8" name="Espace réservé de la date 3">
            <a:extLst>
              <a:ext uri="{FF2B5EF4-FFF2-40B4-BE49-F238E27FC236}">
                <a16:creationId xmlns:a16="http://schemas.microsoft.com/office/drawing/2014/main" id="{AFCA07A5-9B6C-1A40-9279-9301291F65FF}"/>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9" name="Espace réservé du pied de page 2">
            <a:extLst>
              <a:ext uri="{FF2B5EF4-FFF2-40B4-BE49-F238E27FC236}">
                <a16:creationId xmlns:a16="http://schemas.microsoft.com/office/drawing/2014/main" id="{6F271DF2-C564-284E-87BA-1161D4E708CD}"/>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0" name="Titre 1">
            <a:extLst>
              <a:ext uri="{FF2B5EF4-FFF2-40B4-BE49-F238E27FC236}">
                <a16:creationId xmlns:a16="http://schemas.microsoft.com/office/drawing/2014/main" id="{63F4328E-7E62-4349-9D69-29C77BCEDB5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265297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5_Page-5">
    <p:spTree>
      <p:nvGrpSpPr>
        <p:cNvPr id="1" name=""/>
        <p:cNvGrpSpPr/>
        <p:nvPr/>
      </p:nvGrpSpPr>
      <p:grpSpPr>
        <a:xfrm>
          <a:off x="0" y="0"/>
          <a:ext cx="0" cy="0"/>
          <a:chOff x="0" y="0"/>
          <a:chExt cx="0" cy="0"/>
        </a:xfrm>
      </p:grpSpPr>
      <p:sp>
        <p:nvSpPr>
          <p:cNvPr id="15" name="Espace réservé du texte 5"/>
          <p:cNvSpPr>
            <a:spLocks noGrp="1"/>
          </p:cNvSpPr>
          <p:nvPr>
            <p:ph type="body" sz="quarter" idx="22" hasCustomPrompt="1"/>
          </p:nvPr>
        </p:nvSpPr>
        <p:spPr>
          <a:xfrm>
            <a:off x="392762" y="837839"/>
            <a:ext cx="83264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16" name="Espace réservé du texte 5"/>
          <p:cNvSpPr>
            <a:spLocks noGrp="1"/>
          </p:cNvSpPr>
          <p:nvPr>
            <p:ph type="body" sz="quarter" idx="23" hasCustomPrompt="1"/>
          </p:nvPr>
        </p:nvSpPr>
        <p:spPr>
          <a:xfrm>
            <a:off x="2730500" y="2741502"/>
            <a:ext cx="5988338"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7" name="Espace réservé de la date 3">
            <a:extLst>
              <a:ext uri="{FF2B5EF4-FFF2-40B4-BE49-F238E27FC236}">
                <a16:creationId xmlns:a16="http://schemas.microsoft.com/office/drawing/2014/main" id="{DD628F56-390E-9F4D-9D07-524911DA1FC2}"/>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8" name="Espace réservé du pied de page 2">
            <a:extLst>
              <a:ext uri="{FF2B5EF4-FFF2-40B4-BE49-F238E27FC236}">
                <a16:creationId xmlns:a16="http://schemas.microsoft.com/office/drawing/2014/main" id="{B06C4B8B-C2C9-5248-9DAB-9B54C4650F03}"/>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0" name="Titre 1">
            <a:extLst>
              <a:ext uri="{FF2B5EF4-FFF2-40B4-BE49-F238E27FC236}">
                <a16:creationId xmlns:a16="http://schemas.microsoft.com/office/drawing/2014/main" id="{D849E243-1C01-CD41-B490-75DF3EE3BD1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08066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6_Page-6">
    <p:spTree>
      <p:nvGrpSpPr>
        <p:cNvPr id="1" name=""/>
        <p:cNvGrpSpPr/>
        <p:nvPr/>
      </p:nvGrpSpPr>
      <p:grpSpPr>
        <a:xfrm>
          <a:off x="0" y="0"/>
          <a:ext cx="0" cy="0"/>
          <a:chOff x="0" y="0"/>
          <a:chExt cx="0" cy="0"/>
        </a:xfrm>
      </p:grpSpPr>
      <p:sp>
        <p:nvSpPr>
          <p:cNvPr id="18" name="Espace réservé du texte 5"/>
          <p:cNvSpPr>
            <a:spLocks noGrp="1"/>
          </p:cNvSpPr>
          <p:nvPr>
            <p:ph type="body" sz="quarter" idx="22" hasCustomPrompt="1"/>
          </p:nvPr>
        </p:nvSpPr>
        <p:spPr>
          <a:xfrm>
            <a:off x="392762" y="831354"/>
            <a:ext cx="5885992"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20" name="Espace réservé du texte 5"/>
          <p:cNvSpPr>
            <a:spLocks noGrp="1"/>
          </p:cNvSpPr>
          <p:nvPr>
            <p:ph type="body" sz="quarter" idx="23" hasCustomPrompt="1"/>
          </p:nvPr>
        </p:nvSpPr>
        <p:spPr>
          <a:xfrm>
            <a:off x="392400" y="2715375"/>
            <a:ext cx="5886354" cy="1620000"/>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7" name="Espace réservé de la date 3">
            <a:extLst>
              <a:ext uri="{FF2B5EF4-FFF2-40B4-BE49-F238E27FC236}">
                <a16:creationId xmlns:a16="http://schemas.microsoft.com/office/drawing/2014/main" id="{755E1097-5D26-0449-B494-471EC34D77DD}"/>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8" name="Espace réservé du pied de page 2">
            <a:extLst>
              <a:ext uri="{FF2B5EF4-FFF2-40B4-BE49-F238E27FC236}">
                <a16:creationId xmlns:a16="http://schemas.microsoft.com/office/drawing/2014/main" id="{876E93D6-9169-6841-A6DD-5602C83D5052}"/>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9" name="Titre 1">
            <a:extLst>
              <a:ext uri="{FF2B5EF4-FFF2-40B4-BE49-F238E27FC236}">
                <a16:creationId xmlns:a16="http://schemas.microsoft.com/office/drawing/2014/main" id="{484D6DEF-8CAC-2142-ABA5-C4F30860C58F}"/>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1460109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7_Page-7">
    <p:spTree>
      <p:nvGrpSpPr>
        <p:cNvPr id="1" name=""/>
        <p:cNvGrpSpPr/>
        <p:nvPr/>
      </p:nvGrpSpPr>
      <p:grpSpPr>
        <a:xfrm>
          <a:off x="0" y="0"/>
          <a:ext cx="0" cy="0"/>
          <a:chOff x="0" y="0"/>
          <a:chExt cx="0" cy="0"/>
        </a:xfrm>
      </p:grpSpPr>
      <p:sp>
        <p:nvSpPr>
          <p:cNvPr id="11" name="Espace réservé du texte 5"/>
          <p:cNvSpPr>
            <a:spLocks noGrp="1"/>
          </p:cNvSpPr>
          <p:nvPr>
            <p:ph type="body" sz="quarter" idx="22" hasCustomPrompt="1"/>
          </p:nvPr>
        </p:nvSpPr>
        <p:spPr>
          <a:xfrm>
            <a:off x="392762" y="831354"/>
            <a:ext cx="4172888" cy="326707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a:p>
            <a:pPr lvl="1"/>
            <a:r>
              <a:rPr lang="fr-FR" dirty="0"/>
              <a:t>Cliquez pour modifier l’intertitre</a:t>
            </a:r>
          </a:p>
          <a:p>
            <a:pPr lvl="2"/>
            <a:r>
              <a:rPr lang="fr-FR" dirty="0"/>
              <a:t>Cliquez pour modifier le texte</a:t>
            </a:r>
          </a:p>
          <a:p>
            <a:pPr lvl="3"/>
            <a:r>
              <a:rPr lang="fr-FR" sz="1500" dirty="0"/>
              <a:t>Cliquez pour modifier la liste</a:t>
            </a:r>
            <a:endParaRPr lang="fr-FR" dirty="0"/>
          </a:p>
        </p:txBody>
      </p:sp>
      <p:sp>
        <p:nvSpPr>
          <p:cNvPr id="6" name="Espace réservé de la date 3">
            <a:extLst>
              <a:ext uri="{FF2B5EF4-FFF2-40B4-BE49-F238E27FC236}">
                <a16:creationId xmlns:a16="http://schemas.microsoft.com/office/drawing/2014/main" id="{B5505FE1-5558-DE4C-9CC0-504826F5D5AE}"/>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8" name="Espace réservé du pied de page 2">
            <a:extLst>
              <a:ext uri="{FF2B5EF4-FFF2-40B4-BE49-F238E27FC236}">
                <a16:creationId xmlns:a16="http://schemas.microsoft.com/office/drawing/2014/main" id="{652E4A3C-E9E9-B946-B2F9-2C71F67DB558}"/>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9" name="Titre 1">
            <a:extLst>
              <a:ext uri="{FF2B5EF4-FFF2-40B4-BE49-F238E27FC236}">
                <a16:creationId xmlns:a16="http://schemas.microsoft.com/office/drawing/2014/main" id="{C63E5A6E-8049-5143-9C59-823C0BD9E03D}"/>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2327666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8_Page-8">
    <p:spTree>
      <p:nvGrpSpPr>
        <p:cNvPr id="1" name=""/>
        <p:cNvGrpSpPr/>
        <p:nvPr/>
      </p:nvGrpSpPr>
      <p:grpSpPr>
        <a:xfrm>
          <a:off x="0" y="0"/>
          <a:ext cx="0" cy="0"/>
          <a:chOff x="0" y="0"/>
          <a:chExt cx="0" cy="0"/>
        </a:xfrm>
      </p:grpSpPr>
      <p:sp>
        <p:nvSpPr>
          <p:cNvPr id="7" name="Espace réservé du graphique 6"/>
          <p:cNvSpPr>
            <a:spLocks noGrp="1"/>
          </p:cNvSpPr>
          <p:nvPr>
            <p:ph type="chart" sz="quarter" idx="18"/>
          </p:nvPr>
        </p:nvSpPr>
        <p:spPr>
          <a:xfrm>
            <a:off x="392116" y="1546700"/>
            <a:ext cx="8326437" cy="2343150"/>
          </a:xfrm>
          <a:prstGeom prst="rect">
            <a:avLst/>
          </a:prstGeom>
        </p:spPr>
        <p:txBody>
          <a:bodyPr vert="horz"/>
          <a:lstStyle/>
          <a:p>
            <a:endParaRPr lang="fr-FR"/>
          </a:p>
        </p:txBody>
      </p:sp>
      <p:sp>
        <p:nvSpPr>
          <p:cNvPr id="14" name="Espace réservé du contenu 17"/>
          <p:cNvSpPr>
            <a:spLocks noGrp="1"/>
          </p:cNvSpPr>
          <p:nvPr>
            <p:ph sz="quarter" idx="19" hasCustomPrompt="1"/>
          </p:nvPr>
        </p:nvSpPr>
        <p:spPr>
          <a:xfrm>
            <a:off x="392116" y="4019551"/>
            <a:ext cx="8326437" cy="323663"/>
          </a:xfrm>
          <a:prstGeom prst="rect">
            <a:avLst/>
          </a:prstGeom>
        </p:spPr>
        <p:txBody>
          <a:bodyPr vert="horz"/>
          <a:lstStyle>
            <a:lvl1pPr marL="0" indent="-342000">
              <a:lnSpc>
                <a:spcPct val="100000"/>
              </a:lnSpc>
              <a:buClr>
                <a:srgbClr val="E3000B"/>
              </a:buClr>
              <a:buFont typeface="Lucida Grande"/>
              <a:buChar char="&gt;"/>
              <a:defRPr sz="1800"/>
            </a:lvl1pPr>
            <a:lvl2pPr marL="0" indent="-285750">
              <a:buFont typeface="Lucida Grande"/>
              <a:buChar char="&gt;"/>
              <a:defRPr sz="1800"/>
            </a:lvl2pPr>
            <a:lvl3pPr marL="0" indent="-228600">
              <a:buFont typeface="Lucida Grande"/>
              <a:buChar char="&gt;"/>
              <a:defRPr sz="1800"/>
            </a:lvl3pPr>
            <a:lvl4pPr marL="0" indent="-228600">
              <a:buFont typeface="Lucida Grande"/>
              <a:buChar char="&gt;"/>
              <a:defRPr sz="1800"/>
            </a:lvl4pPr>
            <a:lvl5pPr marL="0" indent="-228600">
              <a:buFont typeface="Lucida Grande"/>
              <a:buChar char="&gt;"/>
              <a:defRPr sz="1800"/>
            </a:lvl5pPr>
          </a:lstStyle>
          <a:p>
            <a:pPr lvl="0"/>
            <a:r>
              <a:rPr lang="fr-FR" dirty="0"/>
              <a:t>Cliquez pour modifier la légende</a:t>
            </a:r>
          </a:p>
        </p:txBody>
      </p:sp>
      <p:sp>
        <p:nvSpPr>
          <p:cNvPr id="10" name="Espace réservé du texte 5"/>
          <p:cNvSpPr>
            <a:spLocks noGrp="1"/>
          </p:cNvSpPr>
          <p:nvPr>
            <p:ph type="body" sz="quarter" idx="22" hasCustomPrompt="1"/>
          </p:nvPr>
        </p:nvSpPr>
        <p:spPr>
          <a:xfrm>
            <a:off x="392762" y="829489"/>
            <a:ext cx="8326438" cy="581025"/>
          </a:xfrm>
          <a:prstGeom prst="rect">
            <a:avLst/>
          </a:prstGeom>
        </p:spPr>
        <p:txBody>
          <a:bodyPr vert="horz"/>
          <a:lstStyle>
            <a:lvl1pPr marL="0" indent="0">
              <a:buClr>
                <a:schemeClr val="bg1"/>
              </a:buClr>
              <a:defRPr sz="1800" b="1" cap="all"/>
            </a:lvl1pPr>
            <a:lvl2pPr marL="0" indent="0">
              <a:buClr>
                <a:schemeClr val="bg1"/>
              </a:buClr>
              <a:buFont typeface="Arial"/>
              <a:buChar char="•"/>
              <a:defRPr sz="1800" b="1" i="0" u="sng" baseline="0">
                <a:solidFill>
                  <a:schemeClr val="bg1">
                    <a:lumMod val="65000"/>
                  </a:schemeClr>
                </a:solidFill>
              </a:defRPr>
            </a:lvl2pPr>
            <a:lvl3pPr marL="396000" indent="-228600">
              <a:buClr>
                <a:srgbClr val="E3000B"/>
              </a:buClr>
              <a:buFont typeface="Lucida Grande"/>
              <a:buChar char="&gt;"/>
              <a:defRPr sz="1800"/>
            </a:lvl3pPr>
            <a:lvl4pPr marL="666000">
              <a:buClr>
                <a:srgbClr val="E3000B"/>
              </a:buClr>
              <a:defRPr sz="1500"/>
            </a:lvl4pPr>
          </a:lstStyle>
          <a:p>
            <a:pPr lvl="0"/>
            <a:r>
              <a:rPr lang="fr-FR" dirty="0"/>
              <a:t>CLIQUEZ POUR MODIFIER LE SOUS-TITRE</a:t>
            </a:r>
          </a:p>
        </p:txBody>
      </p:sp>
      <p:sp>
        <p:nvSpPr>
          <p:cNvPr id="9" name="Espace réservé de la date 3">
            <a:extLst>
              <a:ext uri="{FF2B5EF4-FFF2-40B4-BE49-F238E27FC236}">
                <a16:creationId xmlns:a16="http://schemas.microsoft.com/office/drawing/2014/main" id="{5AE3611F-DC16-7448-92DF-7EDC6D97FD41}"/>
              </a:ext>
            </a:extLst>
          </p:cNvPr>
          <p:cNvSpPr>
            <a:spLocks noGrp="1"/>
          </p:cNvSpPr>
          <p:nvPr>
            <p:ph type="dt" sz="half" idx="2"/>
          </p:nvPr>
        </p:nvSpPr>
        <p:spPr>
          <a:xfrm>
            <a:off x="6629864" y="4599483"/>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r>
              <a:rPr lang="fr-FR"/>
              <a:t>25/11/2019</a:t>
            </a:r>
            <a:endParaRPr lang="en-US" dirty="0"/>
          </a:p>
        </p:txBody>
      </p:sp>
      <p:sp>
        <p:nvSpPr>
          <p:cNvPr id="11" name="Espace réservé du pied de page 2">
            <a:extLst>
              <a:ext uri="{FF2B5EF4-FFF2-40B4-BE49-F238E27FC236}">
                <a16:creationId xmlns:a16="http://schemas.microsoft.com/office/drawing/2014/main" id="{96B44B0B-3949-0242-A3B0-A1764E302D11}"/>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2" name="Titre 1">
            <a:extLst>
              <a:ext uri="{FF2B5EF4-FFF2-40B4-BE49-F238E27FC236}">
                <a16:creationId xmlns:a16="http://schemas.microsoft.com/office/drawing/2014/main" id="{C0159BDC-DBB2-0348-B213-501272775F8A}"/>
              </a:ext>
            </a:extLst>
          </p:cNvPr>
          <p:cNvSpPr>
            <a:spLocks noGrp="1"/>
          </p:cNvSpPr>
          <p:nvPr>
            <p:ph type="title" hasCustomPrompt="1"/>
          </p:nvPr>
        </p:nvSpPr>
        <p:spPr>
          <a:xfrm>
            <a:off x="392400" y="224589"/>
            <a:ext cx="8326800" cy="437400"/>
          </a:xfrm>
          <a:prstGeom prst="rect">
            <a:avLst/>
          </a:prstGeom>
        </p:spPr>
        <p:txBody>
          <a:bodyPr vert="horz" anchor="ctr" anchorCtr="0"/>
          <a:lstStyle>
            <a:lvl1pPr algn="l">
              <a:defRPr sz="3200">
                <a:solidFill>
                  <a:srgbClr val="E3000B"/>
                </a:solidFill>
              </a:defRPr>
            </a:lvl1pPr>
          </a:lstStyle>
          <a:p>
            <a:r>
              <a:rPr lang="fr-FR" dirty="0"/>
              <a:t>Cliquez et modifiez le titre</a:t>
            </a:r>
          </a:p>
        </p:txBody>
      </p:sp>
    </p:spTree>
    <p:extLst>
      <p:ext uri="{BB962C8B-B14F-4D97-AF65-F5344CB8AC3E}">
        <p14:creationId xmlns:p14="http://schemas.microsoft.com/office/powerpoint/2010/main" val="34378753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2.png"/><Relationship Id="rId5" Type="http://schemas.openxmlformats.org/officeDocument/2006/relationships/slideLayout" Target="../slideLayouts/slideLayout8.xml"/><Relationship Id="rId10" Type="http://schemas.openxmlformats.org/officeDocument/2006/relationships/image" Target="../media/image3.jpg"/><Relationship Id="rId4" Type="http://schemas.openxmlformats.org/officeDocument/2006/relationships/slideLayout" Target="../slideLayouts/slideLayout7.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a:stretch>
            <a:fillRect/>
          </a:stretch>
        </p:blipFill>
        <p:spPr>
          <a:xfrm>
            <a:off x="144000" y="164642"/>
            <a:ext cx="8856000" cy="4814215"/>
          </a:xfrm>
          <a:prstGeom prst="rect">
            <a:avLst/>
          </a:prstGeom>
        </p:spPr>
      </p:pic>
      <p:sp>
        <p:nvSpPr>
          <p:cNvPr id="12" name="Rectangle 11"/>
          <p:cNvSpPr/>
          <p:nvPr userDrawn="1"/>
        </p:nvSpPr>
        <p:spPr>
          <a:xfrm>
            <a:off x="3" y="997527"/>
            <a:ext cx="5411582" cy="31006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829687"/>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8604" y="1298833"/>
            <a:ext cx="1645158" cy="330327"/>
          </a:xfrm>
          <a:prstGeom prst="rect">
            <a:avLst/>
          </a:prstGeom>
        </p:spPr>
      </p:pic>
      <p:sp>
        <p:nvSpPr>
          <p:cNvPr id="11" name="Espace réservé de la date 3">
            <a:extLst>
              <a:ext uri="{FF2B5EF4-FFF2-40B4-BE49-F238E27FC236}">
                <a16:creationId xmlns:a16="http://schemas.microsoft.com/office/drawing/2014/main" id="{F01C8C99-B6F3-6846-9F85-46C9809B8EA5}"/>
              </a:ext>
            </a:extLst>
          </p:cNvPr>
          <p:cNvSpPr>
            <a:spLocks noGrp="1"/>
          </p:cNvSpPr>
          <p:nvPr>
            <p:ph type="dt" sz="half" idx="2"/>
          </p:nvPr>
        </p:nvSpPr>
        <p:spPr>
          <a:xfrm>
            <a:off x="613187" y="3644756"/>
            <a:ext cx="1708888" cy="273844"/>
          </a:xfrm>
          <a:prstGeom prst="rect">
            <a:avLst/>
          </a:prstGeom>
        </p:spPr>
        <p:txBody>
          <a:bodyPr vert="horz" lIns="91440" tIns="45720" rIns="91440" bIns="45720" rtlCol="0" anchor="ctr"/>
          <a:lstStyle>
            <a:lvl1pPr algn="r">
              <a:defRPr sz="1200">
                <a:solidFill>
                  <a:schemeClr val="bg1">
                    <a:lumMod val="65000"/>
                  </a:schemeClr>
                </a:solidFill>
              </a:defRPr>
            </a:lvl1pPr>
          </a:lstStyle>
          <a:p>
            <a:pPr algn="l"/>
            <a:r>
              <a:rPr lang="fr-FR"/>
              <a:t>25/11/2019</a:t>
            </a:r>
            <a:endParaRPr lang="en-US" dirty="0"/>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3021420"/>
            <a:ext cx="4274693" cy="472663"/>
          </a:xfrm>
          <a:prstGeom prst="rect">
            <a:avLst/>
          </a:prstGeom>
        </p:spPr>
        <p:txBody>
          <a:bodyPr vert="horz" lIns="91440" tIns="45720" rIns="91440" bIns="45720" rtlCol="0">
            <a:noAutofit/>
          </a:bodyPr>
          <a:lstStyle/>
          <a:p>
            <a:pPr lvl="0"/>
            <a:r>
              <a:rPr lang="fr-FR" dirty="0"/>
              <a:t>Cliquez ici pour modifier la phrase optionnelle</a:t>
            </a:r>
            <a:br>
              <a:rPr lang="fr-FR" dirty="0"/>
            </a:br>
            <a:r>
              <a:rPr lang="fr-FR" dirty="0"/>
              <a:t>de la couverture.</a:t>
            </a:r>
          </a:p>
        </p:txBody>
      </p:sp>
    </p:spTree>
    <p:extLst>
      <p:ext uri="{BB962C8B-B14F-4D97-AF65-F5344CB8AC3E}">
        <p14:creationId xmlns:p14="http://schemas.microsoft.com/office/powerpoint/2010/main" val="3220912265"/>
      </p:ext>
    </p:extLst>
  </p:cSld>
  <p:clrMap bg1="lt1" tx1="dk1" bg2="lt2" tx2="dk2" accent1="accent1" accent2="accent2" accent3="accent3" accent4="accent4" accent5="accent5" accent6="accent6" hlink="hlink" folHlink="folHlink"/>
  <p:sldLayoutIdLst>
    <p:sldLayoutId id="2147483870" r:id="rId1"/>
  </p:sldLayoutIdLst>
  <p:hf sldNum="0" hdr="0" ft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a:alphaModFix amt="44000"/>
          </a:blip>
          <a:stretch>
            <a:fillRect/>
          </a:stretch>
        </p:blipFill>
        <p:spPr>
          <a:xfrm>
            <a:off x="144004" y="164642"/>
            <a:ext cx="8855990" cy="4814209"/>
          </a:xfrm>
          <a:prstGeom prst="rect">
            <a:avLst/>
          </a:prstGeom>
          <a:solidFill>
            <a:schemeClr val="bg1"/>
          </a:solidFill>
        </p:spPr>
      </p:pic>
      <p:sp>
        <p:nvSpPr>
          <p:cNvPr id="10" name="Rectangle 9">
            <a:extLst>
              <a:ext uri="{FF2B5EF4-FFF2-40B4-BE49-F238E27FC236}">
                <a16:creationId xmlns:a16="http://schemas.microsoft.com/office/drawing/2014/main" id="{4FCB2FB6-3D19-5B40-B2DB-575875CEEC1B}"/>
              </a:ext>
            </a:extLst>
          </p:cNvPr>
          <p:cNvSpPr/>
          <p:nvPr userDrawn="1"/>
        </p:nvSpPr>
        <p:spPr>
          <a:xfrm>
            <a:off x="-39262" y="1002607"/>
            <a:ext cx="5481327" cy="2639753"/>
          </a:xfrm>
          <a:prstGeom prst="rect">
            <a:avLst/>
          </a:prstGeom>
          <a:solidFill>
            <a:schemeClr val="bg1"/>
          </a:solidFill>
          <a:ln w="25400">
            <a:solidFill>
              <a:srgbClr val="E300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Espace réservé du titre 1"/>
          <p:cNvSpPr>
            <a:spLocks noGrp="1"/>
          </p:cNvSpPr>
          <p:nvPr userDrawn="1">
            <p:ph type="title"/>
          </p:nvPr>
        </p:nvSpPr>
        <p:spPr>
          <a:xfrm>
            <a:off x="604877" y="1494328"/>
            <a:ext cx="4274693" cy="1191733"/>
          </a:xfrm>
          <a:prstGeom prst="rect">
            <a:avLst/>
          </a:prstGeom>
          <a:noFill/>
        </p:spPr>
        <p:txBody>
          <a:bodyPr vert="horz" lIns="91440" tIns="45720" rIns="91440" bIns="45720" rtlCol="0" anchor="t" anchorCtr="0">
            <a:noAutofit/>
          </a:bodyPr>
          <a:lstStyle/>
          <a:p>
            <a:r>
              <a:rPr lang="fr-FR" dirty="0"/>
              <a:t>AJOUTER le titre</a:t>
            </a:r>
            <a:br>
              <a:rPr lang="fr-FR" dirty="0"/>
            </a:br>
            <a:r>
              <a:rPr lang="fr-FR" dirty="0"/>
              <a:t>de la PRÉSENTATION</a:t>
            </a:r>
            <a:br>
              <a:rPr lang="fr-FR" dirty="0"/>
            </a:br>
            <a:r>
              <a:rPr lang="fr-FR" dirty="0"/>
              <a:t>3 LIGNES MAXI</a:t>
            </a:r>
          </a:p>
        </p:txBody>
      </p:sp>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16" name="Espace réservé du texte 2">
            <a:extLst>
              <a:ext uri="{FF2B5EF4-FFF2-40B4-BE49-F238E27FC236}">
                <a16:creationId xmlns:a16="http://schemas.microsoft.com/office/drawing/2014/main" id="{130D2137-9488-E347-BC24-B431F217EA15}"/>
              </a:ext>
            </a:extLst>
          </p:cNvPr>
          <p:cNvSpPr>
            <a:spLocks noGrp="1"/>
          </p:cNvSpPr>
          <p:nvPr>
            <p:ph type="body" idx="1"/>
          </p:nvPr>
        </p:nvSpPr>
        <p:spPr>
          <a:xfrm>
            <a:off x="604877" y="2696221"/>
            <a:ext cx="4274693" cy="472663"/>
          </a:xfrm>
          <a:prstGeom prst="rect">
            <a:avLst/>
          </a:prstGeom>
        </p:spPr>
        <p:txBody>
          <a:bodyPr vert="horz" lIns="91440" tIns="45720" rIns="91440" bIns="45720" rtlCol="0">
            <a:noAutofit/>
          </a:bodyPr>
          <a:lstStyle/>
          <a:p>
            <a:pPr lvl="0"/>
            <a:r>
              <a:rPr lang="fr-FR" dirty="0"/>
              <a:t>Cliquez ici pour modifier la phrase optionnelle</a:t>
            </a:r>
            <a:br>
              <a:rPr lang="fr-FR" dirty="0"/>
            </a:br>
            <a:r>
              <a:rPr lang="fr-FR" dirty="0"/>
              <a:t>de la couverture.</a:t>
            </a:r>
          </a:p>
        </p:txBody>
      </p:sp>
      <p:sp>
        <p:nvSpPr>
          <p:cNvPr id="12" name="Rectangle 11">
            <a:extLst>
              <a:ext uri="{FF2B5EF4-FFF2-40B4-BE49-F238E27FC236}">
                <a16:creationId xmlns:a16="http://schemas.microsoft.com/office/drawing/2014/main" id="{BE72D801-F9CD-5942-BA10-2A31B22E16F4}"/>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3" name="Espace réservé du pied de page 2">
            <a:extLst>
              <a:ext uri="{FF2B5EF4-FFF2-40B4-BE49-F238E27FC236}">
                <a16:creationId xmlns:a16="http://schemas.microsoft.com/office/drawing/2014/main" id="{C0867AB3-A664-0B43-9CAC-C50275FC37B6}"/>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Espace réservé du numéro de diapositive 5">
            <a:extLst>
              <a:ext uri="{FF2B5EF4-FFF2-40B4-BE49-F238E27FC236}">
                <a16:creationId xmlns:a16="http://schemas.microsoft.com/office/drawing/2014/main" id="{D8822F80-4960-C34F-91AE-832CEC4A5BE1}"/>
              </a:ext>
            </a:extLst>
          </p:cNvPr>
          <p:cNvSpPr txBox="1">
            <a:spLocks/>
          </p:cNvSpPr>
          <p:nvPr userDrawn="1"/>
        </p:nvSpPr>
        <p:spPr>
          <a:xfrm>
            <a:off x="8355280" y="61999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7" name="Espace réservé du numéro de diapositive 5">
            <a:extLst>
              <a:ext uri="{FF2B5EF4-FFF2-40B4-BE49-F238E27FC236}">
                <a16:creationId xmlns:a16="http://schemas.microsoft.com/office/drawing/2014/main" id="{EB7E45CB-7796-A248-9D8C-A15FB686040C}"/>
              </a:ext>
            </a:extLst>
          </p:cNvPr>
          <p:cNvSpPr txBox="1">
            <a:spLocks/>
          </p:cNvSpPr>
          <p:nvPr userDrawn="1"/>
        </p:nvSpPr>
        <p:spPr>
          <a:xfrm>
            <a:off x="8507680" y="63523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8" name="Espace réservé du numéro de diapositive 5">
            <a:extLst>
              <a:ext uri="{FF2B5EF4-FFF2-40B4-BE49-F238E27FC236}">
                <a16:creationId xmlns:a16="http://schemas.microsoft.com/office/drawing/2014/main" id="{1D68B28F-10E5-1E45-867F-0C448F1D9BCD}"/>
              </a:ext>
            </a:extLst>
          </p:cNvPr>
          <p:cNvSpPr txBox="1">
            <a:spLocks/>
          </p:cNvSpPr>
          <p:nvPr userDrawn="1"/>
        </p:nvSpPr>
        <p:spPr>
          <a:xfrm>
            <a:off x="8660080" y="65047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9" name="Espace réservé du numéro de diapositive 5">
            <a:extLst>
              <a:ext uri="{FF2B5EF4-FFF2-40B4-BE49-F238E27FC236}">
                <a16:creationId xmlns:a16="http://schemas.microsoft.com/office/drawing/2014/main" id="{5452F0F3-C84D-D842-8A65-24AD1210DD92}"/>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Tree>
    <p:extLst>
      <p:ext uri="{BB962C8B-B14F-4D97-AF65-F5344CB8AC3E}">
        <p14:creationId xmlns:p14="http://schemas.microsoft.com/office/powerpoint/2010/main" val="2024385399"/>
      </p:ext>
    </p:extLst>
  </p:cSld>
  <p:clrMap bg1="lt1" tx1="dk1" bg2="lt2" tx2="dk2" accent1="accent1" accent2="accent2" accent3="accent3" accent4="accent4" accent5="accent5" accent6="accent6" hlink="hlink" folHlink="folHlink"/>
  <p:sldLayoutIdLst>
    <p:sldLayoutId id="2147483891" r:id="rId1"/>
  </p:sldLayoutIdLst>
  <p:hf sldNum="0" hdr="0" ft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5" name="Image 4">
            <a:extLst>
              <a:ext uri="{FF2B5EF4-FFF2-40B4-BE49-F238E27FC236}">
                <a16:creationId xmlns:a16="http://schemas.microsoft.com/office/drawing/2014/main" id="{AD78F416-BA00-294E-B576-9C1F1471EE50}"/>
              </a:ext>
            </a:extLst>
          </p:cNvPr>
          <p:cNvPicPr>
            <a:picLocks noChangeAspect="1"/>
          </p:cNvPicPr>
          <p:nvPr userDrawn="1"/>
        </p:nvPicPr>
        <p:blipFill>
          <a:blip r:embed="rId3">
            <a:alphaModFix amt="0"/>
          </a:blip>
          <a:stretch>
            <a:fillRect/>
          </a:stretch>
        </p:blipFill>
        <p:spPr>
          <a:xfrm>
            <a:off x="144004" y="164642"/>
            <a:ext cx="8855990" cy="4814210"/>
          </a:xfrm>
          <a:prstGeom prst="rect">
            <a:avLst/>
          </a:prstGeom>
          <a:solidFill>
            <a:schemeClr val="bg1"/>
          </a:solidFill>
        </p:spPr>
      </p:pic>
      <p:sp>
        <p:nvSpPr>
          <p:cNvPr id="13" name="ZoneTexte 12">
            <a:extLst>
              <a:ext uri="{FF2B5EF4-FFF2-40B4-BE49-F238E27FC236}">
                <a16:creationId xmlns:a16="http://schemas.microsoft.com/office/drawing/2014/main" id="{512D3901-6A9C-5F45-AD2D-229F8E259D68}"/>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12" name="Rectangle 11">
            <a:extLst>
              <a:ext uri="{FF2B5EF4-FFF2-40B4-BE49-F238E27FC236}">
                <a16:creationId xmlns:a16="http://schemas.microsoft.com/office/drawing/2014/main" id="{BE72D801-F9CD-5942-BA10-2A31B22E16F4}"/>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3" name="Espace réservé du pied de page 2">
            <a:extLst>
              <a:ext uri="{FF2B5EF4-FFF2-40B4-BE49-F238E27FC236}">
                <a16:creationId xmlns:a16="http://schemas.microsoft.com/office/drawing/2014/main" id="{C0867AB3-A664-0B43-9CAC-C50275FC37B6}"/>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14" name="Espace réservé du numéro de diapositive 5">
            <a:extLst>
              <a:ext uri="{FF2B5EF4-FFF2-40B4-BE49-F238E27FC236}">
                <a16:creationId xmlns:a16="http://schemas.microsoft.com/office/drawing/2014/main" id="{D8822F80-4960-C34F-91AE-832CEC4A5BE1}"/>
              </a:ext>
            </a:extLst>
          </p:cNvPr>
          <p:cNvSpPr txBox="1">
            <a:spLocks/>
          </p:cNvSpPr>
          <p:nvPr userDrawn="1"/>
        </p:nvSpPr>
        <p:spPr>
          <a:xfrm>
            <a:off x="8355280" y="61999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7" name="Espace réservé du numéro de diapositive 5">
            <a:extLst>
              <a:ext uri="{FF2B5EF4-FFF2-40B4-BE49-F238E27FC236}">
                <a16:creationId xmlns:a16="http://schemas.microsoft.com/office/drawing/2014/main" id="{EB7E45CB-7796-A248-9D8C-A15FB686040C}"/>
              </a:ext>
            </a:extLst>
          </p:cNvPr>
          <p:cNvSpPr txBox="1">
            <a:spLocks/>
          </p:cNvSpPr>
          <p:nvPr userDrawn="1"/>
        </p:nvSpPr>
        <p:spPr>
          <a:xfrm>
            <a:off x="8507680" y="63523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8" name="Espace réservé du numéro de diapositive 5">
            <a:extLst>
              <a:ext uri="{FF2B5EF4-FFF2-40B4-BE49-F238E27FC236}">
                <a16:creationId xmlns:a16="http://schemas.microsoft.com/office/drawing/2014/main" id="{1D68B28F-10E5-1E45-867F-0C448F1D9BCD}"/>
              </a:ext>
            </a:extLst>
          </p:cNvPr>
          <p:cNvSpPr txBox="1">
            <a:spLocks/>
          </p:cNvSpPr>
          <p:nvPr userDrawn="1"/>
        </p:nvSpPr>
        <p:spPr>
          <a:xfrm>
            <a:off x="8660080" y="6504738"/>
            <a:ext cx="474960" cy="365125"/>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sp>
        <p:nvSpPr>
          <p:cNvPr id="19" name="Espace réservé du numéro de diapositive 5">
            <a:extLst>
              <a:ext uri="{FF2B5EF4-FFF2-40B4-BE49-F238E27FC236}">
                <a16:creationId xmlns:a16="http://schemas.microsoft.com/office/drawing/2014/main" id="{5452F0F3-C84D-D842-8A65-24AD1210DD92}"/>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pic>
        <p:nvPicPr>
          <p:cNvPr id="15" name="Imag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017" y="4601378"/>
            <a:ext cx="1221840" cy="245330"/>
          </a:xfrm>
          <a:prstGeom prst="rect">
            <a:avLst/>
          </a:prstGeom>
        </p:spPr>
      </p:pic>
    </p:spTree>
    <p:extLst>
      <p:ext uri="{BB962C8B-B14F-4D97-AF65-F5344CB8AC3E}">
        <p14:creationId xmlns:p14="http://schemas.microsoft.com/office/powerpoint/2010/main" val="3436915490"/>
      </p:ext>
    </p:extLst>
  </p:cSld>
  <p:clrMap bg1="lt1" tx1="dk1" bg2="lt2" tx2="dk2" accent1="accent1" accent2="accent2" accent3="accent3" accent4="accent4" accent5="accent5" accent6="accent6" hlink="hlink" folHlink="folHlink"/>
  <p:sldLayoutIdLst>
    <p:sldLayoutId id="2147483917" r:id="rId1"/>
  </p:sldLayoutIdLst>
  <p:hf sldNum="0" hdr="0" ftr="0"/>
  <p:txStyles>
    <p:titleStyle>
      <a:lvl1pPr algn="l" defTabSz="457200" rtl="0" eaLnBrk="1" latinLnBrk="0" hangingPunct="1">
        <a:lnSpc>
          <a:spcPts val="2820"/>
        </a:lnSpc>
        <a:spcBef>
          <a:spcPct val="0"/>
        </a:spcBef>
        <a:buNone/>
        <a:defRPr sz="2600" b="1" i="0" kern="1200" cap="all" spc="0" baseline="0">
          <a:solidFill>
            <a:srgbClr val="E3000B"/>
          </a:solidFill>
          <a:latin typeface="+mj-lt"/>
          <a:ea typeface="+mj-ea"/>
          <a:cs typeface="+mj-cs"/>
        </a:defRPr>
      </a:lvl1pPr>
    </p:titleStyle>
    <p:bodyStyle>
      <a:lvl1pPr marL="0" indent="0" algn="l" defTabSz="457200" rtl="0" eaLnBrk="1" latinLnBrk="0" hangingPunct="1">
        <a:spcBef>
          <a:spcPct val="20000"/>
        </a:spcBef>
        <a:buFont typeface="Arial"/>
        <a:buNone/>
        <a:defRPr sz="1400" kern="1200" baseline="0">
          <a:solidFill>
            <a:schemeClr val="bg1">
              <a:lumMod val="6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120899-DA77-494A-B900-3F873BA1F4F7}"/>
              </a:ext>
            </a:extLst>
          </p:cNvPr>
          <p:cNvSpPr/>
          <p:nvPr userDrawn="1"/>
        </p:nvSpPr>
        <p:spPr>
          <a:xfrm>
            <a:off x="0" y="0"/>
            <a:ext cx="9144000" cy="5143500"/>
          </a:xfrm>
          <a:prstGeom prst="rect">
            <a:avLst/>
          </a:prstGeom>
          <a:solidFill>
            <a:srgbClr val="E300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solidFill>
                <a:srgbClr val="E3000B"/>
              </a:solidFill>
            </a:endParaRPr>
          </a:p>
        </p:txBody>
      </p:sp>
      <p:pic>
        <p:nvPicPr>
          <p:cNvPr id="18" name="Image 17">
            <a:extLst>
              <a:ext uri="{FF2B5EF4-FFF2-40B4-BE49-F238E27FC236}">
                <a16:creationId xmlns:a16="http://schemas.microsoft.com/office/drawing/2014/main" id="{EAC8FBB3-4B76-0F4D-B0C3-A241DDCA9F8A}"/>
              </a:ext>
            </a:extLst>
          </p:cNvPr>
          <p:cNvPicPr>
            <a:picLocks noChangeAspect="1"/>
          </p:cNvPicPr>
          <p:nvPr userDrawn="1"/>
        </p:nvPicPr>
        <p:blipFill>
          <a:blip r:embed="rId10">
            <a:alphaModFix amt="0"/>
          </a:blip>
          <a:stretch>
            <a:fillRect/>
          </a:stretch>
        </p:blipFill>
        <p:spPr>
          <a:xfrm>
            <a:off x="144004" y="164642"/>
            <a:ext cx="8855990" cy="4814210"/>
          </a:xfrm>
          <a:prstGeom prst="rect">
            <a:avLst/>
          </a:prstGeom>
          <a:solidFill>
            <a:schemeClr val="bg1"/>
          </a:solidFill>
        </p:spPr>
      </p:pic>
      <p:sp>
        <p:nvSpPr>
          <p:cNvPr id="19" name="ZoneTexte 18">
            <a:extLst>
              <a:ext uri="{FF2B5EF4-FFF2-40B4-BE49-F238E27FC236}">
                <a16:creationId xmlns:a16="http://schemas.microsoft.com/office/drawing/2014/main" id="{21F72ABE-C4EE-9844-9F05-710E811F03CF}"/>
              </a:ext>
            </a:extLst>
          </p:cNvPr>
          <p:cNvSpPr txBox="1"/>
          <p:nvPr userDrawn="1"/>
        </p:nvSpPr>
        <p:spPr>
          <a:xfrm>
            <a:off x="6759052" y="4945920"/>
            <a:ext cx="2240280" cy="215444"/>
          </a:xfrm>
          <a:prstGeom prst="rect">
            <a:avLst/>
          </a:prstGeom>
          <a:noFill/>
        </p:spPr>
        <p:txBody>
          <a:bodyPr wrap="square" lIns="0" rIns="0" rtlCol="0">
            <a:spAutoFit/>
          </a:bodyPr>
          <a:lstStyle/>
          <a:p>
            <a:pPr algn="r"/>
            <a:r>
              <a:rPr lang="fr-FR" sz="800" b="0" i="0" u="none" strike="noStrike" kern="1200" baseline="0" dirty="0">
                <a:solidFill>
                  <a:schemeClr val="bg1">
                    <a:lumMod val="85000"/>
                  </a:schemeClr>
                </a:solidFill>
                <a:effectLst/>
                <a:latin typeface="+mn-lt"/>
                <a:ea typeface="+mn-ea"/>
                <a:cs typeface="+mn-cs"/>
              </a:rPr>
              <a:t>Document à caractère strictement interne</a:t>
            </a:r>
            <a:endParaRPr lang="fr-FR" sz="800" baseline="0" dirty="0">
              <a:solidFill>
                <a:schemeClr val="bg1">
                  <a:lumMod val="85000"/>
                </a:schemeClr>
              </a:solidFill>
            </a:endParaRPr>
          </a:p>
        </p:txBody>
      </p:sp>
      <p:sp>
        <p:nvSpPr>
          <p:cNvPr id="20" name="Rectangle 19">
            <a:extLst>
              <a:ext uri="{FF2B5EF4-FFF2-40B4-BE49-F238E27FC236}">
                <a16:creationId xmlns:a16="http://schemas.microsoft.com/office/drawing/2014/main" id="{4F6E6ED4-2D1D-994D-924F-9F6F4AABCDFB}"/>
              </a:ext>
            </a:extLst>
          </p:cNvPr>
          <p:cNvSpPr/>
          <p:nvPr userDrawn="1"/>
        </p:nvSpPr>
        <p:spPr>
          <a:xfrm>
            <a:off x="144004" y="4488409"/>
            <a:ext cx="8855328" cy="4912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1" name="Espace réservé du pied de page 2">
            <a:extLst>
              <a:ext uri="{FF2B5EF4-FFF2-40B4-BE49-F238E27FC236}">
                <a16:creationId xmlns:a16="http://schemas.microsoft.com/office/drawing/2014/main" id="{4B33EBCC-320C-B743-9B1A-4472A7737109}"/>
              </a:ext>
            </a:extLst>
          </p:cNvPr>
          <p:cNvSpPr>
            <a:spLocks noGrp="1"/>
          </p:cNvSpPr>
          <p:nvPr>
            <p:ph type="ftr" sz="quarter" idx="3"/>
          </p:nvPr>
        </p:nvSpPr>
        <p:spPr>
          <a:xfrm>
            <a:off x="1981200" y="4596735"/>
            <a:ext cx="453136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22" name="Espace réservé du numéro de diapositive 5">
            <a:extLst>
              <a:ext uri="{FF2B5EF4-FFF2-40B4-BE49-F238E27FC236}">
                <a16:creationId xmlns:a16="http://schemas.microsoft.com/office/drawing/2014/main" id="{C71433DC-4919-4A44-9FBD-4AB34BE3CFB8}"/>
              </a:ext>
            </a:extLst>
          </p:cNvPr>
          <p:cNvSpPr txBox="1">
            <a:spLocks/>
          </p:cNvSpPr>
          <p:nvPr userDrawn="1"/>
        </p:nvSpPr>
        <p:spPr>
          <a:xfrm>
            <a:off x="8431891" y="4604399"/>
            <a:ext cx="474960" cy="273844"/>
          </a:xfrm>
          <a:prstGeom prst="rect">
            <a:avLst/>
          </a:prstGeom>
        </p:spPr>
        <p:txBody>
          <a:bodyPr anchor="ctr" anchorCtr="0"/>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6329638-098C-A149-9E6B-D49BB4276391}" type="slidenum">
              <a:rPr lang="fr-FR" sz="1200" smtClean="0">
                <a:solidFill>
                  <a:schemeClr val="bg1">
                    <a:lumMod val="65000"/>
                  </a:schemeClr>
                </a:solidFill>
              </a:rPr>
              <a:pPr algn="r"/>
              <a:t>‹N°›</a:t>
            </a:fld>
            <a:endParaRPr lang="fr-FR" sz="1200" dirty="0">
              <a:solidFill>
                <a:schemeClr val="bg1">
                  <a:lumMod val="65000"/>
                </a:schemeClr>
              </a:solidFill>
            </a:endParaRPr>
          </a:p>
        </p:txBody>
      </p:sp>
      <p:pic>
        <p:nvPicPr>
          <p:cNvPr id="23" name="Image 22">
            <a:extLst>
              <a:ext uri="{FF2B5EF4-FFF2-40B4-BE49-F238E27FC236}">
                <a16:creationId xmlns:a16="http://schemas.microsoft.com/office/drawing/2014/main" id="{0F70BCA8-3D78-D74E-8F71-A526D27D1FD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37017" y="4601378"/>
            <a:ext cx="1221840" cy="245330"/>
          </a:xfrm>
          <a:prstGeom prst="rect">
            <a:avLst/>
          </a:prstGeom>
        </p:spPr>
      </p:pic>
      <p:sp>
        <p:nvSpPr>
          <p:cNvPr id="24" name="Rectangle 23">
            <a:extLst>
              <a:ext uri="{FF2B5EF4-FFF2-40B4-BE49-F238E27FC236}">
                <a16:creationId xmlns:a16="http://schemas.microsoft.com/office/drawing/2014/main" id="{8E35F470-D719-4C47-8D0B-36DEAA4A55B3}"/>
              </a:ext>
            </a:extLst>
          </p:cNvPr>
          <p:cNvSpPr/>
          <p:nvPr userDrawn="1"/>
        </p:nvSpPr>
        <p:spPr>
          <a:xfrm>
            <a:off x="144004" y="167652"/>
            <a:ext cx="8860235" cy="611736"/>
          </a:xfrm>
          <a:prstGeom prst="rect">
            <a:avLst/>
          </a:prstGeom>
          <a:gradFill flip="none" rotWithShape="1">
            <a:gsLst>
              <a:gs pos="0">
                <a:schemeClr val="bg1"/>
              </a:gs>
              <a:gs pos="100000">
                <a:schemeClr val="bg1">
                  <a:lumMod val="8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5295587"/>
      </p:ext>
    </p:extLst>
  </p:cSld>
  <p:clrMap bg1="lt1" tx1="dk1" bg2="lt2" tx2="dk2" accent1="accent1" accent2="accent2" accent3="accent3" accent4="accent4" accent5="accent5" accent6="accent6" hlink="hlink" folHlink="folHlink"/>
  <p:sldLayoutIdLst>
    <p:sldLayoutId id="2147483856" r:id="rId1"/>
    <p:sldLayoutId id="2147483820" r:id="rId2"/>
    <p:sldLayoutId id="2147483821" r:id="rId3"/>
    <p:sldLayoutId id="2147483822" r:id="rId4"/>
    <p:sldLayoutId id="2147483823" r:id="rId5"/>
    <p:sldLayoutId id="2147483824" r:id="rId6"/>
    <p:sldLayoutId id="2147483825" r:id="rId7"/>
    <p:sldLayoutId id="2147483826" r:id="rId8"/>
  </p:sldLayoutIdLst>
  <p:hf sldNum="0"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hyperlink" Target="https://www.111tampons.com/c/tampon+printer+formule+shiny/100.html" TargetMode="Externa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https://www.111tampons.com/c/tampon+printer+formule+shiny/100.html"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8813-EBD1-5E4C-B6EA-6C7061C6162F}"/>
              </a:ext>
            </a:extLst>
          </p:cNvPr>
          <p:cNvSpPr>
            <a:spLocks noGrp="1"/>
          </p:cNvSpPr>
          <p:nvPr>
            <p:ph type="title"/>
          </p:nvPr>
        </p:nvSpPr>
        <p:spPr>
          <a:xfrm>
            <a:off x="604877" y="1829687"/>
            <a:ext cx="4274693" cy="1531351"/>
          </a:xfrm>
        </p:spPr>
        <p:txBody>
          <a:bodyPr/>
          <a:lstStyle/>
          <a:p>
            <a:pPr algn="ctr">
              <a:lnSpc>
                <a:spcPct val="100000"/>
              </a:lnSpc>
            </a:pPr>
            <a:r>
              <a:rPr lang="fr-FR" sz="3200" dirty="0" smtClean="0"/>
              <a:t>Transférabilité CONDITIONS SPECIFIQUES</a:t>
            </a:r>
            <a:endParaRPr lang="fr-FR" sz="3200" dirty="0"/>
          </a:p>
        </p:txBody>
      </p:sp>
      <p:sp>
        <p:nvSpPr>
          <p:cNvPr id="3" name="ZoneTexte 2">
            <a:extLst>
              <a:ext uri="{FF2B5EF4-FFF2-40B4-BE49-F238E27FC236}">
                <a16:creationId xmlns:a16="http://schemas.microsoft.com/office/drawing/2014/main" id="{4BEEF1C5-8503-42F9-86A8-5AD5F07C3AD3}"/>
              </a:ext>
            </a:extLst>
          </p:cNvPr>
          <p:cNvSpPr txBox="1"/>
          <p:nvPr/>
        </p:nvSpPr>
        <p:spPr>
          <a:xfrm>
            <a:off x="604877" y="3786239"/>
            <a:ext cx="1131247" cy="276999"/>
          </a:xfrm>
          <a:prstGeom prst="rect">
            <a:avLst/>
          </a:prstGeom>
          <a:noFill/>
        </p:spPr>
        <p:txBody>
          <a:bodyPr wrap="square" rtlCol="0">
            <a:spAutoFit/>
          </a:bodyPr>
          <a:lstStyle/>
          <a:p>
            <a:r>
              <a:rPr lang="fr-FR" sz="1200" dirty="0" smtClean="0">
                <a:solidFill>
                  <a:schemeClr val="bg1">
                    <a:lumMod val="65000"/>
                  </a:schemeClr>
                </a:solidFill>
              </a:rPr>
              <a:t>27/01/2020</a:t>
            </a:r>
            <a:endParaRPr lang="fr-FR" sz="1200" dirty="0">
              <a:solidFill>
                <a:schemeClr val="bg1">
                  <a:lumMod val="65000"/>
                </a:schemeClr>
              </a:solidFill>
            </a:endParaRPr>
          </a:p>
        </p:txBody>
      </p:sp>
      <p:sp>
        <p:nvSpPr>
          <p:cNvPr id="4" name="ZoneTexte 3">
            <a:extLst>
              <a:ext uri="{FF2B5EF4-FFF2-40B4-BE49-F238E27FC236}">
                <a16:creationId xmlns:a16="http://schemas.microsoft.com/office/drawing/2014/main" id="{2F46CA19-3923-42DA-82C0-5C3D94DC307C}"/>
              </a:ext>
            </a:extLst>
          </p:cNvPr>
          <p:cNvSpPr txBox="1"/>
          <p:nvPr/>
        </p:nvSpPr>
        <p:spPr>
          <a:xfrm>
            <a:off x="2549471" y="3775391"/>
            <a:ext cx="2812943" cy="292388"/>
          </a:xfrm>
          <a:prstGeom prst="rect">
            <a:avLst/>
          </a:prstGeom>
          <a:noFill/>
        </p:spPr>
        <p:txBody>
          <a:bodyPr wrap="square" rtlCol="0">
            <a:spAutoFit/>
          </a:bodyPr>
          <a:lstStyle/>
          <a:p>
            <a:r>
              <a:rPr lang="fr-FR" sz="1300" i="1" dirty="0">
                <a:solidFill>
                  <a:schemeClr val="bg1">
                    <a:lumMod val="65000"/>
                  </a:schemeClr>
                </a:solidFill>
              </a:rPr>
              <a:t>Document à usage strictement interne</a:t>
            </a:r>
          </a:p>
        </p:txBody>
      </p:sp>
    </p:spTree>
    <p:extLst>
      <p:ext uri="{BB962C8B-B14F-4D97-AF65-F5344CB8AC3E}">
        <p14:creationId xmlns:p14="http://schemas.microsoft.com/office/powerpoint/2010/main" val="377749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D50794-E28A-490E-9AD0-0A7DA2282DFD}"/>
              </a:ext>
            </a:extLst>
          </p:cNvPr>
          <p:cNvSpPr>
            <a:spLocks noGrp="1"/>
          </p:cNvSpPr>
          <p:nvPr>
            <p:ph type="body" sz="quarter" idx="22"/>
          </p:nvPr>
        </p:nvSpPr>
        <p:spPr>
          <a:xfrm>
            <a:off x="392762" y="1040582"/>
            <a:ext cx="8326438" cy="3536760"/>
          </a:xfrm>
        </p:spPr>
        <p:txBody>
          <a:bodyPr/>
          <a:lstStyle/>
          <a:p>
            <a:pPr marL="432000" lvl="1" indent="-432000" defTabSz="914400">
              <a:lnSpc>
                <a:spcPct val="150000"/>
              </a:lnSpc>
              <a:spcBef>
                <a:spcPts val="600"/>
              </a:spcBef>
              <a:buClr>
                <a:srgbClr val="C00000"/>
              </a:buClr>
              <a:buSzPct val="100000"/>
              <a:buFont typeface="Webdings" panose="05030102010509060703" pitchFamily="18" charset="2"/>
              <a:buChar char=""/>
              <a:defRPr/>
            </a:pPr>
            <a:r>
              <a:rPr lang="fr-FR" sz="1600" u="none" dirty="0" smtClean="0">
                <a:solidFill>
                  <a:schemeClr val="tx1">
                    <a:lumMod val="50000"/>
                    <a:lumOff val="50000"/>
                  </a:schemeClr>
                </a:solidFill>
                <a:latin typeface="Arial" pitchFamily="34" charset="0"/>
                <a:cs typeface="Arial" pitchFamily="34" charset="0"/>
              </a:rPr>
              <a:t>Modalités </a:t>
            </a:r>
            <a:r>
              <a:rPr lang="fr-FR" sz="1600" u="none" dirty="0">
                <a:solidFill>
                  <a:schemeClr val="tx1">
                    <a:lumMod val="50000"/>
                    <a:lumOff val="50000"/>
                  </a:schemeClr>
                </a:solidFill>
                <a:latin typeface="Arial" pitchFamily="34" charset="0"/>
                <a:cs typeface="Arial" pitchFamily="34" charset="0"/>
              </a:rPr>
              <a:t>de </a:t>
            </a:r>
            <a:r>
              <a:rPr lang="fr-FR" sz="1600" u="none" dirty="0" smtClean="0">
                <a:solidFill>
                  <a:schemeClr val="tx1">
                    <a:lumMod val="50000"/>
                    <a:lumOff val="50000"/>
                  </a:schemeClr>
                </a:solidFill>
                <a:latin typeface="Arial" pitchFamily="34" charset="0"/>
                <a:cs typeface="Arial" pitchFamily="34" charset="0"/>
              </a:rPr>
              <a:t>transfert, objectif et périmètre</a:t>
            </a:r>
            <a:endParaRPr lang="fr-FR" sz="1600" u="none" dirty="0">
              <a:solidFill>
                <a:schemeClr val="tx1">
                  <a:lumMod val="50000"/>
                  <a:lumOff val="50000"/>
                </a:schemeClr>
              </a:solidFill>
              <a:latin typeface="Arial" pitchFamily="34" charset="0"/>
              <a:cs typeface="Arial" pitchFamily="34" charset="0"/>
            </a:endParaRPr>
          </a:p>
          <a:p>
            <a:pPr marL="432000" lvl="1" indent="-432000" defTabSz="914400">
              <a:lnSpc>
                <a:spcPct val="150000"/>
              </a:lnSpc>
              <a:spcBef>
                <a:spcPts val="600"/>
              </a:spcBef>
              <a:buClr>
                <a:srgbClr val="C00000"/>
              </a:buClr>
              <a:buSzPct val="100000"/>
              <a:buFont typeface="Webdings" panose="05030102010509060703" pitchFamily="18" charset="2"/>
              <a:buChar char=""/>
              <a:defRPr/>
            </a:pPr>
            <a:r>
              <a:rPr lang="fr-FR" sz="1600" u="none" dirty="0" smtClean="0">
                <a:solidFill>
                  <a:schemeClr val="tx1">
                    <a:lumMod val="50000"/>
                    <a:lumOff val="50000"/>
                  </a:schemeClr>
                </a:solidFill>
                <a:latin typeface="Arial" pitchFamily="34" charset="0"/>
                <a:cs typeface="Arial" pitchFamily="34" charset="0"/>
              </a:rPr>
              <a:t>Mode d’adhésion et conditions </a:t>
            </a:r>
            <a:r>
              <a:rPr lang="fr-FR" sz="1600" u="none" dirty="0">
                <a:solidFill>
                  <a:schemeClr val="tx1">
                    <a:lumMod val="50000"/>
                    <a:lumOff val="50000"/>
                  </a:schemeClr>
                </a:solidFill>
                <a:latin typeface="Arial" pitchFamily="34" charset="0"/>
                <a:cs typeface="Arial" pitchFamily="34" charset="0"/>
              </a:rPr>
              <a:t>de transformation</a:t>
            </a:r>
          </a:p>
          <a:p>
            <a:pPr marL="432000" lvl="1" indent="-432000" defTabSz="914400">
              <a:lnSpc>
                <a:spcPct val="150000"/>
              </a:lnSpc>
              <a:spcBef>
                <a:spcPts val="600"/>
              </a:spcBef>
              <a:buClr>
                <a:srgbClr val="C00000"/>
              </a:buClr>
              <a:buSzPct val="100000"/>
              <a:buFont typeface="Webdings" panose="05030102010509060703" pitchFamily="18" charset="2"/>
              <a:buChar char=""/>
              <a:defRPr/>
            </a:pPr>
            <a:r>
              <a:rPr lang="fr-FR" sz="1600" u="none" dirty="0">
                <a:solidFill>
                  <a:schemeClr val="tx1">
                    <a:lumMod val="50000"/>
                    <a:lumOff val="50000"/>
                  </a:schemeClr>
                </a:solidFill>
                <a:latin typeface="Arial" pitchFamily="34" charset="0"/>
                <a:cs typeface="Arial" pitchFamily="34" charset="0"/>
              </a:rPr>
              <a:t>Cas </a:t>
            </a:r>
            <a:r>
              <a:rPr lang="fr-FR" sz="1600" u="none" dirty="0" smtClean="0">
                <a:solidFill>
                  <a:schemeClr val="tx1">
                    <a:lumMod val="50000"/>
                    <a:lumOff val="50000"/>
                  </a:schemeClr>
                </a:solidFill>
                <a:latin typeface="Arial" pitchFamily="34" charset="0"/>
                <a:cs typeface="Arial" pitchFamily="34" charset="0"/>
              </a:rPr>
              <a:t>d’exclusion  </a:t>
            </a:r>
            <a:endParaRPr lang="fr-FR" sz="1600" u="none" dirty="0">
              <a:solidFill>
                <a:schemeClr val="tx1">
                  <a:lumMod val="50000"/>
                  <a:lumOff val="50000"/>
                </a:schemeClr>
              </a:solidFill>
              <a:latin typeface="Arial" pitchFamily="34" charset="0"/>
              <a:cs typeface="Arial" pitchFamily="34" charset="0"/>
            </a:endParaRPr>
          </a:p>
          <a:p>
            <a:pPr marL="432000" lvl="1" indent="-432000" defTabSz="914400">
              <a:lnSpc>
                <a:spcPct val="150000"/>
              </a:lnSpc>
              <a:spcBef>
                <a:spcPts val="600"/>
              </a:spcBef>
              <a:buClr>
                <a:srgbClr val="C00000"/>
              </a:buClr>
              <a:buSzPct val="100000"/>
              <a:buFont typeface="Webdings" panose="05030102010509060703" pitchFamily="18" charset="2"/>
              <a:buChar char=""/>
              <a:defRPr/>
            </a:pPr>
            <a:r>
              <a:rPr lang="fr-FR" sz="1600" u="none" dirty="0" smtClean="0">
                <a:solidFill>
                  <a:schemeClr val="tx1">
                    <a:lumMod val="50000"/>
                    <a:lumOff val="50000"/>
                  </a:schemeClr>
                </a:solidFill>
                <a:latin typeface="Arial" pitchFamily="34" charset="0"/>
                <a:cs typeface="Arial" pitchFamily="34" charset="0"/>
              </a:rPr>
              <a:t>Versements et date prises en compte </a:t>
            </a:r>
            <a:endParaRPr lang="fr-FR" sz="1600" u="none" dirty="0">
              <a:solidFill>
                <a:schemeClr val="tx1">
                  <a:lumMod val="50000"/>
                  <a:lumOff val="50000"/>
                </a:schemeClr>
              </a:solidFill>
              <a:latin typeface="Arial" pitchFamily="34" charset="0"/>
              <a:cs typeface="Arial" pitchFamily="34" charset="0"/>
            </a:endParaRPr>
          </a:p>
          <a:p>
            <a:pPr marL="432000" lvl="1" indent="-432000" defTabSz="914400">
              <a:lnSpc>
                <a:spcPct val="150000"/>
              </a:lnSpc>
              <a:spcBef>
                <a:spcPts val="600"/>
              </a:spcBef>
              <a:buClr>
                <a:srgbClr val="C00000"/>
              </a:buClr>
              <a:buSzPct val="100000"/>
              <a:buFont typeface="Webdings" panose="05030102010509060703" pitchFamily="18" charset="2"/>
              <a:buChar char=""/>
              <a:defRPr/>
            </a:pPr>
            <a:r>
              <a:rPr lang="fr-FR" sz="1600" u="none" dirty="0" smtClean="0">
                <a:solidFill>
                  <a:schemeClr val="tx1">
                    <a:lumMod val="50000"/>
                    <a:lumOff val="50000"/>
                  </a:schemeClr>
                </a:solidFill>
                <a:latin typeface="Arial" pitchFamily="34" charset="0"/>
                <a:cs typeface="Arial" pitchFamily="34" charset="0"/>
              </a:rPr>
              <a:t>Outil </a:t>
            </a:r>
            <a:r>
              <a:rPr lang="fr-FR" sz="1600" u="none" dirty="0">
                <a:solidFill>
                  <a:schemeClr val="tx1">
                    <a:lumMod val="50000"/>
                    <a:lumOff val="50000"/>
                  </a:schemeClr>
                </a:solidFill>
                <a:latin typeface="Arial" pitchFamily="34" charset="0"/>
                <a:cs typeface="Arial" pitchFamily="34" charset="0"/>
              </a:rPr>
              <a:t>de </a:t>
            </a:r>
            <a:r>
              <a:rPr lang="fr-FR" sz="1600" u="none" dirty="0" smtClean="0">
                <a:solidFill>
                  <a:schemeClr val="tx1">
                    <a:lumMod val="50000"/>
                    <a:lumOff val="50000"/>
                  </a:schemeClr>
                </a:solidFill>
                <a:latin typeface="Arial" pitchFamily="34" charset="0"/>
                <a:cs typeface="Arial" pitchFamily="34" charset="0"/>
              </a:rPr>
              <a:t>commercialisation</a:t>
            </a:r>
            <a:endParaRPr lang="fr-FR" sz="1600" u="none" dirty="0">
              <a:solidFill>
                <a:schemeClr val="tx1">
                  <a:lumMod val="50000"/>
                  <a:lumOff val="50000"/>
                </a:schemeClr>
              </a:solidFill>
              <a:latin typeface="Arial" pitchFamily="34" charset="0"/>
              <a:cs typeface="Arial" pitchFamily="34" charset="0"/>
            </a:endParaRPr>
          </a:p>
        </p:txBody>
      </p:sp>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p:txBody>
          <a:bodyPr/>
          <a:lstStyle/>
          <a:p>
            <a:r>
              <a:rPr lang="fr-FR" sz="2400" dirty="0"/>
              <a:t>Sommaire</a:t>
            </a:r>
          </a:p>
        </p:txBody>
      </p:sp>
    </p:spTree>
    <p:extLst>
      <p:ext uri="{BB962C8B-B14F-4D97-AF65-F5344CB8AC3E}">
        <p14:creationId xmlns:p14="http://schemas.microsoft.com/office/powerpoint/2010/main" val="3783431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762" y="270173"/>
            <a:ext cx="8326800" cy="437400"/>
          </a:xfrm>
        </p:spPr>
        <p:txBody>
          <a:bodyPr/>
          <a:lstStyle/>
          <a:p>
            <a:r>
              <a:rPr lang="fr-FR" sz="2400" dirty="0" smtClean="0"/>
              <a:t>Modalités de transfert, objectif et périmètre</a:t>
            </a:r>
            <a:endParaRPr lang="fr-FR" sz="2400" dirty="0"/>
          </a:p>
        </p:txBody>
      </p:sp>
      <p:graphicFrame>
        <p:nvGraphicFramePr>
          <p:cNvPr id="6" name="Tableau 5">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883113218"/>
              </p:ext>
            </p:extLst>
          </p:nvPr>
        </p:nvGraphicFramePr>
        <p:xfrm>
          <a:off x="613187" y="909545"/>
          <a:ext cx="7853082" cy="426720"/>
        </p:xfrm>
        <a:graphic>
          <a:graphicData uri="http://schemas.openxmlformats.org/drawingml/2006/table">
            <a:tbl>
              <a:tblPr firstRow="1" bandRow="1"/>
              <a:tblGrid>
                <a:gridCol w="2117173">
                  <a:extLst>
                    <a:ext uri="{9D8B030D-6E8A-4147-A177-3AD203B41FA5}">
                      <a16:colId xmlns:a16="http://schemas.microsoft.com/office/drawing/2014/main" val="3964886368"/>
                    </a:ext>
                  </a:extLst>
                </a:gridCol>
                <a:gridCol w="5735909">
                  <a:extLst>
                    <a:ext uri="{9D8B030D-6E8A-4147-A177-3AD203B41FA5}">
                      <a16:colId xmlns:a16="http://schemas.microsoft.com/office/drawing/2014/main" val="3963361576"/>
                    </a:ext>
                  </a:extLst>
                </a:gridCol>
              </a:tblGrid>
              <a:tr h="37084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fr-FR" sz="1100" dirty="0">
                          <a:solidFill>
                            <a:schemeClr val="tx2"/>
                          </a:solidFill>
                          <a:latin typeface="Calibri" panose="020F0502020204030204" pitchFamily="34" charset="0"/>
                          <a:cs typeface="Calibri" panose="020F0502020204030204" pitchFamily="34" charset="0"/>
                        </a:rPr>
                        <a:t>MODALITÉ DE TRANSFERT</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b="0" dirty="0">
                          <a:solidFill>
                            <a:schemeClr val="tx1"/>
                          </a:solidFill>
                          <a:latin typeface="Calibri" panose="020F0502020204030204" pitchFamily="34" charset="0"/>
                        </a:rPr>
                        <a:t>Transférer l’intégralité d’un contrat d’assurance vie sur un contrat d’assurance vie multisupports dans le même établissement. </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9704450"/>
                  </a:ext>
                </a:extLst>
              </a:tr>
            </a:tbl>
          </a:graphicData>
        </a:graphic>
      </p:graphicFrame>
      <p:graphicFrame>
        <p:nvGraphicFramePr>
          <p:cNvPr id="7" name="Tableau 6">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4286885276"/>
              </p:ext>
            </p:extLst>
          </p:nvPr>
        </p:nvGraphicFramePr>
        <p:xfrm>
          <a:off x="613187" y="1490460"/>
          <a:ext cx="7853082" cy="594360"/>
        </p:xfrm>
        <a:graphic>
          <a:graphicData uri="http://schemas.openxmlformats.org/drawingml/2006/table">
            <a:tbl>
              <a:tblPr firstRow="1" bandRow="1"/>
              <a:tblGrid>
                <a:gridCol w="2117173">
                  <a:extLst>
                    <a:ext uri="{9D8B030D-6E8A-4147-A177-3AD203B41FA5}">
                      <a16:colId xmlns:a16="http://schemas.microsoft.com/office/drawing/2014/main" val="3964886368"/>
                    </a:ext>
                  </a:extLst>
                </a:gridCol>
                <a:gridCol w="5735909">
                  <a:extLst>
                    <a:ext uri="{9D8B030D-6E8A-4147-A177-3AD203B41FA5}">
                      <a16:colId xmlns:a16="http://schemas.microsoft.com/office/drawing/2014/main" val="3963361576"/>
                    </a:ext>
                  </a:extLst>
                </a:gridCol>
              </a:tblGrid>
              <a:tr h="37084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smtClean="0">
                          <a:solidFill>
                            <a:schemeClr val="tx2"/>
                          </a:solidFill>
                          <a:latin typeface="Calibri" panose="020F0502020204030204" pitchFamily="34" charset="0"/>
                          <a:cs typeface="Calibri" panose="020F0502020204030204" pitchFamily="34" charset="0"/>
                        </a:rPr>
                        <a:t>OBJECTIF</a:t>
                      </a:r>
                      <a:endParaRPr lang="fr-FR" sz="1100" b="1" dirty="0">
                        <a:solidFill>
                          <a:schemeClr val="tx2"/>
                        </a:solidFill>
                        <a:latin typeface="Calibri" panose="020F0502020204030204" pitchFamily="34" charset="0"/>
                        <a:cs typeface="Calibri" panose="020F0502020204030204" pitchFamily="34" charset="0"/>
                      </a:endParaRP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just"/>
                      <a:r>
                        <a:rPr lang="fr-FR" sz="1100" b="0" kern="1200" dirty="0">
                          <a:solidFill>
                            <a:schemeClr val="tx1"/>
                          </a:solidFill>
                          <a:latin typeface="Calibri" panose="020F0502020204030204" pitchFamily="34" charset="0"/>
                          <a:ea typeface="+mn-ea"/>
                          <a:cs typeface="+mn-cs"/>
                        </a:rPr>
                        <a:t>Permet aux détenteurs de contrats « ancienne génération » de transformer leur contrat en un contrat plus récent offrant une gamme de supports et d’options plus étoffée ou des frais moindre sans que cela entraîne les conséquences fiscales d’un dénouement  </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0660944"/>
                  </a:ext>
                </a:extLst>
              </a:tr>
            </a:tbl>
          </a:graphicData>
        </a:graphic>
      </p:graphicFrame>
      <p:graphicFrame>
        <p:nvGraphicFramePr>
          <p:cNvPr id="8" name="Tableau 7">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3087858540"/>
              </p:ext>
            </p:extLst>
          </p:nvPr>
        </p:nvGraphicFramePr>
        <p:xfrm>
          <a:off x="613187" y="2254253"/>
          <a:ext cx="7853082" cy="2153920"/>
        </p:xfrm>
        <a:graphic>
          <a:graphicData uri="http://schemas.openxmlformats.org/drawingml/2006/table">
            <a:tbl>
              <a:tblPr firstRow="1" bandRow="1"/>
              <a:tblGrid>
                <a:gridCol w="2117173">
                  <a:extLst>
                    <a:ext uri="{9D8B030D-6E8A-4147-A177-3AD203B41FA5}">
                      <a16:colId xmlns:a16="http://schemas.microsoft.com/office/drawing/2014/main" val="3964886368"/>
                    </a:ext>
                  </a:extLst>
                </a:gridCol>
                <a:gridCol w="2871151">
                  <a:extLst>
                    <a:ext uri="{9D8B030D-6E8A-4147-A177-3AD203B41FA5}">
                      <a16:colId xmlns:a16="http://schemas.microsoft.com/office/drawing/2014/main" val="3963361576"/>
                    </a:ext>
                  </a:extLst>
                </a:gridCol>
                <a:gridCol w="2864758">
                  <a:extLst>
                    <a:ext uri="{9D8B030D-6E8A-4147-A177-3AD203B41FA5}">
                      <a16:colId xmlns:a16="http://schemas.microsoft.com/office/drawing/2014/main" val="3359906410"/>
                    </a:ext>
                  </a:extLst>
                </a:gridCol>
              </a:tblGrid>
              <a:tr h="370840">
                <a:tc rowSpan="4">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PÉRIMÈTRE DES PRODUITS</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indent="0" algn="ctr"/>
                      <a:r>
                        <a:rPr lang="fr-FR" sz="1100" b="1" kern="1200" dirty="0">
                          <a:solidFill>
                            <a:schemeClr val="tx2"/>
                          </a:solidFill>
                          <a:latin typeface="Calibri" panose="020F0502020204030204" pitchFamily="34" charset="0"/>
                          <a:ea typeface="+mn-ea"/>
                          <a:cs typeface="+mn-cs"/>
                        </a:rPr>
                        <a:t>PRODUITS TRANSFÉRABLES</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indent="0" algn="ctr"/>
                      <a:r>
                        <a:rPr lang="fr-FR" sz="1100" b="1" kern="1200" dirty="0">
                          <a:solidFill>
                            <a:schemeClr val="tx2"/>
                          </a:solidFill>
                          <a:latin typeface="Calibri" panose="020F0502020204030204" pitchFamily="34" charset="0"/>
                          <a:ea typeface="+mn-ea"/>
                          <a:cs typeface="+mn-cs"/>
                        </a:rPr>
                        <a:t>PRODUITS RÉCEPTACLES</a:t>
                      </a:r>
                    </a:p>
                  </a:txBody>
                  <a:tcPr anchor="ctr">
                    <a:lnL w="12700" cap="flat" cmpd="sng" algn="ctr">
                      <a:solidFill>
                        <a:srgbClr val="474747"/>
                      </a:solidFill>
                      <a:prstDash val="solid"/>
                      <a:round/>
                      <a:headEnd type="none" w="med" len="med"/>
                      <a:tailEnd type="none" w="med" len="med"/>
                    </a:lnL>
                    <a:lnR w="12700" cmpd="sng">
                      <a:solidFill>
                        <a:srgbClr val="FFFFFF"/>
                      </a:solidFill>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2833681336"/>
                  </a:ext>
                </a:extLst>
              </a:tr>
              <a:tr h="370840">
                <a:tc vMerge="1">
                  <a:txBody>
                    <a:bodyPr/>
                    <a:lstStyle/>
                    <a:p>
                      <a:endParaRPr lang="fr-FR"/>
                    </a:p>
                  </a:txBody>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352425" indent="-171450" algn="just">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Initiatives Transmission</a:t>
                      </a:r>
                    </a:p>
                    <a:p>
                      <a:pPr marL="352425" indent="-171450" algn="just">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Livret Assurance Vie</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352425" indent="-171450" algn="l" defTabSz="914400" rtl="0" eaLnBrk="1" latinLnBrk="0" hangingPunct="1">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Nuances 3D </a:t>
                      </a:r>
                      <a:r>
                        <a:rPr lang="fr-FR" sz="1100" b="0" kern="1200" dirty="0">
                          <a:solidFill>
                            <a:schemeClr val="tx1"/>
                          </a:solidFill>
                          <a:latin typeface="Calibri" panose="020F0502020204030204" pitchFamily="34" charset="0"/>
                          <a:ea typeface="+mn-ea"/>
                          <a:cs typeface="+mn-cs"/>
                        </a:rPr>
                        <a:t>en dimension Garantie*, Horizon ou Liberté</a:t>
                      </a:r>
                      <a:endParaRPr lang="fr-FR" sz="1100" b="1" kern="1200" dirty="0">
                        <a:solidFill>
                          <a:schemeClr val="tx1"/>
                        </a:solidFill>
                        <a:latin typeface="Calibri" panose="020F0502020204030204" pitchFamily="34" charset="0"/>
                        <a:ea typeface="+mn-ea"/>
                        <a:cs typeface="+mn-cs"/>
                      </a:endParaRPr>
                    </a:p>
                    <a:p>
                      <a:pPr marL="352425" indent="-171450" algn="l" defTabSz="914400" rtl="0" eaLnBrk="1" latinLnBrk="0" hangingPunct="1">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Nuances Plus </a:t>
                      </a:r>
                      <a:r>
                        <a:rPr lang="fr-FR" sz="1100" b="0" kern="1200" dirty="0">
                          <a:solidFill>
                            <a:schemeClr val="tx1"/>
                          </a:solidFill>
                          <a:latin typeface="Calibri" panose="020F0502020204030204" pitchFamily="34" charset="0"/>
                          <a:ea typeface="+mn-ea"/>
                          <a:cs typeface="+mn-cs"/>
                        </a:rPr>
                        <a:t>en dimension Garantie* ou Liberté</a:t>
                      </a:r>
                      <a:endParaRPr lang="fr-FR" sz="1100" b="1" kern="1200" dirty="0">
                        <a:solidFill>
                          <a:schemeClr val="tx1"/>
                        </a:solidFill>
                        <a:latin typeface="Calibri" panose="020F0502020204030204" pitchFamily="34" charset="0"/>
                        <a:ea typeface="+mn-ea"/>
                        <a:cs typeface="+mn-cs"/>
                      </a:endParaRPr>
                    </a:p>
                  </a:txBody>
                  <a:tcPr anchor="ctr">
                    <a:lnL w="12700" cap="flat" cmpd="sng" algn="ctr">
                      <a:solidFill>
                        <a:srgbClr val="474747"/>
                      </a:solidFill>
                      <a:prstDash val="solid"/>
                      <a:round/>
                      <a:headEnd type="none" w="med" len="med"/>
                      <a:tailEnd type="none" w="med" len="med"/>
                    </a:lnL>
                    <a:lnR w="12700" cmpd="sng">
                      <a:solidFill>
                        <a:srgbClr val="FFFFFF"/>
                      </a:solidFill>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8201051"/>
                  </a:ext>
                </a:extLst>
              </a:tr>
              <a:tr h="370840">
                <a:tc vMerge="1">
                  <a:txBody>
                    <a:bodyPr/>
                    <a:lstStyle/>
                    <a:p>
                      <a:endParaRPr lang="fr-FR"/>
                    </a:p>
                  </a:txBody>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352425" indent="-171450" algn="just">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Initiatives Plus</a:t>
                      </a:r>
                    </a:p>
                    <a:p>
                      <a:pPr marL="352425" indent="-171450" algn="just">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Nuances 3D</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352425" indent="-171450" algn="l" defTabSz="914400" rtl="0" eaLnBrk="1" latinLnBrk="0" hangingPunct="1">
                        <a:buFont typeface="Wingdings" panose="05000000000000000000" pitchFamily="2" charset="2"/>
                        <a:buChar char="§"/>
                      </a:pPr>
                      <a:r>
                        <a:rPr lang="fr-FR" sz="1100" b="1" kern="1200" dirty="0">
                          <a:solidFill>
                            <a:schemeClr val="tx1"/>
                          </a:solidFill>
                          <a:latin typeface="Calibri" panose="020F0502020204030204" pitchFamily="34" charset="0"/>
                          <a:ea typeface="+mn-ea"/>
                          <a:cs typeface="+mn-cs"/>
                        </a:rPr>
                        <a:t>Nuances Plus </a:t>
                      </a:r>
                      <a:r>
                        <a:rPr lang="fr-FR" sz="1100" b="0" kern="1200" dirty="0">
                          <a:solidFill>
                            <a:schemeClr val="tx1"/>
                          </a:solidFill>
                          <a:latin typeface="Calibri" panose="020F0502020204030204" pitchFamily="34" charset="0"/>
                          <a:ea typeface="+mn-ea"/>
                          <a:cs typeface="+mn-cs"/>
                        </a:rPr>
                        <a:t>en dimension Garantie* ou Liberté</a:t>
                      </a:r>
                      <a:endParaRPr lang="fr-FR" sz="1100" b="1" kern="1200" dirty="0">
                        <a:solidFill>
                          <a:schemeClr val="tx1"/>
                        </a:solidFill>
                        <a:latin typeface="Calibri" panose="020F0502020204030204" pitchFamily="34" charset="0"/>
                        <a:ea typeface="+mn-ea"/>
                        <a:cs typeface="+mn-cs"/>
                      </a:endParaRPr>
                    </a:p>
                  </a:txBody>
                  <a:tcPr anchor="ctr">
                    <a:lnL w="12700" cap="flat" cmpd="sng" algn="ctr">
                      <a:solidFill>
                        <a:srgbClr val="474747"/>
                      </a:solidFill>
                      <a:prstDash val="solid"/>
                      <a:round/>
                      <a:headEnd type="none" w="med" len="med"/>
                      <a:tailEnd type="none" w="med" len="med"/>
                    </a:lnL>
                    <a:lnR w="12700" cmpd="sng">
                      <a:solidFill>
                        <a:srgbClr val="FFFFFF"/>
                      </a:solidFill>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8510753"/>
                  </a:ext>
                </a:extLst>
              </a:tr>
              <a:tr h="370840">
                <a:tc vMerge="1">
                  <a:txBody>
                    <a:bodyPr/>
                    <a:lstStyle/>
                    <a:p>
                      <a:endParaRPr lang="fr-FR" sz="1100" b="1" dirty="0">
                        <a:solidFill>
                          <a:schemeClr val="tx1"/>
                        </a:solidFill>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80975" indent="0" algn="just">
                        <a:buFont typeface="Wingdings" panose="05000000000000000000" pitchFamily="2" charset="2"/>
                        <a:buNone/>
                      </a:pPr>
                      <a:r>
                        <a:rPr lang="fr-FR" sz="1100" b="1" kern="1200" dirty="0">
                          <a:solidFill>
                            <a:schemeClr val="tx2"/>
                          </a:solidFill>
                          <a:latin typeface="Calibri" panose="020F0502020204030204" pitchFamily="34" charset="0"/>
                          <a:ea typeface="+mn-ea"/>
                          <a:cs typeface="+mn-cs"/>
                        </a:rPr>
                        <a:t>NE PAS PROCEDER AU RACHAT DU CONTRAT SOURCE</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88900" indent="0" algn="just">
                        <a:buFont typeface="Wingdings" panose="05000000000000000000" pitchFamily="2" charset="2"/>
                        <a:buNone/>
                      </a:pPr>
                      <a:r>
                        <a:rPr lang="fr-FR" sz="1100" b="0" i="0" kern="1200" dirty="0">
                          <a:solidFill>
                            <a:schemeClr val="accent4">
                              <a:lumMod val="75000"/>
                            </a:schemeClr>
                          </a:solidFill>
                          <a:latin typeface="Calibri" panose="020F0502020204030204" pitchFamily="34" charset="0"/>
                          <a:ea typeface="+mn-ea"/>
                          <a:cs typeface="+mn-cs"/>
                        </a:rPr>
                        <a:t>*</a:t>
                      </a:r>
                      <a:r>
                        <a:rPr lang="fr-FR" sz="1100" b="1" i="1" kern="1200" dirty="0">
                          <a:solidFill>
                            <a:schemeClr val="tx1"/>
                          </a:solidFill>
                          <a:latin typeface="Calibri" panose="020F0502020204030204" pitchFamily="34" charset="0"/>
                          <a:ea typeface="+mn-ea"/>
                          <a:cs typeface="+mn-cs"/>
                        </a:rPr>
                        <a:t>Dimension Garantie </a:t>
                      </a:r>
                      <a:r>
                        <a:rPr lang="fr-FR" sz="1100" b="0" i="1" kern="1200" dirty="0">
                          <a:solidFill>
                            <a:schemeClr val="tx1"/>
                          </a:solidFill>
                          <a:latin typeface="Calibri" panose="020F0502020204030204" pitchFamily="34" charset="0"/>
                          <a:ea typeface="+mn-ea"/>
                          <a:cs typeface="+mn-cs"/>
                        </a:rPr>
                        <a:t>: la cotisation initiale doit être ventilée à 75% sur la part de réserve (support en euros) et à 25% sur la part libre.</a:t>
                      </a:r>
                    </a:p>
                  </a:txBody>
                  <a:tcPr anchor="ctr">
                    <a:lnL w="12700" cap="flat" cmpd="sng" algn="ctr">
                      <a:solidFill>
                        <a:srgbClr val="474747"/>
                      </a:solidFill>
                      <a:prstDash val="solid"/>
                      <a:round/>
                      <a:headEnd type="none" w="med" len="med"/>
                      <a:tailEnd type="none" w="med" len="med"/>
                    </a:lnL>
                    <a:lnR w="12700" cmpd="sng">
                      <a:solidFill>
                        <a:srgbClr val="FFFFFF"/>
                      </a:solidFill>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435365"/>
                  </a:ext>
                </a:extLst>
              </a:tr>
            </a:tbl>
          </a:graphicData>
        </a:graphic>
      </p:graphicFrame>
    </p:spTree>
    <p:extLst>
      <p:ext uri="{BB962C8B-B14F-4D97-AF65-F5344CB8AC3E}">
        <p14:creationId xmlns:p14="http://schemas.microsoft.com/office/powerpoint/2010/main" val="2439661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762" y="270173"/>
            <a:ext cx="8326800" cy="437400"/>
          </a:xfrm>
        </p:spPr>
        <p:txBody>
          <a:bodyPr/>
          <a:lstStyle/>
          <a:p>
            <a:r>
              <a:rPr lang="fr-FR" sz="2400" dirty="0" smtClean="0"/>
              <a:t>Mode d’adhésion et conditions de transformation</a:t>
            </a:r>
            <a:endParaRPr lang="fr-FR" sz="2400" dirty="0"/>
          </a:p>
        </p:txBody>
      </p:sp>
      <p:graphicFrame>
        <p:nvGraphicFramePr>
          <p:cNvPr id="4" name="Tableau 3">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2528592941"/>
              </p:ext>
            </p:extLst>
          </p:nvPr>
        </p:nvGraphicFramePr>
        <p:xfrm>
          <a:off x="392762" y="832872"/>
          <a:ext cx="8159567" cy="1356360"/>
        </p:xfrm>
        <a:graphic>
          <a:graphicData uri="http://schemas.openxmlformats.org/drawingml/2006/table">
            <a:tbl>
              <a:tblPr firstRow="1" bandRow="1"/>
              <a:tblGrid>
                <a:gridCol w="2199801">
                  <a:extLst>
                    <a:ext uri="{9D8B030D-6E8A-4147-A177-3AD203B41FA5}">
                      <a16:colId xmlns:a16="http://schemas.microsoft.com/office/drawing/2014/main" val="3964886368"/>
                    </a:ext>
                  </a:extLst>
                </a:gridCol>
                <a:gridCol w="5959766">
                  <a:extLst>
                    <a:ext uri="{9D8B030D-6E8A-4147-A177-3AD203B41FA5}">
                      <a16:colId xmlns:a16="http://schemas.microsoft.com/office/drawing/2014/main" val="3963361576"/>
                    </a:ext>
                  </a:extLst>
                </a:gridCol>
              </a:tblGrid>
              <a:tr h="370840">
                <a:tc rowSpan="2">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MODE D’ADHÉSION</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352425"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Adhésion simple exclusivement</a:t>
                      </a:r>
                    </a:p>
                    <a:p>
                      <a:pPr marL="352425"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Adhésion ouverte à toute personne physique capable ou représentée</a:t>
                      </a:r>
                    </a:p>
                    <a:p>
                      <a:pPr marL="352425"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b="1" kern="1200" dirty="0">
                          <a:solidFill>
                            <a:schemeClr val="tx1"/>
                          </a:solidFill>
                          <a:latin typeface="Calibri" panose="020F0502020204030204" pitchFamily="34" charset="0"/>
                          <a:ea typeface="+mn-ea"/>
                          <a:cs typeface="+mn-cs"/>
                        </a:rPr>
                        <a:t>Spécificité Epargne Handicap </a:t>
                      </a:r>
                      <a:r>
                        <a:rPr lang="fr-FR" sz="1100" b="0" kern="1200" dirty="0">
                          <a:solidFill>
                            <a:schemeClr val="tx1"/>
                          </a:solidFill>
                          <a:latin typeface="Calibri" panose="020F0502020204030204" pitchFamily="34" charset="0"/>
                          <a:ea typeface="+mn-ea"/>
                          <a:cs typeface="+mn-cs"/>
                        </a:rPr>
                        <a:t>: si le client bénéficiait de ce cadre fiscal sur le contrat en euros d’origine, ce régime fiscal est reconduit sur le contrat transféré. Dans le cas contraire, le client n’a pas la possibilité de profiter de ce régime fiscal dans le cadre de ce contrat transféré.</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329484"/>
                  </a:ext>
                </a:extLst>
              </a:tr>
              <a:tr h="370840">
                <a:tc vMerge="1">
                  <a:txBody>
                    <a:bodyPr/>
                    <a:lstStyle/>
                    <a:p>
                      <a:endParaRPr lang="fr-FR" sz="1100" b="1" dirty="0">
                        <a:solidFill>
                          <a:schemeClr val="tx1"/>
                        </a:solidFill>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541338" lvl="1"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Un conseil particulier doit être apporté aux clients de plus de 75 ans ;</a:t>
                      </a:r>
                    </a:p>
                    <a:p>
                      <a:pPr marL="541338" lvl="1"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Le transfert doit être déconseillé aux personnes de plus de 80 ans.</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3288412974"/>
                  </a:ext>
                </a:extLst>
              </a:tr>
            </a:tbl>
          </a:graphicData>
        </a:graphic>
      </p:graphicFrame>
      <p:graphicFrame>
        <p:nvGraphicFramePr>
          <p:cNvPr id="6" name="Tableau 5">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1152694445"/>
              </p:ext>
            </p:extLst>
          </p:nvPr>
        </p:nvGraphicFramePr>
        <p:xfrm>
          <a:off x="392762" y="2640163"/>
          <a:ext cx="8159567" cy="1264920"/>
        </p:xfrm>
        <a:graphic>
          <a:graphicData uri="http://schemas.openxmlformats.org/drawingml/2006/table">
            <a:tbl>
              <a:tblPr firstRow="1" bandRow="1"/>
              <a:tblGrid>
                <a:gridCol w="2199801">
                  <a:extLst>
                    <a:ext uri="{9D8B030D-6E8A-4147-A177-3AD203B41FA5}">
                      <a16:colId xmlns:a16="http://schemas.microsoft.com/office/drawing/2014/main" val="3964886368"/>
                    </a:ext>
                  </a:extLst>
                </a:gridCol>
                <a:gridCol w="5959766">
                  <a:extLst>
                    <a:ext uri="{9D8B030D-6E8A-4147-A177-3AD203B41FA5}">
                      <a16:colId xmlns:a16="http://schemas.microsoft.com/office/drawing/2014/main" val="3963361576"/>
                    </a:ext>
                  </a:extLst>
                </a:gridCol>
              </a:tblGrid>
              <a:tr h="37084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CONDITIONS DE TRANSFORMATION</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71450"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La valeur de rachat nette de prélèvements sociaux du contrat source doit être égale à la cotisation minimum du contrat réceptacle.</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100" b="0" kern="1200" dirty="0">
                          <a:solidFill>
                            <a:schemeClr val="tx1"/>
                          </a:solidFill>
                          <a:latin typeface="Calibri" panose="020F0502020204030204" pitchFamily="34" charset="0"/>
                          <a:ea typeface="+mn-ea"/>
                          <a:cs typeface="+mn-cs"/>
                        </a:rPr>
                        <a:t>Si le contrat source comporte un capital inférieur, au seuil minimum du nouveau contrat, il est indispensable d’effectuer dans un premier temps un versement de cotisation complémentaire pour atteindre ce seuil avant de procéder à l’enregistrement de la demande du transfert. </a:t>
                      </a:r>
                    </a:p>
                    <a:p>
                      <a:pPr marL="182563"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100" b="0" kern="1200" dirty="0">
                          <a:solidFill>
                            <a:schemeClr val="tx1"/>
                          </a:solidFill>
                          <a:latin typeface="Calibri" panose="020F0502020204030204" pitchFamily="34" charset="0"/>
                          <a:ea typeface="+mn-ea"/>
                          <a:cs typeface="+mn-cs"/>
                        </a:rPr>
                        <a:t>Dans ce cas, il est impératif de réaliser l’opération en deux fois afin que la date de valeur du versement complémentaire soit antérieure à la date de signature du transfert.</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039744"/>
                  </a:ext>
                </a:extLst>
              </a:tr>
            </a:tbl>
          </a:graphicData>
        </a:graphic>
      </p:graphicFrame>
    </p:spTree>
    <p:extLst>
      <p:ext uri="{BB962C8B-B14F-4D97-AF65-F5344CB8AC3E}">
        <p14:creationId xmlns:p14="http://schemas.microsoft.com/office/powerpoint/2010/main" val="336127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762" y="270173"/>
            <a:ext cx="8326800" cy="437400"/>
          </a:xfrm>
        </p:spPr>
        <p:txBody>
          <a:bodyPr/>
          <a:lstStyle/>
          <a:p>
            <a:r>
              <a:rPr lang="fr-FR" sz="2400" dirty="0" smtClean="0"/>
              <a:t>Cas d’exclusion</a:t>
            </a:r>
            <a:endParaRPr lang="fr-FR" sz="2400" dirty="0"/>
          </a:p>
        </p:txBody>
      </p:sp>
      <p:graphicFrame>
        <p:nvGraphicFramePr>
          <p:cNvPr id="6" name="Tableau 5">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244855205"/>
              </p:ext>
            </p:extLst>
          </p:nvPr>
        </p:nvGraphicFramePr>
        <p:xfrm>
          <a:off x="392762" y="1183826"/>
          <a:ext cx="8114630" cy="2026920"/>
        </p:xfrm>
        <a:graphic>
          <a:graphicData uri="http://schemas.openxmlformats.org/drawingml/2006/table">
            <a:tbl>
              <a:tblPr firstRow="1" bandRow="1"/>
              <a:tblGrid>
                <a:gridCol w="2154623">
                  <a:extLst>
                    <a:ext uri="{9D8B030D-6E8A-4147-A177-3AD203B41FA5}">
                      <a16:colId xmlns:a16="http://schemas.microsoft.com/office/drawing/2014/main" val="3964886368"/>
                    </a:ext>
                  </a:extLst>
                </a:gridCol>
                <a:gridCol w="5960007">
                  <a:extLst>
                    <a:ext uri="{9D8B030D-6E8A-4147-A177-3AD203B41FA5}">
                      <a16:colId xmlns:a16="http://schemas.microsoft.com/office/drawing/2014/main" val="3963361576"/>
                    </a:ext>
                  </a:extLst>
                </a:gridCol>
              </a:tblGrid>
              <a:tr h="37084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CAS D’EXCLUSION </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just"/>
                      <a:r>
                        <a:rPr lang="fr-FR" sz="1100" b="0" kern="1200" dirty="0">
                          <a:solidFill>
                            <a:schemeClr val="tx1"/>
                          </a:solidFill>
                          <a:latin typeface="Calibri" panose="020F0502020204030204" pitchFamily="34" charset="0"/>
                          <a:ea typeface="+mn-ea"/>
                          <a:cs typeface="+mn-cs"/>
                        </a:rPr>
                        <a:t>Le transfert n’est pas autorisé si le contrat source fait l’objet : </a:t>
                      </a:r>
                    </a:p>
                    <a:p>
                      <a:pPr marL="171450"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d</a:t>
                      </a:r>
                      <a:r>
                        <a:rPr lang="fr-FR" sz="1100" b="0" kern="1200" dirty="0" smtClean="0">
                          <a:solidFill>
                            <a:schemeClr val="tx1"/>
                          </a:solidFill>
                          <a:latin typeface="Calibri" panose="020F0502020204030204" pitchFamily="34" charset="0"/>
                          <a:ea typeface="+mn-ea"/>
                          <a:cs typeface="+mn-cs"/>
                        </a:rPr>
                        <a:t>’un </a:t>
                      </a:r>
                      <a:r>
                        <a:rPr lang="fr-FR" sz="1100" b="0" kern="1200" dirty="0">
                          <a:solidFill>
                            <a:schemeClr val="tx1"/>
                          </a:solidFill>
                          <a:latin typeface="Calibri" panose="020F0502020204030204" pitchFamily="34" charset="0"/>
                          <a:ea typeface="+mn-ea"/>
                          <a:cs typeface="+mn-cs"/>
                        </a:rPr>
                        <a:t>nantissement du contrat,</a:t>
                      </a:r>
                    </a:p>
                    <a:p>
                      <a:pPr marL="171450"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d</a:t>
                      </a:r>
                      <a:r>
                        <a:rPr lang="fr-FR" sz="1100" b="0" kern="1200" dirty="0" smtClean="0">
                          <a:solidFill>
                            <a:schemeClr val="tx1"/>
                          </a:solidFill>
                          <a:latin typeface="Calibri" panose="020F0502020204030204" pitchFamily="34" charset="0"/>
                          <a:ea typeface="+mn-ea"/>
                          <a:cs typeface="+mn-cs"/>
                        </a:rPr>
                        <a:t>’une </a:t>
                      </a:r>
                      <a:r>
                        <a:rPr lang="fr-FR" sz="1100" b="0" kern="1200" dirty="0">
                          <a:solidFill>
                            <a:schemeClr val="tx1"/>
                          </a:solidFill>
                          <a:latin typeface="Calibri" panose="020F0502020204030204" pitchFamily="34" charset="0"/>
                          <a:ea typeface="+mn-ea"/>
                          <a:cs typeface="+mn-cs"/>
                        </a:rPr>
                        <a:t>délégation de créances,</a:t>
                      </a:r>
                      <a:endParaRPr lang="fr-FR" sz="1100" b="0" strike="sngStrike" kern="1200" dirty="0">
                        <a:solidFill>
                          <a:schemeClr val="tx1"/>
                        </a:solidFill>
                        <a:latin typeface="Calibri" panose="020F0502020204030204" pitchFamily="34" charset="0"/>
                        <a:ea typeface="+mn-ea"/>
                        <a:cs typeface="+mn-cs"/>
                      </a:endParaRPr>
                    </a:p>
                    <a:p>
                      <a:pPr marL="171450" indent="-171450"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mn-cs"/>
                        </a:rPr>
                        <a:t>d</a:t>
                      </a:r>
                      <a:r>
                        <a:rPr lang="fr-FR" sz="1100" b="0" kern="1200" dirty="0" smtClean="0">
                          <a:solidFill>
                            <a:schemeClr val="tx1"/>
                          </a:solidFill>
                          <a:latin typeface="Calibri" panose="020F0502020204030204" pitchFamily="34" charset="0"/>
                          <a:ea typeface="+mn-ea"/>
                          <a:cs typeface="+mn-cs"/>
                        </a:rPr>
                        <a:t>’une </a:t>
                      </a:r>
                      <a:r>
                        <a:rPr lang="fr-FR" sz="1100" b="0" kern="1200" dirty="0">
                          <a:solidFill>
                            <a:schemeClr val="tx1"/>
                          </a:solidFill>
                          <a:latin typeface="Calibri" panose="020F0502020204030204" pitchFamily="34" charset="0"/>
                          <a:ea typeface="+mn-ea"/>
                          <a:cs typeface="+mn-cs"/>
                        </a:rPr>
                        <a:t>option PEP.</a:t>
                      </a:r>
                    </a:p>
                    <a:p>
                      <a:pPr marL="85725" indent="0" algn="just">
                        <a:buFont typeface="Wingdings" pitchFamily="2" charset="2"/>
                        <a:buNone/>
                      </a:pPr>
                      <a:endParaRPr lang="fr-FR" sz="300" b="0" i="0" u="none" strike="noStrike" baseline="0" dirty="0">
                        <a:solidFill>
                          <a:schemeClr val="accent4">
                            <a:lumMod val="75000"/>
                          </a:schemeClr>
                        </a:solidFill>
                        <a:latin typeface="Calibri" panose="020F0502020204030204" pitchFamily="34" charset="0"/>
                      </a:endParaRPr>
                    </a:p>
                    <a:p>
                      <a:pPr marL="0" indent="0" algn="just">
                        <a:buFont typeface="Wingdings" pitchFamily="2" charset="2"/>
                        <a:buNone/>
                        <a:tabLst/>
                      </a:pPr>
                      <a:r>
                        <a:rPr lang="fr-FR" sz="1100" b="1" i="0" u="none" strike="noStrike" baseline="0" dirty="0">
                          <a:solidFill>
                            <a:schemeClr val="tx2"/>
                          </a:solidFill>
                          <a:latin typeface="Calibri" panose="020F0502020204030204" pitchFamily="34" charset="0"/>
                        </a:rPr>
                        <a:t>Bénéficiaire acceptant</a:t>
                      </a:r>
                      <a:r>
                        <a:rPr lang="fr-FR" sz="1100" b="0" i="0" u="none" strike="noStrike" baseline="0" dirty="0">
                          <a:solidFill>
                            <a:schemeClr val="tx2"/>
                          </a:solidFill>
                          <a:latin typeface="Calibri" panose="020F0502020204030204" pitchFamily="34" charset="0"/>
                        </a:rPr>
                        <a:t> </a:t>
                      </a:r>
                      <a:r>
                        <a:rPr lang="fr-FR" sz="1100" b="0" i="0" u="none" strike="noStrike" baseline="0" dirty="0">
                          <a:solidFill>
                            <a:schemeClr val="accent4">
                              <a:lumMod val="75000"/>
                            </a:schemeClr>
                          </a:solidFill>
                          <a:latin typeface="Calibri" panose="020F0502020204030204" pitchFamily="34" charset="0"/>
                        </a:rPr>
                        <a:t>: </a:t>
                      </a:r>
                      <a:r>
                        <a:rPr lang="fr-FR" sz="1100" b="0" kern="1200" dirty="0">
                          <a:solidFill>
                            <a:schemeClr val="tx1"/>
                          </a:solidFill>
                          <a:latin typeface="Calibri" panose="020F0502020204030204" pitchFamily="34" charset="0"/>
                          <a:ea typeface="+mn-ea"/>
                          <a:cs typeface="+mn-cs"/>
                        </a:rPr>
                        <a:t>le transfert n’est possible qu’avec l'accord du bénéficiaire acceptant et sous réserve que la clause bénéficiaire du contrat d’origine soit reprise à l’identique sur le nouveau contrat (le bénéficiaire acceptant conserve ses droits).</a:t>
                      </a:r>
                    </a:p>
                    <a:p>
                      <a:pPr marL="0" indent="0" algn="just">
                        <a:buFont typeface="Wingdings" pitchFamily="2" charset="2"/>
                        <a:buNone/>
                        <a:tabLst/>
                      </a:pPr>
                      <a:endParaRPr lang="fr-FR" sz="300" b="0" kern="1200" dirty="0">
                        <a:solidFill>
                          <a:schemeClr val="tx1"/>
                        </a:solidFill>
                        <a:latin typeface="Calibri" panose="020F0502020204030204" pitchFamily="34" charset="0"/>
                        <a:ea typeface="+mn-ea"/>
                        <a:cs typeface="+mn-cs"/>
                      </a:endParaRPr>
                    </a:p>
                    <a:p>
                      <a:pPr marL="0" indent="0" algn="just">
                        <a:buFont typeface="Wingdings" pitchFamily="2" charset="2"/>
                        <a:buNone/>
                        <a:tabLst/>
                      </a:pPr>
                      <a:r>
                        <a:rPr lang="fr-FR" sz="1100" b="1" i="0" u="none" strike="noStrike" baseline="0" dirty="0">
                          <a:solidFill>
                            <a:schemeClr val="tx1">
                              <a:lumMod val="75000"/>
                            </a:schemeClr>
                          </a:solidFill>
                          <a:latin typeface="Calibri" panose="020F0502020204030204" pitchFamily="34" charset="0"/>
                        </a:rPr>
                        <a:t>Cette condition ne vaut qu’en cas d’acceptation postérieure au 18/12/2007 : si l’acceptation est intervenue avant cette date, l’accord du bénéficiaire acceptant n’est pas requis.</a:t>
                      </a:r>
                    </a:p>
                    <a:p>
                      <a:pPr marL="0" indent="0" algn="just">
                        <a:buFont typeface="Wingdings" pitchFamily="2" charset="2"/>
                        <a:buNone/>
                        <a:tabLst/>
                      </a:pPr>
                      <a:r>
                        <a:rPr lang="fr-FR" sz="1100" b="0" kern="1200" dirty="0">
                          <a:solidFill>
                            <a:schemeClr val="tx1"/>
                          </a:solidFill>
                          <a:latin typeface="Calibri" panose="020F0502020204030204" pitchFamily="34" charset="0"/>
                          <a:ea typeface="+mn-ea"/>
                          <a:cs typeface="+mn-cs"/>
                        </a:rPr>
                        <a:t>Ces demandes ne pourront pas être saisies dans Puma. Elles feront l’objet d’un traitement manuel par CNP Assurances</a:t>
                      </a:r>
                      <a:r>
                        <a:rPr lang="fr-FR" sz="1100" b="0" i="0" u="none" strike="noStrike" baseline="0" dirty="0">
                          <a:solidFill>
                            <a:schemeClr val="accent4">
                              <a:lumMod val="75000"/>
                            </a:schemeClr>
                          </a:solidFill>
                          <a:latin typeface="Calibri" panose="020F0502020204030204" pitchFamily="34" charset="0"/>
                        </a:rPr>
                        <a:t>.</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9704450"/>
                  </a:ext>
                </a:extLst>
              </a:tr>
            </a:tbl>
          </a:graphicData>
        </a:graphic>
      </p:graphicFrame>
    </p:spTree>
    <p:extLst>
      <p:ext uri="{BB962C8B-B14F-4D97-AF65-F5344CB8AC3E}">
        <p14:creationId xmlns:p14="http://schemas.microsoft.com/office/powerpoint/2010/main" val="137605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762" y="270173"/>
            <a:ext cx="8326800" cy="437400"/>
          </a:xfrm>
        </p:spPr>
        <p:txBody>
          <a:bodyPr/>
          <a:lstStyle/>
          <a:p>
            <a:r>
              <a:rPr lang="fr-FR" sz="2400" dirty="0" smtClean="0"/>
              <a:t>Versements et dates prise en compte</a:t>
            </a:r>
            <a:endParaRPr lang="fr-FR" sz="2400" dirty="0"/>
          </a:p>
        </p:txBody>
      </p:sp>
      <p:graphicFrame>
        <p:nvGraphicFramePr>
          <p:cNvPr id="6" name="Tableau 5">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2578245133"/>
              </p:ext>
            </p:extLst>
          </p:nvPr>
        </p:nvGraphicFramePr>
        <p:xfrm>
          <a:off x="392761" y="1807774"/>
          <a:ext cx="8234871" cy="2197455"/>
        </p:xfrm>
        <a:graphic>
          <a:graphicData uri="http://schemas.openxmlformats.org/drawingml/2006/table">
            <a:tbl>
              <a:tblPr firstRow="1" bandRow="1"/>
              <a:tblGrid>
                <a:gridCol w="2186550">
                  <a:extLst>
                    <a:ext uri="{9D8B030D-6E8A-4147-A177-3AD203B41FA5}">
                      <a16:colId xmlns:a16="http://schemas.microsoft.com/office/drawing/2014/main" val="3964886368"/>
                    </a:ext>
                  </a:extLst>
                </a:gridCol>
                <a:gridCol w="6048321">
                  <a:extLst>
                    <a:ext uri="{9D8B030D-6E8A-4147-A177-3AD203B41FA5}">
                      <a16:colId xmlns:a16="http://schemas.microsoft.com/office/drawing/2014/main" val="3963361576"/>
                    </a:ext>
                  </a:extLst>
                </a:gridCol>
              </a:tblGrid>
              <a:tr h="219745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COTISATION/VERSEMENT </a:t>
                      </a:r>
                      <a:r>
                        <a:rPr lang="fr-FR" sz="1100" b="1" dirty="0" smtClean="0">
                          <a:solidFill>
                            <a:schemeClr val="tx2"/>
                          </a:solidFill>
                          <a:latin typeface="Calibri" panose="020F0502020204030204" pitchFamily="34" charset="0"/>
                          <a:cs typeface="Calibri" panose="020F0502020204030204" pitchFamily="34" charset="0"/>
                        </a:rPr>
                        <a:t>INITIAL par transfert sur le nouveau contrat</a:t>
                      </a:r>
                      <a:endParaRPr lang="fr-FR" sz="1100" b="1" dirty="0">
                        <a:solidFill>
                          <a:schemeClr val="tx2"/>
                        </a:solidFill>
                        <a:latin typeface="Calibri" panose="020F0502020204030204" pitchFamily="34" charset="0"/>
                        <a:cs typeface="Calibri" panose="020F0502020204030204" pitchFamily="34" charset="0"/>
                      </a:endParaRP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indent="0" algn="just">
                        <a:buFont typeface="Wingdings" pitchFamily="2" charset="2"/>
                        <a:buNone/>
                        <a:tabLst/>
                      </a:pPr>
                      <a:r>
                        <a:rPr lang="fr-FR" sz="1100" b="1" i="0" u="none" strike="noStrike" baseline="0" dirty="0">
                          <a:solidFill>
                            <a:schemeClr val="tx1"/>
                          </a:solidFill>
                          <a:latin typeface="Calibri" panose="020F0502020204030204" pitchFamily="34" charset="0"/>
                        </a:rPr>
                        <a:t>Pour les contrats source en euros :</a:t>
                      </a:r>
                    </a:p>
                    <a:p>
                      <a:pPr marL="171450" indent="-171450" algn="just">
                        <a:buFont typeface="Wingdings" panose="05000000000000000000" pitchFamily="2" charset="2"/>
                        <a:buChar char="§"/>
                        <a:tabLst/>
                      </a:pPr>
                      <a:r>
                        <a:rPr lang="fr-FR" sz="1100" b="0" i="0" u="none" strike="noStrike" baseline="0" dirty="0">
                          <a:solidFill>
                            <a:schemeClr val="tx1"/>
                          </a:solidFill>
                          <a:latin typeface="Calibri" panose="020F0502020204030204" pitchFamily="34" charset="0"/>
                        </a:rPr>
                        <a:t>L’épargne transférée sera à jour des prélèvements sociaux.</a:t>
                      </a:r>
                    </a:p>
                    <a:p>
                      <a:pPr marL="0" indent="0" algn="just">
                        <a:buFont typeface="Wingdings" panose="05000000000000000000" pitchFamily="2" charset="2"/>
                        <a:buNone/>
                        <a:tabLst/>
                      </a:pPr>
                      <a:endParaRPr lang="fr-FR" sz="300" b="0" i="0" u="none" strike="noStrike" baseline="0" dirty="0">
                        <a:solidFill>
                          <a:schemeClr val="tx1"/>
                        </a:solidFill>
                        <a:latin typeface="Calibri" panose="020F0502020204030204" pitchFamily="34" charset="0"/>
                      </a:endParaRPr>
                    </a:p>
                    <a:p>
                      <a:pPr marL="0" indent="0" algn="just">
                        <a:buFont typeface="Wingdings" panose="05000000000000000000" pitchFamily="2" charset="2"/>
                        <a:buNone/>
                        <a:tabLst/>
                      </a:pPr>
                      <a:r>
                        <a:rPr lang="fr-FR" sz="1100" b="1" i="0" u="none" strike="noStrike" baseline="0" dirty="0">
                          <a:solidFill>
                            <a:schemeClr val="tx1"/>
                          </a:solidFill>
                          <a:latin typeface="Calibri" panose="020F0502020204030204" pitchFamily="34" charset="0"/>
                        </a:rPr>
                        <a:t>Pour les contrats source multisupport </a:t>
                      </a:r>
                      <a:r>
                        <a:rPr lang="fr-FR" sz="1100" b="0" i="0" u="none" strike="noStrike" baseline="0" dirty="0">
                          <a:solidFill>
                            <a:schemeClr val="tx1"/>
                          </a:solidFill>
                          <a:latin typeface="Calibri" panose="020F0502020204030204" pitchFamily="34" charset="0"/>
                        </a:rPr>
                        <a:t>: </a:t>
                      </a:r>
                    </a:p>
                    <a:p>
                      <a:pPr marL="171450" indent="-171450" algn="just">
                        <a:buFont typeface="Wingdings" panose="05000000000000000000" pitchFamily="2" charset="2"/>
                        <a:buChar char="§"/>
                        <a:tabLst/>
                      </a:pPr>
                      <a:r>
                        <a:rPr lang="fr-FR" sz="1100" b="0" i="0" u="none" strike="noStrike" baseline="0" dirty="0">
                          <a:solidFill>
                            <a:schemeClr val="tx1"/>
                          </a:solidFill>
                          <a:latin typeface="Calibri" panose="020F0502020204030204" pitchFamily="34" charset="0"/>
                        </a:rPr>
                        <a:t>Les prélèvements sociaux sont appliqués sur la totalité du contrat source.</a:t>
                      </a:r>
                    </a:p>
                    <a:p>
                      <a:pPr marL="171450" indent="-171450" algn="just">
                        <a:buFont typeface="Wingdings" panose="05000000000000000000" pitchFamily="2" charset="2"/>
                        <a:buChar char="§"/>
                        <a:tabLst/>
                      </a:pPr>
                      <a:r>
                        <a:rPr lang="fr-FR" sz="1100" b="0" i="0" u="none" strike="noStrike" baseline="0" dirty="0">
                          <a:solidFill>
                            <a:schemeClr val="tx1"/>
                          </a:solidFill>
                          <a:latin typeface="Calibri" panose="020F0502020204030204" pitchFamily="34" charset="0"/>
                        </a:rPr>
                        <a:t>Les prélèvements sociaux prélevés sur le support en euros sont sous forme d’acompte</a:t>
                      </a:r>
                    </a:p>
                    <a:p>
                      <a:pPr marL="171450" indent="-171450" algn="just">
                        <a:buFont typeface="Wingdings" panose="05000000000000000000" pitchFamily="2" charset="2"/>
                        <a:buChar char="§"/>
                        <a:tabLst/>
                      </a:pPr>
                      <a:r>
                        <a:rPr lang="fr-FR" sz="1100" b="0" i="0" u="none" strike="noStrike" baseline="0" dirty="0">
                          <a:solidFill>
                            <a:schemeClr val="tx1"/>
                          </a:solidFill>
                          <a:latin typeface="Calibri" panose="020F0502020204030204" pitchFamily="34" charset="0"/>
                        </a:rPr>
                        <a:t>Cet acompte sera pris en compte sur le contrat cible lors du dénouement du contrat cible ( rachat partiel, rachat total …)</a:t>
                      </a:r>
                    </a:p>
                    <a:p>
                      <a:pPr marL="171450" indent="-171450" algn="just">
                        <a:buFont typeface="Wingdings" panose="05000000000000000000" pitchFamily="2" charset="2"/>
                        <a:buChar char="§"/>
                        <a:tabLst/>
                      </a:pPr>
                      <a:endParaRPr lang="fr-FR" sz="1100" b="0" i="0" u="none" strike="noStrike" baseline="0" dirty="0">
                        <a:solidFill>
                          <a:schemeClr val="tx1"/>
                        </a:solidFill>
                        <a:latin typeface="Calibri" panose="020F0502020204030204" pitchFamily="34" charset="0"/>
                      </a:endParaRPr>
                    </a:p>
                    <a:p>
                      <a:pPr marL="171450" indent="-171450" algn="just">
                        <a:buFont typeface="Wingdings" panose="05000000000000000000" pitchFamily="2" charset="2"/>
                        <a:buChar char="§"/>
                        <a:tabLst/>
                      </a:pPr>
                      <a:endParaRPr lang="fr-FR" sz="1100" b="0" i="0" u="none" strike="noStrike" baseline="0" dirty="0">
                        <a:solidFill>
                          <a:schemeClr val="tx1"/>
                        </a:solidFill>
                        <a:latin typeface="Calibri" panose="020F0502020204030204" pitchFamily="34" charset="0"/>
                      </a:endParaRPr>
                    </a:p>
                    <a:p>
                      <a:pPr marL="171450" indent="-171450" algn="just">
                        <a:buFont typeface="Wingdings" panose="05000000000000000000" pitchFamily="2" charset="2"/>
                        <a:buChar char="§"/>
                        <a:tabLst/>
                      </a:pPr>
                      <a:endParaRPr lang="fr-FR" sz="1100" b="0" i="0" u="none" strike="noStrike" baseline="0" dirty="0">
                        <a:solidFill>
                          <a:schemeClr val="tx1"/>
                        </a:solidFill>
                        <a:latin typeface="Calibri" panose="020F0502020204030204" pitchFamily="34" charset="0"/>
                      </a:endParaRPr>
                    </a:p>
                    <a:p>
                      <a:pPr marL="0" indent="0" algn="just">
                        <a:buFont typeface="Wingdings" panose="05000000000000000000" pitchFamily="2" charset="2"/>
                        <a:buNone/>
                        <a:tabLst/>
                      </a:pPr>
                      <a:endParaRPr lang="fr-FR" sz="1100" b="0" i="0" u="none" strike="noStrike" baseline="0" dirty="0">
                        <a:solidFill>
                          <a:schemeClr val="tx1"/>
                        </a:solidFill>
                        <a:latin typeface="Calibri" panose="020F0502020204030204" pitchFamily="34" charset="0"/>
                      </a:endParaRP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0349354"/>
                  </a:ext>
                </a:extLst>
              </a:tr>
            </a:tbl>
          </a:graphicData>
        </a:graphic>
      </p:graphicFrame>
      <p:sp>
        <p:nvSpPr>
          <p:cNvPr id="7" name="ZoneTexte 6">
            <a:extLst>
              <a:ext uri="{FF2B5EF4-FFF2-40B4-BE49-F238E27FC236}">
                <a16:creationId xmlns:a16="http://schemas.microsoft.com/office/drawing/2014/main" id="{588F2378-566A-401C-91A4-B156604DBA94}"/>
              </a:ext>
            </a:extLst>
          </p:cNvPr>
          <p:cNvSpPr txBox="1"/>
          <p:nvPr/>
        </p:nvSpPr>
        <p:spPr>
          <a:xfrm>
            <a:off x="3418074" y="3227738"/>
            <a:ext cx="4608512" cy="600164"/>
          </a:xfrm>
          <a:prstGeom prst="rect">
            <a:avLst/>
          </a:prstGeom>
          <a:solidFill>
            <a:schemeClr val="bg1">
              <a:lumMod val="85000"/>
            </a:schemeClr>
          </a:solidFill>
        </p:spPr>
        <p:txBody>
          <a:bodyPr wrap="square" rtlCol="0">
            <a:spAutoFit/>
          </a:bodyPr>
          <a:lstStyle/>
          <a:p>
            <a:pPr lvl="0" algn="just" defTabSz="914400"/>
            <a:r>
              <a:rPr lang="fr-FR" sz="1100" dirty="0">
                <a:solidFill>
                  <a:srgbClr val="474747"/>
                </a:solidFill>
                <a:latin typeface="Calibri" panose="020F0502020204030204" pitchFamily="34" charset="0"/>
              </a:rPr>
              <a:t>Il n’est pas possible de transformer plusieurs contrats vers seul contrat</a:t>
            </a:r>
          </a:p>
          <a:p>
            <a:pPr lvl="0" algn="just" defTabSz="914400"/>
            <a:r>
              <a:rPr lang="fr-FR" sz="1100" dirty="0">
                <a:solidFill>
                  <a:srgbClr val="474747"/>
                </a:solidFill>
                <a:latin typeface="Calibri" panose="020F0502020204030204" pitchFamily="34" charset="0"/>
              </a:rPr>
              <a:t>Le transfert ne peut pas s’effectuer sur un contrat multi support déjà souscrit</a:t>
            </a:r>
          </a:p>
          <a:p>
            <a:pPr lvl="0" algn="just" defTabSz="914400"/>
            <a:r>
              <a:rPr lang="fr-FR" sz="1100" dirty="0">
                <a:solidFill>
                  <a:srgbClr val="474747"/>
                </a:solidFill>
                <a:latin typeface="Calibri" panose="020F0502020204030204" pitchFamily="34" charset="0"/>
              </a:rPr>
              <a:t>Le transfert partiel est impossible</a:t>
            </a:r>
          </a:p>
        </p:txBody>
      </p:sp>
      <p:pic>
        <p:nvPicPr>
          <p:cNvPr id="8" name="Image 7" descr="Une image contenant dessin&#10;&#10;Description générée automatiquement">
            <a:extLst>
              <a:ext uri="{FF2B5EF4-FFF2-40B4-BE49-F238E27FC236}">
                <a16:creationId xmlns:a16="http://schemas.microsoft.com/office/drawing/2014/main" id="{E9CE84AF-97FB-4C71-BED1-E31482A2A055}"/>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Effect>
                      <a14:brightnessContrast bright="-20000"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2858937" y="3251600"/>
            <a:ext cx="504000" cy="403809"/>
          </a:xfrm>
          <a:prstGeom prst="rect">
            <a:avLst/>
          </a:prstGeom>
        </p:spPr>
      </p:pic>
      <p:graphicFrame>
        <p:nvGraphicFramePr>
          <p:cNvPr id="9" name="Tableau 8">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4125306018"/>
              </p:ext>
            </p:extLst>
          </p:nvPr>
        </p:nvGraphicFramePr>
        <p:xfrm>
          <a:off x="392762" y="4109909"/>
          <a:ext cx="8234870" cy="426720"/>
        </p:xfrm>
        <a:graphic>
          <a:graphicData uri="http://schemas.openxmlformats.org/drawingml/2006/table">
            <a:tbl>
              <a:tblPr firstRow="1" bandRow="1"/>
              <a:tblGrid>
                <a:gridCol w="2186550">
                  <a:extLst>
                    <a:ext uri="{9D8B030D-6E8A-4147-A177-3AD203B41FA5}">
                      <a16:colId xmlns:a16="http://schemas.microsoft.com/office/drawing/2014/main" val="3964886368"/>
                    </a:ext>
                  </a:extLst>
                </a:gridCol>
                <a:gridCol w="6048320">
                  <a:extLst>
                    <a:ext uri="{9D8B030D-6E8A-4147-A177-3AD203B41FA5}">
                      <a16:colId xmlns:a16="http://schemas.microsoft.com/office/drawing/2014/main" val="3963361576"/>
                    </a:ext>
                  </a:extLst>
                </a:gridCol>
              </a:tblGrid>
              <a:tr h="37084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DATE  CONCLUSION DE L’ADHÉSION/SOUSCRIPTION</a:t>
                      </a: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indent="0" algn="just">
                        <a:buFont typeface="Wingdings" pitchFamily="2" charset="2"/>
                        <a:buNone/>
                        <a:tabLst/>
                      </a:pPr>
                      <a:r>
                        <a:rPr lang="fr-FR" sz="1100" b="1" i="0" u="none" strike="noStrike" baseline="0" dirty="0">
                          <a:solidFill>
                            <a:schemeClr val="tx1"/>
                          </a:solidFill>
                          <a:latin typeface="Calibri" panose="020F0502020204030204" pitchFamily="34" charset="0"/>
                        </a:rPr>
                        <a:t>La date de conclusion de l’adhésion/la souscription = la date de clôture du contrat transféré</a:t>
                      </a:r>
                      <a:r>
                        <a:rPr lang="fr-FR" sz="1100" b="1" i="0" u="none" strike="noStrike" baseline="0" dirty="0" smtClean="0">
                          <a:solidFill>
                            <a:schemeClr val="tx1"/>
                          </a:solidFill>
                          <a:latin typeface="Calibri" panose="020F0502020204030204" pitchFamily="34" charset="0"/>
                        </a:rPr>
                        <a:t>.</a:t>
                      </a:r>
                    </a:p>
                    <a:p>
                      <a:pPr marL="0" indent="0" algn="just">
                        <a:buFont typeface="Wingdings" pitchFamily="2" charset="2"/>
                        <a:buNone/>
                        <a:tabLst/>
                      </a:pPr>
                      <a:r>
                        <a:rPr lang="fr-FR" sz="1100" b="1" i="0" u="none" strike="noStrike" baseline="0" dirty="0" smtClean="0">
                          <a:solidFill>
                            <a:schemeClr val="tx1"/>
                          </a:solidFill>
                          <a:latin typeface="Calibri" panose="020F0502020204030204" pitchFamily="34" charset="0"/>
                        </a:rPr>
                        <a:t>(la date d’antériorité fiscale du contrat transférée est conservée)</a:t>
                      </a:r>
                      <a:endParaRPr lang="fr-FR" sz="1100" b="1" i="0" u="none" strike="noStrike" baseline="0" dirty="0">
                        <a:solidFill>
                          <a:schemeClr val="tx1"/>
                        </a:solidFill>
                        <a:latin typeface="Calibri" panose="020F0502020204030204" pitchFamily="34" charset="0"/>
                      </a:endParaRP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7141578"/>
                  </a:ext>
                </a:extLst>
              </a:tr>
            </a:tbl>
          </a:graphicData>
        </a:graphic>
      </p:graphicFrame>
      <p:graphicFrame>
        <p:nvGraphicFramePr>
          <p:cNvPr id="10" name="Tableau 9">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3652316054"/>
              </p:ext>
            </p:extLst>
          </p:nvPr>
        </p:nvGraphicFramePr>
        <p:xfrm>
          <a:off x="392761" y="732001"/>
          <a:ext cx="8234871" cy="952230"/>
        </p:xfrm>
        <a:graphic>
          <a:graphicData uri="http://schemas.openxmlformats.org/drawingml/2006/table">
            <a:tbl>
              <a:tblPr firstRow="1" bandRow="1"/>
              <a:tblGrid>
                <a:gridCol w="2186550">
                  <a:extLst>
                    <a:ext uri="{9D8B030D-6E8A-4147-A177-3AD203B41FA5}">
                      <a16:colId xmlns:a16="http://schemas.microsoft.com/office/drawing/2014/main" val="3964886368"/>
                    </a:ext>
                  </a:extLst>
                </a:gridCol>
                <a:gridCol w="6048321">
                  <a:extLst>
                    <a:ext uri="{9D8B030D-6E8A-4147-A177-3AD203B41FA5}">
                      <a16:colId xmlns:a16="http://schemas.microsoft.com/office/drawing/2014/main" val="3963361576"/>
                    </a:ext>
                  </a:extLst>
                </a:gridCol>
              </a:tblGrid>
              <a:tr h="95223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fr-FR" sz="1100" b="1" dirty="0">
                          <a:solidFill>
                            <a:schemeClr val="tx2"/>
                          </a:solidFill>
                          <a:latin typeface="Calibri" panose="020F0502020204030204" pitchFamily="34" charset="0"/>
                          <a:cs typeface="Calibri" panose="020F0502020204030204" pitchFamily="34" charset="0"/>
                        </a:rPr>
                        <a:t>COTISATION </a:t>
                      </a:r>
                      <a:r>
                        <a:rPr lang="fr-FR" sz="1100" b="1" dirty="0" smtClean="0">
                          <a:solidFill>
                            <a:schemeClr val="tx2"/>
                          </a:solidFill>
                          <a:latin typeface="Calibri" panose="020F0502020204030204" pitchFamily="34" charset="0"/>
                          <a:cs typeface="Calibri" panose="020F0502020204030204" pitchFamily="34" charset="0"/>
                        </a:rPr>
                        <a:t>COMPLÉMENTAIRE sur l’ancien contrat</a:t>
                      </a:r>
                      <a:endParaRPr lang="fr-FR" sz="1100" b="1" dirty="0">
                        <a:solidFill>
                          <a:schemeClr val="tx2"/>
                        </a:solidFill>
                        <a:latin typeface="Calibri" panose="020F0502020204030204" pitchFamily="34" charset="0"/>
                        <a:cs typeface="Calibri" panose="020F0502020204030204" pitchFamily="34" charset="0"/>
                      </a:endParaRP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1100" strike="noStrike" dirty="0">
                          <a:solidFill>
                            <a:schemeClr val="tx1"/>
                          </a:solidFill>
                          <a:latin typeface="Calibri" panose="020F0502020204030204" pitchFamily="34" charset="0"/>
                          <a:ea typeface="Times New Roman"/>
                          <a:cs typeface="Times New Roman"/>
                        </a:rPr>
                        <a:t>Il est possible de réaliser un versement complémentaire sur le contrat source en vue d’un transfert vers un contrat accessible à l’adhésion afin d’atteindre le montant minimum du contrat réceptacle.</a:t>
                      </a:r>
                    </a:p>
                    <a:p>
                      <a:pPr algn="just">
                        <a:spcAft>
                          <a:spcPts val="400"/>
                        </a:spcAft>
                      </a:pPr>
                      <a:endParaRPr lang="fr-FR" sz="300" strike="noStrike" dirty="0">
                        <a:solidFill>
                          <a:schemeClr val="tx1"/>
                        </a:solidFill>
                        <a:latin typeface="Calibri" panose="020F0502020204030204" pitchFamily="34" charset="0"/>
                        <a:ea typeface="Times New Roman"/>
                        <a:cs typeface="Times New Roman"/>
                      </a:endParaRPr>
                    </a:p>
                    <a:p>
                      <a:pPr algn="just">
                        <a:spcAft>
                          <a:spcPts val="400"/>
                        </a:spcAft>
                      </a:pPr>
                      <a:r>
                        <a:rPr lang="fr-FR" sz="1100" b="0" u="sng" strike="noStrike" dirty="0">
                          <a:solidFill>
                            <a:schemeClr val="tx1"/>
                          </a:solidFill>
                          <a:latin typeface="Calibri" panose="020F0502020204030204" pitchFamily="34" charset="0"/>
                          <a:ea typeface="Times New Roman"/>
                          <a:cs typeface="Times New Roman"/>
                        </a:rPr>
                        <a:t>Exemple</a:t>
                      </a:r>
                      <a:r>
                        <a:rPr lang="fr-FR" sz="1100" b="0" u="none" strike="noStrike" dirty="0">
                          <a:solidFill>
                            <a:schemeClr val="tx1"/>
                          </a:solidFill>
                          <a:latin typeface="Calibri" panose="020F0502020204030204" pitchFamily="34" charset="0"/>
                          <a:ea typeface="Times New Roman"/>
                          <a:cs typeface="Times New Roman"/>
                        </a:rPr>
                        <a:t> : </a:t>
                      </a:r>
                      <a:r>
                        <a:rPr lang="fr-FR" sz="1100" b="0" strike="noStrike" dirty="0">
                          <a:solidFill>
                            <a:schemeClr val="tx1"/>
                          </a:solidFill>
                          <a:latin typeface="Calibri" panose="020F0502020204030204" pitchFamily="34" charset="0"/>
                          <a:ea typeface="Times New Roman"/>
                          <a:cs typeface="Times New Roman"/>
                        </a:rPr>
                        <a:t>Initiative Transmission avec une valeur de 5 000 euros, complété d’un versement libre de 5 000 euros en vue d’un transfert vers Nuances Plus (montant initial plancher de 10 000 euros).</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8085305"/>
                  </a:ext>
                </a:extLst>
              </a:tr>
            </a:tbl>
          </a:graphicData>
        </a:graphic>
      </p:graphicFrame>
    </p:spTree>
    <p:extLst>
      <p:ext uri="{BB962C8B-B14F-4D97-AF65-F5344CB8AC3E}">
        <p14:creationId xmlns:p14="http://schemas.microsoft.com/office/powerpoint/2010/main" val="85439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1516CD-C19E-4E7F-84DA-A9691F85F04E}"/>
              </a:ext>
            </a:extLst>
          </p:cNvPr>
          <p:cNvSpPr>
            <a:spLocks noGrp="1"/>
          </p:cNvSpPr>
          <p:nvPr>
            <p:ph type="title"/>
          </p:nvPr>
        </p:nvSpPr>
        <p:spPr>
          <a:xfrm>
            <a:off x="392762" y="270173"/>
            <a:ext cx="8326800" cy="437400"/>
          </a:xfrm>
        </p:spPr>
        <p:txBody>
          <a:bodyPr/>
          <a:lstStyle/>
          <a:p>
            <a:r>
              <a:rPr lang="fr-FR" sz="2400" dirty="0" smtClean="0"/>
              <a:t>Outils de commercialisation</a:t>
            </a:r>
            <a:endParaRPr lang="fr-FR" sz="2400" dirty="0"/>
          </a:p>
        </p:txBody>
      </p:sp>
      <p:graphicFrame>
        <p:nvGraphicFramePr>
          <p:cNvPr id="9" name="Tableau 8">
            <a:extLst>
              <a:ext uri="{FF2B5EF4-FFF2-40B4-BE49-F238E27FC236}">
                <a16:creationId xmlns:a16="http://schemas.microsoft.com/office/drawing/2014/main" id="{3722F194-D031-4B58-957C-73B63FE9C3D4}"/>
              </a:ext>
            </a:extLst>
          </p:cNvPr>
          <p:cNvGraphicFramePr>
            <a:graphicFrameLocks noGrp="1"/>
          </p:cNvGraphicFramePr>
          <p:nvPr>
            <p:extLst>
              <p:ext uri="{D42A27DB-BD31-4B8C-83A1-F6EECF244321}">
                <p14:modId xmlns:p14="http://schemas.microsoft.com/office/powerpoint/2010/main" val="1442520851"/>
              </p:ext>
            </p:extLst>
          </p:nvPr>
        </p:nvGraphicFramePr>
        <p:xfrm>
          <a:off x="883994" y="947909"/>
          <a:ext cx="7603790" cy="3502660"/>
        </p:xfrm>
        <a:graphic>
          <a:graphicData uri="http://schemas.openxmlformats.org/drawingml/2006/table">
            <a:tbl>
              <a:tblPr firstRow="1" bandRow="1"/>
              <a:tblGrid>
                <a:gridCol w="7603790">
                  <a:extLst>
                    <a:ext uri="{9D8B030D-6E8A-4147-A177-3AD203B41FA5}">
                      <a16:colId xmlns:a16="http://schemas.microsoft.com/office/drawing/2014/main" val="3963361576"/>
                    </a:ext>
                  </a:extLst>
                </a:gridCol>
              </a:tblGrid>
              <a:tr h="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endParaRPr lang="fr-FR" sz="1100" dirty="0">
                        <a:solidFill>
                          <a:srgbClr val="474747"/>
                        </a:solidFill>
                        <a:latin typeface="Calibri" panose="020F0502020204030204" pitchFamily="34" charset="0"/>
                        <a:cs typeface="Arial" panose="020B0604020202020204" pitchFamily="34" charset="0"/>
                      </a:endParaRPr>
                    </a:p>
                    <a:p>
                      <a:pPr lvl="0" algn="just">
                        <a:buClr>
                          <a:srgbClr val="93C620">
                            <a:lumMod val="50000"/>
                          </a:srgbClr>
                        </a:buClr>
                        <a:defRPr/>
                      </a:pPr>
                      <a:r>
                        <a:rPr lang="fr-FR" sz="1100" b="0" dirty="0">
                          <a:solidFill>
                            <a:srgbClr val="474747"/>
                          </a:solidFill>
                          <a:latin typeface="Calibri" panose="020F0502020204030204" pitchFamily="34" charset="0"/>
                          <a:cs typeface="Arial" panose="020B0604020202020204" pitchFamily="34" charset="0"/>
                        </a:rPr>
                        <a:t>Les documents contractuels définitifs sont édités au point de vente via PUMA et/ou transmis à l'adhérent / au souscripteur par CNP Assurances selon le mode de dénouement de ces opérations.</a:t>
                      </a:r>
                    </a:p>
                    <a:p>
                      <a:pPr lvl="0" algn="just">
                        <a:buClr>
                          <a:srgbClr val="93C620">
                            <a:lumMod val="50000"/>
                          </a:srgbClr>
                        </a:buClr>
                        <a:defRPr/>
                      </a:pPr>
                      <a:endParaRPr lang="fr-FR" sz="300" dirty="0">
                        <a:solidFill>
                          <a:srgbClr val="474747"/>
                        </a:solidFill>
                        <a:latin typeface="Calibri" panose="020F0502020204030204" pitchFamily="34" charset="0"/>
                        <a:cs typeface="Arial" panose="020B0604020202020204" pitchFamily="34" charset="0"/>
                      </a:endParaRPr>
                    </a:p>
                    <a:p>
                      <a:pPr algn="just" defTabSz="914400">
                        <a:spcAft>
                          <a:spcPts val="100"/>
                        </a:spcAft>
                        <a:buClr>
                          <a:schemeClr val="tx2"/>
                        </a:buClr>
                      </a:pPr>
                      <a:r>
                        <a:rPr lang="fr-FR" altLang="fr-FR" sz="1100" dirty="0">
                          <a:solidFill>
                            <a:srgbClr val="474747"/>
                          </a:solidFill>
                          <a:latin typeface="Calibri" panose="020F0502020204030204" pitchFamily="34" charset="0"/>
                          <a:cs typeface="Arial" panose="020B0604020202020204" pitchFamily="34" charset="0"/>
                          <a:sym typeface="Wingdings" pitchFamily="2" charset="2"/>
                        </a:rPr>
                        <a:t>En cas d’indisponibilité temporaire de PUMA, </a:t>
                      </a:r>
                      <a:r>
                        <a:rPr lang="fr-FR" altLang="fr-FR" sz="1100" b="0" dirty="0">
                          <a:solidFill>
                            <a:srgbClr val="474747"/>
                          </a:solidFill>
                          <a:latin typeface="Calibri" panose="020F0502020204030204" pitchFamily="34" charset="0"/>
                          <a:cs typeface="Arial" panose="020B0604020202020204" pitchFamily="34" charset="0"/>
                          <a:sym typeface="Wingdings" pitchFamily="2" charset="2"/>
                        </a:rPr>
                        <a:t>il est possible pour les agences d’utiliser ISI. Son utilisation doit mener obligatoirement à la reprise des traitements dans PUMA le jour même, lorsque l’indisponibilité a cessé ou dans le délai de rétroactivité de 4 jours calendaires si le produit l’autorise</a:t>
                      </a:r>
                      <a:r>
                        <a:rPr lang="fr-FR" altLang="fr-FR" sz="1100" b="0" dirty="0">
                          <a:solidFill>
                            <a:srgbClr val="00B050"/>
                          </a:solidFill>
                          <a:latin typeface="Calibri" panose="020F0502020204030204" pitchFamily="34" charset="0"/>
                          <a:cs typeface="Arial" panose="020B0604020202020204" pitchFamily="34" charset="0"/>
                          <a:sym typeface="Wingdings" pitchFamily="2" charset="2"/>
                        </a:rPr>
                        <a:t>.</a:t>
                      </a:r>
                    </a:p>
                    <a:p>
                      <a:pPr algn="just" defTabSz="914400">
                        <a:spcAft>
                          <a:spcPts val="100"/>
                        </a:spcAft>
                        <a:buClr>
                          <a:schemeClr val="tx2"/>
                        </a:buClr>
                      </a:pPr>
                      <a:endParaRPr lang="fr-FR" altLang="fr-FR" sz="300" dirty="0">
                        <a:solidFill>
                          <a:srgbClr val="474747"/>
                        </a:solidFill>
                        <a:latin typeface="Calibri" panose="020F0502020204030204" pitchFamily="34" charset="0"/>
                        <a:cs typeface="Arial" panose="020B0604020202020204" pitchFamily="34" charset="0"/>
                        <a:sym typeface="Wingdings" pitchFamily="2" charset="2"/>
                      </a:endParaRPr>
                    </a:p>
                    <a:p>
                      <a:pPr algn="just" defTabSz="914400">
                        <a:spcAft>
                          <a:spcPts val="100"/>
                        </a:spcAft>
                        <a:buClr>
                          <a:schemeClr val="tx2"/>
                        </a:buClr>
                      </a:pPr>
                      <a:r>
                        <a:rPr lang="fr-FR" altLang="fr-FR" sz="1100" dirty="0">
                          <a:solidFill>
                            <a:schemeClr val="tx1"/>
                          </a:solidFill>
                          <a:latin typeface="Calibri" panose="020F0502020204030204" pitchFamily="34" charset="0"/>
                          <a:cs typeface="Arial" panose="020B0604020202020204" pitchFamily="34" charset="0"/>
                          <a:sym typeface="Wingdings" pitchFamily="2" charset="2"/>
                        </a:rPr>
                        <a:t>En cas d’indisponibilité prolongée de PUMA </a:t>
                      </a:r>
                      <a:r>
                        <a:rPr lang="fr-FR" altLang="fr-FR" sz="1100" b="0" dirty="0">
                          <a:solidFill>
                            <a:schemeClr val="tx1"/>
                          </a:solidFill>
                          <a:latin typeface="Calibri" panose="020F0502020204030204" pitchFamily="34" charset="0"/>
                          <a:cs typeface="Arial" panose="020B0604020202020204" pitchFamily="34" charset="0"/>
                          <a:sym typeface="Wingdings" pitchFamily="2" charset="2"/>
                        </a:rPr>
                        <a:t>rendant impossible la reprise de l’opération, il est alors autorisé d’envoyer à CNP Assurances les formulaires ISI signés par le client accompagnés de la copie d’écran attestant de l’indisponibilité prolongée de PUMA, en procédant, le cas échéant, au virement référencé des fonds à la date la plus proche de la signature du client</a:t>
                      </a:r>
                      <a:r>
                        <a:rPr lang="fr-FR" altLang="fr-FR" sz="1100" b="0" dirty="0" smtClean="0">
                          <a:solidFill>
                            <a:schemeClr val="tx1"/>
                          </a:solidFill>
                          <a:latin typeface="Calibri" panose="020F0502020204030204" pitchFamily="34" charset="0"/>
                          <a:cs typeface="Arial" panose="020B0604020202020204" pitchFamily="34" charset="0"/>
                          <a:sym typeface="Wingdings" pitchFamily="2" charset="2"/>
                        </a:rPr>
                        <a:t>.</a:t>
                      </a:r>
                      <a:endParaRPr lang="fr-FR" altLang="fr-FR" sz="1100" b="0" i="1" dirty="0">
                        <a:solidFill>
                          <a:schemeClr val="tx1"/>
                        </a:solidFill>
                        <a:latin typeface="Calibri" panose="020F0502020204030204" pitchFamily="34" charset="0"/>
                        <a:cs typeface="Arial" panose="020B0604020202020204" pitchFamily="34" charset="0"/>
                        <a:sym typeface="Wingdings" pitchFamily="2" charset="2"/>
                      </a:endParaRPr>
                    </a:p>
                    <a:p>
                      <a:pPr marL="0" marR="0" lvl="0" indent="0" algn="just"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fr-FR" sz="300" b="1" strike="noStrike" kern="1200" dirty="0">
                        <a:solidFill>
                          <a:schemeClr val="tx1"/>
                        </a:solidFill>
                        <a:latin typeface="Calibri" panose="020F0502020204030204" pitchFamily="34" charset="0"/>
                        <a:ea typeface="Times New Roman"/>
                        <a:cs typeface="Times New Roman"/>
                      </a:endParaRPr>
                    </a:p>
                    <a:p>
                      <a:pPr algn="just"/>
                      <a:r>
                        <a:rPr lang="fr-FR" sz="1100" dirty="0">
                          <a:solidFill>
                            <a:schemeClr val="tx1"/>
                          </a:solidFill>
                          <a:latin typeface="Calibri" panose="020F0502020204030204" pitchFamily="34" charset="0"/>
                          <a:cs typeface="Arial" panose="020B0604020202020204" pitchFamily="34" charset="0"/>
                        </a:rPr>
                        <a:t>Depuis le 30 septembre 2019</a:t>
                      </a:r>
                      <a:r>
                        <a:rPr lang="fr-FR" sz="1100" dirty="0">
                          <a:latin typeface="Calibri" panose="020F0502020204030204" pitchFamily="34" charset="0"/>
                          <a:cs typeface="Arial" panose="020B0604020202020204" pitchFamily="34" charset="0"/>
                        </a:rPr>
                        <a:t>, </a:t>
                      </a:r>
                      <a:r>
                        <a:rPr lang="fr-FR" sz="1100" b="1" u="sng" dirty="0">
                          <a:solidFill>
                            <a:schemeClr val="tx2"/>
                          </a:solidFill>
                          <a:latin typeface="Calibri" panose="020F0502020204030204" pitchFamily="34" charset="0"/>
                          <a:cs typeface="Arial" panose="020B0604020202020204" pitchFamily="34" charset="0"/>
                        </a:rPr>
                        <a:t>les fiches de renseignements client et conseiller (FRC) sont obligatoires pour tous les versements complémentaires effectués dans ISI, et ce dès le 1er euro</a:t>
                      </a:r>
                      <a:r>
                        <a:rPr lang="fr-FR" sz="1100" b="1" u="sng" dirty="0" smtClean="0">
                          <a:solidFill>
                            <a:schemeClr val="tx2"/>
                          </a:solidFill>
                          <a:latin typeface="Calibri" panose="020F0502020204030204" pitchFamily="34" charset="0"/>
                          <a:cs typeface="Arial" panose="020B0604020202020204" pitchFamily="34" charset="0"/>
                        </a:rPr>
                        <a:t>.</a:t>
                      </a:r>
                      <a:endParaRPr lang="fr-FR" sz="1100" b="1" u="sng" dirty="0">
                        <a:solidFill>
                          <a:schemeClr val="tx2"/>
                        </a:solidFill>
                        <a:latin typeface="Calibri" panose="020F0502020204030204" pitchFamily="34" charset="0"/>
                        <a:cs typeface="Arial" panose="020B0604020202020204" pitchFamily="34" charset="0"/>
                      </a:endParaRP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9869367"/>
                  </a:ext>
                </a:extLst>
              </a:tr>
            </a:tbl>
          </a:graphicData>
        </a:graphic>
      </p:graphicFrame>
      <p:pic>
        <p:nvPicPr>
          <p:cNvPr id="10" name="Image 9" descr="Une image contenant dessin&#10;&#10;Description générée automatiquement">
            <a:extLst>
              <a:ext uri="{FF2B5EF4-FFF2-40B4-BE49-F238E27FC236}">
                <a16:creationId xmlns:a16="http://schemas.microsoft.com/office/drawing/2014/main" id="{E91C26C8-FB87-4CEC-9749-83ECEA38F33E}"/>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Effect>
                      <a14:brightnessContrast bright="-20000"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xmlns="" r:id="rId6"/>
              </a:ext>
            </a:extLst>
          </a:blip>
          <a:stretch>
            <a:fillRect/>
          </a:stretch>
        </p:blipFill>
        <p:spPr>
          <a:xfrm>
            <a:off x="284985" y="4002057"/>
            <a:ext cx="504000" cy="403809"/>
          </a:xfrm>
          <a:prstGeom prst="rect">
            <a:avLst/>
          </a:prstGeom>
        </p:spPr>
      </p:pic>
      <p:graphicFrame>
        <p:nvGraphicFramePr>
          <p:cNvPr id="11" name="Tableau 10">
            <a:extLst>
              <a:ext uri="{FF2B5EF4-FFF2-40B4-BE49-F238E27FC236}">
                <a16:creationId xmlns:a16="http://schemas.microsoft.com/office/drawing/2014/main" id="{5BAC30F3-9C64-4850-9FD5-90C685097DAC}"/>
              </a:ext>
            </a:extLst>
          </p:cNvPr>
          <p:cNvGraphicFramePr>
            <a:graphicFrameLocks noGrp="1"/>
          </p:cNvGraphicFramePr>
          <p:nvPr>
            <p:extLst>
              <p:ext uri="{D42A27DB-BD31-4B8C-83A1-F6EECF244321}">
                <p14:modId xmlns:p14="http://schemas.microsoft.com/office/powerpoint/2010/main" val="159510"/>
              </p:ext>
            </p:extLst>
          </p:nvPr>
        </p:nvGraphicFramePr>
        <p:xfrm>
          <a:off x="2823307" y="980184"/>
          <a:ext cx="5111700" cy="1411080"/>
        </p:xfrm>
        <a:graphic>
          <a:graphicData uri="http://schemas.openxmlformats.org/drawingml/2006/table">
            <a:tbl>
              <a:tblPr firstRow="1" bandRow="1"/>
              <a:tblGrid>
                <a:gridCol w="467700">
                  <a:extLst>
                    <a:ext uri="{9D8B030D-6E8A-4147-A177-3AD203B41FA5}">
                      <a16:colId xmlns:a16="http://schemas.microsoft.com/office/drawing/2014/main" val="2574478131"/>
                    </a:ext>
                  </a:extLst>
                </a:gridCol>
                <a:gridCol w="2484000">
                  <a:extLst>
                    <a:ext uri="{9D8B030D-6E8A-4147-A177-3AD203B41FA5}">
                      <a16:colId xmlns:a16="http://schemas.microsoft.com/office/drawing/2014/main" val="2201110526"/>
                    </a:ext>
                  </a:extLst>
                </a:gridCol>
                <a:gridCol w="1080000">
                  <a:extLst>
                    <a:ext uri="{9D8B030D-6E8A-4147-A177-3AD203B41FA5}">
                      <a16:colId xmlns:a16="http://schemas.microsoft.com/office/drawing/2014/main" val="4023389265"/>
                    </a:ext>
                  </a:extLst>
                </a:gridCol>
                <a:gridCol w="1080000">
                  <a:extLst>
                    <a:ext uri="{9D8B030D-6E8A-4147-A177-3AD203B41FA5}">
                      <a16:colId xmlns:a16="http://schemas.microsoft.com/office/drawing/2014/main" val="417019655"/>
                    </a:ext>
                  </a:extLst>
                </a:gridCol>
              </a:tblGrid>
              <a:tr h="174264">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endParaRPr lang="fr-FR" sz="1100" dirty="0">
                        <a:solidFill>
                          <a:schemeClr val="bg1"/>
                        </a:solidFill>
                        <a:latin typeface="Calibri" panose="020F0502020204030204" pitchFamily="34" charset="0"/>
                        <a:cs typeface="Calibri" panose="020F0502020204030204" pitchFamily="34" charset="0"/>
                      </a:endParaRPr>
                    </a:p>
                  </a:txBody>
                  <a:tcPr>
                    <a:lnL w="12700" cmpd="sng">
                      <a:solidFill>
                        <a:srgbClr val="FFFFFF"/>
                      </a:solidFill>
                    </a:lnL>
                    <a:lnR w="12700" cap="flat" cmpd="sng" algn="ctr">
                      <a:noFill/>
                      <a:prstDash val="solid"/>
                      <a:round/>
                      <a:headEnd type="none" w="med" len="med"/>
                      <a:tailEnd type="none" w="med" len="med"/>
                    </a:lnR>
                    <a:lnT w="12700" cmpd="sng">
                      <a:solidFill>
                        <a:srgbClr val="FFFFFF"/>
                      </a:solid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endParaRPr lang="fr-FR" sz="11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rgbClr val="474747"/>
                      </a:solidFill>
                      <a:prstDash val="solid"/>
                      <a:round/>
                      <a:headEnd type="none" w="med" len="med"/>
                      <a:tailEnd type="none" w="med" len="med"/>
                    </a:lnR>
                    <a:lnT w="12700" cmpd="sng">
                      <a:noFill/>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fr-FR" sz="1100" dirty="0">
                          <a:solidFill>
                            <a:schemeClr val="bg1"/>
                          </a:solidFill>
                          <a:latin typeface="Calibri" panose="020F0502020204030204" pitchFamily="34" charset="0"/>
                          <a:cs typeface="Calibri" panose="020F0502020204030204" pitchFamily="34" charset="0"/>
                        </a:rPr>
                        <a:t>PUMA</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83083F"/>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fr-FR" sz="1100" dirty="0">
                          <a:solidFill>
                            <a:schemeClr val="bg1"/>
                          </a:solidFill>
                          <a:latin typeface="Calibri" panose="020F0502020204030204" pitchFamily="34" charset="0"/>
                          <a:cs typeface="Calibri" panose="020F0502020204030204" pitchFamily="34" charset="0"/>
                        </a:rPr>
                        <a:t>ISI</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83083F"/>
                    </a:solidFill>
                  </a:tcPr>
                </a:tc>
                <a:extLst>
                  <a:ext uri="{0D108BD9-81ED-4DB2-BD59-A6C34878D82A}">
                    <a16:rowId xmlns:a16="http://schemas.microsoft.com/office/drawing/2014/main" val="2830659091"/>
                  </a:ext>
                </a:extLst>
              </a:tr>
              <a:tr h="36000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fr-FR" sz="11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fr-FR" sz="1100" dirty="0">
                          <a:solidFill>
                            <a:schemeClr val="bg1"/>
                          </a:solidFill>
                          <a:latin typeface="Calibri" panose="020F0502020204030204" pitchFamily="34" charset="0"/>
                          <a:cs typeface="Calibri" panose="020F0502020204030204" pitchFamily="34" charset="0"/>
                        </a:rPr>
                        <a:t>Consultation</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8308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dirty="0">
                          <a:solidFill>
                            <a:schemeClr val="accent4">
                              <a:lumMod val="75000"/>
                            </a:schemeClr>
                          </a:solidFill>
                          <a:latin typeface="Calibri"/>
                        </a:rPr>
                        <a:t>•</a:t>
                      </a:r>
                      <a:endParaRPr lang="fr-FR" sz="1100" b="1" i="0" dirty="0">
                        <a:solidFill>
                          <a:schemeClr val="accent4">
                            <a:lumMod val="75000"/>
                          </a:schemeClr>
                        </a:solidFill>
                        <a:latin typeface="Calibri" panose="020F0502020204030204" pitchFamily="34" charset="0"/>
                      </a:endParaRP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1" i="0" dirty="0">
                        <a:solidFill>
                          <a:schemeClr val="accent4">
                            <a:lumMod val="75000"/>
                          </a:schemeClr>
                        </a:solidFill>
                        <a:latin typeface="Calibri" panose="020F0502020204030204" pitchFamily="34" charset="0"/>
                      </a:endParaRP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3840487"/>
                  </a:ext>
                </a:extLst>
              </a:tr>
              <a:tr h="360000">
                <a:tc rowSpan="2">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fr-FR" sz="1100" dirty="0">
                          <a:solidFill>
                            <a:schemeClr val="bg1"/>
                          </a:solidFill>
                          <a:latin typeface="Calibri" panose="020F0502020204030204" pitchFamily="34" charset="0"/>
                          <a:cs typeface="Calibri" panose="020F0502020204030204" pitchFamily="34" charset="0"/>
                        </a:rPr>
                        <a:t>Souscription</a:t>
                      </a:r>
                    </a:p>
                  </a:txBody>
                  <a:tcPr vert="vert270"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8308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fr-FR" sz="1100" dirty="0">
                          <a:solidFill>
                            <a:schemeClr val="bg1"/>
                          </a:solidFill>
                          <a:latin typeface="Calibri" panose="020F0502020204030204" pitchFamily="34" charset="0"/>
                          <a:cs typeface="Calibri" panose="020F0502020204030204" pitchFamily="34" charset="0"/>
                        </a:rPr>
                        <a:t>Standard</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8308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dirty="0">
                          <a:solidFill>
                            <a:schemeClr val="accent4">
                              <a:lumMod val="75000"/>
                            </a:schemeClr>
                          </a:solidFill>
                          <a:latin typeface="Calibri"/>
                        </a:rPr>
                        <a:t>•</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dirty="0">
                          <a:solidFill>
                            <a:schemeClr val="accent4">
                              <a:lumMod val="75000"/>
                            </a:schemeClr>
                          </a:solidFill>
                          <a:latin typeface="Calibri"/>
                        </a:rPr>
                        <a:t>•</a:t>
                      </a:r>
                      <a:endParaRPr lang="fr-FR" sz="1100" b="1" i="0" dirty="0">
                        <a:solidFill>
                          <a:schemeClr val="accent4">
                            <a:lumMod val="75000"/>
                          </a:schemeClr>
                        </a:solidFill>
                        <a:latin typeface="Calibri" panose="020F0502020204030204" pitchFamily="34" charset="0"/>
                      </a:endParaRP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3924150"/>
                  </a:ext>
                </a:extLst>
              </a:tr>
              <a:tr h="432000">
                <a:tc vMerge="1">
                  <a:txBody>
                    <a:bodyPr/>
                    <a:lstStyle/>
                    <a:p>
                      <a:endParaRPr lang="fr-FR" sz="11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fr-FR" sz="1100" dirty="0">
                          <a:solidFill>
                            <a:schemeClr val="bg1"/>
                          </a:solidFill>
                          <a:latin typeface="Calibri" panose="020F0502020204030204" pitchFamily="34" charset="0"/>
                          <a:cs typeface="Calibri" panose="020F0502020204030204" pitchFamily="34" charset="0"/>
                        </a:rPr>
                        <a:t>Souscription avec versements programmés</a:t>
                      </a:r>
                    </a:p>
                  </a:txBody>
                  <a:tcP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solidFill>
                      <a:srgbClr val="8308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dirty="0">
                          <a:solidFill>
                            <a:schemeClr val="accent4">
                              <a:lumMod val="75000"/>
                            </a:schemeClr>
                          </a:solidFill>
                          <a:latin typeface="Calibri"/>
                        </a:rPr>
                        <a:t>•</a:t>
                      </a:r>
                      <a:endParaRPr lang="fr-FR" sz="1100" b="1" i="0" dirty="0">
                        <a:solidFill>
                          <a:schemeClr val="accent4">
                            <a:lumMod val="75000"/>
                          </a:schemeClr>
                        </a:solidFill>
                        <a:latin typeface="Calibri" panose="020F0502020204030204" pitchFamily="34" charset="0"/>
                      </a:endParaRP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dirty="0">
                          <a:solidFill>
                            <a:schemeClr val="accent4">
                              <a:lumMod val="75000"/>
                            </a:schemeClr>
                          </a:solidFill>
                          <a:latin typeface="Calibri"/>
                        </a:rPr>
                        <a:t>•</a:t>
                      </a:r>
                      <a:endParaRPr lang="fr-FR" sz="1100" b="1" i="0" dirty="0">
                        <a:solidFill>
                          <a:schemeClr val="accent4">
                            <a:lumMod val="75000"/>
                          </a:schemeClr>
                        </a:solidFill>
                        <a:latin typeface="Calibri" panose="020F0502020204030204" pitchFamily="34" charset="0"/>
                      </a:endParaRPr>
                    </a:p>
                  </a:txBody>
                  <a:tcPr anchor="ctr">
                    <a:lnL w="12700" cap="flat" cmpd="sng" algn="ctr">
                      <a:solidFill>
                        <a:srgbClr val="474747"/>
                      </a:solidFill>
                      <a:prstDash val="solid"/>
                      <a:round/>
                      <a:headEnd type="none" w="med" len="med"/>
                      <a:tailEnd type="none" w="med" len="med"/>
                    </a:lnL>
                    <a:lnR w="12700" cap="flat" cmpd="sng" algn="ctr">
                      <a:solidFill>
                        <a:srgbClr val="474747"/>
                      </a:solidFill>
                      <a:prstDash val="solid"/>
                      <a:round/>
                      <a:headEnd type="none" w="med" len="med"/>
                      <a:tailEnd type="none" w="med" len="med"/>
                    </a:lnR>
                    <a:lnT w="12700" cap="flat" cmpd="sng" algn="ctr">
                      <a:solidFill>
                        <a:srgbClr val="474747"/>
                      </a:solidFill>
                      <a:prstDash val="solid"/>
                      <a:round/>
                      <a:headEnd type="none" w="med" len="med"/>
                      <a:tailEnd type="none" w="med" len="med"/>
                    </a:lnT>
                    <a:lnB w="12700" cap="flat" cmpd="sng" algn="ctr">
                      <a:solidFill>
                        <a:srgbClr val="4747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6602929"/>
                  </a:ext>
                </a:extLst>
              </a:tr>
            </a:tbl>
          </a:graphicData>
        </a:graphic>
      </p:graphicFrame>
    </p:spTree>
    <p:extLst>
      <p:ext uri="{BB962C8B-B14F-4D97-AF65-F5344CB8AC3E}">
        <p14:creationId xmlns:p14="http://schemas.microsoft.com/office/powerpoint/2010/main" val="2320945532"/>
      </p:ext>
    </p:extLst>
  </p:cSld>
  <p:clrMapOvr>
    <a:masterClrMapping/>
  </p:clrMapOvr>
</p:sld>
</file>

<file path=ppt/theme/theme1.xml><?xml version="1.0" encoding="utf-8"?>
<a:theme xmlns:a="http://schemas.openxmlformats.org/drawingml/2006/main" name="A1_COUVERTURE_photo">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1_RUBRIQUE_Inter-generation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Sommair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_Pag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ECUVIE_ppt2018.thmx</Template>
  <TotalTime>4384</TotalTime>
  <Words>838</Words>
  <Application>Microsoft Office PowerPoint</Application>
  <PresentationFormat>Affichage à l'écran (16:9)</PresentationFormat>
  <Paragraphs>103</Paragraphs>
  <Slides>7</Slides>
  <Notes>6</Notes>
  <HiddenSlides>0</HiddenSlides>
  <MMClips>0</MMClips>
  <ScaleCrop>false</ScaleCrop>
  <HeadingPairs>
    <vt:vector size="6" baseType="variant">
      <vt:variant>
        <vt:lpstr>Polices utilisées</vt:lpstr>
      </vt:variant>
      <vt:variant>
        <vt:i4>6</vt:i4>
      </vt:variant>
      <vt:variant>
        <vt:lpstr>Thème</vt:lpstr>
      </vt:variant>
      <vt:variant>
        <vt:i4>4</vt:i4>
      </vt:variant>
      <vt:variant>
        <vt:lpstr>Titres des diapositives</vt:lpstr>
      </vt:variant>
      <vt:variant>
        <vt:i4>7</vt:i4>
      </vt:variant>
    </vt:vector>
  </HeadingPairs>
  <TitlesOfParts>
    <vt:vector size="17" baseType="lpstr">
      <vt:lpstr>Arial</vt:lpstr>
      <vt:lpstr>Calibri</vt:lpstr>
      <vt:lpstr>Lucida Grande</vt:lpstr>
      <vt:lpstr>Times New Roman</vt:lpstr>
      <vt:lpstr>Webdings</vt:lpstr>
      <vt:lpstr>Wingdings</vt:lpstr>
      <vt:lpstr>A1_COUVERTURE_photo</vt:lpstr>
      <vt:lpstr>B1_RUBRIQUE_Inter-generations</vt:lpstr>
      <vt:lpstr>C-Sommaire</vt:lpstr>
      <vt:lpstr>D_Page</vt:lpstr>
      <vt:lpstr>Transférabilité CONDITIONS SPECIFIQUES</vt:lpstr>
      <vt:lpstr>Sommaire</vt:lpstr>
      <vt:lpstr>Modalités de transfert, objectif et périmètre</vt:lpstr>
      <vt:lpstr>Mode d’adhésion et conditions de transformation</vt:lpstr>
      <vt:lpstr>Cas d’exclusion</vt:lpstr>
      <vt:lpstr>Versements et dates prise en compte</vt:lpstr>
      <vt:lpstr>Outils de commercialisation</vt:lpstr>
    </vt:vector>
  </TitlesOfParts>
  <Company>Cultivescence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Samuel</dc:creator>
  <cp:lastModifiedBy>LOSSER Fabien [CEGEE]</cp:lastModifiedBy>
  <cp:revision>681</cp:revision>
  <cp:lastPrinted>2020-01-16T09:27:18Z</cp:lastPrinted>
  <dcterms:created xsi:type="dcterms:W3CDTF">2018-06-29T07:42:19Z</dcterms:created>
  <dcterms:modified xsi:type="dcterms:W3CDTF">2020-01-31T10:52:52Z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Odile.HAROUYTOUN@bpce.fr</vt:lpwstr>
  </property>
  <property fmtid="{D5CDD505-2E9C-101B-9397-08002B2CF9AE}" pid="5" name="MSIP_Label_48a19f0c-bea1-442e-a475-ed109d9ec508_SetDate">
    <vt:lpwstr>2020-01-20T13:09:44.5739716Z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