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334" r:id="rId7"/>
    <p:sldId id="345" r:id="rId8"/>
    <p:sldId id="331" r:id="rId9"/>
    <p:sldId id="332" r:id="rId10"/>
    <p:sldId id="333" r:id="rId11"/>
    <p:sldId id="348" r:id="rId12"/>
    <p:sldId id="350" r:id="rId13"/>
    <p:sldId id="353" r:id="rId14"/>
    <p:sldId id="354" r:id="rId15"/>
    <p:sldId id="362" r:id="rId1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34"/>
    <a:srgbClr val="C31632"/>
    <a:srgbClr val="000000"/>
    <a:srgbClr val="FBDCDD"/>
    <a:srgbClr val="EC1B24"/>
    <a:srgbClr val="E7302A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11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tel:+33231077100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www.particuliers.mycarlease.fr/caisse-epargne" TargetMode="External"/><Relationship Id="rId4" Type="http://schemas.openxmlformats.org/officeDocument/2006/relationships/hyperlink" Target="https://caisse-epargne.loa-automobile.fr/" TargetMode="Externa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Le parcours en détail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noFill/>
        </p:spPr>
        <p:txBody>
          <a:bodyPr>
            <a:normAutofit fontScale="92500" lnSpcReduction="10000"/>
          </a:bodyPr>
          <a:lstStyle/>
          <a:p>
            <a:r>
              <a:rPr lang="fr-FR" dirty="0"/>
              <a:t>Août 2023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Location avec Option d’Achat &amp;</a:t>
            </a:r>
            <a:br>
              <a:rPr lang="fr-FR" dirty="0"/>
            </a:br>
            <a:r>
              <a:rPr lang="fr-FR" dirty="0"/>
              <a:t>Location Longue Durée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BDD et du Marché Grand Public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95325" y="1851102"/>
            <a:ext cx="10875004" cy="4386186"/>
          </a:xfrm>
        </p:spPr>
        <p:txBody>
          <a:bodyPr>
            <a:normAutofit/>
          </a:bodyPr>
          <a:lstStyle/>
          <a:p>
            <a:r>
              <a:rPr lang="fr-FR" dirty="0"/>
              <a:t>LOA &amp; LLD : un parcours de souscription simple et accessible sur tous nos canaux de distribution</a:t>
            </a:r>
          </a:p>
          <a:p>
            <a:r>
              <a:rPr lang="fr-FR" dirty="0"/>
              <a:t>Sur IZIVENTE, un parcours commun pour l’ouverture d’un projet LOA / LLD</a:t>
            </a:r>
          </a:p>
          <a:p>
            <a:r>
              <a:rPr lang="fr-FR" dirty="0"/>
              <a:t>Pop up coordonnées du conseiller</a:t>
            </a:r>
          </a:p>
          <a:p>
            <a:r>
              <a:rPr lang="fr-FR" dirty="0"/>
              <a:t>Pop up mise à jour des données client - écran commun LOA / LLD</a:t>
            </a:r>
          </a:p>
          <a:p>
            <a:r>
              <a:rPr lang="fr-FR" dirty="0"/>
              <a:t>Saisie complémentaire - écran commun LOA / LLD</a:t>
            </a:r>
          </a:p>
          <a:p>
            <a:r>
              <a:rPr lang="fr-FR" dirty="0"/>
              <a:t>Saisie du projet et transfert d’un lead</a:t>
            </a:r>
            <a:endParaRPr lang="fr-FR" dirty="0">
              <a:solidFill>
                <a:srgbClr val="7030A0"/>
              </a:solidFill>
            </a:endParaRPr>
          </a:p>
          <a:p>
            <a:r>
              <a:rPr lang="fr-FR" dirty="0"/>
              <a:t>Pop up de confirmation pour le transfert d’un lead et information du conseiller </a:t>
            </a:r>
            <a:endParaRPr lang="fr-FR" dirty="0">
              <a:solidFill>
                <a:srgbClr val="7030A0"/>
              </a:solidFill>
            </a:endParaRPr>
          </a:p>
          <a:p>
            <a:r>
              <a:rPr lang="fr-FR" dirty="0"/>
              <a:t>Point de vigilance par rapport à l’assurance d’un véhicule en LOA / LLD</a:t>
            </a:r>
          </a:p>
          <a:p>
            <a:r>
              <a:rPr lang="fr-FR" dirty="0"/>
              <a:t>Résumé du parcours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Location avec Option d’Achat &amp; Location Longue Durée : Le parcours détaillé </a:t>
            </a:r>
          </a:p>
        </p:txBody>
      </p:sp>
      <p:sp>
        <p:nvSpPr>
          <p:cNvPr id="8" name="Espace réservé du texte 9"/>
          <p:cNvSpPr txBox="1">
            <a:spLocks/>
          </p:cNvSpPr>
          <p:nvPr/>
        </p:nvSpPr>
        <p:spPr>
          <a:xfrm>
            <a:off x="695325" y="1926000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</a:t>
            </a:r>
          </a:p>
        </p:txBody>
      </p:sp>
      <p:sp>
        <p:nvSpPr>
          <p:cNvPr id="9" name="Espace réservé du texte 9"/>
          <p:cNvSpPr txBox="1">
            <a:spLocks/>
          </p:cNvSpPr>
          <p:nvPr/>
        </p:nvSpPr>
        <p:spPr>
          <a:xfrm>
            <a:off x="695325" y="2394000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10" name="Espace réservé du texte 9"/>
          <p:cNvSpPr txBox="1">
            <a:spLocks/>
          </p:cNvSpPr>
          <p:nvPr/>
        </p:nvSpPr>
        <p:spPr>
          <a:xfrm>
            <a:off x="694800" y="2869568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3</a:t>
            </a:r>
          </a:p>
        </p:txBody>
      </p:sp>
      <p:sp>
        <p:nvSpPr>
          <p:cNvPr id="11" name="Espace réservé du texte 9"/>
          <p:cNvSpPr txBox="1">
            <a:spLocks/>
          </p:cNvSpPr>
          <p:nvPr/>
        </p:nvSpPr>
        <p:spPr>
          <a:xfrm>
            <a:off x="695325" y="3327019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</a:t>
            </a:r>
          </a:p>
        </p:txBody>
      </p:sp>
      <p:sp>
        <p:nvSpPr>
          <p:cNvPr id="12" name="Espace réservé du texte 9"/>
          <p:cNvSpPr txBox="1">
            <a:spLocks/>
          </p:cNvSpPr>
          <p:nvPr/>
        </p:nvSpPr>
        <p:spPr>
          <a:xfrm>
            <a:off x="694800" y="3785966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5</a:t>
            </a:r>
          </a:p>
        </p:txBody>
      </p:sp>
      <p:sp>
        <p:nvSpPr>
          <p:cNvPr id="13" name="Espace réservé du texte 9"/>
          <p:cNvSpPr txBox="1">
            <a:spLocks/>
          </p:cNvSpPr>
          <p:nvPr/>
        </p:nvSpPr>
        <p:spPr>
          <a:xfrm>
            <a:off x="694800" y="4252224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6</a:t>
            </a:r>
          </a:p>
        </p:txBody>
      </p:sp>
      <p:sp>
        <p:nvSpPr>
          <p:cNvPr id="14" name="Espace réservé du texte 9"/>
          <p:cNvSpPr txBox="1">
            <a:spLocks/>
          </p:cNvSpPr>
          <p:nvPr/>
        </p:nvSpPr>
        <p:spPr>
          <a:xfrm>
            <a:off x="695325" y="4739293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7</a:t>
            </a:r>
          </a:p>
        </p:txBody>
      </p:sp>
      <p:sp>
        <p:nvSpPr>
          <p:cNvPr id="15" name="Espace réservé du texte 9"/>
          <p:cNvSpPr txBox="1">
            <a:spLocks/>
          </p:cNvSpPr>
          <p:nvPr/>
        </p:nvSpPr>
        <p:spPr>
          <a:xfrm>
            <a:off x="703520" y="5226362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8</a:t>
            </a:r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28EE6D97-0FED-45D5-AD1B-9600A11D1B38}"/>
              </a:ext>
            </a:extLst>
          </p:cNvPr>
          <p:cNvSpPr txBox="1">
            <a:spLocks/>
          </p:cNvSpPr>
          <p:nvPr/>
        </p:nvSpPr>
        <p:spPr>
          <a:xfrm>
            <a:off x="702662" y="568991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7529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606670"/>
            <a:ext cx="5855158" cy="1396450"/>
          </a:xfrm>
        </p:spPr>
        <p:txBody>
          <a:bodyPr>
            <a:normAutofit/>
          </a:bodyPr>
          <a:lstStyle/>
          <a:p>
            <a:r>
              <a:rPr lang="fr-FR" dirty="0"/>
              <a:t>Pour le </a:t>
            </a:r>
            <a:r>
              <a:rPr lang="fr-FR" b="1" dirty="0"/>
              <a:t>client en direct </a:t>
            </a:r>
            <a:r>
              <a:rPr lang="fr-FR" dirty="0"/>
              <a:t>sur internet ou par téléphone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LOA &amp; LLD </a:t>
            </a:r>
            <a:r>
              <a:rPr lang="fr-FR" dirty="0"/>
              <a:t>: un parcours de souscription simple et accessible sur tous nos canaux de distribution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contenu 9"/>
          <p:cNvSpPr txBox="1">
            <a:spLocks/>
          </p:cNvSpPr>
          <p:nvPr/>
        </p:nvSpPr>
        <p:spPr>
          <a:xfrm>
            <a:off x="6840000" y="1606669"/>
            <a:ext cx="5220000" cy="4750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En </a:t>
            </a:r>
            <a:r>
              <a:rPr lang="fr-FR" b="1" dirty="0"/>
              <a:t>entretien avec le client</a:t>
            </a:r>
            <a:r>
              <a:rPr lang="fr-FR" dirty="0"/>
              <a:t>, sur IZIVENTE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Une fois le lead créé, il est transmis à BPCE LEASE pour prise en charge du dossier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61750" y="5007259"/>
            <a:ext cx="540000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750" b="1" dirty="0">
                <a:solidFill>
                  <a:schemeClr val="bg1"/>
                </a:solidFill>
              </a:rPr>
              <a:t>/ LLD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14E230-375B-4989-8989-3BE24AAA3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350" y="4464320"/>
            <a:ext cx="2281361" cy="13577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65CAAE-180F-45A4-902C-659C9D2B4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49" y="3223053"/>
            <a:ext cx="2284653" cy="11869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B57343-CF47-4877-B276-0371D1A4EA0F}"/>
              </a:ext>
            </a:extLst>
          </p:cNvPr>
          <p:cNvSpPr/>
          <p:nvPr/>
        </p:nvSpPr>
        <p:spPr>
          <a:xfrm>
            <a:off x="689925" y="2073259"/>
            <a:ext cx="2661719" cy="39494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LOA</a:t>
            </a:r>
          </a:p>
          <a:p>
            <a:pPr algn="ctr"/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fr-FR" sz="1400" dirty="0">
                <a:hlinkClick r:id="rId4"/>
              </a:rPr>
              <a:t>https://caisse-epargne.loa-automobile.fr/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fr-FR" sz="1400" dirty="0"/>
          </a:p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66F53C-2753-4CA1-B52D-EE1FB0473ACF}"/>
              </a:ext>
            </a:extLst>
          </p:cNvPr>
          <p:cNvSpPr/>
          <p:nvPr/>
        </p:nvSpPr>
        <p:spPr>
          <a:xfrm>
            <a:off x="3641161" y="2073260"/>
            <a:ext cx="2661719" cy="39494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LLD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/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400" dirty="0" err="1">
                <a:hlinkClick r:id="rId5"/>
              </a:rPr>
              <a:t>MyCarLease</a:t>
            </a:r>
            <a:r>
              <a:rPr lang="fr-FR" sz="1400" dirty="0">
                <a:hlinkClick r:id="rId5"/>
              </a:rPr>
              <a:t> - Location Longue Durée LLD - Caisse d'Epargne Car </a:t>
            </a:r>
            <a:r>
              <a:rPr lang="fr-FR" sz="1400" dirty="0" err="1">
                <a:hlinkClick r:id="rId5"/>
              </a:rPr>
              <a:t>Lease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C8C6A8-18CF-41C5-A63A-AAE98257C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7137" y="3202678"/>
            <a:ext cx="2368810" cy="12069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4CD2E4-DEEB-472A-BA71-910C5A2C30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814" y="4464320"/>
            <a:ext cx="2369133" cy="14017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7C52AD-D1EA-45F2-AA87-5A913F80B984}"/>
              </a:ext>
            </a:extLst>
          </p:cNvPr>
          <p:cNvSpPr/>
          <p:nvPr/>
        </p:nvSpPr>
        <p:spPr>
          <a:xfrm>
            <a:off x="689925" y="6020013"/>
            <a:ext cx="5612955" cy="337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Numéro de téléphone unique : </a:t>
            </a:r>
            <a:r>
              <a:rPr lang="fr-FR" b="1" dirty="0">
                <a:hlinkClick r:id="rId8"/>
              </a:rPr>
              <a:t>02 31 07 71 00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739CA6-BC27-4EA2-8015-CF44A1033F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04546" y="2073259"/>
            <a:ext cx="2714625" cy="326707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735659" y="4832097"/>
            <a:ext cx="2714625" cy="508237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DC81839E-F590-42D7-9153-823B50F291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546" y="669314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44087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Sur IZIVENTE, un parcours commun pour l’ouverture d’un projet LOA / LLD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14" name="Espace réservé du contenu 9"/>
          <p:cNvSpPr>
            <a:spLocks noGrp="1"/>
          </p:cNvSpPr>
          <p:nvPr>
            <p:ph idx="1"/>
          </p:nvPr>
        </p:nvSpPr>
        <p:spPr>
          <a:xfrm>
            <a:off x="695325" y="1655160"/>
            <a:ext cx="10980738" cy="4386186"/>
          </a:xfrm>
        </p:spPr>
        <p:txBody>
          <a:bodyPr>
            <a:normAutofit/>
          </a:bodyPr>
          <a:lstStyle/>
          <a:p>
            <a:r>
              <a:rPr lang="fr-FR" dirty="0"/>
              <a:t>Obtenir le consentement du client avant de poursuivre le </a:t>
            </a:r>
            <a:r>
              <a:rPr lang="fr-FR" dirty="0" err="1"/>
              <a:t>process</a:t>
            </a:r>
            <a:endParaRPr lang="fr-FR" dirty="0"/>
          </a:p>
          <a:p>
            <a:pPr lvl="0"/>
            <a:r>
              <a:rPr lang="fr-FR" dirty="0">
                <a:solidFill>
                  <a:srgbClr val="FF0000"/>
                </a:solidFill>
              </a:rPr>
              <a:t>Points de vigilance :</a:t>
            </a:r>
            <a:endParaRPr lang="fr-FR" dirty="0"/>
          </a:p>
          <a:p>
            <a:pPr lvl="1"/>
            <a:r>
              <a:rPr lang="fr-FR" dirty="0"/>
              <a:t>Les règles d’octroi et de souscription (DRC, reste à vivre, taux d’endettement…) sont les mêmes que pour un prêt personnel </a:t>
            </a:r>
          </a:p>
          <a:p>
            <a:pPr lvl="1"/>
            <a:r>
              <a:rPr lang="fr-FR" dirty="0"/>
              <a:t>Il incombe à la CEGEE de vérifier la notation Bâle II du client avant transmission d’un contact</a:t>
            </a:r>
          </a:p>
          <a:p>
            <a:pPr lvl="2"/>
            <a:r>
              <a:rPr lang="fr-FR" dirty="0"/>
              <a:t>Les clients avec une notation ≤ 7 sont éligibles au parcours</a:t>
            </a:r>
          </a:p>
          <a:p>
            <a:pPr lvl="2"/>
            <a:r>
              <a:rPr lang="fr-FR" dirty="0">
                <a:solidFill>
                  <a:srgbClr val="FF0000"/>
                </a:solidFill>
              </a:rPr>
              <a:t>Les clients avec une notation &gt; 7 doivent être exclus</a:t>
            </a:r>
          </a:p>
          <a:p>
            <a:pPr lvl="1"/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988000" y="5947200"/>
            <a:ext cx="540000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650" b="1" dirty="0">
                <a:solidFill>
                  <a:schemeClr val="bg1"/>
                </a:solidFill>
              </a:rPr>
              <a:t>/ LLD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47CF0C-85C2-4A79-BF29-41D2CF019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176" y="3429000"/>
            <a:ext cx="8585647" cy="270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95406" y="5757115"/>
            <a:ext cx="1291826" cy="389938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871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Pop up coordonnées du conseiller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14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>
            <a:normAutofit/>
          </a:bodyPr>
          <a:lstStyle/>
          <a:p>
            <a:r>
              <a:rPr lang="fr-FR" dirty="0"/>
              <a:t>Vérifiez et renseignez vos coordonnées mail et téléphone</a:t>
            </a:r>
          </a:p>
          <a:p>
            <a:r>
              <a:rPr lang="fr-FR" dirty="0"/>
              <a:t>Ces données vous permettront d’être tenu informé de l’évolution du dossier par des notifications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22E084-19F8-42E0-9E9A-152E6E5DC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034" y="3311468"/>
            <a:ext cx="4525932" cy="237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0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Pop up mise à jour des données client - écran commun LOA / LLD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14" name="Espace réservé du contenu 9"/>
          <p:cNvSpPr>
            <a:spLocks noGrp="1"/>
          </p:cNvSpPr>
          <p:nvPr>
            <p:ph idx="1"/>
          </p:nvPr>
        </p:nvSpPr>
        <p:spPr>
          <a:xfrm>
            <a:off x="695325" y="1818863"/>
            <a:ext cx="10980738" cy="4386186"/>
          </a:xfrm>
        </p:spPr>
        <p:txBody>
          <a:bodyPr>
            <a:normAutofit/>
          </a:bodyPr>
          <a:lstStyle/>
          <a:p>
            <a:r>
              <a:rPr lang="fr-FR" dirty="0"/>
              <a:t>Il faut mettre à jour les données client dans </a:t>
            </a:r>
            <a:r>
              <a:rPr lang="fr-FR" dirty="0" err="1"/>
              <a:t>MyWay</a:t>
            </a:r>
            <a:r>
              <a:rPr lang="fr-FR" dirty="0"/>
              <a:t> avant la saisie d’un lead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D9EBB9-3A34-4B73-9B54-77987F1BC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685" y="2382958"/>
            <a:ext cx="7642630" cy="38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20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Saisie complémentaire - écran commun LOA / LLD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14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Seules les données en bleu sont à renseigner, toutes les autres remontent automatiquement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8A0D90-999C-4A3A-80DE-00D10B5125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14"/>
          <a:stretch/>
        </p:blipFill>
        <p:spPr>
          <a:xfrm>
            <a:off x="844094" y="2464489"/>
            <a:ext cx="10503812" cy="355551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AFF189C-5876-474A-A89B-8F05D8BC42E6}"/>
              </a:ext>
            </a:extLst>
          </p:cNvPr>
          <p:cNvSpPr/>
          <p:nvPr/>
        </p:nvSpPr>
        <p:spPr>
          <a:xfrm>
            <a:off x="1007754" y="5059997"/>
            <a:ext cx="1563429" cy="553151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4DA24700-986C-46AF-9D90-2F147AA7ABA8}"/>
              </a:ext>
            </a:extLst>
          </p:cNvPr>
          <p:cNvSpPr/>
          <p:nvPr/>
        </p:nvSpPr>
        <p:spPr>
          <a:xfrm>
            <a:off x="2987644" y="5059997"/>
            <a:ext cx="1563429" cy="503971"/>
          </a:xfrm>
          <a:prstGeom prst="wedgeRoundRectCallout">
            <a:avLst>
              <a:gd name="adj1" fmla="val -84034"/>
              <a:gd name="adj2" fmla="val -298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Indiquer le choix du client entre LOA / LLD ou « non défini »</a:t>
            </a:r>
          </a:p>
        </p:txBody>
      </p:sp>
    </p:spTree>
    <p:extLst>
      <p:ext uri="{BB962C8B-B14F-4D97-AF65-F5344CB8AC3E}">
        <p14:creationId xmlns:p14="http://schemas.microsoft.com/office/powerpoint/2010/main" val="175048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Saisie du projet et transfert d’un lead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  <p:sp>
        <p:nvSpPr>
          <p:cNvPr id="14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fois le choix du mode de financement effectué une fiche de contact apparait permettant d’indiquer le créneau auquel le BPCE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Lease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pourra appeler le client.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F01F3E-E7D4-4F47-B150-019284048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2903298"/>
            <a:ext cx="11496675" cy="2956331"/>
          </a:xfrm>
          <a:prstGeom prst="rect">
            <a:avLst/>
          </a:prstGeom>
        </p:spPr>
      </p:pic>
      <p:sp>
        <p:nvSpPr>
          <p:cNvPr id="15" name="Rectangle à coins arrondis 14"/>
          <p:cNvSpPr/>
          <p:nvPr/>
        </p:nvSpPr>
        <p:spPr>
          <a:xfrm>
            <a:off x="6874060" y="5001950"/>
            <a:ext cx="1152000" cy="430691"/>
          </a:xfrm>
          <a:prstGeom prst="wedgeRoundRectCallout">
            <a:avLst>
              <a:gd name="adj1" fmla="val 89725"/>
              <a:gd name="adj2" fmla="val -41128"/>
              <a:gd name="adj3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Envoyer le lead à BPCE </a:t>
            </a:r>
            <a:r>
              <a:rPr lang="fr-FR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3000148" y="3273436"/>
            <a:ext cx="1152000" cy="430691"/>
          </a:xfrm>
          <a:prstGeom prst="wedgeRoundRectCallout">
            <a:avLst>
              <a:gd name="adj1" fmla="val -77530"/>
              <a:gd name="adj2" fmla="val 11951"/>
              <a:gd name="adj3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compléter les préférences du client</a:t>
            </a:r>
          </a:p>
        </p:txBody>
      </p:sp>
    </p:spTree>
    <p:extLst>
      <p:ext uri="{BB962C8B-B14F-4D97-AF65-F5344CB8AC3E}">
        <p14:creationId xmlns:p14="http://schemas.microsoft.com/office/powerpoint/2010/main" val="3901401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Pop up de confirmation pour le transfert d’un lead et information du conseiller 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7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E7FF805-5CB0-4577-82AE-A4C8D89F8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46" y="2303490"/>
            <a:ext cx="11496675" cy="29563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E54818-BEAD-40C1-A4AC-3BFEFA77F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705" y="3154192"/>
            <a:ext cx="4232589" cy="1254926"/>
          </a:xfrm>
          <a:prstGeom prst="rect">
            <a:avLst/>
          </a:prstGeom>
        </p:spPr>
      </p:pic>
      <p:pic>
        <p:nvPicPr>
          <p:cNvPr id="2050" name="Picture 2" descr="Vector thumb up of success">
            <a:extLst>
              <a:ext uri="{FF2B5EF4-FFF2-40B4-BE49-F238E27FC236}">
                <a16:creationId xmlns:a16="http://schemas.microsoft.com/office/drawing/2014/main" id="{C8348E0B-4B5C-421B-9B54-5F7B55286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440" y="4710003"/>
            <a:ext cx="1086887" cy="108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3363AA6-F8AA-4EB3-9DB5-F399CF585CA7}"/>
              </a:ext>
            </a:extLst>
          </p:cNvPr>
          <p:cNvSpPr txBox="1"/>
          <p:nvPr/>
        </p:nvSpPr>
        <p:spPr>
          <a:xfrm>
            <a:off x="2208144" y="5747522"/>
            <a:ext cx="8039477" cy="646331"/>
          </a:xfrm>
          <a:prstGeom prst="rect">
            <a:avLst/>
          </a:prstGeom>
          <a:solidFill>
            <a:srgbClr val="FFEB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2"/>
                </a:solidFill>
              </a:rPr>
              <a:t>Une fois le contrat signé entre le client et BPCE </a:t>
            </a:r>
            <a:r>
              <a:rPr lang="fr-FR" dirty="0" err="1">
                <a:solidFill>
                  <a:schemeClr val="bg2"/>
                </a:solidFill>
              </a:rPr>
              <a:t>Lease</a:t>
            </a:r>
            <a:r>
              <a:rPr lang="fr-FR" dirty="0">
                <a:solidFill>
                  <a:schemeClr val="bg2"/>
                </a:solidFill>
              </a:rPr>
              <a:t>, la VAD en informe le conseiller CEGEE, afin qu’il puisse proposer l’assurance Auto.  </a:t>
            </a:r>
          </a:p>
        </p:txBody>
      </p:sp>
    </p:spTree>
    <p:extLst>
      <p:ext uri="{BB962C8B-B14F-4D97-AF65-F5344CB8AC3E}">
        <p14:creationId xmlns:p14="http://schemas.microsoft.com/office/powerpoint/2010/main" val="2355664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Point de vigilance par rapport à l’assurance d’un véhicule en LOA / LLD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B03048-2B56-42CA-BBC0-75A11E95713E}"/>
              </a:ext>
            </a:extLst>
          </p:cNvPr>
          <p:cNvSpPr/>
          <p:nvPr/>
        </p:nvSpPr>
        <p:spPr>
          <a:xfrm>
            <a:off x="695324" y="1712655"/>
            <a:ext cx="10911219" cy="39703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Extrait guide des procédures IARD AUTO BPCEA : </a:t>
            </a:r>
          </a:p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Leasing et location Longue Durée</a:t>
            </a:r>
          </a:p>
          <a:p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Quelle est la procédure à suivre lorsque le véhicule est en leasing ?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 véhicule reste la propriété de la société de leasing. Il convient d’orienter le client vers une formule Tous Risques. Dans le parcours de souscription, le mode de financement doit être « crédit-bail en cours », cela permettra de ne pas proposer l’option indemnisation plus qui n’est pas compatible avec ce type de risque.</a:t>
            </a:r>
          </a:p>
          <a:p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Peut-on garantir un véhicule de location longue durée ?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Oui, en revanche le principe d’indemnisation de la valeur à neuf / valeur d’achat / minimum d’indemnisation / valeur à dire d’expert majorée, ne peut être appliqué pour la location d’un véhicule avec option d’achat, seule la valeur à dire d’expert sera prise en compte.</a:t>
            </a:r>
          </a:p>
        </p:txBody>
      </p:sp>
      <p:pic>
        <p:nvPicPr>
          <p:cNvPr id="3076" name="Picture 4" descr="Red car in hands">
            <a:extLst>
              <a:ext uri="{FF2B5EF4-FFF2-40B4-BE49-F238E27FC236}">
                <a16:creationId xmlns:a16="http://schemas.microsoft.com/office/drawing/2014/main" id="{137CF697-1731-48A7-A553-5549C5AB1A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/>
          <a:stretch/>
        </p:blipFill>
        <p:spPr bwMode="auto">
          <a:xfrm>
            <a:off x="8908610" y="1320766"/>
            <a:ext cx="2588065" cy="178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5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C8D765-FF7C-6CAF-E06C-E432C44C3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105" y="2207508"/>
            <a:ext cx="10678958" cy="402978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Résumé du parcours 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>
          <a:xfrm>
            <a:off x="479325" y="620712"/>
            <a:ext cx="216000" cy="216000"/>
          </a:xfrm>
        </p:spPr>
        <p:txBody>
          <a:bodyPr/>
          <a:lstStyle/>
          <a:p>
            <a:r>
              <a:rPr lang="fr-FR" dirty="0"/>
              <a:t>9</a:t>
            </a:r>
          </a:p>
        </p:txBody>
      </p:sp>
      <p:sp>
        <p:nvSpPr>
          <p:cNvPr id="14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parcours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Client / conseiller CEGEE / BPCE </a:t>
            </a:r>
            <a:r>
              <a:rPr lang="fr-FR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Lease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463BD02-76B1-D24D-DEF1-F88ADEDC77F0}"/>
              </a:ext>
            </a:extLst>
          </p:cNvPr>
          <p:cNvGrpSpPr/>
          <p:nvPr/>
        </p:nvGrpSpPr>
        <p:grpSpPr>
          <a:xfrm>
            <a:off x="9551406" y="762462"/>
            <a:ext cx="2171597" cy="1983615"/>
            <a:chOff x="7021744" y="1192404"/>
            <a:chExt cx="1690777" cy="1690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AF20247-7B65-2DCA-0BCB-BD6245EB2F35}"/>
                </a:ext>
              </a:extLst>
            </p:cNvPr>
            <p:cNvSpPr/>
            <p:nvPr/>
          </p:nvSpPr>
          <p:spPr>
            <a:xfrm>
              <a:off x="7021744" y="1192404"/>
              <a:ext cx="1690777" cy="169077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444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35999" rIns="0" bIns="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 defTabSz="1219170"/>
              <a:endParaRPr lang="fr-FR" sz="12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itchFamily="2" charset="77"/>
                <a:cs typeface="Arial Narrow" panose="020B0604020202020204" pitchFamily="34" charset="0"/>
                <a:sym typeface="Arial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EB1C7F3-353C-B964-172A-048A0F416D40}"/>
                </a:ext>
              </a:extLst>
            </p:cNvPr>
            <p:cNvGrpSpPr/>
            <p:nvPr/>
          </p:nvGrpSpPr>
          <p:grpSpPr>
            <a:xfrm>
              <a:off x="7557682" y="1405724"/>
              <a:ext cx="453368" cy="421442"/>
              <a:chOff x="2709863" y="4124325"/>
              <a:chExt cx="563563" cy="523875"/>
            </a:xfrm>
          </p:grpSpPr>
          <p:sp>
            <p:nvSpPr>
              <p:cNvPr id="15" name="Freeform 389">
                <a:extLst>
                  <a:ext uri="{FF2B5EF4-FFF2-40B4-BE49-F238E27FC236}">
                    <a16:creationId xmlns:a16="http://schemas.microsoft.com/office/drawing/2014/main" id="{4D04B96F-5B23-9009-34B8-3BAB3AD76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951" y="4267200"/>
                <a:ext cx="98425" cy="103187"/>
              </a:xfrm>
              <a:custGeom>
                <a:avLst/>
                <a:gdLst>
                  <a:gd name="T0" fmla="*/ 2 w 31"/>
                  <a:gd name="T1" fmla="*/ 8 h 32"/>
                  <a:gd name="T2" fmla="*/ 0 w 31"/>
                  <a:gd name="T3" fmla="*/ 15 h 32"/>
                  <a:gd name="T4" fmla="*/ 16 w 31"/>
                  <a:gd name="T5" fmla="*/ 32 h 32"/>
                  <a:gd name="T6" fmla="*/ 31 w 31"/>
                  <a:gd name="T7" fmla="*/ 15 h 32"/>
                  <a:gd name="T8" fmla="*/ 31 w 31"/>
                  <a:gd name="T9" fmla="*/ 12 h 32"/>
                  <a:gd name="T10" fmla="*/ 10 w 31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2">
                    <a:moveTo>
                      <a:pt x="2" y="8"/>
                    </a:moveTo>
                    <a:cubicBezTo>
                      <a:pt x="1" y="10"/>
                      <a:pt x="0" y="12"/>
                      <a:pt x="0" y="15"/>
                    </a:cubicBezTo>
                    <a:cubicBezTo>
                      <a:pt x="0" y="24"/>
                      <a:pt x="7" y="32"/>
                      <a:pt x="16" y="32"/>
                    </a:cubicBezTo>
                    <a:cubicBezTo>
                      <a:pt x="24" y="32"/>
                      <a:pt x="31" y="24"/>
                      <a:pt x="31" y="15"/>
                    </a:cubicBezTo>
                    <a:cubicBezTo>
                      <a:pt x="31" y="14"/>
                      <a:pt x="31" y="13"/>
                      <a:pt x="31" y="12"/>
                    </a:cubicBezTo>
                    <a:cubicBezTo>
                      <a:pt x="31" y="12"/>
                      <a:pt x="21" y="13"/>
                      <a:pt x="1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Line 390">
                <a:extLst>
                  <a:ext uri="{FF2B5EF4-FFF2-40B4-BE49-F238E27FC236}">
                    <a16:creationId xmlns:a16="http://schemas.microsoft.com/office/drawing/2014/main" id="{A902CA1C-82DF-4484-5E50-2A11146608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7351" y="4303713"/>
                <a:ext cx="0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Line 391">
                <a:extLst>
                  <a:ext uri="{FF2B5EF4-FFF2-40B4-BE49-F238E27FC236}">
                    <a16:creationId xmlns:a16="http://schemas.microsoft.com/office/drawing/2014/main" id="{529719DD-46F9-6A62-5E99-1F4602C337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4976" y="4306888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Freeform 392">
                <a:extLst>
                  <a:ext uri="{FF2B5EF4-FFF2-40B4-BE49-F238E27FC236}">
                    <a16:creationId xmlns:a16="http://schemas.microsoft.com/office/drawing/2014/main" id="{9798C884-619F-4B24-9F7D-16D069DC6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3226" y="4344988"/>
                <a:ext cx="19050" cy="6350"/>
              </a:xfrm>
              <a:custGeom>
                <a:avLst/>
                <a:gdLst>
                  <a:gd name="T0" fmla="*/ 6 w 6"/>
                  <a:gd name="T1" fmla="*/ 0 h 2"/>
                  <a:gd name="T2" fmla="*/ 0 w 6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cubicBezTo>
                      <a:pt x="5" y="2"/>
                      <a:pt x="2" y="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Line 393">
                <a:extLst>
                  <a:ext uri="{FF2B5EF4-FFF2-40B4-BE49-F238E27FC236}">
                    <a16:creationId xmlns:a16="http://schemas.microsoft.com/office/drawing/2014/main" id="{B80642BF-C47A-63D1-7207-628CC5830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82888" y="4557713"/>
                <a:ext cx="296863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Line 394">
                <a:extLst>
                  <a:ext uri="{FF2B5EF4-FFF2-40B4-BE49-F238E27FC236}">
                    <a16:creationId xmlns:a16="http://schemas.microsoft.com/office/drawing/2014/main" id="{E2A9E8CD-48E8-4022-A7CE-5890777FD9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32088" y="4557713"/>
                <a:ext cx="190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Freeform 395">
                <a:extLst>
                  <a:ext uri="{FF2B5EF4-FFF2-40B4-BE49-F238E27FC236}">
                    <a16:creationId xmlns:a16="http://schemas.microsoft.com/office/drawing/2014/main" id="{D2E581F8-B2F1-BD1E-56AF-9CEFD2367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7026" y="4216400"/>
                <a:ext cx="168275" cy="169862"/>
              </a:xfrm>
              <a:custGeom>
                <a:avLst/>
                <a:gdLst>
                  <a:gd name="T0" fmla="*/ 13 w 53"/>
                  <a:gd name="T1" fmla="*/ 50 h 53"/>
                  <a:gd name="T2" fmla="*/ 9 w 53"/>
                  <a:gd name="T3" fmla="*/ 44 h 53"/>
                  <a:gd name="T4" fmla="*/ 1 w 53"/>
                  <a:gd name="T5" fmla="*/ 32 h 53"/>
                  <a:gd name="T6" fmla="*/ 9 w 53"/>
                  <a:gd name="T7" fmla="*/ 17 h 53"/>
                  <a:gd name="T8" fmla="*/ 19 w 53"/>
                  <a:gd name="T9" fmla="*/ 7 h 53"/>
                  <a:gd name="T10" fmla="*/ 36 w 53"/>
                  <a:gd name="T11" fmla="*/ 4 h 53"/>
                  <a:gd name="T12" fmla="*/ 45 w 53"/>
                  <a:gd name="T13" fmla="*/ 19 h 53"/>
                  <a:gd name="T14" fmla="*/ 53 w 53"/>
                  <a:gd name="T15" fmla="*/ 32 h 53"/>
                  <a:gd name="T16" fmla="*/ 44 w 53"/>
                  <a:gd name="T17" fmla="*/ 44 h 53"/>
                  <a:gd name="T18" fmla="*/ 36 w 53"/>
                  <a:gd name="T1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3">
                    <a:moveTo>
                      <a:pt x="13" y="50"/>
                    </a:moveTo>
                    <a:cubicBezTo>
                      <a:pt x="10" y="47"/>
                      <a:pt x="9" y="44"/>
                      <a:pt x="9" y="44"/>
                    </a:cubicBezTo>
                    <a:cubicBezTo>
                      <a:pt x="9" y="44"/>
                      <a:pt x="0" y="40"/>
                      <a:pt x="1" y="32"/>
                    </a:cubicBezTo>
                    <a:cubicBezTo>
                      <a:pt x="2" y="23"/>
                      <a:pt x="8" y="23"/>
                      <a:pt x="9" y="17"/>
                    </a:cubicBezTo>
                    <a:cubicBezTo>
                      <a:pt x="9" y="10"/>
                      <a:pt x="14" y="7"/>
                      <a:pt x="19" y="7"/>
                    </a:cubicBezTo>
                    <a:cubicBezTo>
                      <a:pt x="19" y="7"/>
                      <a:pt x="25" y="0"/>
                      <a:pt x="36" y="4"/>
                    </a:cubicBezTo>
                    <a:cubicBezTo>
                      <a:pt x="47" y="9"/>
                      <a:pt x="45" y="19"/>
                      <a:pt x="45" y="19"/>
                    </a:cubicBezTo>
                    <a:cubicBezTo>
                      <a:pt x="45" y="19"/>
                      <a:pt x="53" y="23"/>
                      <a:pt x="53" y="32"/>
                    </a:cubicBezTo>
                    <a:cubicBezTo>
                      <a:pt x="53" y="42"/>
                      <a:pt x="44" y="44"/>
                      <a:pt x="44" y="44"/>
                    </a:cubicBezTo>
                    <a:cubicBezTo>
                      <a:pt x="44" y="44"/>
                      <a:pt x="43" y="52"/>
                      <a:pt x="36" y="5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Freeform 396">
                <a:extLst>
                  <a:ext uri="{FF2B5EF4-FFF2-40B4-BE49-F238E27FC236}">
                    <a16:creationId xmlns:a16="http://schemas.microsoft.com/office/drawing/2014/main" id="{E09D0A1E-C2FE-BFCC-9D2E-D43CEF06DB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1826" y="4414838"/>
                <a:ext cx="101600" cy="98425"/>
              </a:xfrm>
              <a:custGeom>
                <a:avLst/>
                <a:gdLst>
                  <a:gd name="T0" fmla="*/ 32 w 32"/>
                  <a:gd name="T1" fmla="*/ 31 h 31"/>
                  <a:gd name="T2" fmla="*/ 32 w 32"/>
                  <a:gd name="T3" fmla="*/ 15 h 31"/>
                  <a:gd name="T4" fmla="*/ 11 w 32"/>
                  <a:gd name="T5" fmla="*/ 1 h 31"/>
                  <a:gd name="T6" fmla="*/ 0 w 32"/>
                  <a:gd name="T7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31">
                    <a:moveTo>
                      <a:pt x="32" y="31"/>
                    </a:moveTo>
                    <a:cubicBezTo>
                      <a:pt x="32" y="25"/>
                      <a:pt x="32" y="20"/>
                      <a:pt x="32" y="15"/>
                    </a:cubicBezTo>
                    <a:cubicBezTo>
                      <a:pt x="32" y="0"/>
                      <a:pt x="11" y="1"/>
                      <a:pt x="11" y="1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Freeform 400">
                <a:extLst>
                  <a:ext uri="{FF2B5EF4-FFF2-40B4-BE49-F238E27FC236}">
                    <a16:creationId xmlns:a16="http://schemas.microsoft.com/office/drawing/2014/main" id="{7AC2F02B-000B-1962-F3AB-580DE0DF4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3401" y="4392613"/>
                <a:ext cx="88900" cy="220662"/>
              </a:xfrm>
              <a:custGeom>
                <a:avLst/>
                <a:gdLst>
                  <a:gd name="T0" fmla="*/ 28 w 28"/>
                  <a:gd name="T1" fmla="*/ 0 h 69"/>
                  <a:gd name="T2" fmla="*/ 22 w 28"/>
                  <a:gd name="T3" fmla="*/ 7 h 69"/>
                  <a:gd name="T4" fmla="*/ 3 w 28"/>
                  <a:gd name="T5" fmla="*/ 23 h 69"/>
                  <a:gd name="T6" fmla="*/ 9 w 28"/>
                  <a:gd name="T7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9">
                    <a:moveTo>
                      <a:pt x="28" y="0"/>
                    </a:moveTo>
                    <a:cubicBezTo>
                      <a:pt x="28" y="4"/>
                      <a:pt x="27" y="7"/>
                      <a:pt x="22" y="7"/>
                    </a:cubicBezTo>
                    <a:cubicBezTo>
                      <a:pt x="13" y="8"/>
                      <a:pt x="3" y="9"/>
                      <a:pt x="3" y="23"/>
                    </a:cubicBezTo>
                    <a:cubicBezTo>
                      <a:pt x="3" y="37"/>
                      <a:pt x="0" y="66"/>
                      <a:pt x="9" y="69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Freeform 401">
                <a:extLst>
                  <a:ext uri="{FF2B5EF4-FFF2-40B4-BE49-F238E27FC236}">
                    <a16:creationId xmlns:a16="http://schemas.microsoft.com/office/drawing/2014/main" id="{A6113FF9-300B-BE74-8A84-042A8B2CD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426" y="4471988"/>
                <a:ext cx="92075" cy="66675"/>
              </a:xfrm>
              <a:custGeom>
                <a:avLst/>
                <a:gdLst>
                  <a:gd name="T0" fmla="*/ 58 w 58"/>
                  <a:gd name="T1" fmla="*/ 42 h 42"/>
                  <a:gd name="T2" fmla="*/ 58 w 58"/>
                  <a:gd name="T3" fmla="*/ 0 h 42"/>
                  <a:gd name="T4" fmla="*/ 0 w 58"/>
                  <a:gd name="T5" fmla="*/ 0 h 42"/>
                  <a:gd name="T6" fmla="*/ 0 w 58"/>
                  <a:gd name="T7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42">
                    <a:moveTo>
                      <a:pt x="58" y="42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36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Freeform 405">
                <a:extLst>
                  <a:ext uri="{FF2B5EF4-FFF2-40B4-BE49-F238E27FC236}">
                    <a16:creationId xmlns:a16="http://schemas.microsoft.com/office/drawing/2014/main" id="{25D0D8CA-BC0A-922E-77A2-766669CDE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9901" y="4516438"/>
                <a:ext cx="0" cy="41275"/>
              </a:xfrm>
              <a:custGeom>
                <a:avLst/>
                <a:gdLst>
                  <a:gd name="T0" fmla="*/ 13 h 13"/>
                  <a:gd name="T1" fmla="*/ 0 h 1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13">
                    <a:moveTo>
                      <a:pt x="0" y="13"/>
                    </a:moveTo>
                    <a:cubicBezTo>
                      <a:pt x="0" y="2"/>
                      <a:pt x="0" y="9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Line 408">
                <a:extLst>
                  <a:ext uri="{FF2B5EF4-FFF2-40B4-BE49-F238E27FC236}">
                    <a16:creationId xmlns:a16="http://schemas.microsoft.com/office/drawing/2014/main" id="{BDBB92DB-FDF6-9507-9D52-F5B2F9EC71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4026" y="4398963"/>
                <a:ext cx="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Line 411">
                <a:extLst>
                  <a:ext uri="{FF2B5EF4-FFF2-40B4-BE49-F238E27FC236}">
                    <a16:creationId xmlns:a16="http://schemas.microsoft.com/office/drawing/2014/main" id="{3D5073DC-58F2-1DF7-B750-9DC3F8BA50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1326" y="4360863"/>
                <a:ext cx="0" cy="381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Freeform 412">
                <a:extLst>
                  <a:ext uri="{FF2B5EF4-FFF2-40B4-BE49-F238E27FC236}">
                    <a16:creationId xmlns:a16="http://schemas.microsoft.com/office/drawing/2014/main" id="{E1B0D745-6410-14B4-CFA6-98A4F66FD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2276" y="4386263"/>
                <a:ext cx="85725" cy="85725"/>
              </a:xfrm>
              <a:custGeom>
                <a:avLst/>
                <a:gdLst>
                  <a:gd name="T0" fmla="*/ 0 w 27"/>
                  <a:gd name="T1" fmla="*/ 27 h 27"/>
                  <a:gd name="T2" fmla="*/ 6 w 27"/>
                  <a:gd name="T3" fmla="*/ 4 h 27"/>
                  <a:gd name="T4" fmla="*/ 27 w 27"/>
                  <a:gd name="T5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7">
                    <a:moveTo>
                      <a:pt x="0" y="27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27" y="0"/>
                      <a:pt x="27" y="2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Freeform 413">
                <a:extLst>
                  <a:ext uri="{FF2B5EF4-FFF2-40B4-BE49-F238E27FC236}">
                    <a16:creationId xmlns:a16="http://schemas.microsoft.com/office/drawing/2014/main" id="{54A856B8-100B-AB53-8F46-B385846DC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6" y="4462463"/>
                <a:ext cx="0" cy="95250"/>
              </a:xfrm>
              <a:custGeom>
                <a:avLst/>
                <a:gdLst>
                  <a:gd name="T0" fmla="*/ 0 h 30"/>
                  <a:gd name="T1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cubicBezTo>
                      <a:pt x="0" y="4"/>
                      <a:pt x="0" y="24"/>
                      <a:pt x="0" y="3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Freeform 414">
                <a:extLst>
                  <a:ext uri="{FF2B5EF4-FFF2-40B4-BE49-F238E27FC236}">
                    <a16:creationId xmlns:a16="http://schemas.microsoft.com/office/drawing/2014/main" id="{4A43D061-246C-3C07-A183-1E6865296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326" y="4383088"/>
                <a:ext cx="88900" cy="88900"/>
              </a:xfrm>
              <a:custGeom>
                <a:avLst/>
                <a:gdLst>
                  <a:gd name="T0" fmla="*/ 28 w 28"/>
                  <a:gd name="T1" fmla="*/ 28 h 28"/>
                  <a:gd name="T2" fmla="*/ 22 w 28"/>
                  <a:gd name="T3" fmla="*/ 4 h 28"/>
                  <a:gd name="T4" fmla="*/ 0 w 28"/>
                  <a:gd name="T5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8">
                    <a:moveTo>
                      <a:pt x="28" y="28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0" y="0"/>
                      <a:pt x="0" y="24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Freeform 415">
                <a:extLst>
                  <a:ext uri="{FF2B5EF4-FFF2-40B4-BE49-F238E27FC236}">
                    <a16:creationId xmlns:a16="http://schemas.microsoft.com/office/drawing/2014/main" id="{81C90EBB-5FF2-CAB5-A11E-79CDC7018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326" y="4459288"/>
                <a:ext cx="0" cy="95250"/>
              </a:xfrm>
              <a:custGeom>
                <a:avLst/>
                <a:gdLst>
                  <a:gd name="T0" fmla="*/ 0 h 30"/>
                  <a:gd name="T1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cubicBezTo>
                      <a:pt x="0" y="4"/>
                      <a:pt x="0" y="24"/>
                      <a:pt x="0" y="3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" name="Freeform 416">
                <a:extLst>
                  <a:ext uri="{FF2B5EF4-FFF2-40B4-BE49-F238E27FC236}">
                    <a16:creationId xmlns:a16="http://schemas.microsoft.com/office/drawing/2014/main" id="{B4640C3F-03B7-7CD7-ADAA-9C30271F1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438" y="4124325"/>
                <a:ext cx="150813" cy="111125"/>
              </a:xfrm>
              <a:custGeom>
                <a:avLst/>
                <a:gdLst>
                  <a:gd name="T0" fmla="*/ 0 w 47"/>
                  <a:gd name="T1" fmla="*/ 5 h 35"/>
                  <a:gd name="T2" fmla="*/ 19 w 47"/>
                  <a:gd name="T3" fmla="*/ 0 h 35"/>
                  <a:gd name="T4" fmla="*/ 47 w 47"/>
                  <a:gd name="T5" fmla="*/ 20 h 35"/>
                  <a:gd name="T6" fmla="*/ 37 w 47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5">
                    <a:moveTo>
                      <a:pt x="0" y="5"/>
                    </a:moveTo>
                    <a:cubicBezTo>
                      <a:pt x="5" y="2"/>
                      <a:pt x="12" y="0"/>
                      <a:pt x="19" y="0"/>
                    </a:cubicBezTo>
                    <a:cubicBezTo>
                      <a:pt x="35" y="0"/>
                      <a:pt x="47" y="9"/>
                      <a:pt x="47" y="20"/>
                    </a:cubicBezTo>
                    <a:cubicBezTo>
                      <a:pt x="47" y="26"/>
                      <a:pt x="43" y="31"/>
                      <a:pt x="37" y="35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" name="Freeform 417">
                <a:extLst>
                  <a:ext uri="{FF2B5EF4-FFF2-40B4-BE49-F238E27FC236}">
                    <a16:creationId xmlns:a16="http://schemas.microsoft.com/office/drawing/2014/main" id="{225D4B81-4E4B-6925-9F3E-A89266A5D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9863" y="4162425"/>
                <a:ext cx="111125" cy="85725"/>
              </a:xfrm>
              <a:custGeom>
                <a:avLst/>
                <a:gdLst>
                  <a:gd name="T0" fmla="*/ 35 w 35"/>
                  <a:gd name="T1" fmla="*/ 26 h 27"/>
                  <a:gd name="T2" fmla="*/ 28 w 35"/>
                  <a:gd name="T3" fmla="*/ 27 h 27"/>
                  <a:gd name="T4" fmla="*/ 0 w 35"/>
                  <a:gd name="T5" fmla="*/ 10 h 27"/>
                  <a:gd name="T6" fmla="*/ 4 w 35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7">
                    <a:moveTo>
                      <a:pt x="35" y="26"/>
                    </a:moveTo>
                    <a:cubicBezTo>
                      <a:pt x="33" y="27"/>
                      <a:pt x="31" y="27"/>
                      <a:pt x="28" y="27"/>
                    </a:cubicBezTo>
                    <a:cubicBezTo>
                      <a:pt x="13" y="27"/>
                      <a:pt x="0" y="20"/>
                      <a:pt x="0" y="10"/>
                    </a:cubicBezTo>
                    <a:cubicBezTo>
                      <a:pt x="0" y="6"/>
                      <a:pt x="1" y="3"/>
                      <a:pt x="4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Freeform 418">
                <a:extLst>
                  <a:ext uri="{FF2B5EF4-FFF2-40B4-BE49-F238E27FC236}">
                    <a16:creationId xmlns:a16="http://schemas.microsoft.com/office/drawing/2014/main" id="{DB7BE8CD-36C2-5B66-413D-19025E8C1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0988" y="4235450"/>
                <a:ext cx="46038" cy="28575"/>
              </a:xfrm>
              <a:custGeom>
                <a:avLst/>
                <a:gdLst>
                  <a:gd name="T0" fmla="*/ 23 w 29"/>
                  <a:gd name="T1" fmla="*/ 0 h 18"/>
                  <a:gd name="T2" fmla="*/ 29 w 29"/>
                  <a:gd name="T3" fmla="*/ 18 h 18"/>
                  <a:gd name="T4" fmla="*/ 0 w 29"/>
                  <a:gd name="T5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8">
                    <a:moveTo>
                      <a:pt x="23" y="0"/>
                    </a:moveTo>
                    <a:lnTo>
                      <a:pt x="29" y="18"/>
                    </a:lnTo>
                    <a:lnTo>
                      <a:pt x="0" y="6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Freeform 420">
                <a:extLst>
                  <a:ext uri="{FF2B5EF4-FFF2-40B4-BE49-F238E27FC236}">
                    <a16:creationId xmlns:a16="http://schemas.microsoft.com/office/drawing/2014/main" id="{CA3C744D-CF11-EAC5-D2F9-CA5E44872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7488" y="4162425"/>
                <a:ext cx="90488" cy="53975"/>
              </a:xfrm>
              <a:custGeom>
                <a:avLst/>
                <a:gdLst>
                  <a:gd name="T0" fmla="*/ 0 w 57"/>
                  <a:gd name="T1" fmla="*/ 14 h 34"/>
                  <a:gd name="T2" fmla="*/ 20 w 57"/>
                  <a:gd name="T3" fmla="*/ 34 h 34"/>
                  <a:gd name="T4" fmla="*/ 57 w 57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34">
                    <a:moveTo>
                      <a:pt x="0" y="14"/>
                    </a:moveTo>
                    <a:lnTo>
                      <a:pt x="20" y="34"/>
                    </a:lnTo>
                    <a:lnTo>
                      <a:pt x="57" y="0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Freeform 421">
                <a:extLst>
                  <a:ext uri="{FF2B5EF4-FFF2-40B4-BE49-F238E27FC236}">
                    <a16:creationId xmlns:a16="http://schemas.microsoft.com/office/drawing/2014/main" id="{DF35C0D4-3084-5051-ADD8-A8E7F3405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201" y="4529138"/>
                <a:ext cx="50800" cy="25400"/>
              </a:xfrm>
              <a:custGeom>
                <a:avLst/>
                <a:gdLst>
                  <a:gd name="T0" fmla="*/ 0 w 16"/>
                  <a:gd name="T1" fmla="*/ 8 h 8"/>
                  <a:gd name="T2" fmla="*/ 8 w 16"/>
                  <a:gd name="T3" fmla="*/ 0 h 8"/>
                  <a:gd name="T4" fmla="*/ 16 w 16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cubicBezTo>
                      <a:pt x="0" y="3"/>
                      <a:pt x="3" y="0"/>
                      <a:pt x="8" y="0"/>
                    </a:cubicBezTo>
                    <a:cubicBezTo>
                      <a:pt x="12" y="0"/>
                      <a:pt x="16" y="3"/>
                      <a:pt x="16" y="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Freeform 422">
                <a:extLst>
                  <a:ext uri="{FF2B5EF4-FFF2-40B4-BE49-F238E27FC236}">
                    <a16:creationId xmlns:a16="http://schemas.microsoft.com/office/drawing/2014/main" id="{30BCF391-CF6E-AA1B-3DF0-66E64AEC1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151" y="4465638"/>
                <a:ext cx="152400" cy="182562"/>
              </a:xfrm>
              <a:custGeom>
                <a:avLst/>
                <a:gdLst>
                  <a:gd name="T0" fmla="*/ 0 w 48"/>
                  <a:gd name="T1" fmla="*/ 52 h 57"/>
                  <a:gd name="T2" fmla="*/ 0 w 48"/>
                  <a:gd name="T3" fmla="*/ 3 h 57"/>
                  <a:gd name="T4" fmla="*/ 4 w 48"/>
                  <a:gd name="T5" fmla="*/ 0 h 57"/>
                  <a:gd name="T6" fmla="*/ 44 w 48"/>
                  <a:gd name="T7" fmla="*/ 0 h 57"/>
                  <a:gd name="T8" fmla="*/ 48 w 48"/>
                  <a:gd name="T9" fmla="*/ 3 h 57"/>
                  <a:gd name="T10" fmla="*/ 48 w 48"/>
                  <a:gd name="T11" fmla="*/ 53 h 57"/>
                  <a:gd name="T12" fmla="*/ 44 w 48"/>
                  <a:gd name="T13" fmla="*/ 57 h 57"/>
                  <a:gd name="T14" fmla="*/ 28 w 48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57">
                    <a:moveTo>
                      <a:pt x="0" y="5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6" y="0"/>
                      <a:pt x="48" y="1"/>
                      <a:pt x="48" y="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5"/>
                      <a:pt x="46" y="57"/>
                      <a:pt x="44" y="57"/>
                    </a:cubicBezTo>
                    <a:cubicBezTo>
                      <a:pt x="28" y="57"/>
                      <a:pt x="28" y="57"/>
                      <a:pt x="28" y="57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Freeform 423">
                <a:extLst>
                  <a:ext uri="{FF2B5EF4-FFF2-40B4-BE49-F238E27FC236}">
                    <a16:creationId xmlns:a16="http://schemas.microsoft.com/office/drawing/2014/main" id="{A690F389-BF00-C728-30C7-56243C045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0551" y="4335463"/>
                <a:ext cx="31750" cy="57150"/>
              </a:xfrm>
              <a:custGeom>
                <a:avLst/>
                <a:gdLst>
                  <a:gd name="T0" fmla="*/ 10 w 10"/>
                  <a:gd name="T1" fmla="*/ 18 h 18"/>
                  <a:gd name="T2" fmla="*/ 0 w 10"/>
                  <a:gd name="T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18">
                    <a:moveTo>
                      <a:pt x="10" y="18"/>
                    </a:moveTo>
                    <a:cubicBezTo>
                      <a:pt x="4" y="14"/>
                      <a:pt x="0" y="8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Freeform 424">
                <a:extLst>
                  <a:ext uri="{FF2B5EF4-FFF2-40B4-BE49-F238E27FC236}">
                    <a16:creationId xmlns:a16="http://schemas.microsoft.com/office/drawing/2014/main" id="{959B6526-FDE4-113B-79A4-C63E41B64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751" y="4335463"/>
                <a:ext cx="31750" cy="57150"/>
              </a:xfrm>
              <a:custGeom>
                <a:avLst/>
                <a:gdLst>
                  <a:gd name="T0" fmla="*/ 10 w 10"/>
                  <a:gd name="T1" fmla="*/ 0 h 18"/>
                  <a:gd name="T2" fmla="*/ 0 w 10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18">
                    <a:moveTo>
                      <a:pt x="10" y="0"/>
                    </a:moveTo>
                    <a:cubicBezTo>
                      <a:pt x="10" y="9"/>
                      <a:pt x="6" y="15"/>
                      <a:pt x="0" y="1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Freeform 425">
                <a:extLst>
                  <a:ext uri="{FF2B5EF4-FFF2-40B4-BE49-F238E27FC236}">
                    <a16:creationId xmlns:a16="http://schemas.microsoft.com/office/drawing/2014/main" id="{D34BF94A-6EFD-7595-EAB1-320C7902D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851" y="4219575"/>
                <a:ext cx="136525" cy="106362"/>
              </a:xfrm>
              <a:custGeom>
                <a:avLst/>
                <a:gdLst>
                  <a:gd name="T0" fmla="*/ 3 w 43"/>
                  <a:gd name="T1" fmla="*/ 33 h 33"/>
                  <a:gd name="T2" fmla="*/ 5 w 43"/>
                  <a:gd name="T3" fmla="*/ 16 h 33"/>
                  <a:gd name="T4" fmla="*/ 12 w 43"/>
                  <a:gd name="T5" fmla="*/ 9 h 33"/>
                  <a:gd name="T6" fmla="*/ 12 w 43"/>
                  <a:gd name="T7" fmla="*/ 5 h 33"/>
                  <a:gd name="T8" fmla="*/ 28 w 43"/>
                  <a:gd name="T9" fmla="*/ 6 h 33"/>
                  <a:gd name="T10" fmla="*/ 33 w 43"/>
                  <a:gd name="T11" fmla="*/ 10 h 33"/>
                  <a:gd name="T12" fmla="*/ 41 w 43"/>
                  <a:gd name="T13" fmla="*/ 14 h 33"/>
                  <a:gd name="T14" fmla="*/ 39 w 43"/>
                  <a:gd name="T15" fmla="*/ 16 h 33"/>
                  <a:gd name="T16" fmla="*/ 39 w 43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33">
                    <a:moveTo>
                      <a:pt x="3" y="33"/>
                    </a:moveTo>
                    <a:cubicBezTo>
                      <a:pt x="3" y="33"/>
                      <a:pt x="0" y="20"/>
                      <a:pt x="5" y="16"/>
                    </a:cubicBezTo>
                    <a:cubicBezTo>
                      <a:pt x="5" y="16"/>
                      <a:pt x="4" y="10"/>
                      <a:pt x="12" y="9"/>
                    </a:cubicBezTo>
                    <a:cubicBezTo>
                      <a:pt x="12" y="9"/>
                      <a:pt x="13" y="7"/>
                      <a:pt x="12" y="5"/>
                    </a:cubicBezTo>
                    <a:cubicBezTo>
                      <a:pt x="12" y="5"/>
                      <a:pt x="22" y="0"/>
                      <a:pt x="28" y="6"/>
                    </a:cubicBezTo>
                    <a:cubicBezTo>
                      <a:pt x="28" y="6"/>
                      <a:pt x="32" y="5"/>
                      <a:pt x="33" y="10"/>
                    </a:cubicBezTo>
                    <a:cubicBezTo>
                      <a:pt x="33" y="10"/>
                      <a:pt x="39" y="10"/>
                      <a:pt x="41" y="14"/>
                    </a:cubicBezTo>
                    <a:cubicBezTo>
                      <a:pt x="41" y="14"/>
                      <a:pt x="39" y="15"/>
                      <a:pt x="39" y="16"/>
                    </a:cubicBezTo>
                    <a:cubicBezTo>
                      <a:pt x="39" y="16"/>
                      <a:pt x="43" y="25"/>
                      <a:pt x="39" y="3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Line 426">
                <a:extLst>
                  <a:ext uri="{FF2B5EF4-FFF2-40B4-BE49-F238E27FC236}">
                    <a16:creationId xmlns:a16="http://schemas.microsoft.com/office/drawing/2014/main" id="{091D8050-5460-0FB1-18C8-3FC5A09FC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30551" y="4522788"/>
                <a:ext cx="34925" cy="412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Line 427">
                <a:extLst>
                  <a:ext uri="{FF2B5EF4-FFF2-40B4-BE49-F238E27FC236}">
                    <a16:creationId xmlns:a16="http://schemas.microsoft.com/office/drawing/2014/main" id="{B09211DD-D69D-2390-F990-073DA938D2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78176" y="4491038"/>
                <a:ext cx="9525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Freeform 428">
                <a:extLst>
                  <a:ext uri="{FF2B5EF4-FFF2-40B4-BE49-F238E27FC236}">
                    <a16:creationId xmlns:a16="http://schemas.microsoft.com/office/drawing/2014/main" id="{28D4FEA8-8900-8981-F63E-A3124CBF8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026" y="4491038"/>
                <a:ext cx="28575" cy="25400"/>
              </a:xfrm>
              <a:custGeom>
                <a:avLst/>
                <a:gdLst>
                  <a:gd name="T0" fmla="*/ 9 w 9"/>
                  <a:gd name="T1" fmla="*/ 0 h 8"/>
                  <a:gd name="T2" fmla="*/ 0 w 9"/>
                  <a:gd name="T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8">
                    <a:moveTo>
                      <a:pt x="9" y="0"/>
                    </a:moveTo>
                    <a:cubicBezTo>
                      <a:pt x="9" y="4"/>
                      <a:pt x="5" y="8"/>
                      <a:pt x="0" y="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Line 429">
                <a:extLst>
                  <a:ext uri="{FF2B5EF4-FFF2-40B4-BE49-F238E27FC236}">
                    <a16:creationId xmlns:a16="http://schemas.microsoft.com/office/drawing/2014/main" id="{C1182046-7EA6-FF01-E6F7-FD9B49E299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2301" y="4398963"/>
                <a:ext cx="444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Freeform 430">
                <a:extLst>
                  <a:ext uri="{FF2B5EF4-FFF2-40B4-BE49-F238E27FC236}">
                    <a16:creationId xmlns:a16="http://schemas.microsoft.com/office/drawing/2014/main" id="{591EA114-2B0E-B1D6-1D20-E7C7AD123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4676" y="4316413"/>
                <a:ext cx="15875" cy="31750"/>
              </a:xfrm>
              <a:custGeom>
                <a:avLst/>
                <a:gdLst>
                  <a:gd name="T0" fmla="*/ 5 w 5"/>
                  <a:gd name="T1" fmla="*/ 10 h 10"/>
                  <a:gd name="T2" fmla="*/ 0 w 5"/>
                  <a:gd name="T3" fmla="*/ 5 h 10"/>
                  <a:gd name="T4" fmla="*/ 3 w 5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0">
                    <a:moveTo>
                      <a:pt x="5" y="10"/>
                    </a:moveTo>
                    <a:cubicBezTo>
                      <a:pt x="2" y="10"/>
                      <a:pt x="0" y="8"/>
                      <a:pt x="0" y="5"/>
                    </a:cubicBezTo>
                    <a:cubicBezTo>
                      <a:pt x="0" y="3"/>
                      <a:pt x="1" y="1"/>
                      <a:pt x="3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Freeform 431">
                <a:extLst>
                  <a:ext uri="{FF2B5EF4-FFF2-40B4-BE49-F238E27FC236}">
                    <a16:creationId xmlns:a16="http://schemas.microsoft.com/office/drawing/2014/main" id="{B8E7A717-E6C0-7C78-34B1-9BD5F485C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676" y="4319588"/>
                <a:ext cx="12700" cy="31750"/>
              </a:xfrm>
              <a:custGeom>
                <a:avLst/>
                <a:gdLst>
                  <a:gd name="T0" fmla="*/ 0 w 4"/>
                  <a:gd name="T1" fmla="*/ 10 h 10"/>
                  <a:gd name="T2" fmla="*/ 4 w 4"/>
                  <a:gd name="T3" fmla="*/ 5 h 10"/>
                  <a:gd name="T4" fmla="*/ 1 w 4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0">
                    <a:moveTo>
                      <a:pt x="0" y="10"/>
                    </a:moveTo>
                    <a:cubicBezTo>
                      <a:pt x="2" y="10"/>
                      <a:pt x="4" y="8"/>
                      <a:pt x="4" y="5"/>
                    </a:cubicBezTo>
                    <a:cubicBezTo>
                      <a:pt x="4" y="2"/>
                      <a:pt x="3" y="0"/>
                      <a:pt x="1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Freeform 432">
                <a:extLst>
                  <a:ext uri="{FF2B5EF4-FFF2-40B4-BE49-F238E27FC236}">
                    <a16:creationId xmlns:a16="http://schemas.microsoft.com/office/drawing/2014/main" id="{D7BBBCF8-ED48-F690-0C76-AD0232105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301" y="4376738"/>
                <a:ext cx="41275" cy="12700"/>
              </a:xfrm>
              <a:custGeom>
                <a:avLst/>
                <a:gdLst>
                  <a:gd name="T0" fmla="*/ 0 w 13"/>
                  <a:gd name="T1" fmla="*/ 0 h 4"/>
                  <a:gd name="T2" fmla="*/ 13 w 13"/>
                  <a:gd name="T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4">
                    <a:moveTo>
                      <a:pt x="0" y="0"/>
                    </a:moveTo>
                    <a:cubicBezTo>
                      <a:pt x="0" y="0"/>
                      <a:pt x="6" y="4"/>
                      <a:pt x="13" y="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Freeform 433">
                <a:extLst>
                  <a:ext uri="{FF2B5EF4-FFF2-40B4-BE49-F238E27FC236}">
                    <a16:creationId xmlns:a16="http://schemas.microsoft.com/office/drawing/2014/main" id="{1B23C742-A2D1-082A-AA38-3FADD8B97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001" y="4260850"/>
                <a:ext cx="15875" cy="9525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0"/>
                      <a:pt x="1" y="0"/>
                      <a:pt x="0" y="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Freeform 434">
                <a:extLst>
                  <a:ext uri="{FF2B5EF4-FFF2-40B4-BE49-F238E27FC236}">
                    <a16:creationId xmlns:a16="http://schemas.microsoft.com/office/drawing/2014/main" id="{1F8C44E8-FE19-C3C0-CA65-BD85C9666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351" y="4264025"/>
                <a:ext cx="9525" cy="9525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2" y="1"/>
                      <a:pt x="3" y="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defTabSz="1219170"/>
                <a:endParaRPr lang="fr-FR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" name="ZoneTexte 78">
              <a:extLst>
                <a:ext uri="{FF2B5EF4-FFF2-40B4-BE49-F238E27FC236}">
                  <a16:creationId xmlns:a16="http://schemas.microsoft.com/office/drawing/2014/main" id="{A33843F2-FB2F-84E2-0DBC-ACBBDE57137B}"/>
                </a:ext>
              </a:extLst>
            </p:cNvPr>
            <p:cNvSpPr txBox="1"/>
            <p:nvPr/>
          </p:nvSpPr>
          <p:spPr>
            <a:xfrm>
              <a:off x="7089673" y="1896453"/>
              <a:ext cx="1554917" cy="668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/>
              <a:r>
                <a:rPr lang="fr-FR" sz="900" dirty="0">
                  <a:solidFill>
                    <a:srgbClr val="C00000"/>
                  </a:solidFill>
                  <a:latin typeface="Montserrat" pitchFamily="2" charset="77"/>
                  <a:cs typeface="Arial Narrow" panose="020B0604020202020204" pitchFamily="34" charset="0"/>
                </a:rPr>
                <a:t>Moins de 5 minutes sont nécessaires entre la  découverte du besoin client et la transmission du lead à BPCE </a:t>
              </a:r>
              <a:r>
                <a:rPr lang="fr-FR" sz="900" dirty="0" err="1">
                  <a:solidFill>
                    <a:srgbClr val="C00000"/>
                  </a:solidFill>
                  <a:latin typeface="Montserrat" pitchFamily="2" charset="77"/>
                  <a:cs typeface="Arial Narrow" panose="020B0604020202020204" pitchFamily="34" charset="0"/>
                </a:rPr>
                <a:t>Lease</a:t>
              </a:r>
              <a:endParaRPr lang="fr-FR" sz="1100" dirty="0">
                <a:solidFill>
                  <a:srgbClr val="C00000"/>
                </a:solidFill>
                <a:latin typeface="Montserrat" pitchFamily="2" charset="77"/>
                <a:cs typeface="Arial Narrow" panose="020B0604020202020204" pitchFamily="34" charset="0"/>
              </a:endParaRPr>
            </a:p>
          </p:txBody>
        </p:sp>
      </p:grpSp>
      <p:pic>
        <p:nvPicPr>
          <p:cNvPr id="51" name="Picture 4" descr="Lève la main. la main d'un homme d'affaires avec un grand bravo. Vecteur Premium">
            <a:extLst>
              <a:ext uri="{FF2B5EF4-FFF2-40B4-BE49-F238E27FC236}">
                <a16:creationId xmlns:a16="http://schemas.microsoft.com/office/drawing/2014/main" id="{48545293-E397-CBE3-EB71-6A03A9202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17B4C5"/>
              </a:clrFrom>
              <a:clrTo>
                <a:srgbClr val="17B4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1" r="54729"/>
          <a:stretch>
            <a:fillRect/>
          </a:stretch>
        </p:blipFill>
        <p:spPr bwMode="auto">
          <a:xfrm flipH="1">
            <a:off x="11220037" y="3090845"/>
            <a:ext cx="971963" cy="102319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9E884B-5214-46EE-AA8F-92A14F2AD135}"/>
              </a:ext>
            </a:extLst>
          </p:cNvPr>
          <p:cNvSpPr/>
          <p:nvPr/>
        </p:nvSpPr>
        <p:spPr>
          <a:xfrm>
            <a:off x="8229593" y="5033728"/>
            <a:ext cx="1665845" cy="77859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9698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8355</TotalTime>
  <Words>689</Words>
  <Application>Microsoft Office PowerPoint</Application>
  <PresentationFormat>Grand écran</PresentationFormat>
  <Paragraphs>92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Montserrat</vt:lpstr>
      <vt:lpstr>Montserrat Black</vt:lpstr>
      <vt:lpstr>Wingdings</vt:lpstr>
      <vt:lpstr>Thème Office</vt:lpstr>
      <vt:lpstr>Location avec Option d’Achat &amp; Location Longue Durée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GERARD Alexandre [CEGEE]</cp:lastModifiedBy>
  <cp:revision>751</cp:revision>
  <cp:lastPrinted>2021-04-27T05:53:13Z</cp:lastPrinted>
  <dcterms:created xsi:type="dcterms:W3CDTF">2020-06-24T09:20:11Z</dcterms:created>
  <dcterms:modified xsi:type="dcterms:W3CDTF">2023-08-25T07:00:32Z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2023-06-28T09:29:51Z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